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9"/>
  </p:notesMasterIdLst>
  <p:sldIdLst>
    <p:sldId id="256" r:id="rId2"/>
    <p:sldId id="264" r:id="rId3"/>
    <p:sldId id="268" r:id="rId4"/>
    <p:sldId id="266" r:id="rId5"/>
    <p:sldId id="269" r:id="rId6"/>
    <p:sldId id="270" r:id="rId7"/>
    <p:sldId id="265" r:id="rId8"/>
    <p:sldId id="260" r:id="rId9"/>
    <p:sldId id="273" r:id="rId10"/>
    <p:sldId id="258" r:id="rId11"/>
    <p:sldId id="274" r:id="rId12"/>
    <p:sldId id="276" r:id="rId13"/>
    <p:sldId id="285" r:id="rId14"/>
    <p:sldId id="277" r:id="rId15"/>
    <p:sldId id="283" r:id="rId16"/>
    <p:sldId id="282" r:id="rId17"/>
    <p:sldId id="284" r:id="rId18"/>
    <p:sldId id="288" r:id="rId19"/>
    <p:sldId id="289" r:id="rId20"/>
    <p:sldId id="317" r:id="rId21"/>
    <p:sldId id="307" r:id="rId22"/>
    <p:sldId id="286" r:id="rId23"/>
    <p:sldId id="287" r:id="rId24"/>
    <p:sldId id="290" r:id="rId25"/>
    <p:sldId id="296" r:id="rId26"/>
    <p:sldId id="298" r:id="rId27"/>
    <p:sldId id="291" r:id="rId28"/>
    <p:sldId id="292" r:id="rId29"/>
    <p:sldId id="293" r:id="rId30"/>
    <p:sldId id="294" r:id="rId31"/>
    <p:sldId id="327" r:id="rId32"/>
    <p:sldId id="328" r:id="rId33"/>
    <p:sldId id="354" r:id="rId34"/>
    <p:sldId id="352" r:id="rId35"/>
    <p:sldId id="351" r:id="rId36"/>
    <p:sldId id="295" r:id="rId37"/>
    <p:sldId id="310" r:id="rId38"/>
    <p:sldId id="299" r:id="rId39"/>
    <p:sldId id="349" r:id="rId40"/>
    <p:sldId id="300" r:id="rId41"/>
    <p:sldId id="353" r:id="rId42"/>
    <p:sldId id="301" r:id="rId43"/>
    <p:sldId id="363" r:id="rId44"/>
    <p:sldId id="302" r:id="rId45"/>
    <p:sldId id="303" r:id="rId46"/>
    <p:sldId id="304" r:id="rId47"/>
    <p:sldId id="305" r:id="rId48"/>
    <p:sldId id="453" r:id="rId49"/>
    <p:sldId id="454" r:id="rId50"/>
    <p:sldId id="389" r:id="rId51"/>
    <p:sldId id="394" r:id="rId52"/>
    <p:sldId id="392" r:id="rId53"/>
    <p:sldId id="411" r:id="rId54"/>
    <p:sldId id="395" r:id="rId55"/>
    <p:sldId id="396" r:id="rId56"/>
    <p:sldId id="397" r:id="rId57"/>
    <p:sldId id="398" r:id="rId58"/>
    <p:sldId id="403" r:id="rId59"/>
    <p:sldId id="399" r:id="rId60"/>
    <p:sldId id="406" r:id="rId61"/>
    <p:sldId id="400" r:id="rId62"/>
    <p:sldId id="401" r:id="rId63"/>
    <p:sldId id="402" r:id="rId64"/>
    <p:sldId id="407" r:id="rId65"/>
    <p:sldId id="390" r:id="rId66"/>
    <p:sldId id="404" r:id="rId67"/>
    <p:sldId id="405" r:id="rId68"/>
    <p:sldId id="391" r:id="rId69"/>
    <p:sldId id="408" r:id="rId70"/>
    <p:sldId id="410" r:id="rId71"/>
    <p:sldId id="308" r:id="rId72"/>
    <p:sldId id="315" r:id="rId73"/>
    <p:sldId id="316" r:id="rId74"/>
    <p:sldId id="320" r:id="rId75"/>
    <p:sldId id="321" r:id="rId76"/>
    <p:sldId id="313" r:id="rId77"/>
    <p:sldId id="323" r:id="rId78"/>
    <p:sldId id="324" r:id="rId79"/>
    <p:sldId id="325" r:id="rId80"/>
    <p:sldId id="329" r:id="rId81"/>
    <p:sldId id="326" r:id="rId82"/>
    <p:sldId id="319" r:id="rId83"/>
    <p:sldId id="342" r:id="rId84"/>
    <p:sldId id="331" r:id="rId85"/>
    <p:sldId id="343" r:id="rId86"/>
    <p:sldId id="344" r:id="rId87"/>
    <p:sldId id="339" r:id="rId88"/>
    <p:sldId id="332" r:id="rId89"/>
    <p:sldId id="337" r:id="rId90"/>
    <p:sldId id="335" r:id="rId91"/>
    <p:sldId id="346" r:id="rId92"/>
    <p:sldId id="336" r:id="rId93"/>
    <p:sldId id="330" r:id="rId94"/>
    <p:sldId id="416" r:id="rId95"/>
    <p:sldId id="338" r:id="rId96"/>
    <p:sldId id="414" r:id="rId97"/>
    <p:sldId id="415" r:id="rId98"/>
    <p:sldId id="340" r:id="rId99"/>
    <p:sldId id="348" r:id="rId100"/>
    <p:sldId id="355" r:id="rId101"/>
    <p:sldId id="356" r:id="rId102"/>
    <p:sldId id="357" r:id="rId103"/>
    <p:sldId id="358" r:id="rId104"/>
    <p:sldId id="322" r:id="rId105"/>
    <p:sldId id="359" r:id="rId106"/>
    <p:sldId id="360" r:id="rId107"/>
    <p:sldId id="361" r:id="rId108"/>
    <p:sldId id="362" r:id="rId109"/>
    <p:sldId id="412" r:id="rId110"/>
    <p:sldId id="435" r:id="rId111"/>
    <p:sldId id="427" r:id="rId112"/>
    <p:sldId id="428" r:id="rId113"/>
    <p:sldId id="418" r:id="rId114"/>
    <p:sldId id="420" r:id="rId115"/>
    <p:sldId id="413" r:id="rId116"/>
    <p:sldId id="417" r:id="rId117"/>
    <p:sldId id="421" r:id="rId118"/>
    <p:sldId id="423" r:id="rId119"/>
    <p:sldId id="434" r:id="rId120"/>
    <p:sldId id="426" r:id="rId121"/>
    <p:sldId id="429" r:id="rId122"/>
    <p:sldId id="425" r:id="rId123"/>
    <p:sldId id="430" r:id="rId124"/>
    <p:sldId id="431" r:id="rId125"/>
    <p:sldId id="439" r:id="rId126"/>
    <p:sldId id="436" r:id="rId127"/>
    <p:sldId id="437" r:id="rId128"/>
    <p:sldId id="443" r:id="rId129"/>
    <p:sldId id="444" r:id="rId130"/>
    <p:sldId id="438" r:id="rId131"/>
    <p:sldId id="449" r:id="rId132"/>
    <p:sldId id="440" r:id="rId133"/>
    <p:sldId id="441" r:id="rId134"/>
    <p:sldId id="442" r:id="rId135"/>
    <p:sldId id="464" r:id="rId136"/>
    <p:sldId id="481" r:id="rId137"/>
    <p:sldId id="445" r:id="rId138"/>
    <p:sldId id="460" r:id="rId139"/>
    <p:sldId id="459" r:id="rId140"/>
    <p:sldId id="455" r:id="rId141"/>
    <p:sldId id="468" r:id="rId142"/>
    <p:sldId id="472" r:id="rId143"/>
    <p:sldId id="461" r:id="rId144"/>
    <p:sldId id="458" r:id="rId145"/>
    <p:sldId id="462" r:id="rId146"/>
    <p:sldId id="456" r:id="rId147"/>
    <p:sldId id="466" r:id="rId148"/>
    <p:sldId id="465" r:id="rId149"/>
    <p:sldId id="471" r:id="rId150"/>
    <p:sldId id="482" r:id="rId151"/>
    <p:sldId id="447" r:id="rId152"/>
    <p:sldId id="446" r:id="rId153"/>
    <p:sldId id="488" r:id="rId154"/>
    <p:sldId id="489" r:id="rId155"/>
    <p:sldId id="499" r:id="rId156"/>
    <p:sldId id="486" r:id="rId157"/>
    <p:sldId id="490" r:id="rId158"/>
    <p:sldId id="497" r:id="rId159"/>
    <p:sldId id="491" r:id="rId160"/>
    <p:sldId id="492" r:id="rId161"/>
    <p:sldId id="496" r:id="rId162"/>
    <p:sldId id="509" r:id="rId163"/>
    <p:sldId id="508" r:id="rId164"/>
    <p:sldId id="495" r:id="rId165"/>
    <p:sldId id="367" r:id="rId166"/>
    <p:sldId id="376" r:id="rId167"/>
    <p:sldId id="377" r:id="rId168"/>
    <p:sldId id="378" r:id="rId169"/>
    <p:sldId id="379" r:id="rId170"/>
    <p:sldId id="371" r:id="rId171"/>
    <p:sldId id="381" r:id="rId172"/>
    <p:sldId id="382" r:id="rId173"/>
    <p:sldId id="372" r:id="rId174"/>
    <p:sldId id="383" r:id="rId175"/>
    <p:sldId id="385" r:id="rId176"/>
    <p:sldId id="419" r:id="rId177"/>
    <p:sldId id="387" r:id="rId178"/>
    <p:sldId id="384" r:id="rId179"/>
    <p:sldId id="373" r:id="rId180"/>
    <p:sldId id="366" r:id="rId181"/>
    <p:sldId id="388" r:id="rId182"/>
    <p:sldId id="498" r:id="rId183"/>
    <p:sldId id="505" r:id="rId184"/>
    <p:sldId id="506" r:id="rId185"/>
    <p:sldId id="507" r:id="rId186"/>
    <p:sldId id="511" r:id="rId187"/>
    <p:sldId id="512" r:id="rId188"/>
    <p:sldId id="513" r:id="rId189"/>
    <p:sldId id="514" r:id="rId190"/>
    <p:sldId id="515" r:id="rId191"/>
    <p:sldId id="516" r:id="rId192"/>
    <p:sldId id="517" r:id="rId193"/>
    <p:sldId id="518" r:id="rId194"/>
    <p:sldId id="519" r:id="rId195"/>
    <p:sldId id="503" r:id="rId196"/>
    <p:sldId id="333" r:id="rId197"/>
    <p:sldId id="334" r:id="rId198"/>
    <p:sldId id="424" r:id="rId199"/>
    <p:sldId id="451" r:id="rId200"/>
    <p:sldId id="452" r:id="rId201"/>
    <p:sldId id="467" r:id="rId202"/>
    <p:sldId id="535" r:id="rId203"/>
    <p:sldId id="469" r:id="rId204"/>
    <p:sldId id="470" r:id="rId205"/>
    <p:sldId id="520" r:id="rId206"/>
    <p:sldId id="504" r:id="rId207"/>
    <p:sldId id="500" r:id="rId208"/>
    <p:sldId id="521" r:id="rId209"/>
    <p:sldId id="522" r:id="rId210"/>
    <p:sldId id="523" r:id="rId211"/>
    <p:sldId id="501" r:id="rId212"/>
    <p:sldId id="536" r:id="rId213"/>
    <p:sldId id="510" r:id="rId214"/>
    <p:sldId id="524" r:id="rId215"/>
    <p:sldId id="525" r:id="rId216"/>
    <p:sldId id="526" r:id="rId217"/>
    <p:sldId id="527" r:id="rId218"/>
    <p:sldId id="538" r:id="rId219"/>
    <p:sldId id="528" r:id="rId220"/>
    <p:sldId id="529" r:id="rId221"/>
    <p:sldId id="530" r:id="rId222"/>
    <p:sldId id="531" r:id="rId223"/>
    <p:sldId id="532" r:id="rId224"/>
    <p:sldId id="533" r:id="rId225"/>
    <p:sldId id="534" r:id="rId226"/>
    <p:sldId id="502" r:id="rId227"/>
    <p:sldId id="473" r:id="rId228"/>
    <p:sldId id="475" r:id="rId229"/>
    <p:sldId id="476" r:id="rId230"/>
    <p:sldId id="477" r:id="rId231"/>
    <p:sldId id="478" r:id="rId232"/>
    <p:sldId id="479" r:id="rId233"/>
    <p:sldId id="480" r:id="rId234"/>
    <p:sldId id="493" r:id="rId235"/>
    <p:sldId id="494" r:id="rId236"/>
    <p:sldId id="297" r:id="rId237"/>
    <p:sldId id="537" r:id="rId2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7F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presProps" Target="presProp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theme" Target="theme/theme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15"/>
      <c:rotY val="20"/>
      <c:rAngAx val="0"/>
    </c:view3D>
    <c:floor>
      <c:thickness val="0"/>
    </c:floor>
    <c:sideWall>
      <c:thickness val="0"/>
    </c:sideWall>
    <c:backWall>
      <c:thickness val="0"/>
    </c:backWall>
    <c:plotArea>
      <c:layout/>
      <c:bar3DChart>
        <c:barDir val="col"/>
        <c:grouping val="standard"/>
        <c:varyColors val="0"/>
        <c:ser>
          <c:idx val="0"/>
          <c:order val="0"/>
          <c:tx>
            <c:strRef>
              <c:f>Лист1!$B$1</c:f>
              <c:strCache>
                <c:ptCount val="1"/>
                <c:pt idx="0">
                  <c:v>ряд</c:v>
                </c:pt>
              </c:strCache>
            </c:strRef>
          </c:tx>
          <c:invertIfNegative val="0"/>
          <c:cat>
            <c:strRef>
              <c:f>Лист1!$A$2:$A$4</c:f>
              <c:strCache>
                <c:ptCount val="3"/>
                <c:pt idx="0">
                  <c:v>Африка</c:v>
                </c:pt>
                <c:pt idx="1">
                  <c:v>Східна Європа</c:v>
                </c:pt>
                <c:pt idx="2">
                  <c:v>Західна Європа</c:v>
                </c:pt>
              </c:strCache>
            </c:strRef>
          </c:cat>
          <c:val>
            <c:numRef>
              <c:f>Лист1!$B$2:$B$4</c:f>
              <c:numCache>
                <c:formatCode>General</c:formatCode>
                <c:ptCount val="3"/>
                <c:pt idx="0">
                  <c:v>400</c:v>
                </c:pt>
                <c:pt idx="1">
                  <c:v>100</c:v>
                </c:pt>
                <c:pt idx="2">
                  <c:v>40</c:v>
                </c:pt>
              </c:numCache>
            </c:numRef>
          </c:val>
          <c:extLst>
            <c:ext xmlns:c16="http://schemas.microsoft.com/office/drawing/2014/chart" uri="{C3380CC4-5D6E-409C-BE32-E72D297353CC}">
              <c16:uniqueId val="{00000000-9211-4544-8AC4-5AE39BBE6297}"/>
            </c:ext>
          </c:extLst>
        </c:ser>
        <c:dLbls>
          <c:showLegendKey val="0"/>
          <c:showVal val="0"/>
          <c:showCatName val="0"/>
          <c:showSerName val="0"/>
          <c:showPercent val="0"/>
          <c:showBubbleSize val="0"/>
        </c:dLbls>
        <c:gapWidth val="150"/>
        <c:shape val="cone"/>
        <c:axId val="44335104"/>
        <c:axId val="44336640"/>
        <c:axId val="44295488"/>
      </c:bar3DChart>
      <c:catAx>
        <c:axId val="44335104"/>
        <c:scaling>
          <c:orientation val="minMax"/>
        </c:scaling>
        <c:delete val="0"/>
        <c:axPos val="b"/>
        <c:numFmt formatCode="General" sourceLinked="0"/>
        <c:majorTickMark val="out"/>
        <c:minorTickMark val="none"/>
        <c:tickLblPos val="nextTo"/>
        <c:crossAx val="44336640"/>
        <c:crosses val="autoZero"/>
        <c:auto val="1"/>
        <c:lblAlgn val="ctr"/>
        <c:lblOffset val="100"/>
        <c:noMultiLvlLbl val="0"/>
      </c:catAx>
      <c:valAx>
        <c:axId val="44336640"/>
        <c:scaling>
          <c:orientation val="minMax"/>
        </c:scaling>
        <c:delete val="0"/>
        <c:axPos val="l"/>
        <c:majorGridlines/>
        <c:numFmt formatCode="General" sourceLinked="1"/>
        <c:majorTickMark val="out"/>
        <c:minorTickMark val="none"/>
        <c:tickLblPos val="nextTo"/>
        <c:crossAx val="44335104"/>
        <c:crosses val="autoZero"/>
        <c:crossBetween val="between"/>
      </c:valAx>
      <c:serAx>
        <c:axId val="44295488"/>
        <c:scaling>
          <c:orientation val="minMax"/>
        </c:scaling>
        <c:delete val="0"/>
        <c:axPos val="b"/>
        <c:majorTickMark val="out"/>
        <c:minorTickMark val="none"/>
        <c:tickLblPos val="nextTo"/>
        <c:crossAx val="44336640"/>
        <c:crosses val="autoZero"/>
      </c:serAx>
    </c:plotArea>
    <c:legend>
      <c:legendPos val="r"/>
      <c:overlay val="0"/>
    </c:legend>
    <c:plotVisOnly val="1"/>
    <c:dispBlanksAs val="gap"/>
    <c:showDLblsOverMax val="0"/>
  </c:chart>
  <c:txPr>
    <a:bodyPr/>
    <a:lstStyle/>
    <a:p>
      <a:pPr>
        <a:defRPr sz="1800"/>
      </a:pPr>
      <a:endParaRPr lang="uk-UA"/>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8E1D1D-EB55-4E28-BB47-8075181A456F}" type="datetimeFigureOut">
              <a:rPr lang="uk-UA" smtClean="0"/>
              <a:pPr/>
              <a:t>07.10.2021</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8ABFEB-3DE3-43A6-88DE-A8568444F0D2}" type="slidenum">
              <a:rPr lang="uk-UA" smtClean="0"/>
              <a:pPr/>
              <a:t>‹#›</a:t>
            </a:fld>
            <a:endParaRPr lang="uk-U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dirty="0"/>
          </a:p>
        </p:txBody>
      </p:sp>
      <p:sp>
        <p:nvSpPr>
          <p:cNvPr id="4" name="Номер слайда 3"/>
          <p:cNvSpPr>
            <a:spLocks noGrp="1"/>
          </p:cNvSpPr>
          <p:nvPr>
            <p:ph type="sldNum" sz="quarter" idx="10"/>
          </p:nvPr>
        </p:nvSpPr>
        <p:spPr/>
        <p:txBody>
          <a:bodyPr/>
          <a:lstStyle/>
          <a:p>
            <a:fld id="{7B8ABFEB-3DE3-43A6-88DE-A8568444F0D2}" type="slidenum">
              <a:rPr lang="uk-UA" smtClean="0"/>
              <a:pPr/>
              <a:t>2</a:t>
            </a:fld>
            <a:endParaRPr lang="uk-U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dirty="0"/>
          </a:p>
        </p:txBody>
      </p:sp>
      <p:sp>
        <p:nvSpPr>
          <p:cNvPr id="4" name="Номер слайда 3"/>
          <p:cNvSpPr>
            <a:spLocks noGrp="1"/>
          </p:cNvSpPr>
          <p:nvPr>
            <p:ph type="sldNum" sz="quarter" idx="10"/>
          </p:nvPr>
        </p:nvSpPr>
        <p:spPr/>
        <p:txBody>
          <a:bodyPr/>
          <a:lstStyle/>
          <a:p>
            <a:fld id="{7B8ABFEB-3DE3-43A6-88DE-A8568444F0D2}" type="slidenum">
              <a:rPr lang="uk-UA" smtClean="0"/>
              <a:pPr/>
              <a:t>7</a:t>
            </a:fld>
            <a:endParaRPr lang="uk-U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07.10.2021</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en.wikipedia.org/wiki/Digital_object_identifier" TargetMode="External"/><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hyperlink" Target="https://www.worldcat.org/issn/24695793" TargetMode="External"/><Relationship Id="rId5" Type="http://schemas.openxmlformats.org/officeDocument/2006/relationships/hyperlink" Target="https://en.wikipedia.org/wiki/International_Standard_Serial_Number" TargetMode="External"/><Relationship Id="rId4" Type="http://schemas.openxmlformats.org/officeDocument/2006/relationships/hyperlink" Target="https://doi.org/10.23937/2469-5793/1510073"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8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9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12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7.xml"/><Relationship Id="rId5" Type="http://schemas.openxmlformats.org/officeDocument/2006/relationships/image" Target="../media/image105.png"/><Relationship Id="rId4" Type="http://schemas.openxmlformats.org/officeDocument/2006/relationships/image" Target="../media/image104.png"/></Relationships>
</file>

<file path=ppt/slides/_rels/slide14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7.xml"/><Relationship Id="rId4" Type="http://schemas.openxmlformats.org/officeDocument/2006/relationships/image" Target="../media/image124.jpeg"/></Relationships>
</file>

<file path=ppt/slides/_rels/slide178.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7.xml"/><Relationship Id="rId5" Type="http://schemas.openxmlformats.org/officeDocument/2006/relationships/image" Target="../media/image137.png"/><Relationship Id="rId4" Type="http://schemas.openxmlformats.org/officeDocument/2006/relationships/image" Target="../media/image136.png"/></Relationships>
</file>

<file path=ppt/slides/_rels/slide201.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6.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jpeg"/><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162.jpeg"/><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2" Type="http://schemas.openxmlformats.org/officeDocument/2006/relationships/image" Target="../media/image165.jpeg"/><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2" Type="http://schemas.openxmlformats.org/officeDocument/2006/relationships/image" Target="../media/image166.jpeg"/><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63888" y="1628800"/>
            <a:ext cx="5580112" cy="1828800"/>
          </a:xfrm>
        </p:spPr>
        <p:txBody>
          <a:bodyPr/>
          <a:lstStyle/>
          <a:p>
            <a:pPr algn="ctr"/>
            <a:r>
              <a:rPr lang="uk-UA" sz="6600" dirty="0"/>
              <a:t>Туберкульоз легень</a:t>
            </a:r>
            <a:endParaRPr lang="ru-RU" sz="6600" dirty="0"/>
          </a:p>
        </p:txBody>
      </p:sp>
      <p:sp>
        <p:nvSpPr>
          <p:cNvPr id="3" name="Текст 2"/>
          <p:cNvSpPr>
            <a:spLocks noGrp="1"/>
          </p:cNvSpPr>
          <p:nvPr>
            <p:ph type="body" idx="1"/>
          </p:nvPr>
        </p:nvSpPr>
        <p:spPr>
          <a:xfrm>
            <a:off x="2411760" y="5733256"/>
            <a:ext cx="6408712" cy="285576"/>
          </a:xfrm>
        </p:spPr>
        <p:txBody>
          <a:bodyPr>
            <a:noAutofit/>
          </a:bodyPr>
          <a:lstStyle/>
          <a:p>
            <a:pPr algn="ctr"/>
            <a:r>
              <a:rPr lang="uk-UA" dirty="0"/>
              <a:t>Мірза О.Ю.</a:t>
            </a:r>
          </a:p>
          <a:p>
            <a:pPr algn="ctr"/>
            <a:r>
              <a:rPr lang="uk-UA" dirty="0"/>
              <a:t>Асистент кафедри променевої діагностики, терапії та радіаційної медицини і онкології ОНМедУ</a:t>
            </a:r>
          </a:p>
        </p:txBody>
      </p:sp>
      <p:pic>
        <p:nvPicPr>
          <p:cNvPr id="14338" name="Picture 2" descr="Медсанчасть - 36"/>
          <p:cNvPicPr>
            <a:picLocks noChangeAspect="1" noChangeArrowheads="1"/>
          </p:cNvPicPr>
          <p:nvPr/>
        </p:nvPicPr>
        <p:blipFill>
          <a:blip r:embed="rId2" cstate="print"/>
          <a:srcRect/>
          <a:stretch>
            <a:fillRect/>
          </a:stretch>
        </p:blipFill>
        <p:spPr bwMode="auto">
          <a:xfrm>
            <a:off x="0" y="0"/>
            <a:ext cx="3580656" cy="3580657"/>
          </a:xfrm>
          <a:prstGeom prst="rect">
            <a:avLst/>
          </a:prstGeom>
          <a:noFill/>
        </p:spPr>
      </p:pic>
      <p:sp>
        <p:nvSpPr>
          <p:cNvPr id="4" name="TextBox 3">
            <a:extLst>
              <a:ext uri="{FF2B5EF4-FFF2-40B4-BE49-F238E27FC236}">
                <a16:creationId xmlns:a16="http://schemas.microsoft.com/office/drawing/2014/main" id="{D33EF662-D8B8-4A37-93E4-B29F1CDDB22B}"/>
              </a:ext>
            </a:extLst>
          </p:cNvPr>
          <p:cNvSpPr txBox="1"/>
          <p:nvPr/>
        </p:nvSpPr>
        <p:spPr>
          <a:xfrm>
            <a:off x="323528" y="3861048"/>
            <a:ext cx="3096344" cy="800219"/>
          </a:xfrm>
          <a:prstGeom prst="rect">
            <a:avLst/>
          </a:prstGeom>
          <a:noFill/>
        </p:spPr>
        <p:txBody>
          <a:bodyPr wrap="square" rtlCol="0">
            <a:spAutoFit/>
          </a:bodyPr>
          <a:lstStyle/>
          <a:p>
            <a:r>
              <a:rPr lang="uk-UA" sz="2800" dirty="0"/>
              <a:t>Одеса - 2021р. </a:t>
            </a:r>
            <a:endParaRPr lang="ru-RU" sz="2800" dirty="0"/>
          </a:p>
          <a:p>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0"/>
            <a:ext cx="8568952" cy="8586966"/>
          </a:xfrm>
          <a:prstGeom prst="rect">
            <a:avLst/>
          </a:prstGeom>
        </p:spPr>
        <p:txBody>
          <a:bodyPr wrap="square">
            <a:spAutoFit/>
          </a:bodyPr>
          <a:lstStyle/>
          <a:p>
            <a:pPr indent="269875" algn="just"/>
            <a:r>
              <a:rPr lang="uk-UA" sz="2400" b="1" dirty="0"/>
              <a:t>Туберкульоз</a:t>
            </a:r>
            <a:r>
              <a:rPr lang="uk-UA" sz="2400" dirty="0"/>
              <a:t> — це інфекційне захворювання, збудником якого є кислотостійки мікобактерії туберкульозу (</a:t>
            </a:r>
            <a:r>
              <a:rPr lang="uk-UA" sz="2400" i="1" dirty="0"/>
              <a:t>МБТ</a:t>
            </a:r>
            <a:r>
              <a:rPr lang="uk-UA" sz="2400" dirty="0"/>
              <a:t>). Який належить до роду мікобактерій - актиноміцетів і класу шизоміцетів.</a:t>
            </a:r>
            <a:r>
              <a:rPr lang="ru-RU" sz="2400" dirty="0"/>
              <a:t> </a:t>
            </a:r>
            <a:r>
              <a:rPr lang="uk-UA" sz="2400" dirty="0"/>
              <a:t>Характеризується утворенням туберкульозних гранульом у різних органах та тканинах.</a:t>
            </a:r>
          </a:p>
          <a:p>
            <a:pPr indent="269875" algn="just"/>
            <a:r>
              <a:rPr lang="uk-UA" sz="2400" b="1" i="1" u="sng" dirty="0">
                <a:solidFill>
                  <a:srgbClr val="C00000"/>
                </a:solidFill>
              </a:rPr>
              <a:t>Сьогодні туберкульоз залишається найбільш поширеною хворобою в світі !!</a:t>
            </a:r>
          </a:p>
          <a:p>
            <a:pPr indent="269875" algn="just"/>
            <a:r>
              <a:rPr lang="uk-UA" sz="2400" dirty="0"/>
              <a:t>В світі близько 15 млн. хворих на туберкульоз, з них 11 млн. - у працездатному віці. Близько 1/3 жителів нашої планети інфіковані МБТ. В Україні щорічно на туберкульоз захворює близько 32 тисяч людей і близько 6 тисяч людей помирає від нього.</a:t>
            </a:r>
          </a:p>
          <a:p>
            <a:pPr indent="269875" algn="just"/>
            <a:r>
              <a:rPr lang="ru-RU" sz="2400" dirty="0"/>
              <a:t> </a:t>
            </a:r>
            <a:r>
              <a:rPr lang="uk-UA" sz="2400" dirty="0"/>
              <a:t>Захворюваність стрімко збільшується і перевищує епідемічний поріг – 50 випадків на 100 тис. населення.</a:t>
            </a:r>
          </a:p>
          <a:p>
            <a:pPr indent="269875" algn="just"/>
            <a:r>
              <a:rPr lang="uk-UA" sz="2400" dirty="0"/>
              <a:t>Захворюваність на туберкульоз серед</a:t>
            </a:r>
            <a:br>
              <a:rPr lang="uk-UA" sz="2400" dirty="0"/>
            </a:br>
            <a:r>
              <a:rPr lang="uk-UA" sz="2400" dirty="0"/>
              <a:t>лікарів-стоматологів займає 3-4 місце в</a:t>
            </a:r>
            <a:br>
              <a:rPr lang="uk-UA" sz="2400" dirty="0"/>
            </a:br>
            <a:r>
              <a:rPr lang="uk-UA" sz="2400" dirty="0"/>
              <a:t>Україні. </a:t>
            </a:r>
          </a:p>
          <a:p>
            <a:pPr indent="269875" algn="just"/>
            <a:endParaRPr lang="uk-UA" sz="2400" dirty="0"/>
          </a:p>
          <a:p>
            <a:pPr indent="269875" algn="just"/>
            <a:endParaRPr lang="uk-UA" sz="2400" dirty="0"/>
          </a:p>
          <a:p>
            <a:pPr indent="269875" algn="just"/>
            <a:endParaRPr lang="uk-UA" sz="2400" dirty="0"/>
          </a:p>
          <a:p>
            <a:pPr indent="269875" algn="just"/>
            <a:endParaRPr lang="uk-UA" sz="2400" dirty="0"/>
          </a:p>
          <a:p>
            <a:pPr indent="269875" algn="just"/>
            <a:endParaRPr lang="uk-UA" sz="2400" dirty="0"/>
          </a:p>
          <a:p>
            <a:pPr indent="269875" algn="just"/>
            <a:endParaRPr lang="uk-UA"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3" name="Прямоугольник 2"/>
          <p:cNvSpPr/>
          <p:nvPr/>
        </p:nvSpPr>
        <p:spPr>
          <a:xfrm>
            <a:off x="1547664" y="188640"/>
            <a:ext cx="5158079" cy="369332"/>
          </a:xfrm>
          <a:prstGeom prst="rect">
            <a:avLst/>
          </a:prstGeom>
        </p:spPr>
        <p:txBody>
          <a:bodyPr wrap="none">
            <a:spAutoFit/>
          </a:bodyPr>
          <a:lstStyle/>
          <a:p>
            <a:r>
              <a:rPr lang="uk-UA" dirty="0"/>
              <a:t>Показники захворюваності  на туберкульоз в світі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5842337"/>
            <a:ext cx="9144000" cy="1015663"/>
          </a:xfrm>
          <a:prstGeom prst="rect">
            <a:avLst/>
          </a:prstGeom>
        </p:spPr>
        <p:txBody>
          <a:bodyPr wrap="square">
            <a:spAutoFit/>
          </a:bodyPr>
          <a:lstStyle/>
          <a:p>
            <a:r>
              <a:rPr lang="uk-UA" sz="1400" dirty="0"/>
              <a:t>С.В. </a:t>
            </a:r>
            <a:r>
              <a:rPr lang="uk-UA" sz="1400" dirty="0" err="1"/>
              <a:t>Зайков</a:t>
            </a:r>
            <a:r>
              <a:rPr lang="uk-UA" sz="1400" dirty="0"/>
              <a:t>, А.В. Рогожин. Туберкульоз – одна з десяти основних причин смерті населення світу. Національна медична академія післядипломної освіти ім. П. Л. </a:t>
            </a:r>
            <a:r>
              <a:rPr lang="uk-UA" sz="1400" dirty="0" err="1"/>
              <a:t>Шупика</a:t>
            </a:r>
            <a:r>
              <a:rPr lang="uk-UA" sz="1400" dirty="0"/>
              <a:t> (м. Київ), 02.04.2019 </a:t>
            </a:r>
          </a:p>
          <a:p>
            <a:r>
              <a:rPr lang="en-US" sz="1400" dirty="0"/>
              <a:t>https://health-ua.com/article/41976-tuberkuloz--odna-z-desyati-osnovnih-prichin--smert-naselennya-svtu</a:t>
            </a:r>
            <a:endParaRPr lang="ru-RU" sz="1400" dirty="0"/>
          </a:p>
          <a:p>
            <a:endParaRPr lang="uk-UA" dirty="0"/>
          </a:p>
        </p:txBody>
      </p:sp>
      <p:pic>
        <p:nvPicPr>
          <p:cNvPr id="27651" name="Picture 3"/>
          <p:cNvPicPr>
            <a:picLocks noChangeAspect="1" noChangeArrowheads="1"/>
          </p:cNvPicPr>
          <p:nvPr/>
        </p:nvPicPr>
        <p:blipFill>
          <a:blip r:embed="rId2" cstate="print"/>
          <a:srcRect/>
          <a:stretch>
            <a:fillRect/>
          </a:stretch>
        </p:blipFill>
        <p:spPr bwMode="auto">
          <a:xfrm>
            <a:off x="0" y="548680"/>
            <a:ext cx="9144000" cy="5155850"/>
          </a:xfrm>
          <a:prstGeom prst="rect">
            <a:avLst/>
          </a:prstGeom>
          <a:noFill/>
          <a:ln w="9525">
            <a:noFill/>
            <a:miter lim="800000"/>
            <a:headEnd/>
            <a:tailEnd/>
          </a:ln>
        </p:spPr>
      </p:pic>
      <p:sp>
        <p:nvSpPr>
          <p:cNvPr id="5" name="Прямоугольник 4"/>
          <p:cNvSpPr/>
          <p:nvPr/>
        </p:nvSpPr>
        <p:spPr>
          <a:xfrm>
            <a:off x="0" y="0"/>
            <a:ext cx="9144000" cy="954107"/>
          </a:xfrm>
          <a:prstGeom prst="rect">
            <a:avLst/>
          </a:prstGeom>
        </p:spPr>
        <p:txBody>
          <a:bodyPr wrap="square">
            <a:spAutoFit/>
          </a:bodyPr>
          <a:lstStyle/>
          <a:p>
            <a:r>
              <a:rPr lang="uk-UA" sz="2800" b="1" dirty="0"/>
              <a:t>Рівень захворюваності  на туберкульоз на Україні</a:t>
            </a:r>
          </a:p>
          <a:p>
            <a:endParaRPr lang="uk-UA" sz="2800" b="1" dirty="0"/>
          </a:p>
        </p:txBody>
      </p:sp>
      <p:sp>
        <p:nvSpPr>
          <p:cNvPr id="6" name="Прямоугольник 5"/>
          <p:cNvSpPr/>
          <p:nvPr/>
        </p:nvSpPr>
        <p:spPr>
          <a:xfrm>
            <a:off x="3563888" y="548680"/>
            <a:ext cx="1029449" cy="369332"/>
          </a:xfrm>
          <a:prstGeom prst="rect">
            <a:avLst/>
          </a:prstGeom>
        </p:spPr>
        <p:txBody>
          <a:bodyPr wrap="none">
            <a:spAutoFit/>
          </a:bodyPr>
          <a:lstStyle/>
          <a:p>
            <a:r>
              <a:rPr lang="ru-RU" b="1" dirty="0">
                <a:solidFill>
                  <a:schemeClr val="bg1"/>
                </a:solidFill>
              </a:rPr>
              <a:t>2019 </a:t>
            </a:r>
            <a:r>
              <a:rPr lang="uk-UA" b="1" dirty="0">
                <a:solidFill>
                  <a:schemeClr val="bg1"/>
                </a:solidFill>
              </a:rPr>
              <a:t>рік</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640960" cy="5262979"/>
          </a:xfrm>
          <a:prstGeom prst="rect">
            <a:avLst/>
          </a:prstGeom>
        </p:spPr>
        <p:txBody>
          <a:bodyPr wrap="square">
            <a:spAutoFit/>
          </a:bodyPr>
          <a:lstStyle/>
          <a:p>
            <a:r>
              <a:rPr lang="uk-UA" sz="2400" dirty="0"/>
              <a:t>Туберкульоз в теперішні часи значно відрізняється</a:t>
            </a:r>
            <a:br>
              <a:rPr lang="uk-UA" sz="2400" dirty="0"/>
            </a:br>
            <a:r>
              <a:rPr lang="uk-UA" sz="2400" dirty="0"/>
              <a:t>від епідемій попередніх часів:</a:t>
            </a:r>
          </a:p>
          <a:p>
            <a:pPr>
              <a:buFont typeface="Wingdings" pitchFamily="2" charset="2"/>
              <a:buChar char="§"/>
            </a:pPr>
            <a:r>
              <a:rPr lang="uk-UA" sz="2400" dirty="0"/>
              <a:t> постійно зменшується питома вага типового туберкульозу;</a:t>
            </a:r>
          </a:p>
          <a:p>
            <a:pPr>
              <a:buFont typeface="Wingdings" pitchFamily="2" charset="2"/>
              <a:buChar char="§"/>
            </a:pPr>
            <a:r>
              <a:rPr lang="uk-UA" sz="2400" dirty="0"/>
              <a:t> збільшується питома вага хіміорезистентного туберкульозу;</a:t>
            </a:r>
          </a:p>
          <a:p>
            <a:pPr marL="269875" indent="-269875" algn="just">
              <a:buFont typeface="Wingdings" pitchFamily="2" charset="2"/>
              <a:buChar char="§"/>
            </a:pPr>
            <a:r>
              <a:rPr lang="uk-UA" sz="2400" dirty="0"/>
              <a:t> збільшується питома вага туберкульозу в поєднанні</a:t>
            </a:r>
            <a:br>
              <a:rPr lang="uk-UA" sz="2400" dirty="0"/>
            </a:br>
            <a:r>
              <a:rPr lang="uk-UA" sz="2400" dirty="0"/>
              <a:t>з ВІЛ-інфекцією (СНІДом).</a:t>
            </a:r>
          </a:p>
          <a:p>
            <a:pPr marL="269875" indent="-269875" algn="just">
              <a:buFont typeface="Wingdings" pitchFamily="2" charset="2"/>
              <a:buChar char="§"/>
            </a:pPr>
            <a:endParaRPr lang="uk-UA" sz="2400" dirty="0"/>
          </a:p>
          <a:p>
            <a:pPr marL="360363" indent="-360363" algn="just">
              <a:buFont typeface="Wingdings" pitchFamily="2" charset="2"/>
              <a:buChar char="v"/>
            </a:pPr>
            <a:r>
              <a:rPr lang="uk-UA" sz="2400" dirty="0"/>
              <a:t> Не кожна інфікована людина захворіє на туберкульоз </a:t>
            </a:r>
          </a:p>
          <a:p>
            <a:pPr marL="360363" indent="-360363" algn="just">
              <a:buFont typeface="Wingdings" pitchFamily="2" charset="2"/>
              <a:buChar char="v"/>
            </a:pPr>
            <a:r>
              <a:rPr lang="uk-UA" sz="2400" dirty="0"/>
              <a:t> Імовірність переходу інфікування у захворювання для осіб, що не мають факторів ризику, складає 10% впродовж усього життя </a:t>
            </a:r>
          </a:p>
          <a:p>
            <a:pPr marL="360363" indent="-360363" algn="just">
              <a:buFont typeface="Wingdings" pitchFamily="2" charset="2"/>
              <a:buChar char="v"/>
            </a:pPr>
            <a:r>
              <a:rPr lang="uk-UA" sz="2400" dirty="0"/>
              <a:t> Розвиток будь-якої клінічної форми ТБ залежить від співвідношення між властивостями МБТ (вірулентність, масивність інфікування) та реактивністю організму</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568952" cy="5632311"/>
          </a:xfrm>
          <a:prstGeom prst="rect">
            <a:avLst/>
          </a:prstGeom>
        </p:spPr>
        <p:txBody>
          <a:bodyPr wrap="square">
            <a:spAutoFit/>
          </a:bodyPr>
          <a:lstStyle/>
          <a:p>
            <a:pPr algn="ctr"/>
            <a:r>
              <a:rPr lang="uk-UA" sz="2400" dirty="0"/>
              <a:t>Фактори, які збільшують ризик ТБ захворювання</a:t>
            </a:r>
          </a:p>
          <a:p>
            <a:r>
              <a:rPr lang="uk-UA" sz="2400" dirty="0"/>
              <a:t> • Нещодавнє інфікування </a:t>
            </a:r>
          </a:p>
          <a:p>
            <a:r>
              <a:rPr lang="uk-UA" sz="2400" dirty="0"/>
              <a:t>• Зміни на рентгенограмі легень, що вказують на ТБ у минулому • Зниження імунітету:</a:t>
            </a:r>
          </a:p>
          <a:p>
            <a:pPr marL="809625" indent="-269875">
              <a:buFont typeface="Arial" pitchFamily="34" charset="0"/>
              <a:buChar char="•"/>
            </a:pPr>
            <a:r>
              <a:rPr lang="uk-UA" sz="2400" dirty="0"/>
              <a:t>у пацієнтів з ВІЛ/СНІД</a:t>
            </a:r>
          </a:p>
          <a:p>
            <a:pPr marL="900113" indent="-360363">
              <a:buFont typeface="Arial" pitchFamily="34" charset="0"/>
              <a:buChar char="•"/>
            </a:pPr>
            <a:r>
              <a:rPr lang="uk-UA" sz="2400" dirty="0"/>
              <a:t>у пацієнтів, які перенесли трансплантацію</a:t>
            </a:r>
          </a:p>
          <a:p>
            <a:pPr marL="900113" indent="-360363">
              <a:buFont typeface="Arial" pitchFamily="34" charset="0"/>
              <a:buChar char="•"/>
            </a:pPr>
            <a:r>
              <a:rPr lang="uk-UA" sz="2400" dirty="0"/>
              <a:t>у хворих яки приймають цитостатики</a:t>
            </a:r>
          </a:p>
          <a:p>
            <a:r>
              <a:rPr lang="uk-UA" sz="2400" dirty="0"/>
              <a:t> • Цукровий діабет, </a:t>
            </a:r>
          </a:p>
          <a:p>
            <a:pPr marL="179388" indent="-179388">
              <a:buFont typeface="Wingdings" pitchFamily="2" charset="2"/>
              <a:buChar char="§"/>
            </a:pPr>
            <a:r>
              <a:rPr lang="uk-UA" sz="2400" dirty="0"/>
              <a:t>Виразкова хвороба шлунку та 12 палої кишки, </a:t>
            </a:r>
          </a:p>
          <a:p>
            <a:r>
              <a:rPr lang="uk-UA" sz="2400" dirty="0"/>
              <a:t>• Активне тютюнокуріння </a:t>
            </a:r>
          </a:p>
          <a:p>
            <a:r>
              <a:rPr lang="uk-UA" sz="2400" dirty="0"/>
              <a:t>• Неповноцінне харчування </a:t>
            </a:r>
          </a:p>
          <a:p>
            <a:r>
              <a:rPr lang="uk-UA" sz="2400" dirty="0"/>
              <a:t>• Зловживання алкоголем </a:t>
            </a:r>
          </a:p>
          <a:p>
            <a:r>
              <a:rPr lang="uk-UA" sz="2400" dirty="0"/>
              <a:t>• Наркоманія </a:t>
            </a:r>
          </a:p>
          <a:p>
            <a:pPr marL="269875" indent="-269875"/>
            <a:r>
              <a:rPr lang="uk-UA" sz="2400" dirty="0"/>
              <a:t>• Належність до соціально вразливих груп (бездомні, безробітні, мігранти, ув'язнені)</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0"/>
            <a:ext cx="8820472" cy="3416320"/>
          </a:xfrm>
          <a:prstGeom prst="rect">
            <a:avLst/>
          </a:prstGeom>
        </p:spPr>
        <p:txBody>
          <a:bodyPr wrap="square">
            <a:spAutoFit/>
          </a:bodyPr>
          <a:lstStyle/>
          <a:p>
            <a:pPr indent="269875" algn="just"/>
            <a:endParaRPr lang="uk-UA" sz="2400" dirty="0"/>
          </a:p>
          <a:p>
            <a:pPr indent="269875" algn="just"/>
            <a:r>
              <a:rPr lang="ru-RU" sz="2400" b="1" i="1" dirty="0"/>
              <a:t>Шляхи </a:t>
            </a:r>
            <a:r>
              <a:rPr lang="uk-UA" sz="2400" b="1" i="1" dirty="0"/>
              <a:t>проникнення мікобактерій туберкульозу в організм:</a:t>
            </a:r>
          </a:p>
          <a:p>
            <a:pPr indent="269875" algn="just">
              <a:buAutoNum type="arabicPeriod"/>
            </a:pPr>
            <a:endParaRPr lang="uk-UA" sz="2400" dirty="0"/>
          </a:p>
          <a:p>
            <a:pPr indent="269875" algn="just"/>
            <a:endParaRPr lang="ru-RU" sz="2400" dirty="0"/>
          </a:p>
          <a:p>
            <a:pPr indent="269875" algn="just"/>
            <a:endParaRPr lang="uk-UA" sz="2400" dirty="0"/>
          </a:p>
          <a:p>
            <a:pPr indent="269875" algn="just"/>
            <a:endParaRPr lang="uk-UA" sz="2400" dirty="0"/>
          </a:p>
          <a:p>
            <a:pPr indent="269875" algn="just"/>
            <a:endParaRPr lang="uk-UA" sz="2400" dirty="0"/>
          </a:p>
          <a:p>
            <a:pPr indent="269875" algn="just"/>
            <a:endParaRPr lang="uk-UA" sz="2400" dirty="0"/>
          </a:p>
          <a:p>
            <a:pPr indent="269875" algn="just"/>
            <a:endParaRPr lang="uk-UA" sz="2400" dirty="0"/>
          </a:p>
        </p:txBody>
      </p:sp>
      <p:sp>
        <p:nvSpPr>
          <p:cNvPr id="7" name="Овал 6"/>
          <p:cNvSpPr/>
          <p:nvPr/>
        </p:nvSpPr>
        <p:spPr>
          <a:xfrm>
            <a:off x="0" y="1340768"/>
            <a:ext cx="3312368" cy="1656184"/>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t>95-97% випадків.</a:t>
            </a:r>
          </a:p>
          <a:p>
            <a:pPr algn="ctr">
              <a:tabLst>
                <a:tab pos="1708150" algn="l"/>
              </a:tabLst>
            </a:pPr>
            <a:r>
              <a:rPr lang="uk-UA" sz="2400" b="1" dirty="0"/>
              <a:t>Аерогенний шлях:</a:t>
            </a:r>
          </a:p>
          <a:p>
            <a:pPr marL="269875" indent="-269875">
              <a:buFont typeface="Arial" pitchFamily="34" charset="0"/>
              <a:buChar char="•"/>
            </a:pPr>
            <a:r>
              <a:rPr lang="uk-UA" sz="1400" b="1" dirty="0"/>
              <a:t>Повітряно-крапельний </a:t>
            </a:r>
          </a:p>
          <a:p>
            <a:pPr marL="179388" indent="-179388" algn="ctr">
              <a:buFont typeface="Arial" pitchFamily="34" charset="0"/>
              <a:buChar char="•"/>
            </a:pPr>
            <a:r>
              <a:rPr lang="uk-UA" sz="1400" b="1" dirty="0"/>
              <a:t>Повітряно-пиловий  </a:t>
            </a:r>
          </a:p>
        </p:txBody>
      </p:sp>
      <p:sp>
        <p:nvSpPr>
          <p:cNvPr id="8" name="Овал 7"/>
          <p:cNvSpPr/>
          <p:nvPr/>
        </p:nvSpPr>
        <p:spPr>
          <a:xfrm>
            <a:off x="5940152" y="1268760"/>
            <a:ext cx="3203848" cy="1656184"/>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b="1" dirty="0"/>
              <a:t>Контактний шлях </a:t>
            </a:r>
          </a:p>
          <a:p>
            <a:pPr algn="ctr"/>
            <a:r>
              <a:rPr lang="uk-UA" sz="1400" dirty="0"/>
              <a:t>(через посуд та інші предмети),</a:t>
            </a:r>
          </a:p>
        </p:txBody>
      </p:sp>
      <p:sp>
        <p:nvSpPr>
          <p:cNvPr id="9" name="Овал 8"/>
          <p:cNvSpPr/>
          <p:nvPr/>
        </p:nvSpPr>
        <p:spPr>
          <a:xfrm>
            <a:off x="0" y="3789040"/>
            <a:ext cx="3240360" cy="1296144"/>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69875" algn="ctr"/>
            <a:r>
              <a:rPr lang="uk-UA" sz="2000" b="1" dirty="0"/>
              <a:t>Аліментарний шлях </a:t>
            </a:r>
          </a:p>
          <a:p>
            <a:pPr indent="269875" algn="ctr"/>
            <a:r>
              <a:rPr lang="uk-UA" sz="1400" dirty="0"/>
              <a:t>(вживання харчових заражених продуктів, </a:t>
            </a:r>
          </a:p>
        </p:txBody>
      </p:sp>
      <p:sp>
        <p:nvSpPr>
          <p:cNvPr id="10" name="Овал 9"/>
          <p:cNvSpPr/>
          <p:nvPr/>
        </p:nvSpPr>
        <p:spPr>
          <a:xfrm>
            <a:off x="6012160" y="3861048"/>
            <a:ext cx="3131840" cy="1368152"/>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err="1"/>
              <a:t>Внутрішньо-</a:t>
            </a:r>
            <a:endParaRPr lang="uk-UA" sz="2000" b="1" dirty="0"/>
          </a:p>
          <a:p>
            <a:pPr algn="ctr"/>
            <a:r>
              <a:rPr lang="uk-UA" sz="2000" b="1" dirty="0"/>
              <a:t>утробний шлях</a:t>
            </a:r>
          </a:p>
          <a:p>
            <a:pPr algn="ctr"/>
            <a:r>
              <a:rPr lang="uk-UA" sz="1400" b="1" dirty="0"/>
              <a:t>(</a:t>
            </a:r>
            <a:r>
              <a:rPr lang="uk-UA" sz="1400" dirty="0"/>
              <a:t>через плаценту)</a:t>
            </a:r>
            <a:r>
              <a:rPr lang="uk-UA" sz="1400" b="1" dirty="0"/>
              <a:t> </a:t>
            </a:r>
          </a:p>
        </p:txBody>
      </p:sp>
      <p:sp>
        <p:nvSpPr>
          <p:cNvPr id="11" name="Овал 10"/>
          <p:cNvSpPr/>
          <p:nvPr/>
        </p:nvSpPr>
        <p:spPr>
          <a:xfrm>
            <a:off x="3131840" y="1412776"/>
            <a:ext cx="3002632" cy="3384376"/>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2" name="Picture 3"/>
          <p:cNvPicPr>
            <a:picLocks noChangeAspect="1" noChangeArrowheads="1"/>
          </p:cNvPicPr>
          <p:nvPr/>
        </p:nvPicPr>
        <p:blipFill>
          <a:blip r:embed="rId3" cstate="print"/>
          <a:srcRect/>
          <a:stretch>
            <a:fillRect/>
          </a:stretch>
        </p:blipFill>
        <p:spPr bwMode="auto">
          <a:xfrm>
            <a:off x="3563888" y="1916832"/>
            <a:ext cx="2160240" cy="2295255"/>
          </a:xfrm>
          <a:prstGeom prst="rect">
            <a:avLst/>
          </a:prstGeom>
          <a:noFill/>
          <a:ln w="9525">
            <a:solidFill>
              <a:srgbClr val="00B050"/>
            </a:solid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851920" y="476672"/>
            <a:ext cx="961225" cy="369332"/>
          </a:xfrm>
          <a:prstGeom prst="rect">
            <a:avLst/>
          </a:prstGeom>
        </p:spPr>
        <p:txBody>
          <a:bodyPr wrap="none">
            <a:spAutoFit/>
          </a:bodyPr>
          <a:lstStyle/>
          <a:p>
            <a:r>
              <a:rPr lang="ru-RU" dirty="0" err="1"/>
              <a:t>збудник</a:t>
            </a:r>
            <a:endParaRPr lang="uk-UA" dirty="0"/>
          </a:p>
        </p:txBody>
      </p:sp>
      <p:sp>
        <p:nvSpPr>
          <p:cNvPr id="6" name="Скругленный прямоугольник 5"/>
          <p:cNvSpPr/>
          <p:nvPr/>
        </p:nvSpPr>
        <p:spPr>
          <a:xfrm>
            <a:off x="3491880" y="0"/>
            <a:ext cx="2448272" cy="914400"/>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МБТ</a:t>
            </a:r>
            <a:endParaRPr lang="uk-UA" sz="2400" b="1" dirty="0"/>
          </a:p>
        </p:txBody>
      </p:sp>
      <p:sp>
        <p:nvSpPr>
          <p:cNvPr id="7" name="Скругленный прямоугольник 6"/>
          <p:cNvSpPr/>
          <p:nvPr/>
        </p:nvSpPr>
        <p:spPr>
          <a:xfrm>
            <a:off x="5364088" y="1340768"/>
            <a:ext cx="2952328" cy="936104"/>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b="1" dirty="0"/>
              <a:t> </a:t>
            </a:r>
            <a:r>
              <a:rPr lang="uk-UA" sz="3600" b="1" dirty="0"/>
              <a:t>їжа, посуд</a:t>
            </a:r>
          </a:p>
        </p:txBody>
      </p:sp>
      <p:sp>
        <p:nvSpPr>
          <p:cNvPr id="8" name="Скругленный прямоугольник 7"/>
          <p:cNvSpPr/>
          <p:nvPr/>
        </p:nvSpPr>
        <p:spPr>
          <a:xfrm>
            <a:off x="5940152" y="2708920"/>
            <a:ext cx="1656184" cy="432048"/>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3200" b="1" dirty="0"/>
              <a:t>слина</a:t>
            </a:r>
          </a:p>
        </p:txBody>
      </p:sp>
      <p:sp>
        <p:nvSpPr>
          <p:cNvPr id="11" name="Скругленный прямоугольник 10"/>
          <p:cNvSpPr/>
          <p:nvPr/>
        </p:nvSpPr>
        <p:spPr>
          <a:xfrm>
            <a:off x="5868144" y="3573016"/>
            <a:ext cx="1490464" cy="504056"/>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b="1" dirty="0"/>
              <a:t>Шлунок</a:t>
            </a:r>
          </a:p>
        </p:txBody>
      </p:sp>
      <p:sp>
        <p:nvSpPr>
          <p:cNvPr id="12" name="Скругленный прямоугольник 11"/>
          <p:cNvSpPr/>
          <p:nvPr/>
        </p:nvSpPr>
        <p:spPr>
          <a:xfrm>
            <a:off x="5580112" y="4437112"/>
            <a:ext cx="1872208" cy="792088"/>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b="1" dirty="0"/>
              <a:t>тонкий кишківник</a:t>
            </a:r>
          </a:p>
        </p:txBody>
      </p:sp>
      <p:sp>
        <p:nvSpPr>
          <p:cNvPr id="13" name="Скругленный прямоугольник 12"/>
          <p:cNvSpPr/>
          <p:nvPr/>
        </p:nvSpPr>
        <p:spPr>
          <a:xfrm>
            <a:off x="2699792" y="5373216"/>
            <a:ext cx="1944216" cy="648072"/>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a:t>лімфатичні судини, вузли</a:t>
            </a:r>
          </a:p>
        </p:txBody>
      </p:sp>
      <p:sp>
        <p:nvSpPr>
          <p:cNvPr id="14" name="Скругленный прямоугольник 13"/>
          <p:cNvSpPr/>
          <p:nvPr/>
        </p:nvSpPr>
        <p:spPr>
          <a:xfrm>
            <a:off x="5076056" y="5517232"/>
            <a:ext cx="1130424" cy="576064"/>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кров</a:t>
            </a:r>
            <a:endParaRPr lang="uk-UA" sz="2400" b="1" dirty="0"/>
          </a:p>
        </p:txBody>
      </p:sp>
      <p:cxnSp>
        <p:nvCxnSpPr>
          <p:cNvPr id="16" name="Прямая со стрелкой 15"/>
          <p:cNvCxnSpPr>
            <a:stCxn id="6" idx="2"/>
          </p:cNvCxnSpPr>
          <p:nvPr/>
        </p:nvCxnSpPr>
        <p:spPr>
          <a:xfrm>
            <a:off x="4716016" y="914400"/>
            <a:ext cx="1440160" cy="35436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a:off x="6732240" y="2348880"/>
            <a:ext cx="0" cy="36004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a:off x="6732240" y="3212976"/>
            <a:ext cx="0" cy="36004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a:stCxn id="11" idx="2"/>
          </p:cNvCxnSpPr>
          <p:nvPr/>
        </p:nvCxnSpPr>
        <p:spPr>
          <a:xfrm flipH="1">
            <a:off x="6588224" y="4077072"/>
            <a:ext cx="25152" cy="36004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a:stCxn id="12" idx="1"/>
          </p:cNvCxnSpPr>
          <p:nvPr/>
        </p:nvCxnSpPr>
        <p:spPr>
          <a:xfrm flipH="1">
            <a:off x="4283968" y="4833156"/>
            <a:ext cx="1296144" cy="468052"/>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a:stCxn id="12" idx="2"/>
            <a:endCxn id="14" idx="0"/>
          </p:cNvCxnSpPr>
          <p:nvPr/>
        </p:nvCxnSpPr>
        <p:spPr>
          <a:xfrm flipH="1">
            <a:off x="5641268" y="5229200"/>
            <a:ext cx="874948" cy="288032"/>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34" name="Скругленный прямоугольник 33"/>
          <p:cNvSpPr/>
          <p:nvPr/>
        </p:nvSpPr>
        <p:spPr>
          <a:xfrm>
            <a:off x="539552" y="1196752"/>
            <a:ext cx="2448272" cy="914400"/>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b="1" dirty="0"/>
              <a:t> кашель або розмова</a:t>
            </a:r>
          </a:p>
        </p:txBody>
      </p:sp>
      <p:cxnSp>
        <p:nvCxnSpPr>
          <p:cNvPr id="36" name="Прямая со стрелкой 35"/>
          <p:cNvCxnSpPr>
            <a:stCxn id="6" idx="2"/>
          </p:cNvCxnSpPr>
          <p:nvPr/>
        </p:nvCxnSpPr>
        <p:spPr>
          <a:xfrm flipH="1">
            <a:off x="2123728" y="914400"/>
            <a:ext cx="2592288" cy="210344"/>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40" name="Скругленный прямоугольник 39"/>
          <p:cNvSpPr/>
          <p:nvPr/>
        </p:nvSpPr>
        <p:spPr>
          <a:xfrm>
            <a:off x="467544" y="2492896"/>
            <a:ext cx="2520280" cy="1080120"/>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b="1" dirty="0"/>
              <a:t>слина і мокротиння, пил</a:t>
            </a:r>
          </a:p>
        </p:txBody>
      </p:sp>
      <p:cxnSp>
        <p:nvCxnSpPr>
          <p:cNvPr id="41" name="Прямая со стрелкой 40"/>
          <p:cNvCxnSpPr/>
          <p:nvPr/>
        </p:nvCxnSpPr>
        <p:spPr>
          <a:xfrm>
            <a:off x="1691680" y="2132856"/>
            <a:ext cx="0" cy="36004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43" name="Скругленный прямоугольник 42"/>
          <p:cNvSpPr/>
          <p:nvPr/>
        </p:nvSpPr>
        <p:spPr>
          <a:xfrm>
            <a:off x="323528" y="3933056"/>
            <a:ext cx="2880320" cy="1008112"/>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b="1" dirty="0"/>
              <a:t>Слизові  оболонки носа, мигдалики, зів. </a:t>
            </a:r>
          </a:p>
        </p:txBody>
      </p:sp>
      <p:cxnSp>
        <p:nvCxnSpPr>
          <p:cNvPr id="44" name="Прямая со стрелкой 43"/>
          <p:cNvCxnSpPr/>
          <p:nvPr/>
        </p:nvCxnSpPr>
        <p:spPr>
          <a:xfrm>
            <a:off x="1691680" y="3573016"/>
            <a:ext cx="0" cy="36004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p:cNvCxnSpPr/>
          <p:nvPr/>
        </p:nvCxnSpPr>
        <p:spPr>
          <a:xfrm>
            <a:off x="2195736" y="4941168"/>
            <a:ext cx="1224136" cy="36004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46" name="Скругленный прямоугольник 45"/>
          <p:cNvSpPr/>
          <p:nvPr/>
        </p:nvSpPr>
        <p:spPr>
          <a:xfrm>
            <a:off x="3707904" y="6237312"/>
            <a:ext cx="1728192" cy="620688"/>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a:t>Легені та інші органи</a:t>
            </a:r>
            <a:endParaRPr lang="uk-UA" dirty="0"/>
          </a:p>
        </p:txBody>
      </p:sp>
      <p:cxnSp>
        <p:nvCxnSpPr>
          <p:cNvPr id="48" name="Прямая со стрелкой 47"/>
          <p:cNvCxnSpPr/>
          <p:nvPr/>
        </p:nvCxnSpPr>
        <p:spPr>
          <a:xfrm>
            <a:off x="2267744" y="4941168"/>
            <a:ext cx="3240360" cy="648072"/>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57" name="Прямая со стрелкой 56"/>
          <p:cNvCxnSpPr/>
          <p:nvPr/>
        </p:nvCxnSpPr>
        <p:spPr>
          <a:xfrm>
            <a:off x="4283968" y="6021288"/>
            <a:ext cx="432048" cy="288032"/>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61" name="Прямая со стрелкой 60"/>
          <p:cNvCxnSpPr/>
          <p:nvPr/>
        </p:nvCxnSpPr>
        <p:spPr>
          <a:xfrm flipH="1">
            <a:off x="4716016" y="6093296"/>
            <a:ext cx="648072" cy="144016"/>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0"/>
            <a:ext cx="8748464" cy="6740307"/>
          </a:xfrm>
          <a:prstGeom prst="rect">
            <a:avLst/>
          </a:prstGeom>
        </p:spPr>
        <p:txBody>
          <a:bodyPr wrap="square">
            <a:spAutoFit/>
          </a:bodyPr>
          <a:lstStyle/>
          <a:p>
            <a:pPr algn="ctr"/>
            <a:r>
              <a:rPr lang="uk-UA" sz="2400" b="1" dirty="0"/>
              <a:t>Патогенез</a:t>
            </a:r>
          </a:p>
          <a:p>
            <a:pPr algn="just"/>
            <a:r>
              <a:rPr lang="uk-UA" sz="2400" dirty="0"/>
              <a:t>• При потраплянні в дихальні шляхи великого числа МБТ,</a:t>
            </a:r>
            <a:br>
              <a:rPr lang="uk-UA" sz="2400" dirty="0"/>
            </a:br>
            <a:r>
              <a:rPr lang="uk-UA" sz="2400" dirty="0"/>
              <a:t>починається взаємодія між збудником і імунною системою</a:t>
            </a:r>
            <a:br>
              <a:rPr lang="uk-UA" sz="2400" dirty="0"/>
            </a:br>
            <a:r>
              <a:rPr lang="uk-UA" sz="2400" dirty="0"/>
              <a:t>людини. В альвеолах МБТ поглинаються макрофагами,</a:t>
            </a:r>
            <a:br>
              <a:rPr lang="uk-UA" sz="2400" dirty="0"/>
            </a:br>
            <a:r>
              <a:rPr lang="uk-UA" sz="2400" dirty="0"/>
              <a:t>усередині яких починається швидке розмноження збудника.</a:t>
            </a:r>
            <a:br>
              <a:rPr lang="uk-UA" sz="2400" dirty="0"/>
            </a:br>
            <a:r>
              <a:rPr lang="uk-UA" sz="2400" dirty="0"/>
              <a:t>• Зруйнувавши макрофаги, МБТ виходять у міжклітинний</a:t>
            </a:r>
            <a:br>
              <a:rPr lang="uk-UA" sz="2400" dirty="0"/>
            </a:br>
            <a:r>
              <a:rPr lang="uk-UA" sz="2400" dirty="0"/>
              <a:t>простір, звідки попадають у лімфатичні посудини, потім у</a:t>
            </a:r>
            <a:br>
              <a:rPr lang="uk-UA" sz="2400" dirty="0"/>
            </a:br>
            <a:r>
              <a:rPr lang="uk-UA" sz="2400" dirty="0"/>
              <a:t>кровоносне русло. З кровообігом МБТ поширюються по всіх</a:t>
            </a:r>
            <a:br>
              <a:rPr lang="uk-UA" sz="2400" dirty="0"/>
            </a:br>
            <a:r>
              <a:rPr lang="uk-UA" sz="2400" dirty="0"/>
              <a:t>органах.</a:t>
            </a:r>
          </a:p>
          <a:p>
            <a:pPr algn="just"/>
            <a:r>
              <a:rPr lang="uk-UA" sz="2400" dirty="0"/>
              <a:t>• Зазвичай імунна система протягом 2 - 6 тижнів зупиняє</a:t>
            </a:r>
            <a:br>
              <a:rPr lang="uk-UA" sz="2400" dirty="0"/>
            </a:br>
            <a:r>
              <a:rPr lang="uk-UA" sz="2400" dirty="0"/>
              <a:t>розмноження й подальше поширення МБТ.</a:t>
            </a:r>
            <a:br>
              <a:rPr lang="uk-UA" sz="2400" dirty="0"/>
            </a:br>
            <a:r>
              <a:rPr lang="uk-UA" sz="2400" dirty="0"/>
              <a:t>Людина стає інфікованою, але не хворіє на туберкульоз: не</a:t>
            </a:r>
            <a:br>
              <a:rPr lang="uk-UA" sz="2400" dirty="0"/>
            </a:br>
            <a:r>
              <a:rPr lang="uk-UA" sz="2400" dirty="0"/>
              <a:t>пред'являє скарг, рентгенологічно в неї немає змін у легенях,</a:t>
            </a:r>
            <a:br>
              <a:rPr lang="uk-UA" sz="2400" dirty="0"/>
            </a:br>
            <a:r>
              <a:rPr lang="uk-UA" sz="2400" dirty="0"/>
              <a:t>особа не представляє епідеміологічної небезпеки.</a:t>
            </a:r>
          </a:p>
          <a:p>
            <a:pPr algn="just"/>
            <a:r>
              <a:rPr lang="uk-UA" sz="2400" dirty="0"/>
              <a:t>Неушкоджена слизова оболонка трахеї та бронхів є бар'єром на шляху проникнення МБТ, але в разі травми або запалення слизової оболонки вони можуть проникати в межах трахеї і бронхів.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48680"/>
            <a:ext cx="8496944" cy="4524315"/>
          </a:xfrm>
          <a:prstGeom prst="rect">
            <a:avLst/>
          </a:prstGeom>
        </p:spPr>
        <p:txBody>
          <a:bodyPr wrap="square">
            <a:spAutoFit/>
          </a:bodyPr>
          <a:lstStyle/>
          <a:p>
            <a:pPr lvl="0" indent="269875" algn="just"/>
            <a:r>
              <a:rPr lang="uk-UA" sz="2400" b="1" dirty="0"/>
              <a:t>Класифікація туберкульозу на основі анатомічної локалізації захворювання.</a:t>
            </a:r>
            <a:endParaRPr lang="ru-RU" sz="2400" b="1" dirty="0"/>
          </a:p>
          <a:p>
            <a:pPr indent="269875" algn="just"/>
            <a:r>
              <a:rPr lang="uk-UA" sz="2400" dirty="0"/>
              <a:t>Туберкульоз може бути:</a:t>
            </a:r>
          </a:p>
          <a:p>
            <a:pPr indent="269875" algn="just">
              <a:buFont typeface="Wingdings" pitchFamily="2" charset="2"/>
              <a:buChar char="Ø"/>
            </a:pPr>
            <a:r>
              <a:rPr lang="uk-UA" sz="2400" dirty="0"/>
              <a:t>Легеневий,</a:t>
            </a:r>
          </a:p>
          <a:p>
            <a:pPr indent="269875" algn="just">
              <a:buFont typeface="Wingdings" pitchFamily="2" charset="2"/>
              <a:buChar char="Ø"/>
            </a:pPr>
            <a:r>
              <a:rPr lang="uk-UA" sz="2400" dirty="0"/>
              <a:t>Позалегеневий:</a:t>
            </a:r>
          </a:p>
          <a:p>
            <a:pPr marL="630238" indent="-360363" algn="just">
              <a:buFont typeface="Arial" pitchFamily="34" charset="0"/>
              <a:buChar char="•"/>
            </a:pPr>
            <a:r>
              <a:rPr lang="uk-UA" sz="2400" dirty="0"/>
              <a:t>плеври,</a:t>
            </a:r>
          </a:p>
          <a:p>
            <a:pPr marL="630238" indent="-360363" algn="just">
              <a:buFont typeface="Arial" pitchFamily="34" charset="0"/>
              <a:buChar char="•"/>
            </a:pPr>
            <a:r>
              <a:rPr lang="uk-UA" sz="2400" dirty="0"/>
              <a:t>лімфовузлів, </a:t>
            </a:r>
          </a:p>
          <a:p>
            <a:pPr marL="630238" indent="-360363" algn="just">
              <a:buFont typeface="Arial" pitchFamily="34" charset="0"/>
              <a:buChar char="•"/>
            </a:pPr>
            <a:r>
              <a:rPr lang="uk-UA" sz="2400" dirty="0"/>
              <a:t>черевної порожнини, </a:t>
            </a:r>
          </a:p>
          <a:p>
            <a:pPr marL="630238" indent="-360363" algn="just">
              <a:buFont typeface="Arial" pitchFamily="34" charset="0"/>
              <a:buChar char="•"/>
            </a:pPr>
            <a:r>
              <a:rPr lang="uk-UA" sz="2400" dirty="0"/>
              <a:t>сечостатевого тракту, </a:t>
            </a:r>
          </a:p>
          <a:p>
            <a:pPr marL="630238" indent="-360363" algn="just">
              <a:buFont typeface="Arial" pitchFamily="34" charset="0"/>
              <a:buChar char="•"/>
            </a:pPr>
            <a:r>
              <a:rPr lang="uk-UA" sz="2400" dirty="0"/>
              <a:t>шкіри, </a:t>
            </a:r>
          </a:p>
          <a:p>
            <a:pPr marL="630238" indent="-360363" algn="just">
              <a:buFont typeface="Arial" pitchFamily="34" charset="0"/>
              <a:buChar char="•"/>
            </a:pPr>
            <a:r>
              <a:rPr lang="uk-UA" sz="2400" dirty="0"/>
              <a:t>кісток і суглобів ,</a:t>
            </a:r>
          </a:p>
          <a:p>
            <a:pPr marL="630238" indent="-360363" algn="just">
              <a:buFont typeface="Arial" pitchFamily="34" charset="0"/>
              <a:buChar char="•"/>
            </a:pPr>
            <a:r>
              <a:rPr lang="uk-UA" sz="2400" dirty="0"/>
              <a:t>оболонок головного мозку.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404664"/>
            <a:ext cx="8748464" cy="4524315"/>
          </a:xfrm>
          <a:prstGeom prst="rect">
            <a:avLst/>
          </a:prstGeom>
        </p:spPr>
        <p:txBody>
          <a:bodyPr wrap="square">
            <a:spAutoFit/>
          </a:bodyPr>
          <a:lstStyle/>
          <a:p>
            <a:r>
              <a:rPr lang="uk-UA" sz="2400" b="1" dirty="0"/>
              <a:t>А15 - А16 Класифікація туберкульозу легень </a:t>
            </a:r>
            <a:r>
              <a:rPr lang="uk-UA" sz="2400" dirty="0"/>
              <a:t>(шифри </a:t>
            </a:r>
            <a:r>
              <a:rPr lang="uk-UA" sz="2400" dirty="0" err="1"/>
              <a:t>МКХ</a:t>
            </a:r>
            <a:r>
              <a:rPr lang="uk-UA" sz="2400" dirty="0"/>
              <a:t> 10 перегляду)</a:t>
            </a:r>
            <a:endParaRPr lang="uk-UA" sz="2400" b="1" dirty="0"/>
          </a:p>
          <a:p>
            <a:pPr algn="ctr"/>
            <a:r>
              <a:rPr lang="uk-UA" sz="2400" b="1" dirty="0"/>
              <a:t>(</a:t>
            </a:r>
            <a:r>
              <a:rPr lang="uk-UA" sz="2400" dirty="0"/>
              <a:t>із зазначенням локалізації</a:t>
            </a:r>
            <a:r>
              <a:rPr lang="uk-UA" sz="2400" b="1" dirty="0"/>
              <a:t>):</a:t>
            </a:r>
          </a:p>
          <a:p>
            <a:r>
              <a:rPr lang="uk-UA" sz="2400" dirty="0"/>
              <a:t>А15 - А 16  Первинний туберкульозний комплекс </a:t>
            </a:r>
            <a:endParaRPr lang="ru-RU" sz="2400" dirty="0"/>
          </a:p>
          <a:p>
            <a:r>
              <a:rPr lang="uk-UA" sz="2400" dirty="0"/>
              <a:t>А19	        Дисемінований туберкульоз легень</a:t>
            </a:r>
            <a:endParaRPr lang="ru-RU" sz="2400" dirty="0"/>
          </a:p>
          <a:p>
            <a:r>
              <a:rPr lang="uk-UA" sz="2400" dirty="0"/>
              <a:t>А15 - А16   Вогнищевий туберкульоз легень </a:t>
            </a:r>
            <a:endParaRPr lang="ru-RU" sz="2400" dirty="0"/>
          </a:p>
          <a:p>
            <a:r>
              <a:rPr lang="uk-UA" sz="2400" dirty="0"/>
              <a:t>А15-А16     Інфільтративний туберкульоз легень </a:t>
            </a:r>
            <a:endParaRPr lang="ru-RU" sz="2400" dirty="0"/>
          </a:p>
          <a:p>
            <a:r>
              <a:rPr lang="uk-UA" sz="2400" dirty="0"/>
              <a:t>А15 - А16   Казеозна пневмонія </a:t>
            </a:r>
            <a:endParaRPr lang="ru-RU" sz="2400" dirty="0"/>
          </a:p>
          <a:p>
            <a:r>
              <a:rPr lang="uk-UA" sz="2400" dirty="0"/>
              <a:t>А15 - А16   Туберкульома легень </a:t>
            </a:r>
            <a:endParaRPr lang="ru-RU" sz="2400" dirty="0"/>
          </a:p>
          <a:p>
            <a:r>
              <a:rPr lang="uk-UA" sz="2400" dirty="0"/>
              <a:t>А15 - А16   Фіброзно-кавернозний туберкульоз легень</a:t>
            </a:r>
            <a:endParaRPr lang="ru-RU" sz="2400" dirty="0"/>
          </a:p>
          <a:p>
            <a:r>
              <a:rPr lang="uk-UA" sz="2400" dirty="0"/>
              <a:t> А15 - А16  Циротичний туберкульоз легень </a:t>
            </a:r>
            <a:endParaRPr lang="ru-RU" sz="2400" dirty="0"/>
          </a:p>
          <a:p>
            <a:r>
              <a:rPr lang="uk-UA" sz="2400" dirty="0"/>
              <a:t>А19	        Міліарний туберкульоз </a:t>
            </a:r>
            <a:r>
              <a:rPr lang="ru-RU" sz="2400" dirty="0"/>
              <a:t>(МТБ)</a:t>
            </a:r>
            <a:r>
              <a:rPr lang="uk-UA" sz="2400" b="1" dirty="0"/>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79653"/>
            <a:ext cx="8712968" cy="5755422"/>
          </a:xfrm>
          <a:prstGeom prst="rect">
            <a:avLst/>
          </a:prstGeom>
        </p:spPr>
        <p:txBody>
          <a:bodyPr wrap="square">
            <a:spAutoFit/>
          </a:bodyPr>
          <a:lstStyle/>
          <a:p>
            <a:r>
              <a:rPr lang="uk-UA" sz="2400" b="1" dirty="0"/>
              <a:t>А15-А18 Позалегеневий туберкульоз (ПТБ) (</a:t>
            </a:r>
            <a:r>
              <a:rPr lang="uk-UA" sz="2400" dirty="0"/>
              <a:t>із зазначенням локалізації</a:t>
            </a:r>
            <a:r>
              <a:rPr lang="uk-UA" sz="2400" b="1" dirty="0"/>
              <a:t>):</a:t>
            </a:r>
            <a:endParaRPr lang="ru-RU" sz="2400" b="1" dirty="0"/>
          </a:p>
          <a:p>
            <a:r>
              <a:rPr lang="uk-UA" sz="2000" dirty="0"/>
              <a:t>А15-А16 Туберкульоз бронхів, трахеї, гортані та інших верхніх дихальних шляхів </a:t>
            </a:r>
          </a:p>
          <a:p>
            <a:r>
              <a:rPr lang="uk-UA" sz="2000" dirty="0"/>
              <a:t>А15-А16 Туберкульоз внутрішньогрудних лімфатичних вузлів А15-А16 Туберкульозний плеврит (у т.ч. емпієма)</a:t>
            </a:r>
            <a:endParaRPr lang="ru-RU" sz="2000" dirty="0"/>
          </a:p>
          <a:p>
            <a:r>
              <a:rPr lang="uk-UA" sz="2000" dirty="0"/>
              <a:t>А17 Туберкульоз нервової системи і мозкових оболонок</a:t>
            </a:r>
            <a:endParaRPr lang="ru-RU" sz="2000" dirty="0"/>
          </a:p>
          <a:p>
            <a:r>
              <a:rPr lang="uk-UA" sz="2000" dirty="0"/>
              <a:t>А18.0 Туберкульоз кісток та суглобів</a:t>
            </a:r>
            <a:endParaRPr lang="ru-RU" sz="2000" dirty="0"/>
          </a:p>
          <a:p>
            <a:r>
              <a:rPr lang="uk-UA" sz="2000" dirty="0"/>
              <a:t>А18.1 Туберкульоз сечовостатевої системи</a:t>
            </a:r>
            <a:endParaRPr lang="ru-RU" sz="2000" dirty="0"/>
          </a:p>
          <a:p>
            <a:r>
              <a:rPr lang="uk-UA" sz="2000" dirty="0"/>
              <a:t>А18.2 Туберкульоз периферичних лімфатичних вузлів</a:t>
            </a:r>
            <a:endParaRPr lang="ru-RU" sz="2000" dirty="0"/>
          </a:p>
          <a:p>
            <a:r>
              <a:rPr lang="uk-UA" sz="2000" dirty="0"/>
              <a:t>А18.3 Туберкульоз кишок, очеревини та брижових лімфатичних вузлів</a:t>
            </a:r>
            <a:endParaRPr lang="ru-RU" sz="2000" dirty="0"/>
          </a:p>
          <a:p>
            <a:r>
              <a:rPr lang="uk-UA" sz="2000" dirty="0"/>
              <a:t>А18.4 Туберкульоз шкіри та підшкірної клітковини</a:t>
            </a:r>
            <a:endParaRPr lang="ru-RU" sz="2000" dirty="0"/>
          </a:p>
          <a:p>
            <a:r>
              <a:rPr lang="uk-UA" sz="2000" dirty="0"/>
              <a:t>А18.5 Туберкульоз ока</a:t>
            </a:r>
            <a:endParaRPr lang="ru-RU" sz="2000" dirty="0"/>
          </a:p>
          <a:p>
            <a:r>
              <a:rPr lang="uk-UA" sz="2000" dirty="0"/>
              <a:t>А18.6 Туберкульоз вуха</a:t>
            </a:r>
            <a:endParaRPr lang="ru-RU" sz="2000" dirty="0"/>
          </a:p>
          <a:p>
            <a:r>
              <a:rPr lang="uk-UA" sz="2000" dirty="0"/>
              <a:t>А18.7 Туберкульоз надниркових залоз</a:t>
            </a:r>
            <a:endParaRPr lang="ru-RU" sz="2000" dirty="0"/>
          </a:p>
          <a:p>
            <a:r>
              <a:rPr lang="uk-UA" sz="2000" dirty="0"/>
              <a:t>А18.8 Туберкульоз інших уточнених органів і систем (не зазначений вище)</a:t>
            </a:r>
            <a:endParaRPr lang="ru-RU" sz="2000" dirty="0"/>
          </a:p>
          <a:p>
            <a:r>
              <a:rPr lang="uk-UA" sz="2000" dirty="0"/>
              <a:t>А19 Міліарний туберкульоз </a:t>
            </a:r>
            <a:r>
              <a:rPr lang="ru-RU" sz="2000" dirty="0"/>
              <a:t>(МТБ)</a:t>
            </a:r>
          </a:p>
          <a:p>
            <a:r>
              <a:rPr lang="uk-UA" sz="2000" dirty="0"/>
              <a:t>А18 Туберкульоз невстановленої локалізації</a:t>
            </a:r>
            <a:endParaRPr lang="ru-RU"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79653"/>
            <a:ext cx="8712968" cy="3416320"/>
          </a:xfrm>
          <a:prstGeom prst="rect">
            <a:avLst/>
          </a:prstGeom>
        </p:spPr>
        <p:txBody>
          <a:bodyPr wrap="square">
            <a:spAutoFit/>
          </a:bodyPr>
          <a:lstStyle/>
          <a:p>
            <a:r>
              <a:rPr lang="uk-UA" sz="2400" b="1" dirty="0"/>
              <a:t>Міліарний туберкульоз (А19)</a:t>
            </a:r>
            <a:endParaRPr lang="ru-RU" sz="2400" b="1" dirty="0"/>
          </a:p>
          <a:p>
            <a:r>
              <a:rPr lang="uk-UA" sz="2400" dirty="0"/>
              <a:t>Включені: туберкульоз дисемінований, генералізований туберкульозний полісерозит.</a:t>
            </a:r>
            <a:endParaRPr lang="ru-RU" sz="2400" dirty="0"/>
          </a:p>
          <a:p>
            <a:r>
              <a:rPr lang="uk-UA" sz="2400" dirty="0"/>
              <a:t>А 19.0 Гострий міліарний туберкульоз однієї уточненої локалізації.</a:t>
            </a:r>
            <a:endParaRPr lang="ru-RU" sz="2400" dirty="0"/>
          </a:p>
          <a:p>
            <a:r>
              <a:rPr lang="uk-UA" sz="2400" dirty="0"/>
              <a:t>А19.1 Гострий міліарний туберкульоз множинної локалізації.</a:t>
            </a:r>
            <a:endParaRPr lang="ru-RU" sz="2400" dirty="0"/>
          </a:p>
          <a:p>
            <a:r>
              <a:rPr lang="uk-UA" sz="2400" dirty="0"/>
              <a:t>А 19.2 Гострий міліарний туберкульоз неуточненої локалізації.</a:t>
            </a:r>
            <a:endParaRPr lang="ru-RU" sz="2400" dirty="0"/>
          </a:p>
          <a:p>
            <a:r>
              <a:rPr lang="uk-UA" sz="2400" dirty="0"/>
              <a:t>А 19.8 Інші форми міліарного туберкульозу.</a:t>
            </a:r>
            <a:endParaRPr lang="ru-RU" sz="2400" dirty="0"/>
          </a:p>
          <a:p>
            <a:r>
              <a:rPr lang="uk-UA" sz="2400" dirty="0"/>
              <a:t>А19.9 Міліарний туберкульоз неуточненої локалізації</a:t>
            </a:r>
            <a:endParaRPr lang="ru-RU" sz="2000" dirty="0"/>
          </a:p>
        </p:txBody>
      </p:sp>
      <p:sp>
        <p:nvSpPr>
          <p:cNvPr id="3" name="Прямоугольник 2"/>
          <p:cNvSpPr/>
          <p:nvPr/>
        </p:nvSpPr>
        <p:spPr>
          <a:xfrm>
            <a:off x="251520" y="3789040"/>
            <a:ext cx="8892480" cy="2308324"/>
          </a:xfrm>
          <a:prstGeom prst="rect">
            <a:avLst/>
          </a:prstGeom>
        </p:spPr>
        <p:txBody>
          <a:bodyPr wrap="square">
            <a:spAutoFit/>
          </a:bodyPr>
          <a:lstStyle/>
          <a:p>
            <a:pPr indent="269875" algn="just"/>
            <a:r>
              <a:rPr lang="uk-UA" sz="2400" b="1" i="1" dirty="0"/>
              <a:t>Примітка. </a:t>
            </a:r>
            <a:r>
              <a:rPr lang="uk-UA" sz="2400" i="1" dirty="0"/>
              <a:t>До туберкульозу органів дихання (</a:t>
            </a:r>
            <a:r>
              <a:rPr lang="uk-UA" sz="2400" i="1" dirty="0" err="1"/>
              <a:t>ТОД</a:t>
            </a:r>
            <a:r>
              <a:rPr lang="uk-UA" sz="2400" i="1" dirty="0"/>
              <a:t>), або туберкульозу дихальної чи респіраторної системи, відносять туберкульоз: носа, приносових пазух, гортані, трахеї, бронхів, легенів, грудної порожнини (плеври, внутрішньогрудних лімфатичних вузлів). </a:t>
            </a:r>
            <a:r>
              <a:rPr lang="uk-UA" sz="2400" b="1" i="1" dirty="0"/>
              <a:t>(</a:t>
            </a:r>
            <a:r>
              <a:rPr lang="uk-UA" sz="2400" dirty="0"/>
              <a:t>Г.Ю. Коваль, Д.С. </a:t>
            </a:r>
            <a:r>
              <a:rPr lang="uk-UA" sz="2400" dirty="0" err="1"/>
              <a:t>Мечев</a:t>
            </a:r>
            <a:r>
              <a:rPr lang="uk-UA" sz="2400" dirty="0"/>
              <a:t>, Променева діагностика. </a:t>
            </a:r>
            <a:r>
              <a:rPr lang="uk-UA" sz="2400" dirty="0" err="1"/>
              <a:t>“Медицина</a:t>
            </a:r>
            <a:r>
              <a:rPr lang="uk-UA" sz="2400" dirty="0"/>
              <a:t> України”2009</a:t>
            </a:r>
            <a:r>
              <a:rPr lang="uk-UA" dirty="0"/>
              <a:t>)</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8496944" cy="4524315"/>
          </a:xfrm>
          <a:prstGeom prst="rect">
            <a:avLst/>
          </a:prstGeom>
        </p:spPr>
        <p:txBody>
          <a:bodyPr wrap="square">
            <a:spAutoFit/>
          </a:bodyPr>
          <a:lstStyle/>
          <a:p>
            <a:pPr lvl="0"/>
            <a:r>
              <a:rPr lang="uk-UA" sz="2400" dirty="0"/>
              <a:t>ХАРАКТЕРИСТИКА ТУБЕРКУЛЬОЗНОГО ПРОЦЕСУ:</a:t>
            </a:r>
            <a:endParaRPr lang="ru-RU" sz="2400" b="1" dirty="0"/>
          </a:p>
          <a:p>
            <a:r>
              <a:rPr lang="uk-UA" sz="2400" dirty="0"/>
              <a:t>1. Локалізація ураження в легенях за номерами (назвами) сегментів, назвами часток легені; а в інших органах і системах — за анатомічними назвами локалізації місця ураження.</a:t>
            </a:r>
            <a:endParaRPr lang="ru-RU" sz="2400" dirty="0"/>
          </a:p>
          <a:p>
            <a:pPr lvl="0"/>
            <a:r>
              <a:rPr lang="uk-UA" sz="2400" dirty="0"/>
              <a:t>2. Наявність деструкції</a:t>
            </a:r>
            <a:endParaRPr lang="ru-RU" sz="2400" b="1" dirty="0"/>
          </a:p>
          <a:p>
            <a:pPr marL="360363" indent="-360363">
              <a:buFont typeface="Arial" pitchFamily="34" charset="0"/>
              <a:buChar char="•"/>
            </a:pPr>
            <a:r>
              <a:rPr lang="uk-UA" sz="2400" dirty="0"/>
              <a:t>(</a:t>
            </a:r>
            <a:r>
              <a:rPr lang="uk-UA" sz="2400" dirty="0" err="1"/>
              <a:t>Дестр+</a:t>
            </a:r>
            <a:r>
              <a:rPr lang="uk-UA" sz="2400" dirty="0"/>
              <a:t>) наявна деструкція</a:t>
            </a:r>
            <a:endParaRPr lang="ru-RU" sz="2400" dirty="0"/>
          </a:p>
          <a:p>
            <a:pPr marL="360363" indent="-360363">
              <a:buFont typeface="Arial" pitchFamily="34" charset="0"/>
              <a:buChar char="•"/>
            </a:pPr>
            <a:r>
              <a:rPr lang="uk-UA" sz="2400" dirty="0"/>
              <a:t>(</a:t>
            </a:r>
            <a:r>
              <a:rPr lang="uk-UA" sz="2400" dirty="0" err="1"/>
              <a:t>Дестр-</a:t>
            </a:r>
            <a:r>
              <a:rPr lang="uk-UA" sz="2400" dirty="0"/>
              <a:t>) немає деструкції</a:t>
            </a:r>
          </a:p>
          <a:p>
            <a:endParaRPr lang="ru-RU" sz="2400" dirty="0"/>
          </a:p>
          <a:p>
            <a:r>
              <a:rPr lang="uk-UA" sz="2400" dirty="0"/>
              <a:t>Фази туберкульозного процесу:</a:t>
            </a:r>
            <a:endParaRPr lang="ru-RU" sz="2400" dirty="0"/>
          </a:p>
          <a:p>
            <a:pPr marL="269875" lvl="0" indent="-269875">
              <a:buFont typeface="Arial" pitchFamily="34" charset="0"/>
              <a:buChar char="•"/>
            </a:pPr>
            <a:r>
              <a:rPr lang="uk-UA" sz="2400" dirty="0"/>
              <a:t>інфільтрація, розпад (відповідає </a:t>
            </a:r>
            <a:r>
              <a:rPr lang="uk-UA" sz="2400" dirty="0" err="1"/>
              <a:t>Дестр+</a:t>
            </a:r>
            <a:r>
              <a:rPr lang="uk-UA" sz="2400" dirty="0"/>
              <a:t>), обсіменіння;</a:t>
            </a:r>
            <a:endParaRPr lang="ru-RU" sz="2400" dirty="0"/>
          </a:p>
          <a:p>
            <a:pPr marL="269875" lvl="0" indent="-269875">
              <a:buFont typeface="Arial" pitchFamily="34" charset="0"/>
              <a:buChar char="•"/>
            </a:pPr>
            <a:r>
              <a:rPr lang="uk-UA" sz="2400" dirty="0"/>
              <a:t>розсмоктування, ущільнення, рубцювання, звапнення (кальцинація).</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0"/>
            <a:ext cx="8496944" cy="6740307"/>
          </a:xfrm>
          <a:prstGeom prst="rect">
            <a:avLst/>
          </a:prstGeom>
        </p:spPr>
        <p:txBody>
          <a:bodyPr wrap="square">
            <a:spAutoFit/>
          </a:bodyPr>
          <a:lstStyle/>
          <a:p>
            <a:pPr lvl="0"/>
            <a:r>
              <a:rPr lang="uk-UA" sz="2400" b="1" dirty="0"/>
              <a:t>Класифікації, що базуються на попередній історії лікування від ТБ (група реєстрації випадків).</a:t>
            </a:r>
            <a:endParaRPr lang="ru-RU" sz="2400" b="1" dirty="0"/>
          </a:p>
          <a:p>
            <a:pPr marL="457200" indent="-457200">
              <a:buFont typeface="+mj-lt"/>
              <a:buAutoNum type="arabicPeriod"/>
            </a:pPr>
            <a:r>
              <a:rPr lang="uk-UA" sz="2400" b="1" dirty="0"/>
              <a:t>Нові випадки (ВДТБ) </a:t>
            </a:r>
            <a:r>
              <a:rPr lang="uk-UA" sz="2400" dirty="0"/>
              <a:t>- це випадки ТБ у пацієнтів, які ніколи раніше не лікувались від туберкульозу або приймали ліки від ТБ впродовж не більше одного місяця.</a:t>
            </a:r>
          </a:p>
          <a:p>
            <a:pPr marL="457200" indent="-457200">
              <a:buFont typeface="+mj-lt"/>
              <a:buAutoNum type="arabicPeriod"/>
            </a:pPr>
            <a:r>
              <a:rPr lang="uk-UA" sz="2400" b="1" dirty="0"/>
              <a:t>Випадки, які лікувались раніше:</a:t>
            </a:r>
          </a:p>
          <a:p>
            <a:pPr marL="269875" indent="-269875"/>
            <a:r>
              <a:rPr lang="uk-UA" sz="2400" b="1" dirty="0"/>
              <a:t> - Випадки рецидиву ТБ </a:t>
            </a:r>
            <a:r>
              <a:rPr lang="uk-UA" sz="2400" dirty="0"/>
              <a:t>(РТБ) - це випадки у пацієнтів, які вже лікувались від </a:t>
            </a:r>
            <a:r>
              <a:rPr lang="uk-UA" sz="2400" b="1" dirty="0"/>
              <a:t>ТБ </a:t>
            </a:r>
            <a:r>
              <a:rPr lang="uk-UA" sz="2400" dirty="0"/>
              <a:t>раніше, були класифіковані як </a:t>
            </a:r>
            <a:r>
              <a:rPr lang="uk-UA" sz="2400" i="1" dirty="0"/>
              <a:t>вилікувані</a:t>
            </a:r>
            <a:r>
              <a:rPr lang="uk-UA" sz="2400" dirty="0"/>
              <a:t> чи </a:t>
            </a:r>
            <a:r>
              <a:rPr lang="uk-UA" sz="2400" i="1" dirty="0"/>
              <a:t>пройшли курс лікування</a:t>
            </a:r>
            <a:r>
              <a:rPr lang="uk-UA" sz="2400" dirty="0"/>
              <a:t> по завершенні останнього курсу лікування, </a:t>
            </a:r>
            <a:endParaRPr lang="ru-RU" sz="2400" dirty="0"/>
          </a:p>
          <a:p>
            <a:pPr marL="269875" indent="-269875">
              <a:buFontTx/>
              <a:buChar char="-"/>
            </a:pPr>
            <a:r>
              <a:rPr lang="uk-UA" sz="2400" b="1" dirty="0"/>
              <a:t>Випадки, які лікуються після невдалого попереднього лікування </a:t>
            </a:r>
            <a:r>
              <a:rPr lang="uk-UA" sz="2400" dirty="0"/>
              <a:t>(</a:t>
            </a:r>
            <a:r>
              <a:rPr lang="en-US" sz="2400" dirty="0"/>
              <a:t>H</a:t>
            </a:r>
            <a:r>
              <a:rPr lang="uk-UA" sz="2400" dirty="0"/>
              <a:t>Л),</a:t>
            </a:r>
          </a:p>
          <a:p>
            <a:pPr marL="269875" indent="-269875">
              <a:buFontTx/>
              <a:buChar char="-"/>
            </a:pPr>
            <a:r>
              <a:rPr lang="uk-UA" sz="2400" b="1" dirty="0"/>
              <a:t>Випадки, які відновили лікування після того, як вони вважалися такими, що вибули </a:t>
            </a:r>
            <a:r>
              <a:rPr lang="uk-UA" sz="2400" dirty="0"/>
              <a:t>з </a:t>
            </a:r>
            <a:r>
              <a:rPr lang="uk-UA" sz="2400" b="1" dirty="0"/>
              <a:t>під нагляду (ЛПП) </a:t>
            </a:r>
            <a:r>
              <a:rPr lang="uk-UA" sz="2400" dirty="0"/>
              <a:t>-</a:t>
            </a:r>
          </a:p>
          <a:p>
            <a:pPr marL="269875" indent="-269875">
              <a:buFontTx/>
              <a:buChar char="-"/>
            </a:pPr>
            <a:r>
              <a:rPr lang="uk-UA" sz="2400" b="1" dirty="0"/>
              <a:t>Інші випадки, які раніше лікувалися від ТБ (ІТБ) </a:t>
            </a:r>
            <a:r>
              <a:rPr lang="uk-UA" sz="2400" dirty="0"/>
              <a:t>- це випадки у пацієнтів, які раніше лікувалися від ТБ, але результат останнього курсу лікування невідомий чи не задокументований. </a:t>
            </a:r>
            <a:endParaRPr lang="ru-RU"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8496944" cy="4524315"/>
          </a:xfrm>
          <a:prstGeom prst="rect">
            <a:avLst/>
          </a:prstGeom>
        </p:spPr>
        <p:txBody>
          <a:bodyPr wrap="square">
            <a:spAutoFit/>
          </a:bodyPr>
          <a:lstStyle/>
          <a:p>
            <a:pPr lvl="0"/>
            <a:r>
              <a:rPr lang="uk-UA" sz="2400" b="1" dirty="0"/>
              <a:t>Класифікація на основі </a:t>
            </a:r>
            <a:r>
              <a:rPr lang="en-US" sz="2400" b="1" dirty="0"/>
              <a:t>BI</a:t>
            </a:r>
            <a:r>
              <a:rPr lang="uk-UA" sz="2400" b="1" dirty="0"/>
              <a:t>Л</a:t>
            </a:r>
            <a:r>
              <a:rPr lang="ru-RU" sz="2400" b="1" dirty="0"/>
              <a:t>-статусу:</a:t>
            </a:r>
          </a:p>
          <a:p>
            <a:pPr marL="457200" lvl="0" indent="-457200">
              <a:buFont typeface="+mj-lt"/>
              <a:buAutoNum type="arabicPeriod"/>
            </a:pPr>
            <a:r>
              <a:rPr lang="uk-UA" sz="2400" b="1" dirty="0"/>
              <a:t> «ВІЛ-позитивний пацієнт, хворий на туберкульоз»</a:t>
            </a:r>
            <a:endParaRPr lang="ru-RU" sz="2400" b="1" dirty="0"/>
          </a:p>
          <a:p>
            <a:r>
              <a:rPr lang="uk-UA" sz="2400" dirty="0"/>
              <a:t>стосується будь-якого підтвердженого в результаті бактеріологічного аналізу чи клінічно діагностованого випадку туберкульозу при позитивному результаті тесту на ВІЛ, проведеного під час діагностування ТБ, чи іншому задокументованому доказі наявності ВІЛ, як от включення до попереднього реєстру </a:t>
            </a:r>
            <a:r>
              <a:rPr lang="en-US" sz="2400" dirty="0"/>
              <a:t>APT</a:t>
            </a:r>
            <a:r>
              <a:rPr lang="uk-UA" sz="2400" dirty="0"/>
              <a:t>, чи реєстру </a:t>
            </a:r>
            <a:r>
              <a:rPr lang="en-US" sz="2400" dirty="0"/>
              <a:t>APT</a:t>
            </a:r>
            <a:r>
              <a:rPr lang="uk-UA" sz="2400" dirty="0"/>
              <a:t>, коли терапія вже почалася.</a:t>
            </a:r>
            <a:endParaRPr lang="ru-RU" sz="2400" dirty="0"/>
          </a:p>
          <a:p>
            <a:pPr lvl="0"/>
            <a:r>
              <a:rPr lang="uk-UA" sz="2400" dirty="0"/>
              <a:t>2. </a:t>
            </a:r>
            <a:r>
              <a:rPr lang="uk-UA" sz="2400" b="1" dirty="0"/>
              <a:t>«ВІЛ-негативний пацієнт, хворий на туберкульоз»</a:t>
            </a:r>
            <a:endParaRPr lang="ru-RU" sz="2400" dirty="0"/>
          </a:p>
          <a:p>
            <a:pPr lvl="0"/>
            <a:r>
              <a:rPr lang="uk-UA" sz="2400" dirty="0"/>
              <a:t>3. </a:t>
            </a:r>
            <a:r>
              <a:rPr lang="uk-UA" sz="2400" b="1" dirty="0"/>
              <a:t>«пацієнт, хворий на туберкульоз з невідомим ВІЛ-статусом»</a:t>
            </a:r>
            <a:endParaRPr lang="ru-RU"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784976" cy="6001643"/>
          </a:xfrm>
          <a:prstGeom prst="rect">
            <a:avLst/>
          </a:prstGeom>
        </p:spPr>
        <p:txBody>
          <a:bodyPr wrap="square">
            <a:spAutoFit/>
          </a:bodyPr>
          <a:lstStyle/>
          <a:p>
            <a:pPr lvl="0" algn="just"/>
            <a:r>
              <a:rPr lang="uk-UA" sz="2400" b="1" dirty="0"/>
              <a:t>Класифікації на основі фармакорезистентності:</a:t>
            </a:r>
            <a:endParaRPr lang="ru-RU" sz="2400" b="1" dirty="0"/>
          </a:p>
          <a:p>
            <a:pPr algn="just"/>
            <a:r>
              <a:rPr lang="uk-UA" sz="2400" dirty="0"/>
              <a:t>Випадки також класифікуються за категоріями відповідно до тестів медикаментозної чутливості (ТМЧ) штамів, які виявились М. </a:t>
            </a:r>
            <a:r>
              <a:rPr lang="en-US" sz="2400" dirty="0"/>
              <a:t>tuberculosis</a:t>
            </a:r>
            <a:r>
              <a:rPr lang="uk-UA" sz="2400" dirty="0"/>
              <a:t>.</a:t>
            </a:r>
            <a:endParaRPr lang="ru-RU" sz="2400" dirty="0"/>
          </a:p>
          <a:p>
            <a:pPr marL="269875" indent="-269875" algn="just">
              <a:buFont typeface="Arial" pitchFamily="34" charset="0"/>
              <a:buChar char="•"/>
            </a:pPr>
            <a:r>
              <a:rPr lang="uk-UA" sz="2400" b="1" dirty="0"/>
              <a:t>Монорезистентний туберкульоз: </a:t>
            </a:r>
            <a:r>
              <a:rPr lang="uk-UA" sz="2400" dirty="0"/>
              <a:t>резистентність до лише одного з первинних протитуберкульозних препаратів.</a:t>
            </a:r>
            <a:endParaRPr lang="ru-RU" sz="2400" dirty="0"/>
          </a:p>
          <a:p>
            <a:pPr marL="269875" indent="-269875" algn="just">
              <a:buFont typeface="Arial" pitchFamily="34" charset="0"/>
              <a:buChar char="•"/>
            </a:pPr>
            <a:r>
              <a:rPr lang="uk-UA" sz="2400" b="1" dirty="0"/>
              <a:t>Полірезистентний туберкульоз: </a:t>
            </a:r>
            <a:r>
              <a:rPr lang="uk-UA" sz="2400" dirty="0"/>
              <a:t>резистентність до більш ніж одного з первинних протитуберкульозних препаратів (але не до ізоніазиду та рифампіцину одночасно).</a:t>
            </a:r>
            <a:endParaRPr lang="ru-RU" sz="2400" dirty="0"/>
          </a:p>
          <a:p>
            <a:pPr marL="269875" indent="-269875" algn="just">
              <a:buFont typeface="Arial" pitchFamily="34" charset="0"/>
              <a:buChar char="•"/>
            </a:pPr>
            <a:r>
              <a:rPr lang="uk-UA" sz="2400" b="1" dirty="0"/>
              <a:t>Мультирезистентний туберкульоз: </a:t>
            </a:r>
            <a:r>
              <a:rPr lang="uk-UA" sz="2400" dirty="0"/>
              <a:t>резистентність щонайменше до ізоніазиду та рифампіцину одночасно.</a:t>
            </a:r>
            <a:endParaRPr lang="ru-RU" sz="2400" dirty="0"/>
          </a:p>
          <a:p>
            <a:pPr marL="269875" indent="-269875" algn="just">
              <a:buFont typeface="Arial" pitchFamily="34" charset="0"/>
              <a:buChar char="•"/>
            </a:pPr>
            <a:r>
              <a:rPr lang="uk-UA" sz="2400" b="1" dirty="0"/>
              <a:t>Туберкульоз із розширеною резистентністю: </a:t>
            </a:r>
            <a:r>
              <a:rPr lang="uk-UA" sz="2400" dirty="0"/>
              <a:t>резистентність до фторхінолону та принаймні до одного з трьох ін'єкційних препаратів другого ряду  (капреоміцину, канаміцину чи амікацину) на додачу до мультирезистентності.</a:t>
            </a:r>
            <a:endParaRPr lang="ru-RU" sz="2400" dirty="0"/>
          </a:p>
          <a:p>
            <a:pPr marL="269875" indent="-269875" algn="just">
              <a:buFont typeface="Arial" pitchFamily="34" charset="0"/>
              <a:buChar char="•"/>
            </a:pPr>
            <a:r>
              <a:rPr lang="uk-UA" sz="2400" b="1" dirty="0"/>
              <a:t>Резистентний до рифампіцину туберкульоз</a:t>
            </a:r>
            <a:endParaRPr lang="ru-RU"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640960" cy="4154984"/>
          </a:xfrm>
          <a:prstGeom prst="rect">
            <a:avLst/>
          </a:prstGeom>
        </p:spPr>
        <p:txBody>
          <a:bodyPr wrap="square">
            <a:spAutoFit/>
          </a:bodyPr>
          <a:lstStyle/>
          <a:p>
            <a:r>
              <a:rPr lang="uk-UA" sz="2400" b="1" dirty="0"/>
              <a:t>Первинний туберкульоз</a:t>
            </a:r>
          </a:p>
          <a:p>
            <a:pPr marL="269875" indent="-269875"/>
            <a:r>
              <a:rPr lang="uk-UA" sz="2400" dirty="0"/>
              <a:t>• Внаслідок першої зустрічі з МБТ формується первинний туберкульоз </a:t>
            </a:r>
          </a:p>
          <a:p>
            <a:pPr marL="269875" indent="-269875"/>
            <a:r>
              <a:rPr lang="uk-UA" sz="2400" dirty="0"/>
              <a:t>• Протікає з обов'язковим ураженням лімфатичної системи, характеризується недосконалістю імунної відповіді, схильністю до генералізації, а після вироблення імунітету, можливістю самолікування</a:t>
            </a:r>
          </a:p>
          <a:p>
            <a:pPr marL="269875" indent="-269875"/>
            <a:r>
              <a:rPr lang="uk-UA" sz="2400" dirty="0"/>
              <a:t>• Зустрічається переважно в дитячому віці та у ВІЛ-інфікованих осіб у стадії вираженої імуносупресії.</a:t>
            </a:r>
          </a:p>
          <a:p>
            <a:pPr marL="269875" indent="-269875"/>
            <a:r>
              <a:rPr lang="uk-UA" sz="2400" dirty="0"/>
              <a:t>• Найбільш частою клінічною формою є туберкульоз</a:t>
            </a:r>
            <a:br>
              <a:rPr lang="uk-UA" sz="2400" dirty="0"/>
            </a:br>
            <a:r>
              <a:rPr lang="uk-UA" sz="2400" dirty="0"/>
              <a:t>внутрішньо грудних лімфатичних вузлів.</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12845"/>
            <a:ext cx="8496944" cy="5632311"/>
          </a:xfrm>
          <a:prstGeom prst="rect">
            <a:avLst/>
          </a:prstGeom>
        </p:spPr>
        <p:txBody>
          <a:bodyPr wrap="square">
            <a:spAutoFit/>
          </a:bodyPr>
          <a:lstStyle/>
          <a:p>
            <a:pPr marL="269875" indent="-269875"/>
            <a:r>
              <a:rPr lang="ru-RU" b="1" dirty="0"/>
              <a:t> </a:t>
            </a:r>
            <a:r>
              <a:rPr lang="uk-UA" sz="2400" b="1" dirty="0"/>
              <a:t>Вторинний туберкульоз</a:t>
            </a:r>
          </a:p>
          <a:p>
            <a:pPr marL="269875" indent="-269875"/>
            <a:r>
              <a:rPr lang="uk-UA" sz="2400" dirty="0"/>
              <a:t>• Розвивається на тлі придбаного імунітету після перенесеної</a:t>
            </a:r>
            <a:br>
              <a:rPr lang="uk-UA" sz="2400" dirty="0"/>
            </a:br>
            <a:r>
              <a:rPr lang="uk-UA" sz="2400" dirty="0"/>
              <a:t>первинної інфекції.</a:t>
            </a:r>
          </a:p>
          <a:p>
            <a:pPr marL="269875" indent="-269875"/>
            <a:r>
              <a:rPr lang="uk-UA" sz="2400" dirty="0"/>
              <a:t>• Може розвинутись в результаті реактивації старого</a:t>
            </a:r>
            <a:br>
              <a:rPr lang="uk-UA" sz="2400" dirty="0"/>
            </a:br>
            <a:r>
              <a:rPr lang="uk-UA" sz="2400" dirty="0"/>
              <a:t>туберкульозного вогнища або повторного зараження</a:t>
            </a:r>
            <a:br>
              <a:rPr lang="uk-UA" sz="2400" dirty="0"/>
            </a:br>
            <a:endParaRPr lang="uk-UA" sz="2400" dirty="0"/>
          </a:p>
          <a:p>
            <a:pPr marL="269875" indent="-269875" algn="just"/>
            <a:r>
              <a:rPr lang="uk-UA" sz="2400" dirty="0"/>
              <a:t>• Реактивація – мікобактерії, що перебували в організмі певний</a:t>
            </a:r>
            <a:br>
              <a:rPr lang="uk-UA" sz="2400" dirty="0"/>
            </a:br>
            <a:r>
              <a:rPr lang="uk-UA" sz="2400" dirty="0"/>
              <a:t>час, почали розмножуватися. Вона  може відбутися як реакція на ослаблення імунної системи (ВІЛ-інфекція, виснаження, стрес)</a:t>
            </a:r>
          </a:p>
          <a:p>
            <a:pPr marL="269875" indent="-269875"/>
            <a:r>
              <a:rPr lang="uk-UA" sz="2400" dirty="0"/>
              <a:t>Сприяють:</a:t>
            </a:r>
          </a:p>
          <a:p>
            <a:pPr marL="269875" indent="-269875">
              <a:buFont typeface="Wingdings" pitchFamily="2" charset="2"/>
              <a:buChar char="ü"/>
            </a:pPr>
            <a:r>
              <a:rPr lang="uk-UA" sz="2400" dirty="0"/>
              <a:t>супутні захворювання,</a:t>
            </a:r>
          </a:p>
          <a:p>
            <a:pPr marL="269875" indent="-269875">
              <a:buFont typeface="Wingdings" pitchFamily="2" charset="2"/>
              <a:buChar char="ü"/>
            </a:pPr>
            <a:r>
              <a:rPr lang="uk-UA" sz="2400" dirty="0"/>
              <a:t>переохолодження,</a:t>
            </a:r>
          </a:p>
          <a:p>
            <a:pPr marL="269875" indent="-269875">
              <a:buFont typeface="Wingdings" pitchFamily="2" charset="2"/>
              <a:buChar char="ü"/>
            </a:pPr>
            <a:r>
              <a:rPr lang="uk-UA" sz="2400" dirty="0"/>
              <a:t>лікування імунодепресантами, </a:t>
            </a:r>
          </a:p>
          <a:p>
            <a:pPr marL="269875" indent="-269875">
              <a:buFont typeface="Wingdings" pitchFamily="2" charset="2"/>
              <a:buChar char="ü"/>
            </a:pPr>
            <a:r>
              <a:rPr lang="uk-UA" sz="2400" dirty="0"/>
              <a:t>фізичні та психічні травми</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71600" y="188640"/>
            <a:ext cx="8172400" cy="369332"/>
          </a:xfrm>
          <a:prstGeom prst="rect">
            <a:avLst/>
          </a:prstGeom>
        </p:spPr>
        <p:txBody>
          <a:bodyPr wrap="square">
            <a:spAutoFit/>
          </a:bodyPr>
          <a:lstStyle/>
          <a:p>
            <a:pPr algn="ctr"/>
            <a:r>
              <a:rPr lang="uk-UA" b="1" dirty="0"/>
              <a:t>Основні різновиди гематогенного туберкульозу</a:t>
            </a:r>
            <a:endParaRPr lang="uk-UA" dirty="0"/>
          </a:p>
        </p:txBody>
      </p:sp>
      <p:sp>
        <p:nvSpPr>
          <p:cNvPr id="4" name="Прямоугольник 3"/>
          <p:cNvSpPr/>
          <p:nvPr/>
        </p:nvSpPr>
        <p:spPr>
          <a:xfrm>
            <a:off x="251520" y="908720"/>
            <a:ext cx="2736304" cy="646331"/>
          </a:xfrm>
          <a:prstGeom prst="rect">
            <a:avLst/>
          </a:prstGeom>
          <a:solidFill>
            <a:srgbClr val="00B0F0"/>
          </a:solidFill>
          <a:ln>
            <a:solidFill>
              <a:srgbClr val="00B0F0"/>
            </a:solidFill>
          </a:ln>
        </p:spPr>
        <p:txBody>
          <a:bodyPr wrap="square">
            <a:spAutoFit/>
          </a:bodyPr>
          <a:lstStyle/>
          <a:p>
            <a:pPr algn="ctr"/>
            <a:r>
              <a:rPr lang="uk-UA" b="1" dirty="0"/>
              <a:t>Генералізований </a:t>
            </a:r>
          </a:p>
          <a:p>
            <a:pPr algn="ctr"/>
            <a:r>
              <a:rPr lang="uk-UA" b="1" dirty="0"/>
              <a:t>туберкульоз</a:t>
            </a:r>
            <a:endParaRPr lang="uk-UA" dirty="0"/>
          </a:p>
        </p:txBody>
      </p:sp>
      <p:sp>
        <p:nvSpPr>
          <p:cNvPr id="5" name="Прямоугольник 4"/>
          <p:cNvSpPr/>
          <p:nvPr/>
        </p:nvSpPr>
        <p:spPr>
          <a:xfrm>
            <a:off x="3491880" y="836712"/>
            <a:ext cx="2376264" cy="646331"/>
          </a:xfrm>
          <a:prstGeom prst="rect">
            <a:avLst/>
          </a:prstGeom>
          <a:solidFill>
            <a:srgbClr val="00B0F0"/>
          </a:solidFill>
          <a:ln>
            <a:solidFill>
              <a:srgbClr val="00B0F0"/>
            </a:solidFill>
          </a:ln>
        </p:spPr>
        <p:txBody>
          <a:bodyPr wrap="square">
            <a:spAutoFit/>
          </a:bodyPr>
          <a:lstStyle/>
          <a:p>
            <a:pPr algn="ctr"/>
            <a:r>
              <a:rPr lang="uk-UA" b="1" dirty="0"/>
              <a:t>Легеневий туберкульоз</a:t>
            </a:r>
            <a:endParaRPr lang="uk-UA" dirty="0"/>
          </a:p>
        </p:txBody>
      </p:sp>
      <p:sp>
        <p:nvSpPr>
          <p:cNvPr id="6" name="Прямоугольник 5"/>
          <p:cNvSpPr/>
          <p:nvPr/>
        </p:nvSpPr>
        <p:spPr>
          <a:xfrm>
            <a:off x="6300192" y="836712"/>
            <a:ext cx="2592288" cy="646331"/>
          </a:xfrm>
          <a:prstGeom prst="rect">
            <a:avLst/>
          </a:prstGeom>
          <a:solidFill>
            <a:srgbClr val="00B0F0"/>
          </a:solidFill>
          <a:ln>
            <a:solidFill>
              <a:srgbClr val="00B0F0"/>
            </a:solidFill>
          </a:ln>
        </p:spPr>
        <p:txBody>
          <a:bodyPr wrap="square">
            <a:spAutoFit/>
          </a:bodyPr>
          <a:lstStyle/>
          <a:p>
            <a:pPr algn="ctr"/>
            <a:r>
              <a:rPr lang="ru-RU" b="1" dirty="0"/>
              <a:t>Позалегеневий </a:t>
            </a:r>
          </a:p>
          <a:p>
            <a:pPr algn="ctr"/>
            <a:r>
              <a:rPr lang="uk-UA" b="1" dirty="0"/>
              <a:t>туберкульоз</a:t>
            </a:r>
            <a:endParaRPr lang="uk-UA" dirty="0"/>
          </a:p>
        </p:txBody>
      </p:sp>
      <p:sp>
        <p:nvSpPr>
          <p:cNvPr id="7" name="Прямоугольник 6"/>
          <p:cNvSpPr/>
          <p:nvPr/>
        </p:nvSpPr>
        <p:spPr>
          <a:xfrm>
            <a:off x="179512" y="1772816"/>
            <a:ext cx="1944216" cy="738664"/>
          </a:xfrm>
          <a:prstGeom prst="rect">
            <a:avLst/>
          </a:prstGeom>
          <a:solidFill>
            <a:srgbClr val="00B0F0"/>
          </a:solidFill>
          <a:ln>
            <a:solidFill>
              <a:srgbClr val="00B0F0"/>
            </a:solidFill>
          </a:ln>
        </p:spPr>
        <p:txBody>
          <a:bodyPr wrap="square">
            <a:spAutoFit/>
          </a:bodyPr>
          <a:lstStyle/>
          <a:p>
            <a:r>
              <a:rPr lang="uk-UA" sz="1400" b="1" dirty="0"/>
              <a:t>Найгостріший туберкульозний сепсис</a:t>
            </a:r>
          </a:p>
        </p:txBody>
      </p:sp>
      <p:sp>
        <p:nvSpPr>
          <p:cNvPr id="8" name="Прямоугольник 7"/>
          <p:cNvSpPr/>
          <p:nvPr/>
        </p:nvSpPr>
        <p:spPr>
          <a:xfrm>
            <a:off x="179512" y="2996952"/>
            <a:ext cx="1944216" cy="738664"/>
          </a:xfrm>
          <a:prstGeom prst="rect">
            <a:avLst/>
          </a:prstGeom>
          <a:solidFill>
            <a:srgbClr val="00B0F0"/>
          </a:solidFill>
          <a:ln>
            <a:solidFill>
              <a:srgbClr val="00B0F0"/>
            </a:solidFill>
          </a:ln>
        </p:spPr>
        <p:txBody>
          <a:bodyPr wrap="square">
            <a:spAutoFit/>
          </a:bodyPr>
          <a:lstStyle/>
          <a:p>
            <a:pPr algn="ctr"/>
            <a:r>
              <a:rPr lang="uk-UA" sz="1400" b="1" dirty="0"/>
              <a:t>Гострий загальний</a:t>
            </a:r>
          </a:p>
          <a:p>
            <a:pPr algn="ctr"/>
            <a:r>
              <a:rPr lang="uk-UA" sz="1400" b="1" dirty="0"/>
              <a:t>міліарний </a:t>
            </a:r>
          </a:p>
          <a:p>
            <a:pPr algn="ctr"/>
            <a:r>
              <a:rPr lang="uk-UA" sz="1400" b="1" dirty="0"/>
              <a:t>туберкульоз</a:t>
            </a:r>
            <a:endParaRPr lang="uk-UA" sz="1400" dirty="0"/>
          </a:p>
        </p:txBody>
      </p:sp>
      <p:sp>
        <p:nvSpPr>
          <p:cNvPr id="9" name="Прямоугольник 8"/>
          <p:cNvSpPr/>
          <p:nvPr/>
        </p:nvSpPr>
        <p:spPr>
          <a:xfrm>
            <a:off x="179512" y="4005064"/>
            <a:ext cx="2016224" cy="954107"/>
          </a:xfrm>
          <a:prstGeom prst="rect">
            <a:avLst/>
          </a:prstGeom>
          <a:solidFill>
            <a:srgbClr val="00B0F0"/>
          </a:solidFill>
          <a:ln>
            <a:solidFill>
              <a:srgbClr val="00B0F0"/>
            </a:solidFill>
          </a:ln>
        </p:spPr>
        <p:txBody>
          <a:bodyPr wrap="square">
            <a:spAutoFit/>
          </a:bodyPr>
          <a:lstStyle/>
          <a:p>
            <a:pPr algn="ctr"/>
            <a:r>
              <a:rPr lang="uk-UA" sz="1400" b="1" dirty="0"/>
              <a:t>Гострий  загальний</a:t>
            </a:r>
          </a:p>
          <a:p>
            <a:pPr algn="ctr"/>
            <a:r>
              <a:rPr lang="uk-UA" sz="1400" b="1" dirty="0" err="1"/>
              <a:t>велико-</a:t>
            </a:r>
            <a:endParaRPr lang="uk-UA" sz="1400" b="1" dirty="0"/>
          </a:p>
          <a:p>
            <a:pPr algn="ctr"/>
            <a:r>
              <a:rPr lang="uk-UA" sz="1400" b="1" dirty="0"/>
              <a:t>осередковий туберкульоз</a:t>
            </a:r>
            <a:endParaRPr lang="uk-UA" sz="1400" dirty="0"/>
          </a:p>
        </p:txBody>
      </p:sp>
      <p:cxnSp>
        <p:nvCxnSpPr>
          <p:cNvPr id="11" name="Прямая со стрелкой 10"/>
          <p:cNvCxnSpPr/>
          <p:nvPr/>
        </p:nvCxnSpPr>
        <p:spPr>
          <a:xfrm>
            <a:off x="1187624" y="1556792"/>
            <a:ext cx="0" cy="216024"/>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flipH="1">
            <a:off x="2195736" y="3356992"/>
            <a:ext cx="360040" cy="0"/>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flipH="1" flipV="1">
            <a:off x="2195736" y="4509120"/>
            <a:ext cx="288032" cy="3"/>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2" name="Прямоугольник 21"/>
          <p:cNvSpPr/>
          <p:nvPr/>
        </p:nvSpPr>
        <p:spPr>
          <a:xfrm>
            <a:off x="2987824" y="1772816"/>
            <a:ext cx="1440160" cy="738664"/>
          </a:xfrm>
          <a:prstGeom prst="rect">
            <a:avLst/>
          </a:prstGeom>
          <a:solidFill>
            <a:srgbClr val="00B0F0"/>
          </a:solidFill>
        </p:spPr>
        <p:txBody>
          <a:bodyPr wrap="square">
            <a:spAutoFit/>
          </a:bodyPr>
          <a:lstStyle/>
          <a:p>
            <a:pPr algn="ctr"/>
            <a:r>
              <a:rPr lang="uk-UA" sz="1400" b="1" dirty="0"/>
              <a:t>Гострий</a:t>
            </a:r>
          </a:p>
          <a:p>
            <a:pPr algn="ctr"/>
            <a:r>
              <a:rPr lang="uk-UA" sz="1400" b="1" dirty="0"/>
              <a:t>міліарний туберкульоз</a:t>
            </a:r>
            <a:endParaRPr lang="uk-UA" sz="1400" dirty="0"/>
          </a:p>
        </p:txBody>
      </p:sp>
      <p:sp>
        <p:nvSpPr>
          <p:cNvPr id="23" name="Прямоугольник 22"/>
          <p:cNvSpPr/>
          <p:nvPr/>
        </p:nvSpPr>
        <p:spPr>
          <a:xfrm>
            <a:off x="4932040" y="1772816"/>
            <a:ext cx="1440160" cy="738664"/>
          </a:xfrm>
          <a:prstGeom prst="rect">
            <a:avLst/>
          </a:prstGeom>
          <a:solidFill>
            <a:srgbClr val="00B0F0"/>
          </a:solidFill>
        </p:spPr>
        <p:txBody>
          <a:bodyPr wrap="square">
            <a:spAutoFit/>
          </a:bodyPr>
          <a:lstStyle/>
          <a:p>
            <a:pPr algn="ctr"/>
            <a:r>
              <a:rPr lang="uk-UA" sz="1400" b="1" dirty="0"/>
              <a:t>Хронічний</a:t>
            </a:r>
          </a:p>
          <a:p>
            <a:pPr algn="ctr"/>
            <a:r>
              <a:rPr lang="uk-UA" sz="1400" b="1" dirty="0"/>
              <a:t>міліарний туберкульоз</a:t>
            </a:r>
            <a:endParaRPr lang="uk-UA" sz="1400" dirty="0"/>
          </a:p>
        </p:txBody>
      </p:sp>
      <p:cxnSp>
        <p:nvCxnSpPr>
          <p:cNvPr id="25" name="Прямая со стрелкой 24"/>
          <p:cNvCxnSpPr>
            <a:stCxn id="5" idx="2"/>
            <a:endCxn id="22" idx="0"/>
          </p:cNvCxnSpPr>
          <p:nvPr/>
        </p:nvCxnSpPr>
        <p:spPr>
          <a:xfrm flipH="1">
            <a:off x="3707904" y="1483043"/>
            <a:ext cx="972108" cy="289773"/>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a:stCxn id="5" idx="2"/>
            <a:endCxn id="23" idx="0"/>
          </p:cNvCxnSpPr>
          <p:nvPr/>
        </p:nvCxnSpPr>
        <p:spPr>
          <a:xfrm>
            <a:off x="4680012" y="1483043"/>
            <a:ext cx="972108" cy="289773"/>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a:off x="7308304" y="1484784"/>
            <a:ext cx="0" cy="43204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32" name="Прямоугольник 31"/>
          <p:cNvSpPr/>
          <p:nvPr/>
        </p:nvSpPr>
        <p:spPr>
          <a:xfrm>
            <a:off x="3275856" y="3140968"/>
            <a:ext cx="2808312" cy="954107"/>
          </a:xfrm>
          <a:prstGeom prst="rect">
            <a:avLst/>
          </a:prstGeom>
          <a:solidFill>
            <a:srgbClr val="00B0F0"/>
          </a:solidFill>
        </p:spPr>
        <p:txBody>
          <a:bodyPr wrap="square">
            <a:spAutoFit/>
          </a:bodyPr>
          <a:lstStyle/>
          <a:p>
            <a:pPr algn="ctr"/>
            <a:r>
              <a:rPr lang="uk-UA" sz="1400" b="1" dirty="0"/>
              <a:t>Хронічний</a:t>
            </a:r>
          </a:p>
          <a:p>
            <a:pPr algn="ctr"/>
            <a:r>
              <a:rPr lang="uk-UA" sz="1400" b="1" dirty="0"/>
              <a:t>великоосередковий або гематогенно-дисемінований туберкульоз</a:t>
            </a:r>
            <a:endParaRPr lang="uk-UA" sz="1400" dirty="0"/>
          </a:p>
        </p:txBody>
      </p:sp>
      <p:cxnSp>
        <p:nvCxnSpPr>
          <p:cNvPr id="37" name="Прямая соединительная линия 36"/>
          <p:cNvCxnSpPr/>
          <p:nvPr/>
        </p:nvCxnSpPr>
        <p:spPr>
          <a:xfrm>
            <a:off x="2483768" y="1628800"/>
            <a:ext cx="72008" cy="288032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9" name="Прямая со стрелкой 48"/>
          <p:cNvCxnSpPr>
            <a:stCxn id="5" idx="2"/>
          </p:cNvCxnSpPr>
          <p:nvPr/>
        </p:nvCxnSpPr>
        <p:spPr>
          <a:xfrm>
            <a:off x="4680012" y="1483043"/>
            <a:ext cx="36004" cy="1585917"/>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53" name="Прямоугольник 52"/>
          <p:cNvSpPr/>
          <p:nvPr/>
        </p:nvSpPr>
        <p:spPr>
          <a:xfrm>
            <a:off x="6588225" y="1988840"/>
            <a:ext cx="1008112" cy="523220"/>
          </a:xfrm>
          <a:prstGeom prst="rect">
            <a:avLst/>
          </a:prstGeom>
          <a:solidFill>
            <a:srgbClr val="00B0F0"/>
          </a:solidFill>
        </p:spPr>
        <p:txBody>
          <a:bodyPr wrap="square">
            <a:spAutoFit/>
          </a:bodyPr>
          <a:lstStyle/>
          <a:p>
            <a:pPr algn="ctr"/>
            <a:r>
              <a:rPr lang="uk-UA" sz="1400" b="1" dirty="0"/>
              <a:t>Кістки і суглоби</a:t>
            </a:r>
            <a:endParaRPr lang="uk-UA" sz="1400" dirty="0"/>
          </a:p>
        </p:txBody>
      </p:sp>
      <p:sp>
        <p:nvSpPr>
          <p:cNvPr id="54" name="Прямоугольник 53"/>
          <p:cNvSpPr/>
          <p:nvPr/>
        </p:nvSpPr>
        <p:spPr>
          <a:xfrm>
            <a:off x="8351912" y="1988840"/>
            <a:ext cx="792088" cy="307777"/>
          </a:xfrm>
          <a:prstGeom prst="rect">
            <a:avLst/>
          </a:prstGeom>
          <a:solidFill>
            <a:srgbClr val="00B0F0"/>
          </a:solidFill>
        </p:spPr>
        <p:txBody>
          <a:bodyPr wrap="square">
            <a:spAutoFit/>
          </a:bodyPr>
          <a:lstStyle/>
          <a:p>
            <a:r>
              <a:rPr lang="uk-UA" sz="1400" b="1" dirty="0"/>
              <a:t>шкіра</a:t>
            </a:r>
            <a:endParaRPr lang="uk-UA" sz="1400" dirty="0"/>
          </a:p>
        </p:txBody>
      </p:sp>
      <p:sp>
        <p:nvSpPr>
          <p:cNvPr id="55" name="Прямоугольник 54"/>
          <p:cNvSpPr/>
          <p:nvPr/>
        </p:nvSpPr>
        <p:spPr>
          <a:xfrm>
            <a:off x="5940152" y="4437112"/>
            <a:ext cx="1584176" cy="738664"/>
          </a:xfrm>
          <a:prstGeom prst="rect">
            <a:avLst/>
          </a:prstGeom>
          <a:solidFill>
            <a:srgbClr val="00B0F0"/>
          </a:solidFill>
        </p:spPr>
        <p:txBody>
          <a:bodyPr wrap="square">
            <a:spAutoFit/>
          </a:bodyPr>
          <a:lstStyle/>
          <a:p>
            <a:pPr algn="ctr"/>
            <a:r>
              <a:rPr lang="uk-UA" sz="1400" b="1" dirty="0"/>
              <a:t>Осередковий</a:t>
            </a:r>
          </a:p>
          <a:p>
            <a:pPr algn="ctr"/>
            <a:r>
              <a:rPr lang="uk-UA" sz="1400" b="1" dirty="0"/>
              <a:t>гострий та</a:t>
            </a:r>
          </a:p>
          <a:p>
            <a:pPr algn="ctr"/>
            <a:r>
              <a:rPr lang="uk-UA" sz="1400" b="1" dirty="0"/>
              <a:t>хронічний</a:t>
            </a:r>
            <a:endParaRPr lang="uk-UA" sz="1400" dirty="0"/>
          </a:p>
        </p:txBody>
      </p:sp>
      <p:sp>
        <p:nvSpPr>
          <p:cNvPr id="56" name="Прямоугольник 55"/>
          <p:cNvSpPr/>
          <p:nvPr/>
        </p:nvSpPr>
        <p:spPr>
          <a:xfrm>
            <a:off x="6156176" y="5877272"/>
            <a:ext cx="1455207" cy="738664"/>
          </a:xfrm>
          <a:prstGeom prst="rect">
            <a:avLst/>
          </a:prstGeom>
          <a:solidFill>
            <a:srgbClr val="00B0F0"/>
          </a:solidFill>
        </p:spPr>
        <p:txBody>
          <a:bodyPr wrap="none">
            <a:spAutoFit/>
          </a:bodyPr>
          <a:lstStyle/>
          <a:p>
            <a:pPr algn="ctr"/>
            <a:r>
              <a:rPr lang="uk-UA" sz="1400" b="1" dirty="0"/>
              <a:t>Деструктивний</a:t>
            </a:r>
          </a:p>
          <a:p>
            <a:pPr algn="ctr"/>
            <a:r>
              <a:rPr lang="uk-UA" sz="1400" b="1" dirty="0"/>
              <a:t>гострий та</a:t>
            </a:r>
          </a:p>
          <a:p>
            <a:pPr algn="ctr"/>
            <a:r>
              <a:rPr lang="uk-UA" sz="1400" b="1" dirty="0"/>
              <a:t>хронічний</a:t>
            </a:r>
            <a:endParaRPr lang="uk-UA" sz="1400" dirty="0"/>
          </a:p>
        </p:txBody>
      </p:sp>
      <p:sp>
        <p:nvSpPr>
          <p:cNvPr id="59" name="Прямоугольник 58"/>
          <p:cNvSpPr/>
          <p:nvPr/>
        </p:nvSpPr>
        <p:spPr>
          <a:xfrm>
            <a:off x="7020272" y="2852936"/>
            <a:ext cx="1296144" cy="523220"/>
          </a:xfrm>
          <a:prstGeom prst="rect">
            <a:avLst/>
          </a:prstGeom>
          <a:solidFill>
            <a:srgbClr val="00B0F0"/>
          </a:solidFill>
        </p:spPr>
        <p:txBody>
          <a:bodyPr wrap="square">
            <a:spAutoFit/>
          </a:bodyPr>
          <a:lstStyle/>
          <a:p>
            <a:pPr algn="ctr"/>
            <a:r>
              <a:rPr lang="uk-UA" sz="1400" b="1" dirty="0"/>
              <a:t>Сечостатева система</a:t>
            </a:r>
            <a:endParaRPr lang="uk-UA" sz="1400" dirty="0"/>
          </a:p>
        </p:txBody>
      </p:sp>
      <p:cxnSp>
        <p:nvCxnSpPr>
          <p:cNvPr id="61" name="Прямая со стрелкой 60"/>
          <p:cNvCxnSpPr/>
          <p:nvPr/>
        </p:nvCxnSpPr>
        <p:spPr>
          <a:xfrm>
            <a:off x="8604448" y="1484784"/>
            <a:ext cx="0" cy="43204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64" name="Прямая со стрелкой 63"/>
          <p:cNvCxnSpPr/>
          <p:nvPr/>
        </p:nvCxnSpPr>
        <p:spPr>
          <a:xfrm>
            <a:off x="7740352" y="1484784"/>
            <a:ext cx="72008" cy="1368152"/>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65" name="Прямоугольник 64"/>
          <p:cNvSpPr/>
          <p:nvPr/>
        </p:nvSpPr>
        <p:spPr>
          <a:xfrm>
            <a:off x="8172400" y="4509120"/>
            <a:ext cx="971600" cy="523220"/>
          </a:xfrm>
          <a:prstGeom prst="rect">
            <a:avLst/>
          </a:prstGeom>
          <a:solidFill>
            <a:srgbClr val="00B0F0"/>
          </a:solidFill>
        </p:spPr>
        <p:txBody>
          <a:bodyPr wrap="square">
            <a:spAutoFit/>
          </a:bodyPr>
          <a:lstStyle/>
          <a:p>
            <a:pPr algn="ctr"/>
            <a:r>
              <a:rPr lang="uk-UA" sz="1400" b="1" dirty="0"/>
              <a:t>Інші органи</a:t>
            </a:r>
            <a:endParaRPr lang="uk-UA" sz="1400" dirty="0"/>
          </a:p>
        </p:txBody>
      </p:sp>
      <p:cxnSp>
        <p:nvCxnSpPr>
          <p:cNvPr id="67" name="Прямая со стрелкой 66"/>
          <p:cNvCxnSpPr/>
          <p:nvPr/>
        </p:nvCxnSpPr>
        <p:spPr>
          <a:xfrm flipH="1">
            <a:off x="6660232" y="2636912"/>
            <a:ext cx="144016" cy="1800200"/>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0" name="Прямая со стрелкой 69"/>
          <p:cNvCxnSpPr/>
          <p:nvPr/>
        </p:nvCxnSpPr>
        <p:spPr>
          <a:xfrm>
            <a:off x="6876256" y="5301208"/>
            <a:ext cx="0" cy="576064"/>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5" name="Прямая со стрелкой 74"/>
          <p:cNvCxnSpPr>
            <a:endCxn id="55" idx="0"/>
          </p:cNvCxnSpPr>
          <p:nvPr/>
        </p:nvCxnSpPr>
        <p:spPr>
          <a:xfrm flipH="1">
            <a:off x="6732240" y="3429000"/>
            <a:ext cx="720080" cy="1008112"/>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7" name="Прямая со стрелкой 76"/>
          <p:cNvCxnSpPr>
            <a:stCxn id="65" idx="1"/>
            <a:endCxn id="55" idx="3"/>
          </p:cNvCxnSpPr>
          <p:nvPr/>
        </p:nvCxnSpPr>
        <p:spPr>
          <a:xfrm flipH="1">
            <a:off x="7524328" y="4770730"/>
            <a:ext cx="648072" cy="35714"/>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85" name="Прямая со стрелкой 84"/>
          <p:cNvCxnSpPr>
            <a:endCxn id="65" idx="0"/>
          </p:cNvCxnSpPr>
          <p:nvPr/>
        </p:nvCxnSpPr>
        <p:spPr>
          <a:xfrm>
            <a:off x="8100392" y="1556792"/>
            <a:ext cx="557808" cy="295232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87" name="Прямая со стрелкой 86"/>
          <p:cNvCxnSpPr/>
          <p:nvPr/>
        </p:nvCxnSpPr>
        <p:spPr>
          <a:xfrm flipH="1">
            <a:off x="7524328" y="3717032"/>
            <a:ext cx="1152128" cy="1017404"/>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91" name="Прямая соединительная линия 90"/>
          <p:cNvCxnSpPr/>
          <p:nvPr/>
        </p:nvCxnSpPr>
        <p:spPr>
          <a:xfrm>
            <a:off x="8676456" y="2420888"/>
            <a:ext cx="0" cy="129614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332656"/>
            <a:ext cx="8604448" cy="3046988"/>
          </a:xfrm>
          <a:prstGeom prst="rect">
            <a:avLst/>
          </a:prstGeom>
        </p:spPr>
        <p:txBody>
          <a:bodyPr wrap="square">
            <a:spAutoFit/>
          </a:bodyPr>
          <a:lstStyle/>
          <a:p>
            <a:pPr algn="ctr"/>
            <a:r>
              <a:rPr lang="uk-UA" sz="2400" b="1"/>
              <a:t>КЛІНІЧНА КЛАСИФІКАЦІЯ ТУБЕРКУЛЬОЗУ</a:t>
            </a:r>
            <a:endParaRPr lang="ru-RU" sz="2400" b="1"/>
          </a:p>
          <a:p>
            <a:pPr lvl="0" algn="ctr"/>
            <a:r>
              <a:rPr lang="uk-UA" sz="2400" b="1"/>
              <a:t>ТИП ТУБЕРКУЛЬОЗНОГО ПРОЦЕСУ:</a:t>
            </a:r>
            <a:endParaRPr lang="ru-RU" sz="2400" b="1"/>
          </a:p>
          <a:p>
            <a:pPr marL="360363" lvl="0" indent="-360363">
              <a:buFont typeface="Arial" pitchFamily="34" charset="0"/>
              <a:buChar char="•"/>
            </a:pPr>
            <a:r>
              <a:rPr lang="uk-UA" sz="2400"/>
              <a:t>Вперше діагностований туберкульоз — ВДТБ (дата діагностування)</a:t>
            </a:r>
            <a:endParaRPr lang="ru-RU" sz="2400"/>
          </a:p>
          <a:p>
            <a:pPr marL="360363" lvl="0" indent="-360363">
              <a:buFont typeface="Arial" pitchFamily="34" charset="0"/>
              <a:buChar char="•"/>
            </a:pPr>
            <a:r>
              <a:rPr lang="uk-UA" sz="2400"/>
              <a:t>Рецидив туберкульозу — РТБ (дата діагностування)</a:t>
            </a:r>
            <a:endParaRPr lang="ru-RU" sz="2400"/>
          </a:p>
          <a:p>
            <a:pPr marL="360363" lvl="0" indent="-360363">
              <a:buFont typeface="Arial" pitchFamily="34" charset="0"/>
              <a:buChar char="•"/>
            </a:pPr>
            <a:r>
              <a:rPr lang="uk-UA" sz="2400"/>
              <a:t>Хронічний туберкульоз — ХТБ (дата діагностування)</a:t>
            </a:r>
            <a:endParaRPr lang="ru-RU" sz="2400"/>
          </a:p>
          <a:p>
            <a:pPr marL="630238" indent="-360363" algn="just"/>
            <a:endParaRPr lang="ru-RU" sz="2400"/>
          </a:p>
          <a:p>
            <a:pPr indent="269875" algn="just">
              <a:buFont typeface="Wingdings" pitchFamily="2" charset="2"/>
              <a:buChar char="Ø"/>
            </a:pPr>
            <a:endParaRPr lang="ru-RU"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404664"/>
            <a:ext cx="8229600" cy="1143000"/>
          </a:xfrm>
        </p:spPr>
        <p:txBody>
          <a:bodyPr>
            <a:normAutofit fontScale="90000"/>
          </a:bodyPr>
          <a:lstStyle/>
          <a:p>
            <a:r>
              <a:rPr lang="uk-UA" dirty="0"/>
              <a:t>ПЕРВИННИЙ ТУБЕРКУЛЬОЗНИЙ КОМПЛЕКС (ПТК)</a:t>
            </a:r>
            <a:br>
              <a:rPr lang="ru-RU" dirty="0"/>
            </a:br>
            <a:endParaRPr lang="uk-UA" dirty="0"/>
          </a:p>
        </p:txBody>
      </p:sp>
      <p:sp>
        <p:nvSpPr>
          <p:cNvPr id="4" name="Прямоугольник 3"/>
          <p:cNvSpPr/>
          <p:nvPr/>
        </p:nvSpPr>
        <p:spPr>
          <a:xfrm>
            <a:off x="395536" y="1340768"/>
            <a:ext cx="8496944" cy="6001643"/>
          </a:xfrm>
          <a:prstGeom prst="rect">
            <a:avLst/>
          </a:prstGeom>
        </p:spPr>
        <p:txBody>
          <a:bodyPr wrap="square">
            <a:spAutoFit/>
          </a:bodyPr>
          <a:lstStyle/>
          <a:p>
            <a:r>
              <a:rPr lang="uk-UA" sz="2400" dirty="0"/>
              <a:t>ПТК відноситься до легеневої форми туберкульозу, Характеризується:</a:t>
            </a:r>
          </a:p>
          <a:p>
            <a:pPr marL="269875" indent="-269875">
              <a:buFont typeface="Arial" pitchFamily="34" charset="0"/>
              <a:buChar char="•"/>
            </a:pPr>
            <a:r>
              <a:rPr lang="uk-UA" sz="2400" dirty="0"/>
              <a:t>запальними змінами у легенях, </a:t>
            </a:r>
          </a:p>
          <a:p>
            <a:pPr marL="269875" indent="-269875">
              <a:buFont typeface="Arial" pitchFamily="34" charset="0"/>
              <a:buChar char="•"/>
            </a:pPr>
            <a:r>
              <a:rPr lang="uk-UA" sz="2400" dirty="0"/>
              <a:t>ураженнями внутрішньогрудних лімфовузлів,</a:t>
            </a:r>
          </a:p>
          <a:p>
            <a:pPr marL="269875" indent="-269875">
              <a:buFont typeface="Arial" pitchFamily="34" charset="0"/>
              <a:buChar char="•"/>
            </a:pPr>
            <a:r>
              <a:rPr lang="uk-UA" sz="2400" dirty="0"/>
              <a:t>лімфангітом. </a:t>
            </a:r>
          </a:p>
          <a:p>
            <a:pPr marL="269875" indent="-269875"/>
            <a:r>
              <a:rPr lang="uk-UA" sz="2400" dirty="0"/>
              <a:t>Частіше розвивається в дітей, рідше в молодих і старих людей.</a:t>
            </a:r>
          </a:p>
          <a:p>
            <a:r>
              <a:rPr lang="uk-UA" sz="2400" dirty="0"/>
              <a:t>В 95 % ПТК виникає в результаті проникнення МБТ аерогенним шляхом, в 5 % - аліментарним, парентеральним, плацентарним (гематогенним), через грудне молоко до дитини, раніше неінфікованої. </a:t>
            </a:r>
          </a:p>
          <a:p>
            <a:r>
              <a:rPr lang="uk-UA" sz="2400" dirty="0"/>
              <a:t>При латентний стадії МБТ тривало  перебуває в організмі з фіксацією їх переважно в лімфатичній системі. </a:t>
            </a:r>
          </a:p>
          <a:p>
            <a:r>
              <a:rPr lang="uk-UA" sz="2400" dirty="0"/>
              <a:t>Фактори розвитку:</a:t>
            </a:r>
          </a:p>
          <a:p>
            <a:pPr marL="269875" indent="-269875">
              <a:buFont typeface="Arial" pitchFamily="34" charset="0"/>
              <a:buChar char="•"/>
            </a:pPr>
            <a:r>
              <a:rPr lang="uk-UA" sz="2400" dirty="0"/>
              <a:t>зниження реактивності організму, </a:t>
            </a:r>
          </a:p>
          <a:p>
            <a:pPr marL="269875" indent="-269875">
              <a:buFont typeface="Arial" pitchFamily="34" charset="0"/>
              <a:buChar char="•"/>
            </a:pPr>
            <a:r>
              <a:rPr lang="uk-UA" sz="2400" dirty="0"/>
              <a:t>несприятливих умовах життя </a:t>
            </a:r>
          </a:p>
          <a:p>
            <a:pPr marL="269875" indent="-269875"/>
            <a:endParaRPr lang="ru-RU"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869160"/>
            <a:ext cx="3168352" cy="1200329"/>
          </a:xfrm>
          <a:prstGeom prst="rect">
            <a:avLst/>
          </a:prstGeom>
          <a:solidFill>
            <a:srgbClr val="00B0F0"/>
          </a:solidFill>
        </p:spPr>
        <p:txBody>
          <a:bodyPr wrap="square">
            <a:spAutoFit/>
          </a:bodyPr>
          <a:lstStyle/>
          <a:p>
            <a:pPr algn="ctr"/>
            <a:r>
              <a:rPr lang="uk-UA" dirty="0"/>
              <a:t>плеври,</a:t>
            </a:r>
          </a:p>
          <a:p>
            <a:pPr algn="ctr"/>
            <a:r>
              <a:rPr lang="uk-UA" dirty="0"/>
              <a:t> (зміни локалізуються переважно в кортикальній частині легені). </a:t>
            </a:r>
          </a:p>
        </p:txBody>
      </p:sp>
      <p:sp>
        <p:nvSpPr>
          <p:cNvPr id="3" name="Прямоугольник 2"/>
          <p:cNvSpPr/>
          <p:nvPr/>
        </p:nvSpPr>
        <p:spPr>
          <a:xfrm>
            <a:off x="2699792" y="0"/>
            <a:ext cx="3397020" cy="646331"/>
          </a:xfrm>
          <a:prstGeom prst="rect">
            <a:avLst/>
          </a:prstGeom>
        </p:spPr>
        <p:txBody>
          <a:bodyPr wrap="none">
            <a:spAutoFit/>
          </a:bodyPr>
          <a:lstStyle/>
          <a:p>
            <a:r>
              <a:rPr lang="uk-UA" sz="3600" b="1" dirty="0"/>
              <a:t>Патогенез ПТК</a:t>
            </a:r>
          </a:p>
        </p:txBody>
      </p:sp>
      <p:sp>
        <p:nvSpPr>
          <p:cNvPr id="4" name="Прямоугольник 3"/>
          <p:cNvSpPr/>
          <p:nvPr/>
        </p:nvSpPr>
        <p:spPr>
          <a:xfrm>
            <a:off x="2339752" y="692696"/>
            <a:ext cx="3887667" cy="461665"/>
          </a:xfrm>
          <a:prstGeom prst="rect">
            <a:avLst/>
          </a:prstGeom>
          <a:solidFill>
            <a:srgbClr val="00B0F0"/>
          </a:solidFill>
        </p:spPr>
        <p:txBody>
          <a:bodyPr wrap="none">
            <a:spAutoFit/>
          </a:bodyPr>
          <a:lstStyle/>
          <a:p>
            <a:r>
              <a:rPr lang="uk-UA" sz="2400" dirty="0"/>
              <a:t>Первинне легеневе вогнище</a:t>
            </a:r>
          </a:p>
        </p:txBody>
      </p:sp>
      <p:sp>
        <p:nvSpPr>
          <p:cNvPr id="5" name="Прямоугольник 4"/>
          <p:cNvSpPr/>
          <p:nvPr/>
        </p:nvSpPr>
        <p:spPr>
          <a:xfrm>
            <a:off x="2411760" y="1412776"/>
            <a:ext cx="3578159" cy="461665"/>
          </a:xfrm>
          <a:prstGeom prst="rect">
            <a:avLst/>
          </a:prstGeom>
          <a:solidFill>
            <a:srgbClr val="00B0F0"/>
          </a:solidFill>
        </p:spPr>
        <p:txBody>
          <a:bodyPr wrap="none">
            <a:spAutoFit/>
          </a:bodyPr>
          <a:lstStyle/>
          <a:p>
            <a:r>
              <a:rPr lang="uk-UA" sz="2400" dirty="0"/>
              <a:t>слизова оболонка альвеол</a:t>
            </a:r>
          </a:p>
        </p:txBody>
      </p:sp>
      <p:sp>
        <p:nvSpPr>
          <p:cNvPr id="6" name="Прямоугольник 5"/>
          <p:cNvSpPr/>
          <p:nvPr/>
        </p:nvSpPr>
        <p:spPr>
          <a:xfrm>
            <a:off x="2771800" y="2060848"/>
            <a:ext cx="3234347" cy="461665"/>
          </a:xfrm>
          <a:prstGeom prst="rect">
            <a:avLst/>
          </a:prstGeom>
          <a:solidFill>
            <a:srgbClr val="00B0F0"/>
          </a:solidFill>
        </p:spPr>
        <p:txBody>
          <a:bodyPr wrap="none">
            <a:spAutoFit/>
          </a:bodyPr>
          <a:lstStyle/>
          <a:p>
            <a:r>
              <a:rPr lang="uk-UA" sz="2400" dirty="0"/>
              <a:t>туберкульозний горбик</a:t>
            </a:r>
          </a:p>
        </p:txBody>
      </p:sp>
      <p:sp>
        <p:nvSpPr>
          <p:cNvPr id="7" name="Прямоугольник 6"/>
          <p:cNvSpPr/>
          <p:nvPr/>
        </p:nvSpPr>
        <p:spPr>
          <a:xfrm>
            <a:off x="0" y="2852936"/>
            <a:ext cx="2705612" cy="923330"/>
          </a:xfrm>
          <a:prstGeom prst="rect">
            <a:avLst/>
          </a:prstGeom>
          <a:solidFill>
            <a:srgbClr val="00B0F0"/>
          </a:solidFill>
        </p:spPr>
        <p:txBody>
          <a:bodyPr wrap="none">
            <a:spAutoFit/>
          </a:bodyPr>
          <a:lstStyle/>
          <a:p>
            <a:pPr algn="ctr"/>
            <a:r>
              <a:rPr lang="uk-UA" dirty="0"/>
              <a:t>у центрі </a:t>
            </a:r>
          </a:p>
          <a:p>
            <a:pPr algn="ctr"/>
            <a:r>
              <a:rPr lang="uk-UA" dirty="0"/>
              <a:t>туберкульозного горбика:</a:t>
            </a:r>
          </a:p>
          <a:p>
            <a:pPr algn="ctr"/>
            <a:r>
              <a:rPr lang="uk-UA" dirty="0"/>
              <a:t>казеозний некроз, </a:t>
            </a:r>
          </a:p>
        </p:txBody>
      </p:sp>
      <p:sp>
        <p:nvSpPr>
          <p:cNvPr id="8" name="Прямоугольник 7"/>
          <p:cNvSpPr/>
          <p:nvPr/>
        </p:nvSpPr>
        <p:spPr>
          <a:xfrm>
            <a:off x="6012160" y="2924944"/>
            <a:ext cx="3131840" cy="1477328"/>
          </a:xfrm>
          <a:prstGeom prst="rect">
            <a:avLst/>
          </a:prstGeom>
          <a:solidFill>
            <a:srgbClr val="00B0F0"/>
          </a:solidFill>
        </p:spPr>
        <p:txBody>
          <a:bodyPr wrap="square">
            <a:spAutoFit/>
          </a:bodyPr>
          <a:lstStyle/>
          <a:p>
            <a:pPr algn="ctr"/>
            <a:r>
              <a:rPr lang="uk-UA" dirty="0"/>
              <a:t>Навколо:</a:t>
            </a:r>
          </a:p>
          <a:p>
            <a:pPr algn="ctr"/>
            <a:r>
              <a:rPr lang="uk-UA" dirty="0"/>
              <a:t>зона неспецифічного перифокального запалення (набряк і інфільтрація) легеневої тканини</a:t>
            </a:r>
          </a:p>
        </p:txBody>
      </p:sp>
      <p:sp>
        <p:nvSpPr>
          <p:cNvPr id="9" name="Прямоугольник 8"/>
          <p:cNvSpPr/>
          <p:nvPr/>
        </p:nvSpPr>
        <p:spPr>
          <a:xfrm>
            <a:off x="4139952" y="6093296"/>
            <a:ext cx="2016224" cy="523220"/>
          </a:xfrm>
          <a:prstGeom prst="rect">
            <a:avLst/>
          </a:prstGeom>
          <a:solidFill>
            <a:srgbClr val="00B0F0"/>
          </a:solidFill>
        </p:spPr>
        <p:txBody>
          <a:bodyPr wrap="square">
            <a:spAutoFit/>
          </a:bodyPr>
          <a:lstStyle/>
          <a:p>
            <a:pPr algn="ctr"/>
            <a:r>
              <a:rPr lang="uk-UA" sz="1400" dirty="0"/>
              <a:t>лімфовузлів коренів легень</a:t>
            </a:r>
          </a:p>
        </p:txBody>
      </p:sp>
      <p:sp>
        <p:nvSpPr>
          <p:cNvPr id="10" name="Прямоугольник 9"/>
          <p:cNvSpPr/>
          <p:nvPr/>
        </p:nvSpPr>
        <p:spPr>
          <a:xfrm>
            <a:off x="2411760" y="3933056"/>
            <a:ext cx="2630657" cy="400110"/>
          </a:xfrm>
          <a:prstGeom prst="rect">
            <a:avLst/>
          </a:prstGeom>
          <a:solidFill>
            <a:srgbClr val="00B0F0"/>
          </a:solidFill>
        </p:spPr>
        <p:txBody>
          <a:bodyPr wrap="none">
            <a:spAutoFit/>
          </a:bodyPr>
          <a:lstStyle/>
          <a:p>
            <a:r>
              <a:rPr lang="uk-UA" sz="2000" dirty="0"/>
              <a:t>набряк і інфільтрація </a:t>
            </a:r>
          </a:p>
        </p:txBody>
      </p:sp>
      <p:sp>
        <p:nvSpPr>
          <p:cNvPr id="11" name="Прямоугольник 10"/>
          <p:cNvSpPr/>
          <p:nvPr/>
        </p:nvSpPr>
        <p:spPr>
          <a:xfrm>
            <a:off x="2555776" y="6237312"/>
            <a:ext cx="1466235" cy="369332"/>
          </a:xfrm>
          <a:prstGeom prst="rect">
            <a:avLst/>
          </a:prstGeom>
          <a:solidFill>
            <a:srgbClr val="00B0F0"/>
          </a:solidFill>
        </p:spPr>
        <p:txBody>
          <a:bodyPr wrap="none">
            <a:spAutoFit/>
          </a:bodyPr>
          <a:lstStyle/>
          <a:p>
            <a:r>
              <a:rPr lang="uk-UA" dirty="0"/>
              <a:t>середостіння</a:t>
            </a:r>
          </a:p>
        </p:txBody>
      </p:sp>
      <p:cxnSp>
        <p:nvCxnSpPr>
          <p:cNvPr id="13" name="Прямая со стрелкой 12"/>
          <p:cNvCxnSpPr/>
          <p:nvPr/>
        </p:nvCxnSpPr>
        <p:spPr>
          <a:xfrm>
            <a:off x="4139952" y="1196752"/>
            <a:ext cx="0" cy="288032"/>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H="1">
            <a:off x="2483768" y="2636912"/>
            <a:ext cx="1152128" cy="216024"/>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a:off x="5220072" y="2564904"/>
            <a:ext cx="1728192" cy="360040"/>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flipH="1">
            <a:off x="3563888" y="2492896"/>
            <a:ext cx="772903" cy="1368152"/>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a:stCxn id="10" idx="2"/>
          </p:cNvCxnSpPr>
          <p:nvPr/>
        </p:nvCxnSpPr>
        <p:spPr>
          <a:xfrm flipH="1">
            <a:off x="2195738" y="4333166"/>
            <a:ext cx="1531351" cy="535994"/>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a:off x="3779912" y="4365104"/>
            <a:ext cx="1512168" cy="1656184"/>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a:stCxn id="10" idx="2"/>
          </p:cNvCxnSpPr>
          <p:nvPr/>
        </p:nvCxnSpPr>
        <p:spPr>
          <a:xfrm flipH="1">
            <a:off x="3563888" y="4333166"/>
            <a:ext cx="163201" cy="183213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44" name="Прямоугольник 43"/>
          <p:cNvSpPr/>
          <p:nvPr/>
        </p:nvSpPr>
        <p:spPr>
          <a:xfrm>
            <a:off x="5364088" y="4509120"/>
            <a:ext cx="3779912" cy="1477328"/>
          </a:xfrm>
          <a:prstGeom prst="rect">
            <a:avLst/>
          </a:prstGeom>
          <a:solidFill>
            <a:srgbClr val="00B0F0"/>
          </a:solidFill>
        </p:spPr>
        <p:txBody>
          <a:bodyPr wrap="square">
            <a:spAutoFit/>
          </a:bodyPr>
          <a:lstStyle/>
          <a:p>
            <a:r>
              <a:rPr lang="uk-UA" dirty="0"/>
              <a:t>Інфекція по міжчасточковим, периваскулярним, перибронхіальним сплетіннях лімфатичної мережі, </a:t>
            </a:r>
          </a:p>
          <a:p>
            <a:r>
              <a:rPr lang="uk-UA" dirty="0"/>
              <a:t>«доріжкою» лімфангіту</a:t>
            </a:r>
          </a:p>
        </p:txBody>
      </p:sp>
      <p:cxnSp>
        <p:nvCxnSpPr>
          <p:cNvPr id="51" name="Прямая со стрелкой 50"/>
          <p:cNvCxnSpPr>
            <a:endCxn id="9" idx="3"/>
          </p:cNvCxnSpPr>
          <p:nvPr/>
        </p:nvCxnSpPr>
        <p:spPr>
          <a:xfrm flipH="1">
            <a:off x="6156176" y="6021288"/>
            <a:ext cx="1440160" cy="33361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53" name="Прямая со стрелкой 52"/>
          <p:cNvCxnSpPr>
            <a:stCxn id="6" idx="2"/>
          </p:cNvCxnSpPr>
          <p:nvPr/>
        </p:nvCxnSpPr>
        <p:spPr>
          <a:xfrm>
            <a:off x="4388974" y="2522513"/>
            <a:ext cx="1191138" cy="1914599"/>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03848" y="0"/>
            <a:ext cx="5940152" cy="4893647"/>
          </a:xfrm>
          <a:prstGeom prst="rect">
            <a:avLst/>
          </a:prstGeom>
        </p:spPr>
        <p:txBody>
          <a:bodyPr wrap="square">
            <a:spAutoFit/>
          </a:bodyPr>
          <a:lstStyle/>
          <a:p>
            <a:r>
              <a:rPr lang="uk-UA" sz="2400" b="1" i="1" dirty="0"/>
              <a:t>Патологоанатомічні зміни ПТК</a:t>
            </a:r>
            <a:r>
              <a:rPr lang="uk-UA" sz="2400" dirty="0"/>
              <a:t> залежать від вірулентності, поширеності інфекції та реактивності організму. </a:t>
            </a:r>
          </a:p>
          <a:p>
            <a:r>
              <a:rPr lang="uk-UA" sz="2400" dirty="0"/>
              <a:t>Характеризується: </a:t>
            </a:r>
          </a:p>
          <a:p>
            <a:pPr marL="269875" indent="-269875">
              <a:buFont typeface="Wingdings" pitchFamily="2" charset="2"/>
              <a:buChar char="Ø"/>
            </a:pPr>
            <a:r>
              <a:rPr lang="uk-UA" sz="2400" dirty="0"/>
              <a:t>первинним пневмонічний фокус із більшою чи меншою зоною казеозного некрозу </a:t>
            </a:r>
          </a:p>
          <a:p>
            <a:pPr marL="269875" indent="-269875">
              <a:buFont typeface="Wingdings" pitchFamily="2" charset="2"/>
              <a:buChar char="Ø"/>
            </a:pPr>
            <a:r>
              <a:rPr lang="uk-UA" sz="2400" dirty="0"/>
              <a:t>перифокального неспецифічного запалення; </a:t>
            </a:r>
          </a:p>
          <a:p>
            <a:pPr marL="269875" indent="-269875">
              <a:buFont typeface="Wingdings" pitchFamily="2" charset="2"/>
              <a:buChar char="Ø"/>
            </a:pPr>
            <a:r>
              <a:rPr lang="uk-UA" sz="2400" dirty="0"/>
              <a:t>доріжка лімфангоїту, розташована в напрямку до регіонарних лімфовузлів; </a:t>
            </a:r>
          </a:p>
          <a:p>
            <a:pPr marL="269875" indent="-269875">
              <a:buFont typeface="Wingdings" pitchFamily="2" charset="2"/>
              <a:buChar char="Ø"/>
            </a:pPr>
            <a:r>
              <a:rPr lang="uk-UA" sz="2400" dirty="0"/>
              <a:t> специфічний лімфаденіт;</a:t>
            </a:r>
          </a:p>
          <a:p>
            <a:pPr marL="269875" indent="-269875">
              <a:buFont typeface="Wingdings" pitchFamily="2" charset="2"/>
              <a:buChar char="Ø"/>
            </a:pPr>
            <a:r>
              <a:rPr lang="uk-UA" sz="2400" dirty="0"/>
              <a:t> запальна реакція плеври.</a:t>
            </a:r>
            <a:endParaRPr lang="ru-RU" sz="2400" dirty="0"/>
          </a:p>
        </p:txBody>
      </p:sp>
      <p:pic>
        <p:nvPicPr>
          <p:cNvPr id="64514" name="Picture 2"/>
          <p:cNvPicPr>
            <a:picLocks noChangeAspect="1" noChangeArrowheads="1"/>
          </p:cNvPicPr>
          <p:nvPr/>
        </p:nvPicPr>
        <p:blipFill>
          <a:blip r:embed="rId2" cstate="print"/>
          <a:srcRect/>
          <a:stretch>
            <a:fillRect/>
          </a:stretch>
        </p:blipFill>
        <p:spPr bwMode="auto">
          <a:xfrm>
            <a:off x="0" y="0"/>
            <a:ext cx="3122195" cy="3429000"/>
          </a:xfrm>
          <a:prstGeom prst="rect">
            <a:avLst/>
          </a:prstGeom>
          <a:noFill/>
          <a:ln w="9525">
            <a:noFill/>
            <a:miter lim="800000"/>
            <a:headEnd/>
            <a:tailEnd/>
          </a:ln>
        </p:spPr>
      </p:pic>
      <p:pic>
        <p:nvPicPr>
          <p:cNvPr id="64516" name="Picture 4" descr="https://medinfo.live/files/uch_group35/uch_pgroup59/uch_uch1238/image/image167.jpg"/>
          <p:cNvPicPr>
            <a:picLocks noChangeAspect="1" noChangeArrowheads="1"/>
          </p:cNvPicPr>
          <p:nvPr/>
        </p:nvPicPr>
        <p:blipFill>
          <a:blip r:embed="rId3" cstate="print"/>
          <a:srcRect/>
          <a:stretch>
            <a:fillRect/>
          </a:stretch>
        </p:blipFill>
        <p:spPr bwMode="auto">
          <a:xfrm>
            <a:off x="1" y="3573016"/>
            <a:ext cx="3131839" cy="2600325"/>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260648"/>
            <a:ext cx="6480720" cy="461665"/>
          </a:xfrm>
          <a:prstGeom prst="rect">
            <a:avLst/>
          </a:prstGeom>
          <a:solidFill>
            <a:srgbClr val="FFFF00"/>
          </a:solidFill>
          <a:ln>
            <a:solidFill>
              <a:srgbClr val="FFFF00"/>
            </a:solidFill>
          </a:ln>
        </p:spPr>
        <p:txBody>
          <a:bodyPr wrap="square">
            <a:spAutoFit/>
          </a:bodyPr>
          <a:lstStyle/>
          <a:p>
            <a:pPr algn="ctr"/>
            <a:r>
              <a:rPr lang="uk-UA" sz="2400" b="1" dirty="0">
                <a:solidFill>
                  <a:srgbClr val="002060"/>
                </a:solidFill>
              </a:rPr>
              <a:t>Первинній туберкульозний комплекс  </a:t>
            </a:r>
          </a:p>
        </p:txBody>
      </p:sp>
      <p:sp>
        <p:nvSpPr>
          <p:cNvPr id="3" name="Прямоугольник 2"/>
          <p:cNvSpPr/>
          <p:nvPr/>
        </p:nvSpPr>
        <p:spPr>
          <a:xfrm>
            <a:off x="395536" y="2492896"/>
            <a:ext cx="2069976" cy="1569660"/>
          </a:xfrm>
          <a:prstGeom prst="rect">
            <a:avLst/>
          </a:prstGeom>
          <a:solidFill>
            <a:srgbClr val="FFFF00"/>
          </a:solidFill>
        </p:spPr>
        <p:txBody>
          <a:bodyPr wrap="square">
            <a:spAutoFit/>
          </a:bodyPr>
          <a:lstStyle/>
          <a:p>
            <a:pPr algn="ctr"/>
            <a:r>
              <a:rPr lang="uk-UA" sz="2400" dirty="0">
                <a:solidFill>
                  <a:srgbClr val="002060"/>
                </a:solidFill>
              </a:rPr>
              <a:t>І</a:t>
            </a:r>
          </a:p>
          <a:p>
            <a:pPr algn="ctr"/>
            <a:r>
              <a:rPr lang="uk-UA" sz="2400" dirty="0">
                <a:solidFill>
                  <a:srgbClr val="002060"/>
                </a:solidFill>
              </a:rPr>
              <a:t>Первинний афект</a:t>
            </a:r>
          </a:p>
          <a:p>
            <a:pPr algn="ctr"/>
            <a:endParaRPr lang="uk-UA" sz="2400" dirty="0">
              <a:solidFill>
                <a:srgbClr val="002060"/>
              </a:solidFill>
            </a:endParaRPr>
          </a:p>
        </p:txBody>
      </p:sp>
      <p:sp>
        <p:nvSpPr>
          <p:cNvPr id="4" name="Прямоугольник 3"/>
          <p:cNvSpPr/>
          <p:nvPr/>
        </p:nvSpPr>
        <p:spPr>
          <a:xfrm>
            <a:off x="3275856" y="2420888"/>
            <a:ext cx="2646040" cy="830997"/>
          </a:xfrm>
          <a:prstGeom prst="rect">
            <a:avLst/>
          </a:prstGeom>
          <a:solidFill>
            <a:srgbClr val="FFFF00"/>
          </a:solidFill>
        </p:spPr>
        <p:txBody>
          <a:bodyPr wrap="square">
            <a:spAutoFit/>
          </a:bodyPr>
          <a:lstStyle/>
          <a:p>
            <a:pPr algn="ctr"/>
            <a:r>
              <a:rPr lang="uk-UA" sz="2400" dirty="0">
                <a:solidFill>
                  <a:srgbClr val="002060"/>
                </a:solidFill>
              </a:rPr>
              <a:t>ІІ</a:t>
            </a:r>
          </a:p>
          <a:p>
            <a:pPr algn="ctr"/>
            <a:r>
              <a:rPr lang="uk-UA" sz="2400" dirty="0">
                <a:solidFill>
                  <a:srgbClr val="002060"/>
                </a:solidFill>
              </a:rPr>
              <a:t>Лімфангіт</a:t>
            </a:r>
          </a:p>
        </p:txBody>
      </p:sp>
      <p:sp>
        <p:nvSpPr>
          <p:cNvPr id="5" name="Прямоугольник 4"/>
          <p:cNvSpPr/>
          <p:nvPr/>
        </p:nvSpPr>
        <p:spPr>
          <a:xfrm>
            <a:off x="6588224" y="2420888"/>
            <a:ext cx="2160240" cy="1477328"/>
          </a:xfrm>
          <a:prstGeom prst="rect">
            <a:avLst/>
          </a:prstGeom>
          <a:solidFill>
            <a:srgbClr val="FFFF00"/>
          </a:solidFill>
        </p:spPr>
        <p:txBody>
          <a:bodyPr wrap="square">
            <a:spAutoFit/>
          </a:bodyPr>
          <a:lstStyle/>
          <a:p>
            <a:pPr algn="ctr"/>
            <a:r>
              <a:rPr lang="uk-UA" sz="2400" dirty="0">
                <a:solidFill>
                  <a:srgbClr val="002060"/>
                </a:solidFill>
              </a:rPr>
              <a:t>ІІІ</a:t>
            </a:r>
          </a:p>
          <a:p>
            <a:pPr algn="ctr"/>
            <a:r>
              <a:rPr lang="uk-UA" sz="2400" dirty="0">
                <a:solidFill>
                  <a:srgbClr val="002060"/>
                </a:solidFill>
              </a:rPr>
              <a:t>Казеозний лімфаденіт</a:t>
            </a:r>
            <a:endParaRPr lang="uk-UA" dirty="0">
              <a:solidFill>
                <a:srgbClr val="002060"/>
              </a:solidFill>
            </a:endParaRPr>
          </a:p>
          <a:p>
            <a:pPr algn="ctr"/>
            <a:endParaRPr lang="uk-UA" dirty="0">
              <a:solidFill>
                <a:srgbClr val="002060"/>
              </a:solidFill>
            </a:endParaRPr>
          </a:p>
        </p:txBody>
      </p:sp>
      <p:sp>
        <p:nvSpPr>
          <p:cNvPr id="6" name="Прямоугольник 5"/>
          <p:cNvSpPr/>
          <p:nvPr/>
        </p:nvSpPr>
        <p:spPr>
          <a:xfrm>
            <a:off x="395536" y="4725144"/>
            <a:ext cx="1852751" cy="461665"/>
          </a:xfrm>
          <a:prstGeom prst="rect">
            <a:avLst/>
          </a:prstGeom>
          <a:solidFill>
            <a:srgbClr val="FFFF00"/>
          </a:solidFill>
        </p:spPr>
        <p:txBody>
          <a:bodyPr wrap="none">
            <a:spAutoFit/>
          </a:bodyPr>
          <a:lstStyle/>
          <a:p>
            <a:pPr algn="ctr"/>
            <a:r>
              <a:rPr lang="uk-UA" sz="2400" dirty="0">
                <a:solidFill>
                  <a:srgbClr val="002060"/>
                </a:solidFill>
              </a:rPr>
              <a:t>Інкапсуляція</a:t>
            </a:r>
          </a:p>
        </p:txBody>
      </p:sp>
      <p:sp>
        <p:nvSpPr>
          <p:cNvPr id="7" name="Прямоугольник 6"/>
          <p:cNvSpPr/>
          <p:nvPr/>
        </p:nvSpPr>
        <p:spPr>
          <a:xfrm>
            <a:off x="395536" y="5733256"/>
            <a:ext cx="1956691" cy="461665"/>
          </a:xfrm>
          <a:prstGeom prst="rect">
            <a:avLst/>
          </a:prstGeom>
          <a:solidFill>
            <a:srgbClr val="FFFF00"/>
          </a:solidFill>
        </p:spPr>
        <p:txBody>
          <a:bodyPr wrap="none">
            <a:spAutoFit/>
          </a:bodyPr>
          <a:lstStyle/>
          <a:p>
            <a:pPr algn="ctr"/>
            <a:r>
              <a:rPr lang="uk-UA" sz="2400" dirty="0">
                <a:solidFill>
                  <a:srgbClr val="002060"/>
                </a:solidFill>
              </a:rPr>
              <a:t>Петрифікація</a:t>
            </a:r>
          </a:p>
        </p:txBody>
      </p:sp>
      <p:cxnSp>
        <p:nvCxnSpPr>
          <p:cNvPr id="9" name="Прямая со стрелкой 8"/>
          <p:cNvCxnSpPr/>
          <p:nvPr/>
        </p:nvCxnSpPr>
        <p:spPr>
          <a:xfrm flipH="1">
            <a:off x="1331640" y="764704"/>
            <a:ext cx="2781436" cy="1656184"/>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a:off x="4139952" y="764704"/>
            <a:ext cx="288032" cy="1656184"/>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a:endCxn id="5" idx="0"/>
          </p:cNvCxnSpPr>
          <p:nvPr/>
        </p:nvCxnSpPr>
        <p:spPr>
          <a:xfrm>
            <a:off x="4139952" y="764704"/>
            <a:ext cx="3528392" cy="1656184"/>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6" name="Прямоугольник 15"/>
          <p:cNvSpPr/>
          <p:nvPr/>
        </p:nvSpPr>
        <p:spPr>
          <a:xfrm>
            <a:off x="3851920" y="4005064"/>
            <a:ext cx="1258679" cy="461665"/>
          </a:xfrm>
          <a:prstGeom prst="rect">
            <a:avLst/>
          </a:prstGeom>
          <a:solidFill>
            <a:srgbClr val="FFFF00"/>
          </a:solidFill>
        </p:spPr>
        <p:txBody>
          <a:bodyPr wrap="none">
            <a:spAutoFit/>
          </a:bodyPr>
          <a:lstStyle/>
          <a:p>
            <a:pPr algn="ctr"/>
            <a:r>
              <a:rPr lang="uk-UA" sz="2400" dirty="0">
                <a:solidFill>
                  <a:srgbClr val="002060"/>
                </a:solidFill>
              </a:rPr>
              <a:t>Склероз</a:t>
            </a:r>
          </a:p>
        </p:txBody>
      </p:sp>
      <p:cxnSp>
        <p:nvCxnSpPr>
          <p:cNvPr id="18" name="Прямая со стрелкой 17"/>
          <p:cNvCxnSpPr/>
          <p:nvPr/>
        </p:nvCxnSpPr>
        <p:spPr>
          <a:xfrm>
            <a:off x="4499992" y="3284984"/>
            <a:ext cx="26876" cy="79208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6" name="Прямоугольник 25"/>
          <p:cNvSpPr/>
          <p:nvPr/>
        </p:nvSpPr>
        <p:spPr>
          <a:xfrm>
            <a:off x="6804248" y="4509120"/>
            <a:ext cx="1852751" cy="461665"/>
          </a:xfrm>
          <a:prstGeom prst="rect">
            <a:avLst/>
          </a:prstGeom>
          <a:solidFill>
            <a:srgbClr val="FFFF00"/>
          </a:solidFill>
        </p:spPr>
        <p:txBody>
          <a:bodyPr wrap="none">
            <a:spAutoFit/>
          </a:bodyPr>
          <a:lstStyle/>
          <a:p>
            <a:pPr algn="ctr"/>
            <a:r>
              <a:rPr lang="uk-UA" sz="2400" dirty="0">
                <a:solidFill>
                  <a:srgbClr val="002060"/>
                </a:solidFill>
              </a:rPr>
              <a:t>Інкапсуляція</a:t>
            </a:r>
          </a:p>
        </p:txBody>
      </p:sp>
      <p:sp>
        <p:nvSpPr>
          <p:cNvPr id="27" name="Прямоугольник 26"/>
          <p:cNvSpPr/>
          <p:nvPr/>
        </p:nvSpPr>
        <p:spPr>
          <a:xfrm>
            <a:off x="6876256" y="5589240"/>
            <a:ext cx="1956691" cy="461665"/>
          </a:xfrm>
          <a:prstGeom prst="rect">
            <a:avLst/>
          </a:prstGeom>
          <a:solidFill>
            <a:srgbClr val="FFFF00"/>
          </a:solidFill>
        </p:spPr>
        <p:txBody>
          <a:bodyPr wrap="none">
            <a:spAutoFit/>
          </a:bodyPr>
          <a:lstStyle/>
          <a:p>
            <a:pPr algn="ctr"/>
            <a:r>
              <a:rPr lang="uk-UA" sz="2400" dirty="0">
                <a:solidFill>
                  <a:srgbClr val="002060"/>
                </a:solidFill>
              </a:rPr>
              <a:t>Петрифікація</a:t>
            </a:r>
          </a:p>
        </p:txBody>
      </p:sp>
      <p:cxnSp>
        <p:nvCxnSpPr>
          <p:cNvPr id="30" name="Прямая со стрелкой 29"/>
          <p:cNvCxnSpPr/>
          <p:nvPr/>
        </p:nvCxnSpPr>
        <p:spPr>
          <a:xfrm>
            <a:off x="1259632" y="4005064"/>
            <a:ext cx="0" cy="72008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5" name="Прямая со стрелкой 34"/>
          <p:cNvCxnSpPr/>
          <p:nvPr/>
        </p:nvCxnSpPr>
        <p:spPr>
          <a:xfrm>
            <a:off x="1259632" y="5157192"/>
            <a:ext cx="0" cy="576064"/>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6" name="Прямая со стрелкой 35"/>
          <p:cNvCxnSpPr/>
          <p:nvPr/>
        </p:nvCxnSpPr>
        <p:spPr>
          <a:xfrm>
            <a:off x="7668344" y="3933056"/>
            <a:ext cx="0" cy="576064"/>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7" name="Прямая со стрелкой 36"/>
          <p:cNvCxnSpPr/>
          <p:nvPr/>
        </p:nvCxnSpPr>
        <p:spPr>
          <a:xfrm>
            <a:off x="7740352" y="5013176"/>
            <a:ext cx="0" cy="576064"/>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9" name="Прямоугольник 38"/>
          <p:cNvSpPr/>
          <p:nvPr/>
        </p:nvSpPr>
        <p:spPr>
          <a:xfrm>
            <a:off x="2339752" y="6237312"/>
            <a:ext cx="4227439" cy="369332"/>
          </a:xfrm>
          <a:prstGeom prst="rect">
            <a:avLst/>
          </a:prstGeom>
        </p:spPr>
        <p:txBody>
          <a:bodyPr wrap="none">
            <a:spAutoFit/>
          </a:bodyPr>
          <a:lstStyle/>
          <a:p>
            <a:r>
              <a:rPr lang="en-US" dirty="0"/>
              <a:t>http://medicfoto.ru/post.php?id=3506</a:t>
            </a:r>
            <a:endParaRPr lang="uk-U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43608" y="0"/>
            <a:ext cx="6565259" cy="369332"/>
          </a:xfrm>
          <a:prstGeom prst="rect">
            <a:avLst/>
          </a:prstGeom>
          <a:solidFill>
            <a:srgbClr val="FFFF00"/>
          </a:solidFill>
        </p:spPr>
        <p:txBody>
          <a:bodyPr wrap="none">
            <a:spAutoFit/>
          </a:bodyPr>
          <a:lstStyle/>
          <a:p>
            <a:pPr algn="ctr"/>
            <a:r>
              <a:rPr lang="uk-UA" b="1" dirty="0">
                <a:solidFill>
                  <a:srgbClr val="002060"/>
                </a:solidFill>
              </a:rPr>
              <a:t>При прогресуванні первинного туберкульозного комплексу  </a:t>
            </a:r>
          </a:p>
        </p:txBody>
      </p:sp>
      <p:sp>
        <p:nvSpPr>
          <p:cNvPr id="5" name="Прямоугольник 4"/>
          <p:cNvSpPr/>
          <p:nvPr/>
        </p:nvSpPr>
        <p:spPr>
          <a:xfrm>
            <a:off x="179512" y="1052736"/>
            <a:ext cx="1401539" cy="369332"/>
          </a:xfrm>
          <a:prstGeom prst="rect">
            <a:avLst/>
          </a:prstGeom>
          <a:solidFill>
            <a:srgbClr val="FFFF00"/>
          </a:solidFill>
        </p:spPr>
        <p:txBody>
          <a:bodyPr wrap="none">
            <a:spAutoFit/>
          </a:bodyPr>
          <a:lstStyle/>
          <a:p>
            <a:pPr algn="ctr"/>
            <a:r>
              <a:rPr lang="uk-UA" b="1" dirty="0">
                <a:solidFill>
                  <a:srgbClr val="002060"/>
                </a:solidFill>
              </a:rPr>
              <a:t>Ріст афекту</a:t>
            </a:r>
          </a:p>
        </p:txBody>
      </p:sp>
      <p:sp>
        <p:nvSpPr>
          <p:cNvPr id="6" name="Прямоугольник 5"/>
          <p:cNvSpPr/>
          <p:nvPr/>
        </p:nvSpPr>
        <p:spPr>
          <a:xfrm>
            <a:off x="3347864" y="1844824"/>
            <a:ext cx="1753877" cy="646331"/>
          </a:xfrm>
          <a:prstGeom prst="rect">
            <a:avLst/>
          </a:prstGeom>
          <a:solidFill>
            <a:srgbClr val="FFFF00"/>
          </a:solidFill>
          <a:ln>
            <a:solidFill>
              <a:schemeClr val="bg1"/>
            </a:solidFill>
          </a:ln>
        </p:spPr>
        <p:txBody>
          <a:bodyPr wrap="square">
            <a:spAutoFit/>
          </a:bodyPr>
          <a:lstStyle/>
          <a:p>
            <a:pPr algn="ctr"/>
            <a:r>
              <a:rPr lang="uk-UA" b="1" dirty="0">
                <a:solidFill>
                  <a:srgbClr val="002060"/>
                </a:solidFill>
              </a:rPr>
              <a:t>Гематогенна генералізація</a:t>
            </a:r>
          </a:p>
        </p:txBody>
      </p:sp>
      <p:sp>
        <p:nvSpPr>
          <p:cNvPr id="7" name="Прямоугольник 6"/>
          <p:cNvSpPr/>
          <p:nvPr/>
        </p:nvSpPr>
        <p:spPr>
          <a:xfrm>
            <a:off x="179513" y="1916832"/>
            <a:ext cx="1296143" cy="646331"/>
          </a:xfrm>
          <a:prstGeom prst="rect">
            <a:avLst/>
          </a:prstGeom>
          <a:solidFill>
            <a:srgbClr val="FFFF00"/>
          </a:solidFill>
        </p:spPr>
        <p:txBody>
          <a:bodyPr wrap="square">
            <a:spAutoFit/>
          </a:bodyPr>
          <a:lstStyle/>
          <a:p>
            <a:pPr algn="ctr"/>
            <a:r>
              <a:rPr lang="uk-UA" b="1" dirty="0">
                <a:solidFill>
                  <a:srgbClr val="002060"/>
                </a:solidFill>
              </a:rPr>
              <a:t>Казеозна пневмонія</a:t>
            </a:r>
          </a:p>
        </p:txBody>
      </p:sp>
      <p:sp>
        <p:nvSpPr>
          <p:cNvPr id="8" name="Прямоугольник 7"/>
          <p:cNvSpPr/>
          <p:nvPr/>
        </p:nvSpPr>
        <p:spPr>
          <a:xfrm>
            <a:off x="251520" y="2996952"/>
            <a:ext cx="1368152" cy="646331"/>
          </a:xfrm>
          <a:prstGeom prst="rect">
            <a:avLst/>
          </a:prstGeom>
          <a:solidFill>
            <a:srgbClr val="FFFF00"/>
          </a:solidFill>
        </p:spPr>
        <p:txBody>
          <a:bodyPr wrap="square">
            <a:spAutoFit/>
          </a:bodyPr>
          <a:lstStyle/>
          <a:p>
            <a:pPr algn="ctr"/>
            <a:r>
              <a:rPr lang="uk-UA" b="1" dirty="0">
                <a:solidFill>
                  <a:srgbClr val="002060"/>
                </a:solidFill>
              </a:rPr>
              <a:t>Первинна каверна</a:t>
            </a:r>
          </a:p>
        </p:txBody>
      </p:sp>
      <p:sp>
        <p:nvSpPr>
          <p:cNvPr id="9" name="Прямоугольник 8"/>
          <p:cNvSpPr/>
          <p:nvPr/>
        </p:nvSpPr>
        <p:spPr>
          <a:xfrm>
            <a:off x="251521" y="4221088"/>
            <a:ext cx="1296144" cy="923330"/>
          </a:xfrm>
          <a:prstGeom prst="rect">
            <a:avLst/>
          </a:prstGeom>
          <a:solidFill>
            <a:srgbClr val="FFFF00"/>
          </a:solidFill>
        </p:spPr>
        <p:txBody>
          <a:bodyPr wrap="square">
            <a:spAutoFit/>
          </a:bodyPr>
          <a:lstStyle/>
          <a:p>
            <a:pPr algn="ctr"/>
            <a:r>
              <a:rPr lang="uk-UA" b="1" dirty="0">
                <a:solidFill>
                  <a:srgbClr val="002060"/>
                </a:solidFill>
              </a:rPr>
              <a:t>Первинна легенева сухота</a:t>
            </a:r>
          </a:p>
        </p:txBody>
      </p:sp>
      <p:sp>
        <p:nvSpPr>
          <p:cNvPr id="10" name="Прямоугольник 9"/>
          <p:cNvSpPr/>
          <p:nvPr/>
        </p:nvSpPr>
        <p:spPr>
          <a:xfrm>
            <a:off x="0" y="5657671"/>
            <a:ext cx="2028361" cy="1200329"/>
          </a:xfrm>
          <a:prstGeom prst="rect">
            <a:avLst/>
          </a:prstGeom>
          <a:solidFill>
            <a:srgbClr val="FFFF00"/>
          </a:solidFill>
        </p:spPr>
        <p:txBody>
          <a:bodyPr wrap="square">
            <a:spAutoFit/>
          </a:bodyPr>
          <a:lstStyle/>
          <a:p>
            <a:pPr algn="ctr"/>
            <a:r>
              <a:rPr lang="uk-UA" b="1" dirty="0">
                <a:solidFill>
                  <a:srgbClr val="002060"/>
                </a:solidFill>
              </a:rPr>
              <a:t>Хронічний перебігаючий первинний туберкульоз</a:t>
            </a:r>
          </a:p>
        </p:txBody>
      </p:sp>
      <p:sp>
        <p:nvSpPr>
          <p:cNvPr id="11" name="Прямоугольник 10"/>
          <p:cNvSpPr/>
          <p:nvPr/>
        </p:nvSpPr>
        <p:spPr>
          <a:xfrm>
            <a:off x="3635896" y="5157192"/>
            <a:ext cx="1457612" cy="646331"/>
          </a:xfrm>
          <a:prstGeom prst="rect">
            <a:avLst/>
          </a:prstGeom>
          <a:solidFill>
            <a:srgbClr val="FFFF00"/>
          </a:solidFill>
        </p:spPr>
        <p:txBody>
          <a:bodyPr wrap="square">
            <a:spAutoFit/>
          </a:bodyPr>
          <a:lstStyle/>
          <a:p>
            <a:pPr algn="ctr"/>
            <a:r>
              <a:rPr lang="uk-UA" b="1" dirty="0">
                <a:solidFill>
                  <a:srgbClr val="002060"/>
                </a:solidFill>
              </a:rPr>
              <a:t>Міліарний туберкульоз</a:t>
            </a:r>
          </a:p>
        </p:txBody>
      </p:sp>
      <p:sp>
        <p:nvSpPr>
          <p:cNvPr id="12" name="Прямоугольник 11"/>
          <p:cNvSpPr/>
          <p:nvPr/>
        </p:nvSpPr>
        <p:spPr>
          <a:xfrm>
            <a:off x="3491880" y="3429000"/>
            <a:ext cx="1946302" cy="646331"/>
          </a:xfrm>
          <a:prstGeom prst="rect">
            <a:avLst/>
          </a:prstGeom>
          <a:solidFill>
            <a:srgbClr val="FFFF00"/>
          </a:solidFill>
        </p:spPr>
        <p:txBody>
          <a:bodyPr wrap="none">
            <a:spAutoFit/>
          </a:bodyPr>
          <a:lstStyle/>
          <a:p>
            <a:pPr algn="ctr"/>
            <a:r>
              <a:rPr lang="uk-UA" b="1" dirty="0">
                <a:solidFill>
                  <a:srgbClr val="002060"/>
                </a:solidFill>
              </a:rPr>
              <a:t>Осередки відсіву</a:t>
            </a:r>
          </a:p>
          <a:p>
            <a:pPr algn="ctr"/>
            <a:r>
              <a:rPr lang="uk-UA" b="1" dirty="0">
                <a:solidFill>
                  <a:srgbClr val="002060"/>
                </a:solidFill>
              </a:rPr>
              <a:t>в легені</a:t>
            </a:r>
          </a:p>
        </p:txBody>
      </p:sp>
      <p:sp>
        <p:nvSpPr>
          <p:cNvPr id="13" name="Прямоугольник 12"/>
          <p:cNvSpPr/>
          <p:nvPr/>
        </p:nvSpPr>
        <p:spPr>
          <a:xfrm>
            <a:off x="3491880" y="4221088"/>
            <a:ext cx="2123728" cy="646331"/>
          </a:xfrm>
          <a:prstGeom prst="rect">
            <a:avLst/>
          </a:prstGeom>
          <a:solidFill>
            <a:srgbClr val="FFFF00"/>
          </a:solidFill>
        </p:spPr>
        <p:txBody>
          <a:bodyPr wrap="square">
            <a:spAutoFit/>
          </a:bodyPr>
          <a:lstStyle/>
          <a:p>
            <a:pPr algn="ctr"/>
            <a:r>
              <a:rPr lang="uk-UA" b="1" dirty="0">
                <a:solidFill>
                  <a:srgbClr val="002060"/>
                </a:solidFill>
              </a:rPr>
              <a:t>Осередки відсіву</a:t>
            </a:r>
          </a:p>
          <a:p>
            <a:pPr algn="ctr"/>
            <a:r>
              <a:rPr lang="uk-UA" b="1" dirty="0">
                <a:solidFill>
                  <a:srgbClr val="002060"/>
                </a:solidFill>
              </a:rPr>
              <a:t>в інші органи</a:t>
            </a:r>
          </a:p>
        </p:txBody>
      </p:sp>
      <p:sp>
        <p:nvSpPr>
          <p:cNvPr id="15" name="Прямоугольник 14"/>
          <p:cNvSpPr/>
          <p:nvPr/>
        </p:nvSpPr>
        <p:spPr>
          <a:xfrm>
            <a:off x="6300192" y="980728"/>
            <a:ext cx="2232248" cy="646331"/>
          </a:xfrm>
          <a:prstGeom prst="rect">
            <a:avLst/>
          </a:prstGeom>
          <a:solidFill>
            <a:srgbClr val="FFFF00"/>
          </a:solidFill>
        </p:spPr>
        <p:txBody>
          <a:bodyPr wrap="square">
            <a:spAutoFit/>
          </a:bodyPr>
          <a:lstStyle/>
          <a:p>
            <a:pPr algn="ctr"/>
            <a:r>
              <a:rPr lang="uk-UA" b="1" dirty="0">
                <a:solidFill>
                  <a:srgbClr val="002060"/>
                </a:solidFill>
              </a:rPr>
              <a:t>Казеозний лімфангіт</a:t>
            </a:r>
          </a:p>
        </p:txBody>
      </p:sp>
      <p:sp>
        <p:nvSpPr>
          <p:cNvPr id="17" name="Прямоугольник 16"/>
          <p:cNvSpPr/>
          <p:nvPr/>
        </p:nvSpPr>
        <p:spPr>
          <a:xfrm>
            <a:off x="7092280" y="2348880"/>
            <a:ext cx="2051720" cy="646331"/>
          </a:xfrm>
          <a:prstGeom prst="rect">
            <a:avLst/>
          </a:prstGeom>
          <a:solidFill>
            <a:srgbClr val="FFFF00"/>
          </a:solidFill>
        </p:spPr>
        <p:txBody>
          <a:bodyPr wrap="square">
            <a:spAutoFit/>
          </a:bodyPr>
          <a:lstStyle/>
          <a:p>
            <a:pPr algn="ctr"/>
            <a:r>
              <a:rPr lang="uk-UA" b="1" dirty="0">
                <a:solidFill>
                  <a:srgbClr val="002060"/>
                </a:solidFill>
              </a:rPr>
              <a:t>Лимфозалозиста</a:t>
            </a:r>
          </a:p>
          <a:p>
            <a:pPr algn="ctr"/>
            <a:r>
              <a:rPr lang="uk-UA" b="1" dirty="0">
                <a:solidFill>
                  <a:srgbClr val="002060"/>
                </a:solidFill>
              </a:rPr>
              <a:t>генералізація</a:t>
            </a:r>
          </a:p>
        </p:txBody>
      </p:sp>
      <p:sp>
        <p:nvSpPr>
          <p:cNvPr id="18" name="Прямоугольник 17"/>
          <p:cNvSpPr/>
          <p:nvPr/>
        </p:nvSpPr>
        <p:spPr>
          <a:xfrm>
            <a:off x="6300192" y="5657671"/>
            <a:ext cx="2843808" cy="1200329"/>
          </a:xfrm>
          <a:prstGeom prst="rect">
            <a:avLst/>
          </a:prstGeom>
          <a:solidFill>
            <a:srgbClr val="FFFF00"/>
          </a:solidFill>
        </p:spPr>
        <p:txBody>
          <a:bodyPr wrap="square">
            <a:spAutoFit/>
          </a:bodyPr>
          <a:lstStyle/>
          <a:p>
            <a:pPr algn="ctr"/>
            <a:r>
              <a:rPr lang="uk-UA" b="1" dirty="0">
                <a:solidFill>
                  <a:srgbClr val="002060"/>
                </a:solidFill>
              </a:rPr>
              <a:t>Хронічний </a:t>
            </a:r>
          </a:p>
          <a:p>
            <a:pPr algn="ctr"/>
            <a:r>
              <a:rPr lang="uk-UA" b="1" dirty="0">
                <a:solidFill>
                  <a:srgbClr val="002060"/>
                </a:solidFill>
              </a:rPr>
              <a:t>перебігаючий </a:t>
            </a:r>
          </a:p>
          <a:p>
            <a:pPr algn="ctr"/>
            <a:r>
              <a:rPr lang="uk-UA" b="1" dirty="0">
                <a:solidFill>
                  <a:srgbClr val="002060"/>
                </a:solidFill>
              </a:rPr>
              <a:t>первинний </a:t>
            </a:r>
          </a:p>
          <a:p>
            <a:pPr algn="ctr"/>
            <a:r>
              <a:rPr lang="uk-UA" b="1" dirty="0">
                <a:solidFill>
                  <a:srgbClr val="002060"/>
                </a:solidFill>
              </a:rPr>
              <a:t>туберкульоз</a:t>
            </a:r>
          </a:p>
        </p:txBody>
      </p:sp>
      <p:cxnSp>
        <p:nvCxnSpPr>
          <p:cNvPr id="22" name="Прямая со стрелкой 21"/>
          <p:cNvCxnSpPr/>
          <p:nvPr/>
        </p:nvCxnSpPr>
        <p:spPr>
          <a:xfrm>
            <a:off x="683568" y="1412776"/>
            <a:ext cx="0" cy="43204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a:stCxn id="7" idx="2"/>
          </p:cNvCxnSpPr>
          <p:nvPr/>
        </p:nvCxnSpPr>
        <p:spPr>
          <a:xfrm flipH="1">
            <a:off x="827584" y="2563163"/>
            <a:ext cx="1" cy="433789"/>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p:nvPr/>
        </p:nvCxnSpPr>
        <p:spPr>
          <a:xfrm>
            <a:off x="827584" y="3717032"/>
            <a:ext cx="0" cy="576064"/>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a:stCxn id="9" idx="2"/>
          </p:cNvCxnSpPr>
          <p:nvPr/>
        </p:nvCxnSpPr>
        <p:spPr>
          <a:xfrm flipH="1">
            <a:off x="899592" y="5144418"/>
            <a:ext cx="1" cy="51683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flipH="1">
            <a:off x="755576" y="404664"/>
            <a:ext cx="3312368" cy="64807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p:nvPr/>
        </p:nvCxnSpPr>
        <p:spPr>
          <a:xfrm>
            <a:off x="4067944" y="476672"/>
            <a:ext cx="0" cy="136815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4" name="Прямая со стрелкой 33"/>
          <p:cNvCxnSpPr>
            <a:stCxn id="15" idx="1"/>
            <a:endCxn id="6" idx="0"/>
          </p:cNvCxnSpPr>
          <p:nvPr/>
        </p:nvCxnSpPr>
        <p:spPr>
          <a:xfrm flipH="1">
            <a:off x="4224803" y="1303894"/>
            <a:ext cx="2075389" cy="54093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6" name="Прямая со стрелкой 35"/>
          <p:cNvCxnSpPr>
            <a:stCxn id="15" idx="2"/>
            <a:endCxn id="17" idx="0"/>
          </p:cNvCxnSpPr>
          <p:nvPr/>
        </p:nvCxnSpPr>
        <p:spPr>
          <a:xfrm>
            <a:off x="7416316" y="1627059"/>
            <a:ext cx="701824" cy="721821"/>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p:nvPr/>
        </p:nvCxnSpPr>
        <p:spPr>
          <a:xfrm>
            <a:off x="2555776" y="1916832"/>
            <a:ext cx="792088" cy="3513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Прямая соединительная линия 43"/>
          <p:cNvCxnSpPr/>
          <p:nvPr/>
        </p:nvCxnSpPr>
        <p:spPr>
          <a:xfrm>
            <a:off x="2555776" y="1916832"/>
            <a:ext cx="72008" cy="36004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Прямая со стрелкой 46"/>
          <p:cNvCxnSpPr>
            <a:endCxn id="11" idx="1"/>
          </p:cNvCxnSpPr>
          <p:nvPr/>
        </p:nvCxnSpPr>
        <p:spPr>
          <a:xfrm flipV="1">
            <a:off x="2555776" y="5480358"/>
            <a:ext cx="1080120" cy="36874"/>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7" name="Прямая соединительная линия 56"/>
          <p:cNvCxnSpPr/>
          <p:nvPr/>
        </p:nvCxnSpPr>
        <p:spPr>
          <a:xfrm flipH="1">
            <a:off x="2699792" y="2132856"/>
            <a:ext cx="6480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Прямая соединительная линия 60"/>
          <p:cNvCxnSpPr/>
          <p:nvPr/>
        </p:nvCxnSpPr>
        <p:spPr>
          <a:xfrm>
            <a:off x="2699792" y="2132856"/>
            <a:ext cx="72008" cy="237626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Прямая со стрелкой 63"/>
          <p:cNvCxnSpPr>
            <a:endCxn id="13" idx="1"/>
          </p:cNvCxnSpPr>
          <p:nvPr/>
        </p:nvCxnSpPr>
        <p:spPr>
          <a:xfrm>
            <a:off x="2771800" y="4509120"/>
            <a:ext cx="720080" cy="35134"/>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6" name="Прямая соединительная линия 65"/>
          <p:cNvCxnSpPr/>
          <p:nvPr/>
        </p:nvCxnSpPr>
        <p:spPr>
          <a:xfrm>
            <a:off x="3059832" y="2348880"/>
            <a:ext cx="2880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Прямая соединительная линия 67"/>
          <p:cNvCxnSpPr/>
          <p:nvPr/>
        </p:nvCxnSpPr>
        <p:spPr>
          <a:xfrm>
            <a:off x="3059832" y="2348880"/>
            <a:ext cx="0" cy="136815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Прямая со стрелкой 69"/>
          <p:cNvCxnSpPr/>
          <p:nvPr/>
        </p:nvCxnSpPr>
        <p:spPr>
          <a:xfrm>
            <a:off x="3059832" y="3717032"/>
            <a:ext cx="360040"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4" name="Прямая со стрелкой 73"/>
          <p:cNvCxnSpPr/>
          <p:nvPr/>
        </p:nvCxnSpPr>
        <p:spPr>
          <a:xfrm>
            <a:off x="8028384" y="2996952"/>
            <a:ext cx="0" cy="2664296"/>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0"/>
            <a:ext cx="8568952" cy="6370975"/>
          </a:xfrm>
          <a:prstGeom prst="rect">
            <a:avLst/>
          </a:prstGeom>
        </p:spPr>
        <p:txBody>
          <a:bodyPr wrap="square">
            <a:spAutoFit/>
          </a:bodyPr>
          <a:lstStyle/>
          <a:p>
            <a:r>
              <a:rPr lang="uk-UA" sz="2400" b="1" dirty="0"/>
              <a:t>Клінічна картина </a:t>
            </a:r>
            <a:r>
              <a:rPr lang="uk-UA" sz="2400" dirty="0"/>
              <a:t>залежить від фази процесу, особливостей його перебігу й реактивності організму. </a:t>
            </a:r>
          </a:p>
          <a:p>
            <a:r>
              <a:rPr lang="uk-UA" sz="2400" dirty="0"/>
              <a:t>При безсимптомному перебігу діагноз ставиться при проведенні профілактичної флюорографії.</a:t>
            </a:r>
          </a:p>
          <a:p>
            <a:r>
              <a:rPr lang="uk-UA" sz="2400" dirty="0"/>
              <a:t>Іноді перебіг туберкульозу нагадує перебіг грипу, пневмонії, плевриту.</a:t>
            </a:r>
            <a:endParaRPr lang="ru-RU" sz="2400" dirty="0"/>
          </a:p>
          <a:p>
            <a:pPr indent="269875"/>
            <a:r>
              <a:rPr lang="uk-UA" sz="2400" i="1" dirty="0"/>
              <a:t>При поступовому розвитку ПТК </a:t>
            </a:r>
            <a:r>
              <a:rPr lang="uk-UA" sz="2400" dirty="0"/>
              <a:t>переважають симптоми інтоксикації: </a:t>
            </a:r>
          </a:p>
          <a:p>
            <a:pPr marL="269875" indent="-269875">
              <a:buFont typeface="Arial" pitchFamily="34" charset="0"/>
              <a:buChar char="•"/>
            </a:pPr>
            <a:r>
              <a:rPr lang="uk-UA" sz="2400" dirty="0"/>
              <a:t>стомлюваність, </a:t>
            </a:r>
          </a:p>
          <a:p>
            <a:pPr marL="269875" indent="-269875">
              <a:buFont typeface="Arial" pitchFamily="34" charset="0"/>
              <a:buChar char="•"/>
            </a:pPr>
            <a:r>
              <a:rPr lang="uk-UA" sz="2400" dirty="0"/>
              <a:t>зниження апетиту й маси тіла, </a:t>
            </a:r>
          </a:p>
          <a:p>
            <a:pPr marL="269875" indent="-269875">
              <a:buFont typeface="Arial" pitchFamily="34" charset="0"/>
              <a:buChar char="•"/>
            </a:pPr>
            <a:r>
              <a:rPr lang="uk-UA" sz="2400" dirty="0"/>
              <a:t>субфебрильна температура, яку при цьому хворий не відчуває. </a:t>
            </a:r>
          </a:p>
          <a:p>
            <a:pPr indent="269875"/>
            <a:r>
              <a:rPr lang="uk-UA" sz="2400" i="1" dirty="0"/>
              <a:t>Гострий початок ПТК:</a:t>
            </a:r>
          </a:p>
          <a:p>
            <a:pPr marL="269875" indent="-269875">
              <a:buFont typeface="Arial" pitchFamily="34" charset="0"/>
              <a:buChar char="•"/>
            </a:pPr>
            <a:r>
              <a:rPr lang="uk-UA" sz="2400" dirty="0"/>
              <a:t>виражені нейровегетативні розлади, </a:t>
            </a:r>
          </a:p>
          <a:p>
            <a:pPr marL="269875" indent="-269875">
              <a:buFont typeface="Arial" pitchFamily="34" charset="0"/>
              <a:buChar char="•"/>
            </a:pPr>
            <a:r>
              <a:rPr lang="uk-UA" sz="2400" dirty="0"/>
              <a:t>фебрильна температура, </a:t>
            </a:r>
          </a:p>
          <a:p>
            <a:pPr marL="269875" indent="-269875">
              <a:buFont typeface="Arial" pitchFamily="34" charset="0"/>
              <a:buChar char="•"/>
            </a:pPr>
            <a:r>
              <a:rPr lang="uk-UA" sz="2400" dirty="0"/>
              <a:t>зміни периферичної крові (прискорення ШОЕ, лімфопенїї, моноцитозу). </a:t>
            </a:r>
            <a:endParaRPr lang="ru-RU"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712968" cy="4154984"/>
          </a:xfrm>
          <a:prstGeom prst="rect">
            <a:avLst/>
          </a:prstGeom>
        </p:spPr>
        <p:txBody>
          <a:bodyPr wrap="square">
            <a:spAutoFit/>
          </a:bodyPr>
          <a:lstStyle/>
          <a:p>
            <a:r>
              <a:rPr lang="uk-UA" sz="2400" dirty="0"/>
              <a:t>Виділяють наступні алергічні прояви туберкульозного процесу:</a:t>
            </a:r>
            <a:endParaRPr lang="ru-RU" sz="2400" dirty="0"/>
          </a:p>
          <a:p>
            <a:pPr marL="269875" lvl="0" indent="-269875">
              <a:buFont typeface="Arial" pitchFamily="34" charset="0"/>
              <a:buChar char="•"/>
            </a:pPr>
            <a:r>
              <a:rPr lang="uk-UA" sz="2400" dirty="0"/>
              <a:t>нодозна еритема, яка розвивається внаслідок васкуліту, підвищення проникності судинної стінки, проявляється синцями на шкірі;</a:t>
            </a:r>
            <a:endParaRPr lang="ru-RU" sz="2400" dirty="0"/>
          </a:p>
          <a:p>
            <a:pPr marL="269875" lvl="0" indent="-269875">
              <a:buFont typeface="Arial" pitchFamily="34" charset="0"/>
              <a:buChar char="•"/>
            </a:pPr>
            <a:r>
              <a:rPr lang="uk-UA" sz="2400" dirty="0"/>
              <a:t>фліктенульозний кератокон'юнктивіт;</a:t>
            </a:r>
            <a:endParaRPr lang="ru-RU" sz="2400" dirty="0"/>
          </a:p>
          <a:p>
            <a:pPr marL="269875" lvl="0" indent="-269875">
              <a:buFont typeface="Arial" pitchFamily="34" charset="0"/>
              <a:buChar char="•"/>
            </a:pPr>
            <a:r>
              <a:rPr lang="uk-UA" sz="2400" dirty="0"/>
              <a:t>катаральна ангіна із збільшенням лімфовузлів шиї;</a:t>
            </a:r>
            <a:endParaRPr lang="ru-RU" sz="2400" dirty="0"/>
          </a:p>
          <a:p>
            <a:pPr marL="269875" lvl="0" indent="-269875">
              <a:buFont typeface="Arial" pitchFamily="34" charset="0"/>
              <a:buChar char="•"/>
            </a:pPr>
            <a:r>
              <a:rPr lang="uk-UA" sz="2400" dirty="0"/>
              <a:t>полісерозити;</a:t>
            </a:r>
            <a:endParaRPr lang="ru-RU" sz="2400" dirty="0"/>
          </a:p>
          <a:p>
            <a:pPr marL="269875" lvl="0" indent="-269875">
              <a:buFont typeface="Arial" pitchFamily="34" charset="0"/>
              <a:buChar char="•"/>
            </a:pPr>
            <a:r>
              <a:rPr lang="uk-UA" sz="2400" dirty="0"/>
              <a:t>синовіти дрібних, колінних, ліктьових суглобів.</a:t>
            </a:r>
            <a:endParaRPr lang="ru-RU" sz="2400" dirty="0"/>
          </a:p>
          <a:p>
            <a:r>
              <a:rPr lang="uk-UA" sz="2400" dirty="0"/>
              <a:t>За перебігом виділяють:</a:t>
            </a:r>
          </a:p>
          <a:p>
            <a:pPr marL="269875" indent="-269875">
              <a:buFont typeface="Arial" pitchFamily="34" charset="0"/>
              <a:buChar char="•"/>
            </a:pPr>
            <a:r>
              <a:rPr lang="uk-UA" sz="2400" dirty="0"/>
              <a:t> неускладнений й </a:t>
            </a:r>
          </a:p>
          <a:p>
            <a:pPr marL="269875" indent="-269875">
              <a:buFont typeface="Arial" pitchFamily="34" charset="0"/>
              <a:buChar char="•"/>
            </a:pPr>
            <a:r>
              <a:rPr lang="uk-UA" sz="2400" dirty="0"/>
              <a:t>ускладнений ПТК. </a:t>
            </a:r>
            <a:endParaRPr lang="ru-RU"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332656"/>
            <a:ext cx="8352928" cy="5170646"/>
          </a:xfrm>
          <a:prstGeom prst="rect">
            <a:avLst/>
          </a:prstGeom>
        </p:spPr>
        <p:txBody>
          <a:bodyPr wrap="square">
            <a:spAutoFit/>
          </a:bodyPr>
          <a:lstStyle/>
          <a:p>
            <a:r>
              <a:rPr lang="uk-UA" sz="2400" b="1" i="1" dirty="0"/>
              <a:t>Фази (стадії) неускладненого ПТК:</a:t>
            </a:r>
            <a:endParaRPr lang="ru-RU" sz="2400" b="1" i="1" dirty="0"/>
          </a:p>
          <a:p>
            <a:pPr marL="269875" lvl="0" indent="-269875">
              <a:buFont typeface="Wingdings" pitchFamily="2" charset="2"/>
              <a:buChar char="Ø"/>
            </a:pPr>
            <a:r>
              <a:rPr lang="uk-UA" sz="2400" dirty="0"/>
              <a:t>Пневмонічна (інфільтрації) - середня тривалість 3-4 міс.</a:t>
            </a:r>
            <a:endParaRPr lang="ru-RU" sz="2400" dirty="0"/>
          </a:p>
          <a:p>
            <a:pPr marL="269875" lvl="0" indent="-269875">
              <a:buFont typeface="Wingdings" pitchFamily="2" charset="2"/>
              <a:buChar char="Ø"/>
            </a:pPr>
            <a:r>
              <a:rPr lang="uk-UA" sz="2400" dirty="0"/>
              <a:t>Розсмоктування - від 3-5 міс. до 2-3 років.</a:t>
            </a:r>
            <a:endParaRPr lang="ru-RU" sz="2400" dirty="0"/>
          </a:p>
          <a:p>
            <a:pPr marL="269875" lvl="0" indent="-269875">
              <a:buFont typeface="Wingdings" pitchFamily="2" charset="2"/>
              <a:buChar char="Ø"/>
            </a:pPr>
            <a:r>
              <a:rPr lang="uk-UA" sz="2400" dirty="0"/>
              <a:t>Ущільнення (інкапсуляції).</a:t>
            </a:r>
            <a:endParaRPr lang="ru-RU" sz="2400" dirty="0"/>
          </a:p>
          <a:p>
            <a:pPr marL="269875" lvl="0" indent="-269875">
              <a:buFont typeface="Wingdings" pitchFamily="2" charset="2"/>
              <a:buChar char="Ø"/>
            </a:pPr>
            <a:r>
              <a:rPr lang="uk-UA" sz="2400" dirty="0"/>
              <a:t>Кальцинації - перші крихти вапна з'являються через 8-10 міс. від початку лікування, повна петрифікація наступає через 3-4 роки. </a:t>
            </a:r>
          </a:p>
          <a:p>
            <a:pPr marL="269875" lvl="0" indent="-269875"/>
            <a:r>
              <a:rPr lang="uk-UA" sz="2400" dirty="0"/>
              <a:t>Виділяють З стадії звапнення: </a:t>
            </a:r>
          </a:p>
          <a:p>
            <a:pPr marL="269875" lvl="0" indent="-269875"/>
            <a:r>
              <a:rPr lang="uk-UA" sz="2400" dirty="0"/>
              <a:t>а) інкрустація (появляються поодинокі крихти кальцію); </a:t>
            </a:r>
          </a:p>
          <a:p>
            <a:pPr marL="269875" lvl="0" indent="-269875"/>
            <a:r>
              <a:rPr lang="uk-UA" sz="2400" dirty="0"/>
              <a:t>б) кальцинація - тінь вогнища неоднорідної структури або гомогенна, неметалевої інтенсивності, зберігається небезпека реактивації туберкульозного процесу); </a:t>
            </a:r>
          </a:p>
          <a:p>
            <a:pPr marL="269875" lvl="0" indent="-269875"/>
            <a:r>
              <a:rPr lang="uk-UA" sz="2400" dirty="0"/>
              <a:t>в) петрифікація (тінь однорідної металевої щільності).</a:t>
            </a:r>
            <a:endParaRPr lang="ru-RU" sz="2400" dirty="0"/>
          </a:p>
          <a:p>
            <a:pPr marL="269875" indent="-269875"/>
            <a:r>
              <a:rPr lang="uk-UA" dirty="0"/>
              <a:t>.</a:t>
            </a:r>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8892480" cy="7478970"/>
          </a:xfrm>
          <a:prstGeom prst="rect">
            <a:avLst/>
          </a:prstGeom>
        </p:spPr>
        <p:txBody>
          <a:bodyPr wrap="square">
            <a:spAutoFit/>
          </a:bodyPr>
          <a:lstStyle/>
          <a:p>
            <a:r>
              <a:rPr lang="uk-UA" sz="2400" b="1" dirty="0"/>
              <a:t>Рентгенологічна картина:</a:t>
            </a:r>
            <a:r>
              <a:rPr lang="uk-UA" sz="2400" dirty="0"/>
              <a:t> </a:t>
            </a:r>
          </a:p>
          <a:p>
            <a:pPr marL="457200" indent="-457200">
              <a:buAutoNum type="arabicPeriod"/>
            </a:pPr>
            <a:r>
              <a:rPr lang="uk-UA" sz="2400" b="1" i="1" dirty="0"/>
              <a:t>Фаза інфільтрації:</a:t>
            </a:r>
            <a:r>
              <a:rPr lang="uk-UA" sz="2400" dirty="0"/>
              <a:t> </a:t>
            </a:r>
          </a:p>
          <a:p>
            <a:pPr marL="457200" indent="-457200">
              <a:buFont typeface="Wingdings" pitchFamily="2" charset="2"/>
              <a:buChar char="Ø"/>
            </a:pPr>
            <a:r>
              <a:rPr lang="uk-UA" sz="2400" dirty="0"/>
              <a:t>вогнище  або ділянка затемнення від 1 до 2-3 см, </a:t>
            </a:r>
          </a:p>
          <a:p>
            <a:pPr marL="457200" indent="-457200" algn="just"/>
            <a:r>
              <a:rPr lang="uk-UA" sz="2400" dirty="0"/>
              <a:t>      круглої або неправильної форми, середньої інтенсивності, без чітких контурів. Переважно патологічний процес локалізується в добре вентильованих відділах у S3</a:t>
            </a:r>
            <a:r>
              <a:rPr lang="en-US" sz="2400" dirty="0"/>
              <a:t>, </a:t>
            </a:r>
            <a:r>
              <a:rPr lang="uk-UA" sz="2400" dirty="0"/>
              <a:t>S4, S5, S6, S7(праворуч) сегментах, субплеврально. в 2/3 випадків – праворуч;</a:t>
            </a:r>
          </a:p>
          <a:p>
            <a:pPr marL="457200" indent="-457200" algn="just">
              <a:buFont typeface="Wingdings" pitchFamily="2" charset="2"/>
              <a:buChar char="Ø"/>
            </a:pPr>
            <a:r>
              <a:rPr lang="uk-UA" sz="2400" dirty="0"/>
              <a:t>“ Доріжка ” лімфангіту - смужка затемнення без чітких контурів, котра не ділиться, не звужується до периферії; уздовж доріжки нерідко спостерігаються аппозиційні вогнища відсівання. При локалізації афекту в передніх сегментах доріжка може бути не видною внаслідок її ортоградного положення.</a:t>
            </a:r>
          </a:p>
          <a:p>
            <a:pPr marL="457200" indent="-457200" algn="just">
              <a:buFont typeface="Wingdings" pitchFamily="2" charset="2"/>
              <a:buChar char="Ø"/>
            </a:pPr>
            <a:r>
              <a:rPr lang="uk-UA" sz="2400" dirty="0"/>
              <a:t>Відмічається помірне збільшення бронхолегеневі лімфовузлів:</a:t>
            </a:r>
          </a:p>
          <a:p>
            <a:pPr marL="630238" indent="-180975" algn="just">
              <a:buFont typeface="Arial" pitchFamily="34" charset="0"/>
              <a:buChar char="•"/>
            </a:pPr>
            <a:r>
              <a:rPr lang="uk-UA" sz="2400" dirty="0"/>
              <a:t>розширення, гомогенізація кореня, контури його поліциклічні, чіткі або нечіткі. </a:t>
            </a:r>
          </a:p>
          <a:p>
            <a:pPr marL="457200" indent="-457200" algn="just">
              <a:buFont typeface="Wingdings" pitchFamily="2" charset="2"/>
              <a:buChar char="Ø"/>
            </a:pPr>
            <a:r>
              <a:rPr lang="uk-UA" sz="2400" dirty="0"/>
              <a:t>локальне стовщення міжчасткової або пристінкової плеври, на рівні легеневого вогнища невеликої кількості рідини. </a:t>
            </a:r>
            <a:endParaRPr lang="ru-RU" sz="2400" dirty="0"/>
          </a:p>
          <a:p>
            <a:br>
              <a:rPr lang="uk-UA" sz="2400" dirty="0"/>
            </a:br>
            <a:r>
              <a:rPr lang="uk-UA" sz="2400" b="1" dirty="0"/>
              <a:t> </a:t>
            </a:r>
            <a:endParaRPr lang="uk-UA"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rcRect/>
          <a:stretch>
            <a:fillRect/>
          </a:stretch>
        </p:blipFill>
        <p:spPr bwMode="auto">
          <a:xfrm>
            <a:off x="395536" y="908720"/>
            <a:ext cx="1835696" cy="2305050"/>
          </a:xfrm>
          <a:prstGeom prst="rect">
            <a:avLst/>
          </a:prstGeom>
          <a:noFill/>
          <a:ln w="9525">
            <a:noFill/>
            <a:miter lim="800000"/>
            <a:headEnd/>
            <a:tailEnd/>
          </a:ln>
        </p:spPr>
      </p:pic>
      <p:sp>
        <p:nvSpPr>
          <p:cNvPr id="3" name="Прямоугольник 2"/>
          <p:cNvSpPr/>
          <p:nvPr/>
        </p:nvSpPr>
        <p:spPr>
          <a:xfrm>
            <a:off x="400218" y="3212976"/>
            <a:ext cx="1632178" cy="923330"/>
          </a:xfrm>
          <a:prstGeom prst="rect">
            <a:avLst/>
          </a:prstGeom>
        </p:spPr>
        <p:txBody>
          <a:bodyPr wrap="none">
            <a:spAutoFit/>
          </a:bodyPr>
          <a:lstStyle/>
          <a:p>
            <a:pPr algn="ctr"/>
            <a:r>
              <a:rPr lang="uk-UA" b="1" i="1" dirty="0"/>
              <a:t>Фаза </a:t>
            </a:r>
          </a:p>
          <a:p>
            <a:pPr algn="ctr"/>
            <a:r>
              <a:rPr lang="uk-UA" b="1" i="1" dirty="0"/>
              <a:t>інфільтрації</a:t>
            </a:r>
          </a:p>
          <a:p>
            <a:pPr algn="ctr"/>
            <a:r>
              <a:rPr lang="uk-UA" b="1" i="1" dirty="0"/>
              <a:t>(пневмонічна)</a:t>
            </a:r>
            <a:endParaRPr lang="uk-UA" dirty="0"/>
          </a:p>
        </p:txBody>
      </p:sp>
      <p:sp>
        <p:nvSpPr>
          <p:cNvPr id="4" name="Прямоугольник 3"/>
          <p:cNvSpPr/>
          <p:nvPr/>
        </p:nvSpPr>
        <p:spPr>
          <a:xfrm>
            <a:off x="2627784" y="3212976"/>
            <a:ext cx="1872208" cy="923330"/>
          </a:xfrm>
          <a:prstGeom prst="rect">
            <a:avLst/>
          </a:prstGeom>
        </p:spPr>
        <p:txBody>
          <a:bodyPr wrap="square">
            <a:spAutoFit/>
          </a:bodyPr>
          <a:lstStyle/>
          <a:p>
            <a:pPr algn="ctr"/>
            <a:r>
              <a:rPr lang="uk-UA" b="1" i="1" dirty="0"/>
              <a:t>Фаза розсмоктування</a:t>
            </a:r>
          </a:p>
          <a:p>
            <a:pPr algn="ctr"/>
            <a:r>
              <a:rPr lang="uk-UA" b="1" i="1" dirty="0"/>
              <a:t>(біполярності)</a:t>
            </a:r>
          </a:p>
        </p:txBody>
      </p:sp>
      <p:sp>
        <p:nvSpPr>
          <p:cNvPr id="5" name="Прямоугольник 4"/>
          <p:cNvSpPr/>
          <p:nvPr/>
        </p:nvSpPr>
        <p:spPr>
          <a:xfrm>
            <a:off x="179512" y="0"/>
            <a:ext cx="8784976" cy="954107"/>
          </a:xfrm>
          <a:prstGeom prst="rect">
            <a:avLst/>
          </a:prstGeom>
        </p:spPr>
        <p:txBody>
          <a:bodyPr wrap="square">
            <a:spAutoFit/>
          </a:bodyPr>
          <a:lstStyle/>
          <a:p>
            <a:pPr algn="ctr"/>
            <a:r>
              <a:rPr lang="uk-UA" sz="2800" b="1" dirty="0"/>
              <a:t>Схема фаз перебігу первинного туберкульозу легенів:</a:t>
            </a:r>
            <a:endParaRPr lang="ru-RU" sz="2800" b="1" dirty="0"/>
          </a:p>
        </p:txBody>
      </p:sp>
      <p:pic>
        <p:nvPicPr>
          <p:cNvPr id="105474" name="Picture 2"/>
          <p:cNvPicPr>
            <a:picLocks noChangeAspect="1" noChangeArrowheads="1"/>
          </p:cNvPicPr>
          <p:nvPr/>
        </p:nvPicPr>
        <p:blipFill>
          <a:blip r:embed="rId3" cstate="print"/>
          <a:srcRect/>
          <a:stretch>
            <a:fillRect/>
          </a:stretch>
        </p:blipFill>
        <p:spPr bwMode="auto">
          <a:xfrm>
            <a:off x="2555776" y="908720"/>
            <a:ext cx="1944216" cy="2323760"/>
          </a:xfrm>
          <a:prstGeom prst="rect">
            <a:avLst/>
          </a:prstGeom>
          <a:noFill/>
          <a:ln w="9525">
            <a:noFill/>
            <a:miter lim="800000"/>
            <a:headEnd/>
            <a:tailEnd/>
          </a:ln>
        </p:spPr>
      </p:pic>
      <p:pic>
        <p:nvPicPr>
          <p:cNvPr id="105475" name="Picture 3"/>
          <p:cNvPicPr>
            <a:picLocks noChangeAspect="1" noChangeArrowheads="1"/>
          </p:cNvPicPr>
          <p:nvPr/>
        </p:nvPicPr>
        <p:blipFill>
          <a:blip r:embed="rId4" cstate="print"/>
          <a:srcRect/>
          <a:stretch>
            <a:fillRect/>
          </a:stretch>
        </p:blipFill>
        <p:spPr bwMode="auto">
          <a:xfrm>
            <a:off x="4932040" y="908720"/>
            <a:ext cx="1872208" cy="2304255"/>
          </a:xfrm>
          <a:prstGeom prst="rect">
            <a:avLst/>
          </a:prstGeom>
          <a:noFill/>
          <a:ln w="9525">
            <a:noFill/>
            <a:miter lim="800000"/>
            <a:headEnd/>
            <a:tailEnd/>
          </a:ln>
        </p:spPr>
      </p:pic>
      <p:sp>
        <p:nvSpPr>
          <p:cNvPr id="8" name="Прямоугольник 7"/>
          <p:cNvSpPr/>
          <p:nvPr/>
        </p:nvSpPr>
        <p:spPr>
          <a:xfrm>
            <a:off x="5220072" y="3212976"/>
            <a:ext cx="1374094" cy="646331"/>
          </a:xfrm>
          <a:prstGeom prst="rect">
            <a:avLst/>
          </a:prstGeom>
        </p:spPr>
        <p:txBody>
          <a:bodyPr wrap="none">
            <a:spAutoFit/>
          </a:bodyPr>
          <a:lstStyle/>
          <a:p>
            <a:pPr algn="ctr"/>
            <a:r>
              <a:rPr lang="uk-UA" b="1" i="1" dirty="0"/>
              <a:t>Фаза </a:t>
            </a:r>
          </a:p>
          <a:p>
            <a:pPr algn="ctr"/>
            <a:r>
              <a:rPr lang="uk-UA" b="1" i="1" dirty="0"/>
              <a:t>ущільнення</a:t>
            </a:r>
          </a:p>
        </p:txBody>
      </p:sp>
      <p:sp>
        <p:nvSpPr>
          <p:cNvPr id="9" name="Прямоугольник 8"/>
          <p:cNvSpPr/>
          <p:nvPr/>
        </p:nvSpPr>
        <p:spPr>
          <a:xfrm>
            <a:off x="7092280" y="3212976"/>
            <a:ext cx="1800200" cy="923330"/>
          </a:xfrm>
          <a:prstGeom prst="rect">
            <a:avLst/>
          </a:prstGeom>
        </p:spPr>
        <p:txBody>
          <a:bodyPr wrap="square">
            <a:spAutoFit/>
          </a:bodyPr>
          <a:lstStyle/>
          <a:p>
            <a:pPr algn="ctr"/>
            <a:r>
              <a:rPr lang="uk-UA" b="1" i="1" dirty="0"/>
              <a:t>Фаза </a:t>
            </a:r>
          </a:p>
          <a:p>
            <a:pPr algn="ctr"/>
            <a:r>
              <a:rPr lang="uk-UA" b="1" i="1" dirty="0"/>
              <a:t>формування вогнища Гона</a:t>
            </a:r>
          </a:p>
        </p:txBody>
      </p:sp>
      <p:pic>
        <p:nvPicPr>
          <p:cNvPr id="105476" name="Picture 4"/>
          <p:cNvPicPr>
            <a:picLocks noChangeAspect="1" noChangeArrowheads="1"/>
          </p:cNvPicPr>
          <p:nvPr/>
        </p:nvPicPr>
        <p:blipFill>
          <a:blip r:embed="rId5" cstate="print"/>
          <a:srcRect/>
          <a:stretch>
            <a:fillRect/>
          </a:stretch>
        </p:blipFill>
        <p:spPr bwMode="auto">
          <a:xfrm>
            <a:off x="7092280" y="908720"/>
            <a:ext cx="1800200" cy="2371725"/>
          </a:xfrm>
          <a:prstGeom prst="rect">
            <a:avLst/>
          </a:prstGeom>
          <a:noFill/>
          <a:ln w="9525">
            <a:noFill/>
            <a:miter lim="800000"/>
            <a:headEnd/>
            <a:tailEnd/>
          </a:ln>
        </p:spPr>
      </p:pic>
      <p:sp>
        <p:nvSpPr>
          <p:cNvPr id="12" name="Прямоугольник 11"/>
          <p:cNvSpPr/>
          <p:nvPr/>
        </p:nvSpPr>
        <p:spPr>
          <a:xfrm>
            <a:off x="323528" y="4365104"/>
            <a:ext cx="5184576" cy="1200329"/>
          </a:xfrm>
          <a:prstGeom prst="rect">
            <a:avLst/>
          </a:prstGeom>
        </p:spPr>
        <p:txBody>
          <a:bodyPr wrap="square">
            <a:spAutoFit/>
          </a:bodyPr>
          <a:lstStyle/>
          <a:p>
            <a:r>
              <a:rPr lang="uk-UA" dirty="0"/>
              <a:t>1 </a:t>
            </a:r>
            <a:r>
              <a:rPr lang="uk-UA" b="1" i="1" dirty="0"/>
              <a:t>– </a:t>
            </a:r>
            <a:r>
              <a:rPr lang="uk-UA" dirty="0"/>
              <a:t>бронхолегеневі  лімфовузли</a:t>
            </a:r>
          </a:p>
          <a:p>
            <a:r>
              <a:rPr lang="uk-UA" dirty="0"/>
              <a:t>2 </a:t>
            </a:r>
            <a:r>
              <a:rPr lang="uk-UA" b="1" i="1" dirty="0"/>
              <a:t>–</a:t>
            </a:r>
            <a:r>
              <a:rPr lang="uk-UA" dirty="0"/>
              <a:t> лімфангіт</a:t>
            </a:r>
          </a:p>
          <a:p>
            <a:r>
              <a:rPr lang="uk-UA" dirty="0"/>
              <a:t>3 </a:t>
            </a:r>
            <a:r>
              <a:rPr lang="uk-UA" b="1" i="1" dirty="0"/>
              <a:t>– </a:t>
            </a:r>
            <a:r>
              <a:rPr lang="uk-UA" dirty="0"/>
              <a:t>первинний афект  </a:t>
            </a:r>
          </a:p>
          <a:p>
            <a:endParaRPr lang="uk-UA" dirty="0"/>
          </a:p>
        </p:txBody>
      </p:sp>
      <p:sp>
        <p:nvSpPr>
          <p:cNvPr id="13" name="Прямоугольник 12"/>
          <p:cNvSpPr/>
          <p:nvPr/>
        </p:nvSpPr>
        <p:spPr>
          <a:xfrm>
            <a:off x="251520" y="6237312"/>
            <a:ext cx="8640960" cy="646331"/>
          </a:xfrm>
          <a:prstGeom prst="rect">
            <a:avLst/>
          </a:prstGeom>
        </p:spPr>
        <p:txBody>
          <a:bodyPr wrap="square">
            <a:spAutoFit/>
          </a:bodyPr>
          <a:lstStyle/>
          <a:p>
            <a:r>
              <a:rPr lang="ru-RU" dirty="0"/>
              <a:t>В.А. </a:t>
            </a:r>
            <a:r>
              <a:rPr lang="ru-RU" dirty="0" err="1"/>
              <a:t>Кошечкин</a:t>
            </a:r>
            <a:r>
              <a:rPr lang="ru-RU" dirty="0"/>
              <a:t>, З.А. Иванова. ТУБЕРКУЛЁЗ. Учебное пособие. «</a:t>
            </a:r>
            <a:r>
              <a:rPr lang="ru-RU" dirty="0" err="1"/>
              <a:t>ГЭОТАР-Медиа</a:t>
            </a:r>
            <a:r>
              <a:rPr lang="ru-RU" dirty="0"/>
              <a:t>». Москва.  2007. с.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AutoShape 4" descr="https://basicmedicalkey.com/wp-content/uploads/2016/06/m_usat2_c054f001a.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48134" name="Picture 6"/>
          <p:cNvPicPr>
            <a:picLocks noChangeAspect="1" noChangeArrowheads="1"/>
          </p:cNvPicPr>
          <p:nvPr/>
        </p:nvPicPr>
        <p:blipFill>
          <a:blip r:embed="rId2" cstate="print">
            <a:lum contrast="30000"/>
          </a:blip>
          <a:srcRect/>
          <a:stretch>
            <a:fillRect/>
          </a:stretch>
        </p:blipFill>
        <p:spPr bwMode="auto">
          <a:xfrm>
            <a:off x="1979712" y="764704"/>
            <a:ext cx="4176192" cy="5112568"/>
          </a:xfrm>
          <a:prstGeom prst="rect">
            <a:avLst/>
          </a:prstGeom>
          <a:noFill/>
          <a:ln w="9525">
            <a:noFill/>
            <a:miter lim="800000"/>
            <a:headEnd/>
            <a:tailEnd/>
          </a:ln>
        </p:spPr>
      </p:pic>
      <p:sp>
        <p:nvSpPr>
          <p:cNvPr id="6" name="Прямоугольник 5"/>
          <p:cNvSpPr/>
          <p:nvPr/>
        </p:nvSpPr>
        <p:spPr>
          <a:xfrm>
            <a:off x="1043608" y="0"/>
            <a:ext cx="7848872" cy="584775"/>
          </a:xfrm>
          <a:prstGeom prst="rect">
            <a:avLst/>
          </a:prstGeom>
        </p:spPr>
        <p:txBody>
          <a:bodyPr wrap="square">
            <a:spAutoFit/>
          </a:bodyPr>
          <a:lstStyle/>
          <a:p>
            <a:r>
              <a:rPr lang="uk-UA" sz="3200" b="1" dirty="0"/>
              <a:t>Первинний  туберкульозний комплекс </a:t>
            </a:r>
            <a:endParaRPr lang="uk-UA" sz="3200" dirty="0"/>
          </a:p>
        </p:txBody>
      </p:sp>
      <p:sp>
        <p:nvSpPr>
          <p:cNvPr id="8" name="Прямоугольник 7"/>
          <p:cNvSpPr/>
          <p:nvPr/>
        </p:nvSpPr>
        <p:spPr>
          <a:xfrm>
            <a:off x="2411760" y="6488668"/>
            <a:ext cx="3352200" cy="369332"/>
          </a:xfrm>
          <a:prstGeom prst="rect">
            <a:avLst/>
          </a:prstGeom>
        </p:spPr>
        <p:txBody>
          <a:bodyPr wrap="none">
            <a:spAutoFit/>
          </a:bodyPr>
          <a:lstStyle/>
          <a:p>
            <a:r>
              <a:rPr lang="en-US" dirty="0"/>
              <a:t>https://ppt-online.org/221237</a:t>
            </a:r>
            <a:endParaRPr lang="uk-UA" dirty="0"/>
          </a:p>
        </p:txBody>
      </p:sp>
      <p:sp>
        <p:nvSpPr>
          <p:cNvPr id="9" name="Прямоугольник 8"/>
          <p:cNvSpPr/>
          <p:nvPr/>
        </p:nvSpPr>
        <p:spPr>
          <a:xfrm>
            <a:off x="0" y="3933056"/>
            <a:ext cx="1763687" cy="646331"/>
          </a:xfrm>
          <a:prstGeom prst="rect">
            <a:avLst/>
          </a:prstGeom>
        </p:spPr>
        <p:txBody>
          <a:bodyPr wrap="square">
            <a:spAutoFit/>
          </a:bodyPr>
          <a:lstStyle/>
          <a:p>
            <a:pPr algn="ctr"/>
            <a:r>
              <a:rPr lang="uk-UA" dirty="0"/>
              <a:t>Симптом «біполярності»</a:t>
            </a:r>
          </a:p>
        </p:txBody>
      </p:sp>
      <p:cxnSp>
        <p:nvCxnSpPr>
          <p:cNvPr id="11" name="Прямая со стрелкой 10"/>
          <p:cNvCxnSpPr/>
          <p:nvPr/>
        </p:nvCxnSpPr>
        <p:spPr>
          <a:xfrm flipV="1">
            <a:off x="1619672" y="3140968"/>
            <a:ext cx="1512168" cy="115212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Овал 14"/>
          <p:cNvSpPr/>
          <p:nvPr/>
        </p:nvSpPr>
        <p:spPr>
          <a:xfrm>
            <a:off x="2627784" y="2204864"/>
            <a:ext cx="1008112" cy="151216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p:cNvPicPr>
            <a:picLocks noChangeAspect="1" noChangeArrowheads="1"/>
          </p:cNvPicPr>
          <p:nvPr/>
        </p:nvPicPr>
        <p:blipFill>
          <a:blip r:embed="rId2" cstate="print"/>
          <a:srcRect/>
          <a:stretch>
            <a:fillRect/>
          </a:stretch>
        </p:blipFill>
        <p:spPr bwMode="auto">
          <a:xfrm>
            <a:off x="4330934" y="1628800"/>
            <a:ext cx="4813066" cy="3528392"/>
          </a:xfrm>
          <a:prstGeom prst="rect">
            <a:avLst/>
          </a:prstGeom>
          <a:noFill/>
          <a:ln w="9525">
            <a:noFill/>
            <a:miter lim="800000"/>
            <a:headEnd/>
            <a:tailEnd/>
          </a:ln>
          <a:effectLst/>
        </p:spPr>
      </p:pic>
      <p:pic>
        <p:nvPicPr>
          <p:cNvPr id="3" name="Picture 7"/>
          <p:cNvPicPr>
            <a:picLocks noChangeAspect="1" noChangeArrowheads="1"/>
          </p:cNvPicPr>
          <p:nvPr/>
        </p:nvPicPr>
        <p:blipFill>
          <a:blip r:embed="rId3" cstate="print"/>
          <a:srcRect/>
          <a:stretch>
            <a:fillRect/>
          </a:stretch>
        </p:blipFill>
        <p:spPr bwMode="auto">
          <a:xfrm>
            <a:off x="179512" y="404664"/>
            <a:ext cx="4054475" cy="5040560"/>
          </a:xfrm>
          <a:prstGeom prst="rect">
            <a:avLst/>
          </a:prstGeom>
          <a:noFill/>
          <a:ln w="9525">
            <a:noFill/>
            <a:miter lim="800000"/>
            <a:headEnd/>
            <a:tailEnd/>
          </a:ln>
          <a:effectLst/>
        </p:spPr>
      </p:pic>
      <p:sp>
        <p:nvSpPr>
          <p:cNvPr id="4" name="Прямоугольник 3"/>
          <p:cNvSpPr/>
          <p:nvPr/>
        </p:nvSpPr>
        <p:spPr>
          <a:xfrm>
            <a:off x="2051720" y="0"/>
            <a:ext cx="4274696" cy="369332"/>
          </a:xfrm>
          <a:prstGeom prst="rect">
            <a:avLst/>
          </a:prstGeom>
        </p:spPr>
        <p:txBody>
          <a:bodyPr wrap="none">
            <a:spAutoFit/>
          </a:bodyPr>
          <a:lstStyle/>
          <a:p>
            <a:r>
              <a:rPr lang="uk-UA" b="1" dirty="0"/>
              <a:t>Первинний  туберкульозний комплекс </a:t>
            </a:r>
            <a:endParaRPr lang="uk-UA" dirty="0"/>
          </a:p>
        </p:txBody>
      </p:sp>
      <p:sp>
        <p:nvSpPr>
          <p:cNvPr id="5" name="Прямоугольник 4"/>
          <p:cNvSpPr/>
          <p:nvPr/>
        </p:nvSpPr>
        <p:spPr>
          <a:xfrm>
            <a:off x="1043608" y="5661248"/>
            <a:ext cx="6552728" cy="369332"/>
          </a:xfrm>
          <a:prstGeom prst="rect">
            <a:avLst/>
          </a:prstGeom>
        </p:spPr>
        <p:txBody>
          <a:bodyPr wrap="square">
            <a:spAutoFit/>
          </a:bodyPr>
          <a:lstStyle/>
          <a:p>
            <a:r>
              <a:rPr lang="uk-UA" b="1" dirty="0"/>
              <a:t>Фаза біполярності – червоні стрілки</a:t>
            </a:r>
            <a:endParaRPr lang="uk-UA"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AutoShape 4" descr="https://basicmedicalkey.com/wp-content/uploads/2016/06/m_usat2_c054f001a.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6" name="Прямоугольник 5"/>
          <p:cNvSpPr/>
          <p:nvPr/>
        </p:nvSpPr>
        <p:spPr>
          <a:xfrm>
            <a:off x="1043608" y="0"/>
            <a:ext cx="7848872" cy="584775"/>
          </a:xfrm>
          <a:prstGeom prst="rect">
            <a:avLst/>
          </a:prstGeom>
        </p:spPr>
        <p:txBody>
          <a:bodyPr wrap="square">
            <a:spAutoFit/>
          </a:bodyPr>
          <a:lstStyle/>
          <a:p>
            <a:r>
              <a:rPr lang="uk-UA" sz="3200" b="1" dirty="0"/>
              <a:t>Первинний  туберкульозний комплекс </a:t>
            </a:r>
            <a:endParaRPr lang="uk-UA" sz="3200" dirty="0"/>
          </a:p>
        </p:txBody>
      </p:sp>
      <p:pic>
        <p:nvPicPr>
          <p:cNvPr id="101378" name="Picture 2"/>
          <p:cNvPicPr>
            <a:picLocks noChangeAspect="1" noChangeArrowheads="1"/>
          </p:cNvPicPr>
          <p:nvPr/>
        </p:nvPicPr>
        <p:blipFill>
          <a:blip r:embed="rId2" cstate="print"/>
          <a:srcRect/>
          <a:stretch>
            <a:fillRect/>
          </a:stretch>
        </p:blipFill>
        <p:spPr bwMode="auto">
          <a:xfrm>
            <a:off x="0" y="836712"/>
            <a:ext cx="4932040" cy="6021288"/>
          </a:xfrm>
          <a:prstGeom prst="rect">
            <a:avLst/>
          </a:prstGeom>
          <a:noFill/>
          <a:ln w="9525">
            <a:noFill/>
            <a:miter lim="800000"/>
            <a:headEnd/>
            <a:tailEnd/>
          </a:ln>
          <a:effectLst/>
        </p:spPr>
      </p:pic>
      <p:pic>
        <p:nvPicPr>
          <p:cNvPr id="101379" name="Picture 3"/>
          <p:cNvPicPr>
            <a:picLocks noChangeAspect="1" noChangeArrowheads="1"/>
          </p:cNvPicPr>
          <p:nvPr/>
        </p:nvPicPr>
        <p:blipFill>
          <a:blip r:embed="rId3" cstate="print"/>
          <a:srcRect/>
          <a:stretch>
            <a:fillRect/>
          </a:stretch>
        </p:blipFill>
        <p:spPr bwMode="auto">
          <a:xfrm flipH="1">
            <a:off x="4932039" y="836712"/>
            <a:ext cx="3826717" cy="4968552"/>
          </a:xfrm>
          <a:prstGeom prst="rect">
            <a:avLst/>
          </a:prstGeom>
          <a:noFill/>
          <a:ln w="9525">
            <a:noFill/>
            <a:miter lim="800000"/>
            <a:headEnd/>
            <a:tailEnd/>
          </a:ln>
          <a:effectLst/>
        </p:spPr>
      </p:pic>
      <p:cxnSp>
        <p:nvCxnSpPr>
          <p:cNvPr id="8" name="Прямая со стрелкой 7"/>
          <p:cNvCxnSpPr/>
          <p:nvPr/>
        </p:nvCxnSpPr>
        <p:spPr>
          <a:xfrm flipH="1">
            <a:off x="7596336" y="2492896"/>
            <a:ext cx="288032" cy="57606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179512" y="3284984"/>
            <a:ext cx="504056"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flipH="1">
            <a:off x="6876256" y="1988840"/>
            <a:ext cx="216024" cy="72008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1547664" y="2564904"/>
            <a:ext cx="144016" cy="72008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V="1">
            <a:off x="1115616" y="3429000"/>
            <a:ext cx="72008" cy="360040"/>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V="1">
            <a:off x="7380312" y="3140968"/>
            <a:ext cx="0" cy="576064"/>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a:stretch>
            <a:fillRect/>
          </a:stretch>
        </p:blipFill>
        <p:spPr bwMode="auto">
          <a:xfrm>
            <a:off x="83671" y="0"/>
            <a:ext cx="5712465" cy="6858000"/>
          </a:xfrm>
          <a:prstGeom prst="rect">
            <a:avLst/>
          </a:prstGeom>
          <a:noFill/>
          <a:ln w="9525">
            <a:noFill/>
            <a:miter lim="800000"/>
            <a:headEnd/>
            <a:tailEnd/>
          </a:ln>
          <a:effectLst/>
        </p:spPr>
      </p:pic>
      <p:sp>
        <p:nvSpPr>
          <p:cNvPr id="3" name="Прямоугольник 2"/>
          <p:cNvSpPr/>
          <p:nvPr/>
        </p:nvSpPr>
        <p:spPr>
          <a:xfrm>
            <a:off x="4355976" y="4437112"/>
            <a:ext cx="1336263" cy="369332"/>
          </a:xfrm>
          <a:prstGeom prst="rect">
            <a:avLst/>
          </a:prstGeom>
        </p:spPr>
        <p:txBody>
          <a:bodyPr wrap="none">
            <a:spAutoFit/>
          </a:bodyPr>
          <a:lstStyle/>
          <a:p>
            <a:r>
              <a:rPr lang="uk-UA" b="1" dirty="0">
                <a:solidFill>
                  <a:schemeClr val="bg1"/>
                </a:solidFill>
              </a:rPr>
              <a:t>лімфангоїт</a:t>
            </a:r>
            <a:endParaRPr lang="uk-UA" dirty="0">
              <a:solidFill>
                <a:schemeClr val="bg1"/>
              </a:solidFill>
            </a:endParaRPr>
          </a:p>
        </p:txBody>
      </p:sp>
      <p:cxnSp>
        <p:nvCxnSpPr>
          <p:cNvPr id="5" name="Прямая со стрелкой 4"/>
          <p:cNvCxnSpPr/>
          <p:nvPr/>
        </p:nvCxnSpPr>
        <p:spPr>
          <a:xfrm flipH="1" flipV="1">
            <a:off x="2843808" y="3140968"/>
            <a:ext cx="1656184" cy="1440160"/>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496944" cy="2308324"/>
          </a:xfrm>
          <a:prstGeom prst="rect">
            <a:avLst/>
          </a:prstGeom>
        </p:spPr>
        <p:txBody>
          <a:bodyPr wrap="square">
            <a:spAutoFit/>
          </a:bodyPr>
          <a:lstStyle/>
          <a:p>
            <a:pPr indent="360363" algn="just"/>
            <a:r>
              <a:rPr lang="uk-UA" sz="2400" dirty="0"/>
              <a:t>На </a:t>
            </a:r>
            <a:r>
              <a:rPr lang="uk-UA" sz="2400" dirty="0" err="1"/>
              <a:t>КТ</a:t>
            </a:r>
            <a:r>
              <a:rPr lang="uk-UA" sz="2400" dirty="0"/>
              <a:t> в інфільтратах визначають невеликі ділянки деструкції, які мають неправильну форму і не містять рідини. Основною диференціальною ознакою ПТК є збільшені лімфовузли в корені і середостінні. У разі сумнівних даних застосовують КТА. При цьому контрастна речовина накопичується в капсулі уражених лімфовузлів.</a:t>
            </a:r>
            <a:endParaRPr lang="ru-RU" sz="2400" dirty="0"/>
          </a:p>
        </p:txBody>
      </p:sp>
      <p:pic>
        <p:nvPicPr>
          <p:cNvPr id="47107" name="Picture 3"/>
          <p:cNvPicPr>
            <a:picLocks noChangeAspect="1" noChangeArrowheads="1"/>
          </p:cNvPicPr>
          <p:nvPr/>
        </p:nvPicPr>
        <p:blipFill>
          <a:blip r:embed="rId2" cstate="print"/>
          <a:srcRect/>
          <a:stretch>
            <a:fillRect/>
          </a:stretch>
        </p:blipFill>
        <p:spPr bwMode="auto">
          <a:xfrm>
            <a:off x="323527" y="2708920"/>
            <a:ext cx="3636869" cy="3240360"/>
          </a:xfrm>
          <a:prstGeom prst="rect">
            <a:avLst/>
          </a:prstGeom>
          <a:noFill/>
          <a:ln w="9525">
            <a:noFill/>
            <a:miter lim="800000"/>
            <a:headEnd/>
            <a:tailEnd/>
          </a:ln>
          <a:effectLst/>
        </p:spPr>
      </p:pic>
      <p:pic>
        <p:nvPicPr>
          <p:cNvPr id="47108" name="Picture 4"/>
          <p:cNvPicPr>
            <a:picLocks noChangeAspect="1" noChangeArrowheads="1"/>
          </p:cNvPicPr>
          <p:nvPr/>
        </p:nvPicPr>
        <p:blipFill>
          <a:blip r:embed="rId3" cstate="print"/>
          <a:srcRect/>
          <a:stretch>
            <a:fillRect/>
          </a:stretch>
        </p:blipFill>
        <p:spPr bwMode="auto">
          <a:xfrm>
            <a:off x="4067944" y="2780928"/>
            <a:ext cx="3348465" cy="3168352"/>
          </a:xfrm>
          <a:prstGeom prst="rect">
            <a:avLst/>
          </a:prstGeom>
          <a:noFill/>
          <a:ln w="9525">
            <a:noFill/>
            <a:miter lim="800000"/>
            <a:headEnd/>
            <a:tailEnd/>
          </a:ln>
          <a:effectLst/>
        </p:spPr>
      </p:pic>
      <p:sp>
        <p:nvSpPr>
          <p:cNvPr id="7" name="Прямоугольник 6"/>
          <p:cNvSpPr/>
          <p:nvPr/>
        </p:nvSpPr>
        <p:spPr>
          <a:xfrm>
            <a:off x="2123728" y="6165304"/>
            <a:ext cx="3352200" cy="369332"/>
          </a:xfrm>
          <a:prstGeom prst="rect">
            <a:avLst/>
          </a:prstGeom>
        </p:spPr>
        <p:txBody>
          <a:bodyPr wrap="none">
            <a:spAutoFit/>
          </a:bodyPr>
          <a:lstStyle/>
          <a:p>
            <a:r>
              <a:rPr lang="en-US" dirty="0"/>
              <a:t>https://ppt-online.org/221237</a:t>
            </a:r>
            <a:endParaRPr lang="uk-UA"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1"/>
          <p:cNvPicPr>
            <a:picLocks noChangeAspect="1" noChangeArrowheads="1"/>
          </p:cNvPicPr>
          <p:nvPr/>
        </p:nvPicPr>
        <p:blipFill>
          <a:blip r:embed="rId2" cstate="print"/>
          <a:srcRect/>
          <a:stretch>
            <a:fillRect/>
          </a:stretch>
        </p:blipFill>
        <p:spPr bwMode="auto">
          <a:xfrm>
            <a:off x="179512" y="548680"/>
            <a:ext cx="3993466" cy="3888432"/>
          </a:xfrm>
          <a:prstGeom prst="rect">
            <a:avLst/>
          </a:prstGeom>
          <a:noFill/>
          <a:ln w="9525">
            <a:noFill/>
            <a:miter lim="800000"/>
            <a:headEnd/>
            <a:tailEnd/>
          </a:ln>
          <a:effectLst/>
        </p:spPr>
      </p:pic>
      <p:sp>
        <p:nvSpPr>
          <p:cNvPr id="3" name="Прямоугольник 2"/>
          <p:cNvSpPr/>
          <p:nvPr/>
        </p:nvSpPr>
        <p:spPr>
          <a:xfrm>
            <a:off x="611560" y="0"/>
            <a:ext cx="7462812" cy="584775"/>
          </a:xfrm>
          <a:prstGeom prst="rect">
            <a:avLst/>
          </a:prstGeom>
        </p:spPr>
        <p:txBody>
          <a:bodyPr wrap="none">
            <a:spAutoFit/>
          </a:bodyPr>
          <a:lstStyle/>
          <a:p>
            <a:r>
              <a:rPr lang="uk-UA" sz="3200" b="1" dirty="0"/>
              <a:t>Первинний  туберкульозний комплекс </a:t>
            </a:r>
            <a:endParaRPr lang="uk-UA" sz="3200" dirty="0"/>
          </a:p>
        </p:txBody>
      </p:sp>
      <p:pic>
        <p:nvPicPr>
          <p:cNvPr id="46082" name="Picture 2"/>
          <p:cNvPicPr>
            <a:picLocks noChangeAspect="1" noChangeArrowheads="1"/>
          </p:cNvPicPr>
          <p:nvPr/>
        </p:nvPicPr>
        <p:blipFill>
          <a:blip r:embed="rId3" cstate="print">
            <a:grayscl/>
            <a:lum bright="20000" contrast="20000"/>
          </a:blip>
          <a:srcRect/>
          <a:stretch>
            <a:fillRect/>
          </a:stretch>
        </p:blipFill>
        <p:spPr bwMode="auto">
          <a:xfrm>
            <a:off x="4211960" y="548680"/>
            <a:ext cx="3816424" cy="3888432"/>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51520" y="260648"/>
            <a:ext cx="8568952" cy="4154984"/>
          </a:xfrm>
          <a:prstGeom prst="rect">
            <a:avLst/>
          </a:prstGeom>
        </p:spPr>
        <p:txBody>
          <a:bodyPr wrap="square">
            <a:spAutoFit/>
          </a:bodyPr>
          <a:lstStyle/>
          <a:p>
            <a:r>
              <a:rPr lang="uk-UA" sz="2400" b="1" i="1" dirty="0"/>
              <a:t>2. Стадія розсмоктування триває </a:t>
            </a:r>
            <a:r>
              <a:rPr lang="uk-UA" sz="2400" dirty="0"/>
              <a:t>2-7 міс., </a:t>
            </a:r>
          </a:p>
          <a:p>
            <a:endParaRPr lang="uk-UA" sz="2400" dirty="0"/>
          </a:p>
          <a:p>
            <a:pPr indent="269875" algn="just"/>
            <a:r>
              <a:rPr lang="uk-UA" sz="2400" dirty="0"/>
              <a:t>При лікуванні й </a:t>
            </a:r>
            <a:r>
              <a:rPr lang="uk-UA" sz="2400" b="1" dirty="0"/>
              <a:t>неускладненому </a:t>
            </a:r>
            <a:r>
              <a:rPr lang="uk-UA" sz="2400" dirty="0"/>
              <a:t>перебігу процесу </a:t>
            </a:r>
          </a:p>
          <a:p>
            <a:pPr marL="269875" indent="-269875" algn="just">
              <a:buFont typeface="Arial" pitchFamily="34" charset="0"/>
              <a:buChar char="•"/>
            </a:pPr>
            <a:r>
              <a:rPr lang="uk-UA" sz="2400" dirty="0"/>
              <a:t> в першу чергу розсмоктуються запальні зміни по ходу судинно-бронхіального пучка </a:t>
            </a:r>
          </a:p>
          <a:p>
            <a:pPr marL="269875" indent="-269875" algn="just">
              <a:buFont typeface="Arial" pitchFamily="34" charset="0"/>
              <a:buChar char="•"/>
            </a:pPr>
            <a:r>
              <a:rPr lang="uk-UA" sz="2400" dirty="0"/>
              <a:t>зменшенням розмірів первинного пневмонічного фокуса, його чіткішою окресленістю, ущільнення</a:t>
            </a:r>
          </a:p>
          <a:p>
            <a:pPr marL="269875" indent="-269875" algn="just">
              <a:buFont typeface="Arial" pitchFamily="34" charset="0"/>
              <a:buChar char="•"/>
            </a:pPr>
            <a:r>
              <a:rPr lang="uk-UA" sz="2400" dirty="0"/>
              <a:t> меншою вираженістю тяжистих тіней </a:t>
            </a:r>
            <a:r>
              <a:rPr lang="uk-UA" sz="2400" dirty="0" err="1"/>
              <a:t>“доріжки”</a:t>
            </a:r>
            <a:r>
              <a:rPr lang="uk-UA" sz="2400" dirty="0"/>
              <a:t> лімфангоїту,</a:t>
            </a:r>
          </a:p>
          <a:p>
            <a:pPr marL="269875" indent="-269875" algn="just">
              <a:buFont typeface="Arial" pitchFamily="34" charset="0"/>
              <a:buChar char="•"/>
            </a:pPr>
            <a:r>
              <a:rPr lang="uk-UA" sz="2400" dirty="0"/>
              <a:t>поступовим зменшенням розмірів лімфовузлів,</a:t>
            </a:r>
          </a:p>
          <a:p>
            <a:pPr marL="269875" indent="-269875" algn="just">
              <a:buFont typeface="Arial" pitchFamily="34" charset="0"/>
              <a:buChar char="•"/>
            </a:pPr>
            <a:r>
              <a:rPr lang="uk-UA" sz="2400" dirty="0"/>
              <a:t>корінь стає більш структурним, набуває чітких контурів.</a:t>
            </a:r>
          </a:p>
          <a:p>
            <a:pPr marL="269875" indent="-269875">
              <a:buFont typeface="Arial" pitchFamily="34" charset="0"/>
              <a:buChar char="•"/>
            </a:pPr>
            <a:endParaRPr lang="uk-UA" sz="2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s://upload.wikimedia.org/wikipedia/commons/3/3c/Chest_x-ray_of_Ghon%27s_complex_of_active_tuberculosis.jpg"/>
          <p:cNvPicPr>
            <a:picLocks noChangeAspect="1" noChangeArrowheads="1"/>
          </p:cNvPicPr>
          <p:nvPr/>
        </p:nvPicPr>
        <p:blipFill>
          <a:blip r:embed="rId2" cstate="print"/>
          <a:srcRect/>
          <a:stretch>
            <a:fillRect/>
          </a:stretch>
        </p:blipFill>
        <p:spPr bwMode="auto">
          <a:xfrm>
            <a:off x="827584" y="692696"/>
            <a:ext cx="4111205" cy="4536504"/>
          </a:xfrm>
          <a:prstGeom prst="rect">
            <a:avLst/>
          </a:prstGeom>
          <a:noFill/>
        </p:spPr>
      </p:pic>
      <p:sp>
        <p:nvSpPr>
          <p:cNvPr id="3" name="Прямоугольник 2"/>
          <p:cNvSpPr/>
          <p:nvPr/>
        </p:nvSpPr>
        <p:spPr>
          <a:xfrm>
            <a:off x="827584" y="188640"/>
            <a:ext cx="7462812" cy="584775"/>
          </a:xfrm>
          <a:prstGeom prst="rect">
            <a:avLst/>
          </a:prstGeom>
        </p:spPr>
        <p:txBody>
          <a:bodyPr wrap="none">
            <a:spAutoFit/>
          </a:bodyPr>
          <a:lstStyle/>
          <a:p>
            <a:r>
              <a:rPr lang="uk-UA" sz="3200" b="1" dirty="0"/>
              <a:t>Первинний  туберкульозний комплекс </a:t>
            </a:r>
            <a:endParaRPr lang="uk-UA" sz="3200" dirty="0"/>
          </a:p>
        </p:txBody>
      </p:sp>
      <p:sp>
        <p:nvSpPr>
          <p:cNvPr id="4" name="Прямоугольник 3"/>
          <p:cNvSpPr/>
          <p:nvPr/>
        </p:nvSpPr>
        <p:spPr>
          <a:xfrm>
            <a:off x="251520" y="5877272"/>
            <a:ext cx="8496944" cy="738664"/>
          </a:xfrm>
          <a:prstGeom prst="rect">
            <a:avLst/>
          </a:prstGeom>
        </p:spPr>
        <p:txBody>
          <a:bodyPr wrap="square">
            <a:spAutoFit/>
          </a:bodyPr>
          <a:lstStyle/>
          <a:p>
            <a:r>
              <a:rPr lang="en-US" sz="1400" dirty="0"/>
              <a:t>Chest x-ray of </a:t>
            </a:r>
            <a:r>
              <a:rPr lang="en-US" sz="1400" dirty="0" err="1"/>
              <a:t>Ghon's</a:t>
            </a:r>
            <a:r>
              <a:rPr lang="en-US" sz="1400" dirty="0"/>
              <a:t> complex of active tuberculosis</a:t>
            </a:r>
            <a:r>
              <a:rPr lang="ru-RU" sz="1400" dirty="0"/>
              <a:t>. </a:t>
            </a:r>
            <a:r>
              <a:rPr lang="en-US" sz="1400" dirty="0" err="1"/>
              <a:t>Basem</a:t>
            </a:r>
            <a:r>
              <a:rPr lang="en-US" sz="1400" dirty="0"/>
              <a:t> </a:t>
            </a:r>
            <a:r>
              <a:rPr lang="en-US" sz="1400" dirty="0" err="1"/>
              <a:t>Abbas</a:t>
            </a:r>
            <a:r>
              <a:rPr lang="en-US" sz="1400" dirty="0"/>
              <a:t> Al </a:t>
            </a:r>
            <a:r>
              <a:rPr lang="en-US" sz="1400" dirty="0" err="1"/>
              <a:t>Ubaidi</a:t>
            </a:r>
            <a:r>
              <a:rPr lang="en-US" sz="1400" dirty="0"/>
              <a:t> - (2018). "The Radiological Diagnosis of Pulmonary Tuberculosis (TB) in Primary Care". </a:t>
            </a:r>
            <a:r>
              <a:rPr lang="en-US" sz="1400" i="1" dirty="0"/>
              <a:t>Journal of Family Medicine and Disease Prevention</a:t>
            </a:r>
            <a:r>
              <a:rPr lang="en-US" sz="1400" dirty="0"/>
              <a:t> </a:t>
            </a:r>
            <a:r>
              <a:rPr lang="en-US" sz="1400" b="1" dirty="0"/>
              <a:t>4</a:t>
            </a:r>
            <a:r>
              <a:rPr lang="en-US" sz="1400" dirty="0"/>
              <a:t> (1). </a:t>
            </a:r>
            <a:r>
              <a:rPr lang="en-US" sz="1400" dirty="0">
                <a:hlinkClick r:id="rId3" tooltip="w:Digital object identifier"/>
              </a:rPr>
              <a:t>DOI</a:t>
            </a:r>
            <a:r>
              <a:rPr lang="en-US" sz="1400" dirty="0"/>
              <a:t>:</a:t>
            </a:r>
            <a:r>
              <a:rPr lang="en-US" sz="1400" dirty="0">
                <a:hlinkClick r:id="rId4"/>
              </a:rPr>
              <a:t>10.23937/2469-5793/1510073</a:t>
            </a:r>
            <a:r>
              <a:rPr lang="en-US" sz="1400" dirty="0"/>
              <a:t>. </a:t>
            </a:r>
            <a:r>
              <a:rPr lang="en-US" sz="1400" dirty="0">
                <a:hlinkClick r:id="rId5" tooltip="en:International Standard Serial Number"/>
              </a:rPr>
              <a:t>ISSN</a:t>
            </a:r>
            <a:r>
              <a:rPr lang="en-US" sz="1400" dirty="0"/>
              <a:t> </a:t>
            </a:r>
            <a:r>
              <a:rPr lang="en-US" sz="1400" dirty="0">
                <a:hlinkClick r:id="rId6"/>
              </a:rPr>
              <a:t>24695793</a:t>
            </a:r>
            <a:r>
              <a:rPr lang="en-US" sz="1400" dirty="0"/>
              <a:t>.</a:t>
            </a:r>
            <a:endParaRPr lang="uk-UA" sz="14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8280920" cy="4524315"/>
          </a:xfrm>
          <a:prstGeom prst="rect">
            <a:avLst/>
          </a:prstGeom>
        </p:spPr>
        <p:txBody>
          <a:bodyPr wrap="square">
            <a:spAutoFit/>
          </a:bodyPr>
          <a:lstStyle/>
          <a:p>
            <a:pPr marL="269875" indent="-269875"/>
            <a:r>
              <a:rPr lang="uk-UA" sz="2400" dirty="0"/>
              <a:t>3.</a:t>
            </a:r>
            <a:r>
              <a:rPr lang="uk-UA" sz="2400" b="1" i="1" dirty="0"/>
              <a:t> Стадія ущільнення (кальцинації</a:t>
            </a:r>
            <a:r>
              <a:rPr lang="uk-UA" sz="2400" dirty="0"/>
              <a:t> ) триває 7-12 міс:</a:t>
            </a:r>
          </a:p>
          <a:p>
            <a:pPr marL="269875" indent="-269875" algn="just">
              <a:buFont typeface="Arial" pitchFamily="34" charset="0"/>
              <a:buChar char="•"/>
            </a:pPr>
            <a:r>
              <a:rPr lang="uk-UA" sz="2400" dirty="0"/>
              <a:t>первинний пневмонічний фокус а зменшується в розмірах, структура стає інтенсивнішою, неоднорідною, контури нерівними, чіткими. </a:t>
            </a:r>
          </a:p>
          <a:p>
            <a:pPr marL="269875" indent="-269875" algn="just">
              <a:buFont typeface="Arial" pitchFamily="34" charset="0"/>
              <a:buChar char="•"/>
            </a:pPr>
            <a:r>
              <a:rPr lang="uk-UA" sz="2400" dirty="0"/>
              <a:t>наприкінці фази може сформуватися поодинокий кальцинат (вогнище Гона)  - величиною до 0,5 см.  або небагато крихтоподібних кальцинатів, при наявності кальцинатів у лімфовузлах формується запнений первинний комплекс. </a:t>
            </a:r>
          </a:p>
          <a:p>
            <a:pPr marL="269875" indent="-269875" algn="just">
              <a:buFont typeface="Arial" pitchFamily="34" charset="0"/>
              <a:buChar char="•"/>
            </a:pPr>
            <a:r>
              <a:rPr lang="uk-UA" sz="2400" dirty="0"/>
              <a:t>фіброз  у зоні колишнього розташування доріжки лімфангоїту, утворенням 1-2 кальцинованих лімфовузлів величиною до 1 см.</a:t>
            </a:r>
          </a:p>
          <a:p>
            <a:pPr marL="269875" indent="-269875"/>
            <a:endParaRPr lang="ru-RU" sz="2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s://images.cram.com/images/upload-flashcards/801115/524056_m.png"/>
          <p:cNvPicPr>
            <a:picLocks noChangeAspect="1" noChangeArrowheads="1"/>
          </p:cNvPicPr>
          <p:nvPr/>
        </p:nvPicPr>
        <p:blipFill>
          <a:blip r:embed="rId2" cstate="print"/>
          <a:srcRect/>
          <a:stretch>
            <a:fillRect/>
          </a:stretch>
        </p:blipFill>
        <p:spPr bwMode="auto">
          <a:xfrm>
            <a:off x="0" y="980728"/>
            <a:ext cx="4266196" cy="5877272"/>
          </a:xfrm>
          <a:prstGeom prst="rect">
            <a:avLst/>
          </a:prstGeom>
          <a:noFill/>
        </p:spPr>
      </p:pic>
      <p:sp>
        <p:nvSpPr>
          <p:cNvPr id="3" name="Прямоугольник 2"/>
          <p:cNvSpPr/>
          <p:nvPr/>
        </p:nvSpPr>
        <p:spPr>
          <a:xfrm>
            <a:off x="611560" y="0"/>
            <a:ext cx="7462812" cy="584775"/>
          </a:xfrm>
          <a:prstGeom prst="rect">
            <a:avLst/>
          </a:prstGeom>
        </p:spPr>
        <p:txBody>
          <a:bodyPr wrap="none">
            <a:spAutoFit/>
          </a:bodyPr>
          <a:lstStyle/>
          <a:p>
            <a:r>
              <a:rPr lang="uk-UA" sz="3200" b="1" dirty="0"/>
              <a:t>Первинний  туберкульозний комплекс </a:t>
            </a:r>
            <a:endParaRPr lang="uk-UA" sz="3200" dirty="0"/>
          </a:p>
        </p:txBody>
      </p:sp>
      <p:cxnSp>
        <p:nvCxnSpPr>
          <p:cNvPr id="5" name="Прямая со стрелкой 4"/>
          <p:cNvCxnSpPr/>
          <p:nvPr/>
        </p:nvCxnSpPr>
        <p:spPr>
          <a:xfrm flipH="1" flipV="1">
            <a:off x="3347864" y="5201816"/>
            <a:ext cx="720080" cy="891480"/>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flipV="1">
            <a:off x="467544" y="3717032"/>
            <a:ext cx="720080" cy="216024"/>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0" y="3861048"/>
            <a:ext cx="1259632" cy="523220"/>
          </a:xfrm>
          <a:prstGeom prst="rect">
            <a:avLst/>
          </a:prstGeom>
        </p:spPr>
        <p:txBody>
          <a:bodyPr wrap="square">
            <a:spAutoFit/>
          </a:bodyPr>
          <a:lstStyle/>
          <a:p>
            <a:r>
              <a:rPr lang="uk-UA" sz="1400" dirty="0">
                <a:solidFill>
                  <a:schemeClr val="bg1"/>
                </a:solidFill>
              </a:rPr>
              <a:t>звапнення</a:t>
            </a:r>
          </a:p>
          <a:p>
            <a:r>
              <a:rPr lang="uk-UA" sz="1400" dirty="0">
                <a:solidFill>
                  <a:schemeClr val="bg1"/>
                </a:solidFill>
              </a:rPr>
              <a:t>лімфовузла </a:t>
            </a:r>
          </a:p>
        </p:txBody>
      </p:sp>
      <p:pic>
        <p:nvPicPr>
          <p:cNvPr id="102402" name="Picture 2" descr="Первичный комплекс"/>
          <p:cNvPicPr>
            <a:picLocks noChangeAspect="1" noChangeArrowheads="1"/>
          </p:cNvPicPr>
          <p:nvPr/>
        </p:nvPicPr>
        <p:blipFill>
          <a:blip r:embed="rId3" cstate="print"/>
          <a:srcRect/>
          <a:stretch>
            <a:fillRect/>
          </a:stretch>
        </p:blipFill>
        <p:spPr bwMode="auto">
          <a:xfrm>
            <a:off x="4139952" y="980728"/>
            <a:ext cx="5004048" cy="5877272"/>
          </a:xfrm>
          <a:prstGeom prst="rect">
            <a:avLst/>
          </a:prstGeom>
          <a:noFill/>
        </p:spPr>
      </p:pic>
      <p:sp>
        <p:nvSpPr>
          <p:cNvPr id="14" name="Прямоугольник 13"/>
          <p:cNvSpPr/>
          <p:nvPr/>
        </p:nvSpPr>
        <p:spPr>
          <a:xfrm>
            <a:off x="3563888" y="6165304"/>
            <a:ext cx="1728935" cy="369332"/>
          </a:xfrm>
          <a:prstGeom prst="rect">
            <a:avLst/>
          </a:prstGeom>
          <a:ln>
            <a:solidFill>
              <a:srgbClr val="FFFF00"/>
            </a:solidFill>
          </a:ln>
        </p:spPr>
        <p:txBody>
          <a:bodyPr wrap="none">
            <a:spAutoFit/>
          </a:bodyPr>
          <a:lstStyle/>
          <a:p>
            <a:pPr algn="ctr"/>
            <a:r>
              <a:rPr lang="uk-UA" b="1" dirty="0"/>
              <a:t>Вогнище  Гона</a:t>
            </a:r>
            <a:endParaRPr lang="uk-UA" dirty="0"/>
          </a:p>
        </p:txBody>
      </p:sp>
      <p:cxnSp>
        <p:nvCxnSpPr>
          <p:cNvPr id="16" name="Прямая со стрелкой 15"/>
          <p:cNvCxnSpPr>
            <a:stCxn id="14" idx="0"/>
          </p:cNvCxnSpPr>
          <p:nvPr/>
        </p:nvCxnSpPr>
        <p:spPr>
          <a:xfrm flipV="1">
            <a:off x="4428356" y="5301208"/>
            <a:ext cx="575692" cy="864096"/>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2" name="Прямоугольник 21"/>
          <p:cNvSpPr/>
          <p:nvPr/>
        </p:nvSpPr>
        <p:spPr>
          <a:xfrm>
            <a:off x="4139952" y="908720"/>
            <a:ext cx="1565920" cy="523220"/>
          </a:xfrm>
          <a:prstGeom prst="rect">
            <a:avLst/>
          </a:prstGeom>
        </p:spPr>
        <p:txBody>
          <a:bodyPr wrap="square">
            <a:spAutoFit/>
          </a:bodyPr>
          <a:lstStyle/>
          <a:p>
            <a:r>
              <a:rPr lang="uk-UA" sz="1400" dirty="0">
                <a:solidFill>
                  <a:schemeClr val="bg1"/>
                </a:solidFill>
              </a:rPr>
              <a:t>звапнення</a:t>
            </a:r>
          </a:p>
          <a:p>
            <a:r>
              <a:rPr lang="uk-UA" sz="1400" dirty="0">
                <a:solidFill>
                  <a:schemeClr val="bg1"/>
                </a:solidFill>
              </a:rPr>
              <a:t>лімфовузла </a:t>
            </a:r>
          </a:p>
        </p:txBody>
      </p:sp>
      <p:cxnSp>
        <p:nvCxnSpPr>
          <p:cNvPr id="24" name="Прямая со стрелкой 23"/>
          <p:cNvCxnSpPr/>
          <p:nvPr/>
        </p:nvCxnSpPr>
        <p:spPr>
          <a:xfrm>
            <a:off x="5148064" y="1268760"/>
            <a:ext cx="1080120" cy="936104"/>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640960" cy="6370975"/>
          </a:xfrm>
          <a:prstGeom prst="rect">
            <a:avLst/>
          </a:prstGeom>
        </p:spPr>
        <p:txBody>
          <a:bodyPr wrap="square">
            <a:spAutoFit/>
          </a:bodyPr>
          <a:lstStyle/>
          <a:p>
            <a:r>
              <a:rPr lang="uk-UA" sz="2400" b="1" dirty="0"/>
              <a:t>Варіанти ускладненого </a:t>
            </a:r>
            <a:r>
              <a:rPr lang="uk-UA" sz="2400" dirty="0"/>
              <a:t>перебігу ПТК: </a:t>
            </a:r>
          </a:p>
          <a:p>
            <a:pPr marL="269875" indent="-269875" algn="just">
              <a:buFont typeface="+mj-lt"/>
              <a:buAutoNum type="arabicPeriod"/>
            </a:pPr>
            <a:r>
              <a:rPr lang="uk-UA" sz="2400" dirty="0"/>
              <a:t>Великі розміри легеневого вогнища (більше 3 см, можуть досягати розмірів сегмента, частки). Збільшення розмірів первинного афекту відбувається за рахунок перифокальних запальних змін, особливо по ходу субсегментарних і сегментарних судинно-бронхіальних пучків, </a:t>
            </a:r>
          </a:p>
          <a:p>
            <a:pPr marL="719138" indent="-269875" algn="just">
              <a:buFont typeface="Arial" pitchFamily="34" charset="0"/>
              <a:buChar char="•"/>
              <a:tabLst>
                <a:tab pos="809625" algn="l"/>
              </a:tabLst>
            </a:pPr>
            <a:r>
              <a:rPr lang="uk-UA" sz="2400" dirty="0"/>
              <a:t>фокус затемнення легеневої тканини набуває грушоподібної форми.</a:t>
            </a:r>
          </a:p>
          <a:p>
            <a:pPr marL="179388" indent="-179388" algn="just">
              <a:tabLst>
                <a:tab pos="90488" algn="l"/>
              </a:tabLst>
            </a:pPr>
            <a:r>
              <a:rPr lang="uk-UA" sz="2400" dirty="0"/>
              <a:t>2. Утворюються порожнини розпаду з формуванням первинної каверни, розміри якої варіюють від 1,5 до 3-4 см, внутрішні контури каверни нерівні, бухтоподібні за рахунок тканин, які не відторгнулись, казеозу. Наявність рівня рідини в каверні не характерне, хоча в дітей може бути її накопичення, обумовлене вузькістю просвітків бронхів. </a:t>
            </a:r>
          </a:p>
          <a:p>
            <a:pPr marL="179388" indent="-179388" algn="just">
              <a:tabLst>
                <a:tab pos="90488" algn="l"/>
              </a:tabLst>
            </a:pPr>
            <a:r>
              <a:rPr lang="uk-UA" sz="2400" dirty="0"/>
              <a:t>3. Порожнин розпаду супроводжується дисемінацією інфекції (частіше бронхогенна дисемінація)  як в уражену легеню, так і у протилежну легеню. </a:t>
            </a:r>
            <a:endParaRPr lang="ru-RU" sz="2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Прямая со стрелкой 1"/>
          <p:cNvCxnSpPr/>
          <p:nvPr/>
        </p:nvCxnSpPr>
        <p:spPr>
          <a:xfrm>
            <a:off x="1259632" y="1556792"/>
            <a:ext cx="0" cy="648072"/>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1763688" y="0"/>
            <a:ext cx="5328592" cy="461665"/>
          </a:xfrm>
          <a:prstGeom prst="rect">
            <a:avLst/>
          </a:prstGeom>
          <a:solidFill>
            <a:srgbClr val="00B0F0"/>
          </a:solidFill>
        </p:spPr>
        <p:txBody>
          <a:bodyPr wrap="square">
            <a:spAutoFit/>
          </a:bodyPr>
          <a:lstStyle/>
          <a:p>
            <a:pPr algn="ctr"/>
            <a:r>
              <a:rPr lang="uk-UA" sz="2400" b="1" i="1" dirty="0">
                <a:solidFill>
                  <a:srgbClr val="FFC000"/>
                </a:solidFill>
              </a:rPr>
              <a:t>Бронхогенна дисемінація</a:t>
            </a:r>
            <a:endParaRPr lang="uk-UA" sz="2400" dirty="0"/>
          </a:p>
        </p:txBody>
      </p:sp>
      <p:sp>
        <p:nvSpPr>
          <p:cNvPr id="6" name="Прямоугольник 5"/>
          <p:cNvSpPr/>
          <p:nvPr/>
        </p:nvSpPr>
        <p:spPr>
          <a:xfrm>
            <a:off x="467544" y="908720"/>
            <a:ext cx="4176464" cy="646331"/>
          </a:xfrm>
          <a:prstGeom prst="rect">
            <a:avLst/>
          </a:prstGeom>
          <a:solidFill>
            <a:srgbClr val="00B0F0"/>
          </a:solidFill>
        </p:spPr>
        <p:txBody>
          <a:bodyPr wrap="square">
            <a:spAutoFit/>
          </a:bodyPr>
          <a:lstStyle/>
          <a:p>
            <a:pPr algn="ctr"/>
            <a:r>
              <a:rPr lang="uk-UA" dirty="0"/>
              <a:t>при локалізації вогнища </a:t>
            </a:r>
          </a:p>
          <a:p>
            <a:pPr algn="ctr"/>
            <a:r>
              <a:rPr lang="uk-UA" dirty="0"/>
              <a:t>у верхній частці праворуч</a:t>
            </a:r>
          </a:p>
        </p:txBody>
      </p:sp>
      <p:sp>
        <p:nvSpPr>
          <p:cNvPr id="7" name="Прямоугольник 6"/>
          <p:cNvSpPr/>
          <p:nvPr/>
        </p:nvSpPr>
        <p:spPr>
          <a:xfrm>
            <a:off x="323528" y="2204864"/>
            <a:ext cx="2088232" cy="923330"/>
          </a:xfrm>
          <a:prstGeom prst="rect">
            <a:avLst/>
          </a:prstGeom>
          <a:solidFill>
            <a:srgbClr val="00B0F0"/>
          </a:solidFill>
        </p:spPr>
        <p:txBody>
          <a:bodyPr wrap="square">
            <a:spAutoFit/>
          </a:bodyPr>
          <a:lstStyle/>
          <a:p>
            <a:pPr algn="ctr"/>
            <a:r>
              <a:rPr lang="uk-UA" dirty="0"/>
              <a:t>в язичкові сегменти лівої легені</a:t>
            </a:r>
          </a:p>
        </p:txBody>
      </p:sp>
      <p:sp>
        <p:nvSpPr>
          <p:cNvPr id="8" name="Прямоугольник 7"/>
          <p:cNvSpPr/>
          <p:nvPr/>
        </p:nvSpPr>
        <p:spPr>
          <a:xfrm>
            <a:off x="2627784" y="2204864"/>
            <a:ext cx="1800201" cy="923330"/>
          </a:xfrm>
          <a:prstGeom prst="rect">
            <a:avLst/>
          </a:prstGeom>
          <a:solidFill>
            <a:srgbClr val="00B0F0"/>
          </a:solidFill>
        </p:spPr>
        <p:txBody>
          <a:bodyPr wrap="square">
            <a:spAutoFit/>
          </a:bodyPr>
          <a:lstStyle/>
          <a:p>
            <a:pPr algn="ctr"/>
            <a:r>
              <a:rPr lang="uk-UA" dirty="0"/>
              <a:t>у базальні сегменти правої. </a:t>
            </a:r>
          </a:p>
        </p:txBody>
      </p:sp>
      <p:cxnSp>
        <p:nvCxnSpPr>
          <p:cNvPr id="9" name="Прямая со стрелкой 8"/>
          <p:cNvCxnSpPr/>
          <p:nvPr/>
        </p:nvCxnSpPr>
        <p:spPr>
          <a:xfrm>
            <a:off x="3779912" y="1556792"/>
            <a:ext cx="0" cy="648072"/>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0" name="Прямоугольник 9"/>
          <p:cNvSpPr/>
          <p:nvPr/>
        </p:nvSpPr>
        <p:spPr>
          <a:xfrm>
            <a:off x="5580112" y="908720"/>
            <a:ext cx="3204864" cy="646331"/>
          </a:xfrm>
          <a:prstGeom prst="rect">
            <a:avLst/>
          </a:prstGeom>
          <a:solidFill>
            <a:srgbClr val="00B0F0"/>
          </a:solidFill>
        </p:spPr>
        <p:txBody>
          <a:bodyPr wrap="square">
            <a:spAutoFit/>
          </a:bodyPr>
          <a:lstStyle/>
          <a:p>
            <a:pPr algn="ctr"/>
            <a:r>
              <a:rPr lang="uk-UA" dirty="0"/>
              <a:t>при локалізації вогнища </a:t>
            </a:r>
          </a:p>
          <a:p>
            <a:pPr algn="ctr"/>
            <a:r>
              <a:rPr lang="uk-UA" dirty="0"/>
              <a:t>у верхній частці ліворуч</a:t>
            </a:r>
          </a:p>
        </p:txBody>
      </p:sp>
      <p:cxnSp>
        <p:nvCxnSpPr>
          <p:cNvPr id="11" name="Прямая со стрелкой 10"/>
          <p:cNvCxnSpPr/>
          <p:nvPr/>
        </p:nvCxnSpPr>
        <p:spPr>
          <a:xfrm>
            <a:off x="6156176" y="1556792"/>
            <a:ext cx="0" cy="504056"/>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a:off x="8100392" y="1556792"/>
            <a:ext cx="0" cy="504056"/>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6" name="Прямоугольник 15"/>
          <p:cNvSpPr/>
          <p:nvPr/>
        </p:nvSpPr>
        <p:spPr>
          <a:xfrm>
            <a:off x="5220072" y="2132856"/>
            <a:ext cx="1728192" cy="1754326"/>
          </a:xfrm>
          <a:prstGeom prst="rect">
            <a:avLst/>
          </a:prstGeom>
          <a:solidFill>
            <a:srgbClr val="00B0F0"/>
          </a:solidFill>
        </p:spPr>
        <p:txBody>
          <a:bodyPr wrap="square">
            <a:spAutoFit/>
          </a:bodyPr>
          <a:lstStyle/>
          <a:p>
            <a:pPr algn="ctr"/>
            <a:r>
              <a:rPr lang="uk-UA" dirty="0"/>
              <a:t>відсівання інфекції відбувається в базальні сегменти тієї ж легені</a:t>
            </a:r>
          </a:p>
        </p:txBody>
      </p:sp>
      <p:sp>
        <p:nvSpPr>
          <p:cNvPr id="17" name="Прямоугольник 16"/>
          <p:cNvSpPr/>
          <p:nvPr/>
        </p:nvSpPr>
        <p:spPr>
          <a:xfrm>
            <a:off x="7020272" y="2204864"/>
            <a:ext cx="1800200" cy="923330"/>
          </a:xfrm>
          <a:prstGeom prst="rect">
            <a:avLst/>
          </a:prstGeom>
          <a:solidFill>
            <a:srgbClr val="00B0F0"/>
          </a:solidFill>
        </p:spPr>
        <p:txBody>
          <a:bodyPr wrap="square">
            <a:spAutoFit/>
          </a:bodyPr>
          <a:lstStyle/>
          <a:p>
            <a:pPr algn="ctr"/>
            <a:r>
              <a:rPr lang="uk-UA" dirty="0"/>
              <a:t>в базальні сегменти праворуч. </a:t>
            </a:r>
          </a:p>
        </p:txBody>
      </p:sp>
      <p:sp>
        <p:nvSpPr>
          <p:cNvPr id="18" name="Прямоугольник 17"/>
          <p:cNvSpPr/>
          <p:nvPr/>
        </p:nvSpPr>
        <p:spPr>
          <a:xfrm>
            <a:off x="2627784" y="5733256"/>
            <a:ext cx="2339752" cy="923330"/>
          </a:xfrm>
          <a:prstGeom prst="rect">
            <a:avLst/>
          </a:prstGeom>
          <a:solidFill>
            <a:srgbClr val="00B0F0"/>
          </a:solidFill>
        </p:spPr>
        <p:txBody>
          <a:bodyPr wrap="square">
            <a:spAutoFit/>
          </a:bodyPr>
          <a:lstStyle/>
          <a:p>
            <a:pPr marL="269875" indent="-269875" algn="ctr">
              <a:tabLst>
                <a:tab pos="90488" algn="l"/>
              </a:tabLst>
            </a:pPr>
            <a:r>
              <a:rPr lang="uk-UA" dirty="0"/>
              <a:t>рідше: </a:t>
            </a:r>
          </a:p>
          <a:p>
            <a:pPr marL="269875" indent="-269875" algn="ctr">
              <a:tabLst>
                <a:tab pos="90488" algn="l"/>
              </a:tabLst>
            </a:pPr>
            <a:r>
              <a:rPr lang="uk-UA" dirty="0"/>
              <a:t> вогнища великих розмірів</a:t>
            </a:r>
          </a:p>
        </p:txBody>
      </p:sp>
      <p:sp>
        <p:nvSpPr>
          <p:cNvPr id="19" name="Прямоугольник 18"/>
          <p:cNvSpPr/>
          <p:nvPr/>
        </p:nvSpPr>
        <p:spPr>
          <a:xfrm>
            <a:off x="0" y="4221088"/>
            <a:ext cx="4680520" cy="738664"/>
          </a:xfrm>
          <a:prstGeom prst="rect">
            <a:avLst/>
          </a:prstGeom>
          <a:solidFill>
            <a:srgbClr val="00B0F0"/>
          </a:solidFill>
        </p:spPr>
        <p:txBody>
          <a:bodyPr wrap="square">
            <a:spAutoFit/>
          </a:bodyPr>
          <a:lstStyle/>
          <a:p>
            <a:pPr indent="269875" algn="ctr">
              <a:tabLst>
                <a:tab pos="90488" algn="l"/>
              </a:tabLst>
            </a:pPr>
            <a:r>
              <a:rPr lang="uk-UA" sz="2400" b="1" i="1" dirty="0">
                <a:solidFill>
                  <a:srgbClr val="FFC000"/>
                </a:solidFill>
              </a:rPr>
              <a:t>Гематогенна дисемінація </a:t>
            </a:r>
          </a:p>
          <a:p>
            <a:pPr indent="269875" algn="ctr">
              <a:tabLst>
                <a:tab pos="90488" algn="l"/>
              </a:tabLst>
            </a:pPr>
            <a:r>
              <a:rPr lang="uk-UA" i="1" dirty="0"/>
              <a:t>(</a:t>
            </a:r>
            <a:r>
              <a:rPr lang="uk-UA" dirty="0"/>
              <a:t>прорив казеозних мас у судини):</a:t>
            </a:r>
          </a:p>
        </p:txBody>
      </p:sp>
      <p:sp>
        <p:nvSpPr>
          <p:cNvPr id="20" name="Прямоугольник 19"/>
          <p:cNvSpPr/>
          <p:nvPr/>
        </p:nvSpPr>
        <p:spPr>
          <a:xfrm>
            <a:off x="0" y="5733256"/>
            <a:ext cx="2520280" cy="923330"/>
          </a:xfrm>
          <a:prstGeom prst="rect">
            <a:avLst/>
          </a:prstGeom>
          <a:solidFill>
            <a:srgbClr val="00B0F0"/>
          </a:solidFill>
        </p:spPr>
        <p:txBody>
          <a:bodyPr wrap="square">
            <a:spAutoFit/>
          </a:bodyPr>
          <a:lstStyle/>
          <a:p>
            <a:pPr indent="269875" algn="ctr">
              <a:tabLst>
                <a:tab pos="90488" algn="l"/>
              </a:tabLst>
            </a:pPr>
            <a:r>
              <a:rPr lang="uk-UA" dirty="0"/>
              <a:t>частіше:</a:t>
            </a:r>
          </a:p>
          <a:p>
            <a:pPr indent="269875" algn="ctr">
              <a:tabLst>
                <a:tab pos="90488" algn="l"/>
              </a:tabLst>
            </a:pPr>
            <a:r>
              <a:rPr lang="uk-UA" dirty="0"/>
              <a:t>дрібновогнищевий міліарний процес, </a:t>
            </a:r>
          </a:p>
        </p:txBody>
      </p:sp>
      <p:cxnSp>
        <p:nvCxnSpPr>
          <p:cNvPr id="21" name="Прямая со стрелкой 20"/>
          <p:cNvCxnSpPr/>
          <p:nvPr/>
        </p:nvCxnSpPr>
        <p:spPr>
          <a:xfrm>
            <a:off x="1331640" y="5013176"/>
            <a:ext cx="0" cy="72008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a:off x="3707904" y="5013176"/>
            <a:ext cx="0" cy="72008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3" name="Прямоугольник 22"/>
          <p:cNvSpPr/>
          <p:nvPr/>
        </p:nvSpPr>
        <p:spPr>
          <a:xfrm>
            <a:off x="4932040" y="4221088"/>
            <a:ext cx="4211960" cy="461665"/>
          </a:xfrm>
          <a:prstGeom prst="rect">
            <a:avLst/>
          </a:prstGeom>
          <a:solidFill>
            <a:srgbClr val="00B0F0"/>
          </a:solidFill>
        </p:spPr>
        <p:txBody>
          <a:bodyPr wrap="square">
            <a:spAutoFit/>
          </a:bodyPr>
          <a:lstStyle/>
          <a:p>
            <a:pPr indent="269875" algn="just">
              <a:tabLst>
                <a:tab pos="90488" algn="l"/>
              </a:tabLst>
            </a:pPr>
            <a:r>
              <a:rPr lang="uk-UA" sz="2400" b="1" i="1" dirty="0">
                <a:solidFill>
                  <a:srgbClr val="FFC000"/>
                </a:solidFill>
              </a:rPr>
              <a:t>Лімфогенна дисемінація: </a:t>
            </a:r>
          </a:p>
        </p:txBody>
      </p:sp>
      <p:sp>
        <p:nvSpPr>
          <p:cNvPr id="24" name="Прямоугольник 23"/>
          <p:cNvSpPr/>
          <p:nvPr/>
        </p:nvSpPr>
        <p:spPr>
          <a:xfrm>
            <a:off x="5364088" y="5445224"/>
            <a:ext cx="3312368" cy="1200329"/>
          </a:xfrm>
          <a:prstGeom prst="rect">
            <a:avLst/>
          </a:prstGeom>
          <a:solidFill>
            <a:srgbClr val="00B0F0"/>
          </a:solidFill>
        </p:spPr>
        <p:txBody>
          <a:bodyPr wrap="square">
            <a:spAutoFit/>
          </a:bodyPr>
          <a:lstStyle/>
          <a:p>
            <a:pPr marL="90488" indent="179388" algn="just">
              <a:tabLst>
                <a:tab pos="90488" algn="l"/>
              </a:tabLst>
            </a:pPr>
            <a:r>
              <a:rPr lang="uk-UA" dirty="0"/>
              <a:t>Віялоподібні вогнища у верхніх, середніх і нижніх відділах легень, розмірами до 1 см. </a:t>
            </a:r>
          </a:p>
        </p:txBody>
      </p:sp>
      <p:cxnSp>
        <p:nvCxnSpPr>
          <p:cNvPr id="26" name="Прямая со стрелкой 25"/>
          <p:cNvCxnSpPr/>
          <p:nvPr/>
        </p:nvCxnSpPr>
        <p:spPr>
          <a:xfrm>
            <a:off x="6804248" y="4725144"/>
            <a:ext cx="0" cy="72008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5980837"/>
            <a:ext cx="8712968" cy="646331"/>
          </a:xfrm>
          <a:prstGeom prst="rect">
            <a:avLst/>
          </a:prstGeom>
        </p:spPr>
        <p:txBody>
          <a:bodyPr wrap="square">
            <a:spAutoFit/>
          </a:bodyPr>
          <a:lstStyle/>
          <a:p>
            <a:pPr indent="269875" algn="just"/>
            <a:br>
              <a:rPr lang="uk-UA" dirty="0"/>
            </a:br>
            <a:endParaRPr lang="ru-RU" dirty="0"/>
          </a:p>
        </p:txBody>
      </p:sp>
      <p:sp>
        <p:nvSpPr>
          <p:cNvPr id="4" name="Прямоугольник 3"/>
          <p:cNvSpPr/>
          <p:nvPr/>
        </p:nvSpPr>
        <p:spPr>
          <a:xfrm>
            <a:off x="971600" y="404664"/>
            <a:ext cx="6840760" cy="461665"/>
          </a:xfrm>
          <a:prstGeom prst="rect">
            <a:avLst/>
          </a:prstGeom>
          <a:solidFill>
            <a:srgbClr val="00B0F0"/>
          </a:solidFill>
        </p:spPr>
        <p:txBody>
          <a:bodyPr wrap="square">
            <a:spAutoFit/>
          </a:bodyPr>
          <a:lstStyle/>
          <a:p>
            <a:pPr indent="269875" algn="just">
              <a:tabLst>
                <a:tab pos="90488" algn="l"/>
              </a:tabLst>
            </a:pPr>
            <a:r>
              <a:rPr lang="uk-UA" sz="2400" b="1" i="1" dirty="0">
                <a:solidFill>
                  <a:srgbClr val="FFC000"/>
                </a:solidFill>
              </a:rPr>
              <a:t>Змішана лімфо-гематогенна дисемінація: </a:t>
            </a:r>
          </a:p>
        </p:txBody>
      </p:sp>
      <p:sp>
        <p:nvSpPr>
          <p:cNvPr id="5" name="Прямоугольник 4"/>
          <p:cNvSpPr/>
          <p:nvPr/>
        </p:nvSpPr>
        <p:spPr>
          <a:xfrm>
            <a:off x="3275856" y="1124744"/>
            <a:ext cx="3263137" cy="738664"/>
          </a:xfrm>
          <a:prstGeom prst="rect">
            <a:avLst/>
          </a:prstGeom>
          <a:solidFill>
            <a:srgbClr val="00B0F0"/>
          </a:solidFill>
        </p:spPr>
        <p:txBody>
          <a:bodyPr wrap="none">
            <a:spAutoFit/>
          </a:bodyPr>
          <a:lstStyle/>
          <a:p>
            <a:r>
              <a:rPr lang="uk-UA" sz="2400" dirty="0"/>
              <a:t>Інфекція з лімфовузлів </a:t>
            </a:r>
          </a:p>
          <a:p>
            <a:r>
              <a:rPr lang="uk-UA" dirty="0"/>
              <a:t> </a:t>
            </a:r>
          </a:p>
        </p:txBody>
      </p:sp>
      <p:sp>
        <p:nvSpPr>
          <p:cNvPr id="7" name="Прямоугольник 6"/>
          <p:cNvSpPr/>
          <p:nvPr/>
        </p:nvSpPr>
        <p:spPr>
          <a:xfrm>
            <a:off x="2987824" y="2348880"/>
            <a:ext cx="4036170" cy="461665"/>
          </a:xfrm>
          <a:prstGeom prst="rect">
            <a:avLst/>
          </a:prstGeom>
          <a:solidFill>
            <a:srgbClr val="00B0F0"/>
          </a:solidFill>
        </p:spPr>
        <p:txBody>
          <a:bodyPr wrap="none">
            <a:spAutoFit/>
          </a:bodyPr>
          <a:lstStyle/>
          <a:p>
            <a:r>
              <a:rPr lang="uk-UA" sz="2400" dirty="0"/>
              <a:t>в грудну лімфатичну протоку</a:t>
            </a:r>
          </a:p>
        </p:txBody>
      </p:sp>
      <p:sp>
        <p:nvSpPr>
          <p:cNvPr id="8" name="Прямоугольник 7"/>
          <p:cNvSpPr/>
          <p:nvPr/>
        </p:nvSpPr>
        <p:spPr>
          <a:xfrm>
            <a:off x="3149303" y="3244334"/>
            <a:ext cx="3734420" cy="461665"/>
          </a:xfrm>
          <a:prstGeom prst="rect">
            <a:avLst/>
          </a:prstGeom>
          <a:solidFill>
            <a:srgbClr val="00B0F0"/>
          </a:solidFill>
        </p:spPr>
        <p:txBody>
          <a:bodyPr wrap="none">
            <a:spAutoFit/>
          </a:bodyPr>
          <a:lstStyle/>
          <a:p>
            <a:r>
              <a:rPr lang="uk-UA" sz="2400" dirty="0"/>
              <a:t>у верхню порожнисту вену</a:t>
            </a:r>
          </a:p>
        </p:txBody>
      </p:sp>
      <p:sp>
        <p:nvSpPr>
          <p:cNvPr id="9" name="Прямоугольник 8"/>
          <p:cNvSpPr/>
          <p:nvPr/>
        </p:nvSpPr>
        <p:spPr>
          <a:xfrm>
            <a:off x="3707904" y="4149080"/>
            <a:ext cx="2466060" cy="461665"/>
          </a:xfrm>
          <a:prstGeom prst="rect">
            <a:avLst/>
          </a:prstGeom>
          <a:solidFill>
            <a:srgbClr val="00B0F0"/>
          </a:solidFill>
        </p:spPr>
        <p:txBody>
          <a:bodyPr wrap="none">
            <a:spAutoFit/>
          </a:bodyPr>
          <a:lstStyle/>
          <a:p>
            <a:r>
              <a:rPr lang="uk-UA" sz="2400" dirty="0"/>
              <a:t>праве передсердя</a:t>
            </a:r>
          </a:p>
        </p:txBody>
      </p:sp>
      <p:sp>
        <p:nvSpPr>
          <p:cNvPr id="10" name="Прямоугольник 9"/>
          <p:cNvSpPr/>
          <p:nvPr/>
        </p:nvSpPr>
        <p:spPr>
          <a:xfrm>
            <a:off x="3635896" y="5085184"/>
            <a:ext cx="2507481" cy="461665"/>
          </a:xfrm>
          <a:prstGeom prst="rect">
            <a:avLst/>
          </a:prstGeom>
          <a:solidFill>
            <a:srgbClr val="00B0F0"/>
          </a:solidFill>
        </p:spPr>
        <p:txBody>
          <a:bodyPr wrap="none">
            <a:spAutoFit/>
          </a:bodyPr>
          <a:lstStyle/>
          <a:p>
            <a:r>
              <a:rPr lang="uk-UA" sz="2400" dirty="0"/>
              <a:t>правий шлуночок</a:t>
            </a:r>
          </a:p>
        </p:txBody>
      </p:sp>
      <p:sp>
        <p:nvSpPr>
          <p:cNvPr id="11" name="Прямоугольник 10"/>
          <p:cNvSpPr/>
          <p:nvPr/>
        </p:nvSpPr>
        <p:spPr>
          <a:xfrm>
            <a:off x="3275856" y="6027003"/>
            <a:ext cx="3478453" cy="830997"/>
          </a:xfrm>
          <a:prstGeom prst="rect">
            <a:avLst/>
          </a:prstGeom>
          <a:solidFill>
            <a:srgbClr val="00B0F0"/>
          </a:solidFill>
        </p:spPr>
        <p:txBody>
          <a:bodyPr wrap="none">
            <a:spAutoFit/>
          </a:bodyPr>
          <a:lstStyle/>
          <a:p>
            <a:pPr indent="269875" algn="ctr">
              <a:tabLst>
                <a:tab pos="90488" algn="l"/>
              </a:tabLst>
            </a:pPr>
            <a:r>
              <a:rPr lang="uk-UA" sz="2400" dirty="0"/>
              <a:t>в мале коло кровообігу</a:t>
            </a:r>
          </a:p>
          <a:p>
            <a:pPr indent="269875" algn="ctr">
              <a:tabLst>
                <a:tab pos="90488" algn="l"/>
              </a:tabLst>
            </a:pPr>
            <a:r>
              <a:rPr lang="uk-UA" sz="2400" dirty="0"/>
              <a:t> (</a:t>
            </a:r>
            <a:r>
              <a:rPr lang="uk-UA" sz="2400" dirty="0" err="1"/>
              <a:t>МКК</a:t>
            </a:r>
            <a:r>
              <a:rPr lang="uk-UA" sz="2400" dirty="0"/>
              <a:t>).</a:t>
            </a:r>
          </a:p>
        </p:txBody>
      </p:sp>
      <p:cxnSp>
        <p:nvCxnSpPr>
          <p:cNvPr id="13" name="Прямая со стрелкой 12"/>
          <p:cNvCxnSpPr/>
          <p:nvPr/>
        </p:nvCxnSpPr>
        <p:spPr>
          <a:xfrm>
            <a:off x="4716016" y="1916832"/>
            <a:ext cx="0" cy="432048"/>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4788024" y="2780928"/>
            <a:ext cx="0" cy="432048"/>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a:off x="4788024" y="3645024"/>
            <a:ext cx="0" cy="432048"/>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a:off x="4860032" y="4653136"/>
            <a:ext cx="0" cy="432048"/>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a:off x="4860032" y="5589240"/>
            <a:ext cx="0" cy="432048"/>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712968" cy="5632311"/>
          </a:xfrm>
          <a:prstGeom prst="rect">
            <a:avLst/>
          </a:prstGeom>
        </p:spPr>
        <p:txBody>
          <a:bodyPr wrap="square">
            <a:spAutoFit/>
          </a:bodyPr>
          <a:lstStyle/>
          <a:p>
            <a:pPr marL="269875" lvl="0" indent="-269875" algn="just">
              <a:tabLst>
                <a:tab pos="90488" algn="l"/>
              </a:tabLst>
            </a:pPr>
            <a:r>
              <a:rPr lang="uk-UA" sz="2400" dirty="0"/>
              <a:t>4. Розвиток ателектазу завдяки специфічним змінам перибронхіально розміщених лімфовузлів коренів легень:</a:t>
            </a:r>
          </a:p>
          <a:p>
            <a:pPr marL="269875" lvl="0" indent="-269875" algn="just">
              <a:buFont typeface="Arial" pitchFamily="34" charset="0"/>
              <a:buChar char="•"/>
              <a:tabLst>
                <a:tab pos="90488" algn="l"/>
              </a:tabLst>
            </a:pPr>
            <a:r>
              <a:rPr lang="uk-UA" sz="2400" dirty="0"/>
              <a:t>інфільтративними змінами стінок бронхів (</a:t>
            </a:r>
            <a:r>
              <a:rPr lang="uk-UA" sz="2400" dirty="0" err="1"/>
              <a:t>ендо-</a:t>
            </a:r>
            <a:r>
              <a:rPr lang="uk-UA" sz="2400" dirty="0"/>
              <a:t>, </a:t>
            </a:r>
            <a:r>
              <a:rPr lang="uk-UA" sz="2400" dirty="0" err="1"/>
              <a:t>панбронхіт</a:t>
            </a:r>
            <a:r>
              <a:rPr lang="uk-UA" sz="2400" dirty="0"/>
              <a:t>),</a:t>
            </a:r>
          </a:p>
          <a:p>
            <a:pPr marL="269875" lvl="0" indent="-269875" algn="just">
              <a:buFont typeface="Arial" pitchFamily="34" charset="0"/>
              <a:buChar char="•"/>
              <a:tabLst>
                <a:tab pos="90488" algn="l"/>
              </a:tabLst>
            </a:pPr>
            <a:r>
              <a:rPr lang="uk-UA" sz="2400" dirty="0"/>
              <a:t> розростання грануляцій на рівні прилягання уражених лімфовузлів до бронхів, </a:t>
            </a:r>
          </a:p>
          <a:p>
            <a:pPr marL="269875" lvl="0" indent="-269875" algn="just">
              <a:buFont typeface="Arial" pitchFamily="34" charset="0"/>
              <a:buChar char="•"/>
              <a:tabLst>
                <a:tab pos="90488" algn="l"/>
              </a:tabLst>
            </a:pPr>
            <a:r>
              <a:rPr lang="uk-UA" sz="2400" dirty="0"/>
              <a:t>утворення нориць, </a:t>
            </a:r>
          </a:p>
          <a:p>
            <a:pPr marL="269875" lvl="0" indent="-269875" algn="just">
              <a:buFont typeface="Arial" pitchFamily="34" charset="0"/>
              <a:buChar char="•"/>
              <a:tabLst>
                <a:tab pos="90488" algn="l"/>
              </a:tabLst>
            </a:pPr>
            <a:r>
              <a:rPr lang="uk-UA" sz="2400" dirty="0"/>
              <a:t>здавлювання бронха збільшеними лімфовузлами, </a:t>
            </a:r>
          </a:p>
          <a:p>
            <a:pPr marL="269875" lvl="0" indent="-269875" algn="just">
              <a:buFont typeface="Arial" pitchFamily="34" charset="0"/>
              <a:buChar char="•"/>
              <a:tabLst>
                <a:tab pos="90488" algn="l"/>
              </a:tabLst>
            </a:pPr>
            <a:r>
              <a:rPr lang="uk-UA" sz="2400" dirty="0"/>
              <a:t>При розвитку ателектазу елементи ПТК перестають роздільно визначатися. </a:t>
            </a:r>
          </a:p>
          <a:p>
            <a:pPr marL="269875" lvl="0" indent="-269875" algn="just">
              <a:buFont typeface="Arial" pitchFamily="34" charset="0"/>
              <a:buChar char="•"/>
              <a:tabLst>
                <a:tab pos="90488" algn="l"/>
              </a:tabLst>
            </a:pPr>
            <a:r>
              <a:rPr lang="uk-UA" sz="2400" dirty="0"/>
              <a:t> зменшення в об’ємі ділянки легеневої тканини, вентильована ураженим бронхом, </a:t>
            </a:r>
          </a:p>
          <a:p>
            <a:pPr marL="269875" lvl="0" indent="-269875" algn="just">
              <a:buFont typeface="Arial" pitchFamily="34" charset="0"/>
              <a:buChar char="•"/>
              <a:tabLst>
                <a:tab pos="90488" algn="l"/>
              </a:tabLst>
            </a:pPr>
            <a:r>
              <a:rPr lang="uk-UA" sz="2400" dirty="0"/>
              <a:t>при томографії просвітки бронхів не диференціюються. </a:t>
            </a:r>
          </a:p>
          <a:p>
            <a:pPr marL="269875" lvl="0" indent="-269875" algn="just">
              <a:buFont typeface="Arial" pitchFamily="34" charset="0"/>
              <a:buChar char="•"/>
              <a:tabLst>
                <a:tab pos="90488" algn="l"/>
              </a:tabLst>
            </a:pPr>
            <a:r>
              <a:rPr lang="uk-UA" sz="2400" dirty="0"/>
              <a:t>частка або сегмент мають гомогенну структуру й середню інтенсивність тіні.</a:t>
            </a:r>
            <a:endParaRPr lang="ru-RU" sz="2400" dirty="0"/>
          </a:p>
          <a:p>
            <a:pPr marL="269875" indent="-269875" algn="just">
              <a:tabLst>
                <a:tab pos="90488" algn="l"/>
              </a:tabLst>
            </a:pPr>
            <a:endParaRPr lang="ru-RU" sz="2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712968" cy="6001643"/>
          </a:xfrm>
          <a:prstGeom prst="rect">
            <a:avLst/>
          </a:prstGeom>
        </p:spPr>
        <p:txBody>
          <a:bodyPr wrap="square">
            <a:spAutoFit/>
          </a:bodyPr>
          <a:lstStyle/>
          <a:p>
            <a:pPr marL="269875" lvl="0" indent="-269875" algn="just"/>
            <a:r>
              <a:rPr lang="uk-UA" sz="2400" dirty="0"/>
              <a:t>5. Плеврит може розвитися на всіх етапах перебігу ПТК. Плевральний ексудат у ряді випадків утрудняє рентгенодіагностику ПТК, навіть за допомогою томографії. Ексудативний плеврит має сприятливий перебіг і часто повністю розсмоктується. В окремих випадках відзначається тривале існування плевральних нашарувань, цитологічне дослідження яких указує на сиро подібний некроз.</a:t>
            </a:r>
            <a:endParaRPr lang="ru-RU" sz="2400" dirty="0"/>
          </a:p>
          <a:p>
            <a:pPr marL="269875" indent="179388" algn="just"/>
            <a:r>
              <a:rPr lang="uk-UA" sz="2400" dirty="0"/>
              <a:t>6. У ряді випадків спостерігаються ущільнення, часткова кальцинація великих фокусів легеневого запалення з формуванням </a:t>
            </a:r>
            <a:r>
              <a:rPr lang="uk-UA" sz="2400" b="1" i="1" dirty="0"/>
              <a:t>первинної туберкульоми</a:t>
            </a:r>
            <a:r>
              <a:rPr lang="uk-UA" sz="2400" dirty="0"/>
              <a:t>. Туберкульоми частіше спостерігаються в добре вентильованих сегментах (</a:t>
            </a:r>
            <a:r>
              <a:rPr lang="en-US" sz="2400" dirty="0"/>
              <a:t>S3</a:t>
            </a:r>
            <a:r>
              <a:rPr lang="uk-UA" sz="2400" dirty="0"/>
              <a:t>, </a:t>
            </a:r>
            <a:r>
              <a:rPr lang="en-US" sz="2400" dirty="0"/>
              <a:t>S</a:t>
            </a:r>
            <a:r>
              <a:rPr lang="uk-UA" sz="2400" dirty="0"/>
              <a:t>6), виявляються у вигляді великих, чітко обкреслених ущільнень, які мають структуру: характерне звапнення капсули всього фокуса й капсул більш дрібних </a:t>
            </a:r>
            <a:r>
              <a:rPr lang="uk-UA" sz="2400" dirty="0" err="1"/>
              <a:t>бронхолобулярних</a:t>
            </a:r>
            <a:r>
              <a:rPr lang="uk-UA" sz="2400" dirty="0"/>
              <a:t> вогнищ, які його утворюють - картина звапнення по типу </a:t>
            </a:r>
            <a:r>
              <a:rPr lang="uk-UA" sz="2400" dirty="0" err="1"/>
              <a:t>“шовковичної</a:t>
            </a:r>
            <a:r>
              <a:rPr lang="uk-UA" sz="2400" dirty="0"/>
              <a:t> </a:t>
            </a:r>
            <a:r>
              <a:rPr lang="uk-UA" sz="2400" dirty="0" err="1"/>
              <a:t>ягоди”</a:t>
            </a:r>
            <a:r>
              <a:rPr lang="uk-UA" sz="2400" dirty="0"/>
              <a: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568952" cy="7171194"/>
          </a:xfrm>
          <a:prstGeom prst="rect">
            <a:avLst/>
          </a:prstGeom>
        </p:spPr>
        <p:txBody>
          <a:bodyPr wrap="square">
            <a:spAutoFit/>
          </a:bodyPr>
          <a:lstStyle/>
          <a:p>
            <a:pPr indent="269875" algn="just"/>
            <a:r>
              <a:rPr lang="uk-UA" sz="2800" b="1" dirty="0"/>
              <a:t>Диференційна діагностика </a:t>
            </a:r>
            <a:r>
              <a:rPr lang="uk-UA" sz="2400" b="1" dirty="0"/>
              <a:t>ускладненого ПТК </a:t>
            </a:r>
            <a:r>
              <a:rPr lang="uk-UA" sz="2400" dirty="0"/>
              <a:t>у вигляді первинної пневмонії з розпадом:</a:t>
            </a:r>
          </a:p>
          <a:p>
            <a:pPr indent="269875" algn="just">
              <a:buFont typeface="Arial" pitchFamily="34" charset="0"/>
              <a:buChar char="•"/>
            </a:pPr>
            <a:r>
              <a:rPr lang="uk-UA" sz="2400" dirty="0"/>
              <a:t> з абсцесом легені, </a:t>
            </a:r>
          </a:p>
          <a:p>
            <a:pPr indent="269875" algn="just">
              <a:buFont typeface="Arial" pitchFamily="34" charset="0"/>
              <a:buChar char="•"/>
            </a:pPr>
            <a:r>
              <a:rPr lang="uk-UA" sz="2400" dirty="0"/>
              <a:t>неспецифічною пневмонією з деструктивними змінами (частіше стафілококової, стрептококової етіології).</a:t>
            </a:r>
          </a:p>
          <a:p>
            <a:pPr indent="269875" algn="just">
              <a:buFont typeface="Arial" pitchFamily="34" charset="0"/>
              <a:buChar char="•"/>
            </a:pPr>
            <a:r>
              <a:rPr lang="uk-UA" sz="2400" dirty="0"/>
              <a:t>з лімфомою</a:t>
            </a:r>
          </a:p>
          <a:p>
            <a:pPr marL="269875" lvl="0" indent="-269875" algn="just"/>
            <a:r>
              <a:rPr lang="uk-UA" sz="2400" dirty="0"/>
              <a:t>1. Пневмонія. В обох випадках може спостерігатися гострий початок захворювання, виражена клініка, на рентгенограмі важко диференціювати характер тіні при неспецифічному й специфічному процесах. Велике значення в діагностиці грає динаміка процесу, гемограма - при пневмонії виявляють нейтрофільний лейкоцитоз, при туберкульозі - у більшості випадків моноцитоз, лімфопенію.</a:t>
            </a:r>
            <a:endParaRPr lang="ru-RU" sz="2400" dirty="0"/>
          </a:p>
          <a:p>
            <a:pPr lvl="0" indent="269875"/>
            <a:r>
              <a:rPr lang="uk-UA" sz="2400" dirty="0"/>
              <a:t>При  абсцесі легені більш тяжка клініка, виражена інтоксикація, зміни гемограми.</a:t>
            </a:r>
            <a:endParaRPr lang="ru-RU" sz="2400" dirty="0"/>
          </a:p>
          <a:p>
            <a:pPr lvl="0" indent="269875"/>
            <a:r>
              <a:rPr lang="uk-UA" sz="2400" dirty="0"/>
              <a:t>При лімфомі, як правило, збільшуються не тільки </a:t>
            </a:r>
            <a:r>
              <a:rPr lang="uk-UA" sz="2400" dirty="0" err="1"/>
              <a:t>бронхопульмональні</a:t>
            </a:r>
            <a:r>
              <a:rPr lang="uk-UA" sz="2400" dirty="0"/>
              <a:t> лімфовузли, а й інші групи лімфовузлів середостіння. </a:t>
            </a:r>
          </a:p>
          <a:p>
            <a:pPr marL="269875" indent="-269875" algn="just"/>
            <a:endParaRPr lang="ru-RU" sz="2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424936" cy="2431435"/>
          </a:xfrm>
          <a:prstGeom prst="rect">
            <a:avLst/>
          </a:prstGeom>
        </p:spPr>
        <p:txBody>
          <a:bodyPr wrap="square">
            <a:spAutoFit/>
          </a:bodyPr>
          <a:lstStyle/>
          <a:p>
            <a:pPr marL="457200" indent="-457200">
              <a:buAutoNum type="arabicPeriod"/>
            </a:pPr>
            <a:r>
              <a:rPr lang="uk-UA" sz="2800" b="1" dirty="0"/>
              <a:t>Ускладнення, пов'язані з легеневим компонентом: </a:t>
            </a:r>
          </a:p>
          <a:p>
            <a:pPr marL="457200" indent="-457200"/>
            <a:r>
              <a:rPr lang="uk-UA" sz="2400" dirty="0"/>
              <a:t> плеврити (частіше костальні і діафрагмальні); </a:t>
            </a:r>
          </a:p>
          <a:p>
            <a:pPr marL="457200" indent="-457200"/>
            <a:r>
              <a:rPr lang="uk-UA" sz="2400" dirty="0"/>
              <a:t> лобарна  первинна казеозна пневмонія; </a:t>
            </a:r>
          </a:p>
          <a:p>
            <a:pPr marL="457200" indent="-457200"/>
            <a:r>
              <a:rPr lang="uk-UA" sz="2400" dirty="0"/>
              <a:t> первинна каверна;</a:t>
            </a:r>
          </a:p>
          <a:p>
            <a:pPr marL="457200" indent="-457200"/>
            <a:r>
              <a:rPr lang="uk-UA" sz="2400" dirty="0"/>
              <a:t> первинна туберкулома.</a:t>
            </a:r>
          </a:p>
        </p:txBody>
      </p:sp>
      <p:pic>
        <p:nvPicPr>
          <p:cNvPr id="187394" name="Picture 2"/>
          <p:cNvPicPr>
            <a:picLocks noChangeAspect="1" noChangeArrowheads="1"/>
          </p:cNvPicPr>
          <p:nvPr/>
        </p:nvPicPr>
        <p:blipFill>
          <a:blip r:embed="rId2" cstate="print"/>
          <a:srcRect/>
          <a:stretch>
            <a:fillRect/>
          </a:stretch>
        </p:blipFill>
        <p:spPr bwMode="auto">
          <a:xfrm>
            <a:off x="683568" y="2924944"/>
            <a:ext cx="3456384" cy="3257550"/>
          </a:xfrm>
          <a:prstGeom prst="rect">
            <a:avLst/>
          </a:prstGeom>
          <a:noFill/>
          <a:ln w="9525">
            <a:noFill/>
            <a:miter lim="800000"/>
            <a:headEnd/>
            <a:tailEnd/>
          </a:ln>
        </p:spPr>
      </p:pic>
      <p:sp>
        <p:nvSpPr>
          <p:cNvPr id="4" name="Прямоугольник 3"/>
          <p:cNvSpPr/>
          <p:nvPr/>
        </p:nvSpPr>
        <p:spPr>
          <a:xfrm>
            <a:off x="4211960" y="2996952"/>
            <a:ext cx="4752528" cy="1477328"/>
          </a:xfrm>
          <a:prstGeom prst="rect">
            <a:avLst/>
          </a:prstGeom>
        </p:spPr>
        <p:txBody>
          <a:bodyPr wrap="square">
            <a:spAutoFit/>
          </a:bodyPr>
          <a:lstStyle/>
          <a:p>
            <a:r>
              <a:rPr lang="uk-UA" b="1" i="1" dirty="0"/>
              <a:t>Плевральний випіт, що виник в результаті розриву легеневого компонента </a:t>
            </a:r>
            <a:r>
              <a:rPr lang="ru-RU" b="1" i="1" dirty="0"/>
              <a:t>ПТК</a:t>
            </a:r>
          </a:p>
          <a:p>
            <a:pPr marL="342900" indent="-342900">
              <a:buAutoNum type="arabicPeriod"/>
            </a:pPr>
            <a:r>
              <a:rPr lang="uk-UA" dirty="0"/>
              <a:t>Первинний афект</a:t>
            </a:r>
          </a:p>
          <a:p>
            <a:pPr marL="342900" indent="-342900">
              <a:buAutoNum type="arabicPeriod"/>
            </a:pPr>
            <a:r>
              <a:rPr lang="uk-UA" dirty="0"/>
              <a:t>Плевральний випіт</a:t>
            </a:r>
          </a:p>
          <a:p>
            <a:pPr marL="342900" indent="-342900">
              <a:buAutoNum type="arabicPeriod"/>
            </a:pPr>
            <a:r>
              <a:rPr lang="uk-UA" dirty="0"/>
              <a:t>Збільшені лімфовузли</a:t>
            </a:r>
          </a:p>
        </p:txBody>
      </p:sp>
      <p:cxnSp>
        <p:nvCxnSpPr>
          <p:cNvPr id="8" name="Прямая соединительная линия 7"/>
          <p:cNvCxnSpPr/>
          <p:nvPr/>
        </p:nvCxnSpPr>
        <p:spPr>
          <a:xfrm flipV="1">
            <a:off x="1259632" y="4437112"/>
            <a:ext cx="0" cy="3600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1115616" y="4869160"/>
            <a:ext cx="360040" cy="646331"/>
          </a:xfrm>
          <a:prstGeom prst="rect">
            <a:avLst/>
          </a:prstGeom>
        </p:spPr>
        <p:txBody>
          <a:bodyPr wrap="square">
            <a:spAutoFit/>
          </a:bodyPr>
          <a:lstStyle/>
          <a:p>
            <a:r>
              <a:rPr lang="ru-RU" sz="3600" dirty="0">
                <a:solidFill>
                  <a:schemeClr val="bg1"/>
                </a:solidFill>
              </a:rPr>
              <a:t>3</a:t>
            </a:r>
            <a:endParaRPr lang="uk-UA" sz="3600" dirty="0">
              <a:solidFill>
                <a:schemeClr val="bg1"/>
              </a:solidFill>
            </a:endParaRPr>
          </a:p>
        </p:txBody>
      </p:sp>
      <p:cxnSp>
        <p:nvCxnSpPr>
          <p:cNvPr id="11" name="Прямая соединительная линия 10"/>
          <p:cNvCxnSpPr/>
          <p:nvPr/>
        </p:nvCxnSpPr>
        <p:spPr>
          <a:xfrm flipH="1">
            <a:off x="1259632" y="4365104"/>
            <a:ext cx="720080" cy="4320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flipH="1">
            <a:off x="1259632" y="3861048"/>
            <a:ext cx="432048" cy="9361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2"/>
          <p:cNvPicPr>
            <a:picLocks noChangeAspect="1" noChangeArrowheads="1"/>
          </p:cNvPicPr>
          <p:nvPr/>
        </p:nvPicPr>
        <p:blipFill>
          <a:blip r:embed="rId2" cstate="print"/>
          <a:srcRect/>
          <a:stretch>
            <a:fillRect/>
          </a:stretch>
        </p:blipFill>
        <p:spPr bwMode="auto">
          <a:xfrm>
            <a:off x="395537" y="3764464"/>
            <a:ext cx="3168352" cy="2802453"/>
          </a:xfrm>
          <a:prstGeom prst="rect">
            <a:avLst/>
          </a:prstGeom>
          <a:noFill/>
          <a:ln w="9525">
            <a:noFill/>
            <a:miter lim="800000"/>
            <a:headEnd/>
            <a:tailEnd/>
          </a:ln>
        </p:spPr>
      </p:pic>
      <p:sp>
        <p:nvSpPr>
          <p:cNvPr id="3" name="Прямоугольник 2"/>
          <p:cNvSpPr/>
          <p:nvPr/>
        </p:nvSpPr>
        <p:spPr>
          <a:xfrm>
            <a:off x="323528" y="0"/>
            <a:ext cx="8208912" cy="3539430"/>
          </a:xfrm>
          <a:prstGeom prst="rect">
            <a:avLst/>
          </a:prstGeom>
        </p:spPr>
        <p:txBody>
          <a:bodyPr wrap="square">
            <a:spAutoFit/>
          </a:bodyPr>
          <a:lstStyle/>
          <a:p>
            <a:pPr marL="457200" indent="-457200"/>
            <a:r>
              <a:rPr lang="uk-UA" sz="2800" dirty="0"/>
              <a:t>2. Ускладнення, пов'язані з залозистим компонентом: </a:t>
            </a:r>
          </a:p>
          <a:p>
            <a:pPr marL="457200" indent="-457200"/>
            <a:r>
              <a:rPr lang="uk-UA" sz="2400" dirty="0"/>
              <a:t> аденобронхолегеневе ураження; </a:t>
            </a:r>
          </a:p>
          <a:p>
            <a:pPr marL="457200" indent="-457200"/>
            <a:r>
              <a:rPr lang="uk-UA" sz="2400" dirty="0"/>
              <a:t> туберкульозний менінгіт; </a:t>
            </a:r>
          </a:p>
          <a:p>
            <a:pPr marL="457200" indent="-457200"/>
            <a:r>
              <a:rPr lang="uk-UA" sz="2400" dirty="0"/>
              <a:t> дисемінації; </a:t>
            </a:r>
          </a:p>
          <a:p>
            <a:pPr marL="457200" indent="-457200"/>
            <a:r>
              <a:rPr lang="uk-UA" sz="2400" dirty="0"/>
              <a:t> бронхонодулярна нориця; </a:t>
            </a:r>
          </a:p>
          <a:p>
            <a:pPr marL="457200" indent="-457200"/>
            <a:r>
              <a:rPr lang="uk-UA" sz="2400" dirty="0"/>
              <a:t> туберкульозний бронхіт; </a:t>
            </a:r>
          </a:p>
          <a:p>
            <a:pPr marL="457200" indent="-457200"/>
            <a:r>
              <a:rPr lang="uk-UA" sz="2400" dirty="0"/>
              <a:t> рубцевий стеноз бронха; </a:t>
            </a:r>
          </a:p>
          <a:p>
            <a:pPr marL="457200" indent="-457200"/>
            <a:r>
              <a:rPr lang="uk-UA" sz="2400" dirty="0"/>
              <a:t> плеврити (медіастинальні, міжчасткові).</a:t>
            </a:r>
          </a:p>
        </p:txBody>
      </p:sp>
      <p:sp>
        <p:nvSpPr>
          <p:cNvPr id="4" name="Прямоугольник 3"/>
          <p:cNvSpPr/>
          <p:nvPr/>
        </p:nvSpPr>
        <p:spPr>
          <a:xfrm>
            <a:off x="3707904" y="3789040"/>
            <a:ext cx="5040560" cy="1477328"/>
          </a:xfrm>
          <a:prstGeom prst="rect">
            <a:avLst/>
          </a:prstGeom>
        </p:spPr>
        <p:txBody>
          <a:bodyPr wrap="square">
            <a:spAutoFit/>
          </a:bodyPr>
          <a:lstStyle/>
          <a:p>
            <a:r>
              <a:rPr lang="uk-UA" dirty="0"/>
              <a:t>Тонкостінна каверна (1), що утворилася в результаті руйнування первинним процесом в легкому стінки бронха. мікобактерії з цієї порожнини можуть поширюватися в інші відділи легень</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274638"/>
            <a:ext cx="7067128" cy="1143000"/>
          </a:xfrm>
        </p:spPr>
        <p:txBody>
          <a:bodyPr>
            <a:normAutofit fontScale="90000"/>
          </a:bodyPr>
          <a:lstStyle/>
          <a:p>
            <a:r>
              <a:rPr lang="uk-UA" dirty="0"/>
              <a:t>Туберкульоз внутрішньогрудних лимфатичних вузлів</a:t>
            </a:r>
          </a:p>
        </p:txBody>
      </p:sp>
      <p:sp>
        <p:nvSpPr>
          <p:cNvPr id="3" name="Прямоугольник 2"/>
          <p:cNvSpPr/>
          <p:nvPr/>
        </p:nvSpPr>
        <p:spPr>
          <a:xfrm>
            <a:off x="395536" y="2204864"/>
            <a:ext cx="8568952" cy="4893647"/>
          </a:xfrm>
          <a:prstGeom prst="rect">
            <a:avLst/>
          </a:prstGeom>
        </p:spPr>
        <p:txBody>
          <a:bodyPr wrap="square">
            <a:spAutoFit/>
          </a:bodyPr>
          <a:lstStyle/>
          <a:p>
            <a:pPr indent="360363" algn="just"/>
            <a:r>
              <a:rPr lang="uk-UA" sz="2400" dirty="0"/>
              <a:t>Виникає в результаті первинного зараження туберкульозом лімфовузлів коренів легенів або середостіння та відсутністю </a:t>
            </a:r>
          </a:p>
          <a:p>
            <a:pPr indent="360363" algn="just"/>
            <a:r>
              <a:rPr lang="uk-UA" sz="2400" dirty="0"/>
              <a:t>первинних морфологічних змін у легенях. Частіше у дітей, підлітків і молодих людей. Рідше він виникає в результаті ендогенної реактивації туберкульозних змін, які раніше були у внутрішньогрудних лімфовузлах.</a:t>
            </a:r>
          </a:p>
          <a:p>
            <a:pPr indent="360363" algn="just"/>
            <a:r>
              <a:rPr lang="uk-UA" sz="2400" dirty="0"/>
              <a:t>Характеризується різноманітними морфологічними змінами - від гіперплазії з окремими вогнищами в тканині до тотального казеозного їх некрозу. Відзначають </a:t>
            </a:r>
            <a:r>
              <a:rPr lang="uk-UA" sz="2400" dirty="0" err="1"/>
              <a:t>перифокальну</a:t>
            </a:r>
            <a:r>
              <a:rPr lang="uk-UA" sz="2400" dirty="0"/>
              <a:t> інфільтрацію, що поширюється на капсулу вузла й оточуючі сполучну тканину, стінку бронха, судини (</a:t>
            </a:r>
            <a:r>
              <a:rPr lang="uk-UA" sz="2400" dirty="0" err="1"/>
              <a:t>перібронхіальна</a:t>
            </a:r>
            <a:r>
              <a:rPr lang="uk-UA" sz="2400" dirty="0"/>
              <a:t>, </a:t>
            </a:r>
            <a:r>
              <a:rPr lang="uk-UA" sz="2400" dirty="0" err="1"/>
              <a:t>періваскулярна</a:t>
            </a:r>
            <a:r>
              <a:rPr lang="uk-UA" sz="2400" dirty="0"/>
              <a:t> інфільтрація), стінку стравоходу, плевру.</a:t>
            </a:r>
            <a:endParaRPr lang="ru-RU" sz="2400" dirty="0"/>
          </a:p>
          <a:p>
            <a:pPr indent="360363" algn="just"/>
            <a:endParaRPr lang="uk-UA" sz="2400" dirty="0"/>
          </a:p>
        </p:txBody>
      </p:sp>
      <p:pic>
        <p:nvPicPr>
          <p:cNvPr id="129025" name="Picture 1"/>
          <p:cNvPicPr>
            <a:picLocks noChangeAspect="1" noChangeArrowheads="1"/>
          </p:cNvPicPr>
          <p:nvPr/>
        </p:nvPicPr>
        <p:blipFill>
          <a:blip r:embed="rId2" cstate="print"/>
          <a:srcRect/>
          <a:stretch>
            <a:fillRect/>
          </a:stretch>
        </p:blipFill>
        <p:spPr bwMode="auto">
          <a:xfrm>
            <a:off x="0" y="0"/>
            <a:ext cx="1924050" cy="2343150"/>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892480" cy="6894195"/>
          </a:xfrm>
          <a:prstGeom prst="rect">
            <a:avLst/>
          </a:prstGeom>
        </p:spPr>
        <p:txBody>
          <a:bodyPr wrap="square">
            <a:spAutoFit/>
          </a:bodyPr>
          <a:lstStyle/>
          <a:p>
            <a:pPr lvl="0" algn="ctr"/>
            <a:r>
              <a:rPr lang="uk-UA" sz="2800" b="1" dirty="0"/>
              <a:t>Класифікація внутрішньогрудних </a:t>
            </a:r>
            <a:r>
              <a:rPr lang="uk-UA" sz="2800" b="1" dirty="0" err="1"/>
              <a:t>лимфовузлів</a:t>
            </a:r>
            <a:endParaRPr lang="uk-UA" sz="2800" b="1" dirty="0"/>
          </a:p>
          <a:p>
            <a:pPr lvl="0" algn="ctr"/>
            <a:r>
              <a:rPr lang="uk-UA" b="1" dirty="0"/>
              <a:t> (Д. Надь, 1959, Д.А. </a:t>
            </a:r>
            <a:r>
              <a:rPr lang="uk-UA" b="1" dirty="0" err="1"/>
              <a:t>Жданов</a:t>
            </a:r>
            <a:r>
              <a:rPr lang="uk-UA" b="1" dirty="0"/>
              <a:t>, 1964)</a:t>
            </a:r>
          </a:p>
          <a:p>
            <a:pPr marL="342900" lvl="0" indent="-342900">
              <a:buAutoNum type="arabicPeriod"/>
            </a:pPr>
            <a:r>
              <a:rPr lang="uk-UA" b="1" dirty="0"/>
              <a:t>ПРИСТІНКОВІ (ПАРІЄТАЛЬНІ) ЛІМФОВУЗЛИ </a:t>
            </a:r>
          </a:p>
          <a:p>
            <a:pPr marL="539750" lvl="0" indent="-179388">
              <a:buFont typeface="Arial" pitchFamily="34" charset="0"/>
              <a:buChar char="•"/>
            </a:pPr>
            <a:r>
              <a:rPr lang="uk-UA" sz="2000" b="1" dirty="0"/>
              <a:t> </a:t>
            </a:r>
            <a:r>
              <a:rPr lang="uk-UA" sz="2000" dirty="0"/>
              <a:t>парастернальні; </a:t>
            </a:r>
          </a:p>
          <a:p>
            <a:pPr marL="539750" lvl="0" indent="-179388">
              <a:buFont typeface="Arial" pitchFamily="34" charset="0"/>
              <a:buChar char="•"/>
            </a:pPr>
            <a:r>
              <a:rPr lang="uk-UA" sz="2000" dirty="0"/>
              <a:t> навколохребтові; </a:t>
            </a:r>
          </a:p>
          <a:p>
            <a:pPr marL="539750" lvl="0" indent="-179388">
              <a:buFont typeface="Arial" pitchFamily="34" charset="0"/>
              <a:buChar char="•"/>
            </a:pPr>
            <a:r>
              <a:rPr lang="uk-UA" sz="2000" dirty="0"/>
              <a:t> міжреберні; </a:t>
            </a:r>
          </a:p>
          <a:p>
            <a:pPr marL="539750" lvl="0" indent="-179388">
              <a:buFont typeface="Arial" pitchFamily="34" charset="0"/>
              <a:buChar char="•"/>
            </a:pPr>
            <a:r>
              <a:rPr lang="uk-UA" sz="2000" dirty="0"/>
              <a:t> діафрагмальні;</a:t>
            </a:r>
            <a:endParaRPr lang="ru-RU" sz="2000" dirty="0"/>
          </a:p>
          <a:p>
            <a:pPr lvl="0"/>
            <a:r>
              <a:rPr lang="uk-UA" sz="2000" b="1" dirty="0"/>
              <a:t>2. </a:t>
            </a:r>
            <a:r>
              <a:rPr lang="uk-UA" b="1" dirty="0"/>
              <a:t>НУТРОЩОВІ: </a:t>
            </a:r>
          </a:p>
          <a:p>
            <a:pPr lvl="0"/>
            <a:r>
              <a:rPr lang="uk-UA" b="1" dirty="0"/>
              <a:t>А. ПЕРЕДНЬОГО СЕРЕДОСТІННЯ</a:t>
            </a:r>
            <a:endParaRPr lang="ru-RU" b="1" dirty="0"/>
          </a:p>
          <a:p>
            <a:pPr marL="630238" lvl="0" indent="-269875">
              <a:buFont typeface="Arial" pitchFamily="34" charset="0"/>
              <a:buChar char="•"/>
            </a:pPr>
            <a:r>
              <a:rPr lang="uk-UA" sz="2000" dirty="0"/>
              <a:t>превенозні; </a:t>
            </a:r>
          </a:p>
          <a:p>
            <a:pPr marL="630238" lvl="0" indent="-269875">
              <a:buFont typeface="Arial" pitchFamily="34" charset="0"/>
              <a:buChar char="•"/>
            </a:pPr>
            <a:r>
              <a:rPr lang="uk-UA" sz="2000" dirty="0"/>
              <a:t> преаортокаротидні; </a:t>
            </a:r>
          </a:p>
          <a:p>
            <a:pPr marL="630238" lvl="0" indent="-269875">
              <a:buFont typeface="Arial" pitchFamily="34" charset="0"/>
              <a:buChar char="•"/>
            </a:pPr>
            <a:r>
              <a:rPr lang="uk-UA" sz="2000" dirty="0"/>
              <a:t> поперечний ланцюжок;</a:t>
            </a:r>
            <a:endParaRPr lang="ru-RU" sz="2000" dirty="0"/>
          </a:p>
          <a:p>
            <a:r>
              <a:rPr lang="uk-UA" sz="2000" b="1" dirty="0"/>
              <a:t>Б. </a:t>
            </a:r>
            <a:r>
              <a:rPr lang="uk-UA" b="1" dirty="0"/>
              <a:t>СЕРЕДНЬОГО СЕРЕДОСТІННЯ</a:t>
            </a:r>
          </a:p>
          <a:p>
            <a:pPr marL="539750" indent="-179388">
              <a:buFont typeface="Arial" pitchFamily="34" charset="0"/>
              <a:buChar char="•"/>
            </a:pPr>
            <a:r>
              <a:rPr lang="uk-UA" sz="2000" dirty="0"/>
              <a:t>паратрахеальні, </a:t>
            </a:r>
          </a:p>
          <a:p>
            <a:pPr marL="539750" indent="-179388">
              <a:buFont typeface="Arial" pitchFamily="34" charset="0"/>
              <a:buChar char="•"/>
            </a:pPr>
            <a:r>
              <a:rPr lang="uk-UA" sz="2000" dirty="0" err="1"/>
              <a:t>ретротрахеальні</a:t>
            </a:r>
            <a:r>
              <a:rPr lang="uk-UA" sz="2000" dirty="0"/>
              <a:t>; </a:t>
            </a:r>
          </a:p>
          <a:p>
            <a:pPr marL="539750" indent="-179388">
              <a:buFont typeface="Arial" pitchFamily="34" charset="0"/>
              <a:buChar char="•"/>
            </a:pPr>
            <a:r>
              <a:rPr lang="uk-UA" sz="2000" dirty="0" err="1"/>
              <a:t>трахеобронхіальні</a:t>
            </a:r>
            <a:r>
              <a:rPr lang="uk-UA" sz="2000" dirty="0"/>
              <a:t>;</a:t>
            </a:r>
            <a:endParaRPr lang="ru-RU" sz="2000" dirty="0"/>
          </a:p>
          <a:p>
            <a:pPr marL="539750" indent="-179388">
              <a:buFont typeface="Arial" pitchFamily="34" charset="0"/>
              <a:buChar char="•"/>
            </a:pPr>
            <a:r>
              <a:rPr lang="uk-UA" sz="2000" dirty="0" err="1"/>
              <a:t>бронхопульмональні</a:t>
            </a:r>
            <a:r>
              <a:rPr lang="uk-UA" sz="2000" dirty="0"/>
              <a:t>; </a:t>
            </a:r>
          </a:p>
          <a:p>
            <a:pPr marL="539750" indent="-179388">
              <a:buFont typeface="Arial" pitchFamily="34" charset="0"/>
              <a:buChar char="•"/>
            </a:pPr>
            <a:r>
              <a:rPr lang="uk-UA" sz="2000" dirty="0"/>
              <a:t> </a:t>
            </a:r>
            <a:r>
              <a:rPr lang="uk-UA" sz="2000" dirty="0" err="1"/>
              <a:t>біфуркаційні</a:t>
            </a:r>
            <a:r>
              <a:rPr lang="uk-UA" sz="2000" dirty="0"/>
              <a:t>; </a:t>
            </a:r>
          </a:p>
          <a:p>
            <a:pPr marL="539750" indent="-179388">
              <a:buFont typeface="Arial" pitchFamily="34" charset="0"/>
              <a:buChar char="•"/>
            </a:pPr>
            <a:r>
              <a:rPr lang="uk-UA" sz="2000" dirty="0"/>
              <a:t>легеневих зв'язок.</a:t>
            </a:r>
            <a:endParaRPr lang="ru-RU" sz="2000" dirty="0"/>
          </a:p>
          <a:p>
            <a:r>
              <a:rPr lang="uk-UA" sz="2000" b="1" dirty="0"/>
              <a:t>В. </a:t>
            </a:r>
            <a:r>
              <a:rPr lang="uk-UA" b="1" dirty="0"/>
              <a:t>ЗАДНЬОГО СЕРЕДОСТІННЯ</a:t>
            </a:r>
            <a:endParaRPr lang="ru-RU" b="1" dirty="0"/>
          </a:p>
          <a:p>
            <a:pPr marL="539750" lvl="0" indent="-179388">
              <a:buFont typeface="Arial" pitchFamily="34" charset="0"/>
              <a:buChar char="•"/>
            </a:pPr>
            <a:r>
              <a:rPr lang="uk-UA" sz="2000" dirty="0" err="1"/>
              <a:t>навколостравохідні</a:t>
            </a:r>
            <a:r>
              <a:rPr lang="uk-UA" sz="2000" dirty="0"/>
              <a:t>; </a:t>
            </a:r>
          </a:p>
          <a:p>
            <a:pPr marL="539750" lvl="0" indent="-179388">
              <a:buFont typeface="Arial" pitchFamily="34" charset="0"/>
              <a:buChar char="•"/>
            </a:pPr>
            <a:r>
              <a:rPr lang="uk-UA" sz="2000" dirty="0" err="1"/>
              <a:t>навколоаортальні</a:t>
            </a:r>
            <a:r>
              <a:rPr lang="uk-UA" sz="2000" dirty="0"/>
              <a:t>.</a:t>
            </a:r>
            <a:endParaRPr lang="ru-RU" sz="20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p:cNvPicPr>
            <a:picLocks noChangeAspect="1" noChangeArrowheads="1"/>
          </p:cNvPicPr>
          <p:nvPr/>
        </p:nvPicPr>
        <p:blipFill>
          <a:blip r:embed="rId2" cstate="print"/>
          <a:srcRect/>
          <a:stretch>
            <a:fillRect/>
          </a:stretch>
        </p:blipFill>
        <p:spPr bwMode="auto">
          <a:xfrm>
            <a:off x="0" y="1268760"/>
            <a:ext cx="5400600" cy="3672408"/>
          </a:xfrm>
          <a:prstGeom prst="rect">
            <a:avLst/>
          </a:prstGeom>
          <a:noFill/>
          <a:ln w="9525">
            <a:noFill/>
            <a:miter lim="800000"/>
            <a:headEnd/>
            <a:tailEnd/>
          </a:ln>
        </p:spPr>
      </p:pic>
      <p:sp>
        <p:nvSpPr>
          <p:cNvPr id="3" name="Прямоугольник 2"/>
          <p:cNvSpPr/>
          <p:nvPr/>
        </p:nvSpPr>
        <p:spPr>
          <a:xfrm>
            <a:off x="1331640" y="188640"/>
            <a:ext cx="7488832" cy="830997"/>
          </a:xfrm>
          <a:prstGeom prst="rect">
            <a:avLst/>
          </a:prstGeom>
        </p:spPr>
        <p:txBody>
          <a:bodyPr wrap="square">
            <a:spAutoFit/>
          </a:bodyPr>
          <a:lstStyle/>
          <a:p>
            <a:pPr algn="ctr"/>
            <a:r>
              <a:rPr lang="uk-UA" sz="2400" b="1" dirty="0"/>
              <a:t>Розміщення лімфатичних вузлів в середостінні</a:t>
            </a:r>
          </a:p>
          <a:p>
            <a:pPr algn="ctr"/>
            <a:r>
              <a:rPr lang="uk-UA" sz="2400" dirty="0"/>
              <a:t> (за В.А. </a:t>
            </a:r>
            <a:r>
              <a:rPr lang="uk-UA" sz="2400" dirty="0" err="1"/>
              <a:t>Сукенніковим</a:t>
            </a:r>
            <a:r>
              <a:rPr lang="uk-UA" sz="2400" dirty="0"/>
              <a:t>)</a:t>
            </a:r>
          </a:p>
        </p:txBody>
      </p:sp>
      <p:sp>
        <p:nvSpPr>
          <p:cNvPr id="4" name="Прямоугольник 3"/>
          <p:cNvSpPr/>
          <p:nvPr/>
        </p:nvSpPr>
        <p:spPr>
          <a:xfrm>
            <a:off x="5508104" y="1556792"/>
            <a:ext cx="3635896" cy="1569660"/>
          </a:xfrm>
          <a:prstGeom prst="rect">
            <a:avLst/>
          </a:prstGeom>
        </p:spPr>
        <p:txBody>
          <a:bodyPr wrap="square">
            <a:spAutoFit/>
          </a:bodyPr>
          <a:lstStyle/>
          <a:p>
            <a:r>
              <a:rPr lang="uk-UA" sz="2400" b="1" i="1" dirty="0"/>
              <a:t>1 - паратрахеальні; </a:t>
            </a:r>
          </a:p>
          <a:p>
            <a:r>
              <a:rPr lang="uk-UA" sz="2400" b="1" i="1" dirty="0"/>
              <a:t>2 - </a:t>
            </a:r>
            <a:r>
              <a:rPr lang="uk-UA" sz="2400" b="1" i="1" dirty="0" err="1"/>
              <a:t>трахеобронхіальні</a:t>
            </a:r>
            <a:r>
              <a:rPr lang="uk-UA" sz="2400" b="1" i="1" dirty="0"/>
              <a:t>; </a:t>
            </a:r>
          </a:p>
          <a:p>
            <a:r>
              <a:rPr lang="uk-UA" sz="2400" b="1" i="1" dirty="0"/>
              <a:t>3 - </a:t>
            </a:r>
            <a:r>
              <a:rPr lang="uk-UA" sz="2400" b="1" i="1" dirty="0" err="1"/>
              <a:t>біфуркаційні</a:t>
            </a:r>
            <a:r>
              <a:rPr lang="uk-UA" sz="2400" b="1" i="1" dirty="0"/>
              <a:t>;</a:t>
            </a:r>
          </a:p>
          <a:p>
            <a:r>
              <a:rPr lang="uk-UA" sz="2400" b="1" i="1" dirty="0"/>
              <a:t>4 - </a:t>
            </a:r>
            <a:r>
              <a:rPr lang="uk-UA" sz="2400" b="1" i="1" dirty="0" err="1"/>
              <a:t>бронхопульмональні</a:t>
            </a:r>
            <a:endParaRPr lang="uk-UA" sz="2400" b="1" i="1" dirty="0"/>
          </a:p>
        </p:txBody>
      </p:sp>
      <p:pic>
        <p:nvPicPr>
          <p:cNvPr id="5" name="Picture 2" descr="https://radiographia.info/storage/articles/93/5684444450cea.jpg"/>
          <p:cNvPicPr>
            <a:picLocks noChangeAspect="1" noChangeArrowheads="1"/>
          </p:cNvPicPr>
          <p:nvPr/>
        </p:nvPicPr>
        <p:blipFill>
          <a:blip r:embed="rId3" cstate="print"/>
          <a:srcRect/>
          <a:stretch>
            <a:fillRect/>
          </a:stretch>
        </p:blipFill>
        <p:spPr bwMode="auto">
          <a:xfrm>
            <a:off x="4788024" y="4487670"/>
            <a:ext cx="4355976" cy="2370330"/>
          </a:xfrm>
          <a:prstGeom prst="rect">
            <a:avLst/>
          </a:prstGeom>
          <a:noFill/>
        </p:spPr>
      </p:pic>
      <p:sp>
        <p:nvSpPr>
          <p:cNvPr id="6" name="Овал 5"/>
          <p:cNvSpPr/>
          <p:nvPr/>
        </p:nvSpPr>
        <p:spPr>
          <a:xfrm>
            <a:off x="7380312" y="5589240"/>
            <a:ext cx="504056" cy="36004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i="1" dirty="0"/>
              <a:t>2</a:t>
            </a:r>
            <a:endParaRPr lang="uk-UA" dirty="0"/>
          </a:p>
        </p:txBody>
      </p:sp>
      <p:sp>
        <p:nvSpPr>
          <p:cNvPr id="7" name="Овал 6"/>
          <p:cNvSpPr/>
          <p:nvPr/>
        </p:nvSpPr>
        <p:spPr>
          <a:xfrm>
            <a:off x="7380312" y="6381328"/>
            <a:ext cx="504056" cy="47667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i="1" dirty="0"/>
              <a:t>2</a:t>
            </a:r>
            <a:endParaRPr lang="uk-UA" dirty="0"/>
          </a:p>
        </p:txBody>
      </p:sp>
      <p:sp>
        <p:nvSpPr>
          <p:cNvPr id="8" name="Овал 7"/>
          <p:cNvSpPr/>
          <p:nvPr/>
        </p:nvSpPr>
        <p:spPr>
          <a:xfrm>
            <a:off x="6444208" y="5445224"/>
            <a:ext cx="432048" cy="36004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i="1" dirty="0"/>
              <a:t>2</a:t>
            </a:r>
            <a:endParaRPr lang="uk-UA" dirty="0"/>
          </a:p>
        </p:txBody>
      </p:sp>
      <p:sp>
        <p:nvSpPr>
          <p:cNvPr id="9" name="Овал 8"/>
          <p:cNvSpPr/>
          <p:nvPr/>
        </p:nvSpPr>
        <p:spPr>
          <a:xfrm>
            <a:off x="6444208" y="5877272"/>
            <a:ext cx="504056" cy="36004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i="1" dirty="0"/>
              <a:t>2</a:t>
            </a:r>
            <a:endParaRPr lang="uk-UA" dirty="0"/>
          </a:p>
        </p:txBody>
      </p:sp>
      <p:sp>
        <p:nvSpPr>
          <p:cNvPr id="10" name="Овал 9"/>
          <p:cNvSpPr/>
          <p:nvPr/>
        </p:nvSpPr>
        <p:spPr>
          <a:xfrm>
            <a:off x="6660232" y="6309320"/>
            <a:ext cx="432048" cy="288032"/>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i="1" dirty="0"/>
              <a:t>1</a:t>
            </a:r>
            <a:endParaRPr lang="uk-UA"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radiographia.info/storage/articles/93/5684450ddd736.jpg"/>
          <p:cNvPicPr>
            <a:picLocks noChangeAspect="1" noChangeArrowheads="1"/>
          </p:cNvPicPr>
          <p:nvPr/>
        </p:nvPicPr>
        <p:blipFill>
          <a:blip r:embed="rId2" cstate="print"/>
          <a:srcRect/>
          <a:stretch>
            <a:fillRect/>
          </a:stretch>
        </p:blipFill>
        <p:spPr bwMode="auto">
          <a:xfrm>
            <a:off x="251520" y="188640"/>
            <a:ext cx="4191000" cy="2286001"/>
          </a:xfrm>
          <a:prstGeom prst="rect">
            <a:avLst/>
          </a:prstGeom>
          <a:noFill/>
        </p:spPr>
      </p:pic>
      <p:pic>
        <p:nvPicPr>
          <p:cNvPr id="1030" name="Picture 6" descr="https://radiographia.info/storage/articles/93/56844542d4729.jpg"/>
          <p:cNvPicPr>
            <a:picLocks noChangeAspect="1" noChangeArrowheads="1"/>
          </p:cNvPicPr>
          <p:nvPr/>
        </p:nvPicPr>
        <p:blipFill>
          <a:blip r:embed="rId3" cstate="print"/>
          <a:srcRect/>
          <a:stretch>
            <a:fillRect/>
          </a:stretch>
        </p:blipFill>
        <p:spPr bwMode="auto">
          <a:xfrm>
            <a:off x="4644008" y="188640"/>
            <a:ext cx="4191000" cy="2286001"/>
          </a:xfrm>
          <a:prstGeom prst="rect">
            <a:avLst/>
          </a:prstGeom>
          <a:noFill/>
        </p:spPr>
      </p:pic>
      <p:pic>
        <p:nvPicPr>
          <p:cNvPr id="1032" name="Picture 8" descr="https://radiographia.info/storage/articles/93/5684455d195c4.jpg"/>
          <p:cNvPicPr>
            <a:picLocks noChangeAspect="1" noChangeArrowheads="1"/>
          </p:cNvPicPr>
          <p:nvPr/>
        </p:nvPicPr>
        <p:blipFill>
          <a:blip r:embed="rId4" cstate="print"/>
          <a:srcRect/>
          <a:stretch>
            <a:fillRect/>
          </a:stretch>
        </p:blipFill>
        <p:spPr bwMode="auto">
          <a:xfrm>
            <a:off x="179512" y="2780928"/>
            <a:ext cx="4191000" cy="2286001"/>
          </a:xfrm>
          <a:prstGeom prst="rect">
            <a:avLst/>
          </a:prstGeom>
          <a:noFill/>
        </p:spPr>
      </p:pic>
      <p:pic>
        <p:nvPicPr>
          <p:cNvPr id="1034" name="Picture 10" descr="https://radiographia.info/storage/articles/93/568445bb93297.jpg"/>
          <p:cNvPicPr>
            <a:picLocks noChangeAspect="1" noChangeArrowheads="1"/>
          </p:cNvPicPr>
          <p:nvPr/>
        </p:nvPicPr>
        <p:blipFill>
          <a:blip r:embed="rId5" cstate="print"/>
          <a:srcRect/>
          <a:stretch>
            <a:fillRect/>
          </a:stretch>
        </p:blipFill>
        <p:spPr bwMode="auto">
          <a:xfrm>
            <a:off x="4644008" y="2852936"/>
            <a:ext cx="4191000" cy="2286001"/>
          </a:xfrm>
          <a:prstGeom prst="rect">
            <a:avLst/>
          </a:prstGeom>
          <a:noFill/>
        </p:spPr>
      </p:pic>
      <p:sp>
        <p:nvSpPr>
          <p:cNvPr id="7" name="Овал 6"/>
          <p:cNvSpPr/>
          <p:nvPr/>
        </p:nvSpPr>
        <p:spPr>
          <a:xfrm>
            <a:off x="899592" y="1268760"/>
            <a:ext cx="288032"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1</a:t>
            </a:r>
            <a:endParaRPr lang="uk-UA" dirty="0"/>
          </a:p>
        </p:txBody>
      </p:sp>
      <p:sp>
        <p:nvSpPr>
          <p:cNvPr id="8" name="Овал 7"/>
          <p:cNvSpPr/>
          <p:nvPr/>
        </p:nvSpPr>
        <p:spPr>
          <a:xfrm>
            <a:off x="827584" y="3861048"/>
            <a:ext cx="288032" cy="2880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1</a:t>
            </a:r>
            <a:endParaRPr lang="uk-UA" dirty="0"/>
          </a:p>
        </p:txBody>
      </p:sp>
      <p:sp>
        <p:nvSpPr>
          <p:cNvPr id="9" name="Овал 8"/>
          <p:cNvSpPr/>
          <p:nvPr/>
        </p:nvSpPr>
        <p:spPr>
          <a:xfrm>
            <a:off x="5508104" y="1340768"/>
            <a:ext cx="360040" cy="2160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2</a:t>
            </a:r>
          </a:p>
        </p:txBody>
      </p:sp>
      <p:sp>
        <p:nvSpPr>
          <p:cNvPr id="10" name="Прямоугольник 9"/>
          <p:cNvSpPr/>
          <p:nvPr/>
        </p:nvSpPr>
        <p:spPr>
          <a:xfrm>
            <a:off x="251520" y="5085184"/>
            <a:ext cx="7992888" cy="2554545"/>
          </a:xfrm>
          <a:prstGeom prst="rect">
            <a:avLst/>
          </a:prstGeom>
        </p:spPr>
        <p:txBody>
          <a:bodyPr wrap="square">
            <a:spAutoFit/>
          </a:bodyPr>
          <a:lstStyle/>
          <a:p>
            <a:r>
              <a:rPr lang="ru-RU" sz="1600" dirty="0"/>
              <a:t>1 - </a:t>
            </a:r>
            <a:r>
              <a:rPr lang="uk-UA" sz="1600" dirty="0"/>
              <a:t>Праві нижні паратрахеальні лімфатичні вузли</a:t>
            </a:r>
          </a:p>
          <a:p>
            <a:r>
              <a:rPr lang="ru-RU" sz="1600" dirty="0"/>
              <a:t>2 - </a:t>
            </a:r>
            <a:r>
              <a:rPr lang="uk-UA" sz="1600" dirty="0"/>
              <a:t>Ліві нижні паратрахеальні лімфатичні вузли</a:t>
            </a:r>
          </a:p>
          <a:p>
            <a:r>
              <a:rPr lang="uk-UA" sz="1600" dirty="0"/>
              <a:t>3 – Передні преваскулярні  лімфатичні вузли</a:t>
            </a:r>
            <a:endParaRPr lang="en-US" sz="1600" dirty="0"/>
          </a:p>
          <a:p>
            <a:r>
              <a:rPr lang="en-US" sz="1600" dirty="0"/>
              <a:t>4 - </a:t>
            </a:r>
            <a:r>
              <a:rPr lang="uk-UA" sz="1600" dirty="0"/>
              <a:t>Субаортальні лімфатичні вузли</a:t>
            </a:r>
          </a:p>
          <a:p>
            <a:r>
              <a:rPr lang="uk-UA" sz="1600" dirty="0"/>
              <a:t>5 – Парааортальні лімфатичні вузли</a:t>
            </a:r>
          </a:p>
          <a:p>
            <a:r>
              <a:rPr lang="uk-UA" sz="1600" dirty="0"/>
              <a:t>6 – Параезофагеальні лімфатичні вузли</a:t>
            </a:r>
          </a:p>
          <a:p>
            <a:r>
              <a:rPr lang="uk-UA" sz="1600" dirty="0"/>
              <a:t>7 – Бронхопульмональні лімфатичні вузли</a:t>
            </a:r>
            <a:endParaRPr lang="en-US" sz="1600" dirty="0"/>
          </a:p>
          <a:p>
            <a:endParaRPr lang="uk-UA" sz="1600" dirty="0"/>
          </a:p>
          <a:p>
            <a:endParaRPr lang="uk-UA" sz="1600" dirty="0"/>
          </a:p>
          <a:p>
            <a:endParaRPr lang="uk-UA" sz="1600" dirty="0"/>
          </a:p>
        </p:txBody>
      </p:sp>
      <p:sp>
        <p:nvSpPr>
          <p:cNvPr id="11" name="Овал 10"/>
          <p:cNvSpPr/>
          <p:nvPr/>
        </p:nvSpPr>
        <p:spPr>
          <a:xfrm>
            <a:off x="3131840" y="3284984"/>
            <a:ext cx="288032"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3</a:t>
            </a:r>
          </a:p>
        </p:txBody>
      </p:sp>
      <p:sp>
        <p:nvSpPr>
          <p:cNvPr id="12" name="Овал 11"/>
          <p:cNvSpPr/>
          <p:nvPr/>
        </p:nvSpPr>
        <p:spPr>
          <a:xfrm>
            <a:off x="2987824" y="4581128"/>
            <a:ext cx="216024" cy="2160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2</a:t>
            </a:r>
            <a:endParaRPr lang="uk-UA" dirty="0"/>
          </a:p>
        </p:txBody>
      </p:sp>
      <p:sp>
        <p:nvSpPr>
          <p:cNvPr id="13" name="Овал 12"/>
          <p:cNvSpPr/>
          <p:nvPr/>
        </p:nvSpPr>
        <p:spPr>
          <a:xfrm>
            <a:off x="7308304" y="1700808"/>
            <a:ext cx="360040" cy="2880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2</a:t>
            </a:r>
            <a:endParaRPr lang="uk-UA" dirty="0"/>
          </a:p>
        </p:txBody>
      </p:sp>
      <p:sp>
        <p:nvSpPr>
          <p:cNvPr id="14" name="Овал 13"/>
          <p:cNvSpPr/>
          <p:nvPr/>
        </p:nvSpPr>
        <p:spPr>
          <a:xfrm>
            <a:off x="7524328" y="620688"/>
            <a:ext cx="288032" cy="2880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3</a:t>
            </a:r>
          </a:p>
        </p:txBody>
      </p:sp>
      <p:sp>
        <p:nvSpPr>
          <p:cNvPr id="15" name="Прямоугольник 14"/>
          <p:cNvSpPr/>
          <p:nvPr/>
        </p:nvSpPr>
        <p:spPr>
          <a:xfrm>
            <a:off x="5436096" y="1988840"/>
            <a:ext cx="1008112"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Vein azygos</a:t>
            </a:r>
            <a:endParaRPr lang="uk-UA" sz="1200" b="1" dirty="0"/>
          </a:p>
        </p:txBody>
      </p:sp>
      <p:sp>
        <p:nvSpPr>
          <p:cNvPr id="16" name="Овал 15"/>
          <p:cNvSpPr/>
          <p:nvPr/>
        </p:nvSpPr>
        <p:spPr>
          <a:xfrm>
            <a:off x="7668344" y="1196752"/>
            <a:ext cx="360040" cy="36004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4</a:t>
            </a:r>
          </a:p>
        </p:txBody>
      </p:sp>
      <p:sp>
        <p:nvSpPr>
          <p:cNvPr id="18" name="Овал 17"/>
          <p:cNvSpPr/>
          <p:nvPr/>
        </p:nvSpPr>
        <p:spPr>
          <a:xfrm>
            <a:off x="3275856" y="3429000"/>
            <a:ext cx="360040" cy="36004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4</a:t>
            </a:r>
          </a:p>
        </p:txBody>
      </p:sp>
      <p:sp>
        <p:nvSpPr>
          <p:cNvPr id="19" name="Овал 18"/>
          <p:cNvSpPr/>
          <p:nvPr/>
        </p:nvSpPr>
        <p:spPr>
          <a:xfrm>
            <a:off x="3347864" y="260648"/>
            <a:ext cx="360040" cy="2160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5</a:t>
            </a:r>
          </a:p>
        </p:txBody>
      </p:sp>
      <p:sp>
        <p:nvSpPr>
          <p:cNvPr id="20" name="Овал 19"/>
          <p:cNvSpPr/>
          <p:nvPr/>
        </p:nvSpPr>
        <p:spPr>
          <a:xfrm>
            <a:off x="6084168" y="4581128"/>
            <a:ext cx="288032" cy="2880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6</a:t>
            </a:r>
          </a:p>
        </p:txBody>
      </p:sp>
      <p:sp>
        <p:nvSpPr>
          <p:cNvPr id="21" name="Овал 20"/>
          <p:cNvSpPr/>
          <p:nvPr/>
        </p:nvSpPr>
        <p:spPr>
          <a:xfrm>
            <a:off x="5364088" y="4005064"/>
            <a:ext cx="216024" cy="2880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7</a:t>
            </a:r>
          </a:p>
        </p:txBody>
      </p:sp>
      <p:sp>
        <p:nvSpPr>
          <p:cNvPr id="22" name="Овал 21"/>
          <p:cNvSpPr/>
          <p:nvPr/>
        </p:nvSpPr>
        <p:spPr>
          <a:xfrm>
            <a:off x="7812360" y="4005064"/>
            <a:ext cx="288032" cy="36004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404664"/>
            <a:ext cx="8208912" cy="2677656"/>
          </a:xfrm>
          <a:prstGeom prst="rect">
            <a:avLst/>
          </a:prstGeom>
        </p:spPr>
        <p:txBody>
          <a:bodyPr wrap="square">
            <a:spAutoFit/>
          </a:bodyPr>
          <a:lstStyle/>
          <a:p>
            <a:pPr indent="269875"/>
            <a:r>
              <a:rPr lang="uk-UA" sz="2400" b="1" dirty="0"/>
              <a:t>Клініка, </a:t>
            </a:r>
            <a:r>
              <a:rPr lang="uk-UA" sz="2400" dirty="0"/>
              <a:t>так як і при ПТК, може бути малосимптомною, безсимптомною, рідше - гострою. </a:t>
            </a:r>
          </a:p>
          <a:p>
            <a:pPr indent="269875"/>
            <a:r>
              <a:rPr lang="uk-UA" sz="2400" dirty="0"/>
              <a:t>При вираженому збільшенні лімфовузлів визначається:</a:t>
            </a:r>
          </a:p>
          <a:p>
            <a:pPr indent="269875">
              <a:buFont typeface="Arial" pitchFamily="34" charset="0"/>
              <a:buChar char="•"/>
            </a:pPr>
            <a:r>
              <a:rPr lang="uk-UA" sz="2400" dirty="0"/>
              <a:t> бітональний коклюшеподібний кашель, </a:t>
            </a:r>
          </a:p>
          <a:p>
            <a:pPr indent="269875">
              <a:buFont typeface="Arial" pitchFamily="34" charset="0"/>
              <a:buChar char="•"/>
            </a:pPr>
            <a:r>
              <a:rPr lang="uk-UA" sz="2400" dirty="0"/>
              <a:t>експіраторна задишка,</a:t>
            </a:r>
          </a:p>
          <a:p>
            <a:pPr indent="269875">
              <a:buFont typeface="Arial" pitchFamily="34" charset="0"/>
              <a:buChar char="•"/>
            </a:pPr>
            <a:r>
              <a:rPr lang="uk-UA" sz="2400" dirty="0"/>
              <a:t>субфебрильна температура.</a:t>
            </a:r>
          </a:p>
          <a:p>
            <a:pPr indent="269875"/>
            <a:r>
              <a:rPr lang="uk-UA" sz="2400" dirty="0"/>
              <a:t> МБТ у мокротинні визначаються рідко.</a:t>
            </a:r>
            <a:endParaRPr lang="ru-RU" sz="24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188640"/>
            <a:ext cx="8568952" cy="5262979"/>
          </a:xfrm>
          <a:prstGeom prst="rect">
            <a:avLst/>
          </a:prstGeom>
        </p:spPr>
        <p:txBody>
          <a:bodyPr wrap="square">
            <a:spAutoFit/>
          </a:bodyPr>
          <a:lstStyle/>
          <a:p>
            <a:pPr indent="269875"/>
            <a:r>
              <a:rPr lang="uk-UA" sz="2400" dirty="0"/>
              <a:t>Нормальний розмір внутрішньо­грудних лімфовузлів в нормі у дітей становить 5-6 мм і при рентген дослідженні вони не визначаються. Рентгенологічно лімфовузли візуалізуються:</a:t>
            </a:r>
          </a:p>
          <a:p>
            <a:pPr indent="269875">
              <a:buFont typeface="Arial" pitchFamily="34" charset="0"/>
              <a:buChar char="•"/>
            </a:pPr>
            <a:r>
              <a:rPr lang="uk-UA" sz="2400" dirty="0"/>
              <a:t> при їхньому збільшенні, </a:t>
            </a:r>
          </a:p>
          <a:p>
            <a:pPr indent="269875">
              <a:buFont typeface="Arial" pitchFamily="34" charset="0"/>
              <a:buChar char="•"/>
            </a:pPr>
            <a:r>
              <a:rPr lang="uk-UA" sz="2400" dirty="0"/>
              <a:t>ущільненні або</a:t>
            </a:r>
          </a:p>
          <a:p>
            <a:pPr indent="269875">
              <a:buFont typeface="Arial" pitchFamily="34" charset="0"/>
              <a:buChar char="•"/>
            </a:pPr>
            <a:r>
              <a:rPr lang="uk-UA" sz="2400" dirty="0"/>
              <a:t> відкладенні в них вапна. </a:t>
            </a:r>
          </a:p>
          <a:p>
            <a:pPr indent="269875"/>
            <a:r>
              <a:rPr lang="uk-UA" sz="2400" b="1" dirty="0"/>
              <a:t>Методики рентген дослідження внутрішньогрудних лімфовузлів: </a:t>
            </a:r>
          </a:p>
          <a:p>
            <a:pPr indent="269875">
              <a:buFont typeface="Wingdings" pitchFamily="2" charset="2"/>
              <a:buChar char="q"/>
            </a:pPr>
            <a:r>
              <a:rPr lang="uk-UA" sz="2400" dirty="0"/>
              <a:t>оглядова рентгенографія ОГК; </a:t>
            </a:r>
          </a:p>
          <a:p>
            <a:pPr marL="269875" indent="-269875">
              <a:buFont typeface="Wingdings" pitchFamily="2" charset="2"/>
              <a:buChar char="q"/>
            </a:pPr>
            <a:r>
              <a:rPr lang="uk-UA" sz="2400" dirty="0"/>
              <a:t>рентгенографія «жорсткими» променями (при цьому чітко видні стінки трахеї, її біфуркація, головні бронхи, більш чітко відображаються зміни паратрахеальних і біфуркаційних лімфовузлів); </a:t>
            </a:r>
          </a:p>
          <a:p>
            <a:pPr marL="269875" indent="-269875">
              <a:buFont typeface="Wingdings" pitchFamily="2" charset="2"/>
              <a:buChar char="q"/>
            </a:pPr>
            <a:r>
              <a:rPr lang="uk-UA" sz="2400" dirty="0"/>
              <a:t>комп’ютерна томографія.</a:t>
            </a:r>
            <a:endParaRPr lang="ru-RU" sz="24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496944" cy="1938992"/>
          </a:xfrm>
          <a:prstGeom prst="rect">
            <a:avLst/>
          </a:prstGeom>
        </p:spPr>
        <p:txBody>
          <a:bodyPr wrap="square">
            <a:spAutoFit/>
          </a:bodyPr>
          <a:lstStyle/>
          <a:p>
            <a:r>
              <a:rPr lang="uk-UA" sz="2400" dirty="0"/>
              <a:t>Виокремлюють 3 формі туберкульозу внутрішніх грудних лімфовузлів (Р.Ю. </a:t>
            </a:r>
            <a:r>
              <a:rPr lang="uk-UA" sz="2400" dirty="0" err="1"/>
              <a:t>Чурилін</a:t>
            </a:r>
            <a:r>
              <a:rPr lang="uk-UA" sz="2400" dirty="0"/>
              <a:t>, І.О. Крамний, М.О. Бортний, 2016):</a:t>
            </a:r>
          </a:p>
          <a:p>
            <a:pPr marL="269875" indent="-269875">
              <a:buFont typeface="Wingdings" pitchFamily="2" charset="2"/>
              <a:buChar char="Ø"/>
            </a:pPr>
            <a:r>
              <a:rPr lang="uk-UA" sz="2400" dirty="0" err="1"/>
              <a:t>пухлиноподібну</a:t>
            </a:r>
            <a:r>
              <a:rPr lang="uk-UA" sz="2400" dirty="0"/>
              <a:t> (</a:t>
            </a:r>
            <a:r>
              <a:rPr lang="uk-UA" sz="2400" dirty="0" err="1"/>
              <a:t>туморозну</a:t>
            </a:r>
            <a:r>
              <a:rPr lang="uk-UA" sz="2400" dirty="0"/>
              <a:t>),</a:t>
            </a:r>
          </a:p>
          <a:p>
            <a:pPr marL="269875" indent="-269875">
              <a:buFont typeface="Wingdings" pitchFamily="2" charset="2"/>
              <a:buChar char="Ø"/>
            </a:pPr>
            <a:r>
              <a:rPr lang="uk-UA" sz="2400" dirty="0"/>
              <a:t> інфільтративну,</a:t>
            </a:r>
          </a:p>
          <a:p>
            <a:pPr marL="269875" indent="-269875">
              <a:buFont typeface="Wingdings" pitchFamily="2" charset="2"/>
              <a:buChar char="Ø"/>
            </a:pPr>
            <a:r>
              <a:rPr lang="uk-UA" sz="2400" dirty="0"/>
              <a:t> «малі» форми. </a:t>
            </a:r>
          </a:p>
        </p:txBody>
      </p:sp>
      <p:pic>
        <p:nvPicPr>
          <p:cNvPr id="3" name="Picture 3"/>
          <p:cNvPicPr>
            <a:picLocks noChangeAspect="1" noChangeArrowheads="1"/>
          </p:cNvPicPr>
          <p:nvPr/>
        </p:nvPicPr>
        <p:blipFill>
          <a:blip r:embed="rId2" cstate="print"/>
          <a:srcRect/>
          <a:stretch>
            <a:fillRect/>
          </a:stretch>
        </p:blipFill>
        <p:spPr bwMode="auto">
          <a:xfrm>
            <a:off x="755576" y="2348880"/>
            <a:ext cx="4013026" cy="1749268"/>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836712"/>
            <a:ext cx="8172400" cy="5262979"/>
          </a:xfrm>
          <a:prstGeom prst="rect">
            <a:avLst/>
          </a:prstGeom>
        </p:spPr>
        <p:txBody>
          <a:bodyPr wrap="square">
            <a:spAutoFit/>
          </a:bodyPr>
          <a:lstStyle/>
          <a:p>
            <a:pPr marL="269875" indent="-269875">
              <a:buFont typeface="Arial" pitchFamily="34" charset="0"/>
              <a:buChar char="•"/>
            </a:pPr>
            <a:r>
              <a:rPr lang="uk-UA" sz="2400" dirty="0"/>
              <a:t>значне збільшення бронхопульмональних, а часто й інших груп лімфовузлів, </a:t>
            </a:r>
          </a:p>
          <a:p>
            <a:pPr marL="269875" indent="-269875">
              <a:buFont typeface="Arial" pitchFamily="34" charset="0"/>
              <a:buChar char="•"/>
            </a:pPr>
            <a:r>
              <a:rPr lang="uk-UA" sz="2400" dirty="0"/>
              <a:t>переважає однобічність ураження. </a:t>
            </a:r>
          </a:p>
          <a:p>
            <a:pPr marL="269875" indent="-269875">
              <a:buFont typeface="Arial" pitchFamily="34" charset="0"/>
              <a:buChar char="•"/>
            </a:pPr>
            <a:r>
              <a:rPr lang="uk-UA" sz="2400" dirty="0"/>
              <a:t>Корінь легені розширений, подовжений, безструктурний. </a:t>
            </a:r>
          </a:p>
          <a:p>
            <a:pPr marL="269875" indent="-269875">
              <a:buFont typeface="Arial" pitchFamily="34" charset="0"/>
              <a:buChar char="•"/>
            </a:pPr>
            <a:r>
              <a:rPr lang="uk-UA" sz="2400" dirty="0"/>
              <a:t>Просвіток бронха, зокрема проміжного, візуалізується нечітко - симптом «затьмарення» бронху.</a:t>
            </a:r>
          </a:p>
          <a:p>
            <a:pPr marL="269875" indent="-269875">
              <a:buFont typeface="Arial" pitchFamily="34" charset="0"/>
              <a:buChar char="•"/>
            </a:pPr>
            <a:r>
              <a:rPr lang="uk-UA" sz="2400" dirty="0"/>
              <a:t> Зовнішні контури кореня опуклі, хвилясті, іноді горбисті (хвилястість більш чітко видно на ТГ, при цьому лімфовузли окремо не диференціюються, а представляються у вигляді конгломератів - «запечені» лімфовузли. Ця ознака має велике диференційно-діагностичне значення.</a:t>
            </a:r>
            <a:endParaRPr lang="ru-RU" sz="2400" dirty="0"/>
          </a:p>
          <a:p>
            <a:pPr marL="269875" indent="-269875">
              <a:buFont typeface="Arial" pitchFamily="34" charset="0"/>
              <a:buChar char="•"/>
            </a:pPr>
            <a:endParaRPr lang="ru-RU" sz="2400" dirty="0"/>
          </a:p>
          <a:p>
            <a:pPr>
              <a:buFont typeface="Arial" pitchFamily="34" charset="0"/>
              <a:buChar char="•"/>
            </a:pPr>
            <a:endParaRPr lang="uk-UA" sz="2400" dirty="0"/>
          </a:p>
        </p:txBody>
      </p:sp>
      <p:sp>
        <p:nvSpPr>
          <p:cNvPr id="3" name="Прямоугольник 2"/>
          <p:cNvSpPr/>
          <p:nvPr/>
        </p:nvSpPr>
        <p:spPr>
          <a:xfrm>
            <a:off x="2291355" y="0"/>
            <a:ext cx="6852645" cy="584775"/>
          </a:xfrm>
          <a:prstGeom prst="rect">
            <a:avLst/>
          </a:prstGeom>
        </p:spPr>
        <p:txBody>
          <a:bodyPr wrap="none">
            <a:spAutoFit/>
          </a:bodyPr>
          <a:lstStyle/>
          <a:p>
            <a:r>
              <a:rPr lang="uk-UA" sz="3200" b="1" dirty="0"/>
              <a:t>Для </a:t>
            </a:r>
            <a:r>
              <a:rPr lang="uk-UA" sz="3200" b="1" dirty="0" err="1"/>
              <a:t>туморозної</a:t>
            </a:r>
            <a:r>
              <a:rPr lang="uk-UA" sz="3200" b="1" dirty="0"/>
              <a:t> форми </a:t>
            </a:r>
            <a:r>
              <a:rPr lang="uk-UA" sz="3200" dirty="0"/>
              <a:t>характерно: </a:t>
            </a:r>
          </a:p>
        </p:txBody>
      </p:sp>
      <p:pic>
        <p:nvPicPr>
          <p:cNvPr id="138244" name="Picture 4"/>
          <p:cNvPicPr>
            <a:picLocks noChangeAspect="1" noChangeArrowheads="1"/>
          </p:cNvPicPr>
          <p:nvPr/>
        </p:nvPicPr>
        <p:blipFill>
          <a:blip r:embed="rId2" cstate="print"/>
          <a:srcRect/>
          <a:stretch>
            <a:fillRect/>
          </a:stretch>
        </p:blipFill>
        <p:spPr bwMode="auto">
          <a:xfrm>
            <a:off x="6228184" y="4797152"/>
            <a:ext cx="2692097" cy="2060848"/>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p:cNvPicPr>
            <a:picLocks noChangeAspect="1" noChangeArrowheads="1"/>
          </p:cNvPicPr>
          <p:nvPr/>
        </p:nvPicPr>
        <p:blipFill>
          <a:blip r:embed="rId2" cstate="print"/>
          <a:srcRect/>
          <a:stretch>
            <a:fillRect/>
          </a:stretch>
        </p:blipFill>
        <p:spPr bwMode="auto">
          <a:xfrm>
            <a:off x="4211960" y="2924944"/>
            <a:ext cx="4932040" cy="3907088"/>
          </a:xfrm>
          <a:prstGeom prst="rect">
            <a:avLst/>
          </a:prstGeom>
          <a:noFill/>
          <a:ln w="9525">
            <a:noFill/>
            <a:miter lim="800000"/>
            <a:headEnd/>
            <a:tailEnd/>
          </a:ln>
        </p:spPr>
      </p:pic>
      <p:sp>
        <p:nvSpPr>
          <p:cNvPr id="4" name="Прямоугольник 3"/>
          <p:cNvSpPr/>
          <p:nvPr/>
        </p:nvSpPr>
        <p:spPr>
          <a:xfrm>
            <a:off x="1331640" y="260648"/>
            <a:ext cx="7755841" cy="584775"/>
          </a:xfrm>
          <a:prstGeom prst="rect">
            <a:avLst/>
          </a:prstGeom>
        </p:spPr>
        <p:txBody>
          <a:bodyPr wrap="none">
            <a:spAutoFit/>
          </a:bodyPr>
          <a:lstStyle/>
          <a:p>
            <a:r>
              <a:rPr lang="uk-UA" sz="3200" b="1" dirty="0"/>
              <a:t>Для інфільтративної  форми </a:t>
            </a:r>
            <a:r>
              <a:rPr lang="uk-UA" sz="3200" dirty="0"/>
              <a:t>характерно: </a:t>
            </a:r>
          </a:p>
        </p:txBody>
      </p:sp>
      <p:sp>
        <p:nvSpPr>
          <p:cNvPr id="5" name="Прямоугольник 4"/>
          <p:cNvSpPr/>
          <p:nvPr/>
        </p:nvSpPr>
        <p:spPr>
          <a:xfrm>
            <a:off x="251520" y="980728"/>
            <a:ext cx="8568952" cy="2677656"/>
          </a:xfrm>
          <a:prstGeom prst="rect">
            <a:avLst/>
          </a:prstGeom>
        </p:spPr>
        <p:txBody>
          <a:bodyPr wrap="square">
            <a:spAutoFit/>
          </a:bodyPr>
          <a:lstStyle/>
          <a:p>
            <a:pPr marL="269875" indent="-269875">
              <a:buFont typeface="Arial" pitchFamily="34" charset="0"/>
              <a:buChar char="•"/>
            </a:pPr>
            <a:r>
              <a:rPr lang="uk-UA" sz="2400" dirty="0"/>
              <a:t>ознаки, які свідчать про залучення в запальний процес легеневої тканини, котра оточує корінь легені, внаслідок поширення інфекції за капсулу лімфовузла. </a:t>
            </a:r>
          </a:p>
          <a:p>
            <a:pPr marL="269875" indent="-269875">
              <a:buFont typeface="Arial" pitchFamily="34" charset="0"/>
              <a:buChar char="•"/>
            </a:pPr>
            <a:r>
              <a:rPr lang="uk-UA" sz="2400" dirty="0"/>
              <a:t>Відзначається мало виражена деформація, розширення, </a:t>
            </a:r>
            <a:r>
              <a:rPr lang="uk-UA" sz="2400" dirty="0" err="1"/>
              <a:t>безструктурність</a:t>
            </a:r>
            <a:r>
              <a:rPr lang="uk-UA" sz="2400" dirty="0"/>
              <a:t> кореня, контури його нечіткі, іноді поліциклічні, </a:t>
            </a:r>
          </a:p>
          <a:p>
            <a:pPr marL="269875" indent="-269875">
              <a:buFont typeface="Arial" pitchFamily="34" charset="0"/>
              <a:buChar char="•"/>
            </a:pPr>
            <a:r>
              <a:rPr lang="uk-UA" sz="2400" dirty="0"/>
              <a:t>ретроградний лімфангіт.</a:t>
            </a:r>
            <a:endParaRPr lang="ru-RU" sz="24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652120" y="1196752"/>
            <a:ext cx="3491880" cy="923330"/>
          </a:xfrm>
          <a:prstGeom prst="rect">
            <a:avLst/>
          </a:prstGeom>
        </p:spPr>
        <p:txBody>
          <a:bodyPr wrap="square">
            <a:spAutoFit/>
          </a:bodyPr>
          <a:lstStyle/>
          <a:p>
            <a:pPr marL="179388" indent="-179388">
              <a:buFont typeface="Arial" pitchFamily="34" charset="0"/>
              <a:buChar char="•"/>
            </a:pPr>
            <a:r>
              <a:rPr lang="uk-UA" dirty="0"/>
              <a:t>значне збільшення паратрахеальних </a:t>
            </a:r>
            <a:r>
              <a:rPr lang="uk-UA" dirty="0" err="1"/>
              <a:t>лфімфовузлів</a:t>
            </a:r>
            <a:r>
              <a:rPr lang="uk-UA" dirty="0"/>
              <a:t> праворуч</a:t>
            </a:r>
          </a:p>
        </p:txBody>
      </p:sp>
      <p:sp>
        <p:nvSpPr>
          <p:cNvPr id="5" name="Прямоугольник 4"/>
          <p:cNvSpPr/>
          <p:nvPr/>
        </p:nvSpPr>
        <p:spPr>
          <a:xfrm>
            <a:off x="179512" y="0"/>
            <a:ext cx="8712968" cy="523220"/>
          </a:xfrm>
          <a:prstGeom prst="rect">
            <a:avLst/>
          </a:prstGeom>
        </p:spPr>
        <p:txBody>
          <a:bodyPr wrap="square">
            <a:spAutoFit/>
          </a:bodyPr>
          <a:lstStyle/>
          <a:p>
            <a:r>
              <a:rPr lang="uk-UA" sz="2800" b="1" dirty="0"/>
              <a:t>Туберкульоз внутрішніх грудних лімфовузлів</a:t>
            </a:r>
          </a:p>
        </p:txBody>
      </p:sp>
      <p:pic>
        <p:nvPicPr>
          <p:cNvPr id="137220" name="Picture 4"/>
          <p:cNvPicPr>
            <a:picLocks noChangeAspect="1" noChangeArrowheads="1"/>
          </p:cNvPicPr>
          <p:nvPr/>
        </p:nvPicPr>
        <p:blipFill>
          <a:blip r:embed="rId2" cstate="print">
            <a:lum bright="-10000" contrast="30000"/>
          </a:blip>
          <a:srcRect/>
          <a:stretch>
            <a:fillRect/>
          </a:stretch>
        </p:blipFill>
        <p:spPr bwMode="auto">
          <a:xfrm>
            <a:off x="0" y="836712"/>
            <a:ext cx="5292080" cy="5544616"/>
          </a:xfrm>
          <a:prstGeom prst="rect">
            <a:avLst/>
          </a:prstGeom>
          <a:noFill/>
          <a:ln w="9525">
            <a:noFill/>
            <a:miter lim="800000"/>
            <a:headEnd/>
            <a:tailEnd/>
          </a:ln>
        </p:spPr>
      </p:pic>
      <p:cxnSp>
        <p:nvCxnSpPr>
          <p:cNvPr id="14" name="Прямая со стрелкой 13"/>
          <p:cNvCxnSpPr/>
          <p:nvPr/>
        </p:nvCxnSpPr>
        <p:spPr>
          <a:xfrm flipV="1">
            <a:off x="611560" y="1916832"/>
            <a:ext cx="1152128"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652120" y="1196752"/>
            <a:ext cx="3491880" cy="923330"/>
          </a:xfrm>
          <a:prstGeom prst="rect">
            <a:avLst/>
          </a:prstGeom>
        </p:spPr>
        <p:txBody>
          <a:bodyPr wrap="square">
            <a:spAutoFit/>
          </a:bodyPr>
          <a:lstStyle/>
          <a:p>
            <a:pPr marL="179388" indent="-179388">
              <a:buFont typeface="Arial" pitchFamily="34" charset="0"/>
              <a:buChar char="•"/>
            </a:pPr>
            <a:r>
              <a:rPr lang="uk-UA" dirty="0"/>
              <a:t>збільшення бронхопульмональних лімфовузлів праворуч</a:t>
            </a:r>
          </a:p>
        </p:txBody>
      </p:sp>
      <p:sp>
        <p:nvSpPr>
          <p:cNvPr id="5" name="Прямоугольник 4"/>
          <p:cNvSpPr/>
          <p:nvPr/>
        </p:nvSpPr>
        <p:spPr>
          <a:xfrm>
            <a:off x="179512" y="0"/>
            <a:ext cx="8712968" cy="892552"/>
          </a:xfrm>
          <a:prstGeom prst="rect">
            <a:avLst/>
          </a:prstGeom>
        </p:spPr>
        <p:txBody>
          <a:bodyPr wrap="square">
            <a:spAutoFit/>
          </a:bodyPr>
          <a:lstStyle/>
          <a:p>
            <a:r>
              <a:rPr lang="uk-UA" sz="2800" b="1" dirty="0"/>
              <a:t>Туберкульоз внутрішніх грудних лімфовузлів</a:t>
            </a:r>
          </a:p>
          <a:p>
            <a:pPr algn="ctr"/>
            <a:r>
              <a:rPr lang="uk-UA" sz="2400" b="1" dirty="0"/>
              <a:t>Фаза інфільтрації</a:t>
            </a:r>
          </a:p>
        </p:txBody>
      </p:sp>
      <p:pic>
        <p:nvPicPr>
          <p:cNvPr id="145410" name="Picture 2"/>
          <p:cNvPicPr>
            <a:picLocks noChangeAspect="1" noChangeArrowheads="1"/>
          </p:cNvPicPr>
          <p:nvPr/>
        </p:nvPicPr>
        <p:blipFill>
          <a:blip r:embed="rId2" cstate="print"/>
          <a:srcRect/>
          <a:stretch>
            <a:fillRect/>
          </a:stretch>
        </p:blipFill>
        <p:spPr bwMode="auto">
          <a:xfrm>
            <a:off x="179512" y="980728"/>
            <a:ext cx="4772025" cy="3971925"/>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9" name="Picture 3"/>
          <p:cNvPicPr>
            <a:picLocks noChangeAspect="1" noChangeArrowheads="1"/>
          </p:cNvPicPr>
          <p:nvPr/>
        </p:nvPicPr>
        <p:blipFill>
          <a:blip r:embed="rId2" cstate="print">
            <a:grayscl/>
            <a:lum contrast="20000"/>
          </a:blip>
          <a:srcRect/>
          <a:stretch>
            <a:fillRect/>
          </a:stretch>
        </p:blipFill>
        <p:spPr bwMode="auto">
          <a:xfrm>
            <a:off x="0" y="1052736"/>
            <a:ext cx="5076056" cy="3617566"/>
          </a:xfrm>
          <a:prstGeom prst="rect">
            <a:avLst/>
          </a:prstGeom>
          <a:noFill/>
          <a:ln w="9525">
            <a:noFill/>
            <a:miter lim="800000"/>
            <a:headEnd/>
            <a:tailEnd/>
          </a:ln>
        </p:spPr>
      </p:pic>
      <p:sp>
        <p:nvSpPr>
          <p:cNvPr id="4" name="Прямоугольник 3"/>
          <p:cNvSpPr/>
          <p:nvPr/>
        </p:nvSpPr>
        <p:spPr>
          <a:xfrm>
            <a:off x="5076056" y="1196752"/>
            <a:ext cx="4067944" cy="1200329"/>
          </a:xfrm>
          <a:prstGeom prst="rect">
            <a:avLst/>
          </a:prstGeom>
        </p:spPr>
        <p:txBody>
          <a:bodyPr wrap="square">
            <a:spAutoFit/>
          </a:bodyPr>
          <a:lstStyle/>
          <a:p>
            <a:pPr marL="179388" indent="-179388">
              <a:buFont typeface="Arial" pitchFamily="34" charset="0"/>
              <a:buChar char="•"/>
            </a:pPr>
            <a:r>
              <a:rPr lang="uk-UA" dirty="0"/>
              <a:t>значне збільшення паратрахеальних, бронхопульмональних,</a:t>
            </a:r>
          </a:p>
          <a:p>
            <a:pPr marL="179388" indent="-179388">
              <a:buFont typeface="Arial" pitchFamily="34" charset="0"/>
              <a:buChar char="•"/>
            </a:pPr>
            <a:r>
              <a:rPr lang="uk-UA" dirty="0"/>
              <a:t>біфуркаційних лімфовузлів, </a:t>
            </a:r>
          </a:p>
          <a:p>
            <a:pPr marL="179388" indent="-179388">
              <a:buFont typeface="Arial" pitchFamily="34" charset="0"/>
              <a:buChar char="•"/>
            </a:pPr>
            <a:r>
              <a:rPr lang="uk-UA" dirty="0"/>
              <a:t>Розширення біфуркації трахеї</a:t>
            </a:r>
          </a:p>
        </p:txBody>
      </p:sp>
      <p:sp>
        <p:nvSpPr>
          <p:cNvPr id="5" name="Прямоугольник 4"/>
          <p:cNvSpPr/>
          <p:nvPr/>
        </p:nvSpPr>
        <p:spPr>
          <a:xfrm>
            <a:off x="179512" y="0"/>
            <a:ext cx="8712968" cy="523220"/>
          </a:xfrm>
          <a:prstGeom prst="rect">
            <a:avLst/>
          </a:prstGeom>
        </p:spPr>
        <p:txBody>
          <a:bodyPr wrap="square">
            <a:spAutoFit/>
          </a:bodyPr>
          <a:lstStyle/>
          <a:p>
            <a:r>
              <a:rPr lang="uk-UA" sz="2800" b="1" dirty="0"/>
              <a:t>Туберкульоз внутрішніх грудних лімфовузлів</a:t>
            </a:r>
          </a:p>
        </p:txBody>
      </p:sp>
      <p:pic>
        <p:nvPicPr>
          <p:cNvPr id="6" name="Picture 3"/>
          <p:cNvPicPr>
            <a:picLocks noChangeAspect="1" noChangeArrowheads="1"/>
          </p:cNvPicPr>
          <p:nvPr/>
        </p:nvPicPr>
        <p:blipFill>
          <a:blip r:embed="rId2" cstate="print">
            <a:grayscl/>
            <a:lum contrast="20000"/>
          </a:blip>
          <a:srcRect/>
          <a:stretch>
            <a:fillRect/>
          </a:stretch>
        </p:blipFill>
        <p:spPr bwMode="auto">
          <a:xfrm>
            <a:off x="4860032" y="2924944"/>
            <a:ext cx="4283968" cy="3053067"/>
          </a:xfrm>
          <a:prstGeom prst="rect">
            <a:avLst/>
          </a:prstGeom>
          <a:noFill/>
          <a:ln w="9525">
            <a:noFill/>
            <a:miter lim="800000"/>
            <a:headEnd/>
            <a:tailEnd/>
          </a:ln>
        </p:spPr>
      </p:pic>
      <p:sp>
        <p:nvSpPr>
          <p:cNvPr id="8" name="Полилиния 7"/>
          <p:cNvSpPr/>
          <p:nvPr/>
        </p:nvSpPr>
        <p:spPr>
          <a:xfrm>
            <a:off x="6148466" y="3033010"/>
            <a:ext cx="342275" cy="654570"/>
          </a:xfrm>
          <a:custGeom>
            <a:avLst/>
            <a:gdLst>
              <a:gd name="connsiteX0" fmla="*/ 297304 w 342275"/>
              <a:gd name="connsiteY0" fmla="*/ 69954 h 654570"/>
              <a:gd name="connsiteX1" fmla="*/ 327285 w 342275"/>
              <a:gd name="connsiteY1" fmla="*/ 114924 h 654570"/>
              <a:gd name="connsiteX2" fmla="*/ 252334 w 342275"/>
              <a:gd name="connsiteY2" fmla="*/ 9993 h 654570"/>
              <a:gd name="connsiteX3" fmla="*/ 27482 w 342275"/>
              <a:gd name="connsiteY3" fmla="*/ 174885 h 654570"/>
              <a:gd name="connsiteX4" fmla="*/ 87442 w 342275"/>
              <a:gd name="connsiteY4" fmla="*/ 399738 h 654570"/>
              <a:gd name="connsiteX5" fmla="*/ 162393 w 342275"/>
              <a:gd name="connsiteY5" fmla="*/ 594610 h 654570"/>
              <a:gd name="connsiteX6" fmla="*/ 252334 w 342275"/>
              <a:gd name="connsiteY6" fmla="*/ 639580 h 654570"/>
              <a:gd name="connsiteX7" fmla="*/ 252334 w 342275"/>
              <a:gd name="connsiteY7" fmla="*/ 639580 h 654570"/>
              <a:gd name="connsiteX8" fmla="*/ 342275 w 342275"/>
              <a:gd name="connsiteY8" fmla="*/ 654570 h 654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275" h="654570">
                <a:moveTo>
                  <a:pt x="297304" y="69954"/>
                </a:moveTo>
                <a:cubicBezTo>
                  <a:pt x="316042" y="97436"/>
                  <a:pt x="334780" y="124918"/>
                  <a:pt x="327285" y="114924"/>
                </a:cubicBezTo>
                <a:cubicBezTo>
                  <a:pt x="319790" y="104931"/>
                  <a:pt x="302301" y="0"/>
                  <a:pt x="252334" y="9993"/>
                </a:cubicBezTo>
                <a:cubicBezTo>
                  <a:pt x="202367" y="19987"/>
                  <a:pt x="54964" y="109928"/>
                  <a:pt x="27482" y="174885"/>
                </a:cubicBezTo>
                <a:cubicBezTo>
                  <a:pt x="0" y="239842"/>
                  <a:pt x="64957" y="329784"/>
                  <a:pt x="87442" y="399738"/>
                </a:cubicBezTo>
                <a:cubicBezTo>
                  <a:pt x="109927" y="469692"/>
                  <a:pt x="134911" y="554636"/>
                  <a:pt x="162393" y="594610"/>
                </a:cubicBezTo>
                <a:cubicBezTo>
                  <a:pt x="189875" y="634584"/>
                  <a:pt x="252334" y="639580"/>
                  <a:pt x="252334" y="639580"/>
                </a:cubicBezTo>
                <a:lnTo>
                  <a:pt x="252334" y="639580"/>
                </a:lnTo>
                <a:lnTo>
                  <a:pt x="342275" y="654570"/>
                </a:lnTo>
              </a:path>
            </a:pathLst>
          </a:custGeom>
          <a:ln>
            <a:solidFill>
              <a:srgbClr val="00B0F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9" name="Полилиния 8"/>
          <p:cNvSpPr/>
          <p:nvPr/>
        </p:nvSpPr>
        <p:spPr>
          <a:xfrm>
            <a:off x="6745574" y="3987384"/>
            <a:ext cx="779488" cy="487180"/>
          </a:xfrm>
          <a:custGeom>
            <a:avLst/>
            <a:gdLst>
              <a:gd name="connsiteX0" fmla="*/ 0 w 779488"/>
              <a:gd name="connsiteY0" fmla="*/ 464695 h 487180"/>
              <a:gd name="connsiteX1" fmla="*/ 254833 w 779488"/>
              <a:gd name="connsiteY1" fmla="*/ 0 h 487180"/>
              <a:gd name="connsiteX2" fmla="*/ 254833 w 779488"/>
              <a:gd name="connsiteY2" fmla="*/ 0 h 487180"/>
              <a:gd name="connsiteX3" fmla="*/ 704537 w 779488"/>
              <a:gd name="connsiteY3" fmla="*/ 419724 h 487180"/>
              <a:gd name="connsiteX4" fmla="*/ 704537 w 779488"/>
              <a:gd name="connsiteY4" fmla="*/ 404734 h 487180"/>
              <a:gd name="connsiteX5" fmla="*/ 704537 w 779488"/>
              <a:gd name="connsiteY5" fmla="*/ 434714 h 487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9488" h="487180">
                <a:moveTo>
                  <a:pt x="0" y="464695"/>
                </a:moveTo>
                <a:lnTo>
                  <a:pt x="254833" y="0"/>
                </a:lnTo>
                <a:lnTo>
                  <a:pt x="254833" y="0"/>
                </a:lnTo>
                <a:lnTo>
                  <a:pt x="704537" y="419724"/>
                </a:lnTo>
                <a:cubicBezTo>
                  <a:pt x="779488" y="487180"/>
                  <a:pt x="704537" y="404734"/>
                  <a:pt x="704537" y="404734"/>
                </a:cubicBezTo>
                <a:lnTo>
                  <a:pt x="704537" y="434714"/>
                </a:lnTo>
              </a:path>
            </a:pathLst>
          </a:custGeom>
          <a:ln w="28575">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0" name="Полилиния 9"/>
          <p:cNvSpPr/>
          <p:nvPr/>
        </p:nvSpPr>
        <p:spPr>
          <a:xfrm>
            <a:off x="5863653" y="3747541"/>
            <a:ext cx="514662" cy="1354112"/>
          </a:xfrm>
          <a:custGeom>
            <a:avLst/>
            <a:gdLst>
              <a:gd name="connsiteX0" fmla="*/ 477186 w 514662"/>
              <a:gd name="connsiteY0" fmla="*/ 0 h 1354112"/>
              <a:gd name="connsiteX1" fmla="*/ 72452 w 514662"/>
              <a:gd name="connsiteY1" fmla="*/ 59961 h 1354112"/>
              <a:gd name="connsiteX2" fmla="*/ 42472 w 514662"/>
              <a:gd name="connsiteY2" fmla="*/ 299803 h 1354112"/>
              <a:gd name="connsiteX3" fmla="*/ 87442 w 514662"/>
              <a:gd name="connsiteY3" fmla="*/ 509666 h 1354112"/>
              <a:gd name="connsiteX4" fmla="*/ 87442 w 514662"/>
              <a:gd name="connsiteY4" fmla="*/ 734518 h 1354112"/>
              <a:gd name="connsiteX5" fmla="*/ 132413 w 514662"/>
              <a:gd name="connsiteY5" fmla="*/ 989351 h 1354112"/>
              <a:gd name="connsiteX6" fmla="*/ 147403 w 514662"/>
              <a:gd name="connsiteY6" fmla="*/ 1199213 h 1354112"/>
              <a:gd name="connsiteX7" fmla="*/ 462196 w 514662"/>
              <a:gd name="connsiteY7" fmla="*/ 1334125 h 1354112"/>
              <a:gd name="connsiteX8" fmla="*/ 462196 w 514662"/>
              <a:gd name="connsiteY8" fmla="*/ 1319134 h 135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662" h="1354112">
                <a:moveTo>
                  <a:pt x="477186" y="0"/>
                </a:moveTo>
                <a:cubicBezTo>
                  <a:pt x="311045" y="4997"/>
                  <a:pt x="144904" y="9994"/>
                  <a:pt x="72452" y="59961"/>
                </a:cubicBezTo>
                <a:cubicBezTo>
                  <a:pt x="0" y="109928"/>
                  <a:pt x="39974" y="224852"/>
                  <a:pt x="42472" y="299803"/>
                </a:cubicBezTo>
                <a:cubicBezTo>
                  <a:pt x="44970" y="374754"/>
                  <a:pt x="79947" y="437214"/>
                  <a:pt x="87442" y="509666"/>
                </a:cubicBezTo>
                <a:cubicBezTo>
                  <a:pt x="94937" y="582118"/>
                  <a:pt x="79947" y="654571"/>
                  <a:pt x="87442" y="734518"/>
                </a:cubicBezTo>
                <a:cubicBezTo>
                  <a:pt x="94937" y="814466"/>
                  <a:pt x="122420" y="911902"/>
                  <a:pt x="132413" y="989351"/>
                </a:cubicBezTo>
                <a:cubicBezTo>
                  <a:pt x="142407" y="1066800"/>
                  <a:pt x="92439" y="1141751"/>
                  <a:pt x="147403" y="1199213"/>
                </a:cubicBezTo>
                <a:cubicBezTo>
                  <a:pt x="202367" y="1256675"/>
                  <a:pt x="409731" y="1314138"/>
                  <a:pt x="462196" y="1334125"/>
                </a:cubicBezTo>
                <a:cubicBezTo>
                  <a:pt x="514662" y="1354112"/>
                  <a:pt x="462196" y="1319134"/>
                  <a:pt x="462196" y="1319134"/>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1" name="Полилиния 10"/>
          <p:cNvSpPr/>
          <p:nvPr/>
        </p:nvSpPr>
        <p:spPr>
          <a:xfrm>
            <a:off x="7525062" y="3565161"/>
            <a:ext cx="629587" cy="1176727"/>
          </a:xfrm>
          <a:custGeom>
            <a:avLst/>
            <a:gdLst>
              <a:gd name="connsiteX0" fmla="*/ 0 w 629587"/>
              <a:gd name="connsiteY0" fmla="*/ 92439 h 1176727"/>
              <a:gd name="connsiteX1" fmla="*/ 359764 w 629587"/>
              <a:gd name="connsiteY1" fmla="*/ 47469 h 1176727"/>
              <a:gd name="connsiteX2" fmla="*/ 389745 w 629587"/>
              <a:gd name="connsiteY2" fmla="*/ 377252 h 1176727"/>
              <a:gd name="connsiteX3" fmla="*/ 509666 w 629587"/>
              <a:gd name="connsiteY3" fmla="*/ 737016 h 1176727"/>
              <a:gd name="connsiteX4" fmla="*/ 614597 w 629587"/>
              <a:gd name="connsiteY4" fmla="*/ 1111770 h 1176727"/>
              <a:gd name="connsiteX5" fmla="*/ 599607 w 629587"/>
              <a:gd name="connsiteY5" fmla="*/ 1126760 h 1176727"/>
              <a:gd name="connsiteX6" fmla="*/ 599607 w 629587"/>
              <a:gd name="connsiteY6" fmla="*/ 1126760 h 117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9587" h="1176727">
                <a:moveTo>
                  <a:pt x="0" y="92439"/>
                </a:moveTo>
                <a:cubicBezTo>
                  <a:pt x="147403" y="46219"/>
                  <a:pt x="294807" y="0"/>
                  <a:pt x="359764" y="47469"/>
                </a:cubicBezTo>
                <a:cubicBezTo>
                  <a:pt x="424721" y="94938"/>
                  <a:pt x="364761" y="262328"/>
                  <a:pt x="389745" y="377252"/>
                </a:cubicBezTo>
                <a:cubicBezTo>
                  <a:pt x="414729" y="492176"/>
                  <a:pt x="472191" y="614596"/>
                  <a:pt x="509666" y="737016"/>
                </a:cubicBezTo>
                <a:cubicBezTo>
                  <a:pt x="547141" y="859436"/>
                  <a:pt x="599607" y="1046813"/>
                  <a:pt x="614597" y="1111770"/>
                </a:cubicBezTo>
                <a:cubicBezTo>
                  <a:pt x="629587" y="1176727"/>
                  <a:pt x="599607" y="1126760"/>
                  <a:pt x="599607" y="1126760"/>
                </a:cubicBezTo>
                <a:lnTo>
                  <a:pt x="599607" y="1126760"/>
                </a:ln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796136" y="1196752"/>
            <a:ext cx="3347864" cy="923330"/>
          </a:xfrm>
          <a:prstGeom prst="rect">
            <a:avLst/>
          </a:prstGeom>
        </p:spPr>
        <p:txBody>
          <a:bodyPr wrap="square">
            <a:spAutoFit/>
          </a:bodyPr>
          <a:lstStyle/>
          <a:p>
            <a:pPr marL="179388" indent="-179388">
              <a:buFont typeface="Arial" pitchFamily="34" charset="0"/>
              <a:buChar char="•"/>
            </a:pPr>
            <a:r>
              <a:rPr lang="uk-UA" dirty="0"/>
              <a:t>збільшення усіх груп лімфовузлів, </a:t>
            </a:r>
          </a:p>
          <a:p>
            <a:pPr marL="179388" indent="-179388">
              <a:buFont typeface="Arial" pitchFamily="34" charset="0"/>
              <a:buChar char="•"/>
            </a:pPr>
            <a:r>
              <a:rPr lang="uk-UA" dirty="0"/>
              <a:t>Розширення біфуркації трахеї</a:t>
            </a:r>
          </a:p>
        </p:txBody>
      </p:sp>
      <p:sp>
        <p:nvSpPr>
          <p:cNvPr id="5" name="Прямоугольник 4"/>
          <p:cNvSpPr/>
          <p:nvPr/>
        </p:nvSpPr>
        <p:spPr>
          <a:xfrm>
            <a:off x="179512" y="0"/>
            <a:ext cx="8712968" cy="523220"/>
          </a:xfrm>
          <a:prstGeom prst="rect">
            <a:avLst/>
          </a:prstGeom>
        </p:spPr>
        <p:txBody>
          <a:bodyPr wrap="square">
            <a:spAutoFit/>
          </a:bodyPr>
          <a:lstStyle/>
          <a:p>
            <a:r>
              <a:rPr lang="uk-UA" sz="2800" b="1" dirty="0"/>
              <a:t>Туберкульоз внутрішніх грудних лімфовузлів</a:t>
            </a:r>
          </a:p>
        </p:txBody>
      </p:sp>
      <p:pic>
        <p:nvPicPr>
          <p:cNvPr id="140290" name="Picture 2"/>
          <p:cNvPicPr>
            <a:picLocks noChangeAspect="1" noChangeArrowheads="1"/>
          </p:cNvPicPr>
          <p:nvPr/>
        </p:nvPicPr>
        <p:blipFill>
          <a:blip r:embed="rId2" cstate="print"/>
          <a:srcRect/>
          <a:stretch>
            <a:fillRect/>
          </a:stretch>
        </p:blipFill>
        <p:spPr bwMode="auto">
          <a:xfrm>
            <a:off x="0" y="620688"/>
            <a:ext cx="6012160" cy="5040560"/>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516216" y="1196752"/>
            <a:ext cx="2627784" cy="1477328"/>
          </a:xfrm>
          <a:prstGeom prst="rect">
            <a:avLst/>
          </a:prstGeom>
        </p:spPr>
        <p:txBody>
          <a:bodyPr wrap="square">
            <a:spAutoFit/>
          </a:bodyPr>
          <a:lstStyle/>
          <a:p>
            <a:pPr marL="179388" indent="-179388">
              <a:buFont typeface="Arial" pitchFamily="34" charset="0"/>
              <a:buChar char="•"/>
            </a:pPr>
            <a:r>
              <a:rPr lang="uk-UA" dirty="0"/>
              <a:t>Збільшення паратрахеальних, бронхопульмональних,</a:t>
            </a:r>
          </a:p>
          <a:p>
            <a:pPr marL="179388" indent="-179388">
              <a:buFont typeface="Arial" pitchFamily="34" charset="0"/>
              <a:buChar char="•"/>
            </a:pPr>
            <a:r>
              <a:rPr lang="uk-UA" dirty="0"/>
              <a:t>біфуркаційних лімфовузлів праворуч</a:t>
            </a:r>
          </a:p>
        </p:txBody>
      </p:sp>
      <p:sp>
        <p:nvSpPr>
          <p:cNvPr id="5" name="Прямоугольник 4"/>
          <p:cNvSpPr/>
          <p:nvPr/>
        </p:nvSpPr>
        <p:spPr>
          <a:xfrm>
            <a:off x="179512" y="0"/>
            <a:ext cx="8712968" cy="954107"/>
          </a:xfrm>
          <a:prstGeom prst="rect">
            <a:avLst/>
          </a:prstGeom>
        </p:spPr>
        <p:txBody>
          <a:bodyPr wrap="square">
            <a:spAutoFit/>
          </a:bodyPr>
          <a:lstStyle/>
          <a:p>
            <a:r>
              <a:rPr lang="uk-UA" sz="2800" b="1" dirty="0"/>
              <a:t>Туберкульоз внутрішніх грудних лімфовузлів</a:t>
            </a:r>
          </a:p>
          <a:p>
            <a:pPr algn="ctr"/>
            <a:r>
              <a:rPr lang="uk-UA" sz="2800" b="1" dirty="0"/>
              <a:t>Туморозна форма</a:t>
            </a:r>
          </a:p>
        </p:txBody>
      </p:sp>
      <p:pic>
        <p:nvPicPr>
          <p:cNvPr id="141315" name="Picture 3"/>
          <p:cNvPicPr>
            <a:picLocks noChangeAspect="1" noChangeArrowheads="1"/>
          </p:cNvPicPr>
          <p:nvPr/>
        </p:nvPicPr>
        <p:blipFill>
          <a:blip r:embed="rId2" cstate="print"/>
          <a:srcRect/>
          <a:stretch>
            <a:fillRect/>
          </a:stretch>
        </p:blipFill>
        <p:spPr bwMode="auto">
          <a:xfrm>
            <a:off x="0" y="1340768"/>
            <a:ext cx="6422997" cy="4896544"/>
          </a:xfrm>
          <a:prstGeom prst="rect">
            <a:avLst/>
          </a:prstGeom>
          <a:noFill/>
          <a:ln w="9525">
            <a:noFill/>
            <a:miter lim="800000"/>
            <a:headEnd/>
            <a:tailEnd/>
          </a:ln>
        </p:spPr>
      </p:pic>
      <p:sp>
        <p:nvSpPr>
          <p:cNvPr id="7" name="Прямоугольник 6"/>
          <p:cNvSpPr/>
          <p:nvPr/>
        </p:nvSpPr>
        <p:spPr>
          <a:xfrm>
            <a:off x="1979712" y="5157192"/>
            <a:ext cx="2664296" cy="1080120"/>
          </a:xfrm>
          <a:prstGeom prst="rect">
            <a:avLst/>
          </a:pr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p:cNvPicPr>
            <a:picLocks noChangeAspect="1" noChangeArrowheads="1"/>
          </p:cNvPicPr>
          <p:nvPr/>
        </p:nvPicPr>
        <p:blipFill>
          <a:blip r:embed="rId2" cstate="print"/>
          <a:srcRect/>
          <a:stretch>
            <a:fillRect/>
          </a:stretch>
        </p:blipFill>
        <p:spPr bwMode="auto">
          <a:xfrm>
            <a:off x="0" y="836712"/>
            <a:ext cx="4724400" cy="3933825"/>
          </a:xfrm>
          <a:prstGeom prst="rect">
            <a:avLst/>
          </a:prstGeom>
          <a:noFill/>
          <a:ln w="9525">
            <a:noFill/>
            <a:miter lim="800000"/>
            <a:headEnd/>
            <a:tailEnd/>
          </a:ln>
        </p:spPr>
      </p:pic>
      <p:sp>
        <p:nvSpPr>
          <p:cNvPr id="3" name="Прямоугольник 2"/>
          <p:cNvSpPr/>
          <p:nvPr/>
        </p:nvSpPr>
        <p:spPr>
          <a:xfrm>
            <a:off x="4788024" y="548680"/>
            <a:ext cx="4176464" cy="2031325"/>
          </a:xfrm>
          <a:prstGeom prst="rect">
            <a:avLst/>
          </a:prstGeom>
        </p:spPr>
        <p:txBody>
          <a:bodyPr wrap="square">
            <a:spAutoFit/>
          </a:bodyPr>
          <a:lstStyle/>
          <a:p>
            <a:r>
              <a:rPr lang="ru-RU" dirty="0"/>
              <a:t>Фаза уплотнения. Мальчик, 7 лет. </a:t>
            </a:r>
          </a:p>
          <a:p>
            <a:endParaRPr lang="ru-RU" dirty="0"/>
          </a:p>
          <a:p>
            <a:pPr marL="269875" indent="-269875">
              <a:buFont typeface="Arial" pitchFamily="34" charset="0"/>
              <a:buChar char="•"/>
            </a:pPr>
            <a:r>
              <a:rPr lang="ru-RU" dirty="0"/>
              <a:t>Корни легких расширены за счет увеличенных лимфатических узлов с единичными известковыми включениями. </a:t>
            </a:r>
          </a:p>
          <a:p>
            <a:pPr marL="269875" indent="-269875">
              <a:buFont typeface="Arial" pitchFamily="34" charset="0"/>
              <a:buChar char="•"/>
            </a:pPr>
            <a:r>
              <a:rPr lang="ru-RU" dirty="0"/>
              <a:t>Ателектаз </a:t>
            </a:r>
            <a:r>
              <a:rPr lang="en-US" dirty="0"/>
              <a:t>S</a:t>
            </a:r>
            <a:r>
              <a:rPr lang="uk-UA" dirty="0"/>
              <a:t>5 </a:t>
            </a:r>
            <a:r>
              <a:rPr lang="ru-RU" dirty="0"/>
              <a:t>правого легкого. </a:t>
            </a:r>
          </a:p>
        </p:txBody>
      </p:sp>
      <p:sp>
        <p:nvSpPr>
          <p:cNvPr id="4" name="Прямоугольник 3"/>
          <p:cNvSpPr/>
          <p:nvPr/>
        </p:nvSpPr>
        <p:spPr>
          <a:xfrm>
            <a:off x="0" y="0"/>
            <a:ext cx="9144000" cy="523220"/>
          </a:xfrm>
          <a:prstGeom prst="rect">
            <a:avLst/>
          </a:prstGeom>
        </p:spPr>
        <p:txBody>
          <a:bodyPr wrap="square">
            <a:spAutoFit/>
          </a:bodyPr>
          <a:lstStyle/>
          <a:p>
            <a:r>
              <a:rPr lang="ru-RU" sz="2800" b="1" dirty="0"/>
              <a:t>Туберкулез внутригрудных лимфатических узлов</a:t>
            </a:r>
            <a:endParaRPr lang="uk-UA" sz="2800" b="1" dirty="0"/>
          </a:p>
        </p:txBody>
      </p:sp>
      <p:sp>
        <p:nvSpPr>
          <p:cNvPr id="5" name="Прямоугольник 4"/>
          <p:cNvSpPr/>
          <p:nvPr/>
        </p:nvSpPr>
        <p:spPr>
          <a:xfrm>
            <a:off x="251520" y="6396335"/>
            <a:ext cx="8568952" cy="461665"/>
          </a:xfrm>
          <a:prstGeom prst="rect">
            <a:avLst/>
          </a:prstGeom>
        </p:spPr>
        <p:txBody>
          <a:bodyPr wrap="square">
            <a:spAutoFit/>
          </a:bodyPr>
          <a:lstStyle/>
          <a:p>
            <a:r>
              <a:rPr lang="ru-RU" sz="1200" dirty="0"/>
              <a:t>Я.В. Лазарева, Г.В. </a:t>
            </a:r>
            <a:r>
              <a:rPr lang="ru-RU" sz="1200" dirty="0" err="1"/>
              <a:t>Ратобыльский</a:t>
            </a:r>
            <a:r>
              <a:rPr lang="ru-RU" sz="1200" dirty="0"/>
              <a:t>, Е.В. Серова. Рентгенодиагностика туберкулеза внутригрудных лимфатических узлов у детей. РАДИОЛОГИЯ – ПРАКТИКА №4  2006. с 16-22</a:t>
            </a:r>
            <a:endParaRPr lang="uk-UA" sz="1200" dirty="0"/>
          </a:p>
        </p:txBody>
      </p:sp>
      <p:pic>
        <p:nvPicPr>
          <p:cNvPr id="146435" name="Picture 3"/>
          <p:cNvPicPr>
            <a:picLocks noChangeAspect="1" noChangeArrowheads="1"/>
          </p:cNvPicPr>
          <p:nvPr/>
        </p:nvPicPr>
        <p:blipFill>
          <a:blip r:embed="rId3" cstate="print"/>
          <a:srcRect/>
          <a:stretch>
            <a:fillRect/>
          </a:stretch>
        </p:blipFill>
        <p:spPr bwMode="auto">
          <a:xfrm>
            <a:off x="4860032" y="2708920"/>
            <a:ext cx="3368382" cy="3625230"/>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830997"/>
          </a:xfrm>
          <a:prstGeom prst="rect">
            <a:avLst/>
          </a:prstGeom>
        </p:spPr>
        <p:txBody>
          <a:bodyPr wrap="square">
            <a:spAutoFit/>
          </a:bodyPr>
          <a:lstStyle/>
          <a:p>
            <a:pPr algn="ctr"/>
            <a:r>
              <a:rPr lang="uk-UA" sz="2400" b="1" dirty="0"/>
              <a:t>Схематичне зображення малих форм туберкульозу внутрішньогрудних лімфатичних вузлів</a:t>
            </a:r>
            <a:endParaRPr lang="ru-RU" sz="2400" b="1" i="1" dirty="0"/>
          </a:p>
        </p:txBody>
      </p:sp>
      <p:sp>
        <p:nvSpPr>
          <p:cNvPr id="7" name="Прямоугольник 6"/>
          <p:cNvSpPr/>
          <p:nvPr/>
        </p:nvSpPr>
        <p:spPr>
          <a:xfrm>
            <a:off x="0" y="6396335"/>
            <a:ext cx="9144000" cy="461665"/>
          </a:xfrm>
          <a:prstGeom prst="rect">
            <a:avLst/>
          </a:prstGeom>
        </p:spPr>
        <p:txBody>
          <a:bodyPr wrap="square">
            <a:spAutoFit/>
          </a:bodyPr>
          <a:lstStyle/>
          <a:p>
            <a:r>
              <a:rPr lang="uk-UA" sz="1200" dirty="0"/>
              <a:t>Р.Ю. </a:t>
            </a:r>
            <a:r>
              <a:rPr lang="uk-UA" sz="1200" dirty="0" err="1"/>
              <a:t>Чурилін</a:t>
            </a:r>
            <a:r>
              <a:rPr lang="uk-UA" sz="1200" dirty="0"/>
              <a:t>, І.О. Крамний, М.О. Бортний. Рентгенодіагностика захворювань  легень, плеври і середостіння. Керівництво. Харків, 2016 с. 97</a:t>
            </a:r>
          </a:p>
        </p:txBody>
      </p:sp>
      <p:pic>
        <p:nvPicPr>
          <p:cNvPr id="128005" name="Picture 5" descr="image2"/>
          <p:cNvPicPr>
            <a:picLocks noChangeAspect="1" noChangeArrowheads="1"/>
          </p:cNvPicPr>
          <p:nvPr/>
        </p:nvPicPr>
        <p:blipFill>
          <a:blip r:embed="rId2" cstate="print"/>
          <a:srcRect/>
          <a:stretch>
            <a:fillRect/>
          </a:stretch>
        </p:blipFill>
        <p:spPr bwMode="auto">
          <a:xfrm>
            <a:off x="0" y="764704"/>
            <a:ext cx="4896544" cy="3143461"/>
          </a:xfrm>
          <a:prstGeom prst="rect">
            <a:avLst/>
          </a:prstGeom>
          <a:noFill/>
          <a:ln w="9525">
            <a:noFill/>
            <a:miter lim="800000"/>
            <a:headEnd/>
            <a:tailEnd/>
          </a:ln>
        </p:spPr>
      </p:pic>
      <p:sp>
        <p:nvSpPr>
          <p:cNvPr id="11" name="Прямоугольник 10"/>
          <p:cNvSpPr/>
          <p:nvPr/>
        </p:nvSpPr>
        <p:spPr>
          <a:xfrm>
            <a:off x="0" y="4221088"/>
            <a:ext cx="9144000" cy="2062103"/>
          </a:xfrm>
          <a:prstGeom prst="rect">
            <a:avLst/>
          </a:prstGeom>
        </p:spPr>
        <p:txBody>
          <a:bodyPr wrap="square">
            <a:spAutoFit/>
          </a:bodyPr>
          <a:lstStyle/>
          <a:p>
            <a:pPr marL="269875" indent="-269875"/>
            <a:r>
              <a:rPr lang="uk-UA" sz="1600" dirty="0"/>
              <a:t>а — симптом штриха; підкреслена чіткість контуру на рівні збільшених паратрахеальних лімфовузлів; </a:t>
            </a:r>
          </a:p>
          <a:p>
            <a:pPr marL="269875" indent="-269875"/>
            <a:r>
              <a:rPr lang="uk-UA" sz="1600" dirty="0"/>
              <a:t>б — зміна конфігурації середостіння у дітей при збільшенні бронхопульмональних лімфатичних вузлів навколо бронха верхньої частки; </a:t>
            </a:r>
          </a:p>
          <a:p>
            <a:r>
              <a:rPr lang="uk-UA" sz="1600" dirty="0"/>
              <a:t>в: 1 - контур верхнього середостіння підкреслено чіткий; </a:t>
            </a:r>
          </a:p>
          <a:p>
            <a:pPr marL="179388" indent="-179388"/>
            <a:r>
              <a:rPr lang="uk-UA" sz="1600" dirty="0"/>
              <a:t>    2 - контур дуги правого передсердя у вигляді тупого кута; </a:t>
            </a:r>
          </a:p>
          <a:p>
            <a:pPr marL="179388" indent="-179388"/>
            <a:r>
              <a:rPr lang="uk-UA" sz="1600" dirty="0"/>
              <a:t>г — колбоподібна форма тіні середостіння; </a:t>
            </a:r>
          </a:p>
          <a:p>
            <a:pPr marL="179388" indent="-179388"/>
            <a:r>
              <a:rPr lang="uk-UA" sz="1600" dirty="0"/>
              <a:t>д — верхнє середостіння розширене вліво; на рівні легеневої артерії справа додаткові дуги; </a:t>
            </a:r>
          </a:p>
          <a:p>
            <a:pPr marL="179388" indent="-179388"/>
            <a:r>
              <a:rPr lang="uk-UA" sz="1600" dirty="0"/>
              <a:t>е — зникнення тіні непарної вени над правим головним бронхом</a:t>
            </a:r>
          </a:p>
        </p:txBody>
      </p:sp>
      <p:sp>
        <p:nvSpPr>
          <p:cNvPr id="12" name="Прямоугольник 11"/>
          <p:cNvSpPr/>
          <p:nvPr/>
        </p:nvSpPr>
        <p:spPr>
          <a:xfrm>
            <a:off x="5076057" y="1052736"/>
            <a:ext cx="3888432" cy="3416320"/>
          </a:xfrm>
          <a:prstGeom prst="rect">
            <a:avLst/>
          </a:prstGeom>
        </p:spPr>
        <p:txBody>
          <a:bodyPr wrap="square">
            <a:spAutoFit/>
          </a:bodyPr>
          <a:lstStyle/>
          <a:p>
            <a:r>
              <a:rPr lang="uk-UA" b="1" dirty="0"/>
              <a:t>«Малі» форми </a:t>
            </a:r>
            <a:r>
              <a:rPr lang="uk-UA" dirty="0"/>
              <a:t>характеризуються незначним збільшенням лімфовузлів, незначними клінічними проявами й морфологічними змінами.</a:t>
            </a:r>
          </a:p>
          <a:p>
            <a:r>
              <a:rPr lang="uk-UA" dirty="0"/>
              <a:t>Рентгенодіагностика лише по непрямих ознаках:</a:t>
            </a:r>
          </a:p>
          <a:p>
            <a:pPr>
              <a:buFontTx/>
              <a:buChar char="-"/>
            </a:pPr>
            <a:r>
              <a:rPr lang="uk-UA" dirty="0"/>
              <a:t>втрата структурності кореня, </a:t>
            </a:r>
          </a:p>
          <a:p>
            <a:pPr>
              <a:buFontTx/>
              <a:buChar char="-"/>
            </a:pPr>
            <a:r>
              <a:rPr lang="uk-UA" dirty="0"/>
              <a:t> подвійній контур серединної тіні,</a:t>
            </a:r>
          </a:p>
          <a:p>
            <a:pPr>
              <a:buFontTx/>
              <a:buChar char="-"/>
            </a:pPr>
            <a:r>
              <a:rPr lang="uk-UA" dirty="0"/>
              <a:t> збагаченні легеневого малюнка в прикореневій зоні на обмеженій ділянці.</a:t>
            </a:r>
            <a:endParaRPr lang="ru-RU" dirty="0"/>
          </a:p>
          <a:p>
            <a:endParaRPr lang="uk-UA"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712968" cy="1569660"/>
          </a:xfrm>
          <a:prstGeom prst="rect">
            <a:avLst/>
          </a:prstGeom>
        </p:spPr>
        <p:txBody>
          <a:bodyPr wrap="square">
            <a:spAutoFit/>
          </a:bodyPr>
          <a:lstStyle/>
          <a:p>
            <a:r>
              <a:rPr lang="uk-UA" sz="2400" dirty="0"/>
              <a:t>КТА дозволяє вирішити це питання й уточнити особливості морфологічних змін лімфовузлів. Контрастна речовина активно накопичується в капсулі ураженого лімфовузла і не посилює зображення в зоні казеозного некрозу. </a:t>
            </a:r>
          </a:p>
        </p:txBody>
      </p:sp>
      <p:pic>
        <p:nvPicPr>
          <p:cNvPr id="144386" name="Picture 2"/>
          <p:cNvPicPr>
            <a:picLocks noChangeAspect="1" noChangeArrowheads="1"/>
          </p:cNvPicPr>
          <p:nvPr/>
        </p:nvPicPr>
        <p:blipFill>
          <a:blip r:embed="rId2" cstate="print"/>
          <a:srcRect/>
          <a:stretch>
            <a:fillRect/>
          </a:stretch>
        </p:blipFill>
        <p:spPr bwMode="auto">
          <a:xfrm>
            <a:off x="1187624" y="1916832"/>
            <a:ext cx="5004048" cy="4653136"/>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640960" cy="6740307"/>
          </a:xfrm>
          <a:prstGeom prst="rect">
            <a:avLst/>
          </a:prstGeom>
        </p:spPr>
        <p:txBody>
          <a:bodyPr wrap="square">
            <a:spAutoFit/>
          </a:bodyPr>
          <a:lstStyle/>
          <a:p>
            <a:r>
              <a:rPr lang="uk-UA" sz="2400" dirty="0"/>
              <a:t>4 стадії розвитку ТВГЛВ на КТА (І.Є. </a:t>
            </a:r>
            <a:r>
              <a:rPr lang="uk-UA" sz="2400" dirty="0" err="1"/>
              <a:t>Тюрін</a:t>
            </a:r>
            <a:r>
              <a:rPr lang="uk-UA" sz="2400" dirty="0"/>
              <a:t>):</a:t>
            </a:r>
          </a:p>
          <a:p>
            <a:r>
              <a:rPr lang="en-US" sz="2400" dirty="0"/>
              <a:t>I — </a:t>
            </a:r>
            <a:r>
              <a:rPr lang="uk-UA" sz="2400" dirty="0"/>
              <a:t>початкова стадія — казеоз строми при збереженні цілісності капсули. На КТА визначається рівномірне посилення капсули у вигляді кільця.</a:t>
            </a:r>
          </a:p>
          <a:p>
            <a:r>
              <a:rPr lang="en-US" sz="2400" dirty="0"/>
              <a:t>II </a:t>
            </a:r>
            <a:r>
              <a:rPr lang="uk-UA" sz="2400" dirty="0"/>
              <a:t>стадія характеризується частковим порушенням цілісності капсули з виходом казеозних мас у клітковину середостіння. На КТА контрастна речовина накопичується в капсулі вузла </a:t>
            </a:r>
          </a:p>
          <a:p>
            <a:r>
              <a:rPr lang="uk-UA" sz="2400" dirty="0"/>
              <a:t>нерівномірно, контури вузла нерівні і нечіткі, оптична щільність прилягаючої жирової клітковини підвищується.</a:t>
            </a:r>
          </a:p>
          <a:p>
            <a:r>
              <a:rPr lang="en-US" sz="2400" dirty="0"/>
              <a:t>III </a:t>
            </a:r>
            <a:r>
              <a:rPr lang="uk-UA" sz="2400" dirty="0"/>
              <a:t>стадія супроводжується знач ним чи повним руйнуванням капсули лімфовузлів з утворенням </a:t>
            </a:r>
            <a:r>
              <a:rPr lang="uk-UA" sz="2400" dirty="0" err="1"/>
              <a:t>конгіюмерату</a:t>
            </a:r>
            <a:r>
              <a:rPr lang="uk-UA" sz="2400" dirty="0"/>
              <a:t>. На КТА визначається його неоднорідна структура, зумовлена </a:t>
            </a:r>
          </a:p>
          <a:p>
            <a:r>
              <a:rPr lang="uk-UA" sz="2400" dirty="0"/>
              <a:t>ділянками казеозного некрозу зі зниженою щільності (+10 -+25 </a:t>
            </a:r>
            <a:r>
              <a:rPr lang="en-US" sz="2400" dirty="0"/>
              <a:t>HU).</a:t>
            </a:r>
          </a:p>
          <a:p>
            <a:r>
              <a:rPr lang="en-US" sz="2400" dirty="0"/>
              <a:t>IV — </a:t>
            </a:r>
            <a:r>
              <a:rPr lang="uk-UA" sz="2400" dirty="0"/>
              <a:t>кінцева стадія — формування </a:t>
            </a:r>
            <a:r>
              <a:rPr lang="uk-UA" sz="2400" dirty="0" err="1"/>
              <a:t>бронхозалозистої</a:t>
            </a:r>
            <a:r>
              <a:rPr lang="uk-UA" sz="2400" dirty="0"/>
              <a:t> нориці. У </a:t>
            </a:r>
          </a:p>
          <a:p>
            <a:r>
              <a:rPr lang="uk-UA" sz="2400" dirty="0"/>
              <a:t>лімфовузлі формується невелика порожнина, що містить повітря, в </a:t>
            </a:r>
            <a:r>
              <a:rPr lang="uk-UA" sz="2400" dirty="0" err="1"/>
              <a:t>летеневій</a:t>
            </a:r>
            <a:r>
              <a:rPr lang="uk-UA" sz="2400" dirty="0"/>
              <a:t> тканині може спостерігатися </a:t>
            </a:r>
            <a:r>
              <a:rPr lang="uk-UA" sz="2400" dirty="0" err="1"/>
              <a:t>бронхогенний</a:t>
            </a:r>
            <a:r>
              <a:rPr lang="uk-UA" sz="2400" dirty="0"/>
              <a:t> відсів.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image3"/>
          <p:cNvPicPr>
            <a:picLocks noChangeAspect="1" noChangeArrowheads="1"/>
          </p:cNvPicPr>
          <p:nvPr/>
        </p:nvPicPr>
        <p:blipFill>
          <a:blip r:embed="rId2" cstate="print"/>
          <a:srcRect/>
          <a:stretch>
            <a:fillRect/>
          </a:stretch>
        </p:blipFill>
        <p:spPr bwMode="auto">
          <a:xfrm>
            <a:off x="0" y="908720"/>
            <a:ext cx="4860032" cy="1872208"/>
          </a:xfrm>
          <a:prstGeom prst="rect">
            <a:avLst/>
          </a:prstGeom>
          <a:noFill/>
          <a:ln w="9525">
            <a:noFill/>
            <a:miter lim="800000"/>
            <a:headEnd/>
            <a:tailEnd/>
          </a:ln>
        </p:spPr>
      </p:pic>
      <p:pic>
        <p:nvPicPr>
          <p:cNvPr id="128003" name="Picture 3" descr="image4"/>
          <p:cNvPicPr>
            <a:picLocks noChangeAspect="1" noChangeArrowheads="1"/>
          </p:cNvPicPr>
          <p:nvPr/>
        </p:nvPicPr>
        <p:blipFill>
          <a:blip r:embed="rId3" cstate="print"/>
          <a:srcRect/>
          <a:stretch>
            <a:fillRect/>
          </a:stretch>
        </p:blipFill>
        <p:spPr bwMode="auto">
          <a:xfrm>
            <a:off x="0" y="2780928"/>
            <a:ext cx="4824536" cy="4077072"/>
          </a:xfrm>
          <a:prstGeom prst="rect">
            <a:avLst/>
          </a:prstGeom>
          <a:noFill/>
          <a:ln w="9525">
            <a:noFill/>
            <a:miter lim="800000"/>
            <a:headEnd/>
            <a:tailEnd/>
          </a:ln>
        </p:spPr>
      </p:pic>
      <p:sp>
        <p:nvSpPr>
          <p:cNvPr id="4" name="Прямоугольник 3"/>
          <p:cNvSpPr/>
          <p:nvPr/>
        </p:nvSpPr>
        <p:spPr>
          <a:xfrm>
            <a:off x="0" y="0"/>
            <a:ext cx="9144000" cy="830997"/>
          </a:xfrm>
          <a:prstGeom prst="rect">
            <a:avLst/>
          </a:prstGeom>
        </p:spPr>
        <p:txBody>
          <a:bodyPr wrap="square">
            <a:spAutoFit/>
          </a:bodyPr>
          <a:lstStyle/>
          <a:p>
            <a:pPr algn="ctr"/>
            <a:r>
              <a:rPr lang="uk-UA" sz="2400" b="1" dirty="0"/>
              <a:t>Схеми з рентгенограм при атипових варіантах туберкульозу внутрішньо-грудних лімфатичних вузлів у дорослих</a:t>
            </a:r>
            <a:endParaRPr lang="ru-RU" sz="2400" b="1" dirty="0"/>
          </a:p>
        </p:txBody>
      </p:sp>
      <p:sp>
        <p:nvSpPr>
          <p:cNvPr id="7" name="Прямоугольник 6"/>
          <p:cNvSpPr/>
          <p:nvPr/>
        </p:nvSpPr>
        <p:spPr>
          <a:xfrm>
            <a:off x="4860032" y="6211669"/>
            <a:ext cx="4104456" cy="646331"/>
          </a:xfrm>
          <a:prstGeom prst="rect">
            <a:avLst/>
          </a:prstGeom>
        </p:spPr>
        <p:txBody>
          <a:bodyPr wrap="square">
            <a:spAutoFit/>
          </a:bodyPr>
          <a:lstStyle/>
          <a:p>
            <a:r>
              <a:rPr lang="uk-UA" sz="1200" dirty="0"/>
              <a:t>Р.Ю. </a:t>
            </a:r>
            <a:r>
              <a:rPr lang="uk-UA" sz="1200" dirty="0" err="1"/>
              <a:t>Чурилін</a:t>
            </a:r>
            <a:r>
              <a:rPr lang="uk-UA" sz="1200" dirty="0"/>
              <a:t>, І.О. Крамний, М.О. Бортний. Рентгенодіагностика захворювань  легень, плеври і середостіння. Керівництво. Харків, 2016 – 276с</a:t>
            </a:r>
          </a:p>
        </p:txBody>
      </p:sp>
      <p:sp>
        <p:nvSpPr>
          <p:cNvPr id="8" name="Прямоугольник 7"/>
          <p:cNvSpPr/>
          <p:nvPr/>
        </p:nvSpPr>
        <p:spPr>
          <a:xfrm>
            <a:off x="4860032" y="908720"/>
            <a:ext cx="4283968" cy="5355312"/>
          </a:xfrm>
          <a:prstGeom prst="rect">
            <a:avLst/>
          </a:prstGeom>
        </p:spPr>
        <p:txBody>
          <a:bodyPr wrap="square">
            <a:spAutoFit/>
          </a:bodyPr>
          <a:lstStyle/>
          <a:p>
            <a:r>
              <a:rPr lang="uk-UA" dirty="0"/>
              <a:t>У </a:t>
            </a:r>
            <a:r>
              <a:rPr lang="uk-UA" b="1" dirty="0"/>
              <a:t>дорослих </a:t>
            </a:r>
            <a:r>
              <a:rPr lang="ru-RU" dirty="0"/>
              <a:t>ТВГЛВ </a:t>
            </a:r>
            <a:r>
              <a:rPr lang="uk-UA" dirty="0"/>
              <a:t>проявляється </a:t>
            </a:r>
            <a:r>
              <a:rPr lang="ru-RU" dirty="0"/>
              <a:t>у </a:t>
            </a:r>
            <a:r>
              <a:rPr lang="uk-UA" dirty="0"/>
              <a:t>вигляді пізнього первинного туберкульозу з хронічним перебігом, а частіше у вигляді реактивації процесу у внутрішньогрудних лімфовузлах, іноді частково кальцинованих. Діагностують у зв'язку з розвитком ураження бронхів, утворенням </a:t>
            </a:r>
            <a:r>
              <a:rPr lang="uk-UA" dirty="0" err="1"/>
              <a:t>бронхолітів</a:t>
            </a:r>
            <a:r>
              <a:rPr lang="uk-UA" dirty="0"/>
              <a:t>, що супроводжується розвитком ателектатично-пневмонічних змін, поступовим розвитком </a:t>
            </a:r>
            <a:r>
              <a:rPr lang="uk-UA" dirty="0" err="1"/>
              <a:t>бронхоектатичної</a:t>
            </a:r>
            <a:r>
              <a:rPr lang="uk-UA" dirty="0"/>
              <a:t> хвороби, хронічного </a:t>
            </a:r>
            <a:r>
              <a:rPr lang="uk-UA" dirty="0" err="1"/>
              <a:t>запалення.Запідозрити</a:t>
            </a:r>
            <a:r>
              <a:rPr lang="uk-UA" dirty="0"/>
              <a:t> </a:t>
            </a:r>
            <a:r>
              <a:rPr lang="uk-UA" dirty="0" err="1"/>
              <a:t>реактивацію</a:t>
            </a:r>
            <a:r>
              <a:rPr lang="uk-UA" dirty="0"/>
              <a:t> ТВГЛВ дозволяє розвиток </a:t>
            </a:r>
            <a:r>
              <a:rPr lang="uk-UA" dirty="0" err="1"/>
              <a:t>лімфогенних</a:t>
            </a:r>
            <a:r>
              <a:rPr lang="uk-UA" dirty="0"/>
              <a:t> і бронхогенних відсівань. При рентген</a:t>
            </a:r>
          </a:p>
          <a:p>
            <a:r>
              <a:rPr lang="uk-UA" dirty="0"/>
              <a:t>дослідженні тіні збільшених або ущільнених лімфовузлів можуть не виявлятися. Вирішальне значення мають дані бронхоскопії.</a:t>
            </a:r>
            <a:endParaRPr lang="ru-RU"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640960" cy="6740307"/>
          </a:xfrm>
          <a:prstGeom prst="rect">
            <a:avLst/>
          </a:prstGeom>
        </p:spPr>
        <p:txBody>
          <a:bodyPr wrap="square">
            <a:spAutoFit/>
          </a:bodyPr>
          <a:lstStyle/>
          <a:p>
            <a:r>
              <a:rPr lang="uk-UA" sz="2400" b="1" dirty="0"/>
              <a:t>Диференційна діагностика</a:t>
            </a:r>
            <a:r>
              <a:rPr lang="uk-UA" sz="2400" dirty="0"/>
              <a:t> </a:t>
            </a:r>
            <a:r>
              <a:rPr lang="uk-UA" sz="2400" b="1" dirty="0"/>
              <a:t>ТВГЛВ</a:t>
            </a:r>
            <a:r>
              <a:rPr lang="uk-UA" sz="2400" dirty="0"/>
              <a:t>:</a:t>
            </a:r>
            <a:endParaRPr lang="ru-RU" sz="2400" dirty="0"/>
          </a:p>
          <a:p>
            <a:pPr lvl="0" algn="just"/>
            <a:r>
              <a:rPr lang="uk-UA" sz="2400" dirty="0"/>
              <a:t>1. </a:t>
            </a:r>
            <a:r>
              <a:rPr lang="uk-UA" sz="2400" i="1" dirty="0" err="1"/>
              <a:t>Саркоідоз</a:t>
            </a:r>
            <a:r>
              <a:rPr lang="uk-UA" sz="2400" i="1" dirty="0"/>
              <a:t> ВГЛВ</a:t>
            </a:r>
            <a:r>
              <a:rPr lang="uk-UA" sz="2400" dirty="0"/>
              <a:t>. Це доброякісна лімфома (</a:t>
            </a:r>
            <a:r>
              <a:rPr lang="uk-UA" sz="2400" dirty="0" err="1"/>
              <a:t>саркоїдна</a:t>
            </a:r>
            <a:r>
              <a:rPr lang="uk-UA" sz="2400" dirty="0"/>
              <a:t> гранульома), у дітей до 14 років не зустрічається, поодинокі випадки описані як казуїстика. При </a:t>
            </a:r>
            <a:r>
              <a:rPr lang="uk-UA" sz="2400" dirty="0" err="1"/>
              <a:t>саркоїдозі</a:t>
            </a:r>
            <a:r>
              <a:rPr lang="uk-UA" sz="2400" dirty="0"/>
              <a:t> спостерігається переважно поширене, двобічне збільшення лімфовузлів коренів легень і середостіння, тобто системність ураження. </a:t>
            </a:r>
            <a:r>
              <a:rPr lang="uk-UA" sz="2400" dirty="0" err="1"/>
              <a:t>Саркоїдні</a:t>
            </a:r>
            <a:r>
              <a:rPr lang="uk-UA" sz="2400" dirty="0"/>
              <a:t> лімфоми мають круглу або неправильну форму, чітко окреслені, створюють картину </a:t>
            </a:r>
            <a:r>
              <a:rPr lang="uk-UA" sz="2400" dirty="0" err="1"/>
              <a:t>монетоподібного</a:t>
            </a:r>
            <a:r>
              <a:rPr lang="uk-UA" sz="2400" dirty="0"/>
              <a:t> нашарування одного вузла на інший, або симптом «лаштунків», відсутня конгломерація лімфовузлів. При </a:t>
            </a:r>
            <a:r>
              <a:rPr lang="uk-UA" sz="2400" dirty="0" err="1"/>
              <a:t>саркоїдозі</a:t>
            </a:r>
            <a:r>
              <a:rPr lang="uk-UA" sz="2400" dirty="0"/>
              <a:t> збільшення лімфовузлів відбувається переважно назовні й наперед, тобто убік легеневої тканини й пухкої клітковини середостіння, а не убік трахеї й бронхів, тому компресія бронхів зустрічається рідко. При </a:t>
            </a:r>
            <a:r>
              <a:rPr lang="uk-UA" sz="2400" dirty="0" err="1"/>
              <a:t>саркоїдозі</a:t>
            </a:r>
            <a:r>
              <a:rPr lang="uk-UA" sz="2400" dirty="0"/>
              <a:t> також можливо звапнення лімфовузлів. Кальцинати при </a:t>
            </a:r>
            <a:r>
              <a:rPr lang="uk-UA" sz="2400" dirty="0" err="1"/>
              <a:t>саркоідозі</a:t>
            </a:r>
            <a:r>
              <a:rPr lang="uk-UA" sz="2400" dirty="0"/>
              <a:t> частіше мають множинну локалізацію й розміщуються на значній відстані від стінок трахеї й бронхів, що нехарактерно для туберкульозу.</a:t>
            </a:r>
            <a:endParaRPr lang="ru-RU" sz="2400" dirty="0"/>
          </a:p>
          <a:p>
            <a:endParaRPr lang="uk-UA" sz="24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640960" cy="6370975"/>
          </a:xfrm>
          <a:prstGeom prst="rect">
            <a:avLst/>
          </a:prstGeom>
        </p:spPr>
        <p:txBody>
          <a:bodyPr wrap="square">
            <a:spAutoFit/>
          </a:bodyPr>
          <a:lstStyle/>
          <a:p>
            <a:pPr marL="269875" lvl="0" indent="-269875" algn="just"/>
            <a:r>
              <a:rPr lang="uk-UA" sz="2400" dirty="0"/>
              <a:t>2. </a:t>
            </a:r>
            <a:r>
              <a:rPr lang="uk-UA" sz="2400" i="1" dirty="0" err="1"/>
              <a:t>Тимомегалія</a:t>
            </a:r>
            <a:r>
              <a:rPr lang="uk-UA" sz="2400" dirty="0"/>
              <a:t> у дітей раннього віку. Інформативними є рентгенограми в косій проекції протилежним боком, при цьому </a:t>
            </a:r>
            <a:r>
              <a:rPr lang="uk-UA" sz="2400" dirty="0" err="1"/>
              <a:t>загруднинна</a:t>
            </a:r>
            <a:r>
              <a:rPr lang="uk-UA" sz="2400" dirty="0"/>
              <a:t> залоза виявляється у вигляді симптому "козирка", збільшені лімфовузли мають </a:t>
            </a:r>
            <a:r>
              <a:rPr lang="uk-UA" sz="2400" dirty="0" err="1"/>
              <a:t>поліциклічний</a:t>
            </a:r>
            <a:r>
              <a:rPr lang="uk-UA" sz="2400" dirty="0"/>
              <a:t> контур.</a:t>
            </a:r>
            <a:endParaRPr lang="ru-RU" sz="2400" dirty="0"/>
          </a:p>
          <a:p>
            <a:pPr marL="269875" lvl="0" indent="-269875" algn="just"/>
            <a:r>
              <a:rPr lang="uk-UA" sz="2400" dirty="0"/>
              <a:t>3. </a:t>
            </a:r>
            <a:r>
              <a:rPr lang="uk-UA" sz="2400" i="1" dirty="0"/>
              <a:t>Лімфогранулематоз, злоякісні лімфоми</a:t>
            </a:r>
            <a:r>
              <a:rPr lang="uk-UA" sz="2400" dirty="0"/>
              <a:t>. Спостерігається значне збільшення лімфовузлів, переважно переднього середостіння. Вирішальне значення має біопсія з гістологічним дослідженням.</a:t>
            </a:r>
            <a:endParaRPr lang="ru-RU" sz="2400" dirty="0"/>
          </a:p>
          <a:p>
            <a:pPr marL="269875" lvl="0" indent="-269875" algn="just"/>
            <a:r>
              <a:rPr lang="uk-UA" sz="2400" dirty="0"/>
              <a:t>4. Ураження паратрахеальних лімфовузлів у дорослих необхідно диференціювати </a:t>
            </a:r>
            <a:r>
              <a:rPr lang="uk-UA" sz="2400" i="1" dirty="0"/>
              <a:t>із </a:t>
            </a:r>
            <a:r>
              <a:rPr lang="uk-UA" sz="2400" i="1" dirty="0" err="1"/>
              <a:t>загруднинним</a:t>
            </a:r>
            <a:r>
              <a:rPr lang="uk-UA" sz="2400" i="1" dirty="0"/>
              <a:t> зобом</a:t>
            </a:r>
            <a:r>
              <a:rPr lang="uk-UA" sz="2400" dirty="0"/>
              <a:t>, який може перебігати без явищ тиреотоксикозу. Диференційному діагнозу сприяє </a:t>
            </a:r>
            <a:r>
              <a:rPr lang="uk-UA" sz="2400" dirty="0" err="1"/>
              <a:t>рентгендослідження</a:t>
            </a:r>
            <a:r>
              <a:rPr lang="uk-UA" sz="2400" dirty="0"/>
              <a:t> в різні фази дихання і при ковтанні - спостерігається зміщення зобу.</a:t>
            </a:r>
            <a:endParaRPr lang="ru-RU" sz="2400" dirty="0"/>
          </a:p>
          <a:p>
            <a:pPr marL="269875" lvl="0" indent="-269875" algn="just"/>
            <a:r>
              <a:rPr lang="uk-UA" sz="2400" dirty="0"/>
              <a:t>5. При диференційному діагнозі </a:t>
            </a:r>
            <a:r>
              <a:rPr lang="uk-UA" sz="2400" i="1" dirty="0"/>
              <a:t>із гіперплазією лімфовузлів </a:t>
            </a:r>
            <a:r>
              <a:rPr lang="uk-UA" sz="2400" dirty="0"/>
              <a:t>при грипі, коклюші, пневмонії має значення динаміка процесу.</a:t>
            </a:r>
            <a:endParaRPr lang="ru-RU" sz="2400" dirty="0"/>
          </a:p>
          <a:p>
            <a:pPr marL="269875" lvl="0" indent="-269875" algn="just"/>
            <a:r>
              <a:rPr lang="uk-UA" sz="2400" dirty="0"/>
              <a:t>6. </a:t>
            </a:r>
            <a:r>
              <a:rPr lang="uk-UA" sz="2400" i="1" dirty="0"/>
              <a:t>Аномалії розвитку аорти, стовбура легеневої артерії </a:t>
            </a:r>
            <a:r>
              <a:rPr lang="uk-UA" sz="2400" dirty="0"/>
              <a:t>(</a:t>
            </a:r>
            <a:r>
              <a:rPr lang="uk-UA" sz="2400" dirty="0" err="1"/>
              <a:t>праволежача</a:t>
            </a:r>
            <a:r>
              <a:rPr lang="uk-UA" sz="2400" dirty="0"/>
              <a:t> аорта, аневризма легеневої артерії й ін.). </a:t>
            </a:r>
            <a:endParaRPr lang="ru-RU" sz="24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ДИСЕМІНОВАНИЙ ТУБЕРКУЛЬОЗ ЛЕГЕНЬ (ДТЛ)</a:t>
            </a:r>
            <a:br>
              <a:rPr lang="ru-RU" dirty="0"/>
            </a:br>
            <a:endParaRPr lang="uk-UA" dirty="0"/>
          </a:p>
        </p:txBody>
      </p:sp>
      <p:sp>
        <p:nvSpPr>
          <p:cNvPr id="3" name="Прямоугольник 2"/>
          <p:cNvSpPr/>
          <p:nvPr/>
        </p:nvSpPr>
        <p:spPr>
          <a:xfrm>
            <a:off x="179512" y="1124744"/>
            <a:ext cx="8784976" cy="6370975"/>
          </a:xfrm>
          <a:prstGeom prst="rect">
            <a:avLst/>
          </a:prstGeom>
        </p:spPr>
        <p:txBody>
          <a:bodyPr wrap="square">
            <a:spAutoFit/>
          </a:bodyPr>
          <a:lstStyle/>
          <a:p>
            <a:pPr indent="179388" algn="just"/>
            <a:r>
              <a:rPr lang="uk-UA" sz="2400" dirty="0"/>
              <a:t>Основна причина розвитку дисемінованого туберкульозу є бактеріемія. Її джерелом є незагоєний ПТК чи наявність вогниша туберкульозу інших органів (будь-яке </a:t>
            </a:r>
            <a:r>
              <a:rPr lang="uk-UA" sz="2400" dirty="0" err="1"/>
              <a:t>казеозне</a:t>
            </a:r>
            <a:r>
              <a:rPr lang="uk-UA" sz="2400" dirty="0"/>
              <a:t>, туберкульозне вогнище позалегеневої локалізації (наприклад, кісткової") або лімфовузли первинного комплексу. Прорив спочатку відбувається в лімфовузли, протоки, а потім у кровоносне русло. Крім </a:t>
            </a:r>
            <a:r>
              <a:rPr lang="uk-UA" sz="2400" dirty="0" err="1"/>
              <a:t>бацилемії</a:t>
            </a:r>
            <a:r>
              <a:rPr lang="uk-UA" sz="2400" dirty="0"/>
              <a:t>, для розвитку ДТЛ має значення зниження імунітету, </a:t>
            </a:r>
            <a:r>
              <a:rPr lang="uk-UA" sz="2400" dirty="0" err="1"/>
              <a:t>гіперергічний</a:t>
            </a:r>
            <a:r>
              <a:rPr lang="uk-UA" sz="2400" dirty="0"/>
              <a:t> стан організму.</a:t>
            </a:r>
          </a:p>
          <a:p>
            <a:pPr indent="179388" algn="just"/>
            <a:endParaRPr lang="uk-UA" sz="2400" dirty="0"/>
          </a:p>
          <a:p>
            <a:pPr indent="179388" algn="just"/>
            <a:r>
              <a:rPr lang="uk-UA" sz="2400" dirty="0"/>
              <a:t>Характеризується:</a:t>
            </a:r>
          </a:p>
          <a:p>
            <a:pPr marL="179388" indent="-179388" algn="just">
              <a:buFont typeface="Arial" pitchFamily="34" charset="0"/>
              <a:buChar char="•"/>
            </a:pPr>
            <a:r>
              <a:rPr lang="uk-UA" sz="2400" dirty="0"/>
              <a:t>Множинними розсіяними вогнищами дисемінації в легенях.</a:t>
            </a:r>
          </a:p>
          <a:p>
            <a:pPr indent="269875" algn="just"/>
            <a:r>
              <a:rPr lang="uk-UA" sz="2400" dirty="0"/>
              <a:t>Характер патологоанатомічних змін залежить від шляху поширення інфекції, стадії розвитку процесу, наявності ускладнень. </a:t>
            </a:r>
          </a:p>
          <a:p>
            <a:pPr marL="179388" indent="-179388" algn="just">
              <a:buFont typeface="Arial" pitchFamily="34" charset="0"/>
              <a:buChar char="•"/>
            </a:pPr>
            <a:endParaRPr lang="uk-UA" sz="2400" dirty="0"/>
          </a:p>
          <a:p>
            <a:pPr indent="269875" algn="just"/>
            <a:endParaRPr lang="uk-UA" sz="2400" b="1" i="1" dirty="0">
              <a:solidFill>
                <a:srgbClr val="002060"/>
              </a:solidFill>
            </a:endParaRPr>
          </a:p>
          <a:p>
            <a:pPr indent="269875" algn="just"/>
            <a:endParaRPr lang="ru-RU" sz="24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0"/>
            <a:ext cx="8424936" cy="6740307"/>
          </a:xfrm>
          <a:prstGeom prst="rect">
            <a:avLst/>
          </a:prstGeom>
        </p:spPr>
        <p:txBody>
          <a:bodyPr wrap="square">
            <a:spAutoFit/>
          </a:bodyPr>
          <a:lstStyle/>
          <a:p>
            <a:pPr indent="269875" algn="just"/>
            <a:r>
              <a:rPr lang="uk-UA" sz="2400" dirty="0"/>
              <a:t>Залежно від характеристик виділені різні форми дисемінованого туберкульозу легень: </a:t>
            </a:r>
          </a:p>
          <a:p>
            <a:pPr indent="269875" algn="just"/>
            <a:r>
              <a:rPr lang="uk-UA" sz="2400" dirty="0"/>
              <a:t>може бути: </a:t>
            </a:r>
          </a:p>
          <a:p>
            <a:pPr indent="269875" algn="just">
              <a:buFont typeface="Arial" pitchFamily="34" charset="0"/>
              <a:buChar char="•"/>
            </a:pPr>
            <a:r>
              <a:rPr lang="uk-UA" sz="2400" dirty="0"/>
              <a:t>первинним </a:t>
            </a:r>
          </a:p>
          <a:p>
            <a:pPr indent="269875" algn="just">
              <a:buFont typeface="Arial" pitchFamily="34" charset="0"/>
              <a:buChar char="•"/>
            </a:pPr>
            <a:r>
              <a:rPr lang="uk-UA" sz="2400" dirty="0"/>
              <a:t>вторинним. </a:t>
            </a:r>
            <a:endParaRPr lang="ru-RU" sz="2400" dirty="0"/>
          </a:p>
          <a:p>
            <a:pPr indent="269875" algn="just"/>
            <a:endParaRPr lang="uk-UA" sz="2400" dirty="0"/>
          </a:p>
          <a:p>
            <a:r>
              <a:rPr lang="uk-UA" sz="2400" i="1" dirty="0"/>
              <a:t>За механізмом поширення туберкульозної інфекції :</a:t>
            </a:r>
          </a:p>
          <a:p>
            <a:pPr marL="269875" indent="-269875">
              <a:buFontTx/>
              <a:buChar char="-"/>
            </a:pPr>
            <a:r>
              <a:rPr lang="uk-UA" sz="2400" dirty="0"/>
              <a:t>гематогенний, </a:t>
            </a:r>
          </a:p>
          <a:p>
            <a:pPr marL="269875" indent="-269875">
              <a:buFontTx/>
              <a:buChar char="-"/>
            </a:pPr>
            <a:r>
              <a:rPr lang="uk-UA" sz="2400" dirty="0" err="1"/>
              <a:t>лімфогенний</a:t>
            </a:r>
            <a:r>
              <a:rPr lang="uk-UA" sz="2400" dirty="0"/>
              <a:t>,</a:t>
            </a:r>
          </a:p>
          <a:p>
            <a:pPr marL="269875" indent="-269875">
              <a:buFontTx/>
              <a:buChar char="-"/>
            </a:pPr>
            <a:r>
              <a:rPr lang="uk-UA" sz="2400" dirty="0"/>
              <a:t>бронхогенним. Бронхогенне поширення МБТ за наявності порожнини розпаду або каверни слід розцінювати як ускладнення основної клінічної форми туберкульозу.</a:t>
            </a:r>
            <a:endParaRPr lang="ru-RU" sz="2400" dirty="0"/>
          </a:p>
          <a:p>
            <a:pPr marL="269875" indent="-269875">
              <a:buFontTx/>
              <a:buChar char="-"/>
            </a:pPr>
            <a:r>
              <a:rPr lang="uk-UA" sz="2400" dirty="0"/>
              <a:t>іноді виділяють змішаний механізм. </a:t>
            </a:r>
          </a:p>
          <a:p>
            <a:r>
              <a:rPr lang="uk-UA" sz="2400" i="1" dirty="0"/>
              <a:t>За течією:</a:t>
            </a:r>
          </a:p>
          <a:p>
            <a:pPr marL="179388" indent="-179388">
              <a:buFont typeface="Arial" pitchFamily="34" charset="0"/>
              <a:buChar char="•"/>
            </a:pPr>
            <a:r>
              <a:rPr lang="uk-UA" sz="2400" dirty="0"/>
              <a:t>гострий, </a:t>
            </a:r>
          </a:p>
          <a:p>
            <a:pPr marL="179388" indent="-179388">
              <a:buFont typeface="Arial" pitchFamily="34" charset="0"/>
              <a:buChar char="•"/>
            </a:pPr>
            <a:r>
              <a:rPr lang="uk-UA" sz="2400" dirty="0"/>
              <a:t>підгострий, </a:t>
            </a:r>
          </a:p>
          <a:p>
            <a:pPr marL="179388" indent="-179388">
              <a:buFont typeface="Arial" pitchFamily="34" charset="0"/>
              <a:buChar char="•"/>
            </a:pPr>
            <a:r>
              <a:rPr lang="uk-UA" sz="2400" dirty="0"/>
              <a:t>хронічний з виникненням рецидивів (повторних клінічних проявів); менінгеальний.</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0"/>
            <a:ext cx="8496944" cy="6370975"/>
          </a:xfrm>
          <a:prstGeom prst="rect">
            <a:avLst/>
          </a:prstGeom>
        </p:spPr>
        <p:txBody>
          <a:bodyPr wrap="square">
            <a:spAutoFit/>
          </a:bodyPr>
          <a:lstStyle/>
          <a:p>
            <a:r>
              <a:rPr lang="uk-UA" sz="2400" i="1" dirty="0"/>
              <a:t>По локалізації:</a:t>
            </a:r>
          </a:p>
          <a:p>
            <a:r>
              <a:rPr lang="uk-UA" sz="2400" dirty="0"/>
              <a:t>- однобічний (рідко), </a:t>
            </a:r>
          </a:p>
          <a:p>
            <a:pPr>
              <a:buFontTx/>
              <a:buChar char="-"/>
            </a:pPr>
            <a:r>
              <a:rPr lang="uk-UA" sz="2400" dirty="0"/>
              <a:t>  двобічний (найчастіше); </a:t>
            </a:r>
          </a:p>
          <a:p>
            <a:r>
              <a:rPr lang="uk-UA" sz="2400" i="1" dirty="0"/>
              <a:t>По втягуванню в патологічний процес легені: </a:t>
            </a:r>
          </a:p>
          <a:p>
            <a:r>
              <a:rPr lang="uk-UA" sz="2400" dirty="0"/>
              <a:t>-  обмежений, </a:t>
            </a:r>
          </a:p>
          <a:p>
            <a:pPr marL="269875" indent="-269875">
              <a:buFontTx/>
              <a:buChar char="-"/>
            </a:pPr>
            <a:r>
              <a:rPr lang="uk-UA" sz="2400" dirty="0"/>
              <a:t>поширений; </a:t>
            </a:r>
          </a:p>
          <a:p>
            <a:r>
              <a:rPr lang="uk-UA" sz="2400" i="1" dirty="0"/>
              <a:t>За розміром патологічних вогнищ: </a:t>
            </a:r>
          </a:p>
          <a:p>
            <a:r>
              <a:rPr lang="uk-UA" sz="2400" dirty="0"/>
              <a:t>- дрібновогнищевий і </a:t>
            </a:r>
          </a:p>
          <a:p>
            <a:pPr>
              <a:buFontTx/>
              <a:buChar char="-"/>
            </a:pPr>
            <a:r>
              <a:rPr lang="uk-UA" sz="2400" dirty="0"/>
              <a:t>великовогнищевий; </a:t>
            </a:r>
          </a:p>
          <a:p>
            <a:r>
              <a:rPr lang="uk-UA" sz="2400" i="1" dirty="0"/>
              <a:t>За наявністю ускладнень:</a:t>
            </a:r>
          </a:p>
          <a:p>
            <a:pPr>
              <a:buFontTx/>
              <a:buChar char="-"/>
            </a:pPr>
            <a:r>
              <a:rPr lang="uk-UA" sz="2400" dirty="0"/>
              <a:t>неускладнений, </a:t>
            </a:r>
          </a:p>
          <a:p>
            <a:pPr>
              <a:buFontTx/>
              <a:buChar char="-"/>
            </a:pPr>
            <a:r>
              <a:rPr lang="uk-UA" sz="2400" dirty="0"/>
              <a:t>ускладнений;</a:t>
            </a:r>
          </a:p>
          <a:p>
            <a:r>
              <a:rPr lang="uk-UA" sz="2400" i="1" dirty="0"/>
              <a:t>За типом течії:</a:t>
            </a:r>
          </a:p>
          <a:p>
            <a:pPr marL="1619250" indent="-1619250"/>
            <a:r>
              <a:rPr lang="uk-UA" sz="2400" i="1" dirty="0"/>
              <a:t> </a:t>
            </a:r>
            <a:r>
              <a:rPr lang="uk-UA" sz="2400" dirty="0"/>
              <a:t>- тифоїдний (з переважанням порушення загального стану організму), </a:t>
            </a:r>
          </a:p>
          <a:p>
            <a:pPr marL="269875" indent="-269875">
              <a:buFontTx/>
              <a:buChar char="-"/>
            </a:pPr>
            <a:r>
              <a:rPr lang="uk-UA" sz="2400" dirty="0"/>
              <a:t>легеневий,</a:t>
            </a:r>
          </a:p>
          <a:p>
            <a:pPr marL="269875" indent="-269875">
              <a:buFontTx/>
              <a:buChar char="-"/>
            </a:pPr>
            <a:r>
              <a:rPr lang="uk-UA" sz="2400" dirty="0"/>
              <a:t>менінгеальний</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260648"/>
            <a:ext cx="8640960" cy="2677656"/>
          </a:xfrm>
          <a:prstGeom prst="rect">
            <a:avLst/>
          </a:prstGeom>
        </p:spPr>
        <p:txBody>
          <a:bodyPr wrap="square">
            <a:spAutoFit/>
          </a:bodyPr>
          <a:lstStyle/>
          <a:p>
            <a:pPr algn="ctr"/>
            <a:r>
              <a:rPr lang="uk-UA" sz="2400" b="1" dirty="0"/>
              <a:t>Клінічна картина:</a:t>
            </a:r>
            <a:r>
              <a:rPr lang="uk-UA" sz="2400" dirty="0"/>
              <a:t> </a:t>
            </a:r>
          </a:p>
          <a:p>
            <a:pPr indent="179388"/>
            <a:r>
              <a:rPr lang="uk-UA" sz="2400" dirty="0"/>
              <a:t>При гострому й підгострому ДТЛ: </a:t>
            </a:r>
          </a:p>
          <a:p>
            <a:pPr indent="179388">
              <a:buFont typeface="Arial" pitchFamily="34" charset="0"/>
              <a:buChar char="•"/>
            </a:pPr>
            <a:r>
              <a:rPr lang="uk-UA" sz="2400" dirty="0"/>
              <a:t>виражений головний біль,</a:t>
            </a:r>
          </a:p>
          <a:p>
            <a:pPr indent="179388">
              <a:buFont typeface="Arial" pitchFamily="34" charset="0"/>
              <a:buChar char="•"/>
            </a:pPr>
            <a:r>
              <a:rPr lang="uk-UA" sz="2400" dirty="0"/>
              <a:t> біль в грудній клітці і черевній порожнині,</a:t>
            </a:r>
          </a:p>
          <a:p>
            <a:pPr marL="269875" indent="-269875">
              <a:buFont typeface="Arial" pitchFamily="34" charset="0"/>
              <a:buChar char="•"/>
            </a:pPr>
            <a:r>
              <a:rPr lang="uk-UA" sz="2400" dirty="0"/>
              <a:t> сухий кашель, загальна слабість, поступовий й малосимптомний початок,</a:t>
            </a:r>
          </a:p>
          <a:p>
            <a:pPr indent="179388">
              <a:buFont typeface="Arial" pitchFamily="34" charset="0"/>
              <a:buChar char="•"/>
            </a:pPr>
            <a:r>
              <a:rPr lang="uk-UA" sz="2400" dirty="0"/>
              <a:t> субфебрилітет.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332656"/>
            <a:ext cx="8424936" cy="4893647"/>
          </a:xfrm>
          <a:prstGeom prst="rect">
            <a:avLst/>
          </a:prstGeom>
        </p:spPr>
        <p:txBody>
          <a:bodyPr wrap="square">
            <a:spAutoFit/>
          </a:bodyPr>
          <a:lstStyle/>
          <a:p>
            <a:r>
              <a:rPr lang="uk-UA" sz="2400" b="1" dirty="0"/>
              <a:t>Методика дослідження:</a:t>
            </a:r>
          </a:p>
          <a:p>
            <a:pPr marL="457200" indent="-457200" algn="just">
              <a:buAutoNum type="arabicPeriod"/>
              <a:tabLst>
                <a:tab pos="2338388" algn="l"/>
              </a:tabLst>
            </a:pPr>
            <a:r>
              <a:rPr lang="uk-UA" sz="2400" dirty="0"/>
              <a:t>Рентгеноскопія при гострому й підгострому ДТЛ у ряді випадків дозволяє запідозрити наявність дисемінації (відзначається погана видимість легеневого малюнка).</a:t>
            </a:r>
          </a:p>
          <a:p>
            <a:pPr marL="457200" indent="-457200" algn="just">
              <a:buAutoNum type="arabicPeriod"/>
              <a:tabLst>
                <a:tab pos="2338388" algn="l"/>
              </a:tabLst>
            </a:pPr>
            <a:r>
              <a:rPr lang="uk-UA" sz="2400" dirty="0"/>
              <a:t> Оглядова рентгенографія - є вирішальною у виявленні ДТЛ. З огляду на можливість висипання дрібних вогнищ, у кортикальних відділах легень і малу інтенсивність їхньої тіні, рекомендують проводити рентгенографію не дуже жорсткими променями.</a:t>
            </a:r>
          </a:p>
          <a:p>
            <a:pPr marL="457200" indent="-457200" algn="just">
              <a:buAutoNum type="arabicPeriod"/>
              <a:tabLst>
                <a:tab pos="2338388" algn="l"/>
              </a:tabLst>
            </a:pPr>
            <a:r>
              <a:rPr lang="uk-UA" sz="2400" dirty="0"/>
              <a:t>Томографія та </a:t>
            </a:r>
            <a:r>
              <a:rPr lang="uk-UA" sz="2400" dirty="0" err="1"/>
              <a:t>КТ</a:t>
            </a:r>
            <a:r>
              <a:rPr lang="uk-UA" sz="2400" dirty="0"/>
              <a:t> мають велике значення для виявлення ураження внутрішньогрудних лімфовузлів, а також каверн, які часто мають тонкі стінки й нечітко видні на оглядових рентгенограмах.</a:t>
            </a:r>
            <a:endParaRPr lang="ru-RU" sz="24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548680"/>
            <a:ext cx="8892480" cy="3785652"/>
          </a:xfrm>
          <a:prstGeom prst="rect">
            <a:avLst/>
          </a:prstGeom>
        </p:spPr>
        <p:txBody>
          <a:bodyPr wrap="square">
            <a:spAutoFit/>
          </a:bodyPr>
          <a:lstStyle/>
          <a:p>
            <a:r>
              <a:rPr lang="uk-UA" sz="2400" b="1" dirty="0"/>
              <a:t>Гостра стадія ДТЛ</a:t>
            </a:r>
            <a:r>
              <a:rPr lang="uk-UA" sz="2400" dirty="0"/>
              <a:t> </a:t>
            </a:r>
            <a:r>
              <a:rPr lang="uk-UA" sz="2400" b="1" dirty="0"/>
              <a:t> </a:t>
            </a:r>
            <a:r>
              <a:rPr lang="uk-UA" sz="2400" dirty="0"/>
              <a:t>гематогенного </a:t>
            </a:r>
            <a:r>
              <a:rPr lang="uk-UA" sz="2400" dirty="0" err="1"/>
              <a:t>генезу</a:t>
            </a:r>
            <a:r>
              <a:rPr lang="uk-UA" sz="2400" dirty="0"/>
              <a:t> найбільш часто проявляється як міліарний; </a:t>
            </a:r>
          </a:p>
          <a:p>
            <a:r>
              <a:rPr lang="uk-UA" sz="2400" dirty="0"/>
              <a:t>Рідко міліарний туберкульоз зустрічається тільки як ураження легень.</a:t>
            </a:r>
            <a:endParaRPr lang="ru-RU" sz="2400" dirty="0"/>
          </a:p>
          <a:p>
            <a:r>
              <a:rPr lang="uk-UA" sz="2400" dirty="0"/>
              <a:t>Одночасно часто уражаються й інші внутрішні органи: </a:t>
            </a:r>
          </a:p>
          <a:p>
            <a:pPr marL="269875" indent="-269875">
              <a:buFont typeface="Arial" pitchFamily="34" charset="0"/>
              <a:buChar char="•"/>
            </a:pPr>
            <a:r>
              <a:rPr lang="uk-UA" sz="2400" dirty="0"/>
              <a:t>нирки, </a:t>
            </a:r>
          </a:p>
          <a:p>
            <a:pPr marL="269875" indent="-269875">
              <a:buFont typeface="Arial" pitchFamily="34" charset="0"/>
              <a:buChar char="•"/>
            </a:pPr>
            <a:r>
              <a:rPr lang="uk-UA" sz="2400" dirty="0"/>
              <a:t>печінку, </a:t>
            </a:r>
          </a:p>
          <a:p>
            <a:pPr marL="269875" indent="-269875">
              <a:buFont typeface="Arial" pitchFamily="34" charset="0"/>
              <a:buChar char="•"/>
            </a:pPr>
            <a:r>
              <a:rPr lang="uk-UA" sz="2400" dirty="0"/>
              <a:t>мозкові оболонки, </a:t>
            </a:r>
          </a:p>
          <a:p>
            <a:pPr marL="269875" indent="-269875">
              <a:buFont typeface="Arial" pitchFamily="34" charset="0"/>
              <a:buChar char="•"/>
            </a:pPr>
            <a:r>
              <a:rPr lang="uk-UA" sz="2400" dirty="0"/>
              <a:t>селезінку, </a:t>
            </a:r>
          </a:p>
          <a:p>
            <a:pPr marL="269875" indent="-269875">
              <a:buFont typeface="Arial" pitchFamily="34" charset="0"/>
              <a:buChar char="•"/>
            </a:pPr>
            <a:r>
              <a:rPr lang="uk-UA" sz="2400" dirty="0"/>
              <a:t>кишечник.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17693"/>
            <a:ext cx="8640960" cy="6740307"/>
          </a:xfrm>
          <a:prstGeom prst="rect">
            <a:avLst/>
          </a:prstGeom>
        </p:spPr>
        <p:txBody>
          <a:bodyPr wrap="square">
            <a:spAutoFit/>
          </a:bodyPr>
          <a:lstStyle/>
          <a:p>
            <a:pPr marL="269875" lvl="0" indent="-269875"/>
            <a:r>
              <a:rPr lang="uk-UA" sz="2400" dirty="0"/>
              <a:t>Рентгенологічна картина гострого міліарного туберкульозу </a:t>
            </a:r>
          </a:p>
          <a:p>
            <a:pPr marL="269875" lvl="0" indent="-269875">
              <a:buFont typeface="Arial" pitchFamily="34" charset="0"/>
              <a:buChar char="•"/>
            </a:pPr>
            <a:r>
              <a:rPr lang="uk-UA" sz="2400" dirty="0"/>
              <a:t>множинні однотипові (мономорфні) вогнища  до 2 мм; рівномірне, симетричне( «дзеркальне») розміщення вогнищ в легеневих полях. Іноді більш густо локалізуються в середніх і нижніх відділах. </a:t>
            </a:r>
          </a:p>
          <a:p>
            <a:pPr marL="269875" lvl="0" indent="-269875">
              <a:buFont typeface="Arial" pitchFamily="34" charset="0"/>
              <a:buChar char="•"/>
            </a:pPr>
            <a:r>
              <a:rPr lang="uk-UA" sz="2400" dirty="0"/>
              <a:t>ланцюгоподібне розміщення вогнищ біля судин. </a:t>
            </a:r>
          </a:p>
          <a:p>
            <a:pPr marL="269875" lvl="0" indent="-269875">
              <a:buFont typeface="Arial" pitchFamily="34" charset="0"/>
              <a:buChar char="•"/>
            </a:pPr>
            <a:r>
              <a:rPr lang="uk-UA" sz="2400" dirty="0"/>
              <a:t> легеневий малюнок дрібного і середнього калібру не диференціюється (завдяки вогнищам);</a:t>
            </a:r>
          </a:p>
          <a:p>
            <a:pPr marL="269875" lvl="0" indent="-269875">
              <a:buFont typeface="Arial" pitchFamily="34" charset="0"/>
              <a:buChar char="•"/>
            </a:pPr>
            <a:r>
              <a:rPr lang="uk-UA" sz="2400" dirty="0"/>
              <a:t>корені легень не розширені, </a:t>
            </a:r>
          </a:p>
          <a:p>
            <a:pPr marL="269875" lvl="0" indent="-269875">
              <a:buFont typeface="Arial" pitchFamily="34" charset="0"/>
              <a:buChar char="•"/>
            </a:pPr>
            <a:r>
              <a:rPr lang="uk-UA" sz="2400" dirty="0"/>
              <a:t>ознак збільшення бронхопульмональних лімфовузлів немає;</a:t>
            </a:r>
          </a:p>
          <a:p>
            <a:pPr marL="269875" lvl="0" indent="-269875">
              <a:buFont typeface="Arial" pitchFamily="34" charset="0"/>
              <a:buChar char="•"/>
            </a:pPr>
            <a:r>
              <a:rPr lang="uk-UA" sz="2400" dirty="0"/>
              <a:t>ознаки компенсаторного гіперпневматозу:</a:t>
            </a:r>
          </a:p>
          <a:p>
            <a:pPr marL="900113" lvl="0" indent="-180975"/>
            <a:r>
              <a:rPr lang="uk-UA" sz="2400" dirty="0"/>
              <a:t>- розширення міжреберних проміжків, </a:t>
            </a:r>
          </a:p>
          <a:p>
            <a:pPr marL="900113" lvl="0" indent="-180975"/>
            <a:r>
              <a:rPr lang="uk-UA" sz="2400" dirty="0"/>
              <a:t>-  опущення куполів діафрагми. Вогнища мають переважно продуктивний і продуктивно-некротичний характер, розміщуються симетрично на фоні емфізематозно-зміненої легеневої тканини на всій протяжності легень, </a:t>
            </a:r>
          </a:p>
          <a:p>
            <a:pPr indent="269875" algn="just">
              <a:buFont typeface="Arial" pitchFamily="34" charset="0"/>
              <a:buChar char="•"/>
            </a:pPr>
            <a:r>
              <a:rPr lang="uk-UA" sz="2400" dirty="0"/>
              <a:t>лімфангоїт. </a:t>
            </a:r>
          </a:p>
          <a:p>
            <a:pPr indent="269875" algn="just"/>
            <a:endParaRPr lang="uk-UA" sz="24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17693"/>
            <a:ext cx="8640960" cy="5632311"/>
          </a:xfrm>
          <a:prstGeom prst="rect">
            <a:avLst/>
          </a:prstGeom>
        </p:spPr>
        <p:txBody>
          <a:bodyPr wrap="square">
            <a:spAutoFit/>
          </a:bodyPr>
          <a:lstStyle/>
          <a:p>
            <a:pPr indent="269875" algn="just"/>
            <a:r>
              <a:rPr lang="uk-UA" sz="2400" dirty="0"/>
              <a:t>При рентген дослідженні відразу не виявляють які-небудь легеневі зміни. Рентгенологічні симптоми можна виявити не раніше, ніж через 5-8 тижнів після початку захворювання. </a:t>
            </a:r>
          </a:p>
          <a:p>
            <a:pPr indent="269875" algn="just"/>
            <a:r>
              <a:rPr lang="uk-UA" sz="2400" dirty="0"/>
              <a:t>Протягом перших 2-х місяців відбувається розсмоктування набряку проміжної тканини, вогнища стають видимими, кількість їх у нижніх відділах зменшується.</a:t>
            </a:r>
          </a:p>
          <a:p>
            <a:pPr indent="269875" algn="just"/>
            <a:r>
              <a:rPr lang="uk-UA" sz="2400" b="1" dirty="0"/>
              <a:t>Наслідки гострого ДТЛ:</a:t>
            </a:r>
          </a:p>
          <a:p>
            <a:pPr indent="269875" algn="just"/>
            <a:r>
              <a:rPr lang="uk-UA" sz="2400" dirty="0"/>
              <a:t>Через</a:t>
            </a:r>
            <a:r>
              <a:rPr lang="uk-UA" sz="2400" b="1" dirty="0"/>
              <a:t> </a:t>
            </a:r>
            <a:r>
              <a:rPr lang="uk-UA" sz="2400" dirty="0"/>
              <a:t>1,5-2 роки  вогнища дисемінації розсмоктуються. </a:t>
            </a:r>
          </a:p>
          <a:p>
            <a:pPr indent="269875" algn="just"/>
            <a:r>
              <a:rPr lang="uk-UA" sz="2400" dirty="0"/>
              <a:t>Залишається ущільнення проміжної тканини - сітчастий фіброз. </a:t>
            </a:r>
          </a:p>
          <a:p>
            <a:pPr indent="269875" algn="just"/>
            <a:r>
              <a:rPr lang="uk-UA" sz="2400" dirty="0"/>
              <a:t>При недостатньому лікуванні частина вогнищ розсмоктується, частина ущільнюється. У верхньозадніх відділах залишаються звапнені вогнища, формуючи симптом «зоряного неба» у поєднанні із сітчастим фіброзом.</a:t>
            </a:r>
            <a:endParaRPr lang="ru-RU" sz="2400" dirty="0"/>
          </a:p>
          <a:p>
            <a:pPr indent="269875" algn="just"/>
            <a:endParaRPr lang="ru-RU" sz="24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rcRect/>
          <a:stretch>
            <a:fillRect/>
          </a:stretch>
        </p:blipFill>
        <p:spPr bwMode="auto">
          <a:xfrm>
            <a:off x="0" y="908720"/>
            <a:ext cx="6115050" cy="2990850"/>
          </a:xfrm>
          <a:prstGeom prst="rect">
            <a:avLst/>
          </a:prstGeom>
          <a:noFill/>
          <a:ln w="9525">
            <a:noFill/>
            <a:miter lim="800000"/>
            <a:headEnd/>
            <a:tailEnd/>
          </a:ln>
        </p:spPr>
      </p:pic>
      <p:sp>
        <p:nvSpPr>
          <p:cNvPr id="3" name="Прямоугольник 2"/>
          <p:cNvSpPr/>
          <p:nvPr/>
        </p:nvSpPr>
        <p:spPr>
          <a:xfrm>
            <a:off x="3203848" y="4077072"/>
            <a:ext cx="1840376" cy="923330"/>
          </a:xfrm>
          <a:prstGeom prst="rect">
            <a:avLst/>
          </a:prstGeom>
        </p:spPr>
        <p:txBody>
          <a:bodyPr wrap="none">
            <a:spAutoFit/>
          </a:bodyPr>
          <a:lstStyle/>
          <a:p>
            <a:r>
              <a:rPr lang="uk-UA" dirty="0"/>
              <a:t>Підгострий </a:t>
            </a:r>
          </a:p>
          <a:p>
            <a:r>
              <a:rPr lang="uk-UA" dirty="0"/>
              <a:t>дисемінірований</a:t>
            </a:r>
          </a:p>
          <a:p>
            <a:r>
              <a:rPr lang="uk-UA" dirty="0"/>
              <a:t>туберкульоз</a:t>
            </a:r>
          </a:p>
        </p:txBody>
      </p:sp>
      <p:sp>
        <p:nvSpPr>
          <p:cNvPr id="4" name="Прямоугольник 3"/>
          <p:cNvSpPr/>
          <p:nvPr/>
        </p:nvSpPr>
        <p:spPr>
          <a:xfrm>
            <a:off x="539552" y="4149080"/>
            <a:ext cx="1369286" cy="1200329"/>
          </a:xfrm>
          <a:prstGeom prst="rect">
            <a:avLst/>
          </a:prstGeom>
        </p:spPr>
        <p:txBody>
          <a:bodyPr wrap="none">
            <a:spAutoFit/>
          </a:bodyPr>
          <a:lstStyle/>
          <a:p>
            <a:r>
              <a:rPr lang="uk-UA" dirty="0"/>
              <a:t>Гострий </a:t>
            </a:r>
          </a:p>
          <a:p>
            <a:r>
              <a:rPr lang="uk-UA" dirty="0"/>
              <a:t>Міліарний</a:t>
            </a:r>
          </a:p>
          <a:p>
            <a:r>
              <a:rPr lang="uk-UA" dirty="0"/>
              <a:t>туберкульоз</a:t>
            </a:r>
          </a:p>
          <a:p>
            <a:endParaRPr lang="uk-UA" dirty="0"/>
          </a:p>
        </p:txBody>
      </p:sp>
      <p:pic>
        <p:nvPicPr>
          <p:cNvPr id="103425" name="Picture 1"/>
          <p:cNvPicPr>
            <a:picLocks noChangeAspect="1" noChangeArrowheads="1"/>
          </p:cNvPicPr>
          <p:nvPr/>
        </p:nvPicPr>
        <p:blipFill>
          <a:blip r:embed="rId3" cstate="print"/>
          <a:srcRect/>
          <a:stretch>
            <a:fillRect/>
          </a:stretch>
        </p:blipFill>
        <p:spPr bwMode="auto">
          <a:xfrm>
            <a:off x="6012160" y="908720"/>
            <a:ext cx="3131840" cy="3024336"/>
          </a:xfrm>
          <a:prstGeom prst="rect">
            <a:avLst/>
          </a:prstGeom>
          <a:noFill/>
          <a:ln w="9525">
            <a:noFill/>
            <a:miter lim="800000"/>
            <a:headEnd/>
            <a:tailEnd/>
          </a:ln>
        </p:spPr>
      </p:pic>
      <p:sp>
        <p:nvSpPr>
          <p:cNvPr id="6" name="Прямоугольник 5"/>
          <p:cNvSpPr/>
          <p:nvPr/>
        </p:nvSpPr>
        <p:spPr>
          <a:xfrm>
            <a:off x="6012160" y="3933056"/>
            <a:ext cx="3131840" cy="923330"/>
          </a:xfrm>
          <a:prstGeom prst="rect">
            <a:avLst/>
          </a:prstGeom>
        </p:spPr>
        <p:txBody>
          <a:bodyPr wrap="square">
            <a:spAutoFit/>
          </a:bodyPr>
          <a:lstStyle/>
          <a:p>
            <a:pPr algn="ctr"/>
            <a:r>
              <a:rPr lang="uk-UA" dirty="0"/>
              <a:t>Хронічний </a:t>
            </a:r>
          </a:p>
          <a:p>
            <a:pPr algn="ctr"/>
            <a:r>
              <a:rPr lang="uk-UA" dirty="0"/>
              <a:t>дисемінірований</a:t>
            </a:r>
          </a:p>
          <a:p>
            <a:pPr algn="ctr"/>
            <a:r>
              <a:rPr lang="uk-UA" dirty="0"/>
              <a:t>туберкульоз</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noChangeArrowheads="1"/>
          </p:cNvPicPr>
          <p:nvPr/>
        </p:nvPicPr>
        <p:blipFill>
          <a:blip r:embed="rId2" cstate="print">
            <a:grayscl/>
            <a:lum bright="-10000" contrast="30000"/>
          </a:blip>
          <a:srcRect/>
          <a:stretch>
            <a:fillRect/>
          </a:stretch>
        </p:blipFill>
        <p:spPr bwMode="auto">
          <a:xfrm>
            <a:off x="179512" y="620688"/>
            <a:ext cx="5939705" cy="5674643"/>
          </a:xfrm>
          <a:prstGeom prst="rect">
            <a:avLst/>
          </a:prstGeom>
          <a:noFill/>
          <a:ln w="9525">
            <a:noFill/>
            <a:miter lim="800000"/>
            <a:headEnd/>
            <a:tailEnd/>
          </a:ln>
          <a:effectLst/>
        </p:spPr>
      </p:pic>
      <p:sp>
        <p:nvSpPr>
          <p:cNvPr id="3" name="Прямоугольник 2"/>
          <p:cNvSpPr/>
          <p:nvPr/>
        </p:nvSpPr>
        <p:spPr>
          <a:xfrm>
            <a:off x="755576" y="0"/>
            <a:ext cx="4572000" cy="584775"/>
          </a:xfrm>
          <a:prstGeom prst="rect">
            <a:avLst/>
          </a:prstGeom>
        </p:spPr>
        <p:txBody>
          <a:bodyPr>
            <a:spAutoFit/>
          </a:bodyPr>
          <a:lstStyle/>
          <a:p>
            <a:r>
              <a:rPr lang="uk-UA" sz="3200" b="1" dirty="0"/>
              <a:t>Міліарний туберкульоз</a:t>
            </a:r>
          </a:p>
        </p:txBody>
      </p:sp>
      <p:pic>
        <p:nvPicPr>
          <p:cNvPr id="1026" name="Picture 2"/>
          <p:cNvPicPr>
            <a:picLocks noChangeAspect="1" noChangeArrowheads="1"/>
          </p:cNvPicPr>
          <p:nvPr/>
        </p:nvPicPr>
        <p:blipFill>
          <a:blip r:embed="rId3" cstate="print">
            <a:lum bright="-20000" contrast="30000"/>
          </a:blip>
          <a:srcRect/>
          <a:stretch>
            <a:fillRect/>
          </a:stretch>
        </p:blipFill>
        <p:spPr bwMode="auto">
          <a:xfrm>
            <a:off x="6084168" y="620688"/>
            <a:ext cx="3059832" cy="3960440"/>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print">
            <a:lum bright="-30000"/>
          </a:blip>
          <a:srcRect/>
          <a:stretch>
            <a:fillRect/>
          </a:stretch>
        </p:blipFill>
        <p:spPr bwMode="auto">
          <a:xfrm>
            <a:off x="6084168" y="4509120"/>
            <a:ext cx="3059832" cy="2348880"/>
          </a:xfrm>
          <a:prstGeom prst="rect">
            <a:avLst/>
          </a:prstGeom>
          <a:noFill/>
          <a:ln w="9525">
            <a:noFill/>
            <a:miter lim="800000"/>
            <a:headEnd/>
            <a:tailEnd/>
          </a:ln>
          <a:effec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ttps://chasi8.ru/800/600/https/upload.wikimedia.org/wikipedia/commons/thumb/b/b9/Miliaire-TB.jpg/480px-Miliaire-TB.jpg"/>
          <p:cNvPicPr>
            <a:picLocks noChangeAspect="1" noChangeArrowheads="1"/>
          </p:cNvPicPr>
          <p:nvPr/>
        </p:nvPicPr>
        <p:blipFill>
          <a:blip r:embed="rId2" cstate="print">
            <a:lum bright="20000"/>
          </a:blip>
          <a:srcRect/>
          <a:stretch>
            <a:fillRect/>
          </a:stretch>
        </p:blipFill>
        <p:spPr bwMode="auto">
          <a:xfrm>
            <a:off x="251520" y="980728"/>
            <a:ext cx="4572000" cy="4962526"/>
          </a:xfrm>
          <a:prstGeom prst="rect">
            <a:avLst/>
          </a:prstGeom>
          <a:noFill/>
        </p:spPr>
      </p:pic>
      <p:sp>
        <p:nvSpPr>
          <p:cNvPr id="3" name="Прямоугольник 2"/>
          <p:cNvSpPr/>
          <p:nvPr/>
        </p:nvSpPr>
        <p:spPr>
          <a:xfrm>
            <a:off x="1403648" y="260648"/>
            <a:ext cx="4528676" cy="584775"/>
          </a:xfrm>
          <a:prstGeom prst="rect">
            <a:avLst/>
          </a:prstGeom>
        </p:spPr>
        <p:txBody>
          <a:bodyPr wrap="none">
            <a:spAutoFit/>
          </a:bodyPr>
          <a:lstStyle/>
          <a:p>
            <a:r>
              <a:rPr lang="uk-UA" sz="3200" b="1" dirty="0"/>
              <a:t>Міліарний туберкульоз</a:t>
            </a:r>
          </a:p>
        </p:txBody>
      </p:sp>
      <p:sp>
        <p:nvSpPr>
          <p:cNvPr id="4" name="Прямоугольник 3"/>
          <p:cNvSpPr/>
          <p:nvPr/>
        </p:nvSpPr>
        <p:spPr>
          <a:xfrm>
            <a:off x="4932041" y="908720"/>
            <a:ext cx="3960440" cy="923330"/>
          </a:xfrm>
          <a:prstGeom prst="rect">
            <a:avLst/>
          </a:prstGeom>
        </p:spPr>
        <p:txBody>
          <a:bodyPr wrap="square">
            <a:spAutoFit/>
          </a:bodyPr>
          <a:lstStyle/>
          <a:p>
            <a:pPr marL="179388" indent="-179388">
              <a:buFont typeface="Arial" pitchFamily="34" charset="0"/>
              <a:buChar char="•"/>
            </a:pPr>
            <a:r>
              <a:rPr lang="uk-UA" b="1" dirty="0"/>
              <a:t>Дрібні мономорфні вогнища обох легень</a:t>
            </a:r>
          </a:p>
          <a:p>
            <a:pPr marL="179388" indent="-179388">
              <a:buFont typeface="Arial" pitchFamily="34" charset="0"/>
              <a:buChar char="•"/>
            </a:pPr>
            <a:r>
              <a:rPr lang="uk-UA" b="1" dirty="0"/>
              <a:t>Правобічний плеврит</a:t>
            </a:r>
            <a:endParaRPr lang="uk-UA" dirty="0"/>
          </a:p>
        </p:txBody>
      </p:sp>
      <p:pic>
        <p:nvPicPr>
          <p:cNvPr id="102403" name="Picture 3"/>
          <p:cNvPicPr>
            <a:picLocks noChangeAspect="1" noChangeArrowheads="1"/>
          </p:cNvPicPr>
          <p:nvPr/>
        </p:nvPicPr>
        <p:blipFill>
          <a:blip r:embed="rId3" cstate="print"/>
          <a:srcRect/>
          <a:stretch>
            <a:fillRect/>
          </a:stretch>
        </p:blipFill>
        <p:spPr bwMode="auto">
          <a:xfrm>
            <a:off x="5004048" y="2204864"/>
            <a:ext cx="3571875" cy="3672408"/>
          </a:xfrm>
          <a:prstGeom prst="rect">
            <a:avLst/>
          </a:prstGeom>
          <a:noFill/>
          <a:ln w="9525">
            <a:noFill/>
            <a:miter lim="800000"/>
            <a:headEnd/>
            <a:tailEnd/>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496944" cy="6001643"/>
          </a:xfrm>
          <a:prstGeom prst="rect">
            <a:avLst/>
          </a:prstGeom>
        </p:spPr>
        <p:txBody>
          <a:bodyPr wrap="square">
            <a:spAutoFit/>
          </a:bodyPr>
          <a:lstStyle/>
          <a:p>
            <a:pPr indent="269875" algn="just"/>
            <a:r>
              <a:rPr lang="uk-UA" sz="2400" b="1" dirty="0" err="1"/>
              <a:t>Підгострнй</a:t>
            </a:r>
            <a:r>
              <a:rPr lang="uk-UA" sz="2400" b="1" dirty="0"/>
              <a:t> ДТЛ. </a:t>
            </a:r>
          </a:p>
          <a:p>
            <a:pPr indent="269875" algn="just"/>
            <a:r>
              <a:rPr lang="uk-UA" sz="2400" dirty="0"/>
              <a:t>Розвивається частіше поступово, проявляється симптомами інтоксикації. </a:t>
            </a:r>
          </a:p>
          <a:p>
            <a:pPr indent="269875" algn="just"/>
            <a:r>
              <a:rPr lang="uk-UA" sz="2400" dirty="0"/>
              <a:t>При гематогенному ґенезі підгострого ДТЛ осередкова дисемінація локалізується у верхніх і кортикальних відділах, при </a:t>
            </a:r>
            <a:r>
              <a:rPr lang="uk-UA" sz="2400" dirty="0" err="1"/>
              <a:t>лімфогенному</a:t>
            </a:r>
            <a:r>
              <a:rPr lang="uk-UA" sz="2400" dirty="0"/>
              <a:t> - групами в прикореневих і нижніх відділах на фоні лімфангіту. Каудальне або базальне розміщення вогнищ зустрічається досить рідко (5-6 %), однак викликає значні труднощі при диференційній діагностиці. Нерідко в цих хворих спостерігається ексудативний плеврит, котрий досить швидко розсмоктується, а іноді є першим рентгенологічним симптомом захворювання.</a:t>
            </a:r>
            <a:endParaRPr lang="ru-RU" sz="2400" dirty="0"/>
          </a:p>
          <a:p>
            <a:pPr indent="269875" algn="just"/>
            <a:endParaRPr lang="uk-UA" sz="2400" dirty="0"/>
          </a:p>
          <a:p>
            <a:pPr indent="269875" algn="just"/>
            <a:endParaRPr lang="uk-UA" sz="2400" dirty="0"/>
          </a:p>
          <a:p>
            <a:pPr indent="269875" algn="just">
              <a:buFont typeface="Arial" pitchFamily="34" charset="0"/>
              <a:buChar char="•"/>
            </a:pPr>
            <a:endParaRPr lang="uk-UA" sz="2400" dirty="0"/>
          </a:p>
          <a:p>
            <a:pPr indent="269875" algn="just"/>
            <a:endParaRPr lang="uk-UA" sz="2400" b="1" i="1" dirty="0">
              <a:solidFill>
                <a:srgbClr val="002060"/>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424936" cy="4524315"/>
          </a:xfrm>
          <a:prstGeom prst="rect">
            <a:avLst/>
          </a:prstGeom>
        </p:spPr>
        <p:txBody>
          <a:bodyPr wrap="square">
            <a:spAutoFit/>
          </a:bodyPr>
          <a:lstStyle/>
          <a:p>
            <a:pPr indent="269875"/>
            <a:r>
              <a:rPr lang="uk-UA" sz="2400" b="1" dirty="0"/>
              <a:t>Рентген картина підгострого ДТЛ:</a:t>
            </a:r>
          </a:p>
          <a:p>
            <a:pPr marL="269875" indent="-269875">
              <a:buFont typeface="Arial" pitchFamily="34" charset="0"/>
              <a:buChar char="•"/>
            </a:pPr>
            <a:r>
              <a:rPr lang="uk-UA" sz="2400" dirty="0"/>
              <a:t>нерівномірність, асиметричність поширення вогнищ 4-6 мм із чіткими й нечіткими контурами з нахилом до злиття - симптом «сніжної бурі». </a:t>
            </a:r>
          </a:p>
          <a:p>
            <a:pPr marL="269875" indent="-269875">
              <a:buFont typeface="Arial" pitchFamily="34" charset="0"/>
              <a:buChar char="•"/>
            </a:pPr>
            <a:r>
              <a:rPr lang="uk-UA" sz="2400" dirty="0"/>
              <a:t>Спостерігається ущільнення й зміщення коренів догори. </a:t>
            </a:r>
          </a:p>
          <a:p>
            <a:pPr marL="269875" indent="-269875">
              <a:buFont typeface="Arial" pitchFamily="34" charset="0"/>
              <a:buChar char="•"/>
            </a:pPr>
            <a:r>
              <a:rPr lang="uk-UA" sz="2400" dirty="0"/>
              <a:t>формування «штампованих» каверн (внаслідок тромбоемболії дрібних судин розвиваються вогнища некрозу легеневої тканини) - мономорфні круглі тонкостінні просвітленнями в симетричних відділах легень, які не завжди виявляються. Клінічною ознакою формування каверн є біль і кровохаркання.</a:t>
            </a:r>
            <a:endParaRPr lang="ru-RU" sz="2400" dirty="0"/>
          </a:p>
          <a:p>
            <a:pPr marL="269875" indent="-269875"/>
            <a:endParaRPr lang="uk-UA" sz="24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31640" y="0"/>
            <a:ext cx="5493299" cy="584775"/>
          </a:xfrm>
          <a:prstGeom prst="rect">
            <a:avLst/>
          </a:prstGeom>
        </p:spPr>
        <p:txBody>
          <a:bodyPr wrap="none">
            <a:spAutoFit/>
          </a:bodyPr>
          <a:lstStyle/>
          <a:p>
            <a:r>
              <a:rPr lang="uk-UA" sz="3200" b="1" dirty="0"/>
              <a:t>Дисемінований  туберкульоз</a:t>
            </a:r>
          </a:p>
        </p:txBody>
      </p:sp>
      <p:pic>
        <p:nvPicPr>
          <p:cNvPr id="109571" name="Picture 3"/>
          <p:cNvPicPr>
            <a:picLocks noChangeAspect="1" noChangeArrowheads="1"/>
          </p:cNvPicPr>
          <p:nvPr/>
        </p:nvPicPr>
        <p:blipFill>
          <a:blip r:embed="rId2" cstate="print"/>
          <a:srcRect/>
          <a:stretch>
            <a:fillRect/>
          </a:stretch>
        </p:blipFill>
        <p:spPr bwMode="auto">
          <a:xfrm>
            <a:off x="539551" y="764704"/>
            <a:ext cx="6330389" cy="6093296"/>
          </a:xfrm>
          <a:prstGeom prst="rect">
            <a:avLst/>
          </a:prstGeom>
          <a:noFill/>
          <a:ln w="9525">
            <a:noFill/>
            <a:miter lim="800000"/>
            <a:headEnd/>
            <a:tailEnd/>
          </a:ln>
        </p:spPr>
      </p:pic>
      <p:sp>
        <p:nvSpPr>
          <p:cNvPr id="4" name="Прямоугольник 3"/>
          <p:cNvSpPr/>
          <p:nvPr/>
        </p:nvSpPr>
        <p:spPr>
          <a:xfrm>
            <a:off x="1907704" y="5877272"/>
            <a:ext cx="3672408" cy="954107"/>
          </a:xfrm>
          <a:prstGeom prst="rect">
            <a:avLst/>
          </a:prstGeom>
          <a:solidFill>
            <a:schemeClr val="tx1">
              <a:lumMod val="85000"/>
            </a:schemeClr>
          </a:solidFill>
        </p:spPr>
        <p:txBody>
          <a:bodyPr wrap="square">
            <a:spAutoFit/>
          </a:bodyPr>
          <a:lstStyle/>
          <a:p>
            <a:pPr algn="ctr"/>
            <a:r>
              <a:rPr lang="uk-UA" sz="2800" b="1" dirty="0">
                <a:solidFill>
                  <a:schemeClr val="bg1"/>
                </a:solidFill>
              </a:rPr>
              <a:t>Інфільтрати по типу </a:t>
            </a:r>
            <a:r>
              <a:rPr lang="uk-UA" sz="2800" b="1" dirty="0" err="1">
                <a:solidFill>
                  <a:schemeClr val="bg1"/>
                </a:solidFill>
              </a:rPr>
              <a:t>“сніжної</a:t>
            </a:r>
            <a:r>
              <a:rPr lang="uk-UA" sz="2800" b="1" dirty="0">
                <a:solidFill>
                  <a:schemeClr val="bg1"/>
                </a:solidFill>
              </a:rPr>
              <a:t> </a:t>
            </a:r>
            <a:r>
              <a:rPr lang="uk-UA" sz="2800" b="1" dirty="0" err="1">
                <a:solidFill>
                  <a:schemeClr val="bg1"/>
                </a:solidFill>
              </a:rPr>
              <a:t>бурі”</a:t>
            </a:r>
            <a:endParaRPr lang="uk-UA" sz="2800" b="1" dirty="0">
              <a:solidFill>
                <a:schemeClr val="bg1"/>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7109639"/>
          </a:xfrm>
          <a:prstGeom prst="rect">
            <a:avLst/>
          </a:prstGeom>
        </p:spPr>
        <p:txBody>
          <a:bodyPr wrap="square">
            <a:spAutoFit/>
          </a:bodyPr>
          <a:lstStyle/>
          <a:p>
            <a:pPr algn="ctr"/>
            <a:r>
              <a:rPr lang="uk-UA" sz="2400" b="1" dirty="0"/>
              <a:t>Свіжий ДТЛ:</a:t>
            </a:r>
          </a:p>
          <a:p>
            <a:pPr indent="269875" algn="just"/>
            <a:r>
              <a:rPr lang="uk-UA" sz="2400" dirty="0"/>
              <a:t>У легенях визначаються множинні, досить рівномірно розсіяні тіні в обох легеневих полях. </a:t>
            </a:r>
          </a:p>
          <a:p>
            <a:pPr indent="269875" algn="just"/>
            <a:r>
              <a:rPr lang="uk-UA" sz="2400" dirty="0"/>
              <a:t>Залежно від розмірів вогнищ розрізняють типи дисемінації :</a:t>
            </a:r>
          </a:p>
          <a:p>
            <a:pPr algn="just">
              <a:buFont typeface="Arial" pitchFamily="34" charset="0"/>
              <a:buChar char="•"/>
            </a:pPr>
            <a:r>
              <a:rPr lang="uk-UA" sz="2400" dirty="0"/>
              <a:t>  дрібновогнищевий</a:t>
            </a:r>
          </a:p>
          <a:p>
            <a:pPr indent="269875" algn="just">
              <a:buFont typeface="Arial" pitchFamily="34" charset="0"/>
              <a:buChar char="•"/>
            </a:pPr>
            <a:r>
              <a:rPr lang="uk-UA" sz="2400" dirty="0"/>
              <a:t>середньовогнищевий і </a:t>
            </a:r>
          </a:p>
          <a:p>
            <a:pPr indent="269875" algn="just">
              <a:buFont typeface="Arial" pitchFamily="34" charset="0"/>
              <a:buChar char="•"/>
            </a:pPr>
            <a:r>
              <a:rPr lang="uk-UA" sz="2400" dirty="0"/>
              <a:t>великовогнищевий типи дисемінації. </a:t>
            </a:r>
          </a:p>
          <a:p>
            <a:pPr indent="269875" algn="just"/>
            <a:r>
              <a:rPr lang="uk-UA" sz="2400" b="1" i="1" dirty="0"/>
              <a:t>Дрібні  вогнища</a:t>
            </a:r>
            <a:r>
              <a:rPr lang="uk-UA" sz="2400" dirty="0"/>
              <a:t> - численні, однотипні, 2-3 мм, з чіткими контурами. Більш густе розміщення їх  в середніх і нижніх відділах легень. Ущільнення інтерстиціальної тканини та дрібні вогнища створюють комплексні тіні </a:t>
            </a:r>
            <a:r>
              <a:rPr lang="uk-UA" sz="2400" dirty="0" err="1"/>
              <a:t>вогнищево-інтерстиціального</a:t>
            </a:r>
            <a:r>
              <a:rPr lang="uk-UA" sz="2400" dirty="0"/>
              <a:t> характеру, які заважають відображенню нормального легеневого малюнка. Структура легеневої тканини набуває </a:t>
            </a:r>
            <a:r>
              <a:rPr lang="uk-UA" sz="2400" dirty="0" err="1"/>
              <a:t>дрібносіткового</a:t>
            </a:r>
            <a:r>
              <a:rPr lang="uk-UA" sz="2400" dirty="0"/>
              <a:t> або </a:t>
            </a:r>
            <a:r>
              <a:rPr lang="uk-UA" sz="2400" dirty="0" err="1"/>
              <a:t>петлистого</a:t>
            </a:r>
            <a:r>
              <a:rPr lang="uk-UA" sz="2400" dirty="0"/>
              <a:t> характеру  (запальне ущільнення </a:t>
            </a:r>
            <a:r>
              <a:rPr lang="uk-UA" sz="2400" dirty="0" err="1"/>
              <a:t>поміж-</a:t>
            </a:r>
            <a:r>
              <a:rPr lang="uk-UA" sz="2400" dirty="0"/>
              <a:t> і внутрішньо часткової проміжної тканини. Внаслідок залучення в процес дрібних бронхів і бронхіол розвивається емфізема, найбільш в нижніх легеневих полях. Корені підвищеної інтенсивності, безструктурні, контури їх стають нечіткими, хвилястими. </a:t>
            </a:r>
            <a:endParaRPr lang="ru-RU" sz="2400" dirty="0"/>
          </a:p>
          <a:p>
            <a:pPr indent="269875" algn="just"/>
            <a:endParaRPr lang="ru-RU" sz="24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784976" cy="7478970"/>
          </a:xfrm>
          <a:prstGeom prst="rect">
            <a:avLst/>
          </a:prstGeom>
        </p:spPr>
        <p:txBody>
          <a:bodyPr wrap="square">
            <a:spAutoFit/>
          </a:bodyPr>
          <a:lstStyle/>
          <a:p>
            <a:pPr indent="269875" algn="just"/>
            <a:r>
              <a:rPr lang="uk-UA" sz="2400" b="1" i="1" dirty="0" err="1"/>
              <a:t>Середньовогнищевий</a:t>
            </a:r>
            <a:r>
              <a:rPr lang="uk-UA" sz="2400" b="1" i="1" dirty="0"/>
              <a:t> тип </a:t>
            </a:r>
            <a:r>
              <a:rPr lang="uk-UA" sz="2400" dirty="0"/>
              <a:t>дисемінації характеризується наявністю множинних розсіяних вогнищ розміром 4-6 мм, тобто </a:t>
            </a:r>
            <a:r>
              <a:rPr lang="uk-UA" sz="2400" dirty="0" err="1"/>
              <a:t>ацинозно-нодозних</a:t>
            </a:r>
            <a:r>
              <a:rPr lang="uk-UA" sz="2400" dirty="0"/>
              <a:t>.</a:t>
            </a:r>
            <a:endParaRPr lang="ru-RU" sz="2400" dirty="0"/>
          </a:p>
          <a:p>
            <a:pPr indent="269875" algn="just"/>
            <a:r>
              <a:rPr lang="uk-UA" sz="2400" b="1" i="1" dirty="0"/>
              <a:t>При </a:t>
            </a:r>
            <a:r>
              <a:rPr lang="uk-UA" sz="2400" b="1" i="1" dirty="0" err="1"/>
              <a:t>великовогнищевому</a:t>
            </a:r>
            <a:r>
              <a:rPr lang="uk-UA" sz="2400" b="1" i="1" dirty="0"/>
              <a:t> типі:</a:t>
            </a:r>
          </a:p>
          <a:p>
            <a:pPr indent="269875" algn="just">
              <a:buFont typeface="Arial" pitchFamily="34" charset="0"/>
              <a:buChar char="•"/>
            </a:pPr>
            <a:r>
              <a:rPr lang="uk-UA" sz="2400" dirty="0"/>
              <a:t>множинні великі вогнища діаметром 7-10 мм, часто неоднакової величини, неправильної форми, </a:t>
            </a:r>
          </a:p>
          <a:p>
            <a:pPr indent="269875" algn="just">
              <a:buFont typeface="Arial" pitchFamily="34" charset="0"/>
              <a:buChar char="•"/>
            </a:pPr>
            <a:r>
              <a:rPr lang="uk-UA" sz="2400" dirty="0"/>
              <a:t>однорідність структури крупних вогнищ і  чіткість їх контурів свідчить про їх осумкування.</a:t>
            </a:r>
          </a:p>
          <a:p>
            <a:pPr indent="269875" algn="just">
              <a:buFont typeface="Arial" pitchFamily="34" charset="0"/>
              <a:buChar char="•"/>
            </a:pPr>
            <a:r>
              <a:rPr lang="uk-UA" sz="2400" dirty="0"/>
              <a:t>схильні до розпаду й злиття, утворення ділянок інфільтрації легеневої тканини. </a:t>
            </a:r>
          </a:p>
          <a:p>
            <a:pPr indent="269875" algn="just">
              <a:buFont typeface="Arial" pitchFamily="34" charset="0"/>
              <a:buChar char="•"/>
            </a:pPr>
            <a:r>
              <a:rPr lang="uk-UA" sz="2400" dirty="0"/>
              <a:t>сітчасті структури ущільненої проміжної тканини,</a:t>
            </a:r>
          </a:p>
          <a:p>
            <a:pPr indent="269875" algn="just">
              <a:buFont typeface="Arial" pitchFamily="34" charset="0"/>
              <a:buChar char="•"/>
            </a:pPr>
            <a:r>
              <a:rPr lang="uk-UA" sz="2400" dirty="0" err="1"/>
              <a:t>тяжеподібні</a:t>
            </a:r>
            <a:r>
              <a:rPr lang="uk-UA" sz="2400" dirty="0"/>
              <a:t> тіні перибронхіальних змін. </a:t>
            </a:r>
          </a:p>
          <a:p>
            <a:pPr indent="269875" algn="just">
              <a:buFont typeface="Arial" pitchFamily="34" charset="0"/>
              <a:buChar char="•"/>
            </a:pPr>
            <a:r>
              <a:rPr lang="uk-UA" sz="2400" dirty="0"/>
              <a:t>частіше, ніж при інших типах дисемінації, виявляється двобічне збільшення лімфатичних вузлів. </a:t>
            </a:r>
          </a:p>
          <a:p>
            <a:pPr indent="269875" algn="just"/>
            <a:r>
              <a:rPr lang="uk-UA" sz="2400" dirty="0" err="1"/>
              <a:t>Великовогнищевий</a:t>
            </a:r>
            <a:r>
              <a:rPr lang="uk-UA" sz="2400" dirty="0"/>
              <a:t> тип дисемінації може бути наслідком прогресування уражень </a:t>
            </a:r>
            <a:r>
              <a:rPr lang="uk-UA" sz="2400" dirty="0" err="1"/>
              <a:t>дрібно-</a:t>
            </a:r>
            <a:r>
              <a:rPr lang="uk-UA" sz="2400" dirty="0"/>
              <a:t> і </a:t>
            </a:r>
            <a:r>
              <a:rPr lang="uk-UA" sz="2400" dirty="0" err="1"/>
              <a:t>середньовогнищевого</a:t>
            </a:r>
            <a:r>
              <a:rPr lang="uk-UA" sz="2400" dirty="0"/>
              <a:t> типу. В динаміці спостерігають збільшення, підвищення інтенсивності тіней, появу нечіткості контурів, виявляється асиметричність.</a:t>
            </a:r>
            <a:endParaRPr lang="ru-RU" sz="2400" dirty="0"/>
          </a:p>
          <a:p>
            <a:pPr indent="269875" algn="just"/>
            <a:endParaRPr lang="uk-UA" sz="2400" dirty="0"/>
          </a:p>
          <a:p>
            <a:pPr indent="269875"/>
            <a:endParaRPr lang="ru-RU" sz="24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G:\рентгенархив инна\DSC00336.JPG"/>
          <p:cNvPicPr>
            <a:picLocks noChangeAspect="1" noChangeArrowheads="1"/>
          </p:cNvPicPr>
          <p:nvPr/>
        </p:nvPicPr>
        <p:blipFill>
          <a:blip r:embed="rId2" cstate="print">
            <a:grayscl/>
            <a:lum bright="-10000" contrast="20000"/>
          </a:blip>
          <a:srcRect/>
          <a:stretch>
            <a:fillRect/>
          </a:stretch>
        </p:blipFill>
        <p:spPr bwMode="auto">
          <a:xfrm>
            <a:off x="395536" y="809328"/>
            <a:ext cx="6552728" cy="6048672"/>
          </a:xfrm>
          <a:prstGeom prst="rect">
            <a:avLst/>
          </a:prstGeom>
          <a:noFill/>
        </p:spPr>
      </p:pic>
      <p:sp>
        <p:nvSpPr>
          <p:cNvPr id="3" name="Прямоугольник 2"/>
          <p:cNvSpPr/>
          <p:nvPr/>
        </p:nvSpPr>
        <p:spPr>
          <a:xfrm>
            <a:off x="1403648" y="260648"/>
            <a:ext cx="5493299" cy="584775"/>
          </a:xfrm>
          <a:prstGeom prst="rect">
            <a:avLst/>
          </a:prstGeom>
        </p:spPr>
        <p:txBody>
          <a:bodyPr wrap="none">
            <a:spAutoFit/>
          </a:bodyPr>
          <a:lstStyle/>
          <a:p>
            <a:r>
              <a:rPr lang="uk-UA" sz="3200" b="1" dirty="0"/>
              <a:t>Дисемінований  туберкульоз</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403648" y="0"/>
            <a:ext cx="5493299" cy="584775"/>
          </a:xfrm>
          <a:prstGeom prst="rect">
            <a:avLst/>
          </a:prstGeom>
        </p:spPr>
        <p:txBody>
          <a:bodyPr wrap="none">
            <a:spAutoFit/>
          </a:bodyPr>
          <a:lstStyle/>
          <a:p>
            <a:r>
              <a:rPr lang="uk-UA" sz="3200" b="1" dirty="0"/>
              <a:t>Дисемінований  туберкульоз</a:t>
            </a:r>
          </a:p>
        </p:txBody>
      </p:sp>
      <p:pic>
        <p:nvPicPr>
          <p:cNvPr id="110594" name="Picture 2" descr="G:\рентгенархив инна\DSC00342.JPG"/>
          <p:cNvPicPr>
            <a:picLocks noChangeAspect="1" noChangeArrowheads="1"/>
          </p:cNvPicPr>
          <p:nvPr/>
        </p:nvPicPr>
        <p:blipFill>
          <a:blip r:embed="rId2" cstate="print">
            <a:grayscl/>
          </a:blip>
          <a:srcRect/>
          <a:stretch>
            <a:fillRect/>
          </a:stretch>
        </p:blipFill>
        <p:spPr bwMode="auto">
          <a:xfrm>
            <a:off x="827584" y="692696"/>
            <a:ext cx="6061433" cy="5869460"/>
          </a:xfrm>
          <a:prstGeom prst="rect">
            <a:avLst/>
          </a:prstGeom>
          <a:solidFill>
            <a:schemeClr val="tx1">
              <a:lumMod val="65000"/>
            </a:schemeClr>
          </a:solidFill>
        </p:spPr>
      </p:pic>
      <p:sp>
        <p:nvSpPr>
          <p:cNvPr id="5" name="Прямоугольник 4"/>
          <p:cNvSpPr/>
          <p:nvPr/>
        </p:nvSpPr>
        <p:spPr>
          <a:xfrm>
            <a:off x="2987824" y="5661248"/>
            <a:ext cx="2088232" cy="720080"/>
          </a:xfrm>
          <a:prstGeom prst="rect">
            <a:avLst/>
          </a:pr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31640" y="404664"/>
            <a:ext cx="3169266" cy="369332"/>
          </a:xfrm>
          <a:prstGeom prst="rect">
            <a:avLst/>
          </a:prstGeom>
        </p:spPr>
        <p:txBody>
          <a:bodyPr wrap="none">
            <a:spAutoFit/>
          </a:bodyPr>
          <a:lstStyle/>
          <a:p>
            <a:r>
              <a:rPr lang="uk-UA" b="1" dirty="0"/>
              <a:t>Дисемінований  туберкульоз</a:t>
            </a:r>
          </a:p>
        </p:txBody>
      </p:sp>
      <p:pic>
        <p:nvPicPr>
          <p:cNvPr id="115714" name="Picture 2"/>
          <p:cNvPicPr>
            <a:picLocks noChangeAspect="1" noChangeArrowheads="1"/>
          </p:cNvPicPr>
          <p:nvPr/>
        </p:nvPicPr>
        <p:blipFill>
          <a:blip r:embed="rId2" cstate="print"/>
          <a:srcRect/>
          <a:stretch>
            <a:fillRect/>
          </a:stretch>
        </p:blipFill>
        <p:spPr bwMode="auto">
          <a:xfrm>
            <a:off x="0" y="980728"/>
            <a:ext cx="5652120" cy="5877272"/>
          </a:xfrm>
          <a:prstGeom prst="rect">
            <a:avLst/>
          </a:prstGeom>
          <a:noFill/>
          <a:ln w="9525">
            <a:noFill/>
            <a:miter lim="800000"/>
            <a:headEnd/>
            <a:tailEnd/>
          </a:ln>
          <a:effectLst/>
        </p:spPr>
      </p:pic>
      <p:sp>
        <p:nvSpPr>
          <p:cNvPr id="6" name="Прямоугольник 5"/>
          <p:cNvSpPr/>
          <p:nvPr/>
        </p:nvSpPr>
        <p:spPr>
          <a:xfrm>
            <a:off x="5702224" y="908720"/>
            <a:ext cx="3441776" cy="1200329"/>
          </a:xfrm>
          <a:prstGeom prst="rect">
            <a:avLst/>
          </a:prstGeom>
        </p:spPr>
        <p:txBody>
          <a:bodyPr wrap="square">
            <a:spAutoFit/>
          </a:bodyPr>
          <a:lstStyle/>
          <a:p>
            <a:pPr marL="269875" indent="-269875">
              <a:buFont typeface="Arial" pitchFamily="34" charset="0"/>
              <a:buChar char="•"/>
            </a:pPr>
            <a:r>
              <a:rPr lang="uk-UA" b="1" dirty="0"/>
              <a:t>Великі вогнища в обох легенях </a:t>
            </a:r>
          </a:p>
          <a:p>
            <a:pPr marL="269875" indent="-269875">
              <a:buFont typeface="Arial" pitchFamily="34" charset="0"/>
              <a:buChar char="•"/>
            </a:pPr>
            <a:r>
              <a:rPr lang="uk-UA" b="1" dirty="0"/>
              <a:t>Легеневий малюнок посилений</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31640" y="404664"/>
            <a:ext cx="3169266" cy="369332"/>
          </a:xfrm>
          <a:prstGeom prst="rect">
            <a:avLst/>
          </a:prstGeom>
        </p:spPr>
        <p:txBody>
          <a:bodyPr wrap="none">
            <a:spAutoFit/>
          </a:bodyPr>
          <a:lstStyle/>
          <a:p>
            <a:r>
              <a:rPr lang="uk-UA" b="1" dirty="0"/>
              <a:t>Дисемінований  туберкульоз</a:t>
            </a:r>
          </a:p>
        </p:txBody>
      </p:sp>
      <p:pic>
        <p:nvPicPr>
          <p:cNvPr id="113666" name="Picture 2"/>
          <p:cNvPicPr>
            <a:picLocks noChangeAspect="1" noChangeArrowheads="1"/>
          </p:cNvPicPr>
          <p:nvPr/>
        </p:nvPicPr>
        <p:blipFill>
          <a:blip r:embed="rId2" cstate="print">
            <a:grayscl/>
            <a:lum bright="-10000" contrast="30000"/>
          </a:blip>
          <a:srcRect/>
          <a:stretch>
            <a:fillRect/>
          </a:stretch>
        </p:blipFill>
        <p:spPr bwMode="auto">
          <a:xfrm>
            <a:off x="0" y="939800"/>
            <a:ext cx="6587777" cy="5918200"/>
          </a:xfrm>
          <a:prstGeom prst="rect">
            <a:avLst/>
          </a:prstGeom>
          <a:noFill/>
          <a:ln w="9525">
            <a:noFill/>
            <a:miter lim="800000"/>
            <a:headEnd/>
            <a:tailEnd/>
          </a:ln>
          <a:effec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784976" cy="5262979"/>
          </a:xfrm>
          <a:prstGeom prst="rect">
            <a:avLst/>
          </a:prstGeom>
        </p:spPr>
        <p:txBody>
          <a:bodyPr wrap="square">
            <a:spAutoFit/>
          </a:bodyPr>
          <a:lstStyle/>
          <a:p>
            <a:r>
              <a:rPr lang="uk-UA" sz="2400" dirty="0"/>
              <a:t>Особливості рентгенологічної картини дисемінованого туберкульозу бронхогенного ґенезу:</a:t>
            </a:r>
          </a:p>
          <a:p>
            <a:r>
              <a:rPr lang="uk-UA" sz="2400" dirty="0"/>
              <a:t>- осередкові тіні нерівномірно розсіяні, іноді визначається однобічність процесу. При двобічній дисемінації відзначається асиметрія, групове розміщення вогнищ, які локалізуються частіше в 2, 3, 4, 5, 6 й 8 сегментах.</a:t>
            </a:r>
            <a:endParaRPr lang="ru-RU" sz="2400" dirty="0"/>
          </a:p>
          <a:p>
            <a:r>
              <a:rPr lang="uk-UA" sz="2400" dirty="0"/>
              <a:t>При розсмоктуванні вогнищ:</a:t>
            </a:r>
          </a:p>
          <a:p>
            <a:pPr marL="269875" indent="-269875">
              <a:buFont typeface="Arial" pitchFamily="34" charset="0"/>
              <a:buChar char="•"/>
            </a:pPr>
            <a:r>
              <a:rPr lang="uk-UA" sz="2400" dirty="0"/>
              <a:t> зменшення їхньої величини й числа, чіткі контури</a:t>
            </a:r>
          </a:p>
          <a:p>
            <a:pPr marL="269875" indent="-269875">
              <a:buFont typeface="Arial" pitchFamily="34" charset="0"/>
              <a:buChar char="•"/>
            </a:pPr>
            <a:r>
              <a:rPr lang="uk-UA" sz="2400" dirty="0"/>
              <a:t> залишаються ділянки інтерстиціального склерозу (сітчасті або тяжисті фіброзні зміни)</a:t>
            </a:r>
          </a:p>
          <a:p>
            <a:pPr marL="269875" indent="-269875">
              <a:buFont typeface="Arial" pitchFamily="34" charset="0"/>
              <a:buChar char="•"/>
            </a:pPr>
            <a:r>
              <a:rPr lang="uk-UA" sz="2400" dirty="0"/>
              <a:t> плевральні нашарування, </a:t>
            </a:r>
          </a:p>
          <a:p>
            <a:pPr marL="269875" indent="-269875">
              <a:buFont typeface="Arial" pitchFamily="34" charset="0"/>
              <a:buChar char="•"/>
            </a:pPr>
            <a:r>
              <a:rPr lang="uk-UA" sz="2400" dirty="0"/>
              <a:t>ділянки емфізематозних здуттів, </a:t>
            </a:r>
          </a:p>
          <a:p>
            <a:pPr marL="269875" indent="-269875" algn="just">
              <a:buFont typeface="Arial" pitchFamily="34" charset="0"/>
              <a:buChar char="•"/>
            </a:pPr>
            <a:r>
              <a:rPr lang="uk-UA" sz="2400" dirty="0"/>
              <a:t>деформацію легеневої тканини, формується картина хронічного ДТЛ. </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31640" y="404664"/>
            <a:ext cx="4409733" cy="369332"/>
          </a:xfrm>
          <a:prstGeom prst="rect">
            <a:avLst/>
          </a:prstGeom>
        </p:spPr>
        <p:txBody>
          <a:bodyPr wrap="none">
            <a:spAutoFit/>
          </a:bodyPr>
          <a:lstStyle/>
          <a:p>
            <a:r>
              <a:rPr lang="uk-UA" b="1" dirty="0"/>
              <a:t>Дисемінований  однобічний туберкульоз</a:t>
            </a:r>
          </a:p>
        </p:txBody>
      </p:sp>
      <p:pic>
        <p:nvPicPr>
          <p:cNvPr id="114690" name="Picture 2"/>
          <p:cNvPicPr>
            <a:picLocks noChangeAspect="1" noChangeArrowheads="1"/>
          </p:cNvPicPr>
          <p:nvPr/>
        </p:nvPicPr>
        <p:blipFill>
          <a:blip r:embed="rId2" cstate="print"/>
          <a:srcRect/>
          <a:stretch>
            <a:fillRect/>
          </a:stretch>
        </p:blipFill>
        <p:spPr bwMode="auto">
          <a:xfrm>
            <a:off x="1" y="980728"/>
            <a:ext cx="6012160" cy="5407695"/>
          </a:xfrm>
          <a:prstGeom prst="rect">
            <a:avLst/>
          </a:prstGeom>
          <a:noFill/>
          <a:ln w="9525">
            <a:noFill/>
            <a:miter lim="800000"/>
            <a:headEnd/>
            <a:tailEnd/>
          </a:ln>
          <a:effectLst/>
        </p:spPr>
      </p:pic>
      <p:sp>
        <p:nvSpPr>
          <p:cNvPr id="6" name="Прямоугольник 5"/>
          <p:cNvSpPr/>
          <p:nvPr/>
        </p:nvSpPr>
        <p:spPr>
          <a:xfrm>
            <a:off x="6084169" y="1052736"/>
            <a:ext cx="3059832" cy="923330"/>
          </a:xfrm>
          <a:prstGeom prst="rect">
            <a:avLst/>
          </a:prstGeom>
        </p:spPr>
        <p:txBody>
          <a:bodyPr wrap="square">
            <a:spAutoFit/>
          </a:bodyPr>
          <a:lstStyle/>
          <a:p>
            <a:pPr marL="269875" indent="-269875">
              <a:buFont typeface="Arial" pitchFamily="34" charset="0"/>
              <a:buChar char="•"/>
            </a:pPr>
            <a:r>
              <a:rPr lang="uk-UA" b="1" dirty="0"/>
              <a:t>Множинні фокуси інфільтрації</a:t>
            </a:r>
          </a:p>
          <a:p>
            <a:pPr marL="269875" indent="-269875">
              <a:buFont typeface="Arial" pitchFamily="34" charset="0"/>
              <a:buChar char="•"/>
            </a:pPr>
            <a:r>
              <a:rPr lang="uk-UA" b="1" dirty="0"/>
              <a:t>Порожнини розпаду</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3" name="Picture 3"/>
          <p:cNvPicPr>
            <a:picLocks noChangeAspect="1" noChangeArrowheads="1"/>
          </p:cNvPicPr>
          <p:nvPr/>
        </p:nvPicPr>
        <p:blipFill>
          <a:blip r:embed="rId2" cstate="print">
            <a:grayscl/>
            <a:lum bright="10000" contrast="10000"/>
          </a:blip>
          <a:srcRect/>
          <a:stretch>
            <a:fillRect/>
          </a:stretch>
        </p:blipFill>
        <p:spPr bwMode="auto">
          <a:xfrm>
            <a:off x="251520" y="692696"/>
            <a:ext cx="5870575" cy="5838825"/>
          </a:xfrm>
          <a:prstGeom prst="rect">
            <a:avLst/>
          </a:prstGeom>
          <a:noFill/>
          <a:ln w="9525">
            <a:noFill/>
            <a:miter lim="800000"/>
            <a:headEnd/>
            <a:tailEnd/>
          </a:ln>
          <a:effectLst/>
        </p:spPr>
      </p:pic>
      <p:sp>
        <p:nvSpPr>
          <p:cNvPr id="4" name="Прямоугольник 3"/>
          <p:cNvSpPr/>
          <p:nvPr/>
        </p:nvSpPr>
        <p:spPr>
          <a:xfrm>
            <a:off x="2195736" y="6165304"/>
            <a:ext cx="2592288" cy="360040"/>
          </a:xfrm>
          <a:prstGeom prst="rect">
            <a:avLst/>
          </a:prstGeom>
          <a:solidFill>
            <a:schemeClr val="tx1">
              <a:lumMod val="85000"/>
            </a:schemeClr>
          </a:solidFill>
          <a:ln>
            <a:solidFill>
              <a:schemeClr val="tx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 name="Прямоугольник 4"/>
          <p:cNvSpPr/>
          <p:nvPr/>
        </p:nvSpPr>
        <p:spPr>
          <a:xfrm>
            <a:off x="611560" y="0"/>
            <a:ext cx="8280920" cy="584775"/>
          </a:xfrm>
          <a:prstGeom prst="rect">
            <a:avLst/>
          </a:prstGeom>
        </p:spPr>
        <p:txBody>
          <a:bodyPr wrap="square">
            <a:spAutoFit/>
          </a:bodyPr>
          <a:lstStyle/>
          <a:p>
            <a:r>
              <a:rPr lang="uk-UA" sz="3200" b="1" dirty="0"/>
              <a:t>Дисемінований туберкульоз легень </a:t>
            </a:r>
          </a:p>
        </p:txBody>
      </p:sp>
      <p:sp>
        <p:nvSpPr>
          <p:cNvPr id="6" name="Прямоугольник 5"/>
          <p:cNvSpPr/>
          <p:nvPr/>
        </p:nvSpPr>
        <p:spPr>
          <a:xfrm>
            <a:off x="6156176" y="692696"/>
            <a:ext cx="2987824" cy="1754326"/>
          </a:xfrm>
          <a:prstGeom prst="rect">
            <a:avLst/>
          </a:prstGeom>
        </p:spPr>
        <p:txBody>
          <a:bodyPr wrap="square">
            <a:spAutoFit/>
          </a:bodyPr>
          <a:lstStyle/>
          <a:p>
            <a:pPr marL="179388" indent="-179388">
              <a:buFont typeface="Arial" pitchFamily="34" charset="0"/>
              <a:buChar char="•"/>
            </a:pPr>
            <a:r>
              <a:rPr lang="uk-UA" dirty="0"/>
              <a:t>поліморфні вогнища обох легень,</a:t>
            </a:r>
          </a:p>
          <a:p>
            <a:pPr marL="179388" indent="-179388">
              <a:buFont typeface="Arial" pitchFamily="34" charset="0"/>
              <a:buChar char="•"/>
            </a:pPr>
            <a:r>
              <a:rPr lang="uk-UA" dirty="0"/>
              <a:t>порожнини розпаду </a:t>
            </a:r>
            <a:r>
              <a:rPr lang="uk-UA" dirty="0" err="1"/>
              <a:t>-штамповані</a:t>
            </a:r>
            <a:r>
              <a:rPr lang="uk-UA" dirty="0"/>
              <a:t> каверни ,</a:t>
            </a:r>
          </a:p>
          <a:p>
            <a:pPr marL="179388" indent="-179388">
              <a:buFont typeface="Arial" pitchFamily="34" charset="0"/>
              <a:buChar char="•"/>
            </a:pPr>
            <a:r>
              <a:rPr lang="uk-UA" dirty="0"/>
              <a:t>ділянки пневмофіброзу</a:t>
            </a:r>
          </a:p>
          <a:p>
            <a:endParaRPr lang="uk-UA"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9144000" cy="584775"/>
          </a:xfrm>
          <a:prstGeom prst="rect">
            <a:avLst/>
          </a:prstGeom>
        </p:spPr>
        <p:txBody>
          <a:bodyPr wrap="square">
            <a:spAutoFit/>
          </a:bodyPr>
          <a:lstStyle/>
          <a:p>
            <a:pPr algn="ctr"/>
            <a:r>
              <a:rPr lang="uk-UA" sz="3200" b="1" dirty="0"/>
              <a:t>Хронічний дисемінований туберкульоз легень </a:t>
            </a:r>
          </a:p>
        </p:txBody>
      </p:sp>
      <p:sp>
        <p:nvSpPr>
          <p:cNvPr id="6" name="Прямоугольник 5"/>
          <p:cNvSpPr/>
          <p:nvPr/>
        </p:nvSpPr>
        <p:spPr>
          <a:xfrm>
            <a:off x="6372200" y="692696"/>
            <a:ext cx="2771800" cy="4524315"/>
          </a:xfrm>
          <a:prstGeom prst="rect">
            <a:avLst/>
          </a:prstGeom>
        </p:spPr>
        <p:txBody>
          <a:bodyPr wrap="square">
            <a:spAutoFit/>
          </a:bodyPr>
          <a:lstStyle/>
          <a:p>
            <a:pPr marL="179388" indent="-179388">
              <a:buFont typeface="Arial" pitchFamily="34" charset="0"/>
              <a:buChar char="•"/>
            </a:pPr>
            <a:r>
              <a:rPr lang="uk-UA" dirty="0"/>
              <a:t>вогнищеві тіні переважно у верхніх різної інтенсивності різного розміру, </a:t>
            </a:r>
          </a:p>
          <a:p>
            <a:pPr marL="179388" indent="-179388">
              <a:buFont typeface="Arial" pitchFamily="34" charset="0"/>
              <a:buChar char="•"/>
            </a:pPr>
            <a:r>
              <a:rPr lang="uk-UA" dirty="0"/>
              <a:t>пневмосклероз  і фіброзу. </a:t>
            </a:r>
          </a:p>
          <a:p>
            <a:pPr marL="179388" indent="-179388">
              <a:buFont typeface="Arial" pitchFamily="34" charset="0"/>
              <a:buChar char="•"/>
            </a:pPr>
            <a:r>
              <a:rPr lang="uk-UA" dirty="0"/>
              <a:t> тонкостінні порожнинні, більші справа. </a:t>
            </a:r>
          </a:p>
          <a:p>
            <a:pPr marL="179388" indent="-179388">
              <a:buFont typeface="Arial" pitchFamily="34" charset="0"/>
              <a:buChar char="•"/>
            </a:pPr>
            <a:r>
              <a:rPr lang="uk-UA" dirty="0"/>
              <a:t>коріння підтягнуті догори, мало структурні. </a:t>
            </a:r>
          </a:p>
          <a:p>
            <a:pPr marL="179388" indent="-179388">
              <a:buFont typeface="Arial" pitchFamily="34" charset="0"/>
              <a:buChar char="•"/>
            </a:pPr>
            <a:r>
              <a:rPr lang="uk-UA" dirty="0"/>
              <a:t>У нижніх відділах явища емфіземи і пневмофіброзу.</a:t>
            </a:r>
          </a:p>
          <a:p>
            <a:pPr marL="179388" indent="-179388">
              <a:buFont typeface="Arial" pitchFamily="34" charset="0"/>
              <a:buChar char="•"/>
            </a:pPr>
            <a:r>
              <a:rPr lang="uk-UA" dirty="0"/>
              <a:t>Легеневе серце</a:t>
            </a:r>
          </a:p>
        </p:txBody>
      </p:sp>
      <p:pic>
        <p:nvPicPr>
          <p:cNvPr id="145410" name="Picture 2"/>
          <p:cNvPicPr>
            <a:picLocks noChangeAspect="1" noChangeArrowheads="1"/>
          </p:cNvPicPr>
          <p:nvPr/>
        </p:nvPicPr>
        <p:blipFill>
          <a:blip r:embed="rId2" cstate="print"/>
          <a:srcRect/>
          <a:stretch>
            <a:fillRect/>
          </a:stretch>
        </p:blipFill>
        <p:spPr bwMode="auto">
          <a:xfrm>
            <a:off x="0" y="692696"/>
            <a:ext cx="6353175" cy="5181600"/>
          </a:xfrm>
          <a:prstGeom prst="rect">
            <a:avLst/>
          </a:prstGeom>
          <a:noFill/>
          <a:ln w="9525">
            <a:noFill/>
            <a:miter lim="800000"/>
            <a:headEnd/>
            <a:tailEnd/>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Туберкулёз лёгких на флюорограмме органов грудной клетки "/>
          <p:cNvPicPr>
            <a:picLocks noChangeAspect="1" noChangeArrowheads="1"/>
          </p:cNvPicPr>
          <p:nvPr/>
        </p:nvPicPr>
        <p:blipFill>
          <a:blip r:embed="rId2" cstate="print"/>
          <a:srcRect/>
          <a:stretch>
            <a:fillRect/>
          </a:stretch>
        </p:blipFill>
        <p:spPr bwMode="auto">
          <a:xfrm>
            <a:off x="0" y="1340768"/>
            <a:ext cx="6228184" cy="4832444"/>
          </a:xfrm>
          <a:prstGeom prst="rect">
            <a:avLst/>
          </a:prstGeom>
          <a:noFill/>
        </p:spPr>
      </p:pic>
      <p:sp>
        <p:nvSpPr>
          <p:cNvPr id="3" name="Прямоугольник 2"/>
          <p:cNvSpPr/>
          <p:nvPr/>
        </p:nvSpPr>
        <p:spPr>
          <a:xfrm>
            <a:off x="6228184" y="1844824"/>
            <a:ext cx="2915816" cy="3416320"/>
          </a:xfrm>
          <a:prstGeom prst="rect">
            <a:avLst/>
          </a:prstGeom>
        </p:spPr>
        <p:txBody>
          <a:bodyPr wrap="square">
            <a:spAutoFit/>
          </a:bodyPr>
          <a:lstStyle/>
          <a:p>
            <a:pPr marL="179388" indent="-179388">
              <a:buFont typeface="Arial" pitchFamily="34" charset="0"/>
              <a:buChar char="•"/>
            </a:pPr>
            <a:r>
              <a:rPr lang="uk-UA" dirty="0"/>
              <a:t>вогнищеві тіні обох легень різного розміру та інтенсивності , </a:t>
            </a:r>
          </a:p>
          <a:p>
            <a:pPr marL="179388" indent="-179388">
              <a:buFont typeface="Arial" pitchFamily="34" charset="0"/>
              <a:buChar char="•"/>
            </a:pPr>
            <a:r>
              <a:rPr lang="uk-UA" dirty="0"/>
              <a:t>пневмосклероз  і фіброзу. </a:t>
            </a:r>
          </a:p>
          <a:p>
            <a:pPr marL="179388" indent="-179388">
              <a:buFont typeface="Arial" pitchFamily="34" charset="0"/>
              <a:buChar char="•"/>
            </a:pPr>
            <a:r>
              <a:rPr lang="uk-UA" dirty="0"/>
              <a:t> тонкостінні порожнинні розпаду, </a:t>
            </a:r>
          </a:p>
          <a:p>
            <a:pPr marL="179388" indent="-179388">
              <a:buFont typeface="Arial" pitchFamily="34" charset="0"/>
              <a:buChar char="•"/>
            </a:pPr>
            <a:r>
              <a:rPr lang="uk-UA" dirty="0"/>
              <a:t>коріння розширені, без структурні. </a:t>
            </a:r>
          </a:p>
          <a:p>
            <a:pPr marL="179388" indent="-179388">
              <a:buFont typeface="Arial" pitchFamily="34" charset="0"/>
              <a:buChar char="•"/>
            </a:pPr>
            <a:r>
              <a:rPr lang="uk-UA" dirty="0"/>
              <a:t>У нижніх відділах явища емфіземи і пневмофіброзу.</a:t>
            </a:r>
          </a:p>
          <a:p>
            <a:pPr marL="179388" indent="-179388">
              <a:buFont typeface="Arial" pitchFamily="34" charset="0"/>
              <a:buChar char="•"/>
            </a:pPr>
            <a:r>
              <a:rPr lang="uk-UA" dirty="0"/>
              <a:t>Легеневе серце</a:t>
            </a:r>
          </a:p>
        </p:txBody>
      </p:sp>
      <p:sp>
        <p:nvSpPr>
          <p:cNvPr id="4" name="Прямоугольник 3"/>
          <p:cNvSpPr/>
          <p:nvPr/>
        </p:nvSpPr>
        <p:spPr>
          <a:xfrm>
            <a:off x="1043608" y="0"/>
            <a:ext cx="7488832" cy="1077218"/>
          </a:xfrm>
          <a:prstGeom prst="rect">
            <a:avLst/>
          </a:prstGeom>
        </p:spPr>
        <p:txBody>
          <a:bodyPr wrap="square">
            <a:spAutoFit/>
          </a:bodyPr>
          <a:lstStyle/>
          <a:p>
            <a:pPr algn="ctr"/>
            <a:r>
              <a:rPr lang="uk-UA" sz="3200" b="1" dirty="0"/>
              <a:t>Хронічний дисемінований туберкульоз легень, загострення  </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p:cNvPicPr>
            <a:picLocks noChangeAspect="1" noChangeArrowheads="1"/>
          </p:cNvPicPr>
          <p:nvPr/>
        </p:nvPicPr>
        <p:blipFill>
          <a:blip r:embed="rId2" cstate="print"/>
          <a:srcRect/>
          <a:stretch>
            <a:fillRect/>
          </a:stretch>
        </p:blipFill>
        <p:spPr bwMode="auto">
          <a:xfrm>
            <a:off x="179512" y="692696"/>
            <a:ext cx="4229100" cy="3343275"/>
          </a:xfrm>
          <a:prstGeom prst="rect">
            <a:avLst/>
          </a:prstGeom>
          <a:noFill/>
          <a:ln w="9525">
            <a:noFill/>
            <a:miter lim="800000"/>
            <a:headEnd/>
            <a:tailEnd/>
          </a:ln>
        </p:spPr>
      </p:pic>
      <p:pic>
        <p:nvPicPr>
          <p:cNvPr id="143363" name="Picture 3"/>
          <p:cNvPicPr>
            <a:picLocks noChangeAspect="1" noChangeArrowheads="1"/>
          </p:cNvPicPr>
          <p:nvPr/>
        </p:nvPicPr>
        <p:blipFill>
          <a:blip r:embed="rId3" cstate="print"/>
          <a:srcRect/>
          <a:stretch>
            <a:fillRect/>
          </a:stretch>
        </p:blipFill>
        <p:spPr bwMode="auto">
          <a:xfrm>
            <a:off x="4572000" y="692696"/>
            <a:ext cx="3571875" cy="3314700"/>
          </a:xfrm>
          <a:prstGeom prst="rect">
            <a:avLst/>
          </a:prstGeom>
          <a:noFill/>
          <a:ln w="9525">
            <a:noFill/>
            <a:miter lim="800000"/>
            <a:headEnd/>
            <a:tailEnd/>
          </a:ln>
        </p:spPr>
      </p:pic>
      <p:pic>
        <p:nvPicPr>
          <p:cNvPr id="143364" name="Picture 4"/>
          <p:cNvPicPr>
            <a:picLocks noChangeAspect="1" noChangeArrowheads="1"/>
          </p:cNvPicPr>
          <p:nvPr/>
        </p:nvPicPr>
        <p:blipFill>
          <a:blip r:embed="rId4" cstate="print"/>
          <a:srcRect/>
          <a:stretch>
            <a:fillRect/>
          </a:stretch>
        </p:blipFill>
        <p:spPr bwMode="auto">
          <a:xfrm>
            <a:off x="251520" y="4005065"/>
            <a:ext cx="3240360" cy="2246749"/>
          </a:xfrm>
          <a:prstGeom prst="rect">
            <a:avLst/>
          </a:prstGeom>
          <a:noFill/>
          <a:ln w="9525">
            <a:noFill/>
            <a:miter lim="800000"/>
            <a:headEnd/>
            <a:tailEnd/>
          </a:ln>
        </p:spPr>
      </p:pic>
      <p:pic>
        <p:nvPicPr>
          <p:cNvPr id="143365" name="Picture 5"/>
          <p:cNvPicPr>
            <a:picLocks noChangeAspect="1" noChangeArrowheads="1"/>
          </p:cNvPicPr>
          <p:nvPr/>
        </p:nvPicPr>
        <p:blipFill>
          <a:blip r:embed="rId5" cstate="print"/>
          <a:srcRect/>
          <a:stretch>
            <a:fillRect/>
          </a:stretch>
        </p:blipFill>
        <p:spPr bwMode="auto">
          <a:xfrm>
            <a:off x="3491880" y="4005064"/>
            <a:ext cx="2808312" cy="2276605"/>
          </a:xfrm>
          <a:prstGeom prst="rect">
            <a:avLst/>
          </a:prstGeom>
          <a:noFill/>
          <a:ln w="9525">
            <a:noFill/>
            <a:miter lim="800000"/>
            <a:headEnd/>
            <a:tailEnd/>
          </a:ln>
        </p:spPr>
      </p:pic>
      <p:sp>
        <p:nvSpPr>
          <p:cNvPr id="6" name="Прямоугольник 5"/>
          <p:cNvSpPr/>
          <p:nvPr/>
        </p:nvSpPr>
        <p:spPr>
          <a:xfrm>
            <a:off x="6300192" y="3995678"/>
            <a:ext cx="2843808" cy="1477328"/>
          </a:xfrm>
          <a:prstGeom prst="rect">
            <a:avLst/>
          </a:prstGeom>
        </p:spPr>
        <p:txBody>
          <a:bodyPr wrap="square">
            <a:spAutoFit/>
          </a:bodyPr>
          <a:lstStyle/>
          <a:p>
            <a:pPr marL="269875" indent="-269875">
              <a:buFont typeface="Arial" pitchFamily="34" charset="0"/>
              <a:buChar char="•"/>
            </a:pPr>
            <a:r>
              <a:rPr lang="ru-RU" dirty="0"/>
              <a:t>Полиморфні </a:t>
            </a:r>
            <a:r>
              <a:rPr lang="uk-UA" dirty="0"/>
              <a:t>вогнища на верхівках легень, </a:t>
            </a:r>
          </a:p>
          <a:p>
            <a:pPr marL="269875" indent="-269875">
              <a:buFont typeface="Arial" pitchFamily="34" charset="0"/>
              <a:buChar char="•"/>
            </a:pPr>
            <a:r>
              <a:rPr lang="uk-UA" dirty="0"/>
              <a:t> ділянки згущення легеневого малюнка (стрілка)</a:t>
            </a:r>
          </a:p>
        </p:txBody>
      </p:sp>
      <p:sp>
        <p:nvSpPr>
          <p:cNvPr id="7" name="Прямоугольник 6"/>
          <p:cNvSpPr/>
          <p:nvPr/>
        </p:nvSpPr>
        <p:spPr>
          <a:xfrm>
            <a:off x="1619672" y="0"/>
            <a:ext cx="4969245" cy="584775"/>
          </a:xfrm>
          <a:prstGeom prst="rect">
            <a:avLst/>
          </a:prstGeom>
        </p:spPr>
        <p:txBody>
          <a:bodyPr wrap="none">
            <a:spAutoFit/>
          </a:bodyPr>
          <a:lstStyle/>
          <a:p>
            <a:r>
              <a:rPr lang="uk-UA" sz="3200" b="1" dirty="0"/>
              <a:t>Лімфогенна </a:t>
            </a:r>
            <a:r>
              <a:rPr lang="uk-UA" sz="3200" b="1" dirty="0" err="1"/>
              <a:t>дисеминація</a:t>
            </a:r>
            <a:r>
              <a:rPr lang="uk-UA" sz="3200" b="1" dirty="0"/>
              <a:t> </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p:cNvPicPr>
            <a:picLocks noChangeAspect="1" noChangeArrowheads="1"/>
          </p:cNvPicPr>
          <p:nvPr/>
        </p:nvPicPr>
        <p:blipFill>
          <a:blip r:embed="rId2" cstate="print"/>
          <a:srcRect/>
          <a:stretch>
            <a:fillRect/>
          </a:stretch>
        </p:blipFill>
        <p:spPr bwMode="auto">
          <a:xfrm>
            <a:off x="251520" y="620688"/>
            <a:ext cx="4095750" cy="2724150"/>
          </a:xfrm>
          <a:prstGeom prst="rect">
            <a:avLst/>
          </a:prstGeom>
          <a:noFill/>
          <a:ln w="9525">
            <a:noFill/>
            <a:miter lim="800000"/>
            <a:headEnd/>
            <a:tailEnd/>
          </a:ln>
        </p:spPr>
      </p:pic>
      <p:pic>
        <p:nvPicPr>
          <p:cNvPr id="144387" name="Picture 3"/>
          <p:cNvPicPr>
            <a:picLocks noChangeAspect="1" noChangeArrowheads="1"/>
          </p:cNvPicPr>
          <p:nvPr/>
        </p:nvPicPr>
        <p:blipFill>
          <a:blip r:embed="rId3" cstate="print"/>
          <a:srcRect/>
          <a:stretch>
            <a:fillRect/>
          </a:stretch>
        </p:blipFill>
        <p:spPr bwMode="auto">
          <a:xfrm>
            <a:off x="4427984" y="620688"/>
            <a:ext cx="4105275" cy="2705100"/>
          </a:xfrm>
          <a:prstGeom prst="rect">
            <a:avLst/>
          </a:prstGeom>
          <a:noFill/>
          <a:ln w="9525">
            <a:noFill/>
            <a:miter lim="800000"/>
            <a:headEnd/>
            <a:tailEnd/>
          </a:ln>
        </p:spPr>
      </p:pic>
      <p:sp>
        <p:nvSpPr>
          <p:cNvPr id="4" name="Прямоугольник 3"/>
          <p:cNvSpPr/>
          <p:nvPr/>
        </p:nvSpPr>
        <p:spPr>
          <a:xfrm>
            <a:off x="323528" y="3789040"/>
            <a:ext cx="8208912" cy="923330"/>
          </a:xfrm>
          <a:prstGeom prst="rect">
            <a:avLst/>
          </a:prstGeom>
        </p:spPr>
        <p:txBody>
          <a:bodyPr wrap="square">
            <a:spAutoFit/>
          </a:bodyPr>
          <a:lstStyle/>
          <a:p>
            <a:r>
              <a:rPr lang="uk-UA" dirty="0"/>
              <a:t>Лімфогенна дисемінація в  верхніх відділах обох легень,</a:t>
            </a:r>
          </a:p>
          <a:p>
            <a:r>
              <a:rPr lang="uk-UA" dirty="0"/>
              <a:t>Посилення легеневого малюнка праворуч - лімфангоїт,</a:t>
            </a:r>
          </a:p>
          <a:p>
            <a:r>
              <a:rPr lang="uk-UA" dirty="0"/>
              <a:t> зліва вогнища формують скупчення в вигляді «галактики» (стрілка). </a:t>
            </a:r>
          </a:p>
        </p:txBody>
      </p:sp>
      <p:sp>
        <p:nvSpPr>
          <p:cNvPr id="5" name="Прямоугольник 4"/>
          <p:cNvSpPr/>
          <p:nvPr/>
        </p:nvSpPr>
        <p:spPr>
          <a:xfrm>
            <a:off x="2483768" y="0"/>
            <a:ext cx="4845814" cy="584775"/>
          </a:xfrm>
          <a:prstGeom prst="rect">
            <a:avLst/>
          </a:prstGeom>
        </p:spPr>
        <p:txBody>
          <a:bodyPr wrap="none">
            <a:spAutoFit/>
          </a:bodyPr>
          <a:lstStyle/>
          <a:p>
            <a:r>
              <a:rPr lang="uk-UA" sz="3200" b="1" dirty="0"/>
              <a:t>Лімфогенна дисемінація </a:t>
            </a:r>
          </a:p>
        </p:txBody>
      </p:sp>
      <p:sp>
        <p:nvSpPr>
          <p:cNvPr id="6" name="Прямоугольник 5"/>
          <p:cNvSpPr/>
          <p:nvPr/>
        </p:nvSpPr>
        <p:spPr>
          <a:xfrm>
            <a:off x="251520" y="6021288"/>
            <a:ext cx="8892480" cy="830997"/>
          </a:xfrm>
          <a:prstGeom prst="rect">
            <a:avLst/>
          </a:prstGeom>
        </p:spPr>
        <p:txBody>
          <a:bodyPr wrap="square">
            <a:spAutoFit/>
          </a:bodyPr>
          <a:lstStyle/>
          <a:p>
            <a:r>
              <a:rPr lang="ru-RU" sz="1200" dirty="0"/>
              <a:t>Винокуров А.С., </a:t>
            </a:r>
            <a:r>
              <a:rPr lang="ru-RU" sz="1200" dirty="0" err="1"/>
              <a:t>Соколина</a:t>
            </a:r>
            <a:r>
              <a:rPr lang="ru-RU" sz="1200" dirty="0"/>
              <a:t> </a:t>
            </a:r>
            <a:r>
              <a:rPr lang="ru-RU" sz="1200" dirty="0" err="1"/>
              <a:t>И.А.,Винокурова</a:t>
            </a:r>
            <a:r>
              <a:rPr lang="ru-RU" sz="1200" dirty="0"/>
              <a:t> О.О. Клинико-рентгенологические особенности </a:t>
            </a:r>
            <a:r>
              <a:rPr lang="ru-RU" sz="1200" dirty="0" err="1"/>
              <a:t>лимфогенной</a:t>
            </a:r>
            <a:r>
              <a:rPr lang="ru-RU" sz="1200" dirty="0"/>
              <a:t> диссеминации при туберкулезе легких. Вестник рентгенологии и радиологии | </a:t>
            </a:r>
            <a:r>
              <a:rPr lang="en-US" sz="1200" dirty="0"/>
              <a:t>Journal of Radiology and Nuclear Medicine | 2020 | </a:t>
            </a:r>
            <a:r>
              <a:rPr lang="ru-RU" sz="1200" dirty="0"/>
              <a:t>Том 101 | №4 | 253–262</a:t>
            </a:r>
          </a:p>
          <a:p>
            <a:r>
              <a:rPr lang="en-US" sz="1200" dirty="0"/>
              <a:t>https://doi.org/10.20862/0042-4676-2020-101-4-253-262</a:t>
            </a:r>
            <a:endParaRPr lang="uk-UA" sz="12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276872"/>
            <a:ext cx="8208912" cy="4893647"/>
          </a:xfrm>
          <a:prstGeom prst="rect">
            <a:avLst/>
          </a:prstGeom>
        </p:spPr>
        <p:txBody>
          <a:bodyPr wrap="square">
            <a:spAutoFit/>
          </a:bodyPr>
          <a:lstStyle/>
          <a:p>
            <a:pPr marL="269875" indent="-269875" algn="just">
              <a:buFont typeface="Arial" pitchFamily="34" charset="0"/>
              <a:buChar char="•"/>
            </a:pPr>
            <a:r>
              <a:rPr lang="uk-UA" sz="2400" dirty="0"/>
              <a:t> формується з гострих і підгострих форм дисемінацій при пізньому їх виявленні й неефективному лікуванні. </a:t>
            </a:r>
          </a:p>
          <a:p>
            <a:pPr marL="269875" indent="-269875" algn="just">
              <a:buFont typeface="Arial" pitchFamily="34" charset="0"/>
              <a:buChar char="•"/>
            </a:pPr>
            <a:r>
              <a:rPr lang="uk-UA" sz="2400" dirty="0"/>
              <a:t>вогнища частково розсмоктуються, переважно в середніх і нижніх відділах легенів. Більшість вогнищ ущільнюються й інкапсулюються: тіні їх стають більш інтенсивними й чіткими. </a:t>
            </a:r>
          </a:p>
          <a:p>
            <a:pPr marL="269875" indent="-269875" algn="just">
              <a:buFont typeface="Arial" pitchFamily="34" charset="0"/>
              <a:buChar char="•"/>
            </a:pPr>
            <a:r>
              <a:rPr lang="uk-UA" sz="2400" dirty="0"/>
              <a:t>Характерний поліморфізм тіней внаслідок злиття й конгломерації вогнищ. Одні вогнища невеликі, з нерівними контурами внаслідок фіброзування вогнищ і прилеглих до них сполучнотканинних прошарків. Інші вогнища більші, круглої форми, із чіткими контурами - це вогнища осумковані, казеозні.</a:t>
            </a:r>
          </a:p>
          <a:p>
            <a:pPr marL="269875" indent="-269875" algn="just">
              <a:buFont typeface="Arial" pitchFamily="34" charset="0"/>
              <a:buChar char="•"/>
            </a:pPr>
            <a:endParaRPr lang="uk-UA" sz="2400" dirty="0"/>
          </a:p>
        </p:txBody>
      </p:sp>
      <p:pic>
        <p:nvPicPr>
          <p:cNvPr id="122881" name="Picture 1"/>
          <p:cNvPicPr>
            <a:picLocks noChangeAspect="1" noChangeArrowheads="1"/>
          </p:cNvPicPr>
          <p:nvPr/>
        </p:nvPicPr>
        <p:blipFill>
          <a:blip r:embed="rId2" cstate="print"/>
          <a:srcRect/>
          <a:stretch>
            <a:fillRect/>
          </a:stretch>
        </p:blipFill>
        <p:spPr bwMode="auto">
          <a:xfrm>
            <a:off x="0" y="0"/>
            <a:ext cx="1540748" cy="2204864"/>
          </a:xfrm>
          <a:prstGeom prst="rect">
            <a:avLst/>
          </a:prstGeom>
          <a:noFill/>
          <a:ln w="9525">
            <a:noFill/>
            <a:miter lim="800000"/>
            <a:headEnd/>
            <a:tailEnd/>
          </a:ln>
        </p:spPr>
      </p:pic>
      <p:sp>
        <p:nvSpPr>
          <p:cNvPr id="4" name="Прямоугольник 3"/>
          <p:cNvSpPr/>
          <p:nvPr/>
        </p:nvSpPr>
        <p:spPr>
          <a:xfrm>
            <a:off x="1619672" y="0"/>
            <a:ext cx="7272808" cy="1938992"/>
          </a:xfrm>
          <a:prstGeom prst="rect">
            <a:avLst/>
          </a:prstGeom>
        </p:spPr>
        <p:txBody>
          <a:bodyPr wrap="square">
            <a:spAutoFit/>
          </a:bodyPr>
          <a:lstStyle/>
          <a:p>
            <a:pPr indent="269875" algn="just"/>
            <a:r>
              <a:rPr lang="uk-UA" sz="2400" b="1" dirty="0"/>
              <a:t>Хронічний ДТЛ </a:t>
            </a:r>
            <a:r>
              <a:rPr lang="uk-UA" sz="2400" dirty="0"/>
              <a:t>- зараз така форма туберкульозу не виставляється. Частіше має гематогенний генез. Характеризується</a:t>
            </a:r>
            <a:r>
              <a:rPr lang="uk-UA" dirty="0"/>
              <a:t>:</a:t>
            </a:r>
          </a:p>
          <a:p>
            <a:pPr indent="269875" algn="just">
              <a:buFont typeface="Arial" pitchFamily="34" charset="0"/>
              <a:buChar char="•"/>
            </a:pPr>
            <a:r>
              <a:rPr lang="uk-UA" sz="2400" dirty="0" err="1"/>
              <a:t>апіко-каудальним</a:t>
            </a:r>
            <a:r>
              <a:rPr lang="uk-UA" sz="2400" dirty="0"/>
              <a:t> поширенням процесу. </a:t>
            </a:r>
          </a:p>
          <a:p>
            <a:pPr marL="269875" indent="-269875" algn="just">
              <a:buFont typeface="Arial" pitchFamily="34" charset="0"/>
              <a:buChar char="•"/>
            </a:pPr>
            <a:r>
              <a:rPr lang="uk-UA" sz="2400" dirty="0"/>
              <a:t>має тривалий багаторічний і хвилеподібний перебіг.</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260648"/>
            <a:ext cx="8640960" cy="6740307"/>
          </a:xfrm>
          <a:prstGeom prst="rect">
            <a:avLst/>
          </a:prstGeom>
        </p:spPr>
        <p:txBody>
          <a:bodyPr wrap="square">
            <a:spAutoFit/>
          </a:bodyPr>
          <a:lstStyle/>
          <a:p>
            <a:pPr marL="269875" indent="-269875" algn="just">
              <a:buFont typeface="Arial" pitchFamily="34" charset="0"/>
              <a:buChar char="•"/>
            </a:pPr>
            <a:r>
              <a:rPr lang="uk-UA" sz="2400" dirty="0"/>
              <a:t>В інтерстиції розвиваються склеротичні зміни й емфізема.</a:t>
            </a:r>
            <a:endParaRPr lang="ru-RU" sz="2400" dirty="0"/>
          </a:p>
          <a:p>
            <a:pPr indent="269875" algn="just"/>
            <a:r>
              <a:rPr lang="uk-UA" sz="2400" dirty="0"/>
              <a:t>На рентгенограмах визначаються двобічні осередкові й інтерстиціальні зміни легеневої тканини, переважно верхніх відділів, причому найбільш виражені вони в дорсальних відділах, у кортикальному шарі («еполети»). </a:t>
            </a:r>
            <a:endParaRPr lang="ru-RU" sz="2400" dirty="0"/>
          </a:p>
          <a:p>
            <a:pPr indent="269875" algn="just">
              <a:buFont typeface="Arial" pitchFamily="34" charset="0"/>
              <a:buChar char="•"/>
            </a:pPr>
            <a:r>
              <a:rPr lang="uk-UA" sz="2400" dirty="0"/>
              <a:t>Тіні коренів зміщуються догори й у сторони (форма </a:t>
            </a:r>
            <a:r>
              <a:rPr lang="uk-UA" sz="2400" dirty="0" err="1"/>
              <a:t>“метелика”</a:t>
            </a:r>
            <a:r>
              <a:rPr lang="uk-UA" sz="2400" dirty="0"/>
              <a:t>), розширюються, при цьому на оглядовій рентгенограмі простежуються як зовнішні, так і внутрішні контури кореня -  відтягуванням кореня назовні і зменшенням розмірів серця й великих судин (формування «легеневого» серця). При виражених фіброзних змінах в 6 сегменті корені зміщуються догори й назад й представляються вкороченими, широкими, іноді мають вузлувату форму. У ряді випадків виявляються збільшені, ущільнені лімфовузли, кальцинати в їхніх окремих групах. При хронічному ДТЛ відзначається стовщення, ущільнення апікальної, костальної або міжчасткової плеври.</a:t>
            </a:r>
            <a:endParaRPr lang="ru-RU" sz="2400" dirty="0"/>
          </a:p>
          <a:p>
            <a:pPr indent="269875" algn="just"/>
            <a:endParaRPr lang="ru-RU" sz="240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260648"/>
            <a:ext cx="8640960" cy="4524315"/>
          </a:xfrm>
          <a:prstGeom prst="rect">
            <a:avLst/>
          </a:prstGeom>
        </p:spPr>
        <p:txBody>
          <a:bodyPr wrap="square">
            <a:spAutoFit/>
          </a:bodyPr>
          <a:lstStyle/>
          <a:p>
            <a:pPr indent="269875" algn="just">
              <a:buFont typeface="Arial" pitchFamily="34" charset="0"/>
              <a:buChar char="•"/>
            </a:pPr>
            <a:r>
              <a:rPr lang="uk-UA" sz="2400" dirty="0"/>
              <a:t>При загостренні хронічного ДТЛ відзначається злиття осередкових й інтерстиціальних змін у ділянки інфільтрації, формуються каверни, які мають тонкі стінки й неправильну форму через фіброзні зміни в їхній стінці і навколишній легеневій тканині. Загоєння каверн частіше відбувається шляхом рубцювання. </a:t>
            </a:r>
          </a:p>
          <a:p>
            <a:pPr indent="269875" algn="just">
              <a:buFont typeface="Arial" pitchFamily="34" charset="0"/>
              <a:buChar char="•"/>
            </a:pPr>
            <a:r>
              <a:rPr lang="uk-UA" sz="2400" dirty="0"/>
              <a:t>При порушенні бронхіальної прохідності утворюються ділянки ателектатично-пневмонічних змін, які згодом заживають з формуванням фіброателектазу. </a:t>
            </a:r>
          </a:p>
          <a:p>
            <a:pPr indent="269875" algn="just">
              <a:buFont typeface="Arial" pitchFamily="34" charset="0"/>
              <a:buChar char="•"/>
            </a:pPr>
            <a:r>
              <a:rPr lang="uk-UA" sz="2400" dirty="0"/>
              <a:t>Несвоєчасно розпізнаний або неефективно лікований хронічний ДТЛ може через фазу інфільтрації перейти у фіброзно-кавернозний туберкульоз.</a:t>
            </a:r>
            <a:endParaRPr lang="ru-RU" sz="24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260648"/>
            <a:ext cx="8640960" cy="3785652"/>
          </a:xfrm>
          <a:prstGeom prst="rect">
            <a:avLst/>
          </a:prstGeom>
        </p:spPr>
        <p:txBody>
          <a:bodyPr wrap="square">
            <a:spAutoFit/>
          </a:bodyPr>
          <a:lstStyle/>
          <a:p>
            <a:r>
              <a:rPr lang="uk-UA" sz="2400" b="1" dirty="0"/>
              <a:t>Диференційна діагностика з:</a:t>
            </a:r>
          </a:p>
          <a:p>
            <a:pPr marL="457200" lvl="0" indent="-457200" algn="just">
              <a:buFont typeface="+mj-lt"/>
              <a:buAutoNum type="arabicPeriod"/>
            </a:pPr>
            <a:r>
              <a:rPr lang="uk-UA" sz="2400" dirty="0"/>
              <a:t>Неспецифічними запальними захворюваннями (дрібновогнищевої пневмонії, септичної пневмонії),</a:t>
            </a:r>
          </a:p>
          <a:p>
            <a:pPr marL="457200" lvl="0" indent="-457200">
              <a:buFont typeface="+mj-lt"/>
              <a:buAutoNum type="arabicPeriod"/>
            </a:pPr>
            <a:r>
              <a:rPr lang="uk-UA" sz="2400" dirty="0" err="1"/>
              <a:t>Саркоїдозом</a:t>
            </a:r>
            <a:r>
              <a:rPr lang="uk-UA" sz="2400" dirty="0"/>
              <a:t>, </a:t>
            </a:r>
          </a:p>
          <a:p>
            <a:pPr marL="457200" lvl="0" indent="-457200">
              <a:buFont typeface="+mj-lt"/>
              <a:buAutoNum type="arabicPeriod"/>
            </a:pPr>
            <a:r>
              <a:rPr lang="uk-UA" sz="2400" dirty="0"/>
              <a:t>Карциноматозом</a:t>
            </a:r>
            <a:r>
              <a:rPr lang="ru-RU" sz="2400" dirty="0"/>
              <a:t>,</a:t>
            </a:r>
          </a:p>
          <a:p>
            <a:pPr marL="457200" lvl="0" indent="-457200">
              <a:buFont typeface="+mj-lt"/>
              <a:buAutoNum type="arabicPeriod"/>
            </a:pPr>
            <a:r>
              <a:rPr lang="uk-UA" sz="2400" dirty="0"/>
              <a:t>Ідіопатичним фіброзуючим альвеолітом (хворобою Хаммена-Річа),</a:t>
            </a:r>
          </a:p>
          <a:p>
            <a:pPr marL="457200" lvl="0" indent="-457200">
              <a:buFont typeface="+mj-lt"/>
              <a:buAutoNum type="arabicPeriod"/>
            </a:pPr>
            <a:r>
              <a:rPr lang="uk-UA" sz="2400" dirty="0"/>
              <a:t>Гістиоцитозом Х, </a:t>
            </a:r>
          </a:p>
          <a:p>
            <a:pPr marL="457200" lvl="0" indent="-457200">
              <a:buFont typeface="+mj-lt"/>
              <a:buAutoNum type="arabicPeriod"/>
            </a:pPr>
            <a:r>
              <a:rPr lang="uk-UA" sz="2400" dirty="0" err="1"/>
              <a:t>Пневмоконіозами</a:t>
            </a:r>
            <a:endParaRPr lang="uk-UA" sz="2400" dirty="0"/>
          </a:p>
          <a:p>
            <a:pPr marL="457200" lvl="0" indent="-457200"/>
            <a:endParaRPr lang="ru-RU" sz="2400"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6740307"/>
          </a:xfrm>
          <a:prstGeom prst="rect">
            <a:avLst/>
          </a:prstGeom>
        </p:spPr>
        <p:txBody>
          <a:bodyPr wrap="square">
            <a:spAutoFit/>
          </a:bodyPr>
          <a:lstStyle/>
          <a:p>
            <a:pPr marL="457200" lvl="0" indent="-457200" algn="just">
              <a:buFont typeface="+mj-lt"/>
              <a:buAutoNum type="arabicPeriod"/>
            </a:pPr>
            <a:r>
              <a:rPr lang="uk-UA" sz="2400" dirty="0"/>
              <a:t>При	неспецифічних запальних захворюваннях (дрібновогнищева пневмонія, септична пневмонія) - немає дзеркальності, схильності до злиття, відсутня емфізема, а головне - швидка динаміка змін при неспецифічному лікуванні.</a:t>
            </a:r>
          </a:p>
          <a:p>
            <a:pPr marL="457200" indent="-457200" algn="just">
              <a:buFont typeface="+mj-lt"/>
              <a:buAutoNum type="arabicPeriod"/>
            </a:pPr>
            <a:r>
              <a:rPr lang="uk-UA" sz="2400" dirty="0"/>
              <a:t>Саркоїдоз, при якому осередкові тіні мають мономорфний характер, розсіяні переважно в середніх і нижніх відділах легень по ходу периваскулярних і перибронхіальних прошарків, що створює віялоподібний малюнок. Збільшуються всі групи лімфовузлів, що свідчить про системність ураження; характерний симптом «лаштунків».</a:t>
            </a:r>
          </a:p>
          <a:p>
            <a:pPr marL="457200" indent="-457200" algn="just">
              <a:buFont typeface="+mj-lt"/>
              <a:buAutoNum type="arabicPeriod"/>
            </a:pPr>
            <a:r>
              <a:rPr lang="uk-UA" sz="2400" dirty="0"/>
              <a:t>При карциноматозі осередкові (або фокусні) тіні розміщуються переважно в середніх і нижніх відділах, іноді зливаються. При динамічному спостереженні відзначається збільшення розмірів і кількості тіней, нерідко виникає ексудативний плеврит.</a:t>
            </a:r>
            <a:endParaRPr lang="ru-RU" sz="2400" dirty="0"/>
          </a:p>
          <a:p>
            <a:pPr marL="457200" indent="-457200" algn="just">
              <a:buFont typeface="+mj-lt"/>
              <a:buAutoNum type="arabicPeriod"/>
            </a:pPr>
            <a:endParaRPr lang="ru-RU" sz="2400" dirty="0"/>
          </a:p>
          <a:p>
            <a:pPr marL="457200" lvl="0" indent="-457200" algn="just">
              <a:buFont typeface="+mj-lt"/>
              <a:buAutoNum type="arabicPeriod"/>
            </a:pPr>
            <a:endParaRPr lang="ru-RU" sz="240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260648"/>
            <a:ext cx="8136904" cy="6370975"/>
          </a:xfrm>
          <a:prstGeom prst="rect">
            <a:avLst/>
          </a:prstGeom>
        </p:spPr>
        <p:txBody>
          <a:bodyPr wrap="square">
            <a:spAutoFit/>
          </a:bodyPr>
          <a:lstStyle/>
          <a:p>
            <a:pPr marL="360363" lvl="0" indent="-360363" algn="just"/>
            <a:r>
              <a:rPr lang="uk-UA" sz="2400" dirty="0"/>
              <a:t>4. При ідіопатичному фіброзуючому альвеоліті (хворобі Хаммена-Річа) виявляється деформація легеневого малюнка за сітчасто-тяжистим, сітчасто- петлистим типами й ділянки емфізематозно-дистрофічних змін поміж ними. Корені легень розширені за рахунок наявності артеріальної гіпертензії.</a:t>
            </a:r>
            <a:endParaRPr lang="ru-RU" sz="2400" dirty="0"/>
          </a:p>
          <a:p>
            <a:pPr marL="360363" lvl="0" indent="-360363" algn="just"/>
            <a:r>
              <a:rPr lang="uk-UA" sz="2400" dirty="0"/>
              <a:t>5. При гістиоцитозі X провідним симптомом у рентген  картині є емфізематозно-склеротична перебудова у вигляді множинних дрібнобульозних кістоподібних утворень. Велике значення має виявлення в таких хворих уражень кістяка й шкіри, нецукрового діабету, екзофтальму.</a:t>
            </a:r>
            <a:endParaRPr lang="ru-RU" sz="2400" dirty="0"/>
          </a:p>
          <a:p>
            <a:pPr marL="269875" lvl="0" indent="-269875"/>
            <a:r>
              <a:rPr lang="uk-UA" sz="2400" dirty="0"/>
              <a:t>6. При диференційній діагностиці з пневмоконіозами має значення облік професійного маршруту хворого. Зміни в легенях при пневмоконіозах мають первинно-фіброзний характер.</a:t>
            </a:r>
            <a:endParaRPr lang="ru-RU" sz="2400" dirty="0"/>
          </a:p>
          <a:p>
            <a:pPr marL="360363" indent="-360363"/>
            <a:endParaRPr lang="ru-RU" sz="2400"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352928" cy="4154984"/>
          </a:xfrm>
          <a:prstGeom prst="rect">
            <a:avLst/>
          </a:prstGeom>
        </p:spPr>
        <p:txBody>
          <a:bodyPr wrap="square">
            <a:spAutoFit/>
          </a:bodyPr>
          <a:lstStyle/>
          <a:p>
            <a:pPr algn="just"/>
            <a:r>
              <a:rPr lang="uk-UA" sz="2400" b="1" dirty="0"/>
              <a:t>Періодичність рентгенологічного дослідження </a:t>
            </a:r>
            <a:r>
              <a:rPr lang="uk-UA" sz="2400" dirty="0"/>
              <a:t>у хворих ДТЛ:</a:t>
            </a:r>
          </a:p>
          <a:p>
            <a:pPr marL="269875" indent="-269875" algn="just">
              <a:buFont typeface="Arial" pitchFamily="34" charset="0"/>
              <a:buChar char="•"/>
            </a:pPr>
            <a:r>
              <a:rPr lang="uk-UA" sz="2400" dirty="0"/>
              <a:t>1 раз на 3 місяці після виявлення захворювання в перше півріччя, </a:t>
            </a:r>
          </a:p>
          <a:p>
            <a:pPr marL="269875" indent="-269875" algn="just">
              <a:buFont typeface="Arial" pitchFamily="34" charset="0"/>
              <a:buChar char="•"/>
            </a:pPr>
            <a:r>
              <a:rPr lang="uk-UA" sz="2400" dirty="0"/>
              <a:t>надалі - до вилікування або стабілізації процесу - раз на 3-6 міс., </a:t>
            </a:r>
          </a:p>
          <a:p>
            <a:pPr marL="269875" indent="-269875" algn="just">
              <a:buFont typeface="Arial" pitchFamily="34" charset="0"/>
              <a:buChar char="•"/>
            </a:pPr>
            <a:r>
              <a:rPr lang="uk-UA" sz="2400" dirty="0"/>
              <a:t>потім 2-3 рази на рік протягом 2-3 років диспансерного спостереження</a:t>
            </a:r>
          </a:p>
          <a:p>
            <a:pPr marL="269875" indent="-269875" algn="just"/>
            <a:r>
              <a:rPr lang="uk-UA" sz="2400" b="1" i="1" dirty="0">
                <a:solidFill>
                  <a:srgbClr val="002060"/>
                </a:solidFill>
              </a:rPr>
              <a:t>По можливості варто вказувати ґенез дисемінації, тому що це впливає на тактику лікування.</a:t>
            </a:r>
            <a:endParaRPr lang="ru-RU" sz="2400" b="1" i="1" dirty="0">
              <a:solidFill>
                <a:srgbClr val="002060"/>
              </a:solidFill>
            </a:endParaRPr>
          </a:p>
          <a:p>
            <a:pPr marL="269875" indent="-269875" algn="just"/>
            <a:endParaRPr lang="ru-RU" sz="240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ВОГНИЩЕВИЙ ТУБЕРКУЛЬОЗ</a:t>
            </a:r>
            <a:br>
              <a:rPr lang="ru-RU" dirty="0"/>
            </a:br>
            <a:endParaRPr lang="uk-UA" dirty="0"/>
          </a:p>
        </p:txBody>
      </p:sp>
      <p:sp>
        <p:nvSpPr>
          <p:cNvPr id="4" name="Прямоугольник 3"/>
          <p:cNvSpPr/>
          <p:nvPr/>
        </p:nvSpPr>
        <p:spPr>
          <a:xfrm>
            <a:off x="395536" y="980728"/>
            <a:ext cx="8424936" cy="6740307"/>
          </a:xfrm>
          <a:prstGeom prst="rect">
            <a:avLst/>
          </a:prstGeom>
        </p:spPr>
        <p:txBody>
          <a:bodyPr wrap="square">
            <a:spAutoFit/>
          </a:bodyPr>
          <a:lstStyle/>
          <a:p>
            <a:pPr indent="269875"/>
            <a:r>
              <a:rPr lang="uk-UA" sz="2400" dirty="0"/>
              <a:t>До вогнищевої форми туберкульозу відносяться ураження легеневої тканини у вигляді декількох або множинних </a:t>
            </a:r>
            <a:r>
              <a:rPr lang="uk-UA" sz="2400" dirty="0" err="1"/>
              <a:t>ацинозних</a:t>
            </a:r>
            <a:r>
              <a:rPr lang="uk-UA" sz="2400" dirty="0"/>
              <a:t>, </a:t>
            </a:r>
            <a:r>
              <a:rPr lang="uk-UA" sz="2400" dirty="0" err="1"/>
              <a:t>ацинозно-нодозних</a:t>
            </a:r>
            <a:r>
              <a:rPr lang="uk-UA" sz="2400" dirty="0"/>
              <a:t> і </a:t>
            </a:r>
            <a:r>
              <a:rPr lang="uk-UA" sz="2400" dirty="0" err="1"/>
              <a:t>бронхолобулярних</a:t>
            </a:r>
            <a:r>
              <a:rPr lang="uk-UA" sz="2400" dirty="0"/>
              <a:t> ущільнень осередкового характеру. При цьому вогнища, як і супутні їм зміни інтерстиціальної тканини легень і плеври, визначаються на обмеженій ділянці легені - у межах 1-2  сегментів, рідше частки легені.</a:t>
            </a:r>
          </a:p>
          <a:p>
            <a:pPr indent="269875"/>
            <a:r>
              <a:rPr lang="uk-UA" sz="2400" dirty="0"/>
              <a:t>Зустрічається у 10-15% випадків.</a:t>
            </a:r>
          </a:p>
          <a:p>
            <a:pPr indent="269875" algn="just"/>
            <a:r>
              <a:rPr lang="uk-UA" sz="2400" dirty="0"/>
              <a:t>Розвивається внаслідок:</a:t>
            </a:r>
          </a:p>
          <a:p>
            <a:pPr marL="269875" indent="-269875" algn="just">
              <a:buFont typeface="Arial" pitchFamily="34" charset="0"/>
              <a:buChar char="•"/>
            </a:pPr>
            <a:r>
              <a:rPr lang="uk-UA" sz="2400" dirty="0"/>
              <a:t> загострення запального процесу навколо вогнищ, що виникли у період розвитку первинного туберкульозу, </a:t>
            </a:r>
          </a:p>
          <a:p>
            <a:pPr marL="269875" indent="-269875" algn="just">
              <a:buFont typeface="Arial" pitchFamily="34" charset="0"/>
              <a:buChar char="•"/>
            </a:pPr>
            <a:r>
              <a:rPr lang="uk-UA" sz="2400" dirty="0"/>
              <a:t>рідше — внаслідок екзогенної суперінфекції; </a:t>
            </a:r>
          </a:p>
          <a:p>
            <a:pPr marL="269875" indent="-269875" algn="just">
              <a:buFont typeface="Arial" pitchFamily="34" charset="0"/>
              <a:buChar char="•"/>
            </a:pPr>
            <a:r>
              <a:rPr lang="uk-UA" sz="2400" dirty="0"/>
              <a:t> обмежений вогнищевий процес може являти собою залишкові зміни, що виникли після зворотного розвитку інших клінічних форм туберкульозу (дисемінованого, інфільтративного, туберкульоми).</a:t>
            </a:r>
            <a:endParaRPr lang="ru-RU" sz="2400" dirty="0"/>
          </a:p>
          <a:p>
            <a:pPr indent="269875" algn="just"/>
            <a:endParaRPr lang="ru-RU" sz="2400" dirty="0"/>
          </a:p>
          <a:p>
            <a:pPr indent="269875"/>
            <a:endParaRPr lang="ru-RU" sz="240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568952" cy="4154984"/>
          </a:xfrm>
          <a:prstGeom prst="rect">
            <a:avLst/>
          </a:prstGeom>
        </p:spPr>
        <p:txBody>
          <a:bodyPr wrap="square">
            <a:spAutoFit/>
          </a:bodyPr>
          <a:lstStyle/>
          <a:p>
            <a:pPr indent="269875" algn="just"/>
            <a:r>
              <a:rPr lang="uk-UA" sz="2400" i="1" dirty="0"/>
              <a:t>Патологоанатомічні зміни</a:t>
            </a:r>
            <a:r>
              <a:rPr lang="uk-UA" sz="2400" dirty="0"/>
              <a:t>:</a:t>
            </a:r>
          </a:p>
          <a:p>
            <a:pPr marL="269875" indent="-269875" algn="just">
              <a:buFont typeface="Arial" pitchFamily="34" charset="0"/>
              <a:buChar char="•"/>
            </a:pPr>
            <a:r>
              <a:rPr lang="uk-UA" sz="2400" dirty="0"/>
              <a:t>Поліморфні свіжі ексудативні, продуктивні чи казеозні вогнища різних розмірів, вогнищ частково чи компактно кальцинованих та фіброзно ущільнених. Розміри вогнищ деструкції досягають 1 см. Частіше у верхніх відділах легень.</a:t>
            </a:r>
          </a:p>
          <a:p>
            <a:pPr indent="269875" algn="just">
              <a:buFont typeface="Arial" pitchFamily="34" charset="0"/>
              <a:buChar char="•"/>
            </a:pPr>
            <a:r>
              <a:rPr lang="uk-UA" sz="2400" dirty="0"/>
              <a:t>лімфангоїт, </a:t>
            </a:r>
          </a:p>
          <a:p>
            <a:pPr indent="269875" algn="just">
              <a:buFont typeface="Arial" pitchFamily="34" charset="0"/>
              <a:buChar char="•"/>
            </a:pPr>
            <a:r>
              <a:rPr lang="uk-UA" sz="2400" dirty="0"/>
              <a:t>фіброз, </a:t>
            </a:r>
          </a:p>
          <a:p>
            <a:pPr indent="269875" algn="just">
              <a:buFont typeface="Arial" pitchFamily="34" charset="0"/>
              <a:buChar char="•"/>
            </a:pPr>
            <a:r>
              <a:rPr lang="uk-UA" sz="2400" dirty="0"/>
              <a:t>специфічний бронхіт, </a:t>
            </a:r>
          </a:p>
          <a:p>
            <a:pPr indent="269875" algn="just">
              <a:buFont typeface="Arial" pitchFamily="34" charset="0"/>
              <a:buChar char="•"/>
            </a:pPr>
            <a:r>
              <a:rPr lang="uk-UA" sz="2400" dirty="0" err="1"/>
              <a:t>бульозно-емфізематозні</a:t>
            </a:r>
            <a:r>
              <a:rPr lang="uk-UA" sz="2400" dirty="0"/>
              <a:t> зміни, </a:t>
            </a:r>
          </a:p>
          <a:p>
            <a:pPr indent="269875" algn="just">
              <a:buFont typeface="Arial" pitchFamily="34" charset="0"/>
              <a:buChar char="•"/>
            </a:pPr>
            <a:r>
              <a:rPr lang="uk-UA" sz="2400" dirty="0"/>
              <a:t>стовщення пристінкової чи</a:t>
            </a:r>
          </a:p>
          <a:p>
            <a:pPr indent="269875" algn="just"/>
            <a:r>
              <a:rPr lang="uk-UA" sz="2400" dirty="0"/>
              <a:t> міжчасткової плеври. </a:t>
            </a:r>
            <a:endParaRPr lang="ru-RU" sz="2400" dirty="0"/>
          </a:p>
        </p:txBody>
      </p:sp>
      <p:pic>
        <p:nvPicPr>
          <p:cNvPr id="25601" name="Picture 1"/>
          <p:cNvPicPr>
            <a:picLocks noChangeAspect="1" noChangeArrowheads="1"/>
          </p:cNvPicPr>
          <p:nvPr/>
        </p:nvPicPr>
        <p:blipFill>
          <a:blip r:embed="rId2" cstate="print"/>
          <a:srcRect/>
          <a:stretch>
            <a:fillRect/>
          </a:stretch>
        </p:blipFill>
        <p:spPr bwMode="auto">
          <a:xfrm>
            <a:off x="5220072" y="2537520"/>
            <a:ext cx="3744416" cy="4320480"/>
          </a:xfrm>
          <a:prstGeom prst="rect">
            <a:avLst/>
          </a:prstGeom>
          <a:noFill/>
          <a:ln w="9525">
            <a:noFill/>
            <a:miter lim="800000"/>
            <a:headEnd/>
            <a:tailEnd/>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0"/>
            <a:ext cx="8208912" cy="1077218"/>
          </a:xfrm>
          <a:prstGeom prst="rect">
            <a:avLst/>
          </a:prstGeom>
        </p:spPr>
        <p:txBody>
          <a:bodyPr wrap="square">
            <a:spAutoFit/>
          </a:bodyPr>
          <a:lstStyle/>
          <a:p>
            <a:pPr algn="ctr"/>
            <a:r>
              <a:rPr lang="uk-UA" sz="3200" dirty="0"/>
              <a:t>Перші анатомічні зміни вогнищевого туберкульозу</a:t>
            </a:r>
          </a:p>
        </p:txBody>
      </p:sp>
      <p:sp>
        <p:nvSpPr>
          <p:cNvPr id="3" name="Прямоугольник 2"/>
          <p:cNvSpPr/>
          <p:nvPr/>
        </p:nvSpPr>
        <p:spPr>
          <a:xfrm>
            <a:off x="971600" y="1556792"/>
            <a:ext cx="2337499" cy="646331"/>
          </a:xfrm>
          <a:prstGeom prst="rect">
            <a:avLst/>
          </a:prstGeom>
          <a:solidFill>
            <a:srgbClr val="00B050"/>
          </a:solidFill>
        </p:spPr>
        <p:txBody>
          <a:bodyPr wrap="none">
            <a:spAutoFit/>
          </a:bodyPr>
          <a:lstStyle/>
          <a:p>
            <a:pPr algn="ctr"/>
            <a:r>
              <a:rPr lang="uk-UA" dirty="0"/>
              <a:t>Ендобронхіт</a:t>
            </a:r>
          </a:p>
          <a:p>
            <a:r>
              <a:rPr lang="uk-UA" dirty="0"/>
              <a:t>дрібних гілок бронхів</a:t>
            </a:r>
          </a:p>
        </p:txBody>
      </p:sp>
      <p:sp>
        <p:nvSpPr>
          <p:cNvPr id="4" name="Прямоугольник 3"/>
          <p:cNvSpPr/>
          <p:nvPr/>
        </p:nvSpPr>
        <p:spPr>
          <a:xfrm>
            <a:off x="4427984" y="1556792"/>
            <a:ext cx="2337499" cy="646331"/>
          </a:xfrm>
          <a:prstGeom prst="rect">
            <a:avLst/>
          </a:prstGeom>
          <a:solidFill>
            <a:srgbClr val="00B050"/>
          </a:solidFill>
        </p:spPr>
        <p:txBody>
          <a:bodyPr wrap="none">
            <a:spAutoFit/>
          </a:bodyPr>
          <a:lstStyle/>
          <a:p>
            <a:pPr algn="ctr"/>
            <a:r>
              <a:rPr lang="uk-UA" dirty="0"/>
              <a:t>Панбронхіт</a:t>
            </a:r>
          </a:p>
          <a:p>
            <a:pPr algn="ctr"/>
            <a:r>
              <a:rPr lang="uk-UA" dirty="0"/>
              <a:t>дрібних гілок бронхів</a:t>
            </a:r>
          </a:p>
        </p:txBody>
      </p:sp>
      <p:sp>
        <p:nvSpPr>
          <p:cNvPr id="5" name="Прямоугольник 4"/>
          <p:cNvSpPr/>
          <p:nvPr/>
        </p:nvSpPr>
        <p:spPr>
          <a:xfrm>
            <a:off x="2267744" y="2636912"/>
            <a:ext cx="4392488" cy="369332"/>
          </a:xfrm>
          <a:prstGeom prst="rect">
            <a:avLst/>
          </a:prstGeom>
          <a:solidFill>
            <a:srgbClr val="00B050"/>
          </a:solidFill>
        </p:spPr>
        <p:txBody>
          <a:bodyPr wrap="square">
            <a:spAutoFit/>
          </a:bodyPr>
          <a:lstStyle/>
          <a:p>
            <a:r>
              <a:rPr lang="uk-UA" dirty="0"/>
              <a:t>Казеозний некроз стінок бронхів </a:t>
            </a:r>
          </a:p>
        </p:txBody>
      </p:sp>
      <p:sp>
        <p:nvSpPr>
          <p:cNvPr id="6" name="Прямоугольник 5"/>
          <p:cNvSpPr/>
          <p:nvPr/>
        </p:nvSpPr>
        <p:spPr>
          <a:xfrm>
            <a:off x="3491880" y="4653136"/>
            <a:ext cx="1569340" cy="646331"/>
          </a:xfrm>
          <a:prstGeom prst="rect">
            <a:avLst/>
          </a:prstGeom>
          <a:solidFill>
            <a:srgbClr val="00B050"/>
          </a:solidFill>
        </p:spPr>
        <p:txBody>
          <a:bodyPr wrap="none">
            <a:spAutoFit/>
          </a:bodyPr>
          <a:lstStyle/>
          <a:p>
            <a:pPr algn="ctr"/>
            <a:r>
              <a:rPr lang="uk-UA" dirty="0"/>
              <a:t>навколишніх </a:t>
            </a:r>
          </a:p>
          <a:p>
            <a:pPr algn="ctr"/>
            <a:r>
              <a:rPr lang="uk-UA" dirty="0"/>
              <a:t>альвеол</a:t>
            </a:r>
          </a:p>
        </p:txBody>
      </p:sp>
      <p:cxnSp>
        <p:nvCxnSpPr>
          <p:cNvPr id="9" name="Прямая со стрелкой 8"/>
          <p:cNvCxnSpPr/>
          <p:nvPr/>
        </p:nvCxnSpPr>
        <p:spPr>
          <a:xfrm>
            <a:off x="3635896" y="1916832"/>
            <a:ext cx="648072" cy="0"/>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flipH="1">
            <a:off x="3203848" y="5373216"/>
            <a:ext cx="1008112" cy="360040"/>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a:off x="5220072" y="2204864"/>
            <a:ext cx="0" cy="43204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a:endCxn id="22" idx="0"/>
          </p:cNvCxnSpPr>
          <p:nvPr/>
        </p:nvCxnSpPr>
        <p:spPr>
          <a:xfrm>
            <a:off x="4283968" y="2996952"/>
            <a:ext cx="24097" cy="504056"/>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a:endCxn id="6" idx="0"/>
          </p:cNvCxnSpPr>
          <p:nvPr/>
        </p:nvCxnSpPr>
        <p:spPr>
          <a:xfrm flipH="1">
            <a:off x="4276550" y="4149080"/>
            <a:ext cx="7418" cy="504056"/>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2" name="Прямоугольник 21"/>
          <p:cNvSpPr/>
          <p:nvPr/>
        </p:nvSpPr>
        <p:spPr>
          <a:xfrm>
            <a:off x="3491880" y="3501008"/>
            <a:ext cx="1632370" cy="646331"/>
          </a:xfrm>
          <a:prstGeom prst="rect">
            <a:avLst/>
          </a:prstGeom>
          <a:solidFill>
            <a:srgbClr val="00B050"/>
          </a:solidFill>
        </p:spPr>
        <p:txBody>
          <a:bodyPr wrap="none">
            <a:spAutoFit/>
          </a:bodyPr>
          <a:lstStyle/>
          <a:p>
            <a:pPr algn="ctr"/>
            <a:r>
              <a:rPr lang="uk-UA" dirty="0"/>
              <a:t>перифокальна </a:t>
            </a:r>
          </a:p>
          <a:p>
            <a:pPr algn="ctr"/>
            <a:r>
              <a:rPr lang="uk-UA" dirty="0"/>
              <a:t>інфільтрація </a:t>
            </a:r>
          </a:p>
        </p:txBody>
      </p:sp>
      <p:sp>
        <p:nvSpPr>
          <p:cNvPr id="37" name="Прямоугольник 36"/>
          <p:cNvSpPr/>
          <p:nvPr/>
        </p:nvSpPr>
        <p:spPr>
          <a:xfrm>
            <a:off x="4788024" y="5949280"/>
            <a:ext cx="2307170" cy="646331"/>
          </a:xfrm>
          <a:prstGeom prst="rect">
            <a:avLst/>
          </a:prstGeom>
          <a:solidFill>
            <a:srgbClr val="00B050"/>
          </a:solidFill>
        </p:spPr>
        <p:txBody>
          <a:bodyPr wrap="none">
            <a:spAutoFit/>
          </a:bodyPr>
          <a:lstStyle/>
          <a:p>
            <a:r>
              <a:rPr lang="uk-UA" dirty="0"/>
              <a:t>інфільтрація навколо </a:t>
            </a:r>
          </a:p>
          <a:p>
            <a:pPr algn="ctr"/>
            <a:r>
              <a:rPr lang="uk-UA" dirty="0"/>
              <a:t>старих вогнищ</a:t>
            </a:r>
          </a:p>
        </p:txBody>
      </p:sp>
      <p:cxnSp>
        <p:nvCxnSpPr>
          <p:cNvPr id="39" name="Прямая со стрелкой 38"/>
          <p:cNvCxnSpPr/>
          <p:nvPr/>
        </p:nvCxnSpPr>
        <p:spPr>
          <a:xfrm>
            <a:off x="4211960" y="5373216"/>
            <a:ext cx="1512168" cy="576064"/>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40" name="Прямоугольник 39"/>
          <p:cNvSpPr/>
          <p:nvPr/>
        </p:nvSpPr>
        <p:spPr>
          <a:xfrm>
            <a:off x="2051720" y="5949280"/>
            <a:ext cx="1087157" cy="646331"/>
          </a:xfrm>
          <a:prstGeom prst="rect">
            <a:avLst/>
          </a:prstGeom>
          <a:solidFill>
            <a:srgbClr val="00B050"/>
          </a:solidFill>
        </p:spPr>
        <p:txBody>
          <a:bodyPr wrap="none">
            <a:spAutoFit/>
          </a:bodyPr>
          <a:lstStyle/>
          <a:p>
            <a:pPr algn="ctr"/>
            <a:r>
              <a:rPr lang="uk-UA" dirty="0"/>
              <a:t>Свіжі</a:t>
            </a:r>
          </a:p>
          <a:p>
            <a:pPr algn="ctr"/>
            <a:r>
              <a:rPr lang="uk-UA" dirty="0"/>
              <a:t> вогнища</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260648"/>
            <a:ext cx="8496944" cy="3785652"/>
          </a:xfrm>
          <a:prstGeom prst="rect">
            <a:avLst/>
          </a:prstGeom>
        </p:spPr>
        <p:txBody>
          <a:bodyPr wrap="square">
            <a:spAutoFit/>
          </a:bodyPr>
          <a:lstStyle/>
          <a:p>
            <a:pPr indent="269875" algn="just"/>
            <a:r>
              <a:rPr lang="uk-UA" sz="2400" dirty="0"/>
              <a:t>Вогнищевий туберкульоз має тенденцію до:</a:t>
            </a:r>
          </a:p>
          <a:p>
            <a:pPr indent="269875" algn="just">
              <a:buFont typeface="Arial" pitchFamily="34" charset="0"/>
              <a:buChar char="•"/>
            </a:pPr>
            <a:r>
              <a:rPr lang="uk-UA" sz="2400" dirty="0"/>
              <a:t> самовилікуванню</a:t>
            </a:r>
          </a:p>
          <a:p>
            <a:pPr indent="269875" algn="just">
              <a:buFont typeface="Arial" pitchFamily="34" charset="0"/>
              <a:buChar char="•"/>
            </a:pPr>
            <a:r>
              <a:rPr lang="uk-UA" sz="2400" dirty="0"/>
              <a:t> або хронізації процесу.</a:t>
            </a:r>
          </a:p>
          <a:p>
            <a:pPr indent="269875" algn="just"/>
            <a:r>
              <a:rPr lang="uk-UA" sz="2400" dirty="0"/>
              <a:t>Під впливом хіміотерапії свіжі вогнища можуть розсмоктатися; зникають також перифокальні запальні зміни. З боку капсули казеозних вогнищ може спостерігатися вростання сполучної тканини з частковим, а іноді й повним фіброзуванням вогнищ. При вторинних формах не спостерігається вираженої тенденції до петрифікації, характерної для первинного туберкульозу.</a:t>
            </a:r>
            <a:endParaRPr lang="ru-RU" sz="2400"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0"/>
            <a:ext cx="8496944" cy="5262979"/>
          </a:xfrm>
          <a:prstGeom prst="rect">
            <a:avLst/>
          </a:prstGeom>
        </p:spPr>
        <p:txBody>
          <a:bodyPr wrap="square">
            <a:spAutoFit/>
          </a:bodyPr>
          <a:lstStyle/>
          <a:p>
            <a:pPr indent="269875" algn="just"/>
            <a:r>
              <a:rPr lang="uk-UA" sz="2400" b="1" dirty="0"/>
              <a:t>Променеві ознаки вогнищевого туберкульозу легень </a:t>
            </a:r>
            <a:r>
              <a:rPr lang="uk-UA" sz="2400" dirty="0"/>
              <a:t>залежать від патогенезу, стадії захворювання, реактивності організму. Можуть переважати ексудативні чи продуктивні ознаки запального процесу.</a:t>
            </a:r>
          </a:p>
          <a:p>
            <a:pPr indent="269875" algn="just"/>
            <a:r>
              <a:rPr lang="uk-UA" sz="2400" dirty="0"/>
              <a:t>Основними </a:t>
            </a:r>
            <a:r>
              <a:rPr lang="uk-UA" sz="2400" dirty="0" err="1"/>
              <a:t>рентгеноморфологічними</a:t>
            </a:r>
            <a:r>
              <a:rPr lang="uk-UA" sz="2400" dirty="0"/>
              <a:t> елементами є осередкові тіні. Частіше виявляються вогнища середньої величини (</a:t>
            </a:r>
            <a:r>
              <a:rPr lang="uk-UA" sz="2400" dirty="0" err="1"/>
              <a:t>ацинозно-нодозні</a:t>
            </a:r>
            <a:r>
              <a:rPr lang="uk-UA" sz="2400" dirty="0"/>
              <a:t>), котрі не перевищують розмірів часточки легені.</a:t>
            </a:r>
          </a:p>
          <a:p>
            <a:pPr indent="269875" algn="just"/>
            <a:r>
              <a:rPr lang="uk-UA" sz="2400" dirty="0"/>
              <a:t>Форма їх округла чи злегка довгаста. Інтенсивність тіні на рентгенограмах мала. Вона приблизно така, яку має легенева судина у поздовжній проекції. Контури вогнищ нечіткі у зв'язку з перифокальною інфільтрацією. </a:t>
            </a:r>
          </a:p>
          <a:p>
            <a:pPr indent="269875" algn="just"/>
            <a:r>
              <a:rPr lang="uk-UA" sz="2400" dirty="0"/>
              <a:t>Свіжі ексудативні вогнища частіше виникають у</a:t>
            </a:r>
            <a:r>
              <a:rPr lang="en-US" sz="2400" dirty="0"/>
              <a:t> S1, S2,S6</a:t>
            </a:r>
            <a:r>
              <a:rPr lang="uk-UA" sz="2400" dirty="0"/>
              <a:t>:</a:t>
            </a:r>
          </a:p>
          <a:p>
            <a:pPr indent="269875" algn="just"/>
            <a:r>
              <a:rPr lang="uk-UA" sz="2400" dirty="0"/>
              <a:t> </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784976" cy="6986528"/>
          </a:xfrm>
          <a:prstGeom prst="rect">
            <a:avLst/>
          </a:prstGeom>
        </p:spPr>
        <p:txBody>
          <a:bodyPr wrap="square">
            <a:spAutoFit/>
          </a:bodyPr>
          <a:lstStyle/>
          <a:p>
            <a:pPr indent="269875" algn="ctr"/>
            <a:r>
              <a:rPr lang="uk-UA" sz="3200" b="1" dirty="0"/>
              <a:t>Класифікація вогнищ</a:t>
            </a:r>
          </a:p>
          <a:p>
            <a:pPr indent="269875" algn="just">
              <a:buAutoNum type="arabicParenR"/>
            </a:pPr>
            <a:r>
              <a:rPr lang="uk-UA" sz="2000" i="1" dirty="0"/>
              <a:t>За кількістю: </a:t>
            </a:r>
          </a:p>
          <a:p>
            <a:pPr marL="719138" indent="-449263" algn="just">
              <a:buFont typeface="Arial" pitchFamily="34" charset="0"/>
              <a:buChar char="•"/>
            </a:pPr>
            <a:r>
              <a:rPr lang="uk-UA" sz="2000" dirty="0"/>
              <a:t>одиночний вогнище, </a:t>
            </a:r>
          </a:p>
          <a:p>
            <a:pPr marL="719138" indent="-449263" algn="just">
              <a:buFont typeface="Arial" pitchFamily="34" charset="0"/>
              <a:buChar char="•"/>
            </a:pPr>
            <a:r>
              <a:rPr lang="uk-UA" sz="2000" dirty="0"/>
              <a:t>поодинокі - до 6 вогнищ, </a:t>
            </a:r>
          </a:p>
          <a:p>
            <a:pPr marL="719138" indent="-449263" algn="just">
              <a:buFont typeface="Arial" pitchFamily="34" charset="0"/>
              <a:buChar char="•"/>
            </a:pPr>
            <a:r>
              <a:rPr lang="uk-UA" sz="2000" dirty="0"/>
              <a:t>нечисленні - до 10 вогнищ, </a:t>
            </a:r>
          </a:p>
          <a:p>
            <a:pPr marL="719138" indent="-449263" algn="just">
              <a:buFont typeface="Arial" pitchFamily="34" charset="0"/>
              <a:buChar char="•"/>
            </a:pPr>
            <a:r>
              <a:rPr lang="uk-UA" sz="2000" dirty="0"/>
              <a:t>численні - кількість вогнищ не можна порахувати; </a:t>
            </a:r>
          </a:p>
          <a:p>
            <a:pPr marL="269875" indent="-269875" algn="just"/>
            <a:r>
              <a:rPr lang="uk-UA" sz="2000" dirty="0"/>
              <a:t>2) </a:t>
            </a:r>
            <a:r>
              <a:rPr lang="uk-UA" sz="2000" i="1" dirty="0"/>
              <a:t>за розмірами</a:t>
            </a:r>
            <a:r>
              <a:rPr lang="uk-UA" sz="2000" dirty="0"/>
              <a:t>:</a:t>
            </a:r>
          </a:p>
          <a:p>
            <a:pPr marL="719138" indent="-449263" algn="just">
              <a:buFont typeface="Arial" pitchFamily="34" charset="0"/>
              <a:buChar char="•"/>
            </a:pPr>
            <a:r>
              <a:rPr lang="uk-UA" sz="2000" dirty="0"/>
              <a:t> дрібні (2-3 мм), </a:t>
            </a:r>
          </a:p>
          <a:p>
            <a:pPr marL="719138" indent="-449263" algn="just">
              <a:buFont typeface="Arial" pitchFamily="34" charset="0"/>
              <a:buChar char="•"/>
            </a:pPr>
            <a:r>
              <a:rPr lang="uk-UA" sz="2000" dirty="0"/>
              <a:t>середні (4-6 мм),</a:t>
            </a:r>
          </a:p>
          <a:p>
            <a:pPr marL="719138" indent="-449263" algn="just">
              <a:buFont typeface="Arial" pitchFamily="34" charset="0"/>
              <a:buChar char="•"/>
            </a:pPr>
            <a:r>
              <a:rPr lang="uk-UA" sz="2000" dirty="0"/>
              <a:t>великі (7-10 мм); </a:t>
            </a:r>
          </a:p>
          <a:p>
            <a:pPr marL="269875" indent="-269875" algn="just"/>
            <a:r>
              <a:rPr lang="uk-UA" sz="2000" dirty="0"/>
              <a:t>3) </a:t>
            </a:r>
            <a:r>
              <a:rPr lang="uk-UA" sz="2000" i="1" dirty="0"/>
              <a:t>за структурою: </a:t>
            </a:r>
          </a:p>
          <a:p>
            <a:pPr marL="719138" indent="-449263" algn="just">
              <a:buFont typeface="Arial" pitchFamily="34" charset="0"/>
              <a:buChar char="•"/>
            </a:pPr>
            <a:r>
              <a:rPr lang="uk-UA" sz="2000" dirty="0"/>
              <a:t>однорідні і </a:t>
            </a:r>
          </a:p>
          <a:p>
            <a:pPr marL="719138" indent="-449263" algn="just">
              <a:buFont typeface="Arial" pitchFamily="34" charset="0"/>
              <a:buChar char="•"/>
            </a:pPr>
            <a:r>
              <a:rPr lang="uk-UA" sz="2000" dirty="0"/>
              <a:t>неоднорідні; </a:t>
            </a:r>
          </a:p>
          <a:p>
            <a:pPr marL="269875" indent="-269875" algn="just"/>
            <a:r>
              <a:rPr lang="uk-UA" sz="2000" dirty="0"/>
              <a:t>4) </a:t>
            </a:r>
            <a:r>
              <a:rPr lang="uk-UA" sz="2000" i="1" dirty="0"/>
              <a:t>по щільності: </a:t>
            </a:r>
          </a:p>
          <a:p>
            <a:pPr marL="719138" indent="-449263" algn="just">
              <a:buFont typeface="Arial" pitchFamily="34" charset="0"/>
              <a:buChar char="•"/>
              <a:tabLst>
                <a:tab pos="630238" algn="l"/>
              </a:tabLst>
            </a:pPr>
            <a:r>
              <a:rPr lang="uk-UA" sz="2000" dirty="0"/>
              <a:t>низькою щільності за типом матового скла (частіше спостерігаються при патологічних зміни в респірараторних відділах), </a:t>
            </a:r>
          </a:p>
          <a:p>
            <a:pPr marL="719138" indent="-449263" algn="just">
              <a:buFont typeface="Arial" pitchFamily="34" charset="0"/>
              <a:buChar char="•"/>
              <a:tabLst>
                <a:tab pos="630238" algn="l"/>
              </a:tabLst>
            </a:pPr>
            <a:r>
              <a:rPr lang="uk-UA" sz="2000" dirty="0"/>
              <a:t>середньої щільності,</a:t>
            </a:r>
          </a:p>
          <a:p>
            <a:pPr marL="719138" indent="-449263" algn="just">
              <a:buFont typeface="Arial" pitchFamily="34" charset="0"/>
              <a:buChar char="•"/>
              <a:tabLst>
                <a:tab pos="630238" algn="l"/>
              </a:tabLst>
            </a:pPr>
            <a:r>
              <a:rPr lang="uk-UA" sz="2000" dirty="0"/>
              <a:t>високої щільності (частіше виявляються при змінах в легеневому інтерстиції); </a:t>
            </a:r>
          </a:p>
          <a:p>
            <a:pPr marL="719138" indent="-719138" algn="just">
              <a:tabLst>
                <a:tab pos="630238" algn="l"/>
              </a:tabLst>
            </a:pPr>
            <a:r>
              <a:rPr lang="uk-UA" sz="2000" dirty="0"/>
              <a:t>5) </a:t>
            </a:r>
            <a:r>
              <a:rPr lang="uk-UA" sz="2000" i="1" dirty="0"/>
              <a:t>по контурах: </a:t>
            </a:r>
          </a:p>
          <a:p>
            <a:pPr marL="719138" indent="-449263" algn="just">
              <a:buFont typeface="Arial" pitchFamily="34" charset="0"/>
              <a:buChar char="•"/>
              <a:tabLst>
                <a:tab pos="630238" algn="l"/>
              </a:tabLst>
            </a:pPr>
            <a:r>
              <a:rPr lang="uk-UA" sz="2000" dirty="0"/>
              <a:t>чіткі,</a:t>
            </a:r>
          </a:p>
          <a:p>
            <a:pPr marL="719138" indent="-449263" algn="just">
              <a:buFont typeface="Arial" pitchFamily="34" charset="0"/>
              <a:buChar char="•"/>
              <a:tabLst>
                <a:tab pos="630238" algn="l"/>
              </a:tabLst>
            </a:pPr>
            <a:r>
              <a:rPr lang="uk-UA" sz="2000" dirty="0"/>
              <a:t>нечіткі</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0"/>
            <a:ext cx="8352928" cy="6370975"/>
          </a:xfrm>
          <a:prstGeom prst="rect">
            <a:avLst/>
          </a:prstGeom>
        </p:spPr>
        <p:txBody>
          <a:bodyPr wrap="square">
            <a:spAutoFit/>
          </a:bodyPr>
          <a:lstStyle/>
          <a:p>
            <a:pPr indent="269875" algn="just"/>
            <a:r>
              <a:rPr lang="uk-UA" sz="2400" dirty="0"/>
              <a:t>Визначається нерівномірний розподіл поліморфних, полімерних вогнищ у легеневій тканині; місцями вони мають роздільне відображення, місцями зливаються.</a:t>
            </a:r>
          </a:p>
          <a:p>
            <a:pPr indent="269875" algn="just"/>
            <a:r>
              <a:rPr lang="uk-UA" sz="2400" dirty="0"/>
              <a:t>При значній кількості вогнищ, які зливаються, і перифокальних змінах, процес треба вважати інфільтративним туберкульозом.</a:t>
            </a:r>
            <a:endParaRPr lang="ru-RU" sz="2400" dirty="0"/>
          </a:p>
          <a:p>
            <a:pPr indent="269875" algn="just">
              <a:buFont typeface="Arial" pitchFamily="34" charset="0"/>
              <a:buChar char="•"/>
            </a:pPr>
            <a:r>
              <a:rPr lang="uk-UA" sz="2400" dirty="0"/>
              <a:t>Виявляється посилення по сітчасто-петлистому і тяжистому типах з нечіткими контурами легеневого малюнка завдяки інфільтрації інтерстиціальної тканини (внутрішньочасточкової, міжчасточкової, перибронхіальної, периваскулярної).</a:t>
            </a:r>
          </a:p>
          <a:p>
            <a:pPr indent="269875" algn="just">
              <a:buFont typeface="Arial" pitchFamily="34" charset="0"/>
              <a:buChar char="•"/>
            </a:pPr>
            <a:r>
              <a:rPr lang="uk-UA" sz="2400" dirty="0"/>
              <a:t>У напрямку до кореня спостерігається посилення легеневого малюнка, що зумовлено наявність лімфангоїту.</a:t>
            </a:r>
          </a:p>
          <a:p>
            <a:pPr indent="269875" algn="just">
              <a:buFont typeface="Arial" pitchFamily="34" charset="0"/>
              <a:buChar char="•"/>
            </a:pPr>
            <a:r>
              <a:rPr lang="uk-UA" sz="2400" dirty="0"/>
              <a:t>На рівні вогнищ виникають плевральні нашарування.</a:t>
            </a:r>
          </a:p>
          <a:p>
            <a:pPr indent="269875" algn="just"/>
            <a:r>
              <a:rPr lang="uk-UA" sz="2400" dirty="0"/>
              <a:t>У процесі лікування протягом 2-3 міс ексудативні вогнища розсмоктуються, формується обмежений фіброз і невеличкі ущільнені чи фіброзно заміщені вогнища.</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17693"/>
            <a:ext cx="8352928" cy="6370975"/>
          </a:xfrm>
          <a:prstGeom prst="rect">
            <a:avLst/>
          </a:prstGeom>
        </p:spPr>
        <p:txBody>
          <a:bodyPr wrap="square">
            <a:spAutoFit/>
          </a:bodyPr>
          <a:lstStyle/>
          <a:p>
            <a:r>
              <a:rPr lang="uk-UA" sz="2400" dirty="0"/>
              <a:t>Вогнищевий туберкульоз ділиться на 2 основні групи: </a:t>
            </a:r>
          </a:p>
          <a:p>
            <a:pPr>
              <a:buFont typeface="Wingdings" pitchFamily="2" charset="2"/>
              <a:buChar char="Ø"/>
            </a:pPr>
            <a:r>
              <a:rPr lang="uk-UA" sz="2000" dirty="0"/>
              <a:t>свіжі (м’які вогнищеві) форми, переважно ексудативні </a:t>
            </a:r>
          </a:p>
          <a:p>
            <a:pPr>
              <a:buFont typeface="Wingdings" pitchFamily="2" charset="2"/>
              <a:buChar char="Ø"/>
            </a:pPr>
            <a:r>
              <a:rPr lang="uk-UA" sz="2000" dirty="0"/>
              <a:t> хронічні </a:t>
            </a:r>
            <a:r>
              <a:rPr lang="uk-UA" sz="2000" dirty="0" err="1"/>
              <a:t>фіброзно-</a:t>
            </a:r>
            <a:r>
              <a:rPr lang="uk-UA" sz="2000" dirty="0"/>
              <a:t> осередкові форми.</a:t>
            </a:r>
          </a:p>
          <a:p>
            <a:endParaRPr lang="uk-UA" sz="2000" dirty="0"/>
          </a:p>
          <a:p>
            <a:pPr algn="ctr"/>
            <a:r>
              <a:rPr lang="uk-UA" sz="2400" b="1" dirty="0"/>
              <a:t>Рентгенологічні критерії активності туберкульозу:</a:t>
            </a:r>
            <a:endParaRPr lang="ru-RU" sz="2400" b="1" dirty="0"/>
          </a:p>
          <a:p>
            <a:pPr lvl="0"/>
            <a:r>
              <a:rPr lang="uk-UA" sz="2000" b="1" dirty="0"/>
              <a:t>Прямі </a:t>
            </a:r>
            <a:r>
              <a:rPr lang="uk-UA" sz="2000" dirty="0"/>
              <a:t>ознаки: </a:t>
            </a:r>
          </a:p>
          <a:p>
            <a:pPr lvl="0">
              <a:buFontTx/>
              <a:buChar char="-"/>
            </a:pPr>
            <a:r>
              <a:rPr lang="uk-UA" sz="2000" dirty="0"/>
              <a:t>нечіткі контури вогнищ;</a:t>
            </a:r>
          </a:p>
          <a:p>
            <a:pPr lvl="0">
              <a:buFontTx/>
              <a:buChar char="-"/>
            </a:pPr>
            <a:r>
              <a:rPr lang="uk-UA" sz="2000" dirty="0"/>
              <a:t> просвітлення (розпад) у вогнищі, як правило у великих вогнищах, частіше центрально або трохи ексцентрично; </a:t>
            </a:r>
          </a:p>
          <a:p>
            <a:pPr lvl="0">
              <a:buFontTx/>
              <a:buChar char="-"/>
            </a:pPr>
            <a:r>
              <a:rPr lang="uk-UA" sz="2000" dirty="0"/>
              <a:t> лімфангоїт на фоні вогнищ; </a:t>
            </a:r>
          </a:p>
          <a:p>
            <a:pPr lvl="0">
              <a:buFontTx/>
              <a:buChar char="-"/>
            </a:pPr>
            <a:r>
              <a:rPr lang="uk-UA" sz="2000" dirty="0"/>
              <a:t> наявність ексудату в плевральній порожнині;</a:t>
            </a:r>
            <a:endParaRPr lang="ru-RU" sz="2000" dirty="0"/>
          </a:p>
          <a:p>
            <a:pPr lvl="0"/>
            <a:r>
              <a:rPr lang="uk-UA" sz="2000" b="1" dirty="0"/>
              <a:t>Непрямі </a:t>
            </a:r>
            <a:r>
              <a:rPr lang="uk-UA" sz="2000" dirty="0"/>
              <a:t>ознаки: </a:t>
            </a:r>
          </a:p>
          <a:p>
            <a:pPr lvl="0">
              <a:buFontTx/>
              <a:buChar char="-"/>
            </a:pPr>
            <a:r>
              <a:rPr lang="uk-UA" sz="2000" dirty="0"/>
              <a:t>поліморфізм вогнищ; </a:t>
            </a:r>
          </a:p>
          <a:p>
            <a:pPr lvl="0">
              <a:buFontTx/>
              <a:buChar char="-"/>
            </a:pPr>
            <a:r>
              <a:rPr lang="uk-UA" sz="2000" dirty="0"/>
              <a:t> круглі, чітко окреслені, </a:t>
            </a:r>
            <a:r>
              <a:rPr lang="uk-UA" sz="2000" dirty="0" err="1"/>
              <a:t>інкапсульовані</a:t>
            </a:r>
            <a:r>
              <a:rPr lang="uk-UA" sz="2000" dirty="0"/>
              <a:t> великі вогнища;</a:t>
            </a:r>
          </a:p>
          <a:p>
            <a:pPr lvl="0">
              <a:buFontTx/>
              <a:buChar char="-"/>
            </a:pPr>
            <a:r>
              <a:rPr lang="uk-UA" sz="2000" dirty="0"/>
              <a:t> парні смужки ущільнених стінок бронхів (специфічний ендобронхіт); </a:t>
            </a:r>
          </a:p>
          <a:p>
            <a:pPr lvl="0">
              <a:buFontTx/>
              <a:buChar char="-"/>
            </a:pPr>
            <a:r>
              <a:rPr lang="uk-UA" sz="2000" dirty="0"/>
              <a:t> наявність великих </a:t>
            </a:r>
            <a:r>
              <a:rPr lang="uk-UA" sz="2000" dirty="0" err="1"/>
              <a:t>звапнень</a:t>
            </a:r>
            <a:r>
              <a:rPr lang="uk-UA" sz="2000" dirty="0"/>
              <a:t> у бронхопульмональних</a:t>
            </a:r>
            <a:endParaRPr lang="ru-RU" sz="2000" dirty="0"/>
          </a:p>
          <a:p>
            <a:r>
              <a:rPr lang="uk-UA" sz="2000" dirty="0"/>
              <a:t>л/вузлах;</a:t>
            </a:r>
            <a:endParaRPr lang="ru-RU" sz="2000" dirty="0"/>
          </a:p>
          <a:p>
            <a:pPr lvl="0"/>
            <a:r>
              <a:rPr lang="uk-UA" sz="2000" b="1" dirty="0"/>
              <a:t>Безсумнівні </a:t>
            </a:r>
            <a:r>
              <a:rPr lang="uk-UA" sz="2000" dirty="0"/>
              <a:t>ознаки: наявність динаміки процесу при ретроспективному або </a:t>
            </a:r>
            <a:r>
              <a:rPr lang="ru-RU" sz="2000" dirty="0" err="1"/>
              <a:t>проспективному</a:t>
            </a:r>
            <a:r>
              <a:rPr lang="ru-RU" sz="2000" dirty="0"/>
              <a:t> </a:t>
            </a:r>
            <a:r>
              <a:rPr lang="uk-UA" sz="2000" dirty="0"/>
              <a:t>аналізі рентгенограм протягом 2-6 міс.</a:t>
            </a:r>
            <a:endParaRPr lang="ru-RU" sz="2000" dirty="0"/>
          </a:p>
          <a:p>
            <a:endParaRPr lang="ru-RU" sz="24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7544" y="0"/>
            <a:ext cx="8623365" cy="584775"/>
          </a:xfrm>
          <a:prstGeom prst="rect">
            <a:avLst/>
          </a:prstGeom>
        </p:spPr>
        <p:txBody>
          <a:bodyPr wrap="square">
            <a:spAutoFit/>
          </a:bodyPr>
          <a:lstStyle/>
          <a:p>
            <a:r>
              <a:rPr lang="uk-UA" sz="3200" b="1" dirty="0"/>
              <a:t>Вогнищевий туберкульоз легень</a:t>
            </a:r>
          </a:p>
        </p:txBody>
      </p:sp>
      <p:pic>
        <p:nvPicPr>
          <p:cNvPr id="147459" name="Picture 3"/>
          <p:cNvPicPr>
            <a:picLocks noChangeAspect="1" noChangeArrowheads="1"/>
          </p:cNvPicPr>
          <p:nvPr/>
        </p:nvPicPr>
        <p:blipFill>
          <a:blip r:embed="rId2" cstate="print">
            <a:lum contrast="40000"/>
          </a:blip>
          <a:srcRect/>
          <a:stretch>
            <a:fillRect/>
          </a:stretch>
        </p:blipFill>
        <p:spPr bwMode="auto">
          <a:xfrm>
            <a:off x="539552" y="908720"/>
            <a:ext cx="5574864" cy="5616624"/>
          </a:xfrm>
          <a:prstGeom prst="rect">
            <a:avLst/>
          </a:prstGeom>
          <a:noFill/>
          <a:ln w="9525">
            <a:noFill/>
            <a:miter lim="800000"/>
            <a:headEnd/>
            <a:tailEnd/>
          </a:ln>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4" name="Picture 4"/>
          <p:cNvPicPr>
            <a:picLocks noChangeAspect="1" noChangeArrowheads="1"/>
          </p:cNvPicPr>
          <p:nvPr/>
        </p:nvPicPr>
        <p:blipFill>
          <a:blip r:embed="rId2" cstate="print">
            <a:lum contrast="30000"/>
          </a:blip>
          <a:srcRect/>
          <a:stretch>
            <a:fillRect/>
          </a:stretch>
        </p:blipFill>
        <p:spPr bwMode="auto">
          <a:xfrm>
            <a:off x="1187624" y="620688"/>
            <a:ext cx="5544616" cy="6008816"/>
          </a:xfrm>
          <a:prstGeom prst="rect">
            <a:avLst/>
          </a:prstGeom>
          <a:noFill/>
          <a:ln w="9525">
            <a:noFill/>
            <a:miter lim="800000"/>
            <a:headEnd/>
            <a:tailEnd/>
          </a:ln>
        </p:spPr>
      </p:pic>
      <p:sp>
        <p:nvSpPr>
          <p:cNvPr id="5" name="Прямоугольник 4"/>
          <p:cNvSpPr/>
          <p:nvPr/>
        </p:nvSpPr>
        <p:spPr>
          <a:xfrm>
            <a:off x="899592" y="0"/>
            <a:ext cx="7992888" cy="584775"/>
          </a:xfrm>
          <a:prstGeom prst="rect">
            <a:avLst/>
          </a:prstGeom>
        </p:spPr>
        <p:txBody>
          <a:bodyPr wrap="square">
            <a:spAutoFit/>
          </a:bodyPr>
          <a:lstStyle/>
          <a:p>
            <a:r>
              <a:rPr lang="uk-UA" sz="3200" b="1" dirty="0"/>
              <a:t>Вогнищевий туберкульоз легень</a:t>
            </a:r>
            <a:endParaRPr lang="uk-UA" sz="32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p:cNvPicPr>
            <a:picLocks noChangeAspect="1" noChangeArrowheads="1"/>
          </p:cNvPicPr>
          <p:nvPr/>
        </p:nvPicPr>
        <p:blipFill>
          <a:blip r:embed="rId2" cstate="print">
            <a:lum bright="-20000" contrast="40000"/>
          </a:blip>
          <a:srcRect/>
          <a:stretch>
            <a:fillRect/>
          </a:stretch>
        </p:blipFill>
        <p:spPr bwMode="auto">
          <a:xfrm>
            <a:off x="0" y="0"/>
            <a:ext cx="4737425" cy="4581128"/>
          </a:xfrm>
          <a:prstGeom prst="rect">
            <a:avLst/>
          </a:prstGeom>
          <a:noFill/>
          <a:ln w="9525">
            <a:noFill/>
            <a:miter lim="800000"/>
            <a:headEnd/>
            <a:tailEnd/>
          </a:ln>
          <a:effectLst/>
        </p:spPr>
      </p:pic>
      <p:pic>
        <p:nvPicPr>
          <p:cNvPr id="146435" name="Picture 3"/>
          <p:cNvPicPr>
            <a:picLocks noChangeAspect="1" noChangeArrowheads="1"/>
          </p:cNvPicPr>
          <p:nvPr/>
        </p:nvPicPr>
        <p:blipFill>
          <a:blip r:embed="rId3" cstate="print">
            <a:lum bright="-20000" contrast="30000"/>
          </a:blip>
          <a:srcRect/>
          <a:stretch>
            <a:fillRect/>
          </a:stretch>
        </p:blipFill>
        <p:spPr bwMode="auto">
          <a:xfrm>
            <a:off x="899593" y="4077072"/>
            <a:ext cx="2894901" cy="2780928"/>
          </a:xfrm>
          <a:prstGeom prst="rect">
            <a:avLst/>
          </a:prstGeom>
          <a:noFill/>
          <a:ln w="9525">
            <a:noFill/>
            <a:miter lim="800000"/>
            <a:headEnd/>
            <a:tailEnd/>
          </a:ln>
          <a:effectLst/>
        </p:spPr>
      </p:pic>
      <p:pic>
        <p:nvPicPr>
          <p:cNvPr id="146436" name="Picture 4"/>
          <p:cNvPicPr>
            <a:picLocks noChangeAspect="1" noChangeArrowheads="1"/>
          </p:cNvPicPr>
          <p:nvPr/>
        </p:nvPicPr>
        <p:blipFill>
          <a:blip r:embed="rId4" cstate="print">
            <a:lum bright="-10000" contrast="30000"/>
          </a:blip>
          <a:srcRect/>
          <a:stretch>
            <a:fillRect/>
          </a:stretch>
        </p:blipFill>
        <p:spPr bwMode="auto">
          <a:xfrm flipH="1">
            <a:off x="4644007" y="0"/>
            <a:ext cx="3390775" cy="4581128"/>
          </a:xfrm>
          <a:prstGeom prst="rect">
            <a:avLst/>
          </a:prstGeom>
          <a:noFill/>
          <a:ln w="9525">
            <a:noFill/>
            <a:miter lim="800000"/>
            <a:headEnd/>
            <a:tailEnd/>
          </a:ln>
          <a:effec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964488" cy="5262979"/>
          </a:xfrm>
          <a:prstGeom prst="rect">
            <a:avLst/>
          </a:prstGeom>
        </p:spPr>
        <p:txBody>
          <a:bodyPr wrap="square">
            <a:spAutoFit/>
          </a:bodyPr>
          <a:lstStyle/>
          <a:p>
            <a:pPr indent="269875" algn="just"/>
            <a:r>
              <a:rPr lang="uk-UA" sz="2400" dirty="0"/>
              <a:t>Свіжі продуктивні (</a:t>
            </a:r>
            <a:r>
              <a:rPr lang="uk-UA" sz="2400" dirty="0" err="1"/>
              <a:t>нодозні</a:t>
            </a:r>
            <a:r>
              <a:rPr lang="uk-UA" sz="2400" dirty="0"/>
              <a:t>) вогнища мають менші розміри (4-6 мм). Інтенсивність тіні більша. Вона така сама, як тінь судини в осьовій проекції, а контури більш чітко окреслені. Про активність процесу свідчать зміни легеневого малюнка у зоні вогнищ. Він посилений, нечітко окреслений. У напрямку до кореня легенів спостерігається доріжка лімфангоїту.</a:t>
            </a:r>
          </a:p>
          <a:p>
            <a:pPr indent="269875" algn="just"/>
            <a:r>
              <a:rPr lang="uk-UA" sz="2400" dirty="0"/>
              <a:t>На відміну від ексудативних продуктивні вогнища під впливом лікування не розсмоктуються. Вони в основному ущільнюються, зменшуються. Поступово формується обмежений фіброз.</a:t>
            </a:r>
          </a:p>
          <a:p>
            <a:pPr indent="269875" algn="just"/>
            <a:r>
              <a:rPr lang="uk-UA" sz="2400" dirty="0"/>
              <a:t>Казеозні вогнища мають величину 5-10 мм та високу інтенсивність зображення, внаслідок інкапсуляції їх контури чітко окреслені. На </a:t>
            </a:r>
            <a:r>
              <a:rPr lang="uk-UA" sz="2400" dirty="0" err="1"/>
              <a:t>КТ</a:t>
            </a:r>
            <a:r>
              <a:rPr lang="uk-UA" sz="2400" dirty="0"/>
              <a:t> в них можна помітити невеликі просвітлення — деструкцію. Вогнища можуть існувати роками, </a:t>
            </a:r>
            <a:r>
              <a:rPr lang="uk-UA" sz="2400" dirty="0" err="1"/>
              <a:t>шо</a:t>
            </a:r>
            <a:r>
              <a:rPr lang="uk-UA" sz="2400" dirty="0"/>
              <a:t> може стати причиною загострення процесу.</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p:cNvPicPr>
            <a:picLocks noChangeAspect="1" noChangeArrowheads="1"/>
          </p:cNvPicPr>
          <p:nvPr/>
        </p:nvPicPr>
        <p:blipFill>
          <a:blip r:embed="rId2" cstate="print">
            <a:lum contrast="30000"/>
          </a:blip>
          <a:srcRect/>
          <a:stretch>
            <a:fillRect/>
          </a:stretch>
        </p:blipFill>
        <p:spPr bwMode="auto">
          <a:xfrm>
            <a:off x="683568" y="836712"/>
            <a:ext cx="5904656" cy="5904656"/>
          </a:xfrm>
          <a:prstGeom prst="rect">
            <a:avLst/>
          </a:prstGeom>
          <a:noFill/>
          <a:ln w="9525">
            <a:noFill/>
            <a:miter lim="800000"/>
            <a:headEnd/>
            <a:tailEnd/>
          </a:ln>
        </p:spPr>
      </p:pic>
      <p:cxnSp>
        <p:nvCxnSpPr>
          <p:cNvPr id="4" name="Прямая со стрелкой 3"/>
          <p:cNvCxnSpPr/>
          <p:nvPr/>
        </p:nvCxnSpPr>
        <p:spPr>
          <a:xfrm flipH="1" flipV="1">
            <a:off x="5580112" y="1988840"/>
            <a:ext cx="864096"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Прямоугольник 4"/>
          <p:cNvSpPr/>
          <p:nvPr/>
        </p:nvSpPr>
        <p:spPr>
          <a:xfrm>
            <a:off x="971600" y="0"/>
            <a:ext cx="6235297" cy="584775"/>
          </a:xfrm>
          <a:prstGeom prst="rect">
            <a:avLst/>
          </a:prstGeom>
        </p:spPr>
        <p:txBody>
          <a:bodyPr wrap="none">
            <a:spAutoFit/>
          </a:bodyPr>
          <a:lstStyle/>
          <a:p>
            <a:r>
              <a:rPr lang="uk-UA" sz="3200" b="1" dirty="0"/>
              <a:t>Вогнищевий туберкульоз легень</a:t>
            </a:r>
            <a:endParaRPr lang="uk-UA" sz="3200"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971600" y="0"/>
            <a:ext cx="6235297" cy="584775"/>
          </a:xfrm>
          <a:prstGeom prst="rect">
            <a:avLst/>
          </a:prstGeom>
        </p:spPr>
        <p:txBody>
          <a:bodyPr wrap="none">
            <a:spAutoFit/>
          </a:bodyPr>
          <a:lstStyle/>
          <a:p>
            <a:r>
              <a:rPr lang="uk-UA" sz="3200" b="1" dirty="0"/>
              <a:t>Вогнищевий туберкульоз легень</a:t>
            </a:r>
            <a:endParaRPr lang="uk-UA" sz="3200" dirty="0"/>
          </a:p>
        </p:txBody>
      </p:sp>
      <p:pic>
        <p:nvPicPr>
          <p:cNvPr id="151554" name="Picture 2"/>
          <p:cNvPicPr>
            <a:picLocks noChangeAspect="1" noChangeArrowheads="1"/>
          </p:cNvPicPr>
          <p:nvPr/>
        </p:nvPicPr>
        <p:blipFill>
          <a:blip r:embed="rId2" cstate="print">
            <a:lum bright="-10000" contrast="30000"/>
          </a:blip>
          <a:srcRect/>
          <a:stretch>
            <a:fillRect/>
          </a:stretch>
        </p:blipFill>
        <p:spPr bwMode="auto">
          <a:xfrm>
            <a:off x="467544" y="692695"/>
            <a:ext cx="5688632" cy="6171629"/>
          </a:xfrm>
          <a:prstGeom prst="rect">
            <a:avLst/>
          </a:prstGeom>
          <a:noFill/>
          <a:ln w="9525">
            <a:noFill/>
            <a:miter lim="800000"/>
            <a:headEnd/>
            <a:tailEnd/>
          </a:ln>
        </p:spPr>
      </p:pic>
      <p:cxnSp>
        <p:nvCxnSpPr>
          <p:cNvPr id="7" name="Прямая со стрелкой 6"/>
          <p:cNvCxnSpPr/>
          <p:nvPr/>
        </p:nvCxnSpPr>
        <p:spPr>
          <a:xfrm flipH="1" flipV="1">
            <a:off x="4716016" y="1484784"/>
            <a:ext cx="864096" cy="36004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971600" y="0"/>
            <a:ext cx="6235297" cy="584775"/>
          </a:xfrm>
          <a:prstGeom prst="rect">
            <a:avLst/>
          </a:prstGeom>
        </p:spPr>
        <p:txBody>
          <a:bodyPr wrap="none">
            <a:spAutoFit/>
          </a:bodyPr>
          <a:lstStyle/>
          <a:p>
            <a:r>
              <a:rPr lang="uk-UA" sz="3200" b="1" dirty="0"/>
              <a:t>Вогнищевий туберкульоз легень</a:t>
            </a:r>
            <a:endParaRPr lang="uk-UA" sz="3200" dirty="0"/>
          </a:p>
        </p:txBody>
      </p:sp>
      <p:pic>
        <p:nvPicPr>
          <p:cNvPr id="162818" name="Picture 2"/>
          <p:cNvPicPr>
            <a:picLocks noChangeAspect="1" noChangeArrowheads="1"/>
          </p:cNvPicPr>
          <p:nvPr/>
        </p:nvPicPr>
        <p:blipFill>
          <a:blip r:embed="rId2" cstate="print"/>
          <a:srcRect/>
          <a:stretch>
            <a:fillRect/>
          </a:stretch>
        </p:blipFill>
        <p:spPr bwMode="auto">
          <a:xfrm>
            <a:off x="323528" y="548680"/>
            <a:ext cx="3105150" cy="3267075"/>
          </a:xfrm>
          <a:prstGeom prst="rect">
            <a:avLst/>
          </a:prstGeom>
          <a:noFill/>
          <a:ln w="9525">
            <a:noFill/>
            <a:miter lim="800000"/>
            <a:headEnd/>
            <a:tailEnd/>
          </a:ln>
        </p:spPr>
      </p:pic>
      <p:pic>
        <p:nvPicPr>
          <p:cNvPr id="162819" name="Picture 3"/>
          <p:cNvPicPr>
            <a:picLocks noChangeAspect="1" noChangeArrowheads="1"/>
          </p:cNvPicPr>
          <p:nvPr/>
        </p:nvPicPr>
        <p:blipFill>
          <a:blip r:embed="rId3" cstate="print"/>
          <a:srcRect/>
          <a:stretch>
            <a:fillRect/>
          </a:stretch>
        </p:blipFill>
        <p:spPr bwMode="auto">
          <a:xfrm>
            <a:off x="3491880" y="548680"/>
            <a:ext cx="3105150" cy="3248025"/>
          </a:xfrm>
          <a:prstGeom prst="rect">
            <a:avLst/>
          </a:prstGeom>
          <a:noFill/>
          <a:ln w="9525">
            <a:noFill/>
            <a:miter lim="800000"/>
            <a:headEnd/>
            <a:tailEnd/>
          </a:ln>
        </p:spPr>
      </p:pic>
      <p:sp>
        <p:nvSpPr>
          <p:cNvPr id="8" name="Прямоугольник 7"/>
          <p:cNvSpPr/>
          <p:nvPr/>
        </p:nvSpPr>
        <p:spPr>
          <a:xfrm>
            <a:off x="1691680" y="4437112"/>
            <a:ext cx="3035831" cy="369332"/>
          </a:xfrm>
          <a:prstGeom prst="rect">
            <a:avLst/>
          </a:prstGeom>
        </p:spPr>
        <p:txBody>
          <a:bodyPr wrap="none">
            <a:spAutoFit/>
          </a:bodyPr>
          <a:lstStyle/>
          <a:p>
            <a:r>
              <a:rPr lang="uk-UA" dirty="0"/>
              <a:t>Одиноке  вогнище в легенях.</a:t>
            </a:r>
          </a:p>
        </p:txBody>
      </p:sp>
      <p:sp>
        <p:nvSpPr>
          <p:cNvPr id="9" name="Прямоугольник 8"/>
          <p:cNvSpPr/>
          <p:nvPr/>
        </p:nvSpPr>
        <p:spPr>
          <a:xfrm>
            <a:off x="251520" y="5661248"/>
            <a:ext cx="8712968" cy="923330"/>
          </a:xfrm>
          <a:prstGeom prst="rect">
            <a:avLst/>
          </a:prstGeom>
        </p:spPr>
        <p:txBody>
          <a:bodyPr wrap="square">
            <a:spAutoFit/>
          </a:bodyPr>
          <a:lstStyle/>
          <a:p>
            <a:pPr algn="just"/>
            <a:r>
              <a:rPr lang="uk-UA" dirty="0"/>
              <a:t>Л.П. </a:t>
            </a:r>
            <a:r>
              <a:rPr lang="uk-UA" dirty="0" err="1"/>
              <a:t>Шепелева</a:t>
            </a:r>
            <a:r>
              <a:rPr lang="uk-UA" dirty="0"/>
              <a:t>, В.А. Аксенова, И.Е. </a:t>
            </a:r>
            <a:r>
              <a:rPr lang="uk-UA" dirty="0" err="1"/>
              <a:t>Тюрин</a:t>
            </a:r>
            <a:r>
              <a:rPr lang="uk-UA" dirty="0"/>
              <a:t>. </a:t>
            </a:r>
            <a:r>
              <a:rPr lang="ru-RU" dirty="0"/>
              <a:t>Характеристика очагов в легких, </a:t>
            </a:r>
          </a:p>
          <a:p>
            <a:pPr algn="just"/>
            <a:r>
              <a:rPr lang="ru-RU" dirty="0"/>
              <a:t>выявленных при компьютерной томографии у детей и подростков из групп риска по туберкулезу. Вестник рентгенологии и радиологии № 1, 2014, с 5-9</a:t>
            </a:r>
            <a:endParaRPr lang="uk-UA" dirty="0"/>
          </a:p>
        </p:txBody>
      </p:sp>
      <p:pic>
        <p:nvPicPr>
          <p:cNvPr id="162820" name="Picture 4"/>
          <p:cNvPicPr>
            <a:picLocks noChangeAspect="1" noChangeArrowheads="1"/>
          </p:cNvPicPr>
          <p:nvPr/>
        </p:nvPicPr>
        <p:blipFill>
          <a:blip r:embed="rId4" cstate="print"/>
          <a:srcRect/>
          <a:stretch>
            <a:fillRect/>
          </a:stretch>
        </p:blipFill>
        <p:spPr bwMode="auto">
          <a:xfrm>
            <a:off x="6115050" y="2420888"/>
            <a:ext cx="3028950" cy="3009900"/>
          </a:xfrm>
          <a:prstGeom prst="rect">
            <a:avLst/>
          </a:prstGeom>
          <a:noFill/>
          <a:ln w="9525">
            <a:noFill/>
            <a:miter lim="800000"/>
            <a:headEnd/>
            <a:tailEnd/>
          </a:ln>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971600" y="0"/>
            <a:ext cx="6235297" cy="584775"/>
          </a:xfrm>
          <a:prstGeom prst="rect">
            <a:avLst/>
          </a:prstGeom>
        </p:spPr>
        <p:txBody>
          <a:bodyPr wrap="none">
            <a:spAutoFit/>
          </a:bodyPr>
          <a:lstStyle/>
          <a:p>
            <a:r>
              <a:rPr lang="uk-UA" sz="3200" b="1" dirty="0"/>
              <a:t>Вогнищевий туберкульоз легень</a:t>
            </a:r>
            <a:endParaRPr lang="uk-UA" sz="3200" dirty="0"/>
          </a:p>
        </p:txBody>
      </p:sp>
      <p:sp>
        <p:nvSpPr>
          <p:cNvPr id="153602" name="AutoShape 2" descr="Очаговый туберкулез, высокоразрешающая К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153603" name="Picture 3"/>
          <p:cNvPicPr>
            <a:picLocks noChangeAspect="1" noChangeArrowheads="1"/>
          </p:cNvPicPr>
          <p:nvPr/>
        </p:nvPicPr>
        <p:blipFill>
          <a:blip r:embed="rId2" cstate="print">
            <a:lum contrast="30000"/>
          </a:blip>
          <a:srcRect/>
          <a:stretch>
            <a:fillRect/>
          </a:stretch>
        </p:blipFill>
        <p:spPr bwMode="auto">
          <a:xfrm>
            <a:off x="467544" y="692696"/>
            <a:ext cx="4426760" cy="3960440"/>
          </a:xfrm>
          <a:prstGeom prst="rect">
            <a:avLst/>
          </a:prstGeom>
          <a:noFill/>
          <a:ln w="9525">
            <a:noFill/>
            <a:miter lim="800000"/>
            <a:headEnd/>
            <a:tailEnd/>
          </a:ln>
          <a:effectLst/>
        </p:spPr>
      </p:pic>
      <p:pic>
        <p:nvPicPr>
          <p:cNvPr id="153604" name="Picture 4"/>
          <p:cNvPicPr>
            <a:picLocks noChangeAspect="1" noChangeArrowheads="1"/>
          </p:cNvPicPr>
          <p:nvPr/>
        </p:nvPicPr>
        <p:blipFill>
          <a:blip r:embed="rId3" cstate="print"/>
          <a:srcRect/>
          <a:stretch>
            <a:fillRect/>
          </a:stretch>
        </p:blipFill>
        <p:spPr bwMode="auto">
          <a:xfrm>
            <a:off x="4932040" y="692696"/>
            <a:ext cx="4211960" cy="3960440"/>
          </a:xfrm>
          <a:prstGeom prst="rect">
            <a:avLst/>
          </a:prstGeom>
          <a:noFill/>
          <a:ln w="9525">
            <a:noFill/>
            <a:miter lim="800000"/>
            <a:headEnd/>
            <a:tailEnd/>
          </a:ln>
          <a:effectLst/>
        </p:spPr>
      </p:pic>
      <p:sp>
        <p:nvSpPr>
          <p:cNvPr id="8" name="Прямоугольник 7"/>
          <p:cNvSpPr/>
          <p:nvPr/>
        </p:nvSpPr>
        <p:spPr>
          <a:xfrm>
            <a:off x="467544" y="4797152"/>
            <a:ext cx="4392488" cy="1754326"/>
          </a:xfrm>
          <a:prstGeom prst="rect">
            <a:avLst/>
          </a:prstGeom>
        </p:spPr>
        <p:txBody>
          <a:bodyPr wrap="square">
            <a:spAutoFit/>
          </a:bodyPr>
          <a:lstStyle/>
          <a:p>
            <a:pPr fontAlgn="base"/>
            <a:r>
              <a:rPr lang="uk-UA" dirty="0"/>
              <a:t> </a:t>
            </a:r>
            <a:r>
              <a:rPr lang="uk-UA" dirty="0" err="1"/>
              <a:t>Високороздільна</a:t>
            </a:r>
            <a:r>
              <a:rPr lang="uk-UA" dirty="0"/>
              <a:t> </a:t>
            </a:r>
            <a:r>
              <a:rPr lang="uk-UA" dirty="0" err="1"/>
              <a:t>КТ</a:t>
            </a:r>
            <a:r>
              <a:rPr lang="uk-UA" dirty="0"/>
              <a:t>. Прицільна реконструкція області лівої легені, </a:t>
            </a:r>
          </a:p>
          <a:p>
            <a:pPr fontAlgn="base"/>
            <a:r>
              <a:rPr lang="uk-UA" dirty="0"/>
              <a:t>У верхній частки легені множинні поліморфні вогнища з нечіткими контурами, частина з них зливається</a:t>
            </a:r>
          </a:p>
          <a:p>
            <a:pPr fontAlgn="base"/>
            <a:r>
              <a:rPr lang="uk-UA" dirty="0"/>
              <a:t> один з одним.</a:t>
            </a:r>
          </a:p>
        </p:txBody>
      </p:sp>
      <p:sp>
        <p:nvSpPr>
          <p:cNvPr id="10" name="Прямоугольник 9"/>
          <p:cNvSpPr/>
          <p:nvPr/>
        </p:nvSpPr>
        <p:spPr>
          <a:xfrm>
            <a:off x="4860032" y="4797152"/>
            <a:ext cx="4572000" cy="1200329"/>
          </a:xfrm>
          <a:prstGeom prst="rect">
            <a:avLst/>
          </a:prstGeom>
        </p:spPr>
        <p:txBody>
          <a:bodyPr>
            <a:spAutoFit/>
          </a:bodyPr>
          <a:lstStyle/>
          <a:p>
            <a:pPr fontAlgn="base"/>
            <a:r>
              <a:rPr lang="uk-UA" dirty="0"/>
              <a:t>Прицільна реконструкція області лівої легені, </a:t>
            </a:r>
          </a:p>
          <a:p>
            <a:pPr fontAlgn="base"/>
            <a:r>
              <a:rPr lang="uk-UA" dirty="0"/>
              <a:t>У верхній частки легені поліморфні вогнища чіткими, нерівними контурами</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964488" cy="6186309"/>
          </a:xfrm>
          <a:prstGeom prst="rect">
            <a:avLst/>
          </a:prstGeom>
        </p:spPr>
        <p:txBody>
          <a:bodyPr wrap="square">
            <a:spAutoFit/>
          </a:bodyPr>
          <a:lstStyle/>
          <a:p>
            <a:r>
              <a:rPr lang="uk-UA" sz="2400" i="1" dirty="0"/>
              <a:t>Динаміка осередкових змін:</a:t>
            </a:r>
            <a:r>
              <a:rPr lang="uk-UA" sz="2400" dirty="0"/>
              <a:t> </a:t>
            </a:r>
          </a:p>
          <a:p>
            <a:r>
              <a:rPr lang="uk-UA" sz="2000" dirty="0"/>
              <a:t>а) повне розсмоктування осередкових і інтерстиціальних змін (при свіжій вогнищевій формі); </a:t>
            </a:r>
          </a:p>
          <a:p>
            <a:r>
              <a:rPr lang="uk-UA" sz="2000" dirty="0"/>
              <a:t>б) розвиток фіброзу, на фоні якого визначаються окремі вогнища; </a:t>
            </a:r>
          </a:p>
          <a:p>
            <a:r>
              <a:rPr lang="uk-UA" sz="2000" dirty="0"/>
              <a:t>в) інкапсуляція, злиття вогнищ - перехід в інфільтративну форму, утворення туберкульоми</a:t>
            </a:r>
            <a:r>
              <a:rPr lang="uk-UA" sz="2400" dirty="0"/>
              <a:t>.</a:t>
            </a:r>
          </a:p>
          <a:p>
            <a:endParaRPr lang="uk-UA" sz="2400" dirty="0"/>
          </a:p>
          <a:p>
            <a:r>
              <a:rPr lang="uk-UA" sz="2400" i="1" dirty="0"/>
              <a:t>Фіброзно-вогнищеві процеси - </a:t>
            </a:r>
            <a:r>
              <a:rPr lang="uk-UA" sz="2000" dirty="0"/>
              <a:t>результат різних форм туберкульозу.</a:t>
            </a:r>
          </a:p>
          <a:p>
            <a:r>
              <a:rPr lang="uk-UA" sz="2000" dirty="0"/>
              <a:t>Вогнища  зберігають потенційну активність. </a:t>
            </a:r>
          </a:p>
          <a:p>
            <a:pPr marL="269875" indent="-269875">
              <a:buFont typeface="Arial" pitchFamily="34" charset="0"/>
              <a:buChar char="•"/>
            </a:pPr>
            <a:r>
              <a:rPr lang="uk-UA" sz="2000" dirty="0"/>
              <a:t>Тіні вогнищ частіше неправильно-круглої, трикутної форми, різної величини, великої інтенсивності, іноді кальциновані. Контури вогнищ чіткі, нерівні; у більшості випадків вогнища згруповані, </a:t>
            </a:r>
          </a:p>
          <a:p>
            <a:pPr marL="269875" indent="-269875">
              <a:buFont typeface="Arial" pitchFamily="34" charset="0"/>
              <a:buChar char="•"/>
            </a:pPr>
            <a:r>
              <a:rPr lang="uk-UA" sz="2000" dirty="0"/>
              <a:t>розташовані на фоні ділянок ущільнення неправильної форми, обумовлених фіброзними змінами, </a:t>
            </a:r>
            <a:r>
              <a:rPr lang="uk-UA" sz="2000" dirty="0" err="1"/>
              <a:t>фіброателектазами</a:t>
            </a:r>
            <a:r>
              <a:rPr lang="uk-UA" sz="2000" dirty="0"/>
              <a:t> часточок легені і їхніх груп. </a:t>
            </a:r>
          </a:p>
          <a:p>
            <a:pPr marL="269875" indent="-269875">
              <a:buFont typeface="Arial" pitchFamily="34" charset="0"/>
              <a:buChar char="•"/>
            </a:pPr>
            <a:r>
              <a:rPr lang="uk-UA" sz="2000" dirty="0"/>
              <a:t>субплеврально визначаються ділянки локальної емфіземи, </a:t>
            </a:r>
          </a:p>
          <a:p>
            <a:pPr marL="269875" indent="-269875">
              <a:buFont typeface="Arial" pitchFamily="34" charset="0"/>
              <a:buChar char="•"/>
            </a:pPr>
            <a:r>
              <a:rPr lang="uk-UA" sz="2000" dirty="0"/>
              <a:t>плевра на рівні ураження потовщена, відзначається наявність клиноподібних тіней плевро-пульмональних рубців. </a:t>
            </a:r>
          </a:p>
          <a:p>
            <a:pPr indent="360363"/>
            <a:r>
              <a:rPr lang="uk-UA" sz="2000" dirty="0"/>
              <a:t>Зазначені рентгенологічні ознаки та їх поєднання дозволяють оцінити зміни як ті, що відображають стабілізацію процесу.</a:t>
            </a:r>
            <a:endParaRPr lang="ru-RU" sz="2000"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424936" cy="6001643"/>
          </a:xfrm>
          <a:prstGeom prst="rect">
            <a:avLst/>
          </a:prstGeom>
        </p:spPr>
        <p:txBody>
          <a:bodyPr wrap="square">
            <a:spAutoFit/>
          </a:bodyPr>
          <a:lstStyle/>
          <a:p>
            <a:pPr indent="269875" algn="just"/>
            <a:r>
              <a:rPr lang="uk-UA" sz="2400" dirty="0"/>
              <a:t>Рентгенодіагностика загострень вогнищевого туберкульозу легень:</a:t>
            </a:r>
          </a:p>
          <a:p>
            <a:pPr marL="360363" indent="-360363" algn="just">
              <a:buFont typeface="Arial" pitchFamily="34" charset="0"/>
              <a:buChar char="•"/>
            </a:pPr>
            <a:r>
              <a:rPr lang="uk-UA" sz="2400" dirty="0"/>
              <a:t>вогнища мають змішаний характер - поєднання свіжих і старих. Поліморфні тіні: різні по розміру, формі, інтенсивності й характеру контурів, різною структурою.</a:t>
            </a:r>
          </a:p>
          <a:p>
            <a:pPr marL="360363" indent="-360363" algn="just">
              <a:buFont typeface="Arial" pitchFamily="34" charset="0"/>
              <a:buChar char="•"/>
            </a:pPr>
            <a:r>
              <a:rPr lang="uk-UA" sz="2400" dirty="0"/>
              <a:t> нечітка окресленість вогнищ;  їх часткове злиття між собою;</a:t>
            </a:r>
          </a:p>
          <a:p>
            <a:pPr marL="360363" indent="-360363" algn="just">
              <a:buFont typeface="Arial" pitchFamily="34" charset="0"/>
              <a:buChar char="•"/>
            </a:pPr>
            <a:r>
              <a:rPr lang="uk-UA" sz="2400" dirty="0"/>
              <a:t>деструкція в окремих вогнищах;</a:t>
            </a:r>
          </a:p>
          <a:p>
            <a:pPr marL="360363" indent="-360363" algn="just">
              <a:buFont typeface="Arial" pitchFamily="34" charset="0"/>
              <a:buChar char="•"/>
            </a:pPr>
            <a:r>
              <a:rPr lang="uk-UA" sz="2400" dirty="0"/>
              <a:t>збільшення розмірів вогнищ або їх кількості у процесі динамічного дослідження.</a:t>
            </a:r>
          </a:p>
          <a:p>
            <a:pPr marL="360363" indent="-360363" algn="just">
              <a:buFont typeface="Arial" pitchFamily="34" charset="0"/>
              <a:buChar char="•"/>
            </a:pPr>
            <a:r>
              <a:rPr lang="uk-UA" sz="2400" dirty="0"/>
              <a:t>посилення та нечітка окресленість легеневого малюнка в зоні вогнищевого процесу за рахунок лімфангоїту;</a:t>
            </a:r>
          </a:p>
          <a:p>
            <a:pPr marL="360363" indent="-360363" algn="just">
              <a:buFont typeface="Arial" pitchFamily="34" charset="0"/>
              <a:buChar char="•"/>
            </a:pPr>
            <a:r>
              <a:rPr lang="uk-UA" sz="2400" dirty="0"/>
              <a:t>доріжка лімфангоїту в  напрямку до кореня;</a:t>
            </a:r>
          </a:p>
          <a:p>
            <a:pPr marL="360363" indent="-360363" algn="just">
              <a:buFont typeface="Arial" pitchFamily="34" charset="0"/>
              <a:buChar char="•"/>
            </a:pPr>
            <a:r>
              <a:rPr lang="uk-UA" sz="2400" dirty="0"/>
              <a:t>тіні сітчастого й тяжистого характеру, які свідчать про фіброзні й запальні зміни інтерстиціальної тканини. </a:t>
            </a:r>
          </a:p>
          <a:p>
            <a:pPr marL="360363" indent="-360363" algn="just">
              <a:buFont typeface="Arial" pitchFamily="34" charset="0"/>
              <a:buChar char="•"/>
            </a:pPr>
            <a:r>
              <a:rPr lang="uk-UA" sz="2400" dirty="0"/>
              <a:t>плеврит;</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424936" cy="6001643"/>
          </a:xfrm>
          <a:prstGeom prst="rect">
            <a:avLst/>
          </a:prstGeom>
        </p:spPr>
        <p:txBody>
          <a:bodyPr wrap="square">
            <a:spAutoFit/>
          </a:bodyPr>
          <a:lstStyle/>
          <a:p>
            <a:r>
              <a:rPr lang="uk-UA" sz="2400" b="1" dirty="0"/>
              <a:t>Диференційна діагностика</a:t>
            </a:r>
            <a:r>
              <a:rPr lang="uk-UA" sz="2400" dirty="0"/>
              <a:t> </a:t>
            </a:r>
            <a:r>
              <a:rPr lang="uk-UA" sz="2400" b="1" dirty="0"/>
              <a:t>вогнищевого туберкульозу:</a:t>
            </a:r>
          </a:p>
          <a:p>
            <a:r>
              <a:rPr lang="uk-UA" sz="2400" dirty="0"/>
              <a:t>1. </a:t>
            </a:r>
            <a:r>
              <a:rPr lang="uk-UA" sz="2400" i="1" dirty="0"/>
              <a:t>інші форми туберкульозу легень</a:t>
            </a:r>
            <a:r>
              <a:rPr lang="uk-UA" sz="2400" dirty="0"/>
              <a:t>:</a:t>
            </a:r>
            <a:endParaRPr lang="ru-RU" sz="2400" dirty="0"/>
          </a:p>
          <a:p>
            <a:pPr marL="269875" lvl="0" indent="-269875" algn="just">
              <a:buFont typeface="Wingdings" pitchFamily="2" charset="2"/>
              <a:buChar char="Ø"/>
            </a:pPr>
            <a:r>
              <a:rPr lang="uk-UA" sz="2400" i="1" dirty="0"/>
              <a:t>Обмежений ДТЛ </a:t>
            </a:r>
            <a:r>
              <a:rPr lang="uk-UA" sz="2400" dirty="0"/>
              <a:t>частіше носить двобічний характер, осередкові тіні мономорфні, розташовані на фоні сітчастого ущільнення інтерстиціальної тканини.</a:t>
            </a:r>
          </a:p>
          <a:p>
            <a:pPr marL="269875" lvl="0" indent="-269875" algn="just">
              <a:buFont typeface="Wingdings" pitchFamily="2" charset="2"/>
              <a:buChar char="Ø"/>
            </a:pPr>
            <a:r>
              <a:rPr lang="uk-UA" sz="2400" dirty="0"/>
              <a:t>Туберкульоми конгломератного типу утворюють фокусні тіні з </a:t>
            </a:r>
            <a:r>
              <a:rPr lang="uk-UA" sz="2400" dirty="0" err="1"/>
              <a:t>поліциклічними</a:t>
            </a:r>
            <a:r>
              <a:rPr lang="uk-UA" sz="2400" dirty="0"/>
              <a:t> контурами.</a:t>
            </a:r>
            <a:endParaRPr lang="ru-RU" sz="2400" dirty="0"/>
          </a:p>
          <a:p>
            <a:pPr marL="360363" lvl="0" indent="-360363" algn="just"/>
            <a:r>
              <a:rPr lang="uk-UA" sz="2400" dirty="0"/>
              <a:t>2. </a:t>
            </a:r>
            <a:r>
              <a:rPr lang="uk-UA" sz="2400" i="1" dirty="0"/>
              <a:t>Неспецифічна пневмонія</a:t>
            </a:r>
            <a:r>
              <a:rPr lang="uk-UA" sz="2400" dirty="0"/>
              <a:t>, особливо при її </a:t>
            </a:r>
            <a:r>
              <a:rPr lang="uk-UA" sz="2400" dirty="0" err="1"/>
              <a:t>верхньочастковій</a:t>
            </a:r>
            <a:r>
              <a:rPr lang="uk-UA" sz="2400" dirty="0"/>
              <a:t> локалізації, вирішальне значення має динаміка процесу.</a:t>
            </a:r>
          </a:p>
          <a:p>
            <a:pPr marL="360363" lvl="0" indent="-360363" algn="just"/>
            <a:r>
              <a:rPr lang="uk-UA" sz="2400" dirty="0"/>
              <a:t>3. Початкові прояви периферичного раку на томограмах відображаються як би двома-трьома окремими вузликами, які надалі зливаються у фокусне утворення неправильно-круглої форми з горбистими контурами. Для туберкульозу характерно ізольоване розміщення або часткове злиття вогнищ. У ряді випадків вирішальну роль грає </a:t>
            </a:r>
            <a:r>
              <a:rPr lang="uk-UA" sz="2400" dirty="0" err="1"/>
              <a:t>трансбронхіальна</a:t>
            </a:r>
            <a:r>
              <a:rPr lang="uk-UA" sz="2400" dirty="0"/>
              <a:t> або </a:t>
            </a:r>
            <a:r>
              <a:rPr lang="uk-UA" sz="2400" dirty="0" err="1"/>
              <a:t>трансторакальна</a:t>
            </a:r>
            <a:r>
              <a:rPr lang="uk-UA" sz="2400" dirty="0"/>
              <a:t> біопсія</a:t>
            </a:r>
            <a:endParaRPr lang="ru-RU" sz="2400"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ІНФІЛЬТРАТИВНИЙ ТУБЕРКУЛЬОЗ </a:t>
            </a:r>
          </a:p>
        </p:txBody>
      </p:sp>
      <p:sp>
        <p:nvSpPr>
          <p:cNvPr id="3" name="Прямоугольник 2"/>
          <p:cNvSpPr/>
          <p:nvPr/>
        </p:nvSpPr>
        <p:spPr>
          <a:xfrm>
            <a:off x="251520" y="2492896"/>
            <a:ext cx="8640960" cy="4154984"/>
          </a:xfrm>
          <a:prstGeom prst="rect">
            <a:avLst/>
          </a:prstGeom>
        </p:spPr>
        <p:txBody>
          <a:bodyPr wrap="square">
            <a:spAutoFit/>
          </a:bodyPr>
          <a:lstStyle/>
          <a:p>
            <a:pPr indent="269875" algn="just"/>
            <a:r>
              <a:rPr lang="uk-UA" sz="2400" dirty="0"/>
              <a:t>Це специфічний ексудативно-пневмонічний процес протяжністю більше 1 см зі схильністю до прогресуючого перебігу. Відноситься до вторинних форм, характеризується великою поширеністю ураження легеневої тканини, схильністю до розпаду і бактеріовиділення. По частоті займає 1-е місце (39 %) серед вперше виявлених форм туберкульозу органів дихання.</a:t>
            </a:r>
          </a:p>
          <a:p>
            <a:pPr indent="269875" algn="just"/>
            <a:r>
              <a:rPr lang="uk-UA" sz="2400" dirty="0"/>
              <a:t>Найчастіше ця патологія виникає внаслідок загострення специфічного процесу навколо ендогенних вогнищ, розвитку </a:t>
            </a:r>
            <a:r>
              <a:rPr lang="uk-UA" sz="2400" dirty="0" err="1"/>
              <a:t>лімфангоїтів</a:t>
            </a:r>
            <a:r>
              <a:rPr lang="uk-UA" sz="2400" dirty="0"/>
              <a:t>, прогресування вогнищевого туберкульозу, рідше — внаслідок екзогенної суперінфекції.</a:t>
            </a:r>
          </a:p>
          <a:p>
            <a:pPr indent="269875" algn="just"/>
            <a:endParaRPr lang="uk-UA" sz="2400" dirty="0"/>
          </a:p>
        </p:txBody>
      </p:sp>
      <p:pic>
        <p:nvPicPr>
          <p:cNvPr id="165889" name="Picture 1"/>
          <p:cNvPicPr>
            <a:picLocks noChangeAspect="1" noChangeArrowheads="1"/>
          </p:cNvPicPr>
          <p:nvPr/>
        </p:nvPicPr>
        <p:blipFill>
          <a:blip r:embed="rId2" cstate="print"/>
          <a:srcRect/>
          <a:stretch>
            <a:fillRect/>
          </a:stretch>
        </p:blipFill>
        <p:spPr bwMode="auto">
          <a:xfrm>
            <a:off x="0" y="0"/>
            <a:ext cx="2123728" cy="2657475"/>
          </a:xfrm>
          <a:prstGeom prst="rect">
            <a:avLst/>
          </a:prstGeom>
          <a:noFill/>
          <a:ln w="9525">
            <a:noFill/>
            <a:miter lim="800000"/>
            <a:headEnd/>
            <a:tailEnd/>
          </a:ln>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8208912" cy="3785652"/>
          </a:xfrm>
          <a:prstGeom prst="rect">
            <a:avLst/>
          </a:prstGeom>
        </p:spPr>
        <p:txBody>
          <a:bodyPr wrap="square">
            <a:spAutoFit/>
          </a:bodyPr>
          <a:lstStyle/>
          <a:p>
            <a:pPr indent="269875" algn="just"/>
            <a:r>
              <a:rPr lang="uk-UA" sz="2400" b="1" dirty="0"/>
              <a:t>Патогенез і </a:t>
            </a:r>
            <a:r>
              <a:rPr lang="uk-UA" sz="2400" b="1" dirty="0" err="1"/>
              <a:t>патоморфологія</a:t>
            </a:r>
            <a:r>
              <a:rPr lang="uk-UA" sz="2400" b="1" dirty="0"/>
              <a:t>. </a:t>
            </a:r>
            <a:r>
              <a:rPr lang="uk-UA" sz="2400" dirty="0"/>
              <a:t>Розвиток його тісно пов'язаний з наявністю в легенях осередкових і фіброзно-осередкових змін, казеозних вогнищ у л/вузлах. В центрі інфільтрату виявляють казеозний некроз (з деструкцією чи без неї). Спостерігають </a:t>
            </a:r>
            <a:r>
              <a:rPr lang="uk-UA" sz="2400" dirty="0" err="1"/>
              <a:t>епітеліоїдно-клітинну</a:t>
            </a:r>
            <a:r>
              <a:rPr lang="uk-UA" sz="2400" dirty="0"/>
              <a:t> інфільтрацію без чіткого обмеження, що переходить у зону неспецифічної  ексудативної реакції.</a:t>
            </a:r>
          </a:p>
          <a:p>
            <a:pPr indent="269875" algn="just"/>
            <a:r>
              <a:rPr lang="uk-UA" sz="2400" dirty="0"/>
              <a:t> У морфологічній картині переважають перифокальні запальні зміни, які формуються навколо фокусів специфічної бронхопневмонії.</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424936" cy="2677656"/>
          </a:xfrm>
          <a:prstGeom prst="rect">
            <a:avLst/>
          </a:prstGeom>
        </p:spPr>
        <p:txBody>
          <a:bodyPr wrap="square">
            <a:spAutoFit/>
          </a:bodyPr>
          <a:lstStyle/>
          <a:p>
            <a:r>
              <a:rPr lang="uk-UA" sz="2400" b="1" dirty="0"/>
              <a:t>Клінічна картина </a:t>
            </a:r>
            <a:r>
              <a:rPr lang="uk-UA" sz="2400" dirty="0"/>
              <a:t>залежить від поширеності й проявів інфільтративно-запальних змін у легенях. </a:t>
            </a:r>
          </a:p>
          <a:p>
            <a:r>
              <a:rPr lang="uk-UA" sz="2400" dirty="0"/>
              <a:t>У багатьох хворих спостерігається:</a:t>
            </a:r>
          </a:p>
          <a:p>
            <a:pPr>
              <a:buFont typeface="Arial" pitchFamily="34" charset="0"/>
              <a:buChar char="•"/>
            </a:pPr>
            <a:r>
              <a:rPr lang="uk-UA" sz="2400" dirty="0"/>
              <a:t> гострий й підгострий початок захворювання, </a:t>
            </a:r>
          </a:p>
          <a:p>
            <a:pPr marL="269875" indent="-269875">
              <a:buFont typeface="Arial" pitchFamily="34" charset="0"/>
              <a:buChar char="•"/>
            </a:pPr>
            <a:r>
              <a:rPr lang="uk-UA" sz="2400" dirty="0"/>
              <a:t>має подібність із картиною неспецифічної пневмонії, бронхіту, ГРВІ; </a:t>
            </a:r>
          </a:p>
          <a:p>
            <a:pPr marL="269875" indent="-269875">
              <a:buFont typeface="Arial" pitchFamily="34" charset="0"/>
              <a:buChar char="•"/>
            </a:pPr>
            <a:r>
              <a:rPr lang="uk-UA" sz="2400" dirty="0"/>
              <a:t>іноді відзначається кровохаркання.</a:t>
            </a:r>
            <a:endParaRPr lang="ru-RU" sz="2400"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640960" cy="4524315"/>
          </a:xfrm>
          <a:prstGeom prst="rect">
            <a:avLst/>
          </a:prstGeom>
        </p:spPr>
        <p:txBody>
          <a:bodyPr wrap="square">
            <a:spAutoFit/>
          </a:bodyPr>
          <a:lstStyle/>
          <a:p>
            <a:pPr indent="269875"/>
            <a:r>
              <a:rPr lang="uk-UA" sz="2400" b="1" dirty="0" err="1"/>
              <a:t>Рентгеносеміотика</a:t>
            </a:r>
            <a:r>
              <a:rPr lang="uk-UA" sz="2400" b="1" dirty="0"/>
              <a:t> інфільтративного туберкульозу легень:</a:t>
            </a:r>
          </a:p>
          <a:p>
            <a:pPr indent="269875"/>
            <a:r>
              <a:rPr lang="uk-UA" sz="2400" dirty="0"/>
              <a:t>Характеризується розмаїтістю рентгенологічних проявів. </a:t>
            </a:r>
          </a:p>
          <a:p>
            <a:endParaRPr lang="uk-UA" sz="2400" dirty="0"/>
          </a:p>
          <a:p>
            <a:pPr algn="ctr"/>
            <a:r>
              <a:rPr lang="uk-UA" sz="2400" dirty="0"/>
              <a:t>Розрізняють клініко-рентгенологічні варіанти інфільтративного туберкульозу легень </a:t>
            </a:r>
            <a:r>
              <a:rPr lang="en-US" sz="2400" dirty="0"/>
              <a:t>:</a:t>
            </a:r>
            <a:endParaRPr lang="ru-RU" sz="2400" dirty="0"/>
          </a:p>
          <a:p>
            <a:pPr>
              <a:buFont typeface="Wingdings" pitchFamily="2" charset="2"/>
              <a:buChar char="Ø"/>
            </a:pPr>
            <a:r>
              <a:rPr lang="uk-UA" sz="2400" dirty="0"/>
              <a:t>Локальний інфільтрат</a:t>
            </a:r>
            <a:endParaRPr lang="ru-RU" sz="1600" dirty="0"/>
          </a:p>
          <a:p>
            <a:pPr lvl="0">
              <a:buFont typeface="Wingdings" pitchFamily="2" charset="2"/>
              <a:buChar char="Ø"/>
            </a:pPr>
            <a:r>
              <a:rPr lang="uk-UA" sz="2400" dirty="0"/>
              <a:t>Бронхолобулярний інфільтрат Абрикосова-Г</a:t>
            </a:r>
            <a:r>
              <a:rPr lang="en-US" sz="2400" dirty="0"/>
              <a:t>pay;</a:t>
            </a:r>
            <a:endParaRPr lang="ru-RU" sz="2400" dirty="0"/>
          </a:p>
          <a:p>
            <a:pPr lvl="0">
              <a:buFont typeface="Wingdings" pitchFamily="2" charset="2"/>
              <a:buChar char="Ø"/>
            </a:pPr>
            <a:r>
              <a:rPr lang="uk-UA" sz="2400" dirty="0"/>
              <a:t>Круглий інфільтрат </a:t>
            </a:r>
            <a:r>
              <a:rPr lang="uk-UA" sz="2400" dirty="0" err="1"/>
              <a:t>Асмана-Редекера</a:t>
            </a:r>
            <a:r>
              <a:rPr lang="uk-UA" sz="2400" dirty="0"/>
              <a:t> (ранній, підключичний);</a:t>
            </a:r>
            <a:endParaRPr lang="ru-RU" sz="2400" dirty="0"/>
          </a:p>
          <a:p>
            <a:pPr lvl="0">
              <a:buFont typeface="Wingdings" pitchFamily="2" charset="2"/>
              <a:buChar char="Ø"/>
            </a:pPr>
            <a:r>
              <a:rPr lang="uk-UA" sz="2400" dirty="0"/>
              <a:t>Хмароподібний інфільтрат;</a:t>
            </a:r>
            <a:endParaRPr lang="ru-RU" sz="2400" dirty="0"/>
          </a:p>
          <a:p>
            <a:pPr lvl="0">
              <a:buFont typeface="Wingdings" pitchFamily="2" charset="2"/>
              <a:buChar char="Ø"/>
            </a:pPr>
            <a:r>
              <a:rPr lang="uk-UA" sz="2400" dirty="0"/>
              <a:t>Перисцисурит;</a:t>
            </a:r>
            <a:endParaRPr lang="ru-RU" sz="2400" dirty="0"/>
          </a:p>
          <a:p>
            <a:pPr lvl="0">
              <a:buFont typeface="Wingdings" pitchFamily="2" charset="2"/>
              <a:buChar char="Ø"/>
            </a:pPr>
            <a:r>
              <a:rPr lang="uk-UA" sz="2400" dirty="0"/>
              <a:t>Сегментит, лобіт.</a:t>
            </a:r>
            <a:endParaRPr lang="ru-RU" sz="2400" dirty="0"/>
          </a:p>
          <a:p>
            <a:endParaRPr lang="uk-UA" sz="240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p:cNvPicPr>
            <a:picLocks noChangeAspect="1" noChangeArrowheads="1"/>
          </p:cNvPicPr>
          <p:nvPr/>
        </p:nvPicPr>
        <p:blipFill>
          <a:blip r:embed="rId2" cstate="print"/>
          <a:srcRect/>
          <a:stretch>
            <a:fillRect/>
          </a:stretch>
        </p:blipFill>
        <p:spPr bwMode="auto">
          <a:xfrm>
            <a:off x="24935" y="908720"/>
            <a:ext cx="5211459" cy="4968552"/>
          </a:xfrm>
          <a:prstGeom prst="rect">
            <a:avLst/>
          </a:prstGeom>
          <a:noFill/>
          <a:ln w="9525">
            <a:noFill/>
            <a:miter lim="800000"/>
            <a:headEnd/>
            <a:tailEnd/>
          </a:ln>
        </p:spPr>
      </p:pic>
      <p:sp>
        <p:nvSpPr>
          <p:cNvPr id="3" name="Прямоугольник 2"/>
          <p:cNvSpPr/>
          <p:nvPr/>
        </p:nvSpPr>
        <p:spPr>
          <a:xfrm>
            <a:off x="5220072" y="980728"/>
            <a:ext cx="3923928" cy="5632311"/>
          </a:xfrm>
          <a:prstGeom prst="rect">
            <a:avLst/>
          </a:prstGeom>
        </p:spPr>
        <p:txBody>
          <a:bodyPr wrap="square">
            <a:spAutoFit/>
          </a:bodyPr>
          <a:lstStyle/>
          <a:p>
            <a:pPr marL="269875" indent="-269875"/>
            <a:r>
              <a:rPr lang="uk-UA" dirty="0"/>
              <a:t>1 – </a:t>
            </a:r>
            <a:r>
              <a:rPr lang="uk-UA" sz="2400" dirty="0"/>
              <a:t>сегментарний інфільтрат у фазі розпаду й обсіменіння;</a:t>
            </a:r>
          </a:p>
          <a:p>
            <a:pPr marL="269875" indent="-269875"/>
            <a:r>
              <a:rPr lang="uk-UA" sz="2400" dirty="0"/>
              <a:t>2 - круглий інфільтрат; </a:t>
            </a:r>
          </a:p>
          <a:p>
            <a:pPr marL="269875" indent="-269875"/>
            <a:r>
              <a:rPr lang="uk-UA" sz="2400" dirty="0"/>
              <a:t>3 - обмежений інфільтрат;</a:t>
            </a:r>
          </a:p>
          <a:p>
            <a:pPr marL="269875" indent="-269875"/>
            <a:r>
              <a:rPr lang="uk-UA" sz="2400" dirty="0"/>
              <a:t>4 - казеозна пневмонія ; </a:t>
            </a:r>
          </a:p>
          <a:p>
            <a:pPr marL="269875" indent="-269875"/>
            <a:r>
              <a:rPr lang="uk-UA" sz="2400" dirty="0"/>
              <a:t>5 - хмароподібний інфільтрат;</a:t>
            </a:r>
          </a:p>
          <a:p>
            <a:pPr marL="269875" indent="-269875"/>
            <a:r>
              <a:rPr lang="uk-UA" sz="2400" dirty="0"/>
              <a:t>6 - сегментарний інфільтрат;</a:t>
            </a:r>
          </a:p>
          <a:p>
            <a:pPr marL="269875" indent="-269875"/>
            <a:r>
              <a:rPr lang="uk-UA" sz="2400" dirty="0"/>
              <a:t>7 - сегментарний інфільтрат у фазі розпаду й обсіменіння; </a:t>
            </a:r>
          </a:p>
          <a:p>
            <a:pPr marL="269875" indent="-269875"/>
            <a:r>
              <a:rPr lang="uk-UA" sz="2400" dirty="0"/>
              <a:t>8 - круглий інфільтрат у фазі розпаду й обсіменіння;</a:t>
            </a:r>
          </a:p>
          <a:p>
            <a:pPr marL="269875" indent="-269875"/>
            <a:r>
              <a:rPr lang="uk-UA" sz="2400" dirty="0"/>
              <a:t>9 - частковий інфільтрат</a:t>
            </a:r>
          </a:p>
        </p:txBody>
      </p:sp>
      <p:sp>
        <p:nvSpPr>
          <p:cNvPr id="4" name="Прямоугольник 3"/>
          <p:cNvSpPr/>
          <p:nvPr/>
        </p:nvSpPr>
        <p:spPr>
          <a:xfrm>
            <a:off x="179512" y="0"/>
            <a:ext cx="8784976" cy="954107"/>
          </a:xfrm>
          <a:prstGeom prst="rect">
            <a:avLst/>
          </a:prstGeom>
        </p:spPr>
        <p:txBody>
          <a:bodyPr wrap="square">
            <a:spAutoFit/>
          </a:bodyPr>
          <a:lstStyle/>
          <a:p>
            <a:pPr algn="ctr"/>
            <a:r>
              <a:rPr lang="uk-UA" sz="2800" b="1" dirty="0"/>
              <a:t>Схематичне зображення варіантів </a:t>
            </a:r>
          </a:p>
          <a:p>
            <a:pPr algn="ctr"/>
            <a:r>
              <a:rPr lang="uk-UA" sz="2800" b="1" dirty="0"/>
              <a:t>інфільтративного туберкульозу легенів: </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2"/>
          <p:cNvPicPr>
            <a:picLocks noChangeAspect="1" noChangeArrowheads="1"/>
          </p:cNvPicPr>
          <p:nvPr/>
        </p:nvPicPr>
        <p:blipFill>
          <a:blip r:embed="rId2" cstate="print">
            <a:grayscl/>
            <a:lum contrast="20000"/>
          </a:blip>
          <a:srcRect/>
          <a:stretch>
            <a:fillRect/>
          </a:stretch>
        </p:blipFill>
        <p:spPr bwMode="auto">
          <a:xfrm>
            <a:off x="395536" y="1052736"/>
            <a:ext cx="5812158" cy="4896544"/>
          </a:xfrm>
          <a:prstGeom prst="rect">
            <a:avLst/>
          </a:prstGeom>
          <a:noFill/>
          <a:ln w="9525">
            <a:noFill/>
            <a:miter lim="800000"/>
            <a:headEnd/>
            <a:tailEnd/>
          </a:ln>
        </p:spPr>
      </p:pic>
      <p:sp>
        <p:nvSpPr>
          <p:cNvPr id="3" name="Прямоугольник 2"/>
          <p:cNvSpPr/>
          <p:nvPr/>
        </p:nvSpPr>
        <p:spPr>
          <a:xfrm>
            <a:off x="1187624" y="260648"/>
            <a:ext cx="7494744" cy="584775"/>
          </a:xfrm>
          <a:prstGeom prst="rect">
            <a:avLst/>
          </a:prstGeom>
        </p:spPr>
        <p:txBody>
          <a:bodyPr wrap="none">
            <a:spAutoFit/>
          </a:bodyPr>
          <a:lstStyle/>
          <a:p>
            <a:r>
              <a:rPr lang="uk-UA" sz="3200" b="1" dirty="0"/>
              <a:t>ІНФІЛЬТРАТИВНИЙ ТУБЕРКУЛЬОЗ </a:t>
            </a:r>
          </a:p>
        </p:txBody>
      </p:sp>
      <p:sp>
        <p:nvSpPr>
          <p:cNvPr id="4" name="Прямоугольник 3"/>
          <p:cNvSpPr/>
          <p:nvPr/>
        </p:nvSpPr>
        <p:spPr>
          <a:xfrm>
            <a:off x="2987824" y="5085184"/>
            <a:ext cx="1512168" cy="576064"/>
          </a:xfrm>
          <a:prstGeom prst="rect">
            <a:avLst/>
          </a:prstGeom>
          <a:solidFill>
            <a:schemeClr val="tx1">
              <a:lumMod val="95000"/>
            </a:schemeClr>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cxnSp>
        <p:nvCxnSpPr>
          <p:cNvPr id="6" name="Прямая со стрелкой 5"/>
          <p:cNvCxnSpPr/>
          <p:nvPr/>
        </p:nvCxnSpPr>
        <p:spPr>
          <a:xfrm>
            <a:off x="1475656" y="1052736"/>
            <a:ext cx="360040" cy="64807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6444209" y="1124744"/>
            <a:ext cx="2699792" cy="1200329"/>
          </a:xfrm>
          <a:prstGeom prst="rect">
            <a:avLst/>
          </a:prstGeom>
        </p:spPr>
        <p:txBody>
          <a:bodyPr wrap="square">
            <a:spAutoFit/>
          </a:bodyPr>
          <a:lstStyle/>
          <a:p>
            <a:pPr marL="179388" indent="-179388">
              <a:buFont typeface="Arial" pitchFamily="34" charset="0"/>
              <a:buChar char="•"/>
            </a:pPr>
            <a:r>
              <a:rPr lang="uk-UA" dirty="0"/>
              <a:t>Інтенсивне неоднорідне затемнення верхньої частки правої легені,</a:t>
            </a:r>
          </a:p>
          <a:p>
            <a:pPr marL="179388" indent="-179388">
              <a:buFont typeface="Arial" pitchFamily="34" charset="0"/>
              <a:buChar char="•"/>
            </a:pPr>
            <a:r>
              <a:rPr lang="uk-UA" dirty="0"/>
              <a:t>Порожнини розпаду</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640960" cy="6555641"/>
          </a:xfrm>
          <a:prstGeom prst="rect">
            <a:avLst/>
          </a:prstGeom>
        </p:spPr>
        <p:txBody>
          <a:bodyPr wrap="square">
            <a:spAutoFit/>
          </a:bodyPr>
          <a:lstStyle/>
          <a:p>
            <a:pPr indent="269875" algn="ctr"/>
            <a:r>
              <a:rPr lang="uk-UA" sz="3600" b="1" dirty="0"/>
              <a:t>Локальний інфільтрат</a:t>
            </a:r>
            <a:endParaRPr lang="ru-RU" sz="2400" dirty="0"/>
          </a:p>
          <a:p>
            <a:pPr lvl="0" indent="269875" algn="just"/>
            <a:r>
              <a:rPr lang="uk-UA" sz="2400" dirty="0"/>
              <a:t>Це група вогнищ, які злилися між собою.</a:t>
            </a:r>
          </a:p>
          <a:p>
            <a:pPr lvl="0" indent="269875" algn="just"/>
            <a:r>
              <a:rPr lang="uk-UA" sz="2400" dirty="0"/>
              <a:t>Відноситься до обмежених інфільтративних процесів, які займають невелику частину сегмента. В одних випадках </a:t>
            </a:r>
            <a:r>
              <a:rPr lang="uk-UA" sz="2400" dirty="0" err="1"/>
              <a:t>передінфільтративні</a:t>
            </a:r>
            <a:r>
              <a:rPr lang="uk-UA" sz="2400" dirty="0"/>
              <a:t> зміни представлені лімфангітом у вигляді </a:t>
            </a:r>
            <a:r>
              <a:rPr lang="uk-UA" sz="2400" dirty="0" err="1"/>
              <a:t>гірляндоподібно-сітчастих</a:t>
            </a:r>
            <a:r>
              <a:rPr lang="uk-UA" sz="2400" dirty="0"/>
              <a:t> тіней, в інших - до утворення інфільтративного фокуса визначаються полігональні фігури (ущільнені міжчасточкові перегородки). Слідом за появою зазначених змін відбувається формування осередкових тіней, іноді протягом 5-7 діб. Тіні, як правило, неправильної або витягнутої форми, інтенсивність їх різна, залежить від локалізації інфільтрату в товщі тканини легені, контури, як правило, нерівні. При ТГ у товщі інфільтрату визначаються старі включення.</a:t>
            </a:r>
            <a:endParaRPr lang="ru-RU" sz="2400" dirty="0"/>
          </a:p>
          <a:p>
            <a:pPr lvl="0" indent="269875" algn="just"/>
            <a:endParaRPr lang="ru-RU" sz="2400" dirty="0"/>
          </a:p>
          <a:p>
            <a:br>
              <a:rPr lang="uk-UA" sz="2400" dirty="0"/>
            </a:br>
            <a:endParaRPr lang="uk-UA" sz="2400"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12160" y="260648"/>
            <a:ext cx="2808312" cy="3293209"/>
          </a:xfrm>
          <a:prstGeom prst="rect">
            <a:avLst/>
          </a:prstGeom>
        </p:spPr>
        <p:txBody>
          <a:bodyPr wrap="square">
            <a:spAutoFit/>
          </a:bodyPr>
          <a:lstStyle/>
          <a:p>
            <a:pPr indent="269875" algn="just">
              <a:buFont typeface="Arial" pitchFamily="34" charset="0"/>
              <a:buChar char="•"/>
            </a:pPr>
            <a:r>
              <a:rPr lang="uk-UA" sz="2000" dirty="0"/>
              <a:t>Група вогнищ в проекції верхньої долі правої легені, які злилися між собою,</a:t>
            </a:r>
          </a:p>
          <a:p>
            <a:pPr indent="269875" algn="just">
              <a:buFont typeface="Arial" pitchFamily="34" charset="0"/>
              <a:buChar char="•"/>
            </a:pPr>
            <a:r>
              <a:rPr lang="uk-UA" sz="2000" dirty="0"/>
              <a:t>Утворилися порожнини розпаду,</a:t>
            </a:r>
          </a:p>
          <a:p>
            <a:pPr indent="269875" algn="just">
              <a:buFont typeface="Arial" pitchFamily="34" charset="0"/>
              <a:buChar char="•"/>
            </a:pPr>
            <a:r>
              <a:rPr lang="uk-UA" sz="2000" dirty="0"/>
              <a:t>Легеневий малюнок посилений</a:t>
            </a:r>
            <a:endParaRPr lang="ru-RU" sz="2000" dirty="0"/>
          </a:p>
          <a:p>
            <a:br>
              <a:rPr lang="uk-UA" sz="2400" dirty="0"/>
            </a:br>
            <a:endParaRPr lang="uk-UA" sz="2400" dirty="0"/>
          </a:p>
        </p:txBody>
      </p:sp>
      <p:pic>
        <p:nvPicPr>
          <p:cNvPr id="3" name="Picture 1"/>
          <p:cNvPicPr>
            <a:picLocks noChangeAspect="1" noChangeArrowheads="1"/>
          </p:cNvPicPr>
          <p:nvPr/>
        </p:nvPicPr>
        <p:blipFill>
          <a:blip r:embed="rId2" cstate="print"/>
          <a:srcRect/>
          <a:stretch>
            <a:fillRect/>
          </a:stretch>
        </p:blipFill>
        <p:spPr bwMode="auto">
          <a:xfrm>
            <a:off x="0" y="0"/>
            <a:ext cx="5976664" cy="5812470"/>
          </a:xfrm>
          <a:prstGeom prst="rect">
            <a:avLst/>
          </a:prstGeom>
          <a:noFill/>
          <a:ln w="9525">
            <a:noFill/>
            <a:miter lim="800000"/>
            <a:headEnd/>
            <a:tailEnd/>
          </a:ln>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640960" cy="3046988"/>
          </a:xfrm>
          <a:prstGeom prst="rect">
            <a:avLst/>
          </a:prstGeom>
        </p:spPr>
        <p:txBody>
          <a:bodyPr wrap="square">
            <a:spAutoFit/>
          </a:bodyPr>
          <a:lstStyle/>
          <a:p>
            <a:pPr lvl="0" algn="ctr"/>
            <a:r>
              <a:rPr lang="uk-UA" sz="3600" dirty="0"/>
              <a:t>Бронхолобулярний інфільтрат</a:t>
            </a:r>
          </a:p>
          <a:p>
            <a:pPr lvl="0"/>
            <a:r>
              <a:rPr lang="uk-UA" sz="3600" dirty="0"/>
              <a:t> </a:t>
            </a:r>
            <a:r>
              <a:rPr lang="uk-UA" sz="2400" dirty="0"/>
              <a:t>характеризується наявністю фокуса витягнутої форми розміром 1,5-2,5 см (завбільшки із часточку) з розмитими контурами на тлі дещо посиленого легеневого малюнка. Ці утворення діляться на частини смужкою бронха.</a:t>
            </a:r>
            <a:endParaRPr lang="ru-RU" sz="2400" dirty="0"/>
          </a:p>
          <a:p>
            <a:br>
              <a:rPr lang="uk-UA" sz="2400" dirty="0"/>
            </a:br>
            <a:endParaRPr lang="uk-UA" sz="2400" dirty="0"/>
          </a:p>
        </p:txBody>
      </p:sp>
      <p:pic>
        <p:nvPicPr>
          <p:cNvPr id="175106" name="Picture 2"/>
          <p:cNvPicPr>
            <a:picLocks noChangeAspect="1" noChangeArrowheads="1"/>
          </p:cNvPicPr>
          <p:nvPr/>
        </p:nvPicPr>
        <p:blipFill>
          <a:blip r:embed="rId2" cstate="print"/>
          <a:srcRect/>
          <a:stretch>
            <a:fillRect/>
          </a:stretch>
        </p:blipFill>
        <p:spPr bwMode="auto">
          <a:xfrm>
            <a:off x="899591" y="2780928"/>
            <a:ext cx="4363569" cy="4077072"/>
          </a:xfrm>
          <a:prstGeom prst="rect">
            <a:avLst/>
          </a:prstGeom>
          <a:noFill/>
          <a:ln w="9525">
            <a:noFill/>
            <a:miter lim="800000"/>
            <a:headEnd/>
            <a:tailEnd/>
          </a:ln>
        </p:spPr>
      </p:pic>
      <p:sp>
        <p:nvSpPr>
          <p:cNvPr id="4" name="Прямоугольник 3"/>
          <p:cNvSpPr/>
          <p:nvPr/>
        </p:nvSpPr>
        <p:spPr>
          <a:xfrm>
            <a:off x="2699792" y="6165304"/>
            <a:ext cx="1512168" cy="692696"/>
          </a:xfrm>
          <a:prstGeom prst="rect">
            <a:avLst/>
          </a:pr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cxnSp>
        <p:nvCxnSpPr>
          <p:cNvPr id="6" name="Прямая со стрелкой 5"/>
          <p:cNvCxnSpPr/>
          <p:nvPr/>
        </p:nvCxnSpPr>
        <p:spPr>
          <a:xfrm>
            <a:off x="1475656" y="2780928"/>
            <a:ext cx="576064" cy="93610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75107" name="Picture 3"/>
          <p:cNvPicPr>
            <a:picLocks noChangeAspect="1" noChangeArrowheads="1"/>
          </p:cNvPicPr>
          <p:nvPr/>
        </p:nvPicPr>
        <p:blipFill>
          <a:blip r:embed="rId3" cstate="print"/>
          <a:srcRect/>
          <a:stretch>
            <a:fillRect/>
          </a:stretch>
        </p:blipFill>
        <p:spPr bwMode="auto">
          <a:xfrm>
            <a:off x="5508104" y="2996952"/>
            <a:ext cx="2592288" cy="3586222"/>
          </a:xfrm>
          <a:prstGeom prst="rect">
            <a:avLst/>
          </a:prstGeom>
          <a:noFill/>
          <a:ln w="9525">
            <a:noFill/>
            <a:miter lim="800000"/>
            <a:headEnd/>
            <a:tailEnd/>
          </a:ln>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640960" cy="6186309"/>
          </a:xfrm>
          <a:prstGeom prst="rect">
            <a:avLst/>
          </a:prstGeom>
        </p:spPr>
        <p:txBody>
          <a:bodyPr wrap="square">
            <a:spAutoFit/>
          </a:bodyPr>
          <a:lstStyle/>
          <a:p>
            <a:pPr lvl="0" algn="ctr"/>
            <a:r>
              <a:rPr lang="uk-UA" sz="3600" dirty="0"/>
              <a:t>Круглий інфільтрат </a:t>
            </a:r>
          </a:p>
          <a:p>
            <a:pPr lvl="0" algn="just"/>
            <a:r>
              <a:rPr lang="uk-UA" sz="2400" dirty="0"/>
              <a:t>Це ізольовані, круглої форми фокуси інфільтративного ущільнення легеневої тканини розміром більше 2 см. Зустрічається рідше. Локалізується переважною у кортикальних відділах верхніх часток легень, частіше 1, 2 і 6 сегменти. Виразність казеозних змін може бути різна, основним субстратом є перифокальнє запалення. Характер контурів і інтенсивність тіні при круглих інфільтратах можуть широко варіювати, це залежить від величини фокуса, його положення в легені і морфологічних змін. Поряд із тривалим збереженням ущільнення, ці утворення відрізняються динамічністю, котра пов'язана із схильністю перифокального запалення до розсмоктування, а казеозного компонента - до ущільнення або розплавлення з розпадом (в 50 </a:t>
            </a:r>
            <a:r>
              <a:rPr lang="uk-UA" sz="2400" i="1" dirty="0"/>
              <a:t>%</a:t>
            </a:r>
            <a:r>
              <a:rPr lang="uk-UA" sz="2400" dirty="0"/>
              <a:t> випадків). Надалі на місці інфільтрату залишаються осередкові ущільнення, фіброзні зміни, плевропульмональні спайки.</a:t>
            </a:r>
            <a:endParaRPr lang="ru-RU" sz="2400"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83725" y="188640"/>
            <a:ext cx="3997184" cy="584775"/>
          </a:xfrm>
          <a:prstGeom prst="rect">
            <a:avLst/>
          </a:prstGeom>
        </p:spPr>
        <p:txBody>
          <a:bodyPr wrap="none">
            <a:spAutoFit/>
          </a:bodyPr>
          <a:lstStyle/>
          <a:p>
            <a:pPr lvl="0" algn="ctr"/>
            <a:r>
              <a:rPr lang="uk-UA" sz="3200" b="1" dirty="0"/>
              <a:t>Круглий інфільтрат </a:t>
            </a:r>
          </a:p>
        </p:txBody>
      </p:sp>
      <p:pic>
        <p:nvPicPr>
          <p:cNvPr id="176132" name="Picture 4"/>
          <p:cNvPicPr>
            <a:picLocks noChangeAspect="1" noChangeArrowheads="1"/>
          </p:cNvPicPr>
          <p:nvPr/>
        </p:nvPicPr>
        <p:blipFill>
          <a:blip r:embed="rId2" cstate="print">
            <a:lum contrast="20000"/>
          </a:blip>
          <a:srcRect/>
          <a:stretch>
            <a:fillRect/>
          </a:stretch>
        </p:blipFill>
        <p:spPr bwMode="auto">
          <a:xfrm>
            <a:off x="251520" y="908720"/>
            <a:ext cx="4467225" cy="3705225"/>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a:stretch>
            <a:fillRect/>
          </a:stretch>
        </p:blipFill>
        <p:spPr bwMode="auto">
          <a:xfrm>
            <a:off x="7524750" y="0"/>
            <a:ext cx="1619250" cy="2333625"/>
          </a:xfrm>
          <a:prstGeom prst="rect">
            <a:avLst/>
          </a:prstGeom>
          <a:noFill/>
          <a:ln w="9525">
            <a:noFill/>
            <a:miter lim="800000"/>
            <a:headEnd/>
            <a:tailEnd/>
          </a:ln>
        </p:spPr>
      </p:pic>
      <p:sp>
        <p:nvSpPr>
          <p:cNvPr id="7" name="Прямоугольник 6"/>
          <p:cNvSpPr/>
          <p:nvPr/>
        </p:nvSpPr>
        <p:spPr>
          <a:xfrm>
            <a:off x="323528" y="4797152"/>
            <a:ext cx="4572000" cy="923330"/>
          </a:xfrm>
          <a:prstGeom prst="rect">
            <a:avLst/>
          </a:prstGeom>
        </p:spPr>
        <p:txBody>
          <a:bodyPr>
            <a:spAutoFit/>
          </a:bodyPr>
          <a:lstStyle/>
          <a:p>
            <a:pPr marL="269875" indent="-269875">
              <a:buFont typeface="Arial" pitchFamily="34" charset="0"/>
              <a:buChar char="•"/>
            </a:pPr>
            <a:r>
              <a:rPr lang="uk-UA" dirty="0"/>
              <a:t>Круглий інфільтрат в проекції </a:t>
            </a:r>
            <a:r>
              <a:rPr lang="en-US" dirty="0"/>
              <a:t>S2 </a:t>
            </a:r>
            <a:r>
              <a:rPr lang="uk-UA" dirty="0"/>
              <a:t>правої легені,</a:t>
            </a:r>
          </a:p>
          <a:p>
            <a:pPr marL="269875" indent="-269875">
              <a:buFont typeface="Arial" pitchFamily="34" charset="0"/>
              <a:buChar char="•"/>
            </a:pPr>
            <a:r>
              <a:rPr lang="uk-UA" dirty="0" err="1"/>
              <a:t>“доріжка</a:t>
            </a:r>
            <a:r>
              <a:rPr lang="uk-UA" dirty="0"/>
              <a:t> ” лімфангоїту до правого кореня</a:t>
            </a:r>
          </a:p>
        </p:txBody>
      </p:sp>
      <p:sp>
        <p:nvSpPr>
          <p:cNvPr id="9" name="Прямоугольник 8"/>
          <p:cNvSpPr/>
          <p:nvPr/>
        </p:nvSpPr>
        <p:spPr>
          <a:xfrm>
            <a:off x="3995936" y="908720"/>
            <a:ext cx="720080" cy="3600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cxnSp>
        <p:nvCxnSpPr>
          <p:cNvPr id="11" name="Прямая со стрелкой 10"/>
          <p:cNvCxnSpPr/>
          <p:nvPr/>
        </p:nvCxnSpPr>
        <p:spPr>
          <a:xfrm>
            <a:off x="1115616" y="764704"/>
            <a:ext cx="144016" cy="72008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cstate="print">
            <a:lum bright="-10000" contrast="-10000"/>
          </a:blip>
          <a:srcRect/>
          <a:stretch>
            <a:fillRect/>
          </a:stretch>
        </p:blipFill>
        <p:spPr bwMode="auto">
          <a:xfrm>
            <a:off x="539552" y="1196752"/>
            <a:ext cx="6912768" cy="5112568"/>
          </a:xfrm>
          <a:prstGeom prst="rect">
            <a:avLst/>
          </a:prstGeom>
          <a:noFill/>
          <a:ln w="9525">
            <a:noFill/>
            <a:miter lim="800000"/>
            <a:headEnd/>
            <a:tailEnd/>
          </a:ln>
        </p:spPr>
      </p:pic>
      <p:sp>
        <p:nvSpPr>
          <p:cNvPr id="3" name="Прямоугольник 2"/>
          <p:cNvSpPr/>
          <p:nvPr/>
        </p:nvSpPr>
        <p:spPr>
          <a:xfrm>
            <a:off x="755576" y="404664"/>
            <a:ext cx="7284623" cy="584775"/>
          </a:xfrm>
          <a:prstGeom prst="rect">
            <a:avLst/>
          </a:prstGeom>
        </p:spPr>
        <p:txBody>
          <a:bodyPr wrap="none">
            <a:spAutoFit/>
          </a:bodyPr>
          <a:lstStyle/>
          <a:p>
            <a:r>
              <a:rPr lang="uk-UA" sz="3200" b="1" dirty="0"/>
              <a:t>Круглий інфільтрат </a:t>
            </a:r>
            <a:r>
              <a:rPr lang="uk-UA" sz="3200" b="1" dirty="0" err="1"/>
              <a:t>Асмана-Редекера</a:t>
            </a:r>
            <a:r>
              <a:rPr lang="uk-UA" sz="3200" b="1" dirty="0"/>
              <a:t> </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2" descr="https://medqueen.com/uploads/posts/2018-12/1546085516_01.jpg"/>
          <p:cNvPicPr>
            <a:picLocks noChangeAspect="1" noChangeArrowheads="1"/>
          </p:cNvPicPr>
          <p:nvPr/>
        </p:nvPicPr>
        <p:blipFill>
          <a:blip r:embed="rId2" cstate="print"/>
          <a:srcRect/>
          <a:stretch>
            <a:fillRect/>
          </a:stretch>
        </p:blipFill>
        <p:spPr bwMode="auto">
          <a:xfrm>
            <a:off x="683568" y="260648"/>
            <a:ext cx="5868144" cy="5700483"/>
          </a:xfrm>
          <a:prstGeom prst="rect">
            <a:avLst/>
          </a:prstGeom>
          <a:noFill/>
        </p:spPr>
      </p:pic>
      <p:sp>
        <p:nvSpPr>
          <p:cNvPr id="3" name="Прямоугольник 2"/>
          <p:cNvSpPr/>
          <p:nvPr/>
        </p:nvSpPr>
        <p:spPr>
          <a:xfrm>
            <a:off x="6588224" y="332656"/>
            <a:ext cx="2555776" cy="1477328"/>
          </a:xfrm>
          <a:prstGeom prst="rect">
            <a:avLst/>
          </a:prstGeom>
        </p:spPr>
        <p:txBody>
          <a:bodyPr wrap="square">
            <a:spAutoFit/>
          </a:bodyPr>
          <a:lstStyle/>
          <a:p>
            <a:r>
              <a:rPr lang="uk-UA" dirty="0"/>
              <a:t>Інфільтративний туберкульоз верхньої частки правої легені (інфільтрат округлої форми)</a:t>
            </a:r>
          </a:p>
        </p:txBody>
      </p:sp>
      <p:cxnSp>
        <p:nvCxnSpPr>
          <p:cNvPr id="5" name="Прямая со стрелкой 4"/>
          <p:cNvCxnSpPr/>
          <p:nvPr/>
        </p:nvCxnSpPr>
        <p:spPr>
          <a:xfrm>
            <a:off x="395536" y="2420888"/>
            <a:ext cx="1152128"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Прямоугольник 5"/>
          <p:cNvSpPr/>
          <p:nvPr/>
        </p:nvSpPr>
        <p:spPr>
          <a:xfrm>
            <a:off x="2051720" y="6093296"/>
            <a:ext cx="2754280" cy="369332"/>
          </a:xfrm>
          <a:prstGeom prst="rect">
            <a:avLst/>
          </a:prstGeom>
        </p:spPr>
        <p:txBody>
          <a:bodyPr wrap="none">
            <a:spAutoFit/>
          </a:bodyPr>
          <a:lstStyle/>
          <a:p>
            <a:r>
              <a:rPr lang="en-US" dirty="0"/>
              <a:t>https://medqueen.com/</a:t>
            </a:r>
            <a:endParaRPr lang="uk-UA"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051720" y="188640"/>
            <a:ext cx="5281574" cy="584775"/>
          </a:xfrm>
          <a:prstGeom prst="rect">
            <a:avLst/>
          </a:prstGeom>
        </p:spPr>
        <p:txBody>
          <a:bodyPr wrap="none">
            <a:spAutoFit/>
          </a:bodyPr>
          <a:lstStyle/>
          <a:p>
            <a:pPr lvl="0" algn="ctr"/>
            <a:r>
              <a:rPr lang="uk-UA" sz="3200" b="1" dirty="0"/>
              <a:t>Хмароподібний інфільтрат </a:t>
            </a:r>
          </a:p>
        </p:txBody>
      </p:sp>
      <p:pic>
        <p:nvPicPr>
          <p:cNvPr id="178178" name="Picture 2"/>
          <p:cNvPicPr>
            <a:picLocks noChangeAspect="1" noChangeArrowheads="1"/>
          </p:cNvPicPr>
          <p:nvPr/>
        </p:nvPicPr>
        <p:blipFill>
          <a:blip r:embed="rId2" cstate="print"/>
          <a:srcRect/>
          <a:stretch>
            <a:fillRect/>
          </a:stretch>
        </p:blipFill>
        <p:spPr bwMode="auto">
          <a:xfrm>
            <a:off x="0" y="0"/>
            <a:ext cx="1628775" cy="2209800"/>
          </a:xfrm>
          <a:prstGeom prst="rect">
            <a:avLst/>
          </a:prstGeom>
          <a:noFill/>
          <a:ln w="9525">
            <a:noFill/>
            <a:miter lim="800000"/>
            <a:headEnd/>
            <a:tailEnd/>
          </a:ln>
        </p:spPr>
      </p:pic>
      <p:sp>
        <p:nvSpPr>
          <p:cNvPr id="10" name="Прямоугольник 9"/>
          <p:cNvSpPr/>
          <p:nvPr/>
        </p:nvSpPr>
        <p:spPr>
          <a:xfrm>
            <a:off x="1763688" y="908720"/>
            <a:ext cx="7128792" cy="1200329"/>
          </a:xfrm>
          <a:prstGeom prst="rect">
            <a:avLst/>
          </a:prstGeom>
        </p:spPr>
        <p:txBody>
          <a:bodyPr wrap="square">
            <a:spAutoFit/>
          </a:bodyPr>
          <a:lstStyle/>
          <a:p>
            <a:pPr indent="269875" algn="just"/>
            <a:r>
              <a:rPr lang="uk-UA" sz="2400" dirty="0"/>
              <a:t>Головною особливістю цієї форми є наявність тісно розміщених </a:t>
            </a:r>
            <a:r>
              <a:rPr lang="uk-UA" sz="2400" dirty="0" err="1"/>
              <a:t>бронхолобулярних</a:t>
            </a:r>
            <a:r>
              <a:rPr lang="uk-UA" sz="2400" dirty="0"/>
              <a:t> вогнищ, об'єднаних загальним </a:t>
            </a:r>
            <a:r>
              <a:rPr lang="uk-UA" sz="2400" dirty="0" err="1"/>
              <a:t>перифокальним</a:t>
            </a:r>
            <a:r>
              <a:rPr lang="uk-UA" sz="2400" dirty="0"/>
              <a:t> запаленням. </a:t>
            </a:r>
          </a:p>
        </p:txBody>
      </p:sp>
      <p:sp>
        <p:nvSpPr>
          <p:cNvPr id="11" name="Прямоугольник 10"/>
          <p:cNvSpPr/>
          <p:nvPr/>
        </p:nvSpPr>
        <p:spPr>
          <a:xfrm>
            <a:off x="323528" y="2348880"/>
            <a:ext cx="8568952" cy="4154984"/>
          </a:xfrm>
          <a:prstGeom prst="rect">
            <a:avLst/>
          </a:prstGeom>
        </p:spPr>
        <p:txBody>
          <a:bodyPr wrap="square">
            <a:spAutoFit/>
          </a:bodyPr>
          <a:lstStyle/>
          <a:p>
            <a:pPr indent="269875" algn="just"/>
            <a:r>
              <a:rPr lang="uk-UA" sz="2400" dirty="0"/>
              <a:t>Картина хмароподібного інфільтрату представлена 2 видами змін: </a:t>
            </a:r>
          </a:p>
          <a:p>
            <a:pPr marL="269875" indent="-269875" algn="just">
              <a:buFont typeface="Arial" pitchFamily="34" charset="0"/>
              <a:buChar char="•"/>
            </a:pPr>
            <a:r>
              <a:rPr lang="uk-UA" sz="2400" dirty="0"/>
              <a:t>в одних випадках з'являється дифузне затемнення слабкої інтенсивності навколо або поблизу фокуса інфільтрації. Тінь, як правило, займає 2 міжребер'я, має розмиті межі, на фоні затемнення визначається посилений судинний малюнок, а також великопетлисті тіні, обумовлені інфільтрацією міжчасткових перегородок.</a:t>
            </a:r>
          </a:p>
          <a:p>
            <a:pPr marL="269875" indent="-269875" algn="just">
              <a:buFont typeface="Arial" pitchFamily="34" charset="0"/>
              <a:buChar char="•"/>
            </a:pPr>
            <a:r>
              <a:rPr lang="uk-UA" sz="2400" dirty="0"/>
              <a:t>В інших випадках перифокальні зміни виражені слабо, і наявність паренхіматозних змін дозволяє виявити тільки томографічне обстеження. </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568952" cy="3046988"/>
          </a:xfrm>
          <a:prstGeom prst="rect">
            <a:avLst/>
          </a:prstGeom>
        </p:spPr>
        <p:txBody>
          <a:bodyPr wrap="square">
            <a:spAutoFit/>
          </a:bodyPr>
          <a:lstStyle/>
          <a:p>
            <a:pPr algn="just"/>
            <a:r>
              <a:rPr lang="uk-UA" sz="2400" dirty="0"/>
              <a:t>У більш пізній фазі тіні інфільтрату стають більш інтенсивними, гомогенними, на їхньому фоні не видно «старі» вогнища. Не завжди має місце поступова зміна описаних змін. При гострому початку захворювання можуть відразу виникати дифузні тіні великої інтенсивності й значної протяжності. Відмінною рисою хмароподібного інфільтрату є велика схильність до появи розпаду й каверн (до 70-80 % випадків), що веде до майже постійного бактеріовиділення.</a:t>
            </a:r>
          </a:p>
        </p:txBody>
      </p:sp>
      <p:pic>
        <p:nvPicPr>
          <p:cNvPr id="3" name="Picture 2"/>
          <p:cNvPicPr>
            <a:picLocks noChangeAspect="1" noChangeArrowheads="1"/>
          </p:cNvPicPr>
          <p:nvPr/>
        </p:nvPicPr>
        <p:blipFill>
          <a:blip r:embed="rId2" cstate="print"/>
          <a:srcRect/>
          <a:stretch>
            <a:fillRect/>
          </a:stretch>
        </p:blipFill>
        <p:spPr bwMode="auto">
          <a:xfrm>
            <a:off x="539552" y="3356992"/>
            <a:ext cx="2960503" cy="3291045"/>
          </a:xfrm>
          <a:prstGeom prst="rect">
            <a:avLst/>
          </a:prstGeom>
          <a:noFill/>
          <a:ln w="9525">
            <a:noFill/>
            <a:miter lim="800000"/>
            <a:headEnd/>
            <a:tailEnd/>
          </a:ln>
        </p:spPr>
      </p:pic>
      <p:sp>
        <p:nvSpPr>
          <p:cNvPr id="4" name="Прямоугольник 3"/>
          <p:cNvSpPr/>
          <p:nvPr/>
        </p:nvSpPr>
        <p:spPr>
          <a:xfrm>
            <a:off x="3491880" y="4221088"/>
            <a:ext cx="4572000" cy="1477328"/>
          </a:xfrm>
          <a:prstGeom prst="rect">
            <a:avLst/>
          </a:prstGeom>
        </p:spPr>
        <p:txBody>
          <a:bodyPr>
            <a:spAutoFit/>
          </a:bodyPr>
          <a:lstStyle/>
          <a:p>
            <a:pPr marL="269875" indent="-269875">
              <a:buFont typeface="Arial" pitchFamily="34" charset="0"/>
              <a:buChar char="•"/>
            </a:pPr>
            <a:r>
              <a:rPr lang="uk-UA" dirty="0"/>
              <a:t>Хмароподібній інфільтрат в проекції </a:t>
            </a:r>
            <a:r>
              <a:rPr lang="en-US" dirty="0"/>
              <a:t>S</a:t>
            </a:r>
            <a:r>
              <a:rPr lang="uk-UA" dirty="0"/>
              <a:t>1,</a:t>
            </a:r>
            <a:r>
              <a:rPr lang="en-US" dirty="0"/>
              <a:t>2 </a:t>
            </a:r>
            <a:r>
              <a:rPr lang="uk-UA" dirty="0"/>
              <a:t>лівої легені,</a:t>
            </a:r>
          </a:p>
          <a:p>
            <a:pPr marL="269875" indent="-269875">
              <a:buFont typeface="Arial" pitchFamily="34" charset="0"/>
              <a:buChar char="•"/>
            </a:pPr>
            <a:r>
              <a:rPr lang="uk-UA" dirty="0" err="1"/>
              <a:t>“доріжка</a:t>
            </a:r>
            <a:r>
              <a:rPr lang="uk-UA" dirty="0"/>
              <a:t> ” лімфангоїту до лівого кореня</a:t>
            </a:r>
          </a:p>
          <a:p>
            <a:pPr marL="269875" indent="-269875">
              <a:buFont typeface="Arial" pitchFamily="34" charset="0"/>
              <a:buChar char="•"/>
            </a:pPr>
            <a:r>
              <a:rPr lang="uk-UA" dirty="0"/>
              <a:t>Вогнища відсіву в нижній частки лівої легені</a:t>
            </a:r>
          </a:p>
        </p:txBody>
      </p:sp>
      <p:cxnSp>
        <p:nvCxnSpPr>
          <p:cNvPr id="6" name="Прямая со стрелкой 5"/>
          <p:cNvCxnSpPr/>
          <p:nvPr/>
        </p:nvCxnSpPr>
        <p:spPr>
          <a:xfrm flipH="1">
            <a:off x="2915816" y="3717032"/>
            <a:ext cx="648072"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641533" y="188640"/>
            <a:ext cx="5281574" cy="584775"/>
          </a:xfrm>
          <a:prstGeom prst="rect">
            <a:avLst/>
          </a:prstGeom>
        </p:spPr>
        <p:txBody>
          <a:bodyPr wrap="none">
            <a:spAutoFit/>
          </a:bodyPr>
          <a:lstStyle/>
          <a:p>
            <a:pPr lvl="0" algn="ctr"/>
            <a:r>
              <a:rPr lang="uk-UA" sz="3200" b="1" dirty="0"/>
              <a:t>Хмароподібний інфільтрат </a:t>
            </a:r>
          </a:p>
        </p:txBody>
      </p:sp>
      <p:pic>
        <p:nvPicPr>
          <p:cNvPr id="178180" name="Picture 4"/>
          <p:cNvPicPr>
            <a:picLocks noChangeAspect="1" noChangeArrowheads="1"/>
          </p:cNvPicPr>
          <p:nvPr/>
        </p:nvPicPr>
        <p:blipFill>
          <a:blip r:embed="rId2" cstate="print">
            <a:lum bright="10000" contrast="30000"/>
          </a:blip>
          <a:srcRect/>
          <a:stretch>
            <a:fillRect/>
          </a:stretch>
        </p:blipFill>
        <p:spPr bwMode="auto">
          <a:xfrm>
            <a:off x="2483768" y="980728"/>
            <a:ext cx="4583637" cy="4536504"/>
          </a:xfrm>
          <a:prstGeom prst="rect">
            <a:avLst/>
          </a:prstGeom>
          <a:noFill/>
          <a:ln w="9525">
            <a:noFill/>
            <a:miter lim="800000"/>
            <a:headEnd/>
            <a:tailEnd/>
          </a:ln>
        </p:spPr>
      </p:pic>
      <p:cxnSp>
        <p:nvCxnSpPr>
          <p:cNvPr id="8" name="Прямая со стрелкой 7"/>
          <p:cNvCxnSpPr/>
          <p:nvPr/>
        </p:nvCxnSpPr>
        <p:spPr>
          <a:xfrm>
            <a:off x="2843808" y="1412776"/>
            <a:ext cx="648072" cy="86409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6660232" y="980728"/>
            <a:ext cx="432048" cy="1008112"/>
          </a:xfrm>
          <a:prstGeom prst="rect">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0" name="Прямоугольник 9"/>
          <p:cNvSpPr/>
          <p:nvPr/>
        </p:nvSpPr>
        <p:spPr>
          <a:xfrm>
            <a:off x="2627784" y="5661248"/>
            <a:ext cx="5774786" cy="923330"/>
          </a:xfrm>
          <a:prstGeom prst="rect">
            <a:avLst/>
          </a:prstGeom>
        </p:spPr>
        <p:txBody>
          <a:bodyPr wrap="none">
            <a:spAutoFit/>
          </a:bodyPr>
          <a:lstStyle/>
          <a:p>
            <a:pPr marL="269875" indent="-269875">
              <a:buFont typeface="Arial" pitchFamily="34" charset="0"/>
              <a:buChar char="•"/>
            </a:pPr>
            <a:r>
              <a:rPr lang="uk-UA" dirty="0"/>
              <a:t>Хмароподібній інфільтрат в проекції </a:t>
            </a:r>
            <a:r>
              <a:rPr lang="en-US" dirty="0"/>
              <a:t>S2 </a:t>
            </a:r>
            <a:r>
              <a:rPr lang="uk-UA" dirty="0"/>
              <a:t>правої легені,</a:t>
            </a:r>
          </a:p>
          <a:p>
            <a:pPr marL="269875" indent="-269875">
              <a:buFont typeface="Arial" pitchFamily="34" charset="0"/>
              <a:buChar char="•"/>
            </a:pPr>
            <a:r>
              <a:rPr lang="uk-UA" dirty="0"/>
              <a:t>Дрібні вогнища навколо,</a:t>
            </a:r>
          </a:p>
          <a:p>
            <a:pPr marL="269875" indent="-269875">
              <a:buFont typeface="Arial" pitchFamily="34" charset="0"/>
              <a:buChar char="•"/>
            </a:pPr>
            <a:r>
              <a:rPr lang="uk-UA" dirty="0" err="1"/>
              <a:t>“доріжка</a:t>
            </a:r>
            <a:r>
              <a:rPr lang="uk-UA" dirty="0"/>
              <a:t> ” лімфангоїту до правого кореня</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641533" y="188640"/>
            <a:ext cx="5281574" cy="584775"/>
          </a:xfrm>
          <a:prstGeom prst="rect">
            <a:avLst/>
          </a:prstGeom>
        </p:spPr>
        <p:txBody>
          <a:bodyPr wrap="none">
            <a:spAutoFit/>
          </a:bodyPr>
          <a:lstStyle/>
          <a:p>
            <a:pPr lvl="0" algn="ctr"/>
            <a:r>
              <a:rPr lang="uk-UA" sz="3200" b="1" dirty="0"/>
              <a:t>Хмароподібний інфільтрат </a:t>
            </a:r>
          </a:p>
        </p:txBody>
      </p:sp>
      <p:pic>
        <p:nvPicPr>
          <p:cNvPr id="189442" name="Picture 2"/>
          <p:cNvPicPr>
            <a:picLocks noChangeAspect="1" noChangeArrowheads="1"/>
          </p:cNvPicPr>
          <p:nvPr/>
        </p:nvPicPr>
        <p:blipFill>
          <a:blip r:embed="rId2" cstate="print"/>
          <a:srcRect/>
          <a:stretch>
            <a:fillRect/>
          </a:stretch>
        </p:blipFill>
        <p:spPr bwMode="auto">
          <a:xfrm>
            <a:off x="395536" y="908720"/>
            <a:ext cx="5256584" cy="5544616"/>
          </a:xfrm>
          <a:prstGeom prst="rect">
            <a:avLst/>
          </a:prstGeom>
          <a:noFill/>
          <a:ln w="9525">
            <a:noFill/>
            <a:miter lim="800000"/>
            <a:headEnd/>
            <a:tailEnd/>
          </a:ln>
        </p:spPr>
      </p:pic>
      <p:sp>
        <p:nvSpPr>
          <p:cNvPr id="10" name="Прямоугольник 9"/>
          <p:cNvSpPr/>
          <p:nvPr/>
        </p:nvSpPr>
        <p:spPr>
          <a:xfrm>
            <a:off x="5796136" y="1052736"/>
            <a:ext cx="3096344" cy="2308324"/>
          </a:xfrm>
          <a:prstGeom prst="rect">
            <a:avLst/>
          </a:prstGeom>
        </p:spPr>
        <p:txBody>
          <a:bodyPr wrap="square">
            <a:spAutoFit/>
          </a:bodyPr>
          <a:lstStyle/>
          <a:p>
            <a:pPr marL="269875" indent="-269875">
              <a:buFont typeface="Arial" pitchFamily="34" charset="0"/>
              <a:buChar char="•"/>
            </a:pPr>
            <a:r>
              <a:rPr lang="uk-UA" dirty="0"/>
              <a:t>Великі  фокуси інфільтрації легеневої тканини в </a:t>
            </a:r>
            <a:r>
              <a:rPr lang="en-US" dirty="0"/>
              <a:t>S4</a:t>
            </a:r>
            <a:r>
              <a:rPr lang="uk-UA" dirty="0"/>
              <a:t> правої легені,</a:t>
            </a:r>
          </a:p>
          <a:p>
            <a:pPr marL="269875" indent="-269875">
              <a:buFont typeface="Arial" pitchFamily="34" charset="0"/>
              <a:buChar char="•"/>
            </a:pPr>
            <a:r>
              <a:rPr lang="uk-UA" dirty="0"/>
              <a:t>Плевральний випіт праворуч,</a:t>
            </a:r>
          </a:p>
          <a:p>
            <a:pPr marL="269875" indent="-269875">
              <a:buFont typeface="Arial" pitchFamily="34" charset="0"/>
              <a:buChar char="•"/>
            </a:pPr>
            <a:r>
              <a:rPr lang="uk-UA" dirty="0"/>
              <a:t>Вогнища відсіву в ліву легеню.</a:t>
            </a:r>
          </a:p>
          <a:p>
            <a:endParaRPr lang="uk-UA"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Picture 2" descr="G:\рентгенархив инна\DSC00331.JPG"/>
          <p:cNvPicPr>
            <a:picLocks noChangeAspect="1" noChangeArrowheads="1"/>
          </p:cNvPicPr>
          <p:nvPr/>
        </p:nvPicPr>
        <p:blipFill>
          <a:blip r:embed="rId2" cstate="print">
            <a:lum bright="-10000"/>
          </a:blip>
          <a:srcRect/>
          <a:stretch>
            <a:fillRect/>
          </a:stretch>
        </p:blipFill>
        <p:spPr bwMode="auto">
          <a:xfrm>
            <a:off x="0" y="476672"/>
            <a:ext cx="6008279" cy="4344528"/>
          </a:xfrm>
          <a:prstGeom prst="rect">
            <a:avLst/>
          </a:prstGeom>
          <a:noFill/>
        </p:spPr>
      </p:pic>
      <p:sp>
        <p:nvSpPr>
          <p:cNvPr id="3" name="Прямоугольник 2"/>
          <p:cNvSpPr/>
          <p:nvPr/>
        </p:nvSpPr>
        <p:spPr>
          <a:xfrm>
            <a:off x="2483768" y="4005064"/>
            <a:ext cx="1224136" cy="720080"/>
          </a:xfrm>
          <a:prstGeom prst="rect">
            <a:avLst/>
          </a:pr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cxnSp>
        <p:nvCxnSpPr>
          <p:cNvPr id="5" name="Прямая со стрелкой 4"/>
          <p:cNvCxnSpPr/>
          <p:nvPr/>
        </p:nvCxnSpPr>
        <p:spPr>
          <a:xfrm>
            <a:off x="1115616" y="1844824"/>
            <a:ext cx="648072" cy="108012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6156176" y="476672"/>
            <a:ext cx="2987824" cy="2031325"/>
          </a:xfrm>
          <a:prstGeom prst="rect">
            <a:avLst/>
          </a:prstGeom>
        </p:spPr>
        <p:txBody>
          <a:bodyPr wrap="square">
            <a:spAutoFit/>
          </a:bodyPr>
          <a:lstStyle/>
          <a:p>
            <a:pPr marL="269875" indent="-269875">
              <a:buFont typeface="Arial" pitchFamily="34" charset="0"/>
              <a:buChar char="•"/>
            </a:pPr>
            <a:r>
              <a:rPr lang="uk-UA" dirty="0"/>
              <a:t>Хмароподібний інфільтрат правої легені,</a:t>
            </a:r>
          </a:p>
          <a:p>
            <a:pPr marL="269875" indent="-269875">
              <a:buFont typeface="Arial" pitchFamily="34" charset="0"/>
              <a:buChar char="•"/>
            </a:pPr>
            <a:r>
              <a:rPr lang="uk-UA" dirty="0"/>
              <a:t>Множинні дрібні вогнища відсіву в обох легенях,</a:t>
            </a:r>
          </a:p>
          <a:p>
            <a:pPr marL="269875" indent="-269875">
              <a:buFont typeface="Arial" pitchFamily="34" charset="0"/>
              <a:buChar char="•"/>
            </a:pPr>
            <a:r>
              <a:rPr lang="uk-UA" dirty="0"/>
              <a:t>Посилення легеневого малюнка.</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p:cNvPicPr>
            <a:picLocks noChangeAspect="1" noChangeArrowheads="1"/>
          </p:cNvPicPr>
          <p:nvPr/>
        </p:nvPicPr>
        <p:blipFill>
          <a:blip r:embed="rId2" cstate="print"/>
          <a:srcRect/>
          <a:stretch>
            <a:fillRect/>
          </a:stretch>
        </p:blipFill>
        <p:spPr bwMode="auto">
          <a:xfrm>
            <a:off x="5734034" y="2492896"/>
            <a:ext cx="3409966" cy="4077072"/>
          </a:xfrm>
          <a:prstGeom prst="rect">
            <a:avLst/>
          </a:prstGeom>
          <a:noFill/>
          <a:ln w="9525">
            <a:noFill/>
            <a:miter lim="800000"/>
            <a:headEnd/>
            <a:tailEnd/>
          </a:ln>
          <a:effectLst/>
        </p:spPr>
      </p:pic>
      <p:pic>
        <p:nvPicPr>
          <p:cNvPr id="205827" name="Picture 3"/>
          <p:cNvPicPr>
            <a:picLocks noChangeAspect="1" noChangeArrowheads="1"/>
          </p:cNvPicPr>
          <p:nvPr/>
        </p:nvPicPr>
        <p:blipFill>
          <a:blip r:embed="rId3" cstate="print"/>
          <a:srcRect/>
          <a:stretch>
            <a:fillRect/>
          </a:stretch>
        </p:blipFill>
        <p:spPr bwMode="auto">
          <a:xfrm>
            <a:off x="251520" y="1484784"/>
            <a:ext cx="5364088" cy="4163813"/>
          </a:xfrm>
          <a:prstGeom prst="rect">
            <a:avLst/>
          </a:prstGeom>
          <a:noFill/>
          <a:ln w="9525">
            <a:noFill/>
            <a:miter lim="800000"/>
            <a:headEnd/>
            <a:tailEnd/>
          </a:ln>
          <a:effectLst/>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568952" cy="1938992"/>
          </a:xfrm>
          <a:prstGeom prst="rect">
            <a:avLst/>
          </a:prstGeom>
        </p:spPr>
        <p:txBody>
          <a:bodyPr wrap="square">
            <a:spAutoFit/>
          </a:bodyPr>
          <a:lstStyle/>
          <a:p>
            <a:pPr indent="269875" algn="just"/>
            <a:r>
              <a:rPr lang="uk-UA" sz="2400" dirty="0"/>
              <a:t>При прогресуванні туберкульозного процесу на прилеглих до нього ділянках легеневої тканини утворюються нові вогнищеві зміни, які обумовлені поширенням контактним, </a:t>
            </a:r>
            <a:r>
              <a:rPr lang="uk-UA" sz="2400" dirty="0" err="1"/>
              <a:t>лімфо-</a:t>
            </a:r>
            <a:r>
              <a:rPr lang="uk-UA" sz="2400" dirty="0"/>
              <a:t> і бронхогенним шляхами, поширюються як на частину частки, так і на частку. </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3648" y="260648"/>
            <a:ext cx="4572000" cy="584775"/>
          </a:xfrm>
          <a:prstGeom prst="rect">
            <a:avLst/>
          </a:prstGeom>
        </p:spPr>
        <p:txBody>
          <a:bodyPr>
            <a:spAutoFit/>
          </a:bodyPr>
          <a:lstStyle/>
          <a:p>
            <a:pPr lvl="0"/>
            <a:r>
              <a:rPr lang="uk-UA" sz="3200" b="1" dirty="0"/>
              <a:t>Перисцисурит</a:t>
            </a:r>
            <a:endParaRPr lang="ru-RU" sz="3200" b="1" dirty="0"/>
          </a:p>
        </p:txBody>
      </p:sp>
      <p:pic>
        <p:nvPicPr>
          <p:cNvPr id="191490" name="Picture 2"/>
          <p:cNvPicPr>
            <a:picLocks noChangeAspect="1" noChangeArrowheads="1"/>
          </p:cNvPicPr>
          <p:nvPr/>
        </p:nvPicPr>
        <p:blipFill>
          <a:blip r:embed="rId2" cstate="print"/>
          <a:srcRect/>
          <a:stretch>
            <a:fillRect/>
          </a:stretch>
        </p:blipFill>
        <p:spPr bwMode="auto">
          <a:xfrm>
            <a:off x="0" y="0"/>
            <a:ext cx="1357599" cy="1944216"/>
          </a:xfrm>
          <a:prstGeom prst="rect">
            <a:avLst/>
          </a:prstGeom>
          <a:noFill/>
          <a:ln w="9525">
            <a:noFill/>
            <a:miter lim="800000"/>
            <a:headEnd/>
            <a:tailEnd/>
          </a:ln>
        </p:spPr>
      </p:pic>
      <p:sp>
        <p:nvSpPr>
          <p:cNvPr id="4" name="Прямоугольник 3"/>
          <p:cNvSpPr/>
          <p:nvPr/>
        </p:nvSpPr>
        <p:spPr>
          <a:xfrm>
            <a:off x="1403648" y="908720"/>
            <a:ext cx="7488832" cy="830997"/>
          </a:xfrm>
          <a:prstGeom prst="rect">
            <a:avLst/>
          </a:prstGeom>
        </p:spPr>
        <p:txBody>
          <a:bodyPr wrap="square">
            <a:spAutoFit/>
          </a:bodyPr>
          <a:lstStyle/>
          <a:p>
            <a:r>
              <a:rPr lang="uk-UA" sz="2400" dirty="0"/>
              <a:t>Розвиток  інфільтрації часто спостерігається поблизу міжчасткової борозни,  їх називають перисцисурітами. </a:t>
            </a:r>
          </a:p>
        </p:txBody>
      </p:sp>
      <p:sp>
        <p:nvSpPr>
          <p:cNvPr id="5" name="Прямоугольник 4"/>
          <p:cNvSpPr/>
          <p:nvPr/>
        </p:nvSpPr>
        <p:spPr>
          <a:xfrm>
            <a:off x="251520" y="1844824"/>
            <a:ext cx="8568952" cy="4524315"/>
          </a:xfrm>
          <a:prstGeom prst="rect">
            <a:avLst/>
          </a:prstGeom>
        </p:spPr>
        <p:txBody>
          <a:bodyPr wrap="square">
            <a:spAutoFit/>
          </a:bodyPr>
          <a:lstStyle/>
          <a:p>
            <a:pPr indent="269875" algn="just"/>
            <a:r>
              <a:rPr lang="uk-UA" sz="2400" dirty="0"/>
              <a:t>При цьому інфільтрація чітко відмежована </a:t>
            </a:r>
            <a:r>
              <a:rPr lang="uk-UA" sz="2400" dirty="0" err="1"/>
              <a:t>міжчастковою</a:t>
            </a:r>
            <a:r>
              <a:rPr lang="uk-UA" sz="2400" dirty="0"/>
              <a:t> плеврою або </a:t>
            </a:r>
            <a:r>
              <a:rPr lang="uk-UA" sz="2400" dirty="0" err="1"/>
              <a:t>міжсегментарною</a:t>
            </a:r>
            <a:r>
              <a:rPr lang="uk-UA" sz="2400" dirty="0"/>
              <a:t> межею. Форма тіней при </a:t>
            </a:r>
            <a:r>
              <a:rPr lang="uk-UA" sz="2400" dirty="0" err="1"/>
              <a:t>сегментитах</a:t>
            </a:r>
            <a:r>
              <a:rPr lang="uk-UA" sz="2400" dirty="0"/>
              <a:t> наближається до трикутної, основа звернена до кортикальних відділів. При сегментарних і </a:t>
            </a:r>
            <a:r>
              <a:rPr lang="uk-UA" sz="2400" dirty="0" err="1"/>
              <a:t>лобарних</a:t>
            </a:r>
            <a:r>
              <a:rPr lang="uk-UA" sz="2400" dirty="0"/>
              <a:t> інфільтраціях ясно виражені </a:t>
            </a:r>
            <a:r>
              <a:rPr lang="uk-UA" sz="2400" dirty="0" err="1"/>
              <a:t>перибронхіальні</a:t>
            </a:r>
            <a:r>
              <a:rPr lang="uk-UA" sz="2400" dirty="0"/>
              <a:t> і </a:t>
            </a:r>
            <a:r>
              <a:rPr lang="uk-UA" sz="2400" dirty="0" err="1"/>
              <a:t>периваскулярні</a:t>
            </a:r>
            <a:r>
              <a:rPr lang="uk-UA" sz="2400" dirty="0"/>
              <a:t> зміни у вигляді «доріжки, що доходить до кореня», різної ширини. Характерна швидка поява контактних і бронхогенних відсівів в обидві легені, ранній розвиток розпаду з формуванням свіжої каверни. Інволюція даних форм здійснюється повільніше, вони схильні до загострень і неповних репаративних змін.</a:t>
            </a:r>
            <a:endParaRPr lang="ru-RU" sz="2400" dirty="0"/>
          </a:p>
          <a:p>
            <a:pPr indent="269875" algn="just"/>
            <a:endParaRPr lang="uk-UA" sz="2400"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43808" y="260648"/>
            <a:ext cx="2857898" cy="584775"/>
          </a:xfrm>
          <a:prstGeom prst="rect">
            <a:avLst/>
          </a:prstGeom>
        </p:spPr>
        <p:txBody>
          <a:bodyPr wrap="none">
            <a:spAutoFit/>
          </a:bodyPr>
          <a:lstStyle/>
          <a:p>
            <a:pPr lvl="0"/>
            <a:r>
              <a:rPr lang="uk-UA" sz="3200" b="1" dirty="0"/>
              <a:t>Перисцисурит</a:t>
            </a:r>
            <a:endParaRPr lang="ru-RU" sz="3200" b="1" dirty="0"/>
          </a:p>
        </p:txBody>
      </p:sp>
      <p:pic>
        <p:nvPicPr>
          <p:cNvPr id="193538" name="Picture 2" descr="https://medqueen.com/uploads/posts/2018-12/1546085530_02.jpg"/>
          <p:cNvPicPr>
            <a:picLocks noChangeAspect="1" noChangeArrowheads="1"/>
          </p:cNvPicPr>
          <p:nvPr/>
        </p:nvPicPr>
        <p:blipFill>
          <a:blip r:embed="rId2" cstate="print"/>
          <a:srcRect/>
          <a:stretch>
            <a:fillRect/>
          </a:stretch>
        </p:blipFill>
        <p:spPr bwMode="auto">
          <a:xfrm>
            <a:off x="539552" y="980728"/>
            <a:ext cx="5842416" cy="5479157"/>
          </a:xfrm>
          <a:prstGeom prst="rect">
            <a:avLst/>
          </a:prstGeom>
          <a:noFill/>
        </p:spPr>
      </p:pic>
      <p:cxnSp>
        <p:nvCxnSpPr>
          <p:cNvPr id="6" name="Прямая со стрелкой 5"/>
          <p:cNvCxnSpPr/>
          <p:nvPr/>
        </p:nvCxnSpPr>
        <p:spPr>
          <a:xfrm>
            <a:off x="827584" y="1772816"/>
            <a:ext cx="576064" cy="86409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flipH="1">
            <a:off x="5076056" y="4005064"/>
            <a:ext cx="1080120" cy="288032"/>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193539" name="Rectangle 3"/>
          <p:cNvSpPr>
            <a:spLocks noChangeArrowheads="1"/>
          </p:cNvSpPr>
          <p:nvPr/>
        </p:nvSpPr>
        <p:spPr bwMode="auto">
          <a:xfrm>
            <a:off x="8172400" y="107728"/>
            <a:ext cx="971600" cy="241744"/>
          </a:xfrm>
          <a:prstGeom prst="rect">
            <a:avLst/>
          </a:prstGeom>
          <a:solidFill>
            <a:srgbClr val="F8F9FA"/>
          </a:solidFill>
          <a:ln w="9525">
            <a:noFill/>
            <a:miter lim="800000"/>
            <a:headEnd/>
            <a:tailEnd/>
          </a:ln>
          <a:effectLst/>
        </p:spPr>
        <p:txBody>
          <a:bodyPr vert="horz" wrap="square" lIns="0" tIns="-17457" rIns="0" bIns="-1745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dirty="0">
              <a:ln>
                <a:noFill/>
              </a:ln>
              <a:solidFill>
                <a:schemeClr val="tx1"/>
              </a:solidFill>
              <a:effectLst/>
              <a:latin typeface="Arial" pitchFamily="34" charset="0"/>
              <a:cs typeface="Arial" pitchFamily="34" charset="0"/>
            </a:endParaRPr>
          </a:p>
        </p:txBody>
      </p:sp>
      <p:sp>
        <p:nvSpPr>
          <p:cNvPr id="10" name="Прямоугольник 9"/>
          <p:cNvSpPr/>
          <p:nvPr/>
        </p:nvSpPr>
        <p:spPr>
          <a:xfrm>
            <a:off x="6444207" y="1628800"/>
            <a:ext cx="2699793" cy="1754326"/>
          </a:xfrm>
          <a:prstGeom prst="rect">
            <a:avLst/>
          </a:prstGeom>
        </p:spPr>
        <p:txBody>
          <a:bodyPr wrap="square">
            <a:spAutoFit/>
          </a:bodyPr>
          <a:lstStyle/>
          <a:p>
            <a:pPr lvl="0" fontAlgn="base">
              <a:spcBef>
                <a:spcPct val="0"/>
              </a:spcBef>
              <a:spcAft>
                <a:spcPct val="0"/>
              </a:spcAft>
            </a:pPr>
            <a:r>
              <a:rPr lang="uk-UA" dirty="0">
                <a:cs typeface="Arial" pitchFamily="34" charset="0"/>
              </a:rPr>
              <a:t>Інфільтративний туберкульоз верхньої частки правої легені (перисцисурит) в фазі розпаду і обсіменіння обох легень</a:t>
            </a:r>
          </a:p>
        </p:txBody>
      </p:sp>
      <p:cxnSp>
        <p:nvCxnSpPr>
          <p:cNvPr id="12" name="Прямая со стрелкой 11"/>
          <p:cNvCxnSpPr/>
          <p:nvPr/>
        </p:nvCxnSpPr>
        <p:spPr>
          <a:xfrm flipV="1">
            <a:off x="467544" y="5301208"/>
            <a:ext cx="648072" cy="504056"/>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678918" y="188640"/>
            <a:ext cx="1206805" cy="584775"/>
          </a:xfrm>
          <a:prstGeom prst="rect">
            <a:avLst/>
          </a:prstGeom>
        </p:spPr>
        <p:txBody>
          <a:bodyPr wrap="none">
            <a:spAutoFit/>
          </a:bodyPr>
          <a:lstStyle/>
          <a:p>
            <a:pPr lvl="0" algn="ctr"/>
            <a:r>
              <a:rPr lang="uk-UA" sz="3200" b="1" dirty="0"/>
              <a:t>Лобіт</a:t>
            </a:r>
          </a:p>
        </p:txBody>
      </p:sp>
      <p:pic>
        <p:nvPicPr>
          <p:cNvPr id="180226" name="Picture 2"/>
          <p:cNvPicPr>
            <a:picLocks noChangeAspect="1" noChangeArrowheads="1"/>
          </p:cNvPicPr>
          <p:nvPr/>
        </p:nvPicPr>
        <p:blipFill>
          <a:blip r:embed="rId2" cstate="print"/>
          <a:srcRect/>
          <a:stretch>
            <a:fillRect/>
          </a:stretch>
        </p:blipFill>
        <p:spPr bwMode="auto">
          <a:xfrm>
            <a:off x="323528" y="692696"/>
            <a:ext cx="3240360" cy="2952328"/>
          </a:xfrm>
          <a:prstGeom prst="rect">
            <a:avLst/>
          </a:prstGeom>
          <a:noFill/>
          <a:ln w="9525">
            <a:noFill/>
            <a:miter lim="800000"/>
            <a:headEnd/>
            <a:tailEnd/>
          </a:ln>
        </p:spPr>
      </p:pic>
      <p:pic>
        <p:nvPicPr>
          <p:cNvPr id="180227" name="Picture 3"/>
          <p:cNvPicPr>
            <a:picLocks noChangeAspect="1" noChangeArrowheads="1"/>
          </p:cNvPicPr>
          <p:nvPr/>
        </p:nvPicPr>
        <p:blipFill>
          <a:blip r:embed="rId3" cstate="print"/>
          <a:srcRect/>
          <a:stretch>
            <a:fillRect/>
          </a:stretch>
        </p:blipFill>
        <p:spPr bwMode="auto">
          <a:xfrm>
            <a:off x="3563888" y="692696"/>
            <a:ext cx="4076700" cy="2964557"/>
          </a:xfrm>
          <a:prstGeom prst="rect">
            <a:avLst/>
          </a:prstGeom>
          <a:solidFill>
            <a:schemeClr val="tx1">
              <a:lumMod val="75000"/>
            </a:schemeClr>
          </a:solidFill>
          <a:ln w="9525">
            <a:noFill/>
            <a:miter lim="800000"/>
            <a:headEnd/>
            <a:tailEnd/>
          </a:ln>
        </p:spPr>
      </p:pic>
      <p:pic>
        <p:nvPicPr>
          <p:cNvPr id="180228" name="Picture 4"/>
          <p:cNvPicPr>
            <a:picLocks noChangeAspect="1" noChangeArrowheads="1"/>
          </p:cNvPicPr>
          <p:nvPr/>
        </p:nvPicPr>
        <p:blipFill>
          <a:blip r:embed="rId4" cstate="print"/>
          <a:srcRect/>
          <a:stretch>
            <a:fillRect/>
          </a:stretch>
        </p:blipFill>
        <p:spPr bwMode="auto">
          <a:xfrm>
            <a:off x="323528" y="3645024"/>
            <a:ext cx="3257550" cy="2432298"/>
          </a:xfrm>
          <a:prstGeom prst="rect">
            <a:avLst/>
          </a:prstGeom>
          <a:noFill/>
          <a:ln w="9525">
            <a:noFill/>
            <a:miter lim="800000"/>
            <a:headEnd/>
            <a:tailEnd/>
          </a:ln>
        </p:spPr>
      </p:pic>
      <p:pic>
        <p:nvPicPr>
          <p:cNvPr id="180229" name="Picture 5"/>
          <p:cNvPicPr>
            <a:picLocks noChangeAspect="1" noChangeArrowheads="1"/>
          </p:cNvPicPr>
          <p:nvPr/>
        </p:nvPicPr>
        <p:blipFill>
          <a:blip r:embed="rId5" cstate="print"/>
          <a:srcRect/>
          <a:stretch>
            <a:fillRect/>
          </a:stretch>
        </p:blipFill>
        <p:spPr bwMode="auto">
          <a:xfrm>
            <a:off x="3563888" y="3645024"/>
            <a:ext cx="3981450" cy="2371725"/>
          </a:xfrm>
          <a:prstGeom prst="rect">
            <a:avLst/>
          </a:prstGeom>
          <a:noFill/>
          <a:ln w="9525">
            <a:noFill/>
            <a:miter lim="800000"/>
            <a:headEnd/>
            <a:tailEnd/>
          </a:ln>
        </p:spPr>
      </p:pic>
      <p:sp>
        <p:nvSpPr>
          <p:cNvPr id="8" name="Прямоугольник 7"/>
          <p:cNvSpPr/>
          <p:nvPr/>
        </p:nvSpPr>
        <p:spPr>
          <a:xfrm>
            <a:off x="323528" y="3645024"/>
            <a:ext cx="144016" cy="144016"/>
          </a:xfrm>
          <a:prstGeom prst="rect">
            <a:avLst/>
          </a:prstGeom>
          <a:solidFill>
            <a:schemeClr val="bg1">
              <a:lumMod val="65000"/>
              <a:lumOff val="3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9" name="Прямоугольник 8"/>
          <p:cNvSpPr/>
          <p:nvPr/>
        </p:nvSpPr>
        <p:spPr>
          <a:xfrm>
            <a:off x="323528" y="5934670"/>
            <a:ext cx="8820472" cy="923330"/>
          </a:xfrm>
          <a:prstGeom prst="rect">
            <a:avLst/>
          </a:prstGeom>
        </p:spPr>
        <p:txBody>
          <a:bodyPr wrap="square">
            <a:spAutoFit/>
          </a:bodyPr>
          <a:lstStyle/>
          <a:p>
            <a:r>
              <a:rPr lang="uk-UA" dirty="0"/>
              <a:t>Неоднорідне затемнення верхньої частки правої легені,</a:t>
            </a:r>
          </a:p>
          <a:p>
            <a:r>
              <a:rPr lang="uk-UA" dirty="0"/>
              <a:t>Дрібні вогнища відсіву в лівої легені,</a:t>
            </a:r>
          </a:p>
          <a:p>
            <a:r>
              <a:rPr lang="uk-UA" dirty="0"/>
              <a:t>Збільшення бронхопульмональних лімфовузлів</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2"/>
          <p:cNvPicPr>
            <a:picLocks noChangeAspect="1" noChangeArrowheads="1"/>
          </p:cNvPicPr>
          <p:nvPr/>
        </p:nvPicPr>
        <p:blipFill>
          <a:blip r:embed="rId2" cstate="print"/>
          <a:srcRect/>
          <a:stretch>
            <a:fillRect/>
          </a:stretch>
        </p:blipFill>
        <p:spPr bwMode="auto">
          <a:xfrm>
            <a:off x="467544" y="260648"/>
            <a:ext cx="3600400" cy="4057594"/>
          </a:xfrm>
          <a:prstGeom prst="rect">
            <a:avLst/>
          </a:prstGeom>
          <a:noFill/>
          <a:ln w="9525">
            <a:noFill/>
            <a:miter lim="800000"/>
            <a:headEnd/>
            <a:tailEnd/>
          </a:ln>
        </p:spPr>
      </p:pic>
      <p:pic>
        <p:nvPicPr>
          <p:cNvPr id="192515" name="Picture 3"/>
          <p:cNvPicPr>
            <a:picLocks noChangeAspect="1" noChangeArrowheads="1"/>
          </p:cNvPicPr>
          <p:nvPr/>
        </p:nvPicPr>
        <p:blipFill>
          <a:blip r:embed="rId3" cstate="print"/>
          <a:srcRect/>
          <a:stretch>
            <a:fillRect/>
          </a:stretch>
        </p:blipFill>
        <p:spPr bwMode="auto">
          <a:xfrm flipH="1">
            <a:off x="4283968" y="260648"/>
            <a:ext cx="3456384" cy="4060534"/>
          </a:xfrm>
          <a:prstGeom prst="rect">
            <a:avLst/>
          </a:prstGeom>
          <a:noFill/>
          <a:ln w="9525">
            <a:noFill/>
            <a:miter lim="800000"/>
            <a:headEnd/>
            <a:tailEnd/>
          </a:ln>
        </p:spPr>
      </p:pic>
      <p:sp>
        <p:nvSpPr>
          <p:cNvPr id="4" name="Прямоугольник 3"/>
          <p:cNvSpPr/>
          <p:nvPr/>
        </p:nvSpPr>
        <p:spPr>
          <a:xfrm>
            <a:off x="539552" y="5877272"/>
            <a:ext cx="3167149" cy="369332"/>
          </a:xfrm>
          <a:prstGeom prst="rect">
            <a:avLst/>
          </a:prstGeom>
        </p:spPr>
        <p:txBody>
          <a:bodyPr wrap="none">
            <a:spAutoFit/>
          </a:bodyPr>
          <a:lstStyle/>
          <a:p>
            <a:r>
              <a:rPr lang="uk-UA" dirty="0"/>
              <a:t>Спостереження</a:t>
            </a:r>
            <a:r>
              <a:rPr lang="uk-UA" b="1" dirty="0"/>
              <a:t> </a:t>
            </a:r>
            <a:r>
              <a:rPr lang="uk-UA" dirty="0"/>
              <a:t>лікаря </a:t>
            </a:r>
            <a:r>
              <a:rPr lang="uk-UA" dirty="0" err="1"/>
              <a:t>Маріо</a:t>
            </a:r>
            <a:endParaRPr lang="uk-UA" dirty="0"/>
          </a:p>
        </p:txBody>
      </p:sp>
      <p:sp>
        <p:nvSpPr>
          <p:cNvPr id="6" name="Прямоугольник 5"/>
          <p:cNvSpPr/>
          <p:nvPr/>
        </p:nvSpPr>
        <p:spPr>
          <a:xfrm>
            <a:off x="827584" y="4509120"/>
            <a:ext cx="8316416" cy="646331"/>
          </a:xfrm>
          <a:prstGeom prst="rect">
            <a:avLst/>
          </a:prstGeom>
        </p:spPr>
        <p:txBody>
          <a:bodyPr wrap="square">
            <a:spAutoFit/>
          </a:bodyPr>
          <a:lstStyle/>
          <a:p>
            <a:r>
              <a:rPr lang="uk-UA" dirty="0"/>
              <a:t>Інфільтративний туберкульоз </a:t>
            </a:r>
            <a:r>
              <a:rPr lang="en-US" dirty="0"/>
              <a:t>S2,S</a:t>
            </a:r>
            <a:r>
              <a:rPr lang="uk-UA" dirty="0"/>
              <a:t>1 правої легені з розпадом та вогнищами відсіву в </a:t>
            </a:r>
            <a:r>
              <a:rPr lang="en-US" dirty="0"/>
              <a:t>S</a:t>
            </a:r>
            <a:r>
              <a:rPr lang="uk-UA" dirty="0"/>
              <a:t>6 правої легені. Збільшення внутрішньогрудних лімфовузлів .  </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Picture 2"/>
          <p:cNvPicPr>
            <a:picLocks noChangeAspect="1" noChangeArrowheads="1"/>
          </p:cNvPicPr>
          <p:nvPr/>
        </p:nvPicPr>
        <p:blipFill>
          <a:blip r:embed="rId2" cstate="print">
            <a:grayscl/>
            <a:lum contrast="20000"/>
          </a:blip>
          <a:srcRect/>
          <a:stretch>
            <a:fillRect/>
          </a:stretch>
        </p:blipFill>
        <p:spPr bwMode="auto">
          <a:xfrm>
            <a:off x="144463" y="144463"/>
            <a:ext cx="6964362" cy="5851525"/>
          </a:xfrm>
          <a:prstGeom prst="rect">
            <a:avLst/>
          </a:prstGeom>
          <a:noFill/>
          <a:ln w="9525">
            <a:noFill/>
            <a:miter lim="800000"/>
            <a:headEnd/>
            <a:tailEnd/>
          </a:ln>
          <a:effec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02" name="Picture 2"/>
          <p:cNvPicPr>
            <a:picLocks noChangeAspect="1" noChangeArrowheads="1"/>
          </p:cNvPicPr>
          <p:nvPr/>
        </p:nvPicPr>
        <p:blipFill>
          <a:blip r:embed="rId2" cstate="print"/>
          <a:srcRect/>
          <a:stretch>
            <a:fillRect/>
          </a:stretch>
        </p:blipFill>
        <p:spPr bwMode="auto">
          <a:xfrm>
            <a:off x="144463" y="144463"/>
            <a:ext cx="6748462" cy="6110287"/>
          </a:xfrm>
          <a:prstGeom prst="rect">
            <a:avLst/>
          </a:prstGeom>
          <a:noFill/>
          <a:ln w="9525">
            <a:noFill/>
            <a:miter lim="800000"/>
            <a:headEnd/>
            <a:tailEnd/>
          </a:ln>
          <a:effec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8" name="Picture 2" descr="Инфильтративный туберкулез"/>
          <p:cNvPicPr>
            <a:picLocks noChangeAspect="1" noChangeArrowheads="1"/>
          </p:cNvPicPr>
          <p:nvPr/>
        </p:nvPicPr>
        <p:blipFill>
          <a:blip r:embed="rId2" cstate="print"/>
          <a:srcRect/>
          <a:stretch>
            <a:fillRect/>
          </a:stretch>
        </p:blipFill>
        <p:spPr bwMode="auto">
          <a:xfrm>
            <a:off x="323528" y="438149"/>
            <a:ext cx="5686707" cy="4791051"/>
          </a:xfrm>
          <a:prstGeom prst="rect">
            <a:avLst/>
          </a:prstGeom>
          <a:noFill/>
        </p:spPr>
      </p:pic>
      <p:sp>
        <p:nvSpPr>
          <p:cNvPr id="3" name="Прямоугольник 2"/>
          <p:cNvSpPr/>
          <p:nvPr/>
        </p:nvSpPr>
        <p:spPr>
          <a:xfrm>
            <a:off x="6084168" y="548680"/>
            <a:ext cx="3059832" cy="1754326"/>
          </a:xfrm>
          <a:prstGeom prst="rect">
            <a:avLst/>
          </a:prstGeom>
        </p:spPr>
        <p:txBody>
          <a:bodyPr wrap="square">
            <a:spAutoFit/>
          </a:bodyPr>
          <a:lstStyle/>
          <a:p>
            <a:r>
              <a:rPr lang="uk-UA" dirty="0"/>
              <a:t>Інфільтративний туберкульоз верхньої частки правої легені (лобіт) в фазі розпаду і обсіменіння. У лівій легені визначаються вогнища відсіву</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678918" y="188640"/>
            <a:ext cx="1206805" cy="584775"/>
          </a:xfrm>
          <a:prstGeom prst="rect">
            <a:avLst/>
          </a:prstGeom>
        </p:spPr>
        <p:txBody>
          <a:bodyPr wrap="none">
            <a:spAutoFit/>
          </a:bodyPr>
          <a:lstStyle/>
          <a:p>
            <a:pPr lvl="0" algn="ctr"/>
            <a:r>
              <a:rPr lang="uk-UA" sz="3200" b="1" dirty="0"/>
              <a:t>Лобіт</a:t>
            </a:r>
          </a:p>
        </p:txBody>
      </p:sp>
      <p:pic>
        <p:nvPicPr>
          <p:cNvPr id="179202" name="Picture 2"/>
          <p:cNvPicPr>
            <a:picLocks noChangeAspect="1" noChangeArrowheads="1"/>
          </p:cNvPicPr>
          <p:nvPr/>
        </p:nvPicPr>
        <p:blipFill>
          <a:blip r:embed="rId2" cstate="print"/>
          <a:srcRect/>
          <a:stretch>
            <a:fillRect/>
          </a:stretch>
        </p:blipFill>
        <p:spPr bwMode="auto">
          <a:xfrm>
            <a:off x="1171575" y="866775"/>
            <a:ext cx="6800850" cy="5124450"/>
          </a:xfrm>
          <a:prstGeom prst="rect">
            <a:avLst/>
          </a:prstGeom>
          <a:noFill/>
          <a:ln w="9525">
            <a:noFill/>
            <a:miter lim="800000"/>
            <a:headEnd/>
            <a:tailEnd/>
          </a:ln>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5" name="Picture 3"/>
          <p:cNvPicPr>
            <a:picLocks noChangeAspect="1" noChangeArrowheads="1"/>
          </p:cNvPicPr>
          <p:nvPr/>
        </p:nvPicPr>
        <p:blipFill>
          <a:blip r:embed="rId2" cstate="print"/>
          <a:srcRect/>
          <a:stretch>
            <a:fillRect/>
          </a:stretch>
        </p:blipFill>
        <p:spPr bwMode="auto">
          <a:xfrm>
            <a:off x="611560" y="1556792"/>
            <a:ext cx="4464496" cy="4104456"/>
          </a:xfrm>
          <a:prstGeom prst="rect">
            <a:avLst/>
          </a:prstGeom>
          <a:noFill/>
          <a:ln w="9525">
            <a:noFill/>
            <a:miter lim="800000"/>
            <a:headEnd/>
            <a:tailEnd/>
          </a:ln>
        </p:spPr>
      </p:pic>
      <p:sp>
        <p:nvSpPr>
          <p:cNvPr id="4" name="Прямоугольник 3"/>
          <p:cNvSpPr/>
          <p:nvPr/>
        </p:nvSpPr>
        <p:spPr>
          <a:xfrm>
            <a:off x="755576" y="476672"/>
            <a:ext cx="5165388" cy="584775"/>
          </a:xfrm>
          <a:prstGeom prst="rect">
            <a:avLst/>
          </a:prstGeom>
        </p:spPr>
        <p:txBody>
          <a:bodyPr wrap="none">
            <a:spAutoFit/>
          </a:bodyPr>
          <a:lstStyle/>
          <a:p>
            <a:r>
              <a:rPr lang="uk-UA" sz="3200" b="1" dirty="0"/>
              <a:t>Диференційна діагностика</a:t>
            </a:r>
          </a:p>
        </p:txBody>
      </p:sp>
      <p:sp>
        <p:nvSpPr>
          <p:cNvPr id="5" name="Прямоугольник 4"/>
          <p:cNvSpPr/>
          <p:nvPr/>
        </p:nvSpPr>
        <p:spPr>
          <a:xfrm>
            <a:off x="2267744" y="5733256"/>
            <a:ext cx="3859133" cy="369332"/>
          </a:xfrm>
          <a:prstGeom prst="rect">
            <a:avLst/>
          </a:prstGeom>
        </p:spPr>
        <p:txBody>
          <a:bodyPr wrap="none">
            <a:spAutoFit/>
          </a:bodyPr>
          <a:lstStyle/>
          <a:p>
            <a:r>
              <a:rPr lang="uk-UA" b="1" dirty="0"/>
              <a:t>Плоскоклітинний рак лівої легені  </a:t>
            </a:r>
          </a:p>
        </p:txBody>
      </p:sp>
      <p:pic>
        <p:nvPicPr>
          <p:cNvPr id="182276" name="Picture 4"/>
          <p:cNvPicPr>
            <a:picLocks noChangeAspect="1" noChangeArrowheads="1"/>
          </p:cNvPicPr>
          <p:nvPr/>
        </p:nvPicPr>
        <p:blipFill>
          <a:blip r:embed="rId3" cstate="print"/>
          <a:srcRect/>
          <a:stretch>
            <a:fillRect/>
          </a:stretch>
        </p:blipFill>
        <p:spPr bwMode="auto">
          <a:xfrm>
            <a:off x="5076056" y="1556792"/>
            <a:ext cx="3200400" cy="4032448"/>
          </a:xfrm>
          <a:prstGeom prst="rect">
            <a:avLst/>
          </a:prstGeom>
          <a:noFill/>
          <a:ln w="9525">
            <a:noFill/>
            <a:miter lim="800000"/>
            <a:headEnd/>
            <a:tailEnd/>
          </a:ln>
        </p:spPr>
      </p:pic>
      <p:sp>
        <p:nvSpPr>
          <p:cNvPr id="7" name="Прямоугольник 6"/>
          <p:cNvSpPr/>
          <p:nvPr/>
        </p:nvSpPr>
        <p:spPr>
          <a:xfrm>
            <a:off x="1619672" y="6237312"/>
            <a:ext cx="3796232" cy="461665"/>
          </a:xfrm>
          <a:prstGeom prst="rect">
            <a:avLst/>
          </a:prstGeom>
        </p:spPr>
        <p:txBody>
          <a:bodyPr wrap="none">
            <a:spAutoFit/>
          </a:bodyPr>
          <a:lstStyle/>
          <a:p>
            <a:r>
              <a:rPr lang="en-US" sz="1200" b="1" dirty="0"/>
              <a:t> Prof Frank Gaillard</a:t>
            </a:r>
            <a:r>
              <a:rPr lang="uk-UA" sz="1200" b="1" dirty="0"/>
              <a:t>. </a:t>
            </a:r>
            <a:r>
              <a:rPr lang="en-US" sz="1200" b="1" dirty="0" err="1"/>
              <a:t>Cavitating</a:t>
            </a:r>
            <a:r>
              <a:rPr lang="en-US" sz="1200" b="1" dirty="0"/>
              <a:t> lung cancer</a:t>
            </a:r>
            <a:endParaRPr lang="uk-UA" sz="1200" b="1" dirty="0"/>
          </a:p>
          <a:p>
            <a:r>
              <a:rPr lang="en-US" sz="1200" b="1" dirty="0"/>
              <a:t>https://radiopaedia.org/cases/cavitating-lung-cancer</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0"/>
            <a:ext cx="8424936" cy="7478970"/>
          </a:xfrm>
          <a:prstGeom prst="rect">
            <a:avLst/>
          </a:prstGeom>
        </p:spPr>
        <p:txBody>
          <a:bodyPr wrap="square">
            <a:spAutoFit/>
          </a:bodyPr>
          <a:lstStyle/>
          <a:p>
            <a:r>
              <a:rPr lang="uk-UA" sz="2400" b="1" dirty="0"/>
              <a:t>Диференційна діагностика</a:t>
            </a:r>
          </a:p>
          <a:p>
            <a:pPr lvl="0"/>
            <a:r>
              <a:rPr lang="uk-UA" sz="2400" dirty="0"/>
              <a:t>Круглі інфільтрати диференціюють з:</a:t>
            </a:r>
          </a:p>
          <a:p>
            <a:pPr marL="269875" lvl="0" indent="-269875">
              <a:buFont typeface="Arial" pitchFamily="34" charset="0"/>
              <a:buChar char="•"/>
            </a:pPr>
            <a:r>
              <a:rPr lang="uk-UA" sz="2400" dirty="0"/>
              <a:t> фокусами неспецифічної пневмонії, </a:t>
            </a:r>
          </a:p>
          <a:p>
            <a:pPr marL="269875" lvl="0" indent="-269875">
              <a:buFont typeface="Arial" pitchFamily="34" charset="0"/>
              <a:buChar char="•"/>
            </a:pPr>
            <a:r>
              <a:rPr lang="uk-UA" sz="2400" dirty="0"/>
              <a:t>пухлинами, </a:t>
            </a:r>
          </a:p>
          <a:p>
            <a:pPr marL="269875" lvl="0" indent="-269875">
              <a:buFont typeface="Arial" pitchFamily="34" charset="0"/>
              <a:buChar char="•"/>
            </a:pPr>
            <a:r>
              <a:rPr lang="uk-UA" sz="2400" dirty="0" err="1"/>
              <a:t>солітарними</a:t>
            </a:r>
            <a:r>
              <a:rPr lang="uk-UA" sz="2400" dirty="0"/>
              <a:t> метастазами. </a:t>
            </a:r>
          </a:p>
          <a:p>
            <a:pPr marL="269875" lvl="0" indent="-269875">
              <a:buFont typeface="Arial" pitchFamily="34" charset="0"/>
              <a:buChar char="•"/>
            </a:pPr>
            <a:r>
              <a:rPr lang="uk-UA" sz="2400" dirty="0"/>
              <a:t>Еозинофільним інфільтратом</a:t>
            </a:r>
          </a:p>
          <a:p>
            <a:pPr lvl="0" indent="269875" algn="just"/>
            <a:r>
              <a:rPr lang="uk-UA" sz="2400" dirty="0"/>
              <a:t>У цих випадках, крім </a:t>
            </a:r>
            <a:r>
              <a:rPr lang="uk-UA" sz="2400" dirty="0" err="1"/>
              <a:t>клініко-</a:t>
            </a:r>
            <a:r>
              <a:rPr lang="uk-UA" sz="2400" dirty="0"/>
              <a:t> лабораторного дослідження, має значення те, що туберкульозний процес частіше локалізується у верхніх і дорсальних відділах легень, характерна наявність вогнищ відсіву в навколишню легеневу тканину. Поява порожнини розпаду, наявність «доріжки» до кореня - високоінформативні ознаки на користь туберкульозу.</a:t>
            </a:r>
            <a:endParaRPr lang="ru-RU" sz="2400" dirty="0"/>
          </a:p>
          <a:p>
            <a:pPr lvl="0" algn="just"/>
            <a:r>
              <a:rPr lang="uk-UA" sz="2400" dirty="0"/>
              <a:t>Дифузні форми інфільтративного туберкульозу мають подібність із неспецифічними пневмоніями. Навіть при гострому перебігу захворювання на відміну від пневмонії більш, ніж у половини хворих, можна встановити поступове наростання симптоматики, що нерідко спочатку інтерпретується як грип або ГРВІ. </a:t>
            </a:r>
            <a:endParaRPr lang="ru-RU" sz="2400" dirty="0"/>
          </a:p>
          <a:p>
            <a:pPr algn="just"/>
            <a:r>
              <a:rPr lang="uk-UA" sz="2400" dirty="0"/>
              <a:t> </a:t>
            </a:r>
            <a:endParaRPr lang="uk-UA" sz="2400" b="1" dirty="0"/>
          </a:p>
          <a:p>
            <a:endParaRPr lang="uk-UA" sz="2400" b="1"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8424936" cy="3416320"/>
          </a:xfrm>
          <a:prstGeom prst="rect">
            <a:avLst/>
          </a:prstGeom>
        </p:spPr>
        <p:txBody>
          <a:bodyPr wrap="square">
            <a:spAutoFit/>
          </a:bodyPr>
          <a:lstStyle/>
          <a:p>
            <a:pPr indent="269875" algn="just"/>
            <a:r>
              <a:rPr lang="uk-UA" sz="2400" dirty="0"/>
              <a:t>При всіх варіантах інфільтративного туберкульозу легень характерна не тільки наявність інфільтративної тіні, часто з розпадом, але й можливе бронхогенне обсіменіння, яке має певні закономірності і може служити непрямою диференційно-діагностичною ознакою, котра відрізняє туберкульоз легень від пневмонії. </a:t>
            </a:r>
          </a:p>
          <a:p>
            <a:pPr indent="269875" algn="just"/>
            <a:r>
              <a:rPr lang="uk-UA" sz="2400" i="1" dirty="0"/>
              <a:t>Еозинофільний інфільтрат </a:t>
            </a:r>
            <a:r>
              <a:rPr lang="uk-UA" sz="2400" dirty="0"/>
              <a:t>і інші запально-алергійні зміни легеневої тканини відрізняються «летючістю», швидкою динамікою.</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424936" cy="5632311"/>
          </a:xfrm>
          <a:prstGeom prst="rect">
            <a:avLst/>
          </a:prstGeom>
        </p:spPr>
        <p:txBody>
          <a:bodyPr wrap="square">
            <a:spAutoFit/>
          </a:bodyPr>
          <a:lstStyle/>
          <a:p>
            <a:pPr lvl="0" algn="ctr"/>
            <a:r>
              <a:rPr lang="uk-UA" sz="2400" b="1" dirty="0"/>
              <a:t>НАСЛІДКИ ТУБЕРКУЛЬОЗУ (В90)</a:t>
            </a:r>
            <a:endParaRPr lang="ru-RU" sz="2400" b="1" dirty="0"/>
          </a:p>
          <a:p>
            <a:r>
              <a:rPr lang="uk-UA" sz="2400" b="1" dirty="0"/>
              <a:t>Залишкові зміни після вилікуваного туберкульозу легень: </a:t>
            </a:r>
          </a:p>
          <a:p>
            <a:pPr marL="269875" indent="-269875">
              <a:buFont typeface="Arial" pitchFamily="34" charset="0"/>
              <a:buChar char="•"/>
            </a:pPr>
            <a:r>
              <a:rPr lang="uk-UA" sz="2400" dirty="0"/>
              <a:t>фіброзні, </a:t>
            </a:r>
          </a:p>
          <a:p>
            <a:pPr marL="269875" indent="-269875">
              <a:buFont typeface="Arial" pitchFamily="34" charset="0"/>
              <a:buChar char="•"/>
            </a:pPr>
            <a:r>
              <a:rPr lang="uk-UA" sz="2400" dirty="0"/>
              <a:t>фіброзно-вогнищеві, </a:t>
            </a:r>
          </a:p>
          <a:p>
            <a:pPr marL="269875" indent="-269875">
              <a:buFont typeface="Arial" pitchFamily="34" charset="0"/>
              <a:buChar char="•"/>
            </a:pPr>
            <a:r>
              <a:rPr lang="uk-UA" sz="2400" dirty="0"/>
              <a:t>бульозно-дистрофічні, </a:t>
            </a:r>
          </a:p>
          <a:p>
            <a:pPr marL="269875" indent="-269875">
              <a:buFont typeface="Arial" pitchFamily="34" charset="0"/>
              <a:buChar char="•"/>
            </a:pPr>
            <a:r>
              <a:rPr lang="uk-UA" sz="2400" dirty="0"/>
              <a:t>кальцинати в легенях і лімфатичних вузлах, </a:t>
            </a:r>
          </a:p>
          <a:p>
            <a:pPr marL="269875" indent="-269875">
              <a:buFont typeface="Arial" pitchFamily="34" charset="0"/>
              <a:buChar char="•"/>
            </a:pPr>
            <a:r>
              <a:rPr lang="uk-UA" sz="2400" dirty="0"/>
              <a:t>плевропневмосклероз, </a:t>
            </a:r>
          </a:p>
          <a:p>
            <a:pPr marL="269875" indent="-269875">
              <a:buFont typeface="Arial" pitchFamily="34" charset="0"/>
              <a:buChar char="•"/>
            </a:pPr>
            <a:r>
              <a:rPr lang="uk-UA" sz="2400" dirty="0"/>
              <a:t>цироз, </a:t>
            </a:r>
          </a:p>
          <a:p>
            <a:pPr marL="269875" indent="-269875">
              <a:buFont typeface="Arial" pitchFamily="34" charset="0"/>
              <a:buChar char="•"/>
            </a:pPr>
            <a:r>
              <a:rPr lang="uk-UA" sz="2400" dirty="0"/>
              <a:t>наслідки хірургічного втручання (з зазначенням виду та дати операції) тощо.</a:t>
            </a:r>
            <a:endParaRPr lang="ru-RU" sz="2400" dirty="0"/>
          </a:p>
          <a:p>
            <a:r>
              <a:rPr lang="uk-UA" sz="2400" b="1" dirty="0"/>
              <a:t>Залишкові зміни після вилікуваного туберкульозу позалегеневої локалізації: </a:t>
            </a:r>
          </a:p>
          <a:p>
            <a:pPr marL="269875" indent="-269875">
              <a:buFont typeface="Arial" pitchFamily="34" charset="0"/>
              <a:buChar char="•"/>
            </a:pPr>
            <a:r>
              <a:rPr lang="uk-UA" sz="2400" dirty="0"/>
              <a:t>рубцеві зміни в різних органах та їх наслідки, </a:t>
            </a:r>
          </a:p>
          <a:p>
            <a:pPr marL="269875" indent="-269875">
              <a:buFont typeface="Arial" pitchFamily="34" charset="0"/>
              <a:buChar char="•"/>
            </a:pPr>
            <a:r>
              <a:rPr lang="uk-UA" sz="2400" dirty="0"/>
              <a:t>звапнення, наслідки хірургічного втручання (з зазначенням виду та дати операції).</a:t>
            </a:r>
            <a:endParaRPr lang="ru-RU" sz="2400"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Казеозна </a:t>
            </a:r>
            <a:r>
              <a:rPr lang="uk-UA" dirty="0" err="1"/>
              <a:t>пневмония</a:t>
            </a:r>
            <a:endParaRPr lang="uk-UA" dirty="0"/>
          </a:p>
        </p:txBody>
      </p:sp>
      <p:sp>
        <p:nvSpPr>
          <p:cNvPr id="3" name="Прямоугольник 2"/>
          <p:cNvSpPr/>
          <p:nvPr/>
        </p:nvSpPr>
        <p:spPr>
          <a:xfrm>
            <a:off x="395536" y="1484784"/>
            <a:ext cx="8352928" cy="4154984"/>
          </a:xfrm>
          <a:prstGeom prst="rect">
            <a:avLst/>
          </a:prstGeom>
        </p:spPr>
        <p:txBody>
          <a:bodyPr wrap="square">
            <a:spAutoFit/>
          </a:bodyPr>
          <a:lstStyle/>
          <a:p>
            <a:pPr indent="179388" algn="just"/>
            <a:r>
              <a:rPr lang="uk-UA" sz="2400" dirty="0"/>
              <a:t>Це гостра специфічна пневмонія, яка характеризується швидко наростаючими </a:t>
            </a:r>
            <a:r>
              <a:rPr lang="uk-UA" sz="2400" dirty="0" err="1"/>
              <a:t>казеозно-некротичними</a:t>
            </a:r>
            <a:r>
              <a:rPr lang="uk-UA" sz="2400" dirty="0"/>
              <a:t> змінами в легенях і тяжким, нерідко прогресуючим, з летальним результатом перебігом.</a:t>
            </a:r>
          </a:p>
          <a:p>
            <a:pPr indent="179388" algn="just"/>
            <a:r>
              <a:rPr lang="uk-UA" sz="2400" dirty="0"/>
              <a:t>При даній формі стан хворого важкий, виражені симптоми інтоксикації, фебрильна температура, при перкусії й аускультації - зміни в легенях. У крові - лейкоцитоз, зрушення формули вліво, у мокротинні - масивне бактеріовиділення.</a:t>
            </a:r>
          </a:p>
          <a:p>
            <a:pPr indent="179388" algn="just"/>
            <a:r>
              <a:rPr lang="uk-UA" sz="2400" dirty="0"/>
              <a:t>Виділяють 2 форми </a:t>
            </a:r>
            <a:r>
              <a:rPr lang="uk-UA" sz="2400" dirty="0" err="1"/>
              <a:t>КП</a:t>
            </a:r>
            <a:r>
              <a:rPr lang="uk-UA" sz="2400" dirty="0"/>
              <a:t>: </a:t>
            </a:r>
          </a:p>
          <a:p>
            <a:pPr indent="179388" algn="just">
              <a:buFont typeface="Arial" pitchFamily="34" charset="0"/>
              <a:buChar char="•"/>
            </a:pPr>
            <a:r>
              <a:rPr lang="uk-UA" sz="2400" dirty="0" err="1"/>
              <a:t>лобулярну</a:t>
            </a:r>
            <a:r>
              <a:rPr lang="uk-UA" sz="2400" dirty="0"/>
              <a:t> й </a:t>
            </a:r>
          </a:p>
          <a:p>
            <a:pPr indent="179388" algn="just">
              <a:buFont typeface="Arial" pitchFamily="34" charset="0"/>
              <a:buChar char="•"/>
            </a:pPr>
            <a:r>
              <a:rPr lang="uk-UA" sz="2400" dirty="0" err="1"/>
              <a:t>лобарну</a:t>
            </a:r>
            <a:r>
              <a:rPr lang="uk-UA" sz="2400" dirty="0"/>
              <a:t>. </a:t>
            </a:r>
            <a:endParaRPr lang="ru-RU" sz="2400" dirty="0"/>
          </a:p>
        </p:txBody>
      </p:sp>
      <p:pic>
        <p:nvPicPr>
          <p:cNvPr id="227329" name="Picture 1"/>
          <p:cNvPicPr>
            <a:picLocks noChangeAspect="1" noChangeArrowheads="1"/>
          </p:cNvPicPr>
          <p:nvPr/>
        </p:nvPicPr>
        <p:blipFill>
          <a:blip r:embed="rId2" cstate="print"/>
          <a:srcRect/>
          <a:stretch>
            <a:fillRect/>
          </a:stretch>
        </p:blipFill>
        <p:spPr bwMode="auto">
          <a:xfrm>
            <a:off x="7164288" y="4437112"/>
            <a:ext cx="1979712" cy="2420888"/>
          </a:xfrm>
          <a:prstGeom prst="rect">
            <a:avLst/>
          </a:prstGeom>
          <a:noFill/>
          <a:ln w="9525">
            <a:noFill/>
            <a:miter lim="800000"/>
            <a:headEnd/>
            <a:tailEnd/>
          </a:ln>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58847"/>
            <a:ext cx="8640960" cy="6370975"/>
          </a:xfrm>
          <a:prstGeom prst="rect">
            <a:avLst/>
          </a:prstGeom>
        </p:spPr>
        <p:txBody>
          <a:bodyPr wrap="square">
            <a:spAutoFit/>
          </a:bodyPr>
          <a:lstStyle/>
          <a:p>
            <a:pPr indent="360363" algn="just"/>
            <a:r>
              <a:rPr lang="uk-UA" sz="2400" dirty="0"/>
              <a:t> На початку захворювання клінічна картина нічим не відрізняється від </a:t>
            </a:r>
            <a:r>
              <a:rPr lang="uk-UA" sz="2400" dirty="0" err="1"/>
              <a:t>лобарної</a:t>
            </a:r>
            <a:r>
              <a:rPr lang="uk-UA" sz="2400" dirty="0"/>
              <a:t> крупозної пневмонії. </a:t>
            </a:r>
          </a:p>
          <a:p>
            <a:pPr indent="360363" algn="just">
              <a:buFont typeface="Arial" pitchFamily="34" charset="0"/>
              <a:buChar char="•"/>
            </a:pPr>
            <a:r>
              <a:rPr lang="uk-UA" sz="2400" dirty="0"/>
              <a:t> визначається гострим початком і тяжким станом, тими ж токсичними синдромами:</a:t>
            </a:r>
          </a:p>
          <a:p>
            <a:pPr indent="360363" algn="just">
              <a:buFont typeface="Arial" pitchFamily="34" charset="0"/>
              <a:buChar char="•"/>
            </a:pPr>
            <a:r>
              <a:rPr lang="uk-UA" sz="2400" dirty="0"/>
              <a:t>температурою, </a:t>
            </a:r>
          </a:p>
          <a:p>
            <a:pPr indent="360363" algn="just">
              <a:buFont typeface="Arial" pitchFamily="34" charset="0"/>
              <a:buChar char="•"/>
            </a:pPr>
            <a:r>
              <a:rPr lang="uk-UA" sz="2400" dirty="0"/>
              <a:t> задишкою, </a:t>
            </a:r>
          </a:p>
          <a:p>
            <a:pPr indent="360363" algn="just">
              <a:buFont typeface="Arial" pitchFamily="34" charset="0"/>
              <a:buChar char="•"/>
            </a:pPr>
            <a:r>
              <a:rPr lang="uk-UA" sz="2400" dirty="0"/>
              <a:t>болем в грудній клітці і ін.</a:t>
            </a:r>
          </a:p>
          <a:p>
            <a:pPr indent="360363" algn="just">
              <a:buFont typeface="Arial" pitchFamily="34" charset="0"/>
              <a:buChar char="•"/>
            </a:pPr>
            <a:r>
              <a:rPr lang="uk-UA" sz="2400" dirty="0"/>
              <a:t>адинамія, </a:t>
            </a:r>
          </a:p>
          <a:p>
            <a:pPr indent="360363" algn="just">
              <a:buFont typeface="Arial" pitchFamily="34" charset="0"/>
              <a:buChar char="•"/>
            </a:pPr>
            <a:r>
              <a:rPr lang="uk-UA" sz="2400" dirty="0"/>
              <a:t>підвищена пітливість, що проявляється в </a:t>
            </a:r>
            <a:r>
              <a:rPr lang="uk-UA" sz="2400" dirty="0" err="1"/>
              <a:t>профузних</a:t>
            </a:r>
            <a:r>
              <a:rPr lang="uk-UA" sz="2400" dirty="0"/>
              <a:t> нічних потах, </a:t>
            </a:r>
          </a:p>
          <a:p>
            <a:pPr indent="360363" algn="just">
              <a:buFont typeface="Arial" pitchFamily="34" charset="0"/>
              <a:buChar char="•"/>
            </a:pPr>
            <a:r>
              <a:rPr lang="uk-UA" sz="2400" dirty="0"/>
              <a:t>зниження маси тіла, </a:t>
            </a:r>
          </a:p>
          <a:p>
            <a:pPr indent="360363" algn="just">
              <a:buFont typeface="Arial" pitchFamily="34" charset="0"/>
              <a:buChar char="•"/>
            </a:pPr>
            <a:r>
              <a:rPr lang="uk-UA" sz="2400" dirty="0"/>
              <a:t>кровохаркання </a:t>
            </a:r>
          </a:p>
          <a:p>
            <a:pPr indent="360363" algn="just">
              <a:buFont typeface="Arial" pitchFamily="34" charset="0"/>
              <a:buChar char="•"/>
            </a:pPr>
            <a:r>
              <a:rPr lang="uk-UA" sz="2400" dirty="0"/>
              <a:t> сухі "скрипливі" хрипи, пов'язані з </a:t>
            </a:r>
            <a:r>
              <a:rPr lang="uk-UA" sz="2400" dirty="0" err="1"/>
              <a:t>казеозним</a:t>
            </a:r>
            <a:r>
              <a:rPr lang="uk-UA" sz="2400" dirty="0"/>
              <a:t> </a:t>
            </a:r>
            <a:r>
              <a:rPr lang="uk-UA" sz="2400" dirty="0" err="1"/>
              <a:t>ендобронхітом</a:t>
            </a:r>
            <a:r>
              <a:rPr lang="uk-UA" sz="2400" dirty="0"/>
              <a:t>. </a:t>
            </a:r>
          </a:p>
          <a:p>
            <a:pPr indent="360363" algn="just">
              <a:buFont typeface="Arial" pitchFamily="34" charset="0"/>
              <a:buChar char="•"/>
            </a:pPr>
            <a:r>
              <a:rPr lang="uk-UA" sz="2400" dirty="0"/>
              <a:t>В аналізах крові: </a:t>
            </a:r>
            <a:r>
              <a:rPr lang="uk-UA" sz="2400" dirty="0" err="1"/>
              <a:t>лімфопенія</a:t>
            </a:r>
            <a:r>
              <a:rPr lang="uk-UA" sz="2400" dirty="0"/>
              <a:t> й моноцитоз (а у хворих крупозною пневмонією - поява мієлоцитів і </a:t>
            </a:r>
            <a:r>
              <a:rPr lang="uk-UA" sz="2400" dirty="0" err="1"/>
              <a:t>метамієлоцитів</a:t>
            </a:r>
            <a:r>
              <a:rPr lang="uk-UA" sz="2400" dirty="0"/>
              <a:t>).</a:t>
            </a:r>
          </a:p>
          <a:p>
            <a:pPr indent="360363" algn="just">
              <a:buFont typeface="Arial" pitchFamily="34" charset="0"/>
              <a:buChar char="•"/>
            </a:pPr>
            <a:endParaRPr lang="ru-RU" sz="2400"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58847"/>
            <a:ext cx="8640960" cy="6186309"/>
          </a:xfrm>
          <a:prstGeom prst="rect">
            <a:avLst/>
          </a:prstGeom>
        </p:spPr>
        <p:txBody>
          <a:bodyPr wrap="square">
            <a:spAutoFit/>
          </a:bodyPr>
          <a:lstStyle/>
          <a:p>
            <a:pPr indent="360363" algn="just"/>
            <a:r>
              <a:rPr lang="uk-UA" sz="2400" dirty="0"/>
              <a:t> </a:t>
            </a:r>
            <a:r>
              <a:rPr lang="uk-UA" sz="2400" b="1" i="1" dirty="0">
                <a:solidFill>
                  <a:srgbClr val="FFFF00"/>
                </a:solidFill>
              </a:rPr>
              <a:t>Лобулярна казеозна пневмонія </a:t>
            </a:r>
            <a:r>
              <a:rPr lang="uk-UA" sz="2400" dirty="0"/>
              <a:t>нерідко є фазою, а не окремою формою й спостерігається при прогресуючому розвитку деяких форм туберкульозного процесу, наприклад при гострому, тяжкому перебігу ГДТ (у дітей раннього віку й у літніх). </a:t>
            </a:r>
          </a:p>
          <a:p>
            <a:pPr indent="360363" algn="just"/>
            <a:r>
              <a:rPr lang="uk-UA" sz="2400" dirty="0"/>
              <a:t>Рентгенологічно </a:t>
            </a:r>
            <a:r>
              <a:rPr lang="uk-UA" sz="2400" dirty="0" err="1"/>
              <a:t>лобулярна</a:t>
            </a:r>
            <a:r>
              <a:rPr lang="uk-UA" sz="2400" dirty="0"/>
              <a:t> форма характеризується наявністю осередкових або вогнищево-зливних тіней розміром 1-2,5 см неправильної форми з нечіткими контурами, досить великої інтенсивності. Навіть при злитті між вогнищами видні розмиті, неправильної форми більш прозорі ділянки, обумовлені частково ще повітряними ділянками легеневої тканини. їх не слід плутати з порожнинами розпаду, які мають різко обкреслені межі. При сприятливому перебігу дана форма </a:t>
            </a:r>
            <a:r>
              <a:rPr lang="uk-UA" sz="2400" dirty="0" err="1"/>
              <a:t>КП</a:t>
            </a:r>
            <a:r>
              <a:rPr lang="uk-UA" sz="2400" dirty="0"/>
              <a:t> проходить етапи розсмоктування й ущільнення осередкових змін.</a:t>
            </a:r>
            <a:endParaRPr lang="ru-RU" sz="2400" dirty="0"/>
          </a:p>
          <a:p>
            <a:pPr indent="179388" algn="just"/>
            <a:endParaRPr lang="ru-RU" sz="2400" dirty="0"/>
          </a:p>
          <a:p>
            <a:pPr indent="179388" algn="just"/>
            <a:endParaRPr lang="ru-RU" dirty="0"/>
          </a:p>
          <a:p>
            <a:pPr lvl="0" indent="179388" algn="just"/>
            <a:endParaRPr lang="ru-RU"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58847"/>
            <a:ext cx="8640960" cy="7663636"/>
          </a:xfrm>
          <a:prstGeom prst="rect">
            <a:avLst/>
          </a:prstGeom>
        </p:spPr>
        <p:txBody>
          <a:bodyPr wrap="square">
            <a:spAutoFit/>
          </a:bodyPr>
          <a:lstStyle/>
          <a:p>
            <a:pPr algn="just"/>
            <a:r>
              <a:rPr lang="uk-UA" sz="2400" dirty="0"/>
              <a:t> </a:t>
            </a:r>
            <a:r>
              <a:rPr lang="uk-UA" sz="2400" b="1" i="1" dirty="0" err="1">
                <a:solidFill>
                  <a:srgbClr val="FFFF00"/>
                </a:solidFill>
              </a:rPr>
              <a:t>Лобарна</a:t>
            </a:r>
            <a:r>
              <a:rPr lang="uk-UA" sz="2400" b="1" i="1" dirty="0">
                <a:solidFill>
                  <a:srgbClr val="FFFF00"/>
                </a:solidFill>
              </a:rPr>
              <a:t> казеозна пневмонія </a:t>
            </a:r>
            <a:r>
              <a:rPr lang="uk-UA" sz="2400" dirty="0"/>
              <a:t>розвивається гостро й уражає відразу цілу частку. Встановлено, що при цій формі інфекційний фактор є вторинним по своїй дії, тому вона має велику подібність у клінічній картині із крупозною, патогенез якої зв'язують із алергічною реакцією організму.</a:t>
            </a:r>
            <a:endParaRPr lang="ru-RU" sz="2400" dirty="0"/>
          </a:p>
          <a:p>
            <a:pPr algn="just"/>
            <a:r>
              <a:rPr lang="uk-UA" sz="2400" b="1" dirty="0"/>
              <a:t>Рентгенологічна картина </a:t>
            </a:r>
            <a:r>
              <a:rPr lang="uk-UA" sz="2400" dirty="0"/>
              <a:t>подібна з картиною інфільтративної пневмонії: </a:t>
            </a:r>
          </a:p>
          <a:p>
            <a:pPr marL="269875" indent="-269875" algn="just">
              <a:buFont typeface="Arial" pitchFamily="34" charset="0"/>
              <a:buChar char="•"/>
            </a:pPr>
            <a:r>
              <a:rPr lang="uk-UA" sz="2400" dirty="0"/>
              <a:t>в першу добу відзначається тільки дифузне затемнення легені часточкового й часткового характеру, яке швидко стає інтенсивним Затемнення може бути гомогенним, але частіше виникають великі, з розмитими контурами, інтенсивні вогнища й фокуси, які зливаються між собою. Інтенсивність затемнень частки або всієї легені обумовлена </a:t>
            </a:r>
            <a:r>
              <a:rPr lang="uk-UA" sz="2400" dirty="0" err="1"/>
              <a:t>апневматозом</a:t>
            </a:r>
            <a:r>
              <a:rPr lang="uk-UA" sz="2400" dirty="0"/>
              <a:t> і </a:t>
            </a:r>
            <a:r>
              <a:rPr lang="uk-UA" sz="2400" dirty="0" err="1"/>
              <a:t>гіповентиляцією</a:t>
            </a:r>
            <a:r>
              <a:rPr lang="uk-UA" sz="2400" dirty="0"/>
              <a:t> (об'ємне зменшення ураженої частки) внаслідок як масивного казеозного переродження легеневої тканини, так і специфічного ураження плеври. </a:t>
            </a:r>
          </a:p>
          <a:p>
            <a:pPr marL="269875" indent="-269875" algn="just">
              <a:buFont typeface="Arial" pitchFamily="34" charset="0"/>
              <a:buChar char="•"/>
            </a:pPr>
            <a:r>
              <a:rPr lang="uk-UA" sz="2400" dirty="0"/>
              <a:t>на окремих ділянках помітні світлі смужки розширених бронхів (як і при крупозній пневмонії), </a:t>
            </a:r>
          </a:p>
          <a:p>
            <a:pPr marL="269875" indent="-269875" algn="just">
              <a:buFont typeface="Arial" pitchFamily="34" charset="0"/>
              <a:buChar char="•"/>
            </a:pPr>
            <a:r>
              <a:rPr lang="uk-UA" sz="2400" dirty="0"/>
              <a:t> </a:t>
            </a:r>
            <a:endParaRPr lang="ru-RU" sz="2400" dirty="0"/>
          </a:p>
          <a:p>
            <a:pPr indent="179388" algn="just"/>
            <a:endParaRPr lang="ru-RU" dirty="0"/>
          </a:p>
          <a:p>
            <a:pPr lvl="0" indent="179388" algn="just"/>
            <a:endParaRPr lang="ru-RU"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58847"/>
            <a:ext cx="8640960" cy="6924973"/>
          </a:xfrm>
          <a:prstGeom prst="rect">
            <a:avLst/>
          </a:prstGeom>
        </p:spPr>
        <p:txBody>
          <a:bodyPr wrap="square">
            <a:spAutoFit/>
          </a:bodyPr>
          <a:lstStyle/>
          <a:p>
            <a:pPr marL="269875" indent="-269875" algn="just">
              <a:buFont typeface="Arial" pitchFamily="34" charset="0"/>
              <a:buChar char="•"/>
            </a:pPr>
            <a:r>
              <a:rPr lang="uk-UA" sz="2400" dirty="0"/>
              <a:t>характерний швидкий перехід специфічних змін через листки міжчасткової плеври на прилеглі ділянки легені,</a:t>
            </a:r>
          </a:p>
          <a:p>
            <a:pPr marL="269875" indent="-269875" algn="just">
              <a:buFont typeface="Arial" pitchFamily="34" charset="0"/>
              <a:buChar char="•"/>
            </a:pPr>
            <a:r>
              <a:rPr lang="uk-UA" sz="2400" dirty="0"/>
              <a:t> бронхогенні вогнища відсіву, які зливаються між собою. </a:t>
            </a:r>
          </a:p>
          <a:p>
            <a:pPr marL="269875" indent="-269875" algn="just">
              <a:buFont typeface="Arial" pitchFamily="34" charset="0"/>
              <a:buChar char="•"/>
            </a:pPr>
            <a:r>
              <a:rPr lang="uk-UA" sz="2400" dirty="0"/>
              <a:t> протягом 2-3 тижнів з'являються поодинокі або множинні порожнини розпаду, які поступово зливаються в більші гігантські каверни (4-6 см у діаметрі). </a:t>
            </a:r>
          </a:p>
          <a:p>
            <a:pPr indent="269875" algn="just"/>
            <a:r>
              <a:rPr lang="uk-UA" sz="2400" dirty="0"/>
              <a:t>Для виявлення порожнин має велике значення ТГ, тому що на фоні масивної інфільтрації легеневої тканини вони можуть нечітко </a:t>
            </a:r>
            <a:r>
              <a:rPr lang="uk-UA" sz="2400" dirty="0" err="1"/>
              <a:t>візуалізуватись</a:t>
            </a:r>
            <a:r>
              <a:rPr lang="uk-UA" sz="2400" dirty="0"/>
              <a:t>. Спочатку каверна неправильної форми, контури її нерівні, бухтоподібні, потім вона стає </a:t>
            </a:r>
            <a:r>
              <a:rPr lang="uk-UA" sz="2400" dirty="0" err="1"/>
              <a:t>гладкостінковою</a:t>
            </a:r>
            <a:r>
              <a:rPr lang="uk-UA" sz="2400" dirty="0"/>
              <a:t>, у ній нерідко відзначається горизонтальний рівень рідини.</a:t>
            </a:r>
            <a:endParaRPr lang="ru-RU" sz="2400" dirty="0"/>
          </a:p>
          <a:p>
            <a:pPr algn="just"/>
            <a:r>
              <a:rPr lang="uk-UA" sz="2400" b="1" dirty="0"/>
              <a:t>Перебіг казеозної пневмонії: </a:t>
            </a:r>
            <a:r>
              <a:rPr lang="uk-UA" sz="2400" dirty="0"/>
              <a:t>Зона перифокальних інфільтративно-пневмонічних змін розсмоктується, ділянки казеозу інкапсулюються, навколо каверн розвивається фіброз, і процес набуває хронічного перебігу з переходом у </a:t>
            </a:r>
            <a:r>
              <a:rPr lang="uk-UA" sz="2400" dirty="0" err="1"/>
              <a:t>фіброзно-</a:t>
            </a:r>
            <a:r>
              <a:rPr lang="uk-UA" sz="2400" dirty="0"/>
              <a:t> кавернозний туберкульоз.</a:t>
            </a:r>
            <a:endParaRPr lang="ru-RU" sz="2400" dirty="0"/>
          </a:p>
          <a:p>
            <a:pPr indent="179388" algn="just"/>
            <a:endParaRPr lang="ru-RU" dirty="0"/>
          </a:p>
          <a:p>
            <a:pPr lvl="0" indent="179388" algn="just"/>
            <a:endParaRPr lang="ru-RU"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descr="https://medqueen.com/uploads/posts/2018-12/1546085558_04.jpg"/>
          <p:cNvPicPr>
            <a:picLocks noChangeAspect="1" noChangeArrowheads="1"/>
          </p:cNvPicPr>
          <p:nvPr/>
        </p:nvPicPr>
        <p:blipFill>
          <a:blip r:embed="rId2" cstate="print"/>
          <a:srcRect/>
          <a:stretch>
            <a:fillRect/>
          </a:stretch>
        </p:blipFill>
        <p:spPr bwMode="auto">
          <a:xfrm>
            <a:off x="0" y="1124744"/>
            <a:ext cx="8714277" cy="4680520"/>
          </a:xfrm>
          <a:prstGeom prst="rect">
            <a:avLst/>
          </a:prstGeom>
          <a:noFill/>
        </p:spPr>
      </p:pic>
      <p:sp>
        <p:nvSpPr>
          <p:cNvPr id="3" name="Прямоугольник 2"/>
          <p:cNvSpPr/>
          <p:nvPr/>
        </p:nvSpPr>
        <p:spPr>
          <a:xfrm>
            <a:off x="2555776" y="332656"/>
            <a:ext cx="5825506" cy="369332"/>
          </a:xfrm>
          <a:prstGeom prst="rect">
            <a:avLst/>
          </a:prstGeom>
        </p:spPr>
        <p:txBody>
          <a:bodyPr wrap="none">
            <a:spAutoFit/>
          </a:bodyPr>
          <a:lstStyle/>
          <a:p>
            <a:r>
              <a:rPr lang="uk-UA" b="1" dirty="0"/>
              <a:t>Казеозна пневмонія у хворого з лімфомою </a:t>
            </a:r>
            <a:r>
              <a:rPr lang="uk-UA" b="1" dirty="0" err="1"/>
              <a:t>Ходжкина</a:t>
            </a:r>
            <a:r>
              <a:rPr lang="uk-UA" b="1" dirty="0"/>
              <a:t> </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55776" y="332656"/>
            <a:ext cx="3869842" cy="584775"/>
          </a:xfrm>
          <a:prstGeom prst="rect">
            <a:avLst/>
          </a:prstGeom>
        </p:spPr>
        <p:txBody>
          <a:bodyPr wrap="none">
            <a:spAutoFit/>
          </a:bodyPr>
          <a:lstStyle/>
          <a:p>
            <a:r>
              <a:rPr lang="uk-UA" sz="3200" b="1" dirty="0"/>
              <a:t>Казеозна пневмонія</a:t>
            </a:r>
          </a:p>
        </p:txBody>
      </p:sp>
      <p:pic>
        <p:nvPicPr>
          <p:cNvPr id="241666" name="Picture 2"/>
          <p:cNvPicPr>
            <a:picLocks noChangeAspect="1" noChangeArrowheads="1"/>
          </p:cNvPicPr>
          <p:nvPr/>
        </p:nvPicPr>
        <p:blipFill>
          <a:blip r:embed="rId2" cstate="print"/>
          <a:srcRect/>
          <a:stretch>
            <a:fillRect/>
          </a:stretch>
        </p:blipFill>
        <p:spPr bwMode="auto">
          <a:xfrm>
            <a:off x="323528" y="1052736"/>
            <a:ext cx="4467225" cy="2971800"/>
          </a:xfrm>
          <a:prstGeom prst="rect">
            <a:avLst/>
          </a:prstGeom>
          <a:noFill/>
          <a:ln w="9525">
            <a:noFill/>
            <a:miter lim="800000"/>
            <a:headEnd/>
            <a:tailEnd/>
          </a:ln>
        </p:spPr>
      </p:pic>
      <p:pic>
        <p:nvPicPr>
          <p:cNvPr id="241667" name="Picture 3"/>
          <p:cNvPicPr>
            <a:picLocks noChangeAspect="1" noChangeArrowheads="1"/>
          </p:cNvPicPr>
          <p:nvPr/>
        </p:nvPicPr>
        <p:blipFill>
          <a:blip r:embed="rId3" cstate="print"/>
          <a:srcRect/>
          <a:stretch>
            <a:fillRect/>
          </a:stretch>
        </p:blipFill>
        <p:spPr bwMode="auto">
          <a:xfrm>
            <a:off x="4476750" y="3645024"/>
            <a:ext cx="4667250" cy="2990850"/>
          </a:xfrm>
          <a:prstGeom prst="rect">
            <a:avLst/>
          </a:prstGeom>
          <a:noFill/>
          <a:ln w="9525">
            <a:noFill/>
            <a:miter lim="800000"/>
            <a:headEnd/>
            <a:tailEnd/>
          </a:ln>
        </p:spPr>
      </p:pic>
      <p:sp>
        <p:nvSpPr>
          <p:cNvPr id="6" name="Прямоугольник 5"/>
          <p:cNvSpPr/>
          <p:nvPr/>
        </p:nvSpPr>
        <p:spPr>
          <a:xfrm>
            <a:off x="251520" y="6488668"/>
            <a:ext cx="2417650" cy="276999"/>
          </a:xfrm>
          <a:prstGeom prst="rect">
            <a:avLst/>
          </a:prstGeom>
        </p:spPr>
        <p:txBody>
          <a:bodyPr wrap="none">
            <a:spAutoFit/>
          </a:bodyPr>
          <a:lstStyle/>
          <a:p>
            <a:r>
              <a:rPr lang="en-US" sz="1200" dirty="0"/>
              <a:t>https://en.ppt-online.org/14191</a:t>
            </a:r>
            <a:endParaRPr lang="uk-UA" sz="1200"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58847"/>
            <a:ext cx="8640960" cy="1846659"/>
          </a:xfrm>
          <a:prstGeom prst="rect">
            <a:avLst/>
          </a:prstGeom>
        </p:spPr>
        <p:txBody>
          <a:bodyPr wrap="square">
            <a:spAutoFit/>
          </a:bodyPr>
          <a:lstStyle/>
          <a:p>
            <a:pPr indent="360363" algn="just"/>
            <a:r>
              <a:rPr lang="uk-UA" sz="2400" b="1" dirty="0"/>
              <a:t>Диференційна діагностика казеозної пневмонії з: </a:t>
            </a:r>
          </a:p>
          <a:p>
            <a:pPr indent="360363" algn="just">
              <a:buFontTx/>
              <a:buChar char="-"/>
            </a:pPr>
            <a:r>
              <a:rPr lang="uk-UA" sz="2400" i="1" dirty="0"/>
              <a:t>частковою (крупозною) пневмонією</a:t>
            </a:r>
            <a:r>
              <a:rPr lang="uk-UA" sz="2400" dirty="0"/>
              <a:t>. При часткової пневмонії  відсутні каверни й вогнища </a:t>
            </a:r>
            <a:r>
              <a:rPr lang="ru-RU" sz="2400" dirty="0"/>
              <a:t>бронхогенного </a:t>
            </a:r>
            <a:r>
              <a:rPr lang="uk-UA" sz="2400" dirty="0"/>
              <a:t>обсіменіння. Знаходження МБТ у мокротинні відразу вирішує питання.</a:t>
            </a:r>
          </a:p>
          <a:p>
            <a:pPr indent="360363" algn="just">
              <a:buFontTx/>
              <a:buChar char="-"/>
            </a:pPr>
            <a:endParaRPr lang="ru-RU" dirty="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4400" dirty="0"/>
              <a:t>Туберкульома легень</a:t>
            </a:r>
            <a:endParaRPr lang="uk-UA" dirty="0"/>
          </a:p>
        </p:txBody>
      </p:sp>
      <p:sp>
        <p:nvSpPr>
          <p:cNvPr id="3" name="Прямоугольник 2"/>
          <p:cNvSpPr/>
          <p:nvPr/>
        </p:nvSpPr>
        <p:spPr>
          <a:xfrm>
            <a:off x="251520" y="1412776"/>
            <a:ext cx="8712968" cy="5262979"/>
          </a:xfrm>
          <a:prstGeom prst="rect">
            <a:avLst/>
          </a:prstGeom>
        </p:spPr>
        <p:txBody>
          <a:bodyPr wrap="square">
            <a:spAutoFit/>
          </a:bodyPr>
          <a:lstStyle/>
          <a:p>
            <a:pPr indent="449263" algn="just"/>
            <a:r>
              <a:rPr lang="uk-UA" sz="2400" dirty="0"/>
              <a:t>Туберкульома (лат. </a:t>
            </a:r>
            <a:r>
              <a:rPr lang="en-US" sz="2400" i="1" dirty="0" err="1"/>
              <a:t>Tuberculum</a:t>
            </a:r>
            <a:r>
              <a:rPr lang="uk-UA" sz="2400" dirty="0"/>
              <a:t> - горбок, -ωμα від ὄγκωμα - пухлина) легких - форма туберкульозу легенів, що зовні нагадує пухлина. Являє собою округле утворення аморфного казеоза в легенях, відокремлена від навколишньої легеневої паренхіми фіброзною капсулою або кількох казеозних вогнищ, оточених спільною фіброзною капсулою. Відрізняються тривалим хронічним перебігом і схильні до прогресування. Перебіг навіть без явних ознак деструкції і перифокальної інфільтрації розглядаються як активна форма туберкульозу (особливо при великих </a:t>
            </a:r>
            <a:r>
              <a:rPr lang="uk-UA" sz="2400" dirty="0" err="1"/>
              <a:t>туберкульомах</a:t>
            </a:r>
            <a:r>
              <a:rPr lang="uk-UA" sz="2400" dirty="0"/>
              <a:t>). Таким хворим показана резекція легені. Туберкульоми відзначаються в 1-4% хворих на туберкульоз. </a:t>
            </a:r>
          </a:p>
          <a:p>
            <a:pPr indent="449263" algn="just"/>
            <a:r>
              <a:rPr lang="uk-UA" sz="2400" dirty="0"/>
              <a:t>Може бути:</a:t>
            </a:r>
          </a:p>
          <a:p>
            <a:pPr indent="449263" algn="just">
              <a:buFont typeface="Arial" pitchFamily="34" charset="0"/>
              <a:buChar char="•"/>
            </a:pPr>
            <a:r>
              <a:rPr lang="uk-UA" sz="2400" dirty="0"/>
              <a:t>одинична туберкульома,</a:t>
            </a:r>
          </a:p>
          <a:p>
            <a:pPr indent="449263" algn="just">
              <a:buFont typeface="Arial" pitchFamily="34" charset="0"/>
              <a:buChar char="•"/>
            </a:pPr>
            <a:r>
              <a:rPr lang="uk-UA" sz="2400" dirty="0"/>
              <a:t>множинна. </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424936" cy="3416320"/>
          </a:xfrm>
          <a:prstGeom prst="rect">
            <a:avLst/>
          </a:prstGeom>
        </p:spPr>
        <p:txBody>
          <a:bodyPr wrap="square">
            <a:spAutoFit/>
          </a:bodyPr>
          <a:lstStyle/>
          <a:p>
            <a:pPr indent="449263" algn="just"/>
            <a:r>
              <a:rPr lang="uk-UA" sz="2400" dirty="0"/>
              <a:t>Туберкульоми можуть виникати як при первинному, так і вторинному туберкульозі. Розрізняють 3 типи туберкульом:</a:t>
            </a:r>
          </a:p>
          <a:p>
            <a:pPr marL="269875" indent="-269875" algn="just">
              <a:buFont typeface="Wingdings" pitchFamily="2" charset="2"/>
              <a:buChar char="Ø"/>
            </a:pPr>
            <a:r>
              <a:rPr lang="uk-UA" sz="2400" dirty="0" err="1"/>
              <a:t>інфільтративно-пневмотічна</a:t>
            </a:r>
            <a:r>
              <a:rPr lang="uk-UA" sz="2400" dirty="0"/>
              <a:t> - стійке вогнище туберкульозної пневмонії з ділянками казеоза і схильністю до продуктивної реакції </a:t>
            </a:r>
          </a:p>
          <a:p>
            <a:pPr marL="269875" indent="-269875" algn="just">
              <a:buFont typeface="Wingdings" pitchFamily="2" charset="2"/>
              <a:buChar char="Ø"/>
            </a:pPr>
            <a:r>
              <a:rPr lang="uk-UA" sz="2400" dirty="0"/>
              <a:t>справжня туберкульома - </a:t>
            </a:r>
            <a:r>
              <a:rPr lang="uk-UA" sz="2400" dirty="0" err="1"/>
              <a:t>інкапсульований</a:t>
            </a:r>
            <a:r>
              <a:rPr lang="uk-UA" sz="2400" dirty="0"/>
              <a:t> ділянку тотального казеоза </a:t>
            </a:r>
          </a:p>
          <a:p>
            <a:pPr marL="269875" indent="-269875" algn="just">
              <a:buFont typeface="Wingdings" pitchFamily="2" charset="2"/>
              <a:buChar char="Ø"/>
            </a:pPr>
            <a:r>
              <a:rPr lang="uk-UA" sz="2400" dirty="0"/>
              <a:t>псевдотуберкульома - каверна, в порожнині якої міститься казеозна  маса з включеннями слизу і лімфи</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260648"/>
            <a:ext cx="8280920" cy="3046988"/>
          </a:xfrm>
          <a:prstGeom prst="rect">
            <a:avLst/>
          </a:prstGeom>
        </p:spPr>
        <p:txBody>
          <a:bodyPr wrap="square">
            <a:spAutoFit/>
          </a:bodyPr>
          <a:lstStyle/>
          <a:p>
            <a:r>
              <a:rPr lang="uk-UA" sz="2400" b="1" dirty="0"/>
              <a:t>Клінічна картина туберкульом </a:t>
            </a:r>
            <a:r>
              <a:rPr lang="uk-UA" sz="2400" dirty="0"/>
              <a:t>визначається фазою розвитку захворювання.</a:t>
            </a:r>
          </a:p>
          <a:p>
            <a:r>
              <a:rPr lang="uk-UA" sz="2400" dirty="0"/>
              <a:t>Клінічні ознаки часто відсутні</a:t>
            </a:r>
            <a:r>
              <a:rPr lang="ru-RU" sz="2400" dirty="0"/>
              <a:t>. </a:t>
            </a:r>
            <a:endParaRPr lang="uk-UA" sz="2400" dirty="0"/>
          </a:p>
          <a:p>
            <a:r>
              <a:rPr lang="uk-UA" sz="2400" dirty="0"/>
              <a:t>При прогресуванні процесу відзначаються:</a:t>
            </a:r>
          </a:p>
          <a:p>
            <a:pPr>
              <a:buFont typeface="Arial" pitchFamily="34" charset="0"/>
              <a:buChar char="•"/>
            </a:pPr>
            <a:r>
              <a:rPr lang="uk-UA" sz="2400" dirty="0"/>
              <a:t> мало виражені симптоми інтоксикації, </a:t>
            </a:r>
          </a:p>
          <a:p>
            <a:pPr>
              <a:buFont typeface="Arial" pitchFamily="34" charset="0"/>
              <a:buChar char="•"/>
            </a:pPr>
            <a:r>
              <a:rPr lang="uk-UA" sz="2400" dirty="0"/>
              <a:t> часто скарги на біль в грудях, </a:t>
            </a:r>
          </a:p>
          <a:p>
            <a:pPr>
              <a:buFont typeface="Arial" pitchFamily="34" charset="0"/>
              <a:buChar char="•"/>
            </a:pPr>
            <a:r>
              <a:rPr lang="uk-UA" sz="2400" dirty="0"/>
              <a:t> непостійний кашель; </a:t>
            </a:r>
          </a:p>
          <a:p>
            <a:pPr>
              <a:buFont typeface="Arial" pitchFamily="34" charset="0"/>
              <a:buChar char="•"/>
            </a:pPr>
            <a:r>
              <a:rPr lang="uk-UA" sz="2400" dirty="0"/>
              <a:t> гемограма змінена незначно.</a:t>
            </a:r>
            <a:endParaRPr lang="ru-RU" sz="2400" dirty="0"/>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640960" cy="3785652"/>
          </a:xfrm>
          <a:prstGeom prst="rect">
            <a:avLst/>
          </a:prstGeom>
        </p:spPr>
        <p:txBody>
          <a:bodyPr wrap="square">
            <a:spAutoFit/>
          </a:bodyPr>
          <a:lstStyle/>
          <a:p>
            <a:pPr indent="449263" algn="just"/>
            <a:r>
              <a:rPr lang="uk-UA" sz="2400" dirty="0"/>
              <a:t>Туберкульома може розвинутися з багатьох клінічних форм туберкульозу: первинного, вогнищевого, інфільтративного, дисемінованого, у разі заповнення каверни </a:t>
            </a:r>
            <a:r>
              <a:rPr lang="uk-UA" sz="2400" dirty="0" err="1"/>
              <a:t>казеозом</a:t>
            </a:r>
            <a:r>
              <a:rPr lang="uk-UA" sz="2400" dirty="0"/>
              <a:t> (псевдотуберкульома).</a:t>
            </a:r>
          </a:p>
          <a:p>
            <a:pPr indent="449263" algn="just"/>
            <a:r>
              <a:rPr lang="uk-UA" sz="2400" dirty="0"/>
              <a:t>Виділяють п'ять анатомічних типів туберкульом: </a:t>
            </a:r>
          </a:p>
          <a:p>
            <a:pPr indent="449263" algn="just">
              <a:buFont typeface="Arial" pitchFamily="34" charset="0"/>
              <a:buChar char="•"/>
            </a:pPr>
            <a:r>
              <a:rPr lang="uk-UA" sz="2400" dirty="0"/>
              <a:t>гомогенну, </a:t>
            </a:r>
          </a:p>
          <a:p>
            <a:pPr indent="449263" algn="just">
              <a:buFont typeface="Arial" pitchFamily="34" charset="0"/>
              <a:buChar char="•"/>
            </a:pPr>
            <a:r>
              <a:rPr lang="uk-UA" sz="2400" dirty="0"/>
              <a:t>шарувату, </a:t>
            </a:r>
          </a:p>
          <a:p>
            <a:pPr indent="449263" algn="just">
              <a:buFont typeface="Arial" pitchFamily="34" charset="0"/>
              <a:buChar char="•"/>
            </a:pPr>
            <a:r>
              <a:rPr lang="uk-UA" sz="2400" dirty="0"/>
              <a:t>конгломератну, </a:t>
            </a:r>
          </a:p>
          <a:p>
            <a:pPr indent="449263" algn="just">
              <a:buFont typeface="Arial" pitchFamily="34" charset="0"/>
              <a:buChar char="•"/>
            </a:pPr>
            <a:r>
              <a:rPr lang="uk-UA" sz="2400" dirty="0"/>
              <a:t>інфільтративно-пневмонічну і</a:t>
            </a:r>
          </a:p>
          <a:p>
            <a:pPr indent="449263" algn="just">
              <a:buFont typeface="Arial" pitchFamily="34" charset="0"/>
              <a:buChar char="•"/>
            </a:pPr>
            <a:r>
              <a:rPr lang="uk-UA" sz="2400" dirty="0"/>
              <a:t> псевдотуберкульому (заповнена каверна). </a:t>
            </a:r>
          </a:p>
        </p:txBody>
      </p:sp>
      <p:pic>
        <p:nvPicPr>
          <p:cNvPr id="1026" name="Picture 2"/>
          <p:cNvPicPr>
            <a:picLocks noChangeAspect="1" noChangeArrowheads="1"/>
          </p:cNvPicPr>
          <p:nvPr/>
        </p:nvPicPr>
        <p:blipFill>
          <a:blip r:embed="rId2" cstate="print"/>
          <a:srcRect/>
          <a:stretch>
            <a:fillRect/>
          </a:stretch>
        </p:blipFill>
        <p:spPr bwMode="auto">
          <a:xfrm>
            <a:off x="467544" y="4086225"/>
            <a:ext cx="2219325" cy="2771775"/>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2627784" y="4114800"/>
            <a:ext cx="2476500" cy="2743200"/>
          </a:xfrm>
          <a:prstGeom prst="rect">
            <a:avLst/>
          </a:prstGeom>
          <a:noFill/>
          <a:ln w="9525">
            <a:noFill/>
            <a:miter lim="800000"/>
            <a:headEnd/>
            <a:tailEnd/>
          </a:ln>
        </p:spPr>
      </p:pic>
      <p:sp>
        <p:nvSpPr>
          <p:cNvPr id="5" name="Прямоугольник 4"/>
          <p:cNvSpPr/>
          <p:nvPr/>
        </p:nvSpPr>
        <p:spPr>
          <a:xfrm>
            <a:off x="5148064" y="4077072"/>
            <a:ext cx="3528392" cy="923330"/>
          </a:xfrm>
          <a:prstGeom prst="rect">
            <a:avLst/>
          </a:prstGeom>
        </p:spPr>
        <p:txBody>
          <a:bodyPr wrap="square">
            <a:spAutoFit/>
          </a:bodyPr>
          <a:lstStyle/>
          <a:p>
            <a:r>
              <a:rPr lang="ru-RU" dirty="0"/>
              <a:t>Туберкульома </a:t>
            </a:r>
            <a:r>
              <a:rPr lang="uk-UA" dirty="0"/>
              <a:t>верхньої частки правої легені з розпадом у </a:t>
            </a:r>
          </a:p>
          <a:p>
            <a:r>
              <a:rPr lang="uk-UA" dirty="0"/>
              <a:t>динаміці (томографія)</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332656"/>
            <a:ext cx="8640960" cy="4893647"/>
          </a:xfrm>
          <a:prstGeom prst="rect">
            <a:avLst/>
          </a:prstGeom>
        </p:spPr>
        <p:txBody>
          <a:bodyPr wrap="square">
            <a:spAutoFit/>
          </a:bodyPr>
          <a:lstStyle/>
          <a:p>
            <a:r>
              <a:rPr lang="uk-UA" sz="2400" b="1" i="1" dirty="0">
                <a:solidFill>
                  <a:srgbClr val="002060"/>
                </a:solidFill>
              </a:rPr>
              <a:t>Гомогенні туберкульоми </a:t>
            </a:r>
            <a:r>
              <a:rPr lang="uk-UA" sz="2400" dirty="0"/>
              <a:t>- це </a:t>
            </a:r>
            <a:r>
              <a:rPr lang="uk-UA" sz="2400" dirty="0" err="1"/>
              <a:t>інкапсульовані</a:t>
            </a:r>
            <a:r>
              <a:rPr lang="uk-UA" sz="2400" dirty="0"/>
              <a:t> фокуси казеозної пневмонії різної давнини, які складаються із щільних гомогенних мас казеозу і у яких місцями визначаються залишки проміжної тканини легені. </a:t>
            </a:r>
          </a:p>
          <a:p>
            <a:r>
              <a:rPr lang="uk-UA" sz="2400" b="1" i="1" dirty="0">
                <a:solidFill>
                  <a:srgbClr val="002060"/>
                </a:solidFill>
              </a:rPr>
              <a:t>Шаруваті туберкульоми </a:t>
            </a:r>
            <a:r>
              <a:rPr lang="uk-UA" sz="2400" b="1" i="1" dirty="0"/>
              <a:t>- </a:t>
            </a:r>
            <a:r>
              <a:rPr lang="uk-UA" sz="2400" dirty="0"/>
              <a:t>ділянки казеозу чергуються із залишками фіброзної тканини, яка раніше була капсулою більш дрібних туберкульом (тобто мають місце повторні загострення</a:t>
            </a:r>
            <a:endParaRPr lang="ru-RU" sz="2400" dirty="0"/>
          </a:p>
          <a:p>
            <a:r>
              <a:rPr lang="uk-UA" sz="2400" dirty="0"/>
              <a:t>і	інкапсуляція туберкульозного процесу). </a:t>
            </a:r>
          </a:p>
          <a:p>
            <a:r>
              <a:rPr lang="uk-UA" sz="2400" b="1" i="1" dirty="0">
                <a:solidFill>
                  <a:srgbClr val="002060"/>
                </a:solidFill>
              </a:rPr>
              <a:t>Конгломератні туберкульоми </a:t>
            </a:r>
            <a:r>
              <a:rPr lang="uk-UA" sz="2400" dirty="0"/>
              <a:t>мають вигляд горбистого утворення, тому що вони є сумою </a:t>
            </a:r>
            <a:r>
              <a:rPr lang="uk-UA" sz="2400" dirty="0" err="1"/>
              <a:t>казеозно-змінених</a:t>
            </a:r>
            <a:r>
              <a:rPr lang="uk-UA" sz="2400" dirty="0"/>
              <a:t> дрібних фокусів, кожний з яких має капсулу. Весь конгломерат поєднує добре виражена капсула, яка при загостренні й прогресуванні інфільтрується і руйнується</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496944" cy="4154984"/>
          </a:xfrm>
          <a:prstGeom prst="rect">
            <a:avLst/>
          </a:prstGeom>
        </p:spPr>
        <p:txBody>
          <a:bodyPr wrap="square">
            <a:spAutoFit/>
          </a:bodyPr>
          <a:lstStyle/>
          <a:p>
            <a:pPr indent="449263" algn="ctr"/>
            <a:r>
              <a:rPr lang="uk-UA" sz="3600" b="1" dirty="0"/>
              <a:t>Рентгенологічна картина туберкульом</a:t>
            </a:r>
          </a:p>
          <a:p>
            <a:pPr indent="449263"/>
            <a:r>
              <a:rPr lang="uk-UA" sz="2400" dirty="0"/>
              <a:t> За величиною розрізняють:</a:t>
            </a:r>
          </a:p>
          <a:p>
            <a:pPr indent="449263">
              <a:buFont typeface="Arial" pitchFamily="34" charset="0"/>
              <a:buChar char="•"/>
            </a:pPr>
            <a:r>
              <a:rPr lang="uk-UA" sz="2400" dirty="0"/>
              <a:t> дрібні туберкульоми (1-2 см), </a:t>
            </a:r>
          </a:p>
          <a:p>
            <a:pPr indent="449263">
              <a:buFont typeface="Arial" pitchFamily="34" charset="0"/>
              <a:buChar char="•"/>
            </a:pPr>
            <a:r>
              <a:rPr lang="uk-UA" sz="2400" dirty="0"/>
              <a:t>середні (2-4 см), </a:t>
            </a:r>
          </a:p>
          <a:p>
            <a:pPr indent="449263">
              <a:buFont typeface="Arial" pitchFamily="34" charset="0"/>
              <a:buChar char="•"/>
            </a:pPr>
            <a:r>
              <a:rPr lang="uk-UA" sz="2400" dirty="0"/>
              <a:t>великі (більше 4 см). </a:t>
            </a:r>
          </a:p>
          <a:p>
            <a:pPr indent="449263"/>
            <a:r>
              <a:rPr lang="uk-UA" sz="2400" dirty="0"/>
              <a:t>Інтенсивність тіні велика і залежить від величини </a:t>
            </a:r>
          </a:p>
          <a:p>
            <a:r>
              <a:rPr lang="uk-UA" sz="2400" dirty="0"/>
              <a:t>Туберкульоми.</a:t>
            </a:r>
          </a:p>
          <a:p>
            <a:pPr indent="269875"/>
            <a:r>
              <a:rPr lang="uk-UA" sz="2400" dirty="0"/>
              <a:t>Найчастіше туберкульома локалізується у I, II, VI сегментах. Як правило, в периферичних, кортикальних відділах легені.  </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332656"/>
            <a:ext cx="8640960" cy="4154984"/>
          </a:xfrm>
          <a:prstGeom prst="rect">
            <a:avLst/>
          </a:prstGeom>
        </p:spPr>
        <p:txBody>
          <a:bodyPr wrap="square">
            <a:spAutoFit/>
          </a:bodyPr>
          <a:lstStyle/>
          <a:p>
            <a:r>
              <a:rPr lang="uk-UA" sz="2400" dirty="0"/>
              <a:t>За формою: </a:t>
            </a:r>
          </a:p>
          <a:p>
            <a:pPr>
              <a:buFont typeface="Wingdings" pitchFamily="2" charset="2"/>
              <a:buChar char="Ø"/>
            </a:pPr>
            <a:r>
              <a:rPr lang="uk-UA" sz="2400" dirty="0" err="1"/>
              <a:t>одновузлові</a:t>
            </a:r>
            <a:r>
              <a:rPr lang="uk-UA" sz="2400" dirty="0"/>
              <a:t> і </a:t>
            </a:r>
          </a:p>
          <a:p>
            <a:pPr>
              <a:buFont typeface="Wingdings" pitchFamily="2" charset="2"/>
              <a:buChar char="Ø"/>
            </a:pPr>
            <a:r>
              <a:rPr lang="uk-UA" sz="2400" dirty="0" err="1"/>
              <a:t>багатовузлові</a:t>
            </a:r>
            <a:r>
              <a:rPr lang="uk-UA" sz="2400" dirty="0"/>
              <a:t> (конгломератні), </a:t>
            </a:r>
          </a:p>
          <a:p>
            <a:r>
              <a:rPr lang="uk-UA" sz="2400" dirty="0"/>
              <a:t>  За структурою: </a:t>
            </a:r>
          </a:p>
          <a:p>
            <a:pPr>
              <a:buFont typeface="Wingdings" pitchFamily="2" charset="2"/>
              <a:buChar char="Ø"/>
            </a:pPr>
            <a:r>
              <a:rPr lang="uk-UA" sz="2400" dirty="0"/>
              <a:t>однорідні і </a:t>
            </a:r>
          </a:p>
          <a:p>
            <a:pPr>
              <a:buFont typeface="Wingdings" pitchFamily="2" charset="2"/>
              <a:buChar char="Ø"/>
            </a:pPr>
            <a:r>
              <a:rPr lang="uk-UA" sz="2400" dirty="0"/>
              <a:t>неоднорідні за рахунок наявності включень вапна (по типу шовковичної ягоди при первинній туберкульоми), шаруватості або  розпаду. </a:t>
            </a:r>
          </a:p>
          <a:p>
            <a:r>
              <a:rPr lang="uk-UA" sz="2400" dirty="0"/>
              <a:t>Варіанти розпаду: </a:t>
            </a:r>
          </a:p>
          <a:p>
            <a:pPr marL="269875" indent="-269875">
              <a:buFont typeface="Wingdings" pitchFamily="2" charset="2"/>
              <a:buChar char="Ø"/>
            </a:pPr>
            <a:r>
              <a:rPr lang="uk-UA" sz="2400" dirty="0"/>
              <a:t>серповидний - у нижній частині туберкульоми, </a:t>
            </a:r>
          </a:p>
          <a:p>
            <a:pPr marL="269875" indent="-269875">
              <a:buFont typeface="Wingdings" pitchFamily="2" charset="2"/>
              <a:buChar char="Ø"/>
            </a:pPr>
            <a:r>
              <a:rPr lang="uk-UA" sz="2400" dirty="0"/>
              <a:t>центральний і ін.</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424936" cy="5262979"/>
          </a:xfrm>
          <a:prstGeom prst="rect">
            <a:avLst/>
          </a:prstGeom>
        </p:spPr>
        <p:txBody>
          <a:bodyPr wrap="square">
            <a:spAutoFit/>
          </a:bodyPr>
          <a:lstStyle/>
          <a:p>
            <a:pPr indent="269875" algn="just"/>
            <a:r>
              <a:rPr lang="uk-UA" sz="2400" dirty="0"/>
              <a:t>Туберкульоми відображаються у вигляді ізольованих інтенсивних тіней круглої або неправильно-овальної форми різної величини із чіткими, у більшості випадків - нерівними контурами. Форма й характер контурів залежать і від активності процесу. </a:t>
            </a:r>
          </a:p>
          <a:p>
            <a:pPr indent="269875" algn="just"/>
            <a:r>
              <a:rPr lang="uk-UA" sz="2400" dirty="0"/>
              <a:t>При прогресуванні вони набувають еліпсоїдної або витягнуто-трикутної форми </a:t>
            </a:r>
            <a:r>
              <a:rPr lang="uk-UA" sz="2400" dirty="0" err="1"/>
              <a:t>внаслідокрозвитку</a:t>
            </a:r>
            <a:r>
              <a:rPr lang="uk-UA" sz="2400" dirty="0"/>
              <a:t> «доріжки» до кореня легені по ходу судинно-бронхіального пучка. Чіткі контури можуть зберігатися й при прогресуванні процесу, якщо він протікає у вигляді розплавлення казеозних мас у центрі туберкульоми без перифокальної інфільтрації. Чіткі, але нерівні обриси її обумовлені також наявністю тяжів по ходу </a:t>
            </a:r>
            <a:r>
              <a:rPr lang="uk-UA" sz="2400" dirty="0" err="1"/>
              <a:t>міжсегментарних</a:t>
            </a:r>
            <a:r>
              <a:rPr lang="uk-UA" sz="2400" dirty="0"/>
              <a:t> сполучнотканинних прошарків, котрі відходять у легеневу тканину від капсули туберкульоми </a:t>
            </a:r>
            <a:endParaRPr lang="ru-RU" sz="2400" dirty="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74345"/>
            <a:ext cx="8496944" cy="5632311"/>
          </a:xfrm>
          <a:prstGeom prst="rect">
            <a:avLst/>
          </a:prstGeom>
        </p:spPr>
        <p:txBody>
          <a:bodyPr wrap="square">
            <a:spAutoFit/>
          </a:bodyPr>
          <a:lstStyle/>
          <a:p>
            <a:pPr indent="269875"/>
            <a:r>
              <a:rPr lang="uk-UA" sz="2400" dirty="0"/>
              <a:t>Розрізняють:</a:t>
            </a:r>
          </a:p>
          <a:p>
            <a:pPr marL="179388" indent="-179388">
              <a:buFont typeface="Arial" pitchFamily="34" charset="0"/>
              <a:buChar char="•"/>
            </a:pPr>
            <a:r>
              <a:rPr lang="uk-UA" sz="2400" dirty="0"/>
              <a:t> </a:t>
            </a:r>
            <a:r>
              <a:rPr lang="uk-UA" sz="2400" i="1" dirty="0"/>
              <a:t>стабільну</a:t>
            </a:r>
            <a:r>
              <a:rPr lang="uk-UA" sz="2400" dirty="0"/>
              <a:t> (стаціонарна) - зберігає свій постійний вигляд протягом багатьох років., </a:t>
            </a:r>
          </a:p>
          <a:p>
            <a:pPr indent="269875">
              <a:buFont typeface="Arial" pitchFamily="34" charset="0"/>
              <a:buChar char="•"/>
            </a:pPr>
            <a:r>
              <a:rPr lang="uk-UA" sz="2400" i="1" dirty="0"/>
              <a:t>прогресуючу</a:t>
            </a:r>
            <a:r>
              <a:rPr lang="uk-UA" sz="2400" dirty="0"/>
              <a:t> та </a:t>
            </a:r>
          </a:p>
          <a:p>
            <a:pPr indent="269875">
              <a:buFont typeface="Arial" pitchFamily="34" charset="0"/>
              <a:buChar char="•"/>
            </a:pPr>
            <a:r>
              <a:rPr lang="uk-UA" sz="2400" dirty="0"/>
              <a:t>регресуючу туберкульому. </a:t>
            </a:r>
          </a:p>
          <a:p>
            <a:r>
              <a:rPr lang="uk-UA" sz="2400" dirty="0">
                <a:solidFill>
                  <a:srgbClr val="002060"/>
                </a:solidFill>
              </a:rPr>
              <a:t>Прогресуюча туберкульома </a:t>
            </a:r>
            <a:r>
              <a:rPr lang="uk-UA" sz="2400" dirty="0"/>
              <a:t>характеризується появою ознак загострення процесу: </a:t>
            </a:r>
          </a:p>
          <a:p>
            <a:pPr marL="269875" indent="-269875">
              <a:buFont typeface="Arial" pitchFamily="34" charset="0"/>
              <a:buChar char="•"/>
            </a:pPr>
            <a:r>
              <a:rPr lang="uk-UA" sz="2400" dirty="0"/>
              <a:t>нечітке окреслення, </a:t>
            </a:r>
          </a:p>
          <a:p>
            <a:pPr marL="269875" indent="-269875">
              <a:buFont typeface="Arial" pitchFamily="34" charset="0"/>
              <a:buChar char="•"/>
            </a:pPr>
            <a:r>
              <a:rPr lang="uk-UA" sz="2400" dirty="0"/>
              <a:t>збільшення розмірів, внаслідок перифокальної інфільтрації,</a:t>
            </a:r>
          </a:p>
          <a:p>
            <a:pPr marL="269875" indent="-269875">
              <a:buFont typeface="Arial" pitchFamily="34" charset="0"/>
              <a:buChar char="•"/>
            </a:pPr>
            <a:r>
              <a:rPr lang="uk-UA" sz="2400" dirty="0"/>
              <a:t> виникнення лімфангоїту у навколишній легеневій паренхімі або доріжки лімфангоїту в напрямку до кореня, </a:t>
            </a:r>
          </a:p>
          <a:p>
            <a:pPr marL="269875" indent="-269875">
              <a:buFont typeface="Arial" pitchFamily="34" charset="0"/>
              <a:buChar char="•"/>
            </a:pPr>
            <a:r>
              <a:rPr lang="uk-UA" sz="2400" dirty="0"/>
              <a:t>поширення вогнищ гематогенним, лімфогенним або </a:t>
            </a:r>
          </a:p>
          <a:p>
            <a:pPr marL="269875" indent="-269875"/>
            <a:r>
              <a:rPr lang="uk-UA" sz="2400" dirty="0"/>
              <a:t>бронхогенним шляхом, </a:t>
            </a:r>
          </a:p>
          <a:p>
            <a:pPr marL="269875" indent="-269875">
              <a:buFont typeface="Arial" pitchFamily="34" charset="0"/>
              <a:buChar char="•"/>
            </a:pPr>
            <a:r>
              <a:rPr lang="uk-UA" sz="2400" dirty="0"/>
              <a:t>деструкція, </a:t>
            </a:r>
          </a:p>
          <a:p>
            <a:pPr marL="269875" indent="-269875">
              <a:buFont typeface="Arial" pitchFamily="34" charset="0"/>
              <a:buChar char="•"/>
            </a:pPr>
            <a:r>
              <a:rPr lang="uk-UA" sz="2400" dirty="0"/>
              <a:t>плеврит.</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712968" cy="1569660"/>
          </a:xfrm>
          <a:prstGeom prst="rect">
            <a:avLst/>
          </a:prstGeom>
        </p:spPr>
        <p:txBody>
          <a:bodyPr wrap="square">
            <a:spAutoFit/>
          </a:bodyPr>
          <a:lstStyle/>
          <a:p>
            <a:pPr marL="179388" indent="-179388"/>
            <a:r>
              <a:rPr lang="uk-UA" sz="2400" dirty="0"/>
              <a:t>При загостренні туберкульоми описано 2 типи змін: </a:t>
            </a:r>
          </a:p>
          <a:p>
            <a:pPr marL="179388" indent="-179388">
              <a:buFont typeface="Wingdings" pitchFamily="2" charset="2"/>
              <a:buChar char="Ø"/>
            </a:pPr>
            <a:r>
              <a:rPr lang="uk-UA" sz="2400" dirty="0"/>
              <a:t>по типу перифокальної казеозної пневмонії і </a:t>
            </a:r>
          </a:p>
          <a:p>
            <a:pPr marL="179388" indent="-179388">
              <a:buFont typeface="Wingdings" pitchFamily="2" charset="2"/>
              <a:buChar char="Ø"/>
            </a:pPr>
            <a:r>
              <a:rPr lang="uk-UA" sz="2400" dirty="0"/>
              <a:t>по типу деструкції. </a:t>
            </a:r>
          </a:p>
          <a:p>
            <a:pPr marL="179388" indent="-179388"/>
            <a:endParaRPr lang="uk-UA" sz="2400" dirty="0"/>
          </a:p>
        </p:txBody>
      </p:sp>
      <p:graphicFrame>
        <p:nvGraphicFramePr>
          <p:cNvPr id="3" name="Таблица 2"/>
          <p:cNvGraphicFramePr>
            <a:graphicFrameLocks noGrp="1"/>
          </p:cNvGraphicFramePr>
          <p:nvPr/>
        </p:nvGraphicFramePr>
        <p:xfrm>
          <a:off x="0" y="1196752"/>
          <a:ext cx="9144000" cy="5700056"/>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731816">
                <a:tc>
                  <a:txBody>
                    <a:bodyPr/>
                    <a:lstStyle/>
                    <a:p>
                      <a:pPr algn="ctr"/>
                      <a:r>
                        <a:rPr lang="uk-UA" sz="1600" dirty="0">
                          <a:solidFill>
                            <a:schemeClr val="bg1"/>
                          </a:solidFill>
                        </a:rPr>
                        <a:t>Туберкульома </a:t>
                      </a:r>
                    </a:p>
                    <a:p>
                      <a:pPr algn="ctr"/>
                      <a:r>
                        <a:rPr lang="uk-UA" sz="1600" dirty="0">
                          <a:solidFill>
                            <a:schemeClr val="bg1"/>
                          </a:solidFill>
                        </a:rPr>
                        <a:t>по типу перифокальної казеозної пневмонії</a:t>
                      </a:r>
                    </a:p>
                  </a:txBody>
                  <a:tcPr/>
                </a:tc>
                <a:tc>
                  <a:txBody>
                    <a:bodyPr/>
                    <a:lstStyle/>
                    <a:p>
                      <a:pPr algn="ctr"/>
                      <a:r>
                        <a:rPr lang="uk-UA" sz="1600" dirty="0">
                          <a:solidFill>
                            <a:schemeClr val="bg1"/>
                          </a:solidFill>
                        </a:rPr>
                        <a:t>Туберкульома </a:t>
                      </a:r>
                    </a:p>
                    <a:p>
                      <a:pPr algn="ctr"/>
                      <a:r>
                        <a:rPr lang="uk-UA" sz="1600" dirty="0">
                          <a:solidFill>
                            <a:schemeClr val="bg1"/>
                          </a:solidFill>
                        </a:rPr>
                        <a:t>по типу деструкції</a:t>
                      </a:r>
                      <a:endParaRPr lang="uk-UA" sz="1600" dirty="0"/>
                    </a:p>
                  </a:txBody>
                  <a:tcPr/>
                </a:tc>
                <a:extLst>
                  <a:ext uri="{0D108BD9-81ED-4DB2-BD59-A6C34878D82A}">
                    <a16:rowId xmlns:a16="http://schemas.microsoft.com/office/drawing/2014/main" val="10000"/>
                  </a:ext>
                </a:extLst>
              </a:tr>
              <a:tr h="4929432">
                <a:tc>
                  <a:txBody>
                    <a:bodyPr/>
                    <a:lstStyle/>
                    <a:p>
                      <a:r>
                        <a:rPr kumimoji="0" lang="uk-UA" sz="1600" kern="1200" dirty="0">
                          <a:solidFill>
                            <a:schemeClr val="dk1"/>
                          </a:solidFill>
                          <a:latin typeface="+mn-lt"/>
                          <a:ea typeface="+mn-ea"/>
                          <a:cs typeface="+mn-cs"/>
                        </a:rPr>
                        <a:t>рентгенологічним симптомом є :</a:t>
                      </a:r>
                    </a:p>
                    <a:p>
                      <a:endParaRPr kumimoji="0" lang="uk-UA" sz="1600" kern="1200" dirty="0">
                        <a:solidFill>
                          <a:schemeClr val="dk1"/>
                        </a:solidFill>
                        <a:latin typeface="+mn-lt"/>
                        <a:ea typeface="+mn-ea"/>
                        <a:cs typeface="+mn-cs"/>
                      </a:endParaRPr>
                    </a:p>
                    <a:p>
                      <a:pPr marL="269875" indent="-269875">
                        <a:buFont typeface="Arial" pitchFamily="34" charset="0"/>
                        <a:buChar char="•"/>
                      </a:pPr>
                      <a:r>
                        <a:rPr kumimoji="0" lang="uk-UA" sz="1600" kern="1200" dirty="0">
                          <a:solidFill>
                            <a:schemeClr val="dk1"/>
                          </a:solidFill>
                          <a:latin typeface="+mn-lt"/>
                          <a:ea typeface="+mn-ea"/>
                          <a:cs typeface="+mn-cs"/>
                        </a:rPr>
                        <a:t>збільшення розмірів туберкульоми, обумовлене утворенням навколо її ядра концентричної зони ущільнення легеневої тканини. </a:t>
                      </a:r>
                    </a:p>
                    <a:p>
                      <a:pPr marL="269875" indent="-269875">
                        <a:buFont typeface="Arial" pitchFamily="34" charset="0"/>
                        <a:buChar char="•"/>
                      </a:pPr>
                      <a:r>
                        <a:rPr kumimoji="0" lang="uk-UA" sz="1600" kern="1200" dirty="0" err="1">
                          <a:solidFill>
                            <a:schemeClr val="dk1"/>
                          </a:solidFill>
                          <a:latin typeface="+mn-lt"/>
                          <a:ea typeface="+mn-ea"/>
                          <a:cs typeface="+mn-cs"/>
                        </a:rPr>
                        <a:t>Перифокальна</a:t>
                      </a:r>
                      <a:r>
                        <a:rPr kumimoji="0" lang="uk-UA" sz="1600" kern="1200" dirty="0">
                          <a:solidFill>
                            <a:schemeClr val="dk1"/>
                          </a:solidFill>
                          <a:latin typeface="+mn-lt"/>
                          <a:ea typeface="+mn-ea"/>
                          <a:cs typeface="+mn-cs"/>
                        </a:rPr>
                        <a:t> реакція швидко піддається інкапсуляції, у зв'язку з особливістю реактивності організму в цих хворих (</a:t>
                      </a:r>
                      <a:r>
                        <a:rPr kumimoji="0" lang="uk-UA" sz="1600" kern="1200" dirty="0" err="1">
                          <a:solidFill>
                            <a:schemeClr val="dk1"/>
                          </a:solidFill>
                          <a:latin typeface="+mn-lt"/>
                          <a:ea typeface="+mn-ea"/>
                          <a:cs typeface="+mn-cs"/>
                        </a:rPr>
                        <a:t>гіперергія</a:t>
                      </a:r>
                      <a:r>
                        <a:rPr kumimoji="0" lang="uk-UA" sz="1600" kern="1200" dirty="0">
                          <a:solidFill>
                            <a:schemeClr val="dk1"/>
                          </a:solidFill>
                          <a:latin typeface="+mn-lt"/>
                          <a:ea typeface="+mn-ea"/>
                          <a:cs typeface="+mn-cs"/>
                        </a:rPr>
                        <a:t> швидко змінюється </a:t>
                      </a:r>
                      <a:r>
                        <a:rPr kumimoji="0" lang="uk-UA" sz="1600" kern="1200" dirty="0" err="1">
                          <a:solidFill>
                            <a:schemeClr val="dk1"/>
                          </a:solidFill>
                          <a:latin typeface="+mn-lt"/>
                          <a:ea typeface="+mn-ea"/>
                          <a:cs typeface="+mn-cs"/>
                        </a:rPr>
                        <a:t>нормергією</a:t>
                      </a:r>
                      <a:r>
                        <a:rPr kumimoji="0" lang="uk-UA" sz="1600" kern="1200" dirty="0">
                          <a:solidFill>
                            <a:schemeClr val="dk1"/>
                          </a:solidFill>
                          <a:latin typeface="+mn-lt"/>
                          <a:ea typeface="+mn-ea"/>
                          <a:cs typeface="+mn-cs"/>
                        </a:rPr>
                        <a:t>). </a:t>
                      </a:r>
                      <a:endParaRPr lang="uk-UA" sz="1600" dirty="0"/>
                    </a:p>
                  </a:txBody>
                  <a:tcPr/>
                </a:tc>
                <a:tc>
                  <a:txBody>
                    <a:bodyPr/>
                    <a:lstStyle/>
                    <a:p>
                      <a:pPr marL="269875" marR="0" indent="-269875" algn="l" defTabSz="914400" rtl="0" eaLnBrk="1" fontAlgn="auto" latinLnBrk="0" hangingPunct="1">
                        <a:lnSpc>
                          <a:spcPct val="100000"/>
                        </a:lnSpc>
                        <a:spcBef>
                          <a:spcPts val="0"/>
                        </a:spcBef>
                        <a:spcAft>
                          <a:spcPts val="0"/>
                        </a:spcAft>
                        <a:buClrTx/>
                        <a:buSzTx/>
                        <a:buFont typeface="Arial" pitchFamily="34" charset="0"/>
                        <a:buNone/>
                        <a:tabLst/>
                        <a:defRPr/>
                      </a:pPr>
                      <a:r>
                        <a:rPr kumimoji="0" lang="uk-UA" sz="1600" kern="1200" dirty="0">
                          <a:solidFill>
                            <a:schemeClr val="dk1"/>
                          </a:solidFill>
                          <a:latin typeface="+mn-lt"/>
                          <a:ea typeface="+mn-ea"/>
                          <a:cs typeface="+mn-cs"/>
                        </a:rPr>
                        <a:t>рентгенологічним симптомом є :</a:t>
                      </a:r>
                    </a:p>
                    <a:p>
                      <a:pPr marL="269875" marR="0" indent="-269875"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uk-UA" sz="1600" kern="1200" dirty="0">
                        <a:solidFill>
                          <a:schemeClr val="dk1"/>
                        </a:solidFill>
                        <a:latin typeface="+mn-lt"/>
                        <a:ea typeface="+mn-ea"/>
                        <a:cs typeface="+mn-cs"/>
                      </a:endParaRPr>
                    </a:p>
                    <a:p>
                      <a:pPr marL="269875" marR="0" indent="-26987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uk-UA" sz="1600" kern="1200" dirty="0">
                          <a:solidFill>
                            <a:schemeClr val="dk1"/>
                          </a:solidFill>
                          <a:latin typeface="+mn-lt"/>
                          <a:ea typeface="+mn-ea"/>
                          <a:cs typeface="+mn-cs"/>
                        </a:rPr>
                        <a:t>утворення порожнин розпаду в ряді випадків відбувається без зміни розмірів туберкульоми. </a:t>
                      </a:r>
                    </a:p>
                    <a:p>
                      <a:pPr marL="269875" marR="0" indent="-26987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uk-UA" sz="1600" kern="1200" dirty="0">
                          <a:solidFill>
                            <a:schemeClr val="dk1"/>
                          </a:solidFill>
                          <a:latin typeface="+mn-lt"/>
                          <a:ea typeface="+mn-ea"/>
                          <a:cs typeface="+mn-cs"/>
                        </a:rPr>
                        <a:t>Розплавлення казеозу в ній може відбуватися в будь-якій ділянці, або в декількох місцях одночасно. Воно супроводжується виділенням розплавлених казеозних мас через бронхи. </a:t>
                      </a:r>
                    </a:p>
                    <a:p>
                      <a:pPr marL="269875" marR="0" indent="-26987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uk-UA" sz="1600" kern="1200" dirty="0">
                          <a:solidFill>
                            <a:schemeClr val="dk1"/>
                          </a:solidFill>
                          <a:latin typeface="+mn-lt"/>
                          <a:ea typeface="+mn-ea"/>
                          <a:cs typeface="+mn-cs"/>
                        </a:rPr>
                        <a:t>Особливості форми порожнин розпаду: у туберкульоми гомогенної структури порожнини частіше визначаються в центрі, рідше - біля устя дренувального бронха. Для шаруватих туберкульом характерні як центрально розташовані круглі порожнини, так і порожнини неправильної форми (щілиноподібної, серповидної). </a:t>
                      </a:r>
                    </a:p>
                    <a:p>
                      <a:pPr marL="269875" marR="0" indent="-26987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uk-UA" sz="1600" kern="1200" dirty="0">
                          <a:solidFill>
                            <a:schemeClr val="dk1"/>
                          </a:solidFill>
                          <a:latin typeface="+mn-lt"/>
                          <a:ea typeface="+mn-ea"/>
                          <a:cs typeface="+mn-cs"/>
                        </a:rPr>
                        <a:t>У туберкульоми конгломератного типу форма, розміщення й розміри порожнин дуже варіабельні.</a:t>
                      </a:r>
                      <a:endParaRPr kumimoji="0" lang="ru-RU" sz="1600" kern="1200" dirty="0">
                        <a:solidFill>
                          <a:schemeClr val="dk1"/>
                        </a:solidFill>
                        <a:latin typeface="+mn-lt"/>
                        <a:ea typeface="+mn-ea"/>
                        <a:cs typeface="+mn-cs"/>
                      </a:endParaRPr>
                    </a:p>
                    <a:p>
                      <a:endParaRPr lang="uk-UA" sz="1600" dirty="0">
                        <a:solidFill>
                          <a:schemeClr val="bg1"/>
                        </a:solidFill>
                      </a:endParaRP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7" name="Picture 3"/>
          <p:cNvPicPr>
            <a:picLocks noChangeAspect="1" noChangeArrowheads="1"/>
          </p:cNvPicPr>
          <p:nvPr/>
        </p:nvPicPr>
        <p:blipFill>
          <a:blip r:embed="rId2" cstate="print"/>
          <a:srcRect/>
          <a:stretch>
            <a:fillRect/>
          </a:stretch>
        </p:blipFill>
        <p:spPr bwMode="auto">
          <a:xfrm>
            <a:off x="0" y="620688"/>
            <a:ext cx="6198166" cy="6237312"/>
          </a:xfrm>
          <a:prstGeom prst="rect">
            <a:avLst/>
          </a:prstGeom>
          <a:noFill/>
          <a:ln w="9525">
            <a:noFill/>
            <a:miter lim="800000"/>
            <a:headEnd/>
            <a:tailEnd/>
          </a:ln>
          <a:effectLst/>
        </p:spPr>
      </p:pic>
      <p:sp>
        <p:nvSpPr>
          <p:cNvPr id="4" name="Прямоугольник 3"/>
          <p:cNvSpPr/>
          <p:nvPr/>
        </p:nvSpPr>
        <p:spPr>
          <a:xfrm>
            <a:off x="2127360" y="0"/>
            <a:ext cx="2800575" cy="584775"/>
          </a:xfrm>
          <a:prstGeom prst="rect">
            <a:avLst/>
          </a:prstGeom>
        </p:spPr>
        <p:txBody>
          <a:bodyPr wrap="none">
            <a:spAutoFit/>
          </a:bodyPr>
          <a:lstStyle/>
          <a:p>
            <a:pPr algn="ctr"/>
            <a:r>
              <a:rPr lang="uk-UA" sz="3200" b="1" dirty="0"/>
              <a:t>Туберкульома</a:t>
            </a:r>
          </a:p>
        </p:txBody>
      </p:sp>
      <p:cxnSp>
        <p:nvCxnSpPr>
          <p:cNvPr id="6" name="Прямая со стрелкой 5"/>
          <p:cNvCxnSpPr/>
          <p:nvPr/>
        </p:nvCxnSpPr>
        <p:spPr>
          <a:xfrm flipH="1">
            <a:off x="4932040" y="1484784"/>
            <a:ext cx="1080120" cy="28803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6228183" y="908720"/>
            <a:ext cx="2915817" cy="2031325"/>
          </a:xfrm>
          <a:prstGeom prst="rect">
            <a:avLst/>
          </a:prstGeom>
        </p:spPr>
        <p:txBody>
          <a:bodyPr wrap="square">
            <a:spAutoFit/>
          </a:bodyPr>
          <a:lstStyle/>
          <a:p>
            <a:pPr marL="179388" indent="-179388">
              <a:buFont typeface="Arial" pitchFamily="34" charset="0"/>
              <a:buChar char="•"/>
            </a:pPr>
            <a:r>
              <a:rPr lang="uk-UA" dirty="0"/>
              <a:t>Округле утворення з чіткими контурами в проекції верхівки лівої легені – червона стрілка,</a:t>
            </a:r>
          </a:p>
          <a:p>
            <a:pPr marL="179388" indent="-179388">
              <a:buFont typeface="Arial" pitchFamily="34" charset="0"/>
              <a:buChar char="•"/>
            </a:pPr>
            <a:r>
              <a:rPr lang="uk-UA" dirty="0"/>
              <a:t>Вогнища навколо туберкульоми </a:t>
            </a:r>
          </a:p>
          <a:p>
            <a:pPr marL="179388" indent="-179388">
              <a:buFont typeface="Arial" pitchFamily="34" charset="0"/>
              <a:buChar char="•"/>
            </a:pPr>
            <a:endParaRPr lang="uk-UA" dirty="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1115616" y="548680"/>
            <a:ext cx="3672408" cy="5904656"/>
          </a:xfrm>
          <a:prstGeom prst="rect">
            <a:avLst/>
          </a:prstGeom>
          <a:noFill/>
          <a:ln w="9525">
            <a:noFill/>
            <a:miter lim="800000"/>
            <a:headEnd/>
            <a:tailEnd/>
          </a:ln>
        </p:spPr>
      </p:pic>
      <p:cxnSp>
        <p:nvCxnSpPr>
          <p:cNvPr id="4" name="Прямая со стрелкой 3"/>
          <p:cNvCxnSpPr/>
          <p:nvPr/>
        </p:nvCxnSpPr>
        <p:spPr>
          <a:xfrm>
            <a:off x="1763688" y="1700808"/>
            <a:ext cx="1080120" cy="72008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Прямоугольник 4"/>
          <p:cNvSpPr/>
          <p:nvPr/>
        </p:nvSpPr>
        <p:spPr>
          <a:xfrm>
            <a:off x="1695312" y="0"/>
            <a:ext cx="2800575" cy="584775"/>
          </a:xfrm>
          <a:prstGeom prst="rect">
            <a:avLst/>
          </a:prstGeom>
        </p:spPr>
        <p:txBody>
          <a:bodyPr wrap="none">
            <a:spAutoFit/>
          </a:bodyPr>
          <a:lstStyle/>
          <a:p>
            <a:pPr algn="ctr"/>
            <a:r>
              <a:rPr lang="uk-UA" sz="3200" b="1" dirty="0"/>
              <a:t>Туберкульома</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076056" y="0"/>
            <a:ext cx="1655710" cy="369332"/>
          </a:xfrm>
          <a:prstGeom prst="rect">
            <a:avLst/>
          </a:prstGeom>
        </p:spPr>
        <p:txBody>
          <a:bodyPr wrap="none">
            <a:spAutoFit/>
          </a:bodyPr>
          <a:lstStyle/>
          <a:p>
            <a:pPr algn="ctr"/>
            <a:r>
              <a:rPr lang="uk-UA" b="1" dirty="0"/>
              <a:t>Туберкульома</a:t>
            </a:r>
          </a:p>
        </p:txBody>
      </p:sp>
      <p:sp>
        <p:nvSpPr>
          <p:cNvPr id="7" name="Прямоугольник 6"/>
          <p:cNvSpPr/>
          <p:nvPr/>
        </p:nvSpPr>
        <p:spPr>
          <a:xfrm>
            <a:off x="3347864" y="404664"/>
            <a:ext cx="4932040" cy="1754326"/>
          </a:xfrm>
          <a:prstGeom prst="rect">
            <a:avLst/>
          </a:prstGeom>
        </p:spPr>
        <p:txBody>
          <a:bodyPr wrap="square">
            <a:spAutoFit/>
          </a:bodyPr>
          <a:lstStyle/>
          <a:p>
            <a:pPr marL="179388" indent="-179388"/>
            <a:r>
              <a:rPr lang="uk-UA" dirty="0"/>
              <a:t>На прямій РГ ОГК:</a:t>
            </a:r>
          </a:p>
          <a:p>
            <a:pPr marL="179388" indent="-179388"/>
            <a:r>
              <a:rPr lang="uk-UA" dirty="0"/>
              <a:t>Утворення з чіткими контурами, неоднорідної структури в проекції верхівки лівої легені – червона стрілка,</a:t>
            </a:r>
          </a:p>
          <a:p>
            <a:pPr marL="179388" indent="-179388">
              <a:buFont typeface="Arial" pitchFamily="34" charset="0"/>
              <a:buChar char="•"/>
            </a:pPr>
            <a:r>
              <a:rPr lang="uk-UA" dirty="0"/>
              <a:t>Розширення та ущільнення лівого коріння.</a:t>
            </a:r>
          </a:p>
          <a:p>
            <a:pPr marL="179388" indent="-179388">
              <a:buFont typeface="Arial" pitchFamily="34" charset="0"/>
              <a:buChar char="•"/>
            </a:pPr>
            <a:endParaRPr lang="uk-UA" dirty="0"/>
          </a:p>
        </p:txBody>
      </p:sp>
      <p:pic>
        <p:nvPicPr>
          <p:cNvPr id="125954" name="Picture 2"/>
          <p:cNvPicPr>
            <a:picLocks noChangeAspect="1" noChangeArrowheads="1"/>
          </p:cNvPicPr>
          <p:nvPr/>
        </p:nvPicPr>
        <p:blipFill>
          <a:blip r:embed="rId2" cstate="print">
            <a:lum bright="30000" contrast="30000"/>
          </a:blip>
          <a:srcRect/>
          <a:stretch>
            <a:fillRect/>
          </a:stretch>
        </p:blipFill>
        <p:spPr bwMode="auto">
          <a:xfrm>
            <a:off x="1" y="1"/>
            <a:ext cx="3275856" cy="3258660"/>
          </a:xfrm>
          <a:prstGeom prst="rect">
            <a:avLst/>
          </a:prstGeom>
          <a:noFill/>
          <a:ln w="9525">
            <a:noFill/>
            <a:miter lim="800000"/>
            <a:headEnd/>
            <a:tailEnd/>
          </a:ln>
          <a:effectLst/>
        </p:spPr>
      </p:pic>
      <p:cxnSp>
        <p:nvCxnSpPr>
          <p:cNvPr id="9" name="Прямая со стрелкой 8"/>
          <p:cNvCxnSpPr/>
          <p:nvPr/>
        </p:nvCxnSpPr>
        <p:spPr>
          <a:xfrm flipH="1">
            <a:off x="2411760" y="908720"/>
            <a:ext cx="576064" cy="36004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25955" name="Picture 3"/>
          <p:cNvPicPr>
            <a:picLocks noChangeAspect="1" noChangeArrowheads="1"/>
          </p:cNvPicPr>
          <p:nvPr/>
        </p:nvPicPr>
        <p:blipFill>
          <a:blip r:embed="rId3" cstate="print">
            <a:lum bright="30000" contrast="40000"/>
          </a:blip>
          <a:srcRect/>
          <a:stretch>
            <a:fillRect/>
          </a:stretch>
        </p:blipFill>
        <p:spPr bwMode="auto">
          <a:xfrm>
            <a:off x="3563888" y="1916832"/>
            <a:ext cx="2160240" cy="2782303"/>
          </a:xfrm>
          <a:prstGeom prst="rect">
            <a:avLst/>
          </a:prstGeom>
          <a:noFill/>
          <a:ln w="9525">
            <a:noFill/>
            <a:miter lim="800000"/>
            <a:headEnd/>
            <a:tailEnd/>
          </a:ln>
          <a:effectLst/>
        </p:spPr>
      </p:pic>
      <p:cxnSp>
        <p:nvCxnSpPr>
          <p:cNvPr id="11" name="Прямая со стрелкой 10"/>
          <p:cNvCxnSpPr/>
          <p:nvPr/>
        </p:nvCxnSpPr>
        <p:spPr>
          <a:xfrm flipH="1">
            <a:off x="5364088" y="2420888"/>
            <a:ext cx="216024" cy="43204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5868144" y="1916832"/>
            <a:ext cx="2771800" cy="1754326"/>
          </a:xfrm>
          <a:prstGeom prst="rect">
            <a:avLst/>
          </a:prstGeom>
        </p:spPr>
        <p:txBody>
          <a:bodyPr wrap="square">
            <a:spAutoFit/>
          </a:bodyPr>
          <a:lstStyle/>
          <a:p>
            <a:pPr marL="179388" indent="-179388"/>
            <a:r>
              <a:rPr lang="uk-UA" dirty="0"/>
              <a:t>На лівої бічній РГ ОГК:</a:t>
            </a:r>
          </a:p>
          <a:p>
            <a:pPr marL="179388" indent="-179388"/>
            <a:r>
              <a:rPr lang="uk-UA" dirty="0"/>
              <a:t>Утворення з чіткими контурами, неоднорідної структури розташовано в проекції </a:t>
            </a:r>
            <a:r>
              <a:rPr lang="en-US" dirty="0"/>
              <a:t>S</a:t>
            </a:r>
            <a:r>
              <a:rPr lang="uk-UA" dirty="0"/>
              <a:t>6 лівої легені</a:t>
            </a:r>
          </a:p>
        </p:txBody>
      </p:sp>
      <p:sp>
        <p:nvSpPr>
          <p:cNvPr id="13" name="Прямоугольник 12"/>
          <p:cNvSpPr/>
          <p:nvPr/>
        </p:nvSpPr>
        <p:spPr>
          <a:xfrm>
            <a:off x="5183560" y="6581001"/>
            <a:ext cx="3960440" cy="276999"/>
          </a:xfrm>
          <a:prstGeom prst="rect">
            <a:avLst/>
          </a:prstGeom>
        </p:spPr>
        <p:txBody>
          <a:bodyPr wrap="square">
            <a:spAutoFit/>
          </a:bodyPr>
          <a:lstStyle/>
          <a:p>
            <a:r>
              <a:rPr lang="en-US" sz="1200" dirty="0"/>
              <a:t>https://www.slideshare.net/alekseeva/ss-6836306</a:t>
            </a:r>
            <a:endParaRPr lang="uk-UA" sz="1200" dirty="0"/>
          </a:p>
        </p:txBody>
      </p:sp>
      <p:pic>
        <p:nvPicPr>
          <p:cNvPr id="125956" name="Picture 4"/>
          <p:cNvPicPr>
            <a:picLocks noChangeAspect="1" noChangeArrowheads="1"/>
          </p:cNvPicPr>
          <p:nvPr/>
        </p:nvPicPr>
        <p:blipFill>
          <a:blip r:embed="rId4" cstate="print">
            <a:lum bright="20000" contrast="40000"/>
          </a:blip>
          <a:srcRect/>
          <a:stretch>
            <a:fillRect/>
          </a:stretch>
        </p:blipFill>
        <p:spPr bwMode="auto">
          <a:xfrm>
            <a:off x="0" y="3212977"/>
            <a:ext cx="3491880" cy="3645024"/>
          </a:xfrm>
          <a:prstGeom prst="rect">
            <a:avLst/>
          </a:prstGeom>
          <a:noFill/>
          <a:ln w="9525">
            <a:noFill/>
            <a:miter lim="800000"/>
            <a:headEnd/>
            <a:tailEnd/>
          </a:ln>
          <a:effectLst/>
        </p:spPr>
      </p:pic>
      <p:sp>
        <p:nvSpPr>
          <p:cNvPr id="15" name="Прямоугольник 14"/>
          <p:cNvSpPr/>
          <p:nvPr/>
        </p:nvSpPr>
        <p:spPr>
          <a:xfrm>
            <a:off x="3779912" y="5517232"/>
            <a:ext cx="2680862" cy="369332"/>
          </a:xfrm>
          <a:prstGeom prst="rect">
            <a:avLst/>
          </a:prstGeom>
        </p:spPr>
        <p:txBody>
          <a:bodyPr wrap="none">
            <a:spAutoFit/>
          </a:bodyPr>
          <a:lstStyle/>
          <a:p>
            <a:r>
              <a:rPr lang="uk-UA" dirty="0"/>
              <a:t>Туберкульома з розпадом</a:t>
            </a:r>
          </a:p>
        </p:txBody>
      </p:sp>
      <p:cxnSp>
        <p:nvCxnSpPr>
          <p:cNvPr id="17" name="Прямая со стрелкой 16"/>
          <p:cNvCxnSpPr>
            <a:stCxn id="15" idx="1"/>
          </p:cNvCxnSpPr>
          <p:nvPr/>
        </p:nvCxnSpPr>
        <p:spPr>
          <a:xfrm flipH="1" flipV="1">
            <a:off x="2699792" y="4941168"/>
            <a:ext cx="1080120" cy="76073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flipH="1">
            <a:off x="2483768" y="5805264"/>
            <a:ext cx="1224136" cy="50405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flipH="1" flipV="1">
            <a:off x="2699792" y="5949280"/>
            <a:ext cx="1440160" cy="432048"/>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26" name="Прямоугольник 25"/>
          <p:cNvSpPr/>
          <p:nvPr/>
        </p:nvSpPr>
        <p:spPr>
          <a:xfrm>
            <a:off x="4139952" y="6165304"/>
            <a:ext cx="2564805" cy="369332"/>
          </a:xfrm>
          <a:prstGeom prst="rect">
            <a:avLst/>
          </a:prstGeom>
        </p:spPr>
        <p:txBody>
          <a:bodyPr wrap="none">
            <a:spAutoFit/>
          </a:bodyPr>
          <a:lstStyle/>
          <a:p>
            <a:r>
              <a:rPr lang="uk-UA" dirty="0"/>
              <a:t>дрібні вогнища навколо</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260648"/>
            <a:ext cx="8352928" cy="584775"/>
          </a:xfrm>
          <a:prstGeom prst="rect">
            <a:avLst/>
          </a:prstGeom>
        </p:spPr>
        <p:txBody>
          <a:bodyPr wrap="square">
            <a:spAutoFit/>
          </a:bodyPr>
          <a:lstStyle/>
          <a:p>
            <a:pPr algn="ctr"/>
            <a:r>
              <a:rPr lang="uk-UA" sz="3200" b="1" dirty="0"/>
              <a:t>Туберкульома</a:t>
            </a:r>
          </a:p>
        </p:txBody>
      </p:sp>
      <p:pic>
        <p:nvPicPr>
          <p:cNvPr id="117762" name="Picture 2"/>
          <p:cNvPicPr>
            <a:picLocks noChangeAspect="1" noChangeArrowheads="1"/>
          </p:cNvPicPr>
          <p:nvPr/>
        </p:nvPicPr>
        <p:blipFill>
          <a:blip r:embed="rId2" cstate="print"/>
          <a:srcRect/>
          <a:stretch>
            <a:fillRect/>
          </a:stretch>
        </p:blipFill>
        <p:spPr bwMode="auto">
          <a:xfrm>
            <a:off x="251520" y="1196752"/>
            <a:ext cx="5514975" cy="4257675"/>
          </a:xfrm>
          <a:prstGeom prst="rect">
            <a:avLst/>
          </a:prstGeom>
          <a:noFill/>
          <a:ln w="9525">
            <a:noFill/>
            <a:miter lim="800000"/>
            <a:headEnd/>
            <a:tailEnd/>
          </a:ln>
          <a:effectLst/>
        </p:spPr>
      </p:pic>
      <p:sp>
        <p:nvSpPr>
          <p:cNvPr id="5" name="Прямоугольник 4"/>
          <p:cNvSpPr/>
          <p:nvPr/>
        </p:nvSpPr>
        <p:spPr>
          <a:xfrm>
            <a:off x="5799431" y="1268760"/>
            <a:ext cx="3344570" cy="1754326"/>
          </a:xfrm>
          <a:prstGeom prst="rect">
            <a:avLst/>
          </a:prstGeom>
        </p:spPr>
        <p:txBody>
          <a:bodyPr wrap="square">
            <a:spAutoFit/>
          </a:bodyPr>
          <a:lstStyle/>
          <a:p>
            <a:pPr marL="269875" indent="-269875">
              <a:buFont typeface="Arial" pitchFamily="34" charset="0"/>
              <a:buChar char="•"/>
            </a:pPr>
            <a:r>
              <a:rPr lang="uk-UA" dirty="0"/>
              <a:t>туберкульома правої легені</a:t>
            </a:r>
          </a:p>
          <a:p>
            <a:pPr marL="269875" indent="-269875"/>
            <a:r>
              <a:rPr lang="uk-UA" dirty="0"/>
              <a:t>     з розпадом в проекції дренуючого бронху – червона стрілка,</a:t>
            </a:r>
          </a:p>
          <a:p>
            <a:pPr marL="269875" indent="-269875">
              <a:buFont typeface="Arial" pitchFamily="34" charset="0"/>
              <a:buChar char="•"/>
            </a:pPr>
            <a:r>
              <a:rPr lang="uk-UA" dirty="0"/>
              <a:t>Вогнища в обох легенях</a:t>
            </a:r>
          </a:p>
          <a:p>
            <a:endParaRPr lang="uk-UA" dirty="0"/>
          </a:p>
        </p:txBody>
      </p:sp>
      <p:cxnSp>
        <p:nvCxnSpPr>
          <p:cNvPr id="7" name="Прямая со стрелкой 6"/>
          <p:cNvCxnSpPr/>
          <p:nvPr/>
        </p:nvCxnSpPr>
        <p:spPr>
          <a:xfrm flipV="1">
            <a:off x="611560" y="4437112"/>
            <a:ext cx="648072" cy="72008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496944" cy="6370975"/>
          </a:xfrm>
          <a:prstGeom prst="rect">
            <a:avLst/>
          </a:prstGeom>
        </p:spPr>
        <p:txBody>
          <a:bodyPr wrap="square">
            <a:spAutoFit/>
          </a:bodyPr>
          <a:lstStyle/>
          <a:p>
            <a:pPr marL="269875" indent="-269875"/>
            <a:r>
              <a:rPr lang="uk-UA" sz="2400" dirty="0" err="1">
                <a:solidFill>
                  <a:srgbClr val="002060"/>
                </a:solidFill>
              </a:rPr>
              <a:t>Регресуючі</a:t>
            </a:r>
            <a:r>
              <a:rPr lang="uk-UA" sz="2400" dirty="0">
                <a:solidFill>
                  <a:srgbClr val="002060"/>
                </a:solidFill>
              </a:rPr>
              <a:t> туберкульом:</a:t>
            </a:r>
          </a:p>
          <a:p>
            <a:pPr marL="269875" indent="-269875">
              <a:buFont typeface="Arial" pitchFamily="34" charset="0"/>
              <a:buChar char="•"/>
            </a:pPr>
            <a:r>
              <a:rPr lang="uk-UA" sz="2400" dirty="0">
                <a:solidFill>
                  <a:srgbClr val="002060"/>
                </a:solidFill>
              </a:rPr>
              <a:t> </a:t>
            </a:r>
            <a:r>
              <a:rPr lang="uk-UA" sz="2400" dirty="0"/>
              <a:t>змінюють свою форму,</a:t>
            </a:r>
          </a:p>
          <a:p>
            <a:pPr marL="269875" indent="-269875">
              <a:buFont typeface="Arial" pitchFamily="34" charset="0"/>
              <a:buChar char="•"/>
            </a:pPr>
            <a:r>
              <a:rPr lang="uk-UA" sz="2400" dirty="0"/>
              <a:t>зменшуються їх розміри  внаслідок часткового розсмоктування утвору, </a:t>
            </a:r>
          </a:p>
          <a:p>
            <a:pPr marL="269875" indent="-269875">
              <a:buFont typeface="Arial" pitchFamily="34" charset="0"/>
              <a:buChar char="•"/>
            </a:pPr>
            <a:r>
              <a:rPr lang="uk-UA" sz="2400" dirty="0"/>
              <a:t>ущільнення казеозу і </a:t>
            </a:r>
          </a:p>
          <a:p>
            <a:pPr marL="269875" indent="-269875">
              <a:buFont typeface="Arial" pitchFamily="34" charset="0"/>
              <a:buChar char="•"/>
            </a:pPr>
            <a:r>
              <a:rPr lang="uk-UA" sz="2400" dirty="0"/>
              <a:t>формування обмеженого фіброзу.</a:t>
            </a:r>
          </a:p>
          <a:p>
            <a:pPr marL="269875" indent="-269875"/>
            <a:r>
              <a:rPr lang="uk-UA" sz="2400" b="1" dirty="0"/>
              <a:t>шляхи загоєння туберкульоми: </a:t>
            </a:r>
          </a:p>
          <a:p>
            <a:pPr marL="269875" indent="-269875"/>
            <a:r>
              <a:rPr lang="uk-UA" sz="2400" dirty="0"/>
              <a:t>а) перетворення туберкульоми, яка розпалася, у каверну, котра надалі заживає шляхом рубцювання; </a:t>
            </a:r>
          </a:p>
          <a:p>
            <a:pPr marL="269875" indent="-269875"/>
            <a:r>
              <a:rPr lang="uk-UA" sz="2400" dirty="0"/>
              <a:t>б) зникнення невеликих порожнин розпаду, зменшення розмірів туберкульоми, розсмоктування запальних змін по ходу судинно-бронхіального пучка; </a:t>
            </a:r>
          </a:p>
          <a:p>
            <a:pPr marL="269875" indent="-269875"/>
            <a:r>
              <a:rPr lang="uk-UA" sz="2400" dirty="0"/>
              <a:t>в) розсмоктування, загоєння рубцюванням.</a:t>
            </a:r>
            <a:endParaRPr lang="ru-RU" sz="2400" dirty="0"/>
          </a:p>
          <a:p>
            <a:pPr indent="269875" algn="just"/>
            <a:r>
              <a:rPr lang="uk-UA" sz="2400" dirty="0"/>
              <a:t>У разі розплавлення і відторгнення казеозу з частковим чи повним спорожненням туберкульоми і рубцюванням порожнини, регрес проходить через стадію загострення, котре іноді клінічно себе не проявляє.</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23928" y="332656"/>
            <a:ext cx="4968552" cy="3416320"/>
          </a:xfrm>
          <a:prstGeom prst="rect">
            <a:avLst/>
          </a:prstGeom>
        </p:spPr>
        <p:txBody>
          <a:bodyPr wrap="square">
            <a:spAutoFit/>
          </a:bodyPr>
          <a:lstStyle/>
          <a:p>
            <a:r>
              <a:rPr lang="uk-UA" sz="2400" dirty="0"/>
              <a:t>Звапнення у туберкульомі може бути:</a:t>
            </a:r>
          </a:p>
          <a:p>
            <a:pPr marL="269875" indent="-269875">
              <a:buFont typeface="Arial" pitchFamily="34" charset="0"/>
              <a:buChar char="•"/>
            </a:pPr>
            <a:r>
              <a:rPr lang="uk-UA" sz="2400" dirty="0"/>
              <a:t>Плямисто-глибчатим,</a:t>
            </a:r>
          </a:p>
          <a:p>
            <a:pPr marL="269875" indent="-269875">
              <a:buFont typeface="Arial" pitchFamily="34" charset="0"/>
              <a:buChar char="•"/>
            </a:pPr>
            <a:r>
              <a:rPr lang="uk-UA" sz="2400" dirty="0"/>
              <a:t>Циркулярним,</a:t>
            </a:r>
          </a:p>
          <a:p>
            <a:pPr marL="269875" indent="-269875">
              <a:buFont typeface="Arial" pitchFamily="34" charset="0"/>
              <a:buChar char="•"/>
            </a:pPr>
            <a:r>
              <a:rPr lang="uk-UA" sz="2400" dirty="0"/>
              <a:t>Шкаралупо подібним,</a:t>
            </a:r>
          </a:p>
          <a:p>
            <a:pPr marL="269875" indent="-269875">
              <a:buFont typeface="Arial" pitchFamily="34" charset="0"/>
              <a:buChar char="•"/>
            </a:pPr>
            <a:r>
              <a:rPr lang="uk-UA" sz="2400" dirty="0"/>
              <a:t>Змішаним.</a:t>
            </a:r>
          </a:p>
          <a:p>
            <a:pPr marL="269875" indent="-269875">
              <a:buFont typeface="Arial" pitchFamily="34" charset="0"/>
              <a:buChar char="•"/>
            </a:pPr>
            <a:endParaRPr lang="uk-UA" sz="2400" dirty="0"/>
          </a:p>
          <a:p>
            <a:pPr marL="269875" indent="-269875">
              <a:buFont typeface="Arial" pitchFamily="34" charset="0"/>
              <a:buChar char="•"/>
            </a:pPr>
            <a:endParaRPr lang="uk-UA" sz="2400" dirty="0"/>
          </a:p>
          <a:p>
            <a:r>
              <a:rPr lang="uk-UA" sz="2400" dirty="0"/>
              <a:t> </a:t>
            </a:r>
          </a:p>
        </p:txBody>
      </p:sp>
      <p:pic>
        <p:nvPicPr>
          <p:cNvPr id="5121" name="Picture 1"/>
          <p:cNvPicPr>
            <a:picLocks noChangeAspect="1" noChangeArrowheads="1"/>
          </p:cNvPicPr>
          <p:nvPr/>
        </p:nvPicPr>
        <p:blipFill>
          <a:blip r:embed="rId2" cstate="print"/>
          <a:srcRect/>
          <a:stretch>
            <a:fillRect/>
          </a:stretch>
        </p:blipFill>
        <p:spPr bwMode="auto">
          <a:xfrm>
            <a:off x="144463" y="144463"/>
            <a:ext cx="2905125" cy="2105025"/>
          </a:xfrm>
          <a:prstGeom prst="rect">
            <a:avLst/>
          </a:prstGeom>
          <a:noFill/>
          <a:ln w="9525">
            <a:noFill/>
            <a:miter lim="800000"/>
            <a:headEnd/>
            <a:tailEnd/>
          </a:ln>
          <a:effectLst/>
        </p:spPr>
      </p:pic>
      <p:pic>
        <p:nvPicPr>
          <p:cNvPr id="5122" name="Picture 2"/>
          <p:cNvPicPr>
            <a:picLocks noChangeAspect="1" noChangeArrowheads="1"/>
          </p:cNvPicPr>
          <p:nvPr/>
        </p:nvPicPr>
        <p:blipFill>
          <a:blip r:embed="rId3" cstate="print"/>
          <a:srcRect/>
          <a:stretch>
            <a:fillRect/>
          </a:stretch>
        </p:blipFill>
        <p:spPr bwMode="auto">
          <a:xfrm>
            <a:off x="179512" y="2276872"/>
            <a:ext cx="2808312" cy="2442010"/>
          </a:xfrm>
          <a:prstGeom prst="rect">
            <a:avLst/>
          </a:prstGeom>
          <a:noFill/>
          <a:ln w="9525">
            <a:noFill/>
            <a:miter lim="800000"/>
            <a:headEnd/>
            <a:tailEnd/>
          </a:ln>
          <a:effectLst/>
        </p:spPr>
      </p:pic>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8424936" cy="6370975"/>
          </a:xfrm>
          <a:prstGeom prst="rect">
            <a:avLst/>
          </a:prstGeom>
        </p:spPr>
        <p:txBody>
          <a:bodyPr wrap="square">
            <a:spAutoFit/>
          </a:bodyPr>
          <a:lstStyle/>
          <a:p>
            <a:r>
              <a:rPr lang="uk-UA" sz="2400" b="1" dirty="0"/>
              <a:t>Диференційна діагностика туберкульом</a:t>
            </a:r>
          </a:p>
          <a:p>
            <a:pPr lvl="0" algn="just">
              <a:buFont typeface="Wingdings" pitchFamily="2" charset="2"/>
              <a:buChar char="Ø"/>
            </a:pPr>
            <a:r>
              <a:rPr lang="uk-UA" sz="2400" i="1" dirty="0"/>
              <a:t>Доброякісні пухлини легень. </a:t>
            </a:r>
            <a:r>
              <a:rPr lang="uk-UA" sz="2400" dirty="0"/>
              <a:t>Локалізація частіше в передніх сегментах, нехарактерна наявність «доріжки», край рідко спостерігаються порожнини і зміни плеври при периферичній локалізації утворення. Характерний повільний ріст пухлини.</a:t>
            </a:r>
            <a:endParaRPr lang="ru-RU" sz="2400" dirty="0"/>
          </a:p>
          <a:p>
            <a:pPr lvl="0" algn="just">
              <a:buFont typeface="Wingdings" pitchFamily="2" charset="2"/>
              <a:buChar char="Ø"/>
            </a:pPr>
            <a:r>
              <a:rPr lang="uk-UA" sz="2400" i="1" dirty="0"/>
              <a:t>Периферичний рак </a:t>
            </a:r>
            <a:r>
              <a:rPr lang="uk-UA" sz="2400" dirty="0"/>
              <a:t>частіше локалізується в 3, 4, 5 сегментах; поєднання горбистості й променистості контурів є доказом наявності периферичного раку. При раку рідко спостерігається наявність порожнин і кальцинатів в області пухлинного вузла. </a:t>
            </a:r>
          </a:p>
          <a:p>
            <a:pPr algn="just">
              <a:buFont typeface="Wingdings" pitchFamily="2" charset="2"/>
              <a:buChar char="Ø"/>
            </a:pPr>
            <a:r>
              <a:rPr lang="uk-UA" sz="2400" i="1" dirty="0"/>
              <a:t>Ретенційні кісти </a:t>
            </a:r>
            <a:r>
              <a:rPr lang="uk-UA" sz="2400" dirty="0"/>
              <a:t>пов'язані із бронхами, вони як би є продовженням розгалуження бронхів.</a:t>
            </a:r>
          </a:p>
          <a:p>
            <a:pPr algn="just"/>
            <a:r>
              <a:rPr lang="uk-UA" sz="2400" dirty="0"/>
              <a:t> </a:t>
            </a:r>
          </a:p>
          <a:p>
            <a:pPr indent="269875" algn="just"/>
            <a:r>
              <a:rPr lang="uk-UA" sz="2400" dirty="0"/>
              <a:t> У всіх випадках необхідно проводити комплексне клініко-рентгенологічне дослідження, яке включає ТГ, а також лабораторне й бронхологічне дослідження з біопсією.</a:t>
            </a:r>
            <a:endParaRPr lang="ru-RU" sz="2400" dirty="0"/>
          </a:p>
          <a:p>
            <a:pPr lvl="0"/>
            <a:endParaRPr lang="ru-RU" sz="2400" dirty="0"/>
          </a:p>
          <a:p>
            <a:endParaRPr lang="ru-RU" sz="2400" b="1" dirty="0"/>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ФІБРОЗНО-КАВЕРНОЗНИЙ ТУБЕРКУЛЬОЗ </a:t>
            </a:r>
          </a:p>
        </p:txBody>
      </p:sp>
      <p:sp>
        <p:nvSpPr>
          <p:cNvPr id="3" name="Прямоугольник 2"/>
          <p:cNvSpPr/>
          <p:nvPr/>
        </p:nvSpPr>
        <p:spPr>
          <a:xfrm>
            <a:off x="467544" y="1340768"/>
            <a:ext cx="8352928" cy="6001643"/>
          </a:xfrm>
          <a:prstGeom prst="rect">
            <a:avLst/>
          </a:prstGeom>
        </p:spPr>
        <p:txBody>
          <a:bodyPr wrap="square">
            <a:spAutoFit/>
          </a:bodyPr>
          <a:lstStyle/>
          <a:p>
            <a:pPr indent="269875" algn="just"/>
            <a:r>
              <a:rPr lang="uk-UA" sz="2400" dirty="0"/>
              <a:t>Має тривалий, хронічний перебіг, з періодичними загостреннями. </a:t>
            </a:r>
          </a:p>
          <a:p>
            <a:pPr indent="269875" algn="just"/>
            <a:r>
              <a:rPr lang="uk-UA" sz="2400" dirty="0"/>
              <a:t>Характеризується:</a:t>
            </a:r>
          </a:p>
          <a:p>
            <a:pPr marL="269875" indent="-269875" algn="just">
              <a:buFont typeface="Arial" pitchFamily="34" charset="0"/>
              <a:buChar char="•"/>
            </a:pPr>
            <a:r>
              <a:rPr lang="uk-UA" sz="2400" dirty="0"/>
              <a:t> наявністю від однієї до декількох каверн, </a:t>
            </a:r>
          </a:p>
          <a:p>
            <a:pPr marL="269875" indent="-269875" algn="just">
              <a:buFont typeface="Arial" pitchFamily="34" charset="0"/>
              <a:buChar char="•"/>
            </a:pPr>
            <a:r>
              <a:rPr lang="uk-UA" sz="2400" dirty="0"/>
              <a:t>розвитком фіброзних змін у легеневій тканині, яка оточує каверни; </a:t>
            </a:r>
          </a:p>
          <a:p>
            <a:pPr marL="269875" indent="-269875" algn="just">
              <a:buFont typeface="Arial" pitchFamily="34" charset="0"/>
              <a:buChar char="•"/>
            </a:pPr>
            <a:r>
              <a:rPr lang="uk-UA" sz="2400" dirty="0"/>
              <a:t>вогнищ бронхогенного відсіву різної давнини й свіжості в тій же (або протилежній) легені, </a:t>
            </a:r>
          </a:p>
          <a:p>
            <a:pPr marL="269875" indent="-269875" algn="just">
              <a:buFont typeface="Arial" pitchFamily="34" charset="0"/>
              <a:buChar char="•"/>
            </a:pPr>
            <a:r>
              <a:rPr lang="uk-UA" sz="2400" dirty="0"/>
              <a:t>зменшених розмірів частки легень (фіброзні і </a:t>
            </a:r>
            <a:r>
              <a:rPr lang="uk-UA" sz="2400" dirty="0" err="1"/>
              <a:t>циротичні</a:t>
            </a:r>
            <a:r>
              <a:rPr lang="uk-UA" sz="2400" dirty="0"/>
              <a:t> зміни), </a:t>
            </a:r>
          </a:p>
          <a:p>
            <a:pPr marL="269875" indent="-269875" algn="just">
              <a:buFont typeface="Arial" pitchFamily="34" charset="0"/>
              <a:buChar char="•"/>
            </a:pPr>
            <a:r>
              <a:rPr lang="uk-UA" sz="2400" dirty="0"/>
              <a:t> плевральними зрощеннями. </a:t>
            </a:r>
          </a:p>
          <a:p>
            <a:pPr marL="269875" indent="-269875" algn="just">
              <a:buFont typeface="Arial" pitchFamily="34" charset="0"/>
              <a:buChar char="•"/>
            </a:pPr>
            <a:r>
              <a:rPr lang="uk-UA" sz="2400" dirty="0"/>
              <a:t>періодичним або постійним </a:t>
            </a:r>
            <a:r>
              <a:rPr lang="uk-UA" sz="2400" dirty="0" err="1"/>
              <a:t>бактеріовиділенням</a:t>
            </a:r>
            <a:r>
              <a:rPr lang="uk-UA" sz="2400" dirty="0"/>
              <a:t>,</a:t>
            </a:r>
          </a:p>
          <a:p>
            <a:pPr marL="269875" indent="-269875" algn="just">
              <a:buFont typeface="Arial" pitchFamily="34" charset="0"/>
              <a:buChar char="•"/>
            </a:pPr>
            <a:r>
              <a:rPr lang="uk-UA" sz="2400" dirty="0"/>
              <a:t>явища деформуючого бронхіту, </a:t>
            </a:r>
          </a:p>
          <a:p>
            <a:pPr marL="269875" indent="-269875" algn="just">
              <a:buFont typeface="Arial" pitchFamily="34" charset="0"/>
              <a:buChar char="•"/>
            </a:pPr>
            <a:r>
              <a:rPr lang="uk-UA" sz="2400" dirty="0"/>
              <a:t>бронхоектази,</a:t>
            </a:r>
          </a:p>
          <a:p>
            <a:pPr marL="269875" indent="-269875" algn="just">
              <a:buFont typeface="Arial" pitchFamily="34" charset="0"/>
              <a:buChar char="•"/>
            </a:pPr>
            <a:r>
              <a:rPr lang="uk-UA" sz="2400" dirty="0"/>
              <a:t> емфізема.</a:t>
            </a:r>
          </a:p>
          <a:p>
            <a:pPr marL="269875" indent="-269875" algn="just">
              <a:buFont typeface="Arial" pitchFamily="34" charset="0"/>
              <a:buChar char="•"/>
            </a:pPr>
            <a:endParaRPr lang="ru-RU" sz="2400" dirty="0"/>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76672"/>
            <a:ext cx="8568952" cy="4893647"/>
          </a:xfrm>
          <a:prstGeom prst="rect">
            <a:avLst/>
          </a:prstGeom>
        </p:spPr>
        <p:txBody>
          <a:bodyPr wrap="square">
            <a:spAutoFit/>
          </a:bodyPr>
          <a:lstStyle/>
          <a:p>
            <a:pPr lvl="0" algn="just"/>
            <a:r>
              <a:rPr lang="uk-UA" sz="2400" dirty="0"/>
              <a:t>Є проявом прогресуючого перебігу інших форм туберкульозу органів дихання, частіше інфільтративного. Відрізняється схильністю до </a:t>
            </a:r>
            <a:r>
              <a:rPr lang="uk-UA" sz="2400" dirty="0" err="1"/>
              <a:t>бронхо-</a:t>
            </a:r>
            <a:r>
              <a:rPr lang="uk-UA" sz="2400" dirty="0"/>
              <a:t> і </a:t>
            </a:r>
            <a:r>
              <a:rPr lang="uk-UA" sz="2400" dirty="0" err="1"/>
              <a:t>лімфогенного</a:t>
            </a:r>
            <a:r>
              <a:rPr lang="uk-UA" sz="2400" dirty="0"/>
              <a:t> поширення інфекції в </a:t>
            </a:r>
            <a:r>
              <a:rPr lang="uk-UA" sz="2400" dirty="0" err="1"/>
              <a:t>апіко-каудальному</a:t>
            </a:r>
            <a:r>
              <a:rPr lang="uk-UA" sz="2400" dirty="0"/>
              <a:t> напрямку і залученні в процес всіх структур легень. </a:t>
            </a:r>
          </a:p>
          <a:p>
            <a:pPr lvl="0" algn="just"/>
            <a:r>
              <a:rPr lang="uk-UA" sz="2400" dirty="0"/>
              <a:t>Зміни в легенях можуть бути:</a:t>
            </a:r>
          </a:p>
          <a:p>
            <a:pPr lvl="0" algn="just">
              <a:buFont typeface="Arial" pitchFamily="34" charset="0"/>
              <a:buChar char="•"/>
            </a:pPr>
            <a:r>
              <a:rPr lang="uk-UA" sz="2400" dirty="0"/>
              <a:t>  однобічними,</a:t>
            </a:r>
          </a:p>
          <a:p>
            <a:pPr marL="269875" lvl="0" indent="-269875" algn="just">
              <a:buFont typeface="Arial" pitchFamily="34" charset="0"/>
              <a:buChar char="•"/>
            </a:pPr>
            <a:r>
              <a:rPr lang="uk-UA" sz="2400" dirty="0"/>
              <a:t>двобічними </a:t>
            </a:r>
          </a:p>
          <a:p>
            <a:pPr lvl="0" indent="269875" algn="just"/>
            <a:r>
              <a:rPr lang="uk-UA" sz="2400" dirty="0"/>
              <a:t>За механізмом утворення каверни бувають:</a:t>
            </a:r>
          </a:p>
          <a:p>
            <a:pPr marL="360363" lvl="0" indent="-360363" algn="just">
              <a:buFont typeface="Arial" pitchFamily="34" charset="0"/>
              <a:buChar char="•"/>
            </a:pPr>
            <a:r>
              <a:rPr lang="uk-UA" sz="2400" dirty="0"/>
              <a:t> </a:t>
            </a:r>
            <a:r>
              <a:rPr lang="uk-UA" sz="2400" i="1" dirty="0" err="1"/>
              <a:t>пневмонієгенними</a:t>
            </a:r>
            <a:r>
              <a:rPr lang="uk-UA" sz="2400" dirty="0"/>
              <a:t> - у місцях інфільтрації й казеозного некрозу відзначається розплавлення й розрив </a:t>
            </a:r>
            <a:r>
              <a:rPr lang="uk-UA" sz="2400" dirty="0" err="1"/>
              <a:t>міжальвеолярних</a:t>
            </a:r>
            <a:r>
              <a:rPr lang="uk-UA" sz="2400" dirty="0"/>
              <a:t> перегородок (частіше у дітей); </a:t>
            </a:r>
          </a:p>
          <a:p>
            <a:pPr marL="449263" lvl="0" indent="-449263" algn="just">
              <a:buFont typeface="Arial" pitchFamily="34" charset="0"/>
              <a:buChar char="•"/>
            </a:pPr>
            <a:r>
              <a:rPr lang="uk-UA" sz="2400" i="1" dirty="0" err="1"/>
              <a:t>бронхогенними</a:t>
            </a:r>
            <a:r>
              <a:rPr lang="uk-UA" sz="2400" dirty="0"/>
              <a:t>: ендобронхіт, розпад стінки бронхів. </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568952" cy="5632311"/>
          </a:xfrm>
          <a:prstGeom prst="rect">
            <a:avLst/>
          </a:prstGeom>
        </p:spPr>
        <p:txBody>
          <a:bodyPr wrap="square">
            <a:spAutoFit/>
          </a:bodyPr>
          <a:lstStyle/>
          <a:p>
            <a:pPr lvl="0" indent="269875" algn="just"/>
            <a:r>
              <a:rPr lang="uk-UA" sz="2400" dirty="0"/>
              <a:t>За способом розплавлення казеозних мас: </a:t>
            </a:r>
          </a:p>
          <a:p>
            <a:pPr marL="269875" lvl="0" indent="-269875" algn="just"/>
            <a:r>
              <a:rPr lang="uk-UA" sz="2400" dirty="0"/>
              <a:t>а) </a:t>
            </a:r>
            <a:r>
              <a:rPr lang="uk-UA" sz="2400" i="1" dirty="0"/>
              <a:t>протеолітичні</a:t>
            </a:r>
            <a:r>
              <a:rPr lang="uk-UA" sz="2400" dirty="0"/>
              <a:t>: ферменти, які виділяються лейкоцитами, розплавляють казеоз; такий вид розплавлення частіше в пневмонієгенних кавернах, починається із центра; </a:t>
            </a:r>
          </a:p>
          <a:p>
            <a:pPr marL="269875" lvl="0" indent="-269875" algn="just"/>
            <a:r>
              <a:rPr lang="uk-UA" sz="2400" dirty="0"/>
              <a:t>б) </a:t>
            </a:r>
            <a:r>
              <a:rPr lang="uk-UA" sz="2400" i="1" dirty="0"/>
              <a:t>секвеструючі</a:t>
            </a:r>
            <a:r>
              <a:rPr lang="uk-UA" sz="2400" dirty="0"/>
              <a:t>: розплавлення по периферії, казеозні маси відриваються від стінки у вигляді грудок; </a:t>
            </a:r>
          </a:p>
          <a:p>
            <a:pPr marL="269875" lvl="0" indent="-269875" algn="just"/>
            <a:r>
              <a:rPr lang="uk-UA" sz="2400" dirty="0"/>
              <a:t>в) </a:t>
            </a:r>
            <a:r>
              <a:rPr lang="uk-UA" sz="2400" i="1" dirty="0"/>
              <a:t>альтеративні (нормергічні) </a:t>
            </a:r>
            <a:r>
              <a:rPr lang="uk-UA" sz="2400" dirty="0"/>
              <a:t>- кавернікули діаметром 1,5 см, розміщуються в зоні перифокального запалення поруч із вогнищем; </a:t>
            </a:r>
          </a:p>
          <a:p>
            <a:pPr marL="269875" lvl="0" indent="-269875" algn="just"/>
            <a:r>
              <a:rPr lang="uk-UA" sz="2400" dirty="0"/>
              <a:t>г) </a:t>
            </a:r>
            <a:r>
              <a:rPr lang="uk-UA" sz="2400" i="1" dirty="0"/>
              <a:t>атероматозні </a:t>
            </a:r>
            <a:r>
              <a:rPr lang="uk-UA" sz="2400" dirty="0"/>
              <a:t>- рідко, спостерігаються в старих інкапсульованих вогнищах.</a:t>
            </a:r>
          </a:p>
          <a:p>
            <a:r>
              <a:rPr lang="uk-UA" sz="2400" dirty="0"/>
              <a:t>У стінці каверни розрізняють 3 шари: </a:t>
            </a:r>
          </a:p>
          <a:p>
            <a:r>
              <a:rPr lang="uk-UA" sz="2400" dirty="0"/>
              <a:t>а) внутрішній – казеозно-некротичний; </a:t>
            </a:r>
          </a:p>
          <a:p>
            <a:r>
              <a:rPr lang="uk-UA" sz="2400" dirty="0"/>
              <a:t>б) середній - грануляційний; </a:t>
            </a:r>
          </a:p>
          <a:p>
            <a:r>
              <a:rPr lang="uk-UA" sz="2400" dirty="0"/>
              <a:t>в) зовнішній - фіброзний.</a:t>
            </a:r>
            <a:endParaRPr lang="ru-RU" sz="2400" dirty="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712968" cy="6370975"/>
          </a:xfrm>
          <a:prstGeom prst="rect">
            <a:avLst/>
          </a:prstGeom>
        </p:spPr>
        <p:txBody>
          <a:bodyPr wrap="square">
            <a:spAutoFit/>
          </a:bodyPr>
          <a:lstStyle/>
          <a:p>
            <a:r>
              <a:rPr lang="uk-UA" sz="2400" b="1" dirty="0"/>
              <a:t>Клінічна картина</a:t>
            </a:r>
            <a:r>
              <a:rPr lang="uk-UA" sz="2400" dirty="0"/>
              <a:t>: </a:t>
            </a:r>
          </a:p>
          <a:p>
            <a:r>
              <a:rPr lang="uk-UA" sz="2400" dirty="0"/>
              <a:t>В період ремісії:</a:t>
            </a:r>
          </a:p>
          <a:p>
            <a:pPr marL="269875" indent="-269875">
              <a:buFont typeface="Arial" pitchFamily="34" charset="0"/>
              <a:buChar char="•"/>
            </a:pPr>
            <a:r>
              <a:rPr lang="uk-UA" sz="2400" dirty="0"/>
              <a:t>стомлюваність, </a:t>
            </a:r>
          </a:p>
          <a:p>
            <a:pPr marL="269875" indent="-269875">
              <a:buFont typeface="Arial" pitchFamily="34" charset="0"/>
              <a:buChar char="•"/>
            </a:pPr>
            <a:r>
              <a:rPr lang="uk-UA" sz="2400" dirty="0"/>
              <a:t>покахикування, </a:t>
            </a:r>
          </a:p>
          <a:p>
            <a:pPr marL="269875" indent="-269875">
              <a:buFont typeface="Arial" pitchFamily="34" charset="0"/>
              <a:buChar char="•"/>
            </a:pPr>
            <a:r>
              <a:rPr lang="uk-UA" sz="2400" dirty="0"/>
              <a:t>біль в грудях, </a:t>
            </a:r>
          </a:p>
          <a:p>
            <a:pPr marL="269875" indent="-269875">
              <a:buFont typeface="Arial" pitchFamily="34" charset="0"/>
              <a:buChar char="•"/>
            </a:pPr>
            <a:r>
              <a:rPr lang="uk-UA" sz="2400" dirty="0"/>
              <a:t>порушення терморегуляції. </a:t>
            </a:r>
          </a:p>
          <a:p>
            <a:pPr indent="269875"/>
            <a:r>
              <a:rPr lang="uk-UA" sz="2400" dirty="0"/>
              <a:t>При загостреннях:</a:t>
            </a:r>
          </a:p>
          <a:p>
            <a:pPr marL="269875" indent="-269875">
              <a:buFont typeface="Arial" pitchFamily="34" charset="0"/>
              <a:buChar char="•"/>
            </a:pPr>
            <a:r>
              <a:rPr lang="uk-UA" sz="2400" dirty="0"/>
              <a:t>підвищення температури, </a:t>
            </a:r>
          </a:p>
          <a:p>
            <a:pPr marL="269875" indent="-269875">
              <a:buFont typeface="Arial" pitchFamily="34" charset="0"/>
              <a:buChar char="•"/>
            </a:pPr>
            <a:r>
              <a:rPr lang="uk-UA" sz="2400" dirty="0"/>
              <a:t>посилення кашлю, </a:t>
            </a:r>
          </a:p>
          <a:p>
            <a:pPr marL="269875" indent="-269875">
              <a:buFont typeface="Arial" pitchFamily="34" charset="0"/>
              <a:buChar char="•"/>
            </a:pPr>
            <a:r>
              <a:rPr lang="uk-UA" sz="2400" dirty="0"/>
              <a:t>збільшення кількості мокротиння, </a:t>
            </a:r>
          </a:p>
          <a:p>
            <a:pPr marL="269875" indent="-269875">
              <a:buFont typeface="Arial" pitchFamily="34" charset="0"/>
              <a:buChar char="•"/>
            </a:pPr>
            <a:r>
              <a:rPr lang="uk-UA" sz="2400" dirty="0"/>
              <a:t>іноді кровохаркання. </a:t>
            </a:r>
          </a:p>
          <a:p>
            <a:pPr marL="269875" indent="-269875">
              <a:buFont typeface="Arial" pitchFamily="34" charset="0"/>
              <a:buChar char="•"/>
            </a:pPr>
            <a:r>
              <a:rPr lang="uk-UA" sz="2400" dirty="0"/>
              <a:t>На відміну від інших форм туберкульозу виявляють значні зміни при </a:t>
            </a:r>
            <a:r>
              <a:rPr lang="uk-UA" sz="2400" dirty="0" err="1"/>
              <a:t>фізикальному</a:t>
            </a:r>
            <a:r>
              <a:rPr lang="uk-UA" sz="2400" dirty="0"/>
              <a:t> дослідженні - укорочення перкуторного звуку, хрипи, жорстке дихання.</a:t>
            </a:r>
            <a:endParaRPr lang="ru-RU" sz="2400" dirty="0"/>
          </a:p>
          <a:p>
            <a:pPr marL="269875" indent="-269875">
              <a:buFont typeface="Arial" pitchFamily="34" charset="0"/>
              <a:buChar char="•"/>
            </a:pPr>
            <a:endParaRPr lang="uk-UA" sz="2400" dirty="0"/>
          </a:p>
          <a:p>
            <a:pPr marL="269875" indent="-269875">
              <a:buFont typeface="Arial" pitchFamily="34" charset="0"/>
              <a:buChar char="•"/>
            </a:pPr>
            <a:r>
              <a:rPr lang="uk-UA" sz="2400" dirty="0"/>
              <a:t>У крові - анемія, підвищення ШОЕ, </a:t>
            </a:r>
            <a:r>
              <a:rPr lang="uk-UA" sz="2400" dirty="0" err="1"/>
              <a:t>лімфопенія</a:t>
            </a:r>
            <a:r>
              <a:rPr lang="uk-UA" sz="2400" dirty="0"/>
              <a:t>. </a:t>
            </a:r>
          </a:p>
          <a:p>
            <a:pPr marL="269875" indent="-269875">
              <a:buFont typeface="Arial" pitchFamily="34" charset="0"/>
              <a:buChar char="•"/>
            </a:pPr>
            <a:r>
              <a:rPr lang="uk-UA" sz="2400" dirty="0"/>
              <a:t>У мокротинні - МБТ, еластичні волокна. </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568952" cy="4154984"/>
          </a:xfrm>
          <a:prstGeom prst="rect">
            <a:avLst/>
          </a:prstGeom>
        </p:spPr>
        <p:txBody>
          <a:bodyPr wrap="square">
            <a:spAutoFit/>
          </a:bodyPr>
          <a:lstStyle/>
          <a:p>
            <a:r>
              <a:rPr lang="uk-UA" sz="2400" dirty="0"/>
              <a:t>Розрізняють 3 клінічних варіанти перебігу фіброзно-кавернозного туберкульозу:</a:t>
            </a:r>
            <a:endParaRPr lang="ru-RU" sz="2400" dirty="0"/>
          </a:p>
          <a:p>
            <a:r>
              <a:rPr lang="uk-UA" sz="2400" dirty="0"/>
              <a:t>а) обмежений і відносно стабільний, загострення відсутні протягом декількох років; </a:t>
            </a:r>
          </a:p>
          <a:p>
            <a:r>
              <a:rPr lang="uk-UA" sz="2400" dirty="0"/>
              <a:t>б) прогресуючий ФКТ із зміною загострень і </a:t>
            </a:r>
            <a:r>
              <a:rPr lang="uk-UA" sz="2400" dirty="0" err="1"/>
              <a:t>ремісій</a:t>
            </a:r>
            <a:r>
              <a:rPr lang="uk-UA" sz="2400" dirty="0"/>
              <a:t>; </a:t>
            </a:r>
          </a:p>
          <a:p>
            <a:r>
              <a:rPr lang="uk-UA" sz="2400" dirty="0"/>
              <a:t>в) ФКТ із наявністю різних ускладнень:</a:t>
            </a:r>
          </a:p>
          <a:p>
            <a:pPr marL="809625" indent="-449263">
              <a:buFont typeface="Arial" pitchFamily="34" charset="0"/>
              <a:buChar char="•"/>
            </a:pPr>
            <a:r>
              <a:rPr lang="uk-UA" sz="2400" dirty="0"/>
              <a:t>легенева недостатність,</a:t>
            </a:r>
          </a:p>
          <a:p>
            <a:pPr marL="809625" indent="-449263">
              <a:buFont typeface="Arial" pitchFamily="34" charset="0"/>
              <a:buChar char="•"/>
            </a:pPr>
            <a:r>
              <a:rPr lang="uk-UA" sz="2400" dirty="0"/>
              <a:t>серцева недостатність,</a:t>
            </a:r>
          </a:p>
          <a:p>
            <a:pPr marL="809625" indent="-449263">
              <a:buFont typeface="Arial" pitchFamily="34" charset="0"/>
              <a:buChar char="•"/>
            </a:pPr>
            <a:r>
              <a:rPr lang="uk-UA" sz="2400" dirty="0"/>
              <a:t>амілоїдоз, </a:t>
            </a:r>
          </a:p>
          <a:p>
            <a:pPr marL="809625" indent="-449263">
              <a:buFont typeface="Arial" pitchFamily="34" charset="0"/>
              <a:buChar char="•"/>
            </a:pPr>
            <a:r>
              <a:rPr lang="uk-UA" sz="2400" dirty="0"/>
              <a:t>легеневі кровотечі, </a:t>
            </a:r>
          </a:p>
          <a:p>
            <a:pPr marL="809625" indent="-449263">
              <a:buFont typeface="Arial" pitchFamily="34" charset="0"/>
              <a:buChar char="•"/>
            </a:pPr>
            <a:r>
              <a:rPr lang="uk-UA" sz="2400" dirty="0"/>
              <a:t>загострення неспецифічних інфекцій.</a:t>
            </a:r>
            <a:endParaRPr lang="ru-RU" sz="2400" dirty="0"/>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568952" cy="3785652"/>
          </a:xfrm>
          <a:prstGeom prst="rect">
            <a:avLst/>
          </a:prstGeom>
        </p:spPr>
        <p:txBody>
          <a:bodyPr wrap="square">
            <a:spAutoFit/>
          </a:bodyPr>
          <a:lstStyle/>
          <a:p>
            <a:pPr algn="ctr"/>
            <a:r>
              <a:rPr lang="uk-UA" sz="2400" b="1" dirty="0"/>
              <a:t>Рентгенологічна семіотика</a:t>
            </a:r>
            <a:r>
              <a:rPr lang="uk-UA" sz="2400" dirty="0"/>
              <a:t> </a:t>
            </a:r>
            <a:r>
              <a:rPr lang="uk-UA" sz="2400" b="1" dirty="0"/>
              <a:t>фіброзно-кавернозного туберкульозу:</a:t>
            </a:r>
          </a:p>
          <a:p>
            <a:r>
              <a:rPr lang="uk-UA" sz="2400" dirty="0"/>
              <a:t>Обов'язковим компонентом </a:t>
            </a:r>
            <a:r>
              <a:rPr lang="uk-UA" sz="2400" dirty="0" err="1"/>
              <a:t>ФКТє</a:t>
            </a:r>
            <a:r>
              <a:rPr lang="uk-UA" sz="2400" dirty="0"/>
              <a:t>:</a:t>
            </a:r>
          </a:p>
          <a:p>
            <a:pPr indent="269875" algn="just"/>
            <a:r>
              <a:rPr lang="uk-UA" sz="2400" dirty="0"/>
              <a:t> хронічна, сформована каверна у вигляді замкнутої кільцеподібної тіні, яка обмежує ділянку просвітлення. Розміщуються каверни переважно в 1 й 2 сегментах. У нижніх частках - у дорсальних ділянках (у 6 та сегментах, рідше - в 9). </a:t>
            </a:r>
          </a:p>
          <a:p>
            <a:pPr indent="269875" algn="just"/>
            <a:r>
              <a:rPr lang="uk-UA" sz="2400" dirty="0"/>
              <a:t>Метастатичні каверни, котрі утворюються при </a:t>
            </a:r>
            <a:r>
              <a:rPr lang="uk-UA" sz="2400" dirty="0" err="1"/>
              <a:t>бронхогенному</a:t>
            </a:r>
            <a:r>
              <a:rPr lang="uk-UA" sz="2400" dirty="0"/>
              <a:t> відсіві, частіше розміщуються в </a:t>
            </a:r>
            <a:r>
              <a:rPr lang="uk-UA" sz="2400" dirty="0" err="1"/>
              <a:t>аксилярних</a:t>
            </a:r>
            <a:r>
              <a:rPr lang="uk-UA" sz="2400" dirty="0"/>
              <a:t> </a:t>
            </a:r>
            <a:r>
              <a:rPr lang="uk-UA" sz="2400" dirty="0" err="1"/>
              <a:t>субсегментах</a:t>
            </a:r>
            <a:r>
              <a:rPr lang="uk-UA" sz="2400" dirty="0"/>
              <a:t>, 4, 5, 6 і 10 сегментах. </a:t>
            </a:r>
            <a:endParaRPr lang="ru-RU" sz="2400" dirty="0"/>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568952" cy="4154984"/>
          </a:xfrm>
          <a:prstGeom prst="rect">
            <a:avLst/>
          </a:prstGeom>
        </p:spPr>
        <p:txBody>
          <a:bodyPr wrap="square">
            <a:spAutoFit/>
          </a:bodyPr>
          <a:lstStyle/>
          <a:p>
            <a:pPr indent="269875" algn="just"/>
            <a:r>
              <a:rPr lang="uk-UA" sz="2400" dirty="0"/>
              <a:t>За розмірами каверни діляться (за Д.Д. Асєєвим): </a:t>
            </a:r>
          </a:p>
          <a:p>
            <a:pPr indent="269875" algn="just">
              <a:buFont typeface="Arial" pitchFamily="34" charset="0"/>
              <a:buChar char="•"/>
            </a:pPr>
            <a:r>
              <a:rPr lang="uk-UA" sz="2400" dirty="0"/>
              <a:t>малі - діаметр до 2 см; </a:t>
            </a:r>
          </a:p>
          <a:p>
            <a:pPr indent="269875" algn="just">
              <a:buFont typeface="Arial" pitchFamily="34" charset="0"/>
              <a:buChar char="•"/>
            </a:pPr>
            <a:r>
              <a:rPr lang="uk-UA" sz="2400" dirty="0"/>
              <a:t>середні - до 4 см; великі - до 6 см; </a:t>
            </a:r>
          </a:p>
          <a:p>
            <a:pPr indent="269875" algn="just">
              <a:buFont typeface="Arial" pitchFamily="34" charset="0"/>
              <a:buChar char="•"/>
            </a:pPr>
            <a:r>
              <a:rPr lang="uk-UA" sz="2400" dirty="0"/>
              <a:t>гігантські - більше 6 см.</a:t>
            </a:r>
          </a:p>
          <a:p>
            <a:pPr indent="269875" algn="just"/>
            <a:endParaRPr lang="ru-RU" sz="2400" dirty="0"/>
          </a:p>
          <a:p>
            <a:pPr indent="269875"/>
            <a:r>
              <a:rPr lang="uk-UA" sz="2400" dirty="0"/>
              <a:t>За товщиною стінок: </a:t>
            </a:r>
          </a:p>
          <a:p>
            <a:pPr indent="269875">
              <a:buFont typeface="Arial" pitchFamily="34" charset="0"/>
              <a:buChar char="•"/>
            </a:pPr>
            <a:r>
              <a:rPr lang="uk-UA" sz="2400" dirty="0"/>
              <a:t>тонкостінні - до 2 мм; </a:t>
            </a:r>
          </a:p>
          <a:p>
            <a:pPr indent="269875">
              <a:buFont typeface="Arial" pitchFamily="34" charset="0"/>
              <a:buChar char="•"/>
            </a:pPr>
            <a:r>
              <a:rPr lang="uk-UA" sz="2400" dirty="0"/>
              <a:t>середньої товщини - 3-4 мм; </a:t>
            </a:r>
          </a:p>
          <a:p>
            <a:pPr indent="269875">
              <a:buFont typeface="Arial" pitchFamily="34" charset="0"/>
              <a:buChar char="•"/>
            </a:pPr>
            <a:r>
              <a:rPr lang="uk-UA" sz="2400" dirty="0"/>
              <a:t>товстостінні - більше 4 мм.</a:t>
            </a:r>
            <a:endParaRPr lang="ru-RU" sz="2400" dirty="0"/>
          </a:p>
          <a:p>
            <a:pPr indent="269875"/>
            <a:r>
              <a:rPr lang="uk-UA" sz="2400" dirty="0"/>
              <a:t>Балкова каверна - це стара каверна з наявністю </a:t>
            </a:r>
            <a:r>
              <a:rPr lang="uk-UA" sz="2400" dirty="0" err="1"/>
              <a:t>облітерованих</a:t>
            </a:r>
            <a:r>
              <a:rPr lang="uk-UA" sz="2400" dirty="0"/>
              <a:t> судин всередині, існує висока небезпека легеневої кровотечі.</a:t>
            </a:r>
            <a:endParaRPr lang="ru-RU" sz="2400" dirty="0"/>
          </a:p>
        </p:txBody>
      </p:sp>
      <p:pic>
        <p:nvPicPr>
          <p:cNvPr id="246786" name="Picture 2" descr="image9"/>
          <p:cNvPicPr>
            <a:picLocks noChangeAspect="1" noChangeArrowheads="1"/>
          </p:cNvPicPr>
          <p:nvPr/>
        </p:nvPicPr>
        <p:blipFill>
          <a:blip r:embed="rId2" cstate="print"/>
          <a:srcRect/>
          <a:stretch>
            <a:fillRect/>
          </a:stretch>
        </p:blipFill>
        <p:spPr bwMode="auto">
          <a:xfrm>
            <a:off x="611560" y="4653136"/>
            <a:ext cx="5331405" cy="1944216"/>
          </a:xfrm>
          <a:prstGeom prst="rect">
            <a:avLst/>
          </a:prstGeom>
          <a:noFill/>
          <a:ln w="9525">
            <a:noFill/>
            <a:miter lim="800000"/>
            <a:headEnd/>
            <a:tailEnd/>
          </a:ln>
        </p:spPr>
      </p:pic>
      <p:graphicFrame>
        <p:nvGraphicFramePr>
          <p:cNvPr id="4" name="Таблица 3"/>
          <p:cNvGraphicFramePr>
            <a:graphicFrameLocks noGrp="1"/>
          </p:cNvGraphicFramePr>
          <p:nvPr/>
        </p:nvGraphicFramePr>
        <p:xfrm>
          <a:off x="6084169" y="4869160"/>
          <a:ext cx="3059832" cy="822960"/>
        </p:xfrm>
        <a:graphic>
          <a:graphicData uri="http://schemas.openxmlformats.org/drawingml/2006/table">
            <a:tbl>
              <a:tblPr/>
              <a:tblGrid>
                <a:gridCol w="3059832">
                  <a:extLst>
                    <a:ext uri="{9D8B030D-6E8A-4147-A177-3AD203B41FA5}">
                      <a16:colId xmlns:a16="http://schemas.microsoft.com/office/drawing/2014/main" val="20000"/>
                    </a:ext>
                  </a:extLst>
                </a:gridCol>
              </a:tblGrid>
              <a:tr h="123825">
                <a:tc>
                  <a:txBody>
                    <a:bodyPr/>
                    <a:lstStyle/>
                    <a:p>
                      <a:pPr indent="-685800" algn="ctr">
                        <a:lnSpc>
                          <a:spcPct val="100000"/>
                        </a:lnSpc>
                        <a:spcAft>
                          <a:spcPts val="0"/>
                        </a:spcAft>
                      </a:pPr>
                      <a:r>
                        <a:rPr lang="uk-UA" sz="1800" b="1" i="1" dirty="0">
                          <a:latin typeface="Times New Roman"/>
                          <a:ea typeface="Times New Roman"/>
                        </a:rPr>
                        <a:t>Сформована каверна.</a:t>
                      </a:r>
                    </a:p>
                    <a:p>
                      <a:pPr indent="-685800" algn="ctr">
                        <a:lnSpc>
                          <a:spcPct val="100000"/>
                        </a:lnSpc>
                        <a:spcAft>
                          <a:spcPts val="0"/>
                        </a:spcAft>
                      </a:pPr>
                      <a:r>
                        <a:rPr lang="uk-UA" sz="1800" b="1" i="1" dirty="0">
                          <a:latin typeface="Times New Roman"/>
                          <a:ea typeface="Times New Roman"/>
                        </a:rPr>
                        <a:t> Фіброзно-кавернозний туберкульоз  верхньої</a:t>
                      </a:r>
                      <a:r>
                        <a:rPr lang="uk-UA" sz="1800" b="1" i="1" baseline="0" dirty="0">
                          <a:latin typeface="Times New Roman"/>
                          <a:ea typeface="Times New Roman"/>
                        </a:rPr>
                        <a:t> частки</a:t>
                      </a:r>
                      <a:endParaRPr lang="ru-RU" sz="1800" b="1" i="1" dirty="0">
                        <a:latin typeface="Times New Roman"/>
                        <a:ea typeface="Times New Roman"/>
                      </a:endParaRPr>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568952" cy="4893647"/>
          </a:xfrm>
          <a:prstGeom prst="rect">
            <a:avLst/>
          </a:prstGeom>
        </p:spPr>
        <p:txBody>
          <a:bodyPr wrap="square">
            <a:spAutoFit/>
          </a:bodyPr>
          <a:lstStyle/>
          <a:p>
            <a:pPr indent="269875" algn="just"/>
            <a:r>
              <a:rPr lang="uk-UA" sz="2400" dirty="0"/>
              <a:t>Форма каверни частіше неправильно-кругла, іноді бобоподібна. Стінки каверни простежуються на всій або не на всій протяжності залежно від легеневого фону. Наприклад, якщо каверна сформувалась в зоні цирозу або ателектазу, то зовнішні її контури не визначаються. Ширина стінки, внутрішні й зовнішні контури каверни різні. Внутрішні контури («вікно» каверни) частіше чіткі, нерівні, бухтоподібні, особливо в ділянках, де виражені нашарування казеозно-некротичних мас.</a:t>
            </a:r>
          </a:p>
          <a:p>
            <a:pPr indent="269875" algn="just"/>
            <a:r>
              <a:rPr lang="uk-UA" sz="2400" dirty="0"/>
              <a:t>3 основних види каверн: </a:t>
            </a:r>
          </a:p>
          <a:p>
            <a:pPr indent="269875" algn="just">
              <a:buFont typeface="+mj-lt"/>
              <a:buAutoNum type="arabicPeriod"/>
            </a:pPr>
            <a:r>
              <a:rPr lang="uk-UA" sz="2400" dirty="0"/>
              <a:t>каверна яка формується (початкові явища розпаду); </a:t>
            </a:r>
          </a:p>
          <a:p>
            <a:pPr indent="269875" algn="just">
              <a:buFont typeface="+mj-lt"/>
              <a:buAutoNum type="arabicPeriod"/>
            </a:pPr>
            <a:r>
              <a:rPr lang="uk-UA" sz="2400" dirty="0"/>
              <a:t>свіжа (еластична) каверна; </a:t>
            </a:r>
          </a:p>
          <a:p>
            <a:pPr indent="269875" algn="just">
              <a:buFont typeface="+mj-lt"/>
              <a:buAutoNum type="arabicPeriod"/>
            </a:pPr>
            <a:r>
              <a:rPr lang="uk-UA" sz="2400" dirty="0"/>
              <a:t>стара (ригідна) каверна.</a:t>
            </a:r>
            <a:endParaRPr lang="ru-RU" sz="2400" dirty="0"/>
          </a:p>
          <a:p>
            <a:pPr indent="269875" algn="just"/>
            <a:endParaRPr lang="ru-RU" sz="2400" dirty="0"/>
          </a:p>
        </p:txBody>
      </p:sp>
      <p:graphicFrame>
        <p:nvGraphicFramePr>
          <p:cNvPr id="4" name="Таблица 3"/>
          <p:cNvGraphicFramePr>
            <a:graphicFrameLocks noGrp="1"/>
          </p:cNvGraphicFramePr>
          <p:nvPr/>
        </p:nvGraphicFramePr>
        <p:xfrm>
          <a:off x="6084169" y="4869160"/>
          <a:ext cx="3059832" cy="274320"/>
        </p:xfrm>
        <a:graphic>
          <a:graphicData uri="http://schemas.openxmlformats.org/drawingml/2006/table">
            <a:tbl>
              <a:tblPr/>
              <a:tblGrid>
                <a:gridCol w="3059832">
                  <a:extLst>
                    <a:ext uri="{9D8B030D-6E8A-4147-A177-3AD203B41FA5}">
                      <a16:colId xmlns:a16="http://schemas.microsoft.com/office/drawing/2014/main" val="20000"/>
                    </a:ext>
                  </a:extLst>
                </a:gridCol>
              </a:tblGrid>
              <a:tr h="123825">
                <a:tc>
                  <a:txBody>
                    <a:bodyPr/>
                    <a:lstStyle/>
                    <a:p>
                      <a:pPr indent="-685800" algn="ctr">
                        <a:lnSpc>
                          <a:spcPct val="100000"/>
                        </a:lnSpc>
                        <a:spcAft>
                          <a:spcPts val="0"/>
                        </a:spcAft>
                      </a:pPr>
                      <a:endParaRPr lang="ru-RU" sz="1800" b="1" i="1" dirty="0">
                        <a:latin typeface="Times New Roman"/>
                        <a:ea typeface="Times New Roman"/>
                      </a:endParaRPr>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568952" cy="6001643"/>
          </a:xfrm>
          <a:prstGeom prst="rect">
            <a:avLst/>
          </a:prstGeom>
        </p:spPr>
        <p:txBody>
          <a:bodyPr wrap="square">
            <a:spAutoFit/>
          </a:bodyPr>
          <a:lstStyle/>
          <a:p>
            <a:pPr indent="269875" algn="just"/>
            <a:r>
              <a:rPr lang="uk-UA" sz="2400" i="1" dirty="0"/>
              <a:t>При формуванні каверни </a:t>
            </a:r>
            <a:r>
              <a:rPr lang="uk-UA" sz="2400" dirty="0"/>
              <a:t>візуалізується ділянка ослаблення інтенсивності тіні, вона спочатку не має чітких контурів. В подальшому каверна визначається краще, внутрішні контури її стають чіткі, бухтоподібні. Просвітлення частіше розташоване ексцентрично (серпоподібне). В разі формування свіжої каверни відбувається вирівнювання </a:t>
            </a:r>
            <a:r>
              <a:rPr lang="uk-UA" sz="2400" dirty="0" err="1"/>
              <a:t>бухтоподібних</a:t>
            </a:r>
            <a:r>
              <a:rPr lang="uk-UA" sz="2400" dirty="0"/>
              <a:t> внутрішніх контурів. Каверна набуває форми кулі з тонкою стінкою, зовнішні контури її нечіткі. При свіжому розпаді часто відзначається накопичення рідини у вигляді горизонтального рівня.</a:t>
            </a:r>
            <a:endParaRPr lang="ru-RU" sz="2400" dirty="0"/>
          </a:p>
          <a:p>
            <a:pPr indent="269875" algn="just"/>
            <a:r>
              <a:rPr lang="uk-UA" sz="2400" dirty="0"/>
              <a:t>При тривалому існуванні змінюється насамперед форма каверни. </a:t>
            </a:r>
            <a:r>
              <a:rPr lang="uk-UA" sz="2400" i="1" dirty="0"/>
              <a:t>Стара каверна </a:t>
            </a:r>
            <a:r>
              <a:rPr lang="uk-UA" sz="2400" dirty="0"/>
              <a:t>має форму </a:t>
            </a:r>
            <a:r>
              <a:rPr lang="ru-RU" sz="2400" dirty="0"/>
              <a:t>овала </a:t>
            </a:r>
            <a:r>
              <a:rPr lang="uk-UA" sz="2400" dirty="0"/>
              <a:t>або бобини. Контур її чіткий, нерівний за рахунок наявності фіброзно-інфільтративних змін в навколишній легеневій тканині, товщина стінки більше 2 мм.</a:t>
            </a:r>
            <a:endParaRPr lang="ru-RU" sz="2400" dirty="0"/>
          </a:p>
          <a:p>
            <a:pPr indent="269875" algn="just"/>
            <a:endParaRPr lang="ru-RU" sz="2400" dirty="0"/>
          </a:p>
        </p:txBody>
      </p:sp>
      <p:graphicFrame>
        <p:nvGraphicFramePr>
          <p:cNvPr id="4" name="Таблица 3"/>
          <p:cNvGraphicFramePr>
            <a:graphicFrameLocks noGrp="1"/>
          </p:cNvGraphicFramePr>
          <p:nvPr/>
        </p:nvGraphicFramePr>
        <p:xfrm>
          <a:off x="6084169" y="4869160"/>
          <a:ext cx="3059832" cy="274320"/>
        </p:xfrm>
        <a:graphic>
          <a:graphicData uri="http://schemas.openxmlformats.org/drawingml/2006/table">
            <a:tbl>
              <a:tblPr/>
              <a:tblGrid>
                <a:gridCol w="3059832">
                  <a:extLst>
                    <a:ext uri="{9D8B030D-6E8A-4147-A177-3AD203B41FA5}">
                      <a16:colId xmlns:a16="http://schemas.microsoft.com/office/drawing/2014/main" val="20000"/>
                    </a:ext>
                  </a:extLst>
                </a:gridCol>
              </a:tblGrid>
              <a:tr h="123825">
                <a:tc>
                  <a:txBody>
                    <a:bodyPr/>
                    <a:lstStyle/>
                    <a:p>
                      <a:pPr indent="-685800" algn="ctr">
                        <a:lnSpc>
                          <a:spcPct val="100000"/>
                        </a:lnSpc>
                        <a:spcAft>
                          <a:spcPts val="0"/>
                        </a:spcAft>
                      </a:pPr>
                      <a:endParaRPr lang="ru-RU" sz="1800" b="1" i="1" dirty="0">
                        <a:latin typeface="Times New Roman"/>
                        <a:ea typeface="Times New Roman"/>
                      </a:endParaRPr>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568952" cy="4524315"/>
          </a:xfrm>
          <a:prstGeom prst="rect">
            <a:avLst/>
          </a:prstGeom>
        </p:spPr>
        <p:txBody>
          <a:bodyPr wrap="square">
            <a:spAutoFit/>
          </a:bodyPr>
          <a:lstStyle/>
          <a:p>
            <a:pPr indent="269875" algn="just"/>
            <a:r>
              <a:rPr lang="uk-UA" sz="2400" b="1" dirty="0"/>
              <a:t>Ознаки активності каверни</a:t>
            </a:r>
            <a:r>
              <a:rPr lang="uk-UA" sz="2400" dirty="0"/>
              <a:t>: </a:t>
            </a:r>
          </a:p>
          <a:p>
            <a:pPr marL="269875" indent="-269875" algn="just">
              <a:buFont typeface="Arial" pitchFamily="34" charset="0"/>
              <a:buChar char="•"/>
            </a:pPr>
            <a:r>
              <a:rPr lang="uk-UA" sz="2400" dirty="0"/>
              <a:t>широкі</a:t>
            </a:r>
            <a:r>
              <a:rPr lang="uk-UA" sz="2400" b="1" dirty="0"/>
              <a:t> </a:t>
            </a:r>
            <a:r>
              <a:rPr lang="uk-UA" sz="2400" dirty="0"/>
              <a:t>стінки рівномірної </a:t>
            </a:r>
            <a:r>
              <a:rPr lang="uk-UA" sz="2400" b="1" dirty="0"/>
              <a:t>або </a:t>
            </a:r>
            <a:r>
              <a:rPr lang="uk-UA" sz="2400" dirty="0"/>
              <a:t>нерівномірної товщини; </a:t>
            </a:r>
          </a:p>
          <a:p>
            <a:pPr marL="269875" indent="-269875" algn="just">
              <a:buFont typeface="Arial" pitchFamily="34" charset="0"/>
              <a:buChar char="•"/>
            </a:pPr>
            <a:r>
              <a:rPr lang="uk-UA" sz="2400" dirty="0"/>
              <a:t>бухто-подібність внутрішніх контурів; </a:t>
            </a:r>
          </a:p>
          <a:p>
            <a:pPr marL="269875" indent="-269875" algn="just">
              <a:buFont typeface="Arial" pitchFamily="34" charset="0"/>
              <a:buChar char="•"/>
            </a:pPr>
            <a:r>
              <a:rPr lang="uk-UA" sz="2400" dirty="0"/>
              <a:t>поява перифокальної інфільтрації, </a:t>
            </a:r>
          </a:p>
          <a:p>
            <a:pPr marL="269875" indent="-269875" algn="just">
              <a:buFont typeface="Arial" pitchFamily="34" charset="0"/>
              <a:buChar char="•"/>
            </a:pPr>
            <a:r>
              <a:rPr lang="uk-UA" sz="2400" dirty="0"/>
              <a:t>виникнення свіжих вогнищ; </a:t>
            </a:r>
          </a:p>
          <a:p>
            <a:pPr marL="269875" indent="-269875" algn="just">
              <a:buFont typeface="Arial" pitchFamily="34" charset="0"/>
              <a:buChar char="•"/>
            </a:pPr>
            <a:r>
              <a:rPr lang="uk-UA" sz="2400" dirty="0"/>
              <a:t>збільшення розмірів порожнини - тобто стара каверна по рентгенологічній картині перетворюється у свіжу.</a:t>
            </a:r>
          </a:p>
          <a:p>
            <a:pPr marL="269875" indent="-269875" algn="just"/>
            <a:endParaRPr lang="ru-RU" sz="2400" dirty="0"/>
          </a:p>
          <a:p>
            <a:pPr indent="269875" algn="just"/>
            <a:r>
              <a:rPr lang="uk-UA" sz="2400" b="1" dirty="0"/>
              <a:t>Ознаки загоєння каверни</a:t>
            </a:r>
            <a:r>
              <a:rPr lang="uk-UA" sz="2400" dirty="0"/>
              <a:t>: </a:t>
            </a:r>
          </a:p>
          <a:p>
            <a:pPr indent="269875" algn="just"/>
            <a:r>
              <a:rPr lang="uk-UA" sz="2400" dirty="0"/>
              <a:t>а) зменшення розмірів порожнини аж до щілиноподібної; </a:t>
            </a:r>
          </a:p>
          <a:p>
            <a:pPr indent="269875" algn="just"/>
            <a:r>
              <a:rPr lang="uk-UA" sz="2400" dirty="0"/>
              <a:t>б) розширення стінок каверни (процес рубцювання); </a:t>
            </a:r>
          </a:p>
          <a:p>
            <a:pPr indent="269875" algn="just"/>
            <a:r>
              <a:rPr lang="uk-UA" sz="2400" dirty="0"/>
              <a:t>в) розвиток фіброзних змін у навколишній легеневій тканині.</a:t>
            </a:r>
            <a:endParaRPr lang="ru-RU" sz="2400" dirty="0"/>
          </a:p>
        </p:txBody>
      </p:sp>
      <p:graphicFrame>
        <p:nvGraphicFramePr>
          <p:cNvPr id="4" name="Таблица 3"/>
          <p:cNvGraphicFramePr>
            <a:graphicFrameLocks noGrp="1"/>
          </p:cNvGraphicFramePr>
          <p:nvPr/>
        </p:nvGraphicFramePr>
        <p:xfrm>
          <a:off x="6084169" y="4869160"/>
          <a:ext cx="3059832" cy="274320"/>
        </p:xfrm>
        <a:graphic>
          <a:graphicData uri="http://schemas.openxmlformats.org/drawingml/2006/table">
            <a:tbl>
              <a:tblPr/>
              <a:tblGrid>
                <a:gridCol w="3059832">
                  <a:extLst>
                    <a:ext uri="{9D8B030D-6E8A-4147-A177-3AD203B41FA5}">
                      <a16:colId xmlns:a16="http://schemas.microsoft.com/office/drawing/2014/main" val="20000"/>
                    </a:ext>
                  </a:extLst>
                </a:gridCol>
              </a:tblGrid>
              <a:tr h="123825">
                <a:tc>
                  <a:txBody>
                    <a:bodyPr/>
                    <a:lstStyle/>
                    <a:p>
                      <a:pPr indent="-685800" algn="ctr">
                        <a:lnSpc>
                          <a:spcPct val="100000"/>
                        </a:lnSpc>
                        <a:spcAft>
                          <a:spcPts val="0"/>
                        </a:spcAft>
                      </a:pPr>
                      <a:endParaRPr lang="ru-RU" sz="1800" b="1" i="1" dirty="0">
                        <a:latin typeface="Times New Roman"/>
                        <a:ea typeface="Times New Roman"/>
                      </a:endParaRPr>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7693"/>
            <a:ext cx="8568952" cy="6740307"/>
          </a:xfrm>
          <a:prstGeom prst="rect">
            <a:avLst/>
          </a:prstGeom>
        </p:spPr>
        <p:txBody>
          <a:bodyPr wrap="square">
            <a:spAutoFit/>
          </a:bodyPr>
          <a:lstStyle/>
          <a:p>
            <a:r>
              <a:rPr lang="uk-UA" sz="2400" b="1" dirty="0"/>
              <a:t>Рентгенологічні фази загоєння каверни:</a:t>
            </a:r>
            <a:endParaRPr lang="ru-RU" sz="2400" b="1" dirty="0"/>
          </a:p>
          <a:p>
            <a:pPr marL="457200" lvl="0" indent="-457200" algn="just">
              <a:buFont typeface="+mj-lt"/>
              <a:buAutoNum type="arabicPeriod"/>
            </a:pPr>
            <a:r>
              <a:rPr lang="uk-UA" sz="2400" i="1" dirty="0"/>
              <a:t>фаза - потовщення стінки каверни </a:t>
            </a:r>
            <a:r>
              <a:rPr lang="uk-UA" sz="2400" dirty="0"/>
              <a:t>внаслідок розростання грануляційної тканини, збільшення числа судин; поява розмитості контурів і горизонтального рівня рідини (ці ознаки можуть симулювати картину свіжого розпаду, однак відсутність клінічних проявів загострення виключає його);</a:t>
            </a:r>
            <a:endParaRPr lang="ru-RU" sz="2400" dirty="0"/>
          </a:p>
          <a:p>
            <a:pPr marL="457200" lvl="0" indent="-457200" algn="just">
              <a:buFont typeface="+mj-lt"/>
              <a:buAutoNum type="arabicPeriod"/>
            </a:pPr>
            <a:r>
              <a:rPr lang="uk-UA" sz="2400" i="1" dirty="0"/>
              <a:t>фаза - зменшення розмірів каверни </a:t>
            </a:r>
            <a:r>
              <a:rPr lang="uk-UA" sz="2400" dirty="0"/>
              <a:t>(зміна форми каверни - вона стає бобоподібною або у вигляді неправильного трикутника); поява тяжистих тіней від стінки каверни в легеневу тканину (внаслідок розвитку фіброзних змін);</a:t>
            </a:r>
            <a:endParaRPr lang="ru-RU" sz="2400" dirty="0"/>
          </a:p>
          <a:p>
            <a:pPr marL="457200" lvl="0" indent="-457200" algn="just">
              <a:buFont typeface="+mj-lt"/>
              <a:buAutoNum type="arabicPeriod"/>
            </a:pPr>
            <a:r>
              <a:rPr lang="uk-UA" sz="2400" i="1" dirty="0"/>
              <a:t>фаза - втрата чітких, ясних контурів порожнини</a:t>
            </a:r>
            <a:r>
              <a:rPr lang="uk-UA" sz="2400" dirty="0"/>
              <a:t>; поява </a:t>
            </a:r>
            <a:r>
              <a:rPr lang="uk-UA" sz="2400" dirty="0" err="1"/>
              <a:t>комірчасто-тяжистих</a:t>
            </a:r>
            <a:r>
              <a:rPr lang="uk-UA" sz="2400" dirty="0"/>
              <a:t> тіней на місці каверни; при дійсному загоєнні - формування індураційного поля, яке складається з </a:t>
            </a:r>
            <a:r>
              <a:rPr lang="uk-UA" sz="2400" dirty="0" err="1"/>
              <a:t>тяжисто-сітчастих</a:t>
            </a:r>
            <a:r>
              <a:rPr lang="uk-UA" sz="2400" dirty="0"/>
              <a:t> тіней на фоні ділянки апневматозу.</a:t>
            </a:r>
            <a:endParaRPr lang="ru-RU" sz="2400" dirty="0"/>
          </a:p>
          <a:p>
            <a:pPr algn="just"/>
            <a:r>
              <a:rPr lang="uk-UA" sz="2400" dirty="0"/>
              <a:t>Якщо видалення вмісту через дренувальні бронхи утруднене, то створюються умови для перетворення порожнини у вогнище або фокус шляхом поступового ущільнення рідкого вмісту з перетворенням у рубцеві зміни.</a:t>
            </a:r>
            <a:endParaRPr lang="ru-RU" sz="2400" dirty="0"/>
          </a:p>
        </p:txBody>
      </p:sp>
      <p:graphicFrame>
        <p:nvGraphicFramePr>
          <p:cNvPr id="4" name="Таблица 3"/>
          <p:cNvGraphicFramePr>
            <a:graphicFrameLocks noGrp="1"/>
          </p:cNvGraphicFramePr>
          <p:nvPr/>
        </p:nvGraphicFramePr>
        <p:xfrm>
          <a:off x="8964487" y="4869160"/>
          <a:ext cx="179513" cy="274320"/>
        </p:xfrm>
        <a:graphic>
          <a:graphicData uri="http://schemas.openxmlformats.org/drawingml/2006/table">
            <a:tbl>
              <a:tblPr/>
              <a:tblGrid>
                <a:gridCol w="179513">
                  <a:extLst>
                    <a:ext uri="{9D8B030D-6E8A-4147-A177-3AD203B41FA5}">
                      <a16:colId xmlns:a16="http://schemas.microsoft.com/office/drawing/2014/main" val="20000"/>
                    </a:ext>
                  </a:extLst>
                </a:gridCol>
              </a:tblGrid>
              <a:tr h="123825">
                <a:tc>
                  <a:txBody>
                    <a:bodyPr/>
                    <a:lstStyle/>
                    <a:p>
                      <a:pPr indent="-685800" algn="ctr">
                        <a:lnSpc>
                          <a:spcPct val="100000"/>
                        </a:lnSpc>
                        <a:spcAft>
                          <a:spcPts val="0"/>
                        </a:spcAft>
                      </a:pPr>
                      <a:endParaRPr lang="ru-RU" sz="1800" b="1" i="1" dirty="0">
                        <a:latin typeface="Times New Roman"/>
                        <a:ea typeface="Times New Roman"/>
                      </a:endParaRPr>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7693"/>
            <a:ext cx="8568952" cy="5632311"/>
          </a:xfrm>
          <a:prstGeom prst="rect">
            <a:avLst/>
          </a:prstGeom>
        </p:spPr>
        <p:txBody>
          <a:bodyPr wrap="square">
            <a:spAutoFit/>
          </a:bodyPr>
          <a:lstStyle/>
          <a:p>
            <a:r>
              <a:rPr lang="uk-UA" sz="2400" dirty="0"/>
              <a:t>З</a:t>
            </a:r>
            <a:r>
              <a:rPr lang="uk-UA" sz="2400" b="1" dirty="0"/>
              <a:t>міни навколишньої легеневої тканини:</a:t>
            </a:r>
          </a:p>
          <a:p>
            <a:pPr marL="360363" indent="-360363">
              <a:buFont typeface="Arial" pitchFamily="34" charset="0"/>
              <a:buChar char="•"/>
            </a:pPr>
            <a:r>
              <a:rPr lang="uk-UA" sz="2400" dirty="0"/>
              <a:t>склерозу,</a:t>
            </a:r>
          </a:p>
          <a:p>
            <a:pPr marL="360363" indent="-360363">
              <a:buFont typeface="Arial" pitchFamily="34" charset="0"/>
              <a:buChar char="•"/>
            </a:pPr>
            <a:r>
              <a:rPr lang="uk-UA" sz="2400" dirty="0"/>
              <a:t>фіброзу й</a:t>
            </a:r>
          </a:p>
          <a:p>
            <a:pPr marL="360363" indent="-360363">
              <a:buFont typeface="Arial" pitchFamily="34" charset="0"/>
              <a:buChar char="•"/>
            </a:pPr>
            <a:r>
              <a:rPr lang="uk-UA" sz="2400" dirty="0"/>
              <a:t> цирозу.</a:t>
            </a:r>
            <a:r>
              <a:rPr lang="uk-UA" sz="2400" b="1" dirty="0"/>
              <a:t> </a:t>
            </a:r>
          </a:p>
          <a:p>
            <a:pPr indent="269875" algn="just"/>
            <a:r>
              <a:rPr lang="uk-UA" sz="2400" i="1" dirty="0"/>
              <a:t>Пневмосклероз - </a:t>
            </a:r>
            <a:r>
              <a:rPr lang="uk-UA" sz="2400" dirty="0"/>
              <a:t>це тонкий і розсіяний фіброз інтерстиціальної тканини при збереженні повітряності паренхіми легені. </a:t>
            </a:r>
          </a:p>
          <a:p>
            <a:pPr indent="269875" algn="just"/>
            <a:r>
              <a:rPr lang="uk-UA" sz="2400" i="1" dirty="0"/>
              <a:t>Фіброз</a:t>
            </a:r>
            <a:r>
              <a:rPr lang="uk-UA" sz="2400" dirty="0"/>
              <a:t> - обмежені тяжисті зміни в легеневій паренхімі, які чергуються з повітряною тканиною - так званий </a:t>
            </a:r>
            <a:r>
              <a:rPr lang="uk-UA" sz="2400" dirty="0" err="1"/>
              <a:t>дистелектаз</a:t>
            </a:r>
            <a:r>
              <a:rPr lang="uk-UA" sz="2400" dirty="0"/>
              <a:t> - чергування ділянок емфіземи з ділянками фіброателектазу.</a:t>
            </a:r>
          </a:p>
          <a:p>
            <a:pPr indent="269875" algn="just"/>
            <a:r>
              <a:rPr lang="uk-UA" sz="2400" dirty="0"/>
              <a:t> </a:t>
            </a:r>
            <a:r>
              <a:rPr lang="uk-UA" sz="2400" i="1" dirty="0"/>
              <a:t>Цироз</a:t>
            </a:r>
            <a:r>
              <a:rPr lang="uk-UA" sz="2400" dirty="0"/>
              <a:t> - масивні розростання сполучної тканини із грубим порушенням структури й значним порушенням повітряності легені.</a:t>
            </a:r>
            <a:endParaRPr lang="ru-RU" sz="2400" dirty="0"/>
          </a:p>
          <a:p>
            <a:r>
              <a:rPr lang="uk-UA" sz="2400" dirty="0"/>
              <a:t>При ФКТ ці зміни більше виражені по ходу бронхів, у корені, назовні від стінок каверни (</a:t>
            </a:r>
            <a:r>
              <a:rPr lang="uk-UA" sz="2400" dirty="0" err="1"/>
              <a:t>плеврокавітарні</a:t>
            </a:r>
            <a:r>
              <a:rPr lang="uk-UA" sz="2400" dirty="0"/>
              <a:t> тяжі). </a:t>
            </a:r>
            <a:endParaRPr lang="ru-RU" sz="2400" dirty="0"/>
          </a:p>
        </p:txBody>
      </p:sp>
      <p:graphicFrame>
        <p:nvGraphicFramePr>
          <p:cNvPr id="4" name="Таблица 3"/>
          <p:cNvGraphicFramePr>
            <a:graphicFrameLocks noGrp="1"/>
          </p:cNvGraphicFramePr>
          <p:nvPr/>
        </p:nvGraphicFramePr>
        <p:xfrm>
          <a:off x="8964487" y="4869160"/>
          <a:ext cx="179513" cy="274320"/>
        </p:xfrm>
        <a:graphic>
          <a:graphicData uri="http://schemas.openxmlformats.org/drawingml/2006/table">
            <a:tbl>
              <a:tblPr/>
              <a:tblGrid>
                <a:gridCol w="179513">
                  <a:extLst>
                    <a:ext uri="{9D8B030D-6E8A-4147-A177-3AD203B41FA5}">
                      <a16:colId xmlns:a16="http://schemas.microsoft.com/office/drawing/2014/main" val="20000"/>
                    </a:ext>
                  </a:extLst>
                </a:gridCol>
              </a:tblGrid>
              <a:tr h="123825">
                <a:tc>
                  <a:txBody>
                    <a:bodyPr/>
                    <a:lstStyle/>
                    <a:p>
                      <a:pPr indent="-685800" algn="ctr">
                        <a:lnSpc>
                          <a:spcPct val="100000"/>
                        </a:lnSpc>
                        <a:spcAft>
                          <a:spcPts val="0"/>
                        </a:spcAft>
                      </a:pPr>
                      <a:endParaRPr lang="ru-RU" sz="1800" b="1" i="1" dirty="0">
                        <a:latin typeface="Times New Roman"/>
                        <a:ea typeface="Times New Roman"/>
                      </a:endParaRPr>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7693"/>
            <a:ext cx="8568952" cy="7109639"/>
          </a:xfrm>
          <a:prstGeom prst="rect">
            <a:avLst/>
          </a:prstGeom>
        </p:spPr>
        <p:txBody>
          <a:bodyPr wrap="square">
            <a:spAutoFit/>
          </a:bodyPr>
          <a:lstStyle/>
          <a:p>
            <a:pPr indent="269875" algn="just"/>
            <a:r>
              <a:rPr lang="uk-UA" sz="2400" dirty="0"/>
              <a:t>При </a:t>
            </a:r>
            <a:r>
              <a:rPr lang="uk-UA" sz="2400" dirty="0" err="1"/>
              <a:t>рентгендослідженні</a:t>
            </a:r>
            <a:r>
              <a:rPr lang="uk-UA" sz="2400" dirty="0"/>
              <a:t> відзначається:</a:t>
            </a:r>
          </a:p>
          <a:p>
            <a:pPr indent="269875" algn="just">
              <a:buFont typeface="Arial" pitchFamily="34" charset="0"/>
              <a:buChar char="•"/>
            </a:pPr>
            <a:r>
              <a:rPr lang="uk-UA" sz="2400" dirty="0"/>
              <a:t> зменшення об’єму відповідної частини грудної клітки,</a:t>
            </a:r>
          </a:p>
          <a:p>
            <a:pPr indent="269875" algn="just">
              <a:buFont typeface="Arial" pitchFamily="34" charset="0"/>
              <a:buChar char="•"/>
            </a:pPr>
            <a:r>
              <a:rPr lang="uk-UA" sz="2400" dirty="0"/>
              <a:t> звуження міжреберних проміжків, </a:t>
            </a:r>
          </a:p>
          <a:p>
            <a:pPr indent="269875" algn="just">
              <a:buFont typeface="Arial" pitchFamily="34" charset="0"/>
              <a:buChar char="•"/>
            </a:pPr>
            <a:r>
              <a:rPr lang="uk-UA" sz="2400" dirty="0"/>
              <a:t>високе стояння діафрагми, </a:t>
            </a:r>
          </a:p>
          <a:p>
            <a:pPr indent="269875" algn="just">
              <a:buFont typeface="Arial" pitchFamily="34" charset="0"/>
              <a:buChar char="•"/>
            </a:pPr>
            <a:r>
              <a:rPr lang="uk-UA" sz="2400" dirty="0"/>
              <a:t>обмеження діафрагми рухливості. </a:t>
            </a:r>
          </a:p>
          <a:p>
            <a:pPr indent="269875" algn="just">
              <a:buFont typeface="Arial" pitchFamily="34" charset="0"/>
              <a:buChar char="•"/>
            </a:pPr>
            <a:r>
              <a:rPr lang="uk-UA" sz="2400" dirty="0"/>
              <a:t>зміщення органів  середостіння в уражену сторону. </a:t>
            </a:r>
          </a:p>
          <a:p>
            <a:pPr marL="269875" indent="-269875" algn="just">
              <a:buFont typeface="Arial" pitchFamily="34" charset="0"/>
              <a:buChar char="•"/>
            </a:pPr>
            <a:r>
              <a:rPr lang="uk-UA" sz="2400" dirty="0"/>
              <a:t>Легеневе поле затемнене за рахунок </a:t>
            </a:r>
            <a:r>
              <a:rPr lang="uk-UA" sz="2400" dirty="0" err="1"/>
              <a:t>циротичного</a:t>
            </a:r>
            <a:r>
              <a:rPr lang="uk-UA" sz="2400" dirty="0"/>
              <a:t> ущільнення легеневої тканини й стовщення плеври. </a:t>
            </a:r>
          </a:p>
          <a:p>
            <a:pPr marL="269875" indent="-269875" algn="just">
              <a:buFont typeface="Arial" pitchFamily="34" charset="0"/>
              <a:buChar char="•"/>
            </a:pPr>
            <a:r>
              <a:rPr lang="uk-UA" sz="2400" dirty="0"/>
              <a:t>компенсаторний гіперпневматоз неуражених ділянок.</a:t>
            </a:r>
          </a:p>
          <a:p>
            <a:pPr indent="269875" algn="just"/>
            <a:r>
              <a:rPr lang="uk-UA" sz="2400" dirty="0"/>
              <a:t>При </a:t>
            </a:r>
            <a:r>
              <a:rPr lang="uk-UA" sz="2400" dirty="0" err="1"/>
              <a:t>рентгенофункціональному</a:t>
            </a:r>
            <a:r>
              <a:rPr lang="uk-UA" sz="2400" dirty="0"/>
              <a:t> дослідженні виявляється зміщення середостіння на вдиху у хвору сторону, а менш уражена легеня при вдиху збільшується в об’ємі, розвиваються медіастинальні грижі.</a:t>
            </a:r>
            <a:endParaRPr lang="ru-RU" sz="2400" dirty="0"/>
          </a:p>
          <a:p>
            <a:pPr indent="269875" algn="just"/>
            <a:endParaRPr lang="uk-UA" sz="2400" dirty="0"/>
          </a:p>
          <a:p>
            <a:pPr indent="90488" algn="just"/>
            <a:r>
              <a:rPr lang="uk-UA" sz="2400" dirty="0"/>
              <a:t>      На </a:t>
            </a:r>
            <a:r>
              <a:rPr lang="uk-UA" sz="2400" dirty="0" err="1"/>
              <a:t>КТ</a:t>
            </a:r>
            <a:r>
              <a:rPr lang="uk-UA" sz="2400" dirty="0"/>
              <a:t> виявляють: </a:t>
            </a:r>
          </a:p>
          <a:p>
            <a:pPr marL="269875" indent="-269875" algn="just">
              <a:buFont typeface="Arial" pitchFamily="34" charset="0"/>
              <a:buChar char="•"/>
            </a:pPr>
            <a:r>
              <a:rPr lang="uk-UA" sz="2400" dirty="0"/>
              <a:t>порушення топографії бронхів, </a:t>
            </a:r>
          </a:p>
          <a:p>
            <a:pPr marL="269875" indent="-269875" algn="just">
              <a:buFont typeface="Arial" pitchFamily="34" charset="0"/>
              <a:buChar char="•"/>
            </a:pPr>
            <a:r>
              <a:rPr lang="uk-UA" sz="2400" dirty="0"/>
              <a:t>бронхоектази, </a:t>
            </a:r>
          </a:p>
          <a:p>
            <a:pPr marL="269875" indent="-269875" algn="just">
              <a:buFont typeface="Arial" pitchFamily="34" charset="0"/>
              <a:buChar char="•"/>
            </a:pPr>
            <a:r>
              <a:rPr lang="uk-UA" sz="2400" dirty="0" err="1"/>
              <a:t>бронхостенози</a:t>
            </a:r>
            <a:r>
              <a:rPr lang="uk-UA" sz="2400" dirty="0"/>
              <a:t>. </a:t>
            </a:r>
          </a:p>
          <a:p>
            <a:pPr marL="269875" indent="-269875" algn="just"/>
            <a:r>
              <a:rPr lang="uk-UA" sz="2400" dirty="0"/>
              <a:t>.</a:t>
            </a:r>
            <a:endParaRPr lang="ru-RU" sz="2400" dirty="0"/>
          </a:p>
        </p:txBody>
      </p:sp>
      <p:graphicFrame>
        <p:nvGraphicFramePr>
          <p:cNvPr id="4" name="Таблица 3"/>
          <p:cNvGraphicFramePr>
            <a:graphicFrameLocks noGrp="1"/>
          </p:cNvGraphicFramePr>
          <p:nvPr/>
        </p:nvGraphicFramePr>
        <p:xfrm>
          <a:off x="8964487" y="4869160"/>
          <a:ext cx="179513" cy="274320"/>
        </p:xfrm>
        <a:graphic>
          <a:graphicData uri="http://schemas.openxmlformats.org/drawingml/2006/table">
            <a:tbl>
              <a:tblPr/>
              <a:tblGrid>
                <a:gridCol w="179513">
                  <a:extLst>
                    <a:ext uri="{9D8B030D-6E8A-4147-A177-3AD203B41FA5}">
                      <a16:colId xmlns:a16="http://schemas.microsoft.com/office/drawing/2014/main" val="20000"/>
                    </a:ext>
                  </a:extLst>
                </a:gridCol>
              </a:tblGrid>
              <a:tr h="123825">
                <a:tc>
                  <a:txBody>
                    <a:bodyPr/>
                    <a:lstStyle/>
                    <a:p>
                      <a:pPr indent="-685800" algn="ctr">
                        <a:lnSpc>
                          <a:spcPct val="100000"/>
                        </a:lnSpc>
                        <a:spcAft>
                          <a:spcPts val="0"/>
                        </a:spcAft>
                      </a:pPr>
                      <a:endParaRPr lang="ru-RU" sz="1800" b="1" i="1" dirty="0">
                        <a:latin typeface="Times New Roman"/>
                        <a:ea typeface="Times New Roman"/>
                      </a:endParaRPr>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2" name="Picture 2" descr="Фиброзно-кавернозный туберкулез"/>
          <p:cNvPicPr>
            <a:picLocks noChangeAspect="1" noChangeArrowheads="1"/>
          </p:cNvPicPr>
          <p:nvPr/>
        </p:nvPicPr>
        <p:blipFill>
          <a:blip r:embed="rId2" cstate="print"/>
          <a:srcRect/>
          <a:stretch>
            <a:fillRect/>
          </a:stretch>
        </p:blipFill>
        <p:spPr bwMode="auto">
          <a:xfrm>
            <a:off x="395536" y="764704"/>
            <a:ext cx="5274400" cy="4957937"/>
          </a:xfrm>
          <a:prstGeom prst="rect">
            <a:avLst/>
          </a:prstGeom>
          <a:noFill/>
        </p:spPr>
      </p:pic>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G:\рентгенархив инна\DSC00349.JPG"/>
          <p:cNvPicPr>
            <a:picLocks noChangeAspect="1" noChangeArrowheads="1"/>
          </p:cNvPicPr>
          <p:nvPr/>
        </p:nvPicPr>
        <p:blipFill>
          <a:blip r:embed="rId2" cstate="print"/>
          <a:srcRect/>
          <a:stretch>
            <a:fillRect/>
          </a:stretch>
        </p:blipFill>
        <p:spPr bwMode="auto">
          <a:xfrm>
            <a:off x="539496" y="406255"/>
            <a:ext cx="8065008" cy="6045490"/>
          </a:xfrm>
          <a:prstGeom prst="rect">
            <a:avLst/>
          </a:prstGeom>
          <a:noFill/>
        </p:spPr>
      </p:pic>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G:\рентгенархив инна\DSC00354.JPG"/>
          <p:cNvPicPr>
            <a:picLocks noChangeAspect="1" noChangeArrowheads="1"/>
          </p:cNvPicPr>
          <p:nvPr/>
        </p:nvPicPr>
        <p:blipFill>
          <a:blip r:embed="rId2" cstate="print"/>
          <a:srcRect/>
          <a:stretch>
            <a:fillRect/>
          </a:stretch>
        </p:blipFill>
        <p:spPr bwMode="auto">
          <a:xfrm>
            <a:off x="0" y="620688"/>
            <a:ext cx="5724128" cy="5544615"/>
          </a:xfrm>
          <a:prstGeom prst="rect">
            <a:avLst/>
          </a:prstGeom>
          <a:noFill/>
        </p:spPr>
      </p:pic>
      <p:sp>
        <p:nvSpPr>
          <p:cNvPr id="3" name="Прямоугольник 2"/>
          <p:cNvSpPr/>
          <p:nvPr/>
        </p:nvSpPr>
        <p:spPr>
          <a:xfrm>
            <a:off x="1043608" y="0"/>
            <a:ext cx="6875665" cy="584775"/>
          </a:xfrm>
          <a:prstGeom prst="rect">
            <a:avLst/>
          </a:prstGeom>
        </p:spPr>
        <p:txBody>
          <a:bodyPr wrap="none">
            <a:spAutoFit/>
          </a:bodyPr>
          <a:lstStyle/>
          <a:p>
            <a:r>
              <a:rPr lang="uk-UA" sz="3200" b="1" dirty="0"/>
              <a:t>Фіброзно-кавернозний туберкульоз </a:t>
            </a:r>
          </a:p>
        </p:txBody>
      </p:sp>
      <p:sp>
        <p:nvSpPr>
          <p:cNvPr id="4" name="Прямоугольник 3"/>
          <p:cNvSpPr/>
          <p:nvPr/>
        </p:nvSpPr>
        <p:spPr>
          <a:xfrm>
            <a:off x="5940153" y="692696"/>
            <a:ext cx="3203848" cy="4247317"/>
          </a:xfrm>
          <a:prstGeom prst="rect">
            <a:avLst/>
          </a:prstGeom>
        </p:spPr>
        <p:txBody>
          <a:bodyPr wrap="square">
            <a:spAutoFit/>
          </a:bodyPr>
          <a:lstStyle/>
          <a:p>
            <a:pPr marL="269875" indent="-269875">
              <a:buFont typeface="Arial" pitchFamily="34" charset="0"/>
              <a:buChar char="•"/>
            </a:pPr>
            <a:r>
              <a:rPr lang="uk-UA" dirty="0"/>
              <a:t>Тонкостінні каверни на верхівках обох легень,</a:t>
            </a:r>
          </a:p>
          <a:p>
            <a:pPr marL="269875" indent="-269875">
              <a:buFont typeface="Arial" pitchFamily="34" charset="0"/>
              <a:buChar char="•"/>
            </a:pPr>
            <a:r>
              <a:rPr lang="uk-UA" dirty="0"/>
              <a:t>Вогнища відсіву обох легень,</a:t>
            </a:r>
          </a:p>
          <a:p>
            <a:pPr marL="269875" indent="-269875">
              <a:buFont typeface="Arial" pitchFamily="34" charset="0"/>
              <a:buChar char="•"/>
            </a:pPr>
            <a:r>
              <a:rPr lang="uk-UA" dirty="0"/>
              <a:t>Ділянки пневмофіброзу,</a:t>
            </a:r>
          </a:p>
          <a:p>
            <a:pPr marL="269875" indent="-269875">
              <a:buFont typeface="Arial" pitchFamily="34" charset="0"/>
              <a:buChar char="•"/>
            </a:pPr>
            <a:r>
              <a:rPr lang="uk-UA" dirty="0"/>
              <a:t>Легені емфізематозні,</a:t>
            </a:r>
          </a:p>
          <a:p>
            <a:pPr marL="269875" indent="-269875">
              <a:buFont typeface="Arial" pitchFamily="34" charset="0"/>
              <a:buChar char="•"/>
            </a:pPr>
            <a:r>
              <a:rPr lang="uk-UA" dirty="0"/>
              <a:t>Коріння тяжисті,</a:t>
            </a:r>
          </a:p>
          <a:p>
            <a:pPr marL="269875" indent="-269875">
              <a:buFont typeface="Arial" pitchFamily="34" charset="0"/>
              <a:buChar char="•"/>
            </a:pPr>
            <a:r>
              <a:rPr lang="uk-UA" dirty="0"/>
              <a:t>Легеневий малюнок посилений та деформований,</a:t>
            </a:r>
          </a:p>
          <a:p>
            <a:pPr marL="269875" indent="-269875">
              <a:buFont typeface="Arial" pitchFamily="34" charset="0"/>
              <a:buChar char="•"/>
            </a:pPr>
            <a:r>
              <a:rPr lang="uk-UA" dirty="0"/>
              <a:t>Ребра віялоподібно розташовані (ознака туберкульозного ураження грудного відділу хребта)</a:t>
            </a:r>
          </a:p>
          <a:p>
            <a:pPr marL="269875" indent="-269875">
              <a:buFont typeface="Arial" pitchFamily="34" charset="0"/>
              <a:buChar char="•"/>
            </a:pPr>
            <a:r>
              <a:rPr lang="uk-UA" dirty="0"/>
              <a:t> </a:t>
            </a:r>
          </a:p>
        </p:txBody>
      </p:sp>
      <p:sp>
        <p:nvSpPr>
          <p:cNvPr id="5" name="Прямоугольник 4"/>
          <p:cNvSpPr/>
          <p:nvPr/>
        </p:nvSpPr>
        <p:spPr>
          <a:xfrm>
            <a:off x="2123728" y="4941168"/>
            <a:ext cx="1584176" cy="1152128"/>
          </a:xfrm>
          <a:prstGeom prst="rect">
            <a:avLst/>
          </a:prstGeom>
          <a:solidFill>
            <a:schemeClr val="tx1">
              <a:lumMod val="85000"/>
            </a:schemeClr>
          </a:solidFill>
          <a:ln>
            <a:solidFill>
              <a:schemeClr val="tx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43608" y="0"/>
            <a:ext cx="6875665" cy="584775"/>
          </a:xfrm>
          <a:prstGeom prst="rect">
            <a:avLst/>
          </a:prstGeom>
        </p:spPr>
        <p:txBody>
          <a:bodyPr wrap="none">
            <a:spAutoFit/>
          </a:bodyPr>
          <a:lstStyle/>
          <a:p>
            <a:r>
              <a:rPr lang="uk-UA" sz="3200" b="1" dirty="0"/>
              <a:t>Фіброзно-кавернозний туберкульоз </a:t>
            </a:r>
          </a:p>
        </p:txBody>
      </p:sp>
      <p:sp>
        <p:nvSpPr>
          <p:cNvPr id="4" name="Прямоугольник 3"/>
          <p:cNvSpPr/>
          <p:nvPr/>
        </p:nvSpPr>
        <p:spPr>
          <a:xfrm>
            <a:off x="5940153" y="692696"/>
            <a:ext cx="3203848" cy="3139321"/>
          </a:xfrm>
          <a:prstGeom prst="rect">
            <a:avLst/>
          </a:prstGeom>
        </p:spPr>
        <p:txBody>
          <a:bodyPr wrap="square">
            <a:spAutoFit/>
          </a:bodyPr>
          <a:lstStyle/>
          <a:p>
            <a:pPr marL="269875" indent="-269875">
              <a:buFont typeface="Arial" pitchFamily="34" charset="0"/>
              <a:buChar char="•"/>
            </a:pPr>
            <a:r>
              <a:rPr lang="uk-UA" dirty="0"/>
              <a:t>Тонкостінні каверни на верхівках обох легень,</a:t>
            </a:r>
          </a:p>
          <a:p>
            <a:pPr marL="269875" indent="-269875">
              <a:buFont typeface="Arial" pitchFamily="34" charset="0"/>
              <a:buChar char="•"/>
            </a:pPr>
            <a:r>
              <a:rPr lang="uk-UA" dirty="0"/>
              <a:t>Вогнища відсіву обох легень,</a:t>
            </a:r>
          </a:p>
          <a:p>
            <a:pPr marL="269875" indent="-269875">
              <a:buFont typeface="Arial" pitchFamily="34" charset="0"/>
              <a:buChar char="•"/>
            </a:pPr>
            <a:r>
              <a:rPr lang="uk-UA" dirty="0"/>
              <a:t>Ділянки пневмофіброзу,</a:t>
            </a:r>
          </a:p>
          <a:p>
            <a:pPr marL="269875" indent="-269875">
              <a:buFont typeface="Arial" pitchFamily="34" charset="0"/>
              <a:buChar char="•"/>
            </a:pPr>
            <a:r>
              <a:rPr lang="uk-UA" dirty="0"/>
              <a:t>Легені емфізематозні,</a:t>
            </a:r>
          </a:p>
          <a:p>
            <a:pPr marL="269875" indent="-269875">
              <a:buFont typeface="Arial" pitchFamily="34" charset="0"/>
              <a:buChar char="•"/>
            </a:pPr>
            <a:r>
              <a:rPr lang="uk-UA" dirty="0"/>
              <a:t>Коріння тяжисті,</a:t>
            </a:r>
          </a:p>
          <a:p>
            <a:pPr marL="269875" indent="-269875">
              <a:buFont typeface="Arial" pitchFamily="34" charset="0"/>
              <a:buChar char="•"/>
            </a:pPr>
            <a:r>
              <a:rPr lang="uk-UA" dirty="0"/>
              <a:t>Легеневий малюнок посилений та деформований,</a:t>
            </a:r>
          </a:p>
          <a:p>
            <a:pPr marL="269875" indent="-269875">
              <a:buFont typeface="Arial" pitchFamily="34" charset="0"/>
              <a:buChar char="•"/>
            </a:pPr>
            <a:r>
              <a:rPr lang="uk-UA" dirty="0"/>
              <a:t> </a:t>
            </a:r>
          </a:p>
        </p:txBody>
      </p:sp>
      <p:pic>
        <p:nvPicPr>
          <p:cNvPr id="152578" name="Picture 2"/>
          <p:cNvPicPr>
            <a:picLocks noChangeAspect="1" noChangeArrowheads="1"/>
          </p:cNvPicPr>
          <p:nvPr/>
        </p:nvPicPr>
        <p:blipFill>
          <a:blip r:embed="rId2" cstate="print"/>
          <a:srcRect/>
          <a:stretch>
            <a:fillRect/>
          </a:stretch>
        </p:blipFill>
        <p:spPr bwMode="auto">
          <a:xfrm>
            <a:off x="251520" y="764704"/>
            <a:ext cx="5284467" cy="5832648"/>
          </a:xfrm>
          <a:prstGeom prst="rect">
            <a:avLst/>
          </a:prstGeom>
          <a:noFill/>
          <a:ln w="9525">
            <a:noFill/>
            <a:miter lim="800000"/>
            <a:headEnd/>
            <a:tailEnd/>
          </a:ln>
        </p:spPr>
      </p:pic>
      <p:sp>
        <p:nvSpPr>
          <p:cNvPr id="7" name="Прямоугольник 6"/>
          <p:cNvSpPr/>
          <p:nvPr/>
        </p:nvSpPr>
        <p:spPr>
          <a:xfrm>
            <a:off x="4572000" y="836712"/>
            <a:ext cx="936104" cy="288032"/>
          </a:xfrm>
          <a:prstGeom prst="rect">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43608" y="0"/>
            <a:ext cx="6875665" cy="584775"/>
          </a:xfrm>
          <a:prstGeom prst="rect">
            <a:avLst/>
          </a:prstGeom>
        </p:spPr>
        <p:txBody>
          <a:bodyPr wrap="none">
            <a:spAutoFit/>
          </a:bodyPr>
          <a:lstStyle/>
          <a:p>
            <a:r>
              <a:rPr lang="uk-UA" sz="3200" b="1" dirty="0"/>
              <a:t>Фіброзно-кавернозний туберкульоз </a:t>
            </a:r>
          </a:p>
        </p:txBody>
      </p:sp>
      <p:sp>
        <p:nvSpPr>
          <p:cNvPr id="4" name="Прямоугольник 3"/>
          <p:cNvSpPr/>
          <p:nvPr/>
        </p:nvSpPr>
        <p:spPr>
          <a:xfrm>
            <a:off x="4860032" y="692696"/>
            <a:ext cx="4283969" cy="3416320"/>
          </a:xfrm>
          <a:prstGeom prst="rect">
            <a:avLst/>
          </a:prstGeom>
        </p:spPr>
        <p:txBody>
          <a:bodyPr wrap="square">
            <a:spAutoFit/>
          </a:bodyPr>
          <a:lstStyle/>
          <a:p>
            <a:pPr marL="269875" indent="-269875">
              <a:buFont typeface="Arial" pitchFamily="34" charset="0"/>
              <a:buChar char="•"/>
            </a:pPr>
            <a:r>
              <a:rPr lang="uk-UA" dirty="0"/>
              <a:t>в зменшеній за обсягом верхній частці правої легені визначається не гомогенне зниження пневматизації легеневої тканини, обумовлене інфільтрацією, з наявністю порожнин розпаду. У нижніх відділах лівої легені округлий фокус, </a:t>
            </a:r>
          </a:p>
          <a:p>
            <a:pPr marL="269875" indent="-269875">
              <a:buFont typeface="Arial" pitchFamily="34" charset="0"/>
              <a:buChar char="•"/>
            </a:pPr>
            <a:r>
              <a:rPr lang="uk-UA" dirty="0"/>
              <a:t> частково простежуються прорізами бронхів на його тлі. </a:t>
            </a:r>
          </a:p>
          <a:p>
            <a:pPr marL="269875" indent="-269875">
              <a:buFont typeface="Arial" pitchFamily="34" charset="0"/>
              <a:buChar char="•"/>
            </a:pPr>
            <a:r>
              <a:rPr lang="uk-UA" dirty="0"/>
              <a:t>В обох легенів відзначаються множинні </a:t>
            </a:r>
            <a:r>
              <a:rPr lang="uk-UA" dirty="0" err="1"/>
              <a:t>бронхолобулярние</a:t>
            </a:r>
            <a:r>
              <a:rPr lang="uk-UA" dirty="0"/>
              <a:t> і </a:t>
            </a:r>
            <a:r>
              <a:rPr lang="uk-UA" dirty="0" err="1"/>
              <a:t>ацинозні-лобулярні</a:t>
            </a:r>
            <a:r>
              <a:rPr lang="uk-UA" dirty="0"/>
              <a:t> осередки </a:t>
            </a:r>
            <a:r>
              <a:rPr lang="ru-RU" dirty="0"/>
              <a:t>отсева.</a:t>
            </a:r>
            <a:r>
              <a:rPr lang="uk-UA" dirty="0"/>
              <a:t> </a:t>
            </a:r>
          </a:p>
        </p:txBody>
      </p:sp>
      <p:pic>
        <p:nvPicPr>
          <p:cNvPr id="6" name="Picture 2"/>
          <p:cNvPicPr>
            <a:picLocks noChangeAspect="1" noChangeArrowheads="1"/>
          </p:cNvPicPr>
          <p:nvPr/>
        </p:nvPicPr>
        <p:blipFill>
          <a:blip r:embed="rId2" cstate="print"/>
          <a:srcRect/>
          <a:stretch>
            <a:fillRect/>
          </a:stretch>
        </p:blipFill>
        <p:spPr bwMode="auto">
          <a:xfrm>
            <a:off x="0" y="764704"/>
            <a:ext cx="4932040" cy="5904656"/>
          </a:xfrm>
          <a:prstGeom prst="rect">
            <a:avLst/>
          </a:prstGeom>
          <a:noFill/>
          <a:ln w="9525">
            <a:noFill/>
            <a:miter lim="800000"/>
            <a:headEnd/>
            <a:tailEnd/>
          </a:ln>
        </p:spPr>
      </p:pic>
      <p:sp>
        <p:nvSpPr>
          <p:cNvPr id="12" name="Прямоугольник 11"/>
          <p:cNvSpPr/>
          <p:nvPr/>
        </p:nvSpPr>
        <p:spPr>
          <a:xfrm>
            <a:off x="5004048" y="5288340"/>
            <a:ext cx="4139952" cy="1569660"/>
          </a:xfrm>
          <a:prstGeom prst="rect">
            <a:avLst/>
          </a:prstGeom>
        </p:spPr>
        <p:txBody>
          <a:bodyPr wrap="square">
            <a:spAutoFit/>
          </a:bodyPr>
          <a:lstStyle/>
          <a:p>
            <a:r>
              <a:rPr lang="ru-RU" sz="1200" dirty="0"/>
              <a:t>М.М. Никитин, А.С. </a:t>
            </a:r>
            <a:r>
              <a:rPr lang="ru-RU" sz="1200" dirty="0" err="1"/>
              <a:t>Пузько</a:t>
            </a:r>
            <a:r>
              <a:rPr lang="ru-RU" sz="1200" dirty="0"/>
              <a:t> , П.В. </a:t>
            </a:r>
            <a:r>
              <a:rPr lang="ru-RU" sz="1200" dirty="0" err="1"/>
              <a:t>Сенчихин</a:t>
            </a:r>
            <a:r>
              <a:rPr lang="ru-RU" sz="1200" dirty="0"/>
              <a:t>, А.А. Глотов, Современные методы диагностики и контроля</a:t>
            </a:r>
          </a:p>
          <a:p>
            <a:r>
              <a:rPr lang="ru-RU" sz="1200" dirty="0"/>
              <a:t>эффективности лечения впервые выявленного</a:t>
            </a:r>
          </a:p>
          <a:p>
            <a:r>
              <a:rPr lang="ru-RU" sz="1200" dirty="0"/>
              <a:t>фиброзно-кавернозного туберкулеза легких,</a:t>
            </a:r>
          </a:p>
          <a:p>
            <a:r>
              <a:rPr lang="ru-RU" sz="1200" dirty="0"/>
              <a:t>вызванного микобактериями с множественной</a:t>
            </a:r>
          </a:p>
          <a:p>
            <a:r>
              <a:rPr lang="ru-RU" sz="1200" dirty="0"/>
              <a:t>лекарственной устойчивостью Вестник рентгенологии и радиологии. 2016; 97 (5)</a:t>
            </a:r>
          </a:p>
          <a:p>
            <a:r>
              <a:rPr lang="ru-RU" sz="1200" dirty="0"/>
              <a:t>DOI: 10.20862/0042-4676-2016-97-5-296-302</a:t>
            </a:r>
            <a:endParaRPr lang="uk-UA" sz="1200"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43608" y="0"/>
            <a:ext cx="6875665" cy="584775"/>
          </a:xfrm>
          <a:prstGeom prst="rect">
            <a:avLst/>
          </a:prstGeom>
        </p:spPr>
        <p:txBody>
          <a:bodyPr wrap="none">
            <a:spAutoFit/>
          </a:bodyPr>
          <a:lstStyle/>
          <a:p>
            <a:r>
              <a:rPr lang="uk-UA" sz="3200" b="1" dirty="0"/>
              <a:t>Фіброзно-кавернозний туберкульоз </a:t>
            </a:r>
          </a:p>
        </p:txBody>
      </p:sp>
      <p:pic>
        <p:nvPicPr>
          <p:cNvPr id="186370" name="Picture 2"/>
          <p:cNvPicPr>
            <a:picLocks noChangeAspect="1" noChangeArrowheads="1"/>
          </p:cNvPicPr>
          <p:nvPr/>
        </p:nvPicPr>
        <p:blipFill>
          <a:blip r:embed="rId2" cstate="print"/>
          <a:srcRect/>
          <a:stretch>
            <a:fillRect/>
          </a:stretch>
        </p:blipFill>
        <p:spPr bwMode="auto">
          <a:xfrm>
            <a:off x="0" y="908720"/>
            <a:ext cx="2555776" cy="1675539"/>
          </a:xfrm>
          <a:prstGeom prst="rect">
            <a:avLst/>
          </a:prstGeom>
          <a:noFill/>
          <a:ln w="9525">
            <a:noFill/>
            <a:miter lim="800000"/>
            <a:headEnd/>
            <a:tailEnd/>
          </a:ln>
        </p:spPr>
      </p:pic>
      <p:pic>
        <p:nvPicPr>
          <p:cNvPr id="186371" name="Picture 3"/>
          <p:cNvPicPr>
            <a:picLocks noChangeAspect="1" noChangeArrowheads="1"/>
          </p:cNvPicPr>
          <p:nvPr/>
        </p:nvPicPr>
        <p:blipFill>
          <a:blip r:embed="rId3" cstate="print"/>
          <a:srcRect/>
          <a:stretch>
            <a:fillRect/>
          </a:stretch>
        </p:blipFill>
        <p:spPr bwMode="auto">
          <a:xfrm>
            <a:off x="2555776" y="908720"/>
            <a:ext cx="2592288" cy="1694048"/>
          </a:xfrm>
          <a:prstGeom prst="rect">
            <a:avLst/>
          </a:prstGeom>
          <a:noFill/>
          <a:ln w="9525">
            <a:noFill/>
            <a:miter lim="800000"/>
            <a:headEnd/>
            <a:tailEnd/>
          </a:ln>
        </p:spPr>
      </p:pic>
      <p:pic>
        <p:nvPicPr>
          <p:cNvPr id="186372" name="Picture 4"/>
          <p:cNvPicPr>
            <a:picLocks noChangeAspect="1" noChangeArrowheads="1"/>
          </p:cNvPicPr>
          <p:nvPr/>
        </p:nvPicPr>
        <p:blipFill>
          <a:blip r:embed="rId4" cstate="print"/>
          <a:srcRect/>
          <a:stretch>
            <a:fillRect/>
          </a:stretch>
        </p:blipFill>
        <p:spPr bwMode="auto">
          <a:xfrm>
            <a:off x="0" y="2564904"/>
            <a:ext cx="2555776" cy="1800200"/>
          </a:xfrm>
          <a:prstGeom prst="rect">
            <a:avLst/>
          </a:prstGeom>
          <a:noFill/>
          <a:ln w="9525">
            <a:noFill/>
            <a:miter lim="800000"/>
            <a:headEnd/>
            <a:tailEnd/>
          </a:ln>
        </p:spPr>
      </p:pic>
      <p:pic>
        <p:nvPicPr>
          <p:cNvPr id="186373" name="Picture 5"/>
          <p:cNvPicPr>
            <a:picLocks noChangeAspect="1" noChangeArrowheads="1"/>
          </p:cNvPicPr>
          <p:nvPr/>
        </p:nvPicPr>
        <p:blipFill>
          <a:blip r:embed="rId5" cstate="print"/>
          <a:srcRect/>
          <a:stretch>
            <a:fillRect/>
          </a:stretch>
        </p:blipFill>
        <p:spPr bwMode="auto">
          <a:xfrm>
            <a:off x="2555776" y="2564904"/>
            <a:ext cx="2592288" cy="1800200"/>
          </a:xfrm>
          <a:prstGeom prst="rect">
            <a:avLst/>
          </a:prstGeom>
          <a:noFill/>
          <a:ln w="9525">
            <a:noFill/>
            <a:miter lim="800000"/>
            <a:headEnd/>
            <a:tailEnd/>
          </a:ln>
        </p:spPr>
      </p:pic>
      <p:sp>
        <p:nvSpPr>
          <p:cNvPr id="11" name="Прямоугольник 10"/>
          <p:cNvSpPr/>
          <p:nvPr/>
        </p:nvSpPr>
        <p:spPr>
          <a:xfrm>
            <a:off x="5004048" y="908720"/>
            <a:ext cx="4139952" cy="5909310"/>
          </a:xfrm>
          <a:prstGeom prst="rect">
            <a:avLst/>
          </a:prstGeom>
        </p:spPr>
        <p:txBody>
          <a:bodyPr wrap="square">
            <a:spAutoFit/>
          </a:bodyPr>
          <a:lstStyle/>
          <a:p>
            <a:pPr marL="269875" indent="-269875" algn="just">
              <a:buFont typeface="Arial" pitchFamily="34" charset="0"/>
              <a:buChar char="•"/>
            </a:pPr>
            <a:r>
              <a:rPr lang="uk-UA" dirty="0"/>
              <a:t>в S1, 2 правої легені на тлі помірного пневмосклерозу визначаються порожнини розпаду з наявністю навколо інфільтрації легеневої тканини. У найбільших кавернах відзначаються горизонтальні рівні рідини. Перифокально, на тлі деформації легеневого малюнка, відзначені численні осередки діаметром до 11 мм. Костальна плевра на цьому рівні локально потовщена, междолевая плевра ущільнена і деформована. У S6-9 правої легені - субплевральні інфільтрати, з нечіткими контурами, а також більш дрібні вогнища відсіву. У субплевральних відділах S5 лівої легені спостерігається округлий інфільтрат, в S3, 4, 5 зліва </a:t>
            </a:r>
            <a:r>
              <a:rPr lang="uk-UA" dirty="0" err="1"/>
              <a:t>виделяються</a:t>
            </a:r>
            <a:r>
              <a:rPr lang="uk-UA" dirty="0"/>
              <a:t> множинні дрібні вогнища діаметром до 8 мм.</a:t>
            </a:r>
          </a:p>
        </p:txBody>
      </p:sp>
      <p:sp>
        <p:nvSpPr>
          <p:cNvPr id="10" name="Прямоугольник 9"/>
          <p:cNvSpPr/>
          <p:nvPr/>
        </p:nvSpPr>
        <p:spPr>
          <a:xfrm>
            <a:off x="4572000" y="548680"/>
            <a:ext cx="4572000" cy="369332"/>
          </a:xfrm>
          <a:prstGeom prst="rect">
            <a:avLst/>
          </a:prstGeom>
        </p:spPr>
        <p:txBody>
          <a:bodyPr>
            <a:spAutoFit/>
          </a:bodyPr>
          <a:lstStyle/>
          <a:p>
            <a:r>
              <a:rPr lang="ru-RU" dirty="0"/>
              <a:t>КТ того ж </a:t>
            </a:r>
            <a:r>
              <a:rPr lang="ru-RU" dirty="0" err="1"/>
              <a:t>паціента</a:t>
            </a:r>
            <a:endParaRPr lang="uk-UA" dirty="0"/>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43608" y="0"/>
            <a:ext cx="6875665" cy="584775"/>
          </a:xfrm>
          <a:prstGeom prst="rect">
            <a:avLst/>
          </a:prstGeom>
        </p:spPr>
        <p:txBody>
          <a:bodyPr wrap="none">
            <a:spAutoFit/>
          </a:bodyPr>
          <a:lstStyle/>
          <a:p>
            <a:r>
              <a:rPr lang="uk-UA" sz="3200" b="1" dirty="0"/>
              <a:t>Фіброзно-кавернозний туберкульоз </a:t>
            </a:r>
          </a:p>
        </p:txBody>
      </p:sp>
      <p:pic>
        <p:nvPicPr>
          <p:cNvPr id="200706" name="Picture 2" descr="G:\рентгенархив инна\DSC00330.JPG"/>
          <p:cNvPicPr>
            <a:picLocks noChangeAspect="1" noChangeArrowheads="1"/>
          </p:cNvPicPr>
          <p:nvPr/>
        </p:nvPicPr>
        <p:blipFill>
          <a:blip r:embed="rId2" cstate="print"/>
          <a:srcRect/>
          <a:stretch>
            <a:fillRect/>
          </a:stretch>
        </p:blipFill>
        <p:spPr bwMode="auto">
          <a:xfrm>
            <a:off x="539552" y="764704"/>
            <a:ext cx="6408712" cy="5705317"/>
          </a:xfrm>
          <a:prstGeom prst="rect">
            <a:avLst/>
          </a:prstGeom>
          <a:noFill/>
        </p:spPr>
      </p:pic>
      <p:sp>
        <p:nvSpPr>
          <p:cNvPr id="12" name="Прямоугольник 11"/>
          <p:cNvSpPr/>
          <p:nvPr/>
        </p:nvSpPr>
        <p:spPr>
          <a:xfrm>
            <a:off x="2987824" y="5949280"/>
            <a:ext cx="2376264" cy="504056"/>
          </a:xfrm>
          <a:prstGeom prst="rect">
            <a:avLst/>
          </a:pr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386" name="Picture 2" descr="Кавернозный туберкулез"/>
          <p:cNvPicPr>
            <a:picLocks noChangeAspect="1" noChangeArrowheads="1"/>
          </p:cNvPicPr>
          <p:nvPr/>
        </p:nvPicPr>
        <p:blipFill>
          <a:blip r:embed="rId2" cstate="print"/>
          <a:srcRect/>
          <a:stretch>
            <a:fillRect/>
          </a:stretch>
        </p:blipFill>
        <p:spPr bwMode="auto">
          <a:xfrm>
            <a:off x="251520" y="908720"/>
            <a:ext cx="6480720" cy="5949280"/>
          </a:xfrm>
          <a:prstGeom prst="rect">
            <a:avLst/>
          </a:prstGeom>
          <a:noFill/>
        </p:spPr>
      </p:pic>
      <p:sp>
        <p:nvSpPr>
          <p:cNvPr id="3" name="Прямоугольник 2"/>
          <p:cNvSpPr/>
          <p:nvPr/>
        </p:nvSpPr>
        <p:spPr>
          <a:xfrm>
            <a:off x="1763688" y="188640"/>
            <a:ext cx="6840760" cy="369332"/>
          </a:xfrm>
          <a:prstGeom prst="rect">
            <a:avLst/>
          </a:prstGeom>
        </p:spPr>
        <p:txBody>
          <a:bodyPr wrap="square">
            <a:spAutoFit/>
          </a:bodyPr>
          <a:lstStyle/>
          <a:p>
            <a:r>
              <a:rPr lang="uk-UA" b="1" dirty="0"/>
              <a:t>Кавернозний туберкульоз верхньої частки </a:t>
            </a:r>
            <a:r>
              <a:rPr lang="uk-UA" b="1" dirty="0" err="1"/>
              <a:t>злева</a:t>
            </a:r>
            <a:endParaRPr lang="uk-UA" dirty="0"/>
          </a:p>
        </p:txBody>
      </p:sp>
      <p:sp>
        <p:nvSpPr>
          <p:cNvPr id="4" name="Прямоугольник 3"/>
          <p:cNvSpPr/>
          <p:nvPr/>
        </p:nvSpPr>
        <p:spPr>
          <a:xfrm>
            <a:off x="6858000" y="908720"/>
            <a:ext cx="2286000" cy="2031325"/>
          </a:xfrm>
          <a:prstGeom prst="rect">
            <a:avLst/>
          </a:prstGeom>
        </p:spPr>
        <p:txBody>
          <a:bodyPr wrap="square">
            <a:spAutoFit/>
          </a:bodyPr>
          <a:lstStyle/>
          <a:p>
            <a:r>
              <a:rPr lang="uk-UA" dirty="0"/>
              <a:t>У верхній частці візуалізується тонкостінна порожнину (стрілка), нижче якої визначаються множинні осередки</a:t>
            </a:r>
          </a:p>
        </p:txBody>
      </p:sp>
      <p:sp>
        <p:nvSpPr>
          <p:cNvPr id="9" name="Прямоугольник 8"/>
          <p:cNvSpPr/>
          <p:nvPr/>
        </p:nvSpPr>
        <p:spPr>
          <a:xfrm>
            <a:off x="6660232" y="6488668"/>
            <a:ext cx="1898277" cy="276999"/>
          </a:xfrm>
          <a:prstGeom prst="rect">
            <a:avLst/>
          </a:prstGeom>
        </p:spPr>
        <p:txBody>
          <a:bodyPr wrap="none">
            <a:spAutoFit/>
          </a:bodyPr>
          <a:lstStyle/>
          <a:p>
            <a:r>
              <a:rPr lang="en-US" sz="1200" dirty="0"/>
              <a:t>https://medqueen.com/</a:t>
            </a:r>
            <a:endParaRPr lang="uk-UA" sz="1200" dirty="0"/>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4" name="Picture 2" descr="G:\рентгенархив инна\DSC00333.JPG"/>
          <p:cNvPicPr>
            <a:picLocks noChangeAspect="1" noChangeArrowheads="1"/>
          </p:cNvPicPr>
          <p:nvPr/>
        </p:nvPicPr>
        <p:blipFill>
          <a:blip r:embed="rId2" cstate="print"/>
          <a:srcRect/>
          <a:stretch>
            <a:fillRect/>
          </a:stretch>
        </p:blipFill>
        <p:spPr bwMode="auto">
          <a:xfrm>
            <a:off x="0" y="24813"/>
            <a:ext cx="9144000" cy="6808374"/>
          </a:xfrm>
          <a:prstGeom prst="rect">
            <a:avLst/>
          </a:prstGeom>
          <a:noFill/>
        </p:spPr>
      </p:pic>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778" name="Picture 2" descr="G:\рентгенархив инна\DSC00334.JPG"/>
          <p:cNvPicPr>
            <a:picLocks noChangeAspect="1" noChangeArrowheads="1"/>
          </p:cNvPicPr>
          <p:nvPr/>
        </p:nvPicPr>
        <p:blipFill>
          <a:blip r:embed="rId2" cstate="print"/>
          <a:srcRect/>
          <a:stretch>
            <a:fillRect/>
          </a:stretch>
        </p:blipFill>
        <p:spPr bwMode="auto">
          <a:xfrm>
            <a:off x="478100" y="141079"/>
            <a:ext cx="8187799" cy="6575842"/>
          </a:xfrm>
          <a:prstGeom prst="rect">
            <a:avLst/>
          </a:prstGeom>
          <a:noFill/>
        </p:spPr>
      </p:pic>
      <p:sp>
        <p:nvSpPr>
          <p:cNvPr id="3" name="Прямоугольник 2"/>
          <p:cNvSpPr/>
          <p:nvPr/>
        </p:nvSpPr>
        <p:spPr>
          <a:xfrm>
            <a:off x="3491880" y="5805264"/>
            <a:ext cx="2016224" cy="864096"/>
          </a:xfrm>
          <a:prstGeom prst="rect">
            <a:avLst/>
          </a:prstGeom>
          <a:solidFill>
            <a:schemeClr val="tx1">
              <a:lumMod val="7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260648"/>
            <a:ext cx="8640960" cy="4893647"/>
          </a:xfrm>
          <a:prstGeom prst="rect">
            <a:avLst/>
          </a:prstGeom>
        </p:spPr>
        <p:txBody>
          <a:bodyPr wrap="square">
            <a:spAutoFit/>
          </a:bodyPr>
          <a:lstStyle/>
          <a:p>
            <a:pPr algn="ctr"/>
            <a:r>
              <a:rPr lang="uk-UA" sz="2400" b="1" dirty="0"/>
              <a:t>Диференційна діагностика </a:t>
            </a:r>
          </a:p>
          <a:p>
            <a:pPr algn="ctr"/>
            <a:r>
              <a:rPr lang="uk-UA" sz="2400" b="1" dirty="0"/>
              <a:t>фіброзно-кавернозного туберкульозу</a:t>
            </a:r>
            <a:endParaRPr lang="ru-RU" sz="2400" b="1" dirty="0"/>
          </a:p>
          <a:p>
            <a:pPr marL="457200" lvl="0" indent="-457200">
              <a:buFont typeface="+mj-lt"/>
              <a:buAutoNum type="arabicPeriod"/>
            </a:pPr>
            <a:r>
              <a:rPr lang="uk-UA" sz="2400" i="1" dirty="0"/>
              <a:t>Хронічне запалення, хронічний абсцес. </a:t>
            </a:r>
            <a:r>
              <a:rPr lang="uk-UA" sz="2400" dirty="0"/>
              <a:t>Частіше локалізуються в нижній частці, середній частці, язичкових сегментах. Немає вогнищ відсівання.</a:t>
            </a:r>
          </a:p>
          <a:p>
            <a:pPr marL="457200" lvl="0" indent="-457200">
              <a:buFont typeface="+mj-lt"/>
              <a:buAutoNum type="arabicPeriod"/>
            </a:pPr>
            <a:r>
              <a:rPr lang="uk-UA" sz="2400" dirty="0"/>
              <a:t> </a:t>
            </a:r>
            <a:r>
              <a:rPr lang="uk-UA" sz="2400" i="1" dirty="0"/>
              <a:t>Полікістоз  легені - </a:t>
            </a:r>
            <a:r>
              <a:rPr lang="uk-UA" sz="2400" dirty="0"/>
              <a:t>характерні множинність й однотипність ураження, відсутність плевро-пульмональних нориць, зрощень, спайок.</a:t>
            </a:r>
          </a:p>
          <a:p>
            <a:pPr marL="457200" lvl="0" indent="-457200">
              <a:buFont typeface="+mj-lt"/>
              <a:buAutoNum type="arabicPeriod"/>
            </a:pPr>
            <a:r>
              <a:rPr lang="uk-UA" sz="2400" i="1" dirty="0"/>
              <a:t>Повітряні кісти </a:t>
            </a:r>
            <a:r>
              <a:rPr lang="uk-UA" sz="2400" dirty="0"/>
              <a:t>- немає перифокальних змін, легеневі кісти не сполучаються із бронхами.</a:t>
            </a:r>
            <a:endParaRPr lang="ru-RU" sz="2400" dirty="0"/>
          </a:p>
          <a:p>
            <a:r>
              <a:rPr lang="uk-UA" sz="2400" dirty="0"/>
              <a:t>У всіх випадках при проведенні диференційної діагностики має велике значення вивчення динаміки рентгенологічних змін, клінічної картини, дослідження мокротиння.</a:t>
            </a:r>
            <a:endParaRPr lang="ru-RU" sz="2400" dirty="0"/>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640960" cy="3785652"/>
          </a:xfrm>
          <a:prstGeom prst="rect">
            <a:avLst/>
          </a:prstGeom>
        </p:spPr>
        <p:txBody>
          <a:bodyPr wrap="square">
            <a:spAutoFit/>
          </a:bodyPr>
          <a:lstStyle/>
          <a:p>
            <a:r>
              <a:rPr lang="uk-UA" sz="2400" b="1" dirty="0"/>
              <a:t>Ускладнення туберкульозу легень: </a:t>
            </a:r>
          </a:p>
          <a:p>
            <a:pPr marL="269875" indent="-269875">
              <a:buFont typeface="Arial" pitchFamily="34" charset="0"/>
              <a:buChar char="•"/>
            </a:pPr>
            <a:r>
              <a:rPr lang="uk-UA" sz="2400" dirty="0"/>
              <a:t>кровохаркання, </a:t>
            </a:r>
          </a:p>
          <a:p>
            <a:pPr marL="269875" indent="-269875">
              <a:buFont typeface="Arial" pitchFamily="34" charset="0"/>
              <a:buChar char="•"/>
            </a:pPr>
            <a:r>
              <a:rPr lang="uk-UA" sz="2400" dirty="0"/>
              <a:t>легенева кровотеча, </a:t>
            </a:r>
          </a:p>
          <a:p>
            <a:pPr marL="269875" indent="-269875">
              <a:buFont typeface="Arial" pitchFamily="34" charset="0"/>
              <a:buChar char="•"/>
            </a:pPr>
            <a:r>
              <a:rPr lang="uk-UA" sz="2400" dirty="0"/>
              <a:t>спонтанний пневмоторакс, </a:t>
            </a:r>
          </a:p>
          <a:p>
            <a:pPr marL="269875" indent="-269875">
              <a:buFont typeface="Arial" pitchFamily="34" charset="0"/>
              <a:buChar char="•"/>
            </a:pPr>
            <a:r>
              <a:rPr lang="uk-UA" sz="2400" dirty="0"/>
              <a:t>легенева недостатність, </a:t>
            </a:r>
          </a:p>
          <a:p>
            <a:pPr marL="269875" indent="-269875">
              <a:buFont typeface="Arial" pitchFamily="34" charset="0"/>
              <a:buChar char="•"/>
            </a:pPr>
            <a:r>
              <a:rPr lang="uk-UA" sz="2400" dirty="0"/>
              <a:t>хронічне легеневе серце, </a:t>
            </a:r>
          </a:p>
          <a:p>
            <a:pPr marL="269875" indent="-269875">
              <a:buFont typeface="Arial" pitchFamily="34" charset="0"/>
              <a:buChar char="•"/>
            </a:pPr>
            <a:r>
              <a:rPr lang="uk-UA" sz="2400" dirty="0"/>
              <a:t>ателектаз, </a:t>
            </a:r>
          </a:p>
          <a:p>
            <a:pPr marL="269875" indent="-269875">
              <a:buFont typeface="Arial" pitchFamily="34" charset="0"/>
              <a:buChar char="•"/>
            </a:pPr>
            <a:r>
              <a:rPr lang="uk-UA" sz="2400" dirty="0"/>
              <a:t>амілоїдоз тощо.</a:t>
            </a:r>
            <a:endParaRPr lang="ru-RU" sz="2400" dirty="0"/>
          </a:p>
          <a:p>
            <a:br>
              <a:rPr lang="uk-UA" sz="2400" dirty="0"/>
            </a:br>
            <a:endParaRPr lang="ru-RU" sz="2400" dirty="0"/>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Циротичний туберкульоз легень</a:t>
            </a:r>
          </a:p>
        </p:txBody>
      </p:sp>
      <p:pic>
        <p:nvPicPr>
          <p:cNvPr id="233473" name="Picture 1"/>
          <p:cNvPicPr>
            <a:picLocks noChangeAspect="1" noChangeArrowheads="1"/>
          </p:cNvPicPr>
          <p:nvPr/>
        </p:nvPicPr>
        <p:blipFill>
          <a:blip r:embed="rId2" cstate="print"/>
          <a:srcRect/>
          <a:stretch>
            <a:fillRect/>
          </a:stretch>
        </p:blipFill>
        <p:spPr bwMode="auto">
          <a:xfrm>
            <a:off x="6660232" y="4261335"/>
            <a:ext cx="2483768" cy="2596666"/>
          </a:xfrm>
          <a:prstGeom prst="rect">
            <a:avLst/>
          </a:prstGeom>
          <a:noFill/>
          <a:ln w="9525">
            <a:noFill/>
            <a:miter lim="800000"/>
            <a:headEnd/>
            <a:tailEnd/>
          </a:ln>
        </p:spPr>
      </p:pic>
      <p:sp>
        <p:nvSpPr>
          <p:cNvPr id="5" name="Прямоугольник 4"/>
          <p:cNvSpPr/>
          <p:nvPr/>
        </p:nvSpPr>
        <p:spPr>
          <a:xfrm>
            <a:off x="251521" y="1628800"/>
            <a:ext cx="8568952" cy="3785652"/>
          </a:xfrm>
          <a:prstGeom prst="rect">
            <a:avLst/>
          </a:prstGeom>
        </p:spPr>
        <p:txBody>
          <a:bodyPr wrap="square">
            <a:spAutoFit/>
          </a:bodyPr>
          <a:lstStyle/>
          <a:p>
            <a:r>
              <a:rPr lang="uk-UA" sz="2400" dirty="0"/>
              <a:t>Є однією з форм послідовного, відносно сприятливого розвитку різних форм легеневого туберкульозу, в основному тих, які протікали з ураженням великих бронхів, </a:t>
            </a:r>
            <a:r>
              <a:rPr lang="uk-UA" sz="2400" dirty="0" err="1"/>
              <a:t>гіповентиляційними</a:t>
            </a:r>
            <a:r>
              <a:rPr lang="uk-UA" sz="2400" dirty="0"/>
              <a:t> і </a:t>
            </a:r>
            <a:r>
              <a:rPr lang="uk-UA" sz="2400" dirty="0" err="1"/>
              <a:t>ателектатичними</a:t>
            </a:r>
            <a:r>
              <a:rPr lang="uk-UA" sz="2400" dirty="0"/>
              <a:t> порушеннями.</a:t>
            </a:r>
          </a:p>
          <a:p>
            <a:r>
              <a:rPr lang="uk-UA" sz="2400" dirty="0"/>
              <a:t>При цирозі визначається:</a:t>
            </a:r>
          </a:p>
          <a:p>
            <a:pPr>
              <a:buFont typeface="Arial" pitchFamily="34" charset="0"/>
              <a:buChar char="•"/>
            </a:pPr>
            <a:r>
              <a:rPr lang="uk-UA" sz="2400" dirty="0"/>
              <a:t> груба деформація,</a:t>
            </a:r>
          </a:p>
          <a:p>
            <a:pPr marL="179388" indent="-179388">
              <a:buFont typeface="Arial" pitchFamily="34" charset="0"/>
              <a:buChar char="•"/>
            </a:pPr>
            <a:r>
              <a:rPr lang="uk-UA" sz="2400" dirty="0"/>
              <a:t>об'ємне зменшення сегментів і часток легень, їхня </a:t>
            </a:r>
            <a:r>
              <a:rPr lang="uk-UA" sz="2400" dirty="0" err="1"/>
              <a:t>безповітряність</a:t>
            </a:r>
            <a:r>
              <a:rPr lang="uk-UA" sz="2400" dirty="0"/>
              <a:t>. </a:t>
            </a:r>
          </a:p>
          <a:p>
            <a:pPr marL="179388" indent="-179388">
              <a:buFont typeface="Arial" pitchFamily="34" charset="0"/>
              <a:buChar char="•"/>
            </a:pPr>
            <a:r>
              <a:rPr lang="uk-UA" sz="2400" dirty="0"/>
              <a:t>туберкульозні вогнища, залишкові каверни.</a:t>
            </a:r>
          </a:p>
          <a:p>
            <a:pPr marL="179388" indent="-179388"/>
            <a:endParaRPr lang="ru-RU" sz="2400" dirty="0"/>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640960" cy="3046988"/>
          </a:xfrm>
          <a:prstGeom prst="rect">
            <a:avLst/>
          </a:prstGeom>
        </p:spPr>
        <p:txBody>
          <a:bodyPr wrap="square">
            <a:spAutoFit/>
          </a:bodyPr>
          <a:lstStyle/>
          <a:p>
            <a:r>
              <a:rPr lang="uk-UA" sz="2400" b="1" dirty="0"/>
              <a:t>Клініка </a:t>
            </a:r>
            <a:r>
              <a:rPr lang="uk-UA" sz="2400" dirty="0"/>
              <a:t>виражена при загостреннях процесу: </a:t>
            </a:r>
          </a:p>
          <a:p>
            <a:pPr marL="269875" indent="-269875">
              <a:buFont typeface="Arial" pitchFamily="34" charset="0"/>
              <a:buChar char="•"/>
            </a:pPr>
            <a:r>
              <a:rPr lang="uk-UA" sz="2400" dirty="0"/>
              <a:t>задишка, </a:t>
            </a:r>
          </a:p>
          <a:p>
            <a:pPr marL="269875" indent="-269875">
              <a:buFont typeface="Arial" pitchFamily="34" charset="0"/>
              <a:buChar char="•"/>
            </a:pPr>
            <a:r>
              <a:rPr lang="uk-UA" sz="2400" dirty="0"/>
              <a:t>кашель із мокротинням, із прожилками крові, </a:t>
            </a:r>
          </a:p>
          <a:p>
            <a:pPr marL="269875" indent="-269875">
              <a:buFont typeface="Arial" pitchFamily="34" charset="0"/>
              <a:buChar char="•"/>
            </a:pPr>
            <a:r>
              <a:rPr lang="uk-UA" sz="2400" dirty="0"/>
              <a:t>стомлюваність. </a:t>
            </a:r>
          </a:p>
          <a:p>
            <a:pPr marL="269875" indent="-269875">
              <a:buFont typeface="Arial" pitchFamily="34" charset="0"/>
              <a:buChar char="•"/>
            </a:pPr>
            <a:r>
              <a:rPr lang="uk-UA" sz="2400" dirty="0"/>
              <a:t>Поступово розвивається легеневе серце з явищами </a:t>
            </a:r>
            <a:r>
              <a:rPr lang="uk-UA" sz="2400" dirty="0" err="1"/>
              <a:t>міокардіодистрофії</a:t>
            </a:r>
            <a:r>
              <a:rPr lang="uk-UA" sz="2400" dirty="0"/>
              <a:t>.</a:t>
            </a:r>
            <a:endParaRPr lang="ru-RU" sz="2400" dirty="0"/>
          </a:p>
          <a:p>
            <a:br>
              <a:rPr lang="uk-UA" sz="2400" dirty="0"/>
            </a:br>
            <a:endParaRPr lang="ru-RU" sz="2400" dirty="0"/>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640960" cy="5262979"/>
          </a:xfrm>
          <a:prstGeom prst="rect">
            <a:avLst/>
          </a:prstGeom>
        </p:spPr>
        <p:txBody>
          <a:bodyPr wrap="square">
            <a:spAutoFit/>
          </a:bodyPr>
          <a:lstStyle/>
          <a:p>
            <a:r>
              <a:rPr lang="uk-UA" sz="2400" b="1" dirty="0"/>
              <a:t>Рентгеносеміотика. </a:t>
            </a:r>
          </a:p>
          <a:p>
            <a:r>
              <a:rPr lang="uk-UA" sz="2400" dirty="0"/>
              <a:t>Виділяють 2 види </a:t>
            </a:r>
            <a:r>
              <a:rPr lang="uk-UA" sz="2400" dirty="0" err="1"/>
              <a:t>циротичного</a:t>
            </a:r>
            <a:r>
              <a:rPr lang="uk-UA" sz="2400" dirty="0"/>
              <a:t> туберкульозу:</a:t>
            </a:r>
          </a:p>
          <a:p>
            <a:pPr marL="457200" indent="-457200">
              <a:buFont typeface="+mj-lt"/>
              <a:buAutoNum type="arabicPeriod"/>
            </a:pPr>
            <a:r>
              <a:rPr lang="uk-UA" sz="2400" dirty="0"/>
              <a:t>Поширений,</a:t>
            </a:r>
          </a:p>
          <a:p>
            <a:pPr marL="457200" indent="-457200">
              <a:buFont typeface="+mj-lt"/>
              <a:buAutoNum type="arabicPeriod"/>
            </a:pPr>
            <a:r>
              <a:rPr lang="uk-UA" sz="2400" dirty="0"/>
              <a:t>Обмежений</a:t>
            </a:r>
            <a:endParaRPr lang="ru-RU" sz="2400" dirty="0"/>
          </a:p>
          <a:p>
            <a:pPr marL="457200" lvl="0" indent="-457200">
              <a:buFont typeface="+mj-lt"/>
              <a:buAutoNum type="arabicPeriod"/>
            </a:pPr>
            <a:endParaRPr lang="uk-UA" sz="2400" i="1" dirty="0"/>
          </a:p>
          <a:p>
            <a:pPr lvl="0" indent="269875"/>
            <a:r>
              <a:rPr lang="uk-UA" sz="2400" i="1" dirty="0"/>
              <a:t>Поширений,</a:t>
            </a:r>
            <a:r>
              <a:rPr lang="uk-UA" sz="2400" dirty="0"/>
              <a:t> переважно двобічний. Частіше є результатом гострого дисемінованого туберкульозу. </a:t>
            </a:r>
          </a:p>
          <a:p>
            <a:pPr lvl="0" indent="269875" algn="just"/>
            <a:r>
              <a:rPr lang="uk-UA" sz="2400" dirty="0"/>
              <a:t>Характеризується: дифузним зниженням прозорості легеневої ділянки, на фоні якого видно короткі лінійні тіні ущільненої сполучної тканини легені, парні смужки бронхів. Поряд із цим визначаються щільні вогнища й фокуси. Зниження прозорості також обумовлено наявністю плевральних нашарувань. Корені зміщені догори й латерально, синуси нерідко </a:t>
            </a:r>
            <a:r>
              <a:rPr lang="uk-UA" sz="2400" dirty="0" err="1"/>
              <a:t>облітеровані</a:t>
            </a:r>
            <a:r>
              <a:rPr lang="uk-UA" sz="2400" dirty="0"/>
              <a:t>, купол діафрагми сплощений, обмежений у рухомості.</a:t>
            </a:r>
            <a:endParaRPr lang="ru-RU" sz="2400" dirty="0"/>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88640"/>
            <a:ext cx="8568952" cy="6370975"/>
          </a:xfrm>
          <a:prstGeom prst="rect">
            <a:avLst/>
          </a:prstGeom>
        </p:spPr>
        <p:txBody>
          <a:bodyPr wrap="square">
            <a:spAutoFit/>
          </a:bodyPr>
          <a:lstStyle/>
          <a:p>
            <a:pPr lvl="0" indent="269875" algn="just"/>
            <a:r>
              <a:rPr lang="uk-UA" sz="2400" i="1" dirty="0"/>
              <a:t>Обмежений </a:t>
            </a:r>
            <a:r>
              <a:rPr lang="uk-UA" sz="2400" dirty="0"/>
              <a:t>асиметричний, однобічний. </a:t>
            </a:r>
          </a:p>
          <a:p>
            <a:pPr lvl="0" indent="269875" algn="just">
              <a:buFont typeface="Arial" pitchFamily="34" charset="0"/>
              <a:buChar char="•"/>
            </a:pPr>
            <a:r>
              <a:rPr lang="uk-UA" sz="2400" dirty="0"/>
              <a:t>Локалізується частіше у верхніх відділах. </a:t>
            </a:r>
          </a:p>
          <a:p>
            <a:pPr marL="269875" lvl="0" indent="-269875" algn="just">
              <a:buFont typeface="Arial" pitchFamily="34" charset="0"/>
              <a:buChar char="•"/>
            </a:pPr>
            <a:r>
              <a:rPr lang="uk-UA" sz="2400" dirty="0"/>
              <a:t>Тінь циротичної ділянки високої інтенсивності, перекриває тіні ребер, </a:t>
            </a:r>
          </a:p>
          <a:p>
            <a:pPr marL="269875" lvl="0" indent="-269875" algn="just">
              <a:buFont typeface="Arial" pitchFamily="34" charset="0"/>
              <a:buChar char="•"/>
            </a:pPr>
            <a:r>
              <a:rPr lang="uk-UA" sz="2400" dirty="0"/>
              <a:t>на фоні затемнення - ділянки просвітлення за рахунок бронхоектазів. </a:t>
            </a:r>
          </a:p>
          <a:p>
            <a:pPr marL="269875" lvl="0" indent="-269875" algn="just">
              <a:buFont typeface="Arial" pitchFamily="34" charset="0"/>
              <a:buChar char="•"/>
            </a:pPr>
            <a:r>
              <a:rPr lang="uk-UA" sz="2400" dirty="0"/>
              <a:t>Об’єм частки зменшений, міжчасткова плевра зміщується.</a:t>
            </a:r>
          </a:p>
          <a:p>
            <a:pPr marL="269875" lvl="0" indent="-269875" algn="just">
              <a:buFont typeface="Arial" pitchFamily="34" charset="0"/>
              <a:buChar char="•"/>
            </a:pPr>
            <a:r>
              <a:rPr lang="uk-UA" sz="2400" dirty="0"/>
              <a:t> вікарна емфізема неуражених ділянок легені. </a:t>
            </a:r>
          </a:p>
          <a:p>
            <a:pPr marL="269875" lvl="0" indent="-269875" algn="just">
              <a:buFont typeface="Arial" pitchFamily="34" charset="0"/>
              <a:buChar char="•"/>
            </a:pPr>
            <a:r>
              <a:rPr lang="uk-UA" sz="2400" dirty="0"/>
              <a:t>органи середостіння зміщені в сторону цирозу. </a:t>
            </a:r>
          </a:p>
          <a:p>
            <a:pPr marL="269875" lvl="0" indent="-269875" algn="just">
              <a:buFont typeface="Arial" pitchFamily="34" charset="0"/>
              <a:buChar char="•"/>
            </a:pPr>
            <a:r>
              <a:rPr lang="uk-UA" sz="2400" dirty="0"/>
              <a:t>міжреберні проміжки звужені, </a:t>
            </a:r>
          </a:p>
          <a:p>
            <a:pPr marL="269875" lvl="0" indent="-269875" algn="just">
              <a:buFont typeface="Arial" pitchFamily="34" charset="0"/>
              <a:buChar char="•"/>
            </a:pPr>
            <a:r>
              <a:rPr lang="uk-UA" sz="2400" dirty="0"/>
              <a:t>може бути сколіоз. </a:t>
            </a:r>
          </a:p>
          <a:p>
            <a:pPr marL="269875" lvl="0" indent="-269875" algn="just">
              <a:buFont typeface="Arial" pitchFamily="34" charset="0"/>
              <a:buChar char="•"/>
            </a:pPr>
            <a:r>
              <a:rPr lang="uk-UA" sz="2400" dirty="0"/>
              <a:t>синус облітерований, </a:t>
            </a:r>
          </a:p>
          <a:p>
            <a:pPr marL="269875" lvl="0" indent="-269875" algn="just">
              <a:buFont typeface="Arial" pitchFamily="34" charset="0"/>
              <a:buChar char="•"/>
            </a:pPr>
            <a:r>
              <a:rPr lang="uk-UA" sz="2400" dirty="0"/>
              <a:t>купол діафрагми деформований. </a:t>
            </a:r>
          </a:p>
          <a:p>
            <a:pPr marL="269875" lvl="0" indent="-269875" algn="just">
              <a:buFont typeface="Arial" pitchFamily="34" charset="0"/>
              <a:buChar char="•"/>
            </a:pPr>
            <a:r>
              <a:rPr lang="uk-UA" sz="2400" dirty="0"/>
              <a:t>На фоні цирозу можуть бути порожнини розпаду, які не завжди видно на звичайній рентгенограмі, для їхнього виявлення показана ТГ і рентгенографія променями підвищеної жорсткості.</a:t>
            </a:r>
            <a:endParaRPr lang="ru-RU" sz="2400" dirty="0"/>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p:cNvPicPr>
            <a:picLocks noChangeAspect="1" noChangeArrowheads="1"/>
          </p:cNvPicPr>
          <p:nvPr/>
        </p:nvPicPr>
        <p:blipFill>
          <a:blip r:embed="rId2" cstate="print"/>
          <a:srcRect/>
          <a:stretch>
            <a:fillRect/>
          </a:stretch>
        </p:blipFill>
        <p:spPr bwMode="auto">
          <a:xfrm>
            <a:off x="611560" y="404664"/>
            <a:ext cx="4176464" cy="4881823"/>
          </a:xfrm>
          <a:prstGeom prst="rect">
            <a:avLst/>
          </a:prstGeom>
          <a:noFill/>
          <a:ln w="9525">
            <a:noFill/>
            <a:miter lim="800000"/>
            <a:headEnd/>
            <a:tailEnd/>
          </a:ln>
        </p:spPr>
      </p:pic>
      <p:sp>
        <p:nvSpPr>
          <p:cNvPr id="3" name="Прямоугольник 2"/>
          <p:cNvSpPr/>
          <p:nvPr/>
        </p:nvSpPr>
        <p:spPr>
          <a:xfrm>
            <a:off x="0" y="6211669"/>
            <a:ext cx="8892480" cy="646331"/>
          </a:xfrm>
          <a:prstGeom prst="rect">
            <a:avLst/>
          </a:prstGeom>
        </p:spPr>
        <p:txBody>
          <a:bodyPr wrap="square">
            <a:spAutoFit/>
          </a:bodyPr>
          <a:lstStyle/>
          <a:p>
            <a:r>
              <a:rPr lang="en-US" sz="1200" dirty="0"/>
              <a:t>Laurens </a:t>
            </a:r>
            <a:r>
              <a:rPr lang="en-US" sz="1200" dirty="0" err="1"/>
              <a:t>Hogeweg</a:t>
            </a:r>
            <a:r>
              <a:rPr lang="en-US" sz="1200" dirty="0"/>
              <a:t>, and coauthors</a:t>
            </a:r>
            <a:r>
              <a:rPr lang="uk-UA" sz="1200" dirty="0"/>
              <a:t>. </a:t>
            </a:r>
            <a:r>
              <a:rPr lang="en-US" sz="1200" dirty="0"/>
              <a:t>Automatic Detection of Tuberculosis in Chest</a:t>
            </a:r>
            <a:r>
              <a:rPr lang="uk-UA" sz="1200" dirty="0"/>
              <a:t> </a:t>
            </a:r>
            <a:r>
              <a:rPr lang="en-US" sz="1200" dirty="0"/>
              <a:t>Radiographs Using a Combination of Textural,</a:t>
            </a:r>
            <a:r>
              <a:rPr lang="uk-UA" sz="1200" dirty="0"/>
              <a:t> </a:t>
            </a:r>
            <a:r>
              <a:rPr lang="en-US" sz="1200" dirty="0"/>
              <a:t>Focal, and Shape Abnormality Analysis</a:t>
            </a:r>
            <a:r>
              <a:rPr lang="uk-UA" sz="1200" dirty="0"/>
              <a:t>. </a:t>
            </a:r>
            <a:r>
              <a:rPr lang="en-US" sz="1200" dirty="0"/>
              <a:t>IEEE TRANSACTIONS ON MEDICAL IMAGING, VOL. 34, NO. 12, DECEMBER 2015</a:t>
            </a:r>
            <a:r>
              <a:rPr lang="uk-UA" sz="1200" dirty="0"/>
              <a:t>. Р. 2429-2442</a:t>
            </a:r>
          </a:p>
        </p:txBody>
      </p:sp>
      <p:sp>
        <p:nvSpPr>
          <p:cNvPr id="4" name="Прямоугольник 3"/>
          <p:cNvSpPr/>
          <p:nvPr/>
        </p:nvSpPr>
        <p:spPr>
          <a:xfrm>
            <a:off x="4421425" y="0"/>
            <a:ext cx="4722575" cy="461665"/>
          </a:xfrm>
          <a:prstGeom prst="rect">
            <a:avLst/>
          </a:prstGeom>
        </p:spPr>
        <p:txBody>
          <a:bodyPr wrap="none">
            <a:spAutoFit/>
          </a:bodyPr>
          <a:lstStyle/>
          <a:p>
            <a:r>
              <a:rPr lang="uk-UA" sz="2400" b="1" dirty="0"/>
              <a:t>Циротичний туберкульоз легень</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5656" y="260648"/>
            <a:ext cx="6236323" cy="584775"/>
          </a:xfrm>
          <a:prstGeom prst="rect">
            <a:avLst/>
          </a:prstGeom>
        </p:spPr>
        <p:txBody>
          <a:bodyPr wrap="none">
            <a:spAutoFit/>
          </a:bodyPr>
          <a:lstStyle/>
          <a:p>
            <a:r>
              <a:rPr lang="uk-UA" sz="3200" b="1" dirty="0"/>
              <a:t>Циротичний туберкульоз легень</a:t>
            </a:r>
          </a:p>
        </p:txBody>
      </p:sp>
      <p:pic>
        <p:nvPicPr>
          <p:cNvPr id="273410" name="Picture 2" descr="https://medqueen.com/uploads/posts/2018-12/1546085528_10.jpg"/>
          <p:cNvPicPr>
            <a:picLocks noChangeAspect="1" noChangeArrowheads="1"/>
          </p:cNvPicPr>
          <p:nvPr/>
        </p:nvPicPr>
        <p:blipFill>
          <a:blip r:embed="rId2" cstate="print"/>
          <a:srcRect/>
          <a:stretch>
            <a:fillRect/>
          </a:stretch>
        </p:blipFill>
        <p:spPr bwMode="auto">
          <a:xfrm>
            <a:off x="0" y="980728"/>
            <a:ext cx="6276950" cy="5550146"/>
          </a:xfrm>
          <a:prstGeom prst="rect">
            <a:avLst/>
          </a:prstGeom>
          <a:noFill/>
        </p:spPr>
      </p:pic>
      <p:sp>
        <p:nvSpPr>
          <p:cNvPr id="4" name="Прямоугольник 3"/>
          <p:cNvSpPr/>
          <p:nvPr/>
        </p:nvSpPr>
        <p:spPr>
          <a:xfrm>
            <a:off x="6660232" y="1052736"/>
            <a:ext cx="2304256" cy="5078313"/>
          </a:xfrm>
          <a:prstGeom prst="rect">
            <a:avLst/>
          </a:prstGeom>
        </p:spPr>
        <p:txBody>
          <a:bodyPr wrap="square">
            <a:spAutoFit/>
          </a:bodyPr>
          <a:lstStyle/>
          <a:p>
            <a:r>
              <a:rPr lang="uk-UA" dirty="0"/>
              <a:t>Верхні частки легень значно зменшені в обсязі, відзначається неоднорідне затемнення цих часток, що обумовлено фіброзом і плевральними нашаруваннями. Також в верхніх частках легень візуалізуються порожнини. Коріння «підтягнуті» вгору, відзначається емфізематозних нижніх відділів легень.</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Picture 2"/>
          <p:cNvPicPr>
            <a:picLocks noChangeAspect="1" noChangeArrowheads="1"/>
          </p:cNvPicPr>
          <p:nvPr/>
        </p:nvPicPr>
        <p:blipFill>
          <a:blip r:embed="rId2" cstate="print"/>
          <a:srcRect/>
          <a:stretch>
            <a:fillRect/>
          </a:stretch>
        </p:blipFill>
        <p:spPr bwMode="auto">
          <a:xfrm>
            <a:off x="4427984" y="1268760"/>
            <a:ext cx="4536504" cy="3913533"/>
          </a:xfrm>
          <a:prstGeom prst="rect">
            <a:avLst/>
          </a:prstGeom>
          <a:noFill/>
          <a:ln w="9525">
            <a:noFill/>
            <a:miter lim="800000"/>
            <a:headEnd/>
            <a:tailEnd/>
          </a:ln>
        </p:spPr>
      </p:pic>
      <p:pic>
        <p:nvPicPr>
          <p:cNvPr id="242691" name="Picture 3"/>
          <p:cNvPicPr>
            <a:picLocks noChangeAspect="1" noChangeArrowheads="1"/>
          </p:cNvPicPr>
          <p:nvPr/>
        </p:nvPicPr>
        <p:blipFill>
          <a:blip r:embed="rId3" cstate="print"/>
          <a:srcRect/>
          <a:stretch>
            <a:fillRect/>
          </a:stretch>
        </p:blipFill>
        <p:spPr bwMode="auto">
          <a:xfrm>
            <a:off x="251520" y="1124744"/>
            <a:ext cx="4032448" cy="4887007"/>
          </a:xfrm>
          <a:prstGeom prst="rect">
            <a:avLst/>
          </a:prstGeom>
          <a:noFill/>
          <a:ln w="9525">
            <a:noFill/>
            <a:miter lim="800000"/>
            <a:headEnd/>
            <a:tailEnd/>
          </a:ln>
        </p:spPr>
      </p:pic>
      <p:sp>
        <p:nvSpPr>
          <p:cNvPr id="4" name="Прямоугольник 3"/>
          <p:cNvSpPr/>
          <p:nvPr/>
        </p:nvSpPr>
        <p:spPr>
          <a:xfrm>
            <a:off x="1547664" y="260648"/>
            <a:ext cx="6236323" cy="584775"/>
          </a:xfrm>
          <a:prstGeom prst="rect">
            <a:avLst/>
          </a:prstGeom>
        </p:spPr>
        <p:txBody>
          <a:bodyPr wrap="none">
            <a:spAutoFit/>
          </a:bodyPr>
          <a:lstStyle/>
          <a:p>
            <a:r>
              <a:rPr lang="uk-UA" sz="3200" b="1" dirty="0"/>
              <a:t>Циротичний туберкульоз легень</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4" name="Picture 2" descr="G:\рентгенархив инна\DSC00349.JPG"/>
          <p:cNvPicPr>
            <a:picLocks noChangeAspect="1" noChangeArrowheads="1"/>
          </p:cNvPicPr>
          <p:nvPr/>
        </p:nvPicPr>
        <p:blipFill>
          <a:blip r:embed="rId2" cstate="print"/>
          <a:srcRect/>
          <a:stretch>
            <a:fillRect/>
          </a:stretch>
        </p:blipFill>
        <p:spPr bwMode="auto">
          <a:xfrm>
            <a:off x="539496" y="406255"/>
            <a:ext cx="8065008" cy="6045490"/>
          </a:xfrm>
          <a:prstGeom prst="rect">
            <a:avLst/>
          </a:prstGeom>
          <a:noFill/>
        </p:spPr>
      </p:pic>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352928" cy="3416320"/>
          </a:xfrm>
          <a:prstGeom prst="rect">
            <a:avLst/>
          </a:prstGeom>
        </p:spPr>
        <p:txBody>
          <a:bodyPr wrap="square">
            <a:spAutoFit/>
          </a:bodyPr>
          <a:lstStyle/>
          <a:p>
            <a:r>
              <a:rPr lang="uk-UA" sz="2400" b="1" dirty="0"/>
              <a:t>Диференційний діагноз</a:t>
            </a:r>
            <a:endParaRPr lang="ru-RU" sz="2400" b="1" dirty="0"/>
          </a:p>
          <a:p>
            <a:pPr marL="457200" lvl="0" indent="-457200" algn="just">
              <a:buFont typeface="+mj-lt"/>
              <a:buAutoNum type="arabicPeriod"/>
            </a:pPr>
            <a:r>
              <a:rPr lang="uk-UA" sz="2400" i="1" dirty="0" err="1"/>
              <a:t>Метатуберкульозний</a:t>
            </a:r>
            <a:r>
              <a:rPr lang="uk-UA" sz="2400" i="1" dirty="0"/>
              <a:t> цироз легень </a:t>
            </a:r>
            <a:r>
              <a:rPr lang="uk-UA" sz="2400" dirty="0"/>
              <a:t>- це процес без ознак активності, без бактеріовиділення протягом ряду років в осіб з давно перенесеним захворюванням.</a:t>
            </a:r>
            <a:endParaRPr lang="ru-RU" sz="2400" dirty="0"/>
          </a:p>
          <a:p>
            <a:pPr marL="457200" lvl="0" indent="-457200" algn="just">
              <a:buFont typeface="+mj-lt"/>
              <a:buAutoNum type="arabicPeriod"/>
            </a:pPr>
            <a:r>
              <a:rPr lang="uk-UA" sz="2400" i="1" dirty="0" err="1"/>
              <a:t>Циротичні</a:t>
            </a:r>
            <a:r>
              <a:rPr lang="uk-UA" sz="2400" i="1" dirty="0"/>
              <a:t> процеси не туберкульозної етіології</a:t>
            </a:r>
            <a:r>
              <a:rPr lang="uk-UA" sz="2400" dirty="0"/>
              <a:t> (при наявності сторонніх тіл, агенезії бронха, після пневмонії, </a:t>
            </a:r>
            <a:r>
              <a:rPr lang="uk-UA" sz="2400" dirty="0" err="1"/>
              <a:t>саркоїдозі</a:t>
            </a:r>
            <a:r>
              <a:rPr lang="uk-UA" sz="2400" dirty="0"/>
              <a:t>) частіше локалізуються в середній частці, язичкових сегментах, нижніх частках. Велике значення має анамнез, динаміка рентгенологічних змін.</a:t>
            </a:r>
            <a:endParaRPr lang="ru-RU" sz="2400" dirty="0"/>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ТУБЕРКУЛЬОЗНИЙ ПЛЕВРИТ</a:t>
            </a:r>
            <a:br>
              <a:rPr lang="ru-RU" dirty="0"/>
            </a:br>
            <a:endParaRPr lang="uk-UA" dirty="0"/>
          </a:p>
        </p:txBody>
      </p:sp>
      <p:sp>
        <p:nvSpPr>
          <p:cNvPr id="3" name="Прямоугольник 2"/>
          <p:cNvSpPr/>
          <p:nvPr/>
        </p:nvSpPr>
        <p:spPr>
          <a:xfrm>
            <a:off x="467544" y="1196752"/>
            <a:ext cx="8424936" cy="4893647"/>
          </a:xfrm>
          <a:prstGeom prst="rect">
            <a:avLst/>
          </a:prstGeom>
        </p:spPr>
        <p:txBody>
          <a:bodyPr wrap="square">
            <a:spAutoFit/>
          </a:bodyPr>
          <a:lstStyle/>
          <a:p>
            <a:pPr indent="269875" algn="just"/>
            <a:r>
              <a:rPr lang="uk-UA" sz="2400" dirty="0"/>
              <a:t>Як самостійне захворювання зустрічається рідко, частіше є ускладненням різних форм туберкульозу, особливо ПТК і ДТЛ. Може виникати на будь-якій стадії захворювання, зустрічаються як вільні, так і осумковані плеврити.</a:t>
            </a:r>
          </a:p>
          <a:p>
            <a:pPr indent="269875" algn="just"/>
            <a:r>
              <a:rPr lang="uk-UA" sz="2400" dirty="0"/>
              <a:t>Причиною плевриту є: </a:t>
            </a:r>
          </a:p>
          <a:p>
            <a:pPr indent="269875" algn="just">
              <a:buFontTx/>
              <a:buChar char="-"/>
            </a:pPr>
            <a:r>
              <a:rPr lang="uk-UA" sz="2400" dirty="0" err="1"/>
              <a:t>перифокальне</a:t>
            </a:r>
            <a:r>
              <a:rPr lang="uk-UA" sz="2400" dirty="0"/>
              <a:t> запалення при </a:t>
            </a:r>
            <a:r>
              <a:rPr lang="uk-UA" sz="2400" dirty="0" err="1"/>
              <a:t>субплевральному</a:t>
            </a:r>
            <a:r>
              <a:rPr lang="uk-UA" sz="2400" dirty="0"/>
              <a:t> розміщенні вогнищ; - алергічна реакція, як сенсибілізація плеври на дію специфічних і неспецифічних агентів; </a:t>
            </a:r>
          </a:p>
          <a:p>
            <a:pPr indent="269875" algn="just">
              <a:buFontTx/>
              <a:buChar char="-"/>
            </a:pPr>
            <a:r>
              <a:rPr lang="uk-UA" sz="2400" dirty="0"/>
              <a:t> лімфогенне обсіменіння плеври з утворенням горбиків.</a:t>
            </a:r>
          </a:p>
          <a:p>
            <a:pPr indent="269875" algn="just"/>
            <a:r>
              <a:rPr lang="uk-UA" sz="2400" dirty="0"/>
              <a:t>Можуть бути:</a:t>
            </a:r>
          </a:p>
          <a:p>
            <a:pPr indent="269875" algn="just">
              <a:buFont typeface="Arial" pitchFamily="34" charset="0"/>
              <a:buChar char="•"/>
            </a:pPr>
            <a:r>
              <a:rPr lang="uk-UA" sz="2400" dirty="0"/>
              <a:t>первинними,</a:t>
            </a:r>
          </a:p>
          <a:p>
            <a:pPr indent="269875" algn="just">
              <a:buFont typeface="Arial" pitchFamily="34" charset="0"/>
              <a:buChar char="•"/>
            </a:pPr>
            <a:r>
              <a:rPr lang="uk-UA" sz="2400" dirty="0"/>
              <a:t>вторинними</a:t>
            </a:r>
          </a:p>
          <a:p>
            <a:pPr indent="269875" algn="just"/>
            <a:endParaRPr lang="ru-RU" sz="2400" dirty="0"/>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74345"/>
            <a:ext cx="8352928" cy="5262979"/>
          </a:xfrm>
          <a:prstGeom prst="rect">
            <a:avLst/>
          </a:prstGeom>
        </p:spPr>
        <p:txBody>
          <a:bodyPr wrap="square">
            <a:spAutoFit/>
          </a:bodyPr>
          <a:lstStyle/>
          <a:p>
            <a:pPr indent="269875" algn="just"/>
            <a:r>
              <a:rPr lang="uk-UA" sz="2400" dirty="0"/>
              <a:t>Первинні виникають без попереднього специфічного процесу. У таких хворих в анамнезі часто відзначається контакт із хворим туберкульозом або раніше перенесене захворювання. При посіві ексудату в 80 % виявляють наявність МБТ, надалі в більшості пацієнтів розвивається активний туберкульоз. Первинні туберкульозні плеврити частіше спостерігаються у дітей, ніж у дорослих.</a:t>
            </a:r>
            <a:endParaRPr lang="ru-RU" sz="2400" dirty="0"/>
          </a:p>
          <a:p>
            <a:pPr indent="269875" algn="just"/>
            <a:r>
              <a:rPr lang="uk-UA" sz="2400" dirty="0"/>
              <a:t>Класифікація, </a:t>
            </a:r>
            <a:r>
              <a:rPr lang="uk-UA" sz="2400" dirty="0" err="1"/>
              <a:t>рентгеносеміотика</a:t>
            </a:r>
            <a:r>
              <a:rPr lang="uk-UA" sz="2400" dirty="0"/>
              <a:t> туберкульозних плевритів практично не відрізняються від плевритів іншої етіології.</a:t>
            </a:r>
            <a:endParaRPr lang="ru-RU" sz="2400" dirty="0"/>
          </a:p>
          <a:p>
            <a:pPr indent="269875" algn="just"/>
            <a:r>
              <a:rPr lang="uk-UA" sz="2400" dirty="0"/>
              <a:t>При фібринозних і гнійних плевритах (емпіємі плеври) швидко утворюються плевральні нашарування й спайки. Кальцинація плеври спостерігається рідко, особливо рідко у дітей. Солі кальцію відкладаються переважно на вісцеральній плеврі.</a:t>
            </a:r>
            <a:endParaRPr lang="ru-RU" sz="2400" dirty="0"/>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434" name="Picture 2"/>
          <p:cNvPicPr>
            <a:picLocks noChangeAspect="1" noChangeArrowheads="1"/>
          </p:cNvPicPr>
          <p:nvPr/>
        </p:nvPicPr>
        <p:blipFill>
          <a:blip r:embed="rId2" cstate="print"/>
          <a:srcRect/>
          <a:stretch>
            <a:fillRect/>
          </a:stretch>
        </p:blipFill>
        <p:spPr bwMode="auto">
          <a:xfrm>
            <a:off x="827584" y="1196752"/>
            <a:ext cx="7210425" cy="2447925"/>
          </a:xfrm>
          <a:prstGeom prst="rect">
            <a:avLst/>
          </a:prstGeom>
          <a:noFill/>
          <a:ln w="9525">
            <a:noFill/>
            <a:miter lim="800000"/>
            <a:headEnd/>
            <a:tailEnd/>
          </a:ln>
        </p:spPr>
      </p:pic>
      <p:sp>
        <p:nvSpPr>
          <p:cNvPr id="3" name="Прямоугольник 2"/>
          <p:cNvSpPr/>
          <p:nvPr/>
        </p:nvSpPr>
        <p:spPr>
          <a:xfrm>
            <a:off x="899592" y="3789040"/>
            <a:ext cx="7056784" cy="2308324"/>
          </a:xfrm>
          <a:prstGeom prst="rect">
            <a:avLst/>
          </a:prstGeom>
        </p:spPr>
        <p:txBody>
          <a:bodyPr wrap="square">
            <a:spAutoFit/>
          </a:bodyPr>
          <a:lstStyle/>
          <a:p>
            <a:pPr marL="342900" indent="-342900">
              <a:buFont typeface="+mj-lt"/>
              <a:buAutoNum type="alphaLcParenR"/>
            </a:pPr>
            <a:r>
              <a:rPr lang="uk-UA" sz="2400" dirty="0"/>
              <a:t>кістково-діафрагмальний; </a:t>
            </a:r>
          </a:p>
          <a:p>
            <a:pPr marL="342900" indent="-342900">
              <a:buFont typeface="+mj-lt"/>
              <a:buAutoNum type="alphaLcParenR"/>
            </a:pPr>
            <a:r>
              <a:rPr lang="uk-UA" sz="2400" dirty="0"/>
              <a:t>діафрагмальний; </a:t>
            </a:r>
          </a:p>
          <a:p>
            <a:pPr marL="342900" indent="-342900">
              <a:buFont typeface="+mj-lt"/>
              <a:buAutoNum type="alphaLcParenR"/>
            </a:pPr>
            <a:r>
              <a:rPr lang="uk-UA" sz="2400" dirty="0"/>
              <a:t>костальний; </a:t>
            </a:r>
          </a:p>
          <a:p>
            <a:pPr marL="342900" indent="-342900">
              <a:buFont typeface="+mj-lt"/>
              <a:buAutoNum type="alphaLcParenR"/>
            </a:pPr>
            <a:r>
              <a:rPr lang="uk-UA" sz="2400" dirty="0"/>
              <a:t>міжчастковий; </a:t>
            </a:r>
          </a:p>
          <a:p>
            <a:pPr marL="342900" indent="-342900">
              <a:buFont typeface="+mj-lt"/>
              <a:buAutoNum type="alphaLcParenR"/>
            </a:pPr>
            <a:r>
              <a:rPr lang="uk-UA" sz="2400" dirty="0"/>
              <a:t>парамедіастінальні; </a:t>
            </a:r>
          </a:p>
          <a:p>
            <a:pPr marL="342900" indent="-342900">
              <a:buFont typeface="+mj-lt"/>
              <a:buAutoNum type="alphaLcParenR"/>
            </a:pPr>
            <a:r>
              <a:rPr lang="uk-UA" sz="2400" dirty="0"/>
              <a:t> верхівковий</a:t>
            </a:r>
          </a:p>
        </p:txBody>
      </p:sp>
      <p:sp>
        <p:nvSpPr>
          <p:cNvPr id="4" name="Прямоугольник 3"/>
          <p:cNvSpPr/>
          <p:nvPr/>
        </p:nvSpPr>
        <p:spPr>
          <a:xfrm>
            <a:off x="251520" y="0"/>
            <a:ext cx="8568952" cy="1077218"/>
          </a:xfrm>
          <a:prstGeom prst="rect">
            <a:avLst/>
          </a:prstGeom>
        </p:spPr>
        <p:txBody>
          <a:bodyPr wrap="square">
            <a:spAutoFit/>
          </a:bodyPr>
          <a:lstStyle/>
          <a:p>
            <a:r>
              <a:rPr lang="uk-UA" sz="3200" b="1" dirty="0"/>
              <a:t>Типові локалізації випоту в плевральній порожнині: </a:t>
            </a:r>
          </a:p>
        </p:txBody>
      </p:sp>
      <p:sp>
        <p:nvSpPr>
          <p:cNvPr id="5" name="Прямоугольник 4"/>
          <p:cNvSpPr/>
          <p:nvPr/>
        </p:nvSpPr>
        <p:spPr>
          <a:xfrm>
            <a:off x="179512" y="6309320"/>
            <a:ext cx="8964488" cy="276999"/>
          </a:xfrm>
          <a:prstGeom prst="rect">
            <a:avLst/>
          </a:prstGeom>
        </p:spPr>
        <p:txBody>
          <a:bodyPr wrap="square">
            <a:spAutoFit/>
          </a:bodyPr>
          <a:lstStyle/>
          <a:p>
            <a:pPr marL="269875" indent="-269875" algn="just"/>
            <a:r>
              <a:rPr lang="ru-RU" sz="1200" dirty="0"/>
              <a:t>В.А. </a:t>
            </a:r>
            <a:r>
              <a:rPr lang="ru-RU" sz="1200" dirty="0" err="1"/>
              <a:t>Кошечкин</a:t>
            </a:r>
            <a:r>
              <a:rPr lang="ru-RU" sz="1200" dirty="0"/>
              <a:t>, З.А. Иванова. ТУБЕРКУЛЁЗ. Москва. «</a:t>
            </a:r>
            <a:r>
              <a:rPr lang="ru-RU" sz="1200" dirty="0" err="1"/>
              <a:t>ГЭОТАР-Медиа</a:t>
            </a:r>
            <a:r>
              <a:rPr lang="ru-RU" sz="1200" dirty="0"/>
              <a:t>»2ОО7. - с.44</a:t>
            </a:r>
            <a:endParaRPr lang="uk-UA" sz="1200" dirty="0"/>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147" name="Picture 3"/>
          <p:cNvPicPr>
            <a:picLocks noChangeAspect="1" noChangeArrowheads="1"/>
          </p:cNvPicPr>
          <p:nvPr/>
        </p:nvPicPr>
        <p:blipFill>
          <a:blip r:embed="rId2" cstate="print"/>
          <a:srcRect/>
          <a:stretch>
            <a:fillRect/>
          </a:stretch>
        </p:blipFill>
        <p:spPr bwMode="auto">
          <a:xfrm>
            <a:off x="0" y="764704"/>
            <a:ext cx="5770032" cy="5472608"/>
          </a:xfrm>
          <a:prstGeom prst="rect">
            <a:avLst/>
          </a:prstGeom>
          <a:noFill/>
          <a:ln w="9525">
            <a:noFill/>
            <a:miter lim="800000"/>
            <a:headEnd/>
            <a:tailEnd/>
          </a:ln>
        </p:spPr>
      </p:pic>
      <p:sp>
        <p:nvSpPr>
          <p:cNvPr id="4" name="Прямоугольник 3"/>
          <p:cNvSpPr/>
          <p:nvPr/>
        </p:nvSpPr>
        <p:spPr>
          <a:xfrm>
            <a:off x="2195736" y="5877272"/>
            <a:ext cx="1368152" cy="360040"/>
          </a:xfrm>
          <a:prstGeom prst="rect">
            <a:avLst/>
          </a:pr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 name="Прямоугольник 4"/>
          <p:cNvSpPr/>
          <p:nvPr/>
        </p:nvSpPr>
        <p:spPr>
          <a:xfrm>
            <a:off x="2339752" y="332656"/>
            <a:ext cx="3816424" cy="369332"/>
          </a:xfrm>
          <a:prstGeom prst="rect">
            <a:avLst/>
          </a:prstGeom>
        </p:spPr>
        <p:txBody>
          <a:bodyPr wrap="square">
            <a:spAutoFit/>
          </a:bodyPr>
          <a:lstStyle/>
          <a:p>
            <a:r>
              <a:rPr lang="uk-UA" b="1" dirty="0"/>
              <a:t>ТУБЕРКУЛЬОЗНИЙ ПЛЕВРИТ </a:t>
            </a:r>
          </a:p>
        </p:txBody>
      </p:sp>
      <p:pic>
        <p:nvPicPr>
          <p:cNvPr id="262148" name="Picture 4"/>
          <p:cNvPicPr>
            <a:picLocks noChangeAspect="1" noChangeArrowheads="1"/>
          </p:cNvPicPr>
          <p:nvPr/>
        </p:nvPicPr>
        <p:blipFill>
          <a:blip r:embed="rId3" cstate="print"/>
          <a:srcRect/>
          <a:stretch>
            <a:fillRect/>
          </a:stretch>
        </p:blipFill>
        <p:spPr bwMode="auto">
          <a:xfrm>
            <a:off x="5580112" y="764704"/>
            <a:ext cx="3600172" cy="4392488"/>
          </a:xfrm>
          <a:prstGeom prst="rect">
            <a:avLst/>
          </a:prstGeom>
          <a:noFill/>
          <a:ln w="9525">
            <a:noFill/>
            <a:miter lim="800000"/>
            <a:headEnd/>
            <a:tailEnd/>
          </a:ln>
        </p:spPr>
      </p:pic>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339752" y="332656"/>
            <a:ext cx="3816424" cy="369332"/>
          </a:xfrm>
          <a:prstGeom prst="rect">
            <a:avLst/>
          </a:prstGeom>
        </p:spPr>
        <p:txBody>
          <a:bodyPr wrap="square">
            <a:spAutoFit/>
          </a:bodyPr>
          <a:lstStyle/>
          <a:p>
            <a:r>
              <a:rPr lang="uk-UA" b="1" dirty="0"/>
              <a:t>ТУБЕРКУЛЬОЗНИЙ ПЛЕВРИТ </a:t>
            </a:r>
          </a:p>
        </p:txBody>
      </p:sp>
      <p:pic>
        <p:nvPicPr>
          <p:cNvPr id="263171" name="Picture 3" descr="G:\рентгенархив инна\DSC00329.JPG"/>
          <p:cNvPicPr>
            <a:picLocks noChangeAspect="1" noChangeArrowheads="1"/>
          </p:cNvPicPr>
          <p:nvPr/>
        </p:nvPicPr>
        <p:blipFill>
          <a:blip r:embed="rId2" cstate="print"/>
          <a:srcRect/>
          <a:stretch>
            <a:fillRect/>
          </a:stretch>
        </p:blipFill>
        <p:spPr bwMode="auto">
          <a:xfrm>
            <a:off x="683568" y="836712"/>
            <a:ext cx="8183793" cy="6021288"/>
          </a:xfrm>
          <a:prstGeom prst="rect">
            <a:avLst/>
          </a:prstGeom>
          <a:noFill/>
        </p:spPr>
      </p:pic>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339752" y="332656"/>
            <a:ext cx="3816424" cy="369332"/>
          </a:xfrm>
          <a:prstGeom prst="rect">
            <a:avLst/>
          </a:prstGeom>
        </p:spPr>
        <p:txBody>
          <a:bodyPr wrap="square">
            <a:spAutoFit/>
          </a:bodyPr>
          <a:lstStyle/>
          <a:p>
            <a:r>
              <a:rPr lang="uk-UA" b="1" dirty="0"/>
              <a:t>ТУБЕРКУЛЬОЗНИЙ ПЛЕВРИТ </a:t>
            </a:r>
          </a:p>
        </p:txBody>
      </p:sp>
      <p:pic>
        <p:nvPicPr>
          <p:cNvPr id="264195" name="Picture 3"/>
          <p:cNvPicPr>
            <a:picLocks noChangeAspect="1" noChangeArrowheads="1"/>
          </p:cNvPicPr>
          <p:nvPr/>
        </p:nvPicPr>
        <p:blipFill>
          <a:blip r:embed="rId2" cstate="print"/>
          <a:srcRect/>
          <a:stretch>
            <a:fillRect/>
          </a:stretch>
        </p:blipFill>
        <p:spPr bwMode="auto">
          <a:xfrm>
            <a:off x="1619672" y="764704"/>
            <a:ext cx="6073523" cy="5205512"/>
          </a:xfrm>
          <a:prstGeom prst="rect">
            <a:avLst/>
          </a:prstGeom>
          <a:noFill/>
          <a:ln w="9525">
            <a:noFill/>
            <a:miter lim="800000"/>
            <a:headEnd/>
            <a:tailEnd/>
          </a:ln>
          <a:effectLst/>
        </p:spPr>
      </p:pic>
      <p:sp>
        <p:nvSpPr>
          <p:cNvPr id="6" name="Прямоугольник 5"/>
          <p:cNvSpPr/>
          <p:nvPr/>
        </p:nvSpPr>
        <p:spPr>
          <a:xfrm>
            <a:off x="3059832" y="5229200"/>
            <a:ext cx="3240360" cy="720080"/>
          </a:xfrm>
          <a:prstGeom prst="rect">
            <a:avLst/>
          </a:pr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339752" y="332656"/>
            <a:ext cx="3816424" cy="369332"/>
          </a:xfrm>
          <a:prstGeom prst="rect">
            <a:avLst/>
          </a:prstGeom>
        </p:spPr>
        <p:txBody>
          <a:bodyPr wrap="square">
            <a:spAutoFit/>
          </a:bodyPr>
          <a:lstStyle/>
          <a:p>
            <a:r>
              <a:rPr lang="uk-UA" b="1" dirty="0"/>
              <a:t>ТУБЕРКУЛЬОЗНИЙ ПЛЕВРИТ </a:t>
            </a:r>
          </a:p>
        </p:txBody>
      </p:sp>
      <p:pic>
        <p:nvPicPr>
          <p:cNvPr id="266242" name="Picture 2"/>
          <p:cNvPicPr>
            <a:picLocks noChangeAspect="1" noChangeArrowheads="1"/>
          </p:cNvPicPr>
          <p:nvPr/>
        </p:nvPicPr>
        <p:blipFill>
          <a:blip r:embed="rId2" cstate="print"/>
          <a:srcRect/>
          <a:stretch>
            <a:fillRect/>
          </a:stretch>
        </p:blipFill>
        <p:spPr bwMode="auto">
          <a:xfrm>
            <a:off x="5056984" y="1988840"/>
            <a:ext cx="4087016" cy="4869160"/>
          </a:xfrm>
          <a:prstGeom prst="rect">
            <a:avLst/>
          </a:prstGeom>
          <a:noFill/>
          <a:ln w="9525">
            <a:noFill/>
            <a:miter lim="800000"/>
            <a:headEnd/>
            <a:tailEnd/>
          </a:ln>
          <a:effectLst/>
        </p:spPr>
      </p:pic>
      <p:pic>
        <p:nvPicPr>
          <p:cNvPr id="266243" name="Picture 3"/>
          <p:cNvPicPr>
            <a:picLocks noChangeAspect="1" noChangeArrowheads="1"/>
          </p:cNvPicPr>
          <p:nvPr/>
        </p:nvPicPr>
        <p:blipFill>
          <a:blip r:embed="rId3" cstate="print"/>
          <a:srcRect/>
          <a:stretch>
            <a:fillRect/>
          </a:stretch>
        </p:blipFill>
        <p:spPr bwMode="auto">
          <a:xfrm>
            <a:off x="0" y="836712"/>
            <a:ext cx="5283432" cy="4460602"/>
          </a:xfrm>
          <a:prstGeom prst="rect">
            <a:avLst/>
          </a:prstGeom>
          <a:noFill/>
          <a:ln w="9525">
            <a:noFill/>
            <a:miter lim="800000"/>
            <a:headEnd/>
            <a:tailEnd/>
          </a:ln>
          <a:effectLst/>
        </p:spPr>
      </p:pic>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339752" y="332656"/>
            <a:ext cx="3816424" cy="369332"/>
          </a:xfrm>
          <a:prstGeom prst="rect">
            <a:avLst/>
          </a:prstGeom>
        </p:spPr>
        <p:txBody>
          <a:bodyPr wrap="square">
            <a:spAutoFit/>
          </a:bodyPr>
          <a:lstStyle/>
          <a:p>
            <a:r>
              <a:rPr lang="uk-UA" b="1" dirty="0"/>
              <a:t>ТУБЕРКУЛЬОЗНИЙ ПЛЕВРИТ </a:t>
            </a:r>
          </a:p>
        </p:txBody>
      </p:sp>
      <p:pic>
        <p:nvPicPr>
          <p:cNvPr id="267267" name="Picture 3"/>
          <p:cNvPicPr>
            <a:picLocks noChangeAspect="1" noChangeArrowheads="1"/>
          </p:cNvPicPr>
          <p:nvPr/>
        </p:nvPicPr>
        <p:blipFill>
          <a:blip r:embed="rId2" cstate="print"/>
          <a:srcRect/>
          <a:stretch>
            <a:fillRect/>
          </a:stretch>
        </p:blipFill>
        <p:spPr bwMode="auto">
          <a:xfrm>
            <a:off x="1763688" y="764704"/>
            <a:ext cx="5291633" cy="4997720"/>
          </a:xfrm>
          <a:prstGeom prst="rect">
            <a:avLst/>
          </a:prstGeom>
          <a:noFill/>
          <a:ln w="9525">
            <a:noFill/>
            <a:miter lim="800000"/>
            <a:headEnd/>
            <a:tailEnd/>
          </a:ln>
          <a:effectLst/>
        </p:spPr>
      </p:pic>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339752" y="332656"/>
            <a:ext cx="3816424" cy="369332"/>
          </a:xfrm>
          <a:prstGeom prst="rect">
            <a:avLst/>
          </a:prstGeom>
        </p:spPr>
        <p:txBody>
          <a:bodyPr wrap="square">
            <a:spAutoFit/>
          </a:bodyPr>
          <a:lstStyle/>
          <a:p>
            <a:r>
              <a:rPr lang="uk-UA" b="1" dirty="0"/>
              <a:t>ТУБЕРКУЛЬОЗНИЙ ПЛЕВРИТ </a:t>
            </a:r>
          </a:p>
        </p:txBody>
      </p:sp>
      <p:pic>
        <p:nvPicPr>
          <p:cNvPr id="268290" name="Picture 2"/>
          <p:cNvPicPr>
            <a:picLocks noChangeAspect="1" noChangeArrowheads="1"/>
          </p:cNvPicPr>
          <p:nvPr/>
        </p:nvPicPr>
        <p:blipFill>
          <a:blip r:embed="rId2" cstate="print"/>
          <a:srcRect/>
          <a:stretch>
            <a:fillRect/>
          </a:stretch>
        </p:blipFill>
        <p:spPr bwMode="auto">
          <a:xfrm>
            <a:off x="2051720" y="676315"/>
            <a:ext cx="5040560" cy="6181685"/>
          </a:xfrm>
          <a:prstGeom prst="rect">
            <a:avLst/>
          </a:prstGeom>
          <a:noFill/>
          <a:ln w="9525">
            <a:noFill/>
            <a:miter lim="800000"/>
            <a:headEnd/>
            <a:tailEnd/>
          </a:ln>
          <a:effectLst/>
        </p:spPr>
      </p:pic>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339752" y="332656"/>
            <a:ext cx="3816424" cy="369332"/>
          </a:xfrm>
          <a:prstGeom prst="rect">
            <a:avLst/>
          </a:prstGeom>
        </p:spPr>
        <p:txBody>
          <a:bodyPr wrap="square">
            <a:spAutoFit/>
          </a:bodyPr>
          <a:lstStyle/>
          <a:p>
            <a:r>
              <a:rPr lang="uk-UA" b="1" dirty="0"/>
              <a:t>ТУБЕРКУЛЬОЗНИЙ ПЛЕВРИТ </a:t>
            </a:r>
          </a:p>
        </p:txBody>
      </p:sp>
      <p:pic>
        <p:nvPicPr>
          <p:cNvPr id="269314" name="Picture 2"/>
          <p:cNvPicPr>
            <a:picLocks noChangeAspect="1" noChangeArrowheads="1"/>
          </p:cNvPicPr>
          <p:nvPr/>
        </p:nvPicPr>
        <p:blipFill>
          <a:blip r:embed="rId2" cstate="print">
            <a:lum bright="30000" contrast="20000"/>
          </a:blip>
          <a:srcRect/>
          <a:stretch>
            <a:fillRect/>
          </a:stretch>
        </p:blipFill>
        <p:spPr bwMode="auto">
          <a:xfrm>
            <a:off x="539552" y="764704"/>
            <a:ext cx="7421562" cy="5688632"/>
          </a:xfrm>
          <a:prstGeom prst="rect">
            <a:avLst/>
          </a:prstGeom>
          <a:noFill/>
          <a:ln w="9525">
            <a:noFill/>
            <a:miter lim="800000"/>
            <a:headEnd/>
            <a:tailEnd/>
          </a:ln>
          <a:effectLst/>
        </p:spPr>
      </p:pic>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Спостереження</a:t>
            </a:r>
            <a:br>
              <a:rPr lang="uk-UA" dirty="0"/>
            </a:br>
            <a:r>
              <a:rPr lang="uk-UA" dirty="0"/>
              <a:t> туберкульозу легень</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50" name="Picture 2"/>
          <p:cNvPicPr>
            <a:picLocks noChangeAspect="1" noChangeArrowheads="1"/>
          </p:cNvPicPr>
          <p:nvPr/>
        </p:nvPicPr>
        <p:blipFill>
          <a:blip r:embed="rId2" cstate="print"/>
          <a:srcRect/>
          <a:stretch>
            <a:fillRect/>
          </a:stretch>
        </p:blipFill>
        <p:spPr bwMode="auto">
          <a:xfrm>
            <a:off x="467544" y="836712"/>
            <a:ext cx="7581900" cy="5562600"/>
          </a:xfrm>
          <a:prstGeom prst="rect">
            <a:avLst/>
          </a:prstGeom>
          <a:noFill/>
          <a:ln w="9525">
            <a:noFill/>
            <a:miter lim="800000"/>
            <a:headEnd/>
            <a:tailEnd/>
          </a:ln>
          <a:effectLst/>
        </p:spPr>
      </p:pic>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898" name="Picture 2" descr="G:\рентгенархив инна\DSC00351.JPG"/>
          <p:cNvPicPr>
            <a:picLocks noChangeAspect="1" noChangeArrowheads="1"/>
          </p:cNvPicPr>
          <p:nvPr/>
        </p:nvPicPr>
        <p:blipFill>
          <a:blip r:embed="rId2" cstate="print"/>
          <a:srcRect/>
          <a:stretch>
            <a:fillRect/>
          </a:stretch>
        </p:blipFill>
        <p:spPr bwMode="auto">
          <a:xfrm>
            <a:off x="0" y="260649"/>
            <a:ext cx="4766859" cy="4536504"/>
          </a:xfrm>
          <a:prstGeom prst="rect">
            <a:avLst/>
          </a:prstGeom>
          <a:noFill/>
        </p:spPr>
      </p:pic>
      <p:sp>
        <p:nvSpPr>
          <p:cNvPr id="3" name="Прямоугольник 2"/>
          <p:cNvSpPr/>
          <p:nvPr/>
        </p:nvSpPr>
        <p:spPr>
          <a:xfrm>
            <a:off x="899592" y="4005064"/>
            <a:ext cx="2808312" cy="792088"/>
          </a:xfrm>
          <a:prstGeom prst="rect">
            <a:avLst/>
          </a:pr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208899" name="Picture 3" descr="G:\рентгенархив инна\DSC00352.JPG"/>
          <p:cNvPicPr>
            <a:picLocks noChangeAspect="1" noChangeArrowheads="1"/>
          </p:cNvPicPr>
          <p:nvPr/>
        </p:nvPicPr>
        <p:blipFill>
          <a:blip r:embed="rId3" cstate="print">
            <a:duotone>
              <a:prstClr val="black"/>
              <a:srgbClr val="D9C3A5">
                <a:tint val="50000"/>
                <a:satMod val="180000"/>
              </a:srgbClr>
            </a:duotone>
          </a:blip>
          <a:srcRect/>
          <a:stretch>
            <a:fillRect/>
          </a:stretch>
        </p:blipFill>
        <p:spPr bwMode="auto">
          <a:xfrm>
            <a:off x="5004048" y="476672"/>
            <a:ext cx="3310607" cy="4265325"/>
          </a:xfrm>
          <a:prstGeom prst="rect">
            <a:avLst/>
          </a:prstGeom>
          <a:noFill/>
        </p:spPr>
      </p:pic>
      <p:sp>
        <p:nvSpPr>
          <p:cNvPr id="5" name="Прямоугольник 4"/>
          <p:cNvSpPr/>
          <p:nvPr/>
        </p:nvSpPr>
        <p:spPr>
          <a:xfrm>
            <a:off x="5004048" y="476672"/>
            <a:ext cx="1584176" cy="864096"/>
          </a:xfrm>
          <a:prstGeom prst="rect">
            <a:avLst/>
          </a:pr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2" name="Picture 2" descr="G:\рентгенархив инна\DSC00357.JPG"/>
          <p:cNvPicPr>
            <a:picLocks noChangeAspect="1" noChangeArrowheads="1"/>
          </p:cNvPicPr>
          <p:nvPr/>
        </p:nvPicPr>
        <p:blipFill>
          <a:blip r:embed="rId2" cstate="print"/>
          <a:srcRect/>
          <a:stretch>
            <a:fillRect/>
          </a:stretch>
        </p:blipFill>
        <p:spPr bwMode="auto">
          <a:xfrm>
            <a:off x="650530" y="263869"/>
            <a:ext cx="7842939" cy="6330261"/>
          </a:xfrm>
          <a:prstGeom prst="rect">
            <a:avLst/>
          </a:prstGeom>
          <a:noFill/>
        </p:spPr>
      </p:pic>
      <p:sp>
        <p:nvSpPr>
          <p:cNvPr id="3" name="Прямоугольник 2"/>
          <p:cNvSpPr/>
          <p:nvPr/>
        </p:nvSpPr>
        <p:spPr>
          <a:xfrm>
            <a:off x="2699792" y="5661248"/>
            <a:ext cx="2736304" cy="936104"/>
          </a:xfrm>
          <a:prstGeom prst="rect">
            <a:avLst/>
          </a:pr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6" name="Picture 2"/>
          <p:cNvPicPr>
            <a:picLocks noChangeAspect="1" noChangeArrowheads="1"/>
          </p:cNvPicPr>
          <p:nvPr/>
        </p:nvPicPr>
        <p:blipFill>
          <a:blip r:embed="rId2" cstate="print"/>
          <a:srcRect/>
          <a:stretch>
            <a:fillRect/>
          </a:stretch>
        </p:blipFill>
        <p:spPr bwMode="auto">
          <a:xfrm>
            <a:off x="1187624" y="620688"/>
            <a:ext cx="6108700" cy="5232400"/>
          </a:xfrm>
          <a:prstGeom prst="rect">
            <a:avLst/>
          </a:prstGeom>
          <a:noFill/>
          <a:ln w="9525">
            <a:noFill/>
            <a:miter lim="800000"/>
            <a:headEnd/>
            <a:tailEnd/>
          </a:ln>
          <a:effectLst/>
        </p:spPr>
      </p:pic>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70" name="Picture 2"/>
          <p:cNvPicPr>
            <a:picLocks noChangeAspect="1" noChangeArrowheads="1"/>
          </p:cNvPicPr>
          <p:nvPr/>
        </p:nvPicPr>
        <p:blipFill>
          <a:blip r:embed="rId2" cstate="print"/>
          <a:srcRect/>
          <a:stretch>
            <a:fillRect/>
          </a:stretch>
        </p:blipFill>
        <p:spPr bwMode="auto">
          <a:xfrm>
            <a:off x="144463" y="144463"/>
            <a:ext cx="7312025" cy="6307137"/>
          </a:xfrm>
          <a:prstGeom prst="rect">
            <a:avLst/>
          </a:prstGeom>
          <a:noFill/>
          <a:ln w="9525">
            <a:noFill/>
            <a:miter lim="800000"/>
            <a:headEnd/>
            <a:tailEnd/>
          </a:ln>
          <a:effectLst/>
        </p:spPr>
      </p:pic>
      <p:pic>
        <p:nvPicPr>
          <p:cNvPr id="211971" name="Picture 3" descr="G:\рентгенархив инна\DSC00362.JPG"/>
          <p:cNvPicPr>
            <a:picLocks noChangeAspect="1" noChangeArrowheads="1"/>
          </p:cNvPicPr>
          <p:nvPr/>
        </p:nvPicPr>
        <p:blipFill>
          <a:blip r:embed="rId3" cstate="print"/>
          <a:srcRect/>
          <a:stretch>
            <a:fillRect/>
          </a:stretch>
        </p:blipFill>
        <p:spPr bwMode="auto">
          <a:xfrm>
            <a:off x="180153" y="0"/>
            <a:ext cx="8783693" cy="6858000"/>
          </a:xfrm>
          <a:prstGeom prst="rect">
            <a:avLst/>
          </a:prstGeom>
          <a:noFill/>
        </p:spPr>
      </p:pic>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994" name="Picture 2" descr="G:\рентгенархив инна\DSC00365.JPG"/>
          <p:cNvPicPr>
            <a:picLocks noChangeAspect="1" noChangeArrowheads="1"/>
          </p:cNvPicPr>
          <p:nvPr/>
        </p:nvPicPr>
        <p:blipFill>
          <a:blip r:embed="rId2" cstate="print"/>
          <a:srcRect/>
          <a:stretch>
            <a:fillRect/>
          </a:stretch>
        </p:blipFill>
        <p:spPr bwMode="auto">
          <a:xfrm>
            <a:off x="1043608" y="0"/>
            <a:ext cx="7836167" cy="6861926"/>
          </a:xfrm>
          <a:prstGeom prst="rect">
            <a:avLst/>
          </a:prstGeom>
          <a:noFill/>
        </p:spPr>
      </p:pic>
      <p:sp>
        <p:nvSpPr>
          <p:cNvPr id="3" name="Прямоугольник 2"/>
          <p:cNvSpPr/>
          <p:nvPr/>
        </p:nvSpPr>
        <p:spPr>
          <a:xfrm>
            <a:off x="4139952" y="6237312"/>
            <a:ext cx="2520280" cy="620688"/>
          </a:xfrm>
          <a:prstGeom prst="rect">
            <a:avLst/>
          </a:pr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9" name="Picture 3"/>
          <p:cNvPicPr>
            <a:picLocks noChangeAspect="1" noChangeArrowheads="1"/>
          </p:cNvPicPr>
          <p:nvPr/>
        </p:nvPicPr>
        <p:blipFill>
          <a:blip r:embed="rId2" cstate="print"/>
          <a:srcRect/>
          <a:stretch>
            <a:fillRect/>
          </a:stretch>
        </p:blipFill>
        <p:spPr bwMode="auto">
          <a:xfrm>
            <a:off x="539552" y="692696"/>
            <a:ext cx="7027862" cy="5076825"/>
          </a:xfrm>
          <a:prstGeom prst="rect">
            <a:avLst/>
          </a:prstGeom>
          <a:noFill/>
          <a:ln w="9525">
            <a:noFill/>
            <a:miter lim="800000"/>
            <a:headEnd/>
            <a:tailEnd/>
          </a:ln>
          <a:effectLst/>
        </p:spPr>
      </p:pic>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932040" y="2348880"/>
            <a:ext cx="4211960" cy="3416320"/>
          </a:xfrm>
          <a:prstGeom prst="rect">
            <a:avLst/>
          </a:prstGeom>
        </p:spPr>
        <p:txBody>
          <a:bodyPr wrap="square">
            <a:spAutoFit/>
          </a:bodyPr>
          <a:lstStyle/>
          <a:p>
            <a:pPr algn="just"/>
            <a:r>
              <a:rPr lang="uk-UA" dirty="0"/>
              <a:t>Хронічний дисемінований туберкульоз легень у фазі інфільтрації і розпаду. В обох легенів визначаються інфільтрація з порожнинами розпаду (в середніх і верхніх відділах зміни більше виражені), фіброзні тяжі і плевральні нашарування, а також деформація легеневого малюнка, обумовлена ​​пневмосклерозом. Верхні частки обох легких зменшені в обсязі (коріння «підтягнуті» вгору). Діафрагма з обох сторін деформована плевральними зрощеннями</a:t>
            </a:r>
            <a:endParaRPr lang="uk-UA" b="1" dirty="0"/>
          </a:p>
        </p:txBody>
      </p:sp>
      <p:pic>
        <p:nvPicPr>
          <p:cNvPr id="221186" name="Picture 2" descr="https://medqueen.com/uploads/posts/2018-12/1546085500_06.jpg"/>
          <p:cNvPicPr>
            <a:picLocks noChangeAspect="1" noChangeArrowheads="1"/>
          </p:cNvPicPr>
          <p:nvPr/>
        </p:nvPicPr>
        <p:blipFill>
          <a:blip r:embed="rId2" cstate="print"/>
          <a:srcRect/>
          <a:stretch>
            <a:fillRect/>
          </a:stretch>
        </p:blipFill>
        <p:spPr bwMode="auto">
          <a:xfrm>
            <a:off x="0" y="1916832"/>
            <a:ext cx="4878220" cy="3744416"/>
          </a:xfrm>
          <a:prstGeom prst="rect">
            <a:avLst/>
          </a:prstGeom>
          <a:noFill/>
        </p:spPr>
      </p:pic>
      <p:sp>
        <p:nvSpPr>
          <p:cNvPr id="5" name="Прямоугольник 4"/>
          <p:cNvSpPr/>
          <p:nvPr/>
        </p:nvSpPr>
        <p:spPr>
          <a:xfrm>
            <a:off x="179512" y="0"/>
            <a:ext cx="8712968" cy="954107"/>
          </a:xfrm>
          <a:prstGeom prst="rect">
            <a:avLst/>
          </a:prstGeom>
        </p:spPr>
        <p:txBody>
          <a:bodyPr wrap="square">
            <a:spAutoFit/>
          </a:bodyPr>
          <a:lstStyle/>
          <a:p>
            <a:r>
              <a:rPr lang="uk-UA" sz="2800" b="1" dirty="0"/>
              <a:t>Хронічний дисемінований туберкульоз легень у фазі інфільтрації і розпаду</a:t>
            </a:r>
          </a:p>
        </p:txBody>
      </p:sp>
      <p:sp>
        <p:nvSpPr>
          <p:cNvPr id="6" name="Прямоугольник 5"/>
          <p:cNvSpPr/>
          <p:nvPr/>
        </p:nvSpPr>
        <p:spPr>
          <a:xfrm>
            <a:off x="2195736" y="6165304"/>
            <a:ext cx="2754280" cy="369332"/>
          </a:xfrm>
          <a:prstGeom prst="rect">
            <a:avLst/>
          </a:prstGeom>
        </p:spPr>
        <p:txBody>
          <a:bodyPr wrap="none">
            <a:spAutoFit/>
          </a:bodyPr>
          <a:lstStyle/>
          <a:p>
            <a:r>
              <a:rPr lang="en-US" dirty="0"/>
              <a:t>https://medqueen.com/</a:t>
            </a:r>
            <a:endParaRPr lang="uk-UA" dirty="0"/>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292080" y="1412776"/>
            <a:ext cx="3851920" cy="1754326"/>
          </a:xfrm>
          <a:prstGeom prst="rect">
            <a:avLst/>
          </a:prstGeom>
        </p:spPr>
        <p:txBody>
          <a:bodyPr wrap="square">
            <a:spAutoFit/>
          </a:bodyPr>
          <a:lstStyle/>
          <a:p>
            <a:r>
              <a:rPr lang="uk-UA" dirty="0"/>
              <a:t>Фіброзно-кавернозний туберкульоз правої легені з </a:t>
            </a:r>
            <a:r>
              <a:rPr lang="uk-UA" dirty="0" err="1"/>
              <a:t>обсеміненіем</a:t>
            </a:r>
            <a:r>
              <a:rPr lang="uk-UA" dirty="0"/>
              <a:t> лівої легені. У правій легені паренхіма майже повністю заміщена великими кавернами. У лівій легені візуалізуються множинні осередки</a:t>
            </a:r>
            <a:endParaRPr lang="uk-UA" b="1" dirty="0"/>
          </a:p>
        </p:txBody>
      </p:sp>
      <p:sp>
        <p:nvSpPr>
          <p:cNvPr id="5" name="Прямоугольник 4"/>
          <p:cNvSpPr/>
          <p:nvPr/>
        </p:nvSpPr>
        <p:spPr>
          <a:xfrm>
            <a:off x="179512" y="0"/>
            <a:ext cx="8712968" cy="523220"/>
          </a:xfrm>
          <a:prstGeom prst="rect">
            <a:avLst/>
          </a:prstGeom>
        </p:spPr>
        <p:txBody>
          <a:bodyPr wrap="square">
            <a:spAutoFit/>
          </a:bodyPr>
          <a:lstStyle/>
          <a:p>
            <a:pPr algn="ctr"/>
            <a:r>
              <a:rPr lang="uk-UA" sz="2800" b="1" dirty="0"/>
              <a:t>Фіброзно-кавернозний туберкульоз</a:t>
            </a:r>
          </a:p>
        </p:txBody>
      </p:sp>
      <p:pic>
        <p:nvPicPr>
          <p:cNvPr id="228354" name="Picture 2" descr="Фиброзно-кавернозный туберкулез"/>
          <p:cNvPicPr>
            <a:picLocks noChangeAspect="1" noChangeArrowheads="1"/>
          </p:cNvPicPr>
          <p:nvPr/>
        </p:nvPicPr>
        <p:blipFill>
          <a:blip r:embed="rId2" cstate="print"/>
          <a:srcRect/>
          <a:stretch>
            <a:fillRect/>
          </a:stretch>
        </p:blipFill>
        <p:spPr bwMode="auto">
          <a:xfrm>
            <a:off x="0" y="836712"/>
            <a:ext cx="5076056" cy="4581141"/>
          </a:xfrm>
          <a:prstGeom prst="rect">
            <a:avLst/>
          </a:prstGeom>
          <a:noFill/>
        </p:spPr>
      </p:pic>
      <p:sp>
        <p:nvSpPr>
          <p:cNvPr id="6" name="Прямоугольник 5"/>
          <p:cNvSpPr/>
          <p:nvPr/>
        </p:nvSpPr>
        <p:spPr>
          <a:xfrm>
            <a:off x="2123728" y="6237312"/>
            <a:ext cx="2754280" cy="369332"/>
          </a:xfrm>
          <a:prstGeom prst="rect">
            <a:avLst/>
          </a:prstGeom>
        </p:spPr>
        <p:txBody>
          <a:bodyPr wrap="none">
            <a:spAutoFit/>
          </a:bodyPr>
          <a:lstStyle/>
          <a:p>
            <a:r>
              <a:rPr lang="en-US" dirty="0"/>
              <a:t>https://medqueen.com/</a:t>
            </a:r>
            <a:endParaRPr lang="uk-UA" dirty="0"/>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0"/>
            <a:ext cx="8424936" cy="6678751"/>
          </a:xfrm>
          <a:prstGeom prst="rect">
            <a:avLst/>
          </a:prstGeom>
        </p:spPr>
        <p:txBody>
          <a:bodyPr wrap="square">
            <a:spAutoFit/>
          </a:bodyPr>
          <a:lstStyle/>
          <a:p>
            <a:pPr algn="ctr"/>
            <a:r>
              <a:rPr lang="ru-RU" sz="3200" b="1" dirty="0"/>
              <a:t>Литература:</a:t>
            </a:r>
          </a:p>
          <a:p>
            <a:pPr marL="342900" indent="-342900">
              <a:buFont typeface="+mj-lt"/>
              <a:buAutoNum type="arabicPeriod"/>
            </a:pPr>
            <a:r>
              <a:rPr lang="uk-UA" dirty="0"/>
              <a:t>Р.Ю. </a:t>
            </a:r>
            <a:r>
              <a:rPr lang="uk-UA" dirty="0" err="1"/>
              <a:t>Чурилин</a:t>
            </a:r>
            <a:r>
              <a:rPr lang="uk-UA" dirty="0"/>
              <a:t>,І.О. Крамний, М.О. Бортний. </a:t>
            </a:r>
            <a:r>
              <a:rPr lang="uk-UA" dirty="0" err="1"/>
              <a:t>Рентгендіагностика</a:t>
            </a:r>
            <a:r>
              <a:rPr lang="uk-UA" dirty="0"/>
              <a:t> захворювань легень, плеври, середостіння. Керівництво. Харків. 2016. 276 с.</a:t>
            </a:r>
          </a:p>
          <a:p>
            <a:pPr marL="342900" indent="-342900">
              <a:buFont typeface="+mj-lt"/>
              <a:buAutoNum type="arabicPeriod"/>
            </a:pPr>
            <a:r>
              <a:rPr lang="uk-UA" dirty="0"/>
              <a:t>Коваль Г.Ю., </a:t>
            </a:r>
            <a:r>
              <a:rPr lang="uk-UA" dirty="0" err="1"/>
              <a:t>Мечев</a:t>
            </a:r>
            <a:r>
              <a:rPr lang="uk-UA" dirty="0"/>
              <a:t> Д.С., </a:t>
            </a:r>
            <a:r>
              <a:rPr lang="uk-UA" dirty="0" err="1"/>
              <a:t>Сиваченко</a:t>
            </a:r>
            <a:r>
              <a:rPr lang="uk-UA" dirty="0"/>
              <a:t> Т.П. та </a:t>
            </a:r>
            <a:r>
              <a:rPr lang="uk-UA" dirty="0" err="1"/>
              <a:t>інш</a:t>
            </a:r>
            <a:r>
              <a:rPr lang="uk-UA" dirty="0"/>
              <a:t>. Променева </a:t>
            </a:r>
            <a:r>
              <a:rPr lang="uk-UA" dirty="0" err="1"/>
              <a:t>діагностика-</a:t>
            </a:r>
            <a:r>
              <a:rPr lang="uk-UA" dirty="0"/>
              <a:t> К. Медицина України. 2009. – Т.І – с. 206-219</a:t>
            </a:r>
          </a:p>
          <a:p>
            <a:pPr marL="342900" indent="-342900">
              <a:buFont typeface="+mj-lt"/>
              <a:buAutoNum type="arabicPeriod"/>
            </a:pPr>
            <a:r>
              <a:rPr lang="uk-UA" dirty="0"/>
              <a:t>Л.П. </a:t>
            </a:r>
            <a:r>
              <a:rPr lang="uk-UA" dirty="0" err="1"/>
              <a:t>Шепелева</a:t>
            </a:r>
            <a:r>
              <a:rPr lang="uk-UA" dirty="0"/>
              <a:t>, В.А. Аксенова, И.Е. </a:t>
            </a:r>
            <a:r>
              <a:rPr lang="uk-UA" dirty="0" err="1"/>
              <a:t>Тюрин</a:t>
            </a:r>
            <a:r>
              <a:rPr lang="uk-UA" dirty="0"/>
              <a:t>. </a:t>
            </a:r>
            <a:r>
              <a:rPr lang="ru-RU" dirty="0"/>
              <a:t>Характеристика очагов в легких, выявленных при компьютерной томографии  у детей и подростков из групп риска по туберкулезу. Вестник рентгенологии и радиологии № 1, 2014 . С 5-9</a:t>
            </a:r>
            <a:endParaRPr lang="uk-UA" dirty="0"/>
          </a:p>
          <a:p>
            <a:pPr marL="342900" indent="-342900">
              <a:buFont typeface="+mj-lt"/>
              <a:buAutoNum type="arabicPeriod"/>
            </a:pPr>
            <a:r>
              <a:rPr lang="en-US" dirty="0"/>
              <a:t>Laurens </a:t>
            </a:r>
            <a:r>
              <a:rPr lang="en-US" dirty="0" err="1"/>
              <a:t>Hogeweg</a:t>
            </a:r>
            <a:r>
              <a:rPr lang="en-US" dirty="0"/>
              <a:t>*, Clara I. </a:t>
            </a:r>
            <a:r>
              <a:rPr lang="en-US" dirty="0" err="1"/>
              <a:t>Sánchez</a:t>
            </a:r>
            <a:r>
              <a:rPr lang="en-US" dirty="0"/>
              <a:t>, </a:t>
            </a:r>
            <a:r>
              <a:rPr lang="en-US" dirty="0" err="1"/>
              <a:t>Pragnya</a:t>
            </a:r>
            <a:r>
              <a:rPr lang="en-US" dirty="0"/>
              <a:t> </a:t>
            </a:r>
            <a:r>
              <a:rPr lang="en-US" dirty="0" err="1"/>
              <a:t>Maduskar</a:t>
            </a:r>
            <a:r>
              <a:rPr lang="en-US" dirty="0"/>
              <a:t>, Rick </a:t>
            </a:r>
            <a:r>
              <a:rPr lang="en-US" dirty="0" err="1"/>
              <a:t>Philipsen</a:t>
            </a:r>
            <a:r>
              <a:rPr lang="en-US" dirty="0"/>
              <a:t>, Alistair Story, Rodney Dawson,</a:t>
            </a:r>
            <a:r>
              <a:rPr lang="uk-UA" dirty="0"/>
              <a:t> </a:t>
            </a:r>
            <a:r>
              <a:rPr lang="en-US" dirty="0"/>
              <a:t>Grant </a:t>
            </a:r>
            <a:r>
              <a:rPr lang="en-US" dirty="0" err="1"/>
              <a:t>Theron</a:t>
            </a:r>
            <a:r>
              <a:rPr lang="en-US" dirty="0"/>
              <a:t>, </a:t>
            </a:r>
            <a:r>
              <a:rPr lang="en-US" dirty="0" err="1"/>
              <a:t>Keertan</a:t>
            </a:r>
            <a:r>
              <a:rPr lang="en-US" dirty="0"/>
              <a:t> </a:t>
            </a:r>
            <a:r>
              <a:rPr lang="en-US" dirty="0" err="1"/>
              <a:t>Dheda</a:t>
            </a:r>
            <a:r>
              <a:rPr lang="en-US" dirty="0"/>
              <a:t>, </a:t>
            </a:r>
            <a:r>
              <a:rPr lang="en-US" dirty="0" err="1"/>
              <a:t>Liesbeth</a:t>
            </a:r>
            <a:r>
              <a:rPr lang="en-US" dirty="0"/>
              <a:t> Peters-</a:t>
            </a:r>
            <a:r>
              <a:rPr lang="en-US" dirty="0" err="1"/>
              <a:t>Bax</a:t>
            </a:r>
            <a:r>
              <a:rPr lang="en-US" dirty="0"/>
              <a:t>, and Bram van </a:t>
            </a:r>
            <a:r>
              <a:rPr lang="en-US" dirty="0" err="1"/>
              <a:t>Ginneken</a:t>
            </a:r>
            <a:r>
              <a:rPr lang="uk-UA" dirty="0"/>
              <a:t>. </a:t>
            </a:r>
            <a:r>
              <a:rPr lang="en-US" dirty="0"/>
              <a:t>Automatic Detection of Tuberculosis in Chest</a:t>
            </a:r>
            <a:r>
              <a:rPr lang="uk-UA" dirty="0"/>
              <a:t> </a:t>
            </a:r>
            <a:r>
              <a:rPr lang="en-US" dirty="0"/>
              <a:t>Radiographs Using a Combination of Textural,</a:t>
            </a:r>
            <a:r>
              <a:rPr lang="uk-UA" dirty="0"/>
              <a:t> </a:t>
            </a:r>
            <a:r>
              <a:rPr lang="en-US" dirty="0"/>
              <a:t>Focal, and Shape Abnormality Analysis</a:t>
            </a:r>
            <a:r>
              <a:rPr lang="uk-UA" dirty="0"/>
              <a:t>. </a:t>
            </a:r>
            <a:r>
              <a:rPr lang="en-US" dirty="0"/>
              <a:t>IEEE TRANSACTIONS ON MEDICAL IMAGING, VOL. 34, NO. 12, DECEMBER 2015</a:t>
            </a:r>
            <a:r>
              <a:rPr lang="uk-UA" dirty="0"/>
              <a:t>. Р 2429-2442</a:t>
            </a:r>
          </a:p>
          <a:p>
            <a:pPr marL="342900" indent="-342900">
              <a:buFont typeface="+mj-lt"/>
              <a:buAutoNum type="arabicPeriod"/>
            </a:pPr>
            <a:r>
              <a:rPr lang="en-US" dirty="0"/>
              <a:t>R.M. </a:t>
            </a:r>
            <a:r>
              <a:rPr lang="en-US" dirty="0" err="1"/>
              <a:t>Yasinskyi</a:t>
            </a:r>
            <a:r>
              <a:rPr lang="uk-UA" dirty="0"/>
              <a:t>. </a:t>
            </a:r>
            <a:r>
              <a:rPr lang="en-US" dirty="0"/>
              <a:t>CLINICAL FORMS OF TUBERCULOSIS</a:t>
            </a:r>
            <a:r>
              <a:rPr lang="uk-UA" dirty="0"/>
              <a:t>,</a:t>
            </a:r>
            <a:r>
              <a:rPr lang="en-US" dirty="0"/>
              <a:t> STUDY GUIDE for practical classes for students – foreign citizens of 4 </a:t>
            </a:r>
            <a:r>
              <a:rPr lang="en-US" dirty="0" err="1"/>
              <a:t>th</a:t>
            </a:r>
            <a:r>
              <a:rPr lang="en-US" dirty="0"/>
              <a:t> course on </a:t>
            </a:r>
            <a:r>
              <a:rPr lang="en-US" dirty="0" err="1"/>
              <a:t>speciality</a:t>
            </a:r>
            <a:r>
              <a:rPr lang="en-US" dirty="0"/>
              <a:t> «</a:t>
            </a:r>
            <a:r>
              <a:rPr lang="en-US" dirty="0" err="1"/>
              <a:t>Phthisiology</a:t>
            </a:r>
            <a:r>
              <a:rPr lang="en-US" dirty="0"/>
              <a:t>»</a:t>
            </a:r>
            <a:r>
              <a:rPr lang="uk-UA" dirty="0"/>
              <a:t> </a:t>
            </a:r>
            <a:r>
              <a:rPr lang="en-US" dirty="0" err="1"/>
              <a:t>Zaporizhzhia</a:t>
            </a:r>
            <a:r>
              <a:rPr lang="en-US" dirty="0"/>
              <a:t> 2016</a:t>
            </a:r>
          </a:p>
          <a:p>
            <a:pPr marL="342900" indent="-342900">
              <a:buFont typeface="+mj-lt"/>
              <a:buAutoNum type="arabicPeriod"/>
            </a:pPr>
            <a:r>
              <a:rPr lang="en-US" dirty="0"/>
              <a:t>CLINICAL FORMS OF TUBERCULOSIS </a:t>
            </a:r>
            <a:r>
              <a:rPr lang="ru-RU" dirty="0"/>
              <a:t>Роберт Джи. АТЛАС ПО ДИАГНОСТИКЕ ВНУТРИГРУДНОГО ТУБЕРКУЛЕЗА У ДЕТЕЙ. Международный Союз по борьбе с туберкулезом и болезнями легких.2003.</a:t>
            </a:r>
            <a:r>
              <a:rPr lang="fr-FR" dirty="0"/>
              <a:t> 68 Boulevard Saint-Michel, 75006 Paris, France</a:t>
            </a:r>
            <a:r>
              <a:rPr lang="ru-RU" dirty="0"/>
              <a:t>.</a:t>
            </a:r>
            <a:r>
              <a:rPr lang="en-US" dirty="0"/>
              <a:t> https://tbrieder.org/publications/books_other/atlas_children_ru.pdf</a:t>
            </a:r>
            <a:endParaRPr lang="ru-RU" dirty="0"/>
          </a:p>
          <a:p>
            <a:pPr marL="342900" indent="-342900">
              <a:buFont typeface="+mj-lt"/>
              <a:buAutoNum type="arabicPeriod"/>
            </a:pPr>
            <a:r>
              <a:rPr lang="en-US" dirty="0"/>
              <a:t>http://medicfoto.ru/post.php?id=3506</a:t>
            </a:r>
            <a:endParaRPr lang="uk-UA" dirty="0"/>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496944" cy="3477875"/>
          </a:xfrm>
          <a:prstGeom prst="rect">
            <a:avLst/>
          </a:prstGeom>
        </p:spPr>
        <p:txBody>
          <a:bodyPr wrap="square">
            <a:spAutoFit/>
          </a:bodyPr>
          <a:lstStyle/>
          <a:p>
            <a:pPr marL="269875" indent="-269875" algn="just"/>
            <a:r>
              <a:rPr lang="uk-UA" sz="2000" dirty="0"/>
              <a:t>9. А.Д.</a:t>
            </a:r>
            <a:r>
              <a:rPr lang="uk-UA" sz="2000" dirty="0" err="1"/>
              <a:t>Ушаков</a:t>
            </a:r>
            <a:r>
              <a:rPr lang="uk-UA" sz="2000" dirty="0"/>
              <a:t>. </a:t>
            </a:r>
            <a:r>
              <a:rPr lang="ru-RU" sz="2000" dirty="0"/>
              <a:t>Инфильтративный туберкулез. Скиалогическая картина. Принципы дифференциальной диагностики. </a:t>
            </a:r>
            <a:r>
              <a:rPr lang="en-US" sz="2000" dirty="0"/>
              <a:t>IV </a:t>
            </a:r>
            <a:r>
              <a:rPr lang="ru-RU" sz="2000" dirty="0"/>
              <a:t>Международный конгресс и школя для врачей. </a:t>
            </a:r>
            <a:r>
              <a:rPr lang="ru-RU" sz="2000" dirty="0" err="1"/>
              <a:t>Кардиоторакальная</a:t>
            </a:r>
            <a:r>
              <a:rPr lang="ru-RU" sz="2000" dirty="0"/>
              <a:t> радиология. 19-20 февраля 2016г., Санкт-Петербург</a:t>
            </a:r>
          </a:p>
          <a:p>
            <a:pPr marL="269875" indent="-269875" algn="just"/>
            <a:r>
              <a:rPr lang="ru-RU" sz="2000" dirty="0"/>
              <a:t>10. В.А. </a:t>
            </a:r>
            <a:r>
              <a:rPr lang="ru-RU" sz="2000" dirty="0" err="1"/>
              <a:t>Кошечкин</a:t>
            </a:r>
            <a:r>
              <a:rPr lang="ru-RU" sz="2000" dirty="0"/>
              <a:t>, З.А. Иванова. ТУБЕРКУЛЁЗ. Москва. «</a:t>
            </a:r>
            <a:r>
              <a:rPr lang="ru-RU" sz="2000" dirty="0" err="1"/>
              <a:t>ГЭОТАР-Медиа</a:t>
            </a:r>
            <a:r>
              <a:rPr lang="ru-RU" sz="2000" dirty="0"/>
              <a:t>»2ОО7. - 304 с.</a:t>
            </a:r>
          </a:p>
          <a:p>
            <a:pPr marL="269875" indent="-269875" algn="just"/>
            <a:r>
              <a:rPr lang="ru-RU" sz="2000" dirty="0"/>
              <a:t>11. М.И. Перельман, В.А. Корякин, И.В. </a:t>
            </a:r>
            <a:r>
              <a:rPr lang="ru-RU" sz="2000" dirty="0" err="1"/>
              <a:t>Богадельникова</a:t>
            </a:r>
            <a:r>
              <a:rPr lang="ru-RU" sz="2000" dirty="0"/>
              <a:t>. Фтизиатрия. Москва. «Медицина».2004</a:t>
            </a:r>
          </a:p>
          <a:p>
            <a:pPr marL="269875" indent="-269875" algn="just"/>
            <a:r>
              <a:rPr lang="ru-RU" sz="2000" dirty="0"/>
              <a:t>12. В.Ю. Мишин, Ю.Г. Григорьев, А.В. </a:t>
            </a:r>
            <a:r>
              <a:rPr lang="ru-RU" sz="2000" dirty="0" err="1"/>
              <a:t>Митронин</a:t>
            </a:r>
            <a:r>
              <a:rPr lang="ru-RU" sz="2000" dirty="0"/>
              <a:t>, СП. </a:t>
            </a:r>
            <a:r>
              <a:rPr lang="ru-RU" sz="2000" dirty="0" err="1"/>
              <a:t>Завражнов</a:t>
            </a:r>
            <a:r>
              <a:rPr lang="ru-RU" sz="2000" dirty="0"/>
              <a:t>. ФТИЗИОПУЛЬМОНОЛОГИЯ. ФТИЗИОПУЛЬМОНОЛОГИЯ. М.: </a:t>
            </a:r>
            <a:r>
              <a:rPr lang="ru-RU" sz="2000" dirty="0" err="1"/>
              <a:t>ГЭОТАР-Медиа</a:t>
            </a:r>
            <a:r>
              <a:rPr lang="ru-RU" sz="2000" dirty="0"/>
              <a:t>, 2007. - 504с: ил.</a:t>
            </a:r>
            <a:endParaRPr lang="uk-UA" sz="2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2999</TotalTime>
  <Words>13658</Words>
  <Application>Microsoft Office PowerPoint</Application>
  <PresentationFormat>Экран (4:3)</PresentationFormat>
  <Paragraphs>1383</Paragraphs>
  <Slides>237</Slides>
  <Notes>2</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237</vt:i4>
      </vt:variant>
    </vt:vector>
  </HeadingPairs>
  <TitlesOfParts>
    <vt:vector size="246" baseType="lpstr">
      <vt:lpstr>Arial</vt:lpstr>
      <vt:lpstr>Book Antiqua</vt:lpstr>
      <vt:lpstr>Calibri</vt:lpstr>
      <vt:lpstr>Lucida Sans</vt:lpstr>
      <vt:lpstr>Times New Roman</vt:lpstr>
      <vt:lpstr>Wingdings</vt:lpstr>
      <vt:lpstr>Wingdings 2</vt:lpstr>
      <vt:lpstr>Wingdings 3</vt:lpstr>
      <vt:lpstr>Апекс</vt:lpstr>
      <vt:lpstr>Туберкульоз легень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ПЕРВИННИЙ ТУБЕРКУЛЬОЗНИЙ КОМПЛЕКС (ПТК)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Туберкульоз внутрішньогрудних лимфатичних вузлів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ДИСЕМІНОВАНИЙ ТУБЕРКУЛЬОЗ ЛЕГЕНЬ (ДТЛ)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ВОГНИЩЕВИЙ ТУБЕРКУЛЬОЗ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ІНФІЛЬТРАТИВНИЙ ТУБЕРКУЛЬОЗ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Казеозна пневмония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Туберкульома легень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ФІБРОЗНО-КАВЕРНОЗНИЙ ТУБЕРКУЛЬОЗ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Циротичний туберкульоз легень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ТУБЕРКУЛЬОЗНИЙ ПЛЕВРИТ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Спостереження  туберкульозу легень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Туберкульоз легень</dc:title>
  <dc:creator>1</dc:creator>
  <cp:lastModifiedBy>Катерина Михайлівна Дойкова</cp:lastModifiedBy>
  <cp:revision>195</cp:revision>
  <dcterms:created xsi:type="dcterms:W3CDTF">2021-03-24T18:24:16Z</dcterms:created>
  <dcterms:modified xsi:type="dcterms:W3CDTF">2021-10-07T19:41:09Z</dcterms:modified>
</cp:coreProperties>
</file>