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61" r:id="rId4"/>
    <p:sldId id="265" r:id="rId5"/>
    <p:sldId id="259" r:id="rId6"/>
    <p:sldId id="267" r:id="rId7"/>
    <p:sldId id="268" r:id="rId8"/>
    <p:sldId id="270" r:id="rId9"/>
    <p:sldId id="257" r:id="rId10"/>
    <p:sldId id="263" r:id="rId11"/>
    <p:sldId id="264" r:id="rId12"/>
    <p:sldId id="282" r:id="rId13"/>
    <p:sldId id="283" r:id="rId14"/>
    <p:sldId id="262" r:id="rId15"/>
    <p:sldId id="272" r:id="rId16"/>
    <p:sldId id="274" r:id="rId17"/>
    <p:sldId id="273" r:id="rId18"/>
    <p:sldId id="275" r:id="rId19"/>
    <p:sldId id="278" r:id="rId20"/>
    <p:sldId id="279" r:id="rId21"/>
    <p:sldId id="280" r:id="rId22"/>
    <p:sldId id="281" r:id="rId23"/>
    <p:sldId id="284" r:id="rId24"/>
    <p:sldId id="286" r:id="rId25"/>
    <p:sldId id="287" r:id="rId26"/>
    <p:sldId id="288" r:id="rId27"/>
    <p:sldId id="289" r:id="rId28"/>
    <p:sldId id="258" r:id="rId29"/>
    <p:sldId id="271"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1.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1.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03848" y="1556792"/>
            <a:ext cx="5940152" cy="1828800"/>
          </a:xfrm>
        </p:spPr>
        <p:txBody>
          <a:bodyPr>
            <a:normAutofit fontScale="90000"/>
          </a:bodyPr>
          <a:lstStyle/>
          <a:p>
            <a:r>
              <a:rPr lang="uk-UA" dirty="0"/>
              <a:t>РЕНТГЕНАНАТОМІЯ </a:t>
            </a:r>
            <a:br>
              <a:rPr lang="uk-UA" dirty="0"/>
            </a:br>
            <a:r>
              <a:rPr lang="uk-UA" dirty="0"/>
              <a:t>ОРГАНІВ </a:t>
            </a:r>
            <a:br>
              <a:rPr lang="uk-UA" dirty="0"/>
            </a:br>
            <a:r>
              <a:rPr lang="uk-UA" dirty="0"/>
              <a:t>Грудної  порожнини</a:t>
            </a:r>
          </a:p>
        </p:txBody>
      </p:sp>
      <p:sp>
        <p:nvSpPr>
          <p:cNvPr id="3" name="Подзаголовок 2"/>
          <p:cNvSpPr>
            <a:spLocks noGrp="1"/>
          </p:cNvSpPr>
          <p:nvPr>
            <p:ph type="subTitle" idx="1"/>
          </p:nvPr>
        </p:nvSpPr>
        <p:spPr>
          <a:xfrm>
            <a:off x="2771800" y="4869160"/>
            <a:ext cx="6372200" cy="1988840"/>
          </a:xfrm>
        </p:spPr>
        <p:txBody>
          <a:bodyPr>
            <a:normAutofit/>
          </a:bodyPr>
          <a:lstStyle/>
          <a:p>
            <a:r>
              <a:rPr lang="uk-UA" dirty="0"/>
              <a:t>Мірза О.Ю.</a:t>
            </a:r>
          </a:p>
          <a:p>
            <a:r>
              <a:rPr lang="uk-UA" sz="2400" dirty="0"/>
              <a:t>Асистент кафедри променевої  діагностики, терапії та радіаційної медицини і онкології  ОНМедУ</a:t>
            </a:r>
          </a:p>
          <a:p>
            <a:endParaRPr lang="uk-UA" dirty="0"/>
          </a:p>
          <a:p>
            <a:endParaRPr lang="uk-UA" dirty="0"/>
          </a:p>
          <a:p>
            <a:endParaRPr lang="uk-UA" dirty="0"/>
          </a:p>
        </p:txBody>
      </p:sp>
      <p:pic>
        <p:nvPicPr>
          <p:cNvPr id="1026" name="Picture 2"/>
          <p:cNvPicPr>
            <a:picLocks noChangeAspect="1" noChangeArrowheads="1"/>
          </p:cNvPicPr>
          <p:nvPr/>
        </p:nvPicPr>
        <p:blipFill>
          <a:blip r:embed="rId2" cstate="print"/>
          <a:srcRect/>
          <a:stretch>
            <a:fillRect/>
          </a:stretch>
        </p:blipFill>
        <p:spPr bwMode="auto">
          <a:xfrm>
            <a:off x="1" y="1"/>
            <a:ext cx="3059831" cy="2795893"/>
          </a:xfrm>
          <a:prstGeom prst="rect">
            <a:avLst/>
          </a:prstGeom>
          <a:noFill/>
          <a:ln w="9525">
            <a:noFill/>
            <a:miter lim="800000"/>
            <a:headEnd/>
            <a:tailEnd/>
          </a:ln>
        </p:spPr>
      </p:pic>
      <p:sp>
        <p:nvSpPr>
          <p:cNvPr id="4" name="TextBox 3">
            <a:extLst>
              <a:ext uri="{FF2B5EF4-FFF2-40B4-BE49-F238E27FC236}">
                <a16:creationId xmlns:a16="http://schemas.microsoft.com/office/drawing/2014/main" id="{075D594D-CBC1-486A-AF02-6A2C791FDFD4}"/>
              </a:ext>
            </a:extLst>
          </p:cNvPr>
          <p:cNvSpPr txBox="1"/>
          <p:nvPr/>
        </p:nvSpPr>
        <p:spPr>
          <a:xfrm>
            <a:off x="107504" y="2996952"/>
            <a:ext cx="2880320" cy="461665"/>
          </a:xfrm>
          <a:prstGeom prst="rect">
            <a:avLst/>
          </a:prstGeom>
          <a:noFill/>
        </p:spPr>
        <p:txBody>
          <a:bodyPr wrap="square" rtlCol="0">
            <a:spAutoFit/>
          </a:bodyPr>
          <a:lstStyle/>
          <a:p>
            <a:r>
              <a:rPr lang="uk-UA" sz="2400"/>
              <a:t>     Одеса - 2021</a:t>
            </a:r>
            <a:endParaRPr lang="uk-U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студентам\Копия Рисунок4.jpg"/>
          <p:cNvPicPr>
            <a:picLocks noChangeAspect="1" noChangeArrowheads="1"/>
          </p:cNvPicPr>
          <p:nvPr/>
        </p:nvPicPr>
        <p:blipFill>
          <a:blip r:embed="rId2" cstate="print"/>
          <a:srcRect/>
          <a:stretch>
            <a:fillRect/>
          </a:stretch>
        </p:blipFill>
        <p:spPr bwMode="auto">
          <a:xfrm>
            <a:off x="0" y="0"/>
            <a:ext cx="5229742" cy="580526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323528" y="476672"/>
            <a:ext cx="8568952" cy="6381327"/>
          </a:xfrm>
          <a:prstGeom prst="rect">
            <a:avLst/>
          </a:prstGeom>
          <a:noFill/>
          <a:ln w="9525">
            <a:noFill/>
            <a:miter lim="800000"/>
            <a:headEnd/>
            <a:tailEnd/>
          </a:ln>
        </p:spPr>
      </p:pic>
      <p:sp>
        <p:nvSpPr>
          <p:cNvPr id="3" name="Полилиния 2"/>
          <p:cNvSpPr/>
          <p:nvPr/>
        </p:nvSpPr>
        <p:spPr>
          <a:xfrm>
            <a:off x="3415259" y="1846288"/>
            <a:ext cx="3150433" cy="4092316"/>
          </a:xfrm>
          <a:custGeom>
            <a:avLst/>
            <a:gdLst>
              <a:gd name="connsiteX0" fmla="*/ 347272 w 3150433"/>
              <a:gd name="connsiteY0" fmla="*/ 3879955 h 4092316"/>
              <a:gd name="connsiteX1" fmla="*/ 197371 w 3150433"/>
              <a:gd name="connsiteY1" fmla="*/ 3700073 h 4092316"/>
              <a:gd name="connsiteX2" fmla="*/ 107430 w 3150433"/>
              <a:gd name="connsiteY2" fmla="*/ 3430250 h 4092316"/>
              <a:gd name="connsiteX3" fmla="*/ 47469 w 3150433"/>
              <a:gd name="connsiteY3" fmla="*/ 3130446 h 4092316"/>
              <a:gd name="connsiteX4" fmla="*/ 2498 w 3150433"/>
              <a:gd name="connsiteY4" fmla="*/ 2830643 h 4092316"/>
              <a:gd name="connsiteX5" fmla="*/ 62459 w 3150433"/>
              <a:gd name="connsiteY5" fmla="*/ 2560820 h 4092316"/>
              <a:gd name="connsiteX6" fmla="*/ 167390 w 3150433"/>
              <a:gd name="connsiteY6" fmla="*/ 2335968 h 4092316"/>
              <a:gd name="connsiteX7" fmla="*/ 272321 w 3150433"/>
              <a:gd name="connsiteY7" fmla="*/ 2111115 h 4092316"/>
              <a:gd name="connsiteX8" fmla="*/ 332282 w 3150433"/>
              <a:gd name="connsiteY8" fmla="*/ 1961214 h 4092316"/>
              <a:gd name="connsiteX9" fmla="*/ 392243 w 3150433"/>
              <a:gd name="connsiteY9" fmla="*/ 1751351 h 4092316"/>
              <a:gd name="connsiteX10" fmla="*/ 407233 w 3150433"/>
              <a:gd name="connsiteY10" fmla="*/ 1541489 h 4092316"/>
              <a:gd name="connsiteX11" fmla="*/ 452203 w 3150433"/>
              <a:gd name="connsiteY11" fmla="*/ 1241686 h 4092316"/>
              <a:gd name="connsiteX12" fmla="*/ 482184 w 3150433"/>
              <a:gd name="connsiteY12" fmla="*/ 971863 h 4092316"/>
              <a:gd name="connsiteX13" fmla="*/ 542144 w 3150433"/>
              <a:gd name="connsiteY13" fmla="*/ 717030 h 4092316"/>
              <a:gd name="connsiteX14" fmla="*/ 677056 w 3150433"/>
              <a:gd name="connsiteY14" fmla="*/ 507168 h 4092316"/>
              <a:gd name="connsiteX15" fmla="*/ 781987 w 3150433"/>
              <a:gd name="connsiteY15" fmla="*/ 252335 h 4092316"/>
              <a:gd name="connsiteX16" fmla="*/ 946879 w 3150433"/>
              <a:gd name="connsiteY16" fmla="*/ 147404 h 4092316"/>
              <a:gd name="connsiteX17" fmla="*/ 1066800 w 3150433"/>
              <a:gd name="connsiteY17" fmla="*/ 87443 h 4092316"/>
              <a:gd name="connsiteX18" fmla="*/ 1231692 w 3150433"/>
              <a:gd name="connsiteY18" fmla="*/ 42473 h 4092316"/>
              <a:gd name="connsiteX19" fmla="*/ 1411574 w 3150433"/>
              <a:gd name="connsiteY19" fmla="*/ 12492 h 4092316"/>
              <a:gd name="connsiteX20" fmla="*/ 1621436 w 3150433"/>
              <a:gd name="connsiteY20" fmla="*/ 12492 h 4092316"/>
              <a:gd name="connsiteX21" fmla="*/ 1756348 w 3150433"/>
              <a:gd name="connsiteY21" fmla="*/ 87443 h 4092316"/>
              <a:gd name="connsiteX22" fmla="*/ 1876269 w 3150433"/>
              <a:gd name="connsiteY22" fmla="*/ 177384 h 4092316"/>
              <a:gd name="connsiteX23" fmla="*/ 1966210 w 3150433"/>
              <a:gd name="connsiteY23" fmla="*/ 327286 h 4092316"/>
              <a:gd name="connsiteX24" fmla="*/ 1966210 w 3150433"/>
              <a:gd name="connsiteY24" fmla="*/ 462197 h 4092316"/>
              <a:gd name="connsiteX25" fmla="*/ 1936230 w 3150433"/>
              <a:gd name="connsiteY25" fmla="*/ 672060 h 4092316"/>
              <a:gd name="connsiteX26" fmla="*/ 1936230 w 3150433"/>
              <a:gd name="connsiteY26" fmla="*/ 791981 h 4092316"/>
              <a:gd name="connsiteX27" fmla="*/ 1936230 w 3150433"/>
              <a:gd name="connsiteY27" fmla="*/ 911902 h 4092316"/>
              <a:gd name="connsiteX28" fmla="*/ 2041161 w 3150433"/>
              <a:gd name="connsiteY28" fmla="*/ 1046814 h 4092316"/>
              <a:gd name="connsiteX29" fmla="*/ 2086131 w 3150433"/>
              <a:gd name="connsiteY29" fmla="*/ 1151745 h 4092316"/>
              <a:gd name="connsiteX30" fmla="*/ 2131102 w 3150433"/>
              <a:gd name="connsiteY30" fmla="*/ 1241686 h 4092316"/>
              <a:gd name="connsiteX31" fmla="*/ 2131102 w 3150433"/>
              <a:gd name="connsiteY31" fmla="*/ 1361607 h 4092316"/>
              <a:gd name="connsiteX32" fmla="*/ 2131102 w 3150433"/>
              <a:gd name="connsiteY32" fmla="*/ 1466538 h 4092316"/>
              <a:gd name="connsiteX33" fmla="*/ 2146092 w 3150433"/>
              <a:gd name="connsiteY33" fmla="*/ 1586460 h 4092316"/>
              <a:gd name="connsiteX34" fmla="*/ 2161082 w 3150433"/>
              <a:gd name="connsiteY34" fmla="*/ 1616440 h 4092316"/>
              <a:gd name="connsiteX35" fmla="*/ 2266013 w 3150433"/>
              <a:gd name="connsiteY35" fmla="*/ 1721371 h 4092316"/>
              <a:gd name="connsiteX36" fmla="*/ 2355954 w 3150433"/>
              <a:gd name="connsiteY36" fmla="*/ 1826302 h 4092316"/>
              <a:gd name="connsiteX37" fmla="*/ 2415915 w 3150433"/>
              <a:gd name="connsiteY37" fmla="*/ 2021174 h 4092316"/>
              <a:gd name="connsiteX38" fmla="*/ 2460885 w 3150433"/>
              <a:gd name="connsiteY38" fmla="*/ 2156086 h 4092316"/>
              <a:gd name="connsiteX39" fmla="*/ 2490866 w 3150433"/>
              <a:gd name="connsiteY39" fmla="*/ 2276007 h 4092316"/>
              <a:gd name="connsiteX40" fmla="*/ 2670748 w 3150433"/>
              <a:gd name="connsiteY40" fmla="*/ 2575810 h 4092316"/>
              <a:gd name="connsiteX41" fmla="*/ 2790669 w 3150433"/>
              <a:gd name="connsiteY41" fmla="*/ 2725712 h 4092316"/>
              <a:gd name="connsiteX42" fmla="*/ 2850630 w 3150433"/>
              <a:gd name="connsiteY42" fmla="*/ 2875614 h 4092316"/>
              <a:gd name="connsiteX43" fmla="*/ 3045502 w 3150433"/>
              <a:gd name="connsiteY43" fmla="*/ 3250368 h 4092316"/>
              <a:gd name="connsiteX44" fmla="*/ 3135443 w 3150433"/>
              <a:gd name="connsiteY44" fmla="*/ 3610132 h 4092316"/>
              <a:gd name="connsiteX45" fmla="*/ 3135443 w 3150433"/>
              <a:gd name="connsiteY45" fmla="*/ 3864964 h 4092316"/>
              <a:gd name="connsiteX46" fmla="*/ 3045502 w 3150433"/>
              <a:gd name="connsiteY46" fmla="*/ 4059837 h 4092316"/>
              <a:gd name="connsiteX47" fmla="*/ 3030511 w 3150433"/>
              <a:gd name="connsiteY47" fmla="*/ 4059837 h 409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150433" h="4092316">
                <a:moveTo>
                  <a:pt x="347272" y="3879955"/>
                </a:moveTo>
                <a:cubicBezTo>
                  <a:pt x="292308" y="3827489"/>
                  <a:pt x="237345" y="3775024"/>
                  <a:pt x="197371" y="3700073"/>
                </a:cubicBezTo>
                <a:cubicBezTo>
                  <a:pt x="157397" y="3625122"/>
                  <a:pt x="132414" y="3525188"/>
                  <a:pt x="107430" y="3430250"/>
                </a:cubicBezTo>
                <a:cubicBezTo>
                  <a:pt x="82446" y="3335312"/>
                  <a:pt x="64958" y="3230380"/>
                  <a:pt x="47469" y="3130446"/>
                </a:cubicBezTo>
                <a:cubicBezTo>
                  <a:pt x="29980" y="3030512"/>
                  <a:pt x="0" y="2925581"/>
                  <a:pt x="2498" y="2830643"/>
                </a:cubicBezTo>
                <a:cubicBezTo>
                  <a:pt x="4996" y="2735705"/>
                  <a:pt x="34977" y="2643266"/>
                  <a:pt x="62459" y="2560820"/>
                </a:cubicBezTo>
                <a:cubicBezTo>
                  <a:pt x="89941" y="2478374"/>
                  <a:pt x="167390" y="2335968"/>
                  <a:pt x="167390" y="2335968"/>
                </a:cubicBezTo>
                <a:cubicBezTo>
                  <a:pt x="202367" y="2261017"/>
                  <a:pt x="244839" y="2173574"/>
                  <a:pt x="272321" y="2111115"/>
                </a:cubicBezTo>
                <a:cubicBezTo>
                  <a:pt x="299803" y="2048656"/>
                  <a:pt x="312295" y="2021175"/>
                  <a:pt x="332282" y="1961214"/>
                </a:cubicBezTo>
                <a:cubicBezTo>
                  <a:pt x="352269" y="1901253"/>
                  <a:pt x="379751" y="1821305"/>
                  <a:pt x="392243" y="1751351"/>
                </a:cubicBezTo>
                <a:cubicBezTo>
                  <a:pt x="404735" y="1681397"/>
                  <a:pt x="397240" y="1626433"/>
                  <a:pt x="407233" y="1541489"/>
                </a:cubicBezTo>
                <a:cubicBezTo>
                  <a:pt x="417226" y="1456545"/>
                  <a:pt x="439711" y="1336623"/>
                  <a:pt x="452203" y="1241686"/>
                </a:cubicBezTo>
                <a:cubicBezTo>
                  <a:pt x="464695" y="1146749"/>
                  <a:pt x="467194" y="1059306"/>
                  <a:pt x="482184" y="971863"/>
                </a:cubicBezTo>
                <a:cubicBezTo>
                  <a:pt x="497174" y="884420"/>
                  <a:pt x="509665" y="794479"/>
                  <a:pt x="542144" y="717030"/>
                </a:cubicBezTo>
                <a:cubicBezTo>
                  <a:pt x="574623" y="639581"/>
                  <a:pt x="637082" y="584617"/>
                  <a:pt x="677056" y="507168"/>
                </a:cubicBezTo>
                <a:cubicBezTo>
                  <a:pt x="717030" y="429719"/>
                  <a:pt x="737017" y="312296"/>
                  <a:pt x="781987" y="252335"/>
                </a:cubicBezTo>
                <a:cubicBezTo>
                  <a:pt x="826957" y="192374"/>
                  <a:pt x="899410" y="174886"/>
                  <a:pt x="946879" y="147404"/>
                </a:cubicBezTo>
                <a:cubicBezTo>
                  <a:pt x="994348" y="119922"/>
                  <a:pt x="1019331" y="104931"/>
                  <a:pt x="1066800" y="87443"/>
                </a:cubicBezTo>
                <a:cubicBezTo>
                  <a:pt x="1114269" y="69955"/>
                  <a:pt x="1174230" y="54965"/>
                  <a:pt x="1231692" y="42473"/>
                </a:cubicBezTo>
                <a:cubicBezTo>
                  <a:pt x="1289154" y="29981"/>
                  <a:pt x="1346617" y="17489"/>
                  <a:pt x="1411574" y="12492"/>
                </a:cubicBezTo>
                <a:cubicBezTo>
                  <a:pt x="1476531" y="7495"/>
                  <a:pt x="1563974" y="0"/>
                  <a:pt x="1621436" y="12492"/>
                </a:cubicBezTo>
                <a:cubicBezTo>
                  <a:pt x="1678898" y="24984"/>
                  <a:pt x="1713876" y="59961"/>
                  <a:pt x="1756348" y="87443"/>
                </a:cubicBezTo>
                <a:cubicBezTo>
                  <a:pt x="1798820" y="114925"/>
                  <a:pt x="1841292" y="137410"/>
                  <a:pt x="1876269" y="177384"/>
                </a:cubicBezTo>
                <a:cubicBezTo>
                  <a:pt x="1911246" y="217358"/>
                  <a:pt x="1951220" y="279817"/>
                  <a:pt x="1966210" y="327286"/>
                </a:cubicBezTo>
                <a:cubicBezTo>
                  <a:pt x="1981200" y="374755"/>
                  <a:pt x="1971207" y="404735"/>
                  <a:pt x="1966210" y="462197"/>
                </a:cubicBezTo>
                <a:cubicBezTo>
                  <a:pt x="1961213" y="519659"/>
                  <a:pt x="1941227" y="617096"/>
                  <a:pt x="1936230" y="672060"/>
                </a:cubicBezTo>
                <a:cubicBezTo>
                  <a:pt x="1931233" y="727024"/>
                  <a:pt x="1936230" y="791981"/>
                  <a:pt x="1936230" y="791981"/>
                </a:cubicBezTo>
                <a:cubicBezTo>
                  <a:pt x="1936230" y="831955"/>
                  <a:pt x="1918742" y="869430"/>
                  <a:pt x="1936230" y="911902"/>
                </a:cubicBezTo>
                <a:cubicBezTo>
                  <a:pt x="1953718" y="954374"/>
                  <a:pt x="2016177" y="1006840"/>
                  <a:pt x="2041161" y="1046814"/>
                </a:cubicBezTo>
                <a:cubicBezTo>
                  <a:pt x="2066145" y="1086788"/>
                  <a:pt x="2071141" y="1119266"/>
                  <a:pt x="2086131" y="1151745"/>
                </a:cubicBezTo>
                <a:cubicBezTo>
                  <a:pt x="2101121" y="1184224"/>
                  <a:pt x="2123607" y="1206709"/>
                  <a:pt x="2131102" y="1241686"/>
                </a:cubicBezTo>
                <a:cubicBezTo>
                  <a:pt x="2138597" y="1276663"/>
                  <a:pt x="2131102" y="1361607"/>
                  <a:pt x="2131102" y="1361607"/>
                </a:cubicBezTo>
                <a:cubicBezTo>
                  <a:pt x="2131102" y="1399082"/>
                  <a:pt x="2128604" y="1429063"/>
                  <a:pt x="2131102" y="1466538"/>
                </a:cubicBezTo>
                <a:cubicBezTo>
                  <a:pt x="2133600" y="1504013"/>
                  <a:pt x="2141095" y="1561476"/>
                  <a:pt x="2146092" y="1586460"/>
                </a:cubicBezTo>
                <a:cubicBezTo>
                  <a:pt x="2151089" y="1611444"/>
                  <a:pt x="2141095" y="1593955"/>
                  <a:pt x="2161082" y="1616440"/>
                </a:cubicBezTo>
                <a:cubicBezTo>
                  <a:pt x="2181069" y="1638925"/>
                  <a:pt x="2233534" y="1686394"/>
                  <a:pt x="2266013" y="1721371"/>
                </a:cubicBezTo>
                <a:cubicBezTo>
                  <a:pt x="2298492" y="1756348"/>
                  <a:pt x="2330970" y="1776335"/>
                  <a:pt x="2355954" y="1826302"/>
                </a:cubicBezTo>
                <a:cubicBezTo>
                  <a:pt x="2380938" y="1876269"/>
                  <a:pt x="2398427" y="1966210"/>
                  <a:pt x="2415915" y="2021174"/>
                </a:cubicBezTo>
                <a:cubicBezTo>
                  <a:pt x="2433403" y="2076138"/>
                  <a:pt x="2448393" y="2113614"/>
                  <a:pt x="2460885" y="2156086"/>
                </a:cubicBezTo>
                <a:cubicBezTo>
                  <a:pt x="2473377" y="2198558"/>
                  <a:pt x="2455889" y="2206053"/>
                  <a:pt x="2490866" y="2276007"/>
                </a:cubicBezTo>
                <a:cubicBezTo>
                  <a:pt x="2525843" y="2345961"/>
                  <a:pt x="2620781" y="2500859"/>
                  <a:pt x="2670748" y="2575810"/>
                </a:cubicBezTo>
                <a:cubicBezTo>
                  <a:pt x="2720715" y="2650761"/>
                  <a:pt x="2760689" y="2675745"/>
                  <a:pt x="2790669" y="2725712"/>
                </a:cubicBezTo>
                <a:cubicBezTo>
                  <a:pt x="2820649" y="2775679"/>
                  <a:pt x="2808158" y="2788171"/>
                  <a:pt x="2850630" y="2875614"/>
                </a:cubicBezTo>
                <a:cubicBezTo>
                  <a:pt x="2893102" y="2963057"/>
                  <a:pt x="2998033" y="3127948"/>
                  <a:pt x="3045502" y="3250368"/>
                </a:cubicBezTo>
                <a:cubicBezTo>
                  <a:pt x="3092971" y="3372788"/>
                  <a:pt x="3120453" y="3507699"/>
                  <a:pt x="3135443" y="3610132"/>
                </a:cubicBezTo>
                <a:cubicBezTo>
                  <a:pt x="3150433" y="3712565"/>
                  <a:pt x="3150433" y="3790013"/>
                  <a:pt x="3135443" y="3864964"/>
                </a:cubicBezTo>
                <a:cubicBezTo>
                  <a:pt x="3120453" y="3939915"/>
                  <a:pt x="3062991" y="4027358"/>
                  <a:pt x="3045502" y="4059837"/>
                </a:cubicBezTo>
                <a:cubicBezTo>
                  <a:pt x="3028013" y="4092316"/>
                  <a:pt x="3030511" y="4059837"/>
                  <a:pt x="3030511" y="4059837"/>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cxnSp>
        <p:nvCxnSpPr>
          <p:cNvPr id="5" name="Прямая со стрелкой 4"/>
          <p:cNvCxnSpPr>
            <a:endCxn id="3" idx="29"/>
          </p:cNvCxnSpPr>
          <p:nvPr/>
        </p:nvCxnSpPr>
        <p:spPr>
          <a:xfrm flipH="1">
            <a:off x="5501391" y="2564904"/>
            <a:ext cx="798801" cy="433129"/>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6300192" y="2060848"/>
            <a:ext cx="1296144" cy="461665"/>
          </a:xfrm>
          <a:prstGeom prst="rect">
            <a:avLst/>
          </a:prstGeom>
        </p:spPr>
        <p:txBody>
          <a:bodyPr wrap="square">
            <a:spAutoFit/>
          </a:bodyPr>
          <a:lstStyle/>
          <a:p>
            <a:r>
              <a:rPr lang="uk-UA" sz="1200" dirty="0"/>
              <a:t>Ліва легенева артерія</a:t>
            </a:r>
          </a:p>
        </p:txBody>
      </p:sp>
      <p:cxnSp>
        <p:nvCxnSpPr>
          <p:cNvPr id="8" name="Прямая со стрелкой 7"/>
          <p:cNvCxnSpPr>
            <a:endCxn id="3" idx="36"/>
          </p:cNvCxnSpPr>
          <p:nvPr/>
        </p:nvCxnSpPr>
        <p:spPr>
          <a:xfrm flipH="1">
            <a:off x="5771214" y="3429000"/>
            <a:ext cx="817010" cy="24359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6660232" y="3284984"/>
            <a:ext cx="1584176" cy="461665"/>
          </a:xfrm>
          <a:prstGeom prst="rect">
            <a:avLst/>
          </a:prstGeom>
        </p:spPr>
        <p:txBody>
          <a:bodyPr wrap="square">
            <a:spAutoFit/>
          </a:bodyPr>
          <a:lstStyle/>
          <a:p>
            <a:r>
              <a:rPr lang="uk-UA" sz="1200" dirty="0"/>
              <a:t>Вушко лівого передсердя </a:t>
            </a:r>
          </a:p>
        </p:txBody>
      </p:sp>
      <p:sp>
        <p:nvSpPr>
          <p:cNvPr id="10" name="Прямоугольник 9"/>
          <p:cNvSpPr/>
          <p:nvPr/>
        </p:nvSpPr>
        <p:spPr>
          <a:xfrm>
            <a:off x="6948264" y="4941168"/>
            <a:ext cx="1262718" cy="276999"/>
          </a:xfrm>
          <a:prstGeom prst="rect">
            <a:avLst/>
          </a:prstGeom>
        </p:spPr>
        <p:txBody>
          <a:bodyPr wrap="none">
            <a:spAutoFit/>
          </a:bodyPr>
          <a:lstStyle/>
          <a:p>
            <a:r>
              <a:rPr lang="uk-UA" sz="1200" dirty="0"/>
              <a:t>Лівий шлуночок</a:t>
            </a:r>
          </a:p>
        </p:txBody>
      </p:sp>
      <p:cxnSp>
        <p:nvCxnSpPr>
          <p:cNvPr id="12" name="Прямая со стрелкой 11"/>
          <p:cNvCxnSpPr/>
          <p:nvPr/>
        </p:nvCxnSpPr>
        <p:spPr>
          <a:xfrm flipH="1">
            <a:off x="6588224" y="5085184"/>
            <a:ext cx="360040" cy="14401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a:endCxn id="3" idx="13"/>
          </p:cNvCxnSpPr>
          <p:nvPr/>
        </p:nvCxnSpPr>
        <p:spPr>
          <a:xfrm>
            <a:off x="3923928" y="692696"/>
            <a:ext cx="33475" cy="1870622"/>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7" name="Полилиния 16"/>
          <p:cNvSpPr/>
          <p:nvPr/>
        </p:nvSpPr>
        <p:spPr>
          <a:xfrm>
            <a:off x="2698230" y="3067987"/>
            <a:ext cx="1124262" cy="1548983"/>
          </a:xfrm>
          <a:custGeom>
            <a:avLst/>
            <a:gdLst>
              <a:gd name="connsiteX0" fmla="*/ 0 w 1124262"/>
              <a:gd name="connsiteY0" fmla="*/ 1548983 h 1548983"/>
              <a:gd name="connsiteX1" fmla="*/ 119921 w 1124262"/>
              <a:gd name="connsiteY1" fmla="*/ 1339121 h 1548983"/>
              <a:gd name="connsiteX2" fmla="*/ 254832 w 1124262"/>
              <a:gd name="connsiteY2" fmla="*/ 1174229 h 1548983"/>
              <a:gd name="connsiteX3" fmla="*/ 329783 w 1124262"/>
              <a:gd name="connsiteY3" fmla="*/ 814465 h 1548983"/>
              <a:gd name="connsiteX4" fmla="*/ 494675 w 1124262"/>
              <a:gd name="connsiteY4" fmla="*/ 544643 h 1548983"/>
              <a:gd name="connsiteX5" fmla="*/ 674557 w 1124262"/>
              <a:gd name="connsiteY5" fmla="*/ 139908 h 1548983"/>
              <a:gd name="connsiteX6" fmla="*/ 779488 w 1124262"/>
              <a:gd name="connsiteY6" fmla="*/ 19987 h 1548983"/>
              <a:gd name="connsiteX7" fmla="*/ 974360 w 1124262"/>
              <a:gd name="connsiteY7" fmla="*/ 19987 h 1548983"/>
              <a:gd name="connsiteX8" fmla="*/ 1124262 w 1124262"/>
              <a:gd name="connsiteY8" fmla="*/ 109928 h 154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262" h="1548983">
                <a:moveTo>
                  <a:pt x="0" y="1548983"/>
                </a:moveTo>
                <a:cubicBezTo>
                  <a:pt x="38724" y="1475281"/>
                  <a:pt x="77449" y="1401580"/>
                  <a:pt x="119921" y="1339121"/>
                </a:cubicBezTo>
                <a:cubicBezTo>
                  <a:pt x="162393" y="1276662"/>
                  <a:pt x="219855" y="1261672"/>
                  <a:pt x="254832" y="1174229"/>
                </a:cubicBezTo>
                <a:cubicBezTo>
                  <a:pt x="289809" y="1086786"/>
                  <a:pt x="289809" y="919396"/>
                  <a:pt x="329783" y="814465"/>
                </a:cubicBezTo>
                <a:cubicBezTo>
                  <a:pt x="369757" y="709534"/>
                  <a:pt x="437213" y="657069"/>
                  <a:pt x="494675" y="544643"/>
                </a:cubicBezTo>
                <a:cubicBezTo>
                  <a:pt x="552137" y="432217"/>
                  <a:pt x="627088" y="227351"/>
                  <a:pt x="674557" y="139908"/>
                </a:cubicBezTo>
                <a:cubicBezTo>
                  <a:pt x="722026" y="52465"/>
                  <a:pt x="729521" y="39974"/>
                  <a:pt x="779488" y="19987"/>
                </a:cubicBezTo>
                <a:cubicBezTo>
                  <a:pt x="829455" y="0"/>
                  <a:pt x="916898" y="4997"/>
                  <a:pt x="974360" y="19987"/>
                </a:cubicBezTo>
                <a:cubicBezTo>
                  <a:pt x="1031822" y="34977"/>
                  <a:pt x="1124262" y="109928"/>
                  <a:pt x="1124262" y="109928"/>
                </a:cubicBezTo>
              </a:path>
            </a:pathLst>
          </a:custGeom>
          <a:ln w="381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8" name="Полилиния 17"/>
          <p:cNvSpPr/>
          <p:nvPr/>
        </p:nvSpPr>
        <p:spPr>
          <a:xfrm>
            <a:off x="2945568" y="3447738"/>
            <a:ext cx="876924" cy="1274164"/>
          </a:xfrm>
          <a:custGeom>
            <a:avLst/>
            <a:gdLst>
              <a:gd name="connsiteX0" fmla="*/ 876924 w 876924"/>
              <a:gd name="connsiteY0" fmla="*/ 0 h 1274164"/>
              <a:gd name="connsiteX1" fmla="*/ 757002 w 876924"/>
              <a:gd name="connsiteY1" fmla="*/ 44970 h 1274164"/>
              <a:gd name="connsiteX2" fmla="*/ 697042 w 876924"/>
              <a:gd name="connsiteY2" fmla="*/ 179882 h 1274164"/>
              <a:gd name="connsiteX3" fmla="*/ 592111 w 876924"/>
              <a:gd name="connsiteY3" fmla="*/ 344773 h 1274164"/>
              <a:gd name="connsiteX4" fmla="*/ 487180 w 876924"/>
              <a:gd name="connsiteY4" fmla="*/ 479685 h 1274164"/>
              <a:gd name="connsiteX5" fmla="*/ 367258 w 876924"/>
              <a:gd name="connsiteY5" fmla="*/ 674557 h 1274164"/>
              <a:gd name="connsiteX6" fmla="*/ 292307 w 876924"/>
              <a:gd name="connsiteY6" fmla="*/ 824459 h 1274164"/>
              <a:gd name="connsiteX7" fmla="*/ 232347 w 876924"/>
              <a:gd name="connsiteY7" fmla="*/ 929390 h 1274164"/>
              <a:gd name="connsiteX8" fmla="*/ 232347 w 876924"/>
              <a:gd name="connsiteY8" fmla="*/ 974360 h 1274164"/>
              <a:gd name="connsiteX9" fmla="*/ 37475 w 876924"/>
              <a:gd name="connsiteY9" fmla="*/ 1214203 h 1274164"/>
              <a:gd name="connsiteX10" fmla="*/ 7494 w 876924"/>
              <a:gd name="connsiteY10" fmla="*/ 1274164 h 1274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924" h="1274164">
                <a:moveTo>
                  <a:pt x="876924" y="0"/>
                </a:moveTo>
                <a:cubicBezTo>
                  <a:pt x="831953" y="7495"/>
                  <a:pt x="786982" y="14990"/>
                  <a:pt x="757002" y="44970"/>
                </a:cubicBezTo>
                <a:cubicBezTo>
                  <a:pt x="727022" y="74950"/>
                  <a:pt x="724524" y="129915"/>
                  <a:pt x="697042" y="179882"/>
                </a:cubicBezTo>
                <a:cubicBezTo>
                  <a:pt x="669560" y="229849"/>
                  <a:pt x="627088" y="294806"/>
                  <a:pt x="592111" y="344773"/>
                </a:cubicBezTo>
                <a:cubicBezTo>
                  <a:pt x="557134" y="394740"/>
                  <a:pt x="524655" y="424721"/>
                  <a:pt x="487180" y="479685"/>
                </a:cubicBezTo>
                <a:cubicBezTo>
                  <a:pt x="449705" y="534649"/>
                  <a:pt x="399737" y="617095"/>
                  <a:pt x="367258" y="674557"/>
                </a:cubicBezTo>
                <a:cubicBezTo>
                  <a:pt x="334779" y="732019"/>
                  <a:pt x="314792" y="781987"/>
                  <a:pt x="292307" y="824459"/>
                </a:cubicBezTo>
                <a:cubicBezTo>
                  <a:pt x="269822" y="866931"/>
                  <a:pt x="242340" y="904407"/>
                  <a:pt x="232347" y="929390"/>
                </a:cubicBezTo>
                <a:cubicBezTo>
                  <a:pt x="222354" y="954373"/>
                  <a:pt x="264826" y="926891"/>
                  <a:pt x="232347" y="974360"/>
                </a:cubicBezTo>
                <a:cubicBezTo>
                  <a:pt x="199868" y="1021829"/>
                  <a:pt x="74950" y="1164236"/>
                  <a:pt x="37475" y="1214203"/>
                </a:cubicBezTo>
                <a:cubicBezTo>
                  <a:pt x="0" y="1264170"/>
                  <a:pt x="7494" y="1274164"/>
                  <a:pt x="7494" y="1274164"/>
                </a:cubicBezTo>
              </a:path>
            </a:pathLst>
          </a:custGeom>
          <a:ln w="381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cxnSp>
        <p:nvCxnSpPr>
          <p:cNvPr id="20" name="Прямая со стрелкой 19"/>
          <p:cNvCxnSpPr/>
          <p:nvPr/>
        </p:nvCxnSpPr>
        <p:spPr>
          <a:xfrm>
            <a:off x="2915816" y="1772816"/>
            <a:ext cx="1008112" cy="7200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1979712" y="1556792"/>
            <a:ext cx="1080120" cy="646331"/>
          </a:xfrm>
          <a:prstGeom prst="rect">
            <a:avLst/>
          </a:prstGeom>
        </p:spPr>
        <p:txBody>
          <a:bodyPr wrap="square">
            <a:spAutoFit/>
          </a:bodyPr>
          <a:lstStyle/>
          <a:p>
            <a:r>
              <a:rPr lang="uk-UA" sz="1200" dirty="0"/>
              <a:t>Верхня порожниста вена</a:t>
            </a:r>
          </a:p>
        </p:txBody>
      </p:sp>
      <p:cxnSp>
        <p:nvCxnSpPr>
          <p:cNvPr id="25" name="Прямая со стрелкой 24"/>
          <p:cNvCxnSpPr/>
          <p:nvPr/>
        </p:nvCxnSpPr>
        <p:spPr>
          <a:xfrm>
            <a:off x="2339752" y="3429000"/>
            <a:ext cx="864096" cy="7200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1115616" y="5013176"/>
            <a:ext cx="1394997" cy="276999"/>
          </a:xfrm>
          <a:prstGeom prst="rect">
            <a:avLst/>
          </a:prstGeom>
        </p:spPr>
        <p:txBody>
          <a:bodyPr wrap="none">
            <a:spAutoFit/>
          </a:bodyPr>
          <a:lstStyle/>
          <a:p>
            <a:r>
              <a:rPr lang="uk-UA" sz="1200" dirty="0"/>
              <a:t>Праве передсердя </a:t>
            </a:r>
          </a:p>
        </p:txBody>
      </p:sp>
      <p:cxnSp>
        <p:nvCxnSpPr>
          <p:cNvPr id="28" name="Прямая со стрелкой 27"/>
          <p:cNvCxnSpPr/>
          <p:nvPr/>
        </p:nvCxnSpPr>
        <p:spPr>
          <a:xfrm>
            <a:off x="2411760" y="5229200"/>
            <a:ext cx="1008112" cy="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p:nvSpPr>
        <p:spPr>
          <a:xfrm>
            <a:off x="1259632" y="3284984"/>
            <a:ext cx="1224136" cy="276999"/>
          </a:xfrm>
          <a:prstGeom prst="rect">
            <a:avLst/>
          </a:prstGeom>
        </p:spPr>
        <p:txBody>
          <a:bodyPr wrap="square">
            <a:spAutoFit/>
          </a:bodyPr>
          <a:lstStyle/>
          <a:p>
            <a:r>
              <a:rPr lang="uk-UA" sz="1200" dirty="0"/>
              <a:t>Корінь легені</a:t>
            </a:r>
          </a:p>
        </p:txBody>
      </p:sp>
      <p:sp>
        <p:nvSpPr>
          <p:cNvPr id="30" name="Полилиния 29"/>
          <p:cNvSpPr/>
          <p:nvPr/>
        </p:nvSpPr>
        <p:spPr>
          <a:xfrm>
            <a:off x="5381469" y="2608289"/>
            <a:ext cx="1184223" cy="1558977"/>
          </a:xfrm>
          <a:custGeom>
            <a:avLst/>
            <a:gdLst>
              <a:gd name="connsiteX0" fmla="*/ 0 w 1184223"/>
              <a:gd name="connsiteY0" fmla="*/ 0 h 1558977"/>
              <a:gd name="connsiteX1" fmla="*/ 149901 w 1184223"/>
              <a:gd name="connsiteY1" fmla="*/ 74950 h 1558977"/>
              <a:gd name="connsiteX2" fmla="*/ 284813 w 1184223"/>
              <a:gd name="connsiteY2" fmla="*/ 134911 h 1558977"/>
              <a:gd name="connsiteX3" fmla="*/ 374754 w 1184223"/>
              <a:gd name="connsiteY3" fmla="*/ 239842 h 1558977"/>
              <a:gd name="connsiteX4" fmla="*/ 509665 w 1184223"/>
              <a:gd name="connsiteY4" fmla="*/ 374754 h 1558977"/>
              <a:gd name="connsiteX5" fmla="*/ 629587 w 1184223"/>
              <a:gd name="connsiteY5" fmla="*/ 569626 h 1558977"/>
              <a:gd name="connsiteX6" fmla="*/ 704538 w 1184223"/>
              <a:gd name="connsiteY6" fmla="*/ 779488 h 1558977"/>
              <a:gd name="connsiteX7" fmla="*/ 749508 w 1184223"/>
              <a:gd name="connsiteY7" fmla="*/ 1019331 h 1558977"/>
              <a:gd name="connsiteX8" fmla="*/ 779488 w 1184223"/>
              <a:gd name="connsiteY8" fmla="*/ 1259173 h 1558977"/>
              <a:gd name="connsiteX9" fmla="*/ 869429 w 1184223"/>
              <a:gd name="connsiteY9" fmla="*/ 1469036 h 1558977"/>
              <a:gd name="connsiteX10" fmla="*/ 1184223 w 1184223"/>
              <a:gd name="connsiteY10" fmla="*/ 1558977 h 155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4223" h="1558977">
                <a:moveTo>
                  <a:pt x="0" y="0"/>
                </a:moveTo>
                <a:cubicBezTo>
                  <a:pt x="57462" y="28731"/>
                  <a:pt x="102432" y="52465"/>
                  <a:pt x="149901" y="74950"/>
                </a:cubicBezTo>
                <a:cubicBezTo>
                  <a:pt x="197370" y="97435"/>
                  <a:pt x="247338" y="107429"/>
                  <a:pt x="284813" y="134911"/>
                </a:cubicBezTo>
                <a:cubicBezTo>
                  <a:pt x="322289" y="162393"/>
                  <a:pt x="337279" y="199868"/>
                  <a:pt x="374754" y="239842"/>
                </a:cubicBezTo>
                <a:cubicBezTo>
                  <a:pt x="412229" y="279816"/>
                  <a:pt x="467193" y="319790"/>
                  <a:pt x="509665" y="374754"/>
                </a:cubicBezTo>
                <a:cubicBezTo>
                  <a:pt x="552137" y="429718"/>
                  <a:pt x="597108" y="502170"/>
                  <a:pt x="629587" y="569626"/>
                </a:cubicBezTo>
                <a:cubicBezTo>
                  <a:pt x="662066" y="637082"/>
                  <a:pt x="684551" y="704537"/>
                  <a:pt x="704538" y="779488"/>
                </a:cubicBezTo>
                <a:cubicBezTo>
                  <a:pt x="724525" y="854439"/>
                  <a:pt x="737016" y="939383"/>
                  <a:pt x="749508" y="1019331"/>
                </a:cubicBezTo>
                <a:cubicBezTo>
                  <a:pt x="762000" y="1099279"/>
                  <a:pt x="759501" y="1184222"/>
                  <a:pt x="779488" y="1259173"/>
                </a:cubicBezTo>
                <a:cubicBezTo>
                  <a:pt x="799475" y="1334124"/>
                  <a:pt x="801973" y="1419069"/>
                  <a:pt x="869429" y="1469036"/>
                </a:cubicBezTo>
                <a:cubicBezTo>
                  <a:pt x="936885" y="1519003"/>
                  <a:pt x="1184223" y="1558977"/>
                  <a:pt x="1184223" y="1558977"/>
                </a:cubicBezTo>
              </a:path>
            </a:pathLst>
          </a:custGeom>
          <a:ln w="381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1" name="Полилиния 30"/>
          <p:cNvSpPr/>
          <p:nvPr/>
        </p:nvSpPr>
        <p:spPr>
          <a:xfrm>
            <a:off x="5621311" y="3177915"/>
            <a:ext cx="689548" cy="1196714"/>
          </a:xfrm>
          <a:custGeom>
            <a:avLst/>
            <a:gdLst>
              <a:gd name="connsiteX0" fmla="*/ 0 w 689548"/>
              <a:gd name="connsiteY0" fmla="*/ 0 h 1196714"/>
              <a:gd name="connsiteX1" fmla="*/ 134912 w 689548"/>
              <a:gd name="connsiteY1" fmla="*/ 224852 h 1196714"/>
              <a:gd name="connsiteX2" fmla="*/ 194873 w 689548"/>
              <a:gd name="connsiteY2" fmla="*/ 404734 h 1196714"/>
              <a:gd name="connsiteX3" fmla="*/ 269823 w 689548"/>
              <a:gd name="connsiteY3" fmla="*/ 584616 h 1196714"/>
              <a:gd name="connsiteX4" fmla="*/ 359764 w 689548"/>
              <a:gd name="connsiteY4" fmla="*/ 779488 h 1196714"/>
              <a:gd name="connsiteX5" fmla="*/ 464696 w 689548"/>
              <a:gd name="connsiteY5" fmla="*/ 914400 h 1196714"/>
              <a:gd name="connsiteX6" fmla="*/ 584617 w 689548"/>
              <a:gd name="connsiteY6" fmla="*/ 1154242 h 1196714"/>
              <a:gd name="connsiteX7" fmla="*/ 689548 w 689548"/>
              <a:gd name="connsiteY7" fmla="*/ 1169233 h 119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9548" h="1196714">
                <a:moveTo>
                  <a:pt x="0" y="0"/>
                </a:moveTo>
                <a:cubicBezTo>
                  <a:pt x="51216" y="78698"/>
                  <a:pt x="102433" y="157396"/>
                  <a:pt x="134912" y="224852"/>
                </a:cubicBezTo>
                <a:cubicBezTo>
                  <a:pt x="167391" y="292308"/>
                  <a:pt x="172388" y="344773"/>
                  <a:pt x="194873" y="404734"/>
                </a:cubicBezTo>
                <a:cubicBezTo>
                  <a:pt x="217358" y="464695"/>
                  <a:pt x="242341" y="522157"/>
                  <a:pt x="269823" y="584616"/>
                </a:cubicBezTo>
                <a:cubicBezTo>
                  <a:pt x="297305" y="647075"/>
                  <a:pt x="327285" y="724524"/>
                  <a:pt x="359764" y="779488"/>
                </a:cubicBezTo>
                <a:cubicBezTo>
                  <a:pt x="392243" y="834452"/>
                  <a:pt x="427221" y="851941"/>
                  <a:pt x="464696" y="914400"/>
                </a:cubicBezTo>
                <a:cubicBezTo>
                  <a:pt x="502172" y="976859"/>
                  <a:pt x="547142" y="1111770"/>
                  <a:pt x="584617" y="1154242"/>
                </a:cubicBezTo>
                <a:cubicBezTo>
                  <a:pt x="622092" y="1196714"/>
                  <a:pt x="689548" y="1169233"/>
                  <a:pt x="689548" y="1169233"/>
                </a:cubicBezTo>
              </a:path>
            </a:pathLst>
          </a:custGeom>
          <a:ln w="381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131840" y="0"/>
            <a:ext cx="4024500" cy="584775"/>
          </a:xfrm>
          <a:prstGeom prst="rect">
            <a:avLst/>
          </a:prstGeom>
        </p:spPr>
        <p:txBody>
          <a:bodyPr wrap="none">
            <a:spAutoFit/>
          </a:bodyPr>
          <a:lstStyle/>
          <a:p>
            <a:r>
              <a:rPr lang="uk-UA" sz="3200" b="1" dirty="0"/>
              <a:t>Зони та поля  легень</a:t>
            </a:r>
          </a:p>
        </p:txBody>
      </p:sp>
      <p:sp>
        <p:nvSpPr>
          <p:cNvPr id="19" name="Прямоугольник 18"/>
          <p:cNvSpPr/>
          <p:nvPr/>
        </p:nvSpPr>
        <p:spPr>
          <a:xfrm>
            <a:off x="4283968" y="692696"/>
            <a:ext cx="4644008" cy="2800767"/>
          </a:xfrm>
          <a:prstGeom prst="rect">
            <a:avLst/>
          </a:prstGeom>
        </p:spPr>
        <p:txBody>
          <a:bodyPr wrap="square">
            <a:spAutoFit/>
          </a:bodyPr>
          <a:lstStyle/>
          <a:p>
            <a:pPr algn="ctr"/>
            <a:r>
              <a:rPr lang="uk-UA" sz="2000" b="1" u="sng" dirty="0"/>
              <a:t>3 легеневі зони:</a:t>
            </a:r>
            <a:r>
              <a:rPr lang="uk-UA" sz="2000" dirty="0"/>
              <a:t> </a:t>
            </a:r>
          </a:p>
          <a:p>
            <a:r>
              <a:rPr lang="uk-UA" sz="2000" dirty="0"/>
              <a:t>Лінії проводять з середини внутрішньо грудинного відрізка ключиці і середньо ключичної лінії</a:t>
            </a:r>
            <a:endParaRPr lang="uk-UA" sz="2000" b="1" u="sng" dirty="0"/>
          </a:p>
          <a:p>
            <a:r>
              <a:rPr lang="uk-UA" sz="2000" b="1" dirty="0"/>
              <a:t>І-  </a:t>
            </a:r>
            <a:r>
              <a:rPr lang="uk-UA" sz="2000" dirty="0"/>
              <a:t>медіальні</a:t>
            </a:r>
            <a:r>
              <a:rPr lang="uk-UA" sz="2000" b="1" dirty="0"/>
              <a:t> (</a:t>
            </a:r>
            <a:r>
              <a:rPr lang="uk-UA" sz="2000" dirty="0"/>
              <a:t>прикорневі) зони;</a:t>
            </a:r>
          </a:p>
          <a:p>
            <a:r>
              <a:rPr lang="uk-UA" sz="2000" b="1" dirty="0"/>
              <a:t>ІІ</a:t>
            </a:r>
            <a:r>
              <a:rPr lang="uk-UA" sz="2000" dirty="0"/>
              <a:t> - центральні зони;</a:t>
            </a:r>
          </a:p>
          <a:p>
            <a:r>
              <a:rPr lang="uk-UA" sz="2000" b="1" dirty="0"/>
              <a:t>ІІІ – </a:t>
            </a:r>
            <a:r>
              <a:rPr lang="uk-UA" sz="2000" dirty="0"/>
              <a:t>периферичні зони  (латеральні або плащові).</a:t>
            </a:r>
          </a:p>
          <a:p>
            <a:endParaRPr lang="uk-UA" sz="1600" dirty="0"/>
          </a:p>
        </p:txBody>
      </p:sp>
      <p:pic>
        <p:nvPicPr>
          <p:cNvPr id="22" name="Picture 3"/>
          <p:cNvPicPr>
            <a:picLocks noChangeAspect="1" noChangeArrowheads="1"/>
          </p:cNvPicPr>
          <p:nvPr/>
        </p:nvPicPr>
        <p:blipFill>
          <a:blip r:embed="rId2" cstate="print">
            <a:lum contrast="40000"/>
          </a:blip>
          <a:srcRect/>
          <a:stretch>
            <a:fillRect/>
          </a:stretch>
        </p:blipFill>
        <p:spPr bwMode="auto">
          <a:xfrm>
            <a:off x="395536" y="476672"/>
            <a:ext cx="3888432" cy="4606096"/>
          </a:xfrm>
          <a:prstGeom prst="rect">
            <a:avLst/>
          </a:prstGeom>
          <a:noFill/>
          <a:ln w="9525">
            <a:noFill/>
            <a:miter lim="800000"/>
            <a:headEnd/>
            <a:tailEnd/>
          </a:ln>
        </p:spPr>
      </p:pic>
      <p:cxnSp>
        <p:nvCxnSpPr>
          <p:cNvPr id="24" name="Прямая соединительная линия 23"/>
          <p:cNvCxnSpPr/>
          <p:nvPr/>
        </p:nvCxnSpPr>
        <p:spPr>
          <a:xfrm>
            <a:off x="2987824" y="1124744"/>
            <a:ext cx="216024" cy="331236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3491880" y="1052736"/>
            <a:ext cx="288032" cy="345638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a:off x="683568" y="1556792"/>
            <a:ext cx="144016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539552" y="2348880"/>
            <a:ext cx="1296144"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a:off x="539552" y="3717032"/>
            <a:ext cx="1224136"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5" name="Прямоугольник 34"/>
          <p:cNvSpPr/>
          <p:nvPr/>
        </p:nvSpPr>
        <p:spPr>
          <a:xfrm>
            <a:off x="4355976" y="3356992"/>
            <a:ext cx="4427984" cy="1938992"/>
          </a:xfrm>
          <a:prstGeom prst="rect">
            <a:avLst/>
          </a:prstGeom>
        </p:spPr>
        <p:txBody>
          <a:bodyPr wrap="square">
            <a:spAutoFit/>
          </a:bodyPr>
          <a:lstStyle/>
          <a:p>
            <a:pPr algn="ctr"/>
            <a:r>
              <a:rPr lang="uk-UA" sz="2000" b="1" u="sng" dirty="0"/>
              <a:t>3 легеневі поля: </a:t>
            </a:r>
          </a:p>
          <a:p>
            <a:pPr algn="just"/>
            <a:r>
              <a:rPr lang="uk-UA" sz="2000" dirty="0"/>
              <a:t>Лінії проводять через передній відрізок 2 і 4 ребер, які ділять легеню  на 3 легеневих поля - верхнє, середнє і нижнє.</a:t>
            </a:r>
          </a:p>
          <a:p>
            <a:r>
              <a:rPr lang="uk-UA" sz="2000" dirty="0"/>
              <a:t> Вище ключиць - верхівки легких.</a:t>
            </a:r>
            <a:endParaRPr lang="ru-RU" sz="2000" b="1" dirty="0"/>
          </a:p>
        </p:txBody>
      </p:sp>
      <p:sp>
        <p:nvSpPr>
          <p:cNvPr id="41" name="Прямоугольник 40"/>
          <p:cNvSpPr/>
          <p:nvPr/>
        </p:nvSpPr>
        <p:spPr>
          <a:xfrm>
            <a:off x="2699792" y="1916832"/>
            <a:ext cx="274434" cy="369332"/>
          </a:xfrm>
          <a:prstGeom prst="rect">
            <a:avLst/>
          </a:prstGeom>
        </p:spPr>
        <p:txBody>
          <a:bodyPr wrap="none">
            <a:spAutoFit/>
          </a:bodyPr>
          <a:lstStyle/>
          <a:p>
            <a:r>
              <a:rPr lang="uk-UA" b="1" dirty="0"/>
              <a:t>І</a:t>
            </a:r>
            <a:endParaRPr lang="uk-UA" dirty="0"/>
          </a:p>
        </p:txBody>
      </p:sp>
      <p:sp>
        <p:nvSpPr>
          <p:cNvPr id="42" name="Прямоугольник 41"/>
          <p:cNvSpPr/>
          <p:nvPr/>
        </p:nvSpPr>
        <p:spPr>
          <a:xfrm>
            <a:off x="3131840" y="1916832"/>
            <a:ext cx="364202" cy="369332"/>
          </a:xfrm>
          <a:prstGeom prst="rect">
            <a:avLst/>
          </a:prstGeom>
        </p:spPr>
        <p:txBody>
          <a:bodyPr wrap="none">
            <a:spAutoFit/>
          </a:bodyPr>
          <a:lstStyle/>
          <a:p>
            <a:r>
              <a:rPr lang="uk-UA" b="1" dirty="0"/>
              <a:t>ІІ</a:t>
            </a:r>
            <a:endParaRPr lang="uk-UA" dirty="0"/>
          </a:p>
        </p:txBody>
      </p:sp>
      <p:sp>
        <p:nvSpPr>
          <p:cNvPr id="43" name="Прямоугольник 42"/>
          <p:cNvSpPr/>
          <p:nvPr/>
        </p:nvSpPr>
        <p:spPr>
          <a:xfrm>
            <a:off x="3563888" y="1916832"/>
            <a:ext cx="511679" cy="369332"/>
          </a:xfrm>
          <a:prstGeom prst="rect">
            <a:avLst/>
          </a:prstGeom>
        </p:spPr>
        <p:txBody>
          <a:bodyPr wrap="none">
            <a:spAutoFit/>
          </a:bodyPr>
          <a:lstStyle/>
          <a:p>
            <a:r>
              <a:rPr lang="uk-UA" b="1" dirty="0"/>
              <a:t>ІІІ </a:t>
            </a:r>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7784" y="0"/>
            <a:ext cx="3888180" cy="769441"/>
          </a:xfrm>
          <a:prstGeom prst="rect">
            <a:avLst/>
          </a:prstGeom>
        </p:spPr>
        <p:txBody>
          <a:bodyPr wrap="none">
            <a:spAutoFit/>
          </a:bodyPr>
          <a:lstStyle/>
          <a:p>
            <a:r>
              <a:rPr lang="uk-UA" sz="4400" b="1" dirty="0"/>
              <a:t>Частки легень</a:t>
            </a:r>
          </a:p>
        </p:txBody>
      </p:sp>
      <p:pic>
        <p:nvPicPr>
          <p:cNvPr id="17411" name="Picture 3"/>
          <p:cNvPicPr>
            <a:picLocks noChangeAspect="1" noChangeArrowheads="1"/>
          </p:cNvPicPr>
          <p:nvPr/>
        </p:nvPicPr>
        <p:blipFill>
          <a:blip r:embed="rId2" cstate="print">
            <a:lum contrast="30000"/>
          </a:blip>
          <a:srcRect/>
          <a:stretch>
            <a:fillRect/>
          </a:stretch>
        </p:blipFill>
        <p:spPr bwMode="auto">
          <a:xfrm>
            <a:off x="6588224" y="1124744"/>
            <a:ext cx="2555776" cy="3457575"/>
          </a:xfrm>
          <a:prstGeom prst="rect">
            <a:avLst/>
          </a:prstGeom>
          <a:noFill/>
          <a:ln w="9525">
            <a:noFill/>
            <a:miter lim="800000"/>
            <a:headEnd/>
            <a:tailEnd/>
          </a:ln>
        </p:spPr>
      </p:pic>
      <p:sp>
        <p:nvSpPr>
          <p:cNvPr id="11" name="Полилиния 10"/>
          <p:cNvSpPr/>
          <p:nvPr/>
        </p:nvSpPr>
        <p:spPr>
          <a:xfrm>
            <a:off x="6780551" y="1281659"/>
            <a:ext cx="1928735" cy="2518347"/>
          </a:xfrm>
          <a:custGeom>
            <a:avLst/>
            <a:gdLst>
              <a:gd name="connsiteX0" fmla="*/ 249836 w 1928735"/>
              <a:gd name="connsiteY0" fmla="*/ 2420911 h 2518347"/>
              <a:gd name="connsiteX1" fmla="*/ 1778833 w 1928735"/>
              <a:gd name="connsiteY1" fmla="*/ 607102 h 2518347"/>
              <a:gd name="connsiteX2" fmla="*/ 1149246 w 1928735"/>
              <a:gd name="connsiteY2" fmla="*/ 97436 h 2518347"/>
              <a:gd name="connsiteX3" fmla="*/ 279816 w 1928735"/>
              <a:gd name="connsiteY3" fmla="*/ 1191718 h 2518347"/>
              <a:gd name="connsiteX4" fmla="*/ 249836 w 1928735"/>
              <a:gd name="connsiteY4" fmla="*/ 2420911 h 2518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8735" h="2518347">
                <a:moveTo>
                  <a:pt x="249836" y="2420911"/>
                </a:moveTo>
                <a:cubicBezTo>
                  <a:pt x="499672" y="2323475"/>
                  <a:pt x="1628931" y="994348"/>
                  <a:pt x="1778833" y="607102"/>
                </a:cubicBezTo>
                <a:cubicBezTo>
                  <a:pt x="1928735" y="219856"/>
                  <a:pt x="1399082" y="0"/>
                  <a:pt x="1149246" y="97436"/>
                </a:cubicBezTo>
                <a:cubicBezTo>
                  <a:pt x="899410" y="194872"/>
                  <a:pt x="429718" y="804472"/>
                  <a:pt x="279816" y="1191718"/>
                </a:cubicBezTo>
                <a:cubicBezTo>
                  <a:pt x="129914" y="1578964"/>
                  <a:pt x="0" y="2518347"/>
                  <a:pt x="249836" y="2420911"/>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7412" name="Picture 4"/>
          <p:cNvPicPr>
            <a:picLocks noChangeAspect="1" noChangeArrowheads="1"/>
          </p:cNvPicPr>
          <p:nvPr/>
        </p:nvPicPr>
        <p:blipFill>
          <a:blip r:embed="rId3" cstate="print">
            <a:lum contrast="30000"/>
          </a:blip>
          <a:srcRect/>
          <a:stretch>
            <a:fillRect/>
          </a:stretch>
        </p:blipFill>
        <p:spPr bwMode="auto">
          <a:xfrm>
            <a:off x="2771800" y="1196752"/>
            <a:ext cx="3343002" cy="3384376"/>
          </a:xfrm>
          <a:prstGeom prst="rect">
            <a:avLst/>
          </a:prstGeom>
          <a:noFill/>
          <a:ln w="9525">
            <a:noFill/>
            <a:miter lim="800000"/>
            <a:headEnd/>
            <a:tailEnd/>
          </a:ln>
        </p:spPr>
      </p:pic>
      <p:sp>
        <p:nvSpPr>
          <p:cNvPr id="13" name="Прямоугольник 12"/>
          <p:cNvSpPr/>
          <p:nvPr/>
        </p:nvSpPr>
        <p:spPr>
          <a:xfrm>
            <a:off x="5508104" y="1196752"/>
            <a:ext cx="576064" cy="3600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Полилиния 16"/>
          <p:cNvSpPr/>
          <p:nvPr/>
        </p:nvSpPr>
        <p:spPr>
          <a:xfrm>
            <a:off x="3110459" y="1471534"/>
            <a:ext cx="1241685" cy="1861279"/>
          </a:xfrm>
          <a:custGeom>
            <a:avLst/>
            <a:gdLst>
              <a:gd name="connsiteX0" fmla="*/ 127416 w 1241685"/>
              <a:gd name="connsiteY0" fmla="*/ 1436558 h 1861279"/>
              <a:gd name="connsiteX1" fmla="*/ 277318 w 1241685"/>
              <a:gd name="connsiteY1" fmla="*/ 402236 h 1861279"/>
              <a:gd name="connsiteX2" fmla="*/ 861934 w 1241685"/>
              <a:gd name="connsiteY2" fmla="*/ 12492 h 1861279"/>
              <a:gd name="connsiteX3" fmla="*/ 1191718 w 1241685"/>
              <a:gd name="connsiteY3" fmla="*/ 327286 h 1861279"/>
              <a:gd name="connsiteX4" fmla="*/ 1161738 w 1241685"/>
              <a:gd name="connsiteY4" fmla="*/ 1421568 h 1861279"/>
              <a:gd name="connsiteX5" fmla="*/ 1041816 w 1241685"/>
              <a:gd name="connsiteY5" fmla="*/ 1856282 h 1861279"/>
              <a:gd name="connsiteX6" fmla="*/ 127416 w 1241685"/>
              <a:gd name="connsiteY6" fmla="*/ 1436558 h 186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685" h="1861279">
                <a:moveTo>
                  <a:pt x="127416" y="1436558"/>
                </a:moveTo>
                <a:cubicBezTo>
                  <a:pt x="0" y="1194217"/>
                  <a:pt x="154898" y="639580"/>
                  <a:pt x="277318" y="402236"/>
                </a:cubicBezTo>
                <a:cubicBezTo>
                  <a:pt x="399738" y="164892"/>
                  <a:pt x="709534" y="24984"/>
                  <a:pt x="861934" y="12492"/>
                </a:cubicBezTo>
                <a:cubicBezTo>
                  <a:pt x="1014334" y="0"/>
                  <a:pt x="1141751" y="92440"/>
                  <a:pt x="1191718" y="327286"/>
                </a:cubicBezTo>
                <a:cubicBezTo>
                  <a:pt x="1241685" y="562132"/>
                  <a:pt x="1186722" y="1166735"/>
                  <a:pt x="1161738" y="1421568"/>
                </a:cubicBezTo>
                <a:cubicBezTo>
                  <a:pt x="1136754" y="1676401"/>
                  <a:pt x="1214203" y="1851285"/>
                  <a:pt x="1041816" y="1856282"/>
                </a:cubicBezTo>
                <a:cubicBezTo>
                  <a:pt x="869429" y="1861279"/>
                  <a:pt x="254832" y="1678899"/>
                  <a:pt x="127416" y="1436558"/>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Полилиния 13"/>
          <p:cNvSpPr/>
          <p:nvPr/>
        </p:nvSpPr>
        <p:spPr>
          <a:xfrm>
            <a:off x="3028013" y="2780675"/>
            <a:ext cx="1356610" cy="1224389"/>
          </a:xfrm>
          <a:custGeom>
            <a:avLst/>
            <a:gdLst>
              <a:gd name="connsiteX0" fmla="*/ 179882 w 1356610"/>
              <a:gd name="connsiteY0" fmla="*/ 157397 h 1379096"/>
              <a:gd name="connsiteX1" fmla="*/ 1229194 w 1356610"/>
              <a:gd name="connsiteY1" fmla="*/ 217358 h 1379096"/>
              <a:gd name="connsiteX2" fmla="*/ 944380 w 1356610"/>
              <a:gd name="connsiteY2" fmla="*/ 1221699 h 1379096"/>
              <a:gd name="connsiteX3" fmla="*/ 149902 w 1356610"/>
              <a:gd name="connsiteY3" fmla="*/ 1161738 h 1379096"/>
              <a:gd name="connsiteX4" fmla="*/ 179882 w 1356610"/>
              <a:gd name="connsiteY4" fmla="*/ 157397 h 1379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10" h="1379096">
                <a:moveTo>
                  <a:pt x="179882" y="157397"/>
                </a:moveTo>
                <a:cubicBezTo>
                  <a:pt x="359764" y="0"/>
                  <a:pt x="1101778" y="39974"/>
                  <a:pt x="1229194" y="217358"/>
                </a:cubicBezTo>
                <a:cubicBezTo>
                  <a:pt x="1356610" y="394742"/>
                  <a:pt x="1124262" y="1064302"/>
                  <a:pt x="944380" y="1221699"/>
                </a:cubicBezTo>
                <a:cubicBezTo>
                  <a:pt x="764498" y="1379096"/>
                  <a:pt x="277318" y="1336623"/>
                  <a:pt x="149902" y="1161738"/>
                </a:cubicBezTo>
                <a:cubicBezTo>
                  <a:pt x="22486" y="986853"/>
                  <a:pt x="0" y="314794"/>
                  <a:pt x="179882" y="157397"/>
                </a:cubicBezTo>
                <a:close/>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Полилиния 17"/>
          <p:cNvSpPr/>
          <p:nvPr/>
        </p:nvSpPr>
        <p:spPr>
          <a:xfrm>
            <a:off x="2908091" y="2340964"/>
            <a:ext cx="1375877" cy="2312172"/>
          </a:xfrm>
          <a:custGeom>
            <a:avLst/>
            <a:gdLst>
              <a:gd name="connsiteX0" fmla="*/ 1259175 w 1421568"/>
              <a:gd name="connsiteY0" fmla="*/ 237344 h 2438400"/>
              <a:gd name="connsiteX1" fmla="*/ 329784 w 1421568"/>
              <a:gd name="connsiteY1" fmla="*/ 372256 h 2438400"/>
              <a:gd name="connsiteX2" fmla="*/ 149902 w 1421568"/>
              <a:gd name="connsiteY2" fmla="*/ 2201056 h 2438400"/>
              <a:gd name="connsiteX3" fmla="*/ 1229194 w 1421568"/>
              <a:gd name="connsiteY3" fmla="*/ 1796321 h 2438400"/>
              <a:gd name="connsiteX4" fmla="*/ 1259175 w 1421568"/>
              <a:gd name="connsiteY4" fmla="*/ 237344 h 243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568" h="2438400">
                <a:moveTo>
                  <a:pt x="1259175" y="237344"/>
                </a:moveTo>
                <a:cubicBezTo>
                  <a:pt x="1109273" y="0"/>
                  <a:pt x="514663" y="44971"/>
                  <a:pt x="329784" y="372256"/>
                </a:cubicBezTo>
                <a:cubicBezTo>
                  <a:pt x="144905" y="699541"/>
                  <a:pt x="0" y="1963712"/>
                  <a:pt x="149902" y="2201056"/>
                </a:cubicBezTo>
                <a:cubicBezTo>
                  <a:pt x="299804" y="2438400"/>
                  <a:pt x="1036820" y="2123606"/>
                  <a:pt x="1229194" y="1796321"/>
                </a:cubicBezTo>
                <a:cubicBezTo>
                  <a:pt x="1421568" y="1469036"/>
                  <a:pt x="1409077" y="474688"/>
                  <a:pt x="1259175" y="237344"/>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8434" name="Picture 2"/>
          <p:cNvPicPr>
            <a:picLocks noChangeAspect="1" noChangeArrowheads="1"/>
          </p:cNvPicPr>
          <p:nvPr/>
        </p:nvPicPr>
        <p:blipFill>
          <a:blip r:embed="rId4" cstate="print"/>
          <a:srcRect/>
          <a:stretch>
            <a:fillRect/>
          </a:stretch>
        </p:blipFill>
        <p:spPr bwMode="auto">
          <a:xfrm>
            <a:off x="0" y="1196752"/>
            <a:ext cx="2457450" cy="3312368"/>
          </a:xfrm>
          <a:prstGeom prst="rect">
            <a:avLst/>
          </a:prstGeom>
          <a:noFill/>
          <a:ln w="9525">
            <a:noFill/>
            <a:miter lim="800000"/>
            <a:headEnd/>
            <a:tailEnd/>
          </a:ln>
        </p:spPr>
      </p:pic>
      <p:sp>
        <p:nvSpPr>
          <p:cNvPr id="23" name="Полилиния 22"/>
          <p:cNvSpPr/>
          <p:nvPr/>
        </p:nvSpPr>
        <p:spPr>
          <a:xfrm>
            <a:off x="372256" y="1234191"/>
            <a:ext cx="1983698" cy="1496517"/>
          </a:xfrm>
          <a:custGeom>
            <a:avLst/>
            <a:gdLst>
              <a:gd name="connsiteX0" fmla="*/ 137410 w 1983698"/>
              <a:gd name="connsiteY0" fmla="*/ 909402 h 1496517"/>
              <a:gd name="connsiteX1" fmla="*/ 227351 w 1983698"/>
              <a:gd name="connsiteY1" fmla="*/ 519658 h 1496517"/>
              <a:gd name="connsiteX2" fmla="*/ 362262 w 1983698"/>
              <a:gd name="connsiteY2" fmla="*/ 249835 h 1496517"/>
              <a:gd name="connsiteX3" fmla="*/ 467193 w 1983698"/>
              <a:gd name="connsiteY3" fmla="*/ 99934 h 1496517"/>
              <a:gd name="connsiteX4" fmla="*/ 617095 w 1983698"/>
              <a:gd name="connsiteY4" fmla="*/ 9993 h 1496517"/>
              <a:gd name="connsiteX5" fmla="*/ 886918 w 1983698"/>
              <a:gd name="connsiteY5" fmla="*/ 39973 h 1496517"/>
              <a:gd name="connsiteX6" fmla="*/ 1201711 w 1983698"/>
              <a:gd name="connsiteY6" fmla="*/ 174884 h 1496517"/>
              <a:gd name="connsiteX7" fmla="*/ 1546485 w 1983698"/>
              <a:gd name="connsiteY7" fmla="*/ 414727 h 1496517"/>
              <a:gd name="connsiteX8" fmla="*/ 1786328 w 1983698"/>
              <a:gd name="connsiteY8" fmla="*/ 909402 h 1496517"/>
              <a:gd name="connsiteX9" fmla="*/ 1846288 w 1983698"/>
              <a:gd name="connsiteY9" fmla="*/ 1044314 h 1496517"/>
              <a:gd name="connsiteX10" fmla="*/ 1891259 w 1983698"/>
              <a:gd name="connsiteY10" fmla="*/ 1329127 h 1496517"/>
              <a:gd name="connsiteX11" fmla="*/ 1876269 w 1983698"/>
              <a:gd name="connsiteY11" fmla="*/ 1494019 h 1496517"/>
              <a:gd name="connsiteX12" fmla="*/ 1246682 w 1983698"/>
              <a:gd name="connsiteY12" fmla="*/ 1344117 h 1496517"/>
              <a:gd name="connsiteX13" fmla="*/ 182380 w 1983698"/>
              <a:gd name="connsiteY13" fmla="*/ 1284157 h 1496517"/>
              <a:gd name="connsiteX14" fmla="*/ 137410 w 1983698"/>
              <a:gd name="connsiteY14" fmla="*/ 909402 h 149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3698" h="1496517">
                <a:moveTo>
                  <a:pt x="137410" y="909402"/>
                </a:moveTo>
                <a:cubicBezTo>
                  <a:pt x="144905" y="781986"/>
                  <a:pt x="189876" y="629586"/>
                  <a:pt x="227351" y="519658"/>
                </a:cubicBezTo>
                <a:cubicBezTo>
                  <a:pt x="264826" y="409730"/>
                  <a:pt x="322288" y="319789"/>
                  <a:pt x="362262" y="249835"/>
                </a:cubicBezTo>
                <a:cubicBezTo>
                  <a:pt x="402236" y="179881"/>
                  <a:pt x="424721" y="139908"/>
                  <a:pt x="467193" y="99934"/>
                </a:cubicBezTo>
                <a:cubicBezTo>
                  <a:pt x="509665" y="59960"/>
                  <a:pt x="547141" y="19986"/>
                  <a:pt x="617095" y="9993"/>
                </a:cubicBezTo>
                <a:cubicBezTo>
                  <a:pt x="687049" y="0"/>
                  <a:pt x="789482" y="12491"/>
                  <a:pt x="886918" y="39973"/>
                </a:cubicBezTo>
                <a:cubicBezTo>
                  <a:pt x="984354" y="67455"/>
                  <a:pt x="1091783" y="112425"/>
                  <a:pt x="1201711" y="174884"/>
                </a:cubicBezTo>
                <a:cubicBezTo>
                  <a:pt x="1311639" y="237343"/>
                  <a:pt x="1449049" y="292307"/>
                  <a:pt x="1546485" y="414727"/>
                </a:cubicBezTo>
                <a:cubicBezTo>
                  <a:pt x="1643921" y="537147"/>
                  <a:pt x="1736361" y="804471"/>
                  <a:pt x="1786328" y="909402"/>
                </a:cubicBezTo>
                <a:cubicBezTo>
                  <a:pt x="1836295" y="1014333"/>
                  <a:pt x="1828800" y="974360"/>
                  <a:pt x="1846288" y="1044314"/>
                </a:cubicBezTo>
                <a:cubicBezTo>
                  <a:pt x="1863776" y="1114268"/>
                  <a:pt x="1886262" y="1254176"/>
                  <a:pt x="1891259" y="1329127"/>
                </a:cubicBezTo>
                <a:cubicBezTo>
                  <a:pt x="1896256" y="1404078"/>
                  <a:pt x="1983698" y="1491521"/>
                  <a:pt x="1876269" y="1494019"/>
                </a:cubicBezTo>
                <a:cubicBezTo>
                  <a:pt x="1768840" y="1496517"/>
                  <a:pt x="1528997" y="1379094"/>
                  <a:pt x="1246682" y="1344117"/>
                </a:cubicBezTo>
                <a:cubicBezTo>
                  <a:pt x="964367" y="1309140"/>
                  <a:pt x="364760" y="1364105"/>
                  <a:pt x="182380" y="1284157"/>
                </a:cubicBezTo>
                <a:cubicBezTo>
                  <a:pt x="0" y="1204210"/>
                  <a:pt x="129915" y="1036818"/>
                  <a:pt x="137410" y="909402"/>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Полилиния 28"/>
          <p:cNvSpPr/>
          <p:nvPr/>
        </p:nvSpPr>
        <p:spPr>
          <a:xfrm>
            <a:off x="1234190" y="2543331"/>
            <a:ext cx="1071797" cy="1179227"/>
          </a:xfrm>
          <a:custGeom>
            <a:avLst/>
            <a:gdLst>
              <a:gd name="connsiteX0" fmla="*/ 9994 w 1071797"/>
              <a:gd name="connsiteY0" fmla="*/ 49967 h 1179227"/>
              <a:gd name="connsiteX1" fmla="*/ 144905 w 1071797"/>
              <a:gd name="connsiteY1" fmla="*/ 49967 h 1179227"/>
              <a:gd name="connsiteX2" fmla="*/ 324787 w 1071797"/>
              <a:gd name="connsiteY2" fmla="*/ 64958 h 1179227"/>
              <a:gd name="connsiteX3" fmla="*/ 594610 w 1071797"/>
              <a:gd name="connsiteY3" fmla="*/ 109928 h 1179227"/>
              <a:gd name="connsiteX4" fmla="*/ 729521 w 1071797"/>
              <a:gd name="connsiteY4" fmla="*/ 154899 h 1179227"/>
              <a:gd name="connsiteX5" fmla="*/ 1014335 w 1071797"/>
              <a:gd name="connsiteY5" fmla="*/ 229849 h 1179227"/>
              <a:gd name="connsiteX6" fmla="*/ 1044315 w 1071797"/>
              <a:gd name="connsiteY6" fmla="*/ 364761 h 1179227"/>
              <a:gd name="connsiteX7" fmla="*/ 1044315 w 1071797"/>
              <a:gd name="connsiteY7" fmla="*/ 544643 h 1179227"/>
              <a:gd name="connsiteX8" fmla="*/ 1029325 w 1071797"/>
              <a:gd name="connsiteY8" fmla="*/ 1099279 h 1179227"/>
              <a:gd name="connsiteX9" fmla="*/ 789482 w 1071797"/>
              <a:gd name="connsiteY9" fmla="*/ 1024328 h 1179227"/>
              <a:gd name="connsiteX10" fmla="*/ 129915 w 1071797"/>
              <a:gd name="connsiteY10" fmla="*/ 349771 h 1179227"/>
              <a:gd name="connsiteX11" fmla="*/ 9994 w 1071797"/>
              <a:gd name="connsiteY11" fmla="*/ 49967 h 117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1797" h="1179227">
                <a:moveTo>
                  <a:pt x="9994" y="49967"/>
                </a:moveTo>
                <a:cubicBezTo>
                  <a:pt x="12492" y="0"/>
                  <a:pt x="92440" y="47469"/>
                  <a:pt x="144905" y="49967"/>
                </a:cubicBezTo>
                <a:cubicBezTo>
                  <a:pt x="197370" y="52465"/>
                  <a:pt x="249836" y="54965"/>
                  <a:pt x="324787" y="64958"/>
                </a:cubicBezTo>
                <a:cubicBezTo>
                  <a:pt x="399738" y="74952"/>
                  <a:pt x="527154" y="94938"/>
                  <a:pt x="594610" y="109928"/>
                </a:cubicBezTo>
                <a:cubicBezTo>
                  <a:pt x="662066" y="124918"/>
                  <a:pt x="659567" y="134912"/>
                  <a:pt x="729521" y="154899"/>
                </a:cubicBezTo>
                <a:cubicBezTo>
                  <a:pt x="799475" y="174886"/>
                  <a:pt x="961869" y="194872"/>
                  <a:pt x="1014335" y="229849"/>
                </a:cubicBezTo>
                <a:cubicBezTo>
                  <a:pt x="1066801" y="264826"/>
                  <a:pt x="1039318" y="312295"/>
                  <a:pt x="1044315" y="364761"/>
                </a:cubicBezTo>
                <a:cubicBezTo>
                  <a:pt x="1049312" y="417227"/>
                  <a:pt x="1046813" y="422223"/>
                  <a:pt x="1044315" y="544643"/>
                </a:cubicBezTo>
                <a:cubicBezTo>
                  <a:pt x="1041817" y="667063"/>
                  <a:pt x="1071797" y="1019332"/>
                  <a:pt x="1029325" y="1099279"/>
                </a:cubicBezTo>
                <a:cubicBezTo>
                  <a:pt x="986853" y="1179227"/>
                  <a:pt x="939384" y="1149246"/>
                  <a:pt x="789482" y="1024328"/>
                </a:cubicBezTo>
                <a:cubicBezTo>
                  <a:pt x="639580" y="899410"/>
                  <a:pt x="259830" y="509666"/>
                  <a:pt x="129915" y="349771"/>
                </a:cubicBezTo>
                <a:cubicBezTo>
                  <a:pt x="0" y="189876"/>
                  <a:pt x="7496" y="99934"/>
                  <a:pt x="9994" y="49967"/>
                </a:cubicBezTo>
                <a:close/>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Полилиния 34"/>
          <p:cNvSpPr/>
          <p:nvPr/>
        </p:nvSpPr>
        <p:spPr>
          <a:xfrm>
            <a:off x="454702" y="2480872"/>
            <a:ext cx="1613941" cy="1923738"/>
          </a:xfrm>
          <a:custGeom>
            <a:avLst/>
            <a:gdLst>
              <a:gd name="connsiteX0" fmla="*/ 24983 w 1613941"/>
              <a:gd name="connsiteY0" fmla="*/ 67456 h 1923738"/>
              <a:gd name="connsiteX1" fmla="*/ 204865 w 1613941"/>
              <a:gd name="connsiteY1" fmla="*/ 97436 h 1923738"/>
              <a:gd name="connsiteX2" fmla="*/ 384747 w 1613941"/>
              <a:gd name="connsiteY2" fmla="*/ 112426 h 1923738"/>
              <a:gd name="connsiteX3" fmla="*/ 609600 w 1613941"/>
              <a:gd name="connsiteY3" fmla="*/ 127417 h 1923738"/>
              <a:gd name="connsiteX4" fmla="*/ 729521 w 1613941"/>
              <a:gd name="connsiteY4" fmla="*/ 127417 h 1923738"/>
              <a:gd name="connsiteX5" fmla="*/ 849442 w 1613941"/>
              <a:gd name="connsiteY5" fmla="*/ 427220 h 1923738"/>
              <a:gd name="connsiteX6" fmla="*/ 1074295 w 1613941"/>
              <a:gd name="connsiteY6" fmla="*/ 667062 h 1923738"/>
              <a:gd name="connsiteX7" fmla="*/ 1494019 w 1613941"/>
              <a:gd name="connsiteY7" fmla="*/ 1056807 h 1923738"/>
              <a:gd name="connsiteX8" fmla="*/ 1553980 w 1613941"/>
              <a:gd name="connsiteY8" fmla="*/ 1146748 h 1923738"/>
              <a:gd name="connsiteX9" fmla="*/ 1134255 w 1613941"/>
              <a:gd name="connsiteY9" fmla="*/ 1251679 h 1923738"/>
              <a:gd name="connsiteX10" fmla="*/ 939383 w 1613941"/>
              <a:gd name="connsiteY10" fmla="*/ 1401580 h 1923738"/>
              <a:gd name="connsiteX11" fmla="*/ 639580 w 1613941"/>
              <a:gd name="connsiteY11" fmla="*/ 1626433 h 1923738"/>
              <a:gd name="connsiteX12" fmla="*/ 339777 w 1613941"/>
              <a:gd name="connsiteY12" fmla="*/ 1806315 h 1923738"/>
              <a:gd name="connsiteX13" fmla="*/ 189875 w 1613941"/>
              <a:gd name="connsiteY13" fmla="*/ 1866276 h 1923738"/>
              <a:gd name="connsiteX14" fmla="*/ 129914 w 1613941"/>
              <a:gd name="connsiteY14" fmla="*/ 1461541 h 1923738"/>
              <a:gd name="connsiteX15" fmla="*/ 84944 w 1613941"/>
              <a:gd name="connsiteY15" fmla="*/ 1176728 h 1923738"/>
              <a:gd name="connsiteX16" fmla="*/ 54964 w 1613941"/>
              <a:gd name="connsiteY16" fmla="*/ 502171 h 1923738"/>
              <a:gd name="connsiteX17" fmla="*/ 24983 w 1613941"/>
              <a:gd name="connsiteY17" fmla="*/ 67456 h 192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13941" h="1923738">
                <a:moveTo>
                  <a:pt x="24983" y="67456"/>
                </a:moveTo>
                <a:cubicBezTo>
                  <a:pt x="49966" y="0"/>
                  <a:pt x="144904" y="89941"/>
                  <a:pt x="204865" y="97436"/>
                </a:cubicBezTo>
                <a:cubicBezTo>
                  <a:pt x="264826" y="104931"/>
                  <a:pt x="384747" y="112426"/>
                  <a:pt x="384747" y="112426"/>
                </a:cubicBezTo>
                <a:lnTo>
                  <a:pt x="609600" y="127417"/>
                </a:lnTo>
                <a:cubicBezTo>
                  <a:pt x="667062" y="129915"/>
                  <a:pt x="689547" y="77450"/>
                  <a:pt x="729521" y="127417"/>
                </a:cubicBezTo>
                <a:cubicBezTo>
                  <a:pt x="769495" y="177384"/>
                  <a:pt x="791980" y="337279"/>
                  <a:pt x="849442" y="427220"/>
                </a:cubicBezTo>
                <a:cubicBezTo>
                  <a:pt x="906904" y="517161"/>
                  <a:pt x="966865" y="562131"/>
                  <a:pt x="1074295" y="667062"/>
                </a:cubicBezTo>
                <a:cubicBezTo>
                  <a:pt x="1181725" y="771993"/>
                  <a:pt x="1414072" y="976859"/>
                  <a:pt x="1494019" y="1056807"/>
                </a:cubicBezTo>
                <a:cubicBezTo>
                  <a:pt x="1573966" y="1136755"/>
                  <a:pt x="1613941" y="1114269"/>
                  <a:pt x="1553980" y="1146748"/>
                </a:cubicBezTo>
                <a:cubicBezTo>
                  <a:pt x="1494019" y="1179227"/>
                  <a:pt x="1236688" y="1209207"/>
                  <a:pt x="1134255" y="1251679"/>
                </a:cubicBezTo>
                <a:cubicBezTo>
                  <a:pt x="1031822" y="1294151"/>
                  <a:pt x="939383" y="1401580"/>
                  <a:pt x="939383" y="1401580"/>
                </a:cubicBezTo>
                <a:cubicBezTo>
                  <a:pt x="856937" y="1464039"/>
                  <a:pt x="739514" y="1558977"/>
                  <a:pt x="639580" y="1626433"/>
                </a:cubicBezTo>
                <a:cubicBezTo>
                  <a:pt x="539646" y="1693889"/>
                  <a:pt x="414728" y="1766341"/>
                  <a:pt x="339777" y="1806315"/>
                </a:cubicBezTo>
                <a:cubicBezTo>
                  <a:pt x="264826" y="1846289"/>
                  <a:pt x="224852" y="1923738"/>
                  <a:pt x="189875" y="1866276"/>
                </a:cubicBezTo>
                <a:cubicBezTo>
                  <a:pt x="154898" y="1808814"/>
                  <a:pt x="147402" y="1576466"/>
                  <a:pt x="129914" y="1461541"/>
                </a:cubicBezTo>
                <a:cubicBezTo>
                  <a:pt x="112426" y="1346616"/>
                  <a:pt x="97436" y="1336623"/>
                  <a:pt x="84944" y="1176728"/>
                </a:cubicBezTo>
                <a:cubicBezTo>
                  <a:pt x="72452" y="1016833"/>
                  <a:pt x="64958" y="682053"/>
                  <a:pt x="54964" y="502171"/>
                </a:cubicBezTo>
                <a:cubicBezTo>
                  <a:pt x="44971" y="322289"/>
                  <a:pt x="0" y="134912"/>
                  <a:pt x="24983" y="67456"/>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6" name="Полилиния 35"/>
          <p:cNvSpPr/>
          <p:nvPr/>
        </p:nvSpPr>
        <p:spPr>
          <a:xfrm>
            <a:off x="7102840" y="1636427"/>
            <a:ext cx="1536491" cy="2888104"/>
          </a:xfrm>
          <a:custGeom>
            <a:avLst/>
            <a:gdLst>
              <a:gd name="connsiteX0" fmla="*/ 2498 w 1536491"/>
              <a:gd name="connsiteY0" fmla="*/ 2066143 h 2888104"/>
              <a:gd name="connsiteX1" fmla="*/ 572124 w 1536491"/>
              <a:gd name="connsiteY1" fmla="*/ 1511507 h 2888104"/>
              <a:gd name="connsiteX2" fmla="*/ 826957 w 1536491"/>
              <a:gd name="connsiteY2" fmla="*/ 1196714 h 2888104"/>
              <a:gd name="connsiteX3" fmla="*/ 1336622 w 1536491"/>
              <a:gd name="connsiteY3" fmla="*/ 537147 h 2888104"/>
              <a:gd name="connsiteX4" fmla="*/ 1501514 w 1536491"/>
              <a:gd name="connsiteY4" fmla="*/ 162393 h 2888104"/>
              <a:gd name="connsiteX5" fmla="*/ 1516504 w 1536491"/>
              <a:gd name="connsiteY5" fmla="*/ 1511507 h 2888104"/>
              <a:gd name="connsiteX6" fmla="*/ 1381593 w 1536491"/>
              <a:gd name="connsiteY6" fmla="*/ 2380937 h 2888104"/>
              <a:gd name="connsiteX7" fmla="*/ 1216701 w 1536491"/>
              <a:gd name="connsiteY7" fmla="*/ 2875612 h 2888104"/>
              <a:gd name="connsiteX8" fmla="*/ 916898 w 1536491"/>
              <a:gd name="connsiteY8" fmla="*/ 2455888 h 2888104"/>
              <a:gd name="connsiteX9" fmla="*/ 587114 w 1536491"/>
              <a:gd name="connsiteY9" fmla="*/ 2231035 h 2888104"/>
              <a:gd name="connsiteX10" fmla="*/ 2498 w 1536491"/>
              <a:gd name="connsiteY10" fmla="*/ 2066143 h 28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36491" h="2888104">
                <a:moveTo>
                  <a:pt x="2498" y="2066143"/>
                </a:moveTo>
                <a:cubicBezTo>
                  <a:pt x="0" y="1946222"/>
                  <a:pt x="434714" y="1656412"/>
                  <a:pt x="572124" y="1511507"/>
                </a:cubicBezTo>
                <a:cubicBezTo>
                  <a:pt x="709534" y="1366602"/>
                  <a:pt x="699541" y="1359107"/>
                  <a:pt x="826957" y="1196714"/>
                </a:cubicBezTo>
                <a:cubicBezTo>
                  <a:pt x="954373" y="1034321"/>
                  <a:pt x="1224196" y="709534"/>
                  <a:pt x="1336622" y="537147"/>
                </a:cubicBezTo>
                <a:cubicBezTo>
                  <a:pt x="1449048" y="364760"/>
                  <a:pt x="1471534" y="0"/>
                  <a:pt x="1501514" y="162393"/>
                </a:cubicBezTo>
                <a:cubicBezTo>
                  <a:pt x="1531494" y="324786"/>
                  <a:pt x="1536491" y="1141750"/>
                  <a:pt x="1516504" y="1511507"/>
                </a:cubicBezTo>
                <a:cubicBezTo>
                  <a:pt x="1496517" y="1881264"/>
                  <a:pt x="1431560" y="2153586"/>
                  <a:pt x="1381593" y="2380937"/>
                </a:cubicBezTo>
                <a:cubicBezTo>
                  <a:pt x="1331626" y="2608288"/>
                  <a:pt x="1294150" y="2863120"/>
                  <a:pt x="1216701" y="2875612"/>
                </a:cubicBezTo>
                <a:cubicBezTo>
                  <a:pt x="1139252" y="2888104"/>
                  <a:pt x="1021829" y="2563318"/>
                  <a:pt x="916898" y="2455888"/>
                </a:cubicBezTo>
                <a:cubicBezTo>
                  <a:pt x="811967" y="2348458"/>
                  <a:pt x="737016" y="2298491"/>
                  <a:pt x="587114" y="2231035"/>
                </a:cubicBezTo>
                <a:cubicBezTo>
                  <a:pt x="437212" y="2163579"/>
                  <a:pt x="4996" y="2186064"/>
                  <a:pt x="2498" y="2066143"/>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Прямоугольник 14"/>
          <p:cNvSpPr/>
          <p:nvPr/>
        </p:nvSpPr>
        <p:spPr>
          <a:xfrm>
            <a:off x="755576" y="4797152"/>
            <a:ext cx="1942711" cy="1200329"/>
          </a:xfrm>
          <a:prstGeom prst="rect">
            <a:avLst/>
          </a:prstGeom>
        </p:spPr>
        <p:txBody>
          <a:bodyPr wrap="none">
            <a:spAutoFit/>
          </a:bodyPr>
          <a:lstStyle/>
          <a:p>
            <a:r>
              <a:rPr lang="uk-UA" b="1" dirty="0"/>
              <a:t> </a:t>
            </a:r>
            <a:r>
              <a:rPr lang="uk-UA" dirty="0"/>
              <a:t>У правій легені:</a:t>
            </a:r>
          </a:p>
          <a:p>
            <a:pPr>
              <a:buFont typeface="Wingdings" pitchFamily="2" charset="2"/>
              <a:buChar char="Ø"/>
            </a:pPr>
            <a:r>
              <a:rPr lang="uk-UA" dirty="0"/>
              <a:t> верхня частка,</a:t>
            </a:r>
          </a:p>
          <a:p>
            <a:pPr>
              <a:buFont typeface="Wingdings" pitchFamily="2" charset="2"/>
              <a:buChar char="Ø"/>
            </a:pPr>
            <a:r>
              <a:rPr lang="uk-UA" dirty="0"/>
              <a:t> середня частка,</a:t>
            </a:r>
          </a:p>
          <a:p>
            <a:pPr>
              <a:buFont typeface="Wingdings" pitchFamily="2" charset="2"/>
              <a:buChar char="Ø"/>
            </a:pPr>
            <a:r>
              <a:rPr lang="uk-UA" dirty="0"/>
              <a:t> нижня частка</a:t>
            </a:r>
          </a:p>
        </p:txBody>
      </p:sp>
      <p:sp>
        <p:nvSpPr>
          <p:cNvPr id="16" name="Прямоугольник 15"/>
          <p:cNvSpPr/>
          <p:nvPr/>
        </p:nvSpPr>
        <p:spPr>
          <a:xfrm>
            <a:off x="6444208" y="4797152"/>
            <a:ext cx="2699792" cy="923330"/>
          </a:xfrm>
          <a:prstGeom prst="rect">
            <a:avLst/>
          </a:prstGeom>
        </p:spPr>
        <p:txBody>
          <a:bodyPr wrap="square">
            <a:spAutoFit/>
          </a:bodyPr>
          <a:lstStyle/>
          <a:p>
            <a:r>
              <a:rPr lang="uk-UA" dirty="0"/>
              <a:t>У лівій легені:</a:t>
            </a:r>
          </a:p>
          <a:p>
            <a:pPr>
              <a:buFont typeface="Wingdings" pitchFamily="2" charset="2"/>
              <a:buChar char="Ø"/>
            </a:pPr>
            <a:r>
              <a:rPr lang="uk-UA" dirty="0"/>
              <a:t> верхня частка,</a:t>
            </a:r>
          </a:p>
          <a:p>
            <a:pPr>
              <a:buFont typeface="Wingdings" pitchFamily="2" charset="2"/>
              <a:buChar char="Ø"/>
            </a:pPr>
            <a:r>
              <a:rPr lang="uk-UA" dirty="0"/>
              <a:t> нижня частка</a:t>
            </a:r>
          </a:p>
        </p:txBody>
      </p:sp>
      <p:sp>
        <p:nvSpPr>
          <p:cNvPr id="19" name="Полилиния 18"/>
          <p:cNvSpPr/>
          <p:nvPr/>
        </p:nvSpPr>
        <p:spPr>
          <a:xfrm>
            <a:off x="4559508" y="1504014"/>
            <a:ext cx="1129259" cy="2241029"/>
          </a:xfrm>
          <a:custGeom>
            <a:avLst/>
            <a:gdLst>
              <a:gd name="connsiteX0" fmla="*/ 552138 w 1129259"/>
              <a:gd name="connsiteY0" fmla="*/ 174884 h 2241029"/>
              <a:gd name="connsiteX1" fmla="*/ 297305 w 1129259"/>
              <a:gd name="connsiteY1" fmla="*/ 24983 h 2241029"/>
              <a:gd name="connsiteX2" fmla="*/ 267325 w 1129259"/>
              <a:gd name="connsiteY2" fmla="*/ 24983 h 2241029"/>
              <a:gd name="connsiteX3" fmla="*/ 42472 w 1129259"/>
              <a:gd name="connsiteY3" fmla="*/ 159894 h 2241029"/>
              <a:gd name="connsiteX4" fmla="*/ 12492 w 1129259"/>
              <a:gd name="connsiteY4" fmla="*/ 399737 h 2241029"/>
              <a:gd name="connsiteX5" fmla="*/ 57462 w 1129259"/>
              <a:gd name="connsiteY5" fmla="*/ 669560 h 2241029"/>
              <a:gd name="connsiteX6" fmla="*/ 102433 w 1129259"/>
              <a:gd name="connsiteY6" fmla="*/ 1299147 h 2241029"/>
              <a:gd name="connsiteX7" fmla="*/ 162394 w 1129259"/>
              <a:gd name="connsiteY7" fmla="*/ 1583960 h 2241029"/>
              <a:gd name="connsiteX8" fmla="*/ 312295 w 1129259"/>
              <a:gd name="connsiteY8" fmla="*/ 1913743 h 2241029"/>
              <a:gd name="connsiteX9" fmla="*/ 762000 w 1129259"/>
              <a:gd name="connsiteY9" fmla="*/ 2078635 h 2241029"/>
              <a:gd name="connsiteX10" fmla="*/ 1061803 w 1129259"/>
              <a:gd name="connsiteY10" fmla="*/ 2213547 h 2241029"/>
              <a:gd name="connsiteX11" fmla="*/ 1106774 w 1129259"/>
              <a:gd name="connsiteY11" fmla="*/ 1913743 h 2241029"/>
              <a:gd name="connsiteX12" fmla="*/ 926892 w 1129259"/>
              <a:gd name="connsiteY12" fmla="*/ 669560 h 2241029"/>
              <a:gd name="connsiteX13" fmla="*/ 806971 w 1129259"/>
              <a:gd name="connsiteY13" fmla="*/ 384747 h 2241029"/>
              <a:gd name="connsiteX14" fmla="*/ 552138 w 1129259"/>
              <a:gd name="connsiteY14" fmla="*/ 174884 h 224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9259" h="2241029">
                <a:moveTo>
                  <a:pt x="552138" y="174884"/>
                </a:moveTo>
                <a:cubicBezTo>
                  <a:pt x="467194" y="114923"/>
                  <a:pt x="344774" y="49966"/>
                  <a:pt x="297305" y="24983"/>
                </a:cubicBezTo>
                <a:cubicBezTo>
                  <a:pt x="249836" y="0"/>
                  <a:pt x="309797" y="2498"/>
                  <a:pt x="267325" y="24983"/>
                </a:cubicBezTo>
                <a:cubicBezTo>
                  <a:pt x="224853" y="47468"/>
                  <a:pt x="84944" y="97435"/>
                  <a:pt x="42472" y="159894"/>
                </a:cubicBezTo>
                <a:cubicBezTo>
                  <a:pt x="0" y="222353"/>
                  <a:pt x="9994" y="314793"/>
                  <a:pt x="12492" y="399737"/>
                </a:cubicBezTo>
                <a:cubicBezTo>
                  <a:pt x="14990" y="484681"/>
                  <a:pt x="42472" y="519659"/>
                  <a:pt x="57462" y="669560"/>
                </a:cubicBezTo>
                <a:cubicBezTo>
                  <a:pt x="72452" y="819461"/>
                  <a:pt x="84944" y="1146747"/>
                  <a:pt x="102433" y="1299147"/>
                </a:cubicBezTo>
                <a:cubicBezTo>
                  <a:pt x="119922" y="1451547"/>
                  <a:pt x="127417" y="1481527"/>
                  <a:pt x="162394" y="1583960"/>
                </a:cubicBezTo>
                <a:cubicBezTo>
                  <a:pt x="197371" y="1686393"/>
                  <a:pt x="212361" y="1831297"/>
                  <a:pt x="312295" y="1913743"/>
                </a:cubicBezTo>
                <a:cubicBezTo>
                  <a:pt x="412229" y="1996189"/>
                  <a:pt x="637082" y="2028668"/>
                  <a:pt x="762000" y="2078635"/>
                </a:cubicBezTo>
                <a:cubicBezTo>
                  <a:pt x="886918" y="2128602"/>
                  <a:pt x="1004341" y="2241029"/>
                  <a:pt x="1061803" y="2213547"/>
                </a:cubicBezTo>
                <a:cubicBezTo>
                  <a:pt x="1119265" y="2186065"/>
                  <a:pt x="1129259" y="2171074"/>
                  <a:pt x="1106774" y="1913743"/>
                </a:cubicBezTo>
                <a:cubicBezTo>
                  <a:pt x="1084289" y="1656412"/>
                  <a:pt x="976859" y="924393"/>
                  <a:pt x="926892" y="669560"/>
                </a:cubicBezTo>
                <a:cubicBezTo>
                  <a:pt x="876925" y="414727"/>
                  <a:pt x="864433" y="467193"/>
                  <a:pt x="806971" y="384747"/>
                </a:cubicBezTo>
                <a:cubicBezTo>
                  <a:pt x="749509" y="302301"/>
                  <a:pt x="637082" y="234845"/>
                  <a:pt x="552138" y="174884"/>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Дуга 23"/>
          <p:cNvSpPr/>
          <p:nvPr/>
        </p:nvSpPr>
        <p:spPr>
          <a:xfrm>
            <a:off x="4860032" y="4077072"/>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0" name="Полилиния 29"/>
          <p:cNvSpPr/>
          <p:nvPr/>
        </p:nvSpPr>
        <p:spPr>
          <a:xfrm>
            <a:off x="4706912" y="2425909"/>
            <a:ext cx="1134255" cy="2028668"/>
          </a:xfrm>
          <a:custGeom>
            <a:avLst/>
            <a:gdLst>
              <a:gd name="connsiteX0" fmla="*/ 89940 w 1134255"/>
              <a:gd name="connsiteY0" fmla="*/ 1021829 h 2028668"/>
              <a:gd name="connsiteX1" fmla="*/ 29980 w 1134255"/>
              <a:gd name="connsiteY1" fmla="*/ 662065 h 2028668"/>
              <a:gd name="connsiteX2" fmla="*/ 59960 w 1134255"/>
              <a:gd name="connsiteY2" fmla="*/ 392242 h 2028668"/>
              <a:gd name="connsiteX3" fmla="*/ 44970 w 1134255"/>
              <a:gd name="connsiteY3" fmla="*/ 137409 h 2028668"/>
              <a:gd name="connsiteX4" fmla="*/ 329783 w 1134255"/>
              <a:gd name="connsiteY4" fmla="*/ 32478 h 2028668"/>
              <a:gd name="connsiteX5" fmla="*/ 704537 w 1134255"/>
              <a:gd name="connsiteY5" fmla="*/ 47468 h 2028668"/>
              <a:gd name="connsiteX6" fmla="*/ 824458 w 1134255"/>
              <a:gd name="connsiteY6" fmla="*/ 272321 h 2028668"/>
              <a:gd name="connsiteX7" fmla="*/ 1064301 w 1134255"/>
              <a:gd name="connsiteY7" fmla="*/ 1681396 h 2028668"/>
              <a:gd name="connsiteX8" fmla="*/ 1004340 w 1134255"/>
              <a:gd name="connsiteY8" fmla="*/ 2026170 h 2028668"/>
              <a:gd name="connsiteX9" fmla="*/ 284813 w 1134255"/>
              <a:gd name="connsiteY9" fmla="*/ 1666406 h 2028668"/>
              <a:gd name="connsiteX10" fmla="*/ 89940 w 1134255"/>
              <a:gd name="connsiteY10" fmla="*/ 1021829 h 202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255" h="2028668">
                <a:moveTo>
                  <a:pt x="89940" y="1021829"/>
                </a:moveTo>
                <a:cubicBezTo>
                  <a:pt x="47468" y="854439"/>
                  <a:pt x="34977" y="766996"/>
                  <a:pt x="29980" y="662065"/>
                </a:cubicBezTo>
                <a:cubicBezTo>
                  <a:pt x="24983" y="557134"/>
                  <a:pt x="57462" y="479685"/>
                  <a:pt x="59960" y="392242"/>
                </a:cubicBezTo>
                <a:cubicBezTo>
                  <a:pt x="62458" y="304799"/>
                  <a:pt x="0" y="197370"/>
                  <a:pt x="44970" y="137409"/>
                </a:cubicBezTo>
                <a:cubicBezTo>
                  <a:pt x="89940" y="77448"/>
                  <a:pt x="219855" y="47468"/>
                  <a:pt x="329783" y="32478"/>
                </a:cubicBezTo>
                <a:cubicBezTo>
                  <a:pt x="439711" y="17488"/>
                  <a:pt x="622091" y="7494"/>
                  <a:pt x="704537" y="47468"/>
                </a:cubicBezTo>
                <a:cubicBezTo>
                  <a:pt x="786983" y="87442"/>
                  <a:pt x="764497" y="0"/>
                  <a:pt x="824458" y="272321"/>
                </a:cubicBezTo>
                <a:cubicBezTo>
                  <a:pt x="884419" y="544642"/>
                  <a:pt x="1034321" y="1389088"/>
                  <a:pt x="1064301" y="1681396"/>
                </a:cubicBezTo>
                <a:cubicBezTo>
                  <a:pt x="1094281" y="1973704"/>
                  <a:pt x="1134255" y="2028668"/>
                  <a:pt x="1004340" y="2026170"/>
                </a:cubicBezTo>
                <a:cubicBezTo>
                  <a:pt x="874425" y="2023672"/>
                  <a:pt x="437213" y="1833796"/>
                  <a:pt x="284813" y="1666406"/>
                </a:cubicBezTo>
                <a:cubicBezTo>
                  <a:pt x="132413" y="1499016"/>
                  <a:pt x="132412" y="1189219"/>
                  <a:pt x="89940" y="1021829"/>
                </a:cubicBezTo>
                <a:close/>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0"/>
            <a:ext cx="8568952" cy="7109639"/>
          </a:xfrm>
          <a:prstGeom prst="rect">
            <a:avLst/>
          </a:prstGeom>
        </p:spPr>
        <p:txBody>
          <a:bodyPr wrap="square">
            <a:spAutoFit/>
          </a:bodyPr>
          <a:lstStyle/>
          <a:p>
            <a:r>
              <a:rPr lang="uk-UA" sz="2400" b="1" dirty="0"/>
              <a:t>5 </a:t>
            </a:r>
            <a:r>
              <a:rPr lang="ru-RU" sz="2400" b="1" dirty="0"/>
              <a:t>основных </a:t>
            </a:r>
            <a:r>
              <a:rPr lang="uk-UA" sz="2400" b="1" dirty="0"/>
              <a:t>типів часткової будови легені </a:t>
            </a:r>
            <a:r>
              <a:rPr lang="ru-RU" sz="2400" b="1" dirty="0"/>
              <a:t>(Жеденов, 1961)</a:t>
            </a:r>
          </a:p>
          <a:p>
            <a:endParaRPr lang="ru-RU" sz="2400" b="1" dirty="0"/>
          </a:p>
          <a:p>
            <a:pPr marL="1349375" indent="-1349375" algn="just"/>
            <a:r>
              <a:rPr lang="ru-RU" sz="2400" b="1" dirty="0"/>
              <a:t>І тип – </a:t>
            </a:r>
            <a:r>
              <a:rPr lang="uk-UA" sz="2400" dirty="0"/>
              <a:t>трьохчасткові легені. Ліва легеня характеризується добре вираженою середньою часткою.</a:t>
            </a:r>
          </a:p>
          <a:p>
            <a:pPr marL="1349375" indent="-1349375" algn="just"/>
            <a:r>
              <a:rPr lang="ru-RU" sz="2400" b="1" dirty="0"/>
              <a:t>ІІ тип – </a:t>
            </a:r>
            <a:r>
              <a:rPr lang="uk-UA" sz="2400" dirty="0"/>
              <a:t>ліва легеня двохчасткова, але з добре розвиненою язичковою частиною. Права легеня трьох часткова.</a:t>
            </a:r>
          </a:p>
          <a:p>
            <a:pPr marL="1349375" indent="-1349375" algn="just"/>
            <a:r>
              <a:rPr lang="ru-RU" sz="2400" b="1" dirty="0"/>
              <a:t>ІІІ тип – </a:t>
            </a:r>
            <a:r>
              <a:rPr lang="uk-UA" sz="2400" dirty="0"/>
              <a:t>ліва легеня двохчасткова, права легеня трьох часткова. Це норма. Відмічається у 43,55%.</a:t>
            </a:r>
          </a:p>
          <a:p>
            <a:pPr marL="1349375" indent="-1349375" algn="just"/>
            <a:r>
              <a:rPr lang="en-US" sz="2400" b="1" dirty="0"/>
              <a:t>IV</a:t>
            </a:r>
            <a:r>
              <a:rPr lang="uk-UA" sz="2400" b="1" dirty="0"/>
              <a:t> тип – </a:t>
            </a:r>
            <a:r>
              <a:rPr lang="uk-UA" sz="2400" dirty="0"/>
              <a:t>В правої легені відмічається неповне злиття верхньої та середньої часток, а ліва легеня двохчасткова, але з вираженими “ язичковими сегментами ”</a:t>
            </a:r>
          </a:p>
          <a:p>
            <a:pPr marL="1349375" indent="-1349375" algn="just"/>
            <a:r>
              <a:rPr lang="en-US" sz="2400" b="1" dirty="0"/>
              <a:t>V</a:t>
            </a:r>
            <a:r>
              <a:rPr lang="uk-UA" sz="2400" b="1" dirty="0"/>
              <a:t> тип – </a:t>
            </a:r>
            <a:r>
              <a:rPr lang="uk-UA" sz="2400" dirty="0"/>
              <a:t>В правої легені повне злиття верхньої та середньої часток, а ліва легеня двохчасткова</a:t>
            </a:r>
            <a:endParaRPr lang="uk-UA" sz="2400" b="1" dirty="0"/>
          </a:p>
          <a:p>
            <a:pPr marL="1349375" indent="-1349375" algn="just"/>
            <a:endParaRPr lang="uk-UA" sz="2400" b="1" dirty="0"/>
          </a:p>
          <a:p>
            <a:pPr marL="1349375" indent="-1349375" algn="just"/>
            <a:endParaRPr lang="uk-UA" sz="2400" b="1" dirty="0"/>
          </a:p>
          <a:p>
            <a:pPr marL="1349375" indent="-1349375" algn="just"/>
            <a:r>
              <a:rPr lang="uk-UA" sz="2400" dirty="0"/>
              <a:t> </a:t>
            </a:r>
          </a:p>
          <a:p>
            <a:pPr marL="1349375" indent="-1349375" algn="just"/>
            <a:endParaRPr lang="uk-UA" sz="2400" dirty="0"/>
          </a:p>
          <a:p>
            <a:pPr marL="1349375" indent="-1349375" algn="just"/>
            <a:r>
              <a:rPr lang="uk-UA" sz="2400" dirty="0"/>
              <a:t> </a:t>
            </a:r>
          </a:p>
          <a:p>
            <a:pPr marL="989013" indent="-989013"/>
            <a:endParaRPr lang="uk-UA"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0" y="836712"/>
            <a:ext cx="6408712" cy="4918532"/>
          </a:xfrm>
          <a:prstGeom prst="rect">
            <a:avLst/>
          </a:prstGeom>
          <a:noFill/>
          <a:ln w="9525">
            <a:noFill/>
            <a:miter lim="800000"/>
            <a:headEnd/>
            <a:tailEnd/>
          </a:ln>
        </p:spPr>
      </p:pic>
      <p:sp>
        <p:nvSpPr>
          <p:cNvPr id="3" name="Прямоугольник 2"/>
          <p:cNvSpPr/>
          <p:nvPr/>
        </p:nvSpPr>
        <p:spPr>
          <a:xfrm>
            <a:off x="1259632" y="260648"/>
            <a:ext cx="4584781" cy="584775"/>
          </a:xfrm>
          <a:prstGeom prst="rect">
            <a:avLst/>
          </a:prstGeom>
        </p:spPr>
        <p:txBody>
          <a:bodyPr wrap="none">
            <a:spAutoFit/>
          </a:bodyPr>
          <a:lstStyle/>
          <a:p>
            <a:r>
              <a:rPr lang="uk-UA" sz="3200" b="1" dirty="0"/>
              <a:t>3 часткова ліва легеня  </a:t>
            </a:r>
            <a:endParaRPr lang="uk-UA" sz="3200" dirty="0"/>
          </a:p>
        </p:txBody>
      </p:sp>
      <p:sp>
        <p:nvSpPr>
          <p:cNvPr id="4" name="Прямоугольник 3"/>
          <p:cNvSpPr/>
          <p:nvPr/>
        </p:nvSpPr>
        <p:spPr>
          <a:xfrm>
            <a:off x="6372201" y="980728"/>
            <a:ext cx="2376264" cy="2585323"/>
          </a:xfrm>
          <a:prstGeom prst="rect">
            <a:avLst/>
          </a:prstGeom>
        </p:spPr>
        <p:txBody>
          <a:bodyPr wrap="square">
            <a:spAutoFit/>
          </a:bodyPr>
          <a:lstStyle/>
          <a:p>
            <a:pPr algn="just"/>
            <a:r>
              <a:rPr lang="uk-UA" dirty="0"/>
              <a:t>Чітко візуалізується додаткова плевра зліва, яка розділяє верхню частку та </a:t>
            </a:r>
            <a:r>
              <a:rPr lang="en-US" dirty="0"/>
              <a:t>S4, S5 </a:t>
            </a:r>
            <a:r>
              <a:rPr lang="uk-UA" dirty="0"/>
              <a:t>зліва.</a:t>
            </a:r>
          </a:p>
          <a:p>
            <a:pPr algn="just"/>
            <a:r>
              <a:rPr lang="uk-UA" dirty="0"/>
              <a:t>Таким чином, у даному випадку є повноцінна середня частка лівої легені.</a:t>
            </a:r>
          </a:p>
        </p:txBody>
      </p:sp>
      <p:sp>
        <p:nvSpPr>
          <p:cNvPr id="6" name="Прямоугольник 5"/>
          <p:cNvSpPr/>
          <p:nvPr/>
        </p:nvSpPr>
        <p:spPr>
          <a:xfrm>
            <a:off x="323528" y="6237312"/>
            <a:ext cx="8820472" cy="800219"/>
          </a:xfrm>
          <a:prstGeom prst="rect">
            <a:avLst/>
          </a:prstGeom>
        </p:spPr>
        <p:txBody>
          <a:bodyPr wrap="square">
            <a:spAutoFit/>
          </a:bodyPr>
          <a:lstStyle/>
          <a:p>
            <a:r>
              <a:rPr lang="uk-UA" sz="1400" dirty="0"/>
              <a:t>Гаврилов П.В. </a:t>
            </a:r>
            <a:r>
              <a:rPr lang="ru-RU" sz="1400" dirty="0"/>
              <a:t>Торакальная радиология</a:t>
            </a:r>
            <a:r>
              <a:rPr lang="uk-UA" sz="1400" dirty="0"/>
              <a:t>. </a:t>
            </a:r>
            <a:r>
              <a:rPr lang="ru-RU" sz="1400" dirty="0"/>
              <a:t>Сегментарная анатомия легких. </a:t>
            </a:r>
            <a:r>
              <a:rPr lang="ru-RU" sz="1400" dirty="0" err="1"/>
              <a:t>СПбНИИФ</a:t>
            </a:r>
            <a:r>
              <a:rPr lang="ru-RU" sz="1400" dirty="0"/>
              <a:t>, 2012 </a:t>
            </a:r>
            <a:r>
              <a:rPr lang="en-US" sz="1400" dirty="0"/>
              <a:t>https://www.youtube.com/watch?v=o_AcM9ZJtbs&amp;t=20s</a:t>
            </a:r>
            <a:endParaRPr lang="ru-RU" sz="1400" dirty="0"/>
          </a:p>
          <a:p>
            <a:endParaRPr lang="uk-UA" dirty="0"/>
          </a:p>
        </p:txBody>
      </p:sp>
      <p:cxnSp>
        <p:nvCxnSpPr>
          <p:cNvPr id="8" name="Прямая со стрелкой 7"/>
          <p:cNvCxnSpPr/>
          <p:nvPr/>
        </p:nvCxnSpPr>
        <p:spPr>
          <a:xfrm flipH="1">
            <a:off x="2339752" y="1844824"/>
            <a:ext cx="288032"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260648"/>
            <a:ext cx="4651273" cy="584775"/>
          </a:xfrm>
          <a:prstGeom prst="rect">
            <a:avLst/>
          </a:prstGeom>
        </p:spPr>
        <p:txBody>
          <a:bodyPr wrap="none">
            <a:spAutoFit/>
          </a:bodyPr>
          <a:lstStyle/>
          <a:p>
            <a:r>
              <a:rPr lang="uk-UA" sz="3200" b="1" dirty="0"/>
              <a:t>Варіант будови легень  </a:t>
            </a:r>
            <a:endParaRPr lang="uk-UA" sz="3200" dirty="0"/>
          </a:p>
        </p:txBody>
      </p:sp>
      <p:sp>
        <p:nvSpPr>
          <p:cNvPr id="4" name="Прямоугольник 3"/>
          <p:cNvSpPr/>
          <p:nvPr/>
        </p:nvSpPr>
        <p:spPr>
          <a:xfrm>
            <a:off x="6372201" y="980728"/>
            <a:ext cx="2376264" cy="2585323"/>
          </a:xfrm>
          <a:prstGeom prst="rect">
            <a:avLst/>
          </a:prstGeom>
        </p:spPr>
        <p:txBody>
          <a:bodyPr wrap="square">
            <a:spAutoFit/>
          </a:bodyPr>
          <a:lstStyle/>
          <a:p>
            <a:pPr algn="just"/>
            <a:r>
              <a:rPr lang="uk-UA" dirty="0"/>
              <a:t>Візуалізується додаткова плевра з обох сторін (більш виражена зправа), яка відділяє </a:t>
            </a:r>
            <a:r>
              <a:rPr lang="en-US" dirty="0"/>
              <a:t>S</a:t>
            </a:r>
            <a:r>
              <a:rPr lang="uk-UA" dirty="0"/>
              <a:t>6 від сегментів базальної </a:t>
            </a:r>
            <a:r>
              <a:rPr lang="en-US" dirty="0"/>
              <a:t>, </a:t>
            </a:r>
            <a:r>
              <a:rPr lang="uk-UA" dirty="0"/>
              <a:t>піраміди.</a:t>
            </a:r>
          </a:p>
          <a:p>
            <a:pPr algn="just"/>
            <a:r>
              <a:rPr lang="en-US" dirty="0"/>
              <a:t>S</a:t>
            </a:r>
            <a:r>
              <a:rPr lang="uk-UA" dirty="0"/>
              <a:t>6 має признаки самостійних часток.</a:t>
            </a:r>
          </a:p>
        </p:txBody>
      </p:sp>
      <p:sp>
        <p:nvSpPr>
          <p:cNvPr id="6" name="Прямоугольник 5"/>
          <p:cNvSpPr/>
          <p:nvPr/>
        </p:nvSpPr>
        <p:spPr>
          <a:xfrm>
            <a:off x="323528" y="6237312"/>
            <a:ext cx="8820472" cy="800219"/>
          </a:xfrm>
          <a:prstGeom prst="rect">
            <a:avLst/>
          </a:prstGeom>
        </p:spPr>
        <p:txBody>
          <a:bodyPr wrap="square">
            <a:spAutoFit/>
          </a:bodyPr>
          <a:lstStyle/>
          <a:p>
            <a:r>
              <a:rPr lang="uk-UA" sz="1400" dirty="0"/>
              <a:t>Гаврилов П.В. </a:t>
            </a:r>
            <a:r>
              <a:rPr lang="ru-RU" sz="1400" dirty="0"/>
              <a:t>Торакальная радиология</a:t>
            </a:r>
            <a:r>
              <a:rPr lang="uk-UA" sz="1400" dirty="0"/>
              <a:t>. </a:t>
            </a:r>
            <a:r>
              <a:rPr lang="ru-RU" sz="1400" dirty="0"/>
              <a:t>Сегментарная анатомия легких. </a:t>
            </a:r>
            <a:r>
              <a:rPr lang="ru-RU" sz="1400" dirty="0" err="1"/>
              <a:t>СПбНИИФ</a:t>
            </a:r>
            <a:r>
              <a:rPr lang="ru-RU" sz="1400" dirty="0"/>
              <a:t>, 2012 </a:t>
            </a:r>
            <a:r>
              <a:rPr lang="en-US" sz="1400" dirty="0"/>
              <a:t>https://www.youtube.com/watch?v=o_AcM9ZJtbs&amp;t=20s</a:t>
            </a:r>
            <a:endParaRPr lang="ru-RU" sz="1400" dirty="0"/>
          </a:p>
          <a:p>
            <a:endParaRPr lang="uk-UA" dirty="0"/>
          </a:p>
        </p:txBody>
      </p:sp>
      <p:pic>
        <p:nvPicPr>
          <p:cNvPr id="29698" name="Picture 2"/>
          <p:cNvPicPr>
            <a:picLocks noChangeAspect="1" noChangeArrowheads="1"/>
          </p:cNvPicPr>
          <p:nvPr/>
        </p:nvPicPr>
        <p:blipFill>
          <a:blip r:embed="rId2" cstate="print"/>
          <a:srcRect/>
          <a:stretch>
            <a:fillRect/>
          </a:stretch>
        </p:blipFill>
        <p:spPr bwMode="auto">
          <a:xfrm>
            <a:off x="0" y="1052736"/>
            <a:ext cx="6252489" cy="477448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15416"/>
            <a:ext cx="8229600" cy="1143000"/>
          </a:xfrm>
        </p:spPr>
        <p:txBody>
          <a:bodyPr/>
          <a:lstStyle/>
          <a:p>
            <a:r>
              <a:rPr lang="uk-UA" dirty="0"/>
              <a:t>Сегменти легенів</a:t>
            </a:r>
          </a:p>
        </p:txBody>
      </p:sp>
      <p:graphicFrame>
        <p:nvGraphicFramePr>
          <p:cNvPr id="5" name="Таблица 4"/>
          <p:cNvGraphicFramePr>
            <a:graphicFrameLocks noGrp="1"/>
          </p:cNvGraphicFramePr>
          <p:nvPr/>
        </p:nvGraphicFramePr>
        <p:xfrm>
          <a:off x="0" y="640080"/>
          <a:ext cx="9144000" cy="6201784"/>
        </p:xfrm>
        <a:graphic>
          <a:graphicData uri="http://schemas.openxmlformats.org/drawingml/2006/table">
            <a:tbl>
              <a:tblPr firstRow="1" bandRow="1">
                <a:tableStyleId>{5C22544A-7EE6-4342-B048-85BDC9FD1C3A}</a:tableStyleId>
              </a:tblPr>
              <a:tblGrid>
                <a:gridCol w="874643">
                  <a:extLst>
                    <a:ext uri="{9D8B030D-6E8A-4147-A177-3AD203B41FA5}">
                      <a16:colId xmlns:a16="http://schemas.microsoft.com/office/drawing/2014/main" val="20000"/>
                    </a:ext>
                  </a:extLst>
                </a:gridCol>
                <a:gridCol w="3697357">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3347864">
                  <a:extLst>
                    <a:ext uri="{9D8B030D-6E8A-4147-A177-3AD203B41FA5}">
                      <a16:colId xmlns:a16="http://schemas.microsoft.com/office/drawing/2014/main" val="20003"/>
                    </a:ext>
                  </a:extLst>
                </a:gridCol>
              </a:tblGrid>
              <a:tr h="357692">
                <a:tc gridSpan="2">
                  <a:txBody>
                    <a:bodyPr/>
                    <a:lstStyle/>
                    <a:p>
                      <a:pPr algn="ctr"/>
                      <a:r>
                        <a:rPr lang="uk-UA" dirty="0">
                          <a:solidFill>
                            <a:schemeClr val="bg1">
                              <a:lumMod val="95000"/>
                              <a:lumOff val="5000"/>
                            </a:schemeClr>
                          </a:solidFill>
                        </a:rPr>
                        <a:t>Сегменти правої легені</a:t>
                      </a:r>
                    </a:p>
                  </a:txBody>
                  <a:tcPr/>
                </a:tc>
                <a:tc hMerge="1">
                  <a:txBody>
                    <a:bodyPr/>
                    <a:lstStyle/>
                    <a:p>
                      <a:endParaRPr lang="uk-UA"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Сегменти лівої легені</a:t>
                      </a:r>
                    </a:p>
                  </a:txBody>
                  <a:tcPr/>
                </a:tc>
                <a:tc hMerge="1">
                  <a:txBody>
                    <a:bodyPr/>
                    <a:lstStyle/>
                    <a:p>
                      <a:endParaRPr lang="uk-UA" dirty="0"/>
                    </a:p>
                  </a:txBody>
                  <a:tcPr/>
                </a:tc>
                <a:extLst>
                  <a:ext uri="{0D108BD9-81ED-4DB2-BD59-A6C34878D82A}">
                    <a16:rowId xmlns:a16="http://schemas.microsoft.com/office/drawing/2014/main" val="10000"/>
                  </a:ext>
                </a:extLst>
              </a:tr>
              <a:tr h="715384">
                <a:tc>
                  <a:txBody>
                    <a:bodyPr/>
                    <a:lstStyle/>
                    <a:p>
                      <a:pPr algn="ctr"/>
                      <a:r>
                        <a:rPr lang="uk-UA" sz="1400" dirty="0">
                          <a:solidFill>
                            <a:schemeClr val="bg1">
                              <a:lumMod val="95000"/>
                              <a:lumOff val="5000"/>
                            </a:schemeClr>
                          </a:solidFill>
                        </a:rPr>
                        <a:t>Номер</a:t>
                      </a:r>
                      <a:r>
                        <a:rPr lang="uk-UA" sz="1400" baseline="0" dirty="0">
                          <a:solidFill>
                            <a:schemeClr val="bg1">
                              <a:lumMod val="95000"/>
                              <a:lumOff val="5000"/>
                            </a:schemeClr>
                          </a:solidFill>
                        </a:rPr>
                        <a:t> сегменту</a:t>
                      </a:r>
                      <a:endParaRPr lang="uk-UA" sz="1400" dirty="0">
                        <a:solidFill>
                          <a:schemeClr val="bg1">
                            <a:lumMod val="95000"/>
                            <a:lumOff val="5000"/>
                          </a:schemeClr>
                        </a:solidFill>
                      </a:endParaRPr>
                    </a:p>
                  </a:txBody>
                  <a:tcPr/>
                </a:tc>
                <a:tc>
                  <a:txBody>
                    <a:bodyPr/>
                    <a:lstStyle/>
                    <a:p>
                      <a:pPr algn="ctr"/>
                      <a:r>
                        <a:rPr lang="uk-UA" dirty="0">
                          <a:solidFill>
                            <a:schemeClr val="bg1">
                              <a:lumMod val="95000"/>
                              <a:lumOff val="5000"/>
                            </a:schemeClr>
                          </a:solidFill>
                        </a:rPr>
                        <a:t>Анатомічна назва</a:t>
                      </a:r>
                    </a:p>
                  </a:txBody>
                  <a:tcPr/>
                </a:tc>
                <a:tc>
                  <a:txBody>
                    <a:bodyPr/>
                    <a:lstStyle/>
                    <a:p>
                      <a:pPr algn="ctr"/>
                      <a:r>
                        <a:rPr lang="uk-UA" sz="1400" dirty="0">
                          <a:solidFill>
                            <a:schemeClr val="bg1">
                              <a:lumMod val="95000"/>
                              <a:lumOff val="5000"/>
                            </a:schemeClr>
                          </a:solidFill>
                        </a:rPr>
                        <a:t>Номер</a:t>
                      </a:r>
                      <a:r>
                        <a:rPr lang="uk-UA" sz="1400" baseline="0" dirty="0">
                          <a:solidFill>
                            <a:schemeClr val="bg1">
                              <a:lumMod val="95000"/>
                              <a:lumOff val="5000"/>
                            </a:schemeClr>
                          </a:solidFill>
                        </a:rPr>
                        <a:t> сегменту</a:t>
                      </a:r>
                      <a:endParaRPr lang="uk-UA" sz="1400" dirty="0">
                        <a:solidFill>
                          <a:schemeClr val="bg1">
                            <a:lumMod val="95000"/>
                            <a:lumOff val="5000"/>
                          </a:schemeClr>
                        </a:solidFill>
                      </a:endParaRPr>
                    </a:p>
                  </a:txBody>
                  <a:tcPr/>
                </a:tc>
                <a:tc>
                  <a:txBody>
                    <a:bodyPr/>
                    <a:lstStyle/>
                    <a:p>
                      <a:pPr algn="ctr"/>
                      <a:r>
                        <a:rPr lang="uk-UA" dirty="0">
                          <a:solidFill>
                            <a:schemeClr val="bg1">
                              <a:lumMod val="95000"/>
                              <a:lumOff val="5000"/>
                            </a:schemeClr>
                          </a:solidFill>
                        </a:rPr>
                        <a:t>Анатомічна назва</a:t>
                      </a:r>
                    </a:p>
                  </a:txBody>
                  <a:tcPr/>
                </a:tc>
                <a:extLst>
                  <a:ext uri="{0D108BD9-81ED-4DB2-BD59-A6C34878D82A}">
                    <a16:rowId xmlns:a16="http://schemas.microsoft.com/office/drawing/2014/main" val="10001"/>
                  </a:ext>
                </a:extLst>
              </a:tr>
              <a:tr h="3576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b="1" dirty="0">
                          <a:solidFill>
                            <a:schemeClr val="bg1">
                              <a:lumMod val="95000"/>
                              <a:lumOff val="5000"/>
                            </a:schemeClr>
                          </a:solidFill>
                        </a:rPr>
                        <a:t>Верхня частка правої легені</a:t>
                      </a:r>
                    </a:p>
                  </a:txBody>
                  <a:tcPr/>
                </a:tc>
                <a:tc hMerge="1">
                  <a:txBody>
                    <a:bodyPr/>
                    <a:lstStyle/>
                    <a:p>
                      <a:endParaRPr lang="uk-UA" dirty="0">
                        <a:solidFill>
                          <a:schemeClr val="bg1">
                            <a:lumMod val="95000"/>
                            <a:lumOff val="5000"/>
                          </a:schemeClr>
                        </a:solidFill>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b="1" dirty="0">
                          <a:solidFill>
                            <a:schemeClr val="bg1">
                              <a:lumMod val="95000"/>
                              <a:lumOff val="5000"/>
                            </a:schemeClr>
                          </a:solidFill>
                        </a:rPr>
                        <a:t>Верхня частка лівої легені</a:t>
                      </a:r>
                    </a:p>
                  </a:txBody>
                  <a:tcPr/>
                </a:tc>
                <a:tc hMerge="1">
                  <a:txBody>
                    <a:bodyPr/>
                    <a:lstStyle/>
                    <a:p>
                      <a:endParaRPr lang="uk-UA" dirty="0">
                        <a:solidFill>
                          <a:schemeClr val="bg1">
                            <a:lumMod val="95000"/>
                            <a:lumOff val="5000"/>
                          </a:schemeClr>
                        </a:solidFill>
                      </a:endParaRPr>
                    </a:p>
                  </a:txBody>
                  <a:tcPr/>
                </a:tc>
                <a:extLst>
                  <a:ext uri="{0D108BD9-81ED-4DB2-BD59-A6C34878D82A}">
                    <a16:rowId xmlns:a16="http://schemas.microsoft.com/office/drawing/2014/main" val="10002"/>
                  </a:ext>
                </a:extLst>
              </a:tr>
              <a:tr h="357692">
                <a:tc>
                  <a:txBody>
                    <a:bodyPr/>
                    <a:lstStyle/>
                    <a:p>
                      <a:pPr algn="ctr"/>
                      <a:r>
                        <a:rPr lang="uk-UA" dirty="0">
                          <a:solidFill>
                            <a:schemeClr val="bg1">
                              <a:lumMod val="95000"/>
                              <a:lumOff val="5000"/>
                            </a:schemeClr>
                          </a:solidFill>
                        </a:rPr>
                        <a:t>1</a:t>
                      </a:r>
                    </a:p>
                  </a:txBody>
                  <a:tcPr/>
                </a:tc>
                <a:tc>
                  <a:txBody>
                    <a:bodyPr/>
                    <a:lstStyle/>
                    <a:p>
                      <a:r>
                        <a:rPr lang="uk-UA" dirty="0">
                          <a:solidFill>
                            <a:schemeClr val="bg1">
                              <a:lumMod val="95000"/>
                              <a:lumOff val="5000"/>
                            </a:schemeClr>
                          </a:solidFill>
                        </a:rPr>
                        <a:t>верхівковий сегмент</a:t>
                      </a:r>
                    </a:p>
                  </a:txBody>
                  <a:tcPr/>
                </a:tc>
                <a:tc>
                  <a:txBody>
                    <a:bodyPr/>
                    <a:lstStyle/>
                    <a:p>
                      <a:pPr algn="ctr"/>
                      <a:r>
                        <a:rPr lang="uk-UA" dirty="0">
                          <a:solidFill>
                            <a:schemeClr val="bg1">
                              <a:lumMod val="95000"/>
                              <a:lumOff val="5000"/>
                            </a:schemeClr>
                          </a:solidFill>
                        </a:rPr>
                        <a:t>1+2</a:t>
                      </a:r>
                    </a:p>
                  </a:txBody>
                  <a:tcPr/>
                </a:tc>
                <a:tc>
                  <a:txBody>
                    <a:bodyPr/>
                    <a:lstStyle/>
                    <a:p>
                      <a:r>
                        <a:rPr lang="uk-UA" dirty="0">
                          <a:solidFill>
                            <a:schemeClr val="bg1">
                              <a:lumMod val="95000"/>
                              <a:lumOff val="5000"/>
                            </a:schemeClr>
                          </a:solidFill>
                        </a:rPr>
                        <a:t>верхівково-задній сегмент</a:t>
                      </a:r>
                    </a:p>
                  </a:txBody>
                  <a:tcPr/>
                </a:tc>
                <a:extLst>
                  <a:ext uri="{0D108BD9-81ED-4DB2-BD59-A6C34878D82A}">
                    <a16:rowId xmlns:a16="http://schemas.microsoft.com/office/drawing/2014/main" val="10003"/>
                  </a:ext>
                </a:extLst>
              </a:tr>
              <a:tr h="357692">
                <a:tc>
                  <a:txBody>
                    <a:bodyPr/>
                    <a:lstStyle/>
                    <a:p>
                      <a:pPr algn="ctr"/>
                      <a:r>
                        <a:rPr lang="uk-UA" dirty="0">
                          <a:solidFill>
                            <a:schemeClr val="bg1">
                              <a:lumMod val="95000"/>
                              <a:lumOff val="5000"/>
                            </a:schemeClr>
                          </a:solidFill>
                        </a:rPr>
                        <a:t>2</a:t>
                      </a:r>
                    </a:p>
                  </a:txBody>
                  <a:tcPr/>
                </a:tc>
                <a:tc>
                  <a:txBody>
                    <a:bodyPr/>
                    <a:lstStyle/>
                    <a:p>
                      <a:r>
                        <a:rPr lang="uk-UA" dirty="0">
                          <a:solidFill>
                            <a:schemeClr val="bg1">
                              <a:lumMod val="95000"/>
                              <a:lumOff val="5000"/>
                            </a:schemeClr>
                          </a:solidFill>
                        </a:rPr>
                        <a:t>задній сегмент</a:t>
                      </a:r>
                    </a:p>
                  </a:txBody>
                  <a:tcPr/>
                </a:tc>
                <a:tc>
                  <a:txBody>
                    <a:bodyPr/>
                    <a:lstStyle/>
                    <a:p>
                      <a:pPr algn="ctr"/>
                      <a:r>
                        <a:rPr lang="uk-UA" dirty="0">
                          <a:solidFill>
                            <a:schemeClr val="bg1">
                              <a:lumMod val="95000"/>
                              <a:lumOff val="5000"/>
                            </a:schemeClr>
                          </a:solidFill>
                        </a:rPr>
                        <a:t>3</a:t>
                      </a:r>
                    </a:p>
                  </a:txBody>
                  <a:tcPr/>
                </a:tc>
                <a:tc>
                  <a:txBody>
                    <a:bodyPr/>
                    <a:lstStyle/>
                    <a:p>
                      <a:r>
                        <a:rPr lang="uk-UA" dirty="0">
                          <a:solidFill>
                            <a:schemeClr val="bg1">
                              <a:lumMod val="95000"/>
                              <a:lumOff val="5000"/>
                            </a:schemeClr>
                          </a:solidFill>
                        </a:rPr>
                        <a:t>передній сегмент</a:t>
                      </a:r>
                    </a:p>
                  </a:txBody>
                  <a:tcPr/>
                </a:tc>
                <a:extLst>
                  <a:ext uri="{0D108BD9-81ED-4DB2-BD59-A6C34878D82A}">
                    <a16:rowId xmlns:a16="http://schemas.microsoft.com/office/drawing/2014/main" val="10004"/>
                  </a:ext>
                </a:extLst>
              </a:tr>
              <a:tr h="357692">
                <a:tc>
                  <a:txBody>
                    <a:bodyPr/>
                    <a:lstStyle/>
                    <a:p>
                      <a:pPr algn="ctr"/>
                      <a:r>
                        <a:rPr lang="uk-UA" dirty="0">
                          <a:solidFill>
                            <a:schemeClr val="bg1">
                              <a:lumMod val="95000"/>
                              <a:lumOff val="5000"/>
                            </a:schemeClr>
                          </a:solidFill>
                        </a:rPr>
                        <a:t>3</a:t>
                      </a:r>
                    </a:p>
                  </a:txBody>
                  <a:tcPr/>
                </a:tc>
                <a:tc>
                  <a:txBody>
                    <a:bodyPr/>
                    <a:lstStyle/>
                    <a:p>
                      <a:r>
                        <a:rPr lang="uk-UA" dirty="0">
                          <a:solidFill>
                            <a:schemeClr val="bg1">
                              <a:lumMod val="95000"/>
                              <a:lumOff val="5000"/>
                            </a:schemeClr>
                          </a:solidFill>
                        </a:rPr>
                        <a:t>передній сегмент</a:t>
                      </a:r>
                    </a:p>
                  </a:txBody>
                  <a:tcPr/>
                </a:tc>
                <a:tc>
                  <a:txBody>
                    <a:bodyPr/>
                    <a:lstStyle/>
                    <a:p>
                      <a:endParaRPr lang="uk-UA"/>
                    </a:p>
                  </a:txBody>
                  <a:tcPr/>
                </a:tc>
                <a:tc>
                  <a:txBody>
                    <a:bodyPr/>
                    <a:lstStyle/>
                    <a:p>
                      <a:endParaRPr lang="uk-UA"/>
                    </a:p>
                  </a:txBody>
                  <a:tcPr/>
                </a:tc>
                <a:extLst>
                  <a:ext uri="{0D108BD9-81ED-4DB2-BD59-A6C34878D82A}">
                    <a16:rowId xmlns:a16="http://schemas.microsoft.com/office/drawing/2014/main" val="10005"/>
                  </a:ext>
                </a:extLst>
              </a:tr>
              <a:tr h="357692">
                <a:tc>
                  <a:txBody>
                    <a:bodyPr/>
                    <a:lstStyle/>
                    <a:p>
                      <a:pPr algn="ctr"/>
                      <a:endParaRPr lang="uk-UA" dirty="0">
                        <a:solidFill>
                          <a:schemeClr val="bg1">
                            <a:lumMod val="95000"/>
                            <a:lumOff val="5000"/>
                          </a:schemeClr>
                        </a:solidFill>
                      </a:endParaRPr>
                    </a:p>
                  </a:txBody>
                  <a:tcPr/>
                </a:tc>
                <a:tc>
                  <a:txBody>
                    <a:bodyPr/>
                    <a:lstStyle/>
                    <a:p>
                      <a:endParaRPr lang="uk-UA" dirty="0">
                        <a:solidFill>
                          <a:schemeClr val="bg1">
                            <a:lumMod val="95000"/>
                            <a:lumOff val="5000"/>
                          </a:schemeClr>
                        </a:solidFill>
                      </a:endParaRPr>
                    </a:p>
                  </a:txBody>
                  <a:tcPr/>
                </a:tc>
                <a:tc>
                  <a:txBody>
                    <a:bodyPr/>
                    <a:lstStyle/>
                    <a:p>
                      <a:endParaRPr lang="uk-UA"/>
                    </a:p>
                  </a:txBody>
                  <a:tcPr/>
                </a:tc>
                <a:tc>
                  <a:txBody>
                    <a:bodyPr/>
                    <a:lstStyle/>
                    <a:p>
                      <a:endParaRPr lang="uk-UA" dirty="0"/>
                    </a:p>
                  </a:txBody>
                  <a:tcPr/>
                </a:tc>
                <a:extLst>
                  <a:ext uri="{0D108BD9-81ED-4DB2-BD59-A6C34878D82A}">
                    <a16:rowId xmlns:a16="http://schemas.microsoft.com/office/drawing/2014/main" val="10006"/>
                  </a:ext>
                </a:extLst>
              </a:tr>
              <a:tr h="357692">
                <a:tc gridSpan="2">
                  <a:txBody>
                    <a:bodyPr/>
                    <a:lstStyle/>
                    <a:p>
                      <a:pPr algn="ctr"/>
                      <a:r>
                        <a:rPr lang="uk-UA" b="1" dirty="0">
                          <a:solidFill>
                            <a:schemeClr val="bg1">
                              <a:lumMod val="95000"/>
                              <a:lumOff val="5000"/>
                            </a:schemeClr>
                          </a:solidFill>
                        </a:rPr>
                        <a:t>Середня частка правої легені</a:t>
                      </a:r>
                    </a:p>
                  </a:txBody>
                  <a:tcPr/>
                </a:tc>
                <a:tc hMerge="1">
                  <a:txBody>
                    <a:bodyPr/>
                    <a:lstStyle/>
                    <a:p>
                      <a:endParaRPr lang="uk-UA" dirty="0">
                        <a:solidFill>
                          <a:schemeClr val="bg1">
                            <a:lumMod val="95000"/>
                            <a:lumOff val="5000"/>
                          </a:schemeClr>
                        </a:solidFill>
                      </a:endParaRPr>
                    </a:p>
                  </a:txBody>
                  <a:tcPr/>
                </a:tc>
                <a:tc gridSpan="2">
                  <a:txBody>
                    <a:bodyPr/>
                    <a:lstStyle/>
                    <a:p>
                      <a:pPr algn="ctr"/>
                      <a:endParaRPr lang="uk-UA" dirty="0">
                        <a:solidFill>
                          <a:schemeClr val="bg1">
                            <a:lumMod val="95000"/>
                            <a:lumOff val="5000"/>
                          </a:schemeClr>
                        </a:solidFill>
                      </a:endParaRPr>
                    </a:p>
                  </a:txBody>
                  <a:tcPr/>
                </a:tc>
                <a:tc hMerge="1">
                  <a:txBody>
                    <a:bodyPr/>
                    <a:lstStyle/>
                    <a:p>
                      <a:endParaRPr lang="uk-UA" dirty="0">
                        <a:solidFill>
                          <a:schemeClr val="bg1">
                            <a:lumMod val="95000"/>
                            <a:lumOff val="5000"/>
                          </a:schemeClr>
                        </a:solidFill>
                      </a:endParaRPr>
                    </a:p>
                  </a:txBody>
                  <a:tcPr/>
                </a:tc>
                <a:extLst>
                  <a:ext uri="{0D108BD9-81ED-4DB2-BD59-A6C34878D82A}">
                    <a16:rowId xmlns:a16="http://schemas.microsoft.com/office/drawing/2014/main" val="10007"/>
                  </a:ext>
                </a:extLst>
              </a:tr>
              <a:tr h="357692">
                <a:tc>
                  <a:txBody>
                    <a:bodyPr/>
                    <a:lstStyle/>
                    <a:p>
                      <a:pPr algn="ctr"/>
                      <a:r>
                        <a:rPr lang="uk-UA" dirty="0">
                          <a:solidFill>
                            <a:schemeClr val="bg1">
                              <a:lumMod val="95000"/>
                              <a:lumOff val="5000"/>
                            </a:schemeClr>
                          </a:solidFill>
                        </a:rPr>
                        <a:t>4</a:t>
                      </a:r>
                    </a:p>
                  </a:txBody>
                  <a:tcPr/>
                </a:tc>
                <a:tc>
                  <a:txBody>
                    <a:bodyPr/>
                    <a:lstStyle/>
                    <a:p>
                      <a:r>
                        <a:rPr lang="uk-UA" dirty="0">
                          <a:solidFill>
                            <a:schemeClr val="bg1">
                              <a:lumMod val="95000"/>
                              <a:lumOff val="5000"/>
                            </a:schemeClr>
                          </a:solidFill>
                        </a:rPr>
                        <a:t>латеральний</a:t>
                      </a:r>
                      <a:r>
                        <a:rPr lang="uk-UA" baseline="0" dirty="0">
                          <a:solidFill>
                            <a:schemeClr val="bg1">
                              <a:lumMod val="95000"/>
                              <a:lumOff val="5000"/>
                            </a:schemeClr>
                          </a:solidFill>
                        </a:rPr>
                        <a:t> </a:t>
                      </a:r>
                      <a:r>
                        <a:rPr lang="uk-UA" dirty="0">
                          <a:solidFill>
                            <a:schemeClr val="bg1">
                              <a:lumMod val="95000"/>
                              <a:lumOff val="5000"/>
                            </a:schemeClr>
                          </a:solidFill>
                        </a:rPr>
                        <a:t>сегмент</a:t>
                      </a:r>
                    </a:p>
                  </a:txBody>
                  <a:tcPr/>
                </a:tc>
                <a:tc>
                  <a:txBody>
                    <a:bodyPr/>
                    <a:lstStyle/>
                    <a:p>
                      <a:pPr algn="ctr"/>
                      <a:r>
                        <a:rPr lang="uk-UA" dirty="0">
                          <a:solidFill>
                            <a:schemeClr val="bg1">
                              <a:lumMod val="95000"/>
                              <a:lumOff val="5000"/>
                            </a:schemeClr>
                          </a:solidFill>
                        </a:rPr>
                        <a:t>4</a:t>
                      </a:r>
                    </a:p>
                  </a:txBody>
                  <a:tcPr/>
                </a:tc>
                <a:tc>
                  <a:txBody>
                    <a:bodyPr/>
                    <a:lstStyle/>
                    <a:p>
                      <a:r>
                        <a:rPr lang="uk-UA" dirty="0">
                          <a:solidFill>
                            <a:schemeClr val="bg1">
                              <a:lumMod val="95000"/>
                              <a:lumOff val="5000"/>
                            </a:schemeClr>
                          </a:solidFill>
                        </a:rPr>
                        <a:t>верхній язичковий</a:t>
                      </a:r>
                      <a:r>
                        <a:rPr lang="uk-UA" baseline="0" dirty="0">
                          <a:solidFill>
                            <a:schemeClr val="bg1">
                              <a:lumMod val="95000"/>
                              <a:lumOff val="5000"/>
                            </a:schemeClr>
                          </a:solidFill>
                        </a:rPr>
                        <a:t> </a:t>
                      </a:r>
                      <a:r>
                        <a:rPr lang="uk-UA" dirty="0">
                          <a:solidFill>
                            <a:schemeClr val="bg1">
                              <a:lumMod val="95000"/>
                              <a:lumOff val="5000"/>
                            </a:schemeClr>
                          </a:solidFill>
                        </a:rPr>
                        <a:t>сегмент</a:t>
                      </a:r>
                    </a:p>
                  </a:txBody>
                  <a:tcPr/>
                </a:tc>
                <a:extLst>
                  <a:ext uri="{0D108BD9-81ED-4DB2-BD59-A6C34878D82A}">
                    <a16:rowId xmlns:a16="http://schemas.microsoft.com/office/drawing/2014/main" val="10008"/>
                  </a:ext>
                </a:extLst>
              </a:tr>
              <a:tr h="357692">
                <a:tc>
                  <a:txBody>
                    <a:bodyPr/>
                    <a:lstStyle/>
                    <a:p>
                      <a:pPr algn="ctr"/>
                      <a:r>
                        <a:rPr lang="uk-UA" dirty="0">
                          <a:solidFill>
                            <a:schemeClr val="bg1">
                              <a:lumMod val="95000"/>
                              <a:lumOff val="5000"/>
                            </a:schemeClr>
                          </a:solidFill>
                        </a:rPr>
                        <a:t>5</a:t>
                      </a:r>
                    </a:p>
                  </a:txBody>
                  <a:tcPr/>
                </a:tc>
                <a:tc>
                  <a:txBody>
                    <a:bodyPr/>
                    <a:lstStyle/>
                    <a:p>
                      <a:r>
                        <a:rPr lang="uk-UA" dirty="0">
                          <a:solidFill>
                            <a:schemeClr val="bg1">
                              <a:lumMod val="95000"/>
                              <a:lumOff val="5000"/>
                            </a:schemeClr>
                          </a:solidFill>
                        </a:rPr>
                        <a:t>медіальний сегмент</a:t>
                      </a:r>
                    </a:p>
                  </a:txBody>
                  <a:tcPr/>
                </a:tc>
                <a:tc>
                  <a:txBody>
                    <a:bodyPr/>
                    <a:lstStyle/>
                    <a:p>
                      <a:pPr algn="ctr"/>
                      <a:r>
                        <a:rPr lang="uk-UA" dirty="0">
                          <a:solidFill>
                            <a:schemeClr val="bg1">
                              <a:lumMod val="95000"/>
                              <a:lumOff val="5000"/>
                            </a:schemeClr>
                          </a:solidFill>
                        </a:rPr>
                        <a:t>5</a:t>
                      </a:r>
                    </a:p>
                  </a:txBody>
                  <a:tcPr/>
                </a:tc>
                <a:tc>
                  <a:txBody>
                    <a:bodyPr/>
                    <a:lstStyle/>
                    <a:p>
                      <a:r>
                        <a:rPr lang="uk-UA" dirty="0">
                          <a:solidFill>
                            <a:schemeClr val="bg1">
                              <a:lumMod val="95000"/>
                              <a:lumOff val="5000"/>
                            </a:schemeClr>
                          </a:solidFill>
                        </a:rPr>
                        <a:t>нижній язичковий сегмент</a:t>
                      </a:r>
                    </a:p>
                  </a:txBody>
                  <a:tcPr/>
                </a:tc>
                <a:extLst>
                  <a:ext uri="{0D108BD9-81ED-4DB2-BD59-A6C34878D82A}">
                    <a16:rowId xmlns:a16="http://schemas.microsoft.com/office/drawing/2014/main" val="10009"/>
                  </a:ext>
                </a:extLst>
              </a:tr>
              <a:tr h="357692">
                <a:tc gridSpan="2">
                  <a:txBody>
                    <a:bodyPr/>
                    <a:lstStyle/>
                    <a:p>
                      <a:pPr algn="ctr"/>
                      <a:r>
                        <a:rPr lang="uk-UA" b="1" dirty="0">
                          <a:solidFill>
                            <a:schemeClr val="bg1">
                              <a:lumMod val="95000"/>
                              <a:lumOff val="5000"/>
                            </a:schemeClr>
                          </a:solidFill>
                        </a:rPr>
                        <a:t>Нижня частка правої легені</a:t>
                      </a:r>
                    </a:p>
                  </a:txBody>
                  <a:tcPr/>
                </a:tc>
                <a:tc hMerge="1">
                  <a:txBody>
                    <a:bodyPr/>
                    <a:lstStyle/>
                    <a:p>
                      <a:endParaRPr lang="uk-UA" dirty="0">
                        <a:solidFill>
                          <a:schemeClr val="bg1">
                            <a:lumMod val="95000"/>
                            <a:lumOff val="5000"/>
                          </a:schemeClr>
                        </a:solidFill>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b="1" dirty="0">
                          <a:solidFill>
                            <a:schemeClr val="bg1">
                              <a:lumMod val="95000"/>
                              <a:lumOff val="5000"/>
                            </a:schemeClr>
                          </a:solidFill>
                        </a:rPr>
                        <a:t>Нижня частка лівої легені</a:t>
                      </a:r>
                    </a:p>
                  </a:txBody>
                  <a:tcPr/>
                </a:tc>
                <a:tc hMerge="1">
                  <a:txBody>
                    <a:bodyPr/>
                    <a:lstStyle/>
                    <a:p>
                      <a:endParaRPr lang="uk-UA" dirty="0">
                        <a:solidFill>
                          <a:schemeClr val="bg1">
                            <a:lumMod val="95000"/>
                            <a:lumOff val="5000"/>
                          </a:schemeClr>
                        </a:solidFill>
                      </a:endParaRPr>
                    </a:p>
                  </a:txBody>
                  <a:tcPr/>
                </a:tc>
                <a:extLst>
                  <a:ext uri="{0D108BD9-81ED-4DB2-BD59-A6C34878D82A}">
                    <a16:rowId xmlns:a16="http://schemas.microsoft.com/office/drawing/2014/main" val="10010"/>
                  </a:ext>
                </a:extLst>
              </a:tr>
              <a:tr h="357692">
                <a:tc>
                  <a:txBody>
                    <a:bodyPr/>
                    <a:lstStyle/>
                    <a:p>
                      <a:pPr algn="ctr"/>
                      <a:r>
                        <a:rPr lang="uk-UA" dirty="0">
                          <a:solidFill>
                            <a:schemeClr val="bg1">
                              <a:lumMod val="95000"/>
                              <a:lumOff val="5000"/>
                            </a:schemeClr>
                          </a:solidFill>
                        </a:rPr>
                        <a:t>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верхівковий сегмент</a:t>
                      </a:r>
                    </a:p>
                  </a:txBody>
                  <a:tcPr/>
                </a:tc>
                <a:tc>
                  <a:txBody>
                    <a:bodyPr/>
                    <a:lstStyle/>
                    <a:p>
                      <a:pPr algn="ctr"/>
                      <a:r>
                        <a:rPr lang="uk-UA" dirty="0">
                          <a:solidFill>
                            <a:schemeClr val="bg1">
                              <a:lumMod val="95000"/>
                              <a:lumOff val="5000"/>
                            </a:schemeClr>
                          </a:solidFill>
                        </a:rPr>
                        <a:t>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верхівковий сегмент</a:t>
                      </a:r>
                    </a:p>
                  </a:txBody>
                  <a:tcPr/>
                </a:tc>
                <a:extLst>
                  <a:ext uri="{0D108BD9-81ED-4DB2-BD59-A6C34878D82A}">
                    <a16:rowId xmlns:a16="http://schemas.microsoft.com/office/drawing/2014/main" val="10011"/>
                  </a:ext>
                </a:extLst>
              </a:tr>
              <a:tr h="357692">
                <a:tc>
                  <a:txBody>
                    <a:bodyPr/>
                    <a:lstStyle/>
                    <a:p>
                      <a:pPr algn="ctr"/>
                      <a:r>
                        <a:rPr lang="uk-UA" dirty="0">
                          <a:solidFill>
                            <a:schemeClr val="bg1">
                              <a:lumMod val="95000"/>
                              <a:lumOff val="5000"/>
                            </a:schemeClr>
                          </a:solidFill>
                        </a:rPr>
                        <a:t>7</a:t>
                      </a:r>
                    </a:p>
                  </a:txBody>
                  <a:tcPr/>
                </a:tc>
                <a:tc>
                  <a:txBody>
                    <a:bodyPr/>
                    <a:lstStyle/>
                    <a:p>
                      <a:r>
                        <a:rPr lang="uk-UA" dirty="0">
                          <a:solidFill>
                            <a:schemeClr val="bg1">
                              <a:lumMod val="95000"/>
                              <a:lumOff val="5000"/>
                            </a:schemeClr>
                          </a:solidFill>
                        </a:rPr>
                        <a:t>внутрішній (кардіальний) сегмент</a:t>
                      </a:r>
                    </a:p>
                  </a:txBody>
                  <a:tcPr/>
                </a:tc>
                <a:tc>
                  <a:txBody>
                    <a:bodyPr/>
                    <a:lstStyle/>
                    <a:p>
                      <a:pPr algn="ctr"/>
                      <a:r>
                        <a:rPr lang="uk-UA" dirty="0">
                          <a:solidFill>
                            <a:schemeClr val="bg1">
                              <a:lumMod val="95000"/>
                              <a:lumOff val="5000"/>
                            </a:schemeClr>
                          </a:solidFill>
                        </a:rPr>
                        <a:t>7</a:t>
                      </a:r>
                    </a:p>
                  </a:txBody>
                  <a:tcPr/>
                </a:tc>
                <a:tc>
                  <a:txBody>
                    <a:bodyPr/>
                    <a:lstStyle/>
                    <a:p>
                      <a:r>
                        <a:rPr lang="uk-UA" dirty="0">
                          <a:solidFill>
                            <a:schemeClr val="bg1">
                              <a:lumMod val="95000"/>
                              <a:lumOff val="5000"/>
                            </a:schemeClr>
                          </a:solidFill>
                        </a:rPr>
                        <a:t>відсутній</a:t>
                      </a:r>
                    </a:p>
                  </a:txBody>
                  <a:tcPr/>
                </a:tc>
                <a:extLst>
                  <a:ext uri="{0D108BD9-81ED-4DB2-BD59-A6C34878D82A}">
                    <a16:rowId xmlns:a16="http://schemas.microsoft.com/office/drawing/2014/main" val="10012"/>
                  </a:ext>
                </a:extLst>
              </a:tr>
              <a:tr h="357692">
                <a:tc>
                  <a:txBody>
                    <a:bodyPr/>
                    <a:lstStyle/>
                    <a:p>
                      <a:pPr algn="ctr"/>
                      <a:r>
                        <a:rPr lang="uk-UA" dirty="0">
                          <a:solidFill>
                            <a:schemeClr val="bg1">
                              <a:lumMod val="95000"/>
                              <a:lumOff val="5000"/>
                            </a:schemeClr>
                          </a:solidFill>
                        </a:rPr>
                        <a:t>8</a:t>
                      </a:r>
                    </a:p>
                  </a:txBody>
                  <a:tcPr/>
                </a:tc>
                <a:tc>
                  <a:txBody>
                    <a:bodyPr/>
                    <a:lstStyle/>
                    <a:p>
                      <a:r>
                        <a:rPr lang="uk-UA" dirty="0">
                          <a:solidFill>
                            <a:schemeClr val="bg1">
                              <a:lumMod val="95000"/>
                              <a:lumOff val="5000"/>
                            </a:schemeClr>
                          </a:solidFill>
                        </a:rPr>
                        <a:t>передній базальний сегмент</a:t>
                      </a:r>
                    </a:p>
                  </a:txBody>
                  <a:tcPr/>
                </a:tc>
                <a:tc>
                  <a:txBody>
                    <a:bodyPr/>
                    <a:lstStyle/>
                    <a:p>
                      <a:pPr algn="ctr"/>
                      <a:r>
                        <a:rPr lang="uk-UA" dirty="0">
                          <a:solidFill>
                            <a:schemeClr val="bg1">
                              <a:lumMod val="95000"/>
                              <a:lumOff val="5000"/>
                            </a:schemeClr>
                          </a:solidFill>
                        </a:rPr>
                        <a:t>8</a:t>
                      </a:r>
                    </a:p>
                  </a:txBody>
                  <a:tcPr/>
                </a:tc>
                <a:tc>
                  <a:txBody>
                    <a:bodyPr/>
                    <a:lstStyle/>
                    <a:p>
                      <a:r>
                        <a:rPr lang="uk-UA" dirty="0">
                          <a:solidFill>
                            <a:schemeClr val="bg1">
                              <a:lumMod val="95000"/>
                              <a:lumOff val="5000"/>
                            </a:schemeClr>
                          </a:solidFill>
                        </a:rPr>
                        <a:t>передній базальний сегмент</a:t>
                      </a:r>
                    </a:p>
                  </a:txBody>
                  <a:tcPr/>
                </a:tc>
                <a:extLst>
                  <a:ext uri="{0D108BD9-81ED-4DB2-BD59-A6C34878D82A}">
                    <a16:rowId xmlns:a16="http://schemas.microsoft.com/office/drawing/2014/main" val="10013"/>
                  </a:ext>
                </a:extLst>
              </a:tr>
              <a:tr h="357692">
                <a:tc>
                  <a:txBody>
                    <a:bodyPr/>
                    <a:lstStyle/>
                    <a:p>
                      <a:pPr algn="ctr"/>
                      <a:r>
                        <a:rPr lang="uk-UA" dirty="0">
                          <a:solidFill>
                            <a:schemeClr val="bg1">
                              <a:lumMod val="95000"/>
                              <a:lumOff val="5000"/>
                            </a:schemeClr>
                          </a:solidFill>
                        </a:rPr>
                        <a:t>9</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зовнішній базальний сегмент</a:t>
                      </a:r>
                    </a:p>
                  </a:txBody>
                  <a:tcPr/>
                </a:tc>
                <a:tc>
                  <a:txBody>
                    <a:bodyPr/>
                    <a:lstStyle/>
                    <a:p>
                      <a:pPr algn="ctr"/>
                      <a:r>
                        <a:rPr lang="uk-UA" dirty="0">
                          <a:solidFill>
                            <a:schemeClr val="bg1">
                              <a:lumMod val="95000"/>
                              <a:lumOff val="5000"/>
                            </a:schemeClr>
                          </a:solidFill>
                        </a:rPr>
                        <a:t>9</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зовнішній базальний сегмент</a:t>
                      </a:r>
                    </a:p>
                  </a:txBody>
                  <a:tcPr/>
                </a:tc>
                <a:extLst>
                  <a:ext uri="{0D108BD9-81ED-4DB2-BD59-A6C34878D82A}">
                    <a16:rowId xmlns:a16="http://schemas.microsoft.com/office/drawing/2014/main" val="10014"/>
                  </a:ext>
                </a:extLst>
              </a:tr>
              <a:tr h="357692">
                <a:tc>
                  <a:txBody>
                    <a:bodyPr/>
                    <a:lstStyle/>
                    <a:p>
                      <a:pPr algn="ctr"/>
                      <a:r>
                        <a:rPr lang="uk-UA" dirty="0">
                          <a:solidFill>
                            <a:schemeClr val="bg1">
                              <a:lumMod val="95000"/>
                              <a:lumOff val="5000"/>
                            </a:schemeClr>
                          </a:solidFill>
                        </a:rPr>
                        <a:t>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задній базальний сегмент</a:t>
                      </a:r>
                    </a:p>
                  </a:txBody>
                  <a:tcPr/>
                </a:tc>
                <a:tc>
                  <a:txBody>
                    <a:bodyPr/>
                    <a:lstStyle/>
                    <a:p>
                      <a:pPr algn="ctr"/>
                      <a:r>
                        <a:rPr lang="uk-UA" dirty="0">
                          <a:solidFill>
                            <a:schemeClr val="bg1">
                              <a:lumMod val="95000"/>
                              <a:lumOff val="5000"/>
                            </a:schemeClr>
                          </a:solidFill>
                        </a:rPr>
                        <a:t>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a:solidFill>
                            <a:schemeClr val="bg1">
                              <a:lumMod val="95000"/>
                              <a:lumOff val="5000"/>
                            </a:schemeClr>
                          </a:solidFill>
                        </a:rPr>
                        <a:t>задній базальний сегмент</a:t>
                      </a:r>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1066800" y="1547813"/>
            <a:ext cx="7010400" cy="37623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75656" y="0"/>
            <a:ext cx="5899436" cy="769441"/>
          </a:xfrm>
          <a:prstGeom prst="rect">
            <a:avLst/>
          </a:prstGeom>
        </p:spPr>
        <p:txBody>
          <a:bodyPr wrap="none">
            <a:spAutoFit/>
          </a:bodyPr>
          <a:lstStyle/>
          <a:p>
            <a:r>
              <a:rPr lang="uk-UA" sz="4400" b="1" dirty="0"/>
              <a:t>Верхня частка легень</a:t>
            </a:r>
          </a:p>
        </p:txBody>
      </p:sp>
      <p:pic>
        <p:nvPicPr>
          <p:cNvPr id="17411" name="Picture 3"/>
          <p:cNvPicPr>
            <a:picLocks noChangeAspect="1" noChangeArrowheads="1"/>
          </p:cNvPicPr>
          <p:nvPr/>
        </p:nvPicPr>
        <p:blipFill>
          <a:blip r:embed="rId2" cstate="print"/>
          <a:srcRect/>
          <a:stretch>
            <a:fillRect/>
          </a:stretch>
        </p:blipFill>
        <p:spPr bwMode="auto">
          <a:xfrm>
            <a:off x="6588224" y="1052736"/>
            <a:ext cx="2555776" cy="3457575"/>
          </a:xfrm>
          <a:prstGeom prst="rect">
            <a:avLst/>
          </a:prstGeom>
          <a:noFill/>
          <a:ln w="9525">
            <a:noFill/>
            <a:miter lim="800000"/>
            <a:headEnd/>
            <a:tailEnd/>
          </a:ln>
        </p:spPr>
      </p:pic>
      <p:sp>
        <p:nvSpPr>
          <p:cNvPr id="11" name="Полилиния 10"/>
          <p:cNvSpPr/>
          <p:nvPr/>
        </p:nvSpPr>
        <p:spPr>
          <a:xfrm>
            <a:off x="6780551" y="1281659"/>
            <a:ext cx="1928735" cy="2518347"/>
          </a:xfrm>
          <a:custGeom>
            <a:avLst/>
            <a:gdLst>
              <a:gd name="connsiteX0" fmla="*/ 249836 w 1928735"/>
              <a:gd name="connsiteY0" fmla="*/ 2420911 h 2518347"/>
              <a:gd name="connsiteX1" fmla="*/ 1778833 w 1928735"/>
              <a:gd name="connsiteY1" fmla="*/ 607102 h 2518347"/>
              <a:gd name="connsiteX2" fmla="*/ 1149246 w 1928735"/>
              <a:gd name="connsiteY2" fmla="*/ 97436 h 2518347"/>
              <a:gd name="connsiteX3" fmla="*/ 279816 w 1928735"/>
              <a:gd name="connsiteY3" fmla="*/ 1191718 h 2518347"/>
              <a:gd name="connsiteX4" fmla="*/ 249836 w 1928735"/>
              <a:gd name="connsiteY4" fmla="*/ 2420911 h 2518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8735" h="2518347">
                <a:moveTo>
                  <a:pt x="249836" y="2420911"/>
                </a:moveTo>
                <a:cubicBezTo>
                  <a:pt x="499672" y="2323475"/>
                  <a:pt x="1628931" y="994348"/>
                  <a:pt x="1778833" y="607102"/>
                </a:cubicBezTo>
                <a:cubicBezTo>
                  <a:pt x="1928735" y="219856"/>
                  <a:pt x="1399082" y="0"/>
                  <a:pt x="1149246" y="97436"/>
                </a:cubicBezTo>
                <a:cubicBezTo>
                  <a:pt x="899410" y="194872"/>
                  <a:pt x="429718" y="804472"/>
                  <a:pt x="279816" y="1191718"/>
                </a:cubicBezTo>
                <a:cubicBezTo>
                  <a:pt x="129914" y="1578964"/>
                  <a:pt x="0" y="2518347"/>
                  <a:pt x="249836" y="2420911"/>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7412" name="Picture 4"/>
          <p:cNvPicPr>
            <a:picLocks noChangeAspect="1" noChangeArrowheads="1"/>
          </p:cNvPicPr>
          <p:nvPr/>
        </p:nvPicPr>
        <p:blipFill>
          <a:blip r:embed="rId3" cstate="print"/>
          <a:srcRect/>
          <a:stretch>
            <a:fillRect/>
          </a:stretch>
        </p:blipFill>
        <p:spPr bwMode="auto">
          <a:xfrm>
            <a:off x="2771800" y="1196752"/>
            <a:ext cx="3343002" cy="3384376"/>
          </a:xfrm>
          <a:prstGeom prst="rect">
            <a:avLst/>
          </a:prstGeom>
          <a:noFill/>
          <a:ln w="9525">
            <a:noFill/>
            <a:miter lim="800000"/>
            <a:headEnd/>
            <a:tailEnd/>
          </a:ln>
        </p:spPr>
      </p:pic>
      <p:sp>
        <p:nvSpPr>
          <p:cNvPr id="13" name="Прямоугольник 12"/>
          <p:cNvSpPr/>
          <p:nvPr/>
        </p:nvSpPr>
        <p:spPr>
          <a:xfrm>
            <a:off x="5508104" y="1196752"/>
            <a:ext cx="576064" cy="3600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Полилиния 14"/>
          <p:cNvSpPr/>
          <p:nvPr/>
        </p:nvSpPr>
        <p:spPr>
          <a:xfrm>
            <a:off x="3372787" y="1808813"/>
            <a:ext cx="909403" cy="349771"/>
          </a:xfrm>
          <a:custGeom>
            <a:avLst/>
            <a:gdLst>
              <a:gd name="connsiteX0" fmla="*/ 0 w 909403"/>
              <a:gd name="connsiteY0" fmla="*/ 349771 h 349771"/>
              <a:gd name="connsiteX1" fmla="*/ 314793 w 909403"/>
              <a:gd name="connsiteY1" fmla="*/ 49967 h 349771"/>
              <a:gd name="connsiteX2" fmla="*/ 659567 w 909403"/>
              <a:gd name="connsiteY2" fmla="*/ 49967 h 349771"/>
              <a:gd name="connsiteX3" fmla="*/ 869429 w 909403"/>
              <a:gd name="connsiteY3" fmla="*/ 229849 h 349771"/>
              <a:gd name="connsiteX4" fmla="*/ 899410 w 909403"/>
              <a:gd name="connsiteY4" fmla="*/ 214859 h 34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403" h="349771">
                <a:moveTo>
                  <a:pt x="0" y="349771"/>
                </a:moveTo>
                <a:cubicBezTo>
                  <a:pt x="102432" y="224852"/>
                  <a:pt x="204865" y="99934"/>
                  <a:pt x="314793" y="49967"/>
                </a:cubicBezTo>
                <a:cubicBezTo>
                  <a:pt x="424721" y="0"/>
                  <a:pt x="567128" y="19987"/>
                  <a:pt x="659567" y="49967"/>
                </a:cubicBezTo>
                <a:cubicBezTo>
                  <a:pt x="752006" y="79947"/>
                  <a:pt x="829455" y="202367"/>
                  <a:pt x="869429" y="229849"/>
                </a:cubicBezTo>
                <a:cubicBezTo>
                  <a:pt x="909403" y="257331"/>
                  <a:pt x="899410" y="214859"/>
                  <a:pt x="899410" y="214859"/>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7" name="Полилиния 16"/>
          <p:cNvSpPr/>
          <p:nvPr/>
        </p:nvSpPr>
        <p:spPr>
          <a:xfrm>
            <a:off x="3110459" y="1471535"/>
            <a:ext cx="1241685" cy="1597426"/>
          </a:xfrm>
          <a:custGeom>
            <a:avLst/>
            <a:gdLst>
              <a:gd name="connsiteX0" fmla="*/ 127416 w 1241685"/>
              <a:gd name="connsiteY0" fmla="*/ 1436558 h 1861279"/>
              <a:gd name="connsiteX1" fmla="*/ 277318 w 1241685"/>
              <a:gd name="connsiteY1" fmla="*/ 402236 h 1861279"/>
              <a:gd name="connsiteX2" fmla="*/ 861934 w 1241685"/>
              <a:gd name="connsiteY2" fmla="*/ 12492 h 1861279"/>
              <a:gd name="connsiteX3" fmla="*/ 1191718 w 1241685"/>
              <a:gd name="connsiteY3" fmla="*/ 327286 h 1861279"/>
              <a:gd name="connsiteX4" fmla="*/ 1161738 w 1241685"/>
              <a:gd name="connsiteY4" fmla="*/ 1421568 h 1861279"/>
              <a:gd name="connsiteX5" fmla="*/ 1041816 w 1241685"/>
              <a:gd name="connsiteY5" fmla="*/ 1856282 h 1861279"/>
              <a:gd name="connsiteX6" fmla="*/ 127416 w 1241685"/>
              <a:gd name="connsiteY6" fmla="*/ 1436558 h 186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685" h="1861279">
                <a:moveTo>
                  <a:pt x="127416" y="1436558"/>
                </a:moveTo>
                <a:cubicBezTo>
                  <a:pt x="0" y="1194217"/>
                  <a:pt x="154898" y="639580"/>
                  <a:pt x="277318" y="402236"/>
                </a:cubicBezTo>
                <a:cubicBezTo>
                  <a:pt x="399738" y="164892"/>
                  <a:pt x="709534" y="24984"/>
                  <a:pt x="861934" y="12492"/>
                </a:cubicBezTo>
                <a:cubicBezTo>
                  <a:pt x="1014334" y="0"/>
                  <a:pt x="1141751" y="92440"/>
                  <a:pt x="1191718" y="327286"/>
                </a:cubicBezTo>
                <a:cubicBezTo>
                  <a:pt x="1241685" y="562132"/>
                  <a:pt x="1186722" y="1166735"/>
                  <a:pt x="1161738" y="1421568"/>
                </a:cubicBezTo>
                <a:cubicBezTo>
                  <a:pt x="1136754" y="1676401"/>
                  <a:pt x="1214203" y="1851285"/>
                  <a:pt x="1041816" y="1856282"/>
                </a:cubicBezTo>
                <a:cubicBezTo>
                  <a:pt x="869429" y="1861279"/>
                  <a:pt x="254832" y="1678899"/>
                  <a:pt x="127416" y="1436558"/>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6" name="Полилиния 15"/>
          <p:cNvSpPr/>
          <p:nvPr/>
        </p:nvSpPr>
        <p:spPr>
          <a:xfrm>
            <a:off x="4524531" y="1451548"/>
            <a:ext cx="1176728" cy="2343462"/>
          </a:xfrm>
          <a:custGeom>
            <a:avLst/>
            <a:gdLst>
              <a:gd name="connsiteX0" fmla="*/ 212361 w 1176728"/>
              <a:gd name="connsiteY0" fmla="*/ 2161082 h 2343462"/>
              <a:gd name="connsiteX1" fmla="*/ 32479 w 1176728"/>
              <a:gd name="connsiteY1" fmla="*/ 1126760 h 2343462"/>
              <a:gd name="connsiteX2" fmla="*/ 17489 w 1176728"/>
              <a:gd name="connsiteY2" fmla="*/ 677055 h 2343462"/>
              <a:gd name="connsiteX3" fmla="*/ 17489 w 1176728"/>
              <a:gd name="connsiteY3" fmla="*/ 317291 h 2343462"/>
              <a:gd name="connsiteX4" fmla="*/ 122420 w 1176728"/>
              <a:gd name="connsiteY4" fmla="*/ 77449 h 2343462"/>
              <a:gd name="connsiteX5" fmla="*/ 392243 w 1176728"/>
              <a:gd name="connsiteY5" fmla="*/ 17488 h 2343462"/>
              <a:gd name="connsiteX6" fmla="*/ 662066 w 1176728"/>
              <a:gd name="connsiteY6" fmla="*/ 182380 h 2343462"/>
              <a:gd name="connsiteX7" fmla="*/ 871928 w 1176728"/>
              <a:gd name="connsiteY7" fmla="*/ 437213 h 2343462"/>
              <a:gd name="connsiteX8" fmla="*/ 1021830 w 1176728"/>
              <a:gd name="connsiteY8" fmla="*/ 1036819 h 2343462"/>
              <a:gd name="connsiteX9" fmla="*/ 1081790 w 1176728"/>
              <a:gd name="connsiteY9" fmla="*/ 1396583 h 2343462"/>
              <a:gd name="connsiteX10" fmla="*/ 1156741 w 1176728"/>
              <a:gd name="connsiteY10" fmla="*/ 1891259 h 2343462"/>
              <a:gd name="connsiteX11" fmla="*/ 961869 w 1176728"/>
              <a:gd name="connsiteY11" fmla="*/ 2026170 h 2343462"/>
              <a:gd name="connsiteX12" fmla="*/ 497174 w 1176728"/>
              <a:gd name="connsiteY12" fmla="*/ 2221042 h 2343462"/>
              <a:gd name="connsiteX13" fmla="*/ 212361 w 1176728"/>
              <a:gd name="connsiteY13" fmla="*/ 2161082 h 234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6728" h="2343462">
                <a:moveTo>
                  <a:pt x="212361" y="2161082"/>
                </a:moveTo>
                <a:cubicBezTo>
                  <a:pt x="134912" y="1978702"/>
                  <a:pt x="64958" y="1374098"/>
                  <a:pt x="32479" y="1126760"/>
                </a:cubicBezTo>
                <a:cubicBezTo>
                  <a:pt x="0" y="879422"/>
                  <a:pt x="19987" y="811967"/>
                  <a:pt x="17489" y="677055"/>
                </a:cubicBezTo>
                <a:cubicBezTo>
                  <a:pt x="14991" y="542144"/>
                  <a:pt x="1" y="417225"/>
                  <a:pt x="17489" y="317291"/>
                </a:cubicBezTo>
                <a:cubicBezTo>
                  <a:pt x="34977" y="217357"/>
                  <a:pt x="59961" y="127416"/>
                  <a:pt x="122420" y="77449"/>
                </a:cubicBezTo>
                <a:cubicBezTo>
                  <a:pt x="184879" y="27482"/>
                  <a:pt x="302302" y="0"/>
                  <a:pt x="392243" y="17488"/>
                </a:cubicBezTo>
                <a:cubicBezTo>
                  <a:pt x="482184" y="34976"/>
                  <a:pt x="582119" y="112426"/>
                  <a:pt x="662066" y="182380"/>
                </a:cubicBezTo>
                <a:cubicBezTo>
                  <a:pt x="742013" y="252334"/>
                  <a:pt x="811967" y="294806"/>
                  <a:pt x="871928" y="437213"/>
                </a:cubicBezTo>
                <a:cubicBezTo>
                  <a:pt x="931889" y="579620"/>
                  <a:pt x="986853" y="876924"/>
                  <a:pt x="1021830" y="1036819"/>
                </a:cubicBezTo>
                <a:cubicBezTo>
                  <a:pt x="1056807" y="1196714"/>
                  <a:pt x="1059305" y="1254176"/>
                  <a:pt x="1081790" y="1396583"/>
                </a:cubicBezTo>
                <a:cubicBezTo>
                  <a:pt x="1104275" y="1538990"/>
                  <a:pt x="1176728" y="1786328"/>
                  <a:pt x="1156741" y="1891259"/>
                </a:cubicBezTo>
                <a:cubicBezTo>
                  <a:pt x="1136754" y="1996190"/>
                  <a:pt x="1071797" y="1971206"/>
                  <a:pt x="961869" y="2026170"/>
                </a:cubicBezTo>
                <a:cubicBezTo>
                  <a:pt x="851941" y="2081134"/>
                  <a:pt x="622092" y="2191062"/>
                  <a:pt x="497174" y="2221042"/>
                </a:cubicBezTo>
                <a:cubicBezTo>
                  <a:pt x="372256" y="2251022"/>
                  <a:pt x="289810" y="2343462"/>
                  <a:pt x="212361" y="2161082"/>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Полилиния 17"/>
          <p:cNvSpPr/>
          <p:nvPr/>
        </p:nvSpPr>
        <p:spPr>
          <a:xfrm>
            <a:off x="4736892" y="2463384"/>
            <a:ext cx="819462" cy="309796"/>
          </a:xfrm>
          <a:custGeom>
            <a:avLst/>
            <a:gdLst>
              <a:gd name="connsiteX0" fmla="*/ 0 w 819462"/>
              <a:gd name="connsiteY0" fmla="*/ 249836 h 309796"/>
              <a:gd name="connsiteX1" fmla="*/ 89941 w 819462"/>
              <a:gd name="connsiteY1" fmla="*/ 129914 h 309796"/>
              <a:gd name="connsiteX2" fmla="*/ 179882 w 819462"/>
              <a:gd name="connsiteY2" fmla="*/ 84944 h 309796"/>
              <a:gd name="connsiteX3" fmla="*/ 284813 w 819462"/>
              <a:gd name="connsiteY3" fmla="*/ 39973 h 309796"/>
              <a:gd name="connsiteX4" fmla="*/ 434715 w 819462"/>
              <a:gd name="connsiteY4" fmla="*/ 9993 h 309796"/>
              <a:gd name="connsiteX5" fmla="*/ 569626 w 819462"/>
              <a:gd name="connsiteY5" fmla="*/ 9993 h 309796"/>
              <a:gd name="connsiteX6" fmla="*/ 674557 w 819462"/>
              <a:gd name="connsiteY6" fmla="*/ 69954 h 309796"/>
              <a:gd name="connsiteX7" fmla="*/ 749508 w 819462"/>
              <a:gd name="connsiteY7" fmla="*/ 129914 h 309796"/>
              <a:gd name="connsiteX8" fmla="*/ 809469 w 819462"/>
              <a:gd name="connsiteY8" fmla="*/ 219855 h 309796"/>
              <a:gd name="connsiteX9" fmla="*/ 809469 w 819462"/>
              <a:gd name="connsiteY9" fmla="*/ 309796 h 30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462" h="309796">
                <a:moveTo>
                  <a:pt x="0" y="249836"/>
                </a:moveTo>
                <a:cubicBezTo>
                  <a:pt x="29980" y="203616"/>
                  <a:pt x="59961" y="157396"/>
                  <a:pt x="89941" y="129914"/>
                </a:cubicBezTo>
                <a:cubicBezTo>
                  <a:pt x="119921" y="102432"/>
                  <a:pt x="147403" y="99934"/>
                  <a:pt x="179882" y="84944"/>
                </a:cubicBezTo>
                <a:cubicBezTo>
                  <a:pt x="212361" y="69954"/>
                  <a:pt x="242341" y="52465"/>
                  <a:pt x="284813" y="39973"/>
                </a:cubicBezTo>
                <a:cubicBezTo>
                  <a:pt x="327285" y="27481"/>
                  <a:pt x="387246" y="14990"/>
                  <a:pt x="434715" y="9993"/>
                </a:cubicBezTo>
                <a:cubicBezTo>
                  <a:pt x="482184" y="4996"/>
                  <a:pt x="529652" y="0"/>
                  <a:pt x="569626" y="9993"/>
                </a:cubicBezTo>
                <a:cubicBezTo>
                  <a:pt x="609600" y="19986"/>
                  <a:pt x="644577" y="49967"/>
                  <a:pt x="674557" y="69954"/>
                </a:cubicBezTo>
                <a:cubicBezTo>
                  <a:pt x="704537" y="89941"/>
                  <a:pt x="727023" y="104931"/>
                  <a:pt x="749508" y="129914"/>
                </a:cubicBezTo>
                <a:cubicBezTo>
                  <a:pt x="771993" y="154897"/>
                  <a:pt x="799476" y="189875"/>
                  <a:pt x="809469" y="219855"/>
                </a:cubicBezTo>
                <a:cubicBezTo>
                  <a:pt x="819462" y="249835"/>
                  <a:pt x="809469" y="309796"/>
                  <a:pt x="809469" y="309796"/>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pic>
        <p:nvPicPr>
          <p:cNvPr id="19" name="Picture 3"/>
          <p:cNvPicPr>
            <a:picLocks noChangeAspect="1" noChangeArrowheads="1"/>
          </p:cNvPicPr>
          <p:nvPr/>
        </p:nvPicPr>
        <p:blipFill>
          <a:blip r:embed="rId2" cstate="print"/>
          <a:srcRect/>
          <a:stretch>
            <a:fillRect/>
          </a:stretch>
        </p:blipFill>
        <p:spPr bwMode="auto">
          <a:xfrm flipH="1">
            <a:off x="0" y="1196752"/>
            <a:ext cx="2627784" cy="3457575"/>
          </a:xfrm>
          <a:prstGeom prst="rect">
            <a:avLst/>
          </a:prstGeom>
          <a:noFill/>
          <a:ln w="9525">
            <a:noFill/>
            <a:miter lim="800000"/>
            <a:headEnd/>
            <a:tailEnd/>
          </a:ln>
        </p:spPr>
      </p:pic>
      <p:cxnSp>
        <p:nvCxnSpPr>
          <p:cNvPr id="24" name="Прямая соединительная линия 23"/>
          <p:cNvCxnSpPr/>
          <p:nvPr/>
        </p:nvCxnSpPr>
        <p:spPr>
          <a:xfrm>
            <a:off x="755576" y="1988840"/>
            <a:ext cx="576064" cy="7200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flipV="1">
            <a:off x="1331640" y="2636912"/>
            <a:ext cx="864096" cy="7200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rot="266880">
            <a:off x="724146" y="1520059"/>
            <a:ext cx="1513198" cy="1105187"/>
          </a:xfrm>
          <a:custGeom>
            <a:avLst/>
            <a:gdLst>
              <a:gd name="connsiteX0" fmla="*/ 1396583 w 1396583"/>
              <a:gd name="connsiteY0" fmla="*/ 949377 h 949377"/>
              <a:gd name="connsiteX1" fmla="*/ 1351612 w 1396583"/>
              <a:gd name="connsiteY1" fmla="*/ 814466 h 949377"/>
              <a:gd name="connsiteX2" fmla="*/ 1291652 w 1396583"/>
              <a:gd name="connsiteY2" fmla="*/ 694544 h 949377"/>
              <a:gd name="connsiteX3" fmla="*/ 1186721 w 1396583"/>
              <a:gd name="connsiteY3" fmla="*/ 529652 h 949377"/>
              <a:gd name="connsiteX4" fmla="*/ 1051809 w 1396583"/>
              <a:gd name="connsiteY4" fmla="*/ 349770 h 949377"/>
              <a:gd name="connsiteX5" fmla="*/ 886917 w 1396583"/>
              <a:gd name="connsiteY5" fmla="*/ 244839 h 949377"/>
              <a:gd name="connsiteX6" fmla="*/ 572124 w 1396583"/>
              <a:gd name="connsiteY6" fmla="*/ 94938 h 949377"/>
              <a:gd name="connsiteX7" fmla="*/ 437212 w 1396583"/>
              <a:gd name="connsiteY7" fmla="*/ 19987 h 949377"/>
              <a:gd name="connsiteX8" fmla="*/ 347271 w 1396583"/>
              <a:gd name="connsiteY8" fmla="*/ 19987 h 949377"/>
              <a:gd name="connsiteX9" fmla="*/ 257330 w 1396583"/>
              <a:gd name="connsiteY9" fmla="*/ 19987 h 949377"/>
              <a:gd name="connsiteX10" fmla="*/ 152399 w 1396583"/>
              <a:gd name="connsiteY10" fmla="*/ 139908 h 949377"/>
              <a:gd name="connsiteX11" fmla="*/ 17488 w 1396583"/>
              <a:gd name="connsiteY11" fmla="*/ 259830 h 949377"/>
              <a:gd name="connsiteX12" fmla="*/ 47468 w 1396583"/>
              <a:gd name="connsiteY12" fmla="*/ 409731 h 949377"/>
              <a:gd name="connsiteX13" fmla="*/ 32478 w 1396583"/>
              <a:gd name="connsiteY13" fmla="*/ 394741 h 94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6583" h="949377">
                <a:moveTo>
                  <a:pt x="1396583" y="949377"/>
                </a:moveTo>
                <a:cubicBezTo>
                  <a:pt x="1382841" y="903157"/>
                  <a:pt x="1369100" y="856938"/>
                  <a:pt x="1351612" y="814466"/>
                </a:cubicBezTo>
                <a:cubicBezTo>
                  <a:pt x="1334124" y="771994"/>
                  <a:pt x="1319134" y="742013"/>
                  <a:pt x="1291652" y="694544"/>
                </a:cubicBezTo>
                <a:cubicBezTo>
                  <a:pt x="1264170" y="647075"/>
                  <a:pt x="1226695" y="587114"/>
                  <a:pt x="1186721" y="529652"/>
                </a:cubicBezTo>
                <a:cubicBezTo>
                  <a:pt x="1146747" y="472190"/>
                  <a:pt x="1101776" y="397239"/>
                  <a:pt x="1051809" y="349770"/>
                </a:cubicBezTo>
                <a:cubicBezTo>
                  <a:pt x="1001842" y="302301"/>
                  <a:pt x="966864" y="287311"/>
                  <a:pt x="886917" y="244839"/>
                </a:cubicBezTo>
                <a:cubicBezTo>
                  <a:pt x="806970" y="202367"/>
                  <a:pt x="647075" y="132413"/>
                  <a:pt x="572124" y="94938"/>
                </a:cubicBezTo>
                <a:cubicBezTo>
                  <a:pt x="497173" y="57463"/>
                  <a:pt x="474687" y="32479"/>
                  <a:pt x="437212" y="19987"/>
                </a:cubicBezTo>
                <a:cubicBezTo>
                  <a:pt x="399737" y="7495"/>
                  <a:pt x="347271" y="19987"/>
                  <a:pt x="347271" y="19987"/>
                </a:cubicBezTo>
                <a:cubicBezTo>
                  <a:pt x="317291" y="19987"/>
                  <a:pt x="289809" y="0"/>
                  <a:pt x="257330" y="19987"/>
                </a:cubicBezTo>
                <a:cubicBezTo>
                  <a:pt x="224851" y="39974"/>
                  <a:pt x="192373" y="99934"/>
                  <a:pt x="152399" y="139908"/>
                </a:cubicBezTo>
                <a:cubicBezTo>
                  <a:pt x="112425" y="179882"/>
                  <a:pt x="34976" y="214860"/>
                  <a:pt x="17488" y="259830"/>
                </a:cubicBezTo>
                <a:cubicBezTo>
                  <a:pt x="0" y="304800"/>
                  <a:pt x="44970" y="387246"/>
                  <a:pt x="47468" y="409731"/>
                </a:cubicBezTo>
                <a:cubicBezTo>
                  <a:pt x="49966" y="432216"/>
                  <a:pt x="32478" y="394741"/>
                  <a:pt x="32478" y="394741"/>
                </a:cubicBezTo>
              </a:path>
            </a:pathLst>
          </a:cu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cxnSp>
        <p:nvCxnSpPr>
          <p:cNvPr id="35" name="Прямая соединительная линия 34"/>
          <p:cNvCxnSpPr/>
          <p:nvPr/>
        </p:nvCxnSpPr>
        <p:spPr>
          <a:xfrm flipH="1">
            <a:off x="1331640" y="1844824"/>
            <a:ext cx="432048" cy="720080"/>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1229193" y="1543987"/>
            <a:ext cx="30439" cy="1092925"/>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1259632" y="1772816"/>
            <a:ext cx="300082" cy="369332"/>
          </a:xfrm>
          <a:prstGeom prst="rect">
            <a:avLst/>
          </a:prstGeom>
        </p:spPr>
        <p:txBody>
          <a:bodyPr wrap="none">
            <a:spAutoFit/>
          </a:bodyPr>
          <a:lstStyle/>
          <a:p>
            <a:r>
              <a:rPr lang="uk-UA" b="1" dirty="0"/>
              <a:t>1</a:t>
            </a:r>
            <a:endParaRPr lang="uk-UA" dirty="0"/>
          </a:p>
        </p:txBody>
      </p:sp>
      <p:sp>
        <p:nvSpPr>
          <p:cNvPr id="43" name="Прямоугольник 42"/>
          <p:cNvSpPr/>
          <p:nvPr/>
        </p:nvSpPr>
        <p:spPr>
          <a:xfrm>
            <a:off x="1691680" y="2132856"/>
            <a:ext cx="300082" cy="369332"/>
          </a:xfrm>
          <a:prstGeom prst="rect">
            <a:avLst/>
          </a:prstGeom>
        </p:spPr>
        <p:txBody>
          <a:bodyPr wrap="none">
            <a:spAutoFit/>
          </a:bodyPr>
          <a:lstStyle/>
          <a:p>
            <a:r>
              <a:rPr lang="uk-UA" b="1" dirty="0"/>
              <a:t>3</a:t>
            </a:r>
            <a:endParaRPr lang="uk-UA" dirty="0"/>
          </a:p>
        </p:txBody>
      </p:sp>
      <p:sp>
        <p:nvSpPr>
          <p:cNvPr id="45" name="Прямоугольник 44"/>
          <p:cNvSpPr/>
          <p:nvPr/>
        </p:nvSpPr>
        <p:spPr>
          <a:xfrm>
            <a:off x="899592" y="1700808"/>
            <a:ext cx="300082" cy="369332"/>
          </a:xfrm>
          <a:prstGeom prst="rect">
            <a:avLst/>
          </a:prstGeom>
        </p:spPr>
        <p:txBody>
          <a:bodyPr wrap="none">
            <a:spAutoFit/>
          </a:bodyPr>
          <a:lstStyle/>
          <a:p>
            <a:r>
              <a:rPr lang="uk-UA" b="1" dirty="0"/>
              <a:t>2</a:t>
            </a:r>
            <a:endParaRPr lang="uk-UA" dirty="0"/>
          </a:p>
        </p:txBody>
      </p:sp>
      <p:cxnSp>
        <p:nvCxnSpPr>
          <p:cNvPr id="49" name="Прямая соединительная линия 48"/>
          <p:cNvCxnSpPr/>
          <p:nvPr/>
        </p:nvCxnSpPr>
        <p:spPr>
          <a:xfrm>
            <a:off x="3563888" y="1700808"/>
            <a:ext cx="216024" cy="64807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flipH="1">
            <a:off x="3491880" y="2348880"/>
            <a:ext cx="288032" cy="43204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flipV="1">
            <a:off x="3779912" y="2132856"/>
            <a:ext cx="504056" cy="21602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3347864" y="2132856"/>
            <a:ext cx="300082" cy="369332"/>
          </a:xfrm>
          <a:prstGeom prst="rect">
            <a:avLst/>
          </a:prstGeom>
        </p:spPr>
        <p:txBody>
          <a:bodyPr wrap="none">
            <a:spAutoFit/>
          </a:bodyPr>
          <a:lstStyle/>
          <a:p>
            <a:r>
              <a:rPr lang="uk-UA" b="1" dirty="0"/>
              <a:t>2</a:t>
            </a:r>
            <a:endParaRPr lang="uk-UA" dirty="0"/>
          </a:p>
        </p:txBody>
      </p:sp>
      <p:sp>
        <p:nvSpPr>
          <p:cNvPr id="60" name="Прямоугольник 59"/>
          <p:cNvSpPr/>
          <p:nvPr/>
        </p:nvSpPr>
        <p:spPr>
          <a:xfrm>
            <a:off x="3779912" y="2420888"/>
            <a:ext cx="300082" cy="369332"/>
          </a:xfrm>
          <a:prstGeom prst="rect">
            <a:avLst/>
          </a:prstGeom>
        </p:spPr>
        <p:txBody>
          <a:bodyPr wrap="none">
            <a:spAutoFit/>
          </a:bodyPr>
          <a:lstStyle/>
          <a:p>
            <a:r>
              <a:rPr lang="uk-UA" b="1" dirty="0"/>
              <a:t>3</a:t>
            </a:r>
            <a:endParaRPr lang="uk-UA" dirty="0"/>
          </a:p>
        </p:txBody>
      </p:sp>
      <p:sp>
        <p:nvSpPr>
          <p:cNvPr id="61" name="Прямоугольник 60"/>
          <p:cNvSpPr/>
          <p:nvPr/>
        </p:nvSpPr>
        <p:spPr>
          <a:xfrm>
            <a:off x="3779912" y="1556792"/>
            <a:ext cx="300082" cy="369332"/>
          </a:xfrm>
          <a:prstGeom prst="rect">
            <a:avLst/>
          </a:prstGeom>
        </p:spPr>
        <p:txBody>
          <a:bodyPr wrap="none">
            <a:spAutoFit/>
          </a:bodyPr>
          <a:lstStyle/>
          <a:p>
            <a:r>
              <a:rPr lang="uk-UA" b="1" dirty="0"/>
              <a:t>1</a:t>
            </a:r>
            <a:endParaRPr lang="uk-UA" dirty="0"/>
          </a:p>
        </p:txBody>
      </p:sp>
      <p:sp>
        <p:nvSpPr>
          <p:cNvPr id="64" name="Полилиния 63"/>
          <p:cNvSpPr/>
          <p:nvPr/>
        </p:nvSpPr>
        <p:spPr>
          <a:xfrm>
            <a:off x="4601980" y="2128603"/>
            <a:ext cx="884420" cy="494676"/>
          </a:xfrm>
          <a:custGeom>
            <a:avLst/>
            <a:gdLst>
              <a:gd name="connsiteX0" fmla="*/ 884420 w 884420"/>
              <a:gd name="connsiteY0" fmla="*/ 0 h 494676"/>
              <a:gd name="connsiteX1" fmla="*/ 809469 w 884420"/>
              <a:gd name="connsiteY1" fmla="*/ 134912 h 494676"/>
              <a:gd name="connsiteX2" fmla="*/ 704538 w 884420"/>
              <a:gd name="connsiteY2" fmla="*/ 209863 h 494676"/>
              <a:gd name="connsiteX3" fmla="*/ 479686 w 884420"/>
              <a:gd name="connsiteY3" fmla="*/ 299804 h 494676"/>
              <a:gd name="connsiteX4" fmla="*/ 284813 w 884420"/>
              <a:gd name="connsiteY4" fmla="*/ 374754 h 494676"/>
              <a:gd name="connsiteX5" fmla="*/ 104931 w 884420"/>
              <a:gd name="connsiteY5" fmla="*/ 449705 h 494676"/>
              <a:gd name="connsiteX6" fmla="*/ 0 w 884420"/>
              <a:gd name="connsiteY6" fmla="*/ 494676 h 49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420" h="494676">
                <a:moveTo>
                  <a:pt x="884420" y="0"/>
                </a:moveTo>
                <a:cubicBezTo>
                  <a:pt x="861934" y="49967"/>
                  <a:pt x="839449" y="99935"/>
                  <a:pt x="809469" y="134912"/>
                </a:cubicBezTo>
                <a:cubicBezTo>
                  <a:pt x="779489" y="169889"/>
                  <a:pt x="759502" y="182381"/>
                  <a:pt x="704538" y="209863"/>
                </a:cubicBezTo>
                <a:cubicBezTo>
                  <a:pt x="649574" y="237345"/>
                  <a:pt x="479686" y="299804"/>
                  <a:pt x="479686" y="299804"/>
                </a:cubicBezTo>
                <a:lnTo>
                  <a:pt x="284813" y="374754"/>
                </a:lnTo>
                <a:cubicBezTo>
                  <a:pt x="222354" y="399738"/>
                  <a:pt x="104931" y="449705"/>
                  <a:pt x="104931" y="449705"/>
                </a:cubicBezTo>
                <a:lnTo>
                  <a:pt x="0" y="494676"/>
                </a:lnTo>
              </a:path>
            </a:pathLst>
          </a:cu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5" name="Прямоугольник 64"/>
          <p:cNvSpPr/>
          <p:nvPr/>
        </p:nvSpPr>
        <p:spPr>
          <a:xfrm>
            <a:off x="4860032" y="1916832"/>
            <a:ext cx="546945" cy="369332"/>
          </a:xfrm>
          <a:prstGeom prst="rect">
            <a:avLst/>
          </a:prstGeom>
        </p:spPr>
        <p:txBody>
          <a:bodyPr wrap="none">
            <a:spAutoFit/>
          </a:bodyPr>
          <a:lstStyle/>
          <a:p>
            <a:r>
              <a:rPr lang="uk-UA" b="1" dirty="0"/>
              <a:t>1+2</a:t>
            </a:r>
            <a:endParaRPr lang="uk-UA" dirty="0"/>
          </a:p>
        </p:txBody>
      </p:sp>
      <p:sp>
        <p:nvSpPr>
          <p:cNvPr id="70" name="Полилиния 69"/>
          <p:cNvSpPr/>
          <p:nvPr/>
        </p:nvSpPr>
        <p:spPr>
          <a:xfrm>
            <a:off x="4524531" y="2593298"/>
            <a:ext cx="1126761" cy="709535"/>
          </a:xfrm>
          <a:custGeom>
            <a:avLst/>
            <a:gdLst>
              <a:gd name="connsiteX0" fmla="*/ 1036820 w 1126761"/>
              <a:gd name="connsiteY0" fmla="*/ 0 h 709535"/>
              <a:gd name="connsiteX1" fmla="*/ 212361 w 1126761"/>
              <a:gd name="connsiteY1" fmla="*/ 599607 h 709535"/>
              <a:gd name="connsiteX2" fmla="*/ 152400 w 1126761"/>
              <a:gd name="connsiteY2" fmla="*/ 659568 h 709535"/>
              <a:gd name="connsiteX3" fmla="*/ 1126761 w 1126761"/>
              <a:gd name="connsiteY3" fmla="*/ 689548 h 709535"/>
              <a:gd name="connsiteX4" fmla="*/ 1126761 w 1126761"/>
              <a:gd name="connsiteY4" fmla="*/ 689548 h 70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761" h="709535">
                <a:moveTo>
                  <a:pt x="1036820" y="0"/>
                </a:moveTo>
                <a:lnTo>
                  <a:pt x="212361" y="599607"/>
                </a:lnTo>
                <a:cubicBezTo>
                  <a:pt x="64958" y="709535"/>
                  <a:pt x="0" y="644578"/>
                  <a:pt x="152400" y="659568"/>
                </a:cubicBezTo>
                <a:cubicBezTo>
                  <a:pt x="304800" y="674558"/>
                  <a:pt x="1126761" y="689548"/>
                  <a:pt x="1126761" y="689548"/>
                </a:cubicBezTo>
                <a:lnTo>
                  <a:pt x="1126761" y="689548"/>
                </a:lnTo>
              </a:path>
            </a:pathLst>
          </a:cu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71" name="Прямоугольник 70"/>
          <p:cNvSpPr/>
          <p:nvPr/>
        </p:nvSpPr>
        <p:spPr>
          <a:xfrm>
            <a:off x="4932040" y="2492896"/>
            <a:ext cx="300082" cy="369332"/>
          </a:xfrm>
          <a:prstGeom prst="rect">
            <a:avLst/>
          </a:prstGeom>
        </p:spPr>
        <p:txBody>
          <a:bodyPr wrap="none">
            <a:spAutoFit/>
          </a:bodyPr>
          <a:lstStyle/>
          <a:p>
            <a:r>
              <a:rPr lang="uk-UA" b="1" dirty="0"/>
              <a:t>3</a:t>
            </a:r>
            <a:endParaRPr lang="uk-UA" dirty="0"/>
          </a:p>
        </p:txBody>
      </p:sp>
      <p:sp>
        <p:nvSpPr>
          <p:cNvPr id="72" name="Прямоугольник 71"/>
          <p:cNvSpPr/>
          <p:nvPr/>
        </p:nvSpPr>
        <p:spPr>
          <a:xfrm>
            <a:off x="5292080" y="2852936"/>
            <a:ext cx="300082" cy="369332"/>
          </a:xfrm>
          <a:prstGeom prst="rect">
            <a:avLst/>
          </a:prstGeom>
        </p:spPr>
        <p:txBody>
          <a:bodyPr wrap="none">
            <a:spAutoFit/>
          </a:bodyPr>
          <a:lstStyle/>
          <a:p>
            <a:r>
              <a:rPr lang="uk-UA" b="1" dirty="0"/>
              <a:t>4</a:t>
            </a:r>
            <a:endParaRPr lang="uk-UA" dirty="0"/>
          </a:p>
        </p:txBody>
      </p:sp>
      <p:sp>
        <p:nvSpPr>
          <p:cNvPr id="73" name="Прямоугольник 72"/>
          <p:cNvSpPr/>
          <p:nvPr/>
        </p:nvSpPr>
        <p:spPr>
          <a:xfrm>
            <a:off x="4932040" y="3284984"/>
            <a:ext cx="300082" cy="369332"/>
          </a:xfrm>
          <a:prstGeom prst="rect">
            <a:avLst/>
          </a:prstGeom>
        </p:spPr>
        <p:txBody>
          <a:bodyPr wrap="none">
            <a:spAutoFit/>
          </a:bodyPr>
          <a:lstStyle/>
          <a:p>
            <a:r>
              <a:rPr lang="uk-UA" b="1" dirty="0"/>
              <a:t>5</a:t>
            </a:r>
            <a:endParaRPr lang="uk-UA" dirty="0"/>
          </a:p>
        </p:txBody>
      </p:sp>
      <p:sp>
        <p:nvSpPr>
          <p:cNvPr id="33" name="Прямоугольник 32"/>
          <p:cNvSpPr/>
          <p:nvPr/>
        </p:nvSpPr>
        <p:spPr>
          <a:xfrm>
            <a:off x="251520" y="4797152"/>
            <a:ext cx="8892480" cy="2308324"/>
          </a:xfrm>
          <a:prstGeom prst="rect">
            <a:avLst/>
          </a:prstGeom>
        </p:spPr>
        <p:txBody>
          <a:bodyPr wrap="square">
            <a:spAutoFit/>
          </a:bodyPr>
          <a:lstStyle/>
          <a:p>
            <a:pPr marL="449263" indent="-449263"/>
            <a:r>
              <a:rPr lang="en-US" dirty="0"/>
              <a:t>S</a:t>
            </a:r>
            <a:r>
              <a:rPr lang="ru-RU" dirty="0"/>
              <a:t>1 – </a:t>
            </a:r>
            <a:r>
              <a:rPr lang="uk-UA" dirty="0"/>
              <a:t>верхівковий сегмент</a:t>
            </a:r>
            <a:r>
              <a:rPr lang="en-US" dirty="0"/>
              <a:t> </a:t>
            </a:r>
            <a:r>
              <a:rPr lang="ru-RU" dirty="0"/>
              <a:t>– </a:t>
            </a:r>
            <a:r>
              <a:rPr lang="uk-UA" dirty="0"/>
              <a:t>по передньої поверхні II ребра, через верхівку легкого до ості лопатки.</a:t>
            </a:r>
            <a:endParaRPr lang="ru-RU" dirty="0"/>
          </a:p>
          <a:p>
            <a:pPr marL="449263" indent="-449263"/>
            <a:r>
              <a:rPr lang="en-US" dirty="0"/>
              <a:t>S </a:t>
            </a:r>
            <a:r>
              <a:rPr lang="ru-RU" dirty="0"/>
              <a:t>2 – </a:t>
            </a:r>
            <a:r>
              <a:rPr lang="uk-UA" dirty="0"/>
              <a:t>задній сегмент - по задній поверхні грудної клітки паравертебрально від верхнього кута лопатки до її середини.</a:t>
            </a:r>
          </a:p>
          <a:p>
            <a:r>
              <a:rPr lang="en-US" dirty="0"/>
              <a:t>S </a:t>
            </a:r>
            <a:r>
              <a:rPr lang="uk-UA" dirty="0"/>
              <a:t>3 - передній сегмент - від II до IV ребер.</a:t>
            </a:r>
          </a:p>
          <a:p>
            <a:r>
              <a:rPr lang="en-US" dirty="0"/>
              <a:t>S </a:t>
            </a:r>
            <a:r>
              <a:rPr lang="uk-UA" dirty="0"/>
              <a:t>4 -</a:t>
            </a:r>
            <a:r>
              <a:rPr lang="ru-RU" dirty="0"/>
              <a:t> </a:t>
            </a:r>
            <a:r>
              <a:rPr lang="uk-UA" dirty="0"/>
              <a:t>верхній язичковий </a:t>
            </a:r>
            <a:r>
              <a:rPr lang="ru-RU" dirty="0"/>
              <a:t>сегмент</a:t>
            </a:r>
            <a:r>
              <a:rPr lang="uk-UA" dirty="0"/>
              <a:t> - від IV ребра до V ребра.</a:t>
            </a:r>
          </a:p>
          <a:p>
            <a:r>
              <a:rPr lang="uk-UA" dirty="0"/>
              <a:t>S 5 - нижній язичковий сегмент – від </a:t>
            </a:r>
            <a:r>
              <a:rPr lang="ru-RU" dirty="0"/>
              <a:t>V ребра до </a:t>
            </a:r>
            <a:r>
              <a:rPr lang="uk-UA" dirty="0"/>
              <a:t>діафрагми</a:t>
            </a:r>
            <a:r>
              <a:rPr lang="ru-RU" dirty="0"/>
              <a:t>.</a:t>
            </a:r>
          </a:p>
          <a:p>
            <a:endParaRPr lang="ru-RU" dirty="0"/>
          </a:p>
        </p:txBody>
      </p:sp>
      <p:cxnSp>
        <p:nvCxnSpPr>
          <p:cNvPr id="40" name="Прямая соединительная линия 39"/>
          <p:cNvCxnSpPr/>
          <p:nvPr/>
        </p:nvCxnSpPr>
        <p:spPr>
          <a:xfrm>
            <a:off x="7524328" y="1772816"/>
            <a:ext cx="504056" cy="79208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7164288" y="2204864"/>
            <a:ext cx="936104" cy="36004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flipH="1">
            <a:off x="6948264" y="2564904"/>
            <a:ext cx="1080120" cy="28803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5" name="Прямоугольник 54"/>
          <p:cNvSpPr/>
          <p:nvPr/>
        </p:nvSpPr>
        <p:spPr>
          <a:xfrm>
            <a:off x="7236296" y="2852936"/>
            <a:ext cx="300082" cy="369332"/>
          </a:xfrm>
          <a:prstGeom prst="rect">
            <a:avLst/>
          </a:prstGeom>
        </p:spPr>
        <p:txBody>
          <a:bodyPr wrap="none">
            <a:spAutoFit/>
          </a:bodyPr>
          <a:lstStyle/>
          <a:p>
            <a:r>
              <a:rPr lang="uk-UA" b="1" dirty="0"/>
              <a:t>5</a:t>
            </a:r>
            <a:endParaRPr lang="uk-UA" dirty="0"/>
          </a:p>
        </p:txBody>
      </p:sp>
      <p:sp>
        <p:nvSpPr>
          <p:cNvPr id="56" name="Прямоугольник 55"/>
          <p:cNvSpPr/>
          <p:nvPr/>
        </p:nvSpPr>
        <p:spPr>
          <a:xfrm>
            <a:off x="7164288" y="2348880"/>
            <a:ext cx="300082" cy="369332"/>
          </a:xfrm>
          <a:prstGeom prst="rect">
            <a:avLst/>
          </a:prstGeom>
        </p:spPr>
        <p:txBody>
          <a:bodyPr wrap="none">
            <a:spAutoFit/>
          </a:bodyPr>
          <a:lstStyle/>
          <a:p>
            <a:r>
              <a:rPr lang="uk-UA" b="1" dirty="0"/>
              <a:t>4</a:t>
            </a:r>
            <a:endParaRPr lang="uk-UA" dirty="0"/>
          </a:p>
        </p:txBody>
      </p:sp>
      <p:sp>
        <p:nvSpPr>
          <p:cNvPr id="57" name="Прямоугольник 56"/>
          <p:cNvSpPr/>
          <p:nvPr/>
        </p:nvSpPr>
        <p:spPr>
          <a:xfrm>
            <a:off x="7452320" y="1916832"/>
            <a:ext cx="300082" cy="369332"/>
          </a:xfrm>
          <a:prstGeom prst="rect">
            <a:avLst/>
          </a:prstGeom>
        </p:spPr>
        <p:txBody>
          <a:bodyPr wrap="none">
            <a:spAutoFit/>
          </a:bodyPr>
          <a:lstStyle/>
          <a:p>
            <a:r>
              <a:rPr lang="uk-UA" b="1" dirty="0"/>
              <a:t>3</a:t>
            </a:r>
            <a:endParaRPr lang="uk-UA" dirty="0"/>
          </a:p>
        </p:txBody>
      </p:sp>
      <p:sp>
        <p:nvSpPr>
          <p:cNvPr id="63" name="Прямоугольник 62"/>
          <p:cNvSpPr/>
          <p:nvPr/>
        </p:nvSpPr>
        <p:spPr>
          <a:xfrm>
            <a:off x="7812360" y="1700808"/>
            <a:ext cx="546945" cy="369332"/>
          </a:xfrm>
          <a:prstGeom prst="rect">
            <a:avLst/>
          </a:prstGeom>
        </p:spPr>
        <p:txBody>
          <a:bodyPr wrap="none">
            <a:spAutoFit/>
          </a:bodyPr>
          <a:lstStyle/>
          <a:p>
            <a:r>
              <a:rPr lang="uk-UA" b="1" dirty="0"/>
              <a:t>1+2</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0"/>
            <a:ext cx="7962885" cy="769441"/>
          </a:xfrm>
          <a:prstGeom prst="rect">
            <a:avLst/>
          </a:prstGeom>
        </p:spPr>
        <p:txBody>
          <a:bodyPr wrap="none">
            <a:spAutoFit/>
          </a:bodyPr>
          <a:lstStyle/>
          <a:p>
            <a:r>
              <a:rPr lang="uk-UA" sz="4400" b="1" dirty="0"/>
              <a:t>Середня  частка правої легені</a:t>
            </a:r>
          </a:p>
        </p:txBody>
      </p:sp>
      <p:pic>
        <p:nvPicPr>
          <p:cNvPr id="17412" name="Picture 4"/>
          <p:cNvPicPr>
            <a:picLocks noChangeAspect="1" noChangeArrowheads="1"/>
          </p:cNvPicPr>
          <p:nvPr/>
        </p:nvPicPr>
        <p:blipFill>
          <a:blip r:embed="rId2" cstate="print"/>
          <a:srcRect/>
          <a:stretch>
            <a:fillRect/>
          </a:stretch>
        </p:blipFill>
        <p:spPr bwMode="auto">
          <a:xfrm>
            <a:off x="2915816" y="1268760"/>
            <a:ext cx="3343002" cy="3384376"/>
          </a:xfrm>
          <a:prstGeom prst="rect">
            <a:avLst/>
          </a:prstGeom>
          <a:noFill/>
          <a:ln w="9525">
            <a:noFill/>
            <a:miter lim="800000"/>
            <a:headEnd/>
            <a:tailEnd/>
          </a:ln>
        </p:spPr>
      </p:pic>
      <p:sp>
        <p:nvSpPr>
          <p:cNvPr id="13" name="Прямоугольник 12"/>
          <p:cNvSpPr/>
          <p:nvPr/>
        </p:nvSpPr>
        <p:spPr>
          <a:xfrm>
            <a:off x="5580112" y="1268760"/>
            <a:ext cx="720080" cy="3600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9" name="Picture 3"/>
          <p:cNvPicPr>
            <a:picLocks noChangeAspect="1" noChangeArrowheads="1"/>
          </p:cNvPicPr>
          <p:nvPr/>
        </p:nvPicPr>
        <p:blipFill>
          <a:blip r:embed="rId3" cstate="print"/>
          <a:srcRect/>
          <a:stretch>
            <a:fillRect/>
          </a:stretch>
        </p:blipFill>
        <p:spPr bwMode="auto">
          <a:xfrm flipH="1">
            <a:off x="0" y="1196752"/>
            <a:ext cx="2627784" cy="3457575"/>
          </a:xfrm>
          <a:prstGeom prst="rect">
            <a:avLst/>
          </a:prstGeom>
          <a:noFill/>
          <a:ln w="9525">
            <a:noFill/>
            <a:miter lim="800000"/>
            <a:headEnd/>
            <a:tailEnd/>
          </a:ln>
        </p:spPr>
      </p:pic>
      <p:cxnSp>
        <p:nvCxnSpPr>
          <p:cNvPr id="38" name="Прямая соединительная линия 37"/>
          <p:cNvCxnSpPr>
            <a:endCxn id="68" idx="1"/>
          </p:cNvCxnSpPr>
          <p:nvPr/>
        </p:nvCxnSpPr>
        <p:spPr>
          <a:xfrm flipV="1">
            <a:off x="1691680" y="2439637"/>
            <a:ext cx="406511" cy="989363"/>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1979712" y="3284984"/>
            <a:ext cx="300082" cy="369332"/>
          </a:xfrm>
          <a:prstGeom prst="rect">
            <a:avLst/>
          </a:prstGeom>
        </p:spPr>
        <p:txBody>
          <a:bodyPr wrap="none">
            <a:spAutoFit/>
          </a:bodyPr>
          <a:lstStyle/>
          <a:p>
            <a:r>
              <a:rPr lang="uk-UA" b="1" dirty="0"/>
              <a:t>5</a:t>
            </a:r>
            <a:endParaRPr lang="uk-UA" dirty="0"/>
          </a:p>
        </p:txBody>
      </p:sp>
      <p:sp>
        <p:nvSpPr>
          <p:cNvPr id="43" name="Прямоугольник 42"/>
          <p:cNvSpPr/>
          <p:nvPr/>
        </p:nvSpPr>
        <p:spPr>
          <a:xfrm>
            <a:off x="1619672" y="2564904"/>
            <a:ext cx="300082" cy="369332"/>
          </a:xfrm>
          <a:prstGeom prst="rect">
            <a:avLst/>
          </a:prstGeom>
        </p:spPr>
        <p:txBody>
          <a:bodyPr wrap="none">
            <a:spAutoFit/>
          </a:bodyPr>
          <a:lstStyle/>
          <a:p>
            <a:r>
              <a:rPr lang="uk-UA" b="1" dirty="0"/>
              <a:t>4</a:t>
            </a:r>
            <a:endParaRPr lang="uk-UA" dirty="0"/>
          </a:p>
        </p:txBody>
      </p:sp>
      <p:cxnSp>
        <p:nvCxnSpPr>
          <p:cNvPr id="52" name="Прямая соединительная линия 51"/>
          <p:cNvCxnSpPr/>
          <p:nvPr/>
        </p:nvCxnSpPr>
        <p:spPr>
          <a:xfrm flipH="1">
            <a:off x="3779912" y="3284984"/>
            <a:ext cx="72008" cy="64807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3419872" y="3140968"/>
            <a:ext cx="300082" cy="369332"/>
          </a:xfrm>
          <a:prstGeom prst="rect">
            <a:avLst/>
          </a:prstGeom>
        </p:spPr>
        <p:txBody>
          <a:bodyPr wrap="none">
            <a:spAutoFit/>
          </a:bodyPr>
          <a:lstStyle/>
          <a:p>
            <a:r>
              <a:rPr lang="uk-UA" b="1" dirty="0"/>
              <a:t>4</a:t>
            </a:r>
            <a:endParaRPr lang="uk-UA" dirty="0"/>
          </a:p>
        </p:txBody>
      </p:sp>
      <p:sp>
        <p:nvSpPr>
          <p:cNvPr id="60" name="Прямоугольник 59"/>
          <p:cNvSpPr/>
          <p:nvPr/>
        </p:nvSpPr>
        <p:spPr>
          <a:xfrm>
            <a:off x="3851920" y="3284984"/>
            <a:ext cx="300082" cy="369332"/>
          </a:xfrm>
          <a:prstGeom prst="rect">
            <a:avLst/>
          </a:prstGeom>
        </p:spPr>
        <p:txBody>
          <a:bodyPr wrap="none">
            <a:spAutoFit/>
          </a:bodyPr>
          <a:lstStyle/>
          <a:p>
            <a:r>
              <a:rPr lang="uk-UA" b="1" dirty="0"/>
              <a:t>5</a:t>
            </a:r>
            <a:endParaRPr lang="uk-UA" dirty="0"/>
          </a:p>
        </p:txBody>
      </p:sp>
      <p:sp>
        <p:nvSpPr>
          <p:cNvPr id="71" name="Прямоугольник 70"/>
          <p:cNvSpPr/>
          <p:nvPr/>
        </p:nvSpPr>
        <p:spPr>
          <a:xfrm>
            <a:off x="4932040" y="2492896"/>
            <a:ext cx="184731" cy="369332"/>
          </a:xfrm>
          <a:prstGeom prst="rect">
            <a:avLst/>
          </a:prstGeom>
        </p:spPr>
        <p:txBody>
          <a:bodyPr wrap="none">
            <a:spAutoFit/>
          </a:bodyPr>
          <a:lstStyle/>
          <a:p>
            <a:endParaRPr lang="uk-UA" dirty="0"/>
          </a:p>
        </p:txBody>
      </p:sp>
      <p:sp>
        <p:nvSpPr>
          <p:cNvPr id="33" name="Прямоугольник 32"/>
          <p:cNvSpPr/>
          <p:nvPr/>
        </p:nvSpPr>
        <p:spPr>
          <a:xfrm>
            <a:off x="251520" y="4797152"/>
            <a:ext cx="8892480" cy="1200329"/>
          </a:xfrm>
          <a:prstGeom prst="rect">
            <a:avLst/>
          </a:prstGeom>
        </p:spPr>
        <p:txBody>
          <a:bodyPr wrap="square">
            <a:spAutoFit/>
          </a:bodyPr>
          <a:lstStyle/>
          <a:p>
            <a:r>
              <a:rPr lang="en-US" sz="2400" dirty="0"/>
              <a:t>S </a:t>
            </a:r>
            <a:r>
              <a:rPr lang="uk-UA" sz="2400" dirty="0"/>
              <a:t>4 –</a:t>
            </a:r>
            <a:r>
              <a:rPr lang="ru-RU" sz="2400" dirty="0"/>
              <a:t> </a:t>
            </a:r>
            <a:r>
              <a:rPr lang="uk-UA" sz="2400" dirty="0"/>
              <a:t>латеральний </a:t>
            </a:r>
            <a:r>
              <a:rPr lang="ru-RU" sz="2400" dirty="0"/>
              <a:t>сегмент</a:t>
            </a:r>
            <a:r>
              <a:rPr lang="uk-UA" sz="2400" dirty="0"/>
              <a:t> - від IV ребра до V ребра.</a:t>
            </a:r>
          </a:p>
          <a:p>
            <a:r>
              <a:rPr lang="uk-UA" sz="2400" dirty="0"/>
              <a:t>S 5 – медіальний сегмент – від </a:t>
            </a:r>
            <a:r>
              <a:rPr lang="ru-RU" sz="2400" dirty="0"/>
              <a:t>V ребра до </a:t>
            </a:r>
            <a:r>
              <a:rPr lang="uk-UA" sz="2400" dirty="0"/>
              <a:t>діафрагми</a:t>
            </a:r>
            <a:r>
              <a:rPr lang="ru-RU" sz="2400" dirty="0"/>
              <a:t>.</a:t>
            </a:r>
          </a:p>
          <a:p>
            <a:endParaRPr lang="ru-RU" sz="2400" dirty="0"/>
          </a:p>
        </p:txBody>
      </p:sp>
      <p:sp>
        <p:nvSpPr>
          <p:cNvPr id="68" name="Полилиния 67"/>
          <p:cNvSpPr/>
          <p:nvPr/>
        </p:nvSpPr>
        <p:spPr>
          <a:xfrm>
            <a:off x="1115616" y="2276872"/>
            <a:ext cx="1512167" cy="1538125"/>
          </a:xfrm>
          <a:custGeom>
            <a:avLst/>
            <a:gdLst>
              <a:gd name="connsiteX0" fmla="*/ 32479 w 1134255"/>
              <a:gd name="connsiteY0" fmla="*/ 179882 h 1416571"/>
              <a:gd name="connsiteX1" fmla="*/ 737016 w 1134255"/>
              <a:gd name="connsiteY1" fmla="*/ 149902 h 1416571"/>
              <a:gd name="connsiteX2" fmla="*/ 901908 w 1134255"/>
              <a:gd name="connsiteY2" fmla="*/ 944381 h 1416571"/>
              <a:gd name="connsiteX3" fmla="*/ 1111770 w 1134255"/>
              <a:gd name="connsiteY3" fmla="*/ 1334125 h 1416571"/>
              <a:gd name="connsiteX4" fmla="*/ 766997 w 1134255"/>
              <a:gd name="connsiteY4" fmla="*/ 1334125 h 1416571"/>
              <a:gd name="connsiteX5" fmla="*/ 632085 w 1134255"/>
              <a:gd name="connsiteY5" fmla="*/ 1334125 h 1416571"/>
              <a:gd name="connsiteX6" fmla="*/ 542144 w 1134255"/>
              <a:gd name="connsiteY6" fmla="*/ 1229194 h 1416571"/>
              <a:gd name="connsiteX7" fmla="*/ 32479 w 1134255"/>
              <a:gd name="connsiteY7" fmla="*/ 179882 h 141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4255" h="1416571">
                <a:moveTo>
                  <a:pt x="32479" y="179882"/>
                </a:moveTo>
                <a:cubicBezTo>
                  <a:pt x="64958" y="0"/>
                  <a:pt x="592111" y="22486"/>
                  <a:pt x="737016" y="149902"/>
                </a:cubicBezTo>
                <a:cubicBezTo>
                  <a:pt x="881921" y="277318"/>
                  <a:pt x="839449" y="747011"/>
                  <a:pt x="901908" y="944381"/>
                </a:cubicBezTo>
                <a:cubicBezTo>
                  <a:pt x="964367" y="1141751"/>
                  <a:pt x="1134255" y="1269168"/>
                  <a:pt x="1111770" y="1334125"/>
                </a:cubicBezTo>
                <a:cubicBezTo>
                  <a:pt x="1089285" y="1399082"/>
                  <a:pt x="766997" y="1334125"/>
                  <a:pt x="766997" y="1334125"/>
                </a:cubicBezTo>
                <a:cubicBezTo>
                  <a:pt x="687050" y="1334125"/>
                  <a:pt x="669561" y="1351614"/>
                  <a:pt x="632085" y="1334125"/>
                </a:cubicBezTo>
                <a:cubicBezTo>
                  <a:pt x="594610" y="1316637"/>
                  <a:pt x="642078" y="1416571"/>
                  <a:pt x="542144" y="1229194"/>
                </a:cubicBezTo>
                <a:cubicBezTo>
                  <a:pt x="442210" y="1041817"/>
                  <a:pt x="0" y="359764"/>
                  <a:pt x="32479" y="179882"/>
                </a:cubicBezTo>
                <a:close/>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2" name="Полилиния 81"/>
          <p:cNvSpPr/>
          <p:nvPr/>
        </p:nvSpPr>
        <p:spPr>
          <a:xfrm>
            <a:off x="3300335" y="2893102"/>
            <a:ext cx="1229193" cy="374754"/>
          </a:xfrm>
          <a:custGeom>
            <a:avLst/>
            <a:gdLst>
              <a:gd name="connsiteX0" fmla="*/ 57462 w 1229193"/>
              <a:gd name="connsiteY0" fmla="*/ 374754 h 374754"/>
              <a:gd name="connsiteX1" fmla="*/ 72452 w 1229193"/>
              <a:gd name="connsiteY1" fmla="*/ 14990 h 374754"/>
              <a:gd name="connsiteX2" fmla="*/ 492176 w 1229193"/>
              <a:gd name="connsiteY2" fmla="*/ 284813 h 374754"/>
              <a:gd name="connsiteX3" fmla="*/ 1121763 w 1229193"/>
              <a:gd name="connsiteY3" fmla="*/ 314793 h 374754"/>
              <a:gd name="connsiteX4" fmla="*/ 1136754 w 1229193"/>
              <a:gd name="connsiteY4" fmla="*/ 344773 h 37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193" h="374754">
                <a:moveTo>
                  <a:pt x="57462" y="374754"/>
                </a:moveTo>
                <a:cubicBezTo>
                  <a:pt x="28731" y="202367"/>
                  <a:pt x="0" y="29980"/>
                  <a:pt x="72452" y="14990"/>
                </a:cubicBezTo>
                <a:cubicBezTo>
                  <a:pt x="144904" y="0"/>
                  <a:pt x="317291" y="234846"/>
                  <a:pt x="492176" y="284813"/>
                </a:cubicBezTo>
                <a:cubicBezTo>
                  <a:pt x="667061" y="334780"/>
                  <a:pt x="1014333" y="304800"/>
                  <a:pt x="1121763" y="314793"/>
                </a:cubicBezTo>
                <a:cubicBezTo>
                  <a:pt x="1229193" y="324786"/>
                  <a:pt x="1182973" y="334779"/>
                  <a:pt x="1136754" y="344773"/>
                </a:cubicBez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83" name="Полилиния 82"/>
          <p:cNvSpPr/>
          <p:nvPr/>
        </p:nvSpPr>
        <p:spPr>
          <a:xfrm>
            <a:off x="3419872" y="2132856"/>
            <a:ext cx="942266" cy="790226"/>
          </a:xfrm>
          <a:custGeom>
            <a:avLst/>
            <a:gdLst>
              <a:gd name="connsiteX0" fmla="*/ 0 w 1004341"/>
              <a:gd name="connsiteY0" fmla="*/ 951875 h 951875"/>
              <a:gd name="connsiteX1" fmla="*/ 149901 w 1004341"/>
              <a:gd name="connsiteY1" fmla="*/ 202367 h 951875"/>
              <a:gd name="connsiteX2" fmla="*/ 284813 w 1004341"/>
              <a:gd name="connsiteY2" fmla="*/ 52465 h 951875"/>
              <a:gd name="connsiteX3" fmla="*/ 584616 w 1004341"/>
              <a:gd name="connsiteY3" fmla="*/ 7495 h 951875"/>
              <a:gd name="connsiteX4" fmla="*/ 779488 w 1004341"/>
              <a:gd name="connsiteY4" fmla="*/ 7495 h 951875"/>
              <a:gd name="connsiteX5" fmla="*/ 1004341 w 1004341"/>
              <a:gd name="connsiteY5" fmla="*/ 52465 h 951875"/>
              <a:gd name="connsiteX6" fmla="*/ 1004341 w 1004341"/>
              <a:gd name="connsiteY6" fmla="*/ 52465 h 95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4341" h="951875">
                <a:moveTo>
                  <a:pt x="0" y="951875"/>
                </a:moveTo>
                <a:cubicBezTo>
                  <a:pt x="51216" y="652072"/>
                  <a:pt x="102432" y="352269"/>
                  <a:pt x="149901" y="202367"/>
                </a:cubicBezTo>
                <a:cubicBezTo>
                  <a:pt x="197370" y="52465"/>
                  <a:pt x="212361" y="84944"/>
                  <a:pt x="284813" y="52465"/>
                </a:cubicBezTo>
                <a:cubicBezTo>
                  <a:pt x="357266" y="19986"/>
                  <a:pt x="502170" y="14990"/>
                  <a:pt x="584616" y="7495"/>
                </a:cubicBezTo>
                <a:cubicBezTo>
                  <a:pt x="667062" y="0"/>
                  <a:pt x="709534" y="0"/>
                  <a:pt x="779488" y="7495"/>
                </a:cubicBezTo>
                <a:cubicBezTo>
                  <a:pt x="849442" y="14990"/>
                  <a:pt x="1004341" y="52465"/>
                  <a:pt x="1004341" y="52465"/>
                </a:cubicBezTo>
                <a:lnTo>
                  <a:pt x="1004341" y="52465"/>
                </a:lnTo>
              </a:path>
            </a:pathLst>
          </a:cu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84" name="Полилиния 83"/>
          <p:cNvSpPr/>
          <p:nvPr/>
        </p:nvSpPr>
        <p:spPr>
          <a:xfrm>
            <a:off x="3372787" y="2565816"/>
            <a:ext cx="1004341" cy="717030"/>
          </a:xfrm>
          <a:custGeom>
            <a:avLst/>
            <a:gdLst>
              <a:gd name="connsiteX0" fmla="*/ 0 w 1004341"/>
              <a:gd name="connsiteY0" fmla="*/ 717030 h 717030"/>
              <a:gd name="connsiteX1" fmla="*/ 74951 w 1004341"/>
              <a:gd name="connsiteY1" fmla="*/ 387246 h 717030"/>
              <a:gd name="connsiteX2" fmla="*/ 134911 w 1004341"/>
              <a:gd name="connsiteY2" fmla="*/ 177384 h 717030"/>
              <a:gd name="connsiteX3" fmla="*/ 374754 w 1004341"/>
              <a:gd name="connsiteY3" fmla="*/ 27482 h 717030"/>
              <a:gd name="connsiteX4" fmla="*/ 719528 w 1004341"/>
              <a:gd name="connsiteY4" fmla="*/ 12492 h 717030"/>
              <a:gd name="connsiteX5" fmla="*/ 1004341 w 1004341"/>
              <a:gd name="connsiteY5" fmla="*/ 42473 h 717030"/>
              <a:gd name="connsiteX6" fmla="*/ 1004341 w 1004341"/>
              <a:gd name="connsiteY6" fmla="*/ 42473 h 717030"/>
              <a:gd name="connsiteX7" fmla="*/ 1004341 w 1004341"/>
              <a:gd name="connsiteY7" fmla="*/ 42473 h 71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341" h="717030">
                <a:moveTo>
                  <a:pt x="0" y="717030"/>
                </a:moveTo>
                <a:cubicBezTo>
                  <a:pt x="26233" y="597108"/>
                  <a:pt x="52466" y="477187"/>
                  <a:pt x="74951" y="387246"/>
                </a:cubicBezTo>
                <a:cubicBezTo>
                  <a:pt x="97436" y="297305"/>
                  <a:pt x="84944" y="237345"/>
                  <a:pt x="134911" y="177384"/>
                </a:cubicBezTo>
                <a:cubicBezTo>
                  <a:pt x="184878" y="117423"/>
                  <a:pt x="277318" y="54964"/>
                  <a:pt x="374754" y="27482"/>
                </a:cubicBezTo>
                <a:cubicBezTo>
                  <a:pt x="472190" y="0"/>
                  <a:pt x="614597" y="9994"/>
                  <a:pt x="719528" y="12492"/>
                </a:cubicBezTo>
                <a:cubicBezTo>
                  <a:pt x="824459" y="14990"/>
                  <a:pt x="1004341" y="42473"/>
                  <a:pt x="1004341" y="42473"/>
                </a:cubicBezTo>
                <a:lnTo>
                  <a:pt x="1004341" y="42473"/>
                </a:lnTo>
                <a:lnTo>
                  <a:pt x="1004341" y="42473"/>
                </a:lnTo>
              </a:path>
            </a:pathLst>
          </a:cu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89" name="Полилиния 88"/>
          <p:cNvSpPr/>
          <p:nvPr/>
        </p:nvSpPr>
        <p:spPr>
          <a:xfrm>
            <a:off x="3342807" y="3252866"/>
            <a:ext cx="0" cy="209862"/>
          </a:xfrm>
          <a:custGeom>
            <a:avLst/>
            <a:gdLst>
              <a:gd name="connsiteX0" fmla="*/ 0 w 0"/>
              <a:gd name="connsiteY0" fmla="*/ 0 h 209862"/>
              <a:gd name="connsiteX1" fmla="*/ 0 w 0"/>
              <a:gd name="connsiteY1" fmla="*/ 209862 h 209862"/>
              <a:gd name="connsiteX2" fmla="*/ 0 w 0"/>
              <a:gd name="connsiteY2" fmla="*/ 209862 h 209862"/>
            </a:gdLst>
            <a:ahLst/>
            <a:cxnLst>
              <a:cxn ang="0">
                <a:pos x="connsiteX0" y="connsiteY0"/>
              </a:cxn>
              <a:cxn ang="0">
                <a:pos x="connsiteX1" y="connsiteY1"/>
              </a:cxn>
              <a:cxn ang="0">
                <a:pos x="connsiteX2" y="connsiteY2"/>
              </a:cxn>
            </a:cxnLst>
            <a:rect l="l" t="t" r="r" b="b"/>
            <a:pathLst>
              <a:path h="209862">
                <a:moveTo>
                  <a:pt x="0" y="0"/>
                </a:moveTo>
                <a:lnTo>
                  <a:pt x="0" y="209862"/>
                </a:lnTo>
                <a:lnTo>
                  <a:pt x="0" y="209862"/>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0" name="Полилиния 89"/>
          <p:cNvSpPr/>
          <p:nvPr/>
        </p:nvSpPr>
        <p:spPr>
          <a:xfrm>
            <a:off x="3347864" y="2132856"/>
            <a:ext cx="1085177" cy="2119799"/>
          </a:xfrm>
          <a:custGeom>
            <a:avLst/>
            <a:gdLst>
              <a:gd name="connsiteX0" fmla="*/ 0 w 1064301"/>
              <a:gd name="connsiteY0" fmla="*/ 1484026 h 2330971"/>
              <a:gd name="connsiteX1" fmla="*/ 869429 w 1064301"/>
              <a:gd name="connsiteY1" fmla="*/ 2083633 h 2330971"/>
              <a:gd name="connsiteX2" fmla="*/ 1064301 w 1064301"/>
              <a:gd name="connsiteY2" fmla="*/ 0 h 2330971"/>
              <a:gd name="connsiteX3" fmla="*/ 1064301 w 1064301"/>
              <a:gd name="connsiteY3" fmla="*/ 0 h 2330971"/>
              <a:gd name="connsiteX4" fmla="*/ 1064301 w 1064301"/>
              <a:gd name="connsiteY4" fmla="*/ 0 h 233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301" h="2330971">
                <a:moveTo>
                  <a:pt x="0" y="1484026"/>
                </a:moveTo>
                <a:cubicBezTo>
                  <a:pt x="346023" y="1907498"/>
                  <a:pt x="692046" y="2330971"/>
                  <a:pt x="869429" y="2083633"/>
                </a:cubicBezTo>
                <a:cubicBezTo>
                  <a:pt x="1046813" y="1836295"/>
                  <a:pt x="1064301" y="0"/>
                  <a:pt x="1064301" y="0"/>
                </a:cubicBezTo>
                <a:lnTo>
                  <a:pt x="1064301" y="0"/>
                </a:lnTo>
                <a:lnTo>
                  <a:pt x="1064301" y="0"/>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75656" y="0"/>
            <a:ext cx="5686237" cy="769441"/>
          </a:xfrm>
          <a:prstGeom prst="rect">
            <a:avLst/>
          </a:prstGeom>
        </p:spPr>
        <p:txBody>
          <a:bodyPr wrap="none">
            <a:spAutoFit/>
          </a:bodyPr>
          <a:lstStyle/>
          <a:p>
            <a:r>
              <a:rPr lang="uk-UA" sz="4400" b="1" dirty="0"/>
              <a:t>Нижня частка легень</a:t>
            </a:r>
          </a:p>
        </p:txBody>
      </p:sp>
      <p:pic>
        <p:nvPicPr>
          <p:cNvPr id="17411" name="Picture 3"/>
          <p:cNvPicPr>
            <a:picLocks noChangeAspect="1" noChangeArrowheads="1"/>
          </p:cNvPicPr>
          <p:nvPr/>
        </p:nvPicPr>
        <p:blipFill>
          <a:blip r:embed="rId2" cstate="print"/>
          <a:srcRect/>
          <a:stretch>
            <a:fillRect/>
          </a:stretch>
        </p:blipFill>
        <p:spPr bwMode="auto">
          <a:xfrm>
            <a:off x="6588224" y="1052736"/>
            <a:ext cx="2555776" cy="3457575"/>
          </a:xfrm>
          <a:prstGeom prst="rect">
            <a:avLst/>
          </a:prstGeom>
          <a:noFill/>
          <a:ln w="9525">
            <a:noFill/>
            <a:miter lim="800000"/>
            <a:headEnd/>
            <a:tailEnd/>
          </a:ln>
        </p:spPr>
      </p:pic>
      <p:pic>
        <p:nvPicPr>
          <p:cNvPr id="17412" name="Picture 4"/>
          <p:cNvPicPr>
            <a:picLocks noChangeAspect="1" noChangeArrowheads="1"/>
          </p:cNvPicPr>
          <p:nvPr/>
        </p:nvPicPr>
        <p:blipFill>
          <a:blip r:embed="rId3" cstate="print"/>
          <a:srcRect/>
          <a:stretch>
            <a:fillRect/>
          </a:stretch>
        </p:blipFill>
        <p:spPr bwMode="auto">
          <a:xfrm>
            <a:off x="2771800" y="1196752"/>
            <a:ext cx="3343002" cy="3384376"/>
          </a:xfrm>
          <a:prstGeom prst="rect">
            <a:avLst/>
          </a:prstGeom>
          <a:noFill/>
          <a:ln w="9525">
            <a:noFill/>
            <a:miter lim="800000"/>
            <a:headEnd/>
            <a:tailEnd/>
          </a:ln>
        </p:spPr>
      </p:pic>
      <p:sp>
        <p:nvSpPr>
          <p:cNvPr id="13" name="Прямоугольник 12"/>
          <p:cNvSpPr/>
          <p:nvPr/>
        </p:nvSpPr>
        <p:spPr>
          <a:xfrm>
            <a:off x="5508104" y="1196752"/>
            <a:ext cx="576064" cy="3600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9" name="Picture 3"/>
          <p:cNvPicPr>
            <a:picLocks noChangeAspect="1" noChangeArrowheads="1"/>
          </p:cNvPicPr>
          <p:nvPr/>
        </p:nvPicPr>
        <p:blipFill>
          <a:blip r:embed="rId2" cstate="print"/>
          <a:srcRect/>
          <a:stretch>
            <a:fillRect/>
          </a:stretch>
        </p:blipFill>
        <p:spPr bwMode="auto">
          <a:xfrm flipH="1">
            <a:off x="0" y="1196752"/>
            <a:ext cx="2627784" cy="3457575"/>
          </a:xfrm>
          <a:prstGeom prst="rect">
            <a:avLst/>
          </a:prstGeom>
          <a:noFill/>
          <a:ln w="9525">
            <a:noFill/>
            <a:miter lim="800000"/>
            <a:headEnd/>
            <a:tailEnd/>
          </a:ln>
        </p:spPr>
      </p:pic>
      <p:cxnSp>
        <p:nvCxnSpPr>
          <p:cNvPr id="35" name="Прямая соединительная линия 34"/>
          <p:cNvCxnSpPr/>
          <p:nvPr/>
        </p:nvCxnSpPr>
        <p:spPr>
          <a:xfrm flipV="1">
            <a:off x="1259632" y="2636912"/>
            <a:ext cx="65983" cy="1449452"/>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827585" y="2636912"/>
            <a:ext cx="432047" cy="1800200"/>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1259632" y="3573016"/>
            <a:ext cx="300082" cy="369332"/>
          </a:xfrm>
          <a:prstGeom prst="rect">
            <a:avLst/>
          </a:prstGeom>
        </p:spPr>
        <p:txBody>
          <a:bodyPr wrap="none">
            <a:spAutoFit/>
          </a:bodyPr>
          <a:lstStyle/>
          <a:p>
            <a:r>
              <a:rPr lang="uk-UA" b="1" dirty="0"/>
              <a:t>7</a:t>
            </a:r>
            <a:endParaRPr lang="uk-UA" dirty="0"/>
          </a:p>
        </p:txBody>
      </p:sp>
      <p:sp>
        <p:nvSpPr>
          <p:cNvPr id="43" name="Прямоугольник 42"/>
          <p:cNvSpPr/>
          <p:nvPr/>
        </p:nvSpPr>
        <p:spPr>
          <a:xfrm>
            <a:off x="611560" y="3212976"/>
            <a:ext cx="415498" cy="369332"/>
          </a:xfrm>
          <a:prstGeom prst="rect">
            <a:avLst/>
          </a:prstGeom>
        </p:spPr>
        <p:txBody>
          <a:bodyPr wrap="none">
            <a:spAutoFit/>
          </a:bodyPr>
          <a:lstStyle/>
          <a:p>
            <a:r>
              <a:rPr lang="uk-UA" b="1" dirty="0"/>
              <a:t>10</a:t>
            </a:r>
            <a:endParaRPr lang="uk-UA" dirty="0"/>
          </a:p>
        </p:txBody>
      </p:sp>
      <p:sp>
        <p:nvSpPr>
          <p:cNvPr id="45" name="Прямоугольник 44"/>
          <p:cNvSpPr/>
          <p:nvPr/>
        </p:nvSpPr>
        <p:spPr>
          <a:xfrm>
            <a:off x="1547664" y="3284984"/>
            <a:ext cx="300082" cy="369332"/>
          </a:xfrm>
          <a:prstGeom prst="rect">
            <a:avLst/>
          </a:prstGeom>
        </p:spPr>
        <p:txBody>
          <a:bodyPr wrap="none">
            <a:spAutoFit/>
          </a:bodyPr>
          <a:lstStyle/>
          <a:p>
            <a:r>
              <a:rPr lang="uk-UA" b="1" dirty="0"/>
              <a:t>8</a:t>
            </a:r>
            <a:endParaRPr lang="uk-UA" dirty="0"/>
          </a:p>
        </p:txBody>
      </p:sp>
      <p:cxnSp>
        <p:nvCxnSpPr>
          <p:cNvPr id="49" name="Прямая соединительная линия 48"/>
          <p:cNvCxnSpPr>
            <a:stCxn id="104" idx="1"/>
          </p:cNvCxnSpPr>
          <p:nvPr/>
        </p:nvCxnSpPr>
        <p:spPr>
          <a:xfrm>
            <a:off x="3237875" y="3147934"/>
            <a:ext cx="902077" cy="42508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flipH="1">
            <a:off x="3131840" y="3356992"/>
            <a:ext cx="504056" cy="57606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flipV="1">
            <a:off x="3275856" y="3501008"/>
            <a:ext cx="576064" cy="936104"/>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3131840" y="3429000"/>
            <a:ext cx="300082" cy="369332"/>
          </a:xfrm>
          <a:prstGeom prst="rect">
            <a:avLst/>
          </a:prstGeom>
        </p:spPr>
        <p:txBody>
          <a:bodyPr wrap="none">
            <a:spAutoFit/>
          </a:bodyPr>
          <a:lstStyle/>
          <a:p>
            <a:r>
              <a:rPr lang="uk-UA" b="1" dirty="0"/>
              <a:t>9</a:t>
            </a:r>
            <a:endParaRPr lang="uk-UA" dirty="0"/>
          </a:p>
        </p:txBody>
      </p:sp>
      <p:sp>
        <p:nvSpPr>
          <p:cNvPr id="60" name="Прямоугольник 59"/>
          <p:cNvSpPr/>
          <p:nvPr/>
        </p:nvSpPr>
        <p:spPr>
          <a:xfrm>
            <a:off x="3779912" y="3068960"/>
            <a:ext cx="300082" cy="369332"/>
          </a:xfrm>
          <a:prstGeom prst="rect">
            <a:avLst/>
          </a:prstGeom>
        </p:spPr>
        <p:txBody>
          <a:bodyPr wrap="none">
            <a:spAutoFit/>
          </a:bodyPr>
          <a:lstStyle/>
          <a:p>
            <a:r>
              <a:rPr lang="uk-UA" b="1" dirty="0"/>
              <a:t>6</a:t>
            </a:r>
            <a:endParaRPr lang="uk-UA" dirty="0"/>
          </a:p>
        </p:txBody>
      </p:sp>
      <p:sp>
        <p:nvSpPr>
          <p:cNvPr id="71" name="Прямоугольник 70"/>
          <p:cNvSpPr/>
          <p:nvPr/>
        </p:nvSpPr>
        <p:spPr>
          <a:xfrm>
            <a:off x="4932040" y="2708920"/>
            <a:ext cx="300082" cy="369332"/>
          </a:xfrm>
          <a:prstGeom prst="rect">
            <a:avLst/>
          </a:prstGeom>
        </p:spPr>
        <p:txBody>
          <a:bodyPr wrap="none">
            <a:spAutoFit/>
          </a:bodyPr>
          <a:lstStyle/>
          <a:p>
            <a:r>
              <a:rPr lang="uk-UA" b="1" dirty="0"/>
              <a:t>6</a:t>
            </a:r>
            <a:endParaRPr lang="uk-UA" dirty="0"/>
          </a:p>
        </p:txBody>
      </p:sp>
      <p:sp>
        <p:nvSpPr>
          <p:cNvPr id="72" name="Прямоугольник 71"/>
          <p:cNvSpPr/>
          <p:nvPr/>
        </p:nvSpPr>
        <p:spPr>
          <a:xfrm>
            <a:off x="4716016" y="3501008"/>
            <a:ext cx="389850" cy="369332"/>
          </a:xfrm>
          <a:prstGeom prst="rect">
            <a:avLst/>
          </a:prstGeom>
        </p:spPr>
        <p:txBody>
          <a:bodyPr wrap="none">
            <a:spAutoFit/>
          </a:bodyPr>
          <a:lstStyle/>
          <a:p>
            <a:r>
              <a:rPr lang="uk-UA" b="1" dirty="0"/>
              <a:t>1</a:t>
            </a:r>
            <a:r>
              <a:rPr lang="uk-UA" sz="1400" b="1" dirty="0"/>
              <a:t>0</a:t>
            </a:r>
            <a:endParaRPr lang="uk-UA" sz="1400" dirty="0"/>
          </a:p>
        </p:txBody>
      </p:sp>
      <p:sp>
        <p:nvSpPr>
          <p:cNvPr id="33" name="Прямоугольник 32"/>
          <p:cNvSpPr/>
          <p:nvPr/>
        </p:nvSpPr>
        <p:spPr>
          <a:xfrm>
            <a:off x="251520" y="4797152"/>
            <a:ext cx="8892480" cy="2031325"/>
          </a:xfrm>
          <a:prstGeom prst="rect">
            <a:avLst/>
          </a:prstGeom>
        </p:spPr>
        <p:txBody>
          <a:bodyPr wrap="square">
            <a:spAutoFit/>
          </a:bodyPr>
          <a:lstStyle/>
          <a:p>
            <a:pPr marL="449263" indent="-449263"/>
            <a:r>
              <a:rPr lang="en-US" dirty="0"/>
              <a:t>S</a:t>
            </a:r>
            <a:r>
              <a:rPr lang="ru-RU" dirty="0"/>
              <a:t>6 – </a:t>
            </a:r>
            <a:r>
              <a:rPr lang="uk-UA" dirty="0"/>
              <a:t>верхівковий сегмент</a:t>
            </a:r>
            <a:r>
              <a:rPr lang="en-US" dirty="0"/>
              <a:t> </a:t>
            </a:r>
            <a:r>
              <a:rPr lang="uk-UA" dirty="0"/>
              <a:t>нижньої частки</a:t>
            </a:r>
            <a:endParaRPr lang="ru-RU" dirty="0"/>
          </a:p>
          <a:p>
            <a:pPr marL="449263" indent="-449263"/>
            <a:r>
              <a:rPr lang="en-US" dirty="0"/>
              <a:t>S </a:t>
            </a:r>
            <a:r>
              <a:rPr lang="ru-RU" dirty="0"/>
              <a:t>7 – </a:t>
            </a:r>
            <a:r>
              <a:rPr lang="uk-UA" dirty="0"/>
              <a:t>внутрішній (серцевий) сегмент правої легені. У нижній частці лівої легені відсутня </a:t>
            </a:r>
            <a:r>
              <a:rPr lang="en-US" dirty="0"/>
              <a:t>S </a:t>
            </a:r>
            <a:r>
              <a:rPr lang="uk-UA" dirty="0"/>
              <a:t>7 сегмент (в лівій легені сегменти  </a:t>
            </a:r>
            <a:r>
              <a:rPr lang="en-US" dirty="0"/>
              <a:t>S </a:t>
            </a:r>
            <a:r>
              <a:rPr lang="uk-UA" dirty="0"/>
              <a:t>7 і </a:t>
            </a:r>
            <a:r>
              <a:rPr lang="en-US" dirty="0"/>
              <a:t>S </a:t>
            </a:r>
            <a:r>
              <a:rPr lang="uk-UA" dirty="0"/>
              <a:t>8 правої частки мають загальний бронх). </a:t>
            </a:r>
          </a:p>
          <a:p>
            <a:r>
              <a:rPr lang="en-US" dirty="0"/>
              <a:t>S </a:t>
            </a:r>
            <a:r>
              <a:rPr lang="uk-UA" dirty="0"/>
              <a:t>8 – передній базальний сегмент.</a:t>
            </a:r>
          </a:p>
          <a:p>
            <a:r>
              <a:rPr lang="en-US" dirty="0"/>
              <a:t>S </a:t>
            </a:r>
            <a:r>
              <a:rPr lang="uk-UA" dirty="0"/>
              <a:t>9 –</a:t>
            </a:r>
            <a:r>
              <a:rPr lang="ru-RU" dirty="0"/>
              <a:t> </a:t>
            </a:r>
            <a:r>
              <a:rPr lang="uk-UA" dirty="0"/>
              <a:t>зовнішній </a:t>
            </a:r>
            <a:r>
              <a:rPr lang="ru-RU" dirty="0"/>
              <a:t>сегмент</a:t>
            </a:r>
            <a:endParaRPr lang="uk-UA" dirty="0"/>
          </a:p>
          <a:p>
            <a:r>
              <a:rPr lang="uk-UA" dirty="0"/>
              <a:t>S 10 – нижній базальний сегмент </a:t>
            </a:r>
            <a:endParaRPr lang="ru-RU" dirty="0"/>
          </a:p>
          <a:p>
            <a:endParaRPr lang="ru-RU" dirty="0"/>
          </a:p>
        </p:txBody>
      </p:sp>
      <p:cxnSp>
        <p:nvCxnSpPr>
          <p:cNvPr id="40" name="Прямая соединительная линия 39"/>
          <p:cNvCxnSpPr/>
          <p:nvPr/>
        </p:nvCxnSpPr>
        <p:spPr>
          <a:xfrm>
            <a:off x="7884368" y="2492896"/>
            <a:ext cx="648072" cy="43204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flipV="1">
            <a:off x="7596336" y="2564904"/>
            <a:ext cx="504056" cy="115212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flipH="1">
            <a:off x="8028384" y="2780928"/>
            <a:ext cx="288032" cy="115212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5" name="Прямоугольник 54"/>
          <p:cNvSpPr/>
          <p:nvPr/>
        </p:nvSpPr>
        <p:spPr>
          <a:xfrm>
            <a:off x="8172400" y="3501008"/>
            <a:ext cx="415498" cy="369332"/>
          </a:xfrm>
          <a:prstGeom prst="rect">
            <a:avLst/>
          </a:prstGeom>
        </p:spPr>
        <p:txBody>
          <a:bodyPr wrap="none">
            <a:spAutoFit/>
          </a:bodyPr>
          <a:lstStyle/>
          <a:p>
            <a:r>
              <a:rPr lang="uk-UA" b="1" dirty="0"/>
              <a:t>10</a:t>
            </a:r>
            <a:endParaRPr lang="uk-UA" dirty="0"/>
          </a:p>
        </p:txBody>
      </p:sp>
      <p:sp>
        <p:nvSpPr>
          <p:cNvPr id="56" name="Прямоугольник 55"/>
          <p:cNvSpPr/>
          <p:nvPr/>
        </p:nvSpPr>
        <p:spPr>
          <a:xfrm>
            <a:off x="7812360" y="3284984"/>
            <a:ext cx="300082" cy="369332"/>
          </a:xfrm>
          <a:prstGeom prst="rect">
            <a:avLst/>
          </a:prstGeom>
        </p:spPr>
        <p:txBody>
          <a:bodyPr wrap="none">
            <a:spAutoFit/>
          </a:bodyPr>
          <a:lstStyle/>
          <a:p>
            <a:r>
              <a:rPr lang="uk-UA" b="1" dirty="0"/>
              <a:t>9</a:t>
            </a:r>
            <a:endParaRPr lang="uk-UA" dirty="0"/>
          </a:p>
        </p:txBody>
      </p:sp>
      <p:sp>
        <p:nvSpPr>
          <p:cNvPr id="57" name="Прямоугольник 56"/>
          <p:cNvSpPr/>
          <p:nvPr/>
        </p:nvSpPr>
        <p:spPr>
          <a:xfrm>
            <a:off x="7380312" y="3068960"/>
            <a:ext cx="300082" cy="369332"/>
          </a:xfrm>
          <a:prstGeom prst="rect">
            <a:avLst/>
          </a:prstGeom>
        </p:spPr>
        <p:txBody>
          <a:bodyPr wrap="none">
            <a:spAutoFit/>
          </a:bodyPr>
          <a:lstStyle/>
          <a:p>
            <a:r>
              <a:rPr lang="uk-UA" b="1" dirty="0"/>
              <a:t>8</a:t>
            </a:r>
            <a:endParaRPr lang="uk-UA" dirty="0"/>
          </a:p>
        </p:txBody>
      </p:sp>
      <p:sp>
        <p:nvSpPr>
          <p:cNvPr id="63" name="Прямоугольник 62"/>
          <p:cNvSpPr/>
          <p:nvPr/>
        </p:nvSpPr>
        <p:spPr>
          <a:xfrm>
            <a:off x="8100392" y="2276872"/>
            <a:ext cx="300082" cy="369332"/>
          </a:xfrm>
          <a:prstGeom prst="rect">
            <a:avLst/>
          </a:prstGeom>
        </p:spPr>
        <p:txBody>
          <a:bodyPr wrap="none">
            <a:spAutoFit/>
          </a:bodyPr>
          <a:lstStyle/>
          <a:p>
            <a:r>
              <a:rPr lang="uk-UA" b="1" dirty="0"/>
              <a:t>6</a:t>
            </a:r>
            <a:endParaRPr lang="uk-UA" dirty="0"/>
          </a:p>
        </p:txBody>
      </p:sp>
      <p:sp>
        <p:nvSpPr>
          <p:cNvPr id="41" name="Прямоугольник 40"/>
          <p:cNvSpPr/>
          <p:nvPr/>
        </p:nvSpPr>
        <p:spPr>
          <a:xfrm>
            <a:off x="971600" y="3789040"/>
            <a:ext cx="300082" cy="369332"/>
          </a:xfrm>
          <a:prstGeom prst="rect">
            <a:avLst/>
          </a:prstGeom>
        </p:spPr>
        <p:txBody>
          <a:bodyPr wrap="none">
            <a:spAutoFit/>
          </a:bodyPr>
          <a:lstStyle/>
          <a:p>
            <a:r>
              <a:rPr lang="uk-UA" b="1" dirty="0"/>
              <a:t>9</a:t>
            </a:r>
            <a:endParaRPr lang="uk-UA" dirty="0"/>
          </a:p>
        </p:txBody>
      </p:sp>
      <p:cxnSp>
        <p:nvCxnSpPr>
          <p:cNvPr id="48" name="Прямая соединительная линия 47"/>
          <p:cNvCxnSpPr>
            <a:stCxn id="42" idx="3"/>
            <a:endCxn id="68" idx="1"/>
          </p:cNvCxnSpPr>
          <p:nvPr/>
        </p:nvCxnSpPr>
        <p:spPr>
          <a:xfrm flipH="1" flipV="1">
            <a:off x="1249514" y="2593298"/>
            <a:ext cx="310200" cy="1164384"/>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8" name="Полилиния 67"/>
          <p:cNvSpPr/>
          <p:nvPr/>
        </p:nvSpPr>
        <p:spPr>
          <a:xfrm>
            <a:off x="497174" y="1823803"/>
            <a:ext cx="1554546" cy="3085475"/>
          </a:xfrm>
          <a:custGeom>
            <a:avLst/>
            <a:gdLst>
              <a:gd name="connsiteX0" fmla="*/ 237344 w 1791324"/>
              <a:gd name="connsiteY0" fmla="*/ 19987 h 3085475"/>
              <a:gd name="connsiteX1" fmla="*/ 866931 w 1791324"/>
              <a:gd name="connsiteY1" fmla="*/ 769495 h 3085475"/>
              <a:gd name="connsiteX2" fmla="*/ 1721370 w 1791324"/>
              <a:gd name="connsiteY2" fmla="*/ 1848787 h 3085475"/>
              <a:gd name="connsiteX3" fmla="*/ 1286656 w 1791324"/>
              <a:gd name="connsiteY3" fmla="*/ 1983699 h 3085475"/>
              <a:gd name="connsiteX4" fmla="*/ 417226 w 1791324"/>
              <a:gd name="connsiteY4" fmla="*/ 2493364 h 3085475"/>
              <a:gd name="connsiteX5" fmla="*/ 312295 w 1791324"/>
              <a:gd name="connsiteY5" fmla="*/ 2778177 h 3085475"/>
              <a:gd name="connsiteX6" fmla="*/ 12492 w 1791324"/>
              <a:gd name="connsiteY6" fmla="*/ 649574 h 3085475"/>
              <a:gd name="connsiteX7" fmla="*/ 237344 w 1791324"/>
              <a:gd name="connsiteY7" fmla="*/ 19987 h 308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1324" h="3085475">
                <a:moveTo>
                  <a:pt x="237344" y="19987"/>
                </a:moveTo>
                <a:cubicBezTo>
                  <a:pt x="379750" y="39974"/>
                  <a:pt x="619593" y="464695"/>
                  <a:pt x="866931" y="769495"/>
                </a:cubicBezTo>
                <a:cubicBezTo>
                  <a:pt x="1114269" y="1074295"/>
                  <a:pt x="1651416" y="1646420"/>
                  <a:pt x="1721370" y="1848787"/>
                </a:cubicBezTo>
                <a:cubicBezTo>
                  <a:pt x="1791324" y="2051154"/>
                  <a:pt x="1504013" y="1876270"/>
                  <a:pt x="1286656" y="1983699"/>
                </a:cubicBezTo>
                <a:cubicBezTo>
                  <a:pt x="1069299" y="2091128"/>
                  <a:pt x="579619" y="2360951"/>
                  <a:pt x="417226" y="2493364"/>
                </a:cubicBezTo>
                <a:cubicBezTo>
                  <a:pt x="254833" y="2625777"/>
                  <a:pt x="379751" y="3085475"/>
                  <a:pt x="312295" y="2778177"/>
                </a:cubicBezTo>
                <a:cubicBezTo>
                  <a:pt x="244839" y="2470879"/>
                  <a:pt x="24984" y="1114269"/>
                  <a:pt x="12492" y="649574"/>
                </a:cubicBezTo>
                <a:cubicBezTo>
                  <a:pt x="0" y="184879"/>
                  <a:pt x="94938" y="0"/>
                  <a:pt x="237344" y="19987"/>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9" name="Прямоугольник 68"/>
          <p:cNvSpPr/>
          <p:nvPr/>
        </p:nvSpPr>
        <p:spPr>
          <a:xfrm>
            <a:off x="611560" y="2132856"/>
            <a:ext cx="300082" cy="369332"/>
          </a:xfrm>
          <a:prstGeom prst="rect">
            <a:avLst/>
          </a:prstGeom>
        </p:spPr>
        <p:txBody>
          <a:bodyPr wrap="none">
            <a:spAutoFit/>
          </a:bodyPr>
          <a:lstStyle/>
          <a:p>
            <a:r>
              <a:rPr lang="uk-UA" b="1" dirty="0"/>
              <a:t>6</a:t>
            </a:r>
            <a:endParaRPr lang="uk-UA" dirty="0"/>
          </a:p>
        </p:txBody>
      </p:sp>
      <p:cxnSp>
        <p:nvCxnSpPr>
          <p:cNvPr id="74" name="Прямая соединительная линия 73"/>
          <p:cNvCxnSpPr>
            <a:stCxn id="68" idx="1"/>
          </p:cNvCxnSpPr>
          <p:nvPr/>
        </p:nvCxnSpPr>
        <p:spPr>
          <a:xfrm flipH="1">
            <a:off x="611561" y="2593298"/>
            <a:ext cx="637953" cy="331646"/>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0" name="Полилиния 79"/>
          <p:cNvSpPr/>
          <p:nvPr/>
        </p:nvSpPr>
        <p:spPr>
          <a:xfrm>
            <a:off x="6843010" y="1711377"/>
            <a:ext cx="1953718" cy="3010525"/>
          </a:xfrm>
          <a:custGeom>
            <a:avLst/>
            <a:gdLst>
              <a:gd name="connsiteX0" fmla="*/ 232347 w 1953718"/>
              <a:gd name="connsiteY0" fmla="*/ 1841292 h 3010525"/>
              <a:gd name="connsiteX1" fmla="*/ 1731364 w 1953718"/>
              <a:gd name="connsiteY1" fmla="*/ 132413 h 3010525"/>
              <a:gd name="connsiteX2" fmla="*/ 1566472 w 1953718"/>
              <a:gd name="connsiteY2" fmla="*/ 2635771 h 3010525"/>
              <a:gd name="connsiteX3" fmla="*/ 1341620 w 1953718"/>
              <a:gd name="connsiteY3" fmla="*/ 2380938 h 3010525"/>
              <a:gd name="connsiteX4" fmla="*/ 846944 w 1953718"/>
              <a:gd name="connsiteY4" fmla="*/ 2081134 h 3010525"/>
              <a:gd name="connsiteX5" fmla="*/ 337279 w 1953718"/>
              <a:gd name="connsiteY5" fmla="*/ 1871272 h 3010525"/>
              <a:gd name="connsiteX6" fmla="*/ 232347 w 1953718"/>
              <a:gd name="connsiteY6" fmla="*/ 1841292 h 301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718" h="3010525">
                <a:moveTo>
                  <a:pt x="232347" y="1841292"/>
                </a:moveTo>
                <a:cubicBezTo>
                  <a:pt x="464694" y="1551482"/>
                  <a:pt x="1509010" y="0"/>
                  <a:pt x="1731364" y="132413"/>
                </a:cubicBezTo>
                <a:cubicBezTo>
                  <a:pt x="1953718" y="264826"/>
                  <a:pt x="1631429" y="2261017"/>
                  <a:pt x="1566472" y="2635771"/>
                </a:cubicBezTo>
                <a:cubicBezTo>
                  <a:pt x="1501515" y="3010525"/>
                  <a:pt x="1461541" y="2473378"/>
                  <a:pt x="1341620" y="2380938"/>
                </a:cubicBezTo>
                <a:cubicBezTo>
                  <a:pt x="1221699" y="2288499"/>
                  <a:pt x="1014334" y="2166078"/>
                  <a:pt x="846944" y="2081134"/>
                </a:cubicBezTo>
                <a:cubicBezTo>
                  <a:pt x="679554" y="1996190"/>
                  <a:pt x="434715" y="1911246"/>
                  <a:pt x="337279" y="1871272"/>
                </a:cubicBezTo>
                <a:cubicBezTo>
                  <a:pt x="239843" y="1831298"/>
                  <a:pt x="0" y="2131102"/>
                  <a:pt x="232347" y="1841292"/>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0" name="Полилиния 89"/>
          <p:cNvSpPr/>
          <p:nvPr/>
        </p:nvSpPr>
        <p:spPr>
          <a:xfrm>
            <a:off x="4716017" y="3122951"/>
            <a:ext cx="1152128" cy="1568970"/>
          </a:xfrm>
          <a:custGeom>
            <a:avLst/>
            <a:gdLst>
              <a:gd name="connsiteX0" fmla="*/ 192374 w 1431561"/>
              <a:gd name="connsiteY0" fmla="*/ 879423 h 1568970"/>
              <a:gd name="connsiteX1" fmla="*/ 1136754 w 1431561"/>
              <a:gd name="connsiteY1" fmla="*/ 84944 h 1568970"/>
              <a:gd name="connsiteX2" fmla="*/ 1271666 w 1431561"/>
              <a:gd name="connsiteY2" fmla="*/ 1389088 h 1568970"/>
              <a:gd name="connsiteX3" fmla="*/ 177384 w 1431561"/>
              <a:gd name="connsiteY3" fmla="*/ 1164236 h 1568970"/>
              <a:gd name="connsiteX4" fmla="*/ 192374 w 1431561"/>
              <a:gd name="connsiteY4" fmla="*/ 879423 h 156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561" h="1568970">
                <a:moveTo>
                  <a:pt x="192374" y="879423"/>
                </a:moveTo>
                <a:cubicBezTo>
                  <a:pt x="352269" y="699541"/>
                  <a:pt x="956872" y="0"/>
                  <a:pt x="1136754" y="84944"/>
                </a:cubicBezTo>
                <a:cubicBezTo>
                  <a:pt x="1316636" y="169888"/>
                  <a:pt x="1431561" y="1209206"/>
                  <a:pt x="1271666" y="1389088"/>
                </a:cubicBezTo>
                <a:cubicBezTo>
                  <a:pt x="1111771" y="1568970"/>
                  <a:pt x="354768" y="1249180"/>
                  <a:pt x="177384" y="1164236"/>
                </a:cubicBezTo>
                <a:cubicBezTo>
                  <a:pt x="0" y="1079292"/>
                  <a:pt x="32479" y="1059305"/>
                  <a:pt x="192374" y="879423"/>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3" name="Полилиния 92"/>
          <p:cNvSpPr/>
          <p:nvPr/>
        </p:nvSpPr>
        <p:spPr>
          <a:xfrm>
            <a:off x="4751882" y="2698230"/>
            <a:ext cx="14990" cy="1499016"/>
          </a:xfrm>
          <a:custGeom>
            <a:avLst/>
            <a:gdLst>
              <a:gd name="connsiteX0" fmla="*/ 0 w 14990"/>
              <a:gd name="connsiteY0" fmla="*/ 0 h 1499016"/>
              <a:gd name="connsiteX1" fmla="*/ 14990 w 14990"/>
              <a:gd name="connsiteY1" fmla="*/ 1499016 h 1499016"/>
              <a:gd name="connsiteX2" fmla="*/ 14990 w 14990"/>
              <a:gd name="connsiteY2" fmla="*/ 1499016 h 1499016"/>
            </a:gdLst>
            <a:ahLst/>
            <a:cxnLst>
              <a:cxn ang="0">
                <a:pos x="connsiteX0" y="connsiteY0"/>
              </a:cxn>
              <a:cxn ang="0">
                <a:pos x="connsiteX1" y="connsiteY1"/>
              </a:cxn>
              <a:cxn ang="0">
                <a:pos x="connsiteX2" y="connsiteY2"/>
              </a:cxn>
            </a:cxnLst>
            <a:rect l="l" t="t" r="r" b="b"/>
            <a:pathLst>
              <a:path w="14990" h="1499016">
                <a:moveTo>
                  <a:pt x="0" y="0"/>
                </a:moveTo>
                <a:lnTo>
                  <a:pt x="14990" y="1499016"/>
                </a:lnTo>
                <a:lnTo>
                  <a:pt x="14990" y="1499016"/>
                </a:lnTo>
              </a:path>
            </a:pathLst>
          </a:cu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4" name="Полилиния 93"/>
          <p:cNvSpPr/>
          <p:nvPr/>
        </p:nvSpPr>
        <p:spPr>
          <a:xfrm>
            <a:off x="4788024" y="2636912"/>
            <a:ext cx="944380" cy="769495"/>
          </a:xfrm>
          <a:custGeom>
            <a:avLst/>
            <a:gdLst>
              <a:gd name="connsiteX0" fmla="*/ 0 w 944380"/>
              <a:gd name="connsiteY0" fmla="*/ 154899 h 769495"/>
              <a:gd name="connsiteX1" fmla="*/ 134911 w 944380"/>
              <a:gd name="connsiteY1" fmla="*/ 79948 h 769495"/>
              <a:gd name="connsiteX2" fmla="*/ 239843 w 944380"/>
              <a:gd name="connsiteY2" fmla="*/ 34977 h 769495"/>
              <a:gd name="connsiteX3" fmla="*/ 479685 w 944380"/>
              <a:gd name="connsiteY3" fmla="*/ 19987 h 769495"/>
              <a:gd name="connsiteX4" fmla="*/ 704538 w 944380"/>
              <a:gd name="connsiteY4" fmla="*/ 34977 h 769495"/>
              <a:gd name="connsiteX5" fmla="*/ 854439 w 944380"/>
              <a:gd name="connsiteY5" fmla="*/ 229849 h 769495"/>
              <a:gd name="connsiteX6" fmla="*/ 944380 w 944380"/>
              <a:gd name="connsiteY6" fmla="*/ 769495 h 769495"/>
              <a:gd name="connsiteX7" fmla="*/ 944380 w 944380"/>
              <a:gd name="connsiteY7" fmla="*/ 769495 h 76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769495">
                <a:moveTo>
                  <a:pt x="0" y="154899"/>
                </a:moveTo>
                <a:cubicBezTo>
                  <a:pt x="47468" y="127417"/>
                  <a:pt x="94937" y="99935"/>
                  <a:pt x="134911" y="79948"/>
                </a:cubicBezTo>
                <a:cubicBezTo>
                  <a:pt x="174885" y="59961"/>
                  <a:pt x="182381" y="44971"/>
                  <a:pt x="239843" y="34977"/>
                </a:cubicBezTo>
                <a:cubicBezTo>
                  <a:pt x="297305" y="24983"/>
                  <a:pt x="402236" y="19987"/>
                  <a:pt x="479685" y="19987"/>
                </a:cubicBezTo>
                <a:cubicBezTo>
                  <a:pt x="557134" y="19987"/>
                  <a:pt x="642079" y="0"/>
                  <a:pt x="704538" y="34977"/>
                </a:cubicBezTo>
                <a:cubicBezTo>
                  <a:pt x="766997" y="69954"/>
                  <a:pt x="814465" y="107429"/>
                  <a:pt x="854439" y="229849"/>
                </a:cubicBezTo>
                <a:cubicBezTo>
                  <a:pt x="894413" y="352269"/>
                  <a:pt x="944380" y="769495"/>
                  <a:pt x="944380" y="769495"/>
                </a:cubicBezTo>
                <a:lnTo>
                  <a:pt x="944380" y="769495"/>
                </a:lnTo>
              </a:path>
            </a:pathLst>
          </a:cu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9" name="Полилиния 98"/>
          <p:cNvSpPr/>
          <p:nvPr/>
        </p:nvSpPr>
        <p:spPr>
          <a:xfrm>
            <a:off x="2908092" y="3372787"/>
            <a:ext cx="1321632" cy="1251678"/>
          </a:xfrm>
          <a:custGeom>
            <a:avLst/>
            <a:gdLst>
              <a:gd name="connsiteX0" fmla="*/ 254833 w 1321632"/>
              <a:gd name="connsiteY0" fmla="*/ 0 h 1251678"/>
              <a:gd name="connsiteX1" fmla="*/ 149901 w 1321632"/>
              <a:gd name="connsiteY1" fmla="*/ 974361 h 1251678"/>
              <a:gd name="connsiteX2" fmla="*/ 149901 w 1321632"/>
              <a:gd name="connsiteY2" fmla="*/ 974361 h 1251678"/>
              <a:gd name="connsiteX3" fmla="*/ 164892 w 1321632"/>
              <a:gd name="connsiteY3" fmla="*/ 1214203 h 1251678"/>
              <a:gd name="connsiteX4" fmla="*/ 1139252 w 1321632"/>
              <a:gd name="connsiteY4" fmla="*/ 749508 h 1251678"/>
              <a:gd name="connsiteX5" fmla="*/ 1259174 w 1321632"/>
              <a:gd name="connsiteY5" fmla="*/ 704538 h 125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1632" h="1251678">
                <a:moveTo>
                  <a:pt x="254833" y="0"/>
                </a:moveTo>
                <a:lnTo>
                  <a:pt x="149901" y="974361"/>
                </a:lnTo>
                <a:lnTo>
                  <a:pt x="149901" y="974361"/>
                </a:lnTo>
                <a:cubicBezTo>
                  <a:pt x="152399" y="1014335"/>
                  <a:pt x="0" y="1251678"/>
                  <a:pt x="164892" y="1214203"/>
                </a:cubicBezTo>
                <a:cubicBezTo>
                  <a:pt x="329784" y="1176728"/>
                  <a:pt x="956872" y="834452"/>
                  <a:pt x="1139252" y="749508"/>
                </a:cubicBezTo>
                <a:cubicBezTo>
                  <a:pt x="1321632" y="664564"/>
                  <a:pt x="1290403" y="684551"/>
                  <a:pt x="1259174" y="704538"/>
                </a:cubicBezTo>
              </a:path>
            </a:pathLst>
          </a:cu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3" name="Полилиния 102"/>
          <p:cNvSpPr/>
          <p:nvPr/>
        </p:nvSpPr>
        <p:spPr>
          <a:xfrm>
            <a:off x="3147934" y="3372787"/>
            <a:ext cx="1089286" cy="674557"/>
          </a:xfrm>
          <a:custGeom>
            <a:avLst/>
            <a:gdLst>
              <a:gd name="connsiteX0" fmla="*/ 1034322 w 1089286"/>
              <a:gd name="connsiteY0" fmla="*/ 674557 h 674557"/>
              <a:gd name="connsiteX1" fmla="*/ 1049312 w 1089286"/>
              <a:gd name="connsiteY1" fmla="*/ 509665 h 674557"/>
              <a:gd name="connsiteX2" fmla="*/ 794479 w 1089286"/>
              <a:gd name="connsiteY2" fmla="*/ 434715 h 674557"/>
              <a:gd name="connsiteX3" fmla="*/ 0 w 1089286"/>
              <a:gd name="connsiteY3" fmla="*/ 0 h 674557"/>
              <a:gd name="connsiteX4" fmla="*/ 0 w 1089286"/>
              <a:gd name="connsiteY4" fmla="*/ 0 h 674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286" h="674557">
                <a:moveTo>
                  <a:pt x="1034322" y="674557"/>
                </a:moveTo>
                <a:cubicBezTo>
                  <a:pt x="1061804" y="612098"/>
                  <a:pt x="1089286" y="549639"/>
                  <a:pt x="1049312" y="509665"/>
                </a:cubicBezTo>
                <a:cubicBezTo>
                  <a:pt x="1009338" y="469691"/>
                  <a:pt x="969364" y="519659"/>
                  <a:pt x="794479" y="434715"/>
                </a:cubicBezTo>
                <a:cubicBezTo>
                  <a:pt x="619594" y="349771"/>
                  <a:pt x="0" y="0"/>
                  <a:pt x="0" y="0"/>
                </a:cubicBezTo>
                <a:lnTo>
                  <a:pt x="0" y="0"/>
                </a:lnTo>
              </a:path>
            </a:pathLst>
          </a:cu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4" name="Полилиния 103"/>
          <p:cNvSpPr/>
          <p:nvPr/>
        </p:nvSpPr>
        <p:spPr>
          <a:xfrm>
            <a:off x="3147934" y="2620781"/>
            <a:ext cx="1174230" cy="1291652"/>
          </a:xfrm>
          <a:custGeom>
            <a:avLst/>
            <a:gdLst>
              <a:gd name="connsiteX0" fmla="*/ 0 w 1174230"/>
              <a:gd name="connsiteY0" fmla="*/ 722026 h 1291652"/>
              <a:gd name="connsiteX1" fmla="*/ 89941 w 1174230"/>
              <a:gd name="connsiteY1" fmla="*/ 527153 h 1291652"/>
              <a:gd name="connsiteX2" fmla="*/ 239843 w 1174230"/>
              <a:gd name="connsiteY2" fmla="*/ 347271 h 1291652"/>
              <a:gd name="connsiteX3" fmla="*/ 524656 w 1174230"/>
              <a:gd name="connsiteY3" fmla="*/ 257330 h 1291652"/>
              <a:gd name="connsiteX4" fmla="*/ 1049312 w 1174230"/>
              <a:gd name="connsiteY4" fmla="*/ 197370 h 1291652"/>
              <a:gd name="connsiteX5" fmla="*/ 1169233 w 1174230"/>
              <a:gd name="connsiteY5" fmla="*/ 182380 h 1291652"/>
              <a:gd name="connsiteX6" fmla="*/ 1079292 w 1174230"/>
              <a:gd name="connsiteY6" fmla="*/ 1291652 h 1291652"/>
              <a:gd name="connsiteX7" fmla="*/ 1079292 w 1174230"/>
              <a:gd name="connsiteY7" fmla="*/ 1291652 h 129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230" h="1291652">
                <a:moveTo>
                  <a:pt x="0" y="722026"/>
                </a:moveTo>
                <a:cubicBezTo>
                  <a:pt x="24983" y="655819"/>
                  <a:pt x="49967" y="589612"/>
                  <a:pt x="89941" y="527153"/>
                </a:cubicBezTo>
                <a:cubicBezTo>
                  <a:pt x="129915" y="464694"/>
                  <a:pt x="167391" y="392241"/>
                  <a:pt x="239843" y="347271"/>
                </a:cubicBezTo>
                <a:cubicBezTo>
                  <a:pt x="312295" y="302301"/>
                  <a:pt x="389745" y="282313"/>
                  <a:pt x="524656" y="257330"/>
                </a:cubicBezTo>
                <a:cubicBezTo>
                  <a:pt x="659567" y="232347"/>
                  <a:pt x="1049312" y="197370"/>
                  <a:pt x="1049312" y="197370"/>
                </a:cubicBezTo>
                <a:cubicBezTo>
                  <a:pt x="1156741" y="184878"/>
                  <a:pt x="1164236" y="0"/>
                  <a:pt x="1169233" y="182380"/>
                </a:cubicBezTo>
                <a:cubicBezTo>
                  <a:pt x="1174230" y="364760"/>
                  <a:pt x="1079292" y="1291652"/>
                  <a:pt x="1079292" y="1291652"/>
                </a:cubicBezTo>
                <a:lnTo>
                  <a:pt x="1079292" y="1291652"/>
                </a:lnTo>
              </a:path>
            </a:pathLst>
          </a:cu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3131840" y="3933056"/>
            <a:ext cx="300082" cy="369332"/>
          </a:xfrm>
          <a:prstGeom prst="rect">
            <a:avLst/>
          </a:prstGeom>
        </p:spPr>
        <p:txBody>
          <a:bodyPr wrap="none">
            <a:spAutoFit/>
          </a:bodyPr>
          <a:lstStyle/>
          <a:p>
            <a:r>
              <a:rPr lang="uk-UA" b="1" dirty="0"/>
              <a:t>8</a:t>
            </a:r>
            <a:endParaRPr lang="uk-UA" dirty="0"/>
          </a:p>
        </p:txBody>
      </p:sp>
      <p:cxnSp>
        <p:nvCxnSpPr>
          <p:cNvPr id="124" name="Прямая соединительная линия 123"/>
          <p:cNvCxnSpPr/>
          <p:nvPr/>
        </p:nvCxnSpPr>
        <p:spPr>
          <a:xfrm flipV="1">
            <a:off x="3851920" y="3501008"/>
            <a:ext cx="216024" cy="72008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1" name="Прямоугольник 130"/>
          <p:cNvSpPr/>
          <p:nvPr/>
        </p:nvSpPr>
        <p:spPr>
          <a:xfrm>
            <a:off x="3851920" y="3861048"/>
            <a:ext cx="300082" cy="369332"/>
          </a:xfrm>
          <a:prstGeom prst="rect">
            <a:avLst/>
          </a:prstGeom>
        </p:spPr>
        <p:txBody>
          <a:bodyPr wrap="none">
            <a:spAutoFit/>
          </a:bodyPr>
          <a:lstStyle/>
          <a:p>
            <a:r>
              <a:rPr lang="uk-UA" b="1" dirty="0"/>
              <a:t>7</a:t>
            </a:r>
            <a:endParaRPr lang="uk-UA" dirty="0"/>
          </a:p>
        </p:txBody>
      </p:sp>
      <p:sp>
        <p:nvSpPr>
          <p:cNvPr id="132" name="Прямоугольник 131"/>
          <p:cNvSpPr/>
          <p:nvPr/>
        </p:nvSpPr>
        <p:spPr>
          <a:xfrm>
            <a:off x="3707904" y="3501008"/>
            <a:ext cx="364202" cy="307777"/>
          </a:xfrm>
          <a:prstGeom prst="rect">
            <a:avLst/>
          </a:prstGeom>
        </p:spPr>
        <p:txBody>
          <a:bodyPr wrap="none">
            <a:spAutoFit/>
          </a:bodyPr>
          <a:lstStyle/>
          <a:p>
            <a:r>
              <a:rPr lang="uk-UA" sz="1400" b="1" dirty="0"/>
              <a:t>10</a:t>
            </a:r>
            <a:endParaRPr lang="uk-UA" sz="1400" dirty="0"/>
          </a:p>
        </p:txBody>
      </p:sp>
      <p:cxnSp>
        <p:nvCxnSpPr>
          <p:cNvPr id="134" name="Прямая соединительная линия 133"/>
          <p:cNvCxnSpPr/>
          <p:nvPr/>
        </p:nvCxnSpPr>
        <p:spPr>
          <a:xfrm flipV="1">
            <a:off x="4788024" y="2852936"/>
            <a:ext cx="792088" cy="57606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8" name="Прямая соединительная линия 137"/>
          <p:cNvCxnSpPr/>
          <p:nvPr/>
        </p:nvCxnSpPr>
        <p:spPr>
          <a:xfrm>
            <a:off x="5004048" y="3212976"/>
            <a:ext cx="216024" cy="1224136"/>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41" name="Прямая соединительная линия 140"/>
          <p:cNvCxnSpPr/>
          <p:nvPr/>
        </p:nvCxnSpPr>
        <p:spPr>
          <a:xfrm>
            <a:off x="5220072" y="3140968"/>
            <a:ext cx="504056" cy="864096"/>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45" name="Прямоугольник 144"/>
          <p:cNvSpPr/>
          <p:nvPr/>
        </p:nvSpPr>
        <p:spPr>
          <a:xfrm>
            <a:off x="5292080" y="2924944"/>
            <a:ext cx="300082" cy="369332"/>
          </a:xfrm>
          <a:prstGeom prst="rect">
            <a:avLst/>
          </a:prstGeom>
        </p:spPr>
        <p:txBody>
          <a:bodyPr wrap="none">
            <a:spAutoFit/>
          </a:bodyPr>
          <a:lstStyle/>
          <a:p>
            <a:r>
              <a:rPr lang="uk-UA" b="1" dirty="0"/>
              <a:t>9</a:t>
            </a:r>
            <a:endParaRPr lang="uk-UA" dirty="0"/>
          </a:p>
        </p:txBody>
      </p:sp>
      <p:sp>
        <p:nvSpPr>
          <p:cNvPr id="146" name="Прямоугольник 145"/>
          <p:cNvSpPr/>
          <p:nvPr/>
        </p:nvSpPr>
        <p:spPr>
          <a:xfrm>
            <a:off x="5220072" y="3717032"/>
            <a:ext cx="300082" cy="369332"/>
          </a:xfrm>
          <a:prstGeom prst="rect">
            <a:avLst/>
          </a:prstGeom>
        </p:spPr>
        <p:txBody>
          <a:bodyPr wrap="none">
            <a:spAutoFit/>
          </a:bodyPr>
          <a:lstStyle/>
          <a:p>
            <a:r>
              <a:rPr lang="uk-UA" b="1" dirty="0"/>
              <a:t>8</a:t>
            </a: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en-US" sz="3200" b="1" dirty="0"/>
              <a:t>1 </a:t>
            </a:r>
            <a:r>
              <a:rPr lang="uk-UA" sz="3200" b="1" dirty="0"/>
              <a:t>сегмент правої легені</a:t>
            </a:r>
          </a:p>
        </p:txBody>
      </p:sp>
      <p:pic>
        <p:nvPicPr>
          <p:cNvPr id="20485" name="Picture 5"/>
          <p:cNvPicPr>
            <a:picLocks noChangeAspect="1" noChangeArrowheads="1"/>
          </p:cNvPicPr>
          <p:nvPr/>
        </p:nvPicPr>
        <p:blipFill>
          <a:blip r:embed="rId2" cstate="print"/>
          <a:srcRect/>
          <a:stretch>
            <a:fillRect/>
          </a:stretch>
        </p:blipFill>
        <p:spPr bwMode="auto">
          <a:xfrm>
            <a:off x="0" y="3068960"/>
            <a:ext cx="3635896" cy="3096344"/>
          </a:xfrm>
          <a:prstGeom prst="rect">
            <a:avLst/>
          </a:prstGeom>
          <a:noFill/>
          <a:ln w="9525">
            <a:noFill/>
            <a:miter lim="800000"/>
            <a:headEnd/>
            <a:tailEnd/>
          </a:ln>
        </p:spPr>
      </p:pic>
      <p:sp>
        <p:nvSpPr>
          <p:cNvPr id="11" name="Полилиния 10"/>
          <p:cNvSpPr/>
          <p:nvPr/>
        </p:nvSpPr>
        <p:spPr>
          <a:xfrm>
            <a:off x="1115616" y="4221088"/>
            <a:ext cx="504056" cy="648072"/>
          </a:xfrm>
          <a:custGeom>
            <a:avLst/>
            <a:gdLst>
              <a:gd name="connsiteX0" fmla="*/ 174885 w 414727"/>
              <a:gd name="connsiteY0" fmla="*/ 0 h 557134"/>
              <a:gd name="connsiteX1" fmla="*/ 69954 w 414727"/>
              <a:gd name="connsiteY1" fmla="*/ 74951 h 557134"/>
              <a:gd name="connsiteX2" fmla="*/ 9993 w 414727"/>
              <a:gd name="connsiteY2" fmla="*/ 149902 h 557134"/>
              <a:gd name="connsiteX3" fmla="*/ 9993 w 414727"/>
              <a:gd name="connsiteY3" fmla="*/ 239843 h 557134"/>
              <a:gd name="connsiteX4" fmla="*/ 54963 w 414727"/>
              <a:gd name="connsiteY4" fmla="*/ 389744 h 557134"/>
              <a:gd name="connsiteX5" fmla="*/ 84944 w 414727"/>
              <a:gd name="connsiteY5" fmla="*/ 434715 h 557134"/>
              <a:gd name="connsiteX6" fmla="*/ 114924 w 414727"/>
              <a:gd name="connsiteY6" fmla="*/ 479685 h 557134"/>
              <a:gd name="connsiteX7" fmla="*/ 204865 w 414727"/>
              <a:gd name="connsiteY7" fmla="*/ 524656 h 557134"/>
              <a:gd name="connsiteX8" fmla="*/ 339776 w 414727"/>
              <a:gd name="connsiteY8" fmla="*/ 539646 h 557134"/>
              <a:gd name="connsiteX9" fmla="*/ 399737 w 414727"/>
              <a:gd name="connsiteY9" fmla="*/ 554636 h 557134"/>
              <a:gd name="connsiteX10" fmla="*/ 414727 w 414727"/>
              <a:gd name="connsiteY10" fmla="*/ 554636 h 55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4727" h="557134">
                <a:moveTo>
                  <a:pt x="174885" y="0"/>
                </a:moveTo>
                <a:cubicBezTo>
                  <a:pt x="136160" y="24983"/>
                  <a:pt x="97436" y="49967"/>
                  <a:pt x="69954" y="74951"/>
                </a:cubicBezTo>
                <a:cubicBezTo>
                  <a:pt x="42472" y="99935"/>
                  <a:pt x="19987" y="122420"/>
                  <a:pt x="9993" y="149902"/>
                </a:cubicBezTo>
                <a:cubicBezTo>
                  <a:pt x="0" y="177384"/>
                  <a:pt x="2498" y="199869"/>
                  <a:pt x="9993" y="239843"/>
                </a:cubicBezTo>
                <a:cubicBezTo>
                  <a:pt x="17488" y="279817"/>
                  <a:pt x="42471" y="357265"/>
                  <a:pt x="54963" y="389744"/>
                </a:cubicBezTo>
                <a:cubicBezTo>
                  <a:pt x="67455" y="422223"/>
                  <a:pt x="84944" y="434715"/>
                  <a:pt x="84944" y="434715"/>
                </a:cubicBezTo>
                <a:cubicBezTo>
                  <a:pt x="94937" y="449705"/>
                  <a:pt x="94937" y="464695"/>
                  <a:pt x="114924" y="479685"/>
                </a:cubicBezTo>
                <a:cubicBezTo>
                  <a:pt x="134911" y="494675"/>
                  <a:pt x="167390" y="514663"/>
                  <a:pt x="204865" y="524656"/>
                </a:cubicBezTo>
                <a:cubicBezTo>
                  <a:pt x="242340" y="534650"/>
                  <a:pt x="307297" y="534649"/>
                  <a:pt x="339776" y="539646"/>
                </a:cubicBezTo>
                <a:cubicBezTo>
                  <a:pt x="372255" y="544643"/>
                  <a:pt x="387245" y="552138"/>
                  <a:pt x="399737" y="554636"/>
                </a:cubicBezTo>
                <a:cubicBezTo>
                  <a:pt x="412229" y="557134"/>
                  <a:pt x="414727" y="554636"/>
                  <a:pt x="414727" y="554636"/>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 name="Полилиния 12"/>
          <p:cNvSpPr/>
          <p:nvPr/>
        </p:nvSpPr>
        <p:spPr>
          <a:xfrm>
            <a:off x="254833" y="4586990"/>
            <a:ext cx="914400" cy="124918"/>
          </a:xfrm>
          <a:custGeom>
            <a:avLst/>
            <a:gdLst>
              <a:gd name="connsiteX0" fmla="*/ 0 w 914400"/>
              <a:gd name="connsiteY0" fmla="*/ 0 h 124918"/>
              <a:gd name="connsiteX1" fmla="*/ 59960 w 914400"/>
              <a:gd name="connsiteY1" fmla="*/ 74951 h 124918"/>
              <a:gd name="connsiteX2" fmla="*/ 209862 w 914400"/>
              <a:gd name="connsiteY2" fmla="*/ 89941 h 124918"/>
              <a:gd name="connsiteX3" fmla="*/ 374754 w 914400"/>
              <a:gd name="connsiteY3" fmla="*/ 119921 h 124918"/>
              <a:gd name="connsiteX4" fmla="*/ 524656 w 914400"/>
              <a:gd name="connsiteY4" fmla="*/ 119921 h 124918"/>
              <a:gd name="connsiteX5" fmla="*/ 659567 w 914400"/>
              <a:gd name="connsiteY5" fmla="*/ 104931 h 124918"/>
              <a:gd name="connsiteX6" fmla="*/ 809469 w 914400"/>
              <a:gd name="connsiteY6" fmla="*/ 74951 h 124918"/>
              <a:gd name="connsiteX7" fmla="*/ 914400 w 914400"/>
              <a:gd name="connsiteY7" fmla="*/ 74951 h 124918"/>
              <a:gd name="connsiteX8" fmla="*/ 914400 w 914400"/>
              <a:gd name="connsiteY8" fmla="*/ 74951 h 1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24918">
                <a:moveTo>
                  <a:pt x="0" y="0"/>
                </a:moveTo>
                <a:cubicBezTo>
                  <a:pt x="12491" y="29980"/>
                  <a:pt x="24983" y="59961"/>
                  <a:pt x="59960" y="74951"/>
                </a:cubicBezTo>
                <a:cubicBezTo>
                  <a:pt x="94937" y="89941"/>
                  <a:pt x="157396" y="82446"/>
                  <a:pt x="209862" y="89941"/>
                </a:cubicBezTo>
                <a:cubicBezTo>
                  <a:pt x="262328" y="97436"/>
                  <a:pt x="322288" y="114924"/>
                  <a:pt x="374754" y="119921"/>
                </a:cubicBezTo>
                <a:cubicBezTo>
                  <a:pt x="427220" y="124918"/>
                  <a:pt x="477187" y="122419"/>
                  <a:pt x="524656" y="119921"/>
                </a:cubicBezTo>
                <a:cubicBezTo>
                  <a:pt x="572125" y="117423"/>
                  <a:pt x="612098" y="112426"/>
                  <a:pt x="659567" y="104931"/>
                </a:cubicBezTo>
                <a:cubicBezTo>
                  <a:pt x="707036" y="97436"/>
                  <a:pt x="766997" y="79948"/>
                  <a:pt x="809469" y="74951"/>
                </a:cubicBezTo>
                <a:cubicBezTo>
                  <a:pt x="851941" y="69954"/>
                  <a:pt x="914400" y="74951"/>
                  <a:pt x="914400" y="74951"/>
                </a:cubicBezTo>
                <a:lnTo>
                  <a:pt x="914400" y="74951"/>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4" name="Полилиния 13"/>
          <p:cNvSpPr/>
          <p:nvPr/>
        </p:nvSpPr>
        <p:spPr>
          <a:xfrm>
            <a:off x="2267744" y="4005064"/>
            <a:ext cx="1154242" cy="199869"/>
          </a:xfrm>
          <a:custGeom>
            <a:avLst/>
            <a:gdLst>
              <a:gd name="connsiteX0" fmla="*/ 0 w 1154242"/>
              <a:gd name="connsiteY0" fmla="*/ 139909 h 199869"/>
              <a:gd name="connsiteX1" fmla="*/ 134911 w 1154242"/>
              <a:gd name="connsiteY1" fmla="*/ 34978 h 199869"/>
              <a:gd name="connsiteX2" fmla="*/ 299803 w 1154242"/>
              <a:gd name="connsiteY2" fmla="*/ 4997 h 199869"/>
              <a:gd name="connsiteX3" fmla="*/ 434715 w 1154242"/>
              <a:gd name="connsiteY3" fmla="*/ 4997 h 199869"/>
              <a:gd name="connsiteX4" fmla="*/ 554636 w 1154242"/>
              <a:gd name="connsiteY4" fmla="*/ 34978 h 199869"/>
              <a:gd name="connsiteX5" fmla="*/ 719528 w 1154242"/>
              <a:gd name="connsiteY5" fmla="*/ 49968 h 199869"/>
              <a:gd name="connsiteX6" fmla="*/ 869429 w 1154242"/>
              <a:gd name="connsiteY6" fmla="*/ 124919 h 199869"/>
              <a:gd name="connsiteX7" fmla="*/ 1034321 w 1154242"/>
              <a:gd name="connsiteY7" fmla="*/ 184879 h 199869"/>
              <a:gd name="connsiteX8" fmla="*/ 1154242 w 1154242"/>
              <a:gd name="connsiteY8" fmla="*/ 199869 h 19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242" h="199869">
                <a:moveTo>
                  <a:pt x="0" y="139909"/>
                </a:moveTo>
                <a:cubicBezTo>
                  <a:pt x="42472" y="98686"/>
                  <a:pt x="84944" y="57463"/>
                  <a:pt x="134911" y="34978"/>
                </a:cubicBezTo>
                <a:cubicBezTo>
                  <a:pt x="184878" y="12493"/>
                  <a:pt x="249836" y="9994"/>
                  <a:pt x="299803" y="4997"/>
                </a:cubicBezTo>
                <a:cubicBezTo>
                  <a:pt x="349770" y="0"/>
                  <a:pt x="392243" y="0"/>
                  <a:pt x="434715" y="4997"/>
                </a:cubicBezTo>
                <a:cubicBezTo>
                  <a:pt x="477187" y="9994"/>
                  <a:pt x="507167" y="27483"/>
                  <a:pt x="554636" y="34978"/>
                </a:cubicBezTo>
                <a:cubicBezTo>
                  <a:pt x="602105" y="42473"/>
                  <a:pt x="667062" y="34978"/>
                  <a:pt x="719528" y="49968"/>
                </a:cubicBezTo>
                <a:cubicBezTo>
                  <a:pt x="771994" y="64958"/>
                  <a:pt x="816964" y="102434"/>
                  <a:pt x="869429" y="124919"/>
                </a:cubicBezTo>
                <a:cubicBezTo>
                  <a:pt x="921895" y="147404"/>
                  <a:pt x="986852" y="172387"/>
                  <a:pt x="1034321" y="184879"/>
                </a:cubicBezTo>
                <a:cubicBezTo>
                  <a:pt x="1081790" y="197371"/>
                  <a:pt x="1154242" y="199869"/>
                  <a:pt x="1154242" y="199869"/>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6" name="Полилиния 15"/>
          <p:cNvSpPr/>
          <p:nvPr/>
        </p:nvSpPr>
        <p:spPr>
          <a:xfrm>
            <a:off x="2195736" y="5013176"/>
            <a:ext cx="1004341" cy="404735"/>
          </a:xfrm>
          <a:custGeom>
            <a:avLst/>
            <a:gdLst>
              <a:gd name="connsiteX0" fmla="*/ 0 w 1004341"/>
              <a:gd name="connsiteY0" fmla="*/ 0 h 404735"/>
              <a:gd name="connsiteX1" fmla="*/ 59961 w 1004341"/>
              <a:gd name="connsiteY1" fmla="*/ 119921 h 404735"/>
              <a:gd name="connsiteX2" fmla="*/ 149902 w 1004341"/>
              <a:gd name="connsiteY2" fmla="*/ 179882 h 404735"/>
              <a:gd name="connsiteX3" fmla="*/ 209863 w 1004341"/>
              <a:gd name="connsiteY3" fmla="*/ 239843 h 404735"/>
              <a:gd name="connsiteX4" fmla="*/ 359764 w 1004341"/>
              <a:gd name="connsiteY4" fmla="*/ 269823 h 404735"/>
              <a:gd name="connsiteX5" fmla="*/ 494676 w 1004341"/>
              <a:gd name="connsiteY5" fmla="*/ 314794 h 404735"/>
              <a:gd name="connsiteX6" fmla="*/ 674558 w 1004341"/>
              <a:gd name="connsiteY6" fmla="*/ 344774 h 404735"/>
              <a:gd name="connsiteX7" fmla="*/ 839449 w 1004341"/>
              <a:gd name="connsiteY7" fmla="*/ 374754 h 404735"/>
              <a:gd name="connsiteX8" fmla="*/ 1004341 w 1004341"/>
              <a:gd name="connsiteY8" fmla="*/ 404735 h 404735"/>
              <a:gd name="connsiteX9" fmla="*/ 1004341 w 1004341"/>
              <a:gd name="connsiteY9" fmla="*/ 404735 h 404735"/>
              <a:gd name="connsiteX10" fmla="*/ 1004341 w 1004341"/>
              <a:gd name="connsiteY10" fmla="*/ 404735 h 40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4341" h="404735">
                <a:moveTo>
                  <a:pt x="0" y="0"/>
                </a:moveTo>
                <a:cubicBezTo>
                  <a:pt x="17488" y="44970"/>
                  <a:pt x="34977" y="89941"/>
                  <a:pt x="59961" y="119921"/>
                </a:cubicBezTo>
                <a:cubicBezTo>
                  <a:pt x="84945" y="149901"/>
                  <a:pt x="124918" y="159895"/>
                  <a:pt x="149902" y="179882"/>
                </a:cubicBezTo>
                <a:cubicBezTo>
                  <a:pt x="174886" y="199869"/>
                  <a:pt x="174886" y="224853"/>
                  <a:pt x="209863" y="239843"/>
                </a:cubicBezTo>
                <a:cubicBezTo>
                  <a:pt x="244840" y="254833"/>
                  <a:pt x="312295" y="257331"/>
                  <a:pt x="359764" y="269823"/>
                </a:cubicBezTo>
                <a:cubicBezTo>
                  <a:pt x="407233" y="282315"/>
                  <a:pt x="442210" y="302302"/>
                  <a:pt x="494676" y="314794"/>
                </a:cubicBezTo>
                <a:cubicBezTo>
                  <a:pt x="547142" y="327286"/>
                  <a:pt x="674558" y="344774"/>
                  <a:pt x="674558" y="344774"/>
                </a:cubicBezTo>
                <a:lnTo>
                  <a:pt x="839449" y="374754"/>
                </a:lnTo>
                <a:lnTo>
                  <a:pt x="1004341" y="404735"/>
                </a:lnTo>
                <a:lnTo>
                  <a:pt x="1004341" y="404735"/>
                </a:lnTo>
                <a:lnTo>
                  <a:pt x="1004341" y="404735"/>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7" name="Прямоугольник 16"/>
          <p:cNvSpPr/>
          <p:nvPr/>
        </p:nvSpPr>
        <p:spPr>
          <a:xfrm>
            <a:off x="539552" y="3861048"/>
            <a:ext cx="300082" cy="369332"/>
          </a:xfrm>
          <a:prstGeom prst="rect">
            <a:avLst/>
          </a:prstGeom>
        </p:spPr>
        <p:txBody>
          <a:bodyPr wrap="none">
            <a:spAutoFit/>
          </a:bodyPr>
          <a:lstStyle/>
          <a:p>
            <a:r>
              <a:rPr lang="uk-UA" b="1" dirty="0"/>
              <a:t>3</a:t>
            </a:r>
          </a:p>
        </p:txBody>
      </p:sp>
      <p:sp>
        <p:nvSpPr>
          <p:cNvPr id="18" name="Прямоугольник 17"/>
          <p:cNvSpPr/>
          <p:nvPr/>
        </p:nvSpPr>
        <p:spPr>
          <a:xfrm>
            <a:off x="755576" y="4941168"/>
            <a:ext cx="300082" cy="369332"/>
          </a:xfrm>
          <a:prstGeom prst="rect">
            <a:avLst/>
          </a:prstGeom>
        </p:spPr>
        <p:txBody>
          <a:bodyPr wrap="none">
            <a:spAutoFit/>
          </a:bodyPr>
          <a:lstStyle/>
          <a:p>
            <a:r>
              <a:rPr lang="uk-UA" b="1" dirty="0"/>
              <a:t>2</a:t>
            </a:r>
          </a:p>
        </p:txBody>
      </p:sp>
      <p:sp>
        <p:nvSpPr>
          <p:cNvPr id="19" name="Прямоугольник 18"/>
          <p:cNvSpPr/>
          <p:nvPr/>
        </p:nvSpPr>
        <p:spPr>
          <a:xfrm>
            <a:off x="1187624" y="4437112"/>
            <a:ext cx="300082" cy="369332"/>
          </a:xfrm>
          <a:prstGeom prst="rect">
            <a:avLst/>
          </a:prstGeom>
        </p:spPr>
        <p:txBody>
          <a:bodyPr wrap="none">
            <a:spAutoFit/>
          </a:bodyPr>
          <a:lstStyle/>
          <a:p>
            <a:r>
              <a:rPr lang="uk-UA" b="1" dirty="0"/>
              <a:t>1</a:t>
            </a:r>
          </a:p>
        </p:txBody>
      </p:sp>
      <p:sp>
        <p:nvSpPr>
          <p:cNvPr id="20" name="Прямоугольник 19"/>
          <p:cNvSpPr/>
          <p:nvPr/>
        </p:nvSpPr>
        <p:spPr>
          <a:xfrm>
            <a:off x="2411760" y="5229200"/>
            <a:ext cx="300082" cy="369332"/>
          </a:xfrm>
          <a:prstGeom prst="rect">
            <a:avLst/>
          </a:prstGeom>
        </p:spPr>
        <p:txBody>
          <a:bodyPr wrap="none">
            <a:spAutoFit/>
          </a:bodyPr>
          <a:lstStyle/>
          <a:p>
            <a:r>
              <a:rPr lang="uk-UA" b="1" dirty="0"/>
              <a:t>6</a:t>
            </a:r>
          </a:p>
        </p:txBody>
      </p:sp>
      <p:sp>
        <p:nvSpPr>
          <p:cNvPr id="21" name="Прямоугольник 20"/>
          <p:cNvSpPr/>
          <p:nvPr/>
        </p:nvSpPr>
        <p:spPr>
          <a:xfrm>
            <a:off x="2483768" y="4437112"/>
            <a:ext cx="546945" cy="369332"/>
          </a:xfrm>
          <a:prstGeom prst="rect">
            <a:avLst/>
          </a:prstGeom>
        </p:spPr>
        <p:txBody>
          <a:bodyPr wrap="none">
            <a:spAutoFit/>
          </a:bodyPr>
          <a:lstStyle/>
          <a:p>
            <a:r>
              <a:rPr lang="uk-UA" b="1" dirty="0"/>
              <a:t>1+2</a:t>
            </a:r>
          </a:p>
        </p:txBody>
      </p:sp>
      <p:sp>
        <p:nvSpPr>
          <p:cNvPr id="22" name="Прямоугольник 21"/>
          <p:cNvSpPr/>
          <p:nvPr/>
        </p:nvSpPr>
        <p:spPr>
          <a:xfrm>
            <a:off x="1619672" y="4941168"/>
            <a:ext cx="497252" cy="276999"/>
          </a:xfrm>
          <a:prstGeom prst="rect">
            <a:avLst/>
          </a:prstGeom>
        </p:spPr>
        <p:txBody>
          <a:bodyPr wrap="none">
            <a:spAutoFit/>
          </a:bodyPr>
          <a:lstStyle/>
          <a:p>
            <a:r>
              <a:rPr lang="en-US" sz="1200" b="1" dirty="0">
                <a:solidFill>
                  <a:schemeClr val="bg1"/>
                </a:solidFill>
              </a:rPr>
              <a:t>Th 3</a:t>
            </a:r>
            <a:endParaRPr lang="uk-UA" sz="1200" b="1" dirty="0">
              <a:solidFill>
                <a:schemeClr val="bg1"/>
              </a:solidFill>
            </a:endParaRPr>
          </a:p>
        </p:txBody>
      </p:sp>
      <p:sp>
        <p:nvSpPr>
          <p:cNvPr id="26" name="Прямоугольник 25"/>
          <p:cNvSpPr/>
          <p:nvPr/>
        </p:nvSpPr>
        <p:spPr>
          <a:xfrm>
            <a:off x="1331640" y="3861048"/>
            <a:ext cx="504056" cy="230832"/>
          </a:xfrm>
          <a:prstGeom prst="rect">
            <a:avLst/>
          </a:prstGeom>
        </p:spPr>
        <p:txBody>
          <a:bodyPr wrap="square">
            <a:spAutoFit/>
          </a:bodyPr>
          <a:lstStyle/>
          <a:p>
            <a:r>
              <a:rPr lang="uk-UA" sz="900" b="1" dirty="0">
                <a:solidFill>
                  <a:schemeClr val="bg1"/>
                </a:solidFill>
              </a:rPr>
              <a:t>ВПВ</a:t>
            </a:r>
            <a:endParaRPr lang="ru-RU" sz="900" b="1" dirty="0">
              <a:solidFill>
                <a:schemeClr val="bg1"/>
              </a:solidFill>
            </a:endParaRPr>
          </a:p>
        </p:txBody>
      </p:sp>
      <p:sp>
        <p:nvSpPr>
          <p:cNvPr id="28" name="Прямоугольник 27"/>
          <p:cNvSpPr/>
          <p:nvPr/>
        </p:nvSpPr>
        <p:spPr>
          <a:xfrm rot="16352826">
            <a:off x="1658293" y="4276075"/>
            <a:ext cx="763351" cy="230832"/>
          </a:xfrm>
          <a:prstGeom prst="rect">
            <a:avLst/>
          </a:prstGeom>
        </p:spPr>
        <p:txBody>
          <a:bodyPr wrap="none">
            <a:spAutoFit/>
          </a:bodyPr>
          <a:lstStyle/>
          <a:p>
            <a:r>
              <a:rPr lang="uk-UA" sz="900" b="1" dirty="0">
                <a:solidFill>
                  <a:schemeClr val="bg1"/>
                </a:solidFill>
              </a:rPr>
              <a:t>Дуга аорти</a:t>
            </a:r>
            <a:endParaRPr lang="ru-RU" sz="900" b="1" dirty="0">
              <a:solidFill>
                <a:schemeClr val="bg1"/>
              </a:solidFill>
            </a:endParaRPr>
          </a:p>
        </p:txBody>
      </p:sp>
      <p:sp>
        <p:nvSpPr>
          <p:cNvPr id="29" name="Прямоугольник 28"/>
          <p:cNvSpPr/>
          <p:nvPr/>
        </p:nvSpPr>
        <p:spPr>
          <a:xfrm>
            <a:off x="1547664" y="4293096"/>
            <a:ext cx="366382" cy="276999"/>
          </a:xfrm>
          <a:prstGeom prst="rect">
            <a:avLst/>
          </a:prstGeom>
        </p:spPr>
        <p:txBody>
          <a:bodyPr wrap="none">
            <a:spAutoFit/>
          </a:bodyPr>
          <a:lstStyle/>
          <a:p>
            <a:r>
              <a:rPr lang="uk-UA" sz="1200" b="1" dirty="0" err="1"/>
              <a:t>Тр</a:t>
            </a:r>
            <a:endParaRPr lang="ru-RU" sz="1200" b="1" dirty="0"/>
          </a:p>
        </p:txBody>
      </p:sp>
      <p:pic>
        <p:nvPicPr>
          <p:cNvPr id="20488" name="Picture 8"/>
          <p:cNvPicPr>
            <a:picLocks noChangeAspect="1" noChangeArrowheads="1"/>
          </p:cNvPicPr>
          <p:nvPr/>
        </p:nvPicPr>
        <p:blipFill>
          <a:blip r:embed="rId3" cstate="print"/>
          <a:srcRect/>
          <a:stretch>
            <a:fillRect/>
          </a:stretch>
        </p:blipFill>
        <p:spPr bwMode="auto">
          <a:xfrm>
            <a:off x="1475656" y="908720"/>
            <a:ext cx="2160240" cy="2160240"/>
          </a:xfrm>
          <a:prstGeom prst="rect">
            <a:avLst/>
          </a:prstGeom>
          <a:noFill/>
          <a:ln w="9525">
            <a:noFill/>
            <a:miter lim="800000"/>
            <a:headEnd/>
            <a:tailEnd/>
          </a:ln>
        </p:spPr>
      </p:pic>
      <p:pic>
        <p:nvPicPr>
          <p:cNvPr id="20491" name="Picture 11"/>
          <p:cNvPicPr>
            <a:picLocks noChangeAspect="1" noChangeArrowheads="1"/>
          </p:cNvPicPr>
          <p:nvPr/>
        </p:nvPicPr>
        <p:blipFill>
          <a:blip r:embed="rId4" cstate="print"/>
          <a:srcRect/>
          <a:stretch>
            <a:fillRect/>
          </a:stretch>
        </p:blipFill>
        <p:spPr bwMode="auto">
          <a:xfrm>
            <a:off x="0" y="908720"/>
            <a:ext cx="1475656" cy="2160240"/>
          </a:xfrm>
          <a:prstGeom prst="rect">
            <a:avLst/>
          </a:prstGeom>
          <a:noFill/>
          <a:ln w="9525">
            <a:noFill/>
            <a:miter lim="800000"/>
            <a:headEnd/>
            <a:tailEnd/>
          </a:ln>
        </p:spPr>
      </p:pic>
      <p:pic>
        <p:nvPicPr>
          <p:cNvPr id="40" name="Picture 3"/>
          <p:cNvPicPr>
            <a:picLocks noChangeAspect="1" noChangeArrowheads="1"/>
          </p:cNvPicPr>
          <p:nvPr/>
        </p:nvPicPr>
        <p:blipFill>
          <a:blip r:embed="rId5" cstate="print">
            <a:lum contrast="30000"/>
          </a:blip>
          <a:srcRect/>
          <a:stretch>
            <a:fillRect/>
          </a:stretch>
        </p:blipFill>
        <p:spPr bwMode="auto">
          <a:xfrm flipH="1">
            <a:off x="6845480" y="764705"/>
            <a:ext cx="2298519" cy="3024336"/>
          </a:xfrm>
          <a:prstGeom prst="rect">
            <a:avLst/>
          </a:prstGeom>
          <a:noFill/>
          <a:ln w="9525">
            <a:noFill/>
            <a:miter lim="800000"/>
            <a:headEnd/>
            <a:tailEnd/>
          </a:ln>
        </p:spPr>
      </p:pic>
      <p:sp>
        <p:nvSpPr>
          <p:cNvPr id="42" name="Полилиния 41"/>
          <p:cNvSpPr/>
          <p:nvPr/>
        </p:nvSpPr>
        <p:spPr>
          <a:xfrm>
            <a:off x="7812360" y="1052736"/>
            <a:ext cx="504056" cy="792088"/>
          </a:xfrm>
          <a:custGeom>
            <a:avLst/>
            <a:gdLst>
              <a:gd name="connsiteX0" fmla="*/ 19987 w 504669"/>
              <a:gd name="connsiteY0" fmla="*/ 174885 h 1134255"/>
              <a:gd name="connsiteX1" fmla="*/ 274819 w 504669"/>
              <a:gd name="connsiteY1" fmla="*/ 1119265 h 1134255"/>
              <a:gd name="connsiteX2" fmla="*/ 484682 w 504669"/>
              <a:gd name="connsiteY2" fmla="*/ 264826 h 1134255"/>
              <a:gd name="connsiteX3" fmla="*/ 154898 w 504669"/>
              <a:gd name="connsiteY3" fmla="*/ 69954 h 1134255"/>
              <a:gd name="connsiteX4" fmla="*/ 19987 w 504669"/>
              <a:gd name="connsiteY4" fmla="*/ 174885 h 1134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69" h="1134255">
                <a:moveTo>
                  <a:pt x="19987" y="174885"/>
                </a:moveTo>
                <a:cubicBezTo>
                  <a:pt x="39974" y="349770"/>
                  <a:pt x="197370" y="1104275"/>
                  <a:pt x="274819" y="1119265"/>
                </a:cubicBezTo>
                <a:cubicBezTo>
                  <a:pt x="352268" y="1134255"/>
                  <a:pt x="504669" y="439711"/>
                  <a:pt x="484682" y="264826"/>
                </a:cubicBezTo>
                <a:cubicBezTo>
                  <a:pt x="464695" y="89941"/>
                  <a:pt x="232347" y="87442"/>
                  <a:pt x="154898" y="69954"/>
                </a:cubicBezTo>
                <a:cubicBezTo>
                  <a:pt x="77449" y="52466"/>
                  <a:pt x="0" y="0"/>
                  <a:pt x="19987" y="174885"/>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492" name="Picture 12"/>
          <p:cNvPicPr>
            <a:picLocks noChangeAspect="1" noChangeArrowheads="1"/>
          </p:cNvPicPr>
          <p:nvPr/>
        </p:nvPicPr>
        <p:blipFill>
          <a:blip r:embed="rId6" cstate="print"/>
          <a:srcRect/>
          <a:stretch>
            <a:fillRect/>
          </a:stretch>
        </p:blipFill>
        <p:spPr bwMode="auto">
          <a:xfrm>
            <a:off x="3707904" y="764704"/>
            <a:ext cx="3168352" cy="3024336"/>
          </a:xfrm>
          <a:prstGeom prst="rect">
            <a:avLst/>
          </a:prstGeom>
          <a:noFill/>
          <a:ln w="9525">
            <a:noFill/>
            <a:miter lim="800000"/>
            <a:headEnd/>
            <a:tailEnd/>
          </a:ln>
        </p:spPr>
      </p:pic>
      <p:sp>
        <p:nvSpPr>
          <p:cNvPr id="44" name="Полилиния 43"/>
          <p:cNvSpPr/>
          <p:nvPr/>
        </p:nvSpPr>
        <p:spPr>
          <a:xfrm>
            <a:off x="4499992" y="908720"/>
            <a:ext cx="688935" cy="781856"/>
          </a:xfrm>
          <a:custGeom>
            <a:avLst/>
            <a:gdLst>
              <a:gd name="connsiteX0" fmla="*/ 109928 w 864433"/>
              <a:gd name="connsiteY0" fmla="*/ 367259 h 1009338"/>
              <a:gd name="connsiteX1" fmla="*/ 679554 w 864433"/>
              <a:gd name="connsiteY1" fmla="*/ 966866 h 1009338"/>
              <a:gd name="connsiteX2" fmla="*/ 769495 w 864433"/>
              <a:gd name="connsiteY2" fmla="*/ 112426 h 1009338"/>
              <a:gd name="connsiteX3" fmla="*/ 109928 w 864433"/>
              <a:gd name="connsiteY3" fmla="*/ 292308 h 1009338"/>
              <a:gd name="connsiteX4" fmla="*/ 109928 w 864433"/>
              <a:gd name="connsiteY4" fmla="*/ 367259 h 100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433" h="1009338">
                <a:moveTo>
                  <a:pt x="109928" y="367259"/>
                </a:moveTo>
                <a:cubicBezTo>
                  <a:pt x="204866" y="479685"/>
                  <a:pt x="569626" y="1009338"/>
                  <a:pt x="679554" y="966866"/>
                </a:cubicBezTo>
                <a:cubicBezTo>
                  <a:pt x="789482" y="924394"/>
                  <a:pt x="864433" y="224852"/>
                  <a:pt x="769495" y="112426"/>
                </a:cubicBezTo>
                <a:cubicBezTo>
                  <a:pt x="674557" y="0"/>
                  <a:pt x="219856" y="252334"/>
                  <a:pt x="109928" y="292308"/>
                </a:cubicBezTo>
                <a:cubicBezTo>
                  <a:pt x="0" y="332282"/>
                  <a:pt x="14990" y="254833"/>
                  <a:pt x="109928" y="367259"/>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5" name="Прямоугольник 44"/>
          <p:cNvSpPr/>
          <p:nvPr/>
        </p:nvSpPr>
        <p:spPr>
          <a:xfrm>
            <a:off x="3851920" y="3789040"/>
            <a:ext cx="5292080" cy="2246769"/>
          </a:xfrm>
          <a:prstGeom prst="rect">
            <a:avLst/>
          </a:prstGeom>
        </p:spPr>
        <p:txBody>
          <a:bodyPr wrap="square">
            <a:spAutoFit/>
          </a:bodyPr>
          <a:lstStyle/>
          <a:p>
            <a:r>
              <a:rPr lang="uk-UA" sz="2000" dirty="0"/>
              <a:t>На рентгенограмі ОГК S1(верхівковий) правої легені проектується по передній поверхні II ребра, через верхівку легкого до ості лопатки.</a:t>
            </a:r>
          </a:p>
          <a:p>
            <a:endParaRPr lang="uk-UA" sz="2000" dirty="0"/>
          </a:p>
          <a:p>
            <a:endParaRPr lang="uk-UA" sz="2000" dirty="0"/>
          </a:p>
          <a:p>
            <a:r>
              <a:rPr lang="uk-UA" sz="2000" dirty="0"/>
              <a:t>На </a:t>
            </a:r>
            <a:r>
              <a:rPr lang="uk-UA" sz="2000" dirty="0" err="1"/>
              <a:t>КТ</a:t>
            </a:r>
            <a:r>
              <a:rPr lang="uk-UA" sz="2000" dirty="0"/>
              <a:t>: візуалізується в медіальних відділах правої легені до рівня дуги аорти.</a:t>
            </a:r>
          </a:p>
        </p:txBody>
      </p:sp>
      <p:sp>
        <p:nvSpPr>
          <p:cNvPr id="46" name="Прямоугольник 45"/>
          <p:cNvSpPr/>
          <p:nvPr/>
        </p:nvSpPr>
        <p:spPr>
          <a:xfrm>
            <a:off x="2555776" y="3501008"/>
            <a:ext cx="300082" cy="369332"/>
          </a:xfrm>
          <a:prstGeom prst="rect">
            <a:avLst/>
          </a:prstGeom>
        </p:spPr>
        <p:txBody>
          <a:bodyPr wrap="none">
            <a:spAutoFit/>
          </a:bodyPr>
          <a:lstStyle/>
          <a:p>
            <a:r>
              <a:rPr lang="uk-UA" b="1" dirty="0"/>
              <a:t>3</a:t>
            </a:r>
            <a:endParaRPr lang="uk-UA" dirty="0"/>
          </a:p>
        </p:txBody>
      </p:sp>
      <p:sp>
        <p:nvSpPr>
          <p:cNvPr id="49" name="Прямоугольник 48"/>
          <p:cNvSpPr/>
          <p:nvPr/>
        </p:nvSpPr>
        <p:spPr>
          <a:xfrm>
            <a:off x="179512" y="6237312"/>
            <a:ext cx="3428246" cy="369332"/>
          </a:xfrm>
          <a:prstGeom prst="rect">
            <a:avLst/>
          </a:prstGeom>
        </p:spPr>
        <p:txBody>
          <a:bodyPr wrap="none">
            <a:spAutoFit/>
          </a:bodyPr>
          <a:lstStyle/>
          <a:p>
            <a:r>
              <a:rPr lang="uk-UA" dirty="0"/>
              <a:t>На </a:t>
            </a:r>
            <a:r>
              <a:rPr lang="uk-UA" dirty="0" err="1"/>
              <a:t>КТ</a:t>
            </a:r>
            <a:r>
              <a:rPr lang="uk-UA" dirty="0"/>
              <a:t> ОГК в аксіальної проекції</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598759" cy="584775"/>
          </a:xfrm>
          <a:prstGeom prst="rect">
            <a:avLst/>
          </a:prstGeom>
        </p:spPr>
        <p:txBody>
          <a:bodyPr wrap="none">
            <a:spAutoFit/>
          </a:bodyPr>
          <a:lstStyle/>
          <a:p>
            <a:r>
              <a:rPr lang="uk-UA" sz="3200" b="1" dirty="0"/>
              <a:t>1+2</a:t>
            </a:r>
            <a:r>
              <a:rPr lang="en-US" sz="3200" b="1" dirty="0"/>
              <a:t> </a:t>
            </a:r>
            <a:r>
              <a:rPr lang="uk-UA" sz="3200" b="1" dirty="0"/>
              <a:t>сегмент лівої легені</a:t>
            </a:r>
          </a:p>
        </p:txBody>
      </p:sp>
      <p:pic>
        <p:nvPicPr>
          <p:cNvPr id="20485" name="Picture 5"/>
          <p:cNvPicPr>
            <a:picLocks noChangeAspect="1" noChangeArrowheads="1"/>
          </p:cNvPicPr>
          <p:nvPr/>
        </p:nvPicPr>
        <p:blipFill>
          <a:blip r:embed="rId2" cstate="print"/>
          <a:srcRect/>
          <a:stretch>
            <a:fillRect/>
          </a:stretch>
        </p:blipFill>
        <p:spPr bwMode="auto">
          <a:xfrm>
            <a:off x="0" y="3068960"/>
            <a:ext cx="3635896" cy="3096344"/>
          </a:xfrm>
          <a:prstGeom prst="rect">
            <a:avLst/>
          </a:prstGeom>
          <a:noFill/>
          <a:ln w="9525">
            <a:noFill/>
            <a:miter lim="800000"/>
            <a:headEnd/>
            <a:tailEnd/>
          </a:ln>
        </p:spPr>
      </p:pic>
      <p:sp>
        <p:nvSpPr>
          <p:cNvPr id="11" name="Полилиния 10"/>
          <p:cNvSpPr/>
          <p:nvPr/>
        </p:nvSpPr>
        <p:spPr>
          <a:xfrm>
            <a:off x="1115616" y="4221088"/>
            <a:ext cx="504056" cy="648072"/>
          </a:xfrm>
          <a:custGeom>
            <a:avLst/>
            <a:gdLst>
              <a:gd name="connsiteX0" fmla="*/ 174885 w 414727"/>
              <a:gd name="connsiteY0" fmla="*/ 0 h 557134"/>
              <a:gd name="connsiteX1" fmla="*/ 69954 w 414727"/>
              <a:gd name="connsiteY1" fmla="*/ 74951 h 557134"/>
              <a:gd name="connsiteX2" fmla="*/ 9993 w 414727"/>
              <a:gd name="connsiteY2" fmla="*/ 149902 h 557134"/>
              <a:gd name="connsiteX3" fmla="*/ 9993 w 414727"/>
              <a:gd name="connsiteY3" fmla="*/ 239843 h 557134"/>
              <a:gd name="connsiteX4" fmla="*/ 54963 w 414727"/>
              <a:gd name="connsiteY4" fmla="*/ 389744 h 557134"/>
              <a:gd name="connsiteX5" fmla="*/ 84944 w 414727"/>
              <a:gd name="connsiteY5" fmla="*/ 434715 h 557134"/>
              <a:gd name="connsiteX6" fmla="*/ 114924 w 414727"/>
              <a:gd name="connsiteY6" fmla="*/ 479685 h 557134"/>
              <a:gd name="connsiteX7" fmla="*/ 204865 w 414727"/>
              <a:gd name="connsiteY7" fmla="*/ 524656 h 557134"/>
              <a:gd name="connsiteX8" fmla="*/ 339776 w 414727"/>
              <a:gd name="connsiteY8" fmla="*/ 539646 h 557134"/>
              <a:gd name="connsiteX9" fmla="*/ 399737 w 414727"/>
              <a:gd name="connsiteY9" fmla="*/ 554636 h 557134"/>
              <a:gd name="connsiteX10" fmla="*/ 414727 w 414727"/>
              <a:gd name="connsiteY10" fmla="*/ 554636 h 55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4727" h="557134">
                <a:moveTo>
                  <a:pt x="174885" y="0"/>
                </a:moveTo>
                <a:cubicBezTo>
                  <a:pt x="136160" y="24983"/>
                  <a:pt x="97436" y="49967"/>
                  <a:pt x="69954" y="74951"/>
                </a:cubicBezTo>
                <a:cubicBezTo>
                  <a:pt x="42472" y="99935"/>
                  <a:pt x="19987" y="122420"/>
                  <a:pt x="9993" y="149902"/>
                </a:cubicBezTo>
                <a:cubicBezTo>
                  <a:pt x="0" y="177384"/>
                  <a:pt x="2498" y="199869"/>
                  <a:pt x="9993" y="239843"/>
                </a:cubicBezTo>
                <a:cubicBezTo>
                  <a:pt x="17488" y="279817"/>
                  <a:pt x="42471" y="357265"/>
                  <a:pt x="54963" y="389744"/>
                </a:cubicBezTo>
                <a:cubicBezTo>
                  <a:pt x="67455" y="422223"/>
                  <a:pt x="84944" y="434715"/>
                  <a:pt x="84944" y="434715"/>
                </a:cubicBezTo>
                <a:cubicBezTo>
                  <a:pt x="94937" y="449705"/>
                  <a:pt x="94937" y="464695"/>
                  <a:pt x="114924" y="479685"/>
                </a:cubicBezTo>
                <a:cubicBezTo>
                  <a:pt x="134911" y="494675"/>
                  <a:pt x="167390" y="514663"/>
                  <a:pt x="204865" y="524656"/>
                </a:cubicBezTo>
                <a:cubicBezTo>
                  <a:pt x="242340" y="534650"/>
                  <a:pt x="307297" y="534649"/>
                  <a:pt x="339776" y="539646"/>
                </a:cubicBezTo>
                <a:cubicBezTo>
                  <a:pt x="372255" y="544643"/>
                  <a:pt x="387245" y="552138"/>
                  <a:pt x="399737" y="554636"/>
                </a:cubicBezTo>
                <a:cubicBezTo>
                  <a:pt x="412229" y="557134"/>
                  <a:pt x="414727" y="554636"/>
                  <a:pt x="414727" y="554636"/>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 name="Полилиния 12"/>
          <p:cNvSpPr/>
          <p:nvPr/>
        </p:nvSpPr>
        <p:spPr>
          <a:xfrm>
            <a:off x="254833" y="4586990"/>
            <a:ext cx="914400" cy="124918"/>
          </a:xfrm>
          <a:custGeom>
            <a:avLst/>
            <a:gdLst>
              <a:gd name="connsiteX0" fmla="*/ 0 w 914400"/>
              <a:gd name="connsiteY0" fmla="*/ 0 h 124918"/>
              <a:gd name="connsiteX1" fmla="*/ 59960 w 914400"/>
              <a:gd name="connsiteY1" fmla="*/ 74951 h 124918"/>
              <a:gd name="connsiteX2" fmla="*/ 209862 w 914400"/>
              <a:gd name="connsiteY2" fmla="*/ 89941 h 124918"/>
              <a:gd name="connsiteX3" fmla="*/ 374754 w 914400"/>
              <a:gd name="connsiteY3" fmla="*/ 119921 h 124918"/>
              <a:gd name="connsiteX4" fmla="*/ 524656 w 914400"/>
              <a:gd name="connsiteY4" fmla="*/ 119921 h 124918"/>
              <a:gd name="connsiteX5" fmla="*/ 659567 w 914400"/>
              <a:gd name="connsiteY5" fmla="*/ 104931 h 124918"/>
              <a:gd name="connsiteX6" fmla="*/ 809469 w 914400"/>
              <a:gd name="connsiteY6" fmla="*/ 74951 h 124918"/>
              <a:gd name="connsiteX7" fmla="*/ 914400 w 914400"/>
              <a:gd name="connsiteY7" fmla="*/ 74951 h 124918"/>
              <a:gd name="connsiteX8" fmla="*/ 914400 w 914400"/>
              <a:gd name="connsiteY8" fmla="*/ 74951 h 1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24918">
                <a:moveTo>
                  <a:pt x="0" y="0"/>
                </a:moveTo>
                <a:cubicBezTo>
                  <a:pt x="12491" y="29980"/>
                  <a:pt x="24983" y="59961"/>
                  <a:pt x="59960" y="74951"/>
                </a:cubicBezTo>
                <a:cubicBezTo>
                  <a:pt x="94937" y="89941"/>
                  <a:pt x="157396" y="82446"/>
                  <a:pt x="209862" y="89941"/>
                </a:cubicBezTo>
                <a:cubicBezTo>
                  <a:pt x="262328" y="97436"/>
                  <a:pt x="322288" y="114924"/>
                  <a:pt x="374754" y="119921"/>
                </a:cubicBezTo>
                <a:cubicBezTo>
                  <a:pt x="427220" y="124918"/>
                  <a:pt x="477187" y="122419"/>
                  <a:pt x="524656" y="119921"/>
                </a:cubicBezTo>
                <a:cubicBezTo>
                  <a:pt x="572125" y="117423"/>
                  <a:pt x="612098" y="112426"/>
                  <a:pt x="659567" y="104931"/>
                </a:cubicBezTo>
                <a:cubicBezTo>
                  <a:pt x="707036" y="97436"/>
                  <a:pt x="766997" y="79948"/>
                  <a:pt x="809469" y="74951"/>
                </a:cubicBezTo>
                <a:cubicBezTo>
                  <a:pt x="851941" y="69954"/>
                  <a:pt x="914400" y="74951"/>
                  <a:pt x="914400" y="74951"/>
                </a:cubicBezTo>
                <a:lnTo>
                  <a:pt x="914400" y="74951"/>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4" name="Полилиния 13"/>
          <p:cNvSpPr/>
          <p:nvPr/>
        </p:nvSpPr>
        <p:spPr>
          <a:xfrm>
            <a:off x="2267744" y="4005064"/>
            <a:ext cx="1154242" cy="199869"/>
          </a:xfrm>
          <a:custGeom>
            <a:avLst/>
            <a:gdLst>
              <a:gd name="connsiteX0" fmla="*/ 0 w 1154242"/>
              <a:gd name="connsiteY0" fmla="*/ 139909 h 199869"/>
              <a:gd name="connsiteX1" fmla="*/ 134911 w 1154242"/>
              <a:gd name="connsiteY1" fmla="*/ 34978 h 199869"/>
              <a:gd name="connsiteX2" fmla="*/ 299803 w 1154242"/>
              <a:gd name="connsiteY2" fmla="*/ 4997 h 199869"/>
              <a:gd name="connsiteX3" fmla="*/ 434715 w 1154242"/>
              <a:gd name="connsiteY3" fmla="*/ 4997 h 199869"/>
              <a:gd name="connsiteX4" fmla="*/ 554636 w 1154242"/>
              <a:gd name="connsiteY4" fmla="*/ 34978 h 199869"/>
              <a:gd name="connsiteX5" fmla="*/ 719528 w 1154242"/>
              <a:gd name="connsiteY5" fmla="*/ 49968 h 199869"/>
              <a:gd name="connsiteX6" fmla="*/ 869429 w 1154242"/>
              <a:gd name="connsiteY6" fmla="*/ 124919 h 199869"/>
              <a:gd name="connsiteX7" fmla="*/ 1034321 w 1154242"/>
              <a:gd name="connsiteY7" fmla="*/ 184879 h 199869"/>
              <a:gd name="connsiteX8" fmla="*/ 1154242 w 1154242"/>
              <a:gd name="connsiteY8" fmla="*/ 199869 h 19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242" h="199869">
                <a:moveTo>
                  <a:pt x="0" y="139909"/>
                </a:moveTo>
                <a:cubicBezTo>
                  <a:pt x="42472" y="98686"/>
                  <a:pt x="84944" y="57463"/>
                  <a:pt x="134911" y="34978"/>
                </a:cubicBezTo>
                <a:cubicBezTo>
                  <a:pt x="184878" y="12493"/>
                  <a:pt x="249836" y="9994"/>
                  <a:pt x="299803" y="4997"/>
                </a:cubicBezTo>
                <a:cubicBezTo>
                  <a:pt x="349770" y="0"/>
                  <a:pt x="392243" y="0"/>
                  <a:pt x="434715" y="4997"/>
                </a:cubicBezTo>
                <a:cubicBezTo>
                  <a:pt x="477187" y="9994"/>
                  <a:pt x="507167" y="27483"/>
                  <a:pt x="554636" y="34978"/>
                </a:cubicBezTo>
                <a:cubicBezTo>
                  <a:pt x="602105" y="42473"/>
                  <a:pt x="667062" y="34978"/>
                  <a:pt x="719528" y="49968"/>
                </a:cubicBezTo>
                <a:cubicBezTo>
                  <a:pt x="771994" y="64958"/>
                  <a:pt x="816964" y="102434"/>
                  <a:pt x="869429" y="124919"/>
                </a:cubicBezTo>
                <a:cubicBezTo>
                  <a:pt x="921895" y="147404"/>
                  <a:pt x="986852" y="172387"/>
                  <a:pt x="1034321" y="184879"/>
                </a:cubicBezTo>
                <a:cubicBezTo>
                  <a:pt x="1081790" y="197371"/>
                  <a:pt x="1154242" y="199869"/>
                  <a:pt x="1154242" y="199869"/>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6" name="Полилиния 15"/>
          <p:cNvSpPr/>
          <p:nvPr/>
        </p:nvSpPr>
        <p:spPr>
          <a:xfrm>
            <a:off x="2195736" y="5013176"/>
            <a:ext cx="1004341" cy="404735"/>
          </a:xfrm>
          <a:custGeom>
            <a:avLst/>
            <a:gdLst>
              <a:gd name="connsiteX0" fmla="*/ 0 w 1004341"/>
              <a:gd name="connsiteY0" fmla="*/ 0 h 404735"/>
              <a:gd name="connsiteX1" fmla="*/ 59961 w 1004341"/>
              <a:gd name="connsiteY1" fmla="*/ 119921 h 404735"/>
              <a:gd name="connsiteX2" fmla="*/ 149902 w 1004341"/>
              <a:gd name="connsiteY2" fmla="*/ 179882 h 404735"/>
              <a:gd name="connsiteX3" fmla="*/ 209863 w 1004341"/>
              <a:gd name="connsiteY3" fmla="*/ 239843 h 404735"/>
              <a:gd name="connsiteX4" fmla="*/ 359764 w 1004341"/>
              <a:gd name="connsiteY4" fmla="*/ 269823 h 404735"/>
              <a:gd name="connsiteX5" fmla="*/ 494676 w 1004341"/>
              <a:gd name="connsiteY5" fmla="*/ 314794 h 404735"/>
              <a:gd name="connsiteX6" fmla="*/ 674558 w 1004341"/>
              <a:gd name="connsiteY6" fmla="*/ 344774 h 404735"/>
              <a:gd name="connsiteX7" fmla="*/ 839449 w 1004341"/>
              <a:gd name="connsiteY7" fmla="*/ 374754 h 404735"/>
              <a:gd name="connsiteX8" fmla="*/ 1004341 w 1004341"/>
              <a:gd name="connsiteY8" fmla="*/ 404735 h 404735"/>
              <a:gd name="connsiteX9" fmla="*/ 1004341 w 1004341"/>
              <a:gd name="connsiteY9" fmla="*/ 404735 h 404735"/>
              <a:gd name="connsiteX10" fmla="*/ 1004341 w 1004341"/>
              <a:gd name="connsiteY10" fmla="*/ 404735 h 40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4341" h="404735">
                <a:moveTo>
                  <a:pt x="0" y="0"/>
                </a:moveTo>
                <a:cubicBezTo>
                  <a:pt x="17488" y="44970"/>
                  <a:pt x="34977" y="89941"/>
                  <a:pt x="59961" y="119921"/>
                </a:cubicBezTo>
                <a:cubicBezTo>
                  <a:pt x="84945" y="149901"/>
                  <a:pt x="124918" y="159895"/>
                  <a:pt x="149902" y="179882"/>
                </a:cubicBezTo>
                <a:cubicBezTo>
                  <a:pt x="174886" y="199869"/>
                  <a:pt x="174886" y="224853"/>
                  <a:pt x="209863" y="239843"/>
                </a:cubicBezTo>
                <a:cubicBezTo>
                  <a:pt x="244840" y="254833"/>
                  <a:pt x="312295" y="257331"/>
                  <a:pt x="359764" y="269823"/>
                </a:cubicBezTo>
                <a:cubicBezTo>
                  <a:pt x="407233" y="282315"/>
                  <a:pt x="442210" y="302302"/>
                  <a:pt x="494676" y="314794"/>
                </a:cubicBezTo>
                <a:cubicBezTo>
                  <a:pt x="547142" y="327286"/>
                  <a:pt x="674558" y="344774"/>
                  <a:pt x="674558" y="344774"/>
                </a:cubicBezTo>
                <a:lnTo>
                  <a:pt x="839449" y="374754"/>
                </a:lnTo>
                <a:lnTo>
                  <a:pt x="1004341" y="404735"/>
                </a:lnTo>
                <a:lnTo>
                  <a:pt x="1004341" y="404735"/>
                </a:lnTo>
                <a:lnTo>
                  <a:pt x="1004341" y="404735"/>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7" name="Прямоугольник 16"/>
          <p:cNvSpPr/>
          <p:nvPr/>
        </p:nvSpPr>
        <p:spPr>
          <a:xfrm>
            <a:off x="539552" y="3861048"/>
            <a:ext cx="300082" cy="369332"/>
          </a:xfrm>
          <a:prstGeom prst="rect">
            <a:avLst/>
          </a:prstGeom>
        </p:spPr>
        <p:txBody>
          <a:bodyPr wrap="none">
            <a:spAutoFit/>
          </a:bodyPr>
          <a:lstStyle/>
          <a:p>
            <a:r>
              <a:rPr lang="uk-UA" b="1" dirty="0"/>
              <a:t>3</a:t>
            </a:r>
          </a:p>
        </p:txBody>
      </p:sp>
      <p:sp>
        <p:nvSpPr>
          <p:cNvPr id="18" name="Прямоугольник 17"/>
          <p:cNvSpPr/>
          <p:nvPr/>
        </p:nvSpPr>
        <p:spPr>
          <a:xfrm>
            <a:off x="755576" y="4941168"/>
            <a:ext cx="300082" cy="369332"/>
          </a:xfrm>
          <a:prstGeom prst="rect">
            <a:avLst/>
          </a:prstGeom>
        </p:spPr>
        <p:txBody>
          <a:bodyPr wrap="none">
            <a:spAutoFit/>
          </a:bodyPr>
          <a:lstStyle/>
          <a:p>
            <a:r>
              <a:rPr lang="uk-UA" b="1" dirty="0"/>
              <a:t>2</a:t>
            </a:r>
          </a:p>
        </p:txBody>
      </p:sp>
      <p:sp>
        <p:nvSpPr>
          <p:cNvPr id="19" name="Прямоугольник 18"/>
          <p:cNvSpPr/>
          <p:nvPr/>
        </p:nvSpPr>
        <p:spPr>
          <a:xfrm>
            <a:off x="1187624" y="4437112"/>
            <a:ext cx="300082" cy="369332"/>
          </a:xfrm>
          <a:prstGeom prst="rect">
            <a:avLst/>
          </a:prstGeom>
        </p:spPr>
        <p:txBody>
          <a:bodyPr wrap="none">
            <a:spAutoFit/>
          </a:bodyPr>
          <a:lstStyle/>
          <a:p>
            <a:r>
              <a:rPr lang="uk-UA" b="1" dirty="0"/>
              <a:t>1</a:t>
            </a:r>
          </a:p>
        </p:txBody>
      </p:sp>
      <p:sp>
        <p:nvSpPr>
          <p:cNvPr id="20" name="Прямоугольник 19"/>
          <p:cNvSpPr/>
          <p:nvPr/>
        </p:nvSpPr>
        <p:spPr>
          <a:xfrm>
            <a:off x="2411760" y="5229200"/>
            <a:ext cx="300082" cy="369332"/>
          </a:xfrm>
          <a:prstGeom prst="rect">
            <a:avLst/>
          </a:prstGeom>
        </p:spPr>
        <p:txBody>
          <a:bodyPr wrap="none">
            <a:spAutoFit/>
          </a:bodyPr>
          <a:lstStyle/>
          <a:p>
            <a:r>
              <a:rPr lang="uk-UA" b="1" dirty="0"/>
              <a:t>6</a:t>
            </a:r>
          </a:p>
        </p:txBody>
      </p:sp>
      <p:sp>
        <p:nvSpPr>
          <p:cNvPr id="21" name="Прямоугольник 20"/>
          <p:cNvSpPr/>
          <p:nvPr/>
        </p:nvSpPr>
        <p:spPr>
          <a:xfrm>
            <a:off x="2483768" y="4437112"/>
            <a:ext cx="546945" cy="369332"/>
          </a:xfrm>
          <a:prstGeom prst="rect">
            <a:avLst/>
          </a:prstGeom>
        </p:spPr>
        <p:txBody>
          <a:bodyPr wrap="none">
            <a:spAutoFit/>
          </a:bodyPr>
          <a:lstStyle/>
          <a:p>
            <a:r>
              <a:rPr lang="uk-UA" b="1" dirty="0"/>
              <a:t>1+2</a:t>
            </a:r>
          </a:p>
        </p:txBody>
      </p:sp>
      <p:sp>
        <p:nvSpPr>
          <p:cNvPr id="22" name="Прямоугольник 21"/>
          <p:cNvSpPr/>
          <p:nvPr/>
        </p:nvSpPr>
        <p:spPr>
          <a:xfrm>
            <a:off x="1619672" y="4869160"/>
            <a:ext cx="497252" cy="276999"/>
          </a:xfrm>
          <a:prstGeom prst="rect">
            <a:avLst/>
          </a:prstGeom>
        </p:spPr>
        <p:txBody>
          <a:bodyPr wrap="none">
            <a:spAutoFit/>
          </a:bodyPr>
          <a:lstStyle/>
          <a:p>
            <a:r>
              <a:rPr lang="en-US" sz="1200" b="1" dirty="0">
                <a:solidFill>
                  <a:schemeClr val="bg1"/>
                </a:solidFill>
              </a:rPr>
              <a:t>Th 3</a:t>
            </a:r>
            <a:endParaRPr lang="uk-UA" sz="1200" b="1" dirty="0">
              <a:solidFill>
                <a:schemeClr val="bg1"/>
              </a:solidFill>
            </a:endParaRPr>
          </a:p>
        </p:txBody>
      </p:sp>
      <p:sp>
        <p:nvSpPr>
          <p:cNvPr id="26" name="Прямоугольник 25"/>
          <p:cNvSpPr/>
          <p:nvPr/>
        </p:nvSpPr>
        <p:spPr>
          <a:xfrm>
            <a:off x="1259632" y="3861048"/>
            <a:ext cx="485800" cy="230832"/>
          </a:xfrm>
          <a:prstGeom prst="rect">
            <a:avLst/>
          </a:prstGeom>
        </p:spPr>
        <p:txBody>
          <a:bodyPr wrap="square">
            <a:spAutoFit/>
          </a:bodyPr>
          <a:lstStyle/>
          <a:p>
            <a:r>
              <a:rPr lang="uk-UA" sz="900" b="1" dirty="0">
                <a:solidFill>
                  <a:schemeClr val="bg1"/>
                </a:solidFill>
              </a:rPr>
              <a:t>ВПВ</a:t>
            </a:r>
            <a:endParaRPr lang="ru-RU" sz="900" b="1" dirty="0">
              <a:solidFill>
                <a:schemeClr val="bg1"/>
              </a:solidFill>
            </a:endParaRPr>
          </a:p>
        </p:txBody>
      </p:sp>
      <p:sp>
        <p:nvSpPr>
          <p:cNvPr id="28" name="Прямоугольник 27"/>
          <p:cNvSpPr/>
          <p:nvPr/>
        </p:nvSpPr>
        <p:spPr>
          <a:xfrm rot="16352826">
            <a:off x="1658293" y="4276075"/>
            <a:ext cx="763351" cy="230832"/>
          </a:xfrm>
          <a:prstGeom prst="rect">
            <a:avLst/>
          </a:prstGeom>
        </p:spPr>
        <p:txBody>
          <a:bodyPr wrap="none">
            <a:spAutoFit/>
          </a:bodyPr>
          <a:lstStyle/>
          <a:p>
            <a:r>
              <a:rPr lang="uk-UA" sz="900" b="1" dirty="0">
                <a:solidFill>
                  <a:schemeClr val="bg1"/>
                </a:solidFill>
              </a:rPr>
              <a:t>Дуга аорти</a:t>
            </a:r>
            <a:endParaRPr lang="ru-RU" sz="900" b="1" dirty="0">
              <a:solidFill>
                <a:schemeClr val="bg1"/>
              </a:solidFill>
            </a:endParaRPr>
          </a:p>
        </p:txBody>
      </p:sp>
      <p:sp>
        <p:nvSpPr>
          <p:cNvPr id="29" name="Прямоугольник 28"/>
          <p:cNvSpPr/>
          <p:nvPr/>
        </p:nvSpPr>
        <p:spPr>
          <a:xfrm>
            <a:off x="1547664" y="4293096"/>
            <a:ext cx="366382" cy="276999"/>
          </a:xfrm>
          <a:prstGeom prst="rect">
            <a:avLst/>
          </a:prstGeom>
        </p:spPr>
        <p:txBody>
          <a:bodyPr wrap="none">
            <a:spAutoFit/>
          </a:bodyPr>
          <a:lstStyle/>
          <a:p>
            <a:r>
              <a:rPr lang="uk-UA" sz="1200" b="1" dirty="0" err="1"/>
              <a:t>Тр</a:t>
            </a:r>
            <a:endParaRPr lang="ru-RU" sz="1200" b="1" dirty="0"/>
          </a:p>
        </p:txBody>
      </p:sp>
      <p:pic>
        <p:nvPicPr>
          <p:cNvPr id="40" name="Picture 3"/>
          <p:cNvPicPr>
            <a:picLocks noChangeAspect="1" noChangeArrowheads="1"/>
          </p:cNvPicPr>
          <p:nvPr/>
        </p:nvPicPr>
        <p:blipFill>
          <a:blip r:embed="rId3" cstate="print">
            <a:lum contrast="30000"/>
          </a:blip>
          <a:srcRect/>
          <a:stretch>
            <a:fillRect/>
          </a:stretch>
        </p:blipFill>
        <p:spPr bwMode="auto">
          <a:xfrm>
            <a:off x="6803231" y="764704"/>
            <a:ext cx="2340769" cy="3024336"/>
          </a:xfrm>
          <a:prstGeom prst="rect">
            <a:avLst/>
          </a:prstGeom>
          <a:noFill/>
          <a:ln w="9525">
            <a:noFill/>
            <a:miter lim="800000"/>
            <a:headEnd/>
            <a:tailEnd/>
          </a:ln>
        </p:spPr>
      </p:pic>
      <p:pic>
        <p:nvPicPr>
          <p:cNvPr id="20492" name="Picture 12"/>
          <p:cNvPicPr>
            <a:picLocks noChangeAspect="1" noChangeArrowheads="1"/>
          </p:cNvPicPr>
          <p:nvPr/>
        </p:nvPicPr>
        <p:blipFill>
          <a:blip r:embed="rId4" cstate="print"/>
          <a:srcRect/>
          <a:stretch>
            <a:fillRect/>
          </a:stretch>
        </p:blipFill>
        <p:spPr bwMode="auto">
          <a:xfrm>
            <a:off x="3707904" y="764704"/>
            <a:ext cx="3168352" cy="3024336"/>
          </a:xfrm>
          <a:prstGeom prst="rect">
            <a:avLst/>
          </a:prstGeom>
          <a:noFill/>
          <a:ln w="9525">
            <a:noFill/>
            <a:miter lim="800000"/>
            <a:headEnd/>
            <a:tailEnd/>
          </a:ln>
        </p:spPr>
      </p:pic>
      <p:pic>
        <p:nvPicPr>
          <p:cNvPr id="31746" name="Picture 2" descr="https://studfile.net/html/2706/387/html_aXKQTuX9Ug.9gdx/img-SKMtoy.png"/>
          <p:cNvPicPr>
            <a:picLocks noChangeAspect="1" noChangeArrowheads="1"/>
          </p:cNvPicPr>
          <p:nvPr/>
        </p:nvPicPr>
        <p:blipFill>
          <a:blip r:embed="rId5" cstate="print"/>
          <a:srcRect/>
          <a:stretch>
            <a:fillRect/>
          </a:stretch>
        </p:blipFill>
        <p:spPr bwMode="auto">
          <a:xfrm>
            <a:off x="0" y="692696"/>
            <a:ext cx="3739916" cy="2376264"/>
          </a:xfrm>
          <a:prstGeom prst="rect">
            <a:avLst/>
          </a:prstGeom>
          <a:noFill/>
        </p:spPr>
      </p:pic>
      <p:sp>
        <p:nvSpPr>
          <p:cNvPr id="24" name="Полилиния 23"/>
          <p:cNvSpPr/>
          <p:nvPr/>
        </p:nvSpPr>
        <p:spPr>
          <a:xfrm>
            <a:off x="5448925" y="926892"/>
            <a:ext cx="919396" cy="1216701"/>
          </a:xfrm>
          <a:custGeom>
            <a:avLst/>
            <a:gdLst>
              <a:gd name="connsiteX0" fmla="*/ 37475 w 919396"/>
              <a:gd name="connsiteY0" fmla="*/ 212360 h 1216701"/>
              <a:gd name="connsiteX1" fmla="*/ 142406 w 919396"/>
              <a:gd name="connsiteY1" fmla="*/ 1171731 h 1216701"/>
              <a:gd name="connsiteX2" fmla="*/ 891914 w 919396"/>
              <a:gd name="connsiteY2" fmla="*/ 482183 h 1216701"/>
              <a:gd name="connsiteX3" fmla="*/ 307298 w 919396"/>
              <a:gd name="connsiteY3" fmla="*/ 47469 h 1216701"/>
              <a:gd name="connsiteX4" fmla="*/ 37475 w 919396"/>
              <a:gd name="connsiteY4" fmla="*/ 212360 h 121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396" h="1216701">
                <a:moveTo>
                  <a:pt x="37475" y="212360"/>
                </a:moveTo>
                <a:cubicBezTo>
                  <a:pt x="9993" y="399737"/>
                  <a:pt x="0" y="1126761"/>
                  <a:pt x="142406" y="1171731"/>
                </a:cubicBezTo>
                <a:cubicBezTo>
                  <a:pt x="284812" y="1216701"/>
                  <a:pt x="864432" y="669560"/>
                  <a:pt x="891914" y="482183"/>
                </a:cubicBezTo>
                <a:cubicBezTo>
                  <a:pt x="919396" y="294806"/>
                  <a:pt x="449704" y="94938"/>
                  <a:pt x="307298" y="47469"/>
                </a:cubicBezTo>
                <a:cubicBezTo>
                  <a:pt x="164892" y="0"/>
                  <a:pt x="64957" y="24983"/>
                  <a:pt x="37475" y="212360"/>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Полилиния 26"/>
          <p:cNvSpPr/>
          <p:nvPr/>
        </p:nvSpPr>
        <p:spPr>
          <a:xfrm>
            <a:off x="7560039" y="976859"/>
            <a:ext cx="839450" cy="849443"/>
          </a:xfrm>
          <a:custGeom>
            <a:avLst/>
            <a:gdLst>
              <a:gd name="connsiteX0" fmla="*/ 69954 w 839450"/>
              <a:gd name="connsiteY0" fmla="*/ 387246 h 849443"/>
              <a:gd name="connsiteX1" fmla="*/ 504669 w 839450"/>
              <a:gd name="connsiteY1" fmla="*/ 821961 h 849443"/>
              <a:gd name="connsiteX2" fmla="*/ 819463 w 839450"/>
              <a:gd name="connsiteY2" fmla="*/ 222354 h 849443"/>
              <a:gd name="connsiteX3" fmla="*/ 624591 w 839450"/>
              <a:gd name="connsiteY3" fmla="*/ 12492 h 849443"/>
              <a:gd name="connsiteX4" fmla="*/ 279817 w 839450"/>
              <a:gd name="connsiteY4" fmla="*/ 147403 h 849443"/>
              <a:gd name="connsiteX5" fmla="*/ 84945 w 839450"/>
              <a:gd name="connsiteY5" fmla="*/ 312295 h 849443"/>
              <a:gd name="connsiteX6" fmla="*/ 69954 w 839450"/>
              <a:gd name="connsiteY6" fmla="*/ 387246 h 84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450" h="849443">
                <a:moveTo>
                  <a:pt x="69954" y="387246"/>
                </a:moveTo>
                <a:cubicBezTo>
                  <a:pt x="139908" y="472190"/>
                  <a:pt x="379751" y="849443"/>
                  <a:pt x="504669" y="821961"/>
                </a:cubicBezTo>
                <a:cubicBezTo>
                  <a:pt x="629587" y="794479"/>
                  <a:pt x="799476" y="357265"/>
                  <a:pt x="819463" y="222354"/>
                </a:cubicBezTo>
                <a:cubicBezTo>
                  <a:pt x="839450" y="87443"/>
                  <a:pt x="714532" y="24984"/>
                  <a:pt x="624591" y="12492"/>
                </a:cubicBezTo>
                <a:cubicBezTo>
                  <a:pt x="534650" y="0"/>
                  <a:pt x="369758" y="97436"/>
                  <a:pt x="279817" y="147403"/>
                </a:cubicBezTo>
                <a:cubicBezTo>
                  <a:pt x="189876" y="197370"/>
                  <a:pt x="119922" y="269823"/>
                  <a:pt x="84945" y="312295"/>
                </a:cubicBezTo>
                <a:cubicBezTo>
                  <a:pt x="49968" y="354767"/>
                  <a:pt x="0" y="302302"/>
                  <a:pt x="69954" y="387246"/>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Прямоугольник 29"/>
          <p:cNvSpPr/>
          <p:nvPr/>
        </p:nvSpPr>
        <p:spPr>
          <a:xfrm>
            <a:off x="2411760" y="3501008"/>
            <a:ext cx="300082" cy="369332"/>
          </a:xfrm>
          <a:prstGeom prst="rect">
            <a:avLst/>
          </a:prstGeom>
        </p:spPr>
        <p:txBody>
          <a:bodyPr wrap="none">
            <a:spAutoFit/>
          </a:bodyPr>
          <a:lstStyle/>
          <a:p>
            <a:r>
              <a:rPr lang="uk-UA" b="1" dirty="0"/>
              <a:t>3</a:t>
            </a:r>
            <a:endParaRPr lang="uk-UA" dirty="0"/>
          </a:p>
        </p:txBody>
      </p:sp>
      <p:sp>
        <p:nvSpPr>
          <p:cNvPr id="31" name="Прямоугольник 30"/>
          <p:cNvSpPr/>
          <p:nvPr/>
        </p:nvSpPr>
        <p:spPr>
          <a:xfrm>
            <a:off x="3851920" y="3933056"/>
            <a:ext cx="5112568" cy="2246769"/>
          </a:xfrm>
          <a:prstGeom prst="rect">
            <a:avLst/>
          </a:prstGeom>
        </p:spPr>
        <p:txBody>
          <a:bodyPr wrap="square">
            <a:spAutoFit/>
          </a:bodyPr>
          <a:lstStyle/>
          <a:p>
            <a:pPr algn="just"/>
            <a:r>
              <a:rPr lang="uk-UA" sz="2000" dirty="0"/>
              <a:t>На рентгенограмі ОГК S1+2(верхівково-задній) лівої легені. Це обумовлено наявністю загального бронха. Проектується по передній поверхні II ребра, через верхівку легкого до ості лопатки та по задній поверхні грудної клітки паравертебрально від верхнього кута лопатки до її середини.</a:t>
            </a:r>
          </a:p>
        </p:txBody>
      </p:sp>
      <p:sp>
        <p:nvSpPr>
          <p:cNvPr id="32" name="Прямоугольник 31"/>
          <p:cNvSpPr/>
          <p:nvPr/>
        </p:nvSpPr>
        <p:spPr>
          <a:xfrm>
            <a:off x="0" y="6211669"/>
            <a:ext cx="3707904" cy="707886"/>
          </a:xfrm>
          <a:prstGeom prst="rect">
            <a:avLst/>
          </a:prstGeom>
        </p:spPr>
        <p:txBody>
          <a:bodyPr wrap="square">
            <a:spAutoFit/>
          </a:bodyPr>
          <a:lstStyle/>
          <a:p>
            <a:r>
              <a:rPr lang="uk-UA" sz="2000" dirty="0"/>
              <a:t>На </a:t>
            </a:r>
            <a:r>
              <a:rPr lang="uk-UA" sz="2000" dirty="0" err="1"/>
              <a:t>КТ</a:t>
            </a:r>
            <a:r>
              <a:rPr lang="uk-UA" sz="2000" dirty="0"/>
              <a:t> ОГК: займає середні відділи до рівня біфуркації.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2</a:t>
            </a:r>
            <a:r>
              <a:rPr lang="en-US" sz="3200" b="1" dirty="0"/>
              <a:t> </a:t>
            </a:r>
            <a:r>
              <a:rPr lang="uk-UA" sz="3200" b="1" dirty="0"/>
              <a:t>сегмент правої легені</a:t>
            </a:r>
          </a:p>
        </p:txBody>
      </p:sp>
      <p:pic>
        <p:nvPicPr>
          <p:cNvPr id="20485" name="Picture 5"/>
          <p:cNvPicPr>
            <a:picLocks noChangeAspect="1" noChangeArrowheads="1"/>
          </p:cNvPicPr>
          <p:nvPr/>
        </p:nvPicPr>
        <p:blipFill>
          <a:blip r:embed="rId2" cstate="print"/>
          <a:srcRect/>
          <a:stretch>
            <a:fillRect/>
          </a:stretch>
        </p:blipFill>
        <p:spPr bwMode="auto">
          <a:xfrm>
            <a:off x="0" y="3068960"/>
            <a:ext cx="3635896" cy="3096344"/>
          </a:xfrm>
          <a:prstGeom prst="rect">
            <a:avLst/>
          </a:prstGeom>
          <a:noFill/>
          <a:ln w="9525">
            <a:noFill/>
            <a:miter lim="800000"/>
            <a:headEnd/>
            <a:tailEnd/>
          </a:ln>
        </p:spPr>
      </p:pic>
      <p:sp>
        <p:nvSpPr>
          <p:cNvPr id="11" name="Полилиния 10"/>
          <p:cNvSpPr/>
          <p:nvPr/>
        </p:nvSpPr>
        <p:spPr>
          <a:xfrm>
            <a:off x="1115616" y="4221088"/>
            <a:ext cx="504056" cy="648072"/>
          </a:xfrm>
          <a:custGeom>
            <a:avLst/>
            <a:gdLst>
              <a:gd name="connsiteX0" fmla="*/ 174885 w 414727"/>
              <a:gd name="connsiteY0" fmla="*/ 0 h 557134"/>
              <a:gd name="connsiteX1" fmla="*/ 69954 w 414727"/>
              <a:gd name="connsiteY1" fmla="*/ 74951 h 557134"/>
              <a:gd name="connsiteX2" fmla="*/ 9993 w 414727"/>
              <a:gd name="connsiteY2" fmla="*/ 149902 h 557134"/>
              <a:gd name="connsiteX3" fmla="*/ 9993 w 414727"/>
              <a:gd name="connsiteY3" fmla="*/ 239843 h 557134"/>
              <a:gd name="connsiteX4" fmla="*/ 54963 w 414727"/>
              <a:gd name="connsiteY4" fmla="*/ 389744 h 557134"/>
              <a:gd name="connsiteX5" fmla="*/ 84944 w 414727"/>
              <a:gd name="connsiteY5" fmla="*/ 434715 h 557134"/>
              <a:gd name="connsiteX6" fmla="*/ 114924 w 414727"/>
              <a:gd name="connsiteY6" fmla="*/ 479685 h 557134"/>
              <a:gd name="connsiteX7" fmla="*/ 204865 w 414727"/>
              <a:gd name="connsiteY7" fmla="*/ 524656 h 557134"/>
              <a:gd name="connsiteX8" fmla="*/ 339776 w 414727"/>
              <a:gd name="connsiteY8" fmla="*/ 539646 h 557134"/>
              <a:gd name="connsiteX9" fmla="*/ 399737 w 414727"/>
              <a:gd name="connsiteY9" fmla="*/ 554636 h 557134"/>
              <a:gd name="connsiteX10" fmla="*/ 414727 w 414727"/>
              <a:gd name="connsiteY10" fmla="*/ 554636 h 55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4727" h="557134">
                <a:moveTo>
                  <a:pt x="174885" y="0"/>
                </a:moveTo>
                <a:cubicBezTo>
                  <a:pt x="136160" y="24983"/>
                  <a:pt x="97436" y="49967"/>
                  <a:pt x="69954" y="74951"/>
                </a:cubicBezTo>
                <a:cubicBezTo>
                  <a:pt x="42472" y="99935"/>
                  <a:pt x="19987" y="122420"/>
                  <a:pt x="9993" y="149902"/>
                </a:cubicBezTo>
                <a:cubicBezTo>
                  <a:pt x="0" y="177384"/>
                  <a:pt x="2498" y="199869"/>
                  <a:pt x="9993" y="239843"/>
                </a:cubicBezTo>
                <a:cubicBezTo>
                  <a:pt x="17488" y="279817"/>
                  <a:pt x="42471" y="357265"/>
                  <a:pt x="54963" y="389744"/>
                </a:cubicBezTo>
                <a:cubicBezTo>
                  <a:pt x="67455" y="422223"/>
                  <a:pt x="84944" y="434715"/>
                  <a:pt x="84944" y="434715"/>
                </a:cubicBezTo>
                <a:cubicBezTo>
                  <a:pt x="94937" y="449705"/>
                  <a:pt x="94937" y="464695"/>
                  <a:pt x="114924" y="479685"/>
                </a:cubicBezTo>
                <a:cubicBezTo>
                  <a:pt x="134911" y="494675"/>
                  <a:pt x="167390" y="514663"/>
                  <a:pt x="204865" y="524656"/>
                </a:cubicBezTo>
                <a:cubicBezTo>
                  <a:pt x="242340" y="534650"/>
                  <a:pt x="307297" y="534649"/>
                  <a:pt x="339776" y="539646"/>
                </a:cubicBezTo>
                <a:cubicBezTo>
                  <a:pt x="372255" y="544643"/>
                  <a:pt x="387245" y="552138"/>
                  <a:pt x="399737" y="554636"/>
                </a:cubicBezTo>
                <a:cubicBezTo>
                  <a:pt x="412229" y="557134"/>
                  <a:pt x="414727" y="554636"/>
                  <a:pt x="414727" y="554636"/>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 name="Полилиния 12"/>
          <p:cNvSpPr/>
          <p:nvPr/>
        </p:nvSpPr>
        <p:spPr>
          <a:xfrm>
            <a:off x="254833" y="4586990"/>
            <a:ext cx="914400" cy="124918"/>
          </a:xfrm>
          <a:custGeom>
            <a:avLst/>
            <a:gdLst>
              <a:gd name="connsiteX0" fmla="*/ 0 w 914400"/>
              <a:gd name="connsiteY0" fmla="*/ 0 h 124918"/>
              <a:gd name="connsiteX1" fmla="*/ 59960 w 914400"/>
              <a:gd name="connsiteY1" fmla="*/ 74951 h 124918"/>
              <a:gd name="connsiteX2" fmla="*/ 209862 w 914400"/>
              <a:gd name="connsiteY2" fmla="*/ 89941 h 124918"/>
              <a:gd name="connsiteX3" fmla="*/ 374754 w 914400"/>
              <a:gd name="connsiteY3" fmla="*/ 119921 h 124918"/>
              <a:gd name="connsiteX4" fmla="*/ 524656 w 914400"/>
              <a:gd name="connsiteY4" fmla="*/ 119921 h 124918"/>
              <a:gd name="connsiteX5" fmla="*/ 659567 w 914400"/>
              <a:gd name="connsiteY5" fmla="*/ 104931 h 124918"/>
              <a:gd name="connsiteX6" fmla="*/ 809469 w 914400"/>
              <a:gd name="connsiteY6" fmla="*/ 74951 h 124918"/>
              <a:gd name="connsiteX7" fmla="*/ 914400 w 914400"/>
              <a:gd name="connsiteY7" fmla="*/ 74951 h 124918"/>
              <a:gd name="connsiteX8" fmla="*/ 914400 w 914400"/>
              <a:gd name="connsiteY8" fmla="*/ 74951 h 1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24918">
                <a:moveTo>
                  <a:pt x="0" y="0"/>
                </a:moveTo>
                <a:cubicBezTo>
                  <a:pt x="12491" y="29980"/>
                  <a:pt x="24983" y="59961"/>
                  <a:pt x="59960" y="74951"/>
                </a:cubicBezTo>
                <a:cubicBezTo>
                  <a:pt x="94937" y="89941"/>
                  <a:pt x="157396" y="82446"/>
                  <a:pt x="209862" y="89941"/>
                </a:cubicBezTo>
                <a:cubicBezTo>
                  <a:pt x="262328" y="97436"/>
                  <a:pt x="322288" y="114924"/>
                  <a:pt x="374754" y="119921"/>
                </a:cubicBezTo>
                <a:cubicBezTo>
                  <a:pt x="427220" y="124918"/>
                  <a:pt x="477187" y="122419"/>
                  <a:pt x="524656" y="119921"/>
                </a:cubicBezTo>
                <a:cubicBezTo>
                  <a:pt x="572125" y="117423"/>
                  <a:pt x="612098" y="112426"/>
                  <a:pt x="659567" y="104931"/>
                </a:cubicBezTo>
                <a:cubicBezTo>
                  <a:pt x="707036" y="97436"/>
                  <a:pt x="766997" y="79948"/>
                  <a:pt x="809469" y="74951"/>
                </a:cubicBezTo>
                <a:cubicBezTo>
                  <a:pt x="851941" y="69954"/>
                  <a:pt x="914400" y="74951"/>
                  <a:pt x="914400" y="74951"/>
                </a:cubicBezTo>
                <a:lnTo>
                  <a:pt x="914400" y="74951"/>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4" name="Полилиния 13"/>
          <p:cNvSpPr/>
          <p:nvPr/>
        </p:nvSpPr>
        <p:spPr>
          <a:xfrm>
            <a:off x="2267744" y="4005064"/>
            <a:ext cx="1154242" cy="199869"/>
          </a:xfrm>
          <a:custGeom>
            <a:avLst/>
            <a:gdLst>
              <a:gd name="connsiteX0" fmla="*/ 0 w 1154242"/>
              <a:gd name="connsiteY0" fmla="*/ 139909 h 199869"/>
              <a:gd name="connsiteX1" fmla="*/ 134911 w 1154242"/>
              <a:gd name="connsiteY1" fmla="*/ 34978 h 199869"/>
              <a:gd name="connsiteX2" fmla="*/ 299803 w 1154242"/>
              <a:gd name="connsiteY2" fmla="*/ 4997 h 199869"/>
              <a:gd name="connsiteX3" fmla="*/ 434715 w 1154242"/>
              <a:gd name="connsiteY3" fmla="*/ 4997 h 199869"/>
              <a:gd name="connsiteX4" fmla="*/ 554636 w 1154242"/>
              <a:gd name="connsiteY4" fmla="*/ 34978 h 199869"/>
              <a:gd name="connsiteX5" fmla="*/ 719528 w 1154242"/>
              <a:gd name="connsiteY5" fmla="*/ 49968 h 199869"/>
              <a:gd name="connsiteX6" fmla="*/ 869429 w 1154242"/>
              <a:gd name="connsiteY6" fmla="*/ 124919 h 199869"/>
              <a:gd name="connsiteX7" fmla="*/ 1034321 w 1154242"/>
              <a:gd name="connsiteY7" fmla="*/ 184879 h 199869"/>
              <a:gd name="connsiteX8" fmla="*/ 1154242 w 1154242"/>
              <a:gd name="connsiteY8" fmla="*/ 199869 h 19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242" h="199869">
                <a:moveTo>
                  <a:pt x="0" y="139909"/>
                </a:moveTo>
                <a:cubicBezTo>
                  <a:pt x="42472" y="98686"/>
                  <a:pt x="84944" y="57463"/>
                  <a:pt x="134911" y="34978"/>
                </a:cubicBezTo>
                <a:cubicBezTo>
                  <a:pt x="184878" y="12493"/>
                  <a:pt x="249836" y="9994"/>
                  <a:pt x="299803" y="4997"/>
                </a:cubicBezTo>
                <a:cubicBezTo>
                  <a:pt x="349770" y="0"/>
                  <a:pt x="392243" y="0"/>
                  <a:pt x="434715" y="4997"/>
                </a:cubicBezTo>
                <a:cubicBezTo>
                  <a:pt x="477187" y="9994"/>
                  <a:pt x="507167" y="27483"/>
                  <a:pt x="554636" y="34978"/>
                </a:cubicBezTo>
                <a:cubicBezTo>
                  <a:pt x="602105" y="42473"/>
                  <a:pt x="667062" y="34978"/>
                  <a:pt x="719528" y="49968"/>
                </a:cubicBezTo>
                <a:cubicBezTo>
                  <a:pt x="771994" y="64958"/>
                  <a:pt x="816964" y="102434"/>
                  <a:pt x="869429" y="124919"/>
                </a:cubicBezTo>
                <a:cubicBezTo>
                  <a:pt x="921895" y="147404"/>
                  <a:pt x="986852" y="172387"/>
                  <a:pt x="1034321" y="184879"/>
                </a:cubicBezTo>
                <a:cubicBezTo>
                  <a:pt x="1081790" y="197371"/>
                  <a:pt x="1154242" y="199869"/>
                  <a:pt x="1154242" y="199869"/>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6" name="Полилиния 15"/>
          <p:cNvSpPr/>
          <p:nvPr/>
        </p:nvSpPr>
        <p:spPr>
          <a:xfrm>
            <a:off x="2195736" y="5013176"/>
            <a:ext cx="1004341" cy="404735"/>
          </a:xfrm>
          <a:custGeom>
            <a:avLst/>
            <a:gdLst>
              <a:gd name="connsiteX0" fmla="*/ 0 w 1004341"/>
              <a:gd name="connsiteY0" fmla="*/ 0 h 404735"/>
              <a:gd name="connsiteX1" fmla="*/ 59961 w 1004341"/>
              <a:gd name="connsiteY1" fmla="*/ 119921 h 404735"/>
              <a:gd name="connsiteX2" fmla="*/ 149902 w 1004341"/>
              <a:gd name="connsiteY2" fmla="*/ 179882 h 404735"/>
              <a:gd name="connsiteX3" fmla="*/ 209863 w 1004341"/>
              <a:gd name="connsiteY3" fmla="*/ 239843 h 404735"/>
              <a:gd name="connsiteX4" fmla="*/ 359764 w 1004341"/>
              <a:gd name="connsiteY4" fmla="*/ 269823 h 404735"/>
              <a:gd name="connsiteX5" fmla="*/ 494676 w 1004341"/>
              <a:gd name="connsiteY5" fmla="*/ 314794 h 404735"/>
              <a:gd name="connsiteX6" fmla="*/ 674558 w 1004341"/>
              <a:gd name="connsiteY6" fmla="*/ 344774 h 404735"/>
              <a:gd name="connsiteX7" fmla="*/ 839449 w 1004341"/>
              <a:gd name="connsiteY7" fmla="*/ 374754 h 404735"/>
              <a:gd name="connsiteX8" fmla="*/ 1004341 w 1004341"/>
              <a:gd name="connsiteY8" fmla="*/ 404735 h 404735"/>
              <a:gd name="connsiteX9" fmla="*/ 1004341 w 1004341"/>
              <a:gd name="connsiteY9" fmla="*/ 404735 h 404735"/>
              <a:gd name="connsiteX10" fmla="*/ 1004341 w 1004341"/>
              <a:gd name="connsiteY10" fmla="*/ 404735 h 40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4341" h="404735">
                <a:moveTo>
                  <a:pt x="0" y="0"/>
                </a:moveTo>
                <a:cubicBezTo>
                  <a:pt x="17488" y="44970"/>
                  <a:pt x="34977" y="89941"/>
                  <a:pt x="59961" y="119921"/>
                </a:cubicBezTo>
                <a:cubicBezTo>
                  <a:pt x="84945" y="149901"/>
                  <a:pt x="124918" y="159895"/>
                  <a:pt x="149902" y="179882"/>
                </a:cubicBezTo>
                <a:cubicBezTo>
                  <a:pt x="174886" y="199869"/>
                  <a:pt x="174886" y="224853"/>
                  <a:pt x="209863" y="239843"/>
                </a:cubicBezTo>
                <a:cubicBezTo>
                  <a:pt x="244840" y="254833"/>
                  <a:pt x="312295" y="257331"/>
                  <a:pt x="359764" y="269823"/>
                </a:cubicBezTo>
                <a:cubicBezTo>
                  <a:pt x="407233" y="282315"/>
                  <a:pt x="442210" y="302302"/>
                  <a:pt x="494676" y="314794"/>
                </a:cubicBezTo>
                <a:cubicBezTo>
                  <a:pt x="547142" y="327286"/>
                  <a:pt x="674558" y="344774"/>
                  <a:pt x="674558" y="344774"/>
                </a:cubicBezTo>
                <a:lnTo>
                  <a:pt x="839449" y="374754"/>
                </a:lnTo>
                <a:lnTo>
                  <a:pt x="1004341" y="404735"/>
                </a:lnTo>
                <a:lnTo>
                  <a:pt x="1004341" y="404735"/>
                </a:lnTo>
                <a:lnTo>
                  <a:pt x="1004341" y="404735"/>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7" name="Прямоугольник 16"/>
          <p:cNvSpPr/>
          <p:nvPr/>
        </p:nvSpPr>
        <p:spPr>
          <a:xfrm>
            <a:off x="539552" y="3861048"/>
            <a:ext cx="300082" cy="369332"/>
          </a:xfrm>
          <a:prstGeom prst="rect">
            <a:avLst/>
          </a:prstGeom>
        </p:spPr>
        <p:txBody>
          <a:bodyPr wrap="none">
            <a:spAutoFit/>
          </a:bodyPr>
          <a:lstStyle/>
          <a:p>
            <a:r>
              <a:rPr lang="uk-UA" b="1" dirty="0"/>
              <a:t>3</a:t>
            </a:r>
          </a:p>
        </p:txBody>
      </p:sp>
      <p:sp>
        <p:nvSpPr>
          <p:cNvPr id="18" name="Прямоугольник 17"/>
          <p:cNvSpPr/>
          <p:nvPr/>
        </p:nvSpPr>
        <p:spPr>
          <a:xfrm>
            <a:off x="755576" y="4941168"/>
            <a:ext cx="300082" cy="369332"/>
          </a:xfrm>
          <a:prstGeom prst="rect">
            <a:avLst/>
          </a:prstGeom>
        </p:spPr>
        <p:txBody>
          <a:bodyPr wrap="none">
            <a:spAutoFit/>
          </a:bodyPr>
          <a:lstStyle/>
          <a:p>
            <a:r>
              <a:rPr lang="uk-UA" b="1" dirty="0"/>
              <a:t>2</a:t>
            </a:r>
          </a:p>
        </p:txBody>
      </p:sp>
      <p:sp>
        <p:nvSpPr>
          <p:cNvPr id="19" name="Прямоугольник 18"/>
          <p:cNvSpPr/>
          <p:nvPr/>
        </p:nvSpPr>
        <p:spPr>
          <a:xfrm>
            <a:off x="1187624" y="4437112"/>
            <a:ext cx="300082" cy="369332"/>
          </a:xfrm>
          <a:prstGeom prst="rect">
            <a:avLst/>
          </a:prstGeom>
        </p:spPr>
        <p:txBody>
          <a:bodyPr wrap="none">
            <a:spAutoFit/>
          </a:bodyPr>
          <a:lstStyle/>
          <a:p>
            <a:r>
              <a:rPr lang="uk-UA" b="1" dirty="0"/>
              <a:t>1</a:t>
            </a:r>
          </a:p>
        </p:txBody>
      </p:sp>
      <p:sp>
        <p:nvSpPr>
          <p:cNvPr id="20" name="Прямоугольник 19"/>
          <p:cNvSpPr/>
          <p:nvPr/>
        </p:nvSpPr>
        <p:spPr>
          <a:xfrm>
            <a:off x="2411760" y="5229200"/>
            <a:ext cx="300082" cy="369332"/>
          </a:xfrm>
          <a:prstGeom prst="rect">
            <a:avLst/>
          </a:prstGeom>
        </p:spPr>
        <p:txBody>
          <a:bodyPr wrap="none">
            <a:spAutoFit/>
          </a:bodyPr>
          <a:lstStyle/>
          <a:p>
            <a:r>
              <a:rPr lang="uk-UA" b="1" dirty="0"/>
              <a:t>6</a:t>
            </a:r>
          </a:p>
        </p:txBody>
      </p:sp>
      <p:sp>
        <p:nvSpPr>
          <p:cNvPr id="21" name="Прямоугольник 20"/>
          <p:cNvSpPr/>
          <p:nvPr/>
        </p:nvSpPr>
        <p:spPr>
          <a:xfrm>
            <a:off x="2483768" y="4437112"/>
            <a:ext cx="546945" cy="369332"/>
          </a:xfrm>
          <a:prstGeom prst="rect">
            <a:avLst/>
          </a:prstGeom>
        </p:spPr>
        <p:txBody>
          <a:bodyPr wrap="none">
            <a:spAutoFit/>
          </a:bodyPr>
          <a:lstStyle/>
          <a:p>
            <a:r>
              <a:rPr lang="uk-UA" b="1" dirty="0"/>
              <a:t>1+2</a:t>
            </a:r>
          </a:p>
        </p:txBody>
      </p:sp>
      <p:sp>
        <p:nvSpPr>
          <p:cNvPr id="22" name="Прямоугольник 21"/>
          <p:cNvSpPr/>
          <p:nvPr/>
        </p:nvSpPr>
        <p:spPr>
          <a:xfrm>
            <a:off x="1691680" y="4869160"/>
            <a:ext cx="497252" cy="276999"/>
          </a:xfrm>
          <a:prstGeom prst="rect">
            <a:avLst/>
          </a:prstGeom>
        </p:spPr>
        <p:txBody>
          <a:bodyPr wrap="none">
            <a:spAutoFit/>
          </a:bodyPr>
          <a:lstStyle/>
          <a:p>
            <a:r>
              <a:rPr lang="en-US" sz="1200" b="1" dirty="0">
                <a:solidFill>
                  <a:schemeClr val="bg1"/>
                </a:solidFill>
              </a:rPr>
              <a:t>Th 3</a:t>
            </a:r>
            <a:endParaRPr lang="uk-UA" sz="1200" b="1" dirty="0">
              <a:solidFill>
                <a:schemeClr val="bg1"/>
              </a:solidFill>
            </a:endParaRPr>
          </a:p>
        </p:txBody>
      </p:sp>
      <p:sp>
        <p:nvSpPr>
          <p:cNvPr id="26" name="Прямоугольник 25"/>
          <p:cNvSpPr/>
          <p:nvPr/>
        </p:nvSpPr>
        <p:spPr>
          <a:xfrm>
            <a:off x="1259632" y="3861048"/>
            <a:ext cx="485800" cy="230832"/>
          </a:xfrm>
          <a:prstGeom prst="rect">
            <a:avLst/>
          </a:prstGeom>
        </p:spPr>
        <p:txBody>
          <a:bodyPr wrap="square">
            <a:spAutoFit/>
          </a:bodyPr>
          <a:lstStyle/>
          <a:p>
            <a:r>
              <a:rPr lang="uk-UA" sz="900" b="1" dirty="0">
                <a:solidFill>
                  <a:schemeClr val="bg1"/>
                </a:solidFill>
              </a:rPr>
              <a:t>ВПВ</a:t>
            </a:r>
            <a:endParaRPr lang="ru-RU" sz="900" b="1" dirty="0">
              <a:solidFill>
                <a:schemeClr val="bg1"/>
              </a:solidFill>
            </a:endParaRPr>
          </a:p>
        </p:txBody>
      </p:sp>
      <p:sp>
        <p:nvSpPr>
          <p:cNvPr id="28" name="Прямоугольник 27"/>
          <p:cNvSpPr/>
          <p:nvPr/>
        </p:nvSpPr>
        <p:spPr>
          <a:xfrm rot="16352826">
            <a:off x="1658293" y="4276075"/>
            <a:ext cx="763351" cy="230832"/>
          </a:xfrm>
          <a:prstGeom prst="rect">
            <a:avLst/>
          </a:prstGeom>
        </p:spPr>
        <p:txBody>
          <a:bodyPr wrap="none">
            <a:spAutoFit/>
          </a:bodyPr>
          <a:lstStyle/>
          <a:p>
            <a:r>
              <a:rPr lang="uk-UA" sz="900" b="1" dirty="0">
                <a:solidFill>
                  <a:schemeClr val="bg1"/>
                </a:solidFill>
              </a:rPr>
              <a:t>Дуга аорти</a:t>
            </a:r>
            <a:endParaRPr lang="ru-RU" sz="900" b="1" dirty="0">
              <a:solidFill>
                <a:schemeClr val="bg1"/>
              </a:solidFill>
            </a:endParaRPr>
          </a:p>
        </p:txBody>
      </p:sp>
      <p:sp>
        <p:nvSpPr>
          <p:cNvPr id="29" name="Прямоугольник 28"/>
          <p:cNvSpPr/>
          <p:nvPr/>
        </p:nvSpPr>
        <p:spPr>
          <a:xfrm>
            <a:off x="1547664" y="4293096"/>
            <a:ext cx="366382" cy="276999"/>
          </a:xfrm>
          <a:prstGeom prst="rect">
            <a:avLst/>
          </a:prstGeom>
        </p:spPr>
        <p:txBody>
          <a:bodyPr wrap="none">
            <a:spAutoFit/>
          </a:bodyPr>
          <a:lstStyle/>
          <a:p>
            <a:r>
              <a:rPr lang="uk-UA" sz="1200" b="1" dirty="0" err="1"/>
              <a:t>Тр</a:t>
            </a:r>
            <a:endParaRPr lang="ru-RU" sz="1200" b="1" dirty="0"/>
          </a:p>
        </p:txBody>
      </p:sp>
      <p:pic>
        <p:nvPicPr>
          <p:cNvPr id="40" name="Picture 3"/>
          <p:cNvPicPr>
            <a:picLocks noChangeAspect="1" noChangeArrowheads="1"/>
          </p:cNvPicPr>
          <p:nvPr/>
        </p:nvPicPr>
        <p:blipFill>
          <a:blip r:embed="rId3" cstate="print">
            <a:lum contrast="30000"/>
          </a:blip>
          <a:srcRect/>
          <a:stretch>
            <a:fillRect/>
          </a:stretch>
        </p:blipFill>
        <p:spPr bwMode="auto">
          <a:xfrm flipH="1">
            <a:off x="6845481" y="620688"/>
            <a:ext cx="2298519" cy="3024336"/>
          </a:xfrm>
          <a:prstGeom prst="rect">
            <a:avLst/>
          </a:prstGeom>
          <a:noFill/>
          <a:ln w="9525">
            <a:noFill/>
            <a:miter lim="800000"/>
            <a:headEnd/>
            <a:tailEnd/>
          </a:ln>
        </p:spPr>
      </p:pic>
      <p:pic>
        <p:nvPicPr>
          <p:cNvPr id="20492" name="Picture 12"/>
          <p:cNvPicPr>
            <a:picLocks noChangeAspect="1" noChangeArrowheads="1"/>
          </p:cNvPicPr>
          <p:nvPr/>
        </p:nvPicPr>
        <p:blipFill>
          <a:blip r:embed="rId4" cstate="print"/>
          <a:srcRect/>
          <a:stretch>
            <a:fillRect/>
          </a:stretch>
        </p:blipFill>
        <p:spPr bwMode="auto">
          <a:xfrm>
            <a:off x="3707904" y="620688"/>
            <a:ext cx="3168352" cy="3024336"/>
          </a:xfrm>
          <a:prstGeom prst="rect">
            <a:avLst/>
          </a:prstGeom>
          <a:noFill/>
          <a:ln w="9525">
            <a:noFill/>
            <a:miter lim="800000"/>
            <a:headEnd/>
            <a:tailEnd/>
          </a:ln>
        </p:spPr>
      </p:pic>
      <p:sp>
        <p:nvSpPr>
          <p:cNvPr id="23" name="Прямоугольник 22"/>
          <p:cNvSpPr/>
          <p:nvPr/>
        </p:nvSpPr>
        <p:spPr>
          <a:xfrm>
            <a:off x="2411760" y="3501008"/>
            <a:ext cx="300082" cy="369332"/>
          </a:xfrm>
          <a:prstGeom prst="rect">
            <a:avLst/>
          </a:prstGeom>
        </p:spPr>
        <p:txBody>
          <a:bodyPr wrap="none">
            <a:spAutoFit/>
          </a:bodyPr>
          <a:lstStyle/>
          <a:p>
            <a:r>
              <a:rPr lang="uk-UA" b="1" dirty="0"/>
              <a:t>3</a:t>
            </a:r>
            <a:endParaRPr lang="uk-UA" dirty="0"/>
          </a:p>
        </p:txBody>
      </p:sp>
      <p:pic>
        <p:nvPicPr>
          <p:cNvPr id="33794" name="Picture 2"/>
          <p:cNvPicPr>
            <a:picLocks noChangeAspect="1" noChangeArrowheads="1"/>
          </p:cNvPicPr>
          <p:nvPr/>
        </p:nvPicPr>
        <p:blipFill>
          <a:blip r:embed="rId5" cstate="print">
            <a:grayscl/>
          </a:blip>
          <a:srcRect/>
          <a:stretch>
            <a:fillRect/>
          </a:stretch>
        </p:blipFill>
        <p:spPr bwMode="auto">
          <a:xfrm>
            <a:off x="0" y="548680"/>
            <a:ext cx="3635897" cy="2304256"/>
          </a:xfrm>
          <a:prstGeom prst="rect">
            <a:avLst/>
          </a:prstGeom>
          <a:noFill/>
          <a:ln w="9525">
            <a:noFill/>
            <a:miter lim="800000"/>
            <a:headEnd/>
            <a:tailEnd/>
          </a:ln>
        </p:spPr>
      </p:pic>
      <p:sp>
        <p:nvSpPr>
          <p:cNvPr id="30" name="Полилиния 29"/>
          <p:cNvSpPr/>
          <p:nvPr/>
        </p:nvSpPr>
        <p:spPr>
          <a:xfrm>
            <a:off x="3995936" y="1124744"/>
            <a:ext cx="1146135" cy="677056"/>
          </a:xfrm>
          <a:custGeom>
            <a:avLst/>
            <a:gdLst>
              <a:gd name="connsiteX0" fmla="*/ 117423 w 1329128"/>
              <a:gd name="connsiteY0" fmla="*/ 454702 h 677056"/>
              <a:gd name="connsiteX1" fmla="*/ 1061804 w 1329128"/>
              <a:gd name="connsiteY1" fmla="*/ 664564 h 677056"/>
              <a:gd name="connsiteX2" fmla="*/ 1211705 w 1329128"/>
              <a:gd name="connsiteY2" fmla="*/ 379751 h 677056"/>
              <a:gd name="connsiteX3" fmla="*/ 357266 w 1329128"/>
              <a:gd name="connsiteY3" fmla="*/ 19987 h 677056"/>
              <a:gd name="connsiteX4" fmla="*/ 117423 w 1329128"/>
              <a:gd name="connsiteY4" fmla="*/ 454702 h 67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9128" h="677056">
                <a:moveTo>
                  <a:pt x="117423" y="454702"/>
                </a:moveTo>
                <a:cubicBezTo>
                  <a:pt x="234846" y="562131"/>
                  <a:pt x="879424" y="677056"/>
                  <a:pt x="1061804" y="664564"/>
                </a:cubicBezTo>
                <a:cubicBezTo>
                  <a:pt x="1244184" y="652072"/>
                  <a:pt x="1329128" y="487180"/>
                  <a:pt x="1211705" y="379751"/>
                </a:cubicBezTo>
                <a:cubicBezTo>
                  <a:pt x="1094282" y="272322"/>
                  <a:pt x="539646" y="0"/>
                  <a:pt x="357266" y="19987"/>
                </a:cubicBezTo>
                <a:cubicBezTo>
                  <a:pt x="174886" y="39974"/>
                  <a:pt x="0" y="347273"/>
                  <a:pt x="117423" y="454702"/>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Прямоугольник 31"/>
          <p:cNvSpPr/>
          <p:nvPr/>
        </p:nvSpPr>
        <p:spPr>
          <a:xfrm>
            <a:off x="4031432" y="3717032"/>
            <a:ext cx="5112568" cy="3416320"/>
          </a:xfrm>
          <a:prstGeom prst="rect">
            <a:avLst/>
          </a:prstGeom>
        </p:spPr>
        <p:txBody>
          <a:bodyPr wrap="square">
            <a:spAutoFit/>
          </a:bodyPr>
          <a:lstStyle/>
          <a:p>
            <a:pPr algn="just"/>
            <a:r>
              <a:rPr lang="uk-UA" sz="2000" dirty="0"/>
              <a:t>На рентгенограмі ОГК S2 (задній) правої легені проектується на грудну клітку по задньої поверхні паравертебрально від верхнього краю лопатки до її середини.</a:t>
            </a:r>
          </a:p>
          <a:p>
            <a:pPr algn="just"/>
            <a:endParaRPr lang="ru-RU" sz="2000" dirty="0"/>
          </a:p>
          <a:p>
            <a:pPr algn="just"/>
            <a:endParaRPr lang="ru-RU" sz="2000" dirty="0"/>
          </a:p>
          <a:p>
            <a:pPr algn="just"/>
            <a:r>
              <a:rPr lang="ru-RU" sz="2000" dirty="0"/>
              <a:t>На КТ ОГК: </a:t>
            </a:r>
            <a:r>
              <a:rPr lang="uk-UA" sz="2000" dirty="0"/>
              <a:t>займає задні відділи до рівня дуги аорти і середню третину до рівня біфуркації трахеї.</a:t>
            </a:r>
          </a:p>
          <a:p>
            <a:endParaRPr lang="uk-UA" dirty="0"/>
          </a:p>
          <a:p>
            <a:r>
              <a:rPr lang="uk-UA" dirty="0"/>
              <a:t> </a:t>
            </a:r>
          </a:p>
        </p:txBody>
      </p:sp>
      <p:sp>
        <p:nvSpPr>
          <p:cNvPr id="35" name="Полилиния 34"/>
          <p:cNvSpPr/>
          <p:nvPr/>
        </p:nvSpPr>
        <p:spPr>
          <a:xfrm>
            <a:off x="7452320" y="836712"/>
            <a:ext cx="532151" cy="1039317"/>
          </a:xfrm>
          <a:custGeom>
            <a:avLst/>
            <a:gdLst>
              <a:gd name="connsiteX0" fmla="*/ 52466 w 532151"/>
              <a:gd name="connsiteY0" fmla="*/ 382248 h 1039317"/>
              <a:gd name="connsiteX1" fmla="*/ 472190 w 532151"/>
              <a:gd name="connsiteY1" fmla="*/ 1026825 h 1039317"/>
              <a:gd name="connsiteX2" fmla="*/ 412230 w 532151"/>
              <a:gd name="connsiteY2" fmla="*/ 457199 h 1039317"/>
              <a:gd name="connsiteX3" fmla="*/ 277318 w 532151"/>
              <a:gd name="connsiteY3" fmla="*/ 142406 h 1039317"/>
              <a:gd name="connsiteX4" fmla="*/ 157397 w 532151"/>
              <a:gd name="connsiteY4" fmla="*/ 37475 h 1039317"/>
              <a:gd name="connsiteX5" fmla="*/ 52466 w 532151"/>
              <a:gd name="connsiteY5" fmla="*/ 382248 h 103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151" h="1039317">
                <a:moveTo>
                  <a:pt x="52466" y="382248"/>
                </a:moveTo>
                <a:cubicBezTo>
                  <a:pt x="104932" y="547140"/>
                  <a:pt x="412229" y="1014333"/>
                  <a:pt x="472190" y="1026825"/>
                </a:cubicBezTo>
                <a:cubicBezTo>
                  <a:pt x="532151" y="1039317"/>
                  <a:pt x="444709" y="604602"/>
                  <a:pt x="412230" y="457199"/>
                </a:cubicBezTo>
                <a:cubicBezTo>
                  <a:pt x="379751" y="309796"/>
                  <a:pt x="319790" y="212360"/>
                  <a:pt x="277318" y="142406"/>
                </a:cubicBezTo>
                <a:cubicBezTo>
                  <a:pt x="234846" y="72452"/>
                  <a:pt x="194872" y="0"/>
                  <a:pt x="157397" y="37475"/>
                </a:cubicBezTo>
                <a:cubicBezTo>
                  <a:pt x="119922" y="74950"/>
                  <a:pt x="0" y="217356"/>
                  <a:pt x="52466" y="382248"/>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598759" cy="584775"/>
          </a:xfrm>
          <a:prstGeom prst="rect">
            <a:avLst/>
          </a:prstGeom>
        </p:spPr>
        <p:txBody>
          <a:bodyPr wrap="none">
            <a:spAutoFit/>
          </a:bodyPr>
          <a:lstStyle/>
          <a:p>
            <a:r>
              <a:rPr lang="uk-UA" sz="3200" b="1" dirty="0"/>
              <a:t>3</a:t>
            </a:r>
            <a:r>
              <a:rPr lang="en-US" sz="3200" b="1" dirty="0"/>
              <a:t> </a:t>
            </a:r>
            <a:r>
              <a:rPr lang="uk-UA" sz="3200" b="1" dirty="0"/>
              <a:t>сегмент правої легені</a:t>
            </a:r>
          </a:p>
        </p:txBody>
      </p:sp>
      <p:pic>
        <p:nvPicPr>
          <p:cNvPr id="20485" name="Picture 5"/>
          <p:cNvPicPr>
            <a:picLocks noChangeAspect="1" noChangeArrowheads="1"/>
          </p:cNvPicPr>
          <p:nvPr/>
        </p:nvPicPr>
        <p:blipFill>
          <a:blip r:embed="rId2" cstate="print"/>
          <a:srcRect/>
          <a:stretch>
            <a:fillRect/>
          </a:stretch>
        </p:blipFill>
        <p:spPr bwMode="auto">
          <a:xfrm>
            <a:off x="0" y="3068960"/>
            <a:ext cx="3635896" cy="3168352"/>
          </a:xfrm>
          <a:prstGeom prst="rect">
            <a:avLst/>
          </a:prstGeom>
          <a:noFill/>
          <a:ln w="9525">
            <a:noFill/>
            <a:miter lim="800000"/>
            <a:headEnd/>
            <a:tailEnd/>
          </a:ln>
        </p:spPr>
      </p:pic>
      <p:sp>
        <p:nvSpPr>
          <p:cNvPr id="11" name="Полилиния 10"/>
          <p:cNvSpPr/>
          <p:nvPr/>
        </p:nvSpPr>
        <p:spPr>
          <a:xfrm>
            <a:off x="1115616" y="4221088"/>
            <a:ext cx="504056" cy="648072"/>
          </a:xfrm>
          <a:custGeom>
            <a:avLst/>
            <a:gdLst>
              <a:gd name="connsiteX0" fmla="*/ 174885 w 414727"/>
              <a:gd name="connsiteY0" fmla="*/ 0 h 557134"/>
              <a:gd name="connsiteX1" fmla="*/ 69954 w 414727"/>
              <a:gd name="connsiteY1" fmla="*/ 74951 h 557134"/>
              <a:gd name="connsiteX2" fmla="*/ 9993 w 414727"/>
              <a:gd name="connsiteY2" fmla="*/ 149902 h 557134"/>
              <a:gd name="connsiteX3" fmla="*/ 9993 w 414727"/>
              <a:gd name="connsiteY3" fmla="*/ 239843 h 557134"/>
              <a:gd name="connsiteX4" fmla="*/ 54963 w 414727"/>
              <a:gd name="connsiteY4" fmla="*/ 389744 h 557134"/>
              <a:gd name="connsiteX5" fmla="*/ 84944 w 414727"/>
              <a:gd name="connsiteY5" fmla="*/ 434715 h 557134"/>
              <a:gd name="connsiteX6" fmla="*/ 114924 w 414727"/>
              <a:gd name="connsiteY6" fmla="*/ 479685 h 557134"/>
              <a:gd name="connsiteX7" fmla="*/ 204865 w 414727"/>
              <a:gd name="connsiteY7" fmla="*/ 524656 h 557134"/>
              <a:gd name="connsiteX8" fmla="*/ 339776 w 414727"/>
              <a:gd name="connsiteY8" fmla="*/ 539646 h 557134"/>
              <a:gd name="connsiteX9" fmla="*/ 399737 w 414727"/>
              <a:gd name="connsiteY9" fmla="*/ 554636 h 557134"/>
              <a:gd name="connsiteX10" fmla="*/ 414727 w 414727"/>
              <a:gd name="connsiteY10" fmla="*/ 554636 h 55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4727" h="557134">
                <a:moveTo>
                  <a:pt x="174885" y="0"/>
                </a:moveTo>
                <a:cubicBezTo>
                  <a:pt x="136160" y="24983"/>
                  <a:pt x="97436" y="49967"/>
                  <a:pt x="69954" y="74951"/>
                </a:cubicBezTo>
                <a:cubicBezTo>
                  <a:pt x="42472" y="99935"/>
                  <a:pt x="19987" y="122420"/>
                  <a:pt x="9993" y="149902"/>
                </a:cubicBezTo>
                <a:cubicBezTo>
                  <a:pt x="0" y="177384"/>
                  <a:pt x="2498" y="199869"/>
                  <a:pt x="9993" y="239843"/>
                </a:cubicBezTo>
                <a:cubicBezTo>
                  <a:pt x="17488" y="279817"/>
                  <a:pt x="42471" y="357265"/>
                  <a:pt x="54963" y="389744"/>
                </a:cubicBezTo>
                <a:cubicBezTo>
                  <a:pt x="67455" y="422223"/>
                  <a:pt x="84944" y="434715"/>
                  <a:pt x="84944" y="434715"/>
                </a:cubicBezTo>
                <a:cubicBezTo>
                  <a:pt x="94937" y="449705"/>
                  <a:pt x="94937" y="464695"/>
                  <a:pt x="114924" y="479685"/>
                </a:cubicBezTo>
                <a:cubicBezTo>
                  <a:pt x="134911" y="494675"/>
                  <a:pt x="167390" y="514663"/>
                  <a:pt x="204865" y="524656"/>
                </a:cubicBezTo>
                <a:cubicBezTo>
                  <a:pt x="242340" y="534650"/>
                  <a:pt x="307297" y="534649"/>
                  <a:pt x="339776" y="539646"/>
                </a:cubicBezTo>
                <a:cubicBezTo>
                  <a:pt x="372255" y="544643"/>
                  <a:pt x="387245" y="552138"/>
                  <a:pt x="399737" y="554636"/>
                </a:cubicBezTo>
                <a:cubicBezTo>
                  <a:pt x="412229" y="557134"/>
                  <a:pt x="414727" y="554636"/>
                  <a:pt x="414727" y="554636"/>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 name="Полилиния 12"/>
          <p:cNvSpPr/>
          <p:nvPr/>
        </p:nvSpPr>
        <p:spPr>
          <a:xfrm>
            <a:off x="254833" y="4586990"/>
            <a:ext cx="914400" cy="124918"/>
          </a:xfrm>
          <a:custGeom>
            <a:avLst/>
            <a:gdLst>
              <a:gd name="connsiteX0" fmla="*/ 0 w 914400"/>
              <a:gd name="connsiteY0" fmla="*/ 0 h 124918"/>
              <a:gd name="connsiteX1" fmla="*/ 59960 w 914400"/>
              <a:gd name="connsiteY1" fmla="*/ 74951 h 124918"/>
              <a:gd name="connsiteX2" fmla="*/ 209862 w 914400"/>
              <a:gd name="connsiteY2" fmla="*/ 89941 h 124918"/>
              <a:gd name="connsiteX3" fmla="*/ 374754 w 914400"/>
              <a:gd name="connsiteY3" fmla="*/ 119921 h 124918"/>
              <a:gd name="connsiteX4" fmla="*/ 524656 w 914400"/>
              <a:gd name="connsiteY4" fmla="*/ 119921 h 124918"/>
              <a:gd name="connsiteX5" fmla="*/ 659567 w 914400"/>
              <a:gd name="connsiteY5" fmla="*/ 104931 h 124918"/>
              <a:gd name="connsiteX6" fmla="*/ 809469 w 914400"/>
              <a:gd name="connsiteY6" fmla="*/ 74951 h 124918"/>
              <a:gd name="connsiteX7" fmla="*/ 914400 w 914400"/>
              <a:gd name="connsiteY7" fmla="*/ 74951 h 124918"/>
              <a:gd name="connsiteX8" fmla="*/ 914400 w 914400"/>
              <a:gd name="connsiteY8" fmla="*/ 74951 h 1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24918">
                <a:moveTo>
                  <a:pt x="0" y="0"/>
                </a:moveTo>
                <a:cubicBezTo>
                  <a:pt x="12491" y="29980"/>
                  <a:pt x="24983" y="59961"/>
                  <a:pt x="59960" y="74951"/>
                </a:cubicBezTo>
                <a:cubicBezTo>
                  <a:pt x="94937" y="89941"/>
                  <a:pt x="157396" y="82446"/>
                  <a:pt x="209862" y="89941"/>
                </a:cubicBezTo>
                <a:cubicBezTo>
                  <a:pt x="262328" y="97436"/>
                  <a:pt x="322288" y="114924"/>
                  <a:pt x="374754" y="119921"/>
                </a:cubicBezTo>
                <a:cubicBezTo>
                  <a:pt x="427220" y="124918"/>
                  <a:pt x="477187" y="122419"/>
                  <a:pt x="524656" y="119921"/>
                </a:cubicBezTo>
                <a:cubicBezTo>
                  <a:pt x="572125" y="117423"/>
                  <a:pt x="612098" y="112426"/>
                  <a:pt x="659567" y="104931"/>
                </a:cubicBezTo>
                <a:cubicBezTo>
                  <a:pt x="707036" y="97436"/>
                  <a:pt x="766997" y="79948"/>
                  <a:pt x="809469" y="74951"/>
                </a:cubicBezTo>
                <a:cubicBezTo>
                  <a:pt x="851941" y="69954"/>
                  <a:pt x="914400" y="74951"/>
                  <a:pt x="914400" y="74951"/>
                </a:cubicBezTo>
                <a:lnTo>
                  <a:pt x="914400" y="74951"/>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4" name="Полилиния 13"/>
          <p:cNvSpPr/>
          <p:nvPr/>
        </p:nvSpPr>
        <p:spPr>
          <a:xfrm>
            <a:off x="2267744" y="4005064"/>
            <a:ext cx="1154242" cy="199869"/>
          </a:xfrm>
          <a:custGeom>
            <a:avLst/>
            <a:gdLst>
              <a:gd name="connsiteX0" fmla="*/ 0 w 1154242"/>
              <a:gd name="connsiteY0" fmla="*/ 139909 h 199869"/>
              <a:gd name="connsiteX1" fmla="*/ 134911 w 1154242"/>
              <a:gd name="connsiteY1" fmla="*/ 34978 h 199869"/>
              <a:gd name="connsiteX2" fmla="*/ 299803 w 1154242"/>
              <a:gd name="connsiteY2" fmla="*/ 4997 h 199869"/>
              <a:gd name="connsiteX3" fmla="*/ 434715 w 1154242"/>
              <a:gd name="connsiteY3" fmla="*/ 4997 h 199869"/>
              <a:gd name="connsiteX4" fmla="*/ 554636 w 1154242"/>
              <a:gd name="connsiteY4" fmla="*/ 34978 h 199869"/>
              <a:gd name="connsiteX5" fmla="*/ 719528 w 1154242"/>
              <a:gd name="connsiteY5" fmla="*/ 49968 h 199869"/>
              <a:gd name="connsiteX6" fmla="*/ 869429 w 1154242"/>
              <a:gd name="connsiteY6" fmla="*/ 124919 h 199869"/>
              <a:gd name="connsiteX7" fmla="*/ 1034321 w 1154242"/>
              <a:gd name="connsiteY7" fmla="*/ 184879 h 199869"/>
              <a:gd name="connsiteX8" fmla="*/ 1154242 w 1154242"/>
              <a:gd name="connsiteY8" fmla="*/ 199869 h 19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242" h="199869">
                <a:moveTo>
                  <a:pt x="0" y="139909"/>
                </a:moveTo>
                <a:cubicBezTo>
                  <a:pt x="42472" y="98686"/>
                  <a:pt x="84944" y="57463"/>
                  <a:pt x="134911" y="34978"/>
                </a:cubicBezTo>
                <a:cubicBezTo>
                  <a:pt x="184878" y="12493"/>
                  <a:pt x="249836" y="9994"/>
                  <a:pt x="299803" y="4997"/>
                </a:cubicBezTo>
                <a:cubicBezTo>
                  <a:pt x="349770" y="0"/>
                  <a:pt x="392243" y="0"/>
                  <a:pt x="434715" y="4997"/>
                </a:cubicBezTo>
                <a:cubicBezTo>
                  <a:pt x="477187" y="9994"/>
                  <a:pt x="507167" y="27483"/>
                  <a:pt x="554636" y="34978"/>
                </a:cubicBezTo>
                <a:cubicBezTo>
                  <a:pt x="602105" y="42473"/>
                  <a:pt x="667062" y="34978"/>
                  <a:pt x="719528" y="49968"/>
                </a:cubicBezTo>
                <a:cubicBezTo>
                  <a:pt x="771994" y="64958"/>
                  <a:pt x="816964" y="102434"/>
                  <a:pt x="869429" y="124919"/>
                </a:cubicBezTo>
                <a:cubicBezTo>
                  <a:pt x="921895" y="147404"/>
                  <a:pt x="986852" y="172387"/>
                  <a:pt x="1034321" y="184879"/>
                </a:cubicBezTo>
                <a:cubicBezTo>
                  <a:pt x="1081790" y="197371"/>
                  <a:pt x="1154242" y="199869"/>
                  <a:pt x="1154242" y="199869"/>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6" name="Полилиния 15"/>
          <p:cNvSpPr/>
          <p:nvPr/>
        </p:nvSpPr>
        <p:spPr>
          <a:xfrm>
            <a:off x="2195736" y="5013176"/>
            <a:ext cx="1004341" cy="404735"/>
          </a:xfrm>
          <a:custGeom>
            <a:avLst/>
            <a:gdLst>
              <a:gd name="connsiteX0" fmla="*/ 0 w 1004341"/>
              <a:gd name="connsiteY0" fmla="*/ 0 h 404735"/>
              <a:gd name="connsiteX1" fmla="*/ 59961 w 1004341"/>
              <a:gd name="connsiteY1" fmla="*/ 119921 h 404735"/>
              <a:gd name="connsiteX2" fmla="*/ 149902 w 1004341"/>
              <a:gd name="connsiteY2" fmla="*/ 179882 h 404735"/>
              <a:gd name="connsiteX3" fmla="*/ 209863 w 1004341"/>
              <a:gd name="connsiteY3" fmla="*/ 239843 h 404735"/>
              <a:gd name="connsiteX4" fmla="*/ 359764 w 1004341"/>
              <a:gd name="connsiteY4" fmla="*/ 269823 h 404735"/>
              <a:gd name="connsiteX5" fmla="*/ 494676 w 1004341"/>
              <a:gd name="connsiteY5" fmla="*/ 314794 h 404735"/>
              <a:gd name="connsiteX6" fmla="*/ 674558 w 1004341"/>
              <a:gd name="connsiteY6" fmla="*/ 344774 h 404735"/>
              <a:gd name="connsiteX7" fmla="*/ 839449 w 1004341"/>
              <a:gd name="connsiteY7" fmla="*/ 374754 h 404735"/>
              <a:gd name="connsiteX8" fmla="*/ 1004341 w 1004341"/>
              <a:gd name="connsiteY8" fmla="*/ 404735 h 404735"/>
              <a:gd name="connsiteX9" fmla="*/ 1004341 w 1004341"/>
              <a:gd name="connsiteY9" fmla="*/ 404735 h 404735"/>
              <a:gd name="connsiteX10" fmla="*/ 1004341 w 1004341"/>
              <a:gd name="connsiteY10" fmla="*/ 404735 h 40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4341" h="404735">
                <a:moveTo>
                  <a:pt x="0" y="0"/>
                </a:moveTo>
                <a:cubicBezTo>
                  <a:pt x="17488" y="44970"/>
                  <a:pt x="34977" y="89941"/>
                  <a:pt x="59961" y="119921"/>
                </a:cubicBezTo>
                <a:cubicBezTo>
                  <a:pt x="84945" y="149901"/>
                  <a:pt x="124918" y="159895"/>
                  <a:pt x="149902" y="179882"/>
                </a:cubicBezTo>
                <a:cubicBezTo>
                  <a:pt x="174886" y="199869"/>
                  <a:pt x="174886" y="224853"/>
                  <a:pt x="209863" y="239843"/>
                </a:cubicBezTo>
                <a:cubicBezTo>
                  <a:pt x="244840" y="254833"/>
                  <a:pt x="312295" y="257331"/>
                  <a:pt x="359764" y="269823"/>
                </a:cubicBezTo>
                <a:cubicBezTo>
                  <a:pt x="407233" y="282315"/>
                  <a:pt x="442210" y="302302"/>
                  <a:pt x="494676" y="314794"/>
                </a:cubicBezTo>
                <a:cubicBezTo>
                  <a:pt x="547142" y="327286"/>
                  <a:pt x="674558" y="344774"/>
                  <a:pt x="674558" y="344774"/>
                </a:cubicBezTo>
                <a:lnTo>
                  <a:pt x="839449" y="374754"/>
                </a:lnTo>
                <a:lnTo>
                  <a:pt x="1004341" y="404735"/>
                </a:lnTo>
                <a:lnTo>
                  <a:pt x="1004341" y="404735"/>
                </a:lnTo>
                <a:lnTo>
                  <a:pt x="1004341" y="404735"/>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7" name="Прямоугольник 16"/>
          <p:cNvSpPr/>
          <p:nvPr/>
        </p:nvSpPr>
        <p:spPr>
          <a:xfrm>
            <a:off x="539552" y="3861048"/>
            <a:ext cx="300082" cy="369332"/>
          </a:xfrm>
          <a:prstGeom prst="rect">
            <a:avLst/>
          </a:prstGeom>
        </p:spPr>
        <p:txBody>
          <a:bodyPr wrap="none">
            <a:spAutoFit/>
          </a:bodyPr>
          <a:lstStyle/>
          <a:p>
            <a:r>
              <a:rPr lang="uk-UA" b="1" dirty="0"/>
              <a:t>3</a:t>
            </a:r>
          </a:p>
        </p:txBody>
      </p:sp>
      <p:sp>
        <p:nvSpPr>
          <p:cNvPr id="18" name="Прямоугольник 17"/>
          <p:cNvSpPr/>
          <p:nvPr/>
        </p:nvSpPr>
        <p:spPr>
          <a:xfrm>
            <a:off x="755576" y="4941168"/>
            <a:ext cx="300082" cy="369332"/>
          </a:xfrm>
          <a:prstGeom prst="rect">
            <a:avLst/>
          </a:prstGeom>
        </p:spPr>
        <p:txBody>
          <a:bodyPr wrap="none">
            <a:spAutoFit/>
          </a:bodyPr>
          <a:lstStyle/>
          <a:p>
            <a:r>
              <a:rPr lang="uk-UA" b="1" dirty="0"/>
              <a:t>2</a:t>
            </a:r>
          </a:p>
        </p:txBody>
      </p:sp>
      <p:sp>
        <p:nvSpPr>
          <p:cNvPr id="19" name="Прямоугольник 18"/>
          <p:cNvSpPr/>
          <p:nvPr/>
        </p:nvSpPr>
        <p:spPr>
          <a:xfrm>
            <a:off x="1187624" y="4437112"/>
            <a:ext cx="300082" cy="369332"/>
          </a:xfrm>
          <a:prstGeom prst="rect">
            <a:avLst/>
          </a:prstGeom>
        </p:spPr>
        <p:txBody>
          <a:bodyPr wrap="none">
            <a:spAutoFit/>
          </a:bodyPr>
          <a:lstStyle/>
          <a:p>
            <a:r>
              <a:rPr lang="uk-UA" b="1" dirty="0"/>
              <a:t>1</a:t>
            </a:r>
          </a:p>
        </p:txBody>
      </p:sp>
      <p:sp>
        <p:nvSpPr>
          <p:cNvPr id="20" name="Прямоугольник 19"/>
          <p:cNvSpPr/>
          <p:nvPr/>
        </p:nvSpPr>
        <p:spPr>
          <a:xfrm>
            <a:off x="2411760" y="5229200"/>
            <a:ext cx="300082" cy="369332"/>
          </a:xfrm>
          <a:prstGeom prst="rect">
            <a:avLst/>
          </a:prstGeom>
        </p:spPr>
        <p:txBody>
          <a:bodyPr wrap="none">
            <a:spAutoFit/>
          </a:bodyPr>
          <a:lstStyle/>
          <a:p>
            <a:r>
              <a:rPr lang="uk-UA" b="1" dirty="0"/>
              <a:t>6</a:t>
            </a:r>
          </a:p>
        </p:txBody>
      </p:sp>
      <p:sp>
        <p:nvSpPr>
          <p:cNvPr id="21" name="Прямоугольник 20"/>
          <p:cNvSpPr/>
          <p:nvPr/>
        </p:nvSpPr>
        <p:spPr>
          <a:xfrm>
            <a:off x="2483768" y="4437112"/>
            <a:ext cx="546945" cy="369332"/>
          </a:xfrm>
          <a:prstGeom prst="rect">
            <a:avLst/>
          </a:prstGeom>
        </p:spPr>
        <p:txBody>
          <a:bodyPr wrap="none">
            <a:spAutoFit/>
          </a:bodyPr>
          <a:lstStyle/>
          <a:p>
            <a:r>
              <a:rPr lang="uk-UA" b="1" dirty="0"/>
              <a:t>1+2</a:t>
            </a:r>
          </a:p>
        </p:txBody>
      </p:sp>
      <p:sp>
        <p:nvSpPr>
          <p:cNvPr id="22" name="Прямоугольник 21"/>
          <p:cNvSpPr/>
          <p:nvPr/>
        </p:nvSpPr>
        <p:spPr>
          <a:xfrm>
            <a:off x="1619672" y="4869160"/>
            <a:ext cx="497252" cy="276999"/>
          </a:xfrm>
          <a:prstGeom prst="rect">
            <a:avLst/>
          </a:prstGeom>
        </p:spPr>
        <p:txBody>
          <a:bodyPr wrap="none">
            <a:spAutoFit/>
          </a:bodyPr>
          <a:lstStyle/>
          <a:p>
            <a:r>
              <a:rPr lang="en-US" sz="1200" b="1" dirty="0">
                <a:solidFill>
                  <a:schemeClr val="bg1"/>
                </a:solidFill>
              </a:rPr>
              <a:t>Th 3</a:t>
            </a:r>
            <a:endParaRPr lang="uk-UA" sz="1200" b="1" dirty="0">
              <a:solidFill>
                <a:schemeClr val="bg1"/>
              </a:solidFill>
            </a:endParaRPr>
          </a:p>
        </p:txBody>
      </p:sp>
      <p:sp>
        <p:nvSpPr>
          <p:cNvPr id="26" name="Прямоугольник 25"/>
          <p:cNvSpPr/>
          <p:nvPr/>
        </p:nvSpPr>
        <p:spPr>
          <a:xfrm>
            <a:off x="1259632" y="3861048"/>
            <a:ext cx="485800" cy="230832"/>
          </a:xfrm>
          <a:prstGeom prst="rect">
            <a:avLst/>
          </a:prstGeom>
        </p:spPr>
        <p:txBody>
          <a:bodyPr wrap="square">
            <a:spAutoFit/>
          </a:bodyPr>
          <a:lstStyle/>
          <a:p>
            <a:r>
              <a:rPr lang="uk-UA" sz="900" b="1" dirty="0">
                <a:solidFill>
                  <a:schemeClr val="bg1"/>
                </a:solidFill>
              </a:rPr>
              <a:t>ВПВ</a:t>
            </a:r>
            <a:endParaRPr lang="ru-RU" sz="900" b="1" dirty="0">
              <a:solidFill>
                <a:schemeClr val="bg1"/>
              </a:solidFill>
            </a:endParaRPr>
          </a:p>
        </p:txBody>
      </p:sp>
      <p:sp>
        <p:nvSpPr>
          <p:cNvPr id="28" name="Прямоугольник 27"/>
          <p:cNvSpPr/>
          <p:nvPr/>
        </p:nvSpPr>
        <p:spPr>
          <a:xfrm rot="16352826">
            <a:off x="1658293" y="4276075"/>
            <a:ext cx="763351" cy="230832"/>
          </a:xfrm>
          <a:prstGeom prst="rect">
            <a:avLst/>
          </a:prstGeom>
        </p:spPr>
        <p:txBody>
          <a:bodyPr wrap="none">
            <a:spAutoFit/>
          </a:bodyPr>
          <a:lstStyle/>
          <a:p>
            <a:r>
              <a:rPr lang="uk-UA" sz="900" b="1" dirty="0">
                <a:solidFill>
                  <a:schemeClr val="bg1"/>
                </a:solidFill>
              </a:rPr>
              <a:t>Дуга аорти</a:t>
            </a:r>
            <a:endParaRPr lang="ru-RU" sz="900" b="1" dirty="0">
              <a:solidFill>
                <a:schemeClr val="bg1"/>
              </a:solidFill>
            </a:endParaRPr>
          </a:p>
        </p:txBody>
      </p:sp>
      <p:sp>
        <p:nvSpPr>
          <p:cNvPr id="29" name="Прямоугольник 28"/>
          <p:cNvSpPr/>
          <p:nvPr/>
        </p:nvSpPr>
        <p:spPr>
          <a:xfrm>
            <a:off x="1619672" y="4293096"/>
            <a:ext cx="366382" cy="276999"/>
          </a:xfrm>
          <a:prstGeom prst="rect">
            <a:avLst/>
          </a:prstGeom>
        </p:spPr>
        <p:txBody>
          <a:bodyPr wrap="none">
            <a:spAutoFit/>
          </a:bodyPr>
          <a:lstStyle/>
          <a:p>
            <a:r>
              <a:rPr lang="uk-UA" sz="1200" b="1" dirty="0" err="1"/>
              <a:t>Тр</a:t>
            </a:r>
            <a:endParaRPr lang="ru-RU" sz="1200" b="1" dirty="0"/>
          </a:p>
        </p:txBody>
      </p:sp>
      <p:pic>
        <p:nvPicPr>
          <p:cNvPr id="40" name="Picture 3"/>
          <p:cNvPicPr>
            <a:picLocks noChangeAspect="1" noChangeArrowheads="1"/>
          </p:cNvPicPr>
          <p:nvPr/>
        </p:nvPicPr>
        <p:blipFill>
          <a:blip r:embed="rId3" cstate="print">
            <a:lum contrast="30000"/>
          </a:blip>
          <a:srcRect/>
          <a:stretch>
            <a:fillRect/>
          </a:stretch>
        </p:blipFill>
        <p:spPr bwMode="auto">
          <a:xfrm flipH="1">
            <a:off x="6970429" y="764704"/>
            <a:ext cx="2173571" cy="2808312"/>
          </a:xfrm>
          <a:prstGeom prst="rect">
            <a:avLst/>
          </a:prstGeom>
          <a:noFill/>
          <a:ln w="9525">
            <a:noFill/>
            <a:miter lim="800000"/>
            <a:headEnd/>
            <a:tailEnd/>
          </a:ln>
        </p:spPr>
      </p:pic>
      <p:pic>
        <p:nvPicPr>
          <p:cNvPr id="20492" name="Picture 12"/>
          <p:cNvPicPr>
            <a:picLocks noChangeAspect="1" noChangeArrowheads="1"/>
          </p:cNvPicPr>
          <p:nvPr/>
        </p:nvPicPr>
        <p:blipFill>
          <a:blip r:embed="rId4" cstate="print"/>
          <a:srcRect/>
          <a:stretch>
            <a:fillRect/>
          </a:stretch>
        </p:blipFill>
        <p:spPr bwMode="auto">
          <a:xfrm>
            <a:off x="3707904" y="764704"/>
            <a:ext cx="3168352" cy="3024336"/>
          </a:xfrm>
          <a:prstGeom prst="rect">
            <a:avLst/>
          </a:prstGeom>
          <a:noFill/>
          <a:ln w="9525">
            <a:noFill/>
            <a:miter lim="800000"/>
            <a:headEnd/>
            <a:tailEnd/>
          </a:ln>
        </p:spPr>
      </p:pic>
      <p:sp>
        <p:nvSpPr>
          <p:cNvPr id="23" name="Прямоугольник 22"/>
          <p:cNvSpPr/>
          <p:nvPr/>
        </p:nvSpPr>
        <p:spPr>
          <a:xfrm>
            <a:off x="2483768" y="3501008"/>
            <a:ext cx="300082" cy="369332"/>
          </a:xfrm>
          <a:prstGeom prst="rect">
            <a:avLst/>
          </a:prstGeom>
        </p:spPr>
        <p:txBody>
          <a:bodyPr wrap="none">
            <a:spAutoFit/>
          </a:bodyPr>
          <a:lstStyle/>
          <a:p>
            <a:r>
              <a:rPr lang="uk-UA" b="1" dirty="0"/>
              <a:t>3</a:t>
            </a:r>
            <a:endParaRPr lang="uk-UA" dirty="0"/>
          </a:p>
        </p:txBody>
      </p:sp>
      <p:pic>
        <p:nvPicPr>
          <p:cNvPr id="34817" name="Picture 1"/>
          <p:cNvPicPr>
            <a:picLocks noChangeAspect="1" noChangeArrowheads="1"/>
          </p:cNvPicPr>
          <p:nvPr/>
        </p:nvPicPr>
        <p:blipFill>
          <a:blip r:embed="rId5" cstate="print"/>
          <a:srcRect/>
          <a:stretch>
            <a:fillRect/>
          </a:stretch>
        </p:blipFill>
        <p:spPr bwMode="auto">
          <a:xfrm>
            <a:off x="3707904" y="3789040"/>
            <a:ext cx="3015370" cy="2448272"/>
          </a:xfrm>
          <a:prstGeom prst="rect">
            <a:avLst/>
          </a:prstGeom>
          <a:noFill/>
          <a:ln w="9525">
            <a:noFill/>
            <a:miter lim="800000"/>
            <a:headEnd/>
            <a:tailEnd/>
          </a:ln>
        </p:spPr>
      </p:pic>
      <p:pic>
        <p:nvPicPr>
          <p:cNvPr id="34818" name="Picture 2"/>
          <p:cNvPicPr>
            <a:picLocks noChangeAspect="1" noChangeArrowheads="1"/>
          </p:cNvPicPr>
          <p:nvPr/>
        </p:nvPicPr>
        <p:blipFill>
          <a:blip r:embed="rId6" cstate="print"/>
          <a:srcRect/>
          <a:stretch>
            <a:fillRect/>
          </a:stretch>
        </p:blipFill>
        <p:spPr bwMode="auto">
          <a:xfrm>
            <a:off x="179512" y="548680"/>
            <a:ext cx="3024336" cy="2473391"/>
          </a:xfrm>
          <a:prstGeom prst="rect">
            <a:avLst/>
          </a:prstGeom>
          <a:noFill/>
          <a:ln w="9525">
            <a:noFill/>
            <a:miter lim="800000"/>
            <a:headEnd/>
            <a:tailEnd/>
          </a:ln>
        </p:spPr>
      </p:pic>
      <p:sp>
        <p:nvSpPr>
          <p:cNvPr id="25" name="Прямоугольник 24"/>
          <p:cNvSpPr/>
          <p:nvPr/>
        </p:nvSpPr>
        <p:spPr>
          <a:xfrm>
            <a:off x="5004048" y="5517232"/>
            <a:ext cx="444352" cy="246221"/>
          </a:xfrm>
          <a:prstGeom prst="rect">
            <a:avLst/>
          </a:prstGeom>
        </p:spPr>
        <p:txBody>
          <a:bodyPr wrap="none">
            <a:spAutoFit/>
          </a:bodyPr>
          <a:lstStyle/>
          <a:p>
            <a:r>
              <a:rPr lang="en-US" sz="1000" b="1" dirty="0">
                <a:solidFill>
                  <a:schemeClr val="bg1"/>
                </a:solidFill>
              </a:rPr>
              <a:t>Th </a:t>
            </a:r>
            <a:r>
              <a:rPr lang="uk-UA" sz="1000" b="1" dirty="0">
                <a:solidFill>
                  <a:schemeClr val="bg1"/>
                </a:solidFill>
              </a:rPr>
              <a:t>5</a:t>
            </a:r>
          </a:p>
        </p:txBody>
      </p:sp>
      <p:sp>
        <p:nvSpPr>
          <p:cNvPr id="31" name="Полилиния 30"/>
          <p:cNvSpPr/>
          <p:nvPr/>
        </p:nvSpPr>
        <p:spPr>
          <a:xfrm>
            <a:off x="3897443" y="5261548"/>
            <a:ext cx="1229193" cy="372255"/>
          </a:xfrm>
          <a:custGeom>
            <a:avLst/>
            <a:gdLst>
              <a:gd name="connsiteX0" fmla="*/ 1229193 w 1229193"/>
              <a:gd name="connsiteY0" fmla="*/ 0 h 372255"/>
              <a:gd name="connsiteX1" fmla="*/ 1004341 w 1229193"/>
              <a:gd name="connsiteY1" fmla="*/ 179882 h 372255"/>
              <a:gd name="connsiteX2" fmla="*/ 794478 w 1229193"/>
              <a:gd name="connsiteY2" fmla="*/ 299803 h 372255"/>
              <a:gd name="connsiteX3" fmla="*/ 329783 w 1229193"/>
              <a:gd name="connsiteY3" fmla="*/ 359763 h 372255"/>
              <a:gd name="connsiteX4" fmla="*/ 0 w 1229193"/>
              <a:gd name="connsiteY4" fmla="*/ 224852 h 372255"/>
              <a:gd name="connsiteX5" fmla="*/ 0 w 1229193"/>
              <a:gd name="connsiteY5" fmla="*/ 224852 h 3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193" h="372255">
                <a:moveTo>
                  <a:pt x="1229193" y="0"/>
                </a:moveTo>
                <a:cubicBezTo>
                  <a:pt x="1152993" y="64957"/>
                  <a:pt x="1076793" y="129915"/>
                  <a:pt x="1004341" y="179882"/>
                </a:cubicBezTo>
                <a:cubicBezTo>
                  <a:pt x="931889" y="229849"/>
                  <a:pt x="906904" y="269823"/>
                  <a:pt x="794478" y="299803"/>
                </a:cubicBezTo>
                <a:cubicBezTo>
                  <a:pt x="682052" y="329783"/>
                  <a:pt x="462196" y="372255"/>
                  <a:pt x="329783" y="359763"/>
                </a:cubicBezTo>
                <a:cubicBezTo>
                  <a:pt x="197370" y="347271"/>
                  <a:pt x="0" y="224852"/>
                  <a:pt x="0" y="224852"/>
                </a:cubicBezTo>
                <a:lnTo>
                  <a:pt x="0" y="22485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2" name="Полилиния 31"/>
          <p:cNvSpPr/>
          <p:nvPr/>
        </p:nvSpPr>
        <p:spPr>
          <a:xfrm>
            <a:off x="5801193" y="5456420"/>
            <a:ext cx="859436" cy="224852"/>
          </a:xfrm>
          <a:custGeom>
            <a:avLst/>
            <a:gdLst>
              <a:gd name="connsiteX0" fmla="*/ 0 w 859436"/>
              <a:gd name="connsiteY0" fmla="*/ 0 h 224852"/>
              <a:gd name="connsiteX1" fmla="*/ 119922 w 859436"/>
              <a:gd name="connsiteY1" fmla="*/ 164891 h 224852"/>
              <a:gd name="connsiteX2" fmla="*/ 404735 w 859436"/>
              <a:gd name="connsiteY2" fmla="*/ 224852 h 224852"/>
              <a:gd name="connsiteX3" fmla="*/ 794479 w 859436"/>
              <a:gd name="connsiteY3" fmla="*/ 164891 h 224852"/>
              <a:gd name="connsiteX4" fmla="*/ 794479 w 859436"/>
              <a:gd name="connsiteY4" fmla="*/ 149901 h 22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36" h="224852">
                <a:moveTo>
                  <a:pt x="0" y="0"/>
                </a:moveTo>
                <a:cubicBezTo>
                  <a:pt x="26233" y="63708"/>
                  <a:pt x="52466" y="127416"/>
                  <a:pt x="119922" y="164891"/>
                </a:cubicBezTo>
                <a:cubicBezTo>
                  <a:pt x="187378" y="202366"/>
                  <a:pt x="292309" y="224852"/>
                  <a:pt x="404735" y="224852"/>
                </a:cubicBezTo>
                <a:cubicBezTo>
                  <a:pt x="517161" y="224852"/>
                  <a:pt x="729522" y="177383"/>
                  <a:pt x="794479" y="164891"/>
                </a:cubicBezTo>
                <a:cubicBezTo>
                  <a:pt x="859436" y="152399"/>
                  <a:pt x="794479" y="149901"/>
                  <a:pt x="794479" y="149901"/>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4" name="Полилиния 33"/>
          <p:cNvSpPr/>
          <p:nvPr/>
        </p:nvSpPr>
        <p:spPr>
          <a:xfrm>
            <a:off x="5891134" y="4402112"/>
            <a:ext cx="649574" cy="574622"/>
          </a:xfrm>
          <a:custGeom>
            <a:avLst/>
            <a:gdLst>
              <a:gd name="connsiteX0" fmla="*/ 0 w 649574"/>
              <a:gd name="connsiteY0" fmla="*/ 574622 h 574622"/>
              <a:gd name="connsiteX1" fmla="*/ 554636 w 649574"/>
              <a:gd name="connsiteY1" fmla="*/ 79947 h 574622"/>
              <a:gd name="connsiteX2" fmla="*/ 569627 w 649574"/>
              <a:gd name="connsiteY2" fmla="*/ 94937 h 574622"/>
              <a:gd name="connsiteX3" fmla="*/ 569627 w 649574"/>
              <a:gd name="connsiteY3" fmla="*/ 94937 h 574622"/>
            </a:gdLst>
            <a:ahLst/>
            <a:cxnLst>
              <a:cxn ang="0">
                <a:pos x="connsiteX0" y="connsiteY0"/>
              </a:cxn>
              <a:cxn ang="0">
                <a:pos x="connsiteX1" y="connsiteY1"/>
              </a:cxn>
              <a:cxn ang="0">
                <a:pos x="connsiteX2" y="connsiteY2"/>
              </a:cxn>
              <a:cxn ang="0">
                <a:pos x="connsiteX3" y="connsiteY3"/>
              </a:cxn>
            </a:cxnLst>
            <a:rect l="l" t="t" r="r" b="b"/>
            <a:pathLst>
              <a:path w="649574" h="574622">
                <a:moveTo>
                  <a:pt x="0" y="574622"/>
                </a:moveTo>
                <a:cubicBezTo>
                  <a:pt x="229849" y="367258"/>
                  <a:pt x="459698" y="159894"/>
                  <a:pt x="554636" y="79947"/>
                </a:cubicBezTo>
                <a:cubicBezTo>
                  <a:pt x="649574" y="0"/>
                  <a:pt x="569627" y="94937"/>
                  <a:pt x="569627" y="94937"/>
                </a:cubicBezTo>
                <a:lnTo>
                  <a:pt x="569627" y="94937"/>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6" name="Полилиния 35"/>
          <p:cNvSpPr/>
          <p:nvPr/>
        </p:nvSpPr>
        <p:spPr>
          <a:xfrm>
            <a:off x="4122295" y="4347148"/>
            <a:ext cx="607101" cy="494675"/>
          </a:xfrm>
          <a:custGeom>
            <a:avLst/>
            <a:gdLst>
              <a:gd name="connsiteX0" fmla="*/ 0 w 607101"/>
              <a:gd name="connsiteY0" fmla="*/ 0 h 494675"/>
              <a:gd name="connsiteX1" fmla="*/ 29980 w 607101"/>
              <a:gd name="connsiteY1" fmla="*/ 104931 h 494675"/>
              <a:gd name="connsiteX2" fmla="*/ 104931 w 607101"/>
              <a:gd name="connsiteY2" fmla="*/ 179882 h 494675"/>
              <a:gd name="connsiteX3" fmla="*/ 224853 w 607101"/>
              <a:gd name="connsiteY3" fmla="*/ 239842 h 494675"/>
              <a:gd name="connsiteX4" fmla="*/ 359764 w 607101"/>
              <a:gd name="connsiteY4" fmla="*/ 329783 h 494675"/>
              <a:gd name="connsiteX5" fmla="*/ 569626 w 607101"/>
              <a:gd name="connsiteY5" fmla="*/ 464695 h 494675"/>
              <a:gd name="connsiteX6" fmla="*/ 584616 w 607101"/>
              <a:gd name="connsiteY6" fmla="*/ 464695 h 494675"/>
              <a:gd name="connsiteX7" fmla="*/ 599607 w 607101"/>
              <a:gd name="connsiteY7" fmla="*/ 494675 h 49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101" h="494675">
                <a:moveTo>
                  <a:pt x="0" y="0"/>
                </a:moveTo>
                <a:cubicBezTo>
                  <a:pt x="6246" y="37475"/>
                  <a:pt x="12492" y="74951"/>
                  <a:pt x="29980" y="104931"/>
                </a:cubicBezTo>
                <a:cubicBezTo>
                  <a:pt x="47468" y="134911"/>
                  <a:pt x="72452" y="157397"/>
                  <a:pt x="104931" y="179882"/>
                </a:cubicBezTo>
                <a:cubicBezTo>
                  <a:pt x="137410" y="202367"/>
                  <a:pt x="182381" y="214858"/>
                  <a:pt x="224853" y="239842"/>
                </a:cubicBezTo>
                <a:cubicBezTo>
                  <a:pt x="267325" y="264826"/>
                  <a:pt x="359764" y="329783"/>
                  <a:pt x="359764" y="329783"/>
                </a:cubicBezTo>
                <a:lnTo>
                  <a:pt x="569626" y="464695"/>
                </a:lnTo>
                <a:cubicBezTo>
                  <a:pt x="607101" y="487180"/>
                  <a:pt x="579619" y="459698"/>
                  <a:pt x="584616" y="464695"/>
                </a:cubicBezTo>
                <a:cubicBezTo>
                  <a:pt x="589613" y="469692"/>
                  <a:pt x="599607" y="494675"/>
                  <a:pt x="599607" y="49467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7" name="Прямоугольник 36"/>
          <p:cNvSpPr/>
          <p:nvPr/>
        </p:nvSpPr>
        <p:spPr>
          <a:xfrm>
            <a:off x="4139952" y="4941168"/>
            <a:ext cx="300082" cy="369332"/>
          </a:xfrm>
          <a:prstGeom prst="rect">
            <a:avLst/>
          </a:prstGeom>
        </p:spPr>
        <p:txBody>
          <a:bodyPr wrap="none">
            <a:spAutoFit/>
          </a:bodyPr>
          <a:lstStyle/>
          <a:p>
            <a:r>
              <a:rPr lang="uk-UA" b="1" dirty="0"/>
              <a:t>2</a:t>
            </a:r>
          </a:p>
        </p:txBody>
      </p:sp>
      <p:sp>
        <p:nvSpPr>
          <p:cNvPr id="38" name="Прямоугольник 37"/>
          <p:cNvSpPr/>
          <p:nvPr/>
        </p:nvSpPr>
        <p:spPr>
          <a:xfrm>
            <a:off x="4355976" y="5589240"/>
            <a:ext cx="300082" cy="369332"/>
          </a:xfrm>
          <a:prstGeom prst="rect">
            <a:avLst/>
          </a:prstGeom>
        </p:spPr>
        <p:txBody>
          <a:bodyPr wrap="none">
            <a:spAutoFit/>
          </a:bodyPr>
          <a:lstStyle/>
          <a:p>
            <a:r>
              <a:rPr lang="uk-UA" b="1" dirty="0"/>
              <a:t>6</a:t>
            </a:r>
          </a:p>
        </p:txBody>
      </p:sp>
      <p:sp>
        <p:nvSpPr>
          <p:cNvPr id="39" name="Прямоугольник 38"/>
          <p:cNvSpPr/>
          <p:nvPr/>
        </p:nvSpPr>
        <p:spPr>
          <a:xfrm>
            <a:off x="6156176" y="5013176"/>
            <a:ext cx="546945" cy="369332"/>
          </a:xfrm>
          <a:prstGeom prst="rect">
            <a:avLst/>
          </a:prstGeom>
        </p:spPr>
        <p:txBody>
          <a:bodyPr wrap="none">
            <a:spAutoFit/>
          </a:bodyPr>
          <a:lstStyle/>
          <a:p>
            <a:r>
              <a:rPr lang="uk-UA" b="1" dirty="0"/>
              <a:t>1+2</a:t>
            </a:r>
          </a:p>
        </p:txBody>
      </p:sp>
      <p:sp>
        <p:nvSpPr>
          <p:cNvPr id="41" name="Прямоугольник 40"/>
          <p:cNvSpPr/>
          <p:nvPr/>
        </p:nvSpPr>
        <p:spPr>
          <a:xfrm>
            <a:off x="5940152" y="5661248"/>
            <a:ext cx="300082" cy="369332"/>
          </a:xfrm>
          <a:prstGeom prst="rect">
            <a:avLst/>
          </a:prstGeom>
        </p:spPr>
        <p:txBody>
          <a:bodyPr wrap="none">
            <a:spAutoFit/>
          </a:bodyPr>
          <a:lstStyle/>
          <a:p>
            <a:r>
              <a:rPr lang="uk-UA" b="1" dirty="0"/>
              <a:t>6</a:t>
            </a:r>
          </a:p>
        </p:txBody>
      </p:sp>
      <p:sp>
        <p:nvSpPr>
          <p:cNvPr id="42" name="Прямоугольник 41"/>
          <p:cNvSpPr/>
          <p:nvPr/>
        </p:nvSpPr>
        <p:spPr>
          <a:xfrm>
            <a:off x="4427984" y="4221088"/>
            <a:ext cx="300082" cy="369332"/>
          </a:xfrm>
          <a:prstGeom prst="rect">
            <a:avLst/>
          </a:prstGeom>
        </p:spPr>
        <p:txBody>
          <a:bodyPr wrap="none">
            <a:spAutoFit/>
          </a:bodyPr>
          <a:lstStyle/>
          <a:p>
            <a:r>
              <a:rPr lang="uk-UA" b="1" dirty="0"/>
              <a:t>3</a:t>
            </a:r>
          </a:p>
        </p:txBody>
      </p:sp>
      <p:sp>
        <p:nvSpPr>
          <p:cNvPr id="43" name="Прямоугольник 42"/>
          <p:cNvSpPr/>
          <p:nvPr/>
        </p:nvSpPr>
        <p:spPr>
          <a:xfrm>
            <a:off x="5796136" y="4221088"/>
            <a:ext cx="300082" cy="369332"/>
          </a:xfrm>
          <a:prstGeom prst="rect">
            <a:avLst/>
          </a:prstGeom>
        </p:spPr>
        <p:txBody>
          <a:bodyPr wrap="none">
            <a:spAutoFit/>
          </a:bodyPr>
          <a:lstStyle/>
          <a:p>
            <a:r>
              <a:rPr lang="uk-UA" b="1" dirty="0"/>
              <a:t>3</a:t>
            </a:r>
          </a:p>
        </p:txBody>
      </p:sp>
      <p:sp>
        <p:nvSpPr>
          <p:cNvPr id="44" name="Прямоугольник 43"/>
          <p:cNvSpPr/>
          <p:nvPr/>
        </p:nvSpPr>
        <p:spPr>
          <a:xfrm>
            <a:off x="4716016" y="4653136"/>
            <a:ext cx="402674" cy="215444"/>
          </a:xfrm>
          <a:prstGeom prst="rect">
            <a:avLst/>
          </a:prstGeom>
        </p:spPr>
        <p:txBody>
          <a:bodyPr wrap="none">
            <a:spAutoFit/>
          </a:bodyPr>
          <a:lstStyle/>
          <a:p>
            <a:r>
              <a:rPr lang="uk-UA" sz="800" b="1" dirty="0">
                <a:solidFill>
                  <a:schemeClr val="bg1"/>
                </a:solidFill>
              </a:rPr>
              <a:t>ВПВ</a:t>
            </a:r>
          </a:p>
        </p:txBody>
      </p:sp>
      <p:sp>
        <p:nvSpPr>
          <p:cNvPr id="45" name="Прямоугольник 44"/>
          <p:cNvSpPr/>
          <p:nvPr/>
        </p:nvSpPr>
        <p:spPr>
          <a:xfrm>
            <a:off x="4716016" y="3789040"/>
            <a:ext cx="1152239" cy="276999"/>
          </a:xfrm>
          <a:prstGeom prst="rect">
            <a:avLst/>
          </a:prstGeom>
        </p:spPr>
        <p:txBody>
          <a:bodyPr wrap="none">
            <a:spAutoFit/>
          </a:bodyPr>
          <a:lstStyle/>
          <a:p>
            <a:r>
              <a:rPr lang="uk-UA" sz="1200" dirty="0">
                <a:solidFill>
                  <a:schemeClr val="bg1"/>
                </a:solidFill>
              </a:rPr>
              <a:t>висхідна аорта</a:t>
            </a:r>
            <a:endParaRPr lang="uk-UA" sz="1200" b="1" dirty="0">
              <a:solidFill>
                <a:schemeClr val="bg1"/>
              </a:solidFill>
            </a:endParaRPr>
          </a:p>
        </p:txBody>
      </p:sp>
      <p:cxnSp>
        <p:nvCxnSpPr>
          <p:cNvPr id="47" name="Прямая со стрелкой 46"/>
          <p:cNvCxnSpPr/>
          <p:nvPr/>
        </p:nvCxnSpPr>
        <p:spPr>
          <a:xfrm>
            <a:off x="5148064" y="4077072"/>
            <a:ext cx="0"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8" name="Прямоугольник 47"/>
          <p:cNvSpPr/>
          <p:nvPr/>
        </p:nvSpPr>
        <p:spPr>
          <a:xfrm rot="1361179">
            <a:off x="5849663" y="3831586"/>
            <a:ext cx="960648" cy="461665"/>
          </a:xfrm>
          <a:prstGeom prst="rect">
            <a:avLst/>
          </a:prstGeom>
        </p:spPr>
        <p:txBody>
          <a:bodyPr wrap="none">
            <a:spAutoFit/>
          </a:bodyPr>
          <a:lstStyle/>
          <a:p>
            <a:r>
              <a:rPr lang="uk-UA" sz="1200" b="1" dirty="0">
                <a:solidFill>
                  <a:schemeClr val="bg1"/>
                </a:solidFill>
              </a:rPr>
              <a:t>Легеневий </a:t>
            </a:r>
          </a:p>
          <a:p>
            <a:r>
              <a:rPr lang="uk-UA" sz="1200" b="1" dirty="0">
                <a:solidFill>
                  <a:schemeClr val="bg1"/>
                </a:solidFill>
              </a:rPr>
              <a:t>стовбур</a:t>
            </a:r>
            <a:endParaRPr lang="uk-UA" sz="1200" dirty="0">
              <a:solidFill>
                <a:schemeClr val="bg1"/>
              </a:solidFill>
            </a:endParaRPr>
          </a:p>
        </p:txBody>
      </p:sp>
      <p:cxnSp>
        <p:nvCxnSpPr>
          <p:cNvPr id="50" name="Прямая со стрелкой 49"/>
          <p:cNvCxnSpPr/>
          <p:nvPr/>
        </p:nvCxnSpPr>
        <p:spPr>
          <a:xfrm flipH="1">
            <a:off x="5508104" y="4149080"/>
            <a:ext cx="504056"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2" name="Прямоугольник 51"/>
          <p:cNvSpPr/>
          <p:nvPr/>
        </p:nvSpPr>
        <p:spPr>
          <a:xfrm>
            <a:off x="6876256" y="3933056"/>
            <a:ext cx="2267745" cy="1477328"/>
          </a:xfrm>
          <a:prstGeom prst="rect">
            <a:avLst/>
          </a:prstGeom>
        </p:spPr>
        <p:txBody>
          <a:bodyPr wrap="square">
            <a:spAutoFit/>
          </a:bodyPr>
          <a:lstStyle/>
          <a:p>
            <a:r>
              <a:rPr lang="uk-UA" dirty="0"/>
              <a:t>На РГ ОГК S3 (передній) правої легені проектується на грудну клітку від 2 до 4 ребер.</a:t>
            </a:r>
          </a:p>
        </p:txBody>
      </p:sp>
      <p:sp>
        <p:nvSpPr>
          <p:cNvPr id="53" name="Прямоугольник 52"/>
          <p:cNvSpPr/>
          <p:nvPr/>
        </p:nvSpPr>
        <p:spPr>
          <a:xfrm>
            <a:off x="4788024" y="5013176"/>
            <a:ext cx="269776" cy="276999"/>
          </a:xfrm>
          <a:prstGeom prst="rect">
            <a:avLst/>
          </a:prstGeom>
        </p:spPr>
        <p:txBody>
          <a:bodyPr wrap="square">
            <a:spAutoFit/>
          </a:bodyPr>
          <a:lstStyle/>
          <a:p>
            <a:r>
              <a:rPr lang="uk-UA" sz="1200" b="1" dirty="0"/>
              <a:t>Б</a:t>
            </a:r>
          </a:p>
        </p:txBody>
      </p:sp>
      <p:sp>
        <p:nvSpPr>
          <p:cNvPr id="55" name="Прямоугольник 54"/>
          <p:cNvSpPr/>
          <p:nvPr/>
        </p:nvSpPr>
        <p:spPr>
          <a:xfrm>
            <a:off x="5220072" y="5085184"/>
            <a:ext cx="285656" cy="276999"/>
          </a:xfrm>
          <a:prstGeom prst="rect">
            <a:avLst/>
          </a:prstGeom>
        </p:spPr>
        <p:txBody>
          <a:bodyPr wrap="none">
            <a:spAutoFit/>
          </a:bodyPr>
          <a:lstStyle/>
          <a:p>
            <a:r>
              <a:rPr lang="uk-UA" sz="1200" b="1" dirty="0"/>
              <a:t>Б</a:t>
            </a:r>
          </a:p>
        </p:txBody>
      </p:sp>
      <p:sp>
        <p:nvSpPr>
          <p:cNvPr id="56" name="Прямоугольник 55"/>
          <p:cNvSpPr/>
          <p:nvPr/>
        </p:nvSpPr>
        <p:spPr>
          <a:xfrm>
            <a:off x="179512" y="6309320"/>
            <a:ext cx="6242991" cy="369332"/>
          </a:xfrm>
          <a:prstGeom prst="rect">
            <a:avLst/>
          </a:prstGeom>
        </p:spPr>
        <p:txBody>
          <a:bodyPr wrap="none">
            <a:spAutoFit/>
          </a:bodyPr>
          <a:lstStyle/>
          <a:p>
            <a:r>
              <a:rPr lang="uk-UA" dirty="0"/>
              <a:t>На </a:t>
            </a:r>
            <a:r>
              <a:rPr lang="uk-UA" dirty="0" err="1"/>
              <a:t>КТ</a:t>
            </a:r>
            <a:r>
              <a:rPr lang="uk-UA" dirty="0"/>
              <a:t> ОГК: займає передні відділи до рівня легеневої артерії</a:t>
            </a:r>
          </a:p>
        </p:txBody>
      </p:sp>
      <p:sp>
        <p:nvSpPr>
          <p:cNvPr id="57" name="Полилиния 56"/>
          <p:cNvSpPr/>
          <p:nvPr/>
        </p:nvSpPr>
        <p:spPr>
          <a:xfrm rot="7543591">
            <a:off x="8103572" y="1451410"/>
            <a:ext cx="655247" cy="521072"/>
          </a:xfrm>
          <a:custGeom>
            <a:avLst/>
            <a:gdLst>
              <a:gd name="connsiteX0" fmla="*/ 839449 w 889416"/>
              <a:gd name="connsiteY0" fmla="*/ 574623 h 704537"/>
              <a:gd name="connsiteX1" fmla="*/ 374754 w 889416"/>
              <a:gd name="connsiteY1" fmla="*/ 4997 h 704537"/>
              <a:gd name="connsiteX2" fmla="*/ 74951 w 889416"/>
              <a:gd name="connsiteY2" fmla="*/ 604603 h 704537"/>
              <a:gd name="connsiteX3" fmla="*/ 839449 w 889416"/>
              <a:gd name="connsiteY3" fmla="*/ 574623 h 704537"/>
            </a:gdLst>
            <a:ahLst/>
            <a:cxnLst>
              <a:cxn ang="0">
                <a:pos x="connsiteX0" y="connsiteY0"/>
              </a:cxn>
              <a:cxn ang="0">
                <a:pos x="connsiteX1" y="connsiteY1"/>
              </a:cxn>
              <a:cxn ang="0">
                <a:pos x="connsiteX2" y="connsiteY2"/>
              </a:cxn>
              <a:cxn ang="0">
                <a:pos x="connsiteX3" y="connsiteY3"/>
              </a:cxn>
            </a:cxnLst>
            <a:rect l="l" t="t" r="r" b="b"/>
            <a:pathLst>
              <a:path w="889416" h="704537">
                <a:moveTo>
                  <a:pt x="839449" y="574623"/>
                </a:moveTo>
                <a:cubicBezTo>
                  <a:pt x="889416" y="474689"/>
                  <a:pt x="502170" y="0"/>
                  <a:pt x="374754" y="4997"/>
                </a:cubicBezTo>
                <a:cubicBezTo>
                  <a:pt x="247338" y="9994"/>
                  <a:pt x="0" y="504669"/>
                  <a:pt x="74951" y="604603"/>
                </a:cubicBezTo>
                <a:cubicBezTo>
                  <a:pt x="149902" y="704537"/>
                  <a:pt x="789482" y="674557"/>
                  <a:pt x="839449" y="574623"/>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9" name="Полилиния 58"/>
          <p:cNvSpPr/>
          <p:nvPr/>
        </p:nvSpPr>
        <p:spPr>
          <a:xfrm>
            <a:off x="3992380" y="1524001"/>
            <a:ext cx="1194217" cy="657068"/>
          </a:xfrm>
          <a:custGeom>
            <a:avLst/>
            <a:gdLst>
              <a:gd name="connsiteX0" fmla="*/ 39974 w 1194217"/>
              <a:gd name="connsiteY0" fmla="*/ 589612 h 657068"/>
              <a:gd name="connsiteX1" fmla="*/ 384748 w 1194217"/>
              <a:gd name="connsiteY1" fmla="*/ 484681 h 657068"/>
              <a:gd name="connsiteX2" fmla="*/ 624590 w 1194217"/>
              <a:gd name="connsiteY2" fmla="*/ 499671 h 657068"/>
              <a:gd name="connsiteX3" fmla="*/ 924394 w 1194217"/>
              <a:gd name="connsiteY3" fmla="*/ 589612 h 657068"/>
              <a:gd name="connsiteX4" fmla="*/ 999345 w 1194217"/>
              <a:gd name="connsiteY4" fmla="*/ 619592 h 657068"/>
              <a:gd name="connsiteX5" fmla="*/ 999345 w 1194217"/>
              <a:gd name="connsiteY5" fmla="*/ 619592 h 657068"/>
              <a:gd name="connsiteX6" fmla="*/ 1104276 w 1194217"/>
              <a:gd name="connsiteY6" fmla="*/ 214858 h 657068"/>
              <a:gd name="connsiteX7" fmla="*/ 459699 w 1194217"/>
              <a:gd name="connsiteY7" fmla="*/ 139907 h 657068"/>
              <a:gd name="connsiteX8" fmla="*/ 144905 w 1194217"/>
              <a:gd name="connsiteY8" fmla="*/ 79947 h 657068"/>
              <a:gd name="connsiteX9" fmla="*/ 39974 w 1194217"/>
              <a:gd name="connsiteY9" fmla="*/ 589612 h 65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4217" h="657068">
                <a:moveTo>
                  <a:pt x="39974" y="589612"/>
                </a:moveTo>
                <a:cubicBezTo>
                  <a:pt x="79948" y="657068"/>
                  <a:pt x="287312" y="499671"/>
                  <a:pt x="384748" y="484681"/>
                </a:cubicBezTo>
                <a:cubicBezTo>
                  <a:pt x="482184" y="469691"/>
                  <a:pt x="534649" y="482183"/>
                  <a:pt x="624590" y="499671"/>
                </a:cubicBezTo>
                <a:cubicBezTo>
                  <a:pt x="714531" y="517159"/>
                  <a:pt x="861935" y="569625"/>
                  <a:pt x="924394" y="589612"/>
                </a:cubicBezTo>
                <a:cubicBezTo>
                  <a:pt x="986853" y="609599"/>
                  <a:pt x="999345" y="619592"/>
                  <a:pt x="999345" y="619592"/>
                </a:cubicBezTo>
                <a:lnTo>
                  <a:pt x="999345" y="619592"/>
                </a:lnTo>
                <a:cubicBezTo>
                  <a:pt x="1016834" y="552136"/>
                  <a:pt x="1194217" y="294805"/>
                  <a:pt x="1104276" y="214858"/>
                </a:cubicBezTo>
                <a:cubicBezTo>
                  <a:pt x="1014335" y="134911"/>
                  <a:pt x="619594" y="162392"/>
                  <a:pt x="459699" y="139907"/>
                </a:cubicBezTo>
                <a:cubicBezTo>
                  <a:pt x="299804" y="117422"/>
                  <a:pt x="214859" y="0"/>
                  <a:pt x="144905" y="79947"/>
                </a:cubicBezTo>
                <a:cubicBezTo>
                  <a:pt x="74951" y="159894"/>
                  <a:pt x="0" y="522156"/>
                  <a:pt x="39974" y="589612"/>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159537" cy="584775"/>
          </a:xfrm>
          <a:prstGeom prst="rect">
            <a:avLst/>
          </a:prstGeom>
        </p:spPr>
        <p:txBody>
          <a:bodyPr wrap="none">
            <a:spAutoFit/>
          </a:bodyPr>
          <a:lstStyle/>
          <a:p>
            <a:r>
              <a:rPr lang="uk-UA" sz="3200" b="1" dirty="0"/>
              <a:t>3</a:t>
            </a:r>
            <a:r>
              <a:rPr lang="en-US" sz="3200" b="1" dirty="0"/>
              <a:t> </a:t>
            </a:r>
            <a:r>
              <a:rPr lang="uk-UA" sz="3200" b="1" dirty="0"/>
              <a:t>сегмент лівої легені</a:t>
            </a:r>
          </a:p>
        </p:txBody>
      </p:sp>
      <p:pic>
        <p:nvPicPr>
          <p:cNvPr id="40" name="Picture 3"/>
          <p:cNvPicPr>
            <a:picLocks noChangeAspect="1" noChangeArrowheads="1"/>
          </p:cNvPicPr>
          <p:nvPr/>
        </p:nvPicPr>
        <p:blipFill>
          <a:blip r:embed="rId2" cstate="print">
            <a:lum contrast="30000"/>
          </a:blip>
          <a:srcRect/>
          <a:stretch>
            <a:fillRect/>
          </a:stretch>
        </p:blipFill>
        <p:spPr bwMode="auto">
          <a:xfrm>
            <a:off x="6803231" y="764704"/>
            <a:ext cx="2340769"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pic>
        <p:nvPicPr>
          <p:cNvPr id="34817" name="Picture 1"/>
          <p:cNvPicPr>
            <a:picLocks noChangeAspect="1" noChangeArrowheads="1"/>
          </p:cNvPicPr>
          <p:nvPr/>
        </p:nvPicPr>
        <p:blipFill>
          <a:blip r:embed="rId4" cstate="print"/>
          <a:srcRect/>
          <a:stretch>
            <a:fillRect/>
          </a:stretch>
        </p:blipFill>
        <p:spPr bwMode="auto">
          <a:xfrm>
            <a:off x="3707904" y="3789040"/>
            <a:ext cx="3015370" cy="2448272"/>
          </a:xfrm>
          <a:prstGeom prst="rect">
            <a:avLst/>
          </a:prstGeom>
          <a:noFill/>
          <a:ln w="9525">
            <a:noFill/>
            <a:miter lim="800000"/>
            <a:headEnd/>
            <a:tailEnd/>
          </a:ln>
        </p:spPr>
      </p:pic>
      <p:sp>
        <p:nvSpPr>
          <p:cNvPr id="25" name="Прямоугольник 24"/>
          <p:cNvSpPr/>
          <p:nvPr/>
        </p:nvSpPr>
        <p:spPr>
          <a:xfrm>
            <a:off x="5004048" y="5517232"/>
            <a:ext cx="444352" cy="246221"/>
          </a:xfrm>
          <a:prstGeom prst="rect">
            <a:avLst/>
          </a:prstGeom>
        </p:spPr>
        <p:txBody>
          <a:bodyPr wrap="none">
            <a:spAutoFit/>
          </a:bodyPr>
          <a:lstStyle/>
          <a:p>
            <a:r>
              <a:rPr lang="en-US" sz="1000" b="1" dirty="0">
                <a:solidFill>
                  <a:schemeClr val="bg1"/>
                </a:solidFill>
              </a:rPr>
              <a:t>Th </a:t>
            </a:r>
            <a:r>
              <a:rPr lang="uk-UA" sz="1000" b="1" dirty="0">
                <a:solidFill>
                  <a:schemeClr val="bg1"/>
                </a:solidFill>
              </a:rPr>
              <a:t>5</a:t>
            </a:r>
          </a:p>
        </p:txBody>
      </p:sp>
      <p:sp>
        <p:nvSpPr>
          <p:cNvPr id="31" name="Полилиния 30"/>
          <p:cNvSpPr/>
          <p:nvPr/>
        </p:nvSpPr>
        <p:spPr>
          <a:xfrm>
            <a:off x="3897443" y="5261548"/>
            <a:ext cx="1229193" cy="372255"/>
          </a:xfrm>
          <a:custGeom>
            <a:avLst/>
            <a:gdLst>
              <a:gd name="connsiteX0" fmla="*/ 1229193 w 1229193"/>
              <a:gd name="connsiteY0" fmla="*/ 0 h 372255"/>
              <a:gd name="connsiteX1" fmla="*/ 1004341 w 1229193"/>
              <a:gd name="connsiteY1" fmla="*/ 179882 h 372255"/>
              <a:gd name="connsiteX2" fmla="*/ 794478 w 1229193"/>
              <a:gd name="connsiteY2" fmla="*/ 299803 h 372255"/>
              <a:gd name="connsiteX3" fmla="*/ 329783 w 1229193"/>
              <a:gd name="connsiteY3" fmla="*/ 359763 h 372255"/>
              <a:gd name="connsiteX4" fmla="*/ 0 w 1229193"/>
              <a:gd name="connsiteY4" fmla="*/ 224852 h 372255"/>
              <a:gd name="connsiteX5" fmla="*/ 0 w 1229193"/>
              <a:gd name="connsiteY5" fmla="*/ 224852 h 3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193" h="372255">
                <a:moveTo>
                  <a:pt x="1229193" y="0"/>
                </a:moveTo>
                <a:cubicBezTo>
                  <a:pt x="1152993" y="64957"/>
                  <a:pt x="1076793" y="129915"/>
                  <a:pt x="1004341" y="179882"/>
                </a:cubicBezTo>
                <a:cubicBezTo>
                  <a:pt x="931889" y="229849"/>
                  <a:pt x="906904" y="269823"/>
                  <a:pt x="794478" y="299803"/>
                </a:cubicBezTo>
                <a:cubicBezTo>
                  <a:pt x="682052" y="329783"/>
                  <a:pt x="462196" y="372255"/>
                  <a:pt x="329783" y="359763"/>
                </a:cubicBezTo>
                <a:cubicBezTo>
                  <a:pt x="197370" y="347271"/>
                  <a:pt x="0" y="224852"/>
                  <a:pt x="0" y="224852"/>
                </a:cubicBezTo>
                <a:lnTo>
                  <a:pt x="0" y="22485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2" name="Полилиния 31"/>
          <p:cNvSpPr/>
          <p:nvPr/>
        </p:nvSpPr>
        <p:spPr>
          <a:xfrm>
            <a:off x="5801193" y="5456420"/>
            <a:ext cx="859436" cy="224852"/>
          </a:xfrm>
          <a:custGeom>
            <a:avLst/>
            <a:gdLst>
              <a:gd name="connsiteX0" fmla="*/ 0 w 859436"/>
              <a:gd name="connsiteY0" fmla="*/ 0 h 224852"/>
              <a:gd name="connsiteX1" fmla="*/ 119922 w 859436"/>
              <a:gd name="connsiteY1" fmla="*/ 164891 h 224852"/>
              <a:gd name="connsiteX2" fmla="*/ 404735 w 859436"/>
              <a:gd name="connsiteY2" fmla="*/ 224852 h 224852"/>
              <a:gd name="connsiteX3" fmla="*/ 794479 w 859436"/>
              <a:gd name="connsiteY3" fmla="*/ 164891 h 224852"/>
              <a:gd name="connsiteX4" fmla="*/ 794479 w 859436"/>
              <a:gd name="connsiteY4" fmla="*/ 149901 h 22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36" h="224852">
                <a:moveTo>
                  <a:pt x="0" y="0"/>
                </a:moveTo>
                <a:cubicBezTo>
                  <a:pt x="26233" y="63708"/>
                  <a:pt x="52466" y="127416"/>
                  <a:pt x="119922" y="164891"/>
                </a:cubicBezTo>
                <a:cubicBezTo>
                  <a:pt x="187378" y="202366"/>
                  <a:pt x="292309" y="224852"/>
                  <a:pt x="404735" y="224852"/>
                </a:cubicBezTo>
                <a:cubicBezTo>
                  <a:pt x="517161" y="224852"/>
                  <a:pt x="729522" y="177383"/>
                  <a:pt x="794479" y="164891"/>
                </a:cubicBezTo>
                <a:cubicBezTo>
                  <a:pt x="859436" y="152399"/>
                  <a:pt x="794479" y="149901"/>
                  <a:pt x="794479" y="149901"/>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4" name="Полилиния 33"/>
          <p:cNvSpPr/>
          <p:nvPr/>
        </p:nvSpPr>
        <p:spPr>
          <a:xfrm>
            <a:off x="5891134" y="4402112"/>
            <a:ext cx="649574" cy="574622"/>
          </a:xfrm>
          <a:custGeom>
            <a:avLst/>
            <a:gdLst>
              <a:gd name="connsiteX0" fmla="*/ 0 w 649574"/>
              <a:gd name="connsiteY0" fmla="*/ 574622 h 574622"/>
              <a:gd name="connsiteX1" fmla="*/ 554636 w 649574"/>
              <a:gd name="connsiteY1" fmla="*/ 79947 h 574622"/>
              <a:gd name="connsiteX2" fmla="*/ 569627 w 649574"/>
              <a:gd name="connsiteY2" fmla="*/ 94937 h 574622"/>
              <a:gd name="connsiteX3" fmla="*/ 569627 w 649574"/>
              <a:gd name="connsiteY3" fmla="*/ 94937 h 574622"/>
            </a:gdLst>
            <a:ahLst/>
            <a:cxnLst>
              <a:cxn ang="0">
                <a:pos x="connsiteX0" y="connsiteY0"/>
              </a:cxn>
              <a:cxn ang="0">
                <a:pos x="connsiteX1" y="connsiteY1"/>
              </a:cxn>
              <a:cxn ang="0">
                <a:pos x="connsiteX2" y="connsiteY2"/>
              </a:cxn>
              <a:cxn ang="0">
                <a:pos x="connsiteX3" y="connsiteY3"/>
              </a:cxn>
            </a:cxnLst>
            <a:rect l="l" t="t" r="r" b="b"/>
            <a:pathLst>
              <a:path w="649574" h="574622">
                <a:moveTo>
                  <a:pt x="0" y="574622"/>
                </a:moveTo>
                <a:cubicBezTo>
                  <a:pt x="229849" y="367258"/>
                  <a:pt x="459698" y="159894"/>
                  <a:pt x="554636" y="79947"/>
                </a:cubicBezTo>
                <a:cubicBezTo>
                  <a:pt x="649574" y="0"/>
                  <a:pt x="569627" y="94937"/>
                  <a:pt x="569627" y="94937"/>
                </a:cubicBezTo>
                <a:lnTo>
                  <a:pt x="569627" y="94937"/>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6" name="Полилиния 35"/>
          <p:cNvSpPr/>
          <p:nvPr/>
        </p:nvSpPr>
        <p:spPr>
          <a:xfrm>
            <a:off x="4122295" y="4347148"/>
            <a:ext cx="607101" cy="494675"/>
          </a:xfrm>
          <a:custGeom>
            <a:avLst/>
            <a:gdLst>
              <a:gd name="connsiteX0" fmla="*/ 0 w 607101"/>
              <a:gd name="connsiteY0" fmla="*/ 0 h 494675"/>
              <a:gd name="connsiteX1" fmla="*/ 29980 w 607101"/>
              <a:gd name="connsiteY1" fmla="*/ 104931 h 494675"/>
              <a:gd name="connsiteX2" fmla="*/ 104931 w 607101"/>
              <a:gd name="connsiteY2" fmla="*/ 179882 h 494675"/>
              <a:gd name="connsiteX3" fmla="*/ 224853 w 607101"/>
              <a:gd name="connsiteY3" fmla="*/ 239842 h 494675"/>
              <a:gd name="connsiteX4" fmla="*/ 359764 w 607101"/>
              <a:gd name="connsiteY4" fmla="*/ 329783 h 494675"/>
              <a:gd name="connsiteX5" fmla="*/ 569626 w 607101"/>
              <a:gd name="connsiteY5" fmla="*/ 464695 h 494675"/>
              <a:gd name="connsiteX6" fmla="*/ 584616 w 607101"/>
              <a:gd name="connsiteY6" fmla="*/ 464695 h 494675"/>
              <a:gd name="connsiteX7" fmla="*/ 599607 w 607101"/>
              <a:gd name="connsiteY7" fmla="*/ 494675 h 49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101" h="494675">
                <a:moveTo>
                  <a:pt x="0" y="0"/>
                </a:moveTo>
                <a:cubicBezTo>
                  <a:pt x="6246" y="37475"/>
                  <a:pt x="12492" y="74951"/>
                  <a:pt x="29980" y="104931"/>
                </a:cubicBezTo>
                <a:cubicBezTo>
                  <a:pt x="47468" y="134911"/>
                  <a:pt x="72452" y="157397"/>
                  <a:pt x="104931" y="179882"/>
                </a:cubicBezTo>
                <a:cubicBezTo>
                  <a:pt x="137410" y="202367"/>
                  <a:pt x="182381" y="214858"/>
                  <a:pt x="224853" y="239842"/>
                </a:cubicBezTo>
                <a:cubicBezTo>
                  <a:pt x="267325" y="264826"/>
                  <a:pt x="359764" y="329783"/>
                  <a:pt x="359764" y="329783"/>
                </a:cubicBezTo>
                <a:lnTo>
                  <a:pt x="569626" y="464695"/>
                </a:lnTo>
                <a:cubicBezTo>
                  <a:pt x="607101" y="487180"/>
                  <a:pt x="579619" y="459698"/>
                  <a:pt x="584616" y="464695"/>
                </a:cubicBezTo>
                <a:cubicBezTo>
                  <a:pt x="589613" y="469692"/>
                  <a:pt x="599607" y="494675"/>
                  <a:pt x="599607" y="49467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7" name="Прямоугольник 36"/>
          <p:cNvSpPr/>
          <p:nvPr/>
        </p:nvSpPr>
        <p:spPr>
          <a:xfrm>
            <a:off x="4139952" y="4941168"/>
            <a:ext cx="300082" cy="369332"/>
          </a:xfrm>
          <a:prstGeom prst="rect">
            <a:avLst/>
          </a:prstGeom>
        </p:spPr>
        <p:txBody>
          <a:bodyPr wrap="none">
            <a:spAutoFit/>
          </a:bodyPr>
          <a:lstStyle/>
          <a:p>
            <a:r>
              <a:rPr lang="uk-UA" b="1" dirty="0"/>
              <a:t>2</a:t>
            </a:r>
          </a:p>
        </p:txBody>
      </p:sp>
      <p:sp>
        <p:nvSpPr>
          <p:cNvPr id="38" name="Прямоугольник 37"/>
          <p:cNvSpPr/>
          <p:nvPr/>
        </p:nvSpPr>
        <p:spPr>
          <a:xfrm>
            <a:off x="4355976" y="5589240"/>
            <a:ext cx="300082" cy="369332"/>
          </a:xfrm>
          <a:prstGeom prst="rect">
            <a:avLst/>
          </a:prstGeom>
        </p:spPr>
        <p:txBody>
          <a:bodyPr wrap="none">
            <a:spAutoFit/>
          </a:bodyPr>
          <a:lstStyle/>
          <a:p>
            <a:r>
              <a:rPr lang="uk-UA" b="1" dirty="0"/>
              <a:t>6</a:t>
            </a:r>
          </a:p>
        </p:txBody>
      </p:sp>
      <p:sp>
        <p:nvSpPr>
          <p:cNvPr id="39" name="Прямоугольник 38"/>
          <p:cNvSpPr/>
          <p:nvPr/>
        </p:nvSpPr>
        <p:spPr>
          <a:xfrm>
            <a:off x="6156176" y="5013176"/>
            <a:ext cx="546945" cy="369332"/>
          </a:xfrm>
          <a:prstGeom prst="rect">
            <a:avLst/>
          </a:prstGeom>
        </p:spPr>
        <p:txBody>
          <a:bodyPr wrap="none">
            <a:spAutoFit/>
          </a:bodyPr>
          <a:lstStyle/>
          <a:p>
            <a:r>
              <a:rPr lang="uk-UA" b="1" dirty="0"/>
              <a:t>1+2</a:t>
            </a:r>
          </a:p>
        </p:txBody>
      </p:sp>
      <p:sp>
        <p:nvSpPr>
          <p:cNvPr id="41" name="Прямоугольник 40"/>
          <p:cNvSpPr/>
          <p:nvPr/>
        </p:nvSpPr>
        <p:spPr>
          <a:xfrm>
            <a:off x="5940152" y="5661248"/>
            <a:ext cx="300082" cy="369332"/>
          </a:xfrm>
          <a:prstGeom prst="rect">
            <a:avLst/>
          </a:prstGeom>
        </p:spPr>
        <p:txBody>
          <a:bodyPr wrap="none">
            <a:spAutoFit/>
          </a:bodyPr>
          <a:lstStyle/>
          <a:p>
            <a:r>
              <a:rPr lang="uk-UA" b="1" dirty="0"/>
              <a:t>6</a:t>
            </a:r>
          </a:p>
        </p:txBody>
      </p:sp>
      <p:sp>
        <p:nvSpPr>
          <p:cNvPr id="42" name="Прямоугольник 41"/>
          <p:cNvSpPr/>
          <p:nvPr/>
        </p:nvSpPr>
        <p:spPr>
          <a:xfrm>
            <a:off x="4427984" y="4221088"/>
            <a:ext cx="300082" cy="369332"/>
          </a:xfrm>
          <a:prstGeom prst="rect">
            <a:avLst/>
          </a:prstGeom>
        </p:spPr>
        <p:txBody>
          <a:bodyPr wrap="none">
            <a:spAutoFit/>
          </a:bodyPr>
          <a:lstStyle/>
          <a:p>
            <a:r>
              <a:rPr lang="uk-UA" b="1" dirty="0"/>
              <a:t>3</a:t>
            </a:r>
          </a:p>
        </p:txBody>
      </p:sp>
      <p:sp>
        <p:nvSpPr>
          <p:cNvPr id="43" name="Прямоугольник 42"/>
          <p:cNvSpPr/>
          <p:nvPr/>
        </p:nvSpPr>
        <p:spPr>
          <a:xfrm>
            <a:off x="5796136" y="4221088"/>
            <a:ext cx="300082" cy="369332"/>
          </a:xfrm>
          <a:prstGeom prst="rect">
            <a:avLst/>
          </a:prstGeom>
        </p:spPr>
        <p:txBody>
          <a:bodyPr wrap="none">
            <a:spAutoFit/>
          </a:bodyPr>
          <a:lstStyle/>
          <a:p>
            <a:r>
              <a:rPr lang="uk-UA" b="1" dirty="0"/>
              <a:t>3</a:t>
            </a:r>
          </a:p>
        </p:txBody>
      </p:sp>
      <p:sp>
        <p:nvSpPr>
          <p:cNvPr id="44" name="Прямоугольник 43"/>
          <p:cNvSpPr/>
          <p:nvPr/>
        </p:nvSpPr>
        <p:spPr>
          <a:xfrm>
            <a:off x="4716016" y="4653136"/>
            <a:ext cx="402674" cy="215444"/>
          </a:xfrm>
          <a:prstGeom prst="rect">
            <a:avLst/>
          </a:prstGeom>
        </p:spPr>
        <p:txBody>
          <a:bodyPr wrap="none">
            <a:spAutoFit/>
          </a:bodyPr>
          <a:lstStyle/>
          <a:p>
            <a:r>
              <a:rPr lang="uk-UA" sz="800" b="1" dirty="0">
                <a:solidFill>
                  <a:schemeClr val="bg1"/>
                </a:solidFill>
              </a:rPr>
              <a:t>ВПВ</a:t>
            </a:r>
          </a:p>
        </p:txBody>
      </p:sp>
      <p:sp>
        <p:nvSpPr>
          <p:cNvPr id="45" name="Прямоугольник 44"/>
          <p:cNvSpPr/>
          <p:nvPr/>
        </p:nvSpPr>
        <p:spPr>
          <a:xfrm>
            <a:off x="4716016" y="3789040"/>
            <a:ext cx="1152239" cy="276999"/>
          </a:xfrm>
          <a:prstGeom prst="rect">
            <a:avLst/>
          </a:prstGeom>
        </p:spPr>
        <p:txBody>
          <a:bodyPr wrap="none">
            <a:spAutoFit/>
          </a:bodyPr>
          <a:lstStyle/>
          <a:p>
            <a:r>
              <a:rPr lang="uk-UA" sz="1200" dirty="0">
                <a:solidFill>
                  <a:schemeClr val="bg1"/>
                </a:solidFill>
              </a:rPr>
              <a:t>висхідна аорта</a:t>
            </a:r>
            <a:endParaRPr lang="uk-UA" sz="1200" b="1" dirty="0">
              <a:solidFill>
                <a:schemeClr val="bg1"/>
              </a:solidFill>
            </a:endParaRPr>
          </a:p>
        </p:txBody>
      </p:sp>
      <p:cxnSp>
        <p:nvCxnSpPr>
          <p:cNvPr id="47" name="Прямая со стрелкой 46"/>
          <p:cNvCxnSpPr/>
          <p:nvPr/>
        </p:nvCxnSpPr>
        <p:spPr>
          <a:xfrm>
            <a:off x="5148064" y="4077072"/>
            <a:ext cx="0"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8" name="Прямоугольник 47"/>
          <p:cNvSpPr/>
          <p:nvPr/>
        </p:nvSpPr>
        <p:spPr>
          <a:xfrm rot="1361179">
            <a:off x="5849663" y="3831586"/>
            <a:ext cx="960648" cy="461665"/>
          </a:xfrm>
          <a:prstGeom prst="rect">
            <a:avLst/>
          </a:prstGeom>
        </p:spPr>
        <p:txBody>
          <a:bodyPr wrap="none">
            <a:spAutoFit/>
          </a:bodyPr>
          <a:lstStyle/>
          <a:p>
            <a:r>
              <a:rPr lang="uk-UA" sz="1200" b="1" dirty="0">
                <a:solidFill>
                  <a:schemeClr val="bg1"/>
                </a:solidFill>
              </a:rPr>
              <a:t>Легеневий </a:t>
            </a:r>
          </a:p>
          <a:p>
            <a:r>
              <a:rPr lang="uk-UA" sz="1200" b="1" dirty="0">
                <a:solidFill>
                  <a:schemeClr val="bg1"/>
                </a:solidFill>
              </a:rPr>
              <a:t>стовбур</a:t>
            </a:r>
            <a:endParaRPr lang="uk-UA" sz="1200" dirty="0">
              <a:solidFill>
                <a:schemeClr val="bg1"/>
              </a:solidFill>
            </a:endParaRPr>
          </a:p>
        </p:txBody>
      </p:sp>
      <p:cxnSp>
        <p:nvCxnSpPr>
          <p:cNvPr id="50" name="Прямая со стрелкой 49"/>
          <p:cNvCxnSpPr/>
          <p:nvPr/>
        </p:nvCxnSpPr>
        <p:spPr>
          <a:xfrm flipH="1">
            <a:off x="5508104" y="4149080"/>
            <a:ext cx="504056"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2" name="Прямоугольник 51"/>
          <p:cNvSpPr/>
          <p:nvPr/>
        </p:nvSpPr>
        <p:spPr>
          <a:xfrm>
            <a:off x="6876256" y="3933056"/>
            <a:ext cx="2267745" cy="1477328"/>
          </a:xfrm>
          <a:prstGeom prst="rect">
            <a:avLst/>
          </a:prstGeom>
        </p:spPr>
        <p:txBody>
          <a:bodyPr wrap="square">
            <a:spAutoFit/>
          </a:bodyPr>
          <a:lstStyle/>
          <a:p>
            <a:r>
              <a:rPr lang="uk-UA" dirty="0"/>
              <a:t>На РГ ОГК S3 (передній) лівої легені проектується на грудну клітку від 2 до 4 ребер.</a:t>
            </a:r>
          </a:p>
        </p:txBody>
      </p:sp>
      <p:sp>
        <p:nvSpPr>
          <p:cNvPr id="53" name="Прямоугольник 52"/>
          <p:cNvSpPr/>
          <p:nvPr/>
        </p:nvSpPr>
        <p:spPr>
          <a:xfrm>
            <a:off x="4788024" y="5013176"/>
            <a:ext cx="269776" cy="276999"/>
          </a:xfrm>
          <a:prstGeom prst="rect">
            <a:avLst/>
          </a:prstGeom>
        </p:spPr>
        <p:txBody>
          <a:bodyPr wrap="square">
            <a:spAutoFit/>
          </a:bodyPr>
          <a:lstStyle/>
          <a:p>
            <a:r>
              <a:rPr lang="uk-UA" sz="1200" b="1" dirty="0"/>
              <a:t>Б</a:t>
            </a:r>
          </a:p>
        </p:txBody>
      </p:sp>
      <p:sp>
        <p:nvSpPr>
          <p:cNvPr id="55" name="Прямоугольник 54"/>
          <p:cNvSpPr/>
          <p:nvPr/>
        </p:nvSpPr>
        <p:spPr>
          <a:xfrm>
            <a:off x="5220072" y="5085184"/>
            <a:ext cx="285656" cy="276999"/>
          </a:xfrm>
          <a:prstGeom prst="rect">
            <a:avLst/>
          </a:prstGeom>
        </p:spPr>
        <p:txBody>
          <a:bodyPr wrap="none">
            <a:spAutoFit/>
          </a:bodyPr>
          <a:lstStyle/>
          <a:p>
            <a:r>
              <a:rPr lang="uk-UA" sz="1200" b="1" dirty="0"/>
              <a:t>Б</a:t>
            </a:r>
          </a:p>
        </p:txBody>
      </p:sp>
      <p:sp>
        <p:nvSpPr>
          <p:cNvPr id="56" name="Прямоугольник 55"/>
          <p:cNvSpPr/>
          <p:nvPr/>
        </p:nvSpPr>
        <p:spPr>
          <a:xfrm>
            <a:off x="179512" y="6488668"/>
            <a:ext cx="6242991" cy="369332"/>
          </a:xfrm>
          <a:prstGeom prst="rect">
            <a:avLst/>
          </a:prstGeom>
        </p:spPr>
        <p:txBody>
          <a:bodyPr wrap="none">
            <a:spAutoFit/>
          </a:bodyPr>
          <a:lstStyle/>
          <a:p>
            <a:r>
              <a:rPr lang="uk-UA" dirty="0"/>
              <a:t>На </a:t>
            </a:r>
            <a:r>
              <a:rPr lang="uk-UA" dirty="0" err="1"/>
              <a:t>КТ</a:t>
            </a:r>
            <a:r>
              <a:rPr lang="uk-UA" dirty="0"/>
              <a:t> ОГК: займає передні відділи до рівня легеневої артерії</a:t>
            </a:r>
          </a:p>
        </p:txBody>
      </p:sp>
      <p:pic>
        <p:nvPicPr>
          <p:cNvPr id="35842" name="Picture 2"/>
          <p:cNvPicPr>
            <a:picLocks noChangeAspect="1" noChangeArrowheads="1"/>
          </p:cNvPicPr>
          <p:nvPr/>
        </p:nvPicPr>
        <p:blipFill>
          <a:blip r:embed="rId5" cstate="print"/>
          <a:srcRect/>
          <a:stretch>
            <a:fillRect/>
          </a:stretch>
        </p:blipFill>
        <p:spPr bwMode="auto">
          <a:xfrm>
            <a:off x="0" y="692696"/>
            <a:ext cx="3635896" cy="2770292"/>
          </a:xfrm>
          <a:prstGeom prst="rect">
            <a:avLst/>
          </a:prstGeom>
          <a:noFill/>
          <a:ln w="9525">
            <a:noFill/>
            <a:miter lim="800000"/>
            <a:headEnd/>
            <a:tailEnd/>
          </a:ln>
        </p:spPr>
      </p:pic>
      <p:sp>
        <p:nvSpPr>
          <p:cNvPr id="59" name="Полилиния 58"/>
          <p:cNvSpPr/>
          <p:nvPr/>
        </p:nvSpPr>
        <p:spPr>
          <a:xfrm>
            <a:off x="5436096" y="1484784"/>
            <a:ext cx="1184270" cy="790348"/>
          </a:xfrm>
          <a:custGeom>
            <a:avLst/>
            <a:gdLst>
              <a:gd name="connsiteX0" fmla="*/ 142407 w 1364105"/>
              <a:gd name="connsiteY0" fmla="*/ 387246 h 1094282"/>
              <a:gd name="connsiteX1" fmla="*/ 1056807 w 1364105"/>
              <a:gd name="connsiteY1" fmla="*/ 102433 h 1094282"/>
              <a:gd name="connsiteX2" fmla="*/ 1221698 w 1364105"/>
              <a:gd name="connsiteY2" fmla="*/ 1001843 h 1094282"/>
              <a:gd name="connsiteX3" fmla="*/ 202367 w 1364105"/>
              <a:gd name="connsiteY3" fmla="*/ 657069 h 1094282"/>
              <a:gd name="connsiteX4" fmla="*/ 142407 w 1364105"/>
              <a:gd name="connsiteY4" fmla="*/ 387246 h 1094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105" h="1094282">
                <a:moveTo>
                  <a:pt x="142407" y="387246"/>
                </a:moveTo>
                <a:cubicBezTo>
                  <a:pt x="284814" y="294807"/>
                  <a:pt x="876925" y="0"/>
                  <a:pt x="1056807" y="102433"/>
                </a:cubicBezTo>
                <a:cubicBezTo>
                  <a:pt x="1236689" y="204866"/>
                  <a:pt x="1364105" y="909404"/>
                  <a:pt x="1221698" y="1001843"/>
                </a:cubicBezTo>
                <a:cubicBezTo>
                  <a:pt x="1079291" y="1094282"/>
                  <a:pt x="377252" y="764498"/>
                  <a:pt x="202367" y="657069"/>
                </a:cubicBezTo>
                <a:cubicBezTo>
                  <a:pt x="27482" y="549640"/>
                  <a:pt x="0" y="479685"/>
                  <a:pt x="142407" y="387246"/>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1" name="Полилиния 60"/>
          <p:cNvSpPr/>
          <p:nvPr/>
        </p:nvSpPr>
        <p:spPr>
          <a:xfrm>
            <a:off x="7236296" y="1268760"/>
            <a:ext cx="786081" cy="790778"/>
          </a:xfrm>
          <a:custGeom>
            <a:avLst/>
            <a:gdLst>
              <a:gd name="connsiteX0" fmla="*/ 69954 w 926892"/>
              <a:gd name="connsiteY0" fmla="*/ 647075 h 871927"/>
              <a:gd name="connsiteX1" fmla="*/ 864433 w 926892"/>
              <a:gd name="connsiteY1" fmla="*/ 766996 h 871927"/>
              <a:gd name="connsiteX2" fmla="*/ 444708 w 926892"/>
              <a:gd name="connsiteY2" fmla="*/ 17488 h 871927"/>
              <a:gd name="connsiteX3" fmla="*/ 69954 w 926892"/>
              <a:gd name="connsiteY3" fmla="*/ 647075 h 871927"/>
            </a:gdLst>
            <a:ahLst/>
            <a:cxnLst>
              <a:cxn ang="0">
                <a:pos x="connsiteX0" y="connsiteY0"/>
              </a:cxn>
              <a:cxn ang="0">
                <a:pos x="connsiteX1" y="connsiteY1"/>
              </a:cxn>
              <a:cxn ang="0">
                <a:pos x="connsiteX2" y="connsiteY2"/>
              </a:cxn>
              <a:cxn ang="0">
                <a:pos x="connsiteX3" y="connsiteY3"/>
              </a:cxn>
            </a:cxnLst>
            <a:rect l="l" t="t" r="r" b="b"/>
            <a:pathLst>
              <a:path w="926892" h="871927">
                <a:moveTo>
                  <a:pt x="69954" y="647075"/>
                </a:moveTo>
                <a:cubicBezTo>
                  <a:pt x="139908" y="771993"/>
                  <a:pt x="801974" y="871927"/>
                  <a:pt x="864433" y="766996"/>
                </a:cubicBezTo>
                <a:cubicBezTo>
                  <a:pt x="926892" y="662065"/>
                  <a:pt x="579619" y="34976"/>
                  <a:pt x="444708" y="17488"/>
                </a:cubicBezTo>
                <a:cubicBezTo>
                  <a:pt x="309797" y="0"/>
                  <a:pt x="0" y="522157"/>
                  <a:pt x="69954" y="647075"/>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5843" name="Picture 3"/>
          <p:cNvPicPr>
            <a:picLocks noChangeAspect="1" noChangeArrowheads="1"/>
          </p:cNvPicPr>
          <p:nvPr/>
        </p:nvPicPr>
        <p:blipFill>
          <a:blip r:embed="rId6" cstate="print"/>
          <a:srcRect/>
          <a:stretch>
            <a:fillRect/>
          </a:stretch>
        </p:blipFill>
        <p:spPr bwMode="auto">
          <a:xfrm>
            <a:off x="0" y="3789040"/>
            <a:ext cx="3766660" cy="2408932"/>
          </a:xfrm>
          <a:prstGeom prst="rect">
            <a:avLst/>
          </a:prstGeom>
          <a:noFill/>
          <a:ln w="9525">
            <a:noFill/>
            <a:miter lim="800000"/>
            <a:headEnd/>
            <a:tailEnd/>
          </a:ln>
        </p:spPr>
      </p:pic>
      <p:sp>
        <p:nvSpPr>
          <p:cNvPr id="62" name="Прямоугольник 61"/>
          <p:cNvSpPr/>
          <p:nvPr/>
        </p:nvSpPr>
        <p:spPr>
          <a:xfrm>
            <a:off x="1619672" y="5373216"/>
            <a:ext cx="497252" cy="276999"/>
          </a:xfrm>
          <a:prstGeom prst="rect">
            <a:avLst/>
          </a:prstGeom>
        </p:spPr>
        <p:txBody>
          <a:bodyPr wrap="none">
            <a:spAutoFit/>
          </a:bodyPr>
          <a:lstStyle/>
          <a:p>
            <a:r>
              <a:rPr lang="en-US" sz="1200" b="1" dirty="0">
                <a:solidFill>
                  <a:schemeClr val="bg1"/>
                </a:solidFill>
              </a:rPr>
              <a:t>Th </a:t>
            </a:r>
            <a:r>
              <a:rPr lang="uk-UA" sz="1200" b="1" dirty="0">
                <a:solidFill>
                  <a:schemeClr val="bg1"/>
                </a:solidFill>
              </a:rPr>
              <a:t>5</a:t>
            </a:r>
          </a:p>
        </p:txBody>
      </p:sp>
      <p:sp>
        <p:nvSpPr>
          <p:cNvPr id="64" name="Полилиния 63"/>
          <p:cNvSpPr/>
          <p:nvPr/>
        </p:nvSpPr>
        <p:spPr>
          <a:xfrm>
            <a:off x="179882" y="4886793"/>
            <a:ext cx="1019331" cy="314794"/>
          </a:xfrm>
          <a:custGeom>
            <a:avLst/>
            <a:gdLst>
              <a:gd name="connsiteX0" fmla="*/ 0 w 1019331"/>
              <a:gd name="connsiteY0" fmla="*/ 314794 h 314794"/>
              <a:gd name="connsiteX1" fmla="*/ 104931 w 1019331"/>
              <a:gd name="connsiteY1" fmla="*/ 149902 h 314794"/>
              <a:gd name="connsiteX2" fmla="*/ 359764 w 1019331"/>
              <a:gd name="connsiteY2" fmla="*/ 89941 h 314794"/>
              <a:gd name="connsiteX3" fmla="*/ 674557 w 1019331"/>
              <a:gd name="connsiteY3" fmla="*/ 44971 h 314794"/>
              <a:gd name="connsiteX4" fmla="*/ 1019331 w 1019331"/>
              <a:gd name="connsiteY4" fmla="*/ 0 h 31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331" h="314794">
                <a:moveTo>
                  <a:pt x="0" y="314794"/>
                </a:moveTo>
                <a:cubicBezTo>
                  <a:pt x="22485" y="251085"/>
                  <a:pt x="44970" y="187377"/>
                  <a:pt x="104931" y="149902"/>
                </a:cubicBezTo>
                <a:cubicBezTo>
                  <a:pt x="164892" y="112427"/>
                  <a:pt x="264826" y="107429"/>
                  <a:pt x="359764" y="89941"/>
                </a:cubicBezTo>
                <a:cubicBezTo>
                  <a:pt x="454702" y="72453"/>
                  <a:pt x="674557" y="44971"/>
                  <a:pt x="674557" y="44971"/>
                </a:cubicBezTo>
                <a:lnTo>
                  <a:pt x="1019331"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5" name="Прямоугольник 64"/>
          <p:cNvSpPr/>
          <p:nvPr/>
        </p:nvSpPr>
        <p:spPr>
          <a:xfrm>
            <a:off x="539552" y="4293096"/>
            <a:ext cx="300082" cy="369332"/>
          </a:xfrm>
          <a:prstGeom prst="rect">
            <a:avLst/>
          </a:prstGeom>
        </p:spPr>
        <p:txBody>
          <a:bodyPr wrap="none">
            <a:spAutoFit/>
          </a:bodyPr>
          <a:lstStyle/>
          <a:p>
            <a:r>
              <a:rPr lang="uk-UA" b="1" dirty="0"/>
              <a:t>3</a:t>
            </a:r>
          </a:p>
        </p:txBody>
      </p:sp>
      <p:sp>
        <p:nvSpPr>
          <p:cNvPr id="66" name="Прямоугольник 65"/>
          <p:cNvSpPr/>
          <p:nvPr/>
        </p:nvSpPr>
        <p:spPr>
          <a:xfrm>
            <a:off x="611560" y="5157192"/>
            <a:ext cx="300082" cy="369332"/>
          </a:xfrm>
          <a:prstGeom prst="rect">
            <a:avLst/>
          </a:prstGeom>
        </p:spPr>
        <p:txBody>
          <a:bodyPr wrap="none">
            <a:spAutoFit/>
          </a:bodyPr>
          <a:lstStyle/>
          <a:p>
            <a:r>
              <a:rPr lang="uk-UA" b="1" dirty="0"/>
              <a:t>6</a:t>
            </a:r>
          </a:p>
        </p:txBody>
      </p:sp>
      <p:sp>
        <p:nvSpPr>
          <p:cNvPr id="67" name="Полилиния 66"/>
          <p:cNvSpPr/>
          <p:nvPr/>
        </p:nvSpPr>
        <p:spPr>
          <a:xfrm>
            <a:off x="2818151" y="5036695"/>
            <a:ext cx="884419" cy="164892"/>
          </a:xfrm>
          <a:custGeom>
            <a:avLst/>
            <a:gdLst>
              <a:gd name="connsiteX0" fmla="*/ 0 w 884419"/>
              <a:gd name="connsiteY0" fmla="*/ 164892 h 164892"/>
              <a:gd name="connsiteX1" fmla="*/ 104931 w 884419"/>
              <a:gd name="connsiteY1" fmla="*/ 104931 h 164892"/>
              <a:gd name="connsiteX2" fmla="*/ 284813 w 884419"/>
              <a:gd name="connsiteY2" fmla="*/ 14990 h 164892"/>
              <a:gd name="connsiteX3" fmla="*/ 494675 w 884419"/>
              <a:gd name="connsiteY3" fmla="*/ 14990 h 164892"/>
              <a:gd name="connsiteX4" fmla="*/ 734518 w 884419"/>
              <a:gd name="connsiteY4" fmla="*/ 104931 h 164892"/>
              <a:gd name="connsiteX5" fmla="*/ 854439 w 884419"/>
              <a:gd name="connsiteY5" fmla="*/ 134912 h 164892"/>
              <a:gd name="connsiteX6" fmla="*/ 884419 w 884419"/>
              <a:gd name="connsiteY6" fmla="*/ 149902 h 164892"/>
              <a:gd name="connsiteX7" fmla="*/ 884419 w 884419"/>
              <a:gd name="connsiteY7" fmla="*/ 149902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4419" h="164892">
                <a:moveTo>
                  <a:pt x="0" y="164892"/>
                </a:moveTo>
                <a:cubicBezTo>
                  <a:pt x="28731" y="147403"/>
                  <a:pt x="57462" y="129915"/>
                  <a:pt x="104931" y="104931"/>
                </a:cubicBezTo>
                <a:cubicBezTo>
                  <a:pt x="152400" y="79947"/>
                  <a:pt x="219856" y="29980"/>
                  <a:pt x="284813" y="14990"/>
                </a:cubicBezTo>
                <a:cubicBezTo>
                  <a:pt x="349770" y="0"/>
                  <a:pt x="419724" y="0"/>
                  <a:pt x="494675" y="14990"/>
                </a:cubicBezTo>
                <a:cubicBezTo>
                  <a:pt x="569626" y="29980"/>
                  <a:pt x="674557" y="84944"/>
                  <a:pt x="734518" y="104931"/>
                </a:cubicBezTo>
                <a:cubicBezTo>
                  <a:pt x="794479" y="124918"/>
                  <a:pt x="829456" y="127417"/>
                  <a:pt x="854439" y="134912"/>
                </a:cubicBezTo>
                <a:cubicBezTo>
                  <a:pt x="879423" y="142407"/>
                  <a:pt x="884419" y="149902"/>
                  <a:pt x="884419" y="149902"/>
                </a:cubicBezTo>
                <a:lnTo>
                  <a:pt x="884419" y="14990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8" name="Прямоугольник 67"/>
          <p:cNvSpPr/>
          <p:nvPr/>
        </p:nvSpPr>
        <p:spPr>
          <a:xfrm>
            <a:off x="2987824" y="5445224"/>
            <a:ext cx="300082" cy="369332"/>
          </a:xfrm>
          <a:prstGeom prst="rect">
            <a:avLst/>
          </a:prstGeom>
        </p:spPr>
        <p:txBody>
          <a:bodyPr wrap="none">
            <a:spAutoFit/>
          </a:bodyPr>
          <a:lstStyle/>
          <a:p>
            <a:r>
              <a:rPr lang="uk-UA" b="1" dirty="0"/>
              <a:t>6</a:t>
            </a:r>
          </a:p>
        </p:txBody>
      </p:sp>
      <p:sp>
        <p:nvSpPr>
          <p:cNvPr id="69" name="Прямоугольник 68"/>
          <p:cNvSpPr/>
          <p:nvPr/>
        </p:nvSpPr>
        <p:spPr>
          <a:xfrm>
            <a:off x="1331640" y="4509120"/>
            <a:ext cx="402674" cy="215444"/>
          </a:xfrm>
          <a:prstGeom prst="rect">
            <a:avLst/>
          </a:prstGeom>
        </p:spPr>
        <p:txBody>
          <a:bodyPr wrap="none">
            <a:spAutoFit/>
          </a:bodyPr>
          <a:lstStyle/>
          <a:p>
            <a:r>
              <a:rPr lang="uk-UA" sz="800" b="1" dirty="0">
                <a:solidFill>
                  <a:schemeClr val="bg1"/>
                </a:solidFill>
              </a:rPr>
              <a:t>ВПВ</a:t>
            </a:r>
          </a:p>
        </p:txBody>
      </p:sp>
      <p:sp>
        <p:nvSpPr>
          <p:cNvPr id="70" name="Прямоугольник 69"/>
          <p:cNvSpPr/>
          <p:nvPr/>
        </p:nvSpPr>
        <p:spPr>
          <a:xfrm>
            <a:off x="1187624" y="3645024"/>
            <a:ext cx="1080120" cy="246221"/>
          </a:xfrm>
          <a:prstGeom prst="rect">
            <a:avLst/>
          </a:prstGeom>
        </p:spPr>
        <p:txBody>
          <a:bodyPr wrap="square">
            <a:spAutoFit/>
          </a:bodyPr>
          <a:lstStyle/>
          <a:p>
            <a:r>
              <a:rPr lang="uk-UA" sz="1000" dirty="0">
                <a:solidFill>
                  <a:schemeClr val="bg1"/>
                </a:solidFill>
              </a:rPr>
              <a:t>Висхідна аорта</a:t>
            </a:r>
            <a:endParaRPr lang="uk-UA" sz="1000" b="1" dirty="0">
              <a:solidFill>
                <a:schemeClr val="bg1"/>
              </a:solidFill>
            </a:endParaRPr>
          </a:p>
        </p:txBody>
      </p:sp>
      <p:sp>
        <p:nvSpPr>
          <p:cNvPr id="71" name="Прямоугольник 70"/>
          <p:cNvSpPr/>
          <p:nvPr/>
        </p:nvSpPr>
        <p:spPr>
          <a:xfrm rot="1596119">
            <a:off x="2456570" y="3669210"/>
            <a:ext cx="845840" cy="400110"/>
          </a:xfrm>
          <a:prstGeom prst="rect">
            <a:avLst/>
          </a:prstGeom>
        </p:spPr>
        <p:txBody>
          <a:bodyPr wrap="square">
            <a:spAutoFit/>
          </a:bodyPr>
          <a:lstStyle/>
          <a:p>
            <a:r>
              <a:rPr lang="uk-UA" sz="1000" b="1" dirty="0">
                <a:solidFill>
                  <a:schemeClr val="bg1"/>
                </a:solidFill>
              </a:rPr>
              <a:t>Легеневий </a:t>
            </a:r>
          </a:p>
          <a:p>
            <a:r>
              <a:rPr lang="uk-UA" sz="1000" b="1" dirty="0">
                <a:solidFill>
                  <a:schemeClr val="bg1"/>
                </a:solidFill>
              </a:rPr>
              <a:t>стовбур</a:t>
            </a:r>
            <a:endParaRPr lang="uk-UA" sz="1000" dirty="0">
              <a:solidFill>
                <a:schemeClr val="bg1"/>
              </a:solidFill>
            </a:endParaRPr>
          </a:p>
        </p:txBody>
      </p:sp>
      <p:cxnSp>
        <p:nvCxnSpPr>
          <p:cNvPr id="73" name="Прямая со стрелкой 72"/>
          <p:cNvCxnSpPr/>
          <p:nvPr/>
        </p:nvCxnSpPr>
        <p:spPr>
          <a:xfrm>
            <a:off x="1619672" y="3861048"/>
            <a:ext cx="144016"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H="1">
            <a:off x="2267744" y="3933056"/>
            <a:ext cx="360040"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Прямоугольник 75"/>
          <p:cNvSpPr/>
          <p:nvPr/>
        </p:nvSpPr>
        <p:spPr>
          <a:xfrm>
            <a:off x="2339752" y="5877272"/>
            <a:ext cx="1349896" cy="246221"/>
          </a:xfrm>
          <a:prstGeom prst="rect">
            <a:avLst/>
          </a:prstGeom>
        </p:spPr>
        <p:txBody>
          <a:bodyPr wrap="square">
            <a:spAutoFit/>
          </a:bodyPr>
          <a:lstStyle/>
          <a:p>
            <a:r>
              <a:rPr lang="uk-UA" sz="1000" b="1" dirty="0">
                <a:solidFill>
                  <a:schemeClr val="bg1"/>
                </a:solidFill>
              </a:rPr>
              <a:t>Легенева артерія</a:t>
            </a:r>
            <a:endParaRPr lang="uk-UA" sz="1000" dirty="0">
              <a:solidFill>
                <a:schemeClr val="bg1"/>
              </a:solidFill>
            </a:endParaRPr>
          </a:p>
        </p:txBody>
      </p:sp>
      <p:cxnSp>
        <p:nvCxnSpPr>
          <p:cNvPr id="78" name="Прямая со стрелкой 77"/>
          <p:cNvCxnSpPr/>
          <p:nvPr/>
        </p:nvCxnSpPr>
        <p:spPr>
          <a:xfrm flipH="1" flipV="1">
            <a:off x="2699792" y="5301208"/>
            <a:ext cx="72008" cy="57606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9" name="Прямоугольник 78"/>
          <p:cNvSpPr/>
          <p:nvPr/>
        </p:nvSpPr>
        <p:spPr>
          <a:xfrm>
            <a:off x="3059832" y="4293096"/>
            <a:ext cx="300082" cy="369332"/>
          </a:xfrm>
          <a:prstGeom prst="rect">
            <a:avLst/>
          </a:prstGeom>
        </p:spPr>
        <p:txBody>
          <a:bodyPr wrap="none">
            <a:spAutoFit/>
          </a:bodyPr>
          <a:lstStyle/>
          <a:p>
            <a:r>
              <a:rPr lang="uk-UA" b="1" dirty="0"/>
              <a:t>3</a:t>
            </a:r>
          </a:p>
        </p:txBody>
      </p:sp>
      <p:cxnSp>
        <p:nvCxnSpPr>
          <p:cNvPr id="81" name="Прямая со стрелкой 80"/>
          <p:cNvCxnSpPr/>
          <p:nvPr/>
        </p:nvCxnSpPr>
        <p:spPr>
          <a:xfrm flipH="1" flipV="1">
            <a:off x="5508104" y="5589240"/>
            <a:ext cx="72008"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2" name="Прямоугольник 81"/>
          <p:cNvSpPr/>
          <p:nvPr/>
        </p:nvSpPr>
        <p:spPr>
          <a:xfrm>
            <a:off x="5076056" y="6021288"/>
            <a:ext cx="1064522" cy="276999"/>
          </a:xfrm>
          <a:prstGeom prst="rect">
            <a:avLst/>
          </a:prstGeom>
        </p:spPr>
        <p:txBody>
          <a:bodyPr wrap="none">
            <a:spAutoFit/>
          </a:bodyPr>
          <a:lstStyle/>
          <a:p>
            <a:r>
              <a:rPr lang="uk-UA" sz="1200" dirty="0">
                <a:solidFill>
                  <a:schemeClr val="bg1"/>
                </a:solidFill>
              </a:rPr>
              <a:t>Спадна аорта</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4</a:t>
            </a:r>
            <a:r>
              <a:rPr lang="en-US" sz="3200" b="1" dirty="0"/>
              <a:t> </a:t>
            </a:r>
            <a:r>
              <a:rPr lang="uk-UA" sz="3200" b="1" dirty="0"/>
              <a:t>сегмент правої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flipH="1">
            <a:off x="6732240" y="764704"/>
            <a:ext cx="2411760"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6444208" y="3933056"/>
            <a:ext cx="2699793" cy="1754326"/>
          </a:xfrm>
          <a:prstGeom prst="rect">
            <a:avLst/>
          </a:prstGeom>
        </p:spPr>
        <p:txBody>
          <a:bodyPr wrap="square">
            <a:spAutoFit/>
          </a:bodyPr>
          <a:lstStyle/>
          <a:p>
            <a:r>
              <a:rPr lang="uk-UA" dirty="0"/>
              <a:t>На РГ ОГК S4 (латеральний) правої легені проектується на грудну клітку в передньої пахвовій області між 4 і 6 ребрами</a:t>
            </a:r>
          </a:p>
        </p:txBody>
      </p:sp>
      <p:sp>
        <p:nvSpPr>
          <p:cNvPr id="56" name="Прямоугольник 55"/>
          <p:cNvSpPr/>
          <p:nvPr/>
        </p:nvSpPr>
        <p:spPr>
          <a:xfrm>
            <a:off x="179512" y="5934670"/>
            <a:ext cx="8964488" cy="923330"/>
          </a:xfrm>
          <a:prstGeom prst="rect">
            <a:avLst/>
          </a:prstGeom>
        </p:spPr>
        <p:txBody>
          <a:bodyPr wrap="square">
            <a:spAutoFit/>
          </a:bodyPr>
          <a:lstStyle/>
          <a:p>
            <a:pPr algn="just"/>
            <a:r>
              <a:rPr lang="uk-UA" dirty="0"/>
              <a:t>На </a:t>
            </a:r>
            <a:r>
              <a:rPr lang="uk-UA" dirty="0" err="1"/>
              <a:t>КТ</a:t>
            </a:r>
            <a:r>
              <a:rPr lang="uk-UA" dirty="0"/>
              <a:t> ОГК: займає задню половину (відмежований від між частковою плеврою) передніх відділів правої легені на рівні серединного перетину серця і базальних відділів серця</a:t>
            </a:r>
          </a:p>
        </p:txBody>
      </p:sp>
      <p:pic>
        <p:nvPicPr>
          <p:cNvPr id="36866" name="Picture 2"/>
          <p:cNvPicPr>
            <a:picLocks noChangeAspect="1" noChangeArrowheads="1"/>
          </p:cNvPicPr>
          <p:nvPr/>
        </p:nvPicPr>
        <p:blipFill>
          <a:blip r:embed="rId4" cstate="print"/>
          <a:srcRect/>
          <a:stretch>
            <a:fillRect/>
          </a:stretch>
        </p:blipFill>
        <p:spPr bwMode="auto">
          <a:xfrm>
            <a:off x="0" y="764704"/>
            <a:ext cx="3419872" cy="2304256"/>
          </a:xfrm>
          <a:prstGeom prst="rect">
            <a:avLst/>
          </a:prstGeom>
          <a:noFill/>
          <a:ln w="9525">
            <a:noFill/>
            <a:miter lim="800000"/>
            <a:headEnd/>
            <a:tailEnd/>
          </a:ln>
        </p:spPr>
      </p:pic>
      <p:sp>
        <p:nvSpPr>
          <p:cNvPr id="49" name="Полилиния 48"/>
          <p:cNvSpPr/>
          <p:nvPr/>
        </p:nvSpPr>
        <p:spPr>
          <a:xfrm>
            <a:off x="3869960" y="2126105"/>
            <a:ext cx="1062079" cy="647075"/>
          </a:xfrm>
          <a:custGeom>
            <a:avLst/>
            <a:gdLst>
              <a:gd name="connsiteX0" fmla="*/ 132413 w 821960"/>
              <a:gd name="connsiteY0" fmla="*/ 647075 h 647075"/>
              <a:gd name="connsiteX1" fmla="*/ 821960 w 821960"/>
              <a:gd name="connsiteY1" fmla="*/ 317292 h 647075"/>
              <a:gd name="connsiteX2" fmla="*/ 821960 w 821960"/>
              <a:gd name="connsiteY2" fmla="*/ 317292 h 647075"/>
              <a:gd name="connsiteX3" fmla="*/ 117423 w 821960"/>
              <a:gd name="connsiteY3" fmla="*/ 62459 h 647075"/>
              <a:gd name="connsiteX4" fmla="*/ 132413 w 821960"/>
              <a:gd name="connsiteY4" fmla="*/ 647075 h 64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960" h="647075">
                <a:moveTo>
                  <a:pt x="132413" y="647075"/>
                </a:moveTo>
                <a:lnTo>
                  <a:pt x="821960" y="317292"/>
                </a:lnTo>
                <a:lnTo>
                  <a:pt x="821960" y="317292"/>
                </a:lnTo>
                <a:cubicBezTo>
                  <a:pt x="704537" y="274820"/>
                  <a:pt x="234846" y="0"/>
                  <a:pt x="117423" y="62459"/>
                </a:cubicBezTo>
                <a:cubicBezTo>
                  <a:pt x="0" y="124918"/>
                  <a:pt x="58711" y="408482"/>
                  <a:pt x="132413" y="647075"/>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1" name="Полилиния 50"/>
          <p:cNvSpPr/>
          <p:nvPr/>
        </p:nvSpPr>
        <p:spPr>
          <a:xfrm>
            <a:off x="8059711" y="1933731"/>
            <a:ext cx="834453" cy="609600"/>
          </a:xfrm>
          <a:custGeom>
            <a:avLst/>
            <a:gdLst>
              <a:gd name="connsiteX0" fmla="*/ 4997 w 834453"/>
              <a:gd name="connsiteY0" fmla="*/ 299803 h 609600"/>
              <a:gd name="connsiteX1" fmla="*/ 694545 w 834453"/>
              <a:gd name="connsiteY1" fmla="*/ 44971 h 609600"/>
              <a:gd name="connsiteX2" fmla="*/ 724525 w 834453"/>
              <a:gd name="connsiteY2" fmla="*/ 569626 h 609600"/>
              <a:gd name="connsiteX3" fmla="*/ 4997 w 834453"/>
              <a:gd name="connsiteY3" fmla="*/ 299803 h 609600"/>
            </a:gdLst>
            <a:ahLst/>
            <a:cxnLst>
              <a:cxn ang="0">
                <a:pos x="connsiteX0" y="connsiteY0"/>
              </a:cxn>
              <a:cxn ang="0">
                <a:pos x="connsiteX1" y="connsiteY1"/>
              </a:cxn>
              <a:cxn ang="0">
                <a:pos x="connsiteX2" y="connsiteY2"/>
              </a:cxn>
              <a:cxn ang="0">
                <a:pos x="connsiteX3" y="connsiteY3"/>
              </a:cxn>
            </a:cxnLst>
            <a:rect l="l" t="t" r="r" b="b"/>
            <a:pathLst>
              <a:path w="834453" h="609600">
                <a:moveTo>
                  <a:pt x="4997" y="299803"/>
                </a:moveTo>
                <a:cubicBezTo>
                  <a:pt x="0" y="212361"/>
                  <a:pt x="574624" y="0"/>
                  <a:pt x="694545" y="44971"/>
                </a:cubicBezTo>
                <a:cubicBezTo>
                  <a:pt x="814466" y="89942"/>
                  <a:pt x="834453" y="529652"/>
                  <a:pt x="724525" y="569626"/>
                </a:cubicBezTo>
                <a:cubicBezTo>
                  <a:pt x="614597" y="609600"/>
                  <a:pt x="9994" y="387245"/>
                  <a:pt x="4997" y="299803"/>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6867" name="Picture 3"/>
          <p:cNvPicPr>
            <a:picLocks noChangeAspect="1" noChangeArrowheads="1"/>
          </p:cNvPicPr>
          <p:nvPr/>
        </p:nvPicPr>
        <p:blipFill>
          <a:blip r:embed="rId5" cstate="print"/>
          <a:srcRect/>
          <a:stretch>
            <a:fillRect/>
          </a:stretch>
        </p:blipFill>
        <p:spPr bwMode="auto">
          <a:xfrm>
            <a:off x="179512" y="3140968"/>
            <a:ext cx="3279775" cy="2652713"/>
          </a:xfrm>
          <a:prstGeom prst="rect">
            <a:avLst/>
          </a:prstGeom>
          <a:noFill/>
          <a:ln w="9525">
            <a:noFill/>
            <a:miter lim="800000"/>
            <a:headEnd/>
            <a:tailEnd/>
          </a:ln>
        </p:spPr>
      </p:pic>
      <p:sp>
        <p:nvSpPr>
          <p:cNvPr id="54" name="Прямоугольник 53"/>
          <p:cNvSpPr/>
          <p:nvPr/>
        </p:nvSpPr>
        <p:spPr>
          <a:xfrm>
            <a:off x="1547664" y="4797152"/>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6</a:t>
            </a:r>
          </a:p>
        </p:txBody>
      </p:sp>
      <p:sp>
        <p:nvSpPr>
          <p:cNvPr id="57" name="Полилиния 56"/>
          <p:cNvSpPr/>
          <p:nvPr/>
        </p:nvSpPr>
        <p:spPr>
          <a:xfrm>
            <a:off x="2578308" y="4377128"/>
            <a:ext cx="854440" cy="304800"/>
          </a:xfrm>
          <a:custGeom>
            <a:avLst/>
            <a:gdLst>
              <a:gd name="connsiteX0" fmla="*/ 0 w 854440"/>
              <a:gd name="connsiteY0" fmla="*/ 284813 h 304800"/>
              <a:gd name="connsiteX1" fmla="*/ 284813 w 854440"/>
              <a:gd name="connsiteY1" fmla="*/ 299803 h 304800"/>
              <a:gd name="connsiteX2" fmla="*/ 539646 w 854440"/>
              <a:gd name="connsiteY2" fmla="*/ 254833 h 304800"/>
              <a:gd name="connsiteX3" fmla="*/ 779489 w 854440"/>
              <a:gd name="connsiteY3" fmla="*/ 119921 h 304800"/>
              <a:gd name="connsiteX4" fmla="*/ 854440 w 854440"/>
              <a:gd name="connsiteY4" fmla="*/ 0 h 304800"/>
              <a:gd name="connsiteX5" fmla="*/ 854440 w 854440"/>
              <a:gd name="connsiteY5"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440" h="304800">
                <a:moveTo>
                  <a:pt x="0" y="284813"/>
                </a:moveTo>
                <a:cubicBezTo>
                  <a:pt x="97436" y="294806"/>
                  <a:pt x="194872" y="304800"/>
                  <a:pt x="284813" y="299803"/>
                </a:cubicBezTo>
                <a:cubicBezTo>
                  <a:pt x="374754" y="294806"/>
                  <a:pt x="457200" y="284813"/>
                  <a:pt x="539646" y="254833"/>
                </a:cubicBezTo>
                <a:cubicBezTo>
                  <a:pt x="622092" y="224853"/>
                  <a:pt x="727023" y="162393"/>
                  <a:pt x="779489" y="119921"/>
                </a:cubicBezTo>
                <a:cubicBezTo>
                  <a:pt x="831955" y="77449"/>
                  <a:pt x="854440" y="0"/>
                  <a:pt x="854440" y="0"/>
                </a:cubicBezTo>
                <a:lnTo>
                  <a:pt x="85444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58" name="Полилиния 57"/>
          <p:cNvSpPr/>
          <p:nvPr/>
        </p:nvSpPr>
        <p:spPr>
          <a:xfrm>
            <a:off x="2503357" y="4212236"/>
            <a:ext cx="244840" cy="487180"/>
          </a:xfrm>
          <a:custGeom>
            <a:avLst/>
            <a:gdLst>
              <a:gd name="connsiteX0" fmla="*/ 0 w 244840"/>
              <a:gd name="connsiteY0" fmla="*/ 0 h 487180"/>
              <a:gd name="connsiteX1" fmla="*/ 209863 w 244840"/>
              <a:gd name="connsiteY1" fmla="*/ 149902 h 487180"/>
              <a:gd name="connsiteX2" fmla="*/ 209863 w 244840"/>
              <a:gd name="connsiteY2" fmla="*/ 434715 h 487180"/>
              <a:gd name="connsiteX3" fmla="*/ 194873 w 244840"/>
              <a:gd name="connsiteY3" fmla="*/ 464695 h 487180"/>
            </a:gdLst>
            <a:ahLst/>
            <a:cxnLst>
              <a:cxn ang="0">
                <a:pos x="connsiteX0" y="connsiteY0"/>
              </a:cxn>
              <a:cxn ang="0">
                <a:pos x="connsiteX1" y="connsiteY1"/>
              </a:cxn>
              <a:cxn ang="0">
                <a:pos x="connsiteX2" y="connsiteY2"/>
              </a:cxn>
              <a:cxn ang="0">
                <a:pos x="connsiteX3" y="connsiteY3"/>
              </a:cxn>
            </a:cxnLst>
            <a:rect l="l" t="t" r="r" b="b"/>
            <a:pathLst>
              <a:path w="244840" h="487180">
                <a:moveTo>
                  <a:pt x="0" y="0"/>
                </a:moveTo>
                <a:cubicBezTo>
                  <a:pt x="87443" y="38724"/>
                  <a:pt x="174886" y="77449"/>
                  <a:pt x="209863" y="149902"/>
                </a:cubicBezTo>
                <a:cubicBezTo>
                  <a:pt x="244840" y="222355"/>
                  <a:pt x="212361" y="382250"/>
                  <a:pt x="209863" y="434715"/>
                </a:cubicBezTo>
                <a:cubicBezTo>
                  <a:pt x="207365" y="487180"/>
                  <a:pt x="201119" y="475937"/>
                  <a:pt x="194873" y="46469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59" name="Прямоугольник 58"/>
          <p:cNvSpPr/>
          <p:nvPr/>
        </p:nvSpPr>
        <p:spPr>
          <a:xfrm>
            <a:off x="2771800" y="4797152"/>
            <a:ext cx="300082" cy="369332"/>
          </a:xfrm>
          <a:prstGeom prst="rect">
            <a:avLst/>
          </a:prstGeom>
        </p:spPr>
        <p:txBody>
          <a:bodyPr wrap="none">
            <a:spAutoFit/>
          </a:bodyPr>
          <a:lstStyle/>
          <a:p>
            <a:r>
              <a:rPr lang="uk-UA" b="1" dirty="0"/>
              <a:t>6</a:t>
            </a:r>
          </a:p>
        </p:txBody>
      </p:sp>
      <p:sp>
        <p:nvSpPr>
          <p:cNvPr id="60" name="Прямоугольник 59"/>
          <p:cNvSpPr/>
          <p:nvPr/>
        </p:nvSpPr>
        <p:spPr>
          <a:xfrm>
            <a:off x="1043608" y="4869160"/>
            <a:ext cx="300082" cy="369332"/>
          </a:xfrm>
          <a:prstGeom prst="rect">
            <a:avLst/>
          </a:prstGeom>
        </p:spPr>
        <p:txBody>
          <a:bodyPr wrap="none">
            <a:spAutoFit/>
          </a:bodyPr>
          <a:lstStyle/>
          <a:p>
            <a:r>
              <a:rPr lang="uk-UA" b="1" dirty="0"/>
              <a:t>6</a:t>
            </a:r>
          </a:p>
        </p:txBody>
      </p:sp>
      <p:sp>
        <p:nvSpPr>
          <p:cNvPr id="61" name="Полилиния 60"/>
          <p:cNvSpPr/>
          <p:nvPr/>
        </p:nvSpPr>
        <p:spPr>
          <a:xfrm>
            <a:off x="239843" y="4527030"/>
            <a:ext cx="839449" cy="137409"/>
          </a:xfrm>
          <a:custGeom>
            <a:avLst/>
            <a:gdLst>
              <a:gd name="connsiteX0" fmla="*/ 839449 w 839449"/>
              <a:gd name="connsiteY0" fmla="*/ 74950 h 137409"/>
              <a:gd name="connsiteX1" fmla="*/ 659567 w 839449"/>
              <a:gd name="connsiteY1" fmla="*/ 119921 h 137409"/>
              <a:gd name="connsiteX2" fmla="*/ 419724 w 839449"/>
              <a:gd name="connsiteY2" fmla="*/ 134911 h 137409"/>
              <a:gd name="connsiteX3" fmla="*/ 134911 w 839449"/>
              <a:gd name="connsiteY3" fmla="*/ 104931 h 137409"/>
              <a:gd name="connsiteX4" fmla="*/ 0 w 839449"/>
              <a:gd name="connsiteY4" fmla="*/ 0 h 137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449" h="137409">
                <a:moveTo>
                  <a:pt x="839449" y="74950"/>
                </a:moveTo>
                <a:cubicBezTo>
                  <a:pt x="784485" y="92439"/>
                  <a:pt x="729521" y="109928"/>
                  <a:pt x="659567" y="119921"/>
                </a:cubicBezTo>
                <a:cubicBezTo>
                  <a:pt x="589613" y="129914"/>
                  <a:pt x="507167" y="137409"/>
                  <a:pt x="419724" y="134911"/>
                </a:cubicBezTo>
                <a:cubicBezTo>
                  <a:pt x="332281" y="132413"/>
                  <a:pt x="204865" y="127416"/>
                  <a:pt x="134911" y="104931"/>
                </a:cubicBezTo>
                <a:cubicBezTo>
                  <a:pt x="64957" y="82446"/>
                  <a:pt x="32478" y="41223"/>
                  <a:pt x="0" y="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3" name="Полилиния 62"/>
          <p:cNvSpPr/>
          <p:nvPr/>
        </p:nvSpPr>
        <p:spPr>
          <a:xfrm>
            <a:off x="659567" y="3657600"/>
            <a:ext cx="494676" cy="689548"/>
          </a:xfrm>
          <a:custGeom>
            <a:avLst/>
            <a:gdLst>
              <a:gd name="connsiteX0" fmla="*/ 494676 w 494676"/>
              <a:gd name="connsiteY0" fmla="*/ 689548 h 689548"/>
              <a:gd name="connsiteX1" fmla="*/ 344774 w 494676"/>
              <a:gd name="connsiteY1" fmla="*/ 554636 h 689548"/>
              <a:gd name="connsiteX2" fmla="*/ 239843 w 494676"/>
              <a:gd name="connsiteY2" fmla="*/ 449705 h 689548"/>
              <a:gd name="connsiteX3" fmla="*/ 104931 w 494676"/>
              <a:gd name="connsiteY3" fmla="*/ 284813 h 689548"/>
              <a:gd name="connsiteX4" fmla="*/ 44971 w 494676"/>
              <a:gd name="connsiteY4" fmla="*/ 149902 h 689548"/>
              <a:gd name="connsiteX5" fmla="*/ 0 w 494676"/>
              <a:gd name="connsiteY5" fmla="*/ 0 h 68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676" h="689548">
                <a:moveTo>
                  <a:pt x="494676" y="689548"/>
                </a:moveTo>
                <a:cubicBezTo>
                  <a:pt x="440961" y="642079"/>
                  <a:pt x="387246" y="594610"/>
                  <a:pt x="344774" y="554636"/>
                </a:cubicBezTo>
                <a:cubicBezTo>
                  <a:pt x="302302" y="514662"/>
                  <a:pt x="279817" y="494675"/>
                  <a:pt x="239843" y="449705"/>
                </a:cubicBezTo>
                <a:cubicBezTo>
                  <a:pt x="199869" y="404735"/>
                  <a:pt x="137410" y="334780"/>
                  <a:pt x="104931" y="284813"/>
                </a:cubicBezTo>
                <a:cubicBezTo>
                  <a:pt x="72452" y="234846"/>
                  <a:pt x="62459" y="197371"/>
                  <a:pt x="44971" y="149902"/>
                </a:cubicBezTo>
                <a:cubicBezTo>
                  <a:pt x="27483" y="102433"/>
                  <a:pt x="13741" y="51216"/>
                  <a:pt x="0" y="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4" name="Прямоугольник 63"/>
          <p:cNvSpPr/>
          <p:nvPr/>
        </p:nvSpPr>
        <p:spPr>
          <a:xfrm>
            <a:off x="899592" y="3645024"/>
            <a:ext cx="300082" cy="369332"/>
          </a:xfrm>
          <a:prstGeom prst="rect">
            <a:avLst/>
          </a:prstGeom>
        </p:spPr>
        <p:txBody>
          <a:bodyPr wrap="none">
            <a:spAutoFit/>
          </a:bodyPr>
          <a:lstStyle/>
          <a:p>
            <a:r>
              <a:rPr lang="uk-UA" b="1" dirty="0"/>
              <a:t>5</a:t>
            </a:r>
          </a:p>
        </p:txBody>
      </p:sp>
      <p:sp>
        <p:nvSpPr>
          <p:cNvPr id="65" name="Прямоугольник 64"/>
          <p:cNvSpPr/>
          <p:nvPr/>
        </p:nvSpPr>
        <p:spPr>
          <a:xfrm>
            <a:off x="2411760" y="4293096"/>
            <a:ext cx="300082" cy="369332"/>
          </a:xfrm>
          <a:prstGeom prst="rect">
            <a:avLst/>
          </a:prstGeom>
        </p:spPr>
        <p:txBody>
          <a:bodyPr wrap="none">
            <a:spAutoFit/>
          </a:bodyPr>
          <a:lstStyle/>
          <a:p>
            <a:r>
              <a:rPr lang="uk-UA" b="1" dirty="0"/>
              <a:t>5</a:t>
            </a:r>
          </a:p>
        </p:txBody>
      </p:sp>
      <p:sp>
        <p:nvSpPr>
          <p:cNvPr id="66" name="Прямоугольник 65"/>
          <p:cNvSpPr/>
          <p:nvPr/>
        </p:nvSpPr>
        <p:spPr>
          <a:xfrm>
            <a:off x="467544" y="4149080"/>
            <a:ext cx="300082" cy="369332"/>
          </a:xfrm>
          <a:prstGeom prst="rect">
            <a:avLst/>
          </a:prstGeom>
        </p:spPr>
        <p:txBody>
          <a:bodyPr wrap="none">
            <a:spAutoFit/>
          </a:bodyPr>
          <a:lstStyle/>
          <a:p>
            <a:r>
              <a:rPr lang="uk-UA" b="1" dirty="0"/>
              <a:t>4</a:t>
            </a:r>
          </a:p>
        </p:txBody>
      </p:sp>
      <p:sp>
        <p:nvSpPr>
          <p:cNvPr id="67" name="Прямоугольник 66"/>
          <p:cNvSpPr/>
          <p:nvPr/>
        </p:nvSpPr>
        <p:spPr>
          <a:xfrm>
            <a:off x="2843808" y="4005064"/>
            <a:ext cx="300082" cy="369332"/>
          </a:xfrm>
          <a:prstGeom prst="rect">
            <a:avLst/>
          </a:prstGeom>
        </p:spPr>
        <p:txBody>
          <a:bodyPr wrap="none">
            <a:spAutoFit/>
          </a:bodyPr>
          <a:lstStyle/>
          <a:p>
            <a:r>
              <a:rPr lang="uk-UA" b="1" dirty="0"/>
              <a:t>4</a:t>
            </a:r>
          </a:p>
        </p:txBody>
      </p:sp>
      <p:sp>
        <p:nvSpPr>
          <p:cNvPr id="71" name="Прямоугольник 70"/>
          <p:cNvSpPr/>
          <p:nvPr/>
        </p:nvSpPr>
        <p:spPr>
          <a:xfrm>
            <a:off x="1547664" y="5373216"/>
            <a:ext cx="1064522" cy="461665"/>
          </a:xfrm>
          <a:prstGeom prst="rect">
            <a:avLst/>
          </a:prstGeom>
        </p:spPr>
        <p:txBody>
          <a:bodyPr wrap="none">
            <a:spAutoFit/>
          </a:bodyPr>
          <a:lstStyle/>
          <a:p>
            <a:r>
              <a:rPr lang="uk-UA" sz="1200" dirty="0">
                <a:solidFill>
                  <a:schemeClr val="bg1"/>
                </a:solidFill>
              </a:rPr>
              <a:t>Спадна аорта</a:t>
            </a:r>
          </a:p>
          <a:p>
            <a:pPr algn="ctr"/>
            <a:r>
              <a:rPr lang="uk-UA" sz="1200" dirty="0">
                <a:solidFill>
                  <a:schemeClr val="bg1"/>
                </a:solidFill>
              </a:rPr>
              <a:t>(СА)</a:t>
            </a:r>
          </a:p>
        </p:txBody>
      </p:sp>
      <p:cxnSp>
        <p:nvCxnSpPr>
          <p:cNvPr id="73" name="Прямая со стрелкой 72"/>
          <p:cNvCxnSpPr/>
          <p:nvPr/>
        </p:nvCxnSpPr>
        <p:spPr>
          <a:xfrm flipH="1" flipV="1">
            <a:off x="2123728" y="4869160"/>
            <a:ext cx="216024"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V="1">
            <a:off x="611560" y="4509120"/>
            <a:ext cx="504056" cy="86409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Прямоугольник 75"/>
          <p:cNvSpPr/>
          <p:nvPr/>
        </p:nvSpPr>
        <p:spPr>
          <a:xfrm>
            <a:off x="251520" y="5373216"/>
            <a:ext cx="1105174" cy="276999"/>
          </a:xfrm>
          <a:prstGeom prst="rect">
            <a:avLst/>
          </a:prstGeom>
        </p:spPr>
        <p:txBody>
          <a:bodyPr wrap="none">
            <a:spAutoFit/>
          </a:bodyPr>
          <a:lstStyle/>
          <a:p>
            <a:r>
              <a:rPr lang="uk-UA" sz="1200" dirty="0">
                <a:solidFill>
                  <a:schemeClr val="bg1"/>
                </a:solidFill>
              </a:rPr>
              <a:t>Легенева вена</a:t>
            </a:r>
          </a:p>
        </p:txBody>
      </p:sp>
      <p:sp>
        <p:nvSpPr>
          <p:cNvPr id="77" name="Прямоугольник 76"/>
          <p:cNvSpPr/>
          <p:nvPr/>
        </p:nvSpPr>
        <p:spPr>
          <a:xfrm>
            <a:off x="1331640" y="3933056"/>
            <a:ext cx="453970" cy="246221"/>
          </a:xfrm>
          <a:prstGeom prst="rect">
            <a:avLst/>
          </a:prstGeom>
        </p:spPr>
        <p:txBody>
          <a:bodyPr wrap="none">
            <a:spAutoFit/>
          </a:bodyPr>
          <a:lstStyle/>
          <a:p>
            <a:r>
              <a:rPr lang="uk-UA" sz="1000" b="1" dirty="0">
                <a:solidFill>
                  <a:schemeClr val="bg1"/>
                </a:solidFill>
              </a:rPr>
              <a:t>ВПВ</a:t>
            </a:r>
          </a:p>
        </p:txBody>
      </p:sp>
      <p:sp>
        <p:nvSpPr>
          <p:cNvPr id="78" name="Прямоугольник 77"/>
          <p:cNvSpPr/>
          <p:nvPr/>
        </p:nvSpPr>
        <p:spPr>
          <a:xfrm>
            <a:off x="899592" y="3212976"/>
            <a:ext cx="1496820" cy="276999"/>
          </a:xfrm>
          <a:prstGeom prst="rect">
            <a:avLst/>
          </a:prstGeom>
        </p:spPr>
        <p:txBody>
          <a:bodyPr wrap="none">
            <a:spAutoFit/>
          </a:bodyPr>
          <a:lstStyle/>
          <a:p>
            <a:r>
              <a:rPr lang="uk-UA" sz="1200" dirty="0">
                <a:solidFill>
                  <a:schemeClr val="bg1"/>
                </a:solidFill>
              </a:rPr>
              <a:t>висхідна аорта (ВА)</a:t>
            </a:r>
            <a:endParaRPr lang="uk-UA" sz="1200" b="1" dirty="0">
              <a:solidFill>
                <a:schemeClr val="bg1"/>
              </a:solidFill>
            </a:endParaRPr>
          </a:p>
        </p:txBody>
      </p:sp>
      <p:cxnSp>
        <p:nvCxnSpPr>
          <p:cNvPr id="80" name="Прямая со стрелкой 79"/>
          <p:cNvCxnSpPr/>
          <p:nvPr/>
        </p:nvCxnSpPr>
        <p:spPr>
          <a:xfrm>
            <a:off x="1331640" y="3501008"/>
            <a:ext cx="576064" cy="50405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1" name="Прямоугольник 80"/>
          <p:cNvSpPr/>
          <p:nvPr/>
        </p:nvSpPr>
        <p:spPr>
          <a:xfrm rot="1100495">
            <a:off x="2010500" y="3388469"/>
            <a:ext cx="1647554" cy="461665"/>
          </a:xfrm>
          <a:prstGeom prst="rect">
            <a:avLst/>
          </a:prstGeom>
        </p:spPr>
        <p:txBody>
          <a:bodyPr wrap="square">
            <a:spAutoFit/>
          </a:bodyPr>
          <a:lstStyle/>
          <a:p>
            <a:pPr algn="ctr"/>
            <a:r>
              <a:rPr lang="uk-UA" sz="1200" b="1" dirty="0">
                <a:solidFill>
                  <a:schemeClr val="bg1"/>
                </a:solidFill>
              </a:rPr>
              <a:t>Легеневий стовбур (ЛС)</a:t>
            </a:r>
            <a:endParaRPr lang="uk-UA" sz="1200" dirty="0">
              <a:solidFill>
                <a:schemeClr val="bg1"/>
              </a:solidFill>
            </a:endParaRPr>
          </a:p>
        </p:txBody>
      </p:sp>
      <p:cxnSp>
        <p:nvCxnSpPr>
          <p:cNvPr id="83" name="Прямая со стрелкой 82"/>
          <p:cNvCxnSpPr/>
          <p:nvPr/>
        </p:nvCxnSpPr>
        <p:spPr>
          <a:xfrm flipH="1">
            <a:off x="2267744" y="3429000"/>
            <a:ext cx="288032"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9" name="Прямоугольник 88"/>
          <p:cNvSpPr/>
          <p:nvPr/>
        </p:nvSpPr>
        <p:spPr>
          <a:xfrm>
            <a:off x="1619672" y="4221088"/>
            <a:ext cx="629816" cy="276999"/>
          </a:xfrm>
          <a:prstGeom prst="rect">
            <a:avLst/>
          </a:prstGeom>
        </p:spPr>
        <p:txBody>
          <a:bodyPr wrap="square">
            <a:spAutoFit/>
          </a:bodyPr>
          <a:lstStyle/>
          <a:p>
            <a:r>
              <a:rPr lang="uk-UA" sz="1200" b="1" dirty="0">
                <a:solidFill>
                  <a:schemeClr val="bg1"/>
                </a:solidFill>
              </a:rPr>
              <a:t>ЛП</a:t>
            </a:r>
            <a:endParaRPr lang="uk-UA" sz="1200" dirty="0">
              <a:solidFill>
                <a:schemeClr val="bg1"/>
              </a:solidFill>
            </a:endParaRPr>
          </a:p>
        </p:txBody>
      </p:sp>
      <p:cxnSp>
        <p:nvCxnSpPr>
          <p:cNvPr id="91" name="Прямая со стрелкой 90"/>
          <p:cNvCxnSpPr/>
          <p:nvPr/>
        </p:nvCxnSpPr>
        <p:spPr>
          <a:xfrm flipH="1" flipV="1">
            <a:off x="1979712" y="4581128"/>
            <a:ext cx="1152128" cy="86409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2" name="Прямоугольник 91"/>
          <p:cNvSpPr/>
          <p:nvPr/>
        </p:nvSpPr>
        <p:spPr>
          <a:xfrm>
            <a:off x="2627784" y="5301208"/>
            <a:ext cx="917848" cy="276999"/>
          </a:xfrm>
          <a:prstGeom prst="rect">
            <a:avLst/>
          </a:prstGeom>
        </p:spPr>
        <p:txBody>
          <a:bodyPr wrap="square">
            <a:spAutoFit/>
          </a:bodyPr>
          <a:lstStyle/>
          <a:p>
            <a:r>
              <a:rPr lang="uk-UA" sz="1200" b="1" dirty="0">
                <a:solidFill>
                  <a:schemeClr val="bg1"/>
                </a:solidFill>
              </a:rPr>
              <a:t>Стравохід</a:t>
            </a:r>
            <a:endParaRPr lang="uk-UA" sz="1200" dirty="0">
              <a:solidFill>
                <a:schemeClr val="bg1"/>
              </a:solidFill>
            </a:endParaRPr>
          </a:p>
        </p:txBody>
      </p:sp>
      <p:cxnSp>
        <p:nvCxnSpPr>
          <p:cNvPr id="94" name="Прямая со стрелкой 93"/>
          <p:cNvCxnSpPr/>
          <p:nvPr/>
        </p:nvCxnSpPr>
        <p:spPr>
          <a:xfrm flipV="1">
            <a:off x="1403648" y="4653136"/>
            <a:ext cx="432048" cy="108012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6" name="Прямоугольник 95"/>
          <p:cNvSpPr/>
          <p:nvPr/>
        </p:nvSpPr>
        <p:spPr>
          <a:xfrm>
            <a:off x="971600" y="5589240"/>
            <a:ext cx="1133872" cy="276999"/>
          </a:xfrm>
          <a:prstGeom prst="rect">
            <a:avLst/>
          </a:prstGeom>
        </p:spPr>
        <p:txBody>
          <a:bodyPr wrap="square">
            <a:spAutoFit/>
          </a:bodyPr>
          <a:lstStyle/>
          <a:p>
            <a:r>
              <a:rPr lang="en-US" sz="1200" b="1" dirty="0">
                <a:solidFill>
                  <a:schemeClr val="bg1"/>
                </a:solidFill>
              </a:rPr>
              <a:t>v. azygos</a:t>
            </a:r>
            <a:endParaRPr lang="uk-UA" sz="1200" dirty="0">
              <a:solidFill>
                <a:schemeClr val="bg1"/>
              </a:solidFill>
            </a:endParaRPr>
          </a:p>
        </p:txBody>
      </p:sp>
      <p:pic>
        <p:nvPicPr>
          <p:cNvPr id="36868" name="Picture 4"/>
          <p:cNvPicPr>
            <a:picLocks noChangeAspect="1" noChangeArrowheads="1"/>
          </p:cNvPicPr>
          <p:nvPr/>
        </p:nvPicPr>
        <p:blipFill>
          <a:blip r:embed="rId6" cstate="print"/>
          <a:srcRect/>
          <a:stretch>
            <a:fillRect/>
          </a:stretch>
        </p:blipFill>
        <p:spPr bwMode="auto">
          <a:xfrm>
            <a:off x="3491881" y="3789040"/>
            <a:ext cx="2808311" cy="2255077"/>
          </a:xfrm>
          <a:prstGeom prst="rect">
            <a:avLst/>
          </a:prstGeom>
          <a:noFill/>
          <a:ln w="9525">
            <a:noFill/>
            <a:miter lim="800000"/>
            <a:headEnd/>
            <a:tailEnd/>
          </a:ln>
        </p:spPr>
      </p:pic>
      <p:sp>
        <p:nvSpPr>
          <p:cNvPr id="99" name="Полилиния 98"/>
          <p:cNvSpPr/>
          <p:nvPr/>
        </p:nvSpPr>
        <p:spPr>
          <a:xfrm>
            <a:off x="3847475" y="5171607"/>
            <a:ext cx="409732" cy="434714"/>
          </a:xfrm>
          <a:custGeom>
            <a:avLst/>
            <a:gdLst>
              <a:gd name="connsiteX0" fmla="*/ 409732 w 409732"/>
              <a:gd name="connsiteY0" fmla="*/ 0 h 434714"/>
              <a:gd name="connsiteX1" fmla="*/ 334781 w 409732"/>
              <a:gd name="connsiteY1" fmla="*/ 89941 h 434714"/>
              <a:gd name="connsiteX2" fmla="*/ 259830 w 409732"/>
              <a:gd name="connsiteY2" fmla="*/ 179882 h 434714"/>
              <a:gd name="connsiteX3" fmla="*/ 124918 w 409732"/>
              <a:gd name="connsiteY3" fmla="*/ 284813 h 434714"/>
              <a:gd name="connsiteX4" fmla="*/ 19987 w 409732"/>
              <a:gd name="connsiteY4" fmla="*/ 404734 h 434714"/>
              <a:gd name="connsiteX5" fmla="*/ 4997 w 409732"/>
              <a:gd name="connsiteY5" fmla="*/ 434714 h 4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732" h="434714">
                <a:moveTo>
                  <a:pt x="409732" y="0"/>
                </a:moveTo>
                <a:lnTo>
                  <a:pt x="334781" y="89941"/>
                </a:lnTo>
                <a:cubicBezTo>
                  <a:pt x="309797" y="119921"/>
                  <a:pt x="294807" y="147403"/>
                  <a:pt x="259830" y="179882"/>
                </a:cubicBezTo>
                <a:cubicBezTo>
                  <a:pt x="224853" y="212361"/>
                  <a:pt x="164892" y="247338"/>
                  <a:pt x="124918" y="284813"/>
                </a:cubicBezTo>
                <a:cubicBezTo>
                  <a:pt x="84944" y="322288"/>
                  <a:pt x="39974" y="379750"/>
                  <a:pt x="19987" y="404734"/>
                </a:cubicBezTo>
                <a:cubicBezTo>
                  <a:pt x="0" y="429718"/>
                  <a:pt x="2498" y="432216"/>
                  <a:pt x="4997" y="43471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0" name="Полилиния 99"/>
          <p:cNvSpPr/>
          <p:nvPr/>
        </p:nvSpPr>
        <p:spPr>
          <a:xfrm>
            <a:off x="3507698" y="5081666"/>
            <a:ext cx="869430" cy="132413"/>
          </a:xfrm>
          <a:custGeom>
            <a:avLst/>
            <a:gdLst>
              <a:gd name="connsiteX0" fmla="*/ 869430 w 869430"/>
              <a:gd name="connsiteY0" fmla="*/ 0 h 132413"/>
              <a:gd name="connsiteX1" fmla="*/ 779489 w 869430"/>
              <a:gd name="connsiteY1" fmla="*/ 89941 h 132413"/>
              <a:gd name="connsiteX2" fmla="*/ 614597 w 869430"/>
              <a:gd name="connsiteY2" fmla="*/ 89941 h 132413"/>
              <a:gd name="connsiteX3" fmla="*/ 374754 w 869430"/>
              <a:gd name="connsiteY3" fmla="*/ 119921 h 132413"/>
              <a:gd name="connsiteX4" fmla="*/ 0 w 869430"/>
              <a:gd name="connsiteY4" fmla="*/ 14990 h 132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430" h="132413">
                <a:moveTo>
                  <a:pt x="869430" y="0"/>
                </a:moveTo>
                <a:cubicBezTo>
                  <a:pt x="845695" y="37475"/>
                  <a:pt x="821961" y="74951"/>
                  <a:pt x="779489" y="89941"/>
                </a:cubicBezTo>
                <a:cubicBezTo>
                  <a:pt x="737017" y="104931"/>
                  <a:pt x="682053" y="84944"/>
                  <a:pt x="614597" y="89941"/>
                </a:cubicBezTo>
                <a:cubicBezTo>
                  <a:pt x="547141" y="94938"/>
                  <a:pt x="477187" y="132413"/>
                  <a:pt x="374754" y="119921"/>
                </a:cubicBezTo>
                <a:cubicBezTo>
                  <a:pt x="272321" y="107429"/>
                  <a:pt x="136160" y="61209"/>
                  <a:pt x="0" y="1499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1" name="Полилиния 100"/>
          <p:cNvSpPr/>
          <p:nvPr/>
        </p:nvSpPr>
        <p:spPr>
          <a:xfrm>
            <a:off x="3627620" y="4601980"/>
            <a:ext cx="989350" cy="239843"/>
          </a:xfrm>
          <a:custGeom>
            <a:avLst/>
            <a:gdLst>
              <a:gd name="connsiteX0" fmla="*/ 989350 w 989350"/>
              <a:gd name="connsiteY0" fmla="*/ 239843 h 239843"/>
              <a:gd name="connsiteX1" fmla="*/ 0 w 989350"/>
              <a:gd name="connsiteY1" fmla="*/ 0 h 239843"/>
              <a:gd name="connsiteX2" fmla="*/ 0 w 989350"/>
              <a:gd name="connsiteY2" fmla="*/ 0 h 239843"/>
            </a:gdLst>
            <a:ahLst/>
            <a:cxnLst>
              <a:cxn ang="0">
                <a:pos x="connsiteX0" y="connsiteY0"/>
              </a:cxn>
              <a:cxn ang="0">
                <a:pos x="connsiteX1" y="connsiteY1"/>
              </a:cxn>
              <a:cxn ang="0">
                <a:pos x="connsiteX2" y="connsiteY2"/>
              </a:cxn>
            </a:cxnLst>
            <a:rect l="l" t="t" r="r" b="b"/>
            <a:pathLst>
              <a:path w="989350" h="239843">
                <a:moveTo>
                  <a:pt x="989350" y="239843"/>
                </a:moveTo>
                <a:lnTo>
                  <a:pt x="0" y="0"/>
                </a:lnTo>
                <a:lnTo>
                  <a:pt x="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2" name="Полилиния 101"/>
          <p:cNvSpPr/>
          <p:nvPr/>
        </p:nvSpPr>
        <p:spPr>
          <a:xfrm>
            <a:off x="4092315" y="4152275"/>
            <a:ext cx="239842" cy="614597"/>
          </a:xfrm>
          <a:custGeom>
            <a:avLst/>
            <a:gdLst>
              <a:gd name="connsiteX0" fmla="*/ 239842 w 239842"/>
              <a:gd name="connsiteY0" fmla="*/ 614597 h 614597"/>
              <a:gd name="connsiteX1" fmla="*/ 164892 w 239842"/>
              <a:gd name="connsiteY1" fmla="*/ 494676 h 614597"/>
              <a:gd name="connsiteX2" fmla="*/ 0 w 239842"/>
              <a:gd name="connsiteY2" fmla="*/ 0 h 614597"/>
              <a:gd name="connsiteX3" fmla="*/ 0 w 239842"/>
              <a:gd name="connsiteY3" fmla="*/ 0 h 614597"/>
            </a:gdLst>
            <a:ahLst/>
            <a:cxnLst>
              <a:cxn ang="0">
                <a:pos x="connsiteX0" y="connsiteY0"/>
              </a:cxn>
              <a:cxn ang="0">
                <a:pos x="connsiteX1" y="connsiteY1"/>
              </a:cxn>
              <a:cxn ang="0">
                <a:pos x="connsiteX2" y="connsiteY2"/>
              </a:cxn>
              <a:cxn ang="0">
                <a:pos x="connsiteX3" y="connsiteY3"/>
              </a:cxn>
            </a:cxnLst>
            <a:rect l="l" t="t" r="r" b="b"/>
            <a:pathLst>
              <a:path w="239842" h="614597">
                <a:moveTo>
                  <a:pt x="239842" y="614597"/>
                </a:moveTo>
                <a:cubicBezTo>
                  <a:pt x="222354" y="605853"/>
                  <a:pt x="204866" y="597109"/>
                  <a:pt x="164892" y="494676"/>
                </a:cubicBezTo>
                <a:cubicBezTo>
                  <a:pt x="124918" y="392243"/>
                  <a:pt x="0" y="0"/>
                  <a:pt x="0" y="0"/>
                </a:cubicBezTo>
                <a:lnTo>
                  <a:pt x="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3" name="Полилиния 102"/>
          <p:cNvSpPr/>
          <p:nvPr/>
        </p:nvSpPr>
        <p:spPr>
          <a:xfrm>
            <a:off x="5606321" y="4786859"/>
            <a:ext cx="689548" cy="84944"/>
          </a:xfrm>
          <a:custGeom>
            <a:avLst/>
            <a:gdLst>
              <a:gd name="connsiteX0" fmla="*/ 0 w 689548"/>
              <a:gd name="connsiteY0" fmla="*/ 69954 h 84944"/>
              <a:gd name="connsiteX1" fmla="*/ 164892 w 689548"/>
              <a:gd name="connsiteY1" fmla="*/ 39974 h 84944"/>
              <a:gd name="connsiteX2" fmla="*/ 314794 w 689548"/>
              <a:gd name="connsiteY2" fmla="*/ 24984 h 84944"/>
              <a:gd name="connsiteX3" fmla="*/ 449705 w 689548"/>
              <a:gd name="connsiteY3" fmla="*/ 9993 h 84944"/>
              <a:gd name="connsiteX4" fmla="*/ 689548 w 689548"/>
              <a:gd name="connsiteY4" fmla="*/ 84944 h 84944"/>
              <a:gd name="connsiteX5" fmla="*/ 689548 w 689548"/>
              <a:gd name="connsiteY5" fmla="*/ 84944 h 8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548" h="84944">
                <a:moveTo>
                  <a:pt x="0" y="69954"/>
                </a:moveTo>
                <a:cubicBezTo>
                  <a:pt x="56213" y="58711"/>
                  <a:pt x="112426" y="47469"/>
                  <a:pt x="164892" y="39974"/>
                </a:cubicBezTo>
                <a:cubicBezTo>
                  <a:pt x="217358" y="32479"/>
                  <a:pt x="314794" y="24984"/>
                  <a:pt x="314794" y="24984"/>
                </a:cubicBezTo>
                <a:cubicBezTo>
                  <a:pt x="362263" y="19987"/>
                  <a:pt x="387246" y="0"/>
                  <a:pt x="449705" y="9993"/>
                </a:cubicBezTo>
                <a:cubicBezTo>
                  <a:pt x="512164" y="19986"/>
                  <a:pt x="689548" y="84944"/>
                  <a:pt x="689548" y="84944"/>
                </a:cubicBezTo>
                <a:lnTo>
                  <a:pt x="689548" y="8494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4" name="Полилиния 103"/>
          <p:cNvSpPr/>
          <p:nvPr/>
        </p:nvSpPr>
        <p:spPr>
          <a:xfrm>
            <a:off x="5636302" y="5201587"/>
            <a:ext cx="554636" cy="179882"/>
          </a:xfrm>
          <a:custGeom>
            <a:avLst/>
            <a:gdLst>
              <a:gd name="connsiteX0" fmla="*/ 0 w 554636"/>
              <a:gd name="connsiteY0" fmla="*/ 0 h 179882"/>
              <a:gd name="connsiteX1" fmla="*/ 554636 w 554636"/>
              <a:gd name="connsiteY1" fmla="*/ 179882 h 179882"/>
              <a:gd name="connsiteX2" fmla="*/ 554636 w 554636"/>
              <a:gd name="connsiteY2" fmla="*/ 179882 h 179882"/>
            </a:gdLst>
            <a:ahLst/>
            <a:cxnLst>
              <a:cxn ang="0">
                <a:pos x="connsiteX0" y="connsiteY0"/>
              </a:cxn>
              <a:cxn ang="0">
                <a:pos x="connsiteX1" y="connsiteY1"/>
              </a:cxn>
              <a:cxn ang="0">
                <a:pos x="connsiteX2" y="connsiteY2"/>
              </a:cxn>
            </a:cxnLst>
            <a:rect l="l" t="t" r="r" b="b"/>
            <a:pathLst>
              <a:path w="554636" h="179882">
                <a:moveTo>
                  <a:pt x="0" y="0"/>
                </a:moveTo>
                <a:lnTo>
                  <a:pt x="554636" y="179882"/>
                </a:lnTo>
                <a:lnTo>
                  <a:pt x="554636" y="17988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5" name="Полилиния 104"/>
          <p:cNvSpPr/>
          <p:nvPr/>
        </p:nvSpPr>
        <p:spPr>
          <a:xfrm>
            <a:off x="5516380" y="5351489"/>
            <a:ext cx="117423" cy="419724"/>
          </a:xfrm>
          <a:custGeom>
            <a:avLst/>
            <a:gdLst>
              <a:gd name="connsiteX0" fmla="*/ 0 w 117423"/>
              <a:gd name="connsiteY0" fmla="*/ 0 h 419724"/>
              <a:gd name="connsiteX1" fmla="*/ 104931 w 117423"/>
              <a:gd name="connsiteY1" fmla="*/ 104931 h 419724"/>
              <a:gd name="connsiteX2" fmla="*/ 74951 w 117423"/>
              <a:gd name="connsiteY2" fmla="*/ 419724 h 419724"/>
              <a:gd name="connsiteX3" fmla="*/ 74951 w 117423"/>
              <a:gd name="connsiteY3" fmla="*/ 419724 h 419724"/>
            </a:gdLst>
            <a:ahLst/>
            <a:cxnLst>
              <a:cxn ang="0">
                <a:pos x="connsiteX0" y="connsiteY0"/>
              </a:cxn>
              <a:cxn ang="0">
                <a:pos x="connsiteX1" y="connsiteY1"/>
              </a:cxn>
              <a:cxn ang="0">
                <a:pos x="connsiteX2" y="connsiteY2"/>
              </a:cxn>
              <a:cxn ang="0">
                <a:pos x="connsiteX3" y="connsiteY3"/>
              </a:cxn>
            </a:cxnLst>
            <a:rect l="l" t="t" r="r" b="b"/>
            <a:pathLst>
              <a:path w="117423" h="419724">
                <a:moveTo>
                  <a:pt x="0" y="0"/>
                </a:moveTo>
                <a:cubicBezTo>
                  <a:pt x="46219" y="17488"/>
                  <a:pt x="92439" y="34977"/>
                  <a:pt x="104931" y="104931"/>
                </a:cubicBezTo>
                <a:cubicBezTo>
                  <a:pt x="117423" y="174885"/>
                  <a:pt x="74951" y="419724"/>
                  <a:pt x="74951" y="419724"/>
                </a:cubicBezTo>
                <a:lnTo>
                  <a:pt x="74951" y="41972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6" name="Прямоугольник 105"/>
          <p:cNvSpPr/>
          <p:nvPr/>
        </p:nvSpPr>
        <p:spPr>
          <a:xfrm>
            <a:off x="5148064" y="5301208"/>
            <a:ext cx="364202" cy="307777"/>
          </a:xfrm>
          <a:prstGeom prst="rect">
            <a:avLst/>
          </a:prstGeom>
        </p:spPr>
        <p:txBody>
          <a:bodyPr wrap="none">
            <a:spAutoFit/>
          </a:bodyPr>
          <a:lstStyle/>
          <a:p>
            <a:r>
              <a:rPr lang="uk-UA" sz="1400" b="1" dirty="0"/>
              <a:t>10</a:t>
            </a:r>
          </a:p>
        </p:txBody>
      </p:sp>
      <p:sp>
        <p:nvSpPr>
          <p:cNvPr id="107" name="Прямоугольник 106"/>
          <p:cNvSpPr/>
          <p:nvPr/>
        </p:nvSpPr>
        <p:spPr>
          <a:xfrm>
            <a:off x="5724128" y="5373216"/>
            <a:ext cx="228074" cy="369332"/>
          </a:xfrm>
          <a:prstGeom prst="rect">
            <a:avLst/>
          </a:prstGeom>
        </p:spPr>
        <p:txBody>
          <a:bodyPr wrap="square">
            <a:spAutoFit/>
          </a:bodyPr>
          <a:lstStyle/>
          <a:p>
            <a:r>
              <a:rPr lang="uk-UA" b="1" dirty="0"/>
              <a:t>9</a:t>
            </a:r>
            <a:endParaRPr lang="uk-UA" dirty="0"/>
          </a:p>
        </p:txBody>
      </p:sp>
      <p:sp>
        <p:nvSpPr>
          <p:cNvPr id="108" name="Прямоугольник 107"/>
          <p:cNvSpPr/>
          <p:nvPr/>
        </p:nvSpPr>
        <p:spPr>
          <a:xfrm>
            <a:off x="3635896" y="5157192"/>
            <a:ext cx="300082" cy="369332"/>
          </a:xfrm>
          <a:prstGeom prst="rect">
            <a:avLst/>
          </a:prstGeom>
        </p:spPr>
        <p:txBody>
          <a:bodyPr wrap="none">
            <a:spAutoFit/>
          </a:bodyPr>
          <a:lstStyle/>
          <a:p>
            <a:r>
              <a:rPr lang="uk-UA" b="1" dirty="0"/>
              <a:t>9</a:t>
            </a:r>
            <a:endParaRPr lang="uk-UA" dirty="0"/>
          </a:p>
        </p:txBody>
      </p:sp>
      <p:sp>
        <p:nvSpPr>
          <p:cNvPr id="109" name="Прямоугольник 108"/>
          <p:cNvSpPr/>
          <p:nvPr/>
        </p:nvSpPr>
        <p:spPr>
          <a:xfrm>
            <a:off x="4139952" y="5301208"/>
            <a:ext cx="364202" cy="307777"/>
          </a:xfrm>
          <a:prstGeom prst="rect">
            <a:avLst/>
          </a:prstGeom>
        </p:spPr>
        <p:txBody>
          <a:bodyPr wrap="none">
            <a:spAutoFit/>
          </a:bodyPr>
          <a:lstStyle/>
          <a:p>
            <a:r>
              <a:rPr lang="uk-UA" sz="1400" b="1" dirty="0"/>
              <a:t>10</a:t>
            </a:r>
          </a:p>
        </p:txBody>
      </p:sp>
      <p:sp>
        <p:nvSpPr>
          <p:cNvPr id="110" name="Прямоугольник 109"/>
          <p:cNvSpPr/>
          <p:nvPr/>
        </p:nvSpPr>
        <p:spPr>
          <a:xfrm>
            <a:off x="3779912" y="4725144"/>
            <a:ext cx="300082" cy="369332"/>
          </a:xfrm>
          <a:prstGeom prst="rect">
            <a:avLst/>
          </a:prstGeom>
        </p:spPr>
        <p:txBody>
          <a:bodyPr wrap="none">
            <a:spAutoFit/>
          </a:bodyPr>
          <a:lstStyle/>
          <a:p>
            <a:r>
              <a:rPr lang="uk-UA" b="1" dirty="0"/>
              <a:t>8</a:t>
            </a:r>
          </a:p>
        </p:txBody>
      </p:sp>
      <p:sp>
        <p:nvSpPr>
          <p:cNvPr id="111" name="Прямоугольник 110"/>
          <p:cNvSpPr/>
          <p:nvPr/>
        </p:nvSpPr>
        <p:spPr>
          <a:xfrm>
            <a:off x="5796136" y="4797152"/>
            <a:ext cx="300082" cy="369332"/>
          </a:xfrm>
          <a:prstGeom prst="rect">
            <a:avLst/>
          </a:prstGeom>
        </p:spPr>
        <p:txBody>
          <a:bodyPr wrap="none">
            <a:spAutoFit/>
          </a:bodyPr>
          <a:lstStyle/>
          <a:p>
            <a:r>
              <a:rPr lang="uk-UA" b="1" dirty="0"/>
              <a:t>8</a:t>
            </a:r>
          </a:p>
        </p:txBody>
      </p:sp>
      <p:sp>
        <p:nvSpPr>
          <p:cNvPr id="112" name="Прямоугольник 111"/>
          <p:cNvSpPr/>
          <p:nvPr/>
        </p:nvSpPr>
        <p:spPr>
          <a:xfrm>
            <a:off x="3779912" y="4221088"/>
            <a:ext cx="300082" cy="369332"/>
          </a:xfrm>
          <a:prstGeom prst="rect">
            <a:avLst/>
          </a:prstGeom>
        </p:spPr>
        <p:txBody>
          <a:bodyPr wrap="none">
            <a:spAutoFit/>
          </a:bodyPr>
          <a:lstStyle/>
          <a:p>
            <a:r>
              <a:rPr lang="uk-UA" b="1" dirty="0"/>
              <a:t>4</a:t>
            </a:r>
          </a:p>
        </p:txBody>
      </p:sp>
      <p:sp>
        <p:nvSpPr>
          <p:cNvPr id="113" name="Прямоугольник 112"/>
          <p:cNvSpPr/>
          <p:nvPr/>
        </p:nvSpPr>
        <p:spPr>
          <a:xfrm>
            <a:off x="4211960" y="4077072"/>
            <a:ext cx="300082" cy="369332"/>
          </a:xfrm>
          <a:prstGeom prst="rect">
            <a:avLst/>
          </a:prstGeom>
        </p:spPr>
        <p:txBody>
          <a:bodyPr wrap="none">
            <a:spAutoFit/>
          </a:bodyPr>
          <a:lstStyle/>
          <a:p>
            <a:r>
              <a:rPr lang="uk-UA" b="1" dirty="0"/>
              <a:t>5</a:t>
            </a:r>
          </a:p>
        </p:txBody>
      </p:sp>
      <p:sp>
        <p:nvSpPr>
          <p:cNvPr id="114" name="Прямоугольник 113"/>
          <p:cNvSpPr/>
          <p:nvPr/>
        </p:nvSpPr>
        <p:spPr>
          <a:xfrm>
            <a:off x="5724128" y="4293096"/>
            <a:ext cx="300082" cy="369332"/>
          </a:xfrm>
          <a:prstGeom prst="rect">
            <a:avLst/>
          </a:prstGeom>
        </p:spPr>
        <p:txBody>
          <a:bodyPr wrap="none">
            <a:spAutoFit/>
          </a:bodyPr>
          <a:lstStyle/>
          <a:p>
            <a:r>
              <a:rPr lang="uk-UA" b="1" dirty="0"/>
              <a:t>5</a:t>
            </a:r>
          </a:p>
        </p:txBody>
      </p:sp>
      <p:sp>
        <p:nvSpPr>
          <p:cNvPr id="115" name="Прямоугольник 114"/>
          <p:cNvSpPr/>
          <p:nvPr/>
        </p:nvSpPr>
        <p:spPr>
          <a:xfrm>
            <a:off x="4716016" y="4725144"/>
            <a:ext cx="420308" cy="276999"/>
          </a:xfrm>
          <a:prstGeom prst="rect">
            <a:avLst/>
          </a:prstGeom>
        </p:spPr>
        <p:txBody>
          <a:bodyPr wrap="none">
            <a:spAutoFit/>
          </a:bodyPr>
          <a:lstStyle/>
          <a:p>
            <a:r>
              <a:rPr lang="uk-UA" sz="1200" b="1" dirty="0">
                <a:solidFill>
                  <a:schemeClr val="bg1"/>
                </a:solidFill>
              </a:rPr>
              <a:t>ЛП</a:t>
            </a:r>
            <a:endParaRPr lang="uk-UA" sz="1200" dirty="0">
              <a:solidFill>
                <a:schemeClr val="bg1"/>
              </a:solidFill>
            </a:endParaRPr>
          </a:p>
        </p:txBody>
      </p:sp>
      <p:sp>
        <p:nvSpPr>
          <p:cNvPr id="116" name="Прямоугольник 115"/>
          <p:cNvSpPr/>
          <p:nvPr/>
        </p:nvSpPr>
        <p:spPr>
          <a:xfrm>
            <a:off x="4427984" y="4437112"/>
            <a:ext cx="425116" cy="276999"/>
          </a:xfrm>
          <a:prstGeom prst="rect">
            <a:avLst/>
          </a:prstGeom>
        </p:spPr>
        <p:txBody>
          <a:bodyPr wrap="none">
            <a:spAutoFit/>
          </a:bodyPr>
          <a:lstStyle/>
          <a:p>
            <a:r>
              <a:rPr lang="uk-UA" sz="1200" b="1" dirty="0">
                <a:solidFill>
                  <a:schemeClr val="bg1"/>
                </a:solidFill>
              </a:rPr>
              <a:t>ПП</a:t>
            </a:r>
            <a:endParaRPr lang="uk-UA" sz="1200" dirty="0">
              <a:solidFill>
                <a:schemeClr val="bg1"/>
              </a:solidFill>
            </a:endParaRPr>
          </a:p>
        </p:txBody>
      </p:sp>
      <p:sp>
        <p:nvSpPr>
          <p:cNvPr id="117" name="Прямоугольник 116"/>
          <p:cNvSpPr/>
          <p:nvPr/>
        </p:nvSpPr>
        <p:spPr>
          <a:xfrm>
            <a:off x="4860032" y="4365104"/>
            <a:ext cx="388183" cy="276999"/>
          </a:xfrm>
          <a:prstGeom prst="rect">
            <a:avLst/>
          </a:prstGeom>
        </p:spPr>
        <p:txBody>
          <a:bodyPr wrap="none">
            <a:spAutoFit/>
          </a:bodyPr>
          <a:lstStyle/>
          <a:p>
            <a:r>
              <a:rPr lang="uk-UA" sz="1200" dirty="0">
                <a:solidFill>
                  <a:schemeClr val="bg1"/>
                </a:solidFill>
              </a:rPr>
              <a:t>ВА</a:t>
            </a:r>
            <a:endParaRPr lang="uk-UA" sz="1200" dirty="0"/>
          </a:p>
        </p:txBody>
      </p:sp>
      <p:sp>
        <p:nvSpPr>
          <p:cNvPr id="118" name="Прямоугольник 117"/>
          <p:cNvSpPr/>
          <p:nvPr/>
        </p:nvSpPr>
        <p:spPr>
          <a:xfrm>
            <a:off x="5076056" y="4149080"/>
            <a:ext cx="410690" cy="276999"/>
          </a:xfrm>
          <a:prstGeom prst="rect">
            <a:avLst/>
          </a:prstGeom>
        </p:spPr>
        <p:txBody>
          <a:bodyPr wrap="none">
            <a:spAutoFit/>
          </a:bodyPr>
          <a:lstStyle/>
          <a:p>
            <a:r>
              <a:rPr lang="uk-UA" sz="1200" b="1" dirty="0">
                <a:solidFill>
                  <a:schemeClr val="bg1"/>
                </a:solidFill>
              </a:rPr>
              <a:t>ЛС</a:t>
            </a:r>
            <a:endParaRPr lang="uk-UA" sz="1200" dirty="0"/>
          </a:p>
        </p:txBody>
      </p:sp>
      <p:sp>
        <p:nvSpPr>
          <p:cNvPr id="119" name="Прямоугольник 118"/>
          <p:cNvSpPr/>
          <p:nvPr/>
        </p:nvSpPr>
        <p:spPr>
          <a:xfrm>
            <a:off x="3851920" y="5589240"/>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121" name="Прямая со стрелкой 120"/>
          <p:cNvCxnSpPr/>
          <p:nvPr/>
        </p:nvCxnSpPr>
        <p:spPr>
          <a:xfrm flipV="1">
            <a:off x="4427984" y="5157192"/>
            <a:ext cx="360040" cy="50405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25" name="Прямоугольник 124"/>
          <p:cNvSpPr/>
          <p:nvPr/>
        </p:nvSpPr>
        <p:spPr>
          <a:xfrm>
            <a:off x="4572000" y="522920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6</a:t>
            </a:r>
          </a:p>
        </p:txBody>
      </p:sp>
      <p:sp>
        <p:nvSpPr>
          <p:cNvPr id="127" name="Прямоугольник 126"/>
          <p:cNvSpPr/>
          <p:nvPr/>
        </p:nvSpPr>
        <p:spPr>
          <a:xfrm>
            <a:off x="4860032" y="5085184"/>
            <a:ext cx="362600" cy="246221"/>
          </a:xfrm>
          <a:prstGeom prst="rect">
            <a:avLst/>
          </a:prstGeom>
        </p:spPr>
        <p:txBody>
          <a:bodyPr wrap="none">
            <a:spAutoFit/>
          </a:bodyPr>
          <a:lstStyle/>
          <a:p>
            <a:r>
              <a:rPr lang="uk-UA" sz="1000" dirty="0">
                <a:solidFill>
                  <a:schemeClr val="bg1"/>
                </a:solidFill>
              </a:rPr>
              <a:t>СА</a:t>
            </a:r>
            <a:endParaRPr lang="uk-UA"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159537" cy="584775"/>
          </a:xfrm>
          <a:prstGeom prst="rect">
            <a:avLst/>
          </a:prstGeom>
        </p:spPr>
        <p:txBody>
          <a:bodyPr wrap="none">
            <a:spAutoFit/>
          </a:bodyPr>
          <a:lstStyle/>
          <a:p>
            <a:r>
              <a:rPr lang="uk-UA" sz="3200" b="1" dirty="0"/>
              <a:t>4</a:t>
            </a:r>
            <a:r>
              <a:rPr lang="en-US" sz="3200" b="1" dirty="0"/>
              <a:t> </a:t>
            </a:r>
            <a:r>
              <a:rPr lang="uk-UA" sz="3200" b="1" dirty="0"/>
              <a:t>сегмент лівої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a:off x="6789663" y="764704"/>
            <a:ext cx="2354337" cy="2952328"/>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6444208" y="3933056"/>
            <a:ext cx="2699793" cy="1754326"/>
          </a:xfrm>
          <a:prstGeom prst="rect">
            <a:avLst/>
          </a:prstGeom>
        </p:spPr>
        <p:txBody>
          <a:bodyPr wrap="square">
            <a:spAutoFit/>
          </a:bodyPr>
          <a:lstStyle/>
          <a:p>
            <a:r>
              <a:rPr lang="uk-UA" dirty="0"/>
              <a:t>На РГ ОГК S4 (латеральний) лівої легені проектується на грудну клітку в передньої пахвовій області між 4 і 5 ребрами</a:t>
            </a:r>
          </a:p>
        </p:txBody>
      </p:sp>
      <p:sp>
        <p:nvSpPr>
          <p:cNvPr id="56" name="Прямоугольник 55"/>
          <p:cNvSpPr/>
          <p:nvPr/>
        </p:nvSpPr>
        <p:spPr>
          <a:xfrm>
            <a:off x="179512" y="5934670"/>
            <a:ext cx="8964488" cy="646331"/>
          </a:xfrm>
          <a:prstGeom prst="rect">
            <a:avLst/>
          </a:prstGeom>
        </p:spPr>
        <p:txBody>
          <a:bodyPr wrap="square">
            <a:spAutoFit/>
          </a:bodyPr>
          <a:lstStyle/>
          <a:p>
            <a:pPr algn="just"/>
            <a:r>
              <a:rPr lang="uk-UA" dirty="0"/>
              <a:t>На </a:t>
            </a:r>
            <a:r>
              <a:rPr lang="uk-UA" dirty="0" err="1"/>
              <a:t>КТ</a:t>
            </a:r>
            <a:r>
              <a:rPr lang="uk-UA" dirty="0"/>
              <a:t> ОГК: займає паракардіальні відділів лівої легені на рівні серединного перетину серця</a:t>
            </a:r>
          </a:p>
        </p:txBody>
      </p:sp>
      <p:sp>
        <p:nvSpPr>
          <p:cNvPr id="51" name="Полилиния 50"/>
          <p:cNvSpPr/>
          <p:nvPr/>
        </p:nvSpPr>
        <p:spPr>
          <a:xfrm flipH="1">
            <a:off x="7236296" y="1844824"/>
            <a:ext cx="607390" cy="415149"/>
          </a:xfrm>
          <a:custGeom>
            <a:avLst/>
            <a:gdLst>
              <a:gd name="connsiteX0" fmla="*/ 4997 w 834453"/>
              <a:gd name="connsiteY0" fmla="*/ 299803 h 609600"/>
              <a:gd name="connsiteX1" fmla="*/ 694545 w 834453"/>
              <a:gd name="connsiteY1" fmla="*/ 44971 h 609600"/>
              <a:gd name="connsiteX2" fmla="*/ 724525 w 834453"/>
              <a:gd name="connsiteY2" fmla="*/ 569626 h 609600"/>
              <a:gd name="connsiteX3" fmla="*/ 4997 w 834453"/>
              <a:gd name="connsiteY3" fmla="*/ 299803 h 609600"/>
            </a:gdLst>
            <a:ahLst/>
            <a:cxnLst>
              <a:cxn ang="0">
                <a:pos x="connsiteX0" y="connsiteY0"/>
              </a:cxn>
              <a:cxn ang="0">
                <a:pos x="connsiteX1" y="connsiteY1"/>
              </a:cxn>
              <a:cxn ang="0">
                <a:pos x="connsiteX2" y="connsiteY2"/>
              </a:cxn>
              <a:cxn ang="0">
                <a:pos x="connsiteX3" y="connsiteY3"/>
              </a:cxn>
            </a:cxnLst>
            <a:rect l="l" t="t" r="r" b="b"/>
            <a:pathLst>
              <a:path w="834453" h="609600">
                <a:moveTo>
                  <a:pt x="4997" y="299803"/>
                </a:moveTo>
                <a:cubicBezTo>
                  <a:pt x="0" y="212361"/>
                  <a:pt x="574624" y="0"/>
                  <a:pt x="694545" y="44971"/>
                </a:cubicBezTo>
                <a:cubicBezTo>
                  <a:pt x="814466" y="89942"/>
                  <a:pt x="834453" y="529652"/>
                  <a:pt x="724525" y="569626"/>
                </a:cubicBezTo>
                <a:cubicBezTo>
                  <a:pt x="614597" y="609600"/>
                  <a:pt x="9994" y="387245"/>
                  <a:pt x="4997" y="299803"/>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6867" name="Picture 3"/>
          <p:cNvPicPr>
            <a:picLocks noChangeAspect="1" noChangeArrowheads="1"/>
          </p:cNvPicPr>
          <p:nvPr/>
        </p:nvPicPr>
        <p:blipFill>
          <a:blip r:embed="rId4" cstate="print"/>
          <a:srcRect/>
          <a:stretch>
            <a:fillRect/>
          </a:stretch>
        </p:blipFill>
        <p:spPr bwMode="auto">
          <a:xfrm>
            <a:off x="179512" y="3140968"/>
            <a:ext cx="3279775" cy="2652713"/>
          </a:xfrm>
          <a:prstGeom prst="rect">
            <a:avLst/>
          </a:prstGeom>
          <a:noFill/>
          <a:ln w="9525">
            <a:noFill/>
            <a:miter lim="800000"/>
            <a:headEnd/>
            <a:tailEnd/>
          </a:ln>
        </p:spPr>
      </p:pic>
      <p:sp>
        <p:nvSpPr>
          <p:cNvPr id="54" name="Прямоугольник 53"/>
          <p:cNvSpPr/>
          <p:nvPr/>
        </p:nvSpPr>
        <p:spPr>
          <a:xfrm>
            <a:off x="1547664" y="4797152"/>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6</a:t>
            </a:r>
          </a:p>
        </p:txBody>
      </p:sp>
      <p:sp>
        <p:nvSpPr>
          <p:cNvPr id="57" name="Полилиния 56"/>
          <p:cNvSpPr/>
          <p:nvPr/>
        </p:nvSpPr>
        <p:spPr>
          <a:xfrm>
            <a:off x="2578308" y="4377128"/>
            <a:ext cx="854440" cy="304800"/>
          </a:xfrm>
          <a:custGeom>
            <a:avLst/>
            <a:gdLst>
              <a:gd name="connsiteX0" fmla="*/ 0 w 854440"/>
              <a:gd name="connsiteY0" fmla="*/ 284813 h 304800"/>
              <a:gd name="connsiteX1" fmla="*/ 284813 w 854440"/>
              <a:gd name="connsiteY1" fmla="*/ 299803 h 304800"/>
              <a:gd name="connsiteX2" fmla="*/ 539646 w 854440"/>
              <a:gd name="connsiteY2" fmla="*/ 254833 h 304800"/>
              <a:gd name="connsiteX3" fmla="*/ 779489 w 854440"/>
              <a:gd name="connsiteY3" fmla="*/ 119921 h 304800"/>
              <a:gd name="connsiteX4" fmla="*/ 854440 w 854440"/>
              <a:gd name="connsiteY4" fmla="*/ 0 h 304800"/>
              <a:gd name="connsiteX5" fmla="*/ 854440 w 854440"/>
              <a:gd name="connsiteY5"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440" h="304800">
                <a:moveTo>
                  <a:pt x="0" y="284813"/>
                </a:moveTo>
                <a:cubicBezTo>
                  <a:pt x="97436" y="294806"/>
                  <a:pt x="194872" y="304800"/>
                  <a:pt x="284813" y="299803"/>
                </a:cubicBezTo>
                <a:cubicBezTo>
                  <a:pt x="374754" y="294806"/>
                  <a:pt x="457200" y="284813"/>
                  <a:pt x="539646" y="254833"/>
                </a:cubicBezTo>
                <a:cubicBezTo>
                  <a:pt x="622092" y="224853"/>
                  <a:pt x="727023" y="162393"/>
                  <a:pt x="779489" y="119921"/>
                </a:cubicBezTo>
                <a:cubicBezTo>
                  <a:pt x="831955" y="77449"/>
                  <a:pt x="854440" y="0"/>
                  <a:pt x="854440" y="0"/>
                </a:cubicBezTo>
                <a:lnTo>
                  <a:pt x="85444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58" name="Полилиния 57"/>
          <p:cNvSpPr/>
          <p:nvPr/>
        </p:nvSpPr>
        <p:spPr>
          <a:xfrm>
            <a:off x="2503357" y="4212236"/>
            <a:ext cx="244840" cy="487180"/>
          </a:xfrm>
          <a:custGeom>
            <a:avLst/>
            <a:gdLst>
              <a:gd name="connsiteX0" fmla="*/ 0 w 244840"/>
              <a:gd name="connsiteY0" fmla="*/ 0 h 487180"/>
              <a:gd name="connsiteX1" fmla="*/ 209863 w 244840"/>
              <a:gd name="connsiteY1" fmla="*/ 149902 h 487180"/>
              <a:gd name="connsiteX2" fmla="*/ 209863 w 244840"/>
              <a:gd name="connsiteY2" fmla="*/ 434715 h 487180"/>
              <a:gd name="connsiteX3" fmla="*/ 194873 w 244840"/>
              <a:gd name="connsiteY3" fmla="*/ 464695 h 487180"/>
            </a:gdLst>
            <a:ahLst/>
            <a:cxnLst>
              <a:cxn ang="0">
                <a:pos x="connsiteX0" y="connsiteY0"/>
              </a:cxn>
              <a:cxn ang="0">
                <a:pos x="connsiteX1" y="connsiteY1"/>
              </a:cxn>
              <a:cxn ang="0">
                <a:pos x="connsiteX2" y="connsiteY2"/>
              </a:cxn>
              <a:cxn ang="0">
                <a:pos x="connsiteX3" y="connsiteY3"/>
              </a:cxn>
            </a:cxnLst>
            <a:rect l="l" t="t" r="r" b="b"/>
            <a:pathLst>
              <a:path w="244840" h="487180">
                <a:moveTo>
                  <a:pt x="0" y="0"/>
                </a:moveTo>
                <a:cubicBezTo>
                  <a:pt x="87443" y="38724"/>
                  <a:pt x="174886" y="77449"/>
                  <a:pt x="209863" y="149902"/>
                </a:cubicBezTo>
                <a:cubicBezTo>
                  <a:pt x="244840" y="222355"/>
                  <a:pt x="212361" y="382250"/>
                  <a:pt x="209863" y="434715"/>
                </a:cubicBezTo>
                <a:cubicBezTo>
                  <a:pt x="207365" y="487180"/>
                  <a:pt x="201119" y="475937"/>
                  <a:pt x="194873" y="46469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59" name="Прямоугольник 58"/>
          <p:cNvSpPr/>
          <p:nvPr/>
        </p:nvSpPr>
        <p:spPr>
          <a:xfrm>
            <a:off x="2771800" y="4797152"/>
            <a:ext cx="300082" cy="369332"/>
          </a:xfrm>
          <a:prstGeom prst="rect">
            <a:avLst/>
          </a:prstGeom>
        </p:spPr>
        <p:txBody>
          <a:bodyPr wrap="none">
            <a:spAutoFit/>
          </a:bodyPr>
          <a:lstStyle/>
          <a:p>
            <a:r>
              <a:rPr lang="uk-UA" b="1" dirty="0"/>
              <a:t>6</a:t>
            </a:r>
          </a:p>
        </p:txBody>
      </p:sp>
      <p:sp>
        <p:nvSpPr>
          <p:cNvPr id="60" name="Прямоугольник 59"/>
          <p:cNvSpPr/>
          <p:nvPr/>
        </p:nvSpPr>
        <p:spPr>
          <a:xfrm>
            <a:off x="1043608" y="4869160"/>
            <a:ext cx="300082" cy="369332"/>
          </a:xfrm>
          <a:prstGeom prst="rect">
            <a:avLst/>
          </a:prstGeom>
        </p:spPr>
        <p:txBody>
          <a:bodyPr wrap="none">
            <a:spAutoFit/>
          </a:bodyPr>
          <a:lstStyle/>
          <a:p>
            <a:r>
              <a:rPr lang="uk-UA" b="1" dirty="0"/>
              <a:t>6</a:t>
            </a:r>
          </a:p>
        </p:txBody>
      </p:sp>
      <p:sp>
        <p:nvSpPr>
          <p:cNvPr id="61" name="Полилиния 60"/>
          <p:cNvSpPr/>
          <p:nvPr/>
        </p:nvSpPr>
        <p:spPr>
          <a:xfrm>
            <a:off x="239843" y="4527030"/>
            <a:ext cx="839449" cy="137409"/>
          </a:xfrm>
          <a:custGeom>
            <a:avLst/>
            <a:gdLst>
              <a:gd name="connsiteX0" fmla="*/ 839449 w 839449"/>
              <a:gd name="connsiteY0" fmla="*/ 74950 h 137409"/>
              <a:gd name="connsiteX1" fmla="*/ 659567 w 839449"/>
              <a:gd name="connsiteY1" fmla="*/ 119921 h 137409"/>
              <a:gd name="connsiteX2" fmla="*/ 419724 w 839449"/>
              <a:gd name="connsiteY2" fmla="*/ 134911 h 137409"/>
              <a:gd name="connsiteX3" fmla="*/ 134911 w 839449"/>
              <a:gd name="connsiteY3" fmla="*/ 104931 h 137409"/>
              <a:gd name="connsiteX4" fmla="*/ 0 w 839449"/>
              <a:gd name="connsiteY4" fmla="*/ 0 h 137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449" h="137409">
                <a:moveTo>
                  <a:pt x="839449" y="74950"/>
                </a:moveTo>
                <a:cubicBezTo>
                  <a:pt x="784485" y="92439"/>
                  <a:pt x="729521" y="109928"/>
                  <a:pt x="659567" y="119921"/>
                </a:cubicBezTo>
                <a:cubicBezTo>
                  <a:pt x="589613" y="129914"/>
                  <a:pt x="507167" y="137409"/>
                  <a:pt x="419724" y="134911"/>
                </a:cubicBezTo>
                <a:cubicBezTo>
                  <a:pt x="332281" y="132413"/>
                  <a:pt x="204865" y="127416"/>
                  <a:pt x="134911" y="104931"/>
                </a:cubicBezTo>
                <a:cubicBezTo>
                  <a:pt x="64957" y="82446"/>
                  <a:pt x="32478" y="41223"/>
                  <a:pt x="0" y="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3" name="Полилиния 62"/>
          <p:cNvSpPr/>
          <p:nvPr/>
        </p:nvSpPr>
        <p:spPr>
          <a:xfrm>
            <a:off x="659567" y="3657600"/>
            <a:ext cx="494676" cy="689548"/>
          </a:xfrm>
          <a:custGeom>
            <a:avLst/>
            <a:gdLst>
              <a:gd name="connsiteX0" fmla="*/ 494676 w 494676"/>
              <a:gd name="connsiteY0" fmla="*/ 689548 h 689548"/>
              <a:gd name="connsiteX1" fmla="*/ 344774 w 494676"/>
              <a:gd name="connsiteY1" fmla="*/ 554636 h 689548"/>
              <a:gd name="connsiteX2" fmla="*/ 239843 w 494676"/>
              <a:gd name="connsiteY2" fmla="*/ 449705 h 689548"/>
              <a:gd name="connsiteX3" fmla="*/ 104931 w 494676"/>
              <a:gd name="connsiteY3" fmla="*/ 284813 h 689548"/>
              <a:gd name="connsiteX4" fmla="*/ 44971 w 494676"/>
              <a:gd name="connsiteY4" fmla="*/ 149902 h 689548"/>
              <a:gd name="connsiteX5" fmla="*/ 0 w 494676"/>
              <a:gd name="connsiteY5" fmla="*/ 0 h 68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676" h="689548">
                <a:moveTo>
                  <a:pt x="494676" y="689548"/>
                </a:moveTo>
                <a:cubicBezTo>
                  <a:pt x="440961" y="642079"/>
                  <a:pt x="387246" y="594610"/>
                  <a:pt x="344774" y="554636"/>
                </a:cubicBezTo>
                <a:cubicBezTo>
                  <a:pt x="302302" y="514662"/>
                  <a:pt x="279817" y="494675"/>
                  <a:pt x="239843" y="449705"/>
                </a:cubicBezTo>
                <a:cubicBezTo>
                  <a:pt x="199869" y="404735"/>
                  <a:pt x="137410" y="334780"/>
                  <a:pt x="104931" y="284813"/>
                </a:cubicBezTo>
                <a:cubicBezTo>
                  <a:pt x="72452" y="234846"/>
                  <a:pt x="62459" y="197371"/>
                  <a:pt x="44971" y="149902"/>
                </a:cubicBezTo>
                <a:cubicBezTo>
                  <a:pt x="27483" y="102433"/>
                  <a:pt x="13741" y="51216"/>
                  <a:pt x="0" y="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4" name="Прямоугольник 63"/>
          <p:cNvSpPr/>
          <p:nvPr/>
        </p:nvSpPr>
        <p:spPr>
          <a:xfrm>
            <a:off x="899592" y="3645024"/>
            <a:ext cx="300082" cy="369332"/>
          </a:xfrm>
          <a:prstGeom prst="rect">
            <a:avLst/>
          </a:prstGeom>
        </p:spPr>
        <p:txBody>
          <a:bodyPr wrap="none">
            <a:spAutoFit/>
          </a:bodyPr>
          <a:lstStyle/>
          <a:p>
            <a:r>
              <a:rPr lang="uk-UA" b="1" dirty="0"/>
              <a:t>5</a:t>
            </a:r>
          </a:p>
        </p:txBody>
      </p:sp>
      <p:sp>
        <p:nvSpPr>
          <p:cNvPr id="65" name="Прямоугольник 64"/>
          <p:cNvSpPr/>
          <p:nvPr/>
        </p:nvSpPr>
        <p:spPr>
          <a:xfrm>
            <a:off x="2411760" y="4293096"/>
            <a:ext cx="300082" cy="369332"/>
          </a:xfrm>
          <a:prstGeom prst="rect">
            <a:avLst/>
          </a:prstGeom>
        </p:spPr>
        <p:txBody>
          <a:bodyPr wrap="none">
            <a:spAutoFit/>
          </a:bodyPr>
          <a:lstStyle/>
          <a:p>
            <a:r>
              <a:rPr lang="uk-UA" b="1" dirty="0"/>
              <a:t>5</a:t>
            </a:r>
          </a:p>
        </p:txBody>
      </p:sp>
      <p:sp>
        <p:nvSpPr>
          <p:cNvPr id="66" name="Прямоугольник 65"/>
          <p:cNvSpPr/>
          <p:nvPr/>
        </p:nvSpPr>
        <p:spPr>
          <a:xfrm>
            <a:off x="467544" y="4149080"/>
            <a:ext cx="300082" cy="369332"/>
          </a:xfrm>
          <a:prstGeom prst="rect">
            <a:avLst/>
          </a:prstGeom>
        </p:spPr>
        <p:txBody>
          <a:bodyPr wrap="none">
            <a:spAutoFit/>
          </a:bodyPr>
          <a:lstStyle/>
          <a:p>
            <a:r>
              <a:rPr lang="uk-UA" b="1" dirty="0"/>
              <a:t>4</a:t>
            </a:r>
          </a:p>
        </p:txBody>
      </p:sp>
      <p:sp>
        <p:nvSpPr>
          <p:cNvPr id="67" name="Прямоугольник 66"/>
          <p:cNvSpPr/>
          <p:nvPr/>
        </p:nvSpPr>
        <p:spPr>
          <a:xfrm>
            <a:off x="2843808" y="4005064"/>
            <a:ext cx="300082" cy="369332"/>
          </a:xfrm>
          <a:prstGeom prst="rect">
            <a:avLst/>
          </a:prstGeom>
        </p:spPr>
        <p:txBody>
          <a:bodyPr wrap="none">
            <a:spAutoFit/>
          </a:bodyPr>
          <a:lstStyle/>
          <a:p>
            <a:r>
              <a:rPr lang="uk-UA" b="1" dirty="0"/>
              <a:t>4</a:t>
            </a:r>
          </a:p>
        </p:txBody>
      </p:sp>
      <p:sp>
        <p:nvSpPr>
          <p:cNvPr id="71" name="Прямоугольник 70"/>
          <p:cNvSpPr/>
          <p:nvPr/>
        </p:nvSpPr>
        <p:spPr>
          <a:xfrm>
            <a:off x="1547664" y="5373216"/>
            <a:ext cx="1064522" cy="461665"/>
          </a:xfrm>
          <a:prstGeom prst="rect">
            <a:avLst/>
          </a:prstGeom>
        </p:spPr>
        <p:txBody>
          <a:bodyPr wrap="none">
            <a:spAutoFit/>
          </a:bodyPr>
          <a:lstStyle/>
          <a:p>
            <a:r>
              <a:rPr lang="uk-UA" sz="1200" dirty="0">
                <a:solidFill>
                  <a:schemeClr val="bg1"/>
                </a:solidFill>
              </a:rPr>
              <a:t>Спадна аорта</a:t>
            </a:r>
          </a:p>
          <a:p>
            <a:pPr algn="ctr"/>
            <a:r>
              <a:rPr lang="uk-UA" sz="1200" dirty="0">
                <a:solidFill>
                  <a:schemeClr val="bg1"/>
                </a:solidFill>
              </a:rPr>
              <a:t>(СА)</a:t>
            </a:r>
          </a:p>
        </p:txBody>
      </p:sp>
      <p:cxnSp>
        <p:nvCxnSpPr>
          <p:cNvPr id="73" name="Прямая со стрелкой 72"/>
          <p:cNvCxnSpPr/>
          <p:nvPr/>
        </p:nvCxnSpPr>
        <p:spPr>
          <a:xfrm flipH="1" flipV="1">
            <a:off x="2123728" y="4869160"/>
            <a:ext cx="216024"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V="1">
            <a:off x="611560" y="4509120"/>
            <a:ext cx="504056" cy="86409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Прямоугольник 75"/>
          <p:cNvSpPr/>
          <p:nvPr/>
        </p:nvSpPr>
        <p:spPr>
          <a:xfrm>
            <a:off x="251520" y="5373216"/>
            <a:ext cx="1105174" cy="276999"/>
          </a:xfrm>
          <a:prstGeom prst="rect">
            <a:avLst/>
          </a:prstGeom>
        </p:spPr>
        <p:txBody>
          <a:bodyPr wrap="none">
            <a:spAutoFit/>
          </a:bodyPr>
          <a:lstStyle/>
          <a:p>
            <a:r>
              <a:rPr lang="uk-UA" sz="1200" dirty="0">
                <a:solidFill>
                  <a:schemeClr val="bg1"/>
                </a:solidFill>
              </a:rPr>
              <a:t>Легенева вена</a:t>
            </a:r>
          </a:p>
        </p:txBody>
      </p:sp>
      <p:sp>
        <p:nvSpPr>
          <p:cNvPr id="77" name="Прямоугольник 76"/>
          <p:cNvSpPr/>
          <p:nvPr/>
        </p:nvSpPr>
        <p:spPr>
          <a:xfrm>
            <a:off x="1331640" y="3933056"/>
            <a:ext cx="453970" cy="246221"/>
          </a:xfrm>
          <a:prstGeom prst="rect">
            <a:avLst/>
          </a:prstGeom>
        </p:spPr>
        <p:txBody>
          <a:bodyPr wrap="none">
            <a:spAutoFit/>
          </a:bodyPr>
          <a:lstStyle/>
          <a:p>
            <a:r>
              <a:rPr lang="uk-UA" sz="1000" b="1" dirty="0">
                <a:solidFill>
                  <a:schemeClr val="bg1"/>
                </a:solidFill>
              </a:rPr>
              <a:t>ВПВ</a:t>
            </a:r>
          </a:p>
        </p:txBody>
      </p:sp>
      <p:sp>
        <p:nvSpPr>
          <p:cNvPr id="78" name="Прямоугольник 77"/>
          <p:cNvSpPr/>
          <p:nvPr/>
        </p:nvSpPr>
        <p:spPr>
          <a:xfrm>
            <a:off x="899592" y="3212976"/>
            <a:ext cx="1496820" cy="276999"/>
          </a:xfrm>
          <a:prstGeom prst="rect">
            <a:avLst/>
          </a:prstGeom>
        </p:spPr>
        <p:txBody>
          <a:bodyPr wrap="none">
            <a:spAutoFit/>
          </a:bodyPr>
          <a:lstStyle/>
          <a:p>
            <a:r>
              <a:rPr lang="uk-UA" sz="1200" dirty="0">
                <a:solidFill>
                  <a:schemeClr val="bg1"/>
                </a:solidFill>
              </a:rPr>
              <a:t>висхідна аорта (ВА)</a:t>
            </a:r>
            <a:endParaRPr lang="uk-UA" sz="1200" b="1" dirty="0">
              <a:solidFill>
                <a:schemeClr val="bg1"/>
              </a:solidFill>
            </a:endParaRPr>
          </a:p>
        </p:txBody>
      </p:sp>
      <p:cxnSp>
        <p:nvCxnSpPr>
          <p:cNvPr id="80" name="Прямая со стрелкой 79"/>
          <p:cNvCxnSpPr/>
          <p:nvPr/>
        </p:nvCxnSpPr>
        <p:spPr>
          <a:xfrm>
            <a:off x="1331640" y="3501008"/>
            <a:ext cx="576064" cy="50405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1" name="Прямоугольник 80"/>
          <p:cNvSpPr/>
          <p:nvPr/>
        </p:nvSpPr>
        <p:spPr>
          <a:xfrm rot="1100495">
            <a:off x="2010500" y="3388469"/>
            <a:ext cx="1647554" cy="461665"/>
          </a:xfrm>
          <a:prstGeom prst="rect">
            <a:avLst/>
          </a:prstGeom>
        </p:spPr>
        <p:txBody>
          <a:bodyPr wrap="square">
            <a:spAutoFit/>
          </a:bodyPr>
          <a:lstStyle/>
          <a:p>
            <a:pPr algn="ctr"/>
            <a:r>
              <a:rPr lang="uk-UA" sz="1200" b="1" dirty="0">
                <a:solidFill>
                  <a:schemeClr val="bg1"/>
                </a:solidFill>
              </a:rPr>
              <a:t>Легеневий стовбур (ЛС)</a:t>
            </a:r>
            <a:endParaRPr lang="uk-UA" sz="1200" dirty="0">
              <a:solidFill>
                <a:schemeClr val="bg1"/>
              </a:solidFill>
            </a:endParaRPr>
          </a:p>
        </p:txBody>
      </p:sp>
      <p:cxnSp>
        <p:nvCxnSpPr>
          <p:cNvPr id="83" name="Прямая со стрелкой 82"/>
          <p:cNvCxnSpPr/>
          <p:nvPr/>
        </p:nvCxnSpPr>
        <p:spPr>
          <a:xfrm flipH="1">
            <a:off x="2267744" y="3429000"/>
            <a:ext cx="288032"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9" name="Прямоугольник 88"/>
          <p:cNvSpPr/>
          <p:nvPr/>
        </p:nvSpPr>
        <p:spPr>
          <a:xfrm>
            <a:off x="1619672" y="4221088"/>
            <a:ext cx="629816" cy="276999"/>
          </a:xfrm>
          <a:prstGeom prst="rect">
            <a:avLst/>
          </a:prstGeom>
        </p:spPr>
        <p:txBody>
          <a:bodyPr wrap="square">
            <a:spAutoFit/>
          </a:bodyPr>
          <a:lstStyle/>
          <a:p>
            <a:r>
              <a:rPr lang="uk-UA" sz="1200" b="1" dirty="0">
                <a:solidFill>
                  <a:schemeClr val="bg1"/>
                </a:solidFill>
              </a:rPr>
              <a:t>ЛП</a:t>
            </a:r>
            <a:endParaRPr lang="uk-UA" sz="1200" dirty="0">
              <a:solidFill>
                <a:schemeClr val="bg1"/>
              </a:solidFill>
            </a:endParaRPr>
          </a:p>
        </p:txBody>
      </p:sp>
      <p:cxnSp>
        <p:nvCxnSpPr>
          <p:cNvPr id="91" name="Прямая со стрелкой 90"/>
          <p:cNvCxnSpPr/>
          <p:nvPr/>
        </p:nvCxnSpPr>
        <p:spPr>
          <a:xfrm flipH="1" flipV="1">
            <a:off x="1979712" y="4581128"/>
            <a:ext cx="1152128" cy="86409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2" name="Прямоугольник 91"/>
          <p:cNvSpPr/>
          <p:nvPr/>
        </p:nvSpPr>
        <p:spPr>
          <a:xfrm>
            <a:off x="2627784" y="5301208"/>
            <a:ext cx="917848" cy="276999"/>
          </a:xfrm>
          <a:prstGeom prst="rect">
            <a:avLst/>
          </a:prstGeom>
        </p:spPr>
        <p:txBody>
          <a:bodyPr wrap="square">
            <a:spAutoFit/>
          </a:bodyPr>
          <a:lstStyle/>
          <a:p>
            <a:r>
              <a:rPr lang="uk-UA" sz="1200" b="1" dirty="0">
                <a:solidFill>
                  <a:schemeClr val="bg1"/>
                </a:solidFill>
              </a:rPr>
              <a:t>Стравохід</a:t>
            </a:r>
            <a:endParaRPr lang="uk-UA" sz="1200" dirty="0">
              <a:solidFill>
                <a:schemeClr val="bg1"/>
              </a:solidFill>
            </a:endParaRPr>
          </a:p>
        </p:txBody>
      </p:sp>
      <p:cxnSp>
        <p:nvCxnSpPr>
          <p:cNvPr id="94" name="Прямая со стрелкой 93"/>
          <p:cNvCxnSpPr/>
          <p:nvPr/>
        </p:nvCxnSpPr>
        <p:spPr>
          <a:xfrm flipV="1">
            <a:off x="1403648" y="4653136"/>
            <a:ext cx="432048" cy="108012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6" name="Прямоугольник 95"/>
          <p:cNvSpPr/>
          <p:nvPr/>
        </p:nvSpPr>
        <p:spPr>
          <a:xfrm>
            <a:off x="971600" y="5589240"/>
            <a:ext cx="1133872" cy="276999"/>
          </a:xfrm>
          <a:prstGeom prst="rect">
            <a:avLst/>
          </a:prstGeom>
        </p:spPr>
        <p:txBody>
          <a:bodyPr wrap="square">
            <a:spAutoFit/>
          </a:bodyPr>
          <a:lstStyle/>
          <a:p>
            <a:r>
              <a:rPr lang="en-US" sz="1200" b="1" dirty="0">
                <a:solidFill>
                  <a:schemeClr val="bg1"/>
                </a:solidFill>
              </a:rPr>
              <a:t>v. azygos</a:t>
            </a:r>
            <a:endParaRPr lang="uk-UA" sz="1200" dirty="0">
              <a:solidFill>
                <a:schemeClr val="bg1"/>
              </a:solidFill>
            </a:endParaRPr>
          </a:p>
        </p:txBody>
      </p:sp>
      <p:pic>
        <p:nvPicPr>
          <p:cNvPr id="36868" name="Picture 4"/>
          <p:cNvPicPr>
            <a:picLocks noChangeAspect="1" noChangeArrowheads="1"/>
          </p:cNvPicPr>
          <p:nvPr/>
        </p:nvPicPr>
        <p:blipFill>
          <a:blip r:embed="rId5" cstate="print"/>
          <a:srcRect/>
          <a:stretch>
            <a:fillRect/>
          </a:stretch>
        </p:blipFill>
        <p:spPr bwMode="auto">
          <a:xfrm>
            <a:off x="3491881" y="3789040"/>
            <a:ext cx="2808311" cy="2255077"/>
          </a:xfrm>
          <a:prstGeom prst="rect">
            <a:avLst/>
          </a:prstGeom>
          <a:noFill/>
          <a:ln w="9525">
            <a:noFill/>
            <a:miter lim="800000"/>
            <a:headEnd/>
            <a:tailEnd/>
          </a:ln>
        </p:spPr>
      </p:pic>
      <p:sp>
        <p:nvSpPr>
          <p:cNvPr id="99" name="Полилиния 98"/>
          <p:cNvSpPr/>
          <p:nvPr/>
        </p:nvSpPr>
        <p:spPr>
          <a:xfrm>
            <a:off x="3847475" y="5171607"/>
            <a:ext cx="409732" cy="434714"/>
          </a:xfrm>
          <a:custGeom>
            <a:avLst/>
            <a:gdLst>
              <a:gd name="connsiteX0" fmla="*/ 409732 w 409732"/>
              <a:gd name="connsiteY0" fmla="*/ 0 h 434714"/>
              <a:gd name="connsiteX1" fmla="*/ 334781 w 409732"/>
              <a:gd name="connsiteY1" fmla="*/ 89941 h 434714"/>
              <a:gd name="connsiteX2" fmla="*/ 259830 w 409732"/>
              <a:gd name="connsiteY2" fmla="*/ 179882 h 434714"/>
              <a:gd name="connsiteX3" fmla="*/ 124918 w 409732"/>
              <a:gd name="connsiteY3" fmla="*/ 284813 h 434714"/>
              <a:gd name="connsiteX4" fmla="*/ 19987 w 409732"/>
              <a:gd name="connsiteY4" fmla="*/ 404734 h 434714"/>
              <a:gd name="connsiteX5" fmla="*/ 4997 w 409732"/>
              <a:gd name="connsiteY5" fmla="*/ 434714 h 4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732" h="434714">
                <a:moveTo>
                  <a:pt x="409732" y="0"/>
                </a:moveTo>
                <a:lnTo>
                  <a:pt x="334781" y="89941"/>
                </a:lnTo>
                <a:cubicBezTo>
                  <a:pt x="309797" y="119921"/>
                  <a:pt x="294807" y="147403"/>
                  <a:pt x="259830" y="179882"/>
                </a:cubicBezTo>
                <a:cubicBezTo>
                  <a:pt x="224853" y="212361"/>
                  <a:pt x="164892" y="247338"/>
                  <a:pt x="124918" y="284813"/>
                </a:cubicBezTo>
                <a:cubicBezTo>
                  <a:pt x="84944" y="322288"/>
                  <a:pt x="39974" y="379750"/>
                  <a:pt x="19987" y="404734"/>
                </a:cubicBezTo>
                <a:cubicBezTo>
                  <a:pt x="0" y="429718"/>
                  <a:pt x="2498" y="432216"/>
                  <a:pt x="4997" y="43471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0" name="Полилиния 99"/>
          <p:cNvSpPr/>
          <p:nvPr/>
        </p:nvSpPr>
        <p:spPr>
          <a:xfrm>
            <a:off x="3507698" y="5081666"/>
            <a:ext cx="869430" cy="132413"/>
          </a:xfrm>
          <a:custGeom>
            <a:avLst/>
            <a:gdLst>
              <a:gd name="connsiteX0" fmla="*/ 869430 w 869430"/>
              <a:gd name="connsiteY0" fmla="*/ 0 h 132413"/>
              <a:gd name="connsiteX1" fmla="*/ 779489 w 869430"/>
              <a:gd name="connsiteY1" fmla="*/ 89941 h 132413"/>
              <a:gd name="connsiteX2" fmla="*/ 614597 w 869430"/>
              <a:gd name="connsiteY2" fmla="*/ 89941 h 132413"/>
              <a:gd name="connsiteX3" fmla="*/ 374754 w 869430"/>
              <a:gd name="connsiteY3" fmla="*/ 119921 h 132413"/>
              <a:gd name="connsiteX4" fmla="*/ 0 w 869430"/>
              <a:gd name="connsiteY4" fmla="*/ 14990 h 132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430" h="132413">
                <a:moveTo>
                  <a:pt x="869430" y="0"/>
                </a:moveTo>
                <a:cubicBezTo>
                  <a:pt x="845695" y="37475"/>
                  <a:pt x="821961" y="74951"/>
                  <a:pt x="779489" y="89941"/>
                </a:cubicBezTo>
                <a:cubicBezTo>
                  <a:pt x="737017" y="104931"/>
                  <a:pt x="682053" y="84944"/>
                  <a:pt x="614597" y="89941"/>
                </a:cubicBezTo>
                <a:cubicBezTo>
                  <a:pt x="547141" y="94938"/>
                  <a:pt x="477187" y="132413"/>
                  <a:pt x="374754" y="119921"/>
                </a:cubicBezTo>
                <a:cubicBezTo>
                  <a:pt x="272321" y="107429"/>
                  <a:pt x="136160" y="61209"/>
                  <a:pt x="0" y="14990"/>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1" name="Полилиния 100"/>
          <p:cNvSpPr/>
          <p:nvPr/>
        </p:nvSpPr>
        <p:spPr>
          <a:xfrm>
            <a:off x="3627620" y="4601980"/>
            <a:ext cx="989350" cy="239843"/>
          </a:xfrm>
          <a:custGeom>
            <a:avLst/>
            <a:gdLst>
              <a:gd name="connsiteX0" fmla="*/ 989350 w 989350"/>
              <a:gd name="connsiteY0" fmla="*/ 239843 h 239843"/>
              <a:gd name="connsiteX1" fmla="*/ 0 w 989350"/>
              <a:gd name="connsiteY1" fmla="*/ 0 h 239843"/>
              <a:gd name="connsiteX2" fmla="*/ 0 w 989350"/>
              <a:gd name="connsiteY2" fmla="*/ 0 h 239843"/>
            </a:gdLst>
            <a:ahLst/>
            <a:cxnLst>
              <a:cxn ang="0">
                <a:pos x="connsiteX0" y="connsiteY0"/>
              </a:cxn>
              <a:cxn ang="0">
                <a:pos x="connsiteX1" y="connsiteY1"/>
              </a:cxn>
              <a:cxn ang="0">
                <a:pos x="connsiteX2" y="connsiteY2"/>
              </a:cxn>
            </a:cxnLst>
            <a:rect l="l" t="t" r="r" b="b"/>
            <a:pathLst>
              <a:path w="989350" h="239843">
                <a:moveTo>
                  <a:pt x="989350" y="239843"/>
                </a:moveTo>
                <a:lnTo>
                  <a:pt x="0" y="0"/>
                </a:lnTo>
                <a:lnTo>
                  <a:pt x="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2" name="Полилиния 101"/>
          <p:cNvSpPr/>
          <p:nvPr/>
        </p:nvSpPr>
        <p:spPr>
          <a:xfrm>
            <a:off x="4092315" y="4152275"/>
            <a:ext cx="239842" cy="614597"/>
          </a:xfrm>
          <a:custGeom>
            <a:avLst/>
            <a:gdLst>
              <a:gd name="connsiteX0" fmla="*/ 239842 w 239842"/>
              <a:gd name="connsiteY0" fmla="*/ 614597 h 614597"/>
              <a:gd name="connsiteX1" fmla="*/ 164892 w 239842"/>
              <a:gd name="connsiteY1" fmla="*/ 494676 h 614597"/>
              <a:gd name="connsiteX2" fmla="*/ 0 w 239842"/>
              <a:gd name="connsiteY2" fmla="*/ 0 h 614597"/>
              <a:gd name="connsiteX3" fmla="*/ 0 w 239842"/>
              <a:gd name="connsiteY3" fmla="*/ 0 h 614597"/>
            </a:gdLst>
            <a:ahLst/>
            <a:cxnLst>
              <a:cxn ang="0">
                <a:pos x="connsiteX0" y="connsiteY0"/>
              </a:cxn>
              <a:cxn ang="0">
                <a:pos x="connsiteX1" y="connsiteY1"/>
              </a:cxn>
              <a:cxn ang="0">
                <a:pos x="connsiteX2" y="connsiteY2"/>
              </a:cxn>
              <a:cxn ang="0">
                <a:pos x="connsiteX3" y="connsiteY3"/>
              </a:cxn>
            </a:cxnLst>
            <a:rect l="l" t="t" r="r" b="b"/>
            <a:pathLst>
              <a:path w="239842" h="614597">
                <a:moveTo>
                  <a:pt x="239842" y="614597"/>
                </a:moveTo>
                <a:cubicBezTo>
                  <a:pt x="222354" y="605853"/>
                  <a:pt x="204866" y="597109"/>
                  <a:pt x="164892" y="494676"/>
                </a:cubicBezTo>
                <a:cubicBezTo>
                  <a:pt x="124918" y="392243"/>
                  <a:pt x="0" y="0"/>
                  <a:pt x="0" y="0"/>
                </a:cubicBezTo>
                <a:lnTo>
                  <a:pt x="0"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3" name="Полилиния 102"/>
          <p:cNvSpPr/>
          <p:nvPr/>
        </p:nvSpPr>
        <p:spPr>
          <a:xfrm>
            <a:off x="5606321" y="4786859"/>
            <a:ext cx="689548" cy="84944"/>
          </a:xfrm>
          <a:custGeom>
            <a:avLst/>
            <a:gdLst>
              <a:gd name="connsiteX0" fmla="*/ 0 w 689548"/>
              <a:gd name="connsiteY0" fmla="*/ 69954 h 84944"/>
              <a:gd name="connsiteX1" fmla="*/ 164892 w 689548"/>
              <a:gd name="connsiteY1" fmla="*/ 39974 h 84944"/>
              <a:gd name="connsiteX2" fmla="*/ 314794 w 689548"/>
              <a:gd name="connsiteY2" fmla="*/ 24984 h 84944"/>
              <a:gd name="connsiteX3" fmla="*/ 449705 w 689548"/>
              <a:gd name="connsiteY3" fmla="*/ 9993 h 84944"/>
              <a:gd name="connsiteX4" fmla="*/ 689548 w 689548"/>
              <a:gd name="connsiteY4" fmla="*/ 84944 h 84944"/>
              <a:gd name="connsiteX5" fmla="*/ 689548 w 689548"/>
              <a:gd name="connsiteY5" fmla="*/ 84944 h 8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548" h="84944">
                <a:moveTo>
                  <a:pt x="0" y="69954"/>
                </a:moveTo>
                <a:cubicBezTo>
                  <a:pt x="56213" y="58711"/>
                  <a:pt x="112426" y="47469"/>
                  <a:pt x="164892" y="39974"/>
                </a:cubicBezTo>
                <a:cubicBezTo>
                  <a:pt x="217358" y="32479"/>
                  <a:pt x="314794" y="24984"/>
                  <a:pt x="314794" y="24984"/>
                </a:cubicBezTo>
                <a:cubicBezTo>
                  <a:pt x="362263" y="19987"/>
                  <a:pt x="387246" y="0"/>
                  <a:pt x="449705" y="9993"/>
                </a:cubicBezTo>
                <a:cubicBezTo>
                  <a:pt x="512164" y="19986"/>
                  <a:pt x="689548" y="84944"/>
                  <a:pt x="689548" y="84944"/>
                </a:cubicBezTo>
                <a:lnTo>
                  <a:pt x="689548" y="8494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4" name="Полилиния 103"/>
          <p:cNvSpPr/>
          <p:nvPr/>
        </p:nvSpPr>
        <p:spPr>
          <a:xfrm>
            <a:off x="5636302" y="5201587"/>
            <a:ext cx="554636" cy="179882"/>
          </a:xfrm>
          <a:custGeom>
            <a:avLst/>
            <a:gdLst>
              <a:gd name="connsiteX0" fmla="*/ 0 w 554636"/>
              <a:gd name="connsiteY0" fmla="*/ 0 h 179882"/>
              <a:gd name="connsiteX1" fmla="*/ 554636 w 554636"/>
              <a:gd name="connsiteY1" fmla="*/ 179882 h 179882"/>
              <a:gd name="connsiteX2" fmla="*/ 554636 w 554636"/>
              <a:gd name="connsiteY2" fmla="*/ 179882 h 179882"/>
            </a:gdLst>
            <a:ahLst/>
            <a:cxnLst>
              <a:cxn ang="0">
                <a:pos x="connsiteX0" y="connsiteY0"/>
              </a:cxn>
              <a:cxn ang="0">
                <a:pos x="connsiteX1" y="connsiteY1"/>
              </a:cxn>
              <a:cxn ang="0">
                <a:pos x="connsiteX2" y="connsiteY2"/>
              </a:cxn>
            </a:cxnLst>
            <a:rect l="l" t="t" r="r" b="b"/>
            <a:pathLst>
              <a:path w="554636" h="179882">
                <a:moveTo>
                  <a:pt x="0" y="0"/>
                </a:moveTo>
                <a:lnTo>
                  <a:pt x="554636" y="179882"/>
                </a:lnTo>
                <a:lnTo>
                  <a:pt x="554636" y="17988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5" name="Полилиния 104"/>
          <p:cNvSpPr/>
          <p:nvPr/>
        </p:nvSpPr>
        <p:spPr>
          <a:xfrm>
            <a:off x="5516380" y="5351489"/>
            <a:ext cx="117423" cy="419724"/>
          </a:xfrm>
          <a:custGeom>
            <a:avLst/>
            <a:gdLst>
              <a:gd name="connsiteX0" fmla="*/ 0 w 117423"/>
              <a:gd name="connsiteY0" fmla="*/ 0 h 419724"/>
              <a:gd name="connsiteX1" fmla="*/ 104931 w 117423"/>
              <a:gd name="connsiteY1" fmla="*/ 104931 h 419724"/>
              <a:gd name="connsiteX2" fmla="*/ 74951 w 117423"/>
              <a:gd name="connsiteY2" fmla="*/ 419724 h 419724"/>
              <a:gd name="connsiteX3" fmla="*/ 74951 w 117423"/>
              <a:gd name="connsiteY3" fmla="*/ 419724 h 419724"/>
            </a:gdLst>
            <a:ahLst/>
            <a:cxnLst>
              <a:cxn ang="0">
                <a:pos x="connsiteX0" y="connsiteY0"/>
              </a:cxn>
              <a:cxn ang="0">
                <a:pos x="connsiteX1" y="connsiteY1"/>
              </a:cxn>
              <a:cxn ang="0">
                <a:pos x="connsiteX2" y="connsiteY2"/>
              </a:cxn>
              <a:cxn ang="0">
                <a:pos x="connsiteX3" y="connsiteY3"/>
              </a:cxn>
            </a:cxnLst>
            <a:rect l="l" t="t" r="r" b="b"/>
            <a:pathLst>
              <a:path w="117423" h="419724">
                <a:moveTo>
                  <a:pt x="0" y="0"/>
                </a:moveTo>
                <a:cubicBezTo>
                  <a:pt x="46219" y="17488"/>
                  <a:pt x="92439" y="34977"/>
                  <a:pt x="104931" y="104931"/>
                </a:cubicBezTo>
                <a:cubicBezTo>
                  <a:pt x="117423" y="174885"/>
                  <a:pt x="74951" y="419724"/>
                  <a:pt x="74951" y="419724"/>
                </a:cubicBezTo>
                <a:lnTo>
                  <a:pt x="74951" y="41972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06" name="Прямоугольник 105"/>
          <p:cNvSpPr/>
          <p:nvPr/>
        </p:nvSpPr>
        <p:spPr>
          <a:xfrm>
            <a:off x="5148064" y="5301208"/>
            <a:ext cx="364202" cy="307777"/>
          </a:xfrm>
          <a:prstGeom prst="rect">
            <a:avLst/>
          </a:prstGeom>
        </p:spPr>
        <p:txBody>
          <a:bodyPr wrap="none">
            <a:spAutoFit/>
          </a:bodyPr>
          <a:lstStyle/>
          <a:p>
            <a:r>
              <a:rPr lang="uk-UA" sz="1400" b="1" dirty="0"/>
              <a:t>10</a:t>
            </a:r>
          </a:p>
        </p:txBody>
      </p:sp>
      <p:sp>
        <p:nvSpPr>
          <p:cNvPr id="107" name="Прямоугольник 106"/>
          <p:cNvSpPr/>
          <p:nvPr/>
        </p:nvSpPr>
        <p:spPr>
          <a:xfrm>
            <a:off x="5724128" y="5373216"/>
            <a:ext cx="228074" cy="369332"/>
          </a:xfrm>
          <a:prstGeom prst="rect">
            <a:avLst/>
          </a:prstGeom>
        </p:spPr>
        <p:txBody>
          <a:bodyPr wrap="square">
            <a:spAutoFit/>
          </a:bodyPr>
          <a:lstStyle/>
          <a:p>
            <a:r>
              <a:rPr lang="uk-UA" b="1" dirty="0"/>
              <a:t>9</a:t>
            </a:r>
            <a:endParaRPr lang="uk-UA" dirty="0"/>
          </a:p>
        </p:txBody>
      </p:sp>
      <p:sp>
        <p:nvSpPr>
          <p:cNvPr id="108" name="Прямоугольник 107"/>
          <p:cNvSpPr/>
          <p:nvPr/>
        </p:nvSpPr>
        <p:spPr>
          <a:xfrm>
            <a:off x="3635896" y="5157192"/>
            <a:ext cx="300082" cy="369332"/>
          </a:xfrm>
          <a:prstGeom prst="rect">
            <a:avLst/>
          </a:prstGeom>
        </p:spPr>
        <p:txBody>
          <a:bodyPr wrap="none">
            <a:spAutoFit/>
          </a:bodyPr>
          <a:lstStyle/>
          <a:p>
            <a:r>
              <a:rPr lang="uk-UA" b="1" dirty="0"/>
              <a:t>9</a:t>
            </a:r>
            <a:endParaRPr lang="uk-UA" dirty="0"/>
          </a:p>
        </p:txBody>
      </p:sp>
      <p:sp>
        <p:nvSpPr>
          <p:cNvPr id="109" name="Прямоугольник 108"/>
          <p:cNvSpPr/>
          <p:nvPr/>
        </p:nvSpPr>
        <p:spPr>
          <a:xfrm>
            <a:off x="4139952" y="5301208"/>
            <a:ext cx="364202" cy="307777"/>
          </a:xfrm>
          <a:prstGeom prst="rect">
            <a:avLst/>
          </a:prstGeom>
        </p:spPr>
        <p:txBody>
          <a:bodyPr wrap="none">
            <a:spAutoFit/>
          </a:bodyPr>
          <a:lstStyle/>
          <a:p>
            <a:r>
              <a:rPr lang="uk-UA" sz="1400" b="1" dirty="0"/>
              <a:t>10</a:t>
            </a:r>
          </a:p>
        </p:txBody>
      </p:sp>
      <p:sp>
        <p:nvSpPr>
          <p:cNvPr id="110" name="Прямоугольник 109"/>
          <p:cNvSpPr/>
          <p:nvPr/>
        </p:nvSpPr>
        <p:spPr>
          <a:xfrm>
            <a:off x="3779912" y="4725144"/>
            <a:ext cx="300082" cy="369332"/>
          </a:xfrm>
          <a:prstGeom prst="rect">
            <a:avLst/>
          </a:prstGeom>
        </p:spPr>
        <p:txBody>
          <a:bodyPr wrap="none">
            <a:spAutoFit/>
          </a:bodyPr>
          <a:lstStyle/>
          <a:p>
            <a:r>
              <a:rPr lang="uk-UA" b="1" dirty="0"/>
              <a:t>8</a:t>
            </a:r>
          </a:p>
        </p:txBody>
      </p:sp>
      <p:sp>
        <p:nvSpPr>
          <p:cNvPr id="111" name="Прямоугольник 110"/>
          <p:cNvSpPr/>
          <p:nvPr/>
        </p:nvSpPr>
        <p:spPr>
          <a:xfrm>
            <a:off x="5796136" y="4797152"/>
            <a:ext cx="300082" cy="369332"/>
          </a:xfrm>
          <a:prstGeom prst="rect">
            <a:avLst/>
          </a:prstGeom>
        </p:spPr>
        <p:txBody>
          <a:bodyPr wrap="none">
            <a:spAutoFit/>
          </a:bodyPr>
          <a:lstStyle/>
          <a:p>
            <a:r>
              <a:rPr lang="uk-UA" b="1" dirty="0"/>
              <a:t>8</a:t>
            </a:r>
          </a:p>
        </p:txBody>
      </p:sp>
      <p:sp>
        <p:nvSpPr>
          <p:cNvPr id="112" name="Прямоугольник 111"/>
          <p:cNvSpPr/>
          <p:nvPr/>
        </p:nvSpPr>
        <p:spPr>
          <a:xfrm>
            <a:off x="3779912" y="4221088"/>
            <a:ext cx="300082" cy="369332"/>
          </a:xfrm>
          <a:prstGeom prst="rect">
            <a:avLst/>
          </a:prstGeom>
        </p:spPr>
        <p:txBody>
          <a:bodyPr wrap="none">
            <a:spAutoFit/>
          </a:bodyPr>
          <a:lstStyle/>
          <a:p>
            <a:r>
              <a:rPr lang="uk-UA" b="1" dirty="0"/>
              <a:t>4</a:t>
            </a:r>
          </a:p>
        </p:txBody>
      </p:sp>
      <p:sp>
        <p:nvSpPr>
          <p:cNvPr id="113" name="Прямоугольник 112"/>
          <p:cNvSpPr/>
          <p:nvPr/>
        </p:nvSpPr>
        <p:spPr>
          <a:xfrm>
            <a:off x="4211960" y="4077072"/>
            <a:ext cx="300082" cy="369332"/>
          </a:xfrm>
          <a:prstGeom prst="rect">
            <a:avLst/>
          </a:prstGeom>
        </p:spPr>
        <p:txBody>
          <a:bodyPr wrap="none">
            <a:spAutoFit/>
          </a:bodyPr>
          <a:lstStyle/>
          <a:p>
            <a:r>
              <a:rPr lang="uk-UA" b="1" dirty="0"/>
              <a:t>5</a:t>
            </a:r>
          </a:p>
        </p:txBody>
      </p:sp>
      <p:sp>
        <p:nvSpPr>
          <p:cNvPr id="114" name="Прямоугольник 113"/>
          <p:cNvSpPr/>
          <p:nvPr/>
        </p:nvSpPr>
        <p:spPr>
          <a:xfrm>
            <a:off x="5724128" y="4293096"/>
            <a:ext cx="300082" cy="369332"/>
          </a:xfrm>
          <a:prstGeom prst="rect">
            <a:avLst/>
          </a:prstGeom>
        </p:spPr>
        <p:txBody>
          <a:bodyPr wrap="none">
            <a:spAutoFit/>
          </a:bodyPr>
          <a:lstStyle/>
          <a:p>
            <a:r>
              <a:rPr lang="uk-UA" b="1" dirty="0"/>
              <a:t>5</a:t>
            </a:r>
          </a:p>
        </p:txBody>
      </p:sp>
      <p:sp>
        <p:nvSpPr>
          <p:cNvPr id="115" name="Прямоугольник 114"/>
          <p:cNvSpPr/>
          <p:nvPr/>
        </p:nvSpPr>
        <p:spPr>
          <a:xfrm>
            <a:off x="4716016" y="4725144"/>
            <a:ext cx="420308" cy="276999"/>
          </a:xfrm>
          <a:prstGeom prst="rect">
            <a:avLst/>
          </a:prstGeom>
        </p:spPr>
        <p:txBody>
          <a:bodyPr wrap="none">
            <a:spAutoFit/>
          </a:bodyPr>
          <a:lstStyle/>
          <a:p>
            <a:r>
              <a:rPr lang="uk-UA" sz="1200" b="1" dirty="0">
                <a:solidFill>
                  <a:schemeClr val="bg1"/>
                </a:solidFill>
              </a:rPr>
              <a:t>ЛП</a:t>
            </a:r>
            <a:endParaRPr lang="uk-UA" sz="1200" dirty="0">
              <a:solidFill>
                <a:schemeClr val="bg1"/>
              </a:solidFill>
            </a:endParaRPr>
          </a:p>
        </p:txBody>
      </p:sp>
      <p:sp>
        <p:nvSpPr>
          <p:cNvPr id="116" name="Прямоугольник 115"/>
          <p:cNvSpPr/>
          <p:nvPr/>
        </p:nvSpPr>
        <p:spPr>
          <a:xfrm>
            <a:off x="4427984" y="4437112"/>
            <a:ext cx="425116" cy="276999"/>
          </a:xfrm>
          <a:prstGeom prst="rect">
            <a:avLst/>
          </a:prstGeom>
        </p:spPr>
        <p:txBody>
          <a:bodyPr wrap="none">
            <a:spAutoFit/>
          </a:bodyPr>
          <a:lstStyle/>
          <a:p>
            <a:r>
              <a:rPr lang="uk-UA" sz="1200" b="1" dirty="0">
                <a:solidFill>
                  <a:schemeClr val="bg1"/>
                </a:solidFill>
              </a:rPr>
              <a:t>ПП</a:t>
            </a:r>
            <a:endParaRPr lang="uk-UA" sz="1200" dirty="0">
              <a:solidFill>
                <a:schemeClr val="bg1"/>
              </a:solidFill>
            </a:endParaRPr>
          </a:p>
        </p:txBody>
      </p:sp>
      <p:sp>
        <p:nvSpPr>
          <p:cNvPr id="117" name="Прямоугольник 116"/>
          <p:cNvSpPr/>
          <p:nvPr/>
        </p:nvSpPr>
        <p:spPr>
          <a:xfrm>
            <a:off x="4860032" y="4365104"/>
            <a:ext cx="388183" cy="276999"/>
          </a:xfrm>
          <a:prstGeom prst="rect">
            <a:avLst/>
          </a:prstGeom>
        </p:spPr>
        <p:txBody>
          <a:bodyPr wrap="none">
            <a:spAutoFit/>
          </a:bodyPr>
          <a:lstStyle/>
          <a:p>
            <a:r>
              <a:rPr lang="uk-UA" sz="1200" dirty="0">
                <a:solidFill>
                  <a:schemeClr val="bg1"/>
                </a:solidFill>
              </a:rPr>
              <a:t>ВА</a:t>
            </a:r>
            <a:endParaRPr lang="uk-UA" sz="1200" dirty="0"/>
          </a:p>
        </p:txBody>
      </p:sp>
      <p:sp>
        <p:nvSpPr>
          <p:cNvPr id="118" name="Прямоугольник 117"/>
          <p:cNvSpPr/>
          <p:nvPr/>
        </p:nvSpPr>
        <p:spPr>
          <a:xfrm>
            <a:off x="5076056" y="4149080"/>
            <a:ext cx="410690" cy="276999"/>
          </a:xfrm>
          <a:prstGeom prst="rect">
            <a:avLst/>
          </a:prstGeom>
        </p:spPr>
        <p:txBody>
          <a:bodyPr wrap="none">
            <a:spAutoFit/>
          </a:bodyPr>
          <a:lstStyle/>
          <a:p>
            <a:r>
              <a:rPr lang="uk-UA" sz="1200" b="1" dirty="0">
                <a:solidFill>
                  <a:schemeClr val="bg1"/>
                </a:solidFill>
              </a:rPr>
              <a:t>ЛС</a:t>
            </a:r>
            <a:endParaRPr lang="uk-UA" sz="1200" dirty="0"/>
          </a:p>
        </p:txBody>
      </p:sp>
      <p:sp>
        <p:nvSpPr>
          <p:cNvPr id="119" name="Прямоугольник 118"/>
          <p:cNvSpPr/>
          <p:nvPr/>
        </p:nvSpPr>
        <p:spPr>
          <a:xfrm>
            <a:off x="3851920" y="5589240"/>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121" name="Прямая со стрелкой 120"/>
          <p:cNvCxnSpPr/>
          <p:nvPr/>
        </p:nvCxnSpPr>
        <p:spPr>
          <a:xfrm flipV="1">
            <a:off x="4427984" y="5157192"/>
            <a:ext cx="360040" cy="50405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25" name="Прямоугольник 124"/>
          <p:cNvSpPr/>
          <p:nvPr/>
        </p:nvSpPr>
        <p:spPr>
          <a:xfrm>
            <a:off x="4572000" y="522920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6</a:t>
            </a:r>
          </a:p>
        </p:txBody>
      </p:sp>
      <p:sp>
        <p:nvSpPr>
          <p:cNvPr id="127" name="Прямоугольник 126"/>
          <p:cNvSpPr/>
          <p:nvPr/>
        </p:nvSpPr>
        <p:spPr>
          <a:xfrm>
            <a:off x="4860032" y="5085184"/>
            <a:ext cx="362600" cy="246221"/>
          </a:xfrm>
          <a:prstGeom prst="rect">
            <a:avLst/>
          </a:prstGeom>
        </p:spPr>
        <p:txBody>
          <a:bodyPr wrap="none">
            <a:spAutoFit/>
          </a:bodyPr>
          <a:lstStyle/>
          <a:p>
            <a:r>
              <a:rPr lang="uk-UA" sz="1000" dirty="0">
                <a:solidFill>
                  <a:schemeClr val="bg1"/>
                </a:solidFill>
              </a:rPr>
              <a:t>СА</a:t>
            </a:r>
            <a:endParaRPr lang="uk-UA" sz="1000" dirty="0"/>
          </a:p>
        </p:txBody>
      </p:sp>
      <p:pic>
        <p:nvPicPr>
          <p:cNvPr id="36871" name="Picture 7"/>
          <p:cNvPicPr>
            <a:picLocks noChangeAspect="1" noChangeArrowheads="1"/>
          </p:cNvPicPr>
          <p:nvPr/>
        </p:nvPicPr>
        <p:blipFill>
          <a:blip r:embed="rId6" cstate="print"/>
          <a:srcRect/>
          <a:stretch>
            <a:fillRect/>
          </a:stretch>
        </p:blipFill>
        <p:spPr bwMode="auto">
          <a:xfrm>
            <a:off x="323528" y="620688"/>
            <a:ext cx="3096344" cy="2553328"/>
          </a:xfrm>
          <a:prstGeom prst="rect">
            <a:avLst/>
          </a:prstGeom>
          <a:noFill/>
          <a:ln w="9525">
            <a:noFill/>
            <a:miter lim="800000"/>
            <a:headEnd/>
            <a:tailEnd/>
          </a:ln>
        </p:spPr>
      </p:pic>
      <p:sp>
        <p:nvSpPr>
          <p:cNvPr id="129" name="Полилиния 128"/>
          <p:cNvSpPr/>
          <p:nvPr/>
        </p:nvSpPr>
        <p:spPr>
          <a:xfrm>
            <a:off x="5751226" y="2153587"/>
            <a:ext cx="574623" cy="414728"/>
          </a:xfrm>
          <a:custGeom>
            <a:avLst/>
            <a:gdLst>
              <a:gd name="connsiteX0" fmla="*/ 4997 w 574623"/>
              <a:gd name="connsiteY0" fmla="*/ 94938 h 414728"/>
              <a:gd name="connsiteX1" fmla="*/ 154899 w 574623"/>
              <a:gd name="connsiteY1" fmla="*/ 4997 h 414728"/>
              <a:gd name="connsiteX2" fmla="*/ 529653 w 574623"/>
              <a:gd name="connsiteY2" fmla="*/ 64957 h 414728"/>
              <a:gd name="connsiteX3" fmla="*/ 424722 w 574623"/>
              <a:gd name="connsiteY3" fmla="*/ 274820 h 414728"/>
              <a:gd name="connsiteX4" fmla="*/ 184879 w 574623"/>
              <a:gd name="connsiteY4" fmla="*/ 379751 h 414728"/>
              <a:gd name="connsiteX5" fmla="*/ 4997 w 574623"/>
              <a:gd name="connsiteY5" fmla="*/ 94938 h 41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623" h="414728">
                <a:moveTo>
                  <a:pt x="4997" y="94938"/>
                </a:moveTo>
                <a:cubicBezTo>
                  <a:pt x="0" y="32479"/>
                  <a:pt x="67456" y="9994"/>
                  <a:pt x="154899" y="4997"/>
                </a:cubicBezTo>
                <a:cubicBezTo>
                  <a:pt x="242342" y="0"/>
                  <a:pt x="484683" y="19987"/>
                  <a:pt x="529653" y="64957"/>
                </a:cubicBezTo>
                <a:cubicBezTo>
                  <a:pt x="574623" y="109927"/>
                  <a:pt x="482184" y="222354"/>
                  <a:pt x="424722" y="274820"/>
                </a:cubicBezTo>
                <a:cubicBezTo>
                  <a:pt x="367260" y="327286"/>
                  <a:pt x="252335" y="414728"/>
                  <a:pt x="184879" y="379751"/>
                </a:cubicBezTo>
                <a:cubicBezTo>
                  <a:pt x="117423" y="344774"/>
                  <a:pt x="9994" y="157397"/>
                  <a:pt x="4997" y="94938"/>
                </a:cubicBezTo>
                <a:close/>
              </a:path>
            </a:pathLst>
          </a:cu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5</a:t>
            </a:r>
            <a:r>
              <a:rPr lang="en-US" sz="3200" b="1" dirty="0"/>
              <a:t> </a:t>
            </a:r>
            <a:r>
              <a:rPr lang="uk-UA" sz="3200" b="1" dirty="0"/>
              <a:t>сегмент правої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a:off x="6876256" y="692696"/>
            <a:ext cx="2052736"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3923928" y="3933056"/>
            <a:ext cx="5220073" cy="923330"/>
          </a:xfrm>
          <a:prstGeom prst="rect">
            <a:avLst/>
          </a:prstGeom>
        </p:spPr>
        <p:txBody>
          <a:bodyPr wrap="square">
            <a:spAutoFit/>
          </a:bodyPr>
          <a:lstStyle/>
          <a:p>
            <a:r>
              <a:rPr lang="uk-UA" dirty="0"/>
              <a:t>На РГ ОГК S5 (медіальний) правої легені проектується на грудну клітку між 4 і 6 ребрами ближче до грудини</a:t>
            </a:r>
          </a:p>
        </p:txBody>
      </p:sp>
      <p:sp>
        <p:nvSpPr>
          <p:cNvPr id="56" name="Прямоугольник 55"/>
          <p:cNvSpPr/>
          <p:nvPr/>
        </p:nvSpPr>
        <p:spPr>
          <a:xfrm>
            <a:off x="179512" y="5934670"/>
            <a:ext cx="8964488" cy="646331"/>
          </a:xfrm>
          <a:prstGeom prst="rect">
            <a:avLst/>
          </a:prstGeom>
        </p:spPr>
        <p:txBody>
          <a:bodyPr wrap="square">
            <a:spAutoFit/>
          </a:bodyPr>
          <a:lstStyle/>
          <a:p>
            <a:pPr algn="just"/>
            <a:r>
              <a:rPr lang="uk-UA" dirty="0"/>
              <a:t>На </a:t>
            </a:r>
            <a:r>
              <a:rPr lang="uk-UA" dirty="0" err="1"/>
              <a:t>КТ</a:t>
            </a:r>
            <a:r>
              <a:rPr lang="uk-UA" dirty="0"/>
              <a:t> ОГК: займає паракардіальні відділи на рівні серединного перетину серця і базальних відділів серця</a:t>
            </a:r>
          </a:p>
        </p:txBody>
      </p:sp>
      <p:pic>
        <p:nvPicPr>
          <p:cNvPr id="39938" name="Picture 2"/>
          <p:cNvPicPr>
            <a:picLocks noChangeAspect="1" noChangeArrowheads="1"/>
          </p:cNvPicPr>
          <p:nvPr/>
        </p:nvPicPr>
        <p:blipFill>
          <a:blip r:embed="rId4" cstate="print"/>
          <a:srcRect/>
          <a:stretch>
            <a:fillRect/>
          </a:stretch>
        </p:blipFill>
        <p:spPr bwMode="auto">
          <a:xfrm>
            <a:off x="395536" y="3212976"/>
            <a:ext cx="3279775" cy="2633663"/>
          </a:xfrm>
          <a:prstGeom prst="rect">
            <a:avLst/>
          </a:prstGeom>
          <a:noFill/>
          <a:ln w="9525">
            <a:noFill/>
            <a:miter lim="800000"/>
            <a:headEnd/>
            <a:tailEnd/>
          </a:ln>
        </p:spPr>
      </p:pic>
      <p:pic>
        <p:nvPicPr>
          <p:cNvPr id="39940" name="Picture 4"/>
          <p:cNvPicPr>
            <a:picLocks noChangeAspect="1" noChangeArrowheads="1"/>
          </p:cNvPicPr>
          <p:nvPr/>
        </p:nvPicPr>
        <p:blipFill>
          <a:blip r:embed="rId5" cstate="print"/>
          <a:srcRect/>
          <a:stretch>
            <a:fillRect/>
          </a:stretch>
        </p:blipFill>
        <p:spPr bwMode="auto">
          <a:xfrm>
            <a:off x="395536" y="692696"/>
            <a:ext cx="3059832" cy="2542191"/>
          </a:xfrm>
          <a:prstGeom prst="rect">
            <a:avLst/>
          </a:prstGeom>
          <a:noFill/>
          <a:ln w="9525">
            <a:noFill/>
            <a:miter lim="800000"/>
            <a:headEnd/>
            <a:tailEnd/>
          </a:ln>
        </p:spPr>
      </p:pic>
      <p:sp>
        <p:nvSpPr>
          <p:cNvPr id="68" name="Полилиния 67"/>
          <p:cNvSpPr/>
          <p:nvPr/>
        </p:nvSpPr>
        <p:spPr>
          <a:xfrm>
            <a:off x="4614473" y="2488368"/>
            <a:ext cx="354766" cy="749507"/>
          </a:xfrm>
          <a:custGeom>
            <a:avLst/>
            <a:gdLst>
              <a:gd name="connsiteX0" fmla="*/ 302301 w 354766"/>
              <a:gd name="connsiteY0" fmla="*/ 29980 h 749507"/>
              <a:gd name="connsiteX1" fmla="*/ 17488 w 354766"/>
              <a:gd name="connsiteY1" fmla="*/ 404734 h 749507"/>
              <a:gd name="connsiteX2" fmla="*/ 197370 w 354766"/>
              <a:gd name="connsiteY2" fmla="*/ 719527 h 749507"/>
              <a:gd name="connsiteX3" fmla="*/ 332281 w 354766"/>
              <a:gd name="connsiteY3" fmla="*/ 584616 h 749507"/>
              <a:gd name="connsiteX4" fmla="*/ 302301 w 354766"/>
              <a:gd name="connsiteY4" fmla="*/ 29980 h 749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766" h="749507">
                <a:moveTo>
                  <a:pt x="302301" y="29980"/>
                </a:moveTo>
                <a:cubicBezTo>
                  <a:pt x="249836" y="0"/>
                  <a:pt x="34976" y="289810"/>
                  <a:pt x="17488" y="404734"/>
                </a:cubicBezTo>
                <a:cubicBezTo>
                  <a:pt x="0" y="519658"/>
                  <a:pt x="144905" y="689547"/>
                  <a:pt x="197370" y="719527"/>
                </a:cubicBezTo>
                <a:cubicBezTo>
                  <a:pt x="249835" y="749507"/>
                  <a:pt x="314793" y="697042"/>
                  <a:pt x="332281" y="584616"/>
                </a:cubicBezTo>
                <a:cubicBezTo>
                  <a:pt x="349769" y="472190"/>
                  <a:pt x="354766" y="59960"/>
                  <a:pt x="302301" y="29980"/>
                </a:cubicBezTo>
                <a:close/>
              </a:path>
            </a:pathLst>
          </a:cu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0" name="Полилиния 69"/>
          <p:cNvSpPr/>
          <p:nvPr/>
        </p:nvSpPr>
        <p:spPr>
          <a:xfrm rot="5400000">
            <a:off x="6980219" y="2172909"/>
            <a:ext cx="833745" cy="753639"/>
          </a:xfrm>
          <a:custGeom>
            <a:avLst/>
            <a:gdLst>
              <a:gd name="connsiteX0" fmla="*/ 29980 w 674556"/>
              <a:gd name="connsiteY0" fmla="*/ 47469 h 589613"/>
              <a:gd name="connsiteX1" fmla="*/ 359763 w 674556"/>
              <a:gd name="connsiteY1" fmla="*/ 512164 h 589613"/>
              <a:gd name="connsiteX2" fmla="*/ 644576 w 674556"/>
              <a:gd name="connsiteY2" fmla="*/ 512164 h 589613"/>
              <a:gd name="connsiteX3" fmla="*/ 539645 w 674556"/>
              <a:gd name="connsiteY3" fmla="*/ 227351 h 589613"/>
              <a:gd name="connsiteX4" fmla="*/ 29980 w 674556"/>
              <a:gd name="connsiteY4" fmla="*/ 47469 h 589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556" h="589613">
                <a:moveTo>
                  <a:pt x="29980" y="47469"/>
                </a:moveTo>
                <a:cubicBezTo>
                  <a:pt x="0" y="94938"/>
                  <a:pt x="257330" y="434715"/>
                  <a:pt x="359763" y="512164"/>
                </a:cubicBezTo>
                <a:cubicBezTo>
                  <a:pt x="462196" y="589613"/>
                  <a:pt x="614596" y="559633"/>
                  <a:pt x="644576" y="512164"/>
                </a:cubicBezTo>
                <a:cubicBezTo>
                  <a:pt x="674556" y="464695"/>
                  <a:pt x="639579" y="309797"/>
                  <a:pt x="539645" y="227351"/>
                </a:cubicBezTo>
                <a:cubicBezTo>
                  <a:pt x="439711" y="144905"/>
                  <a:pt x="59960" y="0"/>
                  <a:pt x="29980" y="47469"/>
                </a:cubicBezTo>
                <a:close/>
              </a:path>
            </a:pathLst>
          </a:cu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2" name="Прямоугольник 71"/>
          <p:cNvSpPr/>
          <p:nvPr/>
        </p:nvSpPr>
        <p:spPr>
          <a:xfrm>
            <a:off x="2555776" y="4077072"/>
            <a:ext cx="506870" cy="276999"/>
          </a:xfrm>
          <a:prstGeom prst="rect">
            <a:avLst/>
          </a:prstGeom>
        </p:spPr>
        <p:txBody>
          <a:bodyPr wrap="none">
            <a:spAutoFit/>
          </a:bodyPr>
          <a:lstStyle/>
          <a:p>
            <a:r>
              <a:rPr lang="uk-UA" sz="1200" b="1" dirty="0">
                <a:solidFill>
                  <a:schemeClr val="bg1"/>
                </a:solidFill>
              </a:rPr>
              <a:t>Л Ш</a:t>
            </a:r>
          </a:p>
        </p:txBody>
      </p:sp>
      <p:sp>
        <p:nvSpPr>
          <p:cNvPr id="79" name="Прямоугольник 78"/>
          <p:cNvSpPr/>
          <p:nvPr/>
        </p:nvSpPr>
        <p:spPr>
          <a:xfrm>
            <a:off x="1979712" y="3645024"/>
            <a:ext cx="506870" cy="276999"/>
          </a:xfrm>
          <a:prstGeom prst="rect">
            <a:avLst/>
          </a:prstGeom>
        </p:spPr>
        <p:txBody>
          <a:bodyPr wrap="none">
            <a:spAutoFit/>
          </a:bodyPr>
          <a:lstStyle/>
          <a:p>
            <a:r>
              <a:rPr lang="uk-UA" sz="1200" b="1" dirty="0">
                <a:solidFill>
                  <a:schemeClr val="bg1"/>
                </a:solidFill>
              </a:rPr>
              <a:t>П Ш</a:t>
            </a:r>
          </a:p>
        </p:txBody>
      </p:sp>
      <p:sp>
        <p:nvSpPr>
          <p:cNvPr id="82" name="Прямоугольник 81"/>
          <p:cNvSpPr/>
          <p:nvPr/>
        </p:nvSpPr>
        <p:spPr>
          <a:xfrm>
            <a:off x="1475656" y="3933056"/>
            <a:ext cx="502061" cy="276999"/>
          </a:xfrm>
          <a:prstGeom prst="rect">
            <a:avLst/>
          </a:prstGeom>
        </p:spPr>
        <p:txBody>
          <a:bodyPr wrap="none">
            <a:spAutoFit/>
          </a:bodyPr>
          <a:lstStyle/>
          <a:p>
            <a:r>
              <a:rPr lang="uk-UA" sz="1200" b="1" dirty="0">
                <a:solidFill>
                  <a:schemeClr val="bg1"/>
                </a:solidFill>
              </a:rPr>
              <a:t>П </a:t>
            </a:r>
            <a:r>
              <a:rPr lang="uk-UA" sz="1200" b="1" dirty="0" err="1">
                <a:solidFill>
                  <a:schemeClr val="bg1"/>
                </a:solidFill>
              </a:rPr>
              <a:t>П</a:t>
            </a:r>
            <a:r>
              <a:rPr lang="uk-UA" sz="1200" b="1" dirty="0">
                <a:solidFill>
                  <a:schemeClr val="bg1"/>
                </a:solidFill>
              </a:rPr>
              <a:t> </a:t>
            </a:r>
          </a:p>
        </p:txBody>
      </p:sp>
      <p:sp>
        <p:nvSpPr>
          <p:cNvPr id="84" name="Прямоугольник 83"/>
          <p:cNvSpPr/>
          <p:nvPr/>
        </p:nvSpPr>
        <p:spPr>
          <a:xfrm>
            <a:off x="1691680" y="4221088"/>
            <a:ext cx="527709" cy="276999"/>
          </a:xfrm>
          <a:prstGeom prst="rect">
            <a:avLst/>
          </a:prstGeom>
        </p:spPr>
        <p:txBody>
          <a:bodyPr wrap="none">
            <a:spAutoFit/>
          </a:bodyPr>
          <a:lstStyle/>
          <a:p>
            <a:r>
              <a:rPr lang="uk-UA" sz="1200" b="1" dirty="0">
                <a:solidFill>
                  <a:schemeClr val="bg1"/>
                </a:solidFill>
              </a:rPr>
              <a:t>НПВ</a:t>
            </a:r>
          </a:p>
        </p:txBody>
      </p:sp>
      <p:sp>
        <p:nvSpPr>
          <p:cNvPr id="85" name="Прямоугольник 84"/>
          <p:cNvSpPr/>
          <p:nvPr/>
        </p:nvSpPr>
        <p:spPr>
          <a:xfrm>
            <a:off x="2123728" y="4365104"/>
            <a:ext cx="580608" cy="400110"/>
          </a:xfrm>
          <a:prstGeom prst="rect">
            <a:avLst/>
          </a:prstGeom>
        </p:spPr>
        <p:txBody>
          <a:bodyPr wrap="none">
            <a:spAutoFit/>
          </a:bodyPr>
          <a:lstStyle/>
          <a:p>
            <a:r>
              <a:rPr lang="uk-UA" sz="1000" b="1" dirty="0">
                <a:solidFill>
                  <a:schemeClr val="bg1"/>
                </a:solidFill>
              </a:rPr>
              <a:t>Вушко</a:t>
            </a:r>
          </a:p>
          <a:p>
            <a:r>
              <a:rPr lang="uk-UA" sz="1000" b="1" dirty="0">
                <a:solidFill>
                  <a:schemeClr val="bg1"/>
                </a:solidFill>
              </a:rPr>
              <a:t> ЛП</a:t>
            </a:r>
            <a:endParaRPr lang="uk-UA" sz="1000" dirty="0"/>
          </a:p>
        </p:txBody>
      </p:sp>
      <p:sp>
        <p:nvSpPr>
          <p:cNvPr id="86" name="Прямоугольник 85"/>
          <p:cNvSpPr/>
          <p:nvPr/>
        </p:nvSpPr>
        <p:spPr>
          <a:xfrm>
            <a:off x="2051720" y="4725144"/>
            <a:ext cx="398186" cy="276999"/>
          </a:xfrm>
          <a:prstGeom prst="rect">
            <a:avLst/>
          </a:prstGeom>
        </p:spPr>
        <p:txBody>
          <a:bodyPr wrap="none">
            <a:spAutoFit/>
          </a:bodyPr>
          <a:lstStyle/>
          <a:p>
            <a:r>
              <a:rPr lang="uk-UA" sz="1200" b="1" dirty="0">
                <a:solidFill>
                  <a:schemeClr val="bg1"/>
                </a:solidFill>
              </a:rPr>
              <a:t>СА</a:t>
            </a:r>
            <a:endParaRPr lang="uk-UA" sz="1200" dirty="0"/>
          </a:p>
        </p:txBody>
      </p:sp>
      <p:sp>
        <p:nvSpPr>
          <p:cNvPr id="87" name="Прямоугольник 86"/>
          <p:cNvSpPr/>
          <p:nvPr/>
        </p:nvSpPr>
        <p:spPr>
          <a:xfrm>
            <a:off x="1115616" y="5373216"/>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90" name="Прямая со стрелкой 89"/>
          <p:cNvCxnSpPr/>
          <p:nvPr/>
        </p:nvCxnSpPr>
        <p:spPr>
          <a:xfrm flipV="1">
            <a:off x="1691680" y="4725144"/>
            <a:ext cx="288032" cy="64807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763688" y="486916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7</a:t>
            </a:r>
          </a:p>
        </p:txBody>
      </p:sp>
      <p:sp>
        <p:nvSpPr>
          <p:cNvPr id="95" name="Полилиния 94"/>
          <p:cNvSpPr/>
          <p:nvPr/>
        </p:nvSpPr>
        <p:spPr>
          <a:xfrm>
            <a:off x="3177915" y="4059836"/>
            <a:ext cx="419724" cy="167390"/>
          </a:xfrm>
          <a:custGeom>
            <a:avLst/>
            <a:gdLst>
              <a:gd name="connsiteX0" fmla="*/ 0 w 419724"/>
              <a:gd name="connsiteY0" fmla="*/ 167390 h 167390"/>
              <a:gd name="connsiteX1" fmla="*/ 59960 w 419724"/>
              <a:gd name="connsiteY1" fmla="*/ 47469 h 167390"/>
              <a:gd name="connsiteX2" fmla="*/ 209862 w 419724"/>
              <a:gd name="connsiteY2" fmla="*/ 2498 h 167390"/>
              <a:gd name="connsiteX3" fmla="*/ 419724 w 419724"/>
              <a:gd name="connsiteY3" fmla="*/ 32479 h 167390"/>
              <a:gd name="connsiteX4" fmla="*/ 419724 w 419724"/>
              <a:gd name="connsiteY4" fmla="*/ 32479 h 167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24" h="167390">
                <a:moveTo>
                  <a:pt x="0" y="167390"/>
                </a:moveTo>
                <a:cubicBezTo>
                  <a:pt x="12491" y="121170"/>
                  <a:pt x="24983" y="74951"/>
                  <a:pt x="59960" y="47469"/>
                </a:cubicBezTo>
                <a:cubicBezTo>
                  <a:pt x="94937" y="19987"/>
                  <a:pt x="149901" y="4996"/>
                  <a:pt x="209862" y="2498"/>
                </a:cubicBezTo>
                <a:cubicBezTo>
                  <a:pt x="269823" y="0"/>
                  <a:pt x="419724" y="32479"/>
                  <a:pt x="419724" y="32479"/>
                </a:cubicBezTo>
                <a:lnTo>
                  <a:pt x="419724" y="3247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7" name="Полилиния 96"/>
          <p:cNvSpPr/>
          <p:nvPr/>
        </p:nvSpPr>
        <p:spPr>
          <a:xfrm>
            <a:off x="2698230" y="4676931"/>
            <a:ext cx="884419" cy="337279"/>
          </a:xfrm>
          <a:custGeom>
            <a:avLst/>
            <a:gdLst>
              <a:gd name="connsiteX0" fmla="*/ 14990 w 884419"/>
              <a:gd name="connsiteY0" fmla="*/ 0 h 337279"/>
              <a:gd name="connsiteX1" fmla="*/ 44970 w 884419"/>
              <a:gd name="connsiteY1" fmla="*/ 134912 h 337279"/>
              <a:gd name="connsiteX2" fmla="*/ 284813 w 884419"/>
              <a:gd name="connsiteY2" fmla="*/ 284813 h 337279"/>
              <a:gd name="connsiteX3" fmla="*/ 539645 w 884419"/>
              <a:gd name="connsiteY3" fmla="*/ 329784 h 337279"/>
              <a:gd name="connsiteX4" fmla="*/ 764498 w 884419"/>
              <a:gd name="connsiteY4" fmla="*/ 329784 h 337279"/>
              <a:gd name="connsiteX5" fmla="*/ 884419 w 884419"/>
              <a:gd name="connsiteY5" fmla="*/ 329784 h 33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419" h="337279">
                <a:moveTo>
                  <a:pt x="14990" y="0"/>
                </a:moveTo>
                <a:cubicBezTo>
                  <a:pt x="7495" y="43721"/>
                  <a:pt x="0" y="87443"/>
                  <a:pt x="44970" y="134912"/>
                </a:cubicBezTo>
                <a:cubicBezTo>
                  <a:pt x="89940" y="182381"/>
                  <a:pt x="202367" y="252334"/>
                  <a:pt x="284813" y="284813"/>
                </a:cubicBezTo>
                <a:cubicBezTo>
                  <a:pt x="367259" y="317292"/>
                  <a:pt x="459698" y="322289"/>
                  <a:pt x="539645" y="329784"/>
                </a:cubicBezTo>
                <a:cubicBezTo>
                  <a:pt x="619593" y="337279"/>
                  <a:pt x="764498" y="329784"/>
                  <a:pt x="764498" y="329784"/>
                </a:cubicBezTo>
                <a:lnTo>
                  <a:pt x="884419" y="32978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8" name="Полилиния 97"/>
          <p:cNvSpPr/>
          <p:nvPr/>
        </p:nvSpPr>
        <p:spPr>
          <a:xfrm>
            <a:off x="2733206" y="4796852"/>
            <a:ext cx="309797" cy="659568"/>
          </a:xfrm>
          <a:custGeom>
            <a:avLst/>
            <a:gdLst>
              <a:gd name="connsiteX0" fmla="*/ 9994 w 309797"/>
              <a:gd name="connsiteY0" fmla="*/ 0 h 659568"/>
              <a:gd name="connsiteX1" fmla="*/ 9994 w 309797"/>
              <a:gd name="connsiteY1" fmla="*/ 119922 h 659568"/>
              <a:gd name="connsiteX2" fmla="*/ 69955 w 309797"/>
              <a:gd name="connsiteY2" fmla="*/ 284814 h 659568"/>
              <a:gd name="connsiteX3" fmla="*/ 114925 w 309797"/>
              <a:gd name="connsiteY3" fmla="*/ 479686 h 659568"/>
              <a:gd name="connsiteX4" fmla="*/ 309797 w 309797"/>
              <a:gd name="connsiteY4" fmla="*/ 659568 h 65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97" h="659568">
                <a:moveTo>
                  <a:pt x="9994" y="0"/>
                </a:moveTo>
                <a:cubicBezTo>
                  <a:pt x="4997" y="36226"/>
                  <a:pt x="0" y="72453"/>
                  <a:pt x="9994" y="119922"/>
                </a:cubicBezTo>
                <a:cubicBezTo>
                  <a:pt x="19988" y="167391"/>
                  <a:pt x="52467" y="224853"/>
                  <a:pt x="69955" y="284814"/>
                </a:cubicBezTo>
                <a:cubicBezTo>
                  <a:pt x="87444" y="344775"/>
                  <a:pt x="74951" y="417227"/>
                  <a:pt x="114925" y="479686"/>
                </a:cubicBezTo>
                <a:cubicBezTo>
                  <a:pt x="154899" y="542145"/>
                  <a:pt x="232348" y="600856"/>
                  <a:pt x="309797" y="65956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2339752" y="4941168"/>
            <a:ext cx="364202" cy="307777"/>
          </a:xfrm>
          <a:prstGeom prst="rect">
            <a:avLst/>
          </a:prstGeom>
        </p:spPr>
        <p:txBody>
          <a:bodyPr wrap="none">
            <a:spAutoFit/>
          </a:bodyPr>
          <a:lstStyle/>
          <a:p>
            <a:r>
              <a:rPr lang="uk-UA" sz="1400" b="1" dirty="0"/>
              <a:t>10</a:t>
            </a:r>
          </a:p>
        </p:txBody>
      </p:sp>
      <p:sp>
        <p:nvSpPr>
          <p:cNvPr id="123" name="Прямоугольник 122"/>
          <p:cNvSpPr/>
          <p:nvPr/>
        </p:nvSpPr>
        <p:spPr>
          <a:xfrm>
            <a:off x="2987824" y="5013176"/>
            <a:ext cx="300082" cy="369332"/>
          </a:xfrm>
          <a:prstGeom prst="rect">
            <a:avLst/>
          </a:prstGeom>
        </p:spPr>
        <p:txBody>
          <a:bodyPr wrap="none">
            <a:spAutoFit/>
          </a:bodyPr>
          <a:lstStyle/>
          <a:p>
            <a:r>
              <a:rPr lang="uk-UA" b="1" dirty="0"/>
              <a:t>9</a:t>
            </a:r>
          </a:p>
        </p:txBody>
      </p:sp>
      <p:sp>
        <p:nvSpPr>
          <p:cNvPr id="124" name="Прямоугольник 123"/>
          <p:cNvSpPr/>
          <p:nvPr/>
        </p:nvSpPr>
        <p:spPr>
          <a:xfrm>
            <a:off x="3131840" y="4509120"/>
            <a:ext cx="300082" cy="369332"/>
          </a:xfrm>
          <a:prstGeom prst="rect">
            <a:avLst/>
          </a:prstGeom>
        </p:spPr>
        <p:txBody>
          <a:bodyPr wrap="none">
            <a:spAutoFit/>
          </a:bodyPr>
          <a:lstStyle/>
          <a:p>
            <a:r>
              <a:rPr lang="uk-UA" b="1" dirty="0"/>
              <a:t>8</a:t>
            </a:r>
          </a:p>
        </p:txBody>
      </p:sp>
      <p:sp>
        <p:nvSpPr>
          <p:cNvPr id="126" name="Прямоугольник 125"/>
          <p:cNvSpPr/>
          <p:nvPr/>
        </p:nvSpPr>
        <p:spPr>
          <a:xfrm>
            <a:off x="3131840" y="3717032"/>
            <a:ext cx="300082" cy="369332"/>
          </a:xfrm>
          <a:prstGeom prst="rect">
            <a:avLst/>
          </a:prstGeom>
        </p:spPr>
        <p:txBody>
          <a:bodyPr wrap="none">
            <a:spAutoFit/>
          </a:bodyPr>
          <a:lstStyle/>
          <a:p>
            <a:r>
              <a:rPr lang="uk-UA" b="1" dirty="0"/>
              <a:t>5</a:t>
            </a:r>
          </a:p>
        </p:txBody>
      </p:sp>
      <p:sp>
        <p:nvSpPr>
          <p:cNvPr id="128" name="Прямоугольник 127"/>
          <p:cNvSpPr/>
          <p:nvPr/>
        </p:nvSpPr>
        <p:spPr>
          <a:xfrm>
            <a:off x="1259632" y="4797152"/>
            <a:ext cx="415498" cy="369332"/>
          </a:xfrm>
          <a:prstGeom prst="rect">
            <a:avLst/>
          </a:prstGeom>
        </p:spPr>
        <p:txBody>
          <a:bodyPr wrap="none">
            <a:spAutoFit/>
          </a:bodyPr>
          <a:lstStyle/>
          <a:p>
            <a:r>
              <a:rPr lang="uk-UA" b="1" dirty="0"/>
              <a:t>10</a:t>
            </a:r>
          </a:p>
        </p:txBody>
      </p:sp>
      <p:sp>
        <p:nvSpPr>
          <p:cNvPr id="129" name="Полилиния 128"/>
          <p:cNvSpPr/>
          <p:nvPr/>
        </p:nvSpPr>
        <p:spPr>
          <a:xfrm>
            <a:off x="971600" y="3573016"/>
            <a:ext cx="602367" cy="489318"/>
          </a:xfrm>
          <a:custGeom>
            <a:avLst/>
            <a:gdLst>
              <a:gd name="connsiteX0" fmla="*/ 0 w 584616"/>
              <a:gd name="connsiteY0" fmla="*/ 0 h 449704"/>
              <a:gd name="connsiteX1" fmla="*/ 584616 w 584616"/>
              <a:gd name="connsiteY1" fmla="*/ 449704 h 449704"/>
            </a:gdLst>
            <a:ahLst/>
            <a:cxnLst>
              <a:cxn ang="0">
                <a:pos x="connsiteX0" y="connsiteY0"/>
              </a:cxn>
              <a:cxn ang="0">
                <a:pos x="connsiteX1" y="connsiteY1"/>
              </a:cxn>
            </a:cxnLst>
            <a:rect l="l" t="t" r="r" b="b"/>
            <a:pathLst>
              <a:path w="584616" h="449704">
                <a:moveTo>
                  <a:pt x="0" y="0"/>
                </a:moveTo>
                <a:lnTo>
                  <a:pt x="584616" y="44970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0" name="Полилиния 129"/>
          <p:cNvSpPr/>
          <p:nvPr/>
        </p:nvSpPr>
        <p:spPr>
          <a:xfrm>
            <a:off x="449705" y="4022361"/>
            <a:ext cx="1124262" cy="69954"/>
          </a:xfrm>
          <a:custGeom>
            <a:avLst/>
            <a:gdLst>
              <a:gd name="connsiteX0" fmla="*/ 1124262 w 1124262"/>
              <a:gd name="connsiteY0" fmla="*/ 9993 h 69954"/>
              <a:gd name="connsiteX1" fmla="*/ 899410 w 1124262"/>
              <a:gd name="connsiteY1" fmla="*/ 9993 h 69954"/>
              <a:gd name="connsiteX2" fmla="*/ 0 w 1124262"/>
              <a:gd name="connsiteY2" fmla="*/ 69954 h 69954"/>
            </a:gdLst>
            <a:ahLst/>
            <a:cxnLst>
              <a:cxn ang="0">
                <a:pos x="connsiteX0" y="connsiteY0"/>
              </a:cxn>
              <a:cxn ang="0">
                <a:pos x="connsiteX1" y="connsiteY1"/>
              </a:cxn>
              <a:cxn ang="0">
                <a:pos x="connsiteX2" y="connsiteY2"/>
              </a:cxn>
            </a:cxnLst>
            <a:rect l="l" t="t" r="r" b="b"/>
            <a:pathLst>
              <a:path w="1124262" h="69954">
                <a:moveTo>
                  <a:pt x="1124262" y="9993"/>
                </a:moveTo>
                <a:cubicBezTo>
                  <a:pt x="1105524" y="4996"/>
                  <a:pt x="1086787" y="0"/>
                  <a:pt x="899410" y="9993"/>
                </a:cubicBezTo>
                <a:cubicBezTo>
                  <a:pt x="712033" y="19986"/>
                  <a:pt x="356016" y="44970"/>
                  <a:pt x="0" y="6995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1" name="Полилиния 130"/>
          <p:cNvSpPr/>
          <p:nvPr/>
        </p:nvSpPr>
        <p:spPr>
          <a:xfrm>
            <a:off x="1179226" y="4047344"/>
            <a:ext cx="652073" cy="811968"/>
          </a:xfrm>
          <a:custGeom>
            <a:avLst/>
            <a:gdLst>
              <a:gd name="connsiteX0" fmla="*/ 19987 w 652073"/>
              <a:gd name="connsiteY0" fmla="*/ 0 h 811968"/>
              <a:gd name="connsiteX1" fmla="*/ 19987 w 652073"/>
              <a:gd name="connsiteY1" fmla="*/ 134912 h 811968"/>
              <a:gd name="connsiteX2" fmla="*/ 139908 w 652073"/>
              <a:gd name="connsiteY2" fmla="*/ 269823 h 811968"/>
              <a:gd name="connsiteX3" fmla="*/ 349771 w 652073"/>
              <a:gd name="connsiteY3" fmla="*/ 584617 h 811968"/>
              <a:gd name="connsiteX4" fmla="*/ 604604 w 652073"/>
              <a:gd name="connsiteY4" fmla="*/ 779489 h 811968"/>
              <a:gd name="connsiteX5" fmla="*/ 634584 w 652073"/>
              <a:gd name="connsiteY5" fmla="*/ 779489 h 811968"/>
              <a:gd name="connsiteX6" fmla="*/ 619594 w 652073"/>
              <a:gd name="connsiteY6" fmla="*/ 779489 h 8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73" h="811968">
                <a:moveTo>
                  <a:pt x="19987" y="0"/>
                </a:moveTo>
                <a:cubicBezTo>
                  <a:pt x="9993" y="44971"/>
                  <a:pt x="0" y="89942"/>
                  <a:pt x="19987" y="134912"/>
                </a:cubicBezTo>
                <a:cubicBezTo>
                  <a:pt x="39974" y="179882"/>
                  <a:pt x="84944" y="194872"/>
                  <a:pt x="139908" y="269823"/>
                </a:cubicBezTo>
                <a:cubicBezTo>
                  <a:pt x="194872" y="344774"/>
                  <a:pt x="272322" y="499673"/>
                  <a:pt x="349771" y="584617"/>
                </a:cubicBezTo>
                <a:cubicBezTo>
                  <a:pt x="427220" y="669561"/>
                  <a:pt x="557135" y="747010"/>
                  <a:pt x="604604" y="779489"/>
                </a:cubicBezTo>
                <a:cubicBezTo>
                  <a:pt x="652073" y="811968"/>
                  <a:pt x="634584" y="779489"/>
                  <a:pt x="634584" y="779489"/>
                </a:cubicBezTo>
                <a:lnTo>
                  <a:pt x="619594" y="77948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2" name="Полилиния 131"/>
          <p:cNvSpPr/>
          <p:nvPr/>
        </p:nvSpPr>
        <p:spPr>
          <a:xfrm>
            <a:off x="374754" y="4452079"/>
            <a:ext cx="944380" cy="152399"/>
          </a:xfrm>
          <a:custGeom>
            <a:avLst/>
            <a:gdLst>
              <a:gd name="connsiteX0" fmla="*/ 944380 w 944380"/>
              <a:gd name="connsiteY0" fmla="*/ 0 h 152399"/>
              <a:gd name="connsiteX1" fmla="*/ 794479 w 944380"/>
              <a:gd name="connsiteY1" fmla="*/ 59960 h 152399"/>
              <a:gd name="connsiteX2" fmla="*/ 674557 w 944380"/>
              <a:gd name="connsiteY2" fmla="*/ 119921 h 152399"/>
              <a:gd name="connsiteX3" fmla="*/ 539646 w 944380"/>
              <a:gd name="connsiteY3" fmla="*/ 134911 h 152399"/>
              <a:gd name="connsiteX4" fmla="*/ 314794 w 944380"/>
              <a:gd name="connsiteY4" fmla="*/ 149901 h 152399"/>
              <a:gd name="connsiteX5" fmla="*/ 224853 w 944380"/>
              <a:gd name="connsiteY5" fmla="*/ 119921 h 152399"/>
              <a:gd name="connsiteX6" fmla="*/ 0 w 944380"/>
              <a:gd name="connsiteY6" fmla="*/ 59960 h 152399"/>
              <a:gd name="connsiteX7" fmla="*/ 0 w 944380"/>
              <a:gd name="connsiteY7" fmla="*/ 59960 h 15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152399">
                <a:moveTo>
                  <a:pt x="944380" y="0"/>
                </a:moveTo>
                <a:cubicBezTo>
                  <a:pt x="891914" y="19986"/>
                  <a:pt x="839449" y="39973"/>
                  <a:pt x="794479" y="59960"/>
                </a:cubicBezTo>
                <a:cubicBezTo>
                  <a:pt x="749509" y="79947"/>
                  <a:pt x="717029" y="107429"/>
                  <a:pt x="674557" y="119921"/>
                </a:cubicBezTo>
                <a:cubicBezTo>
                  <a:pt x="632085" y="132413"/>
                  <a:pt x="599606" y="129914"/>
                  <a:pt x="539646" y="134911"/>
                </a:cubicBezTo>
                <a:cubicBezTo>
                  <a:pt x="479686" y="139908"/>
                  <a:pt x="367259" y="152399"/>
                  <a:pt x="314794" y="149901"/>
                </a:cubicBezTo>
                <a:cubicBezTo>
                  <a:pt x="262329" y="147403"/>
                  <a:pt x="277319" y="134911"/>
                  <a:pt x="224853" y="119921"/>
                </a:cubicBezTo>
                <a:cubicBezTo>
                  <a:pt x="172387" y="104931"/>
                  <a:pt x="0" y="59960"/>
                  <a:pt x="0" y="59960"/>
                </a:cubicBezTo>
                <a:lnTo>
                  <a:pt x="0" y="5996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3" name="Полилиния 132"/>
          <p:cNvSpPr/>
          <p:nvPr/>
        </p:nvSpPr>
        <p:spPr>
          <a:xfrm>
            <a:off x="1054309" y="4646951"/>
            <a:ext cx="429717" cy="764498"/>
          </a:xfrm>
          <a:custGeom>
            <a:avLst/>
            <a:gdLst>
              <a:gd name="connsiteX0" fmla="*/ 429717 w 429717"/>
              <a:gd name="connsiteY0" fmla="*/ 0 h 764498"/>
              <a:gd name="connsiteX1" fmla="*/ 369757 w 429717"/>
              <a:gd name="connsiteY1" fmla="*/ 44970 h 764498"/>
              <a:gd name="connsiteX2" fmla="*/ 264825 w 429717"/>
              <a:gd name="connsiteY2" fmla="*/ 119921 h 764498"/>
              <a:gd name="connsiteX3" fmla="*/ 204865 w 429717"/>
              <a:gd name="connsiteY3" fmla="*/ 239842 h 764498"/>
              <a:gd name="connsiteX4" fmla="*/ 114924 w 429717"/>
              <a:gd name="connsiteY4" fmla="*/ 389744 h 764498"/>
              <a:gd name="connsiteX5" fmla="*/ 69953 w 429717"/>
              <a:gd name="connsiteY5" fmla="*/ 569626 h 764498"/>
              <a:gd name="connsiteX6" fmla="*/ 9993 w 429717"/>
              <a:gd name="connsiteY6" fmla="*/ 719528 h 764498"/>
              <a:gd name="connsiteX7" fmla="*/ 9993 w 429717"/>
              <a:gd name="connsiteY7" fmla="*/ 764498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717" h="764498">
                <a:moveTo>
                  <a:pt x="429717" y="0"/>
                </a:moveTo>
                <a:cubicBezTo>
                  <a:pt x="413478" y="12491"/>
                  <a:pt x="397239" y="24983"/>
                  <a:pt x="369757" y="44970"/>
                </a:cubicBezTo>
                <a:cubicBezTo>
                  <a:pt x="342275" y="64957"/>
                  <a:pt x="292307" y="87442"/>
                  <a:pt x="264825" y="119921"/>
                </a:cubicBezTo>
                <a:cubicBezTo>
                  <a:pt x="237343" y="152400"/>
                  <a:pt x="229848" y="194872"/>
                  <a:pt x="204865" y="239842"/>
                </a:cubicBezTo>
                <a:cubicBezTo>
                  <a:pt x="179882" y="284812"/>
                  <a:pt x="137409" y="334780"/>
                  <a:pt x="114924" y="389744"/>
                </a:cubicBezTo>
                <a:cubicBezTo>
                  <a:pt x="92439" y="444708"/>
                  <a:pt x="87441" y="514662"/>
                  <a:pt x="69953" y="569626"/>
                </a:cubicBezTo>
                <a:cubicBezTo>
                  <a:pt x="52465" y="624590"/>
                  <a:pt x="19986" y="687049"/>
                  <a:pt x="9993" y="719528"/>
                </a:cubicBezTo>
                <a:cubicBezTo>
                  <a:pt x="0" y="752007"/>
                  <a:pt x="4996" y="758252"/>
                  <a:pt x="9993" y="76449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4" name="Прямоугольник 133"/>
          <p:cNvSpPr/>
          <p:nvPr/>
        </p:nvSpPr>
        <p:spPr>
          <a:xfrm>
            <a:off x="1403648" y="4221088"/>
            <a:ext cx="300082" cy="369332"/>
          </a:xfrm>
          <a:prstGeom prst="rect">
            <a:avLst/>
          </a:prstGeom>
        </p:spPr>
        <p:txBody>
          <a:bodyPr wrap="none">
            <a:spAutoFit/>
          </a:bodyPr>
          <a:lstStyle/>
          <a:p>
            <a:r>
              <a:rPr lang="uk-UA" b="1" dirty="0"/>
              <a:t>7</a:t>
            </a:r>
          </a:p>
        </p:txBody>
      </p:sp>
      <p:sp>
        <p:nvSpPr>
          <p:cNvPr id="135" name="Прямоугольник 134"/>
          <p:cNvSpPr/>
          <p:nvPr/>
        </p:nvSpPr>
        <p:spPr>
          <a:xfrm>
            <a:off x="611560" y="4725144"/>
            <a:ext cx="300082" cy="369332"/>
          </a:xfrm>
          <a:prstGeom prst="rect">
            <a:avLst/>
          </a:prstGeom>
        </p:spPr>
        <p:txBody>
          <a:bodyPr wrap="none">
            <a:spAutoFit/>
          </a:bodyPr>
          <a:lstStyle/>
          <a:p>
            <a:r>
              <a:rPr lang="uk-UA" b="1" dirty="0"/>
              <a:t>9</a:t>
            </a:r>
          </a:p>
        </p:txBody>
      </p:sp>
      <p:sp>
        <p:nvSpPr>
          <p:cNvPr id="136" name="Прямоугольник 135"/>
          <p:cNvSpPr/>
          <p:nvPr/>
        </p:nvSpPr>
        <p:spPr>
          <a:xfrm>
            <a:off x="611560" y="4221088"/>
            <a:ext cx="300082" cy="369332"/>
          </a:xfrm>
          <a:prstGeom prst="rect">
            <a:avLst/>
          </a:prstGeom>
        </p:spPr>
        <p:txBody>
          <a:bodyPr wrap="none">
            <a:spAutoFit/>
          </a:bodyPr>
          <a:lstStyle/>
          <a:p>
            <a:r>
              <a:rPr lang="uk-UA" b="1" dirty="0"/>
              <a:t>8</a:t>
            </a:r>
          </a:p>
        </p:txBody>
      </p:sp>
      <p:sp>
        <p:nvSpPr>
          <p:cNvPr id="137" name="Прямоугольник 136"/>
          <p:cNvSpPr/>
          <p:nvPr/>
        </p:nvSpPr>
        <p:spPr>
          <a:xfrm>
            <a:off x="755576" y="3645024"/>
            <a:ext cx="300082" cy="369332"/>
          </a:xfrm>
          <a:prstGeom prst="rect">
            <a:avLst/>
          </a:prstGeom>
        </p:spPr>
        <p:txBody>
          <a:bodyPr wrap="none">
            <a:spAutoFit/>
          </a:bodyPr>
          <a:lstStyle/>
          <a:p>
            <a:r>
              <a:rPr lang="uk-UA" b="1" dirty="0"/>
              <a:t>4</a:t>
            </a:r>
          </a:p>
        </p:txBody>
      </p:sp>
      <p:sp>
        <p:nvSpPr>
          <p:cNvPr id="138" name="Прямоугольник 137"/>
          <p:cNvSpPr/>
          <p:nvPr/>
        </p:nvSpPr>
        <p:spPr>
          <a:xfrm>
            <a:off x="1259632" y="3429000"/>
            <a:ext cx="300082" cy="369332"/>
          </a:xfrm>
          <a:prstGeom prst="rect">
            <a:avLst/>
          </a:prstGeom>
        </p:spPr>
        <p:txBody>
          <a:bodyPr wrap="none">
            <a:spAutoFit/>
          </a:bodyPr>
          <a:lstStyle/>
          <a:p>
            <a:r>
              <a:rPr lang="uk-UA" b="1" dirty="0"/>
              <a:t>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159537" cy="584775"/>
          </a:xfrm>
          <a:prstGeom prst="rect">
            <a:avLst/>
          </a:prstGeom>
        </p:spPr>
        <p:txBody>
          <a:bodyPr wrap="none">
            <a:spAutoFit/>
          </a:bodyPr>
          <a:lstStyle/>
          <a:p>
            <a:r>
              <a:rPr lang="uk-UA" sz="3200" b="1" dirty="0"/>
              <a:t>5</a:t>
            </a:r>
            <a:r>
              <a:rPr lang="en-US" sz="3200" b="1" dirty="0"/>
              <a:t> </a:t>
            </a:r>
            <a:r>
              <a:rPr lang="uk-UA" sz="3200" b="1" dirty="0"/>
              <a:t>сегмент лівої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flipH="1">
            <a:off x="6732240" y="764704"/>
            <a:ext cx="2411760"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3923928" y="3933056"/>
            <a:ext cx="5220073" cy="923330"/>
          </a:xfrm>
          <a:prstGeom prst="rect">
            <a:avLst/>
          </a:prstGeom>
        </p:spPr>
        <p:txBody>
          <a:bodyPr wrap="square">
            <a:spAutoFit/>
          </a:bodyPr>
          <a:lstStyle/>
          <a:p>
            <a:r>
              <a:rPr lang="uk-UA" dirty="0"/>
              <a:t>На РГ ОГК S5 (медіальний) лівої легені проектується на грудну клітку по передньої поверхні від 5  ребра до діафрагми.</a:t>
            </a:r>
          </a:p>
        </p:txBody>
      </p:sp>
      <p:sp>
        <p:nvSpPr>
          <p:cNvPr id="56" name="Прямоугольник 55"/>
          <p:cNvSpPr/>
          <p:nvPr/>
        </p:nvSpPr>
        <p:spPr>
          <a:xfrm>
            <a:off x="179512" y="5934670"/>
            <a:ext cx="8964488" cy="646331"/>
          </a:xfrm>
          <a:prstGeom prst="rect">
            <a:avLst/>
          </a:prstGeom>
        </p:spPr>
        <p:txBody>
          <a:bodyPr wrap="square">
            <a:spAutoFit/>
          </a:bodyPr>
          <a:lstStyle/>
          <a:p>
            <a:pPr algn="just"/>
            <a:r>
              <a:rPr lang="uk-UA" dirty="0"/>
              <a:t>На </a:t>
            </a:r>
            <a:r>
              <a:rPr lang="uk-UA" dirty="0" err="1"/>
              <a:t>КТ</a:t>
            </a:r>
            <a:r>
              <a:rPr lang="uk-UA" dirty="0"/>
              <a:t> ОГК: займає </a:t>
            </a:r>
            <a:r>
              <a:rPr lang="uk-UA" dirty="0" err="1"/>
              <a:t>паракостальні</a:t>
            </a:r>
            <a:r>
              <a:rPr lang="uk-UA" dirty="0"/>
              <a:t> відділи передньої половини лівого легені на рівні серединного перетину серця і базальних відділів серця</a:t>
            </a:r>
          </a:p>
        </p:txBody>
      </p:sp>
      <p:pic>
        <p:nvPicPr>
          <p:cNvPr id="39938" name="Picture 2"/>
          <p:cNvPicPr>
            <a:picLocks noChangeAspect="1" noChangeArrowheads="1"/>
          </p:cNvPicPr>
          <p:nvPr/>
        </p:nvPicPr>
        <p:blipFill>
          <a:blip r:embed="rId4" cstate="print"/>
          <a:srcRect/>
          <a:stretch>
            <a:fillRect/>
          </a:stretch>
        </p:blipFill>
        <p:spPr bwMode="auto">
          <a:xfrm>
            <a:off x="395536" y="3212976"/>
            <a:ext cx="3279775" cy="2633663"/>
          </a:xfrm>
          <a:prstGeom prst="rect">
            <a:avLst/>
          </a:prstGeom>
          <a:noFill/>
          <a:ln w="9525">
            <a:noFill/>
            <a:miter lim="800000"/>
            <a:headEnd/>
            <a:tailEnd/>
          </a:ln>
        </p:spPr>
      </p:pic>
      <p:sp>
        <p:nvSpPr>
          <p:cNvPr id="70" name="Полилиния 69"/>
          <p:cNvSpPr/>
          <p:nvPr/>
        </p:nvSpPr>
        <p:spPr>
          <a:xfrm>
            <a:off x="8100392" y="2276872"/>
            <a:ext cx="833745" cy="753639"/>
          </a:xfrm>
          <a:custGeom>
            <a:avLst/>
            <a:gdLst>
              <a:gd name="connsiteX0" fmla="*/ 29980 w 674556"/>
              <a:gd name="connsiteY0" fmla="*/ 47469 h 589613"/>
              <a:gd name="connsiteX1" fmla="*/ 359763 w 674556"/>
              <a:gd name="connsiteY1" fmla="*/ 512164 h 589613"/>
              <a:gd name="connsiteX2" fmla="*/ 644576 w 674556"/>
              <a:gd name="connsiteY2" fmla="*/ 512164 h 589613"/>
              <a:gd name="connsiteX3" fmla="*/ 539645 w 674556"/>
              <a:gd name="connsiteY3" fmla="*/ 227351 h 589613"/>
              <a:gd name="connsiteX4" fmla="*/ 29980 w 674556"/>
              <a:gd name="connsiteY4" fmla="*/ 47469 h 589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556" h="589613">
                <a:moveTo>
                  <a:pt x="29980" y="47469"/>
                </a:moveTo>
                <a:cubicBezTo>
                  <a:pt x="0" y="94938"/>
                  <a:pt x="257330" y="434715"/>
                  <a:pt x="359763" y="512164"/>
                </a:cubicBezTo>
                <a:cubicBezTo>
                  <a:pt x="462196" y="589613"/>
                  <a:pt x="614596" y="559633"/>
                  <a:pt x="644576" y="512164"/>
                </a:cubicBezTo>
                <a:cubicBezTo>
                  <a:pt x="674556" y="464695"/>
                  <a:pt x="639579" y="309797"/>
                  <a:pt x="539645" y="227351"/>
                </a:cubicBezTo>
                <a:cubicBezTo>
                  <a:pt x="439711" y="144905"/>
                  <a:pt x="59960" y="0"/>
                  <a:pt x="29980" y="47469"/>
                </a:cubicBezTo>
                <a:close/>
              </a:path>
            </a:pathLst>
          </a:cu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2" name="Прямоугольник 71"/>
          <p:cNvSpPr/>
          <p:nvPr/>
        </p:nvSpPr>
        <p:spPr>
          <a:xfrm>
            <a:off x="2555776" y="4077072"/>
            <a:ext cx="506870" cy="276999"/>
          </a:xfrm>
          <a:prstGeom prst="rect">
            <a:avLst/>
          </a:prstGeom>
        </p:spPr>
        <p:txBody>
          <a:bodyPr wrap="none">
            <a:spAutoFit/>
          </a:bodyPr>
          <a:lstStyle/>
          <a:p>
            <a:r>
              <a:rPr lang="uk-UA" sz="1200" b="1" dirty="0">
                <a:solidFill>
                  <a:schemeClr val="bg1"/>
                </a:solidFill>
              </a:rPr>
              <a:t>Л Ш</a:t>
            </a:r>
          </a:p>
        </p:txBody>
      </p:sp>
      <p:sp>
        <p:nvSpPr>
          <p:cNvPr id="79" name="Прямоугольник 78"/>
          <p:cNvSpPr/>
          <p:nvPr/>
        </p:nvSpPr>
        <p:spPr>
          <a:xfrm>
            <a:off x="1979712" y="3645024"/>
            <a:ext cx="506870" cy="276999"/>
          </a:xfrm>
          <a:prstGeom prst="rect">
            <a:avLst/>
          </a:prstGeom>
        </p:spPr>
        <p:txBody>
          <a:bodyPr wrap="none">
            <a:spAutoFit/>
          </a:bodyPr>
          <a:lstStyle/>
          <a:p>
            <a:r>
              <a:rPr lang="uk-UA" sz="1200" b="1" dirty="0">
                <a:solidFill>
                  <a:schemeClr val="bg1"/>
                </a:solidFill>
              </a:rPr>
              <a:t>П Ш</a:t>
            </a:r>
          </a:p>
        </p:txBody>
      </p:sp>
      <p:sp>
        <p:nvSpPr>
          <p:cNvPr id="82" name="Прямоугольник 81"/>
          <p:cNvSpPr/>
          <p:nvPr/>
        </p:nvSpPr>
        <p:spPr>
          <a:xfrm>
            <a:off x="1475656" y="3933056"/>
            <a:ext cx="502061" cy="276999"/>
          </a:xfrm>
          <a:prstGeom prst="rect">
            <a:avLst/>
          </a:prstGeom>
        </p:spPr>
        <p:txBody>
          <a:bodyPr wrap="none">
            <a:spAutoFit/>
          </a:bodyPr>
          <a:lstStyle/>
          <a:p>
            <a:r>
              <a:rPr lang="uk-UA" sz="1200" b="1" dirty="0">
                <a:solidFill>
                  <a:schemeClr val="bg1"/>
                </a:solidFill>
              </a:rPr>
              <a:t>П </a:t>
            </a:r>
            <a:r>
              <a:rPr lang="uk-UA" sz="1200" b="1" dirty="0" err="1">
                <a:solidFill>
                  <a:schemeClr val="bg1"/>
                </a:solidFill>
              </a:rPr>
              <a:t>П</a:t>
            </a:r>
            <a:r>
              <a:rPr lang="uk-UA" sz="1200" b="1" dirty="0">
                <a:solidFill>
                  <a:schemeClr val="bg1"/>
                </a:solidFill>
              </a:rPr>
              <a:t> </a:t>
            </a:r>
          </a:p>
        </p:txBody>
      </p:sp>
      <p:sp>
        <p:nvSpPr>
          <p:cNvPr id="84" name="Прямоугольник 83"/>
          <p:cNvSpPr/>
          <p:nvPr/>
        </p:nvSpPr>
        <p:spPr>
          <a:xfrm>
            <a:off x="1691680" y="4221088"/>
            <a:ext cx="527709" cy="276999"/>
          </a:xfrm>
          <a:prstGeom prst="rect">
            <a:avLst/>
          </a:prstGeom>
        </p:spPr>
        <p:txBody>
          <a:bodyPr wrap="none">
            <a:spAutoFit/>
          </a:bodyPr>
          <a:lstStyle/>
          <a:p>
            <a:r>
              <a:rPr lang="uk-UA" sz="1200" b="1" dirty="0">
                <a:solidFill>
                  <a:schemeClr val="bg1"/>
                </a:solidFill>
              </a:rPr>
              <a:t>НПВ</a:t>
            </a:r>
          </a:p>
        </p:txBody>
      </p:sp>
      <p:sp>
        <p:nvSpPr>
          <p:cNvPr id="85" name="Прямоугольник 84"/>
          <p:cNvSpPr/>
          <p:nvPr/>
        </p:nvSpPr>
        <p:spPr>
          <a:xfrm>
            <a:off x="2123728" y="4365104"/>
            <a:ext cx="580608" cy="400110"/>
          </a:xfrm>
          <a:prstGeom prst="rect">
            <a:avLst/>
          </a:prstGeom>
        </p:spPr>
        <p:txBody>
          <a:bodyPr wrap="none">
            <a:spAutoFit/>
          </a:bodyPr>
          <a:lstStyle/>
          <a:p>
            <a:r>
              <a:rPr lang="uk-UA" sz="1000" b="1" dirty="0">
                <a:solidFill>
                  <a:schemeClr val="bg1"/>
                </a:solidFill>
              </a:rPr>
              <a:t>Вушко</a:t>
            </a:r>
          </a:p>
          <a:p>
            <a:r>
              <a:rPr lang="uk-UA" sz="1000" b="1" dirty="0">
                <a:solidFill>
                  <a:schemeClr val="bg1"/>
                </a:solidFill>
              </a:rPr>
              <a:t> ЛП</a:t>
            </a:r>
            <a:endParaRPr lang="uk-UA" sz="1000" dirty="0"/>
          </a:p>
        </p:txBody>
      </p:sp>
      <p:sp>
        <p:nvSpPr>
          <p:cNvPr id="86" name="Прямоугольник 85"/>
          <p:cNvSpPr/>
          <p:nvPr/>
        </p:nvSpPr>
        <p:spPr>
          <a:xfrm>
            <a:off x="2051720" y="4725144"/>
            <a:ext cx="398186" cy="276999"/>
          </a:xfrm>
          <a:prstGeom prst="rect">
            <a:avLst/>
          </a:prstGeom>
        </p:spPr>
        <p:txBody>
          <a:bodyPr wrap="none">
            <a:spAutoFit/>
          </a:bodyPr>
          <a:lstStyle/>
          <a:p>
            <a:r>
              <a:rPr lang="uk-UA" sz="1200" b="1" dirty="0">
                <a:solidFill>
                  <a:schemeClr val="bg1"/>
                </a:solidFill>
              </a:rPr>
              <a:t>СА</a:t>
            </a:r>
            <a:endParaRPr lang="uk-UA" sz="1200" dirty="0"/>
          </a:p>
        </p:txBody>
      </p:sp>
      <p:sp>
        <p:nvSpPr>
          <p:cNvPr id="87" name="Прямоугольник 86"/>
          <p:cNvSpPr/>
          <p:nvPr/>
        </p:nvSpPr>
        <p:spPr>
          <a:xfrm>
            <a:off x="1115616" y="5373216"/>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90" name="Прямая со стрелкой 89"/>
          <p:cNvCxnSpPr/>
          <p:nvPr/>
        </p:nvCxnSpPr>
        <p:spPr>
          <a:xfrm flipV="1">
            <a:off x="1691680" y="4725144"/>
            <a:ext cx="288032" cy="64807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763688" y="486916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7</a:t>
            </a:r>
          </a:p>
        </p:txBody>
      </p:sp>
      <p:sp>
        <p:nvSpPr>
          <p:cNvPr id="95" name="Полилиния 94"/>
          <p:cNvSpPr/>
          <p:nvPr/>
        </p:nvSpPr>
        <p:spPr>
          <a:xfrm>
            <a:off x="3177915" y="4059836"/>
            <a:ext cx="419724" cy="167390"/>
          </a:xfrm>
          <a:custGeom>
            <a:avLst/>
            <a:gdLst>
              <a:gd name="connsiteX0" fmla="*/ 0 w 419724"/>
              <a:gd name="connsiteY0" fmla="*/ 167390 h 167390"/>
              <a:gd name="connsiteX1" fmla="*/ 59960 w 419724"/>
              <a:gd name="connsiteY1" fmla="*/ 47469 h 167390"/>
              <a:gd name="connsiteX2" fmla="*/ 209862 w 419724"/>
              <a:gd name="connsiteY2" fmla="*/ 2498 h 167390"/>
              <a:gd name="connsiteX3" fmla="*/ 419724 w 419724"/>
              <a:gd name="connsiteY3" fmla="*/ 32479 h 167390"/>
              <a:gd name="connsiteX4" fmla="*/ 419724 w 419724"/>
              <a:gd name="connsiteY4" fmla="*/ 32479 h 167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24" h="167390">
                <a:moveTo>
                  <a:pt x="0" y="167390"/>
                </a:moveTo>
                <a:cubicBezTo>
                  <a:pt x="12491" y="121170"/>
                  <a:pt x="24983" y="74951"/>
                  <a:pt x="59960" y="47469"/>
                </a:cubicBezTo>
                <a:cubicBezTo>
                  <a:pt x="94937" y="19987"/>
                  <a:pt x="149901" y="4996"/>
                  <a:pt x="209862" y="2498"/>
                </a:cubicBezTo>
                <a:cubicBezTo>
                  <a:pt x="269823" y="0"/>
                  <a:pt x="419724" y="32479"/>
                  <a:pt x="419724" y="32479"/>
                </a:cubicBezTo>
                <a:lnTo>
                  <a:pt x="419724" y="3247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7" name="Полилиния 96"/>
          <p:cNvSpPr/>
          <p:nvPr/>
        </p:nvSpPr>
        <p:spPr>
          <a:xfrm>
            <a:off x="2698230" y="4676931"/>
            <a:ext cx="884419" cy="337279"/>
          </a:xfrm>
          <a:custGeom>
            <a:avLst/>
            <a:gdLst>
              <a:gd name="connsiteX0" fmla="*/ 14990 w 884419"/>
              <a:gd name="connsiteY0" fmla="*/ 0 h 337279"/>
              <a:gd name="connsiteX1" fmla="*/ 44970 w 884419"/>
              <a:gd name="connsiteY1" fmla="*/ 134912 h 337279"/>
              <a:gd name="connsiteX2" fmla="*/ 284813 w 884419"/>
              <a:gd name="connsiteY2" fmla="*/ 284813 h 337279"/>
              <a:gd name="connsiteX3" fmla="*/ 539645 w 884419"/>
              <a:gd name="connsiteY3" fmla="*/ 329784 h 337279"/>
              <a:gd name="connsiteX4" fmla="*/ 764498 w 884419"/>
              <a:gd name="connsiteY4" fmla="*/ 329784 h 337279"/>
              <a:gd name="connsiteX5" fmla="*/ 884419 w 884419"/>
              <a:gd name="connsiteY5" fmla="*/ 329784 h 33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419" h="337279">
                <a:moveTo>
                  <a:pt x="14990" y="0"/>
                </a:moveTo>
                <a:cubicBezTo>
                  <a:pt x="7495" y="43721"/>
                  <a:pt x="0" y="87443"/>
                  <a:pt x="44970" y="134912"/>
                </a:cubicBezTo>
                <a:cubicBezTo>
                  <a:pt x="89940" y="182381"/>
                  <a:pt x="202367" y="252334"/>
                  <a:pt x="284813" y="284813"/>
                </a:cubicBezTo>
                <a:cubicBezTo>
                  <a:pt x="367259" y="317292"/>
                  <a:pt x="459698" y="322289"/>
                  <a:pt x="539645" y="329784"/>
                </a:cubicBezTo>
                <a:cubicBezTo>
                  <a:pt x="619593" y="337279"/>
                  <a:pt x="764498" y="329784"/>
                  <a:pt x="764498" y="329784"/>
                </a:cubicBezTo>
                <a:lnTo>
                  <a:pt x="884419" y="32978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8" name="Полилиния 97"/>
          <p:cNvSpPr/>
          <p:nvPr/>
        </p:nvSpPr>
        <p:spPr>
          <a:xfrm>
            <a:off x="2733206" y="4796852"/>
            <a:ext cx="309797" cy="659568"/>
          </a:xfrm>
          <a:custGeom>
            <a:avLst/>
            <a:gdLst>
              <a:gd name="connsiteX0" fmla="*/ 9994 w 309797"/>
              <a:gd name="connsiteY0" fmla="*/ 0 h 659568"/>
              <a:gd name="connsiteX1" fmla="*/ 9994 w 309797"/>
              <a:gd name="connsiteY1" fmla="*/ 119922 h 659568"/>
              <a:gd name="connsiteX2" fmla="*/ 69955 w 309797"/>
              <a:gd name="connsiteY2" fmla="*/ 284814 h 659568"/>
              <a:gd name="connsiteX3" fmla="*/ 114925 w 309797"/>
              <a:gd name="connsiteY3" fmla="*/ 479686 h 659568"/>
              <a:gd name="connsiteX4" fmla="*/ 309797 w 309797"/>
              <a:gd name="connsiteY4" fmla="*/ 659568 h 65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97" h="659568">
                <a:moveTo>
                  <a:pt x="9994" y="0"/>
                </a:moveTo>
                <a:cubicBezTo>
                  <a:pt x="4997" y="36226"/>
                  <a:pt x="0" y="72453"/>
                  <a:pt x="9994" y="119922"/>
                </a:cubicBezTo>
                <a:cubicBezTo>
                  <a:pt x="19988" y="167391"/>
                  <a:pt x="52467" y="224853"/>
                  <a:pt x="69955" y="284814"/>
                </a:cubicBezTo>
                <a:cubicBezTo>
                  <a:pt x="87444" y="344775"/>
                  <a:pt x="74951" y="417227"/>
                  <a:pt x="114925" y="479686"/>
                </a:cubicBezTo>
                <a:cubicBezTo>
                  <a:pt x="154899" y="542145"/>
                  <a:pt x="232348" y="600856"/>
                  <a:pt x="309797" y="65956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2339752" y="4941168"/>
            <a:ext cx="364202" cy="307777"/>
          </a:xfrm>
          <a:prstGeom prst="rect">
            <a:avLst/>
          </a:prstGeom>
        </p:spPr>
        <p:txBody>
          <a:bodyPr wrap="none">
            <a:spAutoFit/>
          </a:bodyPr>
          <a:lstStyle/>
          <a:p>
            <a:r>
              <a:rPr lang="uk-UA" sz="1400" b="1" dirty="0"/>
              <a:t>10</a:t>
            </a:r>
          </a:p>
        </p:txBody>
      </p:sp>
      <p:sp>
        <p:nvSpPr>
          <p:cNvPr id="123" name="Прямоугольник 122"/>
          <p:cNvSpPr/>
          <p:nvPr/>
        </p:nvSpPr>
        <p:spPr>
          <a:xfrm>
            <a:off x="2987824" y="5013176"/>
            <a:ext cx="300082" cy="369332"/>
          </a:xfrm>
          <a:prstGeom prst="rect">
            <a:avLst/>
          </a:prstGeom>
        </p:spPr>
        <p:txBody>
          <a:bodyPr wrap="none">
            <a:spAutoFit/>
          </a:bodyPr>
          <a:lstStyle/>
          <a:p>
            <a:r>
              <a:rPr lang="uk-UA" b="1" dirty="0"/>
              <a:t>9</a:t>
            </a:r>
          </a:p>
        </p:txBody>
      </p:sp>
      <p:sp>
        <p:nvSpPr>
          <p:cNvPr id="124" name="Прямоугольник 123"/>
          <p:cNvSpPr/>
          <p:nvPr/>
        </p:nvSpPr>
        <p:spPr>
          <a:xfrm>
            <a:off x="3131840" y="4509120"/>
            <a:ext cx="300082" cy="369332"/>
          </a:xfrm>
          <a:prstGeom prst="rect">
            <a:avLst/>
          </a:prstGeom>
        </p:spPr>
        <p:txBody>
          <a:bodyPr wrap="none">
            <a:spAutoFit/>
          </a:bodyPr>
          <a:lstStyle/>
          <a:p>
            <a:r>
              <a:rPr lang="uk-UA" b="1" dirty="0"/>
              <a:t>8</a:t>
            </a:r>
          </a:p>
        </p:txBody>
      </p:sp>
      <p:sp>
        <p:nvSpPr>
          <p:cNvPr id="126" name="Прямоугольник 125"/>
          <p:cNvSpPr/>
          <p:nvPr/>
        </p:nvSpPr>
        <p:spPr>
          <a:xfrm>
            <a:off x="3131840" y="3717032"/>
            <a:ext cx="300082" cy="369332"/>
          </a:xfrm>
          <a:prstGeom prst="rect">
            <a:avLst/>
          </a:prstGeom>
        </p:spPr>
        <p:txBody>
          <a:bodyPr wrap="none">
            <a:spAutoFit/>
          </a:bodyPr>
          <a:lstStyle/>
          <a:p>
            <a:r>
              <a:rPr lang="uk-UA" b="1" dirty="0"/>
              <a:t>5</a:t>
            </a:r>
          </a:p>
        </p:txBody>
      </p:sp>
      <p:sp>
        <p:nvSpPr>
          <p:cNvPr id="128" name="Прямоугольник 127"/>
          <p:cNvSpPr/>
          <p:nvPr/>
        </p:nvSpPr>
        <p:spPr>
          <a:xfrm>
            <a:off x="1259632" y="4797152"/>
            <a:ext cx="415498" cy="369332"/>
          </a:xfrm>
          <a:prstGeom prst="rect">
            <a:avLst/>
          </a:prstGeom>
        </p:spPr>
        <p:txBody>
          <a:bodyPr wrap="none">
            <a:spAutoFit/>
          </a:bodyPr>
          <a:lstStyle/>
          <a:p>
            <a:r>
              <a:rPr lang="uk-UA" b="1" dirty="0"/>
              <a:t>10</a:t>
            </a:r>
          </a:p>
        </p:txBody>
      </p:sp>
      <p:sp>
        <p:nvSpPr>
          <p:cNvPr id="129" name="Полилиния 128"/>
          <p:cNvSpPr/>
          <p:nvPr/>
        </p:nvSpPr>
        <p:spPr>
          <a:xfrm>
            <a:off x="971600" y="3573016"/>
            <a:ext cx="602367" cy="489318"/>
          </a:xfrm>
          <a:custGeom>
            <a:avLst/>
            <a:gdLst>
              <a:gd name="connsiteX0" fmla="*/ 0 w 584616"/>
              <a:gd name="connsiteY0" fmla="*/ 0 h 449704"/>
              <a:gd name="connsiteX1" fmla="*/ 584616 w 584616"/>
              <a:gd name="connsiteY1" fmla="*/ 449704 h 449704"/>
            </a:gdLst>
            <a:ahLst/>
            <a:cxnLst>
              <a:cxn ang="0">
                <a:pos x="connsiteX0" y="connsiteY0"/>
              </a:cxn>
              <a:cxn ang="0">
                <a:pos x="connsiteX1" y="connsiteY1"/>
              </a:cxn>
            </a:cxnLst>
            <a:rect l="l" t="t" r="r" b="b"/>
            <a:pathLst>
              <a:path w="584616" h="449704">
                <a:moveTo>
                  <a:pt x="0" y="0"/>
                </a:moveTo>
                <a:lnTo>
                  <a:pt x="584616" y="44970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0" name="Полилиния 129"/>
          <p:cNvSpPr/>
          <p:nvPr/>
        </p:nvSpPr>
        <p:spPr>
          <a:xfrm>
            <a:off x="449705" y="4022361"/>
            <a:ext cx="1124262" cy="69954"/>
          </a:xfrm>
          <a:custGeom>
            <a:avLst/>
            <a:gdLst>
              <a:gd name="connsiteX0" fmla="*/ 1124262 w 1124262"/>
              <a:gd name="connsiteY0" fmla="*/ 9993 h 69954"/>
              <a:gd name="connsiteX1" fmla="*/ 899410 w 1124262"/>
              <a:gd name="connsiteY1" fmla="*/ 9993 h 69954"/>
              <a:gd name="connsiteX2" fmla="*/ 0 w 1124262"/>
              <a:gd name="connsiteY2" fmla="*/ 69954 h 69954"/>
            </a:gdLst>
            <a:ahLst/>
            <a:cxnLst>
              <a:cxn ang="0">
                <a:pos x="connsiteX0" y="connsiteY0"/>
              </a:cxn>
              <a:cxn ang="0">
                <a:pos x="connsiteX1" y="connsiteY1"/>
              </a:cxn>
              <a:cxn ang="0">
                <a:pos x="connsiteX2" y="connsiteY2"/>
              </a:cxn>
            </a:cxnLst>
            <a:rect l="l" t="t" r="r" b="b"/>
            <a:pathLst>
              <a:path w="1124262" h="69954">
                <a:moveTo>
                  <a:pt x="1124262" y="9993"/>
                </a:moveTo>
                <a:cubicBezTo>
                  <a:pt x="1105524" y="4996"/>
                  <a:pt x="1086787" y="0"/>
                  <a:pt x="899410" y="9993"/>
                </a:cubicBezTo>
                <a:cubicBezTo>
                  <a:pt x="712033" y="19986"/>
                  <a:pt x="356016" y="44970"/>
                  <a:pt x="0" y="6995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1" name="Полилиния 130"/>
          <p:cNvSpPr/>
          <p:nvPr/>
        </p:nvSpPr>
        <p:spPr>
          <a:xfrm>
            <a:off x="1179226" y="4047344"/>
            <a:ext cx="652073" cy="811968"/>
          </a:xfrm>
          <a:custGeom>
            <a:avLst/>
            <a:gdLst>
              <a:gd name="connsiteX0" fmla="*/ 19987 w 652073"/>
              <a:gd name="connsiteY0" fmla="*/ 0 h 811968"/>
              <a:gd name="connsiteX1" fmla="*/ 19987 w 652073"/>
              <a:gd name="connsiteY1" fmla="*/ 134912 h 811968"/>
              <a:gd name="connsiteX2" fmla="*/ 139908 w 652073"/>
              <a:gd name="connsiteY2" fmla="*/ 269823 h 811968"/>
              <a:gd name="connsiteX3" fmla="*/ 349771 w 652073"/>
              <a:gd name="connsiteY3" fmla="*/ 584617 h 811968"/>
              <a:gd name="connsiteX4" fmla="*/ 604604 w 652073"/>
              <a:gd name="connsiteY4" fmla="*/ 779489 h 811968"/>
              <a:gd name="connsiteX5" fmla="*/ 634584 w 652073"/>
              <a:gd name="connsiteY5" fmla="*/ 779489 h 811968"/>
              <a:gd name="connsiteX6" fmla="*/ 619594 w 652073"/>
              <a:gd name="connsiteY6" fmla="*/ 779489 h 8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73" h="811968">
                <a:moveTo>
                  <a:pt x="19987" y="0"/>
                </a:moveTo>
                <a:cubicBezTo>
                  <a:pt x="9993" y="44971"/>
                  <a:pt x="0" y="89942"/>
                  <a:pt x="19987" y="134912"/>
                </a:cubicBezTo>
                <a:cubicBezTo>
                  <a:pt x="39974" y="179882"/>
                  <a:pt x="84944" y="194872"/>
                  <a:pt x="139908" y="269823"/>
                </a:cubicBezTo>
                <a:cubicBezTo>
                  <a:pt x="194872" y="344774"/>
                  <a:pt x="272322" y="499673"/>
                  <a:pt x="349771" y="584617"/>
                </a:cubicBezTo>
                <a:cubicBezTo>
                  <a:pt x="427220" y="669561"/>
                  <a:pt x="557135" y="747010"/>
                  <a:pt x="604604" y="779489"/>
                </a:cubicBezTo>
                <a:cubicBezTo>
                  <a:pt x="652073" y="811968"/>
                  <a:pt x="634584" y="779489"/>
                  <a:pt x="634584" y="779489"/>
                </a:cubicBezTo>
                <a:lnTo>
                  <a:pt x="619594" y="77948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2" name="Полилиния 131"/>
          <p:cNvSpPr/>
          <p:nvPr/>
        </p:nvSpPr>
        <p:spPr>
          <a:xfrm>
            <a:off x="374754" y="4452079"/>
            <a:ext cx="944380" cy="152399"/>
          </a:xfrm>
          <a:custGeom>
            <a:avLst/>
            <a:gdLst>
              <a:gd name="connsiteX0" fmla="*/ 944380 w 944380"/>
              <a:gd name="connsiteY0" fmla="*/ 0 h 152399"/>
              <a:gd name="connsiteX1" fmla="*/ 794479 w 944380"/>
              <a:gd name="connsiteY1" fmla="*/ 59960 h 152399"/>
              <a:gd name="connsiteX2" fmla="*/ 674557 w 944380"/>
              <a:gd name="connsiteY2" fmla="*/ 119921 h 152399"/>
              <a:gd name="connsiteX3" fmla="*/ 539646 w 944380"/>
              <a:gd name="connsiteY3" fmla="*/ 134911 h 152399"/>
              <a:gd name="connsiteX4" fmla="*/ 314794 w 944380"/>
              <a:gd name="connsiteY4" fmla="*/ 149901 h 152399"/>
              <a:gd name="connsiteX5" fmla="*/ 224853 w 944380"/>
              <a:gd name="connsiteY5" fmla="*/ 119921 h 152399"/>
              <a:gd name="connsiteX6" fmla="*/ 0 w 944380"/>
              <a:gd name="connsiteY6" fmla="*/ 59960 h 152399"/>
              <a:gd name="connsiteX7" fmla="*/ 0 w 944380"/>
              <a:gd name="connsiteY7" fmla="*/ 59960 h 15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152399">
                <a:moveTo>
                  <a:pt x="944380" y="0"/>
                </a:moveTo>
                <a:cubicBezTo>
                  <a:pt x="891914" y="19986"/>
                  <a:pt x="839449" y="39973"/>
                  <a:pt x="794479" y="59960"/>
                </a:cubicBezTo>
                <a:cubicBezTo>
                  <a:pt x="749509" y="79947"/>
                  <a:pt x="717029" y="107429"/>
                  <a:pt x="674557" y="119921"/>
                </a:cubicBezTo>
                <a:cubicBezTo>
                  <a:pt x="632085" y="132413"/>
                  <a:pt x="599606" y="129914"/>
                  <a:pt x="539646" y="134911"/>
                </a:cubicBezTo>
                <a:cubicBezTo>
                  <a:pt x="479686" y="139908"/>
                  <a:pt x="367259" y="152399"/>
                  <a:pt x="314794" y="149901"/>
                </a:cubicBezTo>
                <a:cubicBezTo>
                  <a:pt x="262329" y="147403"/>
                  <a:pt x="277319" y="134911"/>
                  <a:pt x="224853" y="119921"/>
                </a:cubicBezTo>
                <a:cubicBezTo>
                  <a:pt x="172387" y="104931"/>
                  <a:pt x="0" y="59960"/>
                  <a:pt x="0" y="59960"/>
                </a:cubicBezTo>
                <a:lnTo>
                  <a:pt x="0" y="5996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3" name="Полилиния 132"/>
          <p:cNvSpPr/>
          <p:nvPr/>
        </p:nvSpPr>
        <p:spPr>
          <a:xfrm>
            <a:off x="1054309" y="4646951"/>
            <a:ext cx="429717" cy="764498"/>
          </a:xfrm>
          <a:custGeom>
            <a:avLst/>
            <a:gdLst>
              <a:gd name="connsiteX0" fmla="*/ 429717 w 429717"/>
              <a:gd name="connsiteY0" fmla="*/ 0 h 764498"/>
              <a:gd name="connsiteX1" fmla="*/ 369757 w 429717"/>
              <a:gd name="connsiteY1" fmla="*/ 44970 h 764498"/>
              <a:gd name="connsiteX2" fmla="*/ 264825 w 429717"/>
              <a:gd name="connsiteY2" fmla="*/ 119921 h 764498"/>
              <a:gd name="connsiteX3" fmla="*/ 204865 w 429717"/>
              <a:gd name="connsiteY3" fmla="*/ 239842 h 764498"/>
              <a:gd name="connsiteX4" fmla="*/ 114924 w 429717"/>
              <a:gd name="connsiteY4" fmla="*/ 389744 h 764498"/>
              <a:gd name="connsiteX5" fmla="*/ 69953 w 429717"/>
              <a:gd name="connsiteY5" fmla="*/ 569626 h 764498"/>
              <a:gd name="connsiteX6" fmla="*/ 9993 w 429717"/>
              <a:gd name="connsiteY6" fmla="*/ 719528 h 764498"/>
              <a:gd name="connsiteX7" fmla="*/ 9993 w 429717"/>
              <a:gd name="connsiteY7" fmla="*/ 764498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717" h="764498">
                <a:moveTo>
                  <a:pt x="429717" y="0"/>
                </a:moveTo>
                <a:cubicBezTo>
                  <a:pt x="413478" y="12491"/>
                  <a:pt x="397239" y="24983"/>
                  <a:pt x="369757" y="44970"/>
                </a:cubicBezTo>
                <a:cubicBezTo>
                  <a:pt x="342275" y="64957"/>
                  <a:pt x="292307" y="87442"/>
                  <a:pt x="264825" y="119921"/>
                </a:cubicBezTo>
                <a:cubicBezTo>
                  <a:pt x="237343" y="152400"/>
                  <a:pt x="229848" y="194872"/>
                  <a:pt x="204865" y="239842"/>
                </a:cubicBezTo>
                <a:cubicBezTo>
                  <a:pt x="179882" y="284812"/>
                  <a:pt x="137409" y="334780"/>
                  <a:pt x="114924" y="389744"/>
                </a:cubicBezTo>
                <a:cubicBezTo>
                  <a:pt x="92439" y="444708"/>
                  <a:pt x="87441" y="514662"/>
                  <a:pt x="69953" y="569626"/>
                </a:cubicBezTo>
                <a:cubicBezTo>
                  <a:pt x="52465" y="624590"/>
                  <a:pt x="19986" y="687049"/>
                  <a:pt x="9993" y="719528"/>
                </a:cubicBezTo>
                <a:cubicBezTo>
                  <a:pt x="0" y="752007"/>
                  <a:pt x="4996" y="758252"/>
                  <a:pt x="9993" y="76449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4" name="Прямоугольник 133"/>
          <p:cNvSpPr/>
          <p:nvPr/>
        </p:nvSpPr>
        <p:spPr>
          <a:xfrm>
            <a:off x="1403648" y="4221088"/>
            <a:ext cx="300082" cy="369332"/>
          </a:xfrm>
          <a:prstGeom prst="rect">
            <a:avLst/>
          </a:prstGeom>
        </p:spPr>
        <p:txBody>
          <a:bodyPr wrap="none">
            <a:spAutoFit/>
          </a:bodyPr>
          <a:lstStyle/>
          <a:p>
            <a:r>
              <a:rPr lang="uk-UA" b="1" dirty="0"/>
              <a:t>7</a:t>
            </a:r>
          </a:p>
        </p:txBody>
      </p:sp>
      <p:sp>
        <p:nvSpPr>
          <p:cNvPr id="135" name="Прямоугольник 134"/>
          <p:cNvSpPr/>
          <p:nvPr/>
        </p:nvSpPr>
        <p:spPr>
          <a:xfrm>
            <a:off x="611560" y="4725144"/>
            <a:ext cx="300082" cy="369332"/>
          </a:xfrm>
          <a:prstGeom prst="rect">
            <a:avLst/>
          </a:prstGeom>
        </p:spPr>
        <p:txBody>
          <a:bodyPr wrap="none">
            <a:spAutoFit/>
          </a:bodyPr>
          <a:lstStyle/>
          <a:p>
            <a:r>
              <a:rPr lang="uk-UA" b="1" dirty="0"/>
              <a:t>9</a:t>
            </a:r>
          </a:p>
        </p:txBody>
      </p:sp>
      <p:sp>
        <p:nvSpPr>
          <p:cNvPr id="136" name="Прямоугольник 135"/>
          <p:cNvSpPr/>
          <p:nvPr/>
        </p:nvSpPr>
        <p:spPr>
          <a:xfrm>
            <a:off x="611560" y="4221088"/>
            <a:ext cx="300082" cy="369332"/>
          </a:xfrm>
          <a:prstGeom prst="rect">
            <a:avLst/>
          </a:prstGeom>
        </p:spPr>
        <p:txBody>
          <a:bodyPr wrap="none">
            <a:spAutoFit/>
          </a:bodyPr>
          <a:lstStyle/>
          <a:p>
            <a:r>
              <a:rPr lang="uk-UA" b="1" dirty="0"/>
              <a:t>8</a:t>
            </a:r>
          </a:p>
        </p:txBody>
      </p:sp>
      <p:sp>
        <p:nvSpPr>
          <p:cNvPr id="137" name="Прямоугольник 136"/>
          <p:cNvSpPr/>
          <p:nvPr/>
        </p:nvSpPr>
        <p:spPr>
          <a:xfrm>
            <a:off x="755576" y="3645024"/>
            <a:ext cx="300082" cy="369332"/>
          </a:xfrm>
          <a:prstGeom prst="rect">
            <a:avLst/>
          </a:prstGeom>
        </p:spPr>
        <p:txBody>
          <a:bodyPr wrap="none">
            <a:spAutoFit/>
          </a:bodyPr>
          <a:lstStyle/>
          <a:p>
            <a:r>
              <a:rPr lang="uk-UA" b="1" dirty="0"/>
              <a:t>4</a:t>
            </a:r>
          </a:p>
        </p:txBody>
      </p:sp>
      <p:sp>
        <p:nvSpPr>
          <p:cNvPr id="138" name="Прямоугольник 137"/>
          <p:cNvSpPr/>
          <p:nvPr/>
        </p:nvSpPr>
        <p:spPr>
          <a:xfrm>
            <a:off x="1259632" y="3429000"/>
            <a:ext cx="300082" cy="369332"/>
          </a:xfrm>
          <a:prstGeom prst="rect">
            <a:avLst/>
          </a:prstGeom>
        </p:spPr>
        <p:txBody>
          <a:bodyPr wrap="none">
            <a:spAutoFit/>
          </a:bodyPr>
          <a:lstStyle/>
          <a:p>
            <a:r>
              <a:rPr lang="uk-UA" b="1" dirty="0"/>
              <a:t>5</a:t>
            </a:r>
          </a:p>
        </p:txBody>
      </p:sp>
      <p:pic>
        <p:nvPicPr>
          <p:cNvPr id="40962" name="Picture 2"/>
          <p:cNvPicPr>
            <a:picLocks noChangeAspect="1" noChangeArrowheads="1"/>
          </p:cNvPicPr>
          <p:nvPr/>
        </p:nvPicPr>
        <p:blipFill>
          <a:blip r:embed="rId5" cstate="print"/>
          <a:srcRect/>
          <a:stretch>
            <a:fillRect/>
          </a:stretch>
        </p:blipFill>
        <p:spPr bwMode="auto">
          <a:xfrm>
            <a:off x="395536" y="620688"/>
            <a:ext cx="2808312" cy="2559659"/>
          </a:xfrm>
          <a:prstGeom prst="rect">
            <a:avLst/>
          </a:prstGeom>
          <a:noFill/>
          <a:ln w="9525">
            <a:noFill/>
            <a:miter lim="800000"/>
            <a:headEnd/>
            <a:tailEnd/>
          </a:ln>
        </p:spPr>
      </p:pic>
      <p:sp>
        <p:nvSpPr>
          <p:cNvPr id="41" name="Полилиния 40"/>
          <p:cNvSpPr/>
          <p:nvPr/>
        </p:nvSpPr>
        <p:spPr>
          <a:xfrm>
            <a:off x="6012160" y="2636912"/>
            <a:ext cx="489679" cy="656372"/>
          </a:xfrm>
          <a:custGeom>
            <a:avLst/>
            <a:gdLst>
              <a:gd name="connsiteX0" fmla="*/ 67456 w 489679"/>
              <a:gd name="connsiteY0" fmla="*/ 114925 h 856938"/>
              <a:gd name="connsiteX1" fmla="*/ 487181 w 489679"/>
              <a:gd name="connsiteY1" fmla="*/ 159895 h 856938"/>
              <a:gd name="connsiteX2" fmla="*/ 82447 w 489679"/>
              <a:gd name="connsiteY2" fmla="*/ 849443 h 856938"/>
              <a:gd name="connsiteX3" fmla="*/ 67456 w 489679"/>
              <a:gd name="connsiteY3" fmla="*/ 114925 h 856938"/>
            </a:gdLst>
            <a:ahLst/>
            <a:cxnLst>
              <a:cxn ang="0">
                <a:pos x="connsiteX0" y="connsiteY0"/>
              </a:cxn>
              <a:cxn ang="0">
                <a:pos x="connsiteX1" y="connsiteY1"/>
              </a:cxn>
              <a:cxn ang="0">
                <a:pos x="connsiteX2" y="connsiteY2"/>
              </a:cxn>
              <a:cxn ang="0">
                <a:pos x="connsiteX3" y="connsiteY3"/>
              </a:cxn>
            </a:cxnLst>
            <a:rect l="l" t="t" r="r" b="b"/>
            <a:pathLst>
              <a:path w="489679" h="856938">
                <a:moveTo>
                  <a:pt x="67456" y="114925"/>
                </a:moveTo>
                <a:cubicBezTo>
                  <a:pt x="134912" y="0"/>
                  <a:pt x="484683" y="37475"/>
                  <a:pt x="487181" y="159895"/>
                </a:cubicBezTo>
                <a:cubicBezTo>
                  <a:pt x="489679" y="282315"/>
                  <a:pt x="149903" y="856938"/>
                  <a:pt x="82447" y="849443"/>
                </a:cubicBezTo>
                <a:cubicBezTo>
                  <a:pt x="14991" y="841948"/>
                  <a:pt x="0" y="229850"/>
                  <a:pt x="67456" y="114925"/>
                </a:cubicBezTo>
                <a:close/>
              </a:path>
            </a:pathLst>
          </a:custGeom>
          <a:solidFill>
            <a:schemeClr val="tx1">
              <a:lumMod val="7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6</a:t>
            </a:r>
            <a:r>
              <a:rPr lang="en-US" sz="3200" b="1" dirty="0"/>
              <a:t> </a:t>
            </a:r>
            <a:r>
              <a:rPr lang="uk-UA" sz="3200" b="1" dirty="0"/>
              <a:t>сегмент правої легені</a:t>
            </a:r>
          </a:p>
        </p:txBody>
      </p:sp>
      <p:pic>
        <p:nvPicPr>
          <p:cNvPr id="40" name="Picture 3"/>
          <p:cNvPicPr>
            <a:picLocks noChangeAspect="1" noChangeArrowheads="1"/>
          </p:cNvPicPr>
          <p:nvPr/>
        </p:nvPicPr>
        <p:blipFill>
          <a:blip r:embed="rId2" cstate="print">
            <a:lum contrast="30000"/>
          </a:blip>
          <a:srcRect/>
          <a:stretch>
            <a:fillRect/>
          </a:stretch>
        </p:blipFill>
        <p:spPr bwMode="auto">
          <a:xfrm flipH="1">
            <a:off x="6876256" y="764704"/>
            <a:ext cx="2267744"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pic>
        <p:nvPicPr>
          <p:cNvPr id="34817" name="Picture 1"/>
          <p:cNvPicPr>
            <a:picLocks noChangeAspect="1" noChangeArrowheads="1"/>
          </p:cNvPicPr>
          <p:nvPr/>
        </p:nvPicPr>
        <p:blipFill>
          <a:blip r:embed="rId4" cstate="print"/>
          <a:srcRect/>
          <a:stretch>
            <a:fillRect/>
          </a:stretch>
        </p:blipFill>
        <p:spPr bwMode="auto">
          <a:xfrm>
            <a:off x="3707904" y="3789040"/>
            <a:ext cx="3015370" cy="2448272"/>
          </a:xfrm>
          <a:prstGeom prst="rect">
            <a:avLst/>
          </a:prstGeom>
          <a:noFill/>
          <a:ln w="9525">
            <a:noFill/>
            <a:miter lim="800000"/>
            <a:headEnd/>
            <a:tailEnd/>
          </a:ln>
        </p:spPr>
      </p:pic>
      <p:sp>
        <p:nvSpPr>
          <p:cNvPr id="25" name="Прямоугольник 24"/>
          <p:cNvSpPr/>
          <p:nvPr/>
        </p:nvSpPr>
        <p:spPr>
          <a:xfrm>
            <a:off x="5004048" y="5517232"/>
            <a:ext cx="444352" cy="246221"/>
          </a:xfrm>
          <a:prstGeom prst="rect">
            <a:avLst/>
          </a:prstGeom>
        </p:spPr>
        <p:txBody>
          <a:bodyPr wrap="none">
            <a:spAutoFit/>
          </a:bodyPr>
          <a:lstStyle/>
          <a:p>
            <a:r>
              <a:rPr lang="en-US" sz="1000" b="1" dirty="0">
                <a:solidFill>
                  <a:schemeClr val="bg1"/>
                </a:solidFill>
              </a:rPr>
              <a:t>Th </a:t>
            </a:r>
            <a:r>
              <a:rPr lang="uk-UA" sz="1000" b="1" dirty="0">
                <a:solidFill>
                  <a:schemeClr val="bg1"/>
                </a:solidFill>
              </a:rPr>
              <a:t>5</a:t>
            </a:r>
          </a:p>
        </p:txBody>
      </p:sp>
      <p:sp>
        <p:nvSpPr>
          <p:cNvPr id="31" name="Полилиния 30"/>
          <p:cNvSpPr/>
          <p:nvPr/>
        </p:nvSpPr>
        <p:spPr>
          <a:xfrm>
            <a:off x="3897443" y="5261548"/>
            <a:ext cx="1229193" cy="372255"/>
          </a:xfrm>
          <a:custGeom>
            <a:avLst/>
            <a:gdLst>
              <a:gd name="connsiteX0" fmla="*/ 1229193 w 1229193"/>
              <a:gd name="connsiteY0" fmla="*/ 0 h 372255"/>
              <a:gd name="connsiteX1" fmla="*/ 1004341 w 1229193"/>
              <a:gd name="connsiteY1" fmla="*/ 179882 h 372255"/>
              <a:gd name="connsiteX2" fmla="*/ 794478 w 1229193"/>
              <a:gd name="connsiteY2" fmla="*/ 299803 h 372255"/>
              <a:gd name="connsiteX3" fmla="*/ 329783 w 1229193"/>
              <a:gd name="connsiteY3" fmla="*/ 359763 h 372255"/>
              <a:gd name="connsiteX4" fmla="*/ 0 w 1229193"/>
              <a:gd name="connsiteY4" fmla="*/ 224852 h 372255"/>
              <a:gd name="connsiteX5" fmla="*/ 0 w 1229193"/>
              <a:gd name="connsiteY5" fmla="*/ 224852 h 3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193" h="372255">
                <a:moveTo>
                  <a:pt x="1229193" y="0"/>
                </a:moveTo>
                <a:cubicBezTo>
                  <a:pt x="1152993" y="64957"/>
                  <a:pt x="1076793" y="129915"/>
                  <a:pt x="1004341" y="179882"/>
                </a:cubicBezTo>
                <a:cubicBezTo>
                  <a:pt x="931889" y="229849"/>
                  <a:pt x="906904" y="269823"/>
                  <a:pt x="794478" y="299803"/>
                </a:cubicBezTo>
                <a:cubicBezTo>
                  <a:pt x="682052" y="329783"/>
                  <a:pt x="462196" y="372255"/>
                  <a:pt x="329783" y="359763"/>
                </a:cubicBezTo>
                <a:cubicBezTo>
                  <a:pt x="197370" y="347271"/>
                  <a:pt x="0" y="224852"/>
                  <a:pt x="0" y="224852"/>
                </a:cubicBezTo>
                <a:lnTo>
                  <a:pt x="0" y="22485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2" name="Полилиния 31"/>
          <p:cNvSpPr/>
          <p:nvPr/>
        </p:nvSpPr>
        <p:spPr>
          <a:xfrm>
            <a:off x="5801193" y="5456420"/>
            <a:ext cx="859436" cy="224852"/>
          </a:xfrm>
          <a:custGeom>
            <a:avLst/>
            <a:gdLst>
              <a:gd name="connsiteX0" fmla="*/ 0 w 859436"/>
              <a:gd name="connsiteY0" fmla="*/ 0 h 224852"/>
              <a:gd name="connsiteX1" fmla="*/ 119922 w 859436"/>
              <a:gd name="connsiteY1" fmla="*/ 164891 h 224852"/>
              <a:gd name="connsiteX2" fmla="*/ 404735 w 859436"/>
              <a:gd name="connsiteY2" fmla="*/ 224852 h 224852"/>
              <a:gd name="connsiteX3" fmla="*/ 794479 w 859436"/>
              <a:gd name="connsiteY3" fmla="*/ 164891 h 224852"/>
              <a:gd name="connsiteX4" fmla="*/ 794479 w 859436"/>
              <a:gd name="connsiteY4" fmla="*/ 149901 h 22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36" h="224852">
                <a:moveTo>
                  <a:pt x="0" y="0"/>
                </a:moveTo>
                <a:cubicBezTo>
                  <a:pt x="26233" y="63708"/>
                  <a:pt x="52466" y="127416"/>
                  <a:pt x="119922" y="164891"/>
                </a:cubicBezTo>
                <a:cubicBezTo>
                  <a:pt x="187378" y="202366"/>
                  <a:pt x="292309" y="224852"/>
                  <a:pt x="404735" y="224852"/>
                </a:cubicBezTo>
                <a:cubicBezTo>
                  <a:pt x="517161" y="224852"/>
                  <a:pt x="729522" y="177383"/>
                  <a:pt x="794479" y="164891"/>
                </a:cubicBezTo>
                <a:cubicBezTo>
                  <a:pt x="859436" y="152399"/>
                  <a:pt x="794479" y="149901"/>
                  <a:pt x="794479" y="149901"/>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4" name="Полилиния 33"/>
          <p:cNvSpPr/>
          <p:nvPr/>
        </p:nvSpPr>
        <p:spPr>
          <a:xfrm>
            <a:off x="5891134" y="4402112"/>
            <a:ext cx="649574" cy="574622"/>
          </a:xfrm>
          <a:custGeom>
            <a:avLst/>
            <a:gdLst>
              <a:gd name="connsiteX0" fmla="*/ 0 w 649574"/>
              <a:gd name="connsiteY0" fmla="*/ 574622 h 574622"/>
              <a:gd name="connsiteX1" fmla="*/ 554636 w 649574"/>
              <a:gd name="connsiteY1" fmla="*/ 79947 h 574622"/>
              <a:gd name="connsiteX2" fmla="*/ 569627 w 649574"/>
              <a:gd name="connsiteY2" fmla="*/ 94937 h 574622"/>
              <a:gd name="connsiteX3" fmla="*/ 569627 w 649574"/>
              <a:gd name="connsiteY3" fmla="*/ 94937 h 574622"/>
            </a:gdLst>
            <a:ahLst/>
            <a:cxnLst>
              <a:cxn ang="0">
                <a:pos x="connsiteX0" y="connsiteY0"/>
              </a:cxn>
              <a:cxn ang="0">
                <a:pos x="connsiteX1" y="connsiteY1"/>
              </a:cxn>
              <a:cxn ang="0">
                <a:pos x="connsiteX2" y="connsiteY2"/>
              </a:cxn>
              <a:cxn ang="0">
                <a:pos x="connsiteX3" y="connsiteY3"/>
              </a:cxn>
            </a:cxnLst>
            <a:rect l="l" t="t" r="r" b="b"/>
            <a:pathLst>
              <a:path w="649574" h="574622">
                <a:moveTo>
                  <a:pt x="0" y="574622"/>
                </a:moveTo>
                <a:cubicBezTo>
                  <a:pt x="229849" y="367258"/>
                  <a:pt x="459698" y="159894"/>
                  <a:pt x="554636" y="79947"/>
                </a:cubicBezTo>
                <a:cubicBezTo>
                  <a:pt x="649574" y="0"/>
                  <a:pt x="569627" y="94937"/>
                  <a:pt x="569627" y="94937"/>
                </a:cubicBezTo>
                <a:lnTo>
                  <a:pt x="569627" y="94937"/>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6" name="Полилиния 35"/>
          <p:cNvSpPr/>
          <p:nvPr/>
        </p:nvSpPr>
        <p:spPr>
          <a:xfrm>
            <a:off x="4122295" y="4347148"/>
            <a:ext cx="607101" cy="494675"/>
          </a:xfrm>
          <a:custGeom>
            <a:avLst/>
            <a:gdLst>
              <a:gd name="connsiteX0" fmla="*/ 0 w 607101"/>
              <a:gd name="connsiteY0" fmla="*/ 0 h 494675"/>
              <a:gd name="connsiteX1" fmla="*/ 29980 w 607101"/>
              <a:gd name="connsiteY1" fmla="*/ 104931 h 494675"/>
              <a:gd name="connsiteX2" fmla="*/ 104931 w 607101"/>
              <a:gd name="connsiteY2" fmla="*/ 179882 h 494675"/>
              <a:gd name="connsiteX3" fmla="*/ 224853 w 607101"/>
              <a:gd name="connsiteY3" fmla="*/ 239842 h 494675"/>
              <a:gd name="connsiteX4" fmla="*/ 359764 w 607101"/>
              <a:gd name="connsiteY4" fmla="*/ 329783 h 494675"/>
              <a:gd name="connsiteX5" fmla="*/ 569626 w 607101"/>
              <a:gd name="connsiteY5" fmla="*/ 464695 h 494675"/>
              <a:gd name="connsiteX6" fmla="*/ 584616 w 607101"/>
              <a:gd name="connsiteY6" fmla="*/ 464695 h 494675"/>
              <a:gd name="connsiteX7" fmla="*/ 599607 w 607101"/>
              <a:gd name="connsiteY7" fmla="*/ 494675 h 49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101" h="494675">
                <a:moveTo>
                  <a:pt x="0" y="0"/>
                </a:moveTo>
                <a:cubicBezTo>
                  <a:pt x="6246" y="37475"/>
                  <a:pt x="12492" y="74951"/>
                  <a:pt x="29980" y="104931"/>
                </a:cubicBezTo>
                <a:cubicBezTo>
                  <a:pt x="47468" y="134911"/>
                  <a:pt x="72452" y="157397"/>
                  <a:pt x="104931" y="179882"/>
                </a:cubicBezTo>
                <a:cubicBezTo>
                  <a:pt x="137410" y="202367"/>
                  <a:pt x="182381" y="214858"/>
                  <a:pt x="224853" y="239842"/>
                </a:cubicBezTo>
                <a:cubicBezTo>
                  <a:pt x="267325" y="264826"/>
                  <a:pt x="359764" y="329783"/>
                  <a:pt x="359764" y="329783"/>
                </a:cubicBezTo>
                <a:lnTo>
                  <a:pt x="569626" y="464695"/>
                </a:lnTo>
                <a:cubicBezTo>
                  <a:pt x="607101" y="487180"/>
                  <a:pt x="579619" y="459698"/>
                  <a:pt x="584616" y="464695"/>
                </a:cubicBezTo>
                <a:cubicBezTo>
                  <a:pt x="589613" y="469692"/>
                  <a:pt x="599607" y="494675"/>
                  <a:pt x="599607" y="49467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7" name="Прямоугольник 36"/>
          <p:cNvSpPr/>
          <p:nvPr/>
        </p:nvSpPr>
        <p:spPr>
          <a:xfrm>
            <a:off x="4139952" y="4941168"/>
            <a:ext cx="300082" cy="369332"/>
          </a:xfrm>
          <a:prstGeom prst="rect">
            <a:avLst/>
          </a:prstGeom>
        </p:spPr>
        <p:txBody>
          <a:bodyPr wrap="none">
            <a:spAutoFit/>
          </a:bodyPr>
          <a:lstStyle/>
          <a:p>
            <a:r>
              <a:rPr lang="uk-UA" b="1" dirty="0"/>
              <a:t>2</a:t>
            </a:r>
          </a:p>
        </p:txBody>
      </p:sp>
      <p:sp>
        <p:nvSpPr>
          <p:cNvPr id="38" name="Прямоугольник 37"/>
          <p:cNvSpPr/>
          <p:nvPr/>
        </p:nvSpPr>
        <p:spPr>
          <a:xfrm>
            <a:off x="4355976" y="5589240"/>
            <a:ext cx="300082" cy="369332"/>
          </a:xfrm>
          <a:prstGeom prst="rect">
            <a:avLst/>
          </a:prstGeom>
        </p:spPr>
        <p:txBody>
          <a:bodyPr wrap="none">
            <a:spAutoFit/>
          </a:bodyPr>
          <a:lstStyle/>
          <a:p>
            <a:r>
              <a:rPr lang="uk-UA" b="1" dirty="0"/>
              <a:t>6</a:t>
            </a:r>
          </a:p>
        </p:txBody>
      </p:sp>
      <p:sp>
        <p:nvSpPr>
          <p:cNvPr id="39" name="Прямоугольник 38"/>
          <p:cNvSpPr/>
          <p:nvPr/>
        </p:nvSpPr>
        <p:spPr>
          <a:xfrm>
            <a:off x="6156176" y="5013176"/>
            <a:ext cx="546945" cy="369332"/>
          </a:xfrm>
          <a:prstGeom prst="rect">
            <a:avLst/>
          </a:prstGeom>
        </p:spPr>
        <p:txBody>
          <a:bodyPr wrap="none">
            <a:spAutoFit/>
          </a:bodyPr>
          <a:lstStyle/>
          <a:p>
            <a:r>
              <a:rPr lang="uk-UA" b="1" dirty="0"/>
              <a:t>1+2</a:t>
            </a:r>
          </a:p>
        </p:txBody>
      </p:sp>
      <p:sp>
        <p:nvSpPr>
          <p:cNvPr id="41" name="Прямоугольник 40"/>
          <p:cNvSpPr/>
          <p:nvPr/>
        </p:nvSpPr>
        <p:spPr>
          <a:xfrm>
            <a:off x="5940152" y="5661248"/>
            <a:ext cx="300082" cy="369332"/>
          </a:xfrm>
          <a:prstGeom prst="rect">
            <a:avLst/>
          </a:prstGeom>
        </p:spPr>
        <p:txBody>
          <a:bodyPr wrap="none">
            <a:spAutoFit/>
          </a:bodyPr>
          <a:lstStyle/>
          <a:p>
            <a:r>
              <a:rPr lang="uk-UA" b="1" dirty="0"/>
              <a:t>6</a:t>
            </a:r>
          </a:p>
        </p:txBody>
      </p:sp>
      <p:sp>
        <p:nvSpPr>
          <p:cNvPr id="42" name="Прямоугольник 41"/>
          <p:cNvSpPr/>
          <p:nvPr/>
        </p:nvSpPr>
        <p:spPr>
          <a:xfrm>
            <a:off x="4427984" y="4221088"/>
            <a:ext cx="300082" cy="369332"/>
          </a:xfrm>
          <a:prstGeom prst="rect">
            <a:avLst/>
          </a:prstGeom>
        </p:spPr>
        <p:txBody>
          <a:bodyPr wrap="none">
            <a:spAutoFit/>
          </a:bodyPr>
          <a:lstStyle/>
          <a:p>
            <a:r>
              <a:rPr lang="uk-UA" b="1" dirty="0"/>
              <a:t>3</a:t>
            </a:r>
          </a:p>
        </p:txBody>
      </p:sp>
      <p:sp>
        <p:nvSpPr>
          <p:cNvPr id="43" name="Прямоугольник 42"/>
          <p:cNvSpPr/>
          <p:nvPr/>
        </p:nvSpPr>
        <p:spPr>
          <a:xfrm>
            <a:off x="5796136" y="4221088"/>
            <a:ext cx="300082" cy="369332"/>
          </a:xfrm>
          <a:prstGeom prst="rect">
            <a:avLst/>
          </a:prstGeom>
        </p:spPr>
        <p:txBody>
          <a:bodyPr wrap="none">
            <a:spAutoFit/>
          </a:bodyPr>
          <a:lstStyle/>
          <a:p>
            <a:r>
              <a:rPr lang="uk-UA" b="1" dirty="0"/>
              <a:t>3</a:t>
            </a:r>
          </a:p>
        </p:txBody>
      </p:sp>
      <p:sp>
        <p:nvSpPr>
          <p:cNvPr id="44" name="Прямоугольник 43"/>
          <p:cNvSpPr/>
          <p:nvPr/>
        </p:nvSpPr>
        <p:spPr>
          <a:xfrm>
            <a:off x="4716016" y="4653136"/>
            <a:ext cx="402674" cy="215444"/>
          </a:xfrm>
          <a:prstGeom prst="rect">
            <a:avLst/>
          </a:prstGeom>
        </p:spPr>
        <p:txBody>
          <a:bodyPr wrap="none">
            <a:spAutoFit/>
          </a:bodyPr>
          <a:lstStyle/>
          <a:p>
            <a:r>
              <a:rPr lang="uk-UA" sz="800" b="1" dirty="0">
                <a:solidFill>
                  <a:schemeClr val="bg1"/>
                </a:solidFill>
              </a:rPr>
              <a:t>ВПВ</a:t>
            </a:r>
          </a:p>
        </p:txBody>
      </p:sp>
      <p:sp>
        <p:nvSpPr>
          <p:cNvPr id="45" name="Прямоугольник 44"/>
          <p:cNvSpPr/>
          <p:nvPr/>
        </p:nvSpPr>
        <p:spPr>
          <a:xfrm>
            <a:off x="4716016" y="3789040"/>
            <a:ext cx="1152239" cy="276999"/>
          </a:xfrm>
          <a:prstGeom prst="rect">
            <a:avLst/>
          </a:prstGeom>
        </p:spPr>
        <p:txBody>
          <a:bodyPr wrap="none">
            <a:spAutoFit/>
          </a:bodyPr>
          <a:lstStyle/>
          <a:p>
            <a:r>
              <a:rPr lang="uk-UA" sz="1200" dirty="0">
                <a:solidFill>
                  <a:schemeClr val="bg1"/>
                </a:solidFill>
              </a:rPr>
              <a:t>висхідна аорта</a:t>
            </a:r>
            <a:endParaRPr lang="uk-UA" sz="1200" b="1" dirty="0">
              <a:solidFill>
                <a:schemeClr val="bg1"/>
              </a:solidFill>
            </a:endParaRPr>
          </a:p>
        </p:txBody>
      </p:sp>
      <p:cxnSp>
        <p:nvCxnSpPr>
          <p:cNvPr id="47" name="Прямая со стрелкой 46"/>
          <p:cNvCxnSpPr/>
          <p:nvPr/>
        </p:nvCxnSpPr>
        <p:spPr>
          <a:xfrm>
            <a:off x="5148064" y="4077072"/>
            <a:ext cx="0"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8" name="Прямоугольник 47"/>
          <p:cNvSpPr/>
          <p:nvPr/>
        </p:nvSpPr>
        <p:spPr>
          <a:xfrm rot="1361179">
            <a:off x="5849663" y="3831586"/>
            <a:ext cx="960648" cy="461665"/>
          </a:xfrm>
          <a:prstGeom prst="rect">
            <a:avLst/>
          </a:prstGeom>
        </p:spPr>
        <p:txBody>
          <a:bodyPr wrap="none">
            <a:spAutoFit/>
          </a:bodyPr>
          <a:lstStyle/>
          <a:p>
            <a:r>
              <a:rPr lang="uk-UA" sz="1200" b="1" dirty="0">
                <a:solidFill>
                  <a:schemeClr val="bg1"/>
                </a:solidFill>
              </a:rPr>
              <a:t>Легеневий </a:t>
            </a:r>
          </a:p>
          <a:p>
            <a:r>
              <a:rPr lang="uk-UA" sz="1200" b="1" dirty="0">
                <a:solidFill>
                  <a:schemeClr val="bg1"/>
                </a:solidFill>
              </a:rPr>
              <a:t>стовбур</a:t>
            </a:r>
            <a:endParaRPr lang="uk-UA" sz="1200" dirty="0">
              <a:solidFill>
                <a:schemeClr val="bg1"/>
              </a:solidFill>
            </a:endParaRPr>
          </a:p>
        </p:txBody>
      </p:sp>
      <p:cxnSp>
        <p:nvCxnSpPr>
          <p:cNvPr id="50" name="Прямая со стрелкой 49"/>
          <p:cNvCxnSpPr/>
          <p:nvPr/>
        </p:nvCxnSpPr>
        <p:spPr>
          <a:xfrm flipH="1">
            <a:off x="5508104" y="4149080"/>
            <a:ext cx="504056"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2" name="Прямоугольник 51"/>
          <p:cNvSpPr/>
          <p:nvPr/>
        </p:nvSpPr>
        <p:spPr>
          <a:xfrm>
            <a:off x="6876255" y="3789040"/>
            <a:ext cx="2016225" cy="2554545"/>
          </a:xfrm>
          <a:prstGeom prst="rect">
            <a:avLst/>
          </a:prstGeom>
        </p:spPr>
        <p:txBody>
          <a:bodyPr wrap="square">
            <a:spAutoFit/>
          </a:bodyPr>
          <a:lstStyle/>
          <a:p>
            <a:pPr algn="just"/>
            <a:r>
              <a:rPr lang="uk-UA" sz="2000" dirty="0"/>
              <a:t>На РГ ОГК S6 (верхівковий) правої легені проектується на грудну клітку від середини лопатки до її нижнього кута.</a:t>
            </a:r>
          </a:p>
        </p:txBody>
      </p:sp>
      <p:sp>
        <p:nvSpPr>
          <p:cNvPr id="53" name="Прямоугольник 52"/>
          <p:cNvSpPr/>
          <p:nvPr/>
        </p:nvSpPr>
        <p:spPr>
          <a:xfrm>
            <a:off x="4788024" y="5013176"/>
            <a:ext cx="269776" cy="276999"/>
          </a:xfrm>
          <a:prstGeom prst="rect">
            <a:avLst/>
          </a:prstGeom>
        </p:spPr>
        <p:txBody>
          <a:bodyPr wrap="square">
            <a:spAutoFit/>
          </a:bodyPr>
          <a:lstStyle/>
          <a:p>
            <a:r>
              <a:rPr lang="uk-UA" sz="1200" b="1" dirty="0"/>
              <a:t>Б</a:t>
            </a:r>
          </a:p>
        </p:txBody>
      </p:sp>
      <p:sp>
        <p:nvSpPr>
          <p:cNvPr id="55" name="Прямоугольник 54"/>
          <p:cNvSpPr/>
          <p:nvPr/>
        </p:nvSpPr>
        <p:spPr>
          <a:xfrm>
            <a:off x="5220072" y="5085184"/>
            <a:ext cx="285656" cy="276999"/>
          </a:xfrm>
          <a:prstGeom prst="rect">
            <a:avLst/>
          </a:prstGeom>
        </p:spPr>
        <p:txBody>
          <a:bodyPr wrap="none">
            <a:spAutoFit/>
          </a:bodyPr>
          <a:lstStyle/>
          <a:p>
            <a:r>
              <a:rPr lang="uk-UA" sz="1200" b="1" dirty="0"/>
              <a:t>Б</a:t>
            </a:r>
          </a:p>
        </p:txBody>
      </p:sp>
      <p:sp>
        <p:nvSpPr>
          <p:cNvPr id="56" name="Прямоугольник 55"/>
          <p:cNvSpPr/>
          <p:nvPr/>
        </p:nvSpPr>
        <p:spPr>
          <a:xfrm>
            <a:off x="1" y="6237312"/>
            <a:ext cx="9144000" cy="707886"/>
          </a:xfrm>
          <a:prstGeom prst="rect">
            <a:avLst/>
          </a:prstGeom>
        </p:spPr>
        <p:txBody>
          <a:bodyPr wrap="square">
            <a:spAutoFit/>
          </a:bodyPr>
          <a:lstStyle/>
          <a:p>
            <a:r>
              <a:rPr lang="uk-UA" sz="2000" dirty="0"/>
              <a:t>На </a:t>
            </a:r>
            <a:r>
              <a:rPr lang="uk-UA" sz="2000" dirty="0" err="1"/>
              <a:t>КТ</a:t>
            </a:r>
            <a:r>
              <a:rPr lang="uk-UA" sz="2000" dirty="0"/>
              <a:t> ОГК: займає задні відділи правої легені від рівня</a:t>
            </a:r>
          </a:p>
          <a:p>
            <a:r>
              <a:rPr lang="uk-UA" sz="2000" dirty="0"/>
              <a:t> біфуркації трахеї до рівня легеневої артерії</a:t>
            </a:r>
          </a:p>
        </p:txBody>
      </p:sp>
      <p:pic>
        <p:nvPicPr>
          <p:cNvPr id="35843" name="Picture 3"/>
          <p:cNvPicPr>
            <a:picLocks noChangeAspect="1" noChangeArrowheads="1"/>
          </p:cNvPicPr>
          <p:nvPr/>
        </p:nvPicPr>
        <p:blipFill>
          <a:blip r:embed="rId5" cstate="print"/>
          <a:srcRect/>
          <a:stretch>
            <a:fillRect/>
          </a:stretch>
        </p:blipFill>
        <p:spPr bwMode="auto">
          <a:xfrm>
            <a:off x="0" y="3789040"/>
            <a:ext cx="3766660" cy="2408932"/>
          </a:xfrm>
          <a:prstGeom prst="rect">
            <a:avLst/>
          </a:prstGeom>
          <a:noFill/>
          <a:ln w="9525">
            <a:noFill/>
            <a:miter lim="800000"/>
            <a:headEnd/>
            <a:tailEnd/>
          </a:ln>
        </p:spPr>
      </p:pic>
      <p:sp>
        <p:nvSpPr>
          <p:cNvPr id="62" name="Прямоугольник 61"/>
          <p:cNvSpPr/>
          <p:nvPr/>
        </p:nvSpPr>
        <p:spPr>
          <a:xfrm>
            <a:off x="1619672" y="5373216"/>
            <a:ext cx="497252" cy="276999"/>
          </a:xfrm>
          <a:prstGeom prst="rect">
            <a:avLst/>
          </a:prstGeom>
        </p:spPr>
        <p:txBody>
          <a:bodyPr wrap="none">
            <a:spAutoFit/>
          </a:bodyPr>
          <a:lstStyle/>
          <a:p>
            <a:r>
              <a:rPr lang="en-US" sz="1200" b="1" dirty="0">
                <a:solidFill>
                  <a:schemeClr val="bg1"/>
                </a:solidFill>
              </a:rPr>
              <a:t>Th </a:t>
            </a:r>
            <a:r>
              <a:rPr lang="uk-UA" sz="1200" b="1" dirty="0">
                <a:solidFill>
                  <a:schemeClr val="bg1"/>
                </a:solidFill>
              </a:rPr>
              <a:t>5</a:t>
            </a:r>
          </a:p>
        </p:txBody>
      </p:sp>
      <p:sp>
        <p:nvSpPr>
          <p:cNvPr id="64" name="Полилиния 63"/>
          <p:cNvSpPr/>
          <p:nvPr/>
        </p:nvSpPr>
        <p:spPr>
          <a:xfrm>
            <a:off x="179882" y="4886793"/>
            <a:ext cx="1019331" cy="314794"/>
          </a:xfrm>
          <a:custGeom>
            <a:avLst/>
            <a:gdLst>
              <a:gd name="connsiteX0" fmla="*/ 0 w 1019331"/>
              <a:gd name="connsiteY0" fmla="*/ 314794 h 314794"/>
              <a:gd name="connsiteX1" fmla="*/ 104931 w 1019331"/>
              <a:gd name="connsiteY1" fmla="*/ 149902 h 314794"/>
              <a:gd name="connsiteX2" fmla="*/ 359764 w 1019331"/>
              <a:gd name="connsiteY2" fmla="*/ 89941 h 314794"/>
              <a:gd name="connsiteX3" fmla="*/ 674557 w 1019331"/>
              <a:gd name="connsiteY3" fmla="*/ 44971 h 314794"/>
              <a:gd name="connsiteX4" fmla="*/ 1019331 w 1019331"/>
              <a:gd name="connsiteY4" fmla="*/ 0 h 31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331" h="314794">
                <a:moveTo>
                  <a:pt x="0" y="314794"/>
                </a:moveTo>
                <a:cubicBezTo>
                  <a:pt x="22485" y="251085"/>
                  <a:pt x="44970" y="187377"/>
                  <a:pt x="104931" y="149902"/>
                </a:cubicBezTo>
                <a:cubicBezTo>
                  <a:pt x="164892" y="112427"/>
                  <a:pt x="264826" y="107429"/>
                  <a:pt x="359764" y="89941"/>
                </a:cubicBezTo>
                <a:cubicBezTo>
                  <a:pt x="454702" y="72453"/>
                  <a:pt x="674557" y="44971"/>
                  <a:pt x="674557" y="44971"/>
                </a:cubicBezTo>
                <a:lnTo>
                  <a:pt x="1019331"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5" name="Прямоугольник 64"/>
          <p:cNvSpPr/>
          <p:nvPr/>
        </p:nvSpPr>
        <p:spPr>
          <a:xfrm>
            <a:off x="539552" y="4293096"/>
            <a:ext cx="300082" cy="369332"/>
          </a:xfrm>
          <a:prstGeom prst="rect">
            <a:avLst/>
          </a:prstGeom>
        </p:spPr>
        <p:txBody>
          <a:bodyPr wrap="none">
            <a:spAutoFit/>
          </a:bodyPr>
          <a:lstStyle/>
          <a:p>
            <a:r>
              <a:rPr lang="uk-UA" b="1" dirty="0"/>
              <a:t>3</a:t>
            </a:r>
          </a:p>
        </p:txBody>
      </p:sp>
      <p:sp>
        <p:nvSpPr>
          <p:cNvPr id="66" name="Прямоугольник 65"/>
          <p:cNvSpPr/>
          <p:nvPr/>
        </p:nvSpPr>
        <p:spPr>
          <a:xfrm>
            <a:off x="611560" y="5157192"/>
            <a:ext cx="300082" cy="369332"/>
          </a:xfrm>
          <a:prstGeom prst="rect">
            <a:avLst/>
          </a:prstGeom>
        </p:spPr>
        <p:txBody>
          <a:bodyPr wrap="none">
            <a:spAutoFit/>
          </a:bodyPr>
          <a:lstStyle/>
          <a:p>
            <a:r>
              <a:rPr lang="uk-UA" b="1" dirty="0"/>
              <a:t>6</a:t>
            </a:r>
          </a:p>
        </p:txBody>
      </p:sp>
      <p:sp>
        <p:nvSpPr>
          <p:cNvPr id="67" name="Полилиния 66"/>
          <p:cNvSpPr/>
          <p:nvPr/>
        </p:nvSpPr>
        <p:spPr>
          <a:xfrm>
            <a:off x="2818151" y="5036695"/>
            <a:ext cx="884419" cy="164892"/>
          </a:xfrm>
          <a:custGeom>
            <a:avLst/>
            <a:gdLst>
              <a:gd name="connsiteX0" fmla="*/ 0 w 884419"/>
              <a:gd name="connsiteY0" fmla="*/ 164892 h 164892"/>
              <a:gd name="connsiteX1" fmla="*/ 104931 w 884419"/>
              <a:gd name="connsiteY1" fmla="*/ 104931 h 164892"/>
              <a:gd name="connsiteX2" fmla="*/ 284813 w 884419"/>
              <a:gd name="connsiteY2" fmla="*/ 14990 h 164892"/>
              <a:gd name="connsiteX3" fmla="*/ 494675 w 884419"/>
              <a:gd name="connsiteY3" fmla="*/ 14990 h 164892"/>
              <a:gd name="connsiteX4" fmla="*/ 734518 w 884419"/>
              <a:gd name="connsiteY4" fmla="*/ 104931 h 164892"/>
              <a:gd name="connsiteX5" fmla="*/ 854439 w 884419"/>
              <a:gd name="connsiteY5" fmla="*/ 134912 h 164892"/>
              <a:gd name="connsiteX6" fmla="*/ 884419 w 884419"/>
              <a:gd name="connsiteY6" fmla="*/ 149902 h 164892"/>
              <a:gd name="connsiteX7" fmla="*/ 884419 w 884419"/>
              <a:gd name="connsiteY7" fmla="*/ 149902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4419" h="164892">
                <a:moveTo>
                  <a:pt x="0" y="164892"/>
                </a:moveTo>
                <a:cubicBezTo>
                  <a:pt x="28731" y="147403"/>
                  <a:pt x="57462" y="129915"/>
                  <a:pt x="104931" y="104931"/>
                </a:cubicBezTo>
                <a:cubicBezTo>
                  <a:pt x="152400" y="79947"/>
                  <a:pt x="219856" y="29980"/>
                  <a:pt x="284813" y="14990"/>
                </a:cubicBezTo>
                <a:cubicBezTo>
                  <a:pt x="349770" y="0"/>
                  <a:pt x="419724" y="0"/>
                  <a:pt x="494675" y="14990"/>
                </a:cubicBezTo>
                <a:cubicBezTo>
                  <a:pt x="569626" y="29980"/>
                  <a:pt x="674557" y="84944"/>
                  <a:pt x="734518" y="104931"/>
                </a:cubicBezTo>
                <a:cubicBezTo>
                  <a:pt x="794479" y="124918"/>
                  <a:pt x="829456" y="127417"/>
                  <a:pt x="854439" y="134912"/>
                </a:cubicBezTo>
                <a:cubicBezTo>
                  <a:pt x="879423" y="142407"/>
                  <a:pt x="884419" y="149902"/>
                  <a:pt x="884419" y="149902"/>
                </a:cubicBezTo>
                <a:lnTo>
                  <a:pt x="884419" y="14990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8" name="Прямоугольник 67"/>
          <p:cNvSpPr/>
          <p:nvPr/>
        </p:nvSpPr>
        <p:spPr>
          <a:xfrm>
            <a:off x="2987824" y="5445224"/>
            <a:ext cx="300082" cy="369332"/>
          </a:xfrm>
          <a:prstGeom prst="rect">
            <a:avLst/>
          </a:prstGeom>
        </p:spPr>
        <p:txBody>
          <a:bodyPr wrap="none">
            <a:spAutoFit/>
          </a:bodyPr>
          <a:lstStyle/>
          <a:p>
            <a:r>
              <a:rPr lang="uk-UA" b="1" dirty="0"/>
              <a:t>6</a:t>
            </a:r>
          </a:p>
        </p:txBody>
      </p:sp>
      <p:sp>
        <p:nvSpPr>
          <p:cNvPr id="69" name="Прямоугольник 68"/>
          <p:cNvSpPr/>
          <p:nvPr/>
        </p:nvSpPr>
        <p:spPr>
          <a:xfrm>
            <a:off x="1331640" y="4509120"/>
            <a:ext cx="402674" cy="215444"/>
          </a:xfrm>
          <a:prstGeom prst="rect">
            <a:avLst/>
          </a:prstGeom>
        </p:spPr>
        <p:txBody>
          <a:bodyPr wrap="none">
            <a:spAutoFit/>
          </a:bodyPr>
          <a:lstStyle/>
          <a:p>
            <a:r>
              <a:rPr lang="uk-UA" sz="800" b="1" dirty="0">
                <a:solidFill>
                  <a:schemeClr val="bg1"/>
                </a:solidFill>
              </a:rPr>
              <a:t>ВПВ</a:t>
            </a:r>
          </a:p>
        </p:txBody>
      </p:sp>
      <p:sp>
        <p:nvSpPr>
          <p:cNvPr id="70" name="Прямоугольник 69"/>
          <p:cNvSpPr/>
          <p:nvPr/>
        </p:nvSpPr>
        <p:spPr>
          <a:xfrm>
            <a:off x="1187624" y="3645024"/>
            <a:ext cx="1080120" cy="246221"/>
          </a:xfrm>
          <a:prstGeom prst="rect">
            <a:avLst/>
          </a:prstGeom>
        </p:spPr>
        <p:txBody>
          <a:bodyPr wrap="square">
            <a:spAutoFit/>
          </a:bodyPr>
          <a:lstStyle/>
          <a:p>
            <a:r>
              <a:rPr lang="uk-UA" sz="1000" dirty="0">
                <a:solidFill>
                  <a:schemeClr val="bg1"/>
                </a:solidFill>
              </a:rPr>
              <a:t>Висхідна аорта</a:t>
            </a:r>
            <a:endParaRPr lang="uk-UA" sz="1000" b="1" dirty="0">
              <a:solidFill>
                <a:schemeClr val="bg1"/>
              </a:solidFill>
            </a:endParaRPr>
          </a:p>
        </p:txBody>
      </p:sp>
      <p:sp>
        <p:nvSpPr>
          <p:cNvPr id="71" name="Прямоугольник 70"/>
          <p:cNvSpPr/>
          <p:nvPr/>
        </p:nvSpPr>
        <p:spPr>
          <a:xfrm rot="1596119">
            <a:off x="2456570" y="3669210"/>
            <a:ext cx="845840" cy="400110"/>
          </a:xfrm>
          <a:prstGeom prst="rect">
            <a:avLst/>
          </a:prstGeom>
        </p:spPr>
        <p:txBody>
          <a:bodyPr wrap="square">
            <a:spAutoFit/>
          </a:bodyPr>
          <a:lstStyle/>
          <a:p>
            <a:r>
              <a:rPr lang="uk-UA" sz="1000" b="1" dirty="0">
                <a:solidFill>
                  <a:schemeClr val="bg1"/>
                </a:solidFill>
              </a:rPr>
              <a:t>Легеневий </a:t>
            </a:r>
          </a:p>
          <a:p>
            <a:r>
              <a:rPr lang="uk-UA" sz="1000" b="1" dirty="0">
                <a:solidFill>
                  <a:schemeClr val="bg1"/>
                </a:solidFill>
              </a:rPr>
              <a:t>стовбур</a:t>
            </a:r>
            <a:endParaRPr lang="uk-UA" sz="1000" dirty="0">
              <a:solidFill>
                <a:schemeClr val="bg1"/>
              </a:solidFill>
            </a:endParaRPr>
          </a:p>
        </p:txBody>
      </p:sp>
      <p:cxnSp>
        <p:nvCxnSpPr>
          <p:cNvPr id="73" name="Прямая со стрелкой 72"/>
          <p:cNvCxnSpPr/>
          <p:nvPr/>
        </p:nvCxnSpPr>
        <p:spPr>
          <a:xfrm>
            <a:off x="1619672" y="3861048"/>
            <a:ext cx="144016"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H="1">
            <a:off x="2267744" y="3933056"/>
            <a:ext cx="360040"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Прямоугольник 75"/>
          <p:cNvSpPr/>
          <p:nvPr/>
        </p:nvSpPr>
        <p:spPr>
          <a:xfrm>
            <a:off x="2339752" y="5877272"/>
            <a:ext cx="1349896" cy="246221"/>
          </a:xfrm>
          <a:prstGeom prst="rect">
            <a:avLst/>
          </a:prstGeom>
        </p:spPr>
        <p:txBody>
          <a:bodyPr wrap="square">
            <a:spAutoFit/>
          </a:bodyPr>
          <a:lstStyle/>
          <a:p>
            <a:r>
              <a:rPr lang="uk-UA" sz="1000" b="1" dirty="0">
                <a:solidFill>
                  <a:schemeClr val="bg1"/>
                </a:solidFill>
              </a:rPr>
              <a:t>Легенева артерія</a:t>
            </a:r>
            <a:endParaRPr lang="uk-UA" sz="1000" dirty="0">
              <a:solidFill>
                <a:schemeClr val="bg1"/>
              </a:solidFill>
            </a:endParaRPr>
          </a:p>
        </p:txBody>
      </p:sp>
      <p:cxnSp>
        <p:nvCxnSpPr>
          <p:cNvPr id="78" name="Прямая со стрелкой 77"/>
          <p:cNvCxnSpPr/>
          <p:nvPr/>
        </p:nvCxnSpPr>
        <p:spPr>
          <a:xfrm flipH="1" flipV="1">
            <a:off x="2699792" y="5301208"/>
            <a:ext cx="72008" cy="57606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9" name="Прямоугольник 78"/>
          <p:cNvSpPr/>
          <p:nvPr/>
        </p:nvSpPr>
        <p:spPr>
          <a:xfrm>
            <a:off x="3059832" y="4293096"/>
            <a:ext cx="300082" cy="369332"/>
          </a:xfrm>
          <a:prstGeom prst="rect">
            <a:avLst/>
          </a:prstGeom>
        </p:spPr>
        <p:txBody>
          <a:bodyPr wrap="none">
            <a:spAutoFit/>
          </a:bodyPr>
          <a:lstStyle/>
          <a:p>
            <a:r>
              <a:rPr lang="uk-UA" b="1" dirty="0"/>
              <a:t>3</a:t>
            </a:r>
          </a:p>
        </p:txBody>
      </p:sp>
      <p:cxnSp>
        <p:nvCxnSpPr>
          <p:cNvPr id="81" name="Прямая со стрелкой 80"/>
          <p:cNvCxnSpPr/>
          <p:nvPr/>
        </p:nvCxnSpPr>
        <p:spPr>
          <a:xfrm flipH="1" flipV="1">
            <a:off x="5508104" y="5589240"/>
            <a:ext cx="72008"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2" name="Прямоугольник 81"/>
          <p:cNvSpPr/>
          <p:nvPr/>
        </p:nvSpPr>
        <p:spPr>
          <a:xfrm>
            <a:off x="5076056" y="6021288"/>
            <a:ext cx="1064522" cy="276999"/>
          </a:xfrm>
          <a:prstGeom prst="rect">
            <a:avLst/>
          </a:prstGeom>
        </p:spPr>
        <p:txBody>
          <a:bodyPr wrap="none">
            <a:spAutoFit/>
          </a:bodyPr>
          <a:lstStyle/>
          <a:p>
            <a:r>
              <a:rPr lang="uk-UA" sz="1200" dirty="0">
                <a:solidFill>
                  <a:schemeClr val="bg1"/>
                </a:solidFill>
              </a:rPr>
              <a:t>Спадна аорта</a:t>
            </a:r>
          </a:p>
        </p:txBody>
      </p:sp>
      <p:pic>
        <p:nvPicPr>
          <p:cNvPr id="41986" name="Picture 2"/>
          <p:cNvPicPr>
            <a:picLocks noChangeAspect="1" noChangeArrowheads="1"/>
          </p:cNvPicPr>
          <p:nvPr/>
        </p:nvPicPr>
        <p:blipFill>
          <a:blip r:embed="rId6" cstate="print"/>
          <a:srcRect/>
          <a:stretch>
            <a:fillRect/>
          </a:stretch>
        </p:blipFill>
        <p:spPr bwMode="auto">
          <a:xfrm>
            <a:off x="0" y="692696"/>
            <a:ext cx="3419872" cy="2817136"/>
          </a:xfrm>
          <a:prstGeom prst="rect">
            <a:avLst/>
          </a:prstGeom>
          <a:noFill/>
          <a:ln w="9525">
            <a:noFill/>
            <a:miter lim="800000"/>
            <a:headEnd/>
            <a:tailEnd/>
          </a:ln>
        </p:spPr>
      </p:pic>
      <p:sp>
        <p:nvSpPr>
          <p:cNvPr id="49" name="Полилиния 48"/>
          <p:cNvSpPr/>
          <p:nvPr/>
        </p:nvSpPr>
        <p:spPr>
          <a:xfrm>
            <a:off x="7327692" y="1616439"/>
            <a:ext cx="682053" cy="944380"/>
          </a:xfrm>
          <a:custGeom>
            <a:avLst/>
            <a:gdLst>
              <a:gd name="connsiteX0" fmla="*/ 677056 w 682053"/>
              <a:gd name="connsiteY0" fmla="*/ 497174 h 944380"/>
              <a:gd name="connsiteX1" fmla="*/ 122419 w 682053"/>
              <a:gd name="connsiteY1" fmla="*/ 62459 h 944380"/>
              <a:gd name="connsiteX2" fmla="*/ 92439 w 682053"/>
              <a:gd name="connsiteY2" fmla="*/ 871928 h 944380"/>
              <a:gd name="connsiteX3" fmla="*/ 677056 w 682053"/>
              <a:gd name="connsiteY3" fmla="*/ 497174 h 944380"/>
            </a:gdLst>
            <a:ahLst/>
            <a:cxnLst>
              <a:cxn ang="0">
                <a:pos x="connsiteX0" y="connsiteY0"/>
              </a:cxn>
              <a:cxn ang="0">
                <a:pos x="connsiteX1" y="connsiteY1"/>
              </a:cxn>
              <a:cxn ang="0">
                <a:pos x="connsiteX2" y="connsiteY2"/>
              </a:cxn>
              <a:cxn ang="0">
                <a:pos x="connsiteX3" y="connsiteY3"/>
              </a:cxn>
            </a:cxnLst>
            <a:rect l="l" t="t" r="r" b="b"/>
            <a:pathLst>
              <a:path w="682053" h="944380">
                <a:moveTo>
                  <a:pt x="677056" y="497174"/>
                </a:moveTo>
                <a:cubicBezTo>
                  <a:pt x="682053" y="362263"/>
                  <a:pt x="219855" y="0"/>
                  <a:pt x="122419" y="62459"/>
                </a:cubicBezTo>
                <a:cubicBezTo>
                  <a:pt x="24983" y="124918"/>
                  <a:pt x="0" y="799476"/>
                  <a:pt x="92439" y="871928"/>
                </a:cubicBezTo>
                <a:cubicBezTo>
                  <a:pt x="184878" y="944380"/>
                  <a:pt x="672059" y="632085"/>
                  <a:pt x="677056" y="497174"/>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7" name="Полилиния 56"/>
          <p:cNvSpPr/>
          <p:nvPr/>
        </p:nvSpPr>
        <p:spPr>
          <a:xfrm>
            <a:off x="3897443" y="2101121"/>
            <a:ext cx="1139252" cy="764499"/>
          </a:xfrm>
          <a:custGeom>
            <a:avLst/>
            <a:gdLst>
              <a:gd name="connsiteX0" fmla="*/ 29980 w 1139252"/>
              <a:gd name="connsiteY0" fmla="*/ 432217 h 764499"/>
              <a:gd name="connsiteX1" fmla="*/ 254832 w 1139252"/>
              <a:gd name="connsiteY1" fmla="*/ 207364 h 764499"/>
              <a:gd name="connsiteX2" fmla="*/ 479685 w 1139252"/>
              <a:gd name="connsiteY2" fmla="*/ 132413 h 764499"/>
              <a:gd name="connsiteX3" fmla="*/ 734518 w 1139252"/>
              <a:gd name="connsiteY3" fmla="*/ 57463 h 764499"/>
              <a:gd name="connsiteX4" fmla="*/ 1019331 w 1139252"/>
              <a:gd name="connsiteY4" fmla="*/ 42472 h 764499"/>
              <a:gd name="connsiteX5" fmla="*/ 1124262 w 1139252"/>
              <a:gd name="connsiteY5" fmla="*/ 42472 h 764499"/>
              <a:gd name="connsiteX6" fmla="*/ 1109272 w 1139252"/>
              <a:gd name="connsiteY6" fmla="*/ 297305 h 764499"/>
              <a:gd name="connsiteX7" fmla="*/ 1019331 w 1139252"/>
              <a:gd name="connsiteY7" fmla="*/ 372256 h 764499"/>
              <a:gd name="connsiteX8" fmla="*/ 539646 w 1139252"/>
              <a:gd name="connsiteY8" fmla="*/ 492177 h 764499"/>
              <a:gd name="connsiteX9" fmla="*/ 134911 w 1139252"/>
              <a:gd name="connsiteY9" fmla="*/ 717030 h 764499"/>
              <a:gd name="connsiteX10" fmla="*/ 74950 w 1139252"/>
              <a:gd name="connsiteY10" fmla="*/ 717030 h 764499"/>
              <a:gd name="connsiteX11" fmla="*/ 29980 w 1139252"/>
              <a:gd name="connsiteY11" fmla="*/ 432217 h 76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9252" h="764499">
                <a:moveTo>
                  <a:pt x="29980" y="432217"/>
                </a:moveTo>
                <a:cubicBezTo>
                  <a:pt x="59960" y="347273"/>
                  <a:pt x="179881" y="257331"/>
                  <a:pt x="254832" y="207364"/>
                </a:cubicBezTo>
                <a:cubicBezTo>
                  <a:pt x="329783" y="157397"/>
                  <a:pt x="399737" y="157396"/>
                  <a:pt x="479685" y="132413"/>
                </a:cubicBezTo>
                <a:cubicBezTo>
                  <a:pt x="559633" y="107430"/>
                  <a:pt x="644577" y="72453"/>
                  <a:pt x="734518" y="57463"/>
                </a:cubicBezTo>
                <a:cubicBezTo>
                  <a:pt x="824459" y="42473"/>
                  <a:pt x="954374" y="44971"/>
                  <a:pt x="1019331" y="42472"/>
                </a:cubicBezTo>
                <a:cubicBezTo>
                  <a:pt x="1084288" y="39974"/>
                  <a:pt x="1109272" y="0"/>
                  <a:pt x="1124262" y="42472"/>
                </a:cubicBezTo>
                <a:cubicBezTo>
                  <a:pt x="1139252" y="84944"/>
                  <a:pt x="1126760" y="242341"/>
                  <a:pt x="1109272" y="297305"/>
                </a:cubicBezTo>
                <a:cubicBezTo>
                  <a:pt x="1091784" y="352269"/>
                  <a:pt x="1114269" y="339777"/>
                  <a:pt x="1019331" y="372256"/>
                </a:cubicBezTo>
                <a:cubicBezTo>
                  <a:pt x="924393" y="404735"/>
                  <a:pt x="687049" y="434715"/>
                  <a:pt x="539646" y="492177"/>
                </a:cubicBezTo>
                <a:cubicBezTo>
                  <a:pt x="392243" y="549639"/>
                  <a:pt x="212360" y="679555"/>
                  <a:pt x="134911" y="717030"/>
                </a:cubicBezTo>
                <a:cubicBezTo>
                  <a:pt x="57462" y="754505"/>
                  <a:pt x="89940" y="764499"/>
                  <a:pt x="74950" y="717030"/>
                </a:cubicBezTo>
                <a:cubicBezTo>
                  <a:pt x="59960" y="669561"/>
                  <a:pt x="0" y="517161"/>
                  <a:pt x="29980" y="432217"/>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159537" cy="584775"/>
          </a:xfrm>
          <a:prstGeom prst="rect">
            <a:avLst/>
          </a:prstGeom>
        </p:spPr>
        <p:txBody>
          <a:bodyPr wrap="none">
            <a:spAutoFit/>
          </a:bodyPr>
          <a:lstStyle/>
          <a:p>
            <a:r>
              <a:rPr lang="uk-UA" sz="3200" b="1" dirty="0"/>
              <a:t>6</a:t>
            </a:r>
            <a:r>
              <a:rPr lang="en-US" sz="3200" b="1" dirty="0"/>
              <a:t> </a:t>
            </a:r>
            <a:r>
              <a:rPr lang="uk-UA" sz="3200" b="1" dirty="0"/>
              <a:t>сегмент лівої легені</a:t>
            </a:r>
          </a:p>
        </p:txBody>
      </p:sp>
      <p:pic>
        <p:nvPicPr>
          <p:cNvPr id="40" name="Picture 3"/>
          <p:cNvPicPr>
            <a:picLocks noChangeAspect="1" noChangeArrowheads="1"/>
          </p:cNvPicPr>
          <p:nvPr/>
        </p:nvPicPr>
        <p:blipFill>
          <a:blip r:embed="rId2" cstate="print">
            <a:lum contrast="30000"/>
          </a:blip>
          <a:srcRect/>
          <a:stretch>
            <a:fillRect/>
          </a:stretch>
        </p:blipFill>
        <p:spPr bwMode="auto">
          <a:xfrm>
            <a:off x="6803231" y="764704"/>
            <a:ext cx="2340769"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pic>
        <p:nvPicPr>
          <p:cNvPr id="34817" name="Picture 1"/>
          <p:cNvPicPr>
            <a:picLocks noChangeAspect="1" noChangeArrowheads="1"/>
          </p:cNvPicPr>
          <p:nvPr/>
        </p:nvPicPr>
        <p:blipFill>
          <a:blip r:embed="rId4" cstate="print"/>
          <a:srcRect/>
          <a:stretch>
            <a:fillRect/>
          </a:stretch>
        </p:blipFill>
        <p:spPr bwMode="auto">
          <a:xfrm>
            <a:off x="3707904" y="3789040"/>
            <a:ext cx="3015370" cy="2448272"/>
          </a:xfrm>
          <a:prstGeom prst="rect">
            <a:avLst/>
          </a:prstGeom>
          <a:noFill/>
          <a:ln w="9525">
            <a:noFill/>
            <a:miter lim="800000"/>
            <a:headEnd/>
            <a:tailEnd/>
          </a:ln>
        </p:spPr>
      </p:pic>
      <p:sp>
        <p:nvSpPr>
          <p:cNvPr id="25" name="Прямоугольник 24"/>
          <p:cNvSpPr/>
          <p:nvPr/>
        </p:nvSpPr>
        <p:spPr>
          <a:xfrm>
            <a:off x="5004048" y="5517232"/>
            <a:ext cx="444352" cy="246221"/>
          </a:xfrm>
          <a:prstGeom prst="rect">
            <a:avLst/>
          </a:prstGeom>
        </p:spPr>
        <p:txBody>
          <a:bodyPr wrap="none">
            <a:spAutoFit/>
          </a:bodyPr>
          <a:lstStyle/>
          <a:p>
            <a:r>
              <a:rPr lang="en-US" sz="1000" b="1" dirty="0">
                <a:solidFill>
                  <a:schemeClr val="bg1"/>
                </a:solidFill>
              </a:rPr>
              <a:t>Th </a:t>
            </a:r>
            <a:r>
              <a:rPr lang="uk-UA" sz="1000" b="1" dirty="0">
                <a:solidFill>
                  <a:schemeClr val="bg1"/>
                </a:solidFill>
              </a:rPr>
              <a:t>5</a:t>
            </a:r>
          </a:p>
        </p:txBody>
      </p:sp>
      <p:sp>
        <p:nvSpPr>
          <p:cNvPr id="31" name="Полилиния 30"/>
          <p:cNvSpPr/>
          <p:nvPr/>
        </p:nvSpPr>
        <p:spPr>
          <a:xfrm>
            <a:off x="3897443" y="5261548"/>
            <a:ext cx="1229193" cy="372255"/>
          </a:xfrm>
          <a:custGeom>
            <a:avLst/>
            <a:gdLst>
              <a:gd name="connsiteX0" fmla="*/ 1229193 w 1229193"/>
              <a:gd name="connsiteY0" fmla="*/ 0 h 372255"/>
              <a:gd name="connsiteX1" fmla="*/ 1004341 w 1229193"/>
              <a:gd name="connsiteY1" fmla="*/ 179882 h 372255"/>
              <a:gd name="connsiteX2" fmla="*/ 794478 w 1229193"/>
              <a:gd name="connsiteY2" fmla="*/ 299803 h 372255"/>
              <a:gd name="connsiteX3" fmla="*/ 329783 w 1229193"/>
              <a:gd name="connsiteY3" fmla="*/ 359763 h 372255"/>
              <a:gd name="connsiteX4" fmla="*/ 0 w 1229193"/>
              <a:gd name="connsiteY4" fmla="*/ 224852 h 372255"/>
              <a:gd name="connsiteX5" fmla="*/ 0 w 1229193"/>
              <a:gd name="connsiteY5" fmla="*/ 224852 h 3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193" h="372255">
                <a:moveTo>
                  <a:pt x="1229193" y="0"/>
                </a:moveTo>
                <a:cubicBezTo>
                  <a:pt x="1152993" y="64957"/>
                  <a:pt x="1076793" y="129915"/>
                  <a:pt x="1004341" y="179882"/>
                </a:cubicBezTo>
                <a:cubicBezTo>
                  <a:pt x="931889" y="229849"/>
                  <a:pt x="906904" y="269823"/>
                  <a:pt x="794478" y="299803"/>
                </a:cubicBezTo>
                <a:cubicBezTo>
                  <a:pt x="682052" y="329783"/>
                  <a:pt x="462196" y="372255"/>
                  <a:pt x="329783" y="359763"/>
                </a:cubicBezTo>
                <a:cubicBezTo>
                  <a:pt x="197370" y="347271"/>
                  <a:pt x="0" y="224852"/>
                  <a:pt x="0" y="224852"/>
                </a:cubicBezTo>
                <a:lnTo>
                  <a:pt x="0" y="22485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2" name="Полилиния 31"/>
          <p:cNvSpPr/>
          <p:nvPr/>
        </p:nvSpPr>
        <p:spPr>
          <a:xfrm>
            <a:off x="5801193" y="5456420"/>
            <a:ext cx="859436" cy="224852"/>
          </a:xfrm>
          <a:custGeom>
            <a:avLst/>
            <a:gdLst>
              <a:gd name="connsiteX0" fmla="*/ 0 w 859436"/>
              <a:gd name="connsiteY0" fmla="*/ 0 h 224852"/>
              <a:gd name="connsiteX1" fmla="*/ 119922 w 859436"/>
              <a:gd name="connsiteY1" fmla="*/ 164891 h 224852"/>
              <a:gd name="connsiteX2" fmla="*/ 404735 w 859436"/>
              <a:gd name="connsiteY2" fmla="*/ 224852 h 224852"/>
              <a:gd name="connsiteX3" fmla="*/ 794479 w 859436"/>
              <a:gd name="connsiteY3" fmla="*/ 164891 h 224852"/>
              <a:gd name="connsiteX4" fmla="*/ 794479 w 859436"/>
              <a:gd name="connsiteY4" fmla="*/ 149901 h 22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36" h="224852">
                <a:moveTo>
                  <a:pt x="0" y="0"/>
                </a:moveTo>
                <a:cubicBezTo>
                  <a:pt x="26233" y="63708"/>
                  <a:pt x="52466" y="127416"/>
                  <a:pt x="119922" y="164891"/>
                </a:cubicBezTo>
                <a:cubicBezTo>
                  <a:pt x="187378" y="202366"/>
                  <a:pt x="292309" y="224852"/>
                  <a:pt x="404735" y="224852"/>
                </a:cubicBezTo>
                <a:cubicBezTo>
                  <a:pt x="517161" y="224852"/>
                  <a:pt x="729522" y="177383"/>
                  <a:pt x="794479" y="164891"/>
                </a:cubicBezTo>
                <a:cubicBezTo>
                  <a:pt x="859436" y="152399"/>
                  <a:pt x="794479" y="149901"/>
                  <a:pt x="794479" y="149901"/>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4" name="Полилиния 33"/>
          <p:cNvSpPr/>
          <p:nvPr/>
        </p:nvSpPr>
        <p:spPr>
          <a:xfrm>
            <a:off x="5891134" y="4402112"/>
            <a:ext cx="649574" cy="574622"/>
          </a:xfrm>
          <a:custGeom>
            <a:avLst/>
            <a:gdLst>
              <a:gd name="connsiteX0" fmla="*/ 0 w 649574"/>
              <a:gd name="connsiteY0" fmla="*/ 574622 h 574622"/>
              <a:gd name="connsiteX1" fmla="*/ 554636 w 649574"/>
              <a:gd name="connsiteY1" fmla="*/ 79947 h 574622"/>
              <a:gd name="connsiteX2" fmla="*/ 569627 w 649574"/>
              <a:gd name="connsiteY2" fmla="*/ 94937 h 574622"/>
              <a:gd name="connsiteX3" fmla="*/ 569627 w 649574"/>
              <a:gd name="connsiteY3" fmla="*/ 94937 h 574622"/>
            </a:gdLst>
            <a:ahLst/>
            <a:cxnLst>
              <a:cxn ang="0">
                <a:pos x="connsiteX0" y="connsiteY0"/>
              </a:cxn>
              <a:cxn ang="0">
                <a:pos x="connsiteX1" y="connsiteY1"/>
              </a:cxn>
              <a:cxn ang="0">
                <a:pos x="connsiteX2" y="connsiteY2"/>
              </a:cxn>
              <a:cxn ang="0">
                <a:pos x="connsiteX3" y="connsiteY3"/>
              </a:cxn>
            </a:cxnLst>
            <a:rect l="l" t="t" r="r" b="b"/>
            <a:pathLst>
              <a:path w="649574" h="574622">
                <a:moveTo>
                  <a:pt x="0" y="574622"/>
                </a:moveTo>
                <a:cubicBezTo>
                  <a:pt x="229849" y="367258"/>
                  <a:pt x="459698" y="159894"/>
                  <a:pt x="554636" y="79947"/>
                </a:cubicBezTo>
                <a:cubicBezTo>
                  <a:pt x="649574" y="0"/>
                  <a:pt x="569627" y="94937"/>
                  <a:pt x="569627" y="94937"/>
                </a:cubicBezTo>
                <a:lnTo>
                  <a:pt x="569627" y="94937"/>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6" name="Полилиния 35"/>
          <p:cNvSpPr/>
          <p:nvPr/>
        </p:nvSpPr>
        <p:spPr>
          <a:xfrm>
            <a:off x="4122295" y="4347148"/>
            <a:ext cx="607101" cy="494675"/>
          </a:xfrm>
          <a:custGeom>
            <a:avLst/>
            <a:gdLst>
              <a:gd name="connsiteX0" fmla="*/ 0 w 607101"/>
              <a:gd name="connsiteY0" fmla="*/ 0 h 494675"/>
              <a:gd name="connsiteX1" fmla="*/ 29980 w 607101"/>
              <a:gd name="connsiteY1" fmla="*/ 104931 h 494675"/>
              <a:gd name="connsiteX2" fmla="*/ 104931 w 607101"/>
              <a:gd name="connsiteY2" fmla="*/ 179882 h 494675"/>
              <a:gd name="connsiteX3" fmla="*/ 224853 w 607101"/>
              <a:gd name="connsiteY3" fmla="*/ 239842 h 494675"/>
              <a:gd name="connsiteX4" fmla="*/ 359764 w 607101"/>
              <a:gd name="connsiteY4" fmla="*/ 329783 h 494675"/>
              <a:gd name="connsiteX5" fmla="*/ 569626 w 607101"/>
              <a:gd name="connsiteY5" fmla="*/ 464695 h 494675"/>
              <a:gd name="connsiteX6" fmla="*/ 584616 w 607101"/>
              <a:gd name="connsiteY6" fmla="*/ 464695 h 494675"/>
              <a:gd name="connsiteX7" fmla="*/ 599607 w 607101"/>
              <a:gd name="connsiteY7" fmla="*/ 494675 h 49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101" h="494675">
                <a:moveTo>
                  <a:pt x="0" y="0"/>
                </a:moveTo>
                <a:cubicBezTo>
                  <a:pt x="6246" y="37475"/>
                  <a:pt x="12492" y="74951"/>
                  <a:pt x="29980" y="104931"/>
                </a:cubicBezTo>
                <a:cubicBezTo>
                  <a:pt x="47468" y="134911"/>
                  <a:pt x="72452" y="157397"/>
                  <a:pt x="104931" y="179882"/>
                </a:cubicBezTo>
                <a:cubicBezTo>
                  <a:pt x="137410" y="202367"/>
                  <a:pt x="182381" y="214858"/>
                  <a:pt x="224853" y="239842"/>
                </a:cubicBezTo>
                <a:cubicBezTo>
                  <a:pt x="267325" y="264826"/>
                  <a:pt x="359764" y="329783"/>
                  <a:pt x="359764" y="329783"/>
                </a:cubicBezTo>
                <a:lnTo>
                  <a:pt x="569626" y="464695"/>
                </a:lnTo>
                <a:cubicBezTo>
                  <a:pt x="607101" y="487180"/>
                  <a:pt x="579619" y="459698"/>
                  <a:pt x="584616" y="464695"/>
                </a:cubicBezTo>
                <a:cubicBezTo>
                  <a:pt x="589613" y="469692"/>
                  <a:pt x="599607" y="494675"/>
                  <a:pt x="599607" y="494675"/>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37" name="Прямоугольник 36"/>
          <p:cNvSpPr/>
          <p:nvPr/>
        </p:nvSpPr>
        <p:spPr>
          <a:xfrm>
            <a:off x="4139952" y="4941168"/>
            <a:ext cx="300082" cy="369332"/>
          </a:xfrm>
          <a:prstGeom prst="rect">
            <a:avLst/>
          </a:prstGeom>
        </p:spPr>
        <p:txBody>
          <a:bodyPr wrap="none">
            <a:spAutoFit/>
          </a:bodyPr>
          <a:lstStyle/>
          <a:p>
            <a:r>
              <a:rPr lang="uk-UA" b="1" dirty="0"/>
              <a:t>2</a:t>
            </a:r>
          </a:p>
        </p:txBody>
      </p:sp>
      <p:sp>
        <p:nvSpPr>
          <p:cNvPr id="38" name="Прямоугольник 37"/>
          <p:cNvSpPr/>
          <p:nvPr/>
        </p:nvSpPr>
        <p:spPr>
          <a:xfrm>
            <a:off x="4355976" y="5589240"/>
            <a:ext cx="300082" cy="369332"/>
          </a:xfrm>
          <a:prstGeom prst="rect">
            <a:avLst/>
          </a:prstGeom>
        </p:spPr>
        <p:txBody>
          <a:bodyPr wrap="none">
            <a:spAutoFit/>
          </a:bodyPr>
          <a:lstStyle/>
          <a:p>
            <a:r>
              <a:rPr lang="uk-UA" b="1" dirty="0"/>
              <a:t>6</a:t>
            </a:r>
          </a:p>
        </p:txBody>
      </p:sp>
      <p:sp>
        <p:nvSpPr>
          <p:cNvPr id="39" name="Прямоугольник 38"/>
          <p:cNvSpPr/>
          <p:nvPr/>
        </p:nvSpPr>
        <p:spPr>
          <a:xfrm>
            <a:off x="6156176" y="5013176"/>
            <a:ext cx="546945" cy="369332"/>
          </a:xfrm>
          <a:prstGeom prst="rect">
            <a:avLst/>
          </a:prstGeom>
        </p:spPr>
        <p:txBody>
          <a:bodyPr wrap="none">
            <a:spAutoFit/>
          </a:bodyPr>
          <a:lstStyle/>
          <a:p>
            <a:r>
              <a:rPr lang="uk-UA" b="1" dirty="0"/>
              <a:t>1+2</a:t>
            </a:r>
          </a:p>
        </p:txBody>
      </p:sp>
      <p:sp>
        <p:nvSpPr>
          <p:cNvPr id="41" name="Прямоугольник 40"/>
          <p:cNvSpPr/>
          <p:nvPr/>
        </p:nvSpPr>
        <p:spPr>
          <a:xfrm>
            <a:off x="5940152" y="5661248"/>
            <a:ext cx="300082" cy="369332"/>
          </a:xfrm>
          <a:prstGeom prst="rect">
            <a:avLst/>
          </a:prstGeom>
        </p:spPr>
        <p:txBody>
          <a:bodyPr wrap="none">
            <a:spAutoFit/>
          </a:bodyPr>
          <a:lstStyle/>
          <a:p>
            <a:r>
              <a:rPr lang="uk-UA" b="1" dirty="0"/>
              <a:t>6</a:t>
            </a:r>
          </a:p>
        </p:txBody>
      </p:sp>
      <p:sp>
        <p:nvSpPr>
          <p:cNvPr id="42" name="Прямоугольник 41"/>
          <p:cNvSpPr/>
          <p:nvPr/>
        </p:nvSpPr>
        <p:spPr>
          <a:xfrm>
            <a:off x="4427984" y="4221088"/>
            <a:ext cx="300082" cy="369332"/>
          </a:xfrm>
          <a:prstGeom prst="rect">
            <a:avLst/>
          </a:prstGeom>
        </p:spPr>
        <p:txBody>
          <a:bodyPr wrap="none">
            <a:spAutoFit/>
          </a:bodyPr>
          <a:lstStyle/>
          <a:p>
            <a:r>
              <a:rPr lang="uk-UA" b="1" dirty="0"/>
              <a:t>3</a:t>
            </a:r>
          </a:p>
        </p:txBody>
      </p:sp>
      <p:sp>
        <p:nvSpPr>
          <p:cNvPr id="43" name="Прямоугольник 42"/>
          <p:cNvSpPr/>
          <p:nvPr/>
        </p:nvSpPr>
        <p:spPr>
          <a:xfrm>
            <a:off x="5796136" y="4221088"/>
            <a:ext cx="300082" cy="369332"/>
          </a:xfrm>
          <a:prstGeom prst="rect">
            <a:avLst/>
          </a:prstGeom>
        </p:spPr>
        <p:txBody>
          <a:bodyPr wrap="none">
            <a:spAutoFit/>
          </a:bodyPr>
          <a:lstStyle/>
          <a:p>
            <a:r>
              <a:rPr lang="uk-UA" b="1" dirty="0"/>
              <a:t>3</a:t>
            </a:r>
          </a:p>
        </p:txBody>
      </p:sp>
      <p:sp>
        <p:nvSpPr>
          <p:cNvPr id="44" name="Прямоугольник 43"/>
          <p:cNvSpPr/>
          <p:nvPr/>
        </p:nvSpPr>
        <p:spPr>
          <a:xfrm>
            <a:off x="4716016" y="4653136"/>
            <a:ext cx="402674" cy="215444"/>
          </a:xfrm>
          <a:prstGeom prst="rect">
            <a:avLst/>
          </a:prstGeom>
        </p:spPr>
        <p:txBody>
          <a:bodyPr wrap="none">
            <a:spAutoFit/>
          </a:bodyPr>
          <a:lstStyle/>
          <a:p>
            <a:r>
              <a:rPr lang="uk-UA" sz="800" b="1" dirty="0">
                <a:solidFill>
                  <a:schemeClr val="bg1"/>
                </a:solidFill>
              </a:rPr>
              <a:t>ВПВ</a:t>
            </a:r>
          </a:p>
        </p:txBody>
      </p:sp>
      <p:sp>
        <p:nvSpPr>
          <p:cNvPr id="45" name="Прямоугольник 44"/>
          <p:cNvSpPr/>
          <p:nvPr/>
        </p:nvSpPr>
        <p:spPr>
          <a:xfrm>
            <a:off x="4716016" y="3789040"/>
            <a:ext cx="1152239" cy="276999"/>
          </a:xfrm>
          <a:prstGeom prst="rect">
            <a:avLst/>
          </a:prstGeom>
        </p:spPr>
        <p:txBody>
          <a:bodyPr wrap="none">
            <a:spAutoFit/>
          </a:bodyPr>
          <a:lstStyle/>
          <a:p>
            <a:r>
              <a:rPr lang="uk-UA" sz="1200" dirty="0">
                <a:solidFill>
                  <a:schemeClr val="bg1"/>
                </a:solidFill>
              </a:rPr>
              <a:t>висхідна аорта</a:t>
            </a:r>
            <a:endParaRPr lang="uk-UA" sz="1200" b="1" dirty="0">
              <a:solidFill>
                <a:schemeClr val="bg1"/>
              </a:solidFill>
            </a:endParaRPr>
          </a:p>
        </p:txBody>
      </p:sp>
      <p:cxnSp>
        <p:nvCxnSpPr>
          <p:cNvPr id="47" name="Прямая со стрелкой 46"/>
          <p:cNvCxnSpPr/>
          <p:nvPr/>
        </p:nvCxnSpPr>
        <p:spPr>
          <a:xfrm>
            <a:off x="5148064" y="4077072"/>
            <a:ext cx="0" cy="36004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8" name="Прямоугольник 47"/>
          <p:cNvSpPr/>
          <p:nvPr/>
        </p:nvSpPr>
        <p:spPr>
          <a:xfrm rot="1361179">
            <a:off x="5849663" y="3831586"/>
            <a:ext cx="960648" cy="461665"/>
          </a:xfrm>
          <a:prstGeom prst="rect">
            <a:avLst/>
          </a:prstGeom>
        </p:spPr>
        <p:txBody>
          <a:bodyPr wrap="none">
            <a:spAutoFit/>
          </a:bodyPr>
          <a:lstStyle/>
          <a:p>
            <a:r>
              <a:rPr lang="uk-UA" sz="1200" b="1" dirty="0">
                <a:solidFill>
                  <a:schemeClr val="bg1"/>
                </a:solidFill>
              </a:rPr>
              <a:t>Легеневий </a:t>
            </a:r>
          </a:p>
          <a:p>
            <a:r>
              <a:rPr lang="uk-UA" sz="1200" b="1" dirty="0">
                <a:solidFill>
                  <a:schemeClr val="bg1"/>
                </a:solidFill>
              </a:rPr>
              <a:t>стовбур</a:t>
            </a:r>
            <a:endParaRPr lang="uk-UA" sz="1200" dirty="0">
              <a:solidFill>
                <a:schemeClr val="bg1"/>
              </a:solidFill>
            </a:endParaRPr>
          </a:p>
        </p:txBody>
      </p:sp>
      <p:cxnSp>
        <p:nvCxnSpPr>
          <p:cNvPr id="50" name="Прямая со стрелкой 49"/>
          <p:cNvCxnSpPr/>
          <p:nvPr/>
        </p:nvCxnSpPr>
        <p:spPr>
          <a:xfrm flipH="1">
            <a:off x="5508104" y="4149080"/>
            <a:ext cx="504056"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2" name="Прямоугольник 51"/>
          <p:cNvSpPr/>
          <p:nvPr/>
        </p:nvSpPr>
        <p:spPr>
          <a:xfrm>
            <a:off x="6876256" y="3933056"/>
            <a:ext cx="2267745" cy="2585323"/>
          </a:xfrm>
          <a:prstGeom prst="rect">
            <a:avLst/>
          </a:prstGeom>
        </p:spPr>
        <p:txBody>
          <a:bodyPr wrap="square">
            <a:spAutoFit/>
          </a:bodyPr>
          <a:lstStyle/>
          <a:p>
            <a:r>
              <a:rPr lang="uk-UA" dirty="0"/>
              <a:t>На РГ ОГК S6 (верхівковий) нижньої частки лівої легені проектується на грудну клітку в </a:t>
            </a:r>
            <a:r>
              <a:rPr lang="uk-UA" dirty="0" err="1"/>
              <a:t>паравертебральній</a:t>
            </a:r>
            <a:r>
              <a:rPr lang="uk-UA" dirty="0"/>
              <a:t> області від середини лопатки до її нижнього кута.</a:t>
            </a:r>
          </a:p>
        </p:txBody>
      </p:sp>
      <p:sp>
        <p:nvSpPr>
          <p:cNvPr id="53" name="Прямоугольник 52"/>
          <p:cNvSpPr/>
          <p:nvPr/>
        </p:nvSpPr>
        <p:spPr>
          <a:xfrm>
            <a:off x="4788024" y="5013176"/>
            <a:ext cx="269776" cy="276999"/>
          </a:xfrm>
          <a:prstGeom prst="rect">
            <a:avLst/>
          </a:prstGeom>
        </p:spPr>
        <p:txBody>
          <a:bodyPr wrap="square">
            <a:spAutoFit/>
          </a:bodyPr>
          <a:lstStyle/>
          <a:p>
            <a:r>
              <a:rPr lang="uk-UA" sz="1200" b="1" dirty="0"/>
              <a:t>Б</a:t>
            </a:r>
          </a:p>
        </p:txBody>
      </p:sp>
      <p:sp>
        <p:nvSpPr>
          <p:cNvPr id="55" name="Прямоугольник 54"/>
          <p:cNvSpPr/>
          <p:nvPr/>
        </p:nvSpPr>
        <p:spPr>
          <a:xfrm>
            <a:off x="5220072" y="5085184"/>
            <a:ext cx="285656" cy="276999"/>
          </a:xfrm>
          <a:prstGeom prst="rect">
            <a:avLst/>
          </a:prstGeom>
        </p:spPr>
        <p:txBody>
          <a:bodyPr wrap="none">
            <a:spAutoFit/>
          </a:bodyPr>
          <a:lstStyle/>
          <a:p>
            <a:r>
              <a:rPr lang="uk-UA" sz="1200" b="1" dirty="0"/>
              <a:t>Б</a:t>
            </a:r>
          </a:p>
        </p:txBody>
      </p:sp>
      <p:sp>
        <p:nvSpPr>
          <p:cNvPr id="56" name="Прямоугольник 55"/>
          <p:cNvSpPr/>
          <p:nvPr/>
        </p:nvSpPr>
        <p:spPr>
          <a:xfrm>
            <a:off x="0" y="6237312"/>
            <a:ext cx="6660232" cy="923330"/>
          </a:xfrm>
          <a:prstGeom prst="rect">
            <a:avLst/>
          </a:prstGeom>
        </p:spPr>
        <p:txBody>
          <a:bodyPr wrap="square">
            <a:spAutoFit/>
          </a:bodyPr>
          <a:lstStyle/>
          <a:p>
            <a:r>
              <a:rPr lang="uk-UA" dirty="0"/>
              <a:t>На </a:t>
            </a:r>
            <a:r>
              <a:rPr lang="uk-UA" dirty="0" err="1"/>
              <a:t>КТ</a:t>
            </a:r>
            <a:r>
              <a:rPr lang="uk-UA" dirty="0"/>
              <a:t> ОГК: займає задні відділи лівої легені від рівня</a:t>
            </a:r>
          </a:p>
          <a:p>
            <a:r>
              <a:rPr lang="uk-UA" dirty="0"/>
              <a:t> біфуркації трахеї до рівня легеневої артерії</a:t>
            </a:r>
          </a:p>
          <a:p>
            <a:endParaRPr lang="uk-UA" dirty="0"/>
          </a:p>
        </p:txBody>
      </p:sp>
      <p:pic>
        <p:nvPicPr>
          <p:cNvPr id="35843" name="Picture 3"/>
          <p:cNvPicPr>
            <a:picLocks noChangeAspect="1" noChangeArrowheads="1"/>
          </p:cNvPicPr>
          <p:nvPr/>
        </p:nvPicPr>
        <p:blipFill>
          <a:blip r:embed="rId5" cstate="print"/>
          <a:srcRect/>
          <a:stretch>
            <a:fillRect/>
          </a:stretch>
        </p:blipFill>
        <p:spPr bwMode="auto">
          <a:xfrm>
            <a:off x="0" y="3789040"/>
            <a:ext cx="3766660" cy="2408932"/>
          </a:xfrm>
          <a:prstGeom prst="rect">
            <a:avLst/>
          </a:prstGeom>
          <a:noFill/>
          <a:ln w="9525">
            <a:noFill/>
            <a:miter lim="800000"/>
            <a:headEnd/>
            <a:tailEnd/>
          </a:ln>
        </p:spPr>
      </p:pic>
      <p:sp>
        <p:nvSpPr>
          <p:cNvPr id="62" name="Прямоугольник 61"/>
          <p:cNvSpPr/>
          <p:nvPr/>
        </p:nvSpPr>
        <p:spPr>
          <a:xfrm>
            <a:off x="1619672" y="5373216"/>
            <a:ext cx="497252" cy="276999"/>
          </a:xfrm>
          <a:prstGeom prst="rect">
            <a:avLst/>
          </a:prstGeom>
        </p:spPr>
        <p:txBody>
          <a:bodyPr wrap="none">
            <a:spAutoFit/>
          </a:bodyPr>
          <a:lstStyle/>
          <a:p>
            <a:r>
              <a:rPr lang="en-US" sz="1200" b="1" dirty="0">
                <a:solidFill>
                  <a:schemeClr val="bg1"/>
                </a:solidFill>
              </a:rPr>
              <a:t>Th </a:t>
            </a:r>
            <a:r>
              <a:rPr lang="uk-UA" sz="1200" b="1" dirty="0">
                <a:solidFill>
                  <a:schemeClr val="bg1"/>
                </a:solidFill>
              </a:rPr>
              <a:t>5</a:t>
            </a:r>
          </a:p>
        </p:txBody>
      </p:sp>
      <p:sp>
        <p:nvSpPr>
          <p:cNvPr id="64" name="Полилиния 63"/>
          <p:cNvSpPr/>
          <p:nvPr/>
        </p:nvSpPr>
        <p:spPr>
          <a:xfrm>
            <a:off x="179882" y="4886793"/>
            <a:ext cx="1019331" cy="314794"/>
          </a:xfrm>
          <a:custGeom>
            <a:avLst/>
            <a:gdLst>
              <a:gd name="connsiteX0" fmla="*/ 0 w 1019331"/>
              <a:gd name="connsiteY0" fmla="*/ 314794 h 314794"/>
              <a:gd name="connsiteX1" fmla="*/ 104931 w 1019331"/>
              <a:gd name="connsiteY1" fmla="*/ 149902 h 314794"/>
              <a:gd name="connsiteX2" fmla="*/ 359764 w 1019331"/>
              <a:gd name="connsiteY2" fmla="*/ 89941 h 314794"/>
              <a:gd name="connsiteX3" fmla="*/ 674557 w 1019331"/>
              <a:gd name="connsiteY3" fmla="*/ 44971 h 314794"/>
              <a:gd name="connsiteX4" fmla="*/ 1019331 w 1019331"/>
              <a:gd name="connsiteY4" fmla="*/ 0 h 31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331" h="314794">
                <a:moveTo>
                  <a:pt x="0" y="314794"/>
                </a:moveTo>
                <a:cubicBezTo>
                  <a:pt x="22485" y="251085"/>
                  <a:pt x="44970" y="187377"/>
                  <a:pt x="104931" y="149902"/>
                </a:cubicBezTo>
                <a:cubicBezTo>
                  <a:pt x="164892" y="112427"/>
                  <a:pt x="264826" y="107429"/>
                  <a:pt x="359764" y="89941"/>
                </a:cubicBezTo>
                <a:cubicBezTo>
                  <a:pt x="454702" y="72453"/>
                  <a:pt x="674557" y="44971"/>
                  <a:pt x="674557" y="44971"/>
                </a:cubicBezTo>
                <a:lnTo>
                  <a:pt x="1019331" y="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5" name="Прямоугольник 64"/>
          <p:cNvSpPr/>
          <p:nvPr/>
        </p:nvSpPr>
        <p:spPr>
          <a:xfrm>
            <a:off x="539552" y="4293096"/>
            <a:ext cx="300082" cy="369332"/>
          </a:xfrm>
          <a:prstGeom prst="rect">
            <a:avLst/>
          </a:prstGeom>
        </p:spPr>
        <p:txBody>
          <a:bodyPr wrap="none">
            <a:spAutoFit/>
          </a:bodyPr>
          <a:lstStyle/>
          <a:p>
            <a:r>
              <a:rPr lang="uk-UA" b="1" dirty="0"/>
              <a:t>3</a:t>
            </a:r>
          </a:p>
        </p:txBody>
      </p:sp>
      <p:sp>
        <p:nvSpPr>
          <p:cNvPr id="66" name="Прямоугольник 65"/>
          <p:cNvSpPr/>
          <p:nvPr/>
        </p:nvSpPr>
        <p:spPr>
          <a:xfrm>
            <a:off x="611560" y="5157192"/>
            <a:ext cx="300082" cy="369332"/>
          </a:xfrm>
          <a:prstGeom prst="rect">
            <a:avLst/>
          </a:prstGeom>
        </p:spPr>
        <p:txBody>
          <a:bodyPr wrap="none">
            <a:spAutoFit/>
          </a:bodyPr>
          <a:lstStyle/>
          <a:p>
            <a:r>
              <a:rPr lang="uk-UA" b="1" dirty="0"/>
              <a:t>6</a:t>
            </a:r>
          </a:p>
        </p:txBody>
      </p:sp>
      <p:sp>
        <p:nvSpPr>
          <p:cNvPr id="67" name="Полилиния 66"/>
          <p:cNvSpPr/>
          <p:nvPr/>
        </p:nvSpPr>
        <p:spPr>
          <a:xfrm>
            <a:off x="2818151" y="5036695"/>
            <a:ext cx="884419" cy="164892"/>
          </a:xfrm>
          <a:custGeom>
            <a:avLst/>
            <a:gdLst>
              <a:gd name="connsiteX0" fmla="*/ 0 w 884419"/>
              <a:gd name="connsiteY0" fmla="*/ 164892 h 164892"/>
              <a:gd name="connsiteX1" fmla="*/ 104931 w 884419"/>
              <a:gd name="connsiteY1" fmla="*/ 104931 h 164892"/>
              <a:gd name="connsiteX2" fmla="*/ 284813 w 884419"/>
              <a:gd name="connsiteY2" fmla="*/ 14990 h 164892"/>
              <a:gd name="connsiteX3" fmla="*/ 494675 w 884419"/>
              <a:gd name="connsiteY3" fmla="*/ 14990 h 164892"/>
              <a:gd name="connsiteX4" fmla="*/ 734518 w 884419"/>
              <a:gd name="connsiteY4" fmla="*/ 104931 h 164892"/>
              <a:gd name="connsiteX5" fmla="*/ 854439 w 884419"/>
              <a:gd name="connsiteY5" fmla="*/ 134912 h 164892"/>
              <a:gd name="connsiteX6" fmla="*/ 884419 w 884419"/>
              <a:gd name="connsiteY6" fmla="*/ 149902 h 164892"/>
              <a:gd name="connsiteX7" fmla="*/ 884419 w 884419"/>
              <a:gd name="connsiteY7" fmla="*/ 149902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4419" h="164892">
                <a:moveTo>
                  <a:pt x="0" y="164892"/>
                </a:moveTo>
                <a:cubicBezTo>
                  <a:pt x="28731" y="147403"/>
                  <a:pt x="57462" y="129915"/>
                  <a:pt x="104931" y="104931"/>
                </a:cubicBezTo>
                <a:cubicBezTo>
                  <a:pt x="152400" y="79947"/>
                  <a:pt x="219856" y="29980"/>
                  <a:pt x="284813" y="14990"/>
                </a:cubicBezTo>
                <a:cubicBezTo>
                  <a:pt x="349770" y="0"/>
                  <a:pt x="419724" y="0"/>
                  <a:pt x="494675" y="14990"/>
                </a:cubicBezTo>
                <a:cubicBezTo>
                  <a:pt x="569626" y="29980"/>
                  <a:pt x="674557" y="84944"/>
                  <a:pt x="734518" y="104931"/>
                </a:cubicBezTo>
                <a:cubicBezTo>
                  <a:pt x="794479" y="124918"/>
                  <a:pt x="829456" y="127417"/>
                  <a:pt x="854439" y="134912"/>
                </a:cubicBezTo>
                <a:cubicBezTo>
                  <a:pt x="879423" y="142407"/>
                  <a:pt x="884419" y="149902"/>
                  <a:pt x="884419" y="149902"/>
                </a:cubicBezTo>
                <a:lnTo>
                  <a:pt x="884419" y="149902"/>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68" name="Прямоугольник 67"/>
          <p:cNvSpPr/>
          <p:nvPr/>
        </p:nvSpPr>
        <p:spPr>
          <a:xfrm>
            <a:off x="2987824" y="5445224"/>
            <a:ext cx="300082" cy="369332"/>
          </a:xfrm>
          <a:prstGeom prst="rect">
            <a:avLst/>
          </a:prstGeom>
        </p:spPr>
        <p:txBody>
          <a:bodyPr wrap="none">
            <a:spAutoFit/>
          </a:bodyPr>
          <a:lstStyle/>
          <a:p>
            <a:r>
              <a:rPr lang="uk-UA" b="1" dirty="0"/>
              <a:t>6</a:t>
            </a:r>
          </a:p>
        </p:txBody>
      </p:sp>
      <p:sp>
        <p:nvSpPr>
          <p:cNvPr id="69" name="Прямоугольник 68"/>
          <p:cNvSpPr/>
          <p:nvPr/>
        </p:nvSpPr>
        <p:spPr>
          <a:xfrm>
            <a:off x="1331640" y="4509120"/>
            <a:ext cx="402674" cy="215444"/>
          </a:xfrm>
          <a:prstGeom prst="rect">
            <a:avLst/>
          </a:prstGeom>
        </p:spPr>
        <p:txBody>
          <a:bodyPr wrap="none">
            <a:spAutoFit/>
          </a:bodyPr>
          <a:lstStyle/>
          <a:p>
            <a:r>
              <a:rPr lang="uk-UA" sz="800" b="1" dirty="0">
                <a:solidFill>
                  <a:schemeClr val="bg1"/>
                </a:solidFill>
              </a:rPr>
              <a:t>ВПВ</a:t>
            </a:r>
          </a:p>
        </p:txBody>
      </p:sp>
      <p:sp>
        <p:nvSpPr>
          <p:cNvPr id="70" name="Прямоугольник 69"/>
          <p:cNvSpPr/>
          <p:nvPr/>
        </p:nvSpPr>
        <p:spPr>
          <a:xfrm>
            <a:off x="1187624" y="3645024"/>
            <a:ext cx="1080120" cy="246221"/>
          </a:xfrm>
          <a:prstGeom prst="rect">
            <a:avLst/>
          </a:prstGeom>
        </p:spPr>
        <p:txBody>
          <a:bodyPr wrap="square">
            <a:spAutoFit/>
          </a:bodyPr>
          <a:lstStyle/>
          <a:p>
            <a:r>
              <a:rPr lang="uk-UA" sz="1000" dirty="0">
                <a:solidFill>
                  <a:schemeClr val="bg1"/>
                </a:solidFill>
              </a:rPr>
              <a:t>Висхідна аорта</a:t>
            </a:r>
            <a:endParaRPr lang="uk-UA" sz="1000" b="1" dirty="0">
              <a:solidFill>
                <a:schemeClr val="bg1"/>
              </a:solidFill>
            </a:endParaRPr>
          </a:p>
        </p:txBody>
      </p:sp>
      <p:sp>
        <p:nvSpPr>
          <p:cNvPr id="71" name="Прямоугольник 70"/>
          <p:cNvSpPr/>
          <p:nvPr/>
        </p:nvSpPr>
        <p:spPr>
          <a:xfrm rot="1596119">
            <a:off x="2456570" y="3669210"/>
            <a:ext cx="845840" cy="400110"/>
          </a:xfrm>
          <a:prstGeom prst="rect">
            <a:avLst/>
          </a:prstGeom>
        </p:spPr>
        <p:txBody>
          <a:bodyPr wrap="square">
            <a:spAutoFit/>
          </a:bodyPr>
          <a:lstStyle/>
          <a:p>
            <a:r>
              <a:rPr lang="uk-UA" sz="1000" b="1" dirty="0">
                <a:solidFill>
                  <a:schemeClr val="bg1"/>
                </a:solidFill>
              </a:rPr>
              <a:t>Легеневий </a:t>
            </a:r>
          </a:p>
          <a:p>
            <a:r>
              <a:rPr lang="uk-UA" sz="1000" b="1" dirty="0">
                <a:solidFill>
                  <a:schemeClr val="bg1"/>
                </a:solidFill>
              </a:rPr>
              <a:t>стовбур</a:t>
            </a:r>
            <a:endParaRPr lang="uk-UA" sz="1000" dirty="0">
              <a:solidFill>
                <a:schemeClr val="bg1"/>
              </a:solidFill>
            </a:endParaRPr>
          </a:p>
        </p:txBody>
      </p:sp>
      <p:cxnSp>
        <p:nvCxnSpPr>
          <p:cNvPr id="73" name="Прямая со стрелкой 72"/>
          <p:cNvCxnSpPr/>
          <p:nvPr/>
        </p:nvCxnSpPr>
        <p:spPr>
          <a:xfrm>
            <a:off x="1619672" y="3861048"/>
            <a:ext cx="144016"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flipH="1">
            <a:off x="2267744" y="3933056"/>
            <a:ext cx="360040" cy="21602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6" name="Прямоугольник 75"/>
          <p:cNvSpPr/>
          <p:nvPr/>
        </p:nvSpPr>
        <p:spPr>
          <a:xfrm>
            <a:off x="2339752" y="5877272"/>
            <a:ext cx="1349896" cy="246221"/>
          </a:xfrm>
          <a:prstGeom prst="rect">
            <a:avLst/>
          </a:prstGeom>
        </p:spPr>
        <p:txBody>
          <a:bodyPr wrap="square">
            <a:spAutoFit/>
          </a:bodyPr>
          <a:lstStyle/>
          <a:p>
            <a:r>
              <a:rPr lang="uk-UA" sz="1000" b="1" dirty="0">
                <a:solidFill>
                  <a:schemeClr val="bg1"/>
                </a:solidFill>
              </a:rPr>
              <a:t>Легенева артерія</a:t>
            </a:r>
            <a:endParaRPr lang="uk-UA" sz="1000" dirty="0">
              <a:solidFill>
                <a:schemeClr val="bg1"/>
              </a:solidFill>
            </a:endParaRPr>
          </a:p>
        </p:txBody>
      </p:sp>
      <p:cxnSp>
        <p:nvCxnSpPr>
          <p:cNvPr id="78" name="Прямая со стрелкой 77"/>
          <p:cNvCxnSpPr/>
          <p:nvPr/>
        </p:nvCxnSpPr>
        <p:spPr>
          <a:xfrm flipH="1" flipV="1">
            <a:off x="2699792" y="5301208"/>
            <a:ext cx="72008" cy="57606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79" name="Прямоугольник 78"/>
          <p:cNvSpPr/>
          <p:nvPr/>
        </p:nvSpPr>
        <p:spPr>
          <a:xfrm>
            <a:off x="3059832" y="4293096"/>
            <a:ext cx="300082" cy="369332"/>
          </a:xfrm>
          <a:prstGeom prst="rect">
            <a:avLst/>
          </a:prstGeom>
        </p:spPr>
        <p:txBody>
          <a:bodyPr wrap="none">
            <a:spAutoFit/>
          </a:bodyPr>
          <a:lstStyle/>
          <a:p>
            <a:r>
              <a:rPr lang="uk-UA" b="1" dirty="0"/>
              <a:t>3</a:t>
            </a:r>
          </a:p>
        </p:txBody>
      </p:sp>
      <p:cxnSp>
        <p:nvCxnSpPr>
          <p:cNvPr id="81" name="Прямая со стрелкой 80"/>
          <p:cNvCxnSpPr/>
          <p:nvPr/>
        </p:nvCxnSpPr>
        <p:spPr>
          <a:xfrm flipH="1" flipV="1">
            <a:off x="5508104" y="5589240"/>
            <a:ext cx="72008" cy="43204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2" name="Прямоугольник 81"/>
          <p:cNvSpPr/>
          <p:nvPr/>
        </p:nvSpPr>
        <p:spPr>
          <a:xfrm>
            <a:off x="5076056" y="6021288"/>
            <a:ext cx="1064522" cy="276999"/>
          </a:xfrm>
          <a:prstGeom prst="rect">
            <a:avLst/>
          </a:prstGeom>
        </p:spPr>
        <p:txBody>
          <a:bodyPr wrap="none">
            <a:spAutoFit/>
          </a:bodyPr>
          <a:lstStyle/>
          <a:p>
            <a:r>
              <a:rPr lang="uk-UA" sz="1200" dirty="0">
                <a:solidFill>
                  <a:schemeClr val="bg1"/>
                </a:solidFill>
              </a:rPr>
              <a:t>Спадна аорта</a:t>
            </a:r>
          </a:p>
        </p:txBody>
      </p:sp>
      <p:pic>
        <p:nvPicPr>
          <p:cNvPr id="43010" name="Picture 2"/>
          <p:cNvPicPr>
            <a:picLocks noChangeAspect="1" noChangeArrowheads="1"/>
          </p:cNvPicPr>
          <p:nvPr/>
        </p:nvPicPr>
        <p:blipFill>
          <a:blip r:embed="rId6" cstate="print"/>
          <a:srcRect/>
          <a:stretch>
            <a:fillRect/>
          </a:stretch>
        </p:blipFill>
        <p:spPr bwMode="auto">
          <a:xfrm>
            <a:off x="323528" y="692696"/>
            <a:ext cx="3024336" cy="2782389"/>
          </a:xfrm>
          <a:prstGeom prst="rect">
            <a:avLst/>
          </a:prstGeom>
          <a:noFill/>
          <a:ln w="9525">
            <a:noFill/>
            <a:miter lim="800000"/>
            <a:headEnd/>
            <a:tailEnd/>
          </a:ln>
        </p:spPr>
      </p:pic>
      <p:sp>
        <p:nvSpPr>
          <p:cNvPr id="49" name="Полилиния 48"/>
          <p:cNvSpPr/>
          <p:nvPr/>
        </p:nvSpPr>
        <p:spPr>
          <a:xfrm>
            <a:off x="7974767" y="1486525"/>
            <a:ext cx="647075" cy="1006839"/>
          </a:xfrm>
          <a:custGeom>
            <a:avLst/>
            <a:gdLst>
              <a:gd name="connsiteX0" fmla="*/ 0 w 647075"/>
              <a:gd name="connsiteY0" fmla="*/ 582118 h 1006839"/>
              <a:gd name="connsiteX1" fmla="*/ 434715 w 647075"/>
              <a:gd name="connsiteY1" fmla="*/ 57462 h 1006839"/>
              <a:gd name="connsiteX2" fmla="*/ 599607 w 647075"/>
              <a:gd name="connsiteY2" fmla="*/ 237344 h 1006839"/>
              <a:gd name="connsiteX3" fmla="*/ 554636 w 647075"/>
              <a:gd name="connsiteY3" fmla="*/ 941882 h 1006839"/>
              <a:gd name="connsiteX4" fmla="*/ 44971 w 647075"/>
              <a:gd name="connsiteY4" fmla="*/ 627088 h 1006839"/>
              <a:gd name="connsiteX5" fmla="*/ 44971 w 647075"/>
              <a:gd name="connsiteY5" fmla="*/ 627088 h 1006839"/>
              <a:gd name="connsiteX6" fmla="*/ 44971 w 647075"/>
              <a:gd name="connsiteY6" fmla="*/ 627088 h 100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075" h="1006839">
                <a:moveTo>
                  <a:pt x="0" y="582118"/>
                </a:moveTo>
                <a:cubicBezTo>
                  <a:pt x="167390" y="348521"/>
                  <a:pt x="334781" y="114924"/>
                  <a:pt x="434715" y="57462"/>
                </a:cubicBezTo>
                <a:cubicBezTo>
                  <a:pt x="534649" y="0"/>
                  <a:pt x="579620" y="89941"/>
                  <a:pt x="599607" y="237344"/>
                </a:cubicBezTo>
                <a:cubicBezTo>
                  <a:pt x="619594" y="384747"/>
                  <a:pt x="647075" y="876925"/>
                  <a:pt x="554636" y="941882"/>
                </a:cubicBezTo>
                <a:cubicBezTo>
                  <a:pt x="462197" y="1006839"/>
                  <a:pt x="44971" y="627088"/>
                  <a:pt x="44971" y="627088"/>
                </a:cubicBezTo>
                <a:lnTo>
                  <a:pt x="44971" y="627088"/>
                </a:lnTo>
                <a:lnTo>
                  <a:pt x="44971" y="627088"/>
                </a:lnTo>
              </a:path>
            </a:pathLst>
          </a:custGeom>
          <a:solidFill>
            <a:schemeClr val="tx1">
              <a:lumMod val="75000"/>
            </a:schemeClr>
          </a:solidFill>
          <a:ln>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54" name="Полилиния 53"/>
          <p:cNvSpPr/>
          <p:nvPr/>
        </p:nvSpPr>
        <p:spPr>
          <a:xfrm>
            <a:off x="5603823" y="1916832"/>
            <a:ext cx="480345" cy="431627"/>
          </a:xfrm>
          <a:custGeom>
            <a:avLst/>
            <a:gdLst>
              <a:gd name="connsiteX0" fmla="*/ 2498 w 717030"/>
              <a:gd name="connsiteY0" fmla="*/ 309796 h 649573"/>
              <a:gd name="connsiteX1" fmla="*/ 62459 w 717030"/>
              <a:gd name="connsiteY1" fmla="*/ 159894 h 649573"/>
              <a:gd name="connsiteX2" fmla="*/ 197370 w 717030"/>
              <a:gd name="connsiteY2" fmla="*/ 54963 h 649573"/>
              <a:gd name="connsiteX3" fmla="*/ 467193 w 717030"/>
              <a:gd name="connsiteY3" fmla="*/ 9993 h 649573"/>
              <a:gd name="connsiteX4" fmla="*/ 662066 w 717030"/>
              <a:gd name="connsiteY4" fmla="*/ 114924 h 649573"/>
              <a:gd name="connsiteX5" fmla="*/ 692046 w 717030"/>
              <a:gd name="connsiteY5" fmla="*/ 384747 h 649573"/>
              <a:gd name="connsiteX6" fmla="*/ 512164 w 717030"/>
              <a:gd name="connsiteY6" fmla="*/ 609599 h 649573"/>
              <a:gd name="connsiteX7" fmla="*/ 167390 w 717030"/>
              <a:gd name="connsiteY7" fmla="*/ 624589 h 649573"/>
              <a:gd name="connsiteX8" fmla="*/ 77449 w 717030"/>
              <a:gd name="connsiteY8" fmla="*/ 579619 h 649573"/>
              <a:gd name="connsiteX9" fmla="*/ 2498 w 717030"/>
              <a:gd name="connsiteY9" fmla="*/ 309796 h 6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7030" h="649573">
                <a:moveTo>
                  <a:pt x="2498" y="309796"/>
                </a:moveTo>
                <a:cubicBezTo>
                  <a:pt x="0" y="239842"/>
                  <a:pt x="29980" y="202366"/>
                  <a:pt x="62459" y="159894"/>
                </a:cubicBezTo>
                <a:cubicBezTo>
                  <a:pt x="94938" y="117422"/>
                  <a:pt x="129914" y="79946"/>
                  <a:pt x="197370" y="54963"/>
                </a:cubicBezTo>
                <a:cubicBezTo>
                  <a:pt x="264826" y="29980"/>
                  <a:pt x="389744" y="0"/>
                  <a:pt x="467193" y="9993"/>
                </a:cubicBezTo>
                <a:cubicBezTo>
                  <a:pt x="544642" y="19987"/>
                  <a:pt x="624591" y="52465"/>
                  <a:pt x="662066" y="114924"/>
                </a:cubicBezTo>
                <a:cubicBezTo>
                  <a:pt x="699542" y="177383"/>
                  <a:pt x="717030" y="302301"/>
                  <a:pt x="692046" y="384747"/>
                </a:cubicBezTo>
                <a:cubicBezTo>
                  <a:pt x="667062" y="467193"/>
                  <a:pt x="599607" y="569625"/>
                  <a:pt x="512164" y="609599"/>
                </a:cubicBezTo>
                <a:cubicBezTo>
                  <a:pt x="424721" y="649573"/>
                  <a:pt x="239843" y="629586"/>
                  <a:pt x="167390" y="624589"/>
                </a:cubicBezTo>
                <a:cubicBezTo>
                  <a:pt x="94938" y="619592"/>
                  <a:pt x="107429" y="639580"/>
                  <a:pt x="77449" y="579619"/>
                </a:cubicBezTo>
                <a:cubicBezTo>
                  <a:pt x="47469" y="519658"/>
                  <a:pt x="4996" y="379750"/>
                  <a:pt x="2498" y="309796"/>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7</a:t>
            </a:r>
            <a:r>
              <a:rPr lang="en-US" sz="3200" b="1" dirty="0"/>
              <a:t> </a:t>
            </a:r>
            <a:r>
              <a:rPr lang="uk-UA" sz="3200" b="1" dirty="0"/>
              <a:t>сегмент правої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flipH="1">
            <a:off x="6732240" y="764704"/>
            <a:ext cx="2411760" cy="3024336"/>
          </a:xfrm>
          <a:prstGeom prst="rect">
            <a:avLst/>
          </a:prstGeom>
          <a:noFill/>
          <a:ln w="9525">
            <a:no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3923927" y="4005064"/>
            <a:ext cx="5220073" cy="1631216"/>
          </a:xfrm>
          <a:prstGeom prst="rect">
            <a:avLst/>
          </a:prstGeom>
        </p:spPr>
        <p:txBody>
          <a:bodyPr wrap="square">
            <a:spAutoFit/>
          </a:bodyPr>
          <a:lstStyle/>
          <a:p>
            <a:r>
              <a:rPr lang="uk-UA" sz="2000" dirty="0"/>
              <a:t>На РГ ОГК S7 (медіальний або серцевий) лівої легені локалізується з внутрішній поверхні правої легені. Проектується на грудну клітку від 6 ребра до діафрагми в правих кардіальних відділах </a:t>
            </a:r>
          </a:p>
        </p:txBody>
      </p:sp>
      <p:sp>
        <p:nvSpPr>
          <p:cNvPr id="56" name="Прямоугольник 55"/>
          <p:cNvSpPr/>
          <p:nvPr/>
        </p:nvSpPr>
        <p:spPr>
          <a:xfrm>
            <a:off x="179512" y="5934670"/>
            <a:ext cx="8964488" cy="707886"/>
          </a:xfrm>
          <a:prstGeom prst="rect">
            <a:avLst/>
          </a:prstGeom>
        </p:spPr>
        <p:txBody>
          <a:bodyPr wrap="square">
            <a:spAutoFit/>
          </a:bodyPr>
          <a:lstStyle/>
          <a:p>
            <a:pPr algn="just"/>
            <a:r>
              <a:rPr lang="uk-UA" sz="2000" dirty="0"/>
              <a:t>На </a:t>
            </a:r>
            <a:r>
              <a:rPr lang="uk-UA" sz="2000" dirty="0" err="1"/>
              <a:t>КТ</a:t>
            </a:r>
            <a:r>
              <a:rPr lang="uk-UA" sz="2000" dirty="0"/>
              <a:t> ОГК: візуалізується в медіальних  відділах правої легені на рівні базальних відділів серця</a:t>
            </a:r>
          </a:p>
        </p:txBody>
      </p:sp>
      <p:pic>
        <p:nvPicPr>
          <p:cNvPr id="39938" name="Picture 2"/>
          <p:cNvPicPr>
            <a:picLocks noChangeAspect="1" noChangeArrowheads="1"/>
          </p:cNvPicPr>
          <p:nvPr/>
        </p:nvPicPr>
        <p:blipFill>
          <a:blip r:embed="rId4" cstate="print"/>
          <a:srcRect/>
          <a:stretch>
            <a:fillRect/>
          </a:stretch>
        </p:blipFill>
        <p:spPr bwMode="auto">
          <a:xfrm>
            <a:off x="395536" y="3212976"/>
            <a:ext cx="3279775" cy="2633663"/>
          </a:xfrm>
          <a:prstGeom prst="rect">
            <a:avLst/>
          </a:prstGeom>
          <a:noFill/>
          <a:ln w="9525">
            <a:noFill/>
            <a:miter lim="800000"/>
            <a:headEnd/>
            <a:tailEnd/>
          </a:ln>
        </p:spPr>
      </p:pic>
      <p:sp>
        <p:nvSpPr>
          <p:cNvPr id="70" name="Полилиния 69"/>
          <p:cNvSpPr/>
          <p:nvPr/>
        </p:nvSpPr>
        <p:spPr>
          <a:xfrm>
            <a:off x="8100392" y="2276873"/>
            <a:ext cx="504055" cy="720079"/>
          </a:xfrm>
          <a:custGeom>
            <a:avLst/>
            <a:gdLst>
              <a:gd name="connsiteX0" fmla="*/ 29980 w 674556"/>
              <a:gd name="connsiteY0" fmla="*/ 47469 h 589613"/>
              <a:gd name="connsiteX1" fmla="*/ 359763 w 674556"/>
              <a:gd name="connsiteY1" fmla="*/ 512164 h 589613"/>
              <a:gd name="connsiteX2" fmla="*/ 644576 w 674556"/>
              <a:gd name="connsiteY2" fmla="*/ 512164 h 589613"/>
              <a:gd name="connsiteX3" fmla="*/ 539645 w 674556"/>
              <a:gd name="connsiteY3" fmla="*/ 227351 h 589613"/>
              <a:gd name="connsiteX4" fmla="*/ 29980 w 674556"/>
              <a:gd name="connsiteY4" fmla="*/ 47469 h 589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556" h="589613">
                <a:moveTo>
                  <a:pt x="29980" y="47469"/>
                </a:moveTo>
                <a:cubicBezTo>
                  <a:pt x="0" y="94938"/>
                  <a:pt x="257330" y="434715"/>
                  <a:pt x="359763" y="512164"/>
                </a:cubicBezTo>
                <a:cubicBezTo>
                  <a:pt x="462196" y="589613"/>
                  <a:pt x="614596" y="559633"/>
                  <a:pt x="644576" y="512164"/>
                </a:cubicBezTo>
                <a:cubicBezTo>
                  <a:pt x="674556" y="464695"/>
                  <a:pt x="639579" y="309797"/>
                  <a:pt x="539645" y="227351"/>
                </a:cubicBezTo>
                <a:cubicBezTo>
                  <a:pt x="439711" y="144905"/>
                  <a:pt x="59960" y="0"/>
                  <a:pt x="29980" y="47469"/>
                </a:cubicBezTo>
                <a:close/>
              </a:path>
            </a:pathLst>
          </a:cu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2" name="Прямоугольник 71"/>
          <p:cNvSpPr/>
          <p:nvPr/>
        </p:nvSpPr>
        <p:spPr>
          <a:xfrm>
            <a:off x="2555776" y="4077072"/>
            <a:ext cx="506870" cy="276999"/>
          </a:xfrm>
          <a:prstGeom prst="rect">
            <a:avLst/>
          </a:prstGeom>
        </p:spPr>
        <p:txBody>
          <a:bodyPr wrap="none">
            <a:spAutoFit/>
          </a:bodyPr>
          <a:lstStyle/>
          <a:p>
            <a:r>
              <a:rPr lang="uk-UA" sz="1200" b="1" dirty="0">
                <a:solidFill>
                  <a:schemeClr val="bg1"/>
                </a:solidFill>
              </a:rPr>
              <a:t>Л Ш</a:t>
            </a:r>
          </a:p>
        </p:txBody>
      </p:sp>
      <p:sp>
        <p:nvSpPr>
          <p:cNvPr id="79" name="Прямоугольник 78"/>
          <p:cNvSpPr/>
          <p:nvPr/>
        </p:nvSpPr>
        <p:spPr>
          <a:xfrm>
            <a:off x="1979712" y="3645024"/>
            <a:ext cx="506870" cy="276999"/>
          </a:xfrm>
          <a:prstGeom prst="rect">
            <a:avLst/>
          </a:prstGeom>
        </p:spPr>
        <p:txBody>
          <a:bodyPr wrap="none">
            <a:spAutoFit/>
          </a:bodyPr>
          <a:lstStyle/>
          <a:p>
            <a:r>
              <a:rPr lang="uk-UA" sz="1200" b="1" dirty="0">
                <a:solidFill>
                  <a:schemeClr val="bg1"/>
                </a:solidFill>
              </a:rPr>
              <a:t>П Ш</a:t>
            </a:r>
          </a:p>
        </p:txBody>
      </p:sp>
      <p:sp>
        <p:nvSpPr>
          <p:cNvPr id="82" name="Прямоугольник 81"/>
          <p:cNvSpPr/>
          <p:nvPr/>
        </p:nvSpPr>
        <p:spPr>
          <a:xfrm>
            <a:off x="1475656" y="3933056"/>
            <a:ext cx="502061" cy="276999"/>
          </a:xfrm>
          <a:prstGeom prst="rect">
            <a:avLst/>
          </a:prstGeom>
        </p:spPr>
        <p:txBody>
          <a:bodyPr wrap="none">
            <a:spAutoFit/>
          </a:bodyPr>
          <a:lstStyle/>
          <a:p>
            <a:r>
              <a:rPr lang="uk-UA" sz="1200" b="1" dirty="0">
                <a:solidFill>
                  <a:schemeClr val="bg1"/>
                </a:solidFill>
              </a:rPr>
              <a:t>П </a:t>
            </a:r>
            <a:r>
              <a:rPr lang="uk-UA" sz="1200" b="1" dirty="0" err="1">
                <a:solidFill>
                  <a:schemeClr val="bg1"/>
                </a:solidFill>
              </a:rPr>
              <a:t>П</a:t>
            </a:r>
            <a:r>
              <a:rPr lang="uk-UA" sz="1200" b="1" dirty="0">
                <a:solidFill>
                  <a:schemeClr val="bg1"/>
                </a:solidFill>
              </a:rPr>
              <a:t> </a:t>
            </a:r>
          </a:p>
        </p:txBody>
      </p:sp>
      <p:sp>
        <p:nvSpPr>
          <p:cNvPr id="84" name="Прямоугольник 83"/>
          <p:cNvSpPr/>
          <p:nvPr/>
        </p:nvSpPr>
        <p:spPr>
          <a:xfrm>
            <a:off x="1691680" y="4221088"/>
            <a:ext cx="527709" cy="276999"/>
          </a:xfrm>
          <a:prstGeom prst="rect">
            <a:avLst/>
          </a:prstGeom>
        </p:spPr>
        <p:txBody>
          <a:bodyPr wrap="none">
            <a:spAutoFit/>
          </a:bodyPr>
          <a:lstStyle/>
          <a:p>
            <a:r>
              <a:rPr lang="uk-UA" sz="1200" b="1" dirty="0">
                <a:solidFill>
                  <a:schemeClr val="bg1"/>
                </a:solidFill>
              </a:rPr>
              <a:t>НПВ</a:t>
            </a:r>
          </a:p>
        </p:txBody>
      </p:sp>
      <p:sp>
        <p:nvSpPr>
          <p:cNvPr id="85" name="Прямоугольник 84"/>
          <p:cNvSpPr/>
          <p:nvPr/>
        </p:nvSpPr>
        <p:spPr>
          <a:xfrm>
            <a:off x="2123728" y="4365104"/>
            <a:ext cx="580608" cy="400110"/>
          </a:xfrm>
          <a:prstGeom prst="rect">
            <a:avLst/>
          </a:prstGeom>
        </p:spPr>
        <p:txBody>
          <a:bodyPr wrap="none">
            <a:spAutoFit/>
          </a:bodyPr>
          <a:lstStyle/>
          <a:p>
            <a:r>
              <a:rPr lang="uk-UA" sz="1000" b="1" dirty="0">
                <a:solidFill>
                  <a:schemeClr val="bg1"/>
                </a:solidFill>
              </a:rPr>
              <a:t>Вушко</a:t>
            </a:r>
          </a:p>
          <a:p>
            <a:r>
              <a:rPr lang="uk-UA" sz="1000" b="1" dirty="0">
                <a:solidFill>
                  <a:schemeClr val="bg1"/>
                </a:solidFill>
              </a:rPr>
              <a:t> ЛП</a:t>
            </a:r>
            <a:endParaRPr lang="uk-UA" sz="1000" dirty="0"/>
          </a:p>
        </p:txBody>
      </p:sp>
      <p:sp>
        <p:nvSpPr>
          <p:cNvPr id="86" name="Прямоугольник 85"/>
          <p:cNvSpPr/>
          <p:nvPr/>
        </p:nvSpPr>
        <p:spPr>
          <a:xfrm>
            <a:off x="2051720" y="4725144"/>
            <a:ext cx="398186" cy="276999"/>
          </a:xfrm>
          <a:prstGeom prst="rect">
            <a:avLst/>
          </a:prstGeom>
        </p:spPr>
        <p:txBody>
          <a:bodyPr wrap="none">
            <a:spAutoFit/>
          </a:bodyPr>
          <a:lstStyle/>
          <a:p>
            <a:r>
              <a:rPr lang="uk-UA" sz="1200" b="1" dirty="0">
                <a:solidFill>
                  <a:schemeClr val="bg1"/>
                </a:solidFill>
              </a:rPr>
              <a:t>СА</a:t>
            </a:r>
            <a:endParaRPr lang="uk-UA" sz="1200" dirty="0"/>
          </a:p>
        </p:txBody>
      </p:sp>
      <p:sp>
        <p:nvSpPr>
          <p:cNvPr id="87" name="Прямоугольник 86"/>
          <p:cNvSpPr/>
          <p:nvPr/>
        </p:nvSpPr>
        <p:spPr>
          <a:xfrm>
            <a:off x="1115616" y="5373216"/>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90" name="Прямая со стрелкой 89"/>
          <p:cNvCxnSpPr/>
          <p:nvPr/>
        </p:nvCxnSpPr>
        <p:spPr>
          <a:xfrm flipV="1">
            <a:off x="1691680" y="4725144"/>
            <a:ext cx="288032" cy="64807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763688" y="486916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7</a:t>
            </a:r>
          </a:p>
        </p:txBody>
      </p:sp>
      <p:sp>
        <p:nvSpPr>
          <p:cNvPr id="95" name="Полилиния 94"/>
          <p:cNvSpPr/>
          <p:nvPr/>
        </p:nvSpPr>
        <p:spPr>
          <a:xfrm>
            <a:off x="3177915" y="4059836"/>
            <a:ext cx="419724" cy="167390"/>
          </a:xfrm>
          <a:custGeom>
            <a:avLst/>
            <a:gdLst>
              <a:gd name="connsiteX0" fmla="*/ 0 w 419724"/>
              <a:gd name="connsiteY0" fmla="*/ 167390 h 167390"/>
              <a:gd name="connsiteX1" fmla="*/ 59960 w 419724"/>
              <a:gd name="connsiteY1" fmla="*/ 47469 h 167390"/>
              <a:gd name="connsiteX2" fmla="*/ 209862 w 419724"/>
              <a:gd name="connsiteY2" fmla="*/ 2498 h 167390"/>
              <a:gd name="connsiteX3" fmla="*/ 419724 w 419724"/>
              <a:gd name="connsiteY3" fmla="*/ 32479 h 167390"/>
              <a:gd name="connsiteX4" fmla="*/ 419724 w 419724"/>
              <a:gd name="connsiteY4" fmla="*/ 32479 h 167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24" h="167390">
                <a:moveTo>
                  <a:pt x="0" y="167390"/>
                </a:moveTo>
                <a:cubicBezTo>
                  <a:pt x="12491" y="121170"/>
                  <a:pt x="24983" y="74951"/>
                  <a:pt x="59960" y="47469"/>
                </a:cubicBezTo>
                <a:cubicBezTo>
                  <a:pt x="94937" y="19987"/>
                  <a:pt x="149901" y="4996"/>
                  <a:pt x="209862" y="2498"/>
                </a:cubicBezTo>
                <a:cubicBezTo>
                  <a:pt x="269823" y="0"/>
                  <a:pt x="419724" y="32479"/>
                  <a:pt x="419724" y="32479"/>
                </a:cubicBezTo>
                <a:lnTo>
                  <a:pt x="419724" y="3247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7" name="Полилиния 96"/>
          <p:cNvSpPr/>
          <p:nvPr/>
        </p:nvSpPr>
        <p:spPr>
          <a:xfrm>
            <a:off x="2698230" y="4676931"/>
            <a:ext cx="884419" cy="337279"/>
          </a:xfrm>
          <a:custGeom>
            <a:avLst/>
            <a:gdLst>
              <a:gd name="connsiteX0" fmla="*/ 14990 w 884419"/>
              <a:gd name="connsiteY0" fmla="*/ 0 h 337279"/>
              <a:gd name="connsiteX1" fmla="*/ 44970 w 884419"/>
              <a:gd name="connsiteY1" fmla="*/ 134912 h 337279"/>
              <a:gd name="connsiteX2" fmla="*/ 284813 w 884419"/>
              <a:gd name="connsiteY2" fmla="*/ 284813 h 337279"/>
              <a:gd name="connsiteX3" fmla="*/ 539645 w 884419"/>
              <a:gd name="connsiteY3" fmla="*/ 329784 h 337279"/>
              <a:gd name="connsiteX4" fmla="*/ 764498 w 884419"/>
              <a:gd name="connsiteY4" fmla="*/ 329784 h 337279"/>
              <a:gd name="connsiteX5" fmla="*/ 884419 w 884419"/>
              <a:gd name="connsiteY5" fmla="*/ 329784 h 33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419" h="337279">
                <a:moveTo>
                  <a:pt x="14990" y="0"/>
                </a:moveTo>
                <a:cubicBezTo>
                  <a:pt x="7495" y="43721"/>
                  <a:pt x="0" y="87443"/>
                  <a:pt x="44970" y="134912"/>
                </a:cubicBezTo>
                <a:cubicBezTo>
                  <a:pt x="89940" y="182381"/>
                  <a:pt x="202367" y="252334"/>
                  <a:pt x="284813" y="284813"/>
                </a:cubicBezTo>
                <a:cubicBezTo>
                  <a:pt x="367259" y="317292"/>
                  <a:pt x="459698" y="322289"/>
                  <a:pt x="539645" y="329784"/>
                </a:cubicBezTo>
                <a:cubicBezTo>
                  <a:pt x="619593" y="337279"/>
                  <a:pt x="764498" y="329784"/>
                  <a:pt x="764498" y="329784"/>
                </a:cubicBezTo>
                <a:lnTo>
                  <a:pt x="884419" y="32978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8" name="Полилиния 97"/>
          <p:cNvSpPr/>
          <p:nvPr/>
        </p:nvSpPr>
        <p:spPr>
          <a:xfrm>
            <a:off x="2733206" y="4796852"/>
            <a:ext cx="309797" cy="659568"/>
          </a:xfrm>
          <a:custGeom>
            <a:avLst/>
            <a:gdLst>
              <a:gd name="connsiteX0" fmla="*/ 9994 w 309797"/>
              <a:gd name="connsiteY0" fmla="*/ 0 h 659568"/>
              <a:gd name="connsiteX1" fmla="*/ 9994 w 309797"/>
              <a:gd name="connsiteY1" fmla="*/ 119922 h 659568"/>
              <a:gd name="connsiteX2" fmla="*/ 69955 w 309797"/>
              <a:gd name="connsiteY2" fmla="*/ 284814 h 659568"/>
              <a:gd name="connsiteX3" fmla="*/ 114925 w 309797"/>
              <a:gd name="connsiteY3" fmla="*/ 479686 h 659568"/>
              <a:gd name="connsiteX4" fmla="*/ 309797 w 309797"/>
              <a:gd name="connsiteY4" fmla="*/ 659568 h 65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97" h="659568">
                <a:moveTo>
                  <a:pt x="9994" y="0"/>
                </a:moveTo>
                <a:cubicBezTo>
                  <a:pt x="4997" y="36226"/>
                  <a:pt x="0" y="72453"/>
                  <a:pt x="9994" y="119922"/>
                </a:cubicBezTo>
                <a:cubicBezTo>
                  <a:pt x="19988" y="167391"/>
                  <a:pt x="52467" y="224853"/>
                  <a:pt x="69955" y="284814"/>
                </a:cubicBezTo>
                <a:cubicBezTo>
                  <a:pt x="87444" y="344775"/>
                  <a:pt x="74951" y="417227"/>
                  <a:pt x="114925" y="479686"/>
                </a:cubicBezTo>
                <a:cubicBezTo>
                  <a:pt x="154899" y="542145"/>
                  <a:pt x="232348" y="600856"/>
                  <a:pt x="309797" y="65956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2339752" y="4941168"/>
            <a:ext cx="364202" cy="307777"/>
          </a:xfrm>
          <a:prstGeom prst="rect">
            <a:avLst/>
          </a:prstGeom>
        </p:spPr>
        <p:txBody>
          <a:bodyPr wrap="none">
            <a:spAutoFit/>
          </a:bodyPr>
          <a:lstStyle/>
          <a:p>
            <a:r>
              <a:rPr lang="uk-UA" sz="1400" b="1" dirty="0"/>
              <a:t>10</a:t>
            </a:r>
          </a:p>
        </p:txBody>
      </p:sp>
      <p:sp>
        <p:nvSpPr>
          <p:cNvPr id="123" name="Прямоугольник 122"/>
          <p:cNvSpPr/>
          <p:nvPr/>
        </p:nvSpPr>
        <p:spPr>
          <a:xfrm>
            <a:off x="2987824" y="5013176"/>
            <a:ext cx="300082" cy="369332"/>
          </a:xfrm>
          <a:prstGeom prst="rect">
            <a:avLst/>
          </a:prstGeom>
        </p:spPr>
        <p:txBody>
          <a:bodyPr wrap="none">
            <a:spAutoFit/>
          </a:bodyPr>
          <a:lstStyle/>
          <a:p>
            <a:r>
              <a:rPr lang="uk-UA" b="1" dirty="0"/>
              <a:t>9</a:t>
            </a:r>
          </a:p>
        </p:txBody>
      </p:sp>
      <p:sp>
        <p:nvSpPr>
          <p:cNvPr id="124" name="Прямоугольник 123"/>
          <p:cNvSpPr/>
          <p:nvPr/>
        </p:nvSpPr>
        <p:spPr>
          <a:xfrm>
            <a:off x="3131840" y="4509120"/>
            <a:ext cx="300082" cy="369332"/>
          </a:xfrm>
          <a:prstGeom prst="rect">
            <a:avLst/>
          </a:prstGeom>
        </p:spPr>
        <p:txBody>
          <a:bodyPr wrap="none">
            <a:spAutoFit/>
          </a:bodyPr>
          <a:lstStyle/>
          <a:p>
            <a:r>
              <a:rPr lang="uk-UA" b="1" dirty="0"/>
              <a:t>8</a:t>
            </a:r>
          </a:p>
        </p:txBody>
      </p:sp>
      <p:sp>
        <p:nvSpPr>
          <p:cNvPr id="126" name="Прямоугольник 125"/>
          <p:cNvSpPr/>
          <p:nvPr/>
        </p:nvSpPr>
        <p:spPr>
          <a:xfrm>
            <a:off x="3131840" y="3717032"/>
            <a:ext cx="300082" cy="369332"/>
          </a:xfrm>
          <a:prstGeom prst="rect">
            <a:avLst/>
          </a:prstGeom>
        </p:spPr>
        <p:txBody>
          <a:bodyPr wrap="none">
            <a:spAutoFit/>
          </a:bodyPr>
          <a:lstStyle/>
          <a:p>
            <a:r>
              <a:rPr lang="uk-UA" b="1" dirty="0"/>
              <a:t>5</a:t>
            </a:r>
          </a:p>
        </p:txBody>
      </p:sp>
      <p:sp>
        <p:nvSpPr>
          <p:cNvPr id="128" name="Прямоугольник 127"/>
          <p:cNvSpPr/>
          <p:nvPr/>
        </p:nvSpPr>
        <p:spPr>
          <a:xfrm>
            <a:off x="1259632" y="4797152"/>
            <a:ext cx="415498" cy="369332"/>
          </a:xfrm>
          <a:prstGeom prst="rect">
            <a:avLst/>
          </a:prstGeom>
        </p:spPr>
        <p:txBody>
          <a:bodyPr wrap="none">
            <a:spAutoFit/>
          </a:bodyPr>
          <a:lstStyle/>
          <a:p>
            <a:r>
              <a:rPr lang="uk-UA" b="1" dirty="0"/>
              <a:t>10</a:t>
            </a:r>
          </a:p>
        </p:txBody>
      </p:sp>
      <p:sp>
        <p:nvSpPr>
          <p:cNvPr id="129" name="Полилиния 128"/>
          <p:cNvSpPr/>
          <p:nvPr/>
        </p:nvSpPr>
        <p:spPr>
          <a:xfrm>
            <a:off x="971600" y="3573016"/>
            <a:ext cx="602367" cy="489318"/>
          </a:xfrm>
          <a:custGeom>
            <a:avLst/>
            <a:gdLst>
              <a:gd name="connsiteX0" fmla="*/ 0 w 584616"/>
              <a:gd name="connsiteY0" fmla="*/ 0 h 449704"/>
              <a:gd name="connsiteX1" fmla="*/ 584616 w 584616"/>
              <a:gd name="connsiteY1" fmla="*/ 449704 h 449704"/>
            </a:gdLst>
            <a:ahLst/>
            <a:cxnLst>
              <a:cxn ang="0">
                <a:pos x="connsiteX0" y="connsiteY0"/>
              </a:cxn>
              <a:cxn ang="0">
                <a:pos x="connsiteX1" y="connsiteY1"/>
              </a:cxn>
            </a:cxnLst>
            <a:rect l="l" t="t" r="r" b="b"/>
            <a:pathLst>
              <a:path w="584616" h="449704">
                <a:moveTo>
                  <a:pt x="0" y="0"/>
                </a:moveTo>
                <a:lnTo>
                  <a:pt x="584616" y="44970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0" name="Полилиния 129"/>
          <p:cNvSpPr/>
          <p:nvPr/>
        </p:nvSpPr>
        <p:spPr>
          <a:xfrm>
            <a:off x="449705" y="4022361"/>
            <a:ext cx="1124262" cy="69954"/>
          </a:xfrm>
          <a:custGeom>
            <a:avLst/>
            <a:gdLst>
              <a:gd name="connsiteX0" fmla="*/ 1124262 w 1124262"/>
              <a:gd name="connsiteY0" fmla="*/ 9993 h 69954"/>
              <a:gd name="connsiteX1" fmla="*/ 899410 w 1124262"/>
              <a:gd name="connsiteY1" fmla="*/ 9993 h 69954"/>
              <a:gd name="connsiteX2" fmla="*/ 0 w 1124262"/>
              <a:gd name="connsiteY2" fmla="*/ 69954 h 69954"/>
            </a:gdLst>
            <a:ahLst/>
            <a:cxnLst>
              <a:cxn ang="0">
                <a:pos x="connsiteX0" y="connsiteY0"/>
              </a:cxn>
              <a:cxn ang="0">
                <a:pos x="connsiteX1" y="connsiteY1"/>
              </a:cxn>
              <a:cxn ang="0">
                <a:pos x="connsiteX2" y="connsiteY2"/>
              </a:cxn>
            </a:cxnLst>
            <a:rect l="l" t="t" r="r" b="b"/>
            <a:pathLst>
              <a:path w="1124262" h="69954">
                <a:moveTo>
                  <a:pt x="1124262" y="9993"/>
                </a:moveTo>
                <a:cubicBezTo>
                  <a:pt x="1105524" y="4996"/>
                  <a:pt x="1086787" y="0"/>
                  <a:pt x="899410" y="9993"/>
                </a:cubicBezTo>
                <a:cubicBezTo>
                  <a:pt x="712033" y="19986"/>
                  <a:pt x="356016" y="44970"/>
                  <a:pt x="0" y="6995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1" name="Полилиния 130"/>
          <p:cNvSpPr/>
          <p:nvPr/>
        </p:nvSpPr>
        <p:spPr>
          <a:xfrm>
            <a:off x="1179226" y="4047344"/>
            <a:ext cx="652073" cy="811968"/>
          </a:xfrm>
          <a:custGeom>
            <a:avLst/>
            <a:gdLst>
              <a:gd name="connsiteX0" fmla="*/ 19987 w 652073"/>
              <a:gd name="connsiteY0" fmla="*/ 0 h 811968"/>
              <a:gd name="connsiteX1" fmla="*/ 19987 w 652073"/>
              <a:gd name="connsiteY1" fmla="*/ 134912 h 811968"/>
              <a:gd name="connsiteX2" fmla="*/ 139908 w 652073"/>
              <a:gd name="connsiteY2" fmla="*/ 269823 h 811968"/>
              <a:gd name="connsiteX3" fmla="*/ 349771 w 652073"/>
              <a:gd name="connsiteY3" fmla="*/ 584617 h 811968"/>
              <a:gd name="connsiteX4" fmla="*/ 604604 w 652073"/>
              <a:gd name="connsiteY4" fmla="*/ 779489 h 811968"/>
              <a:gd name="connsiteX5" fmla="*/ 634584 w 652073"/>
              <a:gd name="connsiteY5" fmla="*/ 779489 h 811968"/>
              <a:gd name="connsiteX6" fmla="*/ 619594 w 652073"/>
              <a:gd name="connsiteY6" fmla="*/ 779489 h 8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73" h="811968">
                <a:moveTo>
                  <a:pt x="19987" y="0"/>
                </a:moveTo>
                <a:cubicBezTo>
                  <a:pt x="9993" y="44971"/>
                  <a:pt x="0" y="89942"/>
                  <a:pt x="19987" y="134912"/>
                </a:cubicBezTo>
                <a:cubicBezTo>
                  <a:pt x="39974" y="179882"/>
                  <a:pt x="84944" y="194872"/>
                  <a:pt x="139908" y="269823"/>
                </a:cubicBezTo>
                <a:cubicBezTo>
                  <a:pt x="194872" y="344774"/>
                  <a:pt x="272322" y="499673"/>
                  <a:pt x="349771" y="584617"/>
                </a:cubicBezTo>
                <a:cubicBezTo>
                  <a:pt x="427220" y="669561"/>
                  <a:pt x="557135" y="747010"/>
                  <a:pt x="604604" y="779489"/>
                </a:cubicBezTo>
                <a:cubicBezTo>
                  <a:pt x="652073" y="811968"/>
                  <a:pt x="634584" y="779489"/>
                  <a:pt x="634584" y="779489"/>
                </a:cubicBezTo>
                <a:lnTo>
                  <a:pt x="619594" y="77948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2" name="Полилиния 131"/>
          <p:cNvSpPr/>
          <p:nvPr/>
        </p:nvSpPr>
        <p:spPr>
          <a:xfrm>
            <a:off x="374754" y="4452079"/>
            <a:ext cx="944380" cy="152399"/>
          </a:xfrm>
          <a:custGeom>
            <a:avLst/>
            <a:gdLst>
              <a:gd name="connsiteX0" fmla="*/ 944380 w 944380"/>
              <a:gd name="connsiteY0" fmla="*/ 0 h 152399"/>
              <a:gd name="connsiteX1" fmla="*/ 794479 w 944380"/>
              <a:gd name="connsiteY1" fmla="*/ 59960 h 152399"/>
              <a:gd name="connsiteX2" fmla="*/ 674557 w 944380"/>
              <a:gd name="connsiteY2" fmla="*/ 119921 h 152399"/>
              <a:gd name="connsiteX3" fmla="*/ 539646 w 944380"/>
              <a:gd name="connsiteY3" fmla="*/ 134911 h 152399"/>
              <a:gd name="connsiteX4" fmla="*/ 314794 w 944380"/>
              <a:gd name="connsiteY4" fmla="*/ 149901 h 152399"/>
              <a:gd name="connsiteX5" fmla="*/ 224853 w 944380"/>
              <a:gd name="connsiteY5" fmla="*/ 119921 h 152399"/>
              <a:gd name="connsiteX6" fmla="*/ 0 w 944380"/>
              <a:gd name="connsiteY6" fmla="*/ 59960 h 152399"/>
              <a:gd name="connsiteX7" fmla="*/ 0 w 944380"/>
              <a:gd name="connsiteY7" fmla="*/ 59960 h 15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152399">
                <a:moveTo>
                  <a:pt x="944380" y="0"/>
                </a:moveTo>
                <a:cubicBezTo>
                  <a:pt x="891914" y="19986"/>
                  <a:pt x="839449" y="39973"/>
                  <a:pt x="794479" y="59960"/>
                </a:cubicBezTo>
                <a:cubicBezTo>
                  <a:pt x="749509" y="79947"/>
                  <a:pt x="717029" y="107429"/>
                  <a:pt x="674557" y="119921"/>
                </a:cubicBezTo>
                <a:cubicBezTo>
                  <a:pt x="632085" y="132413"/>
                  <a:pt x="599606" y="129914"/>
                  <a:pt x="539646" y="134911"/>
                </a:cubicBezTo>
                <a:cubicBezTo>
                  <a:pt x="479686" y="139908"/>
                  <a:pt x="367259" y="152399"/>
                  <a:pt x="314794" y="149901"/>
                </a:cubicBezTo>
                <a:cubicBezTo>
                  <a:pt x="262329" y="147403"/>
                  <a:pt x="277319" y="134911"/>
                  <a:pt x="224853" y="119921"/>
                </a:cubicBezTo>
                <a:cubicBezTo>
                  <a:pt x="172387" y="104931"/>
                  <a:pt x="0" y="59960"/>
                  <a:pt x="0" y="59960"/>
                </a:cubicBezTo>
                <a:lnTo>
                  <a:pt x="0" y="5996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3" name="Полилиния 132"/>
          <p:cNvSpPr/>
          <p:nvPr/>
        </p:nvSpPr>
        <p:spPr>
          <a:xfrm>
            <a:off x="1054309" y="4646951"/>
            <a:ext cx="429717" cy="764498"/>
          </a:xfrm>
          <a:custGeom>
            <a:avLst/>
            <a:gdLst>
              <a:gd name="connsiteX0" fmla="*/ 429717 w 429717"/>
              <a:gd name="connsiteY0" fmla="*/ 0 h 764498"/>
              <a:gd name="connsiteX1" fmla="*/ 369757 w 429717"/>
              <a:gd name="connsiteY1" fmla="*/ 44970 h 764498"/>
              <a:gd name="connsiteX2" fmla="*/ 264825 w 429717"/>
              <a:gd name="connsiteY2" fmla="*/ 119921 h 764498"/>
              <a:gd name="connsiteX3" fmla="*/ 204865 w 429717"/>
              <a:gd name="connsiteY3" fmla="*/ 239842 h 764498"/>
              <a:gd name="connsiteX4" fmla="*/ 114924 w 429717"/>
              <a:gd name="connsiteY4" fmla="*/ 389744 h 764498"/>
              <a:gd name="connsiteX5" fmla="*/ 69953 w 429717"/>
              <a:gd name="connsiteY5" fmla="*/ 569626 h 764498"/>
              <a:gd name="connsiteX6" fmla="*/ 9993 w 429717"/>
              <a:gd name="connsiteY6" fmla="*/ 719528 h 764498"/>
              <a:gd name="connsiteX7" fmla="*/ 9993 w 429717"/>
              <a:gd name="connsiteY7" fmla="*/ 764498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717" h="764498">
                <a:moveTo>
                  <a:pt x="429717" y="0"/>
                </a:moveTo>
                <a:cubicBezTo>
                  <a:pt x="413478" y="12491"/>
                  <a:pt x="397239" y="24983"/>
                  <a:pt x="369757" y="44970"/>
                </a:cubicBezTo>
                <a:cubicBezTo>
                  <a:pt x="342275" y="64957"/>
                  <a:pt x="292307" y="87442"/>
                  <a:pt x="264825" y="119921"/>
                </a:cubicBezTo>
                <a:cubicBezTo>
                  <a:pt x="237343" y="152400"/>
                  <a:pt x="229848" y="194872"/>
                  <a:pt x="204865" y="239842"/>
                </a:cubicBezTo>
                <a:cubicBezTo>
                  <a:pt x="179882" y="284812"/>
                  <a:pt x="137409" y="334780"/>
                  <a:pt x="114924" y="389744"/>
                </a:cubicBezTo>
                <a:cubicBezTo>
                  <a:pt x="92439" y="444708"/>
                  <a:pt x="87441" y="514662"/>
                  <a:pt x="69953" y="569626"/>
                </a:cubicBezTo>
                <a:cubicBezTo>
                  <a:pt x="52465" y="624590"/>
                  <a:pt x="19986" y="687049"/>
                  <a:pt x="9993" y="719528"/>
                </a:cubicBezTo>
                <a:cubicBezTo>
                  <a:pt x="0" y="752007"/>
                  <a:pt x="4996" y="758252"/>
                  <a:pt x="9993" y="76449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4" name="Прямоугольник 133"/>
          <p:cNvSpPr/>
          <p:nvPr/>
        </p:nvSpPr>
        <p:spPr>
          <a:xfrm>
            <a:off x="1403648" y="4221088"/>
            <a:ext cx="300082" cy="369332"/>
          </a:xfrm>
          <a:prstGeom prst="rect">
            <a:avLst/>
          </a:prstGeom>
        </p:spPr>
        <p:txBody>
          <a:bodyPr wrap="none">
            <a:spAutoFit/>
          </a:bodyPr>
          <a:lstStyle/>
          <a:p>
            <a:r>
              <a:rPr lang="uk-UA" b="1" dirty="0"/>
              <a:t>7</a:t>
            </a:r>
          </a:p>
        </p:txBody>
      </p:sp>
      <p:sp>
        <p:nvSpPr>
          <p:cNvPr id="135" name="Прямоугольник 134"/>
          <p:cNvSpPr/>
          <p:nvPr/>
        </p:nvSpPr>
        <p:spPr>
          <a:xfrm>
            <a:off x="611560" y="4725144"/>
            <a:ext cx="300082" cy="369332"/>
          </a:xfrm>
          <a:prstGeom prst="rect">
            <a:avLst/>
          </a:prstGeom>
        </p:spPr>
        <p:txBody>
          <a:bodyPr wrap="none">
            <a:spAutoFit/>
          </a:bodyPr>
          <a:lstStyle/>
          <a:p>
            <a:r>
              <a:rPr lang="uk-UA" b="1" dirty="0"/>
              <a:t>9</a:t>
            </a:r>
          </a:p>
        </p:txBody>
      </p:sp>
      <p:sp>
        <p:nvSpPr>
          <p:cNvPr id="136" name="Прямоугольник 135"/>
          <p:cNvSpPr/>
          <p:nvPr/>
        </p:nvSpPr>
        <p:spPr>
          <a:xfrm>
            <a:off x="611560" y="4221088"/>
            <a:ext cx="300082" cy="369332"/>
          </a:xfrm>
          <a:prstGeom prst="rect">
            <a:avLst/>
          </a:prstGeom>
        </p:spPr>
        <p:txBody>
          <a:bodyPr wrap="none">
            <a:spAutoFit/>
          </a:bodyPr>
          <a:lstStyle/>
          <a:p>
            <a:r>
              <a:rPr lang="uk-UA" b="1" dirty="0"/>
              <a:t>8</a:t>
            </a:r>
          </a:p>
        </p:txBody>
      </p:sp>
      <p:sp>
        <p:nvSpPr>
          <p:cNvPr id="137" name="Прямоугольник 136"/>
          <p:cNvSpPr/>
          <p:nvPr/>
        </p:nvSpPr>
        <p:spPr>
          <a:xfrm>
            <a:off x="755576" y="3645024"/>
            <a:ext cx="300082" cy="369332"/>
          </a:xfrm>
          <a:prstGeom prst="rect">
            <a:avLst/>
          </a:prstGeom>
        </p:spPr>
        <p:txBody>
          <a:bodyPr wrap="none">
            <a:spAutoFit/>
          </a:bodyPr>
          <a:lstStyle/>
          <a:p>
            <a:r>
              <a:rPr lang="uk-UA" b="1" dirty="0"/>
              <a:t>4</a:t>
            </a:r>
          </a:p>
        </p:txBody>
      </p:sp>
      <p:sp>
        <p:nvSpPr>
          <p:cNvPr id="138" name="Прямоугольник 137"/>
          <p:cNvSpPr/>
          <p:nvPr/>
        </p:nvSpPr>
        <p:spPr>
          <a:xfrm>
            <a:off x="1259632" y="3429000"/>
            <a:ext cx="300082" cy="369332"/>
          </a:xfrm>
          <a:prstGeom prst="rect">
            <a:avLst/>
          </a:prstGeom>
        </p:spPr>
        <p:txBody>
          <a:bodyPr wrap="none">
            <a:spAutoFit/>
          </a:bodyPr>
          <a:lstStyle/>
          <a:p>
            <a:r>
              <a:rPr lang="uk-UA" b="1" dirty="0"/>
              <a:t>5</a:t>
            </a:r>
          </a:p>
        </p:txBody>
      </p:sp>
      <p:sp>
        <p:nvSpPr>
          <p:cNvPr id="41" name="Полилиния 40"/>
          <p:cNvSpPr/>
          <p:nvPr/>
        </p:nvSpPr>
        <p:spPr>
          <a:xfrm rot="11531113">
            <a:off x="4741962" y="2702632"/>
            <a:ext cx="251147" cy="663135"/>
          </a:xfrm>
          <a:custGeom>
            <a:avLst/>
            <a:gdLst>
              <a:gd name="connsiteX0" fmla="*/ 67456 w 489679"/>
              <a:gd name="connsiteY0" fmla="*/ 114925 h 856938"/>
              <a:gd name="connsiteX1" fmla="*/ 487181 w 489679"/>
              <a:gd name="connsiteY1" fmla="*/ 159895 h 856938"/>
              <a:gd name="connsiteX2" fmla="*/ 82447 w 489679"/>
              <a:gd name="connsiteY2" fmla="*/ 849443 h 856938"/>
              <a:gd name="connsiteX3" fmla="*/ 67456 w 489679"/>
              <a:gd name="connsiteY3" fmla="*/ 114925 h 856938"/>
            </a:gdLst>
            <a:ahLst/>
            <a:cxnLst>
              <a:cxn ang="0">
                <a:pos x="connsiteX0" y="connsiteY0"/>
              </a:cxn>
              <a:cxn ang="0">
                <a:pos x="connsiteX1" y="connsiteY1"/>
              </a:cxn>
              <a:cxn ang="0">
                <a:pos x="connsiteX2" y="connsiteY2"/>
              </a:cxn>
              <a:cxn ang="0">
                <a:pos x="connsiteX3" y="connsiteY3"/>
              </a:cxn>
            </a:cxnLst>
            <a:rect l="l" t="t" r="r" b="b"/>
            <a:pathLst>
              <a:path w="489679" h="856938">
                <a:moveTo>
                  <a:pt x="67456" y="114925"/>
                </a:moveTo>
                <a:cubicBezTo>
                  <a:pt x="134912" y="0"/>
                  <a:pt x="484683" y="37475"/>
                  <a:pt x="487181" y="159895"/>
                </a:cubicBezTo>
                <a:cubicBezTo>
                  <a:pt x="489679" y="282315"/>
                  <a:pt x="149903" y="856938"/>
                  <a:pt x="82447" y="849443"/>
                </a:cubicBezTo>
                <a:cubicBezTo>
                  <a:pt x="14991" y="841948"/>
                  <a:pt x="0" y="229850"/>
                  <a:pt x="67456" y="114925"/>
                </a:cubicBezTo>
                <a:close/>
              </a:path>
            </a:pathLst>
          </a:custGeom>
          <a:solidFill>
            <a:schemeClr val="tx1">
              <a:lumMod val="7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50" name="Picture 2"/>
          <p:cNvPicPr>
            <a:picLocks noChangeAspect="1" noChangeArrowheads="1"/>
          </p:cNvPicPr>
          <p:nvPr/>
        </p:nvPicPr>
        <p:blipFill>
          <a:blip r:embed="rId5" cstate="print"/>
          <a:srcRect/>
          <a:stretch>
            <a:fillRect/>
          </a:stretch>
        </p:blipFill>
        <p:spPr bwMode="auto">
          <a:xfrm>
            <a:off x="0" y="620688"/>
            <a:ext cx="3559486" cy="2592288"/>
          </a:xfrm>
          <a:prstGeom prst="rect">
            <a:avLst/>
          </a:prstGeom>
          <a:noFill/>
          <a:ln w="9525">
            <a:noFill/>
            <a:miter lim="800000"/>
            <a:headEnd/>
            <a:tailEnd/>
          </a:ln>
        </p:spPr>
      </p:pic>
      <p:sp>
        <p:nvSpPr>
          <p:cNvPr id="42" name="Прямоугольник 41"/>
          <p:cNvSpPr/>
          <p:nvPr/>
        </p:nvSpPr>
        <p:spPr>
          <a:xfrm>
            <a:off x="755576" y="2708920"/>
            <a:ext cx="288032" cy="3600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3" name="Прямоугольник 42"/>
          <p:cNvSpPr/>
          <p:nvPr/>
        </p:nvSpPr>
        <p:spPr>
          <a:xfrm>
            <a:off x="2411760" y="2708920"/>
            <a:ext cx="360040"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484946" cy="584775"/>
          </a:xfrm>
          <a:prstGeom prst="rect">
            <a:avLst/>
          </a:prstGeom>
        </p:spPr>
        <p:txBody>
          <a:bodyPr wrap="none">
            <a:spAutoFit/>
          </a:bodyPr>
          <a:lstStyle/>
          <a:p>
            <a:r>
              <a:rPr lang="uk-UA" sz="3200" b="1" dirty="0"/>
              <a:t>8</a:t>
            </a:r>
            <a:r>
              <a:rPr lang="en-US" sz="3200" b="1" dirty="0"/>
              <a:t> </a:t>
            </a:r>
            <a:r>
              <a:rPr lang="uk-UA" sz="3200" b="1" dirty="0"/>
              <a:t>сегмент правої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flipH="1">
            <a:off x="6732240" y="764704"/>
            <a:ext cx="2411760" cy="3024336"/>
          </a:xfrm>
          <a:prstGeom prst="rect">
            <a:avLst/>
          </a:prstGeom>
          <a:solidFill>
            <a:schemeClr val="tx1">
              <a:lumMod val="75000"/>
            </a:schemeClr>
          </a:solidFill>
          <a:ln w="9525">
            <a:solidFill>
              <a:schemeClr val="tx1">
                <a:lumMod val="75000"/>
              </a:schemeClr>
            </a:solid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3923928" y="3933056"/>
            <a:ext cx="5220073" cy="1323439"/>
          </a:xfrm>
          <a:prstGeom prst="rect">
            <a:avLst/>
          </a:prstGeom>
        </p:spPr>
        <p:txBody>
          <a:bodyPr wrap="square">
            <a:spAutoFit/>
          </a:bodyPr>
          <a:lstStyle/>
          <a:p>
            <a:r>
              <a:rPr lang="uk-UA" sz="2000" dirty="0"/>
              <a:t>На РГ ОГК S8 (передньо базальний ) правої легені. Відмежований спереду головною між частковою борозною , знизу – діафрагмою, ззаду – задньою пахвовою лінію .</a:t>
            </a:r>
          </a:p>
        </p:txBody>
      </p:sp>
      <p:sp>
        <p:nvSpPr>
          <p:cNvPr id="56" name="Прямоугольник 55"/>
          <p:cNvSpPr/>
          <p:nvPr/>
        </p:nvSpPr>
        <p:spPr>
          <a:xfrm>
            <a:off x="179512" y="5934670"/>
            <a:ext cx="8964488" cy="1015663"/>
          </a:xfrm>
          <a:prstGeom prst="rect">
            <a:avLst/>
          </a:prstGeom>
        </p:spPr>
        <p:txBody>
          <a:bodyPr wrap="square">
            <a:spAutoFit/>
          </a:bodyPr>
          <a:lstStyle/>
          <a:p>
            <a:pPr algn="just"/>
            <a:r>
              <a:rPr lang="uk-UA" sz="2000" dirty="0"/>
              <a:t>На </a:t>
            </a:r>
            <a:r>
              <a:rPr lang="uk-UA" sz="2000" dirty="0" err="1"/>
              <a:t>КТ</a:t>
            </a:r>
            <a:r>
              <a:rPr lang="uk-UA" sz="2000" dirty="0"/>
              <a:t> ОГК: займає передню третину (відмежований від середній частки між часткової плеврою) задніх  відділів правої легені на рівні серединного перетину серця і  базальних відділів серця</a:t>
            </a:r>
          </a:p>
        </p:txBody>
      </p:sp>
      <p:pic>
        <p:nvPicPr>
          <p:cNvPr id="39938" name="Picture 2"/>
          <p:cNvPicPr>
            <a:picLocks noChangeAspect="1" noChangeArrowheads="1"/>
          </p:cNvPicPr>
          <p:nvPr/>
        </p:nvPicPr>
        <p:blipFill>
          <a:blip r:embed="rId4" cstate="print"/>
          <a:srcRect/>
          <a:stretch>
            <a:fillRect/>
          </a:stretch>
        </p:blipFill>
        <p:spPr bwMode="auto">
          <a:xfrm>
            <a:off x="395536" y="3212976"/>
            <a:ext cx="3279775" cy="2633663"/>
          </a:xfrm>
          <a:prstGeom prst="rect">
            <a:avLst/>
          </a:prstGeom>
          <a:noFill/>
          <a:ln w="9525">
            <a:noFill/>
            <a:miter lim="800000"/>
            <a:headEnd/>
            <a:tailEnd/>
          </a:ln>
        </p:spPr>
      </p:pic>
      <p:sp>
        <p:nvSpPr>
          <p:cNvPr id="72" name="Прямоугольник 71"/>
          <p:cNvSpPr/>
          <p:nvPr/>
        </p:nvSpPr>
        <p:spPr>
          <a:xfrm>
            <a:off x="2555776" y="4077072"/>
            <a:ext cx="506870" cy="276999"/>
          </a:xfrm>
          <a:prstGeom prst="rect">
            <a:avLst/>
          </a:prstGeom>
        </p:spPr>
        <p:txBody>
          <a:bodyPr wrap="none">
            <a:spAutoFit/>
          </a:bodyPr>
          <a:lstStyle/>
          <a:p>
            <a:r>
              <a:rPr lang="uk-UA" sz="1200" b="1" dirty="0">
                <a:solidFill>
                  <a:schemeClr val="bg1"/>
                </a:solidFill>
              </a:rPr>
              <a:t>Л Ш</a:t>
            </a:r>
          </a:p>
        </p:txBody>
      </p:sp>
      <p:sp>
        <p:nvSpPr>
          <p:cNvPr id="79" name="Прямоугольник 78"/>
          <p:cNvSpPr/>
          <p:nvPr/>
        </p:nvSpPr>
        <p:spPr>
          <a:xfrm>
            <a:off x="1979712" y="3645024"/>
            <a:ext cx="506870" cy="276999"/>
          </a:xfrm>
          <a:prstGeom prst="rect">
            <a:avLst/>
          </a:prstGeom>
        </p:spPr>
        <p:txBody>
          <a:bodyPr wrap="none">
            <a:spAutoFit/>
          </a:bodyPr>
          <a:lstStyle/>
          <a:p>
            <a:r>
              <a:rPr lang="uk-UA" sz="1200" b="1" dirty="0">
                <a:solidFill>
                  <a:schemeClr val="bg1"/>
                </a:solidFill>
              </a:rPr>
              <a:t>П Ш</a:t>
            </a:r>
          </a:p>
        </p:txBody>
      </p:sp>
      <p:sp>
        <p:nvSpPr>
          <p:cNvPr id="82" name="Прямоугольник 81"/>
          <p:cNvSpPr/>
          <p:nvPr/>
        </p:nvSpPr>
        <p:spPr>
          <a:xfrm>
            <a:off x="1475656" y="3933056"/>
            <a:ext cx="502061" cy="276999"/>
          </a:xfrm>
          <a:prstGeom prst="rect">
            <a:avLst/>
          </a:prstGeom>
        </p:spPr>
        <p:txBody>
          <a:bodyPr wrap="none">
            <a:spAutoFit/>
          </a:bodyPr>
          <a:lstStyle/>
          <a:p>
            <a:r>
              <a:rPr lang="uk-UA" sz="1200" b="1" dirty="0">
                <a:solidFill>
                  <a:schemeClr val="bg1"/>
                </a:solidFill>
              </a:rPr>
              <a:t>П </a:t>
            </a:r>
            <a:r>
              <a:rPr lang="uk-UA" sz="1200" b="1" dirty="0" err="1">
                <a:solidFill>
                  <a:schemeClr val="bg1"/>
                </a:solidFill>
              </a:rPr>
              <a:t>П</a:t>
            </a:r>
            <a:r>
              <a:rPr lang="uk-UA" sz="1200" b="1" dirty="0">
                <a:solidFill>
                  <a:schemeClr val="bg1"/>
                </a:solidFill>
              </a:rPr>
              <a:t> </a:t>
            </a:r>
          </a:p>
        </p:txBody>
      </p:sp>
      <p:sp>
        <p:nvSpPr>
          <p:cNvPr id="84" name="Прямоугольник 83"/>
          <p:cNvSpPr/>
          <p:nvPr/>
        </p:nvSpPr>
        <p:spPr>
          <a:xfrm>
            <a:off x="1691680" y="4221088"/>
            <a:ext cx="527709" cy="276999"/>
          </a:xfrm>
          <a:prstGeom prst="rect">
            <a:avLst/>
          </a:prstGeom>
        </p:spPr>
        <p:txBody>
          <a:bodyPr wrap="none">
            <a:spAutoFit/>
          </a:bodyPr>
          <a:lstStyle/>
          <a:p>
            <a:r>
              <a:rPr lang="uk-UA" sz="1200" b="1" dirty="0">
                <a:solidFill>
                  <a:schemeClr val="bg1"/>
                </a:solidFill>
              </a:rPr>
              <a:t>НПВ</a:t>
            </a:r>
          </a:p>
        </p:txBody>
      </p:sp>
      <p:sp>
        <p:nvSpPr>
          <p:cNvPr id="85" name="Прямоугольник 84"/>
          <p:cNvSpPr/>
          <p:nvPr/>
        </p:nvSpPr>
        <p:spPr>
          <a:xfrm>
            <a:off x="2123728" y="4365104"/>
            <a:ext cx="580608" cy="400110"/>
          </a:xfrm>
          <a:prstGeom prst="rect">
            <a:avLst/>
          </a:prstGeom>
        </p:spPr>
        <p:txBody>
          <a:bodyPr wrap="none">
            <a:spAutoFit/>
          </a:bodyPr>
          <a:lstStyle/>
          <a:p>
            <a:r>
              <a:rPr lang="uk-UA" sz="1000" b="1" dirty="0">
                <a:solidFill>
                  <a:schemeClr val="bg1"/>
                </a:solidFill>
              </a:rPr>
              <a:t>Вушко</a:t>
            </a:r>
          </a:p>
          <a:p>
            <a:r>
              <a:rPr lang="uk-UA" sz="1000" b="1" dirty="0">
                <a:solidFill>
                  <a:schemeClr val="bg1"/>
                </a:solidFill>
              </a:rPr>
              <a:t> ЛП</a:t>
            </a:r>
            <a:endParaRPr lang="uk-UA" sz="1000" dirty="0"/>
          </a:p>
        </p:txBody>
      </p:sp>
      <p:sp>
        <p:nvSpPr>
          <p:cNvPr id="86" name="Прямоугольник 85"/>
          <p:cNvSpPr/>
          <p:nvPr/>
        </p:nvSpPr>
        <p:spPr>
          <a:xfrm>
            <a:off x="2051720" y="4725144"/>
            <a:ext cx="398186" cy="276999"/>
          </a:xfrm>
          <a:prstGeom prst="rect">
            <a:avLst/>
          </a:prstGeom>
        </p:spPr>
        <p:txBody>
          <a:bodyPr wrap="none">
            <a:spAutoFit/>
          </a:bodyPr>
          <a:lstStyle/>
          <a:p>
            <a:r>
              <a:rPr lang="uk-UA" sz="1200" b="1" dirty="0">
                <a:solidFill>
                  <a:schemeClr val="bg1"/>
                </a:solidFill>
              </a:rPr>
              <a:t>СА</a:t>
            </a:r>
            <a:endParaRPr lang="uk-UA" sz="1200" dirty="0"/>
          </a:p>
        </p:txBody>
      </p:sp>
      <p:sp>
        <p:nvSpPr>
          <p:cNvPr id="87" name="Прямоугольник 86"/>
          <p:cNvSpPr/>
          <p:nvPr/>
        </p:nvSpPr>
        <p:spPr>
          <a:xfrm>
            <a:off x="1115616" y="5373216"/>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90" name="Прямая со стрелкой 89"/>
          <p:cNvCxnSpPr/>
          <p:nvPr/>
        </p:nvCxnSpPr>
        <p:spPr>
          <a:xfrm flipV="1">
            <a:off x="1691680" y="4725144"/>
            <a:ext cx="288032" cy="64807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763688" y="486916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7</a:t>
            </a:r>
          </a:p>
        </p:txBody>
      </p:sp>
      <p:sp>
        <p:nvSpPr>
          <p:cNvPr id="95" name="Полилиния 94"/>
          <p:cNvSpPr/>
          <p:nvPr/>
        </p:nvSpPr>
        <p:spPr>
          <a:xfrm>
            <a:off x="3177915" y="4059836"/>
            <a:ext cx="419724" cy="167390"/>
          </a:xfrm>
          <a:custGeom>
            <a:avLst/>
            <a:gdLst>
              <a:gd name="connsiteX0" fmla="*/ 0 w 419724"/>
              <a:gd name="connsiteY0" fmla="*/ 167390 h 167390"/>
              <a:gd name="connsiteX1" fmla="*/ 59960 w 419724"/>
              <a:gd name="connsiteY1" fmla="*/ 47469 h 167390"/>
              <a:gd name="connsiteX2" fmla="*/ 209862 w 419724"/>
              <a:gd name="connsiteY2" fmla="*/ 2498 h 167390"/>
              <a:gd name="connsiteX3" fmla="*/ 419724 w 419724"/>
              <a:gd name="connsiteY3" fmla="*/ 32479 h 167390"/>
              <a:gd name="connsiteX4" fmla="*/ 419724 w 419724"/>
              <a:gd name="connsiteY4" fmla="*/ 32479 h 167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24" h="167390">
                <a:moveTo>
                  <a:pt x="0" y="167390"/>
                </a:moveTo>
                <a:cubicBezTo>
                  <a:pt x="12491" y="121170"/>
                  <a:pt x="24983" y="74951"/>
                  <a:pt x="59960" y="47469"/>
                </a:cubicBezTo>
                <a:cubicBezTo>
                  <a:pt x="94937" y="19987"/>
                  <a:pt x="149901" y="4996"/>
                  <a:pt x="209862" y="2498"/>
                </a:cubicBezTo>
                <a:cubicBezTo>
                  <a:pt x="269823" y="0"/>
                  <a:pt x="419724" y="32479"/>
                  <a:pt x="419724" y="32479"/>
                </a:cubicBezTo>
                <a:lnTo>
                  <a:pt x="419724" y="3247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7" name="Полилиния 96"/>
          <p:cNvSpPr/>
          <p:nvPr/>
        </p:nvSpPr>
        <p:spPr>
          <a:xfrm>
            <a:off x="2698230" y="4676931"/>
            <a:ext cx="884419" cy="337279"/>
          </a:xfrm>
          <a:custGeom>
            <a:avLst/>
            <a:gdLst>
              <a:gd name="connsiteX0" fmla="*/ 14990 w 884419"/>
              <a:gd name="connsiteY0" fmla="*/ 0 h 337279"/>
              <a:gd name="connsiteX1" fmla="*/ 44970 w 884419"/>
              <a:gd name="connsiteY1" fmla="*/ 134912 h 337279"/>
              <a:gd name="connsiteX2" fmla="*/ 284813 w 884419"/>
              <a:gd name="connsiteY2" fmla="*/ 284813 h 337279"/>
              <a:gd name="connsiteX3" fmla="*/ 539645 w 884419"/>
              <a:gd name="connsiteY3" fmla="*/ 329784 h 337279"/>
              <a:gd name="connsiteX4" fmla="*/ 764498 w 884419"/>
              <a:gd name="connsiteY4" fmla="*/ 329784 h 337279"/>
              <a:gd name="connsiteX5" fmla="*/ 884419 w 884419"/>
              <a:gd name="connsiteY5" fmla="*/ 329784 h 33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419" h="337279">
                <a:moveTo>
                  <a:pt x="14990" y="0"/>
                </a:moveTo>
                <a:cubicBezTo>
                  <a:pt x="7495" y="43721"/>
                  <a:pt x="0" y="87443"/>
                  <a:pt x="44970" y="134912"/>
                </a:cubicBezTo>
                <a:cubicBezTo>
                  <a:pt x="89940" y="182381"/>
                  <a:pt x="202367" y="252334"/>
                  <a:pt x="284813" y="284813"/>
                </a:cubicBezTo>
                <a:cubicBezTo>
                  <a:pt x="367259" y="317292"/>
                  <a:pt x="459698" y="322289"/>
                  <a:pt x="539645" y="329784"/>
                </a:cubicBezTo>
                <a:cubicBezTo>
                  <a:pt x="619593" y="337279"/>
                  <a:pt x="764498" y="329784"/>
                  <a:pt x="764498" y="329784"/>
                </a:cubicBezTo>
                <a:lnTo>
                  <a:pt x="884419" y="32978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8" name="Полилиния 97"/>
          <p:cNvSpPr/>
          <p:nvPr/>
        </p:nvSpPr>
        <p:spPr>
          <a:xfrm>
            <a:off x="2733206" y="4796852"/>
            <a:ext cx="309797" cy="659568"/>
          </a:xfrm>
          <a:custGeom>
            <a:avLst/>
            <a:gdLst>
              <a:gd name="connsiteX0" fmla="*/ 9994 w 309797"/>
              <a:gd name="connsiteY0" fmla="*/ 0 h 659568"/>
              <a:gd name="connsiteX1" fmla="*/ 9994 w 309797"/>
              <a:gd name="connsiteY1" fmla="*/ 119922 h 659568"/>
              <a:gd name="connsiteX2" fmla="*/ 69955 w 309797"/>
              <a:gd name="connsiteY2" fmla="*/ 284814 h 659568"/>
              <a:gd name="connsiteX3" fmla="*/ 114925 w 309797"/>
              <a:gd name="connsiteY3" fmla="*/ 479686 h 659568"/>
              <a:gd name="connsiteX4" fmla="*/ 309797 w 309797"/>
              <a:gd name="connsiteY4" fmla="*/ 659568 h 65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97" h="659568">
                <a:moveTo>
                  <a:pt x="9994" y="0"/>
                </a:moveTo>
                <a:cubicBezTo>
                  <a:pt x="4997" y="36226"/>
                  <a:pt x="0" y="72453"/>
                  <a:pt x="9994" y="119922"/>
                </a:cubicBezTo>
                <a:cubicBezTo>
                  <a:pt x="19988" y="167391"/>
                  <a:pt x="52467" y="224853"/>
                  <a:pt x="69955" y="284814"/>
                </a:cubicBezTo>
                <a:cubicBezTo>
                  <a:pt x="87444" y="344775"/>
                  <a:pt x="74951" y="417227"/>
                  <a:pt x="114925" y="479686"/>
                </a:cubicBezTo>
                <a:cubicBezTo>
                  <a:pt x="154899" y="542145"/>
                  <a:pt x="232348" y="600856"/>
                  <a:pt x="309797" y="65956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2339752" y="4941168"/>
            <a:ext cx="364202" cy="307777"/>
          </a:xfrm>
          <a:prstGeom prst="rect">
            <a:avLst/>
          </a:prstGeom>
        </p:spPr>
        <p:txBody>
          <a:bodyPr wrap="none">
            <a:spAutoFit/>
          </a:bodyPr>
          <a:lstStyle/>
          <a:p>
            <a:r>
              <a:rPr lang="uk-UA" sz="1400" b="1" dirty="0"/>
              <a:t>10</a:t>
            </a:r>
          </a:p>
        </p:txBody>
      </p:sp>
      <p:sp>
        <p:nvSpPr>
          <p:cNvPr id="123" name="Прямоугольник 122"/>
          <p:cNvSpPr/>
          <p:nvPr/>
        </p:nvSpPr>
        <p:spPr>
          <a:xfrm>
            <a:off x="2987824" y="5013176"/>
            <a:ext cx="300082" cy="369332"/>
          </a:xfrm>
          <a:prstGeom prst="rect">
            <a:avLst/>
          </a:prstGeom>
        </p:spPr>
        <p:txBody>
          <a:bodyPr wrap="none">
            <a:spAutoFit/>
          </a:bodyPr>
          <a:lstStyle/>
          <a:p>
            <a:r>
              <a:rPr lang="uk-UA" b="1" dirty="0"/>
              <a:t>9</a:t>
            </a:r>
          </a:p>
        </p:txBody>
      </p:sp>
      <p:sp>
        <p:nvSpPr>
          <p:cNvPr id="124" name="Прямоугольник 123"/>
          <p:cNvSpPr/>
          <p:nvPr/>
        </p:nvSpPr>
        <p:spPr>
          <a:xfrm>
            <a:off x="3131840" y="4509120"/>
            <a:ext cx="300082" cy="369332"/>
          </a:xfrm>
          <a:prstGeom prst="rect">
            <a:avLst/>
          </a:prstGeom>
        </p:spPr>
        <p:txBody>
          <a:bodyPr wrap="none">
            <a:spAutoFit/>
          </a:bodyPr>
          <a:lstStyle/>
          <a:p>
            <a:r>
              <a:rPr lang="uk-UA" b="1" dirty="0"/>
              <a:t>8</a:t>
            </a:r>
          </a:p>
        </p:txBody>
      </p:sp>
      <p:sp>
        <p:nvSpPr>
          <p:cNvPr id="126" name="Прямоугольник 125"/>
          <p:cNvSpPr/>
          <p:nvPr/>
        </p:nvSpPr>
        <p:spPr>
          <a:xfrm>
            <a:off x="3131840" y="3717032"/>
            <a:ext cx="300082" cy="369332"/>
          </a:xfrm>
          <a:prstGeom prst="rect">
            <a:avLst/>
          </a:prstGeom>
        </p:spPr>
        <p:txBody>
          <a:bodyPr wrap="none">
            <a:spAutoFit/>
          </a:bodyPr>
          <a:lstStyle/>
          <a:p>
            <a:r>
              <a:rPr lang="uk-UA" b="1" dirty="0"/>
              <a:t>5</a:t>
            </a:r>
          </a:p>
        </p:txBody>
      </p:sp>
      <p:sp>
        <p:nvSpPr>
          <p:cNvPr id="128" name="Прямоугольник 127"/>
          <p:cNvSpPr/>
          <p:nvPr/>
        </p:nvSpPr>
        <p:spPr>
          <a:xfrm>
            <a:off x="1259632" y="4797152"/>
            <a:ext cx="415498" cy="369332"/>
          </a:xfrm>
          <a:prstGeom prst="rect">
            <a:avLst/>
          </a:prstGeom>
        </p:spPr>
        <p:txBody>
          <a:bodyPr wrap="none">
            <a:spAutoFit/>
          </a:bodyPr>
          <a:lstStyle/>
          <a:p>
            <a:r>
              <a:rPr lang="uk-UA" b="1" dirty="0"/>
              <a:t>10</a:t>
            </a:r>
          </a:p>
        </p:txBody>
      </p:sp>
      <p:sp>
        <p:nvSpPr>
          <p:cNvPr id="129" name="Полилиния 128"/>
          <p:cNvSpPr/>
          <p:nvPr/>
        </p:nvSpPr>
        <p:spPr>
          <a:xfrm>
            <a:off x="971600" y="3573016"/>
            <a:ext cx="602367" cy="489318"/>
          </a:xfrm>
          <a:custGeom>
            <a:avLst/>
            <a:gdLst>
              <a:gd name="connsiteX0" fmla="*/ 0 w 584616"/>
              <a:gd name="connsiteY0" fmla="*/ 0 h 449704"/>
              <a:gd name="connsiteX1" fmla="*/ 584616 w 584616"/>
              <a:gd name="connsiteY1" fmla="*/ 449704 h 449704"/>
            </a:gdLst>
            <a:ahLst/>
            <a:cxnLst>
              <a:cxn ang="0">
                <a:pos x="connsiteX0" y="connsiteY0"/>
              </a:cxn>
              <a:cxn ang="0">
                <a:pos x="connsiteX1" y="connsiteY1"/>
              </a:cxn>
            </a:cxnLst>
            <a:rect l="l" t="t" r="r" b="b"/>
            <a:pathLst>
              <a:path w="584616" h="449704">
                <a:moveTo>
                  <a:pt x="0" y="0"/>
                </a:moveTo>
                <a:lnTo>
                  <a:pt x="584616" y="44970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0" name="Полилиния 129"/>
          <p:cNvSpPr/>
          <p:nvPr/>
        </p:nvSpPr>
        <p:spPr>
          <a:xfrm>
            <a:off x="449705" y="4022361"/>
            <a:ext cx="1124262" cy="69954"/>
          </a:xfrm>
          <a:custGeom>
            <a:avLst/>
            <a:gdLst>
              <a:gd name="connsiteX0" fmla="*/ 1124262 w 1124262"/>
              <a:gd name="connsiteY0" fmla="*/ 9993 h 69954"/>
              <a:gd name="connsiteX1" fmla="*/ 899410 w 1124262"/>
              <a:gd name="connsiteY1" fmla="*/ 9993 h 69954"/>
              <a:gd name="connsiteX2" fmla="*/ 0 w 1124262"/>
              <a:gd name="connsiteY2" fmla="*/ 69954 h 69954"/>
            </a:gdLst>
            <a:ahLst/>
            <a:cxnLst>
              <a:cxn ang="0">
                <a:pos x="connsiteX0" y="connsiteY0"/>
              </a:cxn>
              <a:cxn ang="0">
                <a:pos x="connsiteX1" y="connsiteY1"/>
              </a:cxn>
              <a:cxn ang="0">
                <a:pos x="connsiteX2" y="connsiteY2"/>
              </a:cxn>
            </a:cxnLst>
            <a:rect l="l" t="t" r="r" b="b"/>
            <a:pathLst>
              <a:path w="1124262" h="69954">
                <a:moveTo>
                  <a:pt x="1124262" y="9993"/>
                </a:moveTo>
                <a:cubicBezTo>
                  <a:pt x="1105524" y="4996"/>
                  <a:pt x="1086787" y="0"/>
                  <a:pt x="899410" y="9993"/>
                </a:cubicBezTo>
                <a:cubicBezTo>
                  <a:pt x="712033" y="19986"/>
                  <a:pt x="356016" y="44970"/>
                  <a:pt x="0" y="6995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1" name="Полилиния 130"/>
          <p:cNvSpPr/>
          <p:nvPr/>
        </p:nvSpPr>
        <p:spPr>
          <a:xfrm>
            <a:off x="1179226" y="4047344"/>
            <a:ext cx="652073" cy="811968"/>
          </a:xfrm>
          <a:custGeom>
            <a:avLst/>
            <a:gdLst>
              <a:gd name="connsiteX0" fmla="*/ 19987 w 652073"/>
              <a:gd name="connsiteY0" fmla="*/ 0 h 811968"/>
              <a:gd name="connsiteX1" fmla="*/ 19987 w 652073"/>
              <a:gd name="connsiteY1" fmla="*/ 134912 h 811968"/>
              <a:gd name="connsiteX2" fmla="*/ 139908 w 652073"/>
              <a:gd name="connsiteY2" fmla="*/ 269823 h 811968"/>
              <a:gd name="connsiteX3" fmla="*/ 349771 w 652073"/>
              <a:gd name="connsiteY3" fmla="*/ 584617 h 811968"/>
              <a:gd name="connsiteX4" fmla="*/ 604604 w 652073"/>
              <a:gd name="connsiteY4" fmla="*/ 779489 h 811968"/>
              <a:gd name="connsiteX5" fmla="*/ 634584 w 652073"/>
              <a:gd name="connsiteY5" fmla="*/ 779489 h 811968"/>
              <a:gd name="connsiteX6" fmla="*/ 619594 w 652073"/>
              <a:gd name="connsiteY6" fmla="*/ 779489 h 8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73" h="811968">
                <a:moveTo>
                  <a:pt x="19987" y="0"/>
                </a:moveTo>
                <a:cubicBezTo>
                  <a:pt x="9993" y="44971"/>
                  <a:pt x="0" y="89942"/>
                  <a:pt x="19987" y="134912"/>
                </a:cubicBezTo>
                <a:cubicBezTo>
                  <a:pt x="39974" y="179882"/>
                  <a:pt x="84944" y="194872"/>
                  <a:pt x="139908" y="269823"/>
                </a:cubicBezTo>
                <a:cubicBezTo>
                  <a:pt x="194872" y="344774"/>
                  <a:pt x="272322" y="499673"/>
                  <a:pt x="349771" y="584617"/>
                </a:cubicBezTo>
                <a:cubicBezTo>
                  <a:pt x="427220" y="669561"/>
                  <a:pt x="557135" y="747010"/>
                  <a:pt x="604604" y="779489"/>
                </a:cubicBezTo>
                <a:cubicBezTo>
                  <a:pt x="652073" y="811968"/>
                  <a:pt x="634584" y="779489"/>
                  <a:pt x="634584" y="779489"/>
                </a:cubicBezTo>
                <a:lnTo>
                  <a:pt x="619594" y="77948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2" name="Полилиния 131"/>
          <p:cNvSpPr/>
          <p:nvPr/>
        </p:nvSpPr>
        <p:spPr>
          <a:xfrm>
            <a:off x="374754" y="4452079"/>
            <a:ext cx="944380" cy="152399"/>
          </a:xfrm>
          <a:custGeom>
            <a:avLst/>
            <a:gdLst>
              <a:gd name="connsiteX0" fmla="*/ 944380 w 944380"/>
              <a:gd name="connsiteY0" fmla="*/ 0 h 152399"/>
              <a:gd name="connsiteX1" fmla="*/ 794479 w 944380"/>
              <a:gd name="connsiteY1" fmla="*/ 59960 h 152399"/>
              <a:gd name="connsiteX2" fmla="*/ 674557 w 944380"/>
              <a:gd name="connsiteY2" fmla="*/ 119921 h 152399"/>
              <a:gd name="connsiteX3" fmla="*/ 539646 w 944380"/>
              <a:gd name="connsiteY3" fmla="*/ 134911 h 152399"/>
              <a:gd name="connsiteX4" fmla="*/ 314794 w 944380"/>
              <a:gd name="connsiteY4" fmla="*/ 149901 h 152399"/>
              <a:gd name="connsiteX5" fmla="*/ 224853 w 944380"/>
              <a:gd name="connsiteY5" fmla="*/ 119921 h 152399"/>
              <a:gd name="connsiteX6" fmla="*/ 0 w 944380"/>
              <a:gd name="connsiteY6" fmla="*/ 59960 h 152399"/>
              <a:gd name="connsiteX7" fmla="*/ 0 w 944380"/>
              <a:gd name="connsiteY7" fmla="*/ 59960 h 15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152399">
                <a:moveTo>
                  <a:pt x="944380" y="0"/>
                </a:moveTo>
                <a:cubicBezTo>
                  <a:pt x="891914" y="19986"/>
                  <a:pt x="839449" y="39973"/>
                  <a:pt x="794479" y="59960"/>
                </a:cubicBezTo>
                <a:cubicBezTo>
                  <a:pt x="749509" y="79947"/>
                  <a:pt x="717029" y="107429"/>
                  <a:pt x="674557" y="119921"/>
                </a:cubicBezTo>
                <a:cubicBezTo>
                  <a:pt x="632085" y="132413"/>
                  <a:pt x="599606" y="129914"/>
                  <a:pt x="539646" y="134911"/>
                </a:cubicBezTo>
                <a:cubicBezTo>
                  <a:pt x="479686" y="139908"/>
                  <a:pt x="367259" y="152399"/>
                  <a:pt x="314794" y="149901"/>
                </a:cubicBezTo>
                <a:cubicBezTo>
                  <a:pt x="262329" y="147403"/>
                  <a:pt x="277319" y="134911"/>
                  <a:pt x="224853" y="119921"/>
                </a:cubicBezTo>
                <a:cubicBezTo>
                  <a:pt x="172387" y="104931"/>
                  <a:pt x="0" y="59960"/>
                  <a:pt x="0" y="59960"/>
                </a:cubicBezTo>
                <a:lnTo>
                  <a:pt x="0" y="5996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3" name="Полилиния 132"/>
          <p:cNvSpPr/>
          <p:nvPr/>
        </p:nvSpPr>
        <p:spPr>
          <a:xfrm>
            <a:off x="1054309" y="4646951"/>
            <a:ext cx="429717" cy="764498"/>
          </a:xfrm>
          <a:custGeom>
            <a:avLst/>
            <a:gdLst>
              <a:gd name="connsiteX0" fmla="*/ 429717 w 429717"/>
              <a:gd name="connsiteY0" fmla="*/ 0 h 764498"/>
              <a:gd name="connsiteX1" fmla="*/ 369757 w 429717"/>
              <a:gd name="connsiteY1" fmla="*/ 44970 h 764498"/>
              <a:gd name="connsiteX2" fmla="*/ 264825 w 429717"/>
              <a:gd name="connsiteY2" fmla="*/ 119921 h 764498"/>
              <a:gd name="connsiteX3" fmla="*/ 204865 w 429717"/>
              <a:gd name="connsiteY3" fmla="*/ 239842 h 764498"/>
              <a:gd name="connsiteX4" fmla="*/ 114924 w 429717"/>
              <a:gd name="connsiteY4" fmla="*/ 389744 h 764498"/>
              <a:gd name="connsiteX5" fmla="*/ 69953 w 429717"/>
              <a:gd name="connsiteY5" fmla="*/ 569626 h 764498"/>
              <a:gd name="connsiteX6" fmla="*/ 9993 w 429717"/>
              <a:gd name="connsiteY6" fmla="*/ 719528 h 764498"/>
              <a:gd name="connsiteX7" fmla="*/ 9993 w 429717"/>
              <a:gd name="connsiteY7" fmla="*/ 764498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717" h="764498">
                <a:moveTo>
                  <a:pt x="429717" y="0"/>
                </a:moveTo>
                <a:cubicBezTo>
                  <a:pt x="413478" y="12491"/>
                  <a:pt x="397239" y="24983"/>
                  <a:pt x="369757" y="44970"/>
                </a:cubicBezTo>
                <a:cubicBezTo>
                  <a:pt x="342275" y="64957"/>
                  <a:pt x="292307" y="87442"/>
                  <a:pt x="264825" y="119921"/>
                </a:cubicBezTo>
                <a:cubicBezTo>
                  <a:pt x="237343" y="152400"/>
                  <a:pt x="229848" y="194872"/>
                  <a:pt x="204865" y="239842"/>
                </a:cubicBezTo>
                <a:cubicBezTo>
                  <a:pt x="179882" y="284812"/>
                  <a:pt x="137409" y="334780"/>
                  <a:pt x="114924" y="389744"/>
                </a:cubicBezTo>
                <a:cubicBezTo>
                  <a:pt x="92439" y="444708"/>
                  <a:pt x="87441" y="514662"/>
                  <a:pt x="69953" y="569626"/>
                </a:cubicBezTo>
                <a:cubicBezTo>
                  <a:pt x="52465" y="624590"/>
                  <a:pt x="19986" y="687049"/>
                  <a:pt x="9993" y="719528"/>
                </a:cubicBezTo>
                <a:cubicBezTo>
                  <a:pt x="0" y="752007"/>
                  <a:pt x="4996" y="758252"/>
                  <a:pt x="9993" y="76449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4" name="Прямоугольник 133"/>
          <p:cNvSpPr/>
          <p:nvPr/>
        </p:nvSpPr>
        <p:spPr>
          <a:xfrm>
            <a:off x="1403648" y="4221088"/>
            <a:ext cx="300082" cy="369332"/>
          </a:xfrm>
          <a:prstGeom prst="rect">
            <a:avLst/>
          </a:prstGeom>
        </p:spPr>
        <p:txBody>
          <a:bodyPr wrap="none">
            <a:spAutoFit/>
          </a:bodyPr>
          <a:lstStyle/>
          <a:p>
            <a:r>
              <a:rPr lang="uk-UA" b="1" dirty="0"/>
              <a:t>7</a:t>
            </a:r>
          </a:p>
        </p:txBody>
      </p:sp>
      <p:sp>
        <p:nvSpPr>
          <p:cNvPr id="135" name="Прямоугольник 134"/>
          <p:cNvSpPr/>
          <p:nvPr/>
        </p:nvSpPr>
        <p:spPr>
          <a:xfrm>
            <a:off x="611560" y="4725144"/>
            <a:ext cx="300082" cy="369332"/>
          </a:xfrm>
          <a:prstGeom prst="rect">
            <a:avLst/>
          </a:prstGeom>
        </p:spPr>
        <p:txBody>
          <a:bodyPr wrap="none">
            <a:spAutoFit/>
          </a:bodyPr>
          <a:lstStyle/>
          <a:p>
            <a:r>
              <a:rPr lang="uk-UA" b="1" dirty="0"/>
              <a:t>9</a:t>
            </a:r>
          </a:p>
        </p:txBody>
      </p:sp>
      <p:sp>
        <p:nvSpPr>
          <p:cNvPr id="136" name="Прямоугольник 135"/>
          <p:cNvSpPr/>
          <p:nvPr/>
        </p:nvSpPr>
        <p:spPr>
          <a:xfrm>
            <a:off x="611560" y="4221088"/>
            <a:ext cx="300082" cy="369332"/>
          </a:xfrm>
          <a:prstGeom prst="rect">
            <a:avLst/>
          </a:prstGeom>
        </p:spPr>
        <p:txBody>
          <a:bodyPr wrap="none">
            <a:spAutoFit/>
          </a:bodyPr>
          <a:lstStyle/>
          <a:p>
            <a:r>
              <a:rPr lang="uk-UA" b="1" dirty="0"/>
              <a:t>8</a:t>
            </a:r>
          </a:p>
        </p:txBody>
      </p:sp>
      <p:sp>
        <p:nvSpPr>
          <p:cNvPr id="137" name="Прямоугольник 136"/>
          <p:cNvSpPr/>
          <p:nvPr/>
        </p:nvSpPr>
        <p:spPr>
          <a:xfrm>
            <a:off x="755576" y="3645024"/>
            <a:ext cx="300082" cy="369332"/>
          </a:xfrm>
          <a:prstGeom prst="rect">
            <a:avLst/>
          </a:prstGeom>
        </p:spPr>
        <p:txBody>
          <a:bodyPr wrap="none">
            <a:spAutoFit/>
          </a:bodyPr>
          <a:lstStyle/>
          <a:p>
            <a:r>
              <a:rPr lang="uk-UA" b="1" dirty="0"/>
              <a:t>4</a:t>
            </a:r>
          </a:p>
        </p:txBody>
      </p:sp>
      <p:sp>
        <p:nvSpPr>
          <p:cNvPr id="138" name="Прямоугольник 137"/>
          <p:cNvSpPr/>
          <p:nvPr/>
        </p:nvSpPr>
        <p:spPr>
          <a:xfrm>
            <a:off x="1259632" y="3429000"/>
            <a:ext cx="300082" cy="369332"/>
          </a:xfrm>
          <a:prstGeom prst="rect">
            <a:avLst/>
          </a:prstGeom>
        </p:spPr>
        <p:txBody>
          <a:bodyPr wrap="none">
            <a:spAutoFit/>
          </a:bodyPr>
          <a:lstStyle/>
          <a:p>
            <a:r>
              <a:rPr lang="uk-UA" b="1" dirty="0"/>
              <a:t>5</a:t>
            </a:r>
          </a:p>
        </p:txBody>
      </p:sp>
      <p:pic>
        <p:nvPicPr>
          <p:cNvPr id="44034" name="Picture 2"/>
          <p:cNvPicPr>
            <a:picLocks noChangeAspect="1" noChangeArrowheads="1"/>
          </p:cNvPicPr>
          <p:nvPr/>
        </p:nvPicPr>
        <p:blipFill>
          <a:blip r:embed="rId5" cstate="print"/>
          <a:srcRect/>
          <a:stretch>
            <a:fillRect/>
          </a:stretch>
        </p:blipFill>
        <p:spPr bwMode="auto">
          <a:xfrm>
            <a:off x="395536" y="764704"/>
            <a:ext cx="3240360" cy="2448272"/>
          </a:xfrm>
          <a:prstGeom prst="rect">
            <a:avLst/>
          </a:prstGeom>
          <a:noFill/>
          <a:ln w="9525">
            <a:noFill/>
            <a:miter lim="800000"/>
            <a:headEnd/>
            <a:tailEnd/>
          </a:ln>
        </p:spPr>
      </p:pic>
      <p:sp>
        <p:nvSpPr>
          <p:cNvPr id="42" name="Полилиния 41"/>
          <p:cNvSpPr/>
          <p:nvPr/>
        </p:nvSpPr>
        <p:spPr>
          <a:xfrm>
            <a:off x="3810000" y="2578308"/>
            <a:ext cx="1091784" cy="1029324"/>
          </a:xfrm>
          <a:custGeom>
            <a:avLst/>
            <a:gdLst>
              <a:gd name="connsiteX0" fmla="*/ 1091784 w 1091784"/>
              <a:gd name="connsiteY0" fmla="*/ 0 h 1029324"/>
              <a:gd name="connsiteX1" fmla="*/ 57462 w 1091784"/>
              <a:gd name="connsiteY1" fmla="*/ 584617 h 1029324"/>
              <a:gd name="connsiteX2" fmla="*/ 57462 w 1091784"/>
              <a:gd name="connsiteY2" fmla="*/ 584617 h 1029324"/>
              <a:gd name="connsiteX3" fmla="*/ 27482 w 1091784"/>
              <a:gd name="connsiteY3" fmla="*/ 644577 h 1029324"/>
              <a:gd name="connsiteX4" fmla="*/ 222354 w 1091784"/>
              <a:gd name="connsiteY4" fmla="*/ 929390 h 1029324"/>
              <a:gd name="connsiteX5" fmla="*/ 1046813 w 1091784"/>
              <a:gd name="connsiteY5" fmla="*/ 44971 h 1029324"/>
              <a:gd name="connsiteX6" fmla="*/ 1046813 w 1091784"/>
              <a:gd name="connsiteY6" fmla="*/ 44971 h 102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784" h="1029324">
                <a:moveTo>
                  <a:pt x="1091784" y="0"/>
                </a:moveTo>
                <a:lnTo>
                  <a:pt x="57462" y="584617"/>
                </a:lnTo>
                <a:lnTo>
                  <a:pt x="57462" y="584617"/>
                </a:lnTo>
                <a:cubicBezTo>
                  <a:pt x="52465" y="594610"/>
                  <a:pt x="0" y="587115"/>
                  <a:pt x="27482" y="644577"/>
                </a:cubicBezTo>
                <a:cubicBezTo>
                  <a:pt x="54964" y="702039"/>
                  <a:pt x="52465" y="1029324"/>
                  <a:pt x="222354" y="929390"/>
                </a:cubicBezTo>
                <a:cubicBezTo>
                  <a:pt x="392243" y="829456"/>
                  <a:pt x="1046813" y="44971"/>
                  <a:pt x="1046813" y="44971"/>
                </a:cubicBezTo>
                <a:lnTo>
                  <a:pt x="1046813" y="44971"/>
                </a:lnTo>
              </a:path>
            </a:pathLst>
          </a:custGeom>
          <a:solidFill>
            <a:schemeClr val="tx1">
              <a:lumMod val="75000"/>
            </a:schemeClr>
          </a:solidFill>
          <a:ln>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46" name="Полилиния 45"/>
          <p:cNvSpPr/>
          <p:nvPr/>
        </p:nvSpPr>
        <p:spPr>
          <a:xfrm>
            <a:off x="7969770" y="2113613"/>
            <a:ext cx="572125" cy="1074295"/>
          </a:xfrm>
          <a:custGeom>
            <a:avLst/>
            <a:gdLst>
              <a:gd name="connsiteX0" fmla="*/ 4997 w 572125"/>
              <a:gd name="connsiteY0" fmla="*/ 74951 h 1074295"/>
              <a:gd name="connsiteX1" fmla="*/ 154899 w 572125"/>
              <a:gd name="connsiteY1" fmla="*/ 194872 h 1074295"/>
              <a:gd name="connsiteX2" fmla="*/ 409732 w 572125"/>
              <a:gd name="connsiteY2" fmla="*/ 494676 h 1074295"/>
              <a:gd name="connsiteX3" fmla="*/ 559633 w 572125"/>
              <a:gd name="connsiteY3" fmla="*/ 899410 h 1074295"/>
              <a:gd name="connsiteX4" fmla="*/ 484682 w 572125"/>
              <a:gd name="connsiteY4" fmla="*/ 1034321 h 1074295"/>
              <a:gd name="connsiteX5" fmla="*/ 199869 w 572125"/>
              <a:gd name="connsiteY5" fmla="*/ 1049312 h 1074295"/>
              <a:gd name="connsiteX6" fmla="*/ 184879 w 572125"/>
              <a:gd name="connsiteY6" fmla="*/ 884420 h 1074295"/>
              <a:gd name="connsiteX7" fmla="*/ 184879 w 572125"/>
              <a:gd name="connsiteY7" fmla="*/ 644577 h 1074295"/>
              <a:gd name="connsiteX8" fmla="*/ 4997 w 572125"/>
              <a:gd name="connsiteY8" fmla="*/ 74951 h 10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125" h="1074295">
                <a:moveTo>
                  <a:pt x="4997" y="74951"/>
                </a:moveTo>
                <a:cubicBezTo>
                  <a:pt x="0" y="0"/>
                  <a:pt x="87443" y="124918"/>
                  <a:pt x="154899" y="194872"/>
                </a:cubicBezTo>
                <a:cubicBezTo>
                  <a:pt x="222355" y="264826"/>
                  <a:pt x="342276" y="377253"/>
                  <a:pt x="409732" y="494676"/>
                </a:cubicBezTo>
                <a:cubicBezTo>
                  <a:pt x="477188" y="612099"/>
                  <a:pt x="547141" y="809469"/>
                  <a:pt x="559633" y="899410"/>
                </a:cubicBezTo>
                <a:cubicBezTo>
                  <a:pt x="572125" y="989351"/>
                  <a:pt x="544643" y="1009337"/>
                  <a:pt x="484682" y="1034321"/>
                </a:cubicBezTo>
                <a:cubicBezTo>
                  <a:pt x="424721" y="1059305"/>
                  <a:pt x="249836" y="1074295"/>
                  <a:pt x="199869" y="1049312"/>
                </a:cubicBezTo>
                <a:cubicBezTo>
                  <a:pt x="149902" y="1024329"/>
                  <a:pt x="187377" y="951876"/>
                  <a:pt x="184879" y="884420"/>
                </a:cubicBezTo>
                <a:cubicBezTo>
                  <a:pt x="182381" y="816964"/>
                  <a:pt x="217358" y="784485"/>
                  <a:pt x="184879" y="644577"/>
                </a:cubicBezTo>
                <a:cubicBezTo>
                  <a:pt x="152400" y="504669"/>
                  <a:pt x="9994" y="149902"/>
                  <a:pt x="4997" y="74951"/>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0"/>
            <a:ext cx="4159537" cy="584775"/>
          </a:xfrm>
          <a:prstGeom prst="rect">
            <a:avLst/>
          </a:prstGeom>
        </p:spPr>
        <p:txBody>
          <a:bodyPr wrap="none">
            <a:spAutoFit/>
          </a:bodyPr>
          <a:lstStyle/>
          <a:p>
            <a:r>
              <a:rPr lang="uk-UA" sz="3200" b="1" dirty="0"/>
              <a:t>8</a:t>
            </a:r>
            <a:r>
              <a:rPr lang="en-US" sz="3200" b="1" dirty="0"/>
              <a:t> </a:t>
            </a:r>
            <a:r>
              <a:rPr lang="uk-UA" sz="3200" b="1" dirty="0"/>
              <a:t>сегмент лівої легені</a:t>
            </a:r>
          </a:p>
        </p:txBody>
      </p:sp>
      <p:sp>
        <p:nvSpPr>
          <p:cNvPr id="17" name="Прямоугольник 16"/>
          <p:cNvSpPr/>
          <p:nvPr/>
        </p:nvSpPr>
        <p:spPr>
          <a:xfrm>
            <a:off x="539552" y="3861048"/>
            <a:ext cx="184731" cy="369332"/>
          </a:xfrm>
          <a:prstGeom prst="rect">
            <a:avLst/>
          </a:prstGeom>
        </p:spPr>
        <p:txBody>
          <a:bodyPr wrap="none">
            <a:spAutoFit/>
          </a:bodyPr>
          <a:lstStyle/>
          <a:p>
            <a:endParaRPr lang="uk-UA" b="1" dirty="0"/>
          </a:p>
        </p:txBody>
      </p:sp>
      <p:sp>
        <p:nvSpPr>
          <p:cNvPr id="26" name="Прямоугольник 25"/>
          <p:cNvSpPr/>
          <p:nvPr/>
        </p:nvSpPr>
        <p:spPr>
          <a:xfrm>
            <a:off x="1259632" y="3861048"/>
            <a:ext cx="485800" cy="230832"/>
          </a:xfrm>
          <a:prstGeom prst="rect">
            <a:avLst/>
          </a:prstGeom>
        </p:spPr>
        <p:txBody>
          <a:bodyPr wrap="square">
            <a:spAutoFit/>
          </a:bodyPr>
          <a:lstStyle/>
          <a:p>
            <a:endParaRPr lang="ru-RU" sz="900" b="1" dirty="0">
              <a:solidFill>
                <a:schemeClr val="bg1"/>
              </a:solidFill>
            </a:endParaRPr>
          </a:p>
        </p:txBody>
      </p:sp>
      <p:pic>
        <p:nvPicPr>
          <p:cNvPr id="40" name="Picture 3"/>
          <p:cNvPicPr>
            <a:picLocks noChangeAspect="1" noChangeArrowheads="1"/>
          </p:cNvPicPr>
          <p:nvPr/>
        </p:nvPicPr>
        <p:blipFill>
          <a:blip r:embed="rId2" cstate="print">
            <a:lum contrast="30000"/>
          </a:blip>
          <a:srcRect/>
          <a:stretch>
            <a:fillRect/>
          </a:stretch>
        </p:blipFill>
        <p:spPr bwMode="auto">
          <a:xfrm>
            <a:off x="6876256" y="764704"/>
            <a:ext cx="2052736" cy="3024336"/>
          </a:xfrm>
          <a:prstGeom prst="rect">
            <a:avLst/>
          </a:prstGeom>
          <a:solidFill>
            <a:schemeClr val="tx1">
              <a:lumMod val="75000"/>
            </a:schemeClr>
          </a:solidFill>
          <a:ln w="9525">
            <a:solidFill>
              <a:schemeClr val="tx1">
                <a:lumMod val="75000"/>
              </a:schemeClr>
            </a:solidFill>
            <a:miter lim="800000"/>
            <a:headEnd/>
            <a:tailEnd/>
          </a:ln>
        </p:spPr>
      </p:pic>
      <p:pic>
        <p:nvPicPr>
          <p:cNvPr id="20492" name="Picture 12"/>
          <p:cNvPicPr>
            <a:picLocks noChangeAspect="1" noChangeArrowheads="1"/>
          </p:cNvPicPr>
          <p:nvPr/>
        </p:nvPicPr>
        <p:blipFill>
          <a:blip r:embed="rId3" cstate="print"/>
          <a:srcRect/>
          <a:stretch>
            <a:fillRect/>
          </a:stretch>
        </p:blipFill>
        <p:spPr bwMode="auto">
          <a:xfrm>
            <a:off x="3707904" y="764704"/>
            <a:ext cx="3168352" cy="3024336"/>
          </a:xfrm>
          <a:prstGeom prst="rect">
            <a:avLst/>
          </a:prstGeom>
          <a:noFill/>
          <a:ln w="9525">
            <a:noFill/>
            <a:miter lim="800000"/>
            <a:headEnd/>
            <a:tailEnd/>
          </a:ln>
        </p:spPr>
      </p:pic>
      <p:sp>
        <p:nvSpPr>
          <p:cNvPr id="52" name="Прямоугольник 51"/>
          <p:cNvSpPr/>
          <p:nvPr/>
        </p:nvSpPr>
        <p:spPr>
          <a:xfrm>
            <a:off x="3923928" y="3933056"/>
            <a:ext cx="5220073" cy="1323439"/>
          </a:xfrm>
          <a:prstGeom prst="rect">
            <a:avLst/>
          </a:prstGeom>
        </p:spPr>
        <p:txBody>
          <a:bodyPr wrap="square">
            <a:spAutoFit/>
          </a:bodyPr>
          <a:lstStyle/>
          <a:p>
            <a:r>
              <a:rPr lang="uk-UA" sz="2000" dirty="0"/>
              <a:t>На РГ ОГК S8 (передньо базальний ) правої легені. Відмежований спереду головною між частковою борозною, знизу – діафрагмою, ззаду – задньою пахвовою лінію .</a:t>
            </a:r>
          </a:p>
        </p:txBody>
      </p:sp>
      <p:sp>
        <p:nvSpPr>
          <p:cNvPr id="56" name="Прямоугольник 55"/>
          <p:cNvSpPr/>
          <p:nvPr/>
        </p:nvSpPr>
        <p:spPr>
          <a:xfrm>
            <a:off x="179512" y="5934670"/>
            <a:ext cx="8964488" cy="1015663"/>
          </a:xfrm>
          <a:prstGeom prst="rect">
            <a:avLst/>
          </a:prstGeom>
        </p:spPr>
        <p:txBody>
          <a:bodyPr wrap="square">
            <a:spAutoFit/>
          </a:bodyPr>
          <a:lstStyle/>
          <a:p>
            <a:pPr algn="just"/>
            <a:r>
              <a:rPr lang="uk-UA" sz="2000" dirty="0"/>
              <a:t>На </a:t>
            </a:r>
            <a:r>
              <a:rPr lang="uk-UA" sz="2000" dirty="0" err="1"/>
              <a:t>КТ</a:t>
            </a:r>
            <a:r>
              <a:rPr lang="uk-UA" sz="2000" dirty="0"/>
              <a:t> ОГК: займає передню третину (відмежований від середній частки між часткової плеврою) задніх  відділів правої легені на рівні серединного перетину серця і  базальних відділів серця</a:t>
            </a:r>
          </a:p>
        </p:txBody>
      </p:sp>
      <p:pic>
        <p:nvPicPr>
          <p:cNvPr id="39938" name="Picture 2"/>
          <p:cNvPicPr>
            <a:picLocks noChangeAspect="1" noChangeArrowheads="1"/>
          </p:cNvPicPr>
          <p:nvPr/>
        </p:nvPicPr>
        <p:blipFill>
          <a:blip r:embed="rId4" cstate="print"/>
          <a:srcRect/>
          <a:stretch>
            <a:fillRect/>
          </a:stretch>
        </p:blipFill>
        <p:spPr bwMode="auto">
          <a:xfrm>
            <a:off x="395536" y="3212976"/>
            <a:ext cx="3279775" cy="2633663"/>
          </a:xfrm>
          <a:prstGeom prst="rect">
            <a:avLst/>
          </a:prstGeom>
          <a:noFill/>
          <a:ln w="9525">
            <a:noFill/>
            <a:miter lim="800000"/>
            <a:headEnd/>
            <a:tailEnd/>
          </a:ln>
        </p:spPr>
      </p:pic>
      <p:sp>
        <p:nvSpPr>
          <p:cNvPr id="72" name="Прямоугольник 71"/>
          <p:cNvSpPr/>
          <p:nvPr/>
        </p:nvSpPr>
        <p:spPr>
          <a:xfrm>
            <a:off x="2555776" y="4077072"/>
            <a:ext cx="506870" cy="276999"/>
          </a:xfrm>
          <a:prstGeom prst="rect">
            <a:avLst/>
          </a:prstGeom>
        </p:spPr>
        <p:txBody>
          <a:bodyPr wrap="none">
            <a:spAutoFit/>
          </a:bodyPr>
          <a:lstStyle/>
          <a:p>
            <a:r>
              <a:rPr lang="uk-UA" sz="1200" b="1" dirty="0">
                <a:solidFill>
                  <a:schemeClr val="bg1"/>
                </a:solidFill>
              </a:rPr>
              <a:t>Л Ш</a:t>
            </a:r>
          </a:p>
        </p:txBody>
      </p:sp>
      <p:sp>
        <p:nvSpPr>
          <p:cNvPr id="79" name="Прямоугольник 78"/>
          <p:cNvSpPr/>
          <p:nvPr/>
        </p:nvSpPr>
        <p:spPr>
          <a:xfrm>
            <a:off x="1979712" y="3645024"/>
            <a:ext cx="506870" cy="276999"/>
          </a:xfrm>
          <a:prstGeom prst="rect">
            <a:avLst/>
          </a:prstGeom>
        </p:spPr>
        <p:txBody>
          <a:bodyPr wrap="none">
            <a:spAutoFit/>
          </a:bodyPr>
          <a:lstStyle/>
          <a:p>
            <a:r>
              <a:rPr lang="uk-UA" sz="1200" b="1" dirty="0">
                <a:solidFill>
                  <a:schemeClr val="bg1"/>
                </a:solidFill>
              </a:rPr>
              <a:t>П Ш</a:t>
            </a:r>
          </a:p>
        </p:txBody>
      </p:sp>
      <p:sp>
        <p:nvSpPr>
          <p:cNvPr id="82" name="Прямоугольник 81"/>
          <p:cNvSpPr/>
          <p:nvPr/>
        </p:nvSpPr>
        <p:spPr>
          <a:xfrm>
            <a:off x="1475656" y="3933056"/>
            <a:ext cx="502061" cy="276999"/>
          </a:xfrm>
          <a:prstGeom prst="rect">
            <a:avLst/>
          </a:prstGeom>
        </p:spPr>
        <p:txBody>
          <a:bodyPr wrap="none">
            <a:spAutoFit/>
          </a:bodyPr>
          <a:lstStyle/>
          <a:p>
            <a:r>
              <a:rPr lang="uk-UA" sz="1200" b="1" dirty="0">
                <a:solidFill>
                  <a:schemeClr val="bg1"/>
                </a:solidFill>
              </a:rPr>
              <a:t>П </a:t>
            </a:r>
            <a:r>
              <a:rPr lang="uk-UA" sz="1200" b="1" dirty="0" err="1">
                <a:solidFill>
                  <a:schemeClr val="bg1"/>
                </a:solidFill>
              </a:rPr>
              <a:t>П</a:t>
            </a:r>
            <a:r>
              <a:rPr lang="uk-UA" sz="1200" b="1" dirty="0">
                <a:solidFill>
                  <a:schemeClr val="bg1"/>
                </a:solidFill>
              </a:rPr>
              <a:t> </a:t>
            </a:r>
          </a:p>
        </p:txBody>
      </p:sp>
      <p:sp>
        <p:nvSpPr>
          <p:cNvPr id="84" name="Прямоугольник 83"/>
          <p:cNvSpPr/>
          <p:nvPr/>
        </p:nvSpPr>
        <p:spPr>
          <a:xfrm>
            <a:off x="1691680" y="4221088"/>
            <a:ext cx="527709" cy="276999"/>
          </a:xfrm>
          <a:prstGeom prst="rect">
            <a:avLst/>
          </a:prstGeom>
        </p:spPr>
        <p:txBody>
          <a:bodyPr wrap="none">
            <a:spAutoFit/>
          </a:bodyPr>
          <a:lstStyle/>
          <a:p>
            <a:r>
              <a:rPr lang="uk-UA" sz="1200" b="1" dirty="0">
                <a:solidFill>
                  <a:schemeClr val="bg1"/>
                </a:solidFill>
              </a:rPr>
              <a:t>НПВ</a:t>
            </a:r>
          </a:p>
        </p:txBody>
      </p:sp>
      <p:sp>
        <p:nvSpPr>
          <p:cNvPr id="85" name="Прямоугольник 84"/>
          <p:cNvSpPr/>
          <p:nvPr/>
        </p:nvSpPr>
        <p:spPr>
          <a:xfrm>
            <a:off x="2123728" y="4365104"/>
            <a:ext cx="580608" cy="400110"/>
          </a:xfrm>
          <a:prstGeom prst="rect">
            <a:avLst/>
          </a:prstGeom>
        </p:spPr>
        <p:txBody>
          <a:bodyPr wrap="none">
            <a:spAutoFit/>
          </a:bodyPr>
          <a:lstStyle/>
          <a:p>
            <a:r>
              <a:rPr lang="uk-UA" sz="1000" b="1" dirty="0">
                <a:solidFill>
                  <a:schemeClr val="bg1"/>
                </a:solidFill>
              </a:rPr>
              <a:t>Вушко</a:t>
            </a:r>
          </a:p>
          <a:p>
            <a:r>
              <a:rPr lang="uk-UA" sz="1000" b="1" dirty="0">
                <a:solidFill>
                  <a:schemeClr val="bg1"/>
                </a:solidFill>
              </a:rPr>
              <a:t> ЛП</a:t>
            </a:r>
            <a:endParaRPr lang="uk-UA" sz="1000" dirty="0"/>
          </a:p>
        </p:txBody>
      </p:sp>
      <p:sp>
        <p:nvSpPr>
          <p:cNvPr id="86" name="Прямоугольник 85"/>
          <p:cNvSpPr/>
          <p:nvPr/>
        </p:nvSpPr>
        <p:spPr>
          <a:xfrm>
            <a:off x="2051720" y="4725144"/>
            <a:ext cx="398186" cy="276999"/>
          </a:xfrm>
          <a:prstGeom prst="rect">
            <a:avLst/>
          </a:prstGeom>
        </p:spPr>
        <p:txBody>
          <a:bodyPr wrap="none">
            <a:spAutoFit/>
          </a:bodyPr>
          <a:lstStyle/>
          <a:p>
            <a:r>
              <a:rPr lang="uk-UA" sz="1200" b="1" dirty="0">
                <a:solidFill>
                  <a:schemeClr val="bg1"/>
                </a:solidFill>
              </a:rPr>
              <a:t>СА</a:t>
            </a:r>
            <a:endParaRPr lang="uk-UA" sz="1200" dirty="0"/>
          </a:p>
        </p:txBody>
      </p:sp>
      <p:sp>
        <p:nvSpPr>
          <p:cNvPr id="87" name="Прямоугольник 86"/>
          <p:cNvSpPr/>
          <p:nvPr/>
        </p:nvSpPr>
        <p:spPr>
          <a:xfrm>
            <a:off x="1115616" y="5373216"/>
            <a:ext cx="824265" cy="276999"/>
          </a:xfrm>
          <a:prstGeom prst="rect">
            <a:avLst/>
          </a:prstGeom>
        </p:spPr>
        <p:txBody>
          <a:bodyPr wrap="none">
            <a:spAutoFit/>
          </a:bodyPr>
          <a:lstStyle/>
          <a:p>
            <a:r>
              <a:rPr lang="en-US" sz="1200" b="1" dirty="0">
                <a:solidFill>
                  <a:schemeClr val="bg1"/>
                </a:solidFill>
              </a:rPr>
              <a:t>v. azygos</a:t>
            </a:r>
            <a:endParaRPr lang="uk-UA" sz="1200" dirty="0">
              <a:solidFill>
                <a:schemeClr val="bg1"/>
              </a:solidFill>
            </a:endParaRPr>
          </a:p>
        </p:txBody>
      </p:sp>
      <p:cxnSp>
        <p:nvCxnSpPr>
          <p:cNvPr id="90" name="Прямая со стрелкой 89"/>
          <p:cNvCxnSpPr/>
          <p:nvPr/>
        </p:nvCxnSpPr>
        <p:spPr>
          <a:xfrm flipV="1">
            <a:off x="1691680" y="4725144"/>
            <a:ext cx="288032" cy="64807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93" name="Прямоугольник 92"/>
          <p:cNvSpPr/>
          <p:nvPr/>
        </p:nvSpPr>
        <p:spPr>
          <a:xfrm>
            <a:off x="1763688" y="4869160"/>
            <a:ext cx="497252" cy="276999"/>
          </a:xfrm>
          <a:prstGeom prst="rect">
            <a:avLst/>
          </a:prstGeom>
        </p:spPr>
        <p:txBody>
          <a:bodyPr wrap="none">
            <a:spAutoFit/>
          </a:bodyPr>
          <a:lstStyle/>
          <a:p>
            <a:r>
              <a:rPr lang="en-US" sz="1200" b="1" dirty="0">
                <a:solidFill>
                  <a:schemeClr val="bg1"/>
                </a:solidFill>
              </a:rPr>
              <a:t>Th</a:t>
            </a:r>
            <a:r>
              <a:rPr lang="uk-UA" sz="1200" b="1" dirty="0">
                <a:solidFill>
                  <a:schemeClr val="bg1"/>
                </a:solidFill>
              </a:rPr>
              <a:t> 7</a:t>
            </a:r>
          </a:p>
        </p:txBody>
      </p:sp>
      <p:sp>
        <p:nvSpPr>
          <p:cNvPr id="95" name="Полилиния 94"/>
          <p:cNvSpPr/>
          <p:nvPr/>
        </p:nvSpPr>
        <p:spPr>
          <a:xfrm>
            <a:off x="3177915" y="4059836"/>
            <a:ext cx="419724" cy="167390"/>
          </a:xfrm>
          <a:custGeom>
            <a:avLst/>
            <a:gdLst>
              <a:gd name="connsiteX0" fmla="*/ 0 w 419724"/>
              <a:gd name="connsiteY0" fmla="*/ 167390 h 167390"/>
              <a:gd name="connsiteX1" fmla="*/ 59960 w 419724"/>
              <a:gd name="connsiteY1" fmla="*/ 47469 h 167390"/>
              <a:gd name="connsiteX2" fmla="*/ 209862 w 419724"/>
              <a:gd name="connsiteY2" fmla="*/ 2498 h 167390"/>
              <a:gd name="connsiteX3" fmla="*/ 419724 w 419724"/>
              <a:gd name="connsiteY3" fmla="*/ 32479 h 167390"/>
              <a:gd name="connsiteX4" fmla="*/ 419724 w 419724"/>
              <a:gd name="connsiteY4" fmla="*/ 32479 h 167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24" h="167390">
                <a:moveTo>
                  <a:pt x="0" y="167390"/>
                </a:moveTo>
                <a:cubicBezTo>
                  <a:pt x="12491" y="121170"/>
                  <a:pt x="24983" y="74951"/>
                  <a:pt x="59960" y="47469"/>
                </a:cubicBezTo>
                <a:cubicBezTo>
                  <a:pt x="94937" y="19987"/>
                  <a:pt x="149901" y="4996"/>
                  <a:pt x="209862" y="2498"/>
                </a:cubicBezTo>
                <a:cubicBezTo>
                  <a:pt x="269823" y="0"/>
                  <a:pt x="419724" y="32479"/>
                  <a:pt x="419724" y="32479"/>
                </a:cubicBezTo>
                <a:lnTo>
                  <a:pt x="419724" y="3247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7" name="Полилиния 96"/>
          <p:cNvSpPr/>
          <p:nvPr/>
        </p:nvSpPr>
        <p:spPr>
          <a:xfrm>
            <a:off x="2698230" y="4676931"/>
            <a:ext cx="884419" cy="337279"/>
          </a:xfrm>
          <a:custGeom>
            <a:avLst/>
            <a:gdLst>
              <a:gd name="connsiteX0" fmla="*/ 14990 w 884419"/>
              <a:gd name="connsiteY0" fmla="*/ 0 h 337279"/>
              <a:gd name="connsiteX1" fmla="*/ 44970 w 884419"/>
              <a:gd name="connsiteY1" fmla="*/ 134912 h 337279"/>
              <a:gd name="connsiteX2" fmla="*/ 284813 w 884419"/>
              <a:gd name="connsiteY2" fmla="*/ 284813 h 337279"/>
              <a:gd name="connsiteX3" fmla="*/ 539645 w 884419"/>
              <a:gd name="connsiteY3" fmla="*/ 329784 h 337279"/>
              <a:gd name="connsiteX4" fmla="*/ 764498 w 884419"/>
              <a:gd name="connsiteY4" fmla="*/ 329784 h 337279"/>
              <a:gd name="connsiteX5" fmla="*/ 884419 w 884419"/>
              <a:gd name="connsiteY5" fmla="*/ 329784 h 33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419" h="337279">
                <a:moveTo>
                  <a:pt x="14990" y="0"/>
                </a:moveTo>
                <a:cubicBezTo>
                  <a:pt x="7495" y="43721"/>
                  <a:pt x="0" y="87443"/>
                  <a:pt x="44970" y="134912"/>
                </a:cubicBezTo>
                <a:cubicBezTo>
                  <a:pt x="89940" y="182381"/>
                  <a:pt x="202367" y="252334"/>
                  <a:pt x="284813" y="284813"/>
                </a:cubicBezTo>
                <a:cubicBezTo>
                  <a:pt x="367259" y="317292"/>
                  <a:pt x="459698" y="322289"/>
                  <a:pt x="539645" y="329784"/>
                </a:cubicBezTo>
                <a:cubicBezTo>
                  <a:pt x="619593" y="337279"/>
                  <a:pt x="764498" y="329784"/>
                  <a:pt x="764498" y="329784"/>
                </a:cubicBezTo>
                <a:lnTo>
                  <a:pt x="884419" y="32978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98" name="Полилиния 97"/>
          <p:cNvSpPr/>
          <p:nvPr/>
        </p:nvSpPr>
        <p:spPr>
          <a:xfrm>
            <a:off x="2733206" y="4796852"/>
            <a:ext cx="309797" cy="659568"/>
          </a:xfrm>
          <a:custGeom>
            <a:avLst/>
            <a:gdLst>
              <a:gd name="connsiteX0" fmla="*/ 9994 w 309797"/>
              <a:gd name="connsiteY0" fmla="*/ 0 h 659568"/>
              <a:gd name="connsiteX1" fmla="*/ 9994 w 309797"/>
              <a:gd name="connsiteY1" fmla="*/ 119922 h 659568"/>
              <a:gd name="connsiteX2" fmla="*/ 69955 w 309797"/>
              <a:gd name="connsiteY2" fmla="*/ 284814 h 659568"/>
              <a:gd name="connsiteX3" fmla="*/ 114925 w 309797"/>
              <a:gd name="connsiteY3" fmla="*/ 479686 h 659568"/>
              <a:gd name="connsiteX4" fmla="*/ 309797 w 309797"/>
              <a:gd name="connsiteY4" fmla="*/ 659568 h 65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97" h="659568">
                <a:moveTo>
                  <a:pt x="9994" y="0"/>
                </a:moveTo>
                <a:cubicBezTo>
                  <a:pt x="4997" y="36226"/>
                  <a:pt x="0" y="72453"/>
                  <a:pt x="9994" y="119922"/>
                </a:cubicBezTo>
                <a:cubicBezTo>
                  <a:pt x="19988" y="167391"/>
                  <a:pt x="52467" y="224853"/>
                  <a:pt x="69955" y="284814"/>
                </a:cubicBezTo>
                <a:cubicBezTo>
                  <a:pt x="87444" y="344775"/>
                  <a:pt x="74951" y="417227"/>
                  <a:pt x="114925" y="479686"/>
                </a:cubicBezTo>
                <a:cubicBezTo>
                  <a:pt x="154899" y="542145"/>
                  <a:pt x="232348" y="600856"/>
                  <a:pt x="309797" y="65956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20" name="Прямоугольник 119"/>
          <p:cNvSpPr/>
          <p:nvPr/>
        </p:nvSpPr>
        <p:spPr>
          <a:xfrm>
            <a:off x="2339752" y="4941168"/>
            <a:ext cx="364202" cy="307777"/>
          </a:xfrm>
          <a:prstGeom prst="rect">
            <a:avLst/>
          </a:prstGeom>
        </p:spPr>
        <p:txBody>
          <a:bodyPr wrap="none">
            <a:spAutoFit/>
          </a:bodyPr>
          <a:lstStyle/>
          <a:p>
            <a:r>
              <a:rPr lang="uk-UA" sz="1400" b="1" dirty="0"/>
              <a:t>10</a:t>
            </a:r>
          </a:p>
        </p:txBody>
      </p:sp>
      <p:sp>
        <p:nvSpPr>
          <p:cNvPr id="123" name="Прямоугольник 122"/>
          <p:cNvSpPr/>
          <p:nvPr/>
        </p:nvSpPr>
        <p:spPr>
          <a:xfrm>
            <a:off x="2987824" y="5013176"/>
            <a:ext cx="300082" cy="369332"/>
          </a:xfrm>
          <a:prstGeom prst="rect">
            <a:avLst/>
          </a:prstGeom>
        </p:spPr>
        <p:txBody>
          <a:bodyPr wrap="none">
            <a:spAutoFit/>
          </a:bodyPr>
          <a:lstStyle/>
          <a:p>
            <a:r>
              <a:rPr lang="uk-UA" b="1" dirty="0"/>
              <a:t>9</a:t>
            </a:r>
          </a:p>
        </p:txBody>
      </p:sp>
      <p:sp>
        <p:nvSpPr>
          <p:cNvPr id="124" name="Прямоугольник 123"/>
          <p:cNvSpPr/>
          <p:nvPr/>
        </p:nvSpPr>
        <p:spPr>
          <a:xfrm>
            <a:off x="3131840" y="4509120"/>
            <a:ext cx="300082" cy="369332"/>
          </a:xfrm>
          <a:prstGeom prst="rect">
            <a:avLst/>
          </a:prstGeom>
        </p:spPr>
        <p:txBody>
          <a:bodyPr wrap="none">
            <a:spAutoFit/>
          </a:bodyPr>
          <a:lstStyle/>
          <a:p>
            <a:r>
              <a:rPr lang="uk-UA" b="1" dirty="0"/>
              <a:t>8</a:t>
            </a:r>
          </a:p>
        </p:txBody>
      </p:sp>
      <p:sp>
        <p:nvSpPr>
          <p:cNvPr id="126" name="Прямоугольник 125"/>
          <p:cNvSpPr/>
          <p:nvPr/>
        </p:nvSpPr>
        <p:spPr>
          <a:xfrm>
            <a:off x="3131840" y="3717032"/>
            <a:ext cx="300082" cy="369332"/>
          </a:xfrm>
          <a:prstGeom prst="rect">
            <a:avLst/>
          </a:prstGeom>
        </p:spPr>
        <p:txBody>
          <a:bodyPr wrap="none">
            <a:spAutoFit/>
          </a:bodyPr>
          <a:lstStyle/>
          <a:p>
            <a:r>
              <a:rPr lang="uk-UA" b="1" dirty="0"/>
              <a:t>5</a:t>
            </a:r>
          </a:p>
        </p:txBody>
      </p:sp>
      <p:sp>
        <p:nvSpPr>
          <p:cNvPr id="128" name="Прямоугольник 127"/>
          <p:cNvSpPr/>
          <p:nvPr/>
        </p:nvSpPr>
        <p:spPr>
          <a:xfrm>
            <a:off x="1259632" y="4797152"/>
            <a:ext cx="415498" cy="369332"/>
          </a:xfrm>
          <a:prstGeom prst="rect">
            <a:avLst/>
          </a:prstGeom>
        </p:spPr>
        <p:txBody>
          <a:bodyPr wrap="none">
            <a:spAutoFit/>
          </a:bodyPr>
          <a:lstStyle/>
          <a:p>
            <a:r>
              <a:rPr lang="uk-UA" b="1" dirty="0"/>
              <a:t>10</a:t>
            </a:r>
          </a:p>
        </p:txBody>
      </p:sp>
      <p:sp>
        <p:nvSpPr>
          <p:cNvPr id="129" name="Полилиния 128"/>
          <p:cNvSpPr/>
          <p:nvPr/>
        </p:nvSpPr>
        <p:spPr>
          <a:xfrm>
            <a:off x="971600" y="3573016"/>
            <a:ext cx="602367" cy="489318"/>
          </a:xfrm>
          <a:custGeom>
            <a:avLst/>
            <a:gdLst>
              <a:gd name="connsiteX0" fmla="*/ 0 w 584616"/>
              <a:gd name="connsiteY0" fmla="*/ 0 h 449704"/>
              <a:gd name="connsiteX1" fmla="*/ 584616 w 584616"/>
              <a:gd name="connsiteY1" fmla="*/ 449704 h 449704"/>
            </a:gdLst>
            <a:ahLst/>
            <a:cxnLst>
              <a:cxn ang="0">
                <a:pos x="connsiteX0" y="connsiteY0"/>
              </a:cxn>
              <a:cxn ang="0">
                <a:pos x="connsiteX1" y="connsiteY1"/>
              </a:cxn>
            </a:cxnLst>
            <a:rect l="l" t="t" r="r" b="b"/>
            <a:pathLst>
              <a:path w="584616" h="449704">
                <a:moveTo>
                  <a:pt x="0" y="0"/>
                </a:moveTo>
                <a:lnTo>
                  <a:pt x="584616" y="449704"/>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0" name="Полилиния 129"/>
          <p:cNvSpPr/>
          <p:nvPr/>
        </p:nvSpPr>
        <p:spPr>
          <a:xfrm>
            <a:off x="449705" y="4022361"/>
            <a:ext cx="1124262" cy="69954"/>
          </a:xfrm>
          <a:custGeom>
            <a:avLst/>
            <a:gdLst>
              <a:gd name="connsiteX0" fmla="*/ 1124262 w 1124262"/>
              <a:gd name="connsiteY0" fmla="*/ 9993 h 69954"/>
              <a:gd name="connsiteX1" fmla="*/ 899410 w 1124262"/>
              <a:gd name="connsiteY1" fmla="*/ 9993 h 69954"/>
              <a:gd name="connsiteX2" fmla="*/ 0 w 1124262"/>
              <a:gd name="connsiteY2" fmla="*/ 69954 h 69954"/>
            </a:gdLst>
            <a:ahLst/>
            <a:cxnLst>
              <a:cxn ang="0">
                <a:pos x="connsiteX0" y="connsiteY0"/>
              </a:cxn>
              <a:cxn ang="0">
                <a:pos x="connsiteX1" y="connsiteY1"/>
              </a:cxn>
              <a:cxn ang="0">
                <a:pos x="connsiteX2" y="connsiteY2"/>
              </a:cxn>
            </a:cxnLst>
            <a:rect l="l" t="t" r="r" b="b"/>
            <a:pathLst>
              <a:path w="1124262" h="69954">
                <a:moveTo>
                  <a:pt x="1124262" y="9993"/>
                </a:moveTo>
                <a:cubicBezTo>
                  <a:pt x="1105524" y="4996"/>
                  <a:pt x="1086787" y="0"/>
                  <a:pt x="899410" y="9993"/>
                </a:cubicBezTo>
                <a:cubicBezTo>
                  <a:pt x="712033" y="19986"/>
                  <a:pt x="356016" y="44970"/>
                  <a:pt x="0" y="69954"/>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1" name="Полилиния 130"/>
          <p:cNvSpPr/>
          <p:nvPr/>
        </p:nvSpPr>
        <p:spPr>
          <a:xfrm>
            <a:off x="1179226" y="4047344"/>
            <a:ext cx="652073" cy="811968"/>
          </a:xfrm>
          <a:custGeom>
            <a:avLst/>
            <a:gdLst>
              <a:gd name="connsiteX0" fmla="*/ 19987 w 652073"/>
              <a:gd name="connsiteY0" fmla="*/ 0 h 811968"/>
              <a:gd name="connsiteX1" fmla="*/ 19987 w 652073"/>
              <a:gd name="connsiteY1" fmla="*/ 134912 h 811968"/>
              <a:gd name="connsiteX2" fmla="*/ 139908 w 652073"/>
              <a:gd name="connsiteY2" fmla="*/ 269823 h 811968"/>
              <a:gd name="connsiteX3" fmla="*/ 349771 w 652073"/>
              <a:gd name="connsiteY3" fmla="*/ 584617 h 811968"/>
              <a:gd name="connsiteX4" fmla="*/ 604604 w 652073"/>
              <a:gd name="connsiteY4" fmla="*/ 779489 h 811968"/>
              <a:gd name="connsiteX5" fmla="*/ 634584 w 652073"/>
              <a:gd name="connsiteY5" fmla="*/ 779489 h 811968"/>
              <a:gd name="connsiteX6" fmla="*/ 619594 w 652073"/>
              <a:gd name="connsiteY6" fmla="*/ 779489 h 8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073" h="811968">
                <a:moveTo>
                  <a:pt x="19987" y="0"/>
                </a:moveTo>
                <a:cubicBezTo>
                  <a:pt x="9993" y="44971"/>
                  <a:pt x="0" y="89942"/>
                  <a:pt x="19987" y="134912"/>
                </a:cubicBezTo>
                <a:cubicBezTo>
                  <a:pt x="39974" y="179882"/>
                  <a:pt x="84944" y="194872"/>
                  <a:pt x="139908" y="269823"/>
                </a:cubicBezTo>
                <a:cubicBezTo>
                  <a:pt x="194872" y="344774"/>
                  <a:pt x="272322" y="499673"/>
                  <a:pt x="349771" y="584617"/>
                </a:cubicBezTo>
                <a:cubicBezTo>
                  <a:pt x="427220" y="669561"/>
                  <a:pt x="557135" y="747010"/>
                  <a:pt x="604604" y="779489"/>
                </a:cubicBezTo>
                <a:cubicBezTo>
                  <a:pt x="652073" y="811968"/>
                  <a:pt x="634584" y="779489"/>
                  <a:pt x="634584" y="779489"/>
                </a:cubicBezTo>
                <a:lnTo>
                  <a:pt x="619594" y="779489"/>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2" name="Полилиния 131"/>
          <p:cNvSpPr/>
          <p:nvPr/>
        </p:nvSpPr>
        <p:spPr>
          <a:xfrm>
            <a:off x="374754" y="4452079"/>
            <a:ext cx="944380" cy="152399"/>
          </a:xfrm>
          <a:custGeom>
            <a:avLst/>
            <a:gdLst>
              <a:gd name="connsiteX0" fmla="*/ 944380 w 944380"/>
              <a:gd name="connsiteY0" fmla="*/ 0 h 152399"/>
              <a:gd name="connsiteX1" fmla="*/ 794479 w 944380"/>
              <a:gd name="connsiteY1" fmla="*/ 59960 h 152399"/>
              <a:gd name="connsiteX2" fmla="*/ 674557 w 944380"/>
              <a:gd name="connsiteY2" fmla="*/ 119921 h 152399"/>
              <a:gd name="connsiteX3" fmla="*/ 539646 w 944380"/>
              <a:gd name="connsiteY3" fmla="*/ 134911 h 152399"/>
              <a:gd name="connsiteX4" fmla="*/ 314794 w 944380"/>
              <a:gd name="connsiteY4" fmla="*/ 149901 h 152399"/>
              <a:gd name="connsiteX5" fmla="*/ 224853 w 944380"/>
              <a:gd name="connsiteY5" fmla="*/ 119921 h 152399"/>
              <a:gd name="connsiteX6" fmla="*/ 0 w 944380"/>
              <a:gd name="connsiteY6" fmla="*/ 59960 h 152399"/>
              <a:gd name="connsiteX7" fmla="*/ 0 w 944380"/>
              <a:gd name="connsiteY7" fmla="*/ 59960 h 15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380" h="152399">
                <a:moveTo>
                  <a:pt x="944380" y="0"/>
                </a:moveTo>
                <a:cubicBezTo>
                  <a:pt x="891914" y="19986"/>
                  <a:pt x="839449" y="39973"/>
                  <a:pt x="794479" y="59960"/>
                </a:cubicBezTo>
                <a:cubicBezTo>
                  <a:pt x="749509" y="79947"/>
                  <a:pt x="717029" y="107429"/>
                  <a:pt x="674557" y="119921"/>
                </a:cubicBezTo>
                <a:cubicBezTo>
                  <a:pt x="632085" y="132413"/>
                  <a:pt x="599606" y="129914"/>
                  <a:pt x="539646" y="134911"/>
                </a:cubicBezTo>
                <a:cubicBezTo>
                  <a:pt x="479686" y="139908"/>
                  <a:pt x="367259" y="152399"/>
                  <a:pt x="314794" y="149901"/>
                </a:cubicBezTo>
                <a:cubicBezTo>
                  <a:pt x="262329" y="147403"/>
                  <a:pt x="277319" y="134911"/>
                  <a:pt x="224853" y="119921"/>
                </a:cubicBezTo>
                <a:cubicBezTo>
                  <a:pt x="172387" y="104931"/>
                  <a:pt x="0" y="59960"/>
                  <a:pt x="0" y="59960"/>
                </a:cubicBezTo>
                <a:lnTo>
                  <a:pt x="0" y="59960"/>
                </a:ln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3" name="Полилиния 132"/>
          <p:cNvSpPr/>
          <p:nvPr/>
        </p:nvSpPr>
        <p:spPr>
          <a:xfrm>
            <a:off x="1054309" y="4646951"/>
            <a:ext cx="429717" cy="764498"/>
          </a:xfrm>
          <a:custGeom>
            <a:avLst/>
            <a:gdLst>
              <a:gd name="connsiteX0" fmla="*/ 429717 w 429717"/>
              <a:gd name="connsiteY0" fmla="*/ 0 h 764498"/>
              <a:gd name="connsiteX1" fmla="*/ 369757 w 429717"/>
              <a:gd name="connsiteY1" fmla="*/ 44970 h 764498"/>
              <a:gd name="connsiteX2" fmla="*/ 264825 w 429717"/>
              <a:gd name="connsiteY2" fmla="*/ 119921 h 764498"/>
              <a:gd name="connsiteX3" fmla="*/ 204865 w 429717"/>
              <a:gd name="connsiteY3" fmla="*/ 239842 h 764498"/>
              <a:gd name="connsiteX4" fmla="*/ 114924 w 429717"/>
              <a:gd name="connsiteY4" fmla="*/ 389744 h 764498"/>
              <a:gd name="connsiteX5" fmla="*/ 69953 w 429717"/>
              <a:gd name="connsiteY5" fmla="*/ 569626 h 764498"/>
              <a:gd name="connsiteX6" fmla="*/ 9993 w 429717"/>
              <a:gd name="connsiteY6" fmla="*/ 719528 h 764498"/>
              <a:gd name="connsiteX7" fmla="*/ 9993 w 429717"/>
              <a:gd name="connsiteY7" fmla="*/ 764498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717" h="764498">
                <a:moveTo>
                  <a:pt x="429717" y="0"/>
                </a:moveTo>
                <a:cubicBezTo>
                  <a:pt x="413478" y="12491"/>
                  <a:pt x="397239" y="24983"/>
                  <a:pt x="369757" y="44970"/>
                </a:cubicBezTo>
                <a:cubicBezTo>
                  <a:pt x="342275" y="64957"/>
                  <a:pt x="292307" y="87442"/>
                  <a:pt x="264825" y="119921"/>
                </a:cubicBezTo>
                <a:cubicBezTo>
                  <a:pt x="237343" y="152400"/>
                  <a:pt x="229848" y="194872"/>
                  <a:pt x="204865" y="239842"/>
                </a:cubicBezTo>
                <a:cubicBezTo>
                  <a:pt x="179882" y="284812"/>
                  <a:pt x="137409" y="334780"/>
                  <a:pt x="114924" y="389744"/>
                </a:cubicBezTo>
                <a:cubicBezTo>
                  <a:pt x="92439" y="444708"/>
                  <a:pt x="87441" y="514662"/>
                  <a:pt x="69953" y="569626"/>
                </a:cubicBezTo>
                <a:cubicBezTo>
                  <a:pt x="52465" y="624590"/>
                  <a:pt x="19986" y="687049"/>
                  <a:pt x="9993" y="719528"/>
                </a:cubicBezTo>
                <a:cubicBezTo>
                  <a:pt x="0" y="752007"/>
                  <a:pt x="4996" y="758252"/>
                  <a:pt x="9993" y="764498"/>
                </a:cubicBezTo>
              </a:path>
            </a:pathLst>
          </a:custGeom>
          <a:ln w="285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p>
        </p:txBody>
      </p:sp>
      <p:sp>
        <p:nvSpPr>
          <p:cNvPr id="134" name="Прямоугольник 133"/>
          <p:cNvSpPr/>
          <p:nvPr/>
        </p:nvSpPr>
        <p:spPr>
          <a:xfrm>
            <a:off x="1403648" y="4221088"/>
            <a:ext cx="300082" cy="369332"/>
          </a:xfrm>
          <a:prstGeom prst="rect">
            <a:avLst/>
          </a:prstGeom>
        </p:spPr>
        <p:txBody>
          <a:bodyPr wrap="none">
            <a:spAutoFit/>
          </a:bodyPr>
          <a:lstStyle/>
          <a:p>
            <a:r>
              <a:rPr lang="uk-UA" b="1" dirty="0"/>
              <a:t>7</a:t>
            </a:r>
          </a:p>
        </p:txBody>
      </p:sp>
      <p:sp>
        <p:nvSpPr>
          <p:cNvPr id="135" name="Прямоугольник 134"/>
          <p:cNvSpPr/>
          <p:nvPr/>
        </p:nvSpPr>
        <p:spPr>
          <a:xfrm>
            <a:off x="611560" y="4725144"/>
            <a:ext cx="300082" cy="369332"/>
          </a:xfrm>
          <a:prstGeom prst="rect">
            <a:avLst/>
          </a:prstGeom>
        </p:spPr>
        <p:txBody>
          <a:bodyPr wrap="none">
            <a:spAutoFit/>
          </a:bodyPr>
          <a:lstStyle/>
          <a:p>
            <a:r>
              <a:rPr lang="uk-UA" b="1" dirty="0"/>
              <a:t>9</a:t>
            </a:r>
          </a:p>
        </p:txBody>
      </p:sp>
      <p:sp>
        <p:nvSpPr>
          <p:cNvPr id="136" name="Прямоугольник 135"/>
          <p:cNvSpPr/>
          <p:nvPr/>
        </p:nvSpPr>
        <p:spPr>
          <a:xfrm>
            <a:off x="611560" y="4221088"/>
            <a:ext cx="300082" cy="369332"/>
          </a:xfrm>
          <a:prstGeom prst="rect">
            <a:avLst/>
          </a:prstGeom>
        </p:spPr>
        <p:txBody>
          <a:bodyPr wrap="none">
            <a:spAutoFit/>
          </a:bodyPr>
          <a:lstStyle/>
          <a:p>
            <a:r>
              <a:rPr lang="uk-UA" b="1" dirty="0"/>
              <a:t>8</a:t>
            </a:r>
          </a:p>
        </p:txBody>
      </p:sp>
      <p:sp>
        <p:nvSpPr>
          <p:cNvPr id="137" name="Прямоугольник 136"/>
          <p:cNvSpPr/>
          <p:nvPr/>
        </p:nvSpPr>
        <p:spPr>
          <a:xfrm>
            <a:off x="755576" y="3645024"/>
            <a:ext cx="300082" cy="369332"/>
          </a:xfrm>
          <a:prstGeom prst="rect">
            <a:avLst/>
          </a:prstGeom>
        </p:spPr>
        <p:txBody>
          <a:bodyPr wrap="none">
            <a:spAutoFit/>
          </a:bodyPr>
          <a:lstStyle/>
          <a:p>
            <a:r>
              <a:rPr lang="uk-UA" b="1" dirty="0"/>
              <a:t>4</a:t>
            </a:r>
          </a:p>
        </p:txBody>
      </p:sp>
      <p:sp>
        <p:nvSpPr>
          <p:cNvPr id="138" name="Прямоугольник 137"/>
          <p:cNvSpPr/>
          <p:nvPr/>
        </p:nvSpPr>
        <p:spPr>
          <a:xfrm>
            <a:off x="1259632" y="3429000"/>
            <a:ext cx="300082" cy="369332"/>
          </a:xfrm>
          <a:prstGeom prst="rect">
            <a:avLst/>
          </a:prstGeom>
        </p:spPr>
        <p:txBody>
          <a:bodyPr wrap="none">
            <a:spAutoFit/>
          </a:bodyPr>
          <a:lstStyle/>
          <a:p>
            <a:r>
              <a:rPr lang="uk-UA" b="1" dirty="0"/>
              <a:t>5</a:t>
            </a:r>
          </a:p>
        </p:txBody>
      </p:sp>
      <p:pic>
        <p:nvPicPr>
          <p:cNvPr id="45058" name="Picture 2"/>
          <p:cNvPicPr>
            <a:picLocks noChangeAspect="1" noChangeArrowheads="1"/>
          </p:cNvPicPr>
          <p:nvPr/>
        </p:nvPicPr>
        <p:blipFill>
          <a:blip r:embed="rId5" cstate="print">
            <a:lum bright="40000" contrast="40000"/>
          </a:blip>
          <a:srcRect/>
          <a:stretch>
            <a:fillRect/>
          </a:stretch>
        </p:blipFill>
        <p:spPr bwMode="auto">
          <a:xfrm>
            <a:off x="395536" y="764704"/>
            <a:ext cx="3312368" cy="2523750"/>
          </a:xfrm>
          <a:prstGeom prst="rect">
            <a:avLst/>
          </a:prstGeom>
          <a:noFill/>
          <a:ln w="9525">
            <a:noFill/>
            <a:miter lim="800000"/>
            <a:headEnd/>
            <a:tailEnd/>
          </a:ln>
        </p:spPr>
      </p:pic>
      <p:sp>
        <p:nvSpPr>
          <p:cNvPr id="47" name="Полилиния 46"/>
          <p:cNvSpPr/>
          <p:nvPr/>
        </p:nvSpPr>
        <p:spPr>
          <a:xfrm>
            <a:off x="7380158" y="2076138"/>
            <a:ext cx="647075" cy="1081790"/>
          </a:xfrm>
          <a:custGeom>
            <a:avLst/>
            <a:gdLst>
              <a:gd name="connsiteX0" fmla="*/ 564629 w 647075"/>
              <a:gd name="connsiteY0" fmla="*/ 7495 h 1081790"/>
              <a:gd name="connsiteX1" fmla="*/ 9993 w 647075"/>
              <a:gd name="connsiteY1" fmla="*/ 891914 h 1081790"/>
              <a:gd name="connsiteX2" fmla="*/ 504668 w 647075"/>
              <a:gd name="connsiteY2" fmla="*/ 936885 h 1081790"/>
              <a:gd name="connsiteX3" fmla="*/ 564629 w 647075"/>
              <a:gd name="connsiteY3" fmla="*/ 7495 h 1081790"/>
            </a:gdLst>
            <a:ahLst/>
            <a:cxnLst>
              <a:cxn ang="0">
                <a:pos x="connsiteX0" y="connsiteY0"/>
              </a:cxn>
              <a:cxn ang="0">
                <a:pos x="connsiteX1" y="connsiteY1"/>
              </a:cxn>
              <a:cxn ang="0">
                <a:pos x="connsiteX2" y="connsiteY2"/>
              </a:cxn>
              <a:cxn ang="0">
                <a:pos x="connsiteX3" y="connsiteY3"/>
              </a:cxn>
            </a:cxnLst>
            <a:rect l="l" t="t" r="r" b="b"/>
            <a:pathLst>
              <a:path w="647075" h="1081790">
                <a:moveTo>
                  <a:pt x="564629" y="7495"/>
                </a:moveTo>
                <a:cubicBezTo>
                  <a:pt x="482183" y="0"/>
                  <a:pt x="19987" y="737016"/>
                  <a:pt x="9993" y="891914"/>
                </a:cubicBezTo>
                <a:cubicBezTo>
                  <a:pt x="0" y="1046812"/>
                  <a:pt x="414727" y="1081790"/>
                  <a:pt x="504668" y="936885"/>
                </a:cubicBezTo>
                <a:cubicBezTo>
                  <a:pt x="594609" y="791980"/>
                  <a:pt x="647075" y="14990"/>
                  <a:pt x="564629" y="7495"/>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8" name="Полилиния 47"/>
          <p:cNvSpPr/>
          <p:nvPr/>
        </p:nvSpPr>
        <p:spPr>
          <a:xfrm>
            <a:off x="5616315" y="2345961"/>
            <a:ext cx="1131757" cy="1171731"/>
          </a:xfrm>
          <a:custGeom>
            <a:avLst/>
            <a:gdLst>
              <a:gd name="connsiteX0" fmla="*/ 79947 w 1131757"/>
              <a:gd name="connsiteY0" fmla="*/ 37475 h 1171731"/>
              <a:gd name="connsiteX1" fmla="*/ 574623 w 1131757"/>
              <a:gd name="connsiteY1" fmla="*/ 1041816 h 1171731"/>
              <a:gd name="connsiteX2" fmla="*/ 1054308 w 1131757"/>
              <a:gd name="connsiteY2" fmla="*/ 816964 h 1171731"/>
              <a:gd name="connsiteX3" fmla="*/ 79947 w 1131757"/>
              <a:gd name="connsiteY3" fmla="*/ 37475 h 1171731"/>
            </a:gdLst>
            <a:ahLst/>
            <a:cxnLst>
              <a:cxn ang="0">
                <a:pos x="connsiteX0" y="connsiteY0"/>
              </a:cxn>
              <a:cxn ang="0">
                <a:pos x="connsiteX1" y="connsiteY1"/>
              </a:cxn>
              <a:cxn ang="0">
                <a:pos x="connsiteX2" y="connsiteY2"/>
              </a:cxn>
              <a:cxn ang="0">
                <a:pos x="connsiteX3" y="connsiteY3"/>
              </a:cxn>
            </a:cxnLst>
            <a:rect l="l" t="t" r="r" b="b"/>
            <a:pathLst>
              <a:path w="1131757" h="1171731">
                <a:moveTo>
                  <a:pt x="79947" y="37475"/>
                </a:moveTo>
                <a:cubicBezTo>
                  <a:pt x="0" y="74950"/>
                  <a:pt x="412230" y="911901"/>
                  <a:pt x="574623" y="1041816"/>
                </a:cubicBezTo>
                <a:cubicBezTo>
                  <a:pt x="737016" y="1171731"/>
                  <a:pt x="1131757" y="986852"/>
                  <a:pt x="1054308" y="816964"/>
                </a:cubicBezTo>
                <a:cubicBezTo>
                  <a:pt x="976859" y="647076"/>
                  <a:pt x="159894" y="0"/>
                  <a:pt x="79947" y="37475"/>
                </a:cubicBezTo>
                <a:close/>
              </a:path>
            </a:pathLst>
          </a:cu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uk-UA" dirty="0"/>
              <a:t>Будова бронхів</a:t>
            </a:r>
          </a:p>
        </p:txBody>
      </p:sp>
      <p:pic>
        <p:nvPicPr>
          <p:cNvPr id="15362" name="Picture 2" descr="Y5vKbPvH4zc"/>
          <p:cNvPicPr>
            <a:picLocks noChangeAspect="1" noChangeArrowheads="1"/>
          </p:cNvPicPr>
          <p:nvPr/>
        </p:nvPicPr>
        <p:blipFill>
          <a:blip r:embed="rId2" cstate="print"/>
          <a:srcRect/>
          <a:stretch>
            <a:fillRect/>
          </a:stretch>
        </p:blipFill>
        <p:spPr bwMode="auto">
          <a:xfrm>
            <a:off x="0" y="1181099"/>
            <a:ext cx="9144000" cy="5676901"/>
          </a:xfrm>
          <a:prstGeom prst="rect">
            <a:avLst/>
          </a:prstGeom>
          <a:noFill/>
        </p:spPr>
      </p:pic>
      <p:sp>
        <p:nvSpPr>
          <p:cNvPr id="4" name="Прямоугольник 3"/>
          <p:cNvSpPr/>
          <p:nvPr/>
        </p:nvSpPr>
        <p:spPr>
          <a:xfrm>
            <a:off x="6732240" y="1772817"/>
            <a:ext cx="1440160"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1 – Верхівковий бронх</a:t>
            </a:r>
          </a:p>
        </p:txBody>
      </p:sp>
      <p:sp>
        <p:nvSpPr>
          <p:cNvPr id="5" name="Прямоугольник 4"/>
          <p:cNvSpPr/>
          <p:nvPr/>
        </p:nvSpPr>
        <p:spPr>
          <a:xfrm>
            <a:off x="5914242" y="1196752"/>
            <a:ext cx="1412759" cy="369332"/>
          </a:xfrm>
          <a:prstGeom prst="rect">
            <a:avLst/>
          </a:prstGeom>
          <a:solidFill>
            <a:schemeClr val="tx1"/>
          </a:solidFill>
        </p:spPr>
        <p:txBody>
          <a:bodyPr wrap="none">
            <a:spAutoFit/>
          </a:bodyPr>
          <a:lstStyle/>
          <a:p>
            <a:pPr algn="ctr"/>
            <a:r>
              <a:rPr lang="uk-UA" b="1" dirty="0">
                <a:solidFill>
                  <a:schemeClr val="bg1">
                    <a:lumMod val="95000"/>
                    <a:lumOff val="5000"/>
                  </a:schemeClr>
                </a:solidFill>
              </a:rPr>
              <a:t>Ліва легеня</a:t>
            </a:r>
          </a:p>
        </p:txBody>
      </p:sp>
      <p:sp>
        <p:nvSpPr>
          <p:cNvPr id="6" name="Прямоугольник 5"/>
          <p:cNvSpPr/>
          <p:nvPr/>
        </p:nvSpPr>
        <p:spPr>
          <a:xfrm>
            <a:off x="1785074" y="1196752"/>
            <a:ext cx="1658019" cy="369332"/>
          </a:xfrm>
          <a:prstGeom prst="rect">
            <a:avLst/>
          </a:prstGeom>
          <a:solidFill>
            <a:schemeClr val="tx1"/>
          </a:solidFill>
        </p:spPr>
        <p:txBody>
          <a:bodyPr wrap="none">
            <a:spAutoFit/>
          </a:bodyPr>
          <a:lstStyle/>
          <a:p>
            <a:pPr algn="ctr"/>
            <a:r>
              <a:rPr lang="uk-UA" b="1" dirty="0">
                <a:solidFill>
                  <a:schemeClr val="bg1">
                    <a:lumMod val="95000"/>
                    <a:lumOff val="5000"/>
                  </a:schemeClr>
                </a:solidFill>
              </a:rPr>
              <a:t>Права  легеня</a:t>
            </a:r>
          </a:p>
        </p:txBody>
      </p:sp>
      <p:sp>
        <p:nvSpPr>
          <p:cNvPr id="7" name="Прямоугольник 6"/>
          <p:cNvSpPr/>
          <p:nvPr/>
        </p:nvSpPr>
        <p:spPr>
          <a:xfrm>
            <a:off x="6732241" y="2204864"/>
            <a:ext cx="1152128"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2 – Задній</a:t>
            </a:r>
          </a:p>
          <a:p>
            <a:pPr algn="ctr"/>
            <a:r>
              <a:rPr lang="uk-UA" sz="1200" dirty="0">
                <a:solidFill>
                  <a:schemeClr val="bg1">
                    <a:lumMod val="95000"/>
                    <a:lumOff val="5000"/>
                  </a:schemeClr>
                </a:solidFill>
              </a:rPr>
              <a:t> бронх</a:t>
            </a:r>
            <a:endParaRPr lang="uk-UA" sz="1200" dirty="0"/>
          </a:p>
        </p:txBody>
      </p:sp>
      <p:sp>
        <p:nvSpPr>
          <p:cNvPr id="8" name="Прямоугольник 7"/>
          <p:cNvSpPr/>
          <p:nvPr/>
        </p:nvSpPr>
        <p:spPr>
          <a:xfrm>
            <a:off x="8100392" y="2564904"/>
            <a:ext cx="1043608" cy="646331"/>
          </a:xfrm>
          <a:prstGeom prst="rect">
            <a:avLst/>
          </a:prstGeom>
          <a:solidFill>
            <a:schemeClr val="tx1"/>
          </a:solidFill>
        </p:spPr>
        <p:txBody>
          <a:bodyPr wrap="square">
            <a:spAutoFit/>
          </a:bodyPr>
          <a:lstStyle/>
          <a:p>
            <a:r>
              <a:rPr lang="uk-UA" b="1" dirty="0">
                <a:solidFill>
                  <a:schemeClr val="bg1">
                    <a:lumMod val="95000"/>
                    <a:lumOff val="5000"/>
                  </a:schemeClr>
                </a:solidFill>
              </a:rPr>
              <a:t>Верхня частка</a:t>
            </a:r>
            <a:endParaRPr lang="uk-UA" b="1" dirty="0"/>
          </a:p>
        </p:txBody>
      </p:sp>
      <p:sp>
        <p:nvSpPr>
          <p:cNvPr id="9" name="Прямоугольник 8"/>
          <p:cNvSpPr/>
          <p:nvPr/>
        </p:nvSpPr>
        <p:spPr>
          <a:xfrm>
            <a:off x="6732240" y="2996952"/>
            <a:ext cx="1224136"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3 – Передній</a:t>
            </a:r>
          </a:p>
          <a:p>
            <a:pPr algn="ctr"/>
            <a:r>
              <a:rPr lang="uk-UA" sz="1200" dirty="0">
                <a:solidFill>
                  <a:schemeClr val="bg1">
                    <a:lumMod val="95000"/>
                    <a:lumOff val="5000"/>
                  </a:schemeClr>
                </a:solidFill>
              </a:rPr>
              <a:t> бронх</a:t>
            </a:r>
            <a:endParaRPr lang="uk-UA" sz="1200" dirty="0"/>
          </a:p>
        </p:txBody>
      </p:sp>
      <p:sp>
        <p:nvSpPr>
          <p:cNvPr id="10" name="Прямоугольник 9"/>
          <p:cNvSpPr/>
          <p:nvPr/>
        </p:nvSpPr>
        <p:spPr>
          <a:xfrm>
            <a:off x="6732240" y="3429000"/>
            <a:ext cx="1224136"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4 – Верхній</a:t>
            </a:r>
          </a:p>
          <a:p>
            <a:pPr algn="ctr"/>
            <a:r>
              <a:rPr lang="uk-UA" sz="1200" dirty="0">
                <a:solidFill>
                  <a:schemeClr val="bg1">
                    <a:lumMod val="95000"/>
                    <a:lumOff val="5000"/>
                  </a:schemeClr>
                </a:solidFill>
              </a:rPr>
              <a:t> бронх</a:t>
            </a:r>
            <a:endParaRPr lang="uk-UA" sz="1200" dirty="0"/>
          </a:p>
        </p:txBody>
      </p:sp>
      <p:sp>
        <p:nvSpPr>
          <p:cNvPr id="11" name="Прямоугольник 10"/>
          <p:cNvSpPr/>
          <p:nvPr/>
        </p:nvSpPr>
        <p:spPr>
          <a:xfrm>
            <a:off x="8100392" y="3356992"/>
            <a:ext cx="1043608" cy="954107"/>
          </a:xfrm>
          <a:prstGeom prst="rect">
            <a:avLst/>
          </a:prstGeom>
          <a:solidFill>
            <a:schemeClr val="tx1"/>
          </a:solidFill>
        </p:spPr>
        <p:txBody>
          <a:bodyPr wrap="square">
            <a:spAutoFit/>
          </a:bodyPr>
          <a:lstStyle/>
          <a:p>
            <a:pPr algn="ctr"/>
            <a:r>
              <a:rPr lang="uk-UA" sz="1400" b="1" dirty="0">
                <a:solidFill>
                  <a:schemeClr val="bg1">
                    <a:lumMod val="95000"/>
                    <a:lumOff val="5000"/>
                  </a:schemeClr>
                </a:solidFill>
              </a:rPr>
              <a:t>Язичкові сегменти верхньої частки</a:t>
            </a:r>
            <a:endParaRPr lang="uk-UA" sz="1400" b="1" dirty="0"/>
          </a:p>
        </p:txBody>
      </p:sp>
      <p:sp>
        <p:nvSpPr>
          <p:cNvPr id="12" name="Прямоугольник 11"/>
          <p:cNvSpPr/>
          <p:nvPr/>
        </p:nvSpPr>
        <p:spPr>
          <a:xfrm>
            <a:off x="6732240" y="4005064"/>
            <a:ext cx="1296144"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5 – Нижній </a:t>
            </a:r>
          </a:p>
          <a:p>
            <a:pPr algn="ctr"/>
            <a:r>
              <a:rPr lang="uk-UA" sz="1200" dirty="0">
                <a:solidFill>
                  <a:schemeClr val="bg1">
                    <a:lumMod val="95000"/>
                    <a:lumOff val="5000"/>
                  </a:schemeClr>
                </a:solidFill>
              </a:rPr>
              <a:t> бронх</a:t>
            </a:r>
            <a:endParaRPr lang="uk-UA" sz="1200" dirty="0"/>
          </a:p>
        </p:txBody>
      </p:sp>
      <p:sp>
        <p:nvSpPr>
          <p:cNvPr id="13" name="Прямоугольник 12"/>
          <p:cNvSpPr/>
          <p:nvPr/>
        </p:nvSpPr>
        <p:spPr>
          <a:xfrm>
            <a:off x="6660232" y="4581128"/>
            <a:ext cx="1584176"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9– Зовнішньо базальний</a:t>
            </a:r>
          </a:p>
          <a:p>
            <a:pPr algn="ctr"/>
            <a:r>
              <a:rPr lang="uk-UA" sz="1200" dirty="0">
                <a:solidFill>
                  <a:schemeClr val="bg1">
                    <a:lumMod val="95000"/>
                    <a:lumOff val="5000"/>
                  </a:schemeClr>
                </a:solidFill>
              </a:rPr>
              <a:t> бронх</a:t>
            </a:r>
            <a:endParaRPr lang="uk-UA" sz="1200" dirty="0"/>
          </a:p>
        </p:txBody>
      </p:sp>
      <p:sp>
        <p:nvSpPr>
          <p:cNvPr id="14" name="Прямоугольник 13"/>
          <p:cNvSpPr/>
          <p:nvPr/>
        </p:nvSpPr>
        <p:spPr>
          <a:xfrm>
            <a:off x="7956376" y="4869160"/>
            <a:ext cx="1187624" cy="646331"/>
          </a:xfrm>
          <a:prstGeom prst="rect">
            <a:avLst/>
          </a:prstGeom>
          <a:solidFill>
            <a:schemeClr val="tx1"/>
          </a:solidFill>
        </p:spPr>
        <p:txBody>
          <a:bodyPr wrap="square">
            <a:spAutoFit/>
          </a:bodyPr>
          <a:lstStyle/>
          <a:p>
            <a:pPr algn="ctr"/>
            <a:r>
              <a:rPr lang="uk-UA" dirty="0">
                <a:solidFill>
                  <a:schemeClr val="bg1">
                    <a:lumMod val="95000"/>
                    <a:lumOff val="5000"/>
                  </a:schemeClr>
                </a:solidFill>
              </a:rPr>
              <a:t> </a:t>
            </a:r>
            <a:r>
              <a:rPr lang="uk-UA" b="1" dirty="0">
                <a:solidFill>
                  <a:schemeClr val="bg1">
                    <a:lumMod val="95000"/>
                    <a:lumOff val="5000"/>
                  </a:schemeClr>
                </a:solidFill>
              </a:rPr>
              <a:t>Нижня частка</a:t>
            </a:r>
            <a:endParaRPr lang="uk-UA" b="1" dirty="0"/>
          </a:p>
        </p:txBody>
      </p:sp>
      <p:sp>
        <p:nvSpPr>
          <p:cNvPr id="16" name="Прямоугольник 15"/>
          <p:cNvSpPr/>
          <p:nvPr/>
        </p:nvSpPr>
        <p:spPr>
          <a:xfrm>
            <a:off x="971600" y="4941168"/>
            <a:ext cx="1152128"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9– Зовнішньо базальний</a:t>
            </a:r>
          </a:p>
          <a:p>
            <a:pPr algn="ctr"/>
            <a:r>
              <a:rPr lang="uk-UA" sz="1200" dirty="0">
                <a:solidFill>
                  <a:schemeClr val="bg1">
                    <a:lumMod val="95000"/>
                    <a:lumOff val="5000"/>
                  </a:schemeClr>
                </a:solidFill>
              </a:rPr>
              <a:t> бронх</a:t>
            </a:r>
            <a:endParaRPr lang="uk-UA" sz="1200" dirty="0"/>
          </a:p>
        </p:txBody>
      </p:sp>
      <p:sp>
        <p:nvSpPr>
          <p:cNvPr id="17" name="Прямоугольник 16"/>
          <p:cNvSpPr/>
          <p:nvPr/>
        </p:nvSpPr>
        <p:spPr>
          <a:xfrm>
            <a:off x="6732240" y="5517232"/>
            <a:ext cx="1368152"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10 – Задньо базальний</a:t>
            </a:r>
          </a:p>
          <a:p>
            <a:pPr algn="ctr"/>
            <a:r>
              <a:rPr lang="uk-UA" sz="1200" dirty="0">
                <a:solidFill>
                  <a:schemeClr val="bg1">
                    <a:lumMod val="95000"/>
                    <a:lumOff val="5000"/>
                  </a:schemeClr>
                </a:solidFill>
              </a:rPr>
              <a:t> бронх</a:t>
            </a:r>
            <a:endParaRPr lang="uk-UA" sz="1200" dirty="0"/>
          </a:p>
        </p:txBody>
      </p:sp>
      <p:sp>
        <p:nvSpPr>
          <p:cNvPr id="18" name="Прямоугольник 17"/>
          <p:cNvSpPr/>
          <p:nvPr/>
        </p:nvSpPr>
        <p:spPr>
          <a:xfrm>
            <a:off x="899592" y="5589240"/>
            <a:ext cx="1277888"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10 – Задньо базальний</a:t>
            </a:r>
          </a:p>
          <a:p>
            <a:pPr algn="ctr"/>
            <a:r>
              <a:rPr lang="uk-UA" sz="1200" dirty="0">
                <a:solidFill>
                  <a:schemeClr val="bg1">
                    <a:lumMod val="95000"/>
                    <a:lumOff val="5000"/>
                  </a:schemeClr>
                </a:solidFill>
              </a:rPr>
              <a:t> бронх</a:t>
            </a:r>
            <a:endParaRPr lang="uk-UA" sz="1200" dirty="0"/>
          </a:p>
        </p:txBody>
      </p:sp>
      <p:sp>
        <p:nvSpPr>
          <p:cNvPr id="19" name="Прямоугольник 18"/>
          <p:cNvSpPr/>
          <p:nvPr/>
        </p:nvSpPr>
        <p:spPr>
          <a:xfrm>
            <a:off x="3995936" y="4293097"/>
            <a:ext cx="1152128" cy="830997"/>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6 - Апікальний</a:t>
            </a:r>
          </a:p>
          <a:p>
            <a:pPr algn="ctr"/>
            <a:r>
              <a:rPr lang="uk-UA" sz="1200" dirty="0">
                <a:solidFill>
                  <a:schemeClr val="bg1">
                    <a:lumMod val="95000"/>
                    <a:lumOff val="5000"/>
                  </a:schemeClr>
                </a:solidFill>
              </a:rPr>
              <a:t> бронх (нижньої частки)</a:t>
            </a:r>
            <a:endParaRPr lang="uk-UA" sz="1200" dirty="0"/>
          </a:p>
        </p:txBody>
      </p:sp>
      <p:sp>
        <p:nvSpPr>
          <p:cNvPr id="20" name="Прямоугольник 19"/>
          <p:cNvSpPr/>
          <p:nvPr/>
        </p:nvSpPr>
        <p:spPr>
          <a:xfrm>
            <a:off x="3563888" y="5373216"/>
            <a:ext cx="1296144"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7 – Медіальний (серцевий)</a:t>
            </a:r>
          </a:p>
          <a:p>
            <a:pPr algn="ctr"/>
            <a:r>
              <a:rPr lang="uk-UA" sz="1200" dirty="0">
                <a:solidFill>
                  <a:schemeClr val="bg1">
                    <a:lumMod val="95000"/>
                    <a:lumOff val="5000"/>
                  </a:schemeClr>
                </a:solidFill>
              </a:rPr>
              <a:t> бронх</a:t>
            </a:r>
            <a:endParaRPr lang="uk-UA" sz="1200" dirty="0"/>
          </a:p>
        </p:txBody>
      </p:sp>
      <p:cxnSp>
        <p:nvCxnSpPr>
          <p:cNvPr id="22" name="Прямая соединительная линия 21"/>
          <p:cNvCxnSpPr/>
          <p:nvPr/>
        </p:nvCxnSpPr>
        <p:spPr>
          <a:xfrm flipH="1" flipV="1">
            <a:off x="3923928" y="4725144"/>
            <a:ext cx="288032" cy="4320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4067944" y="6021288"/>
            <a:ext cx="432048"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Прямоугольник 23"/>
          <p:cNvSpPr/>
          <p:nvPr/>
        </p:nvSpPr>
        <p:spPr>
          <a:xfrm>
            <a:off x="4788024" y="6021288"/>
            <a:ext cx="1368152"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8– Передньо базальний</a:t>
            </a:r>
          </a:p>
          <a:p>
            <a:pPr algn="ctr"/>
            <a:r>
              <a:rPr lang="uk-UA" sz="1200" dirty="0">
                <a:solidFill>
                  <a:schemeClr val="bg1">
                    <a:lumMod val="95000"/>
                    <a:lumOff val="5000"/>
                  </a:schemeClr>
                </a:solidFill>
              </a:rPr>
              <a:t> бронх</a:t>
            </a:r>
            <a:endParaRPr lang="uk-UA" sz="1200" dirty="0"/>
          </a:p>
        </p:txBody>
      </p:sp>
      <p:sp>
        <p:nvSpPr>
          <p:cNvPr id="25" name="Прямоугольник 24"/>
          <p:cNvSpPr/>
          <p:nvPr/>
        </p:nvSpPr>
        <p:spPr>
          <a:xfrm>
            <a:off x="5076056" y="6597352"/>
            <a:ext cx="792088"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6" name="Прямоугольник 25"/>
          <p:cNvSpPr/>
          <p:nvPr/>
        </p:nvSpPr>
        <p:spPr>
          <a:xfrm>
            <a:off x="4644008" y="6093296"/>
            <a:ext cx="288032"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Прямоугольник 26"/>
          <p:cNvSpPr/>
          <p:nvPr/>
        </p:nvSpPr>
        <p:spPr>
          <a:xfrm>
            <a:off x="2483768" y="5949280"/>
            <a:ext cx="1728192" cy="646331"/>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8– Передньо </a:t>
            </a:r>
          </a:p>
          <a:p>
            <a:pPr algn="ctr"/>
            <a:r>
              <a:rPr lang="uk-UA" sz="1200" dirty="0">
                <a:solidFill>
                  <a:schemeClr val="bg1">
                    <a:lumMod val="95000"/>
                    <a:lumOff val="5000"/>
                  </a:schemeClr>
                </a:solidFill>
              </a:rPr>
              <a:t>базальний</a:t>
            </a:r>
          </a:p>
          <a:p>
            <a:pPr algn="ctr"/>
            <a:r>
              <a:rPr lang="uk-UA" sz="1200" dirty="0">
                <a:solidFill>
                  <a:schemeClr val="bg1">
                    <a:lumMod val="95000"/>
                    <a:lumOff val="5000"/>
                  </a:schemeClr>
                </a:solidFill>
              </a:rPr>
              <a:t> бронх</a:t>
            </a:r>
            <a:endParaRPr lang="uk-UA" sz="1200" dirty="0"/>
          </a:p>
        </p:txBody>
      </p:sp>
      <p:sp>
        <p:nvSpPr>
          <p:cNvPr id="28" name="Прямоугольник 27"/>
          <p:cNvSpPr/>
          <p:nvPr/>
        </p:nvSpPr>
        <p:spPr>
          <a:xfrm>
            <a:off x="2987824" y="6597352"/>
            <a:ext cx="936104"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Прямоугольник 28"/>
          <p:cNvSpPr/>
          <p:nvPr/>
        </p:nvSpPr>
        <p:spPr>
          <a:xfrm>
            <a:off x="0" y="2636912"/>
            <a:ext cx="971600" cy="646331"/>
          </a:xfrm>
          <a:prstGeom prst="rect">
            <a:avLst/>
          </a:prstGeom>
          <a:solidFill>
            <a:schemeClr val="tx1"/>
          </a:solidFill>
        </p:spPr>
        <p:txBody>
          <a:bodyPr wrap="square">
            <a:spAutoFit/>
          </a:bodyPr>
          <a:lstStyle/>
          <a:p>
            <a:r>
              <a:rPr lang="uk-UA" b="1" dirty="0">
                <a:solidFill>
                  <a:schemeClr val="bg1">
                    <a:lumMod val="95000"/>
                    <a:lumOff val="5000"/>
                  </a:schemeClr>
                </a:solidFill>
              </a:rPr>
              <a:t>Верхня частка</a:t>
            </a:r>
            <a:endParaRPr lang="uk-UA" b="1" dirty="0"/>
          </a:p>
        </p:txBody>
      </p:sp>
      <p:sp>
        <p:nvSpPr>
          <p:cNvPr id="30" name="Прямоугольник 29"/>
          <p:cNvSpPr/>
          <p:nvPr/>
        </p:nvSpPr>
        <p:spPr>
          <a:xfrm>
            <a:off x="1" y="4941168"/>
            <a:ext cx="971600" cy="646331"/>
          </a:xfrm>
          <a:prstGeom prst="rect">
            <a:avLst/>
          </a:prstGeom>
          <a:solidFill>
            <a:schemeClr val="tx1"/>
          </a:solidFill>
        </p:spPr>
        <p:txBody>
          <a:bodyPr wrap="square">
            <a:spAutoFit/>
          </a:bodyPr>
          <a:lstStyle/>
          <a:p>
            <a:pPr algn="ctr"/>
            <a:r>
              <a:rPr lang="uk-UA" b="1" dirty="0">
                <a:solidFill>
                  <a:schemeClr val="bg1">
                    <a:lumMod val="95000"/>
                    <a:lumOff val="5000"/>
                  </a:schemeClr>
                </a:solidFill>
              </a:rPr>
              <a:t>Нижня частка</a:t>
            </a:r>
            <a:endParaRPr lang="uk-UA" b="1" dirty="0"/>
          </a:p>
        </p:txBody>
      </p:sp>
      <p:sp>
        <p:nvSpPr>
          <p:cNvPr id="31" name="Прямоугольник 30"/>
          <p:cNvSpPr/>
          <p:nvPr/>
        </p:nvSpPr>
        <p:spPr>
          <a:xfrm>
            <a:off x="0" y="3861048"/>
            <a:ext cx="1115615" cy="646331"/>
          </a:xfrm>
          <a:prstGeom prst="rect">
            <a:avLst/>
          </a:prstGeom>
          <a:solidFill>
            <a:schemeClr val="tx1"/>
          </a:solidFill>
        </p:spPr>
        <p:txBody>
          <a:bodyPr wrap="square">
            <a:spAutoFit/>
          </a:bodyPr>
          <a:lstStyle/>
          <a:p>
            <a:pPr algn="ctr"/>
            <a:r>
              <a:rPr lang="uk-UA" b="1" dirty="0">
                <a:solidFill>
                  <a:schemeClr val="bg1">
                    <a:lumMod val="95000"/>
                    <a:lumOff val="5000"/>
                  </a:schemeClr>
                </a:solidFill>
              </a:rPr>
              <a:t>Середня частка</a:t>
            </a:r>
            <a:endParaRPr lang="uk-UA" b="1" dirty="0"/>
          </a:p>
        </p:txBody>
      </p:sp>
      <p:sp>
        <p:nvSpPr>
          <p:cNvPr id="32" name="Прямоугольник 31"/>
          <p:cNvSpPr/>
          <p:nvPr/>
        </p:nvSpPr>
        <p:spPr>
          <a:xfrm>
            <a:off x="1043609" y="1772816"/>
            <a:ext cx="1296144"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1 – Верхівковий бронх</a:t>
            </a:r>
            <a:endParaRPr lang="uk-UA" sz="1200" dirty="0"/>
          </a:p>
        </p:txBody>
      </p:sp>
      <p:sp>
        <p:nvSpPr>
          <p:cNvPr id="33" name="Прямоугольник 32"/>
          <p:cNvSpPr/>
          <p:nvPr/>
        </p:nvSpPr>
        <p:spPr>
          <a:xfrm>
            <a:off x="971600" y="2276872"/>
            <a:ext cx="1440160"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2 – Задній</a:t>
            </a:r>
          </a:p>
          <a:p>
            <a:pPr algn="ctr"/>
            <a:r>
              <a:rPr lang="uk-UA" sz="1200" dirty="0">
                <a:solidFill>
                  <a:schemeClr val="bg1">
                    <a:lumMod val="95000"/>
                    <a:lumOff val="5000"/>
                  </a:schemeClr>
                </a:solidFill>
              </a:rPr>
              <a:t> бронх</a:t>
            </a:r>
            <a:endParaRPr lang="uk-UA" sz="1200" dirty="0"/>
          </a:p>
        </p:txBody>
      </p:sp>
      <p:sp>
        <p:nvSpPr>
          <p:cNvPr id="34" name="Прямоугольник 33"/>
          <p:cNvSpPr/>
          <p:nvPr/>
        </p:nvSpPr>
        <p:spPr>
          <a:xfrm>
            <a:off x="1043608" y="2996952"/>
            <a:ext cx="1296144"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3 – Передній</a:t>
            </a:r>
          </a:p>
          <a:p>
            <a:pPr algn="ctr"/>
            <a:r>
              <a:rPr lang="uk-UA" sz="1200" dirty="0">
                <a:solidFill>
                  <a:schemeClr val="bg1">
                    <a:lumMod val="95000"/>
                    <a:lumOff val="5000"/>
                  </a:schemeClr>
                </a:solidFill>
              </a:rPr>
              <a:t> бронх</a:t>
            </a:r>
            <a:endParaRPr lang="uk-UA" sz="1200" dirty="0"/>
          </a:p>
        </p:txBody>
      </p:sp>
      <p:sp>
        <p:nvSpPr>
          <p:cNvPr id="35" name="Прямоугольник 34"/>
          <p:cNvSpPr/>
          <p:nvPr/>
        </p:nvSpPr>
        <p:spPr>
          <a:xfrm>
            <a:off x="971600" y="3501008"/>
            <a:ext cx="1349896"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4 – Латеральний</a:t>
            </a:r>
          </a:p>
          <a:p>
            <a:pPr algn="ctr"/>
            <a:r>
              <a:rPr lang="uk-UA" sz="1200" dirty="0">
                <a:solidFill>
                  <a:schemeClr val="bg1">
                    <a:lumMod val="95000"/>
                    <a:lumOff val="5000"/>
                  </a:schemeClr>
                </a:solidFill>
              </a:rPr>
              <a:t> бронх</a:t>
            </a:r>
            <a:endParaRPr lang="uk-UA" sz="1200" dirty="0"/>
          </a:p>
        </p:txBody>
      </p:sp>
      <p:sp>
        <p:nvSpPr>
          <p:cNvPr id="36" name="Прямоугольник 35"/>
          <p:cNvSpPr/>
          <p:nvPr/>
        </p:nvSpPr>
        <p:spPr>
          <a:xfrm>
            <a:off x="1115616" y="4005064"/>
            <a:ext cx="1224136" cy="461665"/>
          </a:xfrm>
          <a:prstGeom prst="rect">
            <a:avLst/>
          </a:prstGeom>
          <a:solidFill>
            <a:schemeClr val="tx1"/>
          </a:solidFill>
        </p:spPr>
        <p:txBody>
          <a:bodyPr wrap="square">
            <a:spAutoFit/>
          </a:bodyPr>
          <a:lstStyle/>
          <a:p>
            <a:pPr algn="ctr"/>
            <a:r>
              <a:rPr lang="uk-UA" sz="1200" dirty="0">
                <a:solidFill>
                  <a:schemeClr val="bg1">
                    <a:lumMod val="95000"/>
                    <a:lumOff val="5000"/>
                  </a:schemeClr>
                </a:solidFill>
              </a:rPr>
              <a:t>5 – Медіальний</a:t>
            </a:r>
          </a:p>
          <a:p>
            <a:pPr algn="ctr"/>
            <a:r>
              <a:rPr lang="uk-UA" sz="1200" dirty="0">
                <a:solidFill>
                  <a:schemeClr val="bg1">
                    <a:lumMod val="95000"/>
                    <a:lumOff val="5000"/>
                  </a:schemeClr>
                </a:solidFill>
              </a:rPr>
              <a:t> бронх</a:t>
            </a:r>
            <a:endParaRPr lang="uk-UA" sz="1200" dirty="0"/>
          </a:p>
        </p:txBody>
      </p:sp>
      <p:sp>
        <p:nvSpPr>
          <p:cNvPr id="37" name="Прямоугольник 36"/>
          <p:cNvSpPr/>
          <p:nvPr/>
        </p:nvSpPr>
        <p:spPr>
          <a:xfrm>
            <a:off x="1187624" y="3933056"/>
            <a:ext cx="360040" cy="720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5363" name="Picture 3"/>
          <p:cNvPicPr>
            <a:picLocks noChangeAspect="1" noChangeArrowheads="1"/>
          </p:cNvPicPr>
          <p:nvPr/>
        </p:nvPicPr>
        <p:blipFill>
          <a:blip r:embed="rId3" cstate="print"/>
          <a:srcRect/>
          <a:stretch>
            <a:fillRect/>
          </a:stretch>
        </p:blipFill>
        <p:spPr bwMode="auto">
          <a:xfrm>
            <a:off x="0" y="0"/>
            <a:ext cx="1763688" cy="1772816"/>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err="1"/>
              <a:t>Литература</a:t>
            </a:r>
            <a:endParaRPr lang="uk-UA" dirty="0"/>
          </a:p>
        </p:txBody>
      </p:sp>
      <p:sp>
        <p:nvSpPr>
          <p:cNvPr id="3" name="Прямоугольник 2"/>
          <p:cNvSpPr/>
          <p:nvPr/>
        </p:nvSpPr>
        <p:spPr>
          <a:xfrm>
            <a:off x="323528" y="1844824"/>
            <a:ext cx="8820472" cy="2031325"/>
          </a:xfrm>
          <a:prstGeom prst="rect">
            <a:avLst/>
          </a:prstGeom>
        </p:spPr>
        <p:txBody>
          <a:bodyPr wrap="square">
            <a:spAutoFit/>
          </a:bodyPr>
          <a:lstStyle/>
          <a:p>
            <a:pPr marL="342900" indent="-342900">
              <a:buFont typeface="+mj-lt"/>
              <a:buAutoNum type="arabicPeriod"/>
            </a:pPr>
            <a:r>
              <a:rPr lang="uk-UA" dirty="0"/>
              <a:t>Ф. Ковач, З. </a:t>
            </a:r>
            <a:r>
              <a:rPr lang="uk-UA" dirty="0" err="1"/>
              <a:t>Жебек</a:t>
            </a:r>
            <a:r>
              <a:rPr lang="uk-UA" dirty="0"/>
              <a:t>. РЕНТГЕНАНАТОМИЧЕСКИЕ ОСНОВЫ ИССЛЕДОВАНИЯ ЛЕГКИХ.</a:t>
            </a:r>
            <a:r>
              <a:rPr lang="ru-RU" dirty="0"/>
              <a:t> Будапешт. Венгрия. 3 издание 30 июля 1955 г</a:t>
            </a:r>
            <a:endParaRPr lang="uk-UA" dirty="0"/>
          </a:p>
          <a:p>
            <a:pPr marL="342900" indent="-342900">
              <a:buFont typeface="+mj-lt"/>
              <a:buAutoNum type="arabicPeriod"/>
            </a:pPr>
            <a:r>
              <a:rPr lang="uk-UA" dirty="0"/>
              <a:t> Гаврилов П.В. </a:t>
            </a:r>
            <a:r>
              <a:rPr lang="ru-RU" dirty="0"/>
              <a:t>Торакальная радиология</a:t>
            </a:r>
            <a:r>
              <a:rPr lang="uk-UA" dirty="0"/>
              <a:t>. </a:t>
            </a:r>
            <a:r>
              <a:rPr lang="ru-RU" dirty="0"/>
              <a:t>Сегментарная анатомия легких. </a:t>
            </a:r>
            <a:r>
              <a:rPr lang="ru-RU" dirty="0" err="1"/>
              <a:t>СПбНИИФ</a:t>
            </a:r>
            <a:r>
              <a:rPr lang="ru-RU" dirty="0"/>
              <a:t>, 2012.    </a:t>
            </a:r>
            <a:r>
              <a:rPr lang="en-US" dirty="0"/>
              <a:t>https://www.youtube.com/watch?v=o_AcM9ZJtbs&amp;t=20s</a:t>
            </a:r>
            <a:endParaRPr lang="uk-UA" dirty="0"/>
          </a:p>
          <a:p>
            <a:pPr marL="342900" indent="-342900">
              <a:buFont typeface="+mj-lt"/>
              <a:buAutoNum type="arabicPeriod"/>
            </a:pPr>
            <a:r>
              <a:rPr lang="uk-UA" dirty="0"/>
              <a:t>Т.Б. </a:t>
            </a:r>
            <a:r>
              <a:rPr lang="uk-UA" dirty="0" err="1"/>
              <a:t>Мёллер</a:t>
            </a:r>
            <a:r>
              <a:rPr lang="uk-UA" dirty="0"/>
              <a:t>, Є. </a:t>
            </a:r>
            <a:r>
              <a:rPr lang="uk-UA" dirty="0" err="1"/>
              <a:t>Райф</a:t>
            </a:r>
            <a:r>
              <a:rPr lang="uk-UA" dirty="0"/>
              <a:t>. </a:t>
            </a:r>
            <a:r>
              <a:rPr lang="ru-RU" dirty="0"/>
              <a:t>Карманный атлас рентгенологической анатомии. Пер. с англ. – 2-е изд. М.:. Бином. Лаборатория знаний. 2007. – 387с. – ил.</a:t>
            </a:r>
          </a:p>
          <a:p>
            <a:pPr marL="342900" indent="-342900">
              <a:buFont typeface="+mj-lt"/>
              <a:buAutoNum type="arabicPeriod"/>
            </a:pPr>
            <a:r>
              <a:rPr lang="en-US" dirty="0"/>
              <a:t>https://www.info-radiologie.ch/chest-ct-ru.php</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1260</TotalTime>
  <Words>1984</Words>
  <Application>Microsoft Office PowerPoint</Application>
  <PresentationFormat>Экран (4:3)</PresentationFormat>
  <Paragraphs>536</Paragraphs>
  <Slides>29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29</vt:i4>
      </vt:variant>
    </vt:vector>
  </HeadingPairs>
  <TitlesOfParts>
    <vt:vector size="37" baseType="lpstr">
      <vt:lpstr>Arial</vt:lpstr>
      <vt:lpstr>Book Antiqua</vt:lpstr>
      <vt:lpstr>Lucida Sans</vt:lpstr>
      <vt:lpstr>Times New Roman</vt:lpstr>
      <vt:lpstr>Wingdings</vt:lpstr>
      <vt:lpstr>Wingdings 2</vt:lpstr>
      <vt:lpstr>Wingdings 3</vt:lpstr>
      <vt:lpstr>Апекс</vt:lpstr>
      <vt:lpstr>РЕНТГЕНАНАТОМІЯ  ОРГАНІВ  Грудної  порожнини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Сегменти легенів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Будова бронхів</vt:lpstr>
      <vt:lpstr>Литература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АНАТОМІЯ ЛЕГЕНІВ</dc:title>
  <dc:creator>1</dc:creator>
  <cp:lastModifiedBy>Катерина Михайлівна Дойкова</cp:lastModifiedBy>
  <cp:revision>64</cp:revision>
  <dcterms:created xsi:type="dcterms:W3CDTF">2021-04-15T13:04:50Z</dcterms:created>
  <dcterms:modified xsi:type="dcterms:W3CDTF">2021-10-07T19:43:11Z</dcterms:modified>
</cp:coreProperties>
</file>