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1"/>
  </p:notesMasterIdLst>
  <p:sldIdLst>
    <p:sldId id="256" r:id="rId2"/>
    <p:sldId id="257" r:id="rId3"/>
    <p:sldId id="258" r:id="rId4"/>
    <p:sldId id="259" r:id="rId5"/>
    <p:sldId id="260" r:id="rId6"/>
    <p:sldId id="261" r:id="rId7"/>
    <p:sldId id="266" r:id="rId8"/>
    <p:sldId id="274" r:id="rId9"/>
    <p:sldId id="267" r:id="rId10"/>
    <p:sldId id="268" r:id="rId11"/>
    <p:sldId id="273" r:id="rId12"/>
    <p:sldId id="269" r:id="rId13"/>
    <p:sldId id="270" r:id="rId14"/>
    <p:sldId id="271" r:id="rId15"/>
    <p:sldId id="294" r:id="rId16"/>
    <p:sldId id="295" r:id="rId17"/>
    <p:sldId id="296" r:id="rId18"/>
    <p:sldId id="299" r:id="rId19"/>
    <p:sldId id="370" r:id="rId20"/>
    <p:sldId id="300" r:id="rId21"/>
    <p:sldId id="262" r:id="rId22"/>
    <p:sldId id="264" r:id="rId23"/>
    <p:sldId id="265" r:id="rId24"/>
    <p:sldId id="279" r:id="rId25"/>
    <p:sldId id="293" r:id="rId26"/>
    <p:sldId id="286" r:id="rId27"/>
    <p:sldId id="276" r:id="rId28"/>
    <p:sldId id="288" r:id="rId29"/>
    <p:sldId id="371" r:id="rId30"/>
    <p:sldId id="277" r:id="rId31"/>
    <p:sldId id="287" r:id="rId32"/>
    <p:sldId id="263" r:id="rId33"/>
    <p:sldId id="285" r:id="rId34"/>
    <p:sldId id="282" r:id="rId35"/>
    <p:sldId id="310" r:id="rId36"/>
    <p:sldId id="329" r:id="rId37"/>
    <p:sldId id="283" r:id="rId38"/>
    <p:sldId id="308" r:id="rId39"/>
    <p:sldId id="289" r:id="rId40"/>
    <p:sldId id="330" r:id="rId41"/>
    <p:sldId id="284" r:id="rId42"/>
    <p:sldId id="290" r:id="rId43"/>
    <p:sldId id="291" r:id="rId44"/>
    <p:sldId id="292" r:id="rId45"/>
    <p:sldId id="298" r:id="rId46"/>
    <p:sldId id="301" r:id="rId47"/>
    <p:sldId id="331" r:id="rId48"/>
    <p:sldId id="278" r:id="rId49"/>
    <p:sldId id="280" r:id="rId50"/>
    <p:sldId id="281" r:id="rId51"/>
    <p:sldId id="359" r:id="rId52"/>
    <p:sldId id="360" r:id="rId53"/>
    <p:sldId id="361" r:id="rId54"/>
    <p:sldId id="362" r:id="rId55"/>
    <p:sldId id="304" r:id="rId56"/>
    <p:sldId id="305" r:id="rId57"/>
    <p:sldId id="327" r:id="rId58"/>
    <p:sldId id="312" r:id="rId59"/>
    <p:sldId id="314" r:id="rId60"/>
    <p:sldId id="315" r:id="rId61"/>
    <p:sldId id="318" r:id="rId62"/>
    <p:sldId id="320" r:id="rId63"/>
    <p:sldId id="313" r:id="rId64"/>
    <p:sldId id="324" r:id="rId65"/>
    <p:sldId id="316" r:id="rId66"/>
    <p:sldId id="317" r:id="rId67"/>
    <p:sldId id="321" r:id="rId68"/>
    <p:sldId id="311" r:id="rId69"/>
    <p:sldId id="306" r:id="rId70"/>
    <p:sldId id="325" r:id="rId71"/>
    <p:sldId id="326" r:id="rId72"/>
    <p:sldId id="319" r:id="rId73"/>
    <p:sldId id="323" r:id="rId74"/>
    <p:sldId id="302" r:id="rId75"/>
    <p:sldId id="341" r:id="rId76"/>
    <p:sldId id="342" r:id="rId77"/>
    <p:sldId id="343" r:id="rId78"/>
    <p:sldId id="344" r:id="rId79"/>
    <p:sldId id="346" r:id="rId80"/>
    <p:sldId id="349" r:id="rId81"/>
    <p:sldId id="348" r:id="rId82"/>
    <p:sldId id="350" r:id="rId83"/>
    <p:sldId id="351" r:id="rId84"/>
    <p:sldId id="352" r:id="rId85"/>
    <p:sldId id="354" r:id="rId86"/>
    <p:sldId id="355" r:id="rId87"/>
    <p:sldId id="356" r:id="rId88"/>
    <p:sldId id="366" r:id="rId89"/>
    <p:sldId id="367" r:id="rId90"/>
    <p:sldId id="333" r:id="rId91"/>
    <p:sldId id="332" r:id="rId92"/>
    <p:sldId id="335" r:id="rId93"/>
    <p:sldId id="336" r:id="rId94"/>
    <p:sldId id="337" r:id="rId95"/>
    <p:sldId id="369" r:id="rId96"/>
    <p:sldId id="338" r:id="rId97"/>
    <p:sldId id="339" r:id="rId98"/>
    <p:sldId id="307" r:id="rId99"/>
    <p:sldId id="368" r:id="rId10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401876-18A5-40B3-A432-7ED33C616DDB}" type="datetimeFigureOut">
              <a:rPr lang="ru-RU" smtClean="0"/>
              <a:pPr/>
              <a:t>07.10.2021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D8315E-8357-4F0E-98AF-18E2807BB26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3D8315E-8357-4F0E-98AF-18E2807BB267}" type="slidenum">
              <a:rPr lang="ru-RU" smtClean="0"/>
              <a:pPr/>
              <a:t>89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46.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9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0"/>
            <a:ext cx="8280920" cy="2952328"/>
          </a:xfrm>
        </p:spPr>
        <p:txBody>
          <a:bodyPr>
            <a:noAutofit/>
          </a:bodyPr>
          <a:lstStyle/>
          <a:p>
            <a:r>
              <a:rPr lang="uk-UA" dirty="0"/>
              <a:t>Променева діагностика професійних захворювань легенів</a:t>
            </a:r>
            <a:endParaRPr lang="ru-RU" dirty="0"/>
          </a:p>
        </p:txBody>
      </p:sp>
      <p:sp>
        <p:nvSpPr>
          <p:cNvPr id="3" name="Подзаголовок 2"/>
          <p:cNvSpPr>
            <a:spLocks noGrp="1"/>
          </p:cNvSpPr>
          <p:nvPr>
            <p:ph type="subTitle" idx="1"/>
          </p:nvPr>
        </p:nvSpPr>
        <p:spPr>
          <a:xfrm>
            <a:off x="3923928" y="5589240"/>
            <a:ext cx="4896544" cy="600472"/>
          </a:xfrm>
        </p:spPr>
        <p:txBody>
          <a:bodyPr>
            <a:noAutofit/>
          </a:bodyPr>
          <a:lstStyle/>
          <a:p>
            <a:r>
              <a:rPr lang="uk-UA" sz="2400" dirty="0"/>
              <a:t>Мірза </a:t>
            </a:r>
            <a:r>
              <a:rPr lang="ru-RU" sz="2400" dirty="0"/>
              <a:t>О.Ю.</a:t>
            </a:r>
          </a:p>
          <a:p>
            <a:r>
              <a:rPr lang="uk-UA" sz="2400" dirty="0"/>
              <a:t>Асистент кафедри променевої діагностики, терапії, радіаційної медицини і онкології</a:t>
            </a:r>
          </a:p>
        </p:txBody>
      </p:sp>
      <p:sp>
        <p:nvSpPr>
          <p:cNvPr id="4" name="TextBox 3">
            <a:extLst>
              <a:ext uri="{FF2B5EF4-FFF2-40B4-BE49-F238E27FC236}">
                <a16:creationId xmlns:a16="http://schemas.microsoft.com/office/drawing/2014/main" id="{D8F98B46-30D1-4214-93F1-728ABF43B4BD}"/>
              </a:ext>
            </a:extLst>
          </p:cNvPr>
          <p:cNvSpPr txBox="1"/>
          <p:nvPr/>
        </p:nvSpPr>
        <p:spPr>
          <a:xfrm>
            <a:off x="3275856" y="4365104"/>
            <a:ext cx="3240360" cy="461665"/>
          </a:xfrm>
          <a:prstGeom prst="rect">
            <a:avLst/>
          </a:prstGeom>
          <a:noFill/>
        </p:spPr>
        <p:txBody>
          <a:bodyPr wrap="square" rtlCol="0">
            <a:spAutoFit/>
          </a:bodyPr>
          <a:lstStyle/>
          <a:p>
            <a:r>
              <a:rPr lang="uk-UA" sz="2400" dirty="0"/>
              <a:t>Одеса - 2021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96944" cy="5632311"/>
          </a:xfrm>
          <a:prstGeom prst="rect">
            <a:avLst/>
          </a:prstGeom>
        </p:spPr>
        <p:txBody>
          <a:bodyPr wrap="square">
            <a:spAutoFit/>
          </a:bodyPr>
          <a:lstStyle/>
          <a:p>
            <a:pPr indent="360363" algn="just"/>
            <a:r>
              <a:rPr lang="uk-UA" sz="2400" i="1" dirty="0"/>
              <a:t>Пневмоконіоз </a:t>
            </a:r>
            <a:r>
              <a:rPr lang="uk-UA" sz="2400" dirty="0"/>
              <a:t>є одним з найбільш поширених захворювань бронхолегеневої системи в структурі професійної патології. Захворювання розвивається при впливі пилу, що володіє </a:t>
            </a:r>
            <a:r>
              <a:rPr lang="uk-UA" sz="2400" dirty="0" err="1"/>
              <a:t>фіброгенними</a:t>
            </a:r>
            <a:r>
              <a:rPr lang="uk-UA" sz="2400" dirty="0"/>
              <a:t> властивостями, і характеризується стійкими дифузними змінами в легенях в основному фіброзного типу, що проявляються дисемінований процесами вузликового або </a:t>
            </a:r>
            <a:r>
              <a:rPr lang="uk-UA" sz="2400" dirty="0" err="1"/>
              <a:t>інтерстиціального</a:t>
            </a:r>
            <a:r>
              <a:rPr lang="uk-UA" sz="2400" dirty="0"/>
              <a:t> характеру.</a:t>
            </a:r>
          </a:p>
          <a:p>
            <a:pPr indent="360363" algn="just"/>
            <a:endParaRPr lang="uk-UA" sz="2400" dirty="0"/>
          </a:p>
          <a:p>
            <a:pPr indent="360363" algn="just"/>
            <a:r>
              <a:rPr lang="uk-UA" sz="2400" dirty="0"/>
              <a:t>Залежно від виду впливає пилу виділено 6 груп пневмоконіозів:</a:t>
            </a:r>
          </a:p>
          <a:p>
            <a:pPr indent="360363" algn="just"/>
            <a:r>
              <a:rPr lang="uk-UA" sz="2400" dirty="0"/>
              <a:t> І група - відноситься силікоз, що розвивається внаслідок вдихання пилу, що містить діоксид кремнію SiО2. ІІ група - силікатози (азбестоз, </a:t>
            </a:r>
            <a:r>
              <a:rPr lang="uk-UA" sz="2400" dirty="0" err="1"/>
              <a:t>талькоз</a:t>
            </a:r>
            <a:r>
              <a:rPr lang="uk-UA" sz="2400" dirty="0"/>
              <a:t>, каоліноз, нефеліноз, цементний, слюдяний пневмоконіоз та ін.), Що виникають при вдиханні пилу силікатів, які містять діоксид кремнію у зв'язаному стані.</a:t>
            </a:r>
            <a:endParaRPr lang="ru-RU"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640960" cy="5632311"/>
          </a:xfrm>
          <a:prstGeom prst="rect">
            <a:avLst/>
          </a:prstGeom>
        </p:spPr>
        <p:txBody>
          <a:bodyPr wrap="square">
            <a:spAutoFit/>
          </a:bodyPr>
          <a:lstStyle/>
          <a:p>
            <a:pPr indent="360363" algn="just"/>
            <a:r>
              <a:rPr lang="uk-UA" sz="2400" dirty="0"/>
              <a:t>III група металоконіози - обумовлені впливом пилу металів, наприклад алюмінію, барію, берилію і його малорозчинних сполук, заліза, марганцю, олова, сурми, церію (алюміноз, барітоз, бериліоз, сидероз, манганоконіоз, </a:t>
            </a:r>
            <a:r>
              <a:rPr lang="uk-UA" sz="2400" dirty="0" err="1"/>
              <a:t>станіоз</a:t>
            </a:r>
            <a:r>
              <a:rPr lang="uk-UA" sz="2400" dirty="0"/>
              <a:t> і ін.). </a:t>
            </a:r>
          </a:p>
          <a:p>
            <a:pPr indent="360363" algn="just"/>
            <a:r>
              <a:rPr lang="uk-UA" sz="2400" dirty="0"/>
              <a:t>IV група включає карбоконіози (антракоз, графітоз, сажі пневмоконіоз та ін.), Що розвиваються при вдиханні вуглець вмисного пилу.</a:t>
            </a:r>
          </a:p>
          <a:p>
            <a:pPr indent="360363" algn="just"/>
            <a:r>
              <a:rPr lang="uk-UA" sz="2400" dirty="0"/>
              <a:t>V група - пневмоконіози, що викликаються дією змішаних пилу (антракосилікоз, </a:t>
            </a:r>
            <a:r>
              <a:rPr lang="uk-UA" sz="2400" dirty="0" err="1"/>
              <a:t>сідеросілікоз</a:t>
            </a:r>
            <a:r>
              <a:rPr lang="uk-UA" sz="2400" dirty="0"/>
              <a:t>, </a:t>
            </a:r>
            <a:r>
              <a:rPr lang="uk-UA" sz="2400" dirty="0" err="1"/>
              <a:t>сілікосілікатоз</a:t>
            </a:r>
            <a:r>
              <a:rPr lang="uk-UA" sz="2400" dirty="0"/>
              <a:t>, пневмоконіоз електрозварників і газорізальників, пневмоконіоз шліфують і ін.). У IV група - пневмоконіози, які виникають внаслідок вдихання органічних пилу, що містять частинки рослинного або тваринного походження, а також мікроорганізми, які зазвичай перебувають на них, і продукти їх життєдіяльності.</a:t>
            </a:r>
            <a:endParaRPr lang="ru-RU"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424936" cy="5632311"/>
          </a:xfrm>
          <a:prstGeom prst="rect">
            <a:avLst/>
          </a:prstGeom>
        </p:spPr>
        <p:txBody>
          <a:bodyPr wrap="square">
            <a:spAutoFit/>
          </a:bodyPr>
          <a:lstStyle/>
          <a:p>
            <a:pPr indent="269875" algn="just"/>
            <a:r>
              <a:rPr lang="uk-UA" sz="2400" dirty="0"/>
              <a:t>Ці захворювання віднесені до пневмоконіозів умовно, тому що не при всіх з них спостерігається дисемінований легеневий процес з розвитком дифузного фіброзу: бісіноз, що характеризується розвитком бронхоспастичного синдрому внаслідок тривалого вдихання рослинних волокнистих пилу бавовни, льону, конопель і ін. При інших захворюваннях, що виникають в результаті впливу органічних пилу, можливі дифузні зміни в легеневій тканини запального або алергічного генезу з помірною фіброзною реакцією. </a:t>
            </a:r>
          </a:p>
          <a:p>
            <a:pPr indent="269875" algn="just"/>
            <a:r>
              <a:rPr lang="uk-UA" sz="2400" dirty="0"/>
              <a:t>До них відносяться пневмоконіози, зумовлені пилом борошна і зерна, пилом цукрової тростини (багассоз), пилом пластмас. До цієї групи захворювань належать також «легені  фермера», «легені птахівника» та інші екзогенні алергічні альвеоліти, викликані сенсибілізацією до органічної пилу і грибків</a:t>
            </a:r>
            <a:endParaRPr lang="ru-RU"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280920" cy="7201972"/>
          </a:xfrm>
          <a:prstGeom prst="rect">
            <a:avLst/>
          </a:prstGeom>
        </p:spPr>
        <p:txBody>
          <a:bodyPr wrap="square">
            <a:spAutoFit/>
          </a:bodyPr>
          <a:lstStyle/>
          <a:p>
            <a:pPr indent="269875" algn="just"/>
            <a:r>
              <a:rPr lang="uk-UA" sz="2400" dirty="0"/>
              <a:t>Міжнародна організація праці (ILO) в 2000 р переглянула попередні варіанти класифікацій пневмоконіози і склала новий, який базується на кодуванні рентгенологічних ознак захворювання. Метою створення міжнародної класифікації є стандартизація методів рентгенодіагностики пневмоконіози.</a:t>
            </a:r>
          </a:p>
          <a:p>
            <a:pPr indent="269875" algn="just"/>
            <a:r>
              <a:rPr lang="uk-UA" sz="2400" dirty="0"/>
              <a:t>Існують 3 групи факторів, що впливають на характер і ступінь вираженості реакції легеневої тканини на мінеральну пил: </a:t>
            </a:r>
          </a:p>
          <a:p>
            <a:pPr marL="530225" indent="-530225" algn="just"/>
            <a:r>
              <a:rPr lang="uk-UA" sz="2400" dirty="0"/>
              <a:t>1 - концентрація пилу, інтенсивність її експонування, тривалість контакту (стажу роботи); </a:t>
            </a:r>
          </a:p>
          <a:p>
            <a:pPr marL="530225" indent="-530225" algn="just">
              <a:buAutoNum type="arabicPlain" startAt="2"/>
            </a:pPr>
            <a:r>
              <a:rPr lang="uk-UA" sz="2400" dirty="0"/>
              <a:t>- індивідуальна чутливість до пилу і наявність факторів, що привертають до розвитку фіброзу; </a:t>
            </a:r>
          </a:p>
          <a:p>
            <a:pPr marL="530225" indent="-530225" algn="just">
              <a:buAutoNum type="arabicPlain" startAt="2"/>
            </a:pPr>
            <a:r>
              <a:rPr lang="uk-UA" sz="2400" dirty="0"/>
              <a:t> - характер пилу, геометричні розміри частинок і аеродинамічні властивості.</a:t>
            </a:r>
          </a:p>
          <a:p>
            <a:pPr marL="530225" indent="-530225" algn="just">
              <a:buAutoNum type="arabicPlain" startAt="2"/>
            </a:pPr>
            <a:br>
              <a:rPr lang="ru-RU" sz="2400" dirty="0"/>
            </a:br>
            <a:br>
              <a:rPr lang="ru-RU" sz="2400" dirty="0"/>
            </a:br>
            <a:endParaRPr lang="ru-RU" sz="2400" dirty="0"/>
          </a:p>
          <a:p>
            <a:pPr indent="269875" algn="just"/>
            <a:br>
              <a:rPr lang="ru-RU" dirty="0"/>
            </a:br>
            <a:br>
              <a:rPr lang="ru-RU" dirty="0"/>
            </a:b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352928" cy="3416320"/>
          </a:xfrm>
          <a:prstGeom prst="rect">
            <a:avLst/>
          </a:prstGeom>
        </p:spPr>
        <p:txBody>
          <a:bodyPr wrap="square">
            <a:spAutoFit/>
          </a:bodyPr>
          <a:lstStyle/>
          <a:p>
            <a:pPr indent="269875" algn="just"/>
            <a:r>
              <a:rPr lang="uk-UA" sz="2400" dirty="0"/>
              <a:t>Частинки розмірами від 0,5 до 5 нм здатні до проникнення в найглибші відділи респіраторного тракту, осідання і накопичення. </a:t>
            </a:r>
          </a:p>
          <a:p>
            <a:pPr indent="269875" algn="just"/>
            <a:r>
              <a:rPr lang="uk-UA" sz="2400" dirty="0"/>
              <a:t>Патогенез пневмоконіозів: </a:t>
            </a:r>
          </a:p>
          <a:p>
            <a:pPr marL="265113" indent="-265113" algn="just">
              <a:buFont typeface="Wingdings" pitchFamily="2" charset="2"/>
              <a:buChar char="Ø"/>
            </a:pPr>
            <a:r>
              <a:rPr lang="uk-UA" sz="2400" dirty="0"/>
              <a:t>механічна теорія, </a:t>
            </a:r>
          </a:p>
          <a:p>
            <a:pPr marL="265113" indent="-265113" algn="just">
              <a:buFont typeface="Wingdings" pitchFamily="2" charset="2"/>
              <a:buChar char="Ø"/>
            </a:pPr>
            <a:r>
              <a:rPr lang="uk-UA" sz="2400" dirty="0"/>
              <a:t>хімічна теорія, </a:t>
            </a:r>
          </a:p>
          <a:p>
            <a:pPr marL="265113" indent="-265113" algn="just">
              <a:buFont typeface="Wingdings" pitchFamily="2" charset="2"/>
              <a:buChar char="Ø"/>
            </a:pPr>
            <a:r>
              <a:rPr lang="uk-UA" sz="2400" dirty="0"/>
              <a:t>біологічна теорія, </a:t>
            </a:r>
          </a:p>
          <a:p>
            <a:pPr marL="265113" indent="-265113" algn="just">
              <a:buFont typeface="Wingdings" pitchFamily="2" charset="2"/>
              <a:buChar char="Ø"/>
            </a:pPr>
            <a:r>
              <a:rPr lang="uk-UA" sz="2400" dirty="0"/>
              <a:t>імунологічна теорія, </a:t>
            </a:r>
          </a:p>
          <a:p>
            <a:pPr marL="265113" indent="-265113" algn="just">
              <a:buFont typeface="Wingdings" pitchFamily="2" charset="2"/>
              <a:buChar char="Ø"/>
            </a:pPr>
            <a:r>
              <a:rPr lang="uk-UA" sz="2400" dirty="0"/>
              <a:t>п'єзоелектричний теорія і інші, менш відомі.</a:t>
            </a: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640960" cy="6863417"/>
          </a:xfrm>
          <a:prstGeom prst="rect">
            <a:avLst/>
          </a:prstGeom>
        </p:spPr>
        <p:txBody>
          <a:bodyPr wrap="square">
            <a:spAutoFit/>
          </a:bodyPr>
          <a:lstStyle/>
          <a:p>
            <a:pPr indent="269875" algn="just"/>
            <a:r>
              <a:rPr lang="uk-UA" sz="2400" dirty="0"/>
              <a:t>Для визначення пневмоконіозів необхідно стежити за якістю знімка: </a:t>
            </a:r>
          </a:p>
          <a:p>
            <a:pPr indent="269875" algn="just"/>
            <a:r>
              <a:rPr lang="uk-UA" sz="2400" dirty="0"/>
              <a:t>Технічна якість знімків визначається 4 категоріями: </a:t>
            </a:r>
          </a:p>
          <a:p>
            <a:pPr marL="265113" indent="-265113" algn="just">
              <a:buFont typeface="+mj-lt"/>
              <a:buAutoNum type="arabicPeriod"/>
            </a:pPr>
            <a:r>
              <a:rPr lang="uk-UA" sz="2400" i="1" dirty="0"/>
              <a:t>Гарне. </a:t>
            </a:r>
          </a:p>
          <a:p>
            <a:pPr marL="265113" indent="-265113" algn="just">
              <a:buFont typeface="+mj-lt"/>
              <a:buAutoNum type="arabicPeriod"/>
            </a:pPr>
            <a:r>
              <a:rPr lang="uk-UA" sz="2400" i="1" dirty="0"/>
              <a:t>Прийнятне, без технічних дефектів</a:t>
            </a:r>
            <a:r>
              <a:rPr lang="uk-UA" sz="2400" dirty="0"/>
              <a:t>, що заважають коректній класифікації знімка. </a:t>
            </a:r>
          </a:p>
          <a:p>
            <a:pPr marL="265113" indent="-265113" algn="just">
              <a:buFont typeface="+mj-lt"/>
              <a:buAutoNum type="arabicPeriod"/>
            </a:pPr>
            <a:r>
              <a:rPr lang="uk-UA" sz="2400" i="1" dirty="0"/>
              <a:t>Прийнятне, знімок з наявністю технічних дефектів</a:t>
            </a:r>
            <a:r>
              <a:rPr lang="uk-UA" sz="2400" dirty="0"/>
              <a:t>, проте придатний до класифікації.</a:t>
            </a:r>
            <a:r>
              <a:rPr lang="ru-RU" sz="2400" dirty="0"/>
              <a:t> </a:t>
            </a:r>
          </a:p>
          <a:p>
            <a:pPr marL="265113" indent="-265113" algn="just">
              <a:buFont typeface="+mj-lt"/>
              <a:buAutoNum type="arabicPeriod"/>
            </a:pPr>
            <a:r>
              <a:rPr lang="uk-UA" sz="2400" i="1" dirty="0"/>
              <a:t>Неприйнятне:</a:t>
            </a:r>
            <a:r>
              <a:rPr lang="uk-UA" sz="2400" dirty="0"/>
              <a:t> знімок не придатний до класифікації. Основними дефектами, що впливають на класифікацію пневмоконіозу, є дефекти експозиції. При експертизі недоекспонованих знімків зазвичай має місце гіпердіагностика у визначенні категорії захворювання, зворотна тенденція відзначається при експертизі переекспонованих знімків. </a:t>
            </a:r>
          </a:p>
          <a:p>
            <a:pPr indent="265113" algn="just"/>
            <a:r>
              <a:rPr lang="uk-UA" sz="3200" b="1" dirty="0">
                <a:solidFill>
                  <a:srgbClr val="FF0000"/>
                </a:solidFill>
              </a:rPr>
              <a:t>!</a:t>
            </a:r>
            <a:r>
              <a:rPr lang="uk-UA" sz="2400" i="1" dirty="0">
                <a:solidFill>
                  <a:srgbClr val="002060"/>
                </a:solidFill>
              </a:rPr>
              <a:t>Оптимальна експозиція </a:t>
            </a:r>
            <a:r>
              <a:rPr lang="uk-UA" sz="2400" dirty="0">
                <a:solidFill>
                  <a:srgbClr val="002060"/>
                </a:solidFill>
              </a:rPr>
              <a:t>- видно судинний малюнок на тлі тіні серця, чітко видно </a:t>
            </a:r>
            <a:r>
              <a:rPr lang="uk-UA" sz="2400" dirty="0" err="1">
                <a:solidFill>
                  <a:srgbClr val="002060"/>
                </a:solidFill>
              </a:rPr>
              <a:t>косто-плевральні</a:t>
            </a:r>
            <a:r>
              <a:rPr lang="uk-UA" sz="2400" dirty="0">
                <a:solidFill>
                  <a:srgbClr val="002060"/>
                </a:solidFill>
              </a:rPr>
              <a:t> з'єднання і тонкі деталі в паренхімі.</a:t>
            </a:r>
            <a:endParaRPr lang="ru-RU" sz="2400"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4524315"/>
          </a:xfrm>
          <a:prstGeom prst="rect">
            <a:avLst/>
          </a:prstGeom>
        </p:spPr>
        <p:txBody>
          <a:bodyPr wrap="square">
            <a:spAutoFit/>
          </a:bodyPr>
          <a:lstStyle/>
          <a:p>
            <a:pPr indent="360363" algn="just"/>
            <a:r>
              <a:rPr lang="uk-UA" sz="2400" dirty="0"/>
              <a:t>Малі затемнення округлої форми мають: </a:t>
            </a:r>
          </a:p>
          <a:p>
            <a:pPr marL="354013" indent="-354013" algn="just">
              <a:buFont typeface="Wingdings" pitchFamily="2" charset="2"/>
              <a:buChar char="Ø"/>
            </a:pPr>
            <a:r>
              <a:rPr lang="uk-UA" sz="2400" dirty="0"/>
              <a:t>чіткі контури, </a:t>
            </a:r>
          </a:p>
          <a:p>
            <a:pPr marL="354013" indent="-354013" algn="just">
              <a:buFont typeface="Wingdings" pitchFamily="2" charset="2"/>
              <a:buChar char="Ø"/>
            </a:pPr>
            <a:r>
              <a:rPr lang="uk-UA" sz="2400" dirty="0"/>
              <a:t>середню інтенсивність, </a:t>
            </a:r>
          </a:p>
          <a:p>
            <a:pPr marL="354013" indent="-354013" algn="just">
              <a:buFont typeface="Wingdings" pitchFamily="2" charset="2"/>
              <a:buChar char="Ø"/>
            </a:pPr>
            <a:r>
              <a:rPr lang="uk-UA" sz="2400" dirty="0"/>
              <a:t>мономорфні дифузно розташовуються переважно в верхніх і середніх відділах легенів,</a:t>
            </a:r>
          </a:p>
          <a:p>
            <a:pPr marL="354013" indent="-354013" algn="just">
              <a:buFont typeface="Wingdings" pitchFamily="2" charset="2"/>
              <a:buChar char="Ø"/>
            </a:pPr>
            <a:r>
              <a:rPr lang="uk-UA" sz="2400" dirty="0"/>
              <a:t>визначаються чисельної щільністю на 1 кв. см</a:t>
            </a:r>
            <a:endParaRPr lang="ru-RU" sz="2400" dirty="0"/>
          </a:p>
          <a:p>
            <a:pPr marL="360363" indent="-360363" algn="just">
              <a:buFont typeface="Wingdings" pitchFamily="2" charset="2"/>
              <a:buChar char="Ø"/>
            </a:pPr>
            <a:endParaRPr lang="ru-RU" sz="2400" dirty="0"/>
          </a:p>
          <a:p>
            <a:pPr indent="360363" algn="just"/>
            <a:r>
              <a:rPr lang="uk-UA" sz="2400" dirty="0"/>
              <a:t>Малі лінійні неправильної форми затемнення, що відображають перибронхіальних, периваскулярний і проміжний фіброз, мають сітчасту, порожнисту або </a:t>
            </a:r>
            <a:r>
              <a:rPr lang="uk-UA" sz="2400" dirty="0" err="1"/>
              <a:t>тяжисто-порожнисту</a:t>
            </a:r>
            <a:r>
              <a:rPr lang="uk-UA" sz="2400" dirty="0"/>
              <a:t> форму і розташовуються переважно в середніх і нижніх відділах легень.</a:t>
            </a:r>
            <a:endParaRPr lang="ru-R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6740307"/>
          </a:xfrm>
          <a:prstGeom prst="rect">
            <a:avLst/>
          </a:prstGeom>
        </p:spPr>
        <p:txBody>
          <a:bodyPr wrap="square">
            <a:spAutoFit/>
          </a:bodyPr>
          <a:lstStyle/>
          <a:p>
            <a:pPr indent="360363" algn="just"/>
            <a:r>
              <a:rPr lang="uk-UA" sz="2400" dirty="0"/>
              <a:t>Малі вузлові і </a:t>
            </a:r>
            <a:r>
              <a:rPr lang="uk-UA" sz="2400" dirty="0" err="1"/>
              <a:t>інтерстиціальні</a:t>
            </a:r>
            <a:r>
              <a:rPr lang="uk-UA" sz="2400" dirty="0"/>
              <a:t> затемнення позначаються буквами в залежності від їх розміру. </a:t>
            </a:r>
          </a:p>
          <a:p>
            <a:pPr indent="360363" algn="just"/>
            <a:r>
              <a:rPr lang="uk-UA" sz="2400" b="1" dirty="0"/>
              <a:t>Вузлові: </a:t>
            </a:r>
          </a:p>
          <a:p>
            <a:pPr indent="360363" algn="just"/>
            <a:r>
              <a:rPr lang="uk-UA" sz="2400" dirty="0"/>
              <a:t>p - діаметр до 1,5 мм, </a:t>
            </a:r>
          </a:p>
          <a:p>
            <a:pPr indent="360363" algn="just"/>
            <a:r>
              <a:rPr lang="uk-UA" sz="2400" dirty="0"/>
              <a:t>q - діаметр від 1,5 до 3 мм, </a:t>
            </a:r>
          </a:p>
          <a:p>
            <a:pPr indent="360363" algn="just"/>
            <a:r>
              <a:rPr lang="uk-UA" sz="2400" dirty="0"/>
              <a:t>r - діаметр від 3 до 10 мм.</a:t>
            </a:r>
            <a:r>
              <a:rPr lang="ru-RU" sz="2400" b="1" dirty="0"/>
              <a:t>     </a:t>
            </a:r>
          </a:p>
          <a:p>
            <a:pPr indent="360363" algn="just"/>
            <a:r>
              <a:rPr lang="ru-RU" sz="2400" b="1" dirty="0" err="1"/>
              <a:t>Інтерстиціальні</a:t>
            </a:r>
            <a:r>
              <a:rPr lang="ru-RU" sz="2400" b="1" dirty="0"/>
              <a:t>: </a:t>
            </a:r>
          </a:p>
          <a:p>
            <a:pPr indent="360363" algn="just"/>
            <a:r>
              <a:rPr lang="ru-RU" sz="2400" dirty="0" err="1"/>
              <a:t>s</a:t>
            </a:r>
            <a:r>
              <a:rPr lang="ru-RU" sz="2400" dirty="0"/>
              <a:t> — ширина до 1,5 мм, </a:t>
            </a:r>
          </a:p>
          <a:p>
            <a:pPr indent="360363" algn="just"/>
            <a:r>
              <a:rPr lang="ru-RU" sz="2400" dirty="0" err="1"/>
              <a:t>t</a:t>
            </a:r>
            <a:r>
              <a:rPr lang="ru-RU" sz="2400" dirty="0"/>
              <a:t> — ширина от 1,5 до 3 мм, </a:t>
            </a:r>
          </a:p>
          <a:p>
            <a:pPr indent="360363" algn="just"/>
            <a:r>
              <a:rPr lang="ru-RU" sz="2400" dirty="0" err="1"/>
              <a:t>u</a:t>
            </a:r>
            <a:r>
              <a:rPr lang="ru-RU" sz="2400" dirty="0"/>
              <a:t> — ширина от 3 до 10 мм</a:t>
            </a:r>
          </a:p>
          <a:p>
            <a:pPr indent="360363" algn="just"/>
            <a:r>
              <a:rPr lang="uk-UA" sz="2400" dirty="0"/>
              <a:t>Для кодування форми і розміру змін слід використовувати 2 букви. У тих випадках, коли на рентгенограмі визначаються різноманітні малі форми фіброзу, відзначають 2 найпоширеніші. На приклад, код q / t позначає, що переважною формою пневмоконіозу є q, однак має місце також наявність змін форми t. При наявності тільки однієї форми змін вказуються однакові позначення по обидва боки риси, наприклад, q / </a:t>
            </a:r>
            <a:r>
              <a:rPr lang="uk-UA" sz="2400" dirty="0" err="1"/>
              <a:t>q</a:t>
            </a:r>
            <a:r>
              <a:rPr lang="uk-UA" sz="2400" dirty="0"/>
              <a:t>.</a:t>
            </a:r>
            <a:endParaRPr lang="ru-RU"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96944" cy="5632311"/>
          </a:xfrm>
          <a:prstGeom prst="rect">
            <a:avLst/>
          </a:prstGeom>
        </p:spPr>
        <p:txBody>
          <a:bodyPr wrap="square">
            <a:spAutoFit/>
          </a:bodyPr>
          <a:lstStyle/>
          <a:p>
            <a:pPr indent="360363" algn="just"/>
            <a:r>
              <a:rPr lang="uk-UA" sz="2400" b="1" i="1" dirty="0"/>
              <a:t>Вузлова форма пневмоконіозу </a:t>
            </a:r>
            <a:r>
              <a:rPr lang="uk-UA" sz="2400" dirty="0"/>
              <a:t>визначається при наявності затемнення, максимальна величина якого перевищує 10 мм. Існує 3 категорії вузлових затемнень: </a:t>
            </a:r>
          </a:p>
          <a:p>
            <a:pPr marL="442913" indent="-442913" algn="just"/>
            <a:r>
              <a:rPr lang="uk-UA" sz="2400" dirty="0"/>
              <a:t>А - затемнення, максимальна величина якого до 50 мм, або кілька затемнень, сума максимальних розмірів яких не перевищує 50 мм. </a:t>
            </a:r>
          </a:p>
          <a:p>
            <a:pPr marL="442913" indent="-442913" algn="just"/>
            <a:r>
              <a:rPr lang="uk-UA" sz="2400" dirty="0"/>
              <a:t>В - одне затемнення, максимальна величина якого більше 50 мм, але не перевищує площу, еквівалентну площі правої верхньої зони, або кілька затемнень, сума максимальних розмірів яких менше 50 мм, але не перевищує площу, еквівалентну площі правої верхньої зони.</a:t>
            </a:r>
          </a:p>
          <a:p>
            <a:pPr marL="442913" indent="-442913" algn="just"/>
            <a:r>
              <a:rPr lang="ru-RU" sz="2400" dirty="0"/>
              <a:t>С - </a:t>
            </a:r>
            <a:r>
              <a:rPr lang="uk-UA" sz="2400" dirty="0"/>
              <a:t>одне затемнення, максимальна величина якого перевищує площу, еквівалентну площі правої верхньої зони, або кілька затемнень, загальна площа яких перевищує площу, еквівалентну площі правої верхньої зони.</a:t>
            </a: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6001643"/>
          </a:xfrm>
          <a:prstGeom prst="rect">
            <a:avLst/>
          </a:prstGeom>
        </p:spPr>
        <p:txBody>
          <a:bodyPr wrap="square">
            <a:spAutoFit/>
          </a:bodyPr>
          <a:lstStyle/>
          <a:p>
            <a:pPr indent="449263"/>
            <a:r>
              <a:rPr lang="uk-UA" sz="2400" i="1" dirty="0">
                <a:solidFill>
                  <a:srgbClr val="FFFF00"/>
                </a:solidFill>
              </a:rPr>
              <a:t>Щільність насичення, або концентрація малих затемнень на 1 кв. см легеневого поля </a:t>
            </a:r>
            <a:r>
              <a:rPr lang="uk-UA" sz="2400" i="1" dirty="0" err="1">
                <a:solidFill>
                  <a:srgbClr val="FFFF00"/>
                </a:solidFill>
              </a:rPr>
              <a:t>шифрується</a:t>
            </a:r>
            <a:r>
              <a:rPr lang="uk-UA" sz="2400" i="1" dirty="0">
                <a:solidFill>
                  <a:srgbClr val="FFFF00"/>
                </a:solidFill>
              </a:rPr>
              <a:t> арабськими цифрами: </a:t>
            </a:r>
          </a:p>
          <a:p>
            <a:pPr marL="354013" indent="-354013"/>
            <a:r>
              <a:rPr lang="uk-UA" sz="2400" dirty="0"/>
              <a:t>1 - поодинокі затемнення, легеневої бронхосудинний малюнок простежується; </a:t>
            </a:r>
          </a:p>
          <a:p>
            <a:pPr marL="354013" indent="-354013"/>
            <a:r>
              <a:rPr lang="uk-UA" sz="2400" dirty="0"/>
              <a:t>2 - нечисленні дрібні тіні, легеневої бронхосудинний малюнок диференціюється частково; </a:t>
            </a:r>
          </a:p>
          <a:p>
            <a:pPr marL="354013" indent="-354013"/>
            <a:r>
              <a:rPr lang="uk-UA" sz="2400" dirty="0"/>
              <a:t>3 - множинні малі затемнення, легеневої бронхосудинний малюнок не диференціюється. Наприклад, 0/0, 0/1, 1/0, 3/3 і т.д. Чисельник - основні форми, знаменник - інші.</a:t>
            </a:r>
          </a:p>
          <a:p>
            <a:pPr marL="449263" indent="-449263"/>
            <a:endParaRPr lang="ru-RU" sz="2400" dirty="0"/>
          </a:p>
          <a:p>
            <a:pPr indent="360363"/>
            <a:r>
              <a:rPr lang="uk-UA" sz="2400" dirty="0"/>
              <a:t>Звапнення плеври (сума всіх звапнення бляшок, вимірюється окремо для кожної сторони): </a:t>
            </a:r>
          </a:p>
          <a:p>
            <a:pPr indent="360363">
              <a:buFont typeface="Wingdings" pitchFamily="2" charset="2"/>
              <a:buChar char="Ø"/>
            </a:pPr>
            <a:r>
              <a:rPr lang="uk-UA" sz="2400" dirty="0"/>
              <a:t>Одне звапнення і більш, загальна довжина &lt;2 см; </a:t>
            </a:r>
          </a:p>
          <a:p>
            <a:pPr indent="360363">
              <a:buFont typeface="Wingdings" pitchFamily="2" charset="2"/>
              <a:buChar char="Ø"/>
            </a:pPr>
            <a:r>
              <a:rPr lang="uk-UA" sz="2400" dirty="0"/>
              <a:t>Одне звапнення і більш, загальна довжина 2-10 см; </a:t>
            </a:r>
          </a:p>
          <a:p>
            <a:pPr indent="360363">
              <a:buFont typeface="Wingdings" pitchFamily="2" charset="2"/>
              <a:buChar char="Ø"/>
            </a:pPr>
            <a:r>
              <a:rPr lang="uk-UA" sz="2400" dirty="0"/>
              <a:t>Одне звапнення і більш, загальна довжина&gt; 10 см;</a:t>
            </a:r>
            <a:endParaRPr lang="ru-RU" sz="2400" dirty="0"/>
          </a:p>
          <a:p>
            <a:pPr marL="449263" indent="-449263"/>
            <a:endParaRPr lang="ru-RU"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5262979"/>
          </a:xfrm>
          <a:prstGeom prst="rect">
            <a:avLst/>
          </a:prstGeom>
        </p:spPr>
        <p:txBody>
          <a:bodyPr wrap="square">
            <a:spAutoFit/>
          </a:bodyPr>
          <a:lstStyle/>
          <a:p>
            <a:pPr indent="360363" algn="just"/>
            <a:r>
              <a:rPr lang="uk-UA" sz="2400" dirty="0"/>
              <a:t>Протяжність бляшок в області діафрагми і інших локалізацій не вказується. </a:t>
            </a:r>
          </a:p>
          <a:p>
            <a:pPr indent="360363" algn="just"/>
            <a:r>
              <a:rPr lang="uk-UA" sz="2400" dirty="0"/>
              <a:t>Вимірюється тільки протяжність обмежених плевральних потовщень, розташованих уздовж грудної стінки як на прямій, так і в бічній проекції. </a:t>
            </a:r>
          </a:p>
          <a:p>
            <a:pPr indent="360363" algn="just"/>
            <a:r>
              <a:rPr lang="uk-UA" sz="2400" dirty="0"/>
              <a:t>Залежно від довжини проекції плеврального потовщення на латеральну грудну стінку:</a:t>
            </a:r>
          </a:p>
          <a:p>
            <a:pPr marL="530225" indent="-530225" algn="just">
              <a:tabLst>
                <a:tab pos="530225" algn="l"/>
              </a:tabLst>
            </a:pPr>
            <a:r>
              <a:rPr lang="uk-UA" sz="2400" dirty="0"/>
              <a:t>1 = довжина плеврального потовщення менш 1/4 його проекції на грудну стінку, </a:t>
            </a:r>
          </a:p>
          <a:p>
            <a:pPr marL="354013" indent="-354013" algn="just"/>
            <a:r>
              <a:rPr lang="uk-UA" sz="2400" dirty="0"/>
              <a:t>2  = від 1/4 до 1/2, </a:t>
            </a:r>
          </a:p>
          <a:p>
            <a:pPr marL="354013" indent="-354013" algn="just"/>
            <a:r>
              <a:rPr lang="uk-UA" sz="2400" dirty="0"/>
              <a:t>3 = більше 1/2. </a:t>
            </a:r>
          </a:p>
          <a:p>
            <a:pPr indent="354013" algn="just"/>
            <a:r>
              <a:rPr lang="uk-UA" sz="2400" dirty="0"/>
              <a:t>Окремо повинна вказуватися облітерація </a:t>
            </a:r>
            <a:r>
              <a:rPr lang="uk-UA" sz="2400" dirty="0" err="1"/>
              <a:t>косто-діафрагмального</a:t>
            </a:r>
            <a:r>
              <a:rPr lang="uk-UA" sz="2400" dirty="0"/>
              <a:t> синуса, нижній ліміт якої для реєстрації представлений на стандартній рентгенограмі 1/1 t / </a:t>
            </a:r>
            <a:r>
              <a:rPr lang="uk-UA" sz="2400" dirty="0" err="1"/>
              <a:t>t</a:t>
            </a:r>
            <a:r>
              <a:rPr lang="uk-UA" sz="2400" dirty="0"/>
              <a:t>.</a:t>
            </a:r>
            <a:endParaRPr lang="ru-RU"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3416320"/>
          </a:xfrm>
          <a:prstGeom prst="rect">
            <a:avLst/>
          </a:prstGeom>
        </p:spPr>
        <p:txBody>
          <a:bodyPr wrap="square">
            <a:spAutoFit/>
          </a:bodyPr>
          <a:lstStyle/>
          <a:p>
            <a:pPr indent="360363" algn="just"/>
            <a:r>
              <a:rPr lang="uk-UA" sz="2400" dirty="0"/>
              <a:t>Дифузні плевральні зміни частіше локалізуються на вісцеральній плеврі. Відомо, що в прямій проекції рентгенівського знімка неможливо від диференціювати вісцеральну  і парієтальну плевру. Дифузні плевральні потовщення, що поширюються на латеральну грудну стінку, вказуються тільки в тому випадку, коли вони виходять з </a:t>
            </a:r>
            <a:r>
              <a:rPr lang="uk-UA" sz="2400" dirty="0" err="1"/>
              <a:t>косто-діафрагмального</a:t>
            </a:r>
            <a:r>
              <a:rPr lang="uk-UA" sz="2400" dirty="0"/>
              <a:t> синуса. Реєструються дифузні зміни в прямій і бічній проекціях. Мінімальна ширина змін, які підлягають реєстрації - 3 мм.</a:t>
            </a:r>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1400"/>
            <a:ext cx="8640960" cy="7171194"/>
          </a:xfrm>
          <a:prstGeom prst="rect">
            <a:avLst/>
          </a:prstGeom>
        </p:spPr>
        <p:txBody>
          <a:bodyPr wrap="square">
            <a:spAutoFit/>
          </a:bodyPr>
          <a:lstStyle/>
          <a:p>
            <a:pPr indent="269875"/>
            <a:r>
              <a:rPr lang="uk-UA" sz="2400" dirty="0"/>
              <a:t>Класифікація пневмоконіозу 2000 року доповнена деякими обов'язковими додатковими символами:</a:t>
            </a:r>
          </a:p>
          <a:p>
            <a:pPr indent="269875"/>
            <a:r>
              <a:rPr lang="ru-RU" sz="2400" dirty="0" err="1"/>
              <a:t>aa</a:t>
            </a:r>
            <a:r>
              <a:rPr lang="ru-RU" sz="2400" dirty="0"/>
              <a:t> — атеросклероз </a:t>
            </a:r>
            <a:r>
              <a:rPr lang="uk-UA" sz="2400" dirty="0"/>
              <a:t>аорти, </a:t>
            </a:r>
          </a:p>
          <a:p>
            <a:pPr indent="269875"/>
            <a:r>
              <a:rPr lang="uk-UA" sz="2400" dirty="0" err="1"/>
              <a:t>at</a:t>
            </a:r>
            <a:r>
              <a:rPr lang="uk-UA" sz="2400" dirty="0"/>
              <a:t> — значне потовщення апікальної плеври,</a:t>
            </a:r>
          </a:p>
          <a:p>
            <a:pPr marL="539750" indent="-269875"/>
            <a:r>
              <a:rPr lang="uk-UA" sz="2400" dirty="0" err="1"/>
              <a:t>cg</a:t>
            </a:r>
            <a:r>
              <a:rPr lang="uk-UA" sz="2400" dirty="0"/>
              <a:t> — кальциновані не пневмоконіотичні вузлики (гранулеми) або вузли; використовується для позначається кальцинованого туберкульозного вогнища, гістоплазмозу і ін.,</a:t>
            </a:r>
          </a:p>
          <a:p>
            <a:pPr marL="539750" indent="-269875"/>
            <a:r>
              <a:rPr lang="uk-UA" sz="2400" dirty="0" err="1"/>
              <a:t>ef</a:t>
            </a:r>
            <a:r>
              <a:rPr lang="uk-UA" sz="2400" dirty="0"/>
              <a:t> — плевральний випіт,</a:t>
            </a:r>
          </a:p>
          <a:p>
            <a:pPr marL="539750" indent="-269875"/>
            <a:r>
              <a:rPr lang="uk-UA" sz="2400" dirty="0" err="1"/>
              <a:t>me</a:t>
            </a:r>
            <a:r>
              <a:rPr lang="uk-UA" sz="2400" dirty="0"/>
              <a:t> — мезотелиома, </a:t>
            </a:r>
          </a:p>
          <a:p>
            <a:pPr marL="539750" indent="-269875"/>
            <a:r>
              <a:rPr lang="uk-UA" sz="2400" dirty="0" err="1"/>
              <a:t>pa</a:t>
            </a:r>
            <a:r>
              <a:rPr lang="uk-UA" sz="2400" dirty="0"/>
              <a:t> — плоский ателектаз,</a:t>
            </a:r>
          </a:p>
          <a:p>
            <a:pPr marL="1079500" indent="-809625"/>
            <a:r>
              <a:rPr lang="uk-UA" sz="2400" dirty="0"/>
              <a:t> </a:t>
            </a:r>
            <a:r>
              <a:rPr lang="uk-UA" sz="2400" dirty="0" err="1"/>
              <a:t>pb</a:t>
            </a:r>
            <a:r>
              <a:rPr lang="uk-UA" sz="2400" dirty="0"/>
              <a:t> — паренхіматозний тяж (значний паренхіматозний тяж, з'єднаний з плеврою),</a:t>
            </a:r>
          </a:p>
          <a:p>
            <a:pPr marL="539750" indent="-269875"/>
            <a:r>
              <a:rPr lang="uk-UA" sz="2400" dirty="0"/>
              <a:t> </a:t>
            </a:r>
            <a:r>
              <a:rPr lang="uk-UA" sz="2400" dirty="0" err="1"/>
              <a:t>ra</a:t>
            </a:r>
            <a:r>
              <a:rPr lang="uk-UA" sz="2400" dirty="0"/>
              <a:t> — круглий ателектаз. </a:t>
            </a:r>
          </a:p>
          <a:p>
            <a:pPr indent="269875"/>
            <a:r>
              <a:rPr lang="uk-UA" sz="2400" dirty="0"/>
              <a:t>При використанні символу </a:t>
            </a:r>
            <a:r>
              <a:rPr lang="uk-UA" sz="2400" dirty="0" err="1"/>
              <a:t>od</a:t>
            </a:r>
            <a:r>
              <a:rPr lang="uk-UA" sz="2400" dirty="0"/>
              <a:t> в розділі "коментарі" слід описати зазначену патологію і висловити думку, чи можуть дані зміни бути пов'язані з впливом пилу.</a:t>
            </a:r>
          </a:p>
          <a:p>
            <a:pPr indent="269875"/>
            <a:endParaRPr lang="ru-RU" sz="2400" dirty="0"/>
          </a:p>
          <a:p>
            <a:pPr indent="269875"/>
            <a:r>
              <a:rPr lang="ru-RU" sz="1400" dirty="0"/>
              <a:t>А. В. </a:t>
            </a:r>
            <a:r>
              <a:rPr lang="ru-RU" sz="1400" dirty="0" err="1"/>
              <a:t>Басанец</a:t>
            </a:r>
            <a:r>
              <a:rPr lang="ru-RU" sz="1400" dirty="0"/>
              <a:t> О КЛАССИФИКАЦИИ ПНЕВМОКОНИОЗОВ: НОВАЯ РЕДАКЦИЯ МЕЖДУНАРОДНОЙ ОРГАНИЗАЦИИ ТРУДА 2000 ГОДА. </a:t>
            </a:r>
            <a:r>
              <a:rPr lang="ru-RU" sz="1400" dirty="0" err="1"/>
              <a:t>Український</a:t>
            </a:r>
            <a:r>
              <a:rPr lang="ru-RU" sz="1400" dirty="0"/>
              <a:t> </a:t>
            </a:r>
            <a:r>
              <a:rPr lang="ru-RU" sz="1400" dirty="0" err="1"/>
              <a:t>пульмонологічний</a:t>
            </a:r>
            <a:r>
              <a:rPr lang="ru-RU" sz="1400" dirty="0"/>
              <a:t> журнал. 2003, № 4 с. 63-64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640960" cy="6001643"/>
          </a:xfrm>
          <a:prstGeom prst="rect">
            <a:avLst/>
          </a:prstGeom>
        </p:spPr>
        <p:txBody>
          <a:bodyPr wrap="square">
            <a:spAutoFit/>
          </a:bodyPr>
          <a:lstStyle/>
          <a:p>
            <a:pPr indent="269875" algn="just"/>
            <a:r>
              <a:rPr lang="uk-UA" sz="2400" b="1" dirty="0"/>
              <a:t>Рентгенологічно для I стадії </a:t>
            </a:r>
            <a:r>
              <a:rPr lang="uk-UA" sz="2400" b="1" dirty="0" err="1"/>
              <a:t>інтерстиціального</a:t>
            </a:r>
            <a:r>
              <a:rPr lang="uk-UA" sz="2400" b="1" dirty="0"/>
              <a:t> пневмоконіозу характерно</a:t>
            </a:r>
            <a:r>
              <a:rPr lang="uk-UA" sz="2400" dirty="0"/>
              <a:t>: </a:t>
            </a:r>
          </a:p>
          <a:p>
            <a:pPr marL="354013" indent="-354013" algn="just">
              <a:buFont typeface="Wingdings" pitchFamily="2" charset="2"/>
              <a:buChar char="Ø"/>
            </a:pPr>
            <a:r>
              <a:rPr lang="uk-UA" sz="2400" dirty="0"/>
              <a:t>деформація легеневого малюнка у вигляді дифузної сітчастої, що займає нижні і середні пояса легеневих полів. </a:t>
            </a:r>
          </a:p>
          <a:p>
            <a:pPr marL="354013" indent="-354013" algn="just">
              <a:buFont typeface="Wingdings" pitchFamily="2" charset="2"/>
              <a:buChar char="Ø"/>
            </a:pPr>
            <a:r>
              <a:rPr lang="uk-UA" sz="2400" dirty="0"/>
              <a:t>Тіні коренів помірно розширені, їх хвостові відділи грубо </a:t>
            </a:r>
            <a:r>
              <a:rPr lang="uk-UA" sz="2400" dirty="0" err="1"/>
              <a:t>тяжисті</a:t>
            </a:r>
            <a:r>
              <a:rPr lang="uk-UA" sz="2400" dirty="0"/>
              <a:t>. </a:t>
            </a:r>
          </a:p>
          <a:p>
            <a:pPr marL="354013" indent="-354013" algn="just">
              <a:buFont typeface="Wingdings" pitchFamily="2" charset="2"/>
              <a:buChar char="Ø"/>
            </a:pPr>
            <a:r>
              <a:rPr lang="uk-UA" sz="2400" dirty="0"/>
              <a:t>У середніх і нижніх поясах місцями виявляються парні смужки потовщених стінок бронхів і кільцеподібні тіні - стінки бронхів в поперечному перерізі. Часто на цьому тлі видно поодинокі тіні дрібних вузликів діаметром 1-2 мм.</a:t>
            </a:r>
          </a:p>
          <a:p>
            <a:pPr marL="354013" indent="-354013" algn="just">
              <a:buFont typeface="Wingdings" pitchFamily="2" charset="2"/>
              <a:buChar char="Ø"/>
            </a:pPr>
            <a:r>
              <a:rPr lang="uk-UA" sz="2400" dirty="0"/>
              <a:t>Прозорість легеневих полів злегка знижується за рахунок периваскулярних і перибронхіальних розростань сполучної тканини. </a:t>
            </a:r>
          </a:p>
          <a:p>
            <a:pPr marL="354013" indent="-354013" algn="just">
              <a:buFont typeface="Wingdings" pitchFamily="2" charset="2"/>
              <a:buChar char="Ø"/>
            </a:pPr>
            <a:r>
              <a:rPr lang="uk-UA" sz="2400" dirty="0"/>
              <a:t>Міжчасткові листки плеври потовщені.</a:t>
            </a:r>
          </a:p>
          <a:p>
            <a:pPr marL="354013" indent="-354013" algn="just">
              <a:buFont typeface="Wingdings" pitchFamily="2" charset="2"/>
              <a:buChar char="Ø"/>
            </a:pPr>
            <a:r>
              <a:rPr lang="uk-UA" sz="2400" dirty="0"/>
              <a:t> Базальні відділи легень помірно емфізематозні, що проявляється підвищенням їх прозорості.</a:t>
            </a:r>
            <a:endParaRPr lang="ru-RU"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4893647"/>
          </a:xfrm>
          <a:prstGeom prst="rect">
            <a:avLst/>
          </a:prstGeom>
        </p:spPr>
        <p:txBody>
          <a:bodyPr wrap="square">
            <a:spAutoFit/>
          </a:bodyPr>
          <a:lstStyle/>
          <a:p>
            <a:pPr indent="360363"/>
            <a:r>
              <a:rPr lang="uk-UA" sz="2400" b="1" dirty="0"/>
              <a:t>В  II стадії </a:t>
            </a:r>
            <a:r>
              <a:rPr lang="uk-UA" sz="2400" b="1" dirty="0" err="1"/>
              <a:t>інтерстиціального</a:t>
            </a:r>
            <a:r>
              <a:rPr lang="uk-UA" sz="2400" dirty="0"/>
              <a:t> </a:t>
            </a:r>
            <a:r>
              <a:rPr lang="uk-UA" sz="2400" b="1" dirty="0"/>
              <a:t>пневмоконіозу </a:t>
            </a:r>
            <a:r>
              <a:rPr lang="uk-UA" sz="2400" dirty="0"/>
              <a:t>спостерігається: </a:t>
            </a:r>
          </a:p>
          <a:p>
            <a:pPr marL="265113" indent="-265113">
              <a:buFont typeface="Wingdings" pitchFamily="2" charset="2"/>
              <a:buChar char="Ø"/>
            </a:pPr>
            <a:r>
              <a:rPr lang="uk-UA" sz="2400" dirty="0"/>
              <a:t>наростання явищ фіброзу. </a:t>
            </a:r>
          </a:p>
          <a:p>
            <a:pPr marL="265113" indent="-265113">
              <a:buFont typeface="Wingdings" pitchFamily="2" charset="2"/>
              <a:buChar char="Ø"/>
            </a:pPr>
            <a:r>
              <a:rPr lang="uk-UA" sz="2400" dirty="0"/>
              <a:t>деформація легеневого малюнка по сітчастому типу видно на всьому протязі легеневих полів, включаючи верхні відділи. </a:t>
            </a:r>
          </a:p>
          <a:p>
            <a:pPr marL="265113" indent="-265113">
              <a:buFont typeface="Wingdings" pitchFamily="2" charset="2"/>
              <a:buChar char="Ø"/>
            </a:pPr>
            <a:r>
              <a:rPr lang="uk-UA" sz="2400" dirty="0"/>
              <a:t>з'являється безліч дрібних затемнень неправильної форми - перехрещення тіней сполучнотканинних тяжів, потовщені стінки бронхів і судин. </a:t>
            </a:r>
          </a:p>
          <a:p>
            <a:pPr marL="265113" indent="-265113">
              <a:buFont typeface="Wingdings" pitchFamily="2" charset="2"/>
              <a:buChar char="Ø"/>
            </a:pPr>
            <a:r>
              <a:rPr lang="uk-UA" sz="2400" dirty="0"/>
              <a:t>Кількість вузликових тіней і їх розміри трохи збільшуються. </a:t>
            </a:r>
          </a:p>
          <a:p>
            <a:pPr marL="265113" indent="-265113">
              <a:buFont typeface="Wingdings" pitchFamily="2" charset="2"/>
              <a:buChar char="Ø"/>
            </a:pPr>
            <a:r>
              <a:rPr lang="uk-UA" sz="2400" dirty="0"/>
              <a:t>Коріння легень розширені, що не структурні, ущільнені. </a:t>
            </a:r>
          </a:p>
          <a:p>
            <a:pPr marL="265113" indent="-265113">
              <a:buFont typeface="Wingdings" pitchFamily="2" charset="2"/>
              <a:buChar char="Ø"/>
            </a:pPr>
            <a:r>
              <a:rPr lang="uk-UA" sz="2400" dirty="0"/>
              <a:t>Емфізема нижніх відділів легень наростає. </a:t>
            </a:r>
          </a:p>
          <a:p>
            <a:pPr marL="265113" indent="-265113">
              <a:buFont typeface="Wingdings" pitchFamily="2" charset="2"/>
              <a:buChar char="Ø"/>
            </a:pPr>
            <a:r>
              <a:rPr lang="uk-UA" sz="2400" dirty="0"/>
              <a:t>Екскурсія діафрагми обмежена. </a:t>
            </a:r>
          </a:p>
          <a:p>
            <a:pPr marL="265113" indent="-265113">
              <a:buFont typeface="Wingdings" pitchFamily="2" charset="2"/>
              <a:buChar char="Ø"/>
            </a:pPr>
            <a:r>
              <a:rPr lang="uk-UA" sz="2400" dirty="0"/>
              <a:t>Виявляються ознаки збільшення правих відділів серця.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5262979"/>
          </a:xfrm>
          <a:prstGeom prst="rect">
            <a:avLst/>
          </a:prstGeom>
        </p:spPr>
        <p:txBody>
          <a:bodyPr wrap="square">
            <a:spAutoFit/>
          </a:bodyPr>
          <a:lstStyle/>
          <a:p>
            <a:pPr indent="360363" algn="just"/>
            <a:r>
              <a:rPr lang="ru-RU" sz="2400" b="1" dirty="0"/>
              <a:t>В III </a:t>
            </a:r>
            <a:r>
              <a:rPr lang="uk-UA" sz="2400" b="1" dirty="0"/>
              <a:t>стадії </a:t>
            </a:r>
            <a:r>
              <a:rPr lang="uk-UA" sz="2400" b="1" dirty="0" err="1"/>
              <a:t>інтерстиціального</a:t>
            </a:r>
            <a:r>
              <a:rPr lang="uk-UA" sz="2400" dirty="0"/>
              <a:t> </a:t>
            </a:r>
            <a:r>
              <a:rPr lang="uk-UA" sz="2400" b="1" dirty="0"/>
              <a:t>пневмоконіозу </a:t>
            </a:r>
            <a:r>
              <a:rPr lang="uk-UA" sz="2400" dirty="0"/>
              <a:t>спостерігається: </a:t>
            </a:r>
            <a:endParaRPr lang="ru-RU" sz="2400" b="1" dirty="0"/>
          </a:p>
          <a:p>
            <a:pPr marL="354013" indent="-354013" algn="just">
              <a:buFont typeface="Wingdings" pitchFamily="2" charset="2"/>
              <a:buChar char="Ø"/>
            </a:pPr>
            <a:r>
              <a:rPr lang="ru-RU" sz="2400" dirty="0"/>
              <a:t> </a:t>
            </a:r>
            <a:r>
              <a:rPr lang="uk-UA" sz="2400" dirty="0"/>
              <a:t>наростають фіброзні зміни. </a:t>
            </a:r>
          </a:p>
          <a:p>
            <a:pPr marL="354013" indent="-354013" algn="just">
              <a:buFont typeface="Wingdings" pitchFamily="2" charset="2"/>
              <a:buChar char="Ø"/>
            </a:pPr>
            <a:r>
              <a:rPr lang="uk-UA" sz="2400" dirty="0"/>
              <a:t>з'являються неправильної форми затемнення, обумовлені цирозом окремих ділянок легких. </a:t>
            </a:r>
          </a:p>
          <a:p>
            <a:pPr marL="354013" indent="-354013" algn="just">
              <a:buFont typeface="Wingdings" pitchFamily="2" charset="2"/>
              <a:buChar char="Ø"/>
            </a:pPr>
            <a:r>
              <a:rPr lang="uk-UA" sz="2400" dirty="0"/>
              <a:t>Вони чергуються з ділянками просвітлення, що відображають наявність емфізематозних булл. </a:t>
            </a:r>
          </a:p>
          <a:p>
            <a:pPr marL="354013" indent="-354013" algn="just">
              <a:buFont typeface="Wingdings" pitchFamily="2" charset="2"/>
              <a:buChar char="Ø"/>
            </a:pPr>
            <a:r>
              <a:rPr lang="uk-UA" sz="2400" dirty="0"/>
              <a:t>Коріння продовжують розширюватися. </a:t>
            </a:r>
          </a:p>
          <a:p>
            <a:pPr marL="354013" indent="-354013" algn="just">
              <a:buFont typeface="Wingdings" pitchFamily="2" charset="2"/>
              <a:buChar char="Ø"/>
            </a:pPr>
            <a:r>
              <a:rPr lang="uk-UA" sz="2400" dirty="0"/>
              <a:t>На їх фоні на томограмах видно збільшені лімфатичні вузли: по краях окремих вузлів - ділянки звапнення. Можна нерідко виявити також збільшення паратрахеальних, </a:t>
            </a:r>
            <a:r>
              <a:rPr lang="uk-UA" sz="2400" dirty="0" err="1"/>
              <a:t>трахеобронхіальних</a:t>
            </a:r>
            <a:r>
              <a:rPr lang="uk-UA" sz="2400" dirty="0"/>
              <a:t> і біфуркаційних лімфатичних вузлів.</a:t>
            </a:r>
          </a:p>
          <a:p>
            <a:pPr marL="354013" indent="-354013" algn="just">
              <a:buFont typeface="Wingdings" pitchFamily="2" charset="2"/>
              <a:buChar char="Ø"/>
            </a:pPr>
            <a:r>
              <a:rPr lang="uk-UA" sz="2400" dirty="0"/>
              <a:t> Діафрагма сплощена, </a:t>
            </a:r>
            <a:r>
              <a:rPr lang="uk-UA" sz="2400" dirty="0" err="1"/>
              <a:t>вуглоподібно</a:t>
            </a:r>
            <a:r>
              <a:rPr lang="uk-UA" sz="2400" dirty="0"/>
              <a:t> деформована, екскурсія її незначна.</a:t>
            </a:r>
            <a:endParaRPr lang="ru-RU"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2677656"/>
          </a:xfrm>
          <a:prstGeom prst="rect">
            <a:avLst/>
          </a:prstGeom>
        </p:spPr>
        <p:txBody>
          <a:bodyPr wrap="square">
            <a:spAutoFit/>
          </a:bodyPr>
          <a:lstStyle/>
          <a:p>
            <a:pPr indent="360363"/>
            <a:r>
              <a:rPr lang="uk-UA" sz="2400" b="1" dirty="0"/>
              <a:t>При I стадії вузликовому пневмоконіозу : </a:t>
            </a:r>
          </a:p>
          <a:p>
            <a:pPr indent="360363"/>
            <a:endParaRPr lang="uk-UA" sz="2400" b="1" dirty="0"/>
          </a:p>
          <a:p>
            <a:pPr marL="354013" indent="-354013">
              <a:buFont typeface="Wingdings" pitchFamily="2" charset="2"/>
              <a:buChar char="Ø"/>
            </a:pPr>
            <a:r>
              <a:rPr lang="uk-UA" sz="2400" dirty="0"/>
              <a:t>посилення легеневого малюнка,</a:t>
            </a:r>
          </a:p>
          <a:p>
            <a:pPr marL="354013" indent="-354013">
              <a:buFont typeface="Wingdings" pitchFamily="2" charset="2"/>
              <a:buChar char="Ø"/>
            </a:pPr>
            <a:r>
              <a:rPr lang="uk-UA" sz="2400" dirty="0"/>
              <a:t>безліч вузликових утворень діаметром 1-3 мм, велика частина яких концентрується в прикореневих відділах легень. Форма вузликів округла, контури чіткі. </a:t>
            </a:r>
          </a:p>
          <a:p>
            <a:pPr marL="354013" indent="-354013">
              <a:buFont typeface="Wingdings" pitchFamily="2" charset="2"/>
              <a:buChar char="Ø"/>
            </a:pPr>
            <a:r>
              <a:rPr lang="uk-UA" sz="2400" dirty="0"/>
              <a:t>Тіні коренів легень помірно розширені, </a:t>
            </a:r>
            <a:r>
              <a:rPr lang="uk-UA" sz="2400" dirty="0" err="1"/>
              <a:t>тяжисті</a:t>
            </a:r>
            <a:r>
              <a:rPr lang="uk-UA" sz="2400" dirty="0"/>
              <a:t>.</a:t>
            </a:r>
            <a:endParaRPr lang="ru-RU"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4893647"/>
          </a:xfrm>
          <a:prstGeom prst="rect">
            <a:avLst/>
          </a:prstGeom>
        </p:spPr>
        <p:txBody>
          <a:bodyPr wrap="square">
            <a:spAutoFit/>
          </a:bodyPr>
          <a:lstStyle/>
          <a:p>
            <a:pPr indent="269875" algn="just"/>
            <a:r>
              <a:rPr lang="uk-UA" sz="2400" b="1" dirty="0"/>
              <a:t>У II стадії вузликового пневмоконіозу: </a:t>
            </a:r>
          </a:p>
          <a:p>
            <a:pPr marL="442913" indent="-442913" algn="just">
              <a:buFont typeface="Wingdings" pitchFamily="2" charset="2"/>
              <a:buChar char="Ø"/>
            </a:pPr>
            <a:r>
              <a:rPr lang="uk-UA" sz="2400" dirty="0"/>
              <a:t>на тлі пористого малюнка виявляється зазвичай велика кількість вузликових утворень, що покривають все легеневе поле, але більш часто розташованих в середніх і нижніх поясах. Діаметр вузликів може досягати 5 і навіть 10 мм. </a:t>
            </a:r>
          </a:p>
          <a:p>
            <a:pPr marL="442913" indent="-442913" algn="just">
              <a:buFont typeface="Wingdings" pitchFamily="2" charset="2"/>
              <a:buChar char="Ø"/>
            </a:pPr>
            <a:r>
              <a:rPr lang="uk-UA" sz="2400" dirty="0"/>
              <a:t>У ділянках найбільш густий концентрації вузликів легеневий малюнок перекритий їх тінями; видно лише окремі уривки лінійних тіней.</a:t>
            </a:r>
          </a:p>
          <a:p>
            <a:pPr marL="442913" indent="-442913" algn="just">
              <a:buFont typeface="Wingdings" pitchFamily="2" charset="2"/>
              <a:buChar char="Ø"/>
            </a:pPr>
            <a:r>
              <a:rPr lang="uk-UA" sz="2400" dirty="0"/>
              <a:t>Коріння легенів виглядають як би обрубаними. </a:t>
            </a:r>
          </a:p>
          <a:p>
            <a:pPr marL="442913" indent="-442913" algn="just">
              <a:buFont typeface="Wingdings" pitchFamily="2" charset="2"/>
              <a:buChar char="Ø"/>
            </a:pPr>
            <a:r>
              <a:rPr lang="uk-UA" sz="2400" dirty="0"/>
              <a:t>В базальних відділах легень відзначається булльозна  емфізема. </a:t>
            </a:r>
          </a:p>
          <a:p>
            <a:pPr marL="442913" indent="-442913" algn="just">
              <a:buFont typeface="Wingdings" pitchFamily="2" charset="2"/>
              <a:buChar char="Ø"/>
            </a:pPr>
            <a:r>
              <a:rPr lang="uk-UA" sz="2400" dirty="0"/>
              <a:t>Екскурсія діафрагми обмежена.</a:t>
            </a:r>
          </a:p>
          <a:p>
            <a:pPr marL="442913" indent="-442913" algn="just">
              <a:buFont typeface="Wingdings" pitchFamily="2" charset="2"/>
              <a:buChar char="Ø"/>
            </a:pPr>
            <a:r>
              <a:rPr lang="uk-UA" sz="2400" dirty="0"/>
              <a:t> Є плевро-діафрагмальні і плевро-перикардіальні  спайки</a:t>
            </a:r>
            <a:endParaRPr lang="ru-R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24936" cy="6001643"/>
          </a:xfrm>
          <a:prstGeom prst="rect">
            <a:avLst/>
          </a:prstGeom>
        </p:spPr>
        <p:txBody>
          <a:bodyPr wrap="square">
            <a:spAutoFit/>
          </a:bodyPr>
          <a:lstStyle/>
          <a:p>
            <a:pPr indent="269875" algn="just"/>
            <a:r>
              <a:rPr lang="uk-UA" sz="2400" b="1" dirty="0"/>
              <a:t>У III стадії пневмоконіозу: </a:t>
            </a:r>
          </a:p>
          <a:p>
            <a:pPr marL="442913" indent="-442913" algn="just">
              <a:buFont typeface="Wingdings" pitchFamily="2" charset="2"/>
              <a:buChar char="Ø"/>
            </a:pPr>
            <a:r>
              <a:rPr lang="uk-UA" sz="2400" dirty="0"/>
              <a:t>вузлики зливаються між собою, утворюючи великі вузли або конгломерати. </a:t>
            </a:r>
          </a:p>
          <a:p>
            <a:pPr marL="442913" indent="-442913" algn="just">
              <a:buFont typeface="Wingdings" pitchFamily="2" charset="2"/>
              <a:buChar char="Ø"/>
            </a:pPr>
            <a:r>
              <a:rPr lang="uk-UA" sz="2400" dirty="0"/>
              <a:t>між вузлами можна виявити кавернозні порожнини,</a:t>
            </a:r>
          </a:p>
          <a:p>
            <a:pPr marL="442913" indent="-442913" algn="just">
              <a:buFont typeface="Wingdings" pitchFamily="2" charset="2"/>
              <a:buChar char="Ø"/>
            </a:pPr>
            <a:r>
              <a:rPr lang="uk-UA" sz="2400" dirty="0"/>
              <a:t>ділянки цирозу. </a:t>
            </a:r>
          </a:p>
          <a:p>
            <a:pPr marL="442913" indent="-442913" algn="just">
              <a:buFont typeface="Wingdings" pitchFamily="2" charset="2"/>
              <a:buChar char="Ø"/>
            </a:pPr>
            <a:r>
              <a:rPr lang="uk-UA" sz="2400" dirty="0"/>
              <a:t>В базальних відділах легенів - булльозна емфізема.</a:t>
            </a:r>
          </a:p>
          <a:p>
            <a:pPr marL="442913" indent="-442913" algn="just">
              <a:buFont typeface="Wingdings" pitchFamily="2" charset="2"/>
              <a:buChar char="Ø"/>
            </a:pPr>
            <a:r>
              <a:rPr lang="uk-UA" sz="2400" dirty="0"/>
              <a:t> Лімфатичні вузли коренів легень і середостіння помітно збільшені, з ділянками звапнення. У частині випадків звапнення лімфатичних вузлів носить крайової шкаралупо подібний характер.</a:t>
            </a:r>
          </a:p>
          <a:p>
            <a:pPr marL="442913" indent="-442913" algn="just">
              <a:buFont typeface="Wingdings" pitchFamily="2" charset="2"/>
              <a:buChar char="Ø"/>
            </a:pPr>
            <a:r>
              <a:rPr lang="uk-UA" sz="2400" dirty="0"/>
              <a:t> Діафрагма деформована, фіксована. </a:t>
            </a:r>
          </a:p>
          <a:p>
            <a:pPr marL="442913" indent="-442913" algn="just">
              <a:buFont typeface="Wingdings" pitchFamily="2" charset="2"/>
              <a:buChar char="Ø"/>
            </a:pPr>
            <a:r>
              <a:rPr lang="uk-UA" sz="2400" dirty="0"/>
              <a:t>Реберно-діафрагмальні синуси облітеріровані. </a:t>
            </a:r>
          </a:p>
          <a:p>
            <a:pPr marL="442913" indent="-442913" algn="just">
              <a:buFont typeface="Wingdings" pitchFamily="2" charset="2"/>
              <a:buChar char="Ø"/>
            </a:pPr>
            <a:r>
              <a:rPr lang="uk-UA" sz="2400" dirty="0"/>
              <a:t>Серце легеневе.</a:t>
            </a:r>
            <a:endParaRPr lang="ru-RU" sz="2400" dirty="0"/>
          </a:p>
          <a:p>
            <a:pPr indent="360363" algn="just"/>
            <a:r>
              <a:rPr lang="uk-UA" sz="2400" b="1" dirty="0"/>
              <a:t>Атипові форми пневмоконіозу</a:t>
            </a:r>
            <a:r>
              <a:rPr lang="uk-UA" sz="2400" dirty="0"/>
              <a:t>, зокрема односторонні поразки, зустрічаються рідко, при не дуже далеко зайшов процесі. Зазвичай справа.</a:t>
            </a:r>
            <a:endParaRPr lang="ru-RU"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uk-UA" dirty="0"/>
              <a:t>Силікоз легенів</a:t>
            </a:r>
            <a:endParaRPr lang="ru-RU" dirty="0"/>
          </a:p>
        </p:txBody>
      </p:sp>
      <p:sp>
        <p:nvSpPr>
          <p:cNvPr id="3" name="Прямоугольник 2"/>
          <p:cNvSpPr/>
          <p:nvPr/>
        </p:nvSpPr>
        <p:spPr>
          <a:xfrm>
            <a:off x="323528" y="908720"/>
            <a:ext cx="8424936" cy="4524315"/>
          </a:xfrm>
          <a:prstGeom prst="rect">
            <a:avLst/>
          </a:prstGeom>
        </p:spPr>
        <p:txBody>
          <a:bodyPr wrap="square">
            <a:spAutoFit/>
          </a:bodyPr>
          <a:lstStyle/>
          <a:p>
            <a:pPr indent="360363" algn="just"/>
            <a:r>
              <a:rPr lang="uk-UA" sz="2400" i="1" dirty="0"/>
              <a:t>Силікоз</a:t>
            </a:r>
            <a:r>
              <a:rPr lang="uk-UA" sz="2400" dirty="0"/>
              <a:t> - найбільш поширена і важко протікає форма пневмоконіозу. Особливо несприятливий перебіг відзначається при впливі пилу з великим вмістом вільного діоксиду кремнію (у піскоструминників, обрубувач, бурильників, прохідників, розмелювачів кварцу і ін.). У цих умовах силікоз може розвинутися при нетривалому робочому стажі (менше 10 років), більш виражена схильність до прогресування пневмофіброзу і після припинення контакту з пилом.</a:t>
            </a:r>
          </a:p>
          <a:p>
            <a:pPr indent="360363" algn="just"/>
            <a:r>
              <a:rPr lang="uk-UA" sz="2400" dirty="0"/>
              <a:t>Частіше спостерігаються ускладнення і розвивається туберкульоз. Силікоз відрізняється несприятливим перебігом у осіб, які почали працювати в дуже молодому і середньому (після 40 років) віці.</a:t>
            </a:r>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352928" cy="6001643"/>
          </a:xfrm>
          <a:prstGeom prst="rect">
            <a:avLst/>
          </a:prstGeom>
        </p:spPr>
        <p:txBody>
          <a:bodyPr wrap="square">
            <a:spAutoFit/>
          </a:bodyPr>
          <a:lstStyle/>
          <a:p>
            <a:pPr indent="449263"/>
            <a:r>
              <a:rPr lang="uk-UA" sz="2400" dirty="0"/>
              <a:t>Кремнієву пил можна зустріти на індустріальних виробництвах: </a:t>
            </a:r>
          </a:p>
          <a:p>
            <a:pPr indent="449263">
              <a:buAutoNum type="arabicParenR"/>
            </a:pPr>
            <a:r>
              <a:rPr lang="uk-UA" sz="2400" dirty="0"/>
              <a:t>олив'яне виробництво;</a:t>
            </a:r>
          </a:p>
          <a:p>
            <a:pPr indent="449263">
              <a:buAutoNum type="arabicParenR"/>
            </a:pPr>
            <a:r>
              <a:rPr lang="uk-UA" sz="2400" dirty="0"/>
              <a:t> золоте виробництво; </a:t>
            </a:r>
          </a:p>
          <a:p>
            <a:pPr indent="449263">
              <a:buAutoNum type="arabicParenR"/>
            </a:pPr>
            <a:r>
              <a:rPr lang="uk-UA" sz="2400" dirty="0"/>
              <a:t>мідні рудники; </a:t>
            </a:r>
          </a:p>
          <a:p>
            <a:pPr indent="449263">
              <a:buAutoNum type="arabicParenR"/>
            </a:pPr>
            <a:r>
              <a:rPr lang="uk-UA" sz="2400" dirty="0"/>
              <a:t>скловиробництво; </a:t>
            </a:r>
          </a:p>
          <a:p>
            <a:pPr indent="449263">
              <a:buAutoNum type="arabicParenR"/>
            </a:pPr>
            <a:r>
              <a:rPr lang="uk-UA" sz="2400" dirty="0"/>
              <a:t>під час шліфування й огранювання каменів;</a:t>
            </a:r>
          </a:p>
          <a:p>
            <a:pPr indent="449263">
              <a:buAutoNum type="arabicParenR"/>
            </a:pPr>
            <a:r>
              <a:rPr lang="uk-UA" sz="2400" dirty="0"/>
              <a:t>в процесі виробництва порцелянових і гончарних виробів; </a:t>
            </a:r>
          </a:p>
          <a:p>
            <a:pPr indent="449263">
              <a:buAutoNum type="arabicParenR"/>
            </a:pPr>
            <a:r>
              <a:rPr lang="uk-UA" sz="2400" dirty="0"/>
              <a:t>при плавці металу.</a:t>
            </a:r>
          </a:p>
          <a:p>
            <a:pPr indent="449263" algn="just"/>
            <a:r>
              <a:rPr lang="uk-UA" sz="2400" dirty="0"/>
              <a:t>Розмір пилових частинок на даних виробництвах має велике значення. Якщо співробітник пропрацював близько 10-15 років в сфері індустріального виробництва, при цьому, взаємодіючи з пилом без респіратора, то він схильний до силікоз. Якщо кількість пилу на виробництві значно перевищує допустимі норми, то у працівника може з'явитися гостра форма цього захворювання протягом 1-2 років.</a:t>
            </a:r>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3416320"/>
          </a:xfrm>
          <a:prstGeom prst="rect">
            <a:avLst/>
          </a:prstGeom>
        </p:spPr>
        <p:txBody>
          <a:bodyPr wrap="square">
            <a:spAutoFit/>
          </a:bodyPr>
          <a:lstStyle/>
          <a:p>
            <a:pPr indent="449263" algn="just"/>
            <a:r>
              <a:rPr lang="uk-UA" sz="2400" dirty="0"/>
              <a:t>Крім того, варто враховувати, що захворювання іноді проявляється і після закінчення роботи на даному місці, іноді через кілька років.</a:t>
            </a:r>
          </a:p>
          <a:p>
            <a:pPr indent="530225" algn="just"/>
            <a:r>
              <a:rPr lang="uk-UA" sz="2400" dirty="0"/>
              <a:t>Вже через 10 місяців у прохідників тунелів, піскоструминників і робітників, які працюють на виробництві абразивних матеріалів може з'явитися гострий силікоз. Швидко прогресує і може привести до смерті хворого менше ніж за 2 роки. Імовірність розвитку захворювання існує навіть тоді, коли працівника усувають від виробництва.</a:t>
            </a:r>
            <a:endParaRPr lang="ru-RU"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24936" cy="5262979"/>
          </a:xfrm>
          <a:prstGeom prst="rect">
            <a:avLst/>
          </a:prstGeom>
        </p:spPr>
        <p:txBody>
          <a:bodyPr wrap="square">
            <a:spAutoFit/>
          </a:bodyPr>
          <a:lstStyle/>
          <a:p>
            <a:r>
              <a:rPr lang="uk-UA" sz="2400" b="1" i="1" dirty="0"/>
              <a:t>Етапи патогенезу силікозу: </a:t>
            </a:r>
          </a:p>
          <a:p>
            <a:pPr marL="457200" indent="-457200">
              <a:buAutoNum type="arabicParenR"/>
            </a:pPr>
            <a:r>
              <a:rPr lang="uk-UA" sz="2400" dirty="0"/>
              <a:t>інгаляція частинок кремнію (їх діаметр, як правило, менше 2 мкм), їх проникнення в альвеоли, бронхіоли; </a:t>
            </a:r>
          </a:p>
          <a:p>
            <a:pPr marL="457200" indent="-457200">
              <a:buAutoNum type="arabicParenR"/>
            </a:pPr>
            <a:r>
              <a:rPr lang="uk-UA" sz="2400" dirty="0"/>
              <a:t> фагоцитоз (поглинання) частинок кремнію альвеолярними макрофагами; </a:t>
            </a:r>
          </a:p>
          <a:p>
            <a:pPr marL="457200" indent="-457200">
              <a:buAutoNum type="arabicParenR"/>
            </a:pPr>
            <a:r>
              <a:rPr lang="uk-UA" sz="2400" dirty="0"/>
              <a:t>знищення макрофагів частинками кремнію; </a:t>
            </a:r>
          </a:p>
          <a:p>
            <a:pPr marL="457200" indent="-457200">
              <a:buAutoNum type="arabicParenR"/>
            </a:pPr>
            <a:r>
              <a:rPr lang="uk-UA" sz="2400" dirty="0"/>
              <a:t>вивільнення що міститься в загиблих клітинах і частинок кремнію, поглинених ними; </a:t>
            </a:r>
          </a:p>
          <a:p>
            <a:pPr marL="457200" indent="-457200">
              <a:buAutoNum type="arabicParenR"/>
            </a:pPr>
            <a:r>
              <a:rPr lang="uk-UA" sz="2400" dirty="0"/>
              <a:t>повторне поглинання часток кремнію новими макрофагами і, в результаті цього, знову загибель клітин; </a:t>
            </a:r>
          </a:p>
          <a:p>
            <a:pPr marL="457200" indent="-457200">
              <a:buAutoNum type="arabicParenR"/>
            </a:pPr>
            <a:r>
              <a:rPr lang="uk-UA" sz="2400" dirty="0"/>
              <a:t>виникнення волокнистої гиалинизированной сполучної тканини; </a:t>
            </a:r>
          </a:p>
          <a:p>
            <a:pPr marL="457200" indent="-457200">
              <a:buAutoNum type="arabicParenR"/>
            </a:pPr>
            <a:r>
              <a:rPr lang="uk-UA" sz="2400" dirty="0"/>
              <a:t>ймовірний розвиток подальших ускладнень. Поки природа чинників походження фіброзу до кінця не ясна</a:t>
            </a:r>
            <a:endParaRPr lang="ru-RU"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radiomed.ru/sites/default/files/1.sil_.slayd34.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pic>
        <p:nvPicPr>
          <p:cNvPr id="51203" name="Picture 3"/>
          <p:cNvPicPr>
            <a:picLocks noChangeAspect="1" noChangeArrowheads="1"/>
          </p:cNvPicPr>
          <p:nvPr/>
        </p:nvPicPr>
        <p:blipFill>
          <a:blip r:embed="rId3" cstate="print"/>
          <a:srcRect/>
          <a:stretch>
            <a:fillRect/>
          </a:stretch>
        </p:blipFill>
        <p:spPr bwMode="auto">
          <a:xfrm>
            <a:off x="5220072" y="1340768"/>
            <a:ext cx="3923928" cy="352384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7346"/>
            <a:ext cx="8568952" cy="6370975"/>
          </a:xfrm>
          <a:prstGeom prst="rect">
            <a:avLst/>
          </a:prstGeom>
        </p:spPr>
        <p:txBody>
          <a:bodyPr wrap="square">
            <a:spAutoFit/>
          </a:bodyPr>
          <a:lstStyle/>
          <a:p>
            <a:pPr indent="360363" algn="just"/>
            <a:r>
              <a:rPr lang="uk-UA" sz="2400" dirty="0"/>
              <a:t>Розрізняють три основні клініко-морфологічні форми силікозу: </a:t>
            </a:r>
          </a:p>
          <a:p>
            <a:pPr indent="360363" algn="just">
              <a:buFontTx/>
              <a:buChar char="-"/>
            </a:pPr>
            <a:r>
              <a:rPr lang="uk-UA" sz="2400" dirty="0"/>
              <a:t>вузилкову, </a:t>
            </a:r>
          </a:p>
          <a:p>
            <a:pPr indent="360363" algn="just">
              <a:buFontTx/>
              <a:buChar char="-"/>
            </a:pPr>
            <a:r>
              <a:rPr lang="uk-UA" sz="2400" dirty="0"/>
              <a:t>дифузно-склеротичну</a:t>
            </a:r>
          </a:p>
          <a:p>
            <a:pPr indent="360363" algn="just">
              <a:buFontTx/>
              <a:buChar char="-"/>
            </a:pPr>
            <a:r>
              <a:rPr lang="uk-UA" sz="2400" dirty="0"/>
              <a:t>змішану. </a:t>
            </a:r>
          </a:p>
          <a:p>
            <a:pPr indent="360363" algn="just"/>
            <a:r>
              <a:rPr lang="uk-UA" sz="2400" i="1" dirty="0">
                <a:solidFill>
                  <a:srgbClr val="FFFF00"/>
                </a:solidFill>
              </a:rPr>
              <a:t>При вузликової формі силікозу </a:t>
            </a:r>
            <a:r>
              <a:rPr lang="uk-UA" sz="2400" dirty="0"/>
              <a:t>в легенях формуються силикотические гранульоми, представлені пучками сполучної тканини. Гранульоми можуть розташовуватися концентрично або подібно вихору, іноді зливаються в великий вузол (вузлова або пухлино подібна форма силікозу). </a:t>
            </a:r>
          </a:p>
          <a:p>
            <a:pPr indent="360363" algn="just"/>
            <a:r>
              <a:rPr lang="uk-UA" sz="2400" dirty="0"/>
              <a:t>Вузлики можуть піддаватися некротичних змін і при прориві в бронх утворювати </a:t>
            </a:r>
            <a:r>
              <a:rPr lang="uk-UA" sz="2400" i="1" dirty="0"/>
              <a:t>силикотические каверни</a:t>
            </a:r>
            <a:r>
              <a:rPr lang="uk-UA" sz="2400" dirty="0"/>
              <a:t>. </a:t>
            </a:r>
          </a:p>
          <a:p>
            <a:pPr indent="360363" algn="just"/>
            <a:r>
              <a:rPr lang="uk-UA" sz="2400" i="1" dirty="0">
                <a:solidFill>
                  <a:srgbClr val="FFFF00"/>
                </a:solidFill>
              </a:rPr>
              <a:t>Дифузно-склеротична форма </a:t>
            </a:r>
            <a:r>
              <a:rPr lang="uk-UA" sz="2400" dirty="0"/>
              <a:t>протікає з розвитком між альвеолярного, периваскулярного і перибронхіального фіброзу; формуванням бронхоектазів, емфіземи, плевральних шварт. При змішаній формі силікозу на тлі поширеного склерозу виявляються вузлові гранульоми.</a:t>
            </a:r>
            <a:endParaRPr lang="ru-RU"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24936" cy="6740307"/>
          </a:xfrm>
          <a:prstGeom prst="rect">
            <a:avLst/>
          </a:prstGeom>
        </p:spPr>
        <p:txBody>
          <a:bodyPr wrap="square">
            <a:spAutoFit/>
          </a:bodyPr>
          <a:lstStyle/>
          <a:p>
            <a:pPr indent="269875" algn="just"/>
            <a:r>
              <a:rPr lang="uk-UA" sz="2400" dirty="0"/>
              <a:t>Силікоз може протікати в: </a:t>
            </a:r>
          </a:p>
          <a:p>
            <a:pPr indent="269875" algn="just">
              <a:buFont typeface="Arial" pitchFamily="34" charset="0"/>
              <a:buChar char="•"/>
            </a:pPr>
            <a:r>
              <a:rPr lang="uk-UA" sz="2400" dirty="0"/>
              <a:t>гострої, </a:t>
            </a:r>
          </a:p>
          <a:p>
            <a:pPr indent="269875" algn="just">
              <a:buFont typeface="Arial" pitchFamily="34" charset="0"/>
              <a:buChar char="•"/>
            </a:pPr>
            <a:r>
              <a:rPr lang="uk-UA" sz="2400" dirty="0"/>
              <a:t>хронічної (класичної) стадії, </a:t>
            </a:r>
          </a:p>
          <a:p>
            <a:pPr indent="269875" algn="just">
              <a:buFont typeface="Arial" pitchFamily="34" charset="0"/>
              <a:buChar char="•"/>
            </a:pPr>
            <a:r>
              <a:rPr lang="uk-UA" sz="2400" dirty="0"/>
              <a:t>повільно прогресуючої, </a:t>
            </a:r>
          </a:p>
          <a:p>
            <a:pPr indent="269875" algn="just">
              <a:buFont typeface="Arial" pitchFamily="34" charset="0"/>
              <a:buChar char="•"/>
            </a:pPr>
            <a:r>
              <a:rPr lang="uk-UA" sz="2400" dirty="0"/>
              <a:t>швидко прогресуючій формі. </a:t>
            </a:r>
          </a:p>
          <a:p>
            <a:pPr indent="269875" algn="just"/>
            <a:r>
              <a:rPr lang="uk-UA" sz="2400" b="1" dirty="0"/>
              <a:t>Гострий силікоз </a:t>
            </a:r>
            <a:r>
              <a:rPr lang="uk-UA" sz="2400" dirty="0"/>
              <a:t>розвивається при масивному впливі кремнієвої пилу в терміни менше 2-х років. </a:t>
            </a:r>
          </a:p>
          <a:p>
            <a:pPr marL="354013" indent="-354013" algn="just">
              <a:buFont typeface="Arial" pitchFamily="34" charset="0"/>
              <a:buChar char="•"/>
            </a:pPr>
            <a:r>
              <a:rPr lang="uk-UA" sz="2400" dirty="0"/>
              <a:t>Протікає бурхливо; </a:t>
            </a:r>
          </a:p>
          <a:p>
            <a:pPr marL="354013" indent="-354013" algn="just">
              <a:buFont typeface="Arial" pitchFamily="34" charset="0"/>
              <a:buChar char="•"/>
            </a:pPr>
            <a:r>
              <a:rPr lang="uk-UA" sz="2400" dirty="0"/>
              <a:t>сильна задишка, </a:t>
            </a:r>
          </a:p>
          <a:p>
            <a:pPr marL="354013" indent="-354013" algn="just">
              <a:buFont typeface="Arial" pitchFamily="34" charset="0"/>
              <a:buChar char="•"/>
            </a:pPr>
            <a:r>
              <a:rPr lang="uk-UA" sz="2400" dirty="0"/>
              <a:t>загальні симптоми (слабкістю, втратою ваги).</a:t>
            </a:r>
            <a:endParaRPr lang="ru-RU" sz="2400" dirty="0"/>
          </a:p>
          <a:p>
            <a:pPr indent="269875" algn="just"/>
            <a:r>
              <a:rPr lang="uk-UA" sz="2400" b="1" dirty="0"/>
              <a:t>Хронічний силікоз </a:t>
            </a:r>
            <a:r>
              <a:rPr lang="uk-UA" sz="2400" dirty="0"/>
              <a:t>зазвичай дає про себе знати через 15 і більше років після контакту з кремнеземом. </a:t>
            </a:r>
          </a:p>
          <a:p>
            <a:pPr marL="354013" indent="-354013" algn="just">
              <a:buFont typeface="Arial" pitchFamily="34" charset="0"/>
              <a:buChar char="•"/>
            </a:pPr>
            <a:r>
              <a:rPr lang="uk-UA" sz="2400" dirty="0"/>
              <a:t>розвивається асимптомно, поволі, </a:t>
            </a:r>
          </a:p>
          <a:p>
            <a:pPr marL="354013" indent="-354013" algn="just">
              <a:buFont typeface="Arial" pitchFamily="34" charset="0"/>
              <a:buChar char="•"/>
            </a:pPr>
            <a:r>
              <a:rPr lang="uk-UA" sz="2400" dirty="0"/>
              <a:t>посилення задишки і кашлю часто списується на інші захворювання або природний процес старіння. </a:t>
            </a:r>
          </a:p>
          <a:p>
            <a:pPr marL="354013" indent="-354013" algn="just">
              <a:buFont typeface="Arial" pitchFamily="34" charset="0"/>
              <a:buChar char="•"/>
            </a:pPr>
            <a:r>
              <a:rPr lang="uk-UA" sz="2400" dirty="0"/>
              <a:t>протікає в формі вузликового фіброзу. </a:t>
            </a:r>
          </a:p>
          <a:p>
            <a:pPr indent="265113" algn="just"/>
            <a:r>
              <a:rPr lang="uk-UA" sz="2400" dirty="0"/>
              <a:t>При неускладненому силікоз функція зовнішнього дихання порушується незначно.</a:t>
            </a:r>
            <a:endParaRPr lang="ru-RU"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892480" cy="6740307"/>
          </a:xfrm>
          <a:prstGeom prst="rect">
            <a:avLst/>
          </a:prstGeom>
        </p:spPr>
        <p:txBody>
          <a:bodyPr wrap="square">
            <a:spAutoFit/>
          </a:bodyPr>
          <a:lstStyle/>
          <a:p>
            <a:pPr indent="360363" fontAlgn="base"/>
            <a:r>
              <a:rPr lang="uk-UA" sz="2400" dirty="0"/>
              <a:t>На підставі клініко-рентгенологічних ознак виділяють три стадії силікозу. </a:t>
            </a:r>
          </a:p>
          <a:p>
            <a:pPr indent="360363" fontAlgn="base"/>
            <a:r>
              <a:rPr lang="uk-UA" sz="2400" b="1" dirty="0"/>
              <a:t>На I стадії силікозу:</a:t>
            </a:r>
          </a:p>
          <a:p>
            <a:pPr marL="442913" indent="-442913" fontAlgn="base">
              <a:buFont typeface="Arial" pitchFamily="34" charset="0"/>
              <a:buChar char="•"/>
            </a:pPr>
            <a:r>
              <a:rPr lang="uk-UA" sz="2400" dirty="0"/>
              <a:t> задишка присутній тільки в умовах фізичного навантаження, </a:t>
            </a:r>
          </a:p>
          <a:p>
            <a:pPr marL="442913" indent="-442913" fontAlgn="base">
              <a:buFont typeface="Arial" pitchFamily="34" charset="0"/>
              <a:buChar char="•"/>
            </a:pPr>
            <a:r>
              <a:rPr lang="uk-UA" sz="2400" dirty="0"/>
              <a:t> періодично сухий кашель, </a:t>
            </a:r>
          </a:p>
          <a:p>
            <a:pPr marL="442913" indent="-442913" fontAlgn="base">
              <a:buFont typeface="Arial" pitchFamily="34" charset="0"/>
              <a:buChar char="•"/>
            </a:pPr>
            <a:r>
              <a:rPr lang="uk-UA" sz="2400" dirty="0"/>
              <a:t>помірні болі в грудях.</a:t>
            </a:r>
          </a:p>
          <a:p>
            <a:pPr marL="442913" indent="-442913" fontAlgn="base"/>
            <a:r>
              <a:rPr lang="uk-UA" sz="2400" dirty="0"/>
              <a:t> </a:t>
            </a:r>
            <a:r>
              <a:rPr lang="uk-UA" sz="2400" i="1" dirty="0"/>
              <a:t>Рентгенологічно</a:t>
            </a:r>
            <a:r>
              <a:rPr lang="uk-UA" sz="2400" dirty="0"/>
              <a:t> визначається:</a:t>
            </a:r>
          </a:p>
          <a:p>
            <a:pPr marL="442913" indent="-442913" fontAlgn="base">
              <a:buFont typeface="Wingdings" pitchFamily="2" charset="2"/>
              <a:buChar char="Ø"/>
            </a:pPr>
            <a:r>
              <a:rPr lang="uk-UA" sz="2400" dirty="0"/>
              <a:t> посилення легеневого малюнка, </a:t>
            </a:r>
          </a:p>
          <a:p>
            <a:pPr marL="442913" indent="-442913" fontAlgn="base">
              <a:buFont typeface="Wingdings" pitchFamily="2" charset="2"/>
              <a:buChar char="Ø"/>
            </a:pPr>
            <a:r>
              <a:rPr lang="uk-UA" sz="2400" dirty="0"/>
              <a:t>початкові ознаки емфіземи. </a:t>
            </a:r>
          </a:p>
          <a:p>
            <a:pPr marL="442913" indent="-442913" fontAlgn="base"/>
            <a:r>
              <a:rPr lang="uk-UA" sz="2400" b="1" dirty="0"/>
              <a:t>II стадія силікозу:</a:t>
            </a:r>
          </a:p>
          <a:p>
            <a:pPr marL="442913" indent="-442913" fontAlgn="base">
              <a:buFont typeface="Arial" pitchFamily="34" charset="0"/>
              <a:buChar char="•"/>
            </a:pPr>
            <a:r>
              <a:rPr lang="uk-UA" sz="2400" dirty="0"/>
              <a:t>задишка при мінімальному навантаженні, </a:t>
            </a:r>
          </a:p>
          <a:p>
            <a:pPr marL="442913" indent="-442913" fontAlgn="base">
              <a:buFont typeface="Arial" pitchFamily="34" charset="0"/>
              <a:buChar char="•"/>
            </a:pPr>
            <a:r>
              <a:rPr lang="uk-UA" sz="2400" dirty="0"/>
              <a:t>надсадний кашель,</a:t>
            </a:r>
          </a:p>
          <a:p>
            <a:pPr marL="442913" indent="-442913" fontAlgn="base">
              <a:buFont typeface="Arial" pitchFamily="34" charset="0"/>
              <a:buChar char="•"/>
            </a:pPr>
            <a:r>
              <a:rPr lang="uk-UA" sz="2400" dirty="0"/>
              <a:t> постійна біль в грудній клітці.</a:t>
            </a:r>
          </a:p>
          <a:p>
            <a:pPr marL="442913" indent="-442913" fontAlgn="base">
              <a:buFont typeface="Arial" pitchFamily="34" charset="0"/>
              <a:buChar char="•"/>
            </a:pPr>
            <a:r>
              <a:rPr lang="uk-UA" sz="2400" dirty="0"/>
              <a:t> вислуховуються сухі розсіяні хрипи, жорстке дихання. </a:t>
            </a:r>
          </a:p>
          <a:p>
            <a:pPr marL="442913" indent="-442913" fontAlgn="base"/>
            <a:r>
              <a:rPr lang="uk-UA" sz="2400" i="1" dirty="0"/>
              <a:t>Рентгенологічно</a:t>
            </a:r>
            <a:r>
              <a:rPr lang="uk-UA" sz="2400" dirty="0"/>
              <a:t> визначається: </a:t>
            </a:r>
          </a:p>
          <a:p>
            <a:pPr marL="442913" indent="-442913" fontAlgn="base">
              <a:buFont typeface="Wingdings" pitchFamily="2" charset="2"/>
              <a:buChar char="Ø"/>
            </a:pPr>
            <a:r>
              <a:rPr lang="uk-UA" sz="2400" dirty="0"/>
              <a:t>вузлові елементи,</a:t>
            </a:r>
          </a:p>
          <a:p>
            <a:pPr marL="442913" indent="-442913" fontAlgn="base">
              <a:buFont typeface="Wingdings" pitchFamily="2" charset="2"/>
              <a:buChar char="Ø"/>
            </a:pPr>
            <a:r>
              <a:rPr lang="uk-UA" sz="2400" dirty="0"/>
              <a:t> плевральні нашарування, </a:t>
            </a:r>
          </a:p>
          <a:p>
            <a:pPr marL="442913" indent="-442913" fontAlgn="base">
              <a:buFont typeface="Wingdings" pitchFamily="2" charset="2"/>
              <a:buChar char="Ø"/>
            </a:pPr>
            <a:r>
              <a:rPr lang="uk-UA" sz="2400" dirty="0" err="1"/>
              <a:t>бульозна</a:t>
            </a:r>
            <a:r>
              <a:rPr lang="uk-UA" sz="2400" dirty="0"/>
              <a:t> емфізема.</a:t>
            </a:r>
            <a:endParaRPr lang="ru-RU"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892480" cy="5262979"/>
          </a:xfrm>
          <a:prstGeom prst="rect">
            <a:avLst/>
          </a:prstGeom>
        </p:spPr>
        <p:txBody>
          <a:bodyPr wrap="square">
            <a:spAutoFit/>
          </a:bodyPr>
          <a:lstStyle/>
          <a:p>
            <a:pPr indent="360363" fontAlgn="base"/>
            <a:r>
              <a:rPr lang="uk-UA" sz="2400" b="1" dirty="0"/>
              <a:t>На III стадії силікозу:</a:t>
            </a:r>
          </a:p>
          <a:p>
            <a:pPr marL="354013" indent="-354013" fontAlgn="base">
              <a:buFont typeface="Arial" pitchFamily="34" charset="0"/>
              <a:buChar char="•"/>
            </a:pPr>
            <a:r>
              <a:rPr lang="uk-UA" sz="2400" b="1" dirty="0"/>
              <a:t> </a:t>
            </a:r>
            <a:r>
              <a:rPr lang="uk-UA" sz="2400" dirty="0"/>
              <a:t>задишка стає постійна, </a:t>
            </a:r>
          </a:p>
          <a:p>
            <a:pPr marL="354013" indent="-354013" fontAlgn="base">
              <a:buFont typeface="Arial" pitchFamily="34" charset="0"/>
              <a:buChar char="•"/>
            </a:pPr>
            <a:r>
              <a:rPr lang="uk-UA" sz="2400" dirty="0"/>
              <a:t>турбує кашель з мокротинням,</a:t>
            </a:r>
          </a:p>
          <a:p>
            <a:pPr marL="354013" indent="-354013" fontAlgn="base">
              <a:buFont typeface="Arial" pitchFamily="34" charset="0"/>
              <a:buChar char="•"/>
            </a:pPr>
            <a:r>
              <a:rPr lang="uk-UA" sz="2400" dirty="0"/>
              <a:t> кровохаркатіння, </a:t>
            </a:r>
          </a:p>
          <a:p>
            <a:pPr marL="354013" indent="-354013" fontAlgn="base">
              <a:buFont typeface="Arial" pitchFamily="34" charset="0"/>
              <a:buChar char="•"/>
            </a:pPr>
            <a:r>
              <a:rPr lang="uk-UA" sz="2400" dirty="0"/>
              <a:t>тахікардія; </a:t>
            </a:r>
          </a:p>
          <a:p>
            <a:pPr marL="354013" indent="-354013" fontAlgn="base">
              <a:buFont typeface="Arial" pitchFamily="34" charset="0"/>
              <a:buChar char="•"/>
            </a:pPr>
            <a:r>
              <a:rPr lang="uk-UA" sz="2400" dirty="0"/>
              <a:t>виявляється ціаноз. </a:t>
            </a:r>
          </a:p>
          <a:p>
            <a:pPr indent="354013" fontAlgn="base"/>
            <a:r>
              <a:rPr lang="uk-UA" sz="2400" dirty="0"/>
              <a:t>     У пізніх стадіях розвивається:</a:t>
            </a:r>
          </a:p>
          <a:p>
            <a:pPr indent="354013" fontAlgn="base">
              <a:buFont typeface="Arial" pitchFamily="34" charset="0"/>
              <a:buChar char="•"/>
            </a:pPr>
            <a:r>
              <a:rPr lang="uk-UA" sz="2400" dirty="0"/>
              <a:t> легенева гіпертензія</a:t>
            </a:r>
          </a:p>
          <a:p>
            <a:pPr indent="354013" fontAlgn="base">
              <a:buFont typeface="Arial" pitchFamily="34" charset="0"/>
              <a:buChar char="•"/>
            </a:pPr>
            <a:r>
              <a:rPr lang="uk-UA" sz="2400" dirty="0"/>
              <a:t>серцево-легенева недостатність. </a:t>
            </a:r>
          </a:p>
          <a:p>
            <a:pPr indent="354013" fontAlgn="base"/>
            <a:r>
              <a:rPr lang="uk-UA" sz="2400" i="1" dirty="0"/>
              <a:t>Рентгенологічні ознаки </a:t>
            </a:r>
            <a:r>
              <a:rPr lang="uk-UA" sz="2400" dirty="0"/>
              <a:t>:</a:t>
            </a:r>
          </a:p>
          <a:p>
            <a:pPr indent="354013" fontAlgn="base">
              <a:buFont typeface="Wingdings" pitchFamily="2" charset="2"/>
              <a:buChar char="Ø"/>
            </a:pPr>
            <a:r>
              <a:rPr lang="uk-UA" sz="2400" dirty="0"/>
              <a:t>масивний пневмофіброз, </a:t>
            </a:r>
          </a:p>
          <a:p>
            <a:pPr indent="354013" fontAlgn="base">
              <a:buFont typeface="Wingdings" pitchFamily="2" charset="2"/>
              <a:buChar char="Ø"/>
            </a:pPr>
            <a:r>
              <a:rPr lang="uk-UA" sz="2400" dirty="0"/>
              <a:t>емфізема, </a:t>
            </a:r>
          </a:p>
          <a:p>
            <a:pPr indent="354013" fontAlgn="base">
              <a:buFont typeface="Wingdings" pitchFamily="2" charset="2"/>
              <a:buChar char="Ø"/>
            </a:pPr>
            <a:r>
              <a:rPr lang="uk-UA" sz="2400" dirty="0"/>
              <a:t>ателектази, </a:t>
            </a:r>
          </a:p>
          <a:p>
            <a:pPr indent="354013" fontAlgn="base">
              <a:buFont typeface="Wingdings" pitchFamily="2" charset="2"/>
              <a:buChar char="Ø"/>
            </a:pPr>
            <a:r>
              <a:rPr lang="uk-UA" sz="2400" dirty="0"/>
              <a:t>зміщення середостіння.</a:t>
            </a:r>
            <a:endParaRPr lang="ru-RU"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5632311"/>
          </a:xfrm>
          <a:prstGeom prst="rect">
            <a:avLst/>
          </a:prstGeom>
        </p:spPr>
        <p:txBody>
          <a:bodyPr wrap="square">
            <a:spAutoFit/>
          </a:bodyPr>
          <a:lstStyle/>
          <a:p>
            <a:pPr indent="269875" algn="just"/>
            <a:r>
              <a:rPr lang="uk-UA" sz="2400" dirty="0"/>
              <a:t>При повільно прогресуючому силікоз перехід з однієї стадії хвороби в іншу (частіше з I в II) займає часом десятки років, іноді ознак прогресування фіброзного процесу не виявляється зовсім. При великий тривалістю захворювання в </a:t>
            </a:r>
            <a:r>
              <a:rPr lang="uk-UA" sz="2400" dirty="0" err="1"/>
              <a:t>інтерстиціальної</a:t>
            </a:r>
            <a:r>
              <a:rPr lang="uk-UA" sz="2400" dirty="0"/>
              <a:t> формі силікозу на фоні кілька збільшується емфіземи. Вузлові форми силікозу, що розвинулися через несприятливі умов праці, можуть протікати у вигляді швидко прогресуючого процесу з переходом з однієї стадії в іншу протягом 5-6 років і менше.</a:t>
            </a:r>
          </a:p>
          <a:p>
            <a:pPr indent="269875" algn="just"/>
            <a:r>
              <a:rPr lang="uk-UA" sz="2400" dirty="0"/>
              <a:t>При відносно нетривалому впливі високих концентрацій кварц вмисного пилу зустрічається розвиток запізнілої реакції на пил - пізній силікоз. Це особлива форма хвороби, що розвивається через 10-20 і більше років після припинення роботи з пилом. Стаж роботи у цих хворих зазвичай не перевищує 4-5 років.</a:t>
            </a:r>
            <a:endParaRPr lang="ru-RU"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96944" cy="5262979"/>
          </a:xfrm>
          <a:prstGeom prst="rect">
            <a:avLst/>
          </a:prstGeom>
        </p:spPr>
        <p:txBody>
          <a:bodyPr wrap="square">
            <a:spAutoFit/>
          </a:bodyPr>
          <a:lstStyle/>
          <a:p>
            <a:pPr indent="269875" algn="just"/>
            <a:r>
              <a:rPr lang="uk-UA" sz="2400" b="1" dirty="0"/>
              <a:t>Для прогресуючого масивного фіброзу </a:t>
            </a:r>
            <a:r>
              <a:rPr lang="uk-UA" sz="2400" dirty="0"/>
              <a:t>характерна:</a:t>
            </a:r>
          </a:p>
          <a:p>
            <a:pPr indent="269875" algn="just">
              <a:buFont typeface="Arial" pitchFamily="34" charset="0"/>
              <a:buChar char="•"/>
            </a:pPr>
            <a:r>
              <a:rPr lang="uk-UA" sz="2400" dirty="0"/>
              <a:t> посилена задишка, </a:t>
            </a:r>
          </a:p>
          <a:p>
            <a:pPr indent="269875" algn="just">
              <a:buFont typeface="Arial" pitchFamily="34" charset="0"/>
              <a:buChar char="•"/>
            </a:pPr>
            <a:r>
              <a:rPr lang="uk-UA" sz="2400" dirty="0"/>
              <a:t>кашель з мокротинням, </a:t>
            </a:r>
          </a:p>
          <a:p>
            <a:pPr indent="269875" algn="just">
              <a:buFont typeface="Arial" pitchFamily="34" charset="0"/>
              <a:buChar char="•"/>
            </a:pPr>
            <a:r>
              <a:rPr lang="uk-UA" sz="2400" dirty="0"/>
              <a:t>рецидивні гнійні бронхіти, </a:t>
            </a:r>
          </a:p>
          <a:p>
            <a:pPr indent="269875" algn="just">
              <a:buFont typeface="Arial" pitchFamily="34" charset="0"/>
              <a:buChar char="•"/>
            </a:pPr>
            <a:r>
              <a:rPr lang="uk-UA" sz="2400" dirty="0"/>
              <a:t>виражені порушення легеневої вентиляції. </a:t>
            </a:r>
          </a:p>
          <a:p>
            <a:pPr indent="269875" algn="just"/>
            <a:r>
              <a:rPr lang="uk-UA" sz="2400" dirty="0"/>
              <a:t>Типові ускладнення  даної форми силікозу є:</a:t>
            </a:r>
          </a:p>
          <a:p>
            <a:pPr indent="269875" algn="just">
              <a:buFont typeface="Arial" pitchFamily="34" charset="0"/>
              <a:buChar char="•"/>
            </a:pPr>
            <a:r>
              <a:rPr lang="uk-UA" sz="2400" dirty="0"/>
              <a:t> пневмоторакс, </a:t>
            </a:r>
          </a:p>
          <a:p>
            <a:pPr indent="269875" algn="just">
              <a:buFont typeface="Arial" pitchFamily="34" charset="0"/>
              <a:buChar char="•"/>
            </a:pPr>
            <a:r>
              <a:rPr lang="uk-UA" sz="2400" dirty="0"/>
              <a:t>туберкульоз, </a:t>
            </a:r>
          </a:p>
          <a:p>
            <a:pPr indent="269875" algn="just">
              <a:buFont typeface="Arial" pitchFamily="34" charset="0"/>
              <a:buChar char="•"/>
            </a:pPr>
            <a:r>
              <a:rPr lang="uk-UA" sz="2400" dirty="0"/>
              <a:t>легеневе серце. </a:t>
            </a:r>
          </a:p>
          <a:p>
            <a:pPr indent="269875" algn="just"/>
            <a:r>
              <a:rPr lang="uk-UA" sz="2400" b="1" dirty="0"/>
              <a:t>Прискорений варіант силікозу </a:t>
            </a:r>
            <a:r>
              <a:rPr lang="uk-UA" sz="2400" dirty="0"/>
              <a:t>виникає через 5-10 років контакту з кварцовою пилом. Клінічні прояви схожі з хронічною формою, однак прогресують швидше. Часто поєднується з мікобактеріальною інфекцією, аутоімунними  захворюваннями (склеродермією).</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424936" cy="6740307"/>
          </a:xfrm>
          <a:prstGeom prst="rect">
            <a:avLst/>
          </a:prstGeom>
        </p:spPr>
        <p:txBody>
          <a:bodyPr wrap="square">
            <a:spAutoFit/>
          </a:bodyPr>
          <a:lstStyle/>
          <a:p>
            <a:pPr indent="360363" algn="just"/>
            <a:r>
              <a:rPr lang="uk-UA" sz="2400" b="1" dirty="0"/>
              <a:t>Рентгенологічні прояви силікозу: </a:t>
            </a:r>
          </a:p>
          <a:p>
            <a:pPr indent="360363" algn="just"/>
            <a:r>
              <a:rPr lang="uk-UA" sz="2400" dirty="0"/>
              <a:t>Форми: </a:t>
            </a:r>
          </a:p>
          <a:p>
            <a:pPr indent="360363" algn="just">
              <a:buFont typeface="Wingdings" pitchFamily="2" charset="2"/>
              <a:buChar char="Ø"/>
            </a:pPr>
            <a:r>
              <a:rPr lang="uk-UA" sz="2400" dirty="0" err="1"/>
              <a:t>Вузилкова</a:t>
            </a:r>
            <a:r>
              <a:rPr lang="uk-UA" sz="2400" dirty="0"/>
              <a:t>  форма; </a:t>
            </a:r>
          </a:p>
          <a:p>
            <a:pPr indent="360363" algn="just">
              <a:buFont typeface="Wingdings" pitchFamily="2" charset="2"/>
              <a:buChar char="Ø"/>
            </a:pPr>
            <a:r>
              <a:rPr lang="uk-UA" sz="2400" dirty="0"/>
              <a:t>вузлова форми; </a:t>
            </a:r>
          </a:p>
          <a:p>
            <a:pPr indent="360363" algn="just">
              <a:buFont typeface="Wingdings" pitchFamily="2" charset="2"/>
              <a:buChar char="Ø"/>
            </a:pPr>
            <a:r>
              <a:rPr lang="uk-UA" sz="2400" dirty="0" err="1"/>
              <a:t>інтерстиціальна</a:t>
            </a:r>
            <a:r>
              <a:rPr lang="uk-UA" sz="2400" dirty="0"/>
              <a:t> форма; </a:t>
            </a:r>
          </a:p>
          <a:p>
            <a:pPr indent="360363" algn="just"/>
            <a:r>
              <a:rPr lang="uk-UA" sz="2400" dirty="0"/>
              <a:t>При впливі пилу з малим вмістом вільного діоксиду кремнію (менше 10%) частіше зустрічаються </a:t>
            </a:r>
            <a:r>
              <a:rPr lang="uk-UA" sz="2400" dirty="0" err="1"/>
              <a:t>інтерстиціальна</a:t>
            </a:r>
            <a:r>
              <a:rPr lang="uk-UA" sz="2400" dirty="0"/>
              <a:t> і дрібновузилкова форми силікозу, які прогресують рідше і повільніше.</a:t>
            </a:r>
            <a:r>
              <a:rPr lang="ru-RU" sz="2400" dirty="0"/>
              <a:t> </a:t>
            </a:r>
          </a:p>
          <a:p>
            <a:pPr indent="360363" algn="just"/>
            <a:r>
              <a:rPr lang="uk-UA" sz="2400" b="1" dirty="0">
                <a:solidFill>
                  <a:srgbClr val="FFFF00"/>
                </a:solidFill>
              </a:rPr>
              <a:t>при вузловій формі:</a:t>
            </a:r>
          </a:p>
          <a:p>
            <a:pPr marL="265113" indent="-265113" algn="just">
              <a:buFont typeface="Wingdings" pitchFamily="2" charset="2"/>
              <a:buChar char="Ø"/>
            </a:pPr>
            <a:r>
              <a:rPr lang="uk-UA" sz="2400" dirty="0"/>
              <a:t>множинні округлі, чітко окреслені вогнищеві тіні від 1 до 10 мм або ж однорідні обмежені затемнення легеневих полів;</a:t>
            </a:r>
          </a:p>
          <a:p>
            <a:pPr marL="265113" indent="-265113" algn="just">
              <a:buFont typeface="Wingdings" pitchFamily="2" charset="2"/>
              <a:buChar char="Ø"/>
            </a:pPr>
            <a:r>
              <a:rPr lang="uk-UA" sz="2400" dirty="0"/>
              <a:t> уражаються частіше верхні і середні відділи </a:t>
            </a:r>
          </a:p>
          <a:p>
            <a:pPr marL="265113" indent="88900" algn="just"/>
            <a:r>
              <a:rPr lang="uk-UA" sz="2400" b="1" dirty="0">
                <a:solidFill>
                  <a:srgbClr val="FFFF00"/>
                </a:solidFill>
              </a:rPr>
              <a:t>при вузликової формі :</a:t>
            </a:r>
          </a:p>
          <a:p>
            <a:pPr marL="265113" indent="-265113" algn="just">
              <a:buFont typeface="Wingdings" pitchFamily="2" charset="2"/>
              <a:buChar char="Ø"/>
            </a:pPr>
            <a:r>
              <a:rPr lang="uk-UA" sz="2400" dirty="0"/>
              <a:t> дисеміновані міліарні вогнищеві тіні - «</a:t>
            </a:r>
            <a:r>
              <a:rPr lang="uk-UA" sz="2400" dirty="0">
                <a:solidFill>
                  <a:srgbClr val="FF0000"/>
                </a:solidFill>
              </a:rPr>
              <a:t>симптом сніжної бурі</a:t>
            </a:r>
            <a:r>
              <a:rPr lang="uk-UA" sz="2400" dirty="0"/>
              <a:t>», що нагадують міліарний туберкульоз. </a:t>
            </a:r>
          </a:p>
          <a:p>
            <a:pPr marL="265113" indent="-265113" algn="just">
              <a:buFont typeface="Wingdings" pitchFamily="2" charset="2"/>
              <a:buChar char="Ø"/>
            </a:pPr>
            <a:r>
              <a:rPr lang="uk-UA" sz="2400" dirty="0"/>
              <a:t>генералізовані лінійні і ретикулярні тіні за рахунок дифузного ретикулярного фіброзу</a:t>
            </a:r>
            <a:endParaRPr lang="ru-RU"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96944" cy="1938992"/>
          </a:xfrm>
          <a:prstGeom prst="rect">
            <a:avLst/>
          </a:prstGeom>
        </p:spPr>
        <p:txBody>
          <a:bodyPr wrap="square">
            <a:spAutoFit/>
          </a:bodyPr>
          <a:lstStyle/>
          <a:p>
            <a:pPr marL="360363" indent="-360363" algn="just">
              <a:buFont typeface="Wingdings" pitchFamily="2" charset="2"/>
              <a:buChar char="Ø"/>
            </a:pPr>
            <a:endParaRPr lang="ru-RU" sz="2400" dirty="0"/>
          </a:p>
          <a:p>
            <a:pPr marL="354013" indent="-354013" algn="just">
              <a:buFont typeface="Wingdings" pitchFamily="2" charset="2"/>
              <a:buChar char="Ø"/>
            </a:pPr>
            <a:r>
              <a:rPr lang="ru-RU" sz="2400" dirty="0"/>
              <a:t> </a:t>
            </a:r>
            <a:r>
              <a:rPr lang="uk-UA" sz="2400" dirty="0"/>
              <a:t>збільшення прикореневих лімфовузлів зі звапненнями в них по типу «</a:t>
            </a:r>
            <a:r>
              <a:rPr lang="uk-UA" sz="2400" dirty="0">
                <a:solidFill>
                  <a:srgbClr val="FF0000"/>
                </a:solidFill>
              </a:rPr>
              <a:t>яєчної шкаралупи</a:t>
            </a:r>
            <a:r>
              <a:rPr lang="uk-UA" sz="2400" dirty="0"/>
              <a:t>» </a:t>
            </a:r>
          </a:p>
          <a:p>
            <a:pPr marL="354013" indent="-354013" algn="just">
              <a:buFont typeface="Wingdings" pitchFamily="2" charset="2"/>
              <a:buChar char="Ø"/>
            </a:pPr>
            <a:r>
              <a:rPr lang="uk-UA" sz="2400" dirty="0"/>
              <a:t>У деяких хворих розвивається прогресуючий пневмофіброз ділянки емфіземи освіту плевральних бляшок.</a:t>
            </a: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60648"/>
            <a:ext cx="5352413" cy="5013176"/>
          </a:xfrm>
          <a:prstGeom prst="rect">
            <a:avLst/>
          </a:prstGeom>
          <a:noFill/>
          <a:ln w="9525">
            <a:noFill/>
            <a:miter lim="800000"/>
            <a:headEnd/>
            <a:tailEnd/>
          </a:ln>
          <a:effectLst/>
        </p:spPr>
      </p:pic>
      <p:sp>
        <p:nvSpPr>
          <p:cNvPr id="4" name="Прямоугольник 3"/>
          <p:cNvSpPr/>
          <p:nvPr/>
        </p:nvSpPr>
        <p:spPr>
          <a:xfrm>
            <a:off x="6012161" y="332656"/>
            <a:ext cx="3131840" cy="1200329"/>
          </a:xfrm>
          <a:prstGeom prst="rect">
            <a:avLst/>
          </a:prstGeom>
        </p:spPr>
        <p:txBody>
          <a:bodyPr wrap="square">
            <a:spAutoFit/>
          </a:bodyPr>
          <a:lstStyle/>
          <a:p>
            <a:pPr algn="ctr"/>
            <a:r>
              <a:rPr lang="uk-UA" sz="2400" b="1" dirty="0"/>
              <a:t>Силікоз </a:t>
            </a:r>
            <a:r>
              <a:rPr lang="uk-UA" sz="2400" b="1" dirty="0" err="1"/>
              <a:t>інтерстиціальна</a:t>
            </a:r>
            <a:r>
              <a:rPr lang="uk-UA" sz="2400" b="1" dirty="0"/>
              <a:t>  форма</a:t>
            </a:r>
          </a:p>
        </p:txBody>
      </p:sp>
      <p:sp>
        <p:nvSpPr>
          <p:cNvPr id="5" name="Прямоугольник 4"/>
          <p:cNvSpPr/>
          <p:nvPr/>
        </p:nvSpPr>
        <p:spPr>
          <a:xfrm>
            <a:off x="5508104" y="1700808"/>
            <a:ext cx="3635896" cy="4154984"/>
          </a:xfrm>
          <a:prstGeom prst="rect">
            <a:avLst/>
          </a:prstGeom>
        </p:spPr>
        <p:txBody>
          <a:bodyPr wrap="square">
            <a:spAutoFit/>
          </a:bodyPr>
          <a:lstStyle/>
          <a:p>
            <a:pPr marL="265113" indent="-265113">
              <a:buFont typeface="Arial" pitchFamily="34" charset="0"/>
              <a:buChar char="•"/>
            </a:pPr>
            <a:r>
              <a:rPr lang="ru-RU" dirty="0"/>
              <a:t> </a:t>
            </a:r>
            <a:r>
              <a:rPr lang="uk-UA" sz="2400" dirty="0"/>
              <a:t>генералізовані лінійні і ретикулярні тіні за рахунок дифузного ретикулярного фіброзу, </a:t>
            </a:r>
          </a:p>
          <a:p>
            <a:pPr marL="265113" indent="-265113">
              <a:buFont typeface="Arial" pitchFamily="34" charset="0"/>
              <a:buChar char="•"/>
            </a:pPr>
            <a:r>
              <a:rPr lang="uk-UA" sz="2400" dirty="0"/>
              <a:t>звапнення бронхопульмональних лімфовузлів ,</a:t>
            </a:r>
          </a:p>
          <a:p>
            <a:pPr marL="265113" indent="-265113">
              <a:buFont typeface="Arial" pitchFamily="34" charset="0"/>
              <a:buChar char="•"/>
            </a:pPr>
            <a:r>
              <a:rPr lang="uk-UA" sz="2400" dirty="0"/>
              <a:t>потовщення горизонтальної міжчасткової плеври зправа</a:t>
            </a:r>
            <a:endParaRPr lang="ru-RU"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8640"/>
            <a:ext cx="7776864" cy="461665"/>
          </a:xfrm>
          <a:prstGeom prst="rect">
            <a:avLst/>
          </a:prstGeom>
        </p:spPr>
        <p:txBody>
          <a:bodyPr wrap="square">
            <a:spAutoFit/>
          </a:bodyPr>
          <a:lstStyle/>
          <a:p>
            <a:pPr algn="ctr"/>
            <a:r>
              <a:rPr lang="uk-UA" sz="2400" b="1" dirty="0"/>
              <a:t>Силікоз </a:t>
            </a:r>
            <a:r>
              <a:rPr lang="uk-UA" sz="2400" b="1" dirty="0" err="1"/>
              <a:t>інтерстиціальна</a:t>
            </a:r>
            <a:r>
              <a:rPr lang="uk-UA" sz="2400" b="1" dirty="0"/>
              <a:t>  форма</a:t>
            </a:r>
          </a:p>
        </p:txBody>
      </p:sp>
      <p:pic>
        <p:nvPicPr>
          <p:cNvPr id="3074" name="Picture 2"/>
          <p:cNvPicPr>
            <a:picLocks noChangeAspect="1" noChangeArrowheads="1"/>
          </p:cNvPicPr>
          <p:nvPr/>
        </p:nvPicPr>
        <p:blipFill>
          <a:blip r:embed="rId2" cstate="print"/>
          <a:srcRect/>
          <a:stretch>
            <a:fillRect/>
          </a:stretch>
        </p:blipFill>
        <p:spPr bwMode="auto">
          <a:xfrm>
            <a:off x="0" y="620688"/>
            <a:ext cx="5901660" cy="6237312"/>
          </a:xfrm>
          <a:prstGeom prst="rect">
            <a:avLst/>
          </a:prstGeom>
          <a:noFill/>
          <a:ln w="9525">
            <a:noFill/>
            <a:miter lim="800000"/>
            <a:headEnd/>
            <a:tailEnd/>
          </a:ln>
        </p:spPr>
      </p:pic>
      <p:sp>
        <p:nvSpPr>
          <p:cNvPr id="5" name="Прямоугольник 4"/>
          <p:cNvSpPr/>
          <p:nvPr/>
        </p:nvSpPr>
        <p:spPr>
          <a:xfrm>
            <a:off x="5940153" y="692696"/>
            <a:ext cx="2880320" cy="2677656"/>
          </a:xfrm>
          <a:prstGeom prst="rect">
            <a:avLst/>
          </a:prstGeom>
        </p:spPr>
        <p:txBody>
          <a:bodyPr wrap="square">
            <a:spAutoFit/>
          </a:bodyPr>
          <a:lstStyle/>
          <a:p>
            <a:pPr marL="179388" indent="-179388">
              <a:buFont typeface="Arial" pitchFamily="34" charset="0"/>
              <a:buChar char="•"/>
            </a:pPr>
            <a:r>
              <a:rPr lang="uk-UA" sz="2400" dirty="0"/>
              <a:t>множинні лінійні тіні до 1,5 мм - s2. дрібні булли - сині стрілки (здуття легень по типу стільникової легені)</a:t>
            </a:r>
            <a:endParaRPr lang="ru-RU" sz="2400" dirty="0"/>
          </a:p>
        </p:txBody>
      </p:sp>
      <p:cxnSp>
        <p:nvCxnSpPr>
          <p:cNvPr id="7" name="Прямая со стрелкой 6"/>
          <p:cNvCxnSpPr/>
          <p:nvPr/>
        </p:nvCxnSpPr>
        <p:spPr>
          <a:xfrm flipH="1" flipV="1">
            <a:off x="1043608" y="5157192"/>
            <a:ext cx="72008" cy="288032"/>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H="1" flipV="1">
            <a:off x="3779912" y="5013176"/>
            <a:ext cx="72008" cy="576064"/>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24936" cy="461665"/>
          </a:xfrm>
          <a:prstGeom prst="rect">
            <a:avLst/>
          </a:prstGeom>
        </p:spPr>
        <p:txBody>
          <a:bodyPr wrap="square">
            <a:spAutoFit/>
          </a:bodyPr>
          <a:lstStyle/>
          <a:p>
            <a:pPr algn="ctr"/>
            <a:r>
              <a:rPr lang="uk-UA" sz="2400" dirty="0" err="1"/>
              <a:t>Силікотичні</a:t>
            </a:r>
            <a:r>
              <a:rPr lang="uk-UA" sz="2400" dirty="0"/>
              <a:t> вузлики на комп'ютерній томограмі</a:t>
            </a:r>
            <a:endParaRPr lang="ru-RU" sz="2400" dirty="0"/>
          </a:p>
        </p:txBody>
      </p:sp>
      <p:pic>
        <p:nvPicPr>
          <p:cNvPr id="1026" name="Picture 2" descr="http://www.fesmu.ru/www2/poltxt/u0010/pulmcl/29/ct01.jpg"/>
          <p:cNvPicPr>
            <a:picLocks noChangeAspect="1" noChangeArrowheads="1"/>
          </p:cNvPicPr>
          <p:nvPr/>
        </p:nvPicPr>
        <p:blipFill>
          <a:blip r:embed="rId2" cstate="print"/>
          <a:srcRect/>
          <a:stretch>
            <a:fillRect/>
          </a:stretch>
        </p:blipFill>
        <p:spPr bwMode="auto">
          <a:xfrm>
            <a:off x="323528" y="764704"/>
            <a:ext cx="7560840" cy="5509157"/>
          </a:xfrm>
          <a:prstGeom prst="rect">
            <a:avLst/>
          </a:prstGeom>
          <a:noFill/>
        </p:spPr>
      </p:pic>
      <p:sp>
        <p:nvSpPr>
          <p:cNvPr id="4" name="Прямоугольник 3"/>
          <p:cNvSpPr/>
          <p:nvPr/>
        </p:nvSpPr>
        <p:spPr>
          <a:xfrm>
            <a:off x="0" y="6211669"/>
            <a:ext cx="9144000" cy="369332"/>
          </a:xfrm>
          <a:prstGeom prst="rect">
            <a:avLst/>
          </a:prstGeom>
        </p:spPr>
        <p:txBody>
          <a:bodyPr wrap="square">
            <a:spAutoFit/>
          </a:bodyPr>
          <a:lstStyle/>
          <a:p>
            <a:r>
              <a:rPr lang="en-US" dirty="0"/>
              <a:t>http://www.fesmu.ru/www2/poltxt/u0010/pulmcl/29/res29a.htm</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04249" y="260648"/>
            <a:ext cx="2160240" cy="1200329"/>
          </a:xfrm>
          <a:prstGeom prst="rect">
            <a:avLst/>
          </a:prstGeom>
        </p:spPr>
        <p:txBody>
          <a:bodyPr wrap="square">
            <a:spAutoFit/>
          </a:bodyPr>
          <a:lstStyle/>
          <a:p>
            <a:pPr algn="ctr"/>
            <a:r>
              <a:rPr lang="uk-UA" sz="2400" b="1" dirty="0"/>
              <a:t>Силікоз вузликова  форма</a:t>
            </a:r>
          </a:p>
        </p:txBody>
      </p:sp>
      <p:sp>
        <p:nvSpPr>
          <p:cNvPr id="4" name="Прямоугольник 3"/>
          <p:cNvSpPr/>
          <p:nvPr/>
        </p:nvSpPr>
        <p:spPr>
          <a:xfrm>
            <a:off x="6588225" y="1556792"/>
            <a:ext cx="2555776" cy="2308324"/>
          </a:xfrm>
          <a:prstGeom prst="rect">
            <a:avLst/>
          </a:prstGeom>
        </p:spPr>
        <p:txBody>
          <a:bodyPr wrap="square">
            <a:spAutoFit/>
          </a:bodyPr>
          <a:lstStyle/>
          <a:p>
            <a:pPr marL="269875" indent="-269875">
              <a:buFont typeface="Arial" pitchFamily="34" charset="0"/>
              <a:buChar char="•"/>
            </a:pPr>
            <a:r>
              <a:rPr lang="uk-UA" sz="2400" dirty="0"/>
              <a:t>множинні дисеміновані міліарні тіні,</a:t>
            </a:r>
          </a:p>
          <a:p>
            <a:pPr marL="269875" indent="-269875">
              <a:buFont typeface="Arial" pitchFamily="34" charset="0"/>
              <a:buChar char="•"/>
            </a:pPr>
            <a:r>
              <a:rPr lang="uk-UA" sz="2400" dirty="0"/>
              <a:t> посилення легеневого малюнка</a:t>
            </a:r>
            <a:endParaRPr lang="ru-RU" sz="2400" dirty="0"/>
          </a:p>
        </p:txBody>
      </p:sp>
      <p:pic>
        <p:nvPicPr>
          <p:cNvPr id="4099" name="Picture 3"/>
          <p:cNvPicPr>
            <a:picLocks noChangeAspect="1" noChangeArrowheads="1"/>
          </p:cNvPicPr>
          <p:nvPr/>
        </p:nvPicPr>
        <p:blipFill>
          <a:blip r:embed="rId2" cstate="print"/>
          <a:srcRect/>
          <a:stretch>
            <a:fillRect/>
          </a:stretch>
        </p:blipFill>
        <p:spPr bwMode="auto">
          <a:xfrm>
            <a:off x="323528" y="0"/>
            <a:ext cx="6048672" cy="6232657"/>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764704"/>
            <a:ext cx="6372200" cy="5760640"/>
          </a:xfrm>
          <a:prstGeom prst="rect">
            <a:avLst/>
          </a:prstGeom>
          <a:noFill/>
          <a:ln w="9525">
            <a:noFill/>
            <a:miter lim="800000"/>
            <a:headEnd/>
            <a:tailEnd/>
          </a:ln>
        </p:spPr>
      </p:pic>
      <p:sp>
        <p:nvSpPr>
          <p:cNvPr id="3" name="Прямоугольник 2"/>
          <p:cNvSpPr/>
          <p:nvPr/>
        </p:nvSpPr>
        <p:spPr>
          <a:xfrm>
            <a:off x="2004379" y="0"/>
            <a:ext cx="4453399" cy="523220"/>
          </a:xfrm>
          <a:prstGeom prst="rect">
            <a:avLst/>
          </a:prstGeom>
        </p:spPr>
        <p:txBody>
          <a:bodyPr wrap="none">
            <a:spAutoFit/>
          </a:bodyPr>
          <a:lstStyle/>
          <a:p>
            <a:pPr algn="ctr"/>
            <a:r>
              <a:rPr lang="uk-UA" sz="2800" b="1" dirty="0"/>
              <a:t>Силікоз вузликова  форма</a:t>
            </a:r>
          </a:p>
        </p:txBody>
      </p:sp>
      <p:sp>
        <p:nvSpPr>
          <p:cNvPr id="4" name="Прямоугольник 3"/>
          <p:cNvSpPr/>
          <p:nvPr/>
        </p:nvSpPr>
        <p:spPr>
          <a:xfrm>
            <a:off x="6300192" y="980728"/>
            <a:ext cx="2843808" cy="2677656"/>
          </a:xfrm>
          <a:prstGeom prst="rect">
            <a:avLst/>
          </a:prstGeom>
        </p:spPr>
        <p:txBody>
          <a:bodyPr wrap="square">
            <a:spAutoFit/>
          </a:bodyPr>
          <a:lstStyle/>
          <a:p>
            <a:pPr marL="269875" indent="-269875">
              <a:buFont typeface="Arial" pitchFamily="34" charset="0"/>
              <a:buChar char="•"/>
            </a:pPr>
            <a:r>
              <a:rPr lang="uk-UA" sz="2400" dirty="0"/>
              <a:t>множинні дисеміновані міліарні тіні 1,5- 3.0 мм, </a:t>
            </a:r>
          </a:p>
          <a:p>
            <a:pPr marL="269875" indent="-269875">
              <a:buFont typeface="Arial" pitchFamily="34" charset="0"/>
              <a:buChar char="•"/>
            </a:pPr>
            <a:r>
              <a:rPr lang="uk-UA" sz="2400" dirty="0"/>
              <a:t>бронхосудинний малюнок погано диференціюється</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learningradiology.com/caseofweek/caseoftheweekpix/cow83.JPG"/>
          <p:cNvPicPr>
            <a:picLocks noChangeAspect="1" noChangeArrowheads="1"/>
          </p:cNvPicPr>
          <p:nvPr/>
        </p:nvPicPr>
        <p:blipFill>
          <a:blip r:embed="rId2" cstate="print"/>
          <a:srcRect/>
          <a:stretch>
            <a:fillRect/>
          </a:stretch>
        </p:blipFill>
        <p:spPr bwMode="auto">
          <a:xfrm>
            <a:off x="0" y="332656"/>
            <a:ext cx="6600825" cy="6096001"/>
          </a:xfrm>
          <a:prstGeom prst="rect">
            <a:avLst/>
          </a:prstGeom>
          <a:noFill/>
        </p:spPr>
      </p:pic>
      <p:sp>
        <p:nvSpPr>
          <p:cNvPr id="4" name="Прямоугольник 3"/>
          <p:cNvSpPr/>
          <p:nvPr/>
        </p:nvSpPr>
        <p:spPr>
          <a:xfrm>
            <a:off x="6876256" y="404664"/>
            <a:ext cx="2088232" cy="830997"/>
          </a:xfrm>
          <a:prstGeom prst="rect">
            <a:avLst/>
          </a:prstGeom>
        </p:spPr>
        <p:txBody>
          <a:bodyPr wrap="square">
            <a:spAutoFit/>
          </a:bodyPr>
          <a:lstStyle/>
          <a:p>
            <a:pPr algn="just"/>
            <a:r>
              <a:rPr lang="uk-UA" sz="2400" b="1" dirty="0"/>
              <a:t>Силікоз легень </a:t>
            </a:r>
            <a:endParaRPr lang="uk-UA" sz="2400" dirty="0"/>
          </a:p>
        </p:txBody>
      </p:sp>
      <p:sp>
        <p:nvSpPr>
          <p:cNvPr id="5" name="Прямоугольник 4"/>
          <p:cNvSpPr/>
          <p:nvPr/>
        </p:nvSpPr>
        <p:spPr>
          <a:xfrm>
            <a:off x="6732240" y="1700808"/>
            <a:ext cx="2411760" cy="1938992"/>
          </a:xfrm>
          <a:prstGeom prst="rect">
            <a:avLst/>
          </a:prstGeom>
        </p:spPr>
        <p:txBody>
          <a:bodyPr wrap="square">
            <a:spAutoFit/>
          </a:bodyPr>
          <a:lstStyle/>
          <a:p>
            <a:r>
              <a:rPr lang="uk-UA" sz="2400" dirty="0"/>
              <a:t>Дисеміновані вогнищеві тіні обох легень змішаного характеру</a:t>
            </a:r>
            <a:endParaRPr lang="ru-RU" sz="2400" dirty="0"/>
          </a:p>
        </p:txBody>
      </p:sp>
      <p:sp>
        <p:nvSpPr>
          <p:cNvPr id="6" name="Прямоугольник 5"/>
          <p:cNvSpPr/>
          <p:nvPr/>
        </p:nvSpPr>
        <p:spPr>
          <a:xfrm>
            <a:off x="251520" y="6488668"/>
            <a:ext cx="8712968" cy="369332"/>
          </a:xfrm>
          <a:prstGeom prst="rect">
            <a:avLst/>
          </a:prstGeom>
        </p:spPr>
        <p:txBody>
          <a:bodyPr wrap="square">
            <a:spAutoFit/>
          </a:bodyPr>
          <a:lstStyle/>
          <a:p>
            <a:r>
              <a:rPr lang="en-US" dirty="0"/>
              <a:t>http://learningradiology.com/notes/chestnotes/silicosis.htm</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2656"/>
            <a:ext cx="4392488" cy="830997"/>
          </a:xfrm>
          <a:prstGeom prst="rect">
            <a:avLst/>
          </a:prstGeom>
        </p:spPr>
        <p:txBody>
          <a:bodyPr wrap="square">
            <a:spAutoFit/>
          </a:bodyPr>
          <a:lstStyle/>
          <a:p>
            <a:pPr algn="ctr"/>
            <a:r>
              <a:rPr lang="uk-UA" sz="2400" dirty="0"/>
              <a:t>Збільшення і злиття вузликів: </a:t>
            </a:r>
            <a:r>
              <a:rPr lang="uk-UA" sz="2400" b="1" i="1" dirty="0"/>
              <a:t>симптом "сніжної бурі"</a:t>
            </a:r>
            <a:endParaRPr lang="ru-RU" sz="2400" b="1" i="1" dirty="0"/>
          </a:p>
        </p:txBody>
      </p:sp>
      <p:pic>
        <p:nvPicPr>
          <p:cNvPr id="84994" name="Picture 2" descr="http://www.fesmu.ru/www2/poltxt/u0010/pulmcl/29/sro.jpg"/>
          <p:cNvPicPr>
            <a:picLocks noChangeAspect="1" noChangeArrowheads="1"/>
          </p:cNvPicPr>
          <p:nvPr/>
        </p:nvPicPr>
        <p:blipFill>
          <a:blip r:embed="rId2" cstate="print"/>
          <a:srcRect/>
          <a:stretch>
            <a:fillRect/>
          </a:stretch>
        </p:blipFill>
        <p:spPr bwMode="auto">
          <a:xfrm>
            <a:off x="179512" y="1340768"/>
            <a:ext cx="4248472" cy="4272207"/>
          </a:xfrm>
          <a:prstGeom prst="rect">
            <a:avLst/>
          </a:prstGeom>
          <a:noFill/>
        </p:spPr>
      </p:pic>
      <p:sp>
        <p:nvSpPr>
          <p:cNvPr id="4" name="Прямоугольник 3"/>
          <p:cNvSpPr/>
          <p:nvPr/>
        </p:nvSpPr>
        <p:spPr>
          <a:xfrm>
            <a:off x="4572000" y="476672"/>
            <a:ext cx="4572000" cy="830997"/>
          </a:xfrm>
          <a:prstGeom prst="rect">
            <a:avLst/>
          </a:prstGeom>
        </p:spPr>
        <p:txBody>
          <a:bodyPr>
            <a:spAutoFit/>
          </a:bodyPr>
          <a:lstStyle/>
          <a:p>
            <a:pPr algn="ctr"/>
            <a:r>
              <a:rPr lang="uk-UA" sz="2400" dirty="0"/>
              <a:t>Утворення силікотичних фіброзних вузлів</a:t>
            </a:r>
            <a:endParaRPr lang="ru-RU" sz="2400" dirty="0"/>
          </a:p>
        </p:txBody>
      </p:sp>
      <p:pic>
        <p:nvPicPr>
          <p:cNvPr id="84996" name="Picture 4" descr="http://www.fesmu.ru/www2/poltxt/u0010/pulmcl/29/lo.jpg"/>
          <p:cNvPicPr>
            <a:picLocks noChangeAspect="1" noChangeArrowheads="1"/>
          </p:cNvPicPr>
          <p:nvPr/>
        </p:nvPicPr>
        <p:blipFill>
          <a:blip r:embed="rId3" cstate="print"/>
          <a:srcRect/>
          <a:stretch>
            <a:fillRect/>
          </a:stretch>
        </p:blipFill>
        <p:spPr bwMode="auto">
          <a:xfrm>
            <a:off x="4644008" y="1340768"/>
            <a:ext cx="4104456" cy="4246810"/>
          </a:xfrm>
          <a:prstGeom prst="rect">
            <a:avLst/>
          </a:prstGeom>
          <a:noFill/>
        </p:spPr>
      </p:pic>
      <p:sp>
        <p:nvSpPr>
          <p:cNvPr id="6" name="Прямоугольник 5"/>
          <p:cNvSpPr/>
          <p:nvPr/>
        </p:nvSpPr>
        <p:spPr>
          <a:xfrm>
            <a:off x="323528" y="5949280"/>
            <a:ext cx="8820472" cy="369332"/>
          </a:xfrm>
          <a:prstGeom prst="rect">
            <a:avLst/>
          </a:prstGeom>
        </p:spPr>
        <p:txBody>
          <a:bodyPr wrap="square">
            <a:spAutoFit/>
          </a:bodyPr>
          <a:lstStyle/>
          <a:p>
            <a:r>
              <a:rPr lang="en-US" dirty="0"/>
              <a:t>http://www.fesmu.ru/www2/poltxt/u0010/pulmcl/29/res29a.htm</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0" y="0"/>
            <a:ext cx="4932040" cy="4844281"/>
          </a:xfrm>
          <a:prstGeom prst="rect">
            <a:avLst/>
          </a:prstGeom>
          <a:noFill/>
          <a:ln w="9525">
            <a:noFill/>
            <a:miter lim="800000"/>
            <a:headEnd/>
            <a:tailEnd/>
          </a:ln>
          <a:effectLst/>
        </p:spPr>
      </p:pic>
      <p:sp>
        <p:nvSpPr>
          <p:cNvPr id="4" name="Прямоугольник 3"/>
          <p:cNvSpPr/>
          <p:nvPr/>
        </p:nvSpPr>
        <p:spPr>
          <a:xfrm>
            <a:off x="6156176" y="0"/>
            <a:ext cx="2439462" cy="830997"/>
          </a:xfrm>
          <a:prstGeom prst="rect">
            <a:avLst/>
          </a:prstGeom>
        </p:spPr>
        <p:txBody>
          <a:bodyPr wrap="square">
            <a:spAutoFit/>
          </a:bodyPr>
          <a:lstStyle/>
          <a:p>
            <a:pPr algn="ctr"/>
            <a:r>
              <a:rPr lang="ru-RU" sz="2400" b="1" dirty="0"/>
              <a:t>Силикоз узловая форма</a:t>
            </a:r>
          </a:p>
        </p:txBody>
      </p:sp>
      <p:sp>
        <p:nvSpPr>
          <p:cNvPr id="5" name="Прямоугольник 4"/>
          <p:cNvSpPr/>
          <p:nvPr/>
        </p:nvSpPr>
        <p:spPr>
          <a:xfrm>
            <a:off x="5076056" y="980728"/>
            <a:ext cx="4067944" cy="1754326"/>
          </a:xfrm>
          <a:prstGeom prst="rect">
            <a:avLst/>
          </a:prstGeom>
        </p:spPr>
        <p:txBody>
          <a:bodyPr wrap="square">
            <a:spAutoFit/>
          </a:bodyPr>
          <a:lstStyle/>
          <a:p>
            <a:pPr marL="360363" indent="-360363" algn="just">
              <a:buFont typeface="Wingdings" pitchFamily="2" charset="2"/>
              <a:buChar char="Ø"/>
            </a:pPr>
            <a:r>
              <a:rPr lang="ru-RU" dirty="0"/>
              <a:t> множество узловых теней</a:t>
            </a:r>
          </a:p>
          <a:p>
            <a:pPr marL="360363" indent="-360363" algn="just">
              <a:buFont typeface="Wingdings" pitchFamily="2" charset="2"/>
              <a:buChar char="Ø"/>
            </a:pPr>
            <a:r>
              <a:rPr lang="ru-RU" dirty="0"/>
              <a:t>увеличение бронхопульмональных лимфоузлов с  обызвествлением в них по типу «яичной скорлупы» - синие стрелки</a:t>
            </a:r>
          </a:p>
          <a:p>
            <a:pPr marL="360363" indent="-360363" algn="just">
              <a:buFont typeface="Wingdings" pitchFamily="2" charset="2"/>
              <a:buChar char="Ø"/>
            </a:pPr>
            <a:r>
              <a:rPr lang="ru-RU" dirty="0"/>
              <a:t>пневмофиброз</a:t>
            </a:r>
          </a:p>
        </p:txBody>
      </p:sp>
      <p:sp>
        <p:nvSpPr>
          <p:cNvPr id="6" name="Прямоугольник 5"/>
          <p:cNvSpPr/>
          <p:nvPr/>
        </p:nvSpPr>
        <p:spPr>
          <a:xfrm>
            <a:off x="1259632" y="5805264"/>
            <a:ext cx="4572000" cy="646331"/>
          </a:xfrm>
          <a:prstGeom prst="rect">
            <a:avLst/>
          </a:prstGeom>
        </p:spPr>
        <p:txBody>
          <a:bodyPr>
            <a:spAutoFit/>
          </a:bodyPr>
          <a:lstStyle/>
          <a:p>
            <a:r>
              <a:rPr lang="ru-RU" b="1" dirty="0"/>
              <a:t>Изменения лимфатических узлов - "Яичная скорлупа".</a:t>
            </a:r>
            <a:endParaRPr lang="ru-RU" dirty="0"/>
          </a:p>
        </p:txBody>
      </p:sp>
      <p:pic>
        <p:nvPicPr>
          <p:cNvPr id="34818" name="Picture 2" descr="http://www.fesmu.ru/www2/poltxt/u0010/pulmcl/29/es.jpg"/>
          <p:cNvPicPr>
            <a:picLocks noChangeAspect="1" noChangeArrowheads="1"/>
          </p:cNvPicPr>
          <p:nvPr/>
        </p:nvPicPr>
        <p:blipFill>
          <a:blip r:embed="rId3" cstate="print"/>
          <a:srcRect/>
          <a:stretch>
            <a:fillRect/>
          </a:stretch>
        </p:blipFill>
        <p:spPr bwMode="auto">
          <a:xfrm>
            <a:off x="5292080" y="3212975"/>
            <a:ext cx="3456384" cy="3576261"/>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learningradiology.com/images/chestimages1/Silicosis-ann.jpg"/>
          <p:cNvPicPr>
            <a:picLocks noChangeAspect="1" noChangeArrowheads="1"/>
          </p:cNvPicPr>
          <p:nvPr/>
        </p:nvPicPr>
        <p:blipFill>
          <a:blip r:embed="rId2" cstate="print"/>
          <a:srcRect/>
          <a:stretch>
            <a:fillRect/>
          </a:stretch>
        </p:blipFill>
        <p:spPr bwMode="auto">
          <a:xfrm>
            <a:off x="0" y="548680"/>
            <a:ext cx="5762625" cy="4572000"/>
          </a:xfrm>
          <a:prstGeom prst="rect">
            <a:avLst/>
          </a:prstGeom>
          <a:noFill/>
        </p:spPr>
      </p:pic>
      <p:sp>
        <p:nvSpPr>
          <p:cNvPr id="3" name="Прямоугольник 2"/>
          <p:cNvSpPr/>
          <p:nvPr/>
        </p:nvSpPr>
        <p:spPr>
          <a:xfrm>
            <a:off x="5796136" y="548680"/>
            <a:ext cx="3347864" cy="4801314"/>
          </a:xfrm>
          <a:prstGeom prst="rect">
            <a:avLst/>
          </a:prstGeom>
        </p:spPr>
        <p:txBody>
          <a:bodyPr wrap="square">
            <a:spAutoFit/>
          </a:bodyPr>
          <a:lstStyle/>
          <a:p>
            <a:r>
              <a:rPr lang="ru-RU" sz="2400" b="1" dirty="0"/>
              <a:t>Силикоз с прогрессирующим массивным фиброзом.</a:t>
            </a:r>
          </a:p>
          <a:p>
            <a:pPr>
              <a:buFont typeface="Arial" pitchFamily="34" charset="0"/>
              <a:buChar char="•"/>
            </a:pPr>
            <a:r>
              <a:rPr lang="ru-RU" dirty="0"/>
              <a:t>  крупные участки затемнения верхних долях обоих легких (черные стрелки). </a:t>
            </a:r>
          </a:p>
          <a:p>
            <a:pPr>
              <a:buFont typeface="Arial" pitchFamily="34" charset="0"/>
              <a:buChar char="•"/>
            </a:pPr>
            <a:r>
              <a:rPr lang="ru-RU" dirty="0"/>
              <a:t>  множественные увеличенные и кальцифицированные лимфатические узлы в корнях, многие с кальцификацией в виде ободка или «яичной скорлупы» (белые стрелки). </a:t>
            </a:r>
          </a:p>
          <a:p>
            <a:pPr>
              <a:buFont typeface="Arial" pitchFamily="34" charset="0"/>
              <a:buChar char="•"/>
            </a:pPr>
            <a:r>
              <a:rPr lang="ru-RU" dirty="0"/>
              <a:t> Рубцы в обеих нижних долях (зеленые стрелки). </a:t>
            </a:r>
          </a:p>
          <a:p>
            <a:pPr>
              <a:buFont typeface="Arial" pitchFamily="34" charset="0"/>
              <a:buChar char="•"/>
            </a:pPr>
            <a:r>
              <a:rPr lang="ru-RU" b="1" dirty="0"/>
              <a:t> </a:t>
            </a:r>
            <a:r>
              <a:rPr lang="ru-RU" dirty="0"/>
              <a:t> пневмофиброз</a:t>
            </a:r>
            <a:br>
              <a:rPr lang="en-US" b="1" dirty="0"/>
            </a:br>
            <a:endParaRPr lang="en-US"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0"/>
            <a:ext cx="4572000" cy="1015663"/>
          </a:xfrm>
          <a:prstGeom prst="rect">
            <a:avLst/>
          </a:prstGeom>
        </p:spPr>
        <p:txBody>
          <a:bodyPr>
            <a:spAutoFit/>
          </a:bodyPr>
          <a:lstStyle/>
          <a:p>
            <a:pPr algn="ctr"/>
            <a:r>
              <a:rPr lang="en-US" dirty="0"/>
              <a:t> </a:t>
            </a:r>
            <a:r>
              <a:rPr lang="ru-RU" sz="2400" b="1" dirty="0"/>
              <a:t>Силикоз легких</a:t>
            </a:r>
          </a:p>
          <a:p>
            <a:endParaRPr lang="ru-RU" b="1" dirty="0"/>
          </a:p>
          <a:p>
            <a:endParaRPr lang="en-US" b="1" dirty="0"/>
          </a:p>
        </p:txBody>
      </p:sp>
      <p:pic>
        <p:nvPicPr>
          <p:cNvPr id="49154" name="Picture 2" descr="E:\Мои документы\КНИГИ по рентгену\Легкие\пневмоканиозы\силикоз 2.1.jpg"/>
          <p:cNvPicPr>
            <a:picLocks noChangeAspect="1" noChangeArrowheads="1"/>
          </p:cNvPicPr>
          <p:nvPr/>
        </p:nvPicPr>
        <p:blipFill>
          <a:blip r:embed="rId2" cstate="print"/>
          <a:srcRect/>
          <a:stretch>
            <a:fillRect/>
          </a:stretch>
        </p:blipFill>
        <p:spPr bwMode="auto">
          <a:xfrm>
            <a:off x="0" y="0"/>
            <a:ext cx="4355976" cy="4445307"/>
          </a:xfrm>
          <a:prstGeom prst="rect">
            <a:avLst/>
          </a:prstGeom>
          <a:noFill/>
        </p:spPr>
      </p:pic>
      <p:sp>
        <p:nvSpPr>
          <p:cNvPr id="5" name="Прямоугольник 4"/>
          <p:cNvSpPr/>
          <p:nvPr/>
        </p:nvSpPr>
        <p:spPr>
          <a:xfrm>
            <a:off x="4644009" y="692696"/>
            <a:ext cx="4499992" cy="2862322"/>
          </a:xfrm>
          <a:prstGeom prst="rect">
            <a:avLst/>
          </a:prstGeom>
        </p:spPr>
        <p:txBody>
          <a:bodyPr wrap="square">
            <a:spAutoFit/>
          </a:bodyPr>
          <a:lstStyle/>
          <a:p>
            <a:pPr marL="449263" indent="-449263">
              <a:buFont typeface="Arial" pitchFamily="34" charset="0"/>
              <a:buChar char="•"/>
            </a:pPr>
            <a:r>
              <a:rPr lang="ru-RU" dirty="0"/>
              <a:t> В верхних отделах обоих легких - выраженный пневмофиброз; </a:t>
            </a:r>
          </a:p>
          <a:p>
            <a:pPr marL="449263" indent="-449263">
              <a:buFont typeface="Arial" pitchFamily="34" charset="0"/>
              <a:buChar char="•"/>
            </a:pPr>
            <a:r>
              <a:rPr lang="ru-RU" dirty="0"/>
              <a:t>Эмфизема в средних и нижних отделах;</a:t>
            </a:r>
          </a:p>
          <a:p>
            <a:pPr marL="449263" indent="-449263">
              <a:buFont typeface="Arial" pitchFamily="34" charset="0"/>
              <a:buChar char="•"/>
            </a:pPr>
            <a:r>
              <a:rPr lang="ru-RU" dirty="0"/>
              <a:t>Ложные медиастинальные грыжи;</a:t>
            </a:r>
          </a:p>
          <a:p>
            <a:pPr marL="449263" indent="-449263">
              <a:buFont typeface="Arial" pitchFamily="34" charset="0"/>
              <a:buChar char="•"/>
            </a:pPr>
            <a:r>
              <a:rPr lang="ru-RU" dirty="0"/>
              <a:t>Скошенность куполов диафрагмы;</a:t>
            </a:r>
          </a:p>
          <a:p>
            <a:pPr marL="449263" indent="-449263">
              <a:buFont typeface="Arial" pitchFamily="34" charset="0"/>
              <a:buChar char="•"/>
            </a:pPr>
            <a:r>
              <a:rPr lang="ru-RU" dirty="0"/>
              <a:t>Закругление реберно-диафрагмальных синусов;</a:t>
            </a:r>
          </a:p>
          <a:p>
            <a:pPr marL="449263" indent="-449263">
              <a:buFont typeface="Arial" pitchFamily="34" charset="0"/>
              <a:buChar char="•"/>
            </a:pPr>
            <a:r>
              <a:rPr lang="ru-RU" dirty="0"/>
              <a:t>Плевро-диафрагмальные спайки;</a:t>
            </a:r>
            <a:br>
              <a:rPr lang="ru-RU" dirty="0"/>
            </a:br>
            <a:r>
              <a:rPr lang="ru-RU" dirty="0"/>
              <a:t>Уплотнение плевры</a:t>
            </a:r>
          </a:p>
        </p:txBody>
      </p:sp>
      <p:pic>
        <p:nvPicPr>
          <p:cNvPr id="49163" name="Picture 11" descr="Силикоз"/>
          <p:cNvPicPr>
            <a:picLocks noChangeAspect="1" noChangeArrowheads="1"/>
          </p:cNvPicPr>
          <p:nvPr/>
        </p:nvPicPr>
        <p:blipFill>
          <a:blip r:embed="rId3" cstate="print"/>
          <a:srcRect/>
          <a:stretch>
            <a:fillRect/>
          </a:stretch>
        </p:blipFill>
        <p:spPr bwMode="auto">
          <a:xfrm>
            <a:off x="2411760" y="4365104"/>
            <a:ext cx="2454544" cy="2492896"/>
          </a:xfrm>
          <a:prstGeom prst="rect">
            <a:avLst/>
          </a:prstGeom>
          <a:noFill/>
        </p:spPr>
      </p:pic>
      <p:pic>
        <p:nvPicPr>
          <p:cNvPr id="49165" name="Picture 13" descr="Силикоз"/>
          <p:cNvPicPr>
            <a:picLocks noChangeAspect="1" noChangeArrowheads="1"/>
          </p:cNvPicPr>
          <p:nvPr/>
        </p:nvPicPr>
        <p:blipFill>
          <a:blip r:embed="rId4" cstate="print"/>
          <a:srcRect/>
          <a:stretch>
            <a:fillRect/>
          </a:stretch>
        </p:blipFill>
        <p:spPr bwMode="auto">
          <a:xfrm>
            <a:off x="0" y="4408555"/>
            <a:ext cx="2411760" cy="2449445"/>
          </a:xfrm>
          <a:prstGeom prst="rect">
            <a:avLst/>
          </a:prstGeom>
          <a:noFill/>
        </p:spPr>
      </p:pic>
      <p:pic>
        <p:nvPicPr>
          <p:cNvPr id="49167" name="Picture 15" descr="Силикоз"/>
          <p:cNvPicPr>
            <a:picLocks noChangeAspect="1" noChangeArrowheads="1"/>
          </p:cNvPicPr>
          <p:nvPr/>
        </p:nvPicPr>
        <p:blipFill>
          <a:blip r:embed="rId5" cstate="print"/>
          <a:srcRect/>
          <a:stretch>
            <a:fillRect/>
          </a:stretch>
        </p:blipFill>
        <p:spPr bwMode="auto">
          <a:xfrm>
            <a:off x="4932041" y="4371472"/>
            <a:ext cx="2448272" cy="2486527"/>
          </a:xfrm>
          <a:prstGeom prst="rect">
            <a:avLst/>
          </a:prstGeom>
          <a:noFill/>
        </p:spPr>
      </p:pic>
      <p:sp>
        <p:nvSpPr>
          <p:cNvPr id="12" name="Прямоугольник 11"/>
          <p:cNvSpPr/>
          <p:nvPr/>
        </p:nvSpPr>
        <p:spPr>
          <a:xfrm>
            <a:off x="7308304" y="5517232"/>
            <a:ext cx="1835696" cy="830997"/>
          </a:xfrm>
          <a:prstGeom prst="rect">
            <a:avLst/>
          </a:prstGeom>
        </p:spPr>
        <p:txBody>
          <a:bodyPr wrap="square">
            <a:spAutoFit/>
          </a:bodyPr>
          <a:lstStyle/>
          <a:p>
            <a:br>
              <a:rPr lang="ru-RU" sz="1200" dirty="0"/>
            </a:br>
            <a:r>
              <a:rPr lang="ru-RU" sz="1200" dirty="0"/>
              <a:t>Павел Коротков</a:t>
            </a:r>
          </a:p>
          <a:p>
            <a:r>
              <a:rPr lang="ru-RU" sz="1200" dirty="0"/>
              <a:t>  </a:t>
            </a:r>
            <a:r>
              <a:rPr lang="en-US" sz="1200" dirty="0"/>
              <a:t>https://radiographia</a:t>
            </a:r>
            <a:endParaRPr lang="ru-RU" sz="1200" dirty="0"/>
          </a:p>
          <a:p>
            <a:r>
              <a:rPr lang="en-US" sz="1200" dirty="0"/>
              <a:t>.info/case/silikoz</a:t>
            </a:r>
            <a:endParaRPr lang="ru-RU"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Силикоз"/>
          <p:cNvPicPr>
            <a:picLocks noChangeAspect="1" noChangeArrowheads="1"/>
          </p:cNvPicPr>
          <p:nvPr/>
        </p:nvPicPr>
        <p:blipFill>
          <a:blip r:embed="rId2" cstate="print"/>
          <a:srcRect/>
          <a:stretch>
            <a:fillRect/>
          </a:stretch>
        </p:blipFill>
        <p:spPr bwMode="auto">
          <a:xfrm>
            <a:off x="4716015" y="3140968"/>
            <a:ext cx="4417779" cy="3024336"/>
          </a:xfrm>
          <a:prstGeom prst="rect">
            <a:avLst/>
          </a:prstGeom>
          <a:noFill/>
        </p:spPr>
      </p:pic>
      <p:sp>
        <p:nvSpPr>
          <p:cNvPr id="3" name="Прямоугольник 2"/>
          <p:cNvSpPr/>
          <p:nvPr/>
        </p:nvSpPr>
        <p:spPr>
          <a:xfrm>
            <a:off x="5580112" y="0"/>
            <a:ext cx="3096344" cy="646331"/>
          </a:xfrm>
          <a:prstGeom prst="rect">
            <a:avLst/>
          </a:prstGeom>
        </p:spPr>
        <p:txBody>
          <a:bodyPr wrap="square">
            <a:spAutoFit/>
          </a:bodyPr>
          <a:lstStyle/>
          <a:p>
            <a:r>
              <a:rPr lang="ru-RU" b="1" dirty="0"/>
              <a:t>Силикоз легких </a:t>
            </a:r>
          </a:p>
          <a:p>
            <a:r>
              <a:rPr lang="ru-RU" b="1" dirty="0"/>
              <a:t>КТ ОГК тот же пациент</a:t>
            </a:r>
            <a:endParaRPr lang="ru-RU" dirty="0"/>
          </a:p>
        </p:txBody>
      </p:sp>
      <p:pic>
        <p:nvPicPr>
          <p:cNvPr id="50180" name="Picture 4" descr="Силикоз"/>
          <p:cNvPicPr>
            <a:picLocks noChangeAspect="1" noChangeArrowheads="1"/>
          </p:cNvPicPr>
          <p:nvPr/>
        </p:nvPicPr>
        <p:blipFill>
          <a:blip r:embed="rId3" cstate="print"/>
          <a:srcRect/>
          <a:stretch>
            <a:fillRect/>
          </a:stretch>
        </p:blipFill>
        <p:spPr bwMode="auto">
          <a:xfrm>
            <a:off x="0" y="3140968"/>
            <a:ext cx="4788024" cy="3114086"/>
          </a:xfrm>
          <a:prstGeom prst="rect">
            <a:avLst/>
          </a:prstGeom>
          <a:noFill/>
        </p:spPr>
      </p:pic>
      <p:pic>
        <p:nvPicPr>
          <p:cNvPr id="5" name="Picture 7" descr="Силикоз"/>
          <p:cNvPicPr>
            <a:picLocks noChangeAspect="1" noChangeArrowheads="1"/>
          </p:cNvPicPr>
          <p:nvPr/>
        </p:nvPicPr>
        <p:blipFill>
          <a:blip r:embed="rId4" cstate="print"/>
          <a:srcRect/>
          <a:stretch>
            <a:fillRect/>
          </a:stretch>
        </p:blipFill>
        <p:spPr bwMode="auto">
          <a:xfrm>
            <a:off x="0" y="0"/>
            <a:ext cx="4829355" cy="3140968"/>
          </a:xfrm>
          <a:prstGeom prst="rect">
            <a:avLst/>
          </a:prstGeom>
          <a:noFill/>
        </p:spPr>
      </p:pic>
      <p:pic>
        <p:nvPicPr>
          <p:cNvPr id="6" name="Picture 9" descr="Силикоз"/>
          <p:cNvPicPr>
            <a:picLocks noChangeAspect="1" noChangeArrowheads="1"/>
          </p:cNvPicPr>
          <p:nvPr/>
        </p:nvPicPr>
        <p:blipFill>
          <a:blip r:embed="rId5" cstate="print"/>
          <a:srcRect/>
          <a:stretch>
            <a:fillRect/>
          </a:stretch>
        </p:blipFill>
        <p:spPr bwMode="auto">
          <a:xfrm>
            <a:off x="4716016" y="548680"/>
            <a:ext cx="4427984" cy="270892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s://prod-images-static.radiopaedia.org/images/626624/de6ac45c1e4d3928927610b2297e0b_big_gallery.jpg"/>
          <p:cNvPicPr>
            <a:picLocks noChangeAspect="1" noChangeArrowheads="1"/>
          </p:cNvPicPr>
          <p:nvPr/>
        </p:nvPicPr>
        <p:blipFill>
          <a:blip r:embed="rId2" cstate="print"/>
          <a:srcRect/>
          <a:stretch>
            <a:fillRect/>
          </a:stretch>
        </p:blipFill>
        <p:spPr bwMode="auto">
          <a:xfrm>
            <a:off x="0" y="3356992"/>
            <a:ext cx="3672408" cy="3501008"/>
          </a:xfrm>
          <a:prstGeom prst="rect">
            <a:avLst/>
          </a:prstGeom>
          <a:noFill/>
        </p:spPr>
      </p:pic>
      <p:pic>
        <p:nvPicPr>
          <p:cNvPr id="52228" name="Picture 4" descr="https://prod-images-static.radiopaedia.org/images/626656/820d5cbb62a72b579cd1f4508cbdd4_big_gallery.jpg"/>
          <p:cNvPicPr>
            <a:picLocks noChangeAspect="1" noChangeArrowheads="1"/>
          </p:cNvPicPr>
          <p:nvPr/>
        </p:nvPicPr>
        <p:blipFill>
          <a:blip r:embed="rId3" cstate="print"/>
          <a:srcRect/>
          <a:stretch>
            <a:fillRect/>
          </a:stretch>
        </p:blipFill>
        <p:spPr bwMode="auto">
          <a:xfrm>
            <a:off x="3635896" y="3356992"/>
            <a:ext cx="3517759" cy="3501008"/>
          </a:xfrm>
          <a:prstGeom prst="rect">
            <a:avLst/>
          </a:prstGeom>
          <a:noFill/>
        </p:spPr>
      </p:pic>
      <p:pic>
        <p:nvPicPr>
          <p:cNvPr id="52230" name="Picture 6" descr="https://prod-images-static.radiopaedia.org/images/626587/27e150e6e0b0f8b320493b4d8f2cc1_jumbo.jpg"/>
          <p:cNvPicPr>
            <a:picLocks noChangeAspect="1" noChangeArrowheads="1"/>
          </p:cNvPicPr>
          <p:nvPr/>
        </p:nvPicPr>
        <p:blipFill>
          <a:blip r:embed="rId4" cstate="print"/>
          <a:srcRect/>
          <a:stretch>
            <a:fillRect/>
          </a:stretch>
        </p:blipFill>
        <p:spPr bwMode="auto">
          <a:xfrm>
            <a:off x="0" y="0"/>
            <a:ext cx="3563888" cy="3456384"/>
          </a:xfrm>
          <a:prstGeom prst="rect">
            <a:avLst/>
          </a:prstGeom>
          <a:noFill/>
        </p:spPr>
      </p:pic>
      <p:pic>
        <p:nvPicPr>
          <p:cNvPr id="52232" name="Picture 8" descr="https://prod-images-static.radiopaedia.org/images/626588/0abf6557cdb43d4372f5574b5ec52d_jumbo.jpg"/>
          <p:cNvPicPr>
            <a:picLocks noChangeAspect="1" noChangeArrowheads="1"/>
          </p:cNvPicPr>
          <p:nvPr/>
        </p:nvPicPr>
        <p:blipFill>
          <a:blip r:embed="rId5" cstate="print"/>
          <a:srcRect/>
          <a:stretch>
            <a:fillRect/>
          </a:stretch>
        </p:blipFill>
        <p:spPr bwMode="auto">
          <a:xfrm>
            <a:off x="3491880" y="9532"/>
            <a:ext cx="3672408" cy="3361833"/>
          </a:xfrm>
          <a:prstGeom prst="rect">
            <a:avLst/>
          </a:prstGeom>
          <a:noFill/>
        </p:spPr>
      </p:pic>
      <p:sp>
        <p:nvSpPr>
          <p:cNvPr id="7" name="Прямоугольник 6"/>
          <p:cNvSpPr/>
          <p:nvPr/>
        </p:nvSpPr>
        <p:spPr>
          <a:xfrm>
            <a:off x="7164288" y="948690"/>
            <a:ext cx="1979712" cy="5909310"/>
          </a:xfrm>
          <a:prstGeom prst="rect">
            <a:avLst/>
          </a:prstGeom>
        </p:spPr>
        <p:txBody>
          <a:bodyPr wrap="square">
            <a:spAutoFit/>
          </a:bodyPr>
          <a:lstStyle/>
          <a:p>
            <a:pPr indent="360363" algn="just">
              <a:buFont typeface="Wingdings" pitchFamily="2" charset="2"/>
              <a:buChar char="Ø"/>
            </a:pPr>
            <a:r>
              <a:rPr lang="ru-RU" dirty="0"/>
              <a:t>двустороннее диффузное ретикулярное затемнение верхней доли,</a:t>
            </a:r>
          </a:p>
          <a:p>
            <a:pPr indent="360363" algn="just">
              <a:buFont typeface="Wingdings" pitchFamily="2" charset="2"/>
              <a:buChar char="Ø"/>
            </a:pPr>
            <a:r>
              <a:rPr lang="ru-RU" dirty="0"/>
              <a:t>  эмфизема,</a:t>
            </a:r>
          </a:p>
          <a:p>
            <a:pPr indent="360363" algn="just">
              <a:buFont typeface="Wingdings" pitchFamily="2" charset="2"/>
              <a:buChar char="Ø"/>
            </a:pPr>
            <a:r>
              <a:rPr lang="ru-RU" dirty="0"/>
              <a:t>утолщение междольковых перегородок,</a:t>
            </a:r>
          </a:p>
          <a:p>
            <a:pPr indent="360363" algn="just">
              <a:buFont typeface="Wingdings" pitchFamily="2" charset="2"/>
              <a:buChar char="Ø"/>
            </a:pPr>
            <a:r>
              <a:rPr lang="ru-RU" dirty="0"/>
              <a:t>Усиление и деформация легочного рисунка,</a:t>
            </a:r>
          </a:p>
          <a:p>
            <a:pPr indent="360363" algn="just">
              <a:buFont typeface="Wingdings" pitchFamily="2" charset="2"/>
              <a:buChar char="Ø"/>
            </a:pPr>
            <a:r>
              <a:rPr lang="ru-RU" dirty="0"/>
              <a:t>пневмофиброз</a:t>
            </a:r>
          </a:p>
          <a:p>
            <a:pPr algn="just">
              <a:buFont typeface="Wingdings" pitchFamily="2" charset="2"/>
              <a:buChar char="Ø"/>
            </a:pPr>
            <a:r>
              <a:rPr lang="ru-RU" dirty="0"/>
              <a:t>обызвествление увеличенных лимфоузлов</a:t>
            </a:r>
          </a:p>
          <a:p>
            <a:pPr algn="just">
              <a:buFont typeface="Wingdings" pitchFamily="2" charset="2"/>
              <a:buChar char="Ø"/>
            </a:pPr>
            <a:endParaRPr lang="ru-RU" dirty="0"/>
          </a:p>
          <a:p>
            <a:pPr algn="just"/>
            <a:r>
              <a:rPr lang="en-US" sz="1200" dirty="0"/>
              <a:t>https://radiopaedia.org/cases/silicosis-with-progressive-massive-fibros</a:t>
            </a:r>
            <a:r>
              <a:rPr lang="en-US" dirty="0"/>
              <a:t>is</a:t>
            </a:r>
            <a:endParaRPr lang="ru-RU" dirty="0"/>
          </a:p>
        </p:txBody>
      </p:sp>
      <p:sp>
        <p:nvSpPr>
          <p:cNvPr id="8" name="Прямоугольник 7"/>
          <p:cNvSpPr/>
          <p:nvPr/>
        </p:nvSpPr>
        <p:spPr>
          <a:xfrm>
            <a:off x="7164288" y="0"/>
            <a:ext cx="1979712" cy="830997"/>
          </a:xfrm>
          <a:prstGeom prst="rect">
            <a:avLst/>
          </a:prstGeom>
        </p:spPr>
        <p:txBody>
          <a:bodyPr wrap="square">
            <a:spAutoFit/>
          </a:bodyPr>
          <a:lstStyle/>
          <a:p>
            <a:pPr indent="360363" algn="ctr"/>
            <a:r>
              <a:rPr lang="ru-RU" sz="2400" b="1" dirty="0"/>
              <a:t>Силикоз легких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092280" y="188640"/>
            <a:ext cx="2051720" cy="2031325"/>
          </a:xfrm>
          <a:prstGeom prst="rect">
            <a:avLst/>
          </a:prstGeom>
        </p:spPr>
        <p:txBody>
          <a:bodyPr wrap="square">
            <a:spAutoFit/>
          </a:bodyPr>
          <a:lstStyle/>
          <a:p>
            <a:r>
              <a:rPr lang="ru-RU" i="1" dirty="0"/>
              <a:t>Рентгенограмма грудной клетки, осложненный силикоз, демонстрирующий прогрессивный массивный фиброз</a:t>
            </a:r>
            <a:endParaRPr lang="ru-RU" dirty="0"/>
          </a:p>
        </p:txBody>
      </p:sp>
      <p:pic>
        <p:nvPicPr>
          <p:cNvPr id="1028" name="Picture 4" descr="http://base.safework.ru/iloenc?SetPict.gif&amp;nd=857400199&amp;nh=0&amp;pictid=010000000M00&amp;abs=&amp;crc="/>
          <p:cNvPicPr>
            <a:picLocks noChangeAspect="1" noChangeArrowheads="1"/>
          </p:cNvPicPr>
          <p:nvPr/>
        </p:nvPicPr>
        <p:blipFill>
          <a:blip r:embed="rId2" cstate="print"/>
          <a:srcRect/>
          <a:stretch>
            <a:fillRect/>
          </a:stretch>
        </p:blipFill>
        <p:spPr bwMode="auto">
          <a:xfrm>
            <a:off x="0" y="0"/>
            <a:ext cx="6775848" cy="5517232"/>
          </a:xfrm>
          <a:prstGeom prst="rect">
            <a:avLst/>
          </a:prstGeom>
          <a:noFill/>
        </p:spPr>
      </p:pic>
      <p:sp>
        <p:nvSpPr>
          <p:cNvPr id="5" name="Прямоугольник 4"/>
          <p:cNvSpPr/>
          <p:nvPr/>
        </p:nvSpPr>
        <p:spPr>
          <a:xfrm>
            <a:off x="0" y="6211669"/>
            <a:ext cx="4572000" cy="646331"/>
          </a:xfrm>
          <a:prstGeom prst="rect">
            <a:avLst/>
          </a:prstGeom>
        </p:spPr>
        <p:txBody>
          <a:bodyPr>
            <a:spAutoFit/>
          </a:bodyPr>
          <a:lstStyle/>
          <a:p>
            <a:r>
              <a:rPr lang="en-US" dirty="0"/>
              <a:t>http://base.safework.ru/iloenc?print&amp;nd=857400199</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20688"/>
            <a:ext cx="3597780" cy="369332"/>
          </a:xfrm>
          <a:prstGeom prst="rect">
            <a:avLst/>
          </a:prstGeom>
        </p:spPr>
        <p:txBody>
          <a:bodyPr wrap="none">
            <a:spAutoFit/>
          </a:bodyPr>
          <a:lstStyle/>
          <a:p>
            <a:r>
              <a:rPr lang="ru-RU" b="1" dirty="0"/>
              <a:t>Изменение (утолщение) плевры:</a:t>
            </a:r>
            <a:endParaRPr lang="ru-RU" dirty="0"/>
          </a:p>
        </p:txBody>
      </p:sp>
      <p:pic>
        <p:nvPicPr>
          <p:cNvPr id="86018" name="Picture 2" descr="http://www.fesmu.ru/www2/poltxt/u0010/pulmcl/29/pl.jpg"/>
          <p:cNvPicPr>
            <a:picLocks noChangeAspect="1" noChangeArrowheads="1"/>
          </p:cNvPicPr>
          <p:nvPr/>
        </p:nvPicPr>
        <p:blipFill>
          <a:blip r:embed="rId2" cstate="print"/>
          <a:srcRect/>
          <a:stretch>
            <a:fillRect/>
          </a:stretch>
        </p:blipFill>
        <p:spPr bwMode="auto">
          <a:xfrm>
            <a:off x="0" y="1124744"/>
            <a:ext cx="4802006" cy="4968552"/>
          </a:xfrm>
          <a:prstGeom prst="rect">
            <a:avLst/>
          </a:prstGeom>
          <a:noFill/>
        </p:spPr>
      </p:pic>
      <p:sp>
        <p:nvSpPr>
          <p:cNvPr id="4" name="Прямоугольник 3"/>
          <p:cNvSpPr/>
          <p:nvPr/>
        </p:nvSpPr>
        <p:spPr>
          <a:xfrm>
            <a:off x="5652120" y="692696"/>
            <a:ext cx="2855077" cy="369332"/>
          </a:xfrm>
          <a:prstGeom prst="rect">
            <a:avLst/>
          </a:prstGeom>
        </p:spPr>
        <p:txBody>
          <a:bodyPr wrap="none">
            <a:spAutoFit/>
          </a:bodyPr>
          <a:lstStyle/>
          <a:p>
            <a:r>
              <a:rPr lang="ru-RU" b="1" dirty="0"/>
              <a:t>Обызвествление плевры:</a:t>
            </a:r>
            <a:endParaRPr lang="ru-RU" dirty="0"/>
          </a:p>
        </p:txBody>
      </p:sp>
      <p:sp>
        <p:nvSpPr>
          <p:cNvPr id="5" name="Прямоугольник 4"/>
          <p:cNvSpPr/>
          <p:nvPr/>
        </p:nvSpPr>
        <p:spPr>
          <a:xfrm>
            <a:off x="3923928" y="0"/>
            <a:ext cx="2184893" cy="707886"/>
          </a:xfrm>
          <a:prstGeom prst="rect">
            <a:avLst/>
          </a:prstGeom>
        </p:spPr>
        <p:txBody>
          <a:bodyPr wrap="none">
            <a:spAutoFit/>
          </a:bodyPr>
          <a:lstStyle/>
          <a:p>
            <a:r>
              <a:rPr lang="ru-RU" sz="4000" b="1" dirty="0"/>
              <a:t>Силикоз</a:t>
            </a:r>
          </a:p>
        </p:txBody>
      </p:sp>
      <p:pic>
        <p:nvPicPr>
          <p:cNvPr id="86020" name="Picture 4" descr="http://www.fesmu.ru/www2/poltxt/u0010/pulmcl/29/plc.jpg"/>
          <p:cNvPicPr>
            <a:picLocks noChangeAspect="1" noChangeArrowheads="1"/>
          </p:cNvPicPr>
          <p:nvPr/>
        </p:nvPicPr>
        <p:blipFill>
          <a:blip r:embed="rId3" cstate="print"/>
          <a:srcRect/>
          <a:stretch>
            <a:fillRect/>
          </a:stretch>
        </p:blipFill>
        <p:spPr bwMode="auto">
          <a:xfrm>
            <a:off x="4932040" y="1124744"/>
            <a:ext cx="4211960" cy="4968552"/>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7478970"/>
          </a:xfrm>
          <a:prstGeom prst="rect">
            <a:avLst/>
          </a:prstGeom>
        </p:spPr>
        <p:txBody>
          <a:bodyPr wrap="square">
            <a:spAutoFit/>
          </a:bodyPr>
          <a:lstStyle/>
          <a:p>
            <a:pPr marL="360363" indent="-360363" algn="just">
              <a:buFont typeface="Wingdings" pitchFamily="2" charset="2"/>
              <a:buChar char="Ø"/>
            </a:pPr>
            <a:r>
              <a:rPr lang="ru-RU" sz="2400" dirty="0"/>
              <a:t>С</a:t>
            </a:r>
            <a:r>
              <a:rPr lang="ru-RU" sz="2400" b="1" dirty="0"/>
              <a:t>индром </a:t>
            </a:r>
            <a:r>
              <a:rPr lang="ru-RU" sz="2400" b="1" dirty="0" err="1"/>
              <a:t>Колин-Каплана</a:t>
            </a:r>
            <a:r>
              <a:rPr lang="ru-RU" sz="2400" b="1" dirty="0"/>
              <a:t> - </a:t>
            </a:r>
            <a:r>
              <a:rPr lang="ru-RU" sz="2400" dirty="0"/>
              <a:t>силикоз при наличии </a:t>
            </a:r>
            <a:r>
              <a:rPr lang="ru-RU" sz="2400" dirty="0" err="1"/>
              <a:t>ревматоидного</a:t>
            </a:r>
            <a:r>
              <a:rPr lang="ru-RU" sz="2400" dirty="0"/>
              <a:t> артрита </a:t>
            </a:r>
          </a:p>
          <a:p>
            <a:pPr marL="5021263" indent="-4660900" algn="just">
              <a:buFont typeface="Wingdings" pitchFamily="2" charset="2"/>
              <a:buChar char="Ø"/>
            </a:pPr>
            <a:endParaRPr lang="ru-RU" sz="2400" b="1" dirty="0"/>
          </a:p>
          <a:p>
            <a:pPr indent="360363" algn="just">
              <a:buFont typeface="Wingdings" pitchFamily="2" charset="2"/>
              <a:buChar char="Ø"/>
            </a:pPr>
            <a:r>
              <a:rPr lang="ru-RU" sz="2400" b="1" dirty="0"/>
              <a:t>Синдром </a:t>
            </a:r>
            <a:r>
              <a:rPr lang="ru-RU" sz="2400" b="1" dirty="0" err="1"/>
              <a:t>Эразмуса</a:t>
            </a:r>
            <a:r>
              <a:rPr lang="ru-RU" sz="2400" b="1" dirty="0"/>
              <a:t> </a:t>
            </a:r>
            <a:r>
              <a:rPr lang="ru-RU" sz="2400" dirty="0"/>
              <a:t>- сочетание силикоза со склеродермией</a:t>
            </a:r>
          </a:p>
          <a:p>
            <a:pPr indent="360363" algn="just">
              <a:buFont typeface="Wingdings" pitchFamily="2" charset="2"/>
              <a:buChar char="Ø"/>
            </a:pPr>
            <a:endParaRPr lang="ru-RU" sz="2400" dirty="0"/>
          </a:p>
          <a:p>
            <a:pPr marL="360363" indent="-360363" algn="just">
              <a:buFont typeface="Wingdings" pitchFamily="2" charset="2"/>
              <a:buChar char="Ø"/>
            </a:pPr>
            <a:r>
              <a:rPr lang="ru-RU" sz="2400" b="1" dirty="0"/>
              <a:t>Силикотуберкулез</a:t>
            </a:r>
            <a:r>
              <a:rPr lang="ru-RU" sz="2400" dirty="0"/>
              <a:t> - сочетание силикоза с туберкулезом</a:t>
            </a:r>
          </a:p>
          <a:p>
            <a:pPr indent="360363" algn="just"/>
            <a:endParaRPr lang="ru-RU" sz="2400" dirty="0"/>
          </a:p>
          <a:p>
            <a:pPr indent="360363" algn="just"/>
            <a:r>
              <a:rPr lang="ru-RU" sz="2400" dirty="0"/>
              <a:t>Осложнения  силикоза:</a:t>
            </a:r>
          </a:p>
          <a:p>
            <a:pPr indent="360363" algn="just">
              <a:buFont typeface="Wingdings" pitchFamily="2" charset="2"/>
              <a:buChar char="Ø"/>
            </a:pPr>
            <a:r>
              <a:rPr lang="ru-RU" sz="2400" dirty="0"/>
              <a:t> хронический бронхит, </a:t>
            </a:r>
          </a:p>
          <a:p>
            <a:pPr indent="360363" algn="just">
              <a:buFont typeface="Wingdings" pitchFamily="2" charset="2"/>
              <a:buChar char="Ø"/>
            </a:pPr>
            <a:r>
              <a:rPr lang="ru-RU" sz="2400" dirty="0"/>
              <a:t>дыхательная недостаточность,</a:t>
            </a:r>
          </a:p>
          <a:p>
            <a:pPr indent="360363" algn="just">
              <a:buFont typeface="Wingdings" pitchFamily="2" charset="2"/>
              <a:buChar char="Ø"/>
            </a:pPr>
            <a:r>
              <a:rPr lang="ru-RU" sz="2400" dirty="0"/>
              <a:t>сердечная недостаточность,</a:t>
            </a:r>
          </a:p>
          <a:p>
            <a:pPr indent="360363" algn="just">
              <a:buFont typeface="Wingdings" pitchFamily="2" charset="2"/>
              <a:buChar char="Ø"/>
            </a:pPr>
            <a:r>
              <a:rPr lang="ru-RU" sz="2400" dirty="0"/>
              <a:t>эмфизема легких, </a:t>
            </a:r>
          </a:p>
          <a:p>
            <a:pPr indent="360363" algn="just">
              <a:buFont typeface="Wingdings" pitchFamily="2" charset="2"/>
              <a:buChar char="Ø"/>
            </a:pPr>
            <a:r>
              <a:rPr lang="ru-RU" sz="2400" dirty="0"/>
              <a:t>туберкулез, </a:t>
            </a:r>
          </a:p>
          <a:p>
            <a:pPr indent="360363" algn="just">
              <a:buFont typeface="Wingdings" pitchFamily="2" charset="2"/>
              <a:buChar char="Ø"/>
            </a:pPr>
            <a:r>
              <a:rPr lang="ru-RU" sz="2400" dirty="0"/>
              <a:t>пневмоторакс</a:t>
            </a:r>
          </a:p>
          <a:p>
            <a:pPr indent="360363" algn="just">
              <a:buFont typeface="Wingdings" pitchFamily="2" charset="2"/>
              <a:buChar char="Ø"/>
            </a:pPr>
            <a:r>
              <a:rPr lang="ru-RU" sz="2400" dirty="0"/>
              <a:t>рак легких, </a:t>
            </a:r>
          </a:p>
          <a:p>
            <a:pPr indent="360363" algn="just">
              <a:buFont typeface="Wingdings" pitchFamily="2" charset="2"/>
              <a:buChar char="Ø"/>
            </a:pPr>
            <a:r>
              <a:rPr lang="ru-RU" sz="2400" dirty="0"/>
              <a:t>ревматоидный артрит, </a:t>
            </a:r>
          </a:p>
          <a:p>
            <a:pPr indent="360363" algn="just">
              <a:buFont typeface="Wingdings" pitchFamily="2" charset="2"/>
              <a:buChar char="Ø"/>
            </a:pPr>
            <a:r>
              <a:rPr lang="ru-RU" sz="2400" dirty="0"/>
              <a:t>склеродермия и др.</a:t>
            </a:r>
          </a:p>
          <a:p>
            <a:pPr indent="360363" algn="just"/>
            <a:br>
              <a:rPr lang="ru-RU" sz="2400" dirty="0"/>
            </a:br>
            <a:br>
              <a:rPr lang="ru-RU" sz="2400" dirty="0"/>
            </a:br>
            <a:endParaRPr lang="ru-RU"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5170646"/>
          </a:xfrm>
          <a:prstGeom prst="rect">
            <a:avLst/>
          </a:prstGeom>
        </p:spPr>
        <p:txBody>
          <a:bodyPr wrap="square">
            <a:spAutoFit/>
          </a:bodyPr>
          <a:lstStyle/>
          <a:p>
            <a:pPr algn="ctr"/>
            <a:r>
              <a:rPr lang="ru-RU" sz="2400" b="1" dirty="0"/>
              <a:t>Силикотуберкулез</a:t>
            </a:r>
          </a:p>
          <a:p>
            <a:pPr algn="ctr"/>
            <a:endParaRPr lang="ru-RU" dirty="0"/>
          </a:p>
          <a:p>
            <a:pPr indent="360363" algn="just"/>
            <a:r>
              <a:rPr lang="ru-RU" sz="2400" dirty="0"/>
              <a:t>Заболевания, возникающие при осложнении силикозного заболевания туберкулезом, нередко сильно отличаются от силикоза и туберкулеза своими проявлениями. Такие болезни также имеют свои формы, закономерности течения и исходы.</a:t>
            </a:r>
          </a:p>
          <a:p>
            <a:pPr indent="360363" algn="just"/>
            <a:r>
              <a:rPr lang="ru-RU" sz="2400" dirty="0"/>
              <a:t>Клиническая картина</a:t>
            </a:r>
          </a:p>
          <a:p>
            <a:pPr indent="360363" algn="just"/>
            <a:r>
              <a:rPr lang="ru-RU" sz="2400" dirty="0"/>
              <a:t>У пациентов можно наблюдать двойственную симптоматику (свойственную и силикозу, и туберкулезу). Появление или нарастание туберкулезной интоксикации сигнализирует об осложнении силикоза туберкулезом. Необходимо выяснить, работал ли он с кварцсодержащей пылью, болел ли туберкулезом или находился в контакте с бациллярными туберкулезными больными.</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820472" cy="6740307"/>
          </a:xfrm>
          <a:prstGeom prst="rect">
            <a:avLst/>
          </a:prstGeom>
        </p:spPr>
        <p:txBody>
          <a:bodyPr wrap="square">
            <a:spAutoFit/>
          </a:bodyPr>
          <a:lstStyle/>
          <a:p>
            <a:pPr indent="269875"/>
            <a:r>
              <a:rPr lang="ru-RU" sz="2400" b="1" i="1" dirty="0"/>
              <a:t>Жалобы</a:t>
            </a:r>
            <a:r>
              <a:rPr lang="ru-RU" sz="2400" dirty="0"/>
              <a:t>, отмечаемые </a:t>
            </a:r>
            <a:r>
              <a:rPr lang="ru-RU" sz="2400" dirty="0" err="1"/>
              <a:t>силикотуберкулезе</a:t>
            </a:r>
            <a:r>
              <a:rPr lang="ru-RU" sz="2400" dirty="0"/>
              <a:t>:</a:t>
            </a:r>
          </a:p>
          <a:p>
            <a:pPr indent="269875">
              <a:buFont typeface="Wingdings" pitchFamily="2" charset="2"/>
              <a:buChar char="Ø"/>
            </a:pPr>
            <a:r>
              <a:rPr lang="ru-RU" sz="2400" dirty="0"/>
              <a:t> постоянно нарастающая слабость, </a:t>
            </a:r>
          </a:p>
          <a:p>
            <a:pPr indent="269875">
              <a:buFont typeface="Wingdings" pitchFamily="2" charset="2"/>
              <a:buChar char="Ø"/>
            </a:pPr>
            <a:r>
              <a:rPr lang="ru-RU" sz="2400" dirty="0"/>
              <a:t>кашель со слизисто-гнойной мокротой, </a:t>
            </a:r>
          </a:p>
          <a:p>
            <a:pPr indent="269875">
              <a:buFont typeface="Wingdings" pitchFamily="2" charset="2"/>
              <a:buChar char="Ø"/>
            </a:pPr>
            <a:r>
              <a:rPr lang="ru-RU" sz="2400" dirty="0"/>
              <a:t>одышка, </a:t>
            </a:r>
          </a:p>
          <a:p>
            <a:pPr indent="269875">
              <a:buFont typeface="Wingdings" pitchFamily="2" charset="2"/>
              <a:buChar char="Ø"/>
            </a:pPr>
            <a:r>
              <a:rPr lang="ru-RU" sz="2400" dirty="0"/>
              <a:t>субфебрильная температура.</a:t>
            </a:r>
          </a:p>
          <a:p>
            <a:pPr indent="269875"/>
            <a:endParaRPr lang="ru-RU" sz="2400" dirty="0"/>
          </a:p>
          <a:p>
            <a:pPr indent="269875"/>
            <a:r>
              <a:rPr lang="ru-RU" sz="2400" dirty="0"/>
              <a:t>Выделяют </a:t>
            </a:r>
            <a:r>
              <a:rPr lang="ru-RU" sz="2400" b="1" i="1" dirty="0"/>
              <a:t>три вида (формы) </a:t>
            </a:r>
            <a:r>
              <a:rPr lang="ru-RU" sz="2400" b="1" i="1" dirty="0" err="1"/>
              <a:t>силикотуберкулеза</a:t>
            </a:r>
            <a:r>
              <a:rPr lang="ru-RU" sz="2400" dirty="0"/>
              <a:t>:</a:t>
            </a:r>
          </a:p>
          <a:p>
            <a:pPr indent="269875"/>
            <a:r>
              <a:rPr lang="ru-RU" sz="2400" dirty="0"/>
              <a:t>1) </a:t>
            </a:r>
            <a:r>
              <a:rPr lang="ru-RU" sz="2400" dirty="0" err="1"/>
              <a:t>силикотуберкулема</a:t>
            </a:r>
            <a:r>
              <a:rPr lang="ru-RU" sz="2400" dirty="0"/>
              <a:t>;</a:t>
            </a:r>
          </a:p>
          <a:p>
            <a:pPr indent="269875"/>
            <a:r>
              <a:rPr lang="ru-RU" sz="2400" dirty="0"/>
              <a:t>2) </a:t>
            </a:r>
            <a:r>
              <a:rPr lang="ru-RU" sz="2400" dirty="0" err="1"/>
              <a:t>конгломеративный</a:t>
            </a:r>
            <a:r>
              <a:rPr lang="ru-RU" sz="2400" dirty="0"/>
              <a:t> </a:t>
            </a:r>
            <a:r>
              <a:rPr lang="ru-RU" sz="2400" dirty="0" err="1"/>
              <a:t>силикотуберкулез</a:t>
            </a:r>
            <a:r>
              <a:rPr lang="ru-RU" sz="2400" dirty="0"/>
              <a:t>;</a:t>
            </a:r>
          </a:p>
          <a:p>
            <a:pPr indent="269875"/>
            <a:r>
              <a:rPr lang="ru-RU" sz="2400" dirty="0"/>
              <a:t>3) </a:t>
            </a:r>
            <a:r>
              <a:rPr lang="ru-RU" sz="2400" dirty="0" err="1"/>
              <a:t>силикотуберкулезный</a:t>
            </a:r>
            <a:r>
              <a:rPr lang="ru-RU" sz="2400" dirty="0"/>
              <a:t> бронхоаденит.</a:t>
            </a:r>
          </a:p>
          <a:p>
            <a:pPr indent="269875"/>
            <a:r>
              <a:rPr lang="ru-RU" sz="2400" dirty="0"/>
              <a:t> Для подтверждения </a:t>
            </a:r>
            <a:r>
              <a:rPr lang="ru-RU" sz="2400" b="1" i="1" dirty="0"/>
              <a:t>диагноза</a:t>
            </a:r>
            <a:r>
              <a:rPr lang="ru-RU" sz="2400" dirty="0"/>
              <a:t> </a:t>
            </a:r>
            <a:r>
              <a:rPr lang="ru-RU" sz="2400" dirty="0" err="1"/>
              <a:t>силикотуберкулеза</a:t>
            </a:r>
            <a:r>
              <a:rPr lang="ru-RU" sz="2400" dirty="0"/>
              <a:t>, кроме рентген исследований, необходимо:</a:t>
            </a:r>
          </a:p>
          <a:p>
            <a:pPr indent="269875">
              <a:buFont typeface="Wingdings" pitchFamily="2" charset="2"/>
              <a:buChar char="Ø"/>
            </a:pPr>
            <a:r>
              <a:rPr lang="ru-RU" sz="2400" dirty="0"/>
              <a:t> пылевой анамнез;</a:t>
            </a:r>
          </a:p>
          <a:p>
            <a:pPr indent="269875">
              <a:buFont typeface="Wingdings" pitchFamily="2" charset="2"/>
              <a:buChar char="Ø"/>
            </a:pPr>
            <a:r>
              <a:rPr lang="ru-RU" sz="2400" dirty="0"/>
              <a:t> исследование промывных вод бронхов на выявление микробактерий туберкулеза и мокроты. </a:t>
            </a:r>
          </a:p>
          <a:p>
            <a:pPr indent="269875">
              <a:buFont typeface="Wingdings" pitchFamily="2" charset="2"/>
              <a:buChar char="Ø"/>
            </a:pPr>
            <a:r>
              <a:rPr lang="ru-RU" sz="2400" dirty="0"/>
              <a:t> </a:t>
            </a:r>
            <a:r>
              <a:rPr lang="ru-RU" sz="2400" b="1" i="1" dirty="0"/>
              <a:t>бронхоскопия (р</a:t>
            </a:r>
            <a:r>
              <a:rPr lang="ru-RU" sz="2400" dirty="0"/>
              <a:t>азного рода пылевые пигментации, активные туберкулезные изменения, расположенные на слизистой бронхов, и </a:t>
            </a:r>
            <a:r>
              <a:rPr lang="ru-RU" sz="2400" dirty="0" err="1"/>
              <a:t>бронхожелезистые</a:t>
            </a:r>
            <a:r>
              <a:rPr lang="ru-RU" sz="2400" dirty="0"/>
              <a:t> фистулы).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1938992"/>
          </a:xfrm>
          <a:prstGeom prst="rect">
            <a:avLst/>
          </a:prstGeom>
        </p:spPr>
        <p:txBody>
          <a:bodyPr wrap="square">
            <a:spAutoFit/>
          </a:bodyPr>
          <a:lstStyle/>
          <a:p>
            <a:r>
              <a:rPr lang="ru-RU" sz="2400" dirty="0"/>
              <a:t>Смешанные формы:</a:t>
            </a:r>
          </a:p>
          <a:p>
            <a:pPr marL="269875" indent="-269875">
              <a:buFont typeface="Arial" pitchFamily="34" charset="0"/>
              <a:buChar char="•"/>
            </a:pPr>
            <a:r>
              <a:rPr lang="ru-RU" sz="2400" dirty="0"/>
              <a:t>Антракосиликоз</a:t>
            </a:r>
          </a:p>
          <a:p>
            <a:pPr marL="269875" indent="-269875">
              <a:buFont typeface="Arial" pitchFamily="34" charset="0"/>
              <a:buChar char="•"/>
            </a:pPr>
            <a:r>
              <a:rPr lang="ru-RU" sz="2400" dirty="0" err="1"/>
              <a:t>Силикосидероз</a:t>
            </a:r>
            <a:r>
              <a:rPr lang="ru-RU" sz="2400" dirty="0"/>
              <a:t> </a:t>
            </a:r>
          </a:p>
          <a:p>
            <a:pPr marL="269875" indent="-269875">
              <a:buFont typeface="Arial" pitchFamily="34" charset="0"/>
              <a:buChar char="•"/>
            </a:pPr>
            <a:r>
              <a:rPr lang="ru-RU" sz="2400" dirty="0"/>
              <a:t>Силикосиликатоз</a:t>
            </a:r>
          </a:p>
          <a:p>
            <a:pPr marL="269875" indent="-269875">
              <a:buFont typeface="Arial" pitchFamily="34" charset="0"/>
              <a:buChar char="•"/>
            </a:pPr>
            <a:r>
              <a:rPr lang="ru-RU" sz="2400" dirty="0"/>
              <a:t>Силикотуберкулез</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60648"/>
            <a:ext cx="8424936" cy="584775"/>
          </a:xfrm>
          <a:prstGeom prst="rect">
            <a:avLst/>
          </a:prstGeom>
        </p:spPr>
        <p:txBody>
          <a:bodyPr wrap="square">
            <a:spAutoFit/>
          </a:bodyPr>
          <a:lstStyle/>
          <a:p>
            <a:pPr algn="ctr"/>
            <a:r>
              <a:rPr lang="ru-RU" sz="3200" b="1" dirty="0"/>
              <a:t>Антракосиликоз</a:t>
            </a:r>
          </a:p>
        </p:txBody>
      </p:sp>
      <p:sp>
        <p:nvSpPr>
          <p:cNvPr id="5" name="Прямоугольник 4"/>
          <p:cNvSpPr/>
          <p:nvPr/>
        </p:nvSpPr>
        <p:spPr>
          <a:xfrm>
            <a:off x="395536" y="836712"/>
            <a:ext cx="8748464" cy="5632311"/>
          </a:xfrm>
          <a:prstGeom prst="rect">
            <a:avLst/>
          </a:prstGeom>
        </p:spPr>
        <p:txBody>
          <a:bodyPr wrap="square">
            <a:spAutoFit/>
          </a:bodyPr>
          <a:lstStyle/>
          <a:p>
            <a:pPr marL="269875" indent="-269875">
              <a:tabLst>
                <a:tab pos="269875" algn="l"/>
              </a:tabLst>
            </a:pPr>
            <a:r>
              <a:rPr lang="ru-RU" dirty="0"/>
              <a:t>• </a:t>
            </a:r>
            <a:r>
              <a:rPr lang="ru-RU" sz="2400" dirty="0"/>
              <a:t>основная и наиболее часто встречающаяся форма пневмокониозов у рабочих угольных шахт.</a:t>
            </a:r>
          </a:p>
          <a:p>
            <a:pPr marL="179388" indent="-179388">
              <a:buFont typeface="Arial" pitchFamily="34" charset="0"/>
              <a:buChar char="•"/>
            </a:pPr>
            <a:r>
              <a:rPr lang="ru-RU" sz="2400" dirty="0"/>
              <a:t>имеет сходство с развитием антракоза и  силикоза.</a:t>
            </a:r>
          </a:p>
          <a:p>
            <a:pPr marL="179388" indent="-179388">
              <a:buFont typeface="Arial" pitchFamily="34" charset="0"/>
              <a:buChar char="•"/>
            </a:pPr>
            <a:r>
              <a:rPr lang="ru-RU" sz="2400" dirty="0"/>
              <a:t> В большинстве случаев обнаруживается через 10 и более лет стажа.</a:t>
            </a:r>
          </a:p>
          <a:p>
            <a:pPr marL="179388" indent="-179388">
              <a:buFont typeface="Arial" pitchFamily="34" charset="0"/>
              <a:buChar char="•"/>
            </a:pPr>
            <a:r>
              <a:rPr lang="ru-RU" sz="2400" dirty="0"/>
              <a:t>Как и при антракозе, наблюдается</a:t>
            </a:r>
            <a:br>
              <a:rPr lang="ru-RU" sz="2400" dirty="0"/>
            </a:br>
            <a:r>
              <a:rPr lang="ru-RU" sz="2400" dirty="0"/>
              <a:t>симптомокомплекс хронического бронхита и эмфиземы, однако</a:t>
            </a:r>
            <a:br>
              <a:rPr lang="ru-RU" sz="2400" dirty="0"/>
            </a:br>
            <a:r>
              <a:rPr lang="ru-RU" sz="2400" dirty="0"/>
              <a:t>они развиваются преимущественно на фоне уже имеющегося фиброза легких.</a:t>
            </a:r>
          </a:p>
          <a:p>
            <a:r>
              <a:rPr lang="ru-RU" sz="2400" b="1" dirty="0"/>
              <a:t>Рентгенологические признаки</a:t>
            </a:r>
          </a:p>
          <a:p>
            <a:r>
              <a:rPr lang="ru-RU" sz="2400" dirty="0"/>
              <a:t>• Антракосиликоз чаще может быть отнесен к интерстициальной и узелковой формам.</a:t>
            </a:r>
            <a:br>
              <a:rPr lang="ru-RU" sz="2400" dirty="0"/>
            </a:br>
            <a:r>
              <a:rPr lang="ru-RU" sz="2400" dirty="0"/>
              <a:t>• Возможно и быстрое прогрессирование процесса, сопровождающегося слиянием узелков с образованием</a:t>
            </a:r>
            <a:br>
              <a:rPr lang="ru-RU" sz="2400" dirty="0"/>
            </a:br>
            <a:r>
              <a:rPr lang="ru-RU" sz="2400" dirty="0"/>
              <a:t>узловой формы фиброза.</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260648"/>
            <a:ext cx="3384581" cy="646331"/>
          </a:xfrm>
          <a:prstGeom prst="rect">
            <a:avLst/>
          </a:prstGeom>
        </p:spPr>
        <p:txBody>
          <a:bodyPr wrap="none">
            <a:spAutoFit/>
          </a:bodyPr>
          <a:lstStyle/>
          <a:p>
            <a:r>
              <a:rPr lang="ru-RU" sz="3600" b="1" dirty="0"/>
              <a:t>Сидеросиликоз</a:t>
            </a:r>
          </a:p>
        </p:txBody>
      </p:sp>
      <p:sp>
        <p:nvSpPr>
          <p:cNvPr id="3" name="Прямоугольник 2"/>
          <p:cNvSpPr/>
          <p:nvPr/>
        </p:nvSpPr>
        <p:spPr>
          <a:xfrm>
            <a:off x="323528" y="1052736"/>
            <a:ext cx="8568952" cy="6370975"/>
          </a:xfrm>
          <a:prstGeom prst="rect">
            <a:avLst/>
          </a:prstGeom>
        </p:spPr>
        <p:txBody>
          <a:bodyPr wrap="square">
            <a:spAutoFit/>
          </a:bodyPr>
          <a:lstStyle/>
          <a:p>
            <a:pPr algn="just"/>
            <a:r>
              <a:rPr lang="ru-RU" sz="2400" dirty="0"/>
              <a:t>относится к группе пневмокониозов</a:t>
            </a:r>
            <a:r>
              <a:rPr lang="ru-RU" dirty="0"/>
              <a:t>, </a:t>
            </a:r>
            <a:r>
              <a:rPr lang="ru-RU" sz="2400" dirty="0"/>
              <a:t>развивающихся от воздействия смешанной пыли, составляющими которой являются соединения железа и кремния SiO2.</a:t>
            </a:r>
            <a:br>
              <a:rPr lang="ru-RU" sz="2400" dirty="0"/>
            </a:br>
            <a:r>
              <a:rPr lang="ru-RU" sz="2400" dirty="0"/>
              <a:t>• Профессиональные группы: рабочие железорудной промышленности и черной металлургии.</a:t>
            </a:r>
          </a:p>
          <a:p>
            <a:pPr algn="just"/>
            <a:r>
              <a:rPr lang="ru-RU" sz="2400" dirty="0"/>
              <a:t>Чистого сидероза в условиях производства почти не наблюдается.</a:t>
            </a:r>
          </a:p>
          <a:p>
            <a:pPr algn="just"/>
            <a:r>
              <a:rPr lang="ru-RU" sz="2400" dirty="0"/>
              <a:t>• При небольшом содержании в </a:t>
            </a:r>
            <a:r>
              <a:rPr lang="ru-RU" sz="2400" dirty="0" err="1"/>
              <a:t>пыликремнезема</a:t>
            </a:r>
            <a:r>
              <a:rPr lang="ru-RU" sz="2400" dirty="0"/>
              <a:t> (менее 10%) патологический процесс в легких характеризуется</a:t>
            </a:r>
            <a:br>
              <a:rPr lang="ru-RU" sz="2400" dirty="0"/>
            </a:br>
            <a:r>
              <a:rPr lang="ru-RU" sz="2400" dirty="0"/>
              <a:t>доброкачественным течением. При высоком</a:t>
            </a:r>
            <a:br>
              <a:rPr lang="ru-RU" sz="2400" dirty="0"/>
            </a:br>
            <a:r>
              <a:rPr lang="ru-RU" sz="2400" dirty="0"/>
              <a:t>(буровзрывные и проходческие работы) может развиться типичная картина прогрессирующего силикоза.</a:t>
            </a:r>
          </a:p>
          <a:p>
            <a:pPr algn="just"/>
            <a:r>
              <a:rPr lang="ru-RU" sz="2400" dirty="0"/>
              <a:t>• При неосложненном </a:t>
            </a:r>
            <a:r>
              <a:rPr lang="ru-RU" sz="2400" dirty="0" err="1"/>
              <a:t>сидеросиликозе</a:t>
            </a:r>
            <a:br>
              <a:rPr lang="ru-RU" sz="2400" dirty="0"/>
            </a:br>
            <a:r>
              <a:rPr lang="ru-RU" sz="2400" dirty="0"/>
              <a:t>скудная: боли в груди, отмечаются</a:t>
            </a:r>
            <a:br>
              <a:rPr lang="ru-RU" sz="2400" dirty="0"/>
            </a:br>
            <a:r>
              <a:rPr lang="ru-RU" sz="2400" dirty="0"/>
              <a:t>небольшой кашель и (или) одышка.</a:t>
            </a:r>
          </a:p>
          <a:p>
            <a:pPr algn="just"/>
            <a:br>
              <a:rPr lang="ru-RU" sz="2400" dirty="0"/>
            </a:br>
            <a:r>
              <a:rPr lang="ru-RU" sz="2400" dirty="0"/>
              <a:t>•</a:t>
            </a:r>
            <a:endParaRPr lang="ru-RU" sz="2400"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124754"/>
          </a:xfrm>
          <a:prstGeom prst="rect">
            <a:avLst/>
          </a:prstGeom>
        </p:spPr>
        <p:txBody>
          <a:bodyPr wrap="square">
            <a:spAutoFit/>
          </a:bodyPr>
          <a:lstStyle/>
          <a:p>
            <a:pPr indent="269875"/>
            <a:r>
              <a:rPr lang="ru-RU" sz="2400" dirty="0"/>
              <a:t>Рентгенологически </a:t>
            </a:r>
            <a:r>
              <a:rPr lang="ru-RU" sz="2400" dirty="0" err="1"/>
              <a:t>силикосидероз</a:t>
            </a:r>
            <a:r>
              <a:rPr lang="ru-RU" sz="2400" dirty="0"/>
              <a:t> определяется:</a:t>
            </a:r>
          </a:p>
          <a:p>
            <a:pPr marL="269875" indent="-269875" algn="just">
              <a:buFont typeface="Arial" pitchFamily="34" charset="0"/>
              <a:buChar char="•"/>
            </a:pPr>
            <a:r>
              <a:rPr lang="ru-RU" sz="2400" dirty="0"/>
              <a:t>диффузно-склеротическими или, чаще, распространенными по всем легочным полям узелковыми тенями, обусловленные</a:t>
            </a:r>
            <a:br>
              <a:rPr lang="ru-RU" sz="2400" dirty="0"/>
            </a:br>
            <a:r>
              <a:rPr lang="ru-RU" sz="2400" dirty="0"/>
              <a:t>в значительной мере скоплением в легких рентген контрастной пыли.</a:t>
            </a:r>
          </a:p>
          <a:p>
            <a:r>
              <a:rPr lang="ru-RU" sz="2400" b="1" dirty="0"/>
              <a:t>Отличия от силикоза</a:t>
            </a:r>
          </a:p>
          <a:p>
            <a:pPr marL="269875" indent="-269875"/>
            <a:r>
              <a:rPr lang="ru-RU" sz="2400" dirty="0"/>
              <a:t>• отсутствие склонности к слиянию узелков,</a:t>
            </a:r>
          </a:p>
          <a:p>
            <a:pPr marL="269875" indent="-269875">
              <a:buFont typeface="Arial" pitchFamily="34" charset="0"/>
              <a:buChar char="•"/>
            </a:pPr>
            <a:r>
              <a:rPr lang="ru-RU" sz="2400" dirty="0"/>
              <a:t> небольшие изменения в корнях легких, без значительного их увеличения,</a:t>
            </a:r>
          </a:p>
          <a:p>
            <a:pPr marL="269875" indent="-269875">
              <a:buFont typeface="Arial" pitchFamily="34" charset="0"/>
              <a:buChar char="•"/>
            </a:pPr>
            <a:r>
              <a:rPr lang="ru-RU" sz="2400" dirty="0"/>
              <a:t> меньшая выраженность эмфиземы и плевральных сращений.</a:t>
            </a:r>
          </a:p>
          <a:p>
            <a:pPr marL="269875" indent="-269875">
              <a:buFont typeface="Arial" pitchFamily="34" charset="0"/>
              <a:buChar char="•"/>
            </a:pPr>
            <a:endParaRPr lang="ru-RU" sz="2400" b="1" dirty="0"/>
          </a:p>
          <a:p>
            <a:pPr marL="269875" indent="-269875" algn="ctr"/>
            <a:r>
              <a:rPr lang="ru-RU" sz="3200" b="1" dirty="0" err="1"/>
              <a:t>Силикосиликатозы</a:t>
            </a:r>
            <a:endParaRPr lang="ru-RU" sz="3200" b="1" dirty="0"/>
          </a:p>
          <a:p>
            <a:pPr indent="269875" algn="just"/>
            <a:r>
              <a:rPr lang="ru-RU" sz="2400" dirty="0"/>
              <a:t>Развиваются у рабочих фарфорофаянсовой и керамической</a:t>
            </a:r>
            <a:br>
              <a:rPr lang="ru-RU" sz="2400" dirty="0"/>
            </a:br>
            <a:r>
              <a:rPr lang="ru-RU" sz="2400" dirty="0"/>
              <a:t>промышленности, при производстве шамота и других огнеупорных изделий.</a:t>
            </a:r>
            <a:endParaRPr lang="ru-RU" sz="2400" b="1" dirty="0"/>
          </a:p>
          <a:p>
            <a:pPr marL="269875" indent="-269875"/>
            <a:endParaRPr lang="ru-RU" sz="2400"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323528" y="620688"/>
            <a:ext cx="6782030" cy="5760640"/>
          </a:xfrm>
          <a:prstGeom prst="rect">
            <a:avLst/>
          </a:prstGeom>
          <a:noFill/>
          <a:ln w="9525">
            <a:noFill/>
            <a:miter lim="800000"/>
            <a:headEnd/>
            <a:tailEnd/>
          </a:ln>
          <a:effectLst/>
        </p:spPr>
      </p:pic>
      <p:sp>
        <p:nvSpPr>
          <p:cNvPr id="4" name="Прямоугольник 3"/>
          <p:cNvSpPr/>
          <p:nvPr/>
        </p:nvSpPr>
        <p:spPr>
          <a:xfrm>
            <a:off x="2664884" y="0"/>
            <a:ext cx="2766911" cy="461665"/>
          </a:xfrm>
          <a:prstGeom prst="rect">
            <a:avLst/>
          </a:prstGeom>
        </p:spPr>
        <p:txBody>
          <a:bodyPr wrap="none">
            <a:spAutoFit/>
          </a:bodyPr>
          <a:lstStyle/>
          <a:p>
            <a:pPr algn="ctr"/>
            <a:r>
              <a:rPr lang="ru-RU" sz="2400" b="1" dirty="0"/>
              <a:t>Силикотуберкулез</a:t>
            </a:r>
          </a:p>
        </p:txBody>
      </p:sp>
      <p:sp>
        <p:nvSpPr>
          <p:cNvPr id="5" name="Прямоугольник 4"/>
          <p:cNvSpPr/>
          <p:nvPr/>
        </p:nvSpPr>
        <p:spPr>
          <a:xfrm>
            <a:off x="7092280" y="620688"/>
            <a:ext cx="2051720" cy="4801314"/>
          </a:xfrm>
          <a:prstGeom prst="rect">
            <a:avLst/>
          </a:prstGeom>
        </p:spPr>
        <p:txBody>
          <a:bodyPr wrap="square">
            <a:spAutoFit/>
          </a:bodyPr>
          <a:lstStyle/>
          <a:p>
            <a:r>
              <a:rPr lang="ru-RU" dirty="0"/>
              <a:t>Диффузные поражения легких;</a:t>
            </a:r>
          </a:p>
          <a:p>
            <a:r>
              <a:rPr lang="ru-RU" dirty="0"/>
              <a:t>На РГ ОК:</a:t>
            </a:r>
          </a:p>
          <a:p>
            <a:pPr>
              <a:buFont typeface="Wingdings" pitchFamily="2" charset="2"/>
              <a:buChar char="Ø"/>
            </a:pPr>
            <a:r>
              <a:rPr lang="ru-RU" dirty="0"/>
              <a:t> узелковые тени,</a:t>
            </a:r>
          </a:p>
          <a:p>
            <a:pPr>
              <a:buFont typeface="Wingdings" pitchFamily="2" charset="2"/>
              <a:buChar char="Ø"/>
            </a:pPr>
            <a:r>
              <a:rPr lang="ru-RU" dirty="0"/>
              <a:t>участки затемнения;</a:t>
            </a:r>
          </a:p>
          <a:p>
            <a:pPr>
              <a:buFont typeface="Wingdings" pitchFamily="2" charset="2"/>
              <a:buChar char="Ø"/>
            </a:pPr>
            <a:r>
              <a:rPr lang="ru-RU" dirty="0"/>
              <a:t>множественные полости распада , преимущественно в верхней доли слева;</a:t>
            </a:r>
          </a:p>
          <a:p>
            <a:pPr>
              <a:buFont typeface="Wingdings" pitchFamily="2" charset="2"/>
              <a:buChar char="Ø"/>
            </a:pPr>
            <a:r>
              <a:rPr lang="ru-RU" dirty="0"/>
              <a:t> пневмофиброз;</a:t>
            </a:r>
          </a:p>
          <a:p>
            <a:pPr>
              <a:buFont typeface="Wingdings" pitchFamily="2" charset="2"/>
              <a:buChar char="Ø"/>
            </a:pPr>
            <a:r>
              <a:rPr lang="ru-RU" dirty="0"/>
              <a:t>Увеличение лимфоузлов паратрахеальных и бронхопульмональных</a:t>
            </a:r>
          </a:p>
        </p:txBody>
      </p:sp>
      <p:sp>
        <p:nvSpPr>
          <p:cNvPr id="6" name="Прямоугольник 5"/>
          <p:cNvSpPr/>
          <p:nvPr/>
        </p:nvSpPr>
        <p:spPr>
          <a:xfrm>
            <a:off x="179512" y="6309320"/>
            <a:ext cx="8496944" cy="369332"/>
          </a:xfrm>
          <a:prstGeom prst="rect">
            <a:avLst/>
          </a:prstGeom>
        </p:spPr>
        <p:txBody>
          <a:bodyPr wrap="square">
            <a:spAutoFit/>
          </a:bodyPr>
          <a:lstStyle/>
          <a:p>
            <a:r>
              <a:rPr lang="en-US" dirty="0"/>
              <a:t>https://thepresentation.ru/medetsina/pnevmokoniozy-etiologiya#slides-28</a:t>
            </a: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0" y="980728"/>
            <a:ext cx="6444208" cy="5512744"/>
          </a:xfrm>
          <a:prstGeom prst="rect">
            <a:avLst/>
          </a:prstGeom>
          <a:noFill/>
          <a:ln w="9525">
            <a:noFill/>
            <a:miter lim="800000"/>
            <a:headEnd/>
            <a:tailEnd/>
          </a:ln>
          <a:effectLst/>
        </p:spPr>
      </p:pic>
      <p:sp>
        <p:nvSpPr>
          <p:cNvPr id="3" name="Прямоугольник 2"/>
          <p:cNvSpPr/>
          <p:nvPr/>
        </p:nvSpPr>
        <p:spPr>
          <a:xfrm>
            <a:off x="0" y="6488668"/>
            <a:ext cx="8136904" cy="369332"/>
          </a:xfrm>
          <a:prstGeom prst="rect">
            <a:avLst/>
          </a:prstGeom>
        </p:spPr>
        <p:txBody>
          <a:bodyPr wrap="square">
            <a:spAutoFit/>
          </a:bodyPr>
          <a:lstStyle/>
          <a:p>
            <a:r>
              <a:rPr lang="en-US" dirty="0"/>
              <a:t>https://thepresentation.ru/medetsina/pnevmokoniozy-etiologiya#slides-28</a:t>
            </a:r>
            <a:endParaRPr lang="ru-RU" dirty="0"/>
          </a:p>
        </p:txBody>
      </p:sp>
      <p:sp>
        <p:nvSpPr>
          <p:cNvPr id="4" name="Прямоугольник 3"/>
          <p:cNvSpPr/>
          <p:nvPr/>
        </p:nvSpPr>
        <p:spPr>
          <a:xfrm>
            <a:off x="0" y="0"/>
            <a:ext cx="8820472" cy="830997"/>
          </a:xfrm>
          <a:prstGeom prst="rect">
            <a:avLst/>
          </a:prstGeom>
        </p:spPr>
        <p:txBody>
          <a:bodyPr wrap="square">
            <a:spAutoFit/>
          </a:bodyPr>
          <a:lstStyle/>
          <a:p>
            <a:pPr algn="ctr"/>
            <a:r>
              <a:rPr lang="ru-RU" sz="2400" b="1" dirty="0"/>
              <a:t>Узловая форма силикоза и инфильтративно-пневмонический туберкулез </a:t>
            </a:r>
          </a:p>
        </p:txBody>
      </p:sp>
      <p:sp>
        <p:nvSpPr>
          <p:cNvPr id="5" name="Прямоугольник 4"/>
          <p:cNvSpPr/>
          <p:nvPr/>
        </p:nvSpPr>
        <p:spPr>
          <a:xfrm>
            <a:off x="6372200" y="764704"/>
            <a:ext cx="2520280" cy="3416320"/>
          </a:xfrm>
          <a:prstGeom prst="rect">
            <a:avLst/>
          </a:prstGeom>
        </p:spPr>
        <p:txBody>
          <a:bodyPr wrap="square">
            <a:spAutoFit/>
          </a:bodyPr>
          <a:lstStyle/>
          <a:p>
            <a:endParaRPr lang="ru-RU" dirty="0"/>
          </a:p>
          <a:p>
            <a:pPr marL="179388" indent="-179388">
              <a:buFont typeface="Arial" pitchFamily="34" charset="0"/>
              <a:buChar char="•"/>
            </a:pPr>
            <a:r>
              <a:rPr lang="ru-RU" dirty="0"/>
              <a:t>Множественные узловые затемнения в верхних долях легких узловая форма);</a:t>
            </a:r>
          </a:p>
          <a:p>
            <a:pPr marL="179388" indent="-179388">
              <a:buFont typeface="Arial" pitchFamily="34" charset="0"/>
              <a:buChar char="•"/>
            </a:pPr>
            <a:r>
              <a:rPr lang="ru-RU" dirty="0"/>
              <a:t>Пневмофиброз;</a:t>
            </a:r>
          </a:p>
          <a:p>
            <a:pPr marL="179388" indent="-179388">
              <a:buFont typeface="Arial" pitchFamily="34" charset="0"/>
              <a:buChar char="•"/>
            </a:pPr>
            <a:r>
              <a:rPr lang="ru-RU" dirty="0"/>
              <a:t>Эмфизема в средних и нижних легочных полях;</a:t>
            </a:r>
          </a:p>
          <a:p>
            <a:pPr marL="179388" indent="-179388">
              <a:buFont typeface="Arial" pitchFamily="34" charset="0"/>
              <a:buChar char="•"/>
            </a:pPr>
            <a:r>
              <a:rPr lang="ru-RU" dirty="0"/>
              <a:t>буллы</a:t>
            </a:r>
          </a:p>
          <a:p>
            <a:endParaRPr lang="ru-RU" dirty="0"/>
          </a:p>
          <a:p>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461665"/>
          </a:xfrm>
          <a:prstGeom prst="rect">
            <a:avLst/>
          </a:prstGeom>
        </p:spPr>
        <p:txBody>
          <a:bodyPr wrap="square">
            <a:spAutoFit/>
          </a:bodyPr>
          <a:lstStyle/>
          <a:p>
            <a:r>
              <a:rPr lang="ru-RU" sz="2400" b="1" dirty="0"/>
              <a:t>Острый </a:t>
            </a:r>
            <a:r>
              <a:rPr lang="ru-RU" sz="2400" b="1" dirty="0" err="1"/>
              <a:t>силико-протеиноз</a:t>
            </a:r>
            <a:r>
              <a:rPr lang="ru-RU" sz="2400" b="1" dirty="0"/>
              <a:t> </a:t>
            </a:r>
            <a:r>
              <a:rPr lang="ru-RU" dirty="0"/>
              <a:t>бурового мастера поверхностной угольной шахты</a:t>
            </a:r>
          </a:p>
        </p:txBody>
      </p:sp>
      <p:pic>
        <p:nvPicPr>
          <p:cNvPr id="3" name="Picture 2" descr="http://base.safework.ru/iloenc?SetPict.gif&amp;nd=857400199&amp;nh=0&amp;pictid=010000000H00&amp;abs=&amp;crc="/>
          <p:cNvPicPr>
            <a:picLocks noChangeAspect="1" noChangeArrowheads="1"/>
          </p:cNvPicPr>
          <p:nvPr/>
        </p:nvPicPr>
        <p:blipFill>
          <a:blip r:embed="rId2" cstate="print"/>
          <a:srcRect/>
          <a:stretch>
            <a:fillRect/>
          </a:stretch>
        </p:blipFill>
        <p:spPr bwMode="auto">
          <a:xfrm>
            <a:off x="1691680" y="548680"/>
            <a:ext cx="6192688" cy="5904261"/>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Асбестоз легких</a:t>
            </a:r>
          </a:p>
        </p:txBody>
      </p:sp>
      <p:sp>
        <p:nvSpPr>
          <p:cNvPr id="3" name="Прямоугольник 2"/>
          <p:cNvSpPr/>
          <p:nvPr/>
        </p:nvSpPr>
        <p:spPr>
          <a:xfrm>
            <a:off x="251520" y="1124744"/>
            <a:ext cx="8640960" cy="5262979"/>
          </a:xfrm>
          <a:prstGeom prst="rect">
            <a:avLst/>
          </a:prstGeom>
        </p:spPr>
        <p:txBody>
          <a:bodyPr wrap="square">
            <a:spAutoFit/>
          </a:bodyPr>
          <a:lstStyle/>
          <a:p>
            <a:pPr indent="269875" algn="just"/>
            <a:r>
              <a:rPr lang="ru-RU" sz="2400" dirty="0"/>
              <a:t>Асбестоз, вызван вдыханием пыли асбеста – волокнистого бесструктурного </a:t>
            </a:r>
            <a:r>
              <a:rPr lang="ru-RU" sz="2400" dirty="0" err="1"/>
              <a:t>гидросиликата</a:t>
            </a:r>
            <a:r>
              <a:rPr lang="ru-RU" sz="2400" dirty="0"/>
              <a:t>, стойкого к воздействию высоких температур. </a:t>
            </a:r>
          </a:p>
          <a:p>
            <a:pPr indent="269875" algn="just"/>
            <a:r>
              <a:rPr lang="ru-RU" sz="2400" dirty="0"/>
              <a:t>Существует шесть типов асбеста, которые используются в промышленности:</a:t>
            </a:r>
          </a:p>
          <a:p>
            <a:pPr indent="269875" algn="just">
              <a:buFont typeface="Arial" pitchFamily="34" charset="0"/>
              <a:buChar char="•"/>
            </a:pPr>
            <a:r>
              <a:rPr lang="ru-RU" sz="2400" dirty="0"/>
              <a:t>хризотил, </a:t>
            </a:r>
          </a:p>
          <a:p>
            <a:pPr indent="269875" algn="just">
              <a:buFont typeface="Arial" pitchFamily="34" charset="0"/>
              <a:buChar char="•"/>
            </a:pPr>
            <a:r>
              <a:rPr lang="ru-RU" sz="2400" dirty="0" err="1"/>
              <a:t>кроцидолит</a:t>
            </a:r>
            <a:r>
              <a:rPr lang="ru-RU" sz="2400" dirty="0"/>
              <a:t>, </a:t>
            </a:r>
          </a:p>
          <a:p>
            <a:pPr indent="269875" algn="just">
              <a:buFont typeface="Arial" pitchFamily="34" charset="0"/>
              <a:buChar char="•"/>
            </a:pPr>
            <a:r>
              <a:rPr lang="ru-RU" sz="2400" dirty="0" err="1"/>
              <a:t>амозит</a:t>
            </a:r>
            <a:r>
              <a:rPr lang="ru-RU" sz="2400" dirty="0"/>
              <a:t>, </a:t>
            </a:r>
          </a:p>
          <a:p>
            <a:pPr indent="269875" algn="just">
              <a:buFont typeface="Arial" pitchFamily="34" charset="0"/>
              <a:buChar char="•"/>
            </a:pPr>
            <a:r>
              <a:rPr lang="ru-RU" sz="2400" dirty="0"/>
              <a:t>антофиллит, </a:t>
            </a:r>
          </a:p>
          <a:p>
            <a:pPr indent="269875" algn="just">
              <a:buFont typeface="Arial" pitchFamily="34" charset="0"/>
              <a:buChar char="•"/>
            </a:pPr>
            <a:r>
              <a:rPr lang="ru-RU" sz="2400" dirty="0"/>
              <a:t>тремолит, актинолит. </a:t>
            </a:r>
          </a:p>
          <a:p>
            <a:pPr indent="269875" algn="just"/>
            <a:r>
              <a:rPr lang="ru-RU" sz="2400" dirty="0"/>
              <a:t>Пять последних форм относятся к амфиболовому асбесту, который отличается от </a:t>
            </a:r>
            <a:r>
              <a:rPr lang="ru-RU" sz="2400" dirty="0" err="1"/>
              <a:t>хризотилового</a:t>
            </a:r>
            <a:r>
              <a:rPr lang="ru-RU" sz="2400" dirty="0"/>
              <a:t> большей токсичностью, </a:t>
            </a:r>
            <a:r>
              <a:rPr lang="ru-RU" sz="2400" dirty="0" err="1"/>
              <a:t>фиброгенностью</a:t>
            </a:r>
            <a:r>
              <a:rPr lang="ru-RU" sz="2400" dirty="0"/>
              <a:t> и </a:t>
            </a:r>
            <a:r>
              <a:rPr lang="ru-RU" sz="2400" dirty="0" err="1"/>
              <a:t>канцерогенностью</a:t>
            </a:r>
            <a:r>
              <a:rPr lang="ru-RU" sz="2400" dirty="0"/>
              <a:t>. </a:t>
            </a:r>
          </a:p>
          <a:p>
            <a:pPr indent="269875" algn="just"/>
            <a:endParaRPr lang="ru-RU"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6001643"/>
          </a:xfrm>
          <a:prstGeom prst="rect">
            <a:avLst/>
          </a:prstGeom>
        </p:spPr>
        <p:txBody>
          <a:bodyPr wrap="square">
            <a:spAutoFit/>
          </a:bodyPr>
          <a:lstStyle/>
          <a:p>
            <a:pPr indent="269875" algn="just"/>
            <a:r>
              <a:rPr lang="ru-RU" sz="2400" dirty="0"/>
              <a:t>В настоящее время потребление асбеста исчисляется 5 </a:t>
            </a:r>
            <a:r>
              <a:rPr lang="ru-RU" sz="2400" dirty="0" err="1"/>
              <a:t>млн</a:t>
            </a:r>
            <a:r>
              <a:rPr lang="ru-RU" sz="2400" dirty="0"/>
              <a:t> тонн в год (по данным международной статистики). </a:t>
            </a:r>
          </a:p>
          <a:p>
            <a:pPr indent="269875" algn="just"/>
            <a:r>
              <a:rPr lang="ru-RU" sz="2400" dirty="0"/>
              <a:t>Хризотил составляет 95 % от всей мировой продукции асбеста. </a:t>
            </a:r>
          </a:p>
          <a:p>
            <a:pPr indent="269875" algn="just"/>
            <a:r>
              <a:rPr lang="ru-RU" sz="2400" dirty="0"/>
              <a:t>Основными материалами, изготовленными из асбеста, являются:</a:t>
            </a:r>
          </a:p>
          <a:p>
            <a:pPr indent="269875" algn="just">
              <a:buFont typeface="Arial" pitchFamily="34" charset="0"/>
              <a:buChar char="•"/>
            </a:pPr>
            <a:r>
              <a:rPr lang="ru-RU" sz="2400" dirty="0"/>
              <a:t> арматура труб,</a:t>
            </a:r>
          </a:p>
          <a:p>
            <a:pPr indent="269875" algn="just">
              <a:buFont typeface="Arial" pitchFamily="34" charset="0"/>
              <a:buChar char="•"/>
            </a:pPr>
            <a:r>
              <a:rPr lang="ru-RU" sz="2400" dirty="0"/>
              <a:t>кровельные покрытия, </a:t>
            </a:r>
          </a:p>
          <a:p>
            <a:pPr indent="269875" algn="just">
              <a:buFont typeface="Arial" pitchFamily="34" charset="0"/>
              <a:buChar char="•"/>
            </a:pPr>
            <a:r>
              <a:rPr lang="ru-RU" sz="2400" dirty="0"/>
              <a:t>клепальные изделия, </a:t>
            </a:r>
          </a:p>
          <a:p>
            <a:pPr indent="269875" algn="just">
              <a:buFont typeface="Arial" pitchFamily="34" charset="0"/>
              <a:buChar char="•"/>
            </a:pPr>
            <a:r>
              <a:rPr lang="ru-RU" sz="2400" dirty="0"/>
              <a:t>панели для стен и полов, </a:t>
            </a:r>
          </a:p>
          <a:p>
            <a:pPr indent="269875" algn="just">
              <a:buFont typeface="Arial" pitchFamily="34" charset="0"/>
              <a:buChar char="•"/>
            </a:pPr>
            <a:r>
              <a:rPr lang="ru-RU" sz="2400" dirty="0"/>
              <a:t>гофрированные и формовые листы, </a:t>
            </a:r>
          </a:p>
          <a:p>
            <a:pPr indent="269875" algn="just">
              <a:buFont typeface="Arial" pitchFamily="34" charset="0"/>
              <a:buChar char="•"/>
            </a:pPr>
            <a:r>
              <a:rPr lang="ru-RU" sz="2400" dirty="0"/>
              <a:t>асбестовая бумага для изоляции проводов и труб, </a:t>
            </a:r>
          </a:p>
          <a:p>
            <a:pPr indent="269875" algn="just">
              <a:buFont typeface="Arial" pitchFamily="34" charset="0"/>
              <a:buChar char="•"/>
            </a:pPr>
            <a:r>
              <a:rPr lang="ru-RU" sz="2400" dirty="0"/>
              <a:t>тормозные накладки и накладки для сцепления, </a:t>
            </a:r>
          </a:p>
          <a:p>
            <a:pPr indent="269875" algn="just">
              <a:buFont typeface="Arial" pitchFamily="34" charset="0"/>
              <a:buChar char="•"/>
            </a:pPr>
            <a:r>
              <a:rPr lang="ru-RU" sz="2400" dirty="0"/>
              <a:t>синтетическая пряжа, </a:t>
            </a:r>
          </a:p>
          <a:p>
            <a:pPr indent="269875" algn="just">
              <a:buFont typeface="Arial" pitchFamily="34" charset="0"/>
              <a:buChar char="•"/>
            </a:pPr>
            <a:r>
              <a:rPr lang="ru-RU" sz="2400" dirty="0"/>
              <a:t>шнур, </a:t>
            </a:r>
          </a:p>
          <a:p>
            <a:pPr indent="269875" algn="just">
              <a:buFont typeface="Arial" pitchFamily="34" charset="0"/>
              <a:buChar char="•"/>
            </a:pPr>
            <a:r>
              <a:rPr lang="ru-RU" sz="2400" dirty="0"/>
              <a:t>веревки и т. д.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96944" cy="4893647"/>
          </a:xfrm>
          <a:prstGeom prst="rect">
            <a:avLst/>
          </a:prstGeom>
        </p:spPr>
        <p:txBody>
          <a:bodyPr wrap="square">
            <a:spAutoFit/>
          </a:bodyPr>
          <a:lstStyle/>
          <a:p>
            <a:pPr indent="269875" algn="just"/>
            <a:r>
              <a:rPr lang="ru-RU" sz="2400" dirty="0"/>
              <a:t>Согласно международным стандартам, предельно допустимой концентрацией асбеста в зоне дыхания рабочего считается одно </a:t>
            </a:r>
            <a:r>
              <a:rPr lang="ru-RU" sz="2400" dirty="0" err="1"/>
              <a:t>фиброволокно</a:t>
            </a:r>
            <a:r>
              <a:rPr lang="ru-RU" sz="2400" dirty="0"/>
              <a:t> на 1 см3 воздуха. Санитарно-гигиенический регламент США допускает не более 0,1 </a:t>
            </a:r>
            <a:r>
              <a:rPr lang="ru-RU" sz="2400" dirty="0" err="1"/>
              <a:t>фиброволокна</a:t>
            </a:r>
            <a:r>
              <a:rPr lang="ru-RU" sz="2400" dirty="0"/>
              <a:t>/см3.</a:t>
            </a:r>
          </a:p>
          <a:p>
            <a:pPr indent="269875" algn="just"/>
            <a:r>
              <a:rPr lang="ru-RU" sz="2400" dirty="0"/>
              <a:t>Решающим для подтверждения наличия асбестоза как профессионального заболевания является обнаружение</a:t>
            </a:r>
          </a:p>
          <a:p>
            <a:pPr indent="269875" algn="just"/>
            <a:r>
              <a:rPr lang="ru-RU" sz="2400" dirty="0"/>
              <a:t>асбестовых волокон на рабочем месте, а также выявление специфических асбестовых (железистых) телец в биологических средах и тканях организма.</a:t>
            </a:r>
          </a:p>
          <a:p>
            <a:pPr indent="269875" algn="just"/>
            <a:r>
              <a:rPr lang="ru-RU" sz="2400" dirty="0"/>
              <a:t>Рядом исследований доказана способность асбестовых волокон индуцировать развитие фиброза, рака легкого и плевры.</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5632311"/>
          </a:xfrm>
          <a:prstGeom prst="rect">
            <a:avLst/>
          </a:prstGeom>
        </p:spPr>
        <p:txBody>
          <a:bodyPr wrap="square">
            <a:spAutoFit/>
          </a:bodyPr>
          <a:lstStyle/>
          <a:p>
            <a:r>
              <a:rPr lang="ru-RU" sz="2400" b="1" dirty="0" err="1"/>
              <a:t>Фиброгенные</a:t>
            </a:r>
            <a:r>
              <a:rPr lang="ru-RU" sz="2400" b="1" dirty="0"/>
              <a:t> свойства асбеста связаны с несколькими факторами:</a:t>
            </a:r>
            <a:endParaRPr lang="ru-RU" sz="2400" dirty="0"/>
          </a:p>
          <a:p>
            <a:r>
              <a:rPr lang="ru-RU" sz="2400" dirty="0"/>
              <a:t>- с освобождением из асбестовых волокон в биологической среде свободной двуокиси кремния,</a:t>
            </a:r>
          </a:p>
          <a:p>
            <a:r>
              <a:rPr lang="ru-RU" sz="2400" dirty="0"/>
              <a:t>- с поверхностной активностью и образованием активных для </a:t>
            </a:r>
            <a:r>
              <a:rPr lang="ru-RU" sz="2400" dirty="0" err="1"/>
              <a:t>макрофогов</a:t>
            </a:r>
            <a:r>
              <a:rPr lang="ru-RU" sz="2400" dirty="0"/>
              <a:t> центров,</a:t>
            </a:r>
          </a:p>
          <a:p>
            <a:r>
              <a:rPr lang="ru-RU" sz="2400" dirty="0"/>
              <a:t>- с возникновением иммунопатологического процесса,</a:t>
            </a:r>
          </a:p>
          <a:p>
            <a:pPr>
              <a:buFontTx/>
              <a:buChar char="-"/>
            </a:pPr>
            <a:r>
              <a:rPr lang="ru-RU" sz="2400" dirty="0"/>
              <a:t>с непосредственным раздражающим воздействием игольчатых волокон на легочную ткань. </a:t>
            </a:r>
          </a:p>
          <a:p>
            <a:endParaRPr lang="ru-RU" sz="2400" dirty="0"/>
          </a:p>
          <a:p>
            <a:r>
              <a:rPr lang="ru-RU" sz="2400" dirty="0"/>
              <a:t>Асбестоз характеризуется:</a:t>
            </a:r>
          </a:p>
          <a:p>
            <a:pPr marL="269875" indent="-269875">
              <a:buFont typeface="Arial" pitchFamily="34" charset="0"/>
              <a:buChar char="•"/>
            </a:pPr>
            <a:r>
              <a:rPr lang="ru-RU" sz="2400" b="1" dirty="0" err="1"/>
              <a:t>рестриктивными</a:t>
            </a:r>
            <a:r>
              <a:rPr lang="ru-RU" sz="2400" dirty="0"/>
              <a:t> нарушениями, которые проявляются через уменьшение емкостей и объемов легких. </a:t>
            </a:r>
          </a:p>
          <a:p>
            <a:pPr marL="269875" indent="-269875">
              <a:buFont typeface="Arial" pitchFamily="34" charset="0"/>
              <a:buChar char="•"/>
            </a:pPr>
            <a:r>
              <a:rPr lang="ru-RU" sz="2400" dirty="0"/>
              <a:t> </a:t>
            </a:r>
            <a:r>
              <a:rPr lang="ru-RU" sz="2400" b="1" dirty="0"/>
              <a:t>обструктивные</a:t>
            </a:r>
            <a:r>
              <a:rPr lang="ru-RU" sz="2400" dirty="0"/>
              <a:t> нарушения (снижение объемной скорости выдоха).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radiomed.ru/sites/default/files/11.asbestoz.gif"/>
          <p:cNvPicPr>
            <a:picLocks noChangeAspect="1" noChangeArrowheads="1"/>
          </p:cNvPicPr>
          <p:nvPr/>
        </p:nvPicPr>
        <p:blipFill>
          <a:blip r:embed="rId2" cstate="print"/>
          <a:srcRect/>
          <a:stretch>
            <a:fillRect/>
          </a:stretch>
        </p:blipFill>
        <p:spPr bwMode="auto">
          <a:xfrm>
            <a:off x="323528" y="1052736"/>
            <a:ext cx="4048125" cy="3609976"/>
          </a:xfrm>
          <a:prstGeom prst="rect">
            <a:avLst/>
          </a:prstGeom>
          <a:noFill/>
        </p:spPr>
      </p:pic>
      <p:pic>
        <p:nvPicPr>
          <p:cNvPr id="76804" name="Picture 4" descr="https://radiomed.ru/sites/default/files/12.asb_ctasbestosezeichen.gif"/>
          <p:cNvPicPr>
            <a:picLocks noChangeAspect="1" noChangeArrowheads="1"/>
          </p:cNvPicPr>
          <p:nvPr/>
        </p:nvPicPr>
        <p:blipFill>
          <a:blip r:embed="rId3" cstate="print"/>
          <a:srcRect/>
          <a:stretch>
            <a:fillRect/>
          </a:stretch>
        </p:blipFill>
        <p:spPr bwMode="auto">
          <a:xfrm>
            <a:off x="4427984" y="1052736"/>
            <a:ext cx="4464496" cy="3600400"/>
          </a:xfrm>
          <a:prstGeom prst="rect">
            <a:avLst/>
          </a:prstGeom>
          <a:noFill/>
        </p:spPr>
      </p:pic>
      <p:sp>
        <p:nvSpPr>
          <p:cNvPr id="4" name="Прямоугольник 3"/>
          <p:cNvSpPr/>
          <p:nvPr/>
        </p:nvSpPr>
        <p:spPr>
          <a:xfrm>
            <a:off x="1763688" y="260648"/>
            <a:ext cx="6984776" cy="369332"/>
          </a:xfrm>
          <a:prstGeom prst="rect">
            <a:avLst/>
          </a:prstGeom>
        </p:spPr>
        <p:txBody>
          <a:bodyPr wrap="square">
            <a:spAutoFit/>
          </a:bodyPr>
          <a:lstStyle/>
          <a:p>
            <a:r>
              <a:rPr lang="ru-RU" b="1" dirty="0" err="1"/>
              <a:t>Скиалогические</a:t>
            </a:r>
            <a:r>
              <a:rPr lang="ru-RU" b="1" dirty="0"/>
              <a:t> схематические признаки асбестоза.</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3046988"/>
          </a:xfrm>
          <a:prstGeom prst="rect">
            <a:avLst/>
          </a:prstGeom>
        </p:spPr>
        <p:txBody>
          <a:bodyPr wrap="square">
            <a:spAutoFit/>
          </a:bodyPr>
          <a:lstStyle/>
          <a:p>
            <a:r>
              <a:rPr lang="ru-RU" sz="2400" b="1" dirty="0"/>
              <a:t>Первая стадия:</a:t>
            </a:r>
            <a:endParaRPr lang="ru-RU" sz="2400" dirty="0"/>
          </a:p>
          <a:p>
            <a:r>
              <a:rPr lang="ru-RU" sz="2400" dirty="0"/>
              <a:t>Одышка при привычной работе, боли в грудной клетке, умеренный кашель. Физикальные проявления бронхита, сухого плеврита. Умеренное уменьшение ЖЕЛ.</a:t>
            </a:r>
          </a:p>
          <a:p>
            <a:pPr algn="just"/>
            <a:r>
              <a:rPr lang="ru-RU" sz="2400" dirty="0"/>
              <a:t>Рентгенологически: нежная сетчатость в средних и нижних отделах с увеличением ячеек до 2-4 мм, расширение и уплотнение корня легкого, реже немногочисленные точечные нежные тени величиной 1 мм, утолщение плевры, спайки.</a:t>
            </a:r>
          </a:p>
        </p:txBody>
      </p:sp>
      <p:pic>
        <p:nvPicPr>
          <p:cNvPr id="73729" name="Picture 1"/>
          <p:cNvPicPr>
            <a:picLocks noChangeAspect="1" noChangeArrowheads="1"/>
          </p:cNvPicPr>
          <p:nvPr/>
        </p:nvPicPr>
        <p:blipFill>
          <a:blip r:embed="rId2" cstate="print"/>
          <a:srcRect/>
          <a:stretch>
            <a:fillRect/>
          </a:stretch>
        </p:blipFill>
        <p:spPr bwMode="auto">
          <a:xfrm>
            <a:off x="323528" y="3140968"/>
            <a:ext cx="3848100" cy="3486150"/>
          </a:xfrm>
          <a:prstGeom prst="rect">
            <a:avLst/>
          </a:prstGeom>
          <a:noFill/>
          <a:ln w="9525">
            <a:noFill/>
            <a:miter lim="800000"/>
            <a:headEnd/>
            <a:tailEnd/>
          </a:ln>
        </p:spPr>
      </p:pic>
      <p:sp>
        <p:nvSpPr>
          <p:cNvPr id="4" name="Прямоугольник 3"/>
          <p:cNvSpPr/>
          <p:nvPr/>
        </p:nvSpPr>
        <p:spPr>
          <a:xfrm>
            <a:off x="4355976" y="3501008"/>
            <a:ext cx="4572000" cy="2862322"/>
          </a:xfrm>
          <a:prstGeom prst="rect">
            <a:avLst/>
          </a:prstGeom>
        </p:spPr>
        <p:txBody>
          <a:bodyPr>
            <a:spAutoFit/>
          </a:bodyPr>
          <a:lstStyle/>
          <a:p>
            <a:pPr marL="269875" indent="-269875">
              <a:buFont typeface="Arial" pitchFamily="34" charset="0"/>
              <a:buChar char="•"/>
            </a:pPr>
            <a:r>
              <a:rPr lang="ru-RU" dirty="0"/>
              <a:t>усиление легочного рисунка за счет перибронхиального, периваскулярного и межуточного фиброза преимущественно в прикорневых и средних поясах легких, имеющего сетчатую и </a:t>
            </a:r>
            <a:r>
              <a:rPr lang="ru-RU" dirty="0" err="1"/>
              <a:t>мелкопетлистую</a:t>
            </a:r>
            <a:r>
              <a:rPr lang="ru-RU" dirty="0"/>
              <a:t> структуру, </a:t>
            </a:r>
          </a:p>
          <a:p>
            <a:pPr marL="269875" indent="-269875">
              <a:buFont typeface="Arial" pitchFamily="34" charset="0"/>
              <a:buChar char="•"/>
            </a:pPr>
            <a:r>
              <a:rPr lang="ru-RU" dirty="0"/>
              <a:t>корни легких несколько деформированы, уплотнены. </a:t>
            </a:r>
          </a:p>
          <a:p>
            <a:pPr marL="269875" indent="-269875">
              <a:buFont typeface="Arial" pitchFamily="34" charset="0"/>
              <a:buChar char="•"/>
            </a:pPr>
            <a:r>
              <a:rPr lang="ru-RU" dirty="0"/>
              <a:t>снижение пневматизации в средних и нижних отделах обоих легких</a:t>
            </a:r>
          </a:p>
        </p:txBody>
      </p:sp>
      <p:sp>
        <p:nvSpPr>
          <p:cNvPr id="5" name="Прямоугольник 4"/>
          <p:cNvSpPr/>
          <p:nvPr/>
        </p:nvSpPr>
        <p:spPr>
          <a:xfrm>
            <a:off x="4283968" y="3068960"/>
            <a:ext cx="4572000" cy="461665"/>
          </a:xfrm>
          <a:prstGeom prst="rect">
            <a:avLst/>
          </a:prstGeom>
        </p:spPr>
        <p:txBody>
          <a:bodyPr>
            <a:spAutoFit/>
          </a:bodyPr>
          <a:lstStyle/>
          <a:p>
            <a:pPr algn="ctr"/>
            <a:r>
              <a:rPr lang="ru-RU" sz="2400" b="1" dirty="0"/>
              <a:t>Асбестоз легких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a:stretch>
            <a:fillRect/>
          </a:stretch>
        </p:blipFill>
        <p:spPr bwMode="auto">
          <a:xfrm>
            <a:off x="179512" y="476672"/>
            <a:ext cx="7560840" cy="6158638"/>
          </a:xfrm>
          <a:prstGeom prst="rect">
            <a:avLst/>
          </a:prstGeom>
          <a:noFill/>
          <a:ln w="9525">
            <a:solidFill>
              <a:srgbClr val="0070C0"/>
            </a:solidFill>
            <a:miter lim="800000"/>
            <a:headEnd/>
            <a:tailEnd/>
          </a:ln>
          <a:effectLst/>
        </p:spPr>
      </p:pic>
      <p:sp>
        <p:nvSpPr>
          <p:cNvPr id="3" name="Прямоугольник 2"/>
          <p:cNvSpPr/>
          <p:nvPr/>
        </p:nvSpPr>
        <p:spPr>
          <a:xfrm>
            <a:off x="2627784" y="0"/>
            <a:ext cx="2425472" cy="461665"/>
          </a:xfrm>
          <a:prstGeom prst="rect">
            <a:avLst/>
          </a:prstGeom>
        </p:spPr>
        <p:txBody>
          <a:bodyPr wrap="none">
            <a:spAutoFit/>
          </a:bodyPr>
          <a:lstStyle/>
          <a:p>
            <a:r>
              <a:rPr lang="ru-RU" sz="2400" b="1" dirty="0"/>
              <a:t>Асбестоз легких</a:t>
            </a:r>
          </a:p>
        </p:txBody>
      </p:sp>
      <p:cxnSp>
        <p:nvCxnSpPr>
          <p:cNvPr id="5" name="Прямая со стрелкой 4"/>
          <p:cNvCxnSpPr/>
          <p:nvPr/>
        </p:nvCxnSpPr>
        <p:spPr>
          <a:xfrm>
            <a:off x="755576" y="3933056"/>
            <a:ext cx="720080" cy="504056"/>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V="1">
            <a:off x="899592" y="4941168"/>
            <a:ext cx="72008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H="1">
            <a:off x="6444208" y="4509120"/>
            <a:ext cx="1728192" cy="432048"/>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7380312" y="6093296"/>
            <a:ext cx="864096" cy="43204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Прямоугольник 13"/>
          <p:cNvSpPr/>
          <p:nvPr/>
        </p:nvSpPr>
        <p:spPr>
          <a:xfrm>
            <a:off x="251520" y="3645024"/>
            <a:ext cx="1298304" cy="276999"/>
          </a:xfrm>
          <a:prstGeom prst="rect">
            <a:avLst/>
          </a:prstGeom>
        </p:spPr>
        <p:txBody>
          <a:bodyPr wrap="none">
            <a:spAutoFit/>
          </a:bodyPr>
          <a:lstStyle/>
          <a:p>
            <a:r>
              <a:rPr lang="ru-RU" sz="1200" dirty="0"/>
              <a:t>Фиброзные тяжи</a:t>
            </a:r>
          </a:p>
        </p:txBody>
      </p:sp>
      <p:sp>
        <p:nvSpPr>
          <p:cNvPr id="15" name="Прямоугольник 14"/>
          <p:cNvSpPr/>
          <p:nvPr/>
        </p:nvSpPr>
        <p:spPr>
          <a:xfrm>
            <a:off x="251520" y="5229200"/>
            <a:ext cx="2028953" cy="276999"/>
          </a:xfrm>
          <a:prstGeom prst="rect">
            <a:avLst/>
          </a:prstGeom>
        </p:spPr>
        <p:txBody>
          <a:bodyPr wrap="none">
            <a:spAutoFit/>
          </a:bodyPr>
          <a:lstStyle/>
          <a:p>
            <a:r>
              <a:rPr lang="ru-RU" sz="1200" dirty="0"/>
              <a:t>Сетчатый легочной рисунок</a:t>
            </a:r>
          </a:p>
        </p:txBody>
      </p:sp>
      <p:sp>
        <p:nvSpPr>
          <p:cNvPr id="17" name="Прямоугольник 16"/>
          <p:cNvSpPr/>
          <p:nvPr/>
        </p:nvSpPr>
        <p:spPr>
          <a:xfrm>
            <a:off x="7596337" y="4005064"/>
            <a:ext cx="1547664" cy="646331"/>
          </a:xfrm>
          <a:prstGeom prst="rect">
            <a:avLst/>
          </a:prstGeom>
        </p:spPr>
        <p:txBody>
          <a:bodyPr wrap="square">
            <a:spAutoFit/>
          </a:bodyPr>
          <a:lstStyle/>
          <a:p>
            <a:pPr algn="ctr"/>
            <a:r>
              <a:rPr lang="ru-RU" sz="1200" dirty="0"/>
              <a:t>Понижение пнематизации с обеих сторон</a:t>
            </a:r>
          </a:p>
        </p:txBody>
      </p:sp>
      <p:sp>
        <p:nvSpPr>
          <p:cNvPr id="18" name="Прямоугольник 17"/>
          <p:cNvSpPr/>
          <p:nvPr/>
        </p:nvSpPr>
        <p:spPr>
          <a:xfrm>
            <a:off x="7668343" y="5517232"/>
            <a:ext cx="1475657" cy="646331"/>
          </a:xfrm>
          <a:prstGeom prst="rect">
            <a:avLst/>
          </a:prstGeom>
        </p:spPr>
        <p:txBody>
          <a:bodyPr wrap="square">
            <a:spAutoFit/>
          </a:bodyPr>
          <a:lstStyle/>
          <a:p>
            <a:r>
              <a:rPr lang="ru-RU" sz="1200" dirty="0"/>
              <a:t>Тупые плевро-диафрагмальные углы</a:t>
            </a:r>
          </a:p>
        </p:txBody>
      </p:sp>
      <p:sp>
        <p:nvSpPr>
          <p:cNvPr id="21" name="Овал 20"/>
          <p:cNvSpPr/>
          <p:nvPr/>
        </p:nvSpPr>
        <p:spPr>
          <a:xfrm>
            <a:off x="5652120" y="3789040"/>
            <a:ext cx="1800200" cy="244827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3" name="Прямая со стрелкой 22"/>
          <p:cNvCxnSpPr/>
          <p:nvPr/>
        </p:nvCxnSpPr>
        <p:spPr>
          <a:xfrm flipV="1">
            <a:off x="0" y="6093296"/>
            <a:ext cx="971600" cy="28803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1043608" y="6021288"/>
            <a:ext cx="2319738" cy="276999"/>
          </a:xfrm>
          <a:prstGeom prst="rect">
            <a:avLst/>
          </a:prstGeom>
        </p:spPr>
        <p:txBody>
          <a:bodyPr wrap="none">
            <a:spAutoFit/>
          </a:bodyPr>
          <a:lstStyle/>
          <a:p>
            <a:r>
              <a:rPr lang="ru-RU" sz="1200" dirty="0">
                <a:solidFill>
                  <a:schemeClr val="bg1"/>
                </a:solidFill>
              </a:rPr>
              <a:t>Плевро-диафрагмальные спайки</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352928" cy="6001643"/>
          </a:xfrm>
          <a:prstGeom prst="rect">
            <a:avLst/>
          </a:prstGeom>
        </p:spPr>
        <p:txBody>
          <a:bodyPr wrap="square">
            <a:spAutoFit/>
          </a:bodyPr>
          <a:lstStyle/>
          <a:p>
            <a:pPr algn="just"/>
            <a:r>
              <a:rPr lang="ru-RU" sz="2400" b="1" dirty="0"/>
              <a:t>Вторая стадия:</a:t>
            </a:r>
            <a:endParaRPr lang="ru-RU" sz="2400" dirty="0"/>
          </a:p>
          <a:p>
            <a:pPr algn="just"/>
            <a:r>
              <a:rPr lang="ru-RU" sz="2400" dirty="0"/>
              <a:t>Одышка при умеренной физической нагрузке, кашель, иногда пароксизмальный с небольшим количеством мокроты. Физикальные признаки бронхита, эмфиземы, </a:t>
            </a:r>
            <a:r>
              <a:rPr lang="ru-RU" sz="2400" dirty="0" err="1"/>
              <a:t>адгезивного</a:t>
            </a:r>
            <a:r>
              <a:rPr lang="ru-RU" sz="2400" dirty="0"/>
              <a:t> плеврита. Смешанный тип легочной недостаточности.</a:t>
            </a:r>
          </a:p>
          <a:p>
            <a:pPr algn="just"/>
            <a:r>
              <a:rPr lang="ru-RU" sz="2400" dirty="0"/>
              <a:t>Рентгенологически: </a:t>
            </a:r>
          </a:p>
          <a:p>
            <a:pPr marL="269875" indent="-269875" algn="just">
              <a:buFont typeface="Arial" pitchFamily="34" charset="0"/>
              <a:buChar char="•"/>
            </a:pPr>
            <a:r>
              <a:rPr lang="ru-RU" sz="2400" dirty="0"/>
              <a:t>выраженный сетчатый фиброз с увеличением ячеек до 4-5 мм, утолщением их стенок.</a:t>
            </a:r>
          </a:p>
          <a:p>
            <a:pPr marL="269875" indent="-269875" algn="just">
              <a:buFont typeface="Arial" pitchFamily="34" charset="0"/>
              <a:buChar char="•"/>
            </a:pPr>
            <a:r>
              <a:rPr lang="ru-RU" sz="2400" dirty="0"/>
              <a:t>усиление легочного рисунка</a:t>
            </a:r>
          </a:p>
          <a:p>
            <a:pPr marL="269875" indent="-269875" algn="just">
              <a:buFont typeface="Arial" pitchFamily="34" charset="0"/>
              <a:buChar char="•"/>
            </a:pPr>
            <a:r>
              <a:rPr lang="ru-RU" sz="2400" dirty="0"/>
              <a:t>немногочисленные мелкоочаговые тени в средних и нижних отделах,</a:t>
            </a:r>
          </a:p>
          <a:p>
            <a:pPr marL="269875" indent="-269875" algn="just">
              <a:buFont typeface="Arial" pitchFamily="34" charset="0"/>
              <a:buChar char="•"/>
            </a:pPr>
            <a:r>
              <a:rPr lang="ru-RU" sz="2400" dirty="0"/>
              <a:t>прозрачность легочных полей повышена,</a:t>
            </a:r>
          </a:p>
          <a:p>
            <a:pPr marL="269875" indent="-269875" algn="just">
              <a:buFont typeface="Arial" pitchFamily="34" charset="0"/>
              <a:buChar char="•"/>
            </a:pPr>
            <a:r>
              <a:rPr lang="ru-RU" sz="2400" dirty="0"/>
              <a:t>расширение и уплотнение корней легкого. </a:t>
            </a:r>
          </a:p>
          <a:p>
            <a:pPr marL="269875" indent="-269875" algn="just">
              <a:buFont typeface="Arial" pitchFamily="34" charset="0"/>
              <a:buChar char="•"/>
            </a:pPr>
            <a:r>
              <a:rPr lang="ru-RU" sz="2400" dirty="0"/>
              <a:t>плевральные изменения (утолщение плевры, спайки), больше в нижних отделах;</a:t>
            </a:r>
          </a:p>
          <a:p>
            <a:pPr marL="269875" indent="-269875" algn="just">
              <a:buFont typeface="Arial" pitchFamily="34" charset="0"/>
              <a:buChar char="•"/>
            </a:pPr>
            <a:r>
              <a:rPr lang="ru-RU" sz="2400" dirty="0"/>
              <a:t>могут выявляться начальные признаки легочного сердца.</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712968" cy="6740307"/>
          </a:xfrm>
          <a:prstGeom prst="rect">
            <a:avLst/>
          </a:prstGeom>
        </p:spPr>
        <p:txBody>
          <a:bodyPr wrap="square">
            <a:spAutoFit/>
          </a:bodyPr>
          <a:lstStyle/>
          <a:p>
            <a:pPr algn="just"/>
            <a:r>
              <a:rPr lang="ru-RU" sz="2400" b="1" dirty="0"/>
              <a:t>Третья стадия:</a:t>
            </a:r>
            <a:endParaRPr lang="ru-RU" sz="2400" dirty="0"/>
          </a:p>
          <a:p>
            <a:pPr algn="just"/>
            <a:r>
              <a:rPr lang="ru-RU" sz="2400" dirty="0"/>
              <a:t>Грудная клетка бочкообразной формы. Резко выраженная одышка, кашель с мокротой, боли в грудной клетке. Признаки бронхита, эмфиземы, легочно-сердечной недостаточности.</a:t>
            </a:r>
          </a:p>
          <a:p>
            <a:pPr algn="just"/>
            <a:r>
              <a:rPr lang="ru-RU" sz="2400" dirty="0"/>
              <a:t>Рентгенологически: </a:t>
            </a:r>
          </a:p>
          <a:p>
            <a:pPr marL="269875" indent="-269875" algn="just">
              <a:buFont typeface="Arial" pitchFamily="34" charset="0"/>
              <a:buChar char="•"/>
            </a:pPr>
            <a:r>
              <a:rPr lang="ru-RU" sz="2400" dirty="0"/>
              <a:t>диффузный пневмосклероз, </a:t>
            </a:r>
          </a:p>
          <a:p>
            <a:pPr marL="269875" indent="-269875" algn="just">
              <a:buFont typeface="Arial" pitchFamily="34" charset="0"/>
              <a:buChar char="•"/>
            </a:pPr>
            <a:r>
              <a:rPr lang="ru-RU" sz="2400" dirty="0"/>
              <a:t>эмфизема,</a:t>
            </a:r>
          </a:p>
          <a:p>
            <a:pPr marL="269875" indent="-269875" algn="just">
              <a:buFont typeface="Arial" pitchFamily="34" charset="0"/>
              <a:buChar char="•"/>
            </a:pPr>
            <a:r>
              <a:rPr lang="ru-RU" sz="2400" dirty="0"/>
              <a:t>значительные плевральные изменения - плевральные бляшки, сращения, </a:t>
            </a:r>
            <a:r>
              <a:rPr lang="ru-RU" sz="2400" dirty="0" err="1"/>
              <a:t>кальциноз</a:t>
            </a:r>
            <a:r>
              <a:rPr lang="ru-RU" sz="2400" dirty="0"/>
              <a:t>. </a:t>
            </a:r>
          </a:p>
          <a:p>
            <a:pPr marL="269875" indent="-269875" algn="just">
              <a:buFont typeface="Arial" pitchFamily="34" charset="0"/>
              <a:buChar char="•"/>
            </a:pPr>
            <a:r>
              <a:rPr lang="ru-RU" sz="2400" dirty="0" err="1"/>
              <a:t>плевро-перикардиальные</a:t>
            </a:r>
            <a:r>
              <a:rPr lang="ru-RU" sz="2400" dirty="0"/>
              <a:t> сращения,</a:t>
            </a:r>
          </a:p>
          <a:p>
            <a:pPr marL="269875" indent="-269875" algn="just">
              <a:buFont typeface="Arial" pitchFamily="34" charset="0"/>
              <a:buChar char="•"/>
            </a:pPr>
            <a:r>
              <a:rPr lang="ru-RU" sz="2400" dirty="0"/>
              <a:t>характерные признаки легочного сердца. </a:t>
            </a:r>
          </a:p>
          <a:p>
            <a:pPr indent="269875" algn="just"/>
            <a:r>
              <a:rPr lang="ru-RU" sz="2400" dirty="0"/>
              <a:t>В отличие от силикоза III стадии при </a:t>
            </a:r>
            <a:r>
              <a:rPr lang="ru-RU" sz="2400" dirty="0" err="1"/>
              <a:t>асбестозе</a:t>
            </a:r>
            <a:r>
              <a:rPr lang="ru-RU" sz="2400" dirty="0"/>
              <a:t> III стадии обычно не отмечается обширных пневмосклеротических полей.</a:t>
            </a:r>
          </a:p>
          <a:p>
            <a:pPr indent="269875" algn="just"/>
            <a:r>
              <a:rPr lang="ru-RU" sz="2400" dirty="0"/>
              <a:t>По сравнению с другими видами пневмокониоза при </a:t>
            </a:r>
            <a:r>
              <a:rPr lang="ru-RU" sz="2400" dirty="0" err="1"/>
              <a:t>асбестозе</a:t>
            </a:r>
            <a:r>
              <a:rPr lang="ru-RU" sz="2400" dirty="0"/>
              <a:t> наиболее часто наблюдаются развитие бронхоэктазов и присоединение инфекции, что со временем способствует возникновению бронхоэктатической болезни, пневмонии и нагноительных процессов в легких.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fesmu.ru/www2/poltxt/u0010/pulmcl/30/res30.files/asbest3.jpg"/>
          <p:cNvPicPr>
            <a:picLocks noChangeAspect="1" noChangeArrowheads="1"/>
          </p:cNvPicPr>
          <p:nvPr/>
        </p:nvPicPr>
        <p:blipFill>
          <a:blip r:embed="rId2" cstate="print"/>
          <a:srcRect/>
          <a:stretch>
            <a:fillRect/>
          </a:stretch>
        </p:blipFill>
        <p:spPr bwMode="auto">
          <a:xfrm>
            <a:off x="151578" y="764704"/>
            <a:ext cx="8739658" cy="4104456"/>
          </a:xfrm>
          <a:prstGeom prst="rect">
            <a:avLst/>
          </a:prstGeom>
          <a:noFill/>
        </p:spPr>
      </p:pic>
      <p:sp>
        <p:nvSpPr>
          <p:cNvPr id="3" name="Прямоугольник 2"/>
          <p:cNvSpPr/>
          <p:nvPr/>
        </p:nvSpPr>
        <p:spPr>
          <a:xfrm>
            <a:off x="2924348" y="188640"/>
            <a:ext cx="2425472" cy="461665"/>
          </a:xfrm>
          <a:prstGeom prst="rect">
            <a:avLst/>
          </a:prstGeom>
        </p:spPr>
        <p:txBody>
          <a:bodyPr wrap="none">
            <a:spAutoFit/>
          </a:bodyPr>
          <a:lstStyle/>
          <a:p>
            <a:pPr algn="ctr"/>
            <a:r>
              <a:rPr lang="ru-RU" sz="2400" b="1" dirty="0"/>
              <a:t>Асбестоз легких</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Картинки по запросу &quot;асбестоз рентгенологическая картина&quot;"/>
          <p:cNvPicPr>
            <a:picLocks noChangeAspect="1" noChangeArrowheads="1"/>
          </p:cNvPicPr>
          <p:nvPr/>
        </p:nvPicPr>
        <p:blipFill>
          <a:blip r:embed="rId2" cstate="print"/>
          <a:srcRect/>
          <a:stretch>
            <a:fillRect/>
          </a:stretch>
        </p:blipFill>
        <p:spPr bwMode="auto">
          <a:xfrm>
            <a:off x="467544" y="476672"/>
            <a:ext cx="4648200" cy="6143626"/>
          </a:xfrm>
          <a:prstGeom prst="rect">
            <a:avLst/>
          </a:prstGeom>
          <a:noFill/>
        </p:spPr>
      </p:pic>
      <p:sp>
        <p:nvSpPr>
          <p:cNvPr id="3" name="Прямоугольник 2"/>
          <p:cNvSpPr/>
          <p:nvPr/>
        </p:nvSpPr>
        <p:spPr>
          <a:xfrm>
            <a:off x="1547664" y="0"/>
            <a:ext cx="2425472" cy="461665"/>
          </a:xfrm>
          <a:prstGeom prst="rect">
            <a:avLst/>
          </a:prstGeom>
        </p:spPr>
        <p:txBody>
          <a:bodyPr wrap="none">
            <a:spAutoFit/>
          </a:bodyPr>
          <a:lstStyle/>
          <a:p>
            <a:r>
              <a:rPr lang="ru-RU" sz="2400" b="1" dirty="0"/>
              <a:t>Асбестоз легких</a:t>
            </a:r>
          </a:p>
        </p:txBody>
      </p:sp>
      <p:sp>
        <p:nvSpPr>
          <p:cNvPr id="4" name="Прямоугольник 3"/>
          <p:cNvSpPr/>
          <p:nvPr/>
        </p:nvSpPr>
        <p:spPr>
          <a:xfrm>
            <a:off x="5292081" y="692696"/>
            <a:ext cx="3851920" cy="1754326"/>
          </a:xfrm>
          <a:prstGeom prst="rect">
            <a:avLst/>
          </a:prstGeom>
        </p:spPr>
        <p:txBody>
          <a:bodyPr wrap="square">
            <a:spAutoFit/>
          </a:bodyPr>
          <a:lstStyle/>
          <a:p>
            <a:pPr marL="179388" indent="-179388">
              <a:buFont typeface="Arial" pitchFamily="34" charset="0"/>
              <a:buChar char="•"/>
            </a:pPr>
            <a:r>
              <a:rPr lang="ru-RU" dirty="0"/>
              <a:t>Ретикулярные изменения с ячеистой структурой </a:t>
            </a:r>
          </a:p>
          <a:p>
            <a:pPr marL="179388" indent="-179388">
              <a:buFont typeface="Arial" pitchFamily="34" charset="0"/>
              <a:buChar char="•"/>
            </a:pPr>
            <a:r>
              <a:rPr lang="ru-RU" dirty="0"/>
              <a:t>Пневмофиброз</a:t>
            </a:r>
          </a:p>
          <a:p>
            <a:pPr marL="179388" indent="-179388">
              <a:buFont typeface="Arial" pitchFamily="34" charset="0"/>
              <a:buChar char="•"/>
            </a:pPr>
            <a:r>
              <a:rPr lang="ru-RU" dirty="0"/>
              <a:t>Эмфизема</a:t>
            </a:r>
          </a:p>
          <a:p>
            <a:pPr marL="179388" indent="-179388">
              <a:buFont typeface="Arial" pitchFamily="34" charset="0"/>
              <a:buChar char="•"/>
            </a:pPr>
            <a:r>
              <a:rPr lang="ru-RU" dirty="0"/>
              <a:t>Утолщение междолевой плевры справа</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fesmu.ru/www2/poltxt/u0010/pulmcl/30/res30.files/asb1.jpg"/>
          <p:cNvPicPr>
            <a:picLocks noChangeAspect="1" noChangeArrowheads="1"/>
          </p:cNvPicPr>
          <p:nvPr/>
        </p:nvPicPr>
        <p:blipFill>
          <a:blip r:embed="rId2" cstate="print"/>
          <a:srcRect/>
          <a:stretch>
            <a:fillRect/>
          </a:stretch>
        </p:blipFill>
        <p:spPr bwMode="auto">
          <a:xfrm>
            <a:off x="0" y="764704"/>
            <a:ext cx="9207293" cy="4104456"/>
          </a:xfrm>
          <a:prstGeom prst="rect">
            <a:avLst/>
          </a:prstGeom>
          <a:noFill/>
        </p:spPr>
      </p:pic>
      <p:sp>
        <p:nvSpPr>
          <p:cNvPr id="3" name="Прямоугольник 2"/>
          <p:cNvSpPr/>
          <p:nvPr/>
        </p:nvSpPr>
        <p:spPr>
          <a:xfrm>
            <a:off x="3131840" y="0"/>
            <a:ext cx="4464496" cy="461665"/>
          </a:xfrm>
          <a:prstGeom prst="rect">
            <a:avLst/>
          </a:prstGeom>
        </p:spPr>
        <p:txBody>
          <a:bodyPr wrap="square">
            <a:spAutoFit/>
          </a:bodyPr>
          <a:lstStyle/>
          <a:p>
            <a:r>
              <a:rPr lang="ru-RU" sz="2400" b="1" dirty="0"/>
              <a:t>Асбестоз легких</a:t>
            </a:r>
          </a:p>
        </p:txBody>
      </p:sp>
      <p:sp>
        <p:nvSpPr>
          <p:cNvPr id="4" name="Прямоугольник 3"/>
          <p:cNvSpPr/>
          <p:nvPr/>
        </p:nvSpPr>
        <p:spPr>
          <a:xfrm>
            <a:off x="3275856" y="5157192"/>
            <a:ext cx="3510641" cy="400110"/>
          </a:xfrm>
          <a:prstGeom prst="rect">
            <a:avLst/>
          </a:prstGeom>
        </p:spPr>
        <p:txBody>
          <a:bodyPr wrap="none">
            <a:spAutoFit/>
          </a:bodyPr>
          <a:lstStyle/>
          <a:p>
            <a:r>
              <a:rPr lang="ru-RU" sz="2000" dirty="0"/>
              <a:t>Кальцификация плевры (А, В)</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251520" y="980728"/>
            <a:ext cx="5705475" cy="4391025"/>
          </a:xfrm>
          <a:prstGeom prst="rect">
            <a:avLst/>
          </a:prstGeom>
          <a:noFill/>
          <a:ln w="9525">
            <a:noFill/>
            <a:miter lim="800000"/>
            <a:headEnd/>
            <a:tailEnd/>
          </a:ln>
          <a:effectLst/>
        </p:spPr>
      </p:pic>
      <p:sp>
        <p:nvSpPr>
          <p:cNvPr id="3" name="Прямоугольник 2"/>
          <p:cNvSpPr/>
          <p:nvPr/>
        </p:nvSpPr>
        <p:spPr>
          <a:xfrm>
            <a:off x="2267744" y="260648"/>
            <a:ext cx="2425472" cy="461665"/>
          </a:xfrm>
          <a:prstGeom prst="rect">
            <a:avLst/>
          </a:prstGeom>
        </p:spPr>
        <p:txBody>
          <a:bodyPr wrap="none">
            <a:spAutoFit/>
          </a:bodyPr>
          <a:lstStyle/>
          <a:p>
            <a:r>
              <a:rPr lang="ru-RU" sz="2400" b="1" dirty="0"/>
              <a:t>Асбестоз легких</a:t>
            </a:r>
          </a:p>
        </p:txBody>
      </p:sp>
      <p:sp>
        <p:nvSpPr>
          <p:cNvPr id="4" name="Прямоугольник 3"/>
          <p:cNvSpPr/>
          <p:nvPr/>
        </p:nvSpPr>
        <p:spPr>
          <a:xfrm>
            <a:off x="539552" y="5877272"/>
            <a:ext cx="1427635" cy="369332"/>
          </a:xfrm>
          <a:prstGeom prst="rect">
            <a:avLst/>
          </a:prstGeom>
        </p:spPr>
        <p:txBody>
          <a:bodyPr wrap="none">
            <a:spAutoFit/>
          </a:bodyPr>
          <a:lstStyle/>
          <a:p>
            <a:r>
              <a:rPr lang="ru-RU" b="1" dirty="0"/>
              <a:t>В.П. Власов</a:t>
            </a:r>
          </a:p>
        </p:txBody>
      </p:sp>
      <p:sp>
        <p:nvSpPr>
          <p:cNvPr id="5" name="Прямоугольник 4"/>
          <p:cNvSpPr/>
          <p:nvPr/>
        </p:nvSpPr>
        <p:spPr>
          <a:xfrm>
            <a:off x="6156176" y="1052736"/>
            <a:ext cx="2808312" cy="3693319"/>
          </a:xfrm>
          <a:prstGeom prst="rect">
            <a:avLst/>
          </a:prstGeom>
        </p:spPr>
        <p:txBody>
          <a:bodyPr wrap="square">
            <a:spAutoFit/>
          </a:bodyPr>
          <a:lstStyle/>
          <a:p>
            <a:pPr marL="179388" indent="-179388">
              <a:buFont typeface="Arial" pitchFamily="34" charset="0"/>
              <a:buChar char="•"/>
            </a:pPr>
            <a:r>
              <a:rPr lang="ru-RU" dirty="0"/>
              <a:t>Диффузный пневмофиброз,</a:t>
            </a:r>
          </a:p>
          <a:p>
            <a:pPr marL="179388" indent="-179388">
              <a:buFont typeface="Arial" pitchFamily="34" charset="0"/>
              <a:buChar char="•"/>
            </a:pPr>
            <a:r>
              <a:rPr lang="ru-RU" dirty="0"/>
              <a:t>Снижение пневматизации по типу матового стекла чередующиеся с участками эмфиземы и грубого  пневмофиброза,</a:t>
            </a:r>
          </a:p>
          <a:p>
            <a:pPr marL="179388" indent="-179388">
              <a:buFont typeface="Arial" pitchFamily="34" charset="0"/>
              <a:buChar char="•"/>
            </a:pPr>
            <a:r>
              <a:rPr lang="ru-RU" dirty="0"/>
              <a:t>Бронхоэктазы</a:t>
            </a:r>
          </a:p>
          <a:p>
            <a:pPr marL="179388" indent="-179388">
              <a:buFont typeface="Arial" pitchFamily="34" charset="0"/>
              <a:buChar char="•"/>
            </a:pPr>
            <a:r>
              <a:rPr lang="ru-RU" dirty="0"/>
              <a:t>Субплеврально - вздутие легких по типу сотового легкого</a:t>
            </a:r>
          </a:p>
          <a:p>
            <a:pPr marL="179388" indent="-179388">
              <a:buFont typeface="Arial" pitchFamily="34" charset="0"/>
              <a:buChar char="•"/>
            </a:pPr>
            <a:endParaRPr lang="ru-RU"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24128" y="188640"/>
            <a:ext cx="2448272" cy="461665"/>
          </a:xfrm>
          <a:prstGeom prst="rect">
            <a:avLst/>
          </a:prstGeom>
        </p:spPr>
        <p:txBody>
          <a:bodyPr wrap="square">
            <a:spAutoFit/>
          </a:bodyPr>
          <a:lstStyle/>
          <a:p>
            <a:r>
              <a:rPr lang="ru-RU" sz="2400" b="1" dirty="0"/>
              <a:t>Асбестоз легких</a:t>
            </a:r>
          </a:p>
        </p:txBody>
      </p:sp>
      <p:sp>
        <p:nvSpPr>
          <p:cNvPr id="4" name="Прямоугольник 3"/>
          <p:cNvSpPr/>
          <p:nvPr/>
        </p:nvSpPr>
        <p:spPr>
          <a:xfrm>
            <a:off x="0" y="6488668"/>
            <a:ext cx="5257978" cy="369332"/>
          </a:xfrm>
          <a:prstGeom prst="rect">
            <a:avLst/>
          </a:prstGeom>
        </p:spPr>
        <p:txBody>
          <a:bodyPr wrap="none">
            <a:spAutoFit/>
          </a:bodyPr>
          <a:lstStyle/>
          <a:p>
            <a:r>
              <a:rPr lang="ru-RU" dirty="0"/>
              <a:t>В.П. Власов. Рентгенодиагностика пневмокониозов</a:t>
            </a:r>
          </a:p>
        </p:txBody>
      </p:sp>
      <p:sp>
        <p:nvSpPr>
          <p:cNvPr id="5" name="Прямоугольник 4"/>
          <p:cNvSpPr/>
          <p:nvPr/>
        </p:nvSpPr>
        <p:spPr>
          <a:xfrm>
            <a:off x="4499992" y="1052736"/>
            <a:ext cx="4464496" cy="923330"/>
          </a:xfrm>
          <a:prstGeom prst="rect">
            <a:avLst/>
          </a:prstGeom>
        </p:spPr>
        <p:txBody>
          <a:bodyPr wrap="square">
            <a:spAutoFit/>
          </a:bodyPr>
          <a:lstStyle/>
          <a:p>
            <a:pPr marL="179388" indent="-179388">
              <a:buFont typeface="Arial" pitchFamily="34" charset="0"/>
              <a:buChar char="•"/>
            </a:pPr>
            <a:r>
              <a:rPr lang="ru-RU" dirty="0"/>
              <a:t>Утолщение плевры бляшковидного типа с глыбчатыми обызвествлениями</a:t>
            </a:r>
          </a:p>
          <a:p>
            <a:pPr marL="179388" indent="-179388">
              <a:buFont typeface="Arial" pitchFamily="34" charset="0"/>
              <a:buChar char="•"/>
            </a:pPr>
            <a:endParaRPr lang="ru-RU" dirty="0"/>
          </a:p>
        </p:txBody>
      </p:sp>
      <p:pic>
        <p:nvPicPr>
          <p:cNvPr id="80899" name="Picture 3"/>
          <p:cNvPicPr>
            <a:picLocks noChangeAspect="1" noChangeArrowheads="1"/>
          </p:cNvPicPr>
          <p:nvPr/>
        </p:nvPicPr>
        <p:blipFill>
          <a:blip r:embed="rId2" cstate="print"/>
          <a:srcRect/>
          <a:stretch>
            <a:fillRect/>
          </a:stretch>
        </p:blipFill>
        <p:spPr bwMode="auto">
          <a:xfrm>
            <a:off x="0" y="0"/>
            <a:ext cx="4427984" cy="3248568"/>
          </a:xfrm>
          <a:prstGeom prst="rect">
            <a:avLst/>
          </a:prstGeom>
          <a:noFill/>
          <a:ln w="9525">
            <a:noFill/>
            <a:miter lim="800000"/>
            <a:headEnd/>
            <a:tailEnd/>
          </a:ln>
          <a:effectLst/>
        </p:spPr>
      </p:pic>
      <p:pic>
        <p:nvPicPr>
          <p:cNvPr id="80901" name="Picture 5"/>
          <p:cNvPicPr>
            <a:picLocks noChangeAspect="1" noChangeArrowheads="1"/>
          </p:cNvPicPr>
          <p:nvPr/>
        </p:nvPicPr>
        <p:blipFill>
          <a:blip r:embed="rId3" cstate="print"/>
          <a:srcRect/>
          <a:stretch>
            <a:fillRect/>
          </a:stretch>
        </p:blipFill>
        <p:spPr bwMode="auto">
          <a:xfrm>
            <a:off x="0" y="3141415"/>
            <a:ext cx="4427984" cy="3383929"/>
          </a:xfrm>
          <a:prstGeom prst="rect">
            <a:avLst/>
          </a:prstGeom>
          <a:noFill/>
          <a:ln w="9525">
            <a:noFill/>
            <a:miter lim="800000"/>
            <a:headEnd/>
            <a:tailEnd/>
          </a:ln>
          <a:effectLst/>
        </p:spPr>
      </p:pic>
      <p:sp>
        <p:nvSpPr>
          <p:cNvPr id="10" name="Прямоугольник 9"/>
          <p:cNvSpPr/>
          <p:nvPr/>
        </p:nvSpPr>
        <p:spPr>
          <a:xfrm>
            <a:off x="4572000" y="3140968"/>
            <a:ext cx="4572000" cy="1754326"/>
          </a:xfrm>
          <a:prstGeom prst="rect">
            <a:avLst/>
          </a:prstGeom>
        </p:spPr>
        <p:txBody>
          <a:bodyPr>
            <a:spAutoFit/>
          </a:bodyPr>
          <a:lstStyle/>
          <a:p>
            <a:pPr marL="179388" indent="-179388">
              <a:buFont typeface="Arial" pitchFamily="34" charset="0"/>
              <a:buChar char="•"/>
            </a:pPr>
            <a:r>
              <a:rPr lang="ru-RU" dirty="0"/>
              <a:t>Утолщение плевры с обеих сторон</a:t>
            </a:r>
          </a:p>
          <a:p>
            <a:pPr marL="179388" indent="-179388"/>
            <a:r>
              <a:rPr lang="ru-RU" dirty="0"/>
              <a:t>Справа с участками  обызвествления</a:t>
            </a:r>
          </a:p>
          <a:p>
            <a:pPr marL="179388" indent="-179388"/>
            <a:r>
              <a:rPr lang="ru-RU" dirty="0"/>
              <a:t>Слева раздвоение листков париетальной и висцеральной плевры и наличием </a:t>
            </a:r>
            <a:r>
              <a:rPr lang="ru-RU"/>
              <a:t>осумкованного экссудата</a:t>
            </a:r>
          </a:p>
          <a:p>
            <a:pPr marL="179388" indent="-179388"/>
            <a:endParaRPr lang="ru-RU" dirty="0"/>
          </a:p>
        </p:txBody>
      </p:sp>
      <p:cxnSp>
        <p:nvCxnSpPr>
          <p:cNvPr id="9" name="Прямая со стрелкой 8"/>
          <p:cNvCxnSpPr/>
          <p:nvPr/>
        </p:nvCxnSpPr>
        <p:spPr>
          <a:xfrm flipH="1" flipV="1">
            <a:off x="467544" y="1484784"/>
            <a:ext cx="432048"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V="1">
            <a:off x="1187624" y="1052736"/>
            <a:ext cx="72008"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3059832" y="908720"/>
            <a:ext cx="216024"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2843808" y="548680"/>
            <a:ext cx="0"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3419872" y="1268760"/>
            <a:ext cx="216024"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V="1">
            <a:off x="3779912" y="1628800"/>
            <a:ext cx="144016"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1043608" y="5445224"/>
            <a:ext cx="144016"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3275856" y="5301208"/>
            <a:ext cx="0"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31840" y="0"/>
            <a:ext cx="4464496" cy="461665"/>
          </a:xfrm>
          <a:prstGeom prst="rect">
            <a:avLst/>
          </a:prstGeom>
        </p:spPr>
        <p:txBody>
          <a:bodyPr wrap="square">
            <a:spAutoFit/>
          </a:bodyPr>
          <a:lstStyle/>
          <a:p>
            <a:r>
              <a:rPr lang="ru-RU" sz="2400" b="1" dirty="0"/>
              <a:t>Асбестоз легких</a:t>
            </a:r>
          </a:p>
        </p:txBody>
      </p:sp>
      <p:sp>
        <p:nvSpPr>
          <p:cNvPr id="4" name="Прямоугольник 3"/>
          <p:cNvSpPr/>
          <p:nvPr/>
        </p:nvSpPr>
        <p:spPr>
          <a:xfrm>
            <a:off x="5148064" y="764704"/>
            <a:ext cx="3995936" cy="2554545"/>
          </a:xfrm>
          <a:prstGeom prst="rect">
            <a:avLst/>
          </a:prstGeom>
        </p:spPr>
        <p:txBody>
          <a:bodyPr wrap="square">
            <a:spAutoFit/>
          </a:bodyPr>
          <a:lstStyle/>
          <a:p>
            <a:pPr marL="269875" indent="-269875">
              <a:buFont typeface="Arial" pitchFamily="34" charset="0"/>
              <a:buChar char="•"/>
            </a:pPr>
            <a:r>
              <a:rPr lang="ru-RU" sz="2000" dirty="0"/>
              <a:t>фиброзные полосы,</a:t>
            </a:r>
          </a:p>
          <a:p>
            <a:pPr marL="269875" indent="-269875">
              <a:buFont typeface="Arial" pitchFamily="34" charset="0"/>
              <a:buChar char="•"/>
            </a:pPr>
            <a:r>
              <a:rPr lang="ru-RU" sz="2000" dirty="0"/>
              <a:t>неоднородные затемнения, </a:t>
            </a:r>
          </a:p>
          <a:p>
            <a:pPr marL="269875" indent="-269875">
              <a:buFont typeface="Arial" pitchFamily="34" charset="0"/>
              <a:buChar char="•"/>
            </a:pPr>
            <a:r>
              <a:rPr lang="ru-RU" sz="2000" dirty="0"/>
              <a:t>утолщения перегородок,</a:t>
            </a:r>
          </a:p>
          <a:p>
            <a:pPr marL="269875" indent="-269875">
              <a:buFont typeface="Arial" pitchFamily="34" charset="0"/>
              <a:buChar char="•"/>
            </a:pPr>
            <a:r>
              <a:rPr lang="ru-RU" sz="2000" dirty="0"/>
              <a:t>«волосатое сердце», </a:t>
            </a:r>
          </a:p>
          <a:p>
            <a:pPr marL="269875" indent="-269875">
              <a:buFont typeface="Arial" pitchFamily="34" charset="0"/>
              <a:buChar char="•"/>
            </a:pPr>
            <a:r>
              <a:rPr lang="ru-RU" sz="2000" dirty="0"/>
              <a:t>обширные плевральные изменения,</a:t>
            </a:r>
          </a:p>
          <a:p>
            <a:pPr marL="269875" indent="-269875">
              <a:buFont typeface="Arial" pitchFamily="34" charset="0"/>
              <a:buChar char="•"/>
            </a:pPr>
            <a:r>
              <a:rPr lang="ru-RU" sz="2000" dirty="0"/>
              <a:t>тупые реберно-диафрагмальные углы</a:t>
            </a:r>
          </a:p>
        </p:txBody>
      </p:sp>
      <p:pic>
        <p:nvPicPr>
          <p:cNvPr id="75778" name="Picture 2"/>
          <p:cNvPicPr>
            <a:picLocks noChangeAspect="1" noChangeArrowheads="1"/>
          </p:cNvPicPr>
          <p:nvPr/>
        </p:nvPicPr>
        <p:blipFill>
          <a:blip r:embed="rId2" cstate="print"/>
          <a:srcRect/>
          <a:stretch>
            <a:fillRect/>
          </a:stretch>
        </p:blipFill>
        <p:spPr bwMode="auto">
          <a:xfrm>
            <a:off x="0" y="620688"/>
            <a:ext cx="4968552" cy="4424550"/>
          </a:xfrm>
          <a:prstGeom prst="rect">
            <a:avLst/>
          </a:prstGeom>
          <a:noFill/>
          <a:ln w="9525">
            <a:noFill/>
            <a:miter lim="800000"/>
            <a:headEnd/>
            <a:tailEnd/>
          </a:ln>
        </p:spPr>
      </p:pic>
      <p:sp>
        <p:nvSpPr>
          <p:cNvPr id="6" name="Прямоугольник 5"/>
          <p:cNvSpPr/>
          <p:nvPr/>
        </p:nvSpPr>
        <p:spPr>
          <a:xfrm>
            <a:off x="0" y="620688"/>
            <a:ext cx="1259632" cy="3600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a:stretch>
            <a:fillRect/>
          </a:stretch>
        </p:blipFill>
        <p:spPr bwMode="auto">
          <a:xfrm>
            <a:off x="899592" y="1052736"/>
            <a:ext cx="5276850" cy="5010150"/>
          </a:xfrm>
          <a:prstGeom prst="rect">
            <a:avLst/>
          </a:prstGeom>
          <a:noFill/>
          <a:ln w="9525">
            <a:noFill/>
            <a:miter lim="800000"/>
            <a:headEnd/>
            <a:tailEnd/>
          </a:ln>
          <a:effectLst/>
        </p:spPr>
      </p:pic>
      <p:sp>
        <p:nvSpPr>
          <p:cNvPr id="3" name="Прямоугольник 2"/>
          <p:cNvSpPr/>
          <p:nvPr/>
        </p:nvSpPr>
        <p:spPr>
          <a:xfrm>
            <a:off x="755576" y="332656"/>
            <a:ext cx="7045903" cy="461665"/>
          </a:xfrm>
          <a:prstGeom prst="rect">
            <a:avLst/>
          </a:prstGeom>
        </p:spPr>
        <p:txBody>
          <a:bodyPr wrap="none">
            <a:spAutoFit/>
          </a:bodyPr>
          <a:lstStyle/>
          <a:p>
            <a:r>
              <a:rPr lang="ru-RU" sz="2400" b="1" dirty="0"/>
              <a:t>Карнификация плевры на фоне асбестоза легких</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5632311"/>
          </a:xfrm>
          <a:prstGeom prst="rect">
            <a:avLst/>
          </a:prstGeom>
        </p:spPr>
        <p:txBody>
          <a:bodyPr wrap="square">
            <a:spAutoFit/>
          </a:bodyPr>
          <a:lstStyle/>
          <a:p>
            <a:r>
              <a:rPr lang="ru-RU" sz="2400" b="1" dirty="0"/>
              <a:t>Осложнения асбестоза:</a:t>
            </a:r>
          </a:p>
          <a:p>
            <a:pPr marL="269875" indent="-269875">
              <a:buFont typeface="Arial" pitchFamily="34" charset="0"/>
              <a:buChar char="•"/>
            </a:pPr>
            <a:r>
              <a:rPr lang="ru-RU" sz="2400" b="1" dirty="0"/>
              <a:t>рак  легкого</a:t>
            </a:r>
            <a:r>
              <a:rPr lang="ru-RU" sz="2400" dirty="0"/>
              <a:t> - встречаются в 10-100 раз чаще, чем у других людей, чаще у мужчин. Развивается через 20-50 лет после начала работы в контакте с асбестовой пылью. Опухоли обычно локализуются в нижних долях легких. Механизм развития рака легких при </a:t>
            </a:r>
            <a:r>
              <a:rPr lang="ru-RU" sz="2400" dirty="0" err="1"/>
              <a:t>асбестозе</a:t>
            </a:r>
            <a:r>
              <a:rPr lang="ru-RU" sz="2400" dirty="0"/>
              <a:t> еще мало изучен. Иглообразные частицы асбестовой пыли, травмируя слизистую оболочку бронхов, вызывают ее </a:t>
            </a:r>
            <a:r>
              <a:rPr lang="ru-RU" sz="2400" dirty="0" err="1"/>
              <a:t>гипер</a:t>
            </a:r>
            <a:r>
              <a:rPr lang="ru-RU" sz="2400" dirty="0"/>
              <a:t>- и метаплазию, в дальнейшем происходит атипическое разрастание эпителия. Возникновение рака легких при </a:t>
            </a:r>
            <a:r>
              <a:rPr lang="ru-RU" sz="2400" dirty="0" err="1"/>
              <a:t>асбестозе</a:t>
            </a:r>
            <a:r>
              <a:rPr lang="ru-RU" sz="2400" dirty="0"/>
              <a:t> способствуют тяжелые бронхоэктатические изменения.</a:t>
            </a:r>
          </a:p>
          <a:p>
            <a:pPr marL="269875" indent="-269875">
              <a:buFont typeface="Arial" pitchFamily="34" charset="0"/>
              <a:buChar char="•"/>
            </a:pPr>
            <a:r>
              <a:rPr lang="ru-RU" sz="2400" b="1" dirty="0"/>
              <a:t> Туберкулезом </a:t>
            </a:r>
            <a:r>
              <a:rPr lang="ru-RU" sz="2400" dirty="0"/>
              <a:t>асбестоз осложняется реже, чем силикоз. В основном преобладают торпидно протекающие формы туберкулеза.</a:t>
            </a:r>
          </a:p>
          <a:p>
            <a:pPr marL="269875" indent="-269875">
              <a:buFont typeface="Arial" pitchFamily="34" charset="0"/>
              <a:buChar char="•"/>
            </a:pPr>
            <a:r>
              <a:rPr lang="ru-RU" sz="2400" b="1" dirty="0"/>
              <a:t>мезотелиома плевры</a:t>
            </a:r>
            <a:endParaRPr lang="ru-RU"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Известняково-доломитовый </a:t>
            </a:r>
            <a:br>
              <a:rPr lang="ru-RU" dirty="0"/>
            </a:br>
            <a:r>
              <a:rPr lang="ru-RU" dirty="0"/>
              <a:t>пневмокониоз</a:t>
            </a:r>
            <a:br>
              <a:rPr lang="ru-RU" dirty="0"/>
            </a:br>
            <a:endParaRPr lang="ru-RU" dirty="0"/>
          </a:p>
        </p:txBody>
      </p:sp>
      <p:sp>
        <p:nvSpPr>
          <p:cNvPr id="3" name="Прямоугольник 2"/>
          <p:cNvSpPr/>
          <p:nvPr/>
        </p:nvSpPr>
        <p:spPr>
          <a:xfrm>
            <a:off x="251520" y="1484784"/>
            <a:ext cx="8496944" cy="3416320"/>
          </a:xfrm>
          <a:prstGeom prst="rect">
            <a:avLst/>
          </a:prstGeom>
        </p:spPr>
        <p:txBody>
          <a:bodyPr wrap="square">
            <a:spAutoFit/>
          </a:bodyPr>
          <a:lstStyle/>
          <a:p>
            <a:pPr indent="269875" algn="just"/>
            <a:r>
              <a:rPr lang="ru-RU" sz="2400" dirty="0"/>
              <a:t>Патологический процесс, вызываемый известняково-доломитовой пылью, развивается в респираторных и бронхиальных структурах легких. В дальнейшем </a:t>
            </a:r>
            <a:r>
              <a:rPr lang="ru-RU" sz="2400" dirty="0" err="1"/>
              <a:t>траснформируется</a:t>
            </a:r>
            <a:r>
              <a:rPr lang="ru-RU" sz="2400" dirty="0"/>
              <a:t> в интерстициальный пневмосклероз и атрофический бронхит. При изучении здоровья рабочих, занятых в карьерах и на переработке известняка, рентгеновское обследование выявляет пневмосклеротические изменения в легких, носящие интерстициальный характер, а клинически – фарингиты, бронхиты и эмфизему</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Металлокониозы</a:t>
            </a:r>
          </a:p>
        </p:txBody>
      </p:sp>
      <p:sp>
        <p:nvSpPr>
          <p:cNvPr id="3" name="Прямоугольник 2"/>
          <p:cNvSpPr/>
          <p:nvPr/>
        </p:nvSpPr>
        <p:spPr>
          <a:xfrm>
            <a:off x="251520" y="1340768"/>
            <a:ext cx="8712968" cy="4154984"/>
          </a:xfrm>
          <a:prstGeom prst="rect">
            <a:avLst/>
          </a:prstGeom>
        </p:spPr>
        <p:txBody>
          <a:bodyPr wrap="square">
            <a:spAutoFit/>
          </a:bodyPr>
          <a:lstStyle/>
          <a:p>
            <a:pPr indent="269875"/>
            <a:r>
              <a:rPr lang="ru-RU" sz="2400" dirty="0"/>
              <a:t>Пневмокониозы этой группы заболеваний обусловлены вдыханием металлической пыли:</a:t>
            </a:r>
          </a:p>
          <a:p>
            <a:pPr indent="269875">
              <a:buFont typeface="Arial" pitchFamily="34" charset="0"/>
              <a:buChar char="•"/>
            </a:pPr>
            <a:r>
              <a:rPr lang="ru-RU" sz="2400" dirty="0"/>
              <a:t> бериллия (бериллиоз),</a:t>
            </a:r>
          </a:p>
          <a:p>
            <a:pPr indent="269875">
              <a:buFont typeface="Arial" pitchFamily="34" charset="0"/>
              <a:buChar char="•"/>
            </a:pPr>
            <a:r>
              <a:rPr lang="ru-RU" sz="2400" dirty="0"/>
              <a:t> железа (сидероз), </a:t>
            </a:r>
          </a:p>
          <a:p>
            <a:pPr indent="269875">
              <a:buFont typeface="Arial" pitchFamily="34" charset="0"/>
              <a:buChar char="•"/>
            </a:pPr>
            <a:r>
              <a:rPr lang="ru-RU" sz="2400" dirty="0"/>
              <a:t>алюминия (алюминоз), </a:t>
            </a:r>
          </a:p>
          <a:p>
            <a:pPr indent="269875">
              <a:buFont typeface="Arial" pitchFamily="34" charset="0"/>
              <a:buChar char="•"/>
            </a:pPr>
            <a:r>
              <a:rPr lang="ru-RU" sz="2400" dirty="0"/>
              <a:t>бария (баритоз) и т. д. </a:t>
            </a:r>
          </a:p>
          <a:p>
            <a:pPr indent="269875" algn="just"/>
            <a:r>
              <a:rPr lang="ru-RU" sz="2400" dirty="0"/>
              <a:t>Наиболее распространенным является сидероз, который развивается у горнорабочих при добыче железа и его переработке, у сталеплавильщиков, </a:t>
            </a:r>
            <a:r>
              <a:rPr lang="ru-RU" sz="2400" dirty="0" err="1"/>
              <a:t>газо</a:t>
            </a:r>
            <a:r>
              <a:rPr lang="ru-RU" sz="2400" dirty="0"/>
              <a:t>- и электросварщиков при работе в замкнутых пространствах и других лиц, имеющих контакт с пылью железа при сварке, нарезке и обработке изделий</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3785652"/>
          </a:xfrm>
          <a:prstGeom prst="rect">
            <a:avLst/>
          </a:prstGeom>
        </p:spPr>
        <p:txBody>
          <a:bodyPr wrap="square">
            <a:spAutoFit/>
          </a:bodyPr>
          <a:lstStyle/>
          <a:p>
            <a:pPr indent="269875" algn="just"/>
            <a:r>
              <a:rPr lang="ru-RU" sz="2400" dirty="0"/>
              <a:t>Манифестацией заболевания считается появление на рентгенограмме мелкопятнистых теней повышенной плотности, разбросанных по всем легочным полям без образования конгломератов. Несоответствие скудных клинических симптомов отчетливым изменениям на рентгенограмме объясняется непроницаемостью электросварочного аэрозоля для рентгеновских лучей.</a:t>
            </a:r>
          </a:p>
          <a:p>
            <a:pPr indent="269875" algn="just"/>
            <a:r>
              <a:rPr lang="ru-RU" sz="2400" dirty="0"/>
              <a:t>С прекращением работы в контакте с пылью железа или сварочным аэрозолем все рентгенологические изменения могут исчезать (регрессирующий пневмокониоз).</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79512" y="764704"/>
            <a:ext cx="6408712" cy="5688632"/>
          </a:xfrm>
          <a:prstGeom prst="rect">
            <a:avLst/>
          </a:prstGeom>
          <a:noFill/>
          <a:ln w="9525">
            <a:noFill/>
            <a:miter lim="800000"/>
            <a:headEnd/>
            <a:tailEnd/>
          </a:ln>
        </p:spPr>
      </p:pic>
      <p:sp>
        <p:nvSpPr>
          <p:cNvPr id="3" name="Прямоугольник 2"/>
          <p:cNvSpPr/>
          <p:nvPr/>
        </p:nvSpPr>
        <p:spPr>
          <a:xfrm>
            <a:off x="323528" y="0"/>
            <a:ext cx="4937955" cy="461665"/>
          </a:xfrm>
          <a:prstGeom prst="rect">
            <a:avLst/>
          </a:prstGeom>
        </p:spPr>
        <p:txBody>
          <a:bodyPr wrap="none">
            <a:spAutoFit/>
          </a:bodyPr>
          <a:lstStyle/>
          <a:p>
            <a:r>
              <a:rPr lang="ru-RU" sz="2400" b="1" dirty="0"/>
              <a:t>Пневмоканиоз   электросварщика</a:t>
            </a:r>
            <a:endParaRPr lang="ru-RU" sz="2400" dirty="0"/>
          </a:p>
        </p:txBody>
      </p:sp>
      <p:sp>
        <p:nvSpPr>
          <p:cNvPr id="4" name="Прямоугольник 3"/>
          <p:cNvSpPr/>
          <p:nvPr/>
        </p:nvSpPr>
        <p:spPr>
          <a:xfrm>
            <a:off x="6660232" y="836712"/>
            <a:ext cx="2483768" cy="646331"/>
          </a:xfrm>
          <a:prstGeom prst="rect">
            <a:avLst/>
          </a:prstGeom>
        </p:spPr>
        <p:txBody>
          <a:bodyPr wrap="square">
            <a:spAutoFit/>
          </a:bodyPr>
          <a:lstStyle/>
          <a:p>
            <a:pPr marL="179388" indent="-179388">
              <a:buFont typeface="Arial" pitchFamily="34" charset="0"/>
              <a:buChar char="•"/>
            </a:pPr>
            <a:r>
              <a:rPr lang="ru-RU" dirty="0"/>
              <a:t>мелкоочаговые тени</a:t>
            </a:r>
          </a:p>
          <a:p>
            <a:pPr marL="179388" indent="-179388"/>
            <a:r>
              <a:rPr lang="ru-RU" dirty="0"/>
              <a:t>до 10 мм</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t>Бериллиоз</a:t>
            </a:r>
            <a:endParaRPr lang="ru-RU" dirty="0"/>
          </a:p>
        </p:txBody>
      </p:sp>
      <p:sp>
        <p:nvSpPr>
          <p:cNvPr id="3" name="Прямоугольник 2"/>
          <p:cNvSpPr/>
          <p:nvPr/>
        </p:nvSpPr>
        <p:spPr>
          <a:xfrm>
            <a:off x="323528" y="1502688"/>
            <a:ext cx="8496944" cy="4893647"/>
          </a:xfrm>
          <a:prstGeom prst="rect">
            <a:avLst/>
          </a:prstGeom>
        </p:spPr>
        <p:txBody>
          <a:bodyPr wrap="square">
            <a:spAutoFit/>
          </a:bodyPr>
          <a:lstStyle/>
          <a:p>
            <a:pPr indent="269875" algn="just"/>
            <a:r>
              <a:rPr lang="ru-RU" sz="2400" dirty="0"/>
              <a:t>Развивается от вдыхания трудно растворимых соединений бериллия. Сходен по клиническим проявлениям и гистологической картиной с </a:t>
            </a:r>
            <a:r>
              <a:rPr lang="ru-RU" sz="2400" dirty="0" err="1"/>
              <a:t>саркоидозом</a:t>
            </a:r>
            <a:r>
              <a:rPr lang="ru-RU" sz="2400" dirty="0"/>
              <a:t>. </a:t>
            </a:r>
            <a:r>
              <a:rPr lang="ru-RU" sz="2400" dirty="0" err="1"/>
              <a:t>Берилий</a:t>
            </a:r>
            <a:r>
              <a:rPr lang="ru-RU" sz="2400" dirty="0"/>
              <a:t> используется в разных сферах современной индустрии: </a:t>
            </a:r>
          </a:p>
          <a:p>
            <a:pPr indent="269875" algn="just">
              <a:buFont typeface="Arial" pitchFamily="34" charset="0"/>
              <a:buChar char="•"/>
            </a:pPr>
            <a:r>
              <a:rPr lang="ru-RU" sz="2400" dirty="0"/>
              <a:t>в самолетостроении</a:t>
            </a:r>
          </a:p>
          <a:p>
            <a:pPr indent="269875" algn="just">
              <a:buFont typeface="Arial" pitchFamily="34" charset="0"/>
              <a:buChar char="•"/>
            </a:pPr>
            <a:r>
              <a:rPr lang="ru-RU" sz="2400" dirty="0"/>
              <a:t> космонавтике, </a:t>
            </a:r>
          </a:p>
          <a:p>
            <a:pPr indent="269875" algn="just">
              <a:buFont typeface="Arial" pitchFamily="34" charset="0"/>
              <a:buChar char="•"/>
            </a:pPr>
            <a:r>
              <a:rPr lang="ru-RU" sz="2400" dirty="0"/>
              <a:t>электронике, </a:t>
            </a:r>
          </a:p>
          <a:p>
            <a:pPr indent="269875" algn="just">
              <a:buFont typeface="Arial" pitchFamily="34" charset="0"/>
              <a:buChar char="•"/>
            </a:pPr>
            <a:r>
              <a:rPr lang="ru-RU" sz="2400" dirty="0"/>
              <a:t>компьютерных и коммуникационных технологиях. Экспозиция его частиц возможна в ядерной индустрии, где он используется в качестве ускорителя ядерной реакции между ураном и плутонием. Вдыхание высоких концентраций паров бериллия вызывает токсический пневмонит и приводит к смерти больных</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6740307"/>
          </a:xfrm>
          <a:prstGeom prst="rect">
            <a:avLst/>
          </a:prstGeom>
        </p:spPr>
        <p:txBody>
          <a:bodyPr wrap="square">
            <a:spAutoFit/>
          </a:bodyPr>
          <a:lstStyle/>
          <a:p>
            <a:pPr indent="269875" algn="just"/>
            <a:r>
              <a:rPr lang="ru-RU" sz="2400" dirty="0"/>
              <a:t>Бериллий в 3 раза легче алюминия, обладает высокой прочностью, теплоемкостью и жаростойкостью, высокими антикоррозионными свойствами, устойчив к воздействию радиации, добавляется к сплавам других металлов.</a:t>
            </a:r>
          </a:p>
          <a:p>
            <a:pPr indent="269875" algn="just"/>
            <a:r>
              <a:rPr lang="ru-RU" sz="2400" dirty="0"/>
              <a:t>Основное поступление — ингаляционным путем. Поступление растворимых соединений большая часть бериллия остается в легких и трахеобронхиальных лимфатических узлах, меньшая часть распределяется в костях, печени, почках.</a:t>
            </a:r>
          </a:p>
          <a:p>
            <a:pPr indent="269875" algn="just"/>
            <a:r>
              <a:rPr lang="ru-RU" sz="2400" dirty="0"/>
              <a:t> Через неповрежденную кожу проникает 0,1% находящегося на коже бериллия. Растворимые соединения бериллия повышают проницаемость кожи и поступление большого количества бериллия. При </a:t>
            </a:r>
            <a:r>
              <a:rPr lang="ru-RU" sz="2400" dirty="0" err="1"/>
              <a:t>пероральном</a:t>
            </a:r>
            <a:r>
              <a:rPr lang="ru-RU" sz="2400" dirty="0"/>
              <a:t> поступлении в кишечнике образуются трудно растворимые соединения бериллия, плохо </a:t>
            </a:r>
            <a:r>
              <a:rPr lang="ru-RU" sz="2400" dirty="0" err="1"/>
              <a:t>резорбируемые</a:t>
            </a:r>
            <a:r>
              <a:rPr lang="ru-RU" sz="2400" dirty="0"/>
              <a:t> слизистой оболочкой кишечника. При попадании в организм беременной большого количества бериллия возможно его проникновение в плаценту и плод, а от кормящей матери с грудным молоком — к ребенку. Из организма бериллий выводится кишечником и в меньшей степени почками.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0" y="548680"/>
            <a:ext cx="4932040" cy="4152530"/>
          </a:xfrm>
          <a:prstGeom prst="rect">
            <a:avLst/>
          </a:prstGeom>
          <a:noFill/>
          <a:ln w="9525">
            <a:noFill/>
            <a:miter lim="800000"/>
            <a:headEnd/>
            <a:tailEnd/>
          </a:ln>
          <a:effectLst/>
        </p:spPr>
      </p:pic>
      <p:sp>
        <p:nvSpPr>
          <p:cNvPr id="3" name="Прямоугольник 2"/>
          <p:cNvSpPr/>
          <p:nvPr/>
        </p:nvSpPr>
        <p:spPr>
          <a:xfrm>
            <a:off x="3347864" y="0"/>
            <a:ext cx="2600648" cy="523220"/>
          </a:xfrm>
          <a:prstGeom prst="rect">
            <a:avLst/>
          </a:prstGeom>
        </p:spPr>
        <p:txBody>
          <a:bodyPr wrap="none">
            <a:spAutoFit/>
          </a:bodyPr>
          <a:lstStyle/>
          <a:p>
            <a:r>
              <a:rPr lang="ru-RU" sz="2800" b="1" dirty="0"/>
              <a:t>Бериллиоз </a:t>
            </a:r>
            <a:r>
              <a:rPr lang="uk-UA" sz="2800" dirty="0"/>
              <a:t>І ст.</a:t>
            </a:r>
            <a:endParaRPr lang="ru-RU" sz="2800" b="1" dirty="0"/>
          </a:p>
        </p:txBody>
      </p:sp>
      <p:sp>
        <p:nvSpPr>
          <p:cNvPr id="4" name="Прямоугольник 3"/>
          <p:cNvSpPr/>
          <p:nvPr/>
        </p:nvSpPr>
        <p:spPr>
          <a:xfrm>
            <a:off x="0" y="5085184"/>
            <a:ext cx="4860032" cy="1477328"/>
          </a:xfrm>
          <a:prstGeom prst="rect">
            <a:avLst/>
          </a:prstGeom>
        </p:spPr>
        <p:txBody>
          <a:bodyPr wrap="square">
            <a:spAutoFit/>
          </a:bodyPr>
          <a:lstStyle/>
          <a:p>
            <a:pPr marL="269875" indent="-269875">
              <a:buFont typeface="Arial" pitchFamily="34" charset="0"/>
              <a:buChar char="•"/>
            </a:pPr>
            <a:r>
              <a:rPr lang="ru-RU" dirty="0"/>
              <a:t>диффузное усиление легочного рисунка по сетчатому типу,</a:t>
            </a:r>
          </a:p>
          <a:p>
            <a:pPr marL="179388" indent="-179388">
              <a:buFont typeface="Arial" pitchFamily="34" charset="0"/>
              <a:buChar char="•"/>
            </a:pPr>
            <a:r>
              <a:rPr lang="ru-RU" dirty="0"/>
              <a:t>расширение и уплотнение корней легких</a:t>
            </a:r>
          </a:p>
          <a:p>
            <a:endParaRPr lang="uk-UA" dirty="0"/>
          </a:p>
          <a:p>
            <a:endParaRPr lang="ru-RU" dirty="0"/>
          </a:p>
        </p:txBody>
      </p:sp>
      <p:pic>
        <p:nvPicPr>
          <p:cNvPr id="92162" name="Picture 2"/>
          <p:cNvPicPr>
            <a:picLocks noChangeAspect="1" noChangeArrowheads="1"/>
          </p:cNvPicPr>
          <p:nvPr/>
        </p:nvPicPr>
        <p:blipFill>
          <a:blip r:embed="rId3" cstate="print"/>
          <a:srcRect/>
          <a:stretch>
            <a:fillRect/>
          </a:stretch>
        </p:blipFill>
        <p:spPr bwMode="auto">
          <a:xfrm>
            <a:off x="4860032" y="548680"/>
            <a:ext cx="4283968" cy="4104456"/>
          </a:xfrm>
          <a:prstGeom prst="rect">
            <a:avLst/>
          </a:prstGeom>
          <a:noFill/>
          <a:ln w="9525">
            <a:noFill/>
            <a:miter lim="800000"/>
            <a:headEnd/>
            <a:tailEnd/>
          </a:ln>
          <a:effectLst/>
        </p:spPr>
      </p:pic>
      <p:sp>
        <p:nvSpPr>
          <p:cNvPr id="7" name="Прямоугольник 6"/>
          <p:cNvSpPr/>
          <p:nvPr/>
        </p:nvSpPr>
        <p:spPr>
          <a:xfrm>
            <a:off x="5076056" y="5013176"/>
            <a:ext cx="4067944" cy="1754326"/>
          </a:xfrm>
          <a:prstGeom prst="rect">
            <a:avLst/>
          </a:prstGeom>
        </p:spPr>
        <p:txBody>
          <a:bodyPr wrap="square">
            <a:spAutoFit/>
          </a:bodyPr>
          <a:lstStyle/>
          <a:p>
            <a:pPr marL="269875" indent="-269875">
              <a:buFont typeface="Arial" pitchFamily="34" charset="0"/>
              <a:buChar char="•"/>
            </a:pPr>
            <a:r>
              <a:rPr lang="ru-RU" dirty="0"/>
              <a:t>диффузное усиление легочного рисунка по </a:t>
            </a:r>
            <a:r>
              <a:rPr lang="ru-RU" dirty="0" err="1"/>
              <a:t>мелкопетлистому</a:t>
            </a:r>
            <a:r>
              <a:rPr lang="ru-RU" dirty="0"/>
              <a:t> типу,</a:t>
            </a:r>
          </a:p>
          <a:p>
            <a:pPr marL="269875" indent="-269875">
              <a:buFont typeface="Arial" pitchFamily="34" charset="0"/>
              <a:buChar char="•"/>
            </a:pPr>
            <a:r>
              <a:rPr lang="ru-RU" dirty="0"/>
              <a:t>затемнение по типу «матового стекла»</a:t>
            </a:r>
          </a:p>
          <a:p>
            <a:pPr marL="269875" indent="-269875">
              <a:buFont typeface="Arial" pitchFamily="34" charset="0"/>
              <a:buChar char="•"/>
            </a:pPr>
            <a:r>
              <a:rPr lang="ru-RU" dirty="0"/>
              <a:t>периваскулярный и перибронхиальный фиброз</a:t>
            </a:r>
          </a:p>
        </p:txBody>
      </p:sp>
      <p:sp>
        <p:nvSpPr>
          <p:cNvPr id="8" name="Прямоугольник 7"/>
          <p:cNvSpPr/>
          <p:nvPr/>
        </p:nvSpPr>
        <p:spPr>
          <a:xfrm>
            <a:off x="179512" y="4725144"/>
            <a:ext cx="4572000" cy="369332"/>
          </a:xfrm>
          <a:prstGeom prst="rect">
            <a:avLst/>
          </a:prstGeom>
        </p:spPr>
        <p:txBody>
          <a:bodyPr>
            <a:spAutoFit/>
          </a:bodyPr>
          <a:lstStyle/>
          <a:p>
            <a:r>
              <a:rPr lang="ru-RU" dirty="0"/>
              <a:t>На рентгенограмме ОГК</a:t>
            </a:r>
          </a:p>
        </p:txBody>
      </p:sp>
      <p:sp>
        <p:nvSpPr>
          <p:cNvPr id="9" name="Прямоугольник 8"/>
          <p:cNvSpPr/>
          <p:nvPr/>
        </p:nvSpPr>
        <p:spPr>
          <a:xfrm>
            <a:off x="6372200" y="4653136"/>
            <a:ext cx="1317990" cy="369332"/>
          </a:xfrm>
          <a:prstGeom prst="rect">
            <a:avLst/>
          </a:prstGeom>
        </p:spPr>
        <p:txBody>
          <a:bodyPr wrap="none">
            <a:spAutoFit/>
          </a:bodyPr>
          <a:lstStyle/>
          <a:p>
            <a:r>
              <a:rPr lang="ru-RU" dirty="0"/>
              <a:t>На КТ ОГК</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7864" y="0"/>
            <a:ext cx="2810641" cy="523220"/>
          </a:xfrm>
          <a:prstGeom prst="rect">
            <a:avLst/>
          </a:prstGeom>
        </p:spPr>
        <p:txBody>
          <a:bodyPr wrap="none">
            <a:spAutoFit/>
          </a:bodyPr>
          <a:lstStyle/>
          <a:p>
            <a:r>
              <a:rPr lang="ru-RU" sz="2800" b="1" dirty="0"/>
              <a:t>Бериллиоз </a:t>
            </a:r>
            <a:r>
              <a:rPr lang="uk-UA" sz="2800" dirty="0"/>
              <a:t>ІІ ст.</a:t>
            </a:r>
            <a:endParaRPr lang="ru-RU" sz="2800" b="1" dirty="0"/>
          </a:p>
        </p:txBody>
      </p:sp>
      <p:sp>
        <p:nvSpPr>
          <p:cNvPr id="4" name="Прямоугольник 3"/>
          <p:cNvSpPr/>
          <p:nvPr/>
        </p:nvSpPr>
        <p:spPr>
          <a:xfrm>
            <a:off x="0" y="5085184"/>
            <a:ext cx="4860032" cy="2308324"/>
          </a:xfrm>
          <a:prstGeom prst="rect">
            <a:avLst/>
          </a:prstGeom>
        </p:spPr>
        <p:txBody>
          <a:bodyPr wrap="square">
            <a:spAutoFit/>
          </a:bodyPr>
          <a:lstStyle/>
          <a:p>
            <a:pPr marL="269875" indent="-269875">
              <a:buFont typeface="Arial" pitchFamily="34" charset="0"/>
              <a:buChar char="•"/>
            </a:pPr>
            <a:r>
              <a:rPr lang="ru-RU" dirty="0"/>
              <a:t>диффузное усиление легочного рисунка по сетчатому типу,</a:t>
            </a:r>
          </a:p>
          <a:p>
            <a:pPr marL="269875" indent="-269875">
              <a:buFont typeface="Arial" pitchFamily="34" charset="0"/>
              <a:buChar char="•"/>
            </a:pPr>
            <a:r>
              <a:rPr lang="ru-RU" dirty="0"/>
              <a:t>Узелки 2-3 мм  с обеих сторон, преимущественно в средних и нижних отделах</a:t>
            </a:r>
          </a:p>
          <a:p>
            <a:pPr marL="179388" indent="-179388">
              <a:buFont typeface="Arial" pitchFamily="34" charset="0"/>
              <a:buChar char="•"/>
            </a:pPr>
            <a:r>
              <a:rPr lang="ru-RU" dirty="0"/>
              <a:t>уплотнение корней легких</a:t>
            </a:r>
          </a:p>
          <a:p>
            <a:endParaRPr lang="uk-UA" dirty="0"/>
          </a:p>
          <a:p>
            <a:endParaRPr lang="ru-RU" dirty="0"/>
          </a:p>
        </p:txBody>
      </p:sp>
      <p:sp>
        <p:nvSpPr>
          <p:cNvPr id="7" name="Прямоугольник 6"/>
          <p:cNvSpPr/>
          <p:nvPr/>
        </p:nvSpPr>
        <p:spPr>
          <a:xfrm>
            <a:off x="5076056" y="5013176"/>
            <a:ext cx="4067944" cy="1815882"/>
          </a:xfrm>
          <a:prstGeom prst="rect">
            <a:avLst/>
          </a:prstGeom>
        </p:spPr>
        <p:txBody>
          <a:bodyPr wrap="square">
            <a:spAutoFit/>
          </a:bodyPr>
          <a:lstStyle/>
          <a:p>
            <a:pPr marL="269875" indent="-269875">
              <a:buFont typeface="Arial" pitchFamily="34" charset="0"/>
              <a:buChar char="•"/>
            </a:pPr>
            <a:r>
              <a:rPr lang="ru-RU" sz="1600" dirty="0"/>
              <a:t>диффузное усиление легочного рисунка по петлистому типу за счет утолщения междольковых перегородок,</a:t>
            </a:r>
          </a:p>
          <a:p>
            <a:pPr marL="269875" indent="-269875">
              <a:buFont typeface="Arial" pitchFamily="34" charset="0"/>
              <a:buChar char="•"/>
            </a:pPr>
            <a:r>
              <a:rPr lang="ru-RU" sz="1600" dirty="0"/>
              <a:t>затемнение по типу «матового стекла»,</a:t>
            </a:r>
          </a:p>
          <a:p>
            <a:pPr marL="269875" indent="-269875">
              <a:buFont typeface="Arial" pitchFamily="34" charset="0"/>
              <a:buChar char="•"/>
            </a:pPr>
            <a:r>
              <a:rPr lang="ru-RU" sz="1600" dirty="0"/>
              <a:t>мелкоочаговые тени,</a:t>
            </a:r>
          </a:p>
          <a:p>
            <a:pPr marL="269875" indent="-269875">
              <a:buFont typeface="Arial" pitchFamily="34" charset="0"/>
              <a:buChar char="•"/>
            </a:pPr>
            <a:r>
              <a:rPr lang="ru-RU" sz="1600" dirty="0"/>
              <a:t>периваскулярный и перибронхиальный фиброз</a:t>
            </a:r>
          </a:p>
        </p:txBody>
      </p:sp>
      <p:sp>
        <p:nvSpPr>
          <p:cNvPr id="8" name="Прямоугольник 7"/>
          <p:cNvSpPr/>
          <p:nvPr/>
        </p:nvSpPr>
        <p:spPr>
          <a:xfrm>
            <a:off x="179512" y="4725144"/>
            <a:ext cx="4572000" cy="369332"/>
          </a:xfrm>
          <a:prstGeom prst="rect">
            <a:avLst/>
          </a:prstGeom>
        </p:spPr>
        <p:txBody>
          <a:bodyPr>
            <a:spAutoFit/>
          </a:bodyPr>
          <a:lstStyle/>
          <a:p>
            <a:r>
              <a:rPr lang="ru-RU" dirty="0"/>
              <a:t>На рентгенограмме ОГК</a:t>
            </a:r>
          </a:p>
        </p:txBody>
      </p:sp>
      <p:sp>
        <p:nvSpPr>
          <p:cNvPr id="9" name="Прямоугольник 8"/>
          <p:cNvSpPr/>
          <p:nvPr/>
        </p:nvSpPr>
        <p:spPr>
          <a:xfrm>
            <a:off x="6372200" y="4653136"/>
            <a:ext cx="1317990" cy="369332"/>
          </a:xfrm>
          <a:prstGeom prst="rect">
            <a:avLst/>
          </a:prstGeom>
        </p:spPr>
        <p:txBody>
          <a:bodyPr wrap="none">
            <a:spAutoFit/>
          </a:bodyPr>
          <a:lstStyle/>
          <a:p>
            <a:r>
              <a:rPr lang="ru-RU" dirty="0"/>
              <a:t>На КТ ОГК</a:t>
            </a:r>
          </a:p>
        </p:txBody>
      </p:sp>
      <p:pic>
        <p:nvPicPr>
          <p:cNvPr id="93186" name="Picture 2"/>
          <p:cNvPicPr>
            <a:picLocks noChangeAspect="1" noChangeArrowheads="1"/>
          </p:cNvPicPr>
          <p:nvPr/>
        </p:nvPicPr>
        <p:blipFill>
          <a:blip r:embed="rId2" cstate="print"/>
          <a:srcRect/>
          <a:stretch>
            <a:fillRect/>
          </a:stretch>
        </p:blipFill>
        <p:spPr bwMode="auto">
          <a:xfrm>
            <a:off x="0" y="692696"/>
            <a:ext cx="4427537" cy="3988325"/>
          </a:xfrm>
          <a:prstGeom prst="rect">
            <a:avLst/>
          </a:prstGeom>
          <a:noFill/>
          <a:ln w="9525">
            <a:noFill/>
            <a:miter lim="800000"/>
            <a:headEnd/>
            <a:tailEnd/>
          </a:ln>
          <a:effectLst/>
        </p:spPr>
      </p:pic>
      <p:pic>
        <p:nvPicPr>
          <p:cNvPr id="93187" name="Picture 3"/>
          <p:cNvPicPr>
            <a:picLocks noChangeAspect="1" noChangeArrowheads="1"/>
          </p:cNvPicPr>
          <p:nvPr/>
        </p:nvPicPr>
        <p:blipFill>
          <a:blip r:embed="rId3" cstate="print"/>
          <a:srcRect/>
          <a:stretch>
            <a:fillRect/>
          </a:stretch>
        </p:blipFill>
        <p:spPr bwMode="auto">
          <a:xfrm>
            <a:off x="4316522" y="692696"/>
            <a:ext cx="4827478" cy="3960440"/>
          </a:xfrm>
          <a:prstGeom prst="rect">
            <a:avLst/>
          </a:prstGeom>
          <a:noFill/>
          <a:ln w="9525">
            <a:noFill/>
            <a:miter lim="800000"/>
            <a:headEnd/>
            <a:tailEnd/>
          </a:ln>
          <a:effec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7864" y="0"/>
            <a:ext cx="2841099" cy="523220"/>
          </a:xfrm>
          <a:prstGeom prst="rect">
            <a:avLst/>
          </a:prstGeom>
        </p:spPr>
        <p:txBody>
          <a:bodyPr wrap="none">
            <a:spAutoFit/>
          </a:bodyPr>
          <a:lstStyle/>
          <a:p>
            <a:r>
              <a:rPr lang="ru-RU" sz="2800" b="1" dirty="0"/>
              <a:t>Бериллиоз </a:t>
            </a:r>
            <a:r>
              <a:rPr lang="uk-UA" sz="2800" dirty="0"/>
              <a:t>ІІІ ст.</a:t>
            </a:r>
            <a:endParaRPr lang="ru-RU" sz="2800" b="1" dirty="0"/>
          </a:p>
        </p:txBody>
      </p:sp>
      <p:sp>
        <p:nvSpPr>
          <p:cNvPr id="4" name="Прямоугольник 3"/>
          <p:cNvSpPr/>
          <p:nvPr/>
        </p:nvSpPr>
        <p:spPr>
          <a:xfrm>
            <a:off x="0" y="5085184"/>
            <a:ext cx="4860032" cy="2369880"/>
          </a:xfrm>
          <a:prstGeom prst="rect">
            <a:avLst/>
          </a:prstGeom>
        </p:spPr>
        <p:txBody>
          <a:bodyPr wrap="square">
            <a:spAutoFit/>
          </a:bodyPr>
          <a:lstStyle/>
          <a:p>
            <a:pPr marL="269875" indent="-269875">
              <a:buFont typeface="Arial" pitchFamily="34" charset="0"/>
              <a:buChar char="•"/>
            </a:pPr>
            <a:r>
              <a:rPr lang="ru-RU" sz="1600" dirty="0"/>
              <a:t>диффузное усиление легочного рисунка по сетчатому типу за счет диффузного пневмофиброза,</a:t>
            </a:r>
          </a:p>
          <a:p>
            <a:pPr marL="269875" indent="-269875">
              <a:buFont typeface="Arial" pitchFamily="34" charset="0"/>
              <a:buChar char="•"/>
            </a:pPr>
            <a:r>
              <a:rPr lang="ru-RU" sz="1600" dirty="0"/>
              <a:t>Узелки 2-3 мм  с обеих сторон, преимущественно в средних и нижних отделах</a:t>
            </a:r>
          </a:p>
          <a:p>
            <a:pPr marL="269875" indent="-269875">
              <a:buFont typeface="Arial" pitchFamily="34" charset="0"/>
              <a:buChar char="•"/>
            </a:pPr>
            <a:r>
              <a:rPr lang="ru-RU" sz="1600" dirty="0"/>
              <a:t>Расширение и уплотнение корней легких,</a:t>
            </a:r>
          </a:p>
          <a:p>
            <a:pPr marL="269875" indent="-269875">
              <a:buFont typeface="Arial" pitchFamily="34" charset="0"/>
              <a:buChar char="•"/>
            </a:pPr>
            <a:r>
              <a:rPr lang="ru-RU" sz="1600" dirty="0"/>
              <a:t>Верхние отделы легких эмфизематозные</a:t>
            </a:r>
          </a:p>
          <a:p>
            <a:endParaRPr lang="uk-UA" dirty="0"/>
          </a:p>
          <a:p>
            <a:endParaRPr lang="ru-RU" dirty="0"/>
          </a:p>
        </p:txBody>
      </p:sp>
      <p:sp>
        <p:nvSpPr>
          <p:cNvPr id="7" name="Прямоугольник 6"/>
          <p:cNvSpPr/>
          <p:nvPr/>
        </p:nvSpPr>
        <p:spPr>
          <a:xfrm>
            <a:off x="5076056" y="4795897"/>
            <a:ext cx="4067944" cy="2062103"/>
          </a:xfrm>
          <a:prstGeom prst="rect">
            <a:avLst/>
          </a:prstGeom>
        </p:spPr>
        <p:txBody>
          <a:bodyPr wrap="square">
            <a:spAutoFit/>
          </a:bodyPr>
          <a:lstStyle/>
          <a:p>
            <a:pPr marL="269875" indent="-269875">
              <a:buFont typeface="Arial" pitchFamily="34" charset="0"/>
              <a:buChar char="•"/>
            </a:pPr>
            <a:r>
              <a:rPr lang="ru-RU" sz="1600" dirty="0"/>
              <a:t>диффузное усиление легочного рисунка по ячеистому типу,</a:t>
            </a:r>
          </a:p>
          <a:p>
            <a:pPr marL="269875" indent="-269875">
              <a:buFont typeface="Arial" pitchFamily="34" charset="0"/>
              <a:buChar char="•"/>
            </a:pPr>
            <a:r>
              <a:rPr lang="ru-RU" sz="1600" dirty="0"/>
              <a:t>затемнение по типу «матового стекла»,</a:t>
            </a:r>
          </a:p>
          <a:p>
            <a:pPr marL="269875" indent="-269875">
              <a:buFont typeface="Arial" pitchFamily="34" charset="0"/>
              <a:buChar char="•"/>
            </a:pPr>
            <a:r>
              <a:rPr lang="ru-RU" sz="1600" dirty="0"/>
              <a:t>мелкоочаговые тени,</a:t>
            </a:r>
          </a:p>
          <a:p>
            <a:pPr marL="269875" indent="-269875">
              <a:buFont typeface="Arial" pitchFamily="34" charset="0"/>
              <a:buChar char="•"/>
            </a:pPr>
            <a:r>
              <a:rPr lang="ru-RU" sz="1600" dirty="0"/>
              <a:t>В субплевральных отделах – симптом «сотового легкого»</a:t>
            </a:r>
          </a:p>
          <a:p>
            <a:pPr marL="269875" indent="-269875">
              <a:buFont typeface="Arial" pitchFamily="34" charset="0"/>
              <a:buChar char="•"/>
            </a:pPr>
            <a:r>
              <a:rPr lang="ru-RU" sz="1600" dirty="0"/>
              <a:t>периваскулярный и перибронхиальный фиброз</a:t>
            </a:r>
          </a:p>
        </p:txBody>
      </p:sp>
      <p:sp>
        <p:nvSpPr>
          <p:cNvPr id="8" name="Прямоугольник 7"/>
          <p:cNvSpPr/>
          <p:nvPr/>
        </p:nvSpPr>
        <p:spPr>
          <a:xfrm>
            <a:off x="179512" y="4725144"/>
            <a:ext cx="4572000" cy="369332"/>
          </a:xfrm>
          <a:prstGeom prst="rect">
            <a:avLst/>
          </a:prstGeom>
        </p:spPr>
        <p:txBody>
          <a:bodyPr>
            <a:spAutoFit/>
          </a:bodyPr>
          <a:lstStyle/>
          <a:p>
            <a:r>
              <a:rPr lang="ru-RU" dirty="0"/>
              <a:t>На рентгенограмме ОГК</a:t>
            </a:r>
          </a:p>
        </p:txBody>
      </p:sp>
      <p:sp>
        <p:nvSpPr>
          <p:cNvPr id="9" name="Прямоугольник 8"/>
          <p:cNvSpPr/>
          <p:nvPr/>
        </p:nvSpPr>
        <p:spPr>
          <a:xfrm>
            <a:off x="6372200" y="4581128"/>
            <a:ext cx="1317990" cy="369332"/>
          </a:xfrm>
          <a:prstGeom prst="rect">
            <a:avLst/>
          </a:prstGeom>
        </p:spPr>
        <p:txBody>
          <a:bodyPr wrap="none">
            <a:spAutoFit/>
          </a:bodyPr>
          <a:lstStyle/>
          <a:p>
            <a:r>
              <a:rPr lang="ru-RU" dirty="0"/>
              <a:t>На КТ ОГК</a:t>
            </a:r>
          </a:p>
        </p:txBody>
      </p:sp>
      <p:pic>
        <p:nvPicPr>
          <p:cNvPr id="94210" name="Picture 2"/>
          <p:cNvPicPr>
            <a:picLocks noChangeAspect="1" noChangeArrowheads="1"/>
          </p:cNvPicPr>
          <p:nvPr/>
        </p:nvPicPr>
        <p:blipFill>
          <a:blip r:embed="rId2" cstate="print"/>
          <a:srcRect/>
          <a:stretch>
            <a:fillRect/>
          </a:stretch>
        </p:blipFill>
        <p:spPr bwMode="auto">
          <a:xfrm>
            <a:off x="-1" y="548680"/>
            <a:ext cx="4822019" cy="4104456"/>
          </a:xfrm>
          <a:prstGeom prst="rect">
            <a:avLst/>
          </a:prstGeom>
          <a:noFill/>
          <a:ln w="9525">
            <a:noFill/>
            <a:miter lim="800000"/>
            <a:headEnd/>
            <a:tailEnd/>
          </a:ln>
          <a:effectLst/>
        </p:spPr>
      </p:pic>
      <p:pic>
        <p:nvPicPr>
          <p:cNvPr id="94211" name="Picture 3"/>
          <p:cNvPicPr>
            <a:picLocks noChangeAspect="1" noChangeArrowheads="1"/>
          </p:cNvPicPr>
          <p:nvPr/>
        </p:nvPicPr>
        <p:blipFill>
          <a:blip r:embed="rId3" cstate="print"/>
          <a:srcRect/>
          <a:stretch>
            <a:fillRect/>
          </a:stretch>
        </p:blipFill>
        <p:spPr bwMode="auto">
          <a:xfrm>
            <a:off x="4716016" y="548680"/>
            <a:ext cx="4427984" cy="4104456"/>
          </a:xfrm>
          <a:prstGeom prst="rect">
            <a:avLst/>
          </a:prstGeom>
          <a:noFill/>
          <a:ln w="9525">
            <a:noFill/>
            <a:miter lim="800000"/>
            <a:headEnd/>
            <a:tailEnd/>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7864" y="0"/>
            <a:ext cx="2841099" cy="523220"/>
          </a:xfrm>
          <a:prstGeom prst="rect">
            <a:avLst/>
          </a:prstGeom>
        </p:spPr>
        <p:txBody>
          <a:bodyPr wrap="none">
            <a:spAutoFit/>
          </a:bodyPr>
          <a:lstStyle/>
          <a:p>
            <a:r>
              <a:rPr lang="ru-RU" sz="2800" b="1" dirty="0"/>
              <a:t>Бериллиоз </a:t>
            </a:r>
            <a:r>
              <a:rPr lang="uk-UA" sz="2800" dirty="0"/>
              <a:t>ІІІ ст.</a:t>
            </a:r>
            <a:endParaRPr lang="ru-RU" sz="2800" b="1" dirty="0"/>
          </a:p>
        </p:txBody>
      </p:sp>
      <p:sp>
        <p:nvSpPr>
          <p:cNvPr id="4" name="Прямоугольник 3"/>
          <p:cNvSpPr/>
          <p:nvPr/>
        </p:nvSpPr>
        <p:spPr>
          <a:xfrm>
            <a:off x="0" y="5085184"/>
            <a:ext cx="4716016" cy="2369880"/>
          </a:xfrm>
          <a:prstGeom prst="rect">
            <a:avLst/>
          </a:prstGeom>
        </p:spPr>
        <p:txBody>
          <a:bodyPr wrap="square">
            <a:spAutoFit/>
          </a:bodyPr>
          <a:lstStyle/>
          <a:p>
            <a:pPr marL="269875" indent="-269875">
              <a:buFont typeface="Arial" pitchFamily="34" charset="0"/>
              <a:buChar char="•"/>
            </a:pPr>
            <a:r>
              <a:rPr lang="ru-RU" sz="1600" dirty="0"/>
              <a:t>Грубый пневмофиброз,</a:t>
            </a:r>
          </a:p>
          <a:p>
            <a:pPr marL="269875" indent="-269875">
              <a:buFont typeface="Arial" pitchFamily="34" charset="0"/>
              <a:buChar char="•"/>
            </a:pPr>
            <a:r>
              <a:rPr lang="ru-RU" sz="1600" dirty="0"/>
              <a:t>Уменьшение объема правого легкого и компенсаторное вздутие левого легкого,</a:t>
            </a:r>
          </a:p>
          <a:p>
            <a:pPr marL="269875" indent="-269875">
              <a:buFont typeface="Arial" pitchFamily="34" charset="0"/>
              <a:buChar char="•"/>
            </a:pPr>
            <a:r>
              <a:rPr lang="ru-RU" sz="1600" dirty="0"/>
              <a:t>Смещение средостение вправо,</a:t>
            </a:r>
          </a:p>
          <a:p>
            <a:pPr marL="269875" indent="-269875">
              <a:buFont typeface="Arial" pitchFamily="34" charset="0"/>
              <a:buChar char="•"/>
            </a:pPr>
            <a:r>
              <a:rPr lang="ru-RU" sz="1600" dirty="0"/>
              <a:t>Пневмоническая инфильтрация справа,</a:t>
            </a:r>
          </a:p>
          <a:p>
            <a:pPr marL="269875" indent="-269875">
              <a:buFont typeface="Arial" pitchFamily="34" charset="0"/>
              <a:buChar char="•"/>
            </a:pPr>
            <a:r>
              <a:rPr lang="ru-RU" sz="1600" dirty="0"/>
              <a:t>Расширение и уплотнение корней легких,</a:t>
            </a:r>
          </a:p>
          <a:p>
            <a:pPr marL="269875" indent="-269875">
              <a:buFont typeface="Arial" pitchFamily="34" charset="0"/>
              <a:buChar char="•"/>
            </a:pPr>
            <a:r>
              <a:rPr lang="ru-RU" sz="1600" dirty="0"/>
              <a:t>Легочное сердце</a:t>
            </a:r>
          </a:p>
          <a:p>
            <a:endParaRPr lang="uk-UA" dirty="0"/>
          </a:p>
          <a:p>
            <a:endParaRPr lang="ru-RU" dirty="0"/>
          </a:p>
        </p:txBody>
      </p:sp>
      <p:sp>
        <p:nvSpPr>
          <p:cNvPr id="8" name="Прямоугольник 7"/>
          <p:cNvSpPr/>
          <p:nvPr/>
        </p:nvSpPr>
        <p:spPr>
          <a:xfrm>
            <a:off x="0" y="4725144"/>
            <a:ext cx="4572000" cy="369332"/>
          </a:xfrm>
          <a:prstGeom prst="rect">
            <a:avLst/>
          </a:prstGeom>
        </p:spPr>
        <p:txBody>
          <a:bodyPr>
            <a:spAutoFit/>
          </a:bodyPr>
          <a:lstStyle/>
          <a:p>
            <a:r>
              <a:rPr lang="ru-RU" dirty="0"/>
              <a:t>На рентгенограмме ОГК</a:t>
            </a:r>
          </a:p>
        </p:txBody>
      </p:sp>
      <p:pic>
        <p:nvPicPr>
          <p:cNvPr id="95234" name="Picture 2"/>
          <p:cNvPicPr>
            <a:picLocks noChangeAspect="1" noChangeArrowheads="1"/>
          </p:cNvPicPr>
          <p:nvPr/>
        </p:nvPicPr>
        <p:blipFill>
          <a:blip r:embed="rId2" cstate="print"/>
          <a:srcRect/>
          <a:stretch>
            <a:fillRect/>
          </a:stretch>
        </p:blipFill>
        <p:spPr bwMode="auto">
          <a:xfrm>
            <a:off x="0" y="548680"/>
            <a:ext cx="4860032" cy="4176464"/>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a:stretch>
            <a:fillRect/>
          </a:stretch>
        </p:blipFill>
        <p:spPr bwMode="auto">
          <a:xfrm>
            <a:off x="4788024" y="548680"/>
            <a:ext cx="4355976" cy="4149080"/>
          </a:xfrm>
          <a:prstGeom prst="rect">
            <a:avLst/>
          </a:prstGeom>
          <a:noFill/>
          <a:ln w="9525">
            <a:noFill/>
            <a:miter lim="800000"/>
            <a:headEnd/>
            <a:tailEnd/>
          </a:ln>
          <a:effectLst/>
        </p:spPr>
      </p:pic>
      <p:sp>
        <p:nvSpPr>
          <p:cNvPr id="13" name="Прямоугольник 12"/>
          <p:cNvSpPr/>
          <p:nvPr/>
        </p:nvSpPr>
        <p:spPr>
          <a:xfrm>
            <a:off x="4572000" y="4653136"/>
            <a:ext cx="4572000" cy="2031325"/>
          </a:xfrm>
          <a:prstGeom prst="rect">
            <a:avLst/>
          </a:prstGeom>
        </p:spPr>
        <p:txBody>
          <a:bodyPr>
            <a:spAutoFit/>
          </a:bodyPr>
          <a:lstStyle/>
          <a:p>
            <a:pPr marL="269875" indent="-269875"/>
            <a:r>
              <a:rPr lang="ru-RU" dirty="0"/>
              <a:t>Через 2 года:</a:t>
            </a:r>
          </a:p>
          <a:p>
            <a:pPr marL="269875" indent="-269875">
              <a:buFont typeface="Arial" pitchFamily="34" charset="0"/>
              <a:buChar char="•"/>
            </a:pPr>
            <a:r>
              <a:rPr lang="ru-RU" dirty="0"/>
              <a:t>Грубый пневмофиброз с обеих сторон,</a:t>
            </a:r>
          </a:p>
          <a:p>
            <a:pPr marL="269875" indent="-269875">
              <a:buFont typeface="Arial" pitchFamily="34" charset="0"/>
              <a:buChar char="•"/>
            </a:pPr>
            <a:r>
              <a:rPr lang="ru-RU" dirty="0"/>
              <a:t>Пневмоническая инфильтрация справа рассосалась,</a:t>
            </a:r>
          </a:p>
          <a:p>
            <a:pPr marL="269875" indent="-269875">
              <a:buFont typeface="Arial" pitchFamily="34" charset="0"/>
              <a:buChar char="•"/>
            </a:pPr>
            <a:r>
              <a:rPr lang="ru-RU" dirty="0"/>
              <a:t>Участки пневмосклероза чередуются с участками эмфиземы</a:t>
            </a:r>
          </a:p>
          <a:p>
            <a:pPr marL="269875" indent="-269875">
              <a:buFont typeface="Arial" pitchFamily="34" charset="0"/>
              <a:buChar char="•"/>
            </a:pPr>
            <a:r>
              <a:rPr lang="ru-RU" dirty="0"/>
              <a:t>Легочное сердце</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a:stretch>
            <a:fillRect/>
          </a:stretch>
        </p:blipFill>
        <p:spPr bwMode="auto">
          <a:xfrm>
            <a:off x="0" y="1"/>
            <a:ext cx="4572000" cy="4692887"/>
          </a:xfrm>
          <a:prstGeom prst="rect">
            <a:avLst/>
          </a:prstGeom>
          <a:noFill/>
          <a:ln w="9525">
            <a:noFill/>
            <a:miter lim="800000"/>
            <a:headEnd/>
            <a:tailEnd/>
          </a:ln>
          <a:effectLst/>
        </p:spPr>
      </p:pic>
      <p:sp>
        <p:nvSpPr>
          <p:cNvPr id="3" name="Прямоугольник 2"/>
          <p:cNvSpPr/>
          <p:nvPr/>
        </p:nvSpPr>
        <p:spPr>
          <a:xfrm>
            <a:off x="5436096" y="0"/>
            <a:ext cx="3128581" cy="707886"/>
          </a:xfrm>
          <a:prstGeom prst="rect">
            <a:avLst/>
          </a:prstGeom>
        </p:spPr>
        <p:txBody>
          <a:bodyPr wrap="square">
            <a:spAutoFit/>
          </a:bodyPr>
          <a:lstStyle/>
          <a:p>
            <a:r>
              <a:rPr lang="ru-RU" sz="4000" b="1" dirty="0"/>
              <a:t>Талькоз</a:t>
            </a:r>
          </a:p>
        </p:txBody>
      </p:sp>
      <p:sp>
        <p:nvSpPr>
          <p:cNvPr id="4" name="Прямоугольник 3"/>
          <p:cNvSpPr/>
          <p:nvPr/>
        </p:nvSpPr>
        <p:spPr>
          <a:xfrm>
            <a:off x="4716016" y="692696"/>
            <a:ext cx="4427984" cy="3970318"/>
          </a:xfrm>
          <a:prstGeom prst="rect">
            <a:avLst/>
          </a:prstGeom>
        </p:spPr>
        <p:txBody>
          <a:bodyPr wrap="square">
            <a:spAutoFit/>
          </a:bodyPr>
          <a:lstStyle/>
          <a:p>
            <a:r>
              <a:rPr lang="ru-RU" dirty="0"/>
              <a:t> Тальк представляет силикат магния, имеющий вид волокон, пластинок или аморфной массы. В породе, содержащей тальк, может быть примесь других минералов: серпентина, тремолита, известняка, натурального кварца. Тальк используется в резиновой, парфюмерной, радиотехнической, пластмассовой, шинной и других отраслях промышленности.</a:t>
            </a:r>
          </a:p>
          <a:p>
            <a:r>
              <a:rPr lang="ru-RU" b="1" dirty="0"/>
              <a:t>Клиническая картина</a:t>
            </a:r>
            <a:r>
              <a:rPr lang="ru-RU" dirty="0"/>
              <a:t> при </a:t>
            </a:r>
            <a:r>
              <a:rPr lang="ru-RU" dirty="0" err="1"/>
              <a:t>талькозе</a:t>
            </a:r>
            <a:r>
              <a:rPr lang="ru-RU" dirty="0"/>
              <a:t> отличается скудностью проявлений: непостоянный сухой кашель, умеренная одышка, жесткое дыхание, изредка единичные сухие хрипы.</a:t>
            </a:r>
          </a:p>
        </p:txBody>
      </p:sp>
      <p:sp>
        <p:nvSpPr>
          <p:cNvPr id="5" name="Прямоугольник 4"/>
          <p:cNvSpPr/>
          <p:nvPr/>
        </p:nvSpPr>
        <p:spPr>
          <a:xfrm>
            <a:off x="0" y="4549676"/>
            <a:ext cx="9144000" cy="2308324"/>
          </a:xfrm>
          <a:prstGeom prst="rect">
            <a:avLst/>
          </a:prstGeom>
        </p:spPr>
        <p:txBody>
          <a:bodyPr wrap="square">
            <a:spAutoFit/>
          </a:bodyPr>
          <a:lstStyle/>
          <a:p>
            <a:r>
              <a:rPr lang="ru-RU" dirty="0"/>
              <a:t>Рентгенологически:</a:t>
            </a:r>
          </a:p>
          <a:p>
            <a:pPr marL="269875" indent="-269875">
              <a:buFont typeface="Arial" pitchFamily="34" charset="0"/>
              <a:buChar char="•"/>
            </a:pPr>
            <a:r>
              <a:rPr lang="ru-RU" dirty="0"/>
              <a:t>усиление и деформация легочного рисунка в средних и нижних отделах легких </a:t>
            </a:r>
          </a:p>
          <a:p>
            <a:pPr marL="269875" indent="-269875">
              <a:buFont typeface="Arial" pitchFamily="34" charset="0"/>
              <a:buChar char="•"/>
            </a:pPr>
            <a:r>
              <a:rPr lang="ru-RU" dirty="0"/>
              <a:t> мелкие очаговые тени, </a:t>
            </a:r>
          </a:p>
          <a:p>
            <a:pPr marL="269875" indent="-269875">
              <a:buFont typeface="Arial" pitchFamily="34" charset="0"/>
              <a:buChar char="•"/>
            </a:pPr>
            <a:r>
              <a:rPr lang="ru-RU" dirty="0"/>
              <a:t>расширение и уплотнение корней. </a:t>
            </a:r>
          </a:p>
          <a:p>
            <a:pPr marL="269875" indent="-269875">
              <a:buFont typeface="Arial" pitchFamily="34" charset="0"/>
              <a:buChar char="•"/>
            </a:pPr>
            <a:r>
              <a:rPr lang="ru-RU" dirty="0"/>
              <a:t>умеренный интерстициальный периваскулярный и перибронхиальный фиброз, вызванный отложением значительного количества тальковой пыли. </a:t>
            </a:r>
          </a:p>
          <a:p>
            <a:pPr indent="269875" algn="just"/>
            <a:r>
              <a:rPr lang="ru-RU" dirty="0"/>
              <a:t>Пневмокониоз от воздействия талька большей частью отличается относительно доброкачественным течением и мало склонен к прогрессированию.</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661248"/>
            <a:ext cx="8280920" cy="461665"/>
          </a:xfrm>
          <a:prstGeom prst="rect">
            <a:avLst/>
          </a:prstGeom>
        </p:spPr>
        <p:txBody>
          <a:bodyPr wrap="square">
            <a:spAutoFit/>
          </a:bodyPr>
          <a:lstStyle/>
          <a:p>
            <a:r>
              <a:rPr lang="ru-RU" sz="2400" dirty="0"/>
              <a:t>Наркоманка. Вдыхаемый наркотик смешивался с тальком</a:t>
            </a:r>
            <a:r>
              <a:rPr lang="ru-RU" dirty="0"/>
              <a:t>.</a:t>
            </a:r>
          </a:p>
        </p:txBody>
      </p:sp>
      <p:sp>
        <p:nvSpPr>
          <p:cNvPr id="3" name="Прямоугольник 2"/>
          <p:cNvSpPr/>
          <p:nvPr/>
        </p:nvSpPr>
        <p:spPr>
          <a:xfrm>
            <a:off x="3563888" y="0"/>
            <a:ext cx="2085251" cy="707886"/>
          </a:xfrm>
          <a:prstGeom prst="rect">
            <a:avLst/>
          </a:prstGeom>
        </p:spPr>
        <p:txBody>
          <a:bodyPr wrap="none">
            <a:spAutoFit/>
          </a:bodyPr>
          <a:lstStyle/>
          <a:p>
            <a:r>
              <a:rPr lang="ru-RU" sz="4000" b="1" dirty="0"/>
              <a:t>Талькоз</a:t>
            </a:r>
          </a:p>
        </p:txBody>
      </p:sp>
      <p:pic>
        <p:nvPicPr>
          <p:cNvPr id="97282" name="Picture 2" descr="f13.large_.iv_narkomana_s_talkoz.jpg"/>
          <p:cNvPicPr>
            <a:picLocks noChangeAspect="1" noChangeArrowheads="1"/>
          </p:cNvPicPr>
          <p:nvPr/>
        </p:nvPicPr>
        <p:blipFill>
          <a:blip r:embed="rId2" cstate="print"/>
          <a:srcRect/>
          <a:stretch>
            <a:fillRect/>
          </a:stretch>
        </p:blipFill>
        <p:spPr bwMode="auto">
          <a:xfrm>
            <a:off x="0" y="764704"/>
            <a:ext cx="4758571" cy="4536504"/>
          </a:xfrm>
          <a:prstGeom prst="rect">
            <a:avLst/>
          </a:prstGeom>
          <a:noFill/>
        </p:spPr>
      </p:pic>
      <p:pic>
        <p:nvPicPr>
          <p:cNvPr id="97284" name="Picture 4" descr="f14.large_.iv_narkomana_s_talkoz.jpg"/>
          <p:cNvPicPr>
            <a:picLocks noChangeAspect="1" noChangeArrowheads="1"/>
          </p:cNvPicPr>
          <p:nvPr/>
        </p:nvPicPr>
        <p:blipFill>
          <a:blip r:embed="rId3" cstate="print"/>
          <a:srcRect/>
          <a:stretch>
            <a:fillRect/>
          </a:stretch>
        </p:blipFill>
        <p:spPr bwMode="auto">
          <a:xfrm>
            <a:off x="4716016" y="764704"/>
            <a:ext cx="4427984" cy="4536504"/>
          </a:xfrm>
          <a:prstGeom prst="rect">
            <a:avLst/>
          </a:prstGeom>
          <a:noFill/>
        </p:spPr>
      </p:pic>
      <p:sp>
        <p:nvSpPr>
          <p:cNvPr id="6" name="Прямоугольник 5"/>
          <p:cNvSpPr/>
          <p:nvPr/>
        </p:nvSpPr>
        <p:spPr>
          <a:xfrm>
            <a:off x="0" y="6581001"/>
            <a:ext cx="9144000" cy="276999"/>
          </a:xfrm>
          <a:prstGeom prst="rect">
            <a:avLst/>
          </a:prstGeom>
        </p:spPr>
        <p:txBody>
          <a:bodyPr wrap="square">
            <a:spAutoFit/>
          </a:bodyPr>
          <a:lstStyle/>
          <a:p>
            <a:r>
              <a:rPr lang="en-US" sz="1200" dirty="0"/>
              <a:t>https://radiomed.ru/publications/19477-professionalnye-zabolevaniya-pnevmokonioz-berillioz-talkoz-stannoz</a:t>
            </a:r>
            <a:endParaRPr lang="ru-RU" sz="12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80112" y="0"/>
            <a:ext cx="2115836" cy="707886"/>
          </a:xfrm>
          <a:prstGeom prst="rect">
            <a:avLst/>
          </a:prstGeom>
        </p:spPr>
        <p:txBody>
          <a:bodyPr wrap="square">
            <a:spAutoFit/>
          </a:bodyPr>
          <a:lstStyle/>
          <a:p>
            <a:r>
              <a:rPr lang="ru-RU" sz="4000" b="1" dirty="0" err="1"/>
              <a:t>Станноз</a:t>
            </a:r>
            <a:endParaRPr lang="ru-RU" sz="4000" b="1" dirty="0"/>
          </a:p>
        </p:txBody>
      </p:sp>
      <p:sp>
        <p:nvSpPr>
          <p:cNvPr id="3" name="Прямоугольник 2"/>
          <p:cNvSpPr/>
          <p:nvPr/>
        </p:nvSpPr>
        <p:spPr>
          <a:xfrm>
            <a:off x="4067944" y="692697"/>
            <a:ext cx="5076056" cy="3693319"/>
          </a:xfrm>
          <a:prstGeom prst="rect">
            <a:avLst/>
          </a:prstGeom>
        </p:spPr>
        <p:txBody>
          <a:bodyPr wrap="square">
            <a:spAutoFit/>
          </a:bodyPr>
          <a:lstStyle/>
          <a:p>
            <a:r>
              <a:rPr lang="ru-RU" dirty="0"/>
              <a:t>Это пневмокониоз у работников, занятых на шлифовально-наждачных </a:t>
            </a:r>
            <a:r>
              <a:rPr lang="ru-RU" dirty="0" err="1"/>
              <a:t>зачистных</a:t>
            </a:r>
            <a:r>
              <a:rPr lang="ru-RU" dirty="0"/>
              <a:t> работах.  Характеризуется отложением металла в легких, развитием соединительной ткани в легких и относительно доброкачественным течением без нарушений легочной функции, мало влияющим на трудоспособность. </a:t>
            </a:r>
            <a:r>
              <a:rPr lang="ru-RU" dirty="0" err="1"/>
              <a:t>Станноз</a:t>
            </a:r>
            <a:r>
              <a:rPr lang="ru-RU" dirty="0"/>
              <a:t> проявляется на рентгенограммах легких в виде небольших теней, более плотных, чем наблюдаемые при силикозе. Начальными рентгенологическими признаками </a:t>
            </a:r>
            <a:r>
              <a:rPr lang="ru-RU" dirty="0" err="1"/>
              <a:t>станноза</a:t>
            </a:r>
            <a:r>
              <a:rPr lang="ru-RU" dirty="0"/>
              <a:t> являются усиление </a:t>
            </a:r>
            <a:r>
              <a:rPr lang="ru-RU" dirty="0" err="1"/>
              <a:t>бронхиально-сосудистого</a:t>
            </a:r>
            <a:r>
              <a:rPr lang="ru-RU" dirty="0"/>
              <a:t> рисунка и уплотнение корня легкого. </a:t>
            </a:r>
          </a:p>
        </p:txBody>
      </p:sp>
      <p:pic>
        <p:nvPicPr>
          <p:cNvPr id="111617" name="Picture 1"/>
          <p:cNvPicPr>
            <a:picLocks noChangeAspect="1" noChangeArrowheads="1"/>
          </p:cNvPicPr>
          <p:nvPr/>
        </p:nvPicPr>
        <p:blipFill>
          <a:blip r:embed="rId2" cstate="print"/>
          <a:srcRect/>
          <a:stretch>
            <a:fillRect/>
          </a:stretch>
        </p:blipFill>
        <p:spPr bwMode="auto">
          <a:xfrm>
            <a:off x="0" y="0"/>
            <a:ext cx="3995936" cy="3925269"/>
          </a:xfrm>
          <a:prstGeom prst="rect">
            <a:avLst/>
          </a:prstGeom>
          <a:noFill/>
          <a:ln w="9525">
            <a:noFill/>
            <a:miter lim="800000"/>
            <a:headEnd/>
            <a:tailEnd/>
          </a:ln>
          <a:effectLst/>
        </p:spPr>
      </p:pic>
      <p:sp>
        <p:nvSpPr>
          <p:cNvPr id="5" name="Прямоугольник 4"/>
          <p:cNvSpPr/>
          <p:nvPr/>
        </p:nvSpPr>
        <p:spPr>
          <a:xfrm>
            <a:off x="0" y="4293096"/>
            <a:ext cx="8784976" cy="646331"/>
          </a:xfrm>
          <a:prstGeom prst="rect">
            <a:avLst/>
          </a:prstGeom>
        </p:spPr>
        <p:txBody>
          <a:bodyPr wrap="square">
            <a:spAutoFit/>
          </a:bodyPr>
          <a:lstStyle/>
          <a:p>
            <a:r>
              <a:rPr lang="ru-RU" dirty="0"/>
              <a:t>Достаточно полная картина </a:t>
            </a:r>
            <a:r>
              <a:rPr lang="ru-RU" dirty="0" err="1"/>
              <a:t>станноза</a:t>
            </a:r>
            <a:r>
              <a:rPr lang="ru-RU" dirty="0"/>
              <a:t> формируется через 3–5 лет воздействия паров или пылей</a:t>
            </a:r>
          </a:p>
        </p:txBody>
      </p:sp>
      <p:sp>
        <p:nvSpPr>
          <p:cNvPr id="6" name="Прямоугольник 5"/>
          <p:cNvSpPr/>
          <p:nvPr/>
        </p:nvSpPr>
        <p:spPr>
          <a:xfrm>
            <a:off x="323528" y="6381328"/>
            <a:ext cx="9144000" cy="276999"/>
          </a:xfrm>
          <a:prstGeom prst="rect">
            <a:avLst/>
          </a:prstGeom>
        </p:spPr>
        <p:txBody>
          <a:bodyPr wrap="square">
            <a:spAutoFit/>
          </a:bodyPr>
          <a:lstStyle/>
          <a:p>
            <a:r>
              <a:rPr lang="en-US" sz="1200" dirty="0"/>
              <a:t>https://radiomed.ru/publications/19477-professionalnye-zabolevaniya-pnevmokonioz-berillioz-talkoz-stannoz</a:t>
            </a:r>
            <a:endParaRPr lang="ru-RU" sz="12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lstStyle/>
          <a:p>
            <a:r>
              <a:rPr lang="ru-RU" dirty="0" err="1"/>
              <a:t>Бисиноз</a:t>
            </a:r>
            <a:endParaRPr lang="ru-RU" dirty="0"/>
          </a:p>
        </p:txBody>
      </p:sp>
      <p:pic>
        <p:nvPicPr>
          <p:cNvPr id="115714" name="Picture 2"/>
          <p:cNvPicPr>
            <a:picLocks noChangeAspect="1" noChangeArrowheads="1"/>
          </p:cNvPicPr>
          <p:nvPr/>
        </p:nvPicPr>
        <p:blipFill>
          <a:blip r:embed="rId2" cstate="print"/>
          <a:srcRect/>
          <a:stretch>
            <a:fillRect/>
          </a:stretch>
        </p:blipFill>
        <p:spPr bwMode="auto">
          <a:xfrm>
            <a:off x="0" y="908720"/>
            <a:ext cx="4896697" cy="5301208"/>
          </a:xfrm>
          <a:prstGeom prst="rect">
            <a:avLst/>
          </a:prstGeom>
          <a:noFill/>
          <a:ln w="9525">
            <a:noFill/>
            <a:miter lim="800000"/>
            <a:headEnd/>
            <a:tailEnd/>
          </a:ln>
          <a:effectLst/>
        </p:spPr>
      </p:pic>
      <p:sp>
        <p:nvSpPr>
          <p:cNvPr id="4" name="Прямоугольник 3"/>
          <p:cNvSpPr/>
          <p:nvPr/>
        </p:nvSpPr>
        <p:spPr>
          <a:xfrm>
            <a:off x="4932040" y="836712"/>
            <a:ext cx="3960440" cy="5355312"/>
          </a:xfrm>
          <a:prstGeom prst="rect">
            <a:avLst/>
          </a:prstGeom>
        </p:spPr>
        <p:txBody>
          <a:bodyPr wrap="square">
            <a:spAutoFit/>
          </a:bodyPr>
          <a:lstStyle/>
          <a:p>
            <a:r>
              <a:rPr lang="ru-RU" dirty="0"/>
              <a:t>Биссиноз – это форма реактивного заболевания дыхательных путей, характеризующаяся </a:t>
            </a:r>
            <a:r>
              <a:rPr lang="ru-RU" dirty="0" err="1"/>
              <a:t>бронхоспазмом</a:t>
            </a:r>
            <a:r>
              <a:rPr lang="ru-RU" dirty="0"/>
              <a:t>, которая развивается у рабочих, контактирующих с хлопком, льном и коноплей. Этиологическим агентом является бактериальный эндотоксин в хлопковой пыли. Симптомы включают ощущение заложенности в груди и одышку, которые ухудшаются в первый день рабочей недели и стихают к концу недели.  </a:t>
            </a:r>
            <a:br>
              <a:rPr lang="ru-RU" dirty="0"/>
            </a:br>
            <a:r>
              <a:rPr lang="ru-RU" dirty="0"/>
              <a:t>Рентгенологически наблюдают :</a:t>
            </a:r>
          </a:p>
          <a:p>
            <a:pPr marL="269875" indent="-269875">
              <a:buFont typeface="Arial" pitchFamily="34" charset="0"/>
              <a:buChar char="•"/>
            </a:pPr>
            <a:r>
              <a:rPr lang="ru-RU" dirty="0"/>
              <a:t>признаки эмфиземы,</a:t>
            </a:r>
          </a:p>
          <a:p>
            <a:pPr marL="269875" indent="-269875">
              <a:buFont typeface="Arial" pitchFamily="34" charset="0"/>
              <a:buChar char="•"/>
            </a:pPr>
            <a:r>
              <a:rPr lang="ru-RU" dirty="0"/>
              <a:t> уплотнения корней легких,</a:t>
            </a:r>
          </a:p>
          <a:p>
            <a:pPr marL="269875" indent="-269875">
              <a:buFont typeface="Arial" pitchFamily="34" charset="0"/>
              <a:buChar char="•"/>
            </a:pPr>
            <a:r>
              <a:rPr lang="ru-RU" dirty="0"/>
              <a:t>усиления легочного рисунка, </a:t>
            </a:r>
          </a:p>
          <a:p>
            <a:pPr marL="269875" indent="-269875">
              <a:buFont typeface="Arial" pitchFamily="34" charset="0"/>
              <a:buChar char="•"/>
            </a:pPr>
            <a:r>
              <a:rPr lang="ru-RU" dirty="0"/>
              <a:t>ветвистый пневмосклероз,</a:t>
            </a:r>
            <a:br>
              <a:rPr lang="ru-RU" dirty="0"/>
            </a:br>
            <a:r>
              <a:rPr lang="ru-RU" dirty="0"/>
              <a:t>с преобладающей</a:t>
            </a:r>
            <a:br>
              <a:rPr lang="ru-RU" dirty="0"/>
            </a:br>
            <a:r>
              <a:rPr lang="ru-RU" dirty="0"/>
              <a:t>локализацией в прикорневой зоне.</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,,Фермерское легкое”</a:t>
            </a:r>
            <a:br>
              <a:rPr lang="ru-RU" dirty="0"/>
            </a:br>
            <a:endParaRPr lang="ru-RU" dirty="0"/>
          </a:p>
        </p:txBody>
      </p:sp>
      <p:sp>
        <p:nvSpPr>
          <p:cNvPr id="3" name="Прямоугольник 2"/>
          <p:cNvSpPr/>
          <p:nvPr/>
        </p:nvSpPr>
        <p:spPr>
          <a:xfrm>
            <a:off x="4932040" y="1052736"/>
            <a:ext cx="3960440" cy="3970318"/>
          </a:xfrm>
          <a:prstGeom prst="rect">
            <a:avLst/>
          </a:prstGeom>
        </p:spPr>
        <p:txBody>
          <a:bodyPr wrap="square">
            <a:spAutoFit/>
          </a:bodyPr>
          <a:lstStyle/>
          <a:p>
            <a:pPr indent="269875" algn="just"/>
            <a:r>
              <a:rPr lang="ru-RU" dirty="0"/>
              <a:t>Это своеобразное аллергическое заболевание легких, которое возникает у рабочих сельского хозяйства, при обмолачивании ячменя, овса, и других злаков, при переработке сельскохозяйственной продукции.</a:t>
            </a:r>
          </a:p>
          <a:p>
            <a:r>
              <a:rPr lang="ru-RU" b="1" dirty="0"/>
              <a:t>Патогенез ,,легкого фермера”</a:t>
            </a:r>
          </a:p>
          <a:p>
            <a:pPr algn="just"/>
            <a:r>
              <a:rPr lang="ru-RU" dirty="0"/>
              <a:t>Имеют значение термофильные микроорганизмы, разные грибы и в особенности споры термофильного актиномицина, которые содержатся в гниющих растениях и имеют </a:t>
            </a:r>
            <a:r>
              <a:rPr lang="ru-RU" dirty="0" err="1"/>
              <a:t>антигенные</a:t>
            </a:r>
            <a:r>
              <a:rPr lang="ru-RU" dirty="0"/>
              <a:t> свойства. </a:t>
            </a:r>
          </a:p>
        </p:txBody>
      </p:sp>
      <p:pic>
        <p:nvPicPr>
          <p:cNvPr id="4" name="Picture 2" descr="Картинки по запросу &quot;,,Фермерское легкое” рентгенологическая картина&quot;"/>
          <p:cNvPicPr>
            <a:picLocks noChangeAspect="1" noChangeArrowheads="1"/>
          </p:cNvPicPr>
          <p:nvPr/>
        </p:nvPicPr>
        <p:blipFill>
          <a:blip r:embed="rId3" cstate="print"/>
          <a:srcRect/>
          <a:stretch>
            <a:fillRect/>
          </a:stretch>
        </p:blipFill>
        <p:spPr bwMode="auto">
          <a:xfrm>
            <a:off x="0" y="980728"/>
            <a:ext cx="4860032" cy="4176464"/>
          </a:xfrm>
          <a:prstGeom prst="rect">
            <a:avLst/>
          </a:prstGeom>
          <a:noFill/>
        </p:spPr>
      </p:pic>
      <p:sp>
        <p:nvSpPr>
          <p:cNvPr id="5" name="Прямоугольник 4"/>
          <p:cNvSpPr/>
          <p:nvPr/>
        </p:nvSpPr>
        <p:spPr>
          <a:xfrm>
            <a:off x="0" y="5229200"/>
            <a:ext cx="8892480" cy="1200329"/>
          </a:xfrm>
          <a:prstGeom prst="rect">
            <a:avLst/>
          </a:prstGeom>
        </p:spPr>
        <p:txBody>
          <a:bodyPr wrap="square">
            <a:spAutoFit/>
          </a:bodyPr>
          <a:lstStyle/>
          <a:p>
            <a:pPr algn="just"/>
            <a:r>
              <a:rPr lang="ru-RU" dirty="0"/>
              <a:t>Попадая в легкое они вызывают реакцию повышенной чувствительности альвеолярной ткани вследствие продукции преципитинов. Наиболее типичным для</a:t>
            </a:r>
            <a:br>
              <a:rPr lang="ru-RU" dirty="0"/>
            </a:br>
            <a:r>
              <a:rPr lang="ru-RU" dirty="0"/>
              <a:t>,,фермерского легкого” есть острый, реже подострый или хронический аллергический</a:t>
            </a:r>
            <a:br>
              <a:rPr lang="ru-RU" dirty="0"/>
            </a:br>
            <a:r>
              <a:rPr lang="ru-RU" dirty="0"/>
              <a:t>альвеолит, что сопровождается поражением мелких бронхов и </a:t>
            </a:r>
            <a:r>
              <a:rPr lang="ru-RU" dirty="0" err="1"/>
              <a:t>васкулитами</a:t>
            </a:r>
            <a:endParaRPr lang="ru-RU"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fontScale="90000"/>
          </a:bodyPr>
          <a:lstStyle/>
          <a:p>
            <a:r>
              <a:rPr lang="ru-RU" dirty="0"/>
              <a:t>Легочной альвеолярный протеиноз</a:t>
            </a:r>
          </a:p>
        </p:txBody>
      </p:sp>
      <p:sp>
        <p:nvSpPr>
          <p:cNvPr id="3" name="Прямоугольник 2"/>
          <p:cNvSpPr/>
          <p:nvPr/>
        </p:nvSpPr>
        <p:spPr>
          <a:xfrm>
            <a:off x="251520" y="980728"/>
            <a:ext cx="8712968" cy="5632311"/>
          </a:xfrm>
          <a:prstGeom prst="rect">
            <a:avLst/>
          </a:prstGeom>
        </p:spPr>
        <p:txBody>
          <a:bodyPr wrap="square">
            <a:spAutoFit/>
          </a:bodyPr>
          <a:lstStyle/>
          <a:p>
            <a:pPr indent="269875" algn="just"/>
            <a:r>
              <a:rPr lang="ru-RU" sz="2400" dirty="0"/>
              <a:t>Легочный альвеолярный протеиноз — редкое заболевание легких, характеризующееся накоплением в альвеолах </a:t>
            </a:r>
            <a:r>
              <a:rPr lang="ru-RU" sz="2400" dirty="0" err="1"/>
              <a:t>сурфактантноподобного</a:t>
            </a:r>
            <a:r>
              <a:rPr lang="ru-RU" sz="2400" dirty="0"/>
              <a:t> липопротеинового вещества. </a:t>
            </a:r>
          </a:p>
          <a:p>
            <a:pPr indent="269875"/>
            <a:r>
              <a:rPr lang="ru-RU" sz="2400" dirty="0"/>
              <a:t>Выделяют три формы заболевания:</a:t>
            </a:r>
          </a:p>
          <a:p>
            <a:pPr indent="269875">
              <a:buFont typeface="Arial" pitchFamily="34" charset="0"/>
              <a:buChar char="•"/>
            </a:pPr>
            <a:r>
              <a:rPr lang="ru-RU" sz="2400" dirty="0"/>
              <a:t> аутоиммунный (первичный или идиопатический), </a:t>
            </a:r>
          </a:p>
          <a:p>
            <a:pPr indent="269875">
              <a:buFont typeface="Arial" pitchFamily="34" charset="0"/>
              <a:buChar char="•"/>
            </a:pPr>
            <a:r>
              <a:rPr lang="ru-RU" sz="2400" dirty="0"/>
              <a:t>вторичный (75% у курильщиков)</a:t>
            </a:r>
          </a:p>
          <a:p>
            <a:pPr indent="269875">
              <a:buFont typeface="Arial" pitchFamily="34" charset="0"/>
              <a:buChar char="•"/>
            </a:pPr>
            <a:r>
              <a:rPr lang="ru-RU" sz="2400" dirty="0"/>
              <a:t>врожденный протеиноз</a:t>
            </a:r>
          </a:p>
          <a:p>
            <a:pPr indent="269875" algn="just"/>
            <a:r>
              <a:rPr lang="ru-RU" sz="2400" dirty="0"/>
              <a:t>Распространенность ЛАП колеблется от 3,7 до 6,2 случаев на 1 </a:t>
            </a:r>
            <a:r>
              <a:rPr lang="ru-RU" sz="2400" dirty="0" err="1"/>
              <a:t>млн</a:t>
            </a:r>
            <a:r>
              <a:rPr lang="ru-RU" sz="2400" dirty="0"/>
              <a:t> населения, заболеваемость оценивается на уровне 0,2 на 1 млн. Аутоиммунная форма заболевания наблюдается в 90 % случаев ЛАП.</a:t>
            </a:r>
          </a:p>
          <a:p>
            <a:pPr indent="269875" algn="just"/>
            <a:r>
              <a:rPr lang="ru-RU" sz="2400" dirty="0"/>
              <a:t>ЛАП встречается у мужчин в 2−2,5 раза чаще, чем у </a:t>
            </a:r>
          </a:p>
          <a:p>
            <a:pPr indent="269875" algn="just"/>
            <a:r>
              <a:rPr lang="ru-RU" sz="2400" dirty="0"/>
              <a:t>женщин. Длительность периода времени от появления первых симптомов до момента установления диагноза обычно составляет 7−10 мес.</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640960" cy="6001643"/>
          </a:xfrm>
          <a:prstGeom prst="rect">
            <a:avLst/>
          </a:prstGeom>
        </p:spPr>
        <p:txBody>
          <a:bodyPr wrap="square">
            <a:spAutoFit/>
          </a:bodyPr>
          <a:lstStyle/>
          <a:p>
            <a:pPr indent="269875" algn="just"/>
            <a:r>
              <a:rPr lang="ru-RU" sz="2400" dirty="0"/>
              <a:t>В развитии заболевания ключевую роль играет нарушение обмена сурфактанта — белково-липоидного комплекса, секретируемого пневмоцитами II типа. Сурфактант уменьшает поверхностное натяжение альвеол и предотвращает их коллапс в конце выдоха, а также принимает участие в механизмах антиинфекционной защиты.</a:t>
            </a:r>
          </a:p>
          <a:p>
            <a:pPr indent="269875" algn="just"/>
            <a:r>
              <a:rPr lang="ru-RU" sz="2400" dirty="0"/>
              <a:t>Сурфактант инактивируется путем перехода в поверхностно-неактивные агрегаты, основная часть которых ре утилизируется пневмоцитами II типа. Остальная часть сурфактанта </a:t>
            </a:r>
            <a:r>
              <a:rPr lang="ru-RU" sz="2400" dirty="0" err="1"/>
              <a:t>катаболизируется</a:t>
            </a:r>
            <a:r>
              <a:rPr lang="ru-RU" sz="2400" dirty="0"/>
              <a:t> альвеолярными макрофагами (АМ). Этот процесс регулируется </a:t>
            </a:r>
            <a:r>
              <a:rPr lang="ru-RU" sz="2400" dirty="0" err="1"/>
              <a:t>цитокинами</a:t>
            </a:r>
            <a:r>
              <a:rPr lang="ru-RU" sz="2400" dirty="0"/>
              <a:t>, ключевым из которых является </a:t>
            </a:r>
            <a:r>
              <a:rPr lang="ru-RU" sz="2400" dirty="0" err="1"/>
              <a:t>гранулоцитарно-макрофагальный</a:t>
            </a:r>
            <a:r>
              <a:rPr lang="ru-RU" sz="2400" dirty="0"/>
              <a:t> </a:t>
            </a:r>
            <a:r>
              <a:rPr lang="ru-RU" sz="2400" dirty="0" err="1"/>
              <a:t>колоние</a:t>
            </a:r>
            <a:r>
              <a:rPr lang="ru-RU" sz="2400" dirty="0"/>
              <a:t> стимулирующий фактор (GM-CSF). Нарушение взаимодействия GM-CSF с клеточными рецепторами ведет к тому, что клетки-мишени не получают сигнал для расщепления сурфактанта, в связи с чем происходит его избыточное накопление в альвеолах.</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40960" cy="3416320"/>
          </a:xfrm>
          <a:prstGeom prst="rect">
            <a:avLst/>
          </a:prstGeom>
        </p:spPr>
        <p:txBody>
          <a:bodyPr wrap="square">
            <a:spAutoFit/>
          </a:bodyPr>
          <a:lstStyle/>
          <a:p>
            <a:pPr indent="269875" algn="just"/>
            <a:r>
              <a:rPr lang="ru-RU" sz="2400" dirty="0"/>
              <a:t>На рентгенограммах у больных легочным альвеолярным </a:t>
            </a:r>
            <a:r>
              <a:rPr lang="ru-RU" sz="2400" dirty="0" err="1"/>
              <a:t>протеинозом</a:t>
            </a:r>
            <a:r>
              <a:rPr lang="ru-RU" sz="2400" dirty="0"/>
              <a:t> определяются  симметричные, билатеральные затемнения, расположенные преимущественно в прикорневых и базальных легочных полях. Ассиметричные или односторонние изменения с преимущественным распределением в верхних отделах встречаются в 15–20 % случаев. Корреляция между клиническими и рентгенологическими данными отсутствует: выраженные рентгенологические изменения могут сопровождаться скудной клинической симптоматикой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0" y="836712"/>
            <a:ext cx="5580112" cy="6021288"/>
          </a:xfrm>
          <a:prstGeom prst="rect">
            <a:avLst/>
          </a:prstGeom>
          <a:noFill/>
          <a:ln w="9525">
            <a:noFill/>
            <a:miter lim="800000"/>
            <a:headEnd/>
            <a:tailEnd/>
          </a:ln>
        </p:spPr>
      </p:pic>
      <p:sp>
        <p:nvSpPr>
          <p:cNvPr id="3" name="Прямоугольник 2"/>
          <p:cNvSpPr/>
          <p:nvPr/>
        </p:nvSpPr>
        <p:spPr>
          <a:xfrm>
            <a:off x="1907704" y="188640"/>
            <a:ext cx="6787051" cy="584775"/>
          </a:xfrm>
          <a:prstGeom prst="rect">
            <a:avLst/>
          </a:prstGeom>
        </p:spPr>
        <p:txBody>
          <a:bodyPr wrap="none">
            <a:spAutoFit/>
          </a:bodyPr>
          <a:lstStyle/>
          <a:p>
            <a:r>
              <a:rPr lang="ru-RU" sz="3200" b="1" dirty="0"/>
              <a:t>Легочной альвеолярный протеиноз</a:t>
            </a:r>
          </a:p>
        </p:txBody>
      </p:sp>
      <p:sp>
        <p:nvSpPr>
          <p:cNvPr id="4" name="Прямоугольник 3"/>
          <p:cNvSpPr/>
          <p:nvPr/>
        </p:nvSpPr>
        <p:spPr>
          <a:xfrm>
            <a:off x="5508104" y="6488668"/>
            <a:ext cx="3272691" cy="369332"/>
          </a:xfrm>
          <a:prstGeom prst="rect">
            <a:avLst/>
          </a:prstGeom>
        </p:spPr>
        <p:txBody>
          <a:bodyPr wrap="none">
            <a:spAutoFit/>
          </a:bodyPr>
          <a:lstStyle/>
          <a:p>
            <a:r>
              <a:rPr lang="ru-RU" dirty="0"/>
              <a:t>В. К. </a:t>
            </a:r>
            <a:r>
              <a:rPr lang="ru-RU" dirty="0" err="1"/>
              <a:t>Гаврисюк</a:t>
            </a:r>
            <a:r>
              <a:rPr lang="ru-RU" dirty="0"/>
              <a:t>, О. В. Шадрина</a:t>
            </a:r>
          </a:p>
        </p:txBody>
      </p:sp>
      <p:sp>
        <p:nvSpPr>
          <p:cNvPr id="5" name="Прямоугольник 4"/>
          <p:cNvSpPr/>
          <p:nvPr/>
        </p:nvSpPr>
        <p:spPr>
          <a:xfrm>
            <a:off x="5871309" y="1124744"/>
            <a:ext cx="3272691" cy="2031325"/>
          </a:xfrm>
          <a:prstGeom prst="rect">
            <a:avLst/>
          </a:prstGeom>
        </p:spPr>
        <p:txBody>
          <a:bodyPr wrap="square">
            <a:spAutoFit/>
          </a:bodyPr>
          <a:lstStyle/>
          <a:p>
            <a:pPr marL="90488" indent="-90488">
              <a:buFont typeface="Arial" pitchFamily="34" charset="0"/>
              <a:buChar char="•"/>
            </a:pPr>
            <a:r>
              <a:rPr lang="ru-RU" dirty="0"/>
              <a:t>Двусторонние затемнения, преимущественно в медиальных отделах справа</a:t>
            </a:r>
          </a:p>
          <a:p>
            <a:pPr marL="90488" indent="-90488">
              <a:buFont typeface="Arial" pitchFamily="34" charset="0"/>
              <a:buChar char="•"/>
            </a:pPr>
            <a:r>
              <a:rPr lang="ru-RU" dirty="0"/>
              <a:t>Расширение и обызвествление корней легких,</a:t>
            </a:r>
          </a:p>
          <a:p>
            <a:pPr marL="90488" indent="-90488">
              <a:buFont typeface="Arial" pitchFamily="34" charset="0"/>
              <a:buChar char="•"/>
            </a:pPr>
            <a:r>
              <a:rPr lang="ru-RU" dirty="0"/>
              <a:t>Фиброзная тяжистость, больше справа</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6001643"/>
          </a:xfrm>
          <a:prstGeom prst="rect">
            <a:avLst/>
          </a:prstGeom>
        </p:spPr>
        <p:txBody>
          <a:bodyPr wrap="square">
            <a:spAutoFit/>
          </a:bodyPr>
          <a:lstStyle/>
          <a:p>
            <a:pPr indent="269875"/>
            <a:r>
              <a:rPr lang="ru-RU" sz="2400" dirty="0"/>
              <a:t>Компьютерная томография (КТ) высокого разрешения является основным инструментом в диагностике ЛАП. </a:t>
            </a:r>
          </a:p>
          <a:p>
            <a:pPr indent="269875"/>
            <a:r>
              <a:rPr lang="ru-RU" sz="2400" dirty="0"/>
              <a:t>КТ-признаки:</a:t>
            </a:r>
          </a:p>
          <a:p>
            <a:pPr indent="269875">
              <a:buFont typeface="Arial" pitchFamily="34" charset="0"/>
              <a:buChar char="•"/>
            </a:pPr>
            <a:r>
              <a:rPr lang="ru-RU" sz="2400" dirty="0"/>
              <a:t>Наличие затемнений по типу «матового стекла», </a:t>
            </a:r>
          </a:p>
          <a:p>
            <a:pPr marL="269875" indent="-269875">
              <a:buFont typeface="Arial" pitchFamily="34" charset="0"/>
              <a:buChar char="•"/>
            </a:pPr>
            <a:r>
              <a:rPr lang="ru-RU" sz="2400" dirty="0"/>
              <a:t>Септальная </a:t>
            </a:r>
            <a:r>
              <a:rPr lang="ru-RU" sz="2400" dirty="0" err="1"/>
              <a:t>ретикулярность</a:t>
            </a:r>
            <a:r>
              <a:rPr lang="ru-RU" sz="2400" dirty="0"/>
              <a:t> и паренхимальные уплотнения. </a:t>
            </a:r>
            <a:r>
              <a:rPr lang="ru-RU" sz="2400" dirty="0" err="1"/>
              <a:t>Ретикулярность</a:t>
            </a:r>
            <a:r>
              <a:rPr lang="ru-RU" sz="2400" dirty="0"/>
              <a:t> часто накладывается на зоны «матового стекла», формируя паттерн, напоминающий «булыжную мостовую» — «</a:t>
            </a:r>
            <a:r>
              <a:rPr lang="ru-RU" sz="2400" dirty="0" err="1"/>
              <a:t>crazy</a:t>
            </a:r>
            <a:r>
              <a:rPr lang="ru-RU" sz="2400" dirty="0"/>
              <a:t> </a:t>
            </a:r>
            <a:r>
              <a:rPr lang="ru-RU" sz="2400" dirty="0" err="1"/>
              <a:t>paving</a:t>
            </a:r>
            <a:r>
              <a:rPr lang="ru-RU" sz="2400" dirty="0"/>
              <a:t>»-паттерн, характерный для ЛАП</a:t>
            </a:r>
          </a:p>
          <a:p>
            <a:pPr marL="269875" indent="-269875">
              <a:buFont typeface="Arial" pitchFamily="34" charset="0"/>
              <a:buChar char="•"/>
            </a:pPr>
            <a:r>
              <a:rPr lang="ru-RU" sz="2400" dirty="0"/>
              <a:t>Патологические изменения паренхимы чаще локализуются в прикорневых и центральных зонах легких, однако </a:t>
            </a:r>
          </a:p>
          <a:p>
            <a:pPr marL="269875" indent="-269875">
              <a:buFont typeface="Arial" pitchFamily="34" charset="0"/>
              <a:buChar char="•"/>
            </a:pPr>
            <a:r>
              <a:rPr lang="ru-RU" sz="2400" dirty="0"/>
              <a:t>могут располагаться и преимущественно в периферических отделах.</a:t>
            </a:r>
          </a:p>
          <a:p>
            <a:pPr marL="269875" indent="-269875">
              <a:buFont typeface="Arial" pitchFamily="34" charset="0"/>
              <a:buChar char="•"/>
            </a:pPr>
            <a:r>
              <a:rPr lang="ru-RU" sz="2400" dirty="0"/>
              <a:t>Изменения также напоминают географическую карту, </a:t>
            </a:r>
          </a:p>
          <a:p>
            <a:pPr marL="269875" indent="-269875">
              <a:buFont typeface="Arial" pitchFamily="34" charset="0"/>
              <a:buChar char="•"/>
            </a:pPr>
            <a:r>
              <a:rPr lang="ru-RU" sz="2400" dirty="0"/>
              <a:t>Значительные уплотнения паренхимы обычно ассоциированы с инфекцией и наблюдаются редко. </a:t>
            </a:r>
          </a:p>
          <a:p>
            <a:pPr marL="269875" indent="-269875">
              <a:buFont typeface="Arial" pitchFamily="34" charset="0"/>
              <a:buChar char="•"/>
            </a:pPr>
            <a:r>
              <a:rPr lang="ru-RU" sz="2400" dirty="0"/>
              <a:t>Внутригрудные лимфоузлы, как правило, не увеличены.</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23528" y="764704"/>
            <a:ext cx="8353425" cy="2647950"/>
          </a:xfrm>
          <a:prstGeom prst="rect">
            <a:avLst/>
          </a:prstGeom>
          <a:noFill/>
          <a:ln w="9525">
            <a:noFill/>
            <a:miter lim="800000"/>
            <a:headEnd/>
            <a:tailEnd/>
          </a:ln>
        </p:spPr>
      </p:pic>
      <p:sp>
        <p:nvSpPr>
          <p:cNvPr id="4" name="Прямоугольник 3"/>
          <p:cNvSpPr/>
          <p:nvPr/>
        </p:nvSpPr>
        <p:spPr>
          <a:xfrm>
            <a:off x="971600" y="0"/>
            <a:ext cx="6787051" cy="584775"/>
          </a:xfrm>
          <a:prstGeom prst="rect">
            <a:avLst/>
          </a:prstGeom>
        </p:spPr>
        <p:txBody>
          <a:bodyPr wrap="none">
            <a:spAutoFit/>
          </a:bodyPr>
          <a:lstStyle/>
          <a:p>
            <a:r>
              <a:rPr lang="ru-RU" sz="3200" b="1" dirty="0"/>
              <a:t>Легочной альвеолярный протеиноз</a:t>
            </a:r>
          </a:p>
        </p:txBody>
      </p:sp>
      <p:sp>
        <p:nvSpPr>
          <p:cNvPr id="5" name="Прямоугольник 4"/>
          <p:cNvSpPr/>
          <p:nvPr/>
        </p:nvSpPr>
        <p:spPr>
          <a:xfrm>
            <a:off x="6084168" y="3717032"/>
            <a:ext cx="2664296" cy="646331"/>
          </a:xfrm>
          <a:prstGeom prst="rect">
            <a:avLst/>
          </a:prstGeom>
        </p:spPr>
        <p:txBody>
          <a:bodyPr wrap="square">
            <a:spAutoFit/>
          </a:bodyPr>
          <a:lstStyle/>
          <a:p>
            <a:r>
              <a:rPr lang="ru-RU" dirty="0"/>
              <a:t>Симптом «булыжной мостовой»</a:t>
            </a:r>
          </a:p>
        </p:txBody>
      </p:sp>
      <p:sp>
        <p:nvSpPr>
          <p:cNvPr id="6" name="Прямоугольник 5"/>
          <p:cNvSpPr/>
          <p:nvPr/>
        </p:nvSpPr>
        <p:spPr>
          <a:xfrm>
            <a:off x="251520" y="3501008"/>
            <a:ext cx="2592288" cy="2031325"/>
          </a:xfrm>
          <a:prstGeom prst="rect">
            <a:avLst/>
          </a:prstGeom>
        </p:spPr>
        <p:txBody>
          <a:bodyPr wrap="square">
            <a:spAutoFit/>
          </a:bodyPr>
          <a:lstStyle/>
          <a:p>
            <a:pPr marL="269875" indent="-269875">
              <a:buFont typeface="Arial" pitchFamily="34" charset="0"/>
              <a:buChar char="•"/>
            </a:pPr>
            <a:r>
              <a:rPr lang="ru-RU" dirty="0"/>
              <a:t>Неоднородное затемнение обоих легких, больше справа;</a:t>
            </a:r>
          </a:p>
          <a:p>
            <a:pPr marL="269875" indent="-269875">
              <a:buFont typeface="Arial" pitchFamily="34" charset="0"/>
              <a:buChar char="•"/>
            </a:pPr>
            <a:r>
              <a:rPr lang="ru-RU" dirty="0"/>
              <a:t>Расширение корней легких</a:t>
            </a:r>
          </a:p>
          <a:p>
            <a:endParaRPr lang="ru-RU" dirty="0"/>
          </a:p>
        </p:txBody>
      </p:sp>
      <p:pic>
        <p:nvPicPr>
          <p:cNvPr id="2051" name="Picture 3"/>
          <p:cNvPicPr>
            <a:picLocks noChangeAspect="1" noChangeArrowheads="1"/>
          </p:cNvPicPr>
          <p:nvPr/>
        </p:nvPicPr>
        <p:blipFill>
          <a:blip r:embed="rId3" cstate="print"/>
          <a:srcRect/>
          <a:stretch>
            <a:fillRect/>
          </a:stretch>
        </p:blipFill>
        <p:spPr bwMode="auto">
          <a:xfrm>
            <a:off x="179512" y="6372225"/>
            <a:ext cx="8439150" cy="485775"/>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3" name="Picture 3"/>
          <p:cNvPicPr>
            <a:picLocks noChangeAspect="1" noChangeArrowheads="1"/>
          </p:cNvPicPr>
          <p:nvPr/>
        </p:nvPicPr>
        <p:blipFill>
          <a:blip r:embed="rId2" cstate="print"/>
          <a:srcRect/>
          <a:stretch>
            <a:fillRect/>
          </a:stretch>
        </p:blipFill>
        <p:spPr bwMode="auto">
          <a:xfrm>
            <a:off x="1" y="764704"/>
            <a:ext cx="3419872" cy="2933525"/>
          </a:xfrm>
          <a:prstGeom prst="rect">
            <a:avLst/>
          </a:prstGeom>
          <a:noFill/>
          <a:ln w="9525">
            <a:noFill/>
            <a:miter lim="800000"/>
            <a:headEnd/>
            <a:tailEnd/>
          </a:ln>
          <a:effectLst/>
        </p:spPr>
      </p:pic>
      <p:sp>
        <p:nvSpPr>
          <p:cNvPr id="4" name="Прямоугольник 3"/>
          <p:cNvSpPr/>
          <p:nvPr/>
        </p:nvSpPr>
        <p:spPr>
          <a:xfrm>
            <a:off x="1331640" y="0"/>
            <a:ext cx="5603457" cy="646331"/>
          </a:xfrm>
          <a:prstGeom prst="rect">
            <a:avLst/>
          </a:prstGeom>
        </p:spPr>
        <p:txBody>
          <a:bodyPr wrap="none">
            <a:spAutoFit/>
          </a:bodyPr>
          <a:lstStyle/>
          <a:p>
            <a:r>
              <a:rPr lang="ru-RU" sz="3600" b="1" dirty="0"/>
              <a:t>Альвеолярный протеиноз</a:t>
            </a:r>
          </a:p>
        </p:txBody>
      </p:sp>
      <p:pic>
        <p:nvPicPr>
          <p:cNvPr id="87044" name="Picture 4" descr="E:\Мои документы\КНИГИ по рентгену\Легкие\алвеолярный легочной протеиноз 1.2.jpg"/>
          <p:cNvPicPr>
            <a:picLocks noChangeAspect="1" noChangeArrowheads="1"/>
          </p:cNvPicPr>
          <p:nvPr/>
        </p:nvPicPr>
        <p:blipFill>
          <a:blip r:embed="rId3" cstate="print"/>
          <a:srcRect/>
          <a:stretch>
            <a:fillRect/>
          </a:stretch>
        </p:blipFill>
        <p:spPr bwMode="auto">
          <a:xfrm>
            <a:off x="6191672" y="764704"/>
            <a:ext cx="2952328" cy="2952328"/>
          </a:xfrm>
          <a:prstGeom prst="rect">
            <a:avLst/>
          </a:prstGeom>
          <a:noFill/>
        </p:spPr>
      </p:pic>
      <p:pic>
        <p:nvPicPr>
          <p:cNvPr id="87045" name="Picture 5" descr="E:\Мои документы\КНИГИ по рентгену\Легкие\алвеолярный легочной протеиноз 1.4.jpg"/>
          <p:cNvPicPr>
            <a:picLocks noChangeAspect="1" noChangeArrowheads="1"/>
          </p:cNvPicPr>
          <p:nvPr/>
        </p:nvPicPr>
        <p:blipFill>
          <a:blip r:embed="rId4" cstate="print"/>
          <a:srcRect/>
          <a:stretch>
            <a:fillRect/>
          </a:stretch>
        </p:blipFill>
        <p:spPr bwMode="auto">
          <a:xfrm>
            <a:off x="0" y="3645024"/>
            <a:ext cx="3275856" cy="3203848"/>
          </a:xfrm>
          <a:prstGeom prst="rect">
            <a:avLst/>
          </a:prstGeom>
          <a:noFill/>
        </p:spPr>
      </p:pic>
      <p:pic>
        <p:nvPicPr>
          <p:cNvPr id="87046" name="Picture 6" descr="E:\Мои документы\КНИГИ по рентгену\Легкие\алвеолярный легочной протеиноз 1.5.jpg"/>
          <p:cNvPicPr>
            <a:picLocks noChangeAspect="1" noChangeArrowheads="1"/>
          </p:cNvPicPr>
          <p:nvPr/>
        </p:nvPicPr>
        <p:blipFill>
          <a:blip r:embed="rId5" cstate="print"/>
          <a:srcRect/>
          <a:stretch>
            <a:fillRect/>
          </a:stretch>
        </p:blipFill>
        <p:spPr bwMode="auto">
          <a:xfrm>
            <a:off x="3275856" y="3645024"/>
            <a:ext cx="2987824" cy="3212976"/>
          </a:xfrm>
          <a:prstGeom prst="rect">
            <a:avLst/>
          </a:prstGeom>
          <a:noFill/>
        </p:spPr>
      </p:pic>
      <p:pic>
        <p:nvPicPr>
          <p:cNvPr id="87047" name="Picture 7" descr="E:\Мои документы\КНИГИ по рентгену\Легкие\алвеолярный легочной протеиноз 1.6.jpg"/>
          <p:cNvPicPr>
            <a:picLocks noChangeAspect="1" noChangeArrowheads="1"/>
          </p:cNvPicPr>
          <p:nvPr/>
        </p:nvPicPr>
        <p:blipFill>
          <a:blip r:embed="rId6" cstate="print"/>
          <a:srcRect/>
          <a:stretch>
            <a:fillRect/>
          </a:stretch>
        </p:blipFill>
        <p:spPr bwMode="auto">
          <a:xfrm>
            <a:off x="6191672" y="3717032"/>
            <a:ext cx="2952328" cy="3140968"/>
          </a:xfrm>
          <a:prstGeom prst="rect">
            <a:avLst/>
          </a:prstGeom>
          <a:noFill/>
        </p:spPr>
      </p:pic>
      <p:pic>
        <p:nvPicPr>
          <p:cNvPr id="87048" name="Picture 8" descr="E:\Мои документы\КНИГИ по рентгену\Легкие\алвеолярный легочной протеиноз 1.jpg"/>
          <p:cNvPicPr>
            <a:picLocks noChangeAspect="1" noChangeArrowheads="1"/>
          </p:cNvPicPr>
          <p:nvPr/>
        </p:nvPicPr>
        <p:blipFill>
          <a:blip r:embed="rId7" cstate="print"/>
          <a:srcRect/>
          <a:stretch>
            <a:fillRect/>
          </a:stretch>
        </p:blipFill>
        <p:spPr bwMode="auto">
          <a:xfrm>
            <a:off x="3059832" y="764704"/>
            <a:ext cx="3168352" cy="2880320"/>
          </a:xfrm>
          <a:prstGeom prst="rect">
            <a:avLst/>
          </a:prstGeom>
          <a:noFill/>
        </p:spPr>
      </p:pic>
      <p:sp>
        <p:nvSpPr>
          <p:cNvPr id="9" name="Прямоугольник 8"/>
          <p:cNvSpPr/>
          <p:nvPr/>
        </p:nvSpPr>
        <p:spPr>
          <a:xfrm>
            <a:off x="2915816" y="3789040"/>
            <a:ext cx="3367076" cy="369332"/>
          </a:xfrm>
          <a:prstGeom prst="rect">
            <a:avLst/>
          </a:prstGeom>
        </p:spPr>
        <p:txBody>
          <a:bodyPr wrap="none">
            <a:spAutoFit/>
          </a:bodyPr>
          <a:lstStyle/>
          <a:p>
            <a:r>
              <a:rPr lang="ru-RU" dirty="0"/>
              <a:t>Симптом «булыжной мостовой»</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640" y="0"/>
            <a:ext cx="5135637" cy="461665"/>
          </a:xfrm>
          <a:prstGeom prst="rect">
            <a:avLst/>
          </a:prstGeom>
        </p:spPr>
        <p:txBody>
          <a:bodyPr wrap="none">
            <a:spAutoFit/>
          </a:bodyPr>
          <a:lstStyle/>
          <a:p>
            <a:r>
              <a:rPr lang="ru-RU" sz="2400" b="1" dirty="0"/>
              <a:t>Легочной альвеолярный протеиноз</a:t>
            </a:r>
          </a:p>
        </p:txBody>
      </p:sp>
      <p:pic>
        <p:nvPicPr>
          <p:cNvPr id="89090" name="Picture 2"/>
          <p:cNvPicPr>
            <a:picLocks noChangeAspect="1" noChangeArrowheads="1"/>
          </p:cNvPicPr>
          <p:nvPr/>
        </p:nvPicPr>
        <p:blipFill>
          <a:blip r:embed="rId2" cstate="print"/>
          <a:srcRect/>
          <a:stretch>
            <a:fillRect/>
          </a:stretch>
        </p:blipFill>
        <p:spPr bwMode="auto">
          <a:xfrm>
            <a:off x="323528" y="476672"/>
            <a:ext cx="4029075" cy="2933700"/>
          </a:xfrm>
          <a:prstGeom prst="rect">
            <a:avLst/>
          </a:prstGeom>
          <a:noFill/>
          <a:ln w="9525">
            <a:noFill/>
            <a:miter lim="800000"/>
            <a:headEnd/>
            <a:tailEnd/>
          </a:ln>
        </p:spPr>
      </p:pic>
      <p:pic>
        <p:nvPicPr>
          <p:cNvPr id="89091" name="Picture 3"/>
          <p:cNvPicPr>
            <a:picLocks noChangeAspect="1" noChangeArrowheads="1"/>
          </p:cNvPicPr>
          <p:nvPr/>
        </p:nvPicPr>
        <p:blipFill>
          <a:blip r:embed="rId3" cstate="print"/>
          <a:srcRect/>
          <a:stretch>
            <a:fillRect/>
          </a:stretch>
        </p:blipFill>
        <p:spPr bwMode="auto">
          <a:xfrm>
            <a:off x="4427984" y="476672"/>
            <a:ext cx="3312368" cy="2953342"/>
          </a:xfrm>
          <a:prstGeom prst="rect">
            <a:avLst/>
          </a:prstGeom>
          <a:noFill/>
          <a:ln w="9525">
            <a:noFill/>
            <a:miter lim="800000"/>
            <a:headEnd/>
            <a:tailEnd/>
          </a:ln>
        </p:spPr>
      </p:pic>
      <p:pic>
        <p:nvPicPr>
          <p:cNvPr id="89092" name="Picture 4"/>
          <p:cNvPicPr>
            <a:picLocks noChangeAspect="1" noChangeArrowheads="1"/>
          </p:cNvPicPr>
          <p:nvPr/>
        </p:nvPicPr>
        <p:blipFill>
          <a:blip r:embed="rId4" cstate="print"/>
          <a:srcRect/>
          <a:stretch>
            <a:fillRect/>
          </a:stretch>
        </p:blipFill>
        <p:spPr bwMode="auto">
          <a:xfrm>
            <a:off x="323528" y="3573016"/>
            <a:ext cx="4000500" cy="2752725"/>
          </a:xfrm>
          <a:prstGeom prst="rect">
            <a:avLst/>
          </a:prstGeom>
          <a:noFill/>
          <a:ln w="9525">
            <a:noFill/>
            <a:miter lim="800000"/>
            <a:headEnd/>
            <a:tailEnd/>
          </a:ln>
        </p:spPr>
      </p:pic>
      <p:pic>
        <p:nvPicPr>
          <p:cNvPr id="89093" name="Picture 5"/>
          <p:cNvPicPr>
            <a:picLocks noChangeAspect="1" noChangeArrowheads="1"/>
          </p:cNvPicPr>
          <p:nvPr/>
        </p:nvPicPr>
        <p:blipFill>
          <a:blip r:embed="rId5" cstate="print"/>
          <a:srcRect/>
          <a:stretch>
            <a:fillRect/>
          </a:stretch>
        </p:blipFill>
        <p:spPr bwMode="auto">
          <a:xfrm>
            <a:off x="4283968" y="3573016"/>
            <a:ext cx="3411856" cy="2743969"/>
          </a:xfrm>
          <a:prstGeom prst="rect">
            <a:avLst/>
          </a:prstGeom>
          <a:noFill/>
          <a:ln w="9525">
            <a:noFill/>
            <a:miter lim="800000"/>
            <a:headEnd/>
            <a:tailEnd/>
          </a:ln>
        </p:spPr>
      </p:pic>
      <p:sp>
        <p:nvSpPr>
          <p:cNvPr id="7" name="Прямоугольник 6"/>
          <p:cNvSpPr/>
          <p:nvPr/>
        </p:nvSpPr>
        <p:spPr>
          <a:xfrm>
            <a:off x="0" y="6309320"/>
            <a:ext cx="6856621" cy="523220"/>
          </a:xfrm>
          <a:prstGeom prst="rect">
            <a:avLst/>
          </a:prstGeom>
        </p:spPr>
        <p:txBody>
          <a:bodyPr wrap="none">
            <a:spAutoFit/>
          </a:bodyPr>
          <a:lstStyle/>
          <a:p>
            <a:r>
              <a:rPr lang="ru-RU" sz="1400" dirty="0"/>
              <a:t>В. К. </a:t>
            </a:r>
            <a:r>
              <a:rPr lang="ru-RU" sz="1400" dirty="0" err="1"/>
              <a:t>Гаврисюк</a:t>
            </a:r>
            <a:r>
              <a:rPr lang="ru-RU" sz="1400" dirty="0"/>
              <a:t>, О. В. Шадрина. Легочной альвеолярный протеиноз. Киев – 2018. 52  с.</a:t>
            </a:r>
          </a:p>
          <a:p>
            <a:endParaRPr lang="ru-RU" sz="1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descr="Таблица 1. Дифференциальная диагностика пневмокониозов с диссеминированными легочными заболеваниями другой этиологи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Таблица 1. Дифференциальная диагностика пневмокониозов с диссеминированными легочными заболеваниями другой этиологи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Прямоугольник 4"/>
          <p:cNvSpPr/>
          <p:nvPr/>
        </p:nvSpPr>
        <p:spPr>
          <a:xfrm>
            <a:off x="0" y="6488668"/>
            <a:ext cx="9144000" cy="369332"/>
          </a:xfrm>
          <a:prstGeom prst="rect">
            <a:avLst/>
          </a:prstGeom>
        </p:spPr>
        <p:txBody>
          <a:bodyPr wrap="square">
            <a:spAutoFit/>
          </a:bodyPr>
          <a:lstStyle/>
          <a:p>
            <a:r>
              <a:rPr lang="ru-RU" dirty="0"/>
              <a:t> </a:t>
            </a:r>
          </a:p>
        </p:txBody>
      </p:sp>
      <p:graphicFrame>
        <p:nvGraphicFramePr>
          <p:cNvPr id="7" name="Таблица 6"/>
          <p:cNvGraphicFramePr>
            <a:graphicFrameLocks noGrp="1"/>
          </p:cNvGraphicFramePr>
          <p:nvPr/>
        </p:nvGraphicFramePr>
        <p:xfrm>
          <a:off x="0" y="472799"/>
          <a:ext cx="9143998" cy="6294144"/>
        </p:xfrm>
        <a:graphic>
          <a:graphicData uri="http://schemas.openxmlformats.org/drawingml/2006/table">
            <a:tbl>
              <a:tblPr firstRow="1" bandRow="1">
                <a:tableStyleId>{5C22544A-7EE6-4342-B048-85BDC9FD1C3A}</a:tableStyleId>
              </a:tblPr>
              <a:tblGrid>
                <a:gridCol w="1475656">
                  <a:extLst>
                    <a:ext uri="{9D8B030D-6E8A-4147-A177-3AD203B41FA5}">
                      <a16:colId xmlns:a16="http://schemas.microsoft.com/office/drawing/2014/main" val="20000"/>
                    </a:ext>
                  </a:extLst>
                </a:gridCol>
                <a:gridCol w="2264240">
                  <a:extLst>
                    <a:ext uri="{9D8B030D-6E8A-4147-A177-3AD203B41FA5}">
                      <a16:colId xmlns:a16="http://schemas.microsoft.com/office/drawing/2014/main" val="20001"/>
                    </a:ext>
                  </a:extLst>
                </a:gridCol>
                <a:gridCol w="1869948">
                  <a:extLst>
                    <a:ext uri="{9D8B030D-6E8A-4147-A177-3AD203B41FA5}">
                      <a16:colId xmlns:a16="http://schemas.microsoft.com/office/drawing/2014/main" val="20002"/>
                    </a:ext>
                  </a:extLst>
                </a:gridCol>
                <a:gridCol w="1502015">
                  <a:extLst>
                    <a:ext uri="{9D8B030D-6E8A-4147-A177-3AD203B41FA5}">
                      <a16:colId xmlns:a16="http://schemas.microsoft.com/office/drawing/2014/main" val="20003"/>
                    </a:ext>
                  </a:extLst>
                </a:gridCol>
                <a:gridCol w="2032139">
                  <a:extLst>
                    <a:ext uri="{9D8B030D-6E8A-4147-A177-3AD203B41FA5}">
                      <a16:colId xmlns:a16="http://schemas.microsoft.com/office/drawing/2014/main" val="20004"/>
                    </a:ext>
                  </a:extLst>
                </a:gridCol>
              </a:tblGrid>
              <a:tr h="690728">
                <a:tc>
                  <a:txBody>
                    <a:bodyPr/>
                    <a:lstStyle/>
                    <a:p>
                      <a:pPr algn="ctr"/>
                      <a:r>
                        <a:rPr lang="ru-RU" sz="1400" dirty="0">
                          <a:solidFill>
                            <a:schemeClr val="bg1"/>
                          </a:solidFill>
                        </a:rPr>
                        <a:t>Заболевание</a:t>
                      </a:r>
                    </a:p>
                  </a:txBody>
                  <a:tcPr/>
                </a:tc>
                <a:tc>
                  <a:txBody>
                    <a:bodyPr/>
                    <a:lstStyle/>
                    <a:p>
                      <a:pPr algn="ctr"/>
                      <a:r>
                        <a:rPr lang="ru-RU" sz="1400" dirty="0">
                          <a:solidFill>
                            <a:schemeClr val="bg1"/>
                          </a:solidFill>
                        </a:rPr>
                        <a:t>Клиника</a:t>
                      </a:r>
                    </a:p>
                  </a:txBody>
                  <a:tcPr/>
                </a:tc>
                <a:tc>
                  <a:txBody>
                    <a:bodyPr/>
                    <a:lstStyle/>
                    <a:p>
                      <a:pPr algn="ctr"/>
                      <a:r>
                        <a:rPr lang="ru-RU" sz="1400" dirty="0">
                          <a:solidFill>
                            <a:schemeClr val="bg1"/>
                          </a:solidFill>
                        </a:rPr>
                        <a:t>Рентген признаки</a:t>
                      </a:r>
                    </a:p>
                  </a:txBody>
                  <a:tcPr/>
                </a:tc>
                <a:tc>
                  <a:txBody>
                    <a:bodyPr/>
                    <a:lstStyle/>
                    <a:p>
                      <a:pPr algn="ctr"/>
                      <a:r>
                        <a:rPr lang="ru-RU" sz="1400" dirty="0">
                          <a:solidFill>
                            <a:schemeClr val="bg1"/>
                          </a:solidFill>
                        </a:rPr>
                        <a:t>Функция внешнего дыхания</a:t>
                      </a:r>
                    </a:p>
                  </a:txBody>
                  <a:tcPr/>
                </a:tc>
                <a:tc>
                  <a:txBody>
                    <a:bodyPr/>
                    <a:lstStyle/>
                    <a:p>
                      <a:pPr algn="ctr"/>
                      <a:r>
                        <a:rPr lang="ru-RU" sz="1400" dirty="0">
                          <a:solidFill>
                            <a:schemeClr val="bg1"/>
                          </a:solidFill>
                        </a:rPr>
                        <a:t>Измерение периферической крови</a:t>
                      </a:r>
                    </a:p>
                  </a:txBody>
                  <a:tcPr/>
                </a:tc>
                <a:extLst>
                  <a:ext uri="{0D108BD9-81ED-4DB2-BD59-A6C34878D82A}">
                    <a16:rowId xmlns:a16="http://schemas.microsoft.com/office/drawing/2014/main" val="10000"/>
                  </a:ext>
                </a:extLst>
              </a:tr>
              <a:tr h="856529">
                <a:tc>
                  <a:txBody>
                    <a:bodyPr/>
                    <a:lstStyle/>
                    <a:p>
                      <a:pPr algn="l"/>
                      <a:r>
                        <a:rPr lang="ru-RU" sz="1200" dirty="0">
                          <a:solidFill>
                            <a:schemeClr val="bg1"/>
                          </a:solidFill>
                        </a:rPr>
                        <a:t>Пневмоканиоз (силикоз)</a:t>
                      </a:r>
                    </a:p>
                  </a:txBody>
                  <a:tcPr/>
                </a:tc>
                <a:tc>
                  <a:txBody>
                    <a:bodyPr/>
                    <a:lstStyle/>
                    <a:p>
                      <a:pPr algn="l"/>
                      <a:r>
                        <a:rPr lang="ru-RU" sz="1200" dirty="0">
                          <a:solidFill>
                            <a:schemeClr val="bg1"/>
                          </a:solidFill>
                        </a:rPr>
                        <a:t>Кашель, одышка, боли</a:t>
                      </a:r>
                      <a:r>
                        <a:rPr lang="ru-RU" sz="1200" baseline="0" dirty="0">
                          <a:solidFill>
                            <a:schemeClr val="bg1"/>
                          </a:solidFill>
                        </a:rPr>
                        <a:t> в грудной клетке. Лимфоузлы не увеличены. Прогрессирует медленно</a:t>
                      </a:r>
                      <a:endParaRPr lang="ru-RU" sz="1200" dirty="0">
                        <a:solidFill>
                          <a:schemeClr val="bg1"/>
                        </a:solidFill>
                      </a:endParaRPr>
                    </a:p>
                  </a:txBody>
                  <a:tcPr/>
                </a:tc>
                <a:tc>
                  <a:txBody>
                    <a:bodyPr/>
                    <a:lstStyle/>
                    <a:p>
                      <a:pPr algn="l"/>
                      <a:r>
                        <a:rPr lang="ru-RU" sz="1200" dirty="0">
                          <a:solidFill>
                            <a:schemeClr val="bg1"/>
                          </a:solidFill>
                        </a:rPr>
                        <a:t>Мономорфные</a:t>
                      </a:r>
                      <a:r>
                        <a:rPr lang="ru-RU" sz="1200" baseline="0" dirty="0">
                          <a:solidFill>
                            <a:schemeClr val="bg1"/>
                          </a:solidFill>
                        </a:rPr>
                        <a:t> тени в виде у</a:t>
                      </a:r>
                      <a:r>
                        <a:rPr lang="ru-RU" sz="1200" dirty="0">
                          <a:solidFill>
                            <a:schemeClr val="bg1"/>
                          </a:solidFill>
                        </a:rPr>
                        <a:t>зелков или узлов,</a:t>
                      </a:r>
                      <a:r>
                        <a:rPr lang="ru-RU" sz="1200" baseline="0" dirty="0">
                          <a:solidFill>
                            <a:schemeClr val="bg1"/>
                          </a:solidFill>
                        </a:rPr>
                        <a:t> диффузный </a:t>
                      </a:r>
                      <a:r>
                        <a:rPr lang="ru-RU" sz="1200" baseline="0" dirty="0" err="1">
                          <a:solidFill>
                            <a:schemeClr val="bg1"/>
                          </a:solidFill>
                        </a:rPr>
                        <a:t>интерстиц</a:t>
                      </a:r>
                      <a:r>
                        <a:rPr lang="ru-RU" sz="1200" baseline="0" dirty="0">
                          <a:solidFill>
                            <a:schemeClr val="bg1"/>
                          </a:solidFill>
                        </a:rPr>
                        <a:t>. фиброз.</a:t>
                      </a:r>
                      <a:endParaRPr lang="ru-RU" sz="1200" dirty="0">
                        <a:solidFill>
                          <a:schemeClr val="bg1"/>
                        </a:solidFill>
                      </a:endParaRPr>
                    </a:p>
                  </a:txBody>
                  <a:tcPr/>
                </a:tc>
                <a:tc>
                  <a:txBody>
                    <a:bodyPr/>
                    <a:lstStyle/>
                    <a:p>
                      <a:pPr algn="l"/>
                      <a:r>
                        <a:rPr lang="ru-RU" sz="1200" dirty="0" err="1">
                          <a:solidFill>
                            <a:schemeClr val="bg1"/>
                          </a:solidFill>
                        </a:rPr>
                        <a:t>Рестриктивное</a:t>
                      </a:r>
                      <a:r>
                        <a:rPr lang="ru-RU" sz="1200" baseline="0" dirty="0">
                          <a:solidFill>
                            <a:schemeClr val="bg1"/>
                          </a:solidFill>
                        </a:rPr>
                        <a:t> нарушение дыхания</a:t>
                      </a:r>
                      <a:endParaRPr lang="ru-RU" sz="1200" dirty="0">
                        <a:solidFill>
                          <a:schemeClr val="bg1"/>
                        </a:solidFill>
                      </a:endParaRPr>
                    </a:p>
                  </a:txBody>
                  <a:tcPr/>
                </a:tc>
                <a:tc>
                  <a:txBody>
                    <a:bodyPr/>
                    <a:lstStyle/>
                    <a:p>
                      <a:pPr algn="l"/>
                      <a:r>
                        <a:rPr lang="ru-RU" sz="1200" dirty="0" err="1">
                          <a:solidFill>
                            <a:schemeClr val="bg1"/>
                          </a:solidFill>
                        </a:rPr>
                        <a:t>Иизменения</a:t>
                      </a:r>
                      <a:r>
                        <a:rPr lang="ru-RU" sz="1200" dirty="0">
                          <a:solidFill>
                            <a:schemeClr val="bg1"/>
                          </a:solidFill>
                        </a:rPr>
                        <a:t> в крови отсутствуют</a:t>
                      </a:r>
                    </a:p>
                  </a:txBody>
                  <a:tcPr/>
                </a:tc>
                <a:extLst>
                  <a:ext uri="{0D108BD9-81ED-4DB2-BD59-A6C34878D82A}">
                    <a16:rowId xmlns:a16="http://schemas.microsoft.com/office/drawing/2014/main" val="10001"/>
                  </a:ext>
                </a:extLst>
              </a:tr>
              <a:tr h="1030239">
                <a:tc>
                  <a:txBody>
                    <a:bodyPr/>
                    <a:lstStyle/>
                    <a:p>
                      <a:pPr algn="l"/>
                      <a:r>
                        <a:rPr lang="ru-RU" sz="1200" dirty="0">
                          <a:solidFill>
                            <a:schemeClr val="bg1"/>
                          </a:solidFill>
                        </a:rPr>
                        <a:t>Аллергический альвеолит</a:t>
                      </a:r>
                    </a:p>
                  </a:txBody>
                  <a:tcPr/>
                </a:tc>
                <a:tc>
                  <a:txBody>
                    <a:bodyPr/>
                    <a:lstStyle/>
                    <a:p>
                      <a:pPr algn="l"/>
                      <a:r>
                        <a:rPr lang="ru-RU" sz="1200" dirty="0">
                          <a:solidFill>
                            <a:schemeClr val="bg1"/>
                          </a:solidFill>
                        </a:rPr>
                        <a:t>Одышка, кашель, боли</a:t>
                      </a:r>
                      <a:r>
                        <a:rPr lang="ru-RU" sz="1200" baseline="0" dirty="0">
                          <a:solidFill>
                            <a:schemeClr val="bg1"/>
                          </a:solidFill>
                        </a:rPr>
                        <a:t> в грудной клетке, мышцах и суставах, лихорадка, озноб, </a:t>
                      </a:r>
                      <a:endParaRPr lang="ru-RU" sz="1200" dirty="0">
                        <a:solidFill>
                          <a:schemeClr val="bg1"/>
                        </a:solidFill>
                      </a:endParaRPr>
                    </a:p>
                  </a:txBody>
                  <a:tcPr/>
                </a:tc>
                <a:tc>
                  <a:txBody>
                    <a:bodyPr/>
                    <a:lstStyle/>
                    <a:p>
                      <a:pPr algn="l"/>
                      <a:r>
                        <a:rPr lang="ru-RU" sz="1200" dirty="0">
                          <a:solidFill>
                            <a:schemeClr val="bg1"/>
                          </a:solidFill>
                        </a:rPr>
                        <a:t>Усиление легочного рисунка за счет интерстициального компонента, </a:t>
                      </a:r>
                      <a:r>
                        <a:rPr lang="ru-RU" sz="1200" dirty="0" err="1">
                          <a:solidFill>
                            <a:schemeClr val="bg1"/>
                          </a:solidFill>
                        </a:rPr>
                        <a:t>миллиарные</a:t>
                      </a:r>
                      <a:r>
                        <a:rPr lang="ru-RU" sz="1200" baseline="0" dirty="0">
                          <a:solidFill>
                            <a:schemeClr val="bg1"/>
                          </a:solidFill>
                        </a:rPr>
                        <a:t> очаговые тени</a:t>
                      </a:r>
                      <a:endParaRPr lang="ru-RU" sz="1200" dirty="0">
                        <a:solidFill>
                          <a:schemeClr val="bg1"/>
                        </a:solidFill>
                      </a:endParaRPr>
                    </a:p>
                  </a:txBody>
                  <a:tcPr/>
                </a:tc>
                <a:tc>
                  <a:txBody>
                    <a:bodyPr/>
                    <a:lstStyle/>
                    <a:p>
                      <a:pPr algn="l"/>
                      <a:r>
                        <a:rPr lang="ru-RU" sz="1200" dirty="0">
                          <a:solidFill>
                            <a:schemeClr val="bg1"/>
                          </a:solidFill>
                        </a:rPr>
                        <a:t>В острой</a:t>
                      </a:r>
                      <a:r>
                        <a:rPr lang="ru-RU" sz="1200" baseline="0" dirty="0">
                          <a:solidFill>
                            <a:schemeClr val="bg1"/>
                          </a:solidFill>
                        </a:rPr>
                        <a:t> стадии – обструктивные нарушения;</a:t>
                      </a:r>
                    </a:p>
                    <a:p>
                      <a:pPr algn="l"/>
                      <a:r>
                        <a:rPr lang="ru-RU" sz="1200" baseline="0" dirty="0">
                          <a:solidFill>
                            <a:schemeClr val="bg1"/>
                          </a:solidFill>
                        </a:rPr>
                        <a:t>В хронической - рестриктивные</a:t>
                      </a:r>
                      <a:endParaRPr lang="ru-RU" sz="1200" dirty="0">
                        <a:solidFill>
                          <a:schemeClr val="bg1"/>
                        </a:solidFill>
                      </a:endParaRPr>
                    </a:p>
                  </a:txBody>
                  <a:tcPr/>
                </a:tc>
                <a:tc>
                  <a:txBody>
                    <a:bodyPr/>
                    <a:lstStyle/>
                    <a:p>
                      <a:pPr algn="l"/>
                      <a:r>
                        <a:rPr lang="ru-RU" sz="1200" dirty="0">
                          <a:solidFill>
                            <a:schemeClr val="bg1"/>
                          </a:solidFill>
                        </a:rPr>
                        <a:t>Лейкоцитоз, сдвиг лейкоцитарной формулы влево, увеличение СОЭ</a:t>
                      </a:r>
                    </a:p>
                  </a:txBody>
                  <a:tcPr/>
                </a:tc>
                <a:extLst>
                  <a:ext uri="{0D108BD9-81ED-4DB2-BD59-A6C34878D82A}">
                    <a16:rowId xmlns:a16="http://schemas.microsoft.com/office/drawing/2014/main" val="10002"/>
                  </a:ext>
                </a:extLst>
              </a:tr>
              <a:tr h="1224136">
                <a:tc>
                  <a:txBody>
                    <a:bodyPr/>
                    <a:lstStyle/>
                    <a:p>
                      <a:pPr algn="l"/>
                      <a:r>
                        <a:rPr lang="ru-RU" sz="1200" dirty="0">
                          <a:solidFill>
                            <a:schemeClr val="bg1"/>
                          </a:solidFill>
                        </a:rPr>
                        <a:t>Идиопатический фиброзирующий альвеолит</a:t>
                      </a:r>
                    </a:p>
                  </a:txBody>
                  <a:tcPr/>
                </a:tc>
                <a:tc>
                  <a:txBody>
                    <a:bodyPr/>
                    <a:lstStyle/>
                    <a:p>
                      <a:pPr algn="l"/>
                      <a:r>
                        <a:rPr lang="ru-RU" sz="1200" dirty="0">
                          <a:solidFill>
                            <a:schemeClr val="bg1"/>
                          </a:solidFill>
                        </a:rPr>
                        <a:t>Кашель, одышка, кашель, боли</a:t>
                      </a:r>
                      <a:r>
                        <a:rPr lang="ru-RU" sz="1200" baseline="0" dirty="0">
                          <a:solidFill>
                            <a:schemeClr val="bg1"/>
                          </a:solidFill>
                        </a:rPr>
                        <a:t> в грудной клетке, мышцах и суставах, лихорадка, озноб, </a:t>
                      </a:r>
                      <a:endParaRPr lang="ru-RU" sz="1200" dirty="0">
                        <a:solidFill>
                          <a:schemeClr val="bg1"/>
                        </a:solidFill>
                      </a:endParaRPr>
                    </a:p>
                  </a:txBody>
                  <a:tcPr/>
                </a:tc>
                <a:tc>
                  <a:txBody>
                    <a:bodyPr/>
                    <a:lstStyle/>
                    <a:p>
                      <a:pPr algn="l"/>
                      <a:r>
                        <a:rPr lang="ru-RU" sz="1200" dirty="0">
                          <a:solidFill>
                            <a:schemeClr val="bg1"/>
                          </a:solidFill>
                        </a:rPr>
                        <a:t>Усиление и деформация  легочного рисунка, уплотнение</a:t>
                      </a:r>
                      <a:r>
                        <a:rPr lang="ru-RU" sz="1200" baseline="0" dirty="0">
                          <a:solidFill>
                            <a:schemeClr val="bg1"/>
                          </a:solidFill>
                        </a:rPr>
                        <a:t> междольковых перегородок, фиброз, «сотовое легкое»</a:t>
                      </a:r>
                      <a:r>
                        <a:rPr lang="ru-RU" sz="1200" dirty="0">
                          <a:solidFill>
                            <a:schemeClr val="bg1"/>
                          </a:solidFill>
                        </a:rPr>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bg1"/>
                          </a:solidFill>
                        </a:rPr>
                        <a:t>Эмфизема, </a:t>
                      </a:r>
                      <a:r>
                        <a:rPr lang="ru-RU" sz="1200" dirty="0" err="1">
                          <a:solidFill>
                            <a:schemeClr val="bg1"/>
                          </a:solidFill>
                        </a:rPr>
                        <a:t>Рестриктивное</a:t>
                      </a:r>
                      <a:r>
                        <a:rPr lang="ru-RU" sz="1200" baseline="0" dirty="0">
                          <a:solidFill>
                            <a:schemeClr val="bg1"/>
                          </a:solidFill>
                        </a:rPr>
                        <a:t> нарушение дыхания при прогрессировании процесса</a:t>
                      </a:r>
                      <a:endParaRPr lang="ru-RU" sz="1200" dirty="0">
                        <a:solidFill>
                          <a:schemeClr val="bg1"/>
                        </a:solidFill>
                      </a:endParaRPr>
                    </a:p>
                    <a:p>
                      <a:pPr algn="l"/>
                      <a:endParaRPr lang="ru-RU" sz="1200" dirty="0">
                        <a:solidFill>
                          <a:schemeClr val="bg1"/>
                        </a:solidFill>
                      </a:endParaRPr>
                    </a:p>
                  </a:txBody>
                  <a:tcPr/>
                </a:tc>
                <a:tc>
                  <a:txBody>
                    <a:bodyPr/>
                    <a:lstStyle/>
                    <a:p>
                      <a:pPr algn="l"/>
                      <a:r>
                        <a:rPr lang="ru-RU" sz="1200" dirty="0">
                          <a:solidFill>
                            <a:schemeClr val="bg1"/>
                          </a:solidFill>
                        </a:rPr>
                        <a:t>Изменения в крови варьируют от нормальных до выраженных нарушений</a:t>
                      </a:r>
                    </a:p>
                  </a:txBody>
                  <a:tcPr/>
                </a:tc>
                <a:extLst>
                  <a:ext uri="{0D108BD9-81ED-4DB2-BD59-A6C34878D82A}">
                    <a16:rowId xmlns:a16="http://schemas.microsoft.com/office/drawing/2014/main" val="10003"/>
                  </a:ext>
                </a:extLst>
              </a:tr>
              <a:tr h="932656">
                <a:tc>
                  <a:txBody>
                    <a:bodyPr/>
                    <a:lstStyle/>
                    <a:p>
                      <a:pPr algn="l"/>
                      <a:r>
                        <a:rPr lang="ru-RU" sz="1200" dirty="0">
                          <a:solidFill>
                            <a:schemeClr val="bg1"/>
                          </a:solidFill>
                        </a:rPr>
                        <a:t>Туберкулез (</a:t>
                      </a:r>
                      <a:r>
                        <a:rPr lang="ru-RU" sz="1200" dirty="0" err="1">
                          <a:solidFill>
                            <a:schemeClr val="bg1"/>
                          </a:solidFill>
                        </a:rPr>
                        <a:t>диссеминирован-ный</a:t>
                      </a:r>
                      <a:r>
                        <a:rPr lang="ru-RU" sz="1200" dirty="0">
                          <a:solidFill>
                            <a:schemeClr val="bg1"/>
                          </a:solidFill>
                        </a:rPr>
                        <a:t>)</a:t>
                      </a:r>
                    </a:p>
                  </a:txBody>
                  <a:tcPr/>
                </a:tc>
                <a:tc>
                  <a:txBody>
                    <a:bodyPr/>
                    <a:lstStyle/>
                    <a:p>
                      <a:pPr algn="l"/>
                      <a:r>
                        <a:rPr lang="ru-RU" sz="1200" dirty="0">
                          <a:solidFill>
                            <a:schemeClr val="bg1"/>
                          </a:solidFill>
                        </a:rPr>
                        <a:t>Кашель, кровохарканье,</a:t>
                      </a:r>
                      <a:r>
                        <a:rPr lang="ru-RU" sz="1200" baseline="0" dirty="0">
                          <a:solidFill>
                            <a:schemeClr val="bg1"/>
                          </a:solidFill>
                        </a:rPr>
                        <a:t> признаки интоксикации, боли в грудной клетке</a:t>
                      </a:r>
                      <a:endParaRPr lang="ru-RU" sz="1200" dirty="0">
                        <a:solidFill>
                          <a:schemeClr val="bg1"/>
                        </a:solidFill>
                      </a:endParaRPr>
                    </a:p>
                  </a:txBody>
                  <a:tcPr/>
                </a:tc>
                <a:tc>
                  <a:txBody>
                    <a:bodyPr/>
                    <a:lstStyle/>
                    <a:p>
                      <a:pPr algn="l"/>
                      <a:r>
                        <a:rPr lang="ru-RU" sz="1200" dirty="0">
                          <a:solidFill>
                            <a:schemeClr val="bg1"/>
                          </a:solidFill>
                        </a:rPr>
                        <a:t>Полиморфные очаговые</a:t>
                      </a:r>
                      <a:r>
                        <a:rPr lang="ru-RU" sz="1200" baseline="0" dirty="0">
                          <a:solidFill>
                            <a:schemeClr val="bg1"/>
                          </a:solidFill>
                        </a:rPr>
                        <a:t> тени, интерстициальные изменения, увеличение лимфоузлов</a:t>
                      </a:r>
                      <a:endParaRPr lang="ru-RU" sz="1200" dirty="0">
                        <a:solidFill>
                          <a:schemeClr val="bg1"/>
                        </a:solidFill>
                      </a:endParaRPr>
                    </a:p>
                  </a:txBody>
                  <a:tcPr/>
                </a:tc>
                <a:tc>
                  <a:txBody>
                    <a:bodyPr/>
                    <a:lstStyle/>
                    <a:p>
                      <a:pPr algn="ctr"/>
                      <a:r>
                        <a:rPr lang="ru-RU" sz="1200" dirty="0">
                          <a:solidFill>
                            <a:schemeClr val="bg1"/>
                          </a:solidFill>
                        </a:rPr>
                        <a:t>Обструктивные</a:t>
                      </a:r>
                      <a:r>
                        <a:rPr lang="ru-RU" sz="1200" baseline="0" dirty="0">
                          <a:solidFill>
                            <a:schemeClr val="bg1"/>
                          </a:solidFill>
                        </a:rPr>
                        <a:t> и  рестриктивные изменения</a:t>
                      </a:r>
                      <a:endParaRPr lang="ru-RU" sz="1200" dirty="0">
                        <a:solidFill>
                          <a:schemeClr val="bg1"/>
                        </a:solidFill>
                      </a:endParaRPr>
                    </a:p>
                  </a:txBody>
                  <a:tcPr/>
                </a:tc>
                <a:tc>
                  <a:txBody>
                    <a:bodyPr/>
                    <a:lstStyle/>
                    <a:p>
                      <a:pPr algn="l"/>
                      <a:r>
                        <a:rPr lang="ru-RU" sz="1200" dirty="0">
                          <a:solidFill>
                            <a:schemeClr val="bg1"/>
                          </a:solidFill>
                        </a:rPr>
                        <a:t>Лейкоцитоз, лимфоцитоз,</a:t>
                      </a:r>
                      <a:r>
                        <a:rPr lang="ru-RU" sz="1200" baseline="0" dirty="0">
                          <a:solidFill>
                            <a:schemeClr val="bg1"/>
                          </a:solidFill>
                        </a:rPr>
                        <a:t> моноцитоз, увеличение СОЭ</a:t>
                      </a:r>
                      <a:endParaRPr lang="ru-RU" sz="1200" dirty="0">
                        <a:solidFill>
                          <a:schemeClr val="bg1"/>
                        </a:solidFill>
                      </a:endParaRPr>
                    </a:p>
                  </a:txBody>
                  <a:tcPr/>
                </a:tc>
                <a:extLst>
                  <a:ext uri="{0D108BD9-81ED-4DB2-BD59-A6C34878D82A}">
                    <a16:rowId xmlns:a16="http://schemas.microsoft.com/office/drawing/2014/main" val="10004"/>
                  </a:ext>
                </a:extLst>
              </a:tr>
              <a:tr h="350161">
                <a:tc>
                  <a:txBody>
                    <a:bodyPr/>
                    <a:lstStyle/>
                    <a:p>
                      <a:pPr algn="l"/>
                      <a:r>
                        <a:rPr lang="ru-RU" sz="1200" dirty="0">
                          <a:solidFill>
                            <a:schemeClr val="bg1"/>
                          </a:solidFill>
                        </a:rPr>
                        <a:t>Саркоидоз</a:t>
                      </a:r>
                    </a:p>
                  </a:txBody>
                  <a:tcPr/>
                </a:tc>
                <a:tc>
                  <a:txBody>
                    <a:bodyPr/>
                    <a:lstStyle/>
                    <a:p>
                      <a:pPr algn="l"/>
                      <a:r>
                        <a:rPr lang="ru-RU" sz="1200" dirty="0">
                          <a:solidFill>
                            <a:schemeClr val="bg1"/>
                          </a:solidFill>
                        </a:rPr>
                        <a:t>Чаще бессимптомное.</a:t>
                      </a:r>
                    </a:p>
                    <a:p>
                      <a:pPr algn="l"/>
                      <a:r>
                        <a:rPr lang="ru-RU" sz="1200" dirty="0">
                          <a:solidFill>
                            <a:schemeClr val="bg1"/>
                          </a:solidFill>
                        </a:rPr>
                        <a:t>Может быть</a:t>
                      </a:r>
                      <a:r>
                        <a:rPr lang="ru-RU" sz="1200" baseline="0" dirty="0">
                          <a:solidFill>
                            <a:schemeClr val="bg1"/>
                          </a:solidFill>
                        </a:rPr>
                        <a:t> субфебрилитет, слабость, кашель, ноющие боли за грудиной</a:t>
                      </a:r>
                      <a:endParaRPr lang="ru-RU" sz="1200" dirty="0">
                        <a:solidFill>
                          <a:schemeClr val="bg1"/>
                        </a:solidFill>
                      </a:endParaRPr>
                    </a:p>
                  </a:txBody>
                  <a:tcPr/>
                </a:tc>
                <a:tc>
                  <a:txBody>
                    <a:bodyPr/>
                    <a:lstStyle/>
                    <a:p>
                      <a:pPr algn="l"/>
                      <a:r>
                        <a:rPr lang="ru-RU" sz="1200" dirty="0">
                          <a:solidFill>
                            <a:schemeClr val="bg1"/>
                          </a:solidFill>
                        </a:rPr>
                        <a:t>Увеличение прикорневых лимфоузлов, реже паратрахеальных,</a:t>
                      </a:r>
                      <a:r>
                        <a:rPr lang="ru-RU" sz="1200" baseline="0" dirty="0">
                          <a:solidFill>
                            <a:schemeClr val="bg1"/>
                          </a:solidFill>
                        </a:rPr>
                        <a:t> трахеобронхиальных, мелкоочаговые тени, усиление легочного рисунка</a:t>
                      </a:r>
                      <a:endParaRPr lang="ru-RU" sz="1200" dirty="0">
                        <a:solidFill>
                          <a:schemeClr val="bg1"/>
                        </a:solidFill>
                      </a:endParaRPr>
                    </a:p>
                  </a:txBody>
                  <a:tcPr/>
                </a:tc>
                <a:tc>
                  <a:txBody>
                    <a:bodyPr/>
                    <a:lstStyle/>
                    <a:p>
                      <a:pPr algn="l"/>
                      <a:r>
                        <a:rPr lang="ru-RU" sz="1200" dirty="0">
                          <a:solidFill>
                            <a:schemeClr val="bg1"/>
                          </a:solidFill>
                        </a:rPr>
                        <a:t>Смешанный тип</a:t>
                      </a:r>
                    </a:p>
                  </a:txBody>
                  <a:tcPr/>
                </a:tc>
                <a:tc>
                  <a:txBody>
                    <a:bodyPr/>
                    <a:lstStyle/>
                    <a:p>
                      <a:pPr algn="l"/>
                      <a:r>
                        <a:rPr lang="ru-RU" sz="1200" dirty="0">
                          <a:solidFill>
                            <a:schemeClr val="bg1"/>
                          </a:solidFill>
                        </a:rPr>
                        <a:t>лимфопения</a:t>
                      </a:r>
                    </a:p>
                  </a:txBody>
                  <a:tcPr/>
                </a:tc>
                <a:extLst>
                  <a:ext uri="{0D108BD9-81ED-4DB2-BD59-A6C34878D82A}">
                    <a16:rowId xmlns:a16="http://schemas.microsoft.com/office/drawing/2014/main" val="10005"/>
                  </a:ext>
                </a:extLst>
              </a:tr>
            </a:tbl>
          </a:graphicData>
        </a:graphic>
      </p:graphicFrame>
      <p:sp>
        <p:nvSpPr>
          <p:cNvPr id="8" name="Прямоугольник 7"/>
          <p:cNvSpPr/>
          <p:nvPr/>
        </p:nvSpPr>
        <p:spPr>
          <a:xfrm>
            <a:off x="251520" y="0"/>
            <a:ext cx="8892480" cy="461665"/>
          </a:xfrm>
          <a:prstGeom prst="rect">
            <a:avLst/>
          </a:prstGeom>
        </p:spPr>
        <p:txBody>
          <a:bodyPr wrap="square">
            <a:spAutoFit/>
          </a:bodyPr>
          <a:lstStyle/>
          <a:p>
            <a:pPr algn="ctr"/>
            <a:r>
              <a:rPr lang="ru-RU" sz="2400" b="1" dirty="0"/>
              <a:t>Дифф. диагностика пневмокониозов</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AutoShape 2" descr="https://s0.slide-share.ru/s_slide/e09fee7c72c70fe0f977e6fb54a4e494/3c6d311e-ed71-4b05-85bc-701baea75f17.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2884" name="AutoShape 4" descr="https://s0.slide-share.ru/s_slide/e09fee7c72c70fe0f977e6fb54a4e494/3c6d311e-ed71-4b05-85bc-701baea75f17.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2886" name="AutoShape 6" descr="https://s0.slide-share.ru/s_slide/e09fee7c72c70fe0f977e6fb54a4e494/3c6d311e-ed71-4b05-85bc-701baea75f17.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Прямоугольник 4"/>
          <p:cNvSpPr/>
          <p:nvPr/>
        </p:nvSpPr>
        <p:spPr>
          <a:xfrm>
            <a:off x="323528" y="332656"/>
            <a:ext cx="8820472" cy="3539430"/>
          </a:xfrm>
          <a:prstGeom prst="rect">
            <a:avLst/>
          </a:prstGeom>
        </p:spPr>
        <p:txBody>
          <a:bodyPr wrap="square">
            <a:spAutoFit/>
          </a:bodyPr>
          <a:lstStyle/>
          <a:p>
            <a:r>
              <a:rPr lang="ru-RU" sz="3200" b="1" dirty="0"/>
              <a:t>Осложнения пневмокониозов</a:t>
            </a:r>
            <a:r>
              <a:rPr lang="ru-RU" dirty="0"/>
              <a:t>:</a:t>
            </a:r>
          </a:p>
          <a:p>
            <a:pPr marL="179388" indent="-179388">
              <a:buFont typeface="Arial" pitchFamily="34" charset="0"/>
              <a:buChar char="•"/>
            </a:pPr>
            <a:r>
              <a:rPr lang="ru-RU" sz="2400" dirty="0"/>
              <a:t>Пневмонии,</a:t>
            </a:r>
          </a:p>
          <a:p>
            <a:pPr marL="179388" indent="-179388">
              <a:buFont typeface="Arial" pitchFamily="34" charset="0"/>
              <a:buChar char="•"/>
            </a:pPr>
            <a:r>
              <a:rPr lang="ru-RU" sz="2400" dirty="0"/>
              <a:t>Эмфизема легких (диффузная и буллезная ),</a:t>
            </a:r>
          </a:p>
          <a:p>
            <a:pPr marL="179388" indent="-179388">
              <a:buFont typeface="Arial" pitchFamily="34" charset="0"/>
              <a:buChar char="•"/>
            </a:pPr>
            <a:r>
              <a:rPr lang="ru-RU" sz="2400" dirty="0"/>
              <a:t>Спонтанный пневмоторакс,</a:t>
            </a:r>
          </a:p>
          <a:p>
            <a:pPr marL="179388" indent="-179388">
              <a:buFont typeface="Arial" pitchFamily="34" charset="0"/>
              <a:buChar char="•"/>
            </a:pPr>
            <a:r>
              <a:rPr lang="ru-RU" sz="2400" dirty="0"/>
              <a:t>Рак легкого,</a:t>
            </a:r>
          </a:p>
          <a:p>
            <a:pPr marL="179388" indent="-179388">
              <a:buFont typeface="Arial" pitchFamily="34" charset="0"/>
              <a:buChar char="•"/>
            </a:pPr>
            <a:r>
              <a:rPr lang="ru-RU" sz="2400" dirty="0"/>
              <a:t>Мезотелиома плевры</a:t>
            </a:r>
          </a:p>
          <a:p>
            <a:pPr marL="179388" indent="-179388">
              <a:buFont typeface="Arial" pitchFamily="34" charset="0"/>
              <a:buChar char="•"/>
            </a:pPr>
            <a:r>
              <a:rPr lang="ru-RU" sz="2400" dirty="0"/>
              <a:t>Силикотические каверны</a:t>
            </a:r>
          </a:p>
          <a:p>
            <a:pPr marL="179388" indent="-179388">
              <a:buFont typeface="Arial" pitchFamily="34" charset="0"/>
              <a:buChar char="•"/>
            </a:pPr>
            <a:r>
              <a:rPr lang="ru-RU" sz="2400" dirty="0"/>
              <a:t>Легочное сердце</a:t>
            </a:r>
          </a:p>
          <a:p>
            <a:pPr marL="179388" indent="-179388">
              <a:buFont typeface="Arial" pitchFamily="34" charset="0"/>
              <a:buChar char="•"/>
            </a:pPr>
            <a:endParaRPr lang="ru-RU"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1391</TotalTime>
  <Words>6468</Words>
  <Application>Microsoft Office PowerPoint</Application>
  <PresentationFormat>Экран (4:3)</PresentationFormat>
  <Paragraphs>637</Paragraphs>
  <Slides>99</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99</vt:i4>
      </vt:variant>
    </vt:vector>
  </HeadingPairs>
  <TitlesOfParts>
    <vt:vector size="108" baseType="lpstr">
      <vt:lpstr>Arial</vt:lpstr>
      <vt:lpstr>Book Antiqua</vt:lpstr>
      <vt:lpstr>Calibri</vt:lpstr>
      <vt:lpstr>Lucida Sans</vt:lpstr>
      <vt:lpstr>Times New Roman</vt:lpstr>
      <vt:lpstr>Wingdings</vt:lpstr>
      <vt:lpstr>Wingdings 2</vt:lpstr>
      <vt:lpstr>Wingdings 3</vt:lpstr>
      <vt:lpstr>Апекс</vt:lpstr>
      <vt:lpstr>Променева діагностика професійних захворювань легенів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Силікоз легенів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Асбестоз легких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Известняково-доломитовый  пневмокониоз </vt:lpstr>
      <vt:lpstr>Металлокониозы</vt:lpstr>
      <vt:lpstr>Презентация PowerPoint</vt:lpstr>
      <vt:lpstr>Презентация PowerPoint</vt:lpstr>
      <vt:lpstr>Бериллиоз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Бисиноз</vt:lpstr>
      <vt:lpstr>,,Фермерское легкое” </vt:lpstr>
      <vt:lpstr>Легочной альвеолярный протеиноз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Лучевая диагностика профессиональных заболеваний легких</dc:title>
  <dc:creator>1</dc:creator>
  <cp:lastModifiedBy>Катерина Михайлівна Дойкова</cp:lastModifiedBy>
  <cp:revision>116</cp:revision>
  <dcterms:created xsi:type="dcterms:W3CDTF">2020-11-21T17:23:53Z</dcterms:created>
  <dcterms:modified xsi:type="dcterms:W3CDTF">2021-10-07T19:44:43Z</dcterms:modified>
</cp:coreProperties>
</file>