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2"/>
  </p:notesMasterIdLst>
  <p:sldIdLst>
    <p:sldId id="256" r:id="rId2"/>
    <p:sldId id="260" r:id="rId3"/>
    <p:sldId id="259" r:id="rId4"/>
    <p:sldId id="261" r:id="rId5"/>
    <p:sldId id="257" r:id="rId6"/>
    <p:sldId id="262" r:id="rId7"/>
    <p:sldId id="268" r:id="rId8"/>
    <p:sldId id="263" r:id="rId9"/>
    <p:sldId id="264" r:id="rId10"/>
    <p:sldId id="351" r:id="rId11"/>
    <p:sldId id="352" r:id="rId12"/>
    <p:sldId id="353" r:id="rId13"/>
    <p:sldId id="354" r:id="rId14"/>
    <p:sldId id="355" r:id="rId15"/>
    <p:sldId id="356" r:id="rId16"/>
    <p:sldId id="357" r:id="rId17"/>
    <p:sldId id="358" r:id="rId18"/>
    <p:sldId id="312" r:id="rId19"/>
    <p:sldId id="265" r:id="rId20"/>
    <p:sldId id="266" r:id="rId21"/>
    <p:sldId id="267" r:id="rId22"/>
    <p:sldId id="269" r:id="rId23"/>
    <p:sldId id="303" r:id="rId24"/>
    <p:sldId id="270" r:id="rId25"/>
    <p:sldId id="272" r:id="rId26"/>
    <p:sldId id="304" r:id="rId27"/>
    <p:sldId id="335" r:id="rId28"/>
    <p:sldId id="336" r:id="rId29"/>
    <p:sldId id="271" r:id="rId30"/>
    <p:sldId id="275" r:id="rId31"/>
    <p:sldId id="276" r:id="rId32"/>
    <p:sldId id="273" r:id="rId33"/>
    <p:sldId id="277" r:id="rId34"/>
    <p:sldId id="278" r:id="rId35"/>
    <p:sldId id="279" r:id="rId36"/>
    <p:sldId id="274" r:id="rId37"/>
    <p:sldId id="280" r:id="rId38"/>
    <p:sldId id="281" r:id="rId39"/>
    <p:sldId id="282" r:id="rId40"/>
    <p:sldId id="283" r:id="rId41"/>
    <p:sldId id="284" r:id="rId42"/>
    <p:sldId id="285" r:id="rId43"/>
    <p:sldId id="291" r:id="rId44"/>
    <p:sldId id="292" r:id="rId45"/>
    <p:sldId id="293" r:id="rId46"/>
    <p:sldId id="296" r:id="rId47"/>
    <p:sldId id="294" r:id="rId48"/>
    <p:sldId id="338" r:id="rId49"/>
    <p:sldId id="339" r:id="rId50"/>
    <p:sldId id="286" r:id="rId51"/>
    <p:sldId id="287" r:id="rId52"/>
    <p:sldId id="288" r:id="rId53"/>
    <p:sldId id="290" r:id="rId54"/>
    <p:sldId id="297" r:id="rId55"/>
    <p:sldId id="299" r:id="rId56"/>
    <p:sldId id="300" r:id="rId57"/>
    <p:sldId id="301" r:id="rId58"/>
    <p:sldId id="298" r:id="rId59"/>
    <p:sldId id="314" r:id="rId60"/>
    <p:sldId id="289" r:id="rId61"/>
    <p:sldId id="313"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05" r:id="rId75"/>
    <p:sldId id="306" r:id="rId76"/>
    <p:sldId id="307" r:id="rId77"/>
    <p:sldId id="340" r:id="rId78"/>
    <p:sldId id="308" r:id="rId79"/>
    <p:sldId id="309" r:id="rId80"/>
    <p:sldId id="310" r:id="rId81"/>
    <p:sldId id="311" r:id="rId82"/>
    <p:sldId id="328" r:id="rId83"/>
    <p:sldId id="329" r:id="rId84"/>
    <p:sldId id="330" r:id="rId85"/>
    <p:sldId id="334" r:id="rId86"/>
    <p:sldId id="342" r:id="rId87"/>
    <p:sldId id="331" r:id="rId88"/>
    <p:sldId id="332" r:id="rId89"/>
    <p:sldId id="333" r:id="rId90"/>
    <p:sldId id="343" r:id="rId91"/>
    <p:sldId id="341" r:id="rId92"/>
    <p:sldId id="344" r:id="rId93"/>
    <p:sldId id="345" r:id="rId94"/>
    <p:sldId id="346" r:id="rId95"/>
    <p:sldId id="347" r:id="rId96"/>
    <p:sldId id="350" r:id="rId97"/>
    <p:sldId id="348" r:id="rId98"/>
    <p:sldId id="349" r:id="rId99"/>
    <p:sldId id="359" r:id="rId100"/>
    <p:sldId id="373" r:id="rId101"/>
    <p:sldId id="374" r:id="rId102"/>
    <p:sldId id="376" r:id="rId103"/>
    <p:sldId id="375" r:id="rId104"/>
    <p:sldId id="365" r:id="rId105"/>
    <p:sldId id="366" r:id="rId106"/>
    <p:sldId id="367" r:id="rId107"/>
    <p:sldId id="368" r:id="rId108"/>
    <p:sldId id="370" r:id="rId109"/>
    <p:sldId id="371" r:id="rId110"/>
    <p:sldId id="378" r:id="rId111"/>
    <p:sldId id="372" r:id="rId112"/>
    <p:sldId id="377" r:id="rId113"/>
    <p:sldId id="379" r:id="rId114"/>
    <p:sldId id="380" r:id="rId115"/>
    <p:sldId id="381" r:id="rId116"/>
    <p:sldId id="384" r:id="rId117"/>
    <p:sldId id="385" r:id="rId118"/>
    <p:sldId id="382" r:id="rId119"/>
    <p:sldId id="383" r:id="rId120"/>
    <p:sldId id="386" r:id="rId121"/>
    <p:sldId id="387" r:id="rId122"/>
    <p:sldId id="388" r:id="rId123"/>
    <p:sldId id="389" r:id="rId124"/>
    <p:sldId id="390" r:id="rId125"/>
    <p:sldId id="424" r:id="rId126"/>
    <p:sldId id="425" r:id="rId127"/>
    <p:sldId id="426" r:id="rId128"/>
    <p:sldId id="391" r:id="rId129"/>
    <p:sldId id="393" r:id="rId130"/>
    <p:sldId id="394" r:id="rId131"/>
    <p:sldId id="392" r:id="rId132"/>
    <p:sldId id="362" r:id="rId133"/>
    <p:sldId id="364" r:id="rId134"/>
    <p:sldId id="360" r:id="rId135"/>
    <p:sldId id="395" r:id="rId136"/>
    <p:sldId id="410" r:id="rId137"/>
    <p:sldId id="397" r:id="rId138"/>
    <p:sldId id="361" r:id="rId139"/>
    <p:sldId id="412" r:id="rId140"/>
    <p:sldId id="414" r:id="rId141"/>
    <p:sldId id="413" r:id="rId142"/>
    <p:sldId id="415" r:id="rId143"/>
    <p:sldId id="411" r:id="rId144"/>
    <p:sldId id="427" r:id="rId145"/>
    <p:sldId id="429" r:id="rId146"/>
    <p:sldId id="428" r:id="rId147"/>
    <p:sldId id="430" r:id="rId148"/>
    <p:sldId id="431" r:id="rId149"/>
    <p:sldId id="398" r:id="rId150"/>
    <p:sldId id="417" r:id="rId151"/>
    <p:sldId id="420" r:id="rId152"/>
    <p:sldId id="432" r:id="rId153"/>
    <p:sldId id="433" r:id="rId154"/>
    <p:sldId id="399" r:id="rId155"/>
    <p:sldId id="400" r:id="rId156"/>
    <p:sldId id="401" r:id="rId157"/>
    <p:sldId id="405" r:id="rId158"/>
    <p:sldId id="406" r:id="rId159"/>
    <p:sldId id="407" r:id="rId160"/>
    <p:sldId id="408" r:id="rId161"/>
    <p:sldId id="453" r:id="rId162"/>
    <p:sldId id="402" r:id="rId163"/>
    <p:sldId id="409" r:id="rId164"/>
    <p:sldId id="403" r:id="rId165"/>
    <p:sldId id="404" r:id="rId166"/>
    <p:sldId id="418" r:id="rId167"/>
    <p:sldId id="419" r:id="rId168"/>
    <p:sldId id="421" r:id="rId169"/>
    <p:sldId id="422" r:id="rId170"/>
    <p:sldId id="423" r:id="rId171"/>
    <p:sldId id="434" r:id="rId172"/>
    <p:sldId id="435" r:id="rId173"/>
    <p:sldId id="436" r:id="rId174"/>
    <p:sldId id="437" r:id="rId175"/>
    <p:sldId id="438" r:id="rId176"/>
    <p:sldId id="439" r:id="rId177"/>
    <p:sldId id="440" r:id="rId178"/>
    <p:sldId id="441" r:id="rId179"/>
    <p:sldId id="442" r:id="rId180"/>
    <p:sldId id="443" r:id="rId181"/>
    <p:sldId id="444" r:id="rId182"/>
    <p:sldId id="445" r:id="rId183"/>
    <p:sldId id="446" r:id="rId184"/>
    <p:sldId id="447" r:id="rId185"/>
    <p:sldId id="448" r:id="rId186"/>
    <p:sldId id="449" r:id="rId187"/>
    <p:sldId id="450" r:id="rId188"/>
    <p:sldId id="451" r:id="rId189"/>
    <p:sldId id="490" r:id="rId190"/>
    <p:sldId id="487" r:id="rId191"/>
    <p:sldId id="489" r:id="rId192"/>
    <p:sldId id="488" r:id="rId193"/>
    <p:sldId id="452" r:id="rId194"/>
    <p:sldId id="454" r:id="rId195"/>
    <p:sldId id="455" r:id="rId196"/>
    <p:sldId id="456" r:id="rId197"/>
    <p:sldId id="457" r:id="rId198"/>
    <p:sldId id="475" r:id="rId199"/>
    <p:sldId id="476" r:id="rId200"/>
    <p:sldId id="491" r:id="rId201"/>
    <p:sldId id="482" r:id="rId202"/>
    <p:sldId id="480" r:id="rId203"/>
    <p:sldId id="481" r:id="rId204"/>
    <p:sldId id="484" r:id="rId205"/>
    <p:sldId id="485" r:id="rId206"/>
    <p:sldId id="477" r:id="rId207"/>
    <p:sldId id="478" r:id="rId208"/>
    <p:sldId id="479" r:id="rId209"/>
    <p:sldId id="483" r:id="rId210"/>
    <p:sldId id="492" r:id="rId211"/>
    <p:sldId id="462" r:id="rId212"/>
    <p:sldId id="459" r:id="rId213"/>
    <p:sldId id="467" r:id="rId214"/>
    <p:sldId id="463" r:id="rId215"/>
    <p:sldId id="461" r:id="rId216"/>
    <p:sldId id="468" r:id="rId217"/>
    <p:sldId id="470" r:id="rId218"/>
    <p:sldId id="486" r:id="rId219"/>
    <p:sldId id="473" r:id="rId220"/>
    <p:sldId id="474" r:id="rId2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4" d="100"/>
          <a:sy n="114" d="100"/>
        </p:scale>
        <p:origin x="152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222"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224"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38F6FE-03E7-483D-9E72-81128764F94F}" type="datetimeFigureOut">
              <a:rPr lang="ru-RU" smtClean="0"/>
              <a:pPr/>
              <a:t>07.10.2021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A1D72D-0F32-4001-BD10-06B945E9BEE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25A1D72D-0F32-4001-BD10-06B945E9BEE4}" type="slidenum">
              <a:rPr lang="ru-RU" smtClean="0"/>
              <a:pPr/>
              <a:t>55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07.10.2021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s://www.sciencedirect.com/science/article/abs/pii/S0012369216403946"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dx.doi.org/10.1136/jcp.2004.020800" TargetMode="External"/><Relationship Id="rId2" Type="http://schemas.openxmlformats.org/officeDocument/2006/relationships/hyperlink" Target="https://jcp.bmj.com/content/58/11" TargetMode="Externa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hyperlink" Target="https://doi.org/10.1016/j.rmcr.2017.04.007"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hyperlink" Target="https://doi.org/10.1002/rcr2.393" TargetMode="External"/><Relationship Id="rId3" Type="http://schemas.openxmlformats.org/officeDocument/2006/relationships/hyperlink" Target="https://onlinelibrary.wiley.com/action/doSearch?ContribAuthorStored=Saraya,+Takeshi" TargetMode="External"/><Relationship Id="rId7" Type="http://schemas.openxmlformats.org/officeDocument/2006/relationships/hyperlink" Target="https://onlinelibrary.wiley.com/action/doSearch?ContribAuthorStored=Takizawa,+Hajime" TargetMode="Externa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s://onlinelibrary.wiley.com/action/doSearch?ContribAuthorStored=Takei,+Hidefumi" TargetMode="External"/><Relationship Id="rId5" Type="http://schemas.openxmlformats.org/officeDocument/2006/relationships/hyperlink" Target="https://onlinelibrary.wiley.com/action/doSearch?ContribAuthorStored=Kimura,+Hirokazu" TargetMode="External"/><Relationship Id="rId4" Type="http://schemas.openxmlformats.org/officeDocument/2006/relationships/hyperlink" Target="https://onlinelibrary.wiley.com/action/doSearch?ContribAuthorStored=Fujiwara,+Masachika"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hyperlink" Target="https://radiopaedia.org/users/nootherone321?lang=us" TargetMode="External"/><Relationship Id="rId5" Type="http://schemas.openxmlformats.org/officeDocument/2006/relationships/image" Target="../media/image30.jpeg"/><Relationship Id="rId4" Type="http://schemas.openxmlformats.org/officeDocument/2006/relationships/image" Target="../media/image29.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radiopaedia.org/users/wolfwf_01?lang=us" TargetMode="Externa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8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hyperlink" Target="https://www.researchgate.net/publication/258440616_Large_Sclerosing_Hemangioma_of_Lung_Pneumocytoma_A_Case_Report_and_Review_of_the_Literature" TargetMode="External"/><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hyperlink" Target="https://www.researchgate.net/profile/Zuhoor_Al-Mansouri" TargetMode="External"/><Relationship Id="rId5" Type="http://schemas.openxmlformats.org/officeDocument/2006/relationships/hyperlink" Target="https://www.researchgate.net/profile/Jaudah_Al-Maghrabi" TargetMode="External"/><Relationship Id="rId4" Type="http://schemas.openxmlformats.org/officeDocument/2006/relationships/image" Target="../media/image5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1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13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8" Type="http://schemas.openxmlformats.org/officeDocument/2006/relationships/hyperlink" Target="https://www.cureus.com/users/130222" TargetMode="External"/><Relationship Id="rId3" Type="http://schemas.openxmlformats.org/officeDocument/2006/relationships/image" Target="../media/image84.png"/><Relationship Id="rId7" Type="http://schemas.openxmlformats.org/officeDocument/2006/relationships/hyperlink" Target="https://www.cureus.com/users/127930" TargetMode="External"/><Relationship Id="rId2" Type="http://schemas.openxmlformats.org/officeDocument/2006/relationships/image" Target="../media/image83.jpeg"/><Relationship Id="rId1" Type="http://schemas.openxmlformats.org/officeDocument/2006/relationships/slideLayout" Target="../slideLayouts/slideLayout7.xml"/><Relationship Id="rId6" Type="http://schemas.openxmlformats.org/officeDocument/2006/relationships/hyperlink" Target="https://www.cureus.com/users/125336" TargetMode="External"/><Relationship Id="rId5" Type="http://schemas.openxmlformats.org/officeDocument/2006/relationships/image" Target="../media/image86.png"/><Relationship Id="rId4" Type="http://schemas.openxmlformats.org/officeDocument/2006/relationships/image" Target="../media/image85.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hyperlink" Target="https://doi.org/10.20862/0042-4676-2018-99-6-326-330" TargetMode="Externa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a:t>Рентгенодіагностика</a:t>
            </a:r>
            <a:br>
              <a:rPr lang="uk-UA" dirty="0"/>
            </a:br>
            <a:r>
              <a:rPr lang="uk-UA" dirty="0"/>
              <a:t>Пухлин ЛегЕнь</a:t>
            </a:r>
            <a:endParaRPr lang="ru-RU" dirty="0"/>
          </a:p>
        </p:txBody>
      </p:sp>
      <p:sp>
        <p:nvSpPr>
          <p:cNvPr id="3" name="Подзаголовок 2"/>
          <p:cNvSpPr>
            <a:spLocks noGrp="1"/>
          </p:cNvSpPr>
          <p:nvPr>
            <p:ph type="subTitle" idx="1"/>
          </p:nvPr>
        </p:nvSpPr>
        <p:spPr>
          <a:xfrm>
            <a:off x="2267744" y="5661248"/>
            <a:ext cx="6876256" cy="1196752"/>
          </a:xfrm>
        </p:spPr>
        <p:txBody>
          <a:bodyPr>
            <a:normAutofit fontScale="92500" lnSpcReduction="20000"/>
          </a:bodyPr>
          <a:lstStyle/>
          <a:p>
            <a:r>
              <a:rPr lang="ru-RU" dirty="0"/>
              <a:t>М</a:t>
            </a:r>
            <a:r>
              <a:rPr lang="uk-UA" dirty="0"/>
              <a:t>і</a:t>
            </a:r>
            <a:r>
              <a:rPr lang="ru-RU" dirty="0" err="1"/>
              <a:t>рза</a:t>
            </a:r>
            <a:r>
              <a:rPr lang="ru-RU" dirty="0"/>
              <a:t> О.Ю.</a:t>
            </a:r>
          </a:p>
          <a:p>
            <a:r>
              <a:rPr lang="uk-UA" altLang="uk-UA" dirty="0"/>
              <a:t>Ас. кафедри променевої діагностики, терапії та радіаційної медицини і онкології ОНМедУ</a:t>
            </a:r>
            <a:endParaRPr lang="ru-RU" altLang="uk-UA" dirty="0"/>
          </a:p>
          <a:p>
            <a:endParaRPr lang="ru-RU" dirty="0"/>
          </a:p>
        </p:txBody>
      </p:sp>
      <p:sp>
        <p:nvSpPr>
          <p:cNvPr id="4" name="TextBox 3">
            <a:extLst>
              <a:ext uri="{FF2B5EF4-FFF2-40B4-BE49-F238E27FC236}">
                <a16:creationId xmlns:a16="http://schemas.microsoft.com/office/drawing/2014/main" id="{20CE6F8E-B5BD-4D58-AF7E-1E91F40E6F88}"/>
              </a:ext>
            </a:extLst>
          </p:cNvPr>
          <p:cNvSpPr txBox="1"/>
          <p:nvPr/>
        </p:nvSpPr>
        <p:spPr>
          <a:xfrm>
            <a:off x="2699792" y="3933056"/>
            <a:ext cx="3888432" cy="523220"/>
          </a:xfrm>
          <a:prstGeom prst="rect">
            <a:avLst/>
          </a:prstGeom>
          <a:noFill/>
        </p:spPr>
        <p:txBody>
          <a:bodyPr wrap="square" rtlCol="0">
            <a:spAutoFit/>
          </a:bodyPr>
          <a:lstStyle/>
          <a:p>
            <a:r>
              <a:rPr lang="uk-UA" sz="2800" dirty="0"/>
              <a:t>Одеса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424936" cy="4524315"/>
          </a:xfrm>
          <a:prstGeom prst="rect">
            <a:avLst/>
          </a:prstGeom>
        </p:spPr>
        <p:txBody>
          <a:bodyPr wrap="square">
            <a:spAutoFit/>
          </a:bodyPr>
          <a:lstStyle/>
          <a:p>
            <a:pPr indent="360363" algn="just"/>
            <a:r>
              <a:rPr lang="uk-UA" sz="2400" dirty="0"/>
              <a:t>Первинні пухлини легенів формуються з клітин бронхолегеневої тканини, плеври. Вторинні пухлини розвиваються з занесеним потоком крові або лімфи пухлинних клітин (метастази), а також внаслідок проростання пухлин в бронхи, легені та плевру з сусідніх органів і тканин. До злоякісних пухлин легенів і плеври відносять рак, мезотеліома, саркома. Доброякісні пухлини легенів спостерігаються однаково часто у чоловіків і жінок. Найчастіше їх розпізнають у осіб молодого віку до 30-35 років. Симптоми доброякісних пухлин легенів різноманітні. Вони залежать від розташування пухлини, спрямованості її зростання, ступеня порушення бронхіальної прохідності, наявності ускладнень.</a:t>
            </a:r>
            <a:endParaRPr lang="ru-RU"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568952" cy="3416320"/>
          </a:xfrm>
          <a:prstGeom prst="rect">
            <a:avLst/>
          </a:prstGeom>
        </p:spPr>
        <p:txBody>
          <a:bodyPr wrap="square">
            <a:spAutoFit/>
          </a:bodyPr>
          <a:lstStyle/>
          <a:p>
            <a:pPr marL="269875" indent="449263" algn="ctr">
              <a:tabLst>
                <a:tab pos="179388" algn="l"/>
              </a:tabLst>
            </a:pPr>
            <a:r>
              <a:rPr lang="uk-UA" sz="2400" b="1" dirty="0"/>
              <a:t>Класифікація пухлин легень: </a:t>
            </a:r>
          </a:p>
          <a:p>
            <a:pPr marL="269875" indent="449263">
              <a:buFont typeface="Wingdings" pitchFamily="2" charset="2"/>
              <a:buChar char="Ø"/>
              <a:tabLst>
                <a:tab pos="179388" algn="l"/>
              </a:tabLst>
            </a:pPr>
            <a:endParaRPr lang="uk-UA" sz="2400" dirty="0">
              <a:solidFill>
                <a:srgbClr val="002060"/>
              </a:solidFill>
            </a:endParaRPr>
          </a:p>
          <a:p>
            <a:pPr marL="269875" indent="449263">
              <a:buFont typeface="Wingdings" pitchFamily="2" charset="2"/>
              <a:buChar char="Ø"/>
              <a:tabLst>
                <a:tab pos="179388" algn="l"/>
              </a:tabLst>
            </a:pPr>
            <a:r>
              <a:rPr lang="uk-UA" sz="2400" b="1" i="1" dirty="0">
                <a:solidFill>
                  <a:srgbClr val="002060"/>
                </a:solidFill>
              </a:rPr>
              <a:t>I. Доброякісні пухлини:</a:t>
            </a:r>
          </a:p>
          <a:p>
            <a:pPr marL="269875" indent="449263">
              <a:buFont typeface="Wingdings" pitchFamily="2" charset="2"/>
              <a:buChar char="Ø"/>
              <a:tabLst>
                <a:tab pos="179388" algn="l"/>
              </a:tabLst>
            </a:pPr>
            <a:r>
              <a:rPr lang="uk-UA" sz="2400" dirty="0"/>
              <a:t> 1. Епітеліальні пухлини, частіше внутрішньо бронхіальні: аденома, папілома;</a:t>
            </a:r>
          </a:p>
          <a:p>
            <a:pPr marL="269875" indent="449263">
              <a:buFont typeface="Wingdings" pitchFamily="2" charset="2"/>
              <a:buChar char="Ø"/>
              <a:tabLst>
                <a:tab pos="179388" algn="l"/>
              </a:tabLst>
            </a:pPr>
            <a:r>
              <a:rPr lang="uk-UA" sz="2400" dirty="0"/>
              <a:t> 2. Не епітеліальних пухлини, частіше поза бронхіальні: гамартома, гамартохондрома, невринома, фіброми, ліпоми та інші.</a:t>
            </a:r>
          </a:p>
          <a:p>
            <a:pPr marL="269875" indent="449263">
              <a:buFont typeface="Wingdings" pitchFamily="2" charset="2"/>
              <a:buChar char="Ø"/>
              <a:tabLst>
                <a:tab pos="179388" algn="l"/>
              </a:tabLst>
            </a:pPr>
            <a:r>
              <a:rPr lang="uk-UA" sz="2400" b="1" i="1" dirty="0">
                <a:solidFill>
                  <a:srgbClr val="002060"/>
                </a:solidFill>
              </a:rPr>
              <a:t> ІІ. Злоякісні пухлини легень (рак легенів).(</a:t>
            </a:r>
            <a:r>
              <a:rPr lang="uk-UA" dirty="0"/>
              <a:t>Б.К. Шаров,1973)</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a:bodyPr>
          <a:lstStyle/>
          <a:p>
            <a:r>
              <a:rPr lang="uk-UA"/>
              <a:t>Доброякісні пухлини легенів</a:t>
            </a:r>
            <a:endParaRPr lang="ru-RU"/>
          </a:p>
        </p:txBody>
      </p:sp>
      <p:sp>
        <p:nvSpPr>
          <p:cNvPr id="3" name="Прямоугольник 2"/>
          <p:cNvSpPr/>
          <p:nvPr/>
        </p:nvSpPr>
        <p:spPr>
          <a:xfrm>
            <a:off x="323528" y="1052736"/>
            <a:ext cx="8568952" cy="4893647"/>
          </a:xfrm>
          <a:prstGeom prst="rect">
            <a:avLst/>
          </a:prstGeom>
        </p:spPr>
        <p:txBody>
          <a:bodyPr wrap="square">
            <a:spAutoFit/>
          </a:bodyPr>
          <a:lstStyle/>
          <a:p>
            <a:pPr indent="360363" algn="just"/>
            <a:br>
              <a:rPr lang="ru-RU" sz="2400" dirty="0"/>
            </a:br>
            <a:r>
              <a:rPr lang="uk-UA" sz="2400" dirty="0"/>
              <a:t>Доброякісні пухлини легенів - поняття збірне, що включає велику кількість пухлин різного походження та гістологічної будови, що мають різну локалізацію та особливості клінічного перебігу. Вони складають близько 7-10% усіх новоутворень легень. Деякі доброякісні пухлини спочатку має схильність до малігнізації, з розвитком інфільтративного росту і метастазування. Незважаючи на відмінність гістологічної будови, доброякісні пухлини легенів об'єднують повільне зростання протягом багатьох років, відсутність чи убогість клінічних проявів до виникнення ускладнень, а головне - відносна рідкість виникнення злоякісної пухлини, що різко відрізняє їх від раку легкого або саркоми.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64" y="285728"/>
            <a:ext cx="8715436" cy="461665"/>
          </a:xfrm>
          <a:prstGeom prst="rect">
            <a:avLst/>
          </a:prstGeom>
        </p:spPr>
        <p:txBody>
          <a:bodyPr wrap="square">
            <a:spAutoFit/>
          </a:bodyPr>
          <a:lstStyle/>
          <a:p>
            <a:pPr algn="ctr"/>
            <a:r>
              <a:rPr lang="uk-UA" sz="2400" b="1" dirty="0"/>
              <a:t>Відмінності доброякісних і злоякісних пухлин</a:t>
            </a:r>
            <a:endParaRPr lang="ru-RU" sz="2400" b="1" dirty="0"/>
          </a:p>
        </p:txBody>
      </p:sp>
      <p:graphicFrame>
        <p:nvGraphicFramePr>
          <p:cNvPr id="4" name="Таблица 3"/>
          <p:cNvGraphicFramePr>
            <a:graphicFrameLocks noGrp="1"/>
          </p:cNvGraphicFramePr>
          <p:nvPr/>
        </p:nvGraphicFramePr>
        <p:xfrm>
          <a:off x="467544" y="1052736"/>
          <a:ext cx="8208912" cy="2763520"/>
        </p:xfrm>
        <a:graphic>
          <a:graphicData uri="http://schemas.openxmlformats.org/drawingml/2006/table">
            <a:tbl>
              <a:tblPr firstRow="1" bandRow="1">
                <a:tableStyleId>{5C22544A-7EE6-4342-B048-85BDC9FD1C3A}</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370840">
                <a:tc>
                  <a:txBody>
                    <a:bodyPr/>
                    <a:lstStyle/>
                    <a:p>
                      <a:pPr algn="ctr"/>
                      <a:r>
                        <a:rPr lang="uk-UA" sz="1800" b="1" dirty="0">
                          <a:solidFill>
                            <a:schemeClr val="bg1"/>
                          </a:solidFill>
                        </a:rPr>
                        <a:t>Доброякісні пухлини</a:t>
                      </a:r>
                      <a:endParaRPr lang="ru-RU" dirty="0">
                        <a:solidFill>
                          <a:schemeClr val="bg1"/>
                        </a:solidFill>
                      </a:endParaRPr>
                    </a:p>
                  </a:txBody>
                  <a:tcPr/>
                </a:tc>
                <a:tc>
                  <a:txBody>
                    <a:bodyPr/>
                    <a:lstStyle/>
                    <a:p>
                      <a:pPr algn="ctr"/>
                      <a:r>
                        <a:rPr lang="uk-UA" sz="1800" b="1" dirty="0">
                          <a:solidFill>
                            <a:schemeClr val="bg1"/>
                          </a:solidFill>
                        </a:rPr>
                        <a:t>Злоякісні пухлини</a:t>
                      </a:r>
                      <a:endParaRPr lang="ru-RU" dirty="0">
                        <a:solidFill>
                          <a:schemeClr val="bg1"/>
                        </a:solidFill>
                      </a:endParaRPr>
                    </a:p>
                  </a:txBody>
                  <a:tcPr/>
                </a:tc>
                <a:extLst>
                  <a:ext uri="{0D108BD9-81ED-4DB2-BD59-A6C34878D82A}">
                    <a16:rowId xmlns:a16="http://schemas.microsoft.com/office/drawing/2014/main" val="10000"/>
                  </a:ext>
                </a:extLst>
              </a:tr>
              <a:tr h="370840">
                <a:tc>
                  <a:txBody>
                    <a:bodyPr/>
                    <a:lstStyle/>
                    <a:p>
                      <a:r>
                        <a:rPr lang="uk-UA" dirty="0">
                          <a:solidFill>
                            <a:schemeClr val="bg1"/>
                          </a:solidFill>
                        </a:rPr>
                        <a:t>Клітини</a:t>
                      </a:r>
                      <a:r>
                        <a:rPr lang="uk-UA" baseline="0" dirty="0">
                          <a:solidFill>
                            <a:schemeClr val="bg1"/>
                          </a:solidFill>
                        </a:rPr>
                        <a:t> повторюють клітини тканини, з якої розвилась пухлина</a:t>
                      </a:r>
                      <a:endParaRPr lang="ru-RU" dirty="0">
                        <a:solidFill>
                          <a:schemeClr val="bg1"/>
                        </a:solidFill>
                      </a:endParaRPr>
                    </a:p>
                  </a:txBody>
                  <a:tcPr/>
                </a:tc>
                <a:tc>
                  <a:txBody>
                    <a:bodyPr/>
                    <a:lstStyle/>
                    <a:p>
                      <a:r>
                        <a:rPr lang="uk-UA" dirty="0">
                          <a:solidFill>
                            <a:schemeClr val="bg1"/>
                          </a:solidFill>
                        </a:rPr>
                        <a:t>Атипія та поліморфізм клітин</a:t>
                      </a:r>
                      <a:endParaRPr lang="ru-RU" dirty="0">
                        <a:solidFill>
                          <a:schemeClr val="bg1"/>
                        </a:solidFill>
                      </a:endParaRPr>
                    </a:p>
                  </a:txBody>
                  <a:tcPr/>
                </a:tc>
                <a:extLst>
                  <a:ext uri="{0D108BD9-81ED-4DB2-BD59-A6C34878D82A}">
                    <a16:rowId xmlns:a16="http://schemas.microsoft.com/office/drawing/2014/main" val="10001"/>
                  </a:ext>
                </a:extLst>
              </a:tr>
              <a:tr h="370840">
                <a:tc>
                  <a:txBody>
                    <a:bodyPr/>
                    <a:lstStyle/>
                    <a:p>
                      <a:r>
                        <a:rPr lang="uk-UA" dirty="0">
                          <a:solidFill>
                            <a:schemeClr val="bg1"/>
                          </a:solidFill>
                        </a:rPr>
                        <a:t>Ріст експансивний</a:t>
                      </a:r>
                      <a:endParaRPr lang="ru-RU" dirty="0">
                        <a:solidFill>
                          <a:schemeClr val="bg1"/>
                        </a:solidFill>
                      </a:endParaRPr>
                    </a:p>
                  </a:txBody>
                  <a:tcPr/>
                </a:tc>
                <a:tc>
                  <a:txBody>
                    <a:bodyPr/>
                    <a:lstStyle/>
                    <a:p>
                      <a:r>
                        <a:rPr lang="uk-UA" dirty="0">
                          <a:solidFill>
                            <a:schemeClr val="bg1"/>
                          </a:solidFill>
                        </a:rPr>
                        <a:t>Ріст інфільтруючий</a:t>
                      </a:r>
                      <a:endParaRPr lang="ru-RU" dirty="0">
                        <a:solidFill>
                          <a:schemeClr val="bg1"/>
                        </a:solidFill>
                      </a:endParaRPr>
                    </a:p>
                  </a:txBody>
                  <a:tcPr/>
                </a:tc>
                <a:extLst>
                  <a:ext uri="{0D108BD9-81ED-4DB2-BD59-A6C34878D82A}">
                    <a16:rowId xmlns:a16="http://schemas.microsoft.com/office/drawing/2014/main" val="10002"/>
                  </a:ext>
                </a:extLst>
              </a:tr>
              <a:tr h="370840">
                <a:tc>
                  <a:txBody>
                    <a:bodyPr/>
                    <a:lstStyle/>
                    <a:p>
                      <a:r>
                        <a:rPr lang="uk-UA" dirty="0">
                          <a:solidFill>
                            <a:schemeClr val="bg1"/>
                          </a:solidFill>
                        </a:rPr>
                        <a:t>Немає метастазування </a:t>
                      </a:r>
                      <a:endParaRPr lang="ru-RU" dirty="0">
                        <a:solidFill>
                          <a:schemeClr val="bg1"/>
                        </a:solidFill>
                      </a:endParaRPr>
                    </a:p>
                  </a:txBody>
                  <a:tcPr/>
                </a:tc>
                <a:tc>
                  <a:txBody>
                    <a:bodyPr/>
                    <a:lstStyle/>
                    <a:p>
                      <a:r>
                        <a:rPr lang="uk-UA" dirty="0">
                          <a:solidFill>
                            <a:schemeClr val="bg1"/>
                          </a:solidFill>
                        </a:rPr>
                        <a:t>Мають схильність до метастазування </a:t>
                      </a:r>
                      <a:endParaRPr lang="ru-RU" dirty="0">
                        <a:solidFill>
                          <a:schemeClr val="bg1"/>
                        </a:solidFill>
                      </a:endParaRPr>
                    </a:p>
                  </a:txBody>
                  <a:tcPr/>
                </a:tc>
                <a:extLst>
                  <a:ext uri="{0D108BD9-81ED-4DB2-BD59-A6C34878D82A}">
                    <a16:rowId xmlns:a16="http://schemas.microsoft.com/office/drawing/2014/main" val="10003"/>
                  </a:ext>
                </a:extLst>
              </a:tr>
              <a:tr h="370840">
                <a:tc>
                  <a:txBody>
                    <a:bodyPr/>
                    <a:lstStyle/>
                    <a:p>
                      <a:r>
                        <a:rPr lang="uk-UA" dirty="0">
                          <a:solidFill>
                            <a:schemeClr val="bg1"/>
                          </a:solidFill>
                        </a:rPr>
                        <a:t>Практично</a:t>
                      </a:r>
                      <a:r>
                        <a:rPr lang="uk-UA" baseline="0" dirty="0">
                          <a:solidFill>
                            <a:schemeClr val="bg1"/>
                          </a:solidFill>
                        </a:rPr>
                        <a:t> не мають рецидивів</a:t>
                      </a:r>
                      <a:endParaRPr lang="ru-RU" dirty="0">
                        <a:solidFill>
                          <a:schemeClr val="bg1"/>
                        </a:solidFill>
                      </a:endParaRPr>
                    </a:p>
                  </a:txBody>
                  <a:tcPr/>
                </a:tc>
                <a:tc>
                  <a:txBody>
                    <a:bodyPr/>
                    <a:lstStyle/>
                    <a:p>
                      <a:r>
                        <a:rPr lang="uk-UA" dirty="0">
                          <a:solidFill>
                            <a:schemeClr val="bg1"/>
                          </a:solidFill>
                        </a:rPr>
                        <a:t>Мають схильність до рецидивів</a:t>
                      </a:r>
                      <a:endParaRPr lang="ru-RU" dirty="0">
                        <a:solidFill>
                          <a:schemeClr val="bg1"/>
                        </a:solidFill>
                      </a:endParaRPr>
                    </a:p>
                  </a:txBody>
                  <a:tcPr/>
                </a:tc>
                <a:extLst>
                  <a:ext uri="{0D108BD9-81ED-4DB2-BD59-A6C34878D82A}">
                    <a16:rowId xmlns:a16="http://schemas.microsoft.com/office/drawing/2014/main" val="10004"/>
                  </a:ext>
                </a:extLst>
              </a:tr>
              <a:tr h="370840">
                <a:tc>
                  <a:txBody>
                    <a:bodyPr/>
                    <a:lstStyle/>
                    <a:p>
                      <a:r>
                        <a:rPr lang="uk-UA" dirty="0"/>
                        <a:t>Не впливають на загальний стан (за винятком рідкісних форм)</a:t>
                      </a:r>
                      <a:endParaRPr lang="ru-RU" dirty="0">
                        <a:solidFill>
                          <a:schemeClr val="bg1"/>
                        </a:solidFill>
                      </a:endParaRPr>
                    </a:p>
                  </a:txBody>
                  <a:tcPr/>
                </a:tc>
                <a:tc>
                  <a:txBody>
                    <a:bodyPr/>
                    <a:lstStyle/>
                    <a:p>
                      <a:r>
                        <a:rPr lang="uk-UA" dirty="0"/>
                        <a:t>Викликають інтоксикацію, кахексію</a:t>
                      </a:r>
                      <a:endParaRPr lang="ru-RU" dirty="0">
                        <a:solidFill>
                          <a:schemeClr val="bg1"/>
                        </a:solidFill>
                      </a:endParaRP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001643"/>
          </a:xfrm>
          <a:prstGeom prst="rect">
            <a:avLst/>
          </a:prstGeom>
        </p:spPr>
        <p:txBody>
          <a:bodyPr wrap="square">
            <a:spAutoFit/>
          </a:bodyPr>
          <a:lstStyle/>
          <a:p>
            <a:pPr algn="ctr"/>
            <a:r>
              <a:rPr lang="uk-UA" sz="2400" b="1" dirty="0"/>
              <a:t>Класифікація доброякісних пухлин легенів</a:t>
            </a:r>
          </a:p>
          <a:p>
            <a:br>
              <a:rPr lang="ru-RU" sz="2400" dirty="0"/>
            </a:br>
            <a:r>
              <a:rPr lang="uk-UA" sz="2400" dirty="0"/>
              <a:t>За анатомічною будовою всі доброякісні пухлини легенів поділяють на: </a:t>
            </a:r>
          </a:p>
          <a:p>
            <a:pPr>
              <a:buFont typeface="Wingdings" pitchFamily="2" charset="2"/>
              <a:buChar char="Ø"/>
            </a:pPr>
            <a:r>
              <a:rPr lang="uk-UA" sz="2400" dirty="0"/>
              <a:t>центральні  </a:t>
            </a:r>
          </a:p>
          <a:p>
            <a:pPr>
              <a:buFont typeface="Wingdings" pitchFamily="2" charset="2"/>
              <a:buChar char="Ø"/>
            </a:pPr>
            <a:r>
              <a:rPr lang="uk-UA" sz="2400" dirty="0"/>
              <a:t>периферичні. </a:t>
            </a:r>
          </a:p>
          <a:p>
            <a:pPr indent="263525" algn="just"/>
            <a:r>
              <a:rPr lang="uk-UA" sz="2400" dirty="0"/>
              <a:t> До центральних відносяться пухлини з головних, часткових і сегментарних бронхів. </a:t>
            </a:r>
          </a:p>
          <a:p>
            <a:pPr indent="263525" algn="just"/>
            <a:r>
              <a:rPr lang="uk-UA" sz="2400" dirty="0"/>
              <a:t>У напрямку зростання по відношенню до стінки бронха розрізняють:</a:t>
            </a:r>
          </a:p>
          <a:p>
            <a:pPr indent="263525" algn="just">
              <a:buFont typeface="Wingdings" pitchFamily="2" charset="2"/>
              <a:buChar char="Ø"/>
            </a:pPr>
            <a:r>
              <a:rPr lang="uk-UA" sz="2400" dirty="0"/>
              <a:t> ендобронхіальний тип росту, </a:t>
            </a:r>
          </a:p>
          <a:p>
            <a:pPr indent="263525" algn="just">
              <a:buFont typeface="Wingdings" pitchFamily="2" charset="2"/>
              <a:buChar char="Ø"/>
            </a:pPr>
            <a:r>
              <a:rPr lang="uk-UA" sz="2400" dirty="0"/>
              <a:t> екстрабронхіальний,</a:t>
            </a:r>
          </a:p>
          <a:p>
            <a:pPr indent="263525" algn="just">
              <a:buFont typeface="Wingdings" pitchFamily="2" charset="2"/>
              <a:buChar char="Ø"/>
            </a:pPr>
            <a:r>
              <a:rPr lang="uk-UA" sz="2400" dirty="0"/>
              <a:t>змішаний тип росту. </a:t>
            </a:r>
          </a:p>
          <a:p>
            <a:pPr indent="263525" algn="just"/>
            <a:r>
              <a:rPr lang="uk-UA" sz="2400" dirty="0"/>
              <a:t>Периферичні пухлини розвиваються з більш дистальних бронхів або з елементів легеневої тканини. Вони можуть перебувати на різній відстані від поверхні легенів.</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6001643"/>
          </a:xfrm>
          <a:prstGeom prst="rect">
            <a:avLst/>
          </a:prstGeom>
        </p:spPr>
        <p:txBody>
          <a:bodyPr wrap="square">
            <a:spAutoFit/>
          </a:bodyPr>
          <a:lstStyle/>
          <a:p>
            <a:pPr algn="ctr"/>
            <a:r>
              <a:rPr lang="uk-UA" sz="2400" b="1" dirty="0"/>
              <a:t>Класифікація доброякісних пухлин легень</a:t>
            </a:r>
          </a:p>
          <a:p>
            <a:pPr algn="ctr"/>
            <a:r>
              <a:rPr lang="uk-UA" sz="2400" b="1" dirty="0"/>
              <a:t>(</a:t>
            </a:r>
            <a:r>
              <a:rPr lang="uk-UA" sz="2400" b="1" dirty="0" err="1"/>
              <a:t>Григорян</a:t>
            </a:r>
            <a:r>
              <a:rPr lang="uk-UA" sz="2400" b="1" dirty="0"/>
              <a:t>, </a:t>
            </a:r>
            <a:r>
              <a:rPr lang="uk-UA" sz="2400" b="1" dirty="0" err="1"/>
              <a:t>Стручков</a:t>
            </a:r>
            <a:r>
              <a:rPr lang="uk-UA" sz="2400" b="1" dirty="0"/>
              <a:t>)</a:t>
            </a:r>
          </a:p>
          <a:p>
            <a:pPr marL="457200" indent="-457200">
              <a:buAutoNum type="arabicPeriod"/>
            </a:pPr>
            <a:r>
              <a:rPr lang="uk-UA" sz="2400" dirty="0"/>
              <a:t>Епітеліальні пухлини : </a:t>
            </a:r>
          </a:p>
          <a:p>
            <a:pPr marL="457200" indent="-457200"/>
            <a:r>
              <a:rPr lang="uk-UA" sz="2400" dirty="0"/>
              <a:t>      - Аденома бронха; </a:t>
            </a:r>
          </a:p>
          <a:p>
            <a:pPr marL="457200" indent="-457200"/>
            <a:r>
              <a:rPr lang="uk-UA" sz="2400" dirty="0"/>
              <a:t>      - Папілома бронха. </a:t>
            </a:r>
          </a:p>
          <a:p>
            <a:pPr marL="457200" indent="-457200"/>
            <a:r>
              <a:rPr lang="uk-UA" sz="2400" dirty="0"/>
              <a:t> 2. Мезотеліальні пухлини : </a:t>
            </a:r>
          </a:p>
          <a:p>
            <a:pPr marL="457200" indent="-457200"/>
            <a:r>
              <a:rPr lang="uk-UA" sz="2400" dirty="0"/>
              <a:t>      - Міоми; </a:t>
            </a:r>
          </a:p>
          <a:p>
            <a:pPr marL="457200" indent="-457200"/>
            <a:r>
              <a:rPr lang="uk-UA" sz="2400" dirty="0"/>
              <a:t>      - Ліпоми; </a:t>
            </a:r>
          </a:p>
          <a:p>
            <a:pPr marL="457200" indent="-457200"/>
            <a:r>
              <a:rPr lang="uk-UA" sz="2400" dirty="0"/>
              <a:t>      - Невриноми; </a:t>
            </a:r>
          </a:p>
          <a:p>
            <a:pPr marL="457200" indent="-457200"/>
            <a:r>
              <a:rPr lang="uk-UA" sz="2400" dirty="0"/>
              <a:t>      - Фіброми;</a:t>
            </a:r>
          </a:p>
          <a:p>
            <a:pPr marL="457200" indent="-457200"/>
            <a:r>
              <a:rPr lang="uk-UA" sz="2400" dirty="0"/>
              <a:t>      - Гемангіоми, </a:t>
            </a:r>
          </a:p>
          <a:p>
            <a:pPr marL="457200" indent="-457200"/>
            <a:r>
              <a:rPr lang="uk-UA" sz="2400" dirty="0"/>
              <a:t>      - Лімфангіоми, </a:t>
            </a:r>
          </a:p>
          <a:p>
            <a:pPr marL="457200" indent="-457200"/>
            <a:r>
              <a:rPr lang="uk-UA" sz="2400" dirty="0"/>
              <a:t>      - Ангіоми и др. </a:t>
            </a:r>
          </a:p>
          <a:p>
            <a:pPr marL="457200" indent="-457200"/>
            <a:r>
              <a:rPr lang="uk-UA" sz="2400" dirty="0"/>
              <a:t>3. Уроджені пухлини: </a:t>
            </a:r>
          </a:p>
          <a:p>
            <a:pPr marL="457200" indent="-457200"/>
            <a:r>
              <a:rPr lang="uk-UA" sz="2400" dirty="0"/>
              <a:t>      - Гамартоми; </a:t>
            </a:r>
          </a:p>
          <a:p>
            <a:pPr marL="457200" indent="-457200"/>
            <a:r>
              <a:rPr lang="uk-UA" sz="2400" dirty="0"/>
              <a:t>      - Тератоми.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496944" cy="4893647"/>
          </a:xfrm>
          <a:prstGeom prst="rect">
            <a:avLst/>
          </a:prstGeom>
        </p:spPr>
        <p:txBody>
          <a:bodyPr wrap="square">
            <a:spAutoFit/>
          </a:bodyPr>
          <a:lstStyle/>
          <a:p>
            <a:r>
              <a:rPr lang="ru-RU" sz="2400"/>
              <a:t>Розрізняють: </a:t>
            </a:r>
          </a:p>
          <a:p>
            <a:pPr indent="269875" algn="just"/>
            <a:r>
              <a:rPr lang="ru-RU" sz="2400"/>
              <a:t>- поверхневі (субплевральні)</a:t>
            </a:r>
          </a:p>
          <a:p>
            <a:pPr indent="269875" algn="just"/>
            <a:r>
              <a:rPr lang="ru-RU" sz="2400"/>
              <a:t>-  глибокі пухлини (внутрілегеневі).</a:t>
            </a:r>
          </a:p>
          <a:p>
            <a:pPr indent="269875" algn="just"/>
            <a:r>
              <a:rPr lang="ru-RU" sz="2400"/>
              <a:t> Вони можуть локалізуватися в прикореневій, серединної або кортикальной зонах легені.</a:t>
            </a:r>
          </a:p>
          <a:p>
            <a:pPr indent="269875" algn="just"/>
            <a:r>
              <a:rPr lang="ru-RU" sz="2400"/>
              <a:t> Периферичні доброякісні пухлини зустрічаються дещо частіше, ніж центральні. Однаково часто локалізуються як в правому, так і в лівій легені.</a:t>
            </a:r>
          </a:p>
          <a:p>
            <a:pPr indent="269875" algn="just"/>
            <a:r>
              <a:rPr lang="ru-RU" sz="2400"/>
              <a:t>Для центральних доброякісних пухлин легенів більш характерна правостороння локалізація.</a:t>
            </a:r>
          </a:p>
          <a:p>
            <a:pPr indent="269875" algn="just"/>
            <a:r>
              <a:rPr lang="ru-RU" sz="2400"/>
              <a:t>На відміну від раку легені, доброякісні пухлини переважно розвиваються з головних і дольових бронхів, а не з сегментарних.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3785652"/>
          </a:xfrm>
          <a:prstGeom prst="rect">
            <a:avLst/>
          </a:prstGeom>
        </p:spPr>
        <p:txBody>
          <a:bodyPr wrap="square">
            <a:spAutoFit/>
          </a:bodyPr>
          <a:lstStyle/>
          <a:p>
            <a:pPr indent="269875" algn="just"/>
            <a:br>
              <a:rPr lang="ru-RU" sz="2400"/>
            </a:br>
            <a:br>
              <a:rPr lang="ru-RU" sz="2400"/>
            </a:br>
            <a:r>
              <a:rPr lang="ru-RU" sz="2400"/>
              <a:t>Аденоми є найбільш частим типом гістологічної будови центральних пухлин</a:t>
            </a:r>
          </a:p>
          <a:p>
            <a:pPr indent="269875" algn="just"/>
            <a:r>
              <a:rPr lang="ru-RU" sz="2400"/>
              <a:t> Гамартоми - периферичні пухлини. </a:t>
            </a:r>
          </a:p>
          <a:p>
            <a:pPr indent="269875" algn="just"/>
            <a:r>
              <a:rPr lang="ru-RU" sz="2400"/>
              <a:t>Папілома має переважно центральну локалізацію</a:t>
            </a:r>
          </a:p>
          <a:p>
            <a:pPr indent="269875" algn="just"/>
            <a:r>
              <a:rPr lang="ru-RU" sz="2400"/>
              <a:t> Тератома розташовується в товщі легеневої тканини. </a:t>
            </a:r>
          </a:p>
          <a:p>
            <a:pPr indent="269875" algn="just"/>
            <a:r>
              <a:rPr lang="ru-RU" sz="2400"/>
              <a:t>Решта пухлини можуть бути як центральними, так і периферичними, хоча для неврогенних новоутворень більш характерна периферична локалізація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6370975"/>
          </a:xfrm>
          <a:prstGeom prst="rect">
            <a:avLst/>
          </a:prstGeom>
        </p:spPr>
        <p:txBody>
          <a:bodyPr wrap="square">
            <a:spAutoFit/>
          </a:bodyPr>
          <a:lstStyle/>
          <a:p>
            <a:pPr algn="ctr"/>
            <a:r>
              <a:rPr lang="uk-UA" sz="2400" b="1" dirty="0"/>
              <a:t>Клініка і діагностика </a:t>
            </a:r>
          </a:p>
          <a:p>
            <a:pPr indent="263525" algn="just"/>
            <a:r>
              <a:rPr lang="uk-UA" sz="2400" dirty="0"/>
              <a:t>Доброякісні пухлини легенів спостерігаються однаково часто у чоловіків і жінок. Найчастіше їх розпізнають у осіб молодого віку до 30-35 років. Симптоми доброякісних пухлин легенів різноманітні. Вони залежать від розташування пухлини, спрямованості її зростання, ступеня порушення бронхіальної прохідності, наявності ускладнень. До ускладнень перебігу доброякісних пухлин легенів відносяться:</a:t>
            </a:r>
          </a:p>
          <a:p>
            <a:pPr>
              <a:buFont typeface="Wingdings" pitchFamily="2" charset="2"/>
              <a:buChar char="Ø"/>
            </a:pPr>
            <a:r>
              <a:rPr lang="uk-UA" sz="2400" dirty="0"/>
              <a:t> </a:t>
            </a:r>
            <a:r>
              <a:rPr lang="ru-RU" sz="2400" dirty="0"/>
              <a:t>ателектаз, </a:t>
            </a:r>
          </a:p>
          <a:p>
            <a:pPr>
              <a:buFont typeface="Wingdings" pitchFamily="2" charset="2"/>
              <a:buChar char="Ø"/>
            </a:pPr>
            <a:r>
              <a:rPr lang="ru-RU" sz="2400" dirty="0"/>
              <a:t> </a:t>
            </a:r>
            <a:r>
              <a:rPr lang="ru-RU" sz="2400" dirty="0" err="1"/>
              <a:t>пневмофіброз</a:t>
            </a:r>
            <a:r>
              <a:rPr lang="ru-RU" sz="2400" dirty="0"/>
              <a:t>, </a:t>
            </a:r>
          </a:p>
          <a:p>
            <a:pPr>
              <a:buFont typeface="Wingdings" pitchFamily="2" charset="2"/>
              <a:buChar char="Ø"/>
            </a:pPr>
            <a:r>
              <a:rPr lang="ru-RU" sz="2400" dirty="0"/>
              <a:t> </a:t>
            </a:r>
            <a:r>
              <a:rPr lang="ru-RU" sz="2400" dirty="0" err="1"/>
              <a:t>бронхоектази</a:t>
            </a:r>
            <a:r>
              <a:rPr lang="ru-RU" sz="2400" dirty="0"/>
              <a:t>, </a:t>
            </a:r>
          </a:p>
          <a:p>
            <a:pPr>
              <a:buFont typeface="Wingdings" pitchFamily="2" charset="2"/>
              <a:buChar char="Ø"/>
            </a:pPr>
            <a:r>
              <a:rPr lang="ru-RU" sz="2400" dirty="0"/>
              <a:t> </a:t>
            </a:r>
            <a:r>
              <a:rPr lang="ru-RU" sz="2400" dirty="0" err="1"/>
              <a:t>абсцедуюча</a:t>
            </a:r>
            <a:r>
              <a:rPr lang="ru-RU" sz="2400" dirty="0"/>
              <a:t> </a:t>
            </a:r>
            <a:r>
              <a:rPr lang="ru-RU" sz="2400" dirty="0" err="1"/>
              <a:t>пневмонія</a:t>
            </a:r>
            <a:r>
              <a:rPr lang="ru-RU" sz="2400" dirty="0"/>
              <a:t>,</a:t>
            </a:r>
          </a:p>
          <a:p>
            <a:pPr>
              <a:buFont typeface="Wingdings" pitchFamily="2" charset="2"/>
              <a:buChar char="Ø"/>
            </a:pPr>
            <a:r>
              <a:rPr lang="ru-RU" sz="2400" dirty="0"/>
              <a:t> </a:t>
            </a:r>
            <a:r>
              <a:rPr lang="ru-RU" sz="2400" dirty="0" err="1"/>
              <a:t>кровотечі</a:t>
            </a:r>
            <a:r>
              <a:rPr lang="ru-RU" sz="2400" dirty="0"/>
              <a:t>, </a:t>
            </a:r>
          </a:p>
          <a:p>
            <a:pPr>
              <a:buFont typeface="Wingdings" pitchFamily="2" charset="2"/>
              <a:buChar char="Ø"/>
            </a:pPr>
            <a:r>
              <a:rPr lang="ru-RU" sz="2400" dirty="0"/>
              <a:t> </a:t>
            </a:r>
            <a:r>
              <a:rPr lang="ru-RU" sz="2400" dirty="0" err="1"/>
              <a:t>компресійний</a:t>
            </a:r>
            <a:r>
              <a:rPr lang="ru-RU" sz="2400" dirty="0"/>
              <a:t> синдром, </a:t>
            </a:r>
          </a:p>
          <a:p>
            <a:pPr>
              <a:buFont typeface="Wingdings" pitchFamily="2" charset="2"/>
              <a:buChar char="Ø"/>
            </a:pPr>
            <a:r>
              <a:rPr lang="ru-RU" sz="2400" dirty="0"/>
              <a:t> </a:t>
            </a:r>
            <a:r>
              <a:rPr lang="ru-RU" sz="2400" dirty="0" err="1"/>
              <a:t>малігнізаціяпухлини</a:t>
            </a:r>
            <a:r>
              <a:rPr lang="ru-RU" sz="2400" dirty="0"/>
              <a:t>, </a:t>
            </a:r>
          </a:p>
          <a:p>
            <a:pPr>
              <a:buFont typeface="Wingdings" pitchFamily="2" charset="2"/>
              <a:buChar char="Ø"/>
            </a:pPr>
            <a:r>
              <a:rPr lang="ru-RU" sz="2400" dirty="0" err="1"/>
              <a:t>метастазування</a:t>
            </a:r>
            <a:r>
              <a:rPr lang="ru-RU" sz="2400" dirty="0"/>
              <a:t>.</a:t>
            </a:r>
            <a:br>
              <a:rPr lang="ru-RU" sz="2400" dirty="0"/>
            </a:br>
            <a:endParaRPr lang="ru-RU"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117693"/>
            <a:ext cx="8496944" cy="6370975"/>
          </a:xfrm>
          <a:prstGeom prst="rect">
            <a:avLst/>
          </a:prstGeom>
        </p:spPr>
        <p:txBody>
          <a:bodyPr wrap="square">
            <a:spAutoFit/>
          </a:bodyPr>
          <a:lstStyle/>
          <a:p>
            <a:pPr indent="263525" algn="just"/>
            <a:r>
              <a:rPr lang="uk-UA" sz="2400" dirty="0"/>
              <a:t>Доброякісні пухлини легенів досить довго можуть не мати ніяких клінічних проявів захворювання. Особливо це характерно для периферичних пухлин.</a:t>
            </a:r>
          </a:p>
          <a:p>
            <a:pPr indent="263525"/>
            <a:r>
              <a:rPr lang="uk-UA" sz="2400" dirty="0"/>
              <a:t>За клінічним перебігом виділяють кілька стадій:</a:t>
            </a:r>
          </a:p>
          <a:p>
            <a:pPr indent="263525">
              <a:buFont typeface="Wingdings" pitchFamily="2" charset="2"/>
              <a:buChar char="Ø"/>
            </a:pPr>
            <a:r>
              <a:rPr lang="uk-UA" sz="2400" dirty="0"/>
              <a:t> I стадія – без симптомної течії;  </a:t>
            </a:r>
          </a:p>
          <a:p>
            <a:pPr>
              <a:buFont typeface="Wingdings" pitchFamily="2" charset="2"/>
              <a:buChar char="Ø"/>
            </a:pPr>
            <a:r>
              <a:rPr lang="uk-UA" sz="2400" dirty="0"/>
              <a:t>II стадія - з початковими </a:t>
            </a:r>
          </a:p>
          <a:p>
            <a:pPr>
              <a:buFont typeface="Wingdings" pitchFamily="2" charset="2"/>
              <a:buChar char="Ø"/>
            </a:pPr>
            <a:r>
              <a:rPr lang="uk-UA" sz="2400" dirty="0"/>
              <a:t>III стадія - c вираженими клінічними проявами</a:t>
            </a:r>
          </a:p>
          <a:p>
            <a:pPr indent="263525"/>
            <a:r>
              <a:rPr lang="uk-UA" sz="2400" dirty="0"/>
              <a:t>При центральних пухлинах швидкість і тяжкість розвитку клінічних проявів захворювання і ускладнень в чому визначаються ступенем порушення бронхіальної прохідності. </a:t>
            </a:r>
          </a:p>
          <a:p>
            <a:pPr indent="263525"/>
            <a:r>
              <a:rPr lang="uk-UA" sz="2400" dirty="0"/>
              <a:t>Розрізняють 3 ступеня порушення бронхіальної прохідності:</a:t>
            </a:r>
          </a:p>
          <a:p>
            <a:pPr>
              <a:buFont typeface="Wingdings" pitchFamily="2" charset="2"/>
              <a:buChar char="Ø"/>
            </a:pPr>
            <a:r>
              <a:rPr lang="uk-UA" sz="2400" dirty="0"/>
              <a:t> I - частковий бронхостеноз; </a:t>
            </a:r>
          </a:p>
          <a:p>
            <a:pPr>
              <a:buFont typeface="Wingdings" pitchFamily="2" charset="2"/>
              <a:buChar char="Ø"/>
            </a:pPr>
            <a:r>
              <a:rPr lang="uk-UA" sz="2400" dirty="0"/>
              <a:t>II - клапанний або вентильний бронхостеноз;</a:t>
            </a:r>
          </a:p>
          <a:p>
            <a:pPr>
              <a:buFont typeface="Wingdings" pitchFamily="2" charset="2"/>
              <a:buChar char="Ø"/>
            </a:pPr>
            <a:r>
              <a:rPr lang="uk-UA" sz="2400" dirty="0"/>
              <a:t> III - оклюзія бронха.</a:t>
            </a:r>
          </a:p>
          <a:p>
            <a:pPr indent="263525" algn="just"/>
            <a:r>
              <a:rPr lang="uk-UA" sz="2400" dirty="0"/>
              <a:t>Відповідно до трьох ступенів порушення бронхіальної прохідності виділяють і три клінічних періоду перебігу захворювання.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568952" cy="6740307"/>
          </a:xfrm>
          <a:prstGeom prst="rect">
            <a:avLst/>
          </a:prstGeom>
        </p:spPr>
        <p:txBody>
          <a:bodyPr wrap="square">
            <a:spAutoFit/>
          </a:bodyPr>
          <a:lstStyle/>
          <a:p>
            <a:pPr indent="269875" algn="just"/>
            <a:r>
              <a:rPr lang="uk-UA" sz="2400" dirty="0"/>
              <a:t>І клінічний період відповідає частковому бронхостенозу, коли просвіт бронха ще істотно не звужений. Протікає він найчастіше без симптомів. Хворі іноді відзначають кашель, поява невеликої кількості мокротиння, рідко буває кровохаркання. Загальний стан залишається хорошим.</a:t>
            </a:r>
          </a:p>
          <a:p>
            <a:pPr indent="269875" algn="just"/>
            <a:r>
              <a:rPr lang="uk-UA" sz="2400" dirty="0"/>
              <a:t> Рентгенологічна картина частіше виявляється нормальною. Лише іноді є ознаки гіповентиляції ділянки легені. Отже внутрішньо бронхіальна пухлина може бути виявлена ​​при лінійній томографії, бронхографії, </a:t>
            </a:r>
            <a:r>
              <a:rPr lang="uk-UA" sz="2400" dirty="0" err="1"/>
              <a:t>КТ</a:t>
            </a:r>
            <a:r>
              <a:rPr lang="uk-UA" sz="2400" dirty="0"/>
              <a:t>. </a:t>
            </a:r>
          </a:p>
          <a:p>
            <a:pPr indent="269875" algn="just"/>
            <a:r>
              <a:rPr lang="uk-UA" sz="2400" dirty="0"/>
              <a:t>ІІ клінічний період пов'язаний з виникненням клапанного або вентильного стенозу бронха. Він виникає, коли пухлина займає вже більшу частину просвіту бронха, але еластичність його стінок ще зберігається. При клапанному стенозі відбувається часткове відкриття просвіту бронха на висоті вдиху і його закриття пухлиною під час видиху. В ділянці легені, вентильованого ураженим бронхом, виникає експіраторна емфізема. У цей період може відбуватися і повна обтурація бронха за рахунок набряку слизової оболонки мокротою.</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280920" cy="4524315"/>
          </a:xfrm>
          <a:prstGeom prst="rect">
            <a:avLst/>
          </a:prstGeom>
        </p:spPr>
        <p:txBody>
          <a:bodyPr wrap="square">
            <a:spAutoFit/>
          </a:bodyPr>
          <a:lstStyle/>
          <a:p>
            <a:pPr indent="360363" algn="just"/>
            <a:r>
              <a:rPr lang="uk-UA" sz="2400" dirty="0"/>
              <a:t>При цьому в легеневої тканини, розташованої до периферії від пухлини, виникають порушення вентиляції і запальні явища.</a:t>
            </a:r>
          </a:p>
          <a:p>
            <a:pPr indent="360363" algn="just"/>
            <a:r>
              <a:rPr lang="uk-UA" sz="2400" dirty="0"/>
              <a:t>Клінічні симптоми другого періоду вже чітко виражені:</a:t>
            </a:r>
          </a:p>
          <a:p>
            <a:pPr indent="360363" algn="just">
              <a:buFont typeface="Wingdings" pitchFamily="2" charset="2"/>
              <a:buChar char="§"/>
            </a:pPr>
            <a:r>
              <a:rPr lang="uk-UA" sz="2400" dirty="0"/>
              <a:t>підвищується температура тіла,</a:t>
            </a:r>
          </a:p>
          <a:p>
            <a:pPr marL="263525" indent="-263525" algn="just">
              <a:buFont typeface="Wingdings" pitchFamily="2" charset="2"/>
              <a:buChar char="§"/>
            </a:pPr>
            <a:r>
              <a:rPr lang="uk-UA" sz="2400" dirty="0"/>
              <a:t> з'являється кашель зі слизової або слизисто-гнійної мокротою,</a:t>
            </a:r>
          </a:p>
          <a:p>
            <a:pPr marL="263525" indent="-263525" algn="just">
              <a:buFont typeface="Wingdings" pitchFamily="2" charset="2"/>
              <a:buChar char="§"/>
            </a:pPr>
            <a:r>
              <a:rPr lang="uk-UA" sz="2400" dirty="0"/>
              <a:t> задишка,</a:t>
            </a:r>
          </a:p>
          <a:p>
            <a:pPr marL="263525" indent="-263525" algn="just">
              <a:buFont typeface="Wingdings" pitchFamily="2" charset="2"/>
              <a:buChar char="§"/>
            </a:pPr>
            <a:r>
              <a:rPr lang="uk-UA" sz="2400" dirty="0"/>
              <a:t>може бути кровохаркання,</a:t>
            </a:r>
          </a:p>
          <a:p>
            <a:pPr marL="263525" indent="-263525" algn="just">
              <a:buFont typeface="Wingdings" pitchFamily="2" charset="2"/>
              <a:buChar char="§"/>
            </a:pPr>
            <a:r>
              <a:rPr lang="uk-UA" sz="2400" dirty="0"/>
              <a:t>з'являються болі в грудях,</a:t>
            </a:r>
          </a:p>
          <a:p>
            <a:pPr marL="263525" indent="-263525" algn="just">
              <a:buFont typeface="Wingdings" pitchFamily="2" charset="2"/>
              <a:buChar char="§"/>
            </a:pPr>
            <a:r>
              <a:rPr lang="uk-UA" sz="2400"/>
              <a:t>слабкість,</a:t>
            </a:r>
          </a:p>
          <a:p>
            <a:pPr marL="263525" indent="-263525" algn="just">
              <a:buFont typeface="Wingdings" pitchFamily="2" charset="2"/>
              <a:buChar char="§"/>
            </a:pPr>
            <a:r>
              <a:rPr lang="uk-UA" sz="2400"/>
              <a:t>стомлюваність</a:t>
            </a:r>
            <a:r>
              <a:rPr lang="uk-UA" sz="2400"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5262979"/>
          </a:xfrm>
          <a:prstGeom prst="rect">
            <a:avLst/>
          </a:prstGeom>
        </p:spPr>
        <p:txBody>
          <a:bodyPr wrap="square">
            <a:spAutoFit/>
          </a:bodyPr>
          <a:lstStyle/>
          <a:p>
            <a:pPr indent="360363" algn="just"/>
            <a:r>
              <a:rPr lang="ru-RU" sz="2400"/>
              <a:t>При рентгенологічному дослідженні в залежності від локалізації та розмірів пухлини, ступеня прохідності бронха виявляються порушення вентиляції і запальні зміни в сегменті, декількох сегментах, частці легені або в усьому легкому. Явища гіповентиляції і навіть ателектазу ділянки легкого, в цей період, можуть змінюватися картиною розвитку його емфіземи і навпаки. Передбачуваний діагноз, як і в першому періоді, може бути уточнено під час лінійної томографії, бронхографії, КТ.</a:t>
            </a:r>
          </a:p>
          <a:p>
            <a:pPr indent="360363" algn="just"/>
            <a:r>
              <a:rPr lang="ru-RU" sz="2400"/>
              <a:t> </a:t>
            </a:r>
            <a:br>
              <a:rPr lang="ru-RU" sz="2400"/>
            </a:br>
            <a:r>
              <a:rPr lang="ru-RU" sz="2400"/>
              <a:t> В цілому другий період характеризується переміжним перебігом хвороби. Під впливом лікування набряк і запальні явища в області пухлини зменшуються, вентиляція легені відновлюється і симптоми захворювання на деякий період можуть зникати.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568952" cy="5262979"/>
          </a:xfrm>
          <a:prstGeom prst="rect">
            <a:avLst/>
          </a:prstGeom>
        </p:spPr>
        <p:txBody>
          <a:bodyPr wrap="square">
            <a:spAutoFit/>
          </a:bodyPr>
          <a:lstStyle/>
          <a:p>
            <a:pPr indent="360363" algn="just"/>
            <a:r>
              <a:rPr lang="ru-RU" sz="2400"/>
              <a:t>Третій клінічний період і його клінічні прояви пов'язані з повною і стійкою обтурацією бронха пухлиною, з розвитком легеневого нагоєння в зоні ателектазу, незворотних змін в легеневій тканині і її загибеллю.  Тяжкість клінічної картини багато в чому залежить від калібру обтурірованного бронха і обсягу ураженої легеневої тканини.  Характерними є тривалі підвищення температури тіла, біль у грудях, задишка, іноді задуха, слабкість, підвищена пітливість, загальну слабкість.  Виникає кашель з гнійної або слизисто-гнійної мокротою, часто з домішкою крові.  При деяких видах пухлин може розвинутися легенева кровотеча.  У цей період рентгенологічно визначається частковий або повний ателектаз легкого, частки, сегмента, де можлива присутність запальних гнійно-деструктивних змін, бронхоектазів.  При КТ виявляється «культя бронха».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76456" cy="5632311"/>
          </a:xfrm>
          <a:prstGeom prst="rect">
            <a:avLst/>
          </a:prstGeom>
        </p:spPr>
        <p:txBody>
          <a:bodyPr wrap="square">
            <a:spAutoFit/>
          </a:bodyPr>
          <a:lstStyle/>
          <a:p>
            <a:pPr indent="269875" algn="just"/>
            <a:r>
              <a:rPr lang="ru-RU" sz="2400"/>
              <a:t>У строкатій нехарактерною картині фізикальних симптомів при центральних пухлинах легенів домінують сухі і вологі хрипи, ослаблення або повна відсутність дихальних шумів, локальне притуплення перкуторного звуку. У хворих з тривалою обтурацией головного бронха виявляються:</a:t>
            </a:r>
          </a:p>
          <a:p>
            <a:pPr indent="269875" algn="just"/>
            <a:r>
              <a:rPr lang="ru-RU" sz="2400"/>
              <a:t>)  асиметрія грудної клітки,</a:t>
            </a:r>
          </a:p>
          <a:p>
            <a:pPr indent="269875" algn="just"/>
            <a:r>
              <a:rPr lang="ru-RU" sz="2400"/>
              <a:t>) звуження міжреберних проміжків,</a:t>
            </a:r>
          </a:p>
          <a:p>
            <a:pPr indent="269875" algn="just"/>
            <a:r>
              <a:rPr lang="ru-RU" sz="2400"/>
              <a:t>) поглиблення надключичній і підключичної ямок, відставання відповідної половини грудної клітини під час дихальних рухів.</a:t>
            </a:r>
          </a:p>
          <a:p>
            <a:pPr indent="269875" algn="just"/>
            <a:endParaRPr lang="ru-RU" sz="2400"/>
          </a:p>
          <a:p>
            <a:pPr indent="269875" algn="just"/>
            <a:r>
              <a:rPr lang="ru-RU" sz="2400"/>
              <a:t>Виразність і швидкість розвитку порушень бронхіальної прохідності залежить від інтенсивності і характеру росту пухлини.  При пухлинах, що ростуть перибронхиально, клінічна симптоматика розвивається повільно, повна обтурація бронха настає рідко.</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7346"/>
            <a:ext cx="8712968" cy="3416320"/>
          </a:xfrm>
          <a:prstGeom prst="rect">
            <a:avLst/>
          </a:prstGeom>
        </p:spPr>
        <p:txBody>
          <a:bodyPr wrap="square">
            <a:spAutoFit/>
          </a:bodyPr>
          <a:lstStyle/>
          <a:p>
            <a:pPr indent="360363"/>
            <a:r>
              <a:rPr lang="ru-RU" sz="2400"/>
              <a:t>Рентгенологічна картина доброякісних пухлин легенів:</a:t>
            </a:r>
          </a:p>
          <a:p>
            <a:pPr indent="360363"/>
            <a:r>
              <a:rPr lang="ru-RU" sz="2400"/>
              <a:t>округлі тіні різної величини з чіткими, але не зовсім рівними контурами.  </a:t>
            </a:r>
          </a:p>
          <a:p>
            <a:pPr indent="360363"/>
            <a:r>
              <a:rPr lang="ru-RU" sz="2400"/>
              <a:t>Структура їх частіше однорідна, але можуть бути щільні включення: глибчатие звапніння, характерні для гамартом, кісткові фрагменти в тератомах.  КТ дозволяє достовірно встановлювати крім щільних включень наявність жиру, властиве Ліпоми, гамартомам, фібром, і рідина - в судинних пухлинах, дермоїдних кістах.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352928" cy="9325630"/>
          </a:xfrm>
          <a:prstGeom prst="rect">
            <a:avLst/>
          </a:prstGeom>
        </p:spPr>
        <p:txBody>
          <a:bodyPr wrap="square">
            <a:spAutoFit/>
          </a:bodyPr>
          <a:lstStyle/>
          <a:p>
            <a:pPr marL="360363" indent="-360363"/>
            <a:r>
              <a:rPr lang="ru-RU" sz="2400"/>
              <a:t>Диференціювати доброякісні пухлини потрібно від інших кулястих утворень легенів:</a:t>
            </a:r>
          </a:p>
          <a:p>
            <a:pPr marL="360363" indent="-360363">
              <a:buFont typeface="Wingdings" pitchFamily="2" charset="2"/>
              <a:buChar char="Ø"/>
            </a:pPr>
            <a:r>
              <a:rPr lang="ru-RU" sz="2400"/>
              <a:t>туберкулом;</a:t>
            </a:r>
          </a:p>
          <a:p>
            <a:pPr marL="360363" indent="-360363">
              <a:buFont typeface="Wingdings" pitchFamily="2" charset="2"/>
              <a:buChar char="Ø"/>
            </a:pPr>
            <a:r>
              <a:rPr lang="ru-RU" sz="2400"/>
              <a:t>облаковідние інфільтратів</a:t>
            </a:r>
          </a:p>
          <a:p>
            <a:pPr marL="360363" indent="-360363">
              <a:buFont typeface="Wingdings" pitchFamily="2" charset="2"/>
              <a:buChar char="Ø"/>
            </a:pPr>
            <a:r>
              <a:rPr lang="ru-RU" sz="2400"/>
              <a:t>Кулястої пневмонії;</a:t>
            </a:r>
          </a:p>
          <a:p>
            <a:pPr marL="360363" indent="-360363">
              <a:buFont typeface="Wingdings" pitchFamily="2" charset="2"/>
              <a:buChar char="Ø"/>
            </a:pPr>
            <a:r>
              <a:rPr lang="ru-RU" sz="2400"/>
              <a:t>Абсцесу до спорожнення;</a:t>
            </a:r>
          </a:p>
          <a:p>
            <a:pPr marL="360363" indent="-360363">
              <a:buFont typeface="Wingdings" pitchFamily="2" charset="2"/>
              <a:buChar char="Ø"/>
            </a:pPr>
            <a:r>
              <a:rPr lang="ru-RU" sz="2400"/>
              <a:t>Бронхогенних кіст легкого</a:t>
            </a:r>
          </a:p>
          <a:p>
            <a:pPr marL="360363" indent="-360363">
              <a:buFont typeface="Wingdings" pitchFamily="2" charset="2"/>
              <a:buChar char="Ø"/>
            </a:pPr>
            <a:r>
              <a:rPr lang="ru-RU" sz="2400"/>
              <a:t>Гидатидного кіст;</a:t>
            </a:r>
          </a:p>
          <a:p>
            <a:pPr marL="360363" indent="-360363">
              <a:buFont typeface="Wingdings" pitchFamily="2" charset="2"/>
              <a:buChar char="Ø"/>
            </a:pPr>
            <a:r>
              <a:rPr lang="ru-RU" sz="2400"/>
              <a:t>ехінококом;</a:t>
            </a:r>
          </a:p>
          <a:p>
            <a:pPr marL="360363" indent="-360363">
              <a:buFont typeface="Wingdings" pitchFamily="2" charset="2"/>
              <a:buChar char="Ø"/>
            </a:pPr>
            <a:r>
              <a:rPr lang="ru-RU" sz="2400"/>
              <a:t>Рак легені;</a:t>
            </a:r>
          </a:p>
          <a:p>
            <a:pPr marL="360363" indent="-360363">
              <a:buFont typeface="Wingdings" pitchFamily="2" charset="2"/>
              <a:buChar char="Ø"/>
            </a:pPr>
            <a:r>
              <a:rPr lang="ru-RU" sz="2400"/>
              <a:t>Метастазами в легені;</a:t>
            </a:r>
          </a:p>
          <a:p>
            <a:pPr marL="360363" indent="-360363">
              <a:buFont typeface="Wingdings" pitchFamily="2" charset="2"/>
              <a:buChar char="Ø"/>
            </a:pPr>
            <a:r>
              <a:rPr lang="ru-RU" sz="2400"/>
              <a:t>Патологією ребер;</a:t>
            </a:r>
          </a:p>
          <a:p>
            <a:pPr marL="360363" indent="-360363">
              <a:buFont typeface="Wingdings" pitchFamily="2" charset="2"/>
              <a:buChar char="Ø"/>
            </a:pPr>
            <a:r>
              <a:rPr lang="ru-RU" sz="2400"/>
              <a:t>утворень плеври</a:t>
            </a:r>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a:p>
            <a:pPr marL="360363" indent="-360363">
              <a:buFont typeface="Wingdings" pitchFamily="2" charset="2"/>
              <a:buChar char="Ø"/>
            </a:pPr>
            <a:endParaRPr lang="ru-RU"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0"/>
            <a:ext cx="8496944" cy="6740307"/>
          </a:xfrm>
          <a:prstGeom prst="rect">
            <a:avLst/>
          </a:prstGeom>
        </p:spPr>
        <p:txBody>
          <a:bodyPr wrap="square">
            <a:spAutoFit/>
          </a:bodyPr>
          <a:lstStyle/>
          <a:p>
            <a:pPr algn="ctr"/>
            <a:r>
              <a:rPr lang="ru-RU" sz="2400" b="1" i="1">
                <a:solidFill>
                  <a:srgbClr val="FFFF00"/>
                </a:solidFill>
              </a:rPr>
              <a:t>Аденома</a:t>
            </a:r>
          </a:p>
          <a:p>
            <a:pPr indent="360363" algn="just"/>
            <a:br>
              <a:rPr lang="ru-RU" sz="2400"/>
            </a:br>
            <a:r>
              <a:rPr lang="ru-RU" sz="2400"/>
              <a:t>Всі аденоми є епітеліальними пухлинами, що розвиваються в основному з залоз слизової оболонки бронха.  Серед усіх доброякісних пухлин легенів аденоми складають 60-65%.  У переважній більшості випадків (80-90%) вони мають центральну локалізацію.</a:t>
            </a:r>
          </a:p>
          <a:p>
            <a:pPr indent="360363" algn="just"/>
            <a:r>
              <a:rPr lang="ru-RU" sz="2400"/>
              <a:t>Центральні аденоми, починаючи розвиватися в стінці бронха, найчастіше ростуть експансивно в просвіт бронха, відсуваючи слизову оболонку, але не проростаючи її.  У міру зростання пухлини здавлення слизової оболонки призводить до її атрофії, а іноді і до виразки.  При ендобронхіальном типі росту аденоми досить швидко з'являються і наростають ознаки порушення бронхіальної прохідності.</a:t>
            </a:r>
          </a:p>
          <a:p>
            <a:pPr indent="360363" algn="just"/>
            <a:r>
              <a:rPr lang="ru-RU" sz="2400"/>
              <a:t>При поза-бронхіальному зростанні пухлина може поширюватися в товщі бронха або зовні від нього.  Часто спостерігається поєднання різних типів росту пухлини - змішаний зростання.</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568952" cy="4524315"/>
          </a:xfrm>
          <a:prstGeom prst="rect">
            <a:avLst/>
          </a:prstGeom>
        </p:spPr>
        <p:txBody>
          <a:bodyPr wrap="square">
            <a:spAutoFit/>
          </a:bodyPr>
          <a:lstStyle/>
          <a:p>
            <a:pPr indent="360363"/>
            <a:r>
              <a:rPr lang="ru-RU" sz="2400"/>
              <a:t>За гістологічною структурою поділяють на 4 основні типи аденом легкого:</a:t>
            </a:r>
          </a:p>
          <a:p>
            <a:pPr indent="360363"/>
            <a:r>
              <a:rPr lang="ru-RU" sz="2400"/>
              <a:t>) карциноїдного типу (карціноіди),</a:t>
            </a:r>
          </a:p>
          <a:p>
            <a:pPr indent="360363"/>
            <a:r>
              <a:rPr lang="ru-RU" sz="2400"/>
              <a:t>) мукоепідермоідная типу,</a:t>
            </a:r>
          </a:p>
          <a:p>
            <a:pPr indent="360363"/>
            <a:r>
              <a:rPr lang="ru-RU" sz="2400"/>
              <a:t>) ціліндроматозного типу (ціліндроми)</a:t>
            </a:r>
          </a:p>
          <a:p>
            <a:pPr indent="360363"/>
            <a:r>
              <a:rPr lang="ru-RU" sz="2400"/>
              <a:t>) комбіновані аденоми, в яких поєднується будова карціноід і циліндром.</a:t>
            </a:r>
          </a:p>
          <a:p>
            <a:pPr indent="360363"/>
            <a:r>
              <a:rPr lang="ru-RU" sz="2400"/>
              <a:t>Карціноіди серед всіх аденом, зустрічаються найбільш часто, в 81-86%.  Ці пухлини розвиваються з низькодиференційованих епітеліальних клітин.  Клітини розташовані солідними острівцями у вигляді трубок і розеток, утворюють мозаїчні структури.</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97346"/>
            <a:ext cx="8280920" cy="6370975"/>
          </a:xfrm>
          <a:prstGeom prst="rect">
            <a:avLst/>
          </a:prstGeom>
        </p:spPr>
        <p:txBody>
          <a:bodyPr wrap="square">
            <a:spAutoFit/>
          </a:bodyPr>
          <a:lstStyle/>
          <a:p>
            <a:pPr indent="360363"/>
            <a:r>
              <a:rPr lang="ru-RU" sz="2400"/>
              <a:t>Розрізняють карціноіди легких:</a:t>
            </a:r>
          </a:p>
          <a:p>
            <a:pPr indent="360363"/>
            <a:r>
              <a:rPr lang="ru-RU" sz="2400"/>
              <a:t>) високодіффренцірованний (типовий) карциноїд,</a:t>
            </a:r>
          </a:p>
          <a:p>
            <a:pPr indent="360363"/>
            <a:r>
              <a:rPr lang="ru-RU" sz="2400"/>
              <a:t>) помірно диференційований (атиповий) карциноїд і</a:t>
            </a:r>
          </a:p>
          <a:p>
            <a:pPr indent="360363"/>
            <a:r>
              <a:rPr lang="ru-RU" sz="2400"/>
              <a:t>) низькодиференційований (анаплазований і комбінований) карциноїд.</a:t>
            </a:r>
          </a:p>
          <a:p>
            <a:pPr indent="360363"/>
            <a:r>
              <a:rPr lang="ru-RU" sz="2400"/>
              <a:t>Малигнизация пухлини розвивається в 5-10% випадків.  Злоякісний карціноід володіє інфільтративним ростом і здатністю до лимфогенному і гематогенному метастазування у віддалені органи і тканини - печінку, інше легке, кістки, головний мозок, шкіру, нирки, надниркові залози, підшлункову залозу.</a:t>
            </a:r>
          </a:p>
          <a:p>
            <a:pPr indent="360363"/>
            <a:r>
              <a:rPr lang="ru-RU" sz="2400"/>
              <a:t>Від раку карциноїд відрізняється більш повільним зростанням і набагато більш пізнім метастазуванням, радикальні операції дають хороші віддалені результати, місцеві рецидиви бувають набагато рідше.</a:t>
            </a:r>
          </a:p>
          <a:p>
            <a:pPr indent="360363"/>
            <a:r>
              <a:rPr lang="ru-RU" sz="2400"/>
              <a:t>Аденоми інших гістологічних типів зустрічаються значно рідше карціноід.  Вони також мають здатність до малігнізації.</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117693"/>
            <a:ext cx="8784976" cy="6001643"/>
          </a:xfrm>
          <a:prstGeom prst="rect">
            <a:avLst/>
          </a:prstGeom>
        </p:spPr>
        <p:txBody>
          <a:bodyPr wrap="square">
            <a:spAutoFit/>
          </a:bodyPr>
          <a:lstStyle/>
          <a:p>
            <a:r>
              <a:rPr lang="ru-RU" sz="2400"/>
              <a:t>За рентгенівським ознаками аденоми можна розділити на 3 групи (Л.С. Розенштраух і Н. І. Рибаков):</a:t>
            </a:r>
          </a:p>
          <a:p>
            <a:r>
              <a:rPr lang="ru-RU" sz="2400"/>
              <a:t>) аденоми частково перекривають просвіт бронха, що провокують розвиток гіповентиляції частки легені;</a:t>
            </a:r>
          </a:p>
          <a:p>
            <a:r>
              <a:rPr lang="ru-RU" sz="2400"/>
              <a:t>) аденоми призводять до здуття частки (сегмента) легкого за рахунок клапанного механізму (при якому вдих можливий, а видих утруднений);</a:t>
            </a:r>
          </a:p>
          <a:p>
            <a:r>
              <a:rPr lang="ru-RU" sz="2400"/>
              <a:t>) аденоми, які повністю перекривають просвіт бронха і призводять до розвитку ателектазу.</a:t>
            </a:r>
          </a:p>
          <a:p>
            <a:r>
              <a:rPr lang="ru-RU" sz="2400"/>
              <a:t>Аденоми мають форму:</a:t>
            </a:r>
          </a:p>
          <a:p>
            <a:r>
              <a:rPr lang="ru-RU" sz="2400"/>
              <a:t>- круглу, неправильну овальну або веретеноподібну форму.</a:t>
            </a:r>
          </a:p>
          <a:p>
            <a:r>
              <a:rPr lang="ru-RU" sz="2400"/>
              <a:t>Тінь пухлини однорідна, середньої інтенсивності. </a:t>
            </a:r>
          </a:p>
          <a:p>
            <a:r>
              <a:rPr lang="ru-RU" sz="2400"/>
              <a:t> Контури пухлини різкі, а в половині випадків хвилясті.</a:t>
            </a:r>
          </a:p>
          <a:p>
            <a:endParaRPr lang="ru-RU" sz="2400"/>
          </a:p>
          <a:p>
            <a:r>
              <a:rPr lang="ru-RU" sz="2400"/>
              <a:t>Аденома може протікати абсолютно безсимптомно, виявлена ​​лише при флюорографічне обстеження.</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4345"/>
            <a:ext cx="8352928" cy="4154984"/>
          </a:xfrm>
          <a:prstGeom prst="rect">
            <a:avLst/>
          </a:prstGeom>
        </p:spPr>
        <p:txBody>
          <a:bodyPr wrap="square">
            <a:spAutoFit/>
          </a:bodyPr>
          <a:lstStyle/>
          <a:p>
            <a:pPr indent="360363" algn="just"/>
            <a:r>
              <a:rPr lang="ru-RU" sz="2400"/>
              <a:t>Аденома бронха при бронхографії має деякі особливості:</a:t>
            </a:r>
          </a:p>
          <a:p>
            <a:pPr indent="360363" algn="just"/>
            <a:r>
              <a:rPr lang="ru-RU" sz="2400"/>
              <a:t>край пухлини зазвичай рівний, тому «культя» бронха також має рівний або злегка увігнутий край.</a:t>
            </a:r>
          </a:p>
          <a:p>
            <a:pPr indent="360363" algn="just"/>
            <a:r>
              <a:rPr lang="ru-RU" sz="2400"/>
              <a:t>Бронхографічні картина укладається в 4 основні варіанти:</a:t>
            </a:r>
          </a:p>
          <a:p>
            <a:pPr indent="360363" algn="just"/>
            <a:r>
              <a:rPr lang="ru-RU" sz="2400"/>
              <a:t>1) розширена культя субсегментарного бронха з чітким увігнутим відтискуванням дрібних бронхів пухлиною;</a:t>
            </a:r>
          </a:p>
          <a:p>
            <a:pPr indent="360363" algn="just"/>
            <a:r>
              <a:rPr lang="ru-RU" sz="2400"/>
              <a:t>2) така ж культя, але без розширення бронха;</a:t>
            </a:r>
          </a:p>
          <a:p>
            <a:pPr indent="360363" algn="just"/>
            <a:r>
              <a:rPr lang="ru-RU" sz="2400"/>
              <a:t>3) обмазування контрастною речовиною проксимального кінця пухлини і заповнення ретростенотіческіх бронхоектазів;</a:t>
            </a:r>
          </a:p>
          <a:p>
            <a:pPr indent="360363" algn="just"/>
            <a:r>
              <a:rPr lang="ru-RU" sz="2400"/>
              <a:t>4) відсутність змін в бронхах при аденомах невеликих розмірів, розташованих контуром і субплеврально.</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1539" y="142852"/>
            <a:ext cx="3643338" cy="461665"/>
          </a:xfrm>
          <a:prstGeom prst="rect">
            <a:avLst/>
          </a:prstGeom>
        </p:spPr>
        <p:txBody>
          <a:bodyPr wrap="square">
            <a:spAutoFit/>
          </a:bodyPr>
          <a:lstStyle/>
          <a:p>
            <a:pPr algn="ctr"/>
            <a:r>
              <a:rPr lang="ru-RU" sz="2400" b="1"/>
              <a:t>Аденома правої легені </a:t>
            </a:r>
          </a:p>
        </p:txBody>
      </p:sp>
      <p:sp>
        <p:nvSpPr>
          <p:cNvPr id="4" name="Прямоугольник 3"/>
          <p:cNvSpPr/>
          <p:nvPr/>
        </p:nvSpPr>
        <p:spPr>
          <a:xfrm>
            <a:off x="6012160" y="908720"/>
            <a:ext cx="3131840" cy="1754326"/>
          </a:xfrm>
          <a:prstGeom prst="rect">
            <a:avLst/>
          </a:prstGeom>
        </p:spPr>
        <p:txBody>
          <a:bodyPr wrap="square">
            <a:spAutoFit/>
          </a:bodyPr>
          <a:lstStyle/>
          <a:p>
            <a:r>
              <a:rPr lang="ru-RU"/>
              <a:t>Округла тінь в нижніх відділах правого легеневого поля.</a:t>
            </a:r>
          </a:p>
          <a:p>
            <a:r>
              <a:rPr lang="ru-RU"/>
              <a:t>Під час гістологічного дослідження операційного матеріалу - аденома бронха.</a:t>
            </a:r>
          </a:p>
        </p:txBody>
      </p:sp>
      <p:sp>
        <p:nvSpPr>
          <p:cNvPr id="5" name="Прямоугольник 4"/>
          <p:cNvSpPr/>
          <p:nvPr/>
        </p:nvSpPr>
        <p:spPr>
          <a:xfrm>
            <a:off x="251520" y="5157192"/>
            <a:ext cx="8676456" cy="1569660"/>
          </a:xfrm>
          <a:prstGeom prst="rect">
            <a:avLst/>
          </a:prstGeom>
        </p:spPr>
        <p:txBody>
          <a:bodyPr wrap="square">
            <a:spAutoFit/>
          </a:bodyPr>
          <a:lstStyle/>
          <a:p>
            <a:r>
              <a:rPr lang="ru-RU" sz="1600"/>
              <a:t>По одному представленому знімку можна зробити однозначний висновок про природу освіти, навпаки, дана картина дозволяє запідозрити, скоріше, периферичний рак легені - вирішальним методом діагностики тут є тканинне дослідження.</a:t>
            </a:r>
          </a:p>
          <a:p>
            <a:endParaRPr lang="ru-RU" sz="1200"/>
          </a:p>
          <a:p>
            <a:r>
              <a:rPr lang="en-US" sz="1200"/>
              <a:t>Bronchial Adenoma: A </a:t>
            </a:r>
            <a:r>
              <a:rPr lang="en-US" sz="1200" err="1"/>
              <a:t>Clinicopathologic</a:t>
            </a:r>
            <a:r>
              <a:rPr lang="en-US" sz="1200"/>
              <a:t> Study</a:t>
            </a:r>
            <a:r>
              <a:rPr lang="ru-RU" sz="1200"/>
              <a:t> </a:t>
            </a:r>
            <a:r>
              <a:rPr lang="en-US" sz="1200"/>
              <a:t>Author links open overlay panel</a:t>
            </a:r>
            <a:r>
              <a:rPr lang="ru-RU" sz="1200"/>
              <a:t>. </a:t>
            </a:r>
            <a:r>
              <a:rPr lang="en-US" sz="1200" u="sng" err="1">
                <a:hlinkClick r:id="rId2"/>
              </a:rPr>
              <a:t>CharlesMarks</a:t>
            </a:r>
            <a:r>
              <a:rPr lang="en-US" sz="1200" u="sng">
                <a:hlinkClick r:id="rId2"/>
              </a:rPr>
              <a:t>., </a:t>
            </a:r>
            <a:r>
              <a:rPr lang="en-US" sz="1200" u="sng" err="1">
                <a:hlinkClick r:id="rId2"/>
              </a:rPr>
              <a:t>C.C.P.</a:t>
            </a:r>
            <a:r>
              <a:rPr lang="en-US" sz="1200" u="sng" baseline="30000" err="1">
                <a:hlinkClick r:id="rId2"/>
              </a:rPr>
              <a:t>a</a:t>
            </a:r>
            <a:r>
              <a:rPr lang="en-US" sz="1200" u="sng" err="1">
                <a:hlinkClick r:id="rId2"/>
              </a:rPr>
              <a:t>MalcolmMarks</a:t>
            </a:r>
            <a:endParaRPr lang="ru-RU" sz="1200" u="sng"/>
          </a:p>
          <a:p>
            <a:r>
              <a:rPr lang="en-US" sz="1200"/>
              <a:t>https://www.sciencedirect.com/science/article/abs/pii/S0012369216403946 </a:t>
            </a:r>
            <a:br>
              <a:rPr lang="ru-RU" sz="1200"/>
            </a:br>
            <a:endParaRPr lang="ru-RU" sz="1200"/>
          </a:p>
        </p:txBody>
      </p:sp>
      <p:pic>
        <p:nvPicPr>
          <p:cNvPr id="6" name="Picture 2" descr="Рис. 1. «Монетное поражение», визуализированное рентгенологически, является карциноидом бронхов."/>
          <p:cNvPicPr>
            <a:picLocks noChangeAspect="1" noChangeArrowheads="1"/>
          </p:cNvPicPr>
          <p:nvPr/>
        </p:nvPicPr>
        <p:blipFill>
          <a:blip r:embed="rId3" cstate="print"/>
          <a:srcRect/>
          <a:stretch>
            <a:fillRect/>
          </a:stretch>
        </p:blipFill>
        <p:spPr bwMode="auto">
          <a:xfrm>
            <a:off x="395535" y="620688"/>
            <a:ext cx="4464497" cy="4321881"/>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6057781"/>
            <a:ext cx="8712968" cy="1231106"/>
          </a:xfrm>
          <a:prstGeom prst="rect">
            <a:avLst/>
          </a:prstGeom>
        </p:spPr>
        <p:txBody>
          <a:bodyPr wrap="square">
            <a:spAutoFit/>
          </a:bodyPr>
          <a:lstStyle/>
          <a:p>
            <a:r>
              <a:rPr lang="en-US" sz="1400"/>
              <a:t>A </a:t>
            </a:r>
            <a:r>
              <a:rPr lang="en-US" sz="1400" err="1"/>
              <a:t>Halldorsson</a:t>
            </a:r>
            <a:r>
              <a:rPr lang="en-US" sz="1400" b="1"/>
              <a:t>, </a:t>
            </a:r>
            <a:r>
              <a:rPr lang="en-US" sz="1400"/>
              <a:t>S </a:t>
            </a:r>
            <a:r>
              <a:rPr lang="en-US" sz="1400" err="1"/>
              <a:t>Dissanaike</a:t>
            </a:r>
            <a:r>
              <a:rPr lang="en-US" sz="1400" b="1" err="1"/>
              <a:t>,</a:t>
            </a:r>
            <a:r>
              <a:rPr lang="en-US" sz="1400" err="1"/>
              <a:t>K</a:t>
            </a:r>
            <a:r>
              <a:rPr lang="en-US" sz="1400"/>
              <a:t> S Kaye</a:t>
            </a:r>
            <a:r>
              <a:rPr lang="ru-RU" sz="1400"/>
              <a:t>. </a:t>
            </a:r>
            <a:r>
              <a:rPr lang="en-US" sz="1400"/>
              <a:t>Alveolar adenoma of the lung: a </a:t>
            </a:r>
            <a:r>
              <a:rPr lang="en-US" sz="1400" err="1"/>
              <a:t>clinicopathological</a:t>
            </a:r>
            <a:r>
              <a:rPr lang="en-US" sz="1400"/>
              <a:t> description of a case of this very unusual </a:t>
            </a:r>
            <a:r>
              <a:rPr lang="en-US" sz="1400" err="1"/>
              <a:t>tumour</a:t>
            </a:r>
            <a:r>
              <a:rPr lang="ru-RU" sz="1400"/>
              <a:t>. </a:t>
            </a:r>
            <a:r>
              <a:rPr lang="en-US" sz="1400"/>
              <a:t>BMJ Journal. </a:t>
            </a:r>
            <a:r>
              <a:rPr lang="en-US" sz="1400" u="sng">
                <a:hlinkClick r:id="rId2"/>
              </a:rPr>
              <a:t>Volume 58, Issue 11</a:t>
            </a:r>
            <a:endParaRPr lang="en-US" sz="1400" u="sng"/>
          </a:p>
          <a:p>
            <a:r>
              <a:rPr lang="en-US" sz="1400">
                <a:hlinkClick r:id="rId3"/>
              </a:rPr>
              <a:t>http://dx.doi.org/10.1136/jcp.2004.020800</a:t>
            </a:r>
            <a:endParaRPr lang="en-US" sz="1400"/>
          </a:p>
          <a:p>
            <a:endParaRPr lang="en-US" sz="1400"/>
          </a:p>
          <a:p>
            <a:r>
              <a:rPr lang="en-US"/>
              <a:t> </a:t>
            </a:r>
            <a:endParaRPr lang="en-US" b="1"/>
          </a:p>
        </p:txBody>
      </p:sp>
      <p:pic>
        <p:nvPicPr>
          <p:cNvPr id="40964" name="Picture 4" descr="    Figure 1   "/>
          <p:cNvPicPr>
            <a:picLocks noChangeAspect="1" noChangeArrowheads="1"/>
          </p:cNvPicPr>
          <p:nvPr/>
        </p:nvPicPr>
        <p:blipFill>
          <a:blip r:embed="rId4" cstate="print"/>
          <a:srcRect/>
          <a:stretch>
            <a:fillRect/>
          </a:stretch>
        </p:blipFill>
        <p:spPr bwMode="auto">
          <a:xfrm>
            <a:off x="395536" y="1124744"/>
            <a:ext cx="3400425" cy="4191001"/>
          </a:xfrm>
          <a:prstGeom prst="rect">
            <a:avLst/>
          </a:prstGeom>
          <a:noFill/>
        </p:spPr>
      </p:pic>
      <p:sp>
        <p:nvSpPr>
          <p:cNvPr id="5" name="Прямоугольник 4"/>
          <p:cNvSpPr/>
          <p:nvPr/>
        </p:nvSpPr>
        <p:spPr>
          <a:xfrm>
            <a:off x="2555776" y="332656"/>
            <a:ext cx="2389372" cy="369332"/>
          </a:xfrm>
          <a:prstGeom prst="rect">
            <a:avLst/>
          </a:prstGeom>
        </p:spPr>
        <p:txBody>
          <a:bodyPr wrap="none">
            <a:spAutoFit/>
          </a:bodyPr>
          <a:lstStyle/>
          <a:p>
            <a:r>
              <a:rPr lang="ru-RU" b="1"/>
              <a:t>Аденома лівої легені </a:t>
            </a:r>
            <a:endParaRPr lang="ru-RU"/>
          </a:p>
        </p:txBody>
      </p:sp>
      <p:sp>
        <p:nvSpPr>
          <p:cNvPr id="6" name="Прямоугольник 5"/>
          <p:cNvSpPr/>
          <p:nvPr/>
        </p:nvSpPr>
        <p:spPr>
          <a:xfrm>
            <a:off x="3929058" y="1285860"/>
            <a:ext cx="4572000" cy="1200329"/>
          </a:xfrm>
          <a:prstGeom prst="rect">
            <a:avLst/>
          </a:prstGeom>
        </p:spPr>
        <p:txBody>
          <a:bodyPr>
            <a:spAutoFit/>
          </a:bodyPr>
          <a:lstStyle/>
          <a:p>
            <a:br>
              <a:rPr lang="ru-RU"/>
            </a:br>
            <a:r>
              <a:rPr lang="ru-RU"/>
              <a:t> Комп'ютерна томографія грудної клітини, невелике заднебоковая освіту в нижній частці лівої легені.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395536" y="692696"/>
            <a:ext cx="4993958" cy="3960440"/>
          </a:xfrm>
          <a:prstGeom prst="rect">
            <a:avLst/>
          </a:prstGeom>
          <a:noFill/>
          <a:ln w="9525">
            <a:noFill/>
            <a:miter lim="800000"/>
            <a:headEnd/>
            <a:tailEnd/>
          </a:ln>
        </p:spPr>
      </p:pic>
      <p:cxnSp>
        <p:nvCxnSpPr>
          <p:cNvPr id="4" name="Прямая со стрелкой 3"/>
          <p:cNvCxnSpPr/>
          <p:nvPr/>
        </p:nvCxnSpPr>
        <p:spPr>
          <a:xfrm>
            <a:off x="1835696" y="1988840"/>
            <a:ext cx="72008"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71683" name="Picture 3"/>
          <p:cNvPicPr>
            <a:picLocks noChangeAspect="1" noChangeArrowheads="1"/>
          </p:cNvPicPr>
          <p:nvPr/>
        </p:nvPicPr>
        <p:blipFill>
          <a:blip r:embed="rId3" cstate="print"/>
          <a:srcRect/>
          <a:stretch>
            <a:fillRect/>
          </a:stretch>
        </p:blipFill>
        <p:spPr bwMode="auto">
          <a:xfrm>
            <a:off x="5364088" y="692696"/>
            <a:ext cx="3716918" cy="3960440"/>
          </a:xfrm>
          <a:prstGeom prst="rect">
            <a:avLst/>
          </a:prstGeom>
          <a:noFill/>
          <a:ln w="9525">
            <a:noFill/>
            <a:miter lim="800000"/>
            <a:headEnd/>
            <a:tailEnd/>
          </a:ln>
        </p:spPr>
      </p:pic>
      <p:cxnSp>
        <p:nvCxnSpPr>
          <p:cNvPr id="7" name="Прямая со стрелкой 6"/>
          <p:cNvCxnSpPr/>
          <p:nvPr/>
        </p:nvCxnSpPr>
        <p:spPr>
          <a:xfrm>
            <a:off x="7020272" y="2204864"/>
            <a:ext cx="216024"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2699792" y="188640"/>
            <a:ext cx="2398991" cy="369332"/>
          </a:xfrm>
          <a:prstGeom prst="rect">
            <a:avLst/>
          </a:prstGeom>
        </p:spPr>
        <p:txBody>
          <a:bodyPr wrap="none">
            <a:spAutoFit/>
          </a:bodyPr>
          <a:lstStyle/>
          <a:p>
            <a:pPr algn="ctr"/>
            <a:r>
              <a:rPr lang="ru-RU" b="1"/>
              <a:t>Аденома првої легені</a:t>
            </a:r>
          </a:p>
        </p:txBody>
      </p:sp>
      <p:sp>
        <p:nvSpPr>
          <p:cNvPr id="9" name="Прямоугольник 8"/>
          <p:cNvSpPr/>
          <p:nvPr/>
        </p:nvSpPr>
        <p:spPr>
          <a:xfrm>
            <a:off x="395536" y="4653136"/>
            <a:ext cx="8748464" cy="646331"/>
          </a:xfrm>
          <a:prstGeom prst="rect">
            <a:avLst/>
          </a:prstGeom>
        </p:spPr>
        <p:txBody>
          <a:bodyPr wrap="square">
            <a:spAutoFit/>
          </a:bodyPr>
          <a:lstStyle/>
          <a:p>
            <a:r>
              <a:rPr lang="ru-RU"/>
              <a:t>Рентгенограма в прямій проекції (а) і томограма (б).  Доброякісна пухлина.  При гістологічному дослідженні препарату виявлено карциноїд.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cstate="print"/>
          <a:srcRect/>
          <a:stretch>
            <a:fillRect/>
          </a:stretch>
        </p:blipFill>
        <p:spPr bwMode="auto">
          <a:xfrm>
            <a:off x="0" y="1340768"/>
            <a:ext cx="3384922" cy="4896544"/>
          </a:xfrm>
          <a:prstGeom prst="rect">
            <a:avLst/>
          </a:prstGeom>
          <a:noFill/>
          <a:ln w="9525">
            <a:noFill/>
            <a:miter lim="800000"/>
            <a:headEnd/>
            <a:tailEnd/>
          </a:ln>
          <a:effectLst/>
        </p:spPr>
      </p:pic>
      <p:pic>
        <p:nvPicPr>
          <p:cNvPr id="104451" name="Picture 3"/>
          <p:cNvPicPr>
            <a:picLocks noChangeAspect="1" noChangeArrowheads="1"/>
          </p:cNvPicPr>
          <p:nvPr/>
        </p:nvPicPr>
        <p:blipFill>
          <a:blip r:embed="rId3" cstate="print"/>
          <a:srcRect/>
          <a:stretch>
            <a:fillRect/>
          </a:stretch>
        </p:blipFill>
        <p:spPr bwMode="auto">
          <a:xfrm>
            <a:off x="3419872" y="1340768"/>
            <a:ext cx="4155576" cy="2520280"/>
          </a:xfrm>
          <a:prstGeom prst="rect">
            <a:avLst/>
          </a:prstGeom>
          <a:noFill/>
          <a:ln w="9525">
            <a:noFill/>
            <a:miter lim="800000"/>
            <a:headEnd/>
            <a:tailEnd/>
          </a:ln>
          <a:effectLst/>
        </p:spPr>
      </p:pic>
      <p:pic>
        <p:nvPicPr>
          <p:cNvPr id="104452" name="Picture 4"/>
          <p:cNvPicPr>
            <a:picLocks noChangeAspect="1" noChangeArrowheads="1"/>
          </p:cNvPicPr>
          <p:nvPr/>
        </p:nvPicPr>
        <p:blipFill>
          <a:blip r:embed="rId4" cstate="print"/>
          <a:srcRect/>
          <a:stretch>
            <a:fillRect/>
          </a:stretch>
        </p:blipFill>
        <p:spPr bwMode="auto">
          <a:xfrm>
            <a:off x="3419872" y="3861047"/>
            <a:ext cx="4176464" cy="2381359"/>
          </a:xfrm>
          <a:prstGeom prst="rect">
            <a:avLst/>
          </a:prstGeom>
          <a:noFill/>
          <a:ln w="9525">
            <a:noFill/>
            <a:miter lim="800000"/>
            <a:headEnd/>
            <a:tailEnd/>
          </a:ln>
          <a:effectLst/>
        </p:spPr>
      </p:pic>
      <p:sp>
        <p:nvSpPr>
          <p:cNvPr id="5" name="Прямоугольник 4"/>
          <p:cNvSpPr/>
          <p:nvPr/>
        </p:nvSpPr>
        <p:spPr>
          <a:xfrm>
            <a:off x="2483768" y="188640"/>
            <a:ext cx="3730188" cy="369332"/>
          </a:xfrm>
          <a:prstGeom prst="rect">
            <a:avLst/>
          </a:prstGeom>
        </p:spPr>
        <p:txBody>
          <a:bodyPr wrap="none">
            <a:spAutoFit/>
          </a:bodyPr>
          <a:lstStyle/>
          <a:p>
            <a:r>
              <a:rPr lang="ru-RU"/>
              <a:t>Карціноід лівої легені з ателектазом</a:t>
            </a:r>
          </a:p>
        </p:txBody>
      </p:sp>
      <p:sp>
        <p:nvSpPr>
          <p:cNvPr id="6" name="Прямоугольник 5"/>
          <p:cNvSpPr/>
          <p:nvPr/>
        </p:nvSpPr>
        <p:spPr>
          <a:xfrm>
            <a:off x="755576" y="6488668"/>
            <a:ext cx="3352200" cy="369332"/>
          </a:xfrm>
          <a:prstGeom prst="rect">
            <a:avLst/>
          </a:prstGeom>
        </p:spPr>
        <p:txBody>
          <a:bodyPr wrap="none">
            <a:spAutoFit/>
          </a:bodyPr>
          <a:lstStyle/>
          <a:p>
            <a:r>
              <a:rPr lang="en-US"/>
              <a:t>https://ppt-online.org/113925</a:t>
            </a:r>
            <a:endParaRPr 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s://cf.ppt-online.org/files1/slide/l/lEBGpAXPJWboktyjS1KrFHwDuZdU05YQ2IvTaqVNg/slide-2.jpg"/>
          <p:cNvPicPr>
            <a:picLocks noChangeAspect="1" noChangeArrowheads="1"/>
          </p:cNvPicPr>
          <p:nvPr/>
        </p:nvPicPr>
        <p:blipFill>
          <a:blip r:embed="rId2" cstate="print"/>
          <a:srcRect/>
          <a:stretch>
            <a:fillRect/>
          </a:stretch>
        </p:blipFill>
        <p:spPr bwMode="auto">
          <a:xfrm>
            <a:off x="0" y="0"/>
            <a:ext cx="4770233" cy="3573016"/>
          </a:xfrm>
          <a:prstGeom prst="rect">
            <a:avLst/>
          </a:prstGeom>
          <a:noFill/>
        </p:spPr>
      </p:pic>
      <p:sp>
        <p:nvSpPr>
          <p:cNvPr id="3" name="Прямоугольник 2"/>
          <p:cNvSpPr/>
          <p:nvPr/>
        </p:nvSpPr>
        <p:spPr>
          <a:xfrm>
            <a:off x="0" y="6165304"/>
            <a:ext cx="3655168" cy="369332"/>
          </a:xfrm>
          <a:prstGeom prst="rect">
            <a:avLst/>
          </a:prstGeom>
        </p:spPr>
        <p:txBody>
          <a:bodyPr wrap="none">
            <a:spAutoFit/>
          </a:bodyPr>
          <a:lstStyle/>
          <a:p>
            <a:r>
              <a:rPr lang="en-US"/>
              <a:t>https://en.ppt-online.org/303610</a:t>
            </a:r>
            <a:endParaRPr lang="ru-RU"/>
          </a:p>
        </p:txBody>
      </p:sp>
      <p:pic>
        <p:nvPicPr>
          <p:cNvPr id="4" name="Picture 2" descr="https://cf.ppt-online.org/files1/slide/l/lEBGpAXPJWboktyjS1KrFHwDuZdU05YQ2IvTaqVNg/slide-3.jpg"/>
          <p:cNvPicPr>
            <a:picLocks noChangeAspect="1" noChangeArrowheads="1"/>
          </p:cNvPicPr>
          <p:nvPr/>
        </p:nvPicPr>
        <p:blipFill>
          <a:blip r:embed="rId3" cstate="print"/>
          <a:srcRect/>
          <a:stretch>
            <a:fillRect/>
          </a:stretch>
        </p:blipFill>
        <p:spPr bwMode="auto">
          <a:xfrm>
            <a:off x="4283968" y="3217721"/>
            <a:ext cx="4860032" cy="364027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0"/>
            <a:ext cx="8424936" cy="6524863"/>
          </a:xfrm>
          <a:prstGeom prst="rect">
            <a:avLst/>
          </a:prstGeom>
        </p:spPr>
        <p:txBody>
          <a:bodyPr wrap="square">
            <a:spAutoFit/>
          </a:bodyPr>
          <a:lstStyle/>
          <a:p>
            <a:pPr algn="ctr"/>
            <a:r>
              <a:rPr lang="ru-RU" sz="4000" b="1">
                <a:solidFill>
                  <a:srgbClr val="FFFF00"/>
                </a:solidFill>
              </a:rPr>
              <a:t>Гамартома</a:t>
            </a:r>
          </a:p>
          <a:p>
            <a:pPr indent="360363" algn="just"/>
            <a:r>
              <a:rPr lang="ru-RU" sz="2400"/>
              <a:t>Має багато синонімів.  В американській літературі гамартоми часто називають хондроаденомамі.  Гамартома є другою за частотою доброякісною пухлиною легенів і першою серед периферичних утворень цієї локалізації.  Складають 60-64% від периферичних доброякісних пухлин.  Рідко спостерігаються ендобронхіальние гамартоми (1-12%</a:t>
            </a:r>
          </a:p>
          <a:p>
            <a:pPr indent="360363" algn="just"/>
            <a:r>
              <a:rPr lang="ru-RU" sz="2400"/>
              <a:t>Гамартома - пухлина вродженого походження, в якій можуть бути присутніми різні елементи зародкових тканин.  У більшості гамартом виявляються острівці зрілого хряща атипової структури, оточеного прошарками жиру і сполучної тканини.  Можуть зустрічатися щілиновидні порожнини, вистелені залозистим епітелієм.  До складу пухлини можуть входити тонкостінні судини, гладкі м'язові волокна, скупчення лімфоїдних клітин.</a:t>
            </a:r>
          </a:p>
          <a:p>
            <a:pPr indent="360363" algn="just"/>
            <a:br>
              <a:rPr lang="ru-RU" sz="2400"/>
            </a:br>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424936" cy="3416320"/>
          </a:xfrm>
          <a:prstGeom prst="rect">
            <a:avLst/>
          </a:prstGeom>
        </p:spPr>
        <p:txBody>
          <a:bodyPr wrap="square">
            <a:spAutoFit/>
          </a:bodyPr>
          <a:lstStyle/>
          <a:p>
            <a:pPr indent="360363" algn="just"/>
            <a:r>
              <a:rPr lang="ru-RU" sz="2400"/>
              <a:t>Рідко спостерігаються ендобронхіальние гамартоми (1-20%), при цьому ще рідше вони локалізуються в великих бронхах.  З більшою частотою зустрічаються у пацієнтів старше 25 років (40-70, в середньому - 49 років), причому в осіб чоловічої статі 2-4 рази частіше, ніж у жіночого.  Периферична гамартома в 3 рази частіше локалізується в передніх сегментах, ніж в задніх.  Права легеня уражається в 2 рази частіше, ніж ліве.  Рідко зустрічаються множинні гамартоми одного або обох легень.</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136904" cy="5632311"/>
          </a:xfrm>
          <a:prstGeom prst="rect">
            <a:avLst/>
          </a:prstGeom>
        </p:spPr>
        <p:txBody>
          <a:bodyPr wrap="square">
            <a:spAutoFit/>
          </a:bodyPr>
          <a:lstStyle/>
          <a:p>
            <a:pPr indent="269875" algn="ctr"/>
            <a:r>
              <a:rPr lang="ru-RU" sz="2400"/>
              <a:t>Етіологія і патогенез гамартом легких</a:t>
            </a:r>
          </a:p>
          <a:p>
            <a:pPr indent="269875" algn="ctr"/>
            <a:r>
              <a:rPr lang="ru-RU" sz="2400"/>
              <a:t>Гамартома є наслідком порушення розвитку в ембріональному періоді, містить різні елементи зародкових тканин.  Її розвиток пов'язують з порушенням бронхіальної закладки і пухлиноподібних зростанням тканиних компонентів навколо звужених частин бронхіальної нирки.  Незважаючи на те, що така патологічна закладка зародкових паростків відбувається ще в ембріональному періоді, зазвичай гамартоми не мають видимих ​​проявів аж до досягнення пацієнтом дорослого віку.  Гамартома складається з тих же компонентів, що і орган, де вона знаходиться, але відрізняється їх неправильним розташуванням і ступенем диференціювання.  Це відрізняє гамартроми від тератоми, що складається в тому числі і з тканинних зачатків, чужорідних для даного органу.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6740307"/>
          </a:xfrm>
          <a:prstGeom prst="rect">
            <a:avLst/>
          </a:prstGeom>
        </p:spPr>
        <p:txBody>
          <a:bodyPr wrap="square">
            <a:spAutoFit/>
          </a:bodyPr>
          <a:lstStyle/>
          <a:p>
            <a:pPr indent="360363" algn="just"/>
            <a:r>
              <a:rPr lang="ru-RU" sz="2400"/>
              <a:t>Гамартома найчастіше представляє собою щільне округле утворення, з гладкою або частіше мелкобугристою поверхнею.  Пухлина абсолютно чітко відмежована від навколишньої тканини, не має капсули і оточена відтісненою легеневою тканиною.</a:t>
            </a:r>
          </a:p>
          <a:p>
            <a:pPr indent="360363" algn="just"/>
            <a:r>
              <a:rPr lang="ru-RU" sz="2400"/>
              <a:t>Розташовуються гамартоми:</a:t>
            </a:r>
          </a:p>
          <a:p>
            <a:pPr indent="360363" algn="just"/>
            <a:r>
              <a:rPr lang="ru-RU" sz="2400"/>
              <a:t> ) в товщі легкого - внутрілегеневе</a:t>
            </a:r>
          </a:p>
          <a:p>
            <a:pPr indent="360363" algn="just"/>
            <a:r>
              <a:rPr lang="ru-RU" sz="2400"/>
              <a:t> ) поверхнево - субплеврально.</a:t>
            </a:r>
          </a:p>
          <a:p>
            <a:pPr indent="360363" algn="just"/>
            <a:r>
              <a:rPr lang="ru-RU" sz="2400"/>
              <a:t> ) частіше в передніх сегментах легких.</a:t>
            </a:r>
          </a:p>
          <a:p>
            <a:pPr indent="360363" algn="just"/>
            <a:r>
              <a:rPr lang="ru-RU" sz="2400"/>
              <a:t>Ростуть повільно, і випадки швидкого зростання представляють казуїстику.  Вони можуть здавлювати в міру зростання судини і бронхи легкого, але не проростає їх.</a:t>
            </a:r>
          </a:p>
          <a:p>
            <a:pPr indent="360363" algn="just"/>
            <a:r>
              <a:rPr lang="ru-RU" sz="2400"/>
              <a:t>Можливість їх малігнізації вкрай мала, спостереження перетворення гамартоми в злоякісну пухлину - гамартобластому - лише.</a:t>
            </a:r>
          </a:p>
          <a:p>
            <a:pPr marL="360363" algn="just">
              <a:buFont typeface="Arial" pitchFamily="34" charset="0"/>
              <a:buChar char="•"/>
            </a:pPr>
            <a:endParaRPr lang="ru-RU" sz="2400"/>
          </a:p>
          <a:p>
            <a:pPr indent="360363" algn="just"/>
            <a:br>
              <a:rPr lang="ru-RU" sz="2400"/>
            </a:br>
            <a:endParaRPr lang="ru-RU"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8640"/>
            <a:ext cx="8280920" cy="5632311"/>
          </a:xfrm>
          <a:prstGeom prst="rect">
            <a:avLst/>
          </a:prstGeom>
        </p:spPr>
        <p:txBody>
          <a:bodyPr wrap="square">
            <a:spAutoFit/>
          </a:bodyPr>
          <a:lstStyle/>
          <a:p>
            <a:pPr algn="ctr"/>
            <a:r>
              <a:rPr lang="ru-RU" sz="2400" b="1"/>
              <a:t>Патологічна анатомія гамартом</a:t>
            </a:r>
          </a:p>
          <a:p>
            <a:pPr algn="ctr"/>
            <a:r>
              <a:rPr lang="ru-RU" sz="2400" b="1"/>
              <a:t>Макроскопічно: гамартома зазвичай має округлу форму з гладкою або мелкобугристою поверхнею, і щільно-еластичну або щільну консистенцію, капсули не має, але чітко відмежована від навколишнього легеневої тканини.  На розрізі пухлина сіра або сірувато-жовта, часточкової виду, включає осередки хряща і розділена фіброзними прошарками, часто визначаються включення вапна.</a:t>
            </a:r>
          </a:p>
          <a:p>
            <a:pPr algn="ctr"/>
            <a:r>
              <a:rPr lang="ru-RU" sz="2400" b="1"/>
              <a:t>У деяких випадках віддалена зі свого ложа гамартома розпадається на окремі часточки.  Ложе пухлини утворено спресованими альвеолами, між ним і пухлиною анатомічної зв'язку немає, що пояснює можливість вилущування гамартоми на операції.</a:t>
            </a:r>
          </a:p>
          <a:p>
            <a:pPr algn="ctr"/>
            <a:r>
              <a:rPr lang="ru-RU" sz="2400" b="1"/>
              <a:t>Більшість гамартом легкого не перевищує в діаметрі 4 см, однак іноді можуть досягати і 10 см.</a:t>
            </a:r>
            <a:endParaRPr lang="ru-RU"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0"/>
            <a:ext cx="8352928" cy="5632311"/>
          </a:xfrm>
          <a:prstGeom prst="rect">
            <a:avLst/>
          </a:prstGeom>
        </p:spPr>
        <p:txBody>
          <a:bodyPr wrap="square">
            <a:spAutoFit/>
          </a:bodyPr>
          <a:lstStyle/>
          <a:p>
            <a:pPr indent="269875"/>
            <a:r>
              <a:rPr lang="ru-RU" sz="2400"/>
              <a:t>Є поодинокі гігантських гамартоми, коли пухлина займала 2 частки легкого і навіть 3/4 відповідної половини грудної клітки.  Мікроскопічно визначається гиаліновий або, рідше, еластичний хрящ атипового будови, навколо якого розташовуються прошарку жирової і волокнистої або міксоідная сполучної тканини, іноді гиалинизированной, з дрібними округлими або овальними ядрами.  Також виявляються ділянки окостеніння або звапніння.  Іноді виявляються гладко-м'язові волокна, лімфоїдні скупчення.  Між хрящовими пластинками нерідко зустрічаються щілиновидні ходи, які можуть перетворитися в кісти.  Вистилання цих ходів і кіст утворена залозистим епітеліем.  Епітеліальний компонент гамартоми представлений зазвичай невеликою кількістю потворних залізистих і сосочкових структур.</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8217634"/>
          </a:xfrm>
          <a:prstGeom prst="rect">
            <a:avLst/>
          </a:prstGeom>
        </p:spPr>
        <p:txBody>
          <a:bodyPr wrap="square">
            <a:spAutoFit/>
          </a:bodyPr>
          <a:lstStyle/>
          <a:p>
            <a:pPr marL="457200" indent="-457200"/>
            <a:r>
              <a:rPr lang="ru-RU" sz="2400" b="1"/>
              <a:t>Класифікація гамартом легких</a:t>
            </a:r>
          </a:p>
          <a:p>
            <a:pPr marL="457200" indent="-457200"/>
            <a:endParaRPr lang="ru-RU" sz="2400" b="1"/>
          </a:p>
          <a:p>
            <a:pPr marL="457200" indent="-457200"/>
            <a:r>
              <a:rPr lang="ru-RU" sz="2400" b="1"/>
              <a:t>За ознакою переважання тканини:</a:t>
            </a:r>
          </a:p>
          <a:p>
            <a:pPr marL="457200" indent="-457200"/>
            <a:r>
              <a:rPr lang="ru-RU" sz="2400" b="1"/>
              <a:t>1)Хондроматозная (гамартохондрома, хондрома).</a:t>
            </a:r>
          </a:p>
          <a:p>
            <a:pPr marL="457200" indent="-457200"/>
            <a:r>
              <a:rPr lang="ru-RU" sz="2400" b="1"/>
              <a:t>1 Ліпоматозних.</a:t>
            </a:r>
          </a:p>
          <a:p>
            <a:pPr marL="457200" indent="-457200"/>
            <a:r>
              <a:rPr lang="ru-RU" sz="2400" b="1"/>
              <a:t>2 Лейоміоматозная.</a:t>
            </a:r>
          </a:p>
          <a:p>
            <a:pPr marL="457200" indent="-457200"/>
            <a:r>
              <a:rPr lang="ru-RU" sz="2400" b="1"/>
              <a:t>3 Фіброматозних.</a:t>
            </a:r>
          </a:p>
          <a:p>
            <a:pPr marL="457200" indent="-457200"/>
            <a:r>
              <a:rPr lang="ru-RU" sz="2400" b="1"/>
              <a:t>4 Ангіоматозних.</a:t>
            </a:r>
          </a:p>
          <a:p>
            <a:pPr marL="457200" indent="-457200"/>
            <a:r>
              <a:rPr lang="ru-RU" sz="2400" b="1"/>
              <a:t>Органоїдність гамартома (є поєднання різних тканин).</a:t>
            </a:r>
          </a:p>
          <a:p>
            <a:pPr marL="457200" indent="-457200"/>
            <a:endParaRPr lang="ru-RU" sz="2400" b="1"/>
          </a:p>
          <a:p>
            <a:pPr marL="457200" indent="-457200"/>
            <a:r>
              <a:rPr lang="ru-RU" sz="2400" b="1"/>
              <a:t>За кількістю пухлин:</a:t>
            </a:r>
          </a:p>
          <a:p>
            <a:pPr marL="457200" indent="-457200"/>
            <a:r>
              <a:rPr lang="ru-RU" sz="2400" b="1"/>
              <a:t>- Одинична гамартома.</a:t>
            </a:r>
          </a:p>
          <a:p>
            <a:pPr marL="457200" indent="-457200"/>
            <a:r>
              <a:rPr lang="ru-RU" sz="2400" b="1"/>
              <a:t>- Множинні гамартоми</a:t>
            </a:r>
          </a:p>
          <a:p>
            <a:pPr marL="457200" indent="-457200"/>
            <a:endParaRPr lang="ru-RU" sz="2400" b="1"/>
          </a:p>
          <a:p>
            <a:pPr marL="457200" indent="-457200"/>
            <a:r>
              <a:rPr lang="ru-RU" sz="2400" b="1"/>
              <a:t>За локалізацією:</a:t>
            </a:r>
          </a:p>
          <a:p>
            <a:pPr marL="457200" indent="-457200"/>
            <a:r>
              <a:rPr lang="ru-RU" sz="2400" b="1"/>
              <a:t>Периферичні (паренхіми).</a:t>
            </a:r>
          </a:p>
          <a:p>
            <a:pPr marL="457200" indent="-457200"/>
            <a:r>
              <a:rPr lang="ru-RU" sz="2400" b="1"/>
              <a:t>Ендобронхіальні</a:t>
            </a:r>
          </a:p>
          <a:p>
            <a:pPr marL="457200" indent="-96838"/>
            <a:endParaRPr lang="ru-RU" sz="2400"/>
          </a:p>
          <a:p>
            <a:pPr marL="457200" indent="-96838"/>
            <a:endParaRPr lang="ru-RU" sz="2400" b="1"/>
          </a:p>
          <a:p>
            <a:pPr marL="457200" indent="-457200">
              <a:buFont typeface="+mj-lt"/>
              <a:buAutoNum type="arabicPeriod"/>
            </a:pPr>
            <a:endParaRPr lang="ru-RU" sz="2400"/>
          </a:p>
          <a:p>
            <a:pPr indent="360363">
              <a:buFont typeface="+mj-lt"/>
              <a:buAutoNum type="arabicPeriod"/>
            </a:pPr>
            <a:endParaRPr lang="ru-RU" sz="2400" b="1"/>
          </a:p>
          <a:p>
            <a:pPr indent="360363"/>
            <a:endParaRPr lang="ru-RU"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7693"/>
            <a:ext cx="8784976" cy="4154984"/>
          </a:xfrm>
          <a:prstGeom prst="rect">
            <a:avLst/>
          </a:prstGeom>
        </p:spPr>
        <p:txBody>
          <a:bodyPr wrap="square">
            <a:spAutoFit/>
          </a:bodyPr>
          <a:lstStyle/>
          <a:p>
            <a:pPr indent="360363" algn="just"/>
            <a:r>
              <a:rPr lang="ru-RU" sz="2400"/>
              <a:t>Множинна гамартома легких у жінок може бути проявом: триади Карнея (</a:t>
            </a:r>
            <a:r>
              <a:rPr lang="en-US" sz="2400"/>
              <a:t>Carney triad</a:t>
            </a:r>
            <a:r>
              <a:rPr lang="ru-RU" sz="2400"/>
              <a:t>):</a:t>
            </a:r>
          </a:p>
          <a:p>
            <a:pPr marL="1079500" indent="-360363">
              <a:buFont typeface="Wingdings" pitchFamily="2" charset="2"/>
              <a:buChar char="ü"/>
            </a:pPr>
            <a:r>
              <a:rPr lang="ru-RU" sz="2400"/>
              <a:t>лейомібластома шлунка,</a:t>
            </a:r>
          </a:p>
          <a:p>
            <a:pPr marL="1079500" indent="-360363">
              <a:buFont typeface="Wingdings" pitchFamily="2" charset="2"/>
              <a:buChar char="ü"/>
            </a:pPr>
            <a:r>
              <a:rPr lang="ru-RU" sz="2400"/>
              <a:t>гамартома легкого і</a:t>
            </a:r>
          </a:p>
          <a:p>
            <a:pPr marL="1079500" indent="-360363">
              <a:buFont typeface="Wingdings" pitchFamily="2" charset="2"/>
              <a:buChar char="ü"/>
            </a:pPr>
            <a:r>
              <a:rPr lang="ru-RU" sz="2400"/>
              <a:t>екстраадренальная парагангліома,</a:t>
            </a:r>
          </a:p>
          <a:p>
            <a:pPr marL="1079500" indent="-360363"/>
            <a:r>
              <a:rPr lang="ru-RU" sz="2400"/>
              <a:t> С индрому Ковда (</a:t>
            </a:r>
            <a:r>
              <a:rPr lang="en-US" sz="2400"/>
              <a:t>Cowden):</a:t>
            </a:r>
          </a:p>
          <a:p>
            <a:pPr marL="1079500" indent="-360363">
              <a:buFont typeface="Wingdings" pitchFamily="2" charset="2"/>
              <a:buChar char="ü"/>
            </a:pPr>
            <a:r>
              <a:rPr lang="en-US" sz="2400"/>
              <a:t>  </a:t>
            </a:r>
            <a:r>
              <a:rPr lang="ru-RU" sz="2400"/>
              <a:t>ураження шкіри і слизових оболонок,</a:t>
            </a:r>
          </a:p>
          <a:p>
            <a:pPr marL="1079500" indent="-360363">
              <a:buFont typeface="Wingdings" pitchFamily="2" charset="2"/>
              <a:buChar char="ü"/>
            </a:pPr>
            <a:r>
              <a:rPr lang="ru-RU" sz="2400"/>
              <a:t>  множинні доброякісні пухлини внутрішніх органів і</a:t>
            </a:r>
          </a:p>
          <a:p>
            <a:pPr marL="1079500" indent="-360363">
              <a:buFont typeface="Wingdings" pitchFamily="2" charset="2"/>
              <a:buChar char="ü"/>
            </a:pPr>
            <a:r>
              <a:rPr lang="ru-RU" sz="2400"/>
              <a:t>  підвищений ризик розвитку раку молочної залози, щитовидної залози, органів сечостатевої системи і шлунково-кишкового тракту).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5262979"/>
          </a:xfrm>
          <a:prstGeom prst="rect">
            <a:avLst/>
          </a:prstGeom>
        </p:spPr>
        <p:txBody>
          <a:bodyPr wrap="square">
            <a:spAutoFit/>
          </a:bodyPr>
          <a:lstStyle/>
          <a:p>
            <a:pPr algn="ctr"/>
            <a:r>
              <a:rPr lang="ru-RU" sz="2400" b="1"/>
              <a:t>Клінічна картина гамартом легких:</a:t>
            </a:r>
          </a:p>
          <a:p>
            <a:pPr algn="ctr"/>
            <a:endParaRPr lang="ru-RU" sz="2400" b="1"/>
          </a:p>
          <a:p>
            <a:pPr algn="ctr"/>
            <a:r>
              <a:rPr lang="ru-RU" sz="2400" b="1"/>
              <a:t>Гамартоми з внутрілегочним розташуванням, як правило, формуються і розвиваються безсимптомно.  При прогресуючому зростанні гамартоми субплевральной локалізації хворі можуть відзначати незвичайні або больові відчуття в відповідній половині грудної клітини.  У випадках, коли гамартома виходить із стінки бронха, її зростання може супроводжуватися порушенням бронхіальної прохідності, з'являються скарги на кашель з відділенням невеликої кількості слизистої або слизисто-гнійної мокроти, дуже рідко спостерігається кровохаркання, а також хрипи в легенях і задишка, що може бути неправильно  інтерпретовано як бронхіальна астма.</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352928" cy="5262979"/>
          </a:xfrm>
          <a:prstGeom prst="rect">
            <a:avLst/>
          </a:prstGeom>
        </p:spPr>
        <p:txBody>
          <a:bodyPr wrap="square">
            <a:spAutoFit/>
          </a:bodyPr>
          <a:lstStyle/>
          <a:p>
            <a:pPr algn="ctr"/>
            <a:r>
              <a:rPr lang="ru-RU" sz="2400"/>
              <a:t>Рентгенологічна картина гамартом:</a:t>
            </a:r>
          </a:p>
          <a:p>
            <a:pPr algn="ctr"/>
            <a:r>
              <a:rPr lang="ru-RU" sz="2400"/>
              <a:t>Гамартоми з внутрілёгочной локалізацією:</a:t>
            </a:r>
          </a:p>
          <a:p>
            <a:pPr algn="ctr"/>
            <a:r>
              <a:rPr lang="ru-RU" sz="2400"/>
              <a:t>)  поодинокі (набагато рідше - множинні) кулясті тіні з чіткими, злегка хвилястими контурами;  при часточкову будову обриси пухлини можуть бути горбистими.</a:t>
            </a:r>
          </a:p>
          <a:p>
            <a:pPr algn="ctr"/>
            <a:r>
              <a:rPr lang="ru-RU" sz="2400"/>
              <a:t> ) характерні вапняні включення, розташовані у вигляді окремих зерен або ж у вигляді центрального конгломерату.  Часто інтенсивність тіні центральній частині пухлини значно вище, ніж крайових відділів (відмінна риса гамартоми від другіхопухолей).</a:t>
            </a:r>
          </a:p>
          <a:p>
            <a:pPr algn="ctr"/>
            <a:r>
              <a:rPr lang="ru-RU" sz="2400"/>
              <a:t>  легеневої малюнок навколо гамартоми, як правило, не змінений. </a:t>
            </a:r>
          </a:p>
          <a:p>
            <a:pPr algn="ctr"/>
            <a:r>
              <a:rPr lang="ru-RU" sz="2400"/>
              <a:t>) Іноді є ободок по периферії (ложе пухлини).</a:t>
            </a:r>
          </a:p>
          <a:p>
            <a:pPr algn="ctr"/>
            <a:r>
              <a:rPr lang="ru-RU" sz="2400"/>
              <a:t>відсутні зміни в корені легені і плевральних реакцій.</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568952" cy="6370975"/>
          </a:xfrm>
          <a:prstGeom prst="rect">
            <a:avLst/>
          </a:prstGeom>
        </p:spPr>
        <p:txBody>
          <a:bodyPr wrap="square">
            <a:spAutoFit/>
          </a:bodyPr>
          <a:lstStyle/>
          <a:p>
            <a:pPr indent="269875" algn="just"/>
            <a:r>
              <a:rPr lang="ru-RU" sz="2400"/>
              <a:t>Ростуть повільно.  Часто прогресує інтенсивність вапняних відкладень.</a:t>
            </a:r>
          </a:p>
          <a:p>
            <a:pPr indent="269875" algn="just"/>
            <a:r>
              <a:rPr lang="ru-RU" sz="2400"/>
              <a:t>У зв'язку з особливостями рентгенологічних проявів виділяють 4 варіанти гамартом:</a:t>
            </a:r>
          </a:p>
          <a:p>
            <a:pPr indent="269875" algn="just"/>
            <a:r>
              <a:rPr lang="ru-RU" sz="2400"/>
              <a:t>1)Гамартоми з неправильною, кулястої або овальної формою, чіткими гладкими або ж горбистими контурами, мають досить високу інтенсивність тіні, яка зменшується до периферії гамартоми.  Характерні що абсолютно очевидно на прямих і бічних рентгенограмах точкові, плямисті і лінійні звапніння, які зливаються в єдиний конгломерат.</a:t>
            </a:r>
          </a:p>
          <a:p>
            <a:pPr indent="269875" algn="just"/>
            <a:r>
              <a:rPr lang="ru-RU" sz="2400"/>
              <a:t>2)Гамартоми середньої інтенсивності, що мають різко окреслені гладкі або горбисті контури і хаотичне відкладення грудочок вапна в товщі пухлини.</a:t>
            </a:r>
          </a:p>
          <a:p>
            <a:pPr indent="269875" algn="just"/>
            <a:r>
              <a:rPr lang="ru-RU" sz="2400"/>
              <a:t>3)Гамартоми з одиничними або множинними вогнищами звапніння, що розташовуються як в товщі гамартоми, так і по її периферії.</a:t>
            </a:r>
          </a:p>
          <a:p>
            <a:pPr indent="269875" algn="just"/>
            <a:r>
              <a:rPr lang="ru-RU" sz="2400"/>
              <a:t>4) Гамартоми без звапніння.</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424936" cy="4524315"/>
          </a:xfrm>
          <a:prstGeom prst="rect">
            <a:avLst/>
          </a:prstGeom>
        </p:spPr>
        <p:txBody>
          <a:bodyPr wrap="square">
            <a:spAutoFit/>
          </a:bodyPr>
          <a:lstStyle/>
          <a:p>
            <a:pPr indent="360363"/>
            <a:r>
              <a:rPr lang="ru-RU" sz="2400"/>
              <a:t>Ендобронхіальние гамартоми:</a:t>
            </a:r>
          </a:p>
          <a:p>
            <a:pPr indent="360363">
              <a:buFont typeface="Wingdings" pitchFamily="2" charset="2"/>
              <a:buChar char="q"/>
            </a:pPr>
            <a:r>
              <a:rPr lang="ru-RU" sz="2400"/>
              <a:t>Прямі ознаки:</a:t>
            </a:r>
          </a:p>
          <a:p>
            <a:pPr indent="360363">
              <a:buFont typeface="Wingdings" pitchFamily="2" charset="2"/>
              <a:buChar char="q"/>
            </a:pPr>
            <a:r>
              <a:rPr lang="ru-RU" sz="2400"/>
              <a:t>  сферичне пухлиноподібнеосвіта в просвіті бронха з рівними і чіткими контурами;</a:t>
            </a:r>
          </a:p>
          <a:p>
            <a:pPr indent="360363"/>
            <a:r>
              <a:rPr lang="ru-RU" sz="2400"/>
              <a:t>Непрямі ознаки:</a:t>
            </a:r>
          </a:p>
          <a:p>
            <a:pPr indent="360363">
              <a:buFont typeface="Wingdings" pitchFamily="2" charset="2"/>
              <a:buChar char="q"/>
            </a:pPr>
            <a:r>
              <a:rPr lang="ru-RU" sz="2400"/>
              <a:t>різні рентгенологічні прояви порушень бронхіальної прохідності:</a:t>
            </a:r>
          </a:p>
          <a:p>
            <a:pPr indent="360363">
              <a:buFont typeface="Wingdings" pitchFamily="2" charset="2"/>
              <a:buChar char="q"/>
            </a:pPr>
            <a:r>
              <a:rPr lang="ru-RU" sz="2400"/>
              <a:t>  гіповентиляція,</a:t>
            </a:r>
          </a:p>
          <a:p>
            <a:pPr indent="360363">
              <a:buFont typeface="Wingdings" pitchFamily="2" charset="2"/>
              <a:buChar char="q"/>
            </a:pPr>
            <a:r>
              <a:rPr lang="ru-RU" sz="2400"/>
              <a:t>  ателектаз або</a:t>
            </a:r>
          </a:p>
          <a:p>
            <a:pPr indent="360363">
              <a:buFont typeface="Wingdings" pitchFamily="2" charset="2"/>
              <a:buChar char="q"/>
            </a:pPr>
            <a:r>
              <a:rPr lang="ru-RU" sz="2400"/>
              <a:t>  здуття,</a:t>
            </a:r>
          </a:p>
          <a:p>
            <a:pPr indent="360363">
              <a:buFont typeface="Wingdings" pitchFamily="2" charset="2"/>
              <a:buChar char="q"/>
            </a:pPr>
            <a:r>
              <a:rPr lang="ru-RU" sz="2400"/>
              <a:t>  маятнікообразние зміщення середостіння,</a:t>
            </a:r>
          </a:p>
          <a:p>
            <a:pPr indent="360363">
              <a:buFont typeface="Wingdings" pitchFamily="2" charset="2"/>
              <a:buChar char="q"/>
            </a:pPr>
            <a:r>
              <a:rPr lang="ru-RU" sz="2400"/>
              <a:t>  вторинні бронхоектази</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6001643"/>
          </a:xfrm>
          <a:prstGeom prst="rect">
            <a:avLst/>
          </a:prstGeom>
        </p:spPr>
        <p:txBody>
          <a:bodyPr wrap="square">
            <a:spAutoFit/>
          </a:bodyPr>
          <a:lstStyle/>
          <a:p>
            <a:pPr indent="360363"/>
            <a:r>
              <a:rPr lang="ru-RU" sz="2400" b="1"/>
              <a:t>Комп'ютерно-томографічні ознаки гамартоми:</a:t>
            </a:r>
          </a:p>
          <a:p>
            <a:pPr indent="360363"/>
            <a:endParaRPr lang="ru-RU" sz="2400" b="1"/>
          </a:p>
          <a:p>
            <a:pPr indent="360363"/>
            <a:r>
              <a:rPr lang="ru-RU" sz="2400" b="1"/>
              <a:t>Гамартоми всіх гістологічних різновидів диференціюються у вигляді об'ємного утворення овальної форми з чіткими контурами різного діаметру, розташованого на тлі незміненій легеневої тканини без реакції прилеглої междолевой або костальної плеври.</a:t>
            </a:r>
          </a:p>
          <a:p>
            <a:pPr indent="360363"/>
            <a:r>
              <a:rPr lang="ru-RU" sz="2400" b="1"/>
              <a:t>У 50% випадків структура гамартоми є неоднорідною: або за рахунок центрально розташованих ділянок звапнення (в 15-30%), або за рахунок ділянок зниженої до -130</a:t>
            </a:r>
            <a:r>
              <a:rPr lang="en-US" sz="2400" b="1"/>
              <a:t>HU </a:t>
            </a:r>
            <a:r>
              <a:rPr lang="ru-RU" sz="2400" b="1"/>
              <a:t>щільності (жирова тканина, в 34-50%).  Поєднання включень жиру і кальцію в одній пухлини є характерною ознакою гамартоми.</a:t>
            </a:r>
          </a:p>
          <a:p>
            <a:pPr indent="360363"/>
            <a:r>
              <a:rPr lang="ru-RU" sz="2400" b="1"/>
              <a:t>Частота звапніння зростає зі збільшенням розмірів гамартоми: від 10% для пухлин менше 2 см до 75% для гамартом більше 5 см.</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568952" cy="6370975"/>
          </a:xfrm>
          <a:prstGeom prst="rect">
            <a:avLst/>
          </a:prstGeom>
        </p:spPr>
        <p:txBody>
          <a:bodyPr wrap="square">
            <a:spAutoFit/>
          </a:bodyPr>
          <a:lstStyle/>
          <a:p>
            <a:r>
              <a:rPr lang="ru-RU" sz="2400" b="1"/>
              <a:t>При розташуванні пухлини в плащової частини легкого вона має підкреслені контури і гладку поверхню.</a:t>
            </a:r>
          </a:p>
          <a:p>
            <a:r>
              <a:rPr lang="ru-RU" sz="2400" b="1"/>
              <a:t>При локалізації гамартоми в товщі легеневої тканини її віддалений від кореня полюс має підкреслені контури і гладку поверхню, звернений ж до кореня легені полюс залишається чітким, але набуває хвилястий характер за рахунок безлічі коротких фіброзних тяжів, що поширюються в тканину легені.  Відзначається також характерна орієнтація довгої осі гамартоми: при розташуванні цієї пухлини в будь-якому відділі легеневої тканини її довга вісь завжди прямує в бік кореня легені.</a:t>
            </a:r>
          </a:p>
          <a:p>
            <a:r>
              <a:rPr lang="ru-RU" sz="2400" b="1"/>
              <a:t>При комп'ютерній томографії з болюсним контрастним посиленням зображення відзначається поступове підвищення щільності гамартоми протягом усіх фаз контрастування.  Характерно, що в артеріальну фазу збільшення щільності тканини освіти відбувається на 57,2%, в венозну фазу - на 26,4%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upload.wikimedia.org/wikipedia/commons/thumb/0/09/%D0%93%D0%B0%D0%BC%D0%B0%D1%80%D1%82%D0%BE%D0%BC%D0%B0.jpg/800px-%D0%93%D0%B0%D0%BC%D0%B0%D1%80%D1%82%D0%BE%D0%BC%D0%B0.jpg"/>
          <p:cNvPicPr>
            <a:picLocks noChangeAspect="1" noChangeArrowheads="1"/>
          </p:cNvPicPr>
          <p:nvPr/>
        </p:nvPicPr>
        <p:blipFill>
          <a:blip r:embed="rId2" cstate="print"/>
          <a:srcRect/>
          <a:stretch>
            <a:fillRect/>
          </a:stretch>
        </p:blipFill>
        <p:spPr bwMode="auto">
          <a:xfrm>
            <a:off x="179512" y="1293884"/>
            <a:ext cx="5040560" cy="3774120"/>
          </a:xfrm>
          <a:prstGeom prst="rect">
            <a:avLst/>
          </a:prstGeom>
          <a:noFill/>
        </p:spPr>
      </p:pic>
      <p:sp>
        <p:nvSpPr>
          <p:cNvPr id="3" name="Прямоугольник 2"/>
          <p:cNvSpPr/>
          <p:nvPr/>
        </p:nvSpPr>
        <p:spPr>
          <a:xfrm>
            <a:off x="395536" y="6237312"/>
            <a:ext cx="3704925" cy="369332"/>
          </a:xfrm>
          <a:prstGeom prst="rect">
            <a:avLst/>
          </a:prstGeom>
        </p:spPr>
        <p:txBody>
          <a:bodyPr wrap="none">
            <a:spAutoFit/>
          </a:bodyPr>
          <a:lstStyle/>
          <a:p>
            <a:r>
              <a:rPr lang="ru-RU" err="1"/>
              <a:t>Автор:Клеткин</a:t>
            </a:r>
            <a:r>
              <a:rPr lang="ru-RU"/>
              <a:t> Максим Евгеньевич</a:t>
            </a:r>
          </a:p>
        </p:txBody>
      </p:sp>
      <p:sp>
        <p:nvSpPr>
          <p:cNvPr id="4" name="Прямоугольник 3"/>
          <p:cNvSpPr/>
          <p:nvPr/>
        </p:nvSpPr>
        <p:spPr>
          <a:xfrm>
            <a:off x="395536" y="188640"/>
            <a:ext cx="8136904" cy="369332"/>
          </a:xfrm>
          <a:prstGeom prst="rect">
            <a:avLst/>
          </a:prstGeom>
        </p:spPr>
        <p:txBody>
          <a:bodyPr wrap="square">
            <a:spAutoFit/>
          </a:bodyPr>
          <a:lstStyle/>
          <a:p>
            <a:r>
              <a:rPr lang="ru-RU"/>
              <a:t>Гамартоми верхньої частки (С2) правої легені великих розмірів</a:t>
            </a:r>
          </a:p>
        </p:txBody>
      </p:sp>
      <p:cxnSp>
        <p:nvCxnSpPr>
          <p:cNvPr id="6" name="Прямая со стрелкой 5"/>
          <p:cNvCxnSpPr/>
          <p:nvPr/>
        </p:nvCxnSpPr>
        <p:spPr>
          <a:xfrm flipV="1">
            <a:off x="1331640" y="2780928"/>
            <a:ext cx="432048"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6084" name="Picture 4" descr="https://upload.wikimedia.org/wikipedia/commons/0/00/%D0%93%D0%B0%D0%BC%D0%B0%D1%80%D1%82%D0%BE%D0%BC%D0%B0_%D0%9A%D0%A2.jpg"/>
          <p:cNvPicPr>
            <a:picLocks noChangeAspect="1" noChangeArrowheads="1"/>
          </p:cNvPicPr>
          <p:nvPr/>
        </p:nvPicPr>
        <p:blipFill>
          <a:blip r:embed="rId3" cstate="print"/>
          <a:srcRect/>
          <a:stretch>
            <a:fillRect/>
          </a:stretch>
        </p:blipFill>
        <p:spPr bwMode="auto">
          <a:xfrm>
            <a:off x="5220072" y="1196752"/>
            <a:ext cx="3623197" cy="3888432"/>
          </a:xfrm>
          <a:prstGeom prst="rect">
            <a:avLst/>
          </a:prstGeom>
          <a:noFill/>
        </p:spPr>
      </p:pic>
      <p:cxnSp>
        <p:nvCxnSpPr>
          <p:cNvPr id="9" name="Прямая со стрелкой 8"/>
          <p:cNvCxnSpPr/>
          <p:nvPr/>
        </p:nvCxnSpPr>
        <p:spPr>
          <a:xfrm>
            <a:off x="6372200" y="3789040"/>
            <a:ext cx="28803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Гамартома: симптомы, виды и лечение"/>
          <p:cNvPicPr>
            <a:picLocks noChangeAspect="1" noChangeArrowheads="1"/>
          </p:cNvPicPr>
          <p:nvPr/>
        </p:nvPicPr>
        <p:blipFill>
          <a:blip r:embed="rId2" cstate="print"/>
          <a:srcRect/>
          <a:stretch>
            <a:fillRect/>
          </a:stretch>
        </p:blipFill>
        <p:spPr bwMode="auto">
          <a:xfrm flipH="1">
            <a:off x="323528" y="620687"/>
            <a:ext cx="6696744" cy="5956579"/>
          </a:xfrm>
          <a:prstGeom prst="rect">
            <a:avLst/>
          </a:prstGeom>
          <a:noFill/>
        </p:spPr>
      </p:pic>
      <p:sp>
        <p:nvSpPr>
          <p:cNvPr id="3" name="Прямоугольник 2"/>
          <p:cNvSpPr/>
          <p:nvPr/>
        </p:nvSpPr>
        <p:spPr>
          <a:xfrm>
            <a:off x="1619672" y="0"/>
            <a:ext cx="4572000" cy="369332"/>
          </a:xfrm>
          <a:prstGeom prst="rect">
            <a:avLst/>
          </a:prstGeom>
        </p:spPr>
        <p:txBody>
          <a:bodyPr>
            <a:spAutoFit/>
          </a:bodyPr>
          <a:lstStyle/>
          <a:p>
            <a:r>
              <a:rPr lang="ru-RU"/>
              <a:t>Гамартома лівої легені</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zhuravlev.info/images/iarchive/img_74_4.jpg"/>
          <p:cNvPicPr>
            <a:picLocks noChangeAspect="1" noChangeArrowheads="1"/>
          </p:cNvPicPr>
          <p:nvPr/>
        </p:nvPicPr>
        <p:blipFill>
          <a:blip r:embed="rId2" cstate="print"/>
          <a:srcRect/>
          <a:stretch>
            <a:fillRect/>
          </a:stretch>
        </p:blipFill>
        <p:spPr bwMode="auto">
          <a:xfrm>
            <a:off x="0" y="1340768"/>
            <a:ext cx="5364128" cy="4968551"/>
          </a:xfrm>
          <a:prstGeom prst="rect">
            <a:avLst/>
          </a:prstGeom>
          <a:noFill/>
        </p:spPr>
      </p:pic>
      <p:pic>
        <p:nvPicPr>
          <p:cNvPr id="44036" name="Picture 4" descr="https://zhuravlev.info/images/iarchive/img_74_5.jpg"/>
          <p:cNvPicPr>
            <a:picLocks noChangeAspect="1" noChangeArrowheads="1"/>
          </p:cNvPicPr>
          <p:nvPr/>
        </p:nvPicPr>
        <p:blipFill>
          <a:blip r:embed="rId3" cstate="print"/>
          <a:srcRect/>
          <a:stretch>
            <a:fillRect/>
          </a:stretch>
        </p:blipFill>
        <p:spPr bwMode="auto">
          <a:xfrm>
            <a:off x="5381625" y="1268760"/>
            <a:ext cx="3762375" cy="5019676"/>
          </a:xfrm>
          <a:prstGeom prst="rect">
            <a:avLst/>
          </a:prstGeom>
          <a:noFill/>
        </p:spPr>
      </p:pic>
      <p:sp>
        <p:nvSpPr>
          <p:cNvPr id="5" name="Прямоугольник 4"/>
          <p:cNvSpPr/>
          <p:nvPr/>
        </p:nvSpPr>
        <p:spPr>
          <a:xfrm>
            <a:off x="2411760" y="476672"/>
            <a:ext cx="2573140" cy="369332"/>
          </a:xfrm>
          <a:prstGeom prst="rect">
            <a:avLst/>
          </a:prstGeom>
        </p:spPr>
        <p:txBody>
          <a:bodyPr wrap="none">
            <a:spAutoFit/>
          </a:bodyPr>
          <a:lstStyle/>
          <a:p>
            <a:r>
              <a:rPr lang="ru-RU"/>
              <a:t>Гамартома правої легені</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descr="Рис. 1. Рентгенологическое исследование легких"/>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5540" name="AutoShape 4" descr="Рис. 1. Рентгенологическое исследование легких"/>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5542" name="AutoShape 6" descr="Рис. 1. Рентгенологическое исследование легких"/>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5544" name="AutoShape 8" descr="Рис. 1. Рентгенологическое исследование легких"/>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5545" name="Picture 9" descr="E:\Мои документы\КНИГИ по рентгену\Легкие\Опухоли\Гиганская гамартома.png"/>
          <p:cNvPicPr>
            <a:picLocks noChangeAspect="1" noChangeArrowheads="1"/>
          </p:cNvPicPr>
          <p:nvPr/>
        </p:nvPicPr>
        <p:blipFill>
          <a:blip r:embed="rId2" cstate="print"/>
          <a:srcRect/>
          <a:stretch>
            <a:fillRect/>
          </a:stretch>
        </p:blipFill>
        <p:spPr bwMode="auto">
          <a:xfrm>
            <a:off x="0" y="0"/>
            <a:ext cx="6372200" cy="6818037"/>
          </a:xfrm>
          <a:prstGeom prst="rect">
            <a:avLst/>
          </a:prstGeom>
          <a:noFill/>
        </p:spPr>
      </p:pic>
      <p:sp>
        <p:nvSpPr>
          <p:cNvPr id="7" name="Прямоугольник 6"/>
          <p:cNvSpPr/>
          <p:nvPr/>
        </p:nvSpPr>
        <p:spPr>
          <a:xfrm>
            <a:off x="6516216" y="260648"/>
            <a:ext cx="2376264" cy="1477328"/>
          </a:xfrm>
          <a:prstGeom prst="rect">
            <a:avLst/>
          </a:prstGeom>
        </p:spPr>
        <p:txBody>
          <a:bodyPr wrap="square">
            <a:spAutoFit/>
          </a:bodyPr>
          <a:lstStyle/>
          <a:p>
            <a:r>
              <a:rPr lang="ru-RU"/>
              <a:t>Гигантская хондроидная гамартома легкого множественно-узловатого строения</a:t>
            </a:r>
          </a:p>
        </p:txBody>
      </p:sp>
      <p:sp>
        <p:nvSpPr>
          <p:cNvPr id="8" name="Прямоугольник 7"/>
          <p:cNvSpPr/>
          <p:nvPr/>
        </p:nvSpPr>
        <p:spPr>
          <a:xfrm>
            <a:off x="6444208" y="5042118"/>
            <a:ext cx="2699792" cy="1815882"/>
          </a:xfrm>
          <a:prstGeom prst="rect">
            <a:avLst/>
          </a:prstGeom>
        </p:spPr>
        <p:txBody>
          <a:bodyPr wrap="square">
            <a:spAutoFit/>
          </a:bodyPr>
          <a:lstStyle/>
          <a:p>
            <a:r>
              <a:rPr lang="ru-RU" sz="1400"/>
              <a:t>Авторы: Гринберг Л.М., Костерина Н.Е., Коротков . Гигантская </a:t>
            </a:r>
            <a:r>
              <a:rPr lang="ru-RU" sz="1400" err="1"/>
              <a:t>хондроидная</a:t>
            </a:r>
            <a:r>
              <a:rPr lang="ru-RU" sz="1400"/>
              <a:t> гамартома легкого множественно-узловатого </a:t>
            </a:r>
            <a:r>
              <a:rPr lang="ru-RU" sz="1400" err="1"/>
              <a:t>строения.РМЖ</a:t>
            </a:r>
            <a:r>
              <a:rPr lang="ru-RU" sz="1400"/>
              <a:t> (Русский медицинский журнал)</a:t>
            </a:r>
            <a:r>
              <a:rPr lang="ru-RU" sz="1400" u="sng"/>
              <a:t> </a:t>
            </a:r>
            <a:r>
              <a:rPr lang="ru-RU" sz="1400"/>
              <a:t>№ 3. стр. 218-220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59624" y="548680"/>
            <a:ext cx="3384376" cy="4031873"/>
          </a:xfrm>
          <a:prstGeom prst="rect">
            <a:avLst/>
          </a:prstGeom>
        </p:spPr>
        <p:txBody>
          <a:bodyPr wrap="square">
            <a:spAutoFit/>
          </a:bodyPr>
          <a:lstStyle/>
          <a:p>
            <a:r>
              <a:rPr lang="ru-RU" sz="1600"/>
              <a:t>Коли легеневий вузлик сильно кальцинованої, він майже завжди доброякісний.</a:t>
            </a:r>
          </a:p>
          <a:p>
            <a:endParaRPr lang="ru-RU" sz="1600"/>
          </a:p>
          <a:p>
            <a:r>
              <a:rPr lang="ru-RU" sz="1600"/>
              <a:t>А) Туберкульозні гранульоми є частими наслідками попередньої, зазвичай субклінічній, туберкульозної інфекції і зазвичай однорідно кальцифікованими (чорні кружки).</a:t>
            </a:r>
          </a:p>
          <a:p>
            <a:r>
              <a:rPr lang="ru-RU" sz="1600"/>
              <a:t> Б)  Гістоплазмоми (біла стрілка) можуть містити центральну або цільову кальцифікацію (чорна стрілка) або можуть мати пластинчатую кальцифікацію, яка є діагностичною.</a:t>
            </a:r>
          </a:p>
        </p:txBody>
      </p:sp>
      <p:pic>
        <p:nvPicPr>
          <p:cNvPr id="3" name="Рисунок 2"/>
          <p:cNvPicPr/>
          <p:nvPr/>
        </p:nvPicPr>
        <p:blipFill>
          <a:blip r:embed="rId2" cstate="print"/>
          <a:srcRect/>
          <a:stretch>
            <a:fillRect/>
          </a:stretch>
        </p:blipFill>
        <p:spPr bwMode="auto">
          <a:xfrm>
            <a:off x="0" y="1268760"/>
            <a:ext cx="5508104" cy="3456384"/>
          </a:xfrm>
          <a:prstGeom prst="rect">
            <a:avLst/>
          </a:prstGeom>
          <a:noFill/>
          <a:ln w="9525">
            <a:noFill/>
            <a:miter lim="800000"/>
            <a:headEnd/>
            <a:tailEnd/>
          </a:ln>
        </p:spPr>
      </p:pic>
      <p:sp>
        <p:nvSpPr>
          <p:cNvPr id="5" name="Прямоугольник 4"/>
          <p:cNvSpPr/>
          <p:nvPr/>
        </p:nvSpPr>
        <p:spPr>
          <a:xfrm>
            <a:off x="539552" y="260648"/>
            <a:ext cx="4543936" cy="461665"/>
          </a:xfrm>
          <a:prstGeom prst="rect">
            <a:avLst/>
          </a:prstGeom>
        </p:spPr>
        <p:txBody>
          <a:bodyPr wrap="none">
            <a:spAutoFit/>
          </a:bodyPr>
          <a:lstStyle/>
          <a:p>
            <a:r>
              <a:rPr lang="ru-RU" sz="2400"/>
              <a:t>Дифференциальная диагностика:</a:t>
            </a:r>
          </a:p>
        </p:txBody>
      </p:sp>
      <p:sp>
        <p:nvSpPr>
          <p:cNvPr id="6" name="Прямоугольник 5"/>
          <p:cNvSpPr/>
          <p:nvPr/>
        </p:nvSpPr>
        <p:spPr>
          <a:xfrm>
            <a:off x="251520" y="4869160"/>
            <a:ext cx="2232248" cy="923330"/>
          </a:xfrm>
          <a:prstGeom prst="rect">
            <a:avLst/>
          </a:prstGeom>
        </p:spPr>
        <p:txBody>
          <a:bodyPr wrap="square">
            <a:spAutoFit/>
          </a:bodyPr>
          <a:lstStyle/>
          <a:p>
            <a:r>
              <a:rPr lang="ru-RU"/>
              <a:t>Кальцинированные туберкулезные гранулемы </a:t>
            </a:r>
          </a:p>
        </p:txBody>
      </p:sp>
      <p:sp>
        <p:nvSpPr>
          <p:cNvPr id="7" name="Прямоугольник 6"/>
          <p:cNvSpPr/>
          <p:nvPr/>
        </p:nvSpPr>
        <p:spPr>
          <a:xfrm>
            <a:off x="2771800" y="4941168"/>
            <a:ext cx="1681614" cy="369332"/>
          </a:xfrm>
          <a:prstGeom prst="rect">
            <a:avLst/>
          </a:prstGeom>
        </p:spPr>
        <p:txBody>
          <a:bodyPr wrap="none">
            <a:spAutoFit/>
          </a:bodyPr>
          <a:lstStyle/>
          <a:p>
            <a:r>
              <a:rPr lang="ru-RU" err="1"/>
              <a:t>Гистоплазмома</a:t>
            </a:r>
            <a:endParaRPr lang="ru-RU"/>
          </a:p>
        </p:txBody>
      </p:sp>
      <p:sp>
        <p:nvSpPr>
          <p:cNvPr id="43010" name="Rectangle 2"/>
          <p:cNvSpPr>
            <a:spLocks noChangeArrowheads="1"/>
          </p:cNvSpPr>
          <p:nvPr/>
        </p:nvSpPr>
        <p:spPr bwMode="auto">
          <a:xfrm>
            <a:off x="0" y="6398568"/>
            <a:ext cx="476553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rPr>
              <a:t>William </a:t>
            </a:r>
            <a:r>
              <a:rPr kumimoji="0" lang="en-US" sz="1200" b="0" i="0" u="none" strike="noStrike" cap="none" normalizeH="0" baseline="0" err="1">
                <a:ln>
                  <a:noFill/>
                </a:ln>
                <a:solidFill>
                  <a:schemeClr val="tx1"/>
                </a:solidFill>
                <a:effectLst/>
                <a:latin typeface="Calibri" pitchFamily="34" charset="0"/>
                <a:ea typeface="Calibri" pitchFamily="34" charset="0"/>
                <a:cs typeface="Times New Roman" pitchFamily="18" charset="0"/>
              </a:rPr>
              <a:t>Herringm</a:t>
            </a:r>
            <a:r>
              <a:rPr kumimoji="0" 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rPr>
              <a:t>, MD.  Learning Radiology. Recognizing Basics 3</a:t>
            </a:r>
            <a:r>
              <a:rPr kumimoji="0" lang="en-US" sz="1200" b="0" i="0" u="none" strike="noStrike" cap="none" normalizeH="0" baseline="30000">
                <a:ln>
                  <a:noFill/>
                </a:ln>
                <a:solidFill>
                  <a:schemeClr val="tx1"/>
                </a:solidFill>
                <a:effectLst/>
                <a:latin typeface="Calibri" pitchFamily="34" charset="0"/>
                <a:ea typeface="Calibri" pitchFamily="34" charset="0"/>
                <a:cs typeface="Times New Roman" pitchFamily="18" charset="0"/>
              </a:rPr>
              <a:t>rd</a:t>
            </a:r>
            <a:r>
              <a:rPr kumimoji="0" 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rPr>
              <a:t> Edition</a:t>
            </a:r>
            <a:endParaRPr kumimoji="0" lang="ru-RU" sz="12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rPr>
              <a:t>https://kat.cr/user/Blink99/</a:t>
            </a:r>
            <a:endParaRPr kumimoji="0" lang="en-US" sz="12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55776" y="6309320"/>
            <a:ext cx="3655168" cy="369332"/>
          </a:xfrm>
          <a:prstGeom prst="rect">
            <a:avLst/>
          </a:prstGeom>
        </p:spPr>
        <p:txBody>
          <a:bodyPr wrap="none">
            <a:spAutoFit/>
          </a:bodyPr>
          <a:lstStyle/>
          <a:p>
            <a:r>
              <a:rPr lang="en-US"/>
              <a:t>https://en.ppt-online.org/303610</a:t>
            </a:r>
            <a:endParaRPr lang="ru-RU"/>
          </a:p>
        </p:txBody>
      </p:sp>
      <p:pic>
        <p:nvPicPr>
          <p:cNvPr id="107522" name="Picture 2" descr="https://cf.ppt-online.org/files1/slide/l/lEBGpAXPJWboktyjS1KrFHwDuZdU05YQ2IvTaqVNg/slide-5.jpg"/>
          <p:cNvPicPr>
            <a:picLocks noChangeAspect="1" noChangeArrowheads="1"/>
          </p:cNvPicPr>
          <p:nvPr/>
        </p:nvPicPr>
        <p:blipFill>
          <a:blip r:embed="rId2" cstate="print"/>
          <a:srcRect/>
          <a:stretch>
            <a:fillRect/>
          </a:stretch>
        </p:blipFill>
        <p:spPr bwMode="auto">
          <a:xfrm>
            <a:off x="0" y="188640"/>
            <a:ext cx="6768752" cy="6040796"/>
          </a:xfrm>
          <a:prstGeom prst="rect">
            <a:avLst/>
          </a:prstGeom>
          <a:noFill/>
        </p:spPr>
      </p:pic>
      <p:cxnSp>
        <p:nvCxnSpPr>
          <p:cNvPr id="5" name="Прямая со стрелкой 4"/>
          <p:cNvCxnSpPr/>
          <p:nvPr/>
        </p:nvCxnSpPr>
        <p:spPr>
          <a:xfrm flipH="1">
            <a:off x="3779912" y="2636912"/>
            <a:ext cx="360040"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V="1">
            <a:off x="3635896" y="4509120"/>
            <a:ext cx="360040" cy="36004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9" name="Прямоугольник 8"/>
          <p:cNvSpPr/>
          <p:nvPr/>
        </p:nvSpPr>
        <p:spPr>
          <a:xfrm>
            <a:off x="6876257" y="260648"/>
            <a:ext cx="2267744" cy="1754326"/>
          </a:xfrm>
          <a:prstGeom prst="rect">
            <a:avLst/>
          </a:prstGeom>
        </p:spPr>
        <p:txBody>
          <a:bodyPr wrap="square">
            <a:spAutoFit/>
          </a:bodyPr>
          <a:lstStyle/>
          <a:p>
            <a:r>
              <a:rPr lang="ru-RU"/>
              <a:t>Червона стрілка - внутрібронхіального гамартома;</a:t>
            </a:r>
          </a:p>
          <a:p>
            <a:r>
              <a:rPr lang="ru-RU"/>
              <a:t>Сині стрілки - гіповентиляція нижньої частки</a:t>
            </a:r>
          </a:p>
        </p:txBody>
      </p:sp>
      <p:cxnSp>
        <p:nvCxnSpPr>
          <p:cNvPr id="11" name="Прямая со стрелкой 10"/>
          <p:cNvCxnSpPr/>
          <p:nvPr/>
        </p:nvCxnSpPr>
        <p:spPr>
          <a:xfrm flipH="1">
            <a:off x="4932040" y="3789040"/>
            <a:ext cx="216024" cy="36004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s://cf.ppt-online.org/files1/slide/l/lEBGpAXPJWboktyjS1KrFHwDuZdU05YQ2IvTaqVNg/slide-9.jpg"/>
          <p:cNvPicPr>
            <a:picLocks noChangeAspect="1" noChangeArrowheads="1"/>
          </p:cNvPicPr>
          <p:nvPr/>
        </p:nvPicPr>
        <p:blipFill>
          <a:blip r:embed="rId2" cstate="print"/>
          <a:srcRect/>
          <a:stretch>
            <a:fillRect/>
          </a:stretch>
        </p:blipFill>
        <p:spPr bwMode="auto">
          <a:xfrm>
            <a:off x="179513" y="260648"/>
            <a:ext cx="5400600" cy="4045176"/>
          </a:xfrm>
          <a:prstGeom prst="rect">
            <a:avLst/>
          </a:prstGeom>
          <a:noFill/>
        </p:spPr>
      </p:pic>
      <p:cxnSp>
        <p:nvCxnSpPr>
          <p:cNvPr id="4" name="Прямая со стрелкой 3"/>
          <p:cNvCxnSpPr/>
          <p:nvPr/>
        </p:nvCxnSpPr>
        <p:spPr>
          <a:xfrm flipH="1">
            <a:off x="4139952" y="2492896"/>
            <a:ext cx="360040"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395536" y="6488668"/>
            <a:ext cx="3655168" cy="369332"/>
          </a:xfrm>
          <a:prstGeom prst="rect">
            <a:avLst/>
          </a:prstGeom>
        </p:spPr>
        <p:txBody>
          <a:bodyPr wrap="none">
            <a:spAutoFit/>
          </a:bodyPr>
          <a:lstStyle/>
          <a:p>
            <a:r>
              <a:rPr lang="en-US"/>
              <a:t>https://en.ppt-online.org/303610</a:t>
            </a:r>
            <a:endParaRPr lang="ru-RU"/>
          </a:p>
        </p:txBody>
      </p:sp>
      <p:pic>
        <p:nvPicPr>
          <p:cNvPr id="109571" name="Picture 3"/>
          <p:cNvPicPr>
            <a:picLocks noChangeAspect="1" noChangeArrowheads="1"/>
          </p:cNvPicPr>
          <p:nvPr/>
        </p:nvPicPr>
        <p:blipFill>
          <a:blip r:embed="rId3" cstate="print"/>
          <a:srcRect/>
          <a:stretch>
            <a:fillRect/>
          </a:stretch>
        </p:blipFill>
        <p:spPr bwMode="auto">
          <a:xfrm>
            <a:off x="5436096" y="188640"/>
            <a:ext cx="3707904" cy="2448272"/>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3416320"/>
          </a:xfrm>
          <a:prstGeom prst="rect">
            <a:avLst/>
          </a:prstGeom>
        </p:spPr>
        <p:txBody>
          <a:bodyPr wrap="square">
            <a:spAutoFit/>
          </a:bodyPr>
          <a:lstStyle/>
          <a:p>
            <a:pPr indent="449263" algn="just"/>
            <a:r>
              <a:rPr lang="ru-RU" sz="2400"/>
              <a:t>Прогноз при гамартомі сприятливий.  Гамартоми можуть досягати гігантських розмірів. Випадки виникнення злоякісної пухлини гамартоми дуже рідкісні: можливість малігнізації не перевищує 5-7%</a:t>
            </a:r>
          </a:p>
          <a:p>
            <a:pPr indent="449263" algn="just"/>
            <a:r>
              <a:rPr lang="ru-RU" sz="2400"/>
              <a:t>Озлокачествление відбувається як в мезенхимной (хондросаркома, фібросаркома, ліпосаркома), так і епітеліальних компоненті освіти (аденокарцинома, епідермоїдний рак), з метастазуванням в лімфовузли, плевру, печінку, хребет.</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4524315"/>
          </a:xfrm>
          <a:prstGeom prst="rect">
            <a:avLst/>
          </a:prstGeom>
        </p:spPr>
        <p:txBody>
          <a:bodyPr wrap="square">
            <a:spAutoFit/>
          </a:bodyPr>
          <a:lstStyle/>
          <a:p>
            <a:pPr algn="ctr"/>
            <a:r>
              <a:rPr lang="ru-RU" sz="2400"/>
              <a:t>Лікування гамартом:</a:t>
            </a:r>
          </a:p>
          <a:p>
            <a:pPr algn="ctr"/>
            <a:endParaRPr lang="ru-RU" sz="2400"/>
          </a:p>
          <a:p>
            <a:pPr algn="ctr"/>
            <a:r>
              <a:rPr lang="ru-RU" sz="2400"/>
              <a:t>Невеликі гамартоми лікуванню не підлягають.</a:t>
            </a:r>
          </a:p>
          <a:p>
            <a:pPr algn="ctr"/>
            <a:r>
              <a:rPr lang="ru-RU" sz="2400"/>
              <a:t>Показання до оперативного втручання з приводу гамартоми легкого:</a:t>
            </a:r>
          </a:p>
          <a:p>
            <a:pPr algn="ctr"/>
            <a:r>
              <a:rPr lang="ru-RU" sz="2400"/>
              <a:t>одиночне освіту в легкому більше 2,5 см в діаметрі;</a:t>
            </a:r>
          </a:p>
          <a:p>
            <a:pPr algn="ctr"/>
            <a:r>
              <a:rPr lang="ru-RU" sz="2400"/>
              <a:t>надмірні психічні переживання пацієнта з приводу виявленого новоутворення;</a:t>
            </a:r>
          </a:p>
          <a:p>
            <a:pPr algn="ctr"/>
            <a:r>
              <a:rPr lang="ru-RU" sz="2400"/>
              <a:t>тенденція до прогресуючого зростання;</a:t>
            </a:r>
          </a:p>
          <a:p>
            <a:pPr algn="ctr"/>
            <a:r>
              <a:rPr lang="ru-RU" sz="2400"/>
              <a:t>що не піддаються медикаментозної терапії легеневі симптоми;</a:t>
            </a:r>
          </a:p>
          <a:p>
            <a:pPr algn="ctr"/>
            <a:r>
              <a:rPr lang="ru-RU" sz="2400"/>
              <a:t>неможливість однозначно виключити злоякісний характер новоутворення.</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0"/>
            <a:ext cx="8280920" cy="6001643"/>
          </a:xfrm>
          <a:prstGeom prst="rect">
            <a:avLst/>
          </a:prstGeom>
        </p:spPr>
        <p:txBody>
          <a:bodyPr wrap="square">
            <a:spAutoFit/>
          </a:bodyPr>
          <a:lstStyle/>
          <a:p>
            <a:r>
              <a:rPr lang="ru-RU" sz="2400"/>
              <a:t>Оперативне лікування:</a:t>
            </a:r>
          </a:p>
          <a:p>
            <a:r>
              <a:rPr lang="ru-RU" sz="2400"/>
              <a:t>) енуклеація пухлини,</a:t>
            </a:r>
          </a:p>
          <a:p>
            <a:r>
              <a:rPr lang="ru-RU" sz="2400"/>
              <a:t>) клиноподібна резекція,</a:t>
            </a:r>
          </a:p>
          <a:p>
            <a:r>
              <a:rPr lang="ru-RU" sz="2400"/>
              <a:t>) сегментектомія,</a:t>
            </a:r>
          </a:p>
          <a:p>
            <a:r>
              <a:rPr lang="ru-RU" sz="2400"/>
              <a:t>) лобектомія або пневмонектомія.</a:t>
            </a:r>
          </a:p>
          <a:p>
            <a:r>
              <a:rPr lang="ru-RU" sz="2400"/>
              <a:t>  Субплеврально розташовані гамартоми можуть бути видалені простим вилущування після надсеченная над ними плеври і кортикального шару легкого.</a:t>
            </a:r>
          </a:p>
          <a:p>
            <a:r>
              <a:rPr lang="ru-RU" sz="2400"/>
              <a:t>Останнім часом це стало можливо виконати з використанням відеоторакоскопічних методик без травматичних розрізів (торакотомии).</a:t>
            </a:r>
          </a:p>
          <a:p>
            <a:r>
              <a:rPr lang="ru-RU" sz="2400"/>
              <a:t>Показаннями до виконання лобектомія або пневмонектоміі при паренхіми гамартома легкого є:</a:t>
            </a:r>
          </a:p>
          <a:p>
            <a:r>
              <a:rPr lang="ru-RU" sz="2400"/>
              <a:t>розташування гамартоми в глибині легеневої паренхіми або в корені легені, що унеможливлює виконання клиноподібної резекції;</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712968" cy="6370975"/>
          </a:xfrm>
          <a:prstGeom prst="rect">
            <a:avLst/>
          </a:prstGeom>
        </p:spPr>
        <p:txBody>
          <a:bodyPr wrap="square">
            <a:spAutoFit/>
          </a:bodyPr>
          <a:lstStyle/>
          <a:p>
            <a:pPr marL="539750" indent="-269875"/>
            <a:r>
              <a:rPr lang="ru-RU" sz="2400"/>
              <a:t>порушення функціонування частини легкого дистальнее гамартоми;</a:t>
            </a:r>
          </a:p>
          <a:p>
            <a:pPr marL="539750" indent="-269875"/>
            <a:r>
              <a:rPr lang="ru-RU" sz="2400"/>
              <a:t>гамартоми великих розмірів або множинні гамартоми, що також унеможливлює клиновидную резекцію.</a:t>
            </a:r>
          </a:p>
          <a:p>
            <a:pPr marL="539750" indent="-269875"/>
            <a:r>
              <a:rPr lang="ru-RU" sz="2400"/>
              <a:t>При ендоброхіальной локалізації пухлини:</a:t>
            </a:r>
          </a:p>
          <a:p>
            <a:pPr marL="539750" indent="-269875"/>
            <a:r>
              <a:rPr lang="ru-RU" sz="2400"/>
              <a:t>  в деяких випадках можлива ексцизія пухлини при фибробронхоскопии:</a:t>
            </a:r>
          </a:p>
          <a:p>
            <a:pPr marL="539750" indent="-269875"/>
            <a:r>
              <a:rPr lang="ru-RU" sz="2400"/>
              <a:t>) вплив високоенергетичних лазерів</a:t>
            </a:r>
          </a:p>
          <a:p>
            <a:pPr marL="539750" indent="-269875"/>
            <a:r>
              <a:rPr lang="ru-RU" sz="2400"/>
              <a:t>)  електрокоагуляція</a:t>
            </a:r>
          </a:p>
          <a:p>
            <a:pPr marL="539750" indent="-269875"/>
            <a:r>
              <a:rPr lang="ru-RU" sz="2400"/>
              <a:t>) кріотерапія (кріоабляція),</a:t>
            </a:r>
          </a:p>
          <a:p>
            <a:pPr marL="539750" indent="-269875"/>
            <a:r>
              <a:rPr lang="ru-RU" sz="2400"/>
              <a:t>)  аргон-плазмової коагуляція</a:t>
            </a:r>
          </a:p>
          <a:p>
            <a:pPr marL="539750" indent="-269875"/>
            <a:r>
              <a:rPr lang="ru-RU" sz="2400"/>
              <a:t>) або поєднанні різних методик.</a:t>
            </a:r>
          </a:p>
          <a:p>
            <a:pPr marL="539750" indent="-269875"/>
            <a:r>
              <a:rPr lang="ru-RU" sz="2400"/>
              <a:t>іноді застосовують відкриті бронхопластіческіе операцій.</a:t>
            </a:r>
          </a:p>
          <a:p>
            <a:pPr marL="539750" indent="-269875"/>
            <a:r>
              <a:rPr lang="ru-RU" sz="2400"/>
              <a:t>Ендобронхіальние гамартоми, що супроводжуються ателектазом, деструкцією дренируемой ними частини легені або частими пневмоніями, видаляють шляхом сегментарної (часткової) резекції.</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24936" cy="5386090"/>
          </a:xfrm>
          <a:prstGeom prst="rect">
            <a:avLst/>
          </a:prstGeom>
        </p:spPr>
        <p:txBody>
          <a:bodyPr wrap="square">
            <a:spAutoFit/>
          </a:bodyPr>
          <a:lstStyle/>
          <a:p>
            <a:pPr algn="ctr"/>
            <a:r>
              <a:rPr lang="ru-RU" sz="4000" b="1">
                <a:solidFill>
                  <a:srgbClr val="FFFF00"/>
                </a:solidFill>
              </a:rPr>
              <a:t>Фіброми легень </a:t>
            </a:r>
          </a:p>
          <a:p>
            <a:pPr algn="ctr"/>
            <a:endParaRPr lang="ru-RU" sz="4000" b="1">
              <a:solidFill>
                <a:srgbClr val="FFFF00"/>
              </a:solidFill>
            </a:endParaRPr>
          </a:p>
          <a:p>
            <a:pPr algn="just"/>
            <a:r>
              <a:rPr lang="ru-RU" sz="2400"/>
              <a:t>Зустрічаються серед інших доброякісних пухлин цієї локалізації в 1-7,5% випадків.  Захворювання виникає переважно у чоловіків, при цьому однаково часто може дивуватися як праве, так і ліве легке.  Зазвичай спостерігається периферична локалізація пухлини.  Периферичні фіброми іноді можуть з'єднуватися з легким вузької ніжкою.  Фіброми, як правило, мають невеликі розміри - 2-3 см в діаметрі, але можуть досягати і гігантських розмірів пухлини, що займає майже половину грудної порожнини.  Переконливих даних про можливість малігнізації фибром легких немає.</a:t>
            </a:r>
            <a:br>
              <a:rPr lang="ru-RU" sz="2400"/>
            </a:br>
            <a:endParaRPr lang="ru-RU" sz="2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136904" cy="5262979"/>
          </a:xfrm>
          <a:prstGeom prst="rect">
            <a:avLst/>
          </a:prstGeom>
        </p:spPr>
        <p:txBody>
          <a:bodyPr wrap="square">
            <a:spAutoFit/>
          </a:bodyPr>
          <a:lstStyle/>
          <a:p>
            <a:pPr indent="269875" algn="just"/>
            <a:r>
              <a:rPr lang="ru-RU" sz="2400"/>
              <a:t>Макроскопічно фіброма представляє:</a:t>
            </a:r>
          </a:p>
          <a:p>
            <a:pPr indent="269875" algn="just"/>
            <a:r>
              <a:rPr lang="ru-RU" sz="2400"/>
              <a:t> ) щільний пухлинний вузол білястого кольору з рівною гладкою поверхнею.</a:t>
            </a:r>
          </a:p>
          <a:p>
            <a:pPr indent="269875" algn="just"/>
            <a:r>
              <a:rPr lang="ru-RU" sz="2400"/>
              <a:t>При центральній локалізації фіброми під час виконання бронхоскопії ендобронхіальна поверхню пухлини має білий або червонуватий колір внаслідок гіперемії слизової оболонки.  На слизовій оболонці, що покриває фиброму, іноді можна бачити виразки.</a:t>
            </a:r>
          </a:p>
          <a:p>
            <a:pPr indent="269875" algn="just"/>
            <a:r>
              <a:rPr lang="ru-RU" sz="2400"/>
              <a:t>Пухлина має добре сформовану капсулу, чітко відмежовує її від оточуючих тканин. </a:t>
            </a:r>
          </a:p>
          <a:p>
            <a:pPr indent="269875" algn="just"/>
            <a:r>
              <a:rPr lang="ru-RU" sz="2400"/>
              <a:t> Консистенція пухлини плотноеластіческая. </a:t>
            </a:r>
          </a:p>
          <a:p>
            <a:pPr indent="269875" algn="just"/>
            <a:r>
              <a:rPr lang="ru-RU" sz="2400"/>
              <a:t> На розрізі тканина пухлини зазвичай сіруватого кольору, відзначаються ділянки різної щільності, іноді зустрічаються осередки осифікації, кістозні порожнини.</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рисунок 1"/>
          <p:cNvPicPr>
            <a:picLocks noChangeAspect="1" noChangeArrowheads="1"/>
          </p:cNvPicPr>
          <p:nvPr/>
        </p:nvPicPr>
        <p:blipFill>
          <a:blip r:embed="rId2" cstate="print"/>
          <a:srcRect/>
          <a:stretch>
            <a:fillRect/>
          </a:stretch>
        </p:blipFill>
        <p:spPr bwMode="auto">
          <a:xfrm>
            <a:off x="0" y="1268760"/>
            <a:ext cx="4824536" cy="4248472"/>
          </a:xfrm>
          <a:prstGeom prst="rect">
            <a:avLst/>
          </a:prstGeom>
          <a:noFill/>
        </p:spPr>
      </p:pic>
      <p:sp>
        <p:nvSpPr>
          <p:cNvPr id="3" name="Прямоугольник 2"/>
          <p:cNvSpPr/>
          <p:nvPr/>
        </p:nvSpPr>
        <p:spPr>
          <a:xfrm>
            <a:off x="1403648" y="188640"/>
            <a:ext cx="4370684" cy="830997"/>
          </a:xfrm>
          <a:prstGeom prst="rect">
            <a:avLst/>
          </a:prstGeom>
        </p:spPr>
        <p:txBody>
          <a:bodyPr wrap="none">
            <a:spAutoFit/>
          </a:bodyPr>
          <a:lstStyle/>
          <a:p>
            <a:r>
              <a:rPr lang="ru-RU" sz="2400"/>
              <a:t>Диференціальна діагностика:</a:t>
            </a:r>
          </a:p>
          <a:p>
            <a:r>
              <a:rPr lang="ru-RU" sz="2400"/>
              <a:t>Солітарна фіброма плеври зліва</a:t>
            </a:r>
          </a:p>
        </p:txBody>
      </p:sp>
      <p:pic>
        <p:nvPicPr>
          <p:cNvPr id="66564" name="Picture 4" descr="Рис. 2"/>
          <p:cNvPicPr>
            <a:picLocks noChangeAspect="1" noChangeArrowheads="1"/>
          </p:cNvPicPr>
          <p:nvPr/>
        </p:nvPicPr>
        <p:blipFill>
          <a:blip r:embed="rId3" cstate="print"/>
          <a:srcRect/>
          <a:stretch>
            <a:fillRect/>
          </a:stretch>
        </p:blipFill>
        <p:spPr bwMode="auto">
          <a:xfrm>
            <a:off x="4860031" y="1268760"/>
            <a:ext cx="4193405" cy="4248472"/>
          </a:xfrm>
          <a:prstGeom prst="rect">
            <a:avLst/>
          </a:prstGeom>
          <a:noFill/>
        </p:spPr>
      </p:pic>
      <p:sp>
        <p:nvSpPr>
          <p:cNvPr id="5" name="Прямоугольник 4"/>
          <p:cNvSpPr/>
          <p:nvPr/>
        </p:nvSpPr>
        <p:spPr>
          <a:xfrm>
            <a:off x="395536" y="5657671"/>
            <a:ext cx="8496944" cy="1231106"/>
          </a:xfrm>
          <a:prstGeom prst="rect">
            <a:avLst/>
          </a:prstGeom>
        </p:spPr>
        <p:txBody>
          <a:bodyPr wrap="square">
            <a:spAutoFit/>
          </a:bodyPr>
          <a:lstStyle/>
          <a:p>
            <a:r>
              <a:rPr lang="ru-RU" sz="1400"/>
              <a:t>Вольфганг Шмидт и соавт. Солитарная фиброзная опухоль: опыт центра и обзор симптоматики, диагностических и терапевтических процедур этой редкой опухоли.  </a:t>
            </a:r>
            <a:r>
              <a:rPr lang="en-US" sz="1400" u="sng" err="1">
                <a:hlinkClick r:id="rId4" tooltip="Постоянная ссылка с использованием идентификатора цифрового объекта"/>
              </a:rPr>
              <a:t>j.rmcr</a:t>
            </a:r>
            <a:r>
              <a:rPr lang="en-US" sz="1400" u="sng">
                <a:hlinkClick r:id="rId4" tooltip="Постоянная ссылка с использованием идентификатора цифрового объекта"/>
              </a:rPr>
              <a:t>.</a:t>
            </a:r>
            <a:r>
              <a:rPr lang="ru-RU" sz="1400"/>
              <a:t>, Том 21. 2017 , страницы 99-104 </a:t>
            </a:r>
            <a:r>
              <a:rPr lang="en-US" sz="1400" u="sng">
                <a:hlinkClick r:id="rId4" tooltip="Постоянная ссылка с использованием идентификатора цифрового объекта"/>
              </a:rPr>
              <a:t>https://doi.org/10.1016/j.rmcr.2017.04.007</a:t>
            </a:r>
            <a:r>
              <a:rPr lang="ru-RU" sz="1400" u="sng"/>
              <a:t> </a:t>
            </a:r>
            <a:br>
              <a:rPr lang="en-US"/>
            </a:br>
            <a:endParaRPr lang="ru-RU"/>
          </a:p>
          <a:p>
            <a:r>
              <a:rPr lang="en-US" sz="1400"/>
              <a:t>https://www.sciencedirect.com/science/article/pii/S2213007117301120</a:t>
            </a:r>
            <a:endParaRPr lang="ru-RU" sz="14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Рис. 3"/>
          <p:cNvPicPr>
            <a:picLocks noChangeAspect="1" noChangeArrowheads="1"/>
          </p:cNvPicPr>
          <p:nvPr/>
        </p:nvPicPr>
        <p:blipFill>
          <a:blip r:embed="rId2" cstate="print"/>
          <a:srcRect/>
          <a:stretch>
            <a:fillRect/>
          </a:stretch>
        </p:blipFill>
        <p:spPr bwMode="auto">
          <a:xfrm>
            <a:off x="251520" y="1268760"/>
            <a:ext cx="8658858" cy="4896544"/>
          </a:xfrm>
          <a:prstGeom prst="rect">
            <a:avLst/>
          </a:prstGeom>
          <a:noFill/>
        </p:spPr>
      </p:pic>
      <p:sp>
        <p:nvSpPr>
          <p:cNvPr id="3" name="Прямоугольник 2"/>
          <p:cNvSpPr/>
          <p:nvPr/>
        </p:nvSpPr>
        <p:spPr>
          <a:xfrm>
            <a:off x="1331640" y="0"/>
            <a:ext cx="7344816" cy="830997"/>
          </a:xfrm>
          <a:prstGeom prst="rect">
            <a:avLst/>
          </a:prstGeom>
        </p:spPr>
        <p:txBody>
          <a:bodyPr wrap="square">
            <a:spAutoFit/>
          </a:bodyPr>
          <a:lstStyle/>
          <a:p>
            <a:r>
              <a:rPr lang="ru-RU" sz="2400"/>
              <a:t>Диференціальна діагностика:</a:t>
            </a:r>
          </a:p>
          <a:p>
            <a:r>
              <a:rPr lang="ru-RU" sz="2400"/>
              <a:t>Солітарна фіброма плеври зліва</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640960" cy="6247864"/>
          </a:xfrm>
          <a:prstGeom prst="rect">
            <a:avLst/>
          </a:prstGeom>
        </p:spPr>
        <p:txBody>
          <a:bodyPr wrap="square">
            <a:spAutoFit/>
          </a:bodyPr>
          <a:lstStyle/>
          <a:p>
            <a:pPr algn="ctr"/>
            <a:r>
              <a:rPr lang="ru-RU" sz="4000" b="1">
                <a:solidFill>
                  <a:srgbClr val="FFFF00"/>
                </a:solidFill>
              </a:rPr>
              <a:t>Папілома Легені</a:t>
            </a:r>
          </a:p>
          <a:p>
            <a:pPr indent="269875" algn="just"/>
            <a:r>
              <a:rPr lang="ru-RU" sz="2400"/>
              <a:t> Папілома - пухлина, яка розвивається винятково в бронхах, переважно великих.  Інша назва папіломи - фіброепітеліома.  Зустрічається досить рідко, в 0,8-1,2% від усіх доброякісних пухлин легенів.  У більшості випадків папіломи бронхів поєднуються з папіломи трахеї і гортані.  Пухлина завжди зовні покрита епітелієм і зростає екзофітно, т. Е. В просвіт бронха, нерідко повністю обтуріруя його.  З плином часу папіломи можуть озлокачествляться.</a:t>
            </a:r>
          </a:p>
          <a:p>
            <a:pPr indent="269875" algn="just"/>
            <a:r>
              <a:rPr lang="ru-RU" sz="2400"/>
              <a:t>Макроскопічно папілома є відмежоване новоутворення на ніжці або широкій основі з нерівною дольчатой ​​дрібно- або крупнозернистою поверхнею, кольором - від рожевого до темно-червоного.  За зовнішнім виглядом папілома може нагадувати «кольорову капусту», «ягоди малини» або «півнячий гребінь».  Консистенція її, як правило, мягкоеластіческой, рідше - твердоеластіческая.</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образ"/>
          <p:cNvPicPr>
            <a:picLocks noChangeAspect="1" noChangeArrowheads="1"/>
          </p:cNvPicPr>
          <p:nvPr/>
        </p:nvPicPr>
        <p:blipFill>
          <a:blip r:embed="rId2" cstate="print"/>
          <a:srcRect/>
          <a:stretch>
            <a:fillRect/>
          </a:stretch>
        </p:blipFill>
        <p:spPr bwMode="auto">
          <a:xfrm>
            <a:off x="0" y="0"/>
            <a:ext cx="5215847" cy="6165304"/>
          </a:xfrm>
          <a:prstGeom prst="rect">
            <a:avLst/>
          </a:prstGeom>
          <a:noFill/>
        </p:spPr>
      </p:pic>
      <p:sp>
        <p:nvSpPr>
          <p:cNvPr id="3" name="Прямоугольник 2"/>
          <p:cNvSpPr/>
          <p:nvPr/>
        </p:nvSpPr>
        <p:spPr>
          <a:xfrm>
            <a:off x="5652120" y="260648"/>
            <a:ext cx="2974148" cy="369332"/>
          </a:xfrm>
          <a:prstGeom prst="rect">
            <a:avLst/>
          </a:prstGeom>
        </p:spPr>
        <p:txBody>
          <a:bodyPr wrap="none">
            <a:spAutoFit/>
          </a:bodyPr>
          <a:lstStyle/>
          <a:p>
            <a:r>
              <a:rPr lang="ru-RU" b="1" i="1"/>
              <a:t>Папиллома правого легкого</a:t>
            </a:r>
            <a:endParaRPr lang="ru-RU"/>
          </a:p>
        </p:txBody>
      </p:sp>
      <p:sp>
        <p:nvSpPr>
          <p:cNvPr id="4" name="Прямоугольник 3"/>
          <p:cNvSpPr/>
          <p:nvPr/>
        </p:nvSpPr>
        <p:spPr>
          <a:xfrm>
            <a:off x="5364088" y="908720"/>
            <a:ext cx="3779912" cy="3139321"/>
          </a:xfrm>
          <a:prstGeom prst="rect">
            <a:avLst/>
          </a:prstGeom>
        </p:spPr>
        <p:txBody>
          <a:bodyPr wrap="square">
            <a:spAutoFit/>
          </a:bodyPr>
          <a:lstStyle/>
          <a:p>
            <a:r>
              <a:rPr lang="ru-RU"/>
              <a:t>На рентгенограмі ОГК і КТ з контрастуванням</a:t>
            </a:r>
          </a:p>
          <a:p>
            <a:r>
              <a:rPr lang="ru-RU"/>
              <a:t>  виявлено округле утворення з чіткими, нерівними контугамі розміром до 3 см в діаметрі в правому середньому полях легкого (</a:t>
            </a:r>
            <a:r>
              <a:rPr lang="en-US"/>
              <a:t>A), </a:t>
            </a:r>
            <a:r>
              <a:rPr lang="ru-RU"/>
              <a:t>Б8 / Б9 (</a:t>
            </a:r>
            <a:r>
              <a:rPr lang="en-US"/>
              <a:t>B, C).  </a:t>
            </a:r>
            <a:r>
              <a:rPr lang="ru-RU"/>
              <a:t>Повторна бронхоскопія була проведена через 10 днів (</a:t>
            </a:r>
            <a:r>
              <a:rPr lang="en-US"/>
              <a:t>D) </a:t>
            </a:r>
            <a:r>
              <a:rPr lang="ru-RU"/>
              <a:t>і через чотири тижні (</a:t>
            </a:r>
            <a:r>
              <a:rPr lang="en-US"/>
              <a:t>E).  </a:t>
            </a:r>
            <a:r>
              <a:rPr lang="ru-RU"/>
              <a:t>Пухлина здавила просвіт трахеї (</a:t>
            </a:r>
            <a:r>
              <a:rPr lang="en-US"/>
              <a:t>D), </a:t>
            </a:r>
            <a:r>
              <a:rPr lang="ru-RU"/>
              <a:t>а потім повністю перекрила Б8.</a:t>
            </a:r>
          </a:p>
        </p:txBody>
      </p:sp>
      <p:sp>
        <p:nvSpPr>
          <p:cNvPr id="5" name="Прямоугольник 4"/>
          <p:cNvSpPr/>
          <p:nvPr/>
        </p:nvSpPr>
        <p:spPr>
          <a:xfrm>
            <a:off x="0" y="6119336"/>
            <a:ext cx="8964488" cy="1015663"/>
          </a:xfrm>
          <a:prstGeom prst="rect">
            <a:avLst/>
          </a:prstGeom>
        </p:spPr>
        <p:txBody>
          <a:bodyPr wrap="square">
            <a:spAutoFit/>
          </a:bodyPr>
          <a:lstStyle/>
          <a:p>
            <a:r>
              <a:rPr lang="en-US" sz="1400">
                <a:hlinkClick r:id="rId3"/>
              </a:rPr>
              <a:t>Takeshi </a:t>
            </a:r>
            <a:r>
              <a:rPr lang="en-US" sz="1400" err="1">
                <a:hlinkClick r:id="rId3"/>
              </a:rPr>
              <a:t>Saraya</a:t>
            </a:r>
            <a:r>
              <a:rPr lang="en-US" sz="1400"/>
              <a:t>, </a:t>
            </a:r>
            <a:r>
              <a:rPr lang="en-US" sz="1400" err="1">
                <a:hlinkClick r:id="rId4"/>
              </a:rPr>
              <a:t>Masachika</a:t>
            </a:r>
            <a:r>
              <a:rPr lang="en-US" sz="1400">
                <a:hlinkClick r:id="rId4"/>
              </a:rPr>
              <a:t> Fujiwara</a:t>
            </a:r>
            <a:r>
              <a:rPr lang="en-US" sz="1400"/>
              <a:t>, </a:t>
            </a:r>
            <a:r>
              <a:rPr lang="en-US" sz="1400" err="1">
                <a:hlinkClick r:id="rId5"/>
              </a:rPr>
              <a:t>Hirokazu</a:t>
            </a:r>
            <a:r>
              <a:rPr lang="en-US" sz="1400">
                <a:hlinkClick r:id="rId5"/>
              </a:rPr>
              <a:t> Kimura</a:t>
            </a:r>
            <a:r>
              <a:rPr lang="en-US" sz="1400"/>
              <a:t>, </a:t>
            </a:r>
            <a:r>
              <a:rPr lang="en-US" sz="1400" err="1">
                <a:hlinkClick r:id="rId6"/>
              </a:rPr>
              <a:t>Hidefumi</a:t>
            </a:r>
            <a:r>
              <a:rPr lang="en-US" sz="1400">
                <a:hlinkClick r:id="rId6"/>
              </a:rPr>
              <a:t> Takei</a:t>
            </a:r>
            <a:r>
              <a:rPr lang="en-US" sz="1400"/>
              <a:t>, </a:t>
            </a:r>
            <a:r>
              <a:rPr lang="en-US" sz="1400">
                <a:hlinkClick r:id="rId7"/>
              </a:rPr>
              <a:t>Hajime </a:t>
            </a:r>
            <a:r>
              <a:rPr lang="en-US" sz="1400" err="1">
                <a:hlinkClick r:id="rId7"/>
              </a:rPr>
              <a:t>Takizawa</a:t>
            </a:r>
            <a:r>
              <a:rPr lang="en-US" sz="1400" b="1" err="1"/>
              <a:t>A</a:t>
            </a:r>
            <a:r>
              <a:rPr lang="en-US" sz="1400" b="1"/>
              <a:t> 17‐year‐old woman with a solitary, mixed </a:t>
            </a:r>
            <a:r>
              <a:rPr lang="en-US" sz="1400" b="1" err="1"/>
              <a:t>squamous</a:t>
            </a:r>
            <a:r>
              <a:rPr lang="en-US" sz="1400" b="1"/>
              <a:t> cell and glandular </a:t>
            </a:r>
            <a:r>
              <a:rPr lang="en-US" sz="1400" b="1" err="1"/>
              <a:t>papilloma</a:t>
            </a:r>
            <a:r>
              <a:rPr lang="en-US" sz="1400" b="1"/>
              <a:t> of the bronchus. </a:t>
            </a:r>
            <a:r>
              <a:rPr lang="en-US" sz="1400" b="1" err="1"/>
              <a:t>Respirology</a:t>
            </a:r>
            <a:r>
              <a:rPr lang="en-US" sz="1400" b="1"/>
              <a:t> Case Reports.2018     </a:t>
            </a:r>
            <a:r>
              <a:rPr lang="en-US" sz="1400" b="1">
                <a:hlinkClick r:id="rId8"/>
              </a:rPr>
              <a:t>https://doi.org/10.1002/rcr2.393</a:t>
            </a:r>
            <a:endParaRPr lang="ru-RU" sz="1400"/>
          </a:p>
          <a:p>
            <a:endParaRPr lang="ru-RU"/>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prod-images-static.radiopaedia.org/images/36135190/79c70e3ece40570f1e7748d9f96c5f_jumbo.jpeg"/>
          <p:cNvPicPr>
            <a:picLocks noChangeAspect="1" noChangeArrowheads="1"/>
          </p:cNvPicPr>
          <p:nvPr/>
        </p:nvPicPr>
        <p:blipFill>
          <a:blip r:embed="rId2" cstate="print"/>
          <a:srcRect/>
          <a:stretch>
            <a:fillRect/>
          </a:stretch>
        </p:blipFill>
        <p:spPr bwMode="auto">
          <a:xfrm>
            <a:off x="0" y="692696"/>
            <a:ext cx="4139952" cy="4509906"/>
          </a:xfrm>
          <a:prstGeom prst="rect">
            <a:avLst/>
          </a:prstGeom>
          <a:noFill/>
        </p:spPr>
      </p:pic>
      <p:pic>
        <p:nvPicPr>
          <p:cNvPr id="48132" name="Picture 4" descr="https://prod-images-static.radiopaedia.org/images/36135990/398f5082fb3c9ee4b804c139ac3e0c_jumbo.jpeg"/>
          <p:cNvPicPr>
            <a:picLocks noChangeAspect="1" noChangeArrowheads="1"/>
          </p:cNvPicPr>
          <p:nvPr/>
        </p:nvPicPr>
        <p:blipFill>
          <a:blip r:embed="rId3" cstate="print"/>
          <a:srcRect/>
          <a:stretch>
            <a:fillRect/>
          </a:stretch>
        </p:blipFill>
        <p:spPr bwMode="auto">
          <a:xfrm>
            <a:off x="4139952" y="692696"/>
            <a:ext cx="2736304" cy="4536504"/>
          </a:xfrm>
          <a:prstGeom prst="rect">
            <a:avLst/>
          </a:prstGeom>
          <a:noFill/>
        </p:spPr>
      </p:pic>
      <p:cxnSp>
        <p:nvCxnSpPr>
          <p:cNvPr id="8" name="Прямая со стрелкой 7"/>
          <p:cNvCxnSpPr/>
          <p:nvPr/>
        </p:nvCxnSpPr>
        <p:spPr>
          <a:xfrm flipV="1">
            <a:off x="1331640" y="4005064"/>
            <a:ext cx="14401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V="1">
            <a:off x="4716016" y="4149080"/>
            <a:ext cx="216024"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7020272" y="764704"/>
            <a:ext cx="2123728" cy="3970318"/>
          </a:xfrm>
          <a:prstGeom prst="rect">
            <a:avLst/>
          </a:prstGeom>
        </p:spPr>
        <p:txBody>
          <a:bodyPr wrap="square">
            <a:spAutoFit/>
          </a:bodyPr>
          <a:lstStyle/>
          <a:p>
            <a:r>
              <a:rPr lang="ru-RU"/>
              <a:t>Хлопчик 15 років.</a:t>
            </a:r>
          </a:p>
          <a:p>
            <a:r>
              <a:rPr lang="ru-RU"/>
              <a:t> - мультифокальні вузлові затемнення, що зачіпають обидві нижні частки.  На бічній проекції Дрібні нерівності контуру трахеї припускають наявність розростань і узгоджуються з папилломой трахеї пацієнта.</a:t>
            </a:r>
          </a:p>
        </p:txBody>
      </p:sp>
      <p:sp>
        <p:nvSpPr>
          <p:cNvPr id="12" name="Прямоугольник 11"/>
          <p:cNvSpPr/>
          <p:nvPr/>
        </p:nvSpPr>
        <p:spPr>
          <a:xfrm>
            <a:off x="1187624" y="0"/>
            <a:ext cx="4572000" cy="369332"/>
          </a:xfrm>
          <a:prstGeom prst="rect">
            <a:avLst/>
          </a:prstGeom>
        </p:spPr>
        <p:txBody>
          <a:bodyPr>
            <a:spAutoFit/>
          </a:bodyPr>
          <a:lstStyle/>
          <a:p>
            <a:r>
              <a:rPr lang="ru-RU"/>
              <a:t>Трахеобронхиальный папилломатоз легких</a:t>
            </a:r>
          </a:p>
        </p:txBody>
      </p:sp>
      <p:cxnSp>
        <p:nvCxnSpPr>
          <p:cNvPr id="14" name="Прямая со стрелкой 13"/>
          <p:cNvCxnSpPr/>
          <p:nvPr/>
        </p:nvCxnSpPr>
        <p:spPr>
          <a:xfrm flipH="1">
            <a:off x="3203848" y="3645024"/>
            <a:ext cx="360040"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s://prod-images-static.radiopaedia.org/images/36135222/f2bfde09c6cf13cab79ff7e36a0f67_big_gallery.jpeg"/>
          <p:cNvPicPr>
            <a:picLocks noChangeAspect="1" noChangeArrowheads="1"/>
          </p:cNvPicPr>
          <p:nvPr/>
        </p:nvPicPr>
        <p:blipFill>
          <a:blip r:embed="rId2" cstate="print"/>
          <a:srcRect/>
          <a:stretch>
            <a:fillRect/>
          </a:stretch>
        </p:blipFill>
        <p:spPr bwMode="auto">
          <a:xfrm>
            <a:off x="0" y="980728"/>
            <a:ext cx="3284984" cy="2591487"/>
          </a:xfrm>
          <a:prstGeom prst="rect">
            <a:avLst/>
          </a:prstGeom>
          <a:noFill/>
        </p:spPr>
      </p:pic>
      <p:pic>
        <p:nvPicPr>
          <p:cNvPr id="81924" name="Picture 4" descr="https://prod-images-static.radiopaedia.org/images/36135224/31fe5baf24f92822a9f3509547d1a4_big_gallery.jpeg"/>
          <p:cNvPicPr>
            <a:picLocks noChangeAspect="1" noChangeArrowheads="1"/>
          </p:cNvPicPr>
          <p:nvPr/>
        </p:nvPicPr>
        <p:blipFill>
          <a:blip r:embed="rId3" cstate="print"/>
          <a:srcRect/>
          <a:stretch>
            <a:fillRect/>
          </a:stretch>
        </p:blipFill>
        <p:spPr bwMode="auto">
          <a:xfrm>
            <a:off x="3275856" y="980728"/>
            <a:ext cx="3285999" cy="2592288"/>
          </a:xfrm>
          <a:prstGeom prst="rect">
            <a:avLst/>
          </a:prstGeom>
          <a:noFill/>
        </p:spPr>
      </p:pic>
      <p:pic>
        <p:nvPicPr>
          <p:cNvPr id="81926" name="Picture 6" descr="https://prod-images-static.radiopaedia.org/images/36135500/dd1793b73efa502a079ed4432d1ff2_big_gallery.jpeg"/>
          <p:cNvPicPr>
            <a:picLocks noChangeAspect="1" noChangeArrowheads="1"/>
          </p:cNvPicPr>
          <p:nvPr/>
        </p:nvPicPr>
        <p:blipFill>
          <a:blip r:embed="rId4" cstate="print"/>
          <a:srcRect/>
          <a:stretch>
            <a:fillRect/>
          </a:stretch>
        </p:blipFill>
        <p:spPr bwMode="auto">
          <a:xfrm>
            <a:off x="0" y="3501008"/>
            <a:ext cx="3347864" cy="2641093"/>
          </a:xfrm>
          <a:prstGeom prst="rect">
            <a:avLst/>
          </a:prstGeom>
          <a:noFill/>
        </p:spPr>
      </p:pic>
      <p:sp>
        <p:nvSpPr>
          <p:cNvPr id="5" name="Прямоугольник 4"/>
          <p:cNvSpPr/>
          <p:nvPr/>
        </p:nvSpPr>
        <p:spPr>
          <a:xfrm>
            <a:off x="1043608" y="188640"/>
            <a:ext cx="4437369" cy="369332"/>
          </a:xfrm>
          <a:prstGeom prst="rect">
            <a:avLst/>
          </a:prstGeom>
        </p:spPr>
        <p:txBody>
          <a:bodyPr wrap="none">
            <a:spAutoFit/>
          </a:bodyPr>
          <a:lstStyle/>
          <a:p>
            <a:r>
              <a:rPr lang="ru-RU"/>
              <a:t>Трахеобронхиальный папилломатоз легких</a:t>
            </a:r>
          </a:p>
        </p:txBody>
      </p:sp>
      <p:sp>
        <p:nvSpPr>
          <p:cNvPr id="6" name="Прямоугольник 5"/>
          <p:cNvSpPr/>
          <p:nvPr/>
        </p:nvSpPr>
        <p:spPr>
          <a:xfrm>
            <a:off x="6516217" y="1052736"/>
            <a:ext cx="2627784" cy="369332"/>
          </a:xfrm>
          <a:prstGeom prst="rect">
            <a:avLst/>
          </a:prstGeom>
        </p:spPr>
        <p:txBody>
          <a:bodyPr wrap="square">
            <a:spAutoFit/>
          </a:bodyPr>
          <a:lstStyle/>
          <a:p>
            <a:r>
              <a:rPr lang="ru-RU"/>
              <a:t>КТ того ж пацієнта</a:t>
            </a:r>
          </a:p>
        </p:txBody>
      </p:sp>
      <p:pic>
        <p:nvPicPr>
          <p:cNvPr id="81928" name="Picture 8" descr="https://prod-images-static.radiopaedia.org/images/36135999/9f3665370575e08887ff4f02c82e92_jumbo.jpeg"/>
          <p:cNvPicPr>
            <a:picLocks noChangeAspect="1" noChangeArrowheads="1"/>
          </p:cNvPicPr>
          <p:nvPr/>
        </p:nvPicPr>
        <p:blipFill>
          <a:blip r:embed="rId5" cstate="print"/>
          <a:srcRect/>
          <a:stretch>
            <a:fillRect/>
          </a:stretch>
        </p:blipFill>
        <p:spPr bwMode="auto">
          <a:xfrm>
            <a:off x="3347864" y="3498572"/>
            <a:ext cx="3240359" cy="2674844"/>
          </a:xfrm>
          <a:prstGeom prst="rect">
            <a:avLst/>
          </a:prstGeom>
          <a:noFill/>
        </p:spPr>
      </p:pic>
      <p:sp>
        <p:nvSpPr>
          <p:cNvPr id="8" name="Прямоугольник 7"/>
          <p:cNvSpPr/>
          <p:nvPr/>
        </p:nvSpPr>
        <p:spPr>
          <a:xfrm>
            <a:off x="0" y="6237312"/>
            <a:ext cx="7229864" cy="800219"/>
          </a:xfrm>
          <a:prstGeom prst="rect">
            <a:avLst/>
          </a:prstGeom>
        </p:spPr>
        <p:txBody>
          <a:bodyPr wrap="none">
            <a:spAutoFit/>
          </a:bodyPr>
          <a:lstStyle/>
          <a:p>
            <a:r>
              <a:rPr lang="en-US" sz="1400">
                <a:hlinkClick r:id="rId6"/>
              </a:rPr>
              <a:t>Brian </a:t>
            </a:r>
            <a:r>
              <a:rPr lang="en-US" sz="1400" err="1">
                <a:hlinkClick r:id="rId6"/>
              </a:rPr>
              <a:t>Gilcrease</a:t>
            </a:r>
            <a:r>
              <a:rPr lang="en-US" sz="1400">
                <a:hlinkClick r:id="rId6"/>
              </a:rPr>
              <a:t>-Garcia</a:t>
            </a:r>
            <a:r>
              <a:rPr lang="ru-RU" sz="1400"/>
              <a:t>. </a:t>
            </a:r>
            <a:r>
              <a:rPr lang="en-US" sz="1400" err="1"/>
              <a:t>Tracheobronchial</a:t>
            </a:r>
            <a:r>
              <a:rPr lang="en-US" sz="1400"/>
              <a:t> </a:t>
            </a:r>
            <a:r>
              <a:rPr lang="en-US" sz="1400" err="1"/>
              <a:t>papillomatosis</a:t>
            </a:r>
            <a:r>
              <a:rPr lang="en-US" sz="1400"/>
              <a:t> with lung involvement</a:t>
            </a:r>
            <a:r>
              <a:rPr lang="ru-RU" sz="1400"/>
              <a:t>.</a:t>
            </a:r>
          </a:p>
          <a:p>
            <a:r>
              <a:rPr lang="en-US" sz="1400"/>
              <a:t>https://radiopaedia.org/cases/tracheobronchial-papillomatosis-with-lung-involvement</a:t>
            </a:r>
          </a:p>
          <a:p>
            <a:endParaRPr lang="ru-RU"/>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8847"/>
            <a:ext cx="8568952" cy="6617196"/>
          </a:xfrm>
          <a:prstGeom prst="rect">
            <a:avLst/>
          </a:prstGeom>
        </p:spPr>
        <p:txBody>
          <a:bodyPr wrap="square">
            <a:spAutoFit/>
          </a:bodyPr>
          <a:lstStyle/>
          <a:p>
            <a:pPr algn="ctr"/>
            <a:r>
              <a:rPr lang="ru-RU" sz="4000" b="1">
                <a:solidFill>
                  <a:srgbClr val="FFFF00"/>
                </a:solidFill>
              </a:rPr>
              <a:t>Онкоцитома</a:t>
            </a:r>
            <a:endParaRPr lang="en-US" sz="4000" b="1">
              <a:solidFill>
                <a:srgbClr val="FFFF00"/>
              </a:solidFill>
            </a:endParaRPr>
          </a:p>
          <a:p>
            <a:pPr indent="360363" algn="just">
              <a:buFontTx/>
              <a:buChar char="-"/>
            </a:pPr>
            <a:r>
              <a:rPr lang="ru-RU" sz="2400"/>
              <a:t>епітеліальна пухлина, найімовірніше виникає з бронхіальних залоз, в яких виявляються специфічні великі світлі клітини з зозінофільной зернистістю цитоплазми і невеликим темним ядром - онкоцити, що становлять основу новоутворення.</a:t>
            </a:r>
          </a:p>
          <a:p>
            <a:pPr indent="360363" algn="just">
              <a:buFontTx/>
              <a:buChar char="-"/>
            </a:pPr>
            <a:r>
              <a:rPr lang="ru-RU" sz="2400"/>
              <a:t>Онкоцитома зустрічаються в слинної і щитовидної залозах, нирках.  Первинна легенева локалізація пухлини надзвичайно рідкісне явище, в літературі описано близько десяти подібних спостережень.</a:t>
            </a:r>
          </a:p>
          <a:p>
            <a:pPr indent="360363" algn="just">
              <a:buFontTx/>
              <a:buChar char="-"/>
            </a:pPr>
            <a:r>
              <a:rPr lang="ru-RU" sz="2400"/>
              <a:t>Онкоцитома легких виявляються в осіб молодого і середнього віку, локалізуються в стінці бронха, виступаючи в його просвіт у вигляді поліповидного освіти, іноді повністю обтуріруя його і розростаючись перибронхиально у вигляді чітко окресленого вузла.  Зустрічається також пухлина легені периферичної локалізації.  Онкоцитома мають тонку капсулу, яка відокремлює їх від навколишніх тканин.  Відрізняються доброякісним перебігом.</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5139869"/>
          </a:xfrm>
          <a:prstGeom prst="rect">
            <a:avLst/>
          </a:prstGeom>
        </p:spPr>
        <p:txBody>
          <a:bodyPr wrap="square">
            <a:spAutoFit/>
          </a:bodyPr>
          <a:lstStyle/>
          <a:p>
            <a:pPr algn="ctr"/>
            <a:r>
              <a:rPr lang="ru-RU" sz="4000" b="1" i="1">
                <a:solidFill>
                  <a:srgbClr val="FFFF00"/>
                </a:solidFill>
              </a:rPr>
              <a:t>Судинні пухлини</a:t>
            </a:r>
            <a:endParaRPr lang="en-US" sz="4000" b="1">
              <a:solidFill>
                <a:srgbClr val="FFFF00"/>
              </a:solidFill>
            </a:endParaRPr>
          </a:p>
          <a:p>
            <a:pPr indent="360363"/>
            <a:r>
              <a:rPr lang="ru-RU" sz="2400"/>
              <a:t>зустрічаються в 2,5-3,5% всіх випадків доброякісних пухлин легенів.</a:t>
            </a:r>
          </a:p>
          <a:p>
            <a:pPr indent="360363"/>
            <a:r>
              <a:rPr lang="ru-RU" sz="2400"/>
              <a:t>До ні відносять:</a:t>
            </a:r>
          </a:p>
          <a:p>
            <a:pPr indent="360363"/>
            <a:r>
              <a:rPr lang="ru-RU" sz="2400"/>
              <a:t> ) гемангіоендотеліому,</a:t>
            </a:r>
          </a:p>
          <a:p>
            <a:pPr indent="360363"/>
            <a:r>
              <a:rPr lang="ru-RU" sz="2400"/>
              <a:t> ) гемангіоперицитом і</a:t>
            </a:r>
          </a:p>
          <a:p>
            <a:pPr indent="360363"/>
            <a:r>
              <a:rPr lang="ru-RU" sz="2400"/>
              <a:t> ) капілярну гемангіому.</a:t>
            </a:r>
          </a:p>
          <a:p>
            <a:pPr indent="360363"/>
            <a:r>
              <a:rPr lang="ru-RU" sz="2400"/>
              <a:t> ) кавернозна гемангіома,</a:t>
            </a:r>
          </a:p>
          <a:p>
            <a:pPr indent="360363"/>
            <a:r>
              <a:rPr lang="ru-RU" sz="2400"/>
              <a:t> ) гломусних пухлина,</a:t>
            </a:r>
          </a:p>
          <a:p>
            <a:pPr indent="360363"/>
            <a:r>
              <a:rPr lang="ru-RU" sz="2400"/>
              <a:t> ) пухлини з лімфатичних судин - лімфангіоми.</a:t>
            </a:r>
          </a:p>
          <a:p>
            <a:pPr indent="360363"/>
            <a:r>
              <a:rPr lang="ru-RU" sz="2400"/>
              <a:t>Всі вони можуть мати як центральну, так і периферичну локалізацію.</a:t>
            </a:r>
            <a:br>
              <a:rPr lang="ru-RU" sz="2400"/>
            </a:br>
            <a:endParaRPr lang="ru-RU" sz="24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693"/>
            <a:ext cx="8424936" cy="6001643"/>
          </a:xfrm>
          <a:prstGeom prst="rect">
            <a:avLst/>
          </a:prstGeom>
        </p:spPr>
        <p:txBody>
          <a:bodyPr wrap="square">
            <a:spAutoFit/>
          </a:bodyPr>
          <a:lstStyle/>
          <a:p>
            <a:pPr indent="360363" algn="just"/>
            <a:r>
              <a:rPr lang="ru-RU" sz="2400"/>
              <a:t>Всі судинні пухлини мають округлу форму, щільну або щільно еластичну консистенцію і сполучно-тканинну капсулу.  Колір поверхні варіює від світло-рожевого до темно-червоного.  Розміри пухлини можуть бути різними - від кількох міліметрів в діаметрі до досить значних (20 і більше см).  Судинні пухлини невеликих розмірів діагностуються, як правило, при їх локалізації в великих бронхах і розвитку кровохаркання або легеневої кровотечі.</a:t>
            </a:r>
          </a:p>
          <a:p>
            <a:pPr indent="360363" algn="just"/>
            <a:r>
              <a:rPr lang="ru-RU" sz="2400"/>
              <a:t>Гемангіоендотеліома і гемангіоперицитоми, мають швидкий, часто інфільтративним ростом, схильністю до злоякісного переродження, з подальшою бурхливою генералізацією пухлинного процесу.  Багато авторів пропонують відносити ці судинні пухлини до умовно доброякісним.  На відміну від них, капілярна і кавернозна гемангіоми не схильні до малігнізації, характеризуються відмежованим зростанням, збільшуються повільно.</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0"/>
            <a:ext cx="8424936" cy="6986528"/>
          </a:xfrm>
          <a:prstGeom prst="rect">
            <a:avLst/>
          </a:prstGeom>
        </p:spPr>
        <p:txBody>
          <a:bodyPr wrap="square">
            <a:spAutoFit/>
          </a:bodyPr>
          <a:lstStyle/>
          <a:p>
            <a:pPr algn="ctr"/>
            <a:r>
              <a:rPr lang="ru-RU" sz="4000" b="1">
                <a:solidFill>
                  <a:srgbClr val="FFFF00"/>
                </a:solidFill>
              </a:rPr>
              <a:t>Геманг</a:t>
            </a:r>
            <a:r>
              <a:rPr lang="uk-UA" sz="4000" b="1">
                <a:solidFill>
                  <a:srgbClr val="FFFF00"/>
                </a:solidFill>
              </a:rPr>
              <a:t>і</a:t>
            </a:r>
            <a:r>
              <a:rPr lang="ru-RU" sz="4000" b="1">
                <a:solidFill>
                  <a:srgbClr val="FFFF00"/>
                </a:solidFill>
              </a:rPr>
              <a:t>ома легень</a:t>
            </a:r>
          </a:p>
          <a:p>
            <a:pPr algn="just"/>
            <a:r>
              <a:rPr lang="ru-RU" sz="2400"/>
              <a:t> - це рідкісне доброякісне пухлиноподібне утворення легких, представлене конгломератом розрослися і анастомозирующих кровоносних судин.</a:t>
            </a:r>
          </a:p>
          <a:p>
            <a:pPr algn="just"/>
            <a:r>
              <a:rPr lang="ru-RU" sz="2400"/>
              <a:t>Симптомами пухлини можуть бути:</a:t>
            </a:r>
          </a:p>
          <a:p>
            <a:pPr algn="just"/>
            <a:r>
              <a:rPr lang="ru-RU" sz="2400"/>
              <a:t>  кровохаркання,</a:t>
            </a:r>
          </a:p>
          <a:p>
            <a:pPr algn="just"/>
            <a:r>
              <a:rPr lang="ru-RU" sz="2400"/>
              <a:t>  болю в грудній клітці,</a:t>
            </a:r>
          </a:p>
          <a:p>
            <a:pPr algn="just"/>
            <a:r>
              <a:rPr lang="ru-RU" sz="2400"/>
              <a:t>  задишка,</a:t>
            </a:r>
          </a:p>
          <a:p>
            <a:pPr algn="just"/>
            <a:r>
              <a:rPr lang="ru-RU" sz="2400"/>
              <a:t>  ціаноз,</a:t>
            </a:r>
          </a:p>
          <a:p>
            <a:pPr algn="just"/>
            <a:r>
              <a:rPr lang="ru-RU" sz="2400"/>
              <a:t>  слабкість,</a:t>
            </a:r>
          </a:p>
          <a:p>
            <a:pPr algn="just"/>
            <a:r>
              <a:rPr lang="ru-RU" sz="2400"/>
              <a:t>  спонтанні легеневі кровотечі.</a:t>
            </a:r>
          </a:p>
          <a:p>
            <a:pPr algn="just"/>
            <a:r>
              <a:rPr lang="ru-RU" sz="2400"/>
              <a:t>Діагноз гемангіоми легких заснований на даних клінічної картини, рентгенографії і КТ грудної клітини, ангіографії, бронхоскопії, УЗД з допплерографией кровотоку.</a:t>
            </a:r>
          </a:p>
          <a:p>
            <a:pPr algn="just"/>
            <a:r>
              <a:rPr lang="ru-RU" sz="2400"/>
              <a:t>  Лікування гемангіоми - оперативне, зазвичай проводиться висічення пухлини, економна резекція ураженої ділянки легень або бронха,лобектомія.</a:t>
            </a:r>
            <a:br>
              <a:rPr lang="ru-RU" sz="2400"/>
            </a:br>
            <a:endParaRPr lang="ru-RU" sz="24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8847"/>
            <a:ext cx="8424936" cy="6740307"/>
          </a:xfrm>
          <a:prstGeom prst="rect">
            <a:avLst/>
          </a:prstGeom>
        </p:spPr>
        <p:txBody>
          <a:bodyPr wrap="square">
            <a:spAutoFit/>
          </a:bodyPr>
          <a:lstStyle/>
          <a:p>
            <a:pPr indent="360363"/>
            <a:r>
              <a:rPr lang="ru-RU" sz="2400"/>
              <a:t>Гемангіома легень - внутрішньолегеневого або ендобронхіальна судинна пухлина мезодермального походження з доброякісним перебігом.</a:t>
            </a:r>
          </a:p>
          <a:p>
            <a:pPr indent="360363"/>
            <a:r>
              <a:rPr lang="ru-RU" sz="2400"/>
              <a:t>Чітко відмежовані від навколишніх тканин, повільно ростуть і відсутня малигнизация.  Найчастіше виявляється у дітей старшого віку і у дорослих, переважно чоловічої статі.  Може поєднуватися з іншою патологією розвитку судин - телеангіоектазії шкіри і різних органів.</a:t>
            </a:r>
          </a:p>
          <a:p>
            <a:pPr indent="360363"/>
            <a:r>
              <a:rPr lang="ru-RU" sz="2400"/>
              <a:t>Судинні освіти є вродженими судинними аномаліями.  Ризик розвитку гемангіоми легких у новонародженого підвищується, якщо період вагітності у матері ускладнювався прийомом деяких медикаментів (гормонів і ін.), Вірусними або бактеріальними інфекціями, несприятливих екологічних оточенням.</a:t>
            </a:r>
          </a:p>
          <a:p>
            <a:pPr indent="360363"/>
            <a:r>
              <a:rPr lang="ru-RU" sz="2400"/>
              <a:t>У дорослих можливими факторами появи гемангіоми легких є спадкова схильність, тривалий вплив ультрафіолету, внутрішня патологія, яка сприяє судинних порушень. </a:t>
            </a:r>
            <a:br>
              <a:rPr lang="ru-RU" sz="2400"/>
            </a:br>
            <a:endParaRPr lang="ru-RU" sz="24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424936" cy="6370975"/>
          </a:xfrm>
          <a:prstGeom prst="rect">
            <a:avLst/>
          </a:prstGeom>
        </p:spPr>
        <p:txBody>
          <a:bodyPr wrap="square">
            <a:spAutoFit/>
          </a:bodyPr>
          <a:lstStyle/>
          <a:p>
            <a:pPr indent="360363" algn="just" fontAlgn="base"/>
            <a:r>
              <a:rPr lang="ru-RU" sz="2400"/>
              <a:t>Патогенез гемангіом легень:</a:t>
            </a:r>
          </a:p>
          <a:p>
            <a:pPr indent="360363" algn="just" fontAlgn="base"/>
            <a:r>
              <a:rPr lang="ru-RU" sz="2400"/>
              <a:t>В основі формування гемангіоми легких лежить вроджене порушення розвитку судинної тканини (васкулогенез), що супроводжується її гіперплазію і появою надлишкових судинних зачатків.  Клітини судинної пухлини починають своє зростання на ембріональній стадії або незабаром після народження дитини.  У складі гемангіоми легких виявляются атипово розташовані елементи судинної стінки, в першу чергу, клітини внутрішньої вистилки судин - ендотеліоцити, які мають здатність до розмноження.</a:t>
            </a:r>
          </a:p>
          <a:p>
            <a:pPr indent="360363" algn="just" fontAlgn="base"/>
            <a:r>
              <a:rPr lang="ru-RU" sz="2400"/>
              <a:t>Гемангіома являє собою округлу, оточену сполучнотканинною капсулою пухлина, щільної або щільно-еластичної консистенції, яка може мати різні відтінки рожевого або червоного кольору.  Розміри гемангіоми можуть варіювати від декількох міліметрів до 20 і більше сантиметрів в діаметрі.</a:t>
            </a:r>
            <a:br>
              <a:rPr lang="ru-RU" sz="2400"/>
            </a:br>
            <a:endParaRPr lang="ru-RU" sz="24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496944" cy="5632311"/>
          </a:xfrm>
          <a:prstGeom prst="rect">
            <a:avLst/>
          </a:prstGeom>
        </p:spPr>
        <p:txBody>
          <a:bodyPr wrap="square">
            <a:spAutoFit/>
          </a:bodyPr>
          <a:lstStyle/>
          <a:p>
            <a:pPr fontAlgn="base"/>
            <a:r>
              <a:rPr lang="ru-RU" sz="2400"/>
              <a:t>Класифікація</a:t>
            </a:r>
          </a:p>
          <a:p>
            <a:pPr fontAlgn="base"/>
            <a:r>
              <a:rPr lang="ru-RU" sz="2400"/>
              <a:t>За морфологічними критеріями гемангіоми можуть бути:</a:t>
            </a:r>
          </a:p>
          <a:p>
            <a:pPr fontAlgn="base"/>
            <a:r>
              <a:rPr lang="ru-RU" sz="2400"/>
              <a:t>  ) капілярні (прості або гіпертрофічні),</a:t>
            </a:r>
          </a:p>
          <a:p>
            <a:pPr fontAlgn="base"/>
            <a:r>
              <a:rPr lang="ru-RU" sz="2400"/>
              <a:t>  ) кавернозні (печеристими),</a:t>
            </a:r>
          </a:p>
          <a:p>
            <a:pPr fontAlgn="base"/>
            <a:r>
              <a:rPr lang="ru-RU" sz="2400"/>
              <a:t>  ) комбіновані і</a:t>
            </a:r>
          </a:p>
          <a:p>
            <a:pPr fontAlgn="base"/>
            <a:r>
              <a:rPr lang="ru-RU" sz="2400"/>
              <a:t>  ) змішані.</a:t>
            </a:r>
          </a:p>
          <a:p>
            <a:pPr fontAlgn="base"/>
            <a:r>
              <a:rPr lang="ru-RU" sz="2400"/>
              <a:t>Капілярні гемангіоми (близько 50% всіх видів даної пухлини) представлені розростанням і переплетенням розширених капілярів, зазвичай з проліферацією і гіперплазією ендотелію, розташованого в вигляді концентричних груп і витягнутих тяжів.  Найчастіше зустрічаються у дітей грудного віку.  Капілярні гемангіоми відрізняються інфільтруючим зростанням, інтенсивним новоутворенням дрібних тонкостінних судин, що проростають навіть стінки артерій і вен.</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280920" cy="4431983"/>
          </a:xfrm>
          <a:prstGeom prst="rect">
            <a:avLst/>
          </a:prstGeom>
        </p:spPr>
        <p:txBody>
          <a:bodyPr wrap="square">
            <a:spAutoFit/>
          </a:bodyPr>
          <a:lstStyle/>
          <a:p>
            <a:pPr algn="just" fontAlgn="base"/>
            <a:r>
              <a:rPr lang="ru-RU" sz="2400"/>
              <a:t>Кавернозні гемангіоми складаються з безлічі заповнених кров'ю артеріовенозних порожнин (синусоїдальних областей) з тонкими сполучнотканинними перегородками і ендотеліальної вистилки.  Формуються з більших кровоносних судин і можуть мати значні розміри.</a:t>
            </a:r>
          </a:p>
          <a:p>
            <a:pPr algn="just" fontAlgn="base"/>
            <a:r>
              <a:rPr lang="ru-RU" sz="2400"/>
              <a:t>Комбіновані гемангіоми.  У комбінованих (капілярно-кавернозних) гемангиомах поєднуються пролиферирующие ділянки з незрілих капілярних елементів і кавернозні синуси, обмежені зрілими ендотеліоцитами.</a:t>
            </a:r>
          </a:p>
          <a:p>
            <a:pPr algn="just" fontAlgn="base"/>
            <a:r>
              <a:rPr lang="ru-RU" sz="2400"/>
              <a:t>Змішані гемангіоми утворюються різними типами тканин (наприклад, Ангіокератома). </a:t>
            </a:r>
            <a:br>
              <a:rPr lang="ru-RU"/>
            </a:br>
            <a:endParaRPr lang="ru-RU"/>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5846"/>
            <a:ext cx="8424936" cy="7109639"/>
          </a:xfrm>
          <a:prstGeom prst="rect">
            <a:avLst/>
          </a:prstGeom>
        </p:spPr>
        <p:txBody>
          <a:bodyPr wrap="square">
            <a:spAutoFit/>
          </a:bodyPr>
          <a:lstStyle/>
          <a:p>
            <a:r>
              <a:rPr lang="ru-RU" sz="2400"/>
              <a:t>За локалізацією гемангіоми легких:</a:t>
            </a:r>
          </a:p>
          <a:p>
            <a:r>
              <a:rPr lang="ru-RU" sz="2400"/>
              <a:t>  - переважно внутрілегочние,</a:t>
            </a:r>
          </a:p>
          <a:p>
            <a:r>
              <a:rPr lang="ru-RU" sz="2400"/>
              <a:t>  - рідше - ендобронхіальние;</a:t>
            </a:r>
          </a:p>
          <a:p>
            <a:endParaRPr lang="ru-RU" sz="2400"/>
          </a:p>
          <a:p>
            <a:r>
              <a:rPr lang="ru-RU" sz="2400"/>
              <a:t>) центральні та</a:t>
            </a:r>
          </a:p>
          <a:p>
            <a:r>
              <a:rPr lang="ru-RU" sz="2400"/>
              <a:t>)  периферичні.</a:t>
            </a:r>
          </a:p>
          <a:p>
            <a:endParaRPr lang="ru-RU" sz="2400"/>
          </a:p>
          <a:p>
            <a:r>
              <a:rPr lang="ru-RU" sz="2400"/>
              <a:t>Часто зустрічаються множинні гемангіоми з ураженням одного або обох легенів.</a:t>
            </a:r>
          </a:p>
          <a:p>
            <a:r>
              <a:rPr lang="ru-RU" sz="2400"/>
              <a:t>Виділяють особливу склерозирующую гемангиому легень (пневмоцист, фіброксантому, судинного ендотелію, альвеолярну ангіобласти) - доброякісну нейроендокринну легеневу пухлину, в складі якої виявляються гемангіоматозние осередки (ангіоматозний компонент).  Гемангіома легень зазвичай обмежена легеневою тканиною і далі не поширюється;  відомі поодинокі випадки її інвазії в грудну клітку </a:t>
            </a:r>
            <a:br>
              <a:rPr lang="ru-RU" sz="2400"/>
            </a:br>
            <a:br>
              <a:rPr lang="ru-RU" sz="2400"/>
            </a:br>
            <a:endParaRPr lang="ru-RU" sz="24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6001643"/>
          </a:xfrm>
          <a:prstGeom prst="rect">
            <a:avLst/>
          </a:prstGeom>
        </p:spPr>
        <p:txBody>
          <a:bodyPr wrap="square">
            <a:spAutoFit/>
          </a:bodyPr>
          <a:lstStyle/>
          <a:p>
            <a:pPr fontAlgn="base"/>
            <a:r>
              <a:rPr lang="ru-RU" sz="2400"/>
              <a:t>Симптоми гемангіоми легких</a:t>
            </a:r>
          </a:p>
          <a:p>
            <a:pPr fontAlgn="base"/>
            <a:r>
              <a:rPr lang="ru-RU" sz="2400"/>
              <a:t>Клініка гемангіоми легень залежить від діаметра, локалізації і характеру судинного освіти.  Найчастіше безсимтомно.  Симптоматика гемангіоми легких розвивається при виникненні ускладнень.  При швидкому зростанні можливо виразка пухлини.</a:t>
            </a:r>
          </a:p>
          <a:p>
            <a:pPr fontAlgn="base"/>
            <a:r>
              <a:rPr lang="ru-RU" sz="2400"/>
              <a:t>болю в грудній клітці, кровохаркання,</a:t>
            </a:r>
          </a:p>
          <a:p>
            <a:pPr fontAlgn="base"/>
            <a:r>
              <a:rPr lang="ru-RU" sz="2400"/>
              <a:t>спонтанно виникають легеневі кровотечі (особливо, при кавернозних гемангіомах).</a:t>
            </a:r>
          </a:p>
          <a:p>
            <a:pPr fontAlgn="base"/>
            <a:r>
              <a:rPr lang="ru-RU" sz="2400"/>
              <a:t>При гемангіомі легень, формуются судинні (артеріовенозні) свищі між легеневими артерією і веною, виникають розлади гемодинаміки.  Хронічна гіпоксемія призводить до появи задишки, ціанозу і частих запаморочень, у дітей також можливо відставання в рості і розвитку.  При судинних свищах, розташованих на рівні сегментарних гілок, протягом гемангіоми легких малосимптомное.</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24936" cy="6001643"/>
          </a:xfrm>
          <a:prstGeom prst="rect">
            <a:avLst/>
          </a:prstGeom>
        </p:spPr>
        <p:txBody>
          <a:bodyPr wrap="square">
            <a:spAutoFit/>
          </a:bodyPr>
          <a:lstStyle/>
          <a:p>
            <a:pPr indent="360363"/>
            <a:r>
              <a:rPr lang="ru-RU" sz="2400"/>
              <a:t>Відзначається поступове наростання полицитемії.  Іноді можна виявити шум в судинах легені на ділянці розташування пухлини.</a:t>
            </a:r>
          </a:p>
          <a:p>
            <a:pPr indent="360363"/>
            <a:r>
              <a:rPr lang="ru-RU" sz="2400"/>
              <a:t>На рентгенограмі ОГК:</a:t>
            </a:r>
          </a:p>
          <a:p>
            <a:pPr indent="360363"/>
            <a:r>
              <a:rPr lang="ru-RU" sz="2400"/>
              <a:t>) гемангіома візуалізується як освіта кулястої або овальної форми, має чіткі, але зазвичай неправильні фестончатие краю.</a:t>
            </a:r>
          </a:p>
          <a:p>
            <a:pPr indent="360363"/>
            <a:r>
              <a:rPr lang="ru-RU" sz="2400"/>
              <a:t>) Часто визначається посилена щільність кореня легкого внаслідок збільшення легеневих судин.</a:t>
            </a:r>
          </a:p>
          <a:p>
            <a:pPr indent="360363"/>
            <a:r>
              <a:rPr lang="ru-RU" sz="2400"/>
              <a:t>) Можна виявити безпосередній зв'язок гемангіоми з пульмонарий судинами,</a:t>
            </a:r>
          </a:p>
          <a:p>
            <a:pPr indent="360363"/>
            <a:r>
              <a:rPr lang="ru-RU" sz="2400"/>
              <a:t>) встановити автономну пульсацію пухлини, зменшення її тіні при видиху, збільшення розмірів і затемнення під час вдиху </a:t>
            </a:r>
            <a:br>
              <a:rPr lang="ru-RU" sz="2400"/>
            </a:br>
            <a:br>
              <a:rPr lang="ru-RU" sz="2400"/>
            </a:br>
            <a:br>
              <a:rPr lang="ru-RU" sz="2400"/>
            </a:br>
            <a:endParaRPr lang="ru-RU" sz="24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949280"/>
            <a:ext cx="5448928" cy="1477328"/>
          </a:xfrm>
          <a:prstGeom prst="rect">
            <a:avLst/>
          </a:prstGeom>
        </p:spPr>
        <p:txBody>
          <a:bodyPr wrap="none">
            <a:spAutoFit/>
          </a:bodyPr>
          <a:lstStyle/>
          <a:p>
            <a:r>
              <a:rPr lang="en-US" u="sng">
                <a:hlinkClick r:id="rId2"/>
              </a:rPr>
              <a:t>Dr Wan Fang</a:t>
            </a:r>
            <a:r>
              <a:rPr lang="ru-RU" u="sng"/>
              <a:t>.</a:t>
            </a:r>
            <a:r>
              <a:rPr lang="en-US" b="1"/>
              <a:t> Pulmonary </a:t>
            </a:r>
            <a:r>
              <a:rPr lang="en-US" b="1" err="1"/>
              <a:t>sclerosing</a:t>
            </a:r>
            <a:r>
              <a:rPr lang="en-US" b="1"/>
              <a:t> </a:t>
            </a:r>
            <a:r>
              <a:rPr lang="en-US" b="1" err="1"/>
              <a:t>hemangioma</a:t>
            </a:r>
            <a:r>
              <a:rPr lang="ru-RU" b="1"/>
              <a:t>.</a:t>
            </a:r>
            <a:endParaRPr lang="en-US" b="1"/>
          </a:p>
          <a:p>
            <a:br>
              <a:rPr lang="en-US"/>
            </a:br>
            <a:endParaRPr lang="en-US" b="1"/>
          </a:p>
          <a:p>
            <a:br>
              <a:rPr lang="en-US"/>
            </a:br>
            <a:endParaRPr lang="ru-RU"/>
          </a:p>
        </p:txBody>
      </p:sp>
      <p:pic>
        <p:nvPicPr>
          <p:cNvPr id="83970" name="Picture 2" descr="https://prod-images-static.radiopaedia.org/images/1300624/a498c40ca2c2c98c238957f2239542_big_gallery.jpg"/>
          <p:cNvPicPr>
            <a:picLocks noChangeAspect="1" noChangeArrowheads="1"/>
          </p:cNvPicPr>
          <p:nvPr/>
        </p:nvPicPr>
        <p:blipFill>
          <a:blip r:embed="rId3" cstate="print"/>
          <a:srcRect/>
          <a:stretch>
            <a:fillRect/>
          </a:stretch>
        </p:blipFill>
        <p:spPr bwMode="auto">
          <a:xfrm>
            <a:off x="251520" y="620688"/>
            <a:ext cx="4132632" cy="3168352"/>
          </a:xfrm>
          <a:prstGeom prst="rect">
            <a:avLst/>
          </a:prstGeom>
          <a:noFill/>
        </p:spPr>
      </p:pic>
      <p:pic>
        <p:nvPicPr>
          <p:cNvPr id="83972" name="Picture 4" descr="https://prod-images-static.radiopaedia.org/images/1300677/638bc6788810cf9605fc0be182e3b4_big_gallery.jpg"/>
          <p:cNvPicPr>
            <a:picLocks noChangeAspect="1" noChangeArrowheads="1"/>
          </p:cNvPicPr>
          <p:nvPr/>
        </p:nvPicPr>
        <p:blipFill>
          <a:blip r:embed="rId4" cstate="print"/>
          <a:srcRect/>
          <a:stretch>
            <a:fillRect/>
          </a:stretch>
        </p:blipFill>
        <p:spPr bwMode="auto">
          <a:xfrm>
            <a:off x="4283968" y="567195"/>
            <a:ext cx="4176464" cy="3221845"/>
          </a:xfrm>
          <a:prstGeom prst="rect">
            <a:avLst/>
          </a:prstGeom>
          <a:noFill/>
        </p:spPr>
      </p:pic>
      <p:cxnSp>
        <p:nvCxnSpPr>
          <p:cNvPr id="6" name="Прямая со стрелкой 5"/>
          <p:cNvCxnSpPr/>
          <p:nvPr/>
        </p:nvCxnSpPr>
        <p:spPr>
          <a:xfrm flipV="1">
            <a:off x="1547664" y="2204864"/>
            <a:ext cx="288032"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V="1">
            <a:off x="5652120" y="2132856"/>
            <a:ext cx="216024"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3275856" y="0"/>
            <a:ext cx="1265667" cy="369332"/>
          </a:xfrm>
          <a:prstGeom prst="rect">
            <a:avLst/>
          </a:prstGeom>
        </p:spPr>
        <p:txBody>
          <a:bodyPr wrap="none">
            <a:spAutoFit/>
          </a:bodyPr>
          <a:lstStyle/>
          <a:p>
            <a:r>
              <a:rPr lang="ru-RU"/>
              <a:t>гемангіома</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523220"/>
          </a:xfrm>
          <a:prstGeom prst="rect">
            <a:avLst/>
          </a:prstGeom>
        </p:spPr>
        <p:txBody>
          <a:bodyPr wrap="square">
            <a:spAutoFit/>
          </a:bodyPr>
          <a:lstStyle/>
          <a:p>
            <a:pPr algn="ctr"/>
            <a:r>
              <a:rPr lang="ru-RU" sz="2800">
                <a:solidFill>
                  <a:srgbClr val="FFFF00"/>
                </a:solidFill>
              </a:rPr>
              <a:t>Артеріовенозна кавернозна ангіома</a:t>
            </a:r>
          </a:p>
        </p:txBody>
      </p:sp>
      <p:sp>
        <p:nvSpPr>
          <p:cNvPr id="3" name="Прямоугольник 2"/>
          <p:cNvSpPr/>
          <p:nvPr/>
        </p:nvSpPr>
        <p:spPr>
          <a:xfrm>
            <a:off x="251520" y="692696"/>
            <a:ext cx="8640960" cy="5262979"/>
          </a:xfrm>
          <a:prstGeom prst="rect">
            <a:avLst/>
          </a:prstGeom>
        </p:spPr>
        <p:txBody>
          <a:bodyPr wrap="square">
            <a:spAutoFit/>
          </a:bodyPr>
          <a:lstStyle/>
          <a:p>
            <a:pPr algn="just"/>
            <a:r>
              <a:rPr lang="ru-RU" sz="2400"/>
              <a:t>Артеріовенозні кавернозні ангіоми, артеріовенозні фістули, аневризми, кавернозні гемангіоми, кавернозні телеангіоектазіях легкого і ін. Є результатом ембріонального вади розвитку судин легенів.  Їх часто виявляють у новонароджених і недоношених.  У деяких випадках вони поєднуються з іншими вадами розвитку, в першу чергу серцево-судинної системи.</a:t>
            </a:r>
          </a:p>
          <a:p>
            <a:pPr algn="just"/>
            <a:r>
              <a:rPr lang="ru-RU" sz="2400"/>
              <a:t>Є думка про зв'язок артеріовенозних ангиом з хворобою рандом Вебера -Ослера, т. Е. Спадкової геморагічної телеангіектазії, для якої характерна наступна тріада симптомів:</a:t>
            </a:r>
          </a:p>
          <a:p>
            <a:pPr algn="just"/>
            <a:r>
              <a:rPr lang="ru-RU" sz="2400"/>
              <a:t>1) спадково-сімейний характер захворювання,</a:t>
            </a:r>
          </a:p>
          <a:p>
            <a:pPr algn="just"/>
            <a:r>
              <a:rPr lang="ru-RU" sz="2400"/>
              <a:t>2) множинні телеангіектазії на шкірі, слизових оболонках, </a:t>
            </a:r>
          </a:p>
          <a:p>
            <a:pPr algn="just"/>
            <a:r>
              <a:rPr lang="ru-RU" sz="2400"/>
              <a:t>3) іноді у внутрішніх органах,кровотечі.</a:t>
            </a:r>
          </a:p>
          <a:p>
            <a:pPr algn="just"/>
            <a:r>
              <a:rPr lang="ru-RU" sz="2400"/>
              <a:t>Виявляються однаково часто у осіб обох статей в будь-якому віці.</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8847"/>
            <a:ext cx="8424936" cy="6001643"/>
          </a:xfrm>
          <a:prstGeom prst="rect">
            <a:avLst/>
          </a:prstGeom>
        </p:spPr>
        <p:txBody>
          <a:bodyPr wrap="square">
            <a:spAutoFit/>
          </a:bodyPr>
          <a:lstStyle/>
          <a:p>
            <a:pPr indent="360363" algn="just"/>
            <a:r>
              <a:rPr lang="ru-RU" sz="2400"/>
              <a:t>Макроскопічно артеріовенозні ангіоми є:</a:t>
            </a:r>
          </a:p>
          <a:p>
            <a:pPr indent="360363" algn="just"/>
            <a:r>
              <a:rPr lang="ru-RU" sz="2400"/>
              <a:t>-  конгломерати порожнин, через які повідомляються артерії і вени легенів.  Ці порожнини різної величини і форми, заповнені кров'ю;  стінки їх частіше невеликої товщини.  Кількість порожнин може бути по-різному.  Іноді є одна порожнина з безліччю тонких сполучнотканинних перегородок,</a:t>
            </a:r>
          </a:p>
          <a:p>
            <a:pPr indent="360363" algn="just"/>
            <a:r>
              <a:rPr lang="ru-RU" sz="2400"/>
              <a:t>- в інших випадках - група порожнин або безліч одиночних утворень, розташованих в різних відділах одного або обох легенів.  Зазвичай виявляється порожнина діаметром 3-5 см і різке розширення капілярів, що утворюють дрібні порожнини.</a:t>
            </a:r>
          </a:p>
          <a:p>
            <a:pPr indent="360363" algn="just"/>
            <a:r>
              <a:rPr lang="ru-RU" sz="2400"/>
              <a:t>Приводять і відводять судини (артерії і вени), як правило, розширені.  У більшості випадків ці утворення з'єднують легеневі вени з легеневими артеріями.  У рідкісних випадках відзначається зв'язок з судинами великого кола-бронхіальнимизалозами або міжреберними.</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05064"/>
            <a:ext cx="8712968" cy="923330"/>
          </a:xfrm>
          <a:prstGeom prst="rect">
            <a:avLst/>
          </a:prstGeom>
        </p:spPr>
        <p:txBody>
          <a:bodyPr wrap="square">
            <a:spAutoFit/>
          </a:bodyPr>
          <a:lstStyle/>
          <a:p>
            <a:r>
              <a:rPr lang="ru-RU"/>
              <a:t>Томограми (а-г) хворих, у яких при рентгенологічному дослідженні було встановлено діагноз доброякісної пухлини.  На операції діагностовано відповідно гемангіома, ліпома, фіброма, лейоміома</a:t>
            </a:r>
          </a:p>
        </p:txBody>
      </p:sp>
      <p:pic>
        <p:nvPicPr>
          <p:cNvPr id="72706" name="Picture 2"/>
          <p:cNvPicPr>
            <a:picLocks noChangeAspect="1" noChangeArrowheads="1"/>
          </p:cNvPicPr>
          <p:nvPr/>
        </p:nvPicPr>
        <p:blipFill>
          <a:blip r:embed="rId2" cstate="print"/>
          <a:srcRect/>
          <a:stretch>
            <a:fillRect/>
          </a:stretch>
        </p:blipFill>
        <p:spPr bwMode="auto">
          <a:xfrm>
            <a:off x="0" y="0"/>
            <a:ext cx="2469348" cy="3429000"/>
          </a:xfrm>
          <a:prstGeom prst="rect">
            <a:avLst/>
          </a:prstGeom>
          <a:noFill/>
          <a:ln w="9525">
            <a:noFill/>
            <a:miter lim="800000"/>
            <a:headEnd/>
            <a:tailEnd/>
          </a:ln>
        </p:spPr>
      </p:pic>
      <p:sp>
        <p:nvSpPr>
          <p:cNvPr id="4" name="Прямоугольник 3"/>
          <p:cNvSpPr/>
          <p:nvPr/>
        </p:nvSpPr>
        <p:spPr>
          <a:xfrm>
            <a:off x="755576" y="3429000"/>
            <a:ext cx="1411540" cy="369332"/>
          </a:xfrm>
          <a:prstGeom prst="rect">
            <a:avLst/>
          </a:prstGeom>
        </p:spPr>
        <p:txBody>
          <a:bodyPr wrap="none">
            <a:spAutoFit/>
          </a:bodyPr>
          <a:lstStyle/>
          <a:p>
            <a:r>
              <a:rPr lang="ru-RU" b="1">
                <a:solidFill>
                  <a:srgbClr val="002060"/>
                </a:solidFill>
              </a:rPr>
              <a:t>гемангиома</a:t>
            </a:r>
          </a:p>
        </p:txBody>
      </p:sp>
      <p:pic>
        <p:nvPicPr>
          <p:cNvPr id="72707" name="Picture 3"/>
          <p:cNvPicPr>
            <a:picLocks noChangeAspect="1" noChangeArrowheads="1"/>
          </p:cNvPicPr>
          <p:nvPr/>
        </p:nvPicPr>
        <p:blipFill>
          <a:blip r:embed="rId3" cstate="print"/>
          <a:srcRect/>
          <a:stretch>
            <a:fillRect/>
          </a:stretch>
        </p:blipFill>
        <p:spPr bwMode="auto">
          <a:xfrm>
            <a:off x="2483768" y="-1"/>
            <a:ext cx="2304256" cy="3394877"/>
          </a:xfrm>
          <a:prstGeom prst="rect">
            <a:avLst/>
          </a:prstGeom>
          <a:noFill/>
          <a:ln w="9525">
            <a:noFill/>
            <a:miter lim="800000"/>
            <a:headEnd/>
            <a:tailEnd/>
          </a:ln>
        </p:spPr>
      </p:pic>
      <p:sp>
        <p:nvSpPr>
          <p:cNvPr id="6" name="Прямоугольник 5"/>
          <p:cNvSpPr/>
          <p:nvPr/>
        </p:nvSpPr>
        <p:spPr>
          <a:xfrm>
            <a:off x="3203848" y="3429000"/>
            <a:ext cx="962508" cy="369332"/>
          </a:xfrm>
          <a:prstGeom prst="rect">
            <a:avLst/>
          </a:prstGeom>
        </p:spPr>
        <p:txBody>
          <a:bodyPr wrap="none">
            <a:spAutoFit/>
          </a:bodyPr>
          <a:lstStyle/>
          <a:p>
            <a:r>
              <a:rPr lang="ru-RU" b="1">
                <a:solidFill>
                  <a:srgbClr val="002060"/>
                </a:solidFill>
              </a:rPr>
              <a:t>липома</a:t>
            </a:r>
          </a:p>
        </p:txBody>
      </p:sp>
      <p:pic>
        <p:nvPicPr>
          <p:cNvPr id="72708" name="Picture 4"/>
          <p:cNvPicPr>
            <a:picLocks noChangeAspect="1" noChangeArrowheads="1"/>
          </p:cNvPicPr>
          <p:nvPr/>
        </p:nvPicPr>
        <p:blipFill>
          <a:blip r:embed="rId4" cstate="print"/>
          <a:srcRect/>
          <a:stretch>
            <a:fillRect/>
          </a:stretch>
        </p:blipFill>
        <p:spPr bwMode="auto">
          <a:xfrm>
            <a:off x="4788023" y="0"/>
            <a:ext cx="2088233" cy="3356992"/>
          </a:xfrm>
          <a:prstGeom prst="rect">
            <a:avLst/>
          </a:prstGeom>
          <a:noFill/>
          <a:ln w="9525">
            <a:noFill/>
            <a:miter lim="800000"/>
            <a:headEnd/>
            <a:tailEnd/>
          </a:ln>
        </p:spPr>
      </p:pic>
      <p:sp>
        <p:nvSpPr>
          <p:cNvPr id="8" name="Прямоугольник 7"/>
          <p:cNvSpPr/>
          <p:nvPr/>
        </p:nvSpPr>
        <p:spPr>
          <a:xfrm>
            <a:off x="5364088" y="3429000"/>
            <a:ext cx="1103572" cy="369332"/>
          </a:xfrm>
          <a:prstGeom prst="rect">
            <a:avLst/>
          </a:prstGeom>
        </p:spPr>
        <p:txBody>
          <a:bodyPr wrap="none">
            <a:spAutoFit/>
          </a:bodyPr>
          <a:lstStyle/>
          <a:p>
            <a:r>
              <a:rPr lang="ru-RU" b="1">
                <a:solidFill>
                  <a:srgbClr val="002060"/>
                </a:solidFill>
              </a:rPr>
              <a:t>фиброма</a:t>
            </a:r>
          </a:p>
        </p:txBody>
      </p:sp>
      <p:sp>
        <p:nvSpPr>
          <p:cNvPr id="9" name="Прямоугольник 8"/>
          <p:cNvSpPr/>
          <p:nvPr/>
        </p:nvSpPr>
        <p:spPr>
          <a:xfrm>
            <a:off x="7236296" y="3429000"/>
            <a:ext cx="1333185" cy="369332"/>
          </a:xfrm>
          <a:prstGeom prst="rect">
            <a:avLst/>
          </a:prstGeom>
        </p:spPr>
        <p:txBody>
          <a:bodyPr wrap="none">
            <a:spAutoFit/>
          </a:bodyPr>
          <a:lstStyle/>
          <a:p>
            <a:r>
              <a:rPr lang="ru-RU" b="1">
                <a:solidFill>
                  <a:srgbClr val="002060"/>
                </a:solidFill>
              </a:rPr>
              <a:t>лейомиома</a:t>
            </a:r>
          </a:p>
        </p:txBody>
      </p:sp>
      <p:pic>
        <p:nvPicPr>
          <p:cNvPr id="72709" name="Picture 5"/>
          <p:cNvPicPr>
            <a:picLocks noChangeAspect="1" noChangeArrowheads="1"/>
          </p:cNvPicPr>
          <p:nvPr/>
        </p:nvPicPr>
        <p:blipFill>
          <a:blip r:embed="rId5" cstate="print"/>
          <a:srcRect/>
          <a:stretch>
            <a:fillRect/>
          </a:stretch>
        </p:blipFill>
        <p:spPr bwMode="auto">
          <a:xfrm>
            <a:off x="6876256" y="0"/>
            <a:ext cx="2292580" cy="3356992"/>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s://cf.ppt-online.org/files1/slide/l/lEBGpAXPJWboktyjS1KrFHwDuZdU05YQ2IvTaqVNg/slide-16.jpg"/>
          <p:cNvPicPr>
            <a:picLocks noChangeAspect="1" noChangeArrowheads="1"/>
          </p:cNvPicPr>
          <p:nvPr/>
        </p:nvPicPr>
        <p:blipFill>
          <a:blip r:embed="rId2" cstate="print"/>
          <a:srcRect/>
          <a:stretch>
            <a:fillRect/>
          </a:stretch>
        </p:blipFill>
        <p:spPr bwMode="auto">
          <a:xfrm>
            <a:off x="-1" y="0"/>
            <a:ext cx="5923864" cy="4437112"/>
          </a:xfrm>
          <a:prstGeom prst="rect">
            <a:avLst/>
          </a:prstGeom>
          <a:noFill/>
        </p:spPr>
      </p:pic>
      <p:sp>
        <p:nvSpPr>
          <p:cNvPr id="3" name="Прямоугольник 2"/>
          <p:cNvSpPr/>
          <p:nvPr/>
        </p:nvSpPr>
        <p:spPr>
          <a:xfrm>
            <a:off x="0" y="5733256"/>
            <a:ext cx="2880917" cy="307777"/>
          </a:xfrm>
          <a:prstGeom prst="rect">
            <a:avLst/>
          </a:prstGeom>
        </p:spPr>
        <p:txBody>
          <a:bodyPr wrap="none">
            <a:spAutoFit/>
          </a:bodyPr>
          <a:lstStyle/>
          <a:p>
            <a:r>
              <a:rPr lang="en-US" sz="1400"/>
              <a:t>https://en.ppt-online.org/303610</a:t>
            </a:r>
            <a:endParaRPr lang="ru-RU" sz="1400"/>
          </a:p>
        </p:txBody>
      </p:sp>
      <p:pic>
        <p:nvPicPr>
          <p:cNvPr id="110596" name="Picture 4" descr="https://cf.ppt-online.org/files1/slide/l/lEBGpAXPJWboktyjS1KrFHwDuZdU05YQ2IvTaqVNg/slide-17.jpg"/>
          <p:cNvPicPr>
            <a:picLocks noChangeAspect="1" noChangeArrowheads="1"/>
          </p:cNvPicPr>
          <p:nvPr/>
        </p:nvPicPr>
        <p:blipFill>
          <a:blip r:embed="rId3" cstate="print"/>
          <a:srcRect/>
          <a:stretch>
            <a:fillRect/>
          </a:stretch>
        </p:blipFill>
        <p:spPr bwMode="auto">
          <a:xfrm>
            <a:off x="5436096" y="3945474"/>
            <a:ext cx="3888432" cy="2912526"/>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6370975"/>
          </a:xfrm>
          <a:prstGeom prst="rect">
            <a:avLst/>
          </a:prstGeom>
        </p:spPr>
        <p:txBody>
          <a:bodyPr wrap="square">
            <a:spAutoFit/>
          </a:bodyPr>
          <a:lstStyle/>
          <a:p>
            <a:pPr indent="449263" algn="just"/>
            <a:r>
              <a:rPr lang="ru-RU" sz="2400"/>
              <a:t>Стінки проміжних судинних мішечків гладкі, іноді в них є множинні бухтообразние випинання.</a:t>
            </a:r>
          </a:p>
          <a:p>
            <a:pPr indent="449263" algn="just"/>
            <a:r>
              <a:rPr lang="ru-RU" sz="2400"/>
              <a:t>Клінічна картина залежить від величини скидання неокисленого крові з артерій в вени, в обхід капілярного русла.  Ця величина може досягати 80% і більше маси крові.  Може мати безсимптомний перебіг або зустрічаються особи з вираженою клінічною симптоматикою:</a:t>
            </a:r>
          </a:p>
          <a:p>
            <a:pPr indent="449263" algn="just"/>
            <a:r>
              <a:rPr lang="ru-RU" sz="2400"/>
              <a:t>загальне фізичне недорозвинення,</a:t>
            </a:r>
          </a:p>
          <a:p>
            <a:pPr indent="449263" algn="just"/>
            <a:r>
              <a:rPr lang="ru-RU" sz="2400"/>
              <a:t>синюшність шкірних покривів,</a:t>
            </a:r>
          </a:p>
          <a:p>
            <a:pPr indent="449263" algn="just"/>
            <a:r>
              <a:rPr lang="ru-RU" sz="2400"/>
              <a:t>пальці рук і ніг мають вигляд барабанних паличок, нігті - годинникових стекол,</a:t>
            </a:r>
          </a:p>
          <a:p>
            <a:pPr indent="449263" algn="just"/>
            <a:r>
              <a:rPr lang="ru-RU" sz="2400"/>
              <a:t>іноді видно телеангіектазії на шкірі,</a:t>
            </a:r>
          </a:p>
          <a:p>
            <a:pPr indent="449263" algn="just"/>
            <a:r>
              <a:rPr lang="ru-RU" sz="2400"/>
              <a:t>задишка,</a:t>
            </a:r>
          </a:p>
          <a:p>
            <a:pPr indent="449263" algn="just"/>
            <a:r>
              <a:rPr lang="ru-RU" sz="2400"/>
              <a:t>кровохаркання,</a:t>
            </a:r>
          </a:p>
          <a:p>
            <a:pPr indent="449263" algn="just"/>
            <a:r>
              <a:rPr lang="ru-RU" sz="2400"/>
              <a:t>легеневі кровотечі,</a:t>
            </a:r>
          </a:p>
          <a:p>
            <a:pPr indent="449263" algn="just"/>
            <a:r>
              <a:rPr lang="ru-RU" sz="2400"/>
              <a:t> «Котяче муркотіння», іноді відчувається над місцем артериовенозной аневризми,</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4154984"/>
          </a:xfrm>
          <a:prstGeom prst="rect">
            <a:avLst/>
          </a:prstGeom>
        </p:spPr>
        <p:txBody>
          <a:bodyPr wrap="square">
            <a:spAutoFit/>
          </a:bodyPr>
          <a:lstStyle/>
          <a:p>
            <a:pPr marL="360363" indent="-360363" algn="just">
              <a:buFont typeface="Arial" pitchFamily="34" charset="0"/>
              <a:buChar char="•"/>
            </a:pPr>
            <a:r>
              <a:rPr lang="ru-RU" sz="2400"/>
              <a:t>при аускультації ослаблене дихання і екстракардіальних шум дзиги,</a:t>
            </a:r>
          </a:p>
          <a:p>
            <a:pPr marL="360363" indent="-360363" algn="just">
              <a:buFont typeface="Arial" pitchFamily="34" charset="0"/>
              <a:buChar char="•"/>
            </a:pPr>
            <a:r>
              <a:rPr lang="ru-RU" sz="2400"/>
              <a:t>збільшення кількості еритроцитів,</a:t>
            </a:r>
          </a:p>
          <a:p>
            <a:pPr marL="360363" indent="-360363" algn="just">
              <a:buFont typeface="Arial" pitchFamily="34" charset="0"/>
              <a:buChar char="•"/>
            </a:pPr>
            <a:r>
              <a:rPr lang="ru-RU" sz="2400"/>
              <a:t>зниження життєвої ємності легень,</a:t>
            </a:r>
          </a:p>
          <a:p>
            <a:pPr marL="360363" indent="-360363" algn="just">
              <a:buFont typeface="Arial" pitchFamily="34" charset="0"/>
              <a:buChar char="•"/>
            </a:pPr>
            <a:r>
              <a:rPr lang="ru-RU" sz="2400"/>
              <a:t>гіповентиляція в спокої,</a:t>
            </a:r>
          </a:p>
          <a:p>
            <a:pPr marL="360363" indent="-360363" algn="just">
              <a:buFont typeface="Arial" pitchFamily="34" charset="0"/>
              <a:buChar char="•"/>
            </a:pPr>
            <a:r>
              <a:rPr lang="ru-RU" sz="2400"/>
              <a:t>зменшення поглинання кисню і коефіцієнта його використання,</a:t>
            </a:r>
          </a:p>
          <a:p>
            <a:pPr marL="360363" indent="-360363" algn="just">
              <a:buFont typeface="Arial" pitchFamily="34" charset="0"/>
              <a:buChar char="•"/>
            </a:pPr>
            <a:r>
              <a:rPr lang="ru-RU" sz="2400"/>
              <a:t>зниження насичення артеріальної і венозної крові киснем,</a:t>
            </a:r>
          </a:p>
          <a:p>
            <a:pPr marL="360363" indent="-360363" algn="just">
              <a:buFont typeface="Arial" pitchFamily="34" charset="0"/>
              <a:buChar char="•"/>
            </a:pPr>
            <a:r>
              <a:rPr lang="ru-RU" sz="2400"/>
              <a:t>збільшення вмісту в крові вуглекислоти,</a:t>
            </a:r>
          </a:p>
          <a:p>
            <a:pPr marL="360363" indent="-360363" algn="just">
              <a:buFont typeface="Arial" pitchFamily="34" charset="0"/>
              <a:buChar char="•"/>
            </a:pPr>
            <a:r>
              <a:rPr lang="ru-RU" sz="2400"/>
              <a:t>зменшення артеріовенозної різниці за вмістом кисню і вуглекислоти.</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7693"/>
            <a:ext cx="8640960" cy="5632311"/>
          </a:xfrm>
          <a:prstGeom prst="rect">
            <a:avLst/>
          </a:prstGeom>
        </p:spPr>
        <p:txBody>
          <a:bodyPr wrap="square">
            <a:spAutoFit/>
          </a:bodyPr>
          <a:lstStyle/>
          <a:p>
            <a:pPr indent="360363" algn="just"/>
            <a:r>
              <a:rPr lang="ru-RU" sz="2400"/>
              <a:t>Рентгенологічні ознаки артеріовенозних ангиом:</a:t>
            </a:r>
          </a:p>
          <a:p>
            <a:pPr indent="360363" algn="just"/>
            <a:r>
              <a:rPr lang="ru-RU" sz="2400"/>
              <a:t>) розташовуються зазвичай в одній, а іноді в декількох частках одного або обох легенів.</a:t>
            </a:r>
          </a:p>
          <a:p>
            <a:pPr indent="360363" algn="just"/>
            <a:r>
              <a:rPr lang="ru-RU" sz="2400"/>
              <a:t>) найбільш часта їх локалізація - нижні частки.</a:t>
            </a:r>
          </a:p>
          <a:p>
            <a:pPr indent="360363" algn="just"/>
            <a:r>
              <a:rPr lang="ru-RU" sz="2400"/>
              <a:t>) форма тіні артериовенозной ангіоми:</a:t>
            </a:r>
          </a:p>
          <a:p>
            <a:pPr indent="360363" algn="just"/>
            <a:r>
              <a:rPr lang="ru-RU" sz="2400"/>
              <a:t>- округла,овальна або у вигляді конгломерату, що нагадує гроно винограду.</a:t>
            </a:r>
          </a:p>
          <a:p>
            <a:pPr indent="360363" algn="just"/>
            <a:r>
              <a:rPr lang="ru-RU" sz="2400"/>
              <a:t>) Інтенсивність тіні коливається від невеликої до значної.</a:t>
            </a:r>
          </a:p>
          <a:p>
            <a:pPr indent="360363" algn="just"/>
            <a:r>
              <a:rPr lang="ru-RU" sz="2400"/>
              <a:t>Тінь здається однорідною;  контури її чіткі, хвилясті.</a:t>
            </a:r>
          </a:p>
          <a:p>
            <a:pPr indent="360363" algn="just"/>
            <a:r>
              <a:rPr lang="ru-RU" sz="2400"/>
              <a:t>характерна для артеріовенозної аневризми експансивна пульсація, обумовлена ​​при рентгеноскопії. </a:t>
            </a:r>
          </a:p>
          <a:p>
            <a:pPr indent="360363" algn="just"/>
            <a:r>
              <a:rPr lang="ru-RU" sz="2400"/>
              <a:t>)  тінь пухлини пульсує синхронно з легеневою артерією.</a:t>
            </a:r>
          </a:p>
          <a:p>
            <a:pPr indent="360363" algn="just"/>
            <a:r>
              <a:rPr lang="ru-RU" sz="2400"/>
              <a:t>Важливим симптомом є і зміна величини і форми патологічної тіні при пробах Вальсальви і Мюллера, при яких, як відомо, змінюється кількість крові в малому колі кровообігу.</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3785652"/>
          </a:xfrm>
          <a:prstGeom prst="rect">
            <a:avLst/>
          </a:prstGeom>
        </p:spPr>
        <p:txBody>
          <a:bodyPr wrap="square">
            <a:spAutoFit/>
          </a:bodyPr>
          <a:lstStyle/>
          <a:p>
            <a:pPr indent="360363" algn="just"/>
            <a:r>
              <a:rPr lang="ru-RU" sz="2400"/>
              <a:t>На томограмах тінь неоднорідна, складається з декількох утворень, виявляється зв'язок пухлини з розширеними судинами - артеріями і венами, спрямованими в бік кореня легені (зв'язок патологічної тіні з приводять і відводять судинами).</a:t>
            </a:r>
          </a:p>
          <a:p>
            <a:pPr indent="360363" algn="just"/>
            <a:r>
              <a:rPr lang="ru-RU" sz="2400"/>
              <a:t>Описано множинні артеріовенозні ангіоми, мають вигляд дрібнофокусних утворень (діаметром від декількох міліметрів до 1-2 см).  Їх доводиться диференціювати від дрібновогнищевих утворень;  при цьому вирішальними є дані ангіопульмонографіі.</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12968" cy="5878532"/>
          </a:xfrm>
          <a:prstGeom prst="rect">
            <a:avLst/>
          </a:prstGeom>
        </p:spPr>
        <p:txBody>
          <a:bodyPr wrap="square">
            <a:spAutoFit/>
          </a:bodyPr>
          <a:lstStyle/>
          <a:p>
            <a:pPr algn="ctr"/>
            <a:r>
              <a:rPr lang="ru-RU" sz="4000" b="1">
                <a:solidFill>
                  <a:srgbClr val="FFFF00"/>
                </a:solidFill>
              </a:rPr>
              <a:t>Неврогенні пухлини  </a:t>
            </a:r>
          </a:p>
          <a:p>
            <a:pPr indent="449263" algn="just"/>
            <a:r>
              <a:rPr lang="ru-RU" sz="2400"/>
              <a:t>можуть розвиватися:</a:t>
            </a:r>
          </a:p>
          <a:p>
            <a:pPr indent="449263" algn="just"/>
            <a:r>
              <a:rPr lang="ru-RU" sz="2400"/>
              <a:t>) з клітин оболонок нервів (невриноми, нейрофіброми),</a:t>
            </a:r>
          </a:p>
          <a:p>
            <a:pPr indent="449263" algn="just"/>
            <a:r>
              <a:rPr lang="ru-RU" sz="2400"/>
              <a:t>) з клітин симпатичної нервової системи (гангліоневроми),</a:t>
            </a:r>
          </a:p>
          <a:p>
            <a:pPr indent="449263" algn="just"/>
            <a:r>
              <a:rPr lang="ru-RU" sz="2400"/>
              <a:t>) з нехромаффінних параганглиев (хемодектоми і феохромоцитоми).</a:t>
            </a:r>
          </a:p>
          <a:p>
            <a:pPr indent="449263" algn="just"/>
            <a:r>
              <a:rPr lang="ru-RU" sz="2400"/>
              <a:t>З доброякісних неврогенних пухлин в легенях переважно спостерігаються невриноми і нейрофіброми, значно рідше - хемодектоми.</a:t>
            </a:r>
          </a:p>
          <a:p>
            <a:pPr indent="449263" algn="just"/>
            <a:r>
              <a:rPr lang="ru-RU" sz="2400"/>
              <a:t>Неврогенні пухлини виявляються в легенях рідко, складаючи близько 2% від усіх випадків доброякісних новоутворень.  Можуть зустрічатися в будь-якому віці, однаково часто як у правому, так і в лівій легені.  У більшості випадків мають периферичний розташування.  Іноді вони з'єднуються з легким ніжкою.</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8847"/>
            <a:ext cx="8424936" cy="5632311"/>
          </a:xfrm>
          <a:prstGeom prst="rect">
            <a:avLst/>
          </a:prstGeom>
        </p:spPr>
        <p:txBody>
          <a:bodyPr wrap="square">
            <a:spAutoFit/>
          </a:bodyPr>
          <a:lstStyle/>
          <a:p>
            <a:pPr indent="360363" algn="just"/>
            <a:r>
              <a:rPr lang="ru-RU" sz="2400"/>
              <a:t>Центральні пухлини з ендобронхіальной локалізацією становлять велику рідкість.  Невриноми і нейрофіброми іноді спостерігаються одночасно в обох легенів.  Множинні нейрофіброми легких можуть бути проявом нейрофіброматозу - хвороби Реклінгаузена.  Ростуть неврогенні пухлини зазвичай повільно, в окремих випадках досягаючи великих розмірів.</a:t>
            </a:r>
          </a:p>
          <a:p>
            <a:pPr indent="360363" algn="just"/>
            <a:r>
              <a:rPr lang="ru-RU" sz="2400"/>
              <a:t>Макроскопічно вони являють собою округлі щільні вузли з вираженою капсулою, на розрізі мають сірувато-жовтий колір.  Питання про можливість виникнення злоякісної пухлини неврогенних пухлин спірне.  Поряд з існуючим думкою про суто доброякісному перебігу захворювання, ряд авторів приводять спостереження малігнізації неврогенних пухлин легенів.  Більш того, деякі автори пропонують вважати невриноми потенційно злоякісними новоутвореннями.</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cstate="print"/>
          <a:srcRect/>
          <a:stretch>
            <a:fillRect/>
          </a:stretch>
        </p:blipFill>
        <p:spPr bwMode="auto">
          <a:xfrm>
            <a:off x="857224" y="1000108"/>
            <a:ext cx="4010025" cy="3305528"/>
          </a:xfrm>
          <a:prstGeom prst="rect">
            <a:avLst/>
          </a:prstGeom>
          <a:noFill/>
          <a:ln w="9525">
            <a:noFill/>
            <a:miter lim="800000"/>
            <a:headEnd/>
            <a:tailEnd/>
          </a:ln>
        </p:spPr>
      </p:pic>
      <p:sp>
        <p:nvSpPr>
          <p:cNvPr id="3" name="Прямоугольник 2"/>
          <p:cNvSpPr/>
          <p:nvPr/>
        </p:nvSpPr>
        <p:spPr>
          <a:xfrm>
            <a:off x="1331640" y="260648"/>
            <a:ext cx="2793329" cy="369332"/>
          </a:xfrm>
          <a:prstGeom prst="rect">
            <a:avLst/>
          </a:prstGeom>
        </p:spPr>
        <p:txBody>
          <a:bodyPr wrap="none">
            <a:spAutoFit/>
          </a:bodyPr>
          <a:lstStyle/>
          <a:p>
            <a:r>
              <a:rPr lang="ru-RU"/>
              <a:t>Нейрофіброма лівої легені</a:t>
            </a:r>
          </a:p>
        </p:txBody>
      </p:sp>
      <p:sp>
        <p:nvSpPr>
          <p:cNvPr id="4" name="Прямоугольник 3"/>
          <p:cNvSpPr/>
          <p:nvPr/>
        </p:nvSpPr>
        <p:spPr>
          <a:xfrm>
            <a:off x="0" y="5934670"/>
            <a:ext cx="9144000" cy="646331"/>
          </a:xfrm>
          <a:prstGeom prst="rect">
            <a:avLst/>
          </a:prstGeom>
        </p:spPr>
        <p:txBody>
          <a:bodyPr wrap="square">
            <a:spAutoFit/>
          </a:bodyPr>
          <a:lstStyle/>
          <a:p>
            <a:r>
              <a:rPr lang="ru-RU"/>
              <a:t>Н.И. Прокопчик,, А.А. Сушко, А.И. Шока,  С.П. </a:t>
            </a:r>
            <a:r>
              <a:rPr lang="ru-RU" err="1"/>
              <a:t>Жигулич</a:t>
            </a:r>
            <a:r>
              <a:rPr lang="ru-RU"/>
              <a:t>. НЕЙРОФИБРОМА ЛЕГКИХ. Журнал Гродненского государственного медицинского университета  № 1  2013 г. с. 95-97</a:t>
            </a:r>
          </a:p>
        </p:txBody>
      </p:sp>
      <p:sp>
        <p:nvSpPr>
          <p:cNvPr id="5" name="Прямоугольник 4"/>
          <p:cNvSpPr/>
          <p:nvPr/>
        </p:nvSpPr>
        <p:spPr>
          <a:xfrm>
            <a:off x="5004048" y="980728"/>
            <a:ext cx="3888432" cy="2031325"/>
          </a:xfrm>
          <a:prstGeom prst="rect">
            <a:avLst/>
          </a:prstGeom>
        </p:spPr>
        <p:txBody>
          <a:bodyPr wrap="square">
            <a:spAutoFit/>
          </a:bodyPr>
          <a:lstStyle/>
          <a:p>
            <a:r>
              <a:rPr lang="ru-RU"/>
              <a:t>МСКТ грудної клітки: в нижній частці лівої легені визначається округле утворення 35х32 мм, не відмежоване від кореня;  8 і 9 сегментарні бронхи звужені</a:t>
            </a:r>
          </a:p>
          <a:p>
            <a:endParaRPr lang="ru-RU"/>
          </a:p>
          <a:p>
            <a:r>
              <a:rPr lang="ru-RU"/>
              <a:t>Гістологічно: нейрофіброма</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s://secondopinions.ru/wp-content/uploads/2017/03/dobrokachestvennie-opuholi-legkih-bronhov-17_18-1024x453.png"/>
          <p:cNvPicPr>
            <a:picLocks noChangeAspect="1" noChangeArrowheads="1"/>
          </p:cNvPicPr>
          <p:nvPr/>
        </p:nvPicPr>
        <p:blipFill>
          <a:blip r:embed="rId2" cstate="print"/>
          <a:srcRect/>
          <a:stretch>
            <a:fillRect/>
          </a:stretch>
        </p:blipFill>
        <p:spPr bwMode="auto">
          <a:xfrm>
            <a:off x="0" y="3140968"/>
            <a:ext cx="4720418" cy="2088232"/>
          </a:xfrm>
          <a:prstGeom prst="rect">
            <a:avLst/>
          </a:prstGeom>
          <a:noFill/>
        </p:spPr>
      </p:pic>
      <p:sp>
        <p:nvSpPr>
          <p:cNvPr id="3" name="Прямоугольник 2"/>
          <p:cNvSpPr/>
          <p:nvPr/>
        </p:nvSpPr>
        <p:spPr>
          <a:xfrm>
            <a:off x="4877780" y="980728"/>
            <a:ext cx="4266220" cy="1754326"/>
          </a:xfrm>
          <a:prstGeom prst="rect">
            <a:avLst/>
          </a:prstGeom>
        </p:spPr>
        <p:txBody>
          <a:bodyPr wrap="square">
            <a:spAutoFit/>
          </a:bodyPr>
          <a:lstStyle/>
          <a:p>
            <a:r>
              <a:rPr lang="ru-RU"/>
              <a:t>КТ ОГК, легенева електронне вікно.  Візуалізується об'ємне утворення з заокругленим краєм, однорідної щільності, що виходить з тканин грудної стінки.  Гістологічне підтвердження діагнозу.</a:t>
            </a:r>
          </a:p>
        </p:txBody>
      </p:sp>
      <p:sp>
        <p:nvSpPr>
          <p:cNvPr id="4" name="Прямоугольник 3"/>
          <p:cNvSpPr/>
          <p:nvPr/>
        </p:nvSpPr>
        <p:spPr>
          <a:xfrm>
            <a:off x="1907704" y="0"/>
            <a:ext cx="3463449" cy="369332"/>
          </a:xfrm>
          <a:prstGeom prst="rect">
            <a:avLst/>
          </a:prstGeom>
        </p:spPr>
        <p:txBody>
          <a:bodyPr wrap="none">
            <a:spAutoFit/>
          </a:bodyPr>
          <a:lstStyle/>
          <a:p>
            <a:r>
              <a:rPr lang="ru-RU"/>
              <a:t>Невринома грудної стінки справа</a:t>
            </a:r>
          </a:p>
        </p:txBody>
      </p:sp>
      <p:pic>
        <p:nvPicPr>
          <p:cNvPr id="98308" name="Picture 4" descr="https://secondopinions.ru/wp-content/uploads/2017/03/dobrokachestvennie-opuholi-legkih-bronhov-19_20-1024x490.png"/>
          <p:cNvPicPr>
            <a:picLocks noChangeAspect="1" noChangeArrowheads="1"/>
          </p:cNvPicPr>
          <p:nvPr/>
        </p:nvPicPr>
        <p:blipFill>
          <a:blip r:embed="rId3" cstate="print"/>
          <a:srcRect/>
          <a:stretch>
            <a:fillRect/>
          </a:stretch>
        </p:blipFill>
        <p:spPr bwMode="auto">
          <a:xfrm>
            <a:off x="0" y="908720"/>
            <a:ext cx="4681065" cy="2239963"/>
          </a:xfrm>
          <a:prstGeom prst="rect">
            <a:avLst/>
          </a:prstGeom>
          <a:noFill/>
        </p:spPr>
      </p:pic>
      <p:pic>
        <p:nvPicPr>
          <p:cNvPr id="98310" name="Picture 6" descr="https://secondopinions.ru/wp-content/uploads/2017/03/dobrokachestvennie-opuholi-legkih-bronhov-21_22_23-963x1024.png"/>
          <p:cNvPicPr>
            <a:picLocks noChangeAspect="1" noChangeArrowheads="1"/>
          </p:cNvPicPr>
          <p:nvPr/>
        </p:nvPicPr>
        <p:blipFill>
          <a:blip r:embed="rId4" cstate="print"/>
          <a:srcRect/>
          <a:stretch>
            <a:fillRect/>
          </a:stretch>
        </p:blipFill>
        <p:spPr bwMode="auto">
          <a:xfrm>
            <a:off x="5076056" y="2636912"/>
            <a:ext cx="3816424" cy="4058171"/>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s://cf.ppt-online.org/files1/slide/l/lEBGpAXPJWboktyjS1KrFHwDuZdU05YQ2IvTaqVNg/slide-19.jpg"/>
          <p:cNvPicPr>
            <a:picLocks noChangeAspect="1" noChangeArrowheads="1"/>
          </p:cNvPicPr>
          <p:nvPr/>
        </p:nvPicPr>
        <p:blipFill>
          <a:blip r:embed="rId2" cstate="print"/>
          <a:srcRect/>
          <a:stretch>
            <a:fillRect/>
          </a:stretch>
        </p:blipFill>
        <p:spPr bwMode="auto">
          <a:xfrm>
            <a:off x="395535" y="332656"/>
            <a:ext cx="7883139" cy="5904656"/>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352928" cy="6986528"/>
          </a:xfrm>
          <a:prstGeom prst="rect">
            <a:avLst/>
          </a:prstGeom>
        </p:spPr>
        <p:txBody>
          <a:bodyPr wrap="square">
            <a:spAutoFit/>
          </a:bodyPr>
          <a:lstStyle/>
          <a:p>
            <a:pPr algn="ctr"/>
            <a:r>
              <a:rPr lang="ru-RU" sz="4000" b="1">
                <a:solidFill>
                  <a:srgbClr val="FFFF00"/>
                </a:solidFill>
              </a:rPr>
              <a:t>Ліпома</a:t>
            </a:r>
          </a:p>
          <a:p>
            <a:pPr indent="269875" algn="just"/>
            <a:r>
              <a:rPr lang="ru-RU" sz="2400"/>
              <a:t> - доброякісна пухлина з жирової тканини.  У легких зустрічається досить рідко.  Переважно ліпоми розвиваються у великих бронхах (головних, пайових), стінка яких містить яка спостерігається при мікроскопічному дослідженні жирову тканину, проте можуть зустрічатися і в більш дистальних відділах бронхіального дерева.  Ліпоми легких можуть мати і периферичну локалізацію.  Найчастіше зустрічаються у чоловіків, вік і локалізація їх не характерні.  При ендобронхіальном розташуванні пухлини клінічні прояви захворювання наростають у міру порушення дренажної функції уражених відділів легені з характерними для цього симптомами.  Виявлення периферичної ліпоми легкого, як правило, буває випадковою рентгенологічної знахідкою.  Збільшується пухлина повільно, малигнизация для неї не характерна.</a:t>
            </a:r>
          </a:p>
          <a:p>
            <a:pPr indent="269875" algn="just"/>
            <a:br>
              <a:rPr lang="ru-RU" sz="2400"/>
            </a:br>
            <a:endParaRPr lang="ru-RU" sz="24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424936" cy="3785652"/>
          </a:xfrm>
          <a:prstGeom prst="rect">
            <a:avLst/>
          </a:prstGeom>
        </p:spPr>
        <p:txBody>
          <a:bodyPr wrap="square">
            <a:spAutoFit/>
          </a:bodyPr>
          <a:lstStyle/>
          <a:p>
            <a:pPr indent="269875" algn="just"/>
            <a:r>
              <a:rPr lang="ru-RU" sz="2400"/>
              <a:t>Макроскопічно ліпоми мають округлу або часточкову форму, плотноеластіческую консистенцію, чітко виражену капсулу.  На розрізі вони жовтуватого кольору, часточкової будови.</a:t>
            </a:r>
          </a:p>
          <a:p>
            <a:pPr indent="269875" algn="just"/>
            <a:r>
              <a:rPr lang="ru-RU" sz="2400"/>
              <a:t>Характерна бронхоскопіческая картина ендобронхіальной ліпоми - гладкостінних утворення округлої форми, блідо-жовтого кольору.</a:t>
            </a:r>
          </a:p>
          <a:p>
            <a:pPr indent="269875" algn="just"/>
            <a:r>
              <a:rPr lang="ru-RU" sz="2400"/>
              <a:t>При мікроскопічному дослідженні липома складається з зрілих жирових клітин, з сполучнотканинними перегородками, що розділяють острівці жирової тканини. </a:t>
            </a:r>
            <a:br>
              <a:rPr lang="ru-RU" sz="2400"/>
            </a:br>
            <a:r>
              <a:rPr lang="ru-RU" sz="2400"/>
              <a:t>.</a:t>
            </a:r>
          </a:p>
        </p:txBody>
      </p:sp>
      <p:sp>
        <p:nvSpPr>
          <p:cNvPr id="3" name="Прямоугольник 2"/>
          <p:cNvSpPr/>
          <p:nvPr/>
        </p:nvSpPr>
        <p:spPr>
          <a:xfrm>
            <a:off x="5791800" y="6488668"/>
            <a:ext cx="3352200" cy="369332"/>
          </a:xfrm>
          <a:prstGeom prst="rect">
            <a:avLst/>
          </a:prstGeom>
        </p:spPr>
        <p:txBody>
          <a:bodyPr wrap="none">
            <a:spAutoFit/>
          </a:bodyPr>
          <a:lstStyle/>
          <a:p>
            <a:r>
              <a:rPr lang="en-US"/>
              <a:t>https://ppt-online.org/113925</a:t>
            </a:r>
            <a:endParaRPr lang="ru-RU"/>
          </a:p>
        </p:txBody>
      </p:sp>
      <p:pic>
        <p:nvPicPr>
          <p:cNvPr id="100353" name="Picture 1"/>
          <p:cNvPicPr>
            <a:picLocks noChangeAspect="1" noChangeArrowheads="1"/>
          </p:cNvPicPr>
          <p:nvPr/>
        </p:nvPicPr>
        <p:blipFill>
          <a:blip r:embed="rId2" cstate="print"/>
          <a:srcRect/>
          <a:stretch>
            <a:fillRect/>
          </a:stretch>
        </p:blipFill>
        <p:spPr bwMode="auto">
          <a:xfrm>
            <a:off x="467544" y="3752763"/>
            <a:ext cx="3384376" cy="3105237"/>
          </a:xfrm>
          <a:prstGeom prst="rect">
            <a:avLst/>
          </a:prstGeom>
          <a:noFill/>
          <a:ln w="9525">
            <a:noFill/>
            <a:miter lim="800000"/>
            <a:headEnd/>
            <a:tailEnd/>
          </a:ln>
          <a:effectLst/>
        </p:spPr>
      </p:pic>
      <p:cxnSp>
        <p:nvCxnSpPr>
          <p:cNvPr id="6" name="Прямая со стрелкой 5"/>
          <p:cNvCxnSpPr/>
          <p:nvPr/>
        </p:nvCxnSpPr>
        <p:spPr>
          <a:xfrm flipV="1">
            <a:off x="2987824" y="4941168"/>
            <a:ext cx="0"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995936" y="3933056"/>
            <a:ext cx="1969193" cy="369332"/>
          </a:xfrm>
          <a:prstGeom prst="rect">
            <a:avLst/>
          </a:prstGeom>
        </p:spPr>
        <p:txBody>
          <a:bodyPr wrap="none">
            <a:spAutoFit/>
          </a:bodyPr>
          <a:lstStyle/>
          <a:p>
            <a:r>
              <a:rPr lang="uk-UA"/>
              <a:t>Ліпома лівої легні</a:t>
            </a:r>
            <a:endParaRPr lang="ru-RU"/>
          </a:p>
        </p:txBody>
      </p:sp>
      <p:sp>
        <p:nvSpPr>
          <p:cNvPr id="9" name="Прямоугольник 8"/>
          <p:cNvSpPr/>
          <p:nvPr/>
        </p:nvSpPr>
        <p:spPr>
          <a:xfrm>
            <a:off x="4139953" y="6093296"/>
            <a:ext cx="5004048" cy="738664"/>
          </a:xfrm>
          <a:prstGeom prst="rect">
            <a:avLst/>
          </a:prstGeom>
        </p:spPr>
        <p:txBody>
          <a:bodyPr wrap="square">
            <a:spAutoFit/>
          </a:bodyPr>
          <a:lstStyle/>
          <a:p>
            <a:r>
              <a:rPr lang="ru-RU" sz="1400"/>
              <a:t>А.В.Шумаков.</a:t>
            </a:r>
            <a:r>
              <a:rPr lang="ru-RU" sz="1400" b="1"/>
              <a:t> Лучевая диагностика заболеваний органов дыхания</a:t>
            </a:r>
          </a:p>
          <a:p>
            <a:endParaRPr lang="ru-RU" sz="14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280920" cy="4031873"/>
          </a:xfrm>
          <a:prstGeom prst="rect">
            <a:avLst/>
          </a:prstGeom>
        </p:spPr>
        <p:txBody>
          <a:bodyPr wrap="square">
            <a:spAutoFit/>
          </a:bodyPr>
          <a:lstStyle/>
          <a:p>
            <a:pPr indent="269875" algn="ctr"/>
            <a:r>
              <a:rPr lang="ru-RU" sz="4000" b="1">
                <a:solidFill>
                  <a:srgbClr val="FFFF00"/>
                </a:solidFill>
              </a:rPr>
              <a:t>Лейоміома </a:t>
            </a:r>
          </a:p>
          <a:p>
            <a:pPr indent="269875" algn="just"/>
            <a:r>
              <a:rPr lang="ru-RU" sz="2400"/>
              <a:t>- рідкісна доброякісна пухлина легень, що розвивається з гладких м'язових волокон бронхіальної стінки або кровоносних судин.  Найчастіше зустрічається у жінок.  Може мати як центральну, так і периферичну локалізацію.  Центральні пухлини мають вигляд поліпа на ніжці або широкій основі.  Периферичні лейоміоми можуть бути у вигляді множинних вузлів.  Зростають пухлини повільно, іноді досягаючи значних розмірів.  Лейоміоми мають м'яку консистенцію, оточені добре вираженою капсулою</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s://cf.ppt-online.org/files1/slide/l/lEBGpAXPJWboktyjS1KrFHwDuZdU05YQ2IvTaqVNg/slide-20.jpg"/>
          <p:cNvPicPr>
            <a:picLocks noChangeAspect="1" noChangeArrowheads="1"/>
          </p:cNvPicPr>
          <p:nvPr/>
        </p:nvPicPr>
        <p:blipFill>
          <a:blip r:embed="rId2" cstate="print"/>
          <a:srcRect/>
          <a:stretch>
            <a:fillRect/>
          </a:stretch>
        </p:blipFill>
        <p:spPr bwMode="auto">
          <a:xfrm>
            <a:off x="0" y="260647"/>
            <a:ext cx="8532440" cy="6390997"/>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s://cf.ppt-online.org/files1/slide/l/lEBGpAXPJWboktyjS1KrFHwDuZdU05YQ2IvTaqVNg/slide-18.jpg"/>
          <p:cNvPicPr>
            <a:picLocks noChangeAspect="1" noChangeArrowheads="1"/>
          </p:cNvPicPr>
          <p:nvPr/>
        </p:nvPicPr>
        <p:blipFill>
          <a:blip r:embed="rId2" cstate="print"/>
          <a:srcRect/>
          <a:stretch>
            <a:fillRect/>
          </a:stretch>
        </p:blipFill>
        <p:spPr bwMode="auto">
          <a:xfrm>
            <a:off x="467168" y="404664"/>
            <a:ext cx="7993264" cy="5987142"/>
          </a:xfrm>
          <a:prstGeom prst="rect">
            <a:avLst/>
          </a:prstGeom>
          <a:noFill/>
        </p:spPr>
      </p:pic>
      <p:sp>
        <p:nvSpPr>
          <p:cNvPr id="3" name="Прямоугольник 2"/>
          <p:cNvSpPr/>
          <p:nvPr/>
        </p:nvSpPr>
        <p:spPr>
          <a:xfrm>
            <a:off x="2483768" y="6488668"/>
            <a:ext cx="3655168" cy="369332"/>
          </a:xfrm>
          <a:prstGeom prst="rect">
            <a:avLst/>
          </a:prstGeom>
        </p:spPr>
        <p:txBody>
          <a:bodyPr wrap="none">
            <a:spAutoFit/>
          </a:bodyPr>
          <a:lstStyle/>
          <a:p>
            <a:r>
              <a:rPr lang="en-US"/>
              <a:t>https://en.ppt-online.org/303610</a:t>
            </a:r>
            <a:endParaRPr lang="ru-RU"/>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5509200"/>
          </a:xfrm>
          <a:prstGeom prst="rect">
            <a:avLst/>
          </a:prstGeom>
        </p:spPr>
        <p:txBody>
          <a:bodyPr wrap="square">
            <a:spAutoFit/>
          </a:bodyPr>
          <a:lstStyle/>
          <a:p>
            <a:pPr algn="ctr"/>
            <a:r>
              <a:rPr lang="ru-RU" sz="4000" b="1">
                <a:solidFill>
                  <a:srgbClr val="FFFF00"/>
                </a:solidFill>
              </a:rPr>
              <a:t>Тератома </a:t>
            </a:r>
          </a:p>
          <a:p>
            <a:pPr indent="360363" algn="just"/>
            <a:r>
              <a:rPr lang="ru-RU" sz="2400"/>
              <a:t>- новоутворення дізембріонального походження, зазвічай складається з декількох тіпів тканин.  Може буті у виде кісті або щільної пухлини.  Має багато синонімів - дермоід, дермоїдна кіста, доладна пухлина, ембріома и ін.  У легенях зустрічається відносно рідко – прибдизно 1,5-2,5% від усіх віпадків доброякісніх новоутворень.  Віявляється в основном в молодому віці, хоча описан</a:t>
            </a:r>
            <a:r>
              <a:rPr lang="uk-UA" sz="2400"/>
              <a:t>і</a:t>
            </a:r>
            <a:r>
              <a:rPr lang="ru-RU" sz="2400"/>
              <a:t> спостереженя тератом у осіб похилого та даже старечого віку.  Росте тератома повільно, при наявності кісті внаслідок вторинна інфікування может розвинутися ее нагноєння.  Можливо озлокачествление пухлини.  Малигнізована тератома (тератобластома) володіє інвазівнім зростанням, проростає парієтальніх плевру, сусідні органи.</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568952" cy="4524315"/>
          </a:xfrm>
          <a:prstGeom prst="rect">
            <a:avLst/>
          </a:prstGeom>
        </p:spPr>
        <p:txBody>
          <a:bodyPr wrap="square">
            <a:spAutoFit/>
          </a:bodyPr>
          <a:lstStyle/>
          <a:p>
            <a:pPr indent="360363" algn="just"/>
            <a:r>
              <a:rPr lang="ru-RU" sz="2400"/>
              <a:t>Розташовуються тератоми завжди периферически, часто спостерігається ураження верхньої долі лівої легені.  Пухлина має округлу форму, горбисту поверхню, щільну або плотноеластіческую консистенцію.  Чітко виражена капсула.  Стінка кісти складається з сполучної тканини, що вистилає зсередини одношаровим або багатошаровим епітелієм.  Дермоїдна кіста може бути:</a:t>
            </a:r>
          </a:p>
          <a:p>
            <a:pPr indent="360363" algn="just"/>
            <a:r>
              <a:rPr lang="ru-RU" sz="2400"/>
              <a:t>)  однокамерною або</a:t>
            </a:r>
          </a:p>
          <a:p>
            <a:pPr indent="360363" algn="just"/>
            <a:r>
              <a:rPr lang="ru-RU" sz="2400"/>
              <a:t>) багатокамерною,</a:t>
            </a:r>
          </a:p>
          <a:p>
            <a:pPr indent="360363" algn="just"/>
            <a:r>
              <a:rPr lang="ru-RU" sz="2400"/>
              <a:t>У порожнині зазвичай містяться жовті або коричневі жироподібні маси, волосся, зуби, кістки, хрящ, потові і сальні залози</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4793876" cy="369332"/>
          </a:xfrm>
          <a:prstGeom prst="rect">
            <a:avLst/>
          </a:prstGeom>
        </p:spPr>
        <p:txBody>
          <a:bodyPr wrap="none">
            <a:spAutoFit/>
          </a:bodyPr>
          <a:lstStyle/>
          <a:p>
            <a:r>
              <a:rPr lang="ru-RU"/>
              <a:t>Запальна міофібробластіческая пухлина легені</a:t>
            </a:r>
          </a:p>
        </p:txBody>
      </p:sp>
      <p:pic>
        <p:nvPicPr>
          <p:cNvPr id="114690" name="Picture 2" descr="http://radiographia.ru/sites/default/files/image/Photo-0012(6).jpg"/>
          <p:cNvPicPr>
            <a:picLocks noChangeAspect="1" noChangeArrowheads="1"/>
          </p:cNvPicPr>
          <p:nvPr/>
        </p:nvPicPr>
        <p:blipFill>
          <a:blip r:embed="rId2" cstate="print"/>
          <a:srcRect/>
          <a:stretch>
            <a:fillRect/>
          </a:stretch>
        </p:blipFill>
        <p:spPr bwMode="auto">
          <a:xfrm>
            <a:off x="251520" y="908720"/>
            <a:ext cx="3402609" cy="2772024"/>
          </a:xfrm>
          <a:prstGeom prst="rect">
            <a:avLst/>
          </a:prstGeom>
          <a:noFill/>
        </p:spPr>
      </p:pic>
      <p:pic>
        <p:nvPicPr>
          <p:cNvPr id="114692" name="Picture 4" descr="http://radiographia.ru/sites/default/files/image/Photo-0014(5).jpg"/>
          <p:cNvPicPr>
            <a:picLocks noChangeAspect="1" noChangeArrowheads="1"/>
          </p:cNvPicPr>
          <p:nvPr/>
        </p:nvPicPr>
        <p:blipFill>
          <a:blip r:embed="rId3" cstate="print"/>
          <a:srcRect/>
          <a:stretch>
            <a:fillRect/>
          </a:stretch>
        </p:blipFill>
        <p:spPr bwMode="auto">
          <a:xfrm>
            <a:off x="3563889" y="908720"/>
            <a:ext cx="3096343" cy="2834143"/>
          </a:xfrm>
          <a:prstGeom prst="rect">
            <a:avLst/>
          </a:prstGeom>
          <a:noFill/>
        </p:spPr>
      </p:pic>
      <p:pic>
        <p:nvPicPr>
          <p:cNvPr id="114694" name="Picture 6" descr="http://radiographia.ru/sites/default/files/image/Photo-0015(5).jpg"/>
          <p:cNvPicPr>
            <a:picLocks noChangeAspect="1" noChangeArrowheads="1"/>
          </p:cNvPicPr>
          <p:nvPr/>
        </p:nvPicPr>
        <p:blipFill>
          <a:blip r:embed="rId4" cstate="print"/>
          <a:srcRect/>
          <a:stretch>
            <a:fillRect/>
          </a:stretch>
        </p:blipFill>
        <p:spPr bwMode="auto">
          <a:xfrm>
            <a:off x="3491880" y="3645024"/>
            <a:ext cx="3220358" cy="2520280"/>
          </a:xfrm>
          <a:prstGeom prst="rect">
            <a:avLst/>
          </a:prstGeom>
          <a:noFill/>
        </p:spPr>
      </p:pic>
      <p:pic>
        <p:nvPicPr>
          <p:cNvPr id="114696" name="Picture 8" descr="http://radiographia.ru/sites/default/files/image/Photo-0016(4).jpg"/>
          <p:cNvPicPr>
            <a:picLocks noChangeAspect="1" noChangeArrowheads="1"/>
          </p:cNvPicPr>
          <p:nvPr/>
        </p:nvPicPr>
        <p:blipFill>
          <a:blip r:embed="rId5" cstate="print"/>
          <a:srcRect/>
          <a:stretch>
            <a:fillRect/>
          </a:stretch>
        </p:blipFill>
        <p:spPr bwMode="auto">
          <a:xfrm>
            <a:off x="251520" y="3645024"/>
            <a:ext cx="3360373" cy="2520280"/>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352928" cy="5878532"/>
          </a:xfrm>
          <a:prstGeom prst="rect">
            <a:avLst/>
          </a:prstGeom>
        </p:spPr>
        <p:txBody>
          <a:bodyPr wrap="square">
            <a:spAutoFit/>
          </a:bodyPr>
          <a:lstStyle/>
          <a:p>
            <a:r>
              <a:rPr lang="ru-RU" sz="4000" b="1">
                <a:solidFill>
                  <a:srgbClr val="FFFF00"/>
                </a:solidFill>
              </a:rPr>
              <a:t>Пухлиноподібні новоутвореня</a:t>
            </a:r>
            <a:r>
              <a:rPr lang="ru-RU"/>
              <a:t> </a:t>
            </a:r>
          </a:p>
          <a:p>
            <a:pPr indent="360363" algn="just"/>
            <a:r>
              <a:rPr lang="ru-RU" sz="2400"/>
              <a:t>- велика група непухлинних або сумнівних пухлиннихновоутворень, що представляють інтерес внаслідок їх схожості зі справжніми новоутвореннями легких і необхідності в ряді випадків виконання хворим оперативного лікування.  Гістологічна класифікація включає в цю групу відмежовані ураження легень виникають при ряді запальних, лімфопроліферативних, дисемінованих процесів, пневмомикозов, паразитарних та інших захворюваннях.  З усіх пухлиноподібних уражень найбільш схожими з доброякісними пухлинами легких за клінічними проявами, перебігом захворювання, застосовуваних методів діагностики і лікування є запальні псевдопухлини і склерозирующая гемангіома.  Запальні псевдопухлини - це пухлиноподібні утворення невідомої етіології.</a:t>
            </a:r>
            <a:endParaRPr lang="ru-RU"/>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4524315"/>
          </a:xfrm>
          <a:prstGeom prst="rect">
            <a:avLst/>
          </a:prstGeom>
        </p:spPr>
        <p:txBody>
          <a:bodyPr wrap="square">
            <a:spAutoFit/>
          </a:bodyPr>
          <a:lstStyle/>
          <a:p>
            <a:pPr indent="360363" algn="just"/>
            <a:r>
              <a:rPr lang="ru-RU" sz="2400"/>
              <a:t>Виникають, як правило, в осередках довгостроково існуючого запального процесу.  Зустрічаються рідко, частіше у жінок, ніж у чоловіків, в будь-якому віці.  Локалізуються зазвичай в периферичних відділах легенів, рідше в прикореневій області, іноді досягають значних розмірів.  Часто протікають безсимптомно, а при наявності симптомів, як правило, вони не відрізняються будь-якої специфічністю.  Рентгенологічно виявляється чітко відмежоване округле затемнення.  Значно рідше псевдоопухоль буває розташована в бронху.  Діагноз зазвичай ставиться при гістологічному дослідженні біоптату. </a:t>
            </a:r>
            <a:br>
              <a:rPr lang="ru-RU" sz="2400"/>
            </a:br>
            <a:endParaRPr lang="ru-RU" sz="24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96944" cy="4647426"/>
          </a:xfrm>
          <a:prstGeom prst="rect">
            <a:avLst/>
          </a:prstGeom>
        </p:spPr>
        <p:txBody>
          <a:bodyPr wrap="square">
            <a:spAutoFit/>
          </a:bodyPr>
          <a:lstStyle/>
          <a:p>
            <a:r>
              <a:rPr lang="ru-RU" sz="3600" b="1">
                <a:solidFill>
                  <a:srgbClr val="FFFF00"/>
                </a:solidFill>
              </a:rPr>
              <a:t>Склерозуюча гемангіома</a:t>
            </a:r>
            <a:r>
              <a:rPr lang="ru-RU" sz="2400"/>
              <a:t> </a:t>
            </a:r>
          </a:p>
          <a:p>
            <a:pPr algn="just"/>
            <a:r>
              <a:rPr lang="ru-RU" sz="2000"/>
              <a:t>- рідкісне пухлиноподібненовоутвореня, що зустрічається у віці 20-60 років, у жінок частіше, ніж у чоловіків, у співвідношенні 2:1.  В основі її морфогенезу лежить первинна судинна проліферація.  Однак в даний час загальновизнано, що традиційна назва не відповідає суті процесу.  Єдиних поглядів на гистогенез склерозуючою гемангіоми немає.  Висловлюються думки про те, що вона є гамартома, епітеліоподібно формою мезотеліоми легені, розвивається з легеневого епітелію і ін. Пухлина, як правило, розташовується в периферичних ділянках легені, виступаючи іноді над поверхнею легкого або в междолевой щілини.  Може мати «ніжку», що зв'язує її з поверхнею легені.  Дуже рідко залучає стінку бронхів.  Частіше локалізується в правій легені.  Макроскопічно являє собою щільний або дуже щільний вузол діаметром 2-4 см, на розрізі сірувато-або рожево-білого, іноді темно-червоного кольору, часто з ділянками крововиливів.</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 "/>
          <p:cNvPicPr>
            <a:picLocks noChangeAspect="1" noChangeArrowheads="1"/>
          </p:cNvPicPr>
          <p:nvPr/>
        </p:nvPicPr>
        <p:blipFill>
          <a:blip r:embed="rId2" cstate="print"/>
          <a:srcRect/>
          <a:stretch>
            <a:fillRect/>
          </a:stretch>
        </p:blipFill>
        <p:spPr bwMode="auto">
          <a:xfrm>
            <a:off x="0" y="404664"/>
            <a:ext cx="3203848" cy="4085085"/>
          </a:xfrm>
          <a:prstGeom prst="rect">
            <a:avLst/>
          </a:prstGeom>
          <a:noFill/>
        </p:spPr>
      </p:pic>
      <p:pic>
        <p:nvPicPr>
          <p:cNvPr id="96260" name="Picture 4" descr="b. "/>
          <p:cNvPicPr>
            <a:picLocks noChangeAspect="1" noChangeArrowheads="1"/>
          </p:cNvPicPr>
          <p:nvPr/>
        </p:nvPicPr>
        <p:blipFill>
          <a:blip r:embed="rId3" cstate="print"/>
          <a:srcRect/>
          <a:stretch>
            <a:fillRect/>
          </a:stretch>
        </p:blipFill>
        <p:spPr bwMode="auto">
          <a:xfrm>
            <a:off x="3131840" y="404664"/>
            <a:ext cx="4450206" cy="4129236"/>
          </a:xfrm>
          <a:prstGeom prst="rect">
            <a:avLst/>
          </a:prstGeom>
          <a:noFill/>
        </p:spPr>
      </p:pic>
      <p:sp>
        <p:nvSpPr>
          <p:cNvPr id="4" name="Прямоугольник 3"/>
          <p:cNvSpPr/>
          <p:nvPr/>
        </p:nvSpPr>
        <p:spPr>
          <a:xfrm>
            <a:off x="323528" y="0"/>
            <a:ext cx="9187879" cy="369332"/>
          </a:xfrm>
          <a:prstGeom prst="rect">
            <a:avLst/>
          </a:prstGeom>
        </p:spPr>
        <p:txBody>
          <a:bodyPr wrap="square">
            <a:spAutoFit/>
          </a:bodyPr>
          <a:lstStyle/>
          <a:p>
            <a:r>
              <a:rPr lang="ru-RU"/>
              <a:t>Велика склерозирующая гемангіома правої легені (пневмоцітома)</a:t>
            </a:r>
          </a:p>
        </p:txBody>
      </p:sp>
      <p:pic>
        <p:nvPicPr>
          <p:cNvPr id="96262" name="Picture 6" descr="https://www.researchgate.net/profile/Jaudah_Al-Maghrabi/publication/258440616/figure/fig3/AS:297606862393344@1447966413041/figure-fig3.png"/>
          <p:cNvPicPr>
            <a:picLocks noChangeAspect="1" noChangeArrowheads="1"/>
          </p:cNvPicPr>
          <p:nvPr/>
        </p:nvPicPr>
        <p:blipFill>
          <a:blip r:embed="rId4" cstate="print"/>
          <a:srcRect/>
          <a:stretch>
            <a:fillRect/>
          </a:stretch>
        </p:blipFill>
        <p:spPr bwMode="auto">
          <a:xfrm>
            <a:off x="0" y="4437112"/>
            <a:ext cx="3203848" cy="2060848"/>
          </a:xfrm>
          <a:prstGeom prst="rect">
            <a:avLst/>
          </a:prstGeom>
          <a:noFill/>
        </p:spPr>
      </p:pic>
      <p:sp>
        <p:nvSpPr>
          <p:cNvPr id="7" name="Прямоугольник 6"/>
          <p:cNvSpPr/>
          <p:nvPr/>
        </p:nvSpPr>
        <p:spPr>
          <a:xfrm>
            <a:off x="3275856" y="4941168"/>
            <a:ext cx="4572000" cy="1200329"/>
          </a:xfrm>
          <a:prstGeom prst="rect">
            <a:avLst/>
          </a:prstGeom>
        </p:spPr>
        <p:txBody>
          <a:bodyPr>
            <a:spAutoFit/>
          </a:bodyPr>
          <a:lstStyle/>
          <a:p>
            <a:r>
              <a:rPr lang="en-US" err="1">
                <a:hlinkClick r:id="rId5"/>
              </a:rPr>
              <a:t>Jaudah</a:t>
            </a:r>
            <a:r>
              <a:rPr lang="en-US">
                <a:hlinkClick r:id="rId5"/>
              </a:rPr>
              <a:t> Al-</a:t>
            </a:r>
            <a:r>
              <a:rPr lang="en-US" err="1">
                <a:hlinkClick r:id="rId5"/>
              </a:rPr>
              <a:t>Maghrabi</a:t>
            </a:r>
            <a:r>
              <a:rPr lang="ru-RU"/>
              <a:t>,</a:t>
            </a:r>
            <a:r>
              <a:rPr lang="en-US" err="1">
                <a:hlinkClick r:id="rId6"/>
              </a:rPr>
              <a:t>Zuhoor</a:t>
            </a:r>
            <a:r>
              <a:rPr lang="en-US">
                <a:hlinkClick r:id="rId6"/>
              </a:rPr>
              <a:t> Al-</a:t>
            </a:r>
            <a:r>
              <a:rPr lang="en-US" err="1">
                <a:hlinkClick r:id="rId6"/>
              </a:rPr>
              <a:t>Mansouri</a:t>
            </a:r>
            <a:endParaRPr lang="en-US"/>
          </a:p>
          <a:p>
            <a:r>
              <a:rPr lang="en-US" b="1" u="sng">
                <a:hlinkClick r:id="rId7"/>
              </a:rPr>
              <a:t>Large </a:t>
            </a:r>
            <a:r>
              <a:rPr lang="en-US" b="1" u="sng" err="1">
                <a:hlinkClick r:id="rId7"/>
              </a:rPr>
              <a:t>Sclerosing</a:t>
            </a:r>
            <a:r>
              <a:rPr lang="en-US" b="1" u="sng">
                <a:hlinkClick r:id="rId7"/>
              </a:rPr>
              <a:t> </a:t>
            </a:r>
            <a:r>
              <a:rPr lang="en-US" b="1" u="sng" err="1">
                <a:hlinkClick r:id="rId7"/>
              </a:rPr>
              <a:t>Hemangioma</a:t>
            </a:r>
            <a:r>
              <a:rPr lang="en-US" b="1" u="sng">
                <a:hlinkClick r:id="rId7"/>
              </a:rPr>
              <a:t> of Lung (</a:t>
            </a:r>
            <a:r>
              <a:rPr lang="en-US" b="1" u="sng" err="1">
                <a:hlinkClick r:id="rId7"/>
              </a:rPr>
              <a:t>Pneumocytoma</a:t>
            </a:r>
            <a:r>
              <a:rPr lang="en-US" b="1" u="sng">
                <a:hlinkClick r:id="rId7"/>
              </a:rPr>
              <a:t>): A Case Report and Review of the Literature</a:t>
            </a:r>
            <a:endParaRPr lang="ru-RU"/>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Рак легені</a:t>
            </a:r>
          </a:p>
        </p:txBody>
      </p:sp>
      <p:sp>
        <p:nvSpPr>
          <p:cNvPr id="3" name="Прямоугольник 2"/>
          <p:cNvSpPr/>
          <p:nvPr/>
        </p:nvSpPr>
        <p:spPr>
          <a:xfrm>
            <a:off x="395536" y="1340768"/>
            <a:ext cx="8424936" cy="2677656"/>
          </a:xfrm>
          <a:prstGeom prst="rect">
            <a:avLst/>
          </a:prstGeom>
        </p:spPr>
        <p:txBody>
          <a:bodyPr wrap="square">
            <a:spAutoFit/>
          </a:bodyPr>
          <a:lstStyle/>
          <a:p>
            <a:pPr indent="360363" algn="just"/>
            <a:r>
              <a:rPr lang="ru-RU" sz="2400"/>
              <a:t>Рак легенів (бронхогенний рак, бронхогенная карцинома, розм. Рак легенів) - злоякісне утворення легкого, що відбувається з епітеліальної тканини бронхів різного калібру.</a:t>
            </a:r>
          </a:p>
          <a:p>
            <a:pPr indent="360363" algn="just"/>
            <a:endParaRPr lang="ru-RU" sz="2400"/>
          </a:p>
          <a:p>
            <a:pPr indent="360363" algn="just"/>
            <a:r>
              <a:rPr lang="ru-RU" sz="2400"/>
              <a:t>Залежно від місця появи підрозділяється на:центральный, </a:t>
            </a:r>
          </a:p>
          <a:p>
            <a:pPr indent="360363" algn="just">
              <a:buFont typeface="Wingdings" pitchFamily="2" charset="2"/>
              <a:buChar char="Ø"/>
            </a:pPr>
            <a:r>
              <a:rPr lang="ru-RU" sz="2400"/>
              <a:t>периферичний</a:t>
            </a:r>
          </a:p>
          <a:p>
            <a:pPr indent="360363" algn="just">
              <a:buFont typeface="Wingdings" pitchFamily="2" charset="2"/>
              <a:buChar char="Ø"/>
            </a:pPr>
            <a:r>
              <a:rPr lang="ru-RU" sz="2400"/>
              <a:t>змішаний.</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96944" cy="5632311"/>
          </a:xfrm>
          <a:prstGeom prst="rect">
            <a:avLst/>
          </a:prstGeom>
        </p:spPr>
        <p:txBody>
          <a:bodyPr wrap="square">
            <a:spAutoFit/>
          </a:bodyPr>
          <a:lstStyle/>
          <a:p>
            <a:pPr algn="just"/>
            <a:r>
              <a:rPr lang="ru-RU" sz="2400"/>
              <a:t>У чоловіків рак легенів зустрічається в 7-10 разів частіше, ніж у жінок, і становить у них в загальній структурі 32%, а в багатьох країнах - до 85% всіх випадків смертності від онкологічних захворювань.</a:t>
            </a:r>
          </a:p>
          <a:p>
            <a:pPr algn="just"/>
            <a:r>
              <a:rPr lang="ru-RU" sz="2400"/>
              <a:t>До факторів ризику, які не є безпосередньою причиною розвитку пухлини, але збільшують ймовірність її виникнення, можна віднести:</a:t>
            </a:r>
          </a:p>
          <a:p>
            <a:pPr algn="just"/>
            <a:r>
              <a:rPr lang="ru-RU" sz="2400"/>
              <a:t>загальні демографічні особливості (стать, вік, раса);</a:t>
            </a:r>
          </a:p>
          <a:p>
            <a:pPr algn="just"/>
            <a:r>
              <a:rPr lang="ru-RU" sz="2400"/>
              <a:t>)  шкідливі побутові звички (куріння);</a:t>
            </a:r>
          </a:p>
          <a:p>
            <a:pPr algn="just"/>
            <a:r>
              <a:rPr lang="ru-RU" sz="2400"/>
              <a:t>) професійні шкідливості;</a:t>
            </a:r>
          </a:p>
          <a:p>
            <a:pPr algn="just"/>
            <a:r>
              <a:rPr lang="ru-RU" sz="2400"/>
              <a:t>) промислово-кліматичні умови навколишнього середовища (забруднення);</a:t>
            </a:r>
          </a:p>
          <a:p>
            <a:pPr algn="just"/>
            <a:r>
              <a:rPr lang="ru-RU" sz="2400"/>
              <a:t>) іонізуюче випромінювання;</a:t>
            </a:r>
          </a:p>
          <a:p>
            <a:pPr algn="just"/>
            <a:r>
              <a:rPr lang="ru-RU" sz="2400"/>
              <a:t>) індивідуальні особливості організму (спадковість, гормональні та імунологічні зрушення)</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496944" cy="4893647"/>
          </a:xfrm>
          <a:prstGeom prst="rect">
            <a:avLst/>
          </a:prstGeom>
        </p:spPr>
        <p:txBody>
          <a:bodyPr wrap="square">
            <a:spAutoFit/>
          </a:bodyPr>
          <a:lstStyle/>
          <a:p>
            <a:r>
              <a:rPr lang="ru-RU" sz="2400"/>
              <a:t>У патогенезі раку легенів виділяють три стадії розвитку:</a:t>
            </a:r>
          </a:p>
          <a:p>
            <a:r>
              <a:rPr lang="ru-RU" sz="2400"/>
              <a:t> 1) ініціацію,</a:t>
            </a:r>
          </a:p>
          <a:p>
            <a:r>
              <a:rPr lang="ru-RU" sz="2400"/>
              <a:t> 2) промоцію (активацію) і</a:t>
            </a:r>
          </a:p>
          <a:p>
            <a:r>
              <a:rPr lang="ru-RU" sz="2400"/>
              <a:t> 3) пухлинну прогресію, що підтверджує гіпотезу про багатостадійну канцерогенезу.</a:t>
            </a:r>
          </a:p>
          <a:p>
            <a:r>
              <a:rPr lang="ru-RU" sz="2400"/>
              <a:t>Умовно виділяють три періоди (або фази) розвитку раку легені:</a:t>
            </a:r>
          </a:p>
          <a:p>
            <a:r>
              <a:rPr lang="ru-RU" sz="2400"/>
              <a:t> 1) біологічний період, який охоплює час від початку виникнення пухлини до появи перших рентгенологічних її ознак;</a:t>
            </a:r>
          </a:p>
          <a:p>
            <a:r>
              <a:rPr lang="ru-RU" sz="2400"/>
              <a:t>2) доклинический або безсимптомний період, який характеризується тільки рентгенологічними проявами раку;</a:t>
            </a:r>
          </a:p>
          <a:p>
            <a:r>
              <a:rPr lang="ru-RU" sz="2400"/>
              <a:t>3) клінічний, коли поряд з рентгенологічними відзначаються також і клінічні симптоми захворювання.</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352928" cy="5909310"/>
          </a:xfrm>
          <a:prstGeom prst="rect">
            <a:avLst/>
          </a:prstGeom>
        </p:spPr>
        <p:txBody>
          <a:bodyPr wrap="square">
            <a:spAutoFit/>
          </a:bodyPr>
          <a:lstStyle/>
          <a:p>
            <a:r>
              <a:rPr lang="ru-RU"/>
              <a:t>Згідно гістологічної класифікації рак легені поділяється на такі види:</a:t>
            </a:r>
          </a:p>
          <a:p>
            <a:r>
              <a:rPr lang="en-US"/>
              <a:t>I. </a:t>
            </a:r>
            <a:r>
              <a:rPr lang="ru-RU"/>
              <a:t>Плоскоклітинний (епідермоїдний) рак</a:t>
            </a:r>
          </a:p>
          <a:p>
            <a:r>
              <a:rPr lang="ru-RU"/>
              <a:t>а) високодиференційований</a:t>
            </a:r>
          </a:p>
          <a:p>
            <a:r>
              <a:rPr lang="ru-RU"/>
              <a:t>б) помірно диференційований</a:t>
            </a:r>
          </a:p>
          <a:p>
            <a:r>
              <a:rPr lang="ru-RU"/>
              <a:t>в) низькодиференційований</a:t>
            </a:r>
          </a:p>
          <a:p>
            <a:r>
              <a:rPr lang="en-US"/>
              <a:t>II.  </a:t>
            </a:r>
            <a:r>
              <a:rPr lang="ru-RU"/>
              <a:t>дрібноклітинний рак</a:t>
            </a:r>
          </a:p>
          <a:p>
            <a:r>
              <a:rPr lang="ru-RU"/>
              <a:t>а) круглоклітинна (лімфоцитоподібних)</a:t>
            </a:r>
          </a:p>
          <a:p>
            <a:r>
              <a:rPr lang="ru-RU"/>
              <a:t>б) овсяноклеточний</a:t>
            </a:r>
          </a:p>
          <a:p>
            <a:r>
              <a:rPr lang="ru-RU"/>
              <a:t>в) веретеноклеточний плеоморфние</a:t>
            </a:r>
          </a:p>
          <a:p>
            <a:r>
              <a:rPr lang="en-US"/>
              <a:t>III.  </a:t>
            </a:r>
            <a:r>
              <a:rPr lang="ru-RU"/>
              <a:t>аденокарцинома</a:t>
            </a:r>
          </a:p>
          <a:p>
            <a:r>
              <a:rPr lang="ru-RU"/>
              <a:t>а) високодиференційована</a:t>
            </a:r>
          </a:p>
          <a:p>
            <a:r>
              <a:rPr lang="ru-RU"/>
              <a:t>б) помірно-диференційована (залізисто-солідної будови)</a:t>
            </a:r>
          </a:p>
          <a:p>
            <a:r>
              <a:rPr lang="ru-RU"/>
              <a:t>в) малодиференційовані (низкодифференцированная)</a:t>
            </a:r>
          </a:p>
          <a:p>
            <a:r>
              <a:rPr lang="ru-RU"/>
              <a:t>г) Бронхоальвеолярний</a:t>
            </a:r>
          </a:p>
          <a:p>
            <a:r>
              <a:rPr lang="en-US"/>
              <a:t>IV.  </a:t>
            </a:r>
            <a:r>
              <a:rPr lang="ru-RU"/>
              <a:t>крупноклітинний рак</a:t>
            </a:r>
          </a:p>
          <a:p>
            <a:r>
              <a:rPr lang="ru-RU"/>
              <a:t>а) гігантоклітинний</a:t>
            </a:r>
          </a:p>
          <a:p>
            <a:r>
              <a:rPr lang="ru-RU"/>
              <a:t>б) світлоклітинний</a:t>
            </a:r>
          </a:p>
          <a:p>
            <a:r>
              <a:rPr lang="en-US"/>
              <a:t>V. </a:t>
            </a:r>
            <a:r>
              <a:rPr lang="ru-RU"/>
              <a:t>Змішаний рак</a:t>
            </a:r>
          </a:p>
          <a:p>
            <a:r>
              <a:rPr lang="ru-RU"/>
              <a:t>Плоскоклітинний, аденокарцинома, дрібноклітинний і т. д.</a:t>
            </a:r>
          </a:p>
          <a:p>
            <a:endParaRPr lang="ru-RU"/>
          </a:p>
          <a:p>
            <a:endParaRPr lang="ru-RU"/>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0"/>
            <a:ext cx="8352928" cy="6740307"/>
          </a:xfrm>
          <a:prstGeom prst="rect">
            <a:avLst/>
          </a:prstGeom>
        </p:spPr>
        <p:txBody>
          <a:bodyPr wrap="square">
            <a:spAutoFit/>
          </a:bodyPr>
          <a:lstStyle/>
          <a:p>
            <a:r>
              <a:rPr lang="ru-RU" sz="2400"/>
              <a:t>За локалізацією:</a:t>
            </a:r>
          </a:p>
          <a:p>
            <a:r>
              <a:rPr lang="ru-RU" sz="2400"/>
              <a:t> • Центральний (головні, часткові, сегментарні</a:t>
            </a:r>
          </a:p>
          <a:p>
            <a:r>
              <a:rPr lang="ru-RU" sz="2400"/>
              <a:t>бронхи)</a:t>
            </a:r>
          </a:p>
          <a:p>
            <a:r>
              <a:rPr lang="ru-RU" sz="2400"/>
              <a:t> • Периферичний (бронхи від ІІІ порядку)</a:t>
            </a:r>
          </a:p>
          <a:p>
            <a:endParaRPr lang="ru-RU" sz="2400"/>
          </a:p>
          <a:p>
            <a:r>
              <a:rPr lang="ru-RU" sz="2400"/>
              <a:t>У напрямку зростання:</a:t>
            </a:r>
          </a:p>
          <a:p>
            <a:r>
              <a:rPr lang="ru-RU" sz="2400"/>
              <a:t>  Ендобронхіальний (зростає в просвіт бронха)</a:t>
            </a:r>
          </a:p>
          <a:p>
            <a:r>
              <a:rPr lang="ru-RU" sz="2400"/>
              <a:t>  Екзобронхіальний (зростає назовні від бронха)</a:t>
            </a:r>
          </a:p>
          <a:p>
            <a:r>
              <a:rPr lang="ru-RU" sz="2400"/>
              <a:t> • Перібронхіальний (навколо бронха, уздовж стінки)</a:t>
            </a:r>
          </a:p>
          <a:p>
            <a:r>
              <a:rPr lang="ru-RU" sz="2400"/>
              <a:t> - По ускладнень:</a:t>
            </a:r>
          </a:p>
          <a:p>
            <a:r>
              <a:rPr lang="ru-RU" sz="2400"/>
              <a:t> • З порушенням вентиляції легенів</a:t>
            </a:r>
          </a:p>
          <a:p>
            <a:r>
              <a:rPr lang="ru-RU" sz="2400"/>
              <a:t> • З розпадом</a:t>
            </a:r>
          </a:p>
          <a:p>
            <a:r>
              <a:rPr lang="ru-RU" sz="2400"/>
              <a:t> • З проростанням сусідніх органів і тканин (середостіння, грудна клітка, плевра)</a:t>
            </a:r>
          </a:p>
          <a:p>
            <a:r>
              <a:rPr lang="ru-RU" sz="2400"/>
              <a:t> - За характером метастазування:</a:t>
            </a:r>
          </a:p>
          <a:p>
            <a:r>
              <a:rPr lang="ru-RU" sz="2400"/>
              <a:t> • Без метастазів</a:t>
            </a:r>
          </a:p>
          <a:p>
            <a:r>
              <a:rPr lang="ru-RU" sz="2400"/>
              <a:t> • З регіонарними метастазами</a:t>
            </a:r>
          </a:p>
          <a:p>
            <a:r>
              <a:rPr lang="ru-RU" sz="2400"/>
              <a:t> • З віддаленими метастазами</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352928" cy="461665"/>
          </a:xfrm>
          <a:prstGeom prst="rect">
            <a:avLst/>
          </a:prstGeom>
        </p:spPr>
        <p:txBody>
          <a:bodyPr wrap="square">
            <a:spAutoFit/>
          </a:bodyPr>
          <a:lstStyle/>
          <a:p>
            <a:pPr algn="ctr"/>
            <a:r>
              <a:rPr lang="ru-RU" sz="2400" b="1"/>
              <a:t>Класифікація раку легенів за стадіями</a:t>
            </a:r>
          </a:p>
        </p:txBody>
      </p:sp>
      <p:sp>
        <p:nvSpPr>
          <p:cNvPr id="3" name="Прямоугольник 2"/>
          <p:cNvSpPr/>
          <p:nvPr/>
        </p:nvSpPr>
        <p:spPr>
          <a:xfrm>
            <a:off x="251520" y="836712"/>
            <a:ext cx="8712968" cy="5262979"/>
          </a:xfrm>
          <a:prstGeom prst="rect">
            <a:avLst/>
          </a:prstGeom>
        </p:spPr>
        <p:txBody>
          <a:bodyPr wrap="square">
            <a:spAutoFit/>
          </a:bodyPr>
          <a:lstStyle/>
          <a:p>
            <a:r>
              <a:rPr lang="en-US" sz="2400"/>
              <a:t>I </a:t>
            </a:r>
            <a:r>
              <a:rPr lang="ru-RU" sz="2400"/>
              <a:t>стадія - пухлина від 1 до 3 см в найбільшому вимірі, розташована в одному сегменті легені або в межах сегментарного бронха.  Метастазів немає.</a:t>
            </a:r>
          </a:p>
          <a:p>
            <a:r>
              <a:rPr lang="en-US" sz="2400"/>
              <a:t>II </a:t>
            </a:r>
            <a:r>
              <a:rPr lang="ru-RU" sz="2400"/>
              <a:t>стадія - пухлина до 6 см в найбільшому вимірі, розташована в одному сегменті легені або в межах сегментарного бронха.  Спостерігаються поодинокі метастази в пульмональних і бронхопульмональних лімфовузлах.</a:t>
            </a:r>
          </a:p>
          <a:p>
            <a:r>
              <a:rPr lang="en-US" sz="2400"/>
              <a:t>III </a:t>
            </a:r>
            <a:r>
              <a:rPr lang="ru-RU" sz="2400"/>
              <a:t>стадія - пухлина більше 6 см з переходом на сусідню частку легені або проростанням сусіднього бронха або головного бронха.  Метастази виявляються в біфуркаційних, трахеобронхіальних, паратрахеальних лімфатичних вузлах.</a:t>
            </a:r>
          </a:p>
          <a:p>
            <a:r>
              <a:rPr lang="en-US" sz="2400"/>
              <a:t>IV </a:t>
            </a:r>
            <a:r>
              <a:rPr lang="ru-RU" sz="2400"/>
              <a:t>стадія - пухлина виходить за межі легені з поширенням на сусідні органи і великими місцевими і віддаленими метастазами, приєднується плеврит і / або перикардит.</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693"/>
            <a:ext cx="8640960" cy="6186309"/>
          </a:xfrm>
          <a:prstGeom prst="rect">
            <a:avLst/>
          </a:prstGeom>
        </p:spPr>
        <p:txBody>
          <a:bodyPr wrap="square">
            <a:spAutoFit/>
          </a:bodyPr>
          <a:lstStyle/>
          <a:p>
            <a:r>
              <a:rPr lang="ru-RU"/>
              <a:t>Згідно </a:t>
            </a:r>
            <a:r>
              <a:rPr lang="en-US"/>
              <a:t>TNM- </a:t>
            </a:r>
            <a:r>
              <a:rPr lang="ru-RU"/>
              <a:t>класифікації, пухлини визначають:</a:t>
            </a:r>
          </a:p>
          <a:p>
            <a:r>
              <a:rPr lang="en-US"/>
              <a:t>T - </a:t>
            </a:r>
            <a:r>
              <a:rPr lang="ru-RU"/>
              <a:t>первинна пухлина:</a:t>
            </a:r>
          </a:p>
          <a:p>
            <a:r>
              <a:rPr lang="ru-RU"/>
              <a:t>Тх - недостатньо даних для оцінки первинної пухлини або пухлинні клітини виявлені тільки в мокроті або промивних водах бронхів, але не виявлено бронхоскопіейі / або іншими методами</a:t>
            </a:r>
          </a:p>
          <a:p>
            <a:r>
              <a:rPr lang="ru-RU"/>
              <a:t>Т0 - первинна пухлина не визначається</a:t>
            </a:r>
          </a:p>
          <a:p>
            <a:r>
              <a:rPr lang="ru-RU"/>
              <a:t>Т</a:t>
            </a:r>
            <a:r>
              <a:rPr lang="en-US"/>
              <a:t>is - </a:t>
            </a:r>
            <a:r>
              <a:rPr lang="ru-RU"/>
              <a:t>неінвазивний рак (</a:t>
            </a:r>
            <a:r>
              <a:rPr lang="en-US"/>
              <a:t>carcinoma in situ)</a:t>
            </a:r>
          </a:p>
          <a:p>
            <a:r>
              <a:rPr lang="en-US"/>
              <a:t>Tl - </a:t>
            </a:r>
            <a:r>
              <a:rPr lang="ru-RU"/>
              <a:t>пухлина до 3 см в найбільшому вимірі, оточена легеневою тканиною або вісцеральної плеврою без проростання проксимальніше часткового бронха при бронхоскопії (головний бронх НЕ вражений)</a:t>
            </a:r>
          </a:p>
          <a:p>
            <a:r>
              <a:rPr lang="ru-RU"/>
              <a:t>Т2 - пухлина більше 3 см в найбільшому вимірі або пухлина будь-якого розміру, що проростає вісцеральну плевру, або супроводжується ателектазом, або обструктивною пневмонією, що розповсюджується на корінь, але не захоплююча все легке;  За даними бронхоскопії, проксимальний край пухлини розташовується не менше 2 см від Карини.</a:t>
            </a:r>
          </a:p>
          <a:p>
            <a:r>
              <a:rPr lang="ru-RU"/>
              <a:t>ТЗ - пухлина будь-якого розміру, що переходить на грудну стінку (в тому числі пухлина верхньої борозни), діафрагму, медіастинальної плевру, перикард;  пухлина, що не доходить до Карини менш ніж на 2 см, але без залучення Каріни, або пухлина з супутнім ателектазом або обструктивною пневмонією всієї легені.</a:t>
            </a:r>
          </a:p>
          <a:p>
            <a:r>
              <a:rPr lang="ru-RU"/>
              <a:t>Т4 - пухлина будь-якого розміру безпосередньо переходить на середостіння, серце, великі судини, трахею, стравохід, тіла хребців, карину (окремі пухлинні вузли в тій же частці або пухлина зі злоякісним плевральним випотом)</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280920" cy="6186309"/>
          </a:xfrm>
          <a:prstGeom prst="rect">
            <a:avLst/>
          </a:prstGeom>
        </p:spPr>
        <p:txBody>
          <a:bodyPr wrap="square">
            <a:spAutoFit/>
          </a:bodyPr>
          <a:lstStyle/>
          <a:p>
            <a:r>
              <a:rPr lang="en-US"/>
              <a:t>N - </a:t>
            </a:r>
            <a:r>
              <a:rPr lang="ru-RU"/>
              <a:t>регіонарні лімфатичні вузли</a:t>
            </a:r>
          </a:p>
          <a:p>
            <a:r>
              <a:rPr lang="en-US"/>
              <a:t>Nx - </a:t>
            </a:r>
            <a:r>
              <a:rPr lang="ru-RU"/>
              <a:t>недостатньо даних для оцінки стану регіонарних лімфатичних вузлів</a:t>
            </a:r>
          </a:p>
          <a:p>
            <a:r>
              <a:rPr lang="en-US"/>
              <a:t>N0 - </a:t>
            </a:r>
            <a:r>
              <a:rPr lang="ru-RU"/>
              <a:t>немає ознак метастатичного ураження регіонарних лімфатичних вузлів</a:t>
            </a:r>
          </a:p>
          <a:p>
            <a:r>
              <a:rPr lang="en-US"/>
              <a:t>N1 - </a:t>
            </a:r>
            <a:r>
              <a:rPr lang="ru-RU"/>
              <a:t>є поразка перибронхіальних і / або лімфатичних вузлів кореня легені на стороні ураження, включаючи безпосереднє поширення пухлини на лімфатичні вузли.</a:t>
            </a:r>
          </a:p>
          <a:p>
            <a:r>
              <a:rPr lang="en-US"/>
              <a:t>N2 - </a:t>
            </a:r>
            <a:r>
              <a:rPr lang="ru-RU"/>
              <a:t>є поразка лімфатичних вузлів середостіння на боці ураження або біфуркаційних лімфатичних вузлів.</a:t>
            </a:r>
          </a:p>
          <a:p>
            <a:r>
              <a:rPr lang="en-US"/>
              <a:t>N3 - </a:t>
            </a:r>
            <a:r>
              <a:rPr lang="ru-RU"/>
              <a:t>ураження лімфатичних вузлів середостіння або кореня легені на протилежній стороні: прескаленних або надключичних вузлів на стороні поразки або на протилежній стороні</a:t>
            </a:r>
          </a:p>
          <a:p>
            <a:endParaRPr lang="ru-RU"/>
          </a:p>
          <a:p>
            <a:r>
              <a:rPr lang="ru-RU"/>
              <a:t>М - віддалені метастази</a:t>
            </a:r>
          </a:p>
          <a:p>
            <a:r>
              <a:rPr lang="ru-RU"/>
              <a:t>Мх - недостатньо даних для визначення віддалених метастазів</a:t>
            </a:r>
          </a:p>
          <a:p>
            <a:r>
              <a:rPr lang="ru-RU"/>
              <a:t>М0 - немає ознак віддалених метастазів</a:t>
            </a:r>
          </a:p>
          <a:p>
            <a:r>
              <a:rPr lang="en-US"/>
              <a:t>M1 - </a:t>
            </a:r>
            <a:r>
              <a:rPr lang="ru-RU"/>
              <a:t>є ознаки віддалених метастазів, включаючи окремі пухлинні вузли в іншій частці</a:t>
            </a:r>
          </a:p>
          <a:p>
            <a:r>
              <a:rPr lang="ru-RU"/>
              <a:t>М1а - Інтраторакальние метастази, окремі пухлинні вузли в контралатеральной, протилежному легкому.  Пухлина великого розміру, але локалізована в органах грудної порожнини.</a:t>
            </a:r>
          </a:p>
          <a:p>
            <a:r>
              <a:rPr lang="ru-RU"/>
              <a:t>М1в - екстраторакальние метастази, метастатичні пухлини за межами грудної полості- в головному мозку, печінці, кістках, нирках, надниркових залозах.</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496944" cy="2308324"/>
          </a:xfrm>
          <a:prstGeom prst="rect">
            <a:avLst/>
          </a:prstGeom>
        </p:spPr>
        <p:txBody>
          <a:bodyPr wrap="square">
            <a:spAutoFit/>
          </a:bodyPr>
          <a:lstStyle/>
          <a:p>
            <a:r>
              <a:rPr lang="en-US" sz="2400"/>
              <a:t>G - </a:t>
            </a:r>
            <a:r>
              <a:rPr lang="ru-RU" sz="2400"/>
              <a:t>гістопатологічного градація</a:t>
            </a:r>
          </a:p>
          <a:p>
            <a:r>
              <a:rPr lang="en-US" sz="2400"/>
              <a:t>Gx - </a:t>
            </a:r>
            <a:r>
              <a:rPr lang="ru-RU" sz="2400"/>
              <a:t>ступінь диференціювання клітин не може бути оцінена</a:t>
            </a:r>
          </a:p>
          <a:p>
            <a:r>
              <a:rPr lang="en-US" sz="2400"/>
              <a:t>G1 - </a:t>
            </a:r>
            <a:r>
              <a:rPr lang="ru-RU" sz="2400"/>
              <a:t>високий ступінь диференціювання</a:t>
            </a:r>
          </a:p>
          <a:p>
            <a:r>
              <a:rPr lang="en-US" sz="2400"/>
              <a:t>G2 - </a:t>
            </a:r>
            <a:r>
              <a:rPr lang="ru-RU" sz="2400"/>
              <a:t>помірна ступінь диференціювання</a:t>
            </a:r>
          </a:p>
          <a:p>
            <a:r>
              <a:rPr lang="en-US" sz="2400"/>
              <a:t>G3 - </a:t>
            </a:r>
            <a:r>
              <a:rPr lang="ru-RU" sz="2400"/>
              <a:t>низкодифференцированная пухлина</a:t>
            </a:r>
          </a:p>
          <a:p>
            <a:r>
              <a:rPr lang="en-US" sz="2400"/>
              <a:t>G4 - </a:t>
            </a:r>
            <a:r>
              <a:rPr lang="ru-RU" sz="2400"/>
              <a:t>недиференційована пухлина</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280920" cy="6370975"/>
          </a:xfrm>
          <a:prstGeom prst="rect">
            <a:avLst/>
          </a:prstGeom>
        </p:spPr>
        <p:txBody>
          <a:bodyPr wrap="square">
            <a:spAutoFit/>
          </a:bodyPr>
          <a:lstStyle/>
          <a:p>
            <a:r>
              <a:rPr lang="ru-RU" sz="2400"/>
              <a:t>Рак легенів метастазує трьома шляхами:</a:t>
            </a:r>
          </a:p>
          <a:p>
            <a:r>
              <a:rPr lang="en-US" sz="2400"/>
              <a:t>)</a:t>
            </a:r>
            <a:r>
              <a:rPr lang="ru-RU" sz="2400"/>
              <a:t>  лімфогенним,</a:t>
            </a:r>
          </a:p>
          <a:p>
            <a:r>
              <a:rPr lang="en-US" sz="2400"/>
              <a:t>) </a:t>
            </a:r>
            <a:r>
              <a:rPr lang="ru-RU" sz="2400"/>
              <a:t> гематогенним і</a:t>
            </a:r>
          </a:p>
          <a:p>
            <a:r>
              <a:rPr lang="en-US" sz="2400"/>
              <a:t>) </a:t>
            </a:r>
            <a:r>
              <a:rPr lang="ru-RU" sz="2400"/>
              <a:t>імплантаційним.</a:t>
            </a:r>
          </a:p>
          <a:p>
            <a:r>
              <a:rPr lang="ru-RU" sz="2400"/>
              <a:t>Найбільш характерний перший шлях - в розташовані поруч пульмональние, бронхопульмональні, біфуркаційні, трахеобронхіальні, паратрахеальние, навколостравоходну (параезофагеальние) лімфовузли.</a:t>
            </a:r>
          </a:p>
          <a:p>
            <a:r>
              <a:rPr lang="ru-RU" sz="2400"/>
              <a:t>На першому етапі лімфогенного метастазування уражаються легеневі лімфатичні вузли у місця розподілу часткового бронха на сегментарні.</a:t>
            </a:r>
          </a:p>
          <a:p>
            <a:r>
              <a:rPr lang="ru-RU" sz="2400"/>
              <a:t>На другому етапі процес поширюється на бронхопульмональні лімфовузли вздовж пайових бронхів.</a:t>
            </a:r>
          </a:p>
          <a:p>
            <a:r>
              <a:rPr lang="ru-RU" sz="2400"/>
              <a:t>На третьому етапі метастази виникають в кореневих лімфовузлах вздовж головного бронха і судин кореня легені, верхніх і нижніх трахеобронхіальних лімфовузлах і лімфовузлах у нижньої стінки непарної вени.</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3416320"/>
          </a:xfrm>
          <a:prstGeom prst="rect">
            <a:avLst/>
          </a:prstGeom>
        </p:spPr>
        <p:txBody>
          <a:bodyPr wrap="square">
            <a:spAutoFit/>
          </a:bodyPr>
          <a:lstStyle/>
          <a:p>
            <a:pPr indent="269875" algn="just"/>
            <a:r>
              <a:rPr lang="ru-RU" sz="2400"/>
              <a:t>На четвертому етапі в процес втягуються паратрахеальние, ретрокавальние, предаортокаротідние, перикардіальні, параезофагеальние лімфовузли.</a:t>
            </a:r>
          </a:p>
          <a:p>
            <a:pPr indent="269875" algn="just"/>
            <a:r>
              <a:rPr lang="ru-RU" sz="2400"/>
              <a:t>На п'ятому - над / підключичні лімфатичні вузли.</a:t>
            </a:r>
          </a:p>
          <a:p>
            <a:pPr indent="269875" algn="just"/>
            <a:r>
              <a:rPr lang="ru-RU" sz="2400"/>
              <a:t>Гематогенне метастазування приєднується при проростанні пухлиною кровоносних судин - в печінку, легені, нирки, кістки, головний мозок і наднирники.</a:t>
            </a:r>
          </a:p>
          <a:p>
            <a:pPr indent="269875" algn="just"/>
            <a:r>
              <a:rPr lang="ru-RU" sz="2400"/>
              <a:t>При проростанні плеври можливий перенос пухлинних клітин по плеврі.</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280920" cy="6370975"/>
          </a:xfrm>
          <a:prstGeom prst="rect">
            <a:avLst/>
          </a:prstGeom>
        </p:spPr>
        <p:txBody>
          <a:bodyPr wrap="square">
            <a:spAutoFit/>
          </a:bodyPr>
          <a:lstStyle/>
          <a:p>
            <a:r>
              <a:rPr lang="ru-RU" sz="2400"/>
              <a:t>Обов'язкові методи первинної діагностики</a:t>
            </a:r>
          </a:p>
          <a:p>
            <a:r>
              <a:rPr lang="ru-RU" sz="2400"/>
              <a:t>при раку легені:</a:t>
            </a:r>
          </a:p>
          <a:p>
            <a:r>
              <a:rPr lang="en-US" sz="2400"/>
              <a:t>I. </a:t>
            </a:r>
            <a:r>
              <a:rPr lang="ru-RU" sz="2400"/>
              <a:t>Загальноклінічне дослідження.</a:t>
            </a:r>
          </a:p>
          <a:p>
            <a:r>
              <a:rPr lang="en-US" sz="2400"/>
              <a:t>II.  </a:t>
            </a:r>
            <a:r>
              <a:rPr lang="ru-RU" sz="2400"/>
              <a:t>Рентгенологічне дослідження органів</a:t>
            </a:r>
          </a:p>
          <a:p>
            <a:r>
              <a:rPr lang="ru-RU" sz="2400"/>
              <a:t>грудної клітки:</a:t>
            </a:r>
          </a:p>
          <a:p>
            <a:r>
              <a:rPr lang="ru-RU" sz="2400"/>
              <a:t>1. Стандартна рентгеноскопія і рентгенографія в двох проекціях.</a:t>
            </a:r>
          </a:p>
          <a:p>
            <a:r>
              <a:rPr lang="ru-RU" sz="2400"/>
              <a:t>2. Томографія.</a:t>
            </a:r>
          </a:p>
          <a:p>
            <a:r>
              <a:rPr lang="ru-RU" sz="2400"/>
              <a:t>3. Мультиспіральна комп'ютерна томографія.</a:t>
            </a:r>
          </a:p>
          <a:p>
            <a:r>
              <a:rPr lang="en-US" sz="2400"/>
              <a:t>III.  </a:t>
            </a:r>
            <a:r>
              <a:rPr lang="ru-RU" sz="2400"/>
              <a:t>При центральному раку: цитологічне дослідження мокротиння або, краще, бронхоскопія.</a:t>
            </a:r>
          </a:p>
          <a:p>
            <a:r>
              <a:rPr lang="ru-RU" sz="2400"/>
              <a:t>При периферичному раку - трансторакальная</a:t>
            </a:r>
          </a:p>
          <a:p>
            <a:r>
              <a:rPr lang="ru-RU" sz="2400"/>
              <a:t>пункція пухлини або бронхоскопія з трансбронх</a:t>
            </a:r>
            <a:r>
              <a:rPr lang="uk-UA" sz="2400"/>
              <a:t>і</a:t>
            </a:r>
            <a:r>
              <a:rPr lang="ru-RU" sz="2400"/>
              <a:t>альною біопсією.  Ультразвукове дослідження грудної клітини для виявлення мінімальної кількості ексудату в плевральній порожнині і можливого проведення плевральної пункції або трансторакальной тонкоголкової біопсії під контролем УЗД.</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352928" cy="707886"/>
          </a:xfrm>
          <a:prstGeom prst="rect">
            <a:avLst/>
          </a:prstGeom>
        </p:spPr>
        <p:txBody>
          <a:bodyPr wrap="square">
            <a:spAutoFit/>
          </a:bodyPr>
          <a:lstStyle/>
          <a:p>
            <a:pPr algn="ctr"/>
            <a:r>
              <a:rPr lang="ru-RU" sz="4000" b="1">
                <a:solidFill>
                  <a:srgbClr val="FFFF00"/>
                </a:solidFill>
              </a:rPr>
              <a:t>Центральний Рак легені</a:t>
            </a:r>
          </a:p>
        </p:txBody>
      </p:sp>
      <p:sp>
        <p:nvSpPr>
          <p:cNvPr id="3" name="Прямоугольник 2"/>
          <p:cNvSpPr/>
          <p:nvPr/>
        </p:nvSpPr>
        <p:spPr>
          <a:xfrm>
            <a:off x="395536" y="1124744"/>
            <a:ext cx="8064896" cy="3416320"/>
          </a:xfrm>
          <a:prstGeom prst="rect">
            <a:avLst/>
          </a:prstGeom>
        </p:spPr>
        <p:txBody>
          <a:bodyPr wrap="square">
            <a:spAutoFit/>
          </a:bodyPr>
          <a:lstStyle/>
          <a:p>
            <a:r>
              <a:rPr lang="ru-RU" sz="2400"/>
              <a:t>Патогномонічних симптомів немає, але є три</a:t>
            </a:r>
          </a:p>
          <a:p>
            <a:r>
              <a:rPr lang="ru-RU" sz="2400"/>
              <a:t>характерні особливості:</a:t>
            </a:r>
          </a:p>
          <a:p>
            <a:r>
              <a:rPr lang="ru-RU" sz="2400"/>
              <a:t>  1) чим менше клінічних симптомів, тим більша ймовірність наявності раку при знаходженні змін на рентгенограмі;</a:t>
            </a:r>
          </a:p>
          <a:p>
            <a:r>
              <a:rPr lang="ru-RU" sz="2400"/>
              <a:t>  2) вірогідність лікування обернено пропорційна кількості симптомів;</a:t>
            </a:r>
          </a:p>
          <a:p>
            <a:r>
              <a:rPr lang="ru-RU" sz="2400"/>
              <a:t> 3)  при біопсії (чим нижче ступінь диференціювання АК), тим гірше прогноз.</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352928" cy="4893647"/>
          </a:xfrm>
          <a:prstGeom prst="rect">
            <a:avLst/>
          </a:prstGeom>
        </p:spPr>
        <p:txBody>
          <a:bodyPr wrap="square">
            <a:spAutoFit/>
          </a:bodyPr>
          <a:lstStyle/>
          <a:p>
            <a:pPr indent="449263"/>
            <a:r>
              <a:rPr lang="ru-RU" sz="2400"/>
              <a:t>Основними клінічними симптомами є : </a:t>
            </a:r>
          </a:p>
          <a:p>
            <a:pPr indent="449263">
              <a:buFont typeface="Wingdings" pitchFamily="2" charset="2"/>
              <a:buChar char="Ø"/>
            </a:pPr>
            <a:r>
              <a:rPr lang="ru-RU" sz="2400"/>
              <a:t>кашель сухий, нападоподібний.</a:t>
            </a:r>
          </a:p>
          <a:p>
            <a:pPr indent="449263">
              <a:buFont typeface="Wingdings" pitchFamily="2" charset="2"/>
              <a:buChar char="Ø"/>
            </a:pPr>
            <a:r>
              <a:rPr lang="ru-RU" sz="2400"/>
              <a:t>  мокрота,</a:t>
            </a:r>
          </a:p>
          <a:p>
            <a:pPr indent="449263">
              <a:buFont typeface="Wingdings" pitchFamily="2" charset="2"/>
              <a:buChar char="Ø"/>
            </a:pPr>
            <a:r>
              <a:rPr lang="ru-RU" sz="2400"/>
              <a:t>задишка, викликана спочатку рефлекторними механізмами, пізніше - звуженням відповідного бронха.</a:t>
            </a:r>
          </a:p>
          <a:p>
            <a:pPr indent="449263">
              <a:buFont typeface="Wingdings" pitchFamily="2" charset="2"/>
              <a:buChar char="Ø"/>
            </a:pPr>
            <a:r>
              <a:rPr lang="ru-RU" sz="2400"/>
              <a:t>біль в грудній клітки, пов'язане з приєднанням до патологічного процесу плеври і / або органів середостіння.</a:t>
            </a:r>
          </a:p>
          <a:p>
            <a:pPr indent="449263">
              <a:buFont typeface="Wingdings" pitchFamily="2" charset="2"/>
              <a:buChar char="Ø"/>
            </a:pPr>
            <a:r>
              <a:rPr lang="ru-RU" sz="2400"/>
              <a:t>Загальна слабкість,</a:t>
            </a:r>
          </a:p>
          <a:p>
            <a:pPr indent="449263">
              <a:buFont typeface="Wingdings" pitchFamily="2" charset="2"/>
              <a:buChar char="Ø"/>
            </a:pPr>
            <a:r>
              <a:rPr lang="ru-RU" sz="2400"/>
              <a:t>температурна реакція,</a:t>
            </a:r>
          </a:p>
          <a:p>
            <a:pPr indent="449263">
              <a:buFont typeface="Wingdings" pitchFamily="2" charset="2"/>
              <a:buChar char="Ø"/>
            </a:pPr>
            <a:r>
              <a:rPr lang="ru-RU" sz="2400"/>
              <a:t>кровохаркання,</a:t>
            </a:r>
          </a:p>
          <a:p>
            <a:pPr indent="449263">
              <a:buFont typeface="Wingdings" pitchFamily="2" charset="2"/>
              <a:buChar char="Ø"/>
            </a:pPr>
            <a:r>
              <a:rPr lang="ru-RU" sz="2400"/>
              <a:t>зменшення маси тіла.</a:t>
            </a:r>
          </a:p>
          <a:p>
            <a:pPr indent="449263">
              <a:buFont typeface="Wingdings" pitchFamily="2" charset="2"/>
              <a:buChar char="Ø"/>
            </a:pPr>
            <a:r>
              <a:rPr lang="ru-RU" sz="2400"/>
              <a:t>  температурна реакція може бути проявом супутнього запалення легеневої тканини.</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352928" cy="6370975"/>
          </a:xfrm>
          <a:prstGeom prst="rect">
            <a:avLst/>
          </a:prstGeom>
        </p:spPr>
        <p:txBody>
          <a:bodyPr wrap="square">
            <a:spAutoFit/>
          </a:bodyPr>
          <a:lstStyle/>
          <a:p>
            <a:pPr algn="ctr"/>
            <a:r>
              <a:rPr lang="ru-RU" sz="2400"/>
              <a:t>Рентгеносеміотика</a:t>
            </a:r>
          </a:p>
          <a:p>
            <a:pPr algn="ctr"/>
            <a:r>
              <a:rPr lang="ru-RU" sz="2400"/>
              <a:t>Центральний ендобронхіальний рак</a:t>
            </a:r>
          </a:p>
          <a:p>
            <a:pPr algn="ctr"/>
            <a:r>
              <a:rPr lang="ru-RU" sz="2400"/>
              <a:t>Обумовлена ​​самою пухлиною, ознаками порушення бронхіальної прохідності, ускладненнями і наявністю метастазів</a:t>
            </a:r>
          </a:p>
          <a:p>
            <a:pPr algn="ctr"/>
            <a:r>
              <a:rPr lang="ru-RU" sz="2400"/>
              <a:t>Перша фаза: відповідає мінімальних розмірів пухлини, коли на підставі клініки встановити діагноз неможливо;  при цьому рентгенологічно - норма.</a:t>
            </a:r>
          </a:p>
          <a:p>
            <a:pPr algn="ctr"/>
            <a:r>
              <a:rPr lang="ru-RU" sz="2400"/>
              <a:t>Друга фаза: звуження просвіту бронха до 1/2,</a:t>
            </a:r>
          </a:p>
          <a:p>
            <a:pPr algn="ctr"/>
            <a:r>
              <a:rPr lang="ru-RU" sz="2400"/>
              <a:t>фаза гиповентиляции, (1 стадія порушення бронхіальної прохідності), що рентгенологічно проявляється зниженням прозорості відповідної ділянки легкого через недостатнє надходження повітря, згущенням легеневого малюнка за рахунок зближення і розширення судин;  в цій стадії при різкому вдиху наголошується толчкообразное зміщення органів середостіння в бік ураження (позитивна проба Гольцкнехта-Якобсона).</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6001643"/>
          </a:xfrm>
          <a:prstGeom prst="rect">
            <a:avLst/>
          </a:prstGeom>
        </p:spPr>
        <p:txBody>
          <a:bodyPr wrap="square">
            <a:spAutoFit/>
          </a:bodyPr>
          <a:lstStyle/>
          <a:p>
            <a:r>
              <a:rPr lang="ru-RU" sz="2400"/>
              <a:t>Третя фаза: звуження просвіту бронха до 2/3,</a:t>
            </a:r>
          </a:p>
          <a:p>
            <a:r>
              <a:rPr lang="ru-RU" sz="2400"/>
              <a:t>вентильний гіперпневматоз (2-я стадія порушення бронхіальної прохідності), при якій рентгенологічно відзначається збільшення обсягу сегмента (частки), збіднення і розрідження легеневого малюнка за рахунок зменшення кровонаповнення і внаслідок підвищення всередині альвеолярного тиску.  При проведенні функціональних проб відзначається зміщення середостіння під час видиху в протилежну (здорову) сторону;  ця фаза порушення бронхіальної прохідності краще виявляється в фазу максимального видиху.</a:t>
            </a:r>
          </a:p>
          <a:p>
            <a:r>
              <a:rPr lang="ru-RU" sz="2400"/>
              <a:t>Четверта фаза: повне перекриття просвіту бронха і розвиток 3 стадії порушення бронхіальної прохідності - ателектазу, що рентгенологічно проявляється інтенсивним гомогенним затемненням ділянки легкого (розмір залежить від калібру бронха) і може бути трикутної форми, зверненої верхівкою до кореня легені з втягнення кордонів через об'ємного  зменшення</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6370975"/>
          </a:xfrm>
          <a:prstGeom prst="rect">
            <a:avLst/>
          </a:prstGeom>
        </p:spPr>
        <p:txBody>
          <a:bodyPr wrap="square">
            <a:spAutoFit/>
          </a:bodyPr>
          <a:lstStyle/>
          <a:p>
            <a:pPr indent="360363" algn="just"/>
            <a:r>
              <a:rPr lang="ru-RU" sz="2400"/>
              <a:t>Центральний екзобронхіальний рак зростає переважно поза просвіту бронха з невеликим вростанням пухлини в просвіт.  Це призводить до І ступеня звуження бронха і рентгенологічно проявляється І ступенем порушення бронхіальної прохідності - гиповентиляции.</a:t>
            </a:r>
          </a:p>
          <a:p>
            <a:pPr indent="360363" algn="just"/>
            <a:r>
              <a:rPr lang="ru-RU" sz="2400"/>
              <a:t>Четверта фаза: виявляється вираженою клінікою.  При цьому рентгенологічно чітко видно пухлинний вузол (іноді кілька сантиметрів в діаметрі), звуження просвіту бронха до ІІ ступеня (клапанний гіперпневматоз).  Нерідко вже відзначаються метастази в бронхопульмональні лімфовузли кореня, тоді видима тінь являє собою відображення первинного пухлинного вузла, злився з коренем легені, що проявляється поліциклічними контурами кореня легкого.</a:t>
            </a:r>
          </a:p>
          <a:p>
            <a:pPr indent="360363" algn="just"/>
            <a:r>
              <a:rPr lang="ru-RU" sz="2400"/>
              <a:t>П'ята фаза: при ендобронхіальном і екзобронхіальном раку пухлина проростає в грудну стінку, трахею і інші органи, і розвиваються ускладнення (параканкрозного пневмонія, розпад, плеврит та ін.)</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352928" cy="6370975"/>
          </a:xfrm>
          <a:prstGeom prst="rect">
            <a:avLst/>
          </a:prstGeom>
        </p:spPr>
        <p:txBody>
          <a:bodyPr wrap="square">
            <a:spAutoFit/>
          </a:bodyPr>
          <a:lstStyle/>
          <a:p>
            <a:pPr algn="ctr"/>
            <a:r>
              <a:rPr lang="ru-RU" sz="2400"/>
              <a:t>Центральний перибронхіальних рак</a:t>
            </a:r>
          </a:p>
          <a:p>
            <a:pPr algn="ctr"/>
            <a:r>
              <a:rPr lang="ru-RU" sz="2400"/>
              <a:t>Зустрічається відносно рідше, ракова пухлина, спочатку виникнувши в стінці бронха, потім стелиться по ходу бронхів.</a:t>
            </a:r>
          </a:p>
          <a:p>
            <a:pPr algn="ctr"/>
            <a:r>
              <a:rPr lang="ru-RU" sz="2400"/>
              <a:t>Перша фаза: в першій фазі клініки немає.</a:t>
            </a:r>
          </a:p>
          <a:p>
            <a:pPr algn="ctr"/>
            <a:r>
              <a:rPr lang="ru-RU" sz="2400"/>
              <a:t>Рентгенологічно - норма.</a:t>
            </a:r>
          </a:p>
          <a:p>
            <a:pPr algn="ctr"/>
            <a:r>
              <a:rPr lang="ru-RU" sz="2400"/>
              <a:t>Друга фаза: клінічних ознак немає.</a:t>
            </a:r>
          </a:p>
          <a:p>
            <a:pPr algn="ctr"/>
            <a:r>
              <a:rPr lang="ru-RU" sz="2400"/>
              <a:t>Рентгенологічно: разом з формуванням більш товстих пухлинних муфт навколо бронхів визначається посилений легеневий малюнок на ділянці, обмеженій сегментом, тобто  рентгенологічні ознаки мінімальні.</a:t>
            </a:r>
          </a:p>
          <a:p>
            <a:pPr algn="ctr"/>
            <a:r>
              <a:rPr lang="ru-RU" sz="2400"/>
              <a:t>Третя фаза: клінічно: кашель, мокрота.</a:t>
            </a:r>
          </a:p>
          <a:p>
            <a:pPr algn="ctr"/>
            <a:r>
              <a:rPr lang="ru-RU" sz="2400"/>
              <a:t>Рентгенологічно виявляються грубі тяжістие тіні, що розходяться від кореня віялоподібно в легеневу тканину сегмента.  Елементи кореня диференціюються погано, тіні судин на тлі поразки посилені, без чітких контурів, явне посилення судинного малюнка в прикореневій зоні в порівнянні з протилежною стороною.</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136904" cy="3046988"/>
          </a:xfrm>
          <a:prstGeom prst="rect">
            <a:avLst/>
          </a:prstGeom>
        </p:spPr>
        <p:txBody>
          <a:bodyPr wrap="square">
            <a:spAutoFit/>
          </a:bodyPr>
          <a:lstStyle/>
          <a:p>
            <a:pPr indent="449263" algn="just"/>
            <a:r>
              <a:rPr lang="ru-RU" sz="2400"/>
              <a:t>На томограмах, оптимальних для сегментарних бронхів, виявляється рівномірне потовщення бронхів.  Порушення вентиляції немає.</a:t>
            </a:r>
          </a:p>
          <a:p>
            <a:pPr indent="449263" algn="just"/>
            <a:r>
              <a:rPr lang="ru-RU" sz="2400"/>
              <a:t>Четверта фаза: виникає порушення бронхіальної прохідності 1 ступеня - гіповентиляція;  значне потовщення стінок бронхів, звуження їх просвіту і порушення дренажної функції призводять до виникнення ряду ускладнень, в першу чергу - пневмонії</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085184"/>
            <a:ext cx="6606480" cy="646331"/>
          </a:xfrm>
          <a:prstGeom prst="rect">
            <a:avLst/>
          </a:prstGeom>
        </p:spPr>
        <p:txBody>
          <a:bodyPr wrap="square">
            <a:spAutoFit/>
          </a:bodyPr>
          <a:lstStyle/>
          <a:p>
            <a:r>
              <a:rPr lang="ru-RU"/>
              <a:t>КТ ОГК: центральний рак верхньої частки правої легені з екзобронхіальним типом росту.</a:t>
            </a:r>
          </a:p>
        </p:txBody>
      </p:sp>
      <p:pic>
        <p:nvPicPr>
          <p:cNvPr id="135170" name="Picture 2"/>
          <p:cNvPicPr>
            <a:picLocks noChangeAspect="1" noChangeArrowheads="1"/>
          </p:cNvPicPr>
          <p:nvPr/>
        </p:nvPicPr>
        <p:blipFill>
          <a:blip r:embed="rId2" cstate="print"/>
          <a:srcRect/>
          <a:stretch>
            <a:fillRect/>
          </a:stretch>
        </p:blipFill>
        <p:spPr bwMode="auto">
          <a:xfrm>
            <a:off x="827584" y="0"/>
            <a:ext cx="4743450" cy="4743450"/>
          </a:xfrm>
          <a:prstGeom prst="rect">
            <a:avLst/>
          </a:prstGeom>
          <a:noFill/>
          <a:ln w="9525">
            <a:noFill/>
            <a:miter lim="800000"/>
            <a:headEnd/>
            <a:tailEnd/>
          </a:ln>
        </p:spPr>
      </p:pic>
      <p:sp>
        <p:nvSpPr>
          <p:cNvPr id="4" name="Прямоугольник 3"/>
          <p:cNvSpPr/>
          <p:nvPr/>
        </p:nvSpPr>
        <p:spPr>
          <a:xfrm>
            <a:off x="0" y="5934670"/>
            <a:ext cx="8892480" cy="646331"/>
          </a:xfrm>
          <a:prstGeom prst="rect">
            <a:avLst/>
          </a:prstGeom>
        </p:spPr>
        <p:txBody>
          <a:bodyPr wrap="square">
            <a:spAutoFit/>
          </a:bodyPr>
          <a:lstStyle/>
          <a:p>
            <a:r>
              <a:rPr lang="ru-RU" err="1"/>
              <a:t>Спузяк</a:t>
            </a:r>
            <a:r>
              <a:rPr lang="ru-RU"/>
              <a:t> Р.М.,, </a:t>
            </a:r>
            <a:r>
              <a:rPr lang="ru-RU" err="1"/>
              <a:t>Шаповалова</a:t>
            </a:r>
            <a:r>
              <a:rPr lang="ru-RU"/>
              <a:t> В.В. РЕНТГЕНДИАГНОСТИКА РАКА ЛЁГКОГО. “</a:t>
            </a:r>
            <a:r>
              <a:rPr lang="ru-RU" err="1"/>
              <a:t>Променева</a:t>
            </a:r>
            <a:r>
              <a:rPr lang="ru-RU"/>
              <a:t> </a:t>
            </a:r>
            <a:r>
              <a:rPr lang="ru-RU" err="1"/>
              <a:t>діагностика</a:t>
            </a:r>
            <a:r>
              <a:rPr lang="ru-RU"/>
              <a:t>, </a:t>
            </a:r>
            <a:r>
              <a:rPr lang="ru-RU" err="1"/>
              <a:t>променева</a:t>
            </a:r>
            <a:r>
              <a:rPr lang="ru-RU"/>
              <a:t> </a:t>
            </a:r>
            <a:r>
              <a:rPr lang="ru-RU" err="1"/>
              <a:t>терапія</a:t>
            </a:r>
            <a:r>
              <a:rPr lang="ru-RU"/>
              <a:t>” 364/2011. с.96-103</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Picture 1"/>
          <p:cNvPicPr>
            <a:picLocks noChangeAspect="1" noChangeArrowheads="1"/>
          </p:cNvPicPr>
          <p:nvPr/>
        </p:nvPicPr>
        <p:blipFill>
          <a:blip r:embed="rId2" cstate="print"/>
          <a:srcRect/>
          <a:stretch>
            <a:fillRect/>
          </a:stretch>
        </p:blipFill>
        <p:spPr bwMode="auto">
          <a:xfrm>
            <a:off x="323528" y="1268760"/>
            <a:ext cx="3621087" cy="3340100"/>
          </a:xfrm>
          <a:prstGeom prst="rect">
            <a:avLst/>
          </a:prstGeom>
          <a:noFill/>
          <a:ln w="9525">
            <a:noFill/>
            <a:miter lim="800000"/>
            <a:headEnd/>
            <a:tailEnd/>
          </a:ln>
          <a:effectLst/>
        </p:spPr>
      </p:pic>
      <p:sp>
        <p:nvSpPr>
          <p:cNvPr id="3" name="Прямоугольник 2"/>
          <p:cNvSpPr/>
          <p:nvPr/>
        </p:nvSpPr>
        <p:spPr>
          <a:xfrm>
            <a:off x="1619672" y="260648"/>
            <a:ext cx="6984776" cy="369332"/>
          </a:xfrm>
          <a:prstGeom prst="rect">
            <a:avLst/>
          </a:prstGeom>
        </p:spPr>
        <p:txBody>
          <a:bodyPr wrap="square">
            <a:spAutoFit/>
          </a:bodyPr>
          <a:lstStyle/>
          <a:p>
            <a:r>
              <a:rPr lang="ru-RU"/>
              <a:t>Центральний рак верхньої частки лівої легені</a:t>
            </a:r>
          </a:p>
        </p:txBody>
      </p:sp>
      <p:sp>
        <p:nvSpPr>
          <p:cNvPr id="4" name="Прямоугольник 3"/>
          <p:cNvSpPr/>
          <p:nvPr/>
        </p:nvSpPr>
        <p:spPr>
          <a:xfrm>
            <a:off x="4139952" y="1628800"/>
            <a:ext cx="4572000" cy="369332"/>
          </a:xfrm>
          <a:prstGeom prst="rect">
            <a:avLst/>
          </a:prstGeom>
        </p:spPr>
        <p:txBody>
          <a:bodyPr>
            <a:spAutoFit/>
          </a:bodyPr>
          <a:lstStyle/>
          <a:p>
            <a:r>
              <a:rPr lang="ru-RU"/>
              <a:t>Розширення лівого кореня легені</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208912" cy="5139869"/>
          </a:xfrm>
          <a:prstGeom prst="rect">
            <a:avLst/>
          </a:prstGeom>
        </p:spPr>
        <p:txBody>
          <a:bodyPr wrap="square">
            <a:spAutoFit/>
          </a:bodyPr>
          <a:lstStyle/>
          <a:p>
            <a:pPr algn="ctr"/>
            <a:r>
              <a:rPr lang="ru-RU" sz="4000" b="1">
                <a:solidFill>
                  <a:srgbClr val="FFFF00"/>
                </a:solidFill>
              </a:rPr>
              <a:t>Периферичний рак</a:t>
            </a:r>
          </a:p>
          <a:p>
            <a:r>
              <a:rPr lang="ru-RU" sz="2400"/>
              <a:t>Подрозділяють на:  </a:t>
            </a:r>
          </a:p>
          <a:p>
            <a:r>
              <a:rPr lang="ru-RU" sz="2400"/>
              <a:t>) околокорневой;</a:t>
            </a:r>
          </a:p>
          <a:p>
            <a:r>
              <a:rPr lang="ru-RU" sz="2400"/>
              <a:t>) внутрідолевий;</a:t>
            </a:r>
          </a:p>
          <a:p>
            <a:r>
              <a:rPr lang="ru-RU" sz="2400"/>
              <a:t>) кортікоплевральний (рак Пенкоста - верхівковий) і</a:t>
            </a:r>
          </a:p>
          <a:p>
            <a:r>
              <a:rPr lang="ru-RU" sz="2400"/>
              <a:t>) бронхіолоальвеолярного.</a:t>
            </a:r>
          </a:p>
          <a:p>
            <a:r>
              <a:rPr lang="ru-RU" sz="2400"/>
              <a:t>Рентгеносемиотика обумовлена ​​наявністю пухлинного вузла.  При цьому проводиться оцінка його локалізації, форми, розмірів, контурів, інтенсивності, структури, наявності доріжки до кореня, до плеври.</a:t>
            </a:r>
          </a:p>
          <a:p>
            <a:r>
              <a:rPr lang="ru-RU" sz="2400"/>
              <a:t>Форма.</a:t>
            </a:r>
          </a:p>
          <a:p>
            <a:r>
              <a:rPr lang="ru-RU" sz="2400"/>
              <a:t>Куляста форма вузла буває при великих його розмірах більше 3-4 см. Більшість дрібніших пухлин не має кулястої форми.</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5632311"/>
          </a:xfrm>
          <a:prstGeom prst="rect">
            <a:avLst/>
          </a:prstGeom>
        </p:spPr>
        <p:txBody>
          <a:bodyPr wrap="square">
            <a:spAutoFit/>
          </a:bodyPr>
          <a:lstStyle/>
          <a:p>
            <a:pPr indent="269875" algn="just"/>
            <a:r>
              <a:rPr lang="ru-RU" sz="2400"/>
              <a:t>Вузли розміром 1-1,5 см частіше дають картину полігональної тіні з неоднаковими по протяжності сторонами.  У міру зростання вузол стає кулястим, але форма не є дуже вагомим діагностичним ознакою, тому що  може бути різною, як при раку, так і при інших запальних і доброякісних процесах.</a:t>
            </a:r>
          </a:p>
          <a:p>
            <a:pPr indent="269875" algn="just"/>
            <a:r>
              <a:rPr lang="ru-RU" sz="2400"/>
              <a:t>Розміри</a:t>
            </a:r>
          </a:p>
          <a:p>
            <a:pPr indent="269875" algn="just"/>
            <a:r>
              <a:rPr lang="ru-RU" sz="2400"/>
              <a:t> - Мінімальний рак (до 1 см);</a:t>
            </a:r>
          </a:p>
          <a:p>
            <a:pPr indent="269875" algn="just"/>
            <a:r>
              <a:rPr lang="ru-RU" sz="2400"/>
              <a:t> - Малий рак (до 3 см);</a:t>
            </a:r>
          </a:p>
          <a:p>
            <a:pPr indent="269875" algn="just"/>
            <a:r>
              <a:rPr lang="ru-RU" sz="2400"/>
              <a:t> - Розвинений рак (більше 3 см)</a:t>
            </a:r>
          </a:p>
          <a:p>
            <a:pPr indent="269875" algn="just"/>
            <a:r>
              <a:rPr lang="ru-RU" sz="2400"/>
              <a:t>Контури пухлини:</a:t>
            </a:r>
          </a:p>
          <a:p>
            <a:pPr indent="269875" algn="just"/>
            <a:r>
              <a:rPr lang="ru-RU" sz="2400"/>
              <a:t>  хвилясті (горбисті), є відображенням бугристости поверхні пухлинного вузла.  Певне значення має "вирізка" (Ріглер), вона відповідає місцю входження бронха (судини) і / або пов'язана з нерівномірним зростанням окремих ділянок пухлини.</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352928" cy="1323439"/>
          </a:xfrm>
          <a:prstGeom prst="rect">
            <a:avLst/>
          </a:prstGeom>
        </p:spPr>
        <p:txBody>
          <a:bodyPr wrap="square">
            <a:spAutoFit/>
          </a:bodyPr>
          <a:lstStyle/>
          <a:p>
            <a:pPr indent="269875">
              <a:buFont typeface="Wingdings" pitchFamily="2" charset="2"/>
              <a:buChar char="ü"/>
            </a:pPr>
            <a:r>
              <a:rPr lang="ru-RU" sz="2000"/>
              <a:t>променисті по периферії вузла (променистий або раковий "вінець") пов'язані з поширенням пухлини вздовж стінки бронха, лімфатичних і кровоносних судин.  Променистість контурів пухлини є агресивним ростом пухлини вздовж междолькових перегородок</a:t>
            </a:r>
          </a:p>
        </p:txBody>
      </p:sp>
      <p:pic>
        <p:nvPicPr>
          <p:cNvPr id="136194" name="Picture 2"/>
          <p:cNvPicPr>
            <a:picLocks noChangeAspect="1" noChangeArrowheads="1"/>
          </p:cNvPicPr>
          <p:nvPr/>
        </p:nvPicPr>
        <p:blipFill>
          <a:blip r:embed="rId2" cstate="print"/>
          <a:srcRect/>
          <a:stretch>
            <a:fillRect/>
          </a:stretch>
        </p:blipFill>
        <p:spPr bwMode="auto">
          <a:xfrm>
            <a:off x="251520" y="2204865"/>
            <a:ext cx="3384376" cy="3391038"/>
          </a:xfrm>
          <a:prstGeom prst="rect">
            <a:avLst/>
          </a:prstGeom>
          <a:noFill/>
          <a:ln w="9525">
            <a:noFill/>
            <a:miter lim="800000"/>
            <a:headEnd/>
            <a:tailEnd/>
          </a:ln>
        </p:spPr>
      </p:pic>
      <p:pic>
        <p:nvPicPr>
          <p:cNvPr id="136195" name="Picture 3"/>
          <p:cNvPicPr>
            <a:picLocks noChangeAspect="1" noChangeArrowheads="1"/>
          </p:cNvPicPr>
          <p:nvPr/>
        </p:nvPicPr>
        <p:blipFill>
          <a:blip r:embed="rId3" cstate="print"/>
          <a:srcRect/>
          <a:stretch>
            <a:fillRect/>
          </a:stretch>
        </p:blipFill>
        <p:spPr bwMode="auto">
          <a:xfrm>
            <a:off x="3635896" y="2204864"/>
            <a:ext cx="3461871" cy="3394124"/>
          </a:xfrm>
          <a:prstGeom prst="rect">
            <a:avLst/>
          </a:prstGeom>
          <a:noFill/>
          <a:ln w="9525">
            <a:noFill/>
            <a:miter lim="800000"/>
            <a:headEnd/>
            <a:tailEnd/>
          </a:ln>
        </p:spPr>
      </p:pic>
      <p:cxnSp>
        <p:nvCxnSpPr>
          <p:cNvPr id="6" name="Прямая со стрелкой 5"/>
          <p:cNvCxnSpPr/>
          <p:nvPr/>
        </p:nvCxnSpPr>
        <p:spPr>
          <a:xfrm flipH="1">
            <a:off x="1115616" y="3356992"/>
            <a:ext cx="28803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7164288" y="2348880"/>
            <a:ext cx="1979712" cy="1200329"/>
          </a:xfrm>
          <a:prstGeom prst="rect">
            <a:avLst/>
          </a:prstGeom>
        </p:spPr>
        <p:txBody>
          <a:bodyPr wrap="square">
            <a:spAutoFit/>
          </a:bodyPr>
          <a:lstStyle/>
          <a:p>
            <a:r>
              <a:rPr lang="ru-RU"/>
              <a:t>периферичний рак нижньої частки правої легені.</a:t>
            </a:r>
          </a:p>
        </p:txBody>
      </p:sp>
      <p:sp>
        <p:nvSpPr>
          <p:cNvPr id="9" name="Прямоугольник 8"/>
          <p:cNvSpPr/>
          <p:nvPr/>
        </p:nvSpPr>
        <p:spPr>
          <a:xfrm>
            <a:off x="0" y="6093296"/>
            <a:ext cx="9144000" cy="523220"/>
          </a:xfrm>
          <a:prstGeom prst="rect">
            <a:avLst/>
          </a:prstGeom>
        </p:spPr>
        <p:txBody>
          <a:bodyPr wrap="square">
            <a:spAutoFit/>
          </a:bodyPr>
          <a:lstStyle/>
          <a:p>
            <a:r>
              <a:rPr lang="ru-RU" sz="1400" err="1"/>
              <a:t>Спузяк</a:t>
            </a:r>
            <a:r>
              <a:rPr lang="ru-RU" sz="1400"/>
              <a:t> Р.М.,, </a:t>
            </a:r>
            <a:r>
              <a:rPr lang="ru-RU" sz="1400" err="1"/>
              <a:t>Шаповалова</a:t>
            </a:r>
            <a:r>
              <a:rPr lang="ru-RU" sz="1400"/>
              <a:t> В.В. РЕНТГЕНДИАГНОСТИКА РАКА ЛЁГКОГО. “</a:t>
            </a:r>
            <a:r>
              <a:rPr lang="ru-RU" sz="1400" err="1"/>
              <a:t>Променева</a:t>
            </a:r>
            <a:r>
              <a:rPr lang="ru-RU" sz="1400"/>
              <a:t> </a:t>
            </a:r>
            <a:r>
              <a:rPr lang="ru-RU" sz="1400" err="1"/>
              <a:t>діагностика</a:t>
            </a:r>
            <a:r>
              <a:rPr lang="ru-RU" sz="1400"/>
              <a:t>, </a:t>
            </a:r>
            <a:r>
              <a:rPr lang="ru-RU" sz="1400" err="1"/>
              <a:t>променева</a:t>
            </a:r>
            <a:r>
              <a:rPr lang="ru-RU" sz="1400"/>
              <a:t> </a:t>
            </a:r>
            <a:r>
              <a:rPr lang="ru-RU" sz="1400" err="1"/>
              <a:t>терапія</a:t>
            </a:r>
            <a:r>
              <a:rPr lang="ru-RU" sz="1400"/>
              <a:t>” 364/2011. с.96-103</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1938992"/>
          </a:xfrm>
          <a:prstGeom prst="rect">
            <a:avLst/>
          </a:prstGeom>
        </p:spPr>
        <p:txBody>
          <a:bodyPr wrap="square">
            <a:spAutoFit/>
          </a:bodyPr>
          <a:lstStyle/>
          <a:p>
            <a:r>
              <a:rPr lang="ru-RU" sz="2400"/>
              <a:t>Інтенсивність тіні залежить від розмірів вузла та його щільності</a:t>
            </a:r>
          </a:p>
          <a:p>
            <a:r>
              <a:rPr lang="ru-RU" sz="2400"/>
              <a:t>Структура (неоднорідність) тіні може бути обумовлена ​​конгломерірованіем декількох окремих вузлів, вапняними включеннями (сліди туберкульозу), розпадом (аж до формування ракової каверни)</a:t>
            </a:r>
          </a:p>
        </p:txBody>
      </p:sp>
      <p:sp>
        <p:nvSpPr>
          <p:cNvPr id="3" name="Прямоугольник 2"/>
          <p:cNvSpPr/>
          <p:nvPr/>
        </p:nvSpPr>
        <p:spPr>
          <a:xfrm>
            <a:off x="5292080" y="2348880"/>
            <a:ext cx="3851920" cy="646331"/>
          </a:xfrm>
          <a:prstGeom prst="rect">
            <a:avLst/>
          </a:prstGeom>
        </p:spPr>
        <p:txBody>
          <a:bodyPr wrap="square">
            <a:spAutoFit/>
          </a:bodyPr>
          <a:lstStyle/>
          <a:p>
            <a:r>
              <a:rPr lang="ru-RU"/>
              <a:t>КТ ОГК: периферичний рак лівої легені з розпадом</a:t>
            </a:r>
          </a:p>
        </p:txBody>
      </p:sp>
      <p:pic>
        <p:nvPicPr>
          <p:cNvPr id="137218" name="Picture 2"/>
          <p:cNvPicPr>
            <a:picLocks noChangeAspect="1" noChangeArrowheads="1"/>
          </p:cNvPicPr>
          <p:nvPr/>
        </p:nvPicPr>
        <p:blipFill>
          <a:blip r:embed="rId2" cstate="print"/>
          <a:srcRect/>
          <a:stretch>
            <a:fillRect/>
          </a:stretch>
        </p:blipFill>
        <p:spPr bwMode="auto">
          <a:xfrm>
            <a:off x="467544" y="2132856"/>
            <a:ext cx="4429125" cy="3829050"/>
          </a:xfrm>
          <a:prstGeom prst="rect">
            <a:avLst/>
          </a:prstGeom>
          <a:noFill/>
          <a:ln w="9525">
            <a:noFill/>
            <a:miter lim="800000"/>
            <a:headEnd/>
            <a:tailEnd/>
          </a:ln>
        </p:spPr>
      </p:pic>
      <p:sp>
        <p:nvSpPr>
          <p:cNvPr id="5" name="Прямоугольник 4"/>
          <p:cNvSpPr/>
          <p:nvPr/>
        </p:nvSpPr>
        <p:spPr>
          <a:xfrm>
            <a:off x="0" y="6334780"/>
            <a:ext cx="8892480" cy="523220"/>
          </a:xfrm>
          <a:prstGeom prst="rect">
            <a:avLst/>
          </a:prstGeom>
        </p:spPr>
        <p:txBody>
          <a:bodyPr wrap="square">
            <a:spAutoFit/>
          </a:bodyPr>
          <a:lstStyle/>
          <a:p>
            <a:r>
              <a:rPr lang="ru-RU" sz="1400" err="1"/>
              <a:t>Спузяк</a:t>
            </a:r>
            <a:r>
              <a:rPr lang="ru-RU" sz="1400"/>
              <a:t> Р.М.,, </a:t>
            </a:r>
            <a:r>
              <a:rPr lang="ru-RU" sz="1400" err="1"/>
              <a:t>Шаповалова</a:t>
            </a:r>
            <a:r>
              <a:rPr lang="ru-RU" sz="1400"/>
              <a:t> В.В. РЕНТГЕНДИАГНОСТИКА РАКА ЛЁГКОГО. “</a:t>
            </a:r>
            <a:r>
              <a:rPr lang="ru-RU" sz="1400" err="1"/>
              <a:t>Променева</a:t>
            </a:r>
            <a:r>
              <a:rPr lang="ru-RU" sz="1400"/>
              <a:t> </a:t>
            </a:r>
            <a:r>
              <a:rPr lang="ru-RU" sz="1400" err="1"/>
              <a:t>діагностика</a:t>
            </a:r>
            <a:r>
              <a:rPr lang="ru-RU" sz="1400"/>
              <a:t>, </a:t>
            </a:r>
            <a:r>
              <a:rPr lang="ru-RU" sz="1400" err="1"/>
              <a:t>променева</a:t>
            </a:r>
            <a:r>
              <a:rPr lang="ru-RU" sz="1400"/>
              <a:t> </a:t>
            </a:r>
            <a:r>
              <a:rPr lang="ru-RU" sz="1400" err="1"/>
              <a:t>терапія</a:t>
            </a:r>
            <a:r>
              <a:rPr lang="ru-RU" sz="1400"/>
              <a:t>” 364/2011. с.96-103</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5846"/>
            <a:ext cx="8424936" cy="4154984"/>
          </a:xfrm>
          <a:prstGeom prst="rect">
            <a:avLst/>
          </a:prstGeom>
        </p:spPr>
        <p:txBody>
          <a:bodyPr wrap="square">
            <a:spAutoFit/>
          </a:bodyPr>
          <a:lstStyle/>
          <a:p>
            <a:pPr algn="just"/>
            <a:r>
              <a:rPr lang="ru-RU" sz="2400"/>
              <a:t>"Доріжка" до кореня обумовлена ​​лімфангітом, або перибронхіальну і периваскулярні ростом пухлини.</a:t>
            </a:r>
          </a:p>
          <a:p>
            <a:pPr algn="just"/>
            <a:r>
              <a:rPr lang="ru-RU" sz="2400"/>
              <a:t>  «Доріжку» до плеври при розташуванні пухлинного вузла в плащової шарі можна побачити за рахунок лімфостазу в блокованих пухлиною лімфатичних судинах.</a:t>
            </a:r>
          </a:p>
          <a:p>
            <a:pPr algn="just"/>
            <a:r>
              <a:rPr lang="ru-RU" sz="2400"/>
              <a:t>Рентгенологічними проявами периферичний раку малих розмірів є:</a:t>
            </a:r>
          </a:p>
          <a:p>
            <a:pPr algn="just"/>
            <a:r>
              <a:rPr lang="ru-RU" sz="2400"/>
              <a:t>  неправильна куляста форма;</a:t>
            </a:r>
          </a:p>
          <a:p>
            <a:pPr algn="just"/>
            <a:r>
              <a:rPr lang="ru-RU" sz="2400"/>
              <a:t>  горбисті і місцями променисті контури;  середня інтенсивність і неоднорідність тіні без вапняних включень, незмінений легеневий фон.</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p:cNvPicPr>
            <a:picLocks noChangeAspect="1" noChangeArrowheads="1"/>
          </p:cNvPicPr>
          <p:nvPr/>
        </p:nvPicPr>
        <p:blipFill>
          <a:blip r:embed="rId2" cstate="print"/>
          <a:srcRect/>
          <a:stretch>
            <a:fillRect/>
          </a:stretch>
        </p:blipFill>
        <p:spPr bwMode="auto">
          <a:xfrm>
            <a:off x="539552" y="1124744"/>
            <a:ext cx="4067497" cy="4633857"/>
          </a:xfrm>
          <a:prstGeom prst="rect">
            <a:avLst/>
          </a:prstGeom>
          <a:noFill/>
          <a:ln w="9525">
            <a:noFill/>
            <a:miter lim="800000"/>
            <a:headEnd/>
            <a:tailEnd/>
          </a:ln>
          <a:effectLst/>
        </p:spPr>
      </p:pic>
      <p:sp>
        <p:nvSpPr>
          <p:cNvPr id="3" name="Прямоугольник 2"/>
          <p:cNvSpPr/>
          <p:nvPr/>
        </p:nvSpPr>
        <p:spPr>
          <a:xfrm>
            <a:off x="899592" y="332656"/>
            <a:ext cx="4754058" cy="369332"/>
          </a:xfrm>
          <a:prstGeom prst="rect">
            <a:avLst/>
          </a:prstGeom>
        </p:spPr>
        <p:txBody>
          <a:bodyPr wrap="none">
            <a:spAutoFit/>
          </a:bodyPr>
          <a:lstStyle/>
          <a:p>
            <a:r>
              <a:rPr lang="ru-RU"/>
              <a:t>Периферичний порожнинної рак правої легені</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280920" cy="6217087"/>
          </a:xfrm>
          <a:prstGeom prst="rect">
            <a:avLst/>
          </a:prstGeom>
        </p:spPr>
        <p:txBody>
          <a:bodyPr wrap="square">
            <a:spAutoFit/>
          </a:bodyPr>
          <a:lstStyle/>
          <a:p>
            <a:pPr algn="just"/>
            <a:r>
              <a:rPr lang="ru-RU"/>
              <a:t>Периферичний рак легені.  порожнинна форма</a:t>
            </a:r>
          </a:p>
          <a:p>
            <a:pPr algn="just"/>
            <a:r>
              <a:rPr lang="ru-RU"/>
              <a:t>Порожнинна форма периферичного раку легені зустрічається переважно при плоскоклітинному раку легкого, рідше при пухлинах іншої гістологічної структури.  </a:t>
            </a:r>
          </a:p>
          <a:p>
            <a:pPr algn="just"/>
            <a:r>
              <a:rPr lang="ru-RU"/>
              <a:t>При аденокарцинома неоднорідність структури пухлинного вузла пояснюється наявністю ділянок різної щільності, розпад в пухлини може бути у вигляді дрібноочагової деструкції.</a:t>
            </a:r>
          </a:p>
          <a:p>
            <a:pPr algn="just"/>
            <a:r>
              <a:rPr lang="ru-RU"/>
              <a:t>Безсимптомний розвиток хвороби спостерігається майже в 60% випадків, слід зазначити, що приблизно в 30% спостережень захворювання починається гостро і супроводжується гектической підйомом температури тіла і кровохарканням.  Порожнинні пухлини локалізуються в різних відділах легень, мають кулясту форму, можуть досягати великих розмірів (5,0 см і більше).  Зазвичай вони солітарні, однокамерні, містять повітря.</a:t>
            </a:r>
          </a:p>
          <a:p>
            <a:pPr algn="just"/>
            <a:r>
              <a:rPr lang="ru-RU"/>
              <a:t>Зовнішня поверхня крупногорбиста, контури нечіткі у вигляді поодиноких, переважно довгих тяжів, іноді можна виявити по контуру короткі тонкі промені.  Стінки порожнинних утворень нерівномірно потовщені, а внутрішній контур порожнин нерівний з бухтообразние випинаннями.  У міру зростання пухлини відзначається одночасне збільшення розмірів полостного утворення і товщини його стінок.  Вісцелярна плевра підтягнута в сторону пухлини.</a:t>
            </a:r>
          </a:p>
          <a:p>
            <a:pPr algn="just"/>
            <a:r>
              <a:rPr lang="ru-RU"/>
              <a:t>Майже в 75% спостереженнях у медіального полюса пухлини можна простежити просвіт дренуючого </a:t>
            </a:r>
            <a:r>
              <a:rPr lang="ru-RU" sz="2000"/>
              <a:t>бронха.</a:t>
            </a:r>
            <a:br>
              <a:rPr lang="ru-RU"/>
            </a:br>
            <a:endParaRPr lang="ru-RU"/>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3040" y="0"/>
            <a:ext cx="8640960" cy="2308324"/>
          </a:xfrm>
          <a:prstGeom prst="rect">
            <a:avLst/>
          </a:prstGeom>
        </p:spPr>
        <p:txBody>
          <a:bodyPr wrap="square">
            <a:spAutoFit/>
          </a:bodyPr>
          <a:lstStyle/>
          <a:p>
            <a:pPr indent="360363"/>
            <a:r>
              <a:rPr lang="ru-RU" sz="2400"/>
              <a:t>У виняткових випадках при порожнинних формі периферичного раку легені можна визначити горизонтальний рівень рідини.  У навколишньому легеневої тканини малюнок не змінений, відсутність поліморфних вогнищ дозволяє провести диференціальну діагностику між пухлинним процесом - порожнинний формою периферичного раку і туберкульоз.</a:t>
            </a:r>
          </a:p>
        </p:txBody>
      </p:sp>
      <p:pic>
        <p:nvPicPr>
          <p:cNvPr id="193538" name="Picture 2"/>
          <p:cNvPicPr>
            <a:picLocks noChangeAspect="1" noChangeArrowheads="1"/>
          </p:cNvPicPr>
          <p:nvPr/>
        </p:nvPicPr>
        <p:blipFill>
          <a:blip r:embed="rId2" cstate="print"/>
          <a:srcRect/>
          <a:stretch>
            <a:fillRect/>
          </a:stretch>
        </p:blipFill>
        <p:spPr bwMode="auto">
          <a:xfrm>
            <a:off x="1" y="3212976"/>
            <a:ext cx="2987824" cy="3334693"/>
          </a:xfrm>
          <a:prstGeom prst="rect">
            <a:avLst/>
          </a:prstGeom>
          <a:noFill/>
          <a:ln w="9525">
            <a:noFill/>
            <a:miter lim="800000"/>
            <a:headEnd/>
            <a:tailEnd/>
          </a:ln>
          <a:effectLst/>
        </p:spPr>
      </p:pic>
      <p:pic>
        <p:nvPicPr>
          <p:cNvPr id="193539" name="Picture 3"/>
          <p:cNvPicPr>
            <a:picLocks noChangeAspect="1" noChangeArrowheads="1"/>
          </p:cNvPicPr>
          <p:nvPr/>
        </p:nvPicPr>
        <p:blipFill>
          <a:blip r:embed="rId3" cstate="print"/>
          <a:srcRect/>
          <a:stretch>
            <a:fillRect/>
          </a:stretch>
        </p:blipFill>
        <p:spPr bwMode="auto">
          <a:xfrm>
            <a:off x="2987824" y="3284984"/>
            <a:ext cx="2880320" cy="3268055"/>
          </a:xfrm>
          <a:prstGeom prst="rect">
            <a:avLst/>
          </a:prstGeom>
          <a:noFill/>
          <a:ln w="9525">
            <a:noFill/>
            <a:miter lim="800000"/>
            <a:headEnd/>
            <a:tailEnd/>
          </a:ln>
          <a:effectLst/>
        </p:spPr>
      </p:pic>
      <p:pic>
        <p:nvPicPr>
          <p:cNvPr id="193540" name="Picture 4"/>
          <p:cNvPicPr>
            <a:picLocks noChangeAspect="1" noChangeArrowheads="1"/>
          </p:cNvPicPr>
          <p:nvPr/>
        </p:nvPicPr>
        <p:blipFill>
          <a:blip r:embed="rId4" cstate="print"/>
          <a:srcRect/>
          <a:stretch>
            <a:fillRect/>
          </a:stretch>
        </p:blipFill>
        <p:spPr bwMode="auto">
          <a:xfrm>
            <a:off x="5796136" y="3212976"/>
            <a:ext cx="3168352" cy="3293954"/>
          </a:xfrm>
          <a:prstGeom prst="rect">
            <a:avLst/>
          </a:prstGeom>
          <a:noFill/>
          <a:ln w="9525">
            <a:noFill/>
            <a:miter lim="800000"/>
            <a:headEnd/>
            <a:tailEnd/>
          </a:ln>
          <a:effectLst/>
        </p:spPr>
      </p:pic>
      <p:sp>
        <p:nvSpPr>
          <p:cNvPr id="6" name="Прямоугольник 5"/>
          <p:cNvSpPr/>
          <p:nvPr/>
        </p:nvSpPr>
        <p:spPr>
          <a:xfrm>
            <a:off x="1331640" y="2708920"/>
            <a:ext cx="6821419" cy="369332"/>
          </a:xfrm>
          <a:prstGeom prst="rect">
            <a:avLst/>
          </a:prstGeom>
        </p:spPr>
        <p:txBody>
          <a:bodyPr wrap="none">
            <a:spAutoFit/>
          </a:bodyPr>
          <a:lstStyle/>
          <a:p>
            <a:r>
              <a:rPr lang="ru-RU" i="1"/>
              <a:t>Периферичний рак верхньої частки лівої легені порожнинна форма</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28528"/>
            <a:ext cx="8424936" cy="6247864"/>
          </a:xfrm>
          <a:prstGeom prst="rect">
            <a:avLst/>
          </a:prstGeom>
        </p:spPr>
        <p:txBody>
          <a:bodyPr wrap="square">
            <a:spAutoFit/>
          </a:bodyPr>
          <a:lstStyle/>
          <a:p>
            <a:pPr algn="ctr"/>
            <a:r>
              <a:rPr lang="ru-RU" sz="4000" b="1">
                <a:solidFill>
                  <a:srgbClr val="FFFF00"/>
                </a:solidFill>
              </a:rPr>
              <a:t>Рак Панкоста.</a:t>
            </a:r>
          </a:p>
          <a:p>
            <a:pPr algn="just"/>
            <a:r>
              <a:rPr lang="ru-RU" sz="2400"/>
              <a:t>Різновидом кортікоплеврального раку є верхівковий рак легені.  При локалізації в області верхівки і вростання пухлини в навколишні тканини розвивається тріада Горнера:</a:t>
            </a:r>
          </a:p>
          <a:p>
            <a:pPr algn="just"/>
            <a:r>
              <a:rPr lang="ru-RU" sz="2400"/>
              <a:t>1) птоз верхньої повіки,</a:t>
            </a:r>
          </a:p>
          <a:p>
            <a:pPr algn="just"/>
            <a:r>
              <a:rPr lang="ru-RU" sz="2400"/>
              <a:t> 2) міоз, енофтальм</a:t>
            </a:r>
          </a:p>
          <a:p>
            <a:pPr algn="just"/>
            <a:r>
              <a:rPr lang="ru-RU" sz="2400"/>
              <a:t>  3) і плескіт.</a:t>
            </a:r>
          </a:p>
          <a:p>
            <a:pPr algn="just"/>
            <a:r>
              <a:rPr lang="ru-RU" sz="2400"/>
              <a:t>Захворювання проявляється болями в області плеча і руки, парестезіями в пальцях і в зоні кисті, грубим кашлем, хрипким голосом, синдромами Горнера і верхньої порожнистої вени.  Рентгенологічними проявами його є затемнення верхівки легені з опуклою нижньою межею.  В цей період вже можна побачити руйнування задніх відрізків І, ІІ, ІІІ ребер.  Верхня межа пухлини не видно.  Можуть руйнуватися і поперечні відростки, формуватися узури бічних поверхонь тіл нижніх шийних і верхніх грудних хребців.</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Опухоль Панкоста — 24Radiology.ru"/>
          <p:cNvPicPr>
            <a:picLocks noChangeAspect="1" noChangeArrowheads="1"/>
          </p:cNvPicPr>
          <p:nvPr/>
        </p:nvPicPr>
        <p:blipFill>
          <a:blip r:embed="rId2" cstate="print"/>
          <a:srcRect/>
          <a:stretch>
            <a:fillRect/>
          </a:stretch>
        </p:blipFill>
        <p:spPr bwMode="auto">
          <a:xfrm>
            <a:off x="1" y="692696"/>
            <a:ext cx="9144000" cy="4464496"/>
          </a:xfrm>
          <a:prstGeom prst="rect">
            <a:avLst/>
          </a:prstGeom>
          <a:noFill/>
        </p:spPr>
      </p:pic>
      <p:sp>
        <p:nvSpPr>
          <p:cNvPr id="3" name="Прямоугольник 2"/>
          <p:cNvSpPr/>
          <p:nvPr/>
        </p:nvSpPr>
        <p:spPr>
          <a:xfrm>
            <a:off x="539552" y="5445224"/>
            <a:ext cx="8208912" cy="369332"/>
          </a:xfrm>
          <a:prstGeom prst="rect">
            <a:avLst/>
          </a:prstGeom>
        </p:spPr>
        <p:txBody>
          <a:bodyPr wrap="square">
            <a:spAutoFit/>
          </a:bodyPr>
          <a:lstStyle/>
          <a:p>
            <a:r>
              <a:rPr lang="en-US"/>
              <a:t>http://24radiology.ru/grudnaya-kletka/opuhol-pankosta/</a:t>
            </a:r>
            <a:endParaRPr lang="ru-RU"/>
          </a:p>
        </p:txBody>
      </p:sp>
      <p:sp>
        <p:nvSpPr>
          <p:cNvPr id="4" name="Прямоугольник 3"/>
          <p:cNvSpPr/>
          <p:nvPr/>
        </p:nvSpPr>
        <p:spPr>
          <a:xfrm>
            <a:off x="2771800" y="260648"/>
            <a:ext cx="2028184" cy="369332"/>
          </a:xfrm>
          <a:prstGeom prst="rect">
            <a:avLst/>
          </a:prstGeom>
        </p:spPr>
        <p:txBody>
          <a:bodyPr wrap="none">
            <a:spAutoFit/>
          </a:bodyPr>
          <a:lstStyle/>
          <a:p>
            <a:r>
              <a:rPr lang="ru-RU"/>
              <a:t>Пухлина Панкоста</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292080" y="0"/>
            <a:ext cx="3871316" cy="461665"/>
          </a:xfrm>
          <a:prstGeom prst="rect">
            <a:avLst/>
          </a:prstGeom>
        </p:spPr>
        <p:txBody>
          <a:bodyPr wrap="none">
            <a:spAutoFit/>
          </a:bodyPr>
          <a:lstStyle/>
          <a:p>
            <a:r>
              <a:rPr lang="ru-RU" sz="2400" b="1"/>
              <a:t>Пухлина Панкоста справа</a:t>
            </a:r>
          </a:p>
        </p:txBody>
      </p:sp>
      <p:sp>
        <p:nvSpPr>
          <p:cNvPr id="5" name="Прямоугольник 4"/>
          <p:cNvSpPr/>
          <p:nvPr/>
        </p:nvSpPr>
        <p:spPr>
          <a:xfrm>
            <a:off x="251520" y="6119336"/>
            <a:ext cx="8892480" cy="738664"/>
          </a:xfrm>
          <a:prstGeom prst="rect">
            <a:avLst/>
          </a:prstGeom>
        </p:spPr>
        <p:txBody>
          <a:bodyPr wrap="square">
            <a:spAutoFit/>
          </a:bodyPr>
          <a:lstStyle/>
          <a:p>
            <a:r>
              <a:rPr lang="ru-RU" sz="1400"/>
              <a:t>Н.В. </a:t>
            </a:r>
            <a:r>
              <a:rPr lang="ru-RU" sz="1400" err="1"/>
              <a:t>Красносельский</a:t>
            </a:r>
            <a:r>
              <a:rPr lang="ru-RU" sz="1400"/>
              <a:t>, Р.А. </a:t>
            </a:r>
            <a:r>
              <a:rPr lang="ru-RU" sz="1400" err="1"/>
              <a:t>Подлесный</a:t>
            </a:r>
            <a:r>
              <a:rPr lang="ru-RU" sz="1400"/>
              <a:t>, </a:t>
            </a:r>
            <a:r>
              <a:rPr lang="ru-RU" sz="1400" err="1"/>
              <a:t>АН.Белый,Е.Н</a:t>
            </a:r>
            <a:r>
              <a:rPr lang="ru-RU" sz="1400"/>
              <a:t>. Крутько. ОСОБЕННОСТИ ДИАГНОСТИКИ И ЛЕЧЕНИЯ МЕТАХРОННОГО ЗЛОКАЧЕСТВЕННОГО ОПУХОЛЕВОГО ПРОЦЕССА ШЕЙКИ МАТКИ И ЛЕГКОГО. УКРАЇНСЬКИЙ РАДІОЛОГІЧНИЙ ЖУРНАЛ. 2019. Т. ХХVІI. ВИП. 1. с.49-52</a:t>
            </a:r>
          </a:p>
        </p:txBody>
      </p:sp>
      <p:pic>
        <p:nvPicPr>
          <p:cNvPr id="163842" name="Picture 2"/>
          <p:cNvPicPr>
            <a:picLocks noChangeAspect="1" noChangeArrowheads="1"/>
          </p:cNvPicPr>
          <p:nvPr/>
        </p:nvPicPr>
        <p:blipFill>
          <a:blip r:embed="rId2" cstate="print"/>
          <a:srcRect/>
          <a:stretch>
            <a:fillRect/>
          </a:stretch>
        </p:blipFill>
        <p:spPr bwMode="auto">
          <a:xfrm>
            <a:off x="0" y="0"/>
            <a:ext cx="4019550" cy="3305175"/>
          </a:xfrm>
          <a:prstGeom prst="rect">
            <a:avLst/>
          </a:prstGeom>
          <a:noFill/>
          <a:ln w="9525">
            <a:noFill/>
            <a:miter lim="800000"/>
            <a:headEnd/>
            <a:tailEnd/>
          </a:ln>
        </p:spPr>
      </p:pic>
      <p:pic>
        <p:nvPicPr>
          <p:cNvPr id="163843" name="Picture 3"/>
          <p:cNvPicPr>
            <a:picLocks noChangeAspect="1" noChangeArrowheads="1"/>
          </p:cNvPicPr>
          <p:nvPr/>
        </p:nvPicPr>
        <p:blipFill>
          <a:blip r:embed="rId3" cstate="print"/>
          <a:srcRect/>
          <a:stretch>
            <a:fillRect/>
          </a:stretch>
        </p:blipFill>
        <p:spPr bwMode="auto">
          <a:xfrm>
            <a:off x="1" y="3284984"/>
            <a:ext cx="6372200" cy="2714625"/>
          </a:xfrm>
          <a:prstGeom prst="rect">
            <a:avLst/>
          </a:prstGeom>
          <a:noFill/>
          <a:ln w="9525">
            <a:noFill/>
            <a:miter lim="800000"/>
            <a:headEnd/>
            <a:tailEnd/>
          </a:ln>
        </p:spPr>
      </p:pic>
      <p:sp>
        <p:nvSpPr>
          <p:cNvPr id="8" name="Прямоугольник 7"/>
          <p:cNvSpPr/>
          <p:nvPr/>
        </p:nvSpPr>
        <p:spPr>
          <a:xfrm>
            <a:off x="4067944" y="836712"/>
            <a:ext cx="4572000" cy="923330"/>
          </a:xfrm>
          <a:prstGeom prst="rect">
            <a:avLst/>
          </a:prstGeom>
        </p:spPr>
        <p:txBody>
          <a:bodyPr>
            <a:spAutoFit/>
          </a:bodyPr>
          <a:lstStyle/>
          <a:p>
            <a:r>
              <a:rPr lang="ru-RU"/>
              <a:t> Пухлина верхньої частки легені, що виконує всю</a:t>
            </a:r>
          </a:p>
          <a:p>
            <a:r>
              <a:rPr lang="ru-RU"/>
              <a:t>верхню апертуру грудної клітки справа</a:t>
            </a:r>
          </a:p>
        </p:txBody>
      </p:sp>
      <p:sp>
        <p:nvSpPr>
          <p:cNvPr id="9" name="Прямоугольник 8"/>
          <p:cNvSpPr/>
          <p:nvPr/>
        </p:nvSpPr>
        <p:spPr>
          <a:xfrm>
            <a:off x="6372200" y="3356992"/>
            <a:ext cx="2771800" cy="923330"/>
          </a:xfrm>
          <a:prstGeom prst="rect">
            <a:avLst/>
          </a:prstGeom>
        </p:spPr>
        <p:txBody>
          <a:bodyPr wrap="square">
            <a:spAutoFit/>
          </a:bodyPr>
          <a:lstStyle/>
          <a:p>
            <a:r>
              <a:rPr lang="ru-RU"/>
              <a:t> Співвідношення пухлини до верхньої порожнистої вени, трахеї і бронхах</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AutoShape 2" descr="Рак Панкос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38243" name="Picture 3"/>
          <p:cNvPicPr>
            <a:picLocks noChangeAspect="1" noChangeArrowheads="1"/>
          </p:cNvPicPr>
          <p:nvPr/>
        </p:nvPicPr>
        <p:blipFill>
          <a:blip r:embed="rId2" cstate="print"/>
          <a:srcRect/>
          <a:stretch>
            <a:fillRect/>
          </a:stretch>
        </p:blipFill>
        <p:spPr bwMode="auto">
          <a:xfrm>
            <a:off x="2339752" y="836712"/>
            <a:ext cx="4248472" cy="5685303"/>
          </a:xfrm>
          <a:prstGeom prst="rect">
            <a:avLst/>
          </a:prstGeom>
          <a:noFill/>
          <a:ln w="9525">
            <a:noFill/>
            <a:miter lim="800000"/>
            <a:headEnd/>
            <a:tailEnd/>
          </a:ln>
          <a:effectLst/>
        </p:spPr>
      </p:pic>
      <p:sp>
        <p:nvSpPr>
          <p:cNvPr id="4" name="Прямоугольник 3"/>
          <p:cNvSpPr/>
          <p:nvPr/>
        </p:nvSpPr>
        <p:spPr>
          <a:xfrm>
            <a:off x="2627784" y="188640"/>
            <a:ext cx="4572000" cy="646331"/>
          </a:xfrm>
          <a:prstGeom prst="rect">
            <a:avLst/>
          </a:prstGeom>
        </p:spPr>
        <p:txBody>
          <a:bodyPr>
            <a:spAutoFit/>
          </a:bodyPr>
          <a:lstStyle/>
          <a:p>
            <a:r>
              <a:rPr lang="ru-RU" b="1"/>
              <a:t>Різновиди пухлинних вузлів периферичного раку легені</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3" name="Picture 3"/>
          <p:cNvPicPr>
            <a:picLocks noChangeAspect="1" noChangeArrowheads="1"/>
          </p:cNvPicPr>
          <p:nvPr/>
        </p:nvPicPr>
        <p:blipFill>
          <a:blip r:embed="rId2" cstate="print"/>
          <a:srcRect/>
          <a:stretch>
            <a:fillRect/>
          </a:stretch>
        </p:blipFill>
        <p:spPr bwMode="auto">
          <a:xfrm>
            <a:off x="162744" y="1052736"/>
            <a:ext cx="8981256" cy="4829175"/>
          </a:xfrm>
          <a:prstGeom prst="rect">
            <a:avLst/>
          </a:prstGeom>
          <a:noFill/>
          <a:ln w="9525">
            <a:noFill/>
            <a:miter lim="800000"/>
            <a:headEnd/>
            <a:tailEnd/>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a:blip r:embed="rId2" cstate="print"/>
          <a:srcRect/>
          <a:stretch>
            <a:fillRect/>
          </a:stretch>
        </p:blipFill>
        <p:spPr bwMode="auto">
          <a:xfrm>
            <a:off x="4283968" y="1196752"/>
            <a:ext cx="4591050" cy="4467225"/>
          </a:xfrm>
          <a:prstGeom prst="rect">
            <a:avLst/>
          </a:prstGeom>
          <a:noFill/>
          <a:ln w="9525">
            <a:noFill/>
            <a:miter lim="800000"/>
            <a:headEnd/>
            <a:tailEnd/>
          </a:ln>
        </p:spPr>
      </p:pic>
      <p:sp>
        <p:nvSpPr>
          <p:cNvPr id="3" name="Прямоугольник 2"/>
          <p:cNvSpPr/>
          <p:nvPr/>
        </p:nvSpPr>
        <p:spPr>
          <a:xfrm>
            <a:off x="251520" y="1772816"/>
            <a:ext cx="3600400" cy="646331"/>
          </a:xfrm>
          <a:prstGeom prst="rect">
            <a:avLst/>
          </a:prstGeom>
        </p:spPr>
        <p:txBody>
          <a:bodyPr wrap="square">
            <a:spAutoFit/>
          </a:bodyPr>
          <a:lstStyle/>
          <a:p>
            <a:r>
              <a:rPr lang="ru-RU"/>
              <a:t>Спікулообразние контури пухлини -ознака злоякісності</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s://prod-images-static.radiopaedia.org/images/14879797/3b626f9a7e4728ec5ffe638dea4247_jumbo.jpg"/>
          <p:cNvPicPr>
            <a:picLocks noChangeAspect="1" noChangeArrowheads="1"/>
          </p:cNvPicPr>
          <p:nvPr/>
        </p:nvPicPr>
        <p:blipFill>
          <a:blip r:embed="rId2" cstate="print"/>
          <a:srcRect/>
          <a:stretch>
            <a:fillRect/>
          </a:stretch>
        </p:blipFill>
        <p:spPr bwMode="auto">
          <a:xfrm>
            <a:off x="1" y="389384"/>
            <a:ext cx="4427984" cy="4529726"/>
          </a:xfrm>
          <a:prstGeom prst="rect">
            <a:avLst/>
          </a:prstGeom>
          <a:noFill/>
        </p:spPr>
      </p:pic>
      <p:pic>
        <p:nvPicPr>
          <p:cNvPr id="117764" name="Picture 4" descr="https://prod-images-static.radiopaedia.org/images/14906727/532e02753e4529c18d74bb6c2039ce_big_gallery.jpg"/>
          <p:cNvPicPr>
            <a:picLocks noChangeAspect="1" noChangeArrowheads="1"/>
          </p:cNvPicPr>
          <p:nvPr/>
        </p:nvPicPr>
        <p:blipFill>
          <a:blip r:embed="rId3" cstate="print"/>
          <a:srcRect/>
          <a:stretch>
            <a:fillRect/>
          </a:stretch>
        </p:blipFill>
        <p:spPr bwMode="auto">
          <a:xfrm>
            <a:off x="4427984" y="404664"/>
            <a:ext cx="3168352" cy="3168352"/>
          </a:xfrm>
          <a:prstGeom prst="rect">
            <a:avLst/>
          </a:prstGeom>
          <a:noFill/>
        </p:spPr>
      </p:pic>
      <p:pic>
        <p:nvPicPr>
          <p:cNvPr id="117766" name="Picture 6" descr="https://prod-images-static.radiopaedia.org/images/14906864/6d7c49832f250f277ac97d98e177b3_big_gallery.jpg"/>
          <p:cNvPicPr>
            <a:picLocks noChangeAspect="1" noChangeArrowheads="1"/>
          </p:cNvPicPr>
          <p:nvPr/>
        </p:nvPicPr>
        <p:blipFill>
          <a:blip r:embed="rId4" cstate="print"/>
          <a:srcRect/>
          <a:stretch>
            <a:fillRect/>
          </a:stretch>
        </p:blipFill>
        <p:spPr bwMode="auto">
          <a:xfrm>
            <a:off x="4427984" y="3501008"/>
            <a:ext cx="3140968" cy="3140968"/>
          </a:xfrm>
          <a:prstGeom prst="rect">
            <a:avLst/>
          </a:prstGeom>
          <a:noFill/>
        </p:spPr>
      </p:pic>
      <p:sp>
        <p:nvSpPr>
          <p:cNvPr id="117767" name="Rectangle 7"/>
          <p:cNvSpPr>
            <a:spLocks noChangeArrowheads="1"/>
          </p:cNvSpPr>
          <p:nvPr/>
        </p:nvSpPr>
        <p:spPr bwMode="auto">
          <a:xfrm>
            <a:off x="0" y="107728"/>
            <a:ext cx="65" cy="241744"/>
          </a:xfrm>
          <a:prstGeom prst="rect">
            <a:avLst/>
          </a:prstGeom>
          <a:solidFill>
            <a:srgbClr val="F8F9FA"/>
          </a:solidFill>
          <a:ln w="9525">
            <a:noFill/>
            <a:miter lim="800000"/>
            <a:headEnd/>
            <a:tailEnd/>
          </a:ln>
          <a:effectLst/>
        </p:spPr>
        <p:txBody>
          <a:bodyPr vert="horz" wrap="non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6" name="Прямоугольник 5"/>
          <p:cNvSpPr/>
          <p:nvPr/>
        </p:nvSpPr>
        <p:spPr>
          <a:xfrm>
            <a:off x="323528" y="5085184"/>
            <a:ext cx="3888432" cy="1200329"/>
          </a:xfrm>
          <a:prstGeom prst="rect">
            <a:avLst/>
          </a:prstGeom>
        </p:spPr>
        <p:txBody>
          <a:bodyPr wrap="square">
            <a:spAutoFit/>
          </a:bodyPr>
          <a:lstStyle/>
          <a:p>
            <a:pPr lvl="0" fontAlgn="base">
              <a:spcBef>
                <a:spcPct val="0"/>
              </a:spcBef>
              <a:spcAft>
                <a:spcPct val="0"/>
              </a:spcAft>
            </a:pPr>
            <a:r>
              <a:rPr lang="ru-RU">
                <a:solidFill>
                  <a:srgbClr val="222222"/>
                </a:solidFill>
                <a:latin typeface="inherit"/>
                <a:cs typeface="Arial" pitchFamily="34" charset="0"/>
              </a:rPr>
              <a:t>Є велике утворення лівої нижньої частки зі звуженням головного бронха і артерії лівої нижньої частки.</a:t>
            </a:r>
            <a:r>
              <a:rPr lang="ru-RU" sz="600">
                <a:latin typeface="Arial" pitchFamily="34" charset="0"/>
                <a:cs typeface="Arial" pitchFamily="34" charset="0"/>
              </a:rPr>
              <a:t> </a:t>
            </a:r>
            <a:endParaRPr lang="ru-RU" sz="1400">
              <a:latin typeface="Arial" pitchFamily="34" charset="0"/>
              <a:cs typeface="Arial" pitchFamily="34" charset="0"/>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p:cNvPicPr>
            <a:picLocks noChangeAspect="1" noChangeArrowheads="1"/>
          </p:cNvPicPr>
          <p:nvPr/>
        </p:nvPicPr>
        <p:blipFill>
          <a:blip r:embed="rId2" cstate="print"/>
          <a:srcRect/>
          <a:stretch>
            <a:fillRect/>
          </a:stretch>
        </p:blipFill>
        <p:spPr bwMode="auto">
          <a:xfrm>
            <a:off x="0" y="836712"/>
            <a:ext cx="4206432" cy="3600400"/>
          </a:xfrm>
          <a:prstGeom prst="rect">
            <a:avLst/>
          </a:prstGeom>
          <a:noFill/>
          <a:ln w="9525">
            <a:noFill/>
            <a:miter lim="800000"/>
            <a:headEnd/>
            <a:tailEnd/>
          </a:ln>
          <a:effectLst/>
        </p:spPr>
      </p:pic>
      <p:pic>
        <p:nvPicPr>
          <p:cNvPr id="164867" name="Picture 3"/>
          <p:cNvPicPr>
            <a:picLocks noChangeAspect="1" noChangeArrowheads="1"/>
          </p:cNvPicPr>
          <p:nvPr/>
        </p:nvPicPr>
        <p:blipFill>
          <a:blip r:embed="rId3" cstate="print"/>
          <a:srcRect/>
          <a:stretch>
            <a:fillRect/>
          </a:stretch>
        </p:blipFill>
        <p:spPr bwMode="auto">
          <a:xfrm>
            <a:off x="4139952" y="836712"/>
            <a:ext cx="2880320" cy="3613889"/>
          </a:xfrm>
          <a:prstGeom prst="rect">
            <a:avLst/>
          </a:prstGeom>
          <a:noFill/>
          <a:ln w="9525">
            <a:noFill/>
            <a:miter lim="800000"/>
            <a:headEnd/>
            <a:tailEnd/>
          </a:ln>
          <a:effectLst/>
        </p:spPr>
      </p:pic>
      <p:cxnSp>
        <p:nvCxnSpPr>
          <p:cNvPr id="5" name="Прямая со стрелкой 4"/>
          <p:cNvCxnSpPr/>
          <p:nvPr/>
        </p:nvCxnSpPr>
        <p:spPr>
          <a:xfrm>
            <a:off x="3491880" y="3429000"/>
            <a:ext cx="288032"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V="1">
            <a:off x="5508104" y="4077072"/>
            <a:ext cx="432048"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1979712" y="332656"/>
            <a:ext cx="5906873" cy="369332"/>
          </a:xfrm>
          <a:prstGeom prst="rect">
            <a:avLst/>
          </a:prstGeom>
        </p:spPr>
        <p:txBody>
          <a:bodyPr wrap="none">
            <a:spAutoFit/>
          </a:bodyPr>
          <a:lstStyle/>
          <a:p>
            <a:r>
              <a:rPr lang="ru-RU" b="1"/>
              <a:t>Рентгенкартіна периферичного раку лівої легені в С10</a:t>
            </a:r>
          </a:p>
        </p:txBody>
      </p:sp>
      <p:pic>
        <p:nvPicPr>
          <p:cNvPr id="164868" name="Picture 4"/>
          <p:cNvPicPr>
            <a:picLocks noChangeAspect="1" noChangeArrowheads="1"/>
          </p:cNvPicPr>
          <p:nvPr/>
        </p:nvPicPr>
        <p:blipFill>
          <a:blip r:embed="rId4" cstate="print"/>
          <a:srcRect/>
          <a:stretch>
            <a:fillRect/>
          </a:stretch>
        </p:blipFill>
        <p:spPr bwMode="auto">
          <a:xfrm>
            <a:off x="0" y="4396908"/>
            <a:ext cx="2627784" cy="2461092"/>
          </a:xfrm>
          <a:prstGeom prst="rect">
            <a:avLst/>
          </a:prstGeom>
          <a:noFill/>
          <a:ln w="9525">
            <a:noFill/>
            <a:miter lim="800000"/>
            <a:headEnd/>
            <a:tailEnd/>
          </a:ln>
          <a:effec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Кортико-плевральный рак на снимках"/>
          <p:cNvPicPr>
            <a:picLocks noChangeAspect="1" noChangeArrowheads="1"/>
          </p:cNvPicPr>
          <p:nvPr/>
        </p:nvPicPr>
        <p:blipFill>
          <a:blip r:embed="rId2" cstate="print"/>
          <a:srcRect/>
          <a:stretch>
            <a:fillRect/>
          </a:stretch>
        </p:blipFill>
        <p:spPr bwMode="auto">
          <a:xfrm>
            <a:off x="179512" y="836712"/>
            <a:ext cx="8601140" cy="2880320"/>
          </a:xfrm>
          <a:prstGeom prst="rect">
            <a:avLst/>
          </a:prstGeom>
          <a:noFill/>
        </p:spPr>
      </p:pic>
      <p:sp>
        <p:nvSpPr>
          <p:cNvPr id="3" name="Прямоугольник 2"/>
          <p:cNvSpPr/>
          <p:nvPr/>
        </p:nvSpPr>
        <p:spPr>
          <a:xfrm>
            <a:off x="1979712" y="260648"/>
            <a:ext cx="3815083" cy="369332"/>
          </a:xfrm>
          <a:prstGeom prst="rect">
            <a:avLst/>
          </a:prstGeom>
        </p:spPr>
        <p:txBody>
          <a:bodyPr wrap="none">
            <a:spAutoFit/>
          </a:bodyPr>
          <a:lstStyle/>
          <a:p>
            <a:r>
              <a:rPr lang="ru-RU"/>
              <a:t>Кортико-плевральний рак на знімках</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5516510" cy="369332"/>
          </a:xfrm>
          <a:prstGeom prst="rect">
            <a:avLst/>
          </a:prstGeom>
        </p:spPr>
        <p:txBody>
          <a:bodyPr wrap="none">
            <a:spAutoFit/>
          </a:bodyPr>
          <a:lstStyle/>
          <a:p>
            <a:r>
              <a:rPr lang="ru-RU" b="1"/>
              <a:t>Периферичний рак правої легені з централізацією.</a:t>
            </a:r>
          </a:p>
        </p:txBody>
      </p:sp>
      <p:pic>
        <p:nvPicPr>
          <p:cNvPr id="165890" name="Picture 2"/>
          <p:cNvPicPr>
            <a:picLocks noChangeAspect="1" noChangeArrowheads="1"/>
          </p:cNvPicPr>
          <p:nvPr/>
        </p:nvPicPr>
        <p:blipFill>
          <a:blip r:embed="rId2" cstate="print"/>
          <a:srcRect/>
          <a:stretch>
            <a:fillRect/>
          </a:stretch>
        </p:blipFill>
        <p:spPr bwMode="auto">
          <a:xfrm>
            <a:off x="827584" y="1052736"/>
            <a:ext cx="5544616" cy="5219674"/>
          </a:xfrm>
          <a:prstGeom prst="rect">
            <a:avLst/>
          </a:prstGeom>
          <a:noFill/>
          <a:ln w="9525">
            <a:noFill/>
            <a:miter lim="800000"/>
            <a:headEnd/>
            <a:tailEnd/>
          </a:ln>
          <a:effec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learningradiology.com/images/chestimages1/Bronchogenic%20Ca-ann.jpg"/>
          <p:cNvPicPr>
            <a:picLocks noChangeAspect="1" noChangeArrowheads="1"/>
          </p:cNvPicPr>
          <p:nvPr/>
        </p:nvPicPr>
        <p:blipFill>
          <a:blip r:embed="rId2" cstate="print"/>
          <a:srcRect/>
          <a:stretch>
            <a:fillRect/>
          </a:stretch>
        </p:blipFill>
        <p:spPr bwMode="auto">
          <a:xfrm>
            <a:off x="0" y="332656"/>
            <a:ext cx="6391275" cy="4286250"/>
          </a:xfrm>
          <a:prstGeom prst="rect">
            <a:avLst/>
          </a:prstGeom>
          <a:noFill/>
        </p:spPr>
      </p:pic>
      <p:pic>
        <p:nvPicPr>
          <p:cNvPr id="132100" name="Picture 4" descr="http://www.learningradiology.com/images/chestimages1/brca-cavitating.jpg"/>
          <p:cNvPicPr>
            <a:picLocks noChangeAspect="1" noChangeArrowheads="1"/>
          </p:cNvPicPr>
          <p:nvPr/>
        </p:nvPicPr>
        <p:blipFill>
          <a:blip r:embed="rId3" cstate="print"/>
          <a:srcRect/>
          <a:stretch>
            <a:fillRect/>
          </a:stretch>
        </p:blipFill>
        <p:spPr bwMode="auto">
          <a:xfrm>
            <a:off x="5292080" y="3969060"/>
            <a:ext cx="3851920" cy="2888940"/>
          </a:xfrm>
          <a:prstGeom prst="rect">
            <a:avLst/>
          </a:prstGeom>
          <a:noFill/>
        </p:spPr>
      </p:pic>
      <p:sp>
        <p:nvSpPr>
          <p:cNvPr id="5" name="Прямоугольник 4"/>
          <p:cNvSpPr/>
          <p:nvPr/>
        </p:nvSpPr>
        <p:spPr>
          <a:xfrm>
            <a:off x="6487953" y="548680"/>
            <a:ext cx="2656048" cy="830997"/>
          </a:xfrm>
          <a:prstGeom prst="rect">
            <a:avLst/>
          </a:prstGeom>
        </p:spPr>
        <p:txBody>
          <a:bodyPr wrap="square">
            <a:spAutoFit/>
          </a:bodyPr>
          <a:lstStyle/>
          <a:p>
            <a:r>
              <a:rPr lang="ru-RU" sz="2400"/>
              <a:t>Бронхогенна карцинома</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3908762"/>
          </a:xfrm>
          <a:prstGeom prst="rect">
            <a:avLst/>
          </a:prstGeom>
        </p:spPr>
        <p:txBody>
          <a:bodyPr wrap="square">
            <a:spAutoFit/>
          </a:bodyPr>
          <a:lstStyle/>
          <a:p>
            <a:pPr algn="ctr"/>
            <a:r>
              <a:rPr lang="ru-RU" sz="4000" b="1">
                <a:solidFill>
                  <a:srgbClr val="FFFF00"/>
                </a:solidFill>
              </a:rPr>
              <a:t>Пневмонієподібна форма раку легені.</a:t>
            </a:r>
          </a:p>
          <a:p>
            <a:pPr algn="ctr"/>
            <a:r>
              <a:rPr lang="ru-RU" sz="2400"/>
              <a:t>Пневмонієподібна форма зростання периферичної пухлини виявляється тільки при залізистих раках: при аденокарцинома легені.  Найчастіше відзначається ураження середньої та нижньої часток легенів або їх поєднання, рідко можна виявити зміни і у верхній частці.  Виділення пневмоніеподобная форми ураження легеневої тканини обумовлено схожістю рентгенологічної картини із запальним процесом.</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424936" cy="5262979"/>
          </a:xfrm>
          <a:prstGeom prst="rect">
            <a:avLst/>
          </a:prstGeom>
        </p:spPr>
        <p:txBody>
          <a:bodyPr wrap="square">
            <a:spAutoFit/>
          </a:bodyPr>
          <a:lstStyle/>
          <a:p>
            <a:pPr indent="449263" algn="just"/>
            <a:r>
              <a:rPr lang="ru-RU" sz="2400"/>
              <a:t>Рентгенологічно ця форма росту пухлини проявляється нерівномірними ділянками ущільнення легеневої тканини у вигляді інфільтратів.  Фокуси инфильтративного ущільнення мають зазвичай виражену інтенсивність, з нечіткими нерівними контурами, які можуть розташовуватися в сегментах різних часток однієї легені;  поширюватися на всю легеню, або на обидва легені.  Структура виявлених ділянок ущільнення в більшості випадків неоднорідна.  Неоднорідна структура ураженої ділянки легені (сегмента, частки або легені) може бути обумовлена ​​чіткою видимістю присвятив бронхів на тлі великого затемнення - симптом "повітряної бронхограми", який є діагностично значущим рентгенологічним ознакою пневмонієподібної форми периферичного раку легені.</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97346"/>
            <a:ext cx="8424936" cy="3785652"/>
          </a:xfrm>
          <a:prstGeom prst="rect">
            <a:avLst/>
          </a:prstGeom>
        </p:spPr>
        <p:txBody>
          <a:bodyPr wrap="square">
            <a:spAutoFit/>
          </a:bodyPr>
          <a:lstStyle/>
          <a:p>
            <a:pPr indent="360363" algn="just"/>
            <a:r>
              <a:rPr lang="ru-RU" sz="2400"/>
              <a:t>Неоднорідна структура виявлених ділянок ущільнення може бути також за рахунок кистоподобную просвітлінь, обумовлених руйнування альвеолярних стінок, що супроводжуються розширенням альвеолярних просторів, заповнених слизом і повітрям.  При цьому не відзначається ознак об'ємного зменшення ураженої ділянки легені.  Фокуси инфильтративного ущільнення легеневої тканини, як правило, множинні, Зовнішні контури ділянки ущільнення нечіткі.  При цьому створюється враження, що междолева щілина не є суттєвою перешкодою для поширення пухлинного процесу.</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208912" cy="4154984"/>
          </a:xfrm>
          <a:prstGeom prst="rect">
            <a:avLst/>
          </a:prstGeom>
        </p:spPr>
        <p:txBody>
          <a:bodyPr wrap="square">
            <a:spAutoFit/>
          </a:bodyPr>
          <a:lstStyle/>
          <a:p>
            <a:pPr indent="360363" algn="just"/>
            <a:r>
              <a:rPr lang="ru-RU" sz="2400"/>
              <a:t>По клінічній картині пневмоніеподобная форма схожа з затяжним запальним процесом в легені.  Захворювання зазвичай розвивається поступово, приховано.  Хворі без належної уваги ставляться на поступово посилюється кашель, наростаючу задишку і звертаються до лікаря через 2-5 місяців від появи перших ознак захворювання.  Убога і повільно наростаючий клінічна симптоматика супроводжується масивним ураженням легеневої тканини, яке при рентгенологічному дослідженні виявляється у вигляді множинних, різних розмірів ділянок инфильтративного ущільнення.</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44208" y="1628800"/>
            <a:ext cx="2424159" cy="830997"/>
          </a:xfrm>
          <a:prstGeom prst="rect">
            <a:avLst/>
          </a:prstGeom>
        </p:spPr>
        <p:txBody>
          <a:bodyPr wrap="square">
            <a:spAutoFit/>
          </a:bodyPr>
          <a:lstStyle/>
          <a:p>
            <a:r>
              <a:rPr lang="ru-RU" sz="2400"/>
              <a:t>Картина ракової інфільтрації</a:t>
            </a:r>
          </a:p>
        </p:txBody>
      </p:sp>
      <p:pic>
        <p:nvPicPr>
          <p:cNvPr id="180226" name="Picture 2" descr="Картина раковой инфильтрации"/>
          <p:cNvPicPr>
            <a:picLocks noChangeAspect="1" noChangeArrowheads="1"/>
          </p:cNvPicPr>
          <p:nvPr/>
        </p:nvPicPr>
        <p:blipFill>
          <a:blip r:embed="rId2" cstate="print"/>
          <a:srcRect/>
          <a:stretch>
            <a:fillRect/>
          </a:stretch>
        </p:blipFill>
        <p:spPr bwMode="auto">
          <a:xfrm>
            <a:off x="251521" y="1052737"/>
            <a:ext cx="6192688" cy="4296968"/>
          </a:xfrm>
          <a:prstGeom prst="rect">
            <a:avLst/>
          </a:prstGeom>
          <a:noFill/>
        </p:spPr>
      </p:pic>
      <p:sp>
        <p:nvSpPr>
          <p:cNvPr id="4" name="Прямоугольник 3"/>
          <p:cNvSpPr/>
          <p:nvPr/>
        </p:nvSpPr>
        <p:spPr>
          <a:xfrm>
            <a:off x="539552" y="5733256"/>
            <a:ext cx="8136904" cy="369332"/>
          </a:xfrm>
          <a:prstGeom prst="rect">
            <a:avLst/>
          </a:prstGeom>
        </p:spPr>
        <p:txBody>
          <a:bodyPr wrap="square">
            <a:spAutoFit/>
          </a:bodyPr>
          <a:lstStyle/>
          <a:p>
            <a:r>
              <a:rPr lang="en-US"/>
              <a:t>https://rakanet.ru/rak-legkih/perifericheski-rak-legkogo/</a:t>
            </a:r>
            <a:endParaRPr lang="ru-RU"/>
          </a:p>
        </p:txBody>
      </p:sp>
      <p:sp>
        <p:nvSpPr>
          <p:cNvPr id="5" name="Прямоугольник 4"/>
          <p:cNvSpPr/>
          <p:nvPr/>
        </p:nvSpPr>
        <p:spPr>
          <a:xfrm>
            <a:off x="1115616" y="260648"/>
            <a:ext cx="7848872" cy="369332"/>
          </a:xfrm>
          <a:prstGeom prst="rect">
            <a:avLst/>
          </a:prstGeom>
        </p:spPr>
        <p:txBody>
          <a:bodyPr wrap="square">
            <a:spAutoFit/>
          </a:bodyPr>
          <a:lstStyle/>
          <a:p>
            <a:r>
              <a:rPr lang="ru-RU"/>
              <a:t>Пневмонієподібна форма периферичного раку легені</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0"/>
            <a:ext cx="5692071" cy="707886"/>
          </a:xfrm>
          <a:prstGeom prst="rect">
            <a:avLst/>
          </a:prstGeom>
        </p:spPr>
        <p:txBody>
          <a:bodyPr wrap="none">
            <a:spAutoFit/>
          </a:bodyPr>
          <a:lstStyle/>
          <a:p>
            <a:r>
              <a:rPr lang="ru-RU" sz="4000" b="1">
                <a:solidFill>
                  <a:srgbClr val="FFFF00"/>
                </a:solidFill>
              </a:rPr>
              <a:t>Аденокарцинома легені</a:t>
            </a:r>
          </a:p>
        </p:txBody>
      </p:sp>
      <p:sp>
        <p:nvSpPr>
          <p:cNvPr id="3" name="Прямоугольник 2"/>
          <p:cNvSpPr/>
          <p:nvPr/>
        </p:nvSpPr>
        <p:spPr>
          <a:xfrm>
            <a:off x="539552" y="980728"/>
            <a:ext cx="8280920" cy="5632311"/>
          </a:xfrm>
          <a:prstGeom prst="rect">
            <a:avLst/>
          </a:prstGeom>
        </p:spPr>
        <p:txBody>
          <a:bodyPr wrap="square">
            <a:spAutoFit/>
          </a:bodyPr>
          <a:lstStyle/>
          <a:p>
            <a:pPr indent="449263" algn="just"/>
            <a:r>
              <a:rPr lang="ru-RU" sz="2400" b="1"/>
              <a:t>Аденокарцінома легені - один з гістологічних типів недрібноклітинного раку легені, злоякісна пухлина з залозистої диференціацією або продукцією муцина.  Пухлина проявляється різними патернами і ступенем диференціації.</a:t>
            </a:r>
          </a:p>
          <a:p>
            <a:pPr indent="449263" algn="just"/>
            <a:r>
              <a:rPr lang="ru-RU" sz="2400" b="1" u="sng"/>
              <a:t>Бронхіолоальвеолярного рак (псевдопневмоніческій рак, аденоматоз легенів) на сучасному етапі як термін не використовується</a:t>
            </a:r>
          </a:p>
          <a:p>
            <a:pPr indent="449263" algn="just"/>
            <a:r>
              <a:rPr lang="ru-RU" sz="2400" b="1"/>
              <a:t>Гістологічні типи аденокарциноми:</a:t>
            </a:r>
          </a:p>
          <a:p>
            <a:pPr indent="449263" algn="just"/>
            <a:r>
              <a:rPr lang="ru-RU" sz="2400" b="1"/>
              <a:t>  инвазивная (раніше бронхоальвеолярний рак), з інвазією більше 5мм</a:t>
            </a:r>
          </a:p>
          <a:p>
            <a:pPr indent="449263" algn="just"/>
            <a:r>
              <a:rPr lang="ru-RU" sz="2400" b="1"/>
              <a:t>ацинарна,</a:t>
            </a:r>
          </a:p>
          <a:p>
            <a:pPr indent="449263" algn="just"/>
            <a:r>
              <a:rPr lang="ru-RU" sz="2400" b="1"/>
              <a:t>папиллярная,</a:t>
            </a:r>
          </a:p>
          <a:p>
            <a:pPr indent="449263" algn="just"/>
            <a:r>
              <a:rPr lang="ru-RU" sz="2400" b="1"/>
              <a:t>мікропапіллярная і</a:t>
            </a:r>
          </a:p>
          <a:p>
            <a:pPr indent="449263" algn="just"/>
            <a:r>
              <a:rPr lang="ru-RU" sz="2400" b="1"/>
              <a:t>солідна муцинозная</a:t>
            </a:r>
            <a:endParaRPr lang="ru-RU" sz="240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1754326"/>
          </a:xfrm>
          <a:prstGeom prst="rect">
            <a:avLst/>
          </a:prstGeom>
        </p:spPr>
        <p:txBody>
          <a:bodyPr wrap="square">
            <a:spAutoFit/>
          </a:bodyPr>
          <a:lstStyle/>
          <a:p>
            <a:r>
              <a:rPr lang="ru-RU"/>
              <a:t>Варіанти інвазивної аденокарциноми:</a:t>
            </a:r>
          </a:p>
          <a:p>
            <a:r>
              <a:rPr lang="ru-RU"/>
              <a:t>- инвазивная муціозная аденокарцинома (раніше Муцинозних БАР)</a:t>
            </a:r>
          </a:p>
          <a:p>
            <a:r>
              <a:rPr lang="ru-RU"/>
              <a:t>- колоїдна аденокарцинома</a:t>
            </a:r>
          </a:p>
          <a:p>
            <a:r>
              <a:rPr lang="ru-RU"/>
              <a:t>- фетальная (низько- або високодіфференцірованая) аденокарцинома</a:t>
            </a:r>
          </a:p>
          <a:p>
            <a:r>
              <a:rPr lang="ru-RU"/>
              <a:t> - перстневидно-клітинна аденокарцинома </a:t>
            </a:r>
            <a:br>
              <a:rPr lang="ru-RU"/>
            </a:br>
            <a:endParaRPr lang="ru-RU"/>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8064896" cy="5262979"/>
          </a:xfrm>
          <a:prstGeom prst="rect">
            <a:avLst/>
          </a:prstGeom>
        </p:spPr>
        <p:txBody>
          <a:bodyPr wrap="square">
            <a:spAutoFit/>
          </a:bodyPr>
          <a:lstStyle/>
          <a:p>
            <a:r>
              <a:rPr lang="ru-RU" sz="2400"/>
              <a:t>Види </a:t>
            </a:r>
            <a:r>
              <a:rPr lang="ru-RU" sz="2400" err="1"/>
              <a:t>аденокарцином</a:t>
            </a:r>
            <a:r>
              <a:rPr lang="ru-RU" sz="2400"/>
              <a:t>:</a:t>
            </a:r>
          </a:p>
          <a:p>
            <a:pPr marL="360363" indent="-360363">
              <a:buFont typeface="Wingdings" pitchFamily="2" charset="2"/>
              <a:buChar char="Ø"/>
            </a:pPr>
            <a:r>
              <a:rPr lang="ru-RU" sz="2400"/>
              <a:t>аденокарцинома </a:t>
            </a:r>
            <a:r>
              <a:rPr lang="en-US" sz="2400"/>
              <a:t>in situ (adenocarcinoma in situ [AIS]) - </a:t>
            </a:r>
            <a:r>
              <a:rPr lang="ru-RU" sz="2400"/>
              <a:t>аденокарцинома з істинно стелящимся зростанням</a:t>
            </a:r>
          </a:p>
          <a:p>
            <a:pPr marL="360363" indent="-360363">
              <a:buFont typeface="Wingdings" pitchFamily="2" charset="2"/>
              <a:buChar char="Ø"/>
            </a:pPr>
            <a:r>
              <a:rPr lang="ru-RU" sz="2400"/>
              <a:t>мінімально інвазивна аденокарцинома (</a:t>
            </a:r>
            <a:r>
              <a:rPr lang="en-US" sz="2400"/>
              <a:t>minimally invasive adenocarcinoma [MIA]) - </a:t>
            </a:r>
            <a:r>
              <a:rPr lang="ru-RU" sz="2400"/>
              <a:t>переважно стелящаяся з інвазією оточуючих тканин не глибше 5 мм для невеликих (менше 3 см в діаметрі) солітарних аденокарцином</a:t>
            </a:r>
          </a:p>
          <a:p>
            <a:pPr marL="360363" indent="-360363">
              <a:buFont typeface="Wingdings" pitchFamily="2" charset="2"/>
              <a:buChar char="Ø"/>
            </a:pPr>
            <a:r>
              <a:rPr lang="ru-RU" sz="2400"/>
              <a:t>інвазивная переважно стелящаяся аденокарцинома (</a:t>
            </a:r>
            <a:r>
              <a:rPr lang="en-US" sz="2400"/>
              <a:t>invasive lepidic predominant adenocarcinoma [LPA]) </a:t>
            </a:r>
            <a:r>
              <a:rPr lang="ru-RU" sz="2400"/>
              <a:t>була визначеність як аденокарцинома з переважно стелеться зростанням і з фокусами інвазії оточуючих тканин глибше 5 мм </a:t>
            </a:r>
            <a:br>
              <a:rPr lang="ru-RU" sz="2400"/>
            </a:br>
            <a:endParaRPr lang="en-US" sz="240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280920" cy="6370975"/>
          </a:xfrm>
          <a:prstGeom prst="rect">
            <a:avLst/>
          </a:prstGeom>
        </p:spPr>
        <p:txBody>
          <a:bodyPr wrap="square">
            <a:spAutoFit/>
          </a:bodyPr>
          <a:lstStyle/>
          <a:p>
            <a:r>
              <a:rPr lang="ru-RU" sz="2400"/>
              <a:t>Діагностика</a:t>
            </a:r>
          </a:p>
          <a:p>
            <a:r>
              <a:rPr lang="ru-RU" sz="2400"/>
              <a:t>Легеневої вузол - щільне округле утворення з нерівними межами розмірами менше 3 см. Ступінь щільності буває таким:</a:t>
            </a:r>
          </a:p>
          <a:p>
            <a:r>
              <a:rPr lang="ru-RU" sz="2400"/>
              <a:t> ) матового скла,</a:t>
            </a:r>
          </a:p>
          <a:p>
            <a:r>
              <a:rPr lang="ru-RU" sz="2400"/>
              <a:t> ) субсолідний,</a:t>
            </a:r>
          </a:p>
          <a:p>
            <a:r>
              <a:rPr lang="ru-RU" sz="2400"/>
              <a:t> ) солідний.</a:t>
            </a:r>
          </a:p>
          <a:p>
            <a:r>
              <a:rPr lang="ru-RU" sz="2400"/>
              <a:t>Гістологічно, матове обумовлено лепідеміческім типом росту (</a:t>
            </a:r>
            <a:r>
              <a:rPr lang="en-US" sz="2400"/>
              <a:t>lepidic growth - </a:t>
            </a:r>
            <a:r>
              <a:rPr lang="ru-RU" sz="2400"/>
              <a:t>термін позначає ріст пухлинних клітин уздовж поверхні анатомічних структур, в легких - поверхні альвеол і бронхіол), солідний компонент відображає інвазивний тип зростання.  Отже преінвазивного група </a:t>
            </a:r>
            <a:r>
              <a:rPr lang="en-US" sz="2400"/>
              <a:t>in situ, </a:t>
            </a:r>
            <a:r>
              <a:rPr lang="ru-RU" sz="2400"/>
              <a:t>мінімально інвазивна аденокарцинома і інвазивний підтип аденокарциноми з переважанням лепідіческого зростання часто візуалізуються у вигляді вузликів по типу матового скла або субсолідних вузликів з переважанням матовоо скла.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3416320"/>
          </a:xfrm>
          <a:prstGeom prst="rect">
            <a:avLst/>
          </a:prstGeom>
        </p:spPr>
        <p:txBody>
          <a:bodyPr wrap="square">
            <a:spAutoFit/>
          </a:bodyPr>
          <a:lstStyle/>
          <a:p>
            <a:pPr indent="449263"/>
            <a:r>
              <a:rPr lang="ru-RU" sz="2400"/>
              <a:t>З іншого боку залишилися підтипи аденокарциноми зазвичай мають вигляд солідного вузла, але можуть бути субсоліднимі або навіть у вигляді вузликів по типу матового скла.</a:t>
            </a:r>
          </a:p>
          <a:p>
            <a:pPr indent="449263"/>
            <a:r>
              <a:rPr lang="ru-RU" sz="2400"/>
              <a:t>Інвазивна музінозная аденокарцинома (раніше Муцинозних бронхоальвеолярний рак) може змінюватись від консолідації з повітряної бронхограмма до мультифокальних субсолідних вузликів і мас. </a:t>
            </a:r>
            <a:br>
              <a:rPr lang="ru-RU" sz="2400"/>
            </a:br>
            <a:endParaRPr lang="ru-RU" sz="240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0"/>
            <a:ext cx="8208912" cy="6370975"/>
          </a:xfrm>
          <a:prstGeom prst="rect">
            <a:avLst/>
          </a:prstGeom>
        </p:spPr>
        <p:txBody>
          <a:bodyPr wrap="square">
            <a:spAutoFit/>
          </a:bodyPr>
          <a:lstStyle/>
          <a:p>
            <a:r>
              <a:rPr lang="ru-RU" sz="2400"/>
              <a:t>Пристінкові пухлинні клітини продукують слиз.  Вони високо диференційовані.  В скупченні пухлинних клітин немає легеневої строми.</a:t>
            </a:r>
          </a:p>
          <a:p>
            <a:r>
              <a:rPr lang="ru-RU" sz="2400"/>
              <a:t>Серед клінічних проявів найбільш характерним є виділення великої кількості (до 2 л на добу) пінистої слизисто-рідкої мокротиння, іноді з прожилками крові (при муцинозной формі).  Може бути і безсимптомний перебіг.  Перебіг процесу рецидивуючий, з періодами загострення по типу пневмонії.  Процес повільно прогресує, приєднуються явища серцево-судинної недостатності.</a:t>
            </a:r>
          </a:p>
          <a:p>
            <a:r>
              <a:rPr lang="ru-RU" sz="2400"/>
              <a:t>Тривалість захворювання складає 1-7 років.  Він зустрічається з частотою 1,5-5% по відношенню до раку легені, однаково часто у чоловіків і у жінок, переважно</a:t>
            </a:r>
          </a:p>
          <a:p>
            <a:r>
              <a:rPr lang="ru-RU" sz="2400"/>
              <a:t>у віці 40-60 років.</a:t>
            </a:r>
          </a:p>
          <a:p>
            <a:endParaRPr lang="ru-RU" sz="2400"/>
          </a:p>
          <a:p>
            <a:r>
              <a:rPr lang="ru-RU" sz="2400"/>
              <a:t>Характерною рентгенологічної картини даного захворювання немає.</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352928" cy="6370975"/>
          </a:xfrm>
          <a:prstGeom prst="rect">
            <a:avLst/>
          </a:prstGeom>
        </p:spPr>
        <p:txBody>
          <a:bodyPr wrap="square">
            <a:spAutoFit/>
          </a:bodyPr>
          <a:lstStyle/>
          <a:p>
            <a:pPr indent="360363"/>
            <a:r>
              <a:rPr lang="ru-RU" sz="2400"/>
              <a:t>Виділяють наступні рентгенологічні форми аденокарциноми:узелковая (в виде периферической шаровидной опухоли); </a:t>
            </a:r>
          </a:p>
          <a:p>
            <a:pPr indent="360363" algn="just"/>
            <a:r>
              <a:rPr lang="ru-RU" sz="2400"/>
              <a:t>) псевдопневмоніческая;</a:t>
            </a:r>
          </a:p>
          <a:p>
            <a:pPr indent="360363" algn="just"/>
            <a:r>
              <a:rPr lang="ru-RU" sz="2400"/>
              <a:t>) багатовузловий (дисемінована);</a:t>
            </a:r>
          </a:p>
          <a:p>
            <a:pPr indent="360363" algn="just"/>
            <a:r>
              <a:rPr lang="ru-RU" sz="2400"/>
              <a:t>) змішана</a:t>
            </a:r>
          </a:p>
          <a:p>
            <a:pPr algn="just"/>
            <a:r>
              <a:rPr lang="ru-RU" sz="2400"/>
              <a:t>Найбільш часто процес починається в периферичних відділах легенів у вигляді вузла (26%) або декількох вузликів розміром 0,5-10 мм з нерівними, але чіткими контурами, структура фрагментована, легенева тканина навколо не змінена.  При дифузній формі інфільтрація може захоплювати сегмент, частку або весь легке.  Порожнини розпаду спостерігаються рідко.  Розпад є результатом тромбування судин пухлинними клітинами, рідше наслідком вторинної інфекції.  Бронхи при аденокарцинома спочатку не змінені, залучаються до процесу вдруге.  У 10% випадків в плевральній порожнині спостерігається світлий ексудат.</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https://fb.ru/misc/i/gallery/59175/3102378.jpg"/>
          <p:cNvPicPr>
            <a:picLocks noChangeAspect="1" noChangeArrowheads="1"/>
          </p:cNvPicPr>
          <p:nvPr/>
        </p:nvPicPr>
        <p:blipFill>
          <a:blip r:embed="rId2" cstate="print"/>
          <a:srcRect/>
          <a:stretch>
            <a:fillRect/>
          </a:stretch>
        </p:blipFill>
        <p:spPr bwMode="auto">
          <a:xfrm>
            <a:off x="1403648" y="838718"/>
            <a:ext cx="5472608" cy="6019282"/>
          </a:xfrm>
          <a:prstGeom prst="rect">
            <a:avLst/>
          </a:prstGeom>
          <a:noFill/>
        </p:spPr>
      </p:pic>
      <p:sp>
        <p:nvSpPr>
          <p:cNvPr id="3" name="Прямоугольник 2"/>
          <p:cNvSpPr/>
          <p:nvPr/>
        </p:nvSpPr>
        <p:spPr>
          <a:xfrm>
            <a:off x="3131840" y="260648"/>
            <a:ext cx="2563843" cy="369332"/>
          </a:xfrm>
          <a:prstGeom prst="rect">
            <a:avLst/>
          </a:prstGeom>
        </p:spPr>
        <p:txBody>
          <a:bodyPr wrap="none">
            <a:spAutoFit/>
          </a:bodyPr>
          <a:lstStyle/>
          <a:p>
            <a:r>
              <a:rPr lang="ru-RU"/>
              <a:t>Аденокарцинома легень</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ttps://radiographia.info/storage/cases/1773/5c190cc77526b.jpg"/>
          <p:cNvPicPr>
            <a:picLocks noChangeAspect="1" noChangeArrowheads="1"/>
          </p:cNvPicPr>
          <p:nvPr/>
        </p:nvPicPr>
        <p:blipFill>
          <a:blip r:embed="rId2" cstate="print"/>
          <a:srcRect/>
          <a:stretch>
            <a:fillRect/>
          </a:stretch>
        </p:blipFill>
        <p:spPr bwMode="auto">
          <a:xfrm>
            <a:off x="0" y="1052736"/>
            <a:ext cx="4516952" cy="2952328"/>
          </a:xfrm>
          <a:prstGeom prst="rect">
            <a:avLst/>
          </a:prstGeom>
          <a:noFill/>
        </p:spPr>
      </p:pic>
      <p:pic>
        <p:nvPicPr>
          <p:cNvPr id="194564" name="Picture 4" descr="https://radiographia.info/storage/cases/1773/5c1908cc2a42d.jpg"/>
          <p:cNvPicPr>
            <a:picLocks noChangeAspect="1" noChangeArrowheads="1"/>
          </p:cNvPicPr>
          <p:nvPr/>
        </p:nvPicPr>
        <p:blipFill>
          <a:blip r:embed="rId3" cstate="print"/>
          <a:srcRect/>
          <a:stretch>
            <a:fillRect/>
          </a:stretch>
        </p:blipFill>
        <p:spPr bwMode="auto">
          <a:xfrm>
            <a:off x="4466614" y="1124744"/>
            <a:ext cx="4677386" cy="2941638"/>
          </a:xfrm>
          <a:prstGeom prst="rect">
            <a:avLst/>
          </a:prstGeom>
          <a:noFill/>
        </p:spPr>
      </p:pic>
      <p:sp>
        <p:nvSpPr>
          <p:cNvPr id="4" name="Прямоугольник 3"/>
          <p:cNvSpPr/>
          <p:nvPr/>
        </p:nvSpPr>
        <p:spPr>
          <a:xfrm>
            <a:off x="3131840" y="260648"/>
            <a:ext cx="2621551" cy="369332"/>
          </a:xfrm>
          <a:prstGeom prst="rect">
            <a:avLst/>
          </a:prstGeom>
        </p:spPr>
        <p:txBody>
          <a:bodyPr wrap="none">
            <a:spAutoFit/>
          </a:bodyPr>
          <a:lstStyle/>
          <a:p>
            <a:r>
              <a:rPr lang="ru-RU"/>
              <a:t>Аденокарцинома легень </a:t>
            </a:r>
          </a:p>
        </p:txBody>
      </p:sp>
      <p:sp>
        <p:nvSpPr>
          <p:cNvPr id="5" name="Прямоугольник 4"/>
          <p:cNvSpPr/>
          <p:nvPr/>
        </p:nvSpPr>
        <p:spPr>
          <a:xfrm>
            <a:off x="611560" y="5733256"/>
            <a:ext cx="8035854" cy="369332"/>
          </a:xfrm>
          <a:prstGeom prst="rect">
            <a:avLst/>
          </a:prstGeom>
        </p:spPr>
        <p:txBody>
          <a:bodyPr wrap="none">
            <a:spAutoFit/>
          </a:bodyPr>
          <a:lstStyle/>
          <a:p>
            <a:r>
              <a:rPr lang="ru-RU"/>
              <a:t>Павел Коротков. </a:t>
            </a:r>
            <a:r>
              <a:rPr lang="en-US"/>
              <a:t>https://radiographia.info/article/adenokarcinoma-legkogo</a:t>
            </a:r>
            <a:endParaRPr lang="ru-RU"/>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descr="Cureus | Adenocarcinoma of the Lung Presenting with Intrapulmonary Miliary  Metastasis"/>
          <p:cNvPicPr>
            <a:picLocks noChangeAspect="1" noChangeArrowheads="1"/>
          </p:cNvPicPr>
          <p:nvPr/>
        </p:nvPicPr>
        <p:blipFill>
          <a:blip r:embed="rId2" cstate="print"/>
          <a:srcRect/>
          <a:stretch>
            <a:fillRect/>
          </a:stretch>
        </p:blipFill>
        <p:spPr bwMode="auto">
          <a:xfrm>
            <a:off x="0" y="620688"/>
            <a:ext cx="4427984" cy="3697899"/>
          </a:xfrm>
          <a:prstGeom prst="rect">
            <a:avLst/>
          </a:prstGeom>
          <a:noFill/>
        </p:spPr>
      </p:pic>
      <p:sp>
        <p:nvSpPr>
          <p:cNvPr id="3" name="Прямоугольник 2"/>
          <p:cNvSpPr/>
          <p:nvPr/>
        </p:nvSpPr>
        <p:spPr>
          <a:xfrm>
            <a:off x="2627784" y="260648"/>
            <a:ext cx="3481338" cy="369332"/>
          </a:xfrm>
          <a:prstGeom prst="rect">
            <a:avLst/>
          </a:prstGeom>
        </p:spPr>
        <p:txBody>
          <a:bodyPr wrap="none">
            <a:spAutoFit/>
          </a:bodyPr>
          <a:lstStyle/>
          <a:p>
            <a:r>
              <a:rPr lang="ru-RU"/>
              <a:t>Аденокарцинома правого легкого</a:t>
            </a:r>
          </a:p>
        </p:txBody>
      </p:sp>
      <p:pic>
        <p:nvPicPr>
          <p:cNvPr id="66562" name="Picture 2" descr="Chest-X-ray,-lateral-view"/>
          <p:cNvPicPr>
            <a:picLocks noChangeAspect="1" noChangeArrowheads="1"/>
          </p:cNvPicPr>
          <p:nvPr/>
        </p:nvPicPr>
        <p:blipFill>
          <a:blip r:embed="rId3" cstate="print"/>
          <a:srcRect/>
          <a:stretch>
            <a:fillRect/>
          </a:stretch>
        </p:blipFill>
        <p:spPr bwMode="auto">
          <a:xfrm>
            <a:off x="4355976" y="620688"/>
            <a:ext cx="4788024" cy="3744416"/>
          </a:xfrm>
          <a:prstGeom prst="rect">
            <a:avLst/>
          </a:prstGeom>
          <a:noFill/>
        </p:spPr>
      </p:pic>
      <p:pic>
        <p:nvPicPr>
          <p:cNvPr id="66564" name="Picture 4" descr="CT-scan-chest"/>
          <p:cNvPicPr>
            <a:picLocks noChangeAspect="1" noChangeArrowheads="1"/>
          </p:cNvPicPr>
          <p:nvPr/>
        </p:nvPicPr>
        <p:blipFill>
          <a:blip r:embed="rId4" cstate="print"/>
          <a:srcRect/>
          <a:stretch>
            <a:fillRect/>
          </a:stretch>
        </p:blipFill>
        <p:spPr bwMode="auto">
          <a:xfrm>
            <a:off x="0" y="4272894"/>
            <a:ext cx="2411760" cy="2585106"/>
          </a:xfrm>
          <a:prstGeom prst="rect">
            <a:avLst/>
          </a:prstGeom>
          <a:noFill/>
        </p:spPr>
      </p:pic>
      <p:pic>
        <p:nvPicPr>
          <p:cNvPr id="66566" name="Picture 6" descr="CT-scan-chest"/>
          <p:cNvPicPr>
            <a:picLocks noChangeAspect="1" noChangeArrowheads="1"/>
          </p:cNvPicPr>
          <p:nvPr/>
        </p:nvPicPr>
        <p:blipFill>
          <a:blip r:embed="rId5" cstate="print"/>
          <a:srcRect/>
          <a:stretch>
            <a:fillRect/>
          </a:stretch>
        </p:blipFill>
        <p:spPr bwMode="auto">
          <a:xfrm>
            <a:off x="2339752" y="4247822"/>
            <a:ext cx="2376264" cy="2610178"/>
          </a:xfrm>
          <a:prstGeom prst="rect">
            <a:avLst/>
          </a:prstGeom>
          <a:noFill/>
        </p:spPr>
      </p:pic>
      <p:sp>
        <p:nvSpPr>
          <p:cNvPr id="7" name="Прямоугольник 6"/>
          <p:cNvSpPr/>
          <p:nvPr/>
        </p:nvSpPr>
        <p:spPr>
          <a:xfrm>
            <a:off x="4716016" y="6021288"/>
            <a:ext cx="4427984" cy="1015663"/>
          </a:xfrm>
          <a:prstGeom prst="rect">
            <a:avLst/>
          </a:prstGeom>
        </p:spPr>
        <p:txBody>
          <a:bodyPr wrap="square">
            <a:spAutoFit/>
          </a:bodyPr>
          <a:lstStyle/>
          <a:p>
            <a:r>
              <a:rPr lang="fi-FI" sz="1200">
                <a:hlinkClick r:id="rId6"/>
              </a:rPr>
              <a:t>Saran Pillai</a:t>
            </a:r>
            <a:r>
              <a:rPr lang="fi-FI" sz="1200"/>
              <a:t>, </a:t>
            </a:r>
            <a:r>
              <a:rPr lang="fi-FI" sz="1200">
                <a:hlinkClick r:id="rId7"/>
              </a:rPr>
              <a:t>Adnan Khan</a:t>
            </a:r>
            <a:r>
              <a:rPr lang="fi-FI" sz="1200"/>
              <a:t>, </a:t>
            </a:r>
            <a:r>
              <a:rPr lang="fi-FI" sz="1200">
                <a:hlinkClick r:id="rId8"/>
              </a:rPr>
              <a:t>Sana Khan</a:t>
            </a:r>
            <a:r>
              <a:rPr lang="en-US" sz="1200" err="1"/>
              <a:t>Adenocarcinoma</a:t>
            </a:r>
            <a:r>
              <a:rPr lang="en-US" sz="1200"/>
              <a:t> of the Lung Presenting with Intrapulmonary </a:t>
            </a:r>
            <a:r>
              <a:rPr lang="en-US" sz="1200" err="1"/>
              <a:t>Miliary</a:t>
            </a:r>
            <a:r>
              <a:rPr lang="en-US" sz="1200"/>
              <a:t> Metastasis</a:t>
            </a:r>
            <a:r>
              <a:rPr lang="ru-RU" sz="1200"/>
              <a:t>.</a:t>
            </a:r>
            <a:r>
              <a:rPr lang="en-US" sz="1200"/>
              <a:t> https://www.cureus.com/articles/22436-adenocarcinoma-of-the-lung-presenting-with-intrapulmonary-miliary-metastasis</a:t>
            </a:r>
          </a:p>
          <a:p>
            <a:endParaRPr lang="ru-RU" sz="1200"/>
          </a:p>
        </p:txBody>
      </p:sp>
      <p:sp>
        <p:nvSpPr>
          <p:cNvPr id="8" name="Прямоугольник 7"/>
          <p:cNvSpPr/>
          <p:nvPr/>
        </p:nvSpPr>
        <p:spPr>
          <a:xfrm>
            <a:off x="4788024" y="4437112"/>
            <a:ext cx="4572000" cy="1200329"/>
          </a:xfrm>
          <a:prstGeom prst="rect">
            <a:avLst/>
          </a:prstGeom>
        </p:spPr>
        <p:txBody>
          <a:bodyPr>
            <a:spAutoFit/>
          </a:bodyPr>
          <a:lstStyle/>
          <a:p>
            <a:pPr marL="269875" indent="-269875">
              <a:buFont typeface="Arial" pitchFamily="34" charset="0"/>
              <a:buChar char="•"/>
            </a:pPr>
            <a:r>
              <a:rPr lang="ru-RU"/>
              <a:t>неоднорідне затемнення в середній долі правої легені;</a:t>
            </a:r>
          </a:p>
          <a:p>
            <a:pPr marL="269875" indent="-269875">
              <a:buFont typeface="Arial" pitchFamily="34" charset="0"/>
              <a:buChar char="•"/>
            </a:pPr>
            <a:r>
              <a:rPr lang="ru-RU"/>
              <a:t>Множинні міліарні вогнища обох легень за рахунок лімфогенного метастазування</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280920" cy="1815882"/>
          </a:xfrm>
          <a:prstGeom prst="rect">
            <a:avLst/>
          </a:prstGeom>
        </p:spPr>
        <p:txBody>
          <a:bodyPr wrap="square">
            <a:spAutoFit/>
          </a:bodyPr>
          <a:lstStyle/>
          <a:p>
            <a:r>
              <a:rPr lang="ru-RU" sz="4000" b="1">
                <a:solidFill>
                  <a:srgbClr val="FFFF00"/>
                </a:solidFill>
              </a:rPr>
              <a:t>Атипові формы рака легені:</a:t>
            </a:r>
          </a:p>
          <a:p>
            <a:r>
              <a:rPr lang="ru-RU"/>
              <a:t>• </a:t>
            </a:r>
            <a:r>
              <a:rPr lang="ru-RU" sz="2400"/>
              <a:t>Периферичний рак з синдромом Панкоста </a:t>
            </a:r>
          </a:p>
          <a:p>
            <a:r>
              <a:rPr lang="ru-RU" sz="2400"/>
              <a:t>• Медіастинальної форма раку легкого  </a:t>
            </a:r>
          </a:p>
          <a:p>
            <a:r>
              <a:rPr lang="ru-RU" sz="2400"/>
              <a:t>• Первинний канцероматоз</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p:cNvPicPr>
            <a:picLocks noChangeAspect="1" noChangeArrowheads="1"/>
          </p:cNvPicPr>
          <p:nvPr/>
        </p:nvPicPr>
        <p:blipFill>
          <a:blip r:embed="rId2" cstate="print"/>
          <a:srcRect/>
          <a:stretch>
            <a:fillRect/>
          </a:stretch>
        </p:blipFill>
        <p:spPr bwMode="auto">
          <a:xfrm>
            <a:off x="395536" y="908720"/>
            <a:ext cx="4079010" cy="4392488"/>
          </a:xfrm>
          <a:prstGeom prst="rect">
            <a:avLst/>
          </a:prstGeom>
          <a:noFill/>
          <a:ln w="9525">
            <a:noFill/>
            <a:miter lim="800000"/>
            <a:headEnd/>
            <a:tailEnd/>
          </a:ln>
          <a:effectLst/>
        </p:spPr>
      </p:pic>
      <p:sp>
        <p:nvSpPr>
          <p:cNvPr id="3" name="Прямоугольник 2"/>
          <p:cNvSpPr/>
          <p:nvPr/>
        </p:nvSpPr>
        <p:spPr>
          <a:xfrm>
            <a:off x="4572000" y="980728"/>
            <a:ext cx="4572000" cy="3139321"/>
          </a:xfrm>
          <a:prstGeom prst="rect">
            <a:avLst/>
          </a:prstGeom>
        </p:spPr>
        <p:txBody>
          <a:bodyPr>
            <a:spAutoFit/>
          </a:bodyPr>
          <a:lstStyle/>
          <a:p>
            <a:pPr marL="342900" indent="-342900">
              <a:buAutoNum type="arabicParenR"/>
            </a:pPr>
            <a:r>
              <a:rPr lang="ru-RU"/>
              <a:t>рентгенологічно визначається тінь в області верхівки легені;  </a:t>
            </a:r>
          </a:p>
          <a:p>
            <a:pPr marL="342900" indent="-342900">
              <a:buAutoNum type="arabicParenR"/>
            </a:pPr>
            <a:r>
              <a:rPr lang="ru-RU"/>
              <a:t> болю в плечовому поясі;  </a:t>
            </a:r>
          </a:p>
          <a:p>
            <a:pPr marL="342900" indent="-342900">
              <a:buAutoNum type="arabicParenR"/>
            </a:pPr>
            <a:r>
              <a:rPr lang="ru-RU"/>
              <a:t>порушення чутливості шкіри;  </a:t>
            </a:r>
          </a:p>
          <a:p>
            <a:pPr marL="342900" indent="-342900">
              <a:buAutoNum type="arabicParenR"/>
            </a:pPr>
            <a:r>
              <a:rPr lang="ru-RU"/>
              <a:t> атрофія м'язів верхньої кінцівки;  </a:t>
            </a:r>
          </a:p>
          <a:p>
            <a:pPr marL="342900" indent="-342900">
              <a:buAutoNum type="arabicParenR"/>
            </a:pPr>
            <a:r>
              <a:rPr lang="ru-RU"/>
              <a:t> синдром Горнера; </a:t>
            </a:r>
          </a:p>
          <a:p>
            <a:pPr marL="342900" indent="-342900">
              <a:buAutoNum type="arabicParenR"/>
            </a:pPr>
            <a:r>
              <a:rPr lang="ru-RU"/>
              <a:t>  ущільнення в надключичній зоні;  </a:t>
            </a:r>
          </a:p>
          <a:p>
            <a:pPr marL="342900" indent="-342900">
              <a:buAutoNum type="arabicParenR"/>
            </a:pPr>
            <a:r>
              <a:rPr lang="ru-RU"/>
              <a:t>рентгенологічно визначається руйнування верхніх ребер;  </a:t>
            </a:r>
          </a:p>
          <a:p>
            <a:pPr marL="342900" indent="-342900">
              <a:buAutoNum type="arabicParenR"/>
            </a:pPr>
            <a:r>
              <a:rPr lang="ru-RU"/>
              <a:t>руйнування поперечних відростків і тіл хребців.</a:t>
            </a:r>
          </a:p>
        </p:txBody>
      </p:sp>
      <p:sp>
        <p:nvSpPr>
          <p:cNvPr id="4" name="Прямоугольник 3"/>
          <p:cNvSpPr/>
          <p:nvPr/>
        </p:nvSpPr>
        <p:spPr>
          <a:xfrm>
            <a:off x="539552" y="0"/>
            <a:ext cx="4572000" cy="954107"/>
          </a:xfrm>
          <a:prstGeom prst="rect">
            <a:avLst/>
          </a:prstGeom>
        </p:spPr>
        <p:txBody>
          <a:bodyPr>
            <a:spAutoFit/>
          </a:bodyPr>
          <a:lstStyle/>
          <a:p>
            <a:r>
              <a:rPr lang="ru-RU" sz="2800" b="1"/>
              <a:t>Периферичний рак з синдромом Панкоста</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p:cNvPicPr>
            <a:picLocks noChangeAspect="1" noChangeArrowheads="1"/>
          </p:cNvPicPr>
          <p:nvPr/>
        </p:nvPicPr>
        <p:blipFill>
          <a:blip r:embed="rId2" cstate="print"/>
          <a:srcRect/>
          <a:stretch>
            <a:fillRect/>
          </a:stretch>
        </p:blipFill>
        <p:spPr bwMode="auto">
          <a:xfrm>
            <a:off x="539552" y="476672"/>
            <a:ext cx="2808312" cy="2798657"/>
          </a:xfrm>
          <a:prstGeom prst="rect">
            <a:avLst/>
          </a:prstGeom>
          <a:noFill/>
          <a:ln w="9525">
            <a:noFill/>
            <a:miter lim="800000"/>
            <a:headEnd/>
            <a:tailEnd/>
          </a:ln>
          <a:effectLst/>
        </p:spPr>
      </p:pic>
      <p:pic>
        <p:nvPicPr>
          <p:cNvPr id="167939" name="Picture 3"/>
          <p:cNvPicPr>
            <a:picLocks noChangeAspect="1" noChangeArrowheads="1"/>
          </p:cNvPicPr>
          <p:nvPr/>
        </p:nvPicPr>
        <p:blipFill>
          <a:blip r:embed="rId3" cstate="print"/>
          <a:srcRect/>
          <a:stretch>
            <a:fillRect/>
          </a:stretch>
        </p:blipFill>
        <p:spPr bwMode="auto">
          <a:xfrm>
            <a:off x="3347864" y="548680"/>
            <a:ext cx="2788446" cy="2808312"/>
          </a:xfrm>
          <a:prstGeom prst="rect">
            <a:avLst/>
          </a:prstGeom>
          <a:noFill/>
          <a:ln w="9525">
            <a:noFill/>
            <a:miter lim="800000"/>
            <a:headEnd/>
            <a:tailEnd/>
          </a:ln>
          <a:effectLst/>
        </p:spPr>
      </p:pic>
      <p:sp>
        <p:nvSpPr>
          <p:cNvPr id="4" name="Прямоугольник 3"/>
          <p:cNvSpPr/>
          <p:nvPr/>
        </p:nvSpPr>
        <p:spPr>
          <a:xfrm>
            <a:off x="1785918" y="0"/>
            <a:ext cx="6408712" cy="369332"/>
          </a:xfrm>
          <a:prstGeom prst="rect">
            <a:avLst/>
          </a:prstGeom>
        </p:spPr>
        <p:txBody>
          <a:bodyPr wrap="square">
            <a:spAutoFit/>
          </a:bodyPr>
          <a:lstStyle/>
          <a:p>
            <a:r>
              <a:rPr lang="ru-RU" b="1"/>
              <a:t>Периферичний рак з синдромом Панкоста справа</a:t>
            </a:r>
          </a:p>
        </p:txBody>
      </p:sp>
      <p:pic>
        <p:nvPicPr>
          <p:cNvPr id="167940" name="Picture 4" descr="E:\Мои документы\КНИГИ по рентгену\Легкие\Опухоли\slide-55.jpg"/>
          <p:cNvPicPr>
            <a:picLocks noChangeAspect="1" noChangeArrowheads="1"/>
          </p:cNvPicPr>
          <p:nvPr/>
        </p:nvPicPr>
        <p:blipFill>
          <a:blip r:embed="rId4" cstate="print"/>
          <a:srcRect/>
          <a:stretch>
            <a:fillRect/>
          </a:stretch>
        </p:blipFill>
        <p:spPr bwMode="auto">
          <a:xfrm>
            <a:off x="4572000" y="3429000"/>
            <a:ext cx="4572000" cy="3429000"/>
          </a:xfrm>
          <a:prstGeom prst="rect">
            <a:avLst/>
          </a:prstGeom>
          <a:noFill/>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7776864" cy="5262979"/>
          </a:xfrm>
          <a:prstGeom prst="rect">
            <a:avLst/>
          </a:prstGeom>
        </p:spPr>
        <p:txBody>
          <a:bodyPr wrap="square">
            <a:spAutoFit/>
          </a:bodyPr>
          <a:lstStyle/>
          <a:p>
            <a:r>
              <a:rPr lang="ru-RU" sz="2400"/>
              <a:t>Лімфогенний канцероматоз (син. Канцероматозний лимфангит) - термін позначає поширення пухлинного інфільтрату уздовж лімфатичних судин легенів, частіше за все зустрічається при аденокарцинома легенів.</a:t>
            </a:r>
          </a:p>
          <a:p>
            <a:r>
              <a:rPr lang="ru-RU" sz="2400"/>
              <a:t>Лімфогенний канцероматоз часто зустрічається вторинне прояв при аденокарцинома, наприклад:</a:t>
            </a:r>
          </a:p>
          <a:p>
            <a:r>
              <a:rPr lang="ru-RU" sz="2400"/>
              <a:t>) рак молочної залози (найбільш часто)</a:t>
            </a:r>
          </a:p>
          <a:p>
            <a:r>
              <a:rPr lang="ru-RU" sz="2400"/>
              <a:t>) рак легені (бронхогенная аденокарцинома)</a:t>
            </a:r>
          </a:p>
          <a:p>
            <a:r>
              <a:rPr lang="ru-RU" sz="2400"/>
              <a:t>) рак товстої кишки,</a:t>
            </a:r>
          </a:p>
          <a:p>
            <a:r>
              <a:rPr lang="ru-RU" sz="2400"/>
              <a:t>) рак шлунку,</a:t>
            </a:r>
          </a:p>
          <a:p>
            <a:r>
              <a:rPr lang="ru-RU" sz="2400"/>
              <a:t>) рак передміхурової залози,</a:t>
            </a:r>
          </a:p>
          <a:p>
            <a:r>
              <a:rPr lang="ru-RU" sz="2400"/>
              <a:t>) рак шийки матки,</a:t>
            </a:r>
          </a:p>
          <a:p>
            <a:r>
              <a:rPr lang="ru-RU" sz="2400"/>
              <a:t>) рак щитовидної залози </a:t>
            </a:r>
            <a:br>
              <a:rPr lang="ru-RU" sz="2400"/>
            </a:br>
            <a:endParaRPr lang="ru-RU" sz="24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84976" cy="7294305"/>
          </a:xfrm>
          <a:prstGeom prst="rect">
            <a:avLst/>
          </a:prstGeom>
        </p:spPr>
        <p:txBody>
          <a:bodyPr wrap="square">
            <a:spAutoFit/>
          </a:bodyPr>
          <a:lstStyle/>
          <a:p>
            <a:r>
              <a:rPr lang="ru-RU" sz="2400"/>
              <a:t>Механізм</a:t>
            </a:r>
          </a:p>
          <a:p>
            <a:r>
              <a:rPr lang="ru-RU" sz="2400"/>
              <a:t>Слідом за гематогенной діссемініаціі в легені (у всіх випадках крім бронхогенной карциноми) слід ураження лімфатичної системи.  Ураження може також проходити ретроградно з медіастинальної і комірних лімфовузлів.</a:t>
            </a:r>
          </a:p>
          <a:p>
            <a:r>
              <a:rPr lang="ru-RU" sz="2400"/>
              <a:t>Уражається як періфіріческой лімфатична система, з внутрідолькових перегородками йдуть до плеври, так і центральна лімфатична система, з бронховаскулярним інтерстіцием.</a:t>
            </a:r>
          </a:p>
          <a:p>
            <a:r>
              <a:rPr lang="ru-RU" sz="2400"/>
              <a:t>Гістологічно пухлинні клітини на тлі набряку і десмопластіческой реакції видно і всередині лімфатичних судин і в прилеглому интерстиции.  Клінічні прояви можуть бути різними.  Деякі пацієнти відчувають задишку, і можуть мати зміни в функціональних дихальних пробах вже на початку захворювання, задовго до того як зміни виявляються променевими методами діагностики стануть очевидними.  Інші пацієнти залишаються безсимптомними аж до пізніх стадій захворювання</a:t>
            </a:r>
            <a:r>
              <a:rPr lang="ru-RU"/>
              <a:t>.</a:t>
            </a:r>
          </a:p>
          <a:p>
            <a:endParaRPr lang="ru-RU"/>
          </a:p>
          <a:p>
            <a:endParaRPr lang="ru-RU" b="1"/>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280920" cy="7109639"/>
          </a:xfrm>
          <a:prstGeom prst="rect">
            <a:avLst/>
          </a:prstGeom>
        </p:spPr>
        <p:txBody>
          <a:bodyPr wrap="square">
            <a:spAutoFit/>
          </a:bodyPr>
          <a:lstStyle/>
          <a:p>
            <a:r>
              <a:rPr lang="ru-RU" sz="2400"/>
              <a:t>На жаль, у чверті пацієнтів з виявленими в подальшому карциноматозі при рентгенографії грудної клітини патологіяне була виявленна.  </a:t>
            </a:r>
          </a:p>
          <a:p>
            <a:r>
              <a:rPr lang="ru-RU" sz="2400"/>
              <a:t>При виражених змінах зміни:</a:t>
            </a:r>
          </a:p>
          <a:p>
            <a:r>
              <a:rPr lang="ru-RU" sz="2400"/>
              <a:t> ретікулонодулярний малюнок, потовщення междолькових перегородок нагадують лінії Керлі Б.</a:t>
            </a:r>
          </a:p>
          <a:p>
            <a:r>
              <a:rPr lang="ru-RU" sz="2400"/>
              <a:t>Комп'ютерна томографія</a:t>
            </a:r>
          </a:p>
          <a:p>
            <a:r>
              <a:rPr lang="ru-RU" sz="2400"/>
              <a:t>На КТ: периферичні і центральні зміни.</a:t>
            </a:r>
          </a:p>
          <a:p>
            <a:r>
              <a:rPr lang="ru-RU" sz="2400"/>
              <a:t>потовщення внутридолькового інтерстиція, часто нодулярна і нерівномірно, хоча іноді потовщення носить рівномірний характер.  Дані прояви дозволяють визначити вторинні легеневі часточки у вигляді полігональних структур.  Може зустрічатися заповнення альвеол, і дані зміни нашаровуються на ретикулярні зміни.  Потовщення бронховаскулярного інтерстиція як правило теж нерівномірний і вузлове, дані зміни нарастаю у напрямку до воріт</a:t>
            </a:r>
            <a:br>
              <a:rPr lang="ru-RU" sz="2400"/>
            </a:br>
            <a:endParaRPr lang="ru-RU" sz="2400"/>
          </a:p>
          <a:p>
            <a:br>
              <a:rPr lang="ru-RU" sz="2400"/>
            </a:br>
            <a:endParaRPr lang="ru-RU" sz="240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820472" cy="2308324"/>
          </a:xfrm>
          <a:prstGeom prst="rect">
            <a:avLst/>
          </a:prstGeom>
        </p:spPr>
        <p:txBody>
          <a:bodyPr wrap="square">
            <a:spAutoFit/>
          </a:bodyPr>
          <a:lstStyle/>
          <a:p>
            <a:pPr marL="360363" indent="-360363"/>
            <a:r>
              <a:rPr lang="ru-RU" sz="2400"/>
              <a:t>Додаткові зміни при КТ включають:</a:t>
            </a:r>
          </a:p>
          <a:p>
            <a:pPr marL="360363" indent="-360363"/>
            <a:r>
              <a:rPr lang="ru-RU" sz="2400"/>
              <a:t>субплевральние вузлики і</a:t>
            </a:r>
          </a:p>
          <a:p>
            <a:pPr marL="360363" indent="-360363"/>
            <a:r>
              <a:rPr lang="ru-RU" sz="2400"/>
              <a:t>  потовщення міждолевих щілин</a:t>
            </a:r>
          </a:p>
          <a:p>
            <a:pPr marL="360363" indent="-360363"/>
            <a:r>
              <a:rPr lang="ru-RU" sz="2400"/>
              <a:t>  плевральний випіт: канцероматоз плеври збільшення комірних і медіастинальної лімфатичних вузлів</a:t>
            </a:r>
          </a:p>
          <a:p>
            <a:pPr marL="360363" indent="-360363"/>
            <a:r>
              <a:rPr lang="ru-RU" sz="2400"/>
              <a:t>відносно невелика нарущенія легеневої архітектоніки</a:t>
            </a:r>
          </a:p>
        </p:txBody>
      </p:sp>
      <p:pic>
        <p:nvPicPr>
          <p:cNvPr id="169986" name="Picture 2" descr="https://radiographia.info/storage/cases/617/584f5a37213dc.jpg"/>
          <p:cNvPicPr>
            <a:picLocks noChangeAspect="1" noChangeArrowheads="1"/>
          </p:cNvPicPr>
          <p:nvPr/>
        </p:nvPicPr>
        <p:blipFill>
          <a:blip r:embed="rId2" cstate="print"/>
          <a:srcRect/>
          <a:stretch>
            <a:fillRect/>
          </a:stretch>
        </p:blipFill>
        <p:spPr bwMode="auto">
          <a:xfrm>
            <a:off x="251520" y="2492896"/>
            <a:ext cx="3851920" cy="3851921"/>
          </a:xfrm>
          <a:prstGeom prst="rect">
            <a:avLst/>
          </a:prstGeom>
          <a:noFill/>
        </p:spPr>
      </p:pic>
      <p:pic>
        <p:nvPicPr>
          <p:cNvPr id="169988" name="Picture 4" descr="https://radiographia.info/storage/cases/617/584f5a258bd67.jpg"/>
          <p:cNvPicPr>
            <a:picLocks noChangeAspect="1" noChangeArrowheads="1"/>
          </p:cNvPicPr>
          <p:nvPr/>
        </p:nvPicPr>
        <p:blipFill>
          <a:blip r:embed="rId3" cstate="print"/>
          <a:srcRect/>
          <a:stretch>
            <a:fillRect/>
          </a:stretch>
        </p:blipFill>
        <p:spPr bwMode="auto">
          <a:xfrm>
            <a:off x="3995936" y="2492896"/>
            <a:ext cx="3868688" cy="3868689"/>
          </a:xfrm>
          <a:prstGeom prst="rect">
            <a:avLst/>
          </a:prstGeom>
          <a:noFill/>
        </p:spPr>
      </p:pic>
      <p:sp>
        <p:nvSpPr>
          <p:cNvPr id="5" name="Прямоугольник 4"/>
          <p:cNvSpPr/>
          <p:nvPr/>
        </p:nvSpPr>
        <p:spPr>
          <a:xfrm>
            <a:off x="539552" y="6488668"/>
            <a:ext cx="2894703" cy="369332"/>
          </a:xfrm>
          <a:prstGeom prst="rect">
            <a:avLst/>
          </a:prstGeom>
        </p:spPr>
        <p:txBody>
          <a:bodyPr wrap="none">
            <a:spAutoFit/>
          </a:bodyPr>
          <a:lstStyle/>
          <a:p>
            <a:r>
              <a:rPr lang="ru-RU"/>
              <a:t>Лімфогенний канцероматоз</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descr="https://prod-images-static.radiopaedia.org/images/2086931/7d3ee460f03e2d9caa26ec5db872df_jumbo.jpg"/>
          <p:cNvPicPr>
            <a:picLocks noChangeAspect="1" noChangeArrowheads="1"/>
          </p:cNvPicPr>
          <p:nvPr/>
        </p:nvPicPr>
        <p:blipFill>
          <a:blip r:embed="rId2" cstate="print"/>
          <a:srcRect/>
          <a:stretch>
            <a:fillRect/>
          </a:stretch>
        </p:blipFill>
        <p:spPr bwMode="auto">
          <a:xfrm>
            <a:off x="179512" y="260648"/>
            <a:ext cx="5220072" cy="6348402"/>
          </a:xfrm>
          <a:prstGeom prst="rect">
            <a:avLst/>
          </a:prstGeom>
          <a:noFill/>
        </p:spPr>
      </p:pic>
      <p:sp>
        <p:nvSpPr>
          <p:cNvPr id="3" name="Прямоугольник 2"/>
          <p:cNvSpPr/>
          <p:nvPr/>
        </p:nvSpPr>
        <p:spPr>
          <a:xfrm>
            <a:off x="5399584" y="1052736"/>
            <a:ext cx="3744416" cy="3416320"/>
          </a:xfrm>
          <a:prstGeom prst="rect">
            <a:avLst/>
          </a:prstGeom>
        </p:spPr>
        <p:txBody>
          <a:bodyPr wrap="square">
            <a:spAutoFit/>
          </a:bodyPr>
          <a:lstStyle/>
          <a:p>
            <a:r>
              <a:rPr lang="ru-RU"/>
              <a:t>Рентген грудної клітини, виконаний після введення контрастної речовини для КТ - Зверніть увагу на старий загоєний перелом лівої ключиці.  У легких спостерігається дифузне потовщення інтерстицію, перібронхіальние манжети з виступаючими лініями Керлі А і лініями Керлі В. Певних новоутворень не виявлено, але виступи видно, що вказує на можливу лімфаденопатія.</a:t>
            </a:r>
          </a:p>
        </p:txBody>
      </p:sp>
      <p:sp>
        <p:nvSpPr>
          <p:cNvPr id="4" name="Прямоугольник 3"/>
          <p:cNvSpPr/>
          <p:nvPr/>
        </p:nvSpPr>
        <p:spPr>
          <a:xfrm>
            <a:off x="5580112" y="332656"/>
            <a:ext cx="2833853" cy="369332"/>
          </a:xfrm>
          <a:prstGeom prst="rect">
            <a:avLst/>
          </a:prstGeom>
        </p:spPr>
        <p:txBody>
          <a:bodyPr wrap="none">
            <a:spAutoFit/>
          </a:bodyPr>
          <a:lstStyle/>
          <a:p>
            <a:r>
              <a:rPr lang="ru-RU" b="1"/>
              <a:t>Лімфангіт, </a:t>
            </a:r>
            <a:r>
              <a:rPr lang="ru-RU" b="1" err="1"/>
              <a:t>карциноматоз</a:t>
            </a:r>
            <a:endParaRPr lang="ru-RU" b="1"/>
          </a:p>
        </p:txBody>
      </p:sp>
      <p:sp>
        <p:nvSpPr>
          <p:cNvPr id="5" name="Прямоугольник 4"/>
          <p:cNvSpPr/>
          <p:nvPr/>
        </p:nvSpPr>
        <p:spPr>
          <a:xfrm>
            <a:off x="5508105" y="5949280"/>
            <a:ext cx="3456384" cy="923330"/>
          </a:xfrm>
          <a:prstGeom prst="rect">
            <a:avLst/>
          </a:prstGeom>
        </p:spPr>
        <p:txBody>
          <a:bodyPr wrap="square">
            <a:spAutoFit/>
          </a:bodyPr>
          <a:lstStyle/>
          <a:p>
            <a:r>
              <a:rPr lang="en-US" b="1"/>
              <a:t>https://radiopaedia.org/cases/lymphangitis-carcinomatosis-15?lang=us</a:t>
            </a:r>
            <a:endParaRPr lang="ru-RU" b="1"/>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p:cNvPicPr>
            <a:picLocks noChangeAspect="1" noChangeArrowheads="1"/>
          </p:cNvPicPr>
          <p:nvPr/>
        </p:nvPicPr>
        <p:blipFill>
          <a:blip r:embed="rId2" cstate="print"/>
          <a:srcRect/>
          <a:stretch>
            <a:fillRect/>
          </a:stretch>
        </p:blipFill>
        <p:spPr bwMode="auto">
          <a:xfrm>
            <a:off x="467544" y="1340768"/>
            <a:ext cx="4852987" cy="3657600"/>
          </a:xfrm>
          <a:prstGeom prst="rect">
            <a:avLst/>
          </a:prstGeom>
          <a:noFill/>
          <a:ln w="9525">
            <a:noFill/>
            <a:miter lim="800000"/>
            <a:headEnd/>
            <a:tailEnd/>
          </a:ln>
          <a:effectLst/>
        </p:spPr>
      </p:pic>
      <p:sp>
        <p:nvSpPr>
          <p:cNvPr id="3" name="Прямоугольник 2"/>
          <p:cNvSpPr/>
          <p:nvPr/>
        </p:nvSpPr>
        <p:spPr>
          <a:xfrm>
            <a:off x="1691680" y="260648"/>
            <a:ext cx="2880084" cy="369332"/>
          </a:xfrm>
          <a:prstGeom prst="rect">
            <a:avLst/>
          </a:prstGeom>
        </p:spPr>
        <p:txBody>
          <a:bodyPr wrap="none">
            <a:spAutoFit/>
          </a:bodyPr>
          <a:lstStyle/>
          <a:p>
            <a:r>
              <a:rPr lang="ru-RU" b="1"/>
              <a:t>Первинний канцероматоз</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s://radiomed.ru/sites/default/files/1.kor_.slayd69.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https://radiomed.ru/sites/default/files/2.kor_.slayd70.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532440" cy="5509200"/>
          </a:xfrm>
          <a:prstGeom prst="rect">
            <a:avLst/>
          </a:prstGeom>
        </p:spPr>
        <p:txBody>
          <a:bodyPr wrap="square">
            <a:spAutoFit/>
          </a:bodyPr>
          <a:lstStyle/>
          <a:p>
            <a:r>
              <a:rPr lang="ru-RU" sz="2400"/>
              <a:t>Крім центрального і периферичного раку легенів існують і інші його форми, які відносяться до запущеним формам раку:</a:t>
            </a:r>
          </a:p>
          <a:p>
            <a:r>
              <a:rPr lang="ru-RU" sz="2400"/>
              <a:t>Пайовий рак і медіастинальної рак</a:t>
            </a:r>
          </a:p>
          <a:p>
            <a:r>
              <a:rPr lang="ru-RU" sz="2400" b="1">
                <a:solidFill>
                  <a:srgbClr val="FFFF00"/>
                </a:solidFill>
              </a:rPr>
              <a:t>                             </a:t>
            </a:r>
            <a:r>
              <a:rPr lang="ru-RU" sz="4000" b="1">
                <a:solidFill>
                  <a:srgbClr val="FFFF00"/>
                </a:solidFill>
              </a:rPr>
              <a:t>Долевий рак </a:t>
            </a:r>
          </a:p>
          <a:p>
            <a:r>
              <a:rPr lang="ru-RU" sz="2400"/>
              <a:t>Розвивається внаслідок центрального або периферичного вузла, що займає всю частку, частіше верхню.  Рентгенологічно проявляється інтенсивним гомогенним затемненням протягом або всієї частки, або більшої її частини.  Затемнення різко окреслено междолевою плеврою, контур якої опуклий (симптом Ленка).  Нижня межа може</a:t>
            </a:r>
          </a:p>
          <a:p>
            <a:r>
              <a:rPr lang="ru-RU" sz="2400"/>
              <a:t>бути зігнутою при проростанні пухлини в головний бронх і розвитку ателектазу в місці збереження легеневої тканини, що викликає втягнення нижньої межі, а на рівні пухлинного вузла - опуклість (в цілому - вигнута нижня межа).</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1032" y="-5417"/>
            <a:ext cx="8712968" cy="5509200"/>
          </a:xfrm>
          <a:prstGeom prst="rect">
            <a:avLst/>
          </a:prstGeom>
        </p:spPr>
        <p:txBody>
          <a:bodyPr wrap="square">
            <a:spAutoFit/>
          </a:bodyPr>
          <a:lstStyle/>
          <a:p>
            <a:pPr indent="269875" algn="ctr"/>
            <a:r>
              <a:rPr lang="ru-RU" sz="4000" b="1">
                <a:solidFill>
                  <a:srgbClr val="FFFF00"/>
                </a:solidFill>
              </a:rPr>
              <a:t>Медиастинальна форма рака легені</a:t>
            </a:r>
          </a:p>
          <a:p>
            <a:pPr indent="269875" algn="just"/>
            <a:r>
              <a:rPr lang="ru-RU" sz="2400"/>
              <a:t>Розвивається при метастазуванні невеликого бронхогенною раку (центрального або периферичного) в лімфовузли середостіння, або при поширенні центрального раку в сторону середостіння і вростання в сусідні органи з поширеним метастазуванням в ТРАХЕОБРОНХІАЛЬНА групу лімфовузлів.  Пухлина разом з метастазами проростає у великі судини і стравохід, стискаючи їх.</a:t>
            </a:r>
          </a:p>
          <a:p>
            <a:pPr indent="269875" algn="just"/>
            <a:r>
              <a:rPr lang="ru-RU" sz="2400"/>
              <a:t>Клінічно у пацієнтів виявляють синдром верхньої порожнистої вени (набряк і одутлість особи, посилена пульсація судин на шиї і ін.).  Судинні зміни виступають на перший план швидше при правобічної локалізації процесу.  При лівосторонньої локалізації спочатку з'являється осиплість голосу через стискання або проростання поворотної гілки блукаючого нерва.</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5324535"/>
          </a:xfrm>
          <a:prstGeom prst="rect">
            <a:avLst/>
          </a:prstGeom>
        </p:spPr>
        <p:txBody>
          <a:bodyPr wrap="square">
            <a:spAutoFit/>
          </a:bodyPr>
          <a:lstStyle/>
          <a:p>
            <a:r>
              <a:rPr lang="ru-RU" sz="2000"/>
              <a:t>У деяких випадках на перший план виступають азами утворює конгломерат, який неврологічні симптоми - біль у грудній клітці та верхньої кінцівки через компресії</a:t>
            </a:r>
          </a:p>
          <a:p>
            <a:r>
              <a:rPr lang="ru-RU" sz="2000"/>
              <a:t>нервових сплетінь.</a:t>
            </a:r>
          </a:p>
          <a:p>
            <a:r>
              <a:rPr lang="ru-RU" sz="2000"/>
              <a:t>Рентгенологічно медіастинальної рак характеризується:</a:t>
            </a:r>
          </a:p>
          <a:p>
            <a:r>
              <a:rPr lang="ru-RU" sz="2000"/>
              <a:t>  частіше одностороннім розширенням середостіння,</a:t>
            </a:r>
          </a:p>
          <a:p>
            <a:r>
              <a:rPr lang="ru-RU" sz="2000"/>
              <a:t>збільшенням трахеобронхіальних лімфовузлів з досить чіткими поліциклічними контурами.  Такі ознаки легше виявляються праворуч, ліворуч їх виявити складніше через дуги аорти</a:t>
            </a:r>
          </a:p>
          <a:p>
            <a:r>
              <a:rPr lang="ru-RU" sz="2000"/>
              <a:t>і лівих відділів серця.  Контрастували стравохід зміщується в протилежну від пухлини сторону і нерівномірно звужується.  При проростанні стінки стравоходу втрачають чіткість, стають нерівними.  При двосторонньому збільшенні лімфовузлів необхідно диференціювати медіастинальної рак, метастази пухлин інших локалізацій або системне лімфопроліферативних захворювання.</a:t>
            </a:r>
          </a:p>
          <a:p>
            <a:r>
              <a:rPr lang="ru-RU" sz="2000"/>
              <a:t>Томографія дає можливість уточнити стан бронхів, іноді виявити первинну пухлину.</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AutoShape 2" descr="РЕНТГЕНОДИАГНОСТИКА ПЕРИФЕРИЧЕСКОГО РАКА ЛЕГКИХ Кафедра лучевой диагностики  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91492" name="Picture 4" descr="Рентгенодиагностика периферического рака легких - online presentation"/>
          <p:cNvPicPr>
            <a:picLocks noChangeAspect="1" noChangeArrowheads="1"/>
          </p:cNvPicPr>
          <p:nvPr/>
        </p:nvPicPr>
        <p:blipFill>
          <a:blip r:embed="rId2" cstate="print"/>
          <a:srcRect/>
          <a:stretch>
            <a:fillRect/>
          </a:stretch>
        </p:blipFill>
        <p:spPr bwMode="auto">
          <a:xfrm>
            <a:off x="827584" y="890718"/>
            <a:ext cx="7956376" cy="5967282"/>
          </a:xfrm>
          <a:prstGeom prst="rect">
            <a:avLst/>
          </a:prstGeom>
          <a:noFill/>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5878532"/>
          </a:xfrm>
          <a:prstGeom prst="rect">
            <a:avLst/>
          </a:prstGeom>
        </p:spPr>
        <p:txBody>
          <a:bodyPr wrap="square">
            <a:spAutoFit/>
          </a:bodyPr>
          <a:lstStyle/>
          <a:p>
            <a:pPr algn="ctr"/>
            <a:r>
              <a:rPr lang="ru-RU" sz="4000" b="1">
                <a:solidFill>
                  <a:srgbClr val="FFFF00"/>
                </a:solidFill>
              </a:rPr>
              <a:t>Саркома легень</a:t>
            </a:r>
          </a:p>
          <a:p>
            <a:pPr indent="179388" algn="just"/>
            <a:r>
              <a:rPr lang="ru-RU" sz="2400"/>
              <a:t> (Злоякісна пухлина, яка розвивається з сполучної тканини легені) може виникати в центральних і периферичних відділах, рідко в великих бронхах.  клінічна картина</a:t>
            </a:r>
          </a:p>
          <a:p>
            <a:pPr indent="179388" algn="just"/>
            <a:r>
              <a:rPr lang="ru-RU" sz="2400"/>
              <a:t>Саркоми аналогічна раку легкого і залежить від локалізації процесу і розмірів пухлини.  Патогномонічних рентгенологічних симптомів немає.  Ендобронхіальна форма характеризується ознаками бронхостеноз (аналогічно картині центрального раку легень).  Внутрілегенева саркома характеризуєтся кулястої або овальної форми утворенням великих розмірів (іноді може займати всю частку легені), з чіткими контурами, однорідної структури.  Навколишнє легенева тканина і корінь легкого, як правило, не змінені.</a:t>
            </a:r>
          </a:p>
          <a:p>
            <a:pPr indent="179388" algn="just"/>
            <a:r>
              <a:rPr lang="ru-RU" sz="2400"/>
              <a:t>Рак легенів може ускладнюватися ателектазами, параканкрозного пневмонією і розпадом і плевритом</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ttps://radiomed.ru/sites/default/files/3.r.slayd10.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Picture 2" descr="https://radiomed.ru/sites/default/files/4.r.slayd11.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s://radiomed.ru/sites/default/files/5.r.slayd12.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https://radiomed.ru/sites/default/files/1.br_.slayd43_0.jpg"/>
          <p:cNvPicPr>
            <a:picLocks noChangeAspect="1" noChangeArrowheads="1"/>
          </p:cNvPicPr>
          <p:nvPr/>
        </p:nvPicPr>
        <p:blipFill>
          <a:blip r:embed="rId2" cstate="print"/>
          <a:srcRect/>
          <a:stretch>
            <a:fillRect/>
          </a:stretch>
        </p:blipFill>
        <p:spPr bwMode="auto">
          <a:xfrm>
            <a:off x="0" y="-1"/>
            <a:ext cx="5436097" cy="4077073"/>
          </a:xfrm>
          <a:prstGeom prst="rect">
            <a:avLst/>
          </a:prstGeom>
          <a:noFill/>
        </p:spPr>
      </p:pic>
      <p:pic>
        <p:nvPicPr>
          <p:cNvPr id="206852" name="Picture 4" descr="https://radiomed.ru/sites/default/files/2.br_.slayd44_0.jpg"/>
          <p:cNvPicPr>
            <a:picLocks noChangeAspect="1" noChangeArrowheads="1"/>
          </p:cNvPicPr>
          <p:nvPr/>
        </p:nvPicPr>
        <p:blipFill>
          <a:blip r:embed="rId3" cstate="print"/>
          <a:srcRect/>
          <a:stretch>
            <a:fillRect/>
          </a:stretch>
        </p:blipFill>
        <p:spPr bwMode="auto">
          <a:xfrm>
            <a:off x="0" y="3933056"/>
            <a:ext cx="5436096" cy="3320989"/>
          </a:xfrm>
          <a:prstGeom prst="rect">
            <a:avLst/>
          </a:prstGeom>
          <a:noFill/>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https://radiomed.ru/sites/default/files/2.r.slayd9_.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https://radiomed.ru/sites/default/files/user/1/6.0.pierifier._rak_0.jpg"/>
          <p:cNvPicPr>
            <a:picLocks noChangeAspect="1" noChangeArrowheads="1"/>
          </p:cNvPicPr>
          <p:nvPr/>
        </p:nvPicPr>
        <p:blipFill>
          <a:blip r:embed="rId2" cstate="print"/>
          <a:srcRect/>
          <a:stretch>
            <a:fillRect/>
          </a:stretch>
        </p:blipFill>
        <p:spPr bwMode="auto">
          <a:xfrm>
            <a:off x="323528" y="260648"/>
            <a:ext cx="4716789" cy="5328592"/>
          </a:xfrm>
          <a:prstGeom prst="rect">
            <a:avLst/>
          </a:prstGeom>
          <a:noFill/>
        </p:spPr>
      </p:pic>
      <p:sp>
        <p:nvSpPr>
          <p:cNvPr id="3" name="Прямоугольник 2"/>
          <p:cNvSpPr/>
          <p:nvPr/>
        </p:nvSpPr>
        <p:spPr>
          <a:xfrm>
            <a:off x="5796136" y="620688"/>
            <a:ext cx="2038956" cy="369332"/>
          </a:xfrm>
          <a:prstGeom prst="rect">
            <a:avLst/>
          </a:prstGeom>
        </p:spPr>
        <p:txBody>
          <a:bodyPr wrap="none">
            <a:spAutoFit/>
          </a:bodyPr>
          <a:lstStyle/>
          <a:p>
            <a:r>
              <a:rPr lang="uk-UA"/>
              <a:t>Переферичний рак</a:t>
            </a:r>
            <a:endParaRPr lang="ru-RU"/>
          </a:p>
        </p:txBody>
      </p:sp>
      <p:sp>
        <p:nvSpPr>
          <p:cNvPr id="4" name="Прямоугольник 3"/>
          <p:cNvSpPr/>
          <p:nvPr/>
        </p:nvSpPr>
        <p:spPr>
          <a:xfrm>
            <a:off x="539552" y="5661248"/>
            <a:ext cx="8604448"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20072" y="188640"/>
            <a:ext cx="2787494" cy="369332"/>
          </a:xfrm>
          <a:prstGeom prst="rect">
            <a:avLst/>
          </a:prstGeom>
        </p:spPr>
        <p:txBody>
          <a:bodyPr wrap="none">
            <a:spAutoFit/>
          </a:bodyPr>
          <a:lstStyle/>
          <a:p>
            <a:r>
              <a:rPr lang="ru-RU"/>
              <a:t>Полігональна форма вузла</a:t>
            </a:r>
          </a:p>
        </p:txBody>
      </p:sp>
      <p:pic>
        <p:nvPicPr>
          <p:cNvPr id="209922" name="Picture 2" descr="https://radiomed.ru/sites/default/files/user/1/6.1.polighonalnaia_forma.jpg"/>
          <p:cNvPicPr>
            <a:picLocks noChangeAspect="1" noChangeArrowheads="1"/>
          </p:cNvPicPr>
          <p:nvPr/>
        </p:nvPicPr>
        <p:blipFill>
          <a:blip r:embed="rId2" cstate="print"/>
          <a:srcRect/>
          <a:stretch>
            <a:fillRect/>
          </a:stretch>
        </p:blipFill>
        <p:spPr bwMode="auto">
          <a:xfrm>
            <a:off x="0" y="188640"/>
            <a:ext cx="5112566" cy="5112568"/>
          </a:xfrm>
          <a:prstGeom prst="rect">
            <a:avLst/>
          </a:prstGeom>
          <a:noFill/>
        </p:spPr>
      </p:pic>
      <p:sp>
        <p:nvSpPr>
          <p:cNvPr id="4" name="Прямоугольник 3"/>
          <p:cNvSpPr/>
          <p:nvPr/>
        </p:nvSpPr>
        <p:spPr>
          <a:xfrm>
            <a:off x="539552" y="5517232"/>
            <a:ext cx="8064896"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64088" y="404664"/>
            <a:ext cx="2351798" cy="369332"/>
          </a:xfrm>
          <a:prstGeom prst="rect">
            <a:avLst/>
          </a:prstGeom>
        </p:spPr>
        <p:txBody>
          <a:bodyPr wrap="none">
            <a:spAutoFit/>
          </a:bodyPr>
          <a:lstStyle/>
          <a:p>
            <a:r>
              <a:rPr lang="ru-RU"/>
              <a:t>Овоідная форма вузла</a:t>
            </a:r>
          </a:p>
        </p:txBody>
      </p:sp>
      <p:pic>
        <p:nvPicPr>
          <p:cNvPr id="210946" name="Picture 2" descr="https://radiomed.ru/sites/default/files/user/1/6.2.ovoidnaia_forma.jpg"/>
          <p:cNvPicPr>
            <a:picLocks noChangeAspect="1" noChangeArrowheads="1"/>
          </p:cNvPicPr>
          <p:nvPr/>
        </p:nvPicPr>
        <p:blipFill>
          <a:blip r:embed="rId2" cstate="print"/>
          <a:srcRect/>
          <a:stretch>
            <a:fillRect/>
          </a:stretch>
        </p:blipFill>
        <p:spPr bwMode="auto">
          <a:xfrm>
            <a:off x="611560" y="260648"/>
            <a:ext cx="4576274" cy="4392488"/>
          </a:xfrm>
          <a:prstGeom prst="rect">
            <a:avLst/>
          </a:prstGeom>
          <a:noFill/>
        </p:spPr>
      </p:pic>
      <p:sp>
        <p:nvSpPr>
          <p:cNvPr id="4" name="Прямоугольник 3"/>
          <p:cNvSpPr/>
          <p:nvPr/>
        </p:nvSpPr>
        <p:spPr>
          <a:xfrm>
            <a:off x="539552" y="5517232"/>
            <a:ext cx="8352928"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0" y="0"/>
            <a:ext cx="4572000" cy="646331"/>
          </a:xfrm>
          <a:prstGeom prst="rect">
            <a:avLst/>
          </a:prstGeom>
        </p:spPr>
        <p:txBody>
          <a:bodyPr>
            <a:spAutoFit/>
          </a:bodyPr>
          <a:lstStyle/>
          <a:p>
            <a:r>
              <a:rPr lang="ru-RU"/>
              <a:t>Полігональна форма вузла на тлі рубцево зміненої тканини</a:t>
            </a:r>
          </a:p>
        </p:txBody>
      </p:sp>
      <p:pic>
        <p:nvPicPr>
          <p:cNvPr id="211970" name="Picture 2" descr="https://radiomed.ru/sites/default/files/user/1/6.3.polighonalnaia_forma.jpg"/>
          <p:cNvPicPr>
            <a:picLocks noChangeAspect="1" noChangeArrowheads="1"/>
          </p:cNvPicPr>
          <p:nvPr/>
        </p:nvPicPr>
        <p:blipFill>
          <a:blip r:embed="rId2" cstate="print"/>
          <a:srcRect/>
          <a:stretch>
            <a:fillRect/>
          </a:stretch>
        </p:blipFill>
        <p:spPr bwMode="auto">
          <a:xfrm>
            <a:off x="251520" y="404664"/>
            <a:ext cx="4276191" cy="4104456"/>
          </a:xfrm>
          <a:prstGeom prst="rect">
            <a:avLst/>
          </a:prstGeom>
          <a:noFill/>
        </p:spPr>
      </p:pic>
      <p:sp>
        <p:nvSpPr>
          <p:cNvPr id="4" name="Прямоугольник 3"/>
          <p:cNvSpPr/>
          <p:nvPr/>
        </p:nvSpPr>
        <p:spPr>
          <a:xfrm>
            <a:off x="0" y="4653136"/>
            <a:ext cx="8244408" cy="923330"/>
          </a:xfrm>
          <a:prstGeom prst="rect">
            <a:avLst/>
          </a:prstGeom>
        </p:spPr>
        <p:txBody>
          <a:bodyPr wrap="square">
            <a:spAutoFit/>
          </a:bodyPr>
          <a:lstStyle/>
          <a:p>
            <a:r>
              <a:rPr lang="ru-RU"/>
              <a:t>На ранніх стадіях розвитку периферичний рак найчастіше схожий на вогнище запалення або пневмосклерозу і набагато рідше нагадує доброякісну пухлину або кісту.</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6016" y="260648"/>
            <a:ext cx="4293548" cy="369332"/>
          </a:xfrm>
          <a:prstGeom prst="rect">
            <a:avLst/>
          </a:prstGeom>
        </p:spPr>
        <p:txBody>
          <a:bodyPr wrap="none">
            <a:spAutoFit/>
          </a:bodyPr>
          <a:lstStyle/>
          <a:p>
            <a:r>
              <a:rPr lang="ru-RU"/>
              <a:t>По контуру отделельние вусики - шипики</a:t>
            </a:r>
          </a:p>
        </p:txBody>
      </p:sp>
      <p:pic>
        <p:nvPicPr>
          <p:cNvPr id="212994" name="Picture 2" descr="https://radiomed.ru/sites/default/files/user/1/6.4.po_konturu_otdielienyie_usiki-shipiki.jpg"/>
          <p:cNvPicPr>
            <a:picLocks noChangeAspect="1" noChangeArrowheads="1"/>
          </p:cNvPicPr>
          <p:nvPr/>
        </p:nvPicPr>
        <p:blipFill>
          <a:blip r:embed="rId2" cstate="print"/>
          <a:srcRect/>
          <a:stretch>
            <a:fillRect/>
          </a:stretch>
        </p:blipFill>
        <p:spPr bwMode="auto">
          <a:xfrm>
            <a:off x="323528" y="0"/>
            <a:ext cx="4391108" cy="4149080"/>
          </a:xfrm>
          <a:prstGeom prst="rect">
            <a:avLst/>
          </a:prstGeom>
          <a:noFill/>
        </p:spPr>
      </p:pic>
      <p:sp>
        <p:nvSpPr>
          <p:cNvPr id="4" name="Прямоугольник 3"/>
          <p:cNvSpPr/>
          <p:nvPr/>
        </p:nvSpPr>
        <p:spPr>
          <a:xfrm>
            <a:off x="395536" y="5733256"/>
            <a:ext cx="8424936"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23" name="Picture 7" descr="https://radiomed.ru/sites/default/files/user/1/6.6.vienchik_shipikov_ukhodiashchikh_v_okr._tkan.jpg"/>
          <p:cNvPicPr>
            <a:picLocks noChangeAspect="1" noChangeArrowheads="1"/>
          </p:cNvPicPr>
          <p:nvPr/>
        </p:nvPicPr>
        <p:blipFill>
          <a:blip r:embed="rId2" cstate="print"/>
          <a:srcRect/>
          <a:stretch>
            <a:fillRect/>
          </a:stretch>
        </p:blipFill>
        <p:spPr bwMode="auto">
          <a:xfrm>
            <a:off x="251519" y="404664"/>
            <a:ext cx="4904943" cy="4824536"/>
          </a:xfrm>
          <a:prstGeom prst="rect">
            <a:avLst/>
          </a:prstGeom>
          <a:noFill/>
        </p:spPr>
      </p:pic>
      <p:sp>
        <p:nvSpPr>
          <p:cNvPr id="7" name="Прямоугольник 6"/>
          <p:cNvSpPr/>
          <p:nvPr/>
        </p:nvSpPr>
        <p:spPr>
          <a:xfrm>
            <a:off x="5148064" y="332656"/>
            <a:ext cx="3600400" cy="646331"/>
          </a:xfrm>
          <a:prstGeom prst="rect">
            <a:avLst/>
          </a:prstGeom>
        </p:spPr>
        <p:txBody>
          <a:bodyPr wrap="square">
            <a:spAutoFit/>
          </a:bodyPr>
          <a:lstStyle/>
          <a:p>
            <a:r>
              <a:rPr lang="ru-RU"/>
              <a:t>Віночок шипиків, що йдуть в навколишню тканину</a:t>
            </a:r>
          </a:p>
        </p:txBody>
      </p:sp>
      <p:sp>
        <p:nvSpPr>
          <p:cNvPr id="8" name="Прямоугольник 7"/>
          <p:cNvSpPr/>
          <p:nvPr/>
        </p:nvSpPr>
        <p:spPr>
          <a:xfrm>
            <a:off x="251520" y="5517232"/>
            <a:ext cx="8892480"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28184" y="260648"/>
            <a:ext cx="1713161" cy="369332"/>
          </a:xfrm>
          <a:prstGeom prst="rect">
            <a:avLst/>
          </a:prstGeom>
        </p:spPr>
        <p:txBody>
          <a:bodyPr wrap="none">
            <a:spAutoFit/>
          </a:bodyPr>
          <a:lstStyle/>
          <a:p>
            <a:r>
              <a:rPr lang="ru-RU"/>
              <a:t>Вирізка Ріглера</a:t>
            </a:r>
          </a:p>
        </p:txBody>
      </p:sp>
      <p:pic>
        <p:nvPicPr>
          <p:cNvPr id="215042" name="Picture 2" descr="https://radiomed.ru/sites/default/files/user/1/6.7.vyriezka_righliera.jpg"/>
          <p:cNvPicPr>
            <a:picLocks noChangeAspect="1" noChangeArrowheads="1"/>
          </p:cNvPicPr>
          <p:nvPr/>
        </p:nvPicPr>
        <p:blipFill>
          <a:blip r:embed="rId2" cstate="print"/>
          <a:srcRect/>
          <a:stretch>
            <a:fillRect/>
          </a:stretch>
        </p:blipFill>
        <p:spPr bwMode="auto">
          <a:xfrm>
            <a:off x="323527" y="188640"/>
            <a:ext cx="5511161" cy="5832648"/>
          </a:xfrm>
          <a:prstGeom prst="rect">
            <a:avLst/>
          </a:prstGeom>
          <a:noFill/>
        </p:spPr>
      </p:pic>
      <p:sp>
        <p:nvSpPr>
          <p:cNvPr id="4" name="Прямоугольник 3"/>
          <p:cNvSpPr/>
          <p:nvPr/>
        </p:nvSpPr>
        <p:spPr>
          <a:xfrm>
            <a:off x="251520" y="5934670"/>
            <a:ext cx="8496944"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8144" y="260648"/>
            <a:ext cx="1765420" cy="369332"/>
          </a:xfrm>
          <a:prstGeom prst="rect">
            <a:avLst/>
          </a:prstGeom>
        </p:spPr>
        <p:txBody>
          <a:bodyPr wrap="none">
            <a:spAutoFit/>
          </a:bodyPr>
          <a:lstStyle/>
          <a:p>
            <a:r>
              <a:rPr lang="ru-RU"/>
              <a:t>Корона </a:t>
            </a:r>
            <a:r>
              <a:rPr lang="ru-RU" err="1"/>
              <a:t>малигна</a:t>
            </a:r>
            <a:endParaRPr lang="ru-RU"/>
          </a:p>
        </p:txBody>
      </p:sp>
      <p:pic>
        <p:nvPicPr>
          <p:cNvPr id="216066" name="Picture 2" descr="https://radiomed.ru/sites/default/files/user/1/6.8._korona_malighna.jpg"/>
          <p:cNvPicPr>
            <a:picLocks noChangeAspect="1" noChangeArrowheads="1"/>
          </p:cNvPicPr>
          <p:nvPr/>
        </p:nvPicPr>
        <p:blipFill>
          <a:blip r:embed="rId2" cstate="print"/>
          <a:srcRect/>
          <a:stretch>
            <a:fillRect/>
          </a:stretch>
        </p:blipFill>
        <p:spPr bwMode="auto">
          <a:xfrm>
            <a:off x="467544" y="332656"/>
            <a:ext cx="4998982" cy="4896544"/>
          </a:xfrm>
          <a:prstGeom prst="rect">
            <a:avLst/>
          </a:prstGeom>
          <a:noFill/>
        </p:spPr>
      </p:pic>
      <p:sp>
        <p:nvSpPr>
          <p:cNvPr id="4" name="Прямоугольник 3"/>
          <p:cNvSpPr/>
          <p:nvPr/>
        </p:nvSpPr>
        <p:spPr>
          <a:xfrm>
            <a:off x="467544" y="5733256"/>
            <a:ext cx="8280920"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8144" y="260648"/>
            <a:ext cx="2627963" cy="646331"/>
          </a:xfrm>
          <a:prstGeom prst="rect">
            <a:avLst/>
          </a:prstGeom>
        </p:spPr>
        <p:txBody>
          <a:bodyPr wrap="square">
            <a:spAutoFit/>
          </a:bodyPr>
          <a:lstStyle/>
          <a:p>
            <a:r>
              <a:rPr lang="ru-RU"/>
              <a:t>Тінь вузла неоднорідна, доріжка до плеври</a:t>
            </a:r>
          </a:p>
        </p:txBody>
      </p:sp>
      <p:pic>
        <p:nvPicPr>
          <p:cNvPr id="217090" name="Picture 2" descr="https://radiomed.ru/sites/default/files/user/1/6.9.tien_uzla_nieodnorodnaia_dorozhka_k_plievrie.jpg"/>
          <p:cNvPicPr>
            <a:picLocks noChangeAspect="1" noChangeArrowheads="1"/>
          </p:cNvPicPr>
          <p:nvPr/>
        </p:nvPicPr>
        <p:blipFill>
          <a:blip r:embed="rId2" cstate="print"/>
          <a:srcRect/>
          <a:stretch>
            <a:fillRect/>
          </a:stretch>
        </p:blipFill>
        <p:spPr bwMode="auto">
          <a:xfrm>
            <a:off x="323528" y="260648"/>
            <a:ext cx="5112566" cy="5112568"/>
          </a:xfrm>
          <a:prstGeom prst="rect">
            <a:avLst/>
          </a:prstGeom>
          <a:noFill/>
        </p:spPr>
      </p:pic>
      <p:sp>
        <p:nvSpPr>
          <p:cNvPr id="4" name="Прямоугольник 3"/>
          <p:cNvSpPr/>
          <p:nvPr/>
        </p:nvSpPr>
        <p:spPr>
          <a:xfrm>
            <a:off x="467544" y="5733256"/>
            <a:ext cx="8496944"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96136" y="404664"/>
            <a:ext cx="2725233" cy="369332"/>
          </a:xfrm>
          <a:prstGeom prst="rect">
            <a:avLst/>
          </a:prstGeom>
        </p:spPr>
        <p:txBody>
          <a:bodyPr wrap="none">
            <a:spAutoFit/>
          </a:bodyPr>
          <a:lstStyle/>
          <a:p>
            <a:r>
              <a:rPr lang="ru-RU"/>
              <a:t>Контуры бугристі, нечіткі</a:t>
            </a:r>
          </a:p>
        </p:txBody>
      </p:sp>
      <p:pic>
        <p:nvPicPr>
          <p:cNvPr id="218114" name="Picture 2" descr="https://radiomed.ru/sites/default/files/user/1/6.10.kontury_bughristyie_niechietkiie.jpg"/>
          <p:cNvPicPr>
            <a:picLocks noChangeAspect="1" noChangeArrowheads="1"/>
          </p:cNvPicPr>
          <p:nvPr/>
        </p:nvPicPr>
        <p:blipFill>
          <a:blip r:embed="rId2" cstate="print"/>
          <a:srcRect/>
          <a:stretch>
            <a:fillRect/>
          </a:stretch>
        </p:blipFill>
        <p:spPr bwMode="auto">
          <a:xfrm>
            <a:off x="251520" y="332656"/>
            <a:ext cx="5453704" cy="5256584"/>
          </a:xfrm>
          <a:prstGeom prst="rect">
            <a:avLst/>
          </a:prstGeom>
          <a:noFill/>
        </p:spPr>
      </p:pic>
      <p:sp>
        <p:nvSpPr>
          <p:cNvPr id="4" name="Прямоугольник 3"/>
          <p:cNvSpPr/>
          <p:nvPr/>
        </p:nvSpPr>
        <p:spPr>
          <a:xfrm>
            <a:off x="323528" y="5934670"/>
            <a:ext cx="8496944"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148064" y="0"/>
            <a:ext cx="4572000" cy="646331"/>
          </a:xfrm>
          <a:prstGeom prst="rect">
            <a:avLst/>
          </a:prstGeom>
        </p:spPr>
        <p:txBody>
          <a:bodyPr>
            <a:spAutoFit/>
          </a:bodyPr>
          <a:lstStyle/>
          <a:p>
            <a:r>
              <a:rPr lang="ru-RU"/>
              <a:t>Фаза множинного дрібнофокусного</a:t>
            </a:r>
          </a:p>
          <a:p>
            <a:r>
              <a:rPr lang="ru-RU"/>
              <a:t> розпаду</a:t>
            </a:r>
          </a:p>
        </p:txBody>
      </p:sp>
      <p:pic>
        <p:nvPicPr>
          <p:cNvPr id="219141" name="Picture 5" descr="https://radiomed.ru/sites/default/files/user/1/6.11.faza_mnozhiestviennogho_mielkofokusnogho_raspada.jpg"/>
          <p:cNvPicPr>
            <a:picLocks noChangeAspect="1" noChangeArrowheads="1"/>
          </p:cNvPicPr>
          <p:nvPr/>
        </p:nvPicPr>
        <p:blipFill>
          <a:blip r:embed="rId2" cstate="print"/>
          <a:srcRect/>
          <a:stretch>
            <a:fillRect/>
          </a:stretch>
        </p:blipFill>
        <p:spPr bwMode="auto">
          <a:xfrm>
            <a:off x="323528" y="332656"/>
            <a:ext cx="4594794" cy="4824536"/>
          </a:xfrm>
          <a:prstGeom prst="rect">
            <a:avLst/>
          </a:prstGeom>
          <a:noFill/>
        </p:spPr>
      </p:pic>
      <p:sp>
        <p:nvSpPr>
          <p:cNvPr id="6" name="Прямоугольник 5"/>
          <p:cNvSpPr/>
          <p:nvPr/>
        </p:nvSpPr>
        <p:spPr>
          <a:xfrm>
            <a:off x="251520" y="5445224"/>
            <a:ext cx="8892480"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516216" y="260648"/>
            <a:ext cx="1967711" cy="923330"/>
          </a:xfrm>
          <a:prstGeom prst="rect">
            <a:avLst/>
          </a:prstGeom>
        </p:spPr>
        <p:txBody>
          <a:bodyPr wrap="square">
            <a:spAutoFit/>
          </a:bodyPr>
          <a:lstStyle/>
          <a:p>
            <a:r>
              <a:rPr lang="ru-RU"/>
              <a:t>Полостна форма перифиричного раку</a:t>
            </a:r>
          </a:p>
        </p:txBody>
      </p:sp>
      <p:pic>
        <p:nvPicPr>
          <p:cNvPr id="220165" name="Picture 5" descr="https://radiomed.ru/sites/default/files/user/1/6.12.polostnaia_forma_pierif._raka.jpg"/>
          <p:cNvPicPr>
            <a:picLocks noChangeAspect="1" noChangeArrowheads="1"/>
          </p:cNvPicPr>
          <p:nvPr/>
        </p:nvPicPr>
        <p:blipFill>
          <a:blip r:embed="rId2" cstate="print"/>
          <a:srcRect/>
          <a:stretch>
            <a:fillRect/>
          </a:stretch>
        </p:blipFill>
        <p:spPr bwMode="auto">
          <a:xfrm>
            <a:off x="323528" y="332656"/>
            <a:ext cx="5289930" cy="5400600"/>
          </a:xfrm>
          <a:prstGeom prst="rect">
            <a:avLst/>
          </a:prstGeom>
          <a:noFill/>
        </p:spPr>
      </p:pic>
      <p:sp>
        <p:nvSpPr>
          <p:cNvPr id="6" name="Прямоугольник 5"/>
          <p:cNvSpPr/>
          <p:nvPr/>
        </p:nvSpPr>
        <p:spPr>
          <a:xfrm>
            <a:off x="251520" y="5934670"/>
            <a:ext cx="8892480"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88224" y="332656"/>
            <a:ext cx="1737976" cy="369332"/>
          </a:xfrm>
          <a:prstGeom prst="rect">
            <a:avLst/>
          </a:prstGeom>
        </p:spPr>
        <p:txBody>
          <a:bodyPr wrap="none">
            <a:spAutoFit/>
          </a:bodyPr>
          <a:lstStyle/>
          <a:p>
            <a:r>
              <a:rPr lang="ru-RU"/>
              <a:t>Краевий розпад</a:t>
            </a:r>
          </a:p>
        </p:txBody>
      </p:sp>
      <p:pic>
        <p:nvPicPr>
          <p:cNvPr id="221186" name="Picture 2" descr="https://radiomed.ru/sites/default/files/user/1/6.13.kraievoi_raspad.jpg"/>
          <p:cNvPicPr>
            <a:picLocks noChangeAspect="1" noChangeArrowheads="1"/>
          </p:cNvPicPr>
          <p:nvPr/>
        </p:nvPicPr>
        <p:blipFill>
          <a:blip r:embed="rId2" cstate="print"/>
          <a:srcRect/>
          <a:stretch>
            <a:fillRect/>
          </a:stretch>
        </p:blipFill>
        <p:spPr bwMode="auto">
          <a:xfrm>
            <a:off x="539552" y="260648"/>
            <a:ext cx="5688630" cy="5688632"/>
          </a:xfrm>
          <a:prstGeom prst="rect">
            <a:avLst/>
          </a:prstGeom>
          <a:noFill/>
        </p:spPr>
      </p:pic>
      <p:sp>
        <p:nvSpPr>
          <p:cNvPr id="4" name="Прямоугольник 3"/>
          <p:cNvSpPr/>
          <p:nvPr/>
        </p:nvSpPr>
        <p:spPr>
          <a:xfrm>
            <a:off x="611560" y="5934670"/>
            <a:ext cx="8064896"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44208" y="0"/>
            <a:ext cx="2232248" cy="646331"/>
          </a:xfrm>
          <a:prstGeom prst="rect">
            <a:avLst/>
          </a:prstGeom>
        </p:spPr>
        <p:txBody>
          <a:bodyPr wrap="square">
            <a:spAutoFit/>
          </a:bodyPr>
          <a:lstStyle/>
          <a:p>
            <a:r>
              <a:rPr lang="ru-RU"/>
              <a:t>Периферичний рак, полость розпаду</a:t>
            </a:r>
          </a:p>
        </p:txBody>
      </p:sp>
      <p:pic>
        <p:nvPicPr>
          <p:cNvPr id="222210" name="Picture 2" descr="https://radiomed.ru/sites/default/files/user/1/6.14.pierif.rak_polost_raspada.jpg"/>
          <p:cNvPicPr>
            <a:picLocks noChangeAspect="1" noChangeArrowheads="1"/>
          </p:cNvPicPr>
          <p:nvPr/>
        </p:nvPicPr>
        <p:blipFill>
          <a:blip r:embed="rId2" cstate="print"/>
          <a:srcRect/>
          <a:stretch>
            <a:fillRect/>
          </a:stretch>
        </p:blipFill>
        <p:spPr bwMode="auto">
          <a:xfrm>
            <a:off x="251520" y="476672"/>
            <a:ext cx="5296072" cy="5472608"/>
          </a:xfrm>
          <a:prstGeom prst="rect">
            <a:avLst/>
          </a:prstGeom>
          <a:noFill/>
        </p:spPr>
      </p:pic>
      <p:sp>
        <p:nvSpPr>
          <p:cNvPr id="4" name="Прямоугольник 3"/>
          <p:cNvSpPr/>
          <p:nvPr/>
        </p:nvSpPr>
        <p:spPr>
          <a:xfrm>
            <a:off x="395536" y="5934670"/>
            <a:ext cx="8568952" cy="646331"/>
          </a:xfrm>
          <a:prstGeom prst="rect">
            <a:avLst/>
          </a:prstGeom>
        </p:spPr>
        <p:txBody>
          <a:bodyPr wrap="square">
            <a:spAutoFit/>
          </a:bodyPr>
          <a:lstStyle/>
          <a:p>
            <a:r>
              <a:rPr lang="en-US"/>
              <a:t>https://radiomed.ru/publications/osnovy-ogk-rak-legkogo-luchevaya-diagnostika-perifericheskogo-raka-legkogo</a:t>
            </a:r>
            <a:endParaRPr lang="ru-RU"/>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image1"/>
          <p:cNvPicPr>
            <a:picLocks noChangeAspect="1" noChangeArrowheads="1"/>
          </p:cNvPicPr>
          <p:nvPr/>
        </p:nvPicPr>
        <p:blipFill>
          <a:blip r:embed="rId2" cstate="print"/>
          <a:srcRect/>
          <a:stretch>
            <a:fillRect/>
          </a:stretch>
        </p:blipFill>
        <p:spPr bwMode="auto">
          <a:xfrm>
            <a:off x="0" y="692696"/>
            <a:ext cx="4932040" cy="4700522"/>
          </a:xfrm>
          <a:prstGeom prst="rect">
            <a:avLst/>
          </a:prstGeom>
          <a:noFill/>
        </p:spPr>
      </p:pic>
      <p:sp>
        <p:nvSpPr>
          <p:cNvPr id="3" name="Прямоугольник 2"/>
          <p:cNvSpPr/>
          <p:nvPr/>
        </p:nvSpPr>
        <p:spPr>
          <a:xfrm>
            <a:off x="395536" y="260648"/>
            <a:ext cx="5386475" cy="461665"/>
          </a:xfrm>
          <a:prstGeom prst="rect">
            <a:avLst/>
          </a:prstGeom>
        </p:spPr>
        <p:txBody>
          <a:bodyPr wrap="none">
            <a:spAutoFit/>
          </a:bodyPr>
          <a:lstStyle/>
          <a:p>
            <a:r>
              <a:rPr lang="ru-RU" sz="2400" b="1"/>
              <a:t>Схематичне зображення раку легенів</a:t>
            </a:r>
          </a:p>
        </p:txBody>
      </p:sp>
      <p:sp>
        <p:nvSpPr>
          <p:cNvPr id="4" name="Прямоугольник 3"/>
          <p:cNvSpPr/>
          <p:nvPr/>
        </p:nvSpPr>
        <p:spPr>
          <a:xfrm>
            <a:off x="5004048" y="836712"/>
            <a:ext cx="4139952" cy="6986528"/>
          </a:xfrm>
          <a:prstGeom prst="rect">
            <a:avLst/>
          </a:prstGeom>
        </p:spPr>
        <p:txBody>
          <a:bodyPr wrap="square">
            <a:spAutoFit/>
          </a:bodyPr>
          <a:lstStyle/>
          <a:p>
            <a:pPr marL="342900" indent="-342900">
              <a:buFont typeface="+mj-lt"/>
              <a:buAutoNum type="arabicPeriod"/>
            </a:pPr>
            <a:r>
              <a:rPr lang="ru-RU" sz="1400"/>
              <a:t>Центральний рак верхньої частки лівої легені (ендобронхіальний зростання), ускладнений ателектазом.</a:t>
            </a:r>
          </a:p>
          <a:p>
            <a:pPr marL="342900" indent="-342900">
              <a:buFont typeface="+mj-lt"/>
              <a:buAutoNum type="arabicPeriod"/>
            </a:pPr>
            <a:endParaRPr lang="ru-RU" sz="1400"/>
          </a:p>
          <a:p>
            <a:pPr marL="342900" indent="-342900">
              <a:buFont typeface="+mj-lt"/>
              <a:buAutoNum type="arabicPeriod"/>
            </a:pPr>
            <a:r>
              <a:rPr lang="ru-RU" sz="1400"/>
              <a:t>Центральний рак верхньої частки правої легені (дифузний ендобронхіальний зростання),</a:t>
            </a:r>
          </a:p>
          <a:p>
            <a:pPr marL="342900" indent="-342900">
              <a:buFont typeface="+mj-lt"/>
              <a:buAutoNum type="arabicPeriod"/>
            </a:pPr>
            <a:endParaRPr lang="ru-RU" sz="1400"/>
          </a:p>
          <a:p>
            <a:pPr marL="342900" indent="-342900">
              <a:buFont typeface="+mj-lt"/>
              <a:buAutoNum type="arabicPeriod"/>
            </a:pPr>
            <a:r>
              <a:rPr lang="ru-RU" sz="1400"/>
              <a:t>Центральний рак нижньої долі правої легені (узловато-перибронхіальних зростання), гіповентиляція нижньої частки</a:t>
            </a:r>
          </a:p>
          <a:p>
            <a:pPr marL="342900" indent="-342900">
              <a:buFont typeface="+mj-lt"/>
              <a:buAutoNum type="arabicPeriod"/>
            </a:pPr>
            <a:endParaRPr lang="ru-RU" sz="1400"/>
          </a:p>
          <a:p>
            <a:pPr marL="342900" indent="-342900">
              <a:buFont typeface="+mj-lt"/>
              <a:buAutoNum type="arabicPeriod"/>
            </a:pPr>
            <a:r>
              <a:rPr lang="ru-RU" sz="1400"/>
              <a:t>Центральний рак верхньої частки правої легені (узловато-перибронхіальних зростання),</a:t>
            </a:r>
          </a:p>
          <a:p>
            <a:pPr marL="342900" indent="-342900">
              <a:buFont typeface="+mj-lt"/>
              <a:buAutoNum type="arabicPeriod"/>
            </a:pPr>
            <a:endParaRPr lang="ru-RU" sz="1400"/>
          </a:p>
          <a:p>
            <a:pPr marL="342900" indent="-342900">
              <a:buFont typeface="+mj-lt"/>
              <a:buAutoNum type="arabicPeriod"/>
            </a:pPr>
            <a:r>
              <a:rPr lang="ru-RU" sz="1400"/>
              <a:t>Центральний рак правої легені (розсіяний зростання)</a:t>
            </a:r>
          </a:p>
          <a:p>
            <a:pPr marL="342900" indent="-342900">
              <a:buFont typeface="+mj-lt"/>
              <a:buAutoNum type="arabicPeriod"/>
            </a:pPr>
            <a:endParaRPr lang="ru-RU" sz="1400"/>
          </a:p>
          <a:p>
            <a:pPr marL="342900" indent="-342900">
              <a:buFont typeface="+mj-lt"/>
              <a:buAutoNum type="arabicPeriod"/>
            </a:pPr>
            <a:r>
              <a:rPr lang="ru-RU" sz="1400"/>
              <a:t>Центральний рак легені (медиастинальная форма),</a:t>
            </a:r>
          </a:p>
          <a:p>
            <a:pPr marL="342900" indent="-342900">
              <a:buFont typeface="+mj-lt"/>
              <a:buAutoNum type="arabicPeriod"/>
            </a:pPr>
            <a:endParaRPr lang="ru-RU" sz="1400"/>
          </a:p>
          <a:p>
            <a:pPr marL="342900" indent="-342900">
              <a:buFont typeface="+mj-lt"/>
              <a:buAutoNum type="arabicPeriod"/>
            </a:pPr>
            <a:r>
              <a:rPr lang="ru-RU" sz="1400"/>
              <a:t>Периферичний рак верхньої частки лівої легені,</a:t>
            </a:r>
          </a:p>
          <a:p>
            <a:pPr marL="342900" indent="-342900">
              <a:buFont typeface="+mj-lt"/>
              <a:buAutoNum type="arabicPeriod"/>
            </a:pPr>
            <a:endParaRPr lang="ru-RU" sz="1400"/>
          </a:p>
          <a:p>
            <a:pPr marL="342900" indent="-342900">
              <a:buFont typeface="+mj-lt"/>
              <a:buAutoNum type="arabicPeriod"/>
            </a:pPr>
            <a:r>
              <a:rPr lang="ru-RU" sz="1400"/>
              <a:t>Периферичний рак верхньої частки лівої легені з розпадом,</a:t>
            </a:r>
          </a:p>
          <a:p>
            <a:pPr marL="342900" indent="-342900">
              <a:buFont typeface="+mj-lt"/>
              <a:buAutoNum type="arabicPeriod"/>
            </a:pPr>
            <a:endParaRPr lang="ru-RU" sz="1400"/>
          </a:p>
          <a:p>
            <a:pPr marL="342900" indent="-342900">
              <a:buFont typeface="+mj-lt"/>
              <a:buAutoNum type="arabicPeriod"/>
            </a:pPr>
            <a:r>
              <a:rPr lang="ru-RU" sz="1400"/>
              <a:t>Периферичний рак верхньої частки лівої легені (кортико-плевральний),</a:t>
            </a:r>
          </a:p>
          <a:p>
            <a:pPr marL="342900" indent="-342900">
              <a:buFont typeface="+mj-lt"/>
              <a:buAutoNum type="arabicPeriod"/>
            </a:pPr>
            <a:endParaRPr lang="ru-RU" sz="1400"/>
          </a:p>
          <a:p>
            <a:pPr marL="342900" indent="-342900">
              <a:buFont typeface="+mj-lt"/>
              <a:buAutoNum type="arabicPeriod"/>
            </a:pPr>
            <a:endParaRPr lang="ru-RU" sz="1400"/>
          </a:p>
          <a:p>
            <a:pPr marL="342900" indent="-342900">
              <a:buFont typeface="+mj-lt"/>
              <a:buAutoNum type="arabicPeriod"/>
            </a:pPr>
            <a:endParaRPr lang="ru-RU" sz="1400"/>
          </a:p>
          <a:p>
            <a:pPr marL="342900" indent="-342900">
              <a:buFont typeface="+mj-lt"/>
              <a:buAutoNum type="arabicPeriod"/>
            </a:pPr>
            <a:endParaRPr lang="ru-RU" sz="1400"/>
          </a:p>
        </p:txBody>
      </p:sp>
      <p:sp>
        <p:nvSpPr>
          <p:cNvPr id="5" name="Прямоугольник 4"/>
          <p:cNvSpPr/>
          <p:nvPr/>
        </p:nvSpPr>
        <p:spPr>
          <a:xfrm>
            <a:off x="0" y="6396335"/>
            <a:ext cx="4572000" cy="461665"/>
          </a:xfrm>
          <a:prstGeom prst="rect">
            <a:avLst/>
          </a:prstGeom>
        </p:spPr>
        <p:txBody>
          <a:bodyPr>
            <a:spAutoFit/>
          </a:bodyPr>
          <a:lstStyle/>
          <a:p>
            <a:pPr marL="342900" indent="-342900"/>
            <a:r>
              <a:rPr lang="ru-RU" sz="1200"/>
              <a:t>Г.Ю. Коваль. </a:t>
            </a:r>
            <a:r>
              <a:rPr lang="uk-UA" sz="1200"/>
              <a:t>Променева  діагностика. “ Медицина України ” . 2009. Том 1. с  241</a:t>
            </a:r>
            <a:endParaRPr lang="ru-RU" sz="120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84976" cy="6001643"/>
          </a:xfrm>
          <a:prstGeom prst="rect">
            <a:avLst/>
          </a:prstGeom>
        </p:spPr>
        <p:txBody>
          <a:bodyPr wrap="square">
            <a:spAutoFit/>
          </a:bodyPr>
          <a:lstStyle/>
          <a:p>
            <a:r>
              <a:rPr lang="ru-RU" sz="2400"/>
              <a:t>Критерії </a:t>
            </a:r>
            <a:r>
              <a:rPr lang="en-US" sz="2400"/>
              <a:t>RECIST (Reponse Evaluation Criteria in Solid Tumors) - </a:t>
            </a:r>
            <a:r>
              <a:rPr lang="ru-RU" sz="2400"/>
              <a:t>критерії оцінки відповіді солідних пухлин за даними КТ (МРТ).  </a:t>
            </a:r>
            <a:r>
              <a:rPr lang="en-US" sz="2400"/>
              <a:t>Russian Journal of Radiology.  2017;  98 (1) DOI: 10.20862 / 0042-4676-2017-98-1-36-43</a:t>
            </a:r>
          </a:p>
          <a:p>
            <a:r>
              <a:rPr lang="ru-RU" sz="2400"/>
              <a:t>Для максимального відтворення методики необхідно використовувати:</a:t>
            </a:r>
          </a:p>
          <a:p>
            <a:r>
              <a:rPr lang="ru-RU" sz="2400"/>
              <a:t> - один і той же апарат;</a:t>
            </a:r>
          </a:p>
          <a:p>
            <a:r>
              <a:rPr lang="ru-RU" sz="2400"/>
              <a:t> - один і той же протокол сканування;</a:t>
            </a:r>
          </a:p>
          <a:p>
            <a:r>
              <a:rPr lang="ru-RU" sz="2400"/>
              <a:t> - одну і ту ж товщину зрізу (не більше 5 мм);</a:t>
            </a:r>
          </a:p>
          <a:p>
            <a:r>
              <a:rPr lang="ru-RU" sz="2400"/>
              <a:t> - одні й ті ж межі області сканування;</a:t>
            </a:r>
          </a:p>
          <a:p>
            <a:r>
              <a:rPr lang="ru-RU" sz="2400"/>
              <a:t> - одне і те ж положення пацієнта;</a:t>
            </a:r>
          </a:p>
          <a:p>
            <a:r>
              <a:rPr lang="ru-RU" sz="2400"/>
              <a:t> - тільки болюсное контрастування, причому з одними і тими ж обсягами введеного контрасту, концентрацією йоду, швидкістю введення контрасту;</a:t>
            </a:r>
          </a:p>
          <a:p>
            <a:r>
              <a:rPr lang="ru-RU" sz="2400"/>
              <a:t> - один і той же лікар повинен оцінювати кожне наступне</a:t>
            </a:r>
          </a:p>
          <a:p>
            <a:r>
              <a:rPr lang="ru-RU" sz="2400"/>
              <a:t>дослідження.</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5949280"/>
            <a:ext cx="4572000" cy="646331"/>
          </a:xfrm>
          <a:prstGeom prst="rect">
            <a:avLst/>
          </a:prstGeom>
        </p:spPr>
        <p:txBody>
          <a:bodyPr>
            <a:spAutoFit/>
          </a:bodyPr>
          <a:lstStyle/>
          <a:p>
            <a:r>
              <a:rPr lang="en-US"/>
              <a:t>Russian Journal of Radiology. 2017; 98(1)</a:t>
            </a:r>
          </a:p>
          <a:p>
            <a:r>
              <a:rPr lang="en-US"/>
              <a:t>DOI: 10.20862/0042-4676-2017-98-1-36-43</a:t>
            </a:r>
            <a:endParaRPr lang="ru-RU"/>
          </a:p>
        </p:txBody>
      </p:sp>
      <p:sp>
        <p:nvSpPr>
          <p:cNvPr id="3" name="Прямоугольник 2"/>
          <p:cNvSpPr/>
          <p:nvPr/>
        </p:nvSpPr>
        <p:spPr>
          <a:xfrm>
            <a:off x="611560" y="3573016"/>
            <a:ext cx="8208912" cy="1200329"/>
          </a:xfrm>
          <a:prstGeom prst="rect">
            <a:avLst/>
          </a:prstGeom>
        </p:spPr>
        <p:txBody>
          <a:bodyPr wrap="square">
            <a:spAutoFit/>
          </a:bodyPr>
          <a:lstStyle/>
          <a:p>
            <a:r>
              <a:rPr lang="ru-RU"/>
              <a:t>МСКТ грудної клітки, венозна фаза, аксіальні зрізи.</a:t>
            </a:r>
          </a:p>
          <a:p>
            <a:r>
              <a:rPr lang="ru-RU"/>
              <a:t>Розміри одного і того ж вогнища в мягкоткание (а) і легеневій (б) режимах перегляду можуть істотно відрізнятися.  Візуалізується псевдозбільшення розміру вогнища на 20%</a:t>
            </a:r>
          </a:p>
        </p:txBody>
      </p:sp>
      <p:pic>
        <p:nvPicPr>
          <p:cNvPr id="2050" name="Picture 2"/>
          <p:cNvPicPr>
            <a:picLocks noChangeAspect="1" noChangeArrowheads="1"/>
          </p:cNvPicPr>
          <p:nvPr/>
        </p:nvPicPr>
        <p:blipFill>
          <a:blip r:embed="rId2" cstate="print"/>
          <a:srcRect/>
          <a:stretch>
            <a:fillRect/>
          </a:stretch>
        </p:blipFill>
        <p:spPr bwMode="auto">
          <a:xfrm>
            <a:off x="0" y="0"/>
            <a:ext cx="6591300" cy="3409950"/>
          </a:xfrm>
          <a:prstGeom prst="rect">
            <a:avLst/>
          </a:prstGeom>
          <a:noFill/>
          <a:ln w="9525">
            <a:noFill/>
            <a:miter lim="800000"/>
            <a:headEnd/>
            <a:tailEnd/>
          </a:ln>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4524315"/>
          </a:xfrm>
          <a:prstGeom prst="rect">
            <a:avLst/>
          </a:prstGeom>
        </p:spPr>
        <p:txBody>
          <a:bodyPr wrap="square">
            <a:spAutoFit/>
          </a:bodyPr>
          <a:lstStyle/>
          <a:p>
            <a:pPr algn="just"/>
            <a:r>
              <a:rPr lang="ru-RU" sz="2400"/>
              <a:t>Для грудної клітини використовують: верхня межа - міжхребцевий диск CVII-ThI, нижня межа - нижележащие ребра, сканування виконується на глибокому вдиху і затримки дихання;</a:t>
            </a:r>
          </a:p>
          <a:p>
            <a:pPr algn="just"/>
            <a:r>
              <a:rPr lang="ru-RU" sz="2400"/>
              <a:t>Відповідно до критеріїв RECIST 1.1, будь-який новий осередок означає</a:t>
            </a:r>
          </a:p>
          <a:p>
            <a:pPr algn="just"/>
            <a:r>
              <a:rPr lang="ru-RU" sz="2400"/>
              <a:t>прогресування процесу, а чутливість методів різна.</a:t>
            </a:r>
          </a:p>
          <a:p>
            <a:pPr algn="just"/>
            <a:r>
              <a:rPr lang="ru-RU" sz="2400"/>
              <a:t>Дуже важливим моментом при оцінці вогнищ є їх ви-</a:t>
            </a:r>
          </a:p>
          <a:p>
            <a:pPr algn="just"/>
            <a:r>
              <a:rPr lang="ru-RU" sz="2400"/>
              <a:t>ширення в одній і тій же фазі контрастування.  відступ від</a:t>
            </a:r>
          </a:p>
          <a:p>
            <a:pPr algn="just"/>
            <a:r>
              <a:rPr lang="ru-RU" sz="2400"/>
              <a:t>цього правила може призвести до пропуску ізоденсівних вогнищ, візуалізується лише при контрастировании,</a:t>
            </a:r>
          </a:p>
          <a:p>
            <a:pPr algn="just"/>
            <a:r>
              <a:rPr lang="ru-RU" sz="2400"/>
              <a:t>і помилок у висновку про динаміку процесу.</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lstStyle/>
          <a:p>
            <a:r>
              <a:rPr lang="ru-RU"/>
              <a:t>Метостази в легені</a:t>
            </a:r>
          </a:p>
        </p:txBody>
      </p:sp>
      <p:sp>
        <p:nvSpPr>
          <p:cNvPr id="3" name="Прямоугольник 2"/>
          <p:cNvSpPr/>
          <p:nvPr/>
        </p:nvSpPr>
        <p:spPr>
          <a:xfrm>
            <a:off x="251520" y="980728"/>
            <a:ext cx="8640960" cy="5262979"/>
          </a:xfrm>
          <a:prstGeom prst="rect">
            <a:avLst/>
          </a:prstGeom>
        </p:spPr>
        <p:txBody>
          <a:bodyPr wrap="square">
            <a:spAutoFit/>
          </a:bodyPr>
          <a:lstStyle/>
          <a:p>
            <a:pPr indent="269875" algn="just" fontAlgn="base"/>
            <a:r>
              <a:rPr lang="ru-RU" sz="2400"/>
              <a:t>Легкі займають 1-2 місце по частоті поразки метастатичними (вторинними) пухлинами.  Це пояснюється наявністю в легенях великої і розгалуженої мережі капілярів (дрібних судин) і тим, що легке - перший орган, через який проходить венозна кров після впадання в вени найбільш великих лімфатичних судин.</a:t>
            </a:r>
          </a:p>
          <a:p>
            <a:pPr indent="269875" algn="just" fontAlgn="base"/>
            <a:r>
              <a:rPr lang="ru-RU" sz="2400"/>
              <a:t>Частота і характер метастазування залежать, як правило, від первинної локалізації пухлини.  Ізольоване метастатичне ураження легень зустрічається в 6-30% випадків.  Для деяких локалізацій злоякісних пухлин (саркоми м'яких тканин, рак нирки, хоріонепітеліома матки) легені є як би мішенню і в 60-70% випадків тривалий час залишаються єдиним місцем віддалених метастазів.  Приблизно у 1/3 хворих з ізольованим ураженням легень спостерігаються поодинокі метастази, які в 70-90% випадків розташовуються на периферії легенів.</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064896" cy="6001643"/>
          </a:xfrm>
          <a:prstGeom prst="rect">
            <a:avLst/>
          </a:prstGeom>
        </p:spPr>
        <p:txBody>
          <a:bodyPr wrap="square">
            <a:spAutoFit/>
          </a:bodyPr>
          <a:lstStyle/>
          <a:p>
            <a:pPr indent="269875" algn="just" fontAlgn="base"/>
            <a:r>
              <a:rPr lang="ru-RU" sz="2400"/>
              <a:t>Гематогенні (шлях поширення пухлинних клітин через кров) метастази найбільш характерні при відтоку крові з пухлини в мале коло кровообігу (саркоми, меланома, пухлини області голови і шиї, рак надниркових залоз, нирок, матки, яєчок, яєчників).  Злоякісні пухлини шлунково-кишкового тракту в першу чергу вражають печінку, а потім вже легкі.</a:t>
            </a:r>
          </a:p>
          <a:p>
            <a:pPr indent="269875" algn="just" fontAlgn="base"/>
            <a:r>
              <a:rPr lang="ru-RU" sz="2400"/>
              <a:t>Лімфогенний (через лімфу) шлях метастазування характерний для пухлин легенів, молочної залози, шлунка, прямої кишки, підшлункової залози.</a:t>
            </a:r>
          </a:p>
          <a:p>
            <a:pPr indent="269875" algn="just" fontAlgn="base"/>
            <a:r>
              <a:rPr lang="ru-RU" sz="2400"/>
              <a:t>Виділяють також контактні метастази, що виникають при безпосередньому проростання в легеневу тканину раку стравоходу, гортані, трахеї і інших органів.  Вкрай рідко зустрічаються аспіраційні метастази, що виникають при вдиханні частинок пухлини гортані, глотки, язика, порожнини носа або рота.</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136904" cy="6001643"/>
          </a:xfrm>
          <a:prstGeom prst="rect">
            <a:avLst/>
          </a:prstGeom>
        </p:spPr>
        <p:txBody>
          <a:bodyPr wrap="square">
            <a:spAutoFit/>
          </a:bodyPr>
          <a:lstStyle/>
          <a:p>
            <a:pPr marL="360363" indent="-360363" fontAlgn="base"/>
            <a:r>
              <a:rPr lang="ru-RU" sz="2400"/>
              <a:t>Прогноз (результат) захворювання і тактика лікування залежать від багатьох факторів, найважливішими з яких є:</a:t>
            </a:r>
          </a:p>
          <a:p>
            <a:pPr marL="360363" indent="-360363" fontAlgn="base">
              <a:buFont typeface="Arial" pitchFamily="34" charset="0"/>
              <a:buChar char="•"/>
            </a:pPr>
            <a:r>
              <a:rPr lang="ru-RU" sz="2400"/>
              <a:t>первинна локалізація пухлини,</a:t>
            </a:r>
          </a:p>
          <a:p>
            <a:pPr marL="360363" indent="-360363" fontAlgn="base">
              <a:buFont typeface="Arial" pitchFamily="34" charset="0"/>
              <a:buChar char="•"/>
            </a:pPr>
            <a:r>
              <a:rPr lang="ru-RU" sz="2400"/>
              <a:t>стадія захворювання,</a:t>
            </a:r>
          </a:p>
          <a:p>
            <a:pPr marL="360363" indent="-360363" fontAlgn="base">
              <a:buFont typeface="Arial" pitchFamily="34" charset="0"/>
              <a:buChar char="•"/>
            </a:pPr>
            <a:r>
              <a:rPr lang="ru-RU" sz="2400"/>
              <a:t>термін до виявлення метастазів в легені по відношенню до часу радикального лікування,</a:t>
            </a:r>
          </a:p>
          <a:p>
            <a:pPr marL="360363" indent="-360363" fontAlgn="base">
              <a:buFont typeface="Arial" pitchFamily="34" charset="0"/>
              <a:buChar char="•"/>
            </a:pPr>
            <a:r>
              <a:rPr lang="ru-RU" sz="2400"/>
              <a:t>локалізація метастазів,</a:t>
            </a:r>
          </a:p>
          <a:p>
            <a:pPr marL="360363" indent="-360363" fontAlgn="base">
              <a:buFont typeface="Arial" pitchFamily="34" charset="0"/>
              <a:buChar char="•"/>
            </a:pPr>
            <a:r>
              <a:rPr lang="ru-RU" sz="2400"/>
              <a:t>наявність або відсутність легеневої симптоматики,</a:t>
            </a:r>
          </a:p>
          <a:p>
            <a:pPr marL="360363" indent="-360363" fontAlgn="base">
              <a:buFont typeface="Arial" pitchFamily="34" charset="0"/>
              <a:buChar char="•"/>
            </a:pPr>
            <a:r>
              <a:rPr lang="ru-RU" sz="2400"/>
              <a:t>темп зростання метастазів,</a:t>
            </a:r>
          </a:p>
          <a:p>
            <a:pPr marL="360363" indent="-360363" fontAlgn="base">
              <a:buFont typeface="Arial" pitchFamily="34" charset="0"/>
              <a:buChar char="•"/>
            </a:pPr>
            <a:r>
              <a:rPr lang="ru-RU" sz="2400"/>
              <a:t>ураження одного або обох легенів,</a:t>
            </a:r>
          </a:p>
          <a:p>
            <a:pPr marL="360363" indent="-360363" fontAlgn="base">
              <a:buFont typeface="Arial" pitchFamily="34" charset="0"/>
              <a:buChar char="•"/>
            </a:pPr>
            <a:r>
              <a:rPr lang="ru-RU" sz="2400"/>
              <a:t>Кількість метастазів,</a:t>
            </a:r>
          </a:p>
          <a:p>
            <a:pPr marL="360363" indent="-360363" fontAlgn="base">
              <a:buFont typeface="Arial" pitchFamily="34" charset="0"/>
              <a:buChar char="•"/>
            </a:pPr>
            <a:r>
              <a:rPr lang="ru-RU" sz="2400"/>
              <a:t>наявність або відсутність метастазів в області кореня легені та середостіння,</a:t>
            </a:r>
          </a:p>
          <a:p>
            <a:pPr marL="360363" indent="-360363" fontAlgn="base">
              <a:buFont typeface="Arial" pitchFamily="34" charset="0"/>
              <a:buChar char="•"/>
            </a:pPr>
            <a:r>
              <a:rPr lang="ru-RU" sz="2400"/>
              <a:t>проростання в грудну стінку,</a:t>
            </a:r>
          </a:p>
          <a:p>
            <a:pPr marL="360363" indent="-360363" fontAlgn="base">
              <a:buFont typeface="Arial" pitchFamily="34" charset="0"/>
              <a:buChar char="•"/>
            </a:pPr>
            <a:r>
              <a:rPr lang="ru-RU" sz="2400"/>
              <a:t>ступінь чутливості метастазів до опромінення та хіміотерапії.</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6863417"/>
          </a:xfrm>
          <a:prstGeom prst="rect">
            <a:avLst/>
          </a:prstGeom>
        </p:spPr>
        <p:txBody>
          <a:bodyPr wrap="square">
            <a:spAutoFit/>
          </a:bodyPr>
          <a:lstStyle/>
          <a:p>
            <a:pPr fontAlgn="base"/>
            <a:r>
              <a:rPr lang="ru-RU" sz="2800" u="sng"/>
              <a:t>Клінічна картина метастазів</a:t>
            </a:r>
          </a:p>
          <a:p>
            <a:pPr fontAlgn="base"/>
            <a:r>
              <a:rPr lang="ru-RU" sz="2800" u="sng"/>
              <a:t> </a:t>
            </a:r>
            <a:r>
              <a:rPr lang="ru-RU" sz="2400"/>
              <a:t>залежить від наявності їх зв'язку з великими бронхами, ступеня ураження легеневої тканини і ускладнень.  Як і при первинному раку легкого, може спостерігатися кашель і кровохаркання.</a:t>
            </a:r>
          </a:p>
          <a:p>
            <a:pPr fontAlgn="base"/>
            <a:r>
              <a:rPr lang="ru-RU" sz="2400"/>
              <a:t>Задишка виникає через залучення до процесу значної частини тканини легкого, при обтурації (закупорці) або здавленні просвіту крупного бронха, що приводить до ателектазу (спадання) частки або сегмента легені.</a:t>
            </a:r>
          </a:p>
          <a:p>
            <a:pPr fontAlgn="base"/>
            <a:r>
              <a:rPr lang="ru-RU" sz="2400"/>
              <a:t>Наявність задишки, загальної слабкості і сухого кашлю у онкологічного хворого при відсутності явних рентгенологічних знахідок має насторожувати відносно лимфогенного характеру метастазування.</a:t>
            </a:r>
          </a:p>
          <a:p>
            <a:pPr fontAlgn="base"/>
            <a:r>
              <a:rPr lang="ru-RU" sz="2400"/>
              <a:t>При поширенні пухлинного процесу на плевру, ребра або хребет у пацієнтів з'являється біль.  Симптоми захворювання можуть виникати в результаті запалення навколо пухлини, її розпаду, самовільного проникнення повітря в плевральну порожнину, плеврального випоту (рідини).</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0"/>
            <a:ext cx="8280920" cy="4893647"/>
          </a:xfrm>
          <a:prstGeom prst="rect">
            <a:avLst/>
          </a:prstGeom>
        </p:spPr>
        <p:txBody>
          <a:bodyPr wrap="square">
            <a:spAutoFit/>
          </a:bodyPr>
          <a:lstStyle/>
          <a:p>
            <a:pPr fontAlgn="base"/>
            <a:r>
              <a:rPr lang="ru-RU" sz="2400"/>
              <a:t>ДІАГНОСТИКА</a:t>
            </a:r>
          </a:p>
          <a:p>
            <a:pPr fontAlgn="base"/>
            <a:r>
              <a:rPr lang="ru-RU" sz="2400"/>
              <a:t>На першому етапі проводиться рентгенологічне дослідження грудної клітки, що дозволяє в багатьох випадках виявити ураження легень.  Для більшості гематогенних метастазів характерні чіткі обриси, що зберігаються протягом тривалого часу.</a:t>
            </a:r>
          </a:p>
          <a:p>
            <a:pPr fontAlgn="base"/>
            <a:r>
              <a:rPr lang="ru-RU" sz="2400"/>
              <a:t>Метастатичні вузли мають різну щільність, яка відповідає щільності первинної пухлини.  Так, метастази хоріонкарціноми мають низьку щільність, метастази остеогенних саркоми і аденокарциноми легені здатні утворювати кісткову тканину, а метастази раку щитовидної залози і молочної залози, а також ободової кишки, скелета - петрифікати (вапняні відкладення).</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001686" cy="7109639"/>
          </a:xfrm>
          <a:prstGeom prst="rect">
            <a:avLst/>
          </a:prstGeom>
        </p:spPr>
        <p:txBody>
          <a:bodyPr wrap="square">
            <a:spAutoFit/>
          </a:bodyPr>
          <a:lstStyle/>
          <a:p>
            <a:pPr indent="269875"/>
            <a:r>
              <a:rPr lang="ru-RU" sz="2400"/>
              <a:t>Розрізняють форми метастатичного ураження легень:</a:t>
            </a:r>
          </a:p>
          <a:p>
            <a:pPr indent="269875">
              <a:buFont typeface="Wingdings" pitchFamily="2" charset="2"/>
              <a:buChar char="Ø"/>
            </a:pPr>
            <a:r>
              <a:rPr lang="ru-RU" sz="2400"/>
              <a:t> кругла,</a:t>
            </a:r>
          </a:p>
          <a:p>
            <a:pPr indent="269875">
              <a:buFont typeface="Wingdings" pitchFamily="2" charset="2"/>
              <a:buChar char="Ø"/>
            </a:pPr>
            <a:r>
              <a:rPr lang="ru-RU" sz="2400"/>
              <a:t>  узелковоподібна,</a:t>
            </a:r>
          </a:p>
          <a:p>
            <a:pPr indent="269875">
              <a:buFont typeface="Wingdings" pitchFamily="2" charset="2"/>
              <a:buChar char="Ø"/>
            </a:pPr>
            <a:r>
              <a:rPr lang="ru-RU" sz="2400"/>
              <a:t>  інтерстиціальна,</a:t>
            </a:r>
          </a:p>
          <a:p>
            <a:pPr indent="269875">
              <a:buFont typeface="Wingdings" pitchFamily="2" charset="2"/>
              <a:buChar char="Ø"/>
            </a:pPr>
            <a:r>
              <a:rPr lang="ru-RU" sz="2400"/>
              <a:t>  пневмонієподібна,</a:t>
            </a:r>
          </a:p>
          <a:p>
            <a:pPr indent="269875">
              <a:buFont typeface="Wingdings" pitchFamily="2" charset="2"/>
              <a:buChar char="Ø"/>
            </a:pPr>
            <a:r>
              <a:rPr lang="ru-RU" sz="2400"/>
              <a:t>  змішана</a:t>
            </a:r>
          </a:p>
          <a:p>
            <a:pPr indent="269875">
              <a:buFont typeface="Wingdings" pitchFamily="2" charset="2"/>
              <a:buChar char="Ø"/>
            </a:pPr>
            <a:endParaRPr lang="ru-RU" sz="2400"/>
          </a:p>
          <a:p>
            <a:pPr indent="269875">
              <a:buFont typeface="Wingdings" pitchFamily="2" charset="2"/>
              <a:buChar char="Ø"/>
            </a:pPr>
            <a:r>
              <a:rPr lang="ru-RU" sz="2400"/>
              <a:t>За локалізацією метастази можуть бути:</a:t>
            </a:r>
          </a:p>
          <a:p>
            <a:pPr indent="269875">
              <a:buFont typeface="Wingdings" pitchFamily="2" charset="2"/>
              <a:buChar char="Ø"/>
            </a:pPr>
            <a:r>
              <a:rPr lang="ru-RU" sz="2400"/>
              <a:t>  односторонні,</a:t>
            </a:r>
          </a:p>
          <a:p>
            <a:pPr indent="269875">
              <a:buFont typeface="Wingdings" pitchFamily="2" charset="2"/>
              <a:buChar char="Ø"/>
            </a:pPr>
            <a:r>
              <a:rPr lang="ru-RU" sz="2400"/>
              <a:t>  двосторонні:</a:t>
            </a:r>
          </a:p>
          <a:p>
            <a:pPr indent="269875">
              <a:buFont typeface="Wingdings" pitchFamily="2" charset="2"/>
              <a:buChar char="Ø"/>
            </a:pPr>
            <a:r>
              <a:rPr lang="ru-RU" sz="2400"/>
              <a:t>обмежені,</a:t>
            </a:r>
          </a:p>
          <a:p>
            <a:pPr indent="269875">
              <a:buFont typeface="Wingdings" pitchFamily="2" charset="2"/>
              <a:buChar char="Ø"/>
            </a:pPr>
            <a:r>
              <a:rPr lang="ru-RU" sz="2400"/>
              <a:t>поширені.</a:t>
            </a:r>
          </a:p>
          <a:p>
            <a:pPr indent="269875">
              <a:buFont typeface="Wingdings" pitchFamily="2" charset="2"/>
              <a:buChar char="Ø"/>
            </a:pPr>
            <a:endParaRPr lang="ru-RU" sz="2400"/>
          </a:p>
          <a:p>
            <a:pPr indent="269875">
              <a:buFont typeface="Wingdings" pitchFamily="2" charset="2"/>
              <a:buChar char="Ø"/>
            </a:pPr>
            <a:r>
              <a:rPr lang="ru-RU" sz="2400"/>
              <a:t>За кількістю:</a:t>
            </a:r>
          </a:p>
          <a:p>
            <a:pPr indent="269875">
              <a:buFont typeface="Wingdings" pitchFamily="2" charset="2"/>
              <a:buChar char="Ø"/>
            </a:pPr>
            <a:r>
              <a:rPr lang="ru-RU" sz="2400"/>
              <a:t>  поодинокі,</a:t>
            </a:r>
          </a:p>
          <a:p>
            <a:pPr indent="269875">
              <a:buFont typeface="Wingdings" pitchFamily="2" charset="2"/>
              <a:buChar char="Ø"/>
            </a:pPr>
            <a:r>
              <a:rPr lang="ru-RU" sz="2400"/>
              <a:t>  поодинокі (2-3),</a:t>
            </a:r>
          </a:p>
          <a:p>
            <a:pPr indent="269875">
              <a:buFont typeface="Wingdings" pitchFamily="2" charset="2"/>
              <a:buChar char="Ø"/>
            </a:pPr>
            <a:r>
              <a:rPr lang="ru-RU" sz="2400"/>
              <a:t>  множинні (більше 3)</a:t>
            </a:r>
          </a:p>
          <a:p>
            <a:pPr marL="719138" indent="-358775"/>
            <a:endParaRPr lang="ru-RU" sz="2400"/>
          </a:p>
          <a:p>
            <a:endParaRPr lang="ru-RU" sz="240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208912" cy="5262979"/>
          </a:xfrm>
          <a:prstGeom prst="rect">
            <a:avLst/>
          </a:prstGeom>
        </p:spPr>
        <p:txBody>
          <a:bodyPr wrap="square">
            <a:spAutoFit/>
          </a:bodyPr>
          <a:lstStyle/>
          <a:p>
            <a:pPr indent="271463" algn="just" fontAlgn="base"/>
            <a:r>
              <a:rPr lang="ru-RU" sz="2400"/>
              <a:t>Круглі метастази:</a:t>
            </a:r>
          </a:p>
          <a:p>
            <a:pPr indent="271463" algn="just" fontAlgn="base"/>
            <a:r>
              <a:rPr lang="ru-RU" sz="2400"/>
              <a:t>- круглі, інтенсивні;</a:t>
            </a:r>
          </a:p>
          <a:p>
            <a:pPr indent="271463" algn="just" fontAlgn="base"/>
            <a:r>
              <a:rPr lang="ru-RU" sz="2400"/>
              <a:t>- однорідної структури,</a:t>
            </a:r>
          </a:p>
          <a:p>
            <a:pPr indent="271463" algn="just" fontAlgn="base"/>
            <a:r>
              <a:rPr lang="ru-RU" sz="2400"/>
              <a:t>- різних розмірів (1-5 см);</a:t>
            </a:r>
          </a:p>
          <a:p>
            <a:pPr indent="271463" algn="just" fontAlgn="base"/>
            <a:r>
              <a:rPr lang="ru-RU" sz="2400"/>
              <a:t>- розташовуються на незміненому легеневому малюнку;</a:t>
            </a:r>
          </a:p>
          <a:p>
            <a:pPr indent="271463" algn="just" fontAlgn="base"/>
            <a:r>
              <a:rPr lang="ru-RU" sz="2400"/>
              <a:t>- збільшуються особливо в нижніх частках;</a:t>
            </a:r>
          </a:p>
          <a:p>
            <a:pPr indent="271463" algn="just" fontAlgn="base"/>
            <a:r>
              <a:rPr lang="ru-RU" sz="2400"/>
              <a:t>- утворюють конгломерати вузлів;</a:t>
            </a:r>
          </a:p>
          <a:p>
            <a:pPr indent="271463" algn="just" fontAlgn="base"/>
            <a:r>
              <a:rPr lang="ru-RU" sz="2400"/>
              <a:t>в окремих метастазах можуть з'являтися деструкція або звапніння.</a:t>
            </a:r>
          </a:p>
          <a:p>
            <a:pPr indent="271463" algn="just" fontAlgn="base"/>
            <a:r>
              <a:rPr lang="ru-RU" sz="2400"/>
              <a:t>Поодинокі і множинні круглі метастази можуть утворюватися разом з метастазами в лімфатичних вузлах коренів легень і середостіння. </a:t>
            </a:r>
          </a:p>
          <a:p>
            <a:pPr indent="271463" algn="just" fontAlgn="base"/>
            <a:endParaRPr lang="ru-RU" sz="2400"/>
          </a:p>
          <a:p>
            <a:pPr indent="271463" algn="just" fontAlgn="base"/>
            <a:endParaRPr lang="ru-RU" sz="2400" b="1"/>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image1"/>
          <p:cNvPicPr>
            <a:picLocks noChangeAspect="1" noChangeArrowheads="1"/>
          </p:cNvPicPr>
          <p:nvPr/>
        </p:nvPicPr>
        <p:blipFill>
          <a:blip r:embed="rId2" cstate="print"/>
          <a:srcRect/>
          <a:stretch>
            <a:fillRect/>
          </a:stretch>
        </p:blipFill>
        <p:spPr bwMode="auto">
          <a:xfrm>
            <a:off x="0" y="692696"/>
            <a:ext cx="4806051" cy="4680520"/>
          </a:xfrm>
          <a:prstGeom prst="rect">
            <a:avLst/>
          </a:prstGeom>
          <a:noFill/>
          <a:ln w="9525">
            <a:noFill/>
            <a:miter lim="800000"/>
            <a:headEnd/>
            <a:tailEnd/>
          </a:ln>
        </p:spPr>
      </p:pic>
      <p:sp>
        <p:nvSpPr>
          <p:cNvPr id="3" name="Прямоугольник 2"/>
          <p:cNvSpPr/>
          <p:nvPr/>
        </p:nvSpPr>
        <p:spPr>
          <a:xfrm>
            <a:off x="1691680" y="188640"/>
            <a:ext cx="6520503" cy="461665"/>
          </a:xfrm>
          <a:prstGeom prst="rect">
            <a:avLst/>
          </a:prstGeom>
        </p:spPr>
        <p:txBody>
          <a:bodyPr wrap="none">
            <a:spAutoFit/>
          </a:bodyPr>
          <a:lstStyle/>
          <a:p>
            <a:r>
              <a:rPr lang="ru-RU" sz="2400" b="1"/>
              <a:t>Схематичне зображення метастазів в легенях</a:t>
            </a:r>
          </a:p>
        </p:txBody>
      </p:sp>
      <p:sp>
        <p:nvSpPr>
          <p:cNvPr id="4" name="Прямоугольник 3"/>
          <p:cNvSpPr/>
          <p:nvPr/>
        </p:nvSpPr>
        <p:spPr>
          <a:xfrm>
            <a:off x="5076057" y="692696"/>
            <a:ext cx="3888432" cy="4247317"/>
          </a:xfrm>
          <a:prstGeom prst="rect">
            <a:avLst/>
          </a:prstGeom>
        </p:spPr>
        <p:txBody>
          <a:bodyPr wrap="square">
            <a:spAutoFit/>
          </a:bodyPr>
          <a:lstStyle/>
          <a:p>
            <a:pPr marL="342900" indent="-342900">
              <a:buFont typeface="+mj-lt"/>
              <a:buAutoNum type="arabicPeriod"/>
            </a:pPr>
            <a:r>
              <a:rPr lang="ru-RU"/>
              <a:t>круглий солітарний метастаз,</a:t>
            </a:r>
          </a:p>
          <a:p>
            <a:pPr marL="342900" indent="-342900">
              <a:buFont typeface="+mj-lt"/>
              <a:buAutoNum type="arabicPeriod"/>
            </a:pPr>
            <a:r>
              <a:rPr lang="ru-RU"/>
              <a:t>міліарний карциноз,</a:t>
            </a:r>
          </a:p>
          <a:p>
            <a:pPr marL="342900" indent="-342900">
              <a:buFont typeface="+mj-lt"/>
              <a:buAutoNum type="arabicPeriod"/>
            </a:pPr>
            <a:r>
              <a:rPr lang="ru-RU"/>
              <a:t>интерстициальное метастазування (раковий лимфангит),</a:t>
            </a:r>
          </a:p>
          <a:p>
            <a:pPr marL="342900" indent="-342900">
              <a:buFont typeface="+mj-lt"/>
              <a:buAutoNum type="arabicPeriod"/>
            </a:pPr>
            <a:r>
              <a:rPr lang="ru-RU"/>
              <a:t>множинні круглі метастази,</a:t>
            </a:r>
          </a:p>
          <a:p>
            <a:pPr marL="342900" indent="-342900">
              <a:buFont typeface="+mj-lt"/>
              <a:buAutoNum type="arabicPeriod"/>
            </a:pPr>
            <a:r>
              <a:rPr lang="ru-RU"/>
              <a:t>змішане метастазування в легені і бронхолегеневі лімфовузли,</a:t>
            </a:r>
          </a:p>
          <a:p>
            <a:pPr marL="342900" indent="-342900">
              <a:buFont typeface="+mj-lt"/>
              <a:buAutoNum type="arabicPeriod"/>
            </a:pPr>
            <a:r>
              <a:rPr lang="ru-RU"/>
              <a:t>метастази в середостіння лімфовузли</a:t>
            </a:r>
          </a:p>
          <a:p>
            <a:pPr marL="342900" indent="-342900">
              <a:buFont typeface="+mj-lt"/>
              <a:buAutoNum type="arabicPeriod"/>
            </a:pPr>
            <a:r>
              <a:rPr lang="ru-RU"/>
              <a:t>поодинокі круглі метастази,</a:t>
            </a:r>
          </a:p>
          <a:p>
            <a:pPr marL="342900" indent="-342900">
              <a:buFont typeface="+mj-lt"/>
              <a:buAutoNum type="arabicPeriod"/>
            </a:pPr>
            <a:r>
              <a:rPr lang="ru-RU"/>
              <a:t>круглі метастази з розпадом в одному з них і метастази в плевру,</a:t>
            </a:r>
          </a:p>
          <a:p>
            <a:pPr marL="342900" indent="-342900">
              <a:buFont typeface="+mj-lt"/>
              <a:buAutoNum type="arabicPeriod"/>
            </a:pPr>
            <a:r>
              <a:rPr lang="ru-RU"/>
              <a:t>пневмоніеподобная метастази при центральному раку легені.</a:t>
            </a:r>
          </a:p>
          <a:p>
            <a:pPr marL="342900" indent="-342900">
              <a:buFont typeface="+mj-lt"/>
              <a:buAutoNum type="arabicPeriod"/>
            </a:pPr>
            <a:endParaRPr lang="ru-RU"/>
          </a:p>
        </p:txBody>
      </p:sp>
      <p:sp>
        <p:nvSpPr>
          <p:cNvPr id="5" name="Прямоугольник 4"/>
          <p:cNvSpPr/>
          <p:nvPr/>
        </p:nvSpPr>
        <p:spPr>
          <a:xfrm>
            <a:off x="395536" y="6237312"/>
            <a:ext cx="8251490" cy="400110"/>
          </a:xfrm>
          <a:prstGeom prst="rect">
            <a:avLst/>
          </a:prstGeom>
        </p:spPr>
        <p:txBody>
          <a:bodyPr wrap="none">
            <a:spAutoFit/>
          </a:bodyPr>
          <a:lstStyle/>
          <a:p>
            <a:pPr marL="342900" indent="-342900"/>
            <a:r>
              <a:rPr lang="ru-RU"/>
              <a:t>Г.Ю. Коваль. </a:t>
            </a:r>
            <a:r>
              <a:rPr lang="uk-UA"/>
              <a:t>Променева  діагностика. “ </a:t>
            </a:r>
            <a:r>
              <a:rPr lang="uk-UA" sz="2000"/>
              <a:t>Медицина</a:t>
            </a:r>
            <a:r>
              <a:rPr lang="uk-UA"/>
              <a:t> України ” . 2009. Том 1. с  243</a:t>
            </a:r>
            <a:endParaRPr lang="ru-RU"/>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descr="Метастазы в легких на рентгене | Второе мнение"/>
          <p:cNvPicPr>
            <a:picLocks noChangeAspect="1" noChangeArrowheads="1"/>
          </p:cNvPicPr>
          <p:nvPr/>
        </p:nvPicPr>
        <p:blipFill>
          <a:blip r:embed="rId2" cstate="print"/>
          <a:srcRect/>
          <a:stretch>
            <a:fillRect/>
          </a:stretch>
        </p:blipFill>
        <p:spPr bwMode="auto">
          <a:xfrm>
            <a:off x="539552" y="332656"/>
            <a:ext cx="4824536" cy="4824536"/>
          </a:xfrm>
          <a:prstGeom prst="rect">
            <a:avLst/>
          </a:prstGeom>
          <a:noFill/>
        </p:spPr>
      </p:pic>
      <p:sp>
        <p:nvSpPr>
          <p:cNvPr id="3" name="Прямоугольник 2"/>
          <p:cNvSpPr/>
          <p:nvPr/>
        </p:nvSpPr>
        <p:spPr>
          <a:xfrm>
            <a:off x="5508105" y="476672"/>
            <a:ext cx="3456384" cy="646331"/>
          </a:xfrm>
          <a:prstGeom prst="rect">
            <a:avLst/>
          </a:prstGeom>
        </p:spPr>
        <p:txBody>
          <a:bodyPr wrap="square">
            <a:spAutoFit/>
          </a:bodyPr>
          <a:lstStyle/>
          <a:p>
            <a:r>
              <a:rPr lang="ru-RU"/>
              <a:t>Круглі, великі метастази колоректального раку в легені</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https://teleradiologia.ru/wp-content/uploads/2017/06/image0152.jpg"/>
          <p:cNvPicPr>
            <a:picLocks noChangeAspect="1" noChangeArrowheads="1"/>
          </p:cNvPicPr>
          <p:nvPr/>
        </p:nvPicPr>
        <p:blipFill>
          <a:blip r:embed="rId2" cstate="print"/>
          <a:srcRect/>
          <a:stretch>
            <a:fillRect/>
          </a:stretch>
        </p:blipFill>
        <p:spPr bwMode="auto">
          <a:xfrm>
            <a:off x="899592" y="0"/>
            <a:ext cx="6948264" cy="5422857"/>
          </a:xfrm>
          <a:prstGeom prst="rect">
            <a:avLst/>
          </a:prstGeom>
          <a:noFill/>
        </p:spPr>
      </p:pic>
      <p:sp>
        <p:nvSpPr>
          <p:cNvPr id="3" name="Прямоугольник 2"/>
          <p:cNvSpPr/>
          <p:nvPr/>
        </p:nvSpPr>
        <p:spPr>
          <a:xfrm>
            <a:off x="1187624" y="5589240"/>
            <a:ext cx="4572000" cy="646331"/>
          </a:xfrm>
          <a:prstGeom prst="rect">
            <a:avLst/>
          </a:prstGeom>
        </p:spPr>
        <p:txBody>
          <a:bodyPr>
            <a:spAutoFit/>
          </a:bodyPr>
          <a:lstStyle/>
          <a:p>
            <a:r>
              <a:rPr lang="ru-RU"/>
              <a:t>Множинні гематогенні вторинні вузли при раку нирки, комп'ютерна томографія (КТ).</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https://teleradiologia.ru/wp-content/uploads/2017/06/image0052.jpg"/>
          <p:cNvPicPr>
            <a:picLocks noChangeAspect="1" noChangeArrowheads="1"/>
          </p:cNvPicPr>
          <p:nvPr/>
        </p:nvPicPr>
        <p:blipFill>
          <a:blip r:embed="rId2" cstate="print"/>
          <a:srcRect/>
          <a:stretch>
            <a:fillRect/>
          </a:stretch>
        </p:blipFill>
        <p:spPr bwMode="auto">
          <a:xfrm>
            <a:off x="251520" y="260648"/>
            <a:ext cx="6328989" cy="4968552"/>
          </a:xfrm>
          <a:prstGeom prst="rect">
            <a:avLst/>
          </a:prstGeom>
          <a:noFill/>
        </p:spPr>
      </p:pic>
      <p:sp>
        <p:nvSpPr>
          <p:cNvPr id="3" name="Прямоугольник 2"/>
          <p:cNvSpPr/>
          <p:nvPr/>
        </p:nvSpPr>
        <p:spPr>
          <a:xfrm>
            <a:off x="611560" y="5733256"/>
            <a:ext cx="7920880" cy="369332"/>
          </a:xfrm>
          <a:prstGeom prst="rect">
            <a:avLst/>
          </a:prstGeom>
        </p:spPr>
        <p:txBody>
          <a:bodyPr wrap="square">
            <a:spAutoFit/>
          </a:bodyPr>
          <a:lstStyle/>
          <a:p>
            <a:r>
              <a:rPr lang="ru-RU" i="1"/>
              <a:t>вузлові утворення у пацієнта з раком яєчка.</a:t>
            </a:r>
            <a:endParaRPr lang="ru-RU"/>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https://teleradiologia.ru/wp-content/uploads/2017/06/image0092.jpg"/>
          <p:cNvPicPr>
            <a:picLocks noChangeAspect="1" noChangeArrowheads="1"/>
          </p:cNvPicPr>
          <p:nvPr/>
        </p:nvPicPr>
        <p:blipFill>
          <a:blip r:embed="rId2" cstate="print"/>
          <a:srcRect/>
          <a:stretch>
            <a:fillRect/>
          </a:stretch>
        </p:blipFill>
        <p:spPr bwMode="auto">
          <a:xfrm>
            <a:off x="0" y="476672"/>
            <a:ext cx="5874206" cy="6007448"/>
          </a:xfrm>
          <a:prstGeom prst="rect">
            <a:avLst/>
          </a:prstGeom>
          <a:noFill/>
        </p:spPr>
      </p:pic>
      <p:sp>
        <p:nvSpPr>
          <p:cNvPr id="3" name="Прямоугольник 2"/>
          <p:cNvSpPr/>
          <p:nvPr/>
        </p:nvSpPr>
        <p:spPr>
          <a:xfrm>
            <a:off x="5796137" y="476672"/>
            <a:ext cx="3096344" cy="646331"/>
          </a:xfrm>
          <a:prstGeom prst="rect">
            <a:avLst/>
          </a:prstGeom>
        </p:spPr>
        <p:txBody>
          <a:bodyPr wrap="square">
            <a:spAutoFit/>
          </a:bodyPr>
          <a:lstStyle/>
          <a:p>
            <a:r>
              <a:rPr lang="ru-RU"/>
              <a:t>рак нирки з метастазами в легені і плевру</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descr="image025"/>
          <p:cNvPicPr>
            <a:picLocks noChangeAspect="1" noChangeArrowheads="1"/>
          </p:cNvPicPr>
          <p:nvPr/>
        </p:nvPicPr>
        <p:blipFill>
          <a:blip r:embed="rId2" cstate="print"/>
          <a:srcRect/>
          <a:stretch>
            <a:fillRect/>
          </a:stretch>
        </p:blipFill>
        <p:spPr bwMode="auto">
          <a:xfrm>
            <a:off x="323528" y="620688"/>
            <a:ext cx="4350482" cy="4176464"/>
          </a:xfrm>
          <a:prstGeom prst="rect">
            <a:avLst/>
          </a:prstGeom>
          <a:noFill/>
        </p:spPr>
      </p:pic>
      <p:pic>
        <p:nvPicPr>
          <p:cNvPr id="240644" name="Picture 4" descr="image027"/>
          <p:cNvPicPr>
            <a:picLocks noChangeAspect="1" noChangeArrowheads="1"/>
          </p:cNvPicPr>
          <p:nvPr/>
        </p:nvPicPr>
        <p:blipFill>
          <a:blip r:embed="rId3" cstate="print"/>
          <a:srcRect/>
          <a:stretch>
            <a:fillRect/>
          </a:stretch>
        </p:blipFill>
        <p:spPr bwMode="auto">
          <a:xfrm>
            <a:off x="4716016" y="620688"/>
            <a:ext cx="4248472" cy="4248472"/>
          </a:xfrm>
          <a:prstGeom prst="rect">
            <a:avLst/>
          </a:prstGeom>
          <a:noFill/>
        </p:spPr>
      </p:pic>
      <p:sp>
        <p:nvSpPr>
          <p:cNvPr id="4" name="Прямоугольник 3"/>
          <p:cNvSpPr/>
          <p:nvPr/>
        </p:nvSpPr>
        <p:spPr>
          <a:xfrm>
            <a:off x="539552" y="5157192"/>
            <a:ext cx="7992888" cy="369332"/>
          </a:xfrm>
          <a:prstGeom prst="rect">
            <a:avLst/>
          </a:prstGeom>
        </p:spPr>
        <p:txBody>
          <a:bodyPr wrap="square">
            <a:spAutoFit/>
          </a:bodyPr>
          <a:lstStyle/>
          <a:p>
            <a:r>
              <a:rPr lang="ru-RU" i="1"/>
              <a:t>Гематогенні метастази саркоми м'яких тканин стегна  </a:t>
            </a:r>
            <a:endParaRPr lang="ru-RU"/>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6672"/>
            <a:ext cx="8352928" cy="4524315"/>
          </a:xfrm>
          <a:prstGeom prst="rect">
            <a:avLst/>
          </a:prstGeom>
        </p:spPr>
        <p:txBody>
          <a:bodyPr wrap="square">
            <a:spAutoFit/>
          </a:bodyPr>
          <a:lstStyle/>
          <a:p>
            <a:pPr marL="269875" indent="-269875" algn="just" fontAlgn="base"/>
            <a:r>
              <a:rPr lang="ru-RU" sz="2400"/>
              <a:t> Узелковоподобние метастази (міліарний канцероматоз):</a:t>
            </a:r>
          </a:p>
          <a:p>
            <a:pPr marL="269875" indent="-269875" algn="just" fontAlgn="base">
              <a:buFont typeface="Arial" pitchFamily="34" charset="0"/>
              <a:buChar char="•"/>
            </a:pPr>
            <a:r>
              <a:rPr lang="ru-RU" sz="2400"/>
              <a:t>множинні,</a:t>
            </a:r>
          </a:p>
          <a:p>
            <a:pPr marL="269875" indent="-269875" algn="just" fontAlgn="base">
              <a:buFont typeface="Arial" pitchFamily="34" charset="0"/>
              <a:buChar char="•"/>
            </a:pPr>
            <a:r>
              <a:rPr lang="ru-RU" sz="2400"/>
              <a:t>дрібні,</a:t>
            </a:r>
          </a:p>
          <a:p>
            <a:pPr marL="269875" indent="-269875" algn="just" fontAlgn="base">
              <a:buFont typeface="Arial" pitchFamily="34" charset="0"/>
              <a:buChar char="•"/>
            </a:pPr>
            <a:r>
              <a:rPr lang="ru-RU" sz="2400"/>
              <a:t>однотипні,</a:t>
            </a:r>
          </a:p>
          <a:p>
            <a:pPr marL="269875" indent="-269875" algn="just" fontAlgn="base">
              <a:buFont typeface="Arial" pitchFamily="34" charset="0"/>
              <a:buChar char="•"/>
            </a:pPr>
            <a:r>
              <a:rPr lang="ru-RU" sz="2400"/>
              <a:t>середньої інтенсивності вогнищеві тіні,</a:t>
            </a:r>
          </a:p>
          <a:p>
            <a:pPr marL="269875" indent="-269875" algn="just" fontAlgn="base">
              <a:buFont typeface="Arial" pitchFamily="34" charset="0"/>
              <a:buChar char="•"/>
            </a:pPr>
            <a:r>
              <a:rPr lang="ru-RU" sz="2400"/>
              <a:t>нагадують дисемінований туберкульоз</a:t>
            </a:r>
          </a:p>
          <a:p>
            <a:pPr marL="269875" indent="-269875" algn="just" fontAlgn="base">
              <a:buFont typeface="Arial" pitchFamily="34" charset="0"/>
              <a:buChar char="•"/>
            </a:pPr>
            <a:r>
              <a:rPr lang="ru-RU" sz="2400"/>
              <a:t>темпи збільшення вогнищ залежать від гістологічної структури;</a:t>
            </a:r>
          </a:p>
          <a:p>
            <a:pPr marL="269875" indent="-269875" algn="just" fontAlgn="base">
              <a:buFont typeface="Arial" pitchFamily="34" charset="0"/>
              <a:buChar char="•"/>
            </a:pPr>
            <a:r>
              <a:rPr lang="ru-RU" sz="2400"/>
              <a:t>швидше збільшуються в нижніх відділах;</a:t>
            </a:r>
          </a:p>
          <a:p>
            <a:pPr marL="269875" indent="-269875" algn="just" fontAlgn="base">
              <a:buFont typeface="Arial" pitchFamily="34" charset="0"/>
              <a:buChar char="•"/>
            </a:pPr>
            <a:r>
              <a:rPr lang="ru-RU" sz="2400"/>
              <a:t>між окремими зберігається незмінна легенева паренхіма.</a:t>
            </a:r>
          </a:p>
          <a:p>
            <a:pPr marL="269875" indent="-269875" algn="just" fontAlgn="base">
              <a:buFont typeface="Arial" pitchFamily="34" charset="0"/>
              <a:buChar char="•"/>
            </a:pPr>
            <a:r>
              <a:rPr lang="ru-RU" sz="2400"/>
              <a:t>згодом виникають бульозні здуття внаслідок пухлини в бронх.</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352928" cy="4154984"/>
          </a:xfrm>
          <a:prstGeom prst="rect">
            <a:avLst/>
          </a:prstGeom>
        </p:spPr>
        <p:txBody>
          <a:bodyPr wrap="square">
            <a:spAutoFit/>
          </a:bodyPr>
          <a:lstStyle/>
          <a:p>
            <a:pPr marL="179388" indent="-179388"/>
            <a:r>
              <a:rPr lang="ru-RU" sz="2400"/>
              <a:t>Пневмоніеподобная метастази:</a:t>
            </a:r>
          </a:p>
          <a:p>
            <a:pPr marL="179388" indent="-179388"/>
            <a:r>
              <a:rPr lang="ru-RU" sz="2400"/>
              <a:t> - множинні,</a:t>
            </a:r>
          </a:p>
          <a:p>
            <a:pPr marL="179388" indent="-179388"/>
            <a:r>
              <a:rPr lang="ru-RU" sz="2400"/>
              <a:t> - неправильної форми,</a:t>
            </a:r>
          </a:p>
          <a:p>
            <a:pPr marL="179388" indent="-179388"/>
            <a:r>
              <a:rPr lang="ru-RU" sz="2400"/>
              <a:t> -нечіткі контури,</a:t>
            </a:r>
          </a:p>
          <a:p>
            <a:pPr marL="179388" indent="-179388"/>
            <a:r>
              <a:rPr lang="ru-RU" sz="2400"/>
              <a:t>  - місцями зливаються між собою, формуючи фокуси -затемнення</a:t>
            </a:r>
          </a:p>
          <a:p>
            <a:pPr marL="179388" indent="-179388"/>
            <a:r>
              <a:rPr lang="ru-RU" sz="2400"/>
              <a:t>  - іноді характеризуються однобічною локалізацією;</a:t>
            </a:r>
          </a:p>
          <a:p>
            <a:pPr marL="179388" indent="-179388"/>
            <a:r>
              <a:rPr lang="ru-RU" sz="2400"/>
              <a:t> - частіше виникають при бронхогенном поширенні метастатичного процесу;</a:t>
            </a:r>
          </a:p>
          <a:p>
            <a:pPr marL="179388" indent="-179388"/>
            <a:r>
              <a:rPr lang="ru-RU" sz="2400"/>
              <a:t>- частіше виникають при раку легкого, хоріонепітеліоме;  </a:t>
            </a:r>
          </a:p>
          <a:p>
            <a:endParaRPr lang="ru-RU" sz="2400" b="1"/>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352928" cy="5632311"/>
          </a:xfrm>
          <a:prstGeom prst="rect">
            <a:avLst/>
          </a:prstGeom>
        </p:spPr>
        <p:txBody>
          <a:bodyPr wrap="square">
            <a:spAutoFit/>
          </a:bodyPr>
          <a:lstStyle/>
          <a:p>
            <a:r>
              <a:rPr lang="ru-RU" sz="2400" b="1"/>
              <a:t>Інтерстиціальні метастази в легенях (раковий лимфангит):</a:t>
            </a:r>
          </a:p>
          <a:p>
            <a:pPr marL="179388" indent="-179388" algn="just">
              <a:buFont typeface="Arial" pitchFamily="34" charset="0"/>
              <a:buChar char="•"/>
            </a:pPr>
            <a:r>
              <a:rPr lang="ru-RU" sz="2400"/>
              <a:t> ретроградний поширення пухлинних клітин по лімфатичних судинах глибоких лімфатичних шляхів після поразки лімфовузлів середостіння і коренів легень;</a:t>
            </a:r>
          </a:p>
          <a:p>
            <a:pPr marL="179388" indent="-179388" algn="just">
              <a:buFont typeface="Arial" pitchFamily="34" charset="0"/>
              <a:buChar char="•"/>
            </a:pPr>
            <a:r>
              <a:rPr lang="ru-RU" sz="2400"/>
              <a:t>одностороннє або двостороннє ураження;</a:t>
            </a:r>
          </a:p>
          <a:p>
            <a:pPr marL="179388" indent="-179388" algn="just">
              <a:buFont typeface="Arial" pitchFamily="34" charset="0"/>
              <a:buChar char="•"/>
            </a:pPr>
            <a:r>
              <a:rPr lang="ru-RU" sz="2400"/>
              <a:t>в прикореневих відділах відходять лінійні тяжі, які поступово переходять в сетчато-плямисту структуру легеневого малюнка;</a:t>
            </a:r>
          </a:p>
          <a:p>
            <a:pPr marL="179388" indent="-179388" algn="just">
              <a:buFont typeface="Arial" pitchFamily="34" charset="0"/>
              <a:buChar char="•"/>
            </a:pPr>
            <a:r>
              <a:rPr lang="ru-RU" sz="2400"/>
              <a:t>можуть бути окремі очаговоподобние тіні метастазів за рахунок осьової проекції тяжістих утворень;</a:t>
            </a:r>
          </a:p>
          <a:p>
            <a:pPr marL="179388" indent="-179388" algn="just">
              <a:buFont typeface="Arial" pitchFamily="34" charset="0"/>
              <a:buChar char="•"/>
            </a:pPr>
            <a:r>
              <a:rPr lang="ru-RU" sz="2400"/>
              <a:t>корені розширені, інфільтровані за рахунок збільшених лімфовузлів;</a:t>
            </a:r>
          </a:p>
          <a:p>
            <a:pPr marL="179388" indent="-179388" algn="just">
              <a:buFont typeface="Arial" pitchFamily="34" charset="0"/>
              <a:buChar char="•"/>
            </a:pPr>
            <a:r>
              <a:rPr lang="ru-RU" sz="2400"/>
              <a:t>розширення лімфовузлів середостіння;</a:t>
            </a:r>
          </a:p>
          <a:p>
            <a:pPr marL="179388" indent="-179388" algn="just">
              <a:buFont typeface="Arial" pitchFamily="34" charset="0"/>
              <a:buChar char="•"/>
            </a:pPr>
            <a:r>
              <a:rPr lang="ru-RU" sz="2400"/>
              <a:t>  згодом з'являється випіт в плевральній порожнині</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https://secondopinions.ru/wp-content/uploads/2017/07/met_leg_3-300x254.jpeg"/>
          <p:cNvPicPr>
            <a:picLocks noChangeAspect="1" noChangeArrowheads="1"/>
          </p:cNvPicPr>
          <p:nvPr/>
        </p:nvPicPr>
        <p:blipFill>
          <a:blip r:embed="rId2" cstate="print"/>
          <a:srcRect/>
          <a:stretch>
            <a:fillRect/>
          </a:stretch>
        </p:blipFill>
        <p:spPr bwMode="auto">
          <a:xfrm>
            <a:off x="323528" y="476672"/>
            <a:ext cx="6038464" cy="5112568"/>
          </a:xfrm>
          <a:prstGeom prst="rect">
            <a:avLst/>
          </a:prstGeom>
          <a:noFill/>
        </p:spPr>
      </p:pic>
      <p:sp>
        <p:nvSpPr>
          <p:cNvPr id="3" name="Прямоугольник 2"/>
          <p:cNvSpPr/>
          <p:nvPr/>
        </p:nvSpPr>
        <p:spPr>
          <a:xfrm>
            <a:off x="539552" y="5733256"/>
            <a:ext cx="4572000" cy="646331"/>
          </a:xfrm>
          <a:prstGeom prst="rect">
            <a:avLst/>
          </a:prstGeom>
        </p:spPr>
        <p:txBody>
          <a:bodyPr>
            <a:spAutoFit/>
          </a:bodyPr>
          <a:lstStyle/>
          <a:p>
            <a:r>
              <a:rPr lang="ru-RU"/>
              <a:t>бронхіальна карцинома </a:t>
            </a:r>
            <a:br>
              <a:rPr lang="ru-RU"/>
            </a:br>
            <a:endParaRPr lang="ru-RU"/>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4572000" cy="461665"/>
          </a:xfrm>
          <a:prstGeom prst="rect">
            <a:avLst/>
          </a:prstGeom>
        </p:spPr>
        <p:txBody>
          <a:bodyPr>
            <a:spAutoFit/>
          </a:bodyPr>
          <a:lstStyle/>
          <a:p>
            <a:pPr marL="342900" indent="-342900"/>
            <a:endParaRPr lang="ru-RU" sz="2400" b="1"/>
          </a:p>
        </p:txBody>
      </p:sp>
      <p:sp>
        <p:nvSpPr>
          <p:cNvPr id="3" name="Прямоугольник 2"/>
          <p:cNvSpPr/>
          <p:nvPr/>
        </p:nvSpPr>
        <p:spPr>
          <a:xfrm>
            <a:off x="611560" y="0"/>
            <a:ext cx="8280920" cy="8217634"/>
          </a:xfrm>
          <a:prstGeom prst="rect">
            <a:avLst/>
          </a:prstGeom>
        </p:spPr>
        <p:txBody>
          <a:bodyPr wrap="square">
            <a:spAutoFit/>
          </a:bodyPr>
          <a:lstStyle/>
          <a:p>
            <a:r>
              <a:rPr lang="ru-RU" sz="2400" b="1"/>
              <a:t>Змішанні метастази в легенях:</a:t>
            </a:r>
          </a:p>
          <a:p>
            <a:endParaRPr lang="ru-RU" sz="2400" b="1"/>
          </a:p>
          <a:p>
            <a:r>
              <a:rPr lang="ru-RU" sz="2400"/>
              <a:t>Є ознаки гематогенного метастазування з лімфогенним або бронхогенним поширенням;</a:t>
            </a:r>
          </a:p>
          <a:p>
            <a:pPr>
              <a:buFont typeface="Arial" pitchFamily="34" charset="0"/>
              <a:buChar char="•"/>
            </a:pPr>
            <a:r>
              <a:rPr lang="ru-RU" sz="2400"/>
              <a:t>  круглі тіні;</a:t>
            </a:r>
          </a:p>
          <a:p>
            <a:pPr>
              <a:buFont typeface="Arial" pitchFamily="34" charset="0"/>
              <a:buChar char="•"/>
            </a:pPr>
            <a:r>
              <a:rPr lang="ru-RU" sz="2400"/>
              <a:t>  пневмоніеподобная тіні;</a:t>
            </a:r>
          </a:p>
          <a:p>
            <a:pPr>
              <a:buFont typeface="Arial" pitchFamily="34" charset="0"/>
              <a:buChar char="•"/>
            </a:pPr>
            <a:r>
              <a:rPr lang="ru-RU" sz="2400"/>
              <a:t>  інтерстиціальні зміни;</a:t>
            </a:r>
          </a:p>
          <a:p>
            <a:pPr>
              <a:buFont typeface="Arial" pitchFamily="34" charset="0"/>
              <a:buChar char="•"/>
            </a:pPr>
            <a:r>
              <a:rPr lang="ru-RU" sz="2400"/>
              <a:t>  нерідко поєднуються з метастазами в лімфовузли.</a:t>
            </a:r>
          </a:p>
          <a:p>
            <a:pPr>
              <a:buFont typeface="Arial" pitchFamily="34" charset="0"/>
              <a:buChar char="•"/>
            </a:pPr>
            <a:r>
              <a:rPr lang="ru-RU" sz="2400"/>
              <a:t>  Протягом важке;</a:t>
            </a:r>
          </a:p>
          <a:p>
            <a:pPr>
              <a:buFont typeface="Arial" pitchFamily="34" charset="0"/>
              <a:buChar char="•"/>
            </a:pPr>
            <a:r>
              <a:rPr lang="ru-RU" sz="2400"/>
              <a:t>  прогресує дихальна недостатність; </a:t>
            </a:r>
          </a:p>
          <a:p>
            <a:pPr marL="719138" indent="-358775"/>
            <a:r>
              <a:rPr lang="ru-RU" sz="2400"/>
              <a:t>Ускладнення метастазів:</a:t>
            </a:r>
          </a:p>
          <a:p>
            <a:pPr marL="719138" indent="-358775">
              <a:buFontTx/>
              <a:buChar char="-"/>
            </a:pPr>
            <a:r>
              <a:rPr lang="ru-RU" sz="2400"/>
              <a:t>  розпад;</a:t>
            </a:r>
          </a:p>
          <a:p>
            <a:pPr marL="719138" indent="-358775">
              <a:buFontTx/>
              <a:buChar char="-"/>
            </a:pPr>
            <a:r>
              <a:rPr lang="ru-RU" sz="2400"/>
              <a:t>пневмонія;</a:t>
            </a:r>
          </a:p>
          <a:p>
            <a:pPr marL="719138" indent="-358775">
              <a:buFontTx/>
              <a:buChar char="-"/>
            </a:pPr>
            <a:r>
              <a:rPr lang="ru-RU" sz="2400"/>
              <a:t>пневмоторакс;</a:t>
            </a:r>
          </a:p>
          <a:p>
            <a:pPr marL="719138" indent="-358775">
              <a:buFontTx/>
              <a:buChar char="-"/>
            </a:pPr>
            <a:r>
              <a:rPr lang="ru-RU" sz="2400"/>
              <a:t>плеврит;</a:t>
            </a:r>
          </a:p>
          <a:p>
            <a:pPr marL="719138" indent="-358775">
              <a:buFontTx/>
              <a:buChar char="-"/>
            </a:pPr>
            <a:r>
              <a:rPr lang="ru-RU" sz="2400"/>
              <a:t>рідко стеноз бронха з подальшим сегментарним або субсегментарного ателектазом;</a:t>
            </a:r>
          </a:p>
          <a:p>
            <a:pPr marL="719138" indent="-358775">
              <a:buFontTx/>
              <a:buChar char="-"/>
            </a:pPr>
            <a:endParaRPr lang="ru-RU" sz="2400"/>
          </a:p>
          <a:p>
            <a:pPr marL="719138" indent="-358775">
              <a:buFontTx/>
              <a:buChar char="-"/>
            </a:pPr>
            <a:endParaRPr lang="ru-RU" sz="2400"/>
          </a:p>
          <a:p>
            <a:pPr>
              <a:buFontTx/>
              <a:buChar char="-"/>
            </a:pPr>
            <a:endParaRPr lang="ru-RU" sz="2400"/>
          </a:p>
          <a:p>
            <a:pPr>
              <a:buFont typeface="Arial" pitchFamily="34" charset="0"/>
              <a:buChar char="•"/>
            </a:pPr>
            <a:endParaRPr lang="ru-RU" sz="2400"/>
          </a:p>
          <a:p>
            <a:endParaRPr lang="ru-RU" sz="240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4524315"/>
          </a:xfrm>
          <a:prstGeom prst="rect">
            <a:avLst/>
          </a:prstGeom>
        </p:spPr>
        <p:txBody>
          <a:bodyPr wrap="square">
            <a:spAutoFit/>
          </a:bodyPr>
          <a:lstStyle/>
          <a:p>
            <a:pPr indent="449263" fontAlgn="base"/>
            <a:r>
              <a:rPr lang="ru-RU" sz="2400"/>
              <a:t>Комп'ютерна томографія (КТ) (особливо спіральна) дозволяє проводити більш ранню і точну діагностику легеневих метастазів, розміри яких не перевищують 0,5 см, особливо при їх локалізації під плеврою (субплеврально).  Є обов'язковою.</a:t>
            </a:r>
          </a:p>
          <a:p>
            <a:pPr indent="449263" fontAlgn="base"/>
            <a:r>
              <a:rPr lang="ru-RU" sz="2400"/>
              <a:t>Магнітно-резонансна томографія (МРТ) менш інформативна для виявлення вогнищ менше 3 мм і показана в тих випадках, коли необхідно зменшити променеве навантаження, наприклад, у дітей, і при тривалому спостереженні за онкологічними хворими.</a:t>
            </a:r>
          </a:p>
          <a:p>
            <a:pPr indent="449263" fontAlgn="base"/>
            <a:r>
              <a:rPr lang="ru-RU" sz="2400"/>
              <a:t>Всім пацієнтам, яким планується операція з приводу метастазів, необхідно проводити КТ грудної клітки і черевної порожнини.</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https://teleradiologia.ru/wp-content/uploads/2017/06/image007.jpg"/>
          <p:cNvPicPr>
            <a:picLocks noChangeAspect="1" noChangeArrowheads="1"/>
          </p:cNvPicPr>
          <p:nvPr/>
        </p:nvPicPr>
        <p:blipFill>
          <a:blip r:embed="rId2" cstate="print"/>
          <a:srcRect/>
          <a:stretch>
            <a:fillRect/>
          </a:stretch>
        </p:blipFill>
        <p:spPr bwMode="auto">
          <a:xfrm>
            <a:off x="0" y="0"/>
            <a:ext cx="6591300" cy="6591300"/>
          </a:xfrm>
          <a:prstGeom prst="rect">
            <a:avLst/>
          </a:prstGeom>
          <a:noFill/>
        </p:spPr>
      </p:pic>
      <p:sp>
        <p:nvSpPr>
          <p:cNvPr id="3" name="Прямоугольник 2"/>
          <p:cNvSpPr/>
          <p:nvPr/>
        </p:nvSpPr>
        <p:spPr>
          <a:xfrm>
            <a:off x="6156176" y="6237312"/>
            <a:ext cx="2987824" cy="369332"/>
          </a:xfrm>
          <a:prstGeom prst="rect">
            <a:avLst/>
          </a:prstGeom>
        </p:spPr>
        <p:txBody>
          <a:bodyPr wrap="square">
            <a:spAutoFit/>
          </a:bodyPr>
          <a:lstStyle/>
          <a:p>
            <a:r>
              <a:rPr lang="en-US"/>
              <a:t>https://teleradiologia.ru</a:t>
            </a:r>
            <a:endParaRPr lang="ru-RU"/>
          </a:p>
        </p:txBody>
      </p:sp>
      <p:sp>
        <p:nvSpPr>
          <p:cNvPr id="4" name="Прямоугольник 3"/>
          <p:cNvSpPr/>
          <p:nvPr/>
        </p:nvSpPr>
        <p:spPr>
          <a:xfrm>
            <a:off x="6715140" y="332656"/>
            <a:ext cx="2428860" cy="3416320"/>
          </a:xfrm>
          <a:prstGeom prst="rect">
            <a:avLst/>
          </a:prstGeom>
        </p:spPr>
        <p:txBody>
          <a:bodyPr wrap="square">
            <a:spAutoFit/>
          </a:bodyPr>
          <a:lstStyle/>
          <a:p>
            <a:r>
              <a:rPr lang="ru-RU"/>
              <a:t>метастази раку яєчників гематогенного характеру з вираженим пухлинним лимфангиитом (зверніть увагу на деформований сітчастий, лінійний характер легеневого малюнка).</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descr="image017"/>
          <p:cNvPicPr>
            <a:picLocks noChangeAspect="1" noChangeArrowheads="1"/>
          </p:cNvPicPr>
          <p:nvPr/>
        </p:nvPicPr>
        <p:blipFill>
          <a:blip r:embed="rId2" cstate="print"/>
          <a:srcRect/>
          <a:stretch>
            <a:fillRect/>
          </a:stretch>
        </p:blipFill>
        <p:spPr bwMode="auto">
          <a:xfrm>
            <a:off x="0" y="476672"/>
            <a:ext cx="4440017" cy="3744416"/>
          </a:xfrm>
          <a:prstGeom prst="rect">
            <a:avLst/>
          </a:prstGeom>
          <a:noFill/>
        </p:spPr>
      </p:pic>
      <p:pic>
        <p:nvPicPr>
          <p:cNvPr id="238596" name="Picture 4" descr="https://teleradiologia.ru/wp-content/uploads/2017/06/image0191.jpg"/>
          <p:cNvPicPr>
            <a:picLocks noChangeAspect="1" noChangeArrowheads="1"/>
          </p:cNvPicPr>
          <p:nvPr/>
        </p:nvPicPr>
        <p:blipFill>
          <a:blip r:embed="rId3" cstate="print"/>
          <a:srcRect/>
          <a:stretch>
            <a:fillRect/>
          </a:stretch>
        </p:blipFill>
        <p:spPr bwMode="auto">
          <a:xfrm>
            <a:off x="4171535" y="476672"/>
            <a:ext cx="4504921" cy="3712574"/>
          </a:xfrm>
          <a:prstGeom prst="rect">
            <a:avLst/>
          </a:prstGeom>
          <a:noFill/>
        </p:spPr>
      </p:pic>
      <p:sp>
        <p:nvSpPr>
          <p:cNvPr id="4" name="Прямоугольник 3"/>
          <p:cNvSpPr/>
          <p:nvPr/>
        </p:nvSpPr>
        <p:spPr>
          <a:xfrm>
            <a:off x="323528" y="4272677"/>
            <a:ext cx="8640960" cy="1477328"/>
          </a:xfrm>
          <a:prstGeom prst="rect">
            <a:avLst/>
          </a:prstGeom>
        </p:spPr>
        <p:txBody>
          <a:bodyPr wrap="square">
            <a:spAutoFit/>
          </a:bodyPr>
          <a:lstStyle/>
          <a:p>
            <a:r>
              <a:rPr lang="ru-RU"/>
              <a:t>КТ: метастази в легенях при раку молочної залози.  На зображенні справа червоною зірочкою відзначений пухлинний вузол в молочній залозі, червоними стрілками - область проростання пухлини в грудну стінку.  Синіми зірочками відзначений карціноматозний плеврит - скупчення рідини в плевральній порожнині.  Зліва стрілкою відзначений вторинний вузол.</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descr="https://teleradiologia.ru/wp-content/uploads/2017/06/image0031.jpg"/>
          <p:cNvPicPr>
            <a:picLocks noChangeAspect="1" noChangeArrowheads="1"/>
          </p:cNvPicPr>
          <p:nvPr/>
        </p:nvPicPr>
        <p:blipFill>
          <a:blip r:embed="rId2" cstate="print"/>
          <a:srcRect/>
          <a:stretch>
            <a:fillRect/>
          </a:stretch>
        </p:blipFill>
        <p:spPr bwMode="auto">
          <a:xfrm>
            <a:off x="5652120" y="1"/>
            <a:ext cx="3491880" cy="5221802"/>
          </a:xfrm>
          <a:prstGeom prst="rect">
            <a:avLst/>
          </a:prstGeom>
          <a:noFill/>
        </p:spPr>
      </p:pic>
      <p:pic>
        <p:nvPicPr>
          <p:cNvPr id="233476" name="Picture 4" descr="https://teleradiologia.ru/wp-content/uploads/2017/06/image0011.jpg"/>
          <p:cNvPicPr>
            <a:picLocks noChangeAspect="1" noChangeArrowheads="1"/>
          </p:cNvPicPr>
          <p:nvPr/>
        </p:nvPicPr>
        <p:blipFill>
          <a:blip r:embed="rId3" cstate="print"/>
          <a:srcRect/>
          <a:stretch>
            <a:fillRect/>
          </a:stretch>
        </p:blipFill>
        <p:spPr bwMode="auto">
          <a:xfrm>
            <a:off x="1" y="0"/>
            <a:ext cx="4143182" cy="4797152"/>
          </a:xfrm>
          <a:prstGeom prst="rect">
            <a:avLst/>
          </a:prstGeom>
          <a:noFill/>
        </p:spPr>
      </p:pic>
      <p:sp>
        <p:nvSpPr>
          <p:cNvPr id="4" name="Прямоугольник 3"/>
          <p:cNvSpPr/>
          <p:nvPr/>
        </p:nvSpPr>
        <p:spPr>
          <a:xfrm>
            <a:off x="0" y="5517232"/>
            <a:ext cx="8748464" cy="923330"/>
          </a:xfrm>
          <a:prstGeom prst="rect">
            <a:avLst/>
          </a:prstGeom>
        </p:spPr>
        <p:txBody>
          <a:bodyPr wrap="square">
            <a:spAutoFit/>
          </a:bodyPr>
          <a:lstStyle/>
          <a:p>
            <a:r>
              <a:rPr lang="ru-RU"/>
              <a:t>метастази раку стравоходу.  Добре видно великий вузол округлої форми поблизу переднього відрізка 2-го ребра.  На знімку праворуч - циркулярний звуження стравоходу за рахунок пухлинного потовщення його слизової оболонки.</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https://teleradiologia.ru/wp-content/uploads/2017/06/image0111.jpg"/>
          <p:cNvPicPr>
            <a:picLocks noChangeAspect="1" noChangeArrowheads="1"/>
          </p:cNvPicPr>
          <p:nvPr/>
        </p:nvPicPr>
        <p:blipFill>
          <a:blip r:embed="rId2" cstate="print"/>
          <a:srcRect/>
          <a:stretch>
            <a:fillRect/>
          </a:stretch>
        </p:blipFill>
        <p:spPr bwMode="auto">
          <a:xfrm>
            <a:off x="251520" y="332656"/>
            <a:ext cx="5405464" cy="4752528"/>
          </a:xfrm>
          <a:prstGeom prst="rect">
            <a:avLst/>
          </a:prstGeom>
          <a:noFill/>
        </p:spPr>
      </p:pic>
      <p:sp>
        <p:nvSpPr>
          <p:cNvPr id="3" name="Прямоугольник 2"/>
          <p:cNvSpPr/>
          <p:nvPr/>
        </p:nvSpPr>
        <p:spPr>
          <a:xfrm>
            <a:off x="5652120" y="404664"/>
            <a:ext cx="3491880" cy="646331"/>
          </a:xfrm>
          <a:prstGeom prst="rect">
            <a:avLst/>
          </a:prstGeom>
        </p:spPr>
        <p:txBody>
          <a:bodyPr wrap="square">
            <a:spAutoFit/>
          </a:bodyPr>
          <a:lstStyle/>
          <a:p>
            <a:r>
              <a:rPr lang="ru-RU"/>
              <a:t>дрібно- та среднеочаговие диссимінація при раку печінки.</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descr="image021"/>
          <p:cNvPicPr>
            <a:picLocks noChangeAspect="1" noChangeArrowheads="1"/>
          </p:cNvPicPr>
          <p:nvPr/>
        </p:nvPicPr>
        <p:blipFill>
          <a:blip r:embed="rId2" cstate="print"/>
          <a:srcRect/>
          <a:stretch>
            <a:fillRect/>
          </a:stretch>
        </p:blipFill>
        <p:spPr bwMode="auto">
          <a:xfrm>
            <a:off x="179512" y="260647"/>
            <a:ext cx="3960440" cy="4041265"/>
          </a:xfrm>
          <a:prstGeom prst="rect">
            <a:avLst/>
          </a:prstGeom>
          <a:noFill/>
        </p:spPr>
      </p:pic>
      <p:pic>
        <p:nvPicPr>
          <p:cNvPr id="239620" name="Picture 4" descr="image023"/>
          <p:cNvPicPr>
            <a:picLocks noChangeAspect="1" noChangeArrowheads="1"/>
          </p:cNvPicPr>
          <p:nvPr/>
        </p:nvPicPr>
        <p:blipFill>
          <a:blip r:embed="rId3" cstate="print"/>
          <a:srcRect/>
          <a:stretch>
            <a:fillRect/>
          </a:stretch>
        </p:blipFill>
        <p:spPr bwMode="auto">
          <a:xfrm>
            <a:off x="4211960" y="332656"/>
            <a:ext cx="4536504" cy="4007246"/>
          </a:xfrm>
          <a:prstGeom prst="rect">
            <a:avLst/>
          </a:prstGeom>
          <a:noFill/>
        </p:spPr>
      </p:pic>
      <p:sp>
        <p:nvSpPr>
          <p:cNvPr id="4" name="Прямоугольник 3"/>
          <p:cNvSpPr/>
          <p:nvPr/>
        </p:nvSpPr>
        <p:spPr>
          <a:xfrm>
            <a:off x="395536" y="4797152"/>
            <a:ext cx="8280920" cy="923330"/>
          </a:xfrm>
          <a:prstGeom prst="rect">
            <a:avLst/>
          </a:prstGeom>
        </p:spPr>
        <p:txBody>
          <a:bodyPr wrap="square">
            <a:spAutoFit/>
          </a:bodyPr>
          <a:lstStyle/>
          <a:p>
            <a:r>
              <a:rPr lang="ru-RU"/>
              <a:t>Приклад контактного поширення пухлини: мезотеліома плеври, що проростає у верхню легеневу долю і грудну стінку.  Спіральна комп'ютерна томографія (МСКТ).</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image029"/>
          <p:cNvPicPr>
            <a:picLocks noChangeAspect="1" noChangeArrowheads="1"/>
          </p:cNvPicPr>
          <p:nvPr/>
        </p:nvPicPr>
        <p:blipFill>
          <a:blip r:embed="rId2" cstate="print"/>
          <a:srcRect/>
          <a:stretch>
            <a:fillRect/>
          </a:stretch>
        </p:blipFill>
        <p:spPr bwMode="auto">
          <a:xfrm>
            <a:off x="755576" y="260648"/>
            <a:ext cx="5047982" cy="4896544"/>
          </a:xfrm>
          <a:prstGeom prst="rect">
            <a:avLst/>
          </a:prstGeom>
          <a:noFill/>
        </p:spPr>
      </p:pic>
      <p:sp>
        <p:nvSpPr>
          <p:cNvPr id="3" name="Прямоугольник 2"/>
          <p:cNvSpPr/>
          <p:nvPr/>
        </p:nvSpPr>
        <p:spPr>
          <a:xfrm>
            <a:off x="395536" y="5445224"/>
            <a:ext cx="7920880" cy="1200329"/>
          </a:xfrm>
          <a:prstGeom prst="rect">
            <a:avLst/>
          </a:prstGeom>
        </p:spPr>
        <p:txBody>
          <a:bodyPr wrap="square">
            <a:spAutoFit/>
          </a:bodyPr>
          <a:lstStyle/>
          <a:p>
            <a:r>
              <a:rPr lang="ru-RU"/>
              <a:t>Центральний рак.  - збільшення і порушення структури кореня правої легені.  Крім того, виявлено осередкові тіні в обох легеневих полях (гематогенне поширення), а також «промені», що йдуть радіально від пухлини кореня (лимфогенное поширення).</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79512" y="0"/>
            <a:ext cx="5010150" cy="42481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79512" y="4221088"/>
            <a:ext cx="5019675" cy="2047875"/>
          </a:xfrm>
          <a:prstGeom prst="rect">
            <a:avLst/>
          </a:prstGeom>
          <a:noFill/>
          <a:ln w="9525">
            <a:noFill/>
            <a:miter lim="800000"/>
            <a:headEnd/>
            <a:tailEnd/>
          </a:ln>
        </p:spPr>
      </p:pic>
      <p:sp>
        <p:nvSpPr>
          <p:cNvPr id="4" name="Прямоугольник 3"/>
          <p:cNvSpPr/>
          <p:nvPr/>
        </p:nvSpPr>
        <p:spPr>
          <a:xfrm>
            <a:off x="5220072" y="620688"/>
            <a:ext cx="3923928" cy="3323987"/>
          </a:xfrm>
          <a:prstGeom prst="rect">
            <a:avLst/>
          </a:prstGeom>
        </p:spPr>
        <p:txBody>
          <a:bodyPr wrap="square">
            <a:spAutoFit/>
          </a:bodyPr>
          <a:lstStyle/>
          <a:p>
            <a:endParaRPr lang="ru-RU" sz="1400"/>
          </a:p>
          <a:p>
            <a:r>
              <a:rPr lang="ru-RU" sz="1400"/>
              <a:t>МСКТ ОГК: легеневого (а, б) та мягкотканине (в, г) вікно,</a:t>
            </a:r>
          </a:p>
          <a:p>
            <a:r>
              <a:rPr lang="ru-RU" sz="1400"/>
              <a:t>аксіальна площинах (а-в), реконструкція у фронтальній площіні (г).</a:t>
            </a:r>
          </a:p>
          <a:p>
            <a:r>
              <a:rPr lang="ru-RU" sz="1400"/>
              <a:t>У легких візуалізуються пов'язані з судинною утворення</a:t>
            </a:r>
          </a:p>
          <a:p>
            <a:r>
              <a:rPr lang="ru-RU" sz="1400"/>
              <a:t>Утворення - повітряні включення.  Навколо утворення в S8 лівої легені визначаються ділянки ущільнення легеневої тканини за типом "матового скла», при внутрішньовенному контрастировании (в, г) в Крайова відділах утворення - деформовані кровоносні судини й прілеглі до них ділянки інтенсівного контрастування</a:t>
            </a:r>
          </a:p>
        </p:txBody>
      </p:sp>
      <p:sp>
        <p:nvSpPr>
          <p:cNvPr id="5" name="Прямоугольник 4"/>
          <p:cNvSpPr/>
          <p:nvPr/>
        </p:nvSpPr>
        <p:spPr>
          <a:xfrm>
            <a:off x="5220072" y="4437112"/>
            <a:ext cx="3923928" cy="1600438"/>
          </a:xfrm>
          <a:prstGeom prst="rect">
            <a:avLst/>
          </a:prstGeom>
        </p:spPr>
        <p:txBody>
          <a:bodyPr wrap="square">
            <a:spAutoFit/>
          </a:bodyPr>
          <a:lstStyle/>
          <a:p>
            <a:r>
              <a:rPr lang="ru-RU" sz="1400"/>
              <a:t>МРТ (а) і МСКТ (б) малого таза, аксіальна площина.  У дні матки</a:t>
            </a:r>
          </a:p>
          <a:p>
            <a:r>
              <a:rPr lang="ru-RU" sz="1400"/>
              <a:t>визначається новоутворення (хоріокарцінома), що досягає серозної</a:t>
            </a:r>
          </a:p>
          <a:p>
            <a:r>
              <a:rPr lang="ru-RU" sz="1400"/>
              <a:t>поверхні і порожнини матки, при КТ інтенсивно нагромаджує контрастну речовину в артеріальній фазі контрастування (б)</a:t>
            </a:r>
          </a:p>
        </p:txBody>
      </p:sp>
      <p:sp>
        <p:nvSpPr>
          <p:cNvPr id="6" name="Прямоугольник 5"/>
          <p:cNvSpPr/>
          <p:nvPr/>
        </p:nvSpPr>
        <p:spPr>
          <a:xfrm>
            <a:off x="5364088" y="188640"/>
            <a:ext cx="2853858" cy="369332"/>
          </a:xfrm>
          <a:prstGeom prst="rect">
            <a:avLst/>
          </a:prstGeom>
        </p:spPr>
        <p:txBody>
          <a:bodyPr wrap="none">
            <a:spAutoFit/>
          </a:bodyPr>
          <a:lstStyle/>
          <a:p>
            <a:r>
              <a:rPr lang="ru-RU"/>
              <a:t>метастази хоріокарциноми</a:t>
            </a:r>
          </a:p>
        </p:txBody>
      </p:sp>
      <p:sp>
        <p:nvSpPr>
          <p:cNvPr id="7" name="Прямоугольник 6"/>
          <p:cNvSpPr/>
          <p:nvPr/>
        </p:nvSpPr>
        <p:spPr>
          <a:xfrm>
            <a:off x="179512" y="6309320"/>
            <a:ext cx="8964488" cy="461665"/>
          </a:xfrm>
          <a:prstGeom prst="rect">
            <a:avLst/>
          </a:prstGeom>
        </p:spPr>
        <p:txBody>
          <a:bodyPr wrap="square">
            <a:spAutoFit/>
          </a:bodyPr>
          <a:lstStyle/>
          <a:p>
            <a:r>
              <a:rPr lang="ru-RU" sz="1200"/>
              <a:t>Сударкина А.В. и соавт. Лучевая диагностика метастатического поражения легких при </a:t>
            </a:r>
            <a:r>
              <a:rPr lang="ru-RU" sz="1200" err="1"/>
              <a:t>хориокарциноме</a:t>
            </a:r>
            <a:r>
              <a:rPr lang="ru-RU" sz="1200"/>
              <a:t> матки. </a:t>
            </a:r>
            <a:r>
              <a:rPr lang="ru-RU" sz="1200" i="1"/>
              <a:t>Вестник рентгенологии и радиологии</a:t>
            </a:r>
            <a:r>
              <a:rPr lang="ru-RU" sz="1200"/>
              <a:t>. 2018;99(6):326-330.  </a:t>
            </a:r>
            <a:r>
              <a:rPr lang="ru-RU" sz="1200">
                <a:hlinkClick r:id="rId4"/>
              </a:rPr>
              <a:t>https://doi.org/10.20862/0042-4676-2018-99-6-326-330</a:t>
            </a:r>
            <a:endParaRPr lang="ru-RU" sz="120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95536" y="548680"/>
          <a:ext cx="8352928" cy="5663118"/>
        </p:xfrm>
        <a:graphic>
          <a:graphicData uri="http://schemas.openxmlformats.org/drawingml/2006/table">
            <a:tbl>
              <a:tblPr/>
              <a:tblGrid>
                <a:gridCol w="4195478">
                  <a:extLst>
                    <a:ext uri="{9D8B030D-6E8A-4147-A177-3AD203B41FA5}">
                      <a16:colId xmlns:a16="http://schemas.microsoft.com/office/drawing/2014/main" val="20000"/>
                    </a:ext>
                  </a:extLst>
                </a:gridCol>
                <a:gridCol w="4157450">
                  <a:extLst>
                    <a:ext uri="{9D8B030D-6E8A-4147-A177-3AD203B41FA5}">
                      <a16:colId xmlns:a16="http://schemas.microsoft.com/office/drawing/2014/main" val="20001"/>
                    </a:ext>
                  </a:extLst>
                </a:gridCol>
              </a:tblGrid>
              <a:tr h="1228080">
                <a:tc>
                  <a:txBody>
                    <a:bodyPr/>
                    <a:lstStyle/>
                    <a:p>
                      <a:pPr algn="ctr" fontAlgn="base"/>
                      <a:r>
                        <a:rPr lang="ru-RU" sz="1800" b="1">
                          <a:solidFill>
                            <a:srgbClr val="002060"/>
                          </a:solidFill>
                        </a:rPr>
                        <a:t>Морфологія</a:t>
                      </a:r>
                      <a:endParaRPr lang="ru-RU" sz="1800" b="0">
                        <a:solidFill>
                          <a:srgbClr val="002060"/>
                        </a:solidFill>
                      </a:endParaRPr>
                    </a:p>
                    <a:p>
                      <a:pPr algn="ctr" fontAlgn="base"/>
                      <a:r>
                        <a:rPr lang="ru-RU" sz="1800" b="0">
                          <a:solidFill>
                            <a:srgbClr val="002060"/>
                          </a:solidFill>
                        </a:rPr>
                        <a:t> </a:t>
                      </a:r>
                    </a:p>
                  </a:txBody>
                  <a:tcPr marL="56314" marR="56314" marT="14079" marB="14079" anchor="ctr">
                    <a:lnL>
                      <a:noFill/>
                    </a:lnL>
                    <a:lnR w="9525" cap="flat" cmpd="sng" algn="ctr">
                      <a:solidFill>
                        <a:srgbClr val="E0EDEB"/>
                      </a:solidFill>
                      <a:prstDash val="solid"/>
                      <a:round/>
                      <a:headEnd type="none" w="med" len="med"/>
                      <a:tailEnd type="none" w="med" len="med"/>
                    </a:lnR>
                    <a:lnT>
                      <a:noFill/>
                    </a:lnT>
                    <a:lnB>
                      <a:noFill/>
                    </a:lnB>
                    <a:solidFill>
                      <a:srgbClr val="FEFEFE"/>
                    </a:solidFill>
                  </a:tcPr>
                </a:tc>
                <a:tc>
                  <a:txBody>
                    <a:bodyPr/>
                    <a:lstStyle/>
                    <a:p>
                      <a:pPr algn="l" fontAlgn="ctr"/>
                      <a:r>
                        <a:rPr lang="ru-RU" sz="1600">
                          <a:solidFill>
                            <a:srgbClr val="002060"/>
                          </a:solidFill>
                        </a:rPr>
                        <a:t>Множинні осередки в середньому 0,5-3,0 см в діаметрі, з рівними контурами, округлої форми, з тенденцією до локалізації і збільшення розміру в нижніх відділах, іноді з наявністю ексцентричних або дифузних звапнінь, м'якотканинних щільності.  Для порожнинної форми характерна наявність товстих стінок, потовщених нерівномірно.</a:t>
                      </a:r>
                    </a:p>
                  </a:txBody>
                  <a:tcPr marL="56314" marR="56314" marT="14079" marB="14079" anchor="ctr">
                    <a:lnL w="9525" cap="flat" cmpd="sng" algn="ctr">
                      <a:solidFill>
                        <a:srgbClr val="E0EDEB"/>
                      </a:solidFill>
                      <a:prstDash val="solid"/>
                      <a:round/>
                      <a:headEnd type="none" w="med" len="med"/>
                      <a:tailEnd type="none" w="med" len="med"/>
                    </a:lnL>
                    <a:lnR>
                      <a:noFill/>
                    </a:lnR>
                    <a:lnT>
                      <a:noFill/>
                    </a:lnT>
                    <a:lnB>
                      <a:noFill/>
                    </a:lnB>
                    <a:solidFill>
                      <a:srgbClr val="FEFEFE"/>
                    </a:solidFill>
                  </a:tcPr>
                </a:tc>
                <a:extLst>
                  <a:ext uri="{0D108BD9-81ED-4DB2-BD59-A6C34878D82A}">
                    <a16:rowId xmlns:a16="http://schemas.microsoft.com/office/drawing/2014/main" val="10000"/>
                  </a:ext>
                </a:extLst>
              </a:tr>
              <a:tr h="1228080">
                <a:tc>
                  <a:txBody>
                    <a:bodyPr/>
                    <a:lstStyle/>
                    <a:p>
                      <a:pPr algn="ctr" fontAlgn="base"/>
                      <a:r>
                        <a:rPr lang="ru-RU" sz="1800" b="0">
                          <a:solidFill>
                            <a:srgbClr val="002060"/>
                          </a:solidFill>
                        </a:rPr>
                        <a:t>Зміни розмірів з часом </a:t>
                      </a:r>
                    </a:p>
                  </a:txBody>
                  <a:tcPr marL="56314" marR="56314" marT="14079" marB="14079" anchor="ctr">
                    <a:lnL>
                      <a:noFill/>
                    </a:lnL>
                    <a:lnR w="9525" cap="flat" cmpd="sng" algn="ctr">
                      <a:solidFill>
                        <a:srgbClr val="E0EDEB"/>
                      </a:solidFill>
                      <a:prstDash val="solid"/>
                      <a:round/>
                      <a:headEnd type="none" w="med" len="med"/>
                      <a:tailEnd type="none" w="med" len="med"/>
                    </a:lnR>
                    <a:lnT>
                      <a:noFill/>
                    </a:lnT>
                    <a:lnB>
                      <a:noFill/>
                    </a:lnB>
                    <a:solidFill>
                      <a:srgbClr val="FEFEFE"/>
                    </a:solidFill>
                  </a:tcPr>
                </a:tc>
                <a:tc>
                  <a:txBody>
                    <a:bodyPr/>
                    <a:lstStyle/>
                    <a:p>
                      <a:pPr algn="l" fontAlgn="ctr"/>
                      <a:r>
                        <a:rPr lang="ru-RU" sz="1600">
                          <a:solidFill>
                            <a:srgbClr val="002060"/>
                          </a:solidFill>
                        </a:rPr>
                        <a:t>Можуть швидко збільшуватися в розмірах, на відміну від осередків доброякісного характеру, що не змінюються протягом багатьох років.</a:t>
                      </a:r>
                    </a:p>
                  </a:txBody>
                  <a:tcPr marL="56314" marR="56314" marT="14079" marB="14079" anchor="ctr">
                    <a:lnL w="9525" cap="flat" cmpd="sng" algn="ctr">
                      <a:solidFill>
                        <a:srgbClr val="E0EDEB"/>
                      </a:solidFill>
                      <a:prstDash val="solid"/>
                      <a:round/>
                      <a:headEnd type="none" w="med" len="med"/>
                      <a:tailEnd type="none" w="med" len="med"/>
                    </a:lnL>
                    <a:lnR>
                      <a:noFill/>
                    </a:lnR>
                    <a:lnT>
                      <a:noFill/>
                    </a:lnT>
                    <a:lnB>
                      <a:noFill/>
                    </a:lnB>
                    <a:solidFill>
                      <a:srgbClr val="FEFEFE"/>
                    </a:solidFill>
                  </a:tcPr>
                </a:tc>
                <a:extLst>
                  <a:ext uri="{0D108BD9-81ED-4DB2-BD59-A6C34878D82A}">
                    <a16:rowId xmlns:a16="http://schemas.microsoft.com/office/drawing/2014/main" val="10001"/>
                  </a:ext>
                </a:extLst>
              </a:tr>
              <a:tr h="1228080">
                <a:tc>
                  <a:txBody>
                    <a:bodyPr/>
                    <a:lstStyle/>
                    <a:p>
                      <a:pPr algn="ctr" fontAlgn="base"/>
                      <a:r>
                        <a:rPr lang="ru-RU" sz="1800" b="0">
                          <a:solidFill>
                            <a:srgbClr val="002060"/>
                          </a:solidFill>
                        </a:rPr>
                        <a:t>Параметри контрастного посилення </a:t>
                      </a:r>
                    </a:p>
                  </a:txBody>
                  <a:tcPr marL="56314" marR="56314" marT="14079" marB="14079" anchor="ctr">
                    <a:lnL>
                      <a:noFill/>
                    </a:lnL>
                    <a:lnR w="9525" cap="flat" cmpd="sng" algn="ctr">
                      <a:solidFill>
                        <a:srgbClr val="E0EDEB"/>
                      </a:solidFill>
                      <a:prstDash val="solid"/>
                      <a:round/>
                      <a:headEnd type="none" w="med" len="med"/>
                      <a:tailEnd type="none" w="med" len="med"/>
                    </a:lnR>
                    <a:lnT>
                      <a:noFill/>
                    </a:lnT>
                    <a:lnB>
                      <a:noFill/>
                    </a:lnB>
                    <a:solidFill>
                      <a:srgbClr val="FEFEFE"/>
                    </a:solidFill>
                  </a:tcPr>
                </a:tc>
                <a:tc>
                  <a:txBody>
                    <a:bodyPr/>
                    <a:lstStyle/>
                    <a:p>
                      <a:pPr algn="l" fontAlgn="ctr"/>
                      <a:r>
                        <a:rPr lang="ru-RU" sz="1600">
                          <a:solidFill>
                            <a:srgbClr val="002060"/>
                          </a:solidFill>
                        </a:rPr>
                        <a:t>Вторинні вогнища зазвичай добре накопичують контрастну речовину (більш ніж на 15 одиниць Хаунсфілда) і помітно посилюються.</a:t>
                      </a:r>
                    </a:p>
                  </a:txBody>
                  <a:tcPr marL="56314" marR="56314" marT="14079" marB="14079" anchor="ctr">
                    <a:lnL w="9525" cap="flat" cmpd="sng" algn="ctr">
                      <a:solidFill>
                        <a:srgbClr val="E0EDEB"/>
                      </a:solidFill>
                      <a:prstDash val="solid"/>
                      <a:round/>
                      <a:headEnd type="none" w="med" len="med"/>
                      <a:tailEnd type="none" w="med" len="med"/>
                    </a:lnL>
                    <a:lnR>
                      <a:noFill/>
                    </a:lnR>
                    <a:lnT>
                      <a:noFill/>
                    </a:lnT>
                    <a:lnB>
                      <a:noFill/>
                    </a:lnB>
                    <a:solidFill>
                      <a:srgbClr val="FEFEFE"/>
                    </a:solidFill>
                  </a:tcPr>
                </a:tc>
                <a:extLst>
                  <a:ext uri="{0D108BD9-81ED-4DB2-BD59-A6C34878D82A}">
                    <a16:rowId xmlns:a16="http://schemas.microsoft.com/office/drawing/2014/main" val="10002"/>
                  </a:ext>
                </a:extLst>
              </a:tr>
              <a:tr h="1228080">
                <a:tc>
                  <a:txBody>
                    <a:bodyPr/>
                    <a:lstStyle/>
                    <a:p>
                      <a:pPr algn="ctr" fontAlgn="base"/>
                      <a:r>
                        <a:rPr lang="ru-RU" sz="1800" b="0">
                          <a:solidFill>
                            <a:srgbClr val="002060"/>
                          </a:solidFill>
                        </a:rPr>
                        <a:t>додаткові судини </a:t>
                      </a:r>
                    </a:p>
                  </a:txBody>
                  <a:tcPr marL="56314" marR="56314" marT="14079" marB="14079" anchor="ctr">
                    <a:lnL>
                      <a:noFill/>
                    </a:lnL>
                    <a:lnR w="9525" cap="flat" cmpd="sng" algn="ctr">
                      <a:solidFill>
                        <a:srgbClr val="E0EDEB"/>
                      </a:solidFill>
                      <a:prstDash val="solid"/>
                      <a:round/>
                      <a:headEnd type="none" w="med" len="med"/>
                      <a:tailEnd type="none" w="med" len="med"/>
                    </a:lnR>
                    <a:lnT>
                      <a:noFill/>
                    </a:lnT>
                    <a:lnB>
                      <a:noFill/>
                    </a:lnB>
                    <a:solidFill>
                      <a:srgbClr val="FEFEFE"/>
                    </a:solidFill>
                  </a:tcPr>
                </a:tc>
                <a:tc>
                  <a:txBody>
                    <a:bodyPr/>
                    <a:lstStyle/>
                    <a:p>
                      <a:pPr algn="l" fontAlgn="ctr"/>
                      <a:r>
                        <a:rPr lang="ru-RU" sz="1600">
                          <a:solidFill>
                            <a:srgbClr val="002060"/>
                          </a:solidFill>
                        </a:rPr>
                        <a:t>Наявність живильної артерії і дренажною вени.</a:t>
                      </a:r>
                    </a:p>
                  </a:txBody>
                  <a:tcPr marL="56314" marR="56314" marT="14079" marB="14079" anchor="ctr">
                    <a:lnL w="9525" cap="flat" cmpd="sng" algn="ctr">
                      <a:solidFill>
                        <a:srgbClr val="E0EDEB"/>
                      </a:solidFill>
                      <a:prstDash val="solid"/>
                      <a:round/>
                      <a:headEnd type="none" w="med" len="med"/>
                      <a:tailEnd type="none" w="med" len="med"/>
                    </a:lnL>
                    <a:lnR>
                      <a:noFill/>
                    </a:lnR>
                    <a:lnT>
                      <a:noFill/>
                    </a:lnT>
                    <a:lnB>
                      <a:noFill/>
                    </a:lnB>
                    <a:solidFill>
                      <a:srgbClr val="FEFEFE"/>
                    </a:solidFill>
                  </a:tcPr>
                </a:tc>
                <a:extLst>
                  <a:ext uri="{0D108BD9-81ED-4DB2-BD59-A6C34878D82A}">
                    <a16:rowId xmlns:a16="http://schemas.microsoft.com/office/drawing/2014/main" val="10003"/>
                  </a:ext>
                </a:extLst>
              </a:tr>
            </a:tbl>
          </a:graphicData>
        </a:graphic>
      </p:graphicFrame>
      <p:sp>
        <p:nvSpPr>
          <p:cNvPr id="244737" name="Rectangle 1"/>
          <p:cNvSpPr>
            <a:spLocks noChangeArrowheads="1"/>
          </p:cNvSpPr>
          <p:nvPr/>
        </p:nvSpPr>
        <p:spPr bwMode="auto">
          <a:xfrm>
            <a:off x="214748" y="105489"/>
            <a:ext cx="7432420" cy="246221"/>
          </a:xfrm>
          <a:prstGeom prst="rect">
            <a:avLst/>
          </a:prstGeom>
          <a:solidFill>
            <a:srgbClr val="FEFEFE"/>
          </a:solidFill>
          <a:ln w="9525">
            <a:noFill/>
            <a:miter lim="800000"/>
            <a:headEnd/>
            <a:tailEnd/>
          </a:ln>
          <a:effectLst/>
        </p:spPr>
        <p:txBody>
          <a:bodyPr vert="horz" wrap="none" lIns="0" tIns="0" rIns="0" bIns="0" numCol="1" anchor="ctr" anchorCtr="0" compatLnSpc="1">
            <a:prstTxWarp prst="textNoShape">
              <a:avLst/>
            </a:prstTxWarp>
            <a:spAutoFit/>
          </a:bodyPr>
          <a:lstStyle/>
          <a:p>
            <a:pPr lvl="0" algn="ctr" fontAlgn="base">
              <a:spcBef>
                <a:spcPct val="0"/>
              </a:spcBef>
              <a:spcAft>
                <a:spcPct val="0"/>
              </a:spcAft>
            </a:pPr>
            <a:r>
              <a:rPr lang="ru-RU" sz="1600" b="1">
                <a:solidFill>
                  <a:srgbClr val="434343"/>
                </a:solidFill>
                <a:latin typeface="Open Sans"/>
                <a:cs typeface="Arial" pitchFamily="34" charset="0"/>
              </a:rPr>
              <a:t>Відмінні ознаки гематогенних метастазів при комп'ютерної томографії)</a:t>
            </a:r>
            <a:endParaRPr kumimoji="0" lang="ru-RU" sz="16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0"/>
            <a:ext cx="8424936" cy="461665"/>
          </a:xfrm>
          <a:prstGeom prst="rect">
            <a:avLst/>
          </a:prstGeom>
        </p:spPr>
        <p:txBody>
          <a:bodyPr wrap="square">
            <a:spAutoFit/>
          </a:bodyPr>
          <a:lstStyle/>
          <a:p>
            <a:r>
              <a:rPr lang="ru-RU" sz="2400"/>
              <a:t>Диф.  діагностика метастазів легені на КТ:</a:t>
            </a:r>
          </a:p>
        </p:txBody>
      </p:sp>
      <p:sp>
        <p:nvSpPr>
          <p:cNvPr id="3" name="Прямоугольник 2"/>
          <p:cNvSpPr/>
          <p:nvPr/>
        </p:nvSpPr>
        <p:spPr>
          <a:xfrm>
            <a:off x="539552" y="548680"/>
            <a:ext cx="8136904" cy="5940088"/>
          </a:xfrm>
          <a:prstGeom prst="rect">
            <a:avLst/>
          </a:prstGeom>
        </p:spPr>
        <p:txBody>
          <a:bodyPr wrap="square">
            <a:spAutoFit/>
          </a:bodyPr>
          <a:lstStyle/>
          <a:p>
            <a:pPr fontAlgn="base"/>
            <a:r>
              <a:rPr lang="ru-RU" sz="2000"/>
              <a:t>- Первинними злоякісними пухлинами</a:t>
            </a:r>
          </a:p>
          <a:p>
            <a:pPr fontAlgn="base"/>
            <a:r>
              <a:rPr lang="ru-RU" sz="2000"/>
              <a:t>- первинним периферичних раком</a:t>
            </a:r>
          </a:p>
          <a:p>
            <a:pPr fontAlgn="base"/>
            <a:r>
              <a:rPr lang="ru-RU" sz="2000"/>
              <a:t>- бронхіол-альвеолярним раком</a:t>
            </a:r>
          </a:p>
          <a:p>
            <a:pPr fontAlgn="base"/>
            <a:r>
              <a:rPr lang="ru-RU" sz="2000"/>
              <a:t>- лімфомою, саркомою Капоші</a:t>
            </a:r>
          </a:p>
          <a:p>
            <a:pPr fontAlgn="base"/>
            <a:r>
              <a:rPr lang="ru-RU" sz="2000"/>
              <a:t>- доброякісними пухлинами</a:t>
            </a:r>
          </a:p>
          <a:p>
            <a:pPr fontAlgn="base"/>
            <a:r>
              <a:rPr lang="ru-RU" sz="2000"/>
              <a:t>- гамартома,</a:t>
            </a:r>
          </a:p>
          <a:p>
            <a:pPr fontAlgn="base"/>
            <a:r>
              <a:rPr lang="ru-RU" sz="2000"/>
              <a:t>- фібромою,</a:t>
            </a:r>
          </a:p>
          <a:p>
            <a:pPr fontAlgn="base"/>
            <a:r>
              <a:rPr lang="ru-RU" sz="2000"/>
              <a:t>- хондромою</a:t>
            </a:r>
          </a:p>
          <a:p>
            <a:pPr fontAlgn="base"/>
            <a:r>
              <a:rPr lang="ru-RU" sz="2000"/>
              <a:t>- гранулематозами</a:t>
            </a:r>
          </a:p>
          <a:p>
            <a:pPr fontAlgn="base"/>
            <a:r>
              <a:rPr lang="ru-RU" sz="2000"/>
              <a:t>-туберкульозом,</a:t>
            </a:r>
          </a:p>
          <a:p>
            <a:pPr fontAlgn="base"/>
            <a:r>
              <a:rPr lang="ru-RU" sz="2000"/>
              <a:t>- саркоидозом,</a:t>
            </a:r>
          </a:p>
          <a:p>
            <a:pPr fontAlgn="base"/>
            <a:r>
              <a:rPr lang="ru-RU" sz="2000"/>
              <a:t>- гістоплазмозом</a:t>
            </a:r>
          </a:p>
          <a:p>
            <a:pPr fontAlgn="base"/>
            <a:r>
              <a:rPr lang="ru-RU" sz="2000"/>
              <a:t>- запальними захворюваннями</a:t>
            </a:r>
          </a:p>
          <a:p>
            <a:pPr fontAlgn="base"/>
            <a:r>
              <a:rPr lang="ru-RU" sz="2000"/>
              <a:t>- септичній осередкової пневмонією і</a:t>
            </a:r>
          </a:p>
          <a:p>
            <a:pPr fontAlgn="base"/>
            <a:r>
              <a:rPr lang="ru-RU" sz="2000"/>
              <a:t>- множинними абсцесами</a:t>
            </a:r>
          </a:p>
          <a:p>
            <a:pPr fontAlgn="base"/>
            <a:r>
              <a:rPr lang="ru-RU" sz="2000"/>
              <a:t>- судинними аномаліями</a:t>
            </a:r>
          </a:p>
          <a:p>
            <a:pPr fontAlgn="base"/>
            <a:r>
              <a:rPr lang="ru-RU" sz="2000"/>
              <a:t>- артеріо-венозної мальформації</a:t>
            </a:r>
          </a:p>
          <a:p>
            <a:pPr fontAlgn="base"/>
            <a:r>
              <a:rPr lang="ru-RU" sz="2000"/>
              <a:t>Нормальними анатомічними утвореннями</a:t>
            </a:r>
          </a:p>
          <a:p>
            <a:pPr fontAlgn="base"/>
            <a:r>
              <a:rPr lang="ru-RU" sz="2000"/>
              <a:t>внутрілегеневими лімфатичними вузлами</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4717</TotalTime>
  <Words>14355</Words>
  <Application>Microsoft Office PowerPoint</Application>
  <PresentationFormat>Экран (4:3)</PresentationFormat>
  <Paragraphs>1066</Paragraphs>
  <Slides>220</Slides>
  <Notes>1</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220</vt:i4>
      </vt:variant>
    </vt:vector>
  </HeadingPairs>
  <TitlesOfParts>
    <vt:vector size="231" baseType="lpstr">
      <vt:lpstr>Arial</vt:lpstr>
      <vt:lpstr>Book Antiqua</vt:lpstr>
      <vt:lpstr>Calibri</vt:lpstr>
      <vt:lpstr>inherit</vt:lpstr>
      <vt:lpstr>Lucida Sans</vt:lpstr>
      <vt:lpstr>Open Sans</vt:lpstr>
      <vt:lpstr>Times New Roman</vt:lpstr>
      <vt:lpstr>Wingdings</vt:lpstr>
      <vt:lpstr>Wingdings 2</vt:lpstr>
      <vt:lpstr>Wingdings 3</vt:lpstr>
      <vt:lpstr>Апекс</vt:lpstr>
      <vt:lpstr>Рентгенодіагностика Пухлин ЛегЕнь</vt:lpstr>
      <vt:lpstr>Презентация PowerPoint</vt:lpstr>
      <vt:lpstr>Презентация PowerPoint</vt:lpstr>
      <vt:lpstr>Доброякісні пухлини легенів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Рак легені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Метостази в легені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Опухоли легких</dc:title>
  <dc:creator>1</dc:creator>
  <cp:lastModifiedBy>Катерина Михайлівна Дойкова</cp:lastModifiedBy>
  <cp:revision>305</cp:revision>
  <dcterms:created xsi:type="dcterms:W3CDTF">2020-11-09T16:26:50Z</dcterms:created>
  <dcterms:modified xsi:type="dcterms:W3CDTF">2021-10-07T19:52:11Z</dcterms:modified>
</cp:coreProperties>
</file>