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407"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410"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404" r:id="rId121"/>
    <p:sldId id="374" r:id="rId122"/>
    <p:sldId id="375" r:id="rId123"/>
    <p:sldId id="376" r:id="rId124"/>
    <p:sldId id="377" r:id="rId125"/>
    <p:sldId id="378" r:id="rId126"/>
    <p:sldId id="379" r:id="rId127"/>
    <p:sldId id="380" r:id="rId128"/>
    <p:sldId id="381" r:id="rId129"/>
    <p:sldId id="408" r:id="rId130"/>
    <p:sldId id="409"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5" r:id="rId152"/>
    <p:sldId id="403" r:id="rId153"/>
    <p:sldId id="406" r:id="rId154"/>
  </p:sldIdLst>
  <p:sldSz cx="9144000" cy="6858000" type="screen4x3"/>
  <p:notesSz cx="6858000" cy="9144000"/>
  <p:embeddedFontLst>
    <p:embeddedFont>
      <p:font typeface="Book Antiqua" panose="02040602050305030304" pitchFamily="18" charset="0"/>
      <p:regular r:id="rId156"/>
      <p:bold r:id="rId157"/>
      <p:italic r:id="rId158"/>
      <p:boldItalic r:id="rId159"/>
    </p:embeddedFont>
    <p:embeddedFont>
      <p:font typeface="Calibri" panose="020F0502020204030204" pitchFamily="34" charset="0"/>
      <p:regular r:id="rId160"/>
      <p:bold r:id="rId161"/>
      <p:italic r:id="rId162"/>
      <p:boldItalic r:id="rId163"/>
    </p:embeddedFont>
    <p:embeddedFont>
      <p:font typeface="Lucida Sans" panose="020B0602030504020204" pitchFamily="34" charset="0"/>
      <p:regular r:id="rId164"/>
      <p:bold r:id="rId165"/>
      <p:italic r:id="rId166"/>
      <p:boldItalic r:id="rId16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A332A87-D8A3-4F13-9A39-5E85D9F5776F}">
  <a:tblStyle styleId="{AA332A87-D8A3-4F13-9A39-5E85D9F5776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font" Target="fonts/font4.fntdata"/><Relationship Id="rId170"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font" Target="fonts/font5.fntdata"/><Relationship Id="rId165" Type="http://schemas.openxmlformats.org/officeDocument/2006/relationships/font" Target="fonts/font10.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notesMaster" Target="notesMasters/notesMaster1.xml"/><Relationship Id="rId171"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6.fntdata"/><Relationship Id="rId166"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font" Target="fonts/font1.fntdata"/><Relationship Id="rId164" Type="http://schemas.openxmlformats.org/officeDocument/2006/relationships/font" Target="fonts/font9.fntdata"/><Relationship Id="rId16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font" Target="fonts/font1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7.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font" Target="fonts/font2.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8.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ru-RU"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7" name="Google Shape;97;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02" name="Google Shape;102;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11" name="Google Shape;111;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16" name="Google Shape;116;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21" name="Google Shape;121;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26" name="Google Shape;126;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31" name="Google Shape;131;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36" name="Google Shape;136;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41" name="Google Shape;141;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46" name="Google Shape;146;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51" name="Google Shape;151;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56" name="Google Shape;156;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61" name="Google Shape;161;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69" name="Google Shape;169;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78" name="Google Shape;178;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86" name="Google Shape;186;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93" name="Google Shape;193;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01" name="Google Shape;201;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07" name="Google Shape;207;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12" name="Google Shape;212;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23" name="Google Shape;223;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30" name="Google Shape;230;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41" name="Google Shape;241;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50" name="Google Shape;250;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57" name="Google Shape;257;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64" name="Google Shape;264;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71" name="Google Shape;271;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76" name="Google Shape;276;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81" name="Google Shape;281;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87" name="Google Shape;287;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94" name="Google Shape;294;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01" name="Google Shape;301;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06" name="Google Shape;306;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11" name="Google Shape;311;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16" name="Google Shape;316;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21" name="Google Shape;321;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28" name="Google Shape;328;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35" name="Google Shape;335;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48" name="Google Shape;348;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56" name="Google Shape;356;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61" name="Google Shape;361;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66" name="Google Shape;366;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71" name="Google Shape;371;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79" name="Google Shape;379;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p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88" name="Google Shape;388;p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48</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97" name="Google Shape;397;p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06" name="Google Shape;406;p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13" name="Google Shape;413;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20" name="Google Shape;420;p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26" name="Google Shape;426;p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5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31" name="Google Shape;431;p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36" name="Google Shape;436;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41" name="Google Shape;441;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46" name="Google Shape;446;p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51" name="Google Shape;451;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56" name="Google Shape;456;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6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61" name="Google Shape;461;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6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66" name="Google Shape;466;p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71" name="Google Shape;471;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6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dirty="0"/>
          </a:p>
        </p:txBody>
      </p:sp>
      <p:sp>
        <p:nvSpPr>
          <p:cNvPr id="476" name="Google Shape;476;p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6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81" name="Google Shape;481;p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6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86" name="Google Shape;486;p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6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95" name="Google Shape;495;p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6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01" name="Google Shape;501;p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6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07" name="Google Shape;507;p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6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12" name="Google Shape;512;p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7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17" name="Google Shape;517;p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7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22" name="Google Shape;522;p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7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27" name="Google Shape;527;p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7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35" name="Google Shape;535;p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7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43" name="Google Shape;543;p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7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50" name="Google Shape;550;p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7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59" name="Google Shape;559;p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7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68" name="Google Shape;568;p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7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74" name="Google Shape;574;p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7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80" name="Google Shape;580;p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p8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85" name="Google Shape;585;p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8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90" name="Google Shape;590;p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p8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95" name="Google Shape;595;p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p8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dirty="0"/>
          </a:p>
        </p:txBody>
      </p:sp>
      <p:sp>
        <p:nvSpPr>
          <p:cNvPr id="609" name="Google Shape;609;p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17" name="Google Shape;617;p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8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24" name="Google Shape;624;p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8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39" name="Google Shape;639;p8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8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47" name="Google Shape;647;p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8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54" name="Google Shape;654;p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8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59" name="Google Shape;659;p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p9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65" name="Google Shape;665;p9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p9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70" name="Google Shape;670;p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9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78" name="Google Shape;678;p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9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83" name="Google Shape;683;p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9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88" name="Google Shape;688;p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9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93" name="Google Shape;693;p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9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98" name="Google Shape;698;p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p9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03" name="Google Shape;703;p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9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08" name="Google Shape;708;p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p9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13" name="Google Shape;713;p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p10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18" name="Google Shape;718;p1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p10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26" name="Google Shape;726;p10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10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33" name="Google Shape;733;p10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p10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41" name="Google Shape;741;p10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p10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55" name="Google Shape;755;p1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p10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64" name="Google Shape;764;p1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p10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73" name="Google Shape;773;p1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10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80" name="Google Shape;780;p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p10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87" name="Google Shape;787;p1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10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92" name="Google Shape;792;p1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p1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97" name="Google Shape;797;p1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p1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02" name="Google Shape;802;p1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1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07" name="Google Shape;807;p1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p1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12" name="Google Shape;812;p1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1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17" name="Google Shape;817;p1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p1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22" name="Google Shape;822;p1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p1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32" name="Google Shape;832;p1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1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42" name="Google Shape;842;p1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p1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52" name="Google Shape;852;p1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p:cNvGrpSpPr/>
        <p:nvPr/>
      </p:nvGrpSpPr>
      <p:grpSpPr>
        <a:xfrm>
          <a:off x="0" y="0"/>
          <a:ext cx="0" cy="0"/>
          <a:chOff x="0" y="0"/>
          <a:chExt cx="0" cy="0"/>
        </a:xfrm>
      </p:grpSpPr>
      <p:sp>
        <p:nvSpPr>
          <p:cNvPr id="857" name="Google Shape;857;p1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58" name="Google Shape;858;p1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p1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63" name="Google Shape;863;p1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8"/>
        <p:cNvGrpSpPr/>
        <p:nvPr/>
      </p:nvGrpSpPr>
      <p:grpSpPr>
        <a:xfrm>
          <a:off x="0" y="0"/>
          <a:ext cx="0" cy="0"/>
          <a:chOff x="0" y="0"/>
          <a:chExt cx="0" cy="0"/>
        </a:xfrm>
      </p:grpSpPr>
      <p:sp>
        <p:nvSpPr>
          <p:cNvPr id="869" name="Google Shape;869;p1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70" name="Google Shape;870;p1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3"/>
        <p:cNvGrpSpPr/>
        <p:nvPr/>
      </p:nvGrpSpPr>
      <p:grpSpPr>
        <a:xfrm>
          <a:off x="0" y="0"/>
          <a:ext cx="0" cy="0"/>
          <a:chOff x="0" y="0"/>
          <a:chExt cx="0" cy="0"/>
        </a:xfrm>
      </p:grpSpPr>
      <p:sp>
        <p:nvSpPr>
          <p:cNvPr id="874" name="Google Shape;874;p1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75" name="Google Shape;875;p1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p1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80" name="Google Shape;880;p1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p1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85" name="Google Shape;885;p1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p1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90" name="Google Shape;890;p1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p1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98" name="Google Shape;898;p1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5"/>
        <p:cNvGrpSpPr/>
        <p:nvPr/>
      </p:nvGrpSpPr>
      <p:grpSpPr>
        <a:xfrm>
          <a:off x="0" y="0"/>
          <a:ext cx="0" cy="0"/>
          <a:chOff x="0" y="0"/>
          <a:chExt cx="0" cy="0"/>
        </a:xfrm>
      </p:grpSpPr>
      <p:sp>
        <p:nvSpPr>
          <p:cNvPr id="906" name="Google Shape;906;p1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07" name="Google Shape;907;p1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0"/>
        <p:cNvGrpSpPr/>
        <p:nvPr/>
      </p:nvGrpSpPr>
      <p:grpSpPr>
        <a:xfrm>
          <a:off x="0" y="0"/>
          <a:ext cx="0" cy="0"/>
          <a:chOff x="0" y="0"/>
          <a:chExt cx="0" cy="0"/>
        </a:xfrm>
      </p:grpSpPr>
      <p:sp>
        <p:nvSpPr>
          <p:cNvPr id="911" name="Google Shape;911;p1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12" name="Google Shape;912;p1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1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18" name="Google Shape;918;p1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p1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23" name="Google Shape;923;p1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p1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28" name="Google Shape;928;p1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1"/>
        <p:cNvGrpSpPr/>
        <p:nvPr/>
      </p:nvGrpSpPr>
      <p:grpSpPr>
        <a:xfrm>
          <a:off x="0" y="0"/>
          <a:ext cx="0" cy="0"/>
          <a:chOff x="0" y="0"/>
          <a:chExt cx="0" cy="0"/>
        </a:xfrm>
      </p:grpSpPr>
      <p:sp>
        <p:nvSpPr>
          <p:cNvPr id="932" name="Google Shape;932;p1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33" name="Google Shape;933;p1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p1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38" name="Google Shape;938;p1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1"/>
        <p:cNvGrpSpPr/>
        <p:nvPr/>
      </p:nvGrpSpPr>
      <p:grpSpPr>
        <a:xfrm>
          <a:off x="0" y="0"/>
          <a:ext cx="0" cy="0"/>
          <a:chOff x="0" y="0"/>
          <a:chExt cx="0" cy="0"/>
        </a:xfrm>
      </p:grpSpPr>
      <p:sp>
        <p:nvSpPr>
          <p:cNvPr id="942" name="Google Shape;942;p1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43" name="Google Shape;943;p1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p1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48" name="Google Shape;948;p1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1"/>
        <p:cNvGrpSpPr/>
        <p:nvPr/>
      </p:nvGrpSpPr>
      <p:grpSpPr>
        <a:xfrm>
          <a:off x="0" y="0"/>
          <a:ext cx="0" cy="0"/>
          <a:chOff x="0" y="0"/>
          <a:chExt cx="0" cy="0"/>
        </a:xfrm>
      </p:grpSpPr>
      <p:sp>
        <p:nvSpPr>
          <p:cNvPr id="952" name="Google Shape;952;p1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53" name="Google Shape;953;p1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8"/>
        <p:cNvGrpSpPr/>
        <p:nvPr/>
      </p:nvGrpSpPr>
      <p:grpSpPr>
        <a:xfrm>
          <a:off x="0" y="0"/>
          <a:ext cx="0" cy="0"/>
          <a:chOff x="0" y="0"/>
          <a:chExt cx="0" cy="0"/>
        </a:xfrm>
      </p:grpSpPr>
      <p:sp>
        <p:nvSpPr>
          <p:cNvPr id="959" name="Google Shape;959;p1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60" name="Google Shape;960;p1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p1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66" name="Google Shape;966;p1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p1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71" name="Google Shape;971;p1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Google Shape;975;p1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76" name="Google Shape;976;p1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9"/>
        <p:cNvGrpSpPr/>
        <p:nvPr/>
      </p:nvGrpSpPr>
      <p:grpSpPr>
        <a:xfrm>
          <a:off x="0" y="0"/>
          <a:ext cx="0" cy="0"/>
          <a:chOff x="0" y="0"/>
          <a:chExt cx="0" cy="0"/>
        </a:xfrm>
      </p:grpSpPr>
      <p:sp>
        <p:nvSpPr>
          <p:cNvPr id="980" name="Google Shape;980;p1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81" name="Google Shape;981;p1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p1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86" name="Google Shape;986;p1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p1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91" name="Google Shape;991;p1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p1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96" name="Google Shape;996;p1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3"/>
        <p:cNvGrpSpPr/>
        <p:nvPr/>
      </p:nvGrpSpPr>
      <p:grpSpPr>
        <a:xfrm>
          <a:off x="0" y="0"/>
          <a:ext cx="0" cy="0"/>
          <a:chOff x="0" y="0"/>
          <a:chExt cx="0" cy="0"/>
        </a:xfrm>
      </p:grpSpPr>
      <p:sp>
        <p:nvSpPr>
          <p:cNvPr id="1004" name="Google Shape;1004;p1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005" name="Google Shape;1005;p1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4"/>
        <p:cNvGrpSpPr/>
        <p:nvPr/>
      </p:nvGrpSpPr>
      <p:grpSpPr>
        <a:xfrm>
          <a:off x="0" y="0"/>
          <a:ext cx="0" cy="0"/>
          <a:chOff x="0" y="0"/>
          <a:chExt cx="0" cy="0"/>
        </a:xfrm>
      </p:grpSpPr>
      <p:sp>
        <p:nvSpPr>
          <p:cNvPr id="1015" name="Google Shape;1015;p1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016" name="Google Shape;1016;p1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422030" y="1371600"/>
            <a:ext cx="8229600" cy="1828800"/>
          </a:xfrm>
          <a:prstGeom prst="rect">
            <a:avLst/>
          </a:prstGeom>
          <a:noFill/>
          <a:ln>
            <a:noFill/>
          </a:ln>
        </p:spPr>
        <p:txBody>
          <a:bodyPr spcFirstLastPara="1" wrap="square" lIns="45700" tIns="0" rIns="45700" bIns="0" anchor="b" anchorCtr="0">
            <a:normAutofit/>
          </a:bodyPr>
          <a:lstStyle>
            <a:lvl1pPr lvl="0" algn="ctr" rtl="0">
              <a:spcBef>
                <a:spcPts val="0"/>
              </a:spcBef>
              <a:spcAft>
                <a:spcPts val="0"/>
              </a:spcAft>
              <a:buClr>
                <a:srgbClr val="EAD594"/>
              </a:buClr>
              <a:buSzPts val="4800"/>
              <a:buFont typeface="Lucida Sans"/>
              <a:buNone/>
              <a:defRPr sz="4800" b="1" cap="none">
                <a:solidFill>
                  <a:srgbClr val="EAD594"/>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 name="Google Shape;17;p2"/>
          <p:cNvSpPr txBox="1">
            <a:spLocks noGrp="1"/>
          </p:cNvSpPr>
          <p:nvPr>
            <p:ph type="dt" idx="10"/>
          </p:nvPr>
        </p:nvSpPr>
        <p:spPr>
          <a:xfrm>
            <a:off x="457200" y="6416675"/>
            <a:ext cx="2133600" cy="3651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8" name="Google Shape;18;p2"/>
          <p:cNvSpPr txBox="1">
            <a:spLocks noGrp="1"/>
          </p:cNvSpPr>
          <p:nvPr>
            <p:ph type="ftr" idx="11"/>
          </p:nvPr>
        </p:nvSpPr>
        <p:spPr>
          <a:xfrm>
            <a:off x="3124200" y="6416675"/>
            <a:ext cx="2895600" cy="3651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9" name="Google Shape;19;p2"/>
          <p:cNvSpPr txBox="1">
            <a:spLocks noGrp="1"/>
          </p:cNvSpPr>
          <p:nvPr>
            <p:ph type="sldNum" idx="12"/>
          </p:nvPr>
        </p:nvSpPr>
        <p:spPr>
          <a:xfrm>
            <a:off x="7924800" y="6416675"/>
            <a:ext cx="762000" cy="365100"/>
          </a:xfrm>
          <a:prstGeom prst="rect">
            <a:avLst/>
          </a:prstGeom>
          <a:noFill/>
          <a:ln>
            <a:noFill/>
          </a:ln>
        </p:spPr>
        <p:txBody>
          <a:bodyPr spcFirstLastPara="1" wrap="square" lIns="0" tIns="45700" rIns="0" bIns="4570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
        <p:nvSpPr>
          <p:cNvPr id="20" name="Google Shape;20;p2"/>
          <p:cNvSpPr txBox="1">
            <a:spLocks noGrp="1"/>
          </p:cNvSpPr>
          <p:nvPr>
            <p:ph type="subTitle" idx="1"/>
          </p:nvPr>
        </p:nvSpPr>
        <p:spPr>
          <a:xfrm>
            <a:off x="1371600" y="3331698"/>
            <a:ext cx="6400800" cy="1752600"/>
          </a:xfrm>
          <a:prstGeom prst="rect">
            <a:avLst/>
          </a:prstGeom>
          <a:noFill/>
          <a:ln>
            <a:noFill/>
          </a:ln>
        </p:spPr>
        <p:txBody>
          <a:bodyPr spcFirstLastPara="1" wrap="square" lIns="91425" tIns="45700" rIns="91425" bIns="45700" anchor="t" anchorCtr="0">
            <a:normAutofit/>
          </a:bodyPr>
          <a:lstStyle>
            <a:lvl1pPr lvl="0" algn="ctr" rtl="0">
              <a:spcBef>
                <a:spcPts val="560"/>
              </a:spcBef>
              <a:spcAft>
                <a:spcPts val="0"/>
              </a:spcAft>
              <a:buSzPts val="1820"/>
              <a:buNone/>
              <a:defRPr>
                <a:solidFill>
                  <a:schemeClr val="lt1"/>
                </a:solidFill>
              </a:defRPr>
            </a:lvl1pPr>
            <a:lvl2pPr lvl="1" algn="ctr" rtl="0">
              <a:spcBef>
                <a:spcPts val="360"/>
              </a:spcBef>
              <a:spcAft>
                <a:spcPts val="0"/>
              </a:spcAft>
              <a:buSzPts val="1440"/>
              <a:buNone/>
              <a:defRPr/>
            </a:lvl2pPr>
            <a:lvl3pPr lvl="2" algn="ctr" rtl="0">
              <a:spcBef>
                <a:spcPts val="360"/>
              </a:spcBef>
              <a:spcAft>
                <a:spcPts val="0"/>
              </a:spcAft>
              <a:buSzPts val="1710"/>
              <a:buNone/>
              <a:defRPr/>
            </a:lvl3pPr>
            <a:lvl4pPr lvl="3" algn="ctr" rtl="0">
              <a:spcBef>
                <a:spcPts val="360"/>
              </a:spcBef>
              <a:spcAft>
                <a:spcPts val="0"/>
              </a:spcAft>
              <a:buSzPts val="1800"/>
              <a:buNone/>
              <a:defRPr/>
            </a:lvl4pPr>
            <a:lvl5pPr lvl="4" algn="ctr" rtl="0">
              <a:spcBef>
                <a:spcPts val="360"/>
              </a:spcBef>
              <a:spcAft>
                <a:spcPts val="0"/>
              </a:spcAft>
              <a:buSzPts val="1800"/>
              <a:buNone/>
              <a:defRPr/>
            </a:lvl5pPr>
            <a:lvl6pPr lvl="5" algn="ctr" rtl="0">
              <a:spcBef>
                <a:spcPts val="360"/>
              </a:spcBef>
              <a:spcAft>
                <a:spcPts val="0"/>
              </a:spcAft>
              <a:buSzPts val="1800"/>
              <a:buNone/>
              <a:defRPr/>
            </a:lvl6pPr>
            <a:lvl7pPr lvl="6" algn="ctr" rtl="0">
              <a:spcBef>
                <a:spcPts val="360"/>
              </a:spcBef>
              <a:spcAft>
                <a:spcPts val="0"/>
              </a:spcAft>
              <a:buSzPts val="1800"/>
              <a:buNone/>
              <a:defRPr/>
            </a:lvl7pPr>
            <a:lvl8pPr lvl="7" algn="ctr" rtl="0">
              <a:spcBef>
                <a:spcPts val="360"/>
              </a:spcBef>
              <a:spcAft>
                <a:spcPts val="0"/>
              </a:spcAft>
              <a:buSzPts val="1800"/>
              <a:buNone/>
              <a:defRPr/>
            </a:lvl8pPr>
            <a:lvl9pPr lvl="8" algn="ctr" rtl="0">
              <a:spcBef>
                <a:spcPts val="360"/>
              </a:spcBef>
              <a:spcAft>
                <a:spcPts val="0"/>
              </a:spcAft>
              <a:buSzPts val="18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21"/>
        <p:cNvGrpSpPr/>
        <p:nvPr/>
      </p:nvGrpSpPr>
      <p:grpSpPr>
        <a:xfrm>
          <a:off x="0" y="0"/>
          <a:ext cx="0" cy="0"/>
          <a:chOff x="0" y="0"/>
          <a:chExt cx="0" cy="0"/>
        </a:xfrm>
      </p:grpSpPr>
      <p:sp>
        <p:nvSpPr>
          <p:cNvPr id="22" name="Google Shape;22;p3"/>
          <p:cNvSpPr txBox="1">
            <a:spLocks noGrp="1"/>
          </p:cNvSpPr>
          <p:nvPr>
            <p:ph type="dt" idx="10"/>
          </p:nvPr>
        </p:nvSpPr>
        <p:spPr>
          <a:xfrm>
            <a:off x="457200" y="6416675"/>
            <a:ext cx="2133600" cy="3651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3124200" y="6416675"/>
            <a:ext cx="2895600" cy="3651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7924800" y="6416675"/>
            <a:ext cx="762000" cy="365100"/>
          </a:xfrm>
          <a:prstGeom prst="rect">
            <a:avLst/>
          </a:prstGeom>
          <a:noFill/>
          <a:ln>
            <a:noFill/>
          </a:ln>
        </p:spPr>
        <p:txBody>
          <a:bodyPr spcFirstLastPara="1" wrap="square" lIns="0" tIns="45700" rIns="0" bIns="4570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rgbClr val="EAD59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7" name="Google Shape;27;p4"/>
          <p:cNvSpPr txBox="1">
            <a:spLocks noGrp="1"/>
          </p:cNvSpPr>
          <p:nvPr>
            <p:ph type="dt" idx="10"/>
          </p:nvPr>
        </p:nvSpPr>
        <p:spPr>
          <a:xfrm>
            <a:off x="457200" y="6416675"/>
            <a:ext cx="2133600" cy="3651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8" name="Google Shape;28;p4"/>
          <p:cNvSpPr txBox="1">
            <a:spLocks noGrp="1"/>
          </p:cNvSpPr>
          <p:nvPr>
            <p:ph type="ftr" idx="11"/>
          </p:nvPr>
        </p:nvSpPr>
        <p:spPr>
          <a:xfrm>
            <a:off x="3124200" y="6416675"/>
            <a:ext cx="2895600" cy="3651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9" name="Google Shape;29;p4"/>
          <p:cNvSpPr txBox="1">
            <a:spLocks noGrp="1"/>
          </p:cNvSpPr>
          <p:nvPr>
            <p:ph type="sldNum" idx="12"/>
          </p:nvPr>
        </p:nvSpPr>
        <p:spPr>
          <a:xfrm>
            <a:off x="7924800" y="6416675"/>
            <a:ext cx="762000" cy="365100"/>
          </a:xfrm>
          <a:prstGeom prst="rect">
            <a:avLst/>
          </a:prstGeom>
          <a:noFill/>
          <a:ln>
            <a:noFill/>
          </a:ln>
        </p:spPr>
        <p:txBody>
          <a:bodyPr spcFirstLastPara="1" wrap="square" lIns="0" tIns="45700" rIns="0" bIns="4570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rgbClr val="EAD59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2" name="Google Shape;32;p5"/>
          <p:cNvSpPr txBox="1">
            <a:spLocks noGrp="1"/>
          </p:cNvSpPr>
          <p:nvPr>
            <p:ph type="body" idx="1"/>
          </p:nvPr>
        </p:nvSpPr>
        <p:spPr>
          <a:xfrm>
            <a:off x="457200" y="1600200"/>
            <a:ext cx="8229600" cy="4709100"/>
          </a:xfrm>
          <a:prstGeom prst="rect">
            <a:avLst/>
          </a:prstGeom>
          <a:noFill/>
          <a:ln>
            <a:noFill/>
          </a:ln>
        </p:spPr>
        <p:txBody>
          <a:bodyPr spcFirstLastPara="1" wrap="square" lIns="91425" tIns="45700" rIns="91425" bIns="45700" anchor="t" anchorCtr="0">
            <a:normAutofit/>
          </a:bodyPr>
          <a:lstStyle>
            <a:lvl1pPr marL="457200" lvl="0" indent="-302895" algn="l" rtl="0">
              <a:spcBef>
                <a:spcPts val="360"/>
              </a:spcBef>
              <a:spcAft>
                <a:spcPts val="0"/>
              </a:spcAft>
              <a:buSzPts val="1170"/>
              <a:buChar char="▣"/>
              <a:defRPr/>
            </a:lvl1pPr>
            <a:lvl2pPr marL="914400" lvl="1" indent="-320040" algn="l" rtl="0">
              <a:spcBef>
                <a:spcPts val="360"/>
              </a:spcBef>
              <a:spcAft>
                <a:spcPts val="0"/>
              </a:spcAft>
              <a:buSzPts val="1440"/>
              <a:buChar char="◼"/>
              <a:defRPr/>
            </a:lvl2pPr>
            <a:lvl3pPr marL="1371600" lvl="2" indent="-337185" algn="l" rtl="0">
              <a:spcBef>
                <a:spcPts val="360"/>
              </a:spcBef>
              <a:spcAft>
                <a:spcPts val="0"/>
              </a:spcAft>
              <a:buSzPts val="1710"/>
              <a:buChar char="🢭"/>
              <a:defRPr/>
            </a:lvl3pPr>
            <a:lvl4pPr marL="1828800" lvl="3" indent="-342900" algn="l" rtl="0">
              <a:spcBef>
                <a:spcPts val="360"/>
              </a:spcBef>
              <a:spcAft>
                <a:spcPts val="0"/>
              </a:spcAft>
              <a:buSzPts val="1800"/>
              <a:buChar char="🢝"/>
              <a:defRPr/>
            </a:lvl4pPr>
            <a:lvl5pPr marL="2286000" lvl="4" indent="-342900" algn="l" rtl="0">
              <a:spcBef>
                <a:spcPts val="36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33" name="Google Shape;33;p5"/>
          <p:cNvSpPr txBox="1">
            <a:spLocks noGrp="1"/>
          </p:cNvSpPr>
          <p:nvPr>
            <p:ph type="dt" idx="10"/>
          </p:nvPr>
        </p:nvSpPr>
        <p:spPr>
          <a:xfrm>
            <a:off x="457200" y="6416675"/>
            <a:ext cx="2133600" cy="3651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3124200" y="6416675"/>
            <a:ext cx="2895600" cy="3651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7924800" y="6416675"/>
            <a:ext cx="762000" cy="365100"/>
          </a:xfrm>
          <a:prstGeom prst="rect">
            <a:avLst/>
          </a:prstGeom>
          <a:noFill/>
          <a:ln>
            <a:noFill/>
          </a:ln>
        </p:spPr>
        <p:txBody>
          <a:bodyPr spcFirstLastPara="1" wrap="square" lIns="0" tIns="45700" rIns="0" bIns="4570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bg>
      <p:bgPr>
        <a:blipFill>
          <a:blip r:embed="rId2">
            <a:alphaModFix/>
          </a:blip>
          <a:stretch>
            <a:fillRect/>
          </a:stretch>
        </a:blipFill>
        <a:effectLst/>
      </p:bgPr>
    </p:bg>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1600200" y="609600"/>
            <a:ext cx="7086600" cy="1828800"/>
          </a:xfrm>
          <a:prstGeom prst="rect">
            <a:avLst/>
          </a:prstGeom>
          <a:noFill/>
          <a:ln>
            <a:noFill/>
          </a:ln>
        </p:spPr>
        <p:txBody>
          <a:bodyPr spcFirstLastPara="1" wrap="square" lIns="91425" tIns="45700" rIns="91425" bIns="0" anchor="b" anchorCtr="0">
            <a:noAutofit/>
          </a:bodyPr>
          <a:lstStyle>
            <a:lvl1pPr lvl="0" algn="l" rtl="0">
              <a:spcBef>
                <a:spcPts val="0"/>
              </a:spcBef>
              <a:spcAft>
                <a:spcPts val="0"/>
              </a:spcAft>
              <a:buClr>
                <a:srgbClr val="DCC577"/>
              </a:buClr>
              <a:buSzPts val="4800"/>
              <a:buFont typeface="Lucida Sans"/>
              <a:buNone/>
              <a:defRPr sz="4800" b="1" cap="none">
                <a:solidFill>
                  <a:srgbClr val="DCC577"/>
                </a:solidFill>
                <a:latin typeface="Lucida Sans"/>
                <a:ea typeface="Lucida Sans"/>
                <a:cs typeface="Lucida Sans"/>
                <a:sym typeface="Lucida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1600200" y="2507786"/>
            <a:ext cx="7086600" cy="1509600"/>
          </a:xfrm>
          <a:prstGeom prst="rect">
            <a:avLst/>
          </a:prstGeom>
          <a:noFill/>
          <a:ln>
            <a:noFill/>
          </a:ln>
        </p:spPr>
        <p:txBody>
          <a:bodyPr spcFirstLastPara="1" wrap="square" lIns="91425" tIns="45700" rIns="91425" bIns="45700" anchor="t" anchorCtr="0">
            <a:normAutofit/>
          </a:bodyPr>
          <a:lstStyle>
            <a:lvl1pPr marL="457200" lvl="0" indent="-228600" algn="l" rtl="0">
              <a:spcBef>
                <a:spcPts val="400"/>
              </a:spcBef>
              <a:spcAft>
                <a:spcPts val="0"/>
              </a:spcAft>
              <a:buSzPts val="1300"/>
              <a:buNone/>
              <a:defRPr sz="2000">
                <a:solidFill>
                  <a:schemeClr val="lt1"/>
                </a:solidFill>
              </a:defRPr>
            </a:lvl1pPr>
            <a:lvl2pPr marL="914400" lvl="1" indent="-228600" algn="l" rtl="0">
              <a:spcBef>
                <a:spcPts val="360"/>
              </a:spcBef>
              <a:spcAft>
                <a:spcPts val="0"/>
              </a:spcAft>
              <a:buSzPts val="1440"/>
              <a:buNone/>
              <a:defRPr sz="1800">
                <a:solidFill>
                  <a:schemeClr val="lt1"/>
                </a:solidFill>
              </a:defRPr>
            </a:lvl2pPr>
            <a:lvl3pPr marL="1371600" lvl="2" indent="-228600" algn="l" rtl="0">
              <a:spcBef>
                <a:spcPts val="320"/>
              </a:spcBef>
              <a:spcAft>
                <a:spcPts val="0"/>
              </a:spcAft>
              <a:buSzPts val="1520"/>
              <a:buNone/>
              <a:defRPr sz="1600">
                <a:solidFill>
                  <a:schemeClr val="lt1"/>
                </a:solidFill>
              </a:defRPr>
            </a:lvl3pPr>
            <a:lvl4pPr marL="1828800" lvl="3" indent="-228600" algn="l" rtl="0">
              <a:spcBef>
                <a:spcPts val="280"/>
              </a:spcBef>
              <a:spcAft>
                <a:spcPts val="0"/>
              </a:spcAft>
              <a:buSzPts val="1400"/>
              <a:buNone/>
              <a:defRPr sz="1400">
                <a:solidFill>
                  <a:schemeClr val="lt1"/>
                </a:solidFill>
              </a:defRPr>
            </a:lvl4pPr>
            <a:lvl5pPr marL="2286000" lvl="4" indent="-228600" algn="l" rtl="0">
              <a:spcBef>
                <a:spcPts val="280"/>
              </a:spcBef>
              <a:spcAft>
                <a:spcPts val="0"/>
              </a:spcAft>
              <a:buSzPts val="1400"/>
              <a:buNone/>
              <a:defRPr sz="1400">
                <a:solidFill>
                  <a:schemeClr val="lt1"/>
                </a:solidFill>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39" name="Google Shape;39;p6"/>
          <p:cNvSpPr txBox="1">
            <a:spLocks noGrp="1"/>
          </p:cNvSpPr>
          <p:nvPr>
            <p:ph type="dt" idx="10"/>
          </p:nvPr>
        </p:nvSpPr>
        <p:spPr>
          <a:xfrm>
            <a:off x="457200" y="6416675"/>
            <a:ext cx="2133600" cy="3651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0" name="Google Shape;40;p6"/>
          <p:cNvSpPr txBox="1">
            <a:spLocks noGrp="1"/>
          </p:cNvSpPr>
          <p:nvPr>
            <p:ph type="ftr" idx="11"/>
          </p:nvPr>
        </p:nvSpPr>
        <p:spPr>
          <a:xfrm>
            <a:off x="3124200" y="6416675"/>
            <a:ext cx="2895600" cy="3651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1" name="Google Shape;41;p6"/>
          <p:cNvSpPr txBox="1">
            <a:spLocks noGrp="1"/>
          </p:cNvSpPr>
          <p:nvPr>
            <p:ph type="sldNum" idx="12"/>
          </p:nvPr>
        </p:nvSpPr>
        <p:spPr>
          <a:xfrm>
            <a:off x="7924800" y="6416675"/>
            <a:ext cx="762000" cy="365100"/>
          </a:xfrm>
          <a:prstGeom prst="rect">
            <a:avLst/>
          </a:prstGeom>
          <a:noFill/>
          <a:ln>
            <a:noFill/>
          </a:ln>
        </p:spPr>
        <p:txBody>
          <a:bodyPr spcFirstLastPara="1" wrap="square" lIns="0" tIns="45700" rIns="0" bIns="4570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42"/>
        <p:cNvGrpSpPr/>
        <p:nvPr/>
      </p:nvGrpSpPr>
      <p:grpSpPr>
        <a:xfrm>
          <a:off x="0" y="0"/>
          <a:ext cx="0" cy="0"/>
          <a:chOff x="0" y="0"/>
          <a:chExt cx="0" cy="0"/>
        </a:xfrm>
      </p:grpSpPr>
      <p:sp>
        <p:nvSpPr>
          <p:cNvPr id="43" name="Google Shape;43;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rgbClr val="EAD59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4" name="Google Shape;44;p7"/>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rmAutofit/>
          </a:bodyPr>
          <a:lstStyle>
            <a:lvl1pPr marL="457200" lvl="0" indent="-335915" algn="l" rtl="0">
              <a:spcBef>
                <a:spcPts val="520"/>
              </a:spcBef>
              <a:spcAft>
                <a:spcPts val="0"/>
              </a:spcAft>
              <a:buSzPts val="1690"/>
              <a:buChar char="▣"/>
              <a:defRPr sz="2600"/>
            </a:lvl1pPr>
            <a:lvl2pPr marL="914400" lvl="1" indent="-350519" algn="l" rtl="0">
              <a:spcBef>
                <a:spcPts val="480"/>
              </a:spcBef>
              <a:spcAft>
                <a:spcPts val="0"/>
              </a:spcAft>
              <a:buSzPts val="1920"/>
              <a:buChar char="◼"/>
              <a:defRPr sz="2400"/>
            </a:lvl2pPr>
            <a:lvl3pPr marL="1371600" lvl="2" indent="-349250" algn="l" rtl="0">
              <a:spcBef>
                <a:spcPts val="400"/>
              </a:spcBef>
              <a:spcAft>
                <a:spcPts val="0"/>
              </a:spcAft>
              <a:buSzPts val="1900"/>
              <a:buChar char="🢭"/>
              <a:defRPr sz="2000"/>
            </a:lvl3pPr>
            <a:lvl4pPr marL="1828800" lvl="3" indent="-342900" algn="l" rtl="0">
              <a:spcBef>
                <a:spcPts val="360"/>
              </a:spcBef>
              <a:spcAft>
                <a:spcPts val="0"/>
              </a:spcAft>
              <a:buSzPts val="1800"/>
              <a:buChar char="🢝"/>
              <a:defRPr sz="1800"/>
            </a:lvl4pPr>
            <a:lvl5pPr marL="2286000" lvl="4" indent="-342900" algn="l" rtl="0">
              <a:spcBef>
                <a:spcPts val="360"/>
              </a:spcBef>
              <a:spcAft>
                <a:spcPts val="0"/>
              </a:spcAft>
              <a:buSzPts val="1800"/>
              <a:buChar char="■"/>
              <a:defRPr sz="1800"/>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45" name="Google Shape;45;p7"/>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rmAutofit/>
          </a:bodyPr>
          <a:lstStyle>
            <a:lvl1pPr marL="457200" lvl="0" indent="-335915" algn="l" rtl="0">
              <a:spcBef>
                <a:spcPts val="520"/>
              </a:spcBef>
              <a:spcAft>
                <a:spcPts val="0"/>
              </a:spcAft>
              <a:buSzPts val="1690"/>
              <a:buChar char="▣"/>
              <a:defRPr sz="2600"/>
            </a:lvl1pPr>
            <a:lvl2pPr marL="914400" lvl="1" indent="-350519" algn="l" rtl="0">
              <a:spcBef>
                <a:spcPts val="480"/>
              </a:spcBef>
              <a:spcAft>
                <a:spcPts val="0"/>
              </a:spcAft>
              <a:buSzPts val="1920"/>
              <a:buChar char="◼"/>
              <a:defRPr sz="2400"/>
            </a:lvl2pPr>
            <a:lvl3pPr marL="1371600" lvl="2" indent="-349250" algn="l" rtl="0">
              <a:spcBef>
                <a:spcPts val="400"/>
              </a:spcBef>
              <a:spcAft>
                <a:spcPts val="0"/>
              </a:spcAft>
              <a:buSzPts val="1900"/>
              <a:buChar char="🢭"/>
              <a:defRPr sz="2000"/>
            </a:lvl3pPr>
            <a:lvl4pPr marL="1828800" lvl="3" indent="-342900" algn="l" rtl="0">
              <a:spcBef>
                <a:spcPts val="360"/>
              </a:spcBef>
              <a:spcAft>
                <a:spcPts val="0"/>
              </a:spcAft>
              <a:buSzPts val="1800"/>
              <a:buChar char="🢝"/>
              <a:defRPr sz="1800"/>
            </a:lvl4pPr>
            <a:lvl5pPr marL="2286000" lvl="4" indent="-342900" algn="l" rtl="0">
              <a:spcBef>
                <a:spcPts val="360"/>
              </a:spcBef>
              <a:spcAft>
                <a:spcPts val="0"/>
              </a:spcAft>
              <a:buSzPts val="1800"/>
              <a:buChar char="■"/>
              <a:defRPr sz="1800"/>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46" name="Google Shape;46;p7"/>
          <p:cNvSpPr txBox="1">
            <a:spLocks noGrp="1"/>
          </p:cNvSpPr>
          <p:nvPr>
            <p:ph type="dt" idx="10"/>
          </p:nvPr>
        </p:nvSpPr>
        <p:spPr>
          <a:xfrm>
            <a:off x="457200" y="6416675"/>
            <a:ext cx="2133600" cy="3651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416675"/>
            <a:ext cx="2895600" cy="3651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7924800" y="6416675"/>
            <a:ext cx="762000" cy="365100"/>
          </a:xfrm>
          <a:prstGeom prst="rect">
            <a:avLst/>
          </a:prstGeom>
          <a:noFill/>
          <a:ln>
            <a:noFill/>
          </a:ln>
        </p:spPr>
        <p:txBody>
          <a:bodyPr spcFirstLastPara="1" wrap="square" lIns="0" tIns="45700" rIns="0" bIns="4570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3050"/>
            <a:ext cx="8229600" cy="11430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rgbClr val="EAD594"/>
              </a:buClr>
              <a:buSzPts val="4100"/>
              <a:buFont typeface="Lucida Sans"/>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1" name="Google Shape;51;p8"/>
          <p:cNvSpPr txBox="1">
            <a:spLocks noGrp="1"/>
          </p:cNvSpPr>
          <p:nvPr>
            <p:ph type="body" idx="1"/>
          </p:nvPr>
        </p:nvSpPr>
        <p:spPr>
          <a:xfrm>
            <a:off x="457200" y="1535112"/>
            <a:ext cx="4040100" cy="750900"/>
          </a:xfrm>
          <a:prstGeom prst="rect">
            <a:avLst/>
          </a:prstGeom>
          <a:noFill/>
          <a:ln>
            <a:noFill/>
          </a:ln>
        </p:spPr>
        <p:txBody>
          <a:bodyPr spcFirstLastPara="1" wrap="square" lIns="91425" tIns="45700" rIns="91425" bIns="45700" anchor="ctr" anchorCtr="0">
            <a:normAutofit/>
          </a:bodyPr>
          <a:lstStyle>
            <a:lvl1pPr marL="457200" lvl="0" indent="-228600" algn="l" rtl="0">
              <a:spcBef>
                <a:spcPts val="480"/>
              </a:spcBef>
              <a:spcAft>
                <a:spcPts val="0"/>
              </a:spcAft>
              <a:buSzPts val="1560"/>
              <a:buNone/>
              <a:defRPr sz="2400" b="0" cap="none">
                <a:solidFill>
                  <a:schemeClr val="lt1"/>
                </a:solidFill>
              </a:defRPr>
            </a:lvl1pPr>
            <a:lvl2pPr marL="914400" lvl="1" indent="-228600" algn="l" rtl="0">
              <a:spcBef>
                <a:spcPts val="400"/>
              </a:spcBef>
              <a:spcAft>
                <a:spcPts val="0"/>
              </a:spcAft>
              <a:buSzPts val="1600"/>
              <a:buNone/>
              <a:defRPr sz="2000" b="1"/>
            </a:lvl2pPr>
            <a:lvl3pPr marL="1371600" lvl="2" indent="-228600" algn="l" rtl="0">
              <a:spcBef>
                <a:spcPts val="360"/>
              </a:spcBef>
              <a:spcAft>
                <a:spcPts val="0"/>
              </a:spcAft>
              <a:buSzPts val="1710"/>
              <a:buNone/>
              <a:defRPr sz="1800" b="1"/>
            </a:lvl3pPr>
            <a:lvl4pPr marL="1828800" lvl="3" indent="-228600" algn="l" rtl="0">
              <a:spcBef>
                <a:spcPts val="320"/>
              </a:spcBef>
              <a:spcAft>
                <a:spcPts val="0"/>
              </a:spcAft>
              <a:buSzPts val="1600"/>
              <a:buNone/>
              <a:defRPr sz="1600" b="1"/>
            </a:lvl4pPr>
            <a:lvl5pPr marL="2286000" lvl="4" indent="-228600" algn="l" rtl="0">
              <a:spcBef>
                <a:spcPts val="320"/>
              </a:spcBef>
              <a:spcAft>
                <a:spcPts val="0"/>
              </a:spcAft>
              <a:buSzPts val="1600"/>
              <a:buNone/>
              <a:defRPr sz="1600" b="1"/>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52" name="Google Shape;52;p8"/>
          <p:cNvSpPr txBox="1">
            <a:spLocks noGrp="1"/>
          </p:cNvSpPr>
          <p:nvPr>
            <p:ph type="body" idx="2"/>
          </p:nvPr>
        </p:nvSpPr>
        <p:spPr>
          <a:xfrm>
            <a:off x="4645025" y="1535112"/>
            <a:ext cx="4041900" cy="750900"/>
          </a:xfrm>
          <a:prstGeom prst="rect">
            <a:avLst/>
          </a:prstGeom>
          <a:noFill/>
          <a:ln>
            <a:noFill/>
          </a:ln>
        </p:spPr>
        <p:txBody>
          <a:bodyPr spcFirstLastPara="1" wrap="square" lIns="91425" tIns="45700" rIns="91425" bIns="45700" anchor="ctr" anchorCtr="0">
            <a:normAutofit/>
          </a:bodyPr>
          <a:lstStyle>
            <a:lvl1pPr marL="457200" lvl="0" indent="-228600" algn="l" rtl="0">
              <a:spcBef>
                <a:spcPts val="480"/>
              </a:spcBef>
              <a:spcAft>
                <a:spcPts val="0"/>
              </a:spcAft>
              <a:buSzPts val="1560"/>
              <a:buNone/>
              <a:defRPr sz="2400" b="0" cap="none">
                <a:solidFill>
                  <a:schemeClr val="lt1"/>
                </a:solidFill>
              </a:defRPr>
            </a:lvl1pPr>
            <a:lvl2pPr marL="914400" lvl="1" indent="-228600" algn="l" rtl="0">
              <a:spcBef>
                <a:spcPts val="400"/>
              </a:spcBef>
              <a:spcAft>
                <a:spcPts val="0"/>
              </a:spcAft>
              <a:buSzPts val="1600"/>
              <a:buNone/>
              <a:defRPr sz="2000" b="1"/>
            </a:lvl2pPr>
            <a:lvl3pPr marL="1371600" lvl="2" indent="-228600" algn="l" rtl="0">
              <a:spcBef>
                <a:spcPts val="360"/>
              </a:spcBef>
              <a:spcAft>
                <a:spcPts val="0"/>
              </a:spcAft>
              <a:buSzPts val="1710"/>
              <a:buNone/>
              <a:defRPr sz="1800" b="1"/>
            </a:lvl3pPr>
            <a:lvl4pPr marL="1828800" lvl="3" indent="-228600" algn="l" rtl="0">
              <a:spcBef>
                <a:spcPts val="320"/>
              </a:spcBef>
              <a:spcAft>
                <a:spcPts val="0"/>
              </a:spcAft>
              <a:buSzPts val="1600"/>
              <a:buNone/>
              <a:defRPr sz="1600" b="1"/>
            </a:lvl4pPr>
            <a:lvl5pPr marL="2286000" lvl="4" indent="-228600" algn="l" rtl="0">
              <a:spcBef>
                <a:spcPts val="320"/>
              </a:spcBef>
              <a:spcAft>
                <a:spcPts val="0"/>
              </a:spcAft>
              <a:buSzPts val="1600"/>
              <a:buNone/>
              <a:defRPr sz="1600" b="1"/>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53" name="Google Shape;53;p8"/>
          <p:cNvSpPr txBox="1">
            <a:spLocks noGrp="1"/>
          </p:cNvSpPr>
          <p:nvPr>
            <p:ph type="body" idx="3"/>
          </p:nvPr>
        </p:nvSpPr>
        <p:spPr>
          <a:xfrm>
            <a:off x="457200" y="2362200"/>
            <a:ext cx="4040100" cy="3764100"/>
          </a:xfrm>
          <a:prstGeom prst="rect">
            <a:avLst/>
          </a:prstGeom>
          <a:noFill/>
          <a:ln>
            <a:noFill/>
          </a:ln>
        </p:spPr>
        <p:txBody>
          <a:bodyPr spcFirstLastPara="1" wrap="square" lIns="91425" tIns="45700" rIns="91425" bIns="45700" anchor="t" anchorCtr="0">
            <a:normAutofit/>
          </a:bodyPr>
          <a:lstStyle>
            <a:lvl1pPr marL="457200" lvl="0" indent="-327660" algn="l" rtl="0">
              <a:spcBef>
                <a:spcPts val="480"/>
              </a:spcBef>
              <a:spcAft>
                <a:spcPts val="0"/>
              </a:spcAft>
              <a:buSzPts val="1560"/>
              <a:buChar char="▣"/>
              <a:defRPr sz="2400"/>
            </a:lvl1pPr>
            <a:lvl2pPr marL="914400" lvl="1" indent="-330200" algn="l" rtl="0">
              <a:spcBef>
                <a:spcPts val="400"/>
              </a:spcBef>
              <a:spcAft>
                <a:spcPts val="0"/>
              </a:spcAft>
              <a:buSzPts val="1600"/>
              <a:buChar char="◼"/>
              <a:defRPr sz="2000"/>
            </a:lvl2pPr>
            <a:lvl3pPr marL="1371600" lvl="2" indent="-337185" algn="l" rtl="0">
              <a:spcBef>
                <a:spcPts val="360"/>
              </a:spcBef>
              <a:spcAft>
                <a:spcPts val="0"/>
              </a:spcAft>
              <a:buSzPts val="1710"/>
              <a:buChar char="🢭"/>
              <a:defRPr sz="1800"/>
            </a:lvl3pPr>
            <a:lvl4pPr marL="1828800" lvl="3" indent="-330200" algn="l" rtl="0">
              <a:spcBef>
                <a:spcPts val="320"/>
              </a:spcBef>
              <a:spcAft>
                <a:spcPts val="0"/>
              </a:spcAft>
              <a:buSzPts val="1600"/>
              <a:buChar char="🢝"/>
              <a:defRPr sz="1600"/>
            </a:lvl4pPr>
            <a:lvl5pPr marL="2286000" lvl="4" indent="-330200" algn="l" rtl="0">
              <a:spcBef>
                <a:spcPts val="320"/>
              </a:spcBef>
              <a:spcAft>
                <a:spcPts val="0"/>
              </a:spcAft>
              <a:buSzPts val="1600"/>
              <a:buChar char="■"/>
              <a:defRPr sz="1600"/>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54" name="Google Shape;54;p8"/>
          <p:cNvSpPr txBox="1">
            <a:spLocks noGrp="1"/>
          </p:cNvSpPr>
          <p:nvPr>
            <p:ph type="body" idx="4"/>
          </p:nvPr>
        </p:nvSpPr>
        <p:spPr>
          <a:xfrm>
            <a:off x="4645025" y="2362200"/>
            <a:ext cx="4041900" cy="3764100"/>
          </a:xfrm>
          <a:prstGeom prst="rect">
            <a:avLst/>
          </a:prstGeom>
          <a:noFill/>
          <a:ln>
            <a:noFill/>
          </a:ln>
        </p:spPr>
        <p:txBody>
          <a:bodyPr spcFirstLastPara="1" wrap="square" lIns="91425" tIns="45700" rIns="91425" bIns="45700" anchor="t" anchorCtr="0">
            <a:normAutofit/>
          </a:bodyPr>
          <a:lstStyle>
            <a:lvl1pPr marL="457200" lvl="0" indent="-327660" algn="l" rtl="0">
              <a:spcBef>
                <a:spcPts val="480"/>
              </a:spcBef>
              <a:spcAft>
                <a:spcPts val="0"/>
              </a:spcAft>
              <a:buSzPts val="1560"/>
              <a:buChar char="▣"/>
              <a:defRPr sz="2400"/>
            </a:lvl1pPr>
            <a:lvl2pPr marL="914400" lvl="1" indent="-330200" algn="l" rtl="0">
              <a:spcBef>
                <a:spcPts val="400"/>
              </a:spcBef>
              <a:spcAft>
                <a:spcPts val="0"/>
              </a:spcAft>
              <a:buSzPts val="1600"/>
              <a:buChar char="◼"/>
              <a:defRPr sz="2000"/>
            </a:lvl2pPr>
            <a:lvl3pPr marL="1371600" lvl="2" indent="-337185" algn="l" rtl="0">
              <a:spcBef>
                <a:spcPts val="360"/>
              </a:spcBef>
              <a:spcAft>
                <a:spcPts val="0"/>
              </a:spcAft>
              <a:buSzPts val="1710"/>
              <a:buChar char="🢭"/>
              <a:defRPr sz="1800"/>
            </a:lvl3pPr>
            <a:lvl4pPr marL="1828800" lvl="3" indent="-330200" algn="l" rtl="0">
              <a:spcBef>
                <a:spcPts val="320"/>
              </a:spcBef>
              <a:spcAft>
                <a:spcPts val="0"/>
              </a:spcAft>
              <a:buSzPts val="1600"/>
              <a:buChar char="🢝"/>
              <a:defRPr sz="1600"/>
            </a:lvl4pPr>
            <a:lvl5pPr marL="2286000" lvl="4" indent="-330200" algn="l" rtl="0">
              <a:spcBef>
                <a:spcPts val="320"/>
              </a:spcBef>
              <a:spcAft>
                <a:spcPts val="0"/>
              </a:spcAft>
              <a:buSzPts val="1600"/>
              <a:buChar char="■"/>
              <a:defRPr sz="1600"/>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55" name="Google Shape;55;p8"/>
          <p:cNvSpPr txBox="1">
            <a:spLocks noGrp="1"/>
          </p:cNvSpPr>
          <p:nvPr>
            <p:ph type="dt" idx="10"/>
          </p:nvPr>
        </p:nvSpPr>
        <p:spPr>
          <a:xfrm>
            <a:off x="457200" y="6416675"/>
            <a:ext cx="2133600" cy="3651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124200" y="6416675"/>
            <a:ext cx="2895600" cy="3651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7924800" y="6416675"/>
            <a:ext cx="762000" cy="365100"/>
          </a:xfrm>
          <a:prstGeom prst="rect">
            <a:avLst/>
          </a:prstGeom>
          <a:noFill/>
          <a:ln>
            <a:noFill/>
          </a:ln>
        </p:spPr>
        <p:txBody>
          <a:bodyPr spcFirstLastPara="1" wrap="square" lIns="0" tIns="45700" rIns="0" bIns="4570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457200" y="273050"/>
            <a:ext cx="3008400" cy="1161900"/>
          </a:xfrm>
          <a:prstGeom prst="rect">
            <a:avLst/>
          </a:prstGeom>
          <a:noFill/>
          <a:ln>
            <a:noFill/>
          </a:ln>
        </p:spPr>
        <p:txBody>
          <a:bodyPr spcFirstLastPara="1" wrap="square" lIns="91425" tIns="45700" rIns="91425" bIns="45700" anchor="b" anchorCtr="0">
            <a:normAutofit/>
          </a:bodyPr>
          <a:lstStyle>
            <a:lvl1pPr lvl="0" algn="l" rtl="0">
              <a:spcBef>
                <a:spcPts val="0"/>
              </a:spcBef>
              <a:spcAft>
                <a:spcPts val="0"/>
              </a:spcAft>
              <a:buClr>
                <a:srgbClr val="F4DB8A"/>
              </a:buClr>
              <a:buSzPts val="2200"/>
              <a:buFont typeface="Lucida Sans"/>
              <a:buNone/>
              <a:defRPr sz="2200" b="0">
                <a:solidFill>
                  <a:srgbClr val="F4DB8A"/>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457200" y="1524000"/>
            <a:ext cx="3008400" cy="4602300"/>
          </a:xfrm>
          <a:prstGeom prst="rect">
            <a:avLst/>
          </a:prstGeom>
          <a:noFill/>
          <a:ln>
            <a:noFill/>
          </a:ln>
        </p:spPr>
        <p:txBody>
          <a:bodyPr spcFirstLastPara="1" wrap="square" lIns="91425" tIns="45700" rIns="91425" bIns="45700" anchor="t" anchorCtr="0">
            <a:normAutofit/>
          </a:bodyPr>
          <a:lstStyle>
            <a:lvl1pPr marL="457200" lvl="0" indent="-228600" algn="l" rtl="0">
              <a:spcBef>
                <a:spcPts val="280"/>
              </a:spcBef>
              <a:spcAft>
                <a:spcPts val="0"/>
              </a:spcAft>
              <a:buSzPts val="910"/>
              <a:buNone/>
              <a:defRPr sz="1400"/>
            </a:lvl1pPr>
            <a:lvl2pPr marL="914400" lvl="1" indent="-228600" algn="l" rtl="0">
              <a:spcBef>
                <a:spcPts val="240"/>
              </a:spcBef>
              <a:spcAft>
                <a:spcPts val="0"/>
              </a:spcAft>
              <a:buSzPts val="960"/>
              <a:buNone/>
              <a:defRPr sz="1200"/>
            </a:lvl2pPr>
            <a:lvl3pPr marL="1371600" lvl="2" indent="-228600" algn="l" rtl="0">
              <a:spcBef>
                <a:spcPts val="200"/>
              </a:spcBef>
              <a:spcAft>
                <a:spcPts val="0"/>
              </a:spcAft>
              <a:buSzPts val="950"/>
              <a:buNone/>
              <a:defRPr sz="1000"/>
            </a:lvl3pPr>
            <a:lvl4pPr marL="1828800" lvl="3" indent="-228600" algn="l" rtl="0">
              <a:spcBef>
                <a:spcPts val="180"/>
              </a:spcBef>
              <a:spcAft>
                <a:spcPts val="0"/>
              </a:spcAft>
              <a:buSzPts val="900"/>
              <a:buNone/>
              <a:defRPr sz="900"/>
            </a:lvl4pPr>
            <a:lvl5pPr marL="2286000" lvl="4" indent="-228600" algn="l" rtl="0">
              <a:spcBef>
                <a:spcPts val="180"/>
              </a:spcBef>
              <a:spcAft>
                <a:spcPts val="0"/>
              </a:spcAft>
              <a:buSzPts val="900"/>
              <a:buNone/>
              <a:defRPr sz="900"/>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61" name="Google Shape;61;p9"/>
          <p:cNvSpPr txBox="1">
            <a:spLocks noGrp="1"/>
          </p:cNvSpPr>
          <p:nvPr>
            <p:ph type="body" idx="2"/>
          </p:nvPr>
        </p:nvSpPr>
        <p:spPr>
          <a:xfrm>
            <a:off x="3575050" y="273050"/>
            <a:ext cx="5111700" cy="5853000"/>
          </a:xfrm>
          <a:prstGeom prst="rect">
            <a:avLst/>
          </a:prstGeom>
          <a:noFill/>
          <a:ln>
            <a:noFill/>
          </a:ln>
        </p:spPr>
        <p:txBody>
          <a:bodyPr spcFirstLastPara="1" wrap="square" lIns="91425" tIns="45700" rIns="91425" bIns="45700" anchor="t" anchorCtr="0">
            <a:normAutofit/>
          </a:bodyPr>
          <a:lstStyle>
            <a:lvl1pPr marL="457200" lvl="0" indent="-335915" algn="l" rtl="0">
              <a:spcBef>
                <a:spcPts val="520"/>
              </a:spcBef>
              <a:spcAft>
                <a:spcPts val="0"/>
              </a:spcAft>
              <a:buSzPts val="1690"/>
              <a:buChar char="▣"/>
              <a:defRPr sz="2600"/>
            </a:lvl1pPr>
            <a:lvl2pPr marL="914400" lvl="1" indent="-350519" algn="l" rtl="0">
              <a:spcBef>
                <a:spcPts val="480"/>
              </a:spcBef>
              <a:spcAft>
                <a:spcPts val="0"/>
              </a:spcAft>
              <a:buSzPts val="1920"/>
              <a:buChar char="◼"/>
              <a:defRPr sz="2400"/>
            </a:lvl2pPr>
            <a:lvl3pPr marL="1371600" lvl="2" indent="-361314" algn="l" rtl="0">
              <a:spcBef>
                <a:spcPts val="440"/>
              </a:spcBef>
              <a:spcAft>
                <a:spcPts val="0"/>
              </a:spcAft>
              <a:buSzPts val="2090"/>
              <a:buChar char="🢭"/>
              <a:defRPr sz="2200"/>
            </a:lvl3pPr>
            <a:lvl4pPr marL="1828800" lvl="3" indent="-355600" algn="l" rtl="0">
              <a:spcBef>
                <a:spcPts val="400"/>
              </a:spcBef>
              <a:spcAft>
                <a:spcPts val="0"/>
              </a:spcAft>
              <a:buSzPts val="2000"/>
              <a:buChar char="🢝"/>
              <a:defRPr sz="2000"/>
            </a:lvl4pPr>
            <a:lvl5pPr marL="2286000" lvl="4" indent="-342900" algn="l" rtl="0">
              <a:spcBef>
                <a:spcPts val="360"/>
              </a:spcBef>
              <a:spcAft>
                <a:spcPts val="0"/>
              </a:spcAft>
              <a:buSzPts val="1800"/>
              <a:buChar char="■"/>
              <a:defRPr sz="1800"/>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62" name="Google Shape;62;p9"/>
          <p:cNvSpPr txBox="1">
            <a:spLocks noGrp="1"/>
          </p:cNvSpPr>
          <p:nvPr>
            <p:ph type="dt" idx="10"/>
          </p:nvPr>
        </p:nvSpPr>
        <p:spPr>
          <a:xfrm>
            <a:off x="457200" y="6416675"/>
            <a:ext cx="2133600" cy="3651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124200" y="6416675"/>
            <a:ext cx="2895600" cy="3651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7924800" y="6416675"/>
            <a:ext cx="762000" cy="365100"/>
          </a:xfrm>
          <a:prstGeom prst="rect">
            <a:avLst/>
          </a:prstGeom>
          <a:noFill/>
          <a:ln>
            <a:noFill/>
          </a:ln>
        </p:spPr>
        <p:txBody>
          <a:bodyPr spcFirstLastPara="1" wrap="square" lIns="0" tIns="45700" rIns="0" bIns="4570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1828800" y="609600"/>
            <a:ext cx="5486400" cy="522300"/>
          </a:xfrm>
          <a:prstGeom prst="rect">
            <a:avLst/>
          </a:prstGeom>
          <a:noFill/>
          <a:ln>
            <a:noFill/>
          </a:ln>
        </p:spPr>
        <p:txBody>
          <a:bodyPr spcFirstLastPara="1" wrap="square" lIns="45700" tIns="45700" rIns="45700" bIns="0" anchor="b" anchorCtr="0">
            <a:normAutofit/>
          </a:bodyPr>
          <a:lstStyle>
            <a:lvl1pPr lvl="0" algn="ctr" rtl="0">
              <a:spcBef>
                <a:spcPts val="0"/>
              </a:spcBef>
              <a:spcAft>
                <a:spcPts val="0"/>
              </a:spcAft>
              <a:buClr>
                <a:srgbClr val="EAD594"/>
              </a:buClr>
              <a:buSzPts val="2000"/>
              <a:buFont typeface="Lucida Sans"/>
              <a:buNone/>
              <a:defRPr sz="2000"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7" name="Google Shape;67;p10"/>
          <p:cNvSpPr>
            <a:spLocks noGrp="1"/>
          </p:cNvSpPr>
          <p:nvPr>
            <p:ph type="pic" idx="2"/>
          </p:nvPr>
        </p:nvSpPr>
        <p:spPr>
          <a:xfrm>
            <a:off x="1828800" y="1831975"/>
            <a:ext cx="5486400" cy="3962400"/>
          </a:xfrm>
          <a:prstGeom prst="rect">
            <a:avLst/>
          </a:prstGeom>
          <a:solidFill>
            <a:schemeClr val="dk2"/>
          </a:solidFill>
          <a:ln w="44450" cap="sq" cmpd="sng">
            <a:solidFill>
              <a:srgbClr val="FFFFFF"/>
            </a:solidFill>
            <a:prstDash val="solid"/>
            <a:miter lim="800000"/>
            <a:headEnd type="none" w="sm" len="sm"/>
            <a:tailEnd type="none" w="sm" len="sm"/>
          </a:ln>
          <a:effectLst>
            <a:outerShdw blurRad="190500" dist="228600" dir="2700000" sy="90000">
              <a:srgbClr val="000000">
                <a:alpha val="24710"/>
              </a:srgbClr>
            </a:outerShdw>
          </a:effectLst>
        </p:spPr>
        <p:txBody>
          <a:bodyPr spcFirstLastPara="1" wrap="square" lIns="91425" tIns="45700" rIns="91425" bIns="45700" anchor="t" anchorCtr="0">
            <a:noAutofit/>
          </a:bodyPr>
          <a:lstStyle>
            <a:lvl1pPr marR="0" lvl="0" algn="l" rtl="0">
              <a:spcBef>
                <a:spcPts val="640"/>
              </a:spcBef>
              <a:spcAft>
                <a:spcPts val="0"/>
              </a:spcAft>
              <a:buClr>
                <a:srgbClr val="F9F9F9"/>
              </a:buClr>
              <a:buSzPts val="2080"/>
              <a:buFont typeface="Noto Sans Symbols"/>
              <a:buNone/>
              <a:defRPr sz="3200" b="0" i="0" u="none" strike="noStrike" cap="none">
                <a:solidFill>
                  <a:schemeClr val="lt1"/>
                </a:solidFill>
                <a:latin typeface="Book Antiqua"/>
                <a:ea typeface="Book Antiqua"/>
                <a:cs typeface="Book Antiqua"/>
                <a:sym typeface="Book Antiqua"/>
              </a:defRPr>
            </a:lvl1pPr>
            <a:lvl2pPr marR="0" lvl="1" algn="l" rtl="0">
              <a:spcBef>
                <a:spcPts val="480"/>
              </a:spcBef>
              <a:spcAft>
                <a:spcPts val="0"/>
              </a:spcAft>
              <a:buClr>
                <a:schemeClr val="lt1"/>
              </a:buClr>
              <a:buSzPts val="1920"/>
              <a:buFont typeface="Noto Sans Symbols"/>
              <a:buChar char="◼"/>
              <a:defRPr sz="2400" b="0" i="0" u="none" strike="noStrike" cap="none">
                <a:solidFill>
                  <a:schemeClr val="lt1"/>
                </a:solidFill>
                <a:latin typeface="Book Antiqua"/>
                <a:ea typeface="Book Antiqua"/>
                <a:cs typeface="Book Antiqua"/>
                <a:sym typeface="Book Antiqua"/>
              </a:defRPr>
            </a:lvl2pPr>
            <a:lvl3pPr marR="0" lvl="2" algn="l" rtl="0">
              <a:spcBef>
                <a:spcPts val="440"/>
              </a:spcBef>
              <a:spcAft>
                <a:spcPts val="0"/>
              </a:spcAft>
              <a:buClr>
                <a:schemeClr val="lt1"/>
              </a:buClr>
              <a:buSzPts val="2090"/>
              <a:buFont typeface="Noto Sans Symbols"/>
              <a:buChar char="🢭"/>
              <a:defRPr sz="2200" b="0" i="0" u="none" strike="noStrike" cap="none">
                <a:solidFill>
                  <a:schemeClr val="lt1"/>
                </a:solidFill>
                <a:latin typeface="Book Antiqua"/>
                <a:ea typeface="Book Antiqua"/>
                <a:cs typeface="Book Antiqua"/>
                <a:sym typeface="Book Antiqua"/>
              </a:defRPr>
            </a:lvl3pPr>
            <a:lvl4pPr marR="0" lvl="3" algn="l" rtl="0">
              <a:spcBef>
                <a:spcPts val="400"/>
              </a:spcBef>
              <a:spcAft>
                <a:spcPts val="0"/>
              </a:spcAft>
              <a:buClr>
                <a:schemeClr val="lt1"/>
              </a:buClr>
              <a:buSzPts val="2000"/>
              <a:buFont typeface="Noto Sans Symbols"/>
              <a:buChar char="🢝"/>
              <a:defRPr sz="2000" b="0" i="0" u="none" strike="noStrike" cap="none">
                <a:solidFill>
                  <a:schemeClr val="lt1"/>
                </a:solidFill>
                <a:latin typeface="Book Antiqua"/>
                <a:ea typeface="Book Antiqua"/>
                <a:cs typeface="Book Antiqua"/>
                <a:sym typeface="Book Antiqua"/>
              </a:defRPr>
            </a:lvl4pPr>
            <a:lvl5pPr marR="0" lvl="4" algn="l" rtl="0">
              <a:spcBef>
                <a:spcPts val="400"/>
              </a:spcBef>
              <a:spcAft>
                <a:spcPts val="0"/>
              </a:spcAft>
              <a:buClr>
                <a:schemeClr val="lt1"/>
              </a:buClr>
              <a:buSzPts val="2000"/>
              <a:buFont typeface="Noto Sans Symbols"/>
              <a:buChar char="■"/>
              <a:defRPr sz="2000" b="0" i="0" u="none" strike="noStrike" cap="none">
                <a:solidFill>
                  <a:schemeClr val="lt1"/>
                </a:solidFill>
                <a:latin typeface="Book Antiqua"/>
                <a:ea typeface="Book Antiqua"/>
                <a:cs typeface="Book Antiqua"/>
                <a:sym typeface="Book Antiqua"/>
              </a:defRPr>
            </a:lvl5pPr>
            <a:lvl6pPr marR="0" lvl="5" algn="l" rtl="0">
              <a:spcBef>
                <a:spcPts val="360"/>
              </a:spcBef>
              <a:spcAft>
                <a:spcPts val="0"/>
              </a:spcAft>
              <a:buClr>
                <a:schemeClr val="lt1"/>
              </a:buClr>
              <a:buSzPts val="1800"/>
              <a:buFont typeface="Noto Sans Symbols"/>
              <a:buChar char="🢝"/>
              <a:defRPr sz="1800" b="0" i="0" u="none" strike="noStrike" cap="none">
                <a:solidFill>
                  <a:schemeClr val="lt1"/>
                </a:solidFill>
                <a:latin typeface="Book Antiqua"/>
                <a:ea typeface="Book Antiqua"/>
                <a:cs typeface="Book Antiqua"/>
                <a:sym typeface="Book Antiqua"/>
              </a:defRPr>
            </a:lvl6pPr>
            <a:lvl7pPr marR="0" lvl="6" algn="l" rtl="0">
              <a:spcBef>
                <a:spcPts val="320"/>
              </a:spcBef>
              <a:spcAft>
                <a:spcPts val="0"/>
              </a:spcAft>
              <a:buClr>
                <a:schemeClr val="lt1"/>
              </a:buClr>
              <a:buSzPts val="1600"/>
              <a:buFont typeface="Noto Sans Symbols"/>
              <a:buChar char="●"/>
              <a:defRPr sz="1600" b="0" i="0" u="none" strike="noStrike" cap="none">
                <a:solidFill>
                  <a:schemeClr val="lt1"/>
                </a:solidFill>
                <a:latin typeface="Book Antiqua"/>
                <a:ea typeface="Book Antiqua"/>
                <a:cs typeface="Book Antiqua"/>
                <a:sym typeface="Book Antiqua"/>
              </a:defRPr>
            </a:lvl7pPr>
            <a:lvl8pPr marR="0" lvl="7" algn="l" rtl="0">
              <a:spcBef>
                <a:spcPts val="280"/>
              </a:spcBef>
              <a:spcAft>
                <a:spcPts val="0"/>
              </a:spcAft>
              <a:buClr>
                <a:schemeClr val="lt1"/>
              </a:buClr>
              <a:buSzPts val="1400"/>
              <a:buFont typeface="Noto Sans Symbols"/>
              <a:buChar char="●"/>
              <a:defRPr sz="1400" b="0" i="0" u="none" strike="noStrike" cap="none">
                <a:solidFill>
                  <a:schemeClr val="lt1"/>
                </a:solidFill>
                <a:latin typeface="Book Antiqua"/>
                <a:ea typeface="Book Antiqua"/>
                <a:cs typeface="Book Antiqua"/>
                <a:sym typeface="Book Antiqua"/>
              </a:defRPr>
            </a:lvl8pPr>
            <a:lvl9pPr marR="0" lvl="8" algn="l" rtl="0">
              <a:spcBef>
                <a:spcPts val="280"/>
              </a:spcBef>
              <a:spcAft>
                <a:spcPts val="0"/>
              </a:spcAft>
              <a:buClr>
                <a:schemeClr val="lt1"/>
              </a:buClr>
              <a:buSzPts val="1400"/>
              <a:buFont typeface="Noto Sans Symbols"/>
              <a:buChar char="●"/>
              <a:defRPr sz="1400" b="0" i="0" u="none" strike="noStrike" cap="none">
                <a:solidFill>
                  <a:schemeClr val="lt1"/>
                </a:solidFill>
                <a:latin typeface="Book Antiqua"/>
                <a:ea typeface="Book Antiqua"/>
                <a:cs typeface="Book Antiqua"/>
                <a:sym typeface="Book Antiqua"/>
              </a:defRPr>
            </a:lvl9pPr>
          </a:lstStyle>
          <a:p>
            <a:endParaRPr/>
          </a:p>
        </p:txBody>
      </p:sp>
      <p:sp>
        <p:nvSpPr>
          <p:cNvPr id="68" name="Google Shape;68;p10"/>
          <p:cNvSpPr txBox="1">
            <a:spLocks noGrp="1"/>
          </p:cNvSpPr>
          <p:nvPr>
            <p:ph type="body" idx="1"/>
          </p:nvPr>
        </p:nvSpPr>
        <p:spPr>
          <a:xfrm>
            <a:off x="1828800" y="1166787"/>
            <a:ext cx="5486400" cy="530400"/>
          </a:xfrm>
          <a:prstGeom prst="rect">
            <a:avLst/>
          </a:prstGeom>
          <a:noFill/>
          <a:ln>
            <a:noFill/>
          </a:ln>
        </p:spPr>
        <p:txBody>
          <a:bodyPr spcFirstLastPara="1" wrap="square" lIns="45700" tIns="45700" rIns="45700" bIns="45700" anchor="t" anchorCtr="0">
            <a:normAutofit/>
          </a:bodyPr>
          <a:lstStyle>
            <a:lvl1pPr marL="457200" lvl="0" indent="-228600" algn="ctr" rtl="0">
              <a:spcBef>
                <a:spcPts val="280"/>
              </a:spcBef>
              <a:spcAft>
                <a:spcPts val="0"/>
              </a:spcAft>
              <a:buSzPts val="910"/>
              <a:buNone/>
              <a:defRPr sz="1400"/>
            </a:lvl1pPr>
            <a:lvl2pPr marL="914400" lvl="1" indent="-289560" algn="l" rtl="0">
              <a:spcBef>
                <a:spcPts val="240"/>
              </a:spcBef>
              <a:spcAft>
                <a:spcPts val="0"/>
              </a:spcAft>
              <a:buSzPts val="960"/>
              <a:buChar char="◼"/>
              <a:defRPr sz="1200"/>
            </a:lvl2pPr>
            <a:lvl3pPr marL="1371600" lvl="2" indent="-288925" algn="l" rtl="0">
              <a:spcBef>
                <a:spcPts val="200"/>
              </a:spcBef>
              <a:spcAft>
                <a:spcPts val="0"/>
              </a:spcAft>
              <a:buSzPts val="950"/>
              <a:buChar char="🢭"/>
              <a:defRPr sz="1000"/>
            </a:lvl3pPr>
            <a:lvl4pPr marL="1828800" lvl="3" indent="-285750" algn="l" rtl="0">
              <a:spcBef>
                <a:spcPts val="180"/>
              </a:spcBef>
              <a:spcAft>
                <a:spcPts val="0"/>
              </a:spcAft>
              <a:buSzPts val="900"/>
              <a:buChar char="🢝"/>
              <a:defRPr sz="900"/>
            </a:lvl4pPr>
            <a:lvl5pPr marL="2286000" lvl="4" indent="-285750" algn="l" rtl="0">
              <a:spcBef>
                <a:spcPts val="180"/>
              </a:spcBef>
              <a:spcAft>
                <a:spcPts val="0"/>
              </a:spcAft>
              <a:buSzPts val="900"/>
              <a:buChar char="■"/>
              <a:defRPr sz="900"/>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69" name="Google Shape;69;p10"/>
          <p:cNvSpPr txBox="1">
            <a:spLocks noGrp="1"/>
          </p:cNvSpPr>
          <p:nvPr>
            <p:ph type="dt" idx="10"/>
          </p:nvPr>
        </p:nvSpPr>
        <p:spPr>
          <a:xfrm>
            <a:off x="457200" y="6416675"/>
            <a:ext cx="2133600" cy="3651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124200" y="6416675"/>
            <a:ext cx="2895600" cy="3651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7924800" y="6416675"/>
            <a:ext cx="762000" cy="365100"/>
          </a:xfrm>
          <a:prstGeom prst="rect">
            <a:avLst/>
          </a:prstGeom>
          <a:noFill/>
          <a:ln>
            <a:noFill/>
          </a:ln>
        </p:spPr>
        <p:txBody>
          <a:bodyPr spcFirstLastPara="1" wrap="square" lIns="0" tIns="45700" rIns="0" bIns="4570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rgbClr val="EAD59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217450" y="-160050"/>
            <a:ext cx="4709100" cy="8229600"/>
          </a:xfrm>
          <a:prstGeom prst="rect">
            <a:avLst/>
          </a:prstGeom>
          <a:noFill/>
          <a:ln>
            <a:noFill/>
          </a:ln>
        </p:spPr>
        <p:txBody>
          <a:bodyPr spcFirstLastPara="1" wrap="square" lIns="91425" tIns="45700" rIns="91425" bIns="45700" anchor="t" anchorCtr="0">
            <a:normAutofit/>
          </a:bodyPr>
          <a:lstStyle>
            <a:lvl1pPr marL="457200" lvl="0" indent="-302895" algn="l" rtl="0">
              <a:spcBef>
                <a:spcPts val="360"/>
              </a:spcBef>
              <a:spcAft>
                <a:spcPts val="0"/>
              </a:spcAft>
              <a:buSzPts val="1170"/>
              <a:buChar char="▣"/>
              <a:defRPr/>
            </a:lvl1pPr>
            <a:lvl2pPr marL="914400" lvl="1" indent="-320040" algn="l" rtl="0">
              <a:spcBef>
                <a:spcPts val="360"/>
              </a:spcBef>
              <a:spcAft>
                <a:spcPts val="0"/>
              </a:spcAft>
              <a:buSzPts val="1440"/>
              <a:buChar char="◼"/>
              <a:defRPr/>
            </a:lvl2pPr>
            <a:lvl3pPr marL="1371600" lvl="2" indent="-337185" algn="l" rtl="0">
              <a:spcBef>
                <a:spcPts val="360"/>
              </a:spcBef>
              <a:spcAft>
                <a:spcPts val="0"/>
              </a:spcAft>
              <a:buSzPts val="1710"/>
              <a:buChar char="🢭"/>
              <a:defRPr/>
            </a:lvl3pPr>
            <a:lvl4pPr marL="1828800" lvl="3" indent="-342900" algn="l" rtl="0">
              <a:spcBef>
                <a:spcPts val="360"/>
              </a:spcBef>
              <a:spcAft>
                <a:spcPts val="0"/>
              </a:spcAft>
              <a:buSzPts val="1800"/>
              <a:buChar char="🢝"/>
              <a:defRPr/>
            </a:lvl4pPr>
            <a:lvl5pPr marL="2286000" lvl="4" indent="-342900" algn="l" rtl="0">
              <a:spcBef>
                <a:spcPts val="36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75" name="Google Shape;75;p11"/>
          <p:cNvSpPr txBox="1">
            <a:spLocks noGrp="1"/>
          </p:cNvSpPr>
          <p:nvPr>
            <p:ph type="dt" idx="10"/>
          </p:nvPr>
        </p:nvSpPr>
        <p:spPr>
          <a:xfrm>
            <a:off x="457200" y="6416675"/>
            <a:ext cx="2133600" cy="3651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124200" y="6416675"/>
            <a:ext cx="2895600" cy="3651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7924800" y="6416675"/>
            <a:ext cx="762000" cy="365100"/>
          </a:xfrm>
          <a:prstGeom prst="rect">
            <a:avLst/>
          </a:prstGeom>
          <a:noFill/>
          <a:ln>
            <a:noFill/>
          </a:ln>
        </p:spPr>
        <p:txBody>
          <a:bodyPr spcFirstLastPara="1" wrap="square" lIns="0" tIns="45700" rIns="0" bIns="4570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732350" y="2171688"/>
            <a:ext cx="5851500" cy="20574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rgbClr val="EAD59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541350" y="190488"/>
            <a:ext cx="5851500" cy="6019800"/>
          </a:xfrm>
          <a:prstGeom prst="rect">
            <a:avLst/>
          </a:prstGeom>
          <a:noFill/>
          <a:ln>
            <a:noFill/>
          </a:ln>
        </p:spPr>
        <p:txBody>
          <a:bodyPr spcFirstLastPara="1" wrap="square" lIns="91425" tIns="45700" rIns="91425" bIns="45700" anchor="t" anchorCtr="0">
            <a:normAutofit/>
          </a:bodyPr>
          <a:lstStyle>
            <a:lvl1pPr marL="457200" lvl="0" indent="-302895" algn="l" rtl="0">
              <a:spcBef>
                <a:spcPts val="360"/>
              </a:spcBef>
              <a:spcAft>
                <a:spcPts val="0"/>
              </a:spcAft>
              <a:buSzPts val="1170"/>
              <a:buChar char="▣"/>
              <a:defRPr/>
            </a:lvl1pPr>
            <a:lvl2pPr marL="914400" lvl="1" indent="-320040" algn="l" rtl="0">
              <a:spcBef>
                <a:spcPts val="360"/>
              </a:spcBef>
              <a:spcAft>
                <a:spcPts val="0"/>
              </a:spcAft>
              <a:buSzPts val="1440"/>
              <a:buChar char="◼"/>
              <a:defRPr/>
            </a:lvl2pPr>
            <a:lvl3pPr marL="1371600" lvl="2" indent="-337185" algn="l" rtl="0">
              <a:spcBef>
                <a:spcPts val="360"/>
              </a:spcBef>
              <a:spcAft>
                <a:spcPts val="0"/>
              </a:spcAft>
              <a:buSzPts val="1710"/>
              <a:buChar char="🢭"/>
              <a:defRPr/>
            </a:lvl3pPr>
            <a:lvl4pPr marL="1828800" lvl="3" indent="-342900" algn="l" rtl="0">
              <a:spcBef>
                <a:spcPts val="360"/>
              </a:spcBef>
              <a:spcAft>
                <a:spcPts val="0"/>
              </a:spcAft>
              <a:buSzPts val="1800"/>
              <a:buChar char="🢝"/>
              <a:defRPr/>
            </a:lvl4pPr>
            <a:lvl5pPr marL="2286000" lvl="4" indent="-342900" algn="l" rtl="0">
              <a:spcBef>
                <a:spcPts val="36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81" name="Google Shape;81;p12"/>
          <p:cNvSpPr txBox="1">
            <a:spLocks noGrp="1"/>
          </p:cNvSpPr>
          <p:nvPr>
            <p:ph type="dt" idx="10"/>
          </p:nvPr>
        </p:nvSpPr>
        <p:spPr>
          <a:xfrm>
            <a:off x="457200" y="6416675"/>
            <a:ext cx="2133600" cy="3651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124200" y="6416675"/>
            <a:ext cx="2895600" cy="3651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7924800" y="6416675"/>
            <a:ext cx="762000" cy="365100"/>
          </a:xfrm>
          <a:prstGeom prst="rect">
            <a:avLst/>
          </a:prstGeom>
          <a:noFill/>
          <a:ln>
            <a:noFill/>
          </a:ln>
        </p:spPr>
        <p:txBody>
          <a:bodyPr spcFirstLastPara="1" wrap="square" lIns="0" tIns="45700" rIns="0" bIns="4570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EAD594"/>
              </a:buClr>
              <a:buSzPts val="4100"/>
              <a:buFont typeface="Lucida Sans"/>
              <a:buNone/>
              <a:defRPr sz="4100" b="1" i="0" u="none" strike="noStrike" cap="none">
                <a:solidFill>
                  <a:srgbClr val="EAD594"/>
                </a:solidFill>
                <a:latin typeface="Lucida Sans"/>
                <a:ea typeface="Lucida Sans"/>
                <a:cs typeface="Lucida Sans"/>
                <a:sym typeface="Lucida Sans"/>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8229600" cy="4709100"/>
          </a:xfrm>
          <a:prstGeom prst="rect">
            <a:avLst/>
          </a:prstGeom>
          <a:noFill/>
          <a:ln>
            <a:noFill/>
          </a:ln>
        </p:spPr>
        <p:txBody>
          <a:bodyPr spcFirstLastPara="1" wrap="square" lIns="91425" tIns="45700" rIns="91425" bIns="45700" anchor="t" anchorCtr="0">
            <a:normAutofit/>
          </a:bodyPr>
          <a:lstStyle>
            <a:lvl1pPr marL="457200" marR="0" lvl="0" indent="-344170" algn="l" rtl="0">
              <a:spcBef>
                <a:spcPts val="560"/>
              </a:spcBef>
              <a:spcAft>
                <a:spcPts val="0"/>
              </a:spcAft>
              <a:buClr>
                <a:srgbClr val="F9F9F9"/>
              </a:buClr>
              <a:buSzPts val="1820"/>
              <a:buFont typeface="Noto Sans Symbols"/>
              <a:buChar char="▣"/>
              <a:defRPr sz="2800" b="0" i="0" u="none" strike="noStrike" cap="none">
                <a:solidFill>
                  <a:schemeClr val="lt1"/>
                </a:solidFill>
                <a:latin typeface="Book Antiqua"/>
                <a:ea typeface="Book Antiqua"/>
                <a:cs typeface="Book Antiqua"/>
                <a:sym typeface="Book Antiqua"/>
              </a:defRPr>
            </a:lvl1pPr>
            <a:lvl2pPr marL="914400" marR="0" lvl="1" indent="-350519" algn="l" rtl="0">
              <a:spcBef>
                <a:spcPts val="480"/>
              </a:spcBef>
              <a:spcAft>
                <a:spcPts val="0"/>
              </a:spcAft>
              <a:buClr>
                <a:schemeClr val="lt1"/>
              </a:buClr>
              <a:buSzPts val="1920"/>
              <a:buFont typeface="Noto Sans Symbols"/>
              <a:buChar char="◼"/>
              <a:defRPr sz="2400" b="0" i="0" u="none" strike="noStrike" cap="none">
                <a:solidFill>
                  <a:schemeClr val="lt1"/>
                </a:solidFill>
                <a:latin typeface="Book Antiqua"/>
                <a:ea typeface="Book Antiqua"/>
                <a:cs typeface="Book Antiqua"/>
                <a:sym typeface="Book Antiqua"/>
              </a:defRPr>
            </a:lvl2pPr>
            <a:lvl3pPr marL="1371600" marR="0" lvl="2" indent="-361314" algn="l" rtl="0">
              <a:spcBef>
                <a:spcPts val="440"/>
              </a:spcBef>
              <a:spcAft>
                <a:spcPts val="0"/>
              </a:spcAft>
              <a:buClr>
                <a:schemeClr val="lt1"/>
              </a:buClr>
              <a:buSzPts val="2090"/>
              <a:buFont typeface="Noto Sans Symbols"/>
              <a:buChar char="🢭"/>
              <a:defRPr sz="2200" b="0" i="0" u="none" strike="noStrike" cap="none">
                <a:solidFill>
                  <a:schemeClr val="lt1"/>
                </a:solidFill>
                <a:latin typeface="Book Antiqua"/>
                <a:ea typeface="Book Antiqua"/>
                <a:cs typeface="Book Antiqua"/>
                <a:sym typeface="Book Antiqua"/>
              </a:defRPr>
            </a:lvl3pPr>
            <a:lvl4pPr marL="1828800" marR="0" lvl="3" indent="-355600" algn="l" rtl="0">
              <a:spcBef>
                <a:spcPts val="400"/>
              </a:spcBef>
              <a:spcAft>
                <a:spcPts val="0"/>
              </a:spcAft>
              <a:buClr>
                <a:schemeClr val="lt1"/>
              </a:buClr>
              <a:buSzPts val="2000"/>
              <a:buFont typeface="Noto Sans Symbols"/>
              <a:buChar char="🢝"/>
              <a:defRPr sz="2000" b="0" i="0" u="none" strike="noStrike" cap="none">
                <a:solidFill>
                  <a:schemeClr val="lt1"/>
                </a:solidFill>
                <a:latin typeface="Book Antiqua"/>
                <a:ea typeface="Book Antiqua"/>
                <a:cs typeface="Book Antiqua"/>
                <a:sym typeface="Book Antiqua"/>
              </a:defRPr>
            </a:lvl4pPr>
            <a:lvl5pPr marL="2286000" marR="0" lvl="4" indent="-355600" algn="l" rtl="0">
              <a:spcBef>
                <a:spcPts val="400"/>
              </a:spcBef>
              <a:spcAft>
                <a:spcPts val="0"/>
              </a:spcAft>
              <a:buClr>
                <a:schemeClr val="lt1"/>
              </a:buClr>
              <a:buSzPts val="2000"/>
              <a:buFont typeface="Noto Sans Symbols"/>
              <a:buChar char="■"/>
              <a:defRPr sz="2000" b="0" i="0" u="none" strike="noStrike" cap="none">
                <a:solidFill>
                  <a:schemeClr val="lt1"/>
                </a:solidFill>
                <a:latin typeface="Book Antiqua"/>
                <a:ea typeface="Book Antiqua"/>
                <a:cs typeface="Book Antiqua"/>
                <a:sym typeface="Book Antiqua"/>
              </a:defRPr>
            </a:lvl5pPr>
            <a:lvl6pPr marL="2743200" marR="0" lvl="5" indent="-342900" algn="l" rtl="0">
              <a:spcBef>
                <a:spcPts val="360"/>
              </a:spcBef>
              <a:spcAft>
                <a:spcPts val="0"/>
              </a:spcAft>
              <a:buClr>
                <a:schemeClr val="lt1"/>
              </a:buClr>
              <a:buSzPts val="1800"/>
              <a:buFont typeface="Noto Sans Symbols"/>
              <a:buChar char="🢝"/>
              <a:defRPr sz="1800" b="0" i="0" u="none" strike="noStrike" cap="none">
                <a:solidFill>
                  <a:schemeClr val="lt1"/>
                </a:solidFill>
                <a:latin typeface="Book Antiqua"/>
                <a:ea typeface="Book Antiqua"/>
                <a:cs typeface="Book Antiqua"/>
                <a:sym typeface="Book Antiqua"/>
              </a:defRPr>
            </a:lvl6pPr>
            <a:lvl7pPr marL="3200400" marR="0" lvl="6" indent="-330200" algn="l" rtl="0">
              <a:spcBef>
                <a:spcPts val="320"/>
              </a:spcBef>
              <a:spcAft>
                <a:spcPts val="0"/>
              </a:spcAft>
              <a:buClr>
                <a:schemeClr val="lt1"/>
              </a:buClr>
              <a:buSzPts val="1600"/>
              <a:buFont typeface="Noto Sans Symbols"/>
              <a:buChar char="●"/>
              <a:defRPr sz="1600" b="0" i="0" u="none" strike="noStrike" cap="none">
                <a:solidFill>
                  <a:schemeClr val="lt1"/>
                </a:solidFill>
                <a:latin typeface="Book Antiqua"/>
                <a:ea typeface="Book Antiqua"/>
                <a:cs typeface="Book Antiqua"/>
                <a:sym typeface="Book Antiqua"/>
              </a:defRPr>
            </a:lvl7pPr>
            <a:lvl8pPr marL="3657600" marR="0" lvl="7" indent="-317500" algn="l" rtl="0">
              <a:spcBef>
                <a:spcPts val="280"/>
              </a:spcBef>
              <a:spcAft>
                <a:spcPts val="0"/>
              </a:spcAft>
              <a:buClr>
                <a:schemeClr val="lt1"/>
              </a:buClr>
              <a:buSzPts val="1400"/>
              <a:buFont typeface="Noto Sans Symbols"/>
              <a:buChar char="●"/>
              <a:defRPr sz="1400" b="0" i="0" u="none" strike="noStrike" cap="none">
                <a:solidFill>
                  <a:schemeClr val="lt1"/>
                </a:solidFill>
                <a:latin typeface="Book Antiqua"/>
                <a:ea typeface="Book Antiqua"/>
                <a:cs typeface="Book Antiqua"/>
                <a:sym typeface="Book Antiqua"/>
              </a:defRPr>
            </a:lvl8pPr>
            <a:lvl9pPr marL="4114800" marR="0" lvl="8" indent="-317500" algn="l" rtl="0">
              <a:spcBef>
                <a:spcPts val="280"/>
              </a:spcBef>
              <a:spcAft>
                <a:spcPts val="0"/>
              </a:spcAft>
              <a:buClr>
                <a:schemeClr val="lt1"/>
              </a:buClr>
              <a:buSzPts val="1400"/>
              <a:buFont typeface="Noto Sans Symbols"/>
              <a:buChar char="●"/>
              <a:defRPr sz="1400" b="0" i="0" u="none" strike="noStrike" cap="none">
                <a:solidFill>
                  <a:schemeClr val="lt1"/>
                </a:solidFill>
                <a:latin typeface="Book Antiqua"/>
                <a:ea typeface="Book Antiqua"/>
                <a:cs typeface="Book Antiqua"/>
                <a:sym typeface="Book Antiqua"/>
              </a:defRPr>
            </a:lvl9pPr>
          </a:lstStyle>
          <a:p>
            <a:endParaRPr/>
          </a:p>
        </p:txBody>
      </p:sp>
      <p:sp>
        <p:nvSpPr>
          <p:cNvPr id="12" name="Google Shape;12;p1"/>
          <p:cNvSpPr txBox="1">
            <a:spLocks noGrp="1"/>
          </p:cNvSpPr>
          <p:nvPr>
            <p:ph type="dt" idx="10"/>
          </p:nvPr>
        </p:nvSpPr>
        <p:spPr>
          <a:xfrm>
            <a:off x="457200" y="6416675"/>
            <a:ext cx="2133600" cy="3651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rgbClr val="BABABA"/>
                </a:solidFill>
                <a:latin typeface="Book Antiqua"/>
                <a:ea typeface="Book Antiqua"/>
                <a:cs typeface="Book Antiqua"/>
                <a:sym typeface="Book Antiqua"/>
              </a:defRPr>
            </a:lvl1pPr>
            <a:lvl2pPr marR="0" lvl="1"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2pPr>
            <a:lvl3pPr marR="0" lvl="2"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3pPr>
            <a:lvl4pPr marR="0" lvl="3"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4pPr>
            <a:lvl5pPr marR="0" lvl="4"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5pPr>
            <a:lvl6pPr marR="0" lvl="5"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6pPr>
            <a:lvl7pPr marR="0" lvl="6"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7pPr>
            <a:lvl8pPr marR="0" lvl="7"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8pPr>
            <a:lvl9pPr marR="0" lvl="8"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9pPr>
          </a:lstStyle>
          <a:p>
            <a:endParaRPr/>
          </a:p>
        </p:txBody>
      </p:sp>
      <p:sp>
        <p:nvSpPr>
          <p:cNvPr id="13" name="Google Shape;13;p1"/>
          <p:cNvSpPr txBox="1">
            <a:spLocks noGrp="1"/>
          </p:cNvSpPr>
          <p:nvPr>
            <p:ph type="ftr" idx="11"/>
          </p:nvPr>
        </p:nvSpPr>
        <p:spPr>
          <a:xfrm>
            <a:off x="3124200" y="6416675"/>
            <a:ext cx="2895600" cy="365100"/>
          </a:xfrm>
          <a:prstGeom prst="rect">
            <a:avLst/>
          </a:prstGeom>
          <a:noFill/>
          <a:ln>
            <a:noFill/>
          </a:ln>
        </p:spPr>
        <p:txBody>
          <a:bodyPr spcFirstLastPara="1" wrap="square" lIns="91425" tIns="45700" rIns="91425" bIns="45700" anchor="b" anchorCtr="0">
            <a:noAutofit/>
          </a:bodyPr>
          <a:lstStyle>
            <a:lvl1pPr marR="0" lvl="0" algn="ctr" rtl="0">
              <a:spcBef>
                <a:spcPts val="0"/>
              </a:spcBef>
              <a:spcAft>
                <a:spcPts val="0"/>
              </a:spcAft>
              <a:buSzPts val="1400"/>
              <a:buNone/>
              <a:defRPr sz="1200" b="0" i="0" u="none" strike="noStrike" cap="none">
                <a:solidFill>
                  <a:srgbClr val="BABABA"/>
                </a:solidFill>
                <a:latin typeface="Book Antiqua"/>
                <a:ea typeface="Book Antiqua"/>
                <a:cs typeface="Book Antiqua"/>
                <a:sym typeface="Book Antiqua"/>
              </a:defRPr>
            </a:lvl1pPr>
            <a:lvl2pPr marR="0" lvl="1"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2pPr>
            <a:lvl3pPr marR="0" lvl="2"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3pPr>
            <a:lvl4pPr marR="0" lvl="3"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4pPr>
            <a:lvl5pPr marR="0" lvl="4"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5pPr>
            <a:lvl6pPr marR="0" lvl="5"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6pPr>
            <a:lvl7pPr marR="0" lvl="6"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7pPr>
            <a:lvl8pPr marR="0" lvl="7"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8pPr>
            <a:lvl9pPr marR="0" lvl="8"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9pPr>
          </a:lstStyle>
          <a:p>
            <a:endParaRPr/>
          </a:p>
        </p:txBody>
      </p:sp>
      <p:sp>
        <p:nvSpPr>
          <p:cNvPr id="14" name="Google Shape;14;p1"/>
          <p:cNvSpPr txBox="1">
            <a:spLocks noGrp="1"/>
          </p:cNvSpPr>
          <p:nvPr>
            <p:ph type="sldNum" idx="12"/>
          </p:nvPr>
        </p:nvSpPr>
        <p:spPr>
          <a:xfrm>
            <a:off x="7924800" y="6416675"/>
            <a:ext cx="762000" cy="365100"/>
          </a:xfrm>
          <a:prstGeom prst="rect">
            <a:avLst/>
          </a:prstGeom>
          <a:noFill/>
          <a:ln>
            <a:noFill/>
          </a:ln>
        </p:spPr>
        <p:txBody>
          <a:bodyPr spcFirstLastPara="1" wrap="square" lIns="0" tIns="45700" rIns="0" bIns="45700" anchor="b" anchorCtr="0">
            <a:noAutofit/>
          </a:bodyPr>
          <a:lstStyle>
            <a:lvl1pPr marL="0" marR="0" lvl="0" indent="0" algn="r" rtl="0">
              <a:spcBef>
                <a:spcPts val="0"/>
              </a:spcBef>
              <a:buNone/>
              <a:defRPr sz="1200" b="0" i="0" u="none" strike="noStrike" cap="none">
                <a:solidFill>
                  <a:srgbClr val="BABABA"/>
                </a:solidFill>
                <a:latin typeface="Book Antiqua"/>
                <a:ea typeface="Book Antiqua"/>
                <a:cs typeface="Book Antiqua"/>
                <a:sym typeface="Book Antiqua"/>
              </a:defRPr>
            </a:lvl1pPr>
            <a:lvl2pPr marL="0" marR="0" lvl="1" indent="0" algn="r" rtl="0">
              <a:spcBef>
                <a:spcPts val="0"/>
              </a:spcBef>
              <a:buNone/>
              <a:defRPr sz="1200" b="0" i="0" u="none" strike="noStrike" cap="none">
                <a:solidFill>
                  <a:srgbClr val="BABABA"/>
                </a:solidFill>
                <a:latin typeface="Book Antiqua"/>
                <a:ea typeface="Book Antiqua"/>
                <a:cs typeface="Book Antiqua"/>
                <a:sym typeface="Book Antiqua"/>
              </a:defRPr>
            </a:lvl2pPr>
            <a:lvl3pPr marL="0" marR="0" lvl="2" indent="0" algn="r" rtl="0">
              <a:spcBef>
                <a:spcPts val="0"/>
              </a:spcBef>
              <a:buNone/>
              <a:defRPr sz="1200" b="0" i="0" u="none" strike="noStrike" cap="none">
                <a:solidFill>
                  <a:srgbClr val="BABABA"/>
                </a:solidFill>
                <a:latin typeface="Book Antiqua"/>
                <a:ea typeface="Book Antiqua"/>
                <a:cs typeface="Book Antiqua"/>
                <a:sym typeface="Book Antiqua"/>
              </a:defRPr>
            </a:lvl3pPr>
            <a:lvl4pPr marL="0" marR="0" lvl="3" indent="0" algn="r" rtl="0">
              <a:spcBef>
                <a:spcPts val="0"/>
              </a:spcBef>
              <a:buNone/>
              <a:defRPr sz="1200" b="0" i="0" u="none" strike="noStrike" cap="none">
                <a:solidFill>
                  <a:srgbClr val="BABABA"/>
                </a:solidFill>
                <a:latin typeface="Book Antiqua"/>
                <a:ea typeface="Book Antiqua"/>
                <a:cs typeface="Book Antiqua"/>
                <a:sym typeface="Book Antiqua"/>
              </a:defRPr>
            </a:lvl4pPr>
            <a:lvl5pPr marL="0" marR="0" lvl="4" indent="0" algn="r" rtl="0">
              <a:spcBef>
                <a:spcPts val="0"/>
              </a:spcBef>
              <a:buNone/>
              <a:defRPr sz="1200" b="0" i="0" u="none" strike="noStrike" cap="none">
                <a:solidFill>
                  <a:srgbClr val="BABABA"/>
                </a:solidFill>
                <a:latin typeface="Book Antiqua"/>
                <a:ea typeface="Book Antiqua"/>
                <a:cs typeface="Book Antiqua"/>
                <a:sym typeface="Book Antiqua"/>
              </a:defRPr>
            </a:lvl5pPr>
            <a:lvl6pPr marL="0" marR="0" lvl="5" indent="0" algn="r" rtl="0">
              <a:spcBef>
                <a:spcPts val="0"/>
              </a:spcBef>
              <a:buNone/>
              <a:defRPr sz="1200" b="0" i="0" u="none" strike="noStrike" cap="none">
                <a:solidFill>
                  <a:srgbClr val="BABABA"/>
                </a:solidFill>
                <a:latin typeface="Book Antiqua"/>
                <a:ea typeface="Book Antiqua"/>
                <a:cs typeface="Book Antiqua"/>
                <a:sym typeface="Book Antiqua"/>
              </a:defRPr>
            </a:lvl6pPr>
            <a:lvl7pPr marL="0" marR="0" lvl="6" indent="0" algn="r" rtl="0">
              <a:spcBef>
                <a:spcPts val="0"/>
              </a:spcBef>
              <a:buNone/>
              <a:defRPr sz="1200" b="0" i="0" u="none" strike="noStrike" cap="none">
                <a:solidFill>
                  <a:srgbClr val="BABABA"/>
                </a:solidFill>
                <a:latin typeface="Book Antiqua"/>
                <a:ea typeface="Book Antiqua"/>
                <a:cs typeface="Book Antiqua"/>
                <a:sym typeface="Book Antiqua"/>
              </a:defRPr>
            </a:lvl7pPr>
            <a:lvl8pPr marL="0" marR="0" lvl="7" indent="0" algn="r" rtl="0">
              <a:spcBef>
                <a:spcPts val="0"/>
              </a:spcBef>
              <a:buNone/>
              <a:defRPr sz="1200" b="0" i="0" u="none" strike="noStrike" cap="none">
                <a:solidFill>
                  <a:srgbClr val="BABABA"/>
                </a:solidFill>
                <a:latin typeface="Book Antiqua"/>
                <a:ea typeface="Book Antiqua"/>
                <a:cs typeface="Book Antiqua"/>
                <a:sym typeface="Book Antiqua"/>
              </a:defRPr>
            </a:lvl8pPr>
            <a:lvl9pPr marL="0" marR="0" lvl="8" indent="0" algn="r" rtl="0">
              <a:spcBef>
                <a:spcPts val="0"/>
              </a:spcBef>
              <a:buNone/>
              <a:defRPr sz="1200" b="0" i="0" u="none" strike="noStrike" cap="none">
                <a:solidFill>
                  <a:srgbClr val="BABABA"/>
                </a:solidFill>
                <a:latin typeface="Book Antiqua"/>
                <a:ea typeface="Book Antiqua"/>
                <a:cs typeface="Book Antiqua"/>
                <a:sym typeface="Book Antiqua"/>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hyperlink" Target="https://www.ijmm.org/searchresult.asp?search=&amp;author=N+Veena&amp;journal=Y&amp;but_search=Search&amp;entries=10&amp;pg=1&amp;s=0" TargetMode="External"/><Relationship Id="rId4" Type="http://schemas.openxmlformats.org/officeDocument/2006/relationships/hyperlink" Target="https://www.ijmm.org/searchresult.asp?search=&amp;author=A+Banu&amp;journal=Y&amp;but_search=Search&amp;entries=10&amp;pg=1&amp;s=0"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hyperlink" Target="https://radiopaedia.org/users/bmuzio?lang=us" TargetMode="External"/><Relationship Id="rId4" Type="http://schemas.openxmlformats.org/officeDocument/2006/relationships/image" Target="../media/image45.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www.lungindia.com/searchresult.asp?search=&amp;author=Jorge+N+Vel%E1squez&amp;journal=Y&amp;but_search=Search&amp;entries=10&amp;pg=1&amp;s=0" TargetMode="External"/><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hyperlink" Target="https://www.lungindia.com/searchresult.asp?search=&amp;author=Bibiana+A+Ledesma&amp;journal=Y&amp;but_search=Search&amp;entries=10&amp;pg=1&amp;s=0"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s://www.lungindia.com/searchresult.asp?search=&amp;author=Jorge+N+Vel%E1squez&amp;journal=Y&amp;but_search=Search&amp;entries=10&amp;pg=1&amp;s=0"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hyperlink" Target="https://www.lungindia.com/searchresult.asp?search=&amp;author=Bibiana+A+Ledesma&amp;journal=Y&amp;but_search=Search&amp;entries=10&amp;pg=1&amp;s=0"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8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2.xml"/><Relationship Id="rId1" Type="http://schemas.openxmlformats.org/officeDocument/2006/relationships/slideLayout" Target="../slideLayouts/slideLayout2.xml"/><Relationship Id="rId6" Type="http://schemas.openxmlformats.org/officeDocument/2006/relationships/hyperlink" Target="https://www.researchgate.net/publication/239326970_The_Characteristics_of_Eosinophilc_Lung_Diseases_Cause_by_Toxocara_Canis_Larval_Infestation" TargetMode="External"/><Relationship Id="rId5" Type="http://schemas.openxmlformats.org/officeDocument/2006/relationships/hyperlink" Target="https://www.researchgate.net/scientific-contributions/Sun-Young-Kyung-39352666" TargetMode="External"/><Relationship Id="rId4" Type="http://schemas.openxmlformats.org/officeDocument/2006/relationships/hyperlink" Target="https://www.researchgate.net/scientific-contributions/Yu-Jin-Kim-2115877470" TargetMode="External"/></Relationships>
</file>

<file path=ppt/slides/_rels/slide8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4.xml"/><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8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8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102.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hyperlink" Target="https://www.ncbi.nlm.nih.gov/pubmed/?term=Zarrin-Khameh%20N%5bAuthor%5d&amp;cauthor=true&amp;cauthor_uid=18385444" TargetMode="External"/><Relationship Id="rId7" Type="http://schemas.openxmlformats.org/officeDocument/2006/relationships/hyperlink" Target="https://www.ncbi.nlm.nih.gov/pmc/articles/PMC2446871/" TargetMode="External"/><Relationship Id="rId2" Type="http://schemas.openxmlformats.org/officeDocument/2006/relationships/notesSlide" Target="../notesSlides/notesSlide100.xml"/><Relationship Id="rId1" Type="http://schemas.openxmlformats.org/officeDocument/2006/relationships/slideLayout" Target="../slideLayouts/slideLayout2.xml"/><Relationship Id="rId6" Type="http://schemas.openxmlformats.org/officeDocument/2006/relationships/hyperlink" Target="https://www.ncbi.nlm.nih.gov/pubmed/?term=Laucirica%20R%5bAuthor%5d&amp;cauthor=true&amp;cauthor_uid=18385444" TargetMode="External"/><Relationship Id="rId5" Type="http://schemas.openxmlformats.org/officeDocument/2006/relationships/hyperlink" Target="https://www.ncbi.nlm.nih.gov/pubmed/?term=Stager%20CE%5bAuthor%5d&amp;cauthor=true&amp;cauthor_uid=18385444" TargetMode="External"/><Relationship Id="rId4" Type="http://schemas.openxmlformats.org/officeDocument/2006/relationships/hyperlink" Target="https://www.ncbi.nlm.nih.gov/pubmed/?term=Citron%20DR%5bAuthor%5d&amp;cauthor=true&amp;cauthor_uid=18385444"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hyperlink" Target="https://www.ijam-web.org/searchresult.asp?search=&amp;author=Michael+S+Firstenberg&amp;journal=Y&amp;but_search=Search&amp;entries=10&amp;pg=1&amp;s=0" TargetMode="External"/><Relationship Id="rId2" Type="http://schemas.openxmlformats.org/officeDocument/2006/relationships/notesSlide" Target="../notesSlides/notesSlide101.xml"/><Relationship Id="rId1" Type="http://schemas.openxmlformats.org/officeDocument/2006/relationships/slideLayout" Target="../slideLayouts/slideLayout2.xml"/><Relationship Id="rId6" Type="http://schemas.openxmlformats.org/officeDocument/2006/relationships/hyperlink" Target="https://www.ijam-web.org/searchresult.asp?search=&amp;author=Eric+Espinal&amp;journal=Y&amp;but_search=Search&amp;entries=10&amp;pg=1&amp;s=0" TargetMode="External"/><Relationship Id="rId5" Type="http://schemas.openxmlformats.org/officeDocument/2006/relationships/hyperlink" Target="https://www.ijam-web.org/searchresult.asp?search=&amp;author=Sarah+Eapen&amp;journal=Y&amp;but_search=Search&amp;entries=10&amp;pg=1&amp;s=0" TargetMode="External"/><Relationship Id="rId4" Type="http://schemas.openxmlformats.org/officeDocument/2006/relationships/image" Target="../media/image76.jpeg"/></Relationships>
</file>

<file path=ppt/slides/_rels/slide104.xml.rels><?xml version="1.0" encoding="UTF-8" standalone="yes"?>
<Relationships xmlns="http://schemas.openxmlformats.org/package/2006/relationships"><Relationship Id="rId3" Type="http://schemas.openxmlformats.org/officeDocument/2006/relationships/hyperlink" Target="https://www.ijam-web.org/searchresult.asp?search=&amp;author=Sarah+Eapen&amp;journal=Y&amp;but_search=Search&amp;entries=10&amp;pg=1&amp;s=0" TargetMode="External"/><Relationship Id="rId7" Type="http://schemas.openxmlformats.org/officeDocument/2006/relationships/image" Target="../media/image78.jpeg"/><Relationship Id="rId2" Type="http://schemas.openxmlformats.org/officeDocument/2006/relationships/notesSlide" Target="../notesSlides/notesSlide102.xml"/><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hyperlink" Target="https://www.ijam-web.org/searchresult.asp?search=&amp;author=Michael+S+Firstenberg&amp;journal=Y&amp;but_search=Search&amp;entries=10&amp;pg=1&amp;s=0" TargetMode="External"/><Relationship Id="rId4" Type="http://schemas.openxmlformats.org/officeDocument/2006/relationships/hyperlink" Target="https://www.ijam-web.org/searchresult.asp?search=&amp;author=Eric+Espinal&amp;journal=Y&amp;but_search=Search&amp;entries=10&amp;pg=1&amp;s=0"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03.xml"/><Relationship Id="rId1" Type="http://schemas.openxmlformats.org/officeDocument/2006/relationships/slideLayout" Target="../slideLayouts/slideLayout2.xml"/><Relationship Id="rId5" Type="http://schemas.openxmlformats.org/officeDocument/2006/relationships/hyperlink" Target="https://onlinelibrary.wiley.com/action/doSearch?ContribAuthorStored=Ichikawa,+Motoshi" TargetMode="External"/><Relationship Id="rId4" Type="http://schemas.openxmlformats.org/officeDocument/2006/relationships/hyperlink" Target="https://onlinelibrary.wiley.com/action/doSearch?ContribAuthorStored=Yaguchi,+Daizo"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4.xml"/><Relationship Id="rId1" Type="http://schemas.openxmlformats.org/officeDocument/2006/relationships/slideLayout" Target="../slideLayouts/slideLayout2.xml"/><Relationship Id="rId6" Type="http://schemas.openxmlformats.org/officeDocument/2006/relationships/hyperlink" Target="https://www.researchgate.net/publication/233725336_The_Return_of_an_Old_Worm_Cerebral_Paragonimiasis_Presenting_with_Intracerebral_Hemorrhage" TargetMode="External"/><Relationship Id="rId5" Type="http://schemas.openxmlformats.org/officeDocument/2006/relationships/hyperlink" Target="https://www.researchgate.net/scientific-contributions/Seung-Ki-Kim-39642557" TargetMode="External"/><Relationship Id="rId4" Type="http://schemas.openxmlformats.org/officeDocument/2006/relationships/hyperlink" Target="https://www.researchgate.net/scientific-contributions/Eun-Jung-Koh-29425400" TargetMode="Externa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hyperlink" Target="https://bmcinfectdis.biomedcentral.com/" TargetMode="External"/><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117.xml.rels><?xml version="1.0" encoding="UTF-8" standalone="yes"?>
<Relationships xmlns="http://schemas.openxmlformats.org/package/2006/relationships"><Relationship Id="rId3" Type="http://schemas.openxmlformats.org/officeDocument/2006/relationships/hyperlink" Target="https://bmcinfectdis.biomedcentral.com/" TargetMode="External"/><Relationship Id="rId2" Type="http://schemas.openxmlformats.org/officeDocument/2006/relationships/notesSlide" Target="../notesSlides/notesSlide115.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118.xml.rels><?xml version="1.0" encoding="UTF-8" standalone="yes"?>
<Relationships xmlns="http://schemas.openxmlformats.org/package/2006/relationships"><Relationship Id="rId3" Type="http://schemas.openxmlformats.org/officeDocument/2006/relationships/hyperlink" Target="https://bmcinfectdis.biomedcentral.com/" TargetMode="External"/><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8" Type="http://schemas.openxmlformats.org/officeDocument/2006/relationships/hyperlink" Target="https://www.ncbi.nlm.nih.gov/pmc/articles/PMC3303399/" TargetMode="External"/><Relationship Id="rId3" Type="http://schemas.openxmlformats.org/officeDocument/2006/relationships/image" Target="../media/image87.jpeg"/><Relationship Id="rId7" Type="http://schemas.openxmlformats.org/officeDocument/2006/relationships/hyperlink" Target="https://www.ncbi.nlm.nih.gov/pubmed/?term=G%20B%5bAuthor%5d&amp;cauthor=true&amp;cauthor_uid=22470757" TargetMode="External"/><Relationship Id="rId2" Type="http://schemas.openxmlformats.org/officeDocument/2006/relationships/notesSlide" Target="../notesSlides/notesSlide125.xml"/><Relationship Id="rId1" Type="http://schemas.openxmlformats.org/officeDocument/2006/relationships/slideLayout" Target="../slideLayouts/slideLayout2.xml"/><Relationship Id="rId6" Type="http://schemas.openxmlformats.org/officeDocument/2006/relationships/hyperlink" Target="https://www.ncbi.nlm.nih.gov/pubmed/?term=Duhnsen%20S%5bAuthor%5d&amp;cauthor=true&amp;cauthor_uid=22470757" TargetMode="External"/><Relationship Id="rId5" Type="http://schemas.openxmlformats.org/officeDocument/2006/relationships/hyperlink" Target="https://www.ncbi.nlm.nih.gov/pubmed/?term=Marti%20H%5bAuthor%5d&amp;cauthor=true&amp;cauthor_uid=22470757" TargetMode="External"/><Relationship Id="rId10" Type="http://schemas.openxmlformats.org/officeDocument/2006/relationships/image" Target="../media/image89.jpeg"/><Relationship Id="rId4" Type="http://schemas.openxmlformats.org/officeDocument/2006/relationships/hyperlink" Target="https://www.ncbi.nlm.nih.gov/pubmed/?term=T%20N%5bAuthor%5d&amp;cauthor=true&amp;cauthor_uid=22470757" TargetMode="External"/><Relationship Id="rId9" Type="http://schemas.openxmlformats.org/officeDocument/2006/relationships/image" Target="../media/image88.jpeg"/></Relationships>
</file>

<file path=ppt/slides/_rels/slide129.xml.rels><?xml version="1.0" encoding="UTF-8" standalone="yes"?>
<Relationships xmlns="http://schemas.openxmlformats.org/package/2006/relationships"><Relationship Id="rId2" Type="http://schemas.openxmlformats.org/officeDocument/2006/relationships/image" Target="../media/image90.gif"/><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91.gif"/><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35.xml"/><Relationship Id="rId1" Type="http://schemas.openxmlformats.org/officeDocument/2006/relationships/slideLayout" Target="../slideLayouts/slideLayout2.xml"/><Relationship Id="rId4" Type="http://schemas.openxmlformats.org/officeDocument/2006/relationships/image" Target="../media/image93.jpeg"/></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44.xml"/><Relationship Id="rId1" Type="http://schemas.openxmlformats.org/officeDocument/2006/relationships/slideLayout" Target="../slideLayouts/slideLayout2.xml"/><Relationship Id="rId6" Type="http://schemas.openxmlformats.org/officeDocument/2006/relationships/hyperlink" Target="https://www.semanticscholar.org/author/Y.-Matsubara/46566336" TargetMode="External"/><Relationship Id="rId5" Type="http://schemas.openxmlformats.org/officeDocument/2006/relationships/hyperlink" Target="https://www.semanticscholar.org/author/N.-Yamashita/48822355" TargetMode="External"/><Relationship Id="rId4" Type="http://schemas.openxmlformats.org/officeDocument/2006/relationships/hyperlink" Target="https://www.semanticscholar.org/author/K.-Teramoto/2049198" TargetMode="External"/></Relationships>
</file>

<file path=ppt/slides/_rels/slide150.xml.rels><?xml version="1.0" encoding="UTF-8" standalone="yes"?>
<Relationships xmlns="http://schemas.openxmlformats.org/package/2006/relationships"><Relationship Id="rId3" Type="http://schemas.openxmlformats.org/officeDocument/2006/relationships/hyperlink" Target="https://radiologykey.com/bacillary-and-amebic-dysentery/#CR19" TargetMode="External"/><Relationship Id="rId2" Type="http://schemas.openxmlformats.org/officeDocument/2006/relationships/notesSlide" Target="../notesSlides/notesSlide145.xml"/><Relationship Id="rId1" Type="http://schemas.openxmlformats.org/officeDocument/2006/relationships/slideLayout" Target="../slideLayouts/slideLayout2.xml"/><Relationship Id="rId5" Type="http://schemas.openxmlformats.org/officeDocument/2006/relationships/image" Target="../media/image97.gif"/><Relationship Id="rId4" Type="http://schemas.openxmlformats.org/officeDocument/2006/relationships/image" Target="../media/image96.gif"/></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3"/>
          <p:cNvSpPr txBox="1">
            <a:spLocks noGrp="1"/>
          </p:cNvSpPr>
          <p:nvPr>
            <p:ph type="ctrTitle"/>
          </p:nvPr>
        </p:nvSpPr>
        <p:spPr>
          <a:xfrm>
            <a:off x="328474" y="284085"/>
            <a:ext cx="8323155" cy="2396971"/>
          </a:xfrm>
          <a:prstGeom prst="rect">
            <a:avLst/>
          </a:prstGeom>
          <a:noFill/>
          <a:ln>
            <a:noFill/>
          </a:ln>
        </p:spPr>
        <p:txBody>
          <a:bodyPr spcFirstLastPara="1" wrap="square" lIns="45700" tIns="0" rIns="45700" bIns="0" anchor="b" anchorCtr="0">
            <a:normAutofit/>
          </a:bodyPr>
          <a:lstStyle/>
          <a:p>
            <a:pPr marL="0" lvl="0" indent="0" algn="ctr" rtl="0">
              <a:spcBef>
                <a:spcPts val="0"/>
              </a:spcBef>
              <a:spcAft>
                <a:spcPts val="0"/>
              </a:spcAft>
              <a:buClr>
                <a:srgbClr val="EAD594"/>
              </a:buClr>
              <a:buSzPct val="100000"/>
              <a:buFont typeface="Lucida Sans"/>
              <a:buNone/>
            </a:pPr>
            <a:r>
              <a:rPr lang="ru-RU" dirty="0"/>
              <a:t>ПРОМЕНЕВА ДІАГНОСТИКА ПАРАЗИТАРНИХ ХВОРОБ ЛЕГЕНЬ</a:t>
            </a:r>
            <a:endParaRPr dirty="0"/>
          </a:p>
        </p:txBody>
      </p:sp>
      <p:sp>
        <p:nvSpPr>
          <p:cNvPr id="89" name="Google Shape;89;p13"/>
          <p:cNvSpPr txBox="1">
            <a:spLocks noGrp="1"/>
          </p:cNvSpPr>
          <p:nvPr>
            <p:ph type="subTitle" idx="1"/>
          </p:nvPr>
        </p:nvSpPr>
        <p:spPr>
          <a:xfrm>
            <a:off x="2219417" y="5477522"/>
            <a:ext cx="6924583" cy="1380478"/>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1820"/>
              <a:buNone/>
            </a:pPr>
            <a:r>
              <a:rPr lang="ru-RU" dirty="0" err="1"/>
              <a:t>Мірза</a:t>
            </a:r>
            <a:r>
              <a:rPr lang="ru-RU" dirty="0"/>
              <a:t> О.Ю.</a:t>
            </a:r>
          </a:p>
          <a:p>
            <a:pPr marL="0" indent="0">
              <a:spcBef>
                <a:spcPts val="0"/>
              </a:spcBef>
            </a:pPr>
            <a:r>
              <a:rPr lang="uk-UA" sz="2400" dirty="0"/>
              <a:t>Ас. кафедри променевої діагностики, терапії та радіаційної медицини і онкології ОНМедУ</a:t>
            </a:r>
            <a:endParaRPr lang="ru-RU" sz="2400" dirty="0"/>
          </a:p>
          <a:p>
            <a:pPr marL="0" lvl="0" indent="0" algn="ctr" rtl="0">
              <a:spcBef>
                <a:spcPts val="0"/>
              </a:spcBef>
              <a:spcAft>
                <a:spcPts val="0"/>
              </a:spcAft>
              <a:buSzPts val="1820"/>
              <a:buNone/>
            </a:pPr>
            <a:endParaRPr dirty="0"/>
          </a:p>
        </p:txBody>
      </p:sp>
      <p:sp>
        <p:nvSpPr>
          <p:cNvPr id="2" name="TextBox 1">
            <a:extLst>
              <a:ext uri="{FF2B5EF4-FFF2-40B4-BE49-F238E27FC236}">
                <a16:creationId xmlns:a16="http://schemas.microsoft.com/office/drawing/2014/main" id="{B744A918-AD39-461B-A54A-4B81EBD7A3EA}"/>
              </a:ext>
            </a:extLst>
          </p:cNvPr>
          <p:cNvSpPr txBox="1"/>
          <p:nvPr/>
        </p:nvSpPr>
        <p:spPr>
          <a:xfrm>
            <a:off x="2938509" y="3429000"/>
            <a:ext cx="3497802" cy="461665"/>
          </a:xfrm>
          <a:prstGeom prst="rect">
            <a:avLst/>
          </a:prstGeom>
          <a:noFill/>
        </p:spPr>
        <p:txBody>
          <a:bodyPr wrap="square" rtlCol="0">
            <a:spAutoFit/>
          </a:bodyPr>
          <a:lstStyle/>
          <a:p>
            <a:r>
              <a:rPr lang="uk-UA" sz="2400" dirty="0">
                <a:solidFill>
                  <a:schemeClr val="bg1"/>
                </a:solidFill>
              </a:rPr>
              <a:t>Одеса - 2021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4"/>
          <p:cNvSpPr/>
          <p:nvPr/>
        </p:nvSpPr>
        <p:spPr>
          <a:xfrm>
            <a:off x="323528" y="335846"/>
            <a:ext cx="8568900" cy="4155000"/>
          </a:xfrm>
          <a:prstGeom prst="rect">
            <a:avLst/>
          </a:prstGeom>
          <a:noFill/>
          <a:ln>
            <a:noFill/>
          </a:ln>
        </p:spPr>
        <p:txBody>
          <a:bodyPr spcFirstLastPara="1" wrap="square" lIns="91425" tIns="45700" rIns="91425" bIns="45700" anchor="t" anchorCtr="0">
            <a:noAutofit/>
          </a:bodyPr>
          <a:lstStyle/>
          <a:p>
            <a:pPr marL="0" marR="0" lvl="0" indent="360362" algn="just" rtl="0">
              <a:spcBef>
                <a:spcPts val="0"/>
              </a:spcBef>
              <a:spcAft>
                <a:spcPts val="0"/>
              </a:spcAft>
              <a:buNone/>
            </a:pPr>
            <a:r>
              <a:rPr lang="ru-RU" sz="2400">
                <a:solidFill>
                  <a:schemeClr val="lt1"/>
                </a:solidFill>
                <a:latin typeface="Book Antiqua"/>
                <a:ea typeface="Book Antiqua"/>
                <a:cs typeface="Book Antiqua"/>
                <a:sym typeface="Book Antiqua"/>
              </a:rPr>
              <a:t>Паразитарні ураження легень складають за даними різних авторів від 0,07 до 0,1% хвороб людини. Найбільш часто зустрічаються такі форми захворювань:</a:t>
            </a:r>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однокамерний і багатокамерний ехінокок,</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цистицеркоз,</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парагонімоз,</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токсоплазмоз,</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аскаридоз,</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більгарціоз,</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амебіаз легень,</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токсокароз.</a:t>
            </a:r>
            <a:endParaRPr sz="2400">
              <a:solidFill>
                <a:schemeClr val="lt1"/>
              </a:solidFill>
              <a:latin typeface="Book Antiqua"/>
              <a:ea typeface="Book Antiqua"/>
              <a:cs typeface="Book Antiqua"/>
              <a:sym typeface="Book Antiqua"/>
            </a:endParaRPr>
          </a:p>
          <a:p>
            <a:pPr marL="457200" marR="0" lvl="0" indent="0" algn="just" rtl="0">
              <a:spcBef>
                <a:spcPts val="0"/>
              </a:spcBef>
              <a:spcAft>
                <a:spcPts val="0"/>
              </a:spcAft>
              <a:buNone/>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5"/>
          <p:cNvSpPr/>
          <p:nvPr/>
        </p:nvSpPr>
        <p:spPr>
          <a:xfrm>
            <a:off x="395536" y="260648"/>
            <a:ext cx="8496944" cy="3785652"/>
          </a:xfrm>
          <a:prstGeom prst="rect">
            <a:avLst/>
          </a:prstGeom>
          <a:noFill/>
          <a:ln>
            <a:noFill/>
          </a:ln>
        </p:spPr>
        <p:txBody>
          <a:bodyPr spcFirstLastPara="1" wrap="square" lIns="91425" tIns="45700" rIns="91425" bIns="45700" anchor="t" anchorCtr="0">
            <a:noAutofit/>
          </a:bodyPr>
          <a:lstStyle/>
          <a:p>
            <a:pPr marL="360363" marR="0" lvl="0" indent="-360363"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Загальним для паразитарних інфекцій є наявність проміжних господарів - диких і домашніх тварин. Зараження відбувається шляхом споживання в їжу заражених харчових продуктів, з водою, рідше повітряно - крапельним шляхом. Личинки (онкосфери, цисти) паразита, як правило, проникають через кишечник і потоком крові або лімфогенно розносяться в різні органи і тканини людини, де відбувається їх розвиток. Хвороба локалізуються переважно в печінці, легенях, головному мозку, вражаючи практично будь-який орган людини.</a:t>
            </a:r>
            <a:endParaRPr sz="2400" b="0" i="0" u="none" strike="noStrike" cap="none">
              <a:solidFill>
                <a:schemeClr val="lt1"/>
              </a:solidFill>
              <a:latin typeface="Book Antiqua"/>
              <a:ea typeface="Book Antiqua"/>
              <a:cs typeface="Book Antiqua"/>
              <a:sym typeface="Book Antiqu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467544" y="0"/>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EAD594"/>
              </a:buClr>
              <a:buSzPts val="4100"/>
              <a:buFont typeface="Lucida Sans"/>
              <a:buNone/>
            </a:pPr>
            <a:r>
              <a:rPr lang="ru-RU"/>
              <a:t>Ехінококоз легень</a:t>
            </a:r>
            <a:endParaRPr/>
          </a:p>
        </p:txBody>
      </p:sp>
      <p:sp>
        <p:nvSpPr>
          <p:cNvPr id="105" name="Google Shape;105;p16"/>
          <p:cNvSpPr/>
          <p:nvPr/>
        </p:nvSpPr>
        <p:spPr>
          <a:xfrm>
            <a:off x="467544" y="836712"/>
            <a:ext cx="8280920" cy="1015663"/>
          </a:xfrm>
          <a:prstGeom prst="rect">
            <a:avLst/>
          </a:prstGeom>
          <a:noFill/>
          <a:ln>
            <a:noFill/>
          </a:ln>
        </p:spPr>
        <p:txBody>
          <a:bodyPr spcFirstLastPara="1" wrap="square" lIns="91425" tIns="45700" rIns="91425" bIns="45700" anchor="t" anchorCtr="0">
            <a:noAutofit/>
          </a:bodyPr>
          <a:lstStyle/>
          <a:p>
            <a:pPr marL="0" marR="0" lvl="0" indent="360363" algn="just" rtl="0">
              <a:spcBef>
                <a:spcPts val="0"/>
              </a:spcBef>
              <a:spcAft>
                <a:spcPts val="0"/>
              </a:spcAft>
              <a:buNone/>
            </a:pPr>
            <a:r>
              <a:rPr lang="ru-RU" sz="2000">
                <a:solidFill>
                  <a:schemeClr val="lt1"/>
                </a:solidFill>
                <a:latin typeface="Book Antiqua"/>
                <a:ea typeface="Book Antiqua"/>
                <a:cs typeface="Book Antiqua"/>
                <a:sym typeface="Book Antiqua"/>
              </a:rPr>
              <a:t>Ехінокок легені представляє собою кістозну стадію розвитку стрічкового гельмінта (Echinococcus granulosus). В організм людини паразит потрапляє аліментарним шляхом і поширюється гематогенним шляхом.</a:t>
            </a:r>
            <a:r>
              <a:rPr lang="ru-RU" sz="2000" b="0" i="0" u="none" strike="noStrike" cap="none">
                <a:solidFill>
                  <a:schemeClr val="lt1"/>
                </a:solidFill>
                <a:latin typeface="Book Antiqua"/>
                <a:ea typeface="Book Antiqua"/>
                <a:cs typeface="Book Antiqua"/>
                <a:sym typeface="Book Antiqua"/>
              </a:rPr>
              <a:t> </a:t>
            </a:r>
            <a:endParaRPr/>
          </a:p>
        </p:txBody>
      </p:sp>
      <p:sp>
        <p:nvSpPr>
          <p:cNvPr id="107" name="Google Shape;107;p16"/>
          <p:cNvSpPr/>
          <p:nvPr/>
        </p:nvSpPr>
        <p:spPr>
          <a:xfrm>
            <a:off x="4283968" y="1844824"/>
            <a:ext cx="4644008" cy="3477875"/>
          </a:xfrm>
          <a:prstGeom prst="rect">
            <a:avLst/>
          </a:prstGeom>
          <a:noFill/>
          <a:ln>
            <a:noFill/>
          </a:ln>
        </p:spPr>
        <p:txBody>
          <a:bodyPr spcFirstLastPara="1" wrap="square" lIns="91425" tIns="45700" rIns="91425" bIns="45700" anchor="t" anchorCtr="0">
            <a:noAutofit/>
          </a:bodyPr>
          <a:lstStyle/>
          <a:p>
            <a:pPr marL="0" marR="0" lvl="0" indent="179387" algn="just" rtl="0">
              <a:spcBef>
                <a:spcPts val="0"/>
              </a:spcBef>
              <a:spcAft>
                <a:spcPts val="0"/>
              </a:spcAft>
              <a:buClr>
                <a:schemeClr val="dk1"/>
              </a:buClr>
              <a:buSzPts val="1100"/>
              <a:buFont typeface="Arial"/>
              <a:buNone/>
            </a:pPr>
            <a:r>
              <a:rPr lang="ru-RU" sz="2000">
                <a:solidFill>
                  <a:schemeClr val="lt1"/>
                </a:solidFill>
                <a:latin typeface="Book Antiqua"/>
                <a:ea typeface="Book Antiqua"/>
                <a:cs typeface="Book Antiqua"/>
                <a:sym typeface="Book Antiqua"/>
              </a:rPr>
              <a:t>З фекаліями собаки членик ехінокока потрапляє в зовнішнє середовище, де з нього виділяються яйця. Якщо вони заносяться в рот проміжного господаря (вівці, людини) вони переміщаються в кишечник, де виходять личинки.</a:t>
            </a:r>
            <a:endParaRPr sz="2000">
              <a:solidFill>
                <a:schemeClr val="lt1"/>
              </a:solidFill>
              <a:latin typeface="Book Antiqua"/>
              <a:ea typeface="Book Antiqua"/>
              <a:cs typeface="Book Antiqua"/>
              <a:sym typeface="Book Antiqua"/>
            </a:endParaRPr>
          </a:p>
          <a:p>
            <a:pPr marL="0" marR="0" lvl="0" indent="179387" algn="just" rtl="0">
              <a:spcBef>
                <a:spcPts val="0"/>
              </a:spcBef>
              <a:spcAft>
                <a:spcPts val="0"/>
              </a:spcAft>
              <a:buClr>
                <a:schemeClr val="dk1"/>
              </a:buClr>
              <a:buSzPts val="1100"/>
              <a:buFont typeface="Arial"/>
              <a:buNone/>
            </a:pPr>
            <a:r>
              <a:rPr lang="ru-RU" sz="2000">
                <a:solidFill>
                  <a:schemeClr val="lt1"/>
                </a:solidFill>
                <a:latin typeface="Book Antiqua"/>
                <a:ea typeface="Book Antiqua"/>
                <a:cs typeface="Book Antiqua"/>
                <a:sym typeface="Book Antiqua"/>
              </a:rPr>
              <a:t>Личинки потрапляють в кров і в 70% випадків осідають в печінці і близько 20% - в легенях або інших органах (кістках, головному мозку, серці).</a:t>
            </a:r>
            <a:endParaRPr sz="2000">
              <a:solidFill>
                <a:schemeClr val="lt1"/>
              </a:solidFill>
              <a:latin typeface="Book Antiqua"/>
              <a:ea typeface="Book Antiqua"/>
              <a:cs typeface="Book Antiqua"/>
              <a:sym typeface="Book Antiqua"/>
            </a:endParaRPr>
          </a:p>
          <a:p>
            <a:pPr marL="0" marR="0" lvl="0" indent="179388" algn="just" rtl="0">
              <a:spcBef>
                <a:spcPts val="0"/>
              </a:spcBef>
              <a:spcAft>
                <a:spcPts val="0"/>
              </a:spcAft>
              <a:buNone/>
            </a:pPr>
            <a:endParaRPr sz="2000">
              <a:solidFill>
                <a:schemeClr val="lt1"/>
              </a:solidFill>
              <a:latin typeface="Book Antiqua"/>
              <a:ea typeface="Book Antiqua"/>
              <a:cs typeface="Book Antiqua"/>
              <a:sym typeface="Book Antiqua"/>
            </a:endParaRPr>
          </a:p>
        </p:txBody>
      </p:sp>
      <p:sp>
        <p:nvSpPr>
          <p:cNvPr id="108" name="Google Shape;108;p16"/>
          <p:cNvSpPr/>
          <p:nvPr/>
        </p:nvSpPr>
        <p:spPr>
          <a:xfrm>
            <a:off x="261895" y="5474500"/>
            <a:ext cx="8640900" cy="1908300"/>
          </a:xfrm>
          <a:prstGeom prst="rect">
            <a:avLst/>
          </a:prstGeom>
          <a:noFill/>
          <a:ln>
            <a:noFill/>
          </a:ln>
        </p:spPr>
        <p:txBody>
          <a:bodyPr spcFirstLastPara="1" wrap="square" lIns="91425" tIns="45700" rIns="91425" bIns="45700" anchor="t" anchorCtr="0">
            <a:noAutofit/>
          </a:bodyPr>
          <a:lstStyle/>
          <a:p>
            <a:pPr marL="0" marR="0" lvl="0" indent="179388" algn="just" rtl="0">
              <a:spcBef>
                <a:spcPts val="0"/>
              </a:spcBef>
              <a:spcAft>
                <a:spcPts val="0"/>
              </a:spcAft>
              <a:buNone/>
            </a:pPr>
            <a:r>
              <a:rPr lang="ru-RU" sz="1800">
                <a:solidFill>
                  <a:schemeClr val="lt1"/>
                </a:solidFill>
                <a:latin typeface="Book Antiqua"/>
                <a:ea typeface="Book Antiqua"/>
                <a:cs typeface="Book Antiqua"/>
                <a:sym typeface="Book Antiqua"/>
              </a:rPr>
              <a:t>Вони утворюють ехінококові кісти, що складаються з зародкового шару і тонкої хітинової оболонки. В легенях навколо хітинової оболонки формується фіброзна капсула, в якій відкладаються солі кальцію. Ехінококові кісти заповнені рідиною. При загибелі ехінокока відбувається зморщування капсули.</a:t>
            </a:r>
            <a:endParaRPr sz="1800"/>
          </a:p>
          <a:p>
            <a:pPr marL="0" marR="0" lvl="0" indent="179388" algn="just" rtl="0">
              <a:spcBef>
                <a:spcPts val="0"/>
              </a:spcBef>
              <a:spcAft>
                <a:spcPts val="0"/>
              </a:spcAft>
              <a:buNone/>
            </a:pPr>
            <a:endParaRPr sz="1800" b="0" i="0" u="none" strike="noStrike" cap="none">
              <a:solidFill>
                <a:schemeClr val="lt1"/>
              </a:solidFill>
              <a:latin typeface="Book Antiqua"/>
              <a:ea typeface="Book Antiqua"/>
              <a:cs typeface="Book Antiqua"/>
              <a:sym typeface="Book Antiqua"/>
            </a:endParaRPr>
          </a:p>
        </p:txBody>
      </p:sp>
      <p:pic>
        <p:nvPicPr>
          <p:cNvPr id="294913" name="Picture 1"/>
          <p:cNvPicPr>
            <a:picLocks noChangeAspect="1" noChangeArrowheads="1"/>
          </p:cNvPicPr>
          <p:nvPr/>
        </p:nvPicPr>
        <p:blipFill>
          <a:blip r:embed="rId3"/>
          <a:srcRect/>
          <a:stretch>
            <a:fillRect/>
          </a:stretch>
        </p:blipFill>
        <p:spPr bwMode="auto">
          <a:xfrm>
            <a:off x="224852" y="1767217"/>
            <a:ext cx="3954826" cy="3782502"/>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7"/>
          <p:cNvSpPr/>
          <p:nvPr/>
        </p:nvSpPr>
        <p:spPr>
          <a:xfrm>
            <a:off x="323528" y="332656"/>
            <a:ext cx="8568952" cy="4893647"/>
          </a:xfrm>
          <a:prstGeom prst="rect">
            <a:avLst/>
          </a:prstGeom>
          <a:noFill/>
          <a:ln>
            <a:noFill/>
          </a:ln>
        </p:spPr>
        <p:txBody>
          <a:bodyPr spcFirstLastPara="1" wrap="square" lIns="91425" tIns="45700" rIns="91425" bIns="45700" anchor="t" anchorCtr="0">
            <a:noAutofit/>
          </a:bodyPr>
          <a:lstStyle/>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Головну роль в розвитку захворювання відіграють собаки, які поїдають лівер з інфікованих тварин (овець, свиней, дикого рогатої худоби).</a:t>
            </a:r>
            <a:endParaRPr sz="24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Виживанню паразита сприяє наявність фіброзної капсули. Крім того гельмінт виробляє імуносупресивні фактори, які знижують імунітет.</a:t>
            </a:r>
            <a:endParaRPr sz="24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Кісти, особливо великих розмірів травмують і механічно ушкоджують легеневу тканину. Поверхневі кісти також вражають плевру. Великі кісти призводять до здавлення бронха і розвитку сегментарних ателектазів і деформацій бронхів. При нагноєнні і перфорації кісти виникає абсцес легені. Прорив кісти частіше відбувається в бронх, рідше в плевральну порожнину.</a:t>
            </a:r>
            <a:endParaRPr sz="2400">
              <a:solidFill>
                <a:schemeClr val="lt1"/>
              </a:solidFill>
              <a:latin typeface="Book Antiqua"/>
              <a:ea typeface="Book Antiqua"/>
              <a:cs typeface="Book Antiqua"/>
              <a:sym typeface="Book Antiqua"/>
            </a:endParaRPr>
          </a:p>
          <a:p>
            <a:pPr marL="0" marR="0" lvl="0" indent="360363" algn="just" rtl="0">
              <a:spcBef>
                <a:spcPts val="0"/>
              </a:spcBef>
              <a:spcAft>
                <a:spcPts val="0"/>
              </a:spcAft>
              <a:buNone/>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8"/>
          <p:cNvSpPr/>
          <p:nvPr/>
        </p:nvSpPr>
        <p:spPr>
          <a:xfrm>
            <a:off x="467544" y="260648"/>
            <a:ext cx="8280920" cy="5632311"/>
          </a:xfrm>
          <a:prstGeom prst="rect">
            <a:avLst/>
          </a:prstGeom>
          <a:noFill/>
          <a:ln>
            <a:noFill/>
          </a:ln>
        </p:spPr>
        <p:txBody>
          <a:bodyPr spcFirstLastPara="1" wrap="square" lIns="91425" tIns="45700" rIns="91425" bIns="45700" anchor="t" anchorCtr="0">
            <a:noAutofit/>
          </a:bodyPr>
          <a:lstStyle/>
          <a:p>
            <a:pPr marL="449262" marR="0" lvl="0" indent="-449262" algn="l"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Хвороба частіше зустрічається і у чоловіків і жінок  20-50 років.</a:t>
            </a:r>
            <a:endParaRPr sz="2400">
              <a:solidFill>
                <a:schemeClr val="lt1"/>
              </a:solidFill>
              <a:latin typeface="Book Antiqua"/>
              <a:ea typeface="Book Antiqua"/>
              <a:cs typeface="Book Antiqua"/>
              <a:sym typeface="Book Antiqua"/>
            </a:endParaRPr>
          </a:p>
          <a:p>
            <a:pPr marL="449262" marR="0" lvl="0" indent="-449262" algn="l"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Ехінококоз легень ділять на дві форми:</a:t>
            </a:r>
            <a:endParaRPr sz="2400">
              <a:solidFill>
                <a:schemeClr val="lt1"/>
              </a:solidFill>
              <a:latin typeface="Book Antiqua"/>
              <a:ea typeface="Book Antiqua"/>
              <a:cs typeface="Book Antiqua"/>
              <a:sym typeface="Book Antiqua"/>
            </a:endParaRPr>
          </a:p>
          <a:p>
            <a:pPr marL="449262" marR="0" lvl="0" indent="-449262" algn="l"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гідатідозна (однокамерна) і</a:t>
            </a:r>
            <a:endParaRPr sz="2400">
              <a:solidFill>
                <a:schemeClr val="lt1"/>
              </a:solidFill>
              <a:latin typeface="Book Antiqua"/>
              <a:ea typeface="Book Antiqua"/>
              <a:cs typeface="Book Antiqua"/>
              <a:sym typeface="Book Antiqua"/>
            </a:endParaRPr>
          </a:p>
          <a:p>
            <a:pPr marL="449262" marR="0" lvl="0" indent="-449262" algn="l"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альвеолярна (багатокамерна).</a:t>
            </a:r>
            <a:endParaRPr sz="2400">
              <a:solidFill>
                <a:schemeClr val="lt1"/>
              </a:solidFill>
              <a:latin typeface="Book Antiqua"/>
              <a:ea typeface="Book Antiqua"/>
              <a:cs typeface="Book Antiqua"/>
              <a:sym typeface="Book Antiqua"/>
            </a:endParaRPr>
          </a:p>
          <a:p>
            <a:pPr marL="449262" marR="0" lvl="0" indent="-449262" algn="l"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Ехінококові кісти бувають:</a:t>
            </a:r>
            <a:endParaRPr sz="2400">
              <a:solidFill>
                <a:schemeClr val="lt1"/>
              </a:solidFill>
              <a:latin typeface="Book Antiqua"/>
              <a:ea typeface="Book Antiqua"/>
              <a:cs typeface="Book Antiqua"/>
              <a:sym typeface="Book Antiqua"/>
            </a:endParaRPr>
          </a:p>
          <a:p>
            <a:pPr marL="449262" marR="0" lvl="0" indent="-449262" algn="l"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поодинокими і</a:t>
            </a:r>
            <a:endParaRPr sz="2400">
              <a:solidFill>
                <a:schemeClr val="lt1"/>
              </a:solidFill>
              <a:latin typeface="Book Antiqua"/>
              <a:ea typeface="Book Antiqua"/>
              <a:cs typeface="Book Antiqua"/>
              <a:sym typeface="Book Antiqua"/>
            </a:endParaRPr>
          </a:p>
          <a:p>
            <a:pPr marL="449262" marR="0" lvl="0" indent="-449262" algn="l" rtl="0">
              <a:spcBef>
                <a:spcPts val="0"/>
              </a:spcBef>
              <a:spcAft>
                <a:spcPts val="0"/>
              </a:spcAft>
              <a:buSzPts val="1100"/>
              <a:buNone/>
            </a:pPr>
            <a:r>
              <a:rPr lang="ru-RU" sz="2400">
                <a:solidFill>
                  <a:schemeClr val="lt1"/>
                </a:solidFill>
                <a:latin typeface="Book Antiqua"/>
                <a:ea typeface="Book Antiqua"/>
                <a:cs typeface="Book Antiqua"/>
                <a:sym typeface="Book Antiqua"/>
              </a:rPr>
              <a:t>      множинними (як правило, не більше 5).</a:t>
            </a:r>
            <a:endParaRPr sz="2400">
              <a:solidFill>
                <a:schemeClr val="lt1"/>
              </a:solidFill>
              <a:latin typeface="Book Antiqua"/>
              <a:ea typeface="Book Antiqua"/>
              <a:cs typeface="Book Antiqua"/>
              <a:sym typeface="Book Antiqua"/>
            </a:endParaRPr>
          </a:p>
          <a:p>
            <a:pPr marL="449262" marR="0" lvl="0" indent="-449262" algn="l" rtl="0">
              <a:spcBef>
                <a:spcPts val="0"/>
              </a:spcBef>
              <a:spcAft>
                <a:spcPts val="0"/>
              </a:spcAft>
              <a:buClr>
                <a:schemeClr val="dk1"/>
              </a:buClr>
              <a:buSzPts val="1100"/>
              <a:buFont typeface="Arial"/>
              <a:buNone/>
            </a:pPr>
            <a:endParaRPr sz="2400">
              <a:solidFill>
                <a:schemeClr val="lt1"/>
              </a:solidFill>
              <a:latin typeface="Book Antiqua"/>
              <a:ea typeface="Book Antiqua"/>
              <a:cs typeface="Book Antiqua"/>
              <a:sym typeface="Book Antiqua"/>
            </a:endParaRPr>
          </a:p>
          <a:p>
            <a:pPr marL="449262" marR="0" lvl="0" indent="-449262" algn="l"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Ехінокок іноді проривається в плевру, перикард, черевну порожнину, що супроводжується важким шоком внаслідок токсичного впливу на рецепторний апарат і всмоктування токсичної ехінококкової рідини. При розриві кісти, яка нагноїлась відкашлюється її гнійний вміст із залишками оболонок ехінококкових кіст, сколексів і гачків.</a:t>
            </a:r>
            <a:endParaRPr sz="2400">
              <a:solidFill>
                <a:schemeClr val="lt1"/>
              </a:solidFill>
              <a:latin typeface="Book Antiqua"/>
              <a:ea typeface="Book Antiqua"/>
              <a:cs typeface="Book Antiqua"/>
              <a:sym typeface="Book Antiqua"/>
            </a:endParaRPr>
          </a:p>
          <a:p>
            <a:pPr marL="449263" marR="0" lvl="0" indent="-449263" algn="l" rtl="0">
              <a:spcBef>
                <a:spcPts val="0"/>
              </a:spcBef>
              <a:spcAft>
                <a:spcPts val="0"/>
              </a:spcAft>
              <a:buNone/>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9"/>
          <p:cNvSpPr/>
          <p:nvPr/>
        </p:nvSpPr>
        <p:spPr>
          <a:xfrm>
            <a:off x="323528" y="0"/>
            <a:ext cx="8424936" cy="7017306"/>
          </a:xfrm>
          <a:prstGeom prst="rect">
            <a:avLst/>
          </a:prstGeom>
          <a:noFill/>
          <a:ln>
            <a:noFill/>
          </a:ln>
        </p:spPr>
        <p:txBody>
          <a:bodyPr spcFirstLastPara="1" wrap="square" lIns="91425" tIns="45700" rIns="91425" bIns="45700" anchor="t" anchorCtr="0">
            <a:noAutofit/>
          </a:bodyPr>
          <a:lstStyle/>
          <a:p>
            <a:pPr marL="0" marR="0" lvl="0" indent="360363" algn="just" rtl="0">
              <a:spcBef>
                <a:spcPts val="0"/>
              </a:spcBef>
              <a:spcAft>
                <a:spcPts val="0"/>
              </a:spcAft>
              <a:buNone/>
            </a:pPr>
            <a:r>
              <a:rPr lang="ru-RU" sz="2300">
                <a:solidFill>
                  <a:schemeClr val="lt1"/>
                </a:solidFill>
                <a:latin typeface="Book Antiqua"/>
                <a:ea typeface="Book Antiqua"/>
                <a:cs typeface="Book Antiqua"/>
                <a:sym typeface="Book Antiqua"/>
              </a:rPr>
              <a:t>Латентна стадія хвороби при ехінококозі легень нерідко триває до 3-5 років. При неускладненому ехінококозі легень будь-які характерні симптоми відсутні, тому захворювання нерідко виявляється випадково при рентгенологічному дослідженні. При множинному ехінококозі легень безсимптомний період буває коротшим. Невелика за розмірами одинична кіста не заподіює помітних місцевих розладів і не супроводжується якими-небудь загальними порушеннями. У разі ранньої загибелі кісти в цій стадії хвороби може наступити її повне звапніння з одужанням пацієнта. У стадії клінічних проявів, що виникає при здавленні і залученні в запальний процес сусідніх анатомічних структур, найбільш часто виникають скарги на задишку, болі в грудній клітці різної інтенсивності, кашель сухий, нападоподібний або з виділенням мокроти, кровохаркання, загальну слабкість, періодичні субфебрилітет.</a:t>
            </a:r>
            <a:endParaRPr sz="2300"/>
          </a:p>
          <a:p>
            <a:pPr marL="0" marR="0" lvl="0" indent="360363" algn="just" rtl="0">
              <a:spcBef>
                <a:spcPts val="0"/>
              </a:spcBef>
              <a:spcAft>
                <a:spcPts val="0"/>
              </a:spcAft>
              <a:buNone/>
            </a:pPr>
            <a:endParaRPr sz="1800" b="0" i="0" u="none" strike="noStrike" cap="none">
              <a:solidFill>
                <a:schemeClr val="lt1"/>
              </a:solidFill>
              <a:latin typeface="Book Antiqua"/>
              <a:ea typeface="Book Antiqua"/>
              <a:cs typeface="Book Antiqua"/>
              <a:sym typeface="Book Antiqu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0"/>
          <p:cNvSpPr/>
          <p:nvPr/>
        </p:nvSpPr>
        <p:spPr>
          <a:xfrm>
            <a:off x="467544" y="332656"/>
            <a:ext cx="8352928" cy="5632311"/>
          </a:xfrm>
          <a:prstGeom prst="rect">
            <a:avLst/>
          </a:prstGeom>
          <a:noFill/>
          <a:ln>
            <a:noFill/>
          </a:ln>
        </p:spPr>
        <p:txBody>
          <a:bodyPr spcFirstLastPara="1" wrap="square" lIns="91425" tIns="45700" rIns="91425" bIns="45700" anchor="t" anchorCtr="0">
            <a:noAutofit/>
          </a:bodyPr>
          <a:lstStyle/>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При об'єктивному обстеженні пацієнтів іноді можна виявити деякі зовнішні ознаки захворювання: випинання грудної клітини, зміна міжреберних проміжків, відставання грудної клітини в акті дихання. Деформація грудної клітини у вигляді випинання і зміни міжреберних проміжків - це симптом, який вказує на тривалий і процес, який далеко зайшов в легенях, частіше за все зустрічається у дітей і осіб молодого віку субтильної статури. На шкірі може з'являтися рецидивна кропив'янка, свербіж шкірних покривів. У крові наявна еозинофілія.</a:t>
            </a:r>
            <a:endParaRPr sz="24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Дихання над кістою ослаблене, інколи амфоричне з вологими хрипами.</a:t>
            </a:r>
            <a:endParaRPr sz="24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В мокроті можуть бути знайдені сколекси і гачки ехінокока.</a:t>
            </a:r>
            <a:endParaRPr sz="2400">
              <a:solidFill>
                <a:schemeClr val="lt1"/>
              </a:solidFill>
              <a:latin typeface="Book Antiqua"/>
              <a:ea typeface="Book Antiqua"/>
              <a:cs typeface="Book Antiqua"/>
              <a:sym typeface="Book Antiqua"/>
            </a:endParaRPr>
          </a:p>
          <a:p>
            <a:pPr marL="0" marR="0" lvl="0" indent="360363" algn="just" rtl="0">
              <a:spcBef>
                <a:spcPts val="0"/>
              </a:spcBef>
              <a:spcAft>
                <a:spcPts val="0"/>
              </a:spcAft>
              <a:buNone/>
            </a:pPr>
            <a:endParaRPr sz="2400">
              <a:solidFill>
                <a:schemeClr val="lt1"/>
              </a:solidFill>
              <a:latin typeface="Book Antiqua"/>
              <a:ea typeface="Book Antiqua"/>
              <a:cs typeface="Book Antiqua"/>
              <a:sym typeface="Book Antiqua"/>
            </a:endParaRPr>
          </a:p>
          <a:p>
            <a:pPr marL="0" marR="0" lvl="0" indent="360363" algn="just" rtl="0">
              <a:spcBef>
                <a:spcPts val="0"/>
              </a:spcBef>
              <a:spcAft>
                <a:spcPts val="0"/>
              </a:spcAft>
              <a:buNone/>
            </a:pPr>
            <a:endParaRPr sz="2400" b="0" i="0" u="none" strike="noStrike" cap="none">
              <a:solidFill>
                <a:schemeClr val="lt1"/>
              </a:solidFill>
              <a:latin typeface="Book Antiqua"/>
              <a:ea typeface="Book Antiqua"/>
              <a:cs typeface="Book Antiqua"/>
              <a:sym typeface="Book Antiqu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1"/>
          <p:cNvSpPr/>
          <p:nvPr/>
        </p:nvSpPr>
        <p:spPr>
          <a:xfrm>
            <a:off x="179512" y="0"/>
            <a:ext cx="8784976" cy="7109639"/>
          </a:xfrm>
          <a:prstGeom prst="rect">
            <a:avLst/>
          </a:prstGeom>
          <a:noFill/>
          <a:ln>
            <a:noFill/>
          </a:ln>
        </p:spPr>
        <p:txBody>
          <a:bodyPr spcFirstLastPara="1" wrap="square" lIns="91425" tIns="45700" rIns="91425" bIns="45700" anchor="t" anchorCtr="0">
            <a:noAutofit/>
          </a:bodyPr>
          <a:lstStyle/>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Рентгенологічна картина ехінококових кіст в легенях характеризується:</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тінями овальної або округлої форми з чіткими контурами, які можуть бути нерівними (що обумовлено здавленням кіст навколишніми тканинами),</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поздовжній діаметр кісти може розташовуватися як вертикально, так і горизонтально;</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структура довгий час залишається однорідною</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розміри кіст можуть досягати 20 см.</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при збільшенні кісти її форми змінюються, стають неправильними, з окремими випинаннями (м'які стінки кісти легко деформуються від зіткнення з великими бронхами, листками плеври або іншими утвореннями);</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При поверхневому розташуванні кіста приймає пристінково-сплющену форму. При локалізації у верхній частці легені зустрічається тінь трикутної форми з верхівкою, оберненою догори, або круглої форми, але зі зміною і деформацією верхівки легені.</a:t>
            </a:r>
            <a:endParaRPr sz="2400">
              <a:solidFill>
                <a:schemeClr val="lt1"/>
              </a:solidFill>
              <a:latin typeface="Book Antiqua"/>
              <a:ea typeface="Book Antiqua"/>
              <a:cs typeface="Book Antiqua"/>
              <a:sym typeface="Book Antiqua"/>
            </a:endParaRPr>
          </a:p>
          <a:p>
            <a:pPr marL="457200" marR="0" lvl="0" indent="0" algn="just" rtl="0">
              <a:spcBef>
                <a:spcPts val="0"/>
              </a:spcBef>
              <a:spcAft>
                <a:spcPts val="0"/>
              </a:spcAft>
              <a:buNone/>
            </a:pPr>
            <a:endParaRPr sz="2400">
              <a:solidFill>
                <a:schemeClr val="lt1"/>
              </a:solidFill>
              <a:latin typeface="Book Antiqua"/>
              <a:ea typeface="Book Antiqua"/>
              <a:cs typeface="Book Antiqua"/>
              <a:sym typeface="Book Antiqua"/>
            </a:endParaRPr>
          </a:p>
          <a:p>
            <a:pPr marL="360363" marR="0" lvl="0" indent="-207963" algn="just" rtl="0">
              <a:spcBef>
                <a:spcPts val="0"/>
              </a:spcBef>
              <a:spcAft>
                <a:spcPts val="0"/>
              </a:spcAft>
              <a:buClr>
                <a:schemeClr val="lt1"/>
              </a:buClr>
              <a:buSzPts val="2400"/>
              <a:buFont typeface="Noto Sans Symbols"/>
              <a:buNone/>
            </a:pPr>
            <a:endParaRPr sz="2400" b="0" i="0" u="none" strike="noStrike" cap="none">
              <a:solidFill>
                <a:schemeClr val="lt1"/>
              </a:solidFill>
              <a:latin typeface="Book Antiqua"/>
              <a:ea typeface="Book Antiqua"/>
              <a:cs typeface="Book Antiqua"/>
              <a:sym typeface="Book Antiqu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2"/>
          <p:cNvSpPr/>
          <p:nvPr/>
        </p:nvSpPr>
        <p:spPr>
          <a:xfrm>
            <a:off x="323528" y="0"/>
            <a:ext cx="8424936" cy="7109639"/>
          </a:xfrm>
          <a:prstGeom prst="rect">
            <a:avLst/>
          </a:prstGeom>
          <a:noFill/>
          <a:ln>
            <a:noFill/>
          </a:ln>
        </p:spPr>
        <p:txBody>
          <a:bodyPr spcFirstLastPara="1" wrap="square" lIns="91425" tIns="45700" rIns="91425" bIns="45700" anchor="t" anchorCtr="0">
            <a:noAutofit/>
          </a:bodyPr>
          <a:lstStyle/>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Кіста може мати випинання, дівертикулоподібні випинання, вирізки і сплющення, особливо на межі з міждолевою щілиною.</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При значній горбистості з'являється симптом дублікатури контуру тіні (В.Н. Штерн), при цьому інтенсивність основної тіні завжди більше, ніж додаткової;</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При розташуванні кісти в нижній частці правої легені не завжди легко відрізнити до чого відноситься кіста до леген або до печінки;</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іноді по контуру кісти візуалізуються невеликі просвітлення серпоподібної форми - симптом «повітряної шапки» або симптом «розщепленого контуру» (обумовлені повітряними смужками, за рахунок виникнення пролежня в стінці дрібного бронха і проникнення повітря в простір між хітиновою і фіброзною оболонками) - патогмонічна ознака для ехінококової кісти.</a:t>
            </a:r>
            <a:endParaRPr sz="2400">
              <a:solidFill>
                <a:schemeClr val="lt1"/>
              </a:solidFill>
              <a:latin typeface="Book Antiqua"/>
              <a:ea typeface="Book Antiqua"/>
              <a:cs typeface="Book Antiqua"/>
              <a:sym typeface="Book Antiqua"/>
            </a:endParaRPr>
          </a:p>
          <a:p>
            <a:pPr marL="360363" marR="0" lvl="0" indent="-360363" algn="just" rtl="0">
              <a:spcBef>
                <a:spcPts val="0"/>
              </a:spcBef>
              <a:spcAft>
                <a:spcPts val="0"/>
              </a:spcAft>
              <a:buClr>
                <a:schemeClr val="lt1"/>
              </a:buClr>
              <a:buSzPts val="2400"/>
              <a:buFont typeface="Book Antiqua"/>
              <a:buChar char="⮚"/>
            </a:pPr>
            <a:endParaRPr sz="2400">
              <a:solidFill>
                <a:schemeClr val="lt1"/>
              </a:solidFill>
              <a:latin typeface="Book Antiqua"/>
              <a:ea typeface="Book Antiqua"/>
              <a:cs typeface="Book Antiqua"/>
              <a:sym typeface="Book Antiqua"/>
            </a:endParaRPr>
          </a:p>
          <a:p>
            <a:pPr marL="360363" marR="0" lvl="0" indent="-207963" algn="just" rtl="0">
              <a:spcBef>
                <a:spcPts val="0"/>
              </a:spcBef>
              <a:spcAft>
                <a:spcPts val="0"/>
              </a:spcAft>
              <a:buClr>
                <a:schemeClr val="lt1"/>
              </a:buClr>
              <a:buSzPts val="2400"/>
              <a:buFont typeface="Noto Sans Symbols"/>
              <a:buNone/>
            </a:pPr>
            <a:endParaRPr sz="2400" b="0" i="0" u="none" strike="noStrike" cap="none">
              <a:solidFill>
                <a:schemeClr val="lt1"/>
              </a:solidFill>
              <a:latin typeface="Book Antiqua"/>
              <a:ea typeface="Book Antiqua"/>
              <a:cs typeface="Book Antiqua"/>
              <a:sym typeface="Book Antiqu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3"/>
          <p:cNvSpPr/>
          <p:nvPr/>
        </p:nvSpPr>
        <p:spPr>
          <a:xfrm>
            <a:off x="179512" y="0"/>
            <a:ext cx="8784976" cy="6370975"/>
          </a:xfrm>
          <a:prstGeom prst="rect">
            <a:avLst/>
          </a:prstGeom>
          <a:noFill/>
          <a:ln>
            <a:noFill/>
          </a:ln>
        </p:spPr>
        <p:txBody>
          <a:bodyPr spcFirstLastPara="1" wrap="square" lIns="91425" tIns="45700" rIns="91425" bIns="45700" anchor="t" anchorCtr="0">
            <a:noAutofit/>
          </a:bodyPr>
          <a:lstStyle/>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Контури кісти чіткі, але можуть бути нерівні і нечіткими при виникненні перифокального запалення;</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Навколишна легенева тканина і корінь легень не змінені;</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Можуть бути множинні кісти обох легень - ехінококоз;</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Після спорожнення кісти - з'являється горизонтальний рівень рідини, над ним газовий міхур. Іноді він хвилястий за рахунок плаваючої хітинової оболонки.</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При нахилі пацієнта рівень рідини не змінюється за рахунок того, що хітинова оболонка ехінокока, яка спала, щільно охоплює рідину в кісті - феномен описаний як «оболонка спала» або «плаваюча оболонка»; У цих випадках найбільш чітко визначається симптом «розщеплення контуру».</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При видаленні рідини з'являється кільцеподібна тінь, яка відповідає фіброзній капсулі.</a:t>
            </a:r>
            <a:endParaRPr sz="2400">
              <a:solidFill>
                <a:schemeClr val="lt1"/>
              </a:solidFill>
              <a:latin typeface="Book Antiqua"/>
              <a:ea typeface="Book Antiqua"/>
              <a:cs typeface="Book Antiqua"/>
              <a:sym typeface="Book Antiqua"/>
            </a:endParaRPr>
          </a:p>
          <a:p>
            <a:pPr marL="360363" marR="0" lvl="0" indent="-360363" algn="just" rtl="0">
              <a:spcBef>
                <a:spcPts val="0"/>
              </a:spcBef>
              <a:spcAft>
                <a:spcPts val="0"/>
              </a:spcAft>
              <a:buClr>
                <a:schemeClr val="lt1"/>
              </a:buClr>
              <a:buSzPts val="2400"/>
              <a:buFont typeface="Book Antiqua"/>
              <a:buChar char="⮚"/>
            </a:pPr>
            <a:endParaRPr sz="2400">
              <a:solidFill>
                <a:schemeClr val="lt1"/>
              </a:solidFill>
              <a:latin typeface="Book Antiqua"/>
              <a:ea typeface="Book Antiqua"/>
              <a:cs typeface="Book Antiqua"/>
              <a:sym typeface="Book Antiqua"/>
            </a:endParaRPr>
          </a:p>
          <a:p>
            <a:pPr marL="360363" marR="0" lvl="0" indent="-207963" algn="just" rtl="0">
              <a:spcBef>
                <a:spcPts val="0"/>
              </a:spcBef>
              <a:spcAft>
                <a:spcPts val="0"/>
              </a:spcAft>
              <a:buClr>
                <a:schemeClr val="lt1"/>
              </a:buClr>
              <a:buSzPts val="2400"/>
              <a:buFont typeface="Noto Sans Symbols"/>
              <a:buNone/>
            </a:pPr>
            <a:endParaRPr sz="2400" b="0" i="0" u="none" strike="noStrike" cap="none">
              <a:solidFill>
                <a:schemeClr val="lt1"/>
              </a:solidFill>
              <a:latin typeface="Book Antiqua"/>
              <a:ea typeface="Book Antiqua"/>
              <a:cs typeface="Book Antiqua"/>
              <a:sym typeface="Book Antiqu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4"/>
          <p:cNvSpPr/>
          <p:nvPr/>
        </p:nvSpPr>
        <p:spPr>
          <a:xfrm>
            <a:off x="323528" y="260648"/>
            <a:ext cx="8496944" cy="5632311"/>
          </a:xfrm>
          <a:prstGeom prst="rect">
            <a:avLst/>
          </a:prstGeom>
          <a:noFill/>
          <a:ln>
            <a:noFill/>
          </a:ln>
        </p:spPr>
        <p:txBody>
          <a:bodyPr spcFirstLastPara="1" wrap="square" lIns="91425" tIns="45700" rIns="91425" bIns="45700" anchor="t" anchorCtr="0">
            <a:noAutofit/>
          </a:bodyPr>
          <a:lstStyle/>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При приєднанні перифокального запалення з'являється затемнення легеневої тканини навколо чітко окресленої кісти.</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При прориві кісти в плевральну порожнину нагадує картину ексудативного плевриту. Далі рідина розсмоктується і утворюються масивні плевральні нашарування.</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Велика кіста здавлює бронхи і призводить до порушення бронхіальної прохідності аж до ателектазу частки або сегмента, але частіше бронхи зміщуються кістою і збільшуються.</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Після загибелі паразита:</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 інтенсивність тіні збільшується;</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структура тіні стає неоднорідною, крапчастою або із суцільним шкарлупоподібним звапнінням;</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звапнений ехінокок дає стабільну картину.</a:t>
            </a:r>
            <a:endParaRPr sz="2400">
              <a:solidFill>
                <a:schemeClr val="lt1"/>
              </a:solidFill>
              <a:latin typeface="Book Antiqua"/>
              <a:ea typeface="Book Antiqua"/>
              <a:cs typeface="Book Antiqua"/>
              <a:sym typeface="Book Antiqua"/>
            </a:endParaRPr>
          </a:p>
          <a:p>
            <a:pPr marL="457200" marR="0" lvl="0" indent="0" algn="just" rtl="0">
              <a:spcBef>
                <a:spcPts val="0"/>
              </a:spcBef>
              <a:spcAft>
                <a:spcPts val="0"/>
              </a:spcAft>
              <a:buNone/>
            </a:pPr>
            <a:endParaRPr sz="2400">
              <a:solidFill>
                <a:schemeClr val="lt1"/>
              </a:solidFill>
              <a:latin typeface="Book Antiqua"/>
              <a:ea typeface="Book Antiqua"/>
              <a:cs typeface="Book Antiqua"/>
              <a:sym typeface="Book Antiqua"/>
            </a:endParaRPr>
          </a:p>
          <a:p>
            <a:pPr marL="360363" marR="0" lvl="0" indent="-360363" algn="just" rtl="0">
              <a:spcBef>
                <a:spcPts val="0"/>
              </a:spcBef>
              <a:spcAft>
                <a:spcPts val="0"/>
              </a:spcAft>
              <a:buNone/>
            </a:pPr>
            <a:endParaRPr sz="2400" b="0" i="0" u="none" strike="noStrike" cap="none">
              <a:solidFill>
                <a:schemeClr val="lt1"/>
              </a:solidFill>
              <a:latin typeface="Book Antiqua"/>
              <a:ea typeface="Book Antiqua"/>
              <a:cs typeface="Book Antiqua"/>
              <a:sym typeface="Book Antiqu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5"/>
          <p:cNvSpPr/>
          <p:nvPr/>
        </p:nvSpPr>
        <p:spPr>
          <a:xfrm>
            <a:off x="323528" y="0"/>
            <a:ext cx="8640960" cy="6370975"/>
          </a:xfrm>
          <a:prstGeom prst="rect">
            <a:avLst/>
          </a:prstGeom>
          <a:noFill/>
          <a:ln>
            <a:noFill/>
          </a:ln>
        </p:spPr>
        <p:txBody>
          <a:bodyPr spcFirstLastPara="1" wrap="square" lIns="91425" tIns="45700" rIns="91425" bIns="45700" anchor="t" anchorCtr="0">
            <a:noAutofit/>
          </a:bodyPr>
          <a:lstStyle/>
          <a:p>
            <a:pPr marL="360362" marR="0" lvl="0" indent="-360362" algn="l" rtl="0">
              <a:spcBef>
                <a:spcPts val="0"/>
              </a:spcBef>
              <a:spcAft>
                <a:spcPts val="0"/>
              </a:spcAft>
              <a:buClr>
                <a:schemeClr val="lt1"/>
              </a:buClr>
              <a:buSzPts val="2400"/>
              <a:buChar char="•"/>
            </a:pPr>
            <a:r>
              <a:rPr lang="ru-RU" sz="2400" b="1" dirty="0">
                <a:solidFill>
                  <a:schemeClr val="lt1"/>
                </a:solidFill>
                <a:latin typeface="Book Antiqua"/>
                <a:ea typeface="Book Antiqua"/>
                <a:cs typeface="Book Antiqua"/>
                <a:sym typeface="Book Antiqua"/>
              </a:rPr>
              <a:t>КТ - </a:t>
            </a:r>
            <a:r>
              <a:rPr lang="ru-RU" sz="2400" b="1" dirty="0" err="1">
                <a:solidFill>
                  <a:schemeClr val="lt1"/>
                </a:solidFill>
                <a:latin typeface="Book Antiqua"/>
                <a:ea typeface="Book Antiqua"/>
                <a:cs typeface="Book Antiqua"/>
                <a:sym typeface="Book Antiqua"/>
              </a:rPr>
              <a:t>ознаки</a:t>
            </a:r>
            <a:r>
              <a:rPr lang="ru-RU" sz="2400" b="1" dirty="0">
                <a:solidFill>
                  <a:schemeClr val="lt1"/>
                </a:solidFill>
                <a:latin typeface="Book Antiqua"/>
                <a:ea typeface="Book Antiqua"/>
                <a:cs typeface="Book Antiqua"/>
                <a:sym typeface="Book Antiqua"/>
              </a:rPr>
              <a:t>:</a:t>
            </a:r>
            <a:endParaRPr sz="2400" b="1" dirty="0">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2400" b="1" dirty="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Char char="•"/>
            </a:pPr>
            <a:r>
              <a:rPr lang="ru-RU" sz="2400" b="1" dirty="0" err="1">
                <a:solidFill>
                  <a:schemeClr val="lt1"/>
                </a:solidFill>
                <a:latin typeface="Book Antiqua"/>
                <a:ea typeface="Book Antiqua"/>
                <a:cs typeface="Book Antiqua"/>
                <a:sym typeface="Book Antiqua"/>
              </a:rPr>
              <a:t>множинне</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або</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одиночне</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кістозне</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ураження</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найбільш</a:t>
            </a:r>
            <a:r>
              <a:rPr lang="ru-RU" sz="2400" b="1" dirty="0">
                <a:solidFill>
                  <a:schemeClr val="lt1"/>
                </a:solidFill>
                <a:latin typeface="Book Antiqua"/>
                <a:ea typeface="Book Antiqua"/>
                <a:cs typeface="Book Antiqua"/>
                <a:sym typeface="Book Antiqua"/>
              </a:rPr>
              <a:t> часто)</a:t>
            </a:r>
            <a:endParaRPr sz="2400" b="1" dirty="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Char char="•"/>
            </a:pPr>
            <a:r>
              <a:rPr lang="ru-RU" sz="2400" b="1" dirty="0" err="1">
                <a:solidFill>
                  <a:schemeClr val="lt1"/>
                </a:solidFill>
                <a:latin typeface="Book Antiqua"/>
                <a:ea typeface="Book Antiqua"/>
                <a:cs typeface="Book Antiqua"/>
                <a:sym typeface="Book Antiqua"/>
              </a:rPr>
              <a:t>діаметр</a:t>
            </a:r>
            <a:r>
              <a:rPr lang="ru-RU" sz="2400" b="1" dirty="0">
                <a:solidFill>
                  <a:schemeClr val="lt1"/>
                </a:solidFill>
                <a:latin typeface="Book Antiqua"/>
                <a:ea typeface="Book Antiqua"/>
                <a:cs typeface="Book Antiqua"/>
                <a:sym typeface="Book Antiqua"/>
              </a:rPr>
              <a:t> 1-20 см</a:t>
            </a:r>
            <a:endParaRPr sz="2400" b="1" dirty="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Char char="•"/>
            </a:pPr>
            <a:r>
              <a:rPr lang="ru-RU" sz="2400" b="1" dirty="0" err="1">
                <a:solidFill>
                  <a:schemeClr val="lt1"/>
                </a:solidFill>
                <a:latin typeface="Book Antiqua"/>
                <a:ea typeface="Book Antiqua"/>
                <a:cs typeface="Book Antiqua"/>
                <a:sym typeface="Book Antiqua"/>
              </a:rPr>
              <a:t>односторонній</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або</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двосторонній</a:t>
            </a:r>
            <a:endParaRPr sz="2400" b="1" dirty="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Char char="•"/>
            </a:pPr>
            <a:r>
              <a:rPr lang="ru-RU" sz="2400" b="1" dirty="0" err="1">
                <a:solidFill>
                  <a:schemeClr val="lt1"/>
                </a:solidFill>
                <a:latin typeface="Book Antiqua"/>
                <a:ea typeface="Book Antiqua"/>
                <a:cs typeface="Book Antiqua"/>
                <a:sym typeface="Book Antiqua"/>
              </a:rPr>
              <a:t>переважно</a:t>
            </a:r>
            <a:r>
              <a:rPr lang="ru-RU" sz="2400" b="1" dirty="0">
                <a:solidFill>
                  <a:schemeClr val="lt1"/>
                </a:solidFill>
                <a:latin typeface="Book Antiqua"/>
                <a:ea typeface="Book Antiqua"/>
                <a:cs typeface="Book Antiqua"/>
                <a:sym typeface="Book Antiqua"/>
              </a:rPr>
              <a:t> в </a:t>
            </a:r>
            <a:r>
              <a:rPr lang="ru-RU" sz="2400" b="1" dirty="0" err="1">
                <a:solidFill>
                  <a:schemeClr val="lt1"/>
                </a:solidFill>
                <a:latin typeface="Book Antiqua"/>
                <a:ea typeface="Book Antiqua"/>
                <a:cs typeface="Book Antiqua"/>
                <a:sym typeface="Book Antiqua"/>
              </a:rPr>
              <a:t>нижніх</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частках</a:t>
            </a:r>
            <a:endParaRPr sz="2400" b="1" dirty="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Char char="•"/>
            </a:pPr>
            <a:endParaRPr sz="2400" b="1" dirty="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Char char="•"/>
            </a:pPr>
            <a:r>
              <a:rPr lang="ru-RU" sz="2400" b="1" dirty="0">
                <a:solidFill>
                  <a:schemeClr val="lt1"/>
                </a:solidFill>
                <a:latin typeface="Book Antiqua"/>
                <a:ea typeface="Book Antiqua"/>
                <a:cs typeface="Book Antiqua"/>
                <a:sym typeface="Book Antiqua"/>
              </a:rPr>
              <a:t>Для </a:t>
            </a:r>
            <a:r>
              <a:rPr lang="ru-RU" sz="2400" b="1" dirty="0" err="1">
                <a:solidFill>
                  <a:schemeClr val="lt1"/>
                </a:solidFill>
                <a:latin typeface="Book Antiqua"/>
                <a:ea typeface="Book Antiqua"/>
                <a:cs typeface="Book Antiqua"/>
                <a:sym typeface="Book Antiqua"/>
              </a:rPr>
              <a:t>неускладнених</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кіст</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характерні</a:t>
            </a:r>
            <a:r>
              <a:rPr lang="ru-RU" sz="2400" b="1" dirty="0">
                <a:solidFill>
                  <a:schemeClr val="lt1"/>
                </a:solidFill>
                <a:latin typeface="Book Antiqua"/>
                <a:ea typeface="Book Antiqua"/>
                <a:cs typeface="Book Antiqua"/>
                <a:sym typeface="Book Antiqua"/>
              </a:rPr>
              <a:t>:</a:t>
            </a:r>
            <a:endParaRPr sz="2400" b="1" dirty="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Char char="•"/>
            </a:pPr>
            <a:r>
              <a:rPr lang="ru-RU" sz="2400" b="1" dirty="0" err="1">
                <a:solidFill>
                  <a:schemeClr val="lt1"/>
                </a:solidFill>
                <a:latin typeface="Book Antiqua"/>
                <a:ea typeface="Book Antiqua"/>
                <a:cs typeface="Book Antiqua"/>
                <a:sym typeface="Book Antiqua"/>
              </a:rPr>
              <a:t>круглі</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або</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овальні</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маси</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з</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чітко</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окресленими</a:t>
            </a:r>
            <a:r>
              <a:rPr lang="ru-RU" sz="2400" b="1" dirty="0">
                <a:solidFill>
                  <a:schemeClr val="lt1"/>
                </a:solidFill>
                <a:latin typeface="Book Antiqua"/>
                <a:ea typeface="Book Antiqua"/>
                <a:cs typeface="Book Antiqua"/>
                <a:sym typeface="Book Antiqua"/>
              </a:rPr>
              <a:t> кордонами</a:t>
            </a:r>
            <a:endParaRPr sz="2400" b="1" dirty="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Char char="•"/>
            </a:pPr>
            <a:r>
              <a:rPr lang="ru-RU" sz="2400" b="1" dirty="0" err="1">
                <a:solidFill>
                  <a:schemeClr val="lt1"/>
                </a:solidFill>
                <a:latin typeface="Book Antiqua"/>
                <a:ea typeface="Book Antiqua"/>
                <a:cs typeface="Book Antiqua"/>
                <a:sym typeface="Book Antiqua"/>
              </a:rPr>
              <a:t>посилення</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після</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введення</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контрастної</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речовини</a:t>
            </a:r>
            <a:endParaRPr sz="2400" b="1" dirty="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Char char="•"/>
            </a:pPr>
            <a:r>
              <a:rPr lang="ru-RU" sz="2400" b="1" dirty="0" err="1">
                <a:solidFill>
                  <a:schemeClr val="lt1"/>
                </a:solidFill>
                <a:latin typeface="Book Antiqua"/>
                <a:ea typeface="Book Antiqua"/>
                <a:cs typeface="Book Antiqua"/>
                <a:sym typeface="Book Antiqua"/>
              </a:rPr>
              <a:t>гіподенсние</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вміст</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щодо</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капсули</a:t>
            </a:r>
            <a:endParaRPr sz="2400" b="1" dirty="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Char char="•"/>
            </a:pPr>
            <a:r>
              <a:rPr lang="ru-RU" sz="2400" b="1" dirty="0" err="1">
                <a:solidFill>
                  <a:schemeClr val="lt1"/>
                </a:solidFill>
                <a:latin typeface="Book Antiqua"/>
                <a:ea typeface="Book Antiqua"/>
                <a:cs typeface="Book Antiqua"/>
                <a:sym typeface="Book Antiqua"/>
              </a:rPr>
              <a:t>Ускладнені</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кісти</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можуть</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мати</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вигляд</a:t>
            </a:r>
            <a:r>
              <a:rPr lang="ru-RU" sz="2400" b="1" dirty="0">
                <a:solidFill>
                  <a:schemeClr val="lt1"/>
                </a:solidFill>
                <a:latin typeface="Book Antiqua"/>
                <a:ea typeface="Book Antiqua"/>
                <a:cs typeface="Book Antiqua"/>
                <a:sym typeface="Book Antiqua"/>
              </a:rPr>
              <a:t>:</a:t>
            </a:r>
            <a:endParaRPr sz="2400" b="1" dirty="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Char char="•"/>
            </a:pPr>
            <a:r>
              <a:rPr lang="ru-RU" sz="2400" b="1" dirty="0">
                <a:solidFill>
                  <a:schemeClr val="lt1"/>
                </a:solidFill>
                <a:latin typeface="Book Antiqua"/>
                <a:ea typeface="Book Antiqua"/>
                <a:cs typeface="Book Antiqua"/>
                <a:sym typeface="Book Antiqua"/>
              </a:rPr>
              <a:t>знак </a:t>
            </a:r>
            <a:r>
              <a:rPr lang="ru-RU" sz="2400" b="1" dirty="0" err="1">
                <a:solidFill>
                  <a:schemeClr val="lt1"/>
                </a:solidFill>
                <a:latin typeface="Book Antiqua"/>
                <a:ea typeface="Book Antiqua"/>
                <a:cs typeface="Book Antiqua"/>
                <a:sym typeface="Book Antiqua"/>
              </a:rPr>
              <a:t>меніска</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або</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знак</a:t>
            </a:r>
            <a:r>
              <a:rPr lang="ru-RU" sz="2400" b="1" dirty="0">
                <a:solidFill>
                  <a:schemeClr val="lt1"/>
                </a:solidFill>
                <a:latin typeface="Book Antiqua"/>
                <a:ea typeface="Book Antiqua"/>
                <a:cs typeface="Book Antiqua"/>
                <a:sym typeface="Book Antiqua"/>
              </a:rPr>
              <a:t> повітряного </a:t>
            </a:r>
            <a:r>
              <a:rPr lang="ru-RU" sz="2400" b="1" dirty="0" err="1">
                <a:solidFill>
                  <a:schemeClr val="lt1"/>
                </a:solidFill>
                <a:latin typeface="Book Antiqua"/>
                <a:ea typeface="Book Antiqua"/>
                <a:cs typeface="Book Antiqua"/>
                <a:sym typeface="Book Antiqua"/>
              </a:rPr>
              <a:t>півмісяця</a:t>
            </a:r>
            <a:endParaRPr sz="2400" b="1" dirty="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Char char="•"/>
            </a:pPr>
            <a:r>
              <a:rPr lang="ru-RU" sz="2400" b="1" dirty="0">
                <a:solidFill>
                  <a:schemeClr val="lt1"/>
                </a:solidFill>
                <a:latin typeface="Book Antiqua"/>
                <a:ea typeface="Book Antiqua"/>
                <a:cs typeface="Book Antiqua"/>
                <a:sym typeface="Book Antiqua"/>
              </a:rPr>
              <a:t>знак </a:t>
            </a:r>
            <a:r>
              <a:rPr lang="ru-RU" sz="2400" b="1" dirty="0" err="1">
                <a:solidFill>
                  <a:schemeClr val="lt1"/>
                </a:solidFill>
                <a:latin typeface="Book Antiqua"/>
                <a:ea typeface="Book Antiqua"/>
                <a:cs typeface="Book Antiqua"/>
                <a:sym typeface="Book Antiqua"/>
              </a:rPr>
              <a:t>Кумбо</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або</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знак</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лушпиння</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шкірки</a:t>
            </a:r>
            <a:endParaRPr sz="2400" b="1" dirty="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Char char="•"/>
            </a:pPr>
            <a:r>
              <a:rPr lang="ru-RU" sz="2400" b="1" dirty="0">
                <a:solidFill>
                  <a:schemeClr val="lt1"/>
                </a:solidFill>
                <a:latin typeface="Book Antiqua"/>
                <a:ea typeface="Book Antiqua"/>
                <a:cs typeface="Book Antiqua"/>
                <a:sym typeface="Book Antiqua"/>
              </a:rPr>
              <a:t>знак </a:t>
            </a:r>
            <a:r>
              <a:rPr lang="ru-RU" sz="2400" b="1" dirty="0" err="1">
                <a:solidFill>
                  <a:schemeClr val="lt1"/>
                </a:solidFill>
                <a:latin typeface="Book Antiqua"/>
                <a:ea typeface="Book Antiqua"/>
                <a:cs typeface="Book Antiqua"/>
                <a:sym typeface="Book Antiqua"/>
              </a:rPr>
              <a:t>латаття</a:t>
            </a:r>
            <a:endParaRPr sz="2400" b="1" dirty="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Char char="•"/>
            </a:pPr>
            <a:r>
              <a:rPr lang="ru-RU" sz="2400" b="1" dirty="0" err="1">
                <a:solidFill>
                  <a:schemeClr val="lt1"/>
                </a:solidFill>
                <a:latin typeface="Book Antiqua"/>
                <a:ea typeface="Book Antiqua"/>
                <a:cs typeface="Book Antiqua"/>
                <a:sym typeface="Book Antiqua"/>
              </a:rPr>
              <a:t>ущільнення</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що</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прилягає</a:t>
            </a:r>
            <a:r>
              <a:rPr lang="ru-RU" sz="2400" b="1" dirty="0">
                <a:solidFill>
                  <a:schemeClr val="lt1"/>
                </a:solidFill>
                <a:latin typeface="Book Antiqua"/>
                <a:ea typeface="Book Antiqua"/>
                <a:cs typeface="Book Antiqua"/>
                <a:sym typeface="Book Antiqua"/>
              </a:rPr>
              <a:t> до </a:t>
            </a:r>
            <a:r>
              <a:rPr lang="ru-RU" sz="2400" b="1" dirty="0" err="1">
                <a:solidFill>
                  <a:schemeClr val="lt1"/>
                </a:solidFill>
                <a:latin typeface="Book Antiqua"/>
                <a:ea typeface="Book Antiqua"/>
                <a:cs typeface="Book Antiqua"/>
                <a:sym typeface="Book Antiqua"/>
              </a:rPr>
              <a:t>кісти</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розірвана</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кіста</a:t>
            </a:r>
            <a:r>
              <a:rPr lang="ru-RU" sz="2400" b="1" dirty="0">
                <a:solidFill>
                  <a:schemeClr val="lt1"/>
                </a:solidFill>
                <a:latin typeface="Book Antiqua"/>
                <a:ea typeface="Book Antiqua"/>
                <a:cs typeface="Book Antiqua"/>
                <a:sym typeface="Book Antiqua"/>
              </a:rPr>
              <a:t>)</a:t>
            </a:r>
            <a:endParaRPr sz="2400" b="1" dirty="0">
              <a:solidFill>
                <a:schemeClr val="lt1"/>
              </a:solidFill>
              <a:latin typeface="Book Antiqua"/>
              <a:ea typeface="Book Antiqua"/>
              <a:cs typeface="Book Antiqua"/>
              <a:sym typeface="Book Antiqua"/>
            </a:endParaRPr>
          </a:p>
          <a:p>
            <a:pPr marL="457200" marR="0" lvl="0" indent="0" algn="l" rtl="0">
              <a:spcBef>
                <a:spcPts val="0"/>
              </a:spcBef>
              <a:spcAft>
                <a:spcPts val="0"/>
              </a:spcAft>
              <a:buNone/>
            </a:pPr>
            <a:endParaRPr sz="2400" b="1" dirty="0">
              <a:solidFill>
                <a:schemeClr val="lt1"/>
              </a:solidFill>
              <a:latin typeface="Book Antiqua"/>
              <a:ea typeface="Book Antiqua"/>
              <a:cs typeface="Book Antiqua"/>
              <a:sym typeface="Book Antiqu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6"/>
          <p:cNvSpPr/>
          <p:nvPr/>
        </p:nvSpPr>
        <p:spPr>
          <a:xfrm>
            <a:off x="467544" y="188640"/>
            <a:ext cx="8352928" cy="34163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ru-RU" sz="2400" b="1">
                <a:solidFill>
                  <a:schemeClr val="lt1"/>
                </a:solidFill>
                <a:latin typeface="Book Antiqua"/>
                <a:ea typeface="Book Antiqua"/>
                <a:cs typeface="Book Antiqua"/>
                <a:sym typeface="Book Antiqua"/>
              </a:rPr>
              <a:t>МРТ</a:t>
            </a:r>
            <a:endParaRPr sz="2400" b="1">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b="1">
                <a:solidFill>
                  <a:schemeClr val="lt1"/>
                </a:solidFill>
                <a:latin typeface="Book Antiqua"/>
                <a:ea typeface="Book Antiqua"/>
                <a:cs typeface="Book Antiqua"/>
                <a:sym typeface="Book Antiqua"/>
              </a:rPr>
              <a:t>Т1: гіпоінтенсівний</a:t>
            </a:r>
            <a:endParaRPr sz="2400" b="1">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b="1">
                <a:solidFill>
                  <a:schemeClr val="lt1"/>
                </a:solidFill>
                <a:latin typeface="Book Antiqua"/>
                <a:ea typeface="Book Antiqua"/>
                <a:cs typeface="Book Antiqua"/>
                <a:sym typeface="Book Antiqua"/>
              </a:rPr>
              <a:t>Т2: гіперінтенсівний</a:t>
            </a:r>
            <a:endParaRPr sz="2400" b="1">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b="1">
                <a:solidFill>
                  <a:schemeClr val="lt1"/>
                </a:solidFill>
                <a:latin typeface="Book Antiqua"/>
                <a:ea typeface="Book Antiqua"/>
                <a:cs typeface="Book Antiqua"/>
                <a:sym typeface="Book Antiqua"/>
              </a:rPr>
              <a:t>Капсула кісти гіпоінтенсивна на Т2-зваженому зображенні (ознака гіпоінтенсивного краю), ізоінтенсивна на Т1-зважених зображеннях і демонструє помірне постконтрастне посилення. Складчасті мембрани всередині цитів мають гіпоінтенсивний Т2.</a:t>
            </a:r>
            <a:endParaRPr sz="2400" b="1">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2400" b="1">
              <a:solidFill>
                <a:schemeClr val="lt1"/>
              </a:solidFill>
              <a:latin typeface="Book Antiqua"/>
              <a:ea typeface="Book Antiqua"/>
              <a:cs typeface="Book Antiqua"/>
              <a:sym typeface="Book Antiqu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27" descr="http://vestnik.rncrr.ru/vestnik/v15/papers/kotlyarov_v15.files/picture1.png"/>
          <p:cNvPicPr preferRelativeResize="0"/>
          <p:nvPr/>
        </p:nvPicPr>
        <p:blipFill rotWithShape="1">
          <a:blip r:embed="rId3">
            <a:alphaModFix/>
          </a:blip>
          <a:srcRect/>
          <a:stretch/>
        </p:blipFill>
        <p:spPr>
          <a:xfrm>
            <a:off x="395536" y="0"/>
            <a:ext cx="5067300" cy="4552951"/>
          </a:xfrm>
          <a:prstGeom prst="rect">
            <a:avLst/>
          </a:prstGeom>
          <a:noFill/>
          <a:ln>
            <a:noFill/>
          </a:ln>
        </p:spPr>
      </p:pic>
      <p:sp>
        <p:nvSpPr>
          <p:cNvPr id="164" name="Google Shape;164;p27"/>
          <p:cNvSpPr/>
          <p:nvPr/>
        </p:nvSpPr>
        <p:spPr>
          <a:xfrm>
            <a:off x="5508104" y="0"/>
            <a:ext cx="3168352" cy="166199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400" b="1">
                <a:solidFill>
                  <a:schemeClr val="lt1"/>
                </a:solidFill>
                <a:latin typeface="Book Antiqua"/>
                <a:ea typeface="Book Antiqua"/>
                <a:cs typeface="Book Antiqua"/>
                <a:sym typeface="Book Antiqua"/>
              </a:rPr>
              <a:t>Ехінокок правої легені. </a:t>
            </a:r>
            <a:endParaRPr/>
          </a:p>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Визначається кіста легені овальної форми із звапненням капсули.</a:t>
            </a:r>
            <a:endParaRPr sz="1800">
              <a:solidFill>
                <a:schemeClr val="lt1"/>
              </a:solidFill>
              <a:latin typeface="Book Antiqua"/>
              <a:ea typeface="Book Antiqua"/>
              <a:cs typeface="Book Antiqua"/>
              <a:sym typeface="Book Antiqua"/>
            </a:endParaRPr>
          </a:p>
        </p:txBody>
      </p:sp>
      <p:sp>
        <p:nvSpPr>
          <p:cNvPr id="165" name="Google Shape;165;p27"/>
          <p:cNvSpPr/>
          <p:nvPr/>
        </p:nvSpPr>
        <p:spPr>
          <a:xfrm>
            <a:off x="179512" y="6021288"/>
            <a:ext cx="8964488"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Котляров П.М</a:t>
            </a:r>
            <a:r>
              <a:rPr lang="ru-RU" sz="1400" i="1">
                <a:solidFill>
                  <a:schemeClr val="lt1"/>
                </a:solidFill>
                <a:latin typeface="Book Antiqua"/>
                <a:ea typeface="Book Antiqua"/>
                <a:cs typeface="Book Antiqua"/>
                <a:sym typeface="Book Antiqua"/>
              </a:rPr>
              <a:t>.</a:t>
            </a:r>
            <a:r>
              <a:rPr lang="ru-RU" sz="1400">
                <a:solidFill>
                  <a:schemeClr val="lt1"/>
                </a:solidFill>
                <a:latin typeface="Book Antiqua"/>
                <a:ea typeface="Book Antiqua"/>
                <a:cs typeface="Book Antiqua"/>
                <a:sym typeface="Book Antiqua"/>
              </a:rPr>
              <a:t> Лучевая диагностика паразитарных заболеваний легких. http://vestnik.rncrr.ru/vestnik/v15/papers/kotlyarov_v15.htm</a:t>
            </a:r>
            <a:endParaRPr sz="1400">
              <a:solidFill>
                <a:schemeClr val="lt1"/>
              </a:solidFill>
              <a:latin typeface="Book Antiqua"/>
              <a:ea typeface="Book Antiqua"/>
              <a:cs typeface="Book Antiqua"/>
              <a:sym typeface="Book Antiqua"/>
            </a:endParaRPr>
          </a:p>
        </p:txBody>
      </p:sp>
      <p:pic>
        <p:nvPicPr>
          <p:cNvPr id="166" name="Google Shape;166;p27" descr="http://vestnik.rncrr.ru/vestnik/v15/papers/kotlyarov_v15.files/picture2.jpg"/>
          <p:cNvPicPr preferRelativeResize="0"/>
          <p:nvPr/>
        </p:nvPicPr>
        <p:blipFill rotWithShape="1">
          <a:blip r:embed="rId4">
            <a:alphaModFix/>
          </a:blip>
          <a:srcRect/>
          <a:stretch/>
        </p:blipFill>
        <p:spPr>
          <a:xfrm>
            <a:off x="5508104" y="2852936"/>
            <a:ext cx="3635896" cy="303095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8"/>
          <p:cNvSpPr/>
          <p:nvPr/>
        </p:nvSpPr>
        <p:spPr>
          <a:xfrm>
            <a:off x="323528" y="6334780"/>
            <a:ext cx="8568952"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Котляров П.М</a:t>
            </a:r>
            <a:r>
              <a:rPr lang="ru-RU" sz="1400" i="1">
                <a:solidFill>
                  <a:schemeClr val="lt1"/>
                </a:solidFill>
                <a:latin typeface="Book Antiqua"/>
                <a:ea typeface="Book Antiqua"/>
                <a:cs typeface="Book Antiqua"/>
                <a:sym typeface="Book Antiqua"/>
              </a:rPr>
              <a:t>.</a:t>
            </a:r>
            <a:r>
              <a:rPr lang="ru-RU" sz="1400">
                <a:solidFill>
                  <a:schemeClr val="lt1"/>
                </a:solidFill>
                <a:latin typeface="Book Antiqua"/>
                <a:ea typeface="Book Antiqua"/>
                <a:cs typeface="Book Antiqua"/>
                <a:sym typeface="Book Antiqua"/>
              </a:rPr>
              <a:t> Лучевая диагностика паразитарных заболеваний легких. http://vestnik.rncrr.ru/vestnik/v15/papers/kotlyarov_v15.htm</a:t>
            </a:r>
            <a:endParaRPr sz="1400">
              <a:solidFill>
                <a:schemeClr val="lt1"/>
              </a:solidFill>
              <a:latin typeface="Book Antiqua"/>
              <a:ea typeface="Book Antiqua"/>
              <a:cs typeface="Book Antiqua"/>
              <a:sym typeface="Book Antiqua"/>
            </a:endParaRPr>
          </a:p>
        </p:txBody>
      </p:sp>
      <p:pic>
        <p:nvPicPr>
          <p:cNvPr id="172" name="Google Shape;172;p28" descr="http://vestnik.rncrr.ru/vestnik/v15/papers/kotlyarov_v15.files/picture3b.png"/>
          <p:cNvPicPr preferRelativeResize="0"/>
          <p:nvPr/>
        </p:nvPicPr>
        <p:blipFill rotWithShape="1">
          <a:blip r:embed="rId3">
            <a:alphaModFix/>
          </a:blip>
          <a:srcRect/>
          <a:stretch/>
        </p:blipFill>
        <p:spPr>
          <a:xfrm>
            <a:off x="4788024" y="620688"/>
            <a:ext cx="4481672" cy="3816424"/>
          </a:xfrm>
          <a:prstGeom prst="rect">
            <a:avLst/>
          </a:prstGeom>
          <a:noFill/>
          <a:ln>
            <a:noFill/>
          </a:ln>
        </p:spPr>
      </p:pic>
      <p:pic>
        <p:nvPicPr>
          <p:cNvPr id="173" name="Google Shape;173;p28" descr="http://vestnik.rncrr.ru/vestnik/v15/papers/kotlyarov_v15.files/picture3.jpg"/>
          <p:cNvPicPr preferRelativeResize="0"/>
          <p:nvPr/>
        </p:nvPicPr>
        <p:blipFill rotWithShape="1">
          <a:blip r:embed="rId4">
            <a:alphaModFix/>
          </a:blip>
          <a:srcRect/>
          <a:stretch/>
        </p:blipFill>
        <p:spPr>
          <a:xfrm>
            <a:off x="0" y="620688"/>
            <a:ext cx="4819650" cy="3819525"/>
          </a:xfrm>
          <a:prstGeom prst="rect">
            <a:avLst/>
          </a:prstGeom>
          <a:noFill/>
          <a:ln>
            <a:noFill/>
          </a:ln>
        </p:spPr>
      </p:pic>
      <p:sp>
        <p:nvSpPr>
          <p:cNvPr id="174" name="Google Shape;174;p28"/>
          <p:cNvSpPr/>
          <p:nvPr/>
        </p:nvSpPr>
        <p:spPr>
          <a:xfrm>
            <a:off x="179512" y="4365104"/>
            <a:ext cx="8964488"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а) МСКТ -м'якотканне утворення, капсула і рідинний вміст не виявляються, чітке відмежування від легеневої тканини; б) МРТ грудної клітини - утворення містить рідину, перегородки.</a:t>
            </a:r>
            <a:endParaRPr sz="1800">
              <a:solidFill>
                <a:schemeClr val="lt1"/>
              </a:solidFill>
              <a:latin typeface="Book Antiqua"/>
              <a:ea typeface="Book Antiqua"/>
              <a:cs typeface="Book Antiqua"/>
              <a:sym typeface="Book Antiqua"/>
            </a:endParaRPr>
          </a:p>
        </p:txBody>
      </p:sp>
      <p:sp>
        <p:nvSpPr>
          <p:cNvPr id="175" name="Google Shape;175;p28"/>
          <p:cNvSpPr/>
          <p:nvPr/>
        </p:nvSpPr>
        <p:spPr>
          <a:xfrm>
            <a:off x="2699792" y="0"/>
            <a:ext cx="4063998"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400" b="1">
                <a:solidFill>
                  <a:schemeClr val="lt1"/>
                </a:solidFill>
                <a:latin typeface="Book Antiqua"/>
                <a:ea typeface="Book Antiqua"/>
                <a:cs typeface="Book Antiqua"/>
                <a:sym typeface="Book Antiqua"/>
              </a:rPr>
              <a:t>Ехінокок правої легені</a:t>
            </a:r>
            <a:endParaRPr sz="2400" b="1">
              <a:solidFill>
                <a:schemeClr val="lt1"/>
              </a:solidFill>
              <a:latin typeface="Book Antiqua"/>
              <a:ea typeface="Book Antiqua"/>
              <a:cs typeface="Book Antiqua"/>
              <a:sym typeface="Book Antiqu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29" descr="http://vestnik.rncrr.ru/vestnik/v15/papers/kotlyarov_v15.files/picture4a.jpg"/>
          <p:cNvPicPr preferRelativeResize="0"/>
          <p:nvPr/>
        </p:nvPicPr>
        <p:blipFill rotWithShape="1">
          <a:blip r:embed="rId3">
            <a:alphaModFix/>
          </a:blip>
          <a:srcRect/>
          <a:stretch/>
        </p:blipFill>
        <p:spPr>
          <a:xfrm>
            <a:off x="467544" y="548680"/>
            <a:ext cx="3064911" cy="4464496"/>
          </a:xfrm>
          <a:prstGeom prst="rect">
            <a:avLst/>
          </a:prstGeom>
          <a:noFill/>
          <a:ln>
            <a:noFill/>
          </a:ln>
        </p:spPr>
      </p:pic>
      <p:pic>
        <p:nvPicPr>
          <p:cNvPr id="181" name="Google Shape;181;p29" descr="http://vestnik.rncrr.ru/vestnik/v15/papers/kotlyarov_v15.files/picture4b.jpg"/>
          <p:cNvPicPr preferRelativeResize="0"/>
          <p:nvPr/>
        </p:nvPicPr>
        <p:blipFill rotWithShape="1">
          <a:blip r:embed="rId4">
            <a:alphaModFix/>
          </a:blip>
          <a:srcRect/>
          <a:stretch/>
        </p:blipFill>
        <p:spPr>
          <a:xfrm>
            <a:off x="3563888" y="548680"/>
            <a:ext cx="4895850" cy="4464496"/>
          </a:xfrm>
          <a:prstGeom prst="rect">
            <a:avLst/>
          </a:prstGeom>
          <a:noFill/>
          <a:ln>
            <a:noFill/>
          </a:ln>
        </p:spPr>
      </p:pic>
      <p:sp>
        <p:nvSpPr>
          <p:cNvPr id="182" name="Google Shape;182;p29"/>
          <p:cNvSpPr/>
          <p:nvPr/>
        </p:nvSpPr>
        <p:spPr>
          <a:xfrm>
            <a:off x="395536" y="6334780"/>
            <a:ext cx="8352928"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Котляров П.М</a:t>
            </a:r>
            <a:r>
              <a:rPr lang="ru-RU" sz="1400" i="1">
                <a:solidFill>
                  <a:schemeClr val="lt1"/>
                </a:solidFill>
                <a:latin typeface="Book Antiqua"/>
                <a:ea typeface="Book Antiqua"/>
                <a:cs typeface="Book Antiqua"/>
                <a:sym typeface="Book Antiqua"/>
              </a:rPr>
              <a:t>.</a:t>
            </a:r>
            <a:r>
              <a:rPr lang="ru-RU" sz="1400">
                <a:solidFill>
                  <a:schemeClr val="lt1"/>
                </a:solidFill>
                <a:latin typeface="Book Antiqua"/>
                <a:ea typeface="Book Antiqua"/>
                <a:cs typeface="Book Antiqua"/>
                <a:sym typeface="Book Antiqua"/>
              </a:rPr>
              <a:t> Лучевая диагностика паразитарных заболеваний легких. http://vestnik.rncrr.ru/vestnik/v15/papers/kotlyarov_v15.htm</a:t>
            </a:r>
            <a:endParaRPr sz="1400">
              <a:solidFill>
                <a:schemeClr val="lt1"/>
              </a:solidFill>
              <a:latin typeface="Book Antiqua"/>
              <a:ea typeface="Book Antiqua"/>
              <a:cs typeface="Book Antiqua"/>
              <a:sym typeface="Book Antiqua"/>
            </a:endParaRPr>
          </a:p>
        </p:txBody>
      </p:sp>
      <p:sp>
        <p:nvSpPr>
          <p:cNvPr id="183" name="Google Shape;183;p29"/>
          <p:cNvSpPr/>
          <p:nvPr/>
        </p:nvSpPr>
        <p:spPr>
          <a:xfrm>
            <a:off x="431556" y="5073836"/>
            <a:ext cx="8280900" cy="1200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Загиблий ехінокок лівої легені: а) МСКТ - м'якотканне багатовузлове утворення з реакцією плеври; б) МРТ - Т2 ЗЗ гетерогенний сигнал від зовнішніх і внутрішніх структур, даних за рідинний вміст не має.</a:t>
            </a:r>
            <a:endParaRPr sz="1800">
              <a:solidFill>
                <a:schemeClr val="lt1"/>
              </a:solidFill>
              <a:latin typeface="Book Antiqua"/>
              <a:ea typeface="Book Antiqua"/>
              <a:cs typeface="Book Antiqua"/>
              <a:sym typeface="Book Antiqu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0"/>
          <p:cNvSpPr/>
          <p:nvPr/>
        </p:nvSpPr>
        <p:spPr>
          <a:xfrm>
            <a:off x="395536" y="6334780"/>
            <a:ext cx="8352928"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Котляров П.М</a:t>
            </a:r>
            <a:r>
              <a:rPr lang="ru-RU" sz="1400" i="1">
                <a:solidFill>
                  <a:schemeClr val="lt1"/>
                </a:solidFill>
                <a:latin typeface="Book Antiqua"/>
                <a:ea typeface="Book Antiqua"/>
                <a:cs typeface="Book Antiqua"/>
                <a:sym typeface="Book Antiqua"/>
              </a:rPr>
              <a:t>.</a:t>
            </a:r>
            <a:r>
              <a:rPr lang="ru-RU" sz="1400">
                <a:solidFill>
                  <a:schemeClr val="lt1"/>
                </a:solidFill>
                <a:latin typeface="Book Antiqua"/>
                <a:ea typeface="Book Antiqua"/>
                <a:cs typeface="Book Antiqua"/>
                <a:sym typeface="Book Antiqua"/>
              </a:rPr>
              <a:t> Лучевая диагностика паразитарных заболеваний легких. http://vestnik.rncrr.ru/vestnik/v15/papers/kotlyarov_v15.htm</a:t>
            </a:r>
            <a:endParaRPr sz="1400">
              <a:solidFill>
                <a:schemeClr val="lt1"/>
              </a:solidFill>
              <a:latin typeface="Book Antiqua"/>
              <a:ea typeface="Book Antiqua"/>
              <a:cs typeface="Book Antiqua"/>
              <a:sym typeface="Book Antiqua"/>
            </a:endParaRPr>
          </a:p>
        </p:txBody>
      </p:sp>
      <p:pic>
        <p:nvPicPr>
          <p:cNvPr id="189" name="Google Shape;189;p30" descr="http://vestnik.rncrr.ru/vestnik/v15/papers/kotlyarov_v15.files/picture6.png"/>
          <p:cNvPicPr preferRelativeResize="0"/>
          <p:nvPr/>
        </p:nvPicPr>
        <p:blipFill rotWithShape="1">
          <a:blip r:embed="rId3">
            <a:alphaModFix/>
          </a:blip>
          <a:srcRect/>
          <a:stretch/>
        </p:blipFill>
        <p:spPr>
          <a:xfrm>
            <a:off x="539552" y="332656"/>
            <a:ext cx="4536504" cy="5841121"/>
          </a:xfrm>
          <a:prstGeom prst="rect">
            <a:avLst/>
          </a:prstGeom>
          <a:noFill/>
          <a:ln>
            <a:noFill/>
          </a:ln>
        </p:spPr>
      </p:pic>
      <p:sp>
        <p:nvSpPr>
          <p:cNvPr id="190" name="Google Shape;190;p30"/>
          <p:cNvSpPr/>
          <p:nvPr/>
        </p:nvSpPr>
        <p:spPr>
          <a:xfrm>
            <a:off x="5508104" y="485972"/>
            <a:ext cx="3636000" cy="203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Ехінокок печінки з поширенням на нижню частку правої легені. МСКТ - визначається ехінокок правої частки печінки, відбрунькована кіста проникла через діафрагму в легеню (вказано стрілкою).</a:t>
            </a:r>
            <a:endParaRPr sz="1800">
              <a:solidFill>
                <a:schemeClr val="lt1"/>
              </a:solidFill>
              <a:latin typeface="Book Antiqua"/>
              <a:ea typeface="Book Antiqua"/>
              <a:cs typeface="Book Antiqua"/>
              <a:sym typeface="Book Antiqu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1"/>
          <p:cNvSpPr/>
          <p:nvPr/>
        </p:nvSpPr>
        <p:spPr>
          <a:xfrm>
            <a:off x="395536" y="6334780"/>
            <a:ext cx="8352928"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Котляров П.М</a:t>
            </a:r>
            <a:r>
              <a:rPr lang="ru-RU" sz="1400" i="1">
                <a:solidFill>
                  <a:schemeClr val="lt1"/>
                </a:solidFill>
                <a:latin typeface="Book Antiqua"/>
                <a:ea typeface="Book Antiqua"/>
                <a:cs typeface="Book Antiqua"/>
                <a:sym typeface="Book Antiqua"/>
              </a:rPr>
              <a:t>.</a:t>
            </a:r>
            <a:r>
              <a:rPr lang="ru-RU" sz="1400">
                <a:solidFill>
                  <a:schemeClr val="lt1"/>
                </a:solidFill>
                <a:latin typeface="Book Antiqua"/>
                <a:ea typeface="Book Antiqua"/>
                <a:cs typeface="Book Antiqua"/>
                <a:sym typeface="Book Antiqua"/>
              </a:rPr>
              <a:t> Лучевая диагностика паразитарных заболеваний легких. http://vestnik.rncrr.ru/vestnik/v15/papers/kotlyarov_v15.htm</a:t>
            </a:r>
            <a:endParaRPr sz="1400">
              <a:solidFill>
                <a:schemeClr val="lt1"/>
              </a:solidFill>
              <a:latin typeface="Book Antiqua"/>
              <a:ea typeface="Book Antiqua"/>
              <a:cs typeface="Book Antiqua"/>
              <a:sym typeface="Book Antiqua"/>
            </a:endParaRPr>
          </a:p>
        </p:txBody>
      </p:sp>
      <p:sp>
        <p:nvSpPr>
          <p:cNvPr id="196" name="Google Shape;196;p31"/>
          <p:cNvSpPr/>
          <p:nvPr/>
        </p:nvSpPr>
        <p:spPr>
          <a:xfrm>
            <a:off x="5508104" y="476672"/>
            <a:ext cx="3635896" cy="175432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Ехінокок середостіння, КТ - у воротах правої легені визначається ехінокок з ознаками звапнення. (Вказано стрілкою).</a:t>
            </a:r>
            <a:endParaRPr sz="1800">
              <a:solidFill>
                <a:schemeClr val="lt1"/>
              </a:solidFill>
              <a:latin typeface="Book Antiqua"/>
              <a:ea typeface="Book Antiqua"/>
              <a:cs typeface="Book Antiqua"/>
              <a:sym typeface="Book Antiqua"/>
            </a:endParaRPr>
          </a:p>
        </p:txBody>
      </p:sp>
      <p:pic>
        <p:nvPicPr>
          <p:cNvPr id="197" name="Google Shape;197;p31" descr="http://vestnik.rncrr.ru/vestnik/v15/papers/kotlyarov_v15.files/picture7.jpg"/>
          <p:cNvPicPr preferRelativeResize="0"/>
          <p:nvPr/>
        </p:nvPicPr>
        <p:blipFill rotWithShape="1">
          <a:blip r:embed="rId3">
            <a:alphaModFix/>
          </a:blip>
          <a:srcRect/>
          <a:stretch/>
        </p:blipFill>
        <p:spPr>
          <a:xfrm>
            <a:off x="251519" y="332656"/>
            <a:ext cx="5198291" cy="3744416"/>
          </a:xfrm>
          <a:prstGeom prst="rect">
            <a:avLst/>
          </a:prstGeom>
          <a:noFill/>
          <a:ln>
            <a:noFill/>
          </a:ln>
        </p:spPr>
      </p:pic>
      <p:cxnSp>
        <p:nvCxnSpPr>
          <p:cNvPr id="198" name="Google Shape;198;p31"/>
          <p:cNvCxnSpPr/>
          <p:nvPr/>
        </p:nvCxnSpPr>
        <p:spPr>
          <a:xfrm rot="10800000" flipH="1">
            <a:off x="683568" y="1628800"/>
            <a:ext cx="360040" cy="72008"/>
          </a:xfrm>
          <a:prstGeom prst="straightConnector1">
            <a:avLst/>
          </a:prstGeom>
          <a:noFill/>
          <a:ln w="38100" cap="flat" cmpd="sng">
            <a:solidFill>
              <a:schemeClr val="accent4"/>
            </a:solidFill>
            <a:prstDash val="solid"/>
            <a:round/>
            <a:headEnd type="none" w="sm" len="sm"/>
            <a:tailEnd type="stealth" w="med" len="med"/>
          </a:ln>
          <a:effectLst>
            <a:outerShdw blurRad="190500" dist="228600" dir="2700000" sy="90000" rotWithShape="0">
              <a:srgbClr val="000000">
                <a:alpha val="25490"/>
              </a:srgbClr>
            </a:outerShdw>
          </a:effectLst>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32" descr="https://tob.tmbreg.ru/assets/images/hiryrgia/echinokokoz/7.png"/>
          <p:cNvPicPr preferRelativeResize="0"/>
          <p:nvPr/>
        </p:nvPicPr>
        <p:blipFill rotWithShape="1">
          <a:blip r:embed="rId3">
            <a:alphaModFix/>
          </a:blip>
          <a:srcRect/>
          <a:stretch/>
        </p:blipFill>
        <p:spPr>
          <a:xfrm>
            <a:off x="395536" y="332656"/>
            <a:ext cx="3009900" cy="3419475"/>
          </a:xfrm>
          <a:prstGeom prst="rect">
            <a:avLst/>
          </a:prstGeom>
          <a:noFill/>
          <a:ln>
            <a:noFill/>
          </a:ln>
        </p:spPr>
      </p:pic>
      <p:sp>
        <p:nvSpPr>
          <p:cNvPr id="204" name="Google Shape;204;p32"/>
          <p:cNvSpPr/>
          <p:nvPr/>
        </p:nvSpPr>
        <p:spPr>
          <a:xfrm>
            <a:off x="3635896" y="260648"/>
            <a:ext cx="4572000" cy="30469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SzPts val="1100"/>
              <a:buNone/>
            </a:pPr>
            <a:r>
              <a:rPr lang="ru-RU" sz="2400" b="1" i="1" dirty="0" err="1">
                <a:solidFill>
                  <a:schemeClr val="lt1"/>
                </a:solidFill>
                <a:latin typeface="Book Antiqua"/>
                <a:ea typeface="Book Antiqua"/>
                <a:cs typeface="Book Antiqua"/>
                <a:sym typeface="Book Antiqua"/>
              </a:rPr>
              <a:t>Ехінококоз</a:t>
            </a:r>
            <a:r>
              <a:rPr lang="ru-RU" sz="2400" b="1" i="1" dirty="0">
                <a:solidFill>
                  <a:schemeClr val="lt1"/>
                </a:solidFill>
                <a:latin typeface="Book Antiqua"/>
                <a:ea typeface="Book Antiqua"/>
                <a:cs typeface="Book Antiqua"/>
                <a:sym typeface="Book Antiqua"/>
              </a:rPr>
              <a:t> </a:t>
            </a:r>
            <a:r>
              <a:rPr lang="ru-RU" sz="2400" b="1" i="1" dirty="0" err="1">
                <a:solidFill>
                  <a:schemeClr val="lt1"/>
                </a:solidFill>
                <a:latin typeface="Book Antiqua"/>
                <a:ea typeface="Book Antiqua"/>
                <a:cs typeface="Book Antiqua"/>
                <a:sym typeface="Book Antiqua"/>
              </a:rPr>
              <a:t>правої</a:t>
            </a:r>
            <a:r>
              <a:rPr lang="ru-RU" sz="2400" b="1" i="1" dirty="0">
                <a:solidFill>
                  <a:schemeClr val="lt1"/>
                </a:solidFill>
                <a:latin typeface="Book Antiqua"/>
                <a:ea typeface="Book Antiqua"/>
                <a:cs typeface="Book Antiqua"/>
                <a:sym typeface="Book Antiqua"/>
              </a:rPr>
              <a:t> </a:t>
            </a:r>
            <a:r>
              <a:rPr lang="ru-RU" sz="2400" b="1" i="1" dirty="0" err="1">
                <a:solidFill>
                  <a:schemeClr val="lt1"/>
                </a:solidFill>
                <a:latin typeface="Book Antiqua"/>
                <a:ea typeface="Book Antiqua"/>
                <a:cs typeface="Book Antiqua"/>
                <a:sym typeface="Book Antiqua"/>
              </a:rPr>
              <a:t>легені</a:t>
            </a:r>
            <a:endParaRPr sz="2400" b="1" i="1"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sz="2400" b="1"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b="1" dirty="0">
                <a:solidFill>
                  <a:schemeClr val="lt1"/>
                </a:solidFill>
                <a:latin typeface="Book Antiqua"/>
                <a:ea typeface="Book Antiqua"/>
                <a:cs typeface="Book Antiqua"/>
                <a:sym typeface="Book Antiqua"/>
              </a:rPr>
              <a:t>(</a:t>
            </a:r>
            <a:r>
              <a:rPr lang="ru-RU" sz="2400" b="1" dirty="0" err="1">
                <a:solidFill>
                  <a:schemeClr val="lt1"/>
                </a:solidFill>
                <a:latin typeface="Book Antiqua"/>
                <a:ea typeface="Book Antiqua"/>
                <a:cs typeface="Book Antiqua"/>
                <a:sym typeface="Book Antiqua"/>
              </a:rPr>
              <a:t>Збільшений</a:t>
            </a:r>
            <a:r>
              <a:rPr lang="ru-RU" sz="2400" b="1" dirty="0">
                <a:solidFill>
                  <a:schemeClr val="lt1"/>
                </a:solidFill>
                <a:latin typeface="Book Antiqua"/>
                <a:ea typeface="Book Antiqua"/>
                <a:cs typeface="Book Antiqua"/>
                <a:sym typeface="Book Antiqua"/>
              </a:rPr>
              <a:t> фрагмент </a:t>
            </a:r>
            <a:r>
              <a:rPr lang="ru-RU" sz="2400" b="1" dirty="0" err="1">
                <a:solidFill>
                  <a:schemeClr val="lt1"/>
                </a:solidFill>
                <a:latin typeface="Book Antiqua"/>
                <a:ea typeface="Book Antiqua"/>
                <a:cs typeface="Book Antiqua"/>
                <a:sym typeface="Book Antiqua"/>
              </a:rPr>
              <a:t>рентгенограми</a:t>
            </a:r>
            <a:r>
              <a:rPr lang="ru-RU" sz="2400" b="1" dirty="0">
                <a:solidFill>
                  <a:schemeClr val="lt1"/>
                </a:solidFill>
                <a:latin typeface="Book Antiqua"/>
                <a:ea typeface="Book Antiqua"/>
                <a:cs typeface="Book Antiqua"/>
                <a:sym typeface="Book Antiqua"/>
              </a:rPr>
              <a:t> в </a:t>
            </a:r>
            <a:r>
              <a:rPr lang="ru-RU" sz="2400" b="1" dirty="0" err="1">
                <a:solidFill>
                  <a:schemeClr val="lt1"/>
                </a:solidFill>
                <a:latin typeface="Book Antiqua"/>
                <a:ea typeface="Book Antiqua"/>
                <a:cs typeface="Book Antiqua"/>
                <a:sym typeface="Book Antiqua"/>
              </a:rPr>
              <a:t>прямії</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проекції</a:t>
            </a:r>
            <a:r>
              <a:rPr lang="ru-RU" sz="2400" b="1" dirty="0">
                <a:solidFill>
                  <a:schemeClr val="lt1"/>
                </a:solidFill>
                <a:latin typeface="Book Antiqua"/>
                <a:ea typeface="Book Antiqua"/>
                <a:cs typeface="Book Antiqua"/>
                <a:sym typeface="Book Antiqua"/>
              </a:rPr>
              <a:t> - </a:t>
            </a:r>
            <a:r>
              <a:rPr lang="ru-RU" sz="2400" b="1" dirty="0" err="1">
                <a:solidFill>
                  <a:schemeClr val="lt1"/>
                </a:solidFill>
                <a:latin typeface="Book Antiqua"/>
                <a:ea typeface="Book Antiqua"/>
                <a:cs typeface="Book Antiqua"/>
                <a:sym typeface="Book Antiqua"/>
              </a:rPr>
              <a:t>верхнє</a:t>
            </a:r>
            <a:r>
              <a:rPr lang="ru-RU" sz="2400" b="1" dirty="0">
                <a:solidFill>
                  <a:schemeClr val="lt1"/>
                </a:solidFill>
                <a:latin typeface="Book Antiqua"/>
                <a:ea typeface="Book Antiqua"/>
                <a:cs typeface="Book Antiqua"/>
                <a:sym typeface="Book Antiqua"/>
              </a:rPr>
              <a:t> праве </a:t>
            </a:r>
            <a:r>
              <a:rPr lang="ru-RU" sz="2400" b="1" dirty="0" err="1">
                <a:solidFill>
                  <a:schemeClr val="lt1"/>
                </a:solidFill>
                <a:latin typeface="Book Antiqua"/>
                <a:ea typeface="Book Antiqua"/>
                <a:cs typeface="Book Antiqua"/>
                <a:sym typeface="Book Antiqua"/>
              </a:rPr>
              <a:t>легеневе</a:t>
            </a:r>
            <a:r>
              <a:rPr lang="ru-RU" sz="2400" b="1" dirty="0">
                <a:solidFill>
                  <a:schemeClr val="lt1"/>
                </a:solidFill>
                <a:latin typeface="Book Antiqua"/>
                <a:ea typeface="Book Antiqua"/>
                <a:cs typeface="Book Antiqua"/>
                <a:sym typeface="Book Antiqua"/>
              </a:rPr>
              <a:t> поле). У </a:t>
            </a:r>
            <a:r>
              <a:rPr lang="ru-RU" sz="2400" b="1" dirty="0" err="1">
                <a:solidFill>
                  <a:schemeClr val="lt1"/>
                </a:solidFill>
                <a:latin typeface="Book Antiqua"/>
                <a:ea typeface="Book Antiqua"/>
                <a:cs typeface="Book Antiqua"/>
                <a:sym typeface="Book Antiqua"/>
              </a:rPr>
              <a:t>верхній</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частці</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правої</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легені</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візуалізується</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кістозне</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утворення</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з</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рівнем</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вмісту</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рідина</a:t>
            </a:r>
            <a:r>
              <a:rPr lang="ru-RU" sz="2400" b="1" dirty="0">
                <a:solidFill>
                  <a:schemeClr val="lt1"/>
                </a:solidFill>
                <a:latin typeface="Book Antiqua"/>
                <a:ea typeface="Book Antiqua"/>
                <a:cs typeface="Book Antiqua"/>
                <a:sym typeface="Book Antiqua"/>
              </a:rPr>
              <a:t> / газ.</a:t>
            </a:r>
            <a:endParaRPr sz="2400" b="1" dirty="0">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2400" b="1" dirty="0">
              <a:solidFill>
                <a:schemeClr val="lt1"/>
              </a:solidFill>
              <a:latin typeface="Book Antiqua"/>
              <a:ea typeface="Book Antiqua"/>
              <a:cs typeface="Book Antiqua"/>
              <a:sym typeface="Book Antiqu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Google Shape;209;p33" descr="Pulmonary echinococcosis"/>
          <p:cNvPicPr preferRelativeResize="0"/>
          <p:nvPr/>
        </p:nvPicPr>
        <p:blipFill rotWithShape="1">
          <a:blip r:embed="rId3">
            <a:alphaModFix/>
          </a:blip>
          <a:srcRect/>
          <a:stretch/>
        </p:blipFill>
        <p:spPr>
          <a:xfrm>
            <a:off x="251520" y="188640"/>
            <a:ext cx="8424936" cy="632530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p34" descr="https://prod-images-static.radiopaedia.org/images/53664760/107_big_gallery.jpeg"/>
          <p:cNvPicPr preferRelativeResize="0"/>
          <p:nvPr/>
        </p:nvPicPr>
        <p:blipFill rotWithShape="1">
          <a:blip r:embed="rId3">
            <a:alphaModFix/>
          </a:blip>
          <a:srcRect/>
          <a:stretch/>
        </p:blipFill>
        <p:spPr>
          <a:xfrm>
            <a:off x="4499992" y="476672"/>
            <a:ext cx="4644008" cy="3456384"/>
          </a:xfrm>
          <a:prstGeom prst="rect">
            <a:avLst/>
          </a:prstGeom>
          <a:noFill/>
          <a:ln>
            <a:noFill/>
          </a:ln>
        </p:spPr>
      </p:pic>
      <p:pic>
        <p:nvPicPr>
          <p:cNvPr id="215" name="Google Shape;215;p34" descr="https://prod-images-static.radiopaedia.org/images/53664946/80_big_gallery.jpeg"/>
          <p:cNvPicPr preferRelativeResize="0"/>
          <p:nvPr/>
        </p:nvPicPr>
        <p:blipFill rotWithShape="1">
          <a:blip r:embed="rId4">
            <a:alphaModFix/>
          </a:blip>
          <a:srcRect/>
          <a:stretch/>
        </p:blipFill>
        <p:spPr>
          <a:xfrm>
            <a:off x="4644008" y="3930102"/>
            <a:ext cx="2520280" cy="2927897"/>
          </a:xfrm>
          <a:prstGeom prst="rect">
            <a:avLst/>
          </a:prstGeom>
          <a:noFill/>
          <a:ln>
            <a:noFill/>
          </a:ln>
        </p:spPr>
      </p:pic>
      <p:sp>
        <p:nvSpPr>
          <p:cNvPr id="216" name="Google Shape;216;p34"/>
          <p:cNvSpPr/>
          <p:nvPr/>
        </p:nvSpPr>
        <p:spPr>
          <a:xfrm>
            <a:off x="323528" y="0"/>
            <a:ext cx="882047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                Розрив кісти з утворенням напруженого пневмотораксу</a:t>
            </a:r>
            <a:endParaRPr sz="1800">
              <a:solidFill>
                <a:schemeClr val="lt1"/>
              </a:solidFill>
              <a:latin typeface="Book Antiqua"/>
              <a:ea typeface="Book Antiqua"/>
              <a:cs typeface="Book Antiqua"/>
              <a:sym typeface="Book Antiqua"/>
            </a:endParaRPr>
          </a:p>
        </p:txBody>
      </p:sp>
      <p:pic>
        <p:nvPicPr>
          <p:cNvPr id="217" name="Google Shape;217;p34" descr="https://prod-images-static.radiopaedia.org/images/53664933/67_big_gallery.jpeg"/>
          <p:cNvPicPr preferRelativeResize="0"/>
          <p:nvPr/>
        </p:nvPicPr>
        <p:blipFill rotWithShape="1">
          <a:blip r:embed="rId5">
            <a:alphaModFix/>
          </a:blip>
          <a:srcRect/>
          <a:stretch/>
        </p:blipFill>
        <p:spPr>
          <a:xfrm>
            <a:off x="0" y="3982752"/>
            <a:ext cx="2555776" cy="2875248"/>
          </a:xfrm>
          <a:prstGeom prst="rect">
            <a:avLst/>
          </a:prstGeom>
          <a:noFill/>
          <a:ln>
            <a:noFill/>
          </a:ln>
        </p:spPr>
      </p:pic>
      <p:pic>
        <p:nvPicPr>
          <p:cNvPr id="218" name="Google Shape;218;p34" descr="https://prod-images-static.radiopaedia.org/images/53665105/112_big_gallery.jpeg"/>
          <p:cNvPicPr preferRelativeResize="0"/>
          <p:nvPr/>
        </p:nvPicPr>
        <p:blipFill rotWithShape="1">
          <a:blip r:embed="rId6">
            <a:alphaModFix/>
          </a:blip>
          <a:srcRect/>
          <a:stretch/>
        </p:blipFill>
        <p:spPr>
          <a:xfrm>
            <a:off x="2411761" y="3970040"/>
            <a:ext cx="2160240" cy="2887960"/>
          </a:xfrm>
          <a:prstGeom prst="rect">
            <a:avLst/>
          </a:prstGeom>
          <a:noFill/>
          <a:ln>
            <a:noFill/>
          </a:ln>
        </p:spPr>
      </p:pic>
      <p:pic>
        <p:nvPicPr>
          <p:cNvPr id="219" name="Google Shape;219;p34" descr="https://prod-images-static.radiopaedia.org/images/53665293/111_big_gallery.jpeg"/>
          <p:cNvPicPr preferRelativeResize="0"/>
          <p:nvPr/>
        </p:nvPicPr>
        <p:blipFill rotWithShape="1">
          <a:blip r:embed="rId7">
            <a:alphaModFix/>
          </a:blip>
          <a:srcRect/>
          <a:stretch/>
        </p:blipFill>
        <p:spPr>
          <a:xfrm>
            <a:off x="0" y="476672"/>
            <a:ext cx="4716016" cy="3528392"/>
          </a:xfrm>
          <a:prstGeom prst="rect">
            <a:avLst/>
          </a:prstGeom>
          <a:noFill/>
          <a:ln>
            <a:noFill/>
          </a:ln>
        </p:spPr>
      </p:pic>
      <p:sp>
        <p:nvSpPr>
          <p:cNvPr id="220" name="Google Shape;220;p34"/>
          <p:cNvSpPr/>
          <p:nvPr/>
        </p:nvSpPr>
        <p:spPr>
          <a:xfrm>
            <a:off x="7164288" y="4293096"/>
            <a:ext cx="1979712" cy="181588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dirty="0" err="1">
                <a:solidFill>
                  <a:schemeClr val="bg1"/>
                </a:solidFill>
                <a:latin typeface="Book Antiqua"/>
                <a:ea typeface="Book Antiqua"/>
                <a:cs typeface="Book Antiqua"/>
                <a:sym typeface="Book Antiqua"/>
              </a:rPr>
              <a:t>Dr</a:t>
            </a:r>
            <a:r>
              <a:rPr lang="ru-RU" sz="1400" dirty="0">
                <a:solidFill>
                  <a:schemeClr val="bg1"/>
                </a:solidFill>
                <a:latin typeface="Book Antiqua"/>
                <a:ea typeface="Book Antiqua"/>
                <a:cs typeface="Book Antiqua"/>
                <a:sym typeface="Book Antiqua"/>
              </a:rPr>
              <a:t> </a:t>
            </a:r>
            <a:r>
              <a:rPr lang="ru-RU" sz="1400" dirty="0" err="1">
                <a:solidFill>
                  <a:schemeClr val="bg1"/>
                </a:solidFill>
                <a:latin typeface="Book Antiqua"/>
                <a:ea typeface="Book Antiqua"/>
                <a:cs typeface="Book Antiqua"/>
                <a:sym typeface="Book Antiqua"/>
              </a:rPr>
              <a:t>Michael</a:t>
            </a:r>
            <a:r>
              <a:rPr lang="ru-RU" sz="1400" dirty="0">
                <a:solidFill>
                  <a:schemeClr val="bg1"/>
                </a:solidFill>
                <a:latin typeface="Book Antiqua"/>
                <a:ea typeface="Book Antiqua"/>
                <a:cs typeface="Book Antiqua"/>
                <a:sym typeface="Book Antiqua"/>
              </a:rPr>
              <a:t> P </a:t>
            </a:r>
            <a:r>
              <a:rPr lang="ru-RU" sz="1400" dirty="0" err="1">
                <a:solidFill>
                  <a:schemeClr val="bg1"/>
                </a:solidFill>
                <a:latin typeface="Book Antiqua"/>
                <a:ea typeface="Book Antiqua"/>
                <a:cs typeface="Book Antiqua"/>
                <a:sym typeface="Book Antiqua"/>
              </a:rPr>
              <a:t>Hartung</a:t>
            </a:r>
            <a:r>
              <a:rPr lang="ru-RU" sz="1400" dirty="0">
                <a:solidFill>
                  <a:schemeClr val="bg1"/>
                </a:solidFill>
                <a:latin typeface="Book Antiqua"/>
                <a:ea typeface="Book Antiqua"/>
                <a:cs typeface="Book Antiqua"/>
                <a:sym typeface="Book Antiqua"/>
              </a:rPr>
              <a:t>, </a:t>
            </a:r>
            <a:r>
              <a:rPr lang="ru-RU" sz="1400" dirty="0" err="1">
                <a:solidFill>
                  <a:schemeClr val="bg1"/>
                </a:solidFill>
                <a:latin typeface="Book Antiqua"/>
                <a:ea typeface="Book Antiqua"/>
                <a:cs typeface="Book Antiqua"/>
                <a:sym typeface="Book Antiqua"/>
              </a:rPr>
              <a:t>and</a:t>
            </a:r>
            <a:r>
              <a:rPr lang="ru-RU" sz="1400" dirty="0">
                <a:solidFill>
                  <a:schemeClr val="bg1"/>
                </a:solidFill>
                <a:latin typeface="Book Antiqua"/>
                <a:ea typeface="Book Antiqua"/>
                <a:cs typeface="Book Antiqua"/>
                <a:sym typeface="Book Antiqua"/>
              </a:rPr>
              <a:t> </a:t>
            </a:r>
            <a:r>
              <a:rPr lang="ru-RU" sz="1400" dirty="0" err="1">
                <a:solidFill>
                  <a:schemeClr val="bg1"/>
                </a:solidFill>
                <a:latin typeface="Book Antiqua"/>
                <a:ea typeface="Book Antiqua"/>
                <a:cs typeface="Book Antiqua"/>
                <a:sym typeface="Book Antiqua"/>
              </a:rPr>
              <a:t>Dr</a:t>
            </a:r>
            <a:r>
              <a:rPr lang="ru-RU" sz="1400" dirty="0">
                <a:solidFill>
                  <a:schemeClr val="bg1"/>
                </a:solidFill>
                <a:latin typeface="Book Antiqua"/>
                <a:ea typeface="Book Antiqua"/>
                <a:cs typeface="Book Antiqua"/>
                <a:sym typeface="Book Antiqua"/>
              </a:rPr>
              <a:t> </a:t>
            </a:r>
            <a:r>
              <a:rPr lang="ru-RU" sz="1400" dirty="0" err="1">
                <a:solidFill>
                  <a:schemeClr val="bg1"/>
                </a:solidFill>
                <a:latin typeface="Book Antiqua"/>
                <a:ea typeface="Book Antiqua"/>
                <a:cs typeface="Book Antiqua"/>
                <a:sym typeface="Book Antiqua"/>
              </a:rPr>
              <a:t>Mohammad</a:t>
            </a:r>
            <a:r>
              <a:rPr lang="ru-RU" sz="1400" dirty="0">
                <a:solidFill>
                  <a:schemeClr val="bg1"/>
                </a:solidFill>
                <a:latin typeface="Book Antiqua"/>
                <a:ea typeface="Book Antiqua"/>
                <a:cs typeface="Book Antiqua"/>
                <a:sym typeface="Book Antiqua"/>
              </a:rPr>
              <a:t> </a:t>
            </a:r>
            <a:r>
              <a:rPr lang="ru-RU" sz="1400" dirty="0" err="1">
                <a:solidFill>
                  <a:schemeClr val="bg1"/>
                </a:solidFill>
                <a:latin typeface="Book Antiqua"/>
                <a:ea typeface="Book Antiqua"/>
                <a:cs typeface="Book Antiqua"/>
                <a:sym typeface="Book Antiqua"/>
              </a:rPr>
              <a:t>Taghi</a:t>
            </a:r>
            <a:r>
              <a:rPr lang="ru-RU" sz="1400" dirty="0">
                <a:solidFill>
                  <a:schemeClr val="bg1"/>
                </a:solidFill>
                <a:latin typeface="Book Antiqua"/>
                <a:ea typeface="Book Antiqua"/>
                <a:cs typeface="Book Antiqua"/>
                <a:sym typeface="Book Antiqua"/>
              </a:rPr>
              <a:t> </a:t>
            </a:r>
            <a:r>
              <a:rPr lang="ru-RU" sz="1400" dirty="0" err="1">
                <a:solidFill>
                  <a:schemeClr val="bg1"/>
                </a:solidFill>
                <a:latin typeface="Book Antiqua"/>
                <a:ea typeface="Book Antiqua"/>
                <a:cs typeface="Book Antiqua"/>
                <a:sym typeface="Book Antiqua"/>
              </a:rPr>
              <a:t>Niknejad</a:t>
            </a:r>
            <a:r>
              <a:rPr lang="ru-RU" dirty="0">
                <a:solidFill>
                  <a:schemeClr val="lt1"/>
                </a:solidFill>
                <a:latin typeface="Book Antiqua"/>
                <a:ea typeface="Book Antiqua"/>
                <a:cs typeface="Book Antiqua"/>
                <a:sym typeface="Book Antiqua"/>
              </a:rPr>
              <a:t> </a:t>
            </a:r>
            <a:r>
              <a:rPr lang="ru-RU" sz="1400" dirty="0" err="1">
                <a:solidFill>
                  <a:schemeClr val="lt1"/>
                </a:solidFill>
                <a:latin typeface="Book Antiqua"/>
                <a:ea typeface="Book Antiqua"/>
                <a:cs typeface="Book Antiqua"/>
                <a:sym typeface="Book Antiqua"/>
              </a:rPr>
              <a:t>et</a:t>
            </a:r>
            <a:r>
              <a:rPr lang="ru-RU" sz="1400" dirty="0">
                <a:solidFill>
                  <a:schemeClr val="lt1"/>
                </a:solidFill>
                <a:latin typeface="Book Antiqua"/>
                <a:ea typeface="Book Antiqua"/>
                <a:cs typeface="Book Antiqua"/>
                <a:sym typeface="Book Antiqua"/>
              </a:rPr>
              <a:t> </a:t>
            </a:r>
            <a:r>
              <a:rPr lang="ru-RU" sz="1400" dirty="0" err="1">
                <a:solidFill>
                  <a:schemeClr val="lt1"/>
                </a:solidFill>
                <a:latin typeface="Book Antiqua"/>
                <a:ea typeface="Book Antiqua"/>
                <a:cs typeface="Book Antiqua"/>
                <a:sym typeface="Book Antiqua"/>
              </a:rPr>
              <a:t>al</a:t>
            </a:r>
            <a:r>
              <a:rPr lang="ru-RU" sz="1400" dirty="0">
                <a:solidFill>
                  <a:schemeClr val="lt1"/>
                </a:solidFill>
                <a:latin typeface="Book Antiqua"/>
                <a:ea typeface="Book Antiqua"/>
                <a:cs typeface="Book Antiqua"/>
                <a:sym typeface="Book Antiqua"/>
              </a:rPr>
              <a:t>.</a:t>
            </a:r>
            <a:r>
              <a:rPr lang="ru-RU" sz="1400" b="1" dirty="0">
                <a:solidFill>
                  <a:schemeClr val="lt1"/>
                </a:solidFill>
                <a:latin typeface="Book Antiqua"/>
                <a:ea typeface="Book Antiqua"/>
                <a:cs typeface="Book Antiqua"/>
                <a:sym typeface="Book Antiqua"/>
              </a:rPr>
              <a:t> </a:t>
            </a:r>
            <a:r>
              <a:rPr lang="ru-RU" sz="1400" b="1" dirty="0" err="1">
                <a:solidFill>
                  <a:schemeClr val="lt1"/>
                </a:solidFill>
                <a:latin typeface="Book Antiqua"/>
                <a:ea typeface="Book Antiqua"/>
                <a:cs typeface="Book Antiqua"/>
                <a:sym typeface="Book Antiqua"/>
              </a:rPr>
              <a:t>Pulmonary</a:t>
            </a:r>
            <a:r>
              <a:rPr lang="ru-RU" sz="1400" b="1" dirty="0">
                <a:solidFill>
                  <a:schemeClr val="lt1"/>
                </a:solidFill>
                <a:latin typeface="Book Antiqua"/>
                <a:ea typeface="Book Antiqua"/>
                <a:cs typeface="Book Antiqua"/>
                <a:sym typeface="Book Antiqua"/>
              </a:rPr>
              <a:t> </a:t>
            </a:r>
            <a:r>
              <a:rPr lang="ru-RU" sz="1400" b="1" dirty="0" err="1">
                <a:solidFill>
                  <a:schemeClr val="lt1"/>
                </a:solidFill>
                <a:latin typeface="Book Antiqua"/>
                <a:ea typeface="Book Antiqua"/>
                <a:cs typeface="Book Antiqua"/>
                <a:sym typeface="Book Antiqua"/>
              </a:rPr>
              <a:t>hydatid</a:t>
            </a:r>
            <a:r>
              <a:rPr lang="ru-RU" sz="1400" b="1" dirty="0">
                <a:solidFill>
                  <a:schemeClr val="lt1"/>
                </a:solidFill>
                <a:latin typeface="Book Antiqua"/>
                <a:ea typeface="Book Antiqua"/>
                <a:cs typeface="Book Antiqua"/>
                <a:sym typeface="Book Antiqua"/>
              </a:rPr>
              <a:t> </a:t>
            </a:r>
            <a:r>
              <a:rPr lang="ru-RU" sz="1400" b="1" dirty="0" err="1">
                <a:solidFill>
                  <a:schemeClr val="lt1"/>
                </a:solidFill>
                <a:latin typeface="Book Antiqua"/>
                <a:ea typeface="Book Antiqua"/>
                <a:cs typeface="Book Antiqua"/>
                <a:sym typeface="Book Antiqua"/>
              </a:rPr>
              <a:t>infection</a:t>
            </a:r>
            <a:endParaRPr dirty="0"/>
          </a:p>
          <a:p>
            <a:pPr marL="0" marR="0" lvl="0" indent="0" algn="l" rtl="0">
              <a:spcBef>
                <a:spcPts val="0"/>
              </a:spcBef>
              <a:spcAft>
                <a:spcPts val="0"/>
              </a:spcAft>
              <a:buNone/>
            </a:pPr>
            <a:r>
              <a:rPr lang="ru-RU" sz="1400" dirty="0">
                <a:solidFill>
                  <a:schemeClr val="lt1"/>
                </a:solidFill>
                <a:latin typeface="Book Antiqua"/>
                <a:ea typeface="Book Antiqua"/>
                <a:cs typeface="Book Antiqua"/>
                <a:sym typeface="Book Antiqua"/>
              </a:rPr>
              <a:t>https://radiopaedia.org/</a:t>
            </a:r>
            <a:endParaRPr sz="1400" dirty="0">
              <a:solidFill>
                <a:schemeClr val="lt1"/>
              </a:solidFill>
              <a:latin typeface="Book Antiqua"/>
              <a:ea typeface="Book Antiqua"/>
              <a:cs typeface="Book Antiqua"/>
              <a:sym typeface="Book Antiqu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35"/>
          <p:cNvPicPr preferRelativeResize="0"/>
          <p:nvPr/>
        </p:nvPicPr>
        <p:blipFill rotWithShape="1">
          <a:blip r:embed="rId3">
            <a:alphaModFix/>
          </a:blip>
          <a:srcRect/>
          <a:stretch/>
        </p:blipFill>
        <p:spPr>
          <a:xfrm>
            <a:off x="323528" y="620688"/>
            <a:ext cx="4848148" cy="4248472"/>
          </a:xfrm>
          <a:prstGeom prst="rect">
            <a:avLst/>
          </a:prstGeom>
          <a:noFill/>
          <a:ln>
            <a:noFill/>
          </a:ln>
        </p:spPr>
      </p:pic>
      <p:pic>
        <p:nvPicPr>
          <p:cNvPr id="226" name="Google Shape;226;p35"/>
          <p:cNvPicPr preferRelativeResize="0"/>
          <p:nvPr/>
        </p:nvPicPr>
        <p:blipFill rotWithShape="1">
          <a:blip r:embed="rId4">
            <a:alphaModFix/>
          </a:blip>
          <a:srcRect/>
          <a:stretch/>
        </p:blipFill>
        <p:spPr>
          <a:xfrm>
            <a:off x="5364088" y="620688"/>
            <a:ext cx="3406784" cy="4320480"/>
          </a:xfrm>
          <a:prstGeom prst="rect">
            <a:avLst/>
          </a:prstGeom>
          <a:noFill/>
          <a:ln>
            <a:noFill/>
          </a:ln>
        </p:spPr>
      </p:pic>
      <p:sp>
        <p:nvSpPr>
          <p:cNvPr id="227" name="Google Shape;227;p35"/>
          <p:cNvSpPr/>
          <p:nvPr/>
        </p:nvSpPr>
        <p:spPr>
          <a:xfrm>
            <a:off x="323528" y="0"/>
            <a:ext cx="8568952" cy="46166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100"/>
              <a:buFont typeface="Arial"/>
              <a:buNone/>
            </a:pPr>
            <a:r>
              <a:rPr lang="ru-RU" sz="2400" b="1">
                <a:solidFill>
                  <a:schemeClr val="lt1"/>
                </a:solidFill>
                <a:latin typeface="Book Antiqua"/>
                <a:ea typeface="Book Antiqua"/>
                <a:cs typeface="Book Antiqua"/>
                <a:sym typeface="Book Antiqua"/>
              </a:rPr>
              <a:t>Неускладнена ехінококова кіста правої легені </a:t>
            </a:r>
            <a:endParaRPr sz="2400" b="1">
              <a:solidFill>
                <a:schemeClr val="lt1"/>
              </a:solidFill>
              <a:latin typeface="Book Antiqua"/>
              <a:ea typeface="Book Antiqua"/>
              <a:cs typeface="Book Antiqua"/>
              <a:sym typeface="Book Antiqua"/>
            </a:endParaRPr>
          </a:p>
          <a:p>
            <a:pPr marL="0" marR="0" lvl="0" indent="0" algn="ctr" rtl="0">
              <a:spcBef>
                <a:spcPts val="0"/>
              </a:spcBef>
              <a:spcAft>
                <a:spcPts val="0"/>
              </a:spcAft>
              <a:buNone/>
            </a:pPr>
            <a:endParaRPr sz="2400" b="1">
              <a:solidFill>
                <a:schemeClr val="lt1"/>
              </a:solidFill>
              <a:latin typeface="Book Antiqua"/>
              <a:ea typeface="Book Antiqua"/>
              <a:cs typeface="Book Antiqua"/>
              <a:sym typeface="Book Antiqu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Google Shape;232;p36"/>
          <p:cNvPicPr preferRelativeResize="0"/>
          <p:nvPr/>
        </p:nvPicPr>
        <p:blipFill rotWithShape="1">
          <a:blip r:embed="rId3">
            <a:alphaModFix/>
          </a:blip>
          <a:srcRect/>
          <a:stretch/>
        </p:blipFill>
        <p:spPr>
          <a:xfrm>
            <a:off x="1" y="0"/>
            <a:ext cx="3923928" cy="4136635"/>
          </a:xfrm>
          <a:prstGeom prst="rect">
            <a:avLst/>
          </a:prstGeom>
          <a:noFill/>
          <a:ln>
            <a:noFill/>
          </a:ln>
        </p:spPr>
      </p:pic>
      <p:sp>
        <p:nvSpPr>
          <p:cNvPr id="233" name="Google Shape;233;p36"/>
          <p:cNvSpPr/>
          <p:nvPr/>
        </p:nvSpPr>
        <p:spPr>
          <a:xfrm>
            <a:off x="4067944" y="0"/>
            <a:ext cx="5076056" cy="120032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400" b="1">
                <a:solidFill>
                  <a:schemeClr val="lt1"/>
                </a:solidFill>
                <a:latin typeface="Book Antiqua"/>
                <a:ea typeface="Book Antiqua"/>
                <a:cs typeface="Book Antiqua"/>
                <a:sym typeface="Book Antiqua"/>
              </a:rPr>
              <a:t>Частковий розрив фіброзної капсули кісти правої легені</a:t>
            </a:r>
            <a:endParaRPr/>
          </a:p>
        </p:txBody>
      </p:sp>
      <p:sp>
        <p:nvSpPr>
          <p:cNvPr id="234" name="Google Shape;234;p36"/>
          <p:cNvSpPr/>
          <p:nvPr/>
        </p:nvSpPr>
        <p:spPr>
          <a:xfrm>
            <a:off x="4427984" y="1268760"/>
            <a:ext cx="3816424" cy="1200329"/>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Font typeface="Arial"/>
              <a:buNone/>
            </a:pPr>
            <a:r>
              <a:rPr lang="ru-RU" sz="2400" dirty="0">
                <a:solidFill>
                  <a:schemeClr val="lt1"/>
                </a:solidFill>
                <a:latin typeface="Book Antiqua"/>
                <a:ea typeface="Book Antiqua"/>
                <a:cs typeface="Book Antiqua"/>
                <a:sym typeface="Book Antiqua"/>
              </a:rPr>
              <a:t>Симптом «повітряного </a:t>
            </a:r>
            <a:r>
              <a:rPr lang="ru-RU" sz="2400" dirty="0" err="1">
                <a:solidFill>
                  <a:schemeClr val="lt1"/>
                </a:solidFill>
                <a:latin typeface="Book Antiqua"/>
                <a:ea typeface="Book Antiqua"/>
                <a:cs typeface="Book Antiqua"/>
                <a:sym typeface="Book Antiqua"/>
              </a:rPr>
              <a:t>капелюха</a:t>
            </a:r>
            <a:r>
              <a:rPr lang="ru-RU" sz="2400" dirty="0">
                <a:solidFill>
                  <a:schemeClr val="lt1"/>
                </a:solidFill>
                <a:latin typeface="Book Antiqua"/>
                <a:ea typeface="Book Antiqua"/>
                <a:cs typeface="Book Antiqua"/>
                <a:sym typeface="Book Antiqua"/>
              </a:rPr>
              <a:t>»</a:t>
            </a:r>
            <a:endParaRPr dirty="0"/>
          </a:p>
          <a:p>
            <a:pPr marL="0" marR="0" lvl="0" indent="0" algn="ctr" rtl="0">
              <a:spcBef>
                <a:spcPts val="0"/>
              </a:spcBef>
              <a:spcAft>
                <a:spcPts val="0"/>
              </a:spcAft>
              <a:buNone/>
            </a:pPr>
            <a:r>
              <a:rPr lang="ru-RU" sz="2400" dirty="0">
                <a:solidFill>
                  <a:schemeClr val="lt1"/>
                </a:solidFill>
                <a:latin typeface="Book Antiqua"/>
                <a:ea typeface="Book Antiqua"/>
                <a:cs typeface="Book Antiqua"/>
                <a:sym typeface="Book Antiqua"/>
              </a:rPr>
              <a:t>(«</a:t>
            </a:r>
            <a:r>
              <a:rPr lang="ru-RU" sz="2400" dirty="0" err="1">
                <a:solidFill>
                  <a:schemeClr val="lt1"/>
                </a:solidFill>
                <a:latin typeface="Book Antiqua"/>
                <a:ea typeface="Book Antiqua"/>
                <a:cs typeface="Book Antiqua"/>
                <a:sym typeface="Book Antiqua"/>
              </a:rPr>
              <a:t>air</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bubble</a:t>
            </a:r>
            <a:r>
              <a:rPr lang="ru-RU" sz="2400" dirty="0">
                <a:solidFill>
                  <a:schemeClr val="lt1"/>
                </a:solidFill>
                <a:latin typeface="Book Antiqua"/>
                <a:ea typeface="Book Antiqua"/>
                <a:cs typeface="Book Antiqua"/>
                <a:sym typeface="Book Antiqua"/>
              </a:rPr>
              <a:t>») - </a:t>
            </a:r>
            <a:r>
              <a:rPr lang="ru-RU" sz="2400" dirty="0" err="1">
                <a:solidFill>
                  <a:schemeClr val="lt1"/>
                </a:solidFill>
                <a:latin typeface="Book Antiqua"/>
                <a:ea typeface="Book Antiqua"/>
                <a:cs typeface="Book Antiqua"/>
                <a:sym typeface="Book Antiqua"/>
              </a:rPr>
              <a:t>стрілка</a:t>
            </a:r>
            <a:endParaRPr dirty="0"/>
          </a:p>
        </p:txBody>
      </p:sp>
      <p:cxnSp>
        <p:nvCxnSpPr>
          <p:cNvPr id="235" name="Google Shape;235;p36"/>
          <p:cNvCxnSpPr/>
          <p:nvPr/>
        </p:nvCxnSpPr>
        <p:spPr>
          <a:xfrm flipH="1">
            <a:off x="1043608" y="908720"/>
            <a:ext cx="144016" cy="504056"/>
          </a:xfrm>
          <a:prstGeom prst="straightConnector1">
            <a:avLst/>
          </a:prstGeom>
          <a:noFill/>
          <a:ln w="38100" cap="flat" cmpd="sng">
            <a:solidFill>
              <a:schemeClr val="accent6"/>
            </a:solidFill>
            <a:prstDash val="solid"/>
            <a:round/>
            <a:headEnd type="none" w="sm" len="sm"/>
            <a:tailEnd type="stealth" w="med" len="med"/>
          </a:ln>
          <a:effectLst>
            <a:outerShdw blurRad="190500" dist="228600" dir="2700000" sy="90000" rotWithShape="0">
              <a:srgbClr val="000000">
                <a:alpha val="25490"/>
              </a:srgbClr>
            </a:outerShdw>
          </a:effectLst>
        </p:spPr>
      </p:cxnSp>
      <p:pic>
        <p:nvPicPr>
          <p:cNvPr id="236" name="Google Shape;236;p36"/>
          <p:cNvPicPr preferRelativeResize="0"/>
          <p:nvPr/>
        </p:nvPicPr>
        <p:blipFill rotWithShape="1">
          <a:blip r:embed="rId4">
            <a:alphaModFix/>
          </a:blip>
          <a:srcRect/>
          <a:stretch/>
        </p:blipFill>
        <p:spPr>
          <a:xfrm>
            <a:off x="5364088" y="2377452"/>
            <a:ext cx="3240360" cy="4279354"/>
          </a:xfrm>
          <a:prstGeom prst="rect">
            <a:avLst/>
          </a:prstGeom>
          <a:noFill/>
          <a:ln>
            <a:noFill/>
          </a:ln>
        </p:spPr>
      </p:pic>
      <p:cxnSp>
        <p:nvCxnSpPr>
          <p:cNvPr id="237" name="Google Shape;237;p36"/>
          <p:cNvCxnSpPr/>
          <p:nvPr/>
        </p:nvCxnSpPr>
        <p:spPr>
          <a:xfrm flipH="1">
            <a:off x="6660232" y="3356992"/>
            <a:ext cx="72008" cy="432048"/>
          </a:xfrm>
          <a:prstGeom prst="straightConnector1">
            <a:avLst/>
          </a:prstGeom>
          <a:noFill/>
          <a:ln w="38100" cap="flat" cmpd="sng">
            <a:solidFill>
              <a:schemeClr val="accent6"/>
            </a:solidFill>
            <a:prstDash val="solid"/>
            <a:round/>
            <a:headEnd type="none" w="sm" len="sm"/>
            <a:tailEnd type="stealth" w="med" len="med"/>
          </a:ln>
          <a:effectLst>
            <a:outerShdw blurRad="190500" dist="228600" dir="2700000" sy="90000" rotWithShape="0">
              <a:srgbClr val="000000">
                <a:alpha val="25490"/>
              </a:srgbClr>
            </a:outerShdw>
          </a:effectLst>
        </p:spPr>
      </p:cxnSp>
      <p:sp>
        <p:nvSpPr>
          <p:cNvPr id="238" name="Google Shape;238;p36"/>
          <p:cNvSpPr/>
          <p:nvPr/>
        </p:nvSpPr>
        <p:spPr>
          <a:xfrm>
            <a:off x="0" y="5877272"/>
            <a:ext cx="5292080" cy="95410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А.И. Икрамов, М.Х. Ходжибеков, Д.Н. Акилова. Компьютерная томография  в дифференциальной диагностике осложненных форм легочного эхинококкоза.</a:t>
            </a:r>
            <a:endParaRPr/>
          </a:p>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https://radiomed.ru/publications/14564-par-ehinokokkoz-1</a:t>
            </a:r>
            <a:endParaRPr sz="1400">
              <a:solidFill>
                <a:schemeClr val="lt1"/>
              </a:solidFill>
              <a:latin typeface="Book Antiqua"/>
              <a:ea typeface="Book Antiqua"/>
              <a:cs typeface="Book Antiqua"/>
              <a:sym typeface="Book Antiqu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7"/>
          <p:cNvSpPr/>
          <p:nvPr/>
        </p:nvSpPr>
        <p:spPr>
          <a:xfrm>
            <a:off x="4644008" y="0"/>
            <a:ext cx="4499992" cy="46166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800" b="1" i="1">
                <a:solidFill>
                  <a:schemeClr val="lt1"/>
                </a:solidFill>
                <a:latin typeface="Book Antiqua"/>
                <a:ea typeface="Book Antiqua"/>
                <a:cs typeface="Book Antiqua"/>
                <a:sym typeface="Book Antiqua"/>
              </a:rPr>
              <a:t>множинний ехінококоз</a:t>
            </a:r>
            <a:endParaRPr sz="1800" i="1"/>
          </a:p>
        </p:txBody>
      </p:sp>
      <p:sp>
        <p:nvSpPr>
          <p:cNvPr id="244" name="Google Shape;244;p37"/>
          <p:cNvSpPr/>
          <p:nvPr/>
        </p:nvSpPr>
        <p:spPr>
          <a:xfrm>
            <a:off x="0" y="5877272"/>
            <a:ext cx="5292080" cy="95410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А.И. Икрамов, М.Х. Ходжибеков, Д.Н. Акилова. Компьютерная томография  в дифференциальной диагностике осложненных форм легочного эхинококкоза.</a:t>
            </a:r>
            <a:endParaRPr/>
          </a:p>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https://radiomed.ru/publications/14564-par-ehinokokkoz-1</a:t>
            </a:r>
            <a:endParaRPr sz="1400">
              <a:solidFill>
                <a:schemeClr val="lt1"/>
              </a:solidFill>
              <a:latin typeface="Book Antiqua"/>
              <a:ea typeface="Book Antiqua"/>
              <a:cs typeface="Book Antiqua"/>
              <a:sym typeface="Book Antiqua"/>
            </a:endParaRPr>
          </a:p>
        </p:txBody>
      </p:sp>
      <p:pic>
        <p:nvPicPr>
          <p:cNvPr id="245" name="Google Shape;245;p37"/>
          <p:cNvPicPr preferRelativeResize="0"/>
          <p:nvPr/>
        </p:nvPicPr>
        <p:blipFill rotWithShape="1">
          <a:blip r:embed="rId3">
            <a:alphaModFix/>
          </a:blip>
          <a:srcRect/>
          <a:stretch/>
        </p:blipFill>
        <p:spPr>
          <a:xfrm>
            <a:off x="144463" y="144463"/>
            <a:ext cx="4571553" cy="5124450"/>
          </a:xfrm>
          <a:prstGeom prst="rect">
            <a:avLst/>
          </a:prstGeom>
          <a:noFill/>
          <a:ln>
            <a:noFill/>
          </a:ln>
        </p:spPr>
      </p:pic>
      <p:pic>
        <p:nvPicPr>
          <p:cNvPr id="246" name="Google Shape;246;p37"/>
          <p:cNvPicPr preferRelativeResize="0"/>
          <p:nvPr/>
        </p:nvPicPr>
        <p:blipFill rotWithShape="1">
          <a:blip r:embed="rId4">
            <a:alphaModFix/>
          </a:blip>
          <a:srcRect/>
          <a:stretch/>
        </p:blipFill>
        <p:spPr>
          <a:xfrm>
            <a:off x="5051920" y="1844824"/>
            <a:ext cx="4092080" cy="5013176"/>
          </a:xfrm>
          <a:prstGeom prst="rect">
            <a:avLst/>
          </a:prstGeom>
          <a:noFill/>
          <a:ln>
            <a:noFill/>
          </a:ln>
        </p:spPr>
      </p:pic>
      <p:sp>
        <p:nvSpPr>
          <p:cNvPr id="247" name="Google Shape;247;p37"/>
          <p:cNvSpPr/>
          <p:nvPr/>
        </p:nvSpPr>
        <p:spPr>
          <a:xfrm>
            <a:off x="4932040" y="764704"/>
            <a:ext cx="4211960"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Ускладнена ехінококова кіста правої легені і множинні кісти обох легень</a:t>
            </a:r>
            <a:endParaRPr sz="1800">
              <a:solidFill>
                <a:schemeClr val="lt1"/>
              </a:solidFill>
              <a:latin typeface="Book Antiqua"/>
              <a:ea typeface="Book Antiqua"/>
              <a:cs typeface="Book Antiqua"/>
              <a:sym typeface="Book Antiqu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8"/>
          <p:cNvSpPr/>
          <p:nvPr/>
        </p:nvSpPr>
        <p:spPr>
          <a:xfrm>
            <a:off x="0" y="6119336"/>
            <a:ext cx="9144000" cy="738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А.И. Икрамов, М.Х. Ходжибеков, Д.Н. Акилова. Компьютерная томография  в дифференциальной диагностике осложненных форм легочного эхинококкоза.</a:t>
            </a:r>
            <a:endParaRPr/>
          </a:p>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https://radiomed.ru/publications/14564-par-ehinokokkoz-1</a:t>
            </a:r>
            <a:endParaRPr sz="1400">
              <a:solidFill>
                <a:schemeClr val="lt1"/>
              </a:solidFill>
              <a:latin typeface="Book Antiqua"/>
              <a:ea typeface="Book Antiqua"/>
              <a:cs typeface="Book Antiqua"/>
              <a:sym typeface="Book Antiqua"/>
            </a:endParaRPr>
          </a:p>
        </p:txBody>
      </p:sp>
      <p:sp>
        <p:nvSpPr>
          <p:cNvPr id="253" name="Google Shape;253;p38"/>
          <p:cNvSpPr/>
          <p:nvPr/>
        </p:nvSpPr>
        <p:spPr>
          <a:xfrm>
            <a:off x="179512" y="0"/>
            <a:ext cx="8712968"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400">
                <a:solidFill>
                  <a:schemeClr val="lt1"/>
                </a:solidFill>
                <a:latin typeface="Book Antiqua"/>
                <a:ea typeface="Book Antiqua"/>
                <a:cs typeface="Book Antiqua"/>
                <a:sym typeface="Book Antiqua"/>
              </a:rPr>
              <a:t>Ехінококова кіста верхньої частки лівої легені, ускладнена проривом в бронх і нагноєнням</a:t>
            </a:r>
            <a:endParaRPr sz="2400">
              <a:solidFill>
                <a:schemeClr val="lt1"/>
              </a:solidFill>
              <a:latin typeface="Book Antiqua"/>
              <a:ea typeface="Book Antiqua"/>
              <a:cs typeface="Book Antiqua"/>
              <a:sym typeface="Book Antiqua"/>
            </a:endParaRPr>
          </a:p>
        </p:txBody>
      </p:sp>
      <p:pic>
        <p:nvPicPr>
          <p:cNvPr id="254" name="Google Shape;254;p38"/>
          <p:cNvPicPr preferRelativeResize="0"/>
          <p:nvPr/>
        </p:nvPicPr>
        <p:blipFill rotWithShape="1">
          <a:blip r:embed="rId3">
            <a:alphaModFix/>
          </a:blip>
          <a:srcRect/>
          <a:stretch/>
        </p:blipFill>
        <p:spPr>
          <a:xfrm>
            <a:off x="971600" y="836712"/>
            <a:ext cx="6480720" cy="524481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9"/>
          <p:cNvSpPr/>
          <p:nvPr/>
        </p:nvSpPr>
        <p:spPr>
          <a:xfrm>
            <a:off x="0" y="6119336"/>
            <a:ext cx="9144000" cy="738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А.И. Икрамов, М.Х. Ходжибеков, Д.Н. Акилова. Компьютерная томография  в дифференциальной диагностике осложненных форм легочного эхинококкоза.</a:t>
            </a:r>
            <a:endParaRPr/>
          </a:p>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https://radiomed.ru/publications/14564-par-ehinokokkoz-1</a:t>
            </a:r>
            <a:endParaRPr sz="1400">
              <a:solidFill>
                <a:schemeClr val="lt1"/>
              </a:solidFill>
              <a:latin typeface="Book Antiqua"/>
              <a:ea typeface="Book Antiqua"/>
              <a:cs typeface="Book Antiqua"/>
              <a:sym typeface="Book Antiqua"/>
            </a:endParaRPr>
          </a:p>
        </p:txBody>
      </p:sp>
      <p:pic>
        <p:nvPicPr>
          <p:cNvPr id="260" name="Google Shape;260;p39"/>
          <p:cNvPicPr preferRelativeResize="0"/>
          <p:nvPr/>
        </p:nvPicPr>
        <p:blipFill rotWithShape="1">
          <a:blip r:embed="rId3">
            <a:alphaModFix/>
          </a:blip>
          <a:srcRect/>
          <a:stretch/>
        </p:blipFill>
        <p:spPr>
          <a:xfrm>
            <a:off x="0" y="313952"/>
            <a:ext cx="5868143" cy="4468391"/>
          </a:xfrm>
          <a:prstGeom prst="rect">
            <a:avLst/>
          </a:prstGeom>
          <a:noFill/>
          <a:ln>
            <a:noFill/>
          </a:ln>
        </p:spPr>
      </p:pic>
      <p:sp>
        <p:nvSpPr>
          <p:cNvPr id="261" name="Google Shape;261;p39"/>
          <p:cNvSpPr/>
          <p:nvPr/>
        </p:nvSpPr>
        <p:spPr>
          <a:xfrm>
            <a:off x="5940152" y="188640"/>
            <a:ext cx="3203848" cy="526297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ru-RU" sz="2600" b="1" i="1">
                <a:solidFill>
                  <a:schemeClr val="lt1"/>
                </a:solidFill>
                <a:latin typeface="Book Antiqua"/>
                <a:ea typeface="Book Antiqua"/>
                <a:cs typeface="Book Antiqua"/>
                <a:sym typeface="Book Antiqua"/>
              </a:rPr>
              <a:t>Ехінококові кісти обох легень.</a:t>
            </a:r>
            <a:endParaRPr sz="2600" b="1" i="1">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sz="2400" b="1">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b="1">
                <a:solidFill>
                  <a:schemeClr val="lt1"/>
                </a:solidFill>
                <a:latin typeface="Book Antiqua"/>
                <a:ea typeface="Book Antiqua"/>
                <a:cs typeface="Book Antiqua"/>
                <a:sym typeface="Book Antiqua"/>
              </a:rPr>
              <a:t>Частковий прорив кісти правої легені, ускладнена проривом в бронх. Порушення цілісності фіброзної капсули і рівень повітря між оболонками паразита.</a:t>
            </a:r>
            <a:endParaRPr sz="2400" b="1">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2400" b="1">
              <a:solidFill>
                <a:schemeClr val="lt1"/>
              </a:solidFill>
              <a:latin typeface="Book Antiqua"/>
              <a:ea typeface="Book Antiqua"/>
              <a:cs typeface="Book Antiqua"/>
              <a:sym typeface="Book Antiqu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0"/>
          <p:cNvSpPr/>
          <p:nvPr/>
        </p:nvSpPr>
        <p:spPr>
          <a:xfrm>
            <a:off x="0" y="6119336"/>
            <a:ext cx="9144000" cy="738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А.И. Икрамов, М.Х. Ходжибеков, Д.Н. Акилова. Компьютерная томография  в дифференциальной диагностике осложненных форм легочного эхинококкоза.</a:t>
            </a:r>
            <a:endParaRPr/>
          </a:p>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https://radiomed.ru/publications/14564-par-ehinokokkoz-1</a:t>
            </a:r>
            <a:endParaRPr sz="1400">
              <a:solidFill>
                <a:schemeClr val="lt1"/>
              </a:solidFill>
              <a:latin typeface="Book Antiqua"/>
              <a:ea typeface="Book Antiqua"/>
              <a:cs typeface="Book Antiqua"/>
              <a:sym typeface="Book Antiqua"/>
            </a:endParaRPr>
          </a:p>
        </p:txBody>
      </p:sp>
      <p:sp>
        <p:nvSpPr>
          <p:cNvPr id="267" name="Google Shape;267;p40"/>
          <p:cNvSpPr/>
          <p:nvPr/>
        </p:nvSpPr>
        <p:spPr>
          <a:xfrm>
            <a:off x="5986677" y="144465"/>
            <a:ext cx="3203700" cy="2677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ru-RU" sz="2700" b="1" i="1" dirty="0" err="1">
                <a:solidFill>
                  <a:schemeClr val="lt1"/>
                </a:solidFill>
                <a:latin typeface="Book Antiqua"/>
                <a:ea typeface="Book Antiqua"/>
                <a:cs typeface="Book Antiqua"/>
                <a:sym typeface="Book Antiqua"/>
              </a:rPr>
              <a:t>Ехінококовая</a:t>
            </a:r>
            <a:r>
              <a:rPr lang="ru-RU" sz="2700" b="1" i="1" dirty="0">
                <a:solidFill>
                  <a:schemeClr val="lt1"/>
                </a:solidFill>
                <a:latin typeface="Book Antiqua"/>
                <a:ea typeface="Book Antiqua"/>
                <a:cs typeface="Book Antiqua"/>
                <a:sym typeface="Book Antiqua"/>
              </a:rPr>
              <a:t> </a:t>
            </a:r>
            <a:r>
              <a:rPr lang="ru-RU" sz="2700" b="1" i="1" dirty="0" err="1">
                <a:solidFill>
                  <a:schemeClr val="lt1"/>
                </a:solidFill>
                <a:latin typeface="Book Antiqua"/>
                <a:ea typeface="Book Antiqua"/>
                <a:cs typeface="Book Antiqua"/>
                <a:sym typeface="Book Antiqua"/>
              </a:rPr>
              <a:t>кіста</a:t>
            </a:r>
            <a:r>
              <a:rPr lang="ru-RU" sz="2700" b="1" i="1" dirty="0">
                <a:solidFill>
                  <a:schemeClr val="lt1"/>
                </a:solidFill>
                <a:latin typeface="Book Antiqua"/>
                <a:ea typeface="Book Antiqua"/>
                <a:cs typeface="Book Antiqua"/>
                <a:sym typeface="Book Antiqua"/>
              </a:rPr>
              <a:t> </a:t>
            </a:r>
            <a:r>
              <a:rPr lang="ru-RU" sz="2700" b="1" i="1" dirty="0" err="1">
                <a:solidFill>
                  <a:schemeClr val="lt1"/>
                </a:solidFill>
                <a:latin typeface="Book Antiqua"/>
                <a:ea typeface="Book Antiqua"/>
                <a:cs typeface="Book Antiqua"/>
                <a:sym typeface="Book Antiqua"/>
              </a:rPr>
              <a:t>правої</a:t>
            </a:r>
            <a:r>
              <a:rPr lang="ru-RU" sz="2700" b="1" i="1" dirty="0">
                <a:solidFill>
                  <a:schemeClr val="lt1"/>
                </a:solidFill>
                <a:latin typeface="Book Antiqua"/>
                <a:ea typeface="Book Antiqua"/>
                <a:cs typeface="Book Antiqua"/>
                <a:sym typeface="Book Antiqua"/>
              </a:rPr>
              <a:t> </a:t>
            </a:r>
            <a:r>
              <a:rPr lang="ru-RU" sz="2700" b="1" i="1" dirty="0" err="1">
                <a:solidFill>
                  <a:schemeClr val="lt1"/>
                </a:solidFill>
                <a:latin typeface="Book Antiqua"/>
                <a:ea typeface="Book Antiqua"/>
                <a:cs typeface="Book Antiqua"/>
                <a:sym typeface="Book Antiqua"/>
              </a:rPr>
              <a:t>легені</a:t>
            </a:r>
            <a:r>
              <a:rPr lang="ru-RU" sz="2700" b="1" i="1" dirty="0">
                <a:solidFill>
                  <a:schemeClr val="lt1"/>
                </a:solidFill>
                <a:latin typeface="Book Antiqua"/>
                <a:ea typeface="Book Antiqua"/>
                <a:cs typeface="Book Antiqua"/>
                <a:sym typeface="Book Antiqua"/>
              </a:rPr>
              <a:t>.</a:t>
            </a:r>
            <a:endParaRPr sz="2700" b="1" i="1"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sz="2700" b="1" i="1"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b="1" dirty="0" err="1">
                <a:solidFill>
                  <a:schemeClr val="lt1"/>
                </a:solidFill>
                <a:latin typeface="Book Antiqua"/>
                <a:ea typeface="Book Antiqua"/>
                <a:cs typeface="Book Antiqua"/>
                <a:sym typeface="Book Antiqua"/>
              </a:rPr>
              <a:t>Хітинова</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оболонка</a:t>
            </a:r>
            <a:r>
              <a:rPr lang="ru-RU" sz="2400" b="1" dirty="0">
                <a:solidFill>
                  <a:schemeClr val="lt1"/>
                </a:solidFill>
                <a:latin typeface="Book Antiqua"/>
                <a:ea typeface="Book Antiqua"/>
                <a:cs typeface="Book Antiqua"/>
                <a:sym typeface="Book Antiqua"/>
              </a:rPr>
              <a:t>(</a:t>
            </a:r>
            <a:r>
              <a:rPr lang="ru-RU" sz="2400" b="1" dirty="0" err="1">
                <a:solidFill>
                  <a:schemeClr val="lt1"/>
                </a:solidFill>
                <a:latin typeface="Book Antiqua"/>
                <a:ea typeface="Book Antiqua"/>
                <a:cs typeface="Book Antiqua"/>
                <a:sym typeface="Book Antiqua"/>
              </a:rPr>
              <a:t>що</a:t>
            </a:r>
            <a:r>
              <a:rPr lang="ru-RU" sz="2400" b="1" dirty="0">
                <a:solidFill>
                  <a:schemeClr val="lt1"/>
                </a:solidFill>
                <a:latin typeface="Book Antiqua"/>
                <a:ea typeface="Book Antiqua"/>
                <a:cs typeface="Book Antiqua"/>
                <a:sym typeface="Book Antiqua"/>
              </a:rPr>
              <a:t> спалась) на </a:t>
            </a:r>
            <a:r>
              <a:rPr lang="ru-RU" sz="2400" b="1" dirty="0" err="1">
                <a:solidFill>
                  <a:schemeClr val="lt1"/>
                </a:solidFill>
                <a:latin typeface="Book Antiqua"/>
                <a:ea typeface="Book Antiqua"/>
                <a:cs typeface="Book Antiqua"/>
                <a:sym typeface="Book Antiqua"/>
              </a:rPr>
              <a:t>дні</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порожнини</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прорвалася</a:t>
            </a:r>
            <a:r>
              <a:rPr lang="ru-RU" sz="2400" b="1" dirty="0">
                <a:solidFill>
                  <a:schemeClr val="lt1"/>
                </a:solidFill>
                <a:latin typeface="Book Antiqua"/>
                <a:ea typeface="Book Antiqua"/>
                <a:cs typeface="Book Antiqua"/>
                <a:sym typeface="Book Antiqua"/>
              </a:rPr>
              <a:t> в бронх </a:t>
            </a:r>
            <a:r>
              <a:rPr lang="ru-RU" sz="2400" b="1" dirty="0" err="1">
                <a:solidFill>
                  <a:schemeClr val="lt1"/>
                </a:solidFill>
                <a:latin typeface="Book Antiqua"/>
                <a:ea typeface="Book Antiqua"/>
                <a:cs typeface="Book Antiqua"/>
                <a:sym typeface="Book Antiqua"/>
              </a:rPr>
              <a:t>кісти</a:t>
            </a:r>
            <a:r>
              <a:rPr lang="ru-RU" sz="2400" b="1" dirty="0">
                <a:solidFill>
                  <a:schemeClr val="lt1"/>
                </a:solidFill>
                <a:latin typeface="Book Antiqua"/>
                <a:ea typeface="Book Antiqua"/>
                <a:cs typeface="Book Antiqua"/>
                <a:sym typeface="Book Antiqua"/>
              </a:rPr>
              <a:t>.</a:t>
            </a:r>
            <a:endParaRPr sz="2400" b="1" dirty="0">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2400" b="1" dirty="0">
              <a:solidFill>
                <a:schemeClr val="lt1"/>
              </a:solidFill>
              <a:latin typeface="Book Antiqua"/>
              <a:ea typeface="Book Antiqua"/>
              <a:cs typeface="Book Antiqua"/>
              <a:sym typeface="Book Antiqua"/>
            </a:endParaRPr>
          </a:p>
        </p:txBody>
      </p:sp>
      <p:pic>
        <p:nvPicPr>
          <p:cNvPr id="268" name="Google Shape;268;p40"/>
          <p:cNvPicPr preferRelativeResize="0"/>
          <p:nvPr/>
        </p:nvPicPr>
        <p:blipFill rotWithShape="1">
          <a:blip r:embed="rId3">
            <a:alphaModFix/>
          </a:blip>
          <a:srcRect/>
          <a:stretch/>
        </p:blipFill>
        <p:spPr>
          <a:xfrm>
            <a:off x="144464" y="144463"/>
            <a:ext cx="5729432" cy="486871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42" name="Picture 2" descr="Рисунок 1"/>
          <p:cNvPicPr>
            <a:picLocks noChangeAspect="1" noChangeArrowheads="1"/>
          </p:cNvPicPr>
          <p:nvPr/>
        </p:nvPicPr>
        <p:blipFill>
          <a:blip r:embed="rId2"/>
          <a:srcRect/>
          <a:stretch>
            <a:fillRect/>
          </a:stretch>
        </p:blipFill>
        <p:spPr bwMode="auto">
          <a:xfrm>
            <a:off x="0" y="947058"/>
            <a:ext cx="5368278" cy="4404429"/>
          </a:xfrm>
          <a:prstGeom prst="rect">
            <a:avLst/>
          </a:prstGeom>
          <a:noFill/>
        </p:spPr>
      </p:pic>
      <p:pic>
        <p:nvPicPr>
          <p:cNvPr id="317444" name="Picture 4" descr="фигура 2"/>
          <p:cNvPicPr>
            <a:picLocks noChangeAspect="1" noChangeArrowheads="1"/>
          </p:cNvPicPr>
          <p:nvPr/>
        </p:nvPicPr>
        <p:blipFill>
          <a:blip r:embed="rId3"/>
          <a:srcRect/>
          <a:stretch>
            <a:fillRect/>
          </a:stretch>
        </p:blipFill>
        <p:spPr bwMode="auto">
          <a:xfrm>
            <a:off x="4622643" y="953748"/>
            <a:ext cx="4521357" cy="4427721"/>
          </a:xfrm>
          <a:prstGeom prst="rect">
            <a:avLst/>
          </a:prstGeom>
          <a:noFill/>
        </p:spPr>
      </p:pic>
      <p:sp>
        <p:nvSpPr>
          <p:cNvPr id="4" name="Прямоугольник 3"/>
          <p:cNvSpPr/>
          <p:nvPr/>
        </p:nvSpPr>
        <p:spPr>
          <a:xfrm>
            <a:off x="497081" y="0"/>
            <a:ext cx="8646919" cy="1200329"/>
          </a:xfrm>
          <a:prstGeom prst="rect">
            <a:avLst/>
          </a:prstGeom>
        </p:spPr>
        <p:txBody>
          <a:bodyPr wrap="none">
            <a:spAutoFit/>
          </a:bodyPr>
          <a:lstStyle/>
          <a:p>
            <a:pPr>
              <a:buClr>
                <a:schemeClr val="dk1"/>
              </a:buClr>
              <a:buSzPts val="1100"/>
            </a:pPr>
            <a:r>
              <a:rPr lang="ru-RU" sz="3600" b="1" i="1" dirty="0" err="1">
                <a:solidFill>
                  <a:schemeClr val="lt1"/>
                </a:solidFill>
                <a:latin typeface="Book Antiqua"/>
                <a:ea typeface="Book Antiqua"/>
                <a:cs typeface="Book Antiqua"/>
                <a:sym typeface="Book Antiqua"/>
              </a:rPr>
              <a:t>Розрив</a:t>
            </a:r>
            <a:r>
              <a:rPr lang="ru-RU" sz="3600" b="1" i="1" dirty="0">
                <a:solidFill>
                  <a:schemeClr val="lt1"/>
                </a:solidFill>
                <a:latin typeface="Book Antiqua"/>
                <a:ea typeface="Book Antiqua"/>
                <a:cs typeface="Book Antiqua"/>
                <a:sym typeface="Book Antiqua"/>
              </a:rPr>
              <a:t> </a:t>
            </a:r>
            <a:r>
              <a:rPr lang="ru-RU" sz="3600" b="1" i="1" dirty="0" err="1">
                <a:solidFill>
                  <a:schemeClr val="lt1"/>
                </a:solidFill>
                <a:latin typeface="Book Antiqua"/>
                <a:ea typeface="Book Antiqua"/>
                <a:cs typeface="Book Antiqua"/>
                <a:sym typeface="Book Antiqua"/>
              </a:rPr>
              <a:t>ехінококової</a:t>
            </a:r>
            <a:r>
              <a:rPr lang="ru-RU" sz="3600" b="1" i="1" dirty="0">
                <a:solidFill>
                  <a:schemeClr val="lt1"/>
                </a:solidFill>
                <a:latin typeface="Book Antiqua"/>
                <a:ea typeface="Book Antiqua"/>
                <a:cs typeface="Book Antiqua"/>
                <a:sym typeface="Book Antiqua"/>
              </a:rPr>
              <a:t> </a:t>
            </a:r>
            <a:r>
              <a:rPr lang="ru-RU" sz="3600" b="1" i="1" dirty="0" err="1">
                <a:solidFill>
                  <a:schemeClr val="lt1"/>
                </a:solidFill>
                <a:latin typeface="Book Antiqua"/>
                <a:ea typeface="Book Antiqua"/>
                <a:cs typeface="Book Antiqua"/>
                <a:sym typeface="Book Antiqua"/>
              </a:rPr>
              <a:t>кісти</a:t>
            </a:r>
            <a:r>
              <a:rPr lang="ru-RU" sz="3600" b="1" i="1" dirty="0">
                <a:solidFill>
                  <a:schemeClr val="lt1"/>
                </a:solidFill>
                <a:latin typeface="Book Antiqua"/>
                <a:ea typeface="Book Antiqua"/>
                <a:cs typeface="Book Antiqua"/>
                <a:sym typeface="Book Antiqua"/>
              </a:rPr>
              <a:t> </a:t>
            </a:r>
            <a:r>
              <a:rPr lang="ru-RU" sz="3600" b="1" i="1" dirty="0" err="1">
                <a:solidFill>
                  <a:schemeClr val="lt1"/>
                </a:solidFill>
                <a:latin typeface="Book Antiqua"/>
                <a:ea typeface="Book Antiqua"/>
                <a:cs typeface="Book Antiqua"/>
                <a:sym typeface="Book Antiqua"/>
              </a:rPr>
              <a:t>лівої</a:t>
            </a:r>
            <a:r>
              <a:rPr lang="ru-RU" sz="3600" b="1" i="1" dirty="0">
                <a:solidFill>
                  <a:schemeClr val="lt1"/>
                </a:solidFill>
                <a:latin typeface="Book Antiqua"/>
                <a:ea typeface="Book Antiqua"/>
                <a:cs typeface="Book Antiqua"/>
                <a:sym typeface="Book Antiqua"/>
              </a:rPr>
              <a:t> </a:t>
            </a:r>
            <a:r>
              <a:rPr lang="ru-RU" sz="3600" b="1" i="1" dirty="0" err="1">
                <a:solidFill>
                  <a:schemeClr val="lt1"/>
                </a:solidFill>
                <a:latin typeface="Book Antiqua"/>
                <a:ea typeface="Book Antiqua"/>
                <a:cs typeface="Book Antiqua"/>
                <a:sym typeface="Book Antiqua"/>
              </a:rPr>
              <a:t>легені</a:t>
            </a:r>
            <a:r>
              <a:rPr lang="ru-RU" sz="3600" b="1" i="1" dirty="0">
                <a:solidFill>
                  <a:schemeClr val="lt1"/>
                </a:solidFill>
                <a:latin typeface="Book Antiqua"/>
                <a:ea typeface="Book Antiqua"/>
                <a:cs typeface="Book Antiqua"/>
                <a:sym typeface="Book Antiqua"/>
              </a:rPr>
              <a:t>.</a:t>
            </a:r>
          </a:p>
          <a:p>
            <a:pPr lvl="0">
              <a:buClr>
                <a:schemeClr val="dk1"/>
              </a:buClr>
              <a:buSzPts val="1100"/>
            </a:pPr>
            <a:endParaRPr lang="ru-RU" sz="3600" b="1" i="1" dirty="0">
              <a:solidFill>
                <a:schemeClr val="lt1"/>
              </a:solidFill>
              <a:latin typeface="Book Antiqua"/>
              <a:ea typeface="Book Antiqua"/>
              <a:cs typeface="Book Antiqua"/>
              <a:sym typeface="Book Antiqua"/>
            </a:endParaRPr>
          </a:p>
        </p:txBody>
      </p:sp>
      <p:sp>
        <p:nvSpPr>
          <p:cNvPr id="6" name="Прямоугольник 5"/>
          <p:cNvSpPr/>
          <p:nvPr/>
        </p:nvSpPr>
        <p:spPr>
          <a:xfrm>
            <a:off x="0" y="5380672"/>
            <a:ext cx="4527030" cy="1477328"/>
          </a:xfrm>
          <a:prstGeom prst="rect">
            <a:avLst/>
          </a:prstGeom>
        </p:spPr>
        <p:txBody>
          <a:bodyPr wrap="square">
            <a:spAutoFit/>
          </a:bodyPr>
          <a:lstStyle/>
          <a:p>
            <a:pPr lvl="0" indent="269875">
              <a:buClr>
                <a:schemeClr val="dk1"/>
              </a:buClr>
              <a:buSzPts val="1100"/>
            </a:pPr>
            <a:r>
              <a:rPr lang="uk-UA" sz="1800" dirty="0">
                <a:solidFill>
                  <a:schemeClr val="bg1"/>
                </a:solidFill>
                <a:latin typeface="Times New Roman" pitchFamily="18" charset="0"/>
                <a:cs typeface="Times New Roman" pitchFamily="18" charset="0"/>
              </a:rPr>
              <a:t>Рентген грудної клітини показує ехінококоз в лівій нижній частці зі зруйнованою ехінококової кістою з розташованим над нею знаком "</a:t>
            </a:r>
            <a:r>
              <a:rPr lang="uk-UA" sz="1800" dirty="0" err="1">
                <a:solidFill>
                  <a:schemeClr val="bg1"/>
                </a:solidFill>
                <a:latin typeface="Times New Roman" pitchFamily="18" charset="0"/>
                <a:cs typeface="Times New Roman" pitchFamily="18" charset="0"/>
              </a:rPr>
              <a:t>латаття“</a:t>
            </a:r>
            <a:r>
              <a:rPr lang="uk-UA" sz="1800" dirty="0">
                <a:solidFill>
                  <a:schemeClr val="bg1"/>
                </a:solidFill>
                <a:latin typeface="Times New Roman" pitchFamily="18" charset="0"/>
                <a:cs typeface="Times New Roman" pitchFamily="18" charset="0"/>
              </a:rPr>
              <a:t> (</a:t>
            </a:r>
            <a:r>
              <a:rPr lang="uk-UA" sz="1800" dirty="0" err="1">
                <a:solidFill>
                  <a:schemeClr val="bg1"/>
                </a:solidFill>
                <a:latin typeface="Times New Roman" pitchFamily="18" charset="0"/>
                <a:cs typeface="Times New Roman" pitchFamily="18" charset="0"/>
              </a:rPr>
              <a:t>кувшинки</a:t>
            </a:r>
            <a:r>
              <a:rPr lang="uk-UA" sz="1800" dirty="0">
                <a:solidFill>
                  <a:schemeClr val="bg1"/>
                </a:solidFill>
                <a:latin typeface="Times New Roman" pitchFamily="18" charset="0"/>
                <a:cs typeface="Times New Roman" pitchFamily="18" charset="0"/>
              </a:rPr>
              <a:t>).</a:t>
            </a:r>
            <a:endParaRPr lang="ru-RU" sz="1800" b="1" i="1" dirty="0">
              <a:solidFill>
                <a:schemeClr val="bg1"/>
              </a:solidFill>
              <a:latin typeface="Times New Roman" pitchFamily="18" charset="0"/>
              <a:ea typeface="Book Antiqua"/>
              <a:cs typeface="Times New Roman" pitchFamily="18" charset="0"/>
              <a:sym typeface="Book Antiqua"/>
            </a:endParaRPr>
          </a:p>
        </p:txBody>
      </p:sp>
      <p:sp>
        <p:nvSpPr>
          <p:cNvPr id="7" name="Прямоугольник 6"/>
          <p:cNvSpPr/>
          <p:nvPr/>
        </p:nvSpPr>
        <p:spPr>
          <a:xfrm>
            <a:off x="4614727" y="5583597"/>
            <a:ext cx="4334401" cy="646331"/>
          </a:xfrm>
          <a:prstGeom prst="rect">
            <a:avLst/>
          </a:prstGeom>
        </p:spPr>
        <p:txBody>
          <a:bodyPr wrap="square">
            <a:spAutoFit/>
          </a:bodyPr>
          <a:lstStyle/>
          <a:p>
            <a:pPr lvl="0">
              <a:buClr>
                <a:schemeClr val="dk1"/>
              </a:buClr>
              <a:buSzPts val="1100"/>
            </a:pPr>
            <a:r>
              <a:rPr lang="uk-UA" sz="1800" dirty="0" err="1">
                <a:solidFill>
                  <a:schemeClr val="bg1"/>
                </a:solidFill>
                <a:latin typeface="Times New Roman" pitchFamily="18" charset="0"/>
                <a:cs typeface="Times New Roman" pitchFamily="18" charset="0"/>
              </a:rPr>
              <a:t>КТ</a:t>
            </a:r>
            <a:r>
              <a:rPr lang="uk-UA" sz="1800" dirty="0">
                <a:solidFill>
                  <a:schemeClr val="bg1"/>
                </a:solidFill>
                <a:latin typeface="Times New Roman" pitchFamily="18" charset="0"/>
                <a:cs typeface="Times New Roman" pitchFamily="18" charset="0"/>
              </a:rPr>
              <a:t> грудної клітини показує розрив кісти в лівій верхній частці </a:t>
            </a:r>
            <a:r>
              <a:rPr lang="uk-UA" sz="1800">
                <a:solidFill>
                  <a:schemeClr val="bg1"/>
                </a:solidFill>
                <a:latin typeface="Times New Roman" pitchFamily="18" charset="0"/>
                <a:cs typeface="Times New Roman" pitchFamily="18" charset="0"/>
              </a:rPr>
              <a:t>легені.</a:t>
            </a:r>
            <a:endParaRPr lang="ru-RU" b="1" i="1" dirty="0">
              <a:solidFill>
                <a:schemeClr val="lt1"/>
              </a:solidFill>
              <a:latin typeface="Book Antiqua"/>
              <a:ea typeface="Book Antiqua"/>
              <a:cs typeface="Book Antiqua"/>
              <a:sym typeface="Book Antiqu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1"/>
          <p:cNvSpPr/>
          <p:nvPr/>
        </p:nvSpPr>
        <p:spPr>
          <a:xfrm>
            <a:off x="425065" y="260648"/>
            <a:ext cx="8251391" cy="5632311"/>
          </a:xfrm>
          <a:prstGeom prst="rect">
            <a:avLst/>
          </a:prstGeom>
          <a:noFill/>
          <a:ln>
            <a:noFill/>
          </a:ln>
        </p:spPr>
        <p:txBody>
          <a:bodyPr spcFirstLastPara="1" wrap="square" lIns="91425" tIns="45700" rIns="91425" bIns="45700" anchor="t" anchorCtr="0">
            <a:noAutofit/>
          </a:bodyPr>
          <a:lstStyle/>
          <a:p>
            <a:pPr marL="360362" marR="0" lvl="0" indent="-2079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Ускладнення ехінококозу:</a:t>
            </a:r>
            <a:endParaRPr sz="24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-ателектаз;</a:t>
            </a:r>
            <a:endParaRPr sz="24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-нагноєння кісти;</a:t>
            </a:r>
            <a:endParaRPr sz="24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-прорив в бронх або плевру:</a:t>
            </a:r>
            <a:endParaRPr sz="2400">
              <a:solidFill>
                <a:schemeClr val="lt1"/>
              </a:solidFill>
              <a:latin typeface="Book Antiqua"/>
              <a:ea typeface="Book Antiqua"/>
              <a:cs typeface="Book Antiqua"/>
              <a:sym typeface="Book Antiqua"/>
            </a:endParaRPr>
          </a:p>
          <a:p>
            <a:pPr marL="152400" marR="0" lvl="0" indent="0"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І.Частковий прорив кісти:</a:t>
            </a:r>
            <a:endParaRPr sz="24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-з ізольованим дефектом фіброзної капсули;</a:t>
            </a:r>
            <a:endParaRPr sz="24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-з дефектом хітинової і фіброзної оболонки;</a:t>
            </a:r>
            <a:endParaRPr sz="24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ІІ. Повний прорив кісти:</a:t>
            </a:r>
            <a:endParaRPr sz="24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-з частковим випорожненням елементів кісти;</a:t>
            </a:r>
            <a:endParaRPr sz="24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-з повним випорожненням елементів кісти;</a:t>
            </a:r>
            <a:endParaRPr sz="24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ІІІ. Інфікований прорив:</a:t>
            </a:r>
            <a:endParaRPr sz="24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-з формуванням абсцесу легені;</a:t>
            </a:r>
            <a:endParaRPr sz="24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-з формуванням гангрени легені;</a:t>
            </a:r>
            <a:endParaRPr sz="2400">
              <a:solidFill>
                <a:schemeClr val="lt1"/>
              </a:solidFill>
              <a:latin typeface="Book Antiqua"/>
              <a:ea typeface="Book Antiqua"/>
              <a:cs typeface="Book Antiqua"/>
              <a:sym typeface="Book Antiqua"/>
            </a:endParaRPr>
          </a:p>
          <a:p>
            <a:pPr marL="360363" marR="0" lvl="0" indent="-207963" algn="just" rtl="0">
              <a:spcBef>
                <a:spcPts val="0"/>
              </a:spcBef>
              <a:spcAft>
                <a:spcPts val="0"/>
              </a:spcAft>
              <a:buClr>
                <a:schemeClr val="lt1"/>
              </a:buClr>
              <a:buSzPts val="2400"/>
              <a:buFont typeface="Noto Sans Symbols"/>
              <a:buNone/>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42"/>
          <p:cNvSpPr/>
          <p:nvPr/>
        </p:nvSpPr>
        <p:spPr>
          <a:xfrm>
            <a:off x="539552" y="476672"/>
            <a:ext cx="8064896" cy="3046988"/>
          </a:xfrm>
          <a:prstGeom prst="rect">
            <a:avLst/>
          </a:prstGeom>
          <a:noFill/>
          <a:ln>
            <a:noFill/>
          </a:ln>
        </p:spPr>
        <p:txBody>
          <a:bodyPr spcFirstLastPara="1" wrap="square" lIns="91425" tIns="45700" rIns="91425" bIns="45700" anchor="t" anchorCtr="0">
            <a:noAutofit/>
          </a:bodyPr>
          <a:lstStyle/>
          <a:p>
            <a:pPr marL="457200" marR="0" lvl="0" indent="0" algn="just" rtl="0">
              <a:spcBef>
                <a:spcPts val="0"/>
              </a:spcBef>
              <a:spcAft>
                <a:spcPts val="0"/>
              </a:spcAft>
              <a:buNone/>
            </a:pPr>
            <a:r>
              <a:rPr lang="uk-UA" sz="2400" dirty="0">
                <a:solidFill>
                  <a:schemeClr val="lt1"/>
                </a:solidFill>
                <a:latin typeface="Book Antiqua"/>
                <a:ea typeface="Book Antiqua"/>
                <a:cs typeface="Book Antiqua"/>
                <a:sym typeface="Book Antiqua"/>
              </a:rPr>
              <a:t>Диференційна діагностика  з:</a:t>
            </a:r>
          </a:p>
          <a:p>
            <a:pPr marL="457200" marR="0" lvl="0" indent="0" algn="just" rtl="0">
              <a:spcBef>
                <a:spcPts val="0"/>
              </a:spcBef>
              <a:spcAft>
                <a:spcPts val="0"/>
              </a:spcAft>
              <a:buNone/>
            </a:pPr>
            <a:endParaRPr lang="uk-UA" sz="2400" dirty="0">
              <a:solidFill>
                <a:schemeClr val="lt1"/>
              </a:solidFill>
              <a:latin typeface="Book Antiqua"/>
              <a:ea typeface="Book Antiqua"/>
              <a:cs typeface="Book Antiqua"/>
              <a:sym typeface="Book Antiqua"/>
            </a:endParaRPr>
          </a:p>
          <a:p>
            <a:pPr marL="449262" marR="0" lvl="0" indent="-449262"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туберкульозом;</a:t>
            </a:r>
          </a:p>
          <a:p>
            <a:pPr marL="449262" marR="0" lvl="0" indent="-449262"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дермоїдною кістою;</a:t>
            </a:r>
          </a:p>
          <a:p>
            <a:pPr marL="449262" marR="0" lvl="0" indent="-449262"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тератомами;</a:t>
            </a:r>
          </a:p>
          <a:p>
            <a:pPr marL="449262" marR="0" lvl="0" indent="-449262"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хондромами;</a:t>
            </a:r>
          </a:p>
          <a:p>
            <a:pPr marL="449262" marR="0" lvl="0" indent="-449262"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міомами;</a:t>
            </a:r>
          </a:p>
          <a:p>
            <a:pPr marL="449262" marR="0" lvl="0" indent="-449262"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раком легені</a:t>
            </a:r>
          </a:p>
          <a:p>
            <a:pPr marL="449263" marR="0" lvl="0" indent="-449263" algn="just" rtl="0">
              <a:spcBef>
                <a:spcPts val="0"/>
              </a:spcBef>
              <a:spcAft>
                <a:spcPts val="0"/>
              </a:spcAft>
              <a:buClr>
                <a:schemeClr val="lt1"/>
              </a:buClr>
              <a:buSzPts val="2400"/>
              <a:buFont typeface="Book Antiqua"/>
              <a:buChar char="⮚"/>
            </a:pPr>
            <a:endParaRPr lang="uk-UA" sz="2400" dirty="0">
              <a:solidFill>
                <a:schemeClr val="lt1"/>
              </a:solidFill>
              <a:latin typeface="Book Antiqua"/>
              <a:ea typeface="Book Antiqua"/>
              <a:cs typeface="Book Antiqua"/>
              <a:sym typeface="Book Antiqu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43"/>
          <p:cNvSpPr/>
          <p:nvPr/>
        </p:nvSpPr>
        <p:spPr>
          <a:xfrm>
            <a:off x="1619672" y="188640"/>
            <a:ext cx="7056784" cy="7078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4000" b="1" i="1">
                <a:solidFill>
                  <a:srgbClr val="FFFF00"/>
                </a:solidFill>
                <a:latin typeface="Book Antiqua"/>
                <a:ea typeface="Book Antiqua"/>
                <a:cs typeface="Book Antiqua"/>
                <a:sym typeface="Book Antiqua"/>
              </a:rPr>
              <a:t>Альвеококоз</a:t>
            </a:r>
            <a:endParaRPr sz="4000" b="1" i="1">
              <a:solidFill>
                <a:srgbClr val="FFFF00"/>
              </a:solidFill>
              <a:latin typeface="Book Antiqua"/>
              <a:ea typeface="Book Antiqua"/>
              <a:cs typeface="Book Antiqua"/>
              <a:sym typeface="Book Antiqua"/>
            </a:endParaRPr>
          </a:p>
        </p:txBody>
      </p:sp>
      <p:sp>
        <p:nvSpPr>
          <p:cNvPr id="284" name="Google Shape;284;p43"/>
          <p:cNvSpPr/>
          <p:nvPr/>
        </p:nvSpPr>
        <p:spPr>
          <a:xfrm>
            <a:off x="323528" y="1052736"/>
            <a:ext cx="8568952" cy="3785652"/>
          </a:xfrm>
          <a:prstGeom prst="rect">
            <a:avLst/>
          </a:prstGeom>
          <a:noFill/>
          <a:ln>
            <a:noFill/>
          </a:ln>
        </p:spPr>
        <p:txBody>
          <a:bodyPr spcFirstLastPara="1" wrap="square" lIns="91425" tIns="45700" rIns="91425" bIns="45700" anchor="t" anchorCtr="0">
            <a:noAutofit/>
          </a:bodyPr>
          <a:lstStyle/>
          <a:p>
            <a:pPr marL="0" marR="0" lvl="0" indent="360362" algn="l" rtl="0">
              <a:spcBef>
                <a:spcPts val="0"/>
              </a:spcBef>
              <a:spcAft>
                <a:spcPts val="0"/>
              </a:spcAft>
              <a:buNone/>
            </a:pPr>
            <a:r>
              <a:rPr lang="ru-RU" sz="2400" dirty="0" err="1">
                <a:solidFill>
                  <a:schemeClr val="lt1"/>
                </a:solidFill>
                <a:latin typeface="Book Antiqua"/>
                <a:ea typeface="Book Antiqua"/>
                <a:cs typeface="Book Antiqua"/>
                <a:sym typeface="Book Antiqua"/>
              </a:rPr>
              <a:t>Альвеококоз</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альвеолярний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ехінококоз</a:t>
            </a:r>
            <a:r>
              <a:rPr lang="ru-RU" sz="2400" dirty="0">
                <a:solidFill>
                  <a:schemeClr val="lt1"/>
                </a:solidFill>
                <a:latin typeface="Book Antiqua"/>
                <a:ea typeface="Book Antiqua"/>
                <a:cs typeface="Book Antiqua"/>
                <a:sym typeface="Book Antiqua"/>
              </a:rPr>
              <a:t>) - </a:t>
            </a:r>
            <a:r>
              <a:rPr lang="ru-RU" sz="2400" dirty="0" err="1">
                <a:solidFill>
                  <a:schemeClr val="lt1"/>
                </a:solidFill>
                <a:latin typeface="Book Antiqua"/>
                <a:ea typeface="Book Antiqua"/>
                <a:cs typeface="Book Antiqua"/>
                <a:sym typeface="Book Antiqua"/>
              </a:rPr>
              <a:t>небезпечний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зоонозний</a:t>
            </a:r>
            <a:r>
              <a:rPr lang="ru-RU" sz="2400" dirty="0">
                <a:solidFill>
                  <a:schemeClr val="lt1"/>
                </a:solidFill>
                <a:latin typeface="Book Antiqua"/>
                <a:ea typeface="Book Antiqua"/>
                <a:cs typeface="Book Antiqua"/>
                <a:sym typeface="Book Antiqua"/>
              </a:rPr>
              <a:t> </a:t>
            </a:r>
            <a:r>
              <a:rPr lang="uk-UA" sz="2400" dirty="0">
                <a:solidFill>
                  <a:schemeClr val="lt1"/>
                </a:solidFill>
                <a:latin typeface="Book Antiqua"/>
                <a:ea typeface="Book Antiqua"/>
                <a:cs typeface="Book Antiqua"/>
                <a:sym typeface="Book Antiqua"/>
              </a:rPr>
              <a:t>гельмінтоз, що відноситься до групи </a:t>
            </a:r>
            <a:r>
              <a:rPr lang="uk-UA" sz="2400" dirty="0" err="1">
                <a:solidFill>
                  <a:schemeClr val="lt1"/>
                </a:solidFill>
                <a:latin typeface="Book Antiqua"/>
                <a:ea typeface="Book Antiqua"/>
                <a:cs typeface="Book Antiqua"/>
                <a:sym typeface="Book Antiqua"/>
              </a:rPr>
              <a:t>цестодозів</a:t>
            </a:r>
            <a:r>
              <a:rPr lang="uk-UA" sz="2400" dirty="0">
                <a:solidFill>
                  <a:schemeClr val="lt1"/>
                </a:solidFill>
                <a:latin typeface="Book Antiqua"/>
                <a:ea typeface="Book Antiqua"/>
                <a:cs typeface="Book Antiqua"/>
                <a:sym typeface="Book Antiqua"/>
              </a:rPr>
              <a:t>.</a:t>
            </a:r>
          </a:p>
          <a:p>
            <a:pPr marL="0" marR="0" lvl="0" indent="360362" algn="l"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Характеризується ураженням печінкових тканин з розвитком в них </a:t>
            </a:r>
            <a:r>
              <a:rPr lang="uk-UA" sz="2400" dirty="0" err="1">
                <a:solidFill>
                  <a:schemeClr val="lt1"/>
                </a:solidFill>
                <a:latin typeface="Book Antiqua"/>
                <a:ea typeface="Book Antiqua"/>
                <a:cs typeface="Book Antiqua"/>
                <a:sym typeface="Book Antiqua"/>
              </a:rPr>
              <a:t>пухлиноподібних</a:t>
            </a:r>
            <a:r>
              <a:rPr lang="uk-UA" sz="2400" dirty="0">
                <a:solidFill>
                  <a:schemeClr val="lt1"/>
                </a:solidFill>
                <a:latin typeface="Book Antiqua"/>
                <a:ea typeface="Book Antiqua"/>
                <a:cs typeface="Book Antiqua"/>
                <a:sym typeface="Book Antiqua"/>
              </a:rPr>
              <a:t> утворень, здатних до поширення і формуванням вторинних вогнищ (метастазів) в інших органах (нирках, головному мозку, легенів).</a:t>
            </a:r>
          </a:p>
          <a:p>
            <a:pPr marL="0" marR="0" lvl="0" indent="360362" algn="l"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Захворювання протікає у важкій хронічній формі, нерідко з летальним результатом.</a:t>
            </a:r>
          </a:p>
          <a:p>
            <a:pPr marL="0" marR="0" lvl="0" indent="360362" algn="l"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Хвороба частіше зустрічається у чоловіків і жінок 20-50 років.</a:t>
            </a:r>
          </a:p>
          <a:p>
            <a:pPr marL="0" marR="0" lvl="0" indent="360362" algn="l" rtl="0">
              <a:spcBef>
                <a:spcPts val="0"/>
              </a:spcBef>
              <a:spcAft>
                <a:spcPts val="0"/>
              </a:spcAft>
              <a:buNone/>
            </a:pPr>
            <a:endParaRPr sz="2400" dirty="0">
              <a:solidFill>
                <a:schemeClr val="lt1"/>
              </a:solidFill>
              <a:latin typeface="Book Antiqua"/>
              <a:ea typeface="Book Antiqua"/>
              <a:cs typeface="Book Antiqua"/>
              <a:sym typeface="Book Antiqu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Google Shape;289;p44" descr="Альвеококкоз: причины, симптомы, лечение и диагностика"/>
          <p:cNvPicPr preferRelativeResize="0"/>
          <p:nvPr/>
        </p:nvPicPr>
        <p:blipFill rotWithShape="1">
          <a:blip r:embed="rId3">
            <a:alphaModFix/>
          </a:blip>
          <a:srcRect/>
          <a:stretch/>
        </p:blipFill>
        <p:spPr>
          <a:xfrm>
            <a:off x="0" y="1"/>
            <a:ext cx="3867462" cy="3597638"/>
          </a:xfrm>
          <a:prstGeom prst="rect">
            <a:avLst/>
          </a:prstGeom>
          <a:noFill/>
          <a:ln>
            <a:noFill/>
          </a:ln>
        </p:spPr>
      </p:pic>
      <p:sp>
        <p:nvSpPr>
          <p:cNvPr id="290" name="Google Shape;290;p44"/>
          <p:cNvSpPr/>
          <p:nvPr/>
        </p:nvSpPr>
        <p:spPr>
          <a:xfrm>
            <a:off x="4017364" y="0"/>
            <a:ext cx="5126636" cy="313932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uk-UA" sz="2200" b="1" i="1" dirty="0">
                <a:solidFill>
                  <a:schemeClr val="lt1"/>
                </a:solidFill>
                <a:latin typeface="Book Antiqua"/>
                <a:ea typeface="Book Antiqua"/>
                <a:cs typeface="Book Antiqua"/>
                <a:sym typeface="Book Antiqua"/>
              </a:rPr>
              <a:t>Збудник і причини захворювання</a:t>
            </a:r>
          </a:p>
          <a:p>
            <a:pPr marL="0" marR="0" lvl="0" indent="0" algn="l" rtl="0">
              <a:spcBef>
                <a:spcPts val="0"/>
              </a:spcBef>
              <a:spcAft>
                <a:spcPts val="0"/>
              </a:spcAft>
              <a:buClr>
                <a:schemeClr val="dk1"/>
              </a:buClr>
              <a:buSzPts val="1100"/>
              <a:buFont typeface="Arial"/>
              <a:buNone/>
            </a:pPr>
            <a:r>
              <a:rPr lang="uk-UA" sz="2000" dirty="0">
                <a:solidFill>
                  <a:schemeClr val="lt1"/>
                </a:solidFill>
                <a:latin typeface="Book Antiqua"/>
                <a:ea typeface="Book Antiqua"/>
                <a:cs typeface="Book Antiqua"/>
                <a:sym typeface="Book Antiqua"/>
              </a:rPr>
              <a:t>Причина розвитку патології - личинки паразитичного хробака </a:t>
            </a:r>
            <a:r>
              <a:rPr lang="uk-UA" sz="2000" dirty="0" err="1">
                <a:solidFill>
                  <a:schemeClr val="lt1"/>
                </a:solidFill>
                <a:latin typeface="Book Antiqua"/>
                <a:ea typeface="Book Antiqua"/>
                <a:cs typeface="Book Antiqua"/>
                <a:sym typeface="Book Antiqua"/>
              </a:rPr>
              <a:t>альвеокока</a:t>
            </a:r>
            <a:r>
              <a:rPr lang="uk-UA" sz="2000" dirty="0">
                <a:solidFill>
                  <a:schemeClr val="lt1"/>
                </a:solidFill>
                <a:latin typeface="Book Antiqua"/>
                <a:ea typeface="Book Antiqua"/>
                <a:cs typeface="Book Antiqua"/>
                <a:sym typeface="Book Antiqua"/>
              </a:rPr>
              <a:t> (</a:t>
            </a:r>
            <a:r>
              <a:rPr lang="uk-UA" sz="2000" dirty="0" err="1">
                <a:solidFill>
                  <a:schemeClr val="lt1"/>
                </a:solidFill>
                <a:latin typeface="Book Antiqua"/>
                <a:ea typeface="Book Antiqua"/>
                <a:cs typeface="Book Antiqua"/>
                <a:sym typeface="Book Antiqua"/>
              </a:rPr>
              <a:t>Alveococcus</a:t>
            </a:r>
            <a:r>
              <a:rPr lang="uk-UA" sz="2000" dirty="0">
                <a:solidFill>
                  <a:schemeClr val="lt1"/>
                </a:solidFill>
                <a:latin typeface="Book Antiqua"/>
                <a:ea typeface="Book Antiqua"/>
                <a:cs typeface="Book Antiqua"/>
                <a:sym typeface="Book Antiqua"/>
              </a:rPr>
              <a:t> </a:t>
            </a:r>
            <a:r>
              <a:rPr lang="uk-UA" sz="2000" dirty="0" err="1">
                <a:solidFill>
                  <a:schemeClr val="lt1"/>
                </a:solidFill>
                <a:latin typeface="Book Antiqua"/>
                <a:ea typeface="Book Antiqua"/>
                <a:cs typeface="Book Antiqua"/>
                <a:sym typeface="Book Antiqua"/>
              </a:rPr>
              <a:t>multilocularis</a:t>
            </a:r>
            <a:r>
              <a:rPr lang="uk-UA" sz="2000" dirty="0">
                <a:solidFill>
                  <a:schemeClr val="lt1"/>
                </a:solidFill>
                <a:latin typeface="Book Antiqua"/>
                <a:ea typeface="Book Antiqua"/>
                <a:cs typeface="Book Antiqua"/>
                <a:sym typeface="Book Antiqua"/>
              </a:rPr>
              <a:t>), дрібного стрічкового гельмінта, що належить до ряду </a:t>
            </a:r>
            <a:r>
              <a:rPr lang="uk-UA" sz="2000" dirty="0" err="1">
                <a:solidFill>
                  <a:schemeClr val="lt1"/>
                </a:solidFill>
                <a:latin typeface="Book Antiqua"/>
                <a:ea typeface="Book Antiqua"/>
                <a:cs typeface="Book Antiqua"/>
                <a:sym typeface="Book Antiqua"/>
              </a:rPr>
              <a:t>ціклофілід</a:t>
            </a:r>
            <a:r>
              <a:rPr lang="uk-UA" sz="2000" dirty="0">
                <a:solidFill>
                  <a:schemeClr val="lt1"/>
                </a:solidFill>
                <a:latin typeface="Book Antiqua"/>
                <a:ea typeface="Book Antiqua"/>
                <a:cs typeface="Book Antiqua"/>
                <a:sym typeface="Book Antiqua"/>
              </a:rPr>
              <a:t> (</a:t>
            </a:r>
            <a:r>
              <a:rPr lang="uk-UA" sz="2000" dirty="0" err="1">
                <a:solidFill>
                  <a:schemeClr val="lt1"/>
                </a:solidFill>
                <a:latin typeface="Book Antiqua"/>
                <a:ea typeface="Book Antiqua"/>
                <a:cs typeface="Book Antiqua"/>
                <a:sym typeface="Book Antiqua"/>
              </a:rPr>
              <a:t>Cyclophyllidea</a:t>
            </a:r>
            <a:r>
              <a:rPr lang="uk-UA" sz="2000" dirty="0">
                <a:solidFill>
                  <a:schemeClr val="lt1"/>
                </a:solidFill>
                <a:latin typeface="Book Antiqua"/>
                <a:ea typeface="Book Antiqua"/>
                <a:cs typeface="Book Antiqua"/>
                <a:sym typeface="Book Antiqua"/>
              </a:rPr>
              <a:t>), що потрапляють в людський організм.</a:t>
            </a:r>
          </a:p>
          <a:p>
            <a:pPr marL="0" marR="0" lvl="0" indent="0" algn="l" rtl="0">
              <a:spcBef>
                <a:spcPts val="0"/>
              </a:spcBef>
              <a:spcAft>
                <a:spcPts val="0"/>
              </a:spcAft>
              <a:buClr>
                <a:schemeClr val="dk1"/>
              </a:buClr>
              <a:buSzPts val="1100"/>
              <a:buFont typeface="Arial"/>
              <a:buNone/>
            </a:pPr>
            <a:r>
              <a:rPr lang="uk-UA" sz="2000" dirty="0">
                <a:solidFill>
                  <a:schemeClr val="lt1"/>
                </a:solidFill>
                <a:latin typeface="Book Antiqua"/>
                <a:ea typeface="Book Antiqua"/>
                <a:cs typeface="Book Antiqua"/>
                <a:sym typeface="Book Antiqua"/>
              </a:rPr>
              <a:t>Дорослий черв'як має розмір від 1,2 до 3,5 мм в довжину. На </a:t>
            </a:r>
            <a:r>
              <a:rPr lang="uk-UA" sz="2000" dirty="0" err="1">
                <a:solidFill>
                  <a:schemeClr val="lt1"/>
                </a:solidFill>
                <a:latin typeface="Book Antiqua"/>
                <a:ea typeface="Book Antiqua"/>
                <a:cs typeface="Book Antiqua"/>
                <a:sym typeface="Book Antiqua"/>
              </a:rPr>
              <a:t>сколексі</a:t>
            </a:r>
            <a:r>
              <a:rPr lang="uk-UA" sz="2000" dirty="0">
                <a:solidFill>
                  <a:schemeClr val="lt1"/>
                </a:solidFill>
                <a:latin typeface="Book Antiqua"/>
                <a:ea typeface="Book Antiqua"/>
                <a:cs typeface="Book Antiqua"/>
                <a:sym typeface="Book Antiqua"/>
              </a:rPr>
              <a:t> розташовані 4 присоски і віночок з гачками. Тіло ціп'яка складається з 3-4 члеників (</a:t>
            </a:r>
            <a:r>
              <a:rPr lang="uk-UA" sz="2000" dirty="0" err="1">
                <a:solidFill>
                  <a:schemeClr val="lt1"/>
                </a:solidFill>
                <a:latin typeface="Book Antiqua"/>
                <a:ea typeface="Book Antiqua"/>
                <a:cs typeface="Book Antiqua"/>
                <a:sym typeface="Book Antiqua"/>
              </a:rPr>
              <a:t>проглотид</a:t>
            </a:r>
            <a:r>
              <a:rPr lang="uk-UA" sz="2000" dirty="0">
                <a:solidFill>
                  <a:schemeClr val="lt1"/>
                </a:solidFill>
                <a:latin typeface="Book Antiqua"/>
                <a:ea typeface="Book Antiqua"/>
                <a:cs typeface="Book Antiqua"/>
                <a:sym typeface="Book Antiqua"/>
              </a:rPr>
              <a:t>).</a:t>
            </a:r>
          </a:p>
          <a:p>
            <a:pPr marL="0" marR="0" lvl="0" indent="0" algn="l" rtl="0">
              <a:spcBef>
                <a:spcPts val="0"/>
              </a:spcBef>
              <a:spcAft>
                <a:spcPts val="0"/>
              </a:spcAft>
              <a:buNone/>
            </a:pPr>
            <a:endParaRPr sz="1800" b="1" dirty="0">
              <a:solidFill>
                <a:schemeClr val="lt1"/>
              </a:solidFill>
              <a:latin typeface="Book Antiqua"/>
              <a:ea typeface="Book Antiqua"/>
              <a:cs typeface="Book Antiqua"/>
              <a:sym typeface="Book Antiqua"/>
            </a:endParaRPr>
          </a:p>
        </p:txBody>
      </p:sp>
      <p:sp>
        <p:nvSpPr>
          <p:cNvPr id="291" name="Google Shape;291;p44"/>
          <p:cNvSpPr/>
          <p:nvPr/>
        </p:nvSpPr>
        <p:spPr>
          <a:xfrm>
            <a:off x="221540" y="3720251"/>
            <a:ext cx="8922460" cy="34163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uk-UA" sz="2000" dirty="0">
                <a:solidFill>
                  <a:schemeClr val="lt1"/>
                </a:solidFill>
                <a:latin typeface="Book Antiqua"/>
                <a:ea typeface="Book Antiqua"/>
                <a:cs typeface="Book Antiqua"/>
                <a:sym typeface="Book Antiqua"/>
              </a:rPr>
              <a:t>Альвеокок є біогельмінтом з </a:t>
            </a:r>
            <a:r>
              <a:rPr lang="uk-UA" sz="2000" dirty="0" err="1">
                <a:solidFill>
                  <a:schemeClr val="lt1"/>
                </a:solidFill>
                <a:latin typeface="Book Antiqua"/>
                <a:ea typeface="Book Antiqua"/>
                <a:cs typeface="Book Antiqua"/>
                <a:sym typeface="Book Antiqua"/>
              </a:rPr>
              <a:t>гетероксенним</a:t>
            </a:r>
            <a:r>
              <a:rPr lang="uk-UA" sz="2000" dirty="0">
                <a:solidFill>
                  <a:schemeClr val="lt1"/>
                </a:solidFill>
                <a:latin typeface="Book Antiqua"/>
                <a:ea typeface="Book Antiqua"/>
                <a:cs typeface="Book Antiqua"/>
                <a:sym typeface="Book Antiqua"/>
              </a:rPr>
              <a:t> (які вимагають зміни господарів) циклом розвитку.</a:t>
            </a:r>
          </a:p>
          <a:p>
            <a:pPr marL="0" marR="0" lvl="0" indent="0" algn="l" rtl="0">
              <a:spcBef>
                <a:spcPts val="0"/>
              </a:spcBef>
              <a:spcAft>
                <a:spcPts val="0"/>
              </a:spcAft>
              <a:buClr>
                <a:schemeClr val="dk1"/>
              </a:buClr>
              <a:buSzPts val="1100"/>
              <a:buFont typeface="Arial"/>
              <a:buNone/>
            </a:pPr>
            <a:r>
              <a:rPr lang="uk-UA" sz="2000" dirty="0">
                <a:solidFill>
                  <a:schemeClr val="lt1"/>
                </a:solidFill>
                <a:latin typeface="Book Antiqua"/>
                <a:ea typeface="Book Antiqua"/>
                <a:cs typeface="Book Antiqua"/>
                <a:sym typeface="Book Antiqua"/>
              </a:rPr>
              <a:t>Дефінітивні господарі паразита - хижаки родина псових (лисиці, вовки, песці, собаки).</a:t>
            </a:r>
          </a:p>
          <a:p>
            <a:pPr marL="0" marR="0" lvl="0" indent="0" algn="l" rtl="0">
              <a:spcBef>
                <a:spcPts val="0"/>
              </a:spcBef>
              <a:spcAft>
                <a:spcPts val="0"/>
              </a:spcAft>
              <a:buClr>
                <a:schemeClr val="dk1"/>
              </a:buClr>
              <a:buSzPts val="1100"/>
              <a:buFont typeface="Arial"/>
              <a:buNone/>
            </a:pPr>
            <a:r>
              <a:rPr lang="uk-UA" sz="2000" dirty="0">
                <a:solidFill>
                  <a:schemeClr val="lt1"/>
                </a:solidFill>
                <a:latin typeface="Book Antiqua"/>
                <a:ea typeface="Book Antiqua"/>
                <a:cs typeface="Book Antiqua"/>
                <a:sym typeface="Book Antiqua"/>
              </a:rPr>
              <a:t>Найбільш часто стрічкова стадія ціп'яка паразитує в кишечнику лисиць, через що черв'як отримав назву - «лисий солітер».</a:t>
            </a:r>
          </a:p>
          <a:p>
            <a:pPr marL="0" marR="0" lvl="0" indent="0" algn="l" rtl="0">
              <a:spcBef>
                <a:spcPts val="0"/>
              </a:spcBef>
              <a:spcAft>
                <a:spcPts val="0"/>
              </a:spcAft>
              <a:buClr>
                <a:schemeClr val="dk1"/>
              </a:buClr>
              <a:buSzPts val="1100"/>
              <a:buFont typeface="Arial"/>
              <a:buNone/>
            </a:pPr>
            <a:r>
              <a:rPr lang="uk-UA" sz="2000" dirty="0">
                <a:solidFill>
                  <a:schemeClr val="lt1"/>
                </a:solidFill>
                <a:latin typeface="Book Antiqua"/>
                <a:ea typeface="Book Antiqua"/>
                <a:cs typeface="Book Antiqua"/>
                <a:sym typeface="Book Antiqua"/>
              </a:rPr>
              <a:t>У ролі проміжних господарів виступають тварини ряду гризунів (щури, миші-полівки, ондатри, нутрії, бобри) і людина.</a:t>
            </a:r>
          </a:p>
          <a:p>
            <a:pPr marL="0" marR="0" lvl="0" indent="0" algn="l" rtl="0">
              <a:spcBef>
                <a:spcPts val="0"/>
              </a:spcBef>
              <a:spcAft>
                <a:spcPts val="0"/>
              </a:spcAft>
              <a:buClr>
                <a:schemeClr val="dk1"/>
              </a:buClr>
              <a:buSzPts val="1100"/>
              <a:buFont typeface="Arial"/>
              <a:buNone/>
            </a:pPr>
            <a:r>
              <a:rPr lang="uk-UA" sz="2000" dirty="0">
                <a:solidFill>
                  <a:schemeClr val="lt1"/>
                </a:solidFill>
                <a:latin typeface="Book Antiqua"/>
                <a:ea typeface="Book Antiqua"/>
                <a:cs typeface="Book Antiqua"/>
                <a:sym typeface="Book Antiqua"/>
              </a:rPr>
              <a:t>У тонкій кишці основного господаря паразитують тисячі дорослих гельмінтів, в зрілих члениках яких міститься від 300 до 400 яєць.</a:t>
            </a:r>
          </a:p>
          <a:p>
            <a:pPr marL="0" marR="0" lvl="0" indent="0" algn="l" rtl="0">
              <a:spcBef>
                <a:spcPts val="0"/>
              </a:spcBef>
              <a:spcAft>
                <a:spcPts val="0"/>
              </a:spcAft>
              <a:buNone/>
            </a:pPr>
            <a:endParaRPr lang="uk-UA" sz="2000" dirty="0">
              <a:solidFill>
                <a:schemeClr val="lt1"/>
              </a:solidFill>
              <a:latin typeface="Book Antiqua"/>
              <a:ea typeface="Book Antiqua"/>
              <a:cs typeface="Book Antiqua"/>
              <a:sym typeface="Book Antiqua"/>
            </a:endParaRPr>
          </a:p>
          <a:p>
            <a:pPr marL="0" marR="0" lvl="0" indent="0" algn="l" rtl="0">
              <a:spcBef>
                <a:spcPts val="0"/>
              </a:spcBef>
              <a:spcAft>
                <a:spcPts val="0"/>
              </a:spcAft>
              <a:buNone/>
            </a:pPr>
            <a:br>
              <a:rPr lang="uk-UA" sz="2000" dirty="0">
                <a:solidFill>
                  <a:schemeClr val="lt1"/>
                </a:solidFill>
                <a:latin typeface="Book Antiqua"/>
                <a:ea typeface="Book Antiqua"/>
                <a:cs typeface="Book Antiqua"/>
                <a:sym typeface="Book Antiqua"/>
              </a:rPr>
            </a:br>
            <a:endParaRPr lang="uk-UA" sz="2000" dirty="0">
              <a:solidFill>
                <a:schemeClr val="lt1"/>
              </a:solidFill>
              <a:latin typeface="Book Antiqua"/>
              <a:ea typeface="Book Antiqua"/>
              <a:cs typeface="Book Antiqua"/>
              <a:sym typeface="Book Antiqu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7" name="Google Shape;297;p45"/>
          <p:cNvSpPr/>
          <p:nvPr/>
        </p:nvSpPr>
        <p:spPr>
          <a:xfrm>
            <a:off x="5186597" y="0"/>
            <a:ext cx="3732549" cy="4247317"/>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Clr>
                <a:schemeClr val="dk1"/>
              </a:buClr>
              <a:buSzPts val="1100"/>
              <a:buFont typeface="Arial"/>
              <a:buNone/>
            </a:pPr>
            <a:r>
              <a:rPr lang="uk-UA" sz="2000" dirty="0">
                <a:solidFill>
                  <a:schemeClr val="lt1"/>
                </a:solidFill>
                <a:latin typeface="Book Antiqua"/>
                <a:ea typeface="Book Antiqua"/>
                <a:cs typeface="Book Antiqua"/>
                <a:sym typeface="Book Antiqua"/>
              </a:rPr>
              <a:t>Яйця гельмінта, що мають всередині онкосферу (личинку з гачками) виділяються в зовнішнє середовище з фекаліями основних господарів, потрапляють на рослини, в </a:t>
            </a:r>
            <a:r>
              <a:rPr lang="uk-UA" sz="2000" dirty="0" err="1">
                <a:solidFill>
                  <a:schemeClr val="lt1"/>
                </a:solidFill>
                <a:latin typeface="Book Antiqua"/>
                <a:ea typeface="Book Antiqua"/>
                <a:cs typeface="Book Antiqua"/>
                <a:sym typeface="Book Antiqua"/>
              </a:rPr>
              <a:t>грунт</a:t>
            </a:r>
            <a:r>
              <a:rPr lang="uk-UA" sz="2000" dirty="0">
                <a:solidFill>
                  <a:schemeClr val="lt1"/>
                </a:solidFill>
                <a:latin typeface="Book Antiqua"/>
                <a:ea typeface="Book Antiqua"/>
                <a:cs typeface="Book Antiqua"/>
                <a:sym typeface="Book Antiqua"/>
              </a:rPr>
              <a:t>, водойми.</a:t>
            </a:r>
          </a:p>
          <a:p>
            <a:pPr marL="0" marR="0" lvl="0" indent="0" algn="just" rtl="0">
              <a:spcBef>
                <a:spcPts val="0"/>
              </a:spcBef>
              <a:spcAft>
                <a:spcPts val="0"/>
              </a:spcAft>
              <a:buClr>
                <a:schemeClr val="dk1"/>
              </a:buClr>
              <a:buSzPts val="1100"/>
              <a:buFont typeface="Arial"/>
              <a:buNone/>
            </a:pPr>
            <a:r>
              <a:rPr lang="uk-UA" sz="2000" dirty="0">
                <a:solidFill>
                  <a:schemeClr val="lt1"/>
                </a:solidFill>
                <a:latin typeface="Book Antiqua"/>
                <a:ea typeface="Book Antiqua"/>
                <a:cs typeface="Book Antiqua"/>
                <a:sym typeface="Book Antiqua"/>
              </a:rPr>
              <a:t>Зрілі </a:t>
            </a:r>
            <a:r>
              <a:rPr lang="uk-UA" sz="2000" dirty="0" err="1">
                <a:solidFill>
                  <a:schemeClr val="lt1"/>
                </a:solidFill>
                <a:latin typeface="Book Antiqua"/>
                <a:ea typeface="Book Antiqua"/>
                <a:cs typeface="Book Antiqua"/>
                <a:sym typeface="Book Antiqua"/>
              </a:rPr>
              <a:t>проглотиди</a:t>
            </a:r>
            <a:r>
              <a:rPr lang="uk-UA" sz="2000" dirty="0">
                <a:solidFill>
                  <a:schemeClr val="lt1"/>
                </a:solidFill>
                <a:latin typeface="Book Antiqua"/>
                <a:ea typeface="Book Antiqua"/>
                <a:cs typeface="Book Antiqua"/>
                <a:sym typeface="Book Antiqua"/>
              </a:rPr>
              <a:t> можуть самостійно виповзати із заднього проходу тварин. Лопаючись, вони розсіюють навколо сотні шкідливих яєць, частина з яких залишається на хутрі.</a:t>
            </a:r>
            <a:endParaRPr lang="uk-UA" sz="2000" dirty="0"/>
          </a:p>
        </p:txBody>
      </p:sp>
      <p:sp>
        <p:nvSpPr>
          <p:cNvPr id="298" name="Google Shape;298;p45"/>
          <p:cNvSpPr/>
          <p:nvPr/>
        </p:nvSpPr>
        <p:spPr>
          <a:xfrm>
            <a:off x="251400" y="4634925"/>
            <a:ext cx="8892600" cy="175440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Clr>
                <a:schemeClr val="dk1"/>
              </a:buClr>
              <a:buSzPts val="1100"/>
              <a:buFont typeface="Arial"/>
              <a:buNone/>
            </a:pPr>
            <a:r>
              <a:rPr lang="uk-UA" sz="2000" dirty="0">
                <a:solidFill>
                  <a:schemeClr val="lt1"/>
                </a:solidFill>
                <a:latin typeface="Book Antiqua"/>
                <a:ea typeface="Book Antiqua"/>
                <a:cs typeface="Book Antiqua"/>
                <a:sym typeface="Book Antiqua"/>
              </a:rPr>
              <a:t>Гризуни разом з кормом або водою заковтують яйця гельмінтів. Потрапивши в кишечник людини онкосфери швидко позбуваються  яйцевих оболонок. Просвердлив своїми гаками стінку тонкої кишки вони спрямовуються разом з </a:t>
            </a:r>
            <a:r>
              <a:rPr lang="uk-UA" sz="2000" dirty="0" err="1">
                <a:solidFill>
                  <a:schemeClr val="lt1"/>
                </a:solidFill>
                <a:latin typeface="Book Antiqua"/>
                <a:ea typeface="Book Antiqua"/>
                <a:cs typeface="Book Antiqua"/>
                <a:sym typeface="Book Antiqua"/>
              </a:rPr>
              <a:t>кровотоком</a:t>
            </a:r>
            <a:r>
              <a:rPr lang="uk-UA" sz="2000" dirty="0">
                <a:solidFill>
                  <a:schemeClr val="lt1"/>
                </a:solidFill>
                <a:latin typeface="Book Antiqua"/>
                <a:ea typeface="Book Antiqua"/>
                <a:cs typeface="Book Antiqua"/>
                <a:sym typeface="Book Antiqua"/>
              </a:rPr>
              <a:t> до місця улюбленої локалізації - печінки. Онкосфери можуть розповсюджуватися лімфогенним або гематогенним шляхом і в інші органи, однак більше 85% осідає в печінкових тканинах.</a:t>
            </a:r>
          </a:p>
          <a:p>
            <a:pPr marL="0" marR="0" lvl="0" indent="0" algn="l" rtl="0">
              <a:spcBef>
                <a:spcPts val="0"/>
              </a:spcBef>
              <a:spcAft>
                <a:spcPts val="0"/>
              </a:spcAft>
              <a:buNone/>
            </a:pPr>
            <a:endParaRPr lang="uk-UA" sz="2000" dirty="0">
              <a:solidFill>
                <a:schemeClr val="lt1"/>
              </a:solidFill>
              <a:latin typeface="Book Antiqua"/>
              <a:ea typeface="Book Antiqua"/>
              <a:cs typeface="Book Antiqua"/>
              <a:sym typeface="Book Antiqua"/>
            </a:endParaRPr>
          </a:p>
        </p:txBody>
      </p:sp>
      <p:pic>
        <p:nvPicPr>
          <p:cNvPr id="235521" name="Picture 1"/>
          <p:cNvPicPr>
            <a:picLocks noChangeAspect="1" noChangeArrowheads="1"/>
          </p:cNvPicPr>
          <p:nvPr/>
        </p:nvPicPr>
        <p:blipFill>
          <a:blip r:embed="rId3"/>
          <a:srcRect/>
          <a:stretch>
            <a:fillRect/>
          </a:stretch>
        </p:blipFill>
        <p:spPr bwMode="auto">
          <a:xfrm>
            <a:off x="179882" y="0"/>
            <a:ext cx="4692438" cy="4002374"/>
          </a:xfrm>
          <a:prstGeom prst="rect">
            <a:avLst/>
          </a:prstGeom>
          <a:noFill/>
          <a:ln w="9525">
            <a:noFill/>
            <a:miter lim="800000"/>
            <a:headEnd/>
            <a:tailEnd/>
          </a:ln>
        </p:spPr>
      </p:pic>
      <p:sp>
        <p:nvSpPr>
          <p:cNvPr id="6" name="Прямоугольник 5"/>
          <p:cNvSpPr/>
          <p:nvPr/>
        </p:nvSpPr>
        <p:spPr>
          <a:xfrm>
            <a:off x="306007" y="3949669"/>
            <a:ext cx="4400905" cy="461665"/>
          </a:xfrm>
          <a:prstGeom prst="rect">
            <a:avLst/>
          </a:prstGeom>
        </p:spPr>
        <p:txBody>
          <a:bodyPr wrap="square">
            <a:spAutoFit/>
          </a:bodyPr>
          <a:lstStyle/>
          <a:p>
            <a:r>
              <a:rPr lang="uk-UA" sz="2400" b="1" i="1" dirty="0">
                <a:solidFill>
                  <a:schemeClr val="lt1"/>
                </a:solidFill>
                <a:latin typeface="Book Antiqua"/>
                <a:sym typeface="Book Antiqua"/>
              </a:rPr>
              <a:t>Життєвий цикл альвеококу </a:t>
            </a:r>
            <a:endParaRPr lang="ru-RU" sz="2400" b="1" i="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46"/>
          <p:cNvSpPr/>
          <p:nvPr/>
        </p:nvSpPr>
        <p:spPr>
          <a:xfrm>
            <a:off x="395536" y="0"/>
            <a:ext cx="8496944" cy="6740307"/>
          </a:xfrm>
          <a:prstGeom prst="rect">
            <a:avLst/>
          </a:prstGeom>
          <a:noFill/>
          <a:ln>
            <a:noFill/>
          </a:ln>
        </p:spPr>
        <p:txBody>
          <a:bodyPr spcFirstLastPara="1" wrap="square" lIns="91425" tIns="45700" rIns="91425" bIns="45700" anchor="t" anchorCtr="0">
            <a:noAutofit/>
          </a:bodyPr>
          <a:lstStyle/>
          <a:p>
            <a:pPr marL="0" marR="0" lvl="0" indent="360362" algn="just" rtl="0">
              <a:spcBef>
                <a:spcPts val="0"/>
              </a:spcBef>
              <a:spcAft>
                <a:spcPts val="0"/>
              </a:spcAft>
              <a:buClr>
                <a:schemeClr val="dk1"/>
              </a:buClr>
              <a:buSzPts val="1100"/>
              <a:buFont typeface="Arial"/>
              <a:buNone/>
            </a:pPr>
            <a:r>
              <a:rPr lang="ru-RU" sz="2300">
                <a:solidFill>
                  <a:schemeClr val="lt1"/>
                </a:solidFill>
                <a:latin typeface="Book Antiqua"/>
                <a:ea typeface="Book Antiqua"/>
                <a:cs typeface="Book Antiqua"/>
                <a:sym typeface="Book Antiqua"/>
              </a:rPr>
              <a:t>У печінці відбувається трансформація  личинок в бульбашки діаметром близько 2 мм. Після цього починається формування паразитарного вузла. У людини цей процес триває багато років.</a:t>
            </a:r>
            <a:endParaRPr sz="23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300">
                <a:solidFill>
                  <a:schemeClr val="lt1"/>
                </a:solidFill>
                <a:latin typeface="Book Antiqua"/>
                <a:ea typeface="Book Antiqua"/>
                <a:cs typeface="Book Antiqua"/>
                <a:sym typeface="Book Antiqua"/>
              </a:rPr>
              <a:t>Інфікування людей відбувається у випадках:</a:t>
            </a:r>
            <a:endParaRPr sz="23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300">
                <a:solidFill>
                  <a:schemeClr val="lt1"/>
                </a:solidFill>
                <a:latin typeface="Book Antiqua"/>
                <a:ea typeface="Book Antiqua"/>
                <a:cs typeface="Book Antiqua"/>
                <a:sym typeface="Book Antiqua"/>
              </a:rPr>
              <a:t>Збору і поїдання зростаючих в лісі ягід або трав без їх попереднього промивання.</a:t>
            </a:r>
            <a:endParaRPr sz="23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300">
                <a:solidFill>
                  <a:schemeClr val="lt1"/>
                </a:solidFill>
                <a:latin typeface="Book Antiqua"/>
                <a:ea typeface="Book Antiqua"/>
                <a:cs typeface="Book Antiqua"/>
                <a:sym typeface="Book Antiqua"/>
              </a:rPr>
              <a:t>Використання для пиття води з природних водойм.</a:t>
            </a:r>
            <a:endParaRPr sz="23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300">
                <a:solidFill>
                  <a:schemeClr val="lt1"/>
                </a:solidFill>
                <a:latin typeface="Book Antiqua"/>
                <a:ea typeface="Book Antiqua"/>
                <a:cs typeface="Book Antiqua"/>
                <a:sym typeface="Book Antiqua"/>
              </a:rPr>
              <a:t>Прийому їжі після контакту з твариною, не помивши після цього руки.</a:t>
            </a:r>
            <a:endParaRPr sz="23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300">
                <a:solidFill>
                  <a:schemeClr val="lt1"/>
                </a:solidFill>
                <a:latin typeface="Book Antiqua"/>
                <a:ea typeface="Book Antiqua"/>
                <a:cs typeface="Book Antiqua"/>
                <a:sym typeface="Book Antiqua"/>
              </a:rPr>
              <a:t>Робіт з оброблення туш тварин, добутих на полюванні.</a:t>
            </a:r>
            <a:endParaRPr sz="23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300">
                <a:solidFill>
                  <a:schemeClr val="lt1"/>
                </a:solidFill>
                <a:latin typeface="Book Antiqua"/>
                <a:ea typeface="Book Antiqua"/>
                <a:cs typeface="Book Antiqua"/>
                <a:sym typeface="Book Antiqua"/>
              </a:rPr>
              <a:t>Зняття і вичинки шкір диких тварин (особливо лисиць).</a:t>
            </a:r>
            <a:endParaRPr sz="23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300">
                <a:solidFill>
                  <a:schemeClr val="lt1"/>
                </a:solidFill>
                <a:latin typeface="Book Antiqua"/>
                <a:ea typeface="Book Antiqua"/>
                <a:cs typeface="Book Antiqua"/>
                <a:sym typeface="Book Antiqua"/>
              </a:rPr>
              <a:t>Найбільшому ризику піддаються особи, що займаються полюванням, що працюють в зоопарках або звіринцях, обробники хутряної сировини.</a:t>
            </a:r>
            <a:endParaRPr sz="23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300">
                <a:solidFill>
                  <a:schemeClr val="lt1"/>
                </a:solidFill>
                <a:latin typeface="Book Antiqua"/>
                <a:ea typeface="Book Antiqua"/>
                <a:cs typeface="Book Antiqua"/>
                <a:sym typeface="Book Antiqua"/>
              </a:rPr>
              <a:t>Людина не становить небезпеки для оточуючих, так як в її організмі гельмінт не досягає  статевої зрілості і не здатний продукувати яйця.</a:t>
            </a:r>
            <a:endParaRPr sz="2300">
              <a:solidFill>
                <a:schemeClr val="lt1"/>
              </a:solidFill>
              <a:latin typeface="Book Antiqua"/>
              <a:ea typeface="Book Antiqua"/>
              <a:cs typeface="Book Antiqua"/>
              <a:sym typeface="Book Antiqua"/>
            </a:endParaRPr>
          </a:p>
          <a:p>
            <a:pPr marL="0" marR="0" lvl="0" indent="360363" algn="just" rtl="0">
              <a:spcBef>
                <a:spcPts val="0"/>
              </a:spcBef>
              <a:spcAft>
                <a:spcPts val="0"/>
              </a:spcAft>
              <a:buNone/>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7"/>
          <p:cNvSpPr/>
          <p:nvPr/>
        </p:nvSpPr>
        <p:spPr>
          <a:xfrm>
            <a:off x="251520" y="188640"/>
            <a:ext cx="8640960" cy="674030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100"/>
              <a:buFont typeface="Arial"/>
              <a:buNone/>
            </a:pPr>
            <a:r>
              <a:rPr lang="ru-RU" sz="2500" b="1" i="1" dirty="0" err="1">
                <a:solidFill>
                  <a:schemeClr val="lt1"/>
                </a:solidFill>
                <a:latin typeface="Book Antiqua"/>
                <a:ea typeface="Book Antiqua"/>
                <a:cs typeface="Book Antiqua"/>
                <a:sym typeface="Book Antiqua"/>
              </a:rPr>
              <a:t>Симптоми</a:t>
            </a:r>
            <a:r>
              <a:rPr lang="ru-RU" sz="2500" b="1" i="1" dirty="0">
                <a:solidFill>
                  <a:schemeClr val="lt1"/>
                </a:solidFill>
                <a:latin typeface="Book Antiqua"/>
                <a:ea typeface="Book Antiqua"/>
                <a:cs typeface="Book Antiqua"/>
                <a:sym typeface="Book Antiqua"/>
              </a:rPr>
              <a:t>  </a:t>
            </a:r>
            <a:r>
              <a:rPr lang="ru-RU" sz="2500" b="1" i="1" dirty="0" err="1">
                <a:solidFill>
                  <a:schemeClr val="lt1"/>
                </a:solidFill>
                <a:latin typeface="Book Antiqua"/>
                <a:ea typeface="Book Antiqua"/>
                <a:cs typeface="Book Antiqua"/>
                <a:sym typeface="Book Antiqua"/>
              </a:rPr>
              <a:t>альвеококоза</a:t>
            </a:r>
            <a:endParaRPr lang="ru-RU" sz="2500" b="1" i="1" dirty="0">
              <a:solidFill>
                <a:schemeClr val="lt1"/>
              </a:solidFill>
              <a:latin typeface="Book Antiqua"/>
              <a:ea typeface="Book Antiqua"/>
              <a:cs typeface="Book Antiqua"/>
              <a:sym typeface="Book Antiqua"/>
            </a:endParaRPr>
          </a:p>
          <a:p>
            <a:pPr marR="0" lvl="0" indent="269875" algn="just" rtl="0">
              <a:spcBef>
                <a:spcPts val="0"/>
              </a:spcBef>
              <a:spcAft>
                <a:spcPts val="0"/>
              </a:spcAft>
              <a:buClr>
                <a:schemeClr val="dk1"/>
              </a:buClr>
              <a:buSzPts val="1100"/>
              <a:buFont typeface="Arial"/>
              <a:buNone/>
            </a:pPr>
            <a:r>
              <a:rPr lang="uk-UA" sz="2300" dirty="0">
                <a:solidFill>
                  <a:schemeClr val="lt1"/>
                </a:solidFill>
                <a:latin typeface="Book Antiqua"/>
                <a:ea typeface="Book Antiqua"/>
                <a:cs typeface="Book Antiqua"/>
                <a:sym typeface="Book Antiqua"/>
              </a:rPr>
              <a:t>Розвиток і зростання альвеококового вузла відбувається протягом довгого часу. Період без </a:t>
            </a:r>
            <a:r>
              <a:rPr lang="uk-UA" sz="2300" dirty="0" err="1">
                <a:solidFill>
                  <a:schemeClr val="lt1"/>
                </a:solidFill>
                <a:latin typeface="Book Antiqua"/>
                <a:ea typeface="Book Antiqua"/>
                <a:cs typeface="Book Antiqua"/>
                <a:sym typeface="Book Antiqua"/>
              </a:rPr>
              <a:t>симптомного</a:t>
            </a:r>
            <a:r>
              <a:rPr lang="uk-UA" sz="2300" dirty="0">
                <a:solidFill>
                  <a:schemeClr val="lt1"/>
                </a:solidFill>
                <a:latin typeface="Book Antiqua"/>
                <a:ea typeface="Book Antiqua"/>
                <a:cs typeface="Book Antiqua"/>
                <a:sym typeface="Book Antiqua"/>
              </a:rPr>
              <a:t> перебігу може тривати від 5 до 15 років.</a:t>
            </a:r>
          </a:p>
          <a:p>
            <a:pPr marR="0" lvl="0" indent="269875" algn="just" rtl="0">
              <a:spcBef>
                <a:spcPts val="0"/>
              </a:spcBef>
              <a:spcAft>
                <a:spcPts val="0"/>
              </a:spcAft>
              <a:buClr>
                <a:schemeClr val="dk1"/>
              </a:buClr>
              <a:buSzPts val="1100"/>
              <a:buFont typeface="Arial"/>
              <a:buNone/>
            </a:pPr>
            <a:r>
              <a:rPr lang="uk-UA" sz="2300" dirty="0">
                <a:solidFill>
                  <a:schemeClr val="lt1"/>
                </a:solidFill>
                <a:latin typeface="Book Antiqua"/>
                <a:ea typeface="Book Antiqua"/>
                <a:cs typeface="Book Antiqua"/>
                <a:sym typeface="Book Antiqua"/>
              </a:rPr>
              <a:t> Легені уражаються в разі проростання </a:t>
            </a:r>
            <a:r>
              <a:rPr lang="uk-UA" sz="2300" dirty="0" err="1">
                <a:solidFill>
                  <a:schemeClr val="lt1"/>
                </a:solidFill>
                <a:latin typeface="Book Antiqua"/>
                <a:ea typeface="Book Antiqua"/>
                <a:cs typeface="Book Antiqua"/>
                <a:sym typeface="Book Antiqua"/>
              </a:rPr>
              <a:t>альвеококової</a:t>
            </a:r>
            <a:r>
              <a:rPr lang="uk-UA" sz="2300" dirty="0">
                <a:solidFill>
                  <a:schemeClr val="lt1"/>
                </a:solidFill>
                <a:latin typeface="Book Antiqua"/>
                <a:ea typeface="Book Antiqua"/>
                <a:cs typeface="Book Antiqua"/>
                <a:sym typeface="Book Antiqua"/>
              </a:rPr>
              <a:t> пухлини з печінки через піддіафрагмальний простір.</a:t>
            </a:r>
          </a:p>
          <a:p>
            <a:pPr marR="0" lvl="0" indent="269875" algn="just" rtl="0">
              <a:spcBef>
                <a:spcPts val="0"/>
              </a:spcBef>
              <a:spcAft>
                <a:spcPts val="0"/>
              </a:spcAft>
              <a:buClr>
                <a:schemeClr val="dk1"/>
              </a:buClr>
              <a:buSzPts val="1100"/>
              <a:buFont typeface="Arial"/>
              <a:buNone/>
            </a:pPr>
            <a:endParaRPr lang="uk-UA" sz="2300" dirty="0">
              <a:solidFill>
                <a:schemeClr val="lt1"/>
              </a:solidFill>
              <a:latin typeface="Book Antiqua"/>
              <a:ea typeface="Book Antiqua"/>
              <a:cs typeface="Book Antiqua"/>
              <a:sym typeface="Book Antiqua"/>
            </a:endParaRPr>
          </a:p>
          <a:p>
            <a:pPr marR="0" lvl="0" indent="269875" algn="just" rtl="0">
              <a:spcBef>
                <a:spcPts val="0"/>
              </a:spcBef>
              <a:spcAft>
                <a:spcPts val="0"/>
              </a:spcAft>
              <a:buClr>
                <a:schemeClr val="dk1"/>
              </a:buClr>
              <a:buSzPts val="1100"/>
              <a:buFont typeface="Arial"/>
              <a:buNone/>
            </a:pPr>
            <a:r>
              <a:rPr lang="uk-UA" sz="2300" dirty="0">
                <a:solidFill>
                  <a:schemeClr val="lt1"/>
                </a:solidFill>
                <a:latin typeface="Book Antiqua"/>
                <a:ea typeface="Book Antiqua"/>
                <a:cs typeface="Book Antiqua"/>
                <a:sym typeface="Book Antiqua"/>
              </a:rPr>
              <a:t>Проявляється болем в грудній клітці (частіше справа), задишкою, високою температурою. Дихання у хворого утруднене, мучить невпинний кашель з виділенням кров'янистої або гнійної мокроти.</a:t>
            </a:r>
          </a:p>
          <a:p>
            <a:pPr marR="0" lvl="0" indent="269875" algn="just" rtl="0">
              <a:spcBef>
                <a:spcPts val="0"/>
              </a:spcBef>
              <a:spcAft>
                <a:spcPts val="0"/>
              </a:spcAft>
              <a:buClr>
                <a:schemeClr val="dk1"/>
              </a:buClr>
              <a:buSzPts val="1100"/>
              <a:buFont typeface="Arial"/>
              <a:buNone/>
            </a:pPr>
            <a:r>
              <a:rPr lang="uk-UA" sz="2300" dirty="0">
                <a:solidFill>
                  <a:schemeClr val="lt1"/>
                </a:solidFill>
                <a:latin typeface="Book Antiqua"/>
                <a:ea typeface="Book Antiqua"/>
                <a:cs typeface="Book Antiqua"/>
                <a:sym typeface="Book Antiqua"/>
              </a:rPr>
              <a:t>При прориві альвеококового вогнища з легені в бронх можливий розвиток септичного плевриту або аспіраційної пневмонії, які дуже важко піддаються лікуванню навіть найкращими антибіотиками.</a:t>
            </a:r>
          </a:p>
          <a:p>
            <a:pPr marR="0" lvl="0" indent="269875" algn="just" rtl="0">
              <a:spcBef>
                <a:spcPts val="0"/>
              </a:spcBef>
              <a:spcAft>
                <a:spcPts val="0"/>
              </a:spcAft>
              <a:buClr>
                <a:schemeClr val="dk1"/>
              </a:buClr>
              <a:buSzPts val="1100"/>
              <a:buFont typeface="Arial"/>
              <a:buNone/>
            </a:pPr>
            <a:r>
              <a:rPr lang="uk-UA" sz="2300" dirty="0">
                <a:solidFill>
                  <a:schemeClr val="lt1"/>
                </a:solidFill>
                <a:latin typeface="Book Antiqua"/>
                <a:ea typeface="Book Antiqua"/>
                <a:cs typeface="Book Antiqua"/>
                <a:sym typeface="Book Antiqua"/>
              </a:rPr>
              <a:t>Підозра на зараження альвеококом може виникнути при наявності у хворого щільною ( «залізної») горбистої печінки, яка визначається пальпаторно.</a:t>
            </a:r>
          </a:p>
          <a:p>
            <a:pPr marR="0" lvl="0" indent="269875" algn="just" rtl="0">
              <a:spcBef>
                <a:spcPts val="0"/>
              </a:spcBef>
              <a:spcAft>
                <a:spcPts val="0"/>
              </a:spcAft>
              <a:buNone/>
            </a:pPr>
            <a:endParaRPr lang="uk-UA" sz="2200" dirty="0">
              <a:solidFill>
                <a:schemeClr val="lt1"/>
              </a:solidFill>
              <a:latin typeface="Book Antiqua"/>
              <a:ea typeface="Book Antiqua"/>
              <a:cs typeface="Book Antiqua"/>
              <a:sym typeface="Book Antiqu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8"/>
          <p:cNvSpPr/>
          <p:nvPr/>
        </p:nvSpPr>
        <p:spPr>
          <a:xfrm>
            <a:off x="323528" y="476672"/>
            <a:ext cx="8820472" cy="4524315"/>
          </a:xfrm>
          <a:prstGeom prst="rect">
            <a:avLst/>
          </a:prstGeom>
          <a:noFill/>
          <a:ln>
            <a:noFill/>
          </a:ln>
        </p:spPr>
        <p:txBody>
          <a:bodyPr spcFirstLastPara="1" wrap="square" lIns="91425" tIns="45700" rIns="91425" bIns="45700" anchor="t" anchorCtr="0">
            <a:noAutofit/>
          </a:bodyPr>
          <a:lstStyle/>
          <a:p>
            <a:pPr marL="457200" marR="0" lvl="0" indent="0" algn="l" rtl="0">
              <a:spcBef>
                <a:spcPts val="0"/>
              </a:spcBef>
              <a:spcAft>
                <a:spcPts val="0"/>
              </a:spcAft>
              <a:buNone/>
            </a:pPr>
            <a:r>
              <a:rPr lang="ru-RU" sz="3200" b="1" dirty="0" err="1">
                <a:solidFill>
                  <a:schemeClr val="lt1"/>
                </a:solidFill>
                <a:latin typeface="Book Antiqua"/>
                <a:ea typeface="Book Antiqua"/>
                <a:cs typeface="Book Antiqua"/>
                <a:sym typeface="Book Antiqua"/>
              </a:rPr>
              <a:t>Множинні</a:t>
            </a:r>
            <a:r>
              <a:rPr lang="ru-RU" sz="3200" b="1" dirty="0">
                <a:solidFill>
                  <a:schemeClr val="lt1"/>
                </a:solidFill>
                <a:latin typeface="Book Antiqua"/>
                <a:ea typeface="Book Antiqua"/>
                <a:cs typeface="Book Antiqua"/>
                <a:sym typeface="Book Antiqua"/>
              </a:rPr>
              <a:t> </a:t>
            </a:r>
            <a:r>
              <a:rPr lang="ru-RU" sz="3200" b="1" dirty="0" err="1">
                <a:solidFill>
                  <a:schemeClr val="lt1"/>
                </a:solidFill>
                <a:latin typeface="Book Antiqua"/>
                <a:ea typeface="Book Antiqua"/>
                <a:cs typeface="Book Antiqua"/>
                <a:sym typeface="Book Antiqua"/>
              </a:rPr>
              <a:t>ураження</a:t>
            </a:r>
            <a:r>
              <a:rPr lang="ru-RU" sz="3200" b="1" dirty="0">
                <a:solidFill>
                  <a:schemeClr val="lt1"/>
                </a:solidFill>
                <a:latin typeface="Book Antiqua"/>
                <a:ea typeface="Book Antiqua"/>
                <a:cs typeface="Book Antiqua"/>
                <a:sym typeface="Book Antiqua"/>
              </a:rPr>
              <a:t> </a:t>
            </a:r>
            <a:r>
              <a:rPr lang="ru-RU" sz="3200" b="1" dirty="0" err="1">
                <a:solidFill>
                  <a:schemeClr val="lt1"/>
                </a:solidFill>
                <a:latin typeface="Book Antiqua"/>
                <a:ea typeface="Book Antiqua"/>
                <a:cs typeface="Book Antiqua"/>
                <a:sym typeface="Book Antiqua"/>
              </a:rPr>
              <a:t>печінки</a:t>
            </a:r>
            <a:r>
              <a:rPr lang="ru-RU" sz="3200" b="1" dirty="0">
                <a:solidFill>
                  <a:schemeClr val="lt1"/>
                </a:solidFill>
                <a:latin typeface="Book Antiqua"/>
                <a:ea typeface="Book Antiqua"/>
                <a:cs typeface="Book Antiqua"/>
                <a:sym typeface="Book Antiqua"/>
              </a:rPr>
              <a:t> </a:t>
            </a:r>
            <a:r>
              <a:rPr lang="ru-RU" sz="3200" b="1" dirty="0" err="1">
                <a:solidFill>
                  <a:schemeClr val="lt1"/>
                </a:solidFill>
                <a:latin typeface="Book Antiqua"/>
                <a:ea typeface="Book Antiqua"/>
                <a:cs typeface="Book Antiqua"/>
                <a:sym typeface="Book Antiqua"/>
              </a:rPr>
              <a:t>і</a:t>
            </a:r>
            <a:r>
              <a:rPr lang="ru-RU" sz="3200" b="1" dirty="0">
                <a:solidFill>
                  <a:schemeClr val="lt1"/>
                </a:solidFill>
                <a:latin typeface="Book Antiqua"/>
                <a:ea typeface="Book Antiqua"/>
                <a:cs typeface="Book Antiqua"/>
                <a:sym typeface="Book Antiqua"/>
              </a:rPr>
              <a:t> </a:t>
            </a:r>
            <a:r>
              <a:rPr lang="ru-RU" sz="3200" b="1" dirty="0" err="1">
                <a:solidFill>
                  <a:schemeClr val="lt1"/>
                </a:solidFill>
                <a:latin typeface="Book Antiqua"/>
                <a:ea typeface="Book Antiqua"/>
                <a:cs typeface="Book Antiqua"/>
                <a:sym typeface="Book Antiqua"/>
              </a:rPr>
              <a:t>легень</a:t>
            </a:r>
            <a:endParaRPr sz="3200" b="1" dirty="0">
              <a:solidFill>
                <a:schemeClr val="lt1"/>
              </a:solidFill>
              <a:latin typeface="Book Antiqua"/>
              <a:ea typeface="Book Antiqua"/>
              <a:cs typeface="Book Antiqua"/>
              <a:sym typeface="Book Antiqua"/>
            </a:endParaRPr>
          </a:p>
          <a:p>
            <a:pPr marL="457200" marR="0" lvl="0" indent="0" algn="l" rtl="0">
              <a:spcBef>
                <a:spcPts val="0"/>
              </a:spcBef>
              <a:spcAft>
                <a:spcPts val="0"/>
              </a:spcAft>
              <a:buNone/>
            </a:pPr>
            <a:endParaRPr sz="3200" b="1" dirty="0">
              <a:solidFill>
                <a:schemeClr val="lt1"/>
              </a:solidFill>
              <a:latin typeface="Book Antiqua"/>
              <a:ea typeface="Book Antiqua"/>
              <a:cs typeface="Book Antiqua"/>
              <a:sym typeface="Book Antiqua"/>
            </a:endParaRPr>
          </a:p>
          <a:p>
            <a:pPr marL="0" marR="0" lvl="0" indent="0" algn="l" rtl="0">
              <a:spcBef>
                <a:spcPts val="0"/>
              </a:spcBef>
              <a:spcAft>
                <a:spcPts val="0"/>
              </a:spcAft>
              <a:buNone/>
            </a:pPr>
            <a:r>
              <a:rPr lang="ru-RU" sz="2400" dirty="0">
                <a:solidFill>
                  <a:schemeClr val="lt1"/>
                </a:solidFill>
                <a:latin typeface="Book Antiqua"/>
                <a:ea typeface="Book Antiqua"/>
                <a:cs typeface="Book Antiqua"/>
                <a:sym typeface="Book Antiqua"/>
              </a:rPr>
              <a:t>Рентгенологічно:</a:t>
            </a:r>
            <a:endParaRPr sz="2400" dirty="0">
              <a:solidFill>
                <a:schemeClr val="lt1"/>
              </a:solidFill>
              <a:latin typeface="Book Antiqua"/>
              <a:ea typeface="Book Antiqua"/>
              <a:cs typeface="Book Antiqua"/>
              <a:sym typeface="Book Antiqua"/>
            </a:endParaRPr>
          </a:p>
          <a:p>
            <a:pPr marL="269875" marR="0" lvl="0" indent="-269875" algn="l" rtl="0">
              <a:spcBef>
                <a:spcPts val="0"/>
              </a:spcBef>
              <a:spcAft>
                <a:spcPts val="0"/>
              </a:spcAft>
              <a:buClr>
                <a:schemeClr val="lt1"/>
              </a:buClr>
              <a:buSzPts val="2400"/>
              <a:buFont typeface="Noto Sans Symbols"/>
              <a:buChar char="⮚"/>
            </a:pP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кісти</a:t>
            </a:r>
            <a:r>
              <a:rPr lang="ru-RU" sz="2400" dirty="0">
                <a:solidFill>
                  <a:schemeClr val="lt1"/>
                </a:solidFill>
                <a:latin typeface="Book Antiqua"/>
                <a:ea typeface="Book Antiqua"/>
                <a:cs typeface="Book Antiqua"/>
                <a:sym typeface="Book Antiqua"/>
              </a:rPr>
              <a:t> 1-3 см;</a:t>
            </a:r>
          </a:p>
          <a:p>
            <a:pPr marL="269875" marR="0" lvl="0" indent="-269875" algn="l" rtl="0">
              <a:spcBef>
                <a:spcPts val="0"/>
              </a:spcBef>
              <a:spcAft>
                <a:spcPts val="0"/>
              </a:spcAft>
              <a:buClr>
                <a:schemeClr val="lt1"/>
              </a:buClr>
              <a:buSzPts val="2400"/>
              <a:buFont typeface="Noto Sans Symbols"/>
              <a:buChar char="⮚"/>
            </a:pP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None/>
            </a:pPr>
            <a:r>
              <a:rPr lang="ru-RU" sz="2400" dirty="0" err="1">
                <a:solidFill>
                  <a:schemeClr val="lt1"/>
                </a:solidFill>
                <a:latin typeface="Book Antiqua"/>
                <a:ea typeface="Book Antiqua"/>
                <a:cs typeface="Book Antiqua"/>
                <a:sym typeface="Book Antiqua"/>
              </a:rPr>
              <a:t>Рентгенологічні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форми</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269875" marR="0" lvl="0" indent="-269875" algn="l" rtl="0">
              <a:spcBef>
                <a:spcPts val="0"/>
              </a:spcBef>
              <a:spcAft>
                <a:spcPts val="0"/>
              </a:spcAft>
              <a:buClr>
                <a:schemeClr val="lt1"/>
              </a:buClr>
              <a:buSzPts val="2400"/>
              <a:buFont typeface="Noto Sans Symbols"/>
              <a:buChar char="⮚"/>
            </a:pP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вогнищева</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269875" marR="0" lvl="0" indent="-269875" algn="l" rtl="0">
              <a:spcBef>
                <a:spcPts val="0"/>
              </a:spcBef>
              <a:spcAft>
                <a:spcPts val="0"/>
              </a:spcAft>
              <a:buClr>
                <a:schemeClr val="lt1"/>
              </a:buClr>
              <a:buSzPts val="2400"/>
              <a:buFont typeface="Noto Sans Symbols"/>
              <a:buChar char="⮚"/>
            </a:pP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відмежована</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269875" marR="0" lvl="0" indent="-269875" algn="l" rtl="0">
              <a:spcBef>
                <a:spcPts val="0"/>
              </a:spcBef>
              <a:spcAft>
                <a:spcPts val="0"/>
              </a:spcAft>
              <a:buClr>
                <a:schemeClr val="lt1"/>
              </a:buClr>
              <a:buSzPts val="2400"/>
              <a:buFont typeface="Noto Sans Symbols"/>
              <a:buChar char="⮚"/>
            </a:pPr>
            <a:r>
              <a:rPr lang="ru-RU" sz="2400" dirty="0" err="1">
                <a:solidFill>
                  <a:schemeClr val="lt1"/>
                </a:solidFill>
                <a:latin typeface="Book Antiqua"/>
                <a:ea typeface="Book Antiqua"/>
                <a:cs typeface="Book Antiqua"/>
                <a:sym typeface="Book Antiqua"/>
              </a:rPr>
              <a:t>дисемінована</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269875" marR="0" lvl="0" indent="-269875" algn="l" rtl="0">
              <a:spcBef>
                <a:spcPts val="0"/>
              </a:spcBef>
              <a:spcAft>
                <a:spcPts val="0"/>
              </a:spcAft>
              <a:buClr>
                <a:schemeClr val="lt1"/>
              </a:buClr>
              <a:buSzPts val="2400"/>
              <a:buFont typeface="Noto Sans Symbols"/>
              <a:buChar char="⮚"/>
            </a:pPr>
            <a:r>
              <a:rPr lang="ru-RU" sz="2400" dirty="0" err="1">
                <a:solidFill>
                  <a:schemeClr val="lt1"/>
                </a:solidFill>
                <a:latin typeface="Book Antiqua"/>
                <a:ea typeface="Book Antiqua"/>
                <a:cs typeface="Book Antiqua"/>
                <a:sym typeface="Book Antiqua"/>
              </a:rPr>
              <a:t>інфільтративна</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269875" marR="0" lvl="0" indent="-269875" algn="l" rtl="0">
              <a:spcBef>
                <a:spcPts val="0"/>
              </a:spcBef>
              <a:spcAft>
                <a:spcPts val="0"/>
              </a:spcAft>
              <a:buClr>
                <a:schemeClr val="lt1"/>
              </a:buClr>
              <a:buSzPts val="2400"/>
              <a:buFont typeface="Noto Sans Symbols"/>
              <a:buChar char="⮚"/>
            </a:pPr>
            <a:r>
              <a:rPr lang="ru-RU" sz="2400" dirty="0" err="1">
                <a:solidFill>
                  <a:schemeClr val="lt1"/>
                </a:solidFill>
                <a:latin typeface="Book Antiqua"/>
                <a:ea typeface="Book Antiqua"/>
                <a:cs typeface="Book Antiqua"/>
                <a:sym typeface="Book Antiqua"/>
              </a:rPr>
              <a:t>пухлиноподібна</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269875" marR="0" lvl="0" indent="-269875" algn="l" rtl="0">
              <a:spcBef>
                <a:spcPts val="0"/>
              </a:spcBef>
              <a:spcAft>
                <a:spcPts val="0"/>
              </a:spcAft>
              <a:buClr>
                <a:schemeClr val="lt1"/>
              </a:buClr>
              <a:buSzPts val="2400"/>
              <a:buFont typeface="Noto Sans Symbols"/>
              <a:buChar char="⮚"/>
            </a:pPr>
            <a:r>
              <a:rPr lang="ru-RU" sz="2400" dirty="0" err="1">
                <a:solidFill>
                  <a:schemeClr val="lt1"/>
                </a:solidFill>
                <a:latin typeface="Book Antiqua"/>
                <a:ea typeface="Book Antiqua"/>
                <a:cs typeface="Book Antiqua"/>
                <a:sym typeface="Book Antiqua"/>
              </a:rPr>
              <a:t>пневмонічна</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269875" marR="0" lvl="0" indent="-269875" algn="l" rtl="0">
              <a:spcBef>
                <a:spcPts val="0"/>
              </a:spcBef>
              <a:spcAft>
                <a:spcPts val="0"/>
              </a:spcAft>
              <a:buClr>
                <a:schemeClr val="lt1"/>
              </a:buClr>
              <a:buSzPts val="2400"/>
              <a:buFont typeface="Noto Sans Symbols"/>
              <a:buChar char="⮚"/>
            </a:pPr>
            <a:r>
              <a:rPr lang="ru-RU" sz="2400" dirty="0" err="1">
                <a:solidFill>
                  <a:schemeClr val="lt1"/>
                </a:solidFill>
                <a:latin typeface="Book Antiqua"/>
                <a:ea typeface="Book Antiqua"/>
                <a:cs typeface="Book Antiqua"/>
                <a:sym typeface="Book Antiqua"/>
              </a:rPr>
              <a:t>змішана</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0" algn="l" rtl="0">
              <a:spcBef>
                <a:spcPts val="0"/>
              </a:spcBef>
              <a:spcAft>
                <a:spcPts val="0"/>
              </a:spcAft>
              <a:buNone/>
            </a:pPr>
            <a:endParaRPr sz="2400" dirty="0">
              <a:solidFill>
                <a:schemeClr val="lt1"/>
              </a:solidFill>
              <a:latin typeface="Book Antiqua"/>
              <a:ea typeface="Book Antiqua"/>
              <a:cs typeface="Book Antiqua"/>
              <a:sym typeface="Book Antiqu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49"/>
          <p:cNvSpPr/>
          <p:nvPr/>
        </p:nvSpPr>
        <p:spPr>
          <a:xfrm>
            <a:off x="251520" y="188640"/>
            <a:ext cx="8496944" cy="6370975"/>
          </a:xfrm>
          <a:prstGeom prst="rect">
            <a:avLst/>
          </a:prstGeom>
          <a:noFill/>
          <a:ln>
            <a:noFill/>
          </a:ln>
        </p:spPr>
        <p:txBody>
          <a:bodyPr spcFirstLastPara="1" wrap="square" lIns="91425" tIns="45700" rIns="91425" bIns="45700" anchor="t" anchorCtr="0">
            <a:noAutofit/>
          </a:bodyPr>
          <a:lstStyle/>
          <a:p>
            <a:pPr marL="0" marR="0" lvl="0" indent="457200" algn="l" rtl="0">
              <a:spcBef>
                <a:spcPts val="0"/>
              </a:spcBef>
              <a:spcAft>
                <a:spcPts val="0"/>
              </a:spcAft>
              <a:buNone/>
            </a:pPr>
            <a:r>
              <a:rPr lang="ru-RU" sz="2700" b="1">
                <a:solidFill>
                  <a:schemeClr val="lt1"/>
                </a:solidFill>
                <a:latin typeface="Book Antiqua"/>
                <a:ea typeface="Book Antiqua"/>
                <a:cs typeface="Book Antiqua"/>
                <a:sym typeface="Book Antiqua"/>
              </a:rPr>
              <a:t>При пухлиноподібній формі:</a:t>
            </a:r>
            <a:endParaRPr sz="2700" b="1">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множинні м'якотканні, овальної форми утворення(до 3-6) з нерівними, нечіткими, розпливчастими контурами, розмірами від 2 до 6,5 см в діаметрі, щільністю 35- 53 HU.</a:t>
            </a:r>
            <a:endParaRPr sz="240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При змішаній формі:</a:t>
            </a:r>
            <a:endParaRPr sz="240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 інфільтративні і вогнищеві зміни</a:t>
            </a:r>
            <a:endParaRPr sz="240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накопичення контрастного препарату по периферії патологічних змін. МРТ в Т2 ЗЗ реєструються як в інфільтраті, так і в осередках хаотично розкидані округлої форми зони з гіперінтенсивним сигналом.</a:t>
            </a:r>
            <a:endParaRPr sz="2400">
              <a:solidFill>
                <a:schemeClr val="lt1"/>
              </a:solidFill>
              <a:latin typeface="Book Antiqua"/>
              <a:ea typeface="Book Antiqua"/>
              <a:cs typeface="Book Antiqua"/>
              <a:sym typeface="Book Antiqua"/>
            </a:endParaRPr>
          </a:p>
          <a:p>
            <a:pPr marL="360362" marR="0" lvl="0" indent="-360362" algn="l"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відсутність накопичення контрастної речовини в змінених тканинах при МСКТ і парамагнетика при МРТ, ознаки рідинного вмісту в проекції зони змін за даними МРТ, на нашу думку, є основними симптомами, що дозволяють припускати альвеококоз легень.</a:t>
            </a:r>
            <a:endParaRPr sz="2400">
              <a:solidFill>
                <a:schemeClr val="lt1"/>
              </a:solidFill>
              <a:latin typeface="Book Antiqua"/>
              <a:ea typeface="Book Antiqua"/>
              <a:cs typeface="Book Antiqua"/>
              <a:sym typeface="Book Antiqua"/>
            </a:endParaRPr>
          </a:p>
          <a:p>
            <a:pPr marL="457200" marR="0" lvl="0" indent="0" algn="l" rtl="0">
              <a:spcBef>
                <a:spcPts val="0"/>
              </a:spcBef>
              <a:spcAft>
                <a:spcPts val="0"/>
              </a:spcAft>
              <a:buNone/>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pic>
        <p:nvPicPr>
          <p:cNvPr id="323" name="Google Shape;323;p50"/>
          <p:cNvPicPr preferRelativeResize="0"/>
          <p:nvPr/>
        </p:nvPicPr>
        <p:blipFill rotWithShape="1">
          <a:blip r:embed="rId3">
            <a:alphaModFix/>
          </a:blip>
          <a:srcRect/>
          <a:stretch/>
        </p:blipFill>
        <p:spPr>
          <a:xfrm>
            <a:off x="683568" y="1124744"/>
            <a:ext cx="6543675" cy="3924300"/>
          </a:xfrm>
          <a:prstGeom prst="rect">
            <a:avLst/>
          </a:prstGeom>
          <a:noFill/>
          <a:ln>
            <a:noFill/>
          </a:ln>
        </p:spPr>
      </p:pic>
      <p:sp>
        <p:nvSpPr>
          <p:cNvPr id="324" name="Google Shape;324;p50"/>
          <p:cNvSpPr/>
          <p:nvPr/>
        </p:nvSpPr>
        <p:spPr>
          <a:xfrm>
            <a:off x="971600" y="332656"/>
            <a:ext cx="5863336" cy="523220"/>
          </a:xfrm>
          <a:prstGeom prst="rect">
            <a:avLst/>
          </a:prstGeom>
          <a:noFill/>
          <a:ln>
            <a:noFill/>
          </a:ln>
        </p:spPr>
        <p:txBody>
          <a:bodyPr spcFirstLastPara="1" wrap="square" lIns="91425" tIns="45700" rIns="91425" bIns="45700" anchor="t" anchorCtr="0">
            <a:noAutofit/>
          </a:bodyPr>
          <a:lstStyle/>
          <a:p>
            <a:pPr marL="269875" marR="0" lvl="0" indent="-269875" algn="l" rtl="0">
              <a:spcBef>
                <a:spcPts val="0"/>
              </a:spcBef>
              <a:spcAft>
                <a:spcPts val="0"/>
              </a:spcAft>
              <a:buNone/>
            </a:pPr>
            <a:r>
              <a:rPr lang="ru-RU" sz="2500">
                <a:solidFill>
                  <a:schemeClr val="lt1"/>
                </a:solidFill>
                <a:latin typeface="Book Antiqua"/>
                <a:ea typeface="Book Antiqua"/>
                <a:cs typeface="Book Antiqua"/>
                <a:sym typeface="Book Antiqua"/>
              </a:rPr>
              <a:t>Пухлиноподібні форма альвеококозу</a:t>
            </a:r>
            <a:endParaRPr sz="2400"/>
          </a:p>
        </p:txBody>
      </p:sp>
      <p:sp>
        <p:nvSpPr>
          <p:cNvPr id="325" name="Google Shape;325;p50"/>
          <p:cNvSpPr/>
          <p:nvPr/>
        </p:nvSpPr>
        <p:spPr>
          <a:xfrm>
            <a:off x="0" y="6211669"/>
            <a:ext cx="8676456" cy="646331"/>
          </a:xfrm>
          <a:prstGeom prst="rect">
            <a:avLst/>
          </a:prstGeom>
          <a:noFill/>
          <a:ln>
            <a:noFill/>
          </a:ln>
        </p:spPr>
        <p:txBody>
          <a:bodyPr spcFirstLastPara="1" wrap="square" lIns="91425" tIns="45700" rIns="91425" bIns="45700" anchor="t" anchorCtr="0">
            <a:noAutofit/>
          </a:bodyPr>
          <a:lstStyle/>
          <a:p>
            <a:pPr marL="269875" marR="0" lvl="0" indent="-269875" algn="l" rtl="0">
              <a:spcBef>
                <a:spcPts val="0"/>
              </a:spcBef>
              <a:spcAft>
                <a:spcPts val="0"/>
              </a:spcAft>
              <a:buNone/>
            </a:pPr>
            <a:r>
              <a:rPr lang="ru-RU" sz="1800">
                <a:solidFill>
                  <a:schemeClr val="lt1"/>
                </a:solidFill>
                <a:latin typeface="Book Antiqua"/>
                <a:ea typeface="Book Antiqua"/>
                <a:cs typeface="Book Antiqua"/>
                <a:sym typeface="Book Antiqua"/>
              </a:rPr>
              <a:t>Т.Р. Алексеева</a:t>
            </a:r>
            <a:endParaRPr/>
          </a:p>
          <a:p>
            <a:pPr marL="269875" marR="0" lvl="0" indent="-269875" algn="l" rtl="0">
              <a:spcBef>
                <a:spcPts val="0"/>
              </a:spcBef>
              <a:spcAft>
                <a:spcPts val="0"/>
              </a:spcAft>
              <a:buNone/>
            </a:pPr>
            <a:r>
              <a:rPr lang="ru-RU" sz="1800">
                <a:solidFill>
                  <a:schemeClr val="lt1"/>
                </a:solidFill>
                <a:latin typeface="Book Antiqua"/>
                <a:ea typeface="Book Antiqua"/>
                <a:cs typeface="Book Antiqua"/>
                <a:sym typeface="Book Antiqua"/>
              </a:rPr>
              <a:t>https://www.slideshare.net/alekseeva/2-2-9803406</a:t>
            </a:r>
            <a:endParaRPr sz="1800">
              <a:solidFill>
                <a:schemeClr val="lt1"/>
              </a:solidFill>
              <a:latin typeface="Book Antiqua"/>
              <a:ea typeface="Book Antiqua"/>
              <a:cs typeface="Book Antiqua"/>
              <a:sym typeface="Book Antiqu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pic>
        <p:nvPicPr>
          <p:cNvPr id="330" name="Google Shape;330;p51"/>
          <p:cNvPicPr preferRelativeResize="0"/>
          <p:nvPr/>
        </p:nvPicPr>
        <p:blipFill rotWithShape="1">
          <a:blip r:embed="rId3">
            <a:alphaModFix/>
          </a:blip>
          <a:srcRect/>
          <a:stretch/>
        </p:blipFill>
        <p:spPr>
          <a:xfrm>
            <a:off x="1691680" y="1340768"/>
            <a:ext cx="5419725" cy="3571875"/>
          </a:xfrm>
          <a:prstGeom prst="rect">
            <a:avLst/>
          </a:prstGeom>
          <a:noFill/>
          <a:ln>
            <a:noFill/>
          </a:ln>
        </p:spPr>
      </p:pic>
      <p:sp>
        <p:nvSpPr>
          <p:cNvPr id="331" name="Google Shape;331;p51"/>
          <p:cNvSpPr/>
          <p:nvPr/>
        </p:nvSpPr>
        <p:spPr>
          <a:xfrm>
            <a:off x="1763688" y="476672"/>
            <a:ext cx="5054525" cy="461665"/>
          </a:xfrm>
          <a:prstGeom prst="rect">
            <a:avLst/>
          </a:prstGeom>
          <a:noFill/>
          <a:ln>
            <a:noFill/>
          </a:ln>
        </p:spPr>
        <p:txBody>
          <a:bodyPr spcFirstLastPara="1" wrap="square" lIns="91425" tIns="45700" rIns="91425" bIns="45700" anchor="t" anchorCtr="0">
            <a:noAutofit/>
          </a:bodyPr>
          <a:lstStyle/>
          <a:p>
            <a:pPr marL="269875" marR="0" lvl="0" indent="-269875" algn="l" rtl="0">
              <a:spcBef>
                <a:spcPts val="0"/>
              </a:spcBef>
              <a:spcAft>
                <a:spcPts val="0"/>
              </a:spcAft>
              <a:buNone/>
            </a:pPr>
            <a:r>
              <a:rPr lang="ru-RU" sz="2400">
                <a:solidFill>
                  <a:schemeClr val="lt1"/>
                </a:solidFill>
                <a:latin typeface="Book Antiqua"/>
                <a:ea typeface="Book Antiqua"/>
                <a:cs typeface="Book Antiqua"/>
                <a:sym typeface="Book Antiqua"/>
              </a:rPr>
              <a:t>Пухлиноподібна форма альвеококозу</a:t>
            </a:r>
            <a:endParaRPr/>
          </a:p>
        </p:txBody>
      </p:sp>
      <p:sp>
        <p:nvSpPr>
          <p:cNvPr id="332" name="Google Shape;332;p51"/>
          <p:cNvSpPr/>
          <p:nvPr/>
        </p:nvSpPr>
        <p:spPr>
          <a:xfrm>
            <a:off x="323528" y="6021288"/>
            <a:ext cx="5548314" cy="646331"/>
          </a:xfrm>
          <a:prstGeom prst="rect">
            <a:avLst/>
          </a:prstGeom>
          <a:noFill/>
          <a:ln>
            <a:noFill/>
          </a:ln>
        </p:spPr>
        <p:txBody>
          <a:bodyPr spcFirstLastPara="1" wrap="square" lIns="91425" tIns="45700" rIns="91425" bIns="45700" anchor="t" anchorCtr="0">
            <a:noAutofit/>
          </a:bodyPr>
          <a:lstStyle/>
          <a:p>
            <a:pPr marL="269875" marR="0" lvl="0" indent="-269875" algn="l" rtl="0">
              <a:spcBef>
                <a:spcPts val="0"/>
              </a:spcBef>
              <a:spcAft>
                <a:spcPts val="0"/>
              </a:spcAft>
              <a:buNone/>
            </a:pPr>
            <a:r>
              <a:rPr lang="ru-RU" sz="1800">
                <a:solidFill>
                  <a:schemeClr val="lt1"/>
                </a:solidFill>
                <a:latin typeface="Book Antiqua"/>
                <a:ea typeface="Book Antiqua"/>
                <a:cs typeface="Book Antiqua"/>
                <a:sym typeface="Book Antiqua"/>
              </a:rPr>
              <a:t>Т.Р. Алексеева</a:t>
            </a:r>
            <a:endParaRPr/>
          </a:p>
          <a:p>
            <a:pPr marL="269875" marR="0" lvl="0" indent="-269875" algn="l" rtl="0">
              <a:spcBef>
                <a:spcPts val="0"/>
              </a:spcBef>
              <a:spcAft>
                <a:spcPts val="0"/>
              </a:spcAft>
              <a:buNone/>
            </a:pPr>
            <a:r>
              <a:rPr lang="ru-RU" sz="1800">
                <a:solidFill>
                  <a:schemeClr val="lt1"/>
                </a:solidFill>
                <a:latin typeface="Book Antiqua"/>
                <a:ea typeface="Book Antiqua"/>
                <a:cs typeface="Book Antiqua"/>
                <a:sym typeface="Book Antiqua"/>
              </a:rPr>
              <a:t>https://www.slideshare.net/alekseeva/2-2-9803406</a:t>
            </a:r>
            <a:endParaRPr sz="1800">
              <a:solidFill>
                <a:schemeClr val="lt1"/>
              </a:solidFill>
              <a:latin typeface="Book Antiqua"/>
              <a:ea typeface="Book Antiqua"/>
              <a:cs typeface="Book Antiqua"/>
              <a:sym typeface="Book Antiqu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Google Shape;337;p52" descr="http://vestnik.rncrr.ru/vestnik/v15/papers/kotlyarov_v15.files/picture8a.png"/>
          <p:cNvPicPr preferRelativeResize="0"/>
          <p:nvPr/>
        </p:nvPicPr>
        <p:blipFill rotWithShape="1">
          <a:blip r:embed="rId3">
            <a:alphaModFix/>
          </a:blip>
          <a:srcRect/>
          <a:stretch/>
        </p:blipFill>
        <p:spPr>
          <a:xfrm>
            <a:off x="323528" y="440806"/>
            <a:ext cx="4478232" cy="3816424"/>
          </a:xfrm>
          <a:prstGeom prst="rect">
            <a:avLst/>
          </a:prstGeom>
          <a:noFill/>
          <a:ln>
            <a:noFill/>
          </a:ln>
        </p:spPr>
      </p:pic>
      <p:pic>
        <p:nvPicPr>
          <p:cNvPr id="338" name="Google Shape;338;p52" descr="http://vestnik.rncrr.ru/vestnik/v15/papers/kotlyarov_v15.files/picture8b.png"/>
          <p:cNvPicPr preferRelativeResize="0"/>
          <p:nvPr/>
        </p:nvPicPr>
        <p:blipFill rotWithShape="1">
          <a:blip r:embed="rId4">
            <a:alphaModFix/>
          </a:blip>
          <a:srcRect/>
          <a:stretch/>
        </p:blipFill>
        <p:spPr>
          <a:xfrm>
            <a:off x="4873685" y="425816"/>
            <a:ext cx="4270315" cy="3816424"/>
          </a:xfrm>
          <a:prstGeom prst="rect">
            <a:avLst/>
          </a:prstGeom>
          <a:noFill/>
          <a:ln>
            <a:noFill/>
          </a:ln>
        </p:spPr>
      </p:pic>
      <p:sp>
        <p:nvSpPr>
          <p:cNvPr id="339" name="Google Shape;339;p52"/>
          <p:cNvSpPr/>
          <p:nvPr/>
        </p:nvSpPr>
        <p:spPr>
          <a:xfrm>
            <a:off x="2130168" y="76565"/>
            <a:ext cx="6444206" cy="400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400" b="1" dirty="0" err="1">
                <a:solidFill>
                  <a:schemeClr val="lt1"/>
                </a:solidFill>
                <a:latin typeface="Book Antiqua"/>
                <a:ea typeface="Book Antiqua"/>
                <a:cs typeface="Book Antiqua"/>
                <a:sym typeface="Book Antiqua"/>
              </a:rPr>
              <a:t>Альвеокок</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правої</a:t>
            </a: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легені</a:t>
            </a:r>
            <a:endParaRPr sz="2400" b="1" dirty="0">
              <a:solidFill>
                <a:schemeClr val="lt1"/>
              </a:solidFill>
              <a:latin typeface="Book Antiqua"/>
              <a:ea typeface="Book Antiqua"/>
              <a:cs typeface="Book Antiqua"/>
              <a:sym typeface="Book Antiqua"/>
            </a:endParaRPr>
          </a:p>
        </p:txBody>
      </p:sp>
      <p:sp>
        <p:nvSpPr>
          <p:cNvPr id="340" name="Google Shape;340;p52"/>
          <p:cNvSpPr/>
          <p:nvPr/>
        </p:nvSpPr>
        <p:spPr>
          <a:xfrm>
            <a:off x="263567" y="4191383"/>
            <a:ext cx="8640960"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dirty="0">
                <a:solidFill>
                  <a:schemeClr val="lt1"/>
                </a:solidFill>
                <a:latin typeface="Book Antiqua"/>
                <a:ea typeface="Book Antiqua"/>
                <a:cs typeface="Book Antiqua"/>
                <a:sym typeface="Book Antiqua"/>
              </a:rPr>
              <a:t>а</a:t>
            </a:r>
            <a:r>
              <a:rPr lang="uk-UA" sz="1800" dirty="0">
                <a:solidFill>
                  <a:schemeClr val="lt1"/>
                </a:solidFill>
                <a:latin typeface="Book Antiqua"/>
                <a:ea typeface="Book Antiqua"/>
                <a:cs typeface="Book Antiqua"/>
                <a:sym typeface="Book Antiqua"/>
              </a:rPr>
              <a:t>) рентгенограма органів грудної порожнини – інфільтрація нижньої частки правої легені; б) МСКТ – в нижньої частки правої легені  виявляється інфільтрація легеневої тканини з наявністю рідинних включень.</a:t>
            </a:r>
            <a:r>
              <a:rPr lang="uk-UA" sz="1800" b="1" dirty="0">
                <a:solidFill>
                  <a:schemeClr val="lt1"/>
                </a:solidFill>
                <a:latin typeface="Book Antiqua"/>
                <a:ea typeface="Book Antiqua"/>
                <a:cs typeface="Book Antiqua"/>
                <a:sym typeface="Book Antiqua"/>
              </a:rPr>
              <a:t>  </a:t>
            </a:r>
            <a:endParaRPr lang="uk-UA" sz="1800" dirty="0">
              <a:solidFill>
                <a:schemeClr val="lt1"/>
              </a:solidFill>
              <a:latin typeface="Book Antiqua"/>
              <a:ea typeface="Book Antiqua"/>
              <a:cs typeface="Book Antiqua"/>
              <a:sym typeface="Book Antiqua"/>
            </a:endParaRPr>
          </a:p>
        </p:txBody>
      </p:sp>
      <p:sp>
        <p:nvSpPr>
          <p:cNvPr id="6" name="Прямоугольник 5"/>
          <p:cNvSpPr/>
          <p:nvPr/>
        </p:nvSpPr>
        <p:spPr>
          <a:xfrm>
            <a:off x="344774" y="5103832"/>
            <a:ext cx="8409482" cy="1785104"/>
          </a:xfrm>
          <a:prstGeom prst="rect">
            <a:avLst/>
          </a:prstGeom>
        </p:spPr>
        <p:txBody>
          <a:bodyPr wrap="square">
            <a:spAutoFit/>
          </a:bodyPr>
          <a:lstStyle/>
          <a:p>
            <a:pPr marL="457200" lvl="0"/>
            <a:r>
              <a:rPr lang="ru-RU" sz="2400" dirty="0" err="1">
                <a:solidFill>
                  <a:schemeClr val="lt1"/>
                </a:solidFill>
                <a:latin typeface="Times New Roman" pitchFamily="18" charset="0"/>
                <a:ea typeface="Book Antiqua"/>
                <a:cs typeface="Times New Roman" pitchFamily="18" charset="0"/>
                <a:sym typeface="Book Antiqua"/>
              </a:rPr>
              <a:t>Альвеококоз</a:t>
            </a:r>
            <a:r>
              <a:rPr lang="ru-RU" sz="2400" dirty="0">
                <a:solidFill>
                  <a:schemeClr val="lt1"/>
                </a:solidFill>
                <a:latin typeface="Times New Roman" pitchFamily="18" charset="0"/>
                <a:ea typeface="Book Antiqua"/>
                <a:cs typeface="Times New Roman" pitchFamily="18" charset="0"/>
                <a:sym typeface="Book Antiqua"/>
              </a:rPr>
              <a:t>  </a:t>
            </a:r>
            <a:r>
              <a:rPr lang="ru-RU" sz="2400" dirty="0" err="1">
                <a:solidFill>
                  <a:schemeClr val="lt1"/>
                </a:solidFill>
                <a:latin typeface="Times New Roman" pitchFamily="18" charset="0"/>
                <a:ea typeface="Book Antiqua"/>
                <a:cs typeface="Times New Roman" pitchFamily="18" charset="0"/>
                <a:sym typeface="Book Antiqua"/>
              </a:rPr>
              <a:t>необхідно</a:t>
            </a:r>
            <a:r>
              <a:rPr lang="ru-RU" sz="2400" dirty="0">
                <a:solidFill>
                  <a:schemeClr val="lt1"/>
                </a:solidFill>
                <a:latin typeface="Times New Roman" pitchFamily="18" charset="0"/>
                <a:ea typeface="Book Antiqua"/>
                <a:cs typeface="Times New Roman" pitchFamily="18" charset="0"/>
                <a:sym typeface="Book Antiqua"/>
              </a:rPr>
              <a:t> </a:t>
            </a:r>
            <a:r>
              <a:rPr lang="ru-RU" sz="2400" dirty="0" err="1">
                <a:solidFill>
                  <a:schemeClr val="lt1"/>
                </a:solidFill>
                <a:latin typeface="Times New Roman" pitchFamily="18" charset="0"/>
                <a:ea typeface="Book Antiqua"/>
                <a:cs typeface="Times New Roman" pitchFamily="18" charset="0"/>
                <a:sym typeface="Book Antiqua"/>
              </a:rPr>
              <a:t>диференціювати</a:t>
            </a:r>
            <a:r>
              <a:rPr lang="ru-RU" sz="2400" dirty="0">
                <a:solidFill>
                  <a:schemeClr val="lt1"/>
                </a:solidFill>
                <a:latin typeface="Times New Roman" pitchFamily="18" charset="0"/>
                <a:ea typeface="Book Antiqua"/>
                <a:cs typeface="Times New Roman" pitchFamily="18" charset="0"/>
                <a:sym typeface="Book Antiqua"/>
              </a:rPr>
              <a:t> з:</a:t>
            </a:r>
          </a:p>
          <a:p>
            <a:pPr marL="360362" lvl="0" indent="-360362">
              <a:buClr>
                <a:schemeClr val="lt1"/>
              </a:buClr>
              <a:buSzPts val="2400"/>
              <a:buFont typeface="Noto Sans Symbols"/>
              <a:buChar char="⮚"/>
            </a:pPr>
            <a:r>
              <a:rPr lang="ru-RU" sz="2400" dirty="0">
                <a:solidFill>
                  <a:schemeClr val="lt1"/>
                </a:solidFill>
                <a:latin typeface="Times New Roman" pitchFamily="18" charset="0"/>
                <a:ea typeface="Book Antiqua"/>
                <a:cs typeface="Times New Roman" pitchFamily="18" charset="0"/>
                <a:sym typeface="Book Antiqua"/>
              </a:rPr>
              <a:t>  </a:t>
            </a:r>
            <a:r>
              <a:rPr lang="ru-RU" sz="2400" dirty="0" err="1">
                <a:solidFill>
                  <a:schemeClr val="lt1"/>
                </a:solidFill>
                <a:latin typeface="Times New Roman" pitchFamily="18" charset="0"/>
                <a:ea typeface="Book Antiqua"/>
                <a:cs typeface="Times New Roman" pitchFamily="18" charset="0"/>
                <a:sym typeface="Book Antiqua"/>
              </a:rPr>
              <a:t>однокамерним</a:t>
            </a:r>
            <a:r>
              <a:rPr lang="ru-RU" sz="2400" dirty="0">
                <a:solidFill>
                  <a:schemeClr val="lt1"/>
                </a:solidFill>
                <a:latin typeface="Times New Roman" pitchFamily="18" charset="0"/>
                <a:ea typeface="Book Antiqua"/>
                <a:cs typeface="Times New Roman" pitchFamily="18" charset="0"/>
                <a:sym typeface="Book Antiqua"/>
              </a:rPr>
              <a:t> (</a:t>
            </a:r>
            <a:r>
              <a:rPr lang="ru-RU" sz="2400" dirty="0" err="1">
                <a:solidFill>
                  <a:schemeClr val="lt1"/>
                </a:solidFill>
                <a:latin typeface="Times New Roman" pitchFamily="18" charset="0"/>
                <a:ea typeface="Book Antiqua"/>
                <a:cs typeface="Times New Roman" pitchFamily="18" charset="0"/>
                <a:sym typeface="Book Antiqua"/>
              </a:rPr>
              <a:t>гідатидним</a:t>
            </a:r>
            <a:r>
              <a:rPr lang="ru-RU" sz="2400" dirty="0">
                <a:solidFill>
                  <a:schemeClr val="lt1"/>
                </a:solidFill>
                <a:latin typeface="Times New Roman" pitchFamily="18" charset="0"/>
                <a:ea typeface="Book Antiqua"/>
                <a:cs typeface="Times New Roman" pitchFamily="18" charset="0"/>
                <a:sym typeface="Book Antiqua"/>
              </a:rPr>
              <a:t>) </a:t>
            </a:r>
            <a:r>
              <a:rPr lang="ru-RU" sz="2400" dirty="0" err="1">
                <a:solidFill>
                  <a:schemeClr val="lt1"/>
                </a:solidFill>
                <a:latin typeface="Times New Roman" pitchFamily="18" charset="0"/>
                <a:ea typeface="Book Antiqua"/>
                <a:cs typeface="Times New Roman" pitchFamily="18" charset="0"/>
                <a:sym typeface="Book Antiqua"/>
              </a:rPr>
              <a:t>ехінококозом</a:t>
            </a:r>
            <a:r>
              <a:rPr lang="ru-RU" sz="2400" dirty="0">
                <a:solidFill>
                  <a:schemeClr val="lt1"/>
                </a:solidFill>
                <a:latin typeface="Times New Roman" pitchFamily="18" charset="0"/>
                <a:ea typeface="Book Antiqua"/>
                <a:cs typeface="Times New Roman" pitchFamily="18" charset="0"/>
                <a:sym typeface="Book Antiqua"/>
              </a:rPr>
              <a:t>;</a:t>
            </a:r>
          </a:p>
          <a:p>
            <a:pPr marL="360362" lvl="0" indent="-360362">
              <a:buClr>
                <a:schemeClr val="lt1"/>
              </a:buClr>
              <a:buSzPts val="2400"/>
              <a:buFont typeface="Noto Sans Symbols"/>
              <a:buChar char="⮚"/>
            </a:pPr>
            <a:r>
              <a:rPr lang="ru-RU" sz="2400" dirty="0">
                <a:solidFill>
                  <a:schemeClr val="lt1"/>
                </a:solidFill>
                <a:latin typeface="Times New Roman" pitchFamily="18" charset="0"/>
                <a:ea typeface="Book Antiqua"/>
                <a:cs typeface="Times New Roman" pitchFamily="18" charset="0"/>
                <a:sym typeface="Book Antiqua"/>
              </a:rPr>
              <a:t>  </a:t>
            </a:r>
            <a:r>
              <a:rPr lang="ru-RU" sz="2400" dirty="0" err="1">
                <a:solidFill>
                  <a:schemeClr val="lt1"/>
                </a:solidFill>
                <a:latin typeface="Times New Roman" pitchFamily="18" charset="0"/>
                <a:ea typeface="Book Antiqua"/>
                <a:cs typeface="Times New Roman" pitchFamily="18" charset="0"/>
                <a:sym typeface="Book Antiqua"/>
              </a:rPr>
              <a:t>туберкульозом</a:t>
            </a:r>
            <a:r>
              <a:rPr lang="ru-RU" sz="2400" dirty="0">
                <a:solidFill>
                  <a:schemeClr val="lt1"/>
                </a:solidFill>
                <a:latin typeface="Times New Roman" pitchFamily="18" charset="0"/>
                <a:ea typeface="Book Antiqua"/>
                <a:cs typeface="Times New Roman" pitchFamily="18" charset="0"/>
                <a:sym typeface="Book Antiqua"/>
              </a:rPr>
              <a:t>,</a:t>
            </a:r>
          </a:p>
          <a:p>
            <a:pPr marL="360362" lvl="0" indent="-360362">
              <a:buClr>
                <a:schemeClr val="lt1"/>
              </a:buClr>
              <a:buSzPts val="2400"/>
              <a:buFont typeface="Noto Sans Symbols"/>
              <a:buChar char="⮚"/>
            </a:pPr>
            <a:r>
              <a:rPr lang="ru-RU" sz="2400" dirty="0">
                <a:solidFill>
                  <a:schemeClr val="lt1"/>
                </a:solidFill>
                <a:latin typeface="Times New Roman" pitchFamily="18" charset="0"/>
                <a:ea typeface="Book Antiqua"/>
                <a:cs typeface="Times New Roman" pitchFamily="18" charset="0"/>
                <a:sym typeface="Book Antiqua"/>
              </a:rPr>
              <a:t>  </a:t>
            </a:r>
            <a:r>
              <a:rPr lang="ru-RU" sz="2400" dirty="0" err="1">
                <a:solidFill>
                  <a:schemeClr val="lt1"/>
                </a:solidFill>
                <a:latin typeface="Times New Roman" pitchFamily="18" charset="0"/>
                <a:ea typeface="Book Antiqua"/>
                <a:cs typeface="Times New Roman" pitchFamily="18" charset="0"/>
                <a:sym typeface="Book Antiqua"/>
              </a:rPr>
              <a:t>онкологічними</a:t>
            </a:r>
            <a:r>
              <a:rPr lang="ru-RU" sz="2400" dirty="0">
                <a:solidFill>
                  <a:schemeClr val="lt1"/>
                </a:solidFill>
                <a:latin typeface="Times New Roman" pitchFamily="18" charset="0"/>
                <a:ea typeface="Book Antiqua"/>
                <a:cs typeface="Times New Roman" pitchFamily="18" charset="0"/>
                <a:sym typeface="Book Antiqua"/>
              </a:rPr>
              <a:t> </a:t>
            </a:r>
            <a:r>
              <a:rPr lang="ru-RU" sz="2400" dirty="0" err="1">
                <a:solidFill>
                  <a:schemeClr val="lt1"/>
                </a:solidFill>
                <a:latin typeface="Times New Roman" pitchFamily="18" charset="0"/>
                <a:ea typeface="Book Antiqua"/>
                <a:cs typeface="Times New Roman" pitchFamily="18" charset="0"/>
                <a:sym typeface="Book Antiqua"/>
              </a:rPr>
              <a:t>захворюваннями</a:t>
            </a:r>
            <a:r>
              <a:rPr lang="ru-RU" sz="2400" dirty="0">
                <a:solidFill>
                  <a:schemeClr val="lt1"/>
                </a:solidFill>
                <a:latin typeface="Times New Roman" pitchFamily="18" charset="0"/>
                <a:ea typeface="Book Antiqua"/>
                <a:cs typeface="Times New Roman" pitchFamily="18" charset="0"/>
                <a:sym typeface="Book Antiqua"/>
              </a:rPr>
              <a:t>.</a:t>
            </a:r>
          </a:p>
          <a:p>
            <a:pPr marL="360363" lvl="0" indent="-360363">
              <a:buClr>
                <a:schemeClr val="lt1"/>
              </a:buClr>
              <a:buSzPts val="2400"/>
              <a:buFont typeface="Book Antiqua"/>
              <a:buChar char="⮚"/>
            </a:pPr>
            <a:endParaRPr lang="ru-RU" dirty="0">
              <a:solidFill>
                <a:schemeClr val="lt1"/>
              </a:solidFill>
              <a:latin typeface="Book Antiqua"/>
              <a:ea typeface="Book Antiqua"/>
              <a:cs typeface="Book Antiqua"/>
              <a:sym typeface="Book Antiqu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4"/>
          <p:cNvSpPr txBox="1">
            <a:spLocks noGrp="1"/>
          </p:cNvSpPr>
          <p:nvPr>
            <p:ph type="title"/>
          </p:nvPr>
        </p:nvSpPr>
        <p:spPr>
          <a:xfrm>
            <a:off x="683568" y="0"/>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EAD594"/>
              </a:buClr>
              <a:buSzPts val="4100"/>
              <a:buFont typeface="Lucida Sans"/>
              <a:buNone/>
            </a:pPr>
            <a:r>
              <a:rPr lang="ru-RU"/>
              <a:t>Цистициркоз</a:t>
            </a:r>
            <a:endParaRPr/>
          </a:p>
        </p:txBody>
      </p:sp>
      <p:sp>
        <p:nvSpPr>
          <p:cNvPr id="351" name="Google Shape;351;p54"/>
          <p:cNvSpPr/>
          <p:nvPr/>
        </p:nvSpPr>
        <p:spPr>
          <a:xfrm>
            <a:off x="4989172" y="1914092"/>
            <a:ext cx="3924000" cy="5016900"/>
          </a:xfrm>
          <a:prstGeom prst="rect">
            <a:avLst/>
          </a:prstGeom>
          <a:noFill/>
          <a:ln>
            <a:noFill/>
          </a:ln>
        </p:spPr>
        <p:txBody>
          <a:bodyPr spcFirstLastPara="1" wrap="square" lIns="91425" tIns="45700" rIns="91425" bIns="45700" anchor="t" anchorCtr="0">
            <a:noAutofit/>
          </a:bodyPr>
          <a:lstStyle/>
          <a:p>
            <a:pPr marL="0" marR="0" lvl="0" indent="360363" algn="just" rtl="0">
              <a:spcBef>
                <a:spcPts val="0"/>
              </a:spcBef>
              <a:spcAft>
                <a:spcPts val="0"/>
              </a:spcAft>
              <a:buNone/>
            </a:pPr>
            <a:r>
              <a:rPr lang="ru-RU" sz="1900" dirty="0" err="1">
                <a:solidFill>
                  <a:schemeClr val="lt1"/>
                </a:solidFill>
                <a:latin typeface="Book Antiqua"/>
                <a:ea typeface="Book Antiqua"/>
                <a:cs typeface="Book Antiqua"/>
                <a:sym typeface="Book Antiqua"/>
              </a:rPr>
              <a:t>Яйця</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солітера</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потрапляють</a:t>
            </a:r>
            <a:r>
              <a:rPr lang="ru-RU" sz="1900" dirty="0">
                <a:solidFill>
                  <a:schemeClr val="lt1"/>
                </a:solidFill>
                <a:latin typeface="Book Antiqua"/>
                <a:ea typeface="Book Antiqua"/>
                <a:cs typeface="Book Antiqua"/>
                <a:sym typeface="Book Antiqua"/>
              </a:rPr>
              <a:t> в </a:t>
            </a:r>
            <a:r>
              <a:rPr lang="ru-RU" sz="1900" dirty="0" err="1">
                <a:solidFill>
                  <a:schemeClr val="lt1"/>
                </a:solidFill>
                <a:latin typeface="Book Antiqua"/>
                <a:ea typeface="Book Antiqua"/>
                <a:cs typeface="Book Antiqua"/>
                <a:sym typeface="Book Antiqua"/>
              </a:rPr>
              <a:t>шлунок</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із</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забрудненою</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їжею</a:t>
            </a:r>
            <a:r>
              <a:rPr lang="ru-RU" sz="1900" dirty="0">
                <a:solidFill>
                  <a:schemeClr val="lt1"/>
                </a:solidFill>
                <a:latin typeface="Book Antiqua"/>
                <a:ea typeface="Book Antiqua"/>
                <a:cs typeface="Book Antiqua"/>
                <a:sym typeface="Book Antiqua"/>
              </a:rPr>
              <a:t>, де </a:t>
            </a:r>
            <a:r>
              <a:rPr lang="ru-RU" sz="1900" dirty="0" err="1">
                <a:solidFill>
                  <a:schemeClr val="lt1"/>
                </a:solidFill>
                <a:latin typeface="Book Antiqua"/>
                <a:ea typeface="Book Antiqua"/>
                <a:cs typeface="Book Antiqua"/>
                <a:sym typeface="Book Antiqua"/>
              </a:rPr>
              <a:t>під</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впливом</a:t>
            </a:r>
            <a:r>
              <a:rPr lang="ru-RU" sz="1900" dirty="0">
                <a:solidFill>
                  <a:schemeClr val="lt1"/>
                </a:solidFill>
                <a:latin typeface="Book Antiqua"/>
                <a:ea typeface="Book Antiqua"/>
                <a:cs typeface="Book Antiqua"/>
                <a:sym typeface="Book Antiqua"/>
              </a:rPr>
              <a:t> кислого </a:t>
            </a:r>
            <a:r>
              <a:rPr lang="ru-RU" sz="1900" dirty="0" err="1">
                <a:solidFill>
                  <a:schemeClr val="lt1"/>
                </a:solidFill>
                <a:latin typeface="Book Antiqua"/>
                <a:ea typeface="Book Antiqua"/>
                <a:cs typeface="Book Antiqua"/>
                <a:sym typeface="Book Antiqua"/>
              </a:rPr>
              <a:t>середовища</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щільна</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оболонка</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їх</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розчиняється</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і</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зародок</a:t>
            </a:r>
            <a:r>
              <a:rPr lang="ru-RU" sz="1900" dirty="0">
                <a:solidFill>
                  <a:schemeClr val="lt1"/>
                </a:solidFill>
                <a:latin typeface="Book Antiqua"/>
                <a:ea typeface="Book Antiqua"/>
                <a:cs typeface="Book Antiqua"/>
                <a:sym typeface="Book Antiqua"/>
              </a:rPr>
              <a:t> паразита </a:t>
            </a:r>
            <a:r>
              <a:rPr lang="ru-RU" sz="1900" dirty="0" err="1">
                <a:solidFill>
                  <a:schemeClr val="lt1"/>
                </a:solidFill>
                <a:latin typeface="Book Antiqua"/>
                <a:ea typeface="Book Antiqua"/>
                <a:cs typeface="Book Antiqua"/>
                <a:sym typeface="Book Antiqua"/>
              </a:rPr>
              <a:t>потрапляє</a:t>
            </a:r>
            <a:r>
              <a:rPr lang="ru-RU" sz="1900" dirty="0">
                <a:solidFill>
                  <a:schemeClr val="lt1"/>
                </a:solidFill>
                <a:latin typeface="Book Antiqua"/>
                <a:ea typeface="Book Antiqua"/>
                <a:cs typeface="Book Antiqua"/>
                <a:sym typeface="Book Antiqua"/>
              </a:rPr>
              <a:t> в кров, </a:t>
            </a:r>
            <a:r>
              <a:rPr lang="ru-RU" sz="1900" dirty="0" err="1">
                <a:solidFill>
                  <a:schemeClr val="lt1"/>
                </a:solidFill>
                <a:latin typeface="Book Antiqua"/>
                <a:ea typeface="Book Antiqua"/>
                <a:cs typeface="Book Antiqua"/>
                <a:sym typeface="Book Antiqua"/>
              </a:rPr>
              <a:t>проникає</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крізь</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судинну</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стінку</a:t>
            </a:r>
            <a:r>
              <a:rPr lang="ru-RU" sz="1900" dirty="0">
                <a:solidFill>
                  <a:schemeClr val="lt1"/>
                </a:solidFill>
                <a:latin typeface="Book Antiqua"/>
                <a:ea typeface="Book Antiqua"/>
                <a:cs typeface="Book Antiqua"/>
                <a:sym typeface="Book Antiqua"/>
              </a:rPr>
              <a:t>. При </a:t>
            </a:r>
            <a:r>
              <a:rPr lang="ru-RU" sz="1900" dirty="0" err="1">
                <a:solidFill>
                  <a:schemeClr val="lt1"/>
                </a:solidFill>
                <a:latin typeface="Book Antiqua"/>
                <a:ea typeface="Book Antiqua"/>
                <a:cs typeface="Book Antiqua"/>
                <a:sym typeface="Book Antiqua"/>
              </a:rPr>
              <a:t>занесенні</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кров'ю</a:t>
            </a:r>
            <a:r>
              <a:rPr lang="ru-RU" sz="1900" dirty="0">
                <a:solidFill>
                  <a:schemeClr val="lt1"/>
                </a:solidFill>
                <a:latin typeface="Book Antiqua"/>
                <a:ea typeface="Book Antiqua"/>
                <a:cs typeface="Book Antiqua"/>
                <a:sym typeface="Book Antiqua"/>
              </a:rPr>
              <a:t> в </a:t>
            </a:r>
            <a:r>
              <a:rPr lang="ru-RU" sz="1900" dirty="0" err="1">
                <a:solidFill>
                  <a:schemeClr val="lt1"/>
                </a:solidFill>
                <a:latin typeface="Book Antiqua"/>
                <a:ea typeface="Book Antiqua"/>
                <a:cs typeface="Book Antiqua"/>
                <a:sym typeface="Book Antiqua"/>
              </a:rPr>
              <a:t>головний</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мозок</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зародок</a:t>
            </a:r>
            <a:r>
              <a:rPr lang="ru-RU" sz="1900" dirty="0">
                <a:solidFill>
                  <a:schemeClr val="lt1"/>
                </a:solidFill>
                <a:latin typeface="Book Antiqua"/>
                <a:ea typeface="Book Antiqua"/>
                <a:cs typeface="Book Antiqua"/>
                <a:sym typeface="Book Antiqua"/>
              </a:rPr>
              <a:t> паразита за </a:t>
            </a:r>
            <a:r>
              <a:rPr lang="ru-RU" sz="1900" dirty="0" err="1">
                <a:solidFill>
                  <a:schemeClr val="lt1"/>
                </a:solidFill>
                <a:latin typeface="Book Antiqua"/>
                <a:ea typeface="Book Antiqua"/>
                <a:cs typeface="Book Antiqua"/>
                <a:sym typeface="Book Antiqua"/>
              </a:rPr>
              <a:t>допомогою</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гаків</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проникає</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з</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капілярів</a:t>
            </a:r>
            <a:r>
              <a:rPr lang="ru-RU" sz="1900" dirty="0">
                <a:solidFill>
                  <a:schemeClr val="lt1"/>
                </a:solidFill>
                <a:latin typeface="Book Antiqua"/>
                <a:ea typeface="Book Antiqua"/>
                <a:cs typeface="Book Antiqua"/>
                <a:sym typeface="Book Antiqua"/>
              </a:rPr>
              <a:t> в тканину </a:t>
            </a:r>
            <a:r>
              <a:rPr lang="ru-RU" sz="1900" dirty="0" err="1">
                <a:solidFill>
                  <a:schemeClr val="lt1"/>
                </a:solidFill>
                <a:latin typeface="Book Antiqua"/>
                <a:ea typeface="Book Antiqua"/>
                <a:cs typeface="Book Antiqua"/>
                <a:sym typeface="Book Antiqua"/>
              </a:rPr>
              <a:t>мозку</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Зазнаючи</a:t>
            </a:r>
            <a:r>
              <a:rPr lang="ru-RU" sz="1900" dirty="0">
                <a:solidFill>
                  <a:schemeClr val="lt1"/>
                </a:solidFill>
                <a:latin typeface="Book Antiqua"/>
                <a:ea typeface="Book Antiqua"/>
                <a:cs typeface="Book Antiqua"/>
                <a:sym typeface="Book Antiqua"/>
              </a:rPr>
              <a:t> тут ряд </a:t>
            </a:r>
            <a:r>
              <a:rPr lang="ru-RU" sz="1900" dirty="0" err="1">
                <a:solidFill>
                  <a:schemeClr val="lt1"/>
                </a:solidFill>
                <a:latin typeface="Book Antiqua"/>
                <a:ea typeface="Book Antiqua"/>
                <a:cs typeface="Book Antiqua"/>
                <a:sym typeface="Book Antiqua"/>
              </a:rPr>
              <a:t>змін</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він</a:t>
            </a:r>
            <a:r>
              <a:rPr lang="ru-RU" sz="1900" dirty="0">
                <a:solidFill>
                  <a:schemeClr val="lt1"/>
                </a:solidFill>
                <a:latin typeface="Book Antiqua"/>
                <a:ea typeface="Book Antiqua"/>
                <a:cs typeface="Book Antiqua"/>
                <a:sym typeface="Book Antiqua"/>
              </a:rPr>
              <a:t> переходить в </a:t>
            </a:r>
            <a:r>
              <a:rPr lang="ru-RU" sz="1900" dirty="0" err="1">
                <a:solidFill>
                  <a:schemeClr val="lt1"/>
                </a:solidFill>
                <a:latin typeface="Book Antiqua"/>
                <a:ea typeface="Book Antiqua"/>
                <a:cs typeface="Book Antiqua"/>
                <a:sym typeface="Book Antiqua"/>
              </a:rPr>
              <a:t>стадію</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фіни</a:t>
            </a:r>
            <a:r>
              <a:rPr lang="ru-RU" sz="1900" dirty="0">
                <a:solidFill>
                  <a:schemeClr val="lt1"/>
                </a:solidFill>
                <a:latin typeface="Book Antiqua"/>
                <a:ea typeface="Book Antiqua"/>
                <a:cs typeface="Book Antiqua"/>
                <a:sym typeface="Book Antiqua"/>
              </a:rPr>
              <a:t>, яка </a:t>
            </a:r>
            <a:r>
              <a:rPr lang="ru-RU" sz="1900" dirty="0" err="1">
                <a:solidFill>
                  <a:schemeClr val="lt1"/>
                </a:solidFill>
                <a:latin typeface="Book Antiqua"/>
                <a:ea typeface="Book Antiqua"/>
                <a:cs typeface="Book Antiqua"/>
                <a:sym typeface="Book Antiqua"/>
              </a:rPr>
              <a:t>називається</a:t>
            </a:r>
            <a:r>
              <a:rPr lang="ru-RU" sz="1900" dirty="0">
                <a:solidFill>
                  <a:schemeClr val="lt1"/>
                </a:solidFill>
                <a:latin typeface="Book Antiqua"/>
                <a:ea typeface="Book Antiqua"/>
                <a:cs typeface="Book Antiqua"/>
                <a:sym typeface="Book Antiqua"/>
              </a:rPr>
              <a:t> цистицерками - </a:t>
            </a:r>
            <a:r>
              <a:rPr lang="ru-RU" sz="1900" dirty="0" err="1">
                <a:solidFill>
                  <a:schemeClr val="lt1"/>
                </a:solidFill>
                <a:latin typeface="Book Antiqua"/>
                <a:ea typeface="Book Antiqua"/>
                <a:cs typeface="Book Antiqua"/>
                <a:sym typeface="Book Antiqua"/>
              </a:rPr>
              <a:t>Cysticercus</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cellulosae</a:t>
            </a:r>
            <a:r>
              <a:rPr lang="ru-RU" sz="1900" dirty="0">
                <a:solidFill>
                  <a:schemeClr val="lt1"/>
                </a:solidFill>
                <a:latin typeface="Book Antiqua"/>
                <a:ea typeface="Book Antiqua"/>
                <a:cs typeface="Book Antiqua"/>
                <a:sym typeface="Book Antiqua"/>
              </a:rPr>
              <a:t>. У </a:t>
            </a:r>
            <a:r>
              <a:rPr lang="ru-RU" sz="1900" dirty="0" err="1">
                <a:solidFill>
                  <a:schemeClr val="lt1"/>
                </a:solidFill>
                <a:latin typeface="Book Antiqua"/>
                <a:ea typeface="Book Antiqua"/>
                <a:cs typeface="Book Antiqua"/>
                <a:sym typeface="Book Antiqua"/>
              </a:rPr>
              <a:t>мозку</a:t>
            </a:r>
            <a:r>
              <a:rPr lang="ru-RU" sz="1900" dirty="0">
                <a:solidFill>
                  <a:schemeClr val="lt1"/>
                </a:solidFill>
                <a:latin typeface="Book Antiqua"/>
                <a:ea typeface="Book Antiqua"/>
                <a:cs typeface="Book Antiqua"/>
                <a:sym typeface="Book Antiqua"/>
              </a:rPr>
              <a:t> цистицерк </a:t>
            </a:r>
            <a:r>
              <a:rPr lang="ru-RU" sz="1900" dirty="0" err="1">
                <a:solidFill>
                  <a:schemeClr val="lt1"/>
                </a:solidFill>
                <a:latin typeface="Book Antiqua"/>
                <a:ea typeface="Book Antiqua"/>
                <a:cs typeface="Book Antiqua"/>
                <a:sym typeface="Book Antiqua"/>
              </a:rPr>
              <a:t>живе</a:t>
            </a:r>
            <a:r>
              <a:rPr lang="ru-RU" sz="1900" dirty="0">
                <a:solidFill>
                  <a:schemeClr val="lt1"/>
                </a:solidFill>
                <a:latin typeface="Book Antiqua"/>
                <a:ea typeface="Book Antiqua"/>
                <a:cs typeface="Book Antiqua"/>
                <a:sym typeface="Book Antiqua"/>
              </a:rPr>
              <a:t> 5-10 </a:t>
            </a:r>
            <a:r>
              <a:rPr lang="ru-RU" sz="1900" dirty="0" err="1">
                <a:solidFill>
                  <a:schemeClr val="lt1"/>
                </a:solidFill>
                <a:latin typeface="Book Antiqua"/>
                <a:ea typeface="Book Antiqua"/>
                <a:cs typeface="Book Antiqua"/>
                <a:sym typeface="Book Antiqua"/>
              </a:rPr>
              <a:t>років</a:t>
            </a:r>
            <a:r>
              <a:rPr lang="ru-RU" sz="1900" dirty="0">
                <a:solidFill>
                  <a:schemeClr val="lt1"/>
                </a:solidFill>
                <a:latin typeface="Book Antiqua"/>
                <a:ea typeface="Book Antiqua"/>
                <a:cs typeface="Book Antiqua"/>
                <a:sym typeface="Book Antiqua"/>
              </a:rPr>
              <a:t> (до 30).</a:t>
            </a:r>
            <a:endParaRPr sz="1900" dirty="0">
              <a:solidFill>
                <a:schemeClr val="lt1"/>
              </a:solidFill>
              <a:latin typeface="Book Antiqua"/>
              <a:ea typeface="Book Antiqua"/>
              <a:cs typeface="Book Antiqua"/>
              <a:sym typeface="Book Antiqua"/>
            </a:endParaRPr>
          </a:p>
        </p:txBody>
      </p:sp>
      <p:sp>
        <p:nvSpPr>
          <p:cNvPr id="353" name="Google Shape;353;p54"/>
          <p:cNvSpPr/>
          <p:nvPr/>
        </p:nvSpPr>
        <p:spPr>
          <a:xfrm>
            <a:off x="307345" y="898311"/>
            <a:ext cx="8712900" cy="1015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000" b="1" dirty="0">
                <a:solidFill>
                  <a:schemeClr val="lt1"/>
                </a:solidFill>
                <a:latin typeface="Book Antiqua"/>
                <a:ea typeface="Book Antiqua"/>
                <a:cs typeface="Book Antiqua"/>
                <a:sym typeface="Book Antiqua"/>
              </a:rPr>
              <a:t>Цистицеркоз</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гельмінтоз</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з</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групи</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цестидозів</a:t>
            </a:r>
            <a:r>
              <a:rPr lang="ru-RU" sz="2000" dirty="0">
                <a:solidFill>
                  <a:schemeClr val="lt1"/>
                </a:solidFill>
                <a:latin typeface="Book Antiqua"/>
                <a:ea typeface="Book Antiqua"/>
                <a:cs typeface="Book Antiqua"/>
                <a:sym typeface="Book Antiqua"/>
              </a:rPr>
              <a:t>. Цистицерк </a:t>
            </a:r>
            <a:r>
              <a:rPr lang="ru-RU" sz="2000" dirty="0" err="1">
                <a:solidFill>
                  <a:schemeClr val="lt1"/>
                </a:solidFill>
                <a:latin typeface="Book Antiqua"/>
                <a:ea typeface="Book Antiqua"/>
                <a:cs typeface="Book Antiqua"/>
                <a:sym typeface="Book Antiqua"/>
              </a:rPr>
              <a:t>є</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личинковою</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стадією</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фіна</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стрічкового</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гельмінта</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Taenia</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solium</a:t>
            </a:r>
            <a:r>
              <a:rPr lang="ru-RU" sz="2000" dirty="0">
                <a:solidFill>
                  <a:schemeClr val="lt1"/>
                </a:solidFill>
                <a:latin typeface="Book Antiqua"/>
                <a:ea typeface="Book Antiqua"/>
                <a:cs typeface="Book Antiqua"/>
                <a:sym typeface="Book Antiqua"/>
              </a:rPr>
              <a:t>), - свинячий </a:t>
            </a:r>
            <a:r>
              <a:rPr lang="ru-RU" sz="2000" dirty="0" err="1">
                <a:solidFill>
                  <a:schemeClr val="lt1"/>
                </a:solidFill>
                <a:latin typeface="Book Antiqua"/>
                <a:ea typeface="Book Antiqua"/>
                <a:cs typeface="Book Antiqua"/>
                <a:sym typeface="Book Antiqua"/>
              </a:rPr>
              <a:t>ціп'як</a:t>
            </a:r>
            <a:r>
              <a:rPr lang="ru-RU" sz="2000" dirty="0">
                <a:solidFill>
                  <a:schemeClr val="lt1"/>
                </a:solidFill>
                <a:latin typeface="Book Antiqua"/>
                <a:ea typeface="Book Antiqua"/>
                <a:cs typeface="Book Antiqua"/>
                <a:sym typeface="Book Antiqua"/>
              </a:rPr>
              <a:t> - </a:t>
            </a:r>
            <a:r>
              <a:rPr lang="ru-RU" sz="2000" dirty="0" err="1">
                <a:solidFill>
                  <a:schemeClr val="lt1"/>
                </a:solidFill>
                <a:latin typeface="Book Antiqua"/>
                <a:ea typeface="Book Antiqua"/>
                <a:cs typeface="Book Antiqua"/>
                <a:sym typeface="Book Antiqua"/>
              </a:rPr>
              <a:t>зустрічається</a:t>
            </a:r>
            <a:r>
              <a:rPr lang="ru-RU" sz="2000" dirty="0">
                <a:solidFill>
                  <a:schemeClr val="lt1"/>
                </a:solidFill>
                <a:latin typeface="Book Antiqua"/>
                <a:ea typeface="Book Antiqua"/>
                <a:cs typeface="Book Antiqua"/>
                <a:sym typeface="Book Antiqua"/>
              </a:rPr>
              <a:t> у свиней.</a:t>
            </a:r>
            <a:endParaRPr sz="2000" dirty="0">
              <a:solidFill>
                <a:schemeClr val="lt1"/>
              </a:solidFill>
              <a:latin typeface="Book Antiqua"/>
              <a:ea typeface="Book Antiqua"/>
              <a:cs typeface="Book Antiqua"/>
              <a:sym typeface="Book Antiqua"/>
            </a:endParaRPr>
          </a:p>
        </p:txBody>
      </p:sp>
      <p:pic>
        <p:nvPicPr>
          <p:cNvPr id="217090" name="Picture 2" descr="Цистицеркоз тенуікольний"/>
          <p:cNvPicPr>
            <a:picLocks noChangeAspect="1" noChangeArrowheads="1"/>
          </p:cNvPicPr>
          <p:nvPr/>
        </p:nvPicPr>
        <p:blipFill>
          <a:blip r:embed="rId3"/>
          <a:srcRect/>
          <a:stretch>
            <a:fillRect/>
          </a:stretch>
        </p:blipFill>
        <p:spPr bwMode="auto">
          <a:xfrm>
            <a:off x="320465" y="1998064"/>
            <a:ext cx="4326485" cy="485442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55"/>
          <p:cNvSpPr/>
          <p:nvPr/>
        </p:nvSpPr>
        <p:spPr>
          <a:xfrm>
            <a:off x="251520" y="0"/>
            <a:ext cx="8568952" cy="6740307"/>
          </a:xfrm>
          <a:prstGeom prst="rect">
            <a:avLst/>
          </a:prstGeom>
          <a:noFill/>
          <a:ln>
            <a:noFill/>
          </a:ln>
        </p:spPr>
        <p:txBody>
          <a:bodyPr spcFirstLastPara="1" wrap="square" lIns="91425" tIns="45700" rIns="91425" bIns="45700" anchor="t" anchorCtr="0">
            <a:noAutofit/>
          </a:bodyPr>
          <a:lstStyle/>
          <a:p>
            <a:pPr marL="0" marR="0" lvl="0" indent="269875" algn="just" rtl="0">
              <a:spcBef>
                <a:spcPts val="0"/>
              </a:spcBef>
              <a:spcAft>
                <a:spcPts val="0"/>
              </a:spcAft>
              <a:buClr>
                <a:schemeClr val="dk1"/>
              </a:buClr>
              <a:buSzPts val="1100"/>
              <a:buFont typeface="Arial"/>
              <a:buNone/>
            </a:pPr>
            <a:r>
              <a:rPr lang="ru-RU" sz="2300" b="1" dirty="0" err="1">
                <a:solidFill>
                  <a:schemeClr val="lt1"/>
                </a:solidFill>
                <a:latin typeface="Book Antiqua"/>
                <a:ea typeface="Book Antiqua"/>
                <a:cs typeface="Book Antiqua"/>
                <a:sym typeface="Book Antiqua"/>
              </a:rPr>
              <a:t>Патоморфологія</a:t>
            </a:r>
            <a:r>
              <a:rPr lang="ru-RU" sz="2300" b="1" dirty="0">
                <a:solidFill>
                  <a:schemeClr val="lt1"/>
                </a:solidFill>
                <a:latin typeface="Book Antiqua"/>
                <a:ea typeface="Book Antiqua"/>
                <a:cs typeface="Book Antiqua"/>
                <a:sym typeface="Book Antiqua"/>
              </a:rPr>
              <a:t>. </a:t>
            </a:r>
            <a:r>
              <a:rPr lang="uk-UA" sz="2400" dirty="0">
                <a:solidFill>
                  <a:schemeClr val="lt1"/>
                </a:solidFill>
                <a:latin typeface="Times New Roman" pitchFamily="18" charset="0"/>
                <a:ea typeface="Book Antiqua"/>
                <a:cs typeface="Times New Roman" pitchFamily="18" charset="0"/>
                <a:sym typeface="Book Antiqua"/>
              </a:rPr>
              <a:t>Цистицерк локалізується найчастіше в корі головного мозку і в мозкових оболонках, іноді потрапляє в шлуночки мозку (III і особливо IV), де вільно плаває в спинномозковій рідині. Цистицерк рідко буває одиничним (солітарний цистицерк), зазвичай зустрічаються множинні цистицерки, які обчислюються сотнями і тисячами. Цистицерк виглядає як пухирець, наповнений прозорою рідиною. На внутрішні його поверхні видно голівку - сколекс. Величина цистицерків коливається від горошини до волоського горіха.</a:t>
            </a:r>
          </a:p>
          <a:p>
            <a:pPr marL="0" marR="0" lvl="0" indent="269875" algn="just" rtl="0">
              <a:spcBef>
                <a:spcPts val="0"/>
              </a:spcBef>
              <a:spcAft>
                <a:spcPts val="0"/>
              </a:spcAft>
              <a:buClr>
                <a:schemeClr val="dk1"/>
              </a:buClr>
              <a:buSzPts val="1100"/>
              <a:buFont typeface="Arial"/>
              <a:buNone/>
            </a:pPr>
            <a:r>
              <a:rPr lang="uk-UA" sz="2400" dirty="0">
                <a:solidFill>
                  <a:schemeClr val="lt1"/>
                </a:solidFill>
                <a:latin typeface="Times New Roman" pitchFamily="18" charset="0"/>
                <a:ea typeface="Book Antiqua"/>
                <a:cs typeface="Times New Roman" pitchFamily="18" charset="0"/>
                <a:sym typeface="Book Antiqua"/>
              </a:rPr>
              <a:t>Цистицерк має на мозкову тканину механічний і токсичний вплив. Він викликає дегенеративні зміни в нервових елементах і реактивні запальні зміни в судинах, оболонках і </a:t>
            </a:r>
            <a:r>
              <a:rPr lang="uk-UA" sz="2400" dirty="0" err="1">
                <a:solidFill>
                  <a:schemeClr val="lt1"/>
                </a:solidFill>
                <a:latin typeface="Times New Roman" pitchFamily="18" charset="0"/>
                <a:ea typeface="Book Antiqua"/>
                <a:cs typeface="Times New Roman" pitchFamily="18" charset="0"/>
                <a:sym typeface="Book Antiqua"/>
              </a:rPr>
              <a:t>глії</a:t>
            </a:r>
            <a:r>
              <a:rPr lang="uk-UA" sz="2400" dirty="0">
                <a:solidFill>
                  <a:schemeClr val="lt1"/>
                </a:solidFill>
                <a:latin typeface="Times New Roman" pitchFamily="18" charset="0"/>
                <a:ea typeface="Book Antiqua"/>
                <a:cs typeface="Times New Roman" pitchFamily="18" charset="0"/>
                <a:sym typeface="Book Antiqua"/>
              </a:rPr>
              <a:t>. В результаті навколо цистицерка утворюється фіброзна капсула, поверхня якої інфільтрується еозинофілами і плазматичними клітинами. Через певний час цистицерк відмирає і звапнується. У легені потрапляє гематогенним шляхом.</a:t>
            </a:r>
          </a:p>
          <a:p>
            <a:pPr marL="0" marR="0" lvl="0" indent="269875" algn="just" rtl="0">
              <a:spcBef>
                <a:spcPts val="0"/>
              </a:spcBef>
              <a:spcAft>
                <a:spcPts val="0"/>
              </a:spcAft>
              <a:buNone/>
            </a:pPr>
            <a:endParaRPr lang="uk-UA" sz="2400" b="1" dirty="0">
              <a:solidFill>
                <a:schemeClr val="lt1"/>
              </a:solidFill>
              <a:latin typeface="Book Antiqua"/>
              <a:ea typeface="Book Antiqua"/>
              <a:cs typeface="Book Antiqua"/>
              <a:sym typeface="Book Antiqu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56"/>
          <p:cNvSpPr/>
          <p:nvPr/>
        </p:nvSpPr>
        <p:spPr>
          <a:xfrm>
            <a:off x="0" y="0"/>
            <a:ext cx="9144000" cy="7848302"/>
          </a:xfrm>
          <a:prstGeom prst="rect">
            <a:avLst/>
          </a:prstGeom>
          <a:noFill/>
          <a:ln>
            <a:noFill/>
          </a:ln>
        </p:spPr>
        <p:txBody>
          <a:bodyPr spcFirstLastPara="1" wrap="square" lIns="91425" tIns="45700" rIns="91425" bIns="45700" anchor="t" anchorCtr="0">
            <a:noAutofit/>
          </a:bodyPr>
          <a:lstStyle/>
          <a:p>
            <a:pPr marL="0" marR="0" lvl="0" indent="269875" algn="just" rtl="0">
              <a:spcBef>
                <a:spcPts val="0"/>
              </a:spcBef>
              <a:spcAft>
                <a:spcPts val="0"/>
              </a:spcAft>
              <a:buClr>
                <a:schemeClr val="dk1"/>
              </a:buClr>
              <a:buSzPts val="1100"/>
              <a:buFont typeface="Arial"/>
              <a:buNone/>
            </a:pPr>
            <a:r>
              <a:rPr lang="uk-UA" sz="2400" dirty="0">
                <a:solidFill>
                  <a:schemeClr val="lt1"/>
                </a:solidFill>
                <a:latin typeface="Times New Roman" pitchFamily="18" charset="0"/>
                <a:ea typeface="Book Antiqua"/>
                <a:cs typeface="Times New Roman" pitchFamily="18" charset="0"/>
                <a:sym typeface="Book Antiqua"/>
              </a:rPr>
              <a:t>Личинки цистицерка довго зберігають свою життєдіяльність. Фіксуючись в </a:t>
            </a:r>
            <a:r>
              <a:rPr lang="uk-UA" sz="2400" dirty="0" err="1">
                <a:solidFill>
                  <a:schemeClr val="lt1"/>
                </a:solidFill>
                <a:latin typeface="Times New Roman" pitchFamily="18" charset="0"/>
                <a:ea typeface="Book Antiqua"/>
                <a:cs typeface="Times New Roman" pitchFamily="18" charset="0"/>
                <a:sym typeface="Book Antiqua"/>
              </a:rPr>
              <a:t>інтерстиціальної</a:t>
            </a:r>
            <a:r>
              <a:rPr lang="uk-UA" sz="2400" dirty="0">
                <a:solidFill>
                  <a:schemeClr val="lt1"/>
                </a:solidFill>
                <a:latin typeface="Times New Roman" pitchFamily="18" charset="0"/>
                <a:ea typeface="Book Antiqua"/>
                <a:cs typeface="Times New Roman" pitchFamily="18" charset="0"/>
                <a:sym typeface="Book Antiqua"/>
              </a:rPr>
              <a:t> тканині легень, цистицерк розмножується. Навколо нього в легенях утворюється фіброзна капсула, оточена лімфоцитарною інфільтрацією. Формуються множинні тонкостінні порожнини, які мають округлу або овальну форму і досягають величини від 6 до 20мм.</a:t>
            </a:r>
          </a:p>
          <a:p>
            <a:pPr marL="0" marR="0" lvl="0" indent="269875" algn="just" rtl="0">
              <a:spcBef>
                <a:spcPts val="0"/>
              </a:spcBef>
              <a:spcAft>
                <a:spcPts val="0"/>
              </a:spcAft>
              <a:buSzPts val="1100"/>
              <a:buNone/>
            </a:pPr>
            <a:r>
              <a:rPr lang="uk-UA" sz="2400" dirty="0">
                <a:solidFill>
                  <a:schemeClr val="lt1"/>
                </a:solidFill>
                <a:latin typeface="Times New Roman" pitchFamily="18" charset="0"/>
                <a:ea typeface="Book Antiqua"/>
                <a:cs typeface="Times New Roman" pitchFamily="18" charset="0"/>
                <a:sym typeface="Book Antiqua"/>
              </a:rPr>
              <a:t>Рентгенологічно:</a:t>
            </a:r>
          </a:p>
          <a:p>
            <a:pPr marL="354013" marR="0" lvl="0" indent="-354013" algn="just" rtl="0">
              <a:spcBef>
                <a:spcPts val="0"/>
              </a:spcBef>
              <a:spcAft>
                <a:spcPts val="0"/>
              </a:spcAft>
              <a:buClr>
                <a:schemeClr val="dk1"/>
              </a:buClr>
              <a:buSzPts val="1100"/>
              <a:buFont typeface="Arial"/>
              <a:buNone/>
            </a:pPr>
            <a:r>
              <a:rPr lang="uk-UA" sz="2400" dirty="0">
                <a:solidFill>
                  <a:schemeClr val="lt1"/>
                </a:solidFill>
                <a:latin typeface="Times New Roman" pitchFamily="18" charset="0"/>
                <a:ea typeface="Book Antiqua"/>
                <a:cs typeface="Times New Roman" pitchFamily="18" charset="0"/>
                <a:sym typeface="Book Antiqua"/>
              </a:rPr>
              <a:t>-  поширені, чітко окреслені освіти округлої або овальної форми, однорідної структури;</a:t>
            </a:r>
          </a:p>
          <a:p>
            <a:pPr marL="354013" marR="0" lvl="0" indent="-354013" algn="just" rtl="0">
              <a:spcBef>
                <a:spcPts val="0"/>
              </a:spcBef>
              <a:spcAft>
                <a:spcPts val="0"/>
              </a:spcAft>
              <a:buClr>
                <a:schemeClr val="dk1"/>
              </a:buClr>
              <a:buSzPts val="1100"/>
              <a:buFont typeface="Arial"/>
              <a:buNone/>
            </a:pPr>
            <a:r>
              <a:rPr lang="uk-UA" sz="2400" dirty="0">
                <a:solidFill>
                  <a:schemeClr val="lt1"/>
                </a:solidFill>
                <a:latin typeface="Times New Roman" pitchFamily="18" charset="0"/>
                <a:ea typeface="Book Antiqua"/>
                <a:cs typeface="Times New Roman" pitchFamily="18" charset="0"/>
                <a:sym typeface="Book Antiqua"/>
              </a:rPr>
              <a:t>-    не зливаються між собою;</a:t>
            </a:r>
          </a:p>
          <a:p>
            <a:pPr marL="354013" marR="0" lvl="0" indent="-354013" algn="just" rtl="0">
              <a:spcBef>
                <a:spcPts val="0"/>
              </a:spcBef>
              <a:spcAft>
                <a:spcPts val="0"/>
              </a:spcAft>
              <a:buClr>
                <a:schemeClr val="dk1"/>
              </a:buClr>
              <a:buSzPts val="1100"/>
              <a:buFont typeface="Arial"/>
              <a:buNone/>
            </a:pPr>
            <a:r>
              <a:rPr lang="uk-UA" sz="2400" dirty="0">
                <a:solidFill>
                  <a:schemeClr val="lt1"/>
                </a:solidFill>
                <a:latin typeface="Times New Roman" pitchFamily="18" charset="0"/>
                <a:ea typeface="Book Antiqua"/>
                <a:cs typeface="Times New Roman" pitchFamily="18" charset="0"/>
                <a:sym typeface="Book Antiqua"/>
              </a:rPr>
              <a:t>-    навколишнє легенева тканина не змінена;</a:t>
            </a:r>
          </a:p>
          <a:p>
            <a:pPr marL="354013" marR="0" lvl="0" indent="-354013" algn="just" rtl="0">
              <a:spcBef>
                <a:spcPts val="0"/>
              </a:spcBef>
              <a:spcAft>
                <a:spcPts val="0"/>
              </a:spcAft>
              <a:buClr>
                <a:schemeClr val="dk1"/>
              </a:buClr>
              <a:buSzPts val="1100"/>
              <a:buFont typeface="Arial"/>
              <a:buNone/>
            </a:pPr>
            <a:r>
              <a:rPr lang="uk-UA" sz="2400" dirty="0">
                <a:solidFill>
                  <a:schemeClr val="lt1"/>
                </a:solidFill>
                <a:latin typeface="Times New Roman" pitchFamily="18" charset="0"/>
                <a:ea typeface="Book Antiqua"/>
                <a:cs typeface="Times New Roman" pitchFamily="18" charset="0"/>
                <a:sym typeface="Book Antiqua"/>
              </a:rPr>
              <a:t>-    згодом з'являється деформація легеневого малюнка;</a:t>
            </a:r>
          </a:p>
          <a:p>
            <a:pPr marL="354013" marR="0" lvl="0" indent="-354013" algn="just" rtl="0">
              <a:spcBef>
                <a:spcPts val="0"/>
              </a:spcBef>
              <a:spcAft>
                <a:spcPts val="0"/>
              </a:spcAft>
              <a:buClr>
                <a:schemeClr val="dk1"/>
              </a:buClr>
              <a:buSzPts val="1100"/>
              <a:buFont typeface="Arial"/>
              <a:buNone/>
            </a:pPr>
            <a:r>
              <a:rPr lang="uk-UA" sz="2400" dirty="0">
                <a:solidFill>
                  <a:schemeClr val="lt1"/>
                </a:solidFill>
                <a:latin typeface="Times New Roman" pitchFamily="18" charset="0"/>
                <a:ea typeface="Book Antiqua"/>
                <a:cs typeface="Times New Roman" pitchFamily="18" charset="0"/>
                <a:sym typeface="Book Antiqua"/>
              </a:rPr>
              <a:t>-  при плевральній локалізації з'являється ущільнення реберної і міжчасткової плеври;</a:t>
            </a:r>
          </a:p>
          <a:p>
            <a:pPr marR="0" lvl="0" indent="354013" algn="just" rtl="0">
              <a:spcBef>
                <a:spcPts val="0"/>
              </a:spcBef>
              <a:spcAft>
                <a:spcPts val="0"/>
              </a:spcAft>
              <a:buClr>
                <a:schemeClr val="dk1"/>
              </a:buClr>
              <a:buSzPts val="1100"/>
              <a:buFont typeface="Arial"/>
              <a:buNone/>
            </a:pPr>
            <a:r>
              <a:rPr lang="uk-UA" sz="2400" dirty="0">
                <a:solidFill>
                  <a:schemeClr val="lt1"/>
                </a:solidFill>
                <a:latin typeface="Times New Roman" pitchFamily="18" charset="0"/>
                <a:ea typeface="Book Antiqua"/>
                <a:cs typeface="Times New Roman" pitchFamily="18" charset="0"/>
                <a:sym typeface="Book Antiqua"/>
              </a:rPr>
              <a:t>Після загибелі паразита, через 2-3 роки, він зменшується в розмірах і кальцинується, переважно по периферії.</a:t>
            </a:r>
          </a:p>
          <a:p>
            <a:pPr marR="0" lvl="0" indent="354013" algn="just" rtl="0">
              <a:spcBef>
                <a:spcPts val="0"/>
              </a:spcBef>
              <a:spcAft>
                <a:spcPts val="0"/>
              </a:spcAft>
              <a:buClr>
                <a:schemeClr val="dk1"/>
              </a:buClr>
              <a:buSzPts val="1100"/>
              <a:buFont typeface="Arial"/>
              <a:buNone/>
            </a:pPr>
            <a:r>
              <a:rPr lang="uk-UA" sz="2400" dirty="0">
                <a:solidFill>
                  <a:schemeClr val="lt1"/>
                </a:solidFill>
                <a:latin typeface="Times New Roman" pitchFamily="18" charset="0"/>
                <a:ea typeface="Book Antiqua"/>
                <a:cs typeface="Times New Roman" pitchFamily="18" charset="0"/>
                <a:sym typeface="Book Antiqua"/>
              </a:rPr>
              <a:t>Аналогічні кальцинати виявляються на </a:t>
            </a:r>
            <a:r>
              <a:rPr lang="uk-UA" sz="2400" dirty="0" err="1">
                <a:solidFill>
                  <a:schemeClr val="lt1"/>
                </a:solidFill>
                <a:latin typeface="Times New Roman" pitchFamily="18" charset="0"/>
                <a:ea typeface="Book Antiqua"/>
                <a:cs typeface="Times New Roman" pitchFamily="18" charset="0"/>
                <a:sym typeface="Book Antiqua"/>
              </a:rPr>
              <a:t>КТ</a:t>
            </a:r>
            <a:r>
              <a:rPr lang="uk-UA" sz="2400" dirty="0">
                <a:solidFill>
                  <a:schemeClr val="lt1"/>
                </a:solidFill>
                <a:latin typeface="Times New Roman" pitchFamily="18" charset="0"/>
                <a:ea typeface="Book Antiqua"/>
                <a:cs typeface="Times New Roman" pitchFamily="18" charset="0"/>
                <a:sym typeface="Book Antiqua"/>
              </a:rPr>
              <a:t> в печінці, м'яких тканинах, головному мозку.</a:t>
            </a:r>
          </a:p>
          <a:p>
            <a:pPr marL="0" marR="0" lvl="0" indent="269875" algn="just" rtl="0">
              <a:spcBef>
                <a:spcPts val="0"/>
              </a:spcBef>
              <a:spcAft>
                <a:spcPts val="0"/>
              </a:spcAft>
              <a:buNone/>
            </a:pPr>
            <a:endParaRPr lang="uk-UA" sz="2400" dirty="0">
              <a:solidFill>
                <a:schemeClr val="lt1"/>
              </a:solidFill>
              <a:latin typeface="Times New Roman" pitchFamily="18" charset="0"/>
              <a:ea typeface="Book Antiqua"/>
              <a:cs typeface="Times New Roman" pitchFamily="18" charset="0"/>
              <a:sym typeface="Book Antiqu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57"/>
          <p:cNvSpPr/>
          <p:nvPr/>
        </p:nvSpPr>
        <p:spPr>
          <a:xfrm>
            <a:off x="395536" y="260648"/>
            <a:ext cx="8424936" cy="4893647"/>
          </a:xfrm>
          <a:prstGeom prst="rect">
            <a:avLst/>
          </a:prstGeom>
          <a:noFill/>
          <a:ln>
            <a:noFill/>
          </a:ln>
        </p:spPr>
        <p:txBody>
          <a:bodyPr spcFirstLastPara="1" wrap="square" lIns="91425" tIns="45700" rIns="91425" bIns="45700" anchor="t" anchorCtr="0">
            <a:noAutofit/>
          </a:bodyPr>
          <a:lstStyle/>
          <a:p>
            <a:pPr marL="0" marR="0" lvl="0" indent="360362" algn="l" rtl="0">
              <a:spcBef>
                <a:spcPts val="0"/>
              </a:spcBef>
              <a:spcAft>
                <a:spcPts val="0"/>
              </a:spcAft>
              <a:buClr>
                <a:schemeClr val="dk1"/>
              </a:buClr>
              <a:buSzPts val="1100"/>
              <a:buFont typeface="Arial"/>
              <a:buNone/>
            </a:pPr>
            <a:r>
              <a:rPr lang="uk-UA" sz="2400" dirty="0">
                <a:solidFill>
                  <a:schemeClr val="lt1"/>
                </a:solidFill>
                <a:latin typeface="Times New Roman" pitchFamily="18" charset="0"/>
                <a:ea typeface="Book Antiqua"/>
                <a:cs typeface="Times New Roman" pitchFamily="18" charset="0"/>
                <a:sym typeface="Book Antiqua"/>
              </a:rPr>
              <a:t>На МСКТ в легенях:</a:t>
            </a:r>
          </a:p>
          <a:p>
            <a:pPr marL="354013" marR="0" lvl="0" indent="-354013" algn="l" rtl="0">
              <a:spcBef>
                <a:spcPts val="0"/>
              </a:spcBef>
              <a:spcAft>
                <a:spcPts val="0"/>
              </a:spcAft>
              <a:buClr>
                <a:schemeClr val="dk1"/>
              </a:buClr>
              <a:buSzPts val="1100"/>
              <a:buFont typeface="Arial"/>
              <a:buNone/>
            </a:pPr>
            <a:r>
              <a:rPr lang="uk-UA" sz="2400" dirty="0">
                <a:solidFill>
                  <a:schemeClr val="lt1"/>
                </a:solidFill>
                <a:latin typeface="Times New Roman" pitchFamily="18" charset="0"/>
                <a:ea typeface="Book Antiqua"/>
                <a:cs typeface="Times New Roman" pitchFamily="18" charset="0"/>
                <a:sym typeface="Book Antiqua"/>
              </a:rPr>
              <a:t>-   множинні правильної округлої форми, чіткими контурами, розмірами 1 2 см в діаметрі утворення, з наявністю щільних кальцинатів.</a:t>
            </a:r>
          </a:p>
          <a:p>
            <a:pPr marL="0" marR="0" lvl="0" indent="360362" algn="l" rtl="0">
              <a:spcBef>
                <a:spcPts val="0"/>
              </a:spcBef>
              <a:spcAft>
                <a:spcPts val="0"/>
              </a:spcAft>
              <a:buClr>
                <a:schemeClr val="dk1"/>
              </a:buClr>
              <a:buSzPts val="1100"/>
              <a:buFont typeface="Arial"/>
              <a:buNone/>
            </a:pPr>
            <a:r>
              <a:rPr lang="uk-UA" sz="2400" dirty="0">
                <a:solidFill>
                  <a:schemeClr val="lt1"/>
                </a:solidFill>
                <a:latin typeface="Times New Roman" pitchFamily="18" charset="0"/>
                <a:ea typeface="Book Antiqua"/>
                <a:cs typeface="Times New Roman" pitchFamily="18" charset="0"/>
                <a:sym typeface="Book Antiqua"/>
              </a:rPr>
              <a:t>Дана картина обумовлена тим, що паразит, досягнувши розмірів 1-2 см гине і піддається звапненню. </a:t>
            </a:r>
          </a:p>
          <a:p>
            <a:pPr marL="354013" marR="0" lvl="0" indent="-354013" algn="l" rtl="0">
              <a:spcBef>
                <a:spcPts val="0"/>
              </a:spcBef>
              <a:spcAft>
                <a:spcPts val="0"/>
              </a:spcAft>
              <a:buClr>
                <a:schemeClr val="dk1"/>
              </a:buClr>
              <a:buSzPts val="1100"/>
              <a:buFont typeface="Arial"/>
              <a:buNone/>
            </a:pPr>
            <a:r>
              <a:rPr lang="uk-UA" sz="2400" dirty="0">
                <a:solidFill>
                  <a:schemeClr val="lt1"/>
                </a:solidFill>
                <a:latin typeface="Times New Roman" pitchFamily="18" charset="0"/>
                <a:ea typeface="Book Antiqua"/>
                <a:cs typeface="Times New Roman" pitchFamily="18" charset="0"/>
                <a:sym typeface="Book Antiqua"/>
              </a:rPr>
              <a:t>-   частина вогнищ має невелику щільність - від -10 до +11 HU, що вказує на їх рідинний характер.</a:t>
            </a:r>
          </a:p>
          <a:p>
            <a:pPr marL="354013" marR="0" lvl="0" indent="-354013" algn="l" rtl="0">
              <a:spcBef>
                <a:spcPts val="0"/>
              </a:spcBef>
              <a:spcAft>
                <a:spcPts val="0"/>
              </a:spcAft>
              <a:buClr>
                <a:schemeClr val="dk1"/>
              </a:buClr>
              <a:buSzPts val="1100"/>
              <a:buFont typeface="Arial"/>
              <a:buNone/>
            </a:pPr>
            <a:r>
              <a:rPr lang="uk-UA" sz="2400" dirty="0">
                <a:solidFill>
                  <a:schemeClr val="lt1"/>
                </a:solidFill>
                <a:latin typeface="Times New Roman" pitchFamily="18" charset="0"/>
                <a:ea typeface="Book Antiqua"/>
                <a:cs typeface="Times New Roman" pitchFamily="18" charset="0"/>
                <a:sym typeface="Book Antiqua"/>
              </a:rPr>
              <a:t>-   гіподенсні вогнищеві утворення в підшкірній клітковині, м'яких тканинах грудної клітини.</a:t>
            </a:r>
          </a:p>
          <a:p>
            <a:pPr marL="0" marR="0" lvl="0" indent="360362" algn="l" rtl="0">
              <a:spcBef>
                <a:spcPts val="0"/>
              </a:spcBef>
              <a:spcAft>
                <a:spcPts val="0"/>
              </a:spcAft>
              <a:buClr>
                <a:schemeClr val="dk1"/>
              </a:buClr>
              <a:buSzPts val="1100"/>
              <a:buFont typeface="Arial"/>
              <a:buNone/>
            </a:pPr>
            <a:endParaRPr lang="uk-UA" sz="2400" dirty="0">
              <a:solidFill>
                <a:schemeClr val="lt1"/>
              </a:solidFill>
              <a:latin typeface="Times New Roman" pitchFamily="18" charset="0"/>
              <a:ea typeface="Book Antiqua"/>
              <a:cs typeface="Times New Roman" pitchFamily="18" charset="0"/>
              <a:sym typeface="Book Antiqua"/>
            </a:endParaRPr>
          </a:p>
          <a:p>
            <a:pPr marL="0" marR="0" lvl="0" indent="360362" algn="l" rtl="0">
              <a:spcBef>
                <a:spcPts val="0"/>
              </a:spcBef>
              <a:spcAft>
                <a:spcPts val="0"/>
              </a:spcAft>
              <a:buClr>
                <a:schemeClr val="dk1"/>
              </a:buClr>
              <a:buSzPts val="1100"/>
              <a:buFont typeface="Arial"/>
              <a:buNone/>
            </a:pPr>
            <a:r>
              <a:rPr lang="uk-UA" sz="2400" dirty="0">
                <a:solidFill>
                  <a:schemeClr val="lt1"/>
                </a:solidFill>
                <a:latin typeface="Times New Roman" pitchFamily="18" charset="0"/>
                <a:ea typeface="Book Antiqua"/>
                <a:cs typeface="Times New Roman" pitchFamily="18" charset="0"/>
                <a:sym typeface="Book Antiqua"/>
              </a:rPr>
              <a:t>На МРТ легень рідинний характер частини утворень гіперінтенсивні в Т2 ЗЗ.</a:t>
            </a:r>
          </a:p>
          <a:p>
            <a:pPr marL="0" marR="0" lvl="0" indent="360363" algn="l" rtl="0">
              <a:spcBef>
                <a:spcPts val="0"/>
              </a:spcBef>
              <a:spcAft>
                <a:spcPts val="0"/>
              </a:spcAft>
              <a:buNone/>
            </a:pPr>
            <a:endParaRPr lang="uk-UA" sz="2400" dirty="0">
              <a:solidFill>
                <a:schemeClr val="lt1"/>
              </a:solidFill>
              <a:latin typeface="Times New Roman" pitchFamily="18" charset="0"/>
              <a:ea typeface="Book Antiqua"/>
              <a:cs typeface="Times New Roman" pitchFamily="18" charset="0"/>
              <a:sym typeface="Book Antiqu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pic>
        <p:nvPicPr>
          <p:cNvPr id="373" name="Google Shape;373;p58" descr="http://cdn.amegroups.cn/journals/pbpc/files/journals/2/articles/15031/public/15031-PB4-R1.png"/>
          <p:cNvPicPr preferRelativeResize="0"/>
          <p:nvPr/>
        </p:nvPicPr>
        <p:blipFill rotWithShape="1">
          <a:blip r:embed="rId3">
            <a:alphaModFix/>
          </a:blip>
          <a:srcRect/>
          <a:stretch/>
        </p:blipFill>
        <p:spPr>
          <a:xfrm>
            <a:off x="4139952" y="2275640"/>
            <a:ext cx="5004048" cy="4582359"/>
          </a:xfrm>
          <a:prstGeom prst="rect">
            <a:avLst/>
          </a:prstGeom>
          <a:noFill/>
          <a:ln>
            <a:noFill/>
          </a:ln>
        </p:spPr>
      </p:pic>
      <p:pic>
        <p:nvPicPr>
          <p:cNvPr id="374" name="Google Shape;374;p58" descr="http://cdn.amegroups.cn/journals/pbpc/files/journals/2/articles/15031/public/15031-PB3-R1.png"/>
          <p:cNvPicPr preferRelativeResize="0"/>
          <p:nvPr/>
        </p:nvPicPr>
        <p:blipFill rotWithShape="1">
          <a:blip r:embed="rId4">
            <a:alphaModFix/>
          </a:blip>
          <a:srcRect/>
          <a:stretch/>
        </p:blipFill>
        <p:spPr>
          <a:xfrm>
            <a:off x="0" y="0"/>
            <a:ext cx="4161887" cy="4005064"/>
          </a:xfrm>
          <a:prstGeom prst="rect">
            <a:avLst/>
          </a:prstGeom>
          <a:noFill/>
          <a:ln>
            <a:noFill/>
          </a:ln>
        </p:spPr>
      </p:pic>
      <p:sp>
        <p:nvSpPr>
          <p:cNvPr id="375" name="Google Shape;375;p58"/>
          <p:cNvSpPr/>
          <p:nvPr/>
        </p:nvSpPr>
        <p:spPr>
          <a:xfrm>
            <a:off x="4499992" y="260648"/>
            <a:ext cx="332487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dirty="0">
                <a:solidFill>
                  <a:schemeClr val="lt1"/>
                </a:solidFill>
                <a:latin typeface="Book Antiqua"/>
                <a:ea typeface="Book Antiqua"/>
                <a:cs typeface="Book Antiqua"/>
                <a:sym typeface="Book Antiqua"/>
              </a:rPr>
              <a:t>Цистицеркоз</a:t>
            </a:r>
            <a:endParaRPr sz="1800" dirty="0">
              <a:solidFill>
                <a:schemeClr val="lt1"/>
              </a:solidFill>
              <a:latin typeface="Book Antiqua"/>
              <a:ea typeface="Book Antiqua"/>
              <a:cs typeface="Book Antiqua"/>
              <a:sym typeface="Book Antiqua"/>
            </a:endParaRPr>
          </a:p>
        </p:txBody>
      </p:sp>
      <p:sp>
        <p:nvSpPr>
          <p:cNvPr id="376" name="Google Shape;376;p58"/>
          <p:cNvSpPr/>
          <p:nvPr/>
        </p:nvSpPr>
        <p:spPr>
          <a:xfrm>
            <a:off x="0" y="5257562"/>
            <a:ext cx="3995936" cy="16004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Youfei Chen, Pingli Wang, Liren Ding.</a:t>
            </a:r>
            <a:r>
              <a:rPr lang="ru-RU" sz="1400" b="1">
                <a:solidFill>
                  <a:schemeClr val="lt1"/>
                </a:solidFill>
                <a:latin typeface="Book Antiqua"/>
                <a:ea typeface="Book Antiqua"/>
                <a:cs typeface="Book Antiqua"/>
                <a:sym typeface="Book Antiqua"/>
              </a:rPr>
              <a:t> </a:t>
            </a:r>
            <a:r>
              <a:rPr lang="ru-RU" sz="1400">
                <a:solidFill>
                  <a:schemeClr val="lt1"/>
                </a:solidFill>
                <a:latin typeface="Book Antiqua"/>
                <a:ea typeface="Book Antiqua"/>
                <a:cs typeface="Book Antiqua"/>
                <a:sym typeface="Book Antiqua"/>
              </a:rPr>
              <a:t>Two cases of pulmonary cysticercosis manifesting as pleural effusion: case report and literature review. Journal  of  Thoracic Distase.2017. Vol  9. № 8</a:t>
            </a:r>
            <a:endParaRPr/>
          </a:p>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doi: 10.21037/jtd.2017.07.04</a:t>
            </a:r>
            <a:endParaRPr/>
          </a:p>
          <a:p>
            <a:pPr marL="0" marR="0" lvl="0" indent="0" algn="l" rtl="0">
              <a:spcBef>
                <a:spcPts val="0"/>
              </a:spcBef>
              <a:spcAft>
                <a:spcPts val="0"/>
              </a:spcAft>
              <a:buNone/>
            </a:pPr>
            <a:endParaRPr sz="1400">
              <a:solidFill>
                <a:schemeClr val="lt1"/>
              </a:solidFill>
              <a:latin typeface="Book Antiqua"/>
              <a:ea typeface="Book Antiqua"/>
              <a:cs typeface="Book Antiqua"/>
              <a:sym typeface="Book Antiqu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59"/>
          <p:cNvSpPr/>
          <p:nvPr/>
        </p:nvSpPr>
        <p:spPr>
          <a:xfrm>
            <a:off x="2899492" y="204798"/>
            <a:ext cx="14505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Цистицерк</a:t>
            </a:r>
            <a:endParaRPr sz="1800">
              <a:solidFill>
                <a:schemeClr val="lt1"/>
              </a:solidFill>
              <a:latin typeface="Book Antiqua"/>
              <a:ea typeface="Book Antiqua"/>
              <a:cs typeface="Book Antiqua"/>
              <a:sym typeface="Book Antiqua"/>
            </a:endParaRPr>
          </a:p>
        </p:txBody>
      </p:sp>
      <p:sp>
        <p:nvSpPr>
          <p:cNvPr id="382" name="Google Shape;382;p59"/>
          <p:cNvSpPr/>
          <p:nvPr/>
        </p:nvSpPr>
        <p:spPr>
          <a:xfrm>
            <a:off x="251520" y="5903893"/>
            <a:ext cx="8892480" cy="95410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Youfei Chen, Pingli Wang, Liren Ding.</a:t>
            </a:r>
            <a:r>
              <a:rPr lang="ru-RU" sz="1400" b="1">
                <a:solidFill>
                  <a:schemeClr val="lt1"/>
                </a:solidFill>
                <a:latin typeface="Book Antiqua"/>
                <a:ea typeface="Book Antiqua"/>
                <a:cs typeface="Book Antiqua"/>
                <a:sym typeface="Book Antiqua"/>
              </a:rPr>
              <a:t> </a:t>
            </a:r>
            <a:r>
              <a:rPr lang="ru-RU" sz="1400">
                <a:solidFill>
                  <a:schemeClr val="lt1"/>
                </a:solidFill>
                <a:latin typeface="Book Antiqua"/>
                <a:ea typeface="Book Antiqua"/>
                <a:cs typeface="Book Antiqua"/>
                <a:sym typeface="Book Antiqua"/>
              </a:rPr>
              <a:t>Two cases of pulmonary cysticercosis manifesting as pleural effusion: case report and literature review. Journal  of  Thoracic Distase.2017. Vol  9. № 8</a:t>
            </a:r>
            <a:endParaRPr/>
          </a:p>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doi: 10.21037/jtd.2017.07.04</a:t>
            </a:r>
            <a:endParaRPr/>
          </a:p>
          <a:p>
            <a:pPr marL="0" marR="0" lvl="0" indent="0" algn="l" rtl="0">
              <a:spcBef>
                <a:spcPts val="0"/>
              </a:spcBef>
              <a:spcAft>
                <a:spcPts val="0"/>
              </a:spcAft>
              <a:buNone/>
            </a:pPr>
            <a:endParaRPr sz="1400">
              <a:solidFill>
                <a:schemeClr val="lt1"/>
              </a:solidFill>
              <a:latin typeface="Book Antiqua"/>
              <a:ea typeface="Book Antiqua"/>
              <a:cs typeface="Book Antiqua"/>
              <a:sym typeface="Book Antiqua"/>
            </a:endParaRPr>
          </a:p>
        </p:txBody>
      </p:sp>
      <p:pic>
        <p:nvPicPr>
          <p:cNvPr id="383" name="Google Shape;383;p59" descr="http://cdn.amegroups.cn/journals/pbpc/files/journals/2/articles/15031/public/15031-PB6-R1.png"/>
          <p:cNvPicPr preferRelativeResize="0"/>
          <p:nvPr/>
        </p:nvPicPr>
        <p:blipFill rotWithShape="1">
          <a:blip r:embed="rId3">
            <a:alphaModFix/>
          </a:blip>
          <a:srcRect/>
          <a:stretch/>
        </p:blipFill>
        <p:spPr>
          <a:xfrm>
            <a:off x="0" y="764704"/>
            <a:ext cx="9144000" cy="2952328"/>
          </a:xfrm>
          <a:prstGeom prst="rect">
            <a:avLst/>
          </a:prstGeom>
          <a:noFill/>
          <a:ln>
            <a:noFill/>
          </a:ln>
        </p:spPr>
      </p:pic>
      <p:sp>
        <p:nvSpPr>
          <p:cNvPr id="384" name="Google Shape;384;p59"/>
          <p:cNvSpPr/>
          <p:nvPr/>
        </p:nvSpPr>
        <p:spPr>
          <a:xfrm>
            <a:off x="516486" y="4104997"/>
            <a:ext cx="6624600" cy="646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Плямисті инфільтруючі тіні, лімфатичні вузли злегка збільшені і невеликий плевральний випіт з обох сторін.</a:t>
            </a:r>
            <a:endParaRPr sz="1800">
              <a:solidFill>
                <a:schemeClr val="lt1"/>
              </a:solidFill>
              <a:latin typeface="Book Antiqua"/>
              <a:ea typeface="Book Antiqua"/>
              <a:cs typeface="Book Antiqua"/>
              <a:sym typeface="Book Antiqua"/>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pic>
        <p:nvPicPr>
          <p:cNvPr id="390" name="Google Shape;390;p60" descr="Figure 2: Plain radiograph showing a single cyst in the right lung"/>
          <p:cNvPicPr preferRelativeResize="0"/>
          <p:nvPr/>
        </p:nvPicPr>
        <p:blipFill rotWithShape="1">
          <a:blip r:embed="rId3">
            <a:alphaModFix/>
          </a:blip>
          <a:srcRect/>
          <a:stretch/>
        </p:blipFill>
        <p:spPr>
          <a:xfrm>
            <a:off x="323528" y="260648"/>
            <a:ext cx="5629275" cy="5229226"/>
          </a:xfrm>
          <a:prstGeom prst="rect">
            <a:avLst/>
          </a:prstGeom>
          <a:noFill/>
          <a:ln>
            <a:noFill/>
          </a:ln>
        </p:spPr>
      </p:pic>
      <p:cxnSp>
        <p:nvCxnSpPr>
          <p:cNvPr id="391" name="Google Shape;391;p60"/>
          <p:cNvCxnSpPr/>
          <p:nvPr/>
        </p:nvCxnSpPr>
        <p:spPr>
          <a:xfrm rot="10800000" flipH="1">
            <a:off x="1187624" y="4293096"/>
            <a:ext cx="576064" cy="72008"/>
          </a:xfrm>
          <a:prstGeom prst="straightConnector1">
            <a:avLst/>
          </a:prstGeom>
          <a:noFill/>
          <a:ln w="38100" cap="flat" cmpd="sng">
            <a:solidFill>
              <a:srgbClr val="FF0000"/>
            </a:solidFill>
            <a:prstDash val="solid"/>
            <a:round/>
            <a:headEnd type="none" w="sm" len="sm"/>
            <a:tailEnd type="stealth" w="med" len="med"/>
          </a:ln>
          <a:effectLst>
            <a:outerShdw blurRad="190500" dist="228600" dir="2700000" sy="90000" rotWithShape="0">
              <a:srgbClr val="000000">
                <a:alpha val="25490"/>
              </a:srgbClr>
            </a:outerShdw>
          </a:effectLst>
        </p:spPr>
      </p:cxnSp>
      <p:sp>
        <p:nvSpPr>
          <p:cNvPr id="392" name="Google Shape;392;p60"/>
          <p:cNvSpPr/>
          <p:nvPr/>
        </p:nvSpPr>
        <p:spPr>
          <a:xfrm>
            <a:off x="6444208" y="332656"/>
            <a:ext cx="269979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dirty="0">
                <a:solidFill>
                  <a:schemeClr val="lt1"/>
                </a:solidFill>
                <a:latin typeface="Book Antiqua"/>
                <a:ea typeface="Book Antiqua"/>
                <a:cs typeface="Book Antiqua"/>
                <a:sym typeface="Book Antiqua"/>
              </a:rPr>
              <a:t>Цистицеркоз</a:t>
            </a:r>
            <a:endParaRPr sz="1800" dirty="0">
              <a:solidFill>
                <a:schemeClr val="lt1"/>
              </a:solidFill>
              <a:latin typeface="Book Antiqua"/>
              <a:ea typeface="Book Antiqua"/>
              <a:cs typeface="Book Antiqua"/>
              <a:sym typeface="Book Antiqua"/>
            </a:endParaRPr>
          </a:p>
        </p:txBody>
      </p:sp>
      <p:sp>
        <p:nvSpPr>
          <p:cNvPr id="393" name="Google Shape;393;p60"/>
          <p:cNvSpPr/>
          <p:nvPr/>
        </p:nvSpPr>
        <p:spPr>
          <a:xfrm>
            <a:off x="6084168" y="1340768"/>
            <a:ext cx="2880320"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dirty="0">
                <a:solidFill>
                  <a:schemeClr val="lt1"/>
                </a:solidFill>
                <a:latin typeface="Book Antiqua"/>
                <a:ea typeface="Book Antiqua"/>
                <a:cs typeface="Book Antiqua"/>
                <a:sym typeface="Book Antiqua"/>
              </a:rPr>
              <a:t>Одиночна </a:t>
            </a:r>
            <a:r>
              <a:rPr lang="uk-UA" sz="1800" dirty="0">
                <a:solidFill>
                  <a:schemeClr val="lt1"/>
                </a:solidFill>
                <a:latin typeface="Book Antiqua"/>
                <a:ea typeface="Book Antiqua"/>
                <a:cs typeface="Book Antiqua"/>
                <a:sym typeface="Book Antiqua"/>
              </a:rPr>
              <a:t>кіста правої легені з чіткими рівними контурами і периферичними </a:t>
            </a:r>
            <a:r>
              <a:rPr lang="uk-UA" sz="1800" dirty="0" err="1">
                <a:solidFill>
                  <a:schemeClr val="lt1"/>
                </a:solidFill>
                <a:latin typeface="Book Antiqua"/>
                <a:ea typeface="Book Antiqua"/>
                <a:cs typeface="Book Antiqua"/>
                <a:sym typeface="Book Antiqua"/>
              </a:rPr>
              <a:t>кальцинатами</a:t>
            </a:r>
            <a:r>
              <a:rPr lang="uk-UA" sz="1800" dirty="0">
                <a:solidFill>
                  <a:schemeClr val="lt1"/>
                </a:solidFill>
                <a:latin typeface="Book Antiqua"/>
                <a:ea typeface="Book Antiqua"/>
                <a:cs typeface="Book Antiqua"/>
                <a:sym typeface="Book Antiqua"/>
              </a:rPr>
              <a:t> (стрілка</a:t>
            </a:r>
            <a:r>
              <a:rPr lang="ru-RU" sz="1800" dirty="0">
                <a:solidFill>
                  <a:schemeClr val="lt1"/>
                </a:solidFill>
                <a:latin typeface="Book Antiqua"/>
                <a:ea typeface="Book Antiqua"/>
                <a:cs typeface="Book Antiqua"/>
                <a:sym typeface="Book Antiqua"/>
              </a:rPr>
              <a:t>)</a:t>
            </a:r>
            <a:endParaRPr sz="1800" dirty="0">
              <a:solidFill>
                <a:schemeClr val="lt1"/>
              </a:solidFill>
              <a:latin typeface="Book Antiqua"/>
              <a:ea typeface="Book Antiqua"/>
              <a:cs typeface="Book Antiqua"/>
              <a:sym typeface="Book Antiqua"/>
            </a:endParaRPr>
          </a:p>
        </p:txBody>
      </p:sp>
      <p:sp>
        <p:nvSpPr>
          <p:cNvPr id="394" name="Google Shape;394;p60"/>
          <p:cNvSpPr/>
          <p:nvPr/>
        </p:nvSpPr>
        <p:spPr>
          <a:xfrm>
            <a:off x="323528" y="5934670"/>
            <a:ext cx="8820472"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b="1" u="sng" dirty="0">
                <a:solidFill>
                  <a:schemeClr val="hlink"/>
                </a:solidFill>
                <a:latin typeface="Book Antiqua"/>
                <a:ea typeface="Book Antiqua"/>
                <a:cs typeface="Book Antiqua"/>
                <a:sym typeface="Book Antiqua"/>
                <a:hlinkClick r:id="rId4"/>
              </a:rPr>
              <a:t>A </a:t>
            </a:r>
            <a:r>
              <a:rPr lang="ru-RU" sz="1400" b="1" u="sng" dirty="0" err="1">
                <a:solidFill>
                  <a:schemeClr val="hlink"/>
                </a:solidFill>
                <a:latin typeface="Book Antiqua"/>
                <a:ea typeface="Book Antiqua"/>
                <a:cs typeface="Book Antiqua"/>
                <a:sym typeface="Book Antiqua"/>
                <a:hlinkClick r:id="rId4"/>
              </a:rPr>
              <a:t>Banu</a:t>
            </a:r>
            <a:r>
              <a:rPr lang="ru-RU" sz="1400" b="1" dirty="0">
                <a:solidFill>
                  <a:schemeClr val="lt1"/>
                </a:solidFill>
                <a:latin typeface="Book Antiqua"/>
                <a:ea typeface="Book Antiqua"/>
                <a:cs typeface="Book Antiqua"/>
                <a:sym typeface="Book Antiqua"/>
              </a:rPr>
              <a:t>, </a:t>
            </a:r>
            <a:r>
              <a:rPr lang="ru-RU" sz="1400" b="1" u="sng" dirty="0">
                <a:solidFill>
                  <a:schemeClr val="hlink"/>
                </a:solidFill>
                <a:latin typeface="Book Antiqua"/>
                <a:ea typeface="Book Antiqua"/>
                <a:cs typeface="Book Antiqua"/>
                <a:sym typeface="Book Antiqua"/>
                <a:hlinkClick r:id="rId5"/>
              </a:rPr>
              <a:t>N </a:t>
            </a:r>
            <a:r>
              <a:rPr lang="ru-RU" sz="1400" b="1" u="sng" dirty="0" err="1">
                <a:solidFill>
                  <a:schemeClr val="hlink"/>
                </a:solidFill>
                <a:latin typeface="Book Antiqua"/>
                <a:ea typeface="Book Antiqua"/>
                <a:cs typeface="Book Antiqua"/>
                <a:sym typeface="Book Antiqua"/>
                <a:hlinkClick r:id="rId5"/>
              </a:rPr>
              <a:t>Veena</a:t>
            </a:r>
            <a:r>
              <a:rPr lang="ru-RU" sz="1400" b="1" dirty="0">
                <a:solidFill>
                  <a:schemeClr val="lt1"/>
                </a:solidFill>
                <a:latin typeface="Book Antiqua"/>
                <a:ea typeface="Book Antiqua"/>
                <a:cs typeface="Book Antiqua"/>
                <a:sym typeface="Book Antiqua"/>
              </a:rPr>
              <a:t>. </a:t>
            </a:r>
            <a:r>
              <a:rPr lang="ru-RU" sz="1400" dirty="0">
                <a:solidFill>
                  <a:schemeClr val="lt1"/>
                </a:solidFill>
                <a:latin typeface="Book Antiqua"/>
                <a:ea typeface="Book Antiqua"/>
                <a:cs typeface="Book Antiqua"/>
                <a:sym typeface="Book Antiqua"/>
              </a:rPr>
              <a:t>A </a:t>
            </a:r>
            <a:r>
              <a:rPr lang="ru-RU" sz="1400" dirty="0" err="1">
                <a:solidFill>
                  <a:schemeClr val="lt1"/>
                </a:solidFill>
                <a:latin typeface="Book Antiqua"/>
                <a:ea typeface="Book Antiqua"/>
                <a:cs typeface="Book Antiqua"/>
                <a:sym typeface="Book Antiqua"/>
              </a:rPr>
              <a:t>rare</a:t>
            </a:r>
            <a:r>
              <a:rPr lang="ru-RU" sz="1400" dirty="0">
                <a:solidFill>
                  <a:schemeClr val="lt1"/>
                </a:solidFill>
                <a:latin typeface="Book Antiqua"/>
                <a:ea typeface="Book Antiqua"/>
                <a:cs typeface="Book Antiqua"/>
                <a:sym typeface="Book Antiqua"/>
              </a:rPr>
              <a:t> </a:t>
            </a:r>
            <a:r>
              <a:rPr lang="ru-RU" sz="1400" dirty="0" err="1">
                <a:solidFill>
                  <a:schemeClr val="lt1"/>
                </a:solidFill>
                <a:latin typeface="Book Antiqua"/>
                <a:ea typeface="Book Antiqua"/>
                <a:cs typeface="Book Antiqua"/>
                <a:sym typeface="Book Antiqua"/>
              </a:rPr>
              <a:t>case</a:t>
            </a:r>
            <a:r>
              <a:rPr lang="ru-RU" sz="1400" dirty="0">
                <a:solidFill>
                  <a:schemeClr val="lt1"/>
                </a:solidFill>
                <a:latin typeface="Book Antiqua"/>
                <a:ea typeface="Book Antiqua"/>
                <a:cs typeface="Book Antiqua"/>
                <a:sym typeface="Book Antiqua"/>
              </a:rPr>
              <a:t> </a:t>
            </a:r>
            <a:r>
              <a:rPr lang="ru-RU" sz="1400" dirty="0" err="1">
                <a:solidFill>
                  <a:schemeClr val="lt1"/>
                </a:solidFill>
                <a:latin typeface="Book Antiqua"/>
                <a:ea typeface="Book Antiqua"/>
                <a:cs typeface="Book Antiqua"/>
                <a:sym typeface="Book Antiqua"/>
              </a:rPr>
              <a:t>of</a:t>
            </a:r>
            <a:r>
              <a:rPr lang="ru-RU" sz="1400" dirty="0">
                <a:solidFill>
                  <a:schemeClr val="lt1"/>
                </a:solidFill>
                <a:latin typeface="Book Antiqua"/>
                <a:ea typeface="Book Antiqua"/>
                <a:cs typeface="Book Antiqua"/>
                <a:sym typeface="Book Antiqua"/>
              </a:rPr>
              <a:t> </a:t>
            </a:r>
            <a:r>
              <a:rPr lang="ru-RU" sz="1400" dirty="0" err="1">
                <a:solidFill>
                  <a:schemeClr val="lt1"/>
                </a:solidFill>
                <a:latin typeface="Book Antiqua"/>
                <a:ea typeface="Book Antiqua"/>
                <a:cs typeface="Book Antiqua"/>
                <a:sym typeface="Book Antiqua"/>
              </a:rPr>
              <a:t>disseminated</a:t>
            </a:r>
            <a:r>
              <a:rPr lang="ru-RU" sz="1400" dirty="0">
                <a:solidFill>
                  <a:schemeClr val="lt1"/>
                </a:solidFill>
                <a:latin typeface="Book Antiqua"/>
                <a:ea typeface="Book Antiqua"/>
                <a:cs typeface="Book Antiqua"/>
                <a:sym typeface="Book Antiqua"/>
              </a:rPr>
              <a:t> </a:t>
            </a:r>
            <a:r>
              <a:rPr lang="ru-RU" sz="1400" dirty="0" err="1">
                <a:solidFill>
                  <a:schemeClr val="lt1"/>
                </a:solidFill>
                <a:latin typeface="Book Antiqua"/>
                <a:ea typeface="Book Antiqua"/>
                <a:cs typeface="Book Antiqua"/>
                <a:sym typeface="Book Antiqua"/>
              </a:rPr>
              <a:t>cysticercosis</a:t>
            </a:r>
            <a:r>
              <a:rPr lang="ru-RU" sz="1400" dirty="0">
                <a:solidFill>
                  <a:schemeClr val="lt1"/>
                </a:solidFill>
                <a:latin typeface="Book Antiqua"/>
                <a:ea typeface="Book Antiqua"/>
                <a:cs typeface="Book Antiqua"/>
                <a:sym typeface="Book Antiqua"/>
              </a:rPr>
              <a:t>: </a:t>
            </a:r>
            <a:r>
              <a:rPr lang="ru-RU" sz="1400" dirty="0" err="1">
                <a:solidFill>
                  <a:schemeClr val="lt1"/>
                </a:solidFill>
                <a:latin typeface="Book Antiqua"/>
                <a:ea typeface="Book Antiqua"/>
                <a:cs typeface="Book Antiqua"/>
                <a:sym typeface="Book Antiqua"/>
              </a:rPr>
              <a:t>Case</a:t>
            </a:r>
            <a:r>
              <a:rPr lang="ru-RU" sz="1400" dirty="0">
                <a:solidFill>
                  <a:schemeClr val="lt1"/>
                </a:solidFill>
                <a:latin typeface="Book Antiqua"/>
                <a:ea typeface="Book Antiqua"/>
                <a:cs typeface="Book Antiqua"/>
                <a:sym typeface="Book Antiqua"/>
              </a:rPr>
              <a:t> </a:t>
            </a:r>
            <a:r>
              <a:rPr lang="ru-RU" sz="1400" dirty="0" err="1">
                <a:solidFill>
                  <a:schemeClr val="lt1"/>
                </a:solidFill>
                <a:latin typeface="Book Antiqua"/>
                <a:ea typeface="Book Antiqua"/>
                <a:cs typeface="Book Antiqua"/>
                <a:sym typeface="Book Antiqua"/>
              </a:rPr>
              <a:t>report</a:t>
            </a:r>
            <a:r>
              <a:rPr lang="ru-RU" sz="1400" dirty="0">
                <a:solidFill>
                  <a:schemeClr val="lt1"/>
                </a:solidFill>
                <a:latin typeface="Book Antiqua"/>
                <a:ea typeface="Book Antiqua"/>
                <a:cs typeface="Book Antiqua"/>
                <a:sym typeface="Book Antiqua"/>
              </a:rPr>
              <a:t> </a:t>
            </a:r>
            <a:r>
              <a:rPr lang="ru-RU" sz="1400" dirty="0" err="1">
                <a:solidFill>
                  <a:schemeClr val="lt1"/>
                </a:solidFill>
                <a:latin typeface="Book Antiqua"/>
                <a:ea typeface="Book Antiqua"/>
                <a:cs typeface="Book Antiqua"/>
                <a:sym typeface="Book Antiqua"/>
              </a:rPr>
              <a:t>and</a:t>
            </a:r>
            <a:r>
              <a:rPr lang="ru-RU" sz="1400" dirty="0">
                <a:solidFill>
                  <a:schemeClr val="lt1"/>
                </a:solidFill>
                <a:latin typeface="Book Antiqua"/>
                <a:ea typeface="Book Antiqua"/>
                <a:cs typeface="Book Antiqua"/>
                <a:sym typeface="Book Antiqua"/>
              </a:rPr>
              <a:t> </a:t>
            </a:r>
            <a:r>
              <a:rPr lang="ru-RU" sz="1400" dirty="0" err="1">
                <a:solidFill>
                  <a:schemeClr val="lt1"/>
                </a:solidFill>
                <a:latin typeface="Book Antiqua"/>
                <a:ea typeface="Book Antiqua"/>
                <a:cs typeface="Book Antiqua"/>
                <a:sym typeface="Book Antiqua"/>
              </a:rPr>
              <a:t>literature</a:t>
            </a:r>
            <a:r>
              <a:rPr lang="ru-RU" sz="1400" dirty="0">
                <a:solidFill>
                  <a:schemeClr val="lt1"/>
                </a:solidFill>
                <a:latin typeface="Book Antiqua"/>
                <a:ea typeface="Book Antiqua"/>
                <a:cs typeface="Book Antiqua"/>
                <a:sym typeface="Book Antiqua"/>
              </a:rPr>
              <a:t> </a:t>
            </a:r>
            <a:r>
              <a:rPr lang="ru-RU" sz="1400" dirty="0" err="1">
                <a:solidFill>
                  <a:schemeClr val="lt1"/>
                </a:solidFill>
                <a:latin typeface="Book Antiqua"/>
                <a:ea typeface="Book Antiqua"/>
                <a:cs typeface="Book Antiqua"/>
                <a:sym typeface="Book Antiqua"/>
              </a:rPr>
              <a:t>review</a:t>
            </a:r>
            <a:r>
              <a:rPr lang="ru-RU" sz="1400" dirty="0">
                <a:solidFill>
                  <a:schemeClr val="lt1"/>
                </a:solidFill>
                <a:latin typeface="Book Antiqua"/>
                <a:ea typeface="Book Antiqua"/>
                <a:cs typeface="Book Antiqua"/>
                <a:sym typeface="Book Antiqua"/>
              </a:rPr>
              <a:t>.  </a:t>
            </a:r>
            <a:r>
              <a:rPr lang="ru-RU" sz="1400" dirty="0" err="1">
                <a:solidFill>
                  <a:schemeClr val="lt1"/>
                </a:solidFill>
                <a:latin typeface="Book Antiqua"/>
                <a:ea typeface="Book Antiqua"/>
                <a:cs typeface="Book Antiqua"/>
                <a:sym typeface="Book Antiqua"/>
              </a:rPr>
              <a:t>Indian</a:t>
            </a:r>
            <a:r>
              <a:rPr lang="ru-RU" sz="1400" dirty="0">
                <a:solidFill>
                  <a:schemeClr val="lt1"/>
                </a:solidFill>
                <a:latin typeface="Book Antiqua"/>
                <a:ea typeface="Book Antiqua"/>
                <a:cs typeface="Book Antiqua"/>
                <a:sym typeface="Book Antiqua"/>
              </a:rPr>
              <a:t> </a:t>
            </a:r>
            <a:r>
              <a:rPr lang="ru-RU" sz="1400" dirty="0" err="1">
                <a:solidFill>
                  <a:schemeClr val="lt1"/>
                </a:solidFill>
                <a:latin typeface="Book Antiqua"/>
                <a:ea typeface="Book Antiqua"/>
                <a:cs typeface="Book Antiqua"/>
                <a:sym typeface="Book Antiqua"/>
              </a:rPr>
              <a:t>Journal</a:t>
            </a:r>
            <a:r>
              <a:rPr lang="ru-RU" sz="1400" dirty="0">
                <a:solidFill>
                  <a:schemeClr val="lt1"/>
                </a:solidFill>
                <a:latin typeface="Book Antiqua"/>
                <a:ea typeface="Book Antiqua"/>
                <a:cs typeface="Book Antiqua"/>
                <a:sym typeface="Book Antiqua"/>
              </a:rPr>
              <a:t> </a:t>
            </a:r>
            <a:r>
              <a:rPr lang="ru-RU" sz="1400" dirty="0" err="1">
                <a:solidFill>
                  <a:schemeClr val="lt1"/>
                </a:solidFill>
                <a:latin typeface="Book Antiqua"/>
                <a:ea typeface="Book Antiqua"/>
                <a:cs typeface="Book Antiqua"/>
                <a:sym typeface="Book Antiqua"/>
              </a:rPr>
              <a:t>of</a:t>
            </a:r>
            <a:r>
              <a:rPr lang="ru-RU" sz="1400" dirty="0">
                <a:solidFill>
                  <a:schemeClr val="lt1"/>
                </a:solidFill>
                <a:latin typeface="Book Antiqua"/>
                <a:ea typeface="Book Antiqua"/>
                <a:cs typeface="Book Antiqua"/>
                <a:sym typeface="Book Antiqua"/>
              </a:rPr>
              <a:t> </a:t>
            </a:r>
            <a:r>
              <a:rPr lang="ru-RU" sz="1400" dirty="0" err="1">
                <a:solidFill>
                  <a:schemeClr val="lt1"/>
                </a:solidFill>
                <a:latin typeface="Book Antiqua"/>
                <a:ea typeface="Book Antiqua"/>
                <a:cs typeface="Book Antiqua"/>
                <a:sym typeface="Book Antiqua"/>
              </a:rPr>
              <a:t>Medical</a:t>
            </a:r>
            <a:r>
              <a:rPr lang="ru-RU" sz="1400" dirty="0">
                <a:solidFill>
                  <a:schemeClr val="lt1"/>
                </a:solidFill>
                <a:latin typeface="Book Antiqua"/>
                <a:ea typeface="Book Antiqua"/>
                <a:cs typeface="Book Antiqua"/>
                <a:sym typeface="Book Antiqua"/>
              </a:rPr>
              <a:t> </a:t>
            </a:r>
            <a:r>
              <a:rPr lang="ru-RU" sz="1400" dirty="0" err="1">
                <a:solidFill>
                  <a:schemeClr val="lt1"/>
                </a:solidFill>
                <a:latin typeface="Book Antiqua"/>
                <a:ea typeface="Book Antiqua"/>
                <a:cs typeface="Book Antiqua"/>
                <a:sym typeface="Book Antiqua"/>
              </a:rPr>
              <a:t>Microbiology</a:t>
            </a:r>
            <a:r>
              <a:rPr lang="ru-RU" sz="1400" dirty="0">
                <a:solidFill>
                  <a:schemeClr val="lt1"/>
                </a:solidFill>
                <a:latin typeface="Book Antiqua"/>
                <a:ea typeface="Book Antiqua"/>
                <a:cs typeface="Book Antiqua"/>
                <a:sym typeface="Book Antiqua"/>
              </a:rPr>
              <a:t>. 2011  |  </a:t>
            </a:r>
            <a:r>
              <a:rPr lang="ru-RU" sz="1400" b="1" dirty="0" err="1">
                <a:solidFill>
                  <a:schemeClr val="lt1"/>
                </a:solidFill>
                <a:latin typeface="Book Antiqua"/>
                <a:ea typeface="Book Antiqua"/>
                <a:cs typeface="Book Antiqua"/>
                <a:sym typeface="Book Antiqua"/>
              </a:rPr>
              <a:t>Volume</a:t>
            </a:r>
            <a:r>
              <a:rPr lang="ru-RU" sz="1400" dirty="0">
                <a:solidFill>
                  <a:schemeClr val="lt1"/>
                </a:solidFill>
                <a:latin typeface="Book Antiqua"/>
                <a:ea typeface="Book Antiqua"/>
                <a:cs typeface="Book Antiqua"/>
                <a:sym typeface="Book Antiqua"/>
              </a:rPr>
              <a:t> : 29  |  </a:t>
            </a:r>
            <a:r>
              <a:rPr lang="ru-RU" sz="1400" b="1" dirty="0" err="1">
                <a:solidFill>
                  <a:schemeClr val="lt1"/>
                </a:solidFill>
                <a:latin typeface="Book Antiqua"/>
                <a:ea typeface="Book Antiqua"/>
                <a:cs typeface="Book Antiqua"/>
                <a:sym typeface="Book Antiqua"/>
              </a:rPr>
              <a:t>Issue</a:t>
            </a:r>
            <a:r>
              <a:rPr lang="ru-RU" sz="1400" dirty="0">
                <a:solidFill>
                  <a:schemeClr val="lt1"/>
                </a:solidFill>
                <a:latin typeface="Book Antiqua"/>
                <a:ea typeface="Book Antiqua"/>
                <a:cs typeface="Book Antiqua"/>
                <a:sym typeface="Book Antiqua"/>
              </a:rPr>
              <a:t> : 2  |  </a:t>
            </a:r>
            <a:r>
              <a:rPr lang="ru-RU" sz="1400" b="1" dirty="0" err="1">
                <a:solidFill>
                  <a:schemeClr val="lt1"/>
                </a:solidFill>
                <a:latin typeface="Book Antiqua"/>
                <a:ea typeface="Book Antiqua"/>
                <a:cs typeface="Book Antiqua"/>
                <a:sym typeface="Book Antiqua"/>
              </a:rPr>
              <a:t>Page</a:t>
            </a:r>
            <a:r>
              <a:rPr lang="ru-RU" sz="1400" dirty="0">
                <a:solidFill>
                  <a:schemeClr val="lt1"/>
                </a:solidFill>
                <a:latin typeface="Book Antiqua"/>
                <a:ea typeface="Book Antiqua"/>
                <a:cs typeface="Book Antiqua"/>
                <a:sym typeface="Book Antiqua"/>
              </a:rPr>
              <a:t> : 180-183</a:t>
            </a:r>
            <a:endParaRPr sz="1400" dirty="0">
              <a:solidFill>
                <a:schemeClr val="lt1"/>
              </a:solidFill>
              <a:latin typeface="Book Antiqua"/>
              <a:ea typeface="Book Antiqua"/>
              <a:cs typeface="Book Antiqua"/>
              <a:sym typeface="Book Antiqu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pic>
        <p:nvPicPr>
          <p:cNvPr id="399" name="Google Shape;399;p61" descr="http://vestnik.rncrr.ru/vestnik/v15/papers/kotlyarov_v15.files/picture9a.png"/>
          <p:cNvPicPr preferRelativeResize="0"/>
          <p:nvPr/>
        </p:nvPicPr>
        <p:blipFill rotWithShape="1">
          <a:blip r:embed="rId3">
            <a:alphaModFix/>
          </a:blip>
          <a:srcRect/>
          <a:stretch/>
        </p:blipFill>
        <p:spPr>
          <a:xfrm>
            <a:off x="0" y="692696"/>
            <a:ext cx="4482738" cy="3312368"/>
          </a:xfrm>
          <a:prstGeom prst="rect">
            <a:avLst/>
          </a:prstGeom>
          <a:noFill/>
          <a:ln>
            <a:noFill/>
          </a:ln>
        </p:spPr>
      </p:pic>
      <p:pic>
        <p:nvPicPr>
          <p:cNvPr id="400" name="Google Shape;400;p61" descr="http://vestnik.rncrr.ru/vestnik/v15/papers/kotlyarov_v15.files/picture9b.png"/>
          <p:cNvPicPr preferRelativeResize="0"/>
          <p:nvPr/>
        </p:nvPicPr>
        <p:blipFill rotWithShape="1">
          <a:blip r:embed="rId4">
            <a:alphaModFix/>
          </a:blip>
          <a:srcRect/>
          <a:stretch/>
        </p:blipFill>
        <p:spPr>
          <a:xfrm>
            <a:off x="4427984" y="692696"/>
            <a:ext cx="4716016" cy="3309382"/>
          </a:xfrm>
          <a:prstGeom prst="rect">
            <a:avLst/>
          </a:prstGeom>
          <a:noFill/>
          <a:ln>
            <a:noFill/>
          </a:ln>
        </p:spPr>
      </p:pic>
      <p:sp>
        <p:nvSpPr>
          <p:cNvPr id="401" name="Google Shape;401;p61"/>
          <p:cNvSpPr/>
          <p:nvPr/>
        </p:nvSpPr>
        <p:spPr>
          <a:xfrm>
            <a:off x="7263" y="4158380"/>
            <a:ext cx="8748600" cy="646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а) МСКТ - множинні вогнищеві утворення в легені, частина з яких звапнена; б) той же хворий, МРТ, Т2 ЗЗ - частина вогнищ містить рідину.</a:t>
            </a:r>
            <a:endParaRPr sz="1800">
              <a:solidFill>
                <a:schemeClr val="lt1"/>
              </a:solidFill>
              <a:latin typeface="Book Antiqua"/>
              <a:ea typeface="Book Antiqua"/>
              <a:cs typeface="Book Antiqua"/>
              <a:sym typeface="Book Antiqua"/>
            </a:endParaRPr>
          </a:p>
        </p:txBody>
      </p:sp>
      <p:sp>
        <p:nvSpPr>
          <p:cNvPr id="402" name="Google Shape;402;p61"/>
          <p:cNvSpPr/>
          <p:nvPr/>
        </p:nvSpPr>
        <p:spPr>
          <a:xfrm>
            <a:off x="2771800" y="260648"/>
            <a:ext cx="3219407"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400" b="1">
                <a:solidFill>
                  <a:schemeClr val="lt1"/>
                </a:solidFill>
                <a:latin typeface="Book Antiqua"/>
                <a:ea typeface="Book Antiqua"/>
                <a:cs typeface="Book Antiqua"/>
                <a:sym typeface="Book Antiqua"/>
              </a:rPr>
              <a:t>Цистицеркоз легкого </a:t>
            </a:r>
            <a:endParaRPr sz="2400" b="1">
              <a:solidFill>
                <a:schemeClr val="lt1"/>
              </a:solidFill>
              <a:latin typeface="Book Antiqua"/>
              <a:ea typeface="Book Antiqua"/>
              <a:cs typeface="Book Antiqua"/>
              <a:sym typeface="Book Antiqua"/>
            </a:endParaRPr>
          </a:p>
        </p:txBody>
      </p:sp>
      <p:sp>
        <p:nvSpPr>
          <p:cNvPr id="403" name="Google Shape;403;p61"/>
          <p:cNvSpPr/>
          <p:nvPr/>
        </p:nvSpPr>
        <p:spPr>
          <a:xfrm>
            <a:off x="251520" y="5777771"/>
            <a:ext cx="8419175" cy="800219"/>
          </a:xfrm>
          <a:prstGeom prst="rect">
            <a:avLst/>
          </a:prstGeom>
          <a:noFill/>
          <a:ln>
            <a:noFill/>
          </a:ln>
        </p:spPr>
        <p:txBody>
          <a:bodyPr spcFirstLastPara="1" wrap="square" lIns="91425" tIns="45700" rIns="91425" bIns="45700" anchor="ctr" anchorCtr="0">
            <a:noAutofit/>
          </a:bodyPr>
          <a:lstStyle/>
          <a:p>
            <a:pPr marL="0" marR="0" lvl="0" indent="0" algn="just" rtl="0">
              <a:spcBef>
                <a:spcPts val="0"/>
              </a:spcBef>
              <a:spcAft>
                <a:spcPts val="0"/>
              </a:spcAft>
              <a:buNone/>
            </a:pPr>
            <a:r>
              <a:rPr lang="ru-RU" sz="1400">
                <a:solidFill>
                  <a:schemeClr val="lt1"/>
                </a:solidFill>
                <a:latin typeface="Book Antiqua"/>
                <a:ea typeface="Book Antiqua"/>
                <a:cs typeface="Book Antiqua"/>
                <a:sym typeface="Book Antiqua"/>
              </a:rPr>
              <a:t>Котляров П.М. </a:t>
            </a:r>
            <a:r>
              <a:rPr lang="ru-RU" sz="1400" b="1" u="none" strike="noStrike" cap="none">
                <a:solidFill>
                  <a:schemeClr val="lt1"/>
                </a:solidFill>
                <a:latin typeface="Book Antiqua"/>
                <a:ea typeface="Book Antiqua"/>
                <a:cs typeface="Book Antiqua"/>
                <a:sym typeface="Book Antiqua"/>
              </a:rPr>
              <a:t>Лучевая </a:t>
            </a:r>
            <a:r>
              <a:rPr lang="ru-RU" sz="1400" b="1" i="0" u="none" strike="noStrike" cap="none">
                <a:solidFill>
                  <a:schemeClr val="lt1"/>
                </a:solidFill>
                <a:latin typeface="Book Antiqua"/>
                <a:ea typeface="Book Antiqua"/>
                <a:cs typeface="Book Antiqua"/>
                <a:sym typeface="Book Antiqua"/>
              </a:rPr>
              <a:t>диагностика паразитарных заболеваний легких.</a:t>
            </a:r>
            <a:endParaRPr/>
          </a:p>
          <a:p>
            <a:pPr marL="0" marR="0" lvl="0" indent="0" algn="just" rtl="0">
              <a:spcBef>
                <a:spcPts val="0"/>
              </a:spcBef>
              <a:spcAft>
                <a:spcPts val="0"/>
              </a:spcAft>
              <a:buNone/>
            </a:pPr>
            <a:r>
              <a:rPr lang="ru-RU" sz="1400">
                <a:solidFill>
                  <a:schemeClr val="lt1"/>
                </a:solidFill>
                <a:latin typeface="Book Antiqua"/>
                <a:ea typeface="Book Antiqua"/>
                <a:cs typeface="Book Antiqua"/>
                <a:sym typeface="Book Antiqua"/>
              </a:rPr>
              <a:t>http://vestnik.rncrr.ru/vestnik/v15/papers/kotlyarov_v15.htm</a:t>
            </a:r>
            <a:endParaRPr sz="1400" b="0" i="0" u="none" strike="noStrike" cap="none">
              <a:solidFill>
                <a:schemeClr val="lt1"/>
              </a:solidFill>
              <a:latin typeface="Book Antiqua"/>
              <a:ea typeface="Book Antiqua"/>
              <a:cs typeface="Book Antiqua"/>
              <a:sym typeface="Book Antiqua"/>
            </a:endParaRPr>
          </a:p>
          <a:p>
            <a:pPr marL="0" marR="0" lvl="0" indent="0" algn="just" rtl="0">
              <a:lnSpc>
                <a:spcPct val="100000"/>
              </a:lnSpc>
              <a:spcBef>
                <a:spcPts val="0"/>
              </a:spcBef>
              <a:spcAft>
                <a:spcPts val="0"/>
              </a:spcAft>
              <a:buClr>
                <a:srgbClr val="0000FF"/>
              </a:buClr>
              <a:buSzPts val="1800"/>
              <a:buFont typeface="Times New Roman"/>
              <a:buNone/>
            </a:pPr>
            <a:r>
              <a:rPr lang="ru-RU" sz="1800" b="1" i="0" u="none" strike="noStrike" cap="none">
                <a:solidFill>
                  <a:srgbClr val="0000FF"/>
                </a:solidFill>
                <a:latin typeface="Times New Roman"/>
                <a:ea typeface="Times New Roman"/>
                <a:cs typeface="Times New Roman"/>
                <a:sym typeface="Times New Roman"/>
              </a:rPr>
              <a:t> </a:t>
            </a: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9" name="Google Shape;409;p62"/>
          <p:cNvSpPr/>
          <p:nvPr/>
        </p:nvSpPr>
        <p:spPr>
          <a:xfrm>
            <a:off x="484170" y="5275725"/>
            <a:ext cx="8064900" cy="646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множинні кальцинати У вигляді «рисових зерен» з орієнтацією їх паралельно проекції м'язових волокон</a:t>
            </a:r>
            <a:endParaRPr sz="1800">
              <a:solidFill>
                <a:schemeClr val="lt1"/>
              </a:solidFill>
              <a:latin typeface="Book Antiqua"/>
              <a:ea typeface="Book Antiqua"/>
              <a:cs typeface="Book Antiqua"/>
              <a:sym typeface="Book Antiqua"/>
            </a:endParaRPr>
          </a:p>
        </p:txBody>
      </p:sp>
      <p:sp>
        <p:nvSpPr>
          <p:cNvPr id="410" name="Google Shape;410;p62"/>
          <p:cNvSpPr/>
          <p:nvPr/>
        </p:nvSpPr>
        <p:spPr>
          <a:xfrm>
            <a:off x="1331640" y="260648"/>
            <a:ext cx="4896544" cy="46166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400">
                <a:solidFill>
                  <a:schemeClr val="lt1"/>
                </a:solidFill>
                <a:latin typeface="Book Antiqua"/>
                <a:ea typeface="Book Antiqua"/>
                <a:cs typeface="Book Antiqua"/>
                <a:sym typeface="Book Antiqua"/>
              </a:rPr>
              <a:t>Цистицеркоз</a:t>
            </a:r>
            <a:endParaRPr sz="2400">
              <a:solidFill>
                <a:schemeClr val="lt1"/>
              </a:solidFill>
              <a:latin typeface="Book Antiqua"/>
              <a:ea typeface="Book Antiqua"/>
              <a:cs typeface="Book Antiqua"/>
              <a:sym typeface="Book Antiqua"/>
            </a:endParaRPr>
          </a:p>
        </p:txBody>
      </p:sp>
      <p:pic>
        <p:nvPicPr>
          <p:cNvPr id="1026" name="Picture 2"/>
          <p:cNvPicPr>
            <a:picLocks noChangeAspect="1" noChangeArrowheads="1"/>
          </p:cNvPicPr>
          <p:nvPr/>
        </p:nvPicPr>
        <p:blipFill>
          <a:blip r:embed="rId3"/>
          <a:srcRect/>
          <a:stretch>
            <a:fillRect/>
          </a:stretch>
        </p:blipFill>
        <p:spPr bwMode="auto">
          <a:xfrm>
            <a:off x="4999703" y="761386"/>
            <a:ext cx="4144297" cy="4267814"/>
          </a:xfrm>
          <a:prstGeom prst="rect">
            <a:avLst/>
          </a:prstGeom>
          <a:noFill/>
          <a:ln w="9525">
            <a:noFill/>
            <a:miter lim="800000"/>
            <a:headEnd/>
            <a:tailEnd/>
          </a:ln>
        </p:spPr>
      </p:pic>
      <p:pic>
        <p:nvPicPr>
          <p:cNvPr id="1027" name="Picture 3"/>
          <p:cNvPicPr>
            <a:picLocks noChangeAspect="1" noChangeArrowheads="1"/>
          </p:cNvPicPr>
          <p:nvPr/>
        </p:nvPicPr>
        <p:blipFill>
          <a:blip r:embed="rId4"/>
          <a:srcRect/>
          <a:stretch>
            <a:fillRect/>
          </a:stretch>
        </p:blipFill>
        <p:spPr bwMode="auto">
          <a:xfrm>
            <a:off x="0" y="766609"/>
            <a:ext cx="5027999" cy="427734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63" descr="https://prod-images-static.radiopaedia.org/images/14335615/7d0ce6832d4dc52267b6af79414710_jumbo.jpeg"/>
          <p:cNvPicPr preferRelativeResize="0"/>
          <p:nvPr/>
        </p:nvPicPr>
        <p:blipFill rotWithShape="1">
          <a:blip r:embed="rId3">
            <a:alphaModFix/>
            <a:lum bright="30000" contrast="30000"/>
          </a:blip>
          <a:srcRect/>
          <a:stretch/>
        </p:blipFill>
        <p:spPr>
          <a:xfrm>
            <a:off x="5266068" y="0"/>
            <a:ext cx="3600181" cy="5229200"/>
          </a:xfrm>
          <a:prstGeom prst="rect">
            <a:avLst/>
          </a:prstGeom>
          <a:noFill/>
          <a:ln>
            <a:noFill/>
          </a:ln>
        </p:spPr>
      </p:pic>
      <p:pic>
        <p:nvPicPr>
          <p:cNvPr id="416" name="Google Shape;416;p63" descr="https://prod-images-static.radiopaedia.org/images/14335610/7e6fe3949325ce5fee7de5ed78889c_jumbo.jpeg"/>
          <p:cNvPicPr preferRelativeResize="0"/>
          <p:nvPr/>
        </p:nvPicPr>
        <p:blipFill rotWithShape="1">
          <a:blip r:embed="rId4">
            <a:alphaModFix/>
            <a:lum bright="30000" contrast="30000"/>
          </a:blip>
          <a:srcRect/>
          <a:stretch/>
        </p:blipFill>
        <p:spPr>
          <a:xfrm>
            <a:off x="0" y="0"/>
            <a:ext cx="4680520" cy="5198322"/>
          </a:xfrm>
          <a:prstGeom prst="rect">
            <a:avLst/>
          </a:prstGeom>
          <a:noFill/>
          <a:ln>
            <a:noFill/>
          </a:ln>
        </p:spPr>
      </p:pic>
      <p:sp>
        <p:nvSpPr>
          <p:cNvPr id="417" name="Google Shape;417;p63"/>
          <p:cNvSpPr/>
          <p:nvPr/>
        </p:nvSpPr>
        <p:spPr>
          <a:xfrm>
            <a:off x="0" y="6021288"/>
            <a:ext cx="8892480"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dirty="0">
                <a:solidFill>
                  <a:schemeClr val="lt1"/>
                </a:solidFill>
                <a:latin typeface="Book Antiqua"/>
                <a:ea typeface="Book Antiqua"/>
                <a:cs typeface="Book Antiqua"/>
                <a:sym typeface="Book Antiqua"/>
              </a:rPr>
              <a:t> </a:t>
            </a:r>
            <a:r>
              <a:rPr lang="ru-RU" sz="1800" u="sng" dirty="0" err="1">
                <a:solidFill>
                  <a:schemeClr val="hlink"/>
                </a:solidFill>
                <a:latin typeface="Book Antiqua"/>
                <a:ea typeface="Book Antiqua"/>
                <a:cs typeface="Book Antiqua"/>
                <a:sym typeface="Book Antiqua"/>
                <a:hlinkClick r:id="rId5"/>
              </a:rPr>
              <a:t>Dr</a:t>
            </a:r>
            <a:r>
              <a:rPr lang="ru-RU" sz="1800" u="sng" dirty="0">
                <a:solidFill>
                  <a:schemeClr val="hlink"/>
                </a:solidFill>
                <a:latin typeface="Book Antiqua"/>
                <a:ea typeface="Book Antiqua"/>
                <a:cs typeface="Book Antiqua"/>
                <a:sym typeface="Book Antiqua"/>
                <a:hlinkClick r:id="rId5"/>
              </a:rPr>
              <a:t> </a:t>
            </a:r>
            <a:r>
              <a:rPr lang="ru-RU" sz="1800" u="sng" dirty="0" err="1">
                <a:solidFill>
                  <a:schemeClr val="hlink"/>
                </a:solidFill>
                <a:latin typeface="Book Antiqua"/>
                <a:ea typeface="Book Antiqua"/>
                <a:cs typeface="Book Antiqua"/>
                <a:sym typeface="Book Antiqua"/>
                <a:hlinkClick r:id="rId5"/>
              </a:rPr>
              <a:t>Bruno</a:t>
            </a:r>
            <a:r>
              <a:rPr lang="ru-RU" sz="1800" u="sng" dirty="0">
                <a:solidFill>
                  <a:schemeClr val="hlink"/>
                </a:solidFill>
                <a:latin typeface="Book Antiqua"/>
                <a:ea typeface="Book Antiqua"/>
                <a:cs typeface="Book Antiqua"/>
                <a:sym typeface="Book Antiqua"/>
                <a:hlinkClick r:id="rId5"/>
              </a:rPr>
              <a:t> </a:t>
            </a:r>
            <a:r>
              <a:rPr lang="ru-RU" sz="1800" u="sng" dirty="0" err="1">
                <a:solidFill>
                  <a:schemeClr val="hlink"/>
                </a:solidFill>
                <a:latin typeface="Book Antiqua"/>
                <a:ea typeface="Book Antiqua"/>
                <a:cs typeface="Book Antiqua"/>
                <a:sym typeface="Book Antiqua"/>
                <a:hlinkClick r:id="rId5"/>
              </a:rPr>
              <a:t>Di</a:t>
            </a:r>
            <a:r>
              <a:rPr lang="ru-RU" sz="1800" u="sng" dirty="0">
                <a:solidFill>
                  <a:schemeClr val="hlink"/>
                </a:solidFill>
                <a:latin typeface="Book Antiqua"/>
                <a:ea typeface="Book Antiqua"/>
                <a:cs typeface="Book Antiqua"/>
                <a:sym typeface="Book Antiqua"/>
                <a:hlinkClick r:id="rId5"/>
              </a:rPr>
              <a:t> </a:t>
            </a:r>
            <a:r>
              <a:rPr lang="ru-RU" sz="1800" u="sng" dirty="0" err="1">
                <a:solidFill>
                  <a:schemeClr val="hlink"/>
                </a:solidFill>
                <a:latin typeface="Book Antiqua"/>
                <a:ea typeface="Book Antiqua"/>
                <a:cs typeface="Book Antiqua"/>
                <a:sym typeface="Book Antiqua"/>
                <a:hlinkClick r:id="rId5"/>
              </a:rPr>
              <a:t>Muzio</a:t>
            </a:r>
            <a:r>
              <a:rPr lang="ru-RU" sz="1800" u="sng" dirty="0">
                <a:solidFill>
                  <a:schemeClr val="lt1"/>
                </a:solidFill>
                <a:latin typeface="Book Antiqua"/>
                <a:ea typeface="Book Antiqua"/>
                <a:cs typeface="Book Antiqua"/>
                <a:sym typeface="Book Antiqua"/>
              </a:rPr>
              <a:t>.</a:t>
            </a:r>
            <a:r>
              <a:rPr lang="ru-RU" sz="1800" dirty="0">
                <a:solidFill>
                  <a:schemeClr val="lt1"/>
                </a:solidFill>
                <a:latin typeface="Book Antiqua"/>
                <a:ea typeface="Book Antiqua"/>
                <a:cs typeface="Book Antiqua"/>
                <a:sym typeface="Book Antiqua"/>
              </a:rPr>
              <a:t> </a:t>
            </a:r>
            <a:r>
              <a:rPr lang="ru-RU" sz="1800" b="1" dirty="0" err="1">
                <a:solidFill>
                  <a:schemeClr val="lt1"/>
                </a:solidFill>
                <a:latin typeface="Book Antiqua"/>
                <a:ea typeface="Book Antiqua"/>
                <a:cs typeface="Book Antiqua"/>
                <a:sym typeface="Book Antiqua"/>
              </a:rPr>
              <a:t>Rice</a:t>
            </a:r>
            <a:r>
              <a:rPr lang="ru-RU" sz="1800" b="1" dirty="0">
                <a:solidFill>
                  <a:schemeClr val="lt1"/>
                </a:solidFill>
                <a:latin typeface="Book Antiqua"/>
                <a:ea typeface="Book Antiqua"/>
                <a:cs typeface="Book Antiqua"/>
                <a:sym typeface="Book Antiqua"/>
              </a:rPr>
              <a:t> </a:t>
            </a:r>
            <a:r>
              <a:rPr lang="ru-RU" sz="1800" b="1" dirty="0" err="1">
                <a:solidFill>
                  <a:schemeClr val="lt1"/>
                </a:solidFill>
                <a:latin typeface="Book Antiqua"/>
                <a:ea typeface="Book Antiqua"/>
                <a:cs typeface="Book Antiqua"/>
                <a:sym typeface="Book Antiqua"/>
              </a:rPr>
              <a:t>grain</a:t>
            </a:r>
            <a:r>
              <a:rPr lang="ru-RU" sz="1800" b="1" dirty="0">
                <a:solidFill>
                  <a:schemeClr val="lt1"/>
                </a:solidFill>
                <a:latin typeface="Book Antiqua"/>
                <a:ea typeface="Book Antiqua"/>
                <a:cs typeface="Book Antiqua"/>
                <a:sym typeface="Book Antiqua"/>
              </a:rPr>
              <a:t> </a:t>
            </a:r>
            <a:r>
              <a:rPr lang="ru-RU" sz="1800" b="1" dirty="0" err="1">
                <a:solidFill>
                  <a:schemeClr val="lt1"/>
                </a:solidFill>
                <a:latin typeface="Book Antiqua"/>
                <a:ea typeface="Book Antiqua"/>
                <a:cs typeface="Book Antiqua"/>
                <a:sym typeface="Book Antiqua"/>
              </a:rPr>
              <a:t>calcification</a:t>
            </a:r>
            <a:r>
              <a:rPr lang="ru-RU" sz="1800" b="1" dirty="0">
                <a:solidFill>
                  <a:schemeClr val="lt1"/>
                </a:solidFill>
                <a:latin typeface="Book Antiqua"/>
                <a:ea typeface="Book Antiqua"/>
                <a:cs typeface="Book Antiqua"/>
                <a:sym typeface="Book Antiqua"/>
              </a:rPr>
              <a:t>: </a:t>
            </a:r>
            <a:r>
              <a:rPr lang="ru-RU" sz="1800" b="1" dirty="0" err="1">
                <a:solidFill>
                  <a:schemeClr val="lt1"/>
                </a:solidFill>
                <a:latin typeface="Book Antiqua"/>
                <a:ea typeface="Book Antiqua"/>
                <a:cs typeface="Book Antiqua"/>
                <a:sym typeface="Book Antiqua"/>
              </a:rPr>
              <a:t>cysticercosis</a:t>
            </a:r>
            <a:r>
              <a:rPr lang="ru-RU" sz="1800" b="1" dirty="0">
                <a:solidFill>
                  <a:schemeClr val="lt1"/>
                </a:solidFill>
                <a:latin typeface="Book Antiqua"/>
                <a:ea typeface="Book Antiqua"/>
                <a:cs typeface="Book Antiqua"/>
                <a:sym typeface="Book Antiqua"/>
              </a:rPr>
              <a:t>.</a:t>
            </a:r>
            <a:endParaRPr dirty="0"/>
          </a:p>
          <a:p>
            <a:pPr marL="0" marR="0" lvl="0" indent="0" algn="l" rtl="0">
              <a:spcBef>
                <a:spcPts val="0"/>
              </a:spcBef>
              <a:spcAft>
                <a:spcPts val="0"/>
              </a:spcAft>
              <a:buNone/>
            </a:pPr>
            <a:r>
              <a:rPr lang="ru-RU" sz="1800" b="1" dirty="0">
                <a:solidFill>
                  <a:schemeClr val="lt1"/>
                </a:solidFill>
                <a:latin typeface="Book Antiqua"/>
                <a:ea typeface="Book Antiqua"/>
                <a:cs typeface="Book Antiqua"/>
                <a:sym typeface="Book Antiqua"/>
              </a:rPr>
              <a:t>https://radiopaedia.org/cases/rice-grain-calcification-cysticercosis-2</a:t>
            </a:r>
            <a:endParaRPr dirty="0"/>
          </a:p>
          <a:p>
            <a:pPr marL="0" marR="0" lvl="0" indent="0" algn="l" rtl="0">
              <a:spcBef>
                <a:spcPts val="0"/>
              </a:spcBef>
              <a:spcAft>
                <a:spcPts val="0"/>
              </a:spcAft>
              <a:buNone/>
            </a:pPr>
            <a:endParaRPr sz="1800" dirty="0">
              <a:solidFill>
                <a:schemeClr val="lt1"/>
              </a:solidFill>
              <a:latin typeface="Book Antiqua"/>
              <a:ea typeface="Book Antiqua"/>
              <a:cs typeface="Book Antiqua"/>
              <a:sym typeface="Book Antiqua"/>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6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EAD594"/>
              </a:buClr>
              <a:buSzPts val="4000"/>
              <a:buFont typeface="Lucida Sans"/>
              <a:buNone/>
            </a:pPr>
            <a:r>
              <a:rPr lang="ru-RU" sz="4000" dirty="0"/>
              <a:t>Аскаридоз </a:t>
            </a:r>
            <a:r>
              <a:rPr lang="uk-UA" sz="4000" dirty="0"/>
              <a:t>легень</a:t>
            </a:r>
            <a:br>
              <a:rPr lang="ru-RU" sz="4000" dirty="0"/>
            </a:br>
            <a:endParaRPr sz="4000" dirty="0"/>
          </a:p>
        </p:txBody>
      </p:sp>
      <p:sp>
        <p:nvSpPr>
          <p:cNvPr id="423" name="Google Shape;423;p64"/>
          <p:cNvSpPr/>
          <p:nvPr/>
        </p:nvSpPr>
        <p:spPr>
          <a:xfrm>
            <a:off x="391120" y="1124326"/>
            <a:ext cx="8640900" cy="5262900"/>
          </a:xfrm>
          <a:prstGeom prst="rect">
            <a:avLst/>
          </a:prstGeom>
          <a:noFill/>
          <a:ln>
            <a:noFill/>
          </a:ln>
        </p:spPr>
        <p:txBody>
          <a:bodyPr spcFirstLastPara="1" wrap="square" lIns="91425" tIns="45700" rIns="91425" bIns="45700" anchor="t" anchorCtr="0">
            <a:noAutofit/>
          </a:bodyPr>
          <a:lstStyle/>
          <a:p>
            <a:pPr marL="0" marR="0" lvl="0" indent="269875" algn="just" rtl="0">
              <a:spcBef>
                <a:spcPts val="0"/>
              </a:spcBef>
              <a:spcAft>
                <a:spcPts val="0"/>
              </a:spcAft>
              <a:buNone/>
            </a:pPr>
            <a:r>
              <a:rPr lang="uk-UA" sz="2400" dirty="0">
                <a:solidFill>
                  <a:schemeClr val="lt1"/>
                </a:solidFill>
                <a:latin typeface="Times New Roman" pitchFamily="18" charset="0"/>
                <a:ea typeface="Book Antiqua"/>
                <a:cs typeface="Times New Roman" pitchFamily="18" charset="0"/>
                <a:sym typeface="Book Antiqua"/>
              </a:rPr>
              <a:t>Аскаридоз легень є гострою стадією антропонозного геогельмінтозу, що викликається аскаридами. Обумовлено механічним пошкодженням органів дихання личинками круглих гельмінтів - аскарид, а також токсичною і алергічною дією продуктів їх життєдіяльності. Виявляється кашлем з невеликою кількістю слизового мокротиння, бронхоспастичним синдромом, може протікати по типу бронхопневмонії або серозного плевриту. Діагноз встановлюється на підставі клінічних симптомів, рентгенологічних і лабораторних даних, результати серологічних досліджень. Лікування здійснюється ефективними щодо аскарид протигельмінтними препаратами і патогенетичними засобами.</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65"/>
          <p:cNvSpPr/>
          <p:nvPr/>
        </p:nvSpPr>
        <p:spPr>
          <a:xfrm>
            <a:off x="395536" y="335846"/>
            <a:ext cx="8496944" cy="4893647"/>
          </a:xfrm>
          <a:prstGeom prst="rect">
            <a:avLst/>
          </a:prstGeom>
          <a:noFill/>
          <a:ln>
            <a:noFill/>
          </a:ln>
        </p:spPr>
        <p:txBody>
          <a:bodyPr spcFirstLastPara="1" wrap="square" lIns="91425" tIns="45700" rIns="91425" bIns="45700" anchor="t" anchorCtr="0">
            <a:noAutofit/>
          </a:bodyPr>
          <a:lstStyle/>
          <a:p>
            <a:pPr marL="0" marR="0" lvl="0" indent="539750" algn="just" rtl="0">
              <a:spcBef>
                <a:spcPts val="0"/>
              </a:spcBef>
              <a:spcAft>
                <a:spcPts val="0"/>
              </a:spcAft>
              <a:buNone/>
            </a:pPr>
            <a:r>
              <a:rPr lang="ru-RU" sz="2400">
                <a:solidFill>
                  <a:schemeClr val="lt1"/>
                </a:solidFill>
                <a:latin typeface="Book Antiqua"/>
                <a:ea typeface="Book Antiqua"/>
                <a:cs typeface="Book Antiqua"/>
                <a:sym typeface="Book Antiqua"/>
              </a:rPr>
              <a:t>Згідно зі статистичними даними, на аскаридоз страждає більше 1 мільярда людей у ​​світі, щорічного зараження піддаються 100-200 тисяч. Захворювання вражає особи всіх вікових категорій, 65-70% тих, що заразилися складають діти. За частотою даний гельмінтоз займає друге місце серед всіх глистових інвазій, поступаючись тільки ентеробіозові. Аскаридоз найбільш поширений в країнах з жарким і вологим субтропічним і тропічним кліматом. У деяких державах Середньої і Південно-Східної Азії, африканського континенту аскаридами заражено понад 50% населення.</a:t>
            </a:r>
            <a:endParaRPr/>
          </a:p>
          <a:p>
            <a:pPr marL="0" marR="0" lvl="0" indent="539750" algn="just" rtl="0">
              <a:spcBef>
                <a:spcPts val="0"/>
              </a:spcBef>
              <a:spcAft>
                <a:spcPts val="0"/>
              </a:spcAft>
              <a:buNone/>
            </a:pPr>
            <a:br>
              <a:rPr lang="ru-RU" sz="2400">
                <a:solidFill>
                  <a:schemeClr val="lt1"/>
                </a:solidFill>
                <a:latin typeface="Book Antiqua"/>
                <a:ea typeface="Book Antiqua"/>
                <a:cs typeface="Book Antiqua"/>
                <a:sym typeface="Book Antiqua"/>
              </a:rPr>
            </a:br>
            <a:endParaRPr sz="2400">
              <a:solidFill>
                <a:schemeClr val="lt1"/>
              </a:solidFill>
              <a:latin typeface="Book Antiqua"/>
              <a:ea typeface="Book Antiqua"/>
              <a:cs typeface="Book Antiqua"/>
              <a:sym typeface="Book Antiqu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1181254" y="0"/>
            <a:ext cx="7228227" cy="6281356"/>
          </a:xfrm>
          <a:prstGeom prst="rect">
            <a:avLst/>
          </a:prstGeom>
          <a:noFill/>
          <a:ln w="9525">
            <a:noFill/>
            <a:miter lim="800000"/>
            <a:headEnd/>
            <a:tailEnd/>
          </a:ln>
        </p:spPr>
      </p:pic>
      <p:sp>
        <p:nvSpPr>
          <p:cNvPr id="4" name="Прямоугольник 3"/>
          <p:cNvSpPr/>
          <p:nvPr/>
        </p:nvSpPr>
        <p:spPr>
          <a:xfrm>
            <a:off x="3563610" y="6396335"/>
            <a:ext cx="3711272" cy="461665"/>
          </a:xfrm>
          <a:prstGeom prst="rect">
            <a:avLst/>
          </a:prstGeom>
        </p:spPr>
        <p:txBody>
          <a:bodyPr wrap="none">
            <a:spAutoFit/>
          </a:bodyPr>
          <a:lstStyle/>
          <a:p>
            <a:r>
              <a:rPr lang="ru-RU" sz="2400" i="1" dirty="0" err="1">
                <a:solidFill>
                  <a:schemeClr val="lt1"/>
                </a:solidFill>
                <a:latin typeface="Book Antiqua"/>
                <a:ea typeface="Book Antiqua"/>
                <a:cs typeface="Book Antiqua"/>
                <a:sym typeface="Book Antiqua"/>
              </a:rPr>
              <a:t>Життєвий</a:t>
            </a:r>
            <a:r>
              <a:rPr lang="ru-RU" sz="2400" i="1" dirty="0">
                <a:solidFill>
                  <a:schemeClr val="lt1"/>
                </a:solidFill>
                <a:latin typeface="Book Antiqua"/>
                <a:ea typeface="Book Antiqua"/>
                <a:cs typeface="Book Antiqua"/>
                <a:sym typeface="Book Antiqua"/>
              </a:rPr>
              <a:t> цикл </a:t>
            </a:r>
            <a:r>
              <a:rPr lang="ru-RU" sz="2400" i="1" dirty="0" err="1">
                <a:solidFill>
                  <a:schemeClr val="lt1"/>
                </a:solidFill>
                <a:latin typeface="Book Antiqua"/>
                <a:ea typeface="Book Antiqua"/>
                <a:cs typeface="Book Antiqua"/>
                <a:sym typeface="Book Antiqua"/>
              </a:rPr>
              <a:t>аскариди</a:t>
            </a:r>
            <a:endParaRPr lang="ru-RU" sz="2400" i="1"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67"/>
          <p:cNvSpPr/>
          <p:nvPr/>
        </p:nvSpPr>
        <p:spPr>
          <a:xfrm>
            <a:off x="323528" y="332656"/>
            <a:ext cx="8568952" cy="7017306"/>
          </a:xfrm>
          <a:prstGeom prst="rect">
            <a:avLst/>
          </a:prstGeom>
          <a:noFill/>
          <a:ln>
            <a:noFill/>
          </a:ln>
        </p:spPr>
        <p:txBody>
          <a:bodyPr spcFirstLastPara="1" wrap="square" lIns="91425" tIns="45700" rIns="91425" bIns="45700" anchor="t" anchorCtr="0">
            <a:noAutofit/>
          </a:bodyPr>
          <a:lstStyle/>
          <a:p>
            <a:pPr marL="0" marR="0" lvl="0" indent="360363" algn="just" rtl="0">
              <a:spcBef>
                <a:spcPts val="0"/>
              </a:spcBef>
              <a:spcAft>
                <a:spcPts val="0"/>
              </a:spcAft>
              <a:buNone/>
            </a:pPr>
            <a:r>
              <a:rPr lang="uk-UA" sz="2400" dirty="0">
                <a:solidFill>
                  <a:schemeClr val="lt1"/>
                </a:solidFill>
                <a:latin typeface="Book Antiqua"/>
                <a:ea typeface="Book Antiqua"/>
                <a:cs typeface="Book Antiqua"/>
                <a:sym typeface="Book Antiqua"/>
              </a:rPr>
              <a:t>Збудником аскаридозу легень є представник сімейства нематод аскарида людська в личинкової стадії розвитку. Доросла особина паразитує в тонкому кишечнику виключно людини, який стає джерелом інвазії. Аскариди двостатеві. Самки майже вдвічі більші за самців і можуть досягати 40 см в довжину, відкладають до 250 000 запліднених і незапліднених яєць щодня. З каловими масами хворого яйця потрапляють в </a:t>
            </a:r>
            <a:r>
              <a:rPr lang="uk-UA" sz="2400" dirty="0" err="1">
                <a:solidFill>
                  <a:schemeClr val="lt1"/>
                </a:solidFill>
                <a:latin typeface="Book Antiqua"/>
                <a:ea typeface="Book Antiqua"/>
                <a:cs typeface="Book Antiqua"/>
                <a:sym typeface="Book Antiqua"/>
              </a:rPr>
              <a:t>грунт</a:t>
            </a:r>
            <a:r>
              <a:rPr lang="uk-UA" sz="2400" dirty="0">
                <a:solidFill>
                  <a:schemeClr val="lt1"/>
                </a:solidFill>
                <a:latin typeface="Book Antiqua"/>
                <a:ea typeface="Book Antiqua"/>
                <a:cs typeface="Book Antiqua"/>
                <a:sym typeface="Book Antiqua"/>
              </a:rPr>
              <a:t>. Епідеміологічну небезпеку становлять тільки запліднені яйця. При достатній температурі, вологості і аерації ґрунту в них визрівають личинки. Проковтування таких яєць викликає аскаридоз. При несприятливих умовах розвиток личинок припиняється, але їх життєздатність всередині яєць довго зберігається. Гельмінти перебувають в кишечнику протягом року, потім при відсутності повторної інвазії відбувається самолікування.</a:t>
            </a:r>
            <a:endParaRPr lang="uk-UA" sz="1800" dirty="0">
              <a:solidFill>
                <a:schemeClr val="lt1"/>
              </a:solidFill>
              <a:latin typeface="Book Antiqua"/>
              <a:ea typeface="Book Antiqua"/>
              <a:cs typeface="Book Antiqua"/>
              <a:sym typeface="Book Antiqu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68"/>
          <p:cNvSpPr/>
          <p:nvPr/>
        </p:nvSpPr>
        <p:spPr>
          <a:xfrm>
            <a:off x="179512" y="332656"/>
            <a:ext cx="8640960" cy="4524315"/>
          </a:xfrm>
          <a:prstGeom prst="rect">
            <a:avLst/>
          </a:prstGeom>
          <a:noFill/>
          <a:ln>
            <a:noFill/>
          </a:ln>
        </p:spPr>
        <p:txBody>
          <a:bodyPr spcFirstLastPara="1" wrap="square" lIns="91425" tIns="45700" rIns="91425" bIns="45700" anchor="t" anchorCtr="0">
            <a:noAutofit/>
          </a:bodyPr>
          <a:lstStyle/>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Патогенез</a:t>
            </a:r>
            <a:endParaRPr sz="24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Яйця гельмінтів потрапляють в людський організм фекально-оральним шляхом з забрудненими продуктами харчування, водою. Захворювання починається з гострої міграційної фази. Личинка виходить з яйця і гачкоподібними відростками прикріплюється до внутрішньої стінки тонкої кишки. Ротовим отвором вона перфорує слизову оболонку і проникає в кишкові вени. З потоком крові через ворітну і нижню порожнисту вени гельмінт мігрує в праві відділи серця, потім - в легеневі артерії, капіляри, альвеоли, бронхіоли. В респіраторному тракті личинки розвиваються протягом 20-21 дня.</a:t>
            </a:r>
            <a:endParaRPr sz="2400">
              <a:solidFill>
                <a:schemeClr val="lt1"/>
              </a:solidFill>
              <a:latin typeface="Book Antiqua"/>
              <a:ea typeface="Book Antiqua"/>
              <a:cs typeface="Book Antiqua"/>
              <a:sym typeface="Book Antiqua"/>
            </a:endParaRPr>
          </a:p>
          <a:p>
            <a:pPr marL="0" marR="0" lvl="0" indent="360363" algn="just" rtl="0">
              <a:spcBef>
                <a:spcPts val="0"/>
              </a:spcBef>
              <a:spcAft>
                <a:spcPts val="0"/>
              </a:spcAft>
              <a:buNone/>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69"/>
          <p:cNvSpPr/>
          <p:nvPr/>
        </p:nvSpPr>
        <p:spPr>
          <a:xfrm>
            <a:off x="262844" y="242796"/>
            <a:ext cx="8424900" cy="6555600"/>
          </a:xfrm>
          <a:prstGeom prst="rect">
            <a:avLst/>
          </a:prstGeom>
          <a:noFill/>
          <a:ln>
            <a:noFill/>
          </a:ln>
        </p:spPr>
        <p:txBody>
          <a:bodyPr spcFirstLastPara="1" wrap="square" lIns="91425" tIns="45700" rIns="91425" bIns="45700" anchor="t" anchorCtr="0">
            <a:noAutofit/>
          </a:bodyPr>
          <a:lstStyle/>
          <a:p>
            <a:pPr marR="0" lvl="0" indent="269875" algn="just" rtl="0">
              <a:spcBef>
                <a:spcPts val="0"/>
              </a:spcBef>
              <a:spcAft>
                <a:spcPts val="0"/>
              </a:spcAft>
              <a:buNone/>
            </a:pPr>
            <a:r>
              <a:rPr lang="uk-UA" sz="2400" dirty="0">
                <a:solidFill>
                  <a:schemeClr val="lt1"/>
                </a:solidFill>
                <a:latin typeface="Book Antiqua"/>
                <a:ea typeface="Book Antiqua"/>
                <a:cs typeface="Book Antiqua"/>
                <a:sym typeface="Book Antiqua"/>
              </a:rPr>
              <a:t>Паразитуючи в легенях, гельмінти блокують дрібні судини. Порушується харчування легеневої паренхіми. Утворюються мікроінфаркти альвеолярної тканини. Продукти життєдіяльності аскарид надають потужної сенсибілізуючої дії на людський організм. Розвивається запальна реакція. Навколо гельмінта утворюється інфільтрат, що складається з лімфоцитів, еозинофілів, плазматичних клітин, іноді </a:t>
            </a:r>
            <a:r>
              <a:rPr lang="uk-UA" sz="2400" dirty="0" err="1">
                <a:solidFill>
                  <a:schemeClr val="lt1"/>
                </a:solidFill>
                <a:latin typeface="Book Antiqua"/>
                <a:ea typeface="Book Antiqua"/>
                <a:cs typeface="Book Antiqua"/>
                <a:sym typeface="Book Antiqua"/>
              </a:rPr>
              <a:t>гістіоцитів</a:t>
            </a:r>
            <a:r>
              <a:rPr lang="uk-UA" sz="2400" dirty="0">
                <a:solidFill>
                  <a:schemeClr val="lt1"/>
                </a:solidFill>
                <a:latin typeface="Book Antiqua"/>
                <a:ea typeface="Book Antiqua"/>
                <a:cs typeface="Book Antiqua"/>
                <a:sym typeface="Book Antiqua"/>
              </a:rPr>
              <a:t>. Згодом такі інфільтрати або повністю зникають, або на їх місці формуються ділянки фіброзу. Сенсибілізація організму метаболітами аскарид нерідко призводить до виникнення </a:t>
            </a:r>
            <a:r>
              <a:rPr lang="uk-UA" sz="2400" dirty="0" err="1">
                <a:solidFill>
                  <a:schemeClr val="lt1"/>
                </a:solidFill>
                <a:latin typeface="Book Antiqua"/>
                <a:ea typeface="Book Antiqua"/>
                <a:cs typeface="Book Antiqua"/>
                <a:sym typeface="Book Antiqua"/>
              </a:rPr>
              <a:t>бронхообструкції</a:t>
            </a:r>
            <a:r>
              <a:rPr lang="uk-UA" sz="2400" dirty="0">
                <a:solidFill>
                  <a:schemeClr val="lt1"/>
                </a:solidFill>
                <a:latin typeface="Book Antiqua"/>
                <a:ea typeface="Book Antiqua"/>
                <a:cs typeface="Book Antiqua"/>
                <a:sym typeface="Book Antiqua"/>
              </a:rPr>
              <a:t>. З </a:t>
            </a:r>
            <a:r>
              <a:rPr lang="uk-UA" sz="2400" dirty="0" err="1">
                <a:solidFill>
                  <a:schemeClr val="lt1"/>
                </a:solidFill>
                <a:latin typeface="Book Antiqua"/>
                <a:ea typeface="Book Antiqua"/>
                <a:cs typeface="Book Antiqua"/>
                <a:sym typeface="Book Antiqua"/>
              </a:rPr>
              <a:t>кашльовими</a:t>
            </a:r>
            <a:r>
              <a:rPr lang="uk-UA" sz="2400" dirty="0">
                <a:solidFill>
                  <a:schemeClr val="lt1"/>
                </a:solidFill>
                <a:latin typeface="Book Antiqua"/>
                <a:ea typeface="Book Antiqua"/>
                <a:cs typeface="Book Antiqua"/>
                <a:sym typeface="Book Antiqua"/>
              </a:rPr>
              <a:t> поштовхами личинки нематод закидаються в глотку, заковтуються і повторно потрапляють в тонкий кишечник. Захворювання переходить в хронічну кишкову стадію.</a:t>
            </a:r>
            <a:endParaRPr lang="uk-UA" dirty="0"/>
          </a:p>
          <a:p>
            <a:pPr marR="0" lvl="0" indent="269875" algn="just" rtl="0">
              <a:spcBef>
                <a:spcPts val="0"/>
              </a:spcBef>
              <a:spcAft>
                <a:spcPts val="0"/>
              </a:spcAft>
              <a:buNone/>
            </a:pPr>
            <a:br>
              <a:rPr lang="uk-UA" sz="1800" dirty="0">
                <a:solidFill>
                  <a:schemeClr val="lt1"/>
                </a:solidFill>
                <a:latin typeface="Book Antiqua"/>
                <a:ea typeface="Book Antiqua"/>
                <a:cs typeface="Book Antiqua"/>
                <a:sym typeface="Book Antiqua"/>
              </a:rPr>
            </a:br>
            <a:endParaRPr lang="uk-UA" sz="1800" dirty="0">
              <a:solidFill>
                <a:schemeClr val="lt1"/>
              </a:solidFill>
              <a:latin typeface="Book Antiqua"/>
              <a:ea typeface="Book Antiqua"/>
              <a:cs typeface="Book Antiqua"/>
              <a:sym typeface="Book Antiqu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70"/>
          <p:cNvSpPr/>
          <p:nvPr/>
        </p:nvSpPr>
        <p:spPr>
          <a:xfrm>
            <a:off x="251520" y="0"/>
            <a:ext cx="8640960" cy="6740307"/>
          </a:xfrm>
          <a:prstGeom prst="rect">
            <a:avLst/>
          </a:prstGeom>
          <a:noFill/>
          <a:ln>
            <a:noFill/>
          </a:ln>
        </p:spPr>
        <p:txBody>
          <a:bodyPr spcFirstLastPara="1" wrap="square" lIns="91425" tIns="45700" rIns="91425" bIns="45700" anchor="t" anchorCtr="0">
            <a:noAutofit/>
          </a:bodyPr>
          <a:lstStyle/>
          <a:p>
            <a:pPr marL="457200" marR="0" lvl="0" indent="0" algn="just" rtl="0">
              <a:spcBef>
                <a:spcPts val="0"/>
              </a:spcBef>
              <a:spcAft>
                <a:spcPts val="0"/>
              </a:spcAft>
              <a:buNone/>
            </a:pPr>
            <a:r>
              <a:rPr lang="ru-RU" sz="2400">
                <a:solidFill>
                  <a:schemeClr val="lt1"/>
                </a:solidFill>
                <a:latin typeface="Book Antiqua"/>
                <a:ea typeface="Book Antiqua"/>
                <a:cs typeface="Book Antiqua"/>
                <a:sym typeface="Book Antiqua"/>
              </a:rPr>
              <a:t>Факторами ризику розвитку хвороби є:</a:t>
            </a: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Метеокліматичні умови. У деяких регіонах з жарким вологим кліматом при масовому скринінгу аскаридоз виявляється у 95-98% населення. Личинки гельмінтів в таких кліматичних зонах визрівають протягом всього календарного року, тоді як в помірному кліматі зараження людини аскаридами відбувається з квітня по жовтень. У жарких сухих регіонах захворюваність на гельмінтоз значно нижче. В умовах вічної мерзлоти аскаридоз не зустрічається.</a:t>
            </a:r>
            <a:endParaRPr sz="2400">
              <a:solidFill>
                <a:schemeClr val="lt1"/>
              </a:solidFill>
              <a:latin typeface="Book Antiqua"/>
              <a:ea typeface="Book Antiqua"/>
              <a:cs typeface="Book Antiqua"/>
              <a:sym typeface="Book Antiqua"/>
            </a:endParaRPr>
          </a:p>
          <a:p>
            <a:pPr marL="457200" marR="0" lvl="0" indent="0" algn="just" rtl="0">
              <a:spcBef>
                <a:spcPts val="0"/>
              </a:spcBef>
              <a:spcAft>
                <a:spcPts val="0"/>
              </a:spcAft>
              <a:buNone/>
            </a:pPr>
            <a:endParaRPr sz="240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Антисанітарія. Поширенню глистової інвазії сприяє скупченість населення, відсутність водопроводу і каналізації, нестача води. Часто аскаридоз розвивається в результаті вживання в їжу немитих овочів і ягід, вирощених із застосуванням незнезаражених людських фекалій в якості добрива.</a:t>
            </a:r>
            <a:endParaRPr sz="2400">
              <a:solidFill>
                <a:schemeClr val="lt1"/>
              </a:solidFill>
              <a:latin typeface="Book Antiqua"/>
              <a:ea typeface="Book Antiqua"/>
              <a:cs typeface="Book Antiqua"/>
              <a:sym typeface="Book Antiqua"/>
            </a:endParaRPr>
          </a:p>
          <a:p>
            <a:pPr marL="457200" marR="0" lvl="0" indent="0" algn="just" rtl="0">
              <a:spcBef>
                <a:spcPts val="0"/>
              </a:spcBef>
              <a:spcAft>
                <a:spcPts val="0"/>
              </a:spcAft>
              <a:buNone/>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71"/>
          <p:cNvSpPr/>
          <p:nvPr/>
        </p:nvSpPr>
        <p:spPr>
          <a:xfrm>
            <a:off x="395536" y="335846"/>
            <a:ext cx="8496944" cy="5724644"/>
          </a:xfrm>
          <a:prstGeom prst="rect">
            <a:avLst/>
          </a:prstGeom>
          <a:noFill/>
          <a:ln>
            <a:noFill/>
          </a:ln>
        </p:spPr>
        <p:txBody>
          <a:bodyPr spcFirstLastPara="1" wrap="square" lIns="91425" tIns="45700" rIns="91425" bIns="45700" anchor="t" anchorCtr="0">
            <a:noAutofit/>
          </a:bodyPr>
          <a:lstStyle/>
          <a:p>
            <a:pPr marL="457200" marR="0" lvl="0" indent="-381000" algn="just" rtl="0">
              <a:spcBef>
                <a:spcPts val="0"/>
              </a:spcBef>
              <a:spcAft>
                <a:spcPts val="0"/>
              </a:spcAft>
              <a:buClr>
                <a:schemeClr val="lt1"/>
              </a:buClr>
              <a:buSzPts val="2400"/>
              <a:buFont typeface="Book Antiqua"/>
              <a:buChar char="●"/>
            </a:pPr>
            <a:r>
              <a:rPr lang="uk-UA" sz="2400" dirty="0">
                <a:solidFill>
                  <a:schemeClr val="lt1"/>
                </a:solidFill>
                <a:latin typeface="Book Antiqua"/>
                <a:ea typeface="Book Antiqua"/>
                <a:cs typeface="Book Antiqua"/>
                <a:sym typeface="Book Antiqua"/>
              </a:rPr>
              <a:t>Дитячий вік. Гельмінтоз у дітей дошкільного та молодшого шкільного віку зустрічається в 1,5 рази частіше, ніж у дорослих. Діти раннього віку куштують предмети на смак, беруть в рот брудні пальці, багато контактують з тваринами, грають в пісочниці, не дотримуючись правил гігієни в силу вікових особливостей.</a:t>
            </a:r>
          </a:p>
          <a:p>
            <a:pPr marL="457200" marR="0" lvl="0" indent="-381000" algn="just" rtl="0">
              <a:spcBef>
                <a:spcPts val="0"/>
              </a:spcBef>
              <a:spcAft>
                <a:spcPts val="0"/>
              </a:spcAft>
              <a:buClr>
                <a:schemeClr val="lt1"/>
              </a:buClr>
              <a:buSzPts val="2400"/>
              <a:buFont typeface="Book Antiqua"/>
              <a:buChar char="●"/>
            </a:pPr>
            <a:r>
              <a:rPr lang="uk-UA" sz="2400" dirty="0">
                <a:solidFill>
                  <a:schemeClr val="lt1"/>
                </a:solidFill>
                <a:latin typeface="Book Antiqua"/>
                <a:ea typeface="Book Antiqua"/>
                <a:cs typeface="Book Antiqua"/>
                <a:sym typeface="Book Antiqua"/>
              </a:rPr>
              <a:t>Професійна діяльність. Захворюванню більше схильні до особи, змушені постійно контактувати з ґрунтом. Аскаридоз виявляється у рільників, агрономів та інших працівників сільськогосподарських підприємств. Серед міських жителів частіше хворіють співробітники озеленювальних служб, овочевих магазинів і баз.</a:t>
            </a:r>
          </a:p>
          <a:p>
            <a:pPr marL="360363" marR="0" lvl="0" indent="-360363" algn="just" rtl="0">
              <a:spcBef>
                <a:spcPts val="0"/>
              </a:spcBef>
              <a:spcAft>
                <a:spcPts val="0"/>
              </a:spcAft>
              <a:buNone/>
            </a:pPr>
            <a:endParaRPr lang="uk-UA" sz="2400" dirty="0">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lang="uk-UA" sz="1800" dirty="0">
              <a:solidFill>
                <a:schemeClr val="lt1"/>
              </a:solidFill>
              <a:latin typeface="Book Antiqua"/>
              <a:ea typeface="Book Antiqua"/>
              <a:cs typeface="Book Antiqua"/>
              <a:sym typeface="Book Antiqu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72"/>
          <p:cNvSpPr/>
          <p:nvPr/>
        </p:nvSpPr>
        <p:spPr>
          <a:xfrm>
            <a:off x="179882" y="332656"/>
            <a:ext cx="8964118" cy="5262979"/>
          </a:xfrm>
          <a:prstGeom prst="rect">
            <a:avLst/>
          </a:prstGeom>
          <a:noFill/>
          <a:ln>
            <a:noFill/>
          </a:ln>
        </p:spPr>
        <p:txBody>
          <a:bodyPr spcFirstLastPara="1" wrap="square" lIns="91425" tIns="45700" rIns="91425" bIns="45700" anchor="t" anchorCtr="0">
            <a:noAutofit/>
          </a:bodyPr>
          <a:lstStyle/>
          <a:p>
            <a:pPr marL="457200" marR="0" lvl="0" indent="0" algn="l" rtl="0">
              <a:spcBef>
                <a:spcPts val="0"/>
              </a:spcBef>
              <a:spcAft>
                <a:spcPts val="0"/>
              </a:spcAft>
              <a:buNone/>
            </a:pPr>
            <a:r>
              <a:rPr lang="uk-UA" sz="2400" dirty="0">
                <a:solidFill>
                  <a:schemeClr val="lt1"/>
                </a:solidFill>
                <a:latin typeface="Book Antiqua" pitchFamily="18" charset="0"/>
                <a:ea typeface="Book Antiqua"/>
                <a:cs typeface="Times New Roman" pitchFamily="18" charset="0"/>
                <a:sym typeface="Book Antiqua"/>
              </a:rPr>
              <a:t>Симптоми аскаридозу легень:</a:t>
            </a:r>
          </a:p>
          <a:p>
            <a:pPr marL="360362" marR="0" lvl="0" indent="-360362" algn="l" rtl="0">
              <a:spcBef>
                <a:spcPts val="0"/>
              </a:spcBef>
              <a:spcAft>
                <a:spcPts val="0"/>
              </a:spcAft>
              <a:buClr>
                <a:schemeClr val="lt1"/>
              </a:buClr>
              <a:buSzPts val="2400"/>
              <a:buFont typeface="Noto Sans Symbols"/>
              <a:buChar char="⮚"/>
            </a:pPr>
            <a:r>
              <a:rPr lang="uk-UA" sz="2400" dirty="0">
                <a:solidFill>
                  <a:schemeClr val="lt1"/>
                </a:solidFill>
                <a:latin typeface="Book Antiqua" pitchFamily="18" charset="0"/>
                <a:ea typeface="Book Antiqua"/>
                <a:cs typeface="Times New Roman" pitchFamily="18" charset="0"/>
                <a:sym typeface="Book Antiqua"/>
              </a:rPr>
              <a:t>Перші клінічні ознаки ураження легень аскаридами з'являються на 7-10 день глистової інвазії. Симптоми хвороби різноманітні.</a:t>
            </a:r>
          </a:p>
          <a:p>
            <a:pPr marL="360362" marR="0" lvl="0" indent="-360362" algn="l" rtl="0">
              <a:spcBef>
                <a:spcPts val="0"/>
              </a:spcBef>
              <a:spcAft>
                <a:spcPts val="0"/>
              </a:spcAft>
              <a:buClr>
                <a:schemeClr val="lt1"/>
              </a:buClr>
              <a:buSzPts val="2400"/>
              <a:buFont typeface="Noto Sans Symbols"/>
              <a:buChar char="⮚"/>
            </a:pPr>
            <a:r>
              <a:rPr lang="uk-UA" sz="2400" dirty="0">
                <a:solidFill>
                  <a:schemeClr val="lt1"/>
                </a:solidFill>
                <a:latin typeface="Book Antiqua" pitchFamily="18" charset="0"/>
                <a:ea typeface="Book Antiqua"/>
                <a:cs typeface="Times New Roman" pitchFamily="18" charset="0"/>
                <a:sym typeface="Book Antiqua"/>
              </a:rPr>
              <a:t> </a:t>
            </a:r>
            <a:r>
              <a:rPr lang="uk-UA" sz="2400" dirty="0" err="1">
                <a:solidFill>
                  <a:schemeClr val="lt1"/>
                </a:solidFill>
                <a:latin typeface="Book Antiqua" pitchFamily="18" charset="0"/>
                <a:ea typeface="Book Antiqua"/>
                <a:cs typeface="Times New Roman" pitchFamily="18" charset="0"/>
                <a:sym typeface="Book Antiqua"/>
              </a:rPr>
              <a:t>нападоподібний</a:t>
            </a:r>
            <a:r>
              <a:rPr lang="uk-UA" sz="2400" dirty="0">
                <a:solidFill>
                  <a:schemeClr val="lt1"/>
                </a:solidFill>
                <a:latin typeface="Book Antiqua" pitchFamily="18" charset="0"/>
                <a:ea typeface="Book Antiqua"/>
                <a:cs typeface="Times New Roman" pitchFamily="18" charset="0"/>
                <a:sym typeface="Book Antiqua"/>
              </a:rPr>
              <a:t> кашель з мізерним відділенням світлої мокроти,</a:t>
            </a:r>
          </a:p>
          <a:p>
            <a:pPr marL="360362" marR="0" lvl="0" indent="-360362" algn="l" rtl="0">
              <a:spcBef>
                <a:spcPts val="0"/>
              </a:spcBef>
              <a:spcAft>
                <a:spcPts val="0"/>
              </a:spcAft>
              <a:buClr>
                <a:schemeClr val="lt1"/>
              </a:buClr>
              <a:buSzPts val="2400"/>
              <a:buFont typeface="Noto Sans Symbols"/>
              <a:buChar char="⮚"/>
            </a:pPr>
            <a:r>
              <a:rPr lang="uk-UA" sz="2400" dirty="0">
                <a:solidFill>
                  <a:schemeClr val="lt1"/>
                </a:solidFill>
                <a:latin typeface="Book Antiqua" pitchFamily="18" charset="0"/>
                <a:ea typeface="Book Antiqua"/>
                <a:cs typeface="Times New Roman" pitchFamily="18" charset="0"/>
                <a:sym typeface="Book Antiqua"/>
              </a:rPr>
              <a:t> зрідка виникає кровохаркання.</a:t>
            </a:r>
          </a:p>
          <a:p>
            <a:pPr marL="360362" marR="0" lvl="0" indent="-360362" algn="l" rtl="0">
              <a:spcBef>
                <a:spcPts val="0"/>
              </a:spcBef>
              <a:spcAft>
                <a:spcPts val="0"/>
              </a:spcAft>
              <a:buClr>
                <a:schemeClr val="lt1"/>
              </a:buClr>
              <a:buSzPts val="2400"/>
              <a:buFont typeface="Noto Sans Symbols"/>
              <a:buChar char="⮚"/>
            </a:pPr>
            <a:r>
              <a:rPr lang="uk-UA" sz="2400" dirty="0">
                <a:solidFill>
                  <a:schemeClr val="lt1"/>
                </a:solidFill>
                <a:latin typeface="Book Antiqua" pitchFamily="18" charset="0"/>
                <a:ea typeface="Book Antiqua"/>
                <a:cs typeface="Times New Roman" pitchFamily="18" charset="0"/>
                <a:sym typeface="Book Antiqua"/>
              </a:rPr>
              <a:t>Еозинофільна пневмонія супроводжується </a:t>
            </a:r>
            <a:r>
              <a:rPr lang="uk-UA" sz="2400" dirty="0" err="1">
                <a:solidFill>
                  <a:schemeClr val="lt1"/>
                </a:solidFill>
                <a:latin typeface="Book Antiqua" pitchFamily="18" charset="0"/>
                <a:ea typeface="Book Antiqua"/>
                <a:cs typeface="Times New Roman" pitchFamily="18" charset="0"/>
                <a:sym typeface="Book Antiqua"/>
              </a:rPr>
              <a:t>субфебрильною</a:t>
            </a:r>
            <a:r>
              <a:rPr lang="uk-UA" sz="2400" dirty="0">
                <a:solidFill>
                  <a:schemeClr val="lt1"/>
                </a:solidFill>
                <a:latin typeface="Book Antiqua" pitchFamily="18" charset="0"/>
                <a:ea typeface="Book Antiqua"/>
                <a:cs typeface="Times New Roman" pitchFamily="18" charset="0"/>
                <a:sym typeface="Book Antiqua"/>
              </a:rPr>
              <a:t> лихоманкою. Іноді (частіше - в дитячому віці) температура тіла піднімається вище 38 ° C. Для такої форми гельмінтозу легень характерний неправильний тип лихоманки. При підвищенні температури виявляється озноб. Виражені і інші симптоми інтоксикації: загальна слабкість, головний біль, зниження апетиту, нестійкий настрій.</a:t>
            </a:r>
          </a:p>
          <a:p>
            <a:pPr marL="457200" marR="0" lvl="0" indent="0" algn="l" rtl="0">
              <a:spcBef>
                <a:spcPts val="0"/>
              </a:spcBef>
              <a:spcAft>
                <a:spcPts val="0"/>
              </a:spcAft>
              <a:buNone/>
            </a:pPr>
            <a:endParaRPr sz="2400" dirty="0">
              <a:solidFill>
                <a:schemeClr val="lt1"/>
              </a:solidFill>
              <a:latin typeface="Book Antiqua" pitchFamily="18" charset="0"/>
              <a:ea typeface="Book Antiqua"/>
              <a:cs typeface="Book Antiqua"/>
              <a:sym typeface="Book Antiqu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73"/>
          <p:cNvSpPr/>
          <p:nvPr/>
        </p:nvSpPr>
        <p:spPr>
          <a:xfrm>
            <a:off x="467544" y="260648"/>
            <a:ext cx="8496944" cy="7109639"/>
          </a:xfrm>
          <a:prstGeom prst="rect">
            <a:avLst/>
          </a:prstGeom>
          <a:noFill/>
          <a:ln>
            <a:noFill/>
          </a:ln>
        </p:spPr>
        <p:txBody>
          <a:bodyPr spcFirstLastPara="1" wrap="square" lIns="91425" tIns="45700" rIns="91425" bIns="45700" anchor="t" anchorCtr="0">
            <a:noAutofit/>
          </a:bodyPr>
          <a:lstStyle/>
          <a:p>
            <a:pPr marL="457200" marR="0" lvl="0" indent="-381000" algn="just" rtl="0">
              <a:spcBef>
                <a:spcPts val="0"/>
              </a:spcBef>
              <a:spcAft>
                <a:spcPts val="0"/>
              </a:spcAft>
              <a:buClr>
                <a:schemeClr val="lt1"/>
              </a:buClr>
              <a:buSzPts val="2400"/>
              <a:buFont typeface="Book Antiqua"/>
              <a:buChar char="●"/>
            </a:pPr>
            <a:r>
              <a:rPr lang="uk-UA" sz="2400" dirty="0">
                <a:solidFill>
                  <a:schemeClr val="lt1"/>
                </a:solidFill>
                <a:latin typeface="Book Antiqua"/>
                <a:ea typeface="Book Antiqua"/>
                <a:cs typeface="Book Antiqua"/>
                <a:sym typeface="Book Antiqua"/>
              </a:rPr>
              <a:t>Інтенсивні, що посилюються при глибокому вдиху, кашлі, чханні і русі, болю в правій або лівій половині грудної клітини свідчать про розвиток плевриту.</a:t>
            </a:r>
          </a:p>
          <a:p>
            <a:pPr marL="457200" marR="0" lvl="0" indent="-381000" algn="just" rtl="0">
              <a:spcBef>
                <a:spcPts val="0"/>
              </a:spcBef>
              <a:spcAft>
                <a:spcPts val="0"/>
              </a:spcAft>
              <a:buClr>
                <a:schemeClr val="lt1"/>
              </a:buClr>
              <a:buSzPts val="2400"/>
              <a:buFont typeface="Book Antiqua"/>
              <a:buChar char="●"/>
            </a:pPr>
            <a:r>
              <a:rPr lang="uk-UA" sz="2400" dirty="0">
                <a:solidFill>
                  <a:schemeClr val="lt1"/>
                </a:solidFill>
                <a:latin typeface="Book Antiqua"/>
                <a:ea typeface="Book Antiqua"/>
                <a:cs typeface="Book Antiqua"/>
                <a:sym typeface="Book Antiqua"/>
              </a:rPr>
              <a:t>Пізніше приєднується змішана задишка, вираженість якої залежить від кількості ексудату в плевральній порожнині. </a:t>
            </a:r>
            <a:r>
              <a:rPr lang="uk-UA" sz="2400" dirty="0" err="1">
                <a:solidFill>
                  <a:schemeClr val="lt1"/>
                </a:solidFill>
                <a:latin typeface="Book Antiqua"/>
                <a:ea typeface="Book Antiqua"/>
                <a:cs typeface="Book Antiqua"/>
                <a:sym typeface="Book Antiqua"/>
              </a:rPr>
              <a:t>Токсико-алергічну</a:t>
            </a:r>
            <a:r>
              <a:rPr lang="uk-UA" sz="2400" dirty="0">
                <a:solidFill>
                  <a:schemeClr val="lt1"/>
                </a:solidFill>
                <a:latin typeface="Book Antiqua"/>
                <a:ea typeface="Book Antiqua"/>
                <a:cs typeface="Book Antiqua"/>
                <a:sym typeface="Book Antiqua"/>
              </a:rPr>
              <a:t> дію метаболітів аскарид провокує бронхоспазм.</a:t>
            </a:r>
          </a:p>
          <a:p>
            <a:pPr marL="457200" marR="0" lvl="0" indent="-381000" algn="just" rtl="0">
              <a:spcBef>
                <a:spcPts val="0"/>
              </a:spcBef>
              <a:spcAft>
                <a:spcPts val="0"/>
              </a:spcAft>
              <a:buClr>
                <a:schemeClr val="lt1"/>
              </a:buClr>
              <a:buSzPts val="2400"/>
              <a:buFont typeface="Book Antiqua"/>
              <a:buChar char="●"/>
            </a:pPr>
            <a:r>
              <a:rPr lang="uk-UA" sz="2400" dirty="0">
                <a:solidFill>
                  <a:schemeClr val="lt1"/>
                </a:solidFill>
                <a:latin typeface="Book Antiqua"/>
                <a:ea typeface="Book Antiqua"/>
                <a:cs typeface="Book Antiqua"/>
                <a:sym typeface="Book Antiqua"/>
              </a:rPr>
              <a:t> сухий кашель і звисаючи в грудях.</a:t>
            </a:r>
          </a:p>
          <a:p>
            <a:pPr marL="457200" marR="0" lvl="0" indent="-381000" algn="just" rtl="0">
              <a:spcBef>
                <a:spcPts val="0"/>
              </a:spcBef>
              <a:spcAft>
                <a:spcPts val="0"/>
              </a:spcAft>
              <a:buClr>
                <a:schemeClr val="lt1"/>
              </a:buClr>
              <a:buSzPts val="2400"/>
              <a:buFont typeface="Book Antiqua"/>
              <a:buChar char="●"/>
            </a:pPr>
            <a:r>
              <a:rPr lang="uk-UA" sz="2400" dirty="0">
                <a:solidFill>
                  <a:schemeClr val="lt1"/>
                </a:solidFill>
                <a:latin typeface="Book Antiqua"/>
                <a:ea typeface="Book Antiqua"/>
                <a:cs typeface="Book Antiqua"/>
                <a:sym typeface="Book Antiqua"/>
              </a:rPr>
              <a:t> часто присутні </a:t>
            </a:r>
            <a:r>
              <a:rPr lang="uk-UA" sz="2400" dirty="0" err="1">
                <a:solidFill>
                  <a:schemeClr val="lt1"/>
                </a:solidFill>
                <a:latin typeface="Book Antiqua"/>
                <a:ea typeface="Book Antiqua"/>
                <a:cs typeface="Book Antiqua"/>
                <a:sym typeface="Book Antiqua"/>
              </a:rPr>
              <a:t>уртикарний</a:t>
            </a:r>
            <a:r>
              <a:rPr lang="uk-UA" sz="2400" dirty="0">
                <a:solidFill>
                  <a:schemeClr val="lt1"/>
                </a:solidFill>
                <a:latin typeface="Book Antiqua"/>
                <a:ea typeface="Book Antiqua"/>
                <a:cs typeface="Book Antiqua"/>
                <a:sym typeface="Book Antiqua"/>
              </a:rPr>
              <a:t> шкірні висипання,</a:t>
            </a:r>
          </a:p>
          <a:p>
            <a:pPr marL="457200" marR="0" lvl="0" indent="-381000" algn="just" rtl="0">
              <a:spcBef>
                <a:spcPts val="0"/>
              </a:spcBef>
              <a:spcAft>
                <a:spcPts val="0"/>
              </a:spcAft>
              <a:buClr>
                <a:schemeClr val="lt1"/>
              </a:buClr>
              <a:buSzPts val="2400"/>
              <a:buFont typeface="Book Antiqua"/>
              <a:buChar char="●"/>
            </a:pPr>
            <a:r>
              <a:rPr lang="uk-UA" sz="2400" dirty="0" err="1">
                <a:solidFill>
                  <a:schemeClr val="lt1"/>
                </a:solidFill>
                <a:latin typeface="Book Antiqua"/>
                <a:ea typeface="Book Antiqua"/>
                <a:cs typeface="Book Antiqua"/>
                <a:sym typeface="Book Antiqua"/>
              </a:rPr>
              <a:t>гепатоспленомегалія</a:t>
            </a:r>
            <a:r>
              <a:rPr lang="uk-UA" sz="2400" dirty="0">
                <a:solidFill>
                  <a:schemeClr val="lt1"/>
                </a:solidFill>
                <a:latin typeface="Book Antiqua"/>
                <a:ea typeface="Book Antiqua"/>
                <a:cs typeface="Book Antiqua"/>
                <a:sym typeface="Book Antiqua"/>
              </a:rPr>
              <a:t>.</a:t>
            </a:r>
          </a:p>
          <a:p>
            <a:pPr marL="0" marR="0" lvl="0" indent="0"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Іноді аскаридоз </a:t>
            </a:r>
            <a:r>
              <a:rPr lang="uk-UA" sz="2400" dirty="0" err="1">
                <a:solidFill>
                  <a:schemeClr val="lt1"/>
                </a:solidFill>
                <a:latin typeface="Book Antiqua"/>
                <a:ea typeface="Book Antiqua"/>
                <a:cs typeface="Book Antiqua"/>
                <a:sym typeface="Book Antiqua"/>
              </a:rPr>
              <a:t>легїень</a:t>
            </a:r>
            <a:r>
              <a:rPr lang="uk-UA" sz="2400" dirty="0">
                <a:solidFill>
                  <a:schemeClr val="lt1"/>
                </a:solidFill>
                <a:latin typeface="Book Antiqua"/>
                <a:ea typeface="Book Antiqua"/>
                <a:cs typeface="Book Antiqua"/>
                <a:sym typeface="Book Antiqua"/>
              </a:rPr>
              <a:t> протікає приховано.</a:t>
            </a:r>
          </a:p>
          <a:p>
            <a:pPr marL="0" marR="0" lvl="0" indent="0"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Аускультативно вислуховуються розсіяні сухі свистячі хрипи, локальні вологі хрипи, при плевриті - шум тертя плеври, різке ослаблення дихання з одного боку.</a:t>
            </a:r>
          </a:p>
          <a:p>
            <a:pPr marL="0" marR="0" lvl="0" indent="0" algn="just" rtl="0">
              <a:spcBef>
                <a:spcPts val="0"/>
              </a:spcBef>
              <a:spcAft>
                <a:spcPts val="0"/>
              </a:spcAft>
              <a:buNone/>
            </a:pPr>
            <a:br>
              <a:rPr lang="uk-UA" sz="2400" dirty="0">
                <a:solidFill>
                  <a:schemeClr val="lt1"/>
                </a:solidFill>
                <a:latin typeface="Book Antiqua"/>
                <a:ea typeface="Book Antiqua"/>
                <a:cs typeface="Book Antiqua"/>
                <a:sym typeface="Book Antiqua"/>
              </a:rPr>
            </a:br>
            <a:br>
              <a:rPr lang="uk-UA" sz="2400" dirty="0">
                <a:solidFill>
                  <a:schemeClr val="lt1"/>
                </a:solidFill>
                <a:latin typeface="Book Antiqua"/>
                <a:ea typeface="Book Antiqua"/>
                <a:cs typeface="Book Antiqua"/>
                <a:sym typeface="Book Antiqua"/>
              </a:rPr>
            </a:br>
            <a:endParaRPr lang="uk-UA" sz="2400" dirty="0">
              <a:solidFill>
                <a:schemeClr val="lt1"/>
              </a:solidFill>
              <a:latin typeface="Book Antiqua"/>
              <a:ea typeface="Book Antiqua"/>
              <a:cs typeface="Book Antiqua"/>
              <a:sym typeface="Book Antiqu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74"/>
          <p:cNvSpPr/>
          <p:nvPr/>
        </p:nvSpPr>
        <p:spPr>
          <a:xfrm>
            <a:off x="395536" y="260648"/>
            <a:ext cx="8496944" cy="5447645"/>
          </a:xfrm>
          <a:prstGeom prst="rect">
            <a:avLst/>
          </a:prstGeom>
          <a:noFill/>
          <a:ln>
            <a:noFill/>
          </a:ln>
        </p:spPr>
        <p:txBody>
          <a:bodyPr spcFirstLastPara="1" wrap="square" lIns="91425" tIns="45700" rIns="91425" bIns="45700" anchor="t" anchorCtr="0">
            <a:noAutofit/>
          </a:bodyPr>
          <a:lstStyle/>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У периферичної крові, мокротинні, плевральній рідині визначається високий рівень вмісту еозинофілів. При дослідженні бронхіального секрету також можна виявити спіралі Куршмана і кристали Шарко-Лейдена, характерні для респіраторного алергозу. ПЛР мокротиння дозволяє виявити ДНК гельмінтів.</a:t>
            </a:r>
            <a:endParaRPr sz="24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Серологічна діагностика. Методи серологічної діагностики (РНГА, РІФ, ІФА) засновані на виявленні антитіл до аскарид в сироватці крові. Антитіла до гельмінтів починають вироблятися на 5-10 добу від початку інвазії. Визначення титрів імуноглобулінів класу М і G дає можливість діагностувати аскаридоз в період перебування личинок аскарид в легенях.</a:t>
            </a:r>
            <a:endParaRPr sz="2400">
              <a:solidFill>
                <a:schemeClr val="lt1"/>
              </a:solidFill>
              <a:latin typeface="Book Antiqua"/>
              <a:ea typeface="Book Antiqua"/>
              <a:cs typeface="Book Antiqua"/>
              <a:sym typeface="Book Antiqua"/>
            </a:endParaRPr>
          </a:p>
          <a:p>
            <a:pPr marL="0" marR="0" lvl="0" indent="360363" algn="just" rtl="0">
              <a:spcBef>
                <a:spcPts val="0"/>
              </a:spcBef>
              <a:spcAft>
                <a:spcPts val="0"/>
              </a:spcAft>
              <a:buNone/>
            </a:pPr>
            <a:endParaRPr sz="2400">
              <a:solidFill>
                <a:schemeClr val="lt1"/>
              </a:solidFill>
              <a:latin typeface="Book Antiqua"/>
              <a:ea typeface="Book Antiqua"/>
              <a:cs typeface="Book Antiqua"/>
              <a:sym typeface="Book Antiqua"/>
            </a:endParaRPr>
          </a:p>
          <a:p>
            <a:pPr marL="0" marR="0" lvl="0" indent="360363" algn="just" rtl="0">
              <a:spcBef>
                <a:spcPts val="0"/>
              </a:spcBef>
              <a:spcAft>
                <a:spcPts val="0"/>
              </a:spcAft>
              <a:buNone/>
            </a:pPr>
            <a:br>
              <a:rPr lang="ru-RU" sz="1800">
                <a:solidFill>
                  <a:schemeClr val="lt1"/>
                </a:solidFill>
                <a:latin typeface="Book Antiqua"/>
                <a:ea typeface="Book Antiqua"/>
                <a:cs typeface="Book Antiqua"/>
                <a:sym typeface="Book Antiqua"/>
              </a:rPr>
            </a:br>
            <a:endParaRPr sz="1800">
              <a:solidFill>
                <a:schemeClr val="lt1"/>
              </a:solidFill>
              <a:latin typeface="Book Antiqua"/>
              <a:ea typeface="Book Antiqua"/>
              <a:cs typeface="Book Antiqua"/>
              <a:sym typeface="Book Antiqu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75"/>
          <p:cNvSpPr/>
          <p:nvPr/>
        </p:nvSpPr>
        <p:spPr>
          <a:xfrm>
            <a:off x="395536" y="260648"/>
            <a:ext cx="8496944" cy="6001643"/>
          </a:xfrm>
          <a:prstGeom prst="rect">
            <a:avLst/>
          </a:prstGeom>
          <a:noFill/>
          <a:ln>
            <a:noFill/>
          </a:ln>
        </p:spPr>
        <p:txBody>
          <a:bodyPr spcFirstLastPara="1" wrap="square" lIns="91425" tIns="45700" rIns="91425" bIns="45700" anchor="t" anchorCtr="0">
            <a:noAutofit/>
          </a:bodyPr>
          <a:lstStyle/>
          <a:p>
            <a:pPr marL="457200" marR="0" lvl="0" indent="0" algn="just" rtl="0">
              <a:spcBef>
                <a:spcPts val="0"/>
              </a:spcBef>
              <a:spcAft>
                <a:spcPts val="0"/>
              </a:spcAft>
              <a:buNone/>
            </a:pPr>
            <a:r>
              <a:rPr lang="ru-RU" sz="2400">
                <a:solidFill>
                  <a:schemeClr val="lt1"/>
                </a:solidFill>
                <a:latin typeface="Book Antiqua"/>
                <a:ea typeface="Book Antiqua"/>
                <a:cs typeface="Book Antiqua"/>
                <a:sym typeface="Book Antiqua"/>
              </a:rPr>
              <a:t>Рентгенологічно аскаридоз проявляється у вигляді летючих інфільтратів Леффлера.</a:t>
            </a:r>
            <a:endParaRPr sz="2400">
              <a:solidFill>
                <a:schemeClr val="lt1"/>
              </a:solidFill>
              <a:latin typeface="Book Antiqua"/>
              <a:ea typeface="Book Antiqua"/>
              <a:cs typeface="Book Antiqua"/>
              <a:sym typeface="Book Antiqua"/>
            </a:endParaRPr>
          </a:p>
          <a:p>
            <a:pPr marL="449262" marR="0" lvl="0" indent="-4492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Набряк інтерстиціальної тканини;</a:t>
            </a:r>
            <a:endParaRPr sz="2400">
              <a:solidFill>
                <a:schemeClr val="lt1"/>
              </a:solidFill>
              <a:latin typeface="Book Antiqua"/>
              <a:ea typeface="Book Antiqua"/>
              <a:cs typeface="Book Antiqua"/>
              <a:sym typeface="Book Antiqua"/>
            </a:endParaRPr>
          </a:p>
          <a:p>
            <a:pPr marL="449262" marR="0" lvl="0" indent="-4492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Інфільтрація легеневої паренхіми;</a:t>
            </a:r>
            <a:endParaRPr sz="2400">
              <a:solidFill>
                <a:schemeClr val="lt1"/>
              </a:solidFill>
              <a:latin typeface="Book Antiqua"/>
              <a:ea typeface="Book Antiqua"/>
              <a:cs typeface="Book Antiqua"/>
              <a:sym typeface="Book Antiqua"/>
            </a:endParaRPr>
          </a:p>
          <a:p>
            <a:pPr marL="449262" marR="0" lvl="0" indent="-4492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Еозинофільні інфільтрати поодинокі або множинні, однорідні з нечіткими контурами,</a:t>
            </a:r>
            <a:endParaRPr sz="2400">
              <a:solidFill>
                <a:schemeClr val="lt1"/>
              </a:solidFill>
              <a:latin typeface="Book Antiqua"/>
              <a:ea typeface="Book Antiqua"/>
              <a:cs typeface="Book Antiqua"/>
              <a:sym typeface="Book Antiqua"/>
            </a:endParaRPr>
          </a:p>
          <a:p>
            <a:pPr marL="449262" marR="0" lvl="0" indent="-4492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поширюються на кілька часточок, рідше сегмент або частку;</a:t>
            </a:r>
            <a:endParaRPr sz="2400">
              <a:solidFill>
                <a:schemeClr val="lt1"/>
              </a:solidFill>
              <a:latin typeface="Book Antiqua"/>
              <a:ea typeface="Book Antiqua"/>
              <a:cs typeface="Book Antiqua"/>
              <a:sym typeface="Book Antiqua"/>
            </a:endParaRPr>
          </a:p>
          <a:p>
            <a:pPr marL="449262" marR="0" lvl="0" indent="-4492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 Прилегла плевра потовщена</a:t>
            </a:r>
            <a:endParaRPr sz="2400">
              <a:solidFill>
                <a:schemeClr val="lt1"/>
              </a:solidFill>
              <a:latin typeface="Book Antiqua"/>
              <a:ea typeface="Book Antiqua"/>
              <a:cs typeface="Book Antiqua"/>
              <a:sym typeface="Book Antiqua"/>
            </a:endParaRPr>
          </a:p>
          <a:p>
            <a:pPr marL="449262" marR="0" lvl="0" indent="-4492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Іноді виникає осумкований міждолевий плеврит;</a:t>
            </a:r>
            <a:endParaRPr sz="2400">
              <a:solidFill>
                <a:schemeClr val="lt1"/>
              </a:solidFill>
              <a:latin typeface="Book Antiqua"/>
              <a:ea typeface="Book Antiqua"/>
              <a:cs typeface="Book Antiqua"/>
              <a:sym typeface="Book Antiqua"/>
            </a:endParaRPr>
          </a:p>
          <a:p>
            <a:pPr marL="449262" marR="0" lvl="0" indent="-4492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Швидка динаміка. Затемнення зберігаються протягом 2-5 днів, потім повністю вирішуються або з'являються в іншому сегменті, частці або легкому. Зрідка інфільтрація легеневої тканини персистує протягом 20-30 днів.</a:t>
            </a:r>
            <a:endParaRPr sz="2400">
              <a:solidFill>
                <a:schemeClr val="lt1"/>
              </a:solidFill>
              <a:latin typeface="Book Antiqua"/>
              <a:ea typeface="Book Antiqua"/>
              <a:cs typeface="Book Antiqua"/>
              <a:sym typeface="Book Antiqua"/>
            </a:endParaRPr>
          </a:p>
          <a:p>
            <a:pPr marL="449263" marR="0" lvl="0" indent="-449263" algn="just" rtl="0">
              <a:spcBef>
                <a:spcPts val="0"/>
              </a:spcBef>
              <a:spcAft>
                <a:spcPts val="0"/>
              </a:spcAft>
              <a:buClr>
                <a:schemeClr val="lt1"/>
              </a:buClr>
              <a:buSzPts val="2400"/>
              <a:buFont typeface="Book Antiqua"/>
              <a:buChar char="⮚"/>
            </a:pPr>
            <a:endParaRPr sz="2400">
              <a:solidFill>
                <a:schemeClr val="lt1"/>
              </a:solidFill>
              <a:latin typeface="Book Antiqua"/>
              <a:ea typeface="Book Antiqua"/>
              <a:cs typeface="Book Antiqua"/>
              <a:sym typeface="Book Antiqua"/>
            </a:endParaRPr>
          </a:p>
          <a:p>
            <a:pPr marL="0" marR="0" lvl="0" indent="269875" algn="just" rtl="0">
              <a:spcBef>
                <a:spcPts val="0"/>
              </a:spcBef>
              <a:spcAft>
                <a:spcPts val="0"/>
              </a:spcAft>
              <a:buNone/>
            </a:pPr>
            <a:br>
              <a:rPr lang="ru-RU" sz="2400">
                <a:solidFill>
                  <a:schemeClr val="lt1"/>
                </a:solidFill>
                <a:latin typeface="Book Antiqua"/>
                <a:ea typeface="Book Antiqua"/>
                <a:cs typeface="Book Antiqua"/>
                <a:sym typeface="Book Antiqua"/>
              </a:rPr>
            </a:br>
            <a:endParaRPr sz="2400">
              <a:solidFill>
                <a:schemeClr val="lt1"/>
              </a:solidFill>
              <a:latin typeface="Book Antiqua"/>
              <a:ea typeface="Book Antiqua"/>
              <a:cs typeface="Book Antiqua"/>
              <a:sym typeface="Book Antiqu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76"/>
          <p:cNvSpPr/>
          <p:nvPr/>
        </p:nvSpPr>
        <p:spPr>
          <a:xfrm>
            <a:off x="251520" y="0"/>
            <a:ext cx="8892480" cy="6370975"/>
          </a:xfrm>
          <a:prstGeom prst="rect">
            <a:avLst/>
          </a:prstGeom>
          <a:noFill/>
          <a:ln>
            <a:noFill/>
          </a:ln>
        </p:spPr>
        <p:txBody>
          <a:bodyPr spcFirstLastPara="1" wrap="square" lIns="91425" tIns="45700" rIns="91425" bIns="45700" anchor="t" anchorCtr="0">
            <a:noAutofit/>
          </a:bodyPr>
          <a:lstStyle/>
          <a:p>
            <a:pPr marL="457200" marR="0" lvl="0" indent="0" algn="l" rtl="0">
              <a:spcBef>
                <a:spcPts val="0"/>
              </a:spcBef>
              <a:spcAft>
                <a:spcPts val="0"/>
              </a:spcAft>
              <a:buNone/>
            </a:pPr>
            <a:r>
              <a:rPr lang="uk-UA" sz="2400" b="1" dirty="0" err="1">
                <a:solidFill>
                  <a:schemeClr val="lt1"/>
                </a:solidFill>
                <a:latin typeface="Book Antiqua"/>
                <a:ea typeface="Book Antiqua"/>
                <a:cs typeface="Book Antiqua"/>
                <a:sym typeface="Book Antiqua"/>
              </a:rPr>
              <a:t>Диф</a:t>
            </a:r>
            <a:r>
              <a:rPr lang="uk-UA" sz="2400" b="1" dirty="0">
                <a:solidFill>
                  <a:schemeClr val="lt1"/>
                </a:solidFill>
                <a:latin typeface="Book Antiqua"/>
                <a:ea typeface="Book Antiqua"/>
                <a:cs typeface="Book Antiqua"/>
                <a:sym typeface="Book Antiqua"/>
              </a:rPr>
              <a:t>. діагностика з:</a:t>
            </a:r>
          </a:p>
          <a:p>
            <a:pPr marL="360362" marR="0" lvl="0" indent="-360362" algn="l"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бактеріальною пневмонією,</a:t>
            </a:r>
          </a:p>
          <a:p>
            <a:pPr marL="360362" marR="0" lvl="0" indent="-360362" algn="l"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онкологічною патологією легень,</a:t>
            </a:r>
          </a:p>
          <a:p>
            <a:pPr marL="360362" marR="0" lvl="0" indent="-360362" algn="l"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туберкульоз.</a:t>
            </a:r>
          </a:p>
          <a:p>
            <a:pPr marL="360362" marR="0" lvl="0" indent="-360362" algn="l"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бронхіальною астмою</a:t>
            </a:r>
          </a:p>
          <a:p>
            <a:pPr marL="360362" marR="0" lvl="0" indent="-360362" algn="l"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з іншими алергічними хворобами.</a:t>
            </a:r>
          </a:p>
          <a:p>
            <a:pPr marL="457200" marR="0" lvl="0" indent="0" algn="l" rtl="0">
              <a:spcBef>
                <a:spcPts val="0"/>
              </a:spcBef>
              <a:spcAft>
                <a:spcPts val="0"/>
              </a:spcAft>
              <a:buNone/>
            </a:pPr>
            <a:endParaRPr lang="uk-UA" sz="2400" dirty="0">
              <a:solidFill>
                <a:schemeClr val="lt1"/>
              </a:solidFill>
              <a:latin typeface="Book Antiqua"/>
              <a:ea typeface="Book Antiqua"/>
              <a:cs typeface="Book Antiqua"/>
              <a:sym typeface="Book Antiqua"/>
            </a:endParaRPr>
          </a:p>
          <a:p>
            <a:pPr marL="457200" marR="0" lvl="0" indent="0" algn="l" rtl="0">
              <a:spcBef>
                <a:spcPts val="0"/>
              </a:spcBef>
              <a:spcAft>
                <a:spcPts val="0"/>
              </a:spcAft>
              <a:buNone/>
            </a:pPr>
            <a:r>
              <a:rPr lang="uk-UA" sz="2400" dirty="0">
                <a:solidFill>
                  <a:schemeClr val="lt1"/>
                </a:solidFill>
                <a:latin typeface="Book Antiqua"/>
                <a:ea typeface="Book Antiqua"/>
                <a:cs typeface="Book Antiqua"/>
                <a:sym typeface="Book Antiqua"/>
              </a:rPr>
              <a:t>Ускладнення:</a:t>
            </a:r>
          </a:p>
          <a:p>
            <a:pPr marL="360362" marR="0" lvl="0" indent="-360362" algn="l"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 ускладнення </a:t>
            </a:r>
            <a:r>
              <a:rPr lang="uk-UA" sz="2400" dirty="0" err="1">
                <a:solidFill>
                  <a:schemeClr val="lt1"/>
                </a:solidFill>
                <a:latin typeface="Book Antiqua"/>
                <a:ea typeface="Book Antiqua"/>
                <a:cs typeface="Book Antiqua"/>
                <a:sym typeface="Book Antiqua"/>
              </a:rPr>
              <a:t>аскаридоза</a:t>
            </a:r>
            <a:r>
              <a:rPr lang="uk-UA" sz="2400" dirty="0">
                <a:solidFill>
                  <a:schemeClr val="lt1"/>
                </a:solidFill>
                <a:latin typeface="Book Antiqua"/>
                <a:ea typeface="Book Antiqua"/>
                <a:cs typeface="Book Antiqua"/>
                <a:sym typeface="Book Antiqua"/>
              </a:rPr>
              <a:t> зазвичай виникають в </a:t>
            </a:r>
            <a:r>
              <a:rPr lang="uk-UA" sz="2400" dirty="0" err="1">
                <a:solidFill>
                  <a:schemeClr val="lt1"/>
                </a:solidFill>
                <a:latin typeface="Book Antiqua"/>
                <a:ea typeface="Book Antiqua"/>
                <a:cs typeface="Book Antiqua"/>
                <a:sym typeface="Book Antiqua"/>
              </a:rPr>
              <a:t>хронічнії</a:t>
            </a:r>
            <a:r>
              <a:rPr lang="uk-UA" sz="2400" dirty="0">
                <a:solidFill>
                  <a:schemeClr val="lt1"/>
                </a:solidFill>
                <a:latin typeface="Book Antiqua"/>
                <a:ea typeface="Book Antiqua"/>
                <a:cs typeface="Book Antiqua"/>
                <a:sym typeface="Book Antiqua"/>
              </a:rPr>
              <a:t> </a:t>
            </a:r>
            <a:r>
              <a:rPr lang="uk-UA" sz="2400" dirty="0" err="1">
                <a:solidFill>
                  <a:schemeClr val="lt1"/>
                </a:solidFill>
                <a:latin typeface="Book Antiqua"/>
                <a:ea typeface="Book Antiqua"/>
                <a:cs typeface="Book Antiqua"/>
                <a:sym typeface="Book Antiqua"/>
              </a:rPr>
              <a:t>кишковії</a:t>
            </a:r>
            <a:r>
              <a:rPr lang="uk-UA" sz="2400" dirty="0">
                <a:solidFill>
                  <a:schemeClr val="lt1"/>
                </a:solidFill>
                <a:latin typeface="Book Antiqua"/>
                <a:ea typeface="Book Antiqua"/>
                <a:cs typeface="Book Antiqua"/>
                <a:sym typeface="Book Antiqua"/>
              </a:rPr>
              <a:t> фазі хвороби.</a:t>
            </a:r>
          </a:p>
          <a:p>
            <a:pPr marL="360362" marR="0" lvl="0" indent="-360362" algn="l"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 </a:t>
            </a:r>
            <a:r>
              <a:rPr lang="uk-UA" sz="2400" dirty="0" err="1">
                <a:solidFill>
                  <a:schemeClr val="lt1"/>
                </a:solidFill>
                <a:latin typeface="Book Antiqua"/>
                <a:ea typeface="Book Antiqua"/>
                <a:cs typeface="Book Antiqua"/>
                <a:sym typeface="Book Antiqua"/>
              </a:rPr>
              <a:t>холецистохолангіт</a:t>
            </a:r>
            <a:r>
              <a:rPr lang="uk-UA" sz="2400" dirty="0">
                <a:solidFill>
                  <a:schemeClr val="lt1"/>
                </a:solidFill>
                <a:latin typeface="Book Antiqua"/>
                <a:ea typeface="Book Antiqua"/>
                <a:cs typeface="Book Antiqua"/>
                <a:sym typeface="Book Antiqua"/>
              </a:rPr>
              <a:t>,</a:t>
            </a:r>
          </a:p>
          <a:p>
            <a:pPr marL="360362" marR="0" lvl="0" indent="-360362" algn="l"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апендицит,</a:t>
            </a:r>
          </a:p>
          <a:p>
            <a:pPr marL="360362" marR="0" lvl="0" indent="-360362" algn="l"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кишкова непрохідність.</a:t>
            </a:r>
          </a:p>
          <a:p>
            <a:pPr marL="360362" marR="0" lvl="0" indent="-360362" algn="l"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Смертельну небезпеку представляє проникнення дорослих особин в правий шлуночок і легеневі артерії, а також заповзання аскарид через стравохід і глотку в дихальні шляхи, що призводить до загибелі хворого від асфіксія.</a:t>
            </a:r>
          </a:p>
          <a:p>
            <a:pPr marL="457200" marR="0" lvl="0" indent="0" algn="l" rtl="0">
              <a:spcBef>
                <a:spcPts val="0"/>
              </a:spcBef>
              <a:spcAft>
                <a:spcPts val="0"/>
              </a:spcAft>
              <a:buNone/>
            </a:pPr>
            <a:endParaRPr sz="2400" b="1" dirty="0">
              <a:solidFill>
                <a:schemeClr val="lt1"/>
              </a:solidFill>
              <a:latin typeface="Book Antiqua"/>
              <a:ea typeface="Book Antiqua"/>
              <a:cs typeface="Book Antiqua"/>
              <a:sym typeface="Book Antiqu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pic>
        <p:nvPicPr>
          <p:cNvPr id="488" name="Google Shape;488;p77" descr="аскаридоз легких"/>
          <p:cNvPicPr preferRelativeResize="0"/>
          <p:nvPr/>
        </p:nvPicPr>
        <p:blipFill rotWithShape="1">
          <a:blip r:embed="rId3">
            <a:alphaModFix/>
          </a:blip>
          <a:srcRect/>
          <a:stretch/>
        </p:blipFill>
        <p:spPr>
          <a:xfrm>
            <a:off x="0" y="0"/>
            <a:ext cx="6285173" cy="5184576"/>
          </a:xfrm>
          <a:prstGeom prst="rect">
            <a:avLst/>
          </a:prstGeom>
          <a:noFill/>
          <a:ln>
            <a:noFill/>
          </a:ln>
        </p:spPr>
      </p:pic>
      <p:sp>
        <p:nvSpPr>
          <p:cNvPr id="489" name="Google Shape;489;p77"/>
          <p:cNvSpPr/>
          <p:nvPr/>
        </p:nvSpPr>
        <p:spPr>
          <a:xfrm>
            <a:off x="467544" y="5229200"/>
            <a:ext cx="4572000"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Рентгенографія легень в прямій проекції. Лінійні інтенсивні тіні в S4 зліва</a:t>
            </a:r>
            <a:endParaRPr sz="1800">
              <a:solidFill>
                <a:schemeClr val="lt1"/>
              </a:solidFill>
              <a:latin typeface="Book Antiqua"/>
              <a:ea typeface="Book Antiqua"/>
              <a:cs typeface="Book Antiqua"/>
              <a:sym typeface="Book Antiqua"/>
            </a:endParaRPr>
          </a:p>
        </p:txBody>
      </p:sp>
      <p:sp>
        <p:nvSpPr>
          <p:cNvPr id="490" name="Google Shape;490;p77"/>
          <p:cNvSpPr/>
          <p:nvPr/>
        </p:nvSpPr>
        <p:spPr>
          <a:xfrm>
            <a:off x="6084168" y="0"/>
            <a:ext cx="3059832" cy="46166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400">
                <a:solidFill>
                  <a:schemeClr val="lt1"/>
                </a:solidFill>
                <a:latin typeface="Book Antiqua"/>
                <a:ea typeface="Book Antiqua"/>
                <a:cs typeface="Book Antiqua"/>
                <a:sym typeface="Book Antiqua"/>
              </a:rPr>
              <a:t>Аскаридоз легень</a:t>
            </a:r>
            <a:endParaRPr sz="2400">
              <a:solidFill>
                <a:schemeClr val="lt1"/>
              </a:solidFill>
              <a:latin typeface="Book Antiqua"/>
              <a:ea typeface="Book Antiqua"/>
              <a:cs typeface="Book Antiqua"/>
              <a:sym typeface="Book Antiqua"/>
            </a:endParaRPr>
          </a:p>
        </p:txBody>
      </p:sp>
      <p:pic>
        <p:nvPicPr>
          <p:cNvPr id="491" name="Google Shape;491;p77" descr="аскаридоз легких"/>
          <p:cNvPicPr preferRelativeResize="0"/>
          <p:nvPr/>
        </p:nvPicPr>
        <p:blipFill rotWithShape="1">
          <a:blip r:embed="rId4">
            <a:alphaModFix/>
          </a:blip>
          <a:srcRect/>
          <a:stretch/>
        </p:blipFill>
        <p:spPr>
          <a:xfrm>
            <a:off x="6228184" y="1268760"/>
            <a:ext cx="2915816" cy="4896544"/>
          </a:xfrm>
          <a:prstGeom prst="rect">
            <a:avLst/>
          </a:prstGeom>
          <a:noFill/>
          <a:ln>
            <a:noFill/>
          </a:ln>
        </p:spPr>
      </p:pic>
      <p:sp>
        <p:nvSpPr>
          <p:cNvPr id="492" name="Google Shape;492;p77"/>
          <p:cNvSpPr/>
          <p:nvPr/>
        </p:nvSpPr>
        <p:spPr>
          <a:xfrm>
            <a:off x="179512" y="6550223"/>
            <a:ext cx="9144000"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https://diag-med.ru/katalog-rentgenogramm/grudnaya-kletka/rentgenogramma-askaridoza-legkih.html</a:t>
            </a:r>
            <a:endParaRPr sz="1400">
              <a:solidFill>
                <a:schemeClr val="lt1"/>
              </a:solidFill>
              <a:latin typeface="Book Antiqua"/>
              <a:ea typeface="Book Antiqua"/>
              <a:cs typeface="Book Antiqua"/>
              <a:sym typeface="Book Antiqua"/>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pic>
        <p:nvPicPr>
          <p:cNvPr id="497" name="Google Shape;497;p78" descr="http://newvrach.ru/wp-content/uploads/2016/11/Infiltraty-Lefflera.jpg"/>
          <p:cNvPicPr preferRelativeResize="0"/>
          <p:nvPr/>
        </p:nvPicPr>
        <p:blipFill rotWithShape="1">
          <a:blip r:embed="rId3">
            <a:alphaModFix/>
          </a:blip>
          <a:srcRect/>
          <a:stretch/>
        </p:blipFill>
        <p:spPr>
          <a:xfrm flipH="1">
            <a:off x="323528" y="332656"/>
            <a:ext cx="6120680" cy="5904656"/>
          </a:xfrm>
          <a:prstGeom prst="rect">
            <a:avLst/>
          </a:prstGeom>
          <a:noFill/>
          <a:ln>
            <a:noFill/>
          </a:ln>
        </p:spPr>
      </p:pic>
      <p:sp>
        <p:nvSpPr>
          <p:cNvPr id="498" name="Google Shape;498;p78"/>
          <p:cNvSpPr/>
          <p:nvPr/>
        </p:nvSpPr>
        <p:spPr>
          <a:xfrm>
            <a:off x="6588224" y="379181"/>
            <a:ext cx="2555700" cy="1200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400">
                <a:solidFill>
                  <a:schemeClr val="lt1"/>
                </a:solidFill>
                <a:latin typeface="Book Antiqua"/>
                <a:ea typeface="Book Antiqua"/>
                <a:cs typeface="Book Antiqua"/>
                <a:sym typeface="Book Antiqua"/>
              </a:rPr>
              <a:t>Інфільтрати Леффлера при аскаридозі</a:t>
            </a:r>
            <a:endParaRPr sz="2400">
              <a:solidFill>
                <a:schemeClr val="lt1"/>
              </a:solidFill>
              <a:latin typeface="Book Antiqua"/>
              <a:ea typeface="Book Antiqua"/>
              <a:cs typeface="Book Antiqua"/>
              <a:sym typeface="Book Antiqu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79"/>
          <p:cNvSpPr txBox="1">
            <a:spLocks noGrp="1"/>
          </p:cNvSpPr>
          <p:nvPr>
            <p:ph type="title"/>
          </p:nvPr>
        </p:nvSpPr>
        <p:spPr>
          <a:xfrm>
            <a:off x="502170" y="-19005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EAD594"/>
              </a:buClr>
              <a:buSzPts val="4100"/>
              <a:buFont typeface="Lucida Sans"/>
              <a:buNone/>
            </a:pPr>
            <a:r>
              <a:rPr lang="ru-RU" dirty="0"/>
              <a:t>              Токсоплазмоз</a:t>
            </a:r>
            <a:endParaRPr dirty="0"/>
          </a:p>
        </p:txBody>
      </p:sp>
      <p:sp>
        <p:nvSpPr>
          <p:cNvPr id="504" name="Google Shape;504;p79"/>
          <p:cNvSpPr/>
          <p:nvPr/>
        </p:nvSpPr>
        <p:spPr>
          <a:xfrm>
            <a:off x="209862" y="621240"/>
            <a:ext cx="8625600" cy="4235573"/>
          </a:xfrm>
          <a:prstGeom prst="rect">
            <a:avLst/>
          </a:prstGeom>
          <a:noFill/>
          <a:ln>
            <a:noFill/>
          </a:ln>
        </p:spPr>
        <p:txBody>
          <a:bodyPr spcFirstLastPara="1" wrap="square" lIns="91425" tIns="45700" rIns="91425" bIns="45700" anchor="t" anchorCtr="0">
            <a:noAutofit/>
          </a:bodyPr>
          <a:lstStyle/>
          <a:p>
            <a:pPr marL="0" marR="0" lvl="0" indent="360363" algn="just" rtl="0">
              <a:spcBef>
                <a:spcPts val="0"/>
              </a:spcBef>
              <a:spcAft>
                <a:spcPts val="0"/>
              </a:spcAft>
              <a:buNone/>
            </a:pPr>
            <a:r>
              <a:rPr lang="uk-UA" sz="2400" dirty="0">
                <a:solidFill>
                  <a:schemeClr val="lt1"/>
                </a:solidFill>
                <a:latin typeface="Book Antiqua"/>
                <a:ea typeface="Book Antiqua"/>
                <a:cs typeface="Book Antiqua"/>
                <a:sym typeface="Book Antiqua"/>
              </a:rPr>
              <a:t>Токсоплазмоз — паразитарне захворювання, збудником якого є токсоплазма (</a:t>
            </a:r>
            <a:r>
              <a:rPr lang="uk-UA" sz="2400" dirty="0" err="1">
                <a:solidFill>
                  <a:schemeClr val="lt1"/>
                </a:solidFill>
                <a:latin typeface="Book Antiqua"/>
                <a:ea typeface="Book Antiqua"/>
                <a:cs typeface="Book Antiqua"/>
                <a:sym typeface="Book Antiqua"/>
              </a:rPr>
              <a:t>Toxoplazma</a:t>
            </a:r>
            <a:r>
              <a:rPr lang="uk-UA" sz="2400" dirty="0">
                <a:solidFill>
                  <a:schemeClr val="lt1"/>
                </a:solidFill>
                <a:latin typeface="Book Antiqua"/>
                <a:ea typeface="Book Antiqua"/>
                <a:cs typeface="Book Antiqua"/>
                <a:sym typeface="Book Antiqua"/>
              </a:rPr>
              <a:t> </a:t>
            </a:r>
            <a:r>
              <a:rPr lang="uk-UA" sz="2400" dirty="0" err="1">
                <a:solidFill>
                  <a:schemeClr val="lt1"/>
                </a:solidFill>
                <a:latin typeface="Book Antiqua"/>
                <a:ea typeface="Book Antiqua"/>
                <a:cs typeface="Book Antiqua"/>
                <a:sym typeface="Book Antiqua"/>
              </a:rPr>
              <a:t>gondii</a:t>
            </a:r>
            <a:r>
              <a:rPr lang="uk-UA" sz="2400" dirty="0">
                <a:solidFill>
                  <a:schemeClr val="lt1"/>
                </a:solidFill>
                <a:latin typeface="Book Antiqua"/>
                <a:ea typeface="Book Antiqua"/>
                <a:cs typeface="Book Antiqua"/>
                <a:sym typeface="Book Antiqua"/>
              </a:rPr>
              <a:t>), яка належить до типу найпростіших. Захворювання широко поширене на всіх континентах. Це внутрішньоклітинний паразит, який має форму півмісяця з одним загостреним кінцем і нагадує часточку апельсина. Довжина паразита 4-7 мкм, ширина 2-4 мкм. Токсоплазма розмножується шляхом поздовжнього поділу, з утворенням помилкової і справжньої цисти, останні мають розміри від 15 до 40 мкм. Джерелом зараження людини є домашні і дикі тварини і птахи; собаки, вівці, кози, кішки, корови, свині, зайці, білки, голуби, ворони, рябчики, фазани і ін. Інфекція передається найчастіше аліментарним шляхом через молоко, яйця, м'ясо та ін., описані випадки зараження через пошкоджену шкіру і слизові оболонки. Велике практичне значення має внутрішньоутробне зараження плоду.</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pic>
        <p:nvPicPr>
          <p:cNvPr id="164866" name="Picture 2" descr="Токсоплазмоз (аналіз фундаментальних даних) | Интернет-издание &quot;Новости  медицины и фармации&quot;"/>
          <p:cNvPicPr>
            <a:picLocks noChangeAspect="1" noChangeArrowheads="1"/>
          </p:cNvPicPr>
          <p:nvPr/>
        </p:nvPicPr>
        <p:blipFill>
          <a:blip r:embed="rId3"/>
          <a:srcRect/>
          <a:stretch>
            <a:fillRect/>
          </a:stretch>
        </p:blipFill>
        <p:spPr bwMode="auto">
          <a:xfrm>
            <a:off x="187875" y="236901"/>
            <a:ext cx="8956125" cy="6223860"/>
          </a:xfrm>
          <a:prstGeom prst="rect">
            <a:avLst/>
          </a:prstGeom>
          <a:noFill/>
        </p:spPr>
      </p:pic>
      <p:sp>
        <p:nvSpPr>
          <p:cNvPr id="4" name="Прямоугольник 3"/>
          <p:cNvSpPr/>
          <p:nvPr/>
        </p:nvSpPr>
        <p:spPr>
          <a:xfrm>
            <a:off x="1844425" y="5973341"/>
            <a:ext cx="6481261" cy="584775"/>
          </a:xfrm>
          <a:prstGeom prst="rect">
            <a:avLst/>
          </a:prstGeom>
        </p:spPr>
        <p:txBody>
          <a:bodyPr wrap="none">
            <a:spAutoFit/>
          </a:bodyPr>
          <a:lstStyle/>
          <a:p>
            <a:r>
              <a:rPr lang="ru-RU" sz="3200" b="1" dirty="0" err="1">
                <a:solidFill>
                  <a:schemeClr val="tx1"/>
                </a:solidFill>
                <a:latin typeface="Book Antiqua"/>
                <a:ea typeface="Book Antiqua"/>
                <a:cs typeface="Book Antiqua"/>
                <a:sym typeface="Book Antiqua"/>
              </a:rPr>
              <a:t>Життєвий</a:t>
            </a:r>
            <a:r>
              <a:rPr lang="ru-RU" sz="3200" b="1" dirty="0">
                <a:solidFill>
                  <a:schemeClr val="tx1"/>
                </a:solidFill>
                <a:latin typeface="Book Antiqua"/>
                <a:ea typeface="Book Antiqua"/>
                <a:cs typeface="Book Antiqua"/>
                <a:sym typeface="Book Antiqua"/>
              </a:rPr>
              <a:t> цикл токсоплазмозу</a:t>
            </a:r>
            <a:endParaRPr lang="ru-RU" sz="3200" b="1" dirty="0">
              <a:solidFill>
                <a:schemeClr val="tx1"/>
              </a:solidFill>
            </a:endParaRPr>
          </a:p>
        </p:txBody>
      </p:sp>
      <p:sp>
        <p:nvSpPr>
          <p:cNvPr id="5" name="Прямоугольник 4"/>
          <p:cNvSpPr/>
          <p:nvPr/>
        </p:nvSpPr>
        <p:spPr>
          <a:xfrm>
            <a:off x="239842" y="6220917"/>
            <a:ext cx="1528997" cy="2248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81"/>
          <p:cNvSpPr/>
          <p:nvPr/>
        </p:nvSpPr>
        <p:spPr>
          <a:xfrm>
            <a:off x="89762" y="113596"/>
            <a:ext cx="8964600" cy="7479000"/>
          </a:xfrm>
          <a:prstGeom prst="rect">
            <a:avLst/>
          </a:prstGeom>
          <a:noFill/>
          <a:ln>
            <a:noFill/>
          </a:ln>
        </p:spPr>
        <p:txBody>
          <a:bodyPr spcFirstLastPara="1" wrap="square" lIns="91425" tIns="45700" rIns="91425" bIns="45700" anchor="t" anchorCtr="0">
            <a:noAutofit/>
          </a:bodyPr>
          <a:lstStyle/>
          <a:p>
            <a:pPr marL="457200" marR="0" lvl="0" indent="0"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Розрізняють:</a:t>
            </a:r>
          </a:p>
          <a:p>
            <a:pPr marL="457200" marR="0" lvl="0" indent="-381000" algn="just" rtl="0">
              <a:spcBef>
                <a:spcPts val="0"/>
              </a:spcBef>
              <a:spcAft>
                <a:spcPts val="0"/>
              </a:spcAft>
              <a:buClr>
                <a:schemeClr val="lt1"/>
              </a:buClr>
              <a:buSzPts val="2400"/>
              <a:buFont typeface="Book Antiqua"/>
              <a:buChar char="●"/>
            </a:pPr>
            <a:r>
              <a:rPr lang="uk-UA" sz="2400" dirty="0">
                <a:solidFill>
                  <a:schemeClr val="lt1"/>
                </a:solidFill>
                <a:latin typeface="Book Antiqua"/>
                <a:ea typeface="Book Antiqua"/>
                <a:cs typeface="Book Antiqua"/>
                <a:sym typeface="Book Antiqua"/>
              </a:rPr>
              <a:t> придбаний і</a:t>
            </a:r>
          </a:p>
          <a:p>
            <a:pPr marL="457200" marR="0" lvl="0" indent="-381000" algn="just" rtl="0">
              <a:spcBef>
                <a:spcPts val="0"/>
              </a:spcBef>
              <a:spcAft>
                <a:spcPts val="0"/>
              </a:spcAft>
              <a:buClr>
                <a:schemeClr val="lt1"/>
              </a:buClr>
              <a:buSzPts val="2400"/>
              <a:buFont typeface="Book Antiqua"/>
              <a:buChar char="●"/>
            </a:pPr>
            <a:r>
              <a:rPr lang="uk-UA" sz="2400" dirty="0">
                <a:solidFill>
                  <a:schemeClr val="lt1"/>
                </a:solidFill>
                <a:latin typeface="Book Antiqua"/>
                <a:ea typeface="Book Antiqua"/>
                <a:cs typeface="Book Antiqua"/>
                <a:sym typeface="Book Antiqua"/>
              </a:rPr>
              <a:t> вроджений токсоплазмоз.</a:t>
            </a:r>
          </a:p>
          <a:p>
            <a:pPr marL="0" marR="0" lvl="0" indent="360362" algn="just" rtl="0">
              <a:spcBef>
                <a:spcPts val="0"/>
              </a:spcBef>
              <a:spcAft>
                <a:spcPts val="0"/>
              </a:spcAft>
              <a:buClr>
                <a:schemeClr val="dk1"/>
              </a:buClr>
              <a:buSzPts val="1100"/>
              <a:buFont typeface="Arial"/>
              <a:buNone/>
            </a:pPr>
            <a:endParaRPr lang="uk-UA" sz="2400" dirty="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Клінічні прояви токсоплазмозу надзвичайно різноманітні і залежать від того, які органи і системи уражаються в більшій мірі - лімфатична система, головний і спинний мозок, легені, очі, внутрішні органи і т.д.</a:t>
            </a:r>
          </a:p>
          <a:p>
            <a:pPr marL="0" marR="0" lvl="0" indent="360362"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Існує важка </a:t>
            </a:r>
            <a:r>
              <a:rPr lang="uk-UA" sz="2400" dirty="0" err="1">
                <a:solidFill>
                  <a:schemeClr val="lt1"/>
                </a:solidFill>
                <a:latin typeface="Book Antiqua"/>
                <a:ea typeface="Book Antiqua"/>
                <a:cs typeface="Book Antiqua"/>
                <a:sym typeface="Book Antiqua"/>
              </a:rPr>
              <a:t>тифоподібна</a:t>
            </a:r>
            <a:r>
              <a:rPr lang="uk-UA" sz="2400" dirty="0">
                <a:solidFill>
                  <a:schemeClr val="lt1"/>
                </a:solidFill>
                <a:latin typeface="Book Antiqua"/>
                <a:ea typeface="Book Antiqua"/>
                <a:cs typeface="Book Antiqua"/>
                <a:sym typeface="Book Antiqua"/>
              </a:rPr>
              <a:t> форма, яка трапляється частіше в дитячому віці, і характеризується гострим початком і висипом, схожим на висипнотифозний; при цій формі можуть вражаються одночасно різні органи і системи. У дорослих в більшості випадків відзначається хронічна форма зі сприятливим перебігом.</a:t>
            </a:r>
          </a:p>
          <a:p>
            <a:pPr marL="0" marR="0" lvl="0" indent="360362"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Діагноз ставиться на основі серологічних реакцій (</a:t>
            </a:r>
            <a:r>
              <a:rPr lang="uk-UA" sz="2400" dirty="0" err="1">
                <a:solidFill>
                  <a:schemeClr val="lt1"/>
                </a:solidFill>
                <a:latin typeface="Book Antiqua"/>
                <a:ea typeface="Book Antiqua"/>
                <a:cs typeface="Book Antiqua"/>
                <a:sym typeface="Book Antiqua"/>
              </a:rPr>
              <a:t>внутрішньошкірна</a:t>
            </a:r>
            <a:r>
              <a:rPr lang="uk-UA" sz="2400" dirty="0">
                <a:solidFill>
                  <a:schemeClr val="lt1"/>
                </a:solidFill>
                <a:latin typeface="Book Antiqua"/>
                <a:ea typeface="Book Antiqua"/>
                <a:cs typeface="Book Antiqua"/>
                <a:sym typeface="Book Antiqua"/>
              </a:rPr>
              <a:t> проба з </a:t>
            </a:r>
            <a:r>
              <a:rPr lang="uk-UA" sz="2400" dirty="0" err="1">
                <a:solidFill>
                  <a:schemeClr val="lt1"/>
                </a:solidFill>
                <a:latin typeface="Book Antiqua"/>
                <a:ea typeface="Book Antiqua"/>
                <a:cs typeface="Book Antiqua"/>
                <a:sym typeface="Book Antiqua"/>
              </a:rPr>
              <a:t>токсоплазміном</a:t>
            </a:r>
            <a:r>
              <a:rPr lang="uk-UA" sz="2400" dirty="0">
                <a:solidFill>
                  <a:schemeClr val="lt1"/>
                </a:solidFill>
                <a:latin typeface="Book Antiqua"/>
                <a:ea typeface="Book Antiqua"/>
                <a:cs typeface="Book Antiqua"/>
                <a:sym typeface="Book Antiqua"/>
              </a:rPr>
              <a:t>, реакція зв'язування комплементу, реакція з барвником </a:t>
            </a:r>
            <a:r>
              <a:rPr lang="uk-UA" sz="2400" dirty="0" err="1">
                <a:solidFill>
                  <a:schemeClr val="lt1"/>
                </a:solidFill>
                <a:latin typeface="Book Antiqua"/>
                <a:ea typeface="Book Antiqua"/>
                <a:cs typeface="Book Antiqua"/>
                <a:sym typeface="Book Antiqua"/>
              </a:rPr>
              <a:t>Сейбіна-</a:t>
            </a:r>
            <a:r>
              <a:rPr lang="uk-UA" sz="2400" dirty="0">
                <a:solidFill>
                  <a:schemeClr val="lt1"/>
                </a:solidFill>
                <a:latin typeface="Book Antiqua"/>
                <a:ea typeface="Book Antiqua"/>
                <a:cs typeface="Book Antiqua"/>
                <a:sym typeface="Book Antiqua"/>
              </a:rPr>
              <a:t> Фельдмана і ін.).</a:t>
            </a:r>
          </a:p>
          <a:p>
            <a:pPr marL="0" marR="0" lvl="0" indent="360363" algn="just" rtl="0">
              <a:spcBef>
                <a:spcPts val="0"/>
              </a:spcBef>
              <a:spcAft>
                <a:spcPts val="0"/>
              </a:spcAft>
              <a:buNone/>
            </a:pPr>
            <a:endParaRPr lang="uk-UA" sz="2400" dirty="0">
              <a:solidFill>
                <a:schemeClr val="lt1"/>
              </a:solidFill>
              <a:latin typeface="Book Antiqua"/>
              <a:ea typeface="Book Antiqua"/>
              <a:cs typeface="Book Antiqua"/>
              <a:sym typeface="Book Antiqu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82"/>
          <p:cNvSpPr/>
          <p:nvPr/>
        </p:nvSpPr>
        <p:spPr>
          <a:xfrm>
            <a:off x="179512" y="0"/>
            <a:ext cx="8784976" cy="7848302"/>
          </a:xfrm>
          <a:prstGeom prst="rect">
            <a:avLst/>
          </a:prstGeom>
          <a:noFill/>
          <a:ln>
            <a:noFill/>
          </a:ln>
        </p:spPr>
        <p:txBody>
          <a:bodyPr spcFirstLastPara="1" wrap="square" lIns="91425" tIns="45700" rIns="91425" bIns="45700" anchor="t" anchorCtr="0">
            <a:noAutofit/>
          </a:bodyPr>
          <a:lstStyle/>
          <a:p>
            <a:pPr marL="457200" marR="0" lvl="0" indent="-374650" algn="just" rtl="0">
              <a:spcBef>
                <a:spcPts val="0"/>
              </a:spcBef>
              <a:spcAft>
                <a:spcPts val="0"/>
              </a:spcAft>
              <a:buClr>
                <a:schemeClr val="lt1"/>
              </a:buClr>
              <a:buSzPts val="2300"/>
              <a:buFont typeface="Book Antiqua"/>
              <a:buChar char="●"/>
            </a:pPr>
            <a:r>
              <a:rPr lang="ru-RU" sz="2300">
                <a:solidFill>
                  <a:schemeClr val="lt1"/>
                </a:solidFill>
                <a:latin typeface="Book Antiqua"/>
                <a:ea typeface="Book Antiqua"/>
                <a:cs typeface="Book Antiqua"/>
                <a:sym typeface="Book Antiqua"/>
              </a:rPr>
              <a:t>Ізольовані легеневі форми токсоплазмозу зустрічаються рідко. Зазвичай легеневі зміни супроводжуються ураженням головного і спинного мозку, очей та інших органів і відзначаються при генералізованому токсоплазмозі.</a:t>
            </a:r>
            <a:endParaRPr sz="2300">
              <a:solidFill>
                <a:schemeClr val="lt1"/>
              </a:solidFill>
              <a:latin typeface="Book Antiqua"/>
              <a:ea typeface="Book Antiqua"/>
              <a:cs typeface="Book Antiqua"/>
              <a:sym typeface="Book Antiqua"/>
            </a:endParaRPr>
          </a:p>
          <a:p>
            <a:pPr marL="457200" marR="0" lvl="0" indent="-374650" algn="just" rtl="0">
              <a:spcBef>
                <a:spcPts val="0"/>
              </a:spcBef>
              <a:spcAft>
                <a:spcPts val="0"/>
              </a:spcAft>
              <a:buClr>
                <a:schemeClr val="lt1"/>
              </a:buClr>
              <a:buSzPts val="2300"/>
              <a:buFont typeface="Book Antiqua"/>
              <a:buChar char="●"/>
            </a:pPr>
            <a:r>
              <a:rPr lang="ru-RU" sz="2300">
                <a:solidFill>
                  <a:schemeClr val="lt1"/>
                </a:solidFill>
                <a:latin typeface="Book Antiqua"/>
                <a:ea typeface="Book Antiqua"/>
                <a:cs typeface="Book Antiqua"/>
                <a:sym typeface="Book Antiqua"/>
              </a:rPr>
              <a:t>Рентгенологічні прояви гострого токсоплазмозу</a:t>
            </a:r>
            <a:endParaRPr sz="23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300">
                <a:solidFill>
                  <a:schemeClr val="lt1"/>
                </a:solidFill>
                <a:latin typeface="Book Antiqua"/>
                <a:ea typeface="Book Antiqua"/>
                <a:cs typeface="Book Antiqua"/>
                <a:sym typeface="Book Antiqua"/>
              </a:rPr>
              <a:t> протікають по типу бронхопневмонії або інтерстиціальної пневмонії.</a:t>
            </a:r>
            <a:endParaRPr sz="2300">
              <a:solidFill>
                <a:schemeClr val="lt1"/>
              </a:solidFill>
              <a:latin typeface="Book Antiqua"/>
              <a:ea typeface="Book Antiqua"/>
              <a:cs typeface="Book Antiqua"/>
              <a:sym typeface="Book Antiqua"/>
            </a:endParaRPr>
          </a:p>
          <a:p>
            <a:pPr marL="457200" marR="0" lvl="0" indent="-374650" algn="just" rtl="0">
              <a:spcBef>
                <a:spcPts val="0"/>
              </a:spcBef>
              <a:spcAft>
                <a:spcPts val="0"/>
              </a:spcAft>
              <a:buClr>
                <a:schemeClr val="lt1"/>
              </a:buClr>
              <a:buSzPts val="2300"/>
              <a:buFont typeface="Book Antiqua"/>
              <a:buChar char="●"/>
            </a:pPr>
            <a:r>
              <a:rPr lang="ru-RU" sz="2300">
                <a:solidFill>
                  <a:schemeClr val="lt1"/>
                </a:solidFill>
                <a:latin typeface="Book Antiqua"/>
                <a:ea typeface="Book Antiqua"/>
                <a:cs typeface="Book Antiqua"/>
                <a:sym typeface="Book Antiqua"/>
              </a:rPr>
              <a:t>При бронхопневмонії:</a:t>
            </a:r>
            <a:endParaRPr sz="23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300">
                <a:solidFill>
                  <a:schemeClr val="lt1"/>
                </a:solidFill>
                <a:latin typeface="Book Antiqua"/>
                <a:ea typeface="Book Antiqua"/>
                <a:cs typeface="Book Antiqua"/>
                <a:sym typeface="Book Antiqua"/>
              </a:rPr>
              <a:t>    вогнища різних розмірів з нечіткими контурами;</a:t>
            </a:r>
            <a:endParaRPr sz="23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300">
                <a:solidFill>
                  <a:schemeClr val="lt1"/>
                </a:solidFill>
                <a:latin typeface="Book Antiqua"/>
                <a:ea typeface="Book Antiqua"/>
                <a:cs typeface="Book Antiqua"/>
                <a:sym typeface="Book Antiqua"/>
              </a:rPr>
              <a:t>    помірна реакція коренів.</a:t>
            </a:r>
            <a:endParaRPr sz="23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300">
                <a:solidFill>
                  <a:schemeClr val="lt1"/>
                </a:solidFill>
                <a:latin typeface="Book Antiqua"/>
                <a:ea typeface="Book Antiqua"/>
                <a:cs typeface="Book Antiqua"/>
                <a:sym typeface="Book Antiqua"/>
              </a:rPr>
              <a:t>    локалізується переважно в нижніх відділах;</a:t>
            </a:r>
            <a:endParaRPr sz="2300">
              <a:solidFill>
                <a:schemeClr val="lt1"/>
              </a:solidFill>
              <a:latin typeface="Book Antiqua"/>
              <a:ea typeface="Book Antiqua"/>
              <a:cs typeface="Book Antiqua"/>
              <a:sym typeface="Book Antiqua"/>
            </a:endParaRPr>
          </a:p>
          <a:p>
            <a:pPr marL="457200" marR="0" lvl="0" indent="-374650" algn="just" rtl="0">
              <a:spcBef>
                <a:spcPts val="0"/>
              </a:spcBef>
              <a:spcAft>
                <a:spcPts val="0"/>
              </a:spcAft>
              <a:buClr>
                <a:schemeClr val="lt1"/>
              </a:buClr>
              <a:buSzPts val="2300"/>
              <a:buFont typeface="Book Antiqua"/>
              <a:buChar char="●"/>
            </a:pPr>
            <a:r>
              <a:rPr lang="ru-RU" sz="2300">
                <a:solidFill>
                  <a:schemeClr val="lt1"/>
                </a:solidFill>
                <a:latin typeface="Book Antiqua"/>
                <a:ea typeface="Book Antiqua"/>
                <a:cs typeface="Book Antiqua"/>
                <a:sym typeface="Book Antiqua"/>
              </a:rPr>
              <a:t>Інший різновид рентген-картини при токсоплазмозі - інтерстиціальний процес, що нагадуює гостру проміжну пневмонію.</a:t>
            </a:r>
            <a:endParaRPr sz="23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300">
                <a:solidFill>
                  <a:schemeClr val="lt1"/>
                </a:solidFill>
                <a:latin typeface="Book Antiqua"/>
                <a:ea typeface="Book Antiqua"/>
                <a:cs typeface="Book Antiqua"/>
                <a:sym typeface="Book Antiqua"/>
              </a:rPr>
              <a:t>   посилення і деформація легеневого малюнка на всьому   протязі легеневих полів, дещо менш виражені у верхніх поясах.</a:t>
            </a:r>
            <a:endParaRPr sz="2300">
              <a:solidFill>
                <a:schemeClr val="lt1"/>
              </a:solidFill>
              <a:latin typeface="Book Antiqua"/>
              <a:ea typeface="Book Antiqua"/>
              <a:cs typeface="Book Antiqua"/>
              <a:sym typeface="Book Antiqua"/>
            </a:endParaRPr>
          </a:p>
          <a:p>
            <a:pPr marL="360362" marR="0" lvl="0" indent="-207962" algn="just" rtl="0">
              <a:spcBef>
                <a:spcPts val="0"/>
              </a:spcBef>
              <a:spcAft>
                <a:spcPts val="0"/>
              </a:spcAft>
              <a:buClr>
                <a:schemeClr val="dk1"/>
              </a:buClr>
              <a:buSzPts val="1100"/>
              <a:buFont typeface="Arial"/>
              <a:buNone/>
            </a:pPr>
            <a:r>
              <a:rPr lang="ru-RU" sz="2300">
                <a:solidFill>
                  <a:schemeClr val="lt1"/>
                </a:solidFill>
                <a:latin typeface="Book Antiqua"/>
                <a:ea typeface="Book Antiqua"/>
                <a:cs typeface="Book Antiqua"/>
                <a:sym typeface="Book Antiqua"/>
              </a:rPr>
              <a:t>   дрібні вогнища, що не мають будь-яких особливостей.</a:t>
            </a:r>
            <a:endParaRPr sz="2300">
              <a:solidFill>
                <a:schemeClr val="lt1"/>
              </a:solidFill>
              <a:latin typeface="Book Antiqua"/>
              <a:ea typeface="Book Antiqua"/>
              <a:cs typeface="Book Antiqua"/>
              <a:sym typeface="Book Antiqua"/>
            </a:endParaRPr>
          </a:p>
          <a:p>
            <a:pPr marL="360363" marR="0" lvl="0" indent="-207963" algn="just" rtl="0">
              <a:spcBef>
                <a:spcPts val="0"/>
              </a:spcBef>
              <a:spcAft>
                <a:spcPts val="0"/>
              </a:spcAft>
              <a:buClr>
                <a:schemeClr val="lt1"/>
              </a:buClr>
              <a:buSzPts val="2400"/>
              <a:buFont typeface="Noto Sans Symbols"/>
              <a:buNone/>
            </a:pPr>
            <a:endParaRPr sz="2300">
              <a:solidFill>
                <a:schemeClr val="lt1"/>
              </a:solidFill>
              <a:latin typeface="Book Antiqua"/>
              <a:ea typeface="Book Antiqua"/>
              <a:cs typeface="Book Antiqua"/>
              <a:sym typeface="Book Antiqu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83"/>
          <p:cNvSpPr/>
          <p:nvPr/>
        </p:nvSpPr>
        <p:spPr>
          <a:xfrm>
            <a:off x="251520" y="223423"/>
            <a:ext cx="8640900" cy="4524300"/>
          </a:xfrm>
          <a:prstGeom prst="rect">
            <a:avLst/>
          </a:prstGeom>
          <a:noFill/>
          <a:ln>
            <a:noFill/>
          </a:ln>
        </p:spPr>
        <p:txBody>
          <a:bodyPr spcFirstLastPara="1" wrap="square" lIns="91425" tIns="45700" rIns="91425" bIns="45700" anchor="t" anchorCtr="0">
            <a:noAutofit/>
          </a:bodyPr>
          <a:lstStyle/>
          <a:p>
            <a:pPr marL="0" marR="0" lvl="0" indent="360363" algn="just" rtl="0">
              <a:spcBef>
                <a:spcPts val="0"/>
              </a:spcBef>
              <a:spcAft>
                <a:spcPts val="0"/>
              </a:spcAft>
              <a:buNone/>
            </a:pPr>
            <a:r>
              <a:rPr lang="ru-RU" sz="2400" dirty="0">
                <a:solidFill>
                  <a:schemeClr val="lt1"/>
                </a:solidFill>
                <a:latin typeface="Book Antiqua"/>
                <a:ea typeface="Book Antiqua"/>
                <a:cs typeface="Book Antiqua"/>
                <a:sym typeface="Book Antiqua"/>
              </a:rPr>
              <a:t>При </a:t>
            </a:r>
            <a:r>
              <a:rPr lang="ru-RU" sz="2400" dirty="0" err="1">
                <a:solidFill>
                  <a:schemeClr val="lt1"/>
                </a:solidFill>
                <a:latin typeface="Book Antiqua"/>
                <a:ea typeface="Book Antiqua"/>
                <a:cs typeface="Book Antiqua"/>
                <a:sym typeface="Book Antiqua"/>
              </a:rPr>
              <a:t>важких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генералізованих</a:t>
            </a:r>
            <a:r>
              <a:rPr lang="ru-RU" sz="2400" dirty="0">
                <a:solidFill>
                  <a:schemeClr val="lt1"/>
                </a:solidFill>
                <a:latin typeface="Book Antiqua"/>
                <a:ea typeface="Book Antiqua"/>
                <a:cs typeface="Book Antiqua"/>
                <a:sym typeface="Book Antiqua"/>
              </a:rPr>
              <a:t> формах </a:t>
            </a:r>
            <a:r>
              <a:rPr lang="ru-RU" sz="2400" dirty="0" err="1">
                <a:solidFill>
                  <a:schemeClr val="lt1"/>
                </a:solidFill>
                <a:latin typeface="Book Antiqua"/>
                <a:ea typeface="Book Antiqua"/>
                <a:cs typeface="Book Antiqua"/>
                <a:sym typeface="Book Antiqua"/>
              </a:rPr>
              <a:t>захворювання</a:t>
            </a:r>
            <a:r>
              <a:rPr lang="ru-RU" sz="2400" dirty="0">
                <a:solidFill>
                  <a:schemeClr val="lt1"/>
                </a:solidFill>
                <a:latin typeface="Book Antiqua"/>
                <a:ea typeface="Book Antiqua"/>
                <a:cs typeface="Book Antiqua"/>
                <a:sym typeface="Book Antiqua"/>
              </a:rPr>
              <a:t> в </a:t>
            </a:r>
            <a:r>
              <a:rPr lang="ru-RU" sz="2400" dirty="0" err="1">
                <a:solidFill>
                  <a:schemeClr val="lt1"/>
                </a:solidFill>
                <a:latin typeface="Book Antiqua"/>
                <a:ea typeface="Book Antiqua"/>
                <a:cs typeface="Book Antiqua"/>
                <a:sym typeface="Book Antiqua"/>
              </a:rPr>
              <a:t>легенях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виявляють</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міліарну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диссемінацію</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що</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нагадує</a:t>
            </a:r>
            <a:r>
              <a:rPr lang="ru-RU" sz="2400" dirty="0">
                <a:solidFill>
                  <a:schemeClr val="lt1"/>
                </a:solidFill>
                <a:latin typeface="Book Antiqua"/>
                <a:ea typeface="Book Antiqua"/>
                <a:cs typeface="Book Antiqua"/>
                <a:sym typeface="Book Antiqua"/>
              </a:rPr>
              <a:t> прояви </a:t>
            </a:r>
            <a:r>
              <a:rPr lang="ru-RU" sz="2400" dirty="0" err="1">
                <a:solidFill>
                  <a:schemeClr val="lt1"/>
                </a:solidFill>
                <a:latin typeface="Book Antiqua"/>
                <a:ea typeface="Book Antiqua"/>
                <a:cs typeface="Book Antiqua"/>
                <a:sym typeface="Book Antiqua"/>
              </a:rPr>
              <a:t>гострого</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міліарного</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туберкульозу</a:t>
            </a:r>
            <a:r>
              <a:rPr lang="ru-RU" sz="2400" dirty="0">
                <a:solidFill>
                  <a:schemeClr val="lt1"/>
                </a:solidFill>
                <a:latin typeface="Book Antiqua"/>
                <a:ea typeface="Book Antiqua"/>
                <a:cs typeface="Book Antiqua"/>
                <a:sym typeface="Book Antiqua"/>
              </a:rPr>
              <a:t>. При </a:t>
            </a:r>
            <a:r>
              <a:rPr lang="ru-RU" sz="2400" dirty="0" err="1">
                <a:solidFill>
                  <a:schemeClr val="lt1"/>
                </a:solidFill>
                <a:latin typeface="Book Antiqua"/>
                <a:ea typeface="Book Antiqua"/>
                <a:cs typeface="Book Antiqua"/>
                <a:sym typeface="Book Antiqua"/>
              </a:rPr>
              <a:t>цих</a:t>
            </a:r>
            <a:r>
              <a:rPr lang="ru-RU" sz="2400" dirty="0">
                <a:solidFill>
                  <a:schemeClr val="lt1"/>
                </a:solidFill>
                <a:latin typeface="Book Antiqua"/>
                <a:ea typeface="Book Antiqua"/>
                <a:cs typeface="Book Antiqua"/>
                <a:sym typeface="Book Antiqua"/>
              </a:rPr>
              <a:t> формах токсоплазмозу прогноз </a:t>
            </a:r>
            <a:r>
              <a:rPr lang="ru-RU" sz="2400" dirty="0" err="1">
                <a:solidFill>
                  <a:schemeClr val="lt1"/>
                </a:solidFill>
                <a:latin typeface="Book Antiqua"/>
                <a:ea typeface="Book Antiqua"/>
                <a:cs typeface="Book Antiqua"/>
                <a:sym typeface="Book Antiqua"/>
              </a:rPr>
              <a:t>найбільш</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несприятливий</a:t>
            </a:r>
            <a:r>
              <a:rPr lang="ru-RU" sz="2400" dirty="0">
                <a:solidFill>
                  <a:schemeClr val="lt1"/>
                </a:solidFill>
                <a:latin typeface="Book Antiqua"/>
                <a:ea typeface="Book Antiqua"/>
                <a:cs typeface="Book Antiqua"/>
                <a:sym typeface="Book Antiqua"/>
              </a:rPr>
              <a:t>. Для </a:t>
            </a:r>
            <a:r>
              <a:rPr lang="ru-RU" sz="2400" dirty="0" err="1">
                <a:solidFill>
                  <a:schemeClr val="lt1"/>
                </a:solidFill>
                <a:latin typeface="Book Antiqua"/>
                <a:ea typeface="Book Antiqua"/>
                <a:cs typeface="Book Antiqua"/>
                <a:sym typeface="Book Antiqua"/>
              </a:rPr>
              <a:t>хронічного</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перебігу</a:t>
            </a:r>
            <a:r>
              <a:rPr lang="ru-RU" sz="2400" dirty="0">
                <a:solidFill>
                  <a:schemeClr val="lt1"/>
                </a:solidFill>
                <a:latin typeface="Book Antiqua"/>
                <a:ea typeface="Book Antiqua"/>
                <a:cs typeface="Book Antiqua"/>
                <a:sym typeface="Book Antiqua"/>
              </a:rPr>
              <a:t> токсоплазмозу </a:t>
            </a:r>
            <a:r>
              <a:rPr lang="ru-RU" sz="2400" dirty="0" err="1">
                <a:solidFill>
                  <a:schemeClr val="lt1"/>
                </a:solidFill>
                <a:latin typeface="Book Antiqua"/>
                <a:ea typeface="Book Antiqua"/>
                <a:cs typeface="Book Antiqua"/>
                <a:sym typeface="Book Antiqua"/>
              </a:rPr>
              <a:t>легень</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характерний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розвиток</a:t>
            </a:r>
            <a:r>
              <a:rPr lang="ru-RU" sz="2400" dirty="0">
                <a:solidFill>
                  <a:schemeClr val="lt1"/>
                </a:solidFill>
                <a:latin typeface="Book Antiqua"/>
                <a:ea typeface="Book Antiqua"/>
                <a:cs typeface="Book Antiqua"/>
                <a:sym typeface="Book Antiqua"/>
              </a:rPr>
              <a:t> пневмосклерозу, на </a:t>
            </a:r>
            <a:r>
              <a:rPr lang="ru-RU" sz="2400" dirty="0" err="1">
                <a:solidFill>
                  <a:schemeClr val="lt1"/>
                </a:solidFill>
                <a:latin typeface="Book Antiqua"/>
                <a:ea typeface="Book Antiqua"/>
                <a:cs typeface="Book Antiqua"/>
                <a:sym typeface="Book Antiqua"/>
              </a:rPr>
              <a:t>тлі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якого</a:t>
            </a:r>
            <a:r>
              <a:rPr lang="ru-RU" sz="2400" dirty="0">
                <a:solidFill>
                  <a:schemeClr val="lt1"/>
                </a:solidFill>
                <a:latin typeface="Book Antiqua"/>
                <a:ea typeface="Book Antiqua"/>
                <a:cs typeface="Book Antiqua"/>
                <a:sym typeface="Book Antiqua"/>
              </a:rPr>
              <a:t> видно </a:t>
            </a:r>
            <a:r>
              <a:rPr lang="ru-RU" sz="2400" dirty="0" err="1">
                <a:solidFill>
                  <a:schemeClr val="lt1"/>
                </a:solidFill>
                <a:latin typeface="Book Antiqua"/>
                <a:ea typeface="Book Antiqua"/>
                <a:cs typeface="Book Antiqua"/>
                <a:sym typeface="Book Antiqua"/>
              </a:rPr>
              <a:t>петрифікати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різної</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форми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розмірів</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локалізації</a:t>
            </a:r>
            <a:endParaRPr dirty="0"/>
          </a:p>
          <a:p>
            <a:pPr marL="0" marR="0" lvl="0" indent="360363" algn="just" rtl="0">
              <a:spcBef>
                <a:spcPts val="0"/>
              </a:spcBef>
              <a:spcAft>
                <a:spcPts val="0"/>
              </a:spcAft>
              <a:buNone/>
            </a:pPr>
            <a:endParaRPr sz="2400" dirty="0">
              <a:solidFill>
                <a:schemeClr val="lt1"/>
              </a:solidFill>
              <a:latin typeface="Book Antiqua"/>
              <a:ea typeface="Book Antiqua"/>
              <a:cs typeface="Book Antiqua"/>
              <a:sym typeface="Book Antiqua"/>
            </a:endParaRPr>
          </a:p>
          <a:p>
            <a:pPr marL="457200" marR="0" lvl="0" indent="0" algn="just" rtl="0">
              <a:spcBef>
                <a:spcPts val="0"/>
              </a:spcBef>
              <a:spcAft>
                <a:spcPts val="0"/>
              </a:spcAft>
              <a:buNone/>
            </a:pPr>
            <a:r>
              <a:rPr lang="ru-RU" sz="2400" dirty="0">
                <a:solidFill>
                  <a:schemeClr val="lt1"/>
                </a:solidFill>
                <a:latin typeface="Book Antiqua"/>
                <a:ea typeface="Book Antiqua"/>
                <a:cs typeface="Book Antiqua"/>
                <a:sym typeface="Book Antiqua"/>
              </a:rPr>
              <a:t>При </a:t>
            </a:r>
            <a:r>
              <a:rPr lang="ru-RU" sz="2400" dirty="0" err="1">
                <a:solidFill>
                  <a:schemeClr val="lt1"/>
                </a:solidFill>
                <a:latin typeface="Book Antiqua"/>
                <a:ea typeface="Book Antiqua"/>
                <a:cs typeface="Book Antiqua"/>
                <a:sym typeface="Book Antiqua"/>
              </a:rPr>
              <a:t>хронічному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перебізі</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dirty="0" err="1">
                <a:solidFill>
                  <a:schemeClr val="lt1"/>
                </a:solidFill>
                <a:latin typeface="Book Antiqua"/>
                <a:ea typeface="Book Antiqua"/>
                <a:cs typeface="Book Antiqua"/>
                <a:sym typeface="Book Antiqua"/>
              </a:rPr>
              <a:t>розвивається</a:t>
            </a:r>
            <a:r>
              <a:rPr lang="ru-RU" sz="2400" dirty="0">
                <a:solidFill>
                  <a:schemeClr val="lt1"/>
                </a:solidFill>
                <a:latin typeface="Book Antiqua"/>
                <a:ea typeface="Book Antiqua"/>
                <a:cs typeface="Book Antiqua"/>
                <a:sym typeface="Book Antiqua"/>
              </a:rPr>
              <a:t> пневмосклероз;</a:t>
            </a:r>
            <a:endParaRPr sz="2400" dirty="0">
              <a:solidFill>
                <a:schemeClr val="lt1"/>
              </a:solidFill>
              <a:latin typeface="Book Antiqua"/>
              <a:ea typeface="Book Antiqua"/>
              <a:cs typeface="Book Antiqua"/>
              <a:sym typeface="Book Antiqua"/>
            </a:endParaRPr>
          </a:p>
          <a:p>
            <a:pPr marL="360362" marR="0" lvl="0" indent="-360362" algn="just" rtl="0">
              <a:spcBef>
                <a:spcPts val="0"/>
              </a:spcBef>
              <a:spcAft>
                <a:spcPts val="0"/>
              </a:spcAft>
              <a:buClr>
                <a:schemeClr val="lt1"/>
              </a:buClr>
              <a:buSzPts val="2400"/>
              <a:buFont typeface="Noto Sans Symbols"/>
              <a:buChar char="⮚"/>
            </a:pPr>
            <a:r>
              <a:rPr lang="ru-RU" sz="2400" dirty="0">
                <a:solidFill>
                  <a:schemeClr val="lt1"/>
                </a:solidFill>
                <a:latin typeface="Book Antiqua"/>
                <a:ea typeface="Book Antiqua"/>
                <a:cs typeface="Book Antiqua"/>
                <a:sym typeface="Book Antiqua"/>
              </a:rPr>
              <a:t>на </a:t>
            </a:r>
            <a:r>
              <a:rPr lang="ru-RU" sz="2400" dirty="0" err="1">
                <a:solidFill>
                  <a:schemeClr val="lt1"/>
                </a:solidFill>
                <a:latin typeface="Book Antiqua"/>
                <a:ea typeface="Book Antiqua"/>
                <a:cs typeface="Book Antiqua"/>
                <a:sym typeface="Book Antiqua"/>
              </a:rPr>
              <a:t>тлі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якого</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утворюються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різні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кальцинати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різних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розмірів</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форми</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0" algn="just" rtl="0">
              <a:spcBef>
                <a:spcPts val="0"/>
              </a:spcBef>
              <a:spcAft>
                <a:spcPts val="0"/>
              </a:spcAft>
              <a:buNone/>
            </a:pPr>
            <a:endParaRPr sz="2400" dirty="0">
              <a:solidFill>
                <a:schemeClr val="lt1"/>
              </a:solidFill>
              <a:latin typeface="Book Antiqua"/>
              <a:ea typeface="Book Antiqua"/>
              <a:cs typeface="Book Antiqua"/>
              <a:sym typeface="Book Antiqu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pic>
        <p:nvPicPr>
          <p:cNvPr id="529" name="Google Shape;529;p84" descr="Radiological findings of pulmonary toxoplasmosis: A-supine chest x-ray showing diffuse bilateral pulmonary opacities and obliteration of left inferior hemithorax. Also note the tracheal tube and venous catheters; B-Axial computed tomography (lung window) showing bilateral centrilobular ground-glass opacities, consolidation of posterior portions of the lungs, and small bilateral pleural effusions. "/>
          <p:cNvPicPr preferRelativeResize="0"/>
          <p:nvPr/>
        </p:nvPicPr>
        <p:blipFill rotWithShape="1">
          <a:blip r:embed="rId3">
            <a:alphaModFix/>
          </a:blip>
          <a:srcRect/>
          <a:stretch/>
        </p:blipFill>
        <p:spPr>
          <a:xfrm>
            <a:off x="0" y="476672"/>
            <a:ext cx="6444208" cy="4367292"/>
          </a:xfrm>
          <a:prstGeom prst="rect">
            <a:avLst/>
          </a:prstGeom>
          <a:noFill/>
          <a:ln>
            <a:noFill/>
          </a:ln>
        </p:spPr>
      </p:pic>
      <p:sp>
        <p:nvSpPr>
          <p:cNvPr id="530" name="Google Shape;530;p84"/>
          <p:cNvSpPr/>
          <p:nvPr/>
        </p:nvSpPr>
        <p:spPr>
          <a:xfrm>
            <a:off x="0" y="6334780"/>
            <a:ext cx="9144000"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https://www.researchgate.net/figure/Radiological-findings-of-pulmonary-toxoplasmosis-A-supine-chest-x-ray-showing-diffuse_fig1_323818785</a:t>
            </a:r>
            <a:endParaRPr sz="1400">
              <a:solidFill>
                <a:schemeClr val="lt1"/>
              </a:solidFill>
              <a:latin typeface="Book Antiqua"/>
              <a:ea typeface="Book Antiqua"/>
              <a:cs typeface="Book Antiqua"/>
              <a:sym typeface="Book Antiqua"/>
            </a:endParaRPr>
          </a:p>
        </p:txBody>
      </p:sp>
      <p:sp>
        <p:nvSpPr>
          <p:cNvPr id="531" name="Google Shape;531;p84"/>
          <p:cNvSpPr/>
          <p:nvPr/>
        </p:nvSpPr>
        <p:spPr>
          <a:xfrm>
            <a:off x="6516216" y="908720"/>
            <a:ext cx="2627784" cy="53553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РГ ОГК: дифузне двостороннє затемнення легень і облітерація нижнього геміторакса зліва.</a:t>
            </a: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800">
                <a:solidFill>
                  <a:schemeClr val="lt1"/>
                </a:solidFill>
                <a:latin typeface="Book Antiqua"/>
                <a:ea typeface="Book Antiqua"/>
                <a:cs typeface="Book Antiqua"/>
                <a:sym typeface="Book Antiqua"/>
              </a:rPr>
              <a:t>Трахеальная трубка і венозні катетери;</a:t>
            </a: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800">
                <a:solidFill>
                  <a:schemeClr val="lt1"/>
                </a:solidFill>
                <a:latin typeface="Book Antiqua"/>
                <a:ea typeface="Book Antiqua"/>
                <a:cs typeface="Book Antiqua"/>
                <a:sym typeface="Book Antiqua"/>
              </a:rPr>
              <a:t>B-Аксіальна КТ (легеневе вікно):</a:t>
            </a: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800">
                <a:solidFill>
                  <a:schemeClr val="lt1"/>
                </a:solidFill>
                <a:latin typeface="Book Antiqua"/>
                <a:ea typeface="Book Antiqua"/>
                <a:cs typeface="Book Antiqua"/>
                <a:sym typeface="Book Antiqua"/>
              </a:rPr>
              <a:t>  двосторонні центрилобулярні затемнення по типу матового скла,</a:t>
            </a: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800">
                <a:solidFill>
                  <a:schemeClr val="lt1"/>
                </a:solidFill>
                <a:latin typeface="Book Antiqua"/>
                <a:ea typeface="Book Antiqua"/>
                <a:cs typeface="Book Antiqua"/>
                <a:sym typeface="Book Antiqua"/>
              </a:rPr>
              <a:t>консолідація задніх відділів легень,</a:t>
            </a: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800">
                <a:solidFill>
                  <a:schemeClr val="lt1"/>
                </a:solidFill>
                <a:latin typeface="Book Antiqua"/>
                <a:ea typeface="Book Antiqua"/>
                <a:cs typeface="Book Antiqua"/>
                <a:sym typeface="Book Antiqua"/>
              </a:rPr>
              <a:t>невеликі двосторонні плевральні випоти.</a:t>
            </a: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sp>
        <p:nvSpPr>
          <p:cNvPr id="532" name="Google Shape;532;p84"/>
          <p:cNvSpPr/>
          <p:nvPr/>
        </p:nvSpPr>
        <p:spPr>
          <a:xfrm>
            <a:off x="2033195" y="0"/>
            <a:ext cx="3210046" cy="46166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400" b="1">
                <a:solidFill>
                  <a:schemeClr val="lt1"/>
                </a:solidFill>
                <a:latin typeface="Book Antiqua"/>
                <a:ea typeface="Book Antiqua"/>
                <a:cs typeface="Book Antiqua"/>
                <a:sym typeface="Book Antiqua"/>
              </a:rPr>
              <a:t>Токсоплазмоз легких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85"/>
          <p:cNvSpPr/>
          <p:nvPr/>
        </p:nvSpPr>
        <p:spPr>
          <a:xfrm>
            <a:off x="0" y="5842337"/>
            <a:ext cx="8964488" cy="10156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u="sng">
                <a:solidFill>
                  <a:schemeClr val="hlink"/>
                </a:solidFill>
                <a:latin typeface="Book Antiqua"/>
                <a:ea typeface="Book Antiqua"/>
                <a:cs typeface="Book Antiqua"/>
                <a:sym typeface="Book Antiqua"/>
                <a:hlinkClick r:id="rId3"/>
              </a:rPr>
              <a:t>Jorge N Velásquez</a:t>
            </a:r>
            <a:r>
              <a:rPr lang="ru-RU" sz="1400">
                <a:solidFill>
                  <a:schemeClr val="lt1"/>
                </a:solidFill>
                <a:latin typeface="Book Antiqua"/>
                <a:ea typeface="Book Antiqua"/>
                <a:cs typeface="Book Antiqua"/>
                <a:sym typeface="Book Antiqua"/>
              </a:rPr>
              <a:t>, </a:t>
            </a:r>
            <a:r>
              <a:rPr lang="ru-RU" sz="1400" u="sng">
                <a:solidFill>
                  <a:schemeClr val="hlink"/>
                </a:solidFill>
                <a:latin typeface="Book Antiqua"/>
                <a:ea typeface="Book Antiqua"/>
                <a:cs typeface="Book Antiqua"/>
                <a:sym typeface="Book Antiqua"/>
                <a:hlinkClick r:id="rId4"/>
              </a:rPr>
              <a:t>Bibiana A Ledesma</a:t>
            </a:r>
            <a:r>
              <a:rPr lang="ru-RU" sz="1400">
                <a:solidFill>
                  <a:schemeClr val="lt1"/>
                </a:solidFill>
                <a:latin typeface="Book Antiqua"/>
                <a:ea typeface="Book Antiqua"/>
                <a:cs typeface="Book Antiqua"/>
                <a:sym typeface="Book Antiqua"/>
              </a:rPr>
              <a:t> at el. Pulmonary toxoplasmosis in human immunodeficiency virus-infected patients in the era of antiretroviral therapy</a:t>
            </a:r>
            <a:r>
              <a:rPr lang="ru-RU" sz="1800">
                <a:solidFill>
                  <a:schemeClr val="lt1"/>
                </a:solidFill>
                <a:latin typeface="Book Antiqua"/>
                <a:ea typeface="Book Antiqua"/>
                <a:cs typeface="Book Antiqua"/>
                <a:sym typeface="Book Antiqua"/>
              </a:rPr>
              <a:t> Lung India .</a:t>
            </a:r>
            <a:r>
              <a:rPr lang="ru-RU" sz="1400">
                <a:solidFill>
                  <a:schemeClr val="lt1"/>
                </a:solidFill>
                <a:latin typeface="Book Antiqua"/>
                <a:ea typeface="Book Antiqua"/>
                <a:cs typeface="Book Antiqua"/>
                <a:sym typeface="Book Antiqua"/>
              </a:rPr>
              <a:t>2016  |  </a:t>
            </a:r>
            <a:r>
              <a:rPr lang="ru-RU" sz="1400" b="1">
                <a:solidFill>
                  <a:schemeClr val="lt1"/>
                </a:solidFill>
                <a:latin typeface="Book Antiqua"/>
                <a:ea typeface="Book Antiqua"/>
                <a:cs typeface="Book Antiqua"/>
                <a:sym typeface="Book Antiqua"/>
              </a:rPr>
              <a:t>Volume</a:t>
            </a:r>
            <a:r>
              <a:rPr lang="ru-RU" sz="1400">
                <a:solidFill>
                  <a:schemeClr val="lt1"/>
                </a:solidFill>
                <a:latin typeface="Book Antiqua"/>
                <a:ea typeface="Book Antiqua"/>
                <a:cs typeface="Book Antiqua"/>
                <a:sym typeface="Book Antiqua"/>
              </a:rPr>
              <a:t> : 33  |  </a:t>
            </a:r>
            <a:r>
              <a:rPr lang="ru-RU" sz="1400" b="1">
                <a:solidFill>
                  <a:schemeClr val="lt1"/>
                </a:solidFill>
                <a:latin typeface="Book Antiqua"/>
                <a:ea typeface="Book Antiqua"/>
                <a:cs typeface="Book Antiqua"/>
                <a:sym typeface="Book Antiqua"/>
              </a:rPr>
              <a:t>Issue</a:t>
            </a:r>
            <a:r>
              <a:rPr lang="ru-RU" sz="1400">
                <a:solidFill>
                  <a:schemeClr val="lt1"/>
                </a:solidFill>
                <a:latin typeface="Book Antiqua"/>
                <a:ea typeface="Book Antiqua"/>
                <a:cs typeface="Book Antiqua"/>
                <a:sym typeface="Book Antiqua"/>
              </a:rPr>
              <a:t> : 1  |  </a:t>
            </a:r>
            <a:r>
              <a:rPr lang="ru-RU" sz="1400" b="1">
                <a:solidFill>
                  <a:schemeClr val="lt1"/>
                </a:solidFill>
                <a:latin typeface="Book Antiqua"/>
                <a:ea typeface="Book Antiqua"/>
                <a:cs typeface="Book Antiqua"/>
                <a:sym typeface="Book Antiqua"/>
              </a:rPr>
              <a:t>Page</a:t>
            </a:r>
            <a:r>
              <a:rPr lang="ru-RU" sz="1400">
                <a:solidFill>
                  <a:schemeClr val="lt1"/>
                </a:solidFill>
                <a:latin typeface="Book Antiqua"/>
                <a:ea typeface="Book Antiqua"/>
                <a:cs typeface="Book Antiqua"/>
                <a:sym typeface="Book Antiqua"/>
              </a:rPr>
              <a:t> : 88-91 </a:t>
            </a:r>
            <a:br>
              <a:rPr lang="ru-RU" sz="1400">
                <a:solidFill>
                  <a:schemeClr val="lt1"/>
                </a:solidFill>
                <a:latin typeface="Book Antiqua"/>
                <a:ea typeface="Book Antiqua"/>
                <a:cs typeface="Book Antiqua"/>
                <a:sym typeface="Book Antiqua"/>
              </a:rPr>
            </a:br>
            <a:endParaRPr sz="1400">
              <a:solidFill>
                <a:schemeClr val="lt1"/>
              </a:solidFill>
              <a:latin typeface="Book Antiqua"/>
              <a:ea typeface="Book Antiqua"/>
              <a:cs typeface="Book Antiqua"/>
              <a:sym typeface="Book Antiqua"/>
            </a:endParaRPr>
          </a:p>
        </p:txBody>
      </p:sp>
      <p:pic>
        <p:nvPicPr>
          <p:cNvPr id="538" name="Google Shape;538;p85" descr="Figure 1: Chest radiograph showing bilateral interstitial infiltrates"/>
          <p:cNvPicPr preferRelativeResize="0"/>
          <p:nvPr/>
        </p:nvPicPr>
        <p:blipFill rotWithShape="1">
          <a:blip r:embed="rId5">
            <a:alphaModFix/>
          </a:blip>
          <a:srcRect/>
          <a:stretch/>
        </p:blipFill>
        <p:spPr>
          <a:xfrm>
            <a:off x="0" y="188640"/>
            <a:ext cx="6705600" cy="5591176"/>
          </a:xfrm>
          <a:prstGeom prst="rect">
            <a:avLst/>
          </a:prstGeom>
          <a:noFill/>
          <a:ln>
            <a:noFill/>
          </a:ln>
        </p:spPr>
      </p:pic>
      <p:sp>
        <p:nvSpPr>
          <p:cNvPr id="539" name="Google Shape;539;p85"/>
          <p:cNvSpPr/>
          <p:nvPr/>
        </p:nvSpPr>
        <p:spPr>
          <a:xfrm>
            <a:off x="6816839" y="1500467"/>
            <a:ext cx="2555700" cy="203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br>
              <a:rPr lang="ru-RU" sz="2000" dirty="0">
                <a:solidFill>
                  <a:schemeClr val="lt1"/>
                </a:solidFill>
                <a:latin typeface="Book Antiqua"/>
                <a:ea typeface="Book Antiqua"/>
                <a:cs typeface="Book Antiqua"/>
                <a:sym typeface="Book Antiqua"/>
              </a:rPr>
            </a:br>
            <a:r>
              <a:rPr lang="ru-RU" sz="2000" dirty="0" err="1">
                <a:solidFill>
                  <a:schemeClr val="lt1"/>
                </a:solidFill>
                <a:latin typeface="Book Antiqua"/>
                <a:ea typeface="Book Antiqua"/>
                <a:cs typeface="Book Antiqua"/>
                <a:sym typeface="Book Antiqua"/>
              </a:rPr>
              <a:t>Рентгенограма</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грудної</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клітини</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вказує</a:t>
            </a:r>
            <a:r>
              <a:rPr lang="ru-RU" sz="2000" dirty="0">
                <a:solidFill>
                  <a:schemeClr val="lt1"/>
                </a:solidFill>
                <a:latin typeface="Book Antiqua"/>
                <a:ea typeface="Book Antiqua"/>
                <a:cs typeface="Book Antiqua"/>
                <a:sym typeface="Book Antiqua"/>
              </a:rPr>
              <a:t> на </a:t>
            </a:r>
            <a:r>
              <a:rPr lang="ru-RU" sz="2000" dirty="0" err="1">
                <a:solidFill>
                  <a:schemeClr val="lt1"/>
                </a:solidFill>
                <a:latin typeface="Book Antiqua"/>
                <a:ea typeface="Book Antiqua"/>
                <a:cs typeface="Book Antiqua"/>
                <a:sym typeface="Book Antiqua"/>
              </a:rPr>
              <a:t>двосторонні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інтерстиціальні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інфільтрати</a:t>
            </a:r>
            <a:r>
              <a:rPr lang="ru-RU" sz="2000" dirty="0">
                <a:solidFill>
                  <a:schemeClr val="lt1"/>
                </a:solidFill>
                <a:latin typeface="Book Antiqua"/>
                <a:ea typeface="Book Antiqua"/>
                <a:cs typeface="Book Antiqua"/>
                <a:sym typeface="Book Antiqua"/>
              </a:rPr>
              <a:t>.</a:t>
            </a:r>
            <a:endParaRPr sz="2000" dirty="0">
              <a:solidFill>
                <a:schemeClr val="lt1"/>
              </a:solidFill>
              <a:latin typeface="Book Antiqua"/>
              <a:ea typeface="Book Antiqua"/>
              <a:cs typeface="Book Antiqua"/>
              <a:sym typeface="Book Antiqua"/>
            </a:endParaRPr>
          </a:p>
        </p:txBody>
      </p:sp>
      <p:sp>
        <p:nvSpPr>
          <p:cNvPr id="540" name="Google Shape;540;p85"/>
          <p:cNvSpPr/>
          <p:nvPr/>
        </p:nvSpPr>
        <p:spPr>
          <a:xfrm>
            <a:off x="6588224" y="260648"/>
            <a:ext cx="2555776"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400" b="1">
                <a:solidFill>
                  <a:schemeClr val="lt1"/>
                </a:solidFill>
                <a:latin typeface="Book Antiqua"/>
                <a:ea typeface="Book Antiqua"/>
                <a:cs typeface="Book Antiqua"/>
                <a:sym typeface="Book Antiqua"/>
              </a:rPr>
              <a:t>Токсоплазмоз легень</a:t>
            </a:r>
            <a:endParaRPr sz="2400" b="1">
              <a:solidFill>
                <a:schemeClr val="lt1"/>
              </a:solidFill>
              <a:latin typeface="Book Antiqua"/>
              <a:ea typeface="Book Antiqua"/>
              <a:cs typeface="Book Antiqua"/>
              <a:sym typeface="Book Antiqu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86"/>
          <p:cNvSpPr/>
          <p:nvPr/>
        </p:nvSpPr>
        <p:spPr>
          <a:xfrm>
            <a:off x="0" y="5842337"/>
            <a:ext cx="8964488" cy="10156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u="sng">
                <a:solidFill>
                  <a:schemeClr val="hlink"/>
                </a:solidFill>
                <a:latin typeface="Book Antiqua"/>
                <a:ea typeface="Book Antiqua"/>
                <a:cs typeface="Book Antiqua"/>
                <a:sym typeface="Book Antiqua"/>
                <a:hlinkClick r:id="rId3"/>
              </a:rPr>
              <a:t>Jorge N Velásquez</a:t>
            </a:r>
            <a:r>
              <a:rPr lang="ru-RU" sz="1400">
                <a:solidFill>
                  <a:schemeClr val="lt1"/>
                </a:solidFill>
                <a:latin typeface="Book Antiqua"/>
                <a:ea typeface="Book Antiqua"/>
                <a:cs typeface="Book Antiqua"/>
                <a:sym typeface="Book Antiqua"/>
              </a:rPr>
              <a:t>, </a:t>
            </a:r>
            <a:r>
              <a:rPr lang="ru-RU" sz="1400" u="sng">
                <a:solidFill>
                  <a:schemeClr val="hlink"/>
                </a:solidFill>
                <a:latin typeface="Book Antiqua"/>
                <a:ea typeface="Book Antiqua"/>
                <a:cs typeface="Book Antiqua"/>
                <a:sym typeface="Book Antiqua"/>
                <a:hlinkClick r:id="rId4"/>
              </a:rPr>
              <a:t>Bibiana A Ledesma</a:t>
            </a:r>
            <a:r>
              <a:rPr lang="ru-RU" sz="1400">
                <a:solidFill>
                  <a:schemeClr val="lt1"/>
                </a:solidFill>
                <a:latin typeface="Book Antiqua"/>
                <a:ea typeface="Book Antiqua"/>
                <a:cs typeface="Book Antiqua"/>
                <a:sym typeface="Book Antiqua"/>
              </a:rPr>
              <a:t> at el. Pulmonary toxoplasmosis in human immunodeficiency virus-infected patients in the era of antiretroviral therapy</a:t>
            </a:r>
            <a:r>
              <a:rPr lang="ru-RU" sz="1800">
                <a:solidFill>
                  <a:schemeClr val="lt1"/>
                </a:solidFill>
                <a:latin typeface="Book Antiqua"/>
                <a:ea typeface="Book Antiqua"/>
                <a:cs typeface="Book Antiqua"/>
                <a:sym typeface="Book Antiqua"/>
              </a:rPr>
              <a:t> Lung India .</a:t>
            </a:r>
            <a:r>
              <a:rPr lang="ru-RU" sz="1400">
                <a:solidFill>
                  <a:schemeClr val="lt1"/>
                </a:solidFill>
                <a:latin typeface="Book Antiqua"/>
                <a:ea typeface="Book Antiqua"/>
                <a:cs typeface="Book Antiqua"/>
                <a:sym typeface="Book Antiqua"/>
              </a:rPr>
              <a:t>2016  |  </a:t>
            </a:r>
            <a:r>
              <a:rPr lang="ru-RU" sz="1400" b="1">
                <a:solidFill>
                  <a:schemeClr val="lt1"/>
                </a:solidFill>
                <a:latin typeface="Book Antiqua"/>
                <a:ea typeface="Book Antiqua"/>
                <a:cs typeface="Book Antiqua"/>
                <a:sym typeface="Book Antiqua"/>
              </a:rPr>
              <a:t>Volume</a:t>
            </a:r>
            <a:r>
              <a:rPr lang="ru-RU" sz="1400">
                <a:solidFill>
                  <a:schemeClr val="lt1"/>
                </a:solidFill>
                <a:latin typeface="Book Antiqua"/>
                <a:ea typeface="Book Antiqua"/>
                <a:cs typeface="Book Antiqua"/>
                <a:sym typeface="Book Antiqua"/>
              </a:rPr>
              <a:t> : 33  |  </a:t>
            </a:r>
            <a:r>
              <a:rPr lang="ru-RU" sz="1400" b="1">
                <a:solidFill>
                  <a:schemeClr val="lt1"/>
                </a:solidFill>
                <a:latin typeface="Book Antiqua"/>
                <a:ea typeface="Book Antiqua"/>
                <a:cs typeface="Book Antiqua"/>
                <a:sym typeface="Book Antiqua"/>
              </a:rPr>
              <a:t>Issue</a:t>
            </a:r>
            <a:r>
              <a:rPr lang="ru-RU" sz="1400">
                <a:solidFill>
                  <a:schemeClr val="lt1"/>
                </a:solidFill>
                <a:latin typeface="Book Antiqua"/>
                <a:ea typeface="Book Antiqua"/>
                <a:cs typeface="Book Antiqua"/>
                <a:sym typeface="Book Antiqua"/>
              </a:rPr>
              <a:t> : 1  |  </a:t>
            </a:r>
            <a:r>
              <a:rPr lang="ru-RU" sz="1400" b="1">
                <a:solidFill>
                  <a:schemeClr val="lt1"/>
                </a:solidFill>
                <a:latin typeface="Book Antiqua"/>
                <a:ea typeface="Book Antiqua"/>
                <a:cs typeface="Book Antiqua"/>
                <a:sym typeface="Book Antiqua"/>
              </a:rPr>
              <a:t>Page</a:t>
            </a:r>
            <a:r>
              <a:rPr lang="ru-RU" sz="1400">
                <a:solidFill>
                  <a:schemeClr val="lt1"/>
                </a:solidFill>
                <a:latin typeface="Book Antiqua"/>
                <a:ea typeface="Book Antiqua"/>
                <a:cs typeface="Book Antiqua"/>
                <a:sym typeface="Book Antiqua"/>
              </a:rPr>
              <a:t> : 88-91 </a:t>
            </a:r>
            <a:br>
              <a:rPr lang="ru-RU" sz="1400">
                <a:solidFill>
                  <a:schemeClr val="lt1"/>
                </a:solidFill>
                <a:latin typeface="Book Antiqua"/>
                <a:ea typeface="Book Antiqua"/>
                <a:cs typeface="Book Antiqua"/>
                <a:sym typeface="Book Antiqua"/>
              </a:rPr>
            </a:br>
            <a:endParaRPr sz="1400">
              <a:solidFill>
                <a:schemeClr val="lt1"/>
              </a:solidFill>
              <a:latin typeface="Book Antiqua"/>
              <a:ea typeface="Book Antiqua"/>
              <a:cs typeface="Book Antiqua"/>
              <a:sym typeface="Book Antiqua"/>
            </a:endParaRPr>
          </a:p>
        </p:txBody>
      </p:sp>
      <p:pic>
        <p:nvPicPr>
          <p:cNvPr id="546" name="Google Shape;546;p86" descr="Figure 2: (a) Chest radiograph showing pleural effusion in right pulmonary lobe (b) Computerized tomography showing pleural effusion in right pulmonary lobe"/>
          <p:cNvPicPr preferRelativeResize="0"/>
          <p:nvPr/>
        </p:nvPicPr>
        <p:blipFill rotWithShape="1">
          <a:blip r:embed="rId5">
            <a:alphaModFix/>
          </a:blip>
          <a:srcRect/>
          <a:stretch/>
        </p:blipFill>
        <p:spPr>
          <a:xfrm>
            <a:off x="539552" y="1052736"/>
            <a:ext cx="7705725" cy="3238501"/>
          </a:xfrm>
          <a:prstGeom prst="rect">
            <a:avLst/>
          </a:prstGeom>
          <a:noFill/>
          <a:ln>
            <a:noFill/>
          </a:ln>
        </p:spPr>
      </p:pic>
      <p:sp>
        <p:nvSpPr>
          <p:cNvPr id="547" name="Google Shape;547;p86"/>
          <p:cNvSpPr/>
          <p:nvPr/>
        </p:nvSpPr>
        <p:spPr>
          <a:xfrm>
            <a:off x="3059832" y="260648"/>
            <a:ext cx="3210046"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400" b="1">
                <a:solidFill>
                  <a:schemeClr val="lt1"/>
                </a:solidFill>
                <a:latin typeface="Book Antiqua"/>
                <a:ea typeface="Book Antiqua"/>
                <a:cs typeface="Book Antiqua"/>
                <a:sym typeface="Book Antiqua"/>
              </a:rPr>
              <a:t>Токсоплазмоз легень</a:t>
            </a:r>
            <a:r>
              <a:rPr lang="ru-RU" sz="2400">
                <a:solidFill>
                  <a:schemeClr val="lt1"/>
                </a:solidFill>
                <a:latin typeface="Book Antiqua"/>
                <a:ea typeface="Book Antiqua"/>
                <a:cs typeface="Book Antiqua"/>
                <a:sym typeface="Book Antiqua"/>
              </a:rPr>
              <a:t> </a:t>
            </a:r>
            <a:endParaRPr sz="2400">
              <a:solidFill>
                <a:schemeClr val="lt1"/>
              </a:solidFill>
              <a:latin typeface="Book Antiqua"/>
              <a:ea typeface="Book Antiqua"/>
              <a:cs typeface="Book Antiqua"/>
              <a:sym typeface="Book Antiqua"/>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pic>
        <p:nvPicPr>
          <p:cNvPr id="552" name="Google Shape;552;p87" descr="A 55 year-old female with pulmonary toxoplasmosis. Axial view of CT scan displays bilateral ground-glass opacities, interlobular and peribronchovascular smooth thickening and small bilateral pleural effusion."/>
          <p:cNvPicPr preferRelativeResize="0"/>
          <p:nvPr/>
        </p:nvPicPr>
        <p:blipFill rotWithShape="1">
          <a:blip r:embed="rId3">
            <a:alphaModFix/>
          </a:blip>
          <a:srcRect/>
          <a:stretch/>
        </p:blipFill>
        <p:spPr>
          <a:xfrm>
            <a:off x="0" y="692696"/>
            <a:ext cx="5952659" cy="4464496"/>
          </a:xfrm>
          <a:prstGeom prst="rect">
            <a:avLst/>
          </a:prstGeom>
          <a:noFill/>
          <a:ln>
            <a:noFill/>
          </a:ln>
        </p:spPr>
      </p:pic>
      <p:sp>
        <p:nvSpPr>
          <p:cNvPr id="553" name="Google Shape;553;p87"/>
          <p:cNvSpPr/>
          <p:nvPr/>
        </p:nvSpPr>
        <p:spPr>
          <a:xfrm>
            <a:off x="0" y="107728"/>
            <a:ext cx="65" cy="241744"/>
          </a:xfrm>
          <a:prstGeom prst="rect">
            <a:avLst/>
          </a:prstGeom>
          <a:solidFill>
            <a:srgbClr val="F8F9FA"/>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lt1"/>
              </a:buClr>
              <a:buSzPts val="1800"/>
              <a:buFont typeface="Book Antiqua"/>
              <a:buNone/>
            </a:pPr>
            <a:endParaRPr sz="1800" b="0" i="0" u="none" strike="noStrike" cap="none">
              <a:solidFill>
                <a:schemeClr val="lt1"/>
              </a:solidFill>
              <a:latin typeface="Arial"/>
              <a:ea typeface="Arial"/>
              <a:cs typeface="Arial"/>
              <a:sym typeface="Arial"/>
            </a:endParaRPr>
          </a:p>
        </p:txBody>
      </p:sp>
      <p:sp>
        <p:nvSpPr>
          <p:cNvPr id="554" name="Google Shape;554;p87"/>
          <p:cNvSpPr/>
          <p:nvPr/>
        </p:nvSpPr>
        <p:spPr>
          <a:xfrm>
            <a:off x="5952660" y="755404"/>
            <a:ext cx="3131700" cy="3416400"/>
          </a:xfrm>
          <a:prstGeom prst="rect">
            <a:avLst/>
          </a:prstGeom>
          <a:noFill/>
          <a:ln>
            <a:noFill/>
          </a:ln>
        </p:spPr>
        <p:txBody>
          <a:bodyPr spcFirstLastPara="1" wrap="square" lIns="91425" tIns="45700" rIns="91425" bIns="45700" anchor="t" anchorCtr="0">
            <a:noAutofit/>
          </a:bodyPr>
          <a:lstStyle/>
          <a:p>
            <a:pPr marL="0" marR="0" lvl="0" indent="0" rtl="0">
              <a:spcBef>
                <a:spcPts val="0"/>
              </a:spcBef>
              <a:spcAft>
                <a:spcPts val="0"/>
              </a:spcAft>
              <a:buClr>
                <a:schemeClr val="dk1"/>
              </a:buClr>
              <a:buSzPts val="1100"/>
              <a:buFont typeface="Arial"/>
              <a:buNone/>
            </a:pPr>
            <a:r>
              <a:rPr lang="uk-UA" sz="2000" dirty="0">
                <a:solidFill>
                  <a:schemeClr val="lt1"/>
                </a:solidFill>
                <a:latin typeface="Book Antiqua"/>
                <a:ea typeface="Book Antiqua"/>
                <a:cs typeface="Book Antiqua"/>
                <a:sym typeface="Book Antiqua"/>
              </a:rPr>
              <a:t>Жінка 55 років, страждає на легеневий токсоплазмоз  на тлі імунодефіциту. Аксіальне </a:t>
            </a:r>
            <a:r>
              <a:rPr lang="uk-UA" sz="2000" dirty="0" err="1">
                <a:solidFill>
                  <a:schemeClr val="lt1"/>
                </a:solidFill>
                <a:latin typeface="Book Antiqua"/>
                <a:ea typeface="Book Antiqua"/>
                <a:cs typeface="Book Antiqua"/>
                <a:sym typeface="Book Antiqua"/>
              </a:rPr>
              <a:t>КТ</a:t>
            </a:r>
            <a:r>
              <a:rPr lang="uk-UA" sz="2000" dirty="0">
                <a:solidFill>
                  <a:schemeClr val="lt1"/>
                </a:solidFill>
                <a:latin typeface="Book Antiqua"/>
                <a:ea typeface="Book Antiqua"/>
                <a:cs typeface="Book Antiqua"/>
                <a:sym typeface="Book Antiqua"/>
              </a:rPr>
              <a:t>:</a:t>
            </a:r>
          </a:p>
          <a:p>
            <a:pPr marL="0" marR="0" lvl="0" indent="0" rtl="0">
              <a:spcBef>
                <a:spcPts val="0"/>
              </a:spcBef>
              <a:spcAft>
                <a:spcPts val="0"/>
              </a:spcAft>
              <a:buClr>
                <a:schemeClr val="dk1"/>
              </a:buClr>
              <a:buSzPts val="1100"/>
              <a:buFont typeface="Arial"/>
              <a:buNone/>
            </a:pPr>
            <a:r>
              <a:rPr lang="uk-UA" sz="2000" dirty="0">
                <a:solidFill>
                  <a:schemeClr val="lt1"/>
                </a:solidFill>
                <a:latin typeface="Book Antiqua"/>
                <a:ea typeface="Book Antiqua"/>
                <a:cs typeface="Book Antiqua"/>
                <a:sym typeface="Book Antiqua"/>
              </a:rPr>
              <a:t>двосторонні затемнення матового скла,</a:t>
            </a:r>
          </a:p>
          <a:p>
            <a:pPr marL="0" marR="0" lvl="0" indent="0" rtl="0">
              <a:spcBef>
                <a:spcPts val="0"/>
              </a:spcBef>
              <a:spcAft>
                <a:spcPts val="0"/>
              </a:spcAft>
              <a:buClr>
                <a:schemeClr val="dk1"/>
              </a:buClr>
              <a:buSzPts val="1100"/>
              <a:buFont typeface="Arial"/>
              <a:buNone/>
            </a:pPr>
            <a:r>
              <a:rPr lang="uk-UA" sz="2000" dirty="0">
                <a:solidFill>
                  <a:schemeClr val="lt1"/>
                </a:solidFill>
                <a:latin typeface="Book Antiqua"/>
                <a:ea typeface="Book Antiqua"/>
                <a:cs typeface="Book Antiqua"/>
                <a:sym typeface="Book Antiqua"/>
              </a:rPr>
              <a:t>гладке </a:t>
            </a:r>
            <a:r>
              <a:rPr lang="uk-UA" sz="2000" dirty="0" err="1">
                <a:solidFill>
                  <a:schemeClr val="lt1"/>
                </a:solidFill>
                <a:latin typeface="Book Antiqua"/>
                <a:ea typeface="Book Antiqua"/>
                <a:cs typeface="Book Antiqua"/>
                <a:sym typeface="Book Antiqua"/>
              </a:rPr>
              <a:t>міжлобулярне</a:t>
            </a:r>
            <a:r>
              <a:rPr lang="uk-UA" sz="2000" dirty="0">
                <a:solidFill>
                  <a:schemeClr val="lt1"/>
                </a:solidFill>
                <a:latin typeface="Book Antiqua"/>
                <a:ea typeface="Book Antiqua"/>
                <a:cs typeface="Book Antiqua"/>
                <a:sym typeface="Book Antiqua"/>
              </a:rPr>
              <a:t> і </a:t>
            </a:r>
            <a:r>
              <a:rPr lang="uk-UA" sz="2000" dirty="0" err="1">
                <a:solidFill>
                  <a:schemeClr val="lt1"/>
                </a:solidFill>
                <a:latin typeface="Book Antiqua"/>
                <a:ea typeface="Book Antiqua"/>
                <a:cs typeface="Book Antiqua"/>
                <a:sym typeface="Book Antiqua"/>
              </a:rPr>
              <a:t>перибронховаскулярне</a:t>
            </a:r>
            <a:r>
              <a:rPr lang="uk-UA" sz="2000" dirty="0">
                <a:solidFill>
                  <a:schemeClr val="lt1"/>
                </a:solidFill>
                <a:latin typeface="Book Antiqua"/>
                <a:ea typeface="Book Antiqua"/>
                <a:cs typeface="Book Antiqua"/>
                <a:sym typeface="Book Antiqua"/>
              </a:rPr>
              <a:t> потовщення,</a:t>
            </a:r>
          </a:p>
          <a:p>
            <a:pPr marL="0" marR="0" lvl="0" indent="0" rtl="0">
              <a:spcBef>
                <a:spcPts val="0"/>
              </a:spcBef>
              <a:spcAft>
                <a:spcPts val="0"/>
              </a:spcAft>
              <a:buClr>
                <a:schemeClr val="dk1"/>
              </a:buClr>
              <a:buSzPts val="1100"/>
              <a:buFont typeface="Arial"/>
              <a:buNone/>
            </a:pPr>
            <a:r>
              <a:rPr lang="uk-UA" sz="2000" dirty="0">
                <a:solidFill>
                  <a:schemeClr val="lt1"/>
                </a:solidFill>
                <a:latin typeface="Book Antiqua"/>
                <a:ea typeface="Book Antiqua"/>
                <a:cs typeface="Book Antiqua"/>
                <a:sym typeface="Book Antiqua"/>
              </a:rPr>
              <a:t>невеликий двосторонній плевральний випіт.</a:t>
            </a:r>
          </a:p>
          <a:p>
            <a:pPr marL="0" marR="0" lvl="0" indent="0" rtl="0">
              <a:spcBef>
                <a:spcPts val="0"/>
              </a:spcBef>
              <a:spcAft>
                <a:spcPts val="0"/>
              </a:spcAft>
              <a:buNone/>
            </a:pPr>
            <a:endParaRPr lang="uk-UA" sz="2000" dirty="0">
              <a:solidFill>
                <a:schemeClr val="lt1"/>
              </a:solidFill>
              <a:latin typeface="Book Antiqua"/>
              <a:ea typeface="Book Antiqua"/>
              <a:cs typeface="Book Antiqua"/>
              <a:sym typeface="Book Antiqua"/>
            </a:endParaRPr>
          </a:p>
        </p:txBody>
      </p:sp>
      <p:sp>
        <p:nvSpPr>
          <p:cNvPr id="555" name="Google Shape;555;p87"/>
          <p:cNvSpPr/>
          <p:nvPr/>
        </p:nvSpPr>
        <p:spPr>
          <a:xfrm>
            <a:off x="2195736" y="0"/>
            <a:ext cx="3133102"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400" b="1">
                <a:solidFill>
                  <a:schemeClr val="lt1"/>
                </a:solidFill>
                <a:latin typeface="Book Antiqua"/>
                <a:ea typeface="Book Antiqua"/>
                <a:cs typeface="Book Antiqua"/>
                <a:sym typeface="Book Antiqua"/>
              </a:rPr>
              <a:t>Токсоплазмоз легень</a:t>
            </a:r>
            <a:endParaRPr sz="2400">
              <a:solidFill>
                <a:schemeClr val="lt1"/>
              </a:solidFill>
              <a:latin typeface="Book Antiqua"/>
              <a:ea typeface="Book Antiqua"/>
              <a:cs typeface="Book Antiqua"/>
              <a:sym typeface="Book Antiqua"/>
            </a:endParaRPr>
          </a:p>
        </p:txBody>
      </p:sp>
      <p:sp>
        <p:nvSpPr>
          <p:cNvPr id="556" name="Google Shape;556;p87"/>
          <p:cNvSpPr/>
          <p:nvPr/>
        </p:nvSpPr>
        <p:spPr>
          <a:xfrm>
            <a:off x="251520" y="5657671"/>
            <a:ext cx="8712968"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https://www.researchgate.net/figure/A-55year-old-female-with-pulmonary-toxoplasmosis-Axial-view-of-CT-scan-displays_fig3_268986169</a:t>
            </a:r>
            <a:endParaRPr sz="1400">
              <a:solidFill>
                <a:schemeClr val="lt1"/>
              </a:solidFill>
              <a:latin typeface="Book Antiqua"/>
              <a:ea typeface="Book Antiqua"/>
              <a:cs typeface="Book Antiqua"/>
              <a:sym typeface="Book Antiqua"/>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88"/>
          <p:cNvSpPr/>
          <p:nvPr/>
        </p:nvSpPr>
        <p:spPr>
          <a:xfrm>
            <a:off x="0" y="107728"/>
            <a:ext cx="65" cy="241744"/>
          </a:xfrm>
          <a:prstGeom prst="rect">
            <a:avLst/>
          </a:prstGeom>
          <a:solidFill>
            <a:srgbClr val="F8F9FA"/>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lt1"/>
              </a:buClr>
              <a:buSzPts val="1800"/>
              <a:buFont typeface="Book Antiqua"/>
              <a:buNone/>
            </a:pPr>
            <a:endParaRPr sz="1800" b="0" i="0" u="none" strike="noStrike" cap="none">
              <a:solidFill>
                <a:schemeClr val="lt1"/>
              </a:solidFill>
              <a:latin typeface="Arial"/>
              <a:ea typeface="Arial"/>
              <a:cs typeface="Arial"/>
              <a:sym typeface="Arial"/>
            </a:endParaRPr>
          </a:p>
        </p:txBody>
      </p:sp>
      <p:sp>
        <p:nvSpPr>
          <p:cNvPr id="562" name="Google Shape;562;p88"/>
          <p:cNvSpPr/>
          <p:nvPr/>
        </p:nvSpPr>
        <p:spPr>
          <a:xfrm>
            <a:off x="5741233" y="764704"/>
            <a:ext cx="3402767" cy="3693319"/>
          </a:xfrm>
          <a:prstGeom prst="rect">
            <a:avLst/>
          </a:prstGeom>
          <a:noFill/>
          <a:ln>
            <a:noFill/>
          </a:ln>
        </p:spPr>
        <p:txBody>
          <a:bodyPr spcFirstLastPara="1" wrap="square" lIns="91425" tIns="45700" rIns="91425" bIns="45700" anchor="t" anchorCtr="0">
            <a:noAutofit/>
          </a:bodyPr>
          <a:lstStyle/>
          <a:p>
            <a:pPr marL="179387" marR="0" lvl="0" indent="-179387" algn="l" rtl="0">
              <a:spcBef>
                <a:spcPts val="0"/>
              </a:spcBef>
              <a:spcAft>
                <a:spcPts val="0"/>
              </a:spcAft>
              <a:buClr>
                <a:schemeClr val="lt1"/>
              </a:buClr>
              <a:buSzPts val="1800"/>
              <a:buFont typeface="Noto Sans Symbols"/>
              <a:buChar char="▪"/>
            </a:pPr>
            <a:r>
              <a:rPr lang="uk-UA" sz="2000" dirty="0">
                <a:solidFill>
                  <a:schemeClr val="lt1"/>
                </a:solidFill>
                <a:latin typeface="Book Antiqua"/>
                <a:ea typeface="Book Antiqua"/>
                <a:cs typeface="Book Antiqua"/>
                <a:sym typeface="Book Antiqua"/>
              </a:rPr>
              <a:t>Жінка 36 років, страждає на легеневий токсоплазмоз  на тлі імунодефіциту. Аксіальне </a:t>
            </a:r>
            <a:r>
              <a:rPr lang="uk-UA" sz="2000" dirty="0" err="1">
                <a:solidFill>
                  <a:schemeClr val="lt1"/>
                </a:solidFill>
                <a:latin typeface="Book Antiqua"/>
                <a:ea typeface="Book Antiqua"/>
                <a:cs typeface="Book Antiqua"/>
                <a:sym typeface="Book Antiqua"/>
              </a:rPr>
              <a:t>КТ</a:t>
            </a:r>
            <a:r>
              <a:rPr lang="uk-UA" sz="2000" dirty="0">
                <a:solidFill>
                  <a:schemeClr val="lt1"/>
                </a:solidFill>
                <a:latin typeface="Book Antiqua"/>
                <a:ea typeface="Book Antiqua"/>
                <a:cs typeface="Book Antiqua"/>
                <a:sym typeface="Book Antiqua"/>
              </a:rPr>
              <a:t>:</a:t>
            </a:r>
          </a:p>
          <a:p>
            <a:pPr marL="179387" marR="0" lvl="0" indent="-179387" algn="l" rtl="0">
              <a:spcBef>
                <a:spcPts val="0"/>
              </a:spcBef>
              <a:spcAft>
                <a:spcPts val="0"/>
              </a:spcAft>
              <a:buClr>
                <a:schemeClr val="lt1"/>
              </a:buClr>
              <a:buSzPts val="1800"/>
              <a:buFont typeface="Noto Sans Symbols"/>
              <a:buChar char="▪"/>
            </a:pPr>
            <a:r>
              <a:rPr lang="uk-UA" sz="2000" dirty="0">
                <a:solidFill>
                  <a:schemeClr val="lt1"/>
                </a:solidFill>
                <a:latin typeface="Book Antiqua"/>
                <a:ea typeface="Book Antiqua"/>
                <a:cs typeface="Book Antiqua"/>
                <a:sym typeface="Book Antiqua"/>
              </a:rPr>
              <a:t>A) двосторонні затемнення по типу матового скла,</a:t>
            </a:r>
          </a:p>
          <a:p>
            <a:pPr marL="179387" marR="0" lvl="0" indent="-179387" algn="l" rtl="0">
              <a:spcBef>
                <a:spcPts val="0"/>
              </a:spcBef>
              <a:spcAft>
                <a:spcPts val="0"/>
              </a:spcAft>
              <a:buClr>
                <a:schemeClr val="lt1"/>
              </a:buClr>
              <a:buSzPts val="1800"/>
              <a:buFont typeface="Noto Sans Symbols"/>
              <a:buChar char="▪"/>
            </a:pPr>
            <a:r>
              <a:rPr lang="uk-UA" sz="2000" dirty="0">
                <a:solidFill>
                  <a:schemeClr val="lt1"/>
                </a:solidFill>
                <a:latin typeface="Book Antiqua"/>
                <a:ea typeface="Book Antiqua"/>
                <a:cs typeface="Book Antiqua"/>
                <a:sym typeface="Book Antiqua"/>
              </a:rPr>
              <a:t>потовщення перегородки і </a:t>
            </a:r>
            <a:r>
              <a:rPr lang="uk-UA" sz="2000" dirty="0" err="1">
                <a:solidFill>
                  <a:schemeClr val="lt1"/>
                </a:solidFill>
                <a:latin typeface="Book Antiqua"/>
                <a:ea typeface="Book Antiqua"/>
                <a:cs typeface="Book Antiqua"/>
                <a:sym typeface="Book Antiqua"/>
              </a:rPr>
              <a:t>перибронховаскулярної</a:t>
            </a:r>
            <a:r>
              <a:rPr lang="uk-UA" sz="2000" dirty="0">
                <a:solidFill>
                  <a:schemeClr val="lt1"/>
                </a:solidFill>
                <a:latin typeface="Book Antiqua"/>
                <a:ea typeface="Book Antiqua"/>
                <a:cs typeface="Book Antiqua"/>
                <a:sym typeface="Book Antiqua"/>
              </a:rPr>
              <a:t> системи.</a:t>
            </a:r>
          </a:p>
          <a:p>
            <a:pPr marL="179388" marR="0" lvl="0" indent="-179388" algn="l" rtl="0">
              <a:spcBef>
                <a:spcPts val="0"/>
              </a:spcBef>
              <a:spcAft>
                <a:spcPts val="0"/>
              </a:spcAft>
              <a:buClr>
                <a:schemeClr val="lt1"/>
              </a:buClr>
              <a:buSzPts val="1800"/>
              <a:buFont typeface="Noto Sans Symbols"/>
              <a:buChar char="▪"/>
            </a:pPr>
            <a:r>
              <a:rPr lang="uk-UA" sz="2000" dirty="0">
                <a:solidFill>
                  <a:schemeClr val="lt1"/>
                </a:solidFill>
                <a:latin typeface="Book Antiqua"/>
                <a:ea typeface="Book Antiqua"/>
                <a:cs typeface="Book Antiqua"/>
                <a:sym typeface="Book Antiqua"/>
              </a:rPr>
              <a:t>B) ефективні результати через 3 місяці після лікування</a:t>
            </a:r>
          </a:p>
        </p:txBody>
      </p:sp>
      <p:sp>
        <p:nvSpPr>
          <p:cNvPr id="563" name="Google Shape;563;p88"/>
          <p:cNvSpPr/>
          <p:nvPr/>
        </p:nvSpPr>
        <p:spPr>
          <a:xfrm>
            <a:off x="2195736" y="0"/>
            <a:ext cx="3133102"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400" b="1">
                <a:solidFill>
                  <a:schemeClr val="lt1"/>
                </a:solidFill>
                <a:latin typeface="Book Antiqua"/>
                <a:ea typeface="Book Antiqua"/>
                <a:cs typeface="Book Antiqua"/>
                <a:sym typeface="Book Antiqua"/>
              </a:rPr>
              <a:t>Токсоплазмоз легень</a:t>
            </a:r>
            <a:endParaRPr sz="2400">
              <a:solidFill>
                <a:schemeClr val="lt1"/>
              </a:solidFill>
              <a:latin typeface="Book Antiqua"/>
              <a:ea typeface="Book Antiqua"/>
              <a:cs typeface="Book Antiqua"/>
              <a:sym typeface="Book Antiqua"/>
            </a:endParaRPr>
          </a:p>
        </p:txBody>
      </p:sp>
      <p:sp>
        <p:nvSpPr>
          <p:cNvPr id="564" name="Google Shape;564;p88"/>
          <p:cNvSpPr/>
          <p:nvPr/>
        </p:nvSpPr>
        <p:spPr>
          <a:xfrm>
            <a:off x="179512" y="6093296"/>
            <a:ext cx="8712968"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https://www.researchgate.net/figure/A-55year-old-female-with-pulmonary-toxoplasmosis-Axial-view-of-CT-scan-displays_fig3_268986169</a:t>
            </a:r>
            <a:endParaRPr sz="1400">
              <a:solidFill>
                <a:schemeClr val="lt1"/>
              </a:solidFill>
              <a:latin typeface="Book Antiqua"/>
              <a:ea typeface="Book Antiqua"/>
              <a:cs typeface="Book Antiqua"/>
              <a:sym typeface="Book Antiqua"/>
            </a:endParaRPr>
          </a:p>
        </p:txBody>
      </p:sp>
      <p:pic>
        <p:nvPicPr>
          <p:cNvPr id="565" name="Google Shape;565;p88" descr="A 36-year-old male patient with pulmonary toxoplasmosis. Axial view of chest CT scan in A displays bilateral ground glass opacities and smooth septal and peribronchovascular thickening. In figure B, a complete resolution of the findings 3 months after treatment was evident.’"/>
          <p:cNvPicPr preferRelativeResize="0"/>
          <p:nvPr/>
        </p:nvPicPr>
        <p:blipFill rotWithShape="1">
          <a:blip r:embed="rId3">
            <a:alphaModFix/>
          </a:blip>
          <a:srcRect/>
          <a:stretch/>
        </p:blipFill>
        <p:spPr>
          <a:xfrm>
            <a:off x="0" y="947805"/>
            <a:ext cx="5576711" cy="2934648"/>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89"/>
          <p:cNvSpPr txBox="1">
            <a:spLocks noGrp="1"/>
          </p:cNvSpPr>
          <p:nvPr>
            <p:ph type="title"/>
          </p:nvPr>
        </p:nvSpPr>
        <p:spPr>
          <a:xfrm>
            <a:off x="457200" y="8268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EAD594"/>
              </a:buClr>
              <a:buSzPts val="4100"/>
              <a:buFont typeface="Lucida Sans"/>
              <a:buNone/>
            </a:pPr>
            <a:r>
              <a:rPr lang="ru-RU"/>
              <a:t>                Токсокароз </a:t>
            </a:r>
            <a:endParaRPr/>
          </a:p>
        </p:txBody>
      </p:sp>
      <p:sp>
        <p:nvSpPr>
          <p:cNvPr id="571" name="Google Shape;571;p89"/>
          <p:cNvSpPr/>
          <p:nvPr/>
        </p:nvSpPr>
        <p:spPr>
          <a:xfrm>
            <a:off x="179512" y="1225689"/>
            <a:ext cx="8496944" cy="4893647"/>
          </a:xfrm>
          <a:prstGeom prst="rect">
            <a:avLst/>
          </a:prstGeom>
          <a:noFill/>
          <a:ln>
            <a:noFill/>
          </a:ln>
        </p:spPr>
        <p:txBody>
          <a:bodyPr spcFirstLastPara="1" wrap="square" lIns="91425" tIns="45700" rIns="91425" bIns="45700" anchor="t" anchorCtr="0">
            <a:noAutofit/>
          </a:bodyPr>
          <a:lstStyle/>
          <a:p>
            <a:pPr marL="0" marR="0" lvl="0" indent="449262" algn="just" rtl="0">
              <a:spcBef>
                <a:spcPts val="0"/>
              </a:spcBef>
              <a:spcAft>
                <a:spcPts val="0"/>
              </a:spcAft>
              <a:buNone/>
            </a:pPr>
            <a:r>
              <a:rPr lang="uk-UA" sz="2400" b="1" dirty="0">
                <a:solidFill>
                  <a:schemeClr val="lt1"/>
                </a:solidFill>
                <a:latin typeface="Book Antiqua"/>
                <a:ea typeface="Book Antiqua"/>
                <a:cs typeface="Book Antiqua"/>
                <a:sym typeface="Book Antiqua"/>
              </a:rPr>
              <a:t>Токсокароз </a:t>
            </a:r>
            <a:r>
              <a:rPr lang="uk-UA" sz="2400" dirty="0">
                <a:solidFill>
                  <a:schemeClr val="lt1"/>
                </a:solidFill>
                <a:latin typeface="Book Antiqua"/>
                <a:ea typeface="Book Antiqua"/>
                <a:cs typeface="Book Antiqua"/>
                <a:sym typeface="Book Antiqua"/>
              </a:rPr>
              <a:t>- захворювання викликане нематодами (круглими хробаками) </a:t>
            </a:r>
            <a:r>
              <a:rPr lang="uk-UA" sz="2400" dirty="0" err="1">
                <a:solidFill>
                  <a:schemeClr val="lt1"/>
                </a:solidFill>
                <a:latin typeface="Book Antiqua"/>
                <a:ea typeface="Book Antiqua"/>
                <a:cs typeface="Book Antiqua"/>
                <a:sym typeface="Book Antiqua"/>
              </a:rPr>
              <a:t>Toxocara</a:t>
            </a:r>
            <a:r>
              <a:rPr lang="uk-UA" sz="2400" dirty="0">
                <a:solidFill>
                  <a:schemeClr val="lt1"/>
                </a:solidFill>
                <a:latin typeface="Book Antiqua"/>
                <a:ea typeface="Book Antiqua"/>
                <a:cs typeface="Book Antiqua"/>
                <a:sym typeface="Book Antiqua"/>
              </a:rPr>
              <a:t> </a:t>
            </a:r>
            <a:r>
              <a:rPr lang="uk-UA" sz="2400" dirty="0" err="1">
                <a:solidFill>
                  <a:schemeClr val="lt1"/>
                </a:solidFill>
                <a:latin typeface="Book Antiqua"/>
                <a:ea typeface="Book Antiqua"/>
                <a:cs typeface="Book Antiqua"/>
                <a:sym typeface="Book Antiqua"/>
              </a:rPr>
              <a:t>Canis</a:t>
            </a:r>
            <a:r>
              <a:rPr lang="uk-UA" sz="2400" dirty="0">
                <a:solidFill>
                  <a:schemeClr val="lt1"/>
                </a:solidFill>
                <a:latin typeface="Book Antiqua"/>
                <a:ea typeface="Book Antiqua"/>
                <a:cs typeface="Book Antiqua"/>
                <a:sym typeface="Book Antiqua"/>
              </a:rPr>
              <a:t>.</a:t>
            </a:r>
          </a:p>
          <a:p>
            <a:pPr marL="0" marR="0" lvl="0" indent="449262"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Це поширений гельмінтоз, який може маскуватися під різними хвороби - від бронхіту до </a:t>
            </a:r>
            <a:r>
              <a:rPr lang="uk-UA" sz="2400" dirty="0" err="1">
                <a:solidFill>
                  <a:schemeClr val="lt1"/>
                </a:solidFill>
                <a:latin typeface="Book Antiqua"/>
                <a:ea typeface="Book Antiqua"/>
                <a:cs typeface="Book Antiqua"/>
                <a:sym typeface="Book Antiqua"/>
              </a:rPr>
              <a:t>атопічного</a:t>
            </a:r>
            <a:r>
              <a:rPr lang="uk-UA" sz="2400" dirty="0">
                <a:solidFill>
                  <a:schemeClr val="lt1"/>
                </a:solidFill>
                <a:latin typeface="Book Antiqua"/>
                <a:ea typeface="Book Antiqua"/>
                <a:cs typeface="Book Antiqua"/>
                <a:sym typeface="Book Antiqua"/>
              </a:rPr>
              <a:t> дерматиту. Симптоми його неспецифічні.</a:t>
            </a:r>
          </a:p>
          <a:p>
            <a:pPr marL="0" marR="0" lvl="0" indent="449262"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Остаточним господарем цих паразитів є собаки (і інші представники сімейства псових) при контакті з якими і відбувається зараження.</a:t>
            </a:r>
          </a:p>
          <a:p>
            <a:pPr marL="0" marR="0" lvl="0" indent="449262"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Попадання яєць в зовнішнє середовище відбувається з випорожненням тварини. Самка гельмінта за одну добу може відкласти до двохсот тисяч яєць.</a:t>
            </a:r>
          </a:p>
          <a:p>
            <a:pPr marL="0" marR="0" lvl="0" indent="449262"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Потрапивши в </a:t>
            </a:r>
            <a:r>
              <a:rPr lang="uk-UA" sz="2400" dirty="0" err="1">
                <a:solidFill>
                  <a:schemeClr val="lt1"/>
                </a:solidFill>
                <a:latin typeface="Book Antiqua"/>
                <a:ea typeface="Book Antiqua"/>
                <a:cs typeface="Book Antiqua"/>
                <a:sym typeface="Book Antiqua"/>
              </a:rPr>
              <a:t>грунт</a:t>
            </a:r>
            <a:r>
              <a:rPr lang="uk-UA" sz="2400" dirty="0">
                <a:solidFill>
                  <a:schemeClr val="lt1"/>
                </a:solidFill>
                <a:latin typeface="Book Antiqua"/>
                <a:ea typeface="Book Antiqua"/>
                <a:cs typeface="Book Antiqua"/>
                <a:sym typeface="Book Antiqua"/>
              </a:rPr>
              <a:t>, яйця гельмінтів дозрівають протягом одного місяця, після чого стають заразними для людини.</a:t>
            </a:r>
          </a:p>
          <a:p>
            <a:pPr marL="0" marR="0" lvl="0" indent="449262" algn="just" rtl="0">
              <a:spcBef>
                <a:spcPts val="0"/>
              </a:spcBef>
              <a:spcAft>
                <a:spcPts val="0"/>
              </a:spcAft>
              <a:buNone/>
            </a:pPr>
            <a:endParaRPr lang="uk-UA" sz="2400" dirty="0">
              <a:solidFill>
                <a:schemeClr val="lt1"/>
              </a:solidFill>
              <a:latin typeface="Book Antiqua"/>
              <a:ea typeface="Book Antiqua"/>
              <a:cs typeface="Book Antiqua"/>
              <a:sym typeface="Book Antiqu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pic>
        <p:nvPicPr>
          <p:cNvPr id="576" name="Google Shape;576;p90" descr="efaf51d448d05027c43bec758a9cd658"/>
          <p:cNvPicPr preferRelativeResize="0"/>
          <p:nvPr/>
        </p:nvPicPr>
        <p:blipFill rotWithShape="1">
          <a:blip r:embed="rId3">
            <a:alphaModFix/>
          </a:blip>
          <a:srcRect/>
          <a:stretch/>
        </p:blipFill>
        <p:spPr>
          <a:xfrm>
            <a:off x="0" y="332656"/>
            <a:ext cx="5004048" cy="6093296"/>
          </a:xfrm>
          <a:prstGeom prst="rect">
            <a:avLst/>
          </a:prstGeom>
          <a:noFill/>
          <a:ln>
            <a:noFill/>
          </a:ln>
        </p:spPr>
      </p:pic>
      <p:sp>
        <p:nvSpPr>
          <p:cNvPr id="577" name="Google Shape;577;p90"/>
          <p:cNvSpPr/>
          <p:nvPr/>
        </p:nvSpPr>
        <p:spPr>
          <a:xfrm>
            <a:off x="5004048" y="1"/>
            <a:ext cx="4139952" cy="3252866"/>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uk-UA" sz="2400" dirty="0">
                <a:solidFill>
                  <a:schemeClr val="lt1"/>
                </a:solidFill>
                <a:latin typeface="Book Antiqua"/>
                <a:ea typeface="Book Antiqua"/>
                <a:cs typeface="Book Antiqua"/>
                <a:sym typeface="Book Antiqua"/>
              </a:rPr>
              <a:t>Гельмінти паразитують в організмі людини тільки на стадії личинки, які не перетворюються на статевозрілі особини і не можуть природними шляхами виділятися з організму людини.</a:t>
            </a:r>
          </a:p>
          <a:p>
            <a:pPr marL="0" marR="0" lvl="0" indent="0"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Заразитися токсокарозом можна на дитячому майданчику, в пісочниці, на дачі. В організм людини вони потрапляють через рот з частинками </a:t>
            </a:r>
            <a:r>
              <a:rPr lang="uk-UA" sz="2400" dirty="0" err="1">
                <a:solidFill>
                  <a:schemeClr val="lt1"/>
                </a:solidFill>
                <a:latin typeface="Book Antiqua"/>
                <a:ea typeface="Book Antiqua"/>
                <a:cs typeface="Book Antiqua"/>
                <a:sym typeface="Book Antiqua"/>
              </a:rPr>
              <a:t>грунту</a:t>
            </a:r>
            <a:r>
              <a:rPr lang="uk-UA" sz="2400" dirty="0">
                <a:solidFill>
                  <a:schemeClr val="lt1"/>
                </a:solidFill>
                <a:latin typeface="Book Antiqua"/>
                <a:ea typeface="Book Antiqua"/>
                <a:cs typeface="Book Antiqua"/>
                <a:sym typeface="Book Antiqua"/>
              </a:rPr>
              <a:t>.</a:t>
            </a:r>
          </a:p>
          <a:p>
            <a:pPr marL="0" marR="0" lvl="0" indent="0" algn="just" rtl="0">
              <a:spcBef>
                <a:spcPts val="0"/>
              </a:spcBef>
              <a:spcAft>
                <a:spcPts val="0"/>
              </a:spcAft>
              <a:buNone/>
            </a:pPr>
            <a:endParaRPr lang="uk-UA" sz="2400" dirty="0">
              <a:solidFill>
                <a:schemeClr val="lt1"/>
              </a:solidFill>
              <a:latin typeface="Book Antiqua"/>
              <a:ea typeface="Book Antiqua"/>
              <a:cs typeface="Book Antiqua"/>
              <a:sym typeface="Book Antiqua"/>
            </a:endParaRPr>
          </a:p>
        </p:txBody>
      </p:sp>
      <p:sp>
        <p:nvSpPr>
          <p:cNvPr id="4" name="Прямоугольник 3"/>
          <p:cNvSpPr/>
          <p:nvPr/>
        </p:nvSpPr>
        <p:spPr>
          <a:xfrm>
            <a:off x="1573968" y="2443397"/>
            <a:ext cx="914400" cy="2248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a:solidFill>
                  <a:schemeClr val="tx1"/>
                </a:solidFill>
                <a:latin typeface="Book Antiqua"/>
                <a:ea typeface="Book Antiqua"/>
                <a:cs typeface="Book Antiqua"/>
                <a:sym typeface="Book Antiqua"/>
              </a:rPr>
              <a:t>Печінка</a:t>
            </a:r>
            <a:r>
              <a:rPr lang="ru-RU" dirty="0">
                <a:latin typeface="Book Antiqua"/>
                <a:ea typeface="Book Antiqua"/>
                <a:cs typeface="Book Antiqua"/>
                <a:sym typeface="Book Antiqua"/>
              </a:rPr>
              <a:t> </a:t>
            </a:r>
            <a:endParaRPr lang="ru-RU" dirty="0"/>
          </a:p>
        </p:txBody>
      </p:sp>
      <p:sp>
        <p:nvSpPr>
          <p:cNvPr id="6" name="Прямоугольник 5"/>
          <p:cNvSpPr/>
          <p:nvPr/>
        </p:nvSpPr>
        <p:spPr>
          <a:xfrm>
            <a:off x="179882" y="4556531"/>
            <a:ext cx="1319135" cy="307777"/>
          </a:xfrm>
          <a:prstGeom prst="rect">
            <a:avLst/>
          </a:prstGeom>
          <a:solidFill>
            <a:schemeClr val="bg1"/>
          </a:solidFill>
        </p:spPr>
        <p:txBody>
          <a:bodyPr wrap="square">
            <a:spAutoFit/>
          </a:bodyPr>
          <a:lstStyle/>
          <a:p>
            <a:r>
              <a:rPr lang="uk-UA" dirty="0">
                <a:latin typeface="Times New Roman" pitchFamily="18" charset="0"/>
                <a:cs typeface="Times New Roman" pitchFamily="18" charset="0"/>
              </a:rPr>
              <a:t>ПАТОЛОГІЯ</a:t>
            </a:r>
            <a:endParaRPr lang="ru-RU" dirty="0">
              <a:solidFill>
                <a:schemeClr val="tx1"/>
              </a:solidFill>
              <a:latin typeface="Times New Roman" pitchFamily="18" charset="0"/>
              <a:cs typeface="Times New Roman" pitchFamily="18" charset="0"/>
            </a:endParaRPr>
          </a:p>
        </p:txBody>
      </p:sp>
      <p:sp>
        <p:nvSpPr>
          <p:cNvPr id="7" name="Прямоугольник 6"/>
          <p:cNvSpPr/>
          <p:nvPr/>
        </p:nvSpPr>
        <p:spPr>
          <a:xfrm>
            <a:off x="0" y="2945328"/>
            <a:ext cx="542136" cy="307777"/>
          </a:xfrm>
          <a:prstGeom prst="rect">
            <a:avLst/>
          </a:prstGeom>
          <a:solidFill>
            <a:schemeClr val="bg1"/>
          </a:solidFill>
        </p:spPr>
        <p:txBody>
          <a:bodyPr wrap="none">
            <a:spAutoFit/>
          </a:bodyPr>
          <a:lstStyle/>
          <a:p>
            <a:r>
              <a:rPr lang="ru-RU" dirty="0">
                <a:solidFill>
                  <a:schemeClr val="tx1"/>
                </a:solidFill>
                <a:latin typeface="Book Antiqua"/>
                <a:ea typeface="Book Antiqua"/>
                <a:cs typeface="Book Antiqua"/>
                <a:sym typeface="Book Antiqua"/>
              </a:rPr>
              <a:t>Очи</a:t>
            </a:r>
            <a:endParaRPr lang="ru-RU" dirty="0">
              <a:solidFill>
                <a:schemeClr val="tx1"/>
              </a:solidFill>
            </a:endParaRPr>
          </a:p>
        </p:txBody>
      </p:sp>
      <p:sp>
        <p:nvSpPr>
          <p:cNvPr id="8" name="Прямоугольник 7"/>
          <p:cNvSpPr/>
          <p:nvPr/>
        </p:nvSpPr>
        <p:spPr>
          <a:xfrm>
            <a:off x="1" y="456962"/>
            <a:ext cx="1828800" cy="738664"/>
          </a:xfrm>
          <a:prstGeom prst="rect">
            <a:avLst/>
          </a:prstGeom>
          <a:solidFill>
            <a:schemeClr val="bg1"/>
          </a:solidFill>
        </p:spPr>
        <p:txBody>
          <a:bodyPr wrap="square">
            <a:spAutoFit/>
          </a:bodyPr>
          <a:lstStyle/>
          <a:p>
            <a:r>
              <a:rPr lang="ru-RU" dirty="0">
                <a:solidFill>
                  <a:schemeClr val="tx1"/>
                </a:solidFill>
                <a:latin typeface="Book Antiqua"/>
                <a:ea typeface="Book Antiqua"/>
                <a:cs typeface="Book Antiqua"/>
                <a:sym typeface="Book Antiqua"/>
              </a:rPr>
              <a:t>Токсокароз </a:t>
            </a:r>
            <a:r>
              <a:rPr lang="uk-UA" dirty="0">
                <a:latin typeface="Times New Roman" pitchFamily="18" charset="0"/>
                <a:cs typeface="Times New Roman" pitchFamily="18" charset="0"/>
              </a:rPr>
              <a:t>викликає собача або котяча токсокара</a:t>
            </a:r>
            <a:endParaRPr lang="ru-RU" dirty="0">
              <a:solidFill>
                <a:schemeClr val="tx1"/>
              </a:solidFill>
              <a:latin typeface="Times New Roman" pitchFamily="18" charset="0"/>
              <a:cs typeface="Times New Roman" pitchFamily="18" charset="0"/>
            </a:endParaRPr>
          </a:p>
        </p:txBody>
      </p:sp>
      <p:sp>
        <p:nvSpPr>
          <p:cNvPr id="9" name="Прямоугольник 8"/>
          <p:cNvSpPr/>
          <p:nvPr/>
        </p:nvSpPr>
        <p:spPr>
          <a:xfrm>
            <a:off x="314793" y="1248649"/>
            <a:ext cx="1843791" cy="738664"/>
          </a:xfrm>
          <a:prstGeom prst="rect">
            <a:avLst/>
          </a:prstGeom>
          <a:solidFill>
            <a:schemeClr val="bg1"/>
          </a:solidFill>
        </p:spPr>
        <p:txBody>
          <a:bodyPr wrap="square">
            <a:spAutoFit/>
          </a:bodyPr>
          <a:lstStyle/>
          <a:p>
            <a:r>
              <a:rPr lang="uk-UA" dirty="0">
                <a:latin typeface="Times New Roman" pitchFamily="18" charset="0"/>
                <a:cs typeface="Times New Roman" pitchFamily="18" charset="0"/>
              </a:rPr>
              <a:t>Дорослі токсокари живуть у тонкої кишки собаки і кішки</a:t>
            </a:r>
            <a:endParaRPr lang="ru-RU" dirty="0">
              <a:solidFill>
                <a:schemeClr val="tx1"/>
              </a:solidFill>
              <a:latin typeface="Times New Roman" pitchFamily="18" charset="0"/>
              <a:cs typeface="Times New Roman" pitchFamily="18" charset="0"/>
            </a:endParaRPr>
          </a:p>
        </p:txBody>
      </p:sp>
      <p:sp>
        <p:nvSpPr>
          <p:cNvPr id="10" name="Прямоугольник 9"/>
          <p:cNvSpPr/>
          <p:nvPr/>
        </p:nvSpPr>
        <p:spPr>
          <a:xfrm>
            <a:off x="2959153" y="411990"/>
            <a:ext cx="1852690" cy="523220"/>
          </a:xfrm>
          <a:prstGeom prst="rect">
            <a:avLst/>
          </a:prstGeom>
          <a:solidFill>
            <a:schemeClr val="bg1"/>
          </a:solidFill>
        </p:spPr>
        <p:txBody>
          <a:bodyPr wrap="square">
            <a:spAutoFit/>
          </a:bodyPr>
          <a:lstStyle/>
          <a:p>
            <a:r>
              <a:rPr lang="uk-UA" dirty="0">
                <a:latin typeface="Times New Roman" pitchFamily="18" charset="0"/>
                <a:cs typeface="Times New Roman" pitchFamily="18" charset="0"/>
              </a:rPr>
              <a:t>Тварини заражаються поїдаючи зрілі яйця</a:t>
            </a:r>
            <a:endParaRPr lang="ru-RU" dirty="0">
              <a:solidFill>
                <a:schemeClr val="tx1"/>
              </a:solidFill>
              <a:latin typeface="Times New Roman" pitchFamily="18" charset="0"/>
              <a:cs typeface="Times New Roman" pitchFamily="18" charset="0"/>
            </a:endParaRPr>
          </a:p>
        </p:txBody>
      </p:sp>
      <p:sp>
        <p:nvSpPr>
          <p:cNvPr id="11" name="Прямоугольник 10"/>
          <p:cNvSpPr/>
          <p:nvPr/>
        </p:nvSpPr>
        <p:spPr>
          <a:xfrm>
            <a:off x="3544180" y="891675"/>
            <a:ext cx="1462534" cy="954107"/>
          </a:xfrm>
          <a:prstGeom prst="rect">
            <a:avLst/>
          </a:prstGeom>
          <a:solidFill>
            <a:schemeClr val="bg1"/>
          </a:solidFill>
        </p:spPr>
        <p:txBody>
          <a:bodyPr wrap="square">
            <a:spAutoFit/>
          </a:bodyPr>
          <a:lstStyle/>
          <a:p>
            <a:r>
              <a:rPr lang="uk-UA" dirty="0">
                <a:latin typeface="Times New Roman" pitchFamily="18" charset="0"/>
                <a:cs typeface="Times New Roman" pitchFamily="18" charset="0"/>
              </a:rPr>
              <a:t>Яйця виходять з калом і дозрівають в </a:t>
            </a:r>
            <a:r>
              <a:rPr lang="uk-UA" dirty="0" err="1">
                <a:latin typeface="Times New Roman" pitchFamily="18" charset="0"/>
                <a:cs typeface="Times New Roman" pitchFamily="18" charset="0"/>
              </a:rPr>
              <a:t>грунті</a:t>
            </a:r>
            <a:endParaRPr lang="ru-RU" dirty="0">
              <a:solidFill>
                <a:schemeClr val="tx1"/>
              </a:solidFill>
              <a:latin typeface="Times New Roman" pitchFamily="18" charset="0"/>
              <a:cs typeface="Times New Roman" pitchFamily="18" charset="0"/>
            </a:endParaRPr>
          </a:p>
        </p:txBody>
      </p:sp>
      <p:sp>
        <p:nvSpPr>
          <p:cNvPr id="12" name="Прямоугольник 11"/>
          <p:cNvSpPr/>
          <p:nvPr/>
        </p:nvSpPr>
        <p:spPr>
          <a:xfrm>
            <a:off x="2607729" y="2600555"/>
            <a:ext cx="1214763" cy="1169551"/>
          </a:xfrm>
          <a:prstGeom prst="rect">
            <a:avLst/>
          </a:prstGeom>
          <a:solidFill>
            <a:schemeClr val="bg1"/>
          </a:solidFill>
        </p:spPr>
        <p:txBody>
          <a:bodyPr wrap="square">
            <a:spAutoFit/>
          </a:bodyPr>
          <a:lstStyle/>
          <a:p>
            <a:r>
              <a:rPr lang="uk-UA" dirty="0">
                <a:latin typeface="Times New Roman" pitchFamily="18" charset="0"/>
                <a:cs typeface="Times New Roman" pitchFamily="18" charset="0"/>
              </a:rPr>
              <a:t>Яйця заковтує людина або інший господар</a:t>
            </a:r>
            <a:endParaRPr lang="ru-RU" dirty="0">
              <a:solidFill>
                <a:schemeClr val="tx1"/>
              </a:solidFill>
              <a:latin typeface="Times New Roman" pitchFamily="18" charset="0"/>
              <a:cs typeface="Times New Roman" pitchFamily="18" charset="0"/>
            </a:endParaRPr>
          </a:p>
        </p:txBody>
      </p:sp>
      <p:sp>
        <p:nvSpPr>
          <p:cNvPr id="13" name="Прямоугольник 12"/>
          <p:cNvSpPr/>
          <p:nvPr/>
        </p:nvSpPr>
        <p:spPr>
          <a:xfrm>
            <a:off x="2630774" y="5685737"/>
            <a:ext cx="2345960" cy="738664"/>
          </a:xfrm>
          <a:prstGeom prst="rect">
            <a:avLst/>
          </a:prstGeom>
          <a:solidFill>
            <a:schemeClr val="bg1"/>
          </a:solidFill>
        </p:spPr>
        <p:txBody>
          <a:bodyPr wrap="square">
            <a:spAutoFit/>
          </a:bodyPr>
          <a:lstStyle/>
          <a:p>
            <a:r>
              <a:rPr lang="uk-UA" dirty="0">
                <a:latin typeface="Times New Roman" pitchFamily="18" charset="0"/>
                <a:cs typeface="Times New Roman" pitchFamily="18" charset="0"/>
              </a:rPr>
              <a:t>Личинки звільняються в тонкому кишечнику і проникають  скрізь її стінку</a:t>
            </a:r>
            <a:endParaRPr lang="ru-RU" dirty="0">
              <a:solidFill>
                <a:schemeClr val="tx1"/>
              </a:solidFill>
              <a:latin typeface="Times New Roman" pitchFamily="18" charset="0"/>
              <a:cs typeface="Times New Roman" pitchFamily="18" charset="0"/>
            </a:endParaRPr>
          </a:p>
        </p:txBody>
      </p:sp>
      <p:sp>
        <p:nvSpPr>
          <p:cNvPr id="14" name="Прямоугольник 13"/>
          <p:cNvSpPr/>
          <p:nvPr/>
        </p:nvSpPr>
        <p:spPr>
          <a:xfrm>
            <a:off x="0" y="5658548"/>
            <a:ext cx="1648918" cy="738664"/>
          </a:xfrm>
          <a:prstGeom prst="rect">
            <a:avLst/>
          </a:prstGeom>
          <a:solidFill>
            <a:schemeClr val="bg1"/>
          </a:solidFill>
        </p:spPr>
        <p:txBody>
          <a:bodyPr wrap="square">
            <a:spAutoFit/>
          </a:bodyPr>
          <a:lstStyle/>
          <a:p>
            <a:r>
              <a:rPr lang="uk-UA" dirty="0">
                <a:latin typeface="Times New Roman" pitchFamily="18" charset="0"/>
                <a:cs typeface="Times New Roman" pitchFamily="18" charset="0"/>
              </a:rPr>
              <a:t>Личинки мігрують  в різні органи через кровотік</a:t>
            </a:r>
            <a:endParaRPr lang="ru-RU" dirty="0">
              <a:solidFill>
                <a:schemeClr val="tx1"/>
              </a:solidFill>
              <a:latin typeface="Times New Roman" pitchFamily="18" charset="0"/>
              <a:cs typeface="Times New Roman" pitchFamily="18"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2368" y="194872"/>
            <a:ext cx="8596858" cy="3785652"/>
          </a:xfrm>
          <a:prstGeom prst="rect">
            <a:avLst/>
          </a:prstGeom>
        </p:spPr>
        <p:txBody>
          <a:bodyPr wrap="square">
            <a:spAutoFit/>
          </a:bodyPr>
          <a:lstStyle/>
          <a:p>
            <a:pPr lvl="0" indent="269875" algn="just">
              <a:buClr>
                <a:schemeClr val="dk1"/>
              </a:buClr>
              <a:buSzPts val="1100"/>
            </a:pPr>
            <a:r>
              <a:rPr lang="uk-UA" sz="2400" dirty="0">
                <a:solidFill>
                  <a:schemeClr val="lt1"/>
                </a:solidFill>
                <a:latin typeface="Book Antiqua"/>
                <a:ea typeface="Book Antiqua"/>
                <a:cs typeface="Book Antiqua"/>
                <a:sym typeface="Book Antiqua"/>
              </a:rPr>
              <a:t>Через слизову оболонку проксимального відділу тонкого кишечника личинки проникають в кровотік. З потоком крові можуть виявитися в будь-яких органах: в легенях, серці, головному мозку, очах, де можуть протягом багатьох років зберігати життєздатність. Личинки перебувають в "пасивному" стані, утворюються еозинофільні гранульоми з прогресуючою </a:t>
            </a:r>
            <a:r>
              <a:rPr lang="uk-UA" sz="2400" dirty="0" err="1">
                <a:solidFill>
                  <a:schemeClr val="lt1"/>
                </a:solidFill>
                <a:latin typeface="Book Antiqua"/>
                <a:ea typeface="Book Antiqua"/>
                <a:cs typeface="Book Antiqua"/>
                <a:sym typeface="Book Antiqua"/>
              </a:rPr>
              <a:t>аллергізацією</a:t>
            </a:r>
            <a:r>
              <a:rPr lang="uk-UA" sz="2400" dirty="0">
                <a:solidFill>
                  <a:schemeClr val="lt1"/>
                </a:solidFill>
                <a:latin typeface="Book Antiqua"/>
                <a:ea typeface="Book Antiqua"/>
                <a:cs typeface="Book Antiqua"/>
                <a:sym typeface="Book Antiqua"/>
              </a:rPr>
              <a:t> організму. Частина личинок може продовжити міграцію, інші </a:t>
            </a:r>
            <a:r>
              <a:rPr lang="uk-UA" sz="2400" dirty="0" err="1">
                <a:solidFill>
                  <a:schemeClr val="lt1"/>
                </a:solidFill>
                <a:latin typeface="Book Antiqua"/>
                <a:ea typeface="Book Antiqua"/>
                <a:cs typeface="Book Antiqua"/>
                <a:sym typeface="Book Antiqua"/>
              </a:rPr>
              <a:t>інкапсулюватися</a:t>
            </a:r>
            <a:r>
              <a:rPr lang="uk-UA" sz="2400" dirty="0">
                <a:solidFill>
                  <a:schemeClr val="lt1"/>
                </a:solidFill>
                <a:latin typeface="Book Antiqua"/>
                <a:ea typeface="Book Antiqua"/>
                <a:cs typeface="Book Antiqua"/>
                <a:sym typeface="Book Antiqua"/>
              </a:rPr>
              <a:t> і поступово руйнуються усередині капсули.</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91"/>
          <p:cNvSpPr/>
          <p:nvPr/>
        </p:nvSpPr>
        <p:spPr>
          <a:xfrm>
            <a:off x="251520" y="0"/>
            <a:ext cx="8712968" cy="6481774"/>
          </a:xfrm>
          <a:prstGeom prst="rect">
            <a:avLst/>
          </a:prstGeom>
          <a:noFill/>
          <a:ln>
            <a:noFill/>
          </a:ln>
        </p:spPr>
        <p:txBody>
          <a:bodyPr spcFirstLastPara="1" wrap="square" lIns="91425" tIns="45700" rIns="91425" bIns="45700" anchor="t" anchorCtr="0">
            <a:noAutofit/>
          </a:bodyPr>
          <a:lstStyle/>
          <a:p>
            <a:pPr marL="0" marR="0" lvl="0" indent="457200" algn="l" rtl="0">
              <a:lnSpc>
                <a:spcPct val="90000"/>
              </a:lnSpc>
              <a:spcBef>
                <a:spcPts val="0"/>
              </a:spcBef>
              <a:spcAft>
                <a:spcPts val="0"/>
              </a:spcAft>
              <a:buNone/>
            </a:pPr>
            <a:r>
              <a:rPr lang="uk-UA" sz="2400" dirty="0">
                <a:solidFill>
                  <a:schemeClr val="lt1"/>
                </a:solidFill>
                <a:latin typeface="Book Antiqua" pitchFamily="18" charset="0"/>
                <a:ea typeface="Book Antiqua"/>
                <a:cs typeface="Times New Roman" pitchFamily="18" charset="0"/>
                <a:sym typeface="Book Antiqua"/>
              </a:rPr>
              <a:t>Симптоматика захворювання може бути різною в залежності від локалізації личинки.</a:t>
            </a:r>
          </a:p>
          <a:p>
            <a:pPr marL="0" marR="0" lvl="0" indent="457200" algn="l" rtl="0">
              <a:lnSpc>
                <a:spcPct val="90000"/>
              </a:lnSpc>
              <a:spcBef>
                <a:spcPts val="0"/>
              </a:spcBef>
              <a:spcAft>
                <a:spcPts val="0"/>
              </a:spcAft>
              <a:buNone/>
            </a:pPr>
            <a:r>
              <a:rPr lang="uk-UA" sz="2400" dirty="0">
                <a:solidFill>
                  <a:schemeClr val="lt1"/>
                </a:solidFill>
                <a:latin typeface="Book Antiqua" pitchFamily="18" charset="0"/>
                <a:ea typeface="Book Antiqua"/>
                <a:cs typeface="Times New Roman" pitchFamily="18" charset="0"/>
                <a:sym typeface="Book Antiqua"/>
              </a:rPr>
              <a:t>Залежно від переважаючих симптомів виділяють форми:</a:t>
            </a:r>
          </a:p>
          <a:p>
            <a:pPr marL="0" marR="0" lvl="0" indent="-152400" algn="l" rtl="0">
              <a:lnSpc>
                <a:spcPct val="90000"/>
              </a:lnSpc>
              <a:spcBef>
                <a:spcPts val="0"/>
              </a:spcBef>
              <a:spcAft>
                <a:spcPts val="0"/>
              </a:spcAft>
              <a:buClr>
                <a:schemeClr val="lt1"/>
              </a:buClr>
              <a:buSzPts val="2400"/>
              <a:buFont typeface="Noto Sans Symbols"/>
              <a:buChar char="⮚"/>
            </a:pPr>
            <a:r>
              <a:rPr lang="uk-UA" sz="2400" dirty="0">
                <a:solidFill>
                  <a:schemeClr val="lt1"/>
                </a:solidFill>
                <a:latin typeface="Book Antiqua" pitchFamily="18" charset="0"/>
                <a:ea typeface="Book Antiqua"/>
                <a:cs typeface="Times New Roman" pitchFamily="18" charset="0"/>
                <a:sym typeface="Book Antiqua"/>
              </a:rPr>
              <a:t>шкірну,</a:t>
            </a:r>
          </a:p>
          <a:p>
            <a:pPr marL="0" marR="0" lvl="0" indent="-152400" algn="l" rtl="0">
              <a:lnSpc>
                <a:spcPct val="90000"/>
              </a:lnSpc>
              <a:spcBef>
                <a:spcPts val="0"/>
              </a:spcBef>
              <a:spcAft>
                <a:spcPts val="0"/>
              </a:spcAft>
              <a:buClr>
                <a:schemeClr val="lt1"/>
              </a:buClr>
              <a:buSzPts val="2400"/>
              <a:buFont typeface="Noto Sans Symbols"/>
              <a:buChar char="⮚"/>
            </a:pPr>
            <a:r>
              <a:rPr lang="uk-UA" sz="2400" dirty="0">
                <a:solidFill>
                  <a:schemeClr val="lt1"/>
                </a:solidFill>
                <a:latin typeface="Book Antiqua" pitchFamily="18" charset="0"/>
                <a:ea typeface="Book Antiqua"/>
                <a:cs typeface="Times New Roman" pitchFamily="18" charset="0"/>
                <a:sym typeface="Book Antiqua"/>
              </a:rPr>
              <a:t>вісцеральну,</a:t>
            </a:r>
          </a:p>
          <a:p>
            <a:pPr marL="0" marR="0" lvl="0" indent="-152400" algn="l" rtl="0">
              <a:lnSpc>
                <a:spcPct val="90000"/>
              </a:lnSpc>
              <a:spcBef>
                <a:spcPts val="0"/>
              </a:spcBef>
              <a:spcAft>
                <a:spcPts val="0"/>
              </a:spcAft>
              <a:buClr>
                <a:schemeClr val="lt1"/>
              </a:buClr>
              <a:buSzPts val="2400"/>
              <a:buFont typeface="Noto Sans Symbols"/>
              <a:buChar char="⮚"/>
            </a:pPr>
            <a:r>
              <a:rPr lang="uk-UA" sz="2400" dirty="0">
                <a:solidFill>
                  <a:schemeClr val="lt1"/>
                </a:solidFill>
                <a:latin typeface="Book Antiqua" pitchFamily="18" charset="0"/>
                <a:ea typeface="Book Antiqua"/>
                <a:cs typeface="Times New Roman" pitchFamily="18" charset="0"/>
                <a:sym typeface="Book Antiqua"/>
              </a:rPr>
              <a:t>очну </a:t>
            </a:r>
          </a:p>
          <a:p>
            <a:pPr marL="0" marR="0" lvl="0" indent="-152400" algn="l" rtl="0">
              <a:lnSpc>
                <a:spcPct val="90000"/>
              </a:lnSpc>
              <a:spcBef>
                <a:spcPts val="0"/>
              </a:spcBef>
              <a:spcAft>
                <a:spcPts val="0"/>
              </a:spcAft>
              <a:buClr>
                <a:schemeClr val="lt1"/>
              </a:buClr>
              <a:buSzPts val="2400"/>
              <a:buFont typeface="Noto Sans Symbols"/>
              <a:buChar char="⮚"/>
            </a:pPr>
            <a:r>
              <a:rPr lang="uk-UA" sz="2400" dirty="0">
                <a:solidFill>
                  <a:schemeClr val="lt1"/>
                </a:solidFill>
                <a:latin typeface="Book Antiqua" pitchFamily="18" charset="0"/>
                <a:ea typeface="Book Antiqua"/>
                <a:cs typeface="Times New Roman" pitchFamily="18" charset="0"/>
                <a:sym typeface="Book Antiqua"/>
              </a:rPr>
              <a:t>неврологічну форми.</a:t>
            </a:r>
          </a:p>
          <a:p>
            <a:pPr marL="457200" marR="0" lvl="0" indent="0" algn="l" rtl="0">
              <a:lnSpc>
                <a:spcPct val="90000"/>
              </a:lnSpc>
              <a:spcBef>
                <a:spcPts val="0"/>
              </a:spcBef>
              <a:spcAft>
                <a:spcPts val="0"/>
              </a:spcAft>
              <a:buNone/>
            </a:pPr>
            <a:endParaRPr lang="uk-UA" sz="2400" dirty="0">
              <a:solidFill>
                <a:schemeClr val="lt1"/>
              </a:solidFill>
              <a:latin typeface="Book Antiqua" pitchFamily="18" charset="0"/>
              <a:ea typeface="Book Antiqua"/>
              <a:cs typeface="Times New Roman" pitchFamily="18" charset="0"/>
              <a:sym typeface="Book Antiqua"/>
            </a:endParaRPr>
          </a:p>
          <a:p>
            <a:pPr marL="0" marR="0" lvl="0" indent="457200" algn="l" rtl="0">
              <a:lnSpc>
                <a:spcPct val="90000"/>
              </a:lnSpc>
              <a:spcBef>
                <a:spcPts val="0"/>
              </a:spcBef>
              <a:spcAft>
                <a:spcPts val="0"/>
              </a:spcAft>
              <a:buClr>
                <a:schemeClr val="dk1"/>
              </a:buClr>
              <a:buSzPts val="1100"/>
              <a:buFont typeface="Arial"/>
              <a:buNone/>
            </a:pPr>
            <a:r>
              <a:rPr lang="uk-UA" sz="2400" dirty="0">
                <a:solidFill>
                  <a:schemeClr val="lt1"/>
                </a:solidFill>
                <a:latin typeface="Book Antiqua" pitchFamily="18" charset="0"/>
                <a:ea typeface="Book Antiqua"/>
                <a:cs typeface="Times New Roman" pitchFamily="18" charset="0"/>
                <a:sym typeface="Book Antiqua"/>
              </a:rPr>
              <a:t>Клінічні прояви:</a:t>
            </a:r>
          </a:p>
          <a:p>
            <a:pPr marL="457200" marR="0" lvl="0" indent="-381000" algn="l" rtl="0">
              <a:lnSpc>
                <a:spcPct val="90000"/>
              </a:lnSpc>
              <a:spcBef>
                <a:spcPts val="0"/>
              </a:spcBef>
              <a:spcAft>
                <a:spcPts val="0"/>
              </a:spcAft>
              <a:buClr>
                <a:schemeClr val="lt1"/>
              </a:buClr>
              <a:buSzPts val="2400"/>
              <a:buFont typeface="Book Antiqua"/>
              <a:buAutoNum type="arabicPeriod"/>
            </a:pPr>
            <a:r>
              <a:rPr lang="uk-UA" sz="2400" dirty="0">
                <a:solidFill>
                  <a:schemeClr val="lt1"/>
                </a:solidFill>
                <a:latin typeface="Book Antiqua" pitchFamily="18" charset="0"/>
                <a:ea typeface="Book Antiqua"/>
                <a:cs typeface="Times New Roman" pitchFamily="18" charset="0"/>
                <a:sym typeface="Book Antiqua"/>
              </a:rPr>
              <a:t>інфекційно-токсичний синдром - можливе підвищення температури, підвищена стомлюваність, слабкість;</a:t>
            </a:r>
          </a:p>
          <a:p>
            <a:pPr marL="457200" marR="0" lvl="0" indent="-381000" algn="l" rtl="0">
              <a:lnSpc>
                <a:spcPct val="90000"/>
              </a:lnSpc>
              <a:spcBef>
                <a:spcPts val="0"/>
              </a:spcBef>
              <a:spcAft>
                <a:spcPts val="0"/>
              </a:spcAft>
              <a:buClr>
                <a:schemeClr val="lt1"/>
              </a:buClr>
              <a:buSzPts val="2400"/>
              <a:buFont typeface="Book Antiqua"/>
              <a:buAutoNum type="arabicPeriod"/>
            </a:pPr>
            <a:r>
              <a:rPr lang="uk-UA" sz="2400" dirty="0">
                <a:solidFill>
                  <a:schemeClr val="lt1"/>
                </a:solidFill>
                <a:latin typeface="Book Antiqua" pitchFamily="18" charset="0"/>
                <a:ea typeface="Book Antiqua"/>
                <a:cs typeface="Times New Roman" pitchFamily="18" charset="0"/>
                <a:sym typeface="Book Antiqua"/>
              </a:rPr>
              <a:t>печінковий синдром - печінка збільшується в розмірі, її структура ущільнюється, при пальпації виникають хворобливі відчуття;</a:t>
            </a:r>
          </a:p>
          <a:p>
            <a:pPr marL="457200" marR="0" lvl="0" indent="-381000" algn="l" rtl="0">
              <a:lnSpc>
                <a:spcPct val="90000"/>
              </a:lnSpc>
              <a:spcBef>
                <a:spcPts val="0"/>
              </a:spcBef>
              <a:spcAft>
                <a:spcPts val="0"/>
              </a:spcAft>
              <a:buClr>
                <a:schemeClr val="lt1"/>
              </a:buClr>
              <a:buSzPts val="2400"/>
              <a:buFont typeface="Book Antiqua"/>
              <a:buAutoNum type="arabicPeriod"/>
            </a:pPr>
            <a:r>
              <a:rPr lang="uk-UA" sz="2400" dirty="0" err="1">
                <a:solidFill>
                  <a:schemeClr val="lt1"/>
                </a:solidFill>
                <a:latin typeface="Book Antiqua" pitchFamily="18" charset="0"/>
                <a:ea typeface="Book Antiqua"/>
                <a:cs typeface="Times New Roman" pitchFamily="18" charset="0"/>
                <a:sym typeface="Book Antiqua"/>
              </a:rPr>
              <a:t>бронхолегеневий</a:t>
            </a:r>
            <a:r>
              <a:rPr lang="uk-UA" sz="2400" dirty="0">
                <a:solidFill>
                  <a:schemeClr val="lt1"/>
                </a:solidFill>
                <a:latin typeface="Book Antiqua" pitchFamily="18" charset="0"/>
                <a:ea typeface="Book Antiqua"/>
                <a:cs typeface="Times New Roman" pitchFamily="18" charset="0"/>
                <a:sym typeface="Book Antiqua"/>
              </a:rPr>
              <a:t> синдром - </a:t>
            </a:r>
            <a:r>
              <a:rPr lang="uk-UA" sz="2400" dirty="0" err="1">
                <a:solidFill>
                  <a:schemeClr val="lt1"/>
                </a:solidFill>
                <a:latin typeface="Book Antiqua" pitchFamily="18" charset="0"/>
                <a:ea typeface="Book Antiqua"/>
                <a:cs typeface="Times New Roman" pitchFamily="18" charset="0"/>
                <a:sym typeface="Book Antiqua"/>
              </a:rPr>
              <a:t>першіння</a:t>
            </a:r>
            <a:r>
              <a:rPr lang="uk-UA" sz="2400" dirty="0">
                <a:solidFill>
                  <a:schemeClr val="lt1"/>
                </a:solidFill>
                <a:latin typeface="Book Antiqua" pitchFamily="18" charset="0"/>
                <a:ea typeface="Book Antiqua"/>
                <a:cs typeface="Times New Roman" pitchFamily="18" charset="0"/>
                <a:sym typeface="Book Antiqua"/>
              </a:rPr>
              <a:t> в горлі, кашель, відчуття тяжкості і тиску в грудній клітці, синюшного відтінку шкіри, у важких випадках можливий розвиток астматичних станів;</a:t>
            </a:r>
          </a:p>
          <a:p>
            <a:pPr marL="0" marR="0" lvl="0" indent="0" algn="l" rtl="0">
              <a:lnSpc>
                <a:spcPct val="90000"/>
              </a:lnSpc>
              <a:spcBef>
                <a:spcPts val="0"/>
              </a:spcBef>
              <a:spcAft>
                <a:spcPts val="0"/>
              </a:spcAft>
              <a:buClr>
                <a:schemeClr val="lt1"/>
              </a:buClr>
              <a:buSzPts val="2400"/>
              <a:buFont typeface="Noto Sans Symbols"/>
              <a:buNone/>
            </a:pPr>
            <a:endParaRPr lang="uk-UA" sz="2400" dirty="0">
              <a:solidFill>
                <a:schemeClr val="lt1"/>
              </a:solidFill>
              <a:latin typeface="Times New Roman" pitchFamily="18" charset="0"/>
              <a:ea typeface="Book Antiqua"/>
              <a:cs typeface="Times New Roman" pitchFamily="18" charset="0"/>
              <a:sym typeface="Book Antiqua"/>
            </a:endParaRPr>
          </a:p>
          <a:p>
            <a:pPr marL="457200" marR="0" lvl="0" indent="0" algn="just" rtl="0">
              <a:spcBef>
                <a:spcPts val="0"/>
              </a:spcBef>
              <a:spcAft>
                <a:spcPts val="0"/>
              </a:spcAft>
              <a:buNone/>
            </a:pPr>
            <a:endParaRPr lang="uk-UA" sz="2400" dirty="0">
              <a:latin typeface="Times New Roman" pitchFamily="18" charset="0"/>
              <a:cs typeface="Times New Roman" pitchFamily="18"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92"/>
          <p:cNvSpPr/>
          <p:nvPr/>
        </p:nvSpPr>
        <p:spPr>
          <a:xfrm>
            <a:off x="-5" y="58844"/>
            <a:ext cx="8874182" cy="6740400"/>
          </a:xfrm>
          <a:prstGeom prst="rect">
            <a:avLst/>
          </a:prstGeom>
          <a:noFill/>
          <a:ln>
            <a:noFill/>
          </a:ln>
        </p:spPr>
        <p:txBody>
          <a:bodyPr spcFirstLastPara="1" wrap="square" lIns="91425" tIns="45700" rIns="91425" bIns="45700" anchor="t" anchorCtr="0">
            <a:noAutofit/>
          </a:bodyPr>
          <a:lstStyle/>
          <a:p>
            <a:pPr marL="457200" marR="0" lvl="0" indent="-381000" algn="l" rtl="0">
              <a:spcBef>
                <a:spcPts val="0"/>
              </a:spcBef>
              <a:spcAft>
                <a:spcPts val="0"/>
              </a:spcAft>
              <a:buClr>
                <a:schemeClr val="lt1"/>
              </a:buClr>
              <a:buSzPts val="2400"/>
              <a:buFont typeface="Book Antiqua"/>
              <a:buChar char="●"/>
            </a:pPr>
            <a:r>
              <a:rPr lang="uk-UA" sz="2400" dirty="0">
                <a:solidFill>
                  <a:schemeClr val="lt1"/>
                </a:solidFill>
                <a:latin typeface="Book Antiqua" pitchFamily="18" charset="0"/>
                <a:ea typeface="Book Antiqua"/>
                <a:cs typeface="Times New Roman" pitchFamily="18" charset="0"/>
                <a:sym typeface="Book Antiqua"/>
              </a:rPr>
              <a:t>алергічний синдром - кропив'янка (</a:t>
            </a:r>
            <a:r>
              <a:rPr lang="uk-UA" sz="2400" dirty="0" err="1">
                <a:solidFill>
                  <a:schemeClr val="lt1"/>
                </a:solidFill>
                <a:latin typeface="Book Antiqua" pitchFamily="18" charset="0"/>
                <a:ea typeface="Book Antiqua"/>
                <a:cs typeface="Times New Roman" pitchFamily="18" charset="0"/>
                <a:sym typeface="Book Antiqua"/>
              </a:rPr>
              <a:t>еритематозна</a:t>
            </a:r>
            <a:r>
              <a:rPr lang="uk-UA" sz="2400" dirty="0">
                <a:solidFill>
                  <a:schemeClr val="lt1"/>
                </a:solidFill>
                <a:latin typeface="Book Antiqua" pitchFamily="18" charset="0"/>
                <a:ea typeface="Book Antiqua"/>
                <a:cs typeface="Times New Roman" pitchFamily="18" charset="0"/>
                <a:sym typeface="Book Antiqua"/>
              </a:rPr>
              <a:t> або </a:t>
            </a:r>
            <a:r>
              <a:rPr lang="uk-UA" sz="2400" dirty="0" err="1">
                <a:solidFill>
                  <a:schemeClr val="lt1"/>
                </a:solidFill>
                <a:latin typeface="Book Antiqua" pitchFamily="18" charset="0"/>
                <a:ea typeface="Book Antiqua"/>
                <a:cs typeface="Times New Roman" pitchFamily="18" charset="0"/>
                <a:sym typeface="Book Antiqua"/>
              </a:rPr>
              <a:t>уртикарний</a:t>
            </a:r>
            <a:r>
              <a:rPr lang="uk-UA" sz="2400" dirty="0">
                <a:solidFill>
                  <a:schemeClr val="lt1"/>
                </a:solidFill>
                <a:latin typeface="Book Antiqua" pitchFamily="18" charset="0"/>
                <a:ea typeface="Book Antiqua"/>
                <a:cs typeface="Times New Roman" pitchFamily="18" charset="0"/>
                <a:sym typeface="Book Antiqua"/>
              </a:rPr>
              <a:t> висип), задишка, набряк </a:t>
            </a:r>
            <a:r>
              <a:rPr lang="uk-UA" sz="2400" dirty="0" err="1">
                <a:solidFill>
                  <a:schemeClr val="lt1"/>
                </a:solidFill>
                <a:latin typeface="Book Antiqua" pitchFamily="18" charset="0"/>
                <a:ea typeface="Book Antiqua"/>
                <a:cs typeface="Times New Roman" pitchFamily="18" charset="0"/>
                <a:sym typeface="Book Antiqua"/>
              </a:rPr>
              <a:t>Квінке</a:t>
            </a:r>
            <a:r>
              <a:rPr lang="uk-UA" sz="2400" dirty="0">
                <a:solidFill>
                  <a:schemeClr val="lt1"/>
                </a:solidFill>
                <a:latin typeface="Book Antiqua" pitchFamily="18" charset="0"/>
                <a:ea typeface="Book Antiqua"/>
                <a:cs typeface="Times New Roman" pitchFamily="18" charset="0"/>
                <a:sym typeface="Book Antiqua"/>
              </a:rPr>
              <a:t>;</a:t>
            </a:r>
          </a:p>
          <a:p>
            <a:pPr marL="360362" marR="0" lvl="0" indent="-207962" algn="l" rtl="0">
              <a:spcBef>
                <a:spcPts val="0"/>
              </a:spcBef>
              <a:spcAft>
                <a:spcPts val="0"/>
              </a:spcAft>
              <a:buClr>
                <a:schemeClr val="dk1"/>
              </a:buClr>
              <a:buSzPts val="1100"/>
              <a:buFont typeface="Arial"/>
              <a:buNone/>
            </a:pPr>
            <a:r>
              <a:rPr lang="uk-UA" sz="2400" dirty="0">
                <a:solidFill>
                  <a:schemeClr val="lt1"/>
                </a:solidFill>
                <a:latin typeface="Book Antiqua" pitchFamily="18" charset="0"/>
                <a:ea typeface="Book Antiqua"/>
                <a:cs typeface="Times New Roman" pitchFamily="18" charset="0"/>
                <a:sym typeface="Book Antiqua"/>
              </a:rPr>
              <a:t>    збільшення лімфовузлів;</a:t>
            </a:r>
          </a:p>
          <a:p>
            <a:pPr marL="457200" marR="0" lvl="0" indent="-381000" algn="l" rtl="0">
              <a:spcBef>
                <a:spcPts val="0"/>
              </a:spcBef>
              <a:spcAft>
                <a:spcPts val="0"/>
              </a:spcAft>
              <a:buClr>
                <a:schemeClr val="lt1"/>
              </a:buClr>
              <a:buSzPts val="2400"/>
              <a:buFont typeface="Book Antiqua"/>
              <a:buChar char="●"/>
            </a:pPr>
            <a:r>
              <a:rPr lang="uk-UA" sz="2400" dirty="0">
                <a:solidFill>
                  <a:schemeClr val="lt1"/>
                </a:solidFill>
                <a:latin typeface="Book Antiqua" pitchFamily="18" charset="0"/>
                <a:ea typeface="Book Antiqua"/>
                <a:cs typeface="Times New Roman" pitchFamily="18" charset="0"/>
                <a:sym typeface="Book Antiqua"/>
              </a:rPr>
              <a:t>абдомінальний синдром, що виявляється болями в животі, розладами стільця, нудить і блювотою, здуттям живота, зниженням апетиту;</a:t>
            </a:r>
          </a:p>
          <a:p>
            <a:pPr marL="457200" marR="0" lvl="0" indent="-381000" algn="l" rtl="0">
              <a:spcBef>
                <a:spcPts val="0"/>
              </a:spcBef>
              <a:spcAft>
                <a:spcPts val="0"/>
              </a:spcAft>
              <a:buClr>
                <a:schemeClr val="lt1"/>
              </a:buClr>
              <a:buSzPts val="2400"/>
              <a:buFont typeface="Book Antiqua"/>
              <a:buChar char="●"/>
            </a:pPr>
            <a:r>
              <a:rPr lang="uk-UA" sz="2400" dirty="0">
                <a:solidFill>
                  <a:schemeClr val="lt1"/>
                </a:solidFill>
                <a:latin typeface="Book Antiqua" pitchFamily="18" charset="0"/>
                <a:ea typeface="Book Antiqua"/>
                <a:cs typeface="Times New Roman" pitchFamily="18" charset="0"/>
                <a:sym typeface="Book Antiqua"/>
              </a:rPr>
              <a:t>хворобливість м'язів;</a:t>
            </a:r>
          </a:p>
          <a:p>
            <a:pPr marL="457200" marR="0" lvl="0" indent="-381000" algn="l" rtl="0">
              <a:spcBef>
                <a:spcPts val="0"/>
              </a:spcBef>
              <a:spcAft>
                <a:spcPts val="0"/>
              </a:spcAft>
              <a:buClr>
                <a:schemeClr val="lt1"/>
              </a:buClr>
              <a:buSzPts val="2400"/>
              <a:buFont typeface="Book Antiqua"/>
              <a:buChar char="●"/>
            </a:pPr>
            <a:r>
              <a:rPr lang="uk-UA" sz="2400" dirty="0">
                <a:solidFill>
                  <a:schemeClr val="lt1"/>
                </a:solidFill>
                <a:latin typeface="Book Antiqua" pitchFamily="18" charset="0"/>
                <a:ea typeface="Book Antiqua"/>
                <a:cs typeface="Times New Roman" pitchFamily="18" charset="0"/>
                <a:sym typeface="Book Antiqua"/>
              </a:rPr>
              <a:t>системна форма хвороби також нерідко супроводжується ураженнями з боку серця, підшлункової залози, головного мозку;</a:t>
            </a:r>
          </a:p>
          <a:p>
            <a:pPr marL="457200" marR="0" lvl="0" indent="-381000" algn="l" rtl="0">
              <a:spcBef>
                <a:spcPts val="0"/>
              </a:spcBef>
              <a:spcAft>
                <a:spcPts val="0"/>
              </a:spcAft>
              <a:buClr>
                <a:schemeClr val="lt1"/>
              </a:buClr>
              <a:buSzPts val="2400"/>
              <a:buFont typeface="Book Antiqua"/>
              <a:buChar char="●"/>
            </a:pPr>
            <a:r>
              <a:rPr lang="uk-UA" sz="2400" dirty="0">
                <a:solidFill>
                  <a:schemeClr val="lt1"/>
                </a:solidFill>
                <a:latin typeface="Book Antiqua" pitchFamily="18" charset="0"/>
                <a:ea typeface="Book Antiqua"/>
                <a:cs typeface="Times New Roman" pitchFamily="18" charset="0"/>
                <a:sym typeface="Book Antiqua"/>
              </a:rPr>
              <a:t>при ураженні центральної нервової системи у хворих на токсокароз виникають тривалі головні болі, синдром хронічної втоми і такі симптоми, як паралічі і парези, </a:t>
            </a:r>
            <a:r>
              <a:rPr lang="uk-UA" sz="2400" dirty="0" err="1">
                <a:solidFill>
                  <a:schemeClr val="lt1"/>
                </a:solidFill>
                <a:latin typeface="Book Antiqua" pitchFamily="18" charset="0"/>
                <a:ea typeface="Book Antiqua"/>
                <a:cs typeface="Times New Roman" pitchFamily="18" charset="0"/>
                <a:sym typeface="Book Antiqua"/>
              </a:rPr>
              <a:t>епілептиформні</a:t>
            </a:r>
            <a:r>
              <a:rPr lang="uk-UA" sz="2400" dirty="0">
                <a:solidFill>
                  <a:schemeClr val="lt1"/>
                </a:solidFill>
                <a:latin typeface="Book Antiqua" pitchFamily="18" charset="0"/>
                <a:ea typeface="Book Antiqua"/>
                <a:cs typeface="Times New Roman" pitchFamily="18" charset="0"/>
                <a:sym typeface="Book Antiqua"/>
              </a:rPr>
              <a:t> припадки, летаргічні стани.</a:t>
            </a:r>
          </a:p>
          <a:p>
            <a:pPr marL="457200" marR="0" lvl="0" indent="-381000" algn="l" rtl="0">
              <a:spcBef>
                <a:spcPts val="0"/>
              </a:spcBef>
              <a:spcAft>
                <a:spcPts val="0"/>
              </a:spcAft>
              <a:buClr>
                <a:schemeClr val="lt1"/>
              </a:buClr>
              <a:buSzPts val="2400"/>
              <a:buFont typeface="Book Antiqua"/>
              <a:buChar char="●"/>
            </a:pPr>
            <a:r>
              <a:rPr lang="uk-UA" sz="2400" dirty="0" err="1">
                <a:solidFill>
                  <a:schemeClr val="lt1"/>
                </a:solidFill>
                <a:latin typeface="Book Antiqua" pitchFamily="18" charset="0"/>
                <a:ea typeface="Book Antiqua"/>
                <a:cs typeface="Times New Roman" pitchFamily="18" charset="0"/>
                <a:sym typeface="Book Antiqua"/>
              </a:rPr>
              <a:t>еозинофілія</a:t>
            </a:r>
            <a:r>
              <a:rPr lang="uk-UA" sz="2400" dirty="0">
                <a:solidFill>
                  <a:schemeClr val="lt1"/>
                </a:solidFill>
                <a:latin typeface="Book Antiqua" pitchFamily="18" charset="0"/>
                <a:ea typeface="Book Antiqua"/>
                <a:cs typeface="Times New Roman" pitchFamily="18" charset="0"/>
                <a:sym typeface="Book Antiqua"/>
              </a:rPr>
              <a:t>, лейкоцитоз, прискорення ШОЕ, підвищення рівня білірубіну і активності печінкових ферментів.</a:t>
            </a:r>
          </a:p>
          <a:p>
            <a:pPr marL="360363" marR="0" lvl="0" indent="-207963" algn="l" rtl="0">
              <a:spcBef>
                <a:spcPts val="0"/>
              </a:spcBef>
              <a:spcAft>
                <a:spcPts val="0"/>
              </a:spcAft>
              <a:buClr>
                <a:schemeClr val="lt1"/>
              </a:buClr>
              <a:buSzPts val="2400"/>
              <a:buFont typeface="Noto Sans Symbols"/>
              <a:buNone/>
            </a:pPr>
            <a:endParaRPr sz="2400" dirty="0">
              <a:solidFill>
                <a:schemeClr val="lt1"/>
              </a:solidFill>
              <a:latin typeface="Book Antiqua" pitchFamily="18" charset="0"/>
              <a:ea typeface="Book Antiqua"/>
              <a:cs typeface="Book Antiqua"/>
              <a:sym typeface="Book Antiqua"/>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93"/>
          <p:cNvSpPr/>
          <p:nvPr/>
        </p:nvSpPr>
        <p:spPr>
          <a:xfrm>
            <a:off x="224852" y="0"/>
            <a:ext cx="8919148" cy="6863417"/>
          </a:xfrm>
          <a:prstGeom prst="rect">
            <a:avLst/>
          </a:prstGeom>
          <a:noFill/>
          <a:ln>
            <a:noFill/>
          </a:ln>
        </p:spPr>
        <p:txBody>
          <a:bodyPr spcFirstLastPara="1" wrap="square" lIns="91425" tIns="45700" rIns="91425" bIns="45700" anchor="t" anchorCtr="0">
            <a:noAutofit/>
          </a:bodyPr>
          <a:lstStyle/>
          <a:p>
            <a:pPr marL="0" marR="0" lvl="0" indent="360362" algn="just" rtl="0">
              <a:spcBef>
                <a:spcPts val="0"/>
              </a:spcBef>
              <a:spcAft>
                <a:spcPts val="0"/>
              </a:spcAft>
              <a:buClr>
                <a:schemeClr val="dk1"/>
              </a:buClr>
              <a:buSzPts val="1100"/>
              <a:buFont typeface="Arial"/>
              <a:buNone/>
            </a:pPr>
            <a:r>
              <a:rPr lang="uk-UA" sz="2400" dirty="0">
                <a:solidFill>
                  <a:schemeClr val="lt1"/>
                </a:solidFill>
                <a:latin typeface="Book Antiqua" pitchFamily="18" charset="0"/>
                <a:ea typeface="Book Antiqua"/>
                <a:cs typeface="Times New Roman" pitchFamily="18" charset="0"/>
                <a:sym typeface="Book Antiqua"/>
              </a:rPr>
              <a:t>У дорослих токсокароз може протікати в гострій, хронічній та латентній формі. При хронічному перебізі періоди загострення змінюються ремісією. У періоди затишшя хвороби у хворих патологічні симптоми або відсутні, або виявляються стерто. При латентному характері течії симптоматика відсутня, а виявлення гельмінтозу можливо тільки за даними лабораторних аналізів.</a:t>
            </a:r>
          </a:p>
          <a:p>
            <a:pPr marL="0" marR="0" lvl="0" indent="360362" algn="just" rtl="0">
              <a:spcBef>
                <a:spcPts val="0"/>
              </a:spcBef>
              <a:spcAft>
                <a:spcPts val="0"/>
              </a:spcAft>
              <a:buClr>
                <a:schemeClr val="dk1"/>
              </a:buClr>
              <a:buSzPts val="1100"/>
              <a:buFont typeface="Arial"/>
              <a:buNone/>
            </a:pPr>
            <a:r>
              <a:rPr lang="uk-UA" sz="2400" dirty="0">
                <a:solidFill>
                  <a:schemeClr val="lt1"/>
                </a:solidFill>
                <a:latin typeface="Book Antiqua" pitchFamily="18" charset="0"/>
                <a:ea typeface="Book Antiqua"/>
                <a:cs typeface="Times New Roman" pitchFamily="18" charset="0"/>
                <a:sym typeface="Book Antiqua"/>
              </a:rPr>
              <a:t>Інтенсивність симптоматичних проявів патології залежить від поширення личинок паразита в організмі хворого, їх кількості, а також стану імунної системи зараженої людини.</a:t>
            </a:r>
          </a:p>
          <a:p>
            <a:pPr marL="0" marR="0" lvl="0" indent="360362" algn="l" rtl="0">
              <a:spcBef>
                <a:spcPts val="0"/>
              </a:spcBef>
              <a:spcAft>
                <a:spcPts val="0"/>
              </a:spcAft>
              <a:buClr>
                <a:schemeClr val="dk1"/>
              </a:buClr>
              <a:buSzPts val="1100"/>
              <a:buFont typeface="Arial"/>
              <a:buNone/>
            </a:pPr>
            <a:r>
              <a:rPr lang="uk-UA" sz="2400" dirty="0">
                <a:solidFill>
                  <a:schemeClr val="lt1"/>
                </a:solidFill>
                <a:latin typeface="Book Antiqua" pitchFamily="18" charset="0"/>
                <a:ea typeface="Book Antiqua"/>
                <a:cs typeface="Times New Roman" pitchFamily="18" charset="0"/>
                <a:sym typeface="Book Antiqua"/>
              </a:rPr>
              <a:t>Діагностика.</a:t>
            </a:r>
          </a:p>
          <a:p>
            <a:pPr marL="0" marR="0" lvl="0" indent="360362" algn="l" rtl="0">
              <a:spcBef>
                <a:spcPts val="0"/>
              </a:spcBef>
              <a:spcAft>
                <a:spcPts val="0"/>
              </a:spcAft>
              <a:buClr>
                <a:schemeClr val="dk1"/>
              </a:buClr>
              <a:buSzPts val="1100"/>
              <a:buFont typeface="Arial"/>
              <a:buNone/>
            </a:pPr>
            <a:r>
              <a:rPr lang="uk-UA" sz="2400" dirty="0">
                <a:solidFill>
                  <a:schemeClr val="lt1"/>
                </a:solidFill>
                <a:latin typeface="Book Antiqua" pitchFamily="18" charset="0"/>
                <a:ea typeface="Book Antiqua"/>
                <a:cs typeface="Times New Roman" pitchFamily="18" charset="0"/>
                <a:sym typeface="Book Antiqua"/>
              </a:rPr>
              <a:t>1. Епідеміологічний анамнез.</a:t>
            </a:r>
          </a:p>
          <a:p>
            <a:pPr marL="0" marR="0" lvl="0" indent="360362" algn="l" rtl="0">
              <a:spcBef>
                <a:spcPts val="0"/>
              </a:spcBef>
              <a:spcAft>
                <a:spcPts val="0"/>
              </a:spcAft>
              <a:buClr>
                <a:schemeClr val="dk1"/>
              </a:buClr>
              <a:buSzPts val="1100"/>
              <a:buFont typeface="Arial"/>
              <a:buNone/>
            </a:pPr>
            <a:r>
              <a:rPr lang="uk-UA" sz="2400" dirty="0">
                <a:solidFill>
                  <a:schemeClr val="lt1"/>
                </a:solidFill>
                <a:latin typeface="Book Antiqua" pitchFamily="18" charset="0"/>
                <a:ea typeface="Book Antiqua"/>
                <a:cs typeface="Times New Roman" pitchFamily="18" charset="0"/>
                <a:sym typeface="Book Antiqua"/>
              </a:rPr>
              <a:t>2. Наявність алергії на шерсть тварин.</a:t>
            </a:r>
          </a:p>
          <a:p>
            <a:pPr marL="0" marR="0" lvl="0" indent="360362" algn="l" rtl="0">
              <a:spcBef>
                <a:spcPts val="0"/>
              </a:spcBef>
              <a:spcAft>
                <a:spcPts val="0"/>
              </a:spcAft>
              <a:buClr>
                <a:schemeClr val="dk1"/>
              </a:buClr>
              <a:buSzPts val="1100"/>
              <a:buFont typeface="Arial"/>
              <a:buNone/>
            </a:pPr>
            <a:r>
              <a:rPr lang="uk-UA" sz="2400" dirty="0">
                <a:solidFill>
                  <a:schemeClr val="lt1"/>
                </a:solidFill>
                <a:latin typeface="Book Antiqua" pitchFamily="18" charset="0"/>
                <a:ea typeface="Book Antiqua"/>
                <a:cs typeface="Times New Roman" pitchFamily="18" charset="0"/>
                <a:sym typeface="Book Antiqua"/>
              </a:rPr>
              <a:t>3. Гістологічне дослідження </a:t>
            </a:r>
            <a:r>
              <a:rPr lang="uk-UA" sz="2400" dirty="0" err="1">
                <a:solidFill>
                  <a:schemeClr val="lt1"/>
                </a:solidFill>
                <a:latin typeface="Book Antiqua" pitchFamily="18" charset="0"/>
                <a:ea typeface="Book Antiqua"/>
                <a:cs typeface="Times New Roman" pitchFamily="18" charset="0"/>
                <a:sym typeface="Book Antiqua"/>
              </a:rPr>
              <a:t>біоптатів</a:t>
            </a:r>
            <a:r>
              <a:rPr lang="uk-UA" sz="2400" dirty="0">
                <a:solidFill>
                  <a:schemeClr val="lt1"/>
                </a:solidFill>
                <a:latin typeface="Book Antiqua" pitchFamily="18" charset="0"/>
                <a:ea typeface="Book Antiqua"/>
                <a:cs typeface="Times New Roman" pitchFamily="18" charset="0"/>
                <a:sym typeface="Book Antiqua"/>
              </a:rPr>
              <a:t>.</a:t>
            </a:r>
          </a:p>
          <a:p>
            <a:pPr marL="0" marR="0" lvl="0" indent="360362" algn="l" rtl="0">
              <a:spcBef>
                <a:spcPts val="0"/>
              </a:spcBef>
              <a:spcAft>
                <a:spcPts val="0"/>
              </a:spcAft>
              <a:buClr>
                <a:schemeClr val="dk1"/>
              </a:buClr>
              <a:buSzPts val="1100"/>
              <a:buFont typeface="Arial"/>
              <a:buNone/>
            </a:pPr>
            <a:r>
              <a:rPr lang="uk-UA" sz="2400" dirty="0">
                <a:solidFill>
                  <a:schemeClr val="lt1"/>
                </a:solidFill>
                <a:latin typeface="Book Antiqua" pitchFamily="18" charset="0"/>
                <a:ea typeface="Book Antiqua"/>
                <a:cs typeface="Times New Roman" pitchFamily="18" charset="0"/>
                <a:sym typeface="Book Antiqua"/>
              </a:rPr>
              <a:t>4. Серологічна діагностика (</a:t>
            </a:r>
            <a:r>
              <a:rPr lang="uk-UA" sz="2400" dirty="0" err="1">
                <a:solidFill>
                  <a:schemeClr val="lt1"/>
                </a:solidFill>
                <a:latin typeface="Book Antiqua" pitchFamily="18" charset="0"/>
                <a:ea typeface="Book Antiqua"/>
                <a:cs typeface="Times New Roman" pitchFamily="18" charset="0"/>
                <a:sym typeface="Book Antiqua"/>
              </a:rPr>
              <a:t>імуноферментний</a:t>
            </a:r>
            <a:r>
              <a:rPr lang="uk-UA" sz="2400" dirty="0">
                <a:solidFill>
                  <a:schemeClr val="lt1"/>
                </a:solidFill>
                <a:latin typeface="Book Antiqua" pitchFamily="18" charset="0"/>
                <a:ea typeface="Book Antiqua"/>
                <a:cs typeface="Times New Roman" pitchFamily="18" charset="0"/>
                <a:sym typeface="Book Antiqua"/>
              </a:rPr>
              <a:t>      метод).</a:t>
            </a:r>
          </a:p>
          <a:p>
            <a:pPr marL="0" marR="0" lvl="0" indent="360363" algn="l" rtl="0">
              <a:spcBef>
                <a:spcPts val="0"/>
              </a:spcBef>
              <a:spcAft>
                <a:spcPts val="0"/>
              </a:spcAft>
              <a:buNone/>
            </a:pPr>
            <a:endParaRPr lang="uk-UA" sz="2400" dirty="0">
              <a:solidFill>
                <a:schemeClr val="lt1"/>
              </a:solidFill>
              <a:latin typeface="Book Antiqua" pitchFamily="18" charset="0"/>
              <a:ea typeface="Book Antiqua"/>
              <a:cs typeface="Times New Roman" pitchFamily="18" charset="0"/>
              <a:sym typeface="Book Antiqua"/>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94" descr="В Бишкеке за 10 месяцев зарегистрировано 182 случая токсокароза – что это и  как его избежать?"/>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pic>
        <p:nvPicPr>
          <p:cNvPr id="598" name="Google Shape;598;p94" descr="http://kabar.kg/site/assets/files/67421/77.730x400.jpg"/>
          <p:cNvPicPr preferRelativeResize="0"/>
          <p:nvPr/>
        </p:nvPicPr>
        <p:blipFill rotWithShape="1">
          <a:blip r:embed="rId3">
            <a:alphaModFix/>
          </a:blip>
          <a:srcRect/>
          <a:stretch/>
        </p:blipFill>
        <p:spPr>
          <a:xfrm>
            <a:off x="1" y="0"/>
            <a:ext cx="4572000" cy="3237727"/>
          </a:xfrm>
          <a:prstGeom prst="rect">
            <a:avLst/>
          </a:prstGeom>
          <a:noFill/>
          <a:ln>
            <a:noFill/>
          </a:ln>
        </p:spPr>
      </p:pic>
      <p:sp>
        <p:nvSpPr>
          <p:cNvPr id="599" name="Google Shape;599;p94" descr="Токсокароз: причины, симптомы, диагностика, лечение и профилактика -  МедОбоз,- последние новости здоровья | Обозреватель Здоровье 7 июля"/>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sp>
        <p:nvSpPr>
          <p:cNvPr id="600" name="Google Shape;600;p94" descr="https://i.obozrevatel.com/disease/2017/11/30/toksokaroz.webp?size=300x200"/>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sp>
        <p:nvSpPr>
          <p:cNvPr id="601" name="Google Shape;601;p94" descr="https://i.obozrevatel.com/disease/2017/11/30/toksokaroz.webp?size=300x200"/>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sp>
        <p:nvSpPr>
          <p:cNvPr id="602" name="Google Shape;602;p94" descr="Токсокароз - признаки, причины, симптомы, лечение и профилактика -  iDoctor.kz"/>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sp>
        <p:nvSpPr>
          <p:cNvPr id="603" name="Google Shape;603;p94" descr="Токсокароз: опасность для человека, виды болезни и их симптоматика,  необходимые лабораторные анализы и инструментальная диагностика, таблица  самых действенных лекарств для лечения заболевания"/>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pic>
        <p:nvPicPr>
          <p:cNvPr id="604" name="Google Shape;604;p94" descr="https://p-87.ru/wp-content/uploads/2019/02/Toksokaroz-foto.jpg"/>
          <p:cNvPicPr preferRelativeResize="0"/>
          <p:nvPr/>
        </p:nvPicPr>
        <p:blipFill rotWithShape="1">
          <a:blip r:embed="rId4">
            <a:alphaModFix/>
          </a:blip>
          <a:srcRect/>
          <a:stretch/>
        </p:blipFill>
        <p:spPr>
          <a:xfrm>
            <a:off x="4860032" y="0"/>
            <a:ext cx="4283968" cy="3230113"/>
          </a:xfrm>
          <a:prstGeom prst="rect">
            <a:avLst/>
          </a:prstGeom>
          <a:noFill/>
          <a:ln>
            <a:noFill/>
          </a:ln>
        </p:spPr>
      </p:pic>
      <p:pic>
        <p:nvPicPr>
          <p:cNvPr id="605" name="Google Shape;605;p94" descr="Токсокароз"/>
          <p:cNvPicPr preferRelativeResize="0"/>
          <p:nvPr/>
        </p:nvPicPr>
        <p:blipFill rotWithShape="1">
          <a:blip r:embed="rId5">
            <a:alphaModFix/>
          </a:blip>
          <a:srcRect/>
          <a:stretch/>
        </p:blipFill>
        <p:spPr>
          <a:xfrm>
            <a:off x="0" y="3429000"/>
            <a:ext cx="4499992" cy="3096344"/>
          </a:xfrm>
          <a:prstGeom prst="rect">
            <a:avLst/>
          </a:prstGeom>
          <a:noFill/>
          <a:ln>
            <a:noFill/>
          </a:ln>
        </p:spPr>
      </p:pic>
      <p:pic>
        <p:nvPicPr>
          <p:cNvPr id="606" name="Google Shape;606;p94" descr="токсокароз у людей"/>
          <p:cNvPicPr preferRelativeResize="0"/>
          <p:nvPr/>
        </p:nvPicPr>
        <p:blipFill rotWithShape="1">
          <a:blip r:embed="rId6">
            <a:alphaModFix/>
          </a:blip>
          <a:srcRect/>
          <a:stretch/>
        </p:blipFill>
        <p:spPr>
          <a:xfrm>
            <a:off x="4499993" y="3429000"/>
            <a:ext cx="4644007" cy="3024336"/>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pic>
        <p:nvPicPr>
          <p:cNvPr id="611" name="Google Shape;611;p95" descr="(A) Chest X-ray from 27 year-old male patient with toxocariasis showing numerous, poorly defined multiple patchy increased densities area scattered in both upper and lower lobe. 1(B) After 1months later, Chest X-ray reveals nealry disappered numerous, poorly defined multiple patchy increased densities area scattered in both upper and lower lobe (C) Chest computed tomography scan from 47 year-old female patient with toxocariasis showing multifocal patch or ill defined nodular ground glass opacity in right lung and left upper lobe. (D)After 5months later, Chest computed tomography scan reveals nearly disappered multifocal patch or ill defined nodular ground glass opacity in right lung and left upper lobe."/>
          <p:cNvPicPr preferRelativeResize="0"/>
          <p:nvPr/>
        </p:nvPicPr>
        <p:blipFill rotWithShape="1">
          <a:blip r:embed="rId3">
            <a:alphaModFix/>
          </a:blip>
          <a:srcRect/>
          <a:stretch/>
        </p:blipFill>
        <p:spPr>
          <a:xfrm>
            <a:off x="-1" y="0"/>
            <a:ext cx="5364089" cy="6070887"/>
          </a:xfrm>
          <a:prstGeom prst="rect">
            <a:avLst/>
          </a:prstGeom>
          <a:noFill/>
          <a:ln>
            <a:noFill/>
          </a:ln>
        </p:spPr>
      </p:pic>
      <p:sp>
        <p:nvSpPr>
          <p:cNvPr id="612" name="Google Shape;612;p95"/>
          <p:cNvSpPr/>
          <p:nvPr/>
        </p:nvSpPr>
        <p:spPr>
          <a:xfrm>
            <a:off x="0" y="6119336"/>
            <a:ext cx="5436096"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200" u="sng">
                <a:solidFill>
                  <a:schemeClr val="hlink"/>
                </a:solidFill>
                <a:latin typeface="Book Antiqua"/>
                <a:ea typeface="Book Antiqua"/>
                <a:cs typeface="Book Antiqua"/>
                <a:sym typeface="Book Antiqua"/>
                <a:hlinkClick r:id="rId4"/>
              </a:rPr>
              <a:t>Yu Jin Kim</a:t>
            </a:r>
            <a:r>
              <a:rPr lang="ru-RU" sz="1200">
                <a:solidFill>
                  <a:schemeClr val="lt1"/>
                </a:solidFill>
                <a:latin typeface="Book Antiqua"/>
                <a:ea typeface="Book Antiqua"/>
                <a:cs typeface="Book Antiqua"/>
                <a:sym typeface="Book Antiqua"/>
              </a:rPr>
              <a:t>. </a:t>
            </a:r>
            <a:r>
              <a:rPr lang="ru-RU" sz="1200" u="sng">
                <a:solidFill>
                  <a:schemeClr val="hlink"/>
                </a:solidFill>
                <a:latin typeface="Book Antiqua"/>
                <a:ea typeface="Book Antiqua"/>
                <a:cs typeface="Book Antiqua"/>
                <a:sym typeface="Book Antiqua"/>
                <a:hlinkClick r:id="rId5"/>
              </a:rPr>
              <a:t>Sun Young Kyung</a:t>
            </a:r>
            <a:r>
              <a:rPr lang="ru-RU" sz="1200">
                <a:solidFill>
                  <a:schemeClr val="lt1"/>
                </a:solidFill>
                <a:latin typeface="Book Antiqua"/>
                <a:ea typeface="Book Antiqua"/>
                <a:cs typeface="Book Antiqua"/>
                <a:sym typeface="Book Antiqua"/>
              </a:rPr>
              <a:t>. </a:t>
            </a:r>
            <a:r>
              <a:rPr lang="ru-RU" sz="1200" b="1" u="sng">
                <a:solidFill>
                  <a:schemeClr val="hlink"/>
                </a:solidFill>
                <a:latin typeface="Book Antiqua"/>
                <a:ea typeface="Book Antiqua"/>
                <a:cs typeface="Book Antiqua"/>
                <a:sym typeface="Book Antiqua"/>
                <a:hlinkClick r:id="rId6"/>
              </a:rPr>
              <a:t>The Characteristics of Eosinophilc Lung Diseases Cause by Toxocara Canis Larval Infestation</a:t>
            </a:r>
            <a:r>
              <a:rPr lang="ru-RU" sz="1200" b="1" u="sng">
                <a:solidFill>
                  <a:schemeClr val="lt1"/>
                </a:solidFill>
                <a:latin typeface="Book Antiqua"/>
                <a:ea typeface="Book Antiqua"/>
                <a:cs typeface="Book Antiqua"/>
                <a:sym typeface="Book Antiqua"/>
              </a:rPr>
              <a:t>. https://www.researchgate.net/figure/A-Chest-X-ray-from-27-year-old-male-patient-with-toxocariasis-showing-numerous-poorly_fig1_239326970</a:t>
            </a:r>
            <a:endParaRPr sz="1200">
              <a:solidFill>
                <a:schemeClr val="lt1"/>
              </a:solidFill>
              <a:latin typeface="Book Antiqua"/>
              <a:ea typeface="Book Antiqua"/>
              <a:cs typeface="Book Antiqua"/>
              <a:sym typeface="Book Antiqua"/>
            </a:endParaRPr>
          </a:p>
        </p:txBody>
      </p:sp>
      <p:sp>
        <p:nvSpPr>
          <p:cNvPr id="613" name="Google Shape;613;p95"/>
          <p:cNvSpPr/>
          <p:nvPr/>
        </p:nvSpPr>
        <p:spPr>
          <a:xfrm flipH="1">
            <a:off x="9143999" y="99320"/>
            <a:ext cx="45719" cy="241744"/>
          </a:xfrm>
          <a:prstGeom prst="rect">
            <a:avLst/>
          </a:prstGeom>
          <a:solidFill>
            <a:srgbClr val="F8F9FA"/>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lt1"/>
              </a:buClr>
              <a:buSzPts val="1800"/>
              <a:buFont typeface="Book Antiqua"/>
              <a:buNone/>
            </a:pPr>
            <a:endParaRPr sz="1800" b="0" i="0" u="none" strike="noStrike" cap="none">
              <a:solidFill>
                <a:schemeClr val="lt1"/>
              </a:solidFill>
              <a:latin typeface="Arial"/>
              <a:ea typeface="Arial"/>
              <a:cs typeface="Arial"/>
              <a:sym typeface="Arial"/>
            </a:endParaRPr>
          </a:p>
        </p:txBody>
      </p:sp>
      <p:sp>
        <p:nvSpPr>
          <p:cNvPr id="614" name="Google Shape;614;p95"/>
          <p:cNvSpPr/>
          <p:nvPr/>
        </p:nvSpPr>
        <p:spPr>
          <a:xfrm>
            <a:off x="5276538" y="188640"/>
            <a:ext cx="3867462" cy="5755422"/>
          </a:xfrm>
          <a:prstGeom prst="rect">
            <a:avLst/>
          </a:prstGeom>
          <a:noFill/>
          <a:ln>
            <a:noFill/>
          </a:ln>
        </p:spPr>
        <p:txBody>
          <a:bodyPr spcFirstLastPara="1" wrap="square" lIns="91425" tIns="45700" rIns="91425" bIns="45700" anchor="t" anchorCtr="0">
            <a:noAutofit/>
          </a:bodyPr>
          <a:lstStyle/>
          <a:p>
            <a:pPr marL="179387" marR="0" lvl="0" indent="-77787" algn="l" rtl="0">
              <a:spcBef>
                <a:spcPts val="0"/>
              </a:spcBef>
              <a:spcAft>
                <a:spcPts val="0"/>
              </a:spcAft>
              <a:buClr>
                <a:schemeClr val="dk1"/>
              </a:buClr>
              <a:buSzPts val="1100"/>
              <a:buFont typeface="Arial"/>
              <a:buNone/>
            </a:pPr>
            <a:r>
              <a:rPr lang="uk-UA" sz="2000" dirty="0">
                <a:solidFill>
                  <a:schemeClr val="lt1"/>
                </a:solidFill>
                <a:latin typeface="Book Antiqua" pitchFamily="18" charset="0"/>
                <a:ea typeface="Book Antiqua"/>
                <a:cs typeface="Times New Roman" pitchFamily="18" charset="0"/>
                <a:sym typeface="Book Antiqua"/>
              </a:rPr>
              <a:t>Рентген грудної клітини (А)27-річного пацієнта чоловічої статі з токсокарозом,</a:t>
            </a:r>
          </a:p>
          <a:p>
            <a:pPr marL="179387" marR="0" lvl="0" indent="-77787" algn="l" rtl="0">
              <a:spcBef>
                <a:spcPts val="0"/>
              </a:spcBef>
              <a:spcAft>
                <a:spcPts val="0"/>
              </a:spcAft>
              <a:buClr>
                <a:schemeClr val="dk1"/>
              </a:buClr>
              <a:buSzPts val="1100"/>
              <a:buFont typeface="Arial"/>
              <a:buNone/>
            </a:pPr>
            <a:r>
              <a:rPr lang="uk-UA" sz="2000" dirty="0">
                <a:solidFill>
                  <a:schemeClr val="lt1"/>
                </a:solidFill>
                <a:latin typeface="Book Antiqua" pitchFamily="18" charset="0"/>
                <a:ea typeface="Book Antiqua"/>
                <a:cs typeface="Times New Roman" pitchFamily="18" charset="0"/>
                <a:sym typeface="Book Antiqua"/>
              </a:rPr>
              <a:t>множинні вогнищеві тіні підвищеної щільності, у верхній, і в нижній частці.</a:t>
            </a:r>
          </a:p>
          <a:p>
            <a:pPr marL="179387" marR="0" lvl="0" indent="-77787" algn="l" rtl="0">
              <a:spcBef>
                <a:spcPts val="0"/>
              </a:spcBef>
              <a:spcAft>
                <a:spcPts val="0"/>
              </a:spcAft>
              <a:buClr>
                <a:schemeClr val="dk1"/>
              </a:buClr>
              <a:buSzPts val="1100"/>
              <a:buFont typeface="Arial"/>
              <a:buNone/>
            </a:pPr>
            <a:r>
              <a:rPr lang="uk-UA" sz="2000" dirty="0">
                <a:solidFill>
                  <a:schemeClr val="lt1"/>
                </a:solidFill>
                <a:latin typeface="Book Antiqua" pitchFamily="18" charset="0"/>
                <a:ea typeface="Book Antiqua"/>
                <a:cs typeface="Times New Roman" pitchFamily="18" charset="0"/>
                <a:sym typeface="Book Antiqua"/>
              </a:rPr>
              <a:t>(B) Через 1 місяць</a:t>
            </a:r>
          </a:p>
          <a:p>
            <a:pPr marL="179387" marR="0" lvl="0" indent="-77787" rtl="0">
              <a:spcBef>
                <a:spcPts val="0"/>
              </a:spcBef>
              <a:spcAft>
                <a:spcPts val="0"/>
              </a:spcAft>
              <a:buClr>
                <a:schemeClr val="dk1"/>
              </a:buClr>
              <a:buSzPts val="1100"/>
              <a:buFont typeface="Arial"/>
              <a:buNone/>
            </a:pPr>
            <a:r>
              <a:rPr lang="uk-UA" sz="2000" dirty="0">
                <a:solidFill>
                  <a:schemeClr val="lt1"/>
                </a:solidFill>
                <a:latin typeface="Book Antiqua" pitchFamily="18" charset="0"/>
                <a:ea typeface="Book Antiqua"/>
                <a:cs typeface="Times New Roman" pitchFamily="18" charset="0"/>
                <a:sym typeface="Book Antiqua"/>
              </a:rPr>
              <a:t>зникнення симптомів</a:t>
            </a:r>
          </a:p>
          <a:p>
            <a:pPr marL="179388" marR="0" lvl="0" indent="-77788" algn="l" rtl="0">
              <a:spcBef>
                <a:spcPts val="0"/>
              </a:spcBef>
              <a:spcAft>
                <a:spcPts val="0"/>
              </a:spcAft>
              <a:buClr>
                <a:schemeClr val="lt1"/>
              </a:buClr>
              <a:buSzPts val="1600"/>
              <a:buFont typeface="Arial"/>
              <a:buNone/>
            </a:pPr>
            <a:endParaRPr lang="uk-UA" sz="2000" dirty="0">
              <a:solidFill>
                <a:schemeClr val="lt1"/>
              </a:solidFill>
              <a:latin typeface="Times New Roman" pitchFamily="18" charset="0"/>
              <a:ea typeface="Book Antiqua"/>
              <a:cs typeface="Times New Roman" pitchFamily="18" charset="0"/>
              <a:sym typeface="Book Antiqua"/>
            </a:endParaRPr>
          </a:p>
          <a:p>
            <a:pPr marL="179388" marR="0" lvl="0" indent="-77788" algn="l" rtl="0">
              <a:spcBef>
                <a:spcPts val="0"/>
              </a:spcBef>
              <a:spcAft>
                <a:spcPts val="0"/>
              </a:spcAft>
              <a:buClr>
                <a:schemeClr val="lt1"/>
              </a:buClr>
              <a:buSzPts val="1600"/>
              <a:buFont typeface="Arial"/>
              <a:buNone/>
            </a:pPr>
            <a:endParaRPr lang="uk-UA" sz="1600" dirty="0">
              <a:solidFill>
                <a:schemeClr val="lt1"/>
              </a:solidFill>
              <a:latin typeface="Book Antiqua"/>
              <a:ea typeface="Book Antiqua"/>
              <a:cs typeface="Book Antiqua"/>
              <a:sym typeface="Book Antiqua"/>
            </a:endParaRPr>
          </a:p>
          <a:p>
            <a:pPr marL="179387" marR="0" lvl="0" indent="-179387" algn="l" rtl="0">
              <a:spcBef>
                <a:spcPts val="0"/>
              </a:spcBef>
              <a:spcAft>
                <a:spcPts val="0"/>
              </a:spcAft>
              <a:buClr>
                <a:schemeClr val="lt1"/>
              </a:buClr>
              <a:buSzPts val="1600"/>
              <a:buFont typeface="Noto Sans Symbols"/>
              <a:buChar char="▪"/>
            </a:pPr>
            <a:r>
              <a:rPr lang="uk-UA" sz="2000" dirty="0">
                <a:solidFill>
                  <a:schemeClr val="lt1"/>
                </a:solidFill>
                <a:latin typeface="Book Antiqua" pitchFamily="18" charset="0"/>
                <a:ea typeface="Book Antiqua"/>
                <a:cs typeface="Times New Roman" pitchFamily="18" charset="0"/>
                <a:sym typeface="Book Antiqua"/>
              </a:rPr>
              <a:t>(C) </a:t>
            </a:r>
            <a:r>
              <a:rPr lang="uk-UA" sz="2000" dirty="0" err="1">
                <a:solidFill>
                  <a:schemeClr val="lt1"/>
                </a:solidFill>
                <a:latin typeface="Book Antiqua" pitchFamily="18" charset="0"/>
                <a:ea typeface="Book Antiqua"/>
                <a:cs typeface="Times New Roman" pitchFamily="18" charset="0"/>
                <a:sym typeface="Book Antiqua"/>
              </a:rPr>
              <a:t>КТ</a:t>
            </a:r>
            <a:r>
              <a:rPr lang="uk-UA" sz="2000" dirty="0">
                <a:solidFill>
                  <a:schemeClr val="lt1"/>
                </a:solidFill>
                <a:latin typeface="Book Antiqua" pitchFamily="18" charset="0"/>
                <a:ea typeface="Book Antiqua"/>
                <a:cs typeface="Times New Roman" pitchFamily="18" charset="0"/>
                <a:sym typeface="Book Antiqua"/>
              </a:rPr>
              <a:t> ОГК 47-річної пацієнтки з токсокарозом,</a:t>
            </a:r>
          </a:p>
          <a:p>
            <a:pPr marL="0" marR="0" lvl="0" indent="0" algn="l" rtl="0">
              <a:spcBef>
                <a:spcPts val="0"/>
              </a:spcBef>
              <a:spcAft>
                <a:spcPts val="0"/>
              </a:spcAft>
              <a:buNone/>
            </a:pPr>
            <a:r>
              <a:rPr lang="uk-UA" sz="2000" dirty="0">
                <a:solidFill>
                  <a:schemeClr val="lt1"/>
                </a:solidFill>
                <a:latin typeface="Book Antiqua" pitchFamily="18" charset="0"/>
                <a:ea typeface="Book Antiqua"/>
                <a:cs typeface="Times New Roman" pitchFamily="18" charset="0"/>
                <a:sym typeface="Book Antiqua"/>
              </a:rPr>
              <a:t>  затемнення в правій легені і    лівої верхньої частці.</a:t>
            </a:r>
          </a:p>
          <a:p>
            <a:pPr marL="179387" marR="0" lvl="0" indent="-179387" algn="l" rtl="0">
              <a:spcBef>
                <a:spcPts val="0"/>
              </a:spcBef>
              <a:spcAft>
                <a:spcPts val="0"/>
              </a:spcAft>
              <a:buClr>
                <a:schemeClr val="lt1"/>
              </a:buClr>
              <a:buSzPts val="1600"/>
              <a:buFont typeface="Noto Sans Symbols"/>
              <a:buChar char="▪"/>
            </a:pPr>
            <a:r>
              <a:rPr lang="uk-UA" sz="2000" dirty="0">
                <a:solidFill>
                  <a:schemeClr val="lt1"/>
                </a:solidFill>
                <a:latin typeface="Book Antiqua" pitchFamily="18" charset="0"/>
                <a:ea typeface="Book Antiqua"/>
                <a:cs typeface="Times New Roman" pitchFamily="18" charset="0"/>
                <a:sym typeface="Book Antiqua"/>
              </a:rPr>
              <a:t>(D) Через 5 місяців регрес інфільтрації</a:t>
            </a:r>
          </a:p>
          <a:p>
            <a:pPr marL="179388" marR="0" lvl="0" indent="-179388" algn="l" rtl="0">
              <a:spcBef>
                <a:spcPts val="0"/>
              </a:spcBef>
              <a:spcAft>
                <a:spcPts val="0"/>
              </a:spcAft>
              <a:buClr>
                <a:schemeClr val="lt1"/>
              </a:buClr>
              <a:buSzPts val="1600"/>
              <a:buFont typeface="Book Antiqua"/>
              <a:buChar char="▪"/>
            </a:pPr>
            <a:endParaRPr lang="uk-UA" sz="2000" dirty="0">
              <a:solidFill>
                <a:schemeClr val="lt1"/>
              </a:solidFill>
              <a:latin typeface="Book Antiqua" pitchFamily="18" charset="0"/>
              <a:ea typeface="Book Antiqua"/>
              <a:cs typeface="Times New Roman" pitchFamily="18" charset="0"/>
              <a:sym typeface="Book Antiqua"/>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pic>
        <p:nvPicPr>
          <p:cNvPr id="619" name="Google Shape;619;p96" descr="А) рентгенография грудной клетки пациента;  Б) компьютерная томография при поступлении, самый большой инфильтрат (стрелка) "/>
          <p:cNvPicPr preferRelativeResize="0"/>
          <p:nvPr/>
        </p:nvPicPr>
        <p:blipFill rotWithShape="1">
          <a:blip r:embed="rId3">
            <a:alphaModFix/>
          </a:blip>
          <a:srcRect/>
          <a:stretch/>
        </p:blipFill>
        <p:spPr>
          <a:xfrm>
            <a:off x="251520" y="980728"/>
            <a:ext cx="8096250" cy="3400426"/>
          </a:xfrm>
          <a:prstGeom prst="rect">
            <a:avLst/>
          </a:prstGeom>
          <a:noFill/>
          <a:ln>
            <a:noFill/>
          </a:ln>
        </p:spPr>
      </p:pic>
      <p:sp>
        <p:nvSpPr>
          <p:cNvPr id="620" name="Google Shape;620;p96"/>
          <p:cNvSpPr/>
          <p:nvPr/>
        </p:nvSpPr>
        <p:spPr>
          <a:xfrm>
            <a:off x="251520" y="4509120"/>
            <a:ext cx="8208912"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b="1" dirty="0" err="1">
                <a:solidFill>
                  <a:schemeClr val="lt1"/>
                </a:solidFill>
                <a:latin typeface="Book Antiqua"/>
                <a:ea typeface="Book Antiqua"/>
                <a:cs typeface="Book Antiqua"/>
                <a:sym typeface="Book Antiqua"/>
              </a:rPr>
              <a:t>Випадок</a:t>
            </a:r>
            <a:r>
              <a:rPr lang="ru-RU" sz="1800" b="1" dirty="0">
                <a:solidFill>
                  <a:schemeClr val="lt1"/>
                </a:solidFill>
                <a:latin typeface="Book Antiqua"/>
                <a:ea typeface="Book Antiqua"/>
                <a:cs typeface="Book Antiqua"/>
                <a:sym typeface="Book Antiqua"/>
              </a:rPr>
              <a:t> </a:t>
            </a:r>
            <a:r>
              <a:rPr lang="ru-RU" sz="1800" b="1" dirty="0" err="1">
                <a:solidFill>
                  <a:schemeClr val="lt1"/>
                </a:solidFill>
                <a:latin typeface="Book Antiqua"/>
                <a:ea typeface="Book Antiqua"/>
                <a:cs typeface="Book Antiqua"/>
                <a:sym typeface="Book Antiqua"/>
              </a:rPr>
              <a:t>дорослої</a:t>
            </a:r>
            <a:r>
              <a:rPr lang="ru-RU" sz="1800" b="1" dirty="0">
                <a:solidFill>
                  <a:schemeClr val="lt1"/>
                </a:solidFill>
                <a:latin typeface="Book Antiqua"/>
                <a:ea typeface="Book Antiqua"/>
                <a:cs typeface="Book Antiqua"/>
                <a:sym typeface="Book Antiqua"/>
              </a:rPr>
              <a:t> </a:t>
            </a:r>
            <a:r>
              <a:rPr lang="ru-RU" sz="1800" b="1" dirty="0" err="1">
                <a:solidFill>
                  <a:schemeClr val="lt1"/>
                </a:solidFill>
                <a:latin typeface="Book Antiqua"/>
                <a:ea typeface="Book Antiqua"/>
                <a:cs typeface="Book Antiqua"/>
                <a:sym typeface="Book Antiqua"/>
              </a:rPr>
              <a:t>людини</a:t>
            </a:r>
            <a:r>
              <a:rPr lang="ru-RU" sz="1800" b="1" dirty="0">
                <a:solidFill>
                  <a:schemeClr val="lt1"/>
                </a:solidFill>
                <a:latin typeface="Book Antiqua"/>
                <a:ea typeface="Book Antiqua"/>
                <a:cs typeface="Book Antiqua"/>
                <a:sym typeface="Book Antiqua"/>
              </a:rPr>
              <a:t> </a:t>
            </a:r>
            <a:r>
              <a:rPr lang="ru-RU" sz="1800" b="1" dirty="0" err="1">
                <a:solidFill>
                  <a:schemeClr val="lt1"/>
                </a:solidFill>
                <a:latin typeface="Book Antiqua"/>
                <a:ea typeface="Book Antiqua"/>
                <a:cs typeface="Book Antiqua"/>
                <a:sym typeface="Book Antiqua"/>
              </a:rPr>
              <a:t>токсокароз</a:t>
            </a:r>
            <a:r>
              <a:rPr lang="ru-RU" sz="1800" b="1" dirty="0">
                <a:solidFill>
                  <a:schemeClr val="lt1"/>
                </a:solidFill>
                <a:latin typeface="Book Antiqua"/>
                <a:ea typeface="Book Antiqua"/>
                <a:cs typeface="Book Antiqua"/>
                <a:sym typeface="Book Antiqua"/>
              </a:rPr>
              <a:t> </a:t>
            </a:r>
            <a:r>
              <a:rPr lang="ru-RU" sz="1800" b="1" dirty="0" err="1">
                <a:solidFill>
                  <a:schemeClr val="lt1"/>
                </a:solidFill>
                <a:latin typeface="Book Antiqua"/>
                <a:ea typeface="Book Antiqua"/>
                <a:cs typeface="Book Antiqua"/>
                <a:sym typeface="Book Antiqua"/>
              </a:rPr>
              <a:t>з</a:t>
            </a:r>
            <a:r>
              <a:rPr lang="ru-RU" sz="1800" b="1" dirty="0">
                <a:solidFill>
                  <a:schemeClr val="lt1"/>
                </a:solidFill>
                <a:latin typeface="Book Antiqua"/>
                <a:ea typeface="Book Antiqua"/>
                <a:cs typeface="Book Antiqua"/>
                <a:sym typeface="Book Antiqua"/>
              </a:rPr>
              <a:t> </a:t>
            </a:r>
            <a:r>
              <a:rPr lang="ru-RU" sz="1800" b="1" dirty="0" err="1">
                <a:solidFill>
                  <a:schemeClr val="lt1"/>
                </a:solidFill>
                <a:latin typeface="Book Antiqua"/>
                <a:ea typeface="Book Antiqua"/>
                <a:cs typeface="Book Antiqua"/>
                <a:sym typeface="Book Antiqua"/>
              </a:rPr>
              <a:t>легеневим</a:t>
            </a:r>
            <a:r>
              <a:rPr lang="ru-RU" sz="1800" b="1" dirty="0">
                <a:solidFill>
                  <a:schemeClr val="lt1"/>
                </a:solidFill>
                <a:latin typeface="Book Antiqua"/>
                <a:ea typeface="Book Antiqua"/>
                <a:cs typeface="Book Antiqua"/>
                <a:sym typeface="Book Antiqua"/>
              </a:rPr>
              <a:t> </a:t>
            </a:r>
            <a:r>
              <a:rPr lang="ru-RU" sz="1800" b="1" dirty="0" err="1">
                <a:solidFill>
                  <a:schemeClr val="lt1"/>
                </a:solidFill>
                <a:latin typeface="Book Antiqua"/>
                <a:ea typeface="Book Antiqua"/>
                <a:cs typeface="Book Antiqua"/>
                <a:sym typeface="Book Antiqua"/>
              </a:rPr>
              <a:t>мігруючим</a:t>
            </a:r>
            <a:r>
              <a:rPr lang="ru-RU" sz="1800" b="1" dirty="0">
                <a:solidFill>
                  <a:schemeClr val="lt1"/>
                </a:solidFill>
                <a:latin typeface="Book Antiqua"/>
                <a:ea typeface="Book Antiqua"/>
                <a:cs typeface="Book Antiqua"/>
                <a:sym typeface="Book Antiqua"/>
              </a:rPr>
              <a:t> </a:t>
            </a:r>
            <a:r>
              <a:rPr lang="ru-RU" sz="1800" b="1" dirty="0" err="1">
                <a:solidFill>
                  <a:schemeClr val="lt1"/>
                </a:solidFill>
                <a:latin typeface="Book Antiqua"/>
                <a:ea typeface="Book Antiqua"/>
                <a:cs typeface="Book Antiqua"/>
                <a:sym typeface="Book Antiqua"/>
              </a:rPr>
              <a:t>інфільтратом</a:t>
            </a:r>
            <a:r>
              <a:rPr lang="ru-RU" sz="1800" b="1" dirty="0">
                <a:solidFill>
                  <a:schemeClr val="lt1"/>
                </a:solidFill>
                <a:latin typeface="Book Antiqua"/>
                <a:ea typeface="Book Antiqua"/>
                <a:cs typeface="Book Antiqua"/>
                <a:sym typeface="Book Antiqua"/>
              </a:rPr>
              <a:t> </a:t>
            </a:r>
            <a:r>
              <a:rPr lang="ru-RU" sz="1800" b="1" dirty="0" err="1">
                <a:solidFill>
                  <a:schemeClr val="lt1"/>
                </a:solidFill>
                <a:latin typeface="Book Antiqua"/>
                <a:ea typeface="Book Antiqua"/>
                <a:cs typeface="Book Antiqua"/>
                <a:sym typeface="Book Antiqua"/>
              </a:rPr>
              <a:t>і</a:t>
            </a:r>
            <a:r>
              <a:rPr lang="ru-RU" sz="1800" b="1" dirty="0">
                <a:solidFill>
                  <a:schemeClr val="lt1"/>
                </a:solidFill>
                <a:latin typeface="Book Antiqua"/>
                <a:ea typeface="Book Antiqua"/>
                <a:cs typeface="Book Antiqua"/>
                <a:sym typeface="Book Antiqua"/>
              </a:rPr>
              <a:t> </a:t>
            </a:r>
            <a:r>
              <a:rPr lang="ru-RU" sz="1800" b="1" dirty="0" err="1">
                <a:solidFill>
                  <a:schemeClr val="lt1"/>
                </a:solidFill>
                <a:latin typeface="Book Antiqua"/>
                <a:ea typeface="Book Antiqua"/>
                <a:cs typeface="Book Antiqua"/>
                <a:sym typeface="Book Antiqua"/>
              </a:rPr>
              <a:t>еозинофілією</a:t>
            </a:r>
            <a:endParaRPr sz="1800" dirty="0">
              <a:solidFill>
                <a:schemeClr val="lt1"/>
              </a:solidFill>
              <a:latin typeface="Book Antiqua"/>
              <a:ea typeface="Book Antiqua"/>
              <a:cs typeface="Book Antiqua"/>
              <a:sym typeface="Book Antiqua"/>
            </a:endParaRPr>
          </a:p>
        </p:txBody>
      </p:sp>
      <p:sp>
        <p:nvSpPr>
          <p:cNvPr id="621" name="Google Shape;621;p96"/>
          <p:cNvSpPr/>
          <p:nvPr/>
        </p:nvSpPr>
        <p:spPr>
          <a:xfrm>
            <a:off x="0" y="5657671"/>
            <a:ext cx="8892480"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https://www.researchgate.net/figure/A-the-patients-chest-radiography-B-computerized-tomography-scan-on-admission-the_fig1_51875053</a:t>
            </a:r>
            <a:endParaRPr sz="1400">
              <a:solidFill>
                <a:schemeClr val="lt1"/>
              </a:solidFill>
              <a:latin typeface="Book Antiqua"/>
              <a:ea typeface="Book Antiqua"/>
              <a:cs typeface="Book Antiqua"/>
              <a:sym typeface="Book Antiqu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pic>
        <p:nvPicPr>
          <p:cNvPr id="626" name="Google Shape;626;p97" descr="D:\документы\Н Мет работа\токсохороз\Масленкина 3.JPG"/>
          <p:cNvPicPr preferRelativeResize="0"/>
          <p:nvPr/>
        </p:nvPicPr>
        <p:blipFill rotWithShape="1">
          <a:blip r:embed="rId3">
            <a:alphaModFix/>
          </a:blip>
          <a:srcRect/>
          <a:stretch/>
        </p:blipFill>
        <p:spPr>
          <a:xfrm>
            <a:off x="179513" y="548680"/>
            <a:ext cx="3888432" cy="3071661"/>
          </a:xfrm>
          <a:prstGeom prst="rect">
            <a:avLst/>
          </a:prstGeom>
          <a:noFill/>
          <a:ln>
            <a:noFill/>
          </a:ln>
        </p:spPr>
      </p:pic>
      <p:cxnSp>
        <p:nvCxnSpPr>
          <p:cNvPr id="627" name="Google Shape;627;p97"/>
          <p:cNvCxnSpPr/>
          <p:nvPr/>
        </p:nvCxnSpPr>
        <p:spPr>
          <a:xfrm rot="10800000" flipH="1">
            <a:off x="0" y="2852936"/>
            <a:ext cx="467544" cy="72008"/>
          </a:xfrm>
          <a:prstGeom prst="straightConnector1">
            <a:avLst/>
          </a:prstGeom>
          <a:noFill/>
          <a:ln w="9525" cap="flat" cmpd="sng">
            <a:solidFill>
              <a:srgbClr val="FF0000"/>
            </a:solidFill>
            <a:prstDash val="solid"/>
            <a:round/>
            <a:headEnd type="none" w="sm" len="sm"/>
            <a:tailEnd type="stealth" w="med" len="med"/>
          </a:ln>
        </p:spPr>
      </p:cxnSp>
      <p:sp>
        <p:nvSpPr>
          <p:cNvPr id="628" name="Google Shape;628;p97"/>
          <p:cNvSpPr/>
          <p:nvPr/>
        </p:nvSpPr>
        <p:spPr>
          <a:xfrm>
            <a:off x="2555776" y="0"/>
            <a:ext cx="1766253"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200" b="1">
                <a:solidFill>
                  <a:schemeClr val="lt1"/>
                </a:solidFill>
                <a:latin typeface="Book Antiqua"/>
                <a:ea typeface="Book Antiqua"/>
                <a:cs typeface="Book Antiqua"/>
                <a:sym typeface="Book Antiqua"/>
              </a:rPr>
              <a:t>Токсокароз</a:t>
            </a:r>
            <a:endParaRPr sz="2200" b="1">
              <a:solidFill>
                <a:schemeClr val="lt1"/>
              </a:solidFill>
              <a:latin typeface="Book Antiqua"/>
              <a:ea typeface="Book Antiqua"/>
              <a:cs typeface="Book Antiqua"/>
              <a:sym typeface="Book Antiqua"/>
            </a:endParaRPr>
          </a:p>
        </p:txBody>
      </p:sp>
      <p:pic>
        <p:nvPicPr>
          <p:cNvPr id="629" name="Google Shape;629;p97" descr="D:\документы\Н Мет работа\токсохороз\Масленкина 3а.JPG"/>
          <p:cNvPicPr preferRelativeResize="0"/>
          <p:nvPr/>
        </p:nvPicPr>
        <p:blipFill rotWithShape="1">
          <a:blip r:embed="rId4">
            <a:alphaModFix/>
          </a:blip>
          <a:srcRect/>
          <a:stretch/>
        </p:blipFill>
        <p:spPr>
          <a:xfrm>
            <a:off x="4067944" y="548680"/>
            <a:ext cx="2464273" cy="3168352"/>
          </a:xfrm>
          <a:prstGeom prst="rect">
            <a:avLst/>
          </a:prstGeom>
          <a:noFill/>
          <a:ln>
            <a:noFill/>
          </a:ln>
        </p:spPr>
      </p:pic>
      <p:pic>
        <p:nvPicPr>
          <p:cNvPr id="630" name="Google Shape;630;p97" descr="D:\документы\Н Мет работа\токсохороз\Масленкина 1.JPG"/>
          <p:cNvPicPr preferRelativeResize="0"/>
          <p:nvPr/>
        </p:nvPicPr>
        <p:blipFill rotWithShape="1">
          <a:blip r:embed="rId5">
            <a:alphaModFix/>
          </a:blip>
          <a:srcRect/>
          <a:stretch/>
        </p:blipFill>
        <p:spPr>
          <a:xfrm>
            <a:off x="2627784" y="3645024"/>
            <a:ext cx="2448272" cy="3212976"/>
          </a:xfrm>
          <a:prstGeom prst="rect">
            <a:avLst/>
          </a:prstGeom>
          <a:noFill/>
          <a:ln>
            <a:noFill/>
          </a:ln>
        </p:spPr>
      </p:pic>
      <p:cxnSp>
        <p:nvCxnSpPr>
          <p:cNvPr id="631" name="Google Shape;631;p97"/>
          <p:cNvCxnSpPr/>
          <p:nvPr/>
        </p:nvCxnSpPr>
        <p:spPr>
          <a:xfrm flipH="1">
            <a:off x="3059832" y="1196752"/>
            <a:ext cx="432048" cy="72008"/>
          </a:xfrm>
          <a:prstGeom prst="straightConnector1">
            <a:avLst/>
          </a:prstGeom>
          <a:noFill/>
          <a:ln w="9525" cap="flat" cmpd="sng">
            <a:solidFill>
              <a:srgbClr val="FF0000"/>
            </a:solidFill>
            <a:prstDash val="solid"/>
            <a:round/>
            <a:headEnd type="none" w="sm" len="sm"/>
            <a:tailEnd type="stealth" w="med" len="med"/>
          </a:ln>
        </p:spPr>
      </p:cxnSp>
      <p:cxnSp>
        <p:nvCxnSpPr>
          <p:cNvPr id="632" name="Google Shape;632;p97"/>
          <p:cNvCxnSpPr/>
          <p:nvPr/>
        </p:nvCxnSpPr>
        <p:spPr>
          <a:xfrm flipH="1">
            <a:off x="3851920" y="4509120"/>
            <a:ext cx="360040" cy="432048"/>
          </a:xfrm>
          <a:prstGeom prst="straightConnector1">
            <a:avLst/>
          </a:prstGeom>
          <a:noFill/>
          <a:ln w="9525" cap="flat" cmpd="sng">
            <a:solidFill>
              <a:srgbClr val="FF0000"/>
            </a:solidFill>
            <a:prstDash val="solid"/>
            <a:round/>
            <a:headEnd type="none" w="sm" len="sm"/>
            <a:tailEnd type="stealth" w="med" len="med"/>
          </a:ln>
        </p:spPr>
      </p:cxnSp>
      <p:cxnSp>
        <p:nvCxnSpPr>
          <p:cNvPr id="633" name="Google Shape;633;p97"/>
          <p:cNvCxnSpPr/>
          <p:nvPr/>
        </p:nvCxnSpPr>
        <p:spPr>
          <a:xfrm flipH="1">
            <a:off x="5580112" y="1484784"/>
            <a:ext cx="576064" cy="72008"/>
          </a:xfrm>
          <a:prstGeom prst="straightConnector1">
            <a:avLst/>
          </a:prstGeom>
          <a:noFill/>
          <a:ln w="9525" cap="flat" cmpd="sng">
            <a:solidFill>
              <a:srgbClr val="FF0000"/>
            </a:solidFill>
            <a:prstDash val="solid"/>
            <a:round/>
            <a:headEnd type="none" w="sm" len="sm"/>
            <a:tailEnd type="stealth" w="med" len="med"/>
          </a:ln>
        </p:spPr>
      </p:cxnSp>
      <p:pic>
        <p:nvPicPr>
          <p:cNvPr id="634" name="Google Shape;634;p97" descr="D:\документы\Н Мет работа\токсохороз\Масленкина 2.JPG"/>
          <p:cNvPicPr preferRelativeResize="0"/>
          <p:nvPr/>
        </p:nvPicPr>
        <p:blipFill rotWithShape="1">
          <a:blip r:embed="rId6">
            <a:alphaModFix/>
          </a:blip>
          <a:srcRect/>
          <a:stretch/>
        </p:blipFill>
        <p:spPr>
          <a:xfrm>
            <a:off x="0" y="3661190"/>
            <a:ext cx="2411760" cy="3196810"/>
          </a:xfrm>
          <a:prstGeom prst="rect">
            <a:avLst/>
          </a:prstGeom>
          <a:noFill/>
          <a:ln>
            <a:noFill/>
          </a:ln>
        </p:spPr>
      </p:pic>
      <p:cxnSp>
        <p:nvCxnSpPr>
          <p:cNvPr id="635" name="Google Shape;635;p97"/>
          <p:cNvCxnSpPr/>
          <p:nvPr/>
        </p:nvCxnSpPr>
        <p:spPr>
          <a:xfrm rot="10800000" flipH="1">
            <a:off x="179512" y="5301208"/>
            <a:ext cx="504056" cy="216024"/>
          </a:xfrm>
          <a:prstGeom prst="straightConnector1">
            <a:avLst/>
          </a:prstGeom>
          <a:noFill/>
          <a:ln w="9525" cap="flat" cmpd="sng">
            <a:solidFill>
              <a:srgbClr val="FF0000"/>
            </a:solidFill>
            <a:prstDash val="solid"/>
            <a:round/>
            <a:headEnd type="none" w="sm" len="sm"/>
            <a:tailEnd type="stealth" w="med" len="med"/>
          </a:ln>
        </p:spPr>
      </p:cxnSp>
      <p:sp>
        <p:nvSpPr>
          <p:cNvPr id="636" name="Google Shape;636;p97"/>
          <p:cNvSpPr/>
          <p:nvPr/>
        </p:nvSpPr>
        <p:spPr>
          <a:xfrm>
            <a:off x="5148064" y="5934670"/>
            <a:ext cx="3744416" cy="923330"/>
          </a:xfrm>
          <a:prstGeom prst="rect">
            <a:avLst/>
          </a:prstGeom>
          <a:noFill/>
          <a:ln>
            <a:noFill/>
          </a:ln>
        </p:spPr>
        <p:txBody>
          <a:bodyPr spcFirstLastPara="1" wrap="square" lIns="91425" tIns="45700" rIns="91425" bIns="45700" anchor="t" anchorCtr="0">
            <a:noAutofit/>
          </a:bodyPr>
          <a:lstStyle/>
          <a:p>
            <a:pPr marL="0" marR="0" lvl="0" indent="360363" algn="just" rtl="0">
              <a:spcBef>
                <a:spcPts val="0"/>
              </a:spcBef>
              <a:spcAft>
                <a:spcPts val="0"/>
              </a:spcAft>
              <a:buNone/>
            </a:pPr>
            <a:r>
              <a:rPr lang="ru-RU" sz="1800">
                <a:solidFill>
                  <a:schemeClr val="lt1"/>
                </a:solidFill>
                <a:latin typeface="Book Antiqua"/>
                <a:ea typeface="Book Antiqua"/>
                <a:cs typeface="Book Antiqua"/>
                <a:sym typeface="Book Antiqua"/>
              </a:rPr>
              <a:t>Чебан Н.В., 411 Центральний Військовий клінічний госпіталь, м. Одеса</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pic>
        <p:nvPicPr>
          <p:cNvPr id="641" name="Google Shape;641;p98" descr="D:\документы\Н Мет работа\токсохороз\Масленкина 4.JPG"/>
          <p:cNvPicPr preferRelativeResize="0"/>
          <p:nvPr/>
        </p:nvPicPr>
        <p:blipFill rotWithShape="1">
          <a:blip r:embed="rId3">
            <a:alphaModFix/>
          </a:blip>
          <a:srcRect/>
          <a:stretch/>
        </p:blipFill>
        <p:spPr>
          <a:xfrm>
            <a:off x="0" y="404665"/>
            <a:ext cx="5249136" cy="5184576"/>
          </a:xfrm>
          <a:prstGeom prst="rect">
            <a:avLst/>
          </a:prstGeom>
          <a:noFill/>
          <a:ln>
            <a:noFill/>
          </a:ln>
        </p:spPr>
      </p:pic>
      <p:sp>
        <p:nvSpPr>
          <p:cNvPr id="642" name="Google Shape;642;p98"/>
          <p:cNvSpPr/>
          <p:nvPr/>
        </p:nvSpPr>
        <p:spPr>
          <a:xfrm>
            <a:off x="5364088" y="404664"/>
            <a:ext cx="3547348" cy="175432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ru-RU" sz="1800" dirty="0">
                <a:solidFill>
                  <a:schemeClr val="lt1"/>
                </a:solidFill>
                <a:latin typeface="Times New Roman" pitchFamily="18" charset="0"/>
                <a:ea typeface="Book Antiqua"/>
                <a:cs typeface="Times New Roman" pitchFamily="18" charset="0"/>
                <a:sym typeface="Book Antiqua"/>
              </a:rPr>
              <a:t>Той же </a:t>
            </a:r>
            <a:r>
              <a:rPr lang="ru-RU" sz="1800" dirty="0" err="1">
                <a:solidFill>
                  <a:schemeClr val="lt1"/>
                </a:solidFill>
                <a:latin typeface="Times New Roman" pitchFamily="18" charset="0"/>
                <a:ea typeface="Book Antiqua"/>
                <a:cs typeface="Times New Roman" pitchFamily="18" charset="0"/>
                <a:sym typeface="Book Antiqua"/>
              </a:rPr>
              <a:t>пацієнт</a:t>
            </a:r>
            <a:endParaRPr sz="1800" dirty="0">
              <a:solidFill>
                <a:schemeClr val="lt1"/>
              </a:solidFill>
              <a:latin typeface="Times New Roman" pitchFamily="18" charset="0"/>
              <a:ea typeface="Book Antiqua"/>
              <a:cs typeface="Times New Roman" pitchFamily="18" charset="0"/>
              <a:sym typeface="Book Antiqua"/>
            </a:endParaRPr>
          </a:p>
          <a:p>
            <a:pPr marL="0" marR="0" lvl="0" indent="0" algn="l" rtl="0">
              <a:spcBef>
                <a:spcPts val="0"/>
              </a:spcBef>
              <a:spcAft>
                <a:spcPts val="0"/>
              </a:spcAft>
              <a:buClr>
                <a:schemeClr val="dk1"/>
              </a:buClr>
              <a:buSzPts val="1100"/>
              <a:buFont typeface="Arial"/>
              <a:buNone/>
            </a:pPr>
            <a:endParaRPr sz="1800" dirty="0">
              <a:solidFill>
                <a:schemeClr val="lt1"/>
              </a:solidFill>
              <a:latin typeface="Times New Roman" pitchFamily="18" charset="0"/>
              <a:ea typeface="Book Antiqua"/>
              <a:cs typeface="Times New Roman" pitchFamily="18" charset="0"/>
              <a:sym typeface="Book Antiqua"/>
            </a:endParaRPr>
          </a:p>
          <a:p>
            <a:pPr marL="0" marR="0" lvl="0" indent="0" algn="l" rtl="0">
              <a:spcBef>
                <a:spcPts val="0"/>
              </a:spcBef>
              <a:spcAft>
                <a:spcPts val="0"/>
              </a:spcAft>
              <a:buClr>
                <a:schemeClr val="dk1"/>
              </a:buClr>
              <a:buSzPts val="1100"/>
              <a:buFont typeface="Arial"/>
              <a:buNone/>
            </a:pPr>
            <a:r>
              <a:rPr lang="ru-RU" sz="1800" dirty="0">
                <a:solidFill>
                  <a:schemeClr val="lt1"/>
                </a:solidFill>
                <a:latin typeface="Times New Roman" pitchFamily="18" charset="0"/>
                <a:ea typeface="Book Antiqua"/>
                <a:cs typeface="Times New Roman" pitchFamily="18" charset="0"/>
                <a:sym typeface="Book Antiqua"/>
              </a:rPr>
              <a:t>КТ </a:t>
            </a:r>
            <a:r>
              <a:rPr lang="ru-RU" sz="1800" dirty="0" err="1">
                <a:solidFill>
                  <a:schemeClr val="lt1"/>
                </a:solidFill>
                <a:latin typeface="Times New Roman" pitchFamily="18" charset="0"/>
                <a:ea typeface="Book Antiqua"/>
                <a:cs typeface="Times New Roman" pitchFamily="18" charset="0"/>
                <a:sym typeface="Book Antiqua"/>
              </a:rPr>
              <a:t>черевної</a:t>
            </a:r>
            <a:r>
              <a:rPr lang="ru-RU" sz="1800" dirty="0">
                <a:solidFill>
                  <a:schemeClr val="lt1"/>
                </a:solidFill>
                <a:latin typeface="Times New Roman" pitchFamily="18" charset="0"/>
                <a:ea typeface="Book Antiqua"/>
                <a:cs typeface="Times New Roman" pitchFamily="18" charset="0"/>
                <a:sym typeface="Book Antiqua"/>
              </a:rPr>
              <a:t> </a:t>
            </a:r>
            <a:r>
              <a:rPr lang="ru-RU" sz="1800" dirty="0" err="1">
                <a:solidFill>
                  <a:schemeClr val="lt1"/>
                </a:solidFill>
                <a:latin typeface="Times New Roman" pitchFamily="18" charset="0"/>
                <a:ea typeface="Book Antiqua"/>
                <a:cs typeface="Times New Roman" pitchFamily="18" charset="0"/>
                <a:sym typeface="Book Antiqua"/>
              </a:rPr>
              <a:t>порожнини</a:t>
            </a:r>
            <a:r>
              <a:rPr lang="ru-RU" sz="1800" dirty="0">
                <a:solidFill>
                  <a:schemeClr val="lt1"/>
                </a:solidFill>
                <a:latin typeface="Times New Roman" pitchFamily="18" charset="0"/>
                <a:ea typeface="Book Antiqua"/>
                <a:cs typeface="Times New Roman" pitchFamily="18" charset="0"/>
                <a:sym typeface="Book Antiqua"/>
              </a:rPr>
              <a:t>:</a:t>
            </a:r>
            <a:endParaRPr sz="1800" dirty="0">
              <a:solidFill>
                <a:schemeClr val="lt1"/>
              </a:solidFill>
              <a:latin typeface="Times New Roman" pitchFamily="18" charset="0"/>
              <a:ea typeface="Book Antiqua"/>
              <a:cs typeface="Times New Roman" pitchFamily="18" charset="0"/>
              <a:sym typeface="Book Antiqua"/>
            </a:endParaRPr>
          </a:p>
          <a:p>
            <a:pPr marL="0" marR="0" lvl="0" indent="0" algn="l" rtl="0">
              <a:spcBef>
                <a:spcPts val="0"/>
              </a:spcBef>
              <a:spcAft>
                <a:spcPts val="0"/>
              </a:spcAft>
              <a:buClr>
                <a:schemeClr val="dk1"/>
              </a:buClr>
              <a:buSzPts val="1100"/>
              <a:buFont typeface="Arial"/>
              <a:buNone/>
            </a:pPr>
            <a:r>
              <a:rPr lang="ru-RU" sz="1800" dirty="0" err="1">
                <a:solidFill>
                  <a:schemeClr val="lt1"/>
                </a:solidFill>
                <a:latin typeface="Times New Roman" pitchFamily="18" charset="0"/>
                <a:ea typeface="Book Antiqua"/>
                <a:cs typeface="Times New Roman" pitchFamily="18" charset="0"/>
                <a:sym typeface="Book Antiqua"/>
              </a:rPr>
              <a:t>Вогнища</a:t>
            </a:r>
            <a:r>
              <a:rPr lang="ru-RU" sz="1800" dirty="0">
                <a:solidFill>
                  <a:schemeClr val="lt1"/>
                </a:solidFill>
                <a:latin typeface="Times New Roman" pitchFamily="18" charset="0"/>
                <a:ea typeface="Book Antiqua"/>
                <a:cs typeface="Times New Roman" pitchFamily="18" charset="0"/>
                <a:sym typeface="Book Antiqua"/>
              </a:rPr>
              <a:t> в </a:t>
            </a:r>
            <a:r>
              <a:rPr lang="ru-RU" sz="1800" dirty="0" err="1">
                <a:solidFill>
                  <a:schemeClr val="lt1"/>
                </a:solidFill>
                <a:latin typeface="Times New Roman" pitchFamily="18" charset="0"/>
                <a:ea typeface="Book Antiqua"/>
                <a:cs typeface="Times New Roman" pitchFamily="18" charset="0"/>
                <a:sym typeface="Book Antiqua"/>
              </a:rPr>
              <a:t>печінці</a:t>
            </a:r>
            <a:r>
              <a:rPr lang="ru-RU" sz="1800" dirty="0">
                <a:solidFill>
                  <a:schemeClr val="lt1"/>
                </a:solidFill>
                <a:latin typeface="Times New Roman" pitchFamily="18" charset="0"/>
                <a:ea typeface="Book Antiqua"/>
                <a:cs typeface="Times New Roman" pitchFamily="18" charset="0"/>
                <a:sym typeface="Book Antiqua"/>
              </a:rPr>
              <a:t> </a:t>
            </a:r>
            <a:r>
              <a:rPr lang="ru-RU" sz="1800" dirty="0" err="1">
                <a:solidFill>
                  <a:schemeClr val="lt1"/>
                </a:solidFill>
                <a:latin typeface="Times New Roman" pitchFamily="18" charset="0"/>
                <a:ea typeface="Book Antiqua"/>
                <a:cs typeface="Times New Roman" pitchFamily="18" charset="0"/>
                <a:sym typeface="Book Antiqua"/>
              </a:rPr>
              <a:t>різних</a:t>
            </a:r>
            <a:r>
              <a:rPr lang="ru-RU" sz="1800" dirty="0">
                <a:solidFill>
                  <a:schemeClr val="lt1"/>
                </a:solidFill>
                <a:latin typeface="Times New Roman" pitchFamily="18" charset="0"/>
                <a:ea typeface="Book Antiqua"/>
                <a:cs typeface="Times New Roman" pitchFamily="18" charset="0"/>
                <a:sym typeface="Book Antiqua"/>
              </a:rPr>
              <a:t> </a:t>
            </a:r>
            <a:r>
              <a:rPr lang="ru-RU" sz="1800" dirty="0" err="1">
                <a:solidFill>
                  <a:schemeClr val="lt1"/>
                </a:solidFill>
                <a:latin typeface="Times New Roman" pitchFamily="18" charset="0"/>
                <a:ea typeface="Book Antiqua"/>
                <a:cs typeface="Times New Roman" pitchFamily="18" charset="0"/>
                <a:sym typeface="Book Antiqua"/>
              </a:rPr>
              <a:t>розмірів</a:t>
            </a:r>
            <a:endParaRPr sz="1800" dirty="0">
              <a:solidFill>
                <a:schemeClr val="lt1"/>
              </a:solidFill>
              <a:latin typeface="Times New Roman" pitchFamily="18" charset="0"/>
              <a:ea typeface="Book Antiqua"/>
              <a:cs typeface="Times New Roman" pitchFamily="18" charset="0"/>
              <a:sym typeface="Book Antiqua"/>
            </a:endParaRPr>
          </a:p>
          <a:p>
            <a:pPr marL="0" marR="0" lvl="0" indent="0" algn="l" rtl="0">
              <a:spcBef>
                <a:spcPts val="0"/>
              </a:spcBef>
              <a:spcAft>
                <a:spcPts val="0"/>
              </a:spcAft>
              <a:buNone/>
            </a:pPr>
            <a:endParaRPr sz="1800" dirty="0">
              <a:solidFill>
                <a:schemeClr val="lt1"/>
              </a:solidFill>
              <a:latin typeface="Book Antiqua"/>
              <a:ea typeface="Book Antiqua"/>
              <a:cs typeface="Book Antiqua"/>
              <a:sym typeface="Book Antiqua"/>
            </a:endParaRPr>
          </a:p>
        </p:txBody>
      </p:sp>
      <p:pic>
        <p:nvPicPr>
          <p:cNvPr id="643" name="Google Shape;643;p98" descr="D:\документы\Н Мет работа\токсохороз\Масленкина 4а.JPG"/>
          <p:cNvPicPr preferRelativeResize="0"/>
          <p:nvPr/>
        </p:nvPicPr>
        <p:blipFill rotWithShape="1">
          <a:blip r:embed="rId4">
            <a:alphaModFix/>
          </a:blip>
          <a:srcRect/>
          <a:stretch/>
        </p:blipFill>
        <p:spPr>
          <a:xfrm>
            <a:off x="5220072" y="1772816"/>
            <a:ext cx="3923928" cy="5085184"/>
          </a:xfrm>
          <a:prstGeom prst="rect">
            <a:avLst/>
          </a:prstGeom>
          <a:noFill/>
          <a:ln>
            <a:noFill/>
          </a:ln>
        </p:spPr>
      </p:pic>
      <p:sp>
        <p:nvSpPr>
          <p:cNvPr id="644" name="Google Shape;644;p98"/>
          <p:cNvSpPr/>
          <p:nvPr/>
        </p:nvSpPr>
        <p:spPr>
          <a:xfrm>
            <a:off x="160912" y="5735255"/>
            <a:ext cx="4572000" cy="923400"/>
          </a:xfrm>
          <a:prstGeom prst="rect">
            <a:avLst/>
          </a:prstGeom>
          <a:noFill/>
          <a:ln>
            <a:noFill/>
          </a:ln>
        </p:spPr>
        <p:txBody>
          <a:bodyPr spcFirstLastPara="1" wrap="square" lIns="91425" tIns="45700" rIns="91425" bIns="45700" anchor="t" anchorCtr="0">
            <a:noAutofit/>
          </a:bodyPr>
          <a:lstStyle/>
          <a:p>
            <a:pPr marL="0" marR="0" lvl="0" indent="360363" algn="just" rtl="0">
              <a:spcBef>
                <a:spcPts val="0"/>
              </a:spcBef>
              <a:spcAft>
                <a:spcPts val="0"/>
              </a:spcAft>
              <a:buNone/>
            </a:pPr>
            <a:r>
              <a:rPr lang="ru-RU" sz="1800">
                <a:solidFill>
                  <a:schemeClr val="lt1"/>
                </a:solidFill>
                <a:latin typeface="Book Antiqua"/>
                <a:ea typeface="Book Antiqua"/>
                <a:cs typeface="Book Antiqua"/>
                <a:sym typeface="Book Antiqua"/>
              </a:rPr>
              <a:t>Чебан Н.В., 411 Центральний Військовий клінічний госпіталь, м.Одеса</a:t>
            </a:r>
            <a:endParaRPr/>
          </a:p>
          <a:p>
            <a:pPr marL="0" marR="0" lvl="0" indent="360363" algn="just" rtl="0">
              <a:spcBef>
                <a:spcPts val="0"/>
              </a:spcBef>
              <a:spcAft>
                <a:spcPts val="0"/>
              </a:spcAft>
              <a:buNone/>
            </a:pPr>
            <a:endParaRPr sz="1800">
              <a:solidFill>
                <a:schemeClr val="lt1"/>
              </a:solidFill>
              <a:latin typeface="Book Antiqua"/>
              <a:ea typeface="Book Antiqua"/>
              <a:cs typeface="Book Antiqua"/>
              <a:sym typeface="Book Antiqua"/>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pic>
        <p:nvPicPr>
          <p:cNvPr id="649" name="Google Shape;649;p99" descr="D:\документы\Н Мет работа\токсохороз\Масленкина 5.JPG"/>
          <p:cNvPicPr preferRelativeResize="0"/>
          <p:nvPr/>
        </p:nvPicPr>
        <p:blipFill rotWithShape="1">
          <a:blip r:embed="rId3">
            <a:alphaModFix/>
          </a:blip>
          <a:srcRect b="33641"/>
          <a:stretch/>
        </p:blipFill>
        <p:spPr>
          <a:xfrm>
            <a:off x="0" y="836712"/>
            <a:ext cx="4991472" cy="4492559"/>
          </a:xfrm>
          <a:prstGeom prst="rect">
            <a:avLst/>
          </a:prstGeom>
          <a:noFill/>
          <a:ln>
            <a:noFill/>
          </a:ln>
        </p:spPr>
      </p:pic>
      <p:pic>
        <p:nvPicPr>
          <p:cNvPr id="650" name="Google Shape;650;p99" descr="D:\документы\Н Мет работа\токсохороз\Масленкина 5в.JPG"/>
          <p:cNvPicPr preferRelativeResize="0"/>
          <p:nvPr/>
        </p:nvPicPr>
        <p:blipFill rotWithShape="1">
          <a:blip r:embed="rId4">
            <a:alphaModFix/>
          </a:blip>
          <a:srcRect/>
          <a:stretch/>
        </p:blipFill>
        <p:spPr>
          <a:xfrm>
            <a:off x="4860032" y="836712"/>
            <a:ext cx="4283968" cy="4536503"/>
          </a:xfrm>
          <a:prstGeom prst="rect">
            <a:avLst/>
          </a:prstGeom>
          <a:noFill/>
          <a:ln>
            <a:noFill/>
          </a:ln>
        </p:spPr>
      </p:pic>
      <p:sp>
        <p:nvSpPr>
          <p:cNvPr id="651" name="Google Shape;651;p99"/>
          <p:cNvSpPr/>
          <p:nvPr/>
        </p:nvSpPr>
        <p:spPr>
          <a:xfrm>
            <a:off x="1547674" y="0"/>
            <a:ext cx="4361100" cy="725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ru-RU" sz="1800">
                <a:solidFill>
                  <a:schemeClr val="lt1"/>
                </a:solidFill>
                <a:latin typeface="Book Antiqua"/>
                <a:ea typeface="Book Antiqua"/>
                <a:cs typeface="Book Antiqua"/>
                <a:sym typeface="Book Antiqua"/>
              </a:rPr>
              <a:t>Той же пацієнт</a:t>
            </a: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800">
                <a:solidFill>
                  <a:schemeClr val="lt1"/>
                </a:solidFill>
                <a:latin typeface="Book Antiqua"/>
                <a:ea typeface="Book Antiqua"/>
                <a:cs typeface="Book Antiqua"/>
                <a:sym typeface="Book Antiqua"/>
              </a:rPr>
              <a:t>МРТ черевної порожнини</a:t>
            </a: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p100"/>
          <p:cNvSpPr/>
          <p:nvPr/>
        </p:nvSpPr>
        <p:spPr>
          <a:xfrm>
            <a:off x="323528" y="260648"/>
            <a:ext cx="8424936" cy="6740307"/>
          </a:xfrm>
          <a:prstGeom prst="rect">
            <a:avLst/>
          </a:prstGeom>
          <a:noFill/>
          <a:ln>
            <a:noFill/>
          </a:ln>
        </p:spPr>
        <p:txBody>
          <a:bodyPr spcFirstLastPara="1" wrap="square" lIns="91425" tIns="45700" rIns="91425" bIns="45700" anchor="t" anchorCtr="0">
            <a:noAutofit/>
          </a:bodyPr>
          <a:lstStyle/>
          <a:p>
            <a:pPr marL="360362" marR="0" lvl="0" indent="-207962" algn="just" rtl="0">
              <a:spcBef>
                <a:spcPts val="0"/>
              </a:spcBef>
              <a:spcAft>
                <a:spcPts val="0"/>
              </a:spcAft>
              <a:buClr>
                <a:schemeClr val="dk1"/>
              </a:buClr>
              <a:buSzPts val="1100"/>
              <a:buFont typeface="Arial"/>
              <a:buNone/>
            </a:pPr>
            <a:r>
              <a:rPr lang="uk-UA" sz="2400" dirty="0">
                <a:solidFill>
                  <a:schemeClr val="lt1"/>
                </a:solidFill>
                <a:latin typeface="Book Antiqua" pitchFamily="18" charset="0"/>
                <a:ea typeface="Book Antiqua"/>
                <a:cs typeface="Times New Roman" pitchFamily="18" charset="0"/>
                <a:sym typeface="Book Antiqua"/>
              </a:rPr>
              <a:t>Диференціальна діагностика </a:t>
            </a:r>
            <a:r>
              <a:rPr lang="uk-UA" sz="2400" dirty="0" err="1">
                <a:solidFill>
                  <a:schemeClr val="lt1"/>
                </a:solidFill>
                <a:latin typeface="Book Antiqua" pitchFamily="18" charset="0"/>
                <a:ea typeface="Book Antiqua"/>
                <a:cs typeface="Times New Roman" pitchFamily="18" charset="0"/>
                <a:sym typeface="Book Antiqua"/>
              </a:rPr>
              <a:t>токсокарозу</a:t>
            </a:r>
            <a:r>
              <a:rPr lang="uk-UA" sz="2400" dirty="0">
                <a:solidFill>
                  <a:schemeClr val="lt1"/>
                </a:solidFill>
                <a:latin typeface="Book Antiqua" pitchFamily="18" charset="0"/>
                <a:ea typeface="Book Antiqua"/>
                <a:cs typeface="Times New Roman" pitchFamily="18" charset="0"/>
                <a:sym typeface="Book Antiqua"/>
              </a:rPr>
              <a:t>:</a:t>
            </a:r>
          </a:p>
          <a:p>
            <a:pPr marL="360362" marR="0" lvl="0" indent="-207962" algn="just" rtl="0">
              <a:spcBef>
                <a:spcPts val="0"/>
              </a:spcBef>
              <a:spcAft>
                <a:spcPts val="0"/>
              </a:spcAft>
              <a:buClr>
                <a:schemeClr val="dk1"/>
              </a:buClr>
              <a:buSzPts val="1100"/>
              <a:buFont typeface="Arial"/>
              <a:buNone/>
            </a:pPr>
            <a:endParaRPr lang="uk-UA" sz="2400" dirty="0">
              <a:solidFill>
                <a:schemeClr val="lt1"/>
              </a:solidFill>
              <a:latin typeface="Book Antiqua" pitchFamily="18" charset="0"/>
              <a:ea typeface="Book Antiqua"/>
              <a:cs typeface="Times New Roman" pitchFamily="18" charset="0"/>
              <a:sym typeface="Book Antiqua"/>
            </a:endParaRPr>
          </a:p>
          <a:p>
            <a:pPr marL="457200" marR="0" lvl="0" indent="-381000" algn="just" rtl="0">
              <a:spcBef>
                <a:spcPts val="0"/>
              </a:spcBef>
              <a:spcAft>
                <a:spcPts val="0"/>
              </a:spcAft>
              <a:buClr>
                <a:schemeClr val="lt1"/>
              </a:buClr>
              <a:buSzPts val="2400"/>
              <a:buFont typeface="Book Antiqua"/>
              <a:buChar char="●"/>
            </a:pPr>
            <a:r>
              <a:rPr lang="uk-UA" sz="2400" dirty="0">
                <a:solidFill>
                  <a:schemeClr val="lt1"/>
                </a:solidFill>
                <a:latin typeface="Book Antiqua" pitchFamily="18" charset="0"/>
                <a:ea typeface="Book Antiqua"/>
                <a:cs typeface="Times New Roman" pitchFamily="18" charset="0"/>
                <a:sym typeface="Book Antiqua"/>
              </a:rPr>
              <a:t>Гельмінтози людини на ранній стадії (аскаридоз, </a:t>
            </a:r>
            <a:r>
              <a:rPr lang="uk-UA" sz="2400" dirty="0" err="1">
                <a:solidFill>
                  <a:schemeClr val="lt1"/>
                </a:solidFill>
                <a:latin typeface="Book Antiqua" pitchFamily="18" charset="0"/>
                <a:ea typeface="Book Antiqua"/>
                <a:cs typeface="Times New Roman" pitchFamily="18" charset="0"/>
                <a:sym typeface="Book Antiqua"/>
              </a:rPr>
              <a:t>опісторхоз</a:t>
            </a:r>
            <a:r>
              <a:rPr lang="uk-UA" sz="2400" dirty="0">
                <a:solidFill>
                  <a:schemeClr val="lt1"/>
                </a:solidFill>
                <a:latin typeface="Book Antiqua" pitchFamily="18" charset="0"/>
                <a:ea typeface="Book Antiqua"/>
                <a:cs typeface="Times New Roman" pitchFamily="18" charset="0"/>
                <a:sym typeface="Book Antiqua"/>
              </a:rPr>
              <a:t>, шистосомоз);</a:t>
            </a:r>
          </a:p>
          <a:p>
            <a:pPr marL="457200" marR="0" lvl="0" indent="-381000" algn="just" rtl="0">
              <a:spcBef>
                <a:spcPts val="0"/>
              </a:spcBef>
              <a:spcAft>
                <a:spcPts val="0"/>
              </a:spcAft>
              <a:buClr>
                <a:schemeClr val="lt1"/>
              </a:buClr>
              <a:buSzPts val="2400"/>
              <a:buFont typeface="Book Antiqua"/>
              <a:buChar char="●"/>
            </a:pPr>
            <a:r>
              <a:rPr lang="uk-UA" sz="2400" dirty="0">
                <a:solidFill>
                  <a:schemeClr val="lt1"/>
                </a:solidFill>
                <a:latin typeface="Book Antiqua" pitchFamily="18" charset="0"/>
                <a:ea typeface="Book Antiqua"/>
                <a:cs typeface="Times New Roman" pitchFamily="18" charset="0"/>
                <a:sym typeface="Book Antiqua"/>
              </a:rPr>
              <a:t>синдром Леффлера</a:t>
            </a:r>
          </a:p>
          <a:p>
            <a:pPr marL="457200" marR="0" lvl="0" indent="-381000" algn="just" rtl="0">
              <a:spcBef>
                <a:spcPts val="0"/>
              </a:spcBef>
              <a:spcAft>
                <a:spcPts val="0"/>
              </a:spcAft>
              <a:buClr>
                <a:schemeClr val="lt1"/>
              </a:buClr>
              <a:buSzPts val="2400"/>
              <a:buFont typeface="Book Antiqua"/>
              <a:buChar char="●"/>
            </a:pPr>
            <a:r>
              <a:rPr lang="uk-UA" sz="2400" dirty="0">
                <a:solidFill>
                  <a:schemeClr val="lt1"/>
                </a:solidFill>
                <a:latin typeface="Book Antiqua" pitchFamily="18" charset="0"/>
                <a:ea typeface="Book Antiqua"/>
                <a:cs typeface="Times New Roman" pitchFamily="18" charset="0"/>
                <a:sym typeface="Book Antiqua"/>
              </a:rPr>
              <a:t>Неспецифічний поліартрит;</a:t>
            </a:r>
          </a:p>
          <a:p>
            <a:pPr marL="457200" marR="0" lvl="0" indent="-381000" algn="just" rtl="0">
              <a:spcBef>
                <a:spcPts val="0"/>
              </a:spcBef>
              <a:spcAft>
                <a:spcPts val="0"/>
              </a:spcAft>
              <a:buClr>
                <a:schemeClr val="lt1"/>
              </a:buClr>
              <a:buSzPts val="2400"/>
              <a:buFont typeface="Book Antiqua"/>
              <a:buChar char="●"/>
            </a:pPr>
            <a:r>
              <a:rPr lang="uk-UA" sz="2400" dirty="0">
                <a:solidFill>
                  <a:schemeClr val="lt1"/>
                </a:solidFill>
                <a:latin typeface="Book Antiqua" pitchFamily="18" charset="0"/>
                <a:ea typeface="Book Antiqua"/>
                <a:cs typeface="Times New Roman" pitchFamily="18" charset="0"/>
                <a:sym typeface="Book Antiqua"/>
              </a:rPr>
              <a:t>рак;</a:t>
            </a:r>
          </a:p>
          <a:p>
            <a:pPr marL="457200" marR="0" lvl="0" indent="-381000" algn="just" rtl="0">
              <a:spcBef>
                <a:spcPts val="0"/>
              </a:spcBef>
              <a:spcAft>
                <a:spcPts val="0"/>
              </a:spcAft>
              <a:buClr>
                <a:schemeClr val="lt1"/>
              </a:buClr>
              <a:buSzPts val="2400"/>
              <a:buFont typeface="Book Antiqua"/>
              <a:buChar char="●"/>
            </a:pPr>
            <a:r>
              <a:rPr lang="uk-UA" sz="2400" dirty="0" err="1">
                <a:solidFill>
                  <a:schemeClr val="lt1"/>
                </a:solidFill>
                <a:latin typeface="Book Antiqua" pitchFamily="18" charset="0"/>
                <a:ea typeface="Book Antiqua"/>
                <a:cs typeface="Times New Roman" pitchFamily="18" charset="0"/>
                <a:sym typeface="Book Antiqua"/>
              </a:rPr>
              <a:t>Фібропластичний</a:t>
            </a:r>
            <a:r>
              <a:rPr lang="uk-UA" sz="2400" dirty="0">
                <a:solidFill>
                  <a:schemeClr val="lt1"/>
                </a:solidFill>
                <a:latin typeface="Book Antiqua" pitchFamily="18" charset="0"/>
                <a:ea typeface="Book Antiqua"/>
                <a:cs typeface="Times New Roman" pitchFamily="18" charset="0"/>
                <a:sym typeface="Book Antiqua"/>
              </a:rPr>
              <a:t> міокардит;</a:t>
            </a:r>
          </a:p>
          <a:p>
            <a:pPr marL="360362" marR="0" lvl="0" indent="-207962" algn="just" rtl="0">
              <a:spcBef>
                <a:spcPts val="0"/>
              </a:spcBef>
              <a:spcAft>
                <a:spcPts val="0"/>
              </a:spcAft>
              <a:buClr>
                <a:schemeClr val="dk1"/>
              </a:buClr>
              <a:buSzPts val="1100"/>
              <a:buFont typeface="Arial"/>
              <a:buNone/>
            </a:pPr>
            <a:r>
              <a:rPr lang="uk-UA" sz="2400" dirty="0">
                <a:solidFill>
                  <a:schemeClr val="lt1"/>
                </a:solidFill>
                <a:latin typeface="Book Antiqua" pitchFamily="18" charset="0"/>
                <a:ea typeface="Book Antiqua"/>
                <a:cs typeface="Times New Roman" pitchFamily="18" charset="0"/>
                <a:sym typeface="Book Antiqua"/>
              </a:rPr>
              <a:t>лімфогранулематоз;</a:t>
            </a:r>
          </a:p>
          <a:p>
            <a:pPr marL="457200" marR="0" lvl="0" indent="-381000" algn="just" rtl="0">
              <a:spcBef>
                <a:spcPts val="0"/>
              </a:spcBef>
              <a:spcAft>
                <a:spcPts val="0"/>
              </a:spcAft>
              <a:buClr>
                <a:schemeClr val="lt1"/>
              </a:buClr>
              <a:buSzPts val="2400"/>
              <a:buFont typeface="Book Antiqua"/>
              <a:buChar char="●"/>
            </a:pPr>
            <a:r>
              <a:rPr lang="uk-UA" sz="2400" dirty="0">
                <a:solidFill>
                  <a:schemeClr val="lt1"/>
                </a:solidFill>
                <a:latin typeface="Book Antiqua" pitchFamily="18" charset="0"/>
                <a:ea typeface="Book Antiqua"/>
                <a:cs typeface="Times New Roman" pitchFamily="18" charset="0"/>
                <a:sym typeface="Book Antiqua"/>
              </a:rPr>
              <a:t>Сенсибілізація медикаментами.</a:t>
            </a:r>
          </a:p>
          <a:p>
            <a:pPr marL="360362" marR="0" lvl="0" indent="-207962" algn="just" rtl="0">
              <a:spcBef>
                <a:spcPts val="0"/>
              </a:spcBef>
              <a:spcAft>
                <a:spcPts val="0"/>
              </a:spcAft>
              <a:buClr>
                <a:schemeClr val="dk1"/>
              </a:buClr>
              <a:buSzPts val="1100"/>
              <a:buFont typeface="Arial"/>
              <a:buNone/>
            </a:pPr>
            <a:endParaRPr lang="uk-UA" sz="2400" dirty="0">
              <a:solidFill>
                <a:schemeClr val="lt1"/>
              </a:solidFill>
              <a:latin typeface="Book Antiqua" pitchFamily="18" charset="0"/>
              <a:ea typeface="Book Antiqua"/>
              <a:cs typeface="Times New Roman" pitchFamily="18" charset="0"/>
              <a:sym typeface="Book Antiqua"/>
            </a:endParaRPr>
          </a:p>
          <a:p>
            <a:pPr marL="360362" marR="0" lvl="0" indent="-207962" algn="just" rtl="0">
              <a:spcBef>
                <a:spcPts val="0"/>
              </a:spcBef>
              <a:spcAft>
                <a:spcPts val="0"/>
              </a:spcAft>
              <a:buClr>
                <a:schemeClr val="dk1"/>
              </a:buClr>
              <a:buSzPts val="1100"/>
              <a:buFont typeface="Arial"/>
              <a:buNone/>
            </a:pPr>
            <a:r>
              <a:rPr lang="uk-UA" sz="2400" dirty="0">
                <a:solidFill>
                  <a:schemeClr val="lt1"/>
                </a:solidFill>
                <a:latin typeface="Book Antiqua" pitchFamily="18" charset="0"/>
                <a:ea typeface="Book Antiqua"/>
                <a:cs typeface="Times New Roman" pitchFamily="18" charset="0"/>
                <a:sym typeface="Book Antiqua"/>
              </a:rPr>
              <a:t>Зміни внутрішніх органів виявляються при променевих дослідженнях - не є специфічними.</a:t>
            </a:r>
          </a:p>
          <a:p>
            <a:pPr marL="360362" marR="0" lvl="0" indent="-207962" algn="just" rtl="0">
              <a:spcBef>
                <a:spcPts val="0"/>
              </a:spcBef>
              <a:spcAft>
                <a:spcPts val="0"/>
              </a:spcAft>
              <a:buClr>
                <a:schemeClr val="dk1"/>
              </a:buClr>
              <a:buSzPts val="1100"/>
              <a:buFont typeface="Arial"/>
              <a:buNone/>
            </a:pPr>
            <a:r>
              <a:rPr lang="uk-UA" sz="2400" dirty="0">
                <a:solidFill>
                  <a:schemeClr val="lt1"/>
                </a:solidFill>
                <a:latin typeface="Book Antiqua" pitchFamily="18" charset="0"/>
                <a:ea typeface="Book Antiqua"/>
                <a:cs typeface="Times New Roman" pitchFamily="18" charset="0"/>
                <a:sym typeface="Book Antiqua"/>
              </a:rPr>
              <a:t>  Прижиттєвий </a:t>
            </a:r>
            <a:r>
              <a:rPr lang="uk-UA" sz="2400" dirty="0" err="1">
                <a:solidFill>
                  <a:schemeClr val="lt1"/>
                </a:solidFill>
                <a:latin typeface="Book Antiqua" pitchFamily="18" charset="0"/>
                <a:ea typeface="Book Antiqua"/>
                <a:cs typeface="Times New Roman" pitchFamily="18" charset="0"/>
                <a:sym typeface="Book Antiqua"/>
              </a:rPr>
              <a:t>паразитологічний</a:t>
            </a:r>
            <a:r>
              <a:rPr lang="uk-UA" sz="2400" dirty="0">
                <a:solidFill>
                  <a:schemeClr val="lt1"/>
                </a:solidFill>
                <a:latin typeface="Book Antiqua" pitchFamily="18" charset="0"/>
                <a:ea typeface="Book Antiqua"/>
                <a:cs typeface="Times New Roman" pitchFamily="18" charset="0"/>
                <a:sym typeface="Book Antiqua"/>
              </a:rPr>
              <a:t> діагноз </a:t>
            </a:r>
            <a:r>
              <a:rPr lang="uk-UA" sz="2400" dirty="0" err="1">
                <a:solidFill>
                  <a:schemeClr val="lt1"/>
                </a:solidFill>
                <a:latin typeface="Book Antiqua" pitchFamily="18" charset="0"/>
                <a:ea typeface="Book Antiqua"/>
                <a:cs typeface="Times New Roman" pitchFamily="18" charset="0"/>
                <a:sym typeface="Book Antiqua"/>
              </a:rPr>
              <a:t>токсокарозу</a:t>
            </a:r>
            <a:r>
              <a:rPr lang="uk-UA" sz="2400" dirty="0">
                <a:solidFill>
                  <a:schemeClr val="lt1"/>
                </a:solidFill>
                <a:latin typeface="Book Antiqua" pitchFamily="18" charset="0"/>
                <a:ea typeface="Book Antiqua"/>
                <a:cs typeface="Times New Roman" pitchFamily="18" charset="0"/>
                <a:sym typeface="Book Antiqua"/>
              </a:rPr>
              <a:t> практично неможливий через труднощі виявлення живих личинок в організмі. Основним методом діагностики є серологічний метод - </a:t>
            </a:r>
            <a:r>
              <a:rPr lang="uk-UA" sz="2400" dirty="0" err="1">
                <a:solidFill>
                  <a:schemeClr val="lt1"/>
                </a:solidFill>
                <a:latin typeface="Book Antiqua" pitchFamily="18" charset="0"/>
                <a:ea typeface="Book Antiqua"/>
                <a:cs typeface="Times New Roman" pitchFamily="18" charset="0"/>
                <a:sym typeface="Book Antiqua"/>
              </a:rPr>
              <a:t>імуноферментний</a:t>
            </a:r>
            <a:r>
              <a:rPr lang="uk-UA" sz="2400" dirty="0">
                <a:solidFill>
                  <a:schemeClr val="lt1"/>
                </a:solidFill>
                <a:latin typeface="Book Antiqua" pitchFamily="18" charset="0"/>
                <a:ea typeface="Book Antiqua"/>
                <a:cs typeface="Times New Roman" pitchFamily="18" charset="0"/>
                <a:sym typeface="Book Antiqua"/>
              </a:rPr>
              <a:t> аналіз.</a:t>
            </a:r>
          </a:p>
          <a:p>
            <a:pPr marL="360363" marR="0" lvl="0" indent="-207963" algn="just" rtl="0">
              <a:spcBef>
                <a:spcPts val="0"/>
              </a:spcBef>
              <a:spcAft>
                <a:spcPts val="0"/>
              </a:spcAft>
              <a:buClr>
                <a:schemeClr val="lt1"/>
              </a:buClr>
              <a:buSzPts val="2400"/>
              <a:buFont typeface="Noto Sans Symbols"/>
              <a:buNone/>
            </a:pPr>
            <a:endParaRPr lang="uk-UA" sz="2400" dirty="0">
              <a:solidFill>
                <a:schemeClr val="lt1"/>
              </a:solidFill>
              <a:latin typeface="Book Antiqua" pitchFamily="18" charset="0"/>
              <a:ea typeface="Book Antiqua"/>
              <a:cs typeface="Times New Roman" pitchFamily="18" charset="0"/>
              <a:sym typeface="Book Antiqua"/>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EAD594"/>
              </a:buClr>
              <a:buSzPts val="4100"/>
              <a:buFont typeface="Lucida Sans"/>
              <a:buNone/>
            </a:pPr>
            <a:r>
              <a:rPr lang="ru-RU"/>
              <a:t>Парагонімоз легень</a:t>
            </a:r>
            <a:endParaRPr/>
          </a:p>
        </p:txBody>
      </p:sp>
      <p:sp>
        <p:nvSpPr>
          <p:cNvPr id="662" name="Google Shape;662;p101"/>
          <p:cNvSpPr/>
          <p:nvPr/>
        </p:nvSpPr>
        <p:spPr>
          <a:xfrm>
            <a:off x="395536" y="1268760"/>
            <a:ext cx="8424936" cy="2677656"/>
          </a:xfrm>
          <a:prstGeom prst="rect">
            <a:avLst/>
          </a:prstGeom>
          <a:noFill/>
          <a:ln>
            <a:noFill/>
          </a:ln>
        </p:spPr>
        <p:txBody>
          <a:bodyPr spcFirstLastPara="1" wrap="square" lIns="91425" tIns="45700" rIns="91425" bIns="45700" anchor="t" anchorCtr="0">
            <a:noAutofit/>
          </a:bodyPr>
          <a:lstStyle/>
          <a:p>
            <a:pPr marR="0" lvl="0" indent="269875" algn="just" rtl="0">
              <a:spcBef>
                <a:spcPts val="0"/>
              </a:spcBef>
              <a:spcAft>
                <a:spcPts val="0"/>
              </a:spcAft>
              <a:buNone/>
            </a:pPr>
            <a:r>
              <a:rPr lang="uk-UA" sz="2400" dirty="0">
                <a:solidFill>
                  <a:schemeClr val="lt1"/>
                </a:solidFill>
                <a:latin typeface="Book Antiqua" pitchFamily="18" charset="0"/>
                <a:ea typeface="Book Antiqua"/>
                <a:cs typeface="Times New Roman" pitchFamily="18" charset="0"/>
                <a:sym typeface="Book Antiqua"/>
              </a:rPr>
              <a:t>Парагонімоз - захворювання, що виникає при ураженні </a:t>
            </a:r>
            <a:r>
              <a:rPr lang="uk-UA" sz="2400" dirty="0" err="1">
                <a:solidFill>
                  <a:schemeClr val="lt1"/>
                </a:solidFill>
                <a:latin typeface="Book Antiqua" pitchFamily="18" charset="0"/>
                <a:ea typeface="Book Antiqua"/>
                <a:cs typeface="Times New Roman" pitchFamily="18" charset="0"/>
                <a:sym typeface="Book Antiqua"/>
              </a:rPr>
              <a:t>трематодою-легеневою</a:t>
            </a:r>
            <a:r>
              <a:rPr lang="uk-UA" sz="2400" dirty="0">
                <a:solidFill>
                  <a:schemeClr val="lt1"/>
                </a:solidFill>
                <a:latin typeface="Book Antiqua" pitchFamily="18" charset="0"/>
                <a:ea typeface="Book Antiqua"/>
                <a:cs typeface="Times New Roman" pitchFamily="18" charset="0"/>
                <a:sym typeface="Book Antiqua"/>
              </a:rPr>
              <a:t> </a:t>
            </a:r>
            <a:r>
              <a:rPr lang="uk-UA" sz="2400" dirty="0" err="1">
                <a:solidFill>
                  <a:schemeClr val="lt1"/>
                </a:solidFill>
                <a:latin typeface="Book Antiqua" pitchFamily="18" charset="0"/>
                <a:ea typeface="Book Antiqua"/>
                <a:cs typeface="Times New Roman" pitchFamily="18" charset="0"/>
                <a:sym typeface="Book Antiqua"/>
              </a:rPr>
              <a:t>двуусткою</a:t>
            </a:r>
            <a:r>
              <a:rPr lang="en-US" sz="2400" dirty="0">
                <a:solidFill>
                  <a:schemeClr val="lt1"/>
                </a:solidFill>
                <a:latin typeface="Book Antiqua" pitchFamily="18" charset="0"/>
                <a:ea typeface="Book Antiqua"/>
                <a:cs typeface="Times New Roman" pitchFamily="18" charset="0"/>
                <a:sym typeface="Book Antiqua"/>
              </a:rPr>
              <a:t> </a:t>
            </a:r>
            <a:r>
              <a:rPr lang="en-US" sz="2400" dirty="0" err="1">
                <a:solidFill>
                  <a:schemeClr val="lt1"/>
                </a:solidFill>
                <a:latin typeface="Book Antiqua" pitchFamily="18" charset="0"/>
                <a:ea typeface="Book Antiqua"/>
                <a:cs typeface="Times New Roman" pitchFamily="18" charset="0"/>
                <a:sym typeface="Book Antiqua"/>
              </a:rPr>
              <a:t>Paragonimus</a:t>
            </a:r>
            <a:r>
              <a:rPr lang="en-US" sz="2400" dirty="0">
                <a:solidFill>
                  <a:schemeClr val="lt1"/>
                </a:solidFill>
                <a:latin typeface="Book Antiqua" pitchFamily="18" charset="0"/>
                <a:ea typeface="Book Antiqua"/>
                <a:cs typeface="Times New Roman" pitchFamily="18" charset="0"/>
                <a:sym typeface="Book Antiqua"/>
              </a:rPr>
              <a:t> </a:t>
            </a:r>
            <a:r>
              <a:rPr lang="en-US" sz="2400" dirty="0" err="1">
                <a:solidFill>
                  <a:schemeClr val="lt1"/>
                </a:solidFill>
                <a:latin typeface="Book Antiqua" pitchFamily="18" charset="0"/>
                <a:ea typeface="Book Antiqua"/>
                <a:cs typeface="Times New Roman" pitchFamily="18" charset="0"/>
                <a:sym typeface="Book Antiqua"/>
              </a:rPr>
              <a:t>westermani</a:t>
            </a:r>
            <a:r>
              <a:rPr lang="uk-UA" sz="2400" dirty="0">
                <a:solidFill>
                  <a:schemeClr val="lt1"/>
                </a:solidFill>
                <a:latin typeface="Book Antiqua" pitchFamily="18" charset="0"/>
                <a:ea typeface="Book Antiqua"/>
                <a:cs typeface="Times New Roman" pitchFamily="18" charset="0"/>
                <a:sym typeface="Book Antiqua"/>
              </a:rPr>
              <a:t>. Ендемічні осередки хвороби розташовані на території Японії, Китаю, Кореї, Індії, в низов'ях Амура, на Південному узбережжі Охотського моря. Джерелом інвазії паразита в організм людини є молюски, раки, краби, від яких заражаються люди при недостатній обробці їжі.</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667" name="Google Shape;667;p102"/>
          <p:cNvSpPr/>
          <p:nvPr/>
        </p:nvSpPr>
        <p:spPr>
          <a:xfrm>
            <a:off x="179512" y="58850"/>
            <a:ext cx="8964600" cy="6740400"/>
          </a:xfrm>
          <a:prstGeom prst="rect">
            <a:avLst/>
          </a:prstGeom>
          <a:noFill/>
          <a:ln>
            <a:noFill/>
          </a:ln>
        </p:spPr>
        <p:txBody>
          <a:bodyPr spcFirstLastPara="1" wrap="square" lIns="91425" tIns="45700" rIns="91425" bIns="45700" anchor="t" anchorCtr="0">
            <a:noAutofit/>
          </a:bodyPr>
          <a:lstStyle/>
          <a:p>
            <a:pPr marR="0" lvl="0" indent="269875" algn="just" rtl="0">
              <a:spcBef>
                <a:spcPts val="0"/>
              </a:spcBef>
              <a:spcAft>
                <a:spcPts val="0"/>
              </a:spcAft>
              <a:buClr>
                <a:schemeClr val="dk1"/>
              </a:buClr>
              <a:buSzPts val="1100"/>
              <a:buFont typeface="Arial"/>
              <a:buNone/>
            </a:pPr>
            <a:r>
              <a:rPr lang="uk-UA" sz="2400" dirty="0">
                <a:solidFill>
                  <a:schemeClr val="lt1"/>
                </a:solidFill>
                <a:latin typeface="Book Antiqua" pitchFamily="18" charset="0"/>
                <a:ea typeface="Book Antiqua"/>
                <a:cs typeface="Times New Roman" pitchFamily="18" charset="0"/>
                <a:sym typeface="Book Antiqua"/>
              </a:rPr>
              <a:t>Збудник представляє собою плоского гельмінта червоно-коричневого відтінку, має форму апельсинового насіння. Тіло гельмінта довжиною 7-12 мм має кутикулу, покриту шипиками, а також ротову і черевну присоски. Паразит є гермафродитом, після перехресного запліднення відкладає незрілі яйця довжиною до 0,12 мм.</a:t>
            </a:r>
          </a:p>
          <a:p>
            <a:pPr marR="0" lvl="0" indent="269875" algn="just" rtl="0">
              <a:spcBef>
                <a:spcPts val="0"/>
              </a:spcBef>
              <a:spcAft>
                <a:spcPts val="0"/>
              </a:spcAft>
              <a:buClr>
                <a:schemeClr val="dk1"/>
              </a:buClr>
              <a:buSzPts val="1100"/>
              <a:buFont typeface="Arial"/>
              <a:buNone/>
            </a:pPr>
            <a:endParaRPr lang="uk-UA" sz="2400" dirty="0">
              <a:solidFill>
                <a:schemeClr val="lt1"/>
              </a:solidFill>
              <a:latin typeface="Book Antiqua" pitchFamily="18" charset="0"/>
              <a:ea typeface="Book Antiqua"/>
              <a:cs typeface="Times New Roman" pitchFamily="18" charset="0"/>
              <a:sym typeface="Book Antiqua"/>
            </a:endParaRPr>
          </a:p>
          <a:p>
            <a:pPr marR="0" lvl="0" indent="269875" algn="just" rtl="0">
              <a:spcBef>
                <a:spcPts val="0"/>
              </a:spcBef>
              <a:spcAft>
                <a:spcPts val="0"/>
              </a:spcAft>
              <a:buClr>
                <a:schemeClr val="dk1"/>
              </a:buClr>
              <a:buSzPts val="1100"/>
              <a:buFont typeface="Arial"/>
              <a:buNone/>
            </a:pPr>
            <a:r>
              <a:rPr lang="uk-UA" sz="2400" dirty="0">
                <a:solidFill>
                  <a:schemeClr val="lt1"/>
                </a:solidFill>
                <a:latin typeface="Book Antiqua" pitchFamily="18" charset="0"/>
                <a:ea typeface="Book Antiqua"/>
                <a:cs typeface="Times New Roman" pitchFamily="18" charset="0"/>
                <a:sym typeface="Book Antiqua"/>
              </a:rPr>
              <a:t>Цикл розвитку </a:t>
            </a:r>
            <a:r>
              <a:rPr lang="uk-UA" sz="2400" dirty="0" err="1">
                <a:solidFill>
                  <a:schemeClr val="lt1"/>
                </a:solidFill>
                <a:latin typeface="Book Antiqua" pitchFamily="18" charset="0"/>
                <a:ea typeface="Book Antiqua"/>
                <a:cs typeface="Times New Roman" pitchFamily="18" charset="0"/>
                <a:sym typeface="Book Antiqua"/>
              </a:rPr>
              <a:t>трематод</a:t>
            </a:r>
            <a:r>
              <a:rPr lang="uk-UA" sz="2400" dirty="0">
                <a:solidFill>
                  <a:schemeClr val="lt1"/>
                </a:solidFill>
                <a:latin typeface="Book Antiqua" pitchFamily="18" charset="0"/>
                <a:ea typeface="Book Antiqua"/>
                <a:cs typeface="Times New Roman" pitchFamily="18" charset="0"/>
                <a:sym typeface="Book Antiqua"/>
              </a:rPr>
              <a:t> проходить зі зміною господарів: основними є людина і тварини (свині, собаки, кішки, ондатри, видри, щури), першими проміжними служать прісноводні молюски; додатковими - прісноводні краби, раки і креветки. Фекально-оральний механізм передачі. Яйця </a:t>
            </a:r>
            <a:r>
              <a:rPr lang="uk-UA" sz="2400" dirty="0" err="1">
                <a:solidFill>
                  <a:schemeClr val="lt1"/>
                </a:solidFill>
                <a:latin typeface="Book Antiqua" pitchFamily="18" charset="0"/>
                <a:ea typeface="Book Antiqua"/>
                <a:cs typeface="Times New Roman" pitchFamily="18" charset="0"/>
                <a:sym typeface="Book Antiqua"/>
              </a:rPr>
              <a:t>трематод</a:t>
            </a:r>
            <a:r>
              <a:rPr lang="uk-UA" sz="2400" dirty="0">
                <a:solidFill>
                  <a:schemeClr val="lt1"/>
                </a:solidFill>
                <a:latin typeface="Book Antiqua" pitchFamily="18" charset="0"/>
                <a:ea typeface="Book Antiqua"/>
                <a:cs typeface="Times New Roman" pitchFamily="18" charset="0"/>
                <a:sym typeface="Book Antiqua"/>
              </a:rPr>
              <a:t> виділяються з організму основного господаря в навколишнє середовище з випорожненнями, рідше з мокротою і дозрівають в воді. Личинки, що вилупилися (</a:t>
            </a:r>
            <a:r>
              <a:rPr lang="uk-UA" sz="2400" dirty="0" err="1">
                <a:solidFill>
                  <a:schemeClr val="lt1"/>
                </a:solidFill>
                <a:latin typeface="Book Antiqua" pitchFamily="18" charset="0"/>
                <a:ea typeface="Book Antiqua"/>
                <a:cs typeface="Times New Roman" pitchFamily="18" charset="0"/>
                <a:sym typeface="Book Antiqua"/>
              </a:rPr>
              <a:t>мирацидії</a:t>
            </a:r>
            <a:r>
              <a:rPr lang="uk-UA" sz="2400" dirty="0">
                <a:solidFill>
                  <a:schemeClr val="lt1"/>
                </a:solidFill>
                <a:latin typeface="Book Antiqua" pitchFamily="18" charset="0"/>
                <a:ea typeface="Book Antiqua"/>
                <a:cs typeface="Times New Roman" pitchFamily="18" charset="0"/>
                <a:sym typeface="Book Antiqua"/>
              </a:rPr>
              <a:t>) активно впроваджуються в тканини молюсків і послідовно проходять через стадії спороцисти, </a:t>
            </a:r>
            <a:r>
              <a:rPr lang="uk-UA" sz="2400" dirty="0" err="1">
                <a:solidFill>
                  <a:schemeClr val="lt1"/>
                </a:solidFill>
                <a:latin typeface="Book Antiqua" pitchFamily="18" charset="0"/>
                <a:ea typeface="Book Antiqua"/>
                <a:cs typeface="Times New Roman" pitchFamily="18" charset="0"/>
                <a:sym typeface="Book Antiqua"/>
              </a:rPr>
              <a:t>редії</a:t>
            </a:r>
            <a:r>
              <a:rPr lang="uk-UA" sz="2400" dirty="0">
                <a:solidFill>
                  <a:schemeClr val="lt1"/>
                </a:solidFill>
                <a:latin typeface="Book Antiqua" pitchFamily="18" charset="0"/>
                <a:ea typeface="Book Antiqua"/>
                <a:cs typeface="Times New Roman" pitchFamily="18" charset="0"/>
                <a:sym typeface="Book Antiqua"/>
              </a:rPr>
              <a:t> і </a:t>
            </a:r>
            <a:r>
              <a:rPr lang="uk-UA" sz="2400" dirty="0" err="1">
                <a:solidFill>
                  <a:schemeClr val="lt1"/>
                </a:solidFill>
                <a:latin typeface="Book Antiqua" pitchFamily="18" charset="0"/>
                <a:ea typeface="Book Antiqua"/>
                <a:cs typeface="Times New Roman" pitchFamily="18" charset="0"/>
                <a:sym typeface="Book Antiqua"/>
              </a:rPr>
              <a:t>церкарії</a:t>
            </a:r>
            <a:r>
              <a:rPr lang="uk-UA" sz="2400" dirty="0">
                <a:solidFill>
                  <a:schemeClr val="lt1"/>
                </a:solidFill>
                <a:latin typeface="Book Antiqua" pitchFamily="18" charset="0"/>
                <a:ea typeface="Book Antiqua"/>
                <a:cs typeface="Times New Roman" pitchFamily="18" charset="0"/>
                <a:sym typeface="Book Antiqua"/>
              </a:rPr>
              <a:t>.</a:t>
            </a:r>
          </a:p>
          <a:p>
            <a:pPr marR="0" lvl="0" indent="269875" algn="just" rtl="0">
              <a:spcBef>
                <a:spcPts val="0"/>
              </a:spcBef>
              <a:spcAft>
                <a:spcPts val="0"/>
              </a:spcAft>
              <a:buNone/>
            </a:pPr>
            <a:endParaRPr lang="uk-UA" sz="2400" dirty="0">
              <a:solidFill>
                <a:schemeClr val="lt1"/>
              </a:solidFill>
              <a:latin typeface="Book Antiqua" pitchFamily="18" charset="0"/>
              <a:ea typeface="Book Antiqua"/>
              <a:cs typeface="Times New Roman" pitchFamily="18" charset="0"/>
              <a:sym typeface="Book Antiqua"/>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pic>
        <p:nvPicPr>
          <p:cNvPr id="672" name="Google Shape;672;p103" descr="Легочный сосальщик (Paragonimus westermani)"/>
          <p:cNvPicPr preferRelativeResize="0"/>
          <p:nvPr/>
        </p:nvPicPr>
        <p:blipFill rotWithShape="1">
          <a:blip r:embed="rId3">
            <a:alphaModFix/>
          </a:blip>
          <a:srcRect/>
          <a:stretch/>
        </p:blipFill>
        <p:spPr>
          <a:xfrm>
            <a:off x="0" y="188640"/>
            <a:ext cx="5943600" cy="4791076"/>
          </a:xfrm>
          <a:prstGeom prst="rect">
            <a:avLst/>
          </a:prstGeom>
          <a:noFill/>
          <a:ln>
            <a:noFill/>
          </a:ln>
        </p:spPr>
      </p:pic>
      <p:sp>
        <p:nvSpPr>
          <p:cNvPr id="673" name="Google Shape;673;p103"/>
          <p:cNvSpPr/>
          <p:nvPr/>
        </p:nvSpPr>
        <p:spPr>
          <a:xfrm>
            <a:off x="6012160" y="188640"/>
            <a:ext cx="3131840" cy="526297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uk-UA" sz="2400" dirty="0" err="1">
                <a:solidFill>
                  <a:schemeClr val="lt1"/>
                </a:solidFill>
                <a:latin typeface="Book Antiqua" pitchFamily="18" charset="0"/>
                <a:ea typeface="Book Antiqua"/>
                <a:cs typeface="Times New Roman" pitchFamily="18" charset="0"/>
                <a:sym typeface="Book Antiqua"/>
              </a:rPr>
              <a:t>Церкарії</a:t>
            </a:r>
            <a:r>
              <a:rPr lang="uk-UA" sz="2400" dirty="0">
                <a:solidFill>
                  <a:schemeClr val="lt1"/>
                </a:solidFill>
                <a:latin typeface="Book Antiqua" pitchFamily="18" charset="0"/>
                <a:ea typeface="Book Antiqua"/>
                <a:cs typeface="Times New Roman" pitchFamily="18" charset="0"/>
                <a:sym typeface="Book Antiqua"/>
              </a:rPr>
              <a:t> здатні активно або пасивно проникати в тіла крабів і раків, </a:t>
            </a:r>
            <a:r>
              <a:rPr lang="uk-UA" sz="2400" dirty="0" err="1">
                <a:solidFill>
                  <a:schemeClr val="lt1"/>
                </a:solidFill>
                <a:latin typeface="Book Antiqua" pitchFamily="18" charset="0"/>
                <a:ea typeface="Book Antiqua"/>
                <a:cs typeface="Times New Roman" pitchFamily="18" charset="0"/>
                <a:sym typeface="Book Antiqua"/>
              </a:rPr>
              <a:t>інцістуватися</a:t>
            </a:r>
            <a:r>
              <a:rPr lang="uk-UA" sz="2400" dirty="0">
                <a:solidFill>
                  <a:schemeClr val="lt1"/>
                </a:solidFill>
                <a:latin typeface="Book Antiqua" pitchFamily="18" charset="0"/>
                <a:ea typeface="Book Antiqua"/>
                <a:cs typeface="Times New Roman" pitchFamily="18" charset="0"/>
                <a:sym typeface="Book Antiqua"/>
              </a:rPr>
              <a:t> в м'язах і внутрішніх органах, розвиваючись там до інвазійних метацеркарий.</a:t>
            </a:r>
          </a:p>
          <a:p>
            <a:pPr marL="0" marR="0" lvl="0" indent="0" algn="l" rtl="0">
              <a:spcBef>
                <a:spcPts val="0"/>
              </a:spcBef>
              <a:spcAft>
                <a:spcPts val="0"/>
              </a:spcAft>
              <a:buClr>
                <a:schemeClr val="dk1"/>
              </a:buClr>
              <a:buSzPts val="1100"/>
              <a:buFont typeface="Arial"/>
              <a:buNone/>
            </a:pPr>
            <a:r>
              <a:rPr lang="uk-UA" sz="2400" dirty="0">
                <a:solidFill>
                  <a:schemeClr val="lt1"/>
                </a:solidFill>
                <a:latin typeface="Book Antiqua" pitchFamily="18" charset="0"/>
                <a:ea typeface="Book Antiqua"/>
                <a:cs typeface="Times New Roman" pitchFamily="18" charset="0"/>
                <a:sym typeface="Book Antiqua"/>
              </a:rPr>
              <a:t>Є висока природна сприйнятливість людей до</a:t>
            </a:r>
          </a:p>
          <a:p>
            <a:pPr marL="0" marR="0" lvl="0" indent="0" algn="l" rtl="0">
              <a:spcBef>
                <a:spcPts val="0"/>
              </a:spcBef>
              <a:spcAft>
                <a:spcPts val="0"/>
              </a:spcAft>
              <a:buNone/>
            </a:pPr>
            <a:r>
              <a:rPr lang="uk-UA" sz="2400" dirty="0">
                <a:solidFill>
                  <a:schemeClr val="lt1"/>
                </a:solidFill>
                <a:latin typeface="Book Antiqua" pitchFamily="18" charset="0"/>
                <a:ea typeface="Book Antiqua"/>
                <a:cs typeface="Times New Roman" pitchFamily="18" charset="0"/>
                <a:sym typeface="Book Antiqua"/>
              </a:rPr>
              <a:t>парагонімозу. </a:t>
            </a:r>
          </a:p>
        </p:txBody>
      </p:sp>
      <p:sp>
        <p:nvSpPr>
          <p:cNvPr id="674" name="Google Shape;674;p103"/>
          <p:cNvSpPr/>
          <p:nvPr/>
        </p:nvSpPr>
        <p:spPr>
          <a:xfrm>
            <a:off x="2286000" y="2333685"/>
            <a:ext cx="6858000"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br>
              <a:rPr lang="ru-RU" sz="1800">
                <a:solidFill>
                  <a:schemeClr val="lt1"/>
                </a:solidFill>
                <a:latin typeface="Book Antiqua"/>
                <a:ea typeface="Book Antiqua"/>
                <a:cs typeface="Book Antiqua"/>
                <a:sym typeface="Book Antiqua"/>
              </a:rPr>
            </a:br>
            <a:endParaRPr sz="1800">
              <a:solidFill>
                <a:schemeClr val="lt1"/>
              </a:solidFill>
              <a:latin typeface="Book Antiqua"/>
              <a:ea typeface="Book Antiqua"/>
              <a:cs typeface="Book Antiqua"/>
              <a:sym typeface="Book Antiqua"/>
            </a:endParaRPr>
          </a:p>
        </p:txBody>
      </p:sp>
      <p:sp>
        <p:nvSpPr>
          <p:cNvPr id="675" name="Google Shape;675;p103"/>
          <p:cNvSpPr/>
          <p:nvPr/>
        </p:nvSpPr>
        <p:spPr>
          <a:xfrm>
            <a:off x="323528" y="5380672"/>
            <a:ext cx="8820472"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uk-UA" sz="2400" dirty="0">
                <a:solidFill>
                  <a:schemeClr val="lt1"/>
                </a:solidFill>
                <a:latin typeface="Book Antiqua"/>
                <a:ea typeface="Book Antiqua"/>
                <a:cs typeface="Book Antiqua"/>
                <a:sym typeface="Book Antiqua"/>
              </a:rPr>
              <a:t>Інвазія відбувається при поїданні сирого м'яса заражених ракоподібних (харчовий шлях) або при вживанні забрудненої води (водний шлях).</a:t>
            </a:r>
            <a:endParaRPr lang="uk-UA" sz="1800" dirty="0">
              <a:solidFill>
                <a:schemeClr val="lt1"/>
              </a:solidFill>
              <a:latin typeface="Book Antiqua"/>
              <a:ea typeface="Book Antiqua"/>
              <a:cs typeface="Book Antiqua"/>
              <a:sym typeface="Book Antiqua"/>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p104"/>
          <p:cNvSpPr/>
          <p:nvPr/>
        </p:nvSpPr>
        <p:spPr>
          <a:xfrm>
            <a:off x="441367" y="0"/>
            <a:ext cx="8496900" cy="6371100"/>
          </a:xfrm>
          <a:prstGeom prst="rect">
            <a:avLst/>
          </a:prstGeom>
          <a:noFill/>
          <a:ln>
            <a:noFill/>
          </a:ln>
        </p:spPr>
        <p:txBody>
          <a:bodyPr spcFirstLastPara="1" wrap="square" lIns="91425" tIns="45700" rIns="91425" bIns="45700" anchor="t" anchorCtr="0">
            <a:noAutofit/>
          </a:bodyPr>
          <a:lstStyle/>
          <a:p>
            <a:pPr marL="0" marR="0" lvl="0" indent="360362"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У тонкій кишці личинки звільняються від оболонок, перфорують кишкову стінку і здійснюють складну міграцію в легені через черевну порожнину, діафрагму, листки плеври. В легеневій паренхімі вони формують навколо себе фіброзні кісти розміром до 10 см, що локалізуються по периферії і біля коріння легенів. Кожна </a:t>
            </a:r>
            <a:r>
              <a:rPr lang="uk-UA" sz="2400" dirty="0" err="1">
                <a:solidFill>
                  <a:schemeClr val="lt1"/>
                </a:solidFill>
                <a:latin typeface="Book Antiqua"/>
                <a:ea typeface="Book Antiqua"/>
                <a:cs typeface="Book Antiqua"/>
                <a:sym typeface="Book Antiqua"/>
              </a:rPr>
              <a:t>парагонімозна</a:t>
            </a:r>
            <a:r>
              <a:rPr lang="uk-UA" sz="2400" dirty="0">
                <a:solidFill>
                  <a:schemeClr val="lt1"/>
                </a:solidFill>
                <a:latin typeface="Book Antiqua"/>
                <a:ea typeface="Book Antiqua"/>
                <a:cs typeface="Book Antiqua"/>
                <a:sym typeface="Book Antiqua"/>
              </a:rPr>
              <a:t> кіста заповнена запальним ексудатом з домішкою крові і слизу, зазвичай містить пару паразитів і їх яйця, сполучається із бронхіолою. Статева зрілість легеневого сисуна настає через 5-6 тижнів після зараження, відкладання яєць відбувається через 65-90 днів, тривалість життя - досягає 5 і більше років.</a:t>
            </a:r>
          </a:p>
          <a:p>
            <a:pPr marL="0" marR="0" lvl="0" indent="360362"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Трематоди, їх яйця і личинки надають механічний вплив на тканини господаря, провокують розвиток запальних і </a:t>
            </a:r>
            <a:r>
              <a:rPr lang="uk-UA" sz="2400" dirty="0" err="1">
                <a:solidFill>
                  <a:schemeClr val="lt1"/>
                </a:solidFill>
                <a:latin typeface="Book Antiqua"/>
                <a:ea typeface="Book Antiqua"/>
                <a:cs typeface="Book Antiqua"/>
                <a:sym typeface="Book Antiqua"/>
              </a:rPr>
              <a:t>токсико-алергічних</a:t>
            </a:r>
            <a:r>
              <a:rPr lang="uk-UA" sz="2400" dirty="0">
                <a:solidFill>
                  <a:schemeClr val="lt1"/>
                </a:solidFill>
                <a:latin typeface="Book Antiqua"/>
                <a:ea typeface="Book Antiqua"/>
                <a:cs typeface="Book Antiqua"/>
                <a:sym typeface="Book Antiqua"/>
              </a:rPr>
              <a:t> реакцій. Міграція личинок через органи черевної порожнини і діафрагму викликає в них крововиливи і некроз.</a:t>
            </a:r>
          </a:p>
          <a:p>
            <a:pPr marL="0" marR="0" lvl="0" indent="360363" algn="just" rtl="0">
              <a:spcBef>
                <a:spcPts val="0"/>
              </a:spcBef>
              <a:spcAft>
                <a:spcPts val="0"/>
              </a:spcAft>
              <a:buNone/>
            </a:pPr>
            <a:endParaRPr lang="uk-UA" sz="2400" dirty="0">
              <a:solidFill>
                <a:schemeClr val="lt1"/>
              </a:solidFill>
              <a:latin typeface="Book Antiqua"/>
              <a:ea typeface="Book Antiqua"/>
              <a:cs typeface="Book Antiqua"/>
              <a:sym typeface="Book Antiqua"/>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sp>
        <p:nvSpPr>
          <p:cNvPr id="685" name="Google Shape;685;p105"/>
          <p:cNvSpPr/>
          <p:nvPr/>
        </p:nvSpPr>
        <p:spPr>
          <a:xfrm>
            <a:off x="251520" y="260648"/>
            <a:ext cx="8640960" cy="3785652"/>
          </a:xfrm>
          <a:prstGeom prst="rect">
            <a:avLst/>
          </a:prstGeom>
          <a:noFill/>
          <a:ln>
            <a:noFill/>
          </a:ln>
        </p:spPr>
        <p:txBody>
          <a:bodyPr spcFirstLastPara="1" wrap="square" lIns="91425" tIns="45700" rIns="91425" bIns="45700" anchor="t" anchorCtr="0">
            <a:noAutofit/>
          </a:bodyPr>
          <a:lstStyle/>
          <a:p>
            <a:pPr marL="0" marR="0" lvl="0" indent="360363" algn="just" rtl="0">
              <a:spcBef>
                <a:spcPts val="0"/>
              </a:spcBef>
              <a:spcAft>
                <a:spcPts val="0"/>
              </a:spcAft>
              <a:buNone/>
            </a:pPr>
            <a:r>
              <a:rPr lang="ru-RU" sz="2400" dirty="0" err="1">
                <a:solidFill>
                  <a:schemeClr val="lt1"/>
                </a:solidFill>
                <a:latin typeface="Book Antiqua"/>
                <a:ea typeface="Book Antiqua"/>
                <a:cs typeface="Book Antiqua"/>
                <a:sym typeface="Book Antiqua"/>
              </a:rPr>
              <a:t>Розтин</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парагонімозних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кіст</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супроводжується</a:t>
            </a:r>
            <a:r>
              <a:rPr lang="ru-RU" sz="2400" dirty="0">
                <a:solidFill>
                  <a:schemeClr val="lt1"/>
                </a:solidFill>
                <a:latin typeface="Book Antiqua"/>
                <a:ea typeface="Book Antiqua"/>
                <a:cs typeface="Book Antiqua"/>
                <a:sym typeface="Book Antiqua"/>
              </a:rPr>
              <a:t> гематогенною </a:t>
            </a:r>
            <a:r>
              <a:rPr lang="ru-RU" sz="2400" dirty="0" err="1">
                <a:solidFill>
                  <a:schemeClr val="lt1"/>
                </a:solidFill>
                <a:latin typeface="Book Antiqua"/>
                <a:ea typeface="Book Antiqua"/>
                <a:cs typeface="Book Antiqua"/>
                <a:sym typeface="Book Antiqua"/>
              </a:rPr>
              <a:t>дисемінацією</a:t>
            </a:r>
            <a:r>
              <a:rPr lang="ru-RU" sz="2400" dirty="0">
                <a:solidFill>
                  <a:schemeClr val="lt1"/>
                </a:solidFill>
                <a:latin typeface="Book Antiqua"/>
                <a:ea typeface="Book Antiqua"/>
                <a:cs typeface="Book Antiqua"/>
                <a:sym typeface="Book Antiqua"/>
              </a:rPr>
              <a:t> трематод </a:t>
            </a:r>
            <a:r>
              <a:rPr lang="ru-RU" sz="2400" dirty="0" err="1">
                <a:solidFill>
                  <a:schemeClr val="lt1"/>
                </a:solidFill>
                <a:latin typeface="Book Antiqua"/>
                <a:ea typeface="Book Antiqua"/>
                <a:cs typeface="Book Antiqua"/>
                <a:sym typeface="Book Antiqua"/>
              </a:rPr>
              <a:t>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їх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яєць</a:t>
            </a:r>
            <a:r>
              <a:rPr lang="ru-RU" sz="2400" dirty="0">
                <a:solidFill>
                  <a:schemeClr val="lt1"/>
                </a:solidFill>
                <a:latin typeface="Book Antiqua"/>
                <a:ea typeface="Book Antiqua"/>
                <a:cs typeface="Book Antiqua"/>
                <a:sym typeface="Book Antiqua"/>
              </a:rPr>
              <a:t> в ЦНС, </a:t>
            </a:r>
            <a:r>
              <a:rPr lang="ru-RU" sz="2400" dirty="0" err="1">
                <a:solidFill>
                  <a:schemeClr val="lt1"/>
                </a:solidFill>
                <a:latin typeface="Book Antiqua"/>
                <a:ea typeface="Book Antiqua"/>
                <a:cs typeface="Book Antiqua"/>
                <a:sym typeface="Book Antiqua"/>
              </a:rPr>
              <a:t>мезентеральні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лімфовузли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печінку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передміхурову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залозу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шкіру</a:t>
            </a:r>
            <a:r>
              <a:rPr lang="ru-RU" sz="2400" dirty="0">
                <a:solidFill>
                  <a:schemeClr val="lt1"/>
                </a:solidFill>
                <a:latin typeface="Book Antiqua"/>
                <a:ea typeface="Book Antiqua"/>
                <a:cs typeface="Book Antiqua"/>
                <a:sym typeface="Book Antiqua"/>
              </a:rPr>
              <a:t> та </a:t>
            </a:r>
            <a:r>
              <a:rPr lang="ru-RU" sz="2400" dirty="0" err="1">
                <a:solidFill>
                  <a:schemeClr val="lt1"/>
                </a:solidFill>
                <a:latin typeface="Book Antiqua"/>
                <a:ea typeface="Book Antiqua"/>
                <a:cs typeface="Book Antiqua"/>
                <a:sym typeface="Book Antiqua"/>
              </a:rPr>
              <a:t>інші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органи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Яйця</a:t>
            </a:r>
            <a:r>
              <a:rPr lang="ru-RU" sz="2400" dirty="0">
                <a:solidFill>
                  <a:schemeClr val="lt1"/>
                </a:solidFill>
                <a:latin typeface="Book Antiqua"/>
                <a:ea typeface="Book Antiqua"/>
                <a:cs typeface="Book Antiqua"/>
                <a:sym typeface="Book Antiqua"/>
              </a:rPr>
              <a:t> разом </a:t>
            </a:r>
            <a:r>
              <a:rPr lang="ru-RU" sz="2400" dirty="0" err="1">
                <a:solidFill>
                  <a:schemeClr val="lt1"/>
                </a:solidFill>
                <a:latin typeface="Book Antiqua"/>
                <a:ea typeface="Book Antiqua"/>
                <a:cs typeface="Book Antiqua"/>
                <a:sym typeface="Book Antiqua"/>
              </a:rPr>
              <a:t>з</a:t>
            </a:r>
            <a:r>
              <a:rPr lang="ru-RU" sz="2400" dirty="0">
                <a:solidFill>
                  <a:schemeClr val="lt1"/>
                </a:solidFill>
                <a:latin typeface="Book Antiqua"/>
                <a:ea typeface="Book Antiqua"/>
                <a:cs typeface="Book Antiqua"/>
                <a:sym typeface="Book Antiqua"/>
              </a:rPr>
              <a:t> мокротою </a:t>
            </a:r>
            <a:r>
              <a:rPr lang="ru-RU" sz="2400" dirty="0" err="1">
                <a:solidFill>
                  <a:schemeClr val="lt1"/>
                </a:solidFill>
                <a:latin typeface="Book Antiqua"/>
                <a:ea typeface="Book Antiqua"/>
                <a:cs typeface="Book Antiqua"/>
                <a:sym typeface="Book Antiqua"/>
              </a:rPr>
              <a:t>відкашлюються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або</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проковтуються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потрапляючи</a:t>
            </a:r>
            <a:r>
              <a:rPr lang="ru-RU" sz="2400" dirty="0">
                <a:solidFill>
                  <a:schemeClr val="lt1"/>
                </a:solidFill>
                <a:latin typeface="Book Antiqua"/>
                <a:ea typeface="Book Antiqua"/>
                <a:cs typeface="Book Antiqua"/>
                <a:sym typeface="Book Antiqua"/>
              </a:rPr>
              <a:t> в </a:t>
            </a:r>
            <a:r>
              <a:rPr lang="ru-RU" sz="2400" dirty="0" err="1">
                <a:solidFill>
                  <a:schemeClr val="lt1"/>
                </a:solidFill>
                <a:latin typeface="Book Antiqua"/>
                <a:ea typeface="Book Antiqua"/>
                <a:cs typeface="Book Antiqua"/>
                <a:sym typeface="Book Antiqua"/>
              </a:rPr>
              <a:t>шлунково-кишковий</a:t>
            </a:r>
            <a:r>
              <a:rPr lang="ru-RU" sz="2400" dirty="0">
                <a:solidFill>
                  <a:schemeClr val="lt1"/>
                </a:solidFill>
                <a:latin typeface="Book Antiqua"/>
                <a:ea typeface="Book Antiqua"/>
                <a:cs typeface="Book Antiqua"/>
                <a:sym typeface="Book Antiqua"/>
              </a:rPr>
              <a:t> тракт. </a:t>
            </a:r>
            <a:r>
              <a:rPr lang="ru-RU" sz="2400" dirty="0" err="1">
                <a:solidFill>
                  <a:schemeClr val="lt1"/>
                </a:solidFill>
                <a:latin typeface="Book Antiqua"/>
                <a:ea typeface="Book Antiqua"/>
                <a:cs typeface="Book Antiqua"/>
                <a:sym typeface="Book Antiqua"/>
              </a:rPr>
              <a:t>Порожнина</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кісти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після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виходу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або</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загибелі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гельмінта</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зарубцьовується</a:t>
            </a:r>
            <a:r>
              <a:rPr lang="ru-RU" sz="2400" dirty="0">
                <a:solidFill>
                  <a:schemeClr val="lt1"/>
                </a:solidFill>
                <a:latin typeface="Book Antiqua"/>
                <a:ea typeface="Book Antiqua"/>
                <a:cs typeface="Book Antiqua"/>
                <a:sym typeface="Book Antiqua"/>
              </a:rPr>
              <a:t>, в </a:t>
            </a:r>
            <a:r>
              <a:rPr lang="ru-RU" sz="2400" dirty="0" err="1">
                <a:solidFill>
                  <a:schemeClr val="lt1"/>
                </a:solidFill>
                <a:latin typeface="Book Antiqua"/>
                <a:ea typeface="Book Antiqua"/>
                <a:cs typeface="Book Antiqua"/>
                <a:sym typeface="Book Antiqua"/>
              </a:rPr>
              <a:t>осередках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ураження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поступово</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розвиваються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склеротичні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процеси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спостерігається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кальцифікація</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106"/>
          <p:cNvSpPr/>
          <p:nvPr/>
        </p:nvSpPr>
        <p:spPr>
          <a:xfrm>
            <a:off x="395536" y="188640"/>
            <a:ext cx="8424936" cy="63709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uk-UA" sz="2400" b="1" dirty="0">
                <a:solidFill>
                  <a:schemeClr val="lt1"/>
                </a:solidFill>
                <a:latin typeface="Book Antiqua"/>
                <a:ea typeface="Book Antiqua"/>
                <a:cs typeface="Book Antiqua"/>
                <a:sym typeface="Book Antiqua"/>
              </a:rPr>
              <a:t>Симптоми парагонімозу</a:t>
            </a:r>
          </a:p>
          <a:p>
            <a:pPr marL="331788" marR="0" lvl="0" indent="-331788"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Інкубаційний період парагонімозу - від декількох днів до 2-3 тижнів, клінічні прояви залежать від стадії захворювання. Під час міграції метацеркарій з кишечника в черевну порожнину відзначається абдомінальний синдром з явищами ентериту, гострого гепатиту, доброякісного асептичного перитоніту, симптомами гострого живота. Можлива поява свербіжу. Впровадження личинок </a:t>
            </a:r>
            <a:r>
              <a:rPr lang="uk-UA" sz="2400" dirty="0" err="1">
                <a:solidFill>
                  <a:schemeClr val="lt1"/>
                </a:solidFill>
                <a:latin typeface="Book Antiqua"/>
                <a:ea typeface="Book Antiqua"/>
                <a:cs typeface="Book Antiqua"/>
                <a:sym typeface="Book Antiqua"/>
              </a:rPr>
              <a:t>трематод</a:t>
            </a:r>
            <a:r>
              <a:rPr lang="uk-UA" sz="2400" dirty="0">
                <a:solidFill>
                  <a:schemeClr val="lt1"/>
                </a:solidFill>
                <a:latin typeface="Book Antiqua"/>
                <a:ea typeface="Book Antiqua"/>
                <a:cs typeface="Book Antiqua"/>
                <a:sym typeface="Book Antiqua"/>
              </a:rPr>
              <a:t> в легеневу тканину проявляється розвитком гострого бронхіту, бронхопневмонії, геморагічного плевриту.</a:t>
            </a:r>
          </a:p>
          <a:p>
            <a:pPr marL="0" marR="0" lvl="0" indent="-152400"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Гострий легеневий парагонімоз характеризується:</a:t>
            </a:r>
          </a:p>
          <a:p>
            <a:pPr marL="0" marR="0" lvl="0" indent="-152400"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 лихоманкою (39-40˚С),</a:t>
            </a:r>
          </a:p>
          <a:p>
            <a:pPr marL="0" marR="0" lvl="0" indent="-152400"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 задишкою,</a:t>
            </a:r>
          </a:p>
          <a:p>
            <a:pPr marL="0" marR="0" lvl="0" indent="-152400"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 болем в грудній клітці,</a:t>
            </a:r>
          </a:p>
          <a:p>
            <a:pPr marL="0" marR="0" lvl="0" indent="-152400"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 кашлем з виділенням мокроти з домішкою крові,</a:t>
            </a:r>
          </a:p>
          <a:p>
            <a:pPr marL="0" marR="0" lvl="0" indent="-152400"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 в 50% випадків - легенева кровотеча.</a:t>
            </a:r>
          </a:p>
          <a:p>
            <a:pPr marL="457200" marR="0" lvl="0" indent="0" algn="just" rtl="0">
              <a:spcBef>
                <a:spcPts val="0"/>
              </a:spcBef>
              <a:spcAft>
                <a:spcPts val="0"/>
              </a:spcAft>
              <a:buNone/>
            </a:pPr>
            <a:endParaRPr lang="uk-UA" sz="2400" dirty="0">
              <a:solidFill>
                <a:schemeClr val="lt1"/>
              </a:solidFill>
              <a:latin typeface="Book Antiqua"/>
              <a:ea typeface="Book Antiqua"/>
              <a:cs typeface="Book Antiqua"/>
              <a:sym typeface="Book Antiqua"/>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107"/>
          <p:cNvSpPr/>
          <p:nvPr/>
        </p:nvSpPr>
        <p:spPr>
          <a:xfrm>
            <a:off x="467544" y="188640"/>
            <a:ext cx="8280920" cy="6370975"/>
          </a:xfrm>
          <a:prstGeom prst="rect">
            <a:avLst/>
          </a:prstGeom>
          <a:noFill/>
          <a:ln>
            <a:noFill/>
          </a:ln>
        </p:spPr>
        <p:txBody>
          <a:bodyPr spcFirstLastPara="1" wrap="square" lIns="91425" tIns="45700" rIns="91425" bIns="45700" anchor="t" anchorCtr="0">
            <a:noAutofit/>
          </a:bodyPr>
          <a:lstStyle/>
          <a:p>
            <a:pPr marL="457200" marR="0" lvl="0" indent="-381000" algn="just"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стомлюваність,</a:t>
            </a:r>
            <a:endParaRPr sz="240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дратівливість,</a:t>
            </a:r>
            <a:endParaRPr sz="240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тахікардія.</a:t>
            </a:r>
            <a:endParaRPr sz="24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При гострому ураженні мозку спостерігаються симптоми менінгіту, менінгоенцефаліту:</a:t>
            </a:r>
            <a:endParaRPr sz="240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підвищення внутрішньочерепного тиску,</a:t>
            </a:r>
            <a:endParaRPr sz="240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запаморочення,</a:t>
            </a:r>
            <a:endParaRPr sz="240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сильний головний біль,</a:t>
            </a:r>
            <a:endParaRPr sz="240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судомні напади з втратою свідомості,</a:t>
            </a:r>
            <a:endParaRPr sz="240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звуження полів і зниження гостроти зору.</a:t>
            </a:r>
            <a:endParaRPr sz="24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У підшкірній жировій клітковині шиї, грудної клітини і живота можуть з'являтися щільні малохворобливі  вузли, що містять гельмінтів і яйця.</a:t>
            </a:r>
            <a:endParaRPr sz="24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При позалегеневій локалізації парагонімоза висока частота ускладнень і летальність.</a:t>
            </a:r>
            <a:endParaRPr sz="2400">
              <a:solidFill>
                <a:schemeClr val="lt1"/>
              </a:solidFill>
              <a:latin typeface="Book Antiqua"/>
              <a:ea typeface="Book Antiqua"/>
              <a:cs typeface="Book Antiqua"/>
              <a:sym typeface="Book Antiqua"/>
            </a:endParaRPr>
          </a:p>
          <a:p>
            <a:pPr marL="0" marR="0" lvl="0" indent="360363" algn="just" rtl="0">
              <a:spcBef>
                <a:spcPts val="0"/>
              </a:spcBef>
              <a:spcAft>
                <a:spcPts val="0"/>
              </a:spcAft>
              <a:buNone/>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Google Shape;700;p108"/>
          <p:cNvSpPr/>
          <p:nvPr/>
        </p:nvSpPr>
        <p:spPr>
          <a:xfrm>
            <a:off x="467544" y="197346"/>
            <a:ext cx="8352928" cy="6740307"/>
          </a:xfrm>
          <a:prstGeom prst="rect">
            <a:avLst/>
          </a:prstGeom>
          <a:noFill/>
          <a:ln>
            <a:noFill/>
          </a:ln>
        </p:spPr>
        <p:txBody>
          <a:bodyPr spcFirstLastPara="1" wrap="square" lIns="91425" tIns="45700" rIns="91425" bIns="45700" anchor="t" anchorCtr="0">
            <a:noAutofit/>
          </a:bodyPr>
          <a:lstStyle/>
          <a:p>
            <a:pPr marL="360362" marR="0" lvl="0" indent="-360362"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Через 2-3 місяці парагонімоз переходить в хронічну форму зі зміною періодів загострень й затихання симптомів. Хронічна стадія триває до 2-4 років и супроводжується поступовим згасанням симптомів, появою ізольованих осередків фіброзу и </a:t>
            </a:r>
            <a:r>
              <a:rPr lang="uk-UA" sz="2400" dirty="0" err="1">
                <a:solidFill>
                  <a:schemeClr val="lt1"/>
                </a:solidFill>
                <a:latin typeface="Book Antiqua"/>
                <a:ea typeface="Book Antiqua"/>
                <a:cs typeface="Book Antiqua"/>
                <a:sym typeface="Book Antiqua"/>
              </a:rPr>
              <a:t>кальцифікації</a:t>
            </a:r>
            <a:r>
              <a:rPr lang="uk-UA" sz="2400" dirty="0">
                <a:solidFill>
                  <a:schemeClr val="lt1"/>
                </a:solidFill>
                <a:latin typeface="Book Antiqua"/>
                <a:ea typeface="Book Antiqua"/>
                <a:cs typeface="Book Antiqua"/>
                <a:sym typeface="Book Antiqua"/>
              </a:rPr>
              <a:t> в легенях, розвитку пневмосклерозу, синдрому «легеневого серця».</a:t>
            </a:r>
          </a:p>
          <a:p>
            <a:pPr marL="457200" marR="0" lvl="0" indent="0" algn="just" rtl="0">
              <a:spcBef>
                <a:spcPts val="0"/>
              </a:spcBef>
              <a:spcAft>
                <a:spcPts val="0"/>
              </a:spcAft>
              <a:buNone/>
            </a:pPr>
            <a:r>
              <a:rPr lang="uk-UA" sz="2400" dirty="0">
                <a:solidFill>
                  <a:schemeClr val="lt1"/>
                </a:solidFill>
                <a:latin typeface="Book Antiqua"/>
                <a:ea typeface="Book Antiqua"/>
                <a:cs typeface="Book Antiqua"/>
                <a:sym typeface="Book Antiqua"/>
              </a:rPr>
              <a:t>Ускладнення легеневого </a:t>
            </a:r>
            <a:r>
              <a:rPr lang="uk-UA" sz="2400" dirty="0" err="1">
                <a:solidFill>
                  <a:schemeClr val="lt1"/>
                </a:solidFill>
                <a:latin typeface="Book Antiqua"/>
                <a:ea typeface="Book Antiqua"/>
                <a:cs typeface="Book Antiqua"/>
                <a:sym typeface="Book Antiqua"/>
              </a:rPr>
              <a:t>парагонімоза</a:t>
            </a:r>
            <a:r>
              <a:rPr lang="uk-UA" sz="2400" dirty="0">
                <a:solidFill>
                  <a:schemeClr val="lt1"/>
                </a:solidFill>
                <a:latin typeface="Book Antiqua"/>
                <a:ea typeface="Book Antiqua"/>
                <a:cs typeface="Book Antiqua"/>
                <a:sym typeface="Book Antiqua"/>
              </a:rPr>
              <a:t>:</a:t>
            </a:r>
          </a:p>
          <a:p>
            <a:pPr marL="360362" marR="0" lvl="0" indent="-360362"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 пневмоторакс,</a:t>
            </a:r>
          </a:p>
          <a:p>
            <a:pPr marL="360362" marR="0" lvl="0" indent="-360362"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 легенева кровотеча,</a:t>
            </a:r>
          </a:p>
          <a:p>
            <a:pPr marL="360362" marR="0" lvl="0" indent="-360362"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плевральні шварти із обмеженням рухливості легені  </a:t>
            </a:r>
            <a:r>
              <a:rPr lang="uk-UA" sz="2400" dirty="0" err="1">
                <a:solidFill>
                  <a:schemeClr val="lt1"/>
                </a:solidFill>
                <a:latin typeface="Book Antiqua"/>
                <a:ea typeface="Book Antiqua"/>
                <a:cs typeface="Book Antiqua"/>
                <a:sym typeface="Book Antiqua"/>
              </a:rPr>
              <a:t>ідіафрагмі</a:t>
            </a:r>
            <a:r>
              <a:rPr lang="uk-UA" sz="2400" dirty="0">
                <a:solidFill>
                  <a:schemeClr val="lt1"/>
                </a:solidFill>
                <a:latin typeface="Book Antiqua"/>
                <a:ea typeface="Book Antiqua"/>
                <a:cs typeface="Book Antiqua"/>
                <a:sym typeface="Book Antiqua"/>
              </a:rPr>
              <a:t>,</a:t>
            </a:r>
          </a:p>
          <a:p>
            <a:pPr marL="360362" marR="0" lvl="0" indent="-360362"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 в разі приєднання бактеріальної інфекції - формування </a:t>
            </a:r>
            <a:r>
              <a:rPr lang="uk-UA" sz="2400" dirty="0" err="1">
                <a:solidFill>
                  <a:schemeClr val="lt1"/>
                </a:solidFill>
                <a:latin typeface="Book Antiqua"/>
                <a:ea typeface="Book Antiqua"/>
                <a:cs typeface="Book Antiqua"/>
                <a:sym typeface="Book Antiqua"/>
              </a:rPr>
              <a:t>абсцесц</a:t>
            </a:r>
            <a:r>
              <a:rPr lang="uk-UA" sz="2400" dirty="0">
                <a:solidFill>
                  <a:schemeClr val="lt1"/>
                </a:solidFill>
                <a:latin typeface="Book Antiqua"/>
                <a:ea typeface="Book Antiqua"/>
                <a:cs typeface="Book Antiqua"/>
                <a:sym typeface="Book Antiqua"/>
              </a:rPr>
              <a:t> або емпієми плеври.</a:t>
            </a:r>
          </a:p>
          <a:p>
            <a:pPr marL="360362" marR="0" lvl="0" indent="-360362" algn="just" rtl="0">
              <a:spcBef>
                <a:spcPts val="0"/>
              </a:spcBef>
              <a:spcAft>
                <a:spcPts val="0"/>
              </a:spcAft>
              <a:buClr>
                <a:schemeClr val="lt1"/>
              </a:buClr>
              <a:buSzPts val="2400"/>
              <a:buFont typeface="Noto Sans Symbols"/>
              <a:buChar char="⮚"/>
            </a:pPr>
            <a:r>
              <a:rPr lang="uk-UA" sz="2400" dirty="0">
                <a:solidFill>
                  <a:schemeClr val="lt1"/>
                </a:solidFill>
                <a:latin typeface="Book Antiqua"/>
                <a:ea typeface="Book Antiqua"/>
                <a:cs typeface="Book Antiqua"/>
                <a:sym typeface="Book Antiqua"/>
              </a:rPr>
              <a:t> Наслідком важкого ураження головного мозку можуть стати епілепсія, атрофія зорового нерва, парези, паралічі.</a:t>
            </a:r>
          </a:p>
          <a:p>
            <a:pPr marL="457200" marR="0" lvl="0" indent="0" algn="just" rtl="0">
              <a:spcBef>
                <a:spcPts val="0"/>
              </a:spcBef>
              <a:spcAft>
                <a:spcPts val="0"/>
              </a:spcAft>
              <a:buNone/>
            </a:pPr>
            <a:endParaRPr lang="uk-UA" sz="2400" dirty="0">
              <a:solidFill>
                <a:schemeClr val="lt1"/>
              </a:solidFill>
              <a:latin typeface="Book Antiqua"/>
              <a:ea typeface="Book Antiqua"/>
              <a:cs typeface="Book Antiqua"/>
              <a:sym typeface="Book Antiqua"/>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5" name="Google Shape;705;p109"/>
          <p:cNvSpPr/>
          <p:nvPr/>
        </p:nvSpPr>
        <p:spPr>
          <a:xfrm>
            <a:off x="251520" y="0"/>
            <a:ext cx="8568952" cy="5632311"/>
          </a:xfrm>
          <a:prstGeom prst="rect">
            <a:avLst/>
          </a:prstGeom>
          <a:noFill/>
          <a:ln>
            <a:noFill/>
          </a:ln>
        </p:spPr>
        <p:txBody>
          <a:bodyPr spcFirstLastPara="1" wrap="square" lIns="91425" tIns="45700" rIns="91425" bIns="45700" anchor="t" anchorCtr="0">
            <a:noAutofit/>
          </a:bodyPr>
          <a:lstStyle/>
          <a:p>
            <a:pPr marL="457200" marR="0" lvl="0" indent="0" algn="just" rtl="0">
              <a:spcBef>
                <a:spcPts val="0"/>
              </a:spcBef>
              <a:spcAft>
                <a:spcPts val="0"/>
              </a:spcAft>
              <a:buNone/>
            </a:pPr>
            <a:r>
              <a:rPr lang="ru-RU" sz="2400">
                <a:solidFill>
                  <a:schemeClr val="lt1"/>
                </a:solidFill>
                <a:latin typeface="Book Antiqua"/>
                <a:ea typeface="Book Antiqua"/>
                <a:cs typeface="Book Antiqua"/>
                <a:sym typeface="Book Antiqua"/>
              </a:rPr>
              <a:t>Рентгенологічні ознаки парагонімоза:</a:t>
            </a:r>
            <a:endParaRPr sz="2400">
              <a:solidFill>
                <a:schemeClr val="lt1"/>
              </a:solidFill>
              <a:latin typeface="Book Antiqua"/>
              <a:ea typeface="Book Antiqua"/>
              <a:cs typeface="Book Antiqua"/>
              <a:sym typeface="Book Antiqua"/>
            </a:endParaRPr>
          </a:p>
          <a:p>
            <a:pPr marL="269875" marR="0" lvl="0" indent="-26987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у гострій стадії парагонімоз діагностується рідко, характерною ознакою може служити поєднання змін в легенях з неврологічною симптоматикою.</a:t>
            </a:r>
            <a:endParaRPr sz="2400">
              <a:solidFill>
                <a:schemeClr val="lt1"/>
              </a:solidFill>
              <a:latin typeface="Book Antiqua"/>
              <a:ea typeface="Book Antiqua"/>
              <a:cs typeface="Book Antiqua"/>
              <a:sym typeface="Book Antiqua"/>
            </a:endParaRPr>
          </a:p>
          <a:p>
            <a:pPr marL="269875" marR="0" lvl="0" indent="-26987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 інфільтрати в легенях,</a:t>
            </a:r>
            <a:endParaRPr sz="2400">
              <a:solidFill>
                <a:schemeClr val="lt1"/>
              </a:solidFill>
              <a:latin typeface="Book Antiqua"/>
              <a:ea typeface="Book Antiqua"/>
              <a:cs typeface="Book Antiqua"/>
              <a:sym typeface="Book Antiqua"/>
            </a:endParaRPr>
          </a:p>
          <a:p>
            <a:pPr marL="269875" marR="0" lvl="0" indent="-26987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 з'являється рідина в наддіафрагмальному просторі,</a:t>
            </a:r>
            <a:endParaRPr sz="2400">
              <a:solidFill>
                <a:schemeClr val="lt1"/>
              </a:solidFill>
              <a:latin typeface="Book Antiqua"/>
              <a:ea typeface="Book Antiqua"/>
              <a:cs typeface="Book Antiqua"/>
              <a:sym typeface="Book Antiqua"/>
            </a:endParaRPr>
          </a:p>
          <a:p>
            <a:pPr marL="269875" marR="0" lvl="0" indent="-26987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 плевральні ущільнення,</a:t>
            </a:r>
            <a:endParaRPr sz="2400">
              <a:solidFill>
                <a:schemeClr val="lt1"/>
              </a:solidFill>
              <a:latin typeface="Book Antiqua"/>
              <a:ea typeface="Book Antiqua"/>
              <a:cs typeface="Book Antiqua"/>
              <a:sym typeface="Book Antiqua"/>
            </a:endParaRPr>
          </a:p>
          <a:p>
            <a:pPr marL="269875" marR="0" lvl="0" indent="-26987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формуються кісти діаметром до 2 -3 см; парагонімозні кісти представлені у вигляді розмитих кільцеподібних затемнень з рівними гладкими межами в одному або декількох легеневих сегментах.</a:t>
            </a:r>
            <a:endParaRPr sz="2400">
              <a:solidFill>
                <a:schemeClr val="lt1"/>
              </a:solidFill>
              <a:latin typeface="Book Antiqua"/>
              <a:ea typeface="Book Antiqua"/>
              <a:cs typeface="Book Antiqua"/>
              <a:sym typeface="Book Antiqua"/>
            </a:endParaRPr>
          </a:p>
          <a:p>
            <a:pPr marL="457200" marR="0" lvl="0" indent="0" algn="just" rtl="0">
              <a:spcBef>
                <a:spcPts val="0"/>
              </a:spcBef>
              <a:spcAft>
                <a:spcPts val="0"/>
              </a:spcAft>
              <a:buNone/>
            </a:pPr>
            <a:r>
              <a:rPr lang="ru-RU" sz="2400">
                <a:solidFill>
                  <a:schemeClr val="lt1"/>
                </a:solidFill>
                <a:latin typeface="Book Antiqua"/>
                <a:ea typeface="Book Antiqua"/>
                <a:cs typeface="Book Antiqua"/>
                <a:sym typeface="Book Antiqua"/>
              </a:rPr>
              <a:t> </a:t>
            </a:r>
            <a:endParaRPr sz="2400">
              <a:solidFill>
                <a:schemeClr val="lt1"/>
              </a:solidFill>
              <a:latin typeface="Book Antiqua"/>
              <a:ea typeface="Book Antiqua"/>
              <a:cs typeface="Book Antiqua"/>
              <a:sym typeface="Book Antiqua"/>
            </a:endParaRPr>
          </a:p>
          <a:p>
            <a:pPr marL="457200" marR="0" lvl="0" indent="0" algn="just" rtl="0">
              <a:spcBef>
                <a:spcPts val="0"/>
              </a:spcBef>
              <a:spcAft>
                <a:spcPts val="0"/>
              </a:spcAft>
              <a:buNone/>
            </a:pPr>
            <a:r>
              <a:rPr lang="ru-RU" sz="2400">
                <a:solidFill>
                  <a:schemeClr val="lt1"/>
                </a:solidFill>
                <a:latin typeface="Book Antiqua"/>
                <a:ea typeface="Book Antiqua"/>
                <a:cs typeface="Book Antiqua"/>
                <a:sym typeface="Book Antiqua"/>
              </a:rPr>
              <a:t>Після загибелі паразита кісти еволюціонують в:</a:t>
            </a:r>
            <a:endParaRPr sz="2400">
              <a:solidFill>
                <a:schemeClr val="lt1"/>
              </a:solidFill>
              <a:latin typeface="Book Antiqua"/>
              <a:ea typeface="Book Antiqua"/>
              <a:cs typeface="Book Antiqua"/>
              <a:sym typeface="Book Antiqua"/>
            </a:endParaRPr>
          </a:p>
          <a:p>
            <a:pPr marL="269875" marR="0" lvl="0" indent="-26987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 фіброзні вогнища, які об'єднуються в зону пневмосклерозу.</a:t>
            </a:r>
            <a:endParaRPr sz="2400">
              <a:solidFill>
                <a:schemeClr val="lt1"/>
              </a:solidFill>
              <a:latin typeface="Book Antiqua"/>
              <a:ea typeface="Book Antiqua"/>
              <a:cs typeface="Book Antiqua"/>
              <a:sym typeface="Book Antiqua"/>
            </a:endParaRPr>
          </a:p>
          <a:p>
            <a:pPr marL="269875" marR="0" lvl="0" indent="-26987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 посилення легеневого малюнка в нижніх відділах легких.</a:t>
            </a:r>
            <a:endParaRPr sz="2400">
              <a:solidFill>
                <a:schemeClr val="lt1"/>
              </a:solidFill>
              <a:latin typeface="Book Antiqua"/>
              <a:ea typeface="Book Antiqua"/>
              <a:cs typeface="Book Antiqua"/>
              <a:sym typeface="Book Antiqua"/>
            </a:endParaRPr>
          </a:p>
          <a:p>
            <a:pPr marL="457200" marR="0" lvl="0" indent="0" algn="just" rtl="0">
              <a:spcBef>
                <a:spcPts val="0"/>
              </a:spcBef>
              <a:spcAft>
                <a:spcPts val="0"/>
              </a:spcAft>
              <a:buNone/>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110"/>
          <p:cNvSpPr/>
          <p:nvPr/>
        </p:nvSpPr>
        <p:spPr>
          <a:xfrm>
            <a:off x="395536" y="260648"/>
            <a:ext cx="8424936" cy="5632311"/>
          </a:xfrm>
          <a:prstGeom prst="rect">
            <a:avLst/>
          </a:prstGeom>
          <a:noFill/>
          <a:ln>
            <a:noFill/>
          </a:ln>
        </p:spPr>
        <p:txBody>
          <a:bodyPr spcFirstLastPara="1" wrap="square" lIns="91425" tIns="45700" rIns="91425" bIns="45700" anchor="t" anchorCtr="0">
            <a:noAutofit/>
          </a:bodyPr>
          <a:lstStyle/>
          <a:p>
            <a:pPr marL="457200" marR="0" lvl="0" indent="0" algn="just" rtl="0">
              <a:spcBef>
                <a:spcPts val="0"/>
              </a:spcBef>
              <a:spcAft>
                <a:spcPts val="0"/>
              </a:spcAft>
              <a:buNone/>
            </a:pPr>
            <a:r>
              <a:rPr lang="ru-RU" sz="2400">
                <a:solidFill>
                  <a:schemeClr val="lt1"/>
                </a:solidFill>
                <a:latin typeface="Book Antiqua"/>
                <a:ea typeface="Book Antiqua"/>
                <a:cs typeface="Book Antiqua"/>
                <a:sym typeface="Book Antiqua"/>
              </a:rPr>
              <a:t>На МСКТ:</a:t>
            </a:r>
            <a:endParaRPr sz="2400">
              <a:solidFill>
                <a:schemeClr val="lt1"/>
              </a:solidFill>
              <a:latin typeface="Book Antiqua"/>
              <a:ea typeface="Book Antiqua"/>
              <a:cs typeface="Book Antiqua"/>
              <a:sym typeface="Book Antiqua"/>
            </a:endParaRPr>
          </a:p>
          <a:p>
            <a:pPr marL="449262" marR="0" lvl="0" indent="-4492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множинні дрібновогнищеві (до 2 см в діаметрі) зміни в нижніх частках легень. Вогнища як м’якотканинної щільності, так і порожнини розпаду, частина з яких містять рідину.</a:t>
            </a:r>
            <a:endParaRPr sz="2400">
              <a:solidFill>
                <a:schemeClr val="lt1"/>
              </a:solidFill>
              <a:latin typeface="Book Antiqua"/>
              <a:ea typeface="Book Antiqua"/>
              <a:cs typeface="Book Antiqua"/>
              <a:sym typeface="Book Antiqua"/>
            </a:endParaRPr>
          </a:p>
          <a:p>
            <a:pPr marL="449262" marR="0" lvl="0" indent="-4492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по периферії вогнищ перифокальне посилення легеневого малюнка, плевральні нашарування над діафрагмою, в нижніх частках.</a:t>
            </a:r>
            <a:endParaRPr sz="2400">
              <a:solidFill>
                <a:schemeClr val="lt1"/>
              </a:solidFill>
              <a:latin typeface="Book Antiqua"/>
              <a:ea typeface="Book Antiqua"/>
              <a:cs typeface="Book Antiqua"/>
              <a:sym typeface="Book Antiqua"/>
            </a:endParaRPr>
          </a:p>
          <a:p>
            <a:pPr marL="457200" marR="0" lvl="0" indent="0" algn="just" rtl="0">
              <a:spcBef>
                <a:spcPts val="0"/>
              </a:spcBef>
              <a:spcAft>
                <a:spcPts val="0"/>
              </a:spcAft>
              <a:buNone/>
            </a:pPr>
            <a:endParaRPr sz="2400">
              <a:solidFill>
                <a:schemeClr val="lt1"/>
              </a:solidFill>
              <a:latin typeface="Book Antiqua"/>
              <a:ea typeface="Book Antiqua"/>
              <a:cs typeface="Book Antiqua"/>
              <a:sym typeface="Book Antiqua"/>
            </a:endParaRPr>
          </a:p>
          <a:p>
            <a:pPr marL="449262" marR="0" lvl="0" indent="-449262"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При рентгенографії черепа видно кальцифікати у формі «мильних бульбашок». При лапароскопії в черевній порожнині виявляється випіт геморагічного, фібринозного або фібринозно-гнійного характеру, в якому можна виявити незрілих гельмінтів ..</a:t>
            </a:r>
            <a:endParaRPr sz="2400">
              <a:solidFill>
                <a:schemeClr val="lt1"/>
              </a:solidFill>
              <a:latin typeface="Book Antiqua"/>
              <a:ea typeface="Book Antiqua"/>
              <a:cs typeface="Book Antiqua"/>
              <a:sym typeface="Book Antiqua"/>
            </a:endParaRPr>
          </a:p>
          <a:p>
            <a:pPr marL="449263" marR="0" lvl="0" indent="-449263" algn="just" rtl="0">
              <a:spcBef>
                <a:spcPts val="0"/>
              </a:spcBef>
              <a:spcAft>
                <a:spcPts val="0"/>
              </a:spcAft>
              <a:buClr>
                <a:schemeClr val="lt1"/>
              </a:buClr>
              <a:buSzPts val="2400"/>
              <a:buFont typeface="Book Antiqua"/>
              <a:buChar char="⮚"/>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p111"/>
          <p:cNvSpPr/>
          <p:nvPr/>
        </p:nvSpPr>
        <p:spPr>
          <a:xfrm>
            <a:off x="467544" y="188640"/>
            <a:ext cx="8280920" cy="7478970"/>
          </a:xfrm>
          <a:prstGeom prst="rect">
            <a:avLst/>
          </a:prstGeom>
          <a:noFill/>
          <a:ln>
            <a:noFill/>
          </a:ln>
        </p:spPr>
        <p:txBody>
          <a:bodyPr spcFirstLastPara="1" wrap="square" lIns="91425" tIns="45700" rIns="91425" bIns="45700" anchor="t" anchorCtr="0">
            <a:noAutofit/>
          </a:bodyPr>
          <a:lstStyle/>
          <a:p>
            <a:pPr marL="0" marR="0" lvl="0" indent="457200"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Диференціальна діагностика параганімоза з:</a:t>
            </a:r>
            <a:endParaRPr sz="240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  туберкульозом,</a:t>
            </a:r>
            <a:endParaRPr sz="240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  пневмонією,</a:t>
            </a:r>
            <a:endParaRPr sz="240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  ехінококоз,</a:t>
            </a:r>
            <a:endParaRPr sz="240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  пухлинами легких,</a:t>
            </a:r>
            <a:endParaRPr sz="2400">
              <a:solidFill>
                <a:schemeClr val="lt1"/>
              </a:solidFill>
              <a:latin typeface="Book Antiqua"/>
              <a:ea typeface="Book Antiqua"/>
              <a:cs typeface="Book Antiqua"/>
              <a:sym typeface="Book Antiqua"/>
            </a:endParaRPr>
          </a:p>
          <a:p>
            <a:pPr marL="0" marR="0" lvl="0" indent="0" algn="just" rtl="0">
              <a:spcBef>
                <a:spcPts val="0"/>
              </a:spcBef>
              <a:spcAft>
                <a:spcPts val="0"/>
              </a:spcAft>
              <a:buClr>
                <a:schemeClr val="dk1"/>
              </a:buClr>
              <a:buSzPts val="1100"/>
              <a:buFont typeface="Arial"/>
              <a:buNone/>
            </a:pPr>
            <a:endParaRPr sz="2400">
              <a:solidFill>
                <a:schemeClr val="lt1"/>
              </a:solidFill>
              <a:latin typeface="Book Antiqua"/>
              <a:ea typeface="Book Antiqua"/>
              <a:cs typeface="Book Antiqua"/>
              <a:sym typeface="Book Antiqua"/>
            </a:endParaRPr>
          </a:p>
          <a:p>
            <a:pPr marL="0" marR="0" lvl="0" indent="0"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При ураженні мозку:</a:t>
            </a:r>
            <a:endParaRPr sz="2400">
              <a:solidFill>
                <a:schemeClr val="lt1"/>
              </a:solidFill>
              <a:latin typeface="Book Antiqua"/>
              <a:ea typeface="Book Antiqua"/>
              <a:cs typeface="Book Antiqua"/>
              <a:sym typeface="Book Antiqua"/>
            </a:endParaRPr>
          </a:p>
          <a:p>
            <a:pPr marL="0" marR="0" lvl="0" indent="0"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 з пухлинами мозку,</a:t>
            </a:r>
            <a:endParaRPr sz="2400">
              <a:solidFill>
                <a:schemeClr val="lt1"/>
              </a:solidFill>
              <a:latin typeface="Book Antiqua"/>
              <a:ea typeface="Book Antiqua"/>
              <a:cs typeface="Book Antiqua"/>
              <a:sym typeface="Book Antiqua"/>
            </a:endParaRPr>
          </a:p>
          <a:p>
            <a:pPr marL="0" marR="0" lvl="0" indent="0"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з менінгітом</a:t>
            </a:r>
            <a:endParaRPr sz="2400">
              <a:solidFill>
                <a:schemeClr val="lt1"/>
              </a:solidFill>
              <a:latin typeface="Book Antiqua"/>
              <a:ea typeface="Book Antiqua"/>
              <a:cs typeface="Book Antiqua"/>
              <a:sym typeface="Book Antiqua"/>
            </a:endParaRPr>
          </a:p>
          <a:p>
            <a:pPr marL="0" marR="0" lvl="0" indent="0" algn="just" rtl="0">
              <a:spcBef>
                <a:spcPts val="0"/>
              </a:spcBef>
              <a:spcAft>
                <a:spcPts val="0"/>
              </a:spcAft>
              <a:buClr>
                <a:schemeClr val="dk1"/>
              </a:buClr>
              <a:buSzPts val="1100"/>
              <a:buFont typeface="Arial"/>
              <a:buNone/>
            </a:pPr>
            <a:endParaRPr sz="2400">
              <a:solidFill>
                <a:schemeClr val="lt1"/>
              </a:solidFill>
              <a:latin typeface="Book Antiqua"/>
              <a:ea typeface="Book Antiqua"/>
              <a:cs typeface="Book Antiqua"/>
              <a:sym typeface="Book Antiqua"/>
            </a:endParaRPr>
          </a:p>
          <a:p>
            <a:pPr marL="0" marR="0" lvl="0" indent="0"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Діагноз парагонімоза підтверджується виявленням овальних золотисто-коричневих яєць паразита в мокроті і калі хворого. У перші 2-3 місяці після зараження більш інформативні серологічні методи (ІФА), що виявляють специфічні антитіла до антигенів гельмінта. У крові при парагонімозі визначається еозинофілія, лімфоцитоз, гіпохромна анемія.</a:t>
            </a:r>
            <a:endParaRPr sz="2400">
              <a:solidFill>
                <a:schemeClr val="lt1"/>
              </a:solidFill>
              <a:latin typeface="Book Antiqua"/>
              <a:ea typeface="Book Antiqua"/>
              <a:cs typeface="Book Antiqua"/>
              <a:sym typeface="Book Antiqua"/>
            </a:endParaRPr>
          </a:p>
          <a:p>
            <a:pPr marL="0" marR="0" lvl="0" indent="0" algn="just" rtl="0">
              <a:spcBef>
                <a:spcPts val="0"/>
              </a:spcBef>
              <a:spcAft>
                <a:spcPts val="0"/>
              </a:spcAft>
              <a:buNone/>
            </a:pPr>
            <a:endParaRPr sz="2400">
              <a:solidFill>
                <a:schemeClr val="lt1"/>
              </a:solidFill>
              <a:latin typeface="Book Antiqua"/>
              <a:ea typeface="Book Antiqua"/>
              <a:cs typeface="Book Antiqua"/>
              <a:sym typeface="Book Antiqua"/>
            </a:endParaRPr>
          </a:p>
          <a:p>
            <a:pPr marL="0" marR="0" lvl="0" indent="0" algn="just" rtl="0">
              <a:spcBef>
                <a:spcPts val="0"/>
              </a:spcBef>
              <a:spcAft>
                <a:spcPts val="0"/>
              </a:spcAft>
              <a:buNone/>
            </a:pPr>
            <a:r>
              <a:rPr lang="ru-RU" sz="2400">
                <a:solidFill>
                  <a:schemeClr val="lt1"/>
                </a:solidFill>
                <a:latin typeface="Book Antiqua"/>
                <a:ea typeface="Book Antiqua"/>
                <a:cs typeface="Book Antiqua"/>
                <a:sym typeface="Book Antiqua"/>
              </a:rPr>
              <a:t> </a:t>
            </a:r>
            <a:br>
              <a:rPr lang="ru-RU" sz="2400">
                <a:solidFill>
                  <a:schemeClr val="lt1"/>
                </a:solidFill>
                <a:latin typeface="Book Antiqua"/>
                <a:ea typeface="Book Antiqua"/>
                <a:cs typeface="Book Antiqua"/>
                <a:sym typeface="Book Antiqua"/>
              </a:rPr>
            </a:br>
            <a:br>
              <a:rPr lang="ru-RU" sz="2400">
                <a:solidFill>
                  <a:schemeClr val="lt1"/>
                </a:solidFill>
                <a:latin typeface="Book Antiqua"/>
                <a:ea typeface="Book Antiqua"/>
                <a:cs typeface="Book Antiqua"/>
                <a:sym typeface="Book Antiqua"/>
              </a:rPr>
            </a:br>
            <a:endParaRPr sz="2400">
              <a:solidFill>
                <a:schemeClr val="lt1"/>
              </a:solidFill>
              <a:latin typeface="Book Antiqua"/>
              <a:ea typeface="Book Antiqua"/>
              <a:cs typeface="Book Antiqua"/>
              <a:sym typeface="Book Antiqua"/>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Google Shape;720;p112"/>
          <p:cNvSpPr/>
          <p:nvPr/>
        </p:nvSpPr>
        <p:spPr>
          <a:xfrm>
            <a:off x="3203848" y="476672"/>
            <a:ext cx="2027606"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200" b="1">
                <a:solidFill>
                  <a:schemeClr val="lt1"/>
                </a:solidFill>
                <a:latin typeface="Book Antiqua"/>
                <a:ea typeface="Book Antiqua"/>
                <a:cs typeface="Book Antiqua"/>
                <a:sym typeface="Book Antiqua"/>
              </a:rPr>
              <a:t>Парагонімо</a:t>
            </a:r>
            <a:r>
              <a:rPr lang="ru-RU" sz="2400" b="1">
                <a:solidFill>
                  <a:schemeClr val="lt1"/>
                </a:solidFill>
                <a:latin typeface="Book Antiqua"/>
                <a:ea typeface="Book Antiqua"/>
                <a:cs typeface="Book Antiqua"/>
                <a:sym typeface="Book Antiqua"/>
              </a:rPr>
              <a:t>з</a:t>
            </a:r>
            <a:endParaRPr sz="2400" b="1">
              <a:solidFill>
                <a:schemeClr val="lt1"/>
              </a:solidFill>
              <a:latin typeface="Book Antiqua"/>
              <a:ea typeface="Book Antiqua"/>
              <a:cs typeface="Book Antiqua"/>
              <a:sym typeface="Book Antiqua"/>
            </a:endParaRPr>
          </a:p>
        </p:txBody>
      </p:sp>
      <p:pic>
        <p:nvPicPr>
          <p:cNvPr id="721" name="Google Shape;721;p112" descr="Файл:Image008 0014.jpg"/>
          <p:cNvPicPr preferRelativeResize="0"/>
          <p:nvPr/>
        </p:nvPicPr>
        <p:blipFill rotWithShape="1">
          <a:blip r:embed="rId3">
            <a:alphaModFix/>
          </a:blip>
          <a:srcRect/>
          <a:stretch/>
        </p:blipFill>
        <p:spPr>
          <a:xfrm>
            <a:off x="251520" y="908720"/>
            <a:ext cx="4780679" cy="5256584"/>
          </a:xfrm>
          <a:prstGeom prst="rect">
            <a:avLst/>
          </a:prstGeom>
          <a:noFill/>
          <a:ln>
            <a:noFill/>
          </a:ln>
        </p:spPr>
      </p:pic>
      <p:sp>
        <p:nvSpPr>
          <p:cNvPr id="722" name="Google Shape;722;p112"/>
          <p:cNvSpPr/>
          <p:nvPr/>
        </p:nvSpPr>
        <p:spPr>
          <a:xfrm>
            <a:off x="1331640" y="6211669"/>
            <a:ext cx="4572000" cy="30777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1400">
                <a:solidFill>
                  <a:schemeClr val="lt1"/>
                </a:solidFill>
                <a:latin typeface="Book Antiqua"/>
                <a:ea typeface="Book Antiqua"/>
                <a:cs typeface="Book Antiqua"/>
                <a:sym typeface="Book Antiqua"/>
              </a:rPr>
              <a:t>http://cyclowiki.org/wiki</a:t>
            </a:r>
            <a:endParaRPr sz="1400">
              <a:solidFill>
                <a:schemeClr val="lt1"/>
              </a:solidFill>
              <a:latin typeface="Book Antiqua"/>
              <a:ea typeface="Book Antiqua"/>
              <a:cs typeface="Book Antiqua"/>
              <a:sym typeface="Book Antiqua"/>
            </a:endParaRPr>
          </a:p>
        </p:txBody>
      </p:sp>
      <p:pic>
        <p:nvPicPr>
          <p:cNvPr id="723" name="Google Shape;723;p112" descr="Файл:В-мозге-300x287.png"/>
          <p:cNvPicPr preferRelativeResize="0"/>
          <p:nvPr/>
        </p:nvPicPr>
        <p:blipFill rotWithShape="1">
          <a:blip r:embed="rId4">
            <a:alphaModFix/>
          </a:blip>
          <a:srcRect/>
          <a:stretch/>
        </p:blipFill>
        <p:spPr>
          <a:xfrm>
            <a:off x="5148064" y="1052736"/>
            <a:ext cx="3763483" cy="3600400"/>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p113"/>
          <p:cNvSpPr/>
          <p:nvPr/>
        </p:nvSpPr>
        <p:spPr>
          <a:xfrm>
            <a:off x="395536" y="5949280"/>
            <a:ext cx="8568952" cy="738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u="sng">
                <a:solidFill>
                  <a:schemeClr val="hlink"/>
                </a:solidFill>
                <a:latin typeface="Book Antiqua"/>
                <a:ea typeface="Book Antiqua"/>
                <a:cs typeface="Book Antiqua"/>
                <a:sym typeface="Book Antiqua"/>
                <a:hlinkClick r:id="rId3"/>
              </a:rPr>
              <a:t>Neda Zarrin-Khameh</a:t>
            </a:r>
            <a:r>
              <a:rPr lang="ru-RU" sz="1400">
                <a:solidFill>
                  <a:schemeClr val="lt1"/>
                </a:solidFill>
                <a:latin typeface="Book Antiqua"/>
                <a:ea typeface="Book Antiqua"/>
                <a:cs typeface="Book Antiqua"/>
                <a:sym typeface="Book Antiqua"/>
              </a:rPr>
              <a:t>, </a:t>
            </a:r>
            <a:r>
              <a:rPr lang="ru-RU" sz="1400" u="sng">
                <a:solidFill>
                  <a:schemeClr val="hlink"/>
                </a:solidFill>
                <a:latin typeface="Book Antiqua"/>
                <a:ea typeface="Book Antiqua"/>
                <a:cs typeface="Book Antiqua"/>
                <a:sym typeface="Book Antiqua"/>
                <a:hlinkClick r:id="rId4"/>
              </a:rPr>
              <a:t>Deborah R. Citron</a:t>
            </a:r>
            <a:r>
              <a:rPr lang="ru-RU" sz="1400">
                <a:solidFill>
                  <a:schemeClr val="lt1"/>
                </a:solidFill>
                <a:latin typeface="Book Antiqua"/>
                <a:ea typeface="Book Antiqua"/>
                <a:cs typeface="Book Antiqua"/>
                <a:sym typeface="Book Antiqua"/>
              </a:rPr>
              <a:t>, </a:t>
            </a:r>
            <a:r>
              <a:rPr lang="ru-RU" sz="1400" u="sng">
                <a:solidFill>
                  <a:schemeClr val="hlink"/>
                </a:solidFill>
                <a:latin typeface="Book Antiqua"/>
                <a:ea typeface="Book Antiqua"/>
                <a:cs typeface="Book Antiqua"/>
                <a:sym typeface="Book Antiqua"/>
                <a:hlinkClick r:id="rId5"/>
              </a:rPr>
              <a:t>Charles E. Stager</a:t>
            </a:r>
            <a:r>
              <a:rPr lang="ru-RU" sz="1400">
                <a:solidFill>
                  <a:schemeClr val="lt1"/>
                </a:solidFill>
                <a:latin typeface="Book Antiqua"/>
                <a:ea typeface="Book Antiqua"/>
                <a:cs typeface="Book Antiqua"/>
                <a:sym typeface="Book Antiqua"/>
              </a:rPr>
              <a:t>, and </a:t>
            </a:r>
            <a:r>
              <a:rPr lang="ru-RU" sz="1400" u="sng">
                <a:solidFill>
                  <a:schemeClr val="hlink"/>
                </a:solidFill>
                <a:latin typeface="Book Antiqua"/>
                <a:ea typeface="Book Antiqua"/>
                <a:cs typeface="Book Antiqua"/>
                <a:sym typeface="Book Antiqua"/>
                <a:hlinkClick r:id="rId6"/>
              </a:rPr>
              <a:t>Rodolfo Laucirica.</a:t>
            </a:r>
            <a:r>
              <a:rPr lang="ru-RU" sz="1400">
                <a:solidFill>
                  <a:schemeClr val="lt1"/>
                </a:solidFill>
                <a:latin typeface="Book Antiqua"/>
                <a:ea typeface="Book Antiqua"/>
                <a:cs typeface="Book Antiqua"/>
                <a:sym typeface="Book Antiqua"/>
              </a:rPr>
              <a:t> Pulmonary Paragonimiasis . Diagnosed by Fine-Needle Aspiration Biops</a:t>
            </a:r>
            <a:endParaRPr sz="1400">
              <a:solidFill>
                <a:schemeClr val="lt1"/>
              </a:solidFill>
              <a:latin typeface="Book Antiqua"/>
              <a:ea typeface="Book Antiqua"/>
              <a:cs typeface="Book Antiqua"/>
              <a:sym typeface="Book Antiqua"/>
            </a:endParaRPr>
          </a:p>
          <a:p>
            <a:pPr marL="0" marR="0" lvl="0" indent="0" algn="l" rtl="0">
              <a:spcBef>
                <a:spcPts val="0"/>
              </a:spcBef>
              <a:spcAft>
                <a:spcPts val="0"/>
              </a:spcAft>
              <a:buNone/>
            </a:pPr>
            <a:r>
              <a:rPr lang="ru-RU" sz="1400" u="sng">
                <a:solidFill>
                  <a:schemeClr val="hlink"/>
                </a:solidFill>
                <a:latin typeface="Book Antiqua"/>
                <a:ea typeface="Book Antiqua"/>
                <a:cs typeface="Book Antiqua"/>
                <a:sym typeface="Book Antiqua"/>
                <a:hlinkClick r:id="rId6"/>
              </a:rPr>
              <a:t> </a:t>
            </a:r>
            <a:r>
              <a:rPr lang="ru-RU" sz="1400" u="sng">
                <a:solidFill>
                  <a:schemeClr val="hlink"/>
                </a:solidFill>
                <a:latin typeface="Book Antiqua"/>
                <a:ea typeface="Book Antiqua"/>
                <a:cs typeface="Book Antiqua"/>
                <a:sym typeface="Book Antiqua"/>
                <a:hlinkClick r:id="rId7"/>
              </a:rPr>
              <a:t>J Clin Microbiol</a:t>
            </a:r>
            <a:r>
              <a:rPr lang="ru-RU" sz="1400">
                <a:solidFill>
                  <a:schemeClr val="lt1"/>
                </a:solidFill>
                <a:latin typeface="Book Antiqua"/>
                <a:ea typeface="Book Antiqua"/>
                <a:cs typeface="Book Antiqua"/>
                <a:sym typeface="Book Antiqua"/>
              </a:rPr>
              <a:t>. 2008 Jun; 46(6): 2137–2140.</a:t>
            </a:r>
            <a:endParaRPr sz="1400">
              <a:solidFill>
                <a:schemeClr val="lt1"/>
              </a:solidFill>
              <a:latin typeface="Book Antiqua"/>
              <a:ea typeface="Book Antiqua"/>
              <a:cs typeface="Book Antiqua"/>
              <a:sym typeface="Book Antiqua"/>
            </a:endParaRPr>
          </a:p>
        </p:txBody>
      </p:sp>
      <p:pic>
        <p:nvPicPr>
          <p:cNvPr id="729" name="Google Shape;729;p113" descr="An external file that holds a picture, illustration, etc.&#10;Object name is zjm0060881430001.jpg"/>
          <p:cNvPicPr preferRelativeResize="0"/>
          <p:nvPr/>
        </p:nvPicPr>
        <p:blipFill rotWithShape="1">
          <a:blip r:embed="rId8">
            <a:alphaModFix/>
          </a:blip>
          <a:srcRect/>
          <a:stretch/>
        </p:blipFill>
        <p:spPr>
          <a:xfrm>
            <a:off x="395537" y="1052736"/>
            <a:ext cx="6408712" cy="4464496"/>
          </a:xfrm>
          <a:prstGeom prst="rect">
            <a:avLst/>
          </a:prstGeom>
          <a:noFill/>
          <a:ln>
            <a:noFill/>
          </a:ln>
        </p:spPr>
      </p:pic>
      <p:sp>
        <p:nvSpPr>
          <p:cNvPr id="730" name="Google Shape;730;p113"/>
          <p:cNvSpPr/>
          <p:nvPr/>
        </p:nvSpPr>
        <p:spPr>
          <a:xfrm>
            <a:off x="971600" y="476672"/>
            <a:ext cx="7704856"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400" b="1">
                <a:solidFill>
                  <a:schemeClr val="lt1"/>
                </a:solidFill>
                <a:latin typeface="Book Antiqua"/>
                <a:ea typeface="Book Antiqua"/>
                <a:cs typeface="Book Antiqua"/>
                <a:sym typeface="Book Antiqua"/>
              </a:rPr>
              <a:t>Парагонімоз у хлопчика 12 років</a:t>
            </a:r>
            <a:endParaRPr sz="2400" b="1">
              <a:solidFill>
                <a:schemeClr val="lt1"/>
              </a:solidFill>
              <a:latin typeface="Book Antiqua"/>
              <a:ea typeface="Book Antiqua"/>
              <a:cs typeface="Book Antiqua"/>
              <a:sym typeface="Book Antiqua"/>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pic>
        <p:nvPicPr>
          <p:cNvPr id="735" name="Google Shape;735;p114" descr="Figure 1: (a and b) Chest radiograph with right lower lobe nodules and cavitary lesions"/>
          <p:cNvPicPr preferRelativeResize="0"/>
          <p:nvPr/>
        </p:nvPicPr>
        <p:blipFill rotWithShape="1">
          <a:blip r:embed="rId3">
            <a:alphaModFix/>
          </a:blip>
          <a:srcRect/>
          <a:stretch/>
        </p:blipFill>
        <p:spPr>
          <a:xfrm>
            <a:off x="0" y="0"/>
            <a:ext cx="6318605" cy="3312367"/>
          </a:xfrm>
          <a:prstGeom prst="rect">
            <a:avLst/>
          </a:prstGeom>
          <a:noFill/>
          <a:ln>
            <a:noFill/>
          </a:ln>
        </p:spPr>
      </p:pic>
      <p:sp>
        <p:nvSpPr>
          <p:cNvPr id="736" name="Google Shape;736;p114"/>
          <p:cNvSpPr/>
          <p:nvPr/>
        </p:nvSpPr>
        <p:spPr>
          <a:xfrm>
            <a:off x="6444208" y="0"/>
            <a:ext cx="2483768" cy="544764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br>
              <a:rPr lang="ru-RU" sz="1800" dirty="0">
                <a:solidFill>
                  <a:schemeClr val="lt1"/>
                </a:solidFill>
                <a:latin typeface="Book Antiqua"/>
                <a:ea typeface="Book Antiqua"/>
                <a:cs typeface="Book Antiqua"/>
                <a:sym typeface="Book Antiqua"/>
              </a:rPr>
            </a:br>
            <a:r>
              <a:rPr lang="ru-RU" sz="2400" b="1" dirty="0" err="1">
                <a:solidFill>
                  <a:schemeClr val="lt1"/>
                </a:solidFill>
                <a:latin typeface="Book Antiqua"/>
                <a:ea typeface="Book Antiqua"/>
                <a:cs typeface="Book Antiqua"/>
                <a:sym typeface="Book Antiqua"/>
              </a:rPr>
              <a:t>Парагонімоз</a:t>
            </a:r>
            <a:r>
              <a:rPr lang="ru-RU" sz="2400" b="1" dirty="0">
                <a:solidFill>
                  <a:schemeClr val="lt1"/>
                </a:solidFill>
                <a:latin typeface="Book Antiqua"/>
                <a:ea typeface="Book Antiqua"/>
                <a:cs typeface="Book Antiqua"/>
                <a:sym typeface="Book Antiqua"/>
              </a:rPr>
              <a:t> у </a:t>
            </a:r>
            <a:r>
              <a:rPr lang="ru-RU" sz="2400" b="1" dirty="0" err="1">
                <a:solidFill>
                  <a:schemeClr val="lt1"/>
                </a:solidFill>
                <a:latin typeface="Book Antiqua"/>
                <a:ea typeface="Book Antiqua"/>
                <a:cs typeface="Book Antiqua"/>
                <a:sym typeface="Book Antiqua"/>
              </a:rPr>
              <a:t>пацієнта</a:t>
            </a:r>
            <a:r>
              <a:rPr lang="ru-RU" sz="2400" b="1" dirty="0">
                <a:solidFill>
                  <a:schemeClr val="lt1"/>
                </a:solidFill>
                <a:latin typeface="Book Antiqua"/>
                <a:ea typeface="Book Antiqua"/>
                <a:cs typeface="Book Antiqua"/>
                <a:sym typeface="Book Antiqua"/>
              </a:rPr>
              <a:t> 21 </a:t>
            </a:r>
            <a:r>
              <a:rPr lang="ru-RU" sz="2400" b="1" dirty="0" err="1">
                <a:solidFill>
                  <a:schemeClr val="lt1"/>
                </a:solidFill>
                <a:latin typeface="Book Antiqua"/>
                <a:ea typeface="Book Antiqua"/>
                <a:cs typeface="Book Antiqua"/>
                <a:sym typeface="Book Antiqua"/>
              </a:rPr>
              <a:t>років</a:t>
            </a:r>
            <a:r>
              <a:rPr lang="ru-RU" sz="2400" b="1" dirty="0">
                <a:solidFill>
                  <a:schemeClr val="lt1"/>
                </a:solidFill>
                <a:latin typeface="Book Antiqua"/>
                <a:ea typeface="Book Antiqua"/>
                <a:cs typeface="Book Antiqua"/>
                <a:sym typeface="Book Antiqua"/>
              </a:rPr>
              <a:t>.</a:t>
            </a:r>
            <a:endParaRPr sz="2400" b="1"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sz="2400" b="1"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800" dirty="0" err="1">
                <a:solidFill>
                  <a:schemeClr val="lt1"/>
                </a:solidFill>
                <a:latin typeface="Book Antiqua"/>
                <a:ea typeface="Book Antiqua"/>
                <a:cs typeface="Book Antiqua"/>
                <a:sym typeface="Book Antiqua"/>
              </a:rPr>
              <a:t>Рентгенограма</a:t>
            </a:r>
            <a:r>
              <a:rPr lang="ru-RU" sz="1800" dirty="0">
                <a:solidFill>
                  <a:schemeClr val="lt1"/>
                </a:solidFill>
                <a:latin typeface="Book Antiqua"/>
                <a:ea typeface="Book Antiqua"/>
                <a:cs typeface="Book Antiqua"/>
                <a:sym typeface="Book Antiqua"/>
              </a:rPr>
              <a:t> </a:t>
            </a:r>
            <a:r>
              <a:rPr lang="ru-RU" sz="1800" dirty="0" err="1">
                <a:solidFill>
                  <a:schemeClr val="lt1"/>
                </a:solidFill>
                <a:latin typeface="Book Antiqua"/>
                <a:ea typeface="Book Antiqua"/>
                <a:cs typeface="Book Antiqua"/>
                <a:sym typeface="Book Antiqua"/>
              </a:rPr>
              <a:t>грудної</a:t>
            </a:r>
            <a:r>
              <a:rPr lang="ru-RU" sz="1800" dirty="0">
                <a:solidFill>
                  <a:schemeClr val="lt1"/>
                </a:solidFill>
                <a:latin typeface="Book Antiqua"/>
                <a:ea typeface="Book Antiqua"/>
                <a:cs typeface="Book Antiqua"/>
                <a:sym typeface="Book Antiqua"/>
              </a:rPr>
              <a:t> </a:t>
            </a:r>
            <a:r>
              <a:rPr lang="ru-RU" sz="1800" dirty="0" err="1">
                <a:solidFill>
                  <a:schemeClr val="lt1"/>
                </a:solidFill>
                <a:latin typeface="Book Antiqua"/>
                <a:ea typeface="Book Antiqua"/>
                <a:cs typeface="Book Antiqua"/>
                <a:sym typeface="Book Antiqua"/>
              </a:rPr>
              <a:t>клітини</a:t>
            </a:r>
            <a:r>
              <a:rPr lang="ru-RU" sz="1800" dirty="0">
                <a:solidFill>
                  <a:schemeClr val="lt1"/>
                </a:solidFill>
                <a:latin typeface="Book Antiqua"/>
                <a:ea typeface="Book Antiqua"/>
                <a:cs typeface="Book Antiqua"/>
                <a:sym typeface="Book Antiqua"/>
              </a:rPr>
              <a:t>: </a:t>
            </a:r>
            <a:r>
              <a:rPr lang="ru-RU" sz="1800" dirty="0" err="1">
                <a:solidFill>
                  <a:schemeClr val="lt1"/>
                </a:solidFill>
                <a:latin typeface="Book Antiqua"/>
                <a:ea typeface="Book Antiqua"/>
                <a:cs typeface="Book Antiqua"/>
                <a:sym typeface="Book Antiqua"/>
              </a:rPr>
              <a:t>неоднорідне</a:t>
            </a:r>
            <a:r>
              <a:rPr lang="ru-RU" sz="1800" dirty="0">
                <a:solidFill>
                  <a:schemeClr val="lt1"/>
                </a:solidFill>
                <a:latin typeface="Book Antiqua"/>
                <a:ea typeface="Book Antiqua"/>
                <a:cs typeface="Book Antiqua"/>
                <a:sym typeface="Book Antiqua"/>
              </a:rPr>
              <a:t> </a:t>
            </a:r>
            <a:r>
              <a:rPr lang="ru-RU" sz="1800" dirty="0" err="1">
                <a:solidFill>
                  <a:schemeClr val="lt1"/>
                </a:solidFill>
                <a:latin typeface="Book Antiqua"/>
                <a:ea typeface="Book Antiqua"/>
                <a:cs typeface="Book Antiqua"/>
                <a:sym typeface="Book Antiqua"/>
              </a:rPr>
              <a:t>затемнення</a:t>
            </a:r>
            <a:r>
              <a:rPr lang="ru-RU" sz="1800" dirty="0">
                <a:solidFill>
                  <a:schemeClr val="lt1"/>
                </a:solidFill>
                <a:latin typeface="Book Antiqua"/>
                <a:ea typeface="Book Antiqua"/>
                <a:cs typeface="Book Antiqua"/>
                <a:sym typeface="Book Antiqua"/>
              </a:rPr>
              <a:t> </a:t>
            </a:r>
            <a:r>
              <a:rPr lang="ru-RU" sz="1800" dirty="0" err="1">
                <a:solidFill>
                  <a:schemeClr val="lt1"/>
                </a:solidFill>
                <a:latin typeface="Book Antiqua"/>
                <a:ea typeface="Book Antiqua"/>
                <a:cs typeface="Book Antiqua"/>
                <a:sym typeface="Book Antiqua"/>
              </a:rPr>
              <a:t>і</a:t>
            </a:r>
            <a:r>
              <a:rPr lang="ru-RU" sz="1800" dirty="0">
                <a:solidFill>
                  <a:schemeClr val="lt1"/>
                </a:solidFill>
                <a:latin typeface="Book Antiqua"/>
                <a:ea typeface="Book Antiqua"/>
                <a:cs typeface="Book Antiqua"/>
                <a:sym typeface="Book Antiqua"/>
              </a:rPr>
              <a:t> </a:t>
            </a:r>
            <a:r>
              <a:rPr lang="ru-RU" sz="1800" dirty="0" err="1">
                <a:solidFill>
                  <a:schemeClr val="lt1"/>
                </a:solidFill>
                <a:latin typeface="Book Antiqua"/>
                <a:ea typeface="Book Antiqua"/>
                <a:cs typeface="Book Antiqua"/>
                <a:sym typeface="Book Antiqua"/>
              </a:rPr>
              <a:t>кісти</a:t>
            </a:r>
            <a:r>
              <a:rPr lang="ru-RU" sz="1800" dirty="0">
                <a:solidFill>
                  <a:schemeClr val="lt1"/>
                </a:solidFill>
                <a:latin typeface="Book Antiqua"/>
                <a:ea typeface="Book Antiqua"/>
                <a:cs typeface="Book Antiqua"/>
                <a:sym typeface="Book Antiqua"/>
              </a:rPr>
              <a:t> </a:t>
            </a:r>
            <a:r>
              <a:rPr lang="ru-RU" sz="1800" dirty="0" err="1">
                <a:solidFill>
                  <a:schemeClr val="lt1"/>
                </a:solidFill>
                <a:latin typeface="Book Antiqua"/>
                <a:ea typeface="Book Antiqua"/>
                <a:cs typeface="Book Antiqua"/>
                <a:sym typeface="Book Antiqua"/>
              </a:rPr>
              <a:t>правої</a:t>
            </a:r>
            <a:r>
              <a:rPr lang="ru-RU" sz="1800" dirty="0">
                <a:solidFill>
                  <a:schemeClr val="lt1"/>
                </a:solidFill>
                <a:latin typeface="Book Antiqua"/>
                <a:ea typeface="Book Antiqua"/>
                <a:cs typeface="Book Antiqua"/>
                <a:sym typeface="Book Antiqua"/>
              </a:rPr>
              <a:t> </a:t>
            </a:r>
            <a:r>
              <a:rPr lang="ru-RU" sz="1800" dirty="0" err="1">
                <a:solidFill>
                  <a:schemeClr val="lt1"/>
                </a:solidFill>
                <a:latin typeface="Book Antiqua"/>
                <a:ea typeface="Book Antiqua"/>
                <a:cs typeface="Book Antiqua"/>
                <a:sym typeface="Book Antiqua"/>
              </a:rPr>
              <a:t>нижньої</a:t>
            </a:r>
            <a:r>
              <a:rPr lang="ru-RU" sz="1800" dirty="0">
                <a:solidFill>
                  <a:schemeClr val="lt1"/>
                </a:solidFill>
                <a:latin typeface="Book Antiqua"/>
                <a:ea typeface="Book Antiqua"/>
                <a:cs typeface="Book Antiqua"/>
                <a:sym typeface="Book Antiqua"/>
              </a:rPr>
              <a:t> </a:t>
            </a:r>
            <a:r>
              <a:rPr lang="ru-RU" sz="1800" dirty="0" err="1">
                <a:solidFill>
                  <a:schemeClr val="lt1"/>
                </a:solidFill>
                <a:latin typeface="Book Antiqua"/>
                <a:ea typeface="Book Antiqua"/>
                <a:cs typeface="Book Antiqua"/>
                <a:sym typeface="Book Antiqua"/>
              </a:rPr>
              <a:t>частки</a:t>
            </a:r>
            <a:endParaRPr sz="18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sz="18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900" b="1" dirty="0">
                <a:solidFill>
                  <a:schemeClr val="lt1"/>
                </a:solidFill>
                <a:latin typeface="Book Antiqua"/>
                <a:ea typeface="Book Antiqua"/>
                <a:cs typeface="Book Antiqua"/>
                <a:sym typeface="Book Antiqua"/>
              </a:rPr>
              <a:t>КТ ОГК </a:t>
            </a:r>
            <a:r>
              <a:rPr lang="ru-RU" sz="1900" dirty="0" err="1">
                <a:solidFill>
                  <a:schemeClr val="lt1"/>
                </a:solidFill>
                <a:latin typeface="Book Antiqua"/>
                <a:ea typeface="Book Antiqua"/>
                <a:cs typeface="Book Antiqua"/>
                <a:sym typeface="Book Antiqua"/>
              </a:rPr>
              <a:t>множинні</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ділянки</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консолідації</a:t>
            </a:r>
            <a:r>
              <a:rPr lang="ru-RU" sz="1900" dirty="0">
                <a:solidFill>
                  <a:schemeClr val="lt1"/>
                </a:solidFill>
                <a:latin typeface="Book Antiqua"/>
                <a:ea typeface="Book Antiqua"/>
                <a:cs typeface="Book Antiqua"/>
                <a:sym typeface="Book Antiqua"/>
              </a:rPr>
              <a:t> повітряного простору в </a:t>
            </a:r>
            <a:r>
              <a:rPr lang="ru-RU" sz="1900" dirty="0" err="1">
                <a:solidFill>
                  <a:schemeClr val="lt1"/>
                </a:solidFill>
                <a:latin typeface="Book Antiqua"/>
                <a:ea typeface="Book Antiqua"/>
                <a:cs typeface="Book Antiqua"/>
                <a:sym typeface="Book Antiqua"/>
              </a:rPr>
              <a:t>нижній</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частці</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правої</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легені</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і</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поодинокі</a:t>
            </a:r>
            <a:r>
              <a:rPr lang="ru-RU" sz="1900" dirty="0">
                <a:solidFill>
                  <a:schemeClr val="lt1"/>
                </a:solidFill>
                <a:latin typeface="Book Antiqua"/>
                <a:ea typeface="Book Antiqua"/>
                <a:cs typeface="Book Antiqua"/>
                <a:sym typeface="Book Antiqua"/>
              </a:rPr>
              <a:t> </a:t>
            </a:r>
            <a:r>
              <a:rPr lang="ru-RU" sz="1900" dirty="0" err="1">
                <a:solidFill>
                  <a:schemeClr val="lt1"/>
                </a:solidFill>
                <a:latin typeface="Book Antiqua"/>
                <a:ea typeface="Book Antiqua"/>
                <a:cs typeface="Book Antiqua"/>
                <a:sym typeface="Book Antiqua"/>
              </a:rPr>
              <a:t>зліва</a:t>
            </a:r>
            <a:endParaRPr sz="1900" dirty="0">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1900" b="1" dirty="0">
              <a:solidFill>
                <a:schemeClr val="lt1"/>
              </a:solidFill>
              <a:latin typeface="Book Antiqua"/>
              <a:ea typeface="Book Antiqua"/>
              <a:cs typeface="Book Antiqua"/>
              <a:sym typeface="Book Antiqua"/>
            </a:endParaRPr>
          </a:p>
        </p:txBody>
      </p:sp>
      <p:pic>
        <p:nvPicPr>
          <p:cNvPr id="737" name="Google Shape;737;p114" descr="Figure 2: (a and b) Computed tomography with multiple nodules and airspace consolidation in the right lower lobe"/>
          <p:cNvPicPr preferRelativeResize="0"/>
          <p:nvPr/>
        </p:nvPicPr>
        <p:blipFill rotWithShape="1">
          <a:blip r:embed="rId4">
            <a:alphaModFix/>
          </a:blip>
          <a:srcRect/>
          <a:stretch/>
        </p:blipFill>
        <p:spPr>
          <a:xfrm>
            <a:off x="0" y="3356992"/>
            <a:ext cx="6264696" cy="2888420"/>
          </a:xfrm>
          <a:prstGeom prst="rect">
            <a:avLst/>
          </a:prstGeom>
          <a:noFill/>
          <a:ln>
            <a:noFill/>
          </a:ln>
        </p:spPr>
      </p:pic>
      <p:sp>
        <p:nvSpPr>
          <p:cNvPr id="738" name="Google Shape;738;p114"/>
          <p:cNvSpPr/>
          <p:nvPr/>
        </p:nvSpPr>
        <p:spPr>
          <a:xfrm>
            <a:off x="0" y="6211669"/>
            <a:ext cx="9144000" cy="738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u="sng">
                <a:solidFill>
                  <a:schemeClr val="hlink"/>
                </a:solidFill>
                <a:latin typeface="Book Antiqua"/>
                <a:ea typeface="Book Antiqua"/>
                <a:cs typeface="Book Antiqua"/>
                <a:sym typeface="Book Antiqua"/>
                <a:hlinkClick r:id="rId5"/>
              </a:rPr>
              <a:t>Sarah Eapen</a:t>
            </a:r>
            <a:r>
              <a:rPr lang="ru-RU" sz="1400" b="1">
                <a:solidFill>
                  <a:schemeClr val="lt1"/>
                </a:solidFill>
                <a:latin typeface="Book Antiqua"/>
                <a:ea typeface="Book Antiqua"/>
                <a:cs typeface="Book Antiqua"/>
                <a:sym typeface="Book Antiqua"/>
              </a:rPr>
              <a:t>, </a:t>
            </a:r>
            <a:r>
              <a:rPr lang="ru-RU" sz="1400" u="sng">
                <a:solidFill>
                  <a:schemeClr val="hlink"/>
                </a:solidFill>
                <a:latin typeface="Book Antiqua"/>
                <a:ea typeface="Book Antiqua"/>
                <a:cs typeface="Book Antiqua"/>
                <a:sym typeface="Book Antiqua"/>
                <a:hlinkClick r:id="rId6"/>
              </a:rPr>
              <a:t>Eric Espinal</a:t>
            </a:r>
            <a:r>
              <a:rPr lang="ru-RU" sz="1400" b="1">
                <a:solidFill>
                  <a:schemeClr val="lt1"/>
                </a:solidFill>
                <a:latin typeface="Book Antiqua"/>
                <a:ea typeface="Book Antiqua"/>
                <a:cs typeface="Book Antiqua"/>
                <a:sym typeface="Book Antiqua"/>
              </a:rPr>
              <a:t>, </a:t>
            </a:r>
            <a:r>
              <a:rPr lang="ru-RU" sz="1400" u="sng">
                <a:solidFill>
                  <a:schemeClr val="hlink"/>
                </a:solidFill>
                <a:latin typeface="Book Antiqua"/>
                <a:ea typeface="Book Antiqua"/>
                <a:cs typeface="Book Antiqua"/>
                <a:sym typeface="Book Antiqua"/>
                <a:hlinkClick r:id="rId7"/>
              </a:rPr>
              <a:t>Michael S Firstenberg</a:t>
            </a:r>
            <a:r>
              <a:rPr lang="ru-RU" sz="1400" u="sng">
                <a:solidFill>
                  <a:schemeClr val="lt1"/>
                </a:solidFill>
                <a:latin typeface="Book Antiqua"/>
                <a:ea typeface="Book Antiqua"/>
                <a:cs typeface="Book Antiqua"/>
                <a:sym typeface="Book Antiqua"/>
              </a:rPr>
              <a:t>. </a:t>
            </a:r>
            <a:r>
              <a:rPr lang="ru-RU" sz="1400">
                <a:solidFill>
                  <a:schemeClr val="lt1"/>
                </a:solidFill>
                <a:latin typeface="Book Antiqua"/>
                <a:ea typeface="Book Antiqua"/>
                <a:cs typeface="Book Antiqua"/>
                <a:sym typeface="Book Antiqua"/>
              </a:rPr>
              <a:t>Delayed diagnosis of paragonimiasis in Southeast Asian immigrants: A need for global awareness. 2018  |  </a:t>
            </a:r>
            <a:r>
              <a:rPr lang="ru-RU" sz="1400" b="1">
                <a:solidFill>
                  <a:schemeClr val="lt1"/>
                </a:solidFill>
                <a:latin typeface="Book Antiqua"/>
                <a:ea typeface="Book Antiqua"/>
                <a:cs typeface="Book Antiqua"/>
                <a:sym typeface="Book Antiqua"/>
              </a:rPr>
              <a:t>Volume</a:t>
            </a:r>
            <a:r>
              <a:rPr lang="ru-RU" sz="1400">
                <a:solidFill>
                  <a:schemeClr val="lt1"/>
                </a:solidFill>
                <a:latin typeface="Book Antiqua"/>
                <a:ea typeface="Book Antiqua"/>
                <a:cs typeface="Book Antiqua"/>
                <a:sym typeface="Book Antiqua"/>
              </a:rPr>
              <a:t> : 4  |  </a:t>
            </a:r>
            <a:r>
              <a:rPr lang="ru-RU" sz="1400" b="1">
                <a:solidFill>
                  <a:schemeClr val="lt1"/>
                </a:solidFill>
                <a:latin typeface="Book Antiqua"/>
                <a:ea typeface="Book Antiqua"/>
                <a:cs typeface="Book Antiqua"/>
                <a:sym typeface="Book Antiqua"/>
              </a:rPr>
              <a:t>Issue</a:t>
            </a:r>
            <a:r>
              <a:rPr lang="ru-RU" sz="1400">
                <a:solidFill>
                  <a:schemeClr val="lt1"/>
                </a:solidFill>
                <a:latin typeface="Book Antiqua"/>
                <a:ea typeface="Book Antiqua"/>
                <a:cs typeface="Book Antiqua"/>
                <a:sym typeface="Book Antiqua"/>
              </a:rPr>
              <a:t> : 2  |  </a:t>
            </a:r>
            <a:r>
              <a:rPr lang="ru-RU" sz="1400" b="1">
                <a:solidFill>
                  <a:schemeClr val="lt1"/>
                </a:solidFill>
                <a:latin typeface="Book Antiqua"/>
                <a:ea typeface="Book Antiqua"/>
                <a:cs typeface="Book Antiqua"/>
                <a:sym typeface="Book Antiqua"/>
              </a:rPr>
              <a:t>Page</a:t>
            </a:r>
            <a:r>
              <a:rPr lang="ru-RU" sz="1400">
                <a:solidFill>
                  <a:schemeClr val="lt1"/>
                </a:solidFill>
                <a:latin typeface="Book Antiqua"/>
                <a:ea typeface="Book Antiqua"/>
                <a:cs typeface="Book Antiqua"/>
                <a:sym typeface="Book Antiqua"/>
              </a:rPr>
              <a:t> : 173-177 </a:t>
            </a:r>
            <a:endParaRPr sz="1400">
              <a:solidFill>
                <a:schemeClr val="lt1"/>
              </a:solidFill>
              <a:latin typeface="Book Antiqua"/>
              <a:ea typeface="Book Antiqua"/>
              <a:cs typeface="Book Antiqua"/>
              <a:sym typeface="Book Antiqua"/>
            </a:endParaRPr>
          </a:p>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https://www.ijam-web.org/</a:t>
            </a:r>
            <a:endParaRPr sz="1400">
              <a:solidFill>
                <a:schemeClr val="lt1"/>
              </a:solidFill>
              <a:latin typeface="Book Antiqua"/>
              <a:ea typeface="Book Antiqua"/>
              <a:cs typeface="Book Antiqua"/>
              <a:sym typeface="Book Antiqua"/>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3" name="Google Shape;743;p115"/>
          <p:cNvSpPr/>
          <p:nvPr/>
        </p:nvSpPr>
        <p:spPr>
          <a:xfrm>
            <a:off x="4572008" y="-288450"/>
            <a:ext cx="4284000" cy="3508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br>
              <a:rPr lang="ru-RU" sz="1800" dirty="0">
                <a:solidFill>
                  <a:schemeClr val="lt1"/>
                </a:solidFill>
                <a:latin typeface="Book Antiqua"/>
                <a:ea typeface="Book Antiqua"/>
                <a:cs typeface="Book Antiqua"/>
                <a:sym typeface="Book Antiqua"/>
              </a:rPr>
            </a:br>
            <a:r>
              <a:rPr lang="ru-RU" sz="2000" b="1" dirty="0" err="1">
                <a:solidFill>
                  <a:schemeClr val="lt1"/>
                </a:solidFill>
                <a:latin typeface="Book Antiqua"/>
                <a:ea typeface="Book Antiqua"/>
                <a:cs typeface="Book Antiqua"/>
                <a:sym typeface="Book Antiqua"/>
              </a:rPr>
              <a:t>Парагонімоз</a:t>
            </a:r>
            <a:r>
              <a:rPr lang="ru-RU" sz="2000" b="1" dirty="0">
                <a:solidFill>
                  <a:schemeClr val="lt1"/>
                </a:solidFill>
                <a:latin typeface="Book Antiqua"/>
                <a:ea typeface="Book Antiqua"/>
                <a:cs typeface="Book Antiqua"/>
                <a:sym typeface="Book Antiqua"/>
              </a:rPr>
              <a:t> у </a:t>
            </a:r>
            <a:r>
              <a:rPr lang="ru-RU" sz="2000" b="1" dirty="0" err="1">
                <a:solidFill>
                  <a:schemeClr val="lt1"/>
                </a:solidFill>
                <a:latin typeface="Book Antiqua"/>
                <a:ea typeface="Book Antiqua"/>
                <a:cs typeface="Book Antiqua"/>
                <a:sym typeface="Book Antiqua"/>
              </a:rPr>
              <a:t>пацієнта</a:t>
            </a:r>
            <a:r>
              <a:rPr lang="ru-RU" sz="2000" b="1" dirty="0">
                <a:solidFill>
                  <a:schemeClr val="lt1"/>
                </a:solidFill>
                <a:latin typeface="Book Antiqua"/>
                <a:ea typeface="Book Antiqua"/>
                <a:cs typeface="Book Antiqua"/>
                <a:sym typeface="Book Antiqua"/>
              </a:rPr>
              <a:t> 36 </a:t>
            </a:r>
            <a:r>
              <a:rPr lang="ru-RU" sz="2000" b="1" dirty="0" err="1">
                <a:solidFill>
                  <a:schemeClr val="lt1"/>
                </a:solidFill>
                <a:latin typeface="Book Antiqua"/>
                <a:ea typeface="Book Antiqua"/>
                <a:cs typeface="Book Antiqua"/>
                <a:sym typeface="Book Antiqua"/>
              </a:rPr>
              <a:t>років</a:t>
            </a:r>
            <a:r>
              <a:rPr lang="ru-RU" sz="2000" b="1" dirty="0">
                <a:solidFill>
                  <a:schemeClr val="lt1"/>
                </a:solidFill>
                <a:latin typeface="Book Antiqua"/>
                <a:ea typeface="Book Antiqua"/>
                <a:cs typeface="Book Antiqua"/>
                <a:sym typeface="Book Antiqua"/>
              </a:rPr>
              <a:t>.</a:t>
            </a:r>
            <a:endParaRPr sz="2000" b="1"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sz="2000" b="1"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000" dirty="0" err="1">
                <a:solidFill>
                  <a:schemeClr val="lt1"/>
                </a:solidFill>
                <a:latin typeface="Book Antiqua"/>
                <a:ea typeface="Book Antiqua"/>
                <a:cs typeface="Book Antiqua"/>
                <a:sym typeface="Book Antiqua"/>
              </a:rPr>
              <a:t>Рентгенограма</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грудної</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клітини</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з</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двостороннім</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костальним</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плевральним</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випотом</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сині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стрілки</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інфільтративні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ателектатичні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зміни</a:t>
            </a:r>
            <a:r>
              <a:rPr lang="ru-RU" sz="2000" dirty="0">
                <a:solidFill>
                  <a:schemeClr val="lt1"/>
                </a:solidFill>
                <a:latin typeface="Book Antiqua"/>
                <a:ea typeface="Book Antiqua"/>
                <a:cs typeface="Book Antiqua"/>
                <a:sym typeface="Book Antiqua"/>
              </a:rPr>
              <a:t> в </a:t>
            </a:r>
            <a:r>
              <a:rPr lang="ru-RU" sz="2000" dirty="0" err="1">
                <a:solidFill>
                  <a:schemeClr val="lt1"/>
                </a:solidFill>
                <a:latin typeface="Book Antiqua"/>
                <a:ea typeface="Book Antiqua"/>
                <a:cs typeface="Book Antiqua"/>
                <a:sym typeface="Book Antiqua"/>
              </a:rPr>
              <a:t>язичкових</a:t>
            </a:r>
            <a:r>
              <a:rPr lang="ru-RU" sz="2000" dirty="0">
                <a:solidFill>
                  <a:schemeClr val="lt1"/>
                </a:solidFill>
                <a:latin typeface="Book Antiqua"/>
                <a:ea typeface="Book Antiqua"/>
                <a:cs typeface="Book Antiqua"/>
                <a:sym typeface="Book Antiqua"/>
              </a:rPr>
              <a:t> сегментах </a:t>
            </a:r>
            <a:r>
              <a:rPr lang="ru-RU" sz="2000" dirty="0" err="1">
                <a:solidFill>
                  <a:schemeClr val="lt1"/>
                </a:solidFill>
                <a:latin typeface="Book Antiqua"/>
                <a:ea typeface="Book Antiqua"/>
                <a:cs typeface="Book Antiqua"/>
                <a:sym typeface="Book Antiqua"/>
              </a:rPr>
              <a:t>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нижній</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частці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лівої</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легені</a:t>
            </a:r>
            <a:r>
              <a:rPr lang="ru-RU" sz="2000" dirty="0">
                <a:solidFill>
                  <a:schemeClr val="lt1"/>
                </a:solidFill>
                <a:latin typeface="Book Antiqua"/>
                <a:ea typeface="Book Antiqua"/>
                <a:cs typeface="Book Antiqua"/>
                <a:sym typeface="Book Antiqua"/>
              </a:rPr>
              <a:t>;</a:t>
            </a:r>
            <a:endParaRPr sz="20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порожнина</a:t>
            </a:r>
            <a:r>
              <a:rPr lang="ru-RU" sz="2000" dirty="0">
                <a:solidFill>
                  <a:schemeClr val="lt1"/>
                </a:solidFill>
                <a:latin typeface="Book Antiqua"/>
                <a:ea typeface="Book Antiqua"/>
                <a:cs typeface="Book Antiqua"/>
                <a:sym typeface="Book Antiqua"/>
              </a:rPr>
              <a:t> в </a:t>
            </a:r>
            <a:r>
              <a:rPr lang="ru-RU" sz="2000" dirty="0" err="1">
                <a:solidFill>
                  <a:schemeClr val="lt1"/>
                </a:solidFill>
                <a:latin typeface="Book Antiqua"/>
                <a:ea typeface="Book Antiqua"/>
                <a:cs typeface="Book Antiqua"/>
                <a:sym typeface="Book Antiqua"/>
              </a:rPr>
              <a:t>середній</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частці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правої</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легені</a:t>
            </a:r>
            <a:r>
              <a:rPr lang="ru-RU" sz="2000" dirty="0">
                <a:solidFill>
                  <a:schemeClr val="lt1"/>
                </a:solidFill>
                <a:latin typeface="Book Antiqua"/>
                <a:ea typeface="Book Antiqua"/>
                <a:cs typeface="Book Antiqua"/>
                <a:sym typeface="Book Antiqua"/>
              </a:rPr>
              <a:t> </a:t>
            </a:r>
            <a:r>
              <a:rPr lang="ru-RU" sz="2400" dirty="0">
                <a:solidFill>
                  <a:schemeClr val="lt1"/>
                </a:solidFill>
                <a:latin typeface="Book Antiqua"/>
                <a:ea typeface="Book Antiqua"/>
                <a:cs typeface="Book Antiqua"/>
                <a:sym typeface="Book Antiqua"/>
              </a:rPr>
              <a:t>(</a:t>
            </a:r>
            <a:r>
              <a:rPr lang="ru-RU" sz="2400" dirty="0" err="1">
                <a:solidFill>
                  <a:schemeClr val="lt1"/>
                </a:solidFill>
                <a:latin typeface="Book Antiqua"/>
                <a:ea typeface="Book Antiqua"/>
                <a:cs typeface="Book Antiqua"/>
                <a:sym typeface="Book Antiqua"/>
              </a:rPr>
              <a:t>червоні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стрілки</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2400" b="1" dirty="0">
              <a:solidFill>
                <a:schemeClr val="lt1"/>
              </a:solidFill>
              <a:latin typeface="Book Antiqua"/>
              <a:ea typeface="Book Antiqua"/>
              <a:cs typeface="Book Antiqua"/>
              <a:sym typeface="Book Antiqua"/>
            </a:endParaRPr>
          </a:p>
        </p:txBody>
      </p:sp>
      <p:sp>
        <p:nvSpPr>
          <p:cNvPr id="744" name="Google Shape;744;p115"/>
          <p:cNvSpPr/>
          <p:nvPr/>
        </p:nvSpPr>
        <p:spPr>
          <a:xfrm>
            <a:off x="0" y="6211669"/>
            <a:ext cx="9144000" cy="738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u="sng">
                <a:solidFill>
                  <a:schemeClr val="hlink"/>
                </a:solidFill>
                <a:latin typeface="Book Antiqua"/>
                <a:ea typeface="Book Antiqua"/>
                <a:cs typeface="Book Antiqua"/>
                <a:sym typeface="Book Antiqua"/>
                <a:hlinkClick r:id="rId3"/>
              </a:rPr>
              <a:t>Sarah Eapen</a:t>
            </a:r>
            <a:r>
              <a:rPr lang="ru-RU" sz="1400" b="1">
                <a:solidFill>
                  <a:schemeClr val="lt1"/>
                </a:solidFill>
                <a:latin typeface="Book Antiqua"/>
                <a:ea typeface="Book Antiqua"/>
                <a:cs typeface="Book Antiqua"/>
                <a:sym typeface="Book Antiqua"/>
              </a:rPr>
              <a:t>, </a:t>
            </a:r>
            <a:r>
              <a:rPr lang="ru-RU" sz="1400" u="sng">
                <a:solidFill>
                  <a:schemeClr val="hlink"/>
                </a:solidFill>
                <a:latin typeface="Book Antiqua"/>
                <a:ea typeface="Book Antiqua"/>
                <a:cs typeface="Book Antiqua"/>
                <a:sym typeface="Book Antiqua"/>
                <a:hlinkClick r:id="rId4"/>
              </a:rPr>
              <a:t>Eric Espinal</a:t>
            </a:r>
            <a:r>
              <a:rPr lang="ru-RU" sz="1400" b="1">
                <a:solidFill>
                  <a:schemeClr val="lt1"/>
                </a:solidFill>
                <a:latin typeface="Book Antiqua"/>
                <a:ea typeface="Book Antiqua"/>
                <a:cs typeface="Book Antiqua"/>
                <a:sym typeface="Book Antiqua"/>
              </a:rPr>
              <a:t>, </a:t>
            </a:r>
            <a:r>
              <a:rPr lang="ru-RU" sz="1400" u="sng">
                <a:solidFill>
                  <a:schemeClr val="hlink"/>
                </a:solidFill>
                <a:latin typeface="Book Antiqua"/>
                <a:ea typeface="Book Antiqua"/>
                <a:cs typeface="Book Antiqua"/>
                <a:sym typeface="Book Antiqua"/>
                <a:hlinkClick r:id="rId5"/>
              </a:rPr>
              <a:t>Michael S Firstenberg</a:t>
            </a:r>
            <a:r>
              <a:rPr lang="ru-RU" sz="1400" u="sng">
                <a:solidFill>
                  <a:schemeClr val="lt1"/>
                </a:solidFill>
                <a:latin typeface="Book Antiqua"/>
                <a:ea typeface="Book Antiqua"/>
                <a:cs typeface="Book Antiqua"/>
                <a:sym typeface="Book Antiqua"/>
              </a:rPr>
              <a:t>. </a:t>
            </a:r>
            <a:r>
              <a:rPr lang="ru-RU" sz="1400">
                <a:solidFill>
                  <a:schemeClr val="lt1"/>
                </a:solidFill>
                <a:latin typeface="Book Antiqua"/>
                <a:ea typeface="Book Antiqua"/>
                <a:cs typeface="Book Antiqua"/>
                <a:sym typeface="Book Antiqua"/>
              </a:rPr>
              <a:t>Delayed diagnosis of paragonimiasis in Southeast Asian immigrants: A need for global awareness. 2018  |  </a:t>
            </a:r>
            <a:r>
              <a:rPr lang="ru-RU" sz="1400" b="1">
                <a:solidFill>
                  <a:schemeClr val="lt1"/>
                </a:solidFill>
                <a:latin typeface="Book Antiqua"/>
                <a:ea typeface="Book Antiqua"/>
                <a:cs typeface="Book Antiqua"/>
                <a:sym typeface="Book Antiqua"/>
              </a:rPr>
              <a:t>Volume</a:t>
            </a:r>
            <a:r>
              <a:rPr lang="ru-RU" sz="1400">
                <a:solidFill>
                  <a:schemeClr val="lt1"/>
                </a:solidFill>
                <a:latin typeface="Book Antiqua"/>
                <a:ea typeface="Book Antiqua"/>
                <a:cs typeface="Book Antiqua"/>
                <a:sym typeface="Book Antiqua"/>
              </a:rPr>
              <a:t> : 4  |  </a:t>
            </a:r>
            <a:r>
              <a:rPr lang="ru-RU" sz="1400" b="1">
                <a:solidFill>
                  <a:schemeClr val="lt1"/>
                </a:solidFill>
                <a:latin typeface="Book Antiqua"/>
                <a:ea typeface="Book Antiqua"/>
                <a:cs typeface="Book Antiqua"/>
                <a:sym typeface="Book Antiqua"/>
              </a:rPr>
              <a:t>Issue</a:t>
            </a:r>
            <a:r>
              <a:rPr lang="ru-RU" sz="1400">
                <a:solidFill>
                  <a:schemeClr val="lt1"/>
                </a:solidFill>
                <a:latin typeface="Book Antiqua"/>
                <a:ea typeface="Book Antiqua"/>
                <a:cs typeface="Book Antiqua"/>
                <a:sym typeface="Book Antiqua"/>
              </a:rPr>
              <a:t> : 2  |  </a:t>
            </a:r>
            <a:r>
              <a:rPr lang="ru-RU" sz="1400" b="1">
                <a:solidFill>
                  <a:schemeClr val="lt1"/>
                </a:solidFill>
                <a:latin typeface="Book Antiqua"/>
                <a:ea typeface="Book Antiqua"/>
                <a:cs typeface="Book Antiqua"/>
                <a:sym typeface="Book Antiqua"/>
              </a:rPr>
              <a:t>Page</a:t>
            </a:r>
            <a:r>
              <a:rPr lang="ru-RU" sz="1400">
                <a:solidFill>
                  <a:schemeClr val="lt1"/>
                </a:solidFill>
                <a:latin typeface="Book Antiqua"/>
                <a:ea typeface="Book Antiqua"/>
                <a:cs typeface="Book Antiqua"/>
                <a:sym typeface="Book Antiqua"/>
              </a:rPr>
              <a:t> : 173-177 </a:t>
            </a:r>
            <a:endParaRPr sz="1400">
              <a:solidFill>
                <a:schemeClr val="lt1"/>
              </a:solidFill>
              <a:latin typeface="Book Antiqua"/>
              <a:ea typeface="Book Antiqua"/>
              <a:cs typeface="Book Antiqua"/>
              <a:sym typeface="Book Antiqua"/>
            </a:endParaRPr>
          </a:p>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https://www.ijam-web.org/</a:t>
            </a:r>
            <a:endParaRPr sz="1400">
              <a:solidFill>
                <a:schemeClr val="lt1"/>
              </a:solidFill>
              <a:latin typeface="Book Antiqua"/>
              <a:ea typeface="Book Antiqua"/>
              <a:cs typeface="Book Antiqua"/>
              <a:sym typeface="Book Antiqua"/>
            </a:endParaRPr>
          </a:p>
        </p:txBody>
      </p:sp>
      <p:pic>
        <p:nvPicPr>
          <p:cNvPr id="745" name="Google Shape;745;p115" descr="Figure 4: Chest radiograph with bilateral pleural effusions and left middle and lower lobe infiltrative and atelectatic densities. Associated cavitary infiltrative process in the right lower lobe"/>
          <p:cNvPicPr preferRelativeResize="0"/>
          <p:nvPr/>
        </p:nvPicPr>
        <p:blipFill rotWithShape="1">
          <a:blip r:embed="rId6">
            <a:alphaModFix/>
          </a:blip>
          <a:srcRect/>
          <a:stretch/>
        </p:blipFill>
        <p:spPr>
          <a:xfrm>
            <a:off x="0" y="0"/>
            <a:ext cx="4644008" cy="4797152"/>
          </a:xfrm>
          <a:prstGeom prst="rect">
            <a:avLst/>
          </a:prstGeom>
          <a:noFill/>
          <a:ln>
            <a:noFill/>
          </a:ln>
        </p:spPr>
      </p:pic>
      <p:cxnSp>
        <p:nvCxnSpPr>
          <p:cNvPr id="746" name="Google Shape;746;p115"/>
          <p:cNvCxnSpPr/>
          <p:nvPr/>
        </p:nvCxnSpPr>
        <p:spPr>
          <a:xfrm flipH="1">
            <a:off x="3779912" y="1772816"/>
            <a:ext cx="504056" cy="72008"/>
          </a:xfrm>
          <a:prstGeom prst="straightConnector1">
            <a:avLst/>
          </a:prstGeom>
          <a:noFill/>
          <a:ln w="38100" cap="flat" cmpd="sng">
            <a:solidFill>
              <a:schemeClr val="accent5"/>
            </a:solidFill>
            <a:prstDash val="solid"/>
            <a:round/>
            <a:headEnd type="none" w="sm" len="sm"/>
            <a:tailEnd type="stealth" w="med" len="med"/>
          </a:ln>
          <a:effectLst>
            <a:outerShdw blurRad="190500" dist="228600" dir="2700000" sy="90000" rotWithShape="0">
              <a:srgbClr val="000000">
                <a:alpha val="25490"/>
              </a:srgbClr>
            </a:outerShdw>
          </a:effectLst>
        </p:spPr>
      </p:cxnSp>
      <p:cxnSp>
        <p:nvCxnSpPr>
          <p:cNvPr id="747" name="Google Shape;747;p115"/>
          <p:cNvCxnSpPr/>
          <p:nvPr/>
        </p:nvCxnSpPr>
        <p:spPr>
          <a:xfrm rot="10800000">
            <a:off x="3995936" y="3068960"/>
            <a:ext cx="432048" cy="0"/>
          </a:xfrm>
          <a:prstGeom prst="straightConnector1">
            <a:avLst/>
          </a:prstGeom>
          <a:noFill/>
          <a:ln w="38100" cap="flat" cmpd="sng">
            <a:solidFill>
              <a:schemeClr val="accent5"/>
            </a:solidFill>
            <a:prstDash val="solid"/>
            <a:round/>
            <a:headEnd type="none" w="sm" len="sm"/>
            <a:tailEnd type="stealth" w="med" len="med"/>
          </a:ln>
          <a:effectLst>
            <a:outerShdw blurRad="190500" dist="228600" dir="2700000" sy="90000" rotWithShape="0">
              <a:srgbClr val="000000">
                <a:alpha val="25490"/>
              </a:srgbClr>
            </a:outerShdw>
          </a:effectLst>
        </p:spPr>
      </p:cxnSp>
      <p:cxnSp>
        <p:nvCxnSpPr>
          <p:cNvPr id="748" name="Google Shape;748;p115"/>
          <p:cNvCxnSpPr/>
          <p:nvPr/>
        </p:nvCxnSpPr>
        <p:spPr>
          <a:xfrm>
            <a:off x="179512" y="2780928"/>
            <a:ext cx="360040" cy="216024"/>
          </a:xfrm>
          <a:prstGeom prst="straightConnector1">
            <a:avLst/>
          </a:prstGeom>
          <a:noFill/>
          <a:ln w="38100" cap="flat" cmpd="sng">
            <a:solidFill>
              <a:schemeClr val="accent5"/>
            </a:solidFill>
            <a:prstDash val="solid"/>
            <a:round/>
            <a:headEnd type="none" w="sm" len="sm"/>
            <a:tailEnd type="stealth" w="med" len="med"/>
          </a:ln>
          <a:effectLst>
            <a:outerShdw blurRad="190500" dist="228600" dir="2700000" sy="90000" rotWithShape="0">
              <a:srgbClr val="000000">
                <a:alpha val="25490"/>
              </a:srgbClr>
            </a:outerShdw>
          </a:effectLst>
        </p:spPr>
      </p:cxnSp>
      <p:sp>
        <p:nvSpPr>
          <p:cNvPr id="749" name="Google Shape;749;p115"/>
          <p:cNvSpPr/>
          <p:nvPr/>
        </p:nvSpPr>
        <p:spPr>
          <a:xfrm>
            <a:off x="0" y="4869160"/>
            <a:ext cx="4572000"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КТ ОГК порожнинне утворення  в середній долі правої легені розміром 3,4 см × 2,2 см з навколишнім ретикулонодулярним інфільтратом. Базилярний ателектаз і плеврит</a:t>
            </a:r>
            <a:endParaRPr sz="1800">
              <a:solidFill>
                <a:schemeClr val="lt1"/>
              </a:solidFill>
              <a:latin typeface="Book Antiqua"/>
              <a:ea typeface="Book Antiqua"/>
              <a:cs typeface="Book Antiqua"/>
              <a:sym typeface="Book Antiqua"/>
            </a:endParaRPr>
          </a:p>
        </p:txBody>
      </p:sp>
      <p:pic>
        <p:nvPicPr>
          <p:cNvPr id="750" name="Google Shape;750;p115" descr="Figure 5: (a and b) Computed tomography with a 3.4 cm × 2.2 cm cavitary lesion of the right middle lobe with surrounding reticulonodular infiltrate. Left basilar atelectasis and effusion"/>
          <p:cNvPicPr preferRelativeResize="0"/>
          <p:nvPr/>
        </p:nvPicPr>
        <p:blipFill rotWithShape="1">
          <a:blip r:embed="rId7">
            <a:alphaModFix/>
          </a:blip>
          <a:srcRect/>
          <a:stretch/>
        </p:blipFill>
        <p:spPr>
          <a:xfrm>
            <a:off x="4499992" y="4149080"/>
            <a:ext cx="4644008" cy="2016224"/>
          </a:xfrm>
          <a:prstGeom prst="rect">
            <a:avLst/>
          </a:prstGeom>
          <a:noFill/>
          <a:ln>
            <a:noFill/>
          </a:ln>
        </p:spPr>
      </p:pic>
      <p:cxnSp>
        <p:nvCxnSpPr>
          <p:cNvPr id="751" name="Google Shape;751;p115"/>
          <p:cNvCxnSpPr/>
          <p:nvPr/>
        </p:nvCxnSpPr>
        <p:spPr>
          <a:xfrm>
            <a:off x="1259632" y="2204864"/>
            <a:ext cx="72008" cy="360040"/>
          </a:xfrm>
          <a:prstGeom prst="straightConnector1">
            <a:avLst/>
          </a:prstGeom>
          <a:noFill/>
          <a:ln w="9525" cap="flat" cmpd="sng">
            <a:solidFill>
              <a:srgbClr val="FF0000"/>
            </a:solidFill>
            <a:prstDash val="solid"/>
            <a:round/>
            <a:headEnd type="none" w="sm" len="sm"/>
            <a:tailEnd type="stealth" w="med" len="med"/>
          </a:ln>
        </p:spPr>
      </p:cxnSp>
      <p:cxnSp>
        <p:nvCxnSpPr>
          <p:cNvPr id="752" name="Google Shape;752;p115"/>
          <p:cNvCxnSpPr/>
          <p:nvPr/>
        </p:nvCxnSpPr>
        <p:spPr>
          <a:xfrm rot="10800000" flipH="1">
            <a:off x="1331640" y="2924944"/>
            <a:ext cx="72008" cy="432048"/>
          </a:xfrm>
          <a:prstGeom prst="straightConnector1">
            <a:avLst/>
          </a:prstGeom>
          <a:noFill/>
          <a:ln w="9525" cap="flat" cmpd="sng">
            <a:solidFill>
              <a:srgbClr val="FF0000"/>
            </a:solidFill>
            <a:prstDash val="solid"/>
            <a:round/>
            <a:headEnd type="none" w="sm" len="sm"/>
            <a:tailEnd type="stealth" w="med" len="med"/>
          </a:ln>
        </p:spPr>
      </p:cxn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pic>
        <p:nvPicPr>
          <p:cNvPr id="757" name="Google Shape;757;p116" descr="image"/>
          <p:cNvPicPr preferRelativeResize="0"/>
          <p:nvPr/>
        </p:nvPicPr>
        <p:blipFill rotWithShape="1">
          <a:blip r:embed="rId3">
            <a:alphaModFix/>
          </a:blip>
          <a:srcRect/>
          <a:stretch/>
        </p:blipFill>
        <p:spPr>
          <a:xfrm>
            <a:off x="1" y="404664"/>
            <a:ext cx="6790543" cy="4856884"/>
          </a:xfrm>
          <a:prstGeom prst="rect">
            <a:avLst/>
          </a:prstGeom>
          <a:noFill/>
          <a:ln>
            <a:noFill/>
          </a:ln>
        </p:spPr>
      </p:pic>
      <p:sp>
        <p:nvSpPr>
          <p:cNvPr id="758" name="Google Shape;758;p116"/>
          <p:cNvSpPr/>
          <p:nvPr/>
        </p:nvSpPr>
        <p:spPr>
          <a:xfrm>
            <a:off x="1691680" y="0"/>
            <a:ext cx="5415393"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ru-RU" sz="1700" b="1">
                <a:solidFill>
                  <a:schemeClr val="lt1"/>
                </a:solidFill>
                <a:latin typeface="Book Antiqua"/>
                <a:ea typeface="Book Antiqua"/>
                <a:cs typeface="Book Antiqua"/>
                <a:sym typeface="Book Antiqua"/>
              </a:rPr>
              <a:t>Парагонімоз у японського хлопчика </a:t>
            </a:r>
            <a:r>
              <a:rPr lang="ru-RU" sz="2200" b="1">
                <a:solidFill>
                  <a:schemeClr val="lt1"/>
                </a:solidFill>
                <a:latin typeface="Book Antiqua"/>
                <a:ea typeface="Book Antiqua"/>
                <a:cs typeface="Book Antiqua"/>
                <a:sym typeface="Book Antiqua"/>
              </a:rPr>
              <a:t>14 років. </a:t>
            </a:r>
            <a:endParaRPr sz="2200" b="1">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200" b="1">
                <a:solidFill>
                  <a:schemeClr val="lt1"/>
                </a:solidFill>
                <a:latin typeface="Book Antiqua"/>
                <a:ea typeface="Book Antiqua"/>
                <a:cs typeface="Book Antiqua"/>
                <a:sym typeface="Book Antiqua"/>
              </a:rPr>
              <a:t>Parahonimoz u yaponsʹkoho khlopchyka 14 rokiv.</a:t>
            </a:r>
            <a:endParaRPr sz="2200" b="1">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2000" b="1">
              <a:solidFill>
                <a:schemeClr val="lt1"/>
              </a:solidFill>
              <a:latin typeface="Book Antiqua"/>
              <a:ea typeface="Book Antiqua"/>
              <a:cs typeface="Book Antiqua"/>
              <a:sym typeface="Book Antiqua"/>
            </a:endParaRPr>
          </a:p>
        </p:txBody>
      </p:sp>
      <p:sp>
        <p:nvSpPr>
          <p:cNvPr id="759" name="Google Shape;759;p116"/>
          <p:cNvSpPr/>
          <p:nvPr/>
        </p:nvSpPr>
        <p:spPr>
          <a:xfrm>
            <a:off x="6940446" y="980728"/>
            <a:ext cx="2203554"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dirty="0" err="1">
                <a:solidFill>
                  <a:schemeClr val="lt1"/>
                </a:solidFill>
                <a:latin typeface="Book Antiqua"/>
                <a:ea typeface="Book Antiqua"/>
                <a:cs typeface="Book Antiqua"/>
                <a:sym typeface="Book Antiqua"/>
              </a:rPr>
              <a:t>Піопневмоторакс</a:t>
            </a:r>
            <a:r>
              <a:rPr lang="ru-RU" sz="1800" dirty="0">
                <a:solidFill>
                  <a:schemeClr val="lt1"/>
                </a:solidFill>
                <a:latin typeface="Book Antiqua"/>
                <a:ea typeface="Book Antiqua"/>
                <a:cs typeface="Book Antiqua"/>
                <a:sym typeface="Book Antiqua"/>
              </a:rPr>
              <a:t> </a:t>
            </a:r>
            <a:r>
              <a:rPr lang="ru-RU" sz="1800" dirty="0" err="1">
                <a:solidFill>
                  <a:schemeClr val="lt1"/>
                </a:solidFill>
                <a:latin typeface="Book Antiqua"/>
                <a:ea typeface="Book Antiqua"/>
                <a:cs typeface="Book Antiqua"/>
                <a:sym typeface="Book Antiqua"/>
              </a:rPr>
              <a:t>зліва</a:t>
            </a:r>
            <a:endParaRPr sz="1800" dirty="0">
              <a:solidFill>
                <a:schemeClr val="lt1"/>
              </a:solidFill>
              <a:latin typeface="Book Antiqua"/>
              <a:ea typeface="Book Antiqua"/>
              <a:cs typeface="Book Antiqua"/>
              <a:sym typeface="Book Antiqua"/>
            </a:endParaRPr>
          </a:p>
        </p:txBody>
      </p:sp>
      <p:sp>
        <p:nvSpPr>
          <p:cNvPr id="760" name="Google Shape;760;p116"/>
          <p:cNvSpPr/>
          <p:nvPr/>
        </p:nvSpPr>
        <p:spPr>
          <a:xfrm>
            <a:off x="6880485" y="2458056"/>
            <a:ext cx="2317289" cy="280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600" dirty="0">
                <a:solidFill>
                  <a:schemeClr val="lt1"/>
                </a:solidFill>
                <a:latin typeface="Book Antiqua"/>
                <a:ea typeface="Book Antiqua"/>
                <a:cs typeface="Book Antiqua"/>
                <a:sym typeface="Book Antiqua"/>
              </a:rPr>
              <a:t>У </a:t>
            </a:r>
            <a:r>
              <a:rPr lang="ru-RU" sz="1600" dirty="0" err="1">
                <a:solidFill>
                  <a:schemeClr val="lt1"/>
                </a:solidFill>
                <a:latin typeface="Book Antiqua"/>
                <a:ea typeface="Book Antiqua"/>
                <a:cs typeface="Book Antiqua"/>
                <a:sym typeface="Book Antiqua"/>
              </a:rPr>
              <a:t>чоловіка</a:t>
            </a:r>
            <a:r>
              <a:rPr lang="ru-RU" sz="1600" dirty="0">
                <a:solidFill>
                  <a:schemeClr val="lt1"/>
                </a:solidFill>
                <a:latin typeface="Book Antiqua"/>
                <a:ea typeface="Book Antiqua"/>
                <a:cs typeface="Book Antiqua"/>
                <a:sym typeface="Book Antiqua"/>
              </a:rPr>
              <a:t> 55 </a:t>
            </a:r>
            <a:r>
              <a:rPr lang="ru-RU" sz="1600" dirty="0" err="1">
                <a:solidFill>
                  <a:schemeClr val="lt1"/>
                </a:solidFill>
                <a:latin typeface="Book Antiqua"/>
                <a:ea typeface="Book Antiqua"/>
                <a:cs typeface="Book Antiqua"/>
                <a:sym typeface="Book Antiqua"/>
              </a:rPr>
              <a:t>років</a:t>
            </a:r>
            <a:endParaRPr sz="16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600" dirty="0" err="1">
                <a:solidFill>
                  <a:schemeClr val="lt1"/>
                </a:solidFill>
                <a:latin typeface="Book Antiqua"/>
                <a:ea typeface="Book Antiqua"/>
                <a:cs typeface="Book Antiqua"/>
                <a:sym typeface="Book Antiqua"/>
              </a:rPr>
              <a:t>Ознаки</a:t>
            </a:r>
            <a:r>
              <a:rPr lang="ru-RU" sz="1600" dirty="0">
                <a:solidFill>
                  <a:schemeClr val="lt1"/>
                </a:solidFill>
                <a:latin typeface="Book Antiqua"/>
                <a:ea typeface="Book Antiqua"/>
                <a:cs typeface="Book Antiqua"/>
                <a:sym typeface="Book Antiqua"/>
              </a:rPr>
              <a:t> </a:t>
            </a:r>
            <a:r>
              <a:rPr lang="ru-RU" sz="1600" dirty="0" err="1">
                <a:solidFill>
                  <a:schemeClr val="lt1"/>
                </a:solidFill>
                <a:latin typeface="Book Antiqua"/>
                <a:ea typeface="Book Antiqua"/>
                <a:cs typeface="Book Antiqua"/>
                <a:sym typeface="Book Antiqua"/>
              </a:rPr>
              <a:t>лівостороннього</a:t>
            </a:r>
            <a:r>
              <a:rPr lang="ru-RU" sz="1600" dirty="0">
                <a:solidFill>
                  <a:schemeClr val="lt1"/>
                </a:solidFill>
                <a:latin typeface="Book Antiqua"/>
                <a:ea typeface="Book Antiqua"/>
                <a:cs typeface="Book Antiqua"/>
                <a:sym typeface="Book Antiqua"/>
              </a:rPr>
              <a:t> плевриту,</a:t>
            </a:r>
            <a:endParaRPr sz="16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600" dirty="0" err="1">
                <a:solidFill>
                  <a:schemeClr val="lt1"/>
                </a:solidFill>
                <a:latin typeface="Book Antiqua"/>
                <a:ea typeface="Book Antiqua"/>
                <a:cs typeface="Book Antiqua"/>
                <a:sym typeface="Book Antiqua"/>
              </a:rPr>
              <a:t>локальний</a:t>
            </a:r>
            <a:r>
              <a:rPr lang="ru-RU" sz="1600" dirty="0">
                <a:solidFill>
                  <a:schemeClr val="lt1"/>
                </a:solidFill>
                <a:latin typeface="Book Antiqua"/>
                <a:ea typeface="Book Antiqua"/>
                <a:cs typeface="Book Antiqua"/>
                <a:sym typeface="Book Antiqua"/>
              </a:rPr>
              <a:t> пневмоторакс, (</a:t>
            </a:r>
            <a:r>
              <a:rPr lang="ru-RU" sz="1600" dirty="0" err="1">
                <a:solidFill>
                  <a:schemeClr val="lt1"/>
                </a:solidFill>
                <a:latin typeface="Book Antiqua"/>
                <a:ea typeface="Book Antiqua"/>
                <a:cs typeface="Book Antiqua"/>
                <a:sym typeface="Book Antiqua"/>
              </a:rPr>
              <a:t>стрілка</a:t>
            </a:r>
            <a:r>
              <a:rPr lang="ru-RU" sz="1600" dirty="0">
                <a:solidFill>
                  <a:schemeClr val="lt1"/>
                </a:solidFill>
                <a:latin typeface="Book Antiqua"/>
                <a:ea typeface="Book Antiqua"/>
                <a:cs typeface="Book Antiqua"/>
                <a:sym typeface="Book Antiqua"/>
              </a:rPr>
              <a:t>)</a:t>
            </a:r>
            <a:endParaRPr sz="16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600" dirty="0" err="1">
                <a:solidFill>
                  <a:schemeClr val="lt1"/>
                </a:solidFill>
                <a:latin typeface="Book Antiqua"/>
                <a:ea typeface="Book Antiqua"/>
                <a:cs typeface="Book Antiqua"/>
                <a:sym typeface="Book Antiqua"/>
              </a:rPr>
              <a:t>збільшення</a:t>
            </a:r>
            <a:r>
              <a:rPr lang="ru-RU" sz="1600" dirty="0">
                <a:solidFill>
                  <a:schemeClr val="lt1"/>
                </a:solidFill>
                <a:latin typeface="Book Antiqua"/>
                <a:ea typeface="Book Antiqua"/>
                <a:cs typeface="Book Antiqua"/>
                <a:sym typeface="Book Antiqua"/>
              </a:rPr>
              <a:t> </a:t>
            </a:r>
            <a:r>
              <a:rPr lang="ru-RU" sz="1600" dirty="0" err="1">
                <a:solidFill>
                  <a:schemeClr val="lt1"/>
                </a:solidFill>
                <a:latin typeface="Book Antiqua"/>
                <a:ea typeface="Book Antiqua"/>
                <a:cs typeface="Book Antiqua"/>
                <a:sym typeface="Book Antiqua"/>
              </a:rPr>
              <a:t>бронхопульмональних</a:t>
            </a:r>
            <a:r>
              <a:rPr lang="ru-RU" sz="1600" dirty="0">
                <a:solidFill>
                  <a:schemeClr val="lt1"/>
                </a:solidFill>
                <a:latin typeface="Book Antiqua"/>
                <a:ea typeface="Book Antiqua"/>
                <a:cs typeface="Book Antiqua"/>
                <a:sym typeface="Book Antiqua"/>
              </a:rPr>
              <a:t>  </a:t>
            </a:r>
            <a:r>
              <a:rPr lang="ru-RU" sz="1600" dirty="0" err="1">
                <a:solidFill>
                  <a:schemeClr val="lt1"/>
                </a:solidFill>
                <a:latin typeface="Book Antiqua"/>
                <a:ea typeface="Book Antiqua"/>
                <a:cs typeface="Book Antiqua"/>
                <a:sym typeface="Book Antiqua"/>
              </a:rPr>
              <a:t>лімфовузлів</a:t>
            </a:r>
            <a:endParaRPr sz="1600" dirty="0">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1600" dirty="0">
              <a:solidFill>
                <a:schemeClr val="lt1"/>
              </a:solidFill>
              <a:latin typeface="Book Antiqua"/>
              <a:ea typeface="Book Antiqua"/>
              <a:cs typeface="Book Antiqua"/>
              <a:sym typeface="Book Antiqua"/>
            </a:endParaRPr>
          </a:p>
        </p:txBody>
      </p:sp>
      <p:sp>
        <p:nvSpPr>
          <p:cNvPr id="761" name="Google Shape;761;p116"/>
          <p:cNvSpPr/>
          <p:nvPr/>
        </p:nvSpPr>
        <p:spPr>
          <a:xfrm>
            <a:off x="0" y="5934670"/>
            <a:ext cx="7092280" cy="138499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u="sng">
                <a:solidFill>
                  <a:schemeClr val="hlink"/>
                </a:solidFill>
                <a:latin typeface="Book Antiqua"/>
                <a:ea typeface="Book Antiqua"/>
                <a:cs typeface="Book Antiqua"/>
                <a:sym typeface="Book Antiqua"/>
                <a:hlinkClick r:id="rId4"/>
              </a:rPr>
              <a:t>Daizo Yaguchi</a:t>
            </a:r>
            <a:r>
              <a:rPr lang="ru-RU" sz="1400">
                <a:solidFill>
                  <a:schemeClr val="lt1"/>
                </a:solidFill>
                <a:latin typeface="Book Antiqua"/>
                <a:ea typeface="Book Antiqua"/>
                <a:cs typeface="Book Antiqua"/>
                <a:sym typeface="Book Antiqua"/>
              </a:rPr>
              <a:t> , </a:t>
            </a:r>
            <a:r>
              <a:rPr lang="ru-RU" sz="1400" u="sng">
                <a:solidFill>
                  <a:schemeClr val="hlink"/>
                </a:solidFill>
                <a:latin typeface="Book Antiqua"/>
                <a:ea typeface="Book Antiqua"/>
                <a:cs typeface="Book Antiqua"/>
                <a:sym typeface="Book Antiqua"/>
                <a:hlinkClick r:id="rId5"/>
              </a:rPr>
              <a:t>Motoshi Ichikawa</a:t>
            </a:r>
            <a:r>
              <a:rPr lang="ru-RU" sz="1400">
                <a:solidFill>
                  <a:schemeClr val="lt1"/>
                </a:solidFill>
                <a:latin typeface="Book Antiqua"/>
                <a:ea typeface="Book Antiqua"/>
                <a:cs typeface="Book Antiqua"/>
                <a:sym typeface="Book Antiqua"/>
              </a:rPr>
              <a:t>,  et al.</a:t>
            </a:r>
            <a:r>
              <a:rPr lang="ru-RU" sz="1400" b="1">
                <a:solidFill>
                  <a:schemeClr val="lt1"/>
                </a:solidFill>
                <a:latin typeface="Book Antiqua"/>
                <a:ea typeface="Book Antiqua"/>
                <a:cs typeface="Book Antiqua"/>
                <a:sym typeface="Book Antiqua"/>
              </a:rPr>
              <a:t>Two cases of paragonimiasis westermani diagnosed after eosinophilic pleural effusion‐induced hydropneumothorax. </a:t>
            </a:r>
            <a:r>
              <a:rPr lang="ru-RU" sz="1400">
                <a:solidFill>
                  <a:schemeClr val="lt1"/>
                </a:solidFill>
                <a:latin typeface="Book Antiqua"/>
                <a:ea typeface="Book Antiqua"/>
                <a:cs typeface="Book Antiqua"/>
                <a:sym typeface="Book Antiqua"/>
              </a:rPr>
              <a:t>07 April 2016</a:t>
            </a:r>
            <a:endParaRPr/>
          </a:p>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https://onlinelibrary.wiley.com/doi/full/10.1002/rcr2.154</a:t>
            </a:r>
            <a:endParaRPr/>
          </a:p>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 </a:t>
            </a:r>
            <a:endParaRPr/>
          </a:p>
          <a:p>
            <a:pPr marL="0" marR="0" lvl="0" indent="0" algn="l" rtl="0">
              <a:spcBef>
                <a:spcPts val="0"/>
              </a:spcBef>
              <a:spcAft>
                <a:spcPts val="0"/>
              </a:spcAft>
              <a:buNone/>
            </a:pPr>
            <a:endParaRPr sz="1400" b="1">
              <a:solidFill>
                <a:schemeClr val="lt1"/>
              </a:solidFill>
              <a:latin typeface="Book Antiqua"/>
              <a:ea typeface="Book Antiqua"/>
              <a:cs typeface="Book Antiqua"/>
              <a:sym typeface="Book Antiqua"/>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pic>
        <p:nvPicPr>
          <p:cNvPr id="766" name="Google Shape;766;p117" descr="The patient's mother was later diagnosed with pulmonary paragonimiasis. (A) A chest CT scan shows bronchiectasis with mild ground-glass opacity in the left upper lobe (October 2011). (B) A chest radiograph reveals hydropneumothorax in the left lung (February 2012)."/>
          <p:cNvPicPr preferRelativeResize="0"/>
          <p:nvPr/>
        </p:nvPicPr>
        <p:blipFill rotWithShape="1">
          <a:blip r:embed="rId3">
            <a:alphaModFix/>
          </a:blip>
          <a:srcRect/>
          <a:stretch/>
        </p:blipFill>
        <p:spPr>
          <a:xfrm>
            <a:off x="395536" y="692696"/>
            <a:ext cx="7162800" cy="3562351"/>
          </a:xfrm>
          <a:prstGeom prst="rect">
            <a:avLst/>
          </a:prstGeom>
          <a:noFill/>
          <a:ln>
            <a:noFill/>
          </a:ln>
        </p:spPr>
      </p:pic>
      <p:sp>
        <p:nvSpPr>
          <p:cNvPr id="767" name="Google Shape;767;p117"/>
          <p:cNvSpPr/>
          <p:nvPr/>
        </p:nvSpPr>
        <p:spPr>
          <a:xfrm>
            <a:off x="1475656" y="188640"/>
            <a:ext cx="4824536" cy="46166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400" b="1">
                <a:solidFill>
                  <a:schemeClr val="lt1"/>
                </a:solidFill>
                <a:latin typeface="Book Antiqua"/>
                <a:ea typeface="Book Antiqua"/>
                <a:cs typeface="Book Antiqua"/>
                <a:sym typeface="Book Antiqua"/>
              </a:rPr>
              <a:t>Парагонімоз </a:t>
            </a:r>
            <a:endParaRPr sz="2400">
              <a:solidFill>
                <a:schemeClr val="lt1"/>
              </a:solidFill>
              <a:latin typeface="Book Antiqua"/>
              <a:ea typeface="Book Antiqua"/>
              <a:cs typeface="Book Antiqua"/>
              <a:sym typeface="Book Antiqua"/>
            </a:endParaRPr>
          </a:p>
        </p:txBody>
      </p:sp>
      <p:sp>
        <p:nvSpPr>
          <p:cNvPr id="768" name="Google Shape;768;p117"/>
          <p:cNvSpPr/>
          <p:nvPr/>
        </p:nvSpPr>
        <p:spPr>
          <a:xfrm>
            <a:off x="395537" y="4293096"/>
            <a:ext cx="3600400" cy="258532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     КТ ОГК:</a:t>
            </a:r>
            <a:endParaRPr sz="1800">
              <a:solidFill>
                <a:schemeClr val="lt1"/>
              </a:solidFill>
              <a:latin typeface="Book Antiqua"/>
              <a:ea typeface="Book Antiqua"/>
              <a:cs typeface="Book Antiqua"/>
              <a:sym typeface="Book Antiqua"/>
            </a:endParaRPr>
          </a:p>
          <a:p>
            <a:pPr marL="269875" marR="0" lvl="0" indent="-269875" algn="l" rtl="0">
              <a:spcBef>
                <a:spcPts val="0"/>
              </a:spcBef>
              <a:spcAft>
                <a:spcPts val="0"/>
              </a:spcAft>
              <a:buClr>
                <a:schemeClr val="lt1"/>
              </a:buClr>
              <a:buSzPts val="1800"/>
              <a:buChar char="•"/>
            </a:pPr>
            <a:r>
              <a:rPr lang="ru-RU" sz="1800">
                <a:solidFill>
                  <a:schemeClr val="lt1"/>
                </a:solidFill>
                <a:latin typeface="Book Antiqua"/>
                <a:ea typeface="Book Antiqua"/>
                <a:cs typeface="Book Antiqua"/>
                <a:sym typeface="Book Antiqua"/>
              </a:rPr>
              <a:t>бронхоектаз у верхній частці лівої легені;</a:t>
            </a:r>
            <a:endParaRPr sz="1800">
              <a:solidFill>
                <a:schemeClr val="lt1"/>
              </a:solidFill>
              <a:latin typeface="Book Antiqua"/>
              <a:ea typeface="Book Antiqua"/>
              <a:cs typeface="Book Antiqua"/>
              <a:sym typeface="Book Antiqua"/>
            </a:endParaRPr>
          </a:p>
          <a:p>
            <a:pPr marL="269875" marR="0" lvl="0" indent="-269875" algn="l" rtl="0">
              <a:spcBef>
                <a:spcPts val="0"/>
              </a:spcBef>
              <a:spcAft>
                <a:spcPts val="0"/>
              </a:spcAft>
              <a:buClr>
                <a:schemeClr val="lt1"/>
              </a:buClr>
              <a:buSzPts val="1800"/>
              <a:buChar char="•"/>
            </a:pPr>
            <a:r>
              <a:rPr lang="ru-RU" sz="1800">
                <a:solidFill>
                  <a:schemeClr val="lt1"/>
                </a:solidFill>
                <a:latin typeface="Book Antiqua"/>
                <a:ea typeface="Book Antiqua"/>
                <a:cs typeface="Book Antiqua"/>
                <a:sym typeface="Book Antiqua"/>
              </a:rPr>
              <a:t>інфільтрація навколишньої легеневої тканини по типу матового скла,</a:t>
            </a:r>
            <a:endParaRPr sz="1800">
              <a:solidFill>
                <a:schemeClr val="lt1"/>
              </a:solidFill>
              <a:latin typeface="Book Antiqua"/>
              <a:ea typeface="Book Antiqua"/>
              <a:cs typeface="Book Antiqua"/>
              <a:sym typeface="Book Antiqua"/>
            </a:endParaRPr>
          </a:p>
          <a:p>
            <a:pPr marL="269875" marR="0" lvl="0" indent="-269875" algn="l" rtl="0">
              <a:spcBef>
                <a:spcPts val="0"/>
              </a:spcBef>
              <a:spcAft>
                <a:spcPts val="0"/>
              </a:spcAft>
              <a:buClr>
                <a:schemeClr val="lt1"/>
              </a:buClr>
              <a:buSzPts val="1800"/>
              <a:buChar char="•"/>
            </a:pPr>
            <a:r>
              <a:rPr lang="ru-RU" sz="1800">
                <a:solidFill>
                  <a:schemeClr val="lt1"/>
                </a:solidFill>
                <a:latin typeface="Book Antiqua"/>
                <a:ea typeface="Book Antiqua"/>
                <a:cs typeface="Book Antiqua"/>
                <a:sym typeface="Book Antiqua"/>
              </a:rPr>
              <a:t>збільшення бронхопульмональних лімфовузлів (10.2011 р).</a:t>
            </a:r>
            <a:endParaRPr sz="1800">
              <a:solidFill>
                <a:schemeClr val="lt1"/>
              </a:solidFill>
              <a:latin typeface="Book Antiqua"/>
              <a:ea typeface="Book Antiqua"/>
              <a:cs typeface="Book Antiqua"/>
              <a:sym typeface="Book Antiqua"/>
            </a:endParaRPr>
          </a:p>
          <a:p>
            <a:pPr marL="269875" marR="0" lvl="0" indent="-269875" algn="l" rtl="0">
              <a:spcBef>
                <a:spcPts val="0"/>
              </a:spcBef>
              <a:spcAft>
                <a:spcPts val="0"/>
              </a:spcAft>
              <a:buClr>
                <a:schemeClr val="lt1"/>
              </a:buClr>
              <a:buSzPts val="1800"/>
              <a:buFont typeface="Book Antiqua"/>
              <a:buChar char="•"/>
            </a:pPr>
            <a:endParaRPr sz="1800">
              <a:solidFill>
                <a:schemeClr val="lt1"/>
              </a:solidFill>
              <a:latin typeface="Book Antiqua"/>
              <a:ea typeface="Book Antiqua"/>
              <a:cs typeface="Book Antiqua"/>
              <a:sym typeface="Book Antiqua"/>
            </a:endParaRPr>
          </a:p>
        </p:txBody>
      </p:sp>
      <p:sp>
        <p:nvSpPr>
          <p:cNvPr id="769" name="Google Shape;769;p117"/>
          <p:cNvSpPr/>
          <p:nvPr/>
        </p:nvSpPr>
        <p:spPr>
          <a:xfrm>
            <a:off x="3995936" y="4293096"/>
            <a:ext cx="3600400"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     РГ ОГК:</a:t>
            </a:r>
            <a:endParaRPr sz="1800">
              <a:solidFill>
                <a:schemeClr val="lt1"/>
              </a:solidFill>
              <a:latin typeface="Book Antiqua"/>
              <a:ea typeface="Book Antiqua"/>
              <a:cs typeface="Book Antiqua"/>
              <a:sym typeface="Book Antiqua"/>
            </a:endParaRPr>
          </a:p>
          <a:p>
            <a:pPr marL="269875" marR="0" lvl="0" indent="-269875" algn="l" rtl="0">
              <a:spcBef>
                <a:spcPts val="0"/>
              </a:spcBef>
              <a:spcAft>
                <a:spcPts val="0"/>
              </a:spcAft>
              <a:buClr>
                <a:schemeClr val="lt1"/>
              </a:buClr>
              <a:buSzPts val="1800"/>
              <a:buChar char="•"/>
            </a:pPr>
            <a:r>
              <a:rPr lang="ru-RU" sz="1800">
                <a:solidFill>
                  <a:schemeClr val="lt1"/>
                </a:solidFill>
                <a:latin typeface="Book Antiqua"/>
                <a:ea typeface="Book Antiqua"/>
                <a:cs typeface="Book Antiqua"/>
                <a:sym typeface="Book Antiqua"/>
              </a:rPr>
              <a:t>гідропневмоторакс в лівій легені (лютий 2012 року)</a:t>
            </a:r>
            <a:endParaRPr sz="1800">
              <a:solidFill>
                <a:schemeClr val="lt1"/>
              </a:solidFill>
              <a:latin typeface="Book Antiqua"/>
              <a:ea typeface="Book Antiqua"/>
              <a:cs typeface="Book Antiqua"/>
              <a:sym typeface="Book Antiqua"/>
            </a:endParaRPr>
          </a:p>
          <a:p>
            <a:pPr marL="269875" marR="0" lvl="0" indent="-269875" algn="l" rtl="0">
              <a:spcBef>
                <a:spcPts val="0"/>
              </a:spcBef>
              <a:spcAft>
                <a:spcPts val="0"/>
              </a:spcAft>
              <a:buClr>
                <a:schemeClr val="lt1"/>
              </a:buClr>
              <a:buSzPts val="1800"/>
              <a:buFont typeface="Book Antiqua"/>
              <a:buChar char="•"/>
            </a:pPr>
            <a:endParaRPr sz="1800">
              <a:solidFill>
                <a:schemeClr val="lt1"/>
              </a:solidFill>
              <a:latin typeface="Book Antiqua"/>
              <a:ea typeface="Book Antiqua"/>
              <a:cs typeface="Book Antiqua"/>
              <a:sym typeface="Book Antiqua"/>
            </a:endParaRPr>
          </a:p>
        </p:txBody>
      </p:sp>
      <p:sp>
        <p:nvSpPr>
          <p:cNvPr id="770" name="Google Shape;770;p117"/>
          <p:cNvSpPr/>
          <p:nvPr/>
        </p:nvSpPr>
        <p:spPr>
          <a:xfrm>
            <a:off x="4427984" y="5473005"/>
            <a:ext cx="4716016" cy="138499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u="sng">
                <a:solidFill>
                  <a:schemeClr val="hlink"/>
                </a:solidFill>
                <a:latin typeface="Book Antiqua"/>
                <a:ea typeface="Book Antiqua"/>
                <a:cs typeface="Book Antiqua"/>
                <a:sym typeface="Book Antiqua"/>
                <a:hlinkClick r:id="rId4"/>
              </a:rPr>
              <a:t>Eun Jung Koh</a:t>
            </a:r>
            <a:r>
              <a:rPr lang="ru-RU" sz="1400">
                <a:solidFill>
                  <a:schemeClr val="lt1"/>
                </a:solidFill>
                <a:latin typeface="Book Antiqua"/>
                <a:ea typeface="Book Antiqua"/>
                <a:cs typeface="Book Antiqua"/>
                <a:sym typeface="Book Antiqua"/>
              </a:rPr>
              <a:t>,</a:t>
            </a:r>
            <a:r>
              <a:rPr lang="ru-RU" sz="1400" u="sng">
                <a:solidFill>
                  <a:schemeClr val="hlink"/>
                </a:solidFill>
                <a:latin typeface="Book Antiqua"/>
                <a:ea typeface="Book Antiqua"/>
                <a:cs typeface="Book Antiqua"/>
                <a:sym typeface="Book Antiqua"/>
                <a:hlinkClick r:id="rId5"/>
              </a:rPr>
              <a:t>Seung-Ki Kim</a:t>
            </a:r>
            <a:r>
              <a:rPr lang="ru-RU" sz="1400">
                <a:solidFill>
                  <a:schemeClr val="lt1"/>
                </a:solidFill>
                <a:latin typeface="Book Antiqua"/>
                <a:ea typeface="Book Antiqua"/>
                <a:cs typeface="Book Antiqua"/>
                <a:sym typeface="Book Antiqua"/>
              </a:rPr>
              <a:t>. </a:t>
            </a:r>
            <a:r>
              <a:rPr lang="ru-RU" sz="1400" b="1" u="sng">
                <a:solidFill>
                  <a:schemeClr val="hlink"/>
                </a:solidFill>
                <a:latin typeface="Book Antiqua"/>
                <a:ea typeface="Book Antiqua"/>
                <a:cs typeface="Book Antiqua"/>
                <a:sym typeface="Book Antiqua"/>
                <a:hlinkClick r:id="rId6"/>
              </a:rPr>
              <a:t>The Return of an Old Worm: Cerebral Paragonimiasis Presenting with Intracerebral Hemorrhage</a:t>
            </a:r>
            <a:endParaRPr sz="1400" b="1" u="sng">
              <a:solidFill>
                <a:schemeClr val="lt1"/>
              </a:solidFill>
              <a:latin typeface="Book Antiqua"/>
              <a:ea typeface="Book Antiqua"/>
              <a:cs typeface="Book Antiqua"/>
              <a:sym typeface="Book Antiqua"/>
            </a:endParaRPr>
          </a:p>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https://www.researchgate.net/figure/The-patients-mother-was-later-diagnosed-with-pulmonary-paragonimiasis-A-A-chest-CT_fig5_233725336</a:t>
            </a:r>
            <a:endParaRPr sz="1400">
              <a:solidFill>
                <a:schemeClr val="lt1"/>
              </a:solidFill>
              <a:latin typeface="Book Antiqua"/>
              <a:ea typeface="Book Antiqua"/>
              <a:cs typeface="Book Antiqua"/>
              <a:sym typeface="Book Antiqua"/>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775" name="Google Shape;775;p118"/>
          <p:cNvSpPr txBox="1">
            <a:spLocks noGrp="1"/>
          </p:cNvSpPr>
          <p:nvPr>
            <p:ph type="title"/>
          </p:nvPr>
        </p:nvSpPr>
        <p:spPr>
          <a:xfrm>
            <a:off x="467544" y="0"/>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EAD594"/>
              </a:buClr>
              <a:buSzPct val="100000"/>
              <a:buFont typeface="Lucida Sans"/>
              <a:buNone/>
            </a:pPr>
            <a:r>
              <a:rPr lang="ru-RU" b="0"/>
              <a:t>            C</a:t>
            </a:r>
            <a:r>
              <a:rPr lang="ru-RU"/>
              <a:t>тронгілоїдоз</a:t>
            </a:r>
            <a:br>
              <a:rPr lang="ru-RU"/>
            </a:br>
            <a:endParaRPr/>
          </a:p>
        </p:txBody>
      </p:sp>
      <p:sp>
        <p:nvSpPr>
          <p:cNvPr id="776" name="Google Shape;776;p118"/>
          <p:cNvSpPr/>
          <p:nvPr/>
        </p:nvSpPr>
        <p:spPr>
          <a:xfrm>
            <a:off x="2571098" y="513897"/>
            <a:ext cx="2548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500" b="1">
                <a:solidFill>
                  <a:schemeClr val="lt1"/>
                </a:solidFill>
                <a:latin typeface="Book Antiqua"/>
                <a:ea typeface="Book Antiqua"/>
                <a:cs typeface="Book Antiqua"/>
                <a:sym typeface="Book Antiqua"/>
              </a:rPr>
              <a:t>(визваний вугрицями)</a:t>
            </a:r>
            <a:endParaRPr sz="1500" b="1">
              <a:solidFill>
                <a:schemeClr val="lt1"/>
              </a:solidFill>
              <a:latin typeface="Book Antiqua"/>
              <a:ea typeface="Book Antiqua"/>
              <a:cs typeface="Book Antiqua"/>
              <a:sym typeface="Book Antiqua"/>
            </a:endParaRPr>
          </a:p>
        </p:txBody>
      </p:sp>
      <p:sp>
        <p:nvSpPr>
          <p:cNvPr id="777" name="Google Shape;777;p118"/>
          <p:cNvSpPr/>
          <p:nvPr/>
        </p:nvSpPr>
        <p:spPr>
          <a:xfrm>
            <a:off x="193728" y="846007"/>
            <a:ext cx="8568900" cy="5632200"/>
          </a:xfrm>
          <a:prstGeom prst="rect">
            <a:avLst/>
          </a:prstGeom>
          <a:noFill/>
          <a:ln>
            <a:noFill/>
          </a:ln>
        </p:spPr>
        <p:txBody>
          <a:bodyPr spcFirstLastPara="1" wrap="square" lIns="91425" tIns="45700" rIns="91425" bIns="45700" anchor="t" anchorCtr="0">
            <a:noAutofit/>
          </a:bodyPr>
          <a:lstStyle/>
          <a:p>
            <a:pPr lvl="0" indent="269875" algn="just">
              <a:buClr>
                <a:schemeClr val="dk1"/>
              </a:buClr>
              <a:buSzPts val="1100"/>
            </a:pPr>
            <a:r>
              <a:rPr lang="uk-UA" sz="2400" dirty="0" err="1">
                <a:solidFill>
                  <a:schemeClr val="lt1"/>
                </a:solidFill>
                <a:latin typeface="Book Antiqua"/>
                <a:ea typeface="Book Antiqua"/>
                <a:cs typeface="Book Antiqua"/>
                <a:sym typeface="Book Antiqua"/>
              </a:rPr>
              <a:t>Стронгілоїдоз</a:t>
            </a:r>
            <a:r>
              <a:rPr lang="uk-UA" sz="2400" dirty="0">
                <a:solidFill>
                  <a:schemeClr val="lt1"/>
                </a:solidFill>
                <a:latin typeface="Book Antiqua"/>
                <a:ea typeface="Book Antiqua"/>
                <a:cs typeface="Book Antiqua"/>
                <a:sym typeface="Book Antiqua"/>
              </a:rPr>
              <a:t>(</a:t>
            </a:r>
            <a:r>
              <a:rPr lang="uk-UA" sz="2400" dirty="0" err="1">
                <a:solidFill>
                  <a:schemeClr val="lt1"/>
                </a:solidFill>
                <a:latin typeface="Book Antiqua"/>
                <a:ea typeface="Book Antiqua"/>
                <a:cs typeface="Book Antiqua"/>
                <a:sym typeface="Book Antiqua"/>
              </a:rPr>
              <a:t>strongyloidosis</a:t>
            </a:r>
            <a:r>
              <a:rPr lang="uk-UA" sz="2400" dirty="0">
                <a:solidFill>
                  <a:schemeClr val="lt1"/>
                </a:solidFill>
                <a:latin typeface="Book Antiqua"/>
                <a:ea typeface="Book Antiqua"/>
                <a:cs typeface="Book Antiqua"/>
                <a:sym typeface="Book Antiqua"/>
              </a:rPr>
              <a:t>,)</a:t>
            </a:r>
            <a:r>
              <a:rPr lang="uk-UA" sz="2400" dirty="0" err="1">
                <a:solidFill>
                  <a:schemeClr val="lt1"/>
                </a:solidFill>
                <a:latin typeface="Book Antiqua"/>
                <a:ea typeface="Book Antiqua"/>
                <a:cs typeface="Book Antiqua"/>
                <a:sym typeface="Book Antiqua"/>
              </a:rPr>
              <a:t>-ангвілюльоз</a:t>
            </a:r>
            <a:r>
              <a:rPr lang="uk-UA" sz="2400" dirty="0">
                <a:solidFill>
                  <a:schemeClr val="lt1"/>
                </a:solidFill>
                <a:latin typeface="Book Antiqua"/>
                <a:ea typeface="Book Antiqua"/>
                <a:cs typeface="Book Antiqua"/>
                <a:sym typeface="Book Antiqua"/>
              </a:rPr>
              <a:t>, кохінхінська діарея - паразитарне захворювання людини, що викликається </a:t>
            </a:r>
            <a:r>
              <a:rPr lang="uk-UA" sz="2400" dirty="0" err="1">
                <a:solidFill>
                  <a:schemeClr val="lt1"/>
                </a:solidFill>
                <a:latin typeface="Book Antiqua"/>
                <a:ea typeface="Book Antiqua"/>
                <a:cs typeface="Book Antiqua"/>
                <a:sym typeface="Book Antiqua"/>
              </a:rPr>
              <a:t>вугрицей</a:t>
            </a:r>
            <a:r>
              <a:rPr lang="uk-UA" sz="2400" dirty="0">
                <a:solidFill>
                  <a:schemeClr val="lt1"/>
                </a:solidFill>
                <a:latin typeface="Book Antiqua"/>
                <a:ea typeface="Book Antiqua"/>
                <a:cs typeface="Book Antiqua"/>
                <a:sym typeface="Book Antiqua"/>
              </a:rPr>
              <a:t> кишковою - круглими хробаками роду </a:t>
            </a:r>
            <a:r>
              <a:rPr lang="uk-UA" sz="2400" dirty="0" err="1">
                <a:solidFill>
                  <a:schemeClr val="lt1"/>
                </a:solidFill>
                <a:latin typeface="Book Antiqua"/>
                <a:ea typeface="Book Antiqua"/>
                <a:cs typeface="Book Antiqua"/>
                <a:sym typeface="Book Antiqua"/>
              </a:rPr>
              <a:t>Strongyloides</a:t>
            </a:r>
            <a:r>
              <a:rPr lang="uk-UA" sz="2400" dirty="0">
                <a:solidFill>
                  <a:schemeClr val="lt1"/>
                </a:solidFill>
                <a:latin typeface="Book Antiqua"/>
                <a:ea typeface="Book Antiqua"/>
                <a:cs typeface="Book Antiqua"/>
                <a:sym typeface="Book Antiqua"/>
              </a:rPr>
              <a:t>, переважно </a:t>
            </a:r>
            <a:r>
              <a:rPr lang="uk-UA" sz="2400" dirty="0" err="1">
                <a:solidFill>
                  <a:schemeClr val="lt1"/>
                </a:solidFill>
                <a:latin typeface="Book Antiqua"/>
                <a:ea typeface="Book Antiqua"/>
                <a:cs typeface="Book Antiqua"/>
                <a:sym typeface="Book Antiqua"/>
              </a:rPr>
              <a:t>Strongyloides</a:t>
            </a:r>
            <a:r>
              <a:rPr lang="uk-UA" sz="2400" dirty="0">
                <a:solidFill>
                  <a:schemeClr val="lt1"/>
                </a:solidFill>
                <a:latin typeface="Book Antiqua"/>
                <a:ea typeface="Book Antiqua"/>
                <a:cs typeface="Book Antiqua"/>
                <a:sym typeface="Book Antiqua"/>
              </a:rPr>
              <a:t> </a:t>
            </a:r>
            <a:r>
              <a:rPr lang="uk-UA" sz="2400" dirty="0" err="1">
                <a:solidFill>
                  <a:schemeClr val="lt1"/>
                </a:solidFill>
                <a:latin typeface="Book Antiqua"/>
                <a:ea typeface="Book Antiqua"/>
                <a:cs typeface="Book Antiqua"/>
                <a:sym typeface="Book Antiqua"/>
              </a:rPr>
              <a:t>stercoralis</a:t>
            </a:r>
            <a:r>
              <a:rPr lang="uk-UA" sz="2400" dirty="0">
                <a:solidFill>
                  <a:schemeClr val="lt1"/>
                </a:solidFill>
                <a:latin typeface="Book Antiqua"/>
                <a:ea typeface="Book Antiqua"/>
                <a:cs typeface="Book Antiqua"/>
                <a:sym typeface="Book Antiqua"/>
              </a:rPr>
              <a:t>. З більш ніж 50 видів цього роду черв'яків більшість безпечні для людини. Спорадично у хворих з Африки і Папуа - Новій Гвінеї виділяється вид </a:t>
            </a:r>
            <a:r>
              <a:rPr lang="uk-UA" sz="2400" dirty="0" err="1">
                <a:solidFill>
                  <a:schemeClr val="lt1"/>
                </a:solidFill>
                <a:latin typeface="Book Antiqua"/>
                <a:ea typeface="Book Antiqua"/>
                <a:cs typeface="Book Antiqua"/>
                <a:sym typeface="Book Antiqua"/>
              </a:rPr>
              <a:t>Strongyloides</a:t>
            </a:r>
            <a:r>
              <a:rPr lang="uk-UA" sz="2400" dirty="0">
                <a:solidFill>
                  <a:schemeClr val="lt1"/>
                </a:solidFill>
                <a:latin typeface="Book Antiqua"/>
                <a:ea typeface="Book Antiqua"/>
                <a:cs typeface="Book Antiqua"/>
                <a:sym typeface="Book Antiqua"/>
              </a:rPr>
              <a:t> </a:t>
            </a:r>
            <a:r>
              <a:rPr lang="uk-UA" sz="2400" dirty="0" err="1">
                <a:solidFill>
                  <a:schemeClr val="lt1"/>
                </a:solidFill>
                <a:latin typeface="Book Antiqua"/>
                <a:ea typeface="Book Antiqua"/>
                <a:cs typeface="Book Antiqua"/>
                <a:sym typeface="Book Antiqua"/>
              </a:rPr>
              <a:t>fuelleborni</a:t>
            </a:r>
            <a:r>
              <a:rPr lang="uk-UA" sz="2400" dirty="0">
                <a:solidFill>
                  <a:schemeClr val="lt1"/>
                </a:solidFill>
                <a:latin typeface="Book Antiqua"/>
                <a:ea typeface="Book Antiqua"/>
                <a:cs typeface="Book Antiqua"/>
                <a:sym typeface="Book Antiqua"/>
              </a:rPr>
              <a:t>. Види S. </a:t>
            </a:r>
            <a:r>
              <a:rPr lang="uk-UA" sz="2400" dirty="0" err="1">
                <a:solidFill>
                  <a:schemeClr val="lt1"/>
                </a:solidFill>
                <a:latin typeface="Book Antiqua"/>
                <a:ea typeface="Book Antiqua"/>
                <a:cs typeface="Book Antiqua"/>
                <a:sym typeface="Book Antiqua"/>
              </a:rPr>
              <a:t>myopotami</a:t>
            </a:r>
            <a:r>
              <a:rPr lang="uk-UA" sz="2400" dirty="0">
                <a:solidFill>
                  <a:schemeClr val="lt1"/>
                </a:solidFill>
                <a:latin typeface="Book Antiqua"/>
                <a:ea typeface="Book Antiqua"/>
                <a:cs typeface="Book Antiqua"/>
                <a:sym typeface="Book Antiqua"/>
              </a:rPr>
              <a:t> і S. </a:t>
            </a:r>
            <a:r>
              <a:rPr lang="uk-UA" sz="2400" dirty="0" err="1">
                <a:solidFill>
                  <a:schemeClr val="lt1"/>
                </a:solidFill>
                <a:latin typeface="Book Antiqua"/>
                <a:ea typeface="Book Antiqua"/>
                <a:cs typeface="Book Antiqua"/>
                <a:sym typeface="Book Antiqua"/>
              </a:rPr>
              <a:t>procyonis</a:t>
            </a:r>
            <a:r>
              <a:rPr lang="uk-UA" sz="2400" dirty="0">
                <a:solidFill>
                  <a:schemeClr val="lt1"/>
                </a:solidFill>
                <a:latin typeface="Book Antiqua"/>
                <a:ea typeface="Book Antiqua"/>
                <a:cs typeface="Book Antiqua"/>
                <a:sym typeface="Book Antiqua"/>
              </a:rPr>
              <a:t> мають господарями тварин і можуть стати причиною зоонозних інфекцій.</a:t>
            </a:r>
          </a:p>
          <a:p>
            <a:pPr marR="0" lvl="0" indent="269875"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Характерною особливістю даних паразитів є здатність з одного боку жити і розмножуватися в організмі господаря десятиліттями практично безсимптомно, а з іншого - викликати загрозливі для життя стани у людей зі зниженим імунітетом (</a:t>
            </a:r>
            <a:r>
              <a:rPr lang="uk-UA" sz="2400" dirty="0" err="1">
                <a:solidFill>
                  <a:schemeClr val="lt1"/>
                </a:solidFill>
                <a:latin typeface="Book Antiqua"/>
                <a:ea typeface="Book Antiqua"/>
                <a:cs typeface="Book Antiqua"/>
                <a:sym typeface="Book Antiqua"/>
              </a:rPr>
              <a:t>дисемінований</a:t>
            </a:r>
            <a:r>
              <a:rPr lang="uk-UA" sz="2400" dirty="0">
                <a:solidFill>
                  <a:schemeClr val="lt1"/>
                </a:solidFill>
                <a:latin typeface="Book Antiqua"/>
                <a:ea typeface="Book Antiqua"/>
                <a:cs typeface="Book Antiqua"/>
                <a:sym typeface="Book Antiqua"/>
              </a:rPr>
              <a:t> </a:t>
            </a:r>
            <a:r>
              <a:rPr lang="uk-UA" sz="2400" dirty="0" err="1">
                <a:solidFill>
                  <a:schemeClr val="lt1"/>
                </a:solidFill>
                <a:latin typeface="Book Antiqua"/>
                <a:ea typeface="Book Antiqua"/>
                <a:cs typeface="Book Antiqua"/>
                <a:sym typeface="Book Antiqua"/>
              </a:rPr>
              <a:t>стронгілоїдоз</a:t>
            </a:r>
            <a:r>
              <a:rPr lang="uk-UA" sz="2400" dirty="0">
                <a:solidFill>
                  <a:schemeClr val="lt1"/>
                </a:solidFill>
                <a:latin typeface="Book Antiqua"/>
                <a:ea typeface="Book Antiqua"/>
                <a:cs typeface="Book Antiqua"/>
                <a:sym typeface="Book Antiqua"/>
              </a:rPr>
              <a:t> зі смертністю 60-85%).</a:t>
            </a:r>
          </a:p>
          <a:p>
            <a:pPr marR="0" lvl="0" indent="269875" algn="just" rtl="0">
              <a:spcBef>
                <a:spcPts val="0"/>
              </a:spcBef>
              <a:spcAft>
                <a:spcPts val="0"/>
              </a:spcAft>
              <a:buNone/>
            </a:pPr>
            <a:endParaRPr lang="uk-UA" sz="2400" dirty="0">
              <a:solidFill>
                <a:schemeClr val="lt1"/>
              </a:solidFill>
              <a:latin typeface="Book Antiqua"/>
              <a:ea typeface="Book Antiqua"/>
              <a:cs typeface="Book Antiqua"/>
              <a:sym typeface="Book Antiqua"/>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Google Shape;782;p119"/>
          <p:cNvSpPr/>
          <p:nvPr/>
        </p:nvSpPr>
        <p:spPr>
          <a:xfrm>
            <a:off x="5724128" y="260649"/>
            <a:ext cx="3168352" cy="4708981"/>
          </a:xfrm>
          <a:prstGeom prst="rect">
            <a:avLst/>
          </a:prstGeom>
          <a:noFill/>
          <a:ln>
            <a:noFill/>
          </a:ln>
        </p:spPr>
        <p:txBody>
          <a:bodyPr spcFirstLastPara="1" wrap="square" lIns="91425" tIns="45700" rIns="91425" bIns="45700" anchor="t" anchorCtr="0">
            <a:noAutofit/>
          </a:bodyPr>
          <a:lstStyle/>
          <a:p>
            <a:pPr marL="0" marR="0" lvl="0" indent="360363" algn="l" rtl="0">
              <a:spcBef>
                <a:spcPts val="0"/>
              </a:spcBef>
              <a:spcAft>
                <a:spcPts val="0"/>
              </a:spcAft>
              <a:buNone/>
            </a:pPr>
            <a:r>
              <a:rPr lang="ru-RU" sz="2000" dirty="0" err="1">
                <a:solidFill>
                  <a:schemeClr val="lt1"/>
                </a:solidFill>
                <a:latin typeface="Book Antiqua"/>
                <a:ea typeface="Book Antiqua"/>
                <a:cs typeface="Book Antiqua"/>
                <a:sym typeface="Book Antiqua"/>
              </a:rPr>
              <a:t>Стронгілоїдоз</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поширений</a:t>
            </a:r>
            <a:r>
              <a:rPr lang="ru-RU" sz="2000" dirty="0">
                <a:solidFill>
                  <a:schemeClr val="lt1"/>
                </a:solidFill>
                <a:latin typeface="Book Antiqua"/>
                <a:ea typeface="Book Antiqua"/>
                <a:cs typeface="Book Antiqua"/>
                <a:sym typeface="Book Antiqua"/>
              </a:rPr>
              <a:t> у </a:t>
            </a:r>
            <a:r>
              <a:rPr lang="ru-RU" sz="2000" dirty="0" err="1">
                <a:solidFill>
                  <a:schemeClr val="lt1"/>
                </a:solidFill>
                <a:latin typeface="Book Antiqua"/>
                <a:ea typeface="Book Antiqua"/>
                <a:cs typeface="Book Antiqua"/>
                <a:sym typeface="Book Antiqua"/>
              </a:rPr>
              <a:t>вологих</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тропіках</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субтропіках</a:t>
            </a:r>
            <a:r>
              <a:rPr lang="ru-RU" sz="2000" dirty="0">
                <a:solidFill>
                  <a:schemeClr val="lt1"/>
                </a:solidFill>
                <a:latin typeface="Book Antiqua"/>
                <a:ea typeface="Book Antiqua"/>
                <a:cs typeface="Book Antiqua"/>
                <a:sym typeface="Book Antiqua"/>
              </a:rPr>
              <a:t>, в </a:t>
            </a:r>
            <a:r>
              <a:rPr lang="ru-RU" sz="2000" dirty="0" err="1">
                <a:solidFill>
                  <a:schemeClr val="lt1"/>
                </a:solidFill>
                <a:latin typeface="Book Antiqua"/>
                <a:ea typeface="Book Antiqua"/>
                <a:cs typeface="Book Antiqua"/>
                <a:sym typeface="Book Antiqua"/>
              </a:rPr>
              <a:t>меншій</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мірі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в</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зоні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помірного</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клімату</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Зустрічається</a:t>
            </a:r>
            <a:r>
              <a:rPr lang="ru-RU" sz="2000" dirty="0">
                <a:solidFill>
                  <a:schemeClr val="lt1"/>
                </a:solidFill>
                <a:latin typeface="Book Antiqua"/>
                <a:ea typeface="Book Antiqua"/>
                <a:cs typeface="Book Antiqua"/>
                <a:sym typeface="Book Antiqua"/>
              </a:rPr>
              <a:t> в </a:t>
            </a:r>
            <a:r>
              <a:rPr lang="ru-RU" sz="2000" dirty="0" err="1">
                <a:solidFill>
                  <a:schemeClr val="lt1"/>
                </a:solidFill>
                <a:latin typeface="Book Antiqua"/>
                <a:ea typeface="Book Antiqua"/>
                <a:cs typeface="Book Antiqua"/>
                <a:sym typeface="Book Antiqua"/>
              </a:rPr>
              <a:t>Грузії</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переважно</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в</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Абхазії</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Аджарії</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в</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Азербайджані</a:t>
            </a:r>
            <a:r>
              <a:rPr lang="ru-RU" sz="2000" dirty="0">
                <a:solidFill>
                  <a:schemeClr val="lt1"/>
                </a:solidFill>
                <a:latin typeface="Book Antiqua"/>
                <a:ea typeface="Book Antiqua"/>
                <a:cs typeface="Book Antiqua"/>
                <a:sym typeface="Book Antiqua"/>
              </a:rPr>
              <a:t>, на </a:t>
            </a:r>
            <a:r>
              <a:rPr lang="ru-RU" sz="2000" dirty="0" err="1">
                <a:solidFill>
                  <a:schemeClr val="lt1"/>
                </a:solidFill>
                <a:latin typeface="Book Antiqua"/>
                <a:ea typeface="Book Antiqua"/>
                <a:cs typeface="Book Antiqua"/>
                <a:sym typeface="Book Antiqua"/>
              </a:rPr>
              <a:t>заході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України</a:t>
            </a:r>
            <a:r>
              <a:rPr lang="ru-RU" sz="2000" dirty="0">
                <a:solidFill>
                  <a:schemeClr val="lt1"/>
                </a:solidFill>
                <a:latin typeface="Book Antiqua"/>
                <a:ea typeface="Book Antiqua"/>
                <a:cs typeface="Book Antiqua"/>
                <a:sym typeface="Book Antiqua"/>
              </a:rPr>
              <a:t>, в </a:t>
            </a:r>
            <a:r>
              <a:rPr lang="ru-RU" sz="2000" dirty="0" err="1">
                <a:solidFill>
                  <a:schemeClr val="lt1"/>
                </a:solidFill>
                <a:latin typeface="Book Antiqua"/>
                <a:ea typeface="Book Antiqua"/>
                <a:cs typeface="Book Antiqua"/>
                <a:sym typeface="Book Antiqua"/>
              </a:rPr>
              <a:t>Росії</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в</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Краснодарському</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Ставропольському</a:t>
            </a:r>
            <a:r>
              <a:rPr lang="ru-RU" sz="2000" dirty="0">
                <a:solidFill>
                  <a:schemeClr val="lt1"/>
                </a:solidFill>
                <a:latin typeface="Book Antiqua"/>
                <a:ea typeface="Book Antiqua"/>
                <a:cs typeface="Book Antiqua"/>
                <a:sym typeface="Book Antiqua"/>
              </a:rPr>
              <a:t> краях, </a:t>
            </a:r>
            <a:r>
              <a:rPr lang="ru-RU" sz="2000" dirty="0" err="1">
                <a:solidFill>
                  <a:schemeClr val="lt1"/>
                </a:solidFill>
                <a:latin typeface="Book Antiqua"/>
                <a:ea typeface="Book Antiqua"/>
                <a:cs typeface="Book Antiqua"/>
                <a:sym typeface="Book Antiqua"/>
              </a:rPr>
              <a:t>Ростовській</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області</a:t>
            </a:r>
            <a:r>
              <a:rPr lang="ru-RU" sz="2000" dirty="0">
                <a:solidFill>
                  <a:schemeClr val="lt1"/>
                </a:solidFill>
                <a:latin typeface="Book Antiqua"/>
                <a:ea typeface="Book Antiqua"/>
                <a:cs typeface="Book Antiqua"/>
                <a:sym typeface="Book Antiqua"/>
              </a:rPr>
              <a:t>, в </a:t>
            </a:r>
            <a:r>
              <a:rPr lang="ru-RU" sz="2000" dirty="0" err="1">
                <a:solidFill>
                  <a:schemeClr val="lt1"/>
                </a:solidFill>
                <a:latin typeface="Book Antiqua"/>
                <a:ea typeface="Book Antiqua"/>
                <a:cs typeface="Book Antiqua"/>
                <a:sym typeface="Book Antiqua"/>
              </a:rPr>
              <a:t>Приамур'ї</a:t>
            </a:r>
            <a:r>
              <a:rPr lang="ru-RU" sz="2000" dirty="0">
                <a:solidFill>
                  <a:schemeClr val="lt1"/>
                </a:solidFill>
                <a:latin typeface="Book Antiqua"/>
                <a:ea typeface="Book Antiqua"/>
                <a:cs typeface="Book Antiqua"/>
                <a:sym typeface="Book Antiqua"/>
              </a:rPr>
              <a:t>.</a:t>
            </a:r>
            <a:endParaRPr sz="2000" dirty="0">
              <a:solidFill>
                <a:schemeClr val="lt1"/>
              </a:solidFill>
              <a:latin typeface="Book Antiqua"/>
              <a:ea typeface="Book Antiqua"/>
              <a:cs typeface="Book Antiqua"/>
              <a:sym typeface="Book Antiqua"/>
            </a:endParaRPr>
          </a:p>
        </p:txBody>
      </p:sp>
      <p:sp>
        <p:nvSpPr>
          <p:cNvPr id="784" name="Google Shape;784;p119"/>
          <p:cNvSpPr/>
          <p:nvPr/>
        </p:nvSpPr>
        <p:spPr>
          <a:xfrm>
            <a:off x="179512" y="4653136"/>
            <a:ext cx="8640960" cy="2031325"/>
          </a:xfrm>
          <a:prstGeom prst="rect">
            <a:avLst/>
          </a:prstGeom>
          <a:noFill/>
          <a:ln>
            <a:noFill/>
          </a:ln>
        </p:spPr>
        <p:txBody>
          <a:bodyPr spcFirstLastPara="1" wrap="square" lIns="91425" tIns="45700" rIns="91425" bIns="45700" anchor="t" anchorCtr="0">
            <a:noAutofit/>
          </a:bodyPr>
          <a:lstStyle/>
          <a:p>
            <a:pPr marL="0" marR="0" lvl="0" indent="360362" algn="just" rtl="0">
              <a:spcBef>
                <a:spcPts val="0"/>
              </a:spcBef>
              <a:spcAft>
                <a:spcPts val="0"/>
              </a:spcAft>
              <a:buClr>
                <a:schemeClr val="dk1"/>
              </a:buClr>
              <a:buSzPts val="1100"/>
              <a:buFont typeface="Arial"/>
              <a:buNone/>
            </a:pPr>
            <a:r>
              <a:rPr lang="ru-RU" sz="2000" dirty="0" err="1">
                <a:solidFill>
                  <a:schemeClr val="lt1"/>
                </a:solidFill>
                <a:latin typeface="Book Antiqua"/>
                <a:ea typeface="Book Antiqua"/>
                <a:cs typeface="Book Antiqua"/>
                <a:sym typeface="Book Antiqua"/>
              </a:rPr>
              <a:t>Вільноживучі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покоління</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черв'яків</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утворюють</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ендемічні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вогнища</a:t>
            </a:r>
            <a:r>
              <a:rPr lang="ru-RU" sz="2000" dirty="0">
                <a:solidFill>
                  <a:schemeClr val="lt1"/>
                </a:solidFill>
                <a:latin typeface="Book Antiqua"/>
                <a:ea typeface="Book Antiqua"/>
                <a:cs typeface="Book Antiqua"/>
                <a:sym typeface="Book Antiqua"/>
              </a:rPr>
              <a:t> в </a:t>
            </a:r>
            <a:r>
              <a:rPr lang="ru-RU" sz="2000" dirty="0" err="1">
                <a:solidFill>
                  <a:schemeClr val="lt1"/>
                </a:solidFill>
                <a:latin typeface="Book Antiqua"/>
                <a:ea typeface="Book Antiqua"/>
                <a:cs typeface="Book Antiqua"/>
                <a:sym typeface="Book Antiqua"/>
              </a:rPr>
              <a:t>грунті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Статевозрілі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особини</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цього</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покоління</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відкладають</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яйця</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з</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яких</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виходять</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рабдітіформні</a:t>
            </a:r>
            <a:r>
              <a:rPr lang="ru-RU" sz="2000" dirty="0">
                <a:solidFill>
                  <a:schemeClr val="lt1"/>
                </a:solidFill>
                <a:latin typeface="Book Antiqua"/>
                <a:ea typeface="Book Antiqua"/>
                <a:cs typeface="Book Antiqua"/>
                <a:sym typeface="Book Antiqua"/>
              </a:rPr>
              <a:t> личинки. При </a:t>
            </a:r>
            <a:r>
              <a:rPr lang="ru-RU" sz="2000" dirty="0" err="1">
                <a:solidFill>
                  <a:schemeClr val="lt1"/>
                </a:solidFill>
                <a:latin typeface="Book Antiqua"/>
                <a:ea typeface="Book Antiqua"/>
                <a:cs typeface="Book Antiqua"/>
                <a:sym typeface="Book Antiqua"/>
              </a:rPr>
              <a:t>несприятливих</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умовах</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навколишнього</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середовища</a:t>
            </a:r>
            <a:r>
              <a:rPr lang="ru-RU" sz="2000" dirty="0">
                <a:solidFill>
                  <a:schemeClr val="lt1"/>
                </a:solidFill>
                <a:latin typeface="Book Antiqua"/>
                <a:ea typeface="Book Antiqua"/>
                <a:cs typeface="Book Antiqua"/>
                <a:sym typeface="Book Antiqua"/>
              </a:rPr>
              <a:t> вони </a:t>
            </a:r>
            <a:r>
              <a:rPr lang="ru-RU" sz="2000" dirty="0" err="1">
                <a:solidFill>
                  <a:schemeClr val="lt1"/>
                </a:solidFill>
                <a:latin typeface="Book Antiqua"/>
                <a:ea typeface="Book Antiqua"/>
                <a:cs typeface="Book Antiqua"/>
                <a:sym typeface="Book Antiqua"/>
              </a:rPr>
              <a:t>можуть</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линяти</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набуваючи</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филяривидної</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форми</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проникати</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крізь</a:t>
            </a:r>
            <a:r>
              <a:rPr lang="ru-RU" sz="2000" dirty="0">
                <a:solidFill>
                  <a:schemeClr val="lt1"/>
                </a:solidFill>
                <a:latin typeface="Book Antiqua"/>
                <a:ea typeface="Book Antiqua"/>
                <a:cs typeface="Book Antiqua"/>
                <a:sym typeface="Book Antiqua"/>
              </a:rPr>
              <a:t> через </a:t>
            </a:r>
            <a:r>
              <a:rPr lang="ru-RU" sz="2000" dirty="0" err="1">
                <a:solidFill>
                  <a:schemeClr val="lt1"/>
                </a:solidFill>
                <a:latin typeface="Book Antiqua"/>
                <a:ea typeface="Book Antiqua"/>
                <a:cs typeface="Book Antiqua"/>
                <a:sym typeface="Book Antiqua"/>
              </a:rPr>
              <a:t>неушкоджену</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шкіру</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людини</a:t>
            </a:r>
            <a:r>
              <a:rPr lang="ru-RU" sz="2000" dirty="0">
                <a:solidFill>
                  <a:schemeClr val="lt1"/>
                </a:solidFill>
                <a:latin typeface="Book Antiqua"/>
                <a:ea typeface="Book Antiqua"/>
                <a:cs typeface="Book Antiqua"/>
                <a:sym typeface="Book Antiqua"/>
              </a:rPr>
              <a:t>. У </a:t>
            </a:r>
            <a:r>
              <a:rPr lang="ru-RU" sz="2000" dirty="0" err="1">
                <a:solidFill>
                  <a:schemeClr val="lt1"/>
                </a:solidFill>
                <a:latin typeface="Book Antiqua"/>
                <a:ea typeface="Book Antiqua"/>
                <a:cs typeface="Book Antiqua"/>
                <a:sym typeface="Book Antiqua"/>
              </a:rPr>
              <a:t>місці</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проникнення</a:t>
            </a:r>
            <a:r>
              <a:rPr lang="ru-RU" sz="2000" dirty="0">
                <a:solidFill>
                  <a:schemeClr val="lt1"/>
                </a:solidFill>
                <a:latin typeface="Book Antiqua"/>
                <a:ea typeface="Book Antiqua"/>
                <a:cs typeface="Book Antiqua"/>
                <a:sym typeface="Book Antiqua"/>
              </a:rPr>
              <a:t> личинок </a:t>
            </a:r>
            <a:r>
              <a:rPr lang="ru-RU" sz="2000" dirty="0" err="1">
                <a:solidFill>
                  <a:schemeClr val="lt1"/>
                </a:solidFill>
                <a:latin typeface="Book Antiqua"/>
                <a:ea typeface="Book Antiqua"/>
                <a:cs typeface="Book Antiqua"/>
                <a:sym typeface="Book Antiqua"/>
              </a:rPr>
              <a:t>виникає</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місцева</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запальна</a:t>
            </a:r>
            <a:r>
              <a:rPr lang="ru-RU" sz="2000" dirty="0">
                <a:solidFill>
                  <a:schemeClr val="lt1"/>
                </a:solidFill>
                <a:latin typeface="Book Antiqua"/>
                <a:ea typeface="Book Antiqua"/>
                <a:cs typeface="Book Antiqua"/>
                <a:sym typeface="Book Antiqua"/>
              </a:rPr>
              <a:t> </a:t>
            </a:r>
            <a:r>
              <a:rPr lang="ru-RU" sz="2000" dirty="0" err="1">
                <a:solidFill>
                  <a:schemeClr val="lt1"/>
                </a:solidFill>
                <a:latin typeface="Book Antiqua"/>
                <a:ea typeface="Book Antiqua"/>
                <a:cs typeface="Book Antiqua"/>
                <a:sym typeface="Book Antiqua"/>
              </a:rPr>
              <a:t>реакція</a:t>
            </a:r>
            <a:r>
              <a:rPr lang="ru-RU" sz="2000" dirty="0">
                <a:solidFill>
                  <a:schemeClr val="lt1"/>
                </a:solidFill>
                <a:latin typeface="Book Antiqua"/>
                <a:ea typeface="Book Antiqua"/>
                <a:cs typeface="Book Antiqua"/>
                <a:sym typeface="Book Antiqua"/>
              </a:rPr>
              <a:t>.</a:t>
            </a:r>
            <a:endParaRPr sz="2000" dirty="0">
              <a:solidFill>
                <a:schemeClr val="lt1"/>
              </a:solidFill>
              <a:latin typeface="Book Antiqua"/>
              <a:ea typeface="Book Antiqua"/>
              <a:cs typeface="Book Antiqua"/>
              <a:sym typeface="Book Antiqua"/>
            </a:endParaRPr>
          </a:p>
          <a:p>
            <a:pPr marL="0" marR="0" lvl="0" indent="360363" algn="just" rtl="0">
              <a:spcBef>
                <a:spcPts val="0"/>
              </a:spcBef>
              <a:spcAft>
                <a:spcPts val="0"/>
              </a:spcAft>
              <a:buNone/>
            </a:pPr>
            <a:endParaRPr sz="1800" b="1" dirty="0">
              <a:solidFill>
                <a:schemeClr val="lt1"/>
              </a:solidFill>
              <a:latin typeface="Book Antiqua"/>
              <a:ea typeface="Book Antiqua"/>
              <a:cs typeface="Book Antiqua"/>
              <a:sym typeface="Book Antiqua"/>
            </a:endParaRPr>
          </a:p>
        </p:txBody>
      </p:sp>
      <p:pic>
        <p:nvPicPr>
          <p:cNvPr id="84993" name="Picture 1"/>
          <p:cNvPicPr>
            <a:picLocks noChangeAspect="1" noChangeArrowheads="1"/>
          </p:cNvPicPr>
          <p:nvPr/>
        </p:nvPicPr>
        <p:blipFill>
          <a:blip r:embed="rId3"/>
          <a:srcRect/>
          <a:stretch>
            <a:fillRect/>
          </a:stretch>
        </p:blipFill>
        <p:spPr bwMode="auto">
          <a:xfrm>
            <a:off x="191047" y="-1"/>
            <a:ext cx="5373274" cy="4676931"/>
          </a:xfrm>
          <a:prstGeom prst="rect">
            <a:avLst/>
          </a:prstGeom>
          <a:noFill/>
          <a:ln w="9525">
            <a:noFill/>
            <a:miter lim="800000"/>
            <a:headEnd/>
            <a:tailEnd/>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sp>
        <p:nvSpPr>
          <p:cNvPr id="789" name="Google Shape;789;p120"/>
          <p:cNvSpPr/>
          <p:nvPr/>
        </p:nvSpPr>
        <p:spPr>
          <a:xfrm>
            <a:off x="323528" y="0"/>
            <a:ext cx="8568952" cy="6647974"/>
          </a:xfrm>
          <a:prstGeom prst="rect">
            <a:avLst/>
          </a:prstGeom>
          <a:noFill/>
          <a:ln>
            <a:noFill/>
          </a:ln>
        </p:spPr>
        <p:txBody>
          <a:bodyPr spcFirstLastPara="1" wrap="square" lIns="91425" tIns="45700" rIns="91425" bIns="45700" anchor="t" anchorCtr="0">
            <a:noAutofit/>
          </a:bodyPr>
          <a:lstStyle/>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Інвазивні личинки проникають в організм людини через шкіру або слизову оболонку шлунково-кишкового тракту і потрапляють в кровоносні судини. Далі вони мігрують в мале коло кровообігу. У легенях личинки паразитують в бронхіолах, бронхах, трахеї, а далі при кашлі з мокротою потрапляють в глотку і заковтуються, проникаючи в шлунок, потім у кишечник, де розвиваються в статевозрілі особини, і починають відкладати яйця. Процес міграції і дозрівання личинок триває близько 1 місяця. Алергічні реакції особливо виражені в період міграції личинок. У тих органах, куди потрапляють личинки, виникають порушення мікроциркуляції, крововиливи, а при хронічному гельмінтозі утворюються гранульоми.</a:t>
            </a:r>
            <a:endParaRPr sz="24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У ВІЛ-інфікованих пацієнтів розвивається аутоінвазія.</a:t>
            </a:r>
            <a:endParaRPr sz="24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Тривалість стронгілоїдоза 20-30 років.</a:t>
            </a:r>
            <a:endParaRPr sz="2400">
              <a:solidFill>
                <a:schemeClr val="lt1"/>
              </a:solidFill>
              <a:latin typeface="Book Antiqua"/>
              <a:ea typeface="Book Antiqua"/>
              <a:cs typeface="Book Antiqua"/>
              <a:sym typeface="Book Antiqua"/>
            </a:endParaRPr>
          </a:p>
          <a:p>
            <a:pPr marL="0" marR="0" lvl="0" indent="360363" algn="just" rtl="0">
              <a:spcBef>
                <a:spcPts val="0"/>
              </a:spcBef>
              <a:spcAft>
                <a:spcPts val="0"/>
              </a:spcAft>
              <a:buNone/>
            </a:pPr>
            <a:endParaRPr sz="2400">
              <a:solidFill>
                <a:schemeClr val="lt1"/>
              </a:solidFill>
              <a:latin typeface="Book Antiqua"/>
              <a:ea typeface="Book Antiqua"/>
              <a:cs typeface="Book Antiqua"/>
              <a:sym typeface="Book Antiqua"/>
            </a:endParaRPr>
          </a:p>
          <a:p>
            <a:pPr marL="0" marR="0" lvl="0" indent="360363" algn="just" rtl="0">
              <a:spcBef>
                <a:spcPts val="0"/>
              </a:spcBef>
              <a:spcAft>
                <a:spcPts val="0"/>
              </a:spcAft>
              <a:buNone/>
            </a:pPr>
            <a:endParaRPr sz="1800">
              <a:solidFill>
                <a:schemeClr val="lt1"/>
              </a:solidFill>
              <a:latin typeface="Book Antiqua"/>
              <a:ea typeface="Book Antiqua"/>
              <a:cs typeface="Book Antiqua"/>
              <a:sym typeface="Book Antiqu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121"/>
          <p:cNvSpPr/>
          <p:nvPr/>
        </p:nvSpPr>
        <p:spPr>
          <a:xfrm>
            <a:off x="347282" y="-65125"/>
            <a:ext cx="8712900" cy="6740400"/>
          </a:xfrm>
          <a:prstGeom prst="rect">
            <a:avLst/>
          </a:prstGeom>
          <a:noFill/>
          <a:ln>
            <a:noFill/>
          </a:ln>
        </p:spPr>
        <p:txBody>
          <a:bodyPr spcFirstLastPara="1" wrap="square" lIns="91425" tIns="45700" rIns="91425" bIns="45700" anchor="t" anchorCtr="0">
            <a:noAutofit/>
          </a:bodyPr>
          <a:lstStyle/>
          <a:p>
            <a:pPr marL="0" marR="0" lvl="0" indent="360362" algn="just" rtl="0">
              <a:spcBef>
                <a:spcPts val="0"/>
              </a:spcBef>
              <a:spcAft>
                <a:spcPts val="0"/>
              </a:spcAft>
              <a:buClr>
                <a:schemeClr val="dk1"/>
              </a:buClr>
              <a:buSzPts val="1100"/>
              <a:buFont typeface="Arial"/>
              <a:buNone/>
            </a:pPr>
            <a:r>
              <a:rPr lang="ru-RU" sz="2400" b="1" dirty="0">
                <a:solidFill>
                  <a:schemeClr val="lt1"/>
                </a:solidFill>
                <a:latin typeface="Book Antiqua"/>
                <a:ea typeface="Book Antiqua"/>
                <a:cs typeface="Book Antiqua"/>
                <a:sym typeface="Book Antiqua"/>
              </a:rPr>
              <a:t>                               </a:t>
            </a:r>
            <a:r>
              <a:rPr lang="ru-RU" sz="2400" b="1" dirty="0" err="1">
                <a:solidFill>
                  <a:schemeClr val="lt1"/>
                </a:solidFill>
                <a:latin typeface="Book Antiqua"/>
                <a:ea typeface="Book Antiqua"/>
                <a:cs typeface="Book Antiqua"/>
                <a:sym typeface="Book Antiqua"/>
              </a:rPr>
              <a:t>Клінічні</a:t>
            </a:r>
            <a:r>
              <a:rPr lang="ru-RU" sz="2400" b="1" dirty="0">
                <a:solidFill>
                  <a:schemeClr val="lt1"/>
                </a:solidFill>
                <a:latin typeface="Book Antiqua"/>
                <a:ea typeface="Book Antiqua"/>
                <a:cs typeface="Book Antiqua"/>
                <a:sym typeface="Book Antiqua"/>
              </a:rPr>
              <a:t> прояви</a:t>
            </a:r>
            <a:endParaRPr sz="2400" b="1" dirty="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dirty="0" err="1">
                <a:solidFill>
                  <a:schemeClr val="lt1"/>
                </a:solidFill>
                <a:latin typeface="Book Antiqua"/>
                <a:ea typeface="Book Antiqua"/>
                <a:cs typeface="Book Antiqua"/>
                <a:sym typeface="Book Antiqua"/>
              </a:rPr>
              <a:t>Перебіг</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стронгілоїдоза</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безсимптомний</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гострий</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підгострий</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хронічний</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endParaRPr sz="2400" dirty="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dirty="0" err="1">
                <a:solidFill>
                  <a:schemeClr val="lt1"/>
                </a:solidFill>
                <a:latin typeface="Book Antiqua"/>
                <a:ea typeface="Book Antiqua"/>
                <a:cs typeface="Book Antiqua"/>
                <a:sym typeface="Book Antiqua"/>
              </a:rPr>
              <a:t>Форми</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dirty="0">
                <a:solidFill>
                  <a:schemeClr val="lt1"/>
                </a:solidFill>
                <a:latin typeface="Book Antiqua"/>
                <a:ea typeface="Book Antiqua"/>
                <a:cs typeface="Book Antiqua"/>
                <a:sym typeface="Book Antiqua"/>
              </a:rPr>
              <a:t>  легка,</a:t>
            </a:r>
            <a:endParaRPr sz="2400" dirty="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середньотяжка</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важка</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dirty="0">
                <a:solidFill>
                  <a:schemeClr val="lt1"/>
                </a:solidFill>
                <a:latin typeface="Book Antiqua"/>
                <a:ea typeface="Book Antiqua"/>
                <a:cs typeface="Book Antiqua"/>
                <a:sym typeface="Book Antiqua"/>
              </a:rPr>
              <a:t>У </a:t>
            </a:r>
            <a:r>
              <a:rPr lang="ru-RU" sz="2400" dirty="0" err="1">
                <a:solidFill>
                  <a:schemeClr val="lt1"/>
                </a:solidFill>
                <a:latin typeface="Book Antiqua"/>
                <a:ea typeface="Book Antiqua"/>
                <a:cs typeface="Book Antiqua"/>
                <a:sym typeface="Book Antiqua"/>
              </a:rPr>
              <a:t>ослаблених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імунокомпремітованих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осіб</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що</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мають</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ракові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захворювання</a:t>
            </a:r>
            <a:r>
              <a:rPr lang="ru-RU" sz="2400" dirty="0">
                <a:solidFill>
                  <a:schemeClr val="lt1"/>
                </a:solidFill>
                <a:latin typeface="Book Antiqua"/>
                <a:ea typeface="Book Antiqua"/>
                <a:cs typeface="Book Antiqua"/>
                <a:sym typeface="Book Antiqua"/>
              </a:rPr>
              <a:t>, СНІД, </a:t>
            </a:r>
            <a:r>
              <a:rPr lang="ru-RU" sz="2400" dirty="0" err="1">
                <a:solidFill>
                  <a:schemeClr val="lt1"/>
                </a:solidFill>
                <a:latin typeface="Book Antiqua"/>
                <a:ea typeface="Book Antiqua"/>
                <a:cs typeface="Book Antiqua"/>
                <a:sym typeface="Book Antiqua"/>
              </a:rPr>
              <a:t>після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трансплантації</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органів</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хіміотерапії</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лікування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кортикостероїдами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стронгілоїдоз</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може</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переходити</a:t>
            </a:r>
            <a:r>
              <a:rPr lang="ru-RU" sz="2400" dirty="0">
                <a:solidFill>
                  <a:schemeClr val="lt1"/>
                </a:solidFill>
                <a:latin typeface="Book Antiqua"/>
                <a:ea typeface="Book Antiqua"/>
                <a:cs typeface="Book Antiqua"/>
                <a:sym typeface="Book Antiqua"/>
              </a:rPr>
              <a:t> в </a:t>
            </a:r>
            <a:r>
              <a:rPr lang="ru-RU" sz="2400" dirty="0" err="1">
                <a:solidFill>
                  <a:schemeClr val="lt1"/>
                </a:solidFill>
                <a:latin typeface="Book Antiqua"/>
                <a:ea typeface="Book Antiqua"/>
                <a:cs typeface="Book Antiqua"/>
                <a:sym typeface="Book Antiqua"/>
              </a:rPr>
              <a:t>дисеміновану</a:t>
            </a:r>
            <a:r>
              <a:rPr lang="ru-RU" sz="2400" dirty="0">
                <a:solidFill>
                  <a:schemeClr val="lt1"/>
                </a:solidFill>
                <a:latin typeface="Book Antiqua"/>
                <a:ea typeface="Book Antiqua"/>
                <a:cs typeface="Book Antiqua"/>
                <a:sym typeface="Book Antiqua"/>
              </a:rPr>
              <a:t> форму, коли личинки </a:t>
            </a:r>
            <a:r>
              <a:rPr lang="ru-RU" sz="2400" dirty="0" err="1">
                <a:solidFill>
                  <a:schemeClr val="lt1"/>
                </a:solidFill>
                <a:latin typeface="Book Antiqua"/>
                <a:ea typeface="Book Antiqua"/>
                <a:cs typeface="Book Antiqua"/>
                <a:sym typeface="Book Antiqua"/>
              </a:rPr>
              <a:t>паразитів</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поширюються</a:t>
            </a:r>
            <a:r>
              <a:rPr lang="ru-RU" sz="2400" dirty="0">
                <a:solidFill>
                  <a:schemeClr val="lt1"/>
                </a:solidFill>
                <a:latin typeface="Book Antiqua"/>
                <a:ea typeface="Book Antiqua"/>
                <a:cs typeface="Book Antiqua"/>
                <a:sym typeface="Book Antiqua"/>
              </a:rPr>
              <a:t> по </a:t>
            </a:r>
            <a:r>
              <a:rPr lang="ru-RU" sz="2400" dirty="0" err="1">
                <a:solidFill>
                  <a:schemeClr val="lt1"/>
                </a:solidFill>
                <a:latin typeface="Book Antiqua"/>
                <a:ea typeface="Book Antiqua"/>
                <a:cs typeface="Book Antiqua"/>
                <a:sym typeface="Book Antiqua"/>
              </a:rPr>
              <a:t>всьому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організму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Ця</a:t>
            </a:r>
            <a:r>
              <a:rPr lang="ru-RU" sz="2400" dirty="0">
                <a:solidFill>
                  <a:schemeClr val="lt1"/>
                </a:solidFill>
                <a:latin typeface="Book Antiqua"/>
                <a:ea typeface="Book Antiqua"/>
                <a:cs typeface="Book Antiqua"/>
                <a:sym typeface="Book Antiqua"/>
              </a:rPr>
              <a:t> форма </a:t>
            </a:r>
            <a:r>
              <a:rPr lang="ru-RU" sz="2400" dirty="0" err="1">
                <a:solidFill>
                  <a:schemeClr val="lt1"/>
                </a:solidFill>
                <a:latin typeface="Book Antiqua"/>
                <a:ea typeface="Book Antiqua"/>
                <a:cs typeface="Book Antiqua"/>
                <a:sym typeface="Book Antiqua"/>
              </a:rPr>
              <a:t>хвороби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може</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протікати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важко</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викликаючи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зараження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крові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паразитемия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менінгіт</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міокардит</a:t>
            </a:r>
            <a:r>
              <a:rPr lang="ru-RU" sz="2400" dirty="0">
                <a:solidFill>
                  <a:schemeClr val="lt1"/>
                </a:solidFill>
                <a:latin typeface="Book Antiqua"/>
                <a:ea typeface="Book Antiqua"/>
                <a:cs typeface="Book Antiqua"/>
                <a:sym typeface="Book Antiqua"/>
              </a:rPr>
              <a:t> та </a:t>
            </a:r>
            <a:r>
              <a:rPr lang="ru-RU" sz="2400" dirty="0" err="1">
                <a:solidFill>
                  <a:schemeClr val="lt1"/>
                </a:solidFill>
                <a:latin typeface="Book Antiqua"/>
                <a:ea typeface="Book Antiqua"/>
                <a:cs typeface="Book Antiqua"/>
                <a:sym typeface="Book Antiqua"/>
              </a:rPr>
              <a:t>ін</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360363" algn="just" rtl="0">
              <a:spcBef>
                <a:spcPts val="0"/>
              </a:spcBef>
              <a:spcAft>
                <a:spcPts val="0"/>
              </a:spcAft>
              <a:buNone/>
            </a:pPr>
            <a:endParaRPr sz="2400" b="1" dirty="0">
              <a:solidFill>
                <a:schemeClr val="lt1"/>
              </a:solidFill>
              <a:latin typeface="Book Antiqua"/>
              <a:ea typeface="Book Antiqua"/>
              <a:cs typeface="Book Antiqua"/>
              <a:sym typeface="Book Antiqua"/>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798"/>
        <p:cNvGrpSpPr/>
        <p:nvPr/>
      </p:nvGrpSpPr>
      <p:grpSpPr>
        <a:xfrm>
          <a:off x="0" y="0"/>
          <a:ext cx="0" cy="0"/>
          <a:chOff x="0" y="0"/>
          <a:chExt cx="0" cy="0"/>
        </a:xfrm>
      </p:grpSpPr>
      <p:sp>
        <p:nvSpPr>
          <p:cNvPr id="799" name="Google Shape;799;p122"/>
          <p:cNvSpPr/>
          <p:nvPr/>
        </p:nvSpPr>
        <p:spPr>
          <a:xfrm>
            <a:off x="195670" y="-125825"/>
            <a:ext cx="8568900" cy="7109700"/>
          </a:xfrm>
          <a:prstGeom prst="rect">
            <a:avLst/>
          </a:prstGeom>
          <a:noFill/>
          <a:ln>
            <a:noFill/>
          </a:ln>
        </p:spPr>
        <p:txBody>
          <a:bodyPr spcFirstLastPara="1" wrap="square" lIns="91425" tIns="45700" rIns="91425" bIns="45700" anchor="t" anchorCtr="0">
            <a:noAutofit/>
          </a:bodyPr>
          <a:lstStyle/>
          <a:p>
            <a:pPr marL="360362" marR="0" lvl="0" indent="-207962" algn="l"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Гостра фаза:</a:t>
            </a:r>
            <a:endParaRPr sz="240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 загальна астенізація (слабкість, дратівливість, головні болі, запаморочення);</a:t>
            </a:r>
            <a:endParaRPr sz="240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фебрильна лихоманка;</a:t>
            </a:r>
            <a:endParaRPr sz="2400">
              <a:solidFill>
                <a:schemeClr val="lt1"/>
              </a:solidFill>
              <a:latin typeface="Book Antiqua"/>
              <a:ea typeface="Book Antiqua"/>
              <a:cs typeface="Book Antiqua"/>
              <a:sym typeface="Book Antiqua"/>
            </a:endParaRPr>
          </a:p>
          <a:p>
            <a:pPr marL="360362" marR="0" lvl="0" indent="-207962" algn="l"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симптоми інтоксикації (пітливість, озноб, стомлюваність);</a:t>
            </a:r>
            <a:endParaRPr sz="240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легеневий синдром (бронхіти, пневмонії, летючі еозинофільні інфільтрати);</a:t>
            </a:r>
            <a:endParaRPr sz="240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ознаки гострого ентериту (рідкий стілець зі слизом і неприємним запахом, нудота, блювота);</a:t>
            </a:r>
            <a:endParaRPr sz="240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 можуть бути запори;</a:t>
            </a:r>
            <a:endParaRPr sz="240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гепатоспленомегалія;</a:t>
            </a:r>
            <a:endParaRPr sz="240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жовтяниця (спочатку з'являється темна сеча, потім жовтіють склери очей, кистей рук, потім все тіло);</a:t>
            </a:r>
            <a:endParaRPr sz="240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болі в епігастрії,</a:t>
            </a:r>
            <a:endParaRPr sz="2400">
              <a:solidFill>
                <a:schemeClr val="lt1"/>
              </a:solidFill>
              <a:latin typeface="Book Antiqua"/>
              <a:ea typeface="Book Antiqua"/>
              <a:cs typeface="Book Antiqua"/>
              <a:sym typeface="Book Antiqua"/>
            </a:endParaRPr>
          </a:p>
          <a:p>
            <a:pPr marL="360362" marR="0" lvl="0" indent="-207962" algn="l"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здуття живота,</a:t>
            </a:r>
            <a:endParaRPr sz="2400">
              <a:solidFill>
                <a:schemeClr val="lt1"/>
              </a:solidFill>
              <a:latin typeface="Book Antiqua"/>
              <a:ea typeface="Book Antiqua"/>
              <a:cs typeface="Book Antiqua"/>
              <a:sym typeface="Book Antiqua"/>
            </a:endParaRPr>
          </a:p>
          <a:p>
            <a:pPr marL="360362" marR="0" lvl="0" indent="-207962" algn="l"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зниження апетиту,</a:t>
            </a:r>
            <a:endParaRPr sz="2400">
              <a:solidFill>
                <a:schemeClr val="lt1"/>
              </a:solidFill>
              <a:latin typeface="Book Antiqua"/>
              <a:ea typeface="Book Antiqua"/>
              <a:cs typeface="Book Antiqua"/>
              <a:sym typeface="Book Antiqua"/>
            </a:endParaRPr>
          </a:p>
          <a:p>
            <a:pPr marL="360362" marR="0" lvl="0" indent="-207962" algn="l"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втрата ваги,</a:t>
            </a:r>
            <a:endParaRPr sz="2400">
              <a:solidFill>
                <a:schemeClr val="lt1"/>
              </a:solidFill>
              <a:latin typeface="Book Antiqua"/>
              <a:ea typeface="Book Antiqua"/>
              <a:cs typeface="Book Antiqua"/>
              <a:sym typeface="Book Antiqua"/>
            </a:endParaRPr>
          </a:p>
          <a:p>
            <a:pPr marL="360362" marR="0" lvl="0" indent="-207962" algn="l"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анальний свербіж.</a:t>
            </a:r>
            <a:endParaRPr sz="2400">
              <a:solidFill>
                <a:schemeClr val="lt1"/>
              </a:solidFill>
              <a:latin typeface="Book Antiqua"/>
              <a:ea typeface="Book Antiqua"/>
              <a:cs typeface="Book Antiqua"/>
              <a:sym typeface="Book Antiqua"/>
            </a:endParaRPr>
          </a:p>
          <a:p>
            <a:pPr marL="360363" marR="0" lvl="0" indent="-207963" algn="l" rtl="0">
              <a:spcBef>
                <a:spcPts val="0"/>
              </a:spcBef>
              <a:spcAft>
                <a:spcPts val="0"/>
              </a:spcAft>
              <a:buClr>
                <a:schemeClr val="lt1"/>
              </a:buClr>
              <a:buSzPts val="2400"/>
              <a:buFont typeface="Noto Sans Symbols"/>
              <a:buNone/>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sp>
        <p:nvSpPr>
          <p:cNvPr id="804" name="Google Shape;804;p123"/>
          <p:cNvSpPr/>
          <p:nvPr/>
        </p:nvSpPr>
        <p:spPr>
          <a:xfrm>
            <a:off x="251520" y="0"/>
            <a:ext cx="8640960" cy="6370975"/>
          </a:xfrm>
          <a:prstGeom prst="rect">
            <a:avLst/>
          </a:prstGeom>
          <a:noFill/>
          <a:ln>
            <a:noFill/>
          </a:ln>
        </p:spPr>
        <p:txBody>
          <a:bodyPr spcFirstLastPara="1" wrap="square" lIns="91425" tIns="45700" rIns="91425" bIns="45700" anchor="t" anchorCtr="0">
            <a:noAutofit/>
          </a:bodyPr>
          <a:lstStyle/>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Первинні шкірні прояви обумовлені проникненням личинок. Найчастіше страждає шкіра ніг, але можлива поява висипань на будь-яких ділянках, які контактували з землею. Висип представляє собою пухирі рожево-червоного кольору, овальної форми, що піднімаються над поверхнею шкіри. Вони змінюють форму, супроводжуються сильною сверблячкою і «повзуть» по шкірі зі швидкістю 5 - 15 см на годину, в результаті чого утворюються лінійної форми висипання (larva currens). Висип тримається від декількох годин до декількох днів, потім зникає, але може з'являтися знову, як алергічна реакція при аутоінвазії новими поколіннями личинок.</a:t>
            </a:r>
            <a:endParaRPr sz="240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Тривала інвазія може призводити до порушення всмоктування поживних речовин в кишечнику і синдрому мальабсорбції. Симптоми можуть нагадувати целіакію, включаючи стеаторею, гіпоальбумінемію і периферичні набряки.</a:t>
            </a:r>
            <a:endParaRPr sz="2400">
              <a:solidFill>
                <a:schemeClr val="lt1"/>
              </a:solidFill>
              <a:latin typeface="Book Antiqua"/>
              <a:ea typeface="Book Antiqua"/>
              <a:cs typeface="Book Antiqua"/>
              <a:sym typeface="Book Antiqua"/>
            </a:endParaRPr>
          </a:p>
          <a:p>
            <a:pPr marL="0" marR="0" lvl="0" indent="360363" algn="just" rtl="0">
              <a:spcBef>
                <a:spcPts val="0"/>
              </a:spcBef>
              <a:spcAft>
                <a:spcPts val="0"/>
              </a:spcAft>
              <a:buNone/>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sp>
        <p:nvSpPr>
          <p:cNvPr id="809" name="Google Shape;809;p124"/>
          <p:cNvSpPr/>
          <p:nvPr/>
        </p:nvSpPr>
        <p:spPr>
          <a:xfrm>
            <a:off x="395536" y="332656"/>
            <a:ext cx="8496944" cy="526297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ru-RU" sz="2400" dirty="0" err="1">
                <a:solidFill>
                  <a:schemeClr val="lt1"/>
                </a:solidFill>
                <a:latin typeface="Book Antiqua"/>
                <a:ea typeface="Book Antiqua"/>
                <a:cs typeface="Book Antiqua"/>
                <a:sym typeface="Book Antiqua"/>
              </a:rPr>
              <a:t>Хронічна</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стадія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може</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протікати</a:t>
            </a:r>
            <a:r>
              <a:rPr lang="ru-RU" sz="2400" dirty="0">
                <a:solidFill>
                  <a:schemeClr val="lt1"/>
                </a:solidFill>
                <a:latin typeface="Book Antiqua"/>
                <a:ea typeface="Book Antiqua"/>
                <a:cs typeface="Book Antiqua"/>
                <a:sym typeface="Book Antiqua"/>
              </a:rPr>
              <a:t> в </a:t>
            </a:r>
            <a:r>
              <a:rPr lang="ru-RU" sz="2400" dirty="0" err="1">
                <a:solidFill>
                  <a:schemeClr val="lt1"/>
                </a:solidFill>
                <a:latin typeface="Book Antiqua"/>
                <a:ea typeface="Book Antiqua"/>
                <a:cs typeface="Book Antiqua"/>
                <a:sym typeface="Book Antiqua"/>
              </a:rPr>
              <a:t>формі</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dirty="0" err="1">
                <a:solidFill>
                  <a:schemeClr val="lt1"/>
                </a:solidFill>
                <a:latin typeface="Book Antiqua"/>
                <a:ea typeface="Book Antiqua"/>
                <a:cs typeface="Book Antiqua"/>
                <a:sym typeface="Book Antiqua"/>
              </a:rPr>
              <a:t>Шлунково-кишковій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формі</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dirty="0" err="1">
                <a:solidFill>
                  <a:schemeClr val="lt1"/>
                </a:solidFill>
                <a:latin typeface="Book Antiqua"/>
                <a:ea typeface="Book Antiqua"/>
                <a:cs typeface="Book Antiqua"/>
                <a:sym typeface="Book Antiqua"/>
              </a:rPr>
              <a:t>Дуодено-жовчнопузирній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формі</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dirty="0" err="1">
                <a:solidFill>
                  <a:schemeClr val="lt1"/>
                </a:solidFill>
                <a:latin typeface="Book Antiqua"/>
                <a:ea typeface="Book Antiqua"/>
                <a:cs typeface="Book Antiqua"/>
                <a:sym typeface="Book Antiqua"/>
              </a:rPr>
              <a:t>Нервово-алергічній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формі</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dirty="0" err="1">
                <a:solidFill>
                  <a:schemeClr val="lt1"/>
                </a:solidFill>
                <a:latin typeface="Book Antiqua"/>
                <a:ea typeface="Book Antiqua"/>
                <a:cs typeface="Book Antiqua"/>
                <a:sym typeface="Book Antiqua"/>
              </a:rPr>
              <a:t>Легеневій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формі</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dirty="0" err="1">
                <a:solidFill>
                  <a:schemeClr val="lt1"/>
                </a:solidFill>
                <a:latin typeface="Book Antiqua"/>
                <a:ea typeface="Book Antiqua"/>
                <a:cs typeface="Book Antiqua"/>
                <a:sym typeface="Book Antiqua"/>
              </a:rPr>
              <a:t>Змішаній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формі</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sz="2400" dirty="0">
              <a:solidFill>
                <a:schemeClr val="lt1"/>
              </a:solidFill>
              <a:latin typeface="Book Antiqua"/>
              <a:ea typeface="Book Antiqua"/>
              <a:cs typeface="Book Antiqua"/>
              <a:sym typeface="Book Antiqua"/>
            </a:endParaRPr>
          </a:p>
          <a:p>
            <a:pPr marR="0" lvl="0" indent="360363" algn="just" rtl="0">
              <a:spcBef>
                <a:spcPts val="0"/>
              </a:spcBef>
              <a:spcAft>
                <a:spcPts val="0"/>
              </a:spcAft>
              <a:buClr>
                <a:schemeClr val="dk1"/>
              </a:buClr>
              <a:buSzPts val="1100"/>
              <a:buFont typeface="Arial"/>
              <a:buNone/>
            </a:pPr>
            <a:r>
              <a:rPr lang="ru-RU" sz="2400" dirty="0" err="1">
                <a:solidFill>
                  <a:schemeClr val="lt1"/>
                </a:solidFill>
                <a:latin typeface="Book Antiqua"/>
                <a:ea typeface="Book Antiqua"/>
                <a:cs typeface="Book Antiqua"/>
                <a:sym typeface="Book Antiqua"/>
              </a:rPr>
              <a:t>Шлунково-кишкова</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стадія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Характеризується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розладами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a:t>
            </a:r>
            <a:r>
              <a:rPr lang="ru-RU" sz="2400" dirty="0">
                <a:solidFill>
                  <a:schemeClr val="lt1"/>
                </a:solidFill>
                <a:latin typeface="Book Antiqua"/>
                <a:ea typeface="Book Antiqua"/>
                <a:cs typeface="Book Antiqua"/>
                <a:sym typeface="Book Antiqua"/>
              </a:rPr>
              <a:t> боку </a:t>
            </a:r>
            <a:r>
              <a:rPr lang="ru-RU" sz="2400" dirty="0" err="1">
                <a:solidFill>
                  <a:schemeClr val="lt1"/>
                </a:solidFill>
                <a:latin typeface="Book Antiqua"/>
                <a:ea typeface="Book Antiqua"/>
                <a:cs typeface="Book Antiqua"/>
                <a:sym typeface="Book Antiqua"/>
              </a:rPr>
              <a:t>роботи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стравоходу</a:t>
            </a:r>
            <a:r>
              <a:rPr lang="ru-RU" sz="2400" dirty="0">
                <a:solidFill>
                  <a:schemeClr val="lt1"/>
                </a:solidFill>
                <a:latin typeface="Book Antiqua"/>
                <a:ea typeface="Book Antiqua"/>
                <a:cs typeface="Book Antiqua"/>
                <a:sym typeface="Book Antiqua"/>
              </a:rPr>
              <a:t>. Симптоматика </a:t>
            </a:r>
            <a:r>
              <a:rPr lang="ru-RU" sz="2400" dirty="0" err="1">
                <a:solidFill>
                  <a:schemeClr val="lt1"/>
                </a:solidFill>
                <a:latin typeface="Book Antiqua"/>
                <a:ea typeface="Book Antiqua"/>
                <a:cs typeface="Book Antiqua"/>
                <a:sym typeface="Book Antiqua"/>
              </a:rPr>
              <a:t>проявляється</a:t>
            </a:r>
            <a:r>
              <a:rPr lang="ru-RU" sz="2400" dirty="0">
                <a:solidFill>
                  <a:schemeClr val="lt1"/>
                </a:solidFill>
                <a:latin typeface="Book Antiqua"/>
                <a:ea typeface="Book Antiqua"/>
                <a:cs typeface="Book Antiqua"/>
                <a:sym typeface="Book Antiqua"/>
              </a:rPr>
              <a:t> у </a:t>
            </a:r>
            <a:r>
              <a:rPr lang="ru-RU" sz="2400" dirty="0" err="1">
                <a:solidFill>
                  <a:schemeClr val="lt1"/>
                </a:solidFill>
                <a:latin typeface="Book Antiqua"/>
                <a:ea typeface="Book Antiqua"/>
                <a:cs typeface="Book Antiqua"/>
                <a:sym typeface="Book Antiqua"/>
              </a:rPr>
              <a:t>вигляді</a:t>
            </a:r>
            <a:r>
              <a:rPr lang="ru-RU" sz="2400" dirty="0">
                <a:solidFill>
                  <a:schemeClr val="lt1"/>
                </a:solidFill>
                <a:latin typeface="Book Antiqua"/>
                <a:ea typeface="Book Antiqua"/>
                <a:cs typeface="Book Antiqua"/>
                <a:sym typeface="Book Antiqua"/>
              </a:rPr>
              <a:t> запору </a:t>
            </a:r>
            <a:r>
              <a:rPr lang="ru-RU" sz="2400" dirty="0" err="1">
                <a:solidFill>
                  <a:schemeClr val="lt1"/>
                </a:solidFill>
                <a:latin typeface="Book Antiqua"/>
                <a:ea typeface="Book Antiqua"/>
                <a:cs typeface="Book Antiqua"/>
                <a:sym typeface="Book Antiqua"/>
              </a:rPr>
              <a:t>або</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навпаки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рідкого</a:t>
            </a:r>
            <a:r>
              <a:rPr lang="ru-RU" sz="2400" dirty="0">
                <a:solidFill>
                  <a:schemeClr val="lt1"/>
                </a:solidFill>
                <a:latin typeface="Book Antiqua"/>
                <a:ea typeface="Book Antiqua"/>
                <a:cs typeface="Book Antiqua"/>
                <a:sym typeface="Book Antiqua"/>
              </a:rPr>
              <a:t> проносу. </a:t>
            </a:r>
            <a:r>
              <a:rPr lang="ru-RU" sz="2400" dirty="0" err="1">
                <a:solidFill>
                  <a:schemeClr val="lt1"/>
                </a:solidFill>
                <a:latin typeface="Book Antiqua"/>
                <a:ea typeface="Book Antiqua"/>
                <a:cs typeface="Book Antiqua"/>
                <a:sym typeface="Book Antiqua"/>
              </a:rPr>
              <a:t>Пацієнта</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мучать</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нудота</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неодноразова</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блювота</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кінжалоподібний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біль</a:t>
            </a:r>
            <a:r>
              <a:rPr lang="ru-RU" sz="2400" dirty="0">
                <a:solidFill>
                  <a:schemeClr val="lt1"/>
                </a:solidFill>
                <a:latin typeface="Book Antiqua"/>
                <a:ea typeface="Book Antiqua"/>
                <a:cs typeface="Book Antiqua"/>
                <a:sym typeface="Book Antiqua"/>
              </a:rPr>
              <a:t> внизу живота. </a:t>
            </a:r>
            <a:r>
              <a:rPr lang="ru-RU" sz="2400" dirty="0" err="1">
                <a:solidFill>
                  <a:schemeClr val="lt1"/>
                </a:solidFill>
                <a:latin typeface="Book Antiqua"/>
                <a:ea typeface="Book Antiqua"/>
                <a:cs typeface="Book Antiqua"/>
                <a:sym typeface="Book Antiqua"/>
              </a:rPr>
              <a:t>Також</a:t>
            </a:r>
            <a:r>
              <a:rPr lang="ru-RU" sz="2400" dirty="0">
                <a:solidFill>
                  <a:schemeClr val="lt1"/>
                </a:solidFill>
                <a:latin typeface="Book Antiqua"/>
                <a:ea typeface="Book Antiqua"/>
                <a:cs typeface="Book Antiqua"/>
                <a:sym typeface="Book Antiqua"/>
              </a:rPr>
              <a:t> при </a:t>
            </a:r>
            <a:r>
              <a:rPr lang="ru-RU" sz="2400" dirty="0" err="1">
                <a:solidFill>
                  <a:schemeClr val="lt1"/>
                </a:solidFill>
                <a:latin typeface="Book Antiqua"/>
                <a:ea typeface="Book Antiqua"/>
                <a:cs typeface="Book Antiqua"/>
                <a:sym typeface="Book Antiqua"/>
              </a:rPr>
              <a:t>запізнілому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лікуванні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можуть</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утворитися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виразки</a:t>
            </a:r>
            <a:r>
              <a:rPr lang="ru-RU" sz="2400" dirty="0">
                <a:solidFill>
                  <a:schemeClr val="lt1"/>
                </a:solidFill>
                <a:latin typeface="Book Antiqua"/>
                <a:ea typeface="Book Antiqua"/>
                <a:cs typeface="Book Antiqua"/>
                <a:sym typeface="Book Antiqua"/>
              </a:rPr>
              <a:t> в </a:t>
            </a:r>
            <a:r>
              <a:rPr lang="ru-RU" sz="2400" dirty="0" err="1">
                <a:solidFill>
                  <a:schemeClr val="lt1"/>
                </a:solidFill>
                <a:latin typeface="Book Antiqua"/>
                <a:ea typeface="Book Antiqua"/>
                <a:cs typeface="Book Antiqua"/>
                <a:sym typeface="Book Antiqua"/>
              </a:rPr>
              <a:t>шлунку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дванадцятипалій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кишці</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2400" dirty="0">
              <a:solidFill>
                <a:schemeClr val="lt1"/>
              </a:solidFill>
              <a:latin typeface="Book Antiqua"/>
              <a:ea typeface="Book Antiqua"/>
              <a:cs typeface="Book Antiqua"/>
              <a:sym typeface="Book Antiqu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sp>
        <p:nvSpPr>
          <p:cNvPr id="814" name="Google Shape;814;p125"/>
          <p:cNvSpPr/>
          <p:nvPr/>
        </p:nvSpPr>
        <p:spPr>
          <a:xfrm>
            <a:off x="467544" y="188640"/>
            <a:ext cx="8352928" cy="6370975"/>
          </a:xfrm>
          <a:prstGeom prst="rect">
            <a:avLst/>
          </a:prstGeom>
          <a:noFill/>
          <a:ln>
            <a:noFill/>
          </a:ln>
        </p:spPr>
        <p:txBody>
          <a:bodyPr spcFirstLastPara="1" wrap="square" lIns="91425" tIns="45700" rIns="91425" bIns="45700" anchor="t" anchorCtr="0">
            <a:noAutofit/>
          </a:bodyPr>
          <a:lstStyle/>
          <a:p>
            <a:pPr marL="0" marR="0" lvl="0" indent="360362" algn="just" rtl="0">
              <a:spcBef>
                <a:spcPts val="0"/>
              </a:spcBef>
              <a:spcAft>
                <a:spcPts val="0"/>
              </a:spcAft>
              <a:buClr>
                <a:schemeClr val="dk1"/>
              </a:buClr>
              <a:buSzPts val="1100"/>
              <a:buFont typeface="Arial"/>
              <a:buNone/>
            </a:pPr>
            <a:r>
              <a:rPr lang="ru-RU" sz="2400" b="1" i="1" dirty="0" err="1">
                <a:solidFill>
                  <a:schemeClr val="lt1"/>
                </a:solidFill>
                <a:latin typeface="Book Antiqua"/>
                <a:ea typeface="Book Antiqua"/>
                <a:cs typeface="Book Antiqua"/>
                <a:sym typeface="Book Antiqua"/>
              </a:rPr>
              <a:t>Дуодено-жовчнопузирна</a:t>
            </a:r>
            <a:r>
              <a:rPr lang="ru-RU" sz="2400" b="1" i="1" dirty="0">
                <a:solidFill>
                  <a:schemeClr val="lt1"/>
                </a:solidFill>
                <a:latin typeface="Book Antiqua"/>
                <a:ea typeface="Book Antiqua"/>
                <a:cs typeface="Book Antiqua"/>
                <a:sym typeface="Book Antiqua"/>
              </a:rPr>
              <a:t> </a:t>
            </a:r>
            <a:r>
              <a:rPr lang="ru-RU" sz="2400" b="1" i="1" dirty="0" err="1">
                <a:solidFill>
                  <a:schemeClr val="lt1"/>
                </a:solidFill>
                <a:latin typeface="Book Antiqua"/>
                <a:ea typeface="Book Antiqua"/>
                <a:cs typeface="Book Antiqua"/>
                <a:sym typeface="Book Antiqua"/>
              </a:rPr>
              <a:t>стадія</a:t>
            </a:r>
            <a:r>
              <a:rPr lang="ru-RU" sz="2400" b="1" i="1" dirty="0">
                <a:solidFill>
                  <a:schemeClr val="lt1"/>
                </a:solidFill>
                <a:latin typeface="Book Antiqua"/>
                <a:ea typeface="Book Antiqua"/>
                <a:cs typeface="Book Antiqua"/>
                <a:sym typeface="Book Antiqua"/>
              </a:rPr>
              <a:t>. </a:t>
            </a:r>
            <a:r>
              <a:rPr lang="ru-RU" sz="2400" dirty="0">
                <a:solidFill>
                  <a:schemeClr val="lt1"/>
                </a:solidFill>
                <a:latin typeface="Book Antiqua"/>
                <a:ea typeface="Book Antiqua"/>
                <a:cs typeface="Book Antiqua"/>
                <a:sym typeface="Book Antiqua"/>
              </a:rPr>
              <a:t>В </a:t>
            </a:r>
            <a:r>
              <a:rPr lang="ru-RU" sz="2400" dirty="0" err="1">
                <a:solidFill>
                  <a:schemeClr val="lt1"/>
                </a:solidFill>
                <a:latin typeface="Book Antiqua"/>
                <a:ea typeface="Book Antiqua"/>
                <a:cs typeface="Book Antiqua"/>
                <a:sym typeface="Book Antiqua"/>
              </a:rPr>
              <a:t>цьому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періоді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розвитку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захворювання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пацієнт</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відчуває</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лише</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біль</a:t>
            </a:r>
            <a:r>
              <a:rPr lang="ru-RU" sz="2400" dirty="0">
                <a:solidFill>
                  <a:schemeClr val="lt1"/>
                </a:solidFill>
                <a:latin typeface="Book Antiqua"/>
                <a:ea typeface="Book Antiqua"/>
                <a:cs typeface="Book Antiqua"/>
                <a:sym typeface="Book Antiqua"/>
              </a:rPr>
              <a:t> у </a:t>
            </a:r>
            <a:r>
              <a:rPr lang="ru-RU" sz="2400" dirty="0" err="1">
                <a:solidFill>
                  <a:schemeClr val="lt1"/>
                </a:solidFill>
                <a:latin typeface="Book Antiqua"/>
                <a:ea typeface="Book Antiqua"/>
                <a:cs typeface="Book Antiqua"/>
                <a:sym typeface="Book Antiqua"/>
              </a:rPr>
              <a:t>ротовій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порожнині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часту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мимовільну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відрижку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Знижується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апетит</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печінка</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може</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випирати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під</a:t>
            </a:r>
            <a:r>
              <a:rPr lang="ru-RU" sz="2400" dirty="0">
                <a:solidFill>
                  <a:schemeClr val="lt1"/>
                </a:solidFill>
                <a:latin typeface="Book Antiqua"/>
                <a:ea typeface="Book Antiqua"/>
                <a:cs typeface="Book Antiqua"/>
                <a:sym typeface="Book Antiqua"/>
              </a:rPr>
              <a:t> правого </a:t>
            </a:r>
            <a:r>
              <a:rPr lang="ru-RU" sz="2400" dirty="0" err="1">
                <a:solidFill>
                  <a:schemeClr val="lt1"/>
                </a:solidFill>
                <a:latin typeface="Book Antiqua"/>
                <a:ea typeface="Book Antiqua"/>
                <a:cs typeface="Book Antiqua"/>
                <a:sym typeface="Book Antiqua"/>
              </a:rPr>
              <a:t>підребер'я</a:t>
            </a:r>
            <a:r>
              <a:rPr lang="ru-RU" sz="2400" dirty="0">
                <a:solidFill>
                  <a:schemeClr val="lt1"/>
                </a:solidFill>
                <a:latin typeface="Book Antiqua"/>
                <a:ea typeface="Book Antiqua"/>
                <a:cs typeface="Book Antiqua"/>
                <a:sym typeface="Book Antiqua"/>
              </a:rPr>
              <a:t> за </a:t>
            </a:r>
            <a:r>
              <a:rPr lang="ru-RU" sz="2400" dirty="0" err="1">
                <a:solidFill>
                  <a:schemeClr val="lt1"/>
                </a:solidFill>
                <a:latin typeface="Book Antiqua"/>
                <a:ea typeface="Book Antiqua"/>
                <a:cs typeface="Book Antiqua"/>
                <a:sym typeface="Book Antiqua"/>
              </a:rPr>
              <a:t>рахунок</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значного</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збільшення</a:t>
            </a:r>
            <a:r>
              <a:rPr lang="ru-RU" sz="2400" dirty="0">
                <a:solidFill>
                  <a:schemeClr val="lt1"/>
                </a:solidFill>
                <a:latin typeface="Book Antiqua"/>
                <a:ea typeface="Book Antiqua"/>
                <a:cs typeface="Book Antiqua"/>
                <a:sym typeface="Book Antiqua"/>
              </a:rPr>
              <a:t> в </a:t>
            </a:r>
            <a:r>
              <a:rPr lang="ru-RU" sz="2400" dirty="0" err="1">
                <a:solidFill>
                  <a:schemeClr val="lt1"/>
                </a:solidFill>
                <a:latin typeface="Book Antiqua"/>
                <a:ea typeface="Book Antiqua"/>
                <a:cs typeface="Book Antiqua"/>
                <a:sym typeface="Book Antiqua"/>
              </a:rPr>
              <a:t>розмірі</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b="1" i="1" dirty="0" err="1">
                <a:solidFill>
                  <a:schemeClr val="lt1"/>
                </a:solidFill>
                <a:latin typeface="Book Antiqua"/>
                <a:ea typeface="Book Antiqua"/>
                <a:cs typeface="Book Antiqua"/>
                <a:sym typeface="Book Antiqua"/>
              </a:rPr>
              <a:t>Нервово-алергічна</a:t>
            </a:r>
            <a:r>
              <a:rPr lang="ru-RU" sz="2400" b="1" i="1" dirty="0">
                <a:solidFill>
                  <a:schemeClr val="lt1"/>
                </a:solidFill>
                <a:latin typeface="Book Antiqua"/>
                <a:ea typeface="Book Antiqua"/>
                <a:cs typeface="Book Antiqua"/>
                <a:sym typeface="Book Antiqua"/>
              </a:rPr>
              <a:t> </a:t>
            </a:r>
            <a:r>
              <a:rPr lang="ru-RU" sz="2400" b="1" i="1" dirty="0" err="1">
                <a:solidFill>
                  <a:schemeClr val="lt1"/>
                </a:solidFill>
                <a:latin typeface="Book Antiqua"/>
                <a:ea typeface="Book Antiqua"/>
                <a:cs typeface="Book Antiqua"/>
                <a:sym typeface="Book Antiqua"/>
              </a:rPr>
              <a:t>стадія</a:t>
            </a:r>
            <a:r>
              <a:rPr lang="ru-RU" sz="2400" b="1" i="1"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Характери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зується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висипом</a:t>
            </a:r>
            <a:r>
              <a:rPr lang="ru-RU" sz="2400" dirty="0">
                <a:solidFill>
                  <a:schemeClr val="lt1"/>
                </a:solidFill>
                <a:latin typeface="Book Antiqua"/>
                <a:ea typeface="Book Antiqua"/>
                <a:cs typeface="Book Antiqua"/>
                <a:sym typeface="Book Antiqua"/>
              </a:rPr>
              <a:t> на </a:t>
            </a:r>
            <a:r>
              <a:rPr lang="ru-RU" sz="2400" dirty="0" err="1">
                <a:solidFill>
                  <a:schemeClr val="lt1"/>
                </a:solidFill>
                <a:latin typeface="Book Antiqua"/>
                <a:ea typeface="Book Antiqua"/>
                <a:cs typeface="Book Antiqua"/>
                <a:sym typeface="Book Antiqua"/>
              </a:rPr>
              <a:t>шкірних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покривах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сверблячкою</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сильних</a:t>
            </a:r>
            <a:r>
              <a:rPr lang="ru-RU" sz="2400" dirty="0">
                <a:solidFill>
                  <a:schemeClr val="lt1"/>
                </a:solidFill>
                <a:latin typeface="Book Antiqua"/>
                <a:ea typeface="Book Antiqua"/>
                <a:cs typeface="Book Antiqua"/>
                <a:sym typeface="Book Antiqua"/>
              </a:rPr>
              <a:t> болях у </a:t>
            </a:r>
            <a:r>
              <a:rPr lang="ru-RU" sz="2400" dirty="0" err="1">
                <a:solidFill>
                  <a:schemeClr val="lt1"/>
                </a:solidFill>
                <a:latin typeface="Book Antiqua"/>
                <a:ea typeface="Book Antiqua"/>
                <a:cs typeface="Book Antiqua"/>
                <a:sym typeface="Book Antiqua"/>
              </a:rPr>
              <a:t>м'язах</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b="1" i="1" dirty="0" err="1">
                <a:solidFill>
                  <a:schemeClr val="lt1"/>
                </a:solidFill>
                <a:latin typeface="Book Antiqua"/>
                <a:ea typeface="Book Antiqua"/>
                <a:cs typeface="Book Antiqua"/>
                <a:sym typeface="Book Antiqua"/>
              </a:rPr>
              <a:t>Легенева</a:t>
            </a:r>
            <a:r>
              <a:rPr lang="ru-RU" sz="2400" b="1" i="1" dirty="0">
                <a:solidFill>
                  <a:schemeClr val="lt1"/>
                </a:solidFill>
                <a:latin typeface="Book Antiqua"/>
                <a:ea typeface="Book Antiqua"/>
                <a:cs typeface="Book Antiqua"/>
                <a:sym typeface="Book Antiqua"/>
              </a:rPr>
              <a:t> </a:t>
            </a:r>
            <a:r>
              <a:rPr lang="ru-RU" sz="2400" b="1" i="1" dirty="0" err="1">
                <a:solidFill>
                  <a:schemeClr val="lt1"/>
                </a:solidFill>
                <a:latin typeface="Book Antiqua"/>
                <a:ea typeface="Book Antiqua"/>
                <a:cs typeface="Book Antiqua"/>
                <a:sym typeface="Book Antiqua"/>
              </a:rPr>
              <a:t>стадія</a:t>
            </a:r>
            <a:r>
              <a:rPr lang="ru-RU" sz="2400" b="1" i="1" dirty="0">
                <a:solidFill>
                  <a:schemeClr val="lt1"/>
                </a:solidFill>
                <a:latin typeface="Book Antiqua"/>
                <a:ea typeface="Book Antiqua"/>
                <a:cs typeface="Book Antiqua"/>
                <a:sym typeface="Book Antiqua"/>
              </a:rPr>
              <a:t>. </a:t>
            </a:r>
            <a:r>
              <a:rPr lang="ru-RU" sz="2400" dirty="0">
                <a:solidFill>
                  <a:schemeClr val="lt1"/>
                </a:solidFill>
                <a:latin typeface="Book Antiqua"/>
                <a:ea typeface="Book Antiqua"/>
                <a:cs typeface="Book Antiqua"/>
                <a:sym typeface="Book Antiqua"/>
              </a:rPr>
              <a:t>В </a:t>
            </a:r>
            <a:r>
              <a:rPr lang="ru-RU" sz="2400" dirty="0" err="1">
                <a:solidFill>
                  <a:schemeClr val="lt1"/>
                </a:solidFill>
                <a:latin typeface="Book Antiqua"/>
                <a:ea typeface="Book Antiqua"/>
                <a:cs typeface="Book Antiqua"/>
                <a:sym typeface="Book Antiqua"/>
              </a:rPr>
              <a:t>цьому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періоді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захворювання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проявляється</a:t>
            </a:r>
            <a:r>
              <a:rPr lang="ru-RU" sz="2400" dirty="0">
                <a:solidFill>
                  <a:schemeClr val="lt1"/>
                </a:solidFill>
                <a:latin typeface="Book Antiqua"/>
                <a:ea typeface="Book Antiqua"/>
                <a:cs typeface="Book Antiqua"/>
                <a:sym typeface="Book Antiqua"/>
              </a:rPr>
              <a:t> у </a:t>
            </a:r>
            <a:r>
              <a:rPr lang="ru-RU" sz="2400" dirty="0" err="1">
                <a:solidFill>
                  <a:schemeClr val="lt1"/>
                </a:solidFill>
                <a:latin typeface="Book Antiqua"/>
                <a:ea typeface="Book Antiqua"/>
                <a:cs typeface="Book Antiqua"/>
                <a:sym typeface="Book Antiqua"/>
              </a:rPr>
              <a:t>вигляді</a:t>
            </a:r>
            <a:r>
              <a:rPr lang="ru-RU" sz="2400" dirty="0">
                <a:solidFill>
                  <a:schemeClr val="lt1"/>
                </a:solidFill>
                <a:latin typeface="Book Antiqua"/>
                <a:ea typeface="Book Antiqua"/>
                <a:cs typeface="Book Antiqua"/>
                <a:sym typeface="Book Antiqua"/>
              </a:rPr>
              <a:t> сильного кашлю, </a:t>
            </a:r>
            <a:r>
              <a:rPr lang="ru-RU" sz="2400" dirty="0" err="1">
                <a:solidFill>
                  <a:schemeClr val="lt1"/>
                </a:solidFill>
                <a:latin typeface="Book Antiqua"/>
                <a:ea typeface="Book Antiqua"/>
                <a:cs typeface="Book Antiqua"/>
                <a:sym typeface="Book Antiqua"/>
              </a:rPr>
              <a:t>частих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гострих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респіраторних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захворюваннях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нападах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задухи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підвищені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температури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тіла</a:t>
            </a:r>
            <a:r>
              <a:rPr lang="ru-RU" sz="2400" dirty="0">
                <a:solidFill>
                  <a:schemeClr val="lt1"/>
                </a:solidFill>
                <a:latin typeface="Book Antiqua"/>
                <a:ea typeface="Book Antiqua"/>
                <a:cs typeface="Book Antiqua"/>
                <a:sym typeface="Book Antiqua"/>
              </a:rPr>
              <a:t> до </a:t>
            </a:r>
            <a:r>
              <a:rPr lang="ru-RU" sz="2400" dirty="0" err="1">
                <a:solidFill>
                  <a:schemeClr val="lt1"/>
                </a:solidFill>
                <a:latin typeface="Book Antiqua"/>
                <a:ea typeface="Book Antiqua"/>
                <a:cs typeface="Book Antiqua"/>
                <a:sym typeface="Book Antiqua"/>
              </a:rPr>
              <a:t>високих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показників</a:t>
            </a:r>
            <a:r>
              <a:rPr lang="ru-RU" sz="2400" b="1" dirty="0">
                <a:solidFill>
                  <a:schemeClr val="lt1"/>
                </a:solidFill>
                <a:latin typeface="Book Antiqua"/>
                <a:ea typeface="Book Antiqua"/>
                <a:cs typeface="Book Antiqua"/>
                <a:sym typeface="Book Antiqua"/>
              </a:rPr>
              <a:t>;</a:t>
            </a:r>
            <a:endParaRPr sz="2400" b="1" dirty="0">
              <a:solidFill>
                <a:schemeClr val="lt1"/>
              </a:solidFill>
              <a:latin typeface="Book Antiqua"/>
              <a:ea typeface="Book Antiqua"/>
              <a:cs typeface="Book Antiqua"/>
              <a:sym typeface="Book Antiqua"/>
            </a:endParaRPr>
          </a:p>
          <a:p>
            <a:pPr marL="0" marR="0" lvl="0" indent="360362" algn="just" rtl="0">
              <a:spcBef>
                <a:spcPts val="0"/>
              </a:spcBef>
              <a:spcAft>
                <a:spcPts val="0"/>
              </a:spcAft>
              <a:buClr>
                <a:schemeClr val="dk1"/>
              </a:buClr>
              <a:buSzPts val="1100"/>
              <a:buFont typeface="Arial"/>
              <a:buNone/>
            </a:pPr>
            <a:r>
              <a:rPr lang="ru-RU" sz="2400" b="1" i="1" dirty="0" err="1">
                <a:solidFill>
                  <a:schemeClr val="lt1"/>
                </a:solidFill>
                <a:latin typeface="Book Antiqua"/>
                <a:ea typeface="Book Antiqua"/>
                <a:cs typeface="Book Antiqua"/>
                <a:sym typeface="Book Antiqua"/>
              </a:rPr>
              <a:t>Змішана</a:t>
            </a:r>
            <a:r>
              <a:rPr lang="ru-RU" sz="2400" b="1" i="1" dirty="0">
                <a:solidFill>
                  <a:schemeClr val="lt1"/>
                </a:solidFill>
                <a:latin typeface="Book Antiqua"/>
                <a:ea typeface="Book Antiqua"/>
                <a:cs typeface="Book Antiqua"/>
                <a:sym typeface="Book Antiqua"/>
              </a:rPr>
              <a:t> </a:t>
            </a:r>
            <a:r>
              <a:rPr lang="ru-RU" sz="2400" b="1" i="1" dirty="0" err="1">
                <a:solidFill>
                  <a:schemeClr val="lt1"/>
                </a:solidFill>
                <a:latin typeface="Book Antiqua"/>
                <a:ea typeface="Book Antiqua"/>
                <a:cs typeface="Book Antiqua"/>
                <a:sym typeface="Book Antiqua"/>
              </a:rPr>
              <a:t>стадія</a:t>
            </a:r>
            <a:r>
              <a:rPr lang="ru-RU" sz="2400" b="1" i="1"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Характеризується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розвитком</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різних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симптомів,наприклад</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набряками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сильним</a:t>
            </a:r>
            <a:r>
              <a:rPr lang="ru-RU" sz="2400" dirty="0">
                <a:solidFill>
                  <a:schemeClr val="lt1"/>
                </a:solidFill>
                <a:latin typeface="Book Antiqua"/>
                <a:ea typeface="Book Antiqua"/>
                <a:cs typeface="Book Antiqua"/>
                <a:sym typeface="Book Antiqua"/>
              </a:rPr>
              <a:t> кашлем.</a:t>
            </a:r>
            <a:endParaRPr sz="2400" dirty="0">
              <a:solidFill>
                <a:schemeClr val="lt1"/>
              </a:solidFill>
              <a:latin typeface="Book Antiqua"/>
              <a:ea typeface="Book Antiqua"/>
              <a:cs typeface="Book Antiqua"/>
              <a:sym typeface="Book Antiqua"/>
            </a:endParaRPr>
          </a:p>
          <a:p>
            <a:pPr marL="0" marR="0" lvl="0" indent="360363" algn="just" rtl="0">
              <a:spcBef>
                <a:spcPts val="0"/>
              </a:spcBef>
              <a:spcAft>
                <a:spcPts val="0"/>
              </a:spcAft>
              <a:buNone/>
            </a:pPr>
            <a:endParaRPr sz="2400" dirty="0">
              <a:solidFill>
                <a:schemeClr val="lt1"/>
              </a:solidFill>
              <a:latin typeface="Book Antiqua"/>
              <a:ea typeface="Book Antiqua"/>
              <a:cs typeface="Book Antiqua"/>
              <a:sym typeface="Book Antiqua"/>
            </a:endParaRPr>
          </a:p>
          <a:p>
            <a:pPr marL="0" marR="0" lvl="0" indent="360363" algn="just" rtl="0">
              <a:spcBef>
                <a:spcPts val="0"/>
              </a:spcBef>
              <a:spcAft>
                <a:spcPts val="0"/>
              </a:spcAft>
              <a:buNone/>
            </a:pPr>
            <a:endParaRPr sz="2400" dirty="0">
              <a:solidFill>
                <a:schemeClr val="lt1"/>
              </a:solidFill>
              <a:latin typeface="Book Antiqua"/>
              <a:ea typeface="Book Antiqua"/>
              <a:cs typeface="Book Antiqua"/>
              <a:sym typeface="Book Antiqua"/>
            </a:endParaRPr>
          </a:p>
          <a:p>
            <a:pPr marL="0" marR="0" lvl="0" indent="360363" algn="just" rtl="0">
              <a:spcBef>
                <a:spcPts val="0"/>
              </a:spcBef>
              <a:spcAft>
                <a:spcPts val="0"/>
              </a:spcAft>
              <a:buNone/>
            </a:pPr>
            <a:endParaRPr sz="2400" dirty="0">
              <a:solidFill>
                <a:schemeClr val="lt1"/>
              </a:solidFill>
              <a:latin typeface="Book Antiqua"/>
              <a:ea typeface="Book Antiqua"/>
              <a:cs typeface="Book Antiqua"/>
              <a:sym typeface="Book Antiqua"/>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126"/>
          <p:cNvSpPr/>
          <p:nvPr/>
        </p:nvSpPr>
        <p:spPr>
          <a:xfrm>
            <a:off x="209862" y="188640"/>
            <a:ext cx="8538602" cy="600164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ru-RU" sz="2400" dirty="0" err="1">
                <a:solidFill>
                  <a:schemeClr val="lt1"/>
                </a:solidFill>
                <a:latin typeface="Book Antiqua"/>
                <a:ea typeface="Book Antiqua"/>
                <a:cs typeface="Book Antiqua"/>
                <a:sym typeface="Book Antiqua"/>
              </a:rPr>
              <a:t>Клінічна</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діагностика</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захворювання</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dirty="0" err="1">
                <a:solidFill>
                  <a:schemeClr val="lt1"/>
                </a:solidFill>
                <a:latin typeface="Book Antiqua"/>
                <a:ea typeface="Book Antiqua"/>
                <a:cs typeface="Book Antiqua"/>
                <a:sym typeface="Book Antiqua"/>
              </a:rPr>
              <a:t>Загальний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аналіз</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крові</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dirty="0" err="1">
                <a:solidFill>
                  <a:schemeClr val="lt1"/>
                </a:solidFill>
                <a:latin typeface="Book Antiqua"/>
                <a:ea typeface="Book Antiqua"/>
                <a:cs typeface="Book Antiqua"/>
                <a:sym typeface="Book Antiqua"/>
              </a:rPr>
              <a:t>Аналіз</a:t>
            </a:r>
            <a:r>
              <a:rPr lang="ru-RU" sz="2400" dirty="0">
                <a:solidFill>
                  <a:schemeClr val="lt1"/>
                </a:solidFill>
                <a:latin typeface="Book Antiqua"/>
                <a:ea typeface="Book Antiqua"/>
                <a:cs typeface="Book Antiqua"/>
                <a:sym typeface="Book Antiqua"/>
              </a:rPr>
              <a:t> калу на </a:t>
            </a:r>
            <a:r>
              <a:rPr lang="ru-RU" sz="2400" dirty="0" err="1">
                <a:solidFill>
                  <a:schemeClr val="lt1"/>
                </a:solidFill>
                <a:latin typeface="Book Antiqua"/>
                <a:ea typeface="Book Antiqua"/>
                <a:cs typeface="Book Antiqua"/>
                <a:sym typeface="Book Antiqua"/>
              </a:rPr>
              <a:t>наявність</a:t>
            </a:r>
            <a:r>
              <a:rPr lang="ru-RU" sz="2400" dirty="0">
                <a:solidFill>
                  <a:schemeClr val="lt1"/>
                </a:solidFill>
                <a:latin typeface="Book Antiqua"/>
                <a:ea typeface="Book Antiqua"/>
                <a:cs typeface="Book Antiqua"/>
                <a:sym typeface="Book Antiqua"/>
              </a:rPr>
              <a:t> личинок </a:t>
            </a:r>
            <a:r>
              <a:rPr lang="ru-RU" sz="2400" dirty="0" err="1">
                <a:solidFill>
                  <a:schemeClr val="lt1"/>
                </a:solidFill>
                <a:latin typeface="Book Antiqua"/>
                <a:ea typeface="Book Antiqua"/>
                <a:cs typeface="Book Antiqua"/>
                <a:sym typeface="Book Antiqua"/>
              </a:rPr>
              <a:t>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дорослих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особин</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dirty="0" err="1">
                <a:solidFill>
                  <a:schemeClr val="lt1"/>
                </a:solidFill>
                <a:latin typeface="Book Antiqua"/>
                <a:ea typeface="Book Antiqua"/>
                <a:cs typeface="Book Antiqua"/>
                <a:sym typeface="Book Antiqua"/>
              </a:rPr>
              <a:t>Дуоденоскопія</a:t>
            </a:r>
            <a:r>
              <a:rPr lang="ru-RU" sz="2400" dirty="0">
                <a:solidFill>
                  <a:schemeClr val="lt1"/>
                </a:solidFill>
                <a:latin typeface="Book Antiqua"/>
                <a:ea typeface="Book Antiqua"/>
                <a:cs typeface="Book Antiqua"/>
                <a:sym typeface="Book Antiqua"/>
              </a:rPr>
              <a:t> - </a:t>
            </a:r>
            <a:r>
              <a:rPr lang="ru-RU" sz="2400" dirty="0" err="1">
                <a:solidFill>
                  <a:schemeClr val="lt1"/>
                </a:solidFill>
                <a:latin typeface="Book Antiqua"/>
                <a:ea typeface="Book Antiqua"/>
                <a:cs typeface="Book Antiqua"/>
                <a:sym typeface="Book Antiqua"/>
              </a:rPr>
              <a:t>діагностування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черв'яків</a:t>
            </a:r>
            <a:r>
              <a:rPr lang="ru-RU" sz="2400" dirty="0">
                <a:solidFill>
                  <a:schemeClr val="lt1"/>
                </a:solidFill>
                <a:latin typeface="Book Antiqua"/>
                <a:ea typeface="Book Antiqua"/>
                <a:cs typeface="Book Antiqua"/>
                <a:sym typeface="Book Antiqua"/>
              </a:rPr>
              <a:t> в </a:t>
            </a:r>
            <a:r>
              <a:rPr lang="ru-RU" sz="2400" dirty="0" err="1">
                <a:solidFill>
                  <a:schemeClr val="lt1"/>
                </a:solidFill>
                <a:latin typeface="Book Antiqua"/>
                <a:ea typeface="Book Antiqua"/>
                <a:cs typeface="Book Antiqua"/>
                <a:sym typeface="Book Antiqua"/>
              </a:rPr>
              <a:t>шлунковому</a:t>
            </a:r>
            <a:r>
              <a:rPr lang="ru-RU" sz="2400" dirty="0">
                <a:solidFill>
                  <a:schemeClr val="lt1"/>
                </a:solidFill>
                <a:latin typeface="Book Antiqua"/>
                <a:ea typeface="Book Antiqua"/>
                <a:cs typeface="Book Antiqua"/>
                <a:sym typeface="Book Antiqua"/>
              </a:rPr>
              <a:t> соку </a:t>
            </a:r>
            <a:r>
              <a:rPr lang="ru-RU" sz="2400" dirty="0" err="1">
                <a:solidFill>
                  <a:schemeClr val="lt1"/>
                </a:solidFill>
                <a:latin typeface="Book Antiqua"/>
                <a:ea typeface="Book Antiqua"/>
                <a:cs typeface="Book Antiqua"/>
                <a:sym typeface="Book Antiqua"/>
              </a:rPr>
              <a:t>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жовчі</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dirty="0" err="1">
                <a:solidFill>
                  <a:schemeClr val="lt1"/>
                </a:solidFill>
                <a:latin typeface="Book Antiqua"/>
                <a:ea typeface="Book Antiqua"/>
                <a:cs typeface="Book Antiqua"/>
                <a:sym typeface="Book Antiqua"/>
              </a:rPr>
              <a:t>Рентгенологічні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ознаки</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dirty="0" err="1">
                <a:solidFill>
                  <a:schemeClr val="lt1"/>
                </a:solidFill>
                <a:latin typeface="Book Antiqua"/>
                <a:ea typeface="Book Antiqua"/>
                <a:cs typeface="Book Antiqua"/>
                <a:sym typeface="Book Antiqua"/>
              </a:rPr>
              <a:t>дифузне</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неоднорідне</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затемнення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легеневої</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тканини</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dirty="0" err="1">
                <a:solidFill>
                  <a:schemeClr val="lt1"/>
                </a:solidFill>
                <a:latin typeface="Book Antiqua"/>
                <a:ea typeface="Book Antiqua"/>
                <a:cs typeface="Book Antiqua"/>
                <a:sym typeface="Book Antiqua"/>
              </a:rPr>
              <a:t>можливі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летючі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інфільтрати</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dirty="0">
                <a:solidFill>
                  <a:schemeClr val="lt1"/>
                </a:solidFill>
                <a:latin typeface="Book Antiqua"/>
                <a:ea typeface="Book Antiqua"/>
                <a:cs typeface="Book Antiqua"/>
                <a:sym typeface="Book Antiqua"/>
              </a:rPr>
              <a:t>газ в </a:t>
            </a:r>
            <a:r>
              <a:rPr lang="ru-RU" sz="2400" dirty="0" err="1">
                <a:solidFill>
                  <a:schemeClr val="lt1"/>
                </a:solidFill>
                <a:latin typeface="Book Antiqua"/>
                <a:ea typeface="Book Antiqua"/>
                <a:cs typeface="Book Antiqua"/>
                <a:sym typeface="Book Antiqua"/>
              </a:rPr>
              <a:t>клубової</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кишці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стрілка</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dirty="0">
                <a:solidFill>
                  <a:schemeClr val="lt1"/>
                </a:solidFill>
                <a:latin typeface="Book Antiqua"/>
                <a:ea typeface="Book Antiqua"/>
                <a:cs typeface="Book Antiqua"/>
                <a:sym typeface="Book Antiqua"/>
              </a:rPr>
              <a:t>На КТ ОГК:</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дифузне</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затемнення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легеневої</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тканини</a:t>
            </a:r>
            <a:r>
              <a:rPr lang="ru-RU" sz="2400" dirty="0">
                <a:solidFill>
                  <a:schemeClr val="lt1"/>
                </a:solidFill>
                <a:latin typeface="Book Antiqua"/>
                <a:ea typeface="Book Antiqua"/>
                <a:cs typeface="Book Antiqua"/>
                <a:sym typeface="Book Antiqua"/>
              </a:rPr>
              <a:t> по типу матового </a:t>
            </a:r>
            <a:r>
              <a:rPr lang="ru-RU" sz="2400" dirty="0" err="1">
                <a:solidFill>
                  <a:schemeClr val="lt1"/>
                </a:solidFill>
                <a:latin typeface="Book Antiqua"/>
                <a:ea typeface="Book Antiqua"/>
                <a:cs typeface="Book Antiqua"/>
                <a:sym typeface="Book Antiqua"/>
              </a:rPr>
              <a:t>скла</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потовщенням</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міждолькових</a:t>
            </a:r>
            <a:r>
              <a:rPr lang="ru-RU" sz="2400" dirty="0">
                <a:solidFill>
                  <a:schemeClr val="lt1"/>
                </a:solidFill>
                <a:latin typeface="Book Antiqua"/>
                <a:ea typeface="Book Antiqua"/>
                <a:cs typeface="Book Antiqua"/>
                <a:sym typeface="Book Antiqua"/>
              </a:rPr>
              <a:t> перегородок;</a:t>
            </a:r>
            <a:endParaRPr sz="2400" dirty="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dirty="0" err="1">
                <a:solidFill>
                  <a:schemeClr val="lt1"/>
                </a:solidFill>
                <a:latin typeface="Book Antiqua"/>
                <a:ea typeface="Book Antiqua"/>
                <a:cs typeface="Book Antiqua"/>
                <a:sym typeface="Book Antiqua"/>
              </a:rPr>
              <a:t>плевральний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випіт</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2400" dirty="0">
              <a:solidFill>
                <a:schemeClr val="lt1"/>
              </a:solidFill>
              <a:latin typeface="Book Antiqua"/>
              <a:ea typeface="Book Antiqua"/>
              <a:cs typeface="Book Antiqua"/>
              <a:sym typeface="Book Antiqua"/>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sp>
        <p:nvSpPr>
          <p:cNvPr id="824" name="Google Shape;824;p127"/>
          <p:cNvSpPr/>
          <p:nvPr/>
        </p:nvSpPr>
        <p:spPr>
          <a:xfrm>
            <a:off x="179512" y="6027003"/>
            <a:ext cx="8496944"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200" u="sng">
                <a:solidFill>
                  <a:schemeClr val="lt1"/>
                </a:solidFill>
                <a:latin typeface="Book Antiqua"/>
                <a:ea typeface="Book Antiqua"/>
                <a:cs typeface="Book Antiqua"/>
                <a:sym typeface="Book Antiqua"/>
              </a:rPr>
              <a:t>Daijiro Nabeya</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Shusaku Haranaga</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Gretchen Lynn Parrott</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Takeshi Kinjo</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Saifun Nahar</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Teruhisa Tanaka</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Tetsuo Hirata</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Akira Hokama</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Masao Tateyama</a:t>
            </a:r>
            <a:r>
              <a:rPr lang="ru-RU" sz="1200">
                <a:solidFill>
                  <a:schemeClr val="lt1"/>
                </a:solidFill>
                <a:latin typeface="Book Antiqua"/>
                <a:ea typeface="Book Antiqua"/>
                <a:cs typeface="Book Antiqua"/>
                <a:sym typeface="Book Antiqua"/>
              </a:rPr>
              <a:t> &amp; Jiro Fujita. Pulmonary strongyloidiasis: assessment between manifestation and radiological findings in 16 severe strongyloidiasis cases.</a:t>
            </a:r>
            <a:r>
              <a:rPr lang="ru-RU" sz="1200" i="1" u="sng">
                <a:solidFill>
                  <a:schemeClr val="hlink"/>
                </a:solidFill>
                <a:latin typeface="Book Antiqua"/>
                <a:ea typeface="Book Antiqua"/>
                <a:cs typeface="Book Antiqua"/>
                <a:sym typeface="Book Antiqua"/>
                <a:hlinkClick r:id="rId3"/>
              </a:rPr>
              <a:t> BMC Infectious Diseases</a:t>
            </a:r>
            <a:r>
              <a:rPr lang="ru-RU" sz="1200">
                <a:solidFill>
                  <a:schemeClr val="lt1"/>
                </a:solidFill>
                <a:latin typeface="Book Antiqua"/>
                <a:ea typeface="Book Antiqua"/>
                <a:cs typeface="Book Antiqua"/>
                <a:sym typeface="Book Antiqua"/>
              </a:rPr>
              <a:t> </a:t>
            </a:r>
            <a:r>
              <a:rPr lang="ru-RU" sz="1200" b="1">
                <a:solidFill>
                  <a:schemeClr val="lt1"/>
                </a:solidFill>
                <a:latin typeface="Book Antiqua"/>
                <a:ea typeface="Book Antiqua"/>
                <a:cs typeface="Book Antiqua"/>
                <a:sym typeface="Book Antiqua"/>
              </a:rPr>
              <a:t>volume 17</a:t>
            </a:r>
            <a:r>
              <a:rPr lang="ru-RU" sz="1200">
                <a:solidFill>
                  <a:schemeClr val="lt1"/>
                </a:solidFill>
                <a:latin typeface="Book Antiqua"/>
                <a:ea typeface="Book Antiqua"/>
                <a:cs typeface="Book Antiqua"/>
                <a:sym typeface="Book Antiqua"/>
              </a:rPr>
              <a:t>, Article number: 320 (2017) </a:t>
            </a:r>
            <a:endParaRPr sz="1200">
              <a:solidFill>
                <a:schemeClr val="lt1"/>
              </a:solidFill>
              <a:latin typeface="Book Antiqua"/>
              <a:ea typeface="Book Antiqua"/>
              <a:cs typeface="Book Antiqua"/>
              <a:sym typeface="Book Antiqua"/>
            </a:endParaRPr>
          </a:p>
        </p:txBody>
      </p:sp>
      <p:pic>
        <p:nvPicPr>
          <p:cNvPr id="825" name="Google Shape;825;p127" descr="figure2"/>
          <p:cNvPicPr preferRelativeResize="0"/>
          <p:nvPr/>
        </p:nvPicPr>
        <p:blipFill rotWithShape="1">
          <a:blip r:embed="rId4">
            <a:alphaModFix/>
          </a:blip>
          <a:srcRect/>
          <a:stretch/>
        </p:blipFill>
        <p:spPr>
          <a:xfrm>
            <a:off x="323528" y="476672"/>
            <a:ext cx="6497663" cy="3744416"/>
          </a:xfrm>
          <a:prstGeom prst="rect">
            <a:avLst/>
          </a:prstGeom>
          <a:noFill/>
          <a:ln>
            <a:noFill/>
          </a:ln>
        </p:spPr>
      </p:pic>
      <p:sp>
        <p:nvSpPr>
          <p:cNvPr id="826" name="Google Shape;826;p127"/>
          <p:cNvSpPr/>
          <p:nvPr/>
        </p:nvSpPr>
        <p:spPr>
          <a:xfrm>
            <a:off x="1907704" y="0"/>
            <a:ext cx="4572000" cy="738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400" b="1">
                <a:solidFill>
                  <a:schemeClr val="lt1"/>
                </a:solidFill>
                <a:latin typeface="Book Antiqua"/>
                <a:ea typeface="Book Antiqua"/>
                <a:cs typeface="Book Antiqua"/>
                <a:sym typeface="Book Antiqua"/>
              </a:rPr>
              <a:t>       Стронгілоїдоз</a:t>
            </a:r>
            <a:br>
              <a:rPr lang="ru-RU" sz="1800">
                <a:solidFill>
                  <a:schemeClr val="lt1"/>
                </a:solidFill>
                <a:latin typeface="Book Antiqua"/>
                <a:ea typeface="Book Antiqua"/>
                <a:cs typeface="Book Antiqua"/>
                <a:sym typeface="Book Antiqua"/>
              </a:rPr>
            </a:br>
            <a:endParaRPr sz="1800">
              <a:solidFill>
                <a:schemeClr val="lt1"/>
              </a:solidFill>
              <a:latin typeface="Book Antiqua"/>
              <a:ea typeface="Book Antiqua"/>
              <a:cs typeface="Book Antiqua"/>
              <a:sym typeface="Book Antiqua"/>
            </a:endParaRPr>
          </a:p>
        </p:txBody>
      </p:sp>
      <p:sp>
        <p:nvSpPr>
          <p:cNvPr id="827" name="Google Shape;827;p127"/>
          <p:cNvSpPr/>
          <p:nvPr/>
        </p:nvSpPr>
        <p:spPr>
          <a:xfrm>
            <a:off x="0" y="107728"/>
            <a:ext cx="65" cy="241744"/>
          </a:xfrm>
          <a:prstGeom prst="rect">
            <a:avLst/>
          </a:prstGeom>
          <a:solidFill>
            <a:srgbClr val="F8F9FA"/>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lt1"/>
              </a:buClr>
              <a:buSzPts val="1800"/>
              <a:buFont typeface="Book Antiqua"/>
              <a:buNone/>
            </a:pPr>
            <a:endParaRPr sz="1800" b="0" i="0" u="none" strike="noStrike" cap="none">
              <a:solidFill>
                <a:schemeClr val="lt1"/>
              </a:solidFill>
              <a:latin typeface="Arial"/>
              <a:ea typeface="Arial"/>
              <a:cs typeface="Arial"/>
              <a:sym typeface="Arial"/>
            </a:endParaRPr>
          </a:p>
        </p:txBody>
      </p:sp>
      <p:sp>
        <p:nvSpPr>
          <p:cNvPr id="828" name="Google Shape;828;p127"/>
          <p:cNvSpPr/>
          <p:nvPr/>
        </p:nvSpPr>
        <p:spPr>
          <a:xfrm>
            <a:off x="323528" y="4221088"/>
            <a:ext cx="3456384"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dirty="0">
                <a:solidFill>
                  <a:schemeClr val="lt1"/>
                </a:solidFill>
                <a:latin typeface="Book Antiqua"/>
                <a:ea typeface="Book Antiqua"/>
                <a:cs typeface="Book Antiqua"/>
                <a:sym typeface="Book Antiqua"/>
              </a:rPr>
              <a:t>Рентген </a:t>
            </a:r>
            <a:r>
              <a:rPr lang="ru-RU" sz="1800" dirty="0" err="1">
                <a:solidFill>
                  <a:schemeClr val="lt1"/>
                </a:solidFill>
                <a:latin typeface="Book Antiqua"/>
                <a:ea typeface="Book Antiqua"/>
                <a:cs typeface="Book Antiqua"/>
                <a:sym typeface="Book Antiqua"/>
              </a:rPr>
              <a:t>грудної</a:t>
            </a:r>
            <a:r>
              <a:rPr lang="ru-RU" sz="1800" dirty="0">
                <a:solidFill>
                  <a:schemeClr val="lt1"/>
                </a:solidFill>
                <a:latin typeface="Book Antiqua"/>
                <a:ea typeface="Book Antiqua"/>
                <a:cs typeface="Book Antiqua"/>
                <a:sym typeface="Book Antiqua"/>
              </a:rPr>
              <a:t> </a:t>
            </a:r>
            <a:r>
              <a:rPr lang="ru-RU" sz="1800" dirty="0" err="1">
                <a:solidFill>
                  <a:schemeClr val="lt1"/>
                </a:solidFill>
                <a:latin typeface="Book Antiqua"/>
                <a:ea typeface="Book Antiqua"/>
                <a:cs typeface="Book Antiqua"/>
                <a:sym typeface="Book Antiqua"/>
              </a:rPr>
              <a:t>клітини</a:t>
            </a:r>
            <a:r>
              <a:rPr lang="ru-RU" sz="1800" dirty="0">
                <a:solidFill>
                  <a:schemeClr val="lt1"/>
                </a:solidFill>
                <a:latin typeface="Book Antiqua"/>
                <a:ea typeface="Book Antiqua"/>
                <a:cs typeface="Book Antiqua"/>
                <a:sym typeface="Book Antiqua"/>
              </a:rPr>
              <a:t>:</a:t>
            </a:r>
            <a:endParaRPr sz="1800" dirty="0">
              <a:solidFill>
                <a:schemeClr val="lt1"/>
              </a:solidFill>
              <a:latin typeface="Book Antiqua"/>
              <a:ea typeface="Book Antiqua"/>
              <a:cs typeface="Book Antiqua"/>
              <a:sym typeface="Book Antiqua"/>
            </a:endParaRPr>
          </a:p>
          <a:p>
            <a:pPr marL="179387" marR="0" lvl="0" indent="-179387" algn="l" rtl="0">
              <a:spcBef>
                <a:spcPts val="0"/>
              </a:spcBef>
              <a:spcAft>
                <a:spcPts val="0"/>
              </a:spcAft>
              <a:buClr>
                <a:schemeClr val="lt1"/>
              </a:buClr>
              <a:buSzPts val="1800"/>
              <a:buChar char="•"/>
            </a:pPr>
            <a:r>
              <a:rPr lang="ru-RU" sz="1800" dirty="0" err="1">
                <a:solidFill>
                  <a:schemeClr val="lt1"/>
                </a:solidFill>
                <a:latin typeface="Book Antiqua"/>
                <a:ea typeface="Book Antiqua"/>
                <a:cs typeface="Book Antiqua"/>
                <a:sym typeface="Book Antiqua"/>
              </a:rPr>
              <a:t>дифузне</a:t>
            </a:r>
            <a:r>
              <a:rPr lang="ru-RU" sz="1800" dirty="0">
                <a:solidFill>
                  <a:schemeClr val="lt1"/>
                </a:solidFill>
                <a:latin typeface="Book Antiqua"/>
                <a:ea typeface="Book Antiqua"/>
                <a:cs typeface="Book Antiqua"/>
                <a:sym typeface="Book Antiqua"/>
              </a:rPr>
              <a:t> </a:t>
            </a:r>
            <a:r>
              <a:rPr lang="ru-RU" sz="1800" dirty="0" err="1">
                <a:solidFill>
                  <a:schemeClr val="lt1"/>
                </a:solidFill>
                <a:latin typeface="Book Antiqua"/>
                <a:ea typeface="Book Antiqua"/>
                <a:cs typeface="Book Antiqua"/>
                <a:sym typeface="Book Antiqua"/>
              </a:rPr>
              <a:t>затемнення</a:t>
            </a:r>
            <a:r>
              <a:rPr lang="ru-RU" sz="1800" dirty="0">
                <a:solidFill>
                  <a:schemeClr val="lt1"/>
                </a:solidFill>
                <a:latin typeface="Book Antiqua"/>
                <a:ea typeface="Book Antiqua"/>
                <a:cs typeface="Book Antiqua"/>
                <a:sym typeface="Book Antiqua"/>
              </a:rPr>
              <a:t> </a:t>
            </a:r>
            <a:r>
              <a:rPr lang="ru-RU" sz="1800" dirty="0" err="1">
                <a:solidFill>
                  <a:schemeClr val="lt1"/>
                </a:solidFill>
                <a:latin typeface="Book Antiqua"/>
                <a:ea typeface="Book Antiqua"/>
                <a:cs typeface="Book Antiqua"/>
                <a:sym typeface="Book Antiqua"/>
              </a:rPr>
              <a:t>легеневої</a:t>
            </a:r>
            <a:r>
              <a:rPr lang="ru-RU" sz="1800" dirty="0">
                <a:solidFill>
                  <a:schemeClr val="lt1"/>
                </a:solidFill>
                <a:latin typeface="Book Antiqua"/>
                <a:ea typeface="Book Antiqua"/>
                <a:cs typeface="Book Antiqua"/>
                <a:sym typeface="Book Antiqua"/>
              </a:rPr>
              <a:t> </a:t>
            </a:r>
            <a:r>
              <a:rPr lang="ru-RU" sz="1800" dirty="0" err="1">
                <a:solidFill>
                  <a:schemeClr val="lt1"/>
                </a:solidFill>
                <a:latin typeface="Book Antiqua"/>
                <a:ea typeface="Book Antiqua"/>
                <a:cs typeface="Book Antiqua"/>
                <a:sym typeface="Book Antiqua"/>
              </a:rPr>
              <a:t>тканини</a:t>
            </a:r>
            <a:r>
              <a:rPr lang="ru-RU" sz="1800" dirty="0">
                <a:solidFill>
                  <a:schemeClr val="lt1"/>
                </a:solidFill>
                <a:latin typeface="Book Antiqua"/>
                <a:ea typeface="Book Antiqua"/>
                <a:cs typeface="Book Antiqua"/>
                <a:sym typeface="Book Antiqua"/>
              </a:rPr>
              <a:t>;</a:t>
            </a:r>
            <a:endParaRPr sz="1800" dirty="0">
              <a:solidFill>
                <a:schemeClr val="lt1"/>
              </a:solidFill>
              <a:latin typeface="Book Antiqua"/>
              <a:ea typeface="Book Antiqua"/>
              <a:cs typeface="Book Antiqua"/>
              <a:sym typeface="Book Antiqua"/>
            </a:endParaRPr>
          </a:p>
          <a:p>
            <a:pPr marL="179387" marR="0" lvl="0" indent="-179387" algn="l" rtl="0">
              <a:spcBef>
                <a:spcPts val="0"/>
              </a:spcBef>
              <a:spcAft>
                <a:spcPts val="0"/>
              </a:spcAft>
              <a:buClr>
                <a:schemeClr val="lt1"/>
              </a:buClr>
              <a:buSzPts val="1800"/>
              <a:buChar char="•"/>
            </a:pPr>
            <a:r>
              <a:rPr lang="ru-RU" sz="1800" dirty="0">
                <a:solidFill>
                  <a:schemeClr val="lt1"/>
                </a:solidFill>
                <a:latin typeface="Book Antiqua"/>
                <a:ea typeface="Book Antiqua"/>
                <a:cs typeface="Book Antiqua"/>
                <a:sym typeface="Book Antiqua"/>
              </a:rPr>
              <a:t>  газ в </a:t>
            </a:r>
            <a:r>
              <a:rPr lang="ru-RU" sz="1800" dirty="0" err="1">
                <a:solidFill>
                  <a:schemeClr val="lt1"/>
                </a:solidFill>
                <a:latin typeface="Book Antiqua"/>
                <a:ea typeface="Book Antiqua"/>
                <a:cs typeface="Book Antiqua"/>
                <a:sym typeface="Book Antiqua"/>
              </a:rPr>
              <a:t>клубовій</a:t>
            </a:r>
            <a:r>
              <a:rPr lang="ru-RU" sz="1800" dirty="0">
                <a:solidFill>
                  <a:schemeClr val="lt1"/>
                </a:solidFill>
                <a:latin typeface="Book Antiqua"/>
                <a:ea typeface="Book Antiqua"/>
                <a:cs typeface="Book Antiqua"/>
                <a:sym typeface="Book Antiqua"/>
              </a:rPr>
              <a:t> </a:t>
            </a:r>
            <a:r>
              <a:rPr lang="ru-RU" sz="1800" dirty="0" err="1">
                <a:solidFill>
                  <a:schemeClr val="lt1"/>
                </a:solidFill>
                <a:latin typeface="Book Antiqua"/>
                <a:ea typeface="Book Antiqua"/>
                <a:cs typeface="Book Antiqua"/>
                <a:sym typeface="Book Antiqua"/>
              </a:rPr>
              <a:t>кишці</a:t>
            </a:r>
            <a:r>
              <a:rPr lang="ru-RU" sz="1800" dirty="0">
                <a:solidFill>
                  <a:schemeClr val="lt1"/>
                </a:solidFill>
                <a:latin typeface="Book Antiqua"/>
                <a:ea typeface="Book Antiqua"/>
                <a:cs typeface="Book Antiqua"/>
                <a:sym typeface="Book Antiqua"/>
              </a:rPr>
              <a:t> (</a:t>
            </a:r>
            <a:r>
              <a:rPr lang="ru-RU" sz="1800" dirty="0" err="1">
                <a:solidFill>
                  <a:schemeClr val="lt1"/>
                </a:solidFill>
                <a:latin typeface="Book Antiqua"/>
                <a:ea typeface="Book Antiqua"/>
                <a:cs typeface="Book Antiqua"/>
                <a:sym typeface="Book Antiqua"/>
              </a:rPr>
              <a:t>стрілка</a:t>
            </a:r>
            <a:r>
              <a:rPr lang="ru-RU" sz="1800" dirty="0">
                <a:solidFill>
                  <a:schemeClr val="lt1"/>
                </a:solidFill>
                <a:latin typeface="Book Antiqua"/>
                <a:ea typeface="Book Antiqua"/>
                <a:cs typeface="Book Antiqua"/>
                <a:sym typeface="Book Antiqua"/>
              </a:rPr>
              <a:t>).</a:t>
            </a:r>
            <a:endParaRPr sz="1800" dirty="0">
              <a:solidFill>
                <a:schemeClr val="lt1"/>
              </a:solidFill>
              <a:latin typeface="Book Antiqua"/>
              <a:ea typeface="Book Antiqua"/>
              <a:cs typeface="Book Antiqua"/>
              <a:sym typeface="Book Antiqua"/>
            </a:endParaRPr>
          </a:p>
          <a:p>
            <a:pPr marL="457200" marR="0" lvl="0" indent="0" algn="l" rtl="0">
              <a:spcBef>
                <a:spcPts val="0"/>
              </a:spcBef>
              <a:spcAft>
                <a:spcPts val="0"/>
              </a:spcAft>
              <a:buNone/>
            </a:pPr>
            <a:endParaRPr sz="1800" dirty="0">
              <a:solidFill>
                <a:schemeClr val="lt1"/>
              </a:solidFill>
              <a:latin typeface="Book Antiqua"/>
              <a:ea typeface="Book Antiqua"/>
              <a:cs typeface="Book Antiqua"/>
              <a:sym typeface="Book Antiqua"/>
            </a:endParaRPr>
          </a:p>
        </p:txBody>
      </p:sp>
      <p:sp>
        <p:nvSpPr>
          <p:cNvPr id="829" name="Google Shape;829;p127"/>
          <p:cNvSpPr/>
          <p:nvPr/>
        </p:nvSpPr>
        <p:spPr>
          <a:xfrm>
            <a:off x="3779912" y="4246884"/>
            <a:ext cx="4572000"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dirty="0">
                <a:solidFill>
                  <a:schemeClr val="lt1"/>
                </a:solidFill>
                <a:latin typeface="Book Antiqua"/>
                <a:ea typeface="Book Antiqua"/>
                <a:cs typeface="Book Antiqua"/>
                <a:sym typeface="Book Antiqua"/>
              </a:rPr>
              <a:t>КТ :</a:t>
            </a:r>
            <a:endParaRPr dirty="0"/>
          </a:p>
          <a:p>
            <a:pPr marL="269875" marR="0" lvl="0" indent="-257175" algn="l" rtl="0">
              <a:spcBef>
                <a:spcPts val="0"/>
              </a:spcBef>
              <a:spcAft>
                <a:spcPts val="0"/>
              </a:spcAft>
              <a:buClr>
                <a:schemeClr val="lt1"/>
              </a:buClr>
              <a:buSzPts val="1600"/>
              <a:buChar char="•"/>
            </a:pPr>
            <a:r>
              <a:rPr lang="ru-RU" sz="1600" dirty="0" err="1">
                <a:solidFill>
                  <a:schemeClr val="lt1"/>
                </a:solidFill>
                <a:latin typeface="Book Antiqua"/>
                <a:ea typeface="Book Antiqua"/>
                <a:cs typeface="Book Antiqua"/>
                <a:sym typeface="Book Antiqua"/>
              </a:rPr>
              <a:t>дифузне</a:t>
            </a:r>
            <a:r>
              <a:rPr lang="ru-RU" sz="1600" dirty="0">
                <a:solidFill>
                  <a:schemeClr val="lt1"/>
                </a:solidFill>
                <a:latin typeface="Book Antiqua"/>
                <a:ea typeface="Book Antiqua"/>
                <a:cs typeface="Book Antiqua"/>
                <a:sym typeface="Book Antiqua"/>
              </a:rPr>
              <a:t> </a:t>
            </a:r>
            <a:r>
              <a:rPr lang="ru-RU" sz="1600" dirty="0" err="1">
                <a:solidFill>
                  <a:schemeClr val="lt1"/>
                </a:solidFill>
                <a:latin typeface="Book Antiqua"/>
                <a:ea typeface="Book Antiqua"/>
                <a:cs typeface="Book Antiqua"/>
                <a:sym typeface="Book Antiqua"/>
              </a:rPr>
              <a:t>затемнення</a:t>
            </a:r>
            <a:r>
              <a:rPr lang="ru-RU" sz="1600" dirty="0">
                <a:solidFill>
                  <a:schemeClr val="lt1"/>
                </a:solidFill>
                <a:latin typeface="Book Antiqua"/>
                <a:ea typeface="Book Antiqua"/>
                <a:cs typeface="Book Antiqua"/>
                <a:sym typeface="Book Antiqua"/>
              </a:rPr>
              <a:t> </a:t>
            </a:r>
            <a:r>
              <a:rPr lang="ru-RU" sz="1600" dirty="0" err="1">
                <a:solidFill>
                  <a:schemeClr val="lt1"/>
                </a:solidFill>
                <a:latin typeface="Book Antiqua"/>
                <a:ea typeface="Book Antiqua"/>
                <a:cs typeface="Book Antiqua"/>
                <a:sym typeface="Book Antiqua"/>
              </a:rPr>
              <a:t>легеневої</a:t>
            </a:r>
            <a:r>
              <a:rPr lang="ru-RU" sz="1600" dirty="0">
                <a:solidFill>
                  <a:schemeClr val="lt1"/>
                </a:solidFill>
                <a:latin typeface="Book Antiqua"/>
                <a:ea typeface="Book Antiqua"/>
                <a:cs typeface="Book Antiqua"/>
                <a:sym typeface="Book Antiqua"/>
              </a:rPr>
              <a:t> </a:t>
            </a:r>
            <a:r>
              <a:rPr lang="ru-RU" sz="1600" dirty="0" err="1">
                <a:solidFill>
                  <a:schemeClr val="lt1"/>
                </a:solidFill>
                <a:latin typeface="Book Antiqua"/>
                <a:ea typeface="Book Antiqua"/>
                <a:cs typeface="Book Antiqua"/>
                <a:sym typeface="Book Antiqua"/>
              </a:rPr>
              <a:t>тканини</a:t>
            </a:r>
            <a:r>
              <a:rPr lang="ru-RU" sz="1600" dirty="0">
                <a:solidFill>
                  <a:schemeClr val="lt1"/>
                </a:solidFill>
                <a:latin typeface="Book Antiqua"/>
                <a:ea typeface="Book Antiqua"/>
                <a:cs typeface="Book Antiqua"/>
                <a:sym typeface="Book Antiqua"/>
              </a:rPr>
              <a:t> по типу матового </a:t>
            </a:r>
            <a:r>
              <a:rPr lang="ru-RU" sz="1600" dirty="0" err="1">
                <a:solidFill>
                  <a:schemeClr val="lt1"/>
                </a:solidFill>
                <a:latin typeface="Book Antiqua"/>
                <a:ea typeface="Book Antiqua"/>
                <a:cs typeface="Book Antiqua"/>
                <a:sym typeface="Book Antiqua"/>
              </a:rPr>
              <a:t>скла</a:t>
            </a:r>
            <a:r>
              <a:rPr lang="ru-RU" sz="1600" dirty="0">
                <a:solidFill>
                  <a:schemeClr val="lt1"/>
                </a:solidFill>
                <a:latin typeface="Book Antiqua"/>
                <a:ea typeface="Book Antiqua"/>
                <a:cs typeface="Book Antiqua"/>
                <a:sym typeface="Book Antiqua"/>
              </a:rPr>
              <a:t> </a:t>
            </a:r>
            <a:r>
              <a:rPr lang="ru-RU" sz="1600" dirty="0" err="1">
                <a:solidFill>
                  <a:schemeClr val="lt1"/>
                </a:solidFill>
                <a:latin typeface="Book Antiqua"/>
                <a:ea typeface="Book Antiqua"/>
                <a:cs typeface="Book Antiqua"/>
                <a:sym typeface="Book Antiqua"/>
              </a:rPr>
              <a:t>з</a:t>
            </a:r>
            <a:r>
              <a:rPr lang="ru-RU" sz="1600" dirty="0">
                <a:solidFill>
                  <a:schemeClr val="lt1"/>
                </a:solidFill>
                <a:latin typeface="Book Antiqua"/>
                <a:ea typeface="Book Antiqua"/>
                <a:cs typeface="Book Antiqua"/>
                <a:sym typeface="Book Antiqua"/>
              </a:rPr>
              <a:t> невеликим </a:t>
            </a:r>
            <a:r>
              <a:rPr lang="ru-RU" sz="1600" dirty="0" err="1">
                <a:solidFill>
                  <a:schemeClr val="lt1"/>
                </a:solidFill>
                <a:latin typeface="Book Antiqua"/>
                <a:ea typeface="Book Antiqua"/>
                <a:cs typeface="Book Antiqua"/>
                <a:sym typeface="Book Antiqua"/>
              </a:rPr>
              <a:t>потовщенням</a:t>
            </a:r>
            <a:r>
              <a:rPr lang="ru-RU" sz="1600" dirty="0">
                <a:solidFill>
                  <a:schemeClr val="lt1"/>
                </a:solidFill>
                <a:latin typeface="Book Antiqua"/>
                <a:ea typeface="Book Antiqua"/>
                <a:cs typeface="Book Antiqua"/>
                <a:sym typeface="Book Antiqua"/>
              </a:rPr>
              <a:t> </a:t>
            </a:r>
            <a:r>
              <a:rPr lang="ru-RU" sz="1600" dirty="0" err="1">
                <a:solidFill>
                  <a:schemeClr val="lt1"/>
                </a:solidFill>
                <a:latin typeface="Book Antiqua"/>
                <a:ea typeface="Book Antiqua"/>
                <a:cs typeface="Book Antiqua"/>
                <a:sym typeface="Book Antiqua"/>
              </a:rPr>
              <a:t>міждолькових</a:t>
            </a:r>
            <a:r>
              <a:rPr lang="ru-RU" sz="1600" dirty="0">
                <a:solidFill>
                  <a:schemeClr val="lt1"/>
                </a:solidFill>
                <a:latin typeface="Book Antiqua"/>
                <a:ea typeface="Book Antiqua"/>
                <a:cs typeface="Book Antiqua"/>
                <a:sym typeface="Book Antiqua"/>
              </a:rPr>
              <a:t> перегородок (</a:t>
            </a:r>
            <a:r>
              <a:rPr lang="ru-RU" sz="1600" dirty="0" err="1">
                <a:solidFill>
                  <a:schemeClr val="lt1"/>
                </a:solidFill>
                <a:latin typeface="Book Antiqua"/>
                <a:ea typeface="Book Antiqua"/>
                <a:cs typeface="Book Antiqua"/>
                <a:sym typeface="Book Antiqua"/>
              </a:rPr>
              <a:t>вістря</a:t>
            </a:r>
            <a:r>
              <a:rPr lang="ru-RU" sz="1600" dirty="0">
                <a:solidFill>
                  <a:schemeClr val="lt1"/>
                </a:solidFill>
                <a:latin typeface="Book Antiqua"/>
                <a:ea typeface="Book Antiqua"/>
                <a:cs typeface="Book Antiqua"/>
                <a:sym typeface="Book Antiqua"/>
              </a:rPr>
              <a:t> </a:t>
            </a:r>
            <a:r>
              <a:rPr lang="ru-RU" sz="1600" dirty="0" err="1">
                <a:solidFill>
                  <a:schemeClr val="lt1"/>
                </a:solidFill>
                <a:latin typeface="Book Antiqua"/>
                <a:ea typeface="Book Antiqua"/>
                <a:cs typeface="Book Antiqua"/>
                <a:sym typeface="Book Antiqua"/>
              </a:rPr>
              <a:t>стрілки</a:t>
            </a:r>
            <a:r>
              <a:rPr lang="ru-RU" sz="1600" dirty="0">
                <a:solidFill>
                  <a:schemeClr val="lt1"/>
                </a:solidFill>
                <a:latin typeface="Book Antiqua"/>
                <a:ea typeface="Book Antiqua"/>
                <a:cs typeface="Book Antiqua"/>
                <a:sym typeface="Book Antiqua"/>
              </a:rPr>
              <a:t>);</a:t>
            </a:r>
            <a:endParaRPr sz="1600" dirty="0">
              <a:solidFill>
                <a:schemeClr val="lt1"/>
              </a:solidFill>
              <a:latin typeface="Book Antiqua"/>
              <a:ea typeface="Book Antiqua"/>
              <a:cs typeface="Book Antiqua"/>
              <a:sym typeface="Book Antiqua"/>
            </a:endParaRPr>
          </a:p>
          <a:p>
            <a:pPr marL="269875" marR="0" lvl="0" indent="-257175" algn="l" rtl="0">
              <a:spcBef>
                <a:spcPts val="0"/>
              </a:spcBef>
              <a:spcAft>
                <a:spcPts val="0"/>
              </a:spcAft>
              <a:buClr>
                <a:schemeClr val="lt1"/>
              </a:buClr>
              <a:buSzPts val="1600"/>
              <a:buChar char="•"/>
            </a:pPr>
            <a:r>
              <a:rPr lang="ru-RU" sz="1600" dirty="0" err="1">
                <a:solidFill>
                  <a:schemeClr val="lt1"/>
                </a:solidFill>
                <a:latin typeface="Book Antiqua"/>
                <a:ea typeface="Book Antiqua"/>
                <a:cs typeface="Book Antiqua"/>
                <a:sym typeface="Book Antiqua"/>
              </a:rPr>
              <a:t>плевральний</a:t>
            </a:r>
            <a:r>
              <a:rPr lang="ru-RU" sz="1600" dirty="0">
                <a:solidFill>
                  <a:schemeClr val="lt1"/>
                </a:solidFill>
                <a:latin typeface="Book Antiqua"/>
                <a:ea typeface="Book Antiqua"/>
                <a:cs typeface="Book Antiqua"/>
                <a:sym typeface="Book Antiqua"/>
              </a:rPr>
              <a:t> </a:t>
            </a:r>
            <a:r>
              <a:rPr lang="ru-RU" sz="1600" dirty="0" err="1">
                <a:solidFill>
                  <a:schemeClr val="lt1"/>
                </a:solidFill>
                <a:latin typeface="Book Antiqua"/>
                <a:ea typeface="Book Antiqua"/>
                <a:cs typeface="Book Antiqua"/>
                <a:sym typeface="Book Antiqua"/>
              </a:rPr>
              <a:t>випіт</a:t>
            </a:r>
            <a:r>
              <a:rPr lang="ru-RU" sz="1600" dirty="0">
                <a:solidFill>
                  <a:schemeClr val="lt1"/>
                </a:solidFill>
                <a:latin typeface="Book Antiqua"/>
                <a:ea typeface="Book Antiqua"/>
                <a:cs typeface="Book Antiqua"/>
                <a:sym typeface="Book Antiqua"/>
              </a:rPr>
              <a:t>.</a:t>
            </a:r>
            <a:endParaRPr sz="1600" dirty="0">
              <a:solidFill>
                <a:schemeClr val="lt1"/>
              </a:solidFill>
              <a:latin typeface="Book Antiqua"/>
              <a:ea typeface="Book Antiqua"/>
              <a:cs typeface="Book Antiqua"/>
              <a:sym typeface="Book Antiqua"/>
            </a:endParaRPr>
          </a:p>
          <a:p>
            <a:pPr marL="457200" marR="0" lvl="0" indent="0" algn="l" rtl="0">
              <a:spcBef>
                <a:spcPts val="0"/>
              </a:spcBef>
              <a:spcAft>
                <a:spcPts val="0"/>
              </a:spcAft>
              <a:buNone/>
            </a:pPr>
            <a:endParaRPr sz="1800" dirty="0">
              <a:solidFill>
                <a:schemeClr val="lt1"/>
              </a:solidFill>
              <a:latin typeface="Book Antiqua"/>
              <a:ea typeface="Book Antiqua"/>
              <a:cs typeface="Book Antiqua"/>
              <a:sym typeface="Book Antiqua"/>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833"/>
        <p:cNvGrpSpPr/>
        <p:nvPr/>
      </p:nvGrpSpPr>
      <p:grpSpPr>
        <a:xfrm>
          <a:off x="0" y="0"/>
          <a:ext cx="0" cy="0"/>
          <a:chOff x="0" y="0"/>
          <a:chExt cx="0" cy="0"/>
        </a:xfrm>
      </p:grpSpPr>
      <p:sp>
        <p:nvSpPr>
          <p:cNvPr id="834" name="Google Shape;834;p128"/>
          <p:cNvSpPr/>
          <p:nvPr/>
        </p:nvSpPr>
        <p:spPr>
          <a:xfrm>
            <a:off x="179512" y="6027003"/>
            <a:ext cx="8496944"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200" u="sng">
                <a:solidFill>
                  <a:schemeClr val="lt1"/>
                </a:solidFill>
                <a:latin typeface="Book Antiqua"/>
                <a:ea typeface="Book Antiqua"/>
                <a:cs typeface="Book Antiqua"/>
                <a:sym typeface="Book Antiqua"/>
              </a:rPr>
              <a:t>Daijiro Nabeya</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Shusaku Haranaga</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Gretchen Lynn Parrott</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Takeshi Kinjo</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Saifun Nahar</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Teruhisa Tanaka</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Tetsuo Hirata</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Akira Hokama</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Masao Tateyama</a:t>
            </a:r>
            <a:r>
              <a:rPr lang="ru-RU" sz="1200">
                <a:solidFill>
                  <a:schemeClr val="lt1"/>
                </a:solidFill>
                <a:latin typeface="Book Antiqua"/>
                <a:ea typeface="Book Antiqua"/>
                <a:cs typeface="Book Antiqua"/>
                <a:sym typeface="Book Antiqua"/>
              </a:rPr>
              <a:t> &amp; Jiro Fujita. Pulmonary strongyloidiasis: assessment between manifestation and radiological findings in 16 severe strongyloidiasis cases.</a:t>
            </a:r>
            <a:r>
              <a:rPr lang="ru-RU" sz="1200" i="1" u="sng">
                <a:solidFill>
                  <a:schemeClr val="hlink"/>
                </a:solidFill>
                <a:latin typeface="Book Antiqua"/>
                <a:ea typeface="Book Antiqua"/>
                <a:cs typeface="Book Antiqua"/>
                <a:sym typeface="Book Antiqua"/>
                <a:hlinkClick r:id="rId3"/>
              </a:rPr>
              <a:t> BMC Infectious Diseases</a:t>
            </a:r>
            <a:r>
              <a:rPr lang="ru-RU" sz="1200">
                <a:solidFill>
                  <a:schemeClr val="lt1"/>
                </a:solidFill>
                <a:latin typeface="Book Antiqua"/>
                <a:ea typeface="Book Antiqua"/>
                <a:cs typeface="Book Antiqua"/>
                <a:sym typeface="Book Antiqua"/>
              </a:rPr>
              <a:t> </a:t>
            </a:r>
            <a:r>
              <a:rPr lang="ru-RU" sz="1200" b="1">
                <a:solidFill>
                  <a:schemeClr val="lt1"/>
                </a:solidFill>
                <a:latin typeface="Book Antiqua"/>
                <a:ea typeface="Book Antiqua"/>
                <a:cs typeface="Book Antiqua"/>
                <a:sym typeface="Book Antiqua"/>
              </a:rPr>
              <a:t>volume 17</a:t>
            </a:r>
            <a:r>
              <a:rPr lang="ru-RU" sz="1200">
                <a:solidFill>
                  <a:schemeClr val="lt1"/>
                </a:solidFill>
                <a:latin typeface="Book Antiqua"/>
                <a:ea typeface="Book Antiqua"/>
                <a:cs typeface="Book Antiqua"/>
                <a:sym typeface="Book Antiqua"/>
              </a:rPr>
              <a:t>, Article number: 320 (2017) </a:t>
            </a:r>
            <a:endParaRPr sz="1200">
              <a:solidFill>
                <a:schemeClr val="lt1"/>
              </a:solidFill>
              <a:latin typeface="Book Antiqua"/>
              <a:ea typeface="Book Antiqua"/>
              <a:cs typeface="Book Antiqua"/>
              <a:sym typeface="Book Antiqua"/>
            </a:endParaRPr>
          </a:p>
        </p:txBody>
      </p:sp>
      <p:sp>
        <p:nvSpPr>
          <p:cNvPr id="835" name="Google Shape;835;p128"/>
          <p:cNvSpPr/>
          <p:nvPr/>
        </p:nvSpPr>
        <p:spPr>
          <a:xfrm>
            <a:off x="1907704" y="0"/>
            <a:ext cx="4572000" cy="738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400" b="1">
                <a:solidFill>
                  <a:schemeClr val="lt1"/>
                </a:solidFill>
                <a:latin typeface="Book Antiqua"/>
                <a:ea typeface="Book Antiqua"/>
                <a:cs typeface="Book Antiqua"/>
                <a:sym typeface="Book Antiqua"/>
              </a:rPr>
              <a:t>       Стронгілоїдоз</a:t>
            </a:r>
            <a:br>
              <a:rPr lang="ru-RU" sz="1800">
                <a:solidFill>
                  <a:schemeClr val="lt1"/>
                </a:solidFill>
                <a:latin typeface="Book Antiqua"/>
                <a:ea typeface="Book Antiqua"/>
                <a:cs typeface="Book Antiqua"/>
                <a:sym typeface="Book Antiqua"/>
              </a:rPr>
            </a:br>
            <a:endParaRPr sz="1800">
              <a:solidFill>
                <a:schemeClr val="lt1"/>
              </a:solidFill>
              <a:latin typeface="Book Antiqua"/>
              <a:ea typeface="Book Antiqua"/>
              <a:cs typeface="Book Antiqua"/>
              <a:sym typeface="Book Antiqua"/>
            </a:endParaRPr>
          </a:p>
        </p:txBody>
      </p:sp>
      <p:sp>
        <p:nvSpPr>
          <p:cNvPr id="836" name="Google Shape;836;p128"/>
          <p:cNvSpPr/>
          <p:nvPr/>
        </p:nvSpPr>
        <p:spPr>
          <a:xfrm>
            <a:off x="0" y="107728"/>
            <a:ext cx="65" cy="241744"/>
          </a:xfrm>
          <a:prstGeom prst="rect">
            <a:avLst/>
          </a:prstGeom>
          <a:solidFill>
            <a:srgbClr val="F8F9FA"/>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lt1"/>
              </a:buClr>
              <a:buSzPts val="1800"/>
              <a:buFont typeface="Book Antiqua"/>
              <a:buNone/>
            </a:pPr>
            <a:endParaRPr sz="1800" b="0" i="0" u="none" strike="noStrike" cap="none">
              <a:solidFill>
                <a:schemeClr val="lt1"/>
              </a:solidFill>
              <a:latin typeface="Arial"/>
              <a:ea typeface="Arial"/>
              <a:cs typeface="Arial"/>
              <a:sym typeface="Arial"/>
            </a:endParaRPr>
          </a:p>
        </p:txBody>
      </p:sp>
      <p:sp>
        <p:nvSpPr>
          <p:cNvPr id="837" name="Google Shape;837;p128"/>
          <p:cNvSpPr/>
          <p:nvPr/>
        </p:nvSpPr>
        <p:spPr>
          <a:xfrm>
            <a:off x="323528" y="4221088"/>
            <a:ext cx="3456384"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   Рентген грудної клітини:</a:t>
            </a:r>
            <a:endParaRPr sz="1800">
              <a:solidFill>
                <a:schemeClr val="lt1"/>
              </a:solidFill>
              <a:latin typeface="Book Antiqua"/>
              <a:ea typeface="Book Antiqua"/>
              <a:cs typeface="Book Antiqua"/>
              <a:sym typeface="Book Antiqua"/>
            </a:endParaRPr>
          </a:p>
          <a:p>
            <a:pPr marL="179387" marR="0" lvl="0" indent="-179387" algn="l" rtl="0">
              <a:spcBef>
                <a:spcPts val="0"/>
              </a:spcBef>
              <a:spcAft>
                <a:spcPts val="0"/>
              </a:spcAft>
              <a:buClr>
                <a:schemeClr val="lt1"/>
              </a:buClr>
              <a:buSzPts val="1800"/>
              <a:buChar char="•"/>
            </a:pPr>
            <a:r>
              <a:rPr lang="ru-RU" sz="1800">
                <a:solidFill>
                  <a:schemeClr val="lt1"/>
                </a:solidFill>
                <a:latin typeface="Book Antiqua"/>
                <a:ea typeface="Book Antiqua"/>
                <a:cs typeface="Book Antiqua"/>
                <a:sym typeface="Book Antiqua"/>
              </a:rPr>
              <a:t>дифузне неоднорідне затемнення легеневої тканини;</a:t>
            </a:r>
            <a:endParaRPr sz="1800">
              <a:solidFill>
                <a:schemeClr val="lt1"/>
              </a:solidFill>
              <a:latin typeface="Book Antiqua"/>
              <a:ea typeface="Book Antiqua"/>
              <a:cs typeface="Book Antiqua"/>
              <a:sym typeface="Book Antiqua"/>
            </a:endParaRPr>
          </a:p>
          <a:p>
            <a:pPr marL="179387" marR="0" lvl="0" indent="-179387" algn="l" rtl="0">
              <a:spcBef>
                <a:spcPts val="0"/>
              </a:spcBef>
              <a:spcAft>
                <a:spcPts val="0"/>
              </a:spcAft>
              <a:buClr>
                <a:schemeClr val="lt1"/>
              </a:buClr>
              <a:buSzPts val="1800"/>
              <a:buChar char="•"/>
            </a:pPr>
            <a:r>
              <a:rPr lang="ru-RU" sz="1800">
                <a:solidFill>
                  <a:schemeClr val="lt1"/>
                </a:solidFill>
                <a:latin typeface="Book Antiqua"/>
                <a:ea typeface="Book Antiqua"/>
                <a:cs typeface="Book Antiqua"/>
                <a:sym typeface="Book Antiqua"/>
              </a:rPr>
              <a:t>  газ в клубовій кишці (стрілка).</a:t>
            </a:r>
            <a:endParaRPr sz="1800">
              <a:solidFill>
                <a:schemeClr val="lt1"/>
              </a:solidFill>
              <a:latin typeface="Book Antiqua"/>
              <a:ea typeface="Book Antiqua"/>
              <a:cs typeface="Book Antiqua"/>
              <a:sym typeface="Book Antiqua"/>
            </a:endParaRPr>
          </a:p>
          <a:p>
            <a:pPr marL="179388" marR="0" lvl="0" indent="-179388" algn="l" rtl="0">
              <a:spcBef>
                <a:spcPts val="0"/>
              </a:spcBef>
              <a:spcAft>
                <a:spcPts val="0"/>
              </a:spcAft>
              <a:buClr>
                <a:schemeClr val="lt1"/>
              </a:buClr>
              <a:buSzPts val="1800"/>
              <a:buFont typeface="Book Antiqua"/>
              <a:buChar char="•"/>
            </a:pPr>
            <a:endParaRPr sz="1800">
              <a:solidFill>
                <a:schemeClr val="lt1"/>
              </a:solidFill>
              <a:latin typeface="Book Antiqua"/>
              <a:ea typeface="Book Antiqua"/>
              <a:cs typeface="Book Antiqua"/>
              <a:sym typeface="Book Antiqua"/>
            </a:endParaRPr>
          </a:p>
        </p:txBody>
      </p:sp>
      <p:sp>
        <p:nvSpPr>
          <p:cNvPr id="838" name="Google Shape;838;p128"/>
          <p:cNvSpPr/>
          <p:nvPr/>
        </p:nvSpPr>
        <p:spPr>
          <a:xfrm>
            <a:off x="3779912" y="4221096"/>
            <a:ext cx="4572000"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КТ :</a:t>
            </a:r>
            <a:endParaRPr/>
          </a:p>
          <a:p>
            <a:pPr marL="269875" marR="0" lvl="0" indent="-269875" algn="l" rtl="0">
              <a:spcBef>
                <a:spcPts val="0"/>
              </a:spcBef>
              <a:spcAft>
                <a:spcPts val="0"/>
              </a:spcAft>
              <a:buClr>
                <a:schemeClr val="lt1"/>
              </a:buClr>
              <a:buSzPts val="1800"/>
              <a:buFont typeface="Arial"/>
              <a:buChar char="•"/>
            </a:pPr>
            <a:r>
              <a:rPr lang="ru-RU" sz="1800">
                <a:solidFill>
                  <a:schemeClr val="lt1"/>
                </a:solidFill>
                <a:latin typeface="Book Antiqua"/>
                <a:ea typeface="Book Antiqua"/>
                <a:cs typeface="Book Antiqua"/>
                <a:sym typeface="Book Antiqua"/>
              </a:rPr>
              <a:t>дифузне затемнення легеневої тканини по типу матового скла з невеликим потовщенням міждолькових перегородок (вістря стрілки);</a:t>
            </a:r>
            <a:endParaRPr sz="1800">
              <a:solidFill>
                <a:schemeClr val="lt1"/>
              </a:solidFill>
              <a:latin typeface="Book Antiqua"/>
              <a:ea typeface="Book Antiqua"/>
              <a:cs typeface="Book Antiqua"/>
              <a:sym typeface="Book Antiqua"/>
            </a:endParaRPr>
          </a:p>
        </p:txBody>
      </p:sp>
      <p:pic>
        <p:nvPicPr>
          <p:cNvPr id="839" name="Google Shape;839;p128" descr="Fig. 3"/>
          <p:cNvPicPr preferRelativeResize="0"/>
          <p:nvPr/>
        </p:nvPicPr>
        <p:blipFill rotWithShape="1">
          <a:blip r:embed="rId4">
            <a:alphaModFix/>
          </a:blip>
          <a:srcRect/>
          <a:stretch/>
        </p:blipFill>
        <p:spPr>
          <a:xfrm>
            <a:off x="251520" y="548680"/>
            <a:ext cx="6840760" cy="3768217"/>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p129"/>
          <p:cNvSpPr/>
          <p:nvPr/>
        </p:nvSpPr>
        <p:spPr>
          <a:xfrm>
            <a:off x="179512" y="6027003"/>
            <a:ext cx="8496944"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200" u="sng">
                <a:solidFill>
                  <a:schemeClr val="lt1"/>
                </a:solidFill>
                <a:latin typeface="Book Antiqua"/>
                <a:ea typeface="Book Antiqua"/>
                <a:cs typeface="Book Antiqua"/>
                <a:sym typeface="Book Antiqua"/>
              </a:rPr>
              <a:t>Daijiro Nabeya</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Shusaku Haranaga</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Gretchen Lynn Parrott</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Takeshi Kinjo</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Saifun Nahar</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Teruhisa Tanaka</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Tetsuo Hirata</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Akira Hokama</a:t>
            </a:r>
            <a:r>
              <a:rPr lang="ru-RU" sz="1200">
                <a:solidFill>
                  <a:schemeClr val="lt1"/>
                </a:solidFill>
                <a:latin typeface="Book Antiqua"/>
                <a:ea typeface="Book Antiqua"/>
                <a:cs typeface="Book Antiqua"/>
                <a:sym typeface="Book Antiqua"/>
              </a:rPr>
              <a:t>, </a:t>
            </a:r>
            <a:r>
              <a:rPr lang="ru-RU" sz="1200" u="sng">
                <a:solidFill>
                  <a:schemeClr val="lt1"/>
                </a:solidFill>
                <a:latin typeface="Book Antiqua"/>
                <a:ea typeface="Book Antiqua"/>
                <a:cs typeface="Book Antiqua"/>
                <a:sym typeface="Book Antiqua"/>
              </a:rPr>
              <a:t>Masao Tateyama</a:t>
            </a:r>
            <a:r>
              <a:rPr lang="ru-RU" sz="1200">
                <a:solidFill>
                  <a:schemeClr val="lt1"/>
                </a:solidFill>
                <a:latin typeface="Book Antiqua"/>
                <a:ea typeface="Book Antiqua"/>
                <a:cs typeface="Book Antiqua"/>
                <a:sym typeface="Book Antiqua"/>
              </a:rPr>
              <a:t> &amp; Jiro Fujita. Pulmonary strongyloidiasis: assessment between manifestation and radiological findings in 16 severe strongyloidiasis cases.</a:t>
            </a:r>
            <a:r>
              <a:rPr lang="ru-RU" sz="1200" i="1" u="sng">
                <a:solidFill>
                  <a:schemeClr val="hlink"/>
                </a:solidFill>
                <a:latin typeface="Book Antiqua"/>
                <a:ea typeface="Book Antiqua"/>
                <a:cs typeface="Book Antiqua"/>
                <a:sym typeface="Book Antiqua"/>
                <a:hlinkClick r:id="rId3"/>
              </a:rPr>
              <a:t> BMC Infectious Diseases</a:t>
            </a:r>
            <a:r>
              <a:rPr lang="ru-RU" sz="1200">
                <a:solidFill>
                  <a:schemeClr val="lt1"/>
                </a:solidFill>
                <a:latin typeface="Book Antiqua"/>
                <a:ea typeface="Book Antiqua"/>
                <a:cs typeface="Book Antiqua"/>
                <a:sym typeface="Book Antiqua"/>
              </a:rPr>
              <a:t> </a:t>
            </a:r>
            <a:r>
              <a:rPr lang="ru-RU" sz="1200" b="1">
                <a:solidFill>
                  <a:schemeClr val="lt1"/>
                </a:solidFill>
                <a:latin typeface="Book Antiqua"/>
                <a:ea typeface="Book Antiqua"/>
                <a:cs typeface="Book Antiqua"/>
                <a:sym typeface="Book Antiqua"/>
              </a:rPr>
              <a:t>volume 17</a:t>
            </a:r>
            <a:r>
              <a:rPr lang="ru-RU" sz="1200">
                <a:solidFill>
                  <a:schemeClr val="lt1"/>
                </a:solidFill>
                <a:latin typeface="Book Antiqua"/>
                <a:ea typeface="Book Antiqua"/>
                <a:cs typeface="Book Antiqua"/>
                <a:sym typeface="Book Antiqua"/>
              </a:rPr>
              <a:t>, Article number: 320 (2017) </a:t>
            </a:r>
            <a:endParaRPr sz="1200">
              <a:solidFill>
                <a:schemeClr val="lt1"/>
              </a:solidFill>
              <a:latin typeface="Book Antiqua"/>
              <a:ea typeface="Book Antiqua"/>
              <a:cs typeface="Book Antiqua"/>
              <a:sym typeface="Book Antiqua"/>
            </a:endParaRPr>
          </a:p>
        </p:txBody>
      </p:sp>
      <p:sp>
        <p:nvSpPr>
          <p:cNvPr id="845" name="Google Shape;845;p129"/>
          <p:cNvSpPr/>
          <p:nvPr/>
        </p:nvSpPr>
        <p:spPr>
          <a:xfrm>
            <a:off x="1907704" y="0"/>
            <a:ext cx="4572000" cy="738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400" b="1">
                <a:solidFill>
                  <a:schemeClr val="lt1"/>
                </a:solidFill>
                <a:latin typeface="Book Antiqua"/>
                <a:ea typeface="Book Antiqua"/>
                <a:cs typeface="Book Antiqua"/>
                <a:sym typeface="Book Antiqua"/>
              </a:rPr>
              <a:t>        Стронгілоїдоз</a:t>
            </a:r>
            <a:br>
              <a:rPr lang="ru-RU" sz="1800">
                <a:solidFill>
                  <a:schemeClr val="lt1"/>
                </a:solidFill>
                <a:latin typeface="Book Antiqua"/>
                <a:ea typeface="Book Antiqua"/>
                <a:cs typeface="Book Antiqua"/>
                <a:sym typeface="Book Antiqua"/>
              </a:rPr>
            </a:br>
            <a:endParaRPr sz="1800">
              <a:solidFill>
                <a:schemeClr val="lt1"/>
              </a:solidFill>
              <a:latin typeface="Book Antiqua"/>
              <a:ea typeface="Book Antiqua"/>
              <a:cs typeface="Book Antiqua"/>
              <a:sym typeface="Book Antiqua"/>
            </a:endParaRPr>
          </a:p>
        </p:txBody>
      </p:sp>
      <p:sp>
        <p:nvSpPr>
          <p:cNvPr id="846" name="Google Shape;846;p129"/>
          <p:cNvSpPr/>
          <p:nvPr/>
        </p:nvSpPr>
        <p:spPr>
          <a:xfrm>
            <a:off x="0" y="107728"/>
            <a:ext cx="65" cy="241744"/>
          </a:xfrm>
          <a:prstGeom prst="rect">
            <a:avLst/>
          </a:prstGeom>
          <a:solidFill>
            <a:srgbClr val="F8F9FA"/>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lt1"/>
              </a:buClr>
              <a:buSzPts val="1800"/>
              <a:buFont typeface="Book Antiqua"/>
              <a:buNone/>
            </a:pPr>
            <a:endParaRPr sz="1800" b="0" i="0" u="none" strike="noStrike" cap="none">
              <a:solidFill>
                <a:schemeClr val="lt1"/>
              </a:solidFill>
              <a:latin typeface="Arial"/>
              <a:ea typeface="Arial"/>
              <a:cs typeface="Arial"/>
              <a:sym typeface="Arial"/>
            </a:endParaRPr>
          </a:p>
        </p:txBody>
      </p:sp>
      <p:sp>
        <p:nvSpPr>
          <p:cNvPr id="847" name="Google Shape;847;p129"/>
          <p:cNvSpPr/>
          <p:nvPr/>
        </p:nvSpPr>
        <p:spPr>
          <a:xfrm>
            <a:off x="481703" y="4221088"/>
            <a:ext cx="3456300"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   </a:t>
            </a:r>
            <a:r>
              <a:rPr lang="ru-RU" sz="1700">
                <a:solidFill>
                  <a:schemeClr val="lt1"/>
                </a:solidFill>
                <a:latin typeface="Book Antiqua"/>
                <a:ea typeface="Book Antiqua"/>
                <a:cs typeface="Book Antiqua"/>
                <a:sym typeface="Book Antiqua"/>
              </a:rPr>
              <a:t>Рентген грудної клітини:</a:t>
            </a:r>
            <a:endParaRPr sz="1700">
              <a:solidFill>
                <a:schemeClr val="lt1"/>
              </a:solidFill>
              <a:latin typeface="Book Antiqua"/>
              <a:ea typeface="Book Antiqua"/>
              <a:cs typeface="Book Antiqua"/>
              <a:sym typeface="Book Antiqua"/>
            </a:endParaRPr>
          </a:p>
          <a:p>
            <a:pPr marL="179387" marR="0" lvl="0" indent="-173037" algn="l" rtl="0">
              <a:spcBef>
                <a:spcPts val="0"/>
              </a:spcBef>
              <a:spcAft>
                <a:spcPts val="0"/>
              </a:spcAft>
              <a:buClr>
                <a:schemeClr val="lt1"/>
              </a:buClr>
              <a:buSzPts val="1700"/>
              <a:buChar char="•"/>
            </a:pPr>
            <a:r>
              <a:rPr lang="ru-RU" sz="1700">
                <a:solidFill>
                  <a:schemeClr val="lt1"/>
                </a:solidFill>
                <a:latin typeface="Book Antiqua"/>
                <a:ea typeface="Book Antiqua"/>
                <a:cs typeface="Book Antiqua"/>
                <a:sym typeface="Book Antiqua"/>
              </a:rPr>
              <a:t>дифузне неоднорідне затемнення легеневої тканини;</a:t>
            </a:r>
            <a:endParaRPr sz="1700">
              <a:solidFill>
                <a:schemeClr val="lt1"/>
              </a:solidFill>
              <a:latin typeface="Book Antiqua"/>
              <a:ea typeface="Book Antiqua"/>
              <a:cs typeface="Book Antiqua"/>
              <a:sym typeface="Book Antiqua"/>
            </a:endParaRPr>
          </a:p>
          <a:p>
            <a:pPr marL="179387" marR="0" lvl="0" indent="-173037" algn="l" rtl="0">
              <a:spcBef>
                <a:spcPts val="0"/>
              </a:spcBef>
              <a:spcAft>
                <a:spcPts val="0"/>
              </a:spcAft>
              <a:buClr>
                <a:schemeClr val="lt1"/>
              </a:buClr>
              <a:buSzPts val="1700"/>
              <a:buChar char="•"/>
            </a:pPr>
            <a:r>
              <a:rPr lang="ru-RU" sz="1700">
                <a:solidFill>
                  <a:schemeClr val="lt1"/>
                </a:solidFill>
                <a:latin typeface="Book Antiqua"/>
                <a:ea typeface="Book Antiqua"/>
                <a:cs typeface="Book Antiqua"/>
                <a:sym typeface="Book Antiqua"/>
              </a:rPr>
              <a:t>безструктурні коріння легень;</a:t>
            </a:r>
            <a:endParaRPr sz="1700">
              <a:solidFill>
                <a:schemeClr val="lt1"/>
              </a:solidFill>
              <a:latin typeface="Book Antiqua"/>
              <a:ea typeface="Book Antiqua"/>
              <a:cs typeface="Book Antiqua"/>
              <a:sym typeface="Book Antiqua"/>
            </a:endParaRPr>
          </a:p>
          <a:p>
            <a:pPr marL="179387" marR="0" lvl="0" indent="-173037" algn="l" rtl="0">
              <a:spcBef>
                <a:spcPts val="0"/>
              </a:spcBef>
              <a:spcAft>
                <a:spcPts val="0"/>
              </a:spcAft>
              <a:buClr>
                <a:schemeClr val="lt1"/>
              </a:buClr>
              <a:buSzPts val="1700"/>
              <a:buChar char="•"/>
            </a:pPr>
            <a:r>
              <a:rPr lang="ru-RU" sz="1700">
                <a:solidFill>
                  <a:schemeClr val="lt1"/>
                </a:solidFill>
                <a:latin typeface="Book Antiqua"/>
                <a:ea typeface="Book Antiqua"/>
                <a:cs typeface="Book Antiqua"/>
                <a:sym typeface="Book Antiqua"/>
              </a:rPr>
              <a:t>газ в клубовій кишці (стрілка).</a:t>
            </a:r>
            <a:endParaRPr sz="1700">
              <a:solidFill>
                <a:schemeClr val="lt1"/>
              </a:solidFill>
              <a:latin typeface="Book Antiqua"/>
              <a:ea typeface="Book Antiqua"/>
              <a:cs typeface="Book Antiqua"/>
              <a:sym typeface="Book Antiqua"/>
            </a:endParaRPr>
          </a:p>
          <a:p>
            <a:pPr marL="45720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sp>
        <p:nvSpPr>
          <p:cNvPr id="848" name="Google Shape;848;p129"/>
          <p:cNvSpPr/>
          <p:nvPr/>
        </p:nvSpPr>
        <p:spPr>
          <a:xfrm>
            <a:off x="4139952" y="4221088"/>
            <a:ext cx="5004048" cy="175432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КТ : дифузне затемнення легеневої тканини по типу матового скла;</a:t>
            </a: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800">
                <a:solidFill>
                  <a:schemeClr val="lt1"/>
                </a:solidFill>
                <a:latin typeface="Book Antiqua"/>
                <a:ea typeface="Book Antiqua"/>
                <a:cs typeface="Book Antiqua"/>
                <a:sym typeface="Book Antiqua"/>
              </a:rPr>
              <a:t>потовщення міждолькових перегородок (вістря стрілки);</a:t>
            </a: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800">
                <a:solidFill>
                  <a:schemeClr val="lt1"/>
                </a:solidFill>
                <a:latin typeface="Book Antiqua"/>
                <a:ea typeface="Book Antiqua"/>
                <a:cs typeface="Book Antiqua"/>
                <a:sym typeface="Book Antiqua"/>
              </a:rPr>
              <a:t>потовщення бронхо-судинного пучка</a:t>
            </a: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800">
                <a:solidFill>
                  <a:schemeClr val="lt1"/>
                </a:solidFill>
                <a:latin typeface="Book Antiqua"/>
                <a:ea typeface="Book Antiqua"/>
                <a:cs typeface="Book Antiqua"/>
                <a:sym typeface="Book Antiqua"/>
              </a:rPr>
              <a:t> плевральний випіт.</a:t>
            </a: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pic>
        <p:nvPicPr>
          <p:cNvPr id="849" name="Google Shape;849;p129" descr="Fig. 4"/>
          <p:cNvPicPr preferRelativeResize="0"/>
          <p:nvPr/>
        </p:nvPicPr>
        <p:blipFill rotWithShape="1">
          <a:blip r:embed="rId4">
            <a:alphaModFix/>
          </a:blip>
          <a:srcRect/>
          <a:stretch/>
        </p:blipFill>
        <p:spPr>
          <a:xfrm>
            <a:off x="683568" y="476672"/>
            <a:ext cx="5904656" cy="3790490"/>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sp>
        <p:nvSpPr>
          <p:cNvPr id="854" name="Google Shape;854;p130"/>
          <p:cNvSpPr txBox="1">
            <a:spLocks noGrp="1"/>
          </p:cNvSpPr>
          <p:nvPr>
            <p:ph type="title"/>
          </p:nvPr>
        </p:nvSpPr>
        <p:spPr>
          <a:xfrm>
            <a:off x="467544" y="0"/>
            <a:ext cx="8229600" cy="77809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EAD594"/>
              </a:buClr>
              <a:buSzPts val="4100"/>
              <a:buFont typeface="Lucida Sans"/>
              <a:buNone/>
            </a:pPr>
            <a:r>
              <a:rPr lang="ru-RU"/>
              <a:t>Шистосоматоз (Bilharziasis)</a:t>
            </a:r>
            <a:endParaRPr/>
          </a:p>
        </p:txBody>
      </p:sp>
      <p:sp>
        <p:nvSpPr>
          <p:cNvPr id="855" name="Google Shape;855;p130"/>
          <p:cNvSpPr/>
          <p:nvPr/>
        </p:nvSpPr>
        <p:spPr>
          <a:xfrm>
            <a:off x="333878" y="650587"/>
            <a:ext cx="8496900" cy="6001500"/>
          </a:xfrm>
          <a:prstGeom prst="rect">
            <a:avLst/>
          </a:prstGeom>
          <a:noFill/>
          <a:ln>
            <a:noFill/>
          </a:ln>
        </p:spPr>
        <p:txBody>
          <a:bodyPr spcFirstLastPara="1" wrap="square" lIns="91425" tIns="45700" rIns="91425" bIns="45700" anchor="t" anchorCtr="0">
            <a:noAutofit/>
          </a:bodyPr>
          <a:lstStyle/>
          <a:p>
            <a:pPr marL="0" marR="0" lvl="0" indent="365125" algn="just" rtl="0">
              <a:spcBef>
                <a:spcPts val="0"/>
              </a:spcBef>
              <a:spcAft>
                <a:spcPts val="0"/>
              </a:spcAft>
              <a:buNone/>
            </a:pPr>
            <a:r>
              <a:rPr lang="ru-RU" sz="2400">
                <a:solidFill>
                  <a:schemeClr val="lt1"/>
                </a:solidFill>
                <a:latin typeface="Book Antiqua"/>
                <a:ea typeface="Book Antiqua"/>
                <a:cs typeface="Book Antiqua"/>
                <a:sym typeface="Book Antiqua"/>
              </a:rPr>
              <a:t>Шистосомоз (більгарціоз)—</a:t>
            </a:r>
            <a:r>
              <a:rPr lang="ru-RU" sz="2300">
                <a:solidFill>
                  <a:schemeClr val="lt1"/>
                </a:solidFill>
                <a:latin typeface="Book Antiqua"/>
                <a:ea typeface="Book Antiqua"/>
                <a:cs typeface="Book Antiqua"/>
                <a:sym typeface="Book Antiqua"/>
              </a:rPr>
              <a:t>паразитарне захворювання, що викликається трематодами роду Schistosoma, які проникають в організм черезшкірно при контакті з прісною водою, в якій знаходяться церкарії цих гельмінтів. Паразит вражає м'язи і судини травної системи або сечостатевої системи. Гострі симптоми - дерматит, з економікою, що розвивається в подальшому через кілька тижнів лихоманкою, ознобом, нудотою, болем у животі, діареєю, нездужанням і болем у м'язах. Ознаки хронічного ураження залежать від різновидів паразита, але, як правило, включають геморагічний пронос (наприклад, при інвазії S. mansoni і S. japonicum) або гематурію (наприклад, при інвазії S. haematobium). Діагноз встановлюється з виявлення яєць в калі, сечі або примірниках біопсії. Серологічні тести можуть використовуватися, але не корелюють зі ступенем розвитку процесу або виразністю клінічних проявів.</a:t>
            </a:r>
            <a:endParaRPr sz="2300">
              <a:solidFill>
                <a:schemeClr val="lt1"/>
              </a:solidFill>
              <a:latin typeface="Book Antiqua"/>
              <a:ea typeface="Book Antiqua"/>
              <a:cs typeface="Book Antiqua"/>
              <a:sym typeface="Book Antiqua"/>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370" name="Picture 2"/>
          <p:cNvPicPr>
            <a:picLocks noChangeAspect="1" noChangeArrowheads="1"/>
          </p:cNvPicPr>
          <p:nvPr/>
        </p:nvPicPr>
        <p:blipFill>
          <a:blip r:embed="rId2"/>
          <a:srcRect/>
          <a:stretch>
            <a:fillRect/>
          </a:stretch>
        </p:blipFill>
        <p:spPr bwMode="auto">
          <a:xfrm>
            <a:off x="0" y="194794"/>
            <a:ext cx="4082462" cy="5231645"/>
          </a:xfrm>
          <a:prstGeom prst="rect">
            <a:avLst/>
          </a:prstGeom>
          <a:noFill/>
          <a:ln w="9525">
            <a:noFill/>
            <a:miter lim="800000"/>
            <a:headEnd/>
            <a:tailEnd/>
          </a:ln>
        </p:spPr>
      </p:pic>
      <p:sp>
        <p:nvSpPr>
          <p:cNvPr id="3" name="Прямоугольник 2"/>
          <p:cNvSpPr/>
          <p:nvPr/>
        </p:nvSpPr>
        <p:spPr>
          <a:xfrm>
            <a:off x="4197247" y="225811"/>
            <a:ext cx="4751882" cy="4708981"/>
          </a:xfrm>
          <a:prstGeom prst="rect">
            <a:avLst/>
          </a:prstGeom>
        </p:spPr>
        <p:txBody>
          <a:bodyPr wrap="square">
            <a:spAutoFit/>
          </a:bodyPr>
          <a:lstStyle/>
          <a:p>
            <a:pPr indent="179388" algn="just"/>
            <a:r>
              <a:rPr lang="uk-UA" sz="2000" dirty="0" err="1">
                <a:solidFill>
                  <a:schemeClr val="bg1"/>
                </a:solidFill>
                <a:latin typeface="Times New Roman" pitchFamily="18" charset="0"/>
                <a:cs typeface="Times New Roman" pitchFamily="18" charset="0"/>
              </a:rPr>
              <a:t>Церкарії</a:t>
            </a:r>
            <a:r>
              <a:rPr lang="uk-UA" sz="2000" dirty="0">
                <a:solidFill>
                  <a:schemeClr val="bg1"/>
                </a:solidFill>
                <a:latin typeface="Times New Roman" pitchFamily="18" charset="0"/>
                <a:cs typeface="Times New Roman" pitchFamily="18" charset="0"/>
              </a:rPr>
              <a:t>  проникають  у кровоносні судини, потім  у правий шлуночок серця, в легені  і активно розвиваються. Далі  вже  статевозрілі форми мігрують у вени стінок кишок, сечостатевої системи.  У  кров’яному  руслі дорослі особини відкладають  яйця, які  крізь стінки  судин проникають у  прилеглі тканини. Шип на яйці сильно пошкоджує ендотелій кровоносних судин. </a:t>
            </a:r>
          </a:p>
          <a:p>
            <a:pPr indent="179388" algn="just"/>
            <a:r>
              <a:rPr lang="uk-UA" sz="2000" dirty="0">
                <a:solidFill>
                  <a:schemeClr val="bg1"/>
                </a:solidFill>
                <a:latin typeface="Times New Roman" pitchFamily="18" charset="0"/>
                <a:cs typeface="Times New Roman" pitchFamily="18" charset="0"/>
              </a:rPr>
              <a:t>Самки  </a:t>
            </a:r>
            <a:r>
              <a:rPr lang="en-US" sz="2000" dirty="0" err="1">
                <a:solidFill>
                  <a:schemeClr val="bg1"/>
                </a:solidFill>
                <a:latin typeface="Times New Roman" pitchFamily="18" charset="0"/>
                <a:cs typeface="Times New Roman" pitchFamily="18" charset="0"/>
              </a:rPr>
              <a:t>Schistosoma</a:t>
            </a:r>
            <a:r>
              <a:rPr lang="en-US" sz="2000" dirty="0">
                <a:solidFill>
                  <a:schemeClr val="bg1"/>
                </a:solidFill>
                <a:latin typeface="Times New Roman" pitchFamily="18" charset="0"/>
                <a:cs typeface="Times New Roman" pitchFamily="18" charset="0"/>
              </a:rPr>
              <a:t> </a:t>
            </a:r>
            <a:r>
              <a:rPr lang="en-US" sz="2000" dirty="0" err="1">
                <a:solidFill>
                  <a:schemeClr val="bg1"/>
                </a:solidFill>
                <a:latin typeface="Times New Roman" pitchFamily="18" charset="0"/>
                <a:cs typeface="Times New Roman" pitchFamily="18" charset="0"/>
              </a:rPr>
              <a:t>haematobium</a:t>
            </a:r>
            <a:r>
              <a:rPr lang="en-US" sz="2000" dirty="0">
                <a:solidFill>
                  <a:schemeClr val="bg1"/>
                </a:solidFill>
                <a:latin typeface="Times New Roman" pitchFamily="18" charset="0"/>
                <a:cs typeface="Times New Roman" pitchFamily="18" charset="0"/>
              </a:rPr>
              <a:t> </a:t>
            </a:r>
            <a:r>
              <a:rPr lang="uk-UA" sz="2000" dirty="0">
                <a:solidFill>
                  <a:schemeClr val="bg1"/>
                </a:solidFill>
                <a:latin typeface="Times New Roman" pitchFamily="18" charset="0"/>
                <a:cs typeface="Times New Roman" pitchFamily="18" charset="0"/>
              </a:rPr>
              <a:t> за добу продукують  100–200  яєць,</a:t>
            </a:r>
          </a:p>
          <a:p>
            <a:pPr indent="179388" algn="just"/>
            <a:r>
              <a:rPr lang="uk-UA" sz="2000" dirty="0">
                <a:solidFill>
                  <a:schemeClr val="bg1"/>
                </a:solidFill>
                <a:latin typeface="Times New Roman" pitchFamily="18" charset="0"/>
                <a:cs typeface="Times New Roman" pitchFamily="18" charset="0"/>
              </a:rPr>
              <a:t>самки  </a:t>
            </a:r>
            <a:r>
              <a:rPr lang="uk-UA" sz="2000" dirty="0" err="1">
                <a:solidFill>
                  <a:schemeClr val="bg1"/>
                </a:solidFill>
                <a:latin typeface="Times New Roman" pitchFamily="18" charset="0"/>
                <a:cs typeface="Times New Roman" pitchFamily="18" charset="0"/>
              </a:rPr>
              <a:t>Sch</a:t>
            </a:r>
            <a:r>
              <a:rPr lang="uk-UA" sz="2000" dirty="0">
                <a:solidFill>
                  <a:schemeClr val="bg1"/>
                </a:solidFill>
                <a:latin typeface="Times New Roman" pitchFamily="18" charset="0"/>
                <a:cs typeface="Times New Roman" pitchFamily="18" charset="0"/>
              </a:rPr>
              <a:t>. </a:t>
            </a:r>
            <a:r>
              <a:rPr lang="uk-UA" sz="2000" dirty="0" err="1">
                <a:solidFill>
                  <a:schemeClr val="bg1"/>
                </a:solidFill>
                <a:latin typeface="Times New Roman" pitchFamily="18" charset="0"/>
                <a:cs typeface="Times New Roman" pitchFamily="18" charset="0"/>
              </a:rPr>
              <a:t>mansonі</a:t>
            </a:r>
            <a:r>
              <a:rPr lang="uk-UA" sz="2000" dirty="0">
                <a:solidFill>
                  <a:schemeClr val="bg1"/>
                </a:solidFill>
                <a:latin typeface="Times New Roman" pitchFamily="18" charset="0"/>
                <a:cs typeface="Times New Roman" pitchFamily="18" charset="0"/>
              </a:rPr>
              <a:t>  –  до  250 яєць, а  </a:t>
            </a:r>
            <a:r>
              <a:rPr lang="uk-UA" sz="2000" dirty="0" err="1">
                <a:solidFill>
                  <a:schemeClr val="bg1"/>
                </a:solidFill>
                <a:latin typeface="Times New Roman" pitchFamily="18" charset="0"/>
                <a:cs typeface="Times New Roman" pitchFamily="18" charset="0"/>
              </a:rPr>
              <a:t>Sch</a:t>
            </a:r>
            <a:r>
              <a:rPr lang="uk-UA" sz="2000" dirty="0">
                <a:solidFill>
                  <a:schemeClr val="bg1"/>
                </a:solidFill>
                <a:latin typeface="Times New Roman" pitchFamily="18" charset="0"/>
                <a:cs typeface="Times New Roman" pitchFamily="18" charset="0"/>
              </a:rPr>
              <a:t>.   </a:t>
            </a:r>
            <a:r>
              <a:rPr lang="uk-UA" sz="2000" dirty="0" err="1">
                <a:solidFill>
                  <a:schemeClr val="bg1"/>
                </a:solidFill>
                <a:latin typeface="Times New Roman" pitchFamily="18" charset="0"/>
                <a:cs typeface="Times New Roman" pitchFamily="18" charset="0"/>
              </a:rPr>
              <a:t>japonicum</a:t>
            </a:r>
            <a:r>
              <a:rPr lang="uk-UA" sz="2000" dirty="0">
                <a:solidFill>
                  <a:schemeClr val="bg1"/>
                </a:solidFill>
                <a:latin typeface="Times New Roman" pitchFamily="18" charset="0"/>
                <a:cs typeface="Times New Roman" pitchFamily="18" charset="0"/>
              </a:rPr>
              <a:t>  –  до 5000 яєць.  </a:t>
            </a:r>
          </a:p>
          <a:p>
            <a:endParaRPr lang="uk-UA" sz="2000" dirty="0">
              <a:solidFill>
                <a:schemeClr val="bg1"/>
              </a:solidFill>
              <a:latin typeface="Times New Roman" pitchFamily="18" charset="0"/>
              <a:cs typeface="Times New Roman" pitchFamily="18" charset="0"/>
            </a:endParaRPr>
          </a:p>
        </p:txBody>
      </p:sp>
      <p:sp>
        <p:nvSpPr>
          <p:cNvPr id="4" name="Прямоугольник 3"/>
          <p:cNvSpPr/>
          <p:nvPr/>
        </p:nvSpPr>
        <p:spPr>
          <a:xfrm>
            <a:off x="202366" y="5440314"/>
            <a:ext cx="8746761" cy="1323439"/>
          </a:xfrm>
          <a:prstGeom prst="rect">
            <a:avLst/>
          </a:prstGeom>
        </p:spPr>
        <p:txBody>
          <a:bodyPr wrap="square">
            <a:spAutoFit/>
          </a:bodyPr>
          <a:lstStyle/>
          <a:p>
            <a:pPr indent="269875" algn="just"/>
            <a:r>
              <a:rPr lang="uk-UA" sz="2000" dirty="0">
                <a:solidFill>
                  <a:schemeClr val="bg1"/>
                </a:solidFill>
                <a:latin typeface="Times New Roman" pitchFamily="18" charset="0"/>
                <a:cs typeface="Times New Roman" pitchFamily="18" charset="0"/>
              </a:rPr>
              <a:t>Мірацидій,  що знаходиться  всередині  яйця, синтезує протеолітичні ферменти,  які  руйнують тканини  та  сприяють просуненню яєць  в залежності від виду паразита; у сечовий міхур (з сечею яйця виводяться назовні)  або у кишечник (виводяться з фекаліями) </a:t>
            </a:r>
            <a:endParaRPr lang="uk-UA" sz="2000"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859"/>
        <p:cNvGrpSpPr/>
        <p:nvPr/>
      </p:nvGrpSpPr>
      <p:grpSpPr>
        <a:xfrm>
          <a:off x="0" y="0"/>
          <a:ext cx="0" cy="0"/>
          <a:chOff x="0" y="0"/>
          <a:chExt cx="0" cy="0"/>
        </a:xfrm>
      </p:grpSpPr>
      <p:sp>
        <p:nvSpPr>
          <p:cNvPr id="860" name="Google Shape;860;p131"/>
          <p:cNvSpPr/>
          <p:nvPr/>
        </p:nvSpPr>
        <p:spPr>
          <a:xfrm>
            <a:off x="467544" y="404664"/>
            <a:ext cx="8280920" cy="3785652"/>
          </a:xfrm>
          <a:prstGeom prst="rect">
            <a:avLst/>
          </a:prstGeom>
          <a:noFill/>
          <a:ln>
            <a:noFill/>
          </a:ln>
        </p:spPr>
        <p:txBody>
          <a:bodyPr spcFirstLastPara="1" wrap="square" lIns="91425" tIns="45700" rIns="91425" bIns="45700" anchor="t" anchorCtr="0">
            <a:noAutofit/>
          </a:bodyPr>
          <a:lstStyle/>
          <a:p>
            <a:pPr marL="0" marR="0" lvl="0" indent="274637" algn="just" rtl="0">
              <a:spcBef>
                <a:spcPts val="0"/>
              </a:spcBef>
              <a:spcAft>
                <a:spcPts val="0"/>
              </a:spcAft>
              <a:buNone/>
            </a:pPr>
            <a:r>
              <a:rPr lang="ru-RU" sz="2400" i="1" dirty="0" err="1">
                <a:solidFill>
                  <a:schemeClr val="lt1"/>
                </a:solidFill>
                <a:latin typeface="Book Antiqua"/>
                <a:ea typeface="Book Antiqua"/>
                <a:cs typeface="Book Antiqua"/>
                <a:sym typeface="Book Antiqua"/>
              </a:rPr>
              <a:t>Schistosoma</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єдина</a:t>
            </a:r>
            <a:r>
              <a:rPr lang="ru-RU" sz="2400" dirty="0">
                <a:solidFill>
                  <a:schemeClr val="lt1"/>
                </a:solidFill>
                <a:latin typeface="Book Antiqua"/>
                <a:ea typeface="Book Antiqua"/>
                <a:cs typeface="Book Antiqua"/>
                <a:sym typeface="Book Antiqua"/>
              </a:rPr>
              <a:t> трематода, яка </a:t>
            </a:r>
            <a:r>
              <a:rPr lang="ru-RU" sz="2400" dirty="0" err="1">
                <a:solidFill>
                  <a:schemeClr val="lt1"/>
                </a:solidFill>
                <a:latin typeface="Book Antiqua"/>
                <a:ea typeface="Book Antiqua"/>
                <a:cs typeface="Book Antiqua"/>
                <a:sym typeface="Book Antiqua"/>
              </a:rPr>
              <a:t>потрапляє</a:t>
            </a:r>
            <a:r>
              <a:rPr lang="ru-RU" sz="2400" dirty="0">
                <a:solidFill>
                  <a:schemeClr val="lt1"/>
                </a:solidFill>
                <a:latin typeface="Book Antiqua"/>
                <a:ea typeface="Book Antiqua"/>
                <a:cs typeface="Book Antiqua"/>
                <a:sym typeface="Book Antiqua"/>
              </a:rPr>
              <a:t> через </a:t>
            </a:r>
            <a:r>
              <a:rPr lang="ru-RU" sz="2400" dirty="0" err="1">
                <a:solidFill>
                  <a:schemeClr val="lt1"/>
                </a:solidFill>
                <a:latin typeface="Book Antiqua"/>
                <a:ea typeface="Book Antiqua"/>
                <a:cs typeface="Book Antiqua"/>
                <a:sym typeface="Book Antiqua"/>
              </a:rPr>
              <a:t>шкіру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всі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інші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трематоди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заражають</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тільки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через</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прийом</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їжі</a:t>
            </a:r>
            <a:r>
              <a:rPr lang="ru-RU" sz="2400" dirty="0">
                <a:solidFill>
                  <a:schemeClr val="lt1"/>
                </a:solidFill>
                <a:latin typeface="Book Antiqua"/>
                <a:ea typeface="Book Antiqua"/>
                <a:cs typeface="Book Antiqua"/>
                <a:sym typeface="Book Antiqua"/>
              </a:rPr>
              <a:t>. У </a:t>
            </a:r>
            <a:r>
              <a:rPr lang="ru-RU" sz="2400" dirty="0" err="1">
                <a:solidFill>
                  <a:schemeClr val="lt1"/>
                </a:solidFill>
                <a:latin typeface="Book Antiqua"/>
                <a:ea typeface="Book Antiqua"/>
                <a:cs typeface="Book Antiqua"/>
                <a:sym typeface="Book Antiqua"/>
              </a:rPr>
              <a:t>всьому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світі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заражені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приблизно</a:t>
            </a:r>
            <a:r>
              <a:rPr lang="ru-RU" sz="2400" dirty="0">
                <a:solidFill>
                  <a:schemeClr val="lt1"/>
                </a:solidFill>
                <a:latin typeface="Book Antiqua"/>
                <a:ea typeface="Book Antiqua"/>
                <a:cs typeface="Book Antiqua"/>
                <a:sym typeface="Book Antiqua"/>
              </a:rPr>
              <a:t> 207 </a:t>
            </a:r>
            <a:r>
              <a:rPr lang="ru-RU" sz="2400" dirty="0" err="1">
                <a:solidFill>
                  <a:schemeClr val="lt1"/>
                </a:solidFill>
                <a:latin typeface="Book Antiqua"/>
                <a:ea typeface="Book Antiqua"/>
                <a:cs typeface="Book Antiqua"/>
                <a:sym typeface="Book Antiqua"/>
              </a:rPr>
              <a:t>мільйонів</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чоловік</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274637" algn="just" rtl="0">
              <a:spcBef>
                <a:spcPts val="0"/>
              </a:spcBef>
              <a:spcAft>
                <a:spcPts val="0"/>
              </a:spcAft>
              <a:buClr>
                <a:schemeClr val="dk1"/>
              </a:buClr>
              <a:buSzPts val="1100"/>
              <a:buFont typeface="Arial"/>
              <a:buNone/>
            </a:pPr>
            <a:r>
              <a:rPr lang="ru-RU" sz="2400" dirty="0" err="1">
                <a:solidFill>
                  <a:schemeClr val="lt1"/>
                </a:solidFill>
                <a:latin typeface="Book Antiqua"/>
                <a:ea typeface="Book Antiqua"/>
                <a:cs typeface="Book Antiqua"/>
                <a:sym typeface="Book Antiqua"/>
              </a:rPr>
              <a:t>П'ять</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різновидів</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шистосоми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заражають</a:t>
            </a:r>
            <a:r>
              <a:rPr lang="ru-RU" sz="2400" dirty="0">
                <a:solidFill>
                  <a:schemeClr val="lt1"/>
                </a:solidFill>
                <a:latin typeface="Book Antiqua"/>
                <a:ea typeface="Book Antiqua"/>
                <a:cs typeface="Book Antiqua"/>
                <a:sym typeface="Book Antiqua"/>
              </a:rPr>
              <a:t> людей; у </a:t>
            </a:r>
            <a:r>
              <a:rPr lang="ru-RU" sz="2400" dirty="0" err="1">
                <a:solidFill>
                  <a:schemeClr val="lt1"/>
                </a:solidFill>
                <a:latin typeface="Book Antiqua"/>
                <a:ea typeface="Book Antiqua"/>
                <a:cs typeface="Book Antiqua"/>
                <a:sym typeface="Book Antiqua"/>
              </a:rPr>
              <a:t>всіх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схожі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життєві</a:t>
            </a:r>
            <a:r>
              <a:rPr lang="ru-RU" sz="2400" dirty="0">
                <a:solidFill>
                  <a:schemeClr val="lt1"/>
                </a:solidFill>
                <a:latin typeface="Book Antiqua"/>
                <a:ea typeface="Book Antiqua"/>
                <a:cs typeface="Book Antiqua"/>
                <a:sym typeface="Book Antiqua"/>
              </a:rPr>
              <a:t> цикли, в </a:t>
            </a:r>
            <a:r>
              <a:rPr lang="ru-RU" sz="2400" dirty="0" err="1">
                <a:solidFill>
                  <a:schemeClr val="lt1"/>
                </a:solidFill>
                <a:latin typeface="Book Antiqua"/>
                <a:ea typeface="Book Antiqua"/>
                <a:cs typeface="Book Antiqua"/>
                <a:sym typeface="Book Antiqua"/>
              </a:rPr>
              <a:t>яких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проміжними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хазяїнами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є</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прісноводні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молюски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равлики</a:t>
            </a:r>
            <a:r>
              <a:rPr lang="ru-RU" sz="2400" dirty="0">
                <a:solidFill>
                  <a:schemeClr val="lt1"/>
                </a:solidFill>
                <a:latin typeface="Book Antiqua"/>
                <a:ea typeface="Book Antiqua"/>
                <a:cs typeface="Book Antiqua"/>
                <a:sym typeface="Book Antiqua"/>
              </a:rPr>
              <a:t>). S. </a:t>
            </a:r>
            <a:r>
              <a:rPr lang="ru-RU" sz="2400" dirty="0" err="1">
                <a:solidFill>
                  <a:schemeClr val="lt1"/>
                </a:solidFill>
                <a:latin typeface="Book Antiqua"/>
                <a:ea typeface="Book Antiqua"/>
                <a:cs typeface="Book Antiqua"/>
                <a:sym typeface="Book Antiqua"/>
              </a:rPr>
              <a:t>haematobium</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викликає</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захворювання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сечовидільної</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системи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інші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види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Schistosoma</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викликають</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захворювання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кишковника</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274637" algn="just" rtl="0">
              <a:spcBef>
                <a:spcPts val="0"/>
              </a:spcBef>
              <a:spcAft>
                <a:spcPts val="0"/>
              </a:spcAft>
              <a:buNone/>
            </a:pPr>
            <a:endParaRPr sz="2400" dirty="0">
              <a:solidFill>
                <a:schemeClr val="lt1"/>
              </a:solidFill>
              <a:latin typeface="Book Antiqua"/>
              <a:ea typeface="Book Antiqua"/>
              <a:cs typeface="Book Antiqua"/>
              <a:sym typeface="Book Antiqua"/>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864"/>
        <p:cNvGrpSpPr/>
        <p:nvPr/>
      </p:nvGrpSpPr>
      <p:grpSpPr>
        <a:xfrm>
          <a:off x="0" y="0"/>
          <a:ext cx="0" cy="0"/>
          <a:chOff x="0" y="0"/>
          <a:chExt cx="0" cy="0"/>
        </a:xfrm>
      </p:grpSpPr>
      <p:sp>
        <p:nvSpPr>
          <p:cNvPr id="865" name="Google Shape;865;p132" descr="Стронгилоидоз собак, strongyloides stercoralis"/>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sp>
        <p:nvSpPr>
          <p:cNvPr id="866" name="Google Shape;866;p132" descr="Стронгилоидоз собак, strongyloides stercoralis"/>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graphicFrame>
        <p:nvGraphicFramePr>
          <p:cNvPr id="867" name="Google Shape;867;p132"/>
          <p:cNvGraphicFramePr/>
          <p:nvPr/>
        </p:nvGraphicFramePr>
        <p:xfrm>
          <a:off x="179512" y="304408"/>
          <a:ext cx="8424900" cy="5872550"/>
        </p:xfrm>
        <a:graphic>
          <a:graphicData uri="http://schemas.openxmlformats.org/drawingml/2006/table">
            <a:tbl>
              <a:tblPr>
                <a:noFill/>
                <a:tableStyleId>{AA332A87-D8A3-4F13-9A39-5E85D9F5776F}</a:tableStyleId>
              </a:tblPr>
              <a:tblGrid>
                <a:gridCol w="2808300">
                  <a:extLst>
                    <a:ext uri="{9D8B030D-6E8A-4147-A177-3AD203B41FA5}">
                      <a16:colId xmlns:a16="http://schemas.microsoft.com/office/drawing/2014/main" val="20000"/>
                    </a:ext>
                  </a:extLst>
                </a:gridCol>
                <a:gridCol w="2808300">
                  <a:extLst>
                    <a:ext uri="{9D8B030D-6E8A-4147-A177-3AD203B41FA5}">
                      <a16:colId xmlns:a16="http://schemas.microsoft.com/office/drawing/2014/main" val="20001"/>
                    </a:ext>
                  </a:extLst>
                </a:gridCol>
                <a:gridCol w="2808300">
                  <a:extLst>
                    <a:ext uri="{9D8B030D-6E8A-4147-A177-3AD203B41FA5}">
                      <a16:colId xmlns:a16="http://schemas.microsoft.com/office/drawing/2014/main" val="20002"/>
                    </a:ext>
                  </a:extLst>
                </a:gridCol>
              </a:tblGrid>
              <a:tr h="379300">
                <a:tc gridSpan="2">
                  <a:txBody>
                    <a:bodyPr/>
                    <a:lstStyle/>
                    <a:p>
                      <a:pPr marL="0" marR="0" lvl="0" indent="0" algn="ctr" rtl="0">
                        <a:spcBef>
                          <a:spcPts val="0"/>
                        </a:spcBef>
                        <a:spcAft>
                          <a:spcPts val="0"/>
                        </a:spcAft>
                        <a:buNone/>
                      </a:pPr>
                      <a:br>
                        <a:rPr lang="ru-RU" sz="2000" u="none" strike="noStrike" cap="none" dirty="0">
                          <a:solidFill>
                            <a:schemeClr val="dk2"/>
                          </a:solidFill>
                        </a:rPr>
                      </a:br>
                      <a:r>
                        <a:rPr lang="ru-RU" sz="2000" u="none" strike="noStrike" cap="none" dirty="0">
                          <a:solidFill>
                            <a:schemeClr val="dk2"/>
                          </a:solidFill>
                        </a:rPr>
                        <a:t>Виды</a:t>
                      </a:r>
                      <a:endParaRPr dirty="0"/>
                    </a:p>
                  </a:txBody>
                  <a:tcPr marL="54175" marR="54175" marT="27100" marB="27100" anchor="ctr">
                    <a:lnL w="9525" cap="flat" cmpd="sng">
                      <a:solidFill>
                        <a:srgbClr val="A2A9B1"/>
                      </a:solidFill>
                      <a:prstDash val="solid"/>
                      <a:round/>
                      <a:headEnd type="none" w="sm" len="sm"/>
                      <a:tailEnd type="none" w="sm" len="sm"/>
                    </a:lnL>
                    <a:lnR w="9525" cap="flat" cmpd="sng" algn="ctr">
                      <a:solidFill>
                        <a:srgbClr val="A2A9B1"/>
                      </a:solidFill>
                      <a:prstDash val="solid"/>
                      <a:round/>
                      <a:headEnd type="none" w="sm" len="sm"/>
                      <a:tailEnd type="none" w="sm" len="sm"/>
                    </a:lnR>
                    <a:lnT w="9525" cap="flat" cmpd="sng">
                      <a:solidFill>
                        <a:srgbClr val="A2A9B1"/>
                      </a:solidFill>
                      <a:prstDash val="solid"/>
                      <a:round/>
                      <a:headEnd type="none" w="sm" len="sm"/>
                      <a:tailEnd type="none" w="sm" len="sm"/>
                    </a:lnT>
                    <a:lnB w="9525" cap="flat" cmpd="sng" algn="ctr">
                      <a:solidFill>
                        <a:srgbClr val="A2A9B1"/>
                      </a:solidFill>
                      <a:prstDash val="solid"/>
                      <a:round/>
                      <a:headEnd type="none" w="sm" len="sm"/>
                      <a:tailEnd type="none" w="sm" len="sm"/>
                    </a:lnB>
                    <a:solidFill>
                      <a:srgbClr val="EAECF0"/>
                    </a:solidFill>
                  </a:tcPr>
                </a:tc>
                <a:tc hMerge="1">
                  <a:txBody>
                    <a:bodyPr/>
                    <a:lstStyle/>
                    <a:p>
                      <a:pPr marL="0" marR="0" lvl="0" indent="0" algn="ctr" rtl="0">
                        <a:spcBef>
                          <a:spcPts val="0"/>
                        </a:spcBef>
                        <a:spcAft>
                          <a:spcPts val="0"/>
                        </a:spcAft>
                        <a:buNone/>
                      </a:pPr>
                      <a:endParaRPr dirty="0"/>
                    </a:p>
                  </a:txBody>
                  <a:tcPr marL="54175" marR="54175" marT="27100" marB="27100" anchor="ctr">
                    <a:lnL w="9525" cap="flat" cmpd="sng">
                      <a:solidFill>
                        <a:srgbClr val="A2A9B1"/>
                      </a:solidFill>
                      <a:prstDash val="solid"/>
                      <a:round/>
                      <a:headEnd type="none" w="sm" len="sm"/>
                      <a:tailEnd type="none" w="sm" len="sm"/>
                    </a:lnL>
                    <a:lnR w="9525" cap="flat" cmpd="sng">
                      <a:solidFill>
                        <a:srgbClr val="A2A9B1"/>
                      </a:solidFill>
                      <a:prstDash val="solid"/>
                      <a:round/>
                      <a:headEnd type="none" w="sm" len="sm"/>
                      <a:tailEnd type="none" w="sm" len="sm"/>
                    </a:lnR>
                    <a:lnT w="9525" cap="flat" cmpd="sng">
                      <a:solidFill>
                        <a:srgbClr val="A2A9B1"/>
                      </a:solidFill>
                      <a:prstDash val="solid"/>
                      <a:round/>
                      <a:headEnd type="none" w="sm" len="sm"/>
                      <a:tailEnd type="none" w="sm" len="sm"/>
                    </a:lnT>
                    <a:lnB w="9525" cap="flat" cmpd="sng">
                      <a:solidFill>
                        <a:srgbClr val="A2A9B1"/>
                      </a:solidFill>
                      <a:prstDash val="solid"/>
                      <a:round/>
                      <a:headEnd type="none" w="sm" len="sm"/>
                      <a:tailEnd type="none" w="sm" len="sm"/>
                    </a:lnB>
                    <a:solidFill>
                      <a:srgbClr val="EAECF0"/>
                    </a:solidFill>
                  </a:tcPr>
                </a:tc>
                <a:tc>
                  <a:txBody>
                    <a:bodyPr/>
                    <a:lstStyle/>
                    <a:p>
                      <a:pPr marL="0" marR="0" lvl="0" indent="0" algn="ctr" rtl="0">
                        <a:spcBef>
                          <a:spcPts val="0"/>
                        </a:spcBef>
                        <a:spcAft>
                          <a:spcPts val="0"/>
                        </a:spcAft>
                        <a:buNone/>
                      </a:pPr>
                      <a:r>
                        <a:rPr lang="ru-RU" sz="2000" u="none" strike="noStrike" cap="none" dirty="0">
                          <a:solidFill>
                            <a:schemeClr val="bg2">
                              <a:lumMod val="75000"/>
                            </a:schemeClr>
                          </a:solidFill>
                        </a:rPr>
                        <a:t>Географическое распространение</a:t>
                      </a:r>
                      <a:endParaRPr lang="ru-RU" sz="2000" dirty="0">
                        <a:solidFill>
                          <a:schemeClr val="bg2">
                            <a:lumMod val="75000"/>
                          </a:schemeClr>
                        </a:solidFill>
                      </a:endParaRPr>
                    </a:p>
                  </a:txBody>
                  <a:tcPr marL="54175" marR="54175" marT="27100" marB="27100">
                    <a:lnL w="9525" cap="flat" cmpd="sng">
                      <a:solidFill>
                        <a:srgbClr val="A2A9B1"/>
                      </a:solidFill>
                      <a:prstDash val="solid"/>
                      <a:round/>
                      <a:headEnd type="none" w="sm" len="sm"/>
                      <a:tailEnd type="none" w="sm" len="sm"/>
                    </a:lnL>
                    <a:lnB w="9525" cap="flat" cmpd="sng">
                      <a:solidFill>
                        <a:srgbClr val="A2A9B1"/>
                      </a:solidFill>
                      <a:prstDash val="solid"/>
                      <a:round/>
                      <a:headEnd type="none" w="sm" len="sm"/>
                      <a:tailEnd type="none" w="sm" len="sm"/>
                    </a:lnB>
                    <a:solidFill>
                      <a:schemeClr val="tx2">
                        <a:lumMod val="40000"/>
                        <a:lumOff val="60000"/>
                      </a:schemeClr>
                    </a:solidFill>
                  </a:tcPr>
                </a:tc>
                <a:extLst>
                  <a:ext uri="{0D108BD9-81ED-4DB2-BD59-A6C34878D82A}">
                    <a16:rowId xmlns:a16="http://schemas.microsoft.com/office/drawing/2014/main" val="10000"/>
                  </a:ext>
                </a:extLst>
              </a:tr>
              <a:tr h="1192100">
                <a:tc>
                  <a:txBody>
                    <a:bodyPr/>
                    <a:lstStyle/>
                    <a:p>
                      <a:pPr marL="0" marR="0" lvl="0" indent="0" algn="l" rtl="0">
                        <a:spcBef>
                          <a:spcPts val="0"/>
                        </a:spcBef>
                        <a:spcAft>
                          <a:spcPts val="0"/>
                        </a:spcAft>
                        <a:buNone/>
                      </a:pPr>
                      <a:r>
                        <a:rPr lang="ru-RU" sz="2000">
                          <a:solidFill>
                            <a:schemeClr val="dk2"/>
                          </a:solidFill>
                        </a:rPr>
                        <a:t>Кишечный шистосомоз</a:t>
                      </a:r>
                      <a:endParaRPr/>
                    </a:p>
                  </a:txBody>
                  <a:tcPr marL="54175" marR="54175" marT="27100" marB="27100" anchor="ctr">
                    <a:lnL w="9525" cap="flat" cmpd="sng">
                      <a:solidFill>
                        <a:srgbClr val="A2A9B1"/>
                      </a:solidFill>
                      <a:prstDash val="solid"/>
                      <a:round/>
                      <a:headEnd type="none" w="sm" len="sm"/>
                      <a:tailEnd type="none" w="sm" len="sm"/>
                    </a:lnL>
                    <a:lnR w="9525" cap="flat" cmpd="sng">
                      <a:solidFill>
                        <a:srgbClr val="A2A9B1"/>
                      </a:solidFill>
                      <a:prstDash val="solid"/>
                      <a:round/>
                      <a:headEnd type="none" w="sm" len="sm"/>
                      <a:tailEnd type="none" w="sm" len="sm"/>
                    </a:lnR>
                    <a:lnT w="9525" cap="flat" cmpd="sng">
                      <a:solidFill>
                        <a:srgbClr val="A2A9B1"/>
                      </a:solidFill>
                      <a:prstDash val="solid"/>
                      <a:round/>
                      <a:headEnd type="none" w="sm" len="sm"/>
                      <a:tailEnd type="none" w="sm" len="sm"/>
                    </a:lnT>
                    <a:lnB w="9525" cap="flat" cmpd="sng">
                      <a:solidFill>
                        <a:srgbClr val="A2A9B1"/>
                      </a:solidFill>
                      <a:prstDash val="solid"/>
                      <a:round/>
                      <a:headEnd type="none" w="sm" len="sm"/>
                      <a:tailEnd type="none" w="sm" len="sm"/>
                    </a:lnB>
                    <a:solidFill>
                      <a:srgbClr val="F8F9FA"/>
                    </a:solidFill>
                  </a:tcPr>
                </a:tc>
                <a:tc>
                  <a:txBody>
                    <a:bodyPr/>
                    <a:lstStyle/>
                    <a:p>
                      <a:pPr marL="0" marR="0" lvl="0" indent="0" algn="l" rtl="0">
                        <a:spcBef>
                          <a:spcPts val="0"/>
                        </a:spcBef>
                        <a:spcAft>
                          <a:spcPts val="0"/>
                        </a:spcAft>
                        <a:buNone/>
                      </a:pPr>
                      <a:r>
                        <a:rPr lang="ru-RU" sz="2000" i="1" dirty="0" err="1">
                          <a:solidFill>
                            <a:schemeClr val="dk2"/>
                          </a:solidFill>
                        </a:rPr>
                        <a:t>Schistosoma</a:t>
                      </a:r>
                      <a:r>
                        <a:rPr lang="ru-RU" sz="2000" i="1" dirty="0">
                          <a:solidFill>
                            <a:schemeClr val="dk2"/>
                          </a:solidFill>
                        </a:rPr>
                        <a:t> </a:t>
                      </a:r>
                      <a:r>
                        <a:rPr lang="ru-RU" sz="2000" i="1" dirty="0" err="1">
                          <a:solidFill>
                            <a:schemeClr val="dk2"/>
                          </a:solidFill>
                        </a:rPr>
                        <a:t>mansoni</a:t>
                      </a:r>
                      <a:endParaRPr sz="2000" dirty="0">
                        <a:solidFill>
                          <a:schemeClr val="dk2"/>
                        </a:solidFill>
                      </a:endParaRPr>
                    </a:p>
                  </a:txBody>
                  <a:tcPr marL="54175" marR="54175" marT="27100" marB="27100" anchor="ctr">
                    <a:lnL w="9525" cap="flat" cmpd="sng">
                      <a:solidFill>
                        <a:srgbClr val="A2A9B1"/>
                      </a:solidFill>
                      <a:prstDash val="solid"/>
                      <a:round/>
                      <a:headEnd type="none" w="sm" len="sm"/>
                      <a:tailEnd type="none" w="sm" len="sm"/>
                    </a:lnL>
                    <a:lnR w="9525" cap="flat" cmpd="sng">
                      <a:solidFill>
                        <a:srgbClr val="A2A9B1"/>
                      </a:solidFill>
                      <a:prstDash val="solid"/>
                      <a:round/>
                      <a:headEnd type="none" w="sm" len="sm"/>
                      <a:tailEnd type="none" w="sm" len="sm"/>
                    </a:lnR>
                    <a:lnT w="9525" cap="flat" cmpd="sng" algn="ctr">
                      <a:solidFill>
                        <a:srgbClr val="A2A9B1"/>
                      </a:solidFill>
                      <a:prstDash val="solid"/>
                      <a:round/>
                      <a:headEnd type="none" w="sm" len="sm"/>
                      <a:tailEnd type="none" w="sm" len="sm"/>
                    </a:lnT>
                    <a:lnB w="9525" cap="flat" cmpd="sng">
                      <a:solidFill>
                        <a:srgbClr val="A2A9B1"/>
                      </a:solidFill>
                      <a:prstDash val="solid"/>
                      <a:round/>
                      <a:headEnd type="none" w="sm" len="sm"/>
                      <a:tailEnd type="none" w="sm" len="sm"/>
                    </a:lnB>
                    <a:solidFill>
                      <a:srgbClr val="F8F9FA"/>
                    </a:solidFill>
                  </a:tcPr>
                </a:tc>
                <a:tc>
                  <a:txBody>
                    <a:bodyPr/>
                    <a:lstStyle/>
                    <a:p>
                      <a:pPr marL="0" marR="0" lvl="0" indent="0" algn="l" rtl="0">
                        <a:spcBef>
                          <a:spcPts val="0"/>
                        </a:spcBef>
                        <a:spcAft>
                          <a:spcPts val="0"/>
                        </a:spcAft>
                        <a:buNone/>
                      </a:pPr>
                      <a:r>
                        <a:rPr lang="ru-RU" sz="2000" dirty="0">
                          <a:solidFill>
                            <a:schemeClr val="dk2"/>
                          </a:solidFill>
                        </a:rPr>
                        <a:t>Африка, Ближний Восток, страны Карибского бассейна, Бразилия, Венесуэла, Суринам</a:t>
                      </a:r>
                      <a:endParaRPr dirty="0"/>
                    </a:p>
                  </a:txBody>
                  <a:tcPr marL="54175" marR="54175" marT="27100" marB="27100" anchor="ctr">
                    <a:lnL w="9525" cap="flat" cmpd="sng">
                      <a:solidFill>
                        <a:srgbClr val="A2A9B1"/>
                      </a:solidFill>
                      <a:prstDash val="solid"/>
                      <a:round/>
                      <a:headEnd type="none" w="sm" len="sm"/>
                      <a:tailEnd type="none" w="sm" len="sm"/>
                    </a:lnL>
                    <a:lnR w="9525" cap="flat" cmpd="sng">
                      <a:solidFill>
                        <a:srgbClr val="A2A9B1"/>
                      </a:solidFill>
                      <a:prstDash val="solid"/>
                      <a:round/>
                      <a:headEnd type="none" w="sm" len="sm"/>
                      <a:tailEnd type="none" w="sm" len="sm"/>
                    </a:lnR>
                    <a:lnT w="9525" cap="flat" cmpd="sng" algn="ctr">
                      <a:solidFill>
                        <a:srgbClr val="A2A9B1"/>
                      </a:solidFill>
                      <a:prstDash val="solid"/>
                      <a:round/>
                      <a:headEnd type="none" w="sm" len="sm"/>
                      <a:tailEnd type="none" w="sm" len="sm"/>
                    </a:lnT>
                    <a:lnB w="9525" cap="flat" cmpd="sng">
                      <a:solidFill>
                        <a:srgbClr val="A2A9B1"/>
                      </a:solidFill>
                      <a:prstDash val="solid"/>
                      <a:round/>
                      <a:headEnd type="none" w="sm" len="sm"/>
                      <a:tailEnd type="none" w="sm" len="sm"/>
                    </a:lnB>
                    <a:solidFill>
                      <a:srgbClr val="F8F9FA"/>
                    </a:solidFill>
                  </a:tcPr>
                </a:tc>
                <a:extLst>
                  <a:ext uri="{0D108BD9-81ED-4DB2-BD59-A6C34878D82A}">
                    <a16:rowId xmlns:a16="http://schemas.microsoft.com/office/drawing/2014/main" val="10001"/>
                  </a:ext>
                </a:extLst>
              </a:tr>
              <a:tr h="379300">
                <a:tc>
                  <a:txBody>
                    <a:bodyPr/>
                    <a:lstStyle/>
                    <a:p>
                      <a:pPr marL="0" marR="0" lvl="0" indent="0" algn="l" rtl="0">
                        <a:spcBef>
                          <a:spcPts val="0"/>
                        </a:spcBef>
                        <a:spcAft>
                          <a:spcPts val="0"/>
                        </a:spcAft>
                        <a:buNone/>
                      </a:pPr>
                      <a:endParaRPr sz="2000">
                        <a:solidFill>
                          <a:schemeClr val="dk2"/>
                        </a:solidFill>
                      </a:endParaRPr>
                    </a:p>
                  </a:txBody>
                  <a:tcPr marL="54175" marR="54175" marT="27100" marB="27100" anchor="ctr">
                    <a:lnL w="9525" cap="flat" cmpd="sng">
                      <a:solidFill>
                        <a:srgbClr val="A2A9B1"/>
                      </a:solidFill>
                      <a:prstDash val="solid"/>
                      <a:round/>
                      <a:headEnd type="none" w="sm" len="sm"/>
                      <a:tailEnd type="none" w="sm" len="sm"/>
                    </a:lnL>
                    <a:lnR w="9525" cap="flat" cmpd="sng">
                      <a:solidFill>
                        <a:srgbClr val="A2A9B1"/>
                      </a:solidFill>
                      <a:prstDash val="solid"/>
                      <a:round/>
                      <a:headEnd type="none" w="sm" len="sm"/>
                      <a:tailEnd type="none" w="sm" len="sm"/>
                    </a:lnR>
                    <a:lnT w="9525" cap="flat" cmpd="sng">
                      <a:solidFill>
                        <a:srgbClr val="A2A9B1"/>
                      </a:solidFill>
                      <a:prstDash val="solid"/>
                      <a:round/>
                      <a:headEnd type="none" w="sm" len="sm"/>
                      <a:tailEnd type="none" w="sm" len="sm"/>
                    </a:lnT>
                    <a:lnB w="9525" cap="flat" cmpd="sng">
                      <a:solidFill>
                        <a:srgbClr val="A2A9B1"/>
                      </a:solidFill>
                      <a:prstDash val="solid"/>
                      <a:round/>
                      <a:headEnd type="none" w="sm" len="sm"/>
                      <a:tailEnd type="none" w="sm" len="sm"/>
                    </a:lnB>
                    <a:solidFill>
                      <a:srgbClr val="F8F9FA"/>
                    </a:solidFill>
                  </a:tcPr>
                </a:tc>
                <a:tc>
                  <a:txBody>
                    <a:bodyPr/>
                    <a:lstStyle/>
                    <a:p>
                      <a:pPr marL="0" marR="0" lvl="0" indent="0" algn="l" rtl="0">
                        <a:spcBef>
                          <a:spcPts val="0"/>
                        </a:spcBef>
                        <a:spcAft>
                          <a:spcPts val="0"/>
                        </a:spcAft>
                        <a:buNone/>
                      </a:pPr>
                      <a:r>
                        <a:rPr lang="ru-RU" sz="2000" i="1">
                          <a:solidFill>
                            <a:schemeClr val="dk2"/>
                          </a:solidFill>
                        </a:rPr>
                        <a:t>Schistosoma japonicum</a:t>
                      </a:r>
                      <a:endParaRPr sz="2000">
                        <a:solidFill>
                          <a:schemeClr val="dk2"/>
                        </a:solidFill>
                      </a:endParaRPr>
                    </a:p>
                  </a:txBody>
                  <a:tcPr marL="54175" marR="54175" marT="27100" marB="27100" anchor="ctr">
                    <a:lnL w="9525" cap="flat" cmpd="sng">
                      <a:solidFill>
                        <a:srgbClr val="A2A9B1"/>
                      </a:solidFill>
                      <a:prstDash val="solid"/>
                      <a:round/>
                      <a:headEnd type="none" w="sm" len="sm"/>
                      <a:tailEnd type="none" w="sm" len="sm"/>
                    </a:lnL>
                    <a:lnR w="9525" cap="flat" cmpd="sng">
                      <a:solidFill>
                        <a:srgbClr val="A2A9B1"/>
                      </a:solidFill>
                      <a:prstDash val="solid"/>
                      <a:round/>
                      <a:headEnd type="none" w="sm" len="sm"/>
                      <a:tailEnd type="none" w="sm" len="sm"/>
                    </a:lnR>
                    <a:lnT w="9525" cap="flat" cmpd="sng">
                      <a:solidFill>
                        <a:srgbClr val="A2A9B1"/>
                      </a:solidFill>
                      <a:prstDash val="solid"/>
                      <a:round/>
                      <a:headEnd type="none" w="sm" len="sm"/>
                      <a:tailEnd type="none" w="sm" len="sm"/>
                    </a:lnT>
                    <a:lnB w="9525" cap="flat" cmpd="sng">
                      <a:solidFill>
                        <a:srgbClr val="A2A9B1"/>
                      </a:solidFill>
                      <a:prstDash val="solid"/>
                      <a:round/>
                      <a:headEnd type="none" w="sm" len="sm"/>
                      <a:tailEnd type="none" w="sm" len="sm"/>
                    </a:lnB>
                    <a:solidFill>
                      <a:srgbClr val="F8F9FA"/>
                    </a:solidFill>
                  </a:tcPr>
                </a:tc>
                <a:tc>
                  <a:txBody>
                    <a:bodyPr/>
                    <a:lstStyle/>
                    <a:p>
                      <a:pPr marL="0" marR="0" lvl="0" indent="0" algn="l" rtl="0">
                        <a:spcBef>
                          <a:spcPts val="0"/>
                        </a:spcBef>
                        <a:spcAft>
                          <a:spcPts val="0"/>
                        </a:spcAft>
                        <a:buNone/>
                      </a:pPr>
                      <a:r>
                        <a:rPr lang="ru-RU" sz="2000">
                          <a:solidFill>
                            <a:schemeClr val="dk2"/>
                          </a:solidFill>
                        </a:rPr>
                        <a:t>Индонезия, Китай, Филиппины</a:t>
                      </a:r>
                      <a:endParaRPr/>
                    </a:p>
                  </a:txBody>
                  <a:tcPr marL="54175" marR="54175" marT="27100" marB="27100" anchor="ctr">
                    <a:lnL w="9525" cap="flat" cmpd="sng">
                      <a:solidFill>
                        <a:srgbClr val="A2A9B1"/>
                      </a:solidFill>
                      <a:prstDash val="solid"/>
                      <a:round/>
                      <a:headEnd type="none" w="sm" len="sm"/>
                      <a:tailEnd type="none" w="sm" len="sm"/>
                    </a:lnL>
                    <a:lnR w="9525" cap="flat" cmpd="sng">
                      <a:solidFill>
                        <a:srgbClr val="A2A9B1"/>
                      </a:solidFill>
                      <a:prstDash val="solid"/>
                      <a:round/>
                      <a:headEnd type="none" w="sm" len="sm"/>
                      <a:tailEnd type="none" w="sm" len="sm"/>
                    </a:lnR>
                    <a:lnT w="9525" cap="flat" cmpd="sng">
                      <a:solidFill>
                        <a:srgbClr val="A2A9B1"/>
                      </a:solidFill>
                      <a:prstDash val="solid"/>
                      <a:round/>
                      <a:headEnd type="none" w="sm" len="sm"/>
                      <a:tailEnd type="none" w="sm" len="sm"/>
                    </a:lnT>
                    <a:lnB w="9525" cap="flat" cmpd="sng">
                      <a:solidFill>
                        <a:srgbClr val="A2A9B1"/>
                      </a:solidFill>
                      <a:prstDash val="solid"/>
                      <a:round/>
                      <a:headEnd type="none" w="sm" len="sm"/>
                      <a:tailEnd type="none" w="sm" len="sm"/>
                    </a:lnB>
                    <a:solidFill>
                      <a:srgbClr val="F8F9FA"/>
                    </a:solidFill>
                  </a:tcPr>
                </a:tc>
                <a:extLst>
                  <a:ext uri="{0D108BD9-81ED-4DB2-BD59-A6C34878D82A}">
                    <a16:rowId xmlns:a16="http://schemas.microsoft.com/office/drawing/2014/main" val="10002"/>
                  </a:ext>
                </a:extLst>
              </a:tr>
              <a:tr h="1029550">
                <a:tc>
                  <a:txBody>
                    <a:bodyPr/>
                    <a:lstStyle/>
                    <a:p>
                      <a:pPr marL="0" marR="0" lvl="0" indent="0" algn="l" rtl="0">
                        <a:spcBef>
                          <a:spcPts val="0"/>
                        </a:spcBef>
                        <a:spcAft>
                          <a:spcPts val="0"/>
                        </a:spcAft>
                        <a:buNone/>
                      </a:pPr>
                      <a:endParaRPr sz="2000">
                        <a:solidFill>
                          <a:schemeClr val="dk2"/>
                        </a:solidFill>
                      </a:endParaRPr>
                    </a:p>
                  </a:txBody>
                  <a:tcPr marL="54175" marR="54175" marT="27100" marB="27100" anchor="ctr">
                    <a:lnL w="9525" cap="flat" cmpd="sng">
                      <a:solidFill>
                        <a:srgbClr val="A2A9B1"/>
                      </a:solidFill>
                      <a:prstDash val="solid"/>
                      <a:round/>
                      <a:headEnd type="none" w="sm" len="sm"/>
                      <a:tailEnd type="none" w="sm" len="sm"/>
                    </a:lnL>
                    <a:lnR w="9525" cap="flat" cmpd="sng">
                      <a:solidFill>
                        <a:srgbClr val="A2A9B1"/>
                      </a:solidFill>
                      <a:prstDash val="solid"/>
                      <a:round/>
                      <a:headEnd type="none" w="sm" len="sm"/>
                      <a:tailEnd type="none" w="sm" len="sm"/>
                    </a:lnR>
                    <a:lnT w="9525" cap="flat" cmpd="sng">
                      <a:solidFill>
                        <a:srgbClr val="A2A9B1"/>
                      </a:solidFill>
                      <a:prstDash val="solid"/>
                      <a:round/>
                      <a:headEnd type="none" w="sm" len="sm"/>
                      <a:tailEnd type="none" w="sm" len="sm"/>
                    </a:lnT>
                    <a:lnB w="9525" cap="flat" cmpd="sng">
                      <a:solidFill>
                        <a:srgbClr val="A2A9B1"/>
                      </a:solidFill>
                      <a:prstDash val="solid"/>
                      <a:round/>
                      <a:headEnd type="none" w="sm" len="sm"/>
                      <a:tailEnd type="none" w="sm" len="sm"/>
                    </a:lnB>
                    <a:solidFill>
                      <a:srgbClr val="F8F9FA"/>
                    </a:solidFill>
                  </a:tcPr>
                </a:tc>
                <a:tc>
                  <a:txBody>
                    <a:bodyPr/>
                    <a:lstStyle/>
                    <a:p>
                      <a:pPr marL="0" marR="0" lvl="0" indent="0" algn="l" rtl="0">
                        <a:spcBef>
                          <a:spcPts val="0"/>
                        </a:spcBef>
                        <a:spcAft>
                          <a:spcPts val="0"/>
                        </a:spcAft>
                        <a:buNone/>
                      </a:pPr>
                      <a:r>
                        <a:rPr lang="ru-RU" sz="2000" i="1">
                          <a:solidFill>
                            <a:schemeClr val="dk2"/>
                          </a:solidFill>
                        </a:rPr>
                        <a:t>Schistosoma mekongi</a:t>
                      </a:r>
                      <a:endParaRPr sz="2000">
                        <a:solidFill>
                          <a:schemeClr val="dk2"/>
                        </a:solidFill>
                      </a:endParaRPr>
                    </a:p>
                  </a:txBody>
                  <a:tcPr marL="54175" marR="54175" marT="27100" marB="27100" anchor="ctr">
                    <a:lnL w="9525" cap="flat" cmpd="sng">
                      <a:solidFill>
                        <a:srgbClr val="A2A9B1"/>
                      </a:solidFill>
                      <a:prstDash val="solid"/>
                      <a:round/>
                      <a:headEnd type="none" w="sm" len="sm"/>
                      <a:tailEnd type="none" w="sm" len="sm"/>
                    </a:lnL>
                    <a:lnR w="9525" cap="flat" cmpd="sng">
                      <a:solidFill>
                        <a:srgbClr val="A2A9B1"/>
                      </a:solidFill>
                      <a:prstDash val="solid"/>
                      <a:round/>
                      <a:headEnd type="none" w="sm" len="sm"/>
                      <a:tailEnd type="none" w="sm" len="sm"/>
                    </a:lnR>
                    <a:lnT w="9525" cap="flat" cmpd="sng">
                      <a:solidFill>
                        <a:srgbClr val="A2A9B1"/>
                      </a:solidFill>
                      <a:prstDash val="solid"/>
                      <a:round/>
                      <a:headEnd type="none" w="sm" len="sm"/>
                      <a:tailEnd type="none" w="sm" len="sm"/>
                    </a:lnT>
                    <a:lnB w="9525" cap="flat" cmpd="sng">
                      <a:solidFill>
                        <a:srgbClr val="A2A9B1"/>
                      </a:solidFill>
                      <a:prstDash val="solid"/>
                      <a:round/>
                      <a:headEnd type="none" w="sm" len="sm"/>
                      <a:tailEnd type="none" w="sm" len="sm"/>
                    </a:lnB>
                    <a:solidFill>
                      <a:srgbClr val="F8F9FA"/>
                    </a:solidFill>
                  </a:tcPr>
                </a:tc>
                <a:tc>
                  <a:txBody>
                    <a:bodyPr/>
                    <a:lstStyle/>
                    <a:p>
                      <a:pPr marL="0" marR="0" lvl="0" indent="0" algn="l" rtl="0">
                        <a:spcBef>
                          <a:spcPts val="0"/>
                        </a:spcBef>
                        <a:spcAft>
                          <a:spcPts val="0"/>
                        </a:spcAft>
                        <a:buNone/>
                      </a:pPr>
                      <a:r>
                        <a:rPr lang="ru-RU" sz="2000">
                          <a:solidFill>
                            <a:schemeClr val="dk2"/>
                          </a:solidFill>
                        </a:rPr>
                        <a:t>Некоторые районы Камбоджи и Лаоссе</a:t>
                      </a:r>
                      <a:endParaRPr sz="2000">
                        <a:solidFill>
                          <a:schemeClr val="dk2"/>
                        </a:solidFill>
                      </a:endParaRPr>
                    </a:p>
                  </a:txBody>
                  <a:tcPr marL="54175" marR="54175" marT="27100" marB="27100" anchor="ctr">
                    <a:lnL w="9525" cap="flat" cmpd="sng">
                      <a:solidFill>
                        <a:srgbClr val="A2A9B1"/>
                      </a:solidFill>
                      <a:prstDash val="solid"/>
                      <a:round/>
                      <a:headEnd type="none" w="sm" len="sm"/>
                      <a:tailEnd type="none" w="sm" len="sm"/>
                    </a:lnL>
                    <a:lnR w="9525" cap="flat" cmpd="sng">
                      <a:solidFill>
                        <a:srgbClr val="A2A9B1"/>
                      </a:solidFill>
                      <a:prstDash val="solid"/>
                      <a:round/>
                      <a:headEnd type="none" w="sm" len="sm"/>
                      <a:tailEnd type="none" w="sm" len="sm"/>
                    </a:lnR>
                    <a:lnT w="9525" cap="flat" cmpd="sng">
                      <a:solidFill>
                        <a:srgbClr val="A2A9B1"/>
                      </a:solidFill>
                      <a:prstDash val="solid"/>
                      <a:round/>
                      <a:headEnd type="none" w="sm" len="sm"/>
                      <a:tailEnd type="none" w="sm" len="sm"/>
                    </a:lnT>
                    <a:lnB w="9525" cap="flat" cmpd="sng">
                      <a:solidFill>
                        <a:srgbClr val="A2A9B1"/>
                      </a:solidFill>
                      <a:prstDash val="solid"/>
                      <a:round/>
                      <a:headEnd type="none" w="sm" len="sm"/>
                      <a:tailEnd type="none" w="sm" len="sm"/>
                    </a:lnB>
                    <a:solidFill>
                      <a:srgbClr val="F8F9FA"/>
                    </a:solidFill>
                  </a:tcPr>
                </a:tc>
                <a:extLst>
                  <a:ext uri="{0D108BD9-81ED-4DB2-BD59-A6C34878D82A}">
                    <a16:rowId xmlns:a16="http://schemas.microsoft.com/office/drawing/2014/main" val="10003"/>
                  </a:ext>
                </a:extLst>
              </a:tr>
              <a:tr h="704425">
                <a:tc>
                  <a:txBody>
                    <a:bodyPr/>
                    <a:lstStyle/>
                    <a:p>
                      <a:pPr marL="0" marR="0" lvl="0" indent="0" algn="l" rtl="0">
                        <a:spcBef>
                          <a:spcPts val="0"/>
                        </a:spcBef>
                        <a:spcAft>
                          <a:spcPts val="0"/>
                        </a:spcAft>
                        <a:buNone/>
                      </a:pPr>
                      <a:endParaRPr sz="2000">
                        <a:solidFill>
                          <a:schemeClr val="dk2"/>
                        </a:solidFill>
                      </a:endParaRPr>
                    </a:p>
                  </a:txBody>
                  <a:tcPr marL="54175" marR="54175" marT="27100" marB="27100" anchor="ctr">
                    <a:lnL w="9525" cap="flat" cmpd="sng">
                      <a:solidFill>
                        <a:srgbClr val="A2A9B1"/>
                      </a:solidFill>
                      <a:prstDash val="solid"/>
                      <a:round/>
                      <a:headEnd type="none" w="sm" len="sm"/>
                      <a:tailEnd type="none" w="sm" len="sm"/>
                    </a:lnL>
                    <a:lnR w="9525" cap="flat" cmpd="sng">
                      <a:solidFill>
                        <a:srgbClr val="A2A9B1"/>
                      </a:solidFill>
                      <a:prstDash val="solid"/>
                      <a:round/>
                      <a:headEnd type="none" w="sm" len="sm"/>
                      <a:tailEnd type="none" w="sm" len="sm"/>
                    </a:lnR>
                    <a:lnT w="9525" cap="flat" cmpd="sng">
                      <a:solidFill>
                        <a:srgbClr val="A2A9B1"/>
                      </a:solidFill>
                      <a:prstDash val="solid"/>
                      <a:round/>
                      <a:headEnd type="none" w="sm" len="sm"/>
                      <a:tailEnd type="none" w="sm" len="sm"/>
                    </a:lnT>
                    <a:lnB w="9525" cap="flat" cmpd="sng">
                      <a:solidFill>
                        <a:srgbClr val="A2A9B1"/>
                      </a:solidFill>
                      <a:prstDash val="solid"/>
                      <a:round/>
                      <a:headEnd type="none" w="sm" len="sm"/>
                      <a:tailEnd type="none" w="sm" len="sm"/>
                    </a:lnB>
                    <a:solidFill>
                      <a:srgbClr val="F8F9FA"/>
                    </a:solidFill>
                  </a:tcPr>
                </a:tc>
                <a:tc>
                  <a:txBody>
                    <a:bodyPr/>
                    <a:lstStyle/>
                    <a:p>
                      <a:pPr marL="0" marR="0" lvl="0" indent="0" algn="l" rtl="0">
                        <a:spcBef>
                          <a:spcPts val="0"/>
                        </a:spcBef>
                        <a:spcAft>
                          <a:spcPts val="0"/>
                        </a:spcAft>
                        <a:buNone/>
                      </a:pPr>
                      <a:r>
                        <a:rPr lang="ru-RU" sz="2000" i="1">
                          <a:solidFill>
                            <a:schemeClr val="dk2"/>
                          </a:solidFill>
                        </a:rPr>
                        <a:t>Schistosoma intercalatum</a:t>
                      </a:r>
                      <a:r>
                        <a:rPr lang="ru-RU" sz="2000">
                          <a:solidFill>
                            <a:schemeClr val="dk2"/>
                          </a:solidFill>
                        </a:rPr>
                        <a:t> и связанная с ним </a:t>
                      </a:r>
                      <a:r>
                        <a:rPr lang="ru-RU" sz="2000" i="1">
                          <a:solidFill>
                            <a:schemeClr val="dk2"/>
                          </a:solidFill>
                        </a:rPr>
                        <a:t>S. guineansis</a:t>
                      </a:r>
                      <a:endParaRPr sz="2000">
                        <a:solidFill>
                          <a:schemeClr val="dk2"/>
                        </a:solidFill>
                      </a:endParaRPr>
                    </a:p>
                  </a:txBody>
                  <a:tcPr marL="54175" marR="54175" marT="27100" marB="27100" anchor="ctr">
                    <a:lnL w="9525" cap="flat" cmpd="sng">
                      <a:solidFill>
                        <a:srgbClr val="A2A9B1"/>
                      </a:solidFill>
                      <a:prstDash val="solid"/>
                      <a:round/>
                      <a:headEnd type="none" w="sm" len="sm"/>
                      <a:tailEnd type="none" w="sm" len="sm"/>
                    </a:lnL>
                    <a:lnR w="9525" cap="flat" cmpd="sng">
                      <a:solidFill>
                        <a:srgbClr val="A2A9B1"/>
                      </a:solidFill>
                      <a:prstDash val="solid"/>
                      <a:round/>
                      <a:headEnd type="none" w="sm" len="sm"/>
                      <a:tailEnd type="none" w="sm" len="sm"/>
                    </a:lnR>
                    <a:lnT w="9525" cap="flat" cmpd="sng">
                      <a:solidFill>
                        <a:srgbClr val="A2A9B1"/>
                      </a:solidFill>
                      <a:prstDash val="solid"/>
                      <a:round/>
                      <a:headEnd type="none" w="sm" len="sm"/>
                      <a:tailEnd type="none" w="sm" len="sm"/>
                    </a:lnT>
                    <a:lnB w="9525" cap="flat" cmpd="sng">
                      <a:solidFill>
                        <a:srgbClr val="A2A9B1"/>
                      </a:solidFill>
                      <a:prstDash val="solid"/>
                      <a:round/>
                      <a:headEnd type="none" w="sm" len="sm"/>
                      <a:tailEnd type="none" w="sm" len="sm"/>
                    </a:lnB>
                    <a:solidFill>
                      <a:srgbClr val="F8F9FA"/>
                    </a:solidFill>
                  </a:tcPr>
                </a:tc>
                <a:tc>
                  <a:txBody>
                    <a:bodyPr/>
                    <a:lstStyle/>
                    <a:p>
                      <a:pPr marL="0" marR="0" lvl="0" indent="0" algn="l" rtl="0">
                        <a:spcBef>
                          <a:spcPts val="0"/>
                        </a:spcBef>
                        <a:spcAft>
                          <a:spcPts val="0"/>
                        </a:spcAft>
                        <a:buNone/>
                      </a:pPr>
                      <a:r>
                        <a:rPr lang="ru-RU" sz="2000">
                          <a:solidFill>
                            <a:schemeClr val="dk2"/>
                          </a:solidFill>
                        </a:rPr>
                        <a:t>Влажные лесные районы Центральной Африки</a:t>
                      </a:r>
                      <a:endParaRPr/>
                    </a:p>
                  </a:txBody>
                  <a:tcPr marL="54175" marR="54175" marT="27100" marB="27100" anchor="ctr">
                    <a:lnL w="9525" cap="flat" cmpd="sng">
                      <a:solidFill>
                        <a:srgbClr val="A2A9B1"/>
                      </a:solidFill>
                      <a:prstDash val="solid"/>
                      <a:round/>
                      <a:headEnd type="none" w="sm" len="sm"/>
                      <a:tailEnd type="none" w="sm" len="sm"/>
                    </a:lnL>
                    <a:lnR w="9525" cap="flat" cmpd="sng">
                      <a:solidFill>
                        <a:srgbClr val="A2A9B1"/>
                      </a:solidFill>
                      <a:prstDash val="solid"/>
                      <a:round/>
                      <a:headEnd type="none" w="sm" len="sm"/>
                      <a:tailEnd type="none" w="sm" len="sm"/>
                    </a:lnR>
                    <a:lnT w="9525" cap="flat" cmpd="sng">
                      <a:solidFill>
                        <a:srgbClr val="A2A9B1"/>
                      </a:solidFill>
                      <a:prstDash val="solid"/>
                      <a:round/>
                      <a:headEnd type="none" w="sm" len="sm"/>
                      <a:tailEnd type="none" w="sm" len="sm"/>
                    </a:lnT>
                    <a:lnB w="9525" cap="flat" cmpd="sng">
                      <a:solidFill>
                        <a:srgbClr val="A2A9B1"/>
                      </a:solidFill>
                      <a:prstDash val="solid"/>
                      <a:round/>
                      <a:headEnd type="none" w="sm" len="sm"/>
                      <a:tailEnd type="none" w="sm" len="sm"/>
                    </a:lnB>
                    <a:solidFill>
                      <a:srgbClr val="F8F9FA"/>
                    </a:solidFill>
                  </a:tcPr>
                </a:tc>
                <a:extLst>
                  <a:ext uri="{0D108BD9-81ED-4DB2-BD59-A6C34878D82A}">
                    <a16:rowId xmlns:a16="http://schemas.microsoft.com/office/drawing/2014/main" val="10004"/>
                  </a:ext>
                </a:extLst>
              </a:tr>
              <a:tr h="254000">
                <a:tc>
                  <a:txBody>
                    <a:bodyPr/>
                    <a:lstStyle/>
                    <a:p>
                      <a:pPr marL="0" marR="0" lvl="0" indent="0" algn="l" rtl="0">
                        <a:spcBef>
                          <a:spcPts val="0"/>
                        </a:spcBef>
                        <a:spcAft>
                          <a:spcPts val="0"/>
                        </a:spcAft>
                        <a:buNone/>
                      </a:pPr>
                      <a:r>
                        <a:rPr lang="ru-RU" sz="2000">
                          <a:solidFill>
                            <a:schemeClr val="dk2"/>
                          </a:solidFill>
                        </a:rPr>
                        <a:t>Мочеполовой шистосомоз</a:t>
                      </a:r>
                      <a:endParaRPr/>
                    </a:p>
                  </a:txBody>
                  <a:tcPr marL="54175" marR="54175" marT="27100" marB="27100" anchor="ctr">
                    <a:lnL w="9525" cap="flat" cmpd="sng">
                      <a:solidFill>
                        <a:srgbClr val="A2A9B1"/>
                      </a:solidFill>
                      <a:prstDash val="solid"/>
                      <a:round/>
                      <a:headEnd type="none" w="sm" len="sm"/>
                      <a:tailEnd type="none" w="sm" len="sm"/>
                    </a:lnL>
                    <a:lnR w="9525" cap="flat" cmpd="sng">
                      <a:solidFill>
                        <a:srgbClr val="A2A9B1"/>
                      </a:solidFill>
                      <a:prstDash val="solid"/>
                      <a:round/>
                      <a:headEnd type="none" w="sm" len="sm"/>
                      <a:tailEnd type="none" w="sm" len="sm"/>
                    </a:lnR>
                    <a:lnT w="9525" cap="flat" cmpd="sng">
                      <a:solidFill>
                        <a:srgbClr val="A2A9B1"/>
                      </a:solidFill>
                      <a:prstDash val="solid"/>
                      <a:round/>
                      <a:headEnd type="none" w="sm" len="sm"/>
                      <a:tailEnd type="none" w="sm" len="sm"/>
                    </a:lnT>
                    <a:lnB w="9525" cap="flat" cmpd="sng">
                      <a:solidFill>
                        <a:srgbClr val="A2A9B1"/>
                      </a:solidFill>
                      <a:prstDash val="solid"/>
                      <a:round/>
                      <a:headEnd type="none" w="sm" len="sm"/>
                      <a:tailEnd type="none" w="sm" len="sm"/>
                    </a:lnB>
                    <a:solidFill>
                      <a:srgbClr val="F8F9FA"/>
                    </a:solidFill>
                  </a:tcPr>
                </a:tc>
                <a:tc>
                  <a:txBody>
                    <a:bodyPr/>
                    <a:lstStyle/>
                    <a:p>
                      <a:pPr marL="0" marR="0" lvl="0" indent="0" algn="l" rtl="0">
                        <a:spcBef>
                          <a:spcPts val="0"/>
                        </a:spcBef>
                        <a:spcAft>
                          <a:spcPts val="0"/>
                        </a:spcAft>
                        <a:buNone/>
                      </a:pPr>
                      <a:r>
                        <a:rPr lang="ru-RU" sz="2000" i="1">
                          <a:solidFill>
                            <a:schemeClr val="dk2"/>
                          </a:solidFill>
                        </a:rPr>
                        <a:t>Schistosoma haematobium</a:t>
                      </a:r>
                      <a:endParaRPr sz="2000">
                        <a:solidFill>
                          <a:schemeClr val="dk2"/>
                        </a:solidFill>
                      </a:endParaRPr>
                    </a:p>
                  </a:txBody>
                  <a:tcPr marL="54175" marR="54175" marT="27100" marB="27100" anchor="ctr">
                    <a:lnL w="9525" cap="flat" cmpd="sng">
                      <a:solidFill>
                        <a:srgbClr val="A2A9B1"/>
                      </a:solidFill>
                      <a:prstDash val="solid"/>
                      <a:round/>
                      <a:headEnd type="none" w="sm" len="sm"/>
                      <a:tailEnd type="none" w="sm" len="sm"/>
                    </a:lnL>
                    <a:lnR w="9525" cap="flat" cmpd="sng">
                      <a:solidFill>
                        <a:srgbClr val="A2A9B1"/>
                      </a:solidFill>
                      <a:prstDash val="solid"/>
                      <a:round/>
                      <a:headEnd type="none" w="sm" len="sm"/>
                      <a:tailEnd type="none" w="sm" len="sm"/>
                    </a:lnR>
                    <a:lnT w="9525" cap="flat" cmpd="sng">
                      <a:solidFill>
                        <a:srgbClr val="A2A9B1"/>
                      </a:solidFill>
                      <a:prstDash val="solid"/>
                      <a:round/>
                      <a:headEnd type="none" w="sm" len="sm"/>
                      <a:tailEnd type="none" w="sm" len="sm"/>
                    </a:lnT>
                    <a:lnB w="9525" cap="flat" cmpd="sng">
                      <a:solidFill>
                        <a:srgbClr val="A2A9B1"/>
                      </a:solidFill>
                      <a:prstDash val="solid"/>
                      <a:round/>
                      <a:headEnd type="none" w="sm" len="sm"/>
                      <a:tailEnd type="none" w="sm" len="sm"/>
                    </a:lnB>
                    <a:solidFill>
                      <a:srgbClr val="F8F9FA"/>
                    </a:solidFill>
                  </a:tcPr>
                </a:tc>
                <a:tc>
                  <a:txBody>
                    <a:bodyPr/>
                    <a:lstStyle/>
                    <a:p>
                      <a:pPr marL="0" marR="0" lvl="0" indent="0" algn="l" rtl="0">
                        <a:spcBef>
                          <a:spcPts val="0"/>
                        </a:spcBef>
                        <a:spcAft>
                          <a:spcPts val="0"/>
                        </a:spcAft>
                        <a:buNone/>
                      </a:pPr>
                      <a:r>
                        <a:rPr lang="ru-RU" sz="2000">
                          <a:solidFill>
                            <a:schemeClr val="dk2"/>
                          </a:solidFill>
                        </a:rPr>
                        <a:t>Африка, Ближний Восток</a:t>
                      </a:r>
                      <a:endParaRPr/>
                    </a:p>
                  </a:txBody>
                  <a:tcPr marL="54175" marR="54175" marT="27100" marB="27100" anchor="ctr">
                    <a:lnL w="9525" cap="flat" cmpd="sng">
                      <a:solidFill>
                        <a:srgbClr val="A2A9B1"/>
                      </a:solidFill>
                      <a:prstDash val="solid"/>
                      <a:round/>
                      <a:headEnd type="none" w="sm" len="sm"/>
                      <a:tailEnd type="none" w="sm" len="sm"/>
                    </a:lnL>
                    <a:lnR w="9525" cap="flat" cmpd="sng">
                      <a:solidFill>
                        <a:srgbClr val="A2A9B1"/>
                      </a:solidFill>
                      <a:prstDash val="solid"/>
                      <a:round/>
                      <a:headEnd type="none" w="sm" len="sm"/>
                      <a:tailEnd type="none" w="sm" len="sm"/>
                    </a:lnR>
                    <a:lnT w="9525" cap="flat" cmpd="sng">
                      <a:solidFill>
                        <a:srgbClr val="A2A9B1"/>
                      </a:solidFill>
                      <a:prstDash val="solid"/>
                      <a:round/>
                      <a:headEnd type="none" w="sm" len="sm"/>
                      <a:tailEnd type="none" w="sm" len="sm"/>
                    </a:lnT>
                    <a:lnB w="9525" cap="flat" cmpd="sng">
                      <a:solidFill>
                        <a:srgbClr val="A2A9B1"/>
                      </a:solidFill>
                      <a:prstDash val="solid"/>
                      <a:round/>
                      <a:headEnd type="none" w="sm" len="sm"/>
                      <a:tailEnd type="none" w="sm" len="sm"/>
                    </a:lnB>
                    <a:solidFill>
                      <a:srgbClr val="F8F9FA"/>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871"/>
        <p:cNvGrpSpPr/>
        <p:nvPr/>
      </p:nvGrpSpPr>
      <p:grpSpPr>
        <a:xfrm>
          <a:off x="0" y="0"/>
          <a:ext cx="0" cy="0"/>
          <a:chOff x="0" y="0"/>
          <a:chExt cx="0" cy="0"/>
        </a:xfrm>
      </p:grpSpPr>
      <p:sp>
        <p:nvSpPr>
          <p:cNvPr id="872" name="Google Shape;872;p133"/>
          <p:cNvSpPr/>
          <p:nvPr/>
        </p:nvSpPr>
        <p:spPr>
          <a:xfrm>
            <a:off x="323528" y="188640"/>
            <a:ext cx="8424936" cy="5632311"/>
          </a:xfrm>
          <a:prstGeom prst="rect">
            <a:avLst/>
          </a:prstGeom>
          <a:noFill/>
          <a:ln>
            <a:noFill/>
          </a:ln>
        </p:spPr>
        <p:txBody>
          <a:bodyPr spcFirstLastPara="1" wrap="square" lIns="91425" tIns="45700" rIns="91425" bIns="45700" anchor="t" anchorCtr="0">
            <a:noAutofit/>
          </a:bodyPr>
          <a:lstStyle/>
          <a:p>
            <a:pPr marL="0" marR="0" lvl="0" indent="365125" algn="just" rtl="0">
              <a:spcBef>
                <a:spcPts val="0"/>
              </a:spcBef>
              <a:spcAft>
                <a:spcPts val="0"/>
              </a:spcAft>
              <a:buNone/>
            </a:pPr>
            <a:r>
              <a:rPr lang="ru-RU" sz="2400">
                <a:solidFill>
                  <a:schemeClr val="lt1"/>
                </a:solidFill>
                <a:latin typeface="Book Antiqua"/>
                <a:ea typeface="Book Antiqua"/>
                <a:cs typeface="Book Antiqua"/>
                <a:sym typeface="Book Antiqua"/>
              </a:rPr>
              <a:t>Проміжні господарі цих трематод - прісноводні черевоногі молюски, остаточний господар - людина, ссавці і птахи.При попаданні яєць шистосоматид в воду з них виходять мірацидії, які проникають в тканини молюска, де відбувається їх подальший розвиток. З молюсків виходять вільноживучі церкарії, впроваджуються в шкіру людини, ссавців або птахів. Шистосоматиди, для яких остаточними господарями є ссавці або птахи, в шкірі людини гинуть, викликаючи поряд з первинним дерматитом системне ураження організму (церкаріоз). Шистосоматиди роду Schistosoma, що паразитують в людях, в результаті активного руху і лізису тканин проникають в судинне русло і мігрують в венозні сплетіння ШКТ або сечового міхура, де самки починають відкладати яйця.</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876"/>
        <p:cNvGrpSpPr/>
        <p:nvPr/>
      </p:nvGrpSpPr>
      <p:grpSpPr>
        <a:xfrm>
          <a:off x="0" y="0"/>
          <a:ext cx="0" cy="0"/>
          <a:chOff x="0" y="0"/>
          <a:chExt cx="0" cy="0"/>
        </a:xfrm>
      </p:grpSpPr>
      <p:sp>
        <p:nvSpPr>
          <p:cNvPr id="877" name="Google Shape;877;p134"/>
          <p:cNvSpPr/>
          <p:nvPr/>
        </p:nvSpPr>
        <p:spPr>
          <a:xfrm>
            <a:off x="539552" y="260648"/>
            <a:ext cx="8280920" cy="5262979"/>
          </a:xfrm>
          <a:prstGeom prst="rect">
            <a:avLst/>
          </a:prstGeom>
          <a:noFill/>
          <a:ln>
            <a:noFill/>
          </a:ln>
        </p:spPr>
        <p:txBody>
          <a:bodyPr spcFirstLastPara="1" wrap="square" lIns="91425" tIns="45700" rIns="91425" bIns="45700" anchor="t" anchorCtr="0">
            <a:noAutofit/>
          </a:bodyPr>
          <a:lstStyle/>
          <a:p>
            <a:pPr marL="0" marR="0" lvl="0" indent="365125"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В основі патогенезу шистосомоза лежать токсико-алергічні реакції, обумовлені секретами залоз при впровадженні паразитів і продуктами життєдіяльності та розпаду гельмінтів. В епідермісі навколо місць впровадження церкаріїв розвиваються набряки з лізисом клітин епідермісу. По ходу міграції личинок в шкірі виникають інфільтрати з лейкоцитів і лімфоцитів.</a:t>
            </a:r>
            <a:endParaRPr sz="2400">
              <a:solidFill>
                <a:schemeClr val="lt1"/>
              </a:solidFill>
              <a:latin typeface="Book Antiqua"/>
              <a:ea typeface="Book Antiqua"/>
              <a:cs typeface="Book Antiqua"/>
              <a:sym typeface="Book Antiqua"/>
            </a:endParaRPr>
          </a:p>
          <a:p>
            <a:pPr marL="0" marR="0" lvl="0" indent="365125"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Є найбільш частою причиною розвитку пресинусоїдальної портальної гіпертензії. Личинки паразита потрапляють в венули воротної системи печінки і закупорюють їх. В результаті знижується загальна площа просвіту венул портальної системи і розвивається пресинусоідальна ПГ. При цьому тиск в центральних венах печінкових часточок залишається нормальним</a:t>
            </a:r>
            <a:endParaRPr sz="2400">
              <a:solidFill>
                <a:schemeClr val="lt1"/>
              </a:solidFill>
              <a:latin typeface="Book Antiqua"/>
              <a:ea typeface="Book Antiqua"/>
              <a:cs typeface="Book Antiqua"/>
              <a:sym typeface="Book Antiqua"/>
            </a:endParaRPr>
          </a:p>
          <a:p>
            <a:pPr marL="0" marR="0" lvl="0" indent="365125" algn="just" rtl="0">
              <a:spcBef>
                <a:spcPts val="0"/>
              </a:spcBef>
              <a:spcAft>
                <a:spcPts val="0"/>
              </a:spcAft>
              <a:buNone/>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sp>
        <p:nvSpPr>
          <p:cNvPr id="882" name="Google Shape;882;p135"/>
          <p:cNvSpPr/>
          <p:nvPr/>
        </p:nvSpPr>
        <p:spPr>
          <a:xfrm>
            <a:off x="134986" y="6"/>
            <a:ext cx="8496900" cy="6371100"/>
          </a:xfrm>
          <a:prstGeom prst="rect">
            <a:avLst/>
          </a:prstGeom>
          <a:noFill/>
          <a:ln>
            <a:noFill/>
          </a:ln>
        </p:spPr>
        <p:txBody>
          <a:bodyPr spcFirstLastPara="1" wrap="square" lIns="91425" tIns="45700" rIns="91425" bIns="45700" anchor="t" anchorCtr="0">
            <a:noAutofit/>
          </a:bodyPr>
          <a:lstStyle/>
          <a:p>
            <a:pPr marL="0" marR="0" lvl="0" indent="365125"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Через 10-15 хвилин в місці проникнення в шкіру церкаріїв виникає інтенсивне свербіння, іноді кропив'янка, а протягом доби з'являється транзиторний плямистий висип. При повторному зараженні на шкірі в першу добу розвивається плямисто-папульозний висип з сильним свербінням, що зберігається до 5 днів.</a:t>
            </a:r>
            <a:endParaRPr sz="2400">
              <a:solidFill>
                <a:schemeClr val="lt1"/>
              </a:solidFill>
              <a:latin typeface="Book Antiqua"/>
              <a:ea typeface="Book Antiqua"/>
              <a:cs typeface="Book Antiqua"/>
              <a:sym typeface="Book Antiqua"/>
            </a:endParaRPr>
          </a:p>
          <a:p>
            <a:pPr marL="0" marR="0" lvl="0" indent="365125"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Через 1-2 місяці після зараження шистосомами розвивається гострий шистосомоз або лихоманка Катаяма. Хвороба характеризується раптовим початком, лихоманкою протягом 2 тижнів і більш сухим кашлем, появою уртикарії, гепатоспленомегалією, лейкоцитозом, еозинофілією, прискоренням ШОЕ.</a:t>
            </a:r>
            <a:endParaRPr sz="2400">
              <a:solidFill>
                <a:schemeClr val="lt1"/>
              </a:solidFill>
              <a:latin typeface="Book Antiqua"/>
              <a:ea typeface="Book Antiqua"/>
              <a:cs typeface="Book Antiqua"/>
              <a:sym typeface="Book Antiqua"/>
            </a:endParaRPr>
          </a:p>
          <a:p>
            <a:pPr marL="0" marR="0" lvl="0" indent="365125" algn="just" rtl="0">
              <a:spcBef>
                <a:spcPts val="0"/>
              </a:spcBef>
              <a:spcAft>
                <a:spcPts val="0"/>
              </a:spcAft>
              <a:buClr>
                <a:schemeClr val="dk1"/>
              </a:buClr>
              <a:buSzPts val="1100"/>
              <a:buFont typeface="Arial"/>
              <a:buNone/>
            </a:pPr>
            <a:r>
              <a:rPr lang="ru-RU" sz="2300">
                <a:solidFill>
                  <a:schemeClr val="lt1"/>
                </a:solidFill>
                <a:latin typeface="Book Antiqua"/>
                <a:ea typeface="Book Antiqua"/>
                <a:cs typeface="Book Antiqua"/>
                <a:sym typeface="Book Antiqua"/>
              </a:rPr>
              <a:t>Кишковий шистосомоз може викликати болі в області живота, діарею і появу крові в калі. У запущених випадках спостерігається гепатомегалія (збільшення печінки), що часто пов'язано з накопиченням рідини в черевній порожнині і гіпертензією абдомінальних кров'яних судин. У таких випадках може також спостерігатися збільшення селезінки.</a:t>
            </a:r>
            <a:endParaRPr sz="2300">
              <a:solidFill>
                <a:schemeClr val="lt1"/>
              </a:solidFill>
              <a:latin typeface="Book Antiqua"/>
              <a:ea typeface="Book Antiqua"/>
              <a:cs typeface="Book Antiqua"/>
              <a:sym typeface="Book Antiqua"/>
            </a:endParaRPr>
          </a:p>
          <a:p>
            <a:pPr marL="0" marR="0" lvl="0" indent="365125" algn="just" rtl="0">
              <a:spcBef>
                <a:spcPts val="0"/>
              </a:spcBef>
              <a:spcAft>
                <a:spcPts val="0"/>
              </a:spcAft>
              <a:buNone/>
            </a:pPr>
            <a:endParaRPr sz="2300">
              <a:solidFill>
                <a:schemeClr val="lt1"/>
              </a:solidFill>
              <a:latin typeface="Book Antiqua"/>
              <a:ea typeface="Book Antiqua"/>
              <a:cs typeface="Book Antiqua"/>
              <a:sym typeface="Book Antiqua"/>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886"/>
        <p:cNvGrpSpPr/>
        <p:nvPr/>
      </p:nvGrpSpPr>
      <p:grpSpPr>
        <a:xfrm>
          <a:off x="0" y="0"/>
          <a:ext cx="0" cy="0"/>
          <a:chOff x="0" y="0"/>
          <a:chExt cx="0" cy="0"/>
        </a:xfrm>
      </p:grpSpPr>
      <p:sp>
        <p:nvSpPr>
          <p:cNvPr id="887" name="Google Shape;887;p136"/>
          <p:cNvSpPr/>
          <p:nvPr/>
        </p:nvSpPr>
        <p:spPr>
          <a:xfrm>
            <a:off x="395536" y="260648"/>
            <a:ext cx="8496944" cy="6001643"/>
          </a:xfrm>
          <a:prstGeom prst="rect">
            <a:avLst/>
          </a:prstGeom>
          <a:noFill/>
          <a:ln>
            <a:noFill/>
          </a:ln>
        </p:spPr>
        <p:txBody>
          <a:bodyPr spcFirstLastPara="1" wrap="square" lIns="91425" tIns="45700" rIns="91425" bIns="45700" anchor="t" anchorCtr="0">
            <a:noAutofit/>
          </a:bodyPr>
          <a:lstStyle/>
          <a:p>
            <a:pPr marL="0" marR="0" lvl="0" indent="365125"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При сечостатевому шистосомозі:</a:t>
            </a:r>
            <a:endParaRPr sz="240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 гематурія</a:t>
            </a:r>
            <a:endParaRPr sz="2400">
              <a:solidFill>
                <a:schemeClr val="lt1"/>
              </a:solidFill>
              <a:latin typeface="Book Antiqua"/>
              <a:ea typeface="Book Antiqua"/>
              <a:cs typeface="Book Antiqua"/>
              <a:sym typeface="Book Antiqua"/>
            </a:endParaRPr>
          </a:p>
          <a:p>
            <a:pPr marL="457200" marR="0" lvl="0" indent="-381000" algn="just"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в запущених випадках часто розвивається фіброз сечового міхура і сечоводів і уражаються нирки.</a:t>
            </a:r>
            <a:endParaRPr sz="2400">
              <a:solidFill>
                <a:schemeClr val="lt1"/>
              </a:solidFill>
              <a:latin typeface="Book Antiqua"/>
              <a:ea typeface="Book Antiqua"/>
              <a:cs typeface="Book Antiqua"/>
              <a:sym typeface="Book Antiqua"/>
            </a:endParaRPr>
          </a:p>
          <a:p>
            <a:pPr marL="0" marR="0" lvl="0" indent="365125"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Можливим ускладненням на останніх стадіях є рак сечового міхура.</a:t>
            </a:r>
            <a:endParaRPr sz="2400">
              <a:solidFill>
                <a:schemeClr val="lt1"/>
              </a:solidFill>
              <a:latin typeface="Book Antiqua"/>
              <a:ea typeface="Book Antiqua"/>
              <a:cs typeface="Book Antiqua"/>
              <a:sym typeface="Book Antiqua"/>
            </a:endParaRPr>
          </a:p>
          <a:p>
            <a:pPr marL="0" marR="0" lvl="0" indent="365125"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У жінок сечостатевої системи шистосомоз може призводити до поразок геніталій, вагінальної кровотечі, болей під час статевого акту і утворення вузлів на зовнішніх статевих органах. У чоловіків сечостатевої системи шистосомоз може призводити до розвитку патології сім'яних пухирців, простати та інших органів. Ця хвороба може мати і інші тривалі незворотні наслідки, включаючи безплідність.</a:t>
            </a:r>
            <a:endParaRPr sz="2400">
              <a:solidFill>
                <a:schemeClr val="lt1"/>
              </a:solidFill>
              <a:latin typeface="Book Antiqua"/>
              <a:ea typeface="Book Antiqua"/>
              <a:cs typeface="Book Antiqua"/>
              <a:sym typeface="Book Antiqua"/>
            </a:endParaRPr>
          </a:p>
          <a:p>
            <a:pPr marL="0" marR="0" lvl="0" indent="365125" algn="just"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Хронічний шистосомоз може позначатися на працездатності, а в деяких випадках приводити до смерті</a:t>
            </a:r>
            <a:endParaRPr sz="2400">
              <a:solidFill>
                <a:schemeClr val="lt1"/>
              </a:solidFill>
              <a:latin typeface="Book Antiqua"/>
              <a:ea typeface="Book Antiqua"/>
              <a:cs typeface="Book Antiqua"/>
              <a:sym typeface="Book Antiqua"/>
            </a:endParaRPr>
          </a:p>
          <a:p>
            <a:pPr marL="0" marR="0" lvl="0" indent="365125" algn="just" rtl="0">
              <a:spcBef>
                <a:spcPts val="0"/>
              </a:spcBef>
              <a:spcAft>
                <a:spcPts val="0"/>
              </a:spcAft>
              <a:buNone/>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2" name="Google Shape;892;p137"/>
          <p:cNvSpPr/>
          <p:nvPr/>
        </p:nvSpPr>
        <p:spPr>
          <a:xfrm>
            <a:off x="179512" y="0"/>
            <a:ext cx="8640960" cy="4893647"/>
          </a:xfrm>
          <a:prstGeom prst="rect">
            <a:avLst/>
          </a:prstGeom>
          <a:noFill/>
          <a:ln>
            <a:noFill/>
          </a:ln>
        </p:spPr>
        <p:txBody>
          <a:bodyPr spcFirstLastPara="1" wrap="square" lIns="91425" tIns="45700" rIns="91425" bIns="45700" anchor="t" anchorCtr="0">
            <a:noAutofit/>
          </a:bodyPr>
          <a:lstStyle/>
          <a:p>
            <a:pPr marL="457200" marR="0" lvl="0" indent="0" algn="just" rtl="0">
              <a:spcBef>
                <a:spcPts val="0"/>
              </a:spcBef>
              <a:spcAft>
                <a:spcPts val="0"/>
              </a:spcAft>
              <a:buNone/>
            </a:pPr>
            <a:r>
              <a:rPr lang="ru-RU" sz="2400">
                <a:solidFill>
                  <a:schemeClr val="lt1"/>
                </a:solidFill>
                <a:latin typeface="Book Antiqua"/>
                <a:ea typeface="Book Antiqua"/>
                <a:cs typeface="Book Antiqua"/>
                <a:sym typeface="Book Antiqua"/>
              </a:rPr>
              <a:t>Рентгенологічні ознаки неспецифічні:</a:t>
            </a:r>
            <a:endParaRPr sz="2400">
              <a:solidFill>
                <a:schemeClr val="lt1"/>
              </a:solidFill>
              <a:latin typeface="Book Antiqua"/>
              <a:ea typeface="Book Antiqua"/>
              <a:cs typeface="Book Antiqua"/>
              <a:sym typeface="Book Antiqua"/>
            </a:endParaRPr>
          </a:p>
          <a:p>
            <a:pPr marL="365125" marR="0" lvl="0" indent="-36512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еозинофільні інфільтрати,</a:t>
            </a:r>
            <a:endParaRPr sz="2400">
              <a:solidFill>
                <a:schemeClr val="lt1"/>
              </a:solidFill>
              <a:latin typeface="Book Antiqua"/>
              <a:ea typeface="Book Antiqua"/>
              <a:cs typeface="Book Antiqua"/>
              <a:sym typeface="Book Antiqua"/>
            </a:endParaRPr>
          </a:p>
          <a:p>
            <a:pPr marL="365125" marR="0" lvl="0" indent="-36512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пневмонія;</a:t>
            </a:r>
            <a:endParaRPr sz="2400">
              <a:solidFill>
                <a:schemeClr val="lt1"/>
              </a:solidFill>
              <a:latin typeface="Book Antiqua"/>
              <a:ea typeface="Book Antiqua"/>
              <a:cs typeface="Book Antiqua"/>
              <a:sym typeface="Book Antiqua"/>
            </a:endParaRPr>
          </a:p>
          <a:p>
            <a:pPr marL="365125" marR="0" lvl="0" indent="-36512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мікроінфаркти, які згодом заміщаються грануляціями і фіброзом.</a:t>
            </a:r>
            <a:endParaRPr sz="2400">
              <a:solidFill>
                <a:schemeClr val="lt1"/>
              </a:solidFill>
              <a:latin typeface="Book Antiqua"/>
              <a:ea typeface="Book Antiqua"/>
              <a:cs typeface="Book Antiqua"/>
              <a:sym typeface="Book Antiqua"/>
            </a:endParaRPr>
          </a:p>
          <a:p>
            <a:pPr marL="457200" marR="0" lvl="0" indent="0" algn="just" rtl="0">
              <a:spcBef>
                <a:spcPts val="0"/>
              </a:spcBef>
              <a:spcAft>
                <a:spcPts val="0"/>
              </a:spcAft>
              <a:buNone/>
            </a:pPr>
            <a:endParaRPr sz="2400">
              <a:solidFill>
                <a:schemeClr val="lt1"/>
              </a:solidFill>
              <a:latin typeface="Book Antiqua"/>
              <a:ea typeface="Book Antiqua"/>
              <a:cs typeface="Book Antiqua"/>
              <a:sym typeface="Book Antiqua"/>
            </a:endParaRPr>
          </a:p>
          <a:p>
            <a:pPr marL="365125" marR="0" lvl="0" indent="-36512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КТ в легенях подібні пневмонії  інфільтрати з нечіткими контурами (невеликі легеневі вузлики розміром від 2 до 15 мм більші вузлики з ореолом матового скла)</a:t>
            </a:r>
            <a:endParaRPr sz="2400">
              <a:solidFill>
                <a:schemeClr val="lt1"/>
              </a:solidFill>
              <a:latin typeface="Book Antiqua"/>
              <a:ea typeface="Book Antiqua"/>
              <a:cs typeface="Book Antiqua"/>
              <a:sym typeface="Book Antiqua"/>
            </a:endParaRPr>
          </a:p>
          <a:p>
            <a:pPr marL="365125" marR="0" lvl="0" indent="-36512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зникнення одних і поява нових інфільтратів.</a:t>
            </a:r>
            <a:endParaRPr sz="2400">
              <a:solidFill>
                <a:schemeClr val="lt1"/>
              </a:solidFill>
              <a:latin typeface="Book Antiqua"/>
              <a:ea typeface="Book Antiqua"/>
              <a:cs typeface="Book Antiqua"/>
              <a:sym typeface="Book Antiqua"/>
            </a:endParaRPr>
          </a:p>
          <a:p>
            <a:pPr marL="365125" marR="0" lvl="0" indent="-36512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формування фіброзу,</a:t>
            </a:r>
            <a:endParaRPr sz="2400">
              <a:solidFill>
                <a:schemeClr val="lt1"/>
              </a:solidFill>
              <a:latin typeface="Book Antiqua"/>
              <a:ea typeface="Book Antiqua"/>
              <a:cs typeface="Book Antiqua"/>
              <a:sym typeface="Book Antiqua"/>
            </a:endParaRPr>
          </a:p>
          <a:p>
            <a:pPr marL="365125" marR="0" lvl="0" indent="-36512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виявлення змін у печінці,</a:t>
            </a:r>
            <a:endParaRPr sz="2400">
              <a:solidFill>
                <a:schemeClr val="lt1"/>
              </a:solidFill>
              <a:latin typeface="Book Antiqua"/>
              <a:ea typeface="Book Antiqua"/>
              <a:cs typeface="Book Antiqua"/>
              <a:sym typeface="Book Antiqua"/>
            </a:endParaRPr>
          </a:p>
          <a:p>
            <a:pPr marL="365125" marR="0" lvl="0" indent="-36512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головному мозку,</a:t>
            </a:r>
            <a:endParaRPr sz="2400">
              <a:solidFill>
                <a:schemeClr val="lt1"/>
              </a:solidFill>
              <a:latin typeface="Book Antiqua"/>
              <a:ea typeface="Book Antiqua"/>
              <a:cs typeface="Book Antiqua"/>
              <a:sym typeface="Book Antiqua"/>
            </a:endParaRPr>
          </a:p>
          <a:p>
            <a:pPr marL="365125" marR="0" lvl="0" indent="-365125" algn="just" rtl="0">
              <a:spcBef>
                <a:spcPts val="0"/>
              </a:spcBef>
              <a:spcAft>
                <a:spcPts val="0"/>
              </a:spcAft>
              <a:buClr>
                <a:schemeClr val="lt1"/>
              </a:buClr>
              <a:buSzPts val="2400"/>
              <a:buFont typeface="Book Antiqua"/>
              <a:buChar char="⮚"/>
            </a:pPr>
            <a:endParaRPr sz="2400">
              <a:solidFill>
                <a:schemeClr val="lt1"/>
              </a:solidFill>
              <a:latin typeface="Book Antiqua"/>
              <a:ea typeface="Book Antiqua"/>
              <a:cs typeface="Book Antiqua"/>
              <a:sym typeface="Book Antiqua"/>
            </a:endParaRPr>
          </a:p>
        </p:txBody>
      </p:sp>
      <p:pic>
        <p:nvPicPr>
          <p:cNvPr id="893" name="Google Shape;893;p137" descr="http://vestnik.rncrr.ru/vestnik/v15/papers/kotlyarov_v15.files/picture13.jpg"/>
          <p:cNvPicPr preferRelativeResize="0"/>
          <p:nvPr/>
        </p:nvPicPr>
        <p:blipFill rotWithShape="1">
          <a:blip r:embed="rId3">
            <a:alphaModFix/>
          </a:blip>
          <a:srcRect/>
          <a:stretch/>
        </p:blipFill>
        <p:spPr>
          <a:xfrm>
            <a:off x="4933950" y="3962399"/>
            <a:ext cx="4210050" cy="2895601"/>
          </a:xfrm>
          <a:prstGeom prst="rect">
            <a:avLst/>
          </a:prstGeom>
          <a:noFill/>
          <a:ln>
            <a:noFill/>
          </a:ln>
        </p:spPr>
      </p:pic>
      <p:sp>
        <p:nvSpPr>
          <p:cNvPr id="894" name="Google Shape;894;p137"/>
          <p:cNvSpPr/>
          <p:nvPr/>
        </p:nvSpPr>
        <p:spPr>
          <a:xfrm>
            <a:off x="251520" y="5157192"/>
            <a:ext cx="4752528"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1800" b="1" i="1">
                <a:solidFill>
                  <a:schemeClr val="lt1"/>
                </a:solidFill>
                <a:latin typeface="Book Antiqua"/>
                <a:ea typeface="Book Antiqua"/>
                <a:cs typeface="Book Antiqua"/>
                <a:sym typeface="Book Antiqua"/>
              </a:rPr>
              <a:t>Шистосоматоз легені</a:t>
            </a:r>
            <a:r>
              <a:rPr lang="ru-RU" sz="1800" i="1">
                <a:solidFill>
                  <a:schemeClr val="lt1"/>
                </a:solidFill>
                <a:latin typeface="Book Antiqua"/>
                <a:ea typeface="Book Antiqua"/>
                <a:cs typeface="Book Antiqua"/>
                <a:sym typeface="Book Antiqua"/>
              </a:rPr>
              <a:t>. </a:t>
            </a:r>
            <a:endParaRPr sz="1800" i="1">
              <a:solidFill>
                <a:schemeClr val="lt1"/>
              </a:solidFill>
              <a:latin typeface="Book Antiqua"/>
              <a:ea typeface="Book Antiqua"/>
              <a:cs typeface="Book Antiqua"/>
              <a:sym typeface="Book Antiqua"/>
            </a:endParaRPr>
          </a:p>
          <a:p>
            <a:pPr marL="0" marR="0" lvl="0" indent="0" algn="l" rtl="0">
              <a:spcBef>
                <a:spcPts val="0"/>
              </a:spcBef>
              <a:spcAft>
                <a:spcPts val="0"/>
              </a:spcAft>
              <a:buNone/>
            </a:pPr>
            <a:r>
              <a:rPr lang="ru-RU" sz="1800" i="1">
                <a:solidFill>
                  <a:schemeClr val="lt1"/>
                </a:solidFill>
                <a:latin typeface="Book Antiqua"/>
                <a:ea typeface="Book Antiqua"/>
                <a:cs typeface="Book Antiqua"/>
                <a:sym typeface="Book Antiqua"/>
              </a:rPr>
              <a:t>МСКТ – визначаються множинні подібні пневмонії інфільтрати в легенях.</a:t>
            </a:r>
            <a:endParaRPr sz="1800" i="1">
              <a:solidFill>
                <a:schemeClr val="lt1"/>
              </a:solidFill>
              <a:latin typeface="Book Antiqua"/>
              <a:ea typeface="Book Antiqua"/>
              <a:cs typeface="Book Antiqua"/>
              <a:sym typeface="Book Antiqua"/>
            </a:endParaRPr>
          </a:p>
        </p:txBody>
      </p:sp>
      <p:sp>
        <p:nvSpPr>
          <p:cNvPr id="895" name="Google Shape;895;p137"/>
          <p:cNvSpPr/>
          <p:nvPr/>
        </p:nvSpPr>
        <p:spPr>
          <a:xfrm>
            <a:off x="1" y="6165305"/>
            <a:ext cx="4716016"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200">
                <a:solidFill>
                  <a:schemeClr val="lt1"/>
                </a:solidFill>
                <a:latin typeface="Book Antiqua"/>
                <a:ea typeface="Book Antiqua"/>
                <a:cs typeface="Book Antiqua"/>
                <a:sym typeface="Book Antiqua"/>
              </a:rPr>
              <a:t>Котляров П.М. </a:t>
            </a:r>
            <a:r>
              <a:rPr lang="ru-RU" sz="1200" b="1">
                <a:solidFill>
                  <a:schemeClr val="lt1"/>
                </a:solidFill>
                <a:latin typeface="Book Antiqua"/>
                <a:ea typeface="Book Antiqua"/>
                <a:cs typeface="Book Antiqua"/>
                <a:sym typeface="Book Antiqua"/>
              </a:rPr>
              <a:t>Лучевая диагностика паразитарных заболеваний легких</a:t>
            </a:r>
            <a:r>
              <a:rPr lang="ru-RU" sz="1200">
                <a:solidFill>
                  <a:schemeClr val="lt1"/>
                </a:solidFill>
                <a:latin typeface="Book Antiqua"/>
                <a:ea typeface="Book Antiqua"/>
                <a:cs typeface="Book Antiqua"/>
                <a:sym typeface="Book Antiqua"/>
              </a:rPr>
              <a:t>. http://vestnik.rncrr.ru/vestnik/v15/papers/kotlyarov_v15.htm</a:t>
            </a:r>
            <a:endParaRPr sz="1200">
              <a:solidFill>
                <a:schemeClr val="lt1"/>
              </a:solidFill>
              <a:latin typeface="Book Antiqua"/>
              <a:ea typeface="Book Antiqua"/>
              <a:cs typeface="Book Antiqua"/>
              <a:sym typeface="Book Antiqua"/>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899"/>
        <p:cNvGrpSpPr/>
        <p:nvPr/>
      </p:nvGrpSpPr>
      <p:grpSpPr>
        <a:xfrm>
          <a:off x="0" y="0"/>
          <a:ext cx="0" cy="0"/>
          <a:chOff x="0" y="0"/>
          <a:chExt cx="0" cy="0"/>
        </a:xfrm>
      </p:grpSpPr>
      <p:pic>
        <p:nvPicPr>
          <p:cNvPr id="900" name="Google Shape;900;p138" descr="An external file that holds a picture, illustration, etc.&#10;Object name is jrcr-4-9-37f3.jpg"/>
          <p:cNvPicPr preferRelativeResize="0"/>
          <p:nvPr/>
        </p:nvPicPr>
        <p:blipFill rotWithShape="1">
          <a:blip r:embed="rId3">
            <a:alphaModFix/>
          </a:blip>
          <a:srcRect/>
          <a:stretch/>
        </p:blipFill>
        <p:spPr>
          <a:xfrm>
            <a:off x="0" y="1"/>
            <a:ext cx="3851920" cy="4006686"/>
          </a:xfrm>
          <a:prstGeom prst="rect">
            <a:avLst/>
          </a:prstGeom>
          <a:noFill/>
          <a:ln>
            <a:noFill/>
          </a:ln>
        </p:spPr>
      </p:pic>
      <p:sp>
        <p:nvSpPr>
          <p:cNvPr id="901" name="Google Shape;901;p138"/>
          <p:cNvSpPr/>
          <p:nvPr/>
        </p:nvSpPr>
        <p:spPr>
          <a:xfrm>
            <a:off x="0" y="6334780"/>
            <a:ext cx="9144000"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u="sng">
                <a:solidFill>
                  <a:schemeClr val="hlink"/>
                </a:solidFill>
                <a:latin typeface="Book Antiqua"/>
                <a:ea typeface="Book Antiqua"/>
                <a:cs typeface="Book Antiqua"/>
                <a:sym typeface="Book Antiqua"/>
                <a:hlinkClick r:id="rId4"/>
              </a:rPr>
              <a:t>Niemann T</a:t>
            </a:r>
            <a:r>
              <a:rPr lang="ru-RU" sz="1400">
                <a:solidFill>
                  <a:schemeClr val="lt1"/>
                </a:solidFill>
                <a:latin typeface="Book Antiqua"/>
                <a:ea typeface="Book Antiqua"/>
                <a:cs typeface="Book Antiqua"/>
                <a:sym typeface="Book Antiqua"/>
              </a:rPr>
              <a:t>,</a:t>
            </a:r>
            <a:r>
              <a:rPr lang="ru-RU" sz="1400" baseline="30000">
                <a:solidFill>
                  <a:schemeClr val="lt1"/>
                </a:solidFill>
                <a:latin typeface="Book Antiqua"/>
                <a:ea typeface="Book Antiqua"/>
                <a:cs typeface="Book Antiqua"/>
                <a:sym typeface="Book Antiqua"/>
              </a:rPr>
              <a:t>1,*</a:t>
            </a:r>
            <a:r>
              <a:rPr lang="ru-RU" sz="1400">
                <a:solidFill>
                  <a:schemeClr val="lt1"/>
                </a:solidFill>
                <a:latin typeface="Book Antiqua"/>
                <a:ea typeface="Book Antiqua"/>
                <a:cs typeface="Book Antiqua"/>
                <a:sym typeface="Book Antiqua"/>
              </a:rPr>
              <a:t> </a:t>
            </a:r>
            <a:r>
              <a:rPr lang="ru-RU" sz="1400" u="sng">
                <a:solidFill>
                  <a:schemeClr val="hlink"/>
                </a:solidFill>
                <a:latin typeface="Book Antiqua"/>
                <a:ea typeface="Book Antiqua"/>
                <a:cs typeface="Book Antiqua"/>
                <a:sym typeface="Book Antiqua"/>
                <a:hlinkClick r:id="rId5"/>
              </a:rPr>
              <a:t>HP Marti</a:t>
            </a:r>
            <a:r>
              <a:rPr lang="ru-RU" sz="1400">
                <a:solidFill>
                  <a:schemeClr val="lt1"/>
                </a:solidFill>
                <a:latin typeface="Book Antiqua"/>
                <a:ea typeface="Book Antiqua"/>
                <a:cs typeface="Book Antiqua"/>
                <a:sym typeface="Book Antiqua"/>
              </a:rPr>
              <a:t>,</a:t>
            </a:r>
            <a:r>
              <a:rPr lang="ru-RU" sz="1400" baseline="30000">
                <a:solidFill>
                  <a:schemeClr val="lt1"/>
                </a:solidFill>
                <a:latin typeface="Book Antiqua"/>
                <a:ea typeface="Book Antiqua"/>
                <a:cs typeface="Book Antiqua"/>
                <a:sym typeface="Book Antiqua"/>
              </a:rPr>
              <a:t>2</a:t>
            </a:r>
            <a:r>
              <a:rPr lang="ru-RU" sz="1400">
                <a:solidFill>
                  <a:schemeClr val="lt1"/>
                </a:solidFill>
                <a:latin typeface="Book Antiqua"/>
                <a:ea typeface="Book Antiqua"/>
                <a:cs typeface="Book Antiqua"/>
                <a:sym typeface="Book Antiqua"/>
              </a:rPr>
              <a:t> </a:t>
            </a:r>
            <a:r>
              <a:rPr lang="ru-RU" sz="1400" u="sng">
                <a:solidFill>
                  <a:schemeClr val="hlink"/>
                </a:solidFill>
                <a:latin typeface="Book Antiqua"/>
                <a:ea typeface="Book Antiqua"/>
                <a:cs typeface="Book Antiqua"/>
                <a:sym typeface="Book Antiqua"/>
                <a:hlinkClick r:id="rId6"/>
              </a:rPr>
              <a:t>SH Duhnsen</a:t>
            </a:r>
            <a:r>
              <a:rPr lang="ru-RU" sz="1400">
                <a:solidFill>
                  <a:schemeClr val="lt1"/>
                </a:solidFill>
                <a:latin typeface="Book Antiqua"/>
                <a:ea typeface="Book Antiqua"/>
                <a:cs typeface="Book Antiqua"/>
                <a:sym typeface="Book Antiqua"/>
              </a:rPr>
              <a:t>,</a:t>
            </a:r>
            <a:r>
              <a:rPr lang="ru-RU" sz="1400" baseline="30000">
                <a:solidFill>
                  <a:schemeClr val="lt1"/>
                </a:solidFill>
                <a:latin typeface="Book Antiqua"/>
                <a:ea typeface="Book Antiqua"/>
                <a:cs typeface="Book Antiqua"/>
                <a:sym typeface="Book Antiqua"/>
              </a:rPr>
              <a:t>1</a:t>
            </a:r>
            <a:r>
              <a:rPr lang="ru-RU" sz="1400">
                <a:solidFill>
                  <a:schemeClr val="lt1"/>
                </a:solidFill>
                <a:latin typeface="Book Antiqua"/>
                <a:ea typeface="Book Antiqua"/>
                <a:cs typeface="Book Antiqua"/>
                <a:sym typeface="Book Antiqua"/>
              </a:rPr>
              <a:t> and </a:t>
            </a:r>
            <a:r>
              <a:rPr lang="ru-RU" sz="1400" u="sng">
                <a:solidFill>
                  <a:schemeClr val="hlink"/>
                </a:solidFill>
                <a:latin typeface="Book Antiqua"/>
                <a:ea typeface="Book Antiqua"/>
                <a:cs typeface="Book Antiqua"/>
                <a:sym typeface="Book Antiqua"/>
                <a:hlinkClick r:id="rId7"/>
              </a:rPr>
              <a:t>Bongartz G</a:t>
            </a:r>
            <a:r>
              <a:rPr lang="ru-RU" sz="1400">
                <a:solidFill>
                  <a:schemeClr val="lt1"/>
                </a:solidFill>
                <a:latin typeface="Book Antiqua"/>
                <a:ea typeface="Book Antiqua"/>
                <a:cs typeface="Book Antiqua"/>
                <a:sym typeface="Book Antiqua"/>
              </a:rPr>
              <a:t>. Pulmonary Schistosomiasis – Imaging Features</a:t>
            </a:r>
            <a:endParaRPr/>
          </a:p>
          <a:p>
            <a:pPr marL="0" marR="0" lvl="0" indent="0" algn="l" rtl="0">
              <a:spcBef>
                <a:spcPts val="0"/>
              </a:spcBef>
              <a:spcAft>
                <a:spcPts val="0"/>
              </a:spcAft>
              <a:buNone/>
            </a:pPr>
            <a:r>
              <a:rPr lang="ru-RU" sz="1400" u="sng">
                <a:solidFill>
                  <a:schemeClr val="hlink"/>
                </a:solidFill>
                <a:latin typeface="Book Antiqua"/>
                <a:ea typeface="Book Antiqua"/>
                <a:cs typeface="Book Antiqua"/>
                <a:sym typeface="Book Antiqua"/>
                <a:hlinkClick r:id="rId8"/>
              </a:rPr>
              <a:t>J Radiol Case Rep</a:t>
            </a:r>
            <a:r>
              <a:rPr lang="ru-RU" sz="1400">
                <a:solidFill>
                  <a:schemeClr val="lt1"/>
                </a:solidFill>
                <a:latin typeface="Book Antiqua"/>
                <a:ea typeface="Book Antiqua"/>
                <a:cs typeface="Book Antiqua"/>
                <a:sym typeface="Book Antiqua"/>
              </a:rPr>
              <a:t>. 2010; 4(9): 37–43.</a:t>
            </a:r>
            <a:endParaRPr sz="1400">
              <a:solidFill>
                <a:schemeClr val="lt1"/>
              </a:solidFill>
              <a:latin typeface="Book Antiqua"/>
              <a:ea typeface="Book Antiqua"/>
              <a:cs typeface="Book Antiqua"/>
              <a:sym typeface="Book Antiqua"/>
            </a:endParaRPr>
          </a:p>
        </p:txBody>
      </p:sp>
      <p:pic>
        <p:nvPicPr>
          <p:cNvPr id="902" name="Google Shape;902;p138" descr="An external file that holds a picture, illustration, etc.&#10;Object name is jrcr-4-9-37f4.jpg"/>
          <p:cNvPicPr preferRelativeResize="0"/>
          <p:nvPr/>
        </p:nvPicPr>
        <p:blipFill rotWithShape="1">
          <a:blip r:embed="rId9">
            <a:alphaModFix/>
          </a:blip>
          <a:srcRect/>
          <a:stretch/>
        </p:blipFill>
        <p:spPr>
          <a:xfrm>
            <a:off x="3851921" y="3398402"/>
            <a:ext cx="3888432" cy="3004307"/>
          </a:xfrm>
          <a:prstGeom prst="rect">
            <a:avLst/>
          </a:prstGeom>
          <a:noFill/>
          <a:ln>
            <a:noFill/>
          </a:ln>
        </p:spPr>
      </p:pic>
      <p:pic>
        <p:nvPicPr>
          <p:cNvPr id="903" name="Google Shape;903;p138" descr="An external file that holds a picture, illustration, etc.&#10;Object name is jrcr-4-9-37f5.jpg"/>
          <p:cNvPicPr preferRelativeResize="0"/>
          <p:nvPr/>
        </p:nvPicPr>
        <p:blipFill rotWithShape="1">
          <a:blip r:embed="rId10">
            <a:alphaModFix/>
          </a:blip>
          <a:srcRect/>
          <a:stretch/>
        </p:blipFill>
        <p:spPr>
          <a:xfrm>
            <a:off x="0" y="3356992"/>
            <a:ext cx="3851920" cy="3020556"/>
          </a:xfrm>
          <a:prstGeom prst="rect">
            <a:avLst/>
          </a:prstGeom>
          <a:noFill/>
          <a:ln>
            <a:noFill/>
          </a:ln>
        </p:spPr>
      </p:pic>
      <p:sp>
        <p:nvSpPr>
          <p:cNvPr id="904" name="Google Shape;904;p138"/>
          <p:cNvSpPr/>
          <p:nvPr/>
        </p:nvSpPr>
        <p:spPr>
          <a:xfrm>
            <a:off x="4572000" y="476672"/>
            <a:ext cx="2726707" cy="36933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1800" b="1" i="1">
                <a:solidFill>
                  <a:schemeClr val="lt1"/>
                </a:solidFill>
                <a:latin typeface="Book Antiqua"/>
                <a:ea typeface="Book Antiqua"/>
                <a:cs typeface="Book Antiqua"/>
                <a:sym typeface="Book Antiqua"/>
              </a:rPr>
              <a:t>Шистосоматоз легені</a:t>
            </a:r>
            <a:r>
              <a:rPr lang="ru-RU" sz="1800" i="1">
                <a:solidFill>
                  <a:schemeClr val="lt1"/>
                </a:solidFill>
                <a:latin typeface="Book Antiqua"/>
                <a:ea typeface="Book Antiqua"/>
                <a:cs typeface="Book Antiqua"/>
                <a:sym typeface="Book Antiqua"/>
              </a:rPr>
              <a:t> </a:t>
            </a:r>
            <a:endParaRPr sz="1800" i="1">
              <a:solidFill>
                <a:schemeClr val="lt1"/>
              </a:solidFill>
              <a:latin typeface="Book Antiqua"/>
              <a:ea typeface="Book Antiqua"/>
              <a:cs typeface="Book Antiqua"/>
              <a:sym typeface="Book Antiqua"/>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Рисунок 4"/>
          <p:cNvPicPr>
            <a:picLocks noChangeAspect="1" noChangeArrowheads="1"/>
          </p:cNvPicPr>
          <p:nvPr/>
        </p:nvPicPr>
        <p:blipFill>
          <a:blip r:embed="rId2"/>
          <a:srcRect/>
          <a:stretch>
            <a:fillRect/>
          </a:stretch>
        </p:blipFill>
        <p:spPr bwMode="auto">
          <a:xfrm>
            <a:off x="290487" y="342093"/>
            <a:ext cx="5666098" cy="5893815"/>
          </a:xfrm>
          <a:prstGeom prst="rect">
            <a:avLst/>
          </a:prstGeom>
          <a:noFill/>
        </p:spPr>
      </p:pic>
      <p:cxnSp>
        <p:nvCxnSpPr>
          <p:cNvPr id="4" name="Прямая со стрелкой 3"/>
          <p:cNvCxnSpPr/>
          <p:nvPr/>
        </p:nvCxnSpPr>
        <p:spPr>
          <a:xfrm flipH="1">
            <a:off x="4826833" y="2293495"/>
            <a:ext cx="419724" cy="29980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flipH="1">
            <a:off x="4841823" y="3043003"/>
            <a:ext cx="569626" cy="11992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flipH="1" flipV="1">
            <a:off x="4616970" y="3342807"/>
            <a:ext cx="419725" cy="100434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flipH="1" flipV="1">
            <a:off x="1259174" y="1918741"/>
            <a:ext cx="314793" cy="34477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a:off x="1169233" y="1169233"/>
            <a:ext cx="464695" cy="26982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H="1">
            <a:off x="3837482" y="2053652"/>
            <a:ext cx="329784" cy="4497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H="1" flipV="1">
            <a:off x="4482059" y="4527030"/>
            <a:ext cx="434715" cy="10493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Прямоугольник 16"/>
          <p:cNvSpPr/>
          <p:nvPr/>
        </p:nvSpPr>
        <p:spPr>
          <a:xfrm>
            <a:off x="5973580" y="256507"/>
            <a:ext cx="2990538" cy="2308324"/>
          </a:xfrm>
          <a:prstGeom prst="rect">
            <a:avLst/>
          </a:prstGeom>
        </p:spPr>
        <p:txBody>
          <a:bodyPr wrap="square">
            <a:spAutoFit/>
          </a:bodyPr>
          <a:lstStyle/>
          <a:p>
            <a:r>
              <a:rPr lang="uk-UA" sz="2400" dirty="0">
                <a:solidFill>
                  <a:schemeClr val="bg1"/>
                </a:solidFill>
                <a:latin typeface="Book Antiqua" pitchFamily="18" charset="0"/>
                <a:cs typeface="Times New Roman" pitchFamily="18" charset="0"/>
              </a:rPr>
              <a:t>Рентген грудної клітини показує широко поширені легеневі вузлики при легеневому </a:t>
            </a:r>
            <a:r>
              <a:rPr lang="uk-UA" sz="2400" dirty="0" err="1">
                <a:solidFill>
                  <a:schemeClr val="bg1"/>
                </a:solidFill>
                <a:latin typeface="Book Antiqua" pitchFamily="18" charset="0"/>
                <a:cs typeface="Times New Roman" pitchFamily="18" charset="0"/>
              </a:rPr>
              <a:t>шистосомозі</a:t>
            </a:r>
            <a:r>
              <a:rPr lang="uk-UA" sz="2400" dirty="0">
                <a:solidFill>
                  <a:schemeClr val="bg1"/>
                </a:solidFill>
                <a:latin typeface="Book Antiqua" pitchFamily="18" charset="0"/>
                <a:cs typeface="Times New Roman" pitchFamily="18" charset="0"/>
              </a:rPr>
              <a:t>.</a:t>
            </a:r>
            <a:endParaRPr lang="ru-RU" sz="2400" dirty="0">
              <a:solidFill>
                <a:schemeClr val="bg1"/>
              </a:solidFill>
              <a:latin typeface="Book Antiqua" pitchFamily="18" charset="0"/>
              <a:cs typeface="Times New Roman" pitchFamily="18" charset="0"/>
            </a:endParaRPr>
          </a:p>
        </p:txBody>
      </p:sp>
      <p:cxnSp>
        <p:nvCxnSpPr>
          <p:cNvPr id="19" name="Прямая со стрелкой 18"/>
          <p:cNvCxnSpPr/>
          <p:nvPr/>
        </p:nvCxnSpPr>
        <p:spPr>
          <a:xfrm flipH="1">
            <a:off x="5456420" y="4272197"/>
            <a:ext cx="449705" cy="43471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569626" y="3762531"/>
            <a:ext cx="494676" cy="13491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Прямоугольник 21"/>
          <p:cNvSpPr/>
          <p:nvPr/>
        </p:nvSpPr>
        <p:spPr>
          <a:xfrm>
            <a:off x="660200" y="6318115"/>
            <a:ext cx="8483800" cy="307777"/>
          </a:xfrm>
          <a:prstGeom prst="rect">
            <a:avLst/>
          </a:prstGeom>
        </p:spPr>
        <p:txBody>
          <a:bodyPr wrap="square">
            <a:spAutoFit/>
          </a:bodyPr>
          <a:lstStyle/>
          <a:p>
            <a:r>
              <a:rPr lang="en-US" dirty="0">
                <a:solidFill>
                  <a:schemeClr val="bg1"/>
                </a:solidFill>
              </a:rPr>
              <a:t>http://dx.doi.org/10.1136/thx.2009.132217</a:t>
            </a:r>
            <a:r>
              <a:rPr lang="ru-RU" dirty="0">
                <a:solidFill>
                  <a:schemeClr val="bg1"/>
                </a:solidFill>
              </a:rPr>
              <a:t>  </a:t>
            </a:r>
            <a:r>
              <a:rPr lang="en-US" dirty="0">
                <a:solidFill>
                  <a:schemeClr val="bg1"/>
                </a:solidFill>
                <a:latin typeface="Times New Roman" pitchFamily="18" charset="0"/>
                <a:cs typeface="Times New Roman" pitchFamily="18" charset="0"/>
              </a:rPr>
              <a:t>https://thorax.bmj.com/content/66/6/528</a:t>
            </a:r>
            <a:endParaRPr lang="ru-RU" dirty="0">
              <a:solidFill>
                <a:schemeClr val="bg1"/>
              </a:solidFill>
              <a:latin typeface="Times New Roman" pitchFamily="18" charset="0"/>
              <a:cs typeface="Times New Roman" pitchFamily="18" charset="0"/>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p:cNvSpPr/>
          <p:nvPr/>
        </p:nvSpPr>
        <p:spPr>
          <a:xfrm>
            <a:off x="6460760" y="1410749"/>
            <a:ext cx="2368446" cy="2246769"/>
          </a:xfrm>
          <a:prstGeom prst="rect">
            <a:avLst/>
          </a:prstGeom>
        </p:spPr>
        <p:txBody>
          <a:bodyPr wrap="square">
            <a:spAutoFit/>
          </a:bodyPr>
          <a:lstStyle/>
          <a:p>
            <a:r>
              <a:rPr lang="uk-UA" sz="2000" dirty="0">
                <a:solidFill>
                  <a:schemeClr val="bg1"/>
                </a:solidFill>
                <a:latin typeface="Book Antiqua" pitchFamily="18" charset="0"/>
                <a:cs typeface="Times New Roman" pitchFamily="18" charset="0"/>
              </a:rPr>
              <a:t>Комп'ютерна томографія грудної клітини, що показує ознака ореолу при легеневій </a:t>
            </a:r>
            <a:r>
              <a:rPr lang="uk-UA" sz="2000" dirty="0" err="1">
                <a:solidFill>
                  <a:schemeClr val="bg1"/>
                </a:solidFill>
                <a:latin typeface="Book Antiqua" pitchFamily="18" charset="0"/>
                <a:cs typeface="Times New Roman" pitchFamily="18" charset="0"/>
              </a:rPr>
              <a:t>шистосомозі</a:t>
            </a:r>
            <a:r>
              <a:rPr lang="uk-UA" sz="2000" dirty="0">
                <a:solidFill>
                  <a:schemeClr val="bg1"/>
                </a:solidFill>
                <a:latin typeface="Book Antiqua" pitchFamily="18" charset="0"/>
                <a:cs typeface="Times New Roman" pitchFamily="18" charset="0"/>
              </a:rPr>
              <a:t>.</a:t>
            </a:r>
            <a:endParaRPr lang="ru-RU" sz="2000" dirty="0">
              <a:solidFill>
                <a:schemeClr val="bg1"/>
              </a:solidFill>
              <a:latin typeface="Book Antiqua" pitchFamily="18" charset="0"/>
              <a:cs typeface="Times New Roman" pitchFamily="18" charset="0"/>
            </a:endParaRPr>
          </a:p>
        </p:txBody>
      </p:sp>
      <p:sp>
        <p:nvSpPr>
          <p:cNvPr id="22" name="Прямоугольник 21"/>
          <p:cNvSpPr/>
          <p:nvPr/>
        </p:nvSpPr>
        <p:spPr>
          <a:xfrm>
            <a:off x="255466" y="5403715"/>
            <a:ext cx="8483800" cy="677108"/>
          </a:xfrm>
          <a:prstGeom prst="rect">
            <a:avLst/>
          </a:prstGeom>
        </p:spPr>
        <p:txBody>
          <a:bodyPr wrap="square">
            <a:spAutoFit/>
          </a:bodyPr>
          <a:lstStyle/>
          <a:p>
            <a:r>
              <a:rPr lang="en-US" sz="1200" dirty="0">
                <a:solidFill>
                  <a:schemeClr val="bg1"/>
                </a:solidFill>
                <a:latin typeface="Times New Roman" pitchFamily="18" charset="0"/>
                <a:cs typeface="Times New Roman" pitchFamily="18" charset="0"/>
              </a:rPr>
              <a:t>H </a:t>
            </a:r>
            <a:r>
              <a:rPr lang="en-US" sz="1200" dirty="0" err="1">
                <a:solidFill>
                  <a:schemeClr val="bg1"/>
                </a:solidFill>
                <a:latin typeface="Times New Roman" pitchFamily="18" charset="0"/>
                <a:cs typeface="Times New Roman" pitchFamily="18" charset="0"/>
              </a:rPr>
              <a:t>Kunst</a:t>
            </a:r>
            <a:r>
              <a:rPr lang="ru-RU" sz="1200" dirty="0">
                <a:solidFill>
                  <a:schemeClr val="bg1"/>
                </a:solidFill>
                <a:latin typeface="Times New Roman" pitchFamily="18" charset="0"/>
                <a:cs typeface="Times New Roman" pitchFamily="18" charset="0"/>
              </a:rPr>
              <a:t>, </a:t>
            </a:r>
            <a:r>
              <a:rPr lang="en-US" sz="1200" dirty="0">
                <a:solidFill>
                  <a:schemeClr val="bg1"/>
                </a:solidFill>
                <a:latin typeface="Times New Roman" pitchFamily="18" charset="0"/>
                <a:cs typeface="Times New Roman" pitchFamily="18" charset="0"/>
              </a:rPr>
              <a:t>D Mack, O M </a:t>
            </a:r>
            <a:r>
              <a:rPr lang="en-US" sz="1200" dirty="0" err="1">
                <a:solidFill>
                  <a:schemeClr val="bg1"/>
                </a:solidFill>
                <a:latin typeface="Times New Roman" pitchFamily="18" charset="0"/>
                <a:cs typeface="Times New Roman" pitchFamily="18" charset="0"/>
              </a:rPr>
              <a:t>Kon</a:t>
            </a:r>
            <a:r>
              <a:rPr lang="en-US" sz="1200" dirty="0">
                <a:solidFill>
                  <a:schemeClr val="bg1"/>
                </a:solidFill>
                <a:latin typeface="Times New Roman" pitchFamily="18" charset="0"/>
                <a:cs typeface="Times New Roman" pitchFamily="18" charset="0"/>
              </a:rPr>
              <a:t>, A K </a:t>
            </a:r>
            <a:r>
              <a:rPr lang="en-US" sz="1200" dirty="0" err="1">
                <a:solidFill>
                  <a:schemeClr val="bg1"/>
                </a:solidFill>
                <a:latin typeface="Times New Roman" pitchFamily="18" charset="0"/>
                <a:cs typeface="Times New Roman" pitchFamily="18" charset="0"/>
              </a:rPr>
              <a:t>Banerjee</a:t>
            </a:r>
            <a:r>
              <a:rPr lang="en-US" sz="1200" dirty="0">
                <a:solidFill>
                  <a:schemeClr val="bg1"/>
                </a:solidFill>
                <a:latin typeface="Times New Roman" pitchFamily="18" charset="0"/>
                <a:cs typeface="Times New Roman" pitchFamily="18" charset="0"/>
              </a:rPr>
              <a:t>, P </a:t>
            </a:r>
            <a:r>
              <a:rPr lang="en-US" sz="1200" dirty="0" err="1">
                <a:solidFill>
                  <a:schemeClr val="bg1"/>
                </a:solidFill>
                <a:latin typeface="Times New Roman" pitchFamily="18" charset="0"/>
                <a:cs typeface="Times New Roman" pitchFamily="18" charset="0"/>
              </a:rPr>
              <a:t>Chiodini,A</a:t>
            </a:r>
            <a:r>
              <a:rPr lang="en-US" sz="1200" dirty="0">
                <a:solidFill>
                  <a:schemeClr val="bg1"/>
                </a:solidFill>
                <a:latin typeface="Times New Roman" pitchFamily="18" charset="0"/>
                <a:cs typeface="Times New Roman" pitchFamily="18" charset="0"/>
              </a:rPr>
              <a:t> Grant</a:t>
            </a:r>
            <a:r>
              <a:rPr lang="ru-RU" sz="1200" dirty="0">
                <a:solidFill>
                  <a:schemeClr val="bg1"/>
                </a:solidFill>
                <a:latin typeface="Times New Roman" pitchFamily="18" charset="0"/>
                <a:cs typeface="Times New Roman" pitchFamily="18" charset="0"/>
              </a:rPr>
              <a:t>. </a:t>
            </a:r>
            <a:r>
              <a:rPr lang="en-US" sz="1200" dirty="0">
                <a:solidFill>
                  <a:schemeClr val="bg1"/>
                </a:solidFill>
                <a:latin typeface="Times New Roman" pitchFamily="18" charset="0"/>
                <a:cs typeface="Times New Roman" pitchFamily="18" charset="0"/>
              </a:rPr>
              <a:t>Parasitic infections of the lung: a guide for the respiratory physician</a:t>
            </a:r>
            <a:r>
              <a:rPr lang="ru-RU" sz="1200" dirty="0">
                <a:solidFill>
                  <a:schemeClr val="bg1"/>
                </a:solidFill>
                <a:latin typeface="Times New Roman" pitchFamily="18" charset="0"/>
                <a:cs typeface="Times New Roman" pitchFamily="18" charset="0"/>
              </a:rPr>
              <a:t>. </a:t>
            </a:r>
            <a:r>
              <a:rPr lang="en-US" sz="1200" dirty="0">
                <a:solidFill>
                  <a:schemeClr val="bg1"/>
                </a:solidFill>
                <a:latin typeface="Times New Roman" pitchFamily="18" charset="0"/>
                <a:cs typeface="Times New Roman" pitchFamily="18" charset="0"/>
              </a:rPr>
              <a:t>BMJ Journal/ 2011.</a:t>
            </a:r>
            <a:r>
              <a:rPr lang="ru-RU" sz="1200" dirty="0">
                <a:solidFill>
                  <a:schemeClr val="bg1"/>
                </a:solidFill>
                <a:latin typeface="Times New Roman" pitchFamily="18" charset="0"/>
                <a:cs typeface="Times New Roman" pitchFamily="18" charset="0"/>
              </a:rPr>
              <a:t> </a:t>
            </a:r>
            <a:r>
              <a:rPr lang="en-US" sz="1200" dirty="0">
                <a:solidFill>
                  <a:schemeClr val="bg1"/>
                </a:solidFill>
              </a:rPr>
              <a:t>Volume 66, Issue 6</a:t>
            </a:r>
          </a:p>
          <a:p>
            <a:r>
              <a:rPr lang="en-US" sz="1200" dirty="0">
                <a:solidFill>
                  <a:schemeClr val="bg1"/>
                </a:solidFill>
                <a:latin typeface="Times New Roman" pitchFamily="18" charset="0"/>
                <a:cs typeface="Times New Roman" pitchFamily="18" charset="0"/>
              </a:rPr>
              <a:t>  http://dx.doi.org/10.1136/thx.20</a:t>
            </a:r>
            <a:r>
              <a:rPr lang="en-US" dirty="0">
                <a:solidFill>
                  <a:schemeClr val="bg1"/>
                </a:solidFill>
              </a:rPr>
              <a:t>09.132217</a:t>
            </a:r>
            <a:r>
              <a:rPr lang="ru-RU" dirty="0">
                <a:solidFill>
                  <a:schemeClr val="bg1"/>
                </a:solidFill>
              </a:rPr>
              <a:t>  </a:t>
            </a:r>
            <a:r>
              <a:rPr lang="en-US" dirty="0">
                <a:solidFill>
                  <a:schemeClr val="bg1"/>
                </a:solidFill>
                <a:latin typeface="Times New Roman" pitchFamily="18" charset="0"/>
                <a:cs typeface="Times New Roman" pitchFamily="18" charset="0"/>
              </a:rPr>
              <a:t>https://thorax.bmj.com/content/66/6/528</a:t>
            </a:r>
            <a:endParaRPr lang="ru-RU" dirty="0">
              <a:solidFill>
                <a:schemeClr val="bg1"/>
              </a:solidFill>
              <a:latin typeface="Times New Roman" pitchFamily="18" charset="0"/>
              <a:cs typeface="Times New Roman" pitchFamily="18" charset="0"/>
            </a:endParaRPr>
          </a:p>
        </p:txBody>
      </p:sp>
      <p:pic>
        <p:nvPicPr>
          <p:cNvPr id="317442" name="Picture 2" descr="Рисунок 5"/>
          <p:cNvPicPr>
            <a:picLocks noChangeAspect="1" noChangeArrowheads="1"/>
          </p:cNvPicPr>
          <p:nvPr/>
        </p:nvPicPr>
        <p:blipFill>
          <a:blip r:embed="rId2"/>
          <a:srcRect/>
          <a:stretch>
            <a:fillRect/>
          </a:stretch>
        </p:blipFill>
        <p:spPr bwMode="auto">
          <a:xfrm>
            <a:off x="0" y="944379"/>
            <a:ext cx="6181357" cy="4242660"/>
          </a:xfrm>
          <a:prstGeom prst="rect">
            <a:avLst/>
          </a:prstGeom>
          <a:noFill/>
        </p:spPr>
      </p:pic>
      <p:sp>
        <p:nvSpPr>
          <p:cNvPr id="15" name="Прямоугольник 14"/>
          <p:cNvSpPr/>
          <p:nvPr/>
        </p:nvSpPr>
        <p:spPr>
          <a:xfrm>
            <a:off x="456903" y="0"/>
            <a:ext cx="5788764" cy="707886"/>
          </a:xfrm>
          <a:prstGeom prst="rect">
            <a:avLst/>
          </a:prstGeom>
        </p:spPr>
        <p:txBody>
          <a:bodyPr wrap="none">
            <a:spAutoFit/>
          </a:bodyPr>
          <a:lstStyle/>
          <a:p>
            <a:r>
              <a:rPr lang="uk-UA" sz="4000" b="1" dirty="0">
                <a:solidFill>
                  <a:schemeClr val="bg1"/>
                </a:solidFill>
                <a:latin typeface="Times New Roman" pitchFamily="18" charset="0"/>
                <a:cs typeface="Times New Roman" pitchFamily="18" charset="0"/>
              </a:rPr>
              <a:t>Легеневий  шистосомоз </a:t>
            </a:r>
            <a:endParaRPr lang="ru-RU" sz="4000" b="1" dirty="0"/>
          </a:p>
        </p:txBody>
      </p:sp>
      <p:cxnSp>
        <p:nvCxnSpPr>
          <p:cNvPr id="20" name="Прямая со стрелкой 19"/>
          <p:cNvCxnSpPr/>
          <p:nvPr/>
        </p:nvCxnSpPr>
        <p:spPr>
          <a:xfrm flipH="1" flipV="1">
            <a:off x="5921115" y="4137285"/>
            <a:ext cx="1094282" cy="2998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flipH="1">
            <a:off x="4257208" y="4197246"/>
            <a:ext cx="2758189" cy="47968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Прямоугольник 25"/>
          <p:cNvSpPr/>
          <p:nvPr/>
        </p:nvSpPr>
        <p:spPr>
          <a:xfrm>
            <a:off x="6991600" y="4024620"/>
            <a:ext cx="2152400" cy="954107"/>
          </a:xfrm>
          <a:prstGeom prst="rect">
            <a:avLst/>
          </a:prstGeom>
        </p:spPr>
        <p:txBody>
          <a:bodyPr wrap="square">
            <a:spAutoFit/>
          </a:bodyPr>
          <a:lstStyle/>
          <a:p>
            <a:r>
              <a:rPr lang="uk-UA" sz="2800" dirty="0">
                <a:solidFill>
                  <a:schemeClr val="bg1"/>
                </a:solidFill>
                <a:latin typeface="Book Antiqua" pitchFamily="18" charset="0"/>
                <a:cs typeface="Times New Roman" pitchFamily="18" charset="0"/>
              </a:rPr>
              <a:t>ознака ореолу </a:t>
            </a:r>
            <a:endParaRPr lang="ru-RU" sz="2800" dirty="0">
              <a:latin typeface="Book Antiqua" pitchFamily="18" charset="0"/>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08"/>
        <p:cNvGrpSpPr/>
        <p:nvPr/>
      </p:nvGrpSpPr>
      <p:grpSpPr>
        <a:xfrm>
          <a:off x="0" y="0"/>
          <a:ext cx="0" cy="0"/>
          <a:chOff x="0" y="0"/>
          <a:chExt cx="0" cy="0"/>
        </a:xfrm>
      </p:grpSpPr>
      <p:sp>
        <p:nvSpPr>
          <p:cNvPr id="909" name="Google Shape;909;p139"/>
          <p:cNvSpPr/>
          <p:nvPr/>
        </p:nvSpPr>
        <p:spPr>
          <a:xfrm>
            <a:off x="539552" y="260648"/>
            <a:ext cx="8136904" cy="5262979"/>
          </a:xfrm>
          <a:prstGeom prst="rect">
            <a:avLst/>
          </a:prstGeom>
          <a:noFill/>
          <a:ln>
            <a:noFill/>
          </a:ln>
        </p:spPr>
        <p:txBody>
          <a:bodyPr spcFirstLastPara="1" wrap="square" lIns="91425" tIns="45700" rIns="91425" bIns="45700" anchor="t" anchorCtr="0">
            <a:noAutofit/>
          </a:bodyPr>
          <a:lstStyle/>
          <a:p>
            <a:pPr marL="457200" marR="0" lvl="0" indent="0" algn="just" rtl="0">
              <a:spcBef>
                <a:spcPts val="0"/>
              </a:spcBef>
              <a:spcAft>
                <a:spcPts val="0"/>
              </a:spcAft>
              <a:buNone/>
            </a:pPr>
            <a:r>
              <a:rPr lang="ru-RU" sz="2400">
                <a:solidFill>
                  <a:schemeClr val="lt1"/>
                </a:solidFill>
                <a:latin typeface="Book Antiqua"/>
                <a:ea typeface="Book Antiqua"/>
                <a:cs typeface="Book Antiqua"/>
                <a:sym typeface="Book Antiqua"/>
              </a:rPr>
              <a:t>Діагностика:</a:t>
            </a:r>
            <a:endParaRPr sz="2400">
              <a:solidFill>
                <a:schemeClr val="lt1"/>
              </a:solidFill>
              <a:latin typeface="Book Antiqua"/>
              <a:ea typeface="Book Antiqua"/>
              <a:cs typeface="Book Antiqua"/>
              <a:sym typeface="Book Antiqua"/>
            </a:endParaRPr>
          </a:p>
          <a:p>
            <a:pPr marL="365125" marR="0" lvl="0" indent="-36512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Нозологічна діагностика вкрай утруднена - зазвичай передбачався туберкульоз, абсцедуюча пневмонія.</a:t>
            </a:r>
            <a:endParaRPr sz="2400">
              <a:solidFill>
                <a:schemeClr val="lt1"/>
              </a:solidFill>
              <a:latin typeface="Book Antiqua"/>
              <a:ea typeface="Book Antiqua"/>
              <a:cs typeface="Book Antiqua"/>
              <a:sym typeface="Book Antiqua"/>
            </a:endParaRPr>
          </a:p>
          <a:p>
            <a:pPr marL="365125" marR="0" lvl="0" indent="-36512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анамнестичні дані про знаходження пацієнта в ендемічному по шистосоматозу районі,</a:t>
            </a:r>
            <a:endParaRPr sz="2400">
              <a:solidFill>
                <a:schemeClr val="lt1"/>
              </a:solidFill>
              <a:latin typeface="Book Antiqua"/>
              <a:ea typeface="Book Antiqua"/>
              <a:cs typeface="Book Antiqua"/>
              <a:sym typeface="Book Antiqua"/>
            </a:endParaRPr>
          </a:p>
          <a:p>
            <a:pPr marL="365125" marR="0" lvl="0" indent="-36512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початок захворювання зі свербіжу, кропив'янки.</a:t>
            </a:r>
            <a:endParaRPr sz="2400">
              <a:solidFill>
                <a:schemeClr val="lt1"/>
              </a:solidFill>
              <a:latin typeface="Book Antiqua"/>
              <a:ea typeface="Book Antiqua"/>
              <a:cs typeface="Book Antiqua"/>
              <a:sym typeface="Book Antiqua"/>
            </a:endParaRPr>
          </a:p>
          <a:p>
            <a:pPr marL="365125" marR="0" lvl="0" indent="-36512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Зникнення змін до 7 -10 дня,</a:t>
            </a:r>
            <a:endParaRPr sz="2400">
              <a:solidFill>
                <a:schemeClr val="lt1"/>
              </a:solidFill>
              <a:latin typeface="Book Antiqua"/>
              <a:ea typeface="Book Antiqua"/>
              <a:cs typeface="Book Antiqua"/>
              <a:sym typeface="Book Antiqua"/>
            </a:endParaRPr>
          </a:p>
          <a:p>
            <a:pPr marL="365125" marR="0" lvl="0" indent="-36512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із залишковими змінами у вигляді пневмосклерозу,</a:t>
            </a:r>
            <a:endParaRPr sz="2400">
              <a:solidFill>
                <a:schemeClr val="lt1"/>
              </a:solidFill>
              <a:latin typeface="Book Antiqua"/>
              <a:ea typeface="Book Antiqua"/>
              <a:cs typeface="Book Antiqua"/>
              <a:sym typeface="Book Antiqua"/>
            </a:endParaRPr>
          </a:p>
          <a:p>
            <a:pPr marL="365125" marR="0" lvl="0" indent="-36512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 відсутність мінливості КТ картини легень дозволяє виключити паразитичний характер змін. Як і при парагонімозі, поодинокі фіброзні гранульоми можуть симулювати периферичний рак легені.</a:t>
            </a:r>
            <a:endParaRPr sz="2400">
              <a:solidFill>
                <a:schemeClr val="lt1"/>
              </a:solidFill>
              <a:latin typeface="Book Antiqua"/>
              <a:ea typeface="Book Antiqua"/>
              <a:cs typeface="Book Antiqua"/>
              <a:sym typeface="Book Antiqua"/>
            </a:endParaRPr>
          </a:p>
          <a:p>
            <a:pPr marL="365125" marR="0" lvl="0" indent="-365125" algn="just" rtl="0">
              <a:spcBef>
                <a:spcPts val="0"/>
              </a:spcBef>
              <a:spcAft>
                <a:spcPts val="0"/>
              </a:spcAft>
              <a:buClr>
                <a:schemeClr val="lt1"/>
              </a:buClr>
              <a:buSzPts val="2400"/>
              <a:buFont typeface="Noto Sans Symbols"/>
              <a:buChar char="▪"/>
            </a:pPr>
            <a:r>
              <a:rPr lang="ru-RU" sz="2400">
                <a:solidFill>
                  <a:schemeClr val="lt1"/>
                </a:solidFill>
                <a:latin typeface="Book Antiqua"/>
                <a:ea typeface="Book Antiqua"/>
                <a:cs typeface="Book Antiqua"/>
                <a:sym typeface="Book Antiqua"/>
              </a:rPr>
              <a:t>Паразитози діагностуються шляхом мікроскопії яєць черв'яків в зразках калу або сечі.</a:t>
            </a:r>
            <a:endParaRPr sz="2400">
              <a:solidFill>
                <a:schemeClr val="lt1"/>
              </a:solidFill>
              <a:latin typeface="Book Antiqua"/>
              <a:ea typeface="Book Antiqua"/>
              <a:cs typeface="Book Antiqua"/>
              <a:sym typeface="Book Antiqua"/>
            </a:endParaRPr>
          </a:p>
          <a:p>
            <a:pPr marL="457200" marR="0" lvl="0" indent="0" algn="just" rtl="0">
              <a:spcBef>
                <a:spcPts val="0"/>
              </a:spcBef>
              <a:spcAft>
                <a:spcPts val="0"/>
              </a:spcAft>
              <a:buNone/>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Google Shape;914;p14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EAD594"/>
              </a:buClr>
              <a:buSzPts val="4100"/>
              <a:buFont typeface="Lucida Sans"/>
              <a:buNone/>
            </a:pPr>
            <a:r>
              <a:rPr lang="ru-RU"/>
              <a:t>Аскаридоз легень </a:t>
            </a:r>
            <a:endParaRPr/>
          </a:p>
        </p:txBody>
      </p:sp>
      <p:sp>
        <p:nvSpPr>
          <p:cNvPr id="915" name="Google Shape;915;p140"/>
          <p:cNvSpPr/>
          <p:nvPr/>
        </p:nvSpPr>
        <p:spPr>
          <a:xfrm>
            <a:off x="323528" y="1268760"/>
            <a:ext cx="8352928" cy="3785652"/>
          </a:xfrm>
          <a:prstGeom prst="rect">
            <a:avLst/>
          </a:prstGeom>
          <a:noFill/>
          <a:ln>
            <a:noFill/>
          </a:ln>
        </p:spPr>
        <p:txBody>
          <a:bodyPr spcFirstLastPara="1" wrap="square" lIns="91425" tIns="45700" rIns="91425" bIns="45700" anchor="t" anchorCtr="0">
            <a:noAutofit/>
          </a:bodyPr>
          <a:lstStyle/>
          <a:p>
            <a:pPr marL="0" marR="0" lvl="0" indent="365125" algn="just" rtl="0">
              <a:spcBef>
                <a:spcPts val="0"/>
              </a:spcBef>
              <a:spcAft>
                <a:spcPts val="0"/>
              </a:spcAft>
              <a:buNone/>
            </a:pPr>
            <a:r>
              <a:rPr lang="ru-RU" sz="2400" dirty="0">
                <a:solidFill>
                  <a:schemeClr val="lt1"/>
                </a:solidFill>
                <a:latin typeface="Book Antiqua"/>
                <a:ea typeface="Book Antiqua"/>
                <a:cs typeface="Book Antiqua"/>
                <a:sym typeface="Book Antiqua"/>
              </a:rPr>
              <a:t>Аскаридоз  - </a:t>
            </a:r>
            <a:r>
              <a:rPr lang="ru-RU" sz="2400" dirty="0" err="1">
                <a:solidFill>
                  <a:schemeClr val="lt1"/>
                </a:solidFill>
                <a:latin typeface="Book Antiqua"/>
                <a:ea typeface="Book Antiqua"/>
                <a:cs typeface="Book Antiqua"/>
                <a:sym typeface="Book Antiqua"/>
              </a:rPr>
              <a:t>геогельмінтоз</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збудником</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якого</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є</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Ascaris</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lumbricoides</a:t>
            </a:r>
            <a:endParaRPr sz="2400" dirty="0">
              <a:solidFill>
                <a:schemeClr val="lt1"/>
              </a:solidFill>
              <a:latin typeface="Book Antiqua"/>
              <a:ea typeface="Book Antiqua"/>
              <a:cs typeface="Book Antiqua"/>
              <a:sym typeface="Book Antiqua"/>
            </a:endParaRPr>
          </a:p>
          <a:p>
            <a:pPr marL="0" marR="0" lvl="0" indent="365125" algn="just" rtl="0">
              <a:spcBef>
                <a:spcPts val="0"/>
              </a:spcBef>
              <a:spcAft>
                <a:spcPts val="0"/>
              </a:spcAft>
              <a:buClr>
                <a:schemeClr val="dk1"/>
              </a:buClr>
              <a:buSzPts val="1100"/>
              <a:buFont typeface="Arial"/>
              <a:buNone/>
            </a:pPr>
            <a:r>
              <a:rPr lang="ru-RU" sz="2400" dirty="0">
                <a:solidFill>
                  <a:schemeClr val="lt1"/>
                </a:solidFill>
                <a:latin typeface="Book Antiqua"/>
                <a:ea typeface="Book Antiqua"/>
                <a:cs typeface="Book Antiqua"/>
                <a:sym typeface="Book Antiqua"/>
              </a:rPr>
              <a:t>Аскаридоз </a:t>
            </a:r>
            <a:r>
              <a:rPr lang="ru-RU" sz="2400" dirty="0" err="1">
                <a:solidFill>
                  <a:schemeClr val="lt1"/>
                </a:solidFill>
                <a:latin typeface="Book Antiqua"/>
                <a:ea typeface="Book Antiqua"/>
                <a:cs typeface="Book Antiqua"/>
                <a:sym typeface="Book Antiqua"/>
              </a:rPr>
              <a:t>є</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найбільш</a:t>
            </a:r>
            <a:r>
              <a:rPr lang="ru-RU" sz="2400" dirty="0">
                <a:solidFill>
                  <a:schemeClr val="lt1"/>
                </a:solidFill>
                <a:latin typeface="Book Antiqua"/>
                <a:ea typeface="Book Antiqua"/>
                <a:cs typeface="Book Antiqua"/>
                <a:sym typeface="Book Antiqua"/>
              </a:rPr>
              <a:t> часто </a:t>
            </a:r>
            <a:r>
              <a:rPr lang="ru-RU" sz="2400" dirty="0" err="1">
                <a:solidFill>
                  <a:schemeClr val="lt1"/>
                </a:solidFill>
                <a:latin typeface="Book Antiqua"/>
                <a:ea typeface="Book Antiqua"/>
                <a:cs typeface="Book Antiqua"/>
                <a:sym typeface="Book Antiqua"/>
              </a:rPr>
              <a:t>зустрічаємим</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гельмінтозом</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поширений</a:t>
            </a:r>
            <a:r>
              <a:rPr lang="ru-RU" sz="2400" dirty="0">
                <a:solidFill>
                  <a:schemeClr val="lt1"/>
                </a:solidFill>
                <a:latin typeface="Book Antiqua"/>
                <a:ea typeface="Book Antiqua"/>
                <a:cs typeface="Book Antiqua"/>
                <a:sym typeface="Book Antiqua"/>
              </a:rPr>
              <a:t> у </a:t>
            </a:r>
            <a:r>
              <a:rPr lang="ru-RU" sz="2400" dirty="0" err="1">
                <a:solidFill>
                  <a:schemeClr val="lt1"/>
                </a:solidFill>
                <a:latin typeface="Book Antiqua"/>
                <a:ea typeface="Book Antiqua"/>
                <a:cs typeface="Book Antiqua"/>
                <a:sym typeface="Book Antiqua"/>
              </a:rPr>
              <a:t>всіх</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кліматичних</a:t>
            </a:r>
            <a:r>
              <a:rPr lang="ru-RU" sz="2400" dirty="0">
                <a:solidFill>
                  <a:schemeClr val="lt1"/>
                </a:solidFill>
                <a:latin typeface="Book Antiqua"/>
                <a:ea typeface="Book Antiqua"/>
                <a:cs typeface="Book Antiqua"/>
                <a:sym typeface="Book Antiqua"/>
              </a:rPr>
              <a:t> зонах </a:t>
            </a:r>
            <a:r>
              <a:rPr lang="ru-RU" sz="2400" dirty="0" err="1">
                <a:solidFill>
                  <a:schemeClr val="lt1"/>
                </a:solidFill>
                <a:latin typeface="Book Antiqua"/>
                <a:ea typeface="Book Antiqua"/>
                <a:cs typeface="Book Antiqua"/>
                <a:sym typeface="Book Antiqua"/>
              </a:rPr>
              <a:t>земної</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кулі</a:t>
            </a:r>
            <a:r>
              <a:rPr lang="ru-RU" sz="2400" dirty="0">
                <a:solidFill>
                  <a:schemeClr val="lt1"/>
                </a:solidFill>
                <a:latin typeface="Book Antiqua"/>
                <a:ea typeface="Book Antiqua"/>
                <a:cs typeface="Book Antiqua"/>
                <a:sym typeface="Book Antiqua"/>
              </a:rPr>
              <a:t>, за </a:t>
            </a:r>
            <a:r>
              <a:rPr lang="ru-RU" sz="2400" dirty="0" err="1">
                <a:solidFill>
                  <a:schemeClr val="lt1"/>
                </a:solidFill>
                <a:latin typeface="Book Antiqua"/>
                <a:ea typeface="Book Antiqua"/>
                <a:cs typeface="Book Antiqua"/>
                <a:sym typeface="Book Antiqua"/>
              </a:rPr>
              <a:t>винятком</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районів</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вічної</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мерзлоти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високогір'я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пустель</a:t>
            </a:r>
            <a:r>
              <a:rPr lang="ru-RU" sz="2400" dirty="0">
                <a:solidFill>
                  <a:schemeClr val="lt1"/>
                </a:solidFill>
                <a:latin typeface="Book Antiqua"/>
                <a:ea typeface="Book Antiqua"/>
                <a:cs typeface="Book Antiqua"/>
                <a:sym typeface="Book Antiqua"/>
              </a:rPr>
              <a:t>. За </a:t>
            </a:r>
            <a:r>
              <a:rPr lang="ru-RU" sz="2400" dirty="0" err="1">
                <a:solidFill>
                  <a:schemeClr val="lt1"/>
                </a:solidFill>
                <a:latin typeface="Book Antiqua"/>
                <a:ea typeface="Book Antiqua"/>
                <a:cs typeface="Book Antiqua"/>
                <a:sym typeface="Book Antiqua"/>
              </a:rPr>
              <a:t>даними</a:t>
            </a:r>
            <a:r>
              <a:rPr lang="ru-RU" sz="2400" dirty="0">
                <a:solidFill>
                  <a:schemeClr val="lt1"/>
                </a:solidFill>
                <a:latin typeface="Book Antiqua"/>
                <a:ea typeface="Book Antiqua"/>
                <a:cs typeface="Book Antiqua"/>
                <a:sym typeface="Book Antiqua"/>
              </a:rPr>
              <a:t> ВООЗ, у </a:t>
            </a:r>
            <a:r>
              <a:rPr lang="ru-RU" sz="2400" dirty="0" err="1">
                <a:solidFill>
                  <a:schemeClr val="lt1"/>
                </a:solidFill>
                <a:latin typeface="Book Antiqua"/>
                <a:ea typeface="Book Antiqua"/>
                <a:cs typeface="Book Antiqua"/>
                <a:sym typeface="Book Antiqua"/>
              </a:rPr>
              <a:t>світі</a:t>
            </a:r>
            <a:r>
              <a:rPr lang="ru-RU" sz="2400" dirty="0">
                <a:solidFill>
                  <a:schemeClr val="lt1"/>
                </a:solidFill>
                <a:latin typeface="Book Antiqua"/>
                <a:ea typeface="Book Antiqua"/>
                <a:cs typeface="Book Antiqua"/>
                <a:sym typeface="Book Antiqua"/>
              </a:rPr>
              <a:t> аскаридозом заражено </a:t>
            </a:r>
            <a:r>
              <a:rPr lang="ru-RU" sz="2400" dirty="0" err="1">
                <a:solidFill>
                  <a:schemeClr val="lt1"/>
                </a:solidFill>
                <a:latin typeface="Book Antiqua"/>
                <a:ea typeface="Book Antiqua"/>
                <a:cs typeface="Book Antiqua"/>
                <a:sym typeface="Book Antiqua"/>
              </a:rPr>
              <a:t>більше</a:t>
            </a:r>
            <a:r>
              <a:rPr lang="ru-RU" sz="2400" dirty="0">
                <a:solidFill>
                  <a:schemeClr val="lt1"/>
                </a:solidFill>
                <a:latin typeface="Book Antiqua"/>
                <a:ea typeface="Book Antiqua"/>
                <a:cs typeface="Book Antiqua"/>
                <a:sym typeface="Book Antiqua"/>
              </a:rPr>
              <a:t> 1,4 млрд. </a:t>
            </a:r>
            <a:r>
              <a:rPr lang="ru-RU" sz="2400" dirty="0" err="1">
                <a:solidFill>
                  <a:schemeClr val="lt1"/>
                </a:solidFill>
                <a:latin typeface="Book Antiqua"/>
                <a:ea typeface="Book Antiqua"/>
                <a:cs typeface="Book Antiqua"/>
                <a:sym typeface="Book Antiqua"/>
              </a:rPr>
              <a:t>Чоловік</a:t>
            </a:r>
            <a:r>
              <a:rPr lang="ru-RU" sz="2400" dirty="0">
                <a:solidFill>
                  <a:schemeClr val="lt1"/>
                </a:solidFill>
                <a:latin typeface="Book Antiqua"/>
                <a:ea typeface="Book Antiqua"/>
                <a:cs typeface="Book Antiqua"/>
                <a:sym typeface="Book Antiqua"/>
              </a:rPr>
              <a:t>, при </a:t>
            </a:r>
            <a:r>
              <a:rPr lang="ru-RU" sz="2400" dirty="0" err="1">
                <a:solidFill>
                  <a:schemeClr val="lt1"/>
                </a:solidFill>
                <a:latin typeface="Book Antiqua"/>
                <a:ea typeface="Book Antiqua"/>
                <a:cs typeface="Book Antiqua"/>
                <a:sym typeface="Book Antiqua"/>
              </a:rPr>
              <a:t>цьому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діти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дошкільного</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шкільного</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віку</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становлять</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більшість</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з</a:t>
            </a:r>
            <a:r>
              <a:rPr lang="ru-RU" sz="2400" dirty="0">
                <a:solidFill>
                  <a:schemeClr val="lt1"/>
                </a:solidFill>
                <a:latin typeface="Book Antiqua"/>
                <a:ea typeface="Book Antiqua"/>
                <a:cs typeface="Book Antiqua"/>
                <a:sym typeface="Book Antiqua"/>
              </a:rPr>
              <a:t> них. </a:t>
            </a:r>
            <a:r>
              <a:rPr lang="ru-RU" sz="2400" dirty="0" err="1">
                <a:solidFill>
                  <a:schemeClr val="lt1"/>
                </a:solidFill>
                <a:latin typeface="Book Antiqua"/>
                <a:ea typeface="Book Antiqua"/>
                <a:cs typeface="Book Antiqua"/>
                <a:sym typeface="Book Antiqua"/>
              </a:rPr>
              <a:t>Щорічно</a:t>
            </a:r>
            <a:r>
              <a:rPr lang="ru-RU" sz="2400" dirty="0">
                <a:solidFill>
                  <a:schemeClr val="lt1"/>
                </a:solidFill>
                <a:latin typeface="Book Antiqua"/>
                <a:ea typeface="Book Antiqua"/>
                <a:cs typeface="Book Antiqua"/>
                <a:sym typeface="Book Antiqua"/>
              </a:rPr>
              <a:t> до 100 </a:t>
            </a:r>
            <a:r>
              <a:rPr lang="ru-RU" sz="2400" dirty="0" err="1">
                <a:solidFill>
                  <a:schemeClr val="lt1"/>
                </a:solidFill>
                <a:latin typeface="Book Antiqua"/>
                <a:ea typeface="Book Antiqua"/>
                <a:cs typeface="Book Antiqua"/>
                <a:sym typeface="Book Antiqua"/>
              </a:rPr>
              <a:t>тис.чоловік</a:t>
            </a:r>
            <a:r>
              <a:rPr lang="ru-RU" sz="2400" dirty="0">
                <a:solidFill>
                  <a:schemeClr val="lt1"/>
                </a:solidFill>
                <a:latin typeface="Book Antiqua"/>
                <a:ea typeface="Book Antiqua"/>
                <a:cs typeface="Book Antiqua"/>
                <a:sym typeface="Book Antiqua"/>
              </a:rPr>
              <a:t> гинуть </a:t>
            </a:r>
            <a:r>
              <a:rPr lang="ru-RU" sz="2400" dirty="0" err="1">
                <a:solidFill>
                  <a:schemeClr val="lt1"/>
                </a:solidFill>
                <a:latin typeface="Book Antiqua"/>
                <a:ea typeface="Book Antiqua"/>
                <a:cs typeface="Book Antiqua"/>
                <a:sym typeface="Book Antiqua"/>
              </a:rPr>
              <a:t>від</a:t>
            </a:r>
            <a:r>
              <a:rPr lang="ru-RU" sz="2400" dirty="0">
                <a:solidFill>
                  <a:schemeClr val="lt1"/>
                </a:solidFill>
                <a:latin typeface="Book Antiqua"/>
                <a:ea typeface="Book Antiqua"/>
                <a:cs typeface="Book Antiqua"/>
                <a:sym typeface="Book Antiqua"/>
              </a:rPr>
              <a:t> аскаридозу </a:t>
            </a:r>
            <a:r>
              <a:rPr lang="ru-RU" sz="2400" dirty="0" err="1">
                <a:solidFill>
                  <a:schemeClr val="lt1"/>
                </a:solidFill>
                <a:latin typeface="Book Antiqua"/>
                <a:ea typeface="Book Antiqua"/>
                <a:cs typeface="Book Antiqua"/>
                <a:sym typeface="Book Antiqua"/>
              </a:rPr>
              <a:t>і</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його</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ускладнень</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365125" algn="just" rtl="0">
              <a:spcBef>
                <a:spcPts val="0"/>
              </a:spcBef>
              <a:spcAft>
                <a:spcPts val="0"/>
              </a:spcAft>
              <a:buNone/>
            </a:pPr>
            <a:endParaRPr sz="2400" dirty="0">
              <a:solidFill>
                <a:schemeClr val="lt1"/>
              </a:solidFill>
              <a:latin typeface="Book Antiqua"/>
              <a:ea typeface="Book Antiqua"/>
              <a:cs typeface="Book Antiqua"/>
              <a:sym typeface="Book Antiqua"/>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p141"/>
          <p:cNvSpPr/>
          <p:nvPr/>
        </p:nvSpPr>
        <p:spPr>
          <a:xfrm>
            <a:off x="611560" y="260648"/>
            <a:ext cx="8208912" cy="6001643"/>
          </a:xfrm>
          <a:prstGeom prst="rect">
            <a:avLst/>
          </a:prstGeom>
          <a:noFill/>
          <a:ln>
            <a:noFill/>
          </a:ln>
        </p:spPr>
        <p:txBody>
          <a:bodyPr spcFirstLastPara="1" wrap="square" lIns="91425" tIns="45700" rIns="91425" bIns="45700" anchor="t" anchorCtr="0">
            <a:noAutofit/>
          </a:bodyPr>
          <a:lstStyle/>
          <a:p>
            <a:pPr lvl="0" indent="365125" algn="just"/>
            <a:r>
              <a:rPr lang="uk-UA" sz="2400" dirty="0">
                <a:solidFill>
                  <a:schemeClr val="bg1"/>
                </a:solidFill>
                <a:latin typeface="Book Antiqua" pitchFamily="18" charset="0"/>
              </a:rPr>
              <a:t>Людина є єдиним господарем паразита. В ранню фазу аскаридозу людина є проміжним господарем, в пізню фазу - остаточним господарем. У зовнішнє середовище з калом хворої на аскаридоз виділяє незрілі яйця, в яких при сприятливих умовах (оптимальній температурі, вологості ґрунту і достатньої аерації) дозрівають </a:t>
            </a:r>
            <a:r>
              <a:rPr lang="uk-UA" sz="2400" dirty="0" err="1">
                <a:solidFill>
                  <a:schemeClr val="bg1"/>
                </a:solidFill>
                <a:latin typeface="Book Antiqua" pitchFamily="18" charset="0"/>
              </a:rPr>
              <a:t>лічінкі</a:t>
            </a:r>
            <a:r>
              <a:rPr lang="uk-UA" sz="2400" dirty="0">
                <a:solidFill>
                  <a:schemeClr val="bg1"/>
                </a:solidFill>
                <a:latin typeface="Book Antiqua" pitchFamily="18" charset="0"/>
              </a:rPr>
              <a:t>.</a:t>
            </a:r>
            <a:r>
              <a:rPr lang="ru-RU" sz="2400" dirty="0">
                <a:solidFill>
                  <a:schemeClr val="bg1"/>
                </a:solidFill>
                <a:latin typeface="Book Antiqua" pitchFamily="18" charset="0"/>
                <a:ea typeface="Book Antiqua"/>
                <a:cs typeface="Book Antiqua"/>
                <a:sym typeface="Book Antiqua"/>
              </a:rPr>
              <a:t> </a:t>
            </a:r>
            <a:r>
              <a:rPr lang="uk-UA" sz="2400" dirty="0">
                <a:solidFill>
                  <a:schemeClr val="bg1"/>
                </a:solidFill>
                <a:latin typeface="Book Antiqua" pitchFamily="18" charset="0"/>
              </a:rPr>
              <a:t>У помірному кліматичному поясі яйця аскарид можуть взимку зберігатися під шаром снігу і витримувати морози до - 20-25 ° С. У ґрунті при відсутності сильних впливів зовнішнього середовища яйця гельмінта можуть зберігати життєздатність протягом 10 років, в прісних водоймах - до одного року. Ступінь контакту пацієнта з ґрунтом визначає ризик зараження. Механізм зараження - фекально-оральний. Шляхи передачі - харчовий (основний) і водний.</a:t>
            </a:r>
            <a:endParaRPr sz="2400" dirty="0">
              <a:solidFill>
                <a:schemeClr val="bg1"/>
              </a:solidFill>
              <a:latin typeface="Book Antiqua" pitchFamily="18" charset="0"/>
              <a:ea typeface="Book Antiqua"/>
              <a:cs typeface="Book Antiqua"/>
              <a:sym typeface="Book Antiqu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24"/>
        <p:cNvGrpSpPr/>
        <p:nvPr/>
      </p:nvGrpSpPr>
      <p:grpSpPr>
        <a:xfrm>
          <a:off x="0" y="0"/>
          <a:ext cx="0" cy="0"/>
          <a:chOff x="0" y="0"/>
          <a:chExt cx="0" cy="0"/>
        </a:xfrm>
      </p:grpSpPr>
      <p:sp>
        <p:nvSpPr>
          <p:cNvPr id="925" name="Google Shape;925;p142"/>
          <p:cNvSpPr/>
          <p:nvPr/>
        </p:nvSpPr>
        <p:spPr>
          <a:xfrm>
            <a:off x="467544" y="474345"/>
            <a:ext cx="8424936" cy="5262979"/>
          </a:xfrm>
          <a:prstGeom prst="rect">
            <a:avLst/>
          </a:prstGeom>
          <a:noFill/>
          <a:ln>
            <a:noFill/>
          </a:ln>
        </p:spPr>
        <p:txBody>
          <a:bodyPr spcFirstLastPara="1" wrap="square" lIns="91425" tIns="45700" rIns="91425" bIns="45700" anchor="t" anchorCtr="0">
            <a:noAutofit/>
          </a:bodyPr>
          <a:lstStyle/>
          <a:p>
            <a:pPr marL="0" marR="0" lvl="0" indent="365125" algn="just" rtl="0">
              <a:spcBef>
                <a:spcPts val="0"/>
              </a:spcBef>
              <a:spcAft>
                <a:spcPts val="0"/>
              </a:spcAft>
              <a:buNone/>
            </a:pPr>
            <a:r>
              <a:rPr lang="uk-UA" sz="2400" b="1" dirty="0">
                <a:solidFill>
                  <a:schemeClr val="lt1"/>
                </a:solidFill>
                <a:latin typeface="Book Antiqua"/>
                <a:ea typeface="Book Antiqua"/>
                <a:cs typeface="Book Antiqua"/>
                <a:sym typeface="Book Antiqua"/>
              </a:rPr>
              <a:t>1. </a:t>
            </a:r>
            <a:r>
              <a:rPr lang="uk-UA" sz="2400" b="1" dirty="0" err="1">
                <a:solidFill>
                  <a:schemeClr val="lt1"/>
                </a:solidFill>
                <a:latin typeface="Book Antiqua"/>
                <a:ea typeface="Book Antiqua"/>
                <a:cs typeface="Book Antiqua"/>
                <a:sym typeface="Book Antiqua"/>
              </a:rPr>
              <a:t>Етиологічний</a:t>
            </a:r>
            <a:r>
              <a:rPr lang="uk-UA" sz="2400" b="1" dirty="0">
                <a:solidFill>
                  <a:schemeClr val="lt1"/>
                </a:solidFill>
                <a:latin typeface="Book Antiqua"/>
                <a:ea typeface="Book Antiqua"/>
                <a:cs typeface="Book Antiqua"/>
                <a:sym typeface="Book Antiqua"/>
              </a:rPr>
              <a:t> фактор: </a:t>
            </a:r>
            <a:r>
              <a:rPr lang="uk-UA" sz="2400" dirty="0">
                <a:solidFill>
                  <a:schemeClr val="lt1"/>
                </a:solidFill>
                <a:latin typeface="Book Antiqua"/>
                <a:ea typeface="Book Antiqua"/>
                <a:cs typeface="Book Antiqua"/>
                <a:sym typeface="Book Antiqua"/>
              </a:rPr>
              <a:t>аскарида людська (</a:t>
            </a:r>
            <a:r>
              <a:rPr lang="uk-UA" sz="2400" dirty="0" err="1">
                <a:solidFill>
                  <a:schemeClr val="lt1"/>
                </a:solidFill>
                <a:latin typeface="Book Antiqua"/>
                <a:ea typeface="Book Antiqua"/>
                <a:cs typeface="Book Antiqua"/>
                <a:sym typeface="Book Antiqua"/>
              </a:rPr>
              <a:t>Ascaris</a:t>
            </a:r>
            <a:r>
              <a:rPr lang="uk-UA" sz="2400" dirty="0">
                <a:solidFill>
                  <a:schemeClr val="lt1"/>
                </a:solidFill>
                <a:latin typeface="Book Antiqua"/>
                <a:ea typeface="Book Antiqua"/>
                <a:cs typeface="Book Antiqua"/>
                <a:sym typeface="Book Antiqua"/>
              </a:rPr>
              <a:t> </a:t>
            </a:r>
            <a:r>
              <a:rPr lang="uk-UA" sz="2400" dirty="0" err="1">
                <a:solidFill>
                  <a:schemeClr val="lt1"/>
                </a:solidFill>
                <a:latin typeface="Book Antiqua"/>
                <a:ea typeface="Book Antiqua"/>
                <a:cs typeface="Book Antiqua"/>
                <a:sym typeface="Book Antiqua"/>
              </a:rPr>
              <a:t>lumbricoides</a:t>
            </a:r>
            <a:r>
              <a:rPr lang="uk-UA" sz="2400" dirty="0">
                <a:solidFill>
                  <a:schemeClr val="lt1"/>
                </a:solidFill>
                <a:latin typeface="Book Antiqua"/>
                <a:ea typeface="Book Antiqua"/>
                <a:cs typeface="Book Antiqua"/>
                <a:sym typeface="Book Antiqua"/>
              </a:rPr>
              <a:t>) - овальний черв'як (нематода) довжиною 15-35 см, що паразитує в тонкому кишечнику людини. Зараження відбувається при ковтанні інвазійних яєць → в тонкій кишці з яйця вивільняється личинка і проникає в кровоносну систему → проходячи через печінку (де частково дозріває) і серце, мігрує в легені → там перетворюється в наступну </a:t>
            </a:r>
            <a:r>
              <a:rPr lang="uk-UA" sz="2400" dirty="0" err="1">
                <a:solidFill>
                  <a:schemeClr val="lt1"/>
                </a:solidFill>
                <a:latin typeface="Book Antiqua"/>
                <a:ea typeface="Book Antiqua"/>
                <a:cs typeface="Book Antiqua"/>
                <a:sym typeface="Book Antiqua"/>
              </a:rPr>
              <a:t>личиночну</a:t>
            </a:r>
            <a:r>
              <a:rPr lang="uk-UA" sz="2400" dirty="0">
                <a:solidFill>
                  <a:schemeClr val="lt1"/>
                </a:solidFill>
                <a:latin typeface="Book Antiqua"/>
                <a:ea typeface="Book Antiqua"/>
                <a:cs typeface="Book Antiqua"/>
                <a:sym typeface="Book Antiqua"/>
              </a:rPr>
              <a:t> стадію, надходить в просвіт альвеол, бронхіального дерева і глотки, звідки, після проковтування, потрапляє в тонкий кишечник, де досягає </a:t>
            </a:r>
            <a:r>
              <a:rPr lang="uk-UA" sz="2400" dirty="0" err="1">
                <a:solidFill>
                  <a:schemeClr val="lt1"/>
                </a:solidFill>
                <a:latin typeface="Book Antiqua"/>
                <a:ea typeface="Book Antiqua"/>
                <a:cs typeface="Book Antiqua"/>
                <a:sym typeface="Book Antiqua"/>
              </a:rPr>
              <a:t>зрілоъ</a:t>
            </a:r>
            <a:r>
              <a:rPr lang="uk-UA" sz="2400" dirty="0">
                <a:solidFill>
                  <a:schemeClr val="lt1"/>
                </a:solidFill>
                <a:latin typeface="Book Antiqua"/>
                <a:ea typeface="Book Antiqua"/>
                <a:cs typeface="Book Antiqua"/>
                <a:sym typeface="Book Antiqua"/>
              </a:rPr>
              <a:t> форми. Дорослі глисти живуть 1-2 роки. Яйця у великих кількостях видаляються з організму з калом і дозрівають до </a:t>
            </a:r>
            <a:r>
              <a:rPr lang="uk-UA" sz="2400" dirty="0" err="1">
                <a:solidFill>
                  <a:schemeClr val="lt1"/>
                </a:solidFill>
                <a:latin typeface="Book Antiqua"/>
                <a:ea typeface="Book Antiqua"/>
                <a:cs typeface="Book Antiqua"/>
                <a:sym typeface="Book Antiqua"/>
              </a:rPr>
              <a:t>інвазивної</a:t>
            </a:r>
            <a:r>
              <a:rPr lang="uk-UA" sz="2400" dirty="0">
                <a:solidFill>
                  <a:schemeClr val="lt1"/>
                </a:solidFill>
                <a:latin typeface="Book Antiqua"/>
                <a:ea typeface="Book Antiqua"/>
                <a:cs typeface="Book Antiqua"/>
                <a:sym typeface="Book Antiqua"/>
              </a:rPr>
              <a:t> форми у вологому </a:t>
            </a:r>
            <a:r>
              <a:rPr lang="uk-UA" sz="2400" dirty="0" err="1">
                <a:solidFill>
                  <a:schemeClr val="lt1"/>
                </a:solidFill>
                <a:latin typeface="Book Antiqua"/>
                <a:ea typeface="Book Antiqua"/>
                <a:cs typeface="Book Antiqua"/>
                <a:sym typeface="Book Antiqua"/>
              </a:rPr>
              <a:t>грунті</a:t>
            </a:r>
            <a:r>
              <a:rPr lang="uk-UA" sz="2400" dirty="0">
                <a:solidFill>
                  <a:schemeClr val="lt1"/>
                </a:solidFill>
                <a:latin typeface="Book Antiqua"/>
                <a:ea typeface="Book Antiqua"/>
                <a:cs typeface="Book Antiqua"/>
                <a:sym typeface="Book Antiqua"/>
              </a:rPr>
              <a:t> з хорошим доступом повітря протягом ≈3 тижнів.</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sp>
        <p:nvSpPr>
          <p:cNvPr id="930" name="Google Shape;930;p143"/>
          <p:cNvSpPr/>
          <p:nvPr/>
        </p:nvSpPr>
        <p:spPr>
          <a:xfrm>
            <a:off x="323528" y="335846"/>
            <a:ext cx="8496944" cy="6001643"/>
          </a:xfrm>
          <a:prstGeom prst="rect">
            <a:avLst/>
          </a:prstGeom>
          <a:noFill/>
          <a:ln>
            <a:noFill/>
          </a:ln>
        </p:spPr>
        <p:txBody>
          <a:bodyPr spcFirstLastPara="1" wrap="square" lIns="91425" tIns="45700" rIns="91425" bIns="45700" anchor="t" anchorCtr="0">
            <a:noAutofit/>
          </a:bodyPr>
          <a:lstStyle/>
          <a:p>
            <a:pPr marL="0" marR="0" lvl="0" indent="274637" algn="just" rtl="0">
              <a:spcBef>
                <a:spcPts val="0"/>
              </a:spcBef>
              <a:spcAft>
                <a:spcPts val="0"/>
              </a:spcAft>
              <a:buClr>
                <a:schemeClr val="dk1"/>
              </a:buClr>
              <a:buSzPts val="1100"/>
              <a:buFont typeface="Arial"/>
              <a:buNone/>
            </a:pPr>
            <a:r>
              <a:rPr lang="uk-UA" sz="2400" b="1" dirty="0">
                <a:solidFill>
                  <a:schemeClr val="lt1"/>
                </a:solidFill>
                <a:latin typeface="Book Antiqua"/>
                <a:ea typeface="Book Antiqua"/>
                <a:cs typeface="Book Antiqua"/>
                <a:sym typeface="Book Antiqua"/>
              </a:rPr>
              <a:t>2. </a:t>
            </a:r>
            <a:r>
              <a:rPr lang="uk-UA" sz="2400" dirty="0">
                <a:solidFill>
                  <a:schemeClr val="lt1"/>
                </a:solidFill>
                <a:latin typeface="Book Antiqua"/>
                <a:ea typeface="Book Antiqua"/>
                <a:cs typeface="Book Antiqua"/>
                <a:sym typeface="Book Antiqua"/>
              </a:rPr>
              <a:t>Резервуар і шляхи передачі: резервуар - люди; зараження поширюється аліментарним шляхом (овочі і фрукти, часто з плантацій, удобрених людськими екскрементами) або через брудні руки, забруднені яйцями аскарид (забруднені </a:t>
            </a:r>
            <a:r>
              <a:rPr lang="uk-UA" sz="2400" dirty="0" err="1">
                <a:solidFill>
                  <a:schemeClr val="lt1"/>
                </a:solidFill>
                <a:latin typeface="Book Antiqua"/>
                <a:ea typeface="Book Antiqua"/>
                <a:cs typeface="Book Antiqua"/>
                <a:sym typeface="Book Antiqua"/>
              </a:rPr>
              <a:t>грунтом</a:t>
            </a:r>
            <a:r>
              <a:rPr lang="uk-UA" sz="2400" dirty="0">
                <a:solidFill>
                  <a:schemeClr val="lt1"/>
                </a:solidFill>
                <a:latin typeface="Book Antiqua"/>
                <a:ea typeface="Book Antiqua"/>
                <a:cs typeface="Book Antiqua"/>
                <a:sym typeface="Book Antiqua"/>
              </a:rPr>
              <a:t>).</a:t>
            </a:r>
          </a:p>
          <a:p>
            <a:pPr marL="0" marR="0" lvl="0" indent="274637"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3. Фактори ризику: вживання немитих сирих овочів і фруктів (напр. Полуниці з плантацій, удобрених людськими екскрементами), </a:t>
            </a:r>
            <a:r>
              <a:rPr lang="uk-UA" sz="2400" dirty="0" err="1">
                <a:solidFill>
                  <a:schemeClr val="lt1"/>
                </a:solidFill>
                <a:latin typeface="Book Antiqua"/>
                <a:ea typeface="Book Antiqua"/>
                <a:cs typeface="Book Antiqua"/>
                <a:sym typeface="Book Antiqua"/>
              </a:rPr>
              <a:t>геофагія</a:t>
            </a:r>
            <a:r>
              <a:rPr lang="uk-UA" sz="2400" dirty="0">
                <a:solidFill>
                  <a:schemeClr val="lt1"/>
                </a:solidFill>
                <a:latin typeface="Book Antiqua"/>
                <a:ea typeface="Book Antiqua"/>
                <a:cs typeface="Book Antiqua"/>
                <a:sym typeface="Book Antiqua"/>
              </a:rPr>
              <a:t>.</a:t>
            </a:r>
          </a:p>
          <a:p>
            <a:pPr marL="0" marR="0" lvl="0" indent="274637"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4. Інкубаційний період: від інфікування до появи легеневих симптомів - 4-16 днів, а для досягнення повної зрілості і появи яєць в калі - 2-3 міс. Хворий не заразний для контактуючих з ним людей. У вологому </a:t>
            </a:r>
            <a:r>
              <a:rPr lang="uk-UA" sz="2400" dirty="0" err="1">
                <a:solidFill>
                  <a:schemeClr val="lt1"/>
                </a:solidFill>
                <a:latin typeface="Book Antiqua"/>
                <a:ea typeface="Book Antiqua"/>
                <a:cs typeface="Book Antiqua"/>
                <a:sym typeface="Book Antiqua"/>
              </a:rPr>
              <a:t>грунті</a:t>
            </a:r>
            <a:r>
              <a:rPr lang="uk-UA" sz="2400" dirty="0">
                <a:solidFill>
                  <a:schemeClr val="lt1"/>
                </a:solidFill>
                <a:latin typeface="Book Antiqua"/>
                <a:ea typeface="Book Antiqua"/>
                <a:cs typeface="Book Antiqua"/>
                <a:sym typeface="Book Antiqua"/>
              </a:rPr>
              <a:t> яйця зберігають </a:t>
            </a:r>
            <a:r>
              <a:rPr lang="uk-UA" sz="2400" dirty="0" err="1">
                <a:solidFill>
                  <a:schemeClr val="lt1"/>
                </a:solidFill>
                <a:latin typeface="Book Antiqua"/>
                <a:ea typeface="Book Antiqua"/>
                <a:cs typeface="Book Antiqua"/>
                <a:sym typeface="Book Antiqua"/>
              </a:rPr>
              <a:t>інвазивні</a:t>
            </a:r>
            <a:r>
              <a:rPr lang="uk-UA" sz="2400" dirty="0">
                <a:solidFill>
                  <a:schemeClr val="lt1"/>
                </a:solidFill>
                <a:latin typeface="Book Antiqua"/>
                <a:ea typeface="Book Antiqua"/>
                <a:cs typeface="Book Antiqua"/>
                <a:sym typeface="Book Antiqua"/>
              </a:rPr>
              <a:t> властивості протягом 7-10 років (стійкі до заморожування); руйнують їхні прямі сонячні промені протягом тривалого часу і температура&gt; 40 ° С.</a:t>
            </a:r>
          </a:p>
          <a:p>
            <a:pPr marL="0" marR="0" lvl="0" indent="274638" algn="just" rtl="0">
              <a:spcBef>
                <a:spcPts val="0"/>
              </a:spcBef>
              <a:spcAft>
                <a:spcPts val="0"/>
              </a:spcAft>
              <a:buNone/>
            </a:pPr>
            <a:endParaRPr lang="uk-UA" sz="2400" b="1" dirty="0">
              <a:solidFill>
                <a:schemeClr val="lt1"/>
              </a:solidFill>
              <a:latin typeface="Book Antiqua"/>
              <a:ea typeface="Book Antiqua"/>
              <a:cs typeface="Book Antiqua"/>
              <a:sym typeface="Book Antiqua"/>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34"/>
        <p:cNvGrpSpPr/>
        <p:nvPr/>
      </p:nvGrpSpPr>
      <p:grpSpPr>
        <a:xfrm>
          <a:off x="0" y="0"/>
          <a:ext cx="0" cy="0"/>
          <a:chOff x="0" y="0"/>
          <a:chExt cx="0" cy="0"/>
        </a:xfrm>
      </p:grpSpPr>
      <p:sp>
        <p:nvSpPr>
          <p:cNvPr id="935" name="Google Shape;935;p144"/>
          <p:cNvSpPr/>
          <p:nvPr/>
        </p:nvSpPr>
        <p:spPr>
          <a:xfrm>
            <a:off x="251520" y="476672"/>
            <a:ext cx="8892480" cy="45243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ru-RU" sz="2400" dirty="0" err="1">
                <a:solidFill>
                  <a:schemeClr val="lt1"/>
                </a:solidFill>
                <a:latin typeface="Book Antiqua"/>
                <a:ea typeface="Book Antiqua"/>
                <a:cs typeface="Book Antiqua"/>
                <a:sym typeface="Book Antiqua"/>
              </a:rPr>
              <a:t>Клінічна</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класифікація</a:t>
            </a:r>
            <a:r>
              <a:rPr lang="ru-RU" sz="2400" dirty="0">
                <a:solidFill>
                  <a:schemeClr val="lt1"/>
                </a:solidFill>
                <a:latin typeface="Book Antiqua"/>
                <a:ea typeface="Book Antiqua"/>
                <a:cs typeface="Book Antiqua"/>
                <a:sym typeface="Book Antiqua"/>
              </a:rPr>
              <a:t> аскаридоза</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lang="ru-RU"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b="1" i="1" dirty="0">
                <a:solidFill>
                  <a:schemeClr val="lt1"/>
                </a:solidFill>
                <a:latin typeface="Book Antiqua"/>
                <a:ea typeface="Book Antiqua"/>
                <a:cs typeface="Book Antiqua"/>
                <a:sym typeface="Book Antiqua"/>
              </a:rPr>
              <a:t>За типом:</a:t>
            </a:r>
            <a:endParaRPr sz="2400" b="1" i="1"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типовий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маніфестний</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атиповий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субклінічний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безсимптомний</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lang="ru-RU"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b="1" i="1" dirty="0">
                <a:solidFill>
                  <a:schemeClr val="lt1"/>
                </a:solidFill>
                <a:latin typeface="Book Antiqua"/>
                <a:ea typeface="Book Antiqua"/>
                <a:cs typeface="Book Antiqua"/>
                <a:sym typeface="Book Antiqua"/>
              </a:rPr>
              <a:t>За фазою </a:t>
            </a:r>
            <a:r>
              <a:rPr lang="ru-RU" sz="2400" b="1" i="1" dirty="0" err="1">
                <a:solidFill>
                  <a:schemeClr val="lt1"/>
                </a:solidFill>
                <a:latin typeface="Book Antiqua"/>
                <a:ea typeface="Book Antiqua"/>
                <a:cs typeface="Book Antiqua"/>
                <a:sym typeface="Book Antiqua"/>
              </a:rPr>
              <a:t>хвороби</a:t>
            </a:r>
            <a:r>
              <a:rPr lang="ru-RU" sz="2400" b="1" i="1" dirty="0">
                <a:solidFill>
                  <a:schemeClr val="lt1"/>
                </a:solidFill>
                <a:latin typeface="Book Antiqua"/>
                <a:ea typeface="Book Antiqua"/>
                <a:cs typeface="Book Antiqua"/>
                <a:sym typeface="Book Antiqua"/>
              </a:rPr>
              <a:t>:</a:t>
            </a:r>
            <a:endParaRPr sz="2400" b="1" i="1" dirty="0">
              <a:solidFill>
                <a:schemeClr val="lt1"/>
              </a:solidFill>
              <a:latin typeface="Book Antiqua"/>
              <a:ea typeface="Book Antiqua"/>
              <a:cs typeface="Book Antiqua"/>
              <a:sym typeface="Book Antiqua"/>
            </a:endParaRPr>
          </a:p>
          <a:p>
            <a:pPr marL="269875" marR="0" lvl="0" indent="-269875" algn="l" rtl="0">
              <a:spcBef>
                <a:spcPts val="0"/>
              </a:spcBef>
              <a:spcAft>
                <a:spcPts val="0"/>
              </a:spcAft>
              <a:buClr>
                <a:schemeClr val="dk1"/>
              </a:buClr>
              <a:buSzPts val="1100"/>
              <a:buFont typeface="Arial" pitchFamily="34" charset="0"/>
              <a:buChar char="•"/>
            </a:pPr>
            <a:r>
              <a:rPr lang="ru-RU" sz="2400" dirty="0" err="1">
                <a:solidFill>
                  <a:schemeClr val="lt1"/>
                </a:solidFill>
                <a:latin typeface="Book Antiqua"/>
                <a:ea typeface="Book Antiqua"/>
                <a:cs typeface="Book Antiqua"/>
                <a:sym typeface="Book Antiqua"/>
              </a:rPr>
              <a:t>Рання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міграційна</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личинкова</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269875" marR="0" lvl="0" indent="-269875" algn="l" rtl="0">
              <a:spcBef>
                <a:spcPts val="0"/>
              </a:spcBef>
              <a:spcAft>
                <a:spcPts val="0"/>
              </a:spcAft>
              <a:buClr>
                <a:schemeClr val="dk1"/>
              </a:buClr>
              <a:buSzPts val="1100"/>
              <a:buFont typeface="Arial" pitchFamily="34" charset="0"/>
              <a:buChar char="•"/>
            </a:pPr>
            <a:r>
              <a:rPr lang="ru-RU" sz="2400" dirty="0" err="1">
                <a:solidFill>
                  <a:schemeClr val="lt1"/>
                </a:solidFill>
                <a:latin typeface="Book Antiqua"/>
                <a:ea typeface="Book Antiqua"/>
                <a:cs typeface="Book Antiqua"/>
                <a:sym typeface="Book Antiqua"/>
              </a:rPr>
              <a:t>Пізня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кишкову</a:t>
            </a:r>
            <a:r>
              <a:rPr lang="ru-RU" sz="2400" dirty="0">
                <a:solidFill>
                  <a:schemeClr val="lt1"/>
                </a:solidFill>
                <a:latin typeface="Book Antiqua"/>
                <a:ea typeface="Book Antiqua"/>
                <a:cs typeface="Book Antiqua"/>
                <a:sym typeface="Book Antiqua"/>
              </a:rPr>
              <a:t>, фазу </a:t>
            </a:r>
            <a:r>
              <a:rPr lang="ru-RU" sz="2400" dirty="0" err="1">
                <a:solidFill>
                  <a:schemeClr val="lt1"/>
                </a:solidFill>
                <a:latin typeface="Book Antiqua"/>
                <a:ea typeface="Book Antiqua"/>
                <a:cs typeface="Book Antiqua"/>
                <a:sym typeface="Book Antiqua"/>
              </a:rPr>
              <a:t>паразитування</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статевозрілих</a:t>
            </a:r>
            <a:r>
              <a:rPr lang="ru-RU" sz="2400" dirty="0">
                <a:solidFill>
                  <a:schemeClr val="lt1"/>
                </a:solidFill>
                <a:latin typeface="Book Antiqua"/>
                <a:ea typeface="Book Antiqua"/>
                <a:cs typeface="Book Antiqua"/>
                <a:sym typeface="Book Antiqua"/>
              </a:rPr>
              <a:t> аскарид)</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b="1" i="1" dirty="0">
                <a:solidFill>
                  <a:schemeClr val="lt1"/>
                </a:solidFill>
                <a:latin typeface="Book Antiqua"/>
                <a:ea typeface="Book Antiqua"/>
                <a:cs typeface="Book Antiqua"/>
                <a:sym typeface="Book Antiqua"/>
              </a:rPr>
              <a:t>По </a:t>
            </a:r>
            <a:r>
              <a:rPr lang="ru-RU" sz="2400" b="1" i="1" dirty="0" err="1">
                <a:solidFill>
                  <a:schemeClr val="lt1"/>
                </a:solidFill>
                <a:latin typeface="Book Antiqua"/>
                <a:ea typeface="Book Antiqua"/>
                <a:cs typeface="Book Antiqua"/>
                <a:sym typeface="Book Antiqua"/>
              </a:rPr>
              <a:t>тяжкості</a:t>
            </a:r>
            <a:r>
              <a:rPr lang="ru-RU" sz="2400" b="1" i="1" dirty="0">
                <a:solidFill>
                  <a:schemeClr val="lt1"/>
                </a:solidFill>
                <a:latin typeface="Book Antiqua"/>
                <a:ea typeface="Book Antiqua"/>
                <a:cs typeface="Book Antiqua"/>
                <a:sym typeface="Book Antiqua"/>
              </a:rPr>
              <a:t>:</a:t>
            </a:r>
            <a:endParaRPr sz="2400" b="1" i="1"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dirty="0">
                <a:solidFill>
                  <a:schemeClr val="lt1"/>
                </a:solidFill>
                <a:latin typeface="Book Antiqua"/>
                <a:ea typeface="Book Antiqua"/>
                <a:cs typeface="Book Antiqua"/>
                <a:sym typeface="Book Antiqua"/>
              </a:rPr>
              <a:t>- легка форма</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середньотяжка</a:t>
            </a:r>
            <a:r>
              <a:rPr lang="ru-RU" sz="2400" dirty="0">
                <a:solidFill>
                  <a:schemeClr val="lt1"/>
                </a:solidFill>
                <a:latin typeface="Book Antiqua"/>
                <a:ea typeface="Book Antiqua"/>
                <a:cs typeface="Book Antiqua"/>
                <a:sym typeface="Book Antiqua"/>
              </a:rPr>
              <a:t> форма</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важка</a:t>
            </a:r>
            <a:r>
              <a:rPr lang="ru-RU" sz="2400" dirty="0">
                <a:solidFill>
                  <a:schemeClr val="lt1"/>
                </a:solidFill>
                <a:latin typeface="Book Antiqua"/>
                <a:ea typeface="Book Antiqua"/>
                <a:cs typeface="Book Antiqua"/>
                <a:sym typeface="Book Antiqua"/>
              </a:rPr>
              <a:t> форма</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2400" dirty="0">
              <a:solidFill>
                <a:schemeClr val="lt1"/>
              </a:solidFill>
              <a:latin typeface="Book Antiqua"/>
              <a:ea typeface="Book Antiqua"/>
              <a:cs typeface="Book Antiqua"/>
              <a:sym typeface="Book Antiqua"/>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39"/>
        <p:cNvGrpSpPr/>
        <p:nvPr/>
      </p:nvGrpSpPr>
      <p:grpSpPr>
        <a:xfrm>
          <a:off x="0" y="0"/>
          <a:ext cx="0" cy="0"/>
          <a:chOff x="0" y="0"/>
          <a:chExt cx="0" cy="0"/>
        </a:xfrm>
      </p:grpSpPr>
      <p:sp>
        <p:nvSpPr>
          <p:cNvPr id="940" name="Google Shape;940;p145"/>
          <p:cNvSpPr/>
          <p:nvPr/>
        </p:nvSpPr>
        <p:spPr>
          <a:xfrm>
            <a:off x="467560" y="167598"/>
            <a:ext cx="8208900" cy="3047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ru-RU" sz="2400" b="1" i="1" dirty="0">
                <a:solidFill>
                  <a:schemeClr val="lt1"/>
                </a:solidFill>
                <a:latin typeface="Book Antiqua"/>
                <a:ea typeface="Book Antiqua"/>
                <a:cs typeface="Book Antiqua"/>
                <a:sym typeface="Book Antiqua"/>
              </a:rPr>
              <a:t>За </a:t>
            </a:r>
            <a:r>
              <a:rPr lang="ru-RU" sz="2400" b="1" i="1" dirty="0" err="1">
                <a:solidFill>
                  <a:schemeClr val="lt1"/>
                </a:solidFill>
                <a:latin typeface="Book Antiqua"/>
                <a:ea typeface="Book Antiqua"/>
                <a:cs typeface="Book Antiqua"/>
                <a:sym typeface="Book Antiqua"/>
              </a:rPr>
              <a:t>наявністю</a:t>
            </a:r>
            <a:r>
              <a:rPr lang="ru-RU" sz="2400" b="1" i="1" dirty="0">
                <a:solidFill>
                  <a:schemeClr val="lt1"/>
                </a:solidFill>
                <a:latin typeface="Book Antiqua"/>
                <a:ea typeface="Book Antiqua"/>
                <a:cs typeface="Book Antiqua"/>
                <a:sym typeface="Book Antiqua"/>
              </a:rPr>
              <a:t> </a:t>
            </a:r>
            <a:r>
              <a:rPr lang="ru-RU" sz="2400" b="1" i="1" dirty="0" err="1">
                <a:solidFill>
                  <a:schemeClr val="lt1"/>
                </a:solidFill>
                <a:latin typeface="Book Antiqua"/>
                <a:ea typeface="Book Antiqua"/>
                <a:cs typeface="Book Antiqua"/>
                <a:sym typeface="Book Antiqua"/>
              </a:rPr>
              <a:t>ускладнень</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2400" dirty="0">
                <a:solidFill>
                  <a:schemeClr val="lt1"/>
                </a:solidFill>
                <a:latin typeface="Book Antiqua"/>
                <a:ea typeface="Book Antiqua"/>
                <a:cs typeface="Book Antiqua"/>
                <a:sym typeface="Book Antiqua"/>
              </a:rPr>
              <a:t>- без </a:t>
            </a:r>
            <a:r>
              <a:rPr lang="ru-RU" sz="2400" dirty="0" err="1">
                <a:solidFill>
                  <a:schemeClr val="lt1"/>
                </a:solidFill>
                <a:latin typeface="Book Antiqua"/>
                <a:ea typeface="Book Antiqua"/>
                <a:cs typeface="Book Antiqua"/>
                <a:sym typeface="Book Antiqua"/>
              </a:rPr>
              <a:t>ускладнень</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pPr>
            <a:r>
              <a:rPr lang="ru-RU" sz="2400" dirty="0">
                <a:solidFill>
                  <a:schemeClr val="lt1"/>
                </a:solidFill>
                <a:latin typeface="Book Antiqua"/>
                <a:ea typeface="Book Antiqua"/>
                <a:cs typeface="Book Antiqua"/>
                <a:sym typeface="Book Antiqua"/>
              </a:rPr>
              <a:t> - </a:t>
            </a:r>
            <a:r>
              <a:rPr lang="ru-RU" sz="2400" dirty="0" err="1">
                <a:solidFill>
                  <a:schemeClr val="lt1"/>
                </a:solidFill>
                <a:latin typeface="Book Antiqua"/>
                <a:ea typeface="Book Antiqua"/>
                <a:cs typeface="Book Antiqua"/>
                <a:sym typeface="Book Antiqua"/>
              </a:rPr>
              <a:t>з</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кишковими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ускладненнями</a:t>
            </a:r>
            <a:r>
              <a:rPr lang="ru-RU" sz="2400" dirty="0">
                <a:solidFill>
                  <a:schemeClr val="lt1"/>
                </a:solidFill>
                <a:latin typeface="Book Antiqua"/>
                <a:ea typeface="Book Antiqua"/>
                <a:cs typeface="Book Antiqua"/>
                <a:sym typeface="Book Antiqua"/>
              </a:rPr>
              <a:t>:</a:t>
            </a:r>
          </a:p>
          <a:p>
            <a:pPr marL="630238" marR="0" lvl="0" indent="-180975" algn="l" rtl="0">
              <a:spcBef>
                <a:spcPts val="0"/>
              </a:spcBef>
              <a:spcAft>
                <a:spcPts val="0"/>
              </a:spcAft>
              <a:buClr>
                <a:schemeClr val="dk1"/>
              </a:buClr>
              <a:buSzPts val="1100"/>
              <a:buFont typeface="Arial" pitchFamily="34" charset="0"/>
              <a:buChar char="•"/>
            </a:pPr>
            <a:r>
              <a:rPr lang="ru-RU" sz="2400" dirty="0" err="1">
                <a:solidFill>
                  <a:schemeClr val="lt1"/>
                </a:solidFill>
                <a:latin typeface="Book Antiqua"/>
                <a:ea typeface="Book Antiqua"/>
                <a:cs typeface="Book Antiqua"/>
                <a:sym typeface="Book Antiqua"/>
              </a:rPr>
              <a:t>непрохідність</a:t>
            </a:r>
            <a:r>
              <a:rPr lang="ru-RU" sz="2400" dirty="0">
                <a:solidFill>
                  <a:schemeClr val="lt1"/>
                </a:solidFill>
                <a:latin typeface="Book Antiqua"/>
                <a:ea typeface="Book Antiqua"/>
                <a:cs typeface="Book Antiqua"/>
                <a:sym typeface="Book Antiqua"/>
              </a:rPr>
              <a:t> кишечника,</a:t>
            </a:r>
          </a:p>
          <a:p>
            <a:pPr marL="630238" marR="0" lvl="0" indent="-180975" algn="l" rtl="0">
              <a:spcBef>
                <a:spcPts val="0"/>
              </a:spcBef>
              <a:spcAft>
                <a:spcPts val="0"/>
              </a:spcAft>
              <a:buClr>
                <a:schemeClr val="dk1"/>
              </a:buClr>
              <a:buSzPts val="1100"/>
              <a:buFont typeface="Arial" pitchFamily="34" charset="0"/>
              <a:buChar char="•"/>
            </a:pP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перитоніт</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апендицит</a:t>
            </a:r>
            <a:r>
              <a:rPr lang="ru-RU" sz="2400" dirty="0">
                <a:solidFill>
                  <a:schemeClr val="lt1"/>
                </a:solidFill>
                <a:latin typeface="Book Antiqua"/>
                <a:ea typeface="Book Antiqua"/>
                <a:cs typeface="Book Antiqua"/>
                <a:sym typeface="Book Antiqua"/>
              </a:rPr>
              <a:t>, </a:t>
            </a:r>
          </a:p>
          <a:p>
            <a:pPr marL="630238" marR="0" lvl="0" indent="-180975" algn="l" rtl="0">
              <a:spcBef>
                <a:spcPts val="0"/>
              </a:spcBef>
              <a:spcAft>
                <a:spcPts val="0"/>
              </a:spcAft>
              <a:buClr>
                <a:schemeClr val="dk1"/>
              </a:buClr>
              <a:buSzPts val="1100"/>
              <a:buFont typeface="Arial" pitchFamily="34" charset="0"/>
              <a:buChar char="•"/>
            </a:pPr>
            <a:r>
              <a:rPr lang="ru-RU" sz="2400" dirty="0" err="1">
                <a:solidFill>
                  <a:schemeClr val="lt1"/>
                </a:solidFill>
                <a:latin typeface="Book Antiqua"/>
                <a:ea typeface="Book Antiqua"/>
                <a:cs typeface="Book Antiqua"/>
                <a:sym typeface="Book Antiqua"/>
              </a:rPr>
              <a:t>холангіогепатит</a:t>
            </a:r>
            <a:r>
              <a:rPr lang="ru-RU" sz="2400" dirty="0">
                <a:solidFill>
                  <a:schemeClr val="lt1"/>
                </a:solidFill>
                <a:latin typeface="Book Antiqua"/>
                <a:ea typeface="Book Antiqua"/>
                <a:cs typeface="Book Antiqua"/>
                <a:sym typeface="Book Antiqua"/>
              </a:rPr>
              <a:t>, </a:t>
            </a:r>
          </a:p>
          <a:p>
            <a:pPr marL="630238" marR="0" lvl="0" indent="-180975" algn="l" rtl="0">
              <a:spcBef>
                <a:spcPts val="0"/>
              </a:spcBef>
              <a:spcAft>
                <a:spcPts val="0"/>
              </a:spcAft>
              <a:buClr>
                <a:schemeClr val="dk1"/>
              </a:buClr>
              <a:buSzPts val="1100"/>
              <a:buFont typeface="Arial" pitchFamily="34" charset="0"/>
              <a:buChar char="•"/>
            </a:pPr>
            <a:r>
              <a:rPr lang="ru-RU" sz="2400" dirty="0" err="1">
                <a:solidFill>
                  <a:schemeClr val="lt1"/>
                </a:solidFill>
                <a:latin typeface="Book Antiqua"/>
                <a:ea typeface="Book Antiqua"/>
                <a:cs typeface="Book Antiqua"/>
                <a:sym typeface="Book Antiqua"/>
              </a:rPr>
              <a:t>механічна</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жовтяниця</a:t>
            </a:r>
            <a:r>
              <a:rPr lang="ru-RU" sz="2400" dirty="0">
                <a:solidFill>
                  <a:schemeClr val="lt1"/>
                </a:solidFill>
                <a:latin typeface="Book Antiqua"/>
                <a:ea typeface="Book Antiqua"/>
                <a:cs typeface="Book Antiqua"/>
                <a:sym typeface="Book Antiqua"/>
              </a:rPr>
              <a:t>, </a:t>
            </a:r>
          </a:p>
          <a:p>
            <a:pPr marL="630238" marR="0" lvl="0" indent="-180975" algn="l" rtl="0">
              <a:spcBef>
                <a:spcPts val="0"/>
              </a:spcBef>
              <a:spcAft>
                <a:spcPts val="0"/>
              </a:spcAft>
              <a:buClr>
                <a:schemeClr val="dk1"/>
              </a:buClr>
              <a:buSzPts val="1100"/>
              <a:buFont typeface="Arial" pitchFamily="34" charset="0"/>
              <a:buChar char="•"/>
            </a:pPr>
            <a:r>
              <a:rPr lang="ru-RU" sz="2400" dirty="0">
                <a:solidFill>
                  <a:schemeClr val="lt1"/>
                </a:solidFill>
                <a:latin typeface="Book Antiqua"/>
                <a:ea typeface="Book Antiqua"/>
                <a:cs typeface="Book Antiqua"/>
                <a:sym typeface="Book Antiqua"/>
              </a:rPr>
              <a:t>панкреатит;</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pPr>
            <a:r>
              <a:rPr lang="ru-RU" sz="2400" dirty="0">
                <a:solidFill>
                  <a:schemeClr val="lt1"/>
                </a:solidFill>
                <a:latin typeface="Book Antiqua"/>
                <a:ea typeface="Book Antiqua"/>
                <a:cs typeface="Book Antiqua"/>
                <a:sym typeface="Book Antiqua"/>
              </a:rPr>
              <a:t> - </a:t>
            </a:r>
            <a:r>
              <a:rPr lang="ru-RU" sz="2400" dirty="0" err="1">
                <a:solidFill>
                  <a:schemeClr val="lt1"/>
                </a:solidFill>
                <a:latin typeface="Book Antiqua"/>
                <a:ea typeface="Book Antiqua"/>
                <a:cs typeface="Book Antiqua"/>
                <a:sym typeface="Book Antiqua"/>
              </a:rPr>
              <a:t>з</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позакишковими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ускладненнями</a:t>
            </a:r>
            <a:r>
              <a:rPr lang="ru-RU" sz="2400" dirty="0">
                <a:solidFill>
                  <a:schemeClr val="lt1"/>
                </a:solidFill>
                <a:latin typeface="Book Antiqua"/>
                <a:ea typeface="Book Antiqua"/>
                <a:cs typeface="Book Antiqua"/>
                <a:sym typeface="Book Antiqua"/>
              </a:rPr>
              <a:t>:</a:t>
            </a:r>
          </a:p>
          <a:p>
            <a:pPr marL="719138" marR="0" lvl="0" indent="-269875" algn="l" rtl="0">
              <a:spcBef>
                <a:spcPts val="0"/>
              </a:spcBef>
              <a:spcAft>
                <a:spcPts val="0"/>
              </a:spcAft>
              <a:buClr>
                <a:schemeClr val="dk1"/>
              </a:buClr>
              <a:buSzPts val="1100"/>
              <a:buFontTx/>
              <a:buChar char="-"/>
            </a:pPr>
            <a:r>
              <a:rPr lang="ru-RU" sz="2400" dirty="0" err="1">
                <a:solidFill>
                  <a:schemeClr val="lt1"/>
                </a:solidFill>
                <a:latin typeface="Book Antiqua"/>
                <a:ea typeface="Book Antiqua"/>
                <a:cs typeface="Book Antiqua"/>
                <a:sym typeface="Book Antiqua"/>
              </a:rPr>
              <a:t>гнійний</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холангіт</a:t>
            </a:r>
            <a:r>
              <a:rPr lang="ru-RU" sz="2400" dirty="0">
                <a:solidFill>
                  <a:schemeClr val="lt1"/>
                </a:solidFill>
                <a:latin typeface="Book Antiqua"/>
                <a:ea typeface="Book Antiqua"/>
                <a:cs typeface="Book Antiqua"/>
                <a:sym typeface="Book Antiqua"/>
              </a:rPr>
              <a:t>, </a:t>
            </a:r>
          </a:p>
          <a:p>
            <a:pPr marL="719138" marR="0" lvl="0" indent="-269875" algn="l" rtl="0">
              <a:spcBef>
                <a:spcPts val="0"/>
              </a:spcBef>
              <a:spcAft>
                <a:spcPts val="0"/>
              </a:spcAft>
              <a:buClr>
                <a:schemeClr val="dk1"/>
              </a:buClr>
              <a:buSzPts val="1100"/>
              <a:buFontTx/>
              <a:buChar char="-"/>
            </a:pPr>
            <a:r>
              <a:rPr lang="ru-RU" sz="2400" dirty="0" err="1">
                <a:solidFill>
                  <a:schemeClr val="lt1"/>
                </a:solidFill>
                <a:latin typeface="Book Antiqua"/>
                <a:ea typeface="Book Antiqua"/>
                <a:cs typeface="Book Antiqua"/>
                <a:sym typeface="Book Antiqua"/>
              </a:rPr>
              <a:t>абсцеси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печінки</a:t>
            </a:r>
            <a:r>
              <a:rPr lang="ru-RU" sz="2400" dirty="0">
                <a:solidFill>
                  <a:schemeClr val="lt1"/>
                </a:solidFill>
                <a:latin typeface="Book Antiqua"/>
                <a:ea typeface="Book Antiqua"/>
                <a:cs typeface="Book Antiqua"/>
                <a:sym typeface="Book Antiqua"/>
              </a:rPr>
              <a:t>,</a:t>
            </a:r>
          </a:p>
          <a:p>
            <a:pPr marL="719138" marR="0" lvl="0" indent="-269875" algn="l" rtl="0">
              <a:spcBef>
                <a:spcPts val="0"/>
              </a:spcBef>
              <a:spcAft>
                <a:spcPts val="0"/>
              </a:spcAft>
              <a:buClr>
                <a:schemeClr val="dk1"/>
              </a:buClr>
              <a:buSzPts val="1100"/>
              <a:buFontTx/>
              <a:buChar char="-"/>
            </a:pP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гнійний</a:t>
            </a:r>
            <a:r>
              <a:rPr lang="ru-RU" sz="2400" dirty="0">
                <a:solidFill>
                  <a:schemeClr val="lt1"/>
                </a:solidFill>
                <a:latin typeface="Book Antiqua"/>
                <a:ea typeface="Book Antiqua"/>
                <a:cs typeface="Book Antiqua"/>
                <a:sym typeface="Book Antiqua"/>
              </a:rPr>
              <a:t> плеврит, </a:t>
            </a:r>
          </a:p>
          <a:p>
            <a:pPr marL="719138" marR="0" lvl="0" indent="-269875" algn="l" rtl="0">
              <a:spcBef>
                <a:spcPts val="0"/>
              </a:spcBef>
              <a:spcAft>
                <a:spcPts val="0"/>
              </a:spcAft>
              <a:buClr>
                <a:schemeClr val="dk1"/>
              </a:buClr>
              <a:buSzPts val="1100"/>
              <a:buFontTx/>
              <a:buChar char="-"/>
            </a:pPr>
            <a:r>
              <a:rPr lang="ru-RU" sz="2400" dirty="0" err="1">
                <a:solidFill>
                  <a:schemeClr val="lt1"/>
                </a:solidFill>
                <a:latin typeface="Book Antiqua"/>
                <a:ea typeface="Book Antiqua"/>
                <a:cs typeface="Book Antiqua"/>
                <a:sym typeface="Book Antiqua"/>
              </a:rPr>
              <a:t>синусити</a:t>
            </a:r>
            <a:r>
              <a:rPr lang="ru-RU" sz="2400" dirty="0">
                <a:solidFill>
                  <a:schemeClr val="lt1"/>
                </a:solidFill>
                <a:latin typeface="Book Antiqua"/>
                <a:ea typeface="Book Antiqua"/>
                <a:cs typeface="Book Antiqua"/>
                <a:sym typeface="Book Antiqua"/>
              </a:rPr>
              <a:t>, </a:t>
            </a:r>
          </a:p>
          <a:p>
            <a:pPr marL="719138" marR="0" lvl="0" indent="-269875" algn="l" rtl="0">
              <a:spcBef>
                <a:spcPts val="0"/>
              </a:spcBef>
              <a:spcAft>
                <a:spcPts val="0"/>
              </a:spcAft>
              <a:buClr>
                <a:schemeClr val="dk1"/>
              </a:buClr>
              <a:buSzPts val="1100"/>
              <a:buFontTx/>
              <a:buChar char="-"/>
            </a:pPr>
            <a:r>
              <a:rPr lang="ru-RU" sz="2400" dirty="0" err="1">
                <a:solidFill>
                  <a:schemeClr val="lt1"/>
                </a:solidFill>
                <a:latin typeface="Book Antiqua"/>
                <a:ea typeface="Book Antiqua"/>
                <a:cs typeface="Book Antiqua"/>
                <a:sym typeface="Book Antiqua"/>
              </a:rPr>
              <a:t>абсцеси</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черевної</a:t>
            </a:r>
            <a:r>
              <a:rPr lang="ru-RU" sz="2400" dirty="0">
                <a:solidFill>
                  <a:schemeClr val="lt1"/>
                </a:solidFill>
                <a:latin typeface="Book Antiqua"/>
                <a:ea typeface="Book Antiqua"/>
                <a:cs typeface="Book Antiqua"/>
                <a:sym typeface="Book Antiqua"/>
              </a:rPr>
              <a:t> </a:t>
            </a:r>
            <a:r>
              <a:rPr lang="ru-RU" sz="2400" dirty="0" err="1">
                <a:solidFill>
                  <a:schemeClr val="lt1"/>
                </a:solidFill>
                <a:latin typeface="Book Antiqua"/>
                <a:ea typeface="Book Antiqua"/>
                <a:cs typeface="Book Antiqua"/>
                <a:sym typeface="Book Antiqua"/>
              </a:rPr>
              <a:t>порожнини</a:t>
            </a:r>
            <a:r>
              <a:rPr lang="ru-RU" sz="2400" dirty="0">
                <a:solidFill>
                  <a:schemeClr val="lt1"/>
                </a:solidFill>
                <a:latin typeface="Book Antiqua"/>
                <a:ea typeface="Book Antiqua"/>
                <a:cs typeface="Book Antiqua"/>
                <a:sym typeface="Book Antiqua"/>
              </a:rPr>
              <a:t>, </a:t>
            </a:r>
          </a:p>
          <a:p>
            <a:pPr marL="719138" marR="0" lvl="0" indent="-269875" algn="l" rtl="0">
              <a:spcBef>
                <a:spcPts val="0"/>
              </a:spcBef>
              <a:spcAft>
                <a:spcPts val="0"/>
              </a:spcAft>
              <a:buClr>
                <a:schemeClr val="dk1"/>
              </a:buClr>
              <a:buSzPts val="1100"/>
              <a:buFontTx/>
              <a:buChar char="-"/>
            </a:pPr>
            <a:r>
              <a:rPr lang="ru-RU" sz="2400" dirty="0" err="1">
                <a:solidFill>
                  <a:schemeClr val="lt1"/>
                </a:solidFill>
                <a:latin typeface="Book Antiqua"/>
                <a:ea typeface="Book Antiqua"/>
                <a:cs typeface="Book Antiqua"/>
                <a:sym typeface="Book Antiqua"/>
              </a:rPr>
              <a:t>асфіксія</a:t>
            </a:r>
            <a:r>
              <a:rPr lang="ru-RU" sz="2400" dirty="0">
                <a:solidFill>
                  <a:schemeClr val="lt1"/>
                </a:solidFill>
                <a:latin typeface="Book Antiqua"/>
                <a:ea typeface="Book Antiqua"/>
                <a:cs typeface="Book Antiqua"/>
                <a:sym typeface="Book Antiqua"/>
              </a:rPr>
              <a:t> та </a:t>
            </a:r>
            <a:r>
              <a:rPr lang="ru-RU" sz="2400" dirty="0" err="1">
                <a:solidFill>
                  <a:schemeClr val="lt1"/>
                </a:solidFill>
                <a:latin typeface="Book Antiqua"/>
                <a:ea typeface="Book Antiqua"/>
                <a:cs typeface="Book Antiqua"/>
                <a:sym typeface="Book Antiqua"/>
              </a:rPr>
              <a:t>ін</a:t>
            </a:r>
            <a:r>
              <a:rPr lang="ru-RU" sz="2400" dirty="0">
                <a:solidFill>
                  <a:schemeClr val="lt1"/>
                </a:solidFill>
                <a:latin typeface="Book Antiqua"/>
                <a:ea typeface="Book Antiqua"/>
                <a:cs typeface="Book Antiqua"/>
                <a:sym typeface="Book Antiqua"/>
              </a:rPr>
              <a:t>.</a:t>
            </a:r>
            <a:endParaRPr sz="2400" dirty="0">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2400" dirty="0">
              <a:solidFill>
                <a:schemeClr val="lt1"/>
              </a:solidFill>
              <a:latin typeface="Book Antiqua"/>
              <a:ea typeface="Book Antiqua"/>
              <a:cs typeface="Book Antiqua"/>
              <a:sym typeface="Book Antiqua"/>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44"/>
        <p:cNvGrpSpPr/>
        <p:nvPr/>
      </p:nvGrpSpPr>
      <p:grpSpPr>
        <a:xfrm>
          <a:off x="0" y="0"/>
          <a:ext cx="0" cy="0"/>
          <a:chOff x="0" y="0"/>
          <a:chExt cx="0" cy="0"/>
        </a:xfrm>
      </p:grpSpPr>
      <p:sp>
        <p:nvSpPr>
          <p:cNvPr id="945" name="Google Shape;945;p146"/>
          <p:cNvSpPr/>
          <p:nvPr/>
        </p:nvSpPr>
        <p:spPr>
          <a:xfrm>
            <a:off x="44378" y="-11"/>
            <a:ext cx="8889760" cy="6371100"/>
          </a:xfrm>
          <a:prstGeom prst="rect">
            <a:avLst/>
          </a:prstGeom>
          <a:noFill/>
          <a:ln>
            <a:noFill/>
          </a:ln>
        </p:spPr>
        <p:txBody>
          <a:bodyPr spcFirstLastPara="1" wrap="square" lIns="91425" tIns="45700" rIns="91425" bIns="45700" anchor="t" anchorCtr="0">
            <a:noAutofit/>
          </a:bodyPr>
          <a:lstStyle/>
          <a:p>
            <a:pPr marL="0" marR="0" lvl="0" indent="441325"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У більшості випадків протікає безсимптомно, іноді тільки є біль в животі. Масивна інвазія викликає симптоми легеневого, кишкового і </a:t>
            </a:r>
            <a:r>
              <a:rPr lang="uk-UA" sz="2400" dirty="0" err="1">
                <a:solidFill>
                  <a:schemeClr val="lt1"/>
                </a:solidFill>
                <a:latin typeface="Book Antiqua"/>
                <a:ea typeface="Book Antiqua"/>
                <a:cs typeface="Book Antiqua"/>
                <a:sym typeface="Book Antiqua"/>
              </a:rPr>
              <a:t>гепато-біліарного</a:t>
            </a:r>
            <a:r>
              <a:rPr lang="uk-UA" sz="2400" dirty="0">
                <a:solidFill>
                  <a:schemeClr val="lt1"/>
                </a:solidFill>
                <a:latin typeface="Book Antiqua"/>
                <a:ea typeface="Book Antiqua"/>
                <a:cs typeface="Book Antiqua"/>
                <a:sym typeface="Book Antiqua"/>
              </a:rPr>
              <a:t> </a:t>
            </a:r>
            <a:r>
              <a:rPr lang="uk-UA" sz="2400" dirty="0" err="1">
                <a:solidFill>
                  <a:schemeClr val="lt1"/>
                </a:solidFill>
                <a:latin typeface="Book Antiqua"/>
                <a:ea typeface="Book Antiqua"/>
                <a:cs typeface="Book Antiqua"/>
                <a:sym typeface="Book Antiqua"/>
              </a:rPr>
              <a:t>аскаридоза</a:t>
            </a:r>
            <a:r>
              <a:rPr lang="uk-UA" sz="2400" dirty="0">
                <a:solidFill>
                  <a:schemeClr val="lt1"/>
                </a:solidFill>
                <a:latin typeface="Book Antiqua"/>
                <a:ea typeface="Book Antiqua"/>
                <a:cs typeface="Book Antiqua"/>
                <a:sym typeface="Book Antiqua"/>
              </a:rPr>
              <a:t>. Рідко паразити проникають через стінку кишечника, і викликають перитоніт.</a:t>
            </a:r>
          </a:p>
          <a:p>
            <a:pPr marL="0" marR="0" lvl="0" indent="441325"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1 Легеневий аскаридоз: під час міграції личинок в легені може виникнути кашель, задишка, кровохаркання, а при масивній інвазії - лихоманка, </a:t>
            </a:r>
            <a:r>
              <a:rPr lang="uk-UA" sz="2400" dirty="0" err="1">
                <a:solidFill>
                  <a:schemeClr val="lt1"/>
                </a:solidFill>
                <a:latin typeface="Book Antiqua"/>
                <a:ea typeface="Book Antiqua"/>
                <a:cs typeface="Book Antiqua"/>
                <a:sym typeface="Book Antiqua"/>
              </a:rPr>
              <a:t>еозинофілія</a:t>
            </a:r>
            <a:r>
              <a:rPr lang="uk-UA" sz="2400" dirty="0">
                <a:solidFill>
                  <a:schemeClr val="lt1"/>
                </a:solidFill>
                <a:latin typeface="Book Antiqua"/>
                <a:ea typeface="Book Antiqua"/>
                <a:cs typeface="Book Antiqua"/>
                <a:sym typeface="Book Antiqua"/>
              </a:rPr>
              <a:t>, симптоми еозинофільної пневмонії; іноді кропив'янка.</a:t>
            </a:r>
          </a:p>
          <a:p>
            <a:pPr marL="0" marR="0" lvl="0" indent="441325"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2. Кишковий аскаридоз: дискомфорт або біль в животі (іноді з </a:t>
            </a:r>
            <a:r>
              <a:rPr lang="uk-UA" sz="2400" dirty="0" err="1">
                <a:solidFill>
                  <a:schemeClr val="lt1"/>
                </a:solidFill>
                <a:latin typeface="Book Antiqua"/>
                <a:ea typeface="Book Antiqua"/>
                <a:cs typeface="Book Antiqua"/>
                <a:sym typeface="Book Antiqua"/>
              </a:rPr>
              <a:t>коліками</a:t>
            </a:r>
            <a:r>
              <a:rPr lang="uk-UA" sz="2400" dirty="0">
                <a:solidFill>
                  <a:schemeClr val="lt1"/>
                </a:solidFill>
                <a:latin typeface="Book Antiqua"/>
                <a:ea typeface="Book Antiqua"/>
                <a:cs typeface="Book Antiqua"/>
                <a:sym typeface="Book Antiqua"/>
              </a:rPr>
              <a:t>), рідше нудота. Масова інвазія (&gt; 60 глист) може викликати, крім болю в животі, втрату маси тіла і гіпотрофію, а іноді механічну кишкову непрохідність або апендицит. Рідко паразити проникають через стінку кишки і викликають перитоніт. Перфорації кишки сприяють виразки тонкого кишечника, напр. при черевному тифі або туберкульозі.</a:t>
            </a:r>
          </a:p>
          <a:p>
            <a:pPr marL="0" marR="0" lvl="0" indent="441325" algn="just" rtl="0">
              <a:spcBef>
                <a:spcPts val="0"/>
              </a:spcBef>
              <a:spcAft>
                <a:spcPts val="0"/>
              </a:spcAft>
              <a:buNone/>
            </a:pPr>
            <a:endParaRPr lang="uk-UA" sz="2400" dirty="0">
              <a:solidFill>
                <a:schemeClr val="lt1"/>
              </a:solidFill>
              <a:latin typeface="Book Antiqua"/>
              <a:ea typeface="Book Antiqua"/>
              <a:cs typeface="Book Antiqua"/>
              <a:sym typeface="Book Antiqua"/>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sp>
        <p:nvSpPr>
          <p:cNvPr id="950" name="Google Shape;950;p147"/>
          <p:cNvSpPr/>
          <p:nvPr/>
        </p:nvSpPr>
        <p:spPr>
          <a:xfrm>
            <a:off x="359763" y="-46525"/>
            <a:ext cx="8544393" cy="6740400"/>
          </a:xfrm>
          <a:prstGeom prst="rect">
            <a:avLst/>
          </a:prstGeom>
          <a:noFill/>
          <a:ln>
            <a:noFill/>
          </a:ln>
        </p:spPr>
        <p:txBody>
          <a:bodyPr spcFirstLastPara="1" wrap="square" lIns="91425" tIns="45700" rIns="91425" bIns="45700" anchor="t" anchorCtr="0">
            <a:noAutofit/>
          </a:bodyPr>
          <a:lstStyle/>
          <a:p>
            <a:pPr marL="0" marR="0" lvl="0" indent="441325" algn="just" rtl="0">
              <a:spcBef>
                <a:spcPts val="0"/>
              </a:spcBef>
              <a:spcAft>
                <a:spcPts val="0"/>
              </a:spcAft>
              <a:buClr>
                <a:schemeClr val="dk1"/>
              </a:buClr>
              <a:buSzPts val="1100"/>
              <a:buFont typeface="Arial"/>
              <a:buNone/>
            </a:pPr>
            <a:r>
              <a:rPr lang="uk-UA" sz="2400" b="1" dirty="0">
                <a:solidFill>
                  <a:schemeClr val="lt1"/>
                </a:solidFill>
                <a:latin typeface="Book Antiqua"/>
                <a:ea typeface="Book Antiqua"/>
                <a:cs typeface="Book Antiqua"/>
                <a:sym typeface="Book Antiqua"/>
              </a:rPr>
              <a:t>3. </a:t>
            </a:r>
            <a:r>
              <a:rPr lang="uk-UA" sz="2400" b="1" dirty="0" err="1">
                <a:solidFill>
                  <a:schemeClr val="lt1"/>
                </a:solidFill>
                <a:latin typeface="Book Antiqua"/>
                <a:ea typeface="Book Antiqua"/>
                <a:cs typeface="Book Antiqua"/>
                <a:sym typeface="Book Antiqua"/>
              </a:rPr>
              <a:t>Гепато-біліарний</a:t>
            </a:r>
            <a:r>
              <a:rPr lang="uk-UA" sz="2400" b="1" dirty="0">
                <a:solidFill>
                  <a:schemeClr val="lt1"/>
                </a:solidFill>
                <a:latin typeface="Book Antiqua"/>
                <a:ea typeface="Book Antiqua"/>
                <a:cs typeface="Book Antiqua"/>
                <a:sym typeface="Book Antiqua"/>
              </a:rPr>
              <a:t> аскаридоз: </a:t>
            </a:r>
            <a:r>
              <a:rPr lang="uk-UA" sz="2400" dirty="0">
                <a:solidFill>
                  <a:schemeClr val="lt1"/>
                </a:solidFill>
                <a:latin typeface="Book Antiqua"/>
                <a:ea typeface="Book Antiqua"/>
                <a:cs typeface="Book Antiqua"/>
                <a:sym typeface="Book Antiqua"/>
              </a:rPr>
              <a:t>глисти можуть проникати в жовчовивідні протоки або протоки підшлункової залози і викликати симптоми запалення із застоєм жовчі (запалення жовчних проток) або панкреатичного соку (гострий панкреатит).</a:t>
            </a:r>
          </a:p>
          <a:p>
            <a:pPr marL="0" marR="0" lvl="0" indent="457200"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В результаті механічного пошкодження і сенсибілізації організму в легені виникають інфільтративні зміни (синдром Леффлера). При рентгенографії, МСКТ в легені визначаються множинні інфільтрати неправильної форми, неоднорідної макроструктури, нечіткими контурами, наявністю спікул в навколишню легеневу тканину, що передбачає пухлинний, запальний процес. При контрольній МСКТ (через 7 - 10 днів) реєструється позитивна динаміка - частина інфільтратів зникає, інша - значно зменшується в розмірах, що дозволяє виключити злоякісність змін.</a:t>
            </a:r>
          </a:p>
          <a:p>
            <a:pPr marL="0" marR="0" lvl="0" indent="441325" algn="just" rtl="0">
              <a:spcBef>
                <a:spcPts val="0"/>
              </a:spcBef>
              <a:spcAft>
                <a:spcPts val="0"/>
              </a:spcAft>
              <a:buNone/>
            </a:pPr>
            <a:endParaRPr lang="uk-UA" sz="2400" b="1" dirty="0">
              <a:solidFill>
                <a:schemeClr val="lt1"/>
              </a:solidFill>
              <a:latin typeface="Book Antiqua"/>
              <a:ea typeface="Book Antiqua"/>
              <a:cs typeface="Book Antiqua"/>
              <a:sym typeface="Book Antiqua"/>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54"/>
        <p:cNvGrpSpPr/>
        <p:nvPr/>
      </p:nvGrpSpPr>
      <p:grpSpPr>
        <a:xfrm>
          <a:off x="0" y="0"/>
          <a:ext cx="0" cy="0"/>
          <a:chOff x="0" y="0"/>
          <a:chExt cx="0" cy="0"/>
        </a:xfrm>
      </p:grpSpPr>
      <p:sp>
        <p:nvSpPr>
          <p:cNvPr id="955" name="Google Shape;955;p148"/>
          <p:cNvSpPr/>
          <p:nvPr/>
        </p:nvSpPr>
        <p:spPr>
          <a:xfrm>
            <a:off x="359531" y="49065"/>
            <a:ext cx="8424900" cy="1569600"/>
          </a:xfrm>
          <a:prstGeom prst="rect">
            <a:avLst/>
          </a:prstGeom>
          <a:noFill/>
          <a:ln>
            <a:noFill/>
          </a:ln>
        </p:spPr>
        <p:txBody>
          <a:bodyPr spcFirstLastPara="1" wrap="square" lIns="91425" tIns="45700" rIns="91425" bIns="45700" anchor="t" anchorCtr="0">
            <a:noAutofit/>
          </a:bodyPr>
          <a:lstStyle/>
          <a:p>
            <a:pPr marL="0" marR="0" lvl="0" indent="441325" algn="just" rtl="0">
              <a:spcBef>
                <a:spcPts val="0"/>
              </a:spcBef>
              <a:spcAft>
                <a:spcPts val="0"/>
              </a:spcAft>
              <a:buNone/>
            </a:pPr>
            <a:r>
              <a:rPr lang="ru-RU" sz="2400">
                <a:solidFill>
                  <a:schemeClr val="lt1"/>
                </a:solidFill>
                <a:latin typeface="Book Antiqua"/>
                <a:ea typeface="Book Antiqua"/>
                <a:cs typeface="Book Antiqua"/>
                <a:sym typeface="Book Antiqua"/>
              </a:rPr>
              <a:t>При рентгенологічному дослідженні товстого кишечника можна виявити гельмінти в просвіті кишкової трубки. На КТ з внутрішньовенним контрастуванням наявність гіподенсивних вогнищ в тканини печінки</a:t>
            </a:r>
            <a:endParaRPr sz="2400">
              <a:solidFill>
                <a:schemeClr val="lt1"/>
              </a:solidFill>
              <a:latin typeface="Book Antiqua"/>
              <a:ea typeface="Book Antiqua"/>
              <a:cs typeface="Book Antiqua"/>
              <a:sym typeface="Book Antiqua"/>
            </a:endParaRPr>
          </a:p>
        </p:txBody>
      </p:sp>
      <p:pic>
        <p:nvPicPr>
          <p:cNvPr id="956" name="Google Shape;956;p148" descr="Parasitic infections of the lung: a guide for the respiratory physician |  Thorax"/>
          <p:cNvPicPr preferRelativeResize="0"/>
          <p:nvPr/>
        </p:nvPicPr>
        <p:blipFill rotWithShape="1">
          <a:blip r:embed="rId3">
            <a:alphaModFix/>
          </a:blip>
          <a:srcRect/>
          <a:stretch/>
        </p:blipFill>
        <p:spPr>
          <a:xfrm>
            <a:off x="1" y="1988840"/>
            <a:ext cx="4683184" cy="4869159"/>
          </a:xfrm>
          <a:prstGeom prst="rect">
            <a:avLst/>
          </a:prstGeom>
          <a:noFill/>
          <a:ln>
            <a:noFill/>
          </a:ln>
        </p:spPr>
      </p:pic>
      <p:pic>
        <p:nvPicPr>
          <p:cNvPr id="957" name="Google Shape;957;p148" descr="http://learningradiology.com/caseofweek/caseoftheweekpix2013%20566-/cow572-1arr.jpg"/>
          <p:cNvPicPr preferRelativeResize="0"/>
          <p:nvPr/>
        </p:nvPicPr>
        <p:blipFill rotWithShape="1">
          <a:blip r:embed="rId4">
            <a:alphaModFix/>
          </a:blip>
          <a:srcRect/>
          <a:stretch/>
        </p:blipFill>
        <p:spPr>
          <a:xfrm>
            <a:off x="4572000" y="2039777"/>
            <a:ext cx="4392488" cy="4818222"/>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61"/>
        <p:cNvGrpSpPr/>
        <p:nvPr/>
      </p:nvGrpSpPr>
      <p:grpSpPr>
        <a:xfrm>
          <a:off x="0" y="0"/>
          <a:ext cx="0" cy="0"/>
          <a:chOff x="0" y="0"/>
          <a:chExt cx="0" cy="0"/>
        </a:xfrm>
      </p:grpSpPr>
      <p:sp>
        <p:nvSpPr>
          <p:cNvPr id="962" name="Google Shape;962;p149"/>
          <p:cNvSpPr txBox="1">
            <a:spLocks noGrp="1"/>
          </p:cNvSpPr>
          <p:nvPr>
            <p:ph type="title"/>
          </p:nvPr>
        </p:nvSpPr>
        <p:spPr>
          <a:xfrm>
            <a:off x="0" y="-12"/>
            <a:ext cx="8229600" cy="778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EAD594"/>
              </a:buClr>
              <a:buSzPts val="4100"/>
              <a:buFont typeface="Lucida Sans"/>
              <a:buNone/>
            </a:pPr>
            <a:r>
              <a:rPr lang="ru-RU"/>
              <a:t>Амебіаз</a:t>
            </a:r>
            <a:endParaRPr/>
          </a:p>
        </p:txBody>
      </p:sp>
      <p:sp>
        <p:nvSpPr>
          <p:cNvPr id="963" name="Google Shape;963;p149"/>
          <p:cNvSpPr/>
          <p:nvPr/>
        </p:nvSpPr>
        <p:spPr>
          <a:xfrm>
            <a:off x="86450" y="545825"/>
            <a:ext cx="8986200" cy="6619200"/>
          </a:xfrm>
          <a:prstGeom prst="rect">
            <a:avLst/>
          </a:prstGeom>
          <a:noFill/>
          <a:ln>
            <a:noFill/>
          </a:ln>
        </p:spPr>
        <p:txBody>
          <a:bodyPr spcFirstLastPara="1" wrap="square" lIns="91425" tIns="45700" rIns="91425" bIns="45700" anchor="t" anchorCtr="0">
            <a:noAutofit/>
          </a:bodyPr>
          <a:lstStyle/>
          <a:p>
            <a:pPr marR="0" lvl="0" indent="269875"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Амебіаз (амебна дизентерія) - </a:t>
            </a:r>
            <a:r>
              <a:rPr lang="uk-UA" sz="2400" dirty="0" err="1">
                <a:solidFill>
                  <a:schemeClr val="lt1"/>
                </a:solidFill>
                <a:latin typeface="Book Antiqua"/>
                <a:ea typeface="Book Antiqua"/>
                <a:cs typeface="Book Antiqua"/>
                <a:sym typeface="Book Antiqua"/>
              </a:rPr>
              <a:t>антропонозное</a:t>
            </a:r>
            <a:r>
              <a:rPr lang="uk-UA" sz="2400" dirty="0">
                <a:solidFill>
                  <a:schemeClr val="lt1"/>
                </a:solidFill>
                <a:latin typeface="Book Antiqua"/>
                <a:ea typeface="Book Antiqua"/>
                <a:cs typeface="Book Antiqua"/>
                <a:sym typeface="Book Antiqua"/>
              </a:rPr>
              <a:t> захворювання з фекально-оральним механізмом передачі, що характеризується хронічним </a:t>
            </a:r>
            <a:r>
              <a:rPr lang="uk-UA" sz="2400" dirty="0" err="1">
                <a:solidFill>
                  <a:schemeClr val="lt1"/>
                </a:solidFill>
                <a:latin typeface="Book Antiqua"/>
                <a:ea typeface="Book Antiqua"/>
                <a:cs typeface="Book Antiqua"/>
                <a:sym typeface="Book Antiqua"/>
              </a:rPr>
              <a:t>рецидивуючим</a:t>
            </a:r>
            <a:r>
              <a:rPr lang="uk-UA" sz="2400" dirty="0">
                <a:solidFill>
                  <a:schemeClr val="lt1"/>
                </a:solidFill>
                <a:latin typeface="Book Antiqua"/>
                <a:ea typeface="Book Antiqua"/>
                <a:cs typeface="Book Antiqua"/>
                <a:sym typeface="Book Antiqua"/>
              </a:rPr>
              <a:t> колітом з </a:t>
            </a:r>
            <a:r>
              <a:rPr lang="uk-UA" sz="2400" dirty="0" err="1">
                <a:solidFill>
                  <a:schemeClr val="lt1"/>
                </a:solidFill>
                <a:latin typeface="Book Antiqua"/>
                <a:ea typeface="Book Antiqua"/>
                <a:cs typeface="Book Antiqua"/>
                <a:sym typeface="Book Antiqua"/>
              </a:rPr>
              <a:t>позакишковими</a:t>
            </a:r>
            <a:r>
              <a:rPr lang="uk-UA" sz="2400" dirty="0">
                <a:solidFill>
                  <a:schemeClr val="lt1"/>
                </a:solidFill>
                <a:latin typeface="Book Antiqua"/>
                <a:ea typeface="Book Antiqua"/>
                <a:cs typeface="Book Antiqua"/>
                <a:sym typeface="Book Antiqua"/>
              </a:rPr>
              <a:t> проявами. Її викликає найпростіший паразит </a:t>
            </a:r>
            <a:r>
              <a:rPr lang="uk-UA" sz="2400" dirty="0" err="1">
                <a:solidFill>
                  <a:schemeClr val="lt1"/>
                </a:solidFill>
                <a:latin typeface="Book Antiqua"/>
                <a:ea typeface="Book Antiqua"/>
                <a:cs typeface="Book Antiqua"/>
                <a:sym typeface="Book Antiqua"/>
              </a:rPr>
              <a:t>Entamoeba</a:t>
            </a:r>
            <a:r>
              <a:rPr lang="uk-UA" sz="2400" dirty="0">
                <a:solidFill>
                  <a:schemeClr val="lt1"/>
                </a:solidFill>
                <a:latin typeface="Book Antiqua"/>
                <a:ea typeface="Book Antiqua"/>
                <a:cs typeface="Book Antiqua"/>
                <a:sym typeface="Book Antiqua"/>
              </a:rPr>
              <a:t> </a:t>
            </a:r>
            <a:r>
              <a:rPr lang="uk-UA" sz="2400" dirty="0" err="1">
                <a:solidFill>
                  <a:schemeClr val="lt1"/>
                </a:solidFill>
                <a:latin typeface="Book Antiqua"/>
                <a:ea typeface="Book Antiqua"/>
                <a:cs typeface="Book Antiqua"/>
                <a:sym typeface="Book Antiqua"/>
              </a:rPr>
              <a:t>histolytica</a:t>
            </a:r>
            <a:r>
              <a:rPr lang="uk-UA" sz="2400" dirty="0">
                <a:solidFill>
                  <a:schemeClr val="lt1"/>
                </a:solidFill>
                <a:latin typeface="Book Antiqua"/>
                <a:ea typeface="Book Antiqua"/>
                <a:cs typeface="Book Antiqua"/>
                <a:sym typeface="Book Antiqua"/>
              </a:rPr>
              <a:t>.</a:t>
            </a:r>
          </a:p>
          <a:p>
            <a:pPr marR="0" lvl="0" indent="269875"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До іншим амебіазів відносять первинний амебний </a:t>
            </a:r>
            <a:r>
              <a:rPr lang="uk-UA" sz="2400" dirty="0" err="1">
                <a:solidFill>
                  <a:schemeClr val="lt1"/>
                </a:solidFill>
                <a:latin typeface="Book Antiqua"/>
                <a:ea typeface="Book Antiqua"/>
                <a:cs typeface="Book Antiqua"/>
                <a:sym typeface="Book Antiqua"/>
              </a:rPr>
              <a:t>менінгоенцефаліт</a:t>
            </a:r>
            <a:r>
              <a:rPr lang="uk-UA" sz="2400" dirty="0">
                <a:solidFill>
                  <a:schemeClr val="lt1"/>
                </a:solidFill>
                <a:latin typeface="Book Antiqua"/>
                <a:ea typeface="Book Antiqua"/>
                <a:cs typeface="Book Antiqua"/>
                <a:sym typeface="Book Antiqua"/>
              </a:rPr>
              <a:t>, </a:t>
            </a:r>
            <a:r>
              <a:rPr lang="uk-UA" sz="2400" dirty="0" err="1">
                <a:solidFill>
                  <a:schemeClr val="lt1"/>
                </a:solidFill>
                <a:latin typeface="Book Antiqua"/>
                <a:ea typeface="Book Antiqua"/>
                <a:cs typeface="Book Antiqua"/>
                <a:sym typeface="Book Antiqua"/>
              </a:rPr>
              <a:t>акатамебний</a:t>
            </a:r>
            <a:r>
              <a:rPr lang="uk-UA" sz="2400" dirty="0">
                <a:solidFill>
                  <a:schemeClr val="lt1"/>
                </a:solidFill>
                <a:latin typeface="Book Antiqua"/>
                <a:ea typeface="Book Antiqua"/>
                <a:cs typeface="Book Antiqua"/>
                <a:sym typeface="Book Antiqua"/>
              </a:rPr>
              <a:t> кератит,поширений в тропічних країнах. Зараження відбувається фекально-оральним шляхом через їжу, воду і контакт в побуті.</a:t>
            </a:r>
          </a:p>
          <a:p>
            <a:pPr marR="0" lvl="0" indent="269875"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При попаданні цист в тонку кишку людини відбувається руйнування їх оболонок. При сприятливих умовах вони розмножуються і перетворюються у вегетативні форми, які мешкають в проксимальних відділах товстої кишки. Цисти амеби стійкі в зовнішньому середовищі. У воді виживають кілька місяців. Швидко гинуть при висушуванні і заморожуванні. Цисти стійкі до </a:t>
            </a:r>
            <a:r>
              <a:rPr lang="uk-UA" sz="2400" dirty="0" err="1">
                <a:solidFill>
                  <a:schemeClr val="lt1"/>
                </a:solidFill>
                <a:latin typeface="Book Antiqua"/>
                <a:ea typeface="Book Antiqua"/>
                <a:cs typeface="Book Antiqua"/>
                <a:sym typeface="Book Antiqua"/>
              </a:rPr>
              <a:t>деззасобів</a:t>
            </a:r>
            <a:r>
              <a:rPr lang="uk-UA" sz="2400" dirty="0">
                <a:solidFill>
                  <a:schemeClr val="lt1"/>
                </a:solidFill>
                <a:latin typeface="Book Antiqua"/>
                <a:ea typeface="Book Antiqua"/>
                <a:cs typeface="Book Antiqua"/>
                <a:sym typeface="Book Antiqua"/>
              </a:rPr>
              <a:t>.</a:t>
            </a:r>
          </a:p>
          <a:p>
            <a:pPr marR="0" lvl="0" indent="269875" algn="just" rtl="0">
              <a:spcBef>
                <a:spcPts val="0"/>
              </a:spcBef>
              <a:spcAft>
                <a:spcPts val="0"/>
              </a:spcAft>
              <a:buNone/>
            </a:pPr>
            <a:endParaRPr lang="uk-UA" sz="2400" dirty="0">
              <a:solidFill>
                <a:schemeClr val="lt1"/>
              </a:solidFill>
              <a:latin typeface="Book Antiqua"/>
              <a:ea typeface="Book Antiqua"/>
              <a:cs typeface="Book Antiqua"/>
              <a:sym typeface="Book Antiqua"/>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p150"/>
          <p:cNvSpPr/>
          <p:nvPr/>
        </p:nvSpPr>
        <p:spPr>
          <a:xfrm>
            <a:off x="167770" y="46623"/>
            <a:ext cx="8892600" cy="6371100"/>
          </a:xfrm>
          <a:prstGeom prst="rect">
            <a:avLst/>
          </a:prstGeom>
          <a:noFill/>
          <a:ln>
            <a:noFill/>
          </a:ln>
        </p:spPr>
        <p:txBody>
          <a:bodyPr spcFirstLastPara="1" wrap="square" lIns="91425" tIns="45700" rIns="91425" bIns="45700" anchor="t" anchorCtr="0">
            <a:noAutofit/>
          </a:bodyPr>
          <a:lstStyle/>
          <a:p>
            <a:pPr marR="0" lvl="0" indent="269875"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Цисти проникають в тканину кишки (тканинна форма), що супроводжується запаленням і формуванням виразок (кишкова форма), і іноді навіть провокують некроз тканин. Іноді амеби з кишечника по кровоносних судинах проникають в інші органи (насамперед печінку), формуючи там вторинні вогнища - абсцеси (</a:t>
            </a:r>
            <a:r>
              <a:rPr lang="uk-UA" sz="2400" dirty="0" err="1">
                <a:solidFill>
                  <a:schemeClr val="lt1"/>
                </a:solidFill>
                <a:latin typeface="Book Antiqua"/>
                <a:ea typeface="Book Antiqua"/>
                <a:cs typeface="Book Antiqua"/>
                <a:sym typeface="Book Antiqua"/>
              </a:rPr>
              <a:t>позакишковий</a:t>
            </a:r>
            <a:r>
              <a:rPr lang="uk-UA" sz="2400" dirty="0">
                <a:solidFill>
                  <a:schemeClr val="lt1"/>
                </a:solidFill>
                <a:latin typeface="Book Antiqua"/>
                <a:ea typeface="Book Antiqua"/>
                <a:cs typeface="Book Antiqua"/>
                <a:sym typeface="Book Antiqua"/>
              </a:rPr>
              <a:t> амебіаз).</a:t>
            </a:r>
          </a:p>
          <a:p>
            <a:pPr marR="0" lvl="0" indent="269875"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Може викликати кровотечу і перфорацію кишки. При хронічному амебіазі утворюються кісти, поліпи і </a:t>
            </a:r>
            <a:r>
              <a:rPr lang="uk-UA" sz="2400" dirty="0" err="1">
                <a:solidFill>
                  <a:schemeClr val="lt1"/>
                </a:solidFill>
                <a:latin typeface="Book Antiqua"/>
                <a:ea typeface="Book Antiqua"/>
                <a:cs typeface="Book Antiqua"/>
                <a:sym typeface="Book Antiqua"/>
              </a:rPr>
              <a:t>амебоми</a:t>
            </a:r>
            <a:r>
              <a:rPr lang="uk-UA" sz="2400" dirty="0">
                <a:solidFill>
                  <a:schemeClr val="lt1"/>
                </a:solidFill>
                <a:latin typeface="Book Antiqua"/>
                <a:ea typeface="Book Antiqua"/>
                <a:cs typeface="Book Antiqua"/>
                <a:sym typeface="Book Antiqua"/>
              </a:rPr>
              <a:t>.</a:t>
            </a:r>
          </a:p>
          <a:p>
            <a:pPr marR="0" lvl="0" indent="269875" algn="just" rtl="0">
              <a:spcBef>
                <a:spcPts val="0"/>
              </a:spcBef>
              <a:spcAft>
                <a:spcPts val="0"/>
              </a:spcAft>
              <a:buClr>
                <a:schemeClr val="dk1"/>
              </a:buClr>
              <a:buSzPts val="1100"/>
              <a:buFont typeface="Arial"/>
              <a:buNone/>
            </a:pPr>
            <a:r>
              <a:rPr lang="uk-UA" sz="2400" dirty="0" err="1">
                <a:solidFill>
                  <a:schemeClr val="lt1"/>
                </a:solidFill>
                <a:latin typeface="Book Antiqua"/>
                <a:ea typeface="Book Antiqua"/>
                <a:cs typeface="Book Antiqua"/>
                <a:sym typeface="Book Antiqua"/>
              </a:rPr>
              <a:t>Позакишковий</a:t>
            </a:r>
            <a:r>
              <a:rPr lang="uk-UA" sz="2400" dirty="0">
                <a:solidFill>
                  <a:schemeClr val="lt1"/>
                </a:solidFill>
                <a:latin typeface="Book Antiqua"/>
                <a:ea typeface="Book Antiqua"/>
                <a:cs typeface="Book Antiqua"/>
                <a:sym typeface="Book Antiqua"/>
              </a:rPr>
              <a:t> амебіаз виникає при гематогенній дисемінації амеб. По ворітній вені вони потрапляють в печінку, де розвиваються різного ступеня поразки від </a:t>
            </a:r>
            <a:r>
              <a:rPr lang="uk-UA" sz="2400" dirty="0" err="1">
                <a:solidFill>
                  <a:schemeClr val="lt1"/>
                </a:solidFill>
                <a:latin typeface="Book Antiqua"/>
                <a:ea typeface="Book Antiqua"/>
                <a:cs typeface="Book Antiqua"/>
                <a:sym typeface="Book Antiqua"/>
              </a:rPr>
              <a:t>проявлень</a:t>
            </a:r>
            <a:r>
              <a:rPr lang="uk-UA" sz="2400" dirty="0">
                <a:solidFill>
                  <a:schemeClr val="lt1"/>
                </a:solidFill>
                <a:latin typeface="Book Antiqua"/>
                <a:ea typeface="Book Antiqua"/>
                <a:cs typeface="Book Antiqua"/>
                <a:sym typeface="Book Antiqua"/>
              </a:rPr>
              <a:t> білкової і жировою дистрофії, гепатиту до абсцесу печінки, що локалізується найчастіше під куполом діафрагми. При відсутності лікування абсцес проривається в плевральну порожнину і легені, рідше в середостіння, перикард, черевну порожнину. Амеби можуть метастазувати в мозок, шкіру та ін. органи.</a:t>
            </a:r>
          </a:p>
          <a:p>
            <a:pPr marR="0" lvl="0" indent="269875" algn="just" rtl="0">
              <a:spcBef>
                <a:spcPts val="0"/>
              </a:spcBef>
              <a:spcAft>
                <a:spcPts val="0"/>
              </a:spcAft>
              <a:buNone/>
            </a:pPr>
            <a:endParaRPr lang="uk-UA" sz="2400" dirty="0">
              <a:solidFill>
                <a:schemeClr val="lt1"/>
              </a:solidFill>
              <a:latin typeface="Book Antiqua"/>
              <a:ea typeface="Book Antiqua"/>
              <a:cs typeface="Book Antiqua"/>
              <a:sym typeface="Book Antiqua"/>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sp>
        <p:nvSpPr>
          <p:cNvPr id="973" name="Google Shape;973;p151"/>
          <p:cNvSpPr/>
          <p:nvPr/>
        </p:nvSpPr>
        <p:spPr>
          <a:xfrm>
            <a:off x="395531" y="151415"/>
            <a:ext cx="8352900" cy="4893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uk-UA" sz="2400" dirty="0">
                <a:solidFill>
                  <a:schemeClr val="lt1"/>
                </a:solidFill>
                <a:latin typeface="Book Antiqua"/>
                <a:ea typeface="Book Antiqua"/>
                <a:cs typeface="Book Antiqua"/>
                <a:sym typeface="Book Antiqua"/>
              </a:rPr>
              <a:t>Симптоми амебіазу:</a:t>
            </a:r>
          </a:p>
          <a:p>
            <a:pPr marR="0" lvl="0" algn="just" rtl="0">
              <a:spcBef>
                <a:spcPts val="0"/>
              </a:spcBef>
              <a:spcAft>
                <a:spcPts val="0"/>
              </a:spcAft>
            </a:pPr>
            <a:r>
              <a:rPr lang="uk-UA" sz="2400" dirty="0">
                <a:solidFill>
                  <a:schemeClr val="lt1"/>
                </a:solidFill>
                <a:latin typeface="Book Antiqua"/>
                <a:ea typeface="Book Antiqua"/>
                <a:cs typeface="Book Antiqua"/>
                <a:sym typeface="Book Antiqua"/>
              </a:rPr>
              <a:t>Через 7-10 днів (іноді пізніше) після зараження з'являються перші неспецифічні симптоми коліту: </a:t>
            </a:r>
          </a:p>
          <a:p>
            <a:pPr marL="269875" marR="0" lvl="0" indent="-269875" algn="l" rtl="0">
              <a:spcBef>
                <a:spcPts val="0"/>
              </a:spcBef>
              <a:spcAft>
                <a:spcPts val="0"/>
              </a:spcAft>
              <a:buFont typeface="Arial" pitchFamily="34" charset="0"/>
              <a:buChar char="•"/>
            </a:pPr>
            <a:r>
              <a:rPr lang="uk-UA" sz="2400" dirty="0">
                <a:solidFill>
                  <a:schemeClr val="lt1"/>
                </a:solidFill>
                <a:latin typeface="Book Antiqua"/>
                <a:ea typeface="Book Antiqua"/>
                <a:cs typeface="Book Antiqua"/>
                <a:sym typeface="Book Antiqua"/>
              </a:rPr>
              <a:t>слабкість, </a:t>
            </a:r>
          </a:p>
          <a:p>
            <a:pPr marL="269875" marR="0" lvl="0" indent="-269875" algn="l" rtl="0">
              <a:spcBef>
                <a:spcPts val="0"/>
              </a:spcBef>
              <a:spcAft>
                <a:spcPts val="0"/>
              </a:spcAft>
              <a:buFont typeface="Arial" pitchFamily="34" charset="0"/>
              <a:buChar char="•"/>
            </a:pPr>
            <a:r>
              <a:rPr lang="uk-UA" sz="2400" dirty="0">
                <a:solidFill>
                  <a:schemeClr val="lt1"/>
                </a:solidFill>
                <a:latin typeface="Book Antiqua"/>
                <a:ea typeface="Book Antiqua"/>
                <a:cs typeface="Book Antiqua"/>
                <a:sym typeface="Book Antiqua"/>
              </a:rPr>
              <a:t>болі в нижніх відділах живота, </a:t>
            </a:r>
          </a:p>
          <a:p>
            <a:pPr marL="269875" marR="0" lvl="0" indent="-269875" algn="l" rtl="0">
              <a:spcBef>
                <a:spcPts val="0"/>
              </a:spcBef>
              <a:spcAft>
                <a:spcPts val="0"/>
              </a:spcAft>
              <a:buFont typeface="Arial" pitchFamily="34" charset="0"/>
              <a:buChar char="•"/>
            </a:pPr>
            <a:r>
              <a:rPr lang="uk-UA" sz="2400" dirty="0">
                <a:solidFill>
                  <a:schemeClr val="lt1"/>
                </a:solidFill>
                <a:latin typeface="Book Antiqua"/>
                <a:ea typeface="Book Antiqua"/>
                <a:cs typeface="Book Antiqua"/>
                <a:sym typeface="Book Antiqua"/>
              </a:rPr>
              <a:t>субфебрильна температура. </a:t>
            </a:r>
          </a:p>
          <a:p>
            <a:pPr marL="269875" marR="0" lvl="0" indent="-269875" algn="l" rtl="0">
              <a:spcBef>
                <a:spcPts val="0"/>
              </a:spcBef>
              <a:spcAft>
                <a:spcPts val="0"/>
              </a:spcAft>
              <a:buFont typeface="Arial" pitchFamily="34" charset="0"/>
              <a:buChar char="•"/>
            </a:pPr>
            <a:r>
              <a:rPr lang="uk-UA" sz="2400" dirty="0">
                <a:solidFill>
                  <a:schemeClr val="lt1"/>
                </a:solidFill>
                <a:latin typeface="Book Antiqua"/>
                <a:ea typeface="Book Antiqua"/>
                <a:cs typeface="Book Antiqua"/>
                <a:sym typeface="Book Antiqua"/>
              </a:rPr>
              <a:t>У 10% випадків зустрічаються форми блискавичної дизентерії, що характеризуються </a:t>
            </a:r>
            <a:r>
              <a:rPr lang="uk-UA" sz="2400" dirty="0" err="1">
                <a:solidFill>
                  <a:schemeClr val="lt1"/>
                </a:solidFill>
                <a:latin typeface="Book Antiqua"/>
                <a:ea typeface="Book Antiqua"/>
                <a:cs typeface="Book Antiqua"/>
                <a:sym typeface="Book Antiqua"/>
              </a:rPr>
              <a:t>профузною</a:t>
            </a:r>
            <a:r>
              <a:rPr lang="uk-UA" sz="2400" dirty="0">
                <a:solidFill>
                  <a:schemeClr val="lt1"/>
                </a:solidFill>
                <a:latin typeface="Book Antiqua"/>
                <a:ea typeface="Book Antiqua"/>
                <a:cs typeface="Book Antiqua"/>
                <a:sym typeface="Book Antiqua"/>
              </a:rPr>
              <a:t> діареєю з домішкою крові і слизу. </a:t>
            </a:r>
          </a:p>
          <a:p>
            <a:pPr marL="269875" marR="0" lvl="0" indent="-269875" algn="l" rtl="0">
              <a:spcBef>
                <a:spcPts val="0"/>
              </a:spcBef>
              <a:spcAft>
                <a:spcPts val="0"/>
              </a:spcAft>
              <a:buFont typeface="Arial" pitchFamily="34" charset="0"/>
              <a:buChar char="•"/>
            </a:pPr>
            <a:r>
              <a:rPr lang="uk-UA" sz="2400" dirty="0">
                <a:solidFill>
                  <a:schemeClr val="lt1"/>
                </a:solidFill>
                <a:latin typeface="Book Antiqua"/>
                <a:ea typeface="Book Antiqua"/>
                <a:cs typeface="Book Antiqua"/>
                <a:sym typeface="Book Antiqua"/>
              </a:rPr>
              <a:t>Лихоманка розвивається приблизно у третини хворих. При цьому може спостерігатися </a:t>
            </a:r>
            <a:r>
              <a:rPr lang="uk-UA" sz="2400" dirty="0" err="1">
                <a:solidFill>
                  <a:schemeClr val="lt1"/>
                </a:solidFill>
                <a:latin typeface="Book Antiqua"/>
                <a:ea typeface="Book Antiqua"/>
                <a:cs typeface="Book Antiqua"/>
                <a:sym typeface="Book Antiqua"/>
              </a:rPr>
              <a:t>гепатомегалія</a:t>
            </a:r>
            <a:r>
              <a:rPr lang="uk-UA" sz="2400" dirty="0">
                <a:solidFill>
                  <a:schemeClr val="lt1"/>
                </a:solidFill>
                <a:latin typeface="Book Antiqua"/>
                <a:ea typeface="Book Antiqua"/>
                <a:cs typeface="Book Antiqua"/>
                <a:sym typeface="Book Antiqua"/>
              </a:rPr>
              <a:t> і амебний абсцес печінки. </a:t>
            </a:r>
          </a:p>
          <a:p>
            <a:pPr marL="269875" marR="0" lvl="0" indent="-269875" algn="l" rtl="0">
              <a:spcBef>
                <a:spcPts val="0"/>
              </a:spcBef>
              <a:spcAft>
                <a:spcPts val="0"/>
              </a:spcAft>
              <a:buFont typeface="Arial" pitchFamily="34" charset="0"/>
              <a:buChar char="•"/>
            </a:pPr>
            <a:r>
              <a:rPr lang="uk-UA" sz="2400" dirty="0">
                <a:solidFill>
                  <a:schemeClr val="lt1"/>
                </a:solidFill>
                <a:latin typeface="Book Antiqua"/>
                <a:ea typeface="Book Antiqua"/>
                <a:cs typeface="Book Antiqua"/>
                <a:sym typeface="Book Antiqua"/>
              </a:rPr>
              <a:t>Запальні реакції при амебіазі мало виражені, з лейкоцитозом до 12000 / мл. </a:t>
            </a:r>
          </a:p>
          <a:p>
            <a:pPr marL="269875" marR="0" lvl="0" indent="-269875" algn="l" rtl="0">
              <a:spcBef>
                <a:spcPts val="0"/>
              </a:spcBef>
              <a:spcAft>
                <a:spcPts val="0"/>
              </a:spcAft>
              <a:buFont typeface="Arial" pitchFamily="34" charset="0"/>
              <a:buChar char="•"/>
            </a:pPr>
            <a:r>
              <a:rPr lang="uk-UA" sz="2400" dirty="0">
                <a:solidFill>
                  <a:schemeClr val="lt1"/>
                </a:solidFill>
                <a:latin typeface="Book Antiqua"/>
                <a:ea typeface="Book Antiqua"/>
                <a:cs typeface="Book Antiqua"/>
                <a:sym typeface="Book Antiqua"/>
              </a:rPr>
              <a:t>Тривала діарея може призвести до дегідратації, виснаження і слабкості.</a:t>
            </a:r>
          </a:p>
          <a:p>
            <a:pPr marL="0" marR="0" lvl="0" indent="0" algn="l" rtl="0">
              <a:spcBef>
                <a:spcPts val="0"/>
              </a:spcBef>
              <a:spcAft>
                <a:spcPts val="0"/>
              </a:spcAft>
              <a:buNone/>
            </a:pPr>
            <a:endParaRPr lang="uk-UA" sz="2400" dirty="0">
              <a:solidFill>
                <a:schemeClr val="lt1"/>
              </a:solidFill>
              <a:latin typeface="Book Antiqua"/>
              <a:ea typeface="Book Antiqua"/>
              <a:cs typeface="Book Antiqua"/>
              <a:sym typeface="Book Antiqua"/>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77"/>
        <p:cNvGrpSpPr/>
        <p:nvPr/>
      </p:nvGrpSpPr>
      <p:grpSpPr>
        <a:xfrm>
          <a:off x="0" y="0"/>
          <a:ext cx="0" cy="0"/>
          <a:chOff x="0" y="0"/>
          <a:chExt cx="0" cy="0"/>
        </a:xfrm>
      </p:grpSpPr>
      <p:sp>
        <p:nvSpPr>
          <p:cNvPr id="978" name="Google Shape;978;p152"/>
          <p:cNvSpPr/>
          <p:nvPr/>
        </p:nvSpPr>
        <p:spPr>
          <a:xfrm>
            <a:off x="254576" y="0"/>
            <a:ext cx="8889423" cy="6740400"/>
          </a:xfrm>
          <a:prstGeom prst="rect">
            <a:avLst/>
          </a:prstGeom>
          <a:noFill/>
          <a:ln>
            <a:noFill/>
          </a:ln>
        </p:spPr>
        <p:txBody>
          <a:bodyPr spcFirstLastPara="1" wrap="square" lIns="91425" tIns="45700" rIns="91425" bIns="45700" anchor="t" anchorCtr="0">
            <a:noAutofit/>
          </a:bodyPr>
          <a:lstStyle/>
          <a:p>
            <a:pPr marL="0" marR="0" lvl="0" indent="274637" algn="l" rtl="0">
              <a:spcBef>
                <a:spcPts val="0"/>
              </a:spcBef>
              <a:spcAft>
                <a:spcPts val="0"/>
              </a:spcAft>
              <a:buClr>
                <a:schemeClr val="dk1"/>
              </a:buClr>
              <a:buSzPts val="1100"/>
              <a:buFont typeface="Arial"/>
              <a:buNone/>
            </a:pPr>
            <a:r>
              <a:rPr lang="uk-UA" sz="2200" b="1" dirty="0">
                <a:solidFill>
                  <a:schemeClr val="lt1"/>
                </a:solidFill>
                <a:latin typeface="Book Antiqua"/>
                <a:ea typeface="Book Antiqua"/>
                <a:cs typeface="Book Antiqua"/>
                <a:sym typeface="Book Antiqua"/>
              </a:rPr>
              <a:t>Легеневі прояви амебіазу </a:t>
            </a:r>
            <a:r>
              <a:rPr lang="uk-UA" sz="2200" dirty="0">
                <a:solidFill>
                  <a:schemeClr val="lt1"/>
                </a:solidFill>
                <a:latin typeface="Book Antiqua"/>
                <a:ea typeface="Book Antiqua"/>
                <a:cs typeface="Book Antiqua"/>
                <a:sym typeface="Book Antiqua"/>
              </a:rPr>
              <a:t>часто передує типова для дизентерії діарея або ознаки ураження печінки.</a:t>
            </a:r>
          </a:p>
          <a:p>
            <a:pPr marL="457200" marR="0" lvl="0" indent="-368300" algn="l" rtl="0">
              <a:spcBef>
                <a:spcPts val="0"/>
              </a:spcBef>
              <a:spcAft>
                <a:spcPts val="0"/>
              </a:spcAft>
              <a:buClr>
                <a:schemeClr val="lt1"/>
              </a:buClr>
              <a:buSzPts val="2200"/>
              <a:buFont typeface="Book Antiqua"/>
              <a:buChar char="●"/>
            </a:pPr>
            <a:r>
              <a:rPr lang="uk-UA" sz="2200" dirty="0">
                <a:solidFill>
                  <a:schemeClr val="lt1"/>
                </a:solidFill>
                <a:latin typeface="Book Antiqua"/>
                <a:ea typeface="Book Antiqua"/>
                <a:cs typeface="Book Antiqua"/>
                <a:sym typeface="Book Antiqua"/>
              </a:rPr>
              <a:t>субфебрильна температура тіла, періодично піднімається до високих цифр і супроводжується ознобом.</a:t>
            </a:r>
          </a:p>
          <a:p>
            <a:pPr marL="457200" marR="0" lvl="0" indent="-368300" algn="l" rtl="0">
              <a:spcBef>
                <a:spcPts val="0"/>
              </a:spcBef>
              <a:spcAft>
                <a:spcPts val="0"/>
              </a:spcAft>
              <a:buClr>
                <a:schemeClr val="lt1"/>
              </a:buClr>
              <a:buSzPts val="2200"/>
              <a:buFont typeface="Book Antiqua"/>
              <a:buChar char="●"/>
            </a:pPr>
            <a:r>
              <a:rPr lang="uk-UA" sz="2200" dirty="0">
                <a:solidFill>
                  <a:schemeClr val="lt1"/>
                </a:solidFill>
                <a:latin typeface="Book Antiqua"/>
                <a:ea typeface="Book Antiqua"/>
                <a:cs typeface="Book Antiqua"/>
                <a:sym typeface="Book Antiqua"/>
              </a:rPr>
              <a:t> біль в правому підребер'ї</a:t>
            </a:r>
          </a:p>
          <a:p>
            <a:pPr marL="457200" marR="0" lvl="0" indent="-368300" algn="l" rtl="0">
              <a:spcBef>
                <a:spcPts val="0"/>
              </a:spcBef>
              <a:spcAft>
                <a:spcPts val="0"/>
              </a:spcAft>
              <a:buClr>
                <a:schemeClr val="lt1"/>
              </a:buClr>
              <a:buSzPts val="2200"/>
              <a:buFont typeface="Book Antiqua"/>
              <a:buChar char="●"/>
            </a:pPr>
            <a:r>
              <a:rPr lang="uk-UA" sz="2200" dirty="0">
                <a:solidFill>
                  <a:schemeClr val="lt1"/>
                </a:solidFill>
                <a:latin typeface="Book Antiqua"/>
                <a:ea typeface="Book Antiqua"/>
                <a:cs typeface="Book Antiqua"/>
                <a:sym typeface="Book Antiqua"/>
              </a:rPr>
              <a:t>кашель з мокротою. Відкашлюється коричнево-червоний (кольори «анчоусного соусу») бронхіальний вміст. Іноді при наявності жовчно-бронхіального свища спостерігається фарбування мокротиння жовчю в жовто-зелений колір.</a:t>
            </a:r>
          </a:p>
          <a:p>
            <a:pPr marL="457200" marR="0" lvl="0" indent="-368300" algn="l" rtl="0">
              <a:spcBef>
                <a:spcPts val="0"/>
              </a:spcBef>
              <a:spcAft>
                <a:spcPts val="0"/>
              </a:spcAft>
              <a:buClr>
                <a:schemeClr val="lt1"/>
              </a:buClr>
              <a:buSzPts val="2200"/>
              <a:buFont typeface="Book Antiqua"/>
              <a:buChar char="●"/>
            </a:pPr>
            <a:r>
              <a:rPr lang="uk-UA" sz="2200" dirty="0">
                <a:solidFill>
                  <a:schemeClr val="lt1"/>
                </a:solidFill>
                <a:latin typeface="Book Antiqua"/>
                <a:ea typeface="Book Antiqua"/>
                <a:cs typeface="Book Antiqua"/>
                <a:sym typeface="Book Antiqua"/>
              </a:rPr>
              <a:t> біль в грудній клітці, тяжкість у грудях,</a:t>
            </a:r>
          </a:p>
          <a:p>
            <a:pPr marL="457200" marR="0" lvl="0" indent="-368300" algn="l" rtl="0">
              <a:spcBef>
                <a:spcPts val="0"/>
              </a:spcBef>
              <a:spcAft>
                <a:spcPts val="0"/>
              </a:spcAft>
              <a:buClr>
                <a:schemeClr val="lt1"/>
              </a:buClr>
              <a:buSzPts val="2200"/>
              <a:buFont typeface="Book Antiqua"/>
              <a:buChar char="●"/>
            </a:pPr>
            <a:r>
              <a:rPr lang="uk-UA" sz="2200" dirty="0">
                <a:solidFill>
                  <a:schemeClr val="lt1"/>
                </a:solidFill>
                <a:latin typeface="Book Antiqua"/>
                <a:ea typeface="Book Antiqua"/>
                <a:cs typeface="Book Antiqua"/>
                <a:sym typeface="Book Antiqua"/>
              </a:rPr>
              <a:t>затруднення дихання. Задишка виникає при невеликих фізичних навантаженнях.</a:t>
            </a:r>
          </a:p>
          <a:p>
            <a:pPr marL="0" marR="0" lvl="0" indent="274637" algn="l" rtl="0">
              <a:spcBef>
                <a:spcPts val="0"/>
              </a:spcBef>
              <a:spcAft>
                <a:spcPts val="0"/>
              </a:spcAft>
              <a:buClr>
                <a:schemeClr val="dk1"/>
              </a:buClr>
              <a:buSzPts val="1100"/>
              <a:buFont typeface="Arial"/>
              <a:buNone/>
            </a:pPr>
            <a:r>
              <a:rPr lang="uk-UA" sz="2200" dirty="0">
                <a:solidFill>
                  <a:schemeClr val="lt1"/>
                </a:solidFill>
                <a:latin typeface="Book Antiqua"/>
                <a:ea typeface="Book Antiqua"/>
                <a:cs typeface="Book Antiqua"/>
                <a:sym typeface="Book Antiqua"/>
              </a:rPr>
              <a:t>Нерідко присутні ознаки ураження верхніх дихальних шляхів, явища виразкового глоситу:</a:t>
            </a:r>
          </a:p>
          <a:p>
            <a:pPr marL="0" marR="0" lvl="0" indent="274637" algn="l"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 </a:t>
            </a:r>
            <a:r>
              <a:rPr lang="uk-UA" sz="2100" dirty="0">
                <a:solidFill>
                  <a:schemeClr val="lt1"/>
                </a:solidFill>
                <a:latin typeface="Book Antiqua"/>
                <a:ea typeface="Book Antiqua"/>
                <a:cs typeface="Book Antiqua"/>
                <a:sym typeface="Book Antiqua"/>
              </a:rPr>
              <a:t>Хворого турбує загрудинний біль, що посилюється при диханні і кашлі, осиплість голосу, дискомфорт і відчуття печіння в ротовій порожнині. На язику є численні вкриті білим нальотом виразки.</a:t>
            </a:r>
          </a:p>
          <a:p>
            <a:pPr marL="0" marR="0" lvl="0" indent="274638" algn="l" rtl="0">
              <a:spcBef>
                <a:spcPts val="0"/>
              </a:spcBef>
              <a:spcAft>
                <a:spcPts val="0"/>
              </a:spcAft>
              <a:buNone/>
            </a:pPr>
            <a:endParaRPr lang="uk-UA" sz="2100" dirty="0">
              <a:solidFill>
                <a:schemeClr val="lt1"/>
              </a:solidFill>
              <a:latin typeface="Book Antiqua"/>
              <a:ea typeface="Book Antiqua"/>
              <a:cs typeface="Book Antiqua"/>
              <a:sym typeface="Book Antiqua"/>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82"/>
        <p:cNvGrpSpPr/>
        <p:nvPr/>
      </p:nvGrpSpPr>
      <p:grpSpPr>
        <a:xfrm>
          <a:off x="0" y="0"/>
          <a:ext cx="0" cy="0"/>
          <a:chOff x="0" y="0"/>
          <a:chExt cx="0" cy="0"/>
        </a:xfrm>
      </p:grpSpPr>
      <p:sp>
        <p:nvSpPr>
          <p:cNvPr id="983" name="Google Shape;983;p153"/>
          <p:cNvSpPr/>
          <p:nvPr/>
        </p:nvSpPr>
        <p:spPr>
          <a:xfrm>
            <a:off x="395536" y="260648"/>
            <a:ext cx="8352928" cy="6186309"/>
          </a:xfrm>
          <a:prstGeom prst="rect">
            <a:avLst/>
          </a:prstGeom>
          <a:noFill/>
          <a:ln>
            <a:noFill/>
          </a:ln>
        </p:spPr>
        <p:txBody>
          <a:bodyPr spcFirstLastPara="1" wrap="square" lIns="91425" tIns="45700" rIns="91425" bIns="45700" anchor="t" anchorCtr="0">
            <a:noAutofit/>
          </a:bodyPr>
          <a:lstStyle/>
          <a:p>
            <a:pPr marL="0" marR="0" lvl="0" indent="274637"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Після видалення нальоту такі виразки легко кровоточать. Зрідка при лімфо - або гематогенному заносі дизентерійних амеб порушення функції органів дихання виникає на тлі повного здоров'я. З'являються симптоми уповільненої осередкової бронхопневмонії. Виникає стійкий </a:t>
            </a:r>
            <a:r>
              <a:rPr lang="uk-UA" sz="2400" dirty="0" err="1">
                <a:solidFill>
                  <a:schemeClr val="lt1"/>
                </a:solidFill>
                <a:latin typeface="Book Antiqua"/>
                <a:ea typeface="Book Antiqua"/>
                <a:cs typeface="Book Antiqua"/>
                <a:sym typeface="Book Antiqua"/>
              </a:rPr>
              <a:t>субфебрилітет</a:t>
            </a:r>
            <a:r>
              <a:rPr lang="uk-UA" sz="2400" dirty="0">
                <a:solidFill>
                  <a:schemeClr val="lt1"/>
                </a:solidFill>
                <a:latin typeface="Book Antiqua"/>
                <a:ea typeface="Book Antiqua"/>
                <a:cs typeface="Book Antiqua"/>
                <a:sym typeface="Book Antiqua"/>
              </a:rPr>
              <a:t>, кашель зі слизовою або кров'янисто-слизовою мокротою, помірна задишка.</a:t>
            </a:r>
          </a:p>
          <a:p>
            <a:pPr marL="0" marR="0" lvl="0" indent="274637" algn="just" rtl="0">
              <a:spcBef>
                <a:spcPts val="0"/>
              </a:spcBef>
              <a:spcAft>
                <a:spcPts val="0"/>
              </a:spcAft>
              <a:buClr>
                <a:schemeClr val="dk1"/>
              </a:buClr>
              <a:buSzPts val="1100"/>
              <a:buFont typeface="Arial"/>
              <a:buNone/>
            </a:pPr>
            <a:r>
              <a:rPr lang="uk-UA" sz="2400" dirty="0">
                <a:solidFill>
                  <a:schemeClr val="lt1"/>
                </a:solidFill>
                <a:latin typeface="Book Antiqua"/>
                <a:ea typeface="Book Antiqua"/>
                <a:cs typeface="Book Antiqua"/>
                <a:sym typeface="Book Antiqua"/>
              </a:rPr>
              <a:t>В аналізі крові виявляється лейкоцитоз, зсув лейкоцитарної формули вліво, прискорення ШОЕ, підвищення </a:t>
            </a:r>
            <a:r>
              <a:rPr lang="uk-UA" sz="2400" dirty="0" err="1">
                <a:solidFill>
                  <a:schemeClr val="lt1"/>
                </a:solidFill>
                <a:latin typeface="Book Antiqua"/>
                <a:ea typeface="Book Antiqua"/>
                <a:cs typeface="Book Antiqua"/>
                <a:sym typeface="Book Antiqua"/>
              </a:rPr>
              <a:t>гострофазових</a:t>
            </a:r>
            <a:r>
              <a:rPr lang="uk-UA" sz="2400" dirty="0">
                <a:solidFill>
                  <a:schemeClr val="lt1"/>
                </a:solidFill>
                <a:latin typeface="Book Antiqua"/>
                <a:ea typeface="Book Antiqua"/>
                <a:cs typeface="Book Antiqua"/>
                <a:sym typeface="Book Antiqua"/>
              </a:rPr>
              <a:t> показників. При дослідженні мокротиння, плеврального ексудату іноді виявляються тканинні форми дизентерійної амеби. З метою діагностики використовуються серологічні реакції (ІФА, реакція зв'язування комплементу, РНГА).</a:t>
            </a:r>
          </a:p>
          <a:p>
            <a:pPr marL="0" marR="0" lvl="0" indent="274638" algn="just" rtl="0">
              <a:spcBef>
                <a:spcPts val="0"/>
              </a:spcBef>
              <a:spcAft>
                <a:spcPts val="0"/>
              </a:spcAft>
              <a:buNone/>
            </a:pPr>
            <a:endParaRPr lang="uk-UA" sz="2400" dirty="0">
              <a:solidFill>
                <a:schemeClr val="lt1"/>
              </a:solidFill>
              <a:latin typeface="Book Antiqua"/>
              <a:ea typeface="Book Antiqua"/>
              <a:cs typeface="Book Antiqua"/>
              <a:sym typeface="Book Antiqua"/>
            </a:endParaRPr>
          </a:p>
          <a:p>
            <a:pPr marL="0" marR="0" lvl="0" indent="274638" algn="just" rtl="0">
              <a:spcBef>
                <a:spcPts val="0"/>
              </a:spcBef>
              <a:spcAft>
                <a:spcPts val="0"/>
              </a:spcAft>
              <a:buNone/>
            </a:pPr>
            <a:br>
              <a:rPr lang="uk-UA" sz="2400" dirty="0">
                <a:solidFill>
                  <a:schemeClr val="lt1"/>
                </a:solidFill>
                <a:latin typeface="Book Antiqua"/>
                <a:ea typeface="Book Antiqua"/>
                <a:cs typeface="Book Antiqua"/>
                <a:sym typeface="Book Antiqua"/>
              </a:rPr>
            </a:br>
            <a:br>
              <a:rPr lang="uk-UA" sz="1800" dirty="0">
                <a:solidFill>
                  <a:schemeClr val="lt1"/>
                </a:solidFill>
                <a:latin typeface="Book Antiqua"/>
                <a:ea typeface="Book Antiqua"/>
                <a:cs typeface="Book Antiqua"/>
                <a:sym typeface="Book Antiqua"/>
              </a:rPr>
            </a:br>
            <a:endParaRPr lang="uk-UA" sz="1800" dirty="0">
              <a:solidFill>
                <a:schemeClr val="lt1"/>
              </a:solidFill>
              <a:latin typeface="Book Antiqua"/>
              <a:ea typeface="Book Antiqua"/>
              <a:cs typeface="Book Antiqua"/>
              <a:sym typeface="Book Antiqua"/>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988" name="Google Shape;988;p154"/>
          <p:cNvSpPr/>
          <p:nvPr/>
        </p:nvSpPr>
        <p:spPr>
          <a:xfrm>
            <a:off x="467544" y="260648"/>
            <a:ext cx="8280920" cy="3600986"/>
          </a:xfrm>
          <a:prstGeom prst="rect">
            <a:avLst/>
          </a:prstGeom>
          <a:noFill/>
          <a:ln>
            <a:noFill/>
          </a:ln>
        </p:spPr>
        <p:txBody>
          <a:bodyPr spcFirstLastPara="1" wrap="square" lIns="91425" tIns="45700" rIns="91425" bIns="45700" anchor="t" anchorCtr="0">
            <a:noAutofit/>
          </a:bodyPr>
          <a:lstStyle/>
          <a:p>
            <a:pPr marL="0" marR="0" lvl="0" indent="274638" algn="just" rtl="0">
              <a:spcBef>
                <a:spcPts val="0"/>
              </a:spcBef>
              <a:spcAft>
                <a:spcPts val="0"/>
              </a:spcAft>
              <a:buNone/>
            </a:pPr>
            <a:r>
              <a:rPr lang="uk-UA" sz="2400" dirty="0">
                <a:solidFill>
                  <a:schemeClr val="lt1"/>
                </a:solidFill>
                <a:latin typeface="Book Antiqua"/>
                <a:ea typeface="Book Antiqua"/>
                <a:cs typeface="Book Antiqua"/>
                <a:sym typeface="Book Antiqua"/>
              </a:rPr>
              <a:t>Рентгенологічно в легенях виявляються різноманітні симптоми:</a:t>
            </a:r>
          </a:p>
          <a:p>
            <a:pPr marL="0" marR="0" lvl="0" indent="274638" algn="just" rtl="0">
              <a:spcBef>
                <a:spcPts val="0"/>
              </a:spcBef>
              <a:spcAft>
                <a:spcPts val="0"/>
              </a:spcAft>
              <a:buFont typeface="Arial" pitchFamily="34" charset="0"/>
              <a:buChar char="•"/>
            </a:pPr>
            <a:r>
              <a:rPr lang="uk-UA" sz="2400" dirty="0">
                <a:solidFill>
                  <a:schemeClr val="lt1"/>
                </a:solidFill>
                <a:latin typeface="Book Antiqua"/>
                <a:ea typeface="Book Antiqua"/>
                <a:cs typeface="Book Antiqua"/>
                <a:sym typeface="Book Antiqua"/>
              </a:rPr>
              <a:t>зони інфільтрації легеневої тканини, </a:t>
            </a:r>
          </a:p>
          <a:p>
            <a:pPr marL="269875" marR="0" lvl="0" indent="-269875" algn="just" rtl="0">
              <a:spcBef>
                <a:spcPts val="0"/>
              </a:spcBef>
              <a:spcAft>
                <a:spcPts val="0"/>
              </a:spcAft>
              <a:buFont typeface="Arial" pitchFamily="34" charset="0"/>
              <a:buChar char="•"/>
            </a:pPr>
            <a:r>
              <a:rPr lang="uk-UA" sz="2400" dirty="0">
                <a:solidFill>
                  <a:schemeClr val="lt1"/>
                </a:solidFill>
                <a:latin typeface="Book Antiqua"/>
                <a:ea typeface="Book Antiqua"/>
                <a:cs typeface="Book Antiqua"/>
                <a:sym typeface="Book Antiqua"/>
              </a:rPr>
              <a:t> абсцеси з порожниною деструкції і горизонтальним рівнем рідини,</a:t>
            </a:r>
          </a:p>
          <a:p>
            <a:pPr marL="269875" marR="0" lvl="0" indent="-269875" algn="just" rtl="0">
              <a:spcBef>
                <a:spcPts val="0"/>
              </a:spcBef>
              <a:spcAft>
                <a:spcPts val="0"/>
              </a:spcAft>
              <a:buFont typeface="Arial" pitchFamily="34" charset="0"/>
              <a:buChar char="•"/>
            </a:pPr>
            <a:r>
              <a:rPr lang="uk-UA" sz="2400" dirty="0">
                <a:solidFill>
                  <a:schemeClr val="lt1"/>
                </a:solidFill>
                <a:latin typeface="Book Antiqua"/>
                <a:ea typeface="Book Antiqua"/>
                <a:cs typeface="Book Antiqua"/>
                <a:sym typeface="Book Antiqua"/>
              </a:rPr>
              <a:t>наявність плеврального випоту,</a:t>
            </a:r>
          </a:p>
          <a:p>
            <a:pPr marL="269875" marR="0" lvl="0" indent="-269875" algn="just" rtl="0">
              <a:spcBef>
                <a:spcPts val="0"/>
              </a:spcBef>
              <a:spcAft>
                <a:spcPts val="0"/>
              </a:spcAft>
              <a:buFont typeface="Arial" pitchFamily="34" charset="0"/>
              <a:buChar char="•"/>
            </a:pPr>
            <a:r>
              <a:rPr lang="uk-UA" sz="2400" dirty="0">
                <a:solidFill>
                  <a:schemeClr val="lt1"/>
                </a:solidFill>
                <a:latin typeface="Book Antiqua"/>
                <a:ea typeface="Book Antiqua"/>
                <a:cs typeface="Book Antiqua"/>
                <a:sym typeface="Book Antiqua"/>
              </a:rPr>
              <a:t>нерідко спостерігаються часткова релаксація правого купола діафрагми, </a:t>
            </a:r>
          </a:p>
          <a:p>
            <a:pPr marL="269875" marR="0" lvl="0" indent="-269875" algn="just" rtl="0">
              <a:spcBef>
                <a:spcPts val="0"/>
              </a:spcBef>
              <a:spcAft>
                <a:spcPts val="0"/>
              </a:spcAft>
              <a:buFont typeface="Arial" pitchFamily="34" charset="0"/>
              <a:buChar char="•"/>
            </a:pPr>
            <a:r>
              <a:rPr lang="uk-UA" sz="2400" dirty="0">
                <a:solidFill>
                  <a:schemeClr val="lt1"/>
                </a:solidFill>
                <a:latin typeface="Book Antiqua"/>
                <a:ea typeface="Book Antiqua"/>
                <a:cs typeface="Book Antiqua"/>
                <a:sym typeface="Book Antiqua"/>
              </a:rPr>
              <a:t>ознаки </a:t>
            </a:r>
            <a:r>
              <a:rPr lang="uk-UA" sz="2400" dirty="0" err="1">
                <a:solidFill>
                  <a:schemeClr val="lt1"/>
                </a:solidFill>
                <a:latin typeface="Book Antiqua"/>
                <a:ea typeface="Book Antiqua"/>
                <a:cs typeface="Book Antiqua"/>
                <a:sym typeface="Book Antiqua"/>
              </a:rPr>
              <a:t>піопневмотораксу</a:t>
            </a:r>
            <a:r>
              <a:rPr lang="uk-UA" sz="2400" dirty="0">
                <a:solidFill>
                  <a:schemeClr val="lt1"/>
                </a:solidFill>
                <a:latin typeface="Book Antiqua"/>
                <a:ea typeface="Book Antiqua"/>
                <a:cs typeface="Book Antiqua"/>
                <a:sym typeface="Book Antiqua"/>
              </a:rPr>
              <a:t>.</a:t>
            </a:r>
            <a:endParaRPr lang="uk-UA" sz="1800" dirty="0">
              <a:solidFill>
                <a:schemeClr val="lt1"/>
              </a:solidFill>
              <a:latin typeface="Book Antiqua"/>
              <a:ea typeface="Book Antiqua"/>
              <a:cs typeface="Book Antiqua"/>
              <a:sym typeface="Book Antiqua"/>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sp>
        <p:nvSpPr>
          <p:cNvPr id="993" name="Google Shape;993;p155"/>
          <p:cNvSpPr/>
          <p:nvPr/>
        </p:nvSpPr>
        <p:spPr>
          <a:xfrm>
            <a:off x="467544" y="260648"/>
            <a:ext cx="8280920" cy="3231654"/>
          </a:xfrm>
          <a:prstGeom prst="rect">
            <a:avLst/>
          </a:prstGeom>
          <a:noFill/>
          <a:ln>
            <a:noFill/>
          </a:ln>
        </p:spPr>
        <p:txBody>
          <a:bodyPr spcFirstLastPara="1" wrap="square" lIns="91425" tIns="45700" rIns="91425" bIns="45700" anchor="t" anchorCtr="0">
            <a:noAutofit/>
          </a:bodyPr>
          <a:lstStyle/>
          <a:p>
            <a:pPr marL="457200" marR="0" lvl="0" indent="-381000" algn="l"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Легеневий амебіаз необхідно диференціювати з: туберкульозними змінами,</a:t>
            </a:r>
            <a:endParaRPr sz="2400">
              <a:solidFill>
                <a:schemeClr val="lt1"/>
              </a:solidFill>
              <a:latin typeface="Book Antiqua"/>
              <a:ea typeface="Book Antiqua"/>
              <a:cs typeface="Book Antiqua"/>
              <a:sym typeface="Book Antiqua"/>
            </a:endParaRPr>
          </a:p>
          <a:p>
            <a:pPr marL="457200" marR="0" lvl="0" indent="-381000" algn="l" rtl="0">
              <a:spcBef>
                <a:spcPts val="0"/>
              </a:spcBef>
              <a:spcAft>
                <a:spcPts val="0"/>
              </a:spcAft>
              <a:buClr>
                <a:schemeClr val="lt1"/>
              </a:buClr>
              <a:buSzPts val="2400"/>
              <a:buFont typeface="Book Antiqua"/>
              <a:buChar char="●"/>
            </a:pPr>
            <a:r>
              <a:rPr lang="ru-RU" sz="2400">
                <a:solidFill>
                  <a:schemeClr val="lt1"/>
                </a:solidFill>
                <a:latin typeface="Book Antiqua"/>
                <a:ea typeface="Book Antiqua"/>
                <a:cs typeface="Book Antiqua"/>
                <a:sym typeface="Book Antiqua"/>
              </a:rPr>
              <a:t>злоякісними новоутвореннями органів дихання,</a:t>
            </a:r>
            <a:endParaRPr sz="2400">
              <a:solidFill>
                <a:schemeClr val="lt1"/>
              </a:solidFill>
              <a:latin typeface="Book Antiqua"/>
              <a:ea typeface="Book Antiqua"/>
              <a:cs typeface="Book Antiqua"/>
              <a:sym typeface="Book Antiqua"/>
            </a:endParaRPr>
          </a:p>
          <a:p>
            <a:pPr marL="0" marR="0" lvl="0" indent="365125" algn="l"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гнійно-деструктивними процесами в легенях.</a:t>
            </a:r>
            <a:endParaRPr sz="2400">
              <a:solidFill>
                <a:schemeClr val="lt1"/>
              </a:solidFill>
              <a:latin typeface="Book Antiqua"/>
              <a:ea typeface="Book Antiqua"/>
              <a:cs typeface="Book Antiqua"/>
              <a:sym typeface="Book Antiqua"/>
            </a:endParaRPr>
          </a:p>
          <a:p>
            <a:pPr marL="0" marR="0" lvl="0" indent="365125" algn="l" rtl="0">
              <a:spcBef>
                <a:spcPts val="0"/>
              </a:spcBef>
              <a:spcAft>
                <a:spcPts val="0"/>
              </a:spcAft>
              <a:buClr>
                <a:schemeClr val="dk1"/>
              </a:buClr>
              <a:buSzPts val="1100"/>
              <a:buFont typeface="Arial"/>
              <a:buNone/>
            </a:pPr>
            <a:r>
              <a:rPr lang="ru-RU" sz="2400">
                <a:solidFill>
                  <a:schemeClr val="lt1"/>
                </a:solidFill>
                <a:latin typeface="Book Antiqua"/>
                <a:ea typeface="Book Antiqua"/>
                <a:cs typeface="Book Antiqua"/>
                <a:sym typeface="Book Antiqua"/>
              </a:rPr>
              <a:t>  Нерідко остаточний діагноз встановлюється тільки при дослідженні патологічного матеріалу після хірургічного втручання.</a:t>
            </a:r>
            <a:endParaRPr sz="2400">
              <a:solidFill>
                <a:schemeClr val="lt1"/>
              </a:solidFill>
              <a:latin typeface="Book Antiqua"/>
              <a:ea typeface="Book Antiqua"/>
              <a:cs typeface="Book Antiqua"/>
              <a:sym typeface="Book Antiqua"/>
            </a:endParaRPr>
          </a:p>
          <a:p>
            <a:pPr marL="0" marR="0" lvl="0" indent="365125" algn="l" rtl="0">
              <a:spcBef>
                <a:spcPts val="0"/>
              </a:spcBef>
              <a:spcAft>
                <a:spcPts val="0"/>
              </a:spcAft>
              <a:buNone/>
            </a:pPr>
            <a:endParaRPr sz="2400">
              <a:solidFill>
                <a:schemeClr val="lt1"/>
              </a:solidFill>
              <a:latin typeface="Book Antiqua"/>
              <a:ea typeface="Book Antiqua"/>
              <a:cs typeface="Book Antiqua"/>
              <a:sym typeface="Book Antiqua"/>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pic>
        <p:nvPicPr>
          <p:cNvPr id="998" name="Google Shape;998;p156" descr="https://www.nejm.org/na101/home/literatum/publisher/mms/journals/content/nejm/2003/nejm_2003.348.issue-16/nejmra022710/production/images/img_medium/nejmra022710_f3.jpeg"/>
          <p:cNvPicPr preferRelativeResize="0"/>
          <p:nvPr/>
        </p:nvPicPr>
        <p:blipFill rotWithShape="1">
          <a:blip r:embed="rId3">
            <a:alphaModFix/>
          </a:blip>
          <a:srcRect/>
          <a:stretch/>
        </p:blipFill>
        <p:spPr>
          <a:xfrm>
            <a:off x="179512" y="404664"/>
            <a:ext cx="6552728" cy="5400600"/>
          </a:xfrm>
          <a:prstGeom prst="rect">
            <a:avLst/>
          </a:prstGeom>
          <a:noFill/>
          <a:ln>
            <a:noFill/>
          </a:ln>
        </p:spPr>
      </p:pic>
      <p:sp>
        <p:nvSpPr>
          <p:cNvPr id="999" name="Google Shape;999;p156"/>
          <p:cNvSpPr/>
          <p:nvPr/>
        </p:nvSpPr>
        <p:spPr>
          <a:xfrm>
            <a:off x="6876256" y="548680"/>
            <a:ext cx="2267744"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РГ ОГК: піднесена діафрагма справа і ознаки ателектазу.</a:t>
            </a:r>
            <a:endParaRPr sz="1800">
              <a:solidFill>
                <a:schemeClr val="lt1"/>
              </a:solidFill>
              <a:latin typeface="Book Antiqua"/>
              <a:ea typeface="Book Antiqua"/>
              <a:cs typeface="Book Antiqua"/>
              <a:sym typeface="Book Antiqua"/>
            </a:endParaRPr>
          </a:p>
        </p:txBody>
      </p:sp>
      <p:sp>
        <p:nvSpPr>
          <p:cNvPr id="1000" name="Google Shape;1000;p156"/>
          <p:cNvSpPr/>
          <p:nvPr/>
        </p:nvSpPr>
        <p:spPr>
          <a:xfrm>
            <a:off x="6732240" y="2924944"/>
            <a:ext cx="2411760"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КТ: два абсцеси в правій частці і один абсцес в лівій долі</a:t>
            </a:r>
            <a:endParaRPr sz="1800">
              <a:solidFill>
                <a:schemeClr val="lt1"/>
              </a:solidFill>
              <a:latin typeface="Book Antiqua"/>
              <a:ea typeface="Book Antiqua"/>
              <a:cs typeface="Book Antiqua"/>
              <a:sym typeface="Book Antiqua"/>
            </a:endParaRPr>
          </a:p>
        </p:txBody>
      </p:sp>
      <p:sp>
        <p:nvSpPr>
          <p:cNvPr id="1001" name="Google Shape;1001;p156"/>
          <p:cNvSpPr/>
          <p:nvPr/>
        </p:nvSpPr>
        <p:spPr>
          <a:xfrm>
            <a:off x="0" y="5842337"/>
            <a:ext cx="9144000" cy="10156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Rashidul Haque, M.B., Ph.D., Christopher D. Huston, M.D.,Molly Hughes, M.D., Ph.D., </a:t>
            </a:r>
            <a:endParaRPr/>
          </a:p>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Eric Houpt, M.D., and William A. Petri, Jr., M.D., Ph.D. Amebiasis. N Engl J Med 2003; 348:1565-1573</a:t>
            </a:r>
            <a:br>
              <a:rPr lang="ru-RU" sz="1400">
                <a:solidFill>
                  <a:schemeClr val="lt1"/>
                </a:solidFill>
                <a:latin typeface="Book Antiqua"/>
                <a:ea typeface="Book Antiqua"/>
                <a:cs typeface="Book Antiqua"/>
                <a:sym typeface="Book Antiqua"/>
              </a:rPr>
            </a:br>
            <a:r>
              <a:rPr lang="ru-RU" sz="1400">
                <a:solidFill>
                  <a:schemeClr val="lt1"/>
                </a:solidFill>
                <a:latin typeface="Book Antiqua"/>
                <a:ea typeface="Book Antiqua"/>
                <a:cs typeface="Book Antiqua"/>
                <a:sym typeface="Book Antiqua"/>
              </a:rPr>
              <a:t>DOI: 10.1056/NEJMra022710</a:t>
            </a:r>
            <a:endParaRPr/>
          </a:p>
          <a:p>
            <a:pPr marL="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sp>
        <p:nvSpPr>
          <p:cNvPr id="1002" name="Google Shape;1002;p156"/>
          <p:cNvSpPr/>
          <p:nvPr/>
        </p:nvSpPr>
        <p:spPr>
          <a:xfrm>
            <a:off x="3707904" y="0"/>
            <a:ext cx="10680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700" b="1">
                <a:solidFill>
                  <a:schemeClr val="lt1"/>
                </a:solidFill>
                <a:latin typeface="Book Antiqua"/>
                <a:ea typeface="Book Antiqua"/>
                <a:cs typeface="Book Antiqua"/>
                <a:sym typeface="Book Antiqua"/>
              </a:rPr>
              <a:t>Амебіа</a:t>
            </a:r>
            <a:r>
              <a:rPr lang="ru-RU" sz="1800" b="1">
                <a:solidFill>
                  <a:schemeClr val="lt1"/>
                </a:solidFill>
                <a:latin typeface="Book Antiqua"/>
                <a:ea typeface="Book Antiqua"/>
                <a:cs typeface="Book Antiqua"/>
                <a:sym typeface="Book Antiqua"/>
              </a:rPr>
              <a:t>з</a:t>
            </a:r>
            <a:endParaRPr sz="1800" b="1">
              <a:solidFill>
                <a:schemeClr val="lt1"/>
              </a:solidFill>
              <a:latin typeface="Book Antiqua"/>
              <a:ea typeface="Book Antiqua"/>
              <a:cs typeface="Book Antiqua"/>
              <a:sym typeface="Book Antiqua"/>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006"/>
        <p:cNvGrpSpPr/>
        <p:nvPr/>
      </p:nvGrpSpPr>
      <p:grpSpPr>
        <a:xfrm>
          <a:off x="0" y="0"/>
          <a:ext cx="0" cy="0"/>
          <a:chOff x="0" y="0"/>
          <a:chExt cx="0" cy="0"/>
        </a:xfrm>
      </p:grpSpPr>
      <p:sp>
        <p:nvSpPr>
          <p:cNvPr id="1007" name="Google Shape;1007;p157" descr="(a)"/>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sp>
        <p:nvSpPr>
          <p:cNvPr id="1008" name="Google Shape;1008;p157" descr="(a)"/>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sp>
        <p:nvSpPr>
          <p:cNvPr id="1009" name="Google Shape;1009;p157" descr="Primary Pulmonary Amebiasis Complicated with Multicystic Empyema"/>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pic>
        <p:nvPicPr>
          <p:cNvPr id="1010" name="Google Shape;1010;p157" descr="figure 1"/>
          <p:cNvPicPr preferRelativeResize="0"/>
          <p:nvPr/>
        </p:nvPicPr>
        <p:blipFill rotWithShape="1">
          <a:blip r:embed="rId3">
            <a:alphaModFix/>
          </a:blip>
          <a:srcRect/>
          <a:stretch/>
        </p:blipFill>
        <p:spPr>
          <a:xfrm>
            <a:off x="0" y="260648"/>
            <a:ext cx="3779912" cy="6277152"/>
          </a:xfrm>
          <a:prstGeom prst="rect">
            <a:avLst/>
          </a:prstGeom>
          <a:noFill/>
          <a:ln>
            <a:noFill/>
          </a:ln>
        </p:spPr>
      </p:pic>
      <p:sp>
        <p:nvSpPr>
          <p:cNvPr id="1011" name="Google Shape;1011;p157"/>
          <p:cNvSpPr/>
          <p:nvPr/>
        </p:nvSpPr>
        <p:spPr>
          <a:xfrm>
            <a:off x="3995936" y="5903893"/>
            <a:ext cx="4572000" cy="95410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400" u="sng">
                <a:solidFill>
                  <a:schemeClr val="hlink"/>
                </a:solidFill>
                <a:latin typeface="Book Antiqua"/>
                <a:ea typeface="Book Antiqua"/>
                <a:cs typeface="Book Antiqua"/>
                <a:sym typeface="Book Antiqua"/>
                <a:hlinkClick r:id="rId4"/>
              </a:rPr>
              <a:t>K. Teramoto</a:t>
            </a:r>
            <a:r>
              <a:rPr lang="ru-RU" sz="1400">
                <a:solidFill>
                  <a:schemeClr val="lt1"/>
                </a:solidFill>
                <a:latin typeface="Book Antiqua"/>
                <a:ea typeface="Book Antiqua"/>
                <a:cs typeface="Book Antiqua"/>
                <a:sym typeface="Book Antiqua"/>
              </a:rPr>
              <a:t>, </a:t>
            </a:r>
            <a:r>
              <a:rPr lang="ru-RU" sz="1400" u="sng">
                <a:solidFill>
                  <a:schemeClr val="hlink"/>
                </a:solidFill>
                <a:latin typeface="Book Antiqua"/>
                <a:ea typeface="Book Antiqua"/>
                <a:cs typeface="Book Antiqua"/>
                <a:sym typeface="Book Antiqua"/>
                <a:hlinkClick r:id="rId5"/>
              </a:rPr>
              <a:t>N. Yamashita</a:t>
            </a:r>
            <a:r>
              <a:rPr lang="ru-RU" sz="1400">
                <a:solidFill>
                  <a:schemeClr val="lt1"/>
                </a:solidFill>
                <a:latin typeface="Book Antiqua"/>
                <a:ea typeface="Book Antiqua"/>
                <a:cs typeface="Book Antiqua"/>
                <a:sym typeface="Book Antiqua"/>
              </a:rPr>
              <a:t>, </a:t>
            </a:r>
            <a:r>
              <a:rPr lang="ru-RU" sz="1400" u="sng">
                <a:solidFill>
                  <a:schemeClr val="hlink"/>
                </a:solidFill>
                <a:latin typeface="Book Antiqua"/>
                <a:ea typeface="Book Antiqua"/>
                <a:cs typeface="Book Antiqua"/>
                <a:sym typeface="Book Antiqua"/>
                <a:hlinkClick r:id="rId6"/>
              </a:rPr>
              <a:t>Y. Matsubara</a:t>
            </a:r>
            <a:r>
              <a:rPr lang="ru-RU" sz="1400" u="sng">
                <a:solidFill>
                  <a:schemeClr val="lt1"/>
                </a:solidFill>
                <a:latin typeface="Book Antiqua"/>
                <a:ea typeface="Book Antiqua"/>
                <a:cs typeface="Book Antiqua"/>
                <a:sym typeface="Book Antiqua"/>
              </a:rPr>
              <a:t>. </a:t>
            </a:r>
            <a:r>
              <a:rPr lang="ru-RU" sz="1400" b="1">
                <a:solidFill>
                  <a:schemeClr val="lt1"/>
                </a:solidFill>
                <a:latin typeface="Book Antiqua"/>
                <a:ea typeface="Book Antiqua"/>
                <a:cs typeface="Book Antiqua"/>
                <a:sym typeface="Book Antiqua"/>
              </a:rPr>
              <a:t>An Amebic Lung Abscess: Report of a Case</a:t>
            </a:r>
            <a:endParaRPr/>
          </a:p>
          <a:p>
            <a:pPr marL="0" marR="0" lvl="0" indent="0" algn="l" rtl="0">
              <a:spcBef>
                <a:spcPts val="0"/>
              </a:spcBef>
              <a:spcAft>
                <a:spcPts val="0"/>
              </a:spcAft>
              <a:buNone/>
            </a:pPr>
            <a:r>
              <a:rPr lang="ru-RU" sz="1400">
                <a:solidFill>
                  <a:schemeClr val="lt1"/>
                </a:solidFill>
                <a:latin typeface="Book Antiqua"/>
                <a:ea typeface="Book Antiqua"/>
                <a:cs typeface="Book Antiqua"/>
                <a:sym typeface="Book Antiqua"/>
              </a:rPr>
              <a:t>https://www.semanticscholar.org/paper/An-Amebic-Lung-Abscess</a:t>
            </a:r>
            <a:endParaRPr sz="1400">
              <a:solidFill>
                <a:schemeClr val="lt1"/>
              </a:solidFill>
              <a:latin typeface="Book Antiqua"/>
              <a:ea typeface="Book Antiqua"/>
              <a:cs typeface="Book Antiqua"/>
              <a:sym typeface="Book Antiqua"/>
            </a:endParaRPr>
          </a:p>
        </p:txBody>
      </p:sp>
      <p:sp>
        <p:nvSpPr>
          <p:cNvPr id="1012" name="Google Shape;1012;p157"/>
          <p:cNvSpPr/>
          <p:nvPr/>
        </p:nvSpPr>
        <p:spPr>
          <a:xfrm>
            <a:off x="4320468" y="1356926"/>
            <a:ext cx="4572000" cy="3416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br>
              <a:rPr lang="ru-RU" sz="1800">
                <a:solidFill>
                  <a:schemeClr val="lt1"/>
                </a:solidFill>
                <a:latin typeface="Book Antiqua"/>
                <a:ea typeface="Book Antiqua"/>
                <a:cs typeface="Book Antiqua"/>
                <a:sym typeface="Book Antiqua"/>
              </a:rPr>
            </a:br>
            <a:r>
              <a:rPr lang="ru-RU" sz="1800">
                <a:solidFill>
                  <a:schemeClr val="lt1"/>
                </a:solidFill>
                <a:latin typeface="Book Antiqua"/>
                <a:ea typeface="Book Antiqua"/>
                <a:cs typeface="Book Antiqua"/>
                <a:sym typeface="Book Antiqua"/>
              </a:rPr>
              <a:t>Рентгенограма грудної клітини:</a:t>
            </a: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800">
                <a:solidFill>
                  <a:schemeClr val="lt1"/>
                </a:solidFill>
                <a:latin typeface="Book Antiqua"/>
                <a:ea typeface="Book Antiqua"/>
                <a:cs typeface="Book Antiqua"/>
                <a:sym typeface="Book Antiqua"/>
              </a:rPr>
              <a:t>Затемнення порожнини в нижній частці правої легені з чіткими, нерівними контурами,</a:t>
            </a: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800">
                <a:solidFill>
                  <a:schemeClr val="lt1"/>
                </a:solidFill>
                <a:latin typeface="Book Antiqua"/>
                <a:ea typeface="Book Antiqua"/>
                <a:cs typeface="Book Antiqua"/>
                <a:sym typeface="Book Antiqua"/>
              </a:rPr>
              <a:t>КТ грудної клітини утворення абсцесу зправа S9S10</a:t>
            </a:r>
            <a:endParaRPr sz="1800">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1800">
              <a:solidFill>
                <a:schemeClr val="lt1"/>
              </a:solidFill>
              <a:latin typeface="Book Antiqua"/>
              <a:ea typeface="Book Antiqua"/>
              <a:cs typeface="Book Antiqua"/>
              <a:sym typeface="Book Antiqua"/>
            </a:endParaRPr>
          </a:p>
        </p:txBody>
      </p:sp>
      <p:sp>
        <p:nvSpPr>
          <p:cNvPr id="1013" name="Google Shape;1013;p157"/>
          <p:cNvSpPr/>
          <p:nvPr/>
        </p:nvSpPr>
        <p:spPr>
          <a:xfrm>
            <a:off x="4572000" y="332656"/>
            <a:ext cx="4320480"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b="1">
                <a:solidFill>
                  <a:schemeClr val="lt1"/>
                </a:solidFill>
                <a:latin typeface="Book Antiqua"/>
                <a:ea typeface="Book Antiqua"/>
                <a:cs typeface="Book Antiqua"/>
                <a:sym typeface="Book Antiqua"/>
              </a:rPr>
              <a:t>Амебіазний абсцес нижньої частки правої легені</a:t>
            </a:r>
            <a:endParaRPr sz="1800">
              <a:solidFill>
                <a:schemeClr val="lt1"/>
              </a:solidFill>
              <a:latin typeface="Book Antiqua"/>
              <a:ea typeface="Book Antiqua"/>
              <a:cs typeface="Book Antiqua"/>
              <a:sym typeface="Book Antiqua"/>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sp>
        <p:nvSpPr>
          <p:cNvPr id="1018" name="Google Shape;1018;p158"/>
          <p:cNvSpPr/>
          <p:nvPr/>
        </p:nvSpPr>
        <p:spPr>
          <a:xfrm>
            <a:off x="0" y="6021288"/>
            <a:ext cx="91440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lt1"/>
                </a:solidFill>
                <a:latin typeface="Book Antiqua"/>
                <a:ea typeface="Book Antiqua"/>
                <a:cs typeface="Book Antiqua"/>
                <a:sym typeface="Book Antiqua"/>
              </a:rPr>
              <a:t>(</a:t>
            </a:r>
            <a:r>
              <a:rPr lang="ru-RU" sz="1200">
                <a:solidFill>
                  <a:schemeClr val="lt1"/>
                </a:solidFill>
                <a:latin typeface="Book Antiqua"/>
                <a:ea typeface="Book Antiqua"/>
                <a:cs typeface="Book Antiqua"/>
                <a:sym typeface="Book Antiqua"/>
              </a:rPr>
              <a:t>Reprint with permission from Shrestha M, et al. </a:t>
            </a:r>
            <a:r>
              <a:rPr lang="ru-RU" sz="1200" i="1">
                <a:solidFill>
                  <a:schemeClr val="lt1"/>
                </a:solidFill>
                <a:latin typeface="Book Antiqua"/>
                <a:ea typeface="Book Antiqua"/>
                <a:cs typeface="Book Antiqua"/>
                <a:sym typeface="Book Antiqua"/>
              </a:rPr>
              <a:t>Sout H Med J</a:t>
            </a:r>
            <a:r>
              <a:rPr lang="ru-RU" sz="1200">
                <a:solidFill>
                  <a:schemeClr val="lt1"/>
                </a:solidFill>
                <a:latin typeface="Book Antiqua"/>
                <a:ea typeface="Book Antiqua"/>
                <a:cs typeface="Book Antiqua"/>
                <a:sym typeface="Book Antiqua"/>
              </a:rPr>
              <a:t>, </a:t>
            </a:r>
            <a:r>
              <a:rPr lang="ru-RU" sz="1200" u="sng">
                <a:solidFill>
                  <a:schemeClr val="hlink"/>
                </a:solidFill>
                <a:latin typeface="Book Antiqua"/>
                <a:ea typeface="Book Antiqua"/>
                <a:cs typeface="Book Antiqua"/>
                <a:sym typeface="Book Antiqua"/>
                <a:hlinkClick r:id="rId3"/>
              </a:rPr>
              <a:t>2010</a:t>
            </a:r>
            <a:r>
              <a:rPr lang="ru-RU" sz="1200">
                <a:solidFill>
                  <a:schemeClr val="lt1"/>
                </a:solidFill>
                <a:latin typeface="Book Antiqua"/>
                <a:ea typeface="Book Antiqua"/>
                <a:cs typeface="Book Antiqua"/>
                <a:sym typeface="Book Antiqua"/>
              </a:rPr>
              <a:t>, 103 (2): 165.)</a:t>
            </a:r>
            <a:endParaRPr sz="1200">
              <a:solidFill>
                <a:schemeClr val="lt1"/>
              </a:solidFill>
              <a:latin typeface="Book Antiqua"/>
              <a:ea typeface="Book Antiqua"/>
              <a:cs typeface="Book Antiqua"/>
              <a:sym typeface="Book Antiqua"/>
            </a:endParaRPr>
          </a:p>
        </p:txBody>
      </p:sp>
      <p:pic>
        <p:nvPicPr>
          <p:cNvPr id="1019" name="Google Shape;1019;p158" descr="A324950_1_En_2_Fig3b_HTML.gif"/>
          <p:cNvPicPr preferRelativeResize="0"/>
          <p:nvPr/>
        </p:nvPicPr>
        <p:blipFill rotWithShape="1">
          <a:blip r:embed="rId4">
            <a:alphaModFix/>
          </a:blip>
          <a:srcRect/>
          <a:stretch/>
        </p:blipFill>
        <p:spPr>
          <a:xfrm>
            <a:off x="0" y="4221088"/>
            <a:ext cx="4572000" cy="1674629"/>
          </a:xfrm>
          <a:prstGeom prst="rect">
            <a:avLst/>
          </a:prstGeom>
          <a:noFill/>
          <a:ln>
            <a:noFill/>
          </a:ln>
        </p:spPr>
      </p:pic>
      <p:pic>
        <p:nvPicPr>
          <p:cNvPr id="1020" name="Google Shape;1020;p158" descr="A324950_1_En_2_Fig3a_HTML.gif"/>
          <p:cNvPicPr preferRelativeResize="0"/>
          <p:nvPr/>
        </p:nvPicPr>
        <p:blipFill rotWithShape="1">
          <a:blip r:embed="rId5">
            <a:alphaModFix/>
          </a:blip>
          <a:srcRect/>
          <a:stretch/>
        </p:blipFill>
        <p:spPr>
          <a:xfrm>
            <a:off x="0" y="0"/>
            <a:ext cx="4572000" cy="4206506"/>
          </a:xfrm>
          <a:prstGeom prst="rect">
            <a:avLst/>
          </a:prstGeom>
          <a:noFill/>
          <a:ln>
            <a:noFill/>
          </a:ln>
        </p:spPr>
      </p:pic>
      <p:sp>
        <p:nvSpPr>
          <p:cNvPr id="1021" name="Google Shape;1021;p158"/>
          <p:cNvSpPr/>
          <p:nvPr/>
        </p:nvSpPr>
        <p:spPr>
          <a:xfrm>
            <a:off x="4572000" y="0"/>
            <a:ext cx="4320480" cy="230832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br>
              <a:rPr lang="ru-RU" sz="2400" b="1">
                <a:solidFill>
                  <a:schemeClr val="lt1"/>
                </a:solidFill>
                <a:latin typeface="Book Antiqua"/>
                <a:ea typeface="Book Antiqua"/>
                <a:cs typeface="Book Antiqua"/>
                <a:sym typeface="Book Antiqua"/>
              </a:rPr>
            </a:br>
            <a:r>
              <a:rPr lang="ru-RU" sz="2400" b="1">
                <a:solidFill>
                  <a:schemeClr val="lt1"/>
                </a:solidFill>
                <a:latin typeface="Book Antiqua"/>
                <a:ea typeface="Book Antiqua"/>
                <a:cs typeface="Book Antiqua"/>
                <a:sym typeface="Book Antiqua"/>
              </a:rPr>
              <a:t>Легеневий і плевральний амебіаз. Амебіазні абсцеси печінки.</a:t>
            </a:r>
            <a:endParaRPr/>
          </a:p>
          <a:p>
            <a:pPr marL="0" marR="0" lvl="0" indent="0" algn="l" rtl="0">
              <a:spcBef>
                <a:spcPts val="0"/>
              </a:spcBef>
              <a:spcAft>
                <a:spcPts val="0"/>
              </a:spcAft>
              <a:buNone/>
            </a:pPr>
            <a:endParaRPr sz="2400" b="1">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2400" b="1">
              <a:solidFill>
                <a:schemeClr val="lt1"/>
              </a:solidFill>
              <a:latin typeface="Book Antiqua"/>
              <a:ea typeface="Book Antiqua"/>
              <a:cs typeface="Book Antiqua"/>
              <a:sym typeface="Book Antiqua"/>
            </a:endParaRPr>
          </a:p>
        </p:txBody>
      </p:sp>
      <p:sp>
        <p:nvSpPr>
          <p:cNvPr id="1022" name="Google Shape;1022;p158"/>
          <p:cNvSpPr/>
          <p:nvPr/>
        </p:nvSpPr>
        <p:spPr>
          <a:xfrm>
            <a:off x="4572000" y="4797152"/>
            <a:ext cx="4572000"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br>
              <a:rPr lang="ru-RU" sz="1800">
                <a:solidFill>
                  <a:schemeClr val="lt1"/>
                </a:solidFill>
                <a:latin typeface="Book Antiqua"/>
                <a:ea typeface="Book Antiqua"/>
                <a:cs typeface="Book Antiqua"/>
                <a:sym typeface="Book Antiqua"/>
              </a:rPr>
            </a:br>
            <a:r>
              <a:rPr lang="ru-RU" sz="1800">
                <a:solidFill>
                  <a:schemeClr val="lt1"/>
                </a:solidFill>
                <a:latin typeface="Book Antiqua"/>
                <a:ea typeface="Book Antiqua"/>
                <a:cs typeface="Book Antiqua"/>
                <a:sym typeface="Book Antiqua"/>
              </a:rPr>
              <a:t>Контроль через 6 тижнів. Позитивна динаміка</a:t>
            </a:r>
            <a:endParaRPr sz="1800">
              <a:solidFill>
                <a:schemeClr val="lt1"/>
              </a:solidFill>
              <a:latin typeface="Book Antiqua"/>
              <a:ea typeface="Book Antiqua"/>
              <a:cs typeface="Book Antiqua"/>
              <a:sym typeface="Book Antiqua"/>
            </a:endParaRPr>
          </a:p>
        </p:txBody>
      </p:sp>
      <p:sp>
        <p:nvSpPr>
          <p:cNvPr id="1023" name="Google Shape;1023;p158"/>
          <p:cNvSpPr/>
          <p:nvPr/>
        </p:nvSpPr>
        <p:spPr>
          <a:xfrm>
            <a:off x="4572000" y="1443910"/>
            <a:ext cx="4572000" cy="3970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br>
              <a:rPr lang="ru-RU" sz="1800">
                <a:solidFill>
                  <a:schemeClr val="lt1"/>
                </a:solidFill>
                <a:latin typeface="Book Antiqua"/>
                <a:ea typeface="Book Antiqua"/>
                <a:cs typeface="Book Antiqua"/>
                <a:sym typeface="Book Antiqua"/>
              </a:rPr>
            </a:br>
            <a:r>
              <a:rPr lang="ru-RU" sz="1600">
                <a:solidFill>
                  <a:schemeClr val="lt1"/>
                </a:solidFill>
                <a:latin typeface="Book Antiqua"/>
                <a:ea typeface="Book Antiqua"/>
                <a:cs typeface="Book Antiqua"/>
                <a:sym typeface="Book Antiqua"/>
              </a:rPr>
              <a:t>РГ ОГК: інтенсивне затемнення в нижніх відділах правої легені, наявність рідини в плевральній порожнині справа.</a:t>
            </a:r>
            <a:endParaRPr sz="16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600">
                <a:solidFill>
                  <a:schemeClr val="lt1"/>
                </a:solidFill>
                <a:latin typeface="Book Antiqua"/>
                <a:ea typeface="Book Antiqua"/>
                <a:cs typeface="Book Antiqua"/>
                <a:sym typeface="Book Antiqua"/>
              </a:rPr>
              <a:t>КТ ОГК: неоднорідне затемнення легеневої тканини нижньої частки правої легені за рахунок пневмонійної інфільтрації і випіт в плевральній порожнині</a:t>
            </a:r>
            <a:endParaRPr sz="16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endParaRPr sz="1600">
              <a:solidFill>
                <a:schemeClr val="lt1"/>
              </a:solidFill>
              <a:latin typeface="Book Antiqua"/>
              <a:ea typeface="Book Antiqua"/>
              <a:cs typeface="Book Antiqua"/>
              <a:sym typeface="Book Antiqua"/>
            </a:endParaRPr>
          </a:p>
          <a:p>
            <a:pPr marL="0" marR="0" lvl="0" indent="0" algn="l" rtl="0">
              <a:spcBef>
                <a:spcPts val="0"/>
              </a:spcBef>
              <a:spcAft>
                <a:spcPts val="0"/>
              </a:spcAft>
              <a:buClr>
                <a:schemeClr val="dk1"/>
              </a:buClr>
              <a:buSzPts val="1100"/>
              <a:buFont typeface="Arial"/>
              <a:buNone/>
            </a:pPr>
            <a:r>
              <a:rPr lang="ru-RU" sz="1600">
                <a:solidFill>
                  <a:schemeClr val="lt1"/>
                </a:solidFill>
                <a:latin typeface="Book Antiqua"/>
                <a:ea typeface="Book Antiqua"/>
                <a:cs typeface="Book Antiqua"/>
                <a:sym typeface="Book Antiqua"/>
              </a:rPr>
              <a:t>КТ печінки: множинні округлі утворення з чіткими, рівними контурами за рахунок абсцесів; перфорація діафрагми довжиною близько 2,75 см</a:t>
            </a:r>
            <a:endParaRPr sz="1600">
              <a:solidFill>
                <a:schemeClr val="lt1"/>
              </a:solidFill>
              <a:latin typeface="Book Antiqua"/>
              <a:ea typeface="Book Antiqua"/>
              <a:cs typeface="Book Antiqua"/>
              <a:sym typeface="Book Antiqua"/>
            </a:endParaRPr>
          </a:p>
          <a:p>
            <a:pPr marL="0" marR="0" lvl="0" indent="0" algn="l" rtl="0">
              <a:spcBef>
                <a:spcPts val="0"/>
              </a:spcBef>
              <a:spcAft>
                <a:spcPts val="0"/>
              </a:spcAft>
              <a:buNone/>
            </a:pPr>
            <a:endParaRPr sz="1600">
              <a:solidFill>
                <a:schemeClr val="lt1"/>
              </a:solidFill>
              <a:latin typeface="Book Antiqua"/>
              <a:ea typeface="Book Antiqua"/>
              <a:cs typeface="Book Antiqua"/>
              <a:sym typeface="Book Antiqua"/>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a:t>Анкілостомідоз</a:t>
            </a:r>
            <a:br>
              <a:rPr lang="ru-RU" dirty="0"/>
            </a:br>
            <a:endParaRPr lang="ru-RU" dirty="0"/>
          </a:p>
        </p:txBody>
      </p:sp>
      <p:sp>
        <p:nvSpPr>
          <p:cNvPr id="3" name="Прямоугольник 2"/>
          <p:cNvSpPr/>
          <p:nvPr/>
        </p:nvSpPr>
        <p:spPr>
          <a:xfrm>
            <a:off x="434715" y="1065580"/>
            <a:ext cx="8709285" cy="4524315"/>
          </a:xfrm>
          <a:prstGeom prst="rect">
            <a:avLst/>
          </a:prstGeom>
        </p:spPr>
        <p:txBody>
          <a:bodyPr wrap="square">
            <a:spAutoFit/>
          </a:bodyPr>
          <a:lstStyle/>
          <a:p>
            <a:pPr indent="269875" algn="just"/>
            <a:r>
              <a:rPr lang="vi-VN" sz="2400" b="1" dirty="0">
                <a:solidFill>
                  <a:schemeClr val="bg1"/>
                </a:solidFill>
                <a:latin typeface="Times New Roman" pitchFamily="18" charset="0"/>
                <a:cs typeface="Times New Roman" pitchFamily="18" charset="0"/>
              </a:rPr>
              <a:t>Анкілостомід</a:t>
            </a:r>
            <a:r>
              <a:rPr lang="uk-UA" sz="2400" b="1" dirty="0">
                <a:solidFill>
                  <a:schemeClr val="bg1"/>
                </a:solidFill>
                <a:latin typeface="Times New Roman" pitchFamily="18" charset="0"/>
                <a:cs typeface="Times New Roman" pitchFamily="18" charset="0"/>
              </a:rPr>
              <a:t>о</a:t>
            </a:r>
            <a:r>
              <a:rPr lang="vi-VN" sz="2400" b="1" dirty="0">
                <a:solidFill>
                  <a:schemeClr val="bg1"/>
                </a:solidFill>
                <a:latin typeface="Times New Roman" pitchFamily="18" charset="0"/>
                <a:cs typeface="Times New Roman" pitchFamily="18" charset="0"/>
              </a:rPr>
              <a:t>з</a:t>
            </a:r>
            <a:r>
              <a:rPr lang="vi-VN" sz="2400" dirty="0">
                <a:solidFill>
                  <a:schemeClr val="bg1"/>
                </a:solidFill>
                <a:latin typeface="Times New Roman" pitchFamily="18" charset="0"/>
                <a:cs typeface="Times New Roman" pitchFamily="18" charset="0"/>
              </a:rPr>
              <a:t> — паразитоз, спричинений анкілостомами. Об’єднує дві інвазії: анкілостомоз і некатороз. Це антропонозні геогельмінтози з групи нематодозів, які поширені здебільшого у тропіч. і субтропіч. країнах. Збудниками анкілостомідозу є нематоди родини </a:t>
            </a:r>
            <a:r>
              <a:rPr lang="en-US" sz="2400" i="1" dirty="0" err="1">
                <a:solidFill>
                  <a:schemeClr val="bg1"/>
                </a:solidFill>
                <a:latin typeface="Times New Roman" pitchFamily="18" charset="0"/>
                <a:cs typeface="Times New Roman" pitchFamily="18" charset="0"/>
              </a:rPr>
              <a:t>Ancylostomatidae</a:t>
            </a:r>
            <a:r>
              <a:rPr lang="en-US" sz="2400" dirty="0">
                <a:solidFill>
                  <a:schemeClr val="bg1"/>
                </a:solidFill>
                <a:latin typeface="Times New Roman" pitchFamily="18" charset="0"/>
                <a:cs typeface="Times New Roman" pitchFamily="18" charset="0"/>
              </a:rPr>
              <a:t>: </a:t>
            </a:r>
            <a:r>
              <a:rPr lang="vi-VN" sz="2400" dirty="0">
                <a:solidFill>
                  <a:schemeClr val="bg1"/>
                </a:solidFill>
                <a:latin typeface="Times New Roman" pitchFamily="18" charset="0"/>
                <a:cs typeface="Times New Roman" pitchFamily="18" charset="0"/>
              </a:rPr>
              <a:t>кривоголовка (</a:t>
            </a:r>
            <a:r>
              <a:rPr lang="en-US" sz="2400" i="1" dirty="0" err="1">
                <a:solidFill>
                  <a:schemeClr val="bg1"/>
                </a:solidFill>
                <a:latin typeface="Times New Roman" pitchFamily="18" charset="0"/>
                <a:cs typeface="Times New Roman" pitchFamily="18" charset="0"/>
              </a:rPr>
              <a:t>Ancylostoma</a:t>
            </a:r>
            <a:r>
              <a:rPr lang="en-US" sz="2400" i="1" dirty="0">
                <a:solidFill>
                  <a:schemeClr val="bg1"/>
                </a:solidFill>
                <a:latin typeface="Times New Roman" pitchFamily="18" charset="0"/>
                <a:cs typeface="Times New Roman" pitchFamily="18" charset="0"/>
              </a:rPr>
              <a:t> </a:t>
            </a:r>
            <a:r>
              <a:rPr lang="en-US" sz="2400" i="1" dirty="0" err="1">
                <a:solidFill>
                  <a:schemeClr val="bg1"/>
                </a:solidFill>
                <a:latin typeface="Times New Roman" pitchFamily="18" charset="0"/>
                <a:cs typeface="Times New Roman" pitchFamily="18" charset="0"/>
              </a:rPr>
              <a:t>duodenale</a:t>
            </a:r>
            <a:r>
              <a:rPr lang="en-US" sz="2400" dirty="0">
                <a:solidFill>
                  <a:schemeClr val="bg1"/>
                </a:solidFill>
                <a:latin typeface="Times New Roman" pitchFamily="18" charset="0"/>
                <a:cs typeface="Times New Roman" pitchFamily="18" charset="0"/>
              </a:rPr>
              <a:t>) </a:t>
            </a:r>
            <a:r>
              <a:rPr lang="vi-VN" sz="2400" dirty="0">
                <a:solidFill>
                  <a:schemeClr val="bg1"/>
                </a:solidFill>
                <a:latin typeface="Times New Roman" pitchFamily="18" charset="0"/>
                <a:cs typeface="Times New Roman" pitchFamily="18" charset="0"/>
              </a:rPr>
              <a:t>і некатор (</a:t>
            </a:r>
            <a:r>
              <a:rPr lang="en-US" sz="2400" i="1" dirty="0" err="1">
                <a:solidFill>
                  <a:schemeClr val="bg1"/>
                </a:solidFill>
                <a:latin typeface="Times New Roman" pitchFamily="18" charset="0"/>
                <a:cs typeface="Times New Roman" pitchFamily="18" charset="0"/>
              </a:rPr>
              <a:t>Necator</a:t>
            </a:r>
            <a:r>
              <a:rPr lang="en-US" sz="2400" i="1" dirty="0">
                <a:solidFill>
                  <a:schemeClr val="bg1"/>
                </a:solidFill>
                <a:latin typeface="Times New Roman" pitchFamily="18" charset="0"/>
                <a:cs typeface="Times New Roman" pitchFamily="18" charset="0"/>
              </a:rPr>
              <a:t> </a:t>
            </a:r>
            <a:r>
              <a:rPr lang="en-US" sz="2400" i="1" dirty="0" err="1">
                <a:solidFill>
                  <a:schemeClr val="bg1"/>
                </a:solidFill>
                <a:latin typeface="Times New Roman" pitchFamily="18" charset="0"/>
                <a:cs typeface="Times New Roman" pitchFamily="18" charset="0"/>
              </a:rPr>
              <a:t>americanus</a:t>
            </a:r>
            <a:r>
              <a:rPr lang="en-US" sz="2400" dirty="0">
                <a:solidFill>
                  <a:schemeClr val="bg1"/>
                </a:solidFill>
                <a:latin typeface="Times New Roman" pitchFamily="18" charset="0"/>
                <a:cs typeface="Times New Roman" pitchFamily="18" charset="0"/>
              </a:rPr>
              <a:t>). </a:t>
            </a:r>
            <a:r>
              <a:rPr lang="vi-VN" sz="2400" dirty="0">
                <a:solidFill>
                  <a:schemeClr val="bg1"/>
                </a:solidFill>
                <a:latin typeface="Times New Roman" pitchFamily="18" charset="0"/>
                <a:cs typeface="Times New Roman" pitchFamily="18" charset="0"/>
              </a:rPr>
              <a:t>Людина заражається личинками, що проникають крізь шкіру стоп, гомілок, під час ходьби босоніж з ґрунту та рослин або перорально, з контамінованою їжею та напоями. Із тонкого кишківника личинки судинами мігрують до легень, а звідти згодом повертаються до тонкого кишківника, де перетворюються на дорослі особини.</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346" name="Picture 2"/>
          <p:cNvPicPr>
            <a:picLocks noChangeAspect="1" noChangeArrowheads="1"/>
          </p:cNvPicPr>
          <p:nvPr/>
        </p:nvPicPr>
        <p:blipFill>
          <a:blip r:embed="rId2"/>
          <a:srcRect/>
          <a:stretch>
            <a:fillRect/>
          </a:stretch>
        </p:blipFill>
        <p:spPr bwMode="auto">
          <a:xfrm>
            <a:off x="950237" y="498891"/>
            <a:ext cx="5105789" cy="5238983"/>
          </a:xfrm>
          <a:prstGeom prst="rect">
            <a:avLst/>
          </a:prstGeom>
          <a:noFill/>
          <a:ln w="9525">
            <a:noFill/>
            <a:miter lim="800000"/>
            <a:headEnd/>
            <a:tailEnd/>
          </a:ln>
        </p:spPr>
      </p:pic>
      <p:sp>
        <p:nvSpPr>
          <p:cNvPr id="3" name="Прямоугольник 2"/>
          <p:cNvSpPr/>
          <p:nvPr/>
        </p:nvSpPr>
        <p:spPr>
          <a:xfrm>
            <a:off x="1045721" y="5823440"/>
            <a:ext cx="5418471" cy="523220"/>
          </a:xfrm>
          <a:prstGeom prst="rect">
            <a:avLst/>
          </a:prstGeom>
        </p:spPr>
        <p:txBody>
          <a:bodyPr wrap="none">
            <a:spAutoFit/>
          </a:bodyPr>
          <a:lstStyle/>
          <a:p>
            <a:r>
              <a:rPr lang="ru-RU" sz="2800" b="1" i="1" dirty="0" err="1">
                <a:solidFill>
                  <a:schemeClr val="bg1"/>
                </a:solidFill>
                <a:latin typeface="Book Antiqua" pitchFamily="18" charset="0"/>
              </a:rPr>
              <a:t>Життєвий</a:t>
            </a:r>
            <a:r>
              <a:rPr lang="ru-RU" sz="2800" b="1" i="1" dirty="0">
                <a:solidFill>
                  <a:schemeClr val="bg1"/>
                </a:solidFill>
                <a:latin typeface="Book Antiqua" pitchFamily="18" charset="0"/>
              </a:rPr>
              <a:t> цикл </a:t>
            </a:r>
            <a:r>
              <a:rPr lang="ru-RU" sz="2800" b="1" i="1" dirty="0" err="1">
                <a:solidFill>
                  <a:schemeClr val="bg1"/>
                </a:solidFill>
                <a:latin typeface="Book Antiqua" pitchFamily="18" charset="0"/>
              </a:rPr>
              <a:t>анкілостоми</a:t>
            </a:r>
            <a:r>
              <a:rPr lang="ru-RU" sz="2800" b="1" i="1" dirty="0">
                <a:solidFill>
                  <a:schemeClr val="bg1"/>
                </a:solidFill>
                <a:latin typeface="Book Antiqua" pitchFamily="18" charset="0"/>
              </a:rPr>
              <a:t> </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33558" y="0"/>
            <a:ext cx="4610442" cy="4708981"/>
          </a:xfrm>
          <a:prstGeom prst="rect">
            <a:avLst/>
          </a:prstGeom>
        </p:spPr>
        <p:txBody>
          <a:bodyPr wrap="square">
            <a:spAutoFit/>
          </a:bodyPr>
          <a:lstStyle/>
          <a:p>
            <a:pPr indent="269875" algn="just"/>
            <a:r>
              <a:rPr lang="vi-VN" sz="2000" dirty="0">
                <a:solidFill>
                  <a:schemeClr val="bg1"/>
                </a:solidFill>
                <a:latin typeface="Times New Roman" pitchFamily="18" charset="0"/>
                <a:cs typeface="Times New Roman" pitchFamily="18" charset="0"/>
              </a:rPr>
              <a:t>Міграційна фаза анкілостомідозу проявляється симптомами ураження бронхів і легень (кашель, задишка), які виникають на тлі високої температури тіла. Характерним є синдром Леффлера. У кишковій фазі з’являються біль у животі, закреп або пронос, нудота, анемія. У ділянці проникнення збудника виникають свербіж, печіння, еритематозно-папульозний висип. У стадію міграції личинки виявляють у харкотинні. У хронічну стадію анкілостомідозу яйця збудника виявляють у дуоденальному вмісті та свіжих випорожненнях (овоскопія). </a:t>
            </a:r>
          </a:p>
        </p:txBody>
      </p:sp>
      <p:pic>
        <p:nvPicPr>
          <p:cNvPr id="315394" name="Picture 2" descr="Анкілостомідоз - гельмінтне захворювання людини | Огородники"/>
          <p:cNvPicPr>
            <a:picLocks noChangeAspect="1" noChangeArrowheads="1"/>
          </p:cNvPicPr>
          <p:nvPr/>
        </p:nvPicPr>
        <p:blipFill>
          <a:blip r:embed="rId2"/>
          <a:srcRect/>
          <a:stretch>
            <a:fillRect/>
          </a:stretch>
        </p:blipFill>
        <p:spPr bwMode="auto">
          <a:xfrm>
            <a:off x="4966451" y="4602465"/>
            <a:ext cx="3012427" cy="2255535"/>
          </a:xfrm>
          <a:prstGeom prst="rect">
            <a:avLst/>
          </a:prstGeom>
          <a:noFill/>
        </p:spPr>
      </p:pic>
      <p:pic>
        <p:nvPicPr>
          <p:cNvPr id="1026" name="Picture 2"/>
          <p:cNvPicPr>
            <a:picLocks noChangeAspect="1" noChangeArrowheads="1"/>
          </p:cNvPicPr>
          <p:nvPr/>
        </p:nvPicPr>
        <p:blipFill>
          <a:blip r:embed="rId3"/>
          <a:srcRect/>
          <a:stretch>
            <a:fillRect/>
          </a:stretch>
        </p:blipFill>
        <p:spPr bwMode="auto">
          <a:xfrm>
            <a:off x="0" y="0"/>
            <a:ext cx="4295775" cy="49911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Апекс">
  <a:themeElements>
    <a:clrScheme name="Апекс">
      <a:dk1>
        <a:srgbClr val="000000"/>
      </a:dk1>
      <a:lt1>
        <a:srgbClr val="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274</TotalTime>
  <Words>11887</Words>
  <Application>Microsoft Office PowerPoint</Application>
  <PresentationFormat>Экран (4:3)</PresentationFormat>
  <Paragraphs>804</Paragraphs>
  <Slides>153</Slides>
  <Notes>145</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153</vt:i4>
      </vt:variant>
    </vt:vector>
  </HeadingPairs>
  <TitlesOfParts>
    <vt:vector size="160" baseType="lpstr">
      <vt:lpstr>Noto Sans Symbols</vt:lpstr>
      <vt:lpstr>Arial</vt:lpstr>
      <vt:lpstr>Times New Roman</vt:lpstr>
      <vt:lpstr>Calibri</vt:lpstr>
      <vt:lpstr>Lucida Sans</vt:lpstr>
      <vt:lpstr>Book Antiqua</vt:lpstr>
      <vt:lpstr>Апекс</vt:lpstr>
      <vt:lpstr>ПРОМЕНЕВА ДІАГНОСТИКА ПАРАЗИТАРНИХ ХВОРОБ ЛЕГЕНЬ</vt:lpstr>
      <vt:lpstr>Презентация PowerPoint</vt:lpstr>
      <vt:lpstr>Презентация PowerPoint</vt:lpstr>
      <vt:lpstr>Ехінококоз легень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Цистициркоз</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Аскаридоз легень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Токсоплазмоз</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Токсокароз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Парагонімоз легень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Cтронгілоїдоз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Шистосоматоз (Bilharziasis)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Аскаридоз легень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Амебіаз</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Анкілостомідоз </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ПРОМЕНЕВА ДІАГНОСТИКА ПАРАЗИТАРНИХ ХВОРОБ ЛЕГЕНЬ</dc:title>
  <dc:creator>1</dc:creator>
  <cp:lastModifiedBy>Катерина Михайлівна Дойкова</cp:lastModifiedBy>
  <cp:revision>36</cp:revision>
  <dcterms:modified xsi:type="dcterms:W3CDTF">2021-10-07T19:49:42Z</dcterms:modified>
</cp:coreProperties>
</file>