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1"/>
  </p:notesMasterIdLst>
  <p:sldIdLst>
    <p:sldId id="256" r:id="rId2"/>
    <p:sldId id="317" r:id="rId3"/>
    <p:sldId id="318" r:id="rId4"/>
    <p:sldId id="384" r:id="rId5"/>
    <p:sldId id="326" r:id="rId6"/>
    <p:sldId id="327" r:id="rId7"/>
    <p:sldId id="328" r:id="rId8"/>
    <p:sldId id="333" r:id="rId9"/>
    <p:sldId id="337" r:id="rId10"/>
    <p:sldId id="334" r:id="rId11"/>
    <p:sldId id="343" r:id="rId12"/>
    <p:sldId id="344" r:id="rId13"/>
    <p:sldId id="345" r:id="rId14"/>
    <p:sldId id="335" r:id="rId15"/>
    <p:sldId id="336" r:id="rId16"/>
    <p:sldId id="397" r:id="rId17"/>
    <p:sldId id="398" r:id="rId18"/>
    <p:sldId id="399" r:id="rId19"/>
    <p:sldId id="339" r:id="rId20"/>
    <p:sldId id="385" r:id="rId21"/>
    <p:sldId id="386" r:id="rId22"/>
    <p:sldId id="338" r:id="rId23"/>
    <p:sldId id="346" r:id="rId24"/>
    <p:sldId id="347" r:id="rId25"/>
    <p:sldId id="389" r:id="rId26"/>
    <p:sldId id="350" r:id="rId27"/>
    <p:sldId id="391" r:id="rId28"/>
    <p:sldId id="348" r:id="rId29"/>
    <p:sldId id="349" r:id="rId30"/>
    <p:sldId id="351" r:id="rId31"/>
    <p:sldId id="387" r:id="rId32"/>
    <p:sldId id="395" r:id="rId33"/>
    <p:sldId id="392" r:id="rId34"/>
    <p:sldId id="390" r:id="rId35"/>
    <p:sldId id="393" r:id="rId36"/>
    <p:sldId id="394" r:id="rId37"/>
    <p:sldId id="352" r:id="rId38"/>
    <p:sldId id="354" r:id="rId39"/>
    <p:sldId id="355" r:id="rId40"/>
    <p:sldId id="357" r:id="rId41"/>
    <p:sldId id="498" r:id="rId42"/>
    <p:sldId id="497" r:id="rId43"/>
    <p:sldId id="358" r:id="rId44"/>
    <p:sldId id="494" r:id="rId45"/>
    <p:sldId id="396" r:id="rId46"/>
    <p:sldId id="499" r:id="rId47"/>
    <p:sldId id="378" r:id="rId48"/>
    <p:sldId id="360" r:id="rId49"/>
    <p:sldId id="361" r:id="rId50"/>
    <p:sldId id="364" r:id="rId51"/>
    <p:sldId id="362" r:id="rId52"/>
    <p:sldId id="379" r:id="rId53"/>
    <p:sldId id="365" r:id="rId54"/>
    <p:sldId id="363" r:id="rId55"/>
    <p:sldId id="366" r:id="rId56"/>
    <p:sldId id="375" r:id="rId57"/>
    <p:sldId id="368" r:id="rId58"/>
    <p:sldId id="371" r:id="rId59"/>
    <p:sldId id="369" r:id="rId60"/>
    <p:sldId id="374" r:id="rId61"/>
    <p:sldId id="370" r:id="rId62"/>
    <p:sldId id="380" r:id="rId63"/>
    <p:sldId id="382" r:id="rId64"/>
    <p:sldId id="500" r:id="rId65"/>
    <p:sldId id="383" r:id="rId66"/>
    <p:sldId id="376" r:id="rId67"/>
    <p:sldId id="401" r:id="rId68"/>
    <p:sldId id="406" r:id="rId69"/>
    <p:sldId id="403" r:id="rId70"/>
    <p:sldId id="402" r:id="rId71"/>
    <p:sldId id="404" r:id="rId72"/>
    <p:sldId id="405" r:id="rId73"/>
    <p:sldId id="321" r:id="rId74"/>
    <p:sldId id="298" r:id="rId75"/>
    <p:sldId id="299" r:id="rId76"/>
    <p:sldId id="501" r:id="rId77"/>
    <p:sldId id="300" r:id="rId78"/>
    <p:sldId id="407" r:id="rId79"/>
    <p:sldId id="409" r:id="rId80"/>
    <p:sldId id="410" r:id="rId81"/>
    <p:sldId id="305" r:id="rId82"/>
    <p:sldId id="306" r:id="rId83"/>
    <p:sldId id="307" r:id="rId84"/>
    <p:sldId id="308" r:id="rId85"/>
    <p:sldId id="309" r:id="rId86"/>
    <p:sldId id="310" r:id="rId87"/>
    <p:sldId id="312" r:id="rId88"/>
    <p:sldId id="313" r:id="rId89"/>
    <p:sldId id="314" r:id="rId90"/>
    <p:sldId id="315" r:id="rId91"/>
    <p:sldId id="316" r:id="rId92"/>
    <p:sldId id="411" r:id="rId93"/>
    <p:sldId id="412" r:id="rId94"/>
    <p:sldId id="413" r:id="rId95"/>
    <p:sldId id="415" r:id="rId96"/>
    <p:sldId id="416" r:id="rId97"/>
    <p:sldId id="417" r:id="rId98"/>
    <p:sldId id="418" r:id="rId99"/>
    <p:sldId id="420" r:id="rId100"/>
    <p:sldId id="419" r:id="rId101"/>
    <p:sldId id="421" r:id="rId102"/>
    <p:sldId id="422" r:id="rId103"/>
    <p:sldId id="423" r:id="rId104"/>
    <p:sldId id="503" r:id="rId105"/>
    <p:sldId id="504" r:id="rId106"/>
    <p:sldId id="505" r:id="rId107"/>
    <p:sldId id="506" r:id="rId108"/>
    <p:sldId id="508" r:id="rId109"/>
    <p:sldId id="507" r:id="rId110"/>
    <p:sldId id="425" r:id="rId111"/>
    <p:sldId id="426" r:id="rId112"/>
    <p:sldId id="430" r:id="rId113"/>
    <p:sldId id="429" r:id="rId114"/>
    <p:sldId id="431" r:id="rId115"/>
    <p:sldId id="432" r:id="rId116"/>
    <p:sldId id="433" r:id="rId117"/>
    <p:sldId id="436" r:id="rId118"/>
    <p:sldId id="511" r:id="rId119"/>
    <p:sldId id="441" r:id="rId120"/>
    <p:sldId id="510" r:id="rId121"/>
    <p:sldId id="442" r:id="rId122"/>
    <p:sldId id="509" r:id="rId123"/>
    <p:sldId id="443" r:id="rId124"/>
    <p:sldId id="444" r:id="rId125"/>
    <p:sldId id="461" r:id="rId126"/>
    <p:sldId id="435" r:id="rId127"/>
    <p:sldId id="439" r:id="rId128"/>
    <p:sldId id="446" r:id="rId129"/>
    <p:sldId id="447" r:id="rId130"/>
    <p:sldId id="448" r:id="rId131"/>
    <p:sldId id="449" r:id="rId132"/>
    <p:sldId id="450" r:id="rId133"/>
    <p:sldId id="451" r:id="rId134"/>
    <p:sldId id="440" r:id="rId135"/>
    <p:sldId id="452" r:id="rId136"/>
    <p:sldId id="512" r:id="rId137"/>
    <p:sldId id="455" r:id="rId138"/>
    <p:sldId id="456" r:id="rId139"/>
    <p:sldId id="457" r:id="rId140"/>
    <p:sldId id="458" r:id="rId141"/>
    <p:sldId id="453" r:id="rId142"/>
    <p:sldId id="459" r:id="rId143"/>
    <p:sldId id="492" r:id="rId144"/>
    <p:sldId id="493" r:id="rId145"/>
    <p:sldId id="460" r:id="rId146"/>
    <p:sldId id="462" r:id="rId147"/>
    <p:sldId id="463" r:id="rId148"/>
    <p:sldId id="464" r:id="rId149"/>
    <p:sldId id="468" r:id="rId150"/>
    <p:sldId id="469" r:id="rId151"/>
    <p:sldId id="465" r:id="rId152"/>
    <p:sldId id="467" r:id="rId153"/>
    <p:sldId id="470" r:id="rId154"/>
    <p:sldId id="471" r:id="rId155"/>
    <p:sldId id="474" r:id="rId156"/>
    <p:sldId id="475" r:id="rId157"/>
    <p:sldId id="476" r:id="rId158"/>
    <p:sldId id="477" r:id="rId159"/>
    <p:sldId id="472" r:id="rId160"/>
    <p:sldId id="473" r:id="rId161"/>
    <p:sldId id="478" r:id="rId162"/>
    <p:sldId id="479" r:id="rId163"/>
    <p:sldId id="480" r:id="rId164"/>
    <p:sldId id="481" r:id="rId165"/>
    <p:sldId id="482" r:id="rId166"/>
    <p:sldId id="484" r:id="rId167"/>
    <p:sldId id="485" r:id="rId168"/>
    <p:sldId id="483" r:id="rId169"/>
    <p:sldId id="488" r:id="rId170"/>
    <p:sldId id="489" r:id="rId171"/>
    <p:sldId id="490" r:id="rId172"/>
    <p:sldId id="491" r:id="rId173"/>
    <p:sldId id="301" r:id="rId174"/>
    <p:sldId id="283" r:id="rId175"/>
    <p:sldId id="284" r:id="rId176"/>
    <p:sldId id="285" r:id="rId177"/>
    <p:sldId id="295" r:id="rId178"/>
    <p:sldId id="281" r:id="rId179"/>
    <p:sldId id="282" r:id="rId180"/>
    <p:sldId id="331" r:id="rId181"/>
    <p:sldId id="286" r:id="rId182"/>
    <p:sldId id="287" r:id="rId183"/>
    <p:sldId id="288" r:id="rId184"/>
    <p:sldId id="330" r:id="rId185"/>
    <p:sldId id="290" r:id="rId186"/>
    <p:sldId id="332" r:id="rId187"/>
    <p:sldId id="292" r:id="rId188"/>
    <p:sldId id="293" r:id="rId189"/>
    <p:sldId id="320" r:id="rId19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5520" autoAdjust="0"/>
  </p:normalViewPr>
  <p:slideViewPr>
    <p:cSldViewPr>
      <p:cViewPr varScale="1">
        <p:scale>
          <a:sx n="109" d="100"/>
          <a:sy n="109" d="100"/>
        </p:scale>
        <p:origin x="1680" y="114"/>
      </p:cViewPr>
      <p:guideLst>
        <p:guide orient="horz" pos="2160"/>
        <p:guide pos="2880"/>
      </p:guideLst>
    </p:cSldViewPr>
  </p:slideViewPr>
  <p:outlineViewPr>
    <p:cViewPr>
      <p:scale>
        <a:sx n="33" d="100"/>
        <a:sy n="33" d="100"/>
      </p:scale>
      <p:origin x="0" y="6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23F68-ED2F-4ED9-93DD-1C8AF2E5C5CA}" type="datetimeFigureOut">
              <a:rPr lang="ru-RU" smtClean="0"/>
              <a:pPr/>
              <a:t>07.10.2021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C05B15-6789-480B-B4E4-75894556198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noProof="0" dirty="0"/>
          </a:p>
        </p:txBody>
      </p:sp>
      <p:sp>
        <p:nvSpPr>
          <p:cNvPr id="4" name="Номер слайда 3"/>
          <p:cNvSpPr>
            <a:spLocks noGrp="1"/>
          </p:cNvSpPr>
          <p:nvPr>
            <p:ph type="sldNum" sz="quarter" idx="10"/>
          </p:nvPr>
        </p:nvSpPr>
        <p:spPr/>
        <p:txBody>
          <a:bodyPr/>
          <a:lstStyle/>
          <a:p>
            <a:fld id="{92C05B15-6789-480B-B4E4-758945561983}"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2C05B15-6789-480B-B4E4-758945561983}" type="slidenum">
              <a:rPr lang="ru-RU" smtClean="0"/>
              <a:pPr/>
              <a:t>52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hyperlink" Target="https://www.semanticscholar.org/author/G.-Voga/5576392" TargetMode="External"/><Relationship Id="rId5" Type="http://schemas.openxmlformats.org/officeDocument/2006/relationships/hyperlink" Target="https://www.semanticscholar.org/author/Janko-Vlaovi%C4%87/16108194" TargetMode="Externa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8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2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7.xml"/><Relationship Id="rId5" Type="http://schemas.openxmlformats.org/officeDocument/2006/relationships/image" Target="../media/image131.png"/><Relationship Id="rId4" Type="http://schemas.openxmlformats.org/officeDocument/2006/relationships/image" Target="../media/image130.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hyperlink" Target="https://emergencymedicinecases.com/wp-content/uploads/2012/03/015-15-Figure-1.jpg" TargetMode="External"/><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7.xml"/><Relationship Id="rId4" Type="http://schemas.openxmlformats.org/officeDocument/2006/relationships/image" Target="../media/image141.jpe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image" Target="../media/image157.png"/></Relationships>
</file>

<file path=ppt/slides/_rels/slide172.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5112"/>
            <a:ext cx="7734672" cy="3093888"/>
          </a:xfrm>
        </p:spPr>
        <p:txBody>
          <a:bodyPr/>
          <a:lstStyle/>
          <a:p>
            <a:pPr algn="ctr"/>
            <a:r>
              <a:rPr lang="ru-RU" sz="5400" dirty="0" err="1"/>
              <a:t>Променева</a:t>
            </a:r>
            <a:r>
              <a:rPr lang="ru-RU" sz="5400" dirty="0"/>
              <a:t> </a:t>
            </a:r>
            <a:r>
              <a:rPr lang="ru-RU" sz="5400" dirty="0" err="1"/>
              <a:t>діагностика</a:t>
            </a:r>
            <a:r>
              <a:rPr lang="ru-RU" sz="5400" dirty="0"/>
              <a:t> </a:t>
            </a:r>
            <a:r>
              <a:rPr lang="ru-RU" sz="5400" dirty="0" err="1"/>
              <a:t>невідкладних</a:t>
            </a:r>
            <a:r>
              <a:rPr lang="ru-RU" sz="5400" dirty="0"/>
              <a:t> </a:t>
            </a:r>
            <a:r>
              <a:rPr lang="ru-RU" sz="5400" dirty="0" err="1"/>
              <a:t>станів</a:t>
            </a:r>
            <a:r>
              <a:rPr lang="ru-RU" sz="5400" dirty="0"/>
              <a:t> </a:t>
            </a:r>
            <a:r>
              <a:rPr lang="ru-RU" sz="5400" dirty="0" err="1"/>
              <a:t>органів</a:t>
            </a:r>
            <a:r>
              <a:rPr lang="ru-RU" sz="5400" dirty="0"/>
              <a:t> </a:t>
            </a:r>
            <a:r>
              <a:rPr lang="ru-RU" sz="5400" dirty="0" err="1"/>
              <a:t>грудної</a:t>
            </a:r>
            <a:r>
              <a:rPr lang="ru-RU" sz="5400" dirty="0"/>
              <a:t> </a:t>
            </a:r>
            <a:r>
              <a:rPr lang="ru-RU" sz="5400" dirty="0" err="1"/>
              <a:t>клітки</a:t>
            </a:r>
            <a:endParaRPr lang="ru-RU" sz="5400" dirty="0"/>
          </a:p>
        </p:txBody>
      </p:sp>
      <p:sp>
        <p:nvSpPr>
          <p:cNvPr id="3" name="Текст 2"/>
          <p:cNvSpPr>
            <a:spLocks noGrp="1"/>
          </p:cNvSpPr>
          <p:nvPr>
            <p:ph type="body" idx="1"/>
          </p:nvPr>
        </p:nvSpPr>
        <p:spPr>
          <a:xfrm>
            <a:off x="2267744" y="5445224"/>
            <a:ext cx="6870576" cy="1412776"/>
          </a:xfrm>
        </p:spPr>
        <p:txBody>
          <a:bodyPr>
            <a:normAutofit/>
          </a:bodyPr>
          <a:lstStyle/>
          <a:p>
            <a:pPr algn="ctr"/>
            <a:r>
              <a:rPr lang="ru-RU" sz="2400" dirty="0"/>
              <a:t>М</a:t>
            </a:r>
            <a:r>
              <a:rPr lang="uk-UA" sz="2400" dirty="0" err="1"/>
              <a:t>ірза</a:t>
            </a:r>
            <a:r>
              <a:rPr lang="ru-RU" sz="2400" dirty="0"/>
              <a:t> О.Ю.</a:t>
            </a:r>
          </a:p>
          <a:p>
            <a:pPr algn="ctr"/>
            <a:r>
              <a:rPr lang="uk-UA" altLang="uk-UA" sz="2400" dirty="0"/>
              <a:t>Ас. кафедри променевої діагностики, терапії та радіаційної медицини і онкології ОНМедУ</a:t>
            </a:r>
            <a:endParaRPr lang="ru-RU" altLang="uk-UA" sz="2400" dirty="0"/>
          </a:p>
          <a:p>
            <a:pPr algn="ctr"/>
            <a:endParaRPr lang="ru-RU" sz="2400" dirty="0"/>
          </a:p>
        </p:txBody>
      </p:sp>
      <p:sp>
        <p:nvSpPr>
          <p:cNvPr id="4" name="TextBox 3">
            <a:extLst>
              <a:ext uri="{FF2B5EF4-FFF2-40B4-BE49-F238E27FC236}">
                <a16:creationId xmlns:a16="http://schemas.microsoft.com/office/drawing/2014/main" id="{51F244B7-413F-4AF4-904E-CB4E62317EBD}"/>
              </a:ext>
            </a:extLst>
          </p:cNvPr>
          <p:cNvSpPr txBox="1"/>
          <p:nvPr/>
        </p:nvSpPr>
        <p:spPr>
          <a:xfrm>
            <a:off x="3275856" y="4077072"/>
            <a:ext cx="3744416" cy="461665"/>
          </a:xfrm>
          <a:prstGeom prst="rect">
            <a:avLst/>
          </a:prstGeom>
          <a:noFill/>
        </p:spPr>
        <p:txBody>
          <a:bodyPr wrap="square" rtlCol="0">
            <a:spAutoFit/>
          </a:bodyPr>
          <a:lstStyle/>
          <a:p>
            <a:r>
              <a:rPr lang="uk-UA" sz="2400" dirty="0"/>
              <a:t>Одеса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Травми</a:t>
            </a:r>
            <a:r>
              <a:rPr lang="ru-RU" dirty="0"/>
              <a:t> </a:t>
            </a:r>
            <a:r>
              <a:rPr lang="ru-RU" dirty="0" err="1"/>
              <a:t>грудної</a:t>
            </a:r>
            <a:r>
              <a:rPr lang="ru-RU" dirty="0"/>
              <a:t> </a:t>
            </a:r>
            <a:r>
              <a:rPr lang="ru-RU" dirty="0" err="1"/>
              <a:t>клітки</a:t>
            </a:r>
            <a:endParaRPr lang="ru-RU" dirty="0"/>
          </a:p>
        </p:txBody>
      </p:sp>
      <p:sp>
        <p:nvSpPr>
          <p:cNvPr id="3" name="Прямоугольник 2"/>
          <p:cNvSpPr/>
          <p:nvPr/>
        </p:nvSpPr>
        <p:spPr>
          <a:xfrm>
            <a:off x="323528" y="1443841"/>
            <a:ext cx="8568952" cy="3416320"/>
          </a:xfrm>
          <a:prstGeom prst="rect">
            <a:avLst/>
          </a:prstGeom>
        </p:spPr>
        <p:txBody>
          <a:bodyPr wrap="square">
            <a:spAutoFit/>
          </a:bodyPr>
          <a:lstStyle/>
          <a:p>
            <a:pPr indent="360363" algn="just"/>
            <a:r>
              <a:rPr lang="uk-UA" sz="2400" dirty="0"/>
              <a:t>Їх частка становить 7-10% з летальністю 3-6% в середньому від числа всіх пацієнтів та летальністю 10-15% і більше при спеціалізованому лікуванні важко постраждалих і постраждалих з множинними травмами. Співвідношення чоловіки - жінки становить приблизно 3: 1. З усіх загиблих при ДТП 30-50% помирають виключно від наслідків торакальної травми.</a:t>
            </a:r>
          </a:p>
          <a:p>
            <a:pPr indent="360363" algn="just"/>
            <a:r>
              <a:rPr lang="uk-UA" sz="2400" dirty="0"/>
              <a:t>У мирний час переважають закриті ушкодження, в умовах військових дій - відкриті (до 98%).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7171194"/>
          </a:xfrm>
          <a:prstGeom prst="rect">
            <a:avLst/>
          </a:prstGeom>
        </p:spPr>
        <p:txBody>
          <a:bodyPr wrap="square">
            <a:spAutoFit/>
          </a:bodyPr>
          <a:lstStyle/>
          <a:p>
            <a:pPr algn="ctr"/>
            <a:r>
              <a:rPr lang="uk-UA" sz="2200" b="1" dirty="0"/>
              <a:t>Класифікація травм грудної клітини</a:t>
            </a:r>
          </a:p>
          <a:p>
            <a:pPr algn="ctr"/>
            <a:r>
              <a:rPr lang="uk-UA" sz="2200" dirty="0"/>
              <a:t> (А.М. </a:t>
            </a:r>
            <a:r>
              <a:rPr lang="uk-UA" sz="2200" dirty="0" err="1"/>
              <a:t>Кишковський</a:t>
            </a:r>
            <a:r>
              <a:rPr lang="uk-UA" sz="2200" dirty="0"/>
              <a:t>, Л.А. </a:t>
            </a:r>
            <a:r>
              <a:rPr lang="uk-UA" sz="2200" dirty="0" err="1"/>
              <a:t>Тютін</a:t>
            </a:r>
            <a:r>
              <a:rPr lang="uk-UA" sz="2200" dirty="0"/>
              <a:t>, 1989)</a:t>
            </a:r>
          </a:p>
          <a:p>
            <a:r>
              <a:rPr lang="uk-UA" sz="2200" dirty="0"/>
              <a:t>I. Закриті ушкодження. А. Без ушкодження внутрішніх органів.</a:t>
            </a:r>
          </a:p>
          <a:p>
            <a:pPr marL="530225" indent="-176213">
              <a:buFont typeface="Arial" pitchFamily="34" charset="0"/>
              <a:buChar char="•"/>
            </a:pPr>
            <a:r>
              <a:rPr lang="uk-UA" sz="2200" dirty="0"/>
              <a:t>Без ушкодження кісток.</a:t>
            </a:r>
          </a:p>
          <a:p>
            <a:pPr marL="530225" indent="-176213">
              <a:buFont typeface="Arial" pitchFamily="34" charset="0"/>
              <a:buChar char="•"/>
            </a:pPr>
            <a:r>
              <a:rPr lang="uk-UA" sz="2200" dirty="0"/>
              <a:t>З пошкодженням кісток (без парадоксальних або з парадоксальними рухами грудної клітини).</a:t>
            </a:r>
          </a:p>
          <a:p>
            <a:r>
              <a:rPr lang="uk-UA" sz="2200" dirty="0"/>
              <a:t>Б. З пошкодженням внутрішніх органів.</a:t>
            </a:r>
          </a:p>
          <a:p>
            <a:pPr marL="530225" indent="-176213">
              <a:buFont typeface="Arial" pitchFamily="34" charset="0"/>
              <a:buChar char="•"/>
            </a:pPr>
            <a:r>
              <a:rPr lang="uk-UA" sz="2200" dirty="0"/>
              <a:t>Без ушкодження кісток.</a:t>
            </a:r>
          </a:p>
          <a:p>
            <a:pPr marL="530225" indent="-176213">
              <a:buFont typeface="Arial" pitchFamily="34" charset="0"/>
              <a:buChar char="•"/>
            </a:pPr>
            <a:r>
              <a:rPr lang="uk-UA" sz="2200" dirty="0"/>
              <a:t> З пошкодженням кісток (без парадоксальних або з парадоксальними рухами грудної клітини).</a:t>
            </a:r>
          </a:p>
          <a:p>
            <a:endParaRPr lang="uk-UA" sz="2200" dirty="0"/>
          </a:p>
          <a:p>
            <a:r>
              <a:rPr lang="uk-UA" sz="2200" dirty="0"/>
              <a:t>II. Відкриті ушкодження (поранення) А. Непроникаючі поранення (сліпі і наскрізні). Критерієм служить пошкодження паріетального листка плеври. </a:t>
            </a:r>
          </a:p>
          <a:p>
            <a:pPr marL="457200" indent="-457200">
              <a:buAutoNum type="arabicPeriod"/>
            </a:pPr>
            <a:r>
              <a:rPr lang="uk-UA" sz="2200" dirty="0"/>
              <a:t>Без ушкодження внутрішніх органів: </a:t>
            </a:r>
          </a:p>
          <a:p>
            <a:pPr marL="633413" indent="-190500"/>
            <a:r>
              <a:rPr lang="uk-UA" sz="2200" dirty="0"/>
              <a:t>а) без пошкодження кісток;</a:t>
            </a:r>
          </a:p>
          <a:p>
            <a:pPr marL="633413" indent="-190500"/>
            <a:r>
              <a:rPr lang="uk-UA" sz="2200" dirty="0"/>
              <a:t>б) з пошкодженням кісток. </a:t>
            </a:r>
          </a:p>
          <a:p>
            <a:r>
              <a:rPr lang="uk-UA" sz="2200" dirty="0"/>
              <a:t>2. З пошкодженням внутрішніх органів:</a:t>
            </a:r>
          </a:p>
          <a:p>
            <a:pPr marL="354013"/>
            <a:r>
              <a:rPr lang="uk-UA" sz="2200" dirty="0"/>
              <a:t>а) без гемотораксу, з малим і середнім гемотораксом;</a:t>
            </a:r>
          </a:p>
          <a:p>
            <a:pPr marL="354013"/>
            <a:r>
              <a:rPr lang="uk-UA" sz="2200" dirty="0"/>
              <a:t>б) з великим гемотораксом. </a:t>
            </a:r>
            <a:br>
              <a:rPr lang="uk-UA" sz="2000" dirty="0"/>
            </a:br>
            <a:endParaRPr lang="uk-U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6586418"/>
          </a:xfrm>
          <a:prstGeom prst="rect">
            <a:avLst/>
          </a:prstGeom>
        </p:spPr>
        <p:txBody>
          <a:bodyPr wrap="square">
            <a:spAutoFit/>
          </a:bodyPr>
          <a:lstStyle/>
          <a:p>
            <a:r>
              <a:rPr lang="uk-UA" sz="2200" dirty="0"/>
              <a:t>Б</a:t>
            </a:r>
            <a:r>
              <a:rPr lang="uk-UA" sz="2000" dirty="0"/>
              <a:t>. Проникаючі поранення:</a:t>
            </a:r>
          </a:p>
          <a:p>
            <a:pPr indent="265113">
              <a:buFont typeface="Arial" pitchFamily="34" charset="0"/>
              <a:buChar char="•"/>
            </a:pPr>
            <a:r>
              <a:rPr lang="uk-UA" sz="2000" dirty="0"/>
              <a:t>наскрізні,</a:t>
            </a:r>
          </a:p>
          <a:p>
            <a:pPr indent="265113">
              <a:buFont typeface="Arial" pitchFamily="34" charset="0"/>
              <a:buChar char="•"/>
            </a:pPr>
            <a:r>
              <a:rPr lang="uk-UA" sz="2000" dirty="0"/>
              <a:t>сліпі.</a:t>
            </a:r>
          </a:p>
          <a:p>
            <a:r>
              <a:rPr lang="uk-UA" sz="2000" dirty="0"/>
              <a:t>1. З пораненням плеври і легені:</a:t>
            </a:r>
          </a:p>
          <a:p>
            <a:pPr marL="354013" indent="-177800">
              <a:buFont typeface="Arial" pitchFamily="34" charset="0"/>
              <a:buChar char="•"/>
            </a:pPr>
            <a:r>
              <a:rPr lang="uk-UA" sz="2000" dirty="0"/>
              <a:t>без гемотораксу,</a:t>
            </a:r>
          </a:p>
          <a:p>
            <a:pPr marL="354013" indent="-177800">
              <a:buFont typeface="Arial" pitchFamily="34" charset="0"/>
              <a:buChar char="•"/>
            </a:pPr>
            <a:r>
              <a:rPr lang="uk-UA" sz="2000" dirty="0"/>
              <a:t>з малим гемотораксом,</a:t>
            </a:r>
          </a:p>
          <a:p>
            <a:pPr marL="354013" indent="-177800">
              <a:buFont typeface="Arial" pitchFamily="34" charset="0"/>
              <a:buChar char="•"/>
            </a:pPr>
            <a:r>
              <a:rPr lang="uk-UA" sz="2000" dirty="0"/>
              <a:t>середнім гемотораксом</a:t>
            </a:r>
          </a:p>
          <a:p>
            <a:pPr marL="354013" indent="-177800">
              <a:buFont typeface="Arial" pitchFamily="34" charset="0"/>
              <a:buChar char="•"/>
            </a:pPr>
            <a:r>
              <a:rPr lang="uk-UA" sz="2000" dirty="0"/>
              <a:t>великим гемотораксом:</a:t>
            </a:r>
          </a:p>
          <a:p>
            <a:pPr marL="354013" indent="-177800"/>
            <a:r>
              <a:rPr lang="uk-UA" sz="2000" dirty="0"/>
              <a:t>   а) без відкритого пневмотораксу;</a:t>
            </a:r>
          </a:p>
          <a:p>
            <a:r>
              <a:rPr lang="uk-UA" sz="2000" dirty="0"/>
              <a:t>      б) з відкритим пневмотораксом;</a:t>
            </a:r>
          </a:p>
          <a:p>
            <a:r>
              <a:rPr lang="uk-UA" sz="2000" dirty="0"/>
              <a:t>      в) з клапанним пневмотораксом. </a:t>
            </a:r>
          </a:p>
          <a:p>
            <a:r>
              <a:rPr lang="uk-UA" sz="2000" dirty="0"/>
              <a:t>2. З пораненням переднього відділу середостіння:</a:t>
            </a:r>
          </a:p>
          <a:p>
            <a:pPr indent="354013"/>
            <a:r>
              <a:rPr lang="uk-UA" sz="2000" dirty="0"/>
              <a:t>а) без пошкодження органів;</a:t>
            </a:r>
          </a:p>
          <a:p>
            <a:pPr indent="354013"/>
            <a:r>
              <a:rPr lang="uk-UA" sz="2000" dirty="0"/>
              <a:t>б) з пошкодженням серця;</a:t>
            </a:r>
          </a:p>
          <a:p>
            <a:pPr indent="354013"/>
            <a:r>
              <a:rPr lang="uk-UA" sz="2000" dirty="0"/>
              <a:t>в) з пошкодженням великих судин. </a:t>
            </a:r>
          </a:p>
          <a:p>
            <a:r>
              <a:rPr lang="uk-UA" sz="2000" dirty="0"/>
              <a:t>3. З пораненням заднього відділу середостіння:</a:t>
            </a:r>
          </a:p>
          <a:p>
            <a:pPr indent="354013"/>
            <a:r>
              <a:rPr lang="uk-UA" sz="2000" dirty="0"/>
              <a:t>а) без пошкодження органів;</a:t>
            </a:r>
          </a:p>
          <a:p>
            <a:pPr indent="354013"/>
            <a:r>
              <a:rPr lang="uk-UA" sz="2000" dirty="0"/>
              <a:t>б) з пошкодженням трахеї;</a:t>
            </a:r>
          </a:p>
          <a:p>
            <a:pPr indent="354013"/>
            <a:r>
              <a:rPr lang="uk-UA" sz="2000" dirty="0"/>
              <a:t>в) з пошкодженням стравоходу;</a:t>
            </a:r>
          </a:p>
          <a:p>
            <a:pPr indent="354013"/>
            <a:r>
              <a:rPr lang="uk-UA" sz="2000" dirty="0"/>
              <a:t>г) з пошкодженням аорти;</a:t>
            </a:r>
          </a:p>
          <a:p>
            <a:pPr indent="354013"/>
            <a:r>
              <a:rPr lang="uk-UA" sz="2000" dirty="0"/>
              <a:t>д) з ушкодженнями органів середостіння в різних поєднаннях.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6001643"/>
          </a:xfrm>
          <a:prstGeom prst="rect">
            <a:avLst/>
          </a:prstGeom>
        </p:spPr>
        <p:txBody>
          <a:bodyPr wrap="square">
            <a:spAutoFit/>
          </a:bodyPr>
          <a:lstStyle/>
          <a:p>
            <a:r>
              <a:rPr lang="uk-UA" sz="2400" dirty="0"/>
              <a:t>Причини закритих травм грудної клітки</a:t>
            </a:r>
          </a:p>
          <a:p>
            <a:r>
              <a:rPr lang="uk-UA" sz="2400" dirty="0"/>
              <a:t> </a:t>
            </a:r>
          </a:p>
          <a:p>
            <a:pPr>
              <a:buFont typeface="Arial" pitchFamily="34" charset="0"/>
              <a:buChar char="•"/>
            </a:pPr>
            <a:r>
              <a:rPr lang="uk-UA" sz="2400" dirty="0"/>
              <a:t>ДТП</a:t>
            </a:r>
          </a:p>
          <a:p>
            <a:pPr>
              <a:buFont typeface="Arial" pitchFamily="34" charset="0"/>
              <a:buChar char="•"/>
            </a:pPr>
            <a:r>
              <a:rPr lang="uk-UA" sz="2400" dirty="0"/>
              <a:t>Кримінальна травма</a:t>
            </a:r>
          </a:p>
          <a:p>
            <a:pPr>
              <a:buFont typeface="Arial" pitchFamily="34" charset="0"/>
              <a:buChar char="•"/>
            </a:pPr>
            <a:r>
              <a:rPr lang="uk-UA" sz="2400" dirty="0"/>
              <a:t>Побутова травма</a:t>
            </a:r>
          </a:p>
          <a:p>
            <a:pPr>
              <a:buFont typeface="Arial" pitchFamily="34" charset="0"/>
              <a:buChar char="•"/>
            </a:pPr>
            <a:r>
              <a:rPr lang="uk-UA" sz="2400" dirty="0"/>
              <a:t>Здавлення грудної клітини</a:t>
            </a:r>
          </a:p>
          <a:p>
            <a:pPr>
              <a:buFont typeface="Arial" pitchFamily="34" charset="0"/>
              <a:buChar char="•"/>
            </a:pPr>
            <a:r>
              <a:rPr lang="uk-UA" sz="2400" dirty="0"/>
              <a:t>Вплив вибухової хвилі</a:t>
            </a:r>
          </a:p>
          <a:p>
            <a:endParaRPr lang="uk-UA" sz="2400" dirty="0"/>
          </a:p>
          <a:p>
            <a:r>
              <a:rPr lang="uk-UA" sz="2400" dirty="0"/>
              <a:t>Причини проникаючих травм грудної клітки</a:t>
            </a:r>
          </a:p>
          <a:p>
            <a:endParaRPr lang="uk-UA" sz="2400" dirty="0"/>
          </a:p>
          <a:p>
            <a:r>
              <a:rPr lang="uk-UA" sz="2400" dirty="0"/>
              <a:t>Кримінальна травма: </a:t>
            </a:r>
          </a:p>
          <a:p>
            <a:pPr>
              <a:buFontTx/>
              <a:buChar char="-"/>
            </a:pPr>
            <a:r>
              <a:rPr lang="uk-UA" sz="2400" dirty="0"/>
              <a:t> пошкодження холодною зброєю </a:t>
            </a:r>
          </a:p>
          <a:p>
            <a:pPr>
              <a:buFontTx/>
              <a:buChar char="-"/>
            </a:pPr>
            <a:r>
              <a:rPr lang="uk-UA" sz="2400" dirty="0"/>
              <a:t> пошкодження вогнепальною зброєю </a:t>
            </a:r>
          </a:p>
          <a:p>
            <a:r>
              <a:rPr lang="uk-UA" sz="2400" dirty="0"/>
              <a:t>Побутова травма </a:t>
            </a:r>
          </a:p>
          <a:p>
            <a:r>
              <a:rPr lang="uk-UA" sz="2400" dirty="0"/>
              <a:t>ДТП </a:t>
            </a:r>
          </a:p>
          <a:p>
            <a:r>
              <a:rPr lang="uk-UA" sz="2400" dirty="0"/>
              <a:t>Мінно-вибухова травма (тероризм)</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712968" cy="7540526"/>
          </a:xfrm>
          <a:prstGeom prst="rect">
            <a:avLst/>
          </a:prstGeom>
        </p:spPr>
        <p:txBody>
          <a:bodyPr wrap="square">
            <a:spAutoFit/>
          </a:bodyPr>
          <a:lstStyle/>
          <a:p>
            <a:r>
              <a:rPr lang="uk-UA" sz="2200" dirty="0"/>
              <a:t>Патофізіологічні та клінічні аспекти торакальної травми</a:t>
            </a:r>
          </a:p>
          <a:p>
            <a:pPr marL="457200" indent="-457200">
              <a:buFont typeface="+mj-lt"/>
              <a:buAutoNum type="arabicPeriod"/>
            </a:pPr>
            <a:r>
              <a:rPr lang="uk-UA" sz="2200" dirty="0"/>
              <a:t>Порушення каркасності грудної клітини, це переломи ребер множинні, двосторонні або стулчасті з вираженим больовим синдромом, при яких ЖЄЛ знижується до 30-50%.</a:t>
            </a:r>
          </a:p>
          <a:p>
            <a:pPr marL="457200" indent="-457200">
              <a:buFont typeface="+mj-lt"/>
              <a:buAutoNum type="arabicPeriod"/>
            </a:pPr>
            <a:r>
              <a:rPr lang="uk-UA" sz="2200" dirty="0"/>
              <a:t>Здавлення грудної клітини в передньо-задньому або бічних напрямках. Виникає мимовільне закриття голосової щілини і підвищення внутрішньотрахеального тиску, напруження дихальних м'язів, встановлення грудної клітини в позиції вдиху, розвиток синдрому верхньої порожнистої вени.</a:t>
            </a:r>
          </a:p>
          <a:p>
            <a:pPr marL="457200" indent="-457200">
              <a:buFont typeface="+mj-lt"/>
              <a:buAutoNum type="arabicPeriod"/>
            </a:pPr>
            <a:r>
              <a:rPr lang="uk-UA" sz="2200" dirty="0"/>
              <a:t>Травматичні пошкодження або розриви діафрагми, яка забезпечує до 60% обсягу вентиляції.</a:t>
            </a:r>
          </a:p>
          <a:p>
            <a:pPr marL="457200" indent="-457200">
              <a:buFont typeface="+mj-lt"/>
              <a:buAutoNum type="arabicPeriod"/>
            </a:pPr>
            <a:r>
              <a:rPr lang="uk-UA" sz="2200" dirty="0"/>
              <a:t>Обструкція дихальних шляхів кров'ю, бронхіальним секретом, аспіраційними масами, стороннім тілом, язиком і т.д.</a:t>
            </a:r>
          </a:p>
          <a:p>
            <a:pPr marL="457200" indent="-457200">
              <a:buFont typeface="+mj-lt"/>
              <a:buAutoNum type="arabicPeriod"/>
            </a:pPr>
            <a:r>
              <a:rPr lang="uk-UA" sz="2200" dirty="0"/>
              <a:t>Синдром внутрішньо плевральної напруги (гемоторакс, пневмоторакс, гемопневмоторакс).</a:t>
            </a:r>
          </a:p>
          <a:p>
            <a:pPr marL="457200" indent="-457200">
              <a:buFont typeface="+mj-lt"/>
              <a:buAutoNum type="arabicPeriod"/>
            </a:pPr>
            <a:r>
              <a:rPr lang="uk-UA" sz="2200" dirty="0"/>
              <a:t> Флотація середостіння і його зміщенням, супроводжується зміщенням серця і аорти, перегинами і здавленням великих судин і бронхів, значними порушеннями газообміну в здоровій легені з виникненням парадоксального дихання, що супроводжується гемодинамічними зрушеннями з «шунтом дихання».</a:t>
            </a:r>
          </a:p>
          <a:p>
            <a:pPr marL="457200" indent="-457200" algn="just"/>
            <a:br>
              <a:rPr lang="uk-UA" sz="2200" dirty="0"/>
            </a:br>
            <a:endParaRPr lang="uk-UA"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7201972"/>
          </a:xfrm>
          <a:prstGeom prst="rect">
            <a:avLst/>
          </a:prstGeom>
        </p:spPr>
        <p:txBody>
          <a:bodyPr wrap="square">
            <a:spAutoFit/>
          </a:bodyPr>
          <a:lstStyle/>
          <a:p>
            <a:pPr marL="269875" indent="-269875" algn="just"/>
            <a:r>
              <a:rPr lang="ru-RU" sz="2000" dirty="0"/>
              <a:t>7. </a:t>
            </a:r>
            <a:r>
              <a:rPr lang="uk-UA" sz="2200" dirty="0"/>
              <a:t>Синдром легеневої, легенево-плевральної і інтраплевральної кровотечі, що призводить до гіповолемії і шокового стану.</a:t>
            </a:r>
          </a:p>
          <a:p>
            <a:pPr marL="269875" indent="-269875" algn="just"/>
            <a:r>
              <a:rPr lang="uk-UA" sz="2200" dirty="0"/>
              <a:t>8. Механічною травмою легені - забоєм легені, що супроводжується ателектазом, крововиливами в легеневу тканину, гематомами, інфарктами легень.</a:t>
            </a:r>
          </a:p>
          <a:p>
            <a:pPr marL="269875" indent="-269875" algn="just"/>
            <a:r>
              <a:rPr lang="uk-UA" sz="2200" dirty="0"/>
              <a:t>9. Пошкодження повітроносних магістралей: розрив або повні відриви бронхів з розвитком «газового синдрому», що веде до респіраторно-гемодинамічної катастрофи і термінального стану потерпілого.</a:t>
            </a:r>
          </a:p>
          <a:p>
            <a:pPr marL="269875" indent="-269875" algn="just"/>
            <a:r>
              <a:rPr lang="uk-UA" sz="2200" dirty="0"/>
              <a:t>10. Механічна травма серця (забій серця), що може викликати гостру лівошлуночкову недостатність.</a:t>
            </a:r>
          </a:p>
          <a:p>
            <a:pPr marL="269875" indent="-269875" algn="just"/>
            <a:r>
              <a:rPr lang="uk-UA" sz="2200" dirty="0"/>
              <a:t>11. Пошкодження великих судин, що є однією з головних причин смерті потерпілого на місці травми, внаслідок масивної гострої крововтрати.</a:t>
            </a:r>
          </a:p>
          <a:p>
            <a:pPr marL="269875" indent="-269875" algn="just"/>
            <a:r>
              <a:rPr lang="uk-UA" sz="2200" dirty="0"/>
              <a:t>12. Синдром медіастинальної напруги (пневмомедіастинум або гемомедіастинум) в результаті чого виникає клініка екстра перикардіальної тампонади, з розвитком кардіореспіраторної недостатності.</a:t>
            </a:r>
          </a:p>
          <a:p>
            <a:pPr marL="269875" indent="-269875" algn="just"/>
            <a:r>
              <a:rPr lang="uk-UA" sz="2200" dirty="0"/>
              <a:t>13. Вкрай рідко зустрічається хілоторакс.</a:t>
            </a:r>
          </a:p>
          <a:p>
            <a:pPr marL="269875" indent="-269875" algn="just"/>
            <a:r>
              <a:rPr lang="uk-UA" sz="2200" dirty="0"/>
              <a:t>14. Розриви стравоходу, які супроводжуються клінікою наростаючої емфіземи середостіння.</a:t>
            </a:r>
          </a:p>
          <a:p>
            <a:pPr marL="269875" indent="-269875" algn="just"/>
            <a:endParaRPr lang="ru-RU"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15416"/>
            <a:ext cx="8229600" cy="1143000"/>
          </a:xfrm>
        </p:spPr>
        <p:txBody>
          <a:bodyPr>
            <a:normAutofit/>
          </a:bodyPr>
          <a:lstStyle/>
          <a:p>
            <a:r>
              <a:rPr lang="ru-RU" sz="6000" dirty="0"/>
              <a:t>Переломи ребер</a:t>
            </a:r>
          </a:p>
        </p:txBody>
      </p:sp>
      <p:sp>
        <p:nvSpPr>
          <p:cNvPr id="3" name="Прямоугольник 2"/>
          <p:cNvSpPr/>
          <p:nvPr/>
        </p:nvSpPr>
        <p:spPr>
          <a:xfrm>
            <a:off x="251520" y="836712"/>
            <a:ext cx="8640960" cy="5847755"/>
          </a:xfrm>
          <a:prstGeom prst="rect">
            <a:avLst/>
          </a:prstGeom>
        </p:spPr>
        <p:txBody>
          <a:bodyPr wrap="square">
            <a:spAutoFit/>
          </a:bodyPr>
          <a:lstStyle/>
          <a:p>
            <a:pPr indent="354013" algn="ctr"/>
            <a:r>
              <a:rPr lang="uk-UA" sz="2200" b="1" dirty="0"/>
              <a:t>Класифікація переломів ребер:</a:t>
            </a:r>
          </a:p>
          <a:p>
            <a:pPr indent="354013"/>
            <a:r>
              <a:rPr lang="uk-UA" sz="2200" b="1" dirty="0"/>
              <a:t>За кількістю:</a:t>
            </a:r>
          </a:p>
          <a:p>
            <a:pPr indent="354013">
              <a:buAutoNum type="arabicParenR"/>
            </a:pPr>
            <a:r>
              <a:rPr lang="uk-UA" sz="2200" dirty="0"/>
              <a:t>поодинокі, </a:t>
            </a:r>
          </a:p>
          <a:p>
            <a:pPr indent="354013">
              <a:buAutoNum type="arabicParenR"/>
            </a:pPr>
            <a:r>
              <a:rPr lang="uk-UA" sz="2200" dirty="0"/>
              <a:t>множинні, </a:t>
            </a:r>
          </a:p>
          <a:p>
            <a:pPr indent="354013">
              <a:buAutoNum type="arabicParenR"/>
            </a:pPr>
            <a:r>
              <a:rPr lang="uk-UA" sz="2200" dirty="0"/>
              <a:t>флотуючі.</a:t>
            </a:r>
          </a:p>
          <a:p>
            <a:pPr indent="354013"/>
            <a:endParaRPr lang="uk-UA" sz="2200" b="1" dirty="0"/>
          </a:p>
          <a:p>
            <a:pPr indent="354013"/>
            <a:r>
              <a:rPr lang="uk-UA" sz="2200" b="1" dirty="0"/>
              <a:t>Зі сторони ураження:</a:t>
            </a:r>
          </a:p>
          <a:p>
            <a:pPr indent="354013">
              <a:buFont typeface="+mj-lt"/>
              <a:buAutoNum type="arabicParenR"/>
            </a:pPr>
            <a:r>
              <a:rPr lang="uk-UA" sz="2200" b="1" dirty="0"/>
              <a:t> </a:t>
            </a:r>
            <a:r>
              <a:rPr lang="uk-UA" sz="2200" dirty="0"/>
              <a:t>односторонні,</a:t>
            </a:r>
          </a:p>
          <a:p>
            <a:pPr indent="354013">
              <a:buFont typeface="+mj-lt"/>
              <a:buAutoNum type="arabicParenR"/>
            </a:pPr>
            <a:r>
              <a:rPr lang="uk-UA" sz="2200" dirty="0"/>
              <a:t> двосторонні.</a:t>
            </a:r>
          </a:p>
          <a:p>
            <a:pPr indent="354013"/>
            <a:endParaRPr lang="uk-UA" sz="2200" b="1" dirty="0"/>
          </a:p>
          <a:p>
            <a:pPr indent="354013"/>
            <a:r>
              <a:rPr lang="uk-UA" sz="2200" b="1" dirty="0"/>
              <a:t>За наявністю ускладнень:</a:t>
            </a:r>
          </a:p>
          <a:p>
            <a:pPr indent="354013">
              <a:buAutoNum type="arabicParenR"/>
            </a:pPr>
            <a:r>
              <a:rPr lang="uk-UA" sz="2200" dirty="0"/>
              <a:t>Неускладнені, </a:t>
            </a:r>
          </a:p>
          <a:p>
            <a:pPr indent="354013">
              <a:buFont typeface="+mj-lt"/>
              <a:buAutoNum type="arabicParenR"/>
            </a:pPr>
            <a:r>
              <a:rPr lang="uk-UA" sz="2200" dirty="0"/>
              <a:t>Ускладнені:</a:t>
            </a:r>
          </a:p>
          <a:p>
            <a:pPr indent="354013">
              <a:buFont typeface="Arial" pitchFamily="34" charset="0"/>
              <a:buChar char="•"/>
            </a:pPr>
            <a:r>
              <a:rPr lang="uk-UA" sz="2200" dirty="0"/>
              <a:t>переломи ребер з підшкірною емфіземою,</a:t>
            </a:r>
          </a:p>
          <a:p>
            <a:pPr indent="354013">
              <a:buFont typeface="Arial" pitchFamily="34" charset="0"/>
              <a:buChar char="•"/>
            </a:pPr>
            <a:r>
              <a:rPr lang="uk-UA" sz="2200" dirty="0"/>
              <a:t>переломи ребер з пневмотораксом,</a:t>
            </a:r>
          </a:p>
          <a:p>
            <a:pPr indent="354013">
              <a:buFont typeface="Arial" pitchFamily="34" charset="0"/>
              <a:buChar char="•"/>
            </a:pPr>
            <a:r>
              <a:rPr lang="uk-UA" sz="2200" dirty="0"/>
              <a:t>переломи ребер з гемотораксом,</a:t>
            </a:r>
          </a:p>
          <a:p>
            <a:pPr indent="354013">
              <a:buFont typeface="Arial" pitchFamily="34" charset="0"/>
              <a:buChar char="•"/>
            </a:pPr>
            <a:r>
              <a:rPr lang="uk-UA" sz="2200" dirty="0"/>
              <a:t>переломи ребер з гемопневмотораксом.</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228184" y="260648"/>
            <a:ext cx="2592288" cy="3477875"/>
          </a:xfrm>
          <a:prstGeom prst="rect">
            <a:avLst/>
          </a:prstGeom>
          <a:noFill/>
        </p:spPr>
        <p:txBody>
          <a:bodyPr wrap="square">
            <a:spAutoFit/>
          </a:bodyPr>
          <a:lstStyle/>
          <a:p>
            <a:pPr algn="just"/>
            <a:r>
              <a:rPr lang="uk-UA" sz="2000" dirty="0"/>
              <a:t>  Дві рентгенограми, знятих на різних режимах. Для найкращої візуалізації кісткових структур грудної клітки краще вибирати довшій час експозиції при низькому кіловольтажі</a:t>
            </a:r>
            <a:endParaRPr lang="ru-RU" sz="2000" dirty="0"/>
          </a:p>
        </p:txBody>
      </p:sp>
      <p:sp>
        <p:nvSpPr>
          <p:cNvPr id="5" name="Прямоугольник 4"/>
          <p:cNvSpPr/>
          <p:nvPr/>
        </p:nvSpPr>
        <p:spPr>
          <a:xfrm>
            <a:off x="3419872" y="4365104"/>
            <a:ext cx="2418291" cy="369332"/>
          </a:xfrm>
          <a:prstGeom prst="rect">
            <a:avLst/>
          </a:prstGeom>
          <a:noFill/>
        </p:spPr>
        <p:txBody>
          <a:bodyPr wrap="none">
            <a:spAutoFit/>
          </a:bodyPr>
          <a:lstStyle/>
          <a:p>
            <a:r>
              <a:rPr lang="uk-UA" dirty="0"/>
              <a:t>Довгий час експозиції </a:t>
            </a:r>
            <a:endParaRPr lang="ru-RU" dirty="0"/>
          </a:p>
        </p:txBody>
      </p:sp>
      <p:sp>
        <p:nvSpPr>
          <p:cNvPr id="6" name="Прямоугольник 5"/>
          <p:cNvSpPr/>
          <p:nvPr/>
        </p:nvSpPr>
        <p:spPr>
          <a:xfrm>
            <a:off x="0" y="4437112"/>
            <a:ext cx="2641044" cy="369332"/>
          </a:xfrm>
          <a:prstGeom prst="rect">
            <a:avLst/>
          </a:prstGeom>
          <a:noFill/>
        </p:spPr>
        <p:txBody>
          <a:bodyPr wrap="none">
            <a:spAutoFit/>
          </a:bodyPr>
          <a:lstStyle/>
          <a:p>
            <a:r>
              <a:rPr lang="uk-UA" dirty="0"/>
              <a:t>Короткий час експозиції </a:t>
            </a: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0" y="0"/>
            <a:ext cx="6229350" cy="425043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a:stretch>
            <a:fillRect/>
          </a:stretch>
        </p:blipFill>
        <p:spPr bwMode="auto">
          <a:xfrm>
            <a:off x="179512" y="260648"/>
            <a:ext cx="3816424" cy="4445248"/>
          </a:xfrm>
          <a:prstGeom prst="rect">
            <a:avLst/>
          </a:prstGeom>
          <a:noFill/>
          <a:ln w="9525">
            <a:noFill/>
            <a:miter lim="800000"/>
            <a:headEnd/>
            <a:tailEnd/>
          </a:ln>
          <a:effectLst/>
        </p:spPr>
      </p:pic>
      <p:sp>
        <p:nvSpPr>
          <p:cNvPr id="3" name="Прямоугольник 2"/>
          <p:cNvSpPr/>
          <p:nvPr/>
        </p:nvSpPr>
        <p:spPr>
          <a:xfrm>
            <a:off x="179512" y="4725144"/>
            <a:ext cx="3240360" cy="1200329"/>
          </a:xfrm>
          <a:prstGeom prst="rect">
            <a:avLst/>
          </a:prstGeom>
        </p:spPr>
        <p:txBody>
          <a:bodyPr wrap="square">
            <a:spAutoFit/>
          </a:bodyPr>
          <a:lstStyle/>
          <a:p>
            <a:r>
              <a:rPr lang="ru-RU" dirty="0"/>
              <a:t>Перелом 1 ребра справа (</a:t>
            </a:r>
            <a:r>
              <a:rPr lang="ru-RU" dirty="0" err="1"/>
              <a:t>чорна</a:t>
            </a:r>
            <a:r>
              <a:rPr lang="ru-RU" dirty="0"/>
              <a:t> </a:t>
            </a:r>
            <a:r>
              <a:rPr lang="ru-RU" dirty="0" err="1"/>
              <a:t>стрілка</a:t>
            </a:r>
            <a:r>
              <a:rPr lang="ru-RU" dirty="0"/>
              <a:t>)</a:t>
            </a:r>
          </a:p>
          <a:p>
            <a:r>
              <a:rPr lang="ru-RU" dirty="0" err="1"/>
              <a:t>Обмежений</a:t>
            </a:r>
            <a:r>
              <a:rPr lang="ru-RU" dirty="0"/>
              <a:t> пневмоторакс (</a:t>
            </a:r>
            <a:r>
              <a:rPr lang="ru-RU" dirty="0" err="1"/>
              <a:t>біла</a:t>
            </a:r>
            <a:r>
              <a:rPr lang="ru-RU" dirty="0"/>
              <a:t> </a:t>
            </a:r>
            <a:r>
              <a:rPr lang="ru-RU" dirty="0" err="1"/>
              <a:t>стрілка</a:t>
            </a:r>
            <a:r>
              <a:rPr lang="ru-RU" dirty="0"/>
              <a:t>)</a:t>
            </a:r>
          </a:p>
        </p:txBody>
      </p:sp>
      <p:pic>
        <p:nvPicPr>
          <p:cNvPr id="58371" name="Picture 3"/>
          <p:cNvPicPr>
            <a:picLocks noChangeAspect="1" noChangeArrowheads="1"/>
          </p:cNvPicPr>
          <p:nvPr/>
        </p:nvPicPr>
        <p:blipFill>
          <a:blip r:embed="rId3" cstate="print"/>
          <a:srcRect/>
          <a:stretch>
            <a:fillRect/>
          </a:stretch>
        </p:blipFill>
        <p:spPr bwMode="auto">
          <a:xfrm>
            <a:off x="4178300" y="260648"/>
            <a:ext cx="4965700" cy="4320480"/>
          </a:xfrm>
          <a:prstGeom prst="rect">
            <a:avLst/>
          </a:prstGeom>
          <a:noFill/>
          <a:ln w="9525">
            <a:noFill/>
            <a:miter lim="800000"/>
            <a:headEnd/>
            <a:tailEnd/>
          </a:ln>
          <a:effectLst/>
        </p:spPr>
      </p:pic>
      <p:cxnSp>
        <p:nvCxnSpPr>
          <p:cNvPr id="6" name="Прямая со стрелкой 5"/>
          <p:cNvCxnSpPr/>
          <p:nvPr/>
        </p:nvCxnSpPr>
        <p:spPr>
          <a:xfrm flipH="1">
            <a:off x="8172400" y="3068960"/>
            <a:ext cx="432048"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4211960" y="4797152"/>
            <a:ext cx="4932040" cy="646331"/>
          </a:xfrm>
          <a:prstGeom prst="rect">
            <a:avLst/>
          </a:prstGeom>
        </p:spPr>
        <p:txBody>
          <a:bodyPr wrap="square">
            <a:spAutoFit/>
          </a:bodyPr>
          <a:lstStyle/>
          <a:p>
            <a:r>
              <a:rPr lang="ru-RU" dirty="0"/>
              <a:t>Перелом 1 ребра </a:t>
            </a:r>
            <a:r>
              <a:rPr lang="ru-RU" dirty="0" err="1"/>
              <a:t>зліва</a:t>
            </a:r>
            <a:r>
              <a:rPr lang="ru-RU" dirty="0"/>
              <a:t> (</a:t>
            </a:r>
            <a:r>
              <a:rPr lang="ru-RU" dirty="0" err="1"/>
              <a:t>Пінчера</a:t>
            </a:r>
            <a:r>
              <a:rPr lang="ru-RU" dirty="0"/>
              <a:t>) у спортсмена при </a:t>
            </a:r>
            <a:r>
              <a:rPr lang="ru-RU" dirty="0" err="1"/>
              <a:t>занадто</a:t>
            </a:r>
            <a:r>
              <a:rPr lang="ru-RU" dirty="0"/>
              <a:t> сильному </a:t>
            </a:r>
            <a:r>
              <a:rPr lang="ru-RU" dirty="0" err="1"/>
              <a:t>русі</a:t>
            </a:r>
            <a:r>
              <a:rPr lang="ru-RU" dirty="0"/>
              <a:t> руки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24936" cy="5262979"/>
          </a:xfrm>
          <a:prstGeom prst="rect">
            <a:avLst/>
          </a:prstGeom>
        </p:spPr>
        <p:txBody>
          <a:bodyPr wrap="square">
            <a:spAutoFit/>
          </a:bodyPr>
          <a:lstStyle/>
          <a:p>
            <a:pPr indent="265113" algn="just"/>
            <a:r>
              <a:rPr lang="uk-UA" sz="2400" b="1" dirty="0"/>
              <a:t>Флотируючі (вікончасті, стулчасті) переломи ребер - </a:t>
            </a:r>
            <a:r>
              <a:rPr lang="uk-UA" sz="2400" dirty="0"/>
              <a:t>група переломів ребер, при яких утворюється фрагмент ребра, не пов'язаний кістково з хребтом. </a:t>
            </a:r>
          </a:p>
          <a:p>
            <a:pPr indent="265113" algn="just"/>
            <a:r>
              <a:rPr lang="uk-UA" sz="2400" dirty="0"/>
              <a:t>У грудній клітці утворюється патологічно рухливий вільний кістковий фрагмент який, не бере участі в її рухах і переміщається в залежності від внутрішньо грудного тиску.</a:t>
            </a:r>
          </a:p>
          <a:p>
            <a:pPr indent="265113" algn="just"/>
            <a:r>
              <a:rPr lang="uk-UA" sz="2400" dirty="0"/>
              <a:t>Порушення каркасу грудної клітини призводить до неповного розправлення легені на стороні пошкодження.</a:t>
            </a:r>
          </a:p>
          <a:p>
            <a:pPr indent="265113" algn="just"/>
            <a:r>
              <a:rPr lang="uk-UA" sz="2400" dirty="0"/>
              <a:t>На вдиху через западання флотуючої ділянки внутрішньо легеневий тиск повітря на стороні пошкодження вище, а на видиху через вибухання реберного вікна нижче, ніж в легені на здоровому боці. У зв'язку з цим при диханні відбувається часткове перекачування повітря з легені на ураженій стороні в легеню на здоровій, а при видиху - навпаки.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27984" y="0"/>
            <a:ext cx="4716016" cy="3477875"/>
          </a:xfrm>
          <a:prstGeom prst="rect">
            <a:avLst/>
          </a:prstGeom>
        </p:spPr>
        <p:txBody>
          <a:bodyPr wrap="square">
            <a:spAutoFit/>
          </a:bodyPr>
          <a:lstStyle/>
          <a:p>
            <a:pPr algn="just"/>
            <a:r>
              <a:rPr lang="uk-UA" sz="2000" dirty="0"/>
              <a:t>Такий маятникоподібний рух повітря в легенях призводить до збільшення «мертвого» простору і сприяє наростанню гіпоксії. Крім того, різний тиск в здоровій і ушкодженій половинах грудної клітини, змінюється в процесі дихання, обумовлює зміщення органів середостіння (в тому числі серця і великих судин) маятникоподібного характеру, що обумовлює розвиток також серцево-судинних порушень.</a:t>
            </a:r>
          </a:p>
        </p:txBody>
      </p:sp>
      <p:pic>
        <p:nvPicPr>
          <p:cNvPr id="71682" name="Picture 2" descr="https://upload.wikimedia.org/wikipedia/commons/thumb/3/39/Flail_chest_mechaincs.jpg/220px-Flail_chest_mechaincs.jpg"/>
          <p:cNvPicPr>
            <a:picLocks noChangeAspect="1" noChangeArrowheads="1"/>
          </p:cNvPicPr>
          <p:nvPr/>
        </p:nvPicPr>
        <p:blipFill>
          <a:blip r:embed="rId2" cstate="print"/>
          <a:srcRect/>
          <a:stretch>
            <a:fillRect/>
          </a:stretch>
        </p:blipFill>
        <p:spPr bwMode="auto">
          <a:xfrm>
            <a:off x="179511" y="260648"/>
            <a:ext cx="4039875" cy="6408712"/>
          </a:xfrm>
          <a:prstGeom prst="rect">
            <a:avLst/>
          </a:prstGeom>
          <a:noFill/>
        </p:spPr>
      </p:pic>
      <p:sp>
        <p:nvSpPr>
          <p:cNvPr id="4" name="Прямоугольник 3"/>
          <p:cNvSpPr/>
          <p:nvPr/>
        </p:nvSpPr>
        <p:spPr>
          <a:xfrm>
            <a:off x="4355976" y="3861048"/>
            <a:ext cx="4572000" cy="1938992"/>
          </a:xfrm>
          <a:prstGeom prst="rect">
            <a:avLst/>
          </a:prstGeom>
        </p:spPr>
        <p:txBody>
          <a:bodyPr>
            <a:spAutoFit/>
          </a:bodyPr>
          <a:lstStyle/>
          <a:p>
            <a:pPr algn="just"/>
            <a:r>
              <a:rPr lang="uk-UA" sz="2000" dirty="0"/>
              <a:t>Механізм патологічної рухливості і розвитку парадоксального дихання при вікончатому переломі: на вдиху відбувається западання флотуючої ділянки грудної клітки (A), на видиху реберне «вікно» вибухає (B).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33637" cy="6740307"/>
          </a:xfrm>
          <a:prstGeom prst="rect">
            <a:avLst/>
          </a:prstGeom>
        </p:spPr>
        <p:txBody>
          <a:bodyPr wrap="square">
            <a:spAutoFit/>
          </a:bodyPr>
          <a:lstStyle/>
          <a:p>
            <a:pPr algn="ctr"/>
            <a:r>
              <a:rPr lang="uk-UA" sz="2400" b="1" dirty="0"/>
              <a:t>Класифікація флотуючих переломів ребер по локалізації:</a:t>
            </a:r>
          </a:p>
          <a:p>
            <a:pPr algn="ctr"/>
            <a:endParaRPr lang="uk-UA" sz="2400" b="1" dirty="0"/>
          </a:p>
          <a:p>
            <a:pPr marL="354013" indent="-354013" algn="just">
              <a:buFont typeface="Arial" pitchFamily="34" charset="0"/>
              <a:buChar char="•"/>
            </a:pPr>
            <a:r>
              <a:rPr lang="uk-UA" sz="2400" b="1" i="1" dirty="0"/>
              <a:t>Передні двосторонні (передні білатеральні): </a:t>
            </a:r>
            <a:r>
              <a:rPr lang="uk-UA" sz="2400" dirty="0"/>
              <a:t>переломи ребер локалізуються по обидва боки від грудини на передній поверхні грудної клітини</a:t>
            </a:r>
          </a:p>
          <a:p>
            <a:pPr marL="354013" indent="-354013" algn="just">
              <a:buFont typeface="Arial" pitchFamily="34" charset="0"/>
              <a:buChar char="•"/>
            </a:pPr>
            <a:endParaRPr lang="uk-UA" sz="2400" dirty="0"/>
          </a:p>
          <a:p>
            <a:pPr marL="354013" indent="-354013" algn="just">
              <a:buFont typeface="Arial" pitchFamily="34" charset="0"/>
              <a:buChar char="•"/>
            </a:pPr>
            <a:r>
              <a:rPr lang="uk-UA" sz="2400" b="1" i="1" dirty="0"/>
              <a:t>Передньобокові (антелатеральні): </a:t>
            </a:r>
            <a:r>
              <a:rPr lang="uk-UA" sz="2400" dirty="0"/>
              <a:t>кожне ребро ламається в двох (або більше) місцях по одну сторону від грудини по передній і бічній поверхні грудної клітки; з хребтом втрачає зв'язок передньобоковий відділ грудної клітки.</a:t>
            </a:r>
          </a:p>
          <a:p>
            <a:pPr marL="354013" indent="-354013" algn="just">
              <a:buFont typeface="Arial" pitchFamily="34" charset="0"/>
              <a:buChar char="•"/>
            </a:pPr>
            <a:endParaRPr lang="uk-UA" sz="2400" dirty="0"/>
          </a:p>
          <a:p>
            <a:pPr marL="354013" indent="-354013" algn="just">
              <a:buFont typeface="Arial" pitchFamily="34" charset="0"/>
              <a:buChar char="•"/>
            </a:pPr>
            <a:r>
              <a:rPr lang="uk-UA" sz="2400" b="1" i="1" dirty="0"/>
              <a:t>Задньобічні (дорсолатеральні): </a:t>
            </a:r>
            <a:r>
              <a:rPr lang="uk-UA" sz="2400" dirty="0"/>
              <a:t>кожне ребро ламається в двох (або більше) місцях по одну сторону від хребта по задній і бічній поверхні грудної клітки;</a:t>
            </a:r>
          </a:p>
          <a:p>
            <a:pPr marL="354013" indent="-354013" algn="just">
              <a:buFont typeface="Arial" pitchFamily="34" charset="0"/>
              <a:buChar char="•"/>
            </a:pPr>
            <a:endParaRPr lang="uk-UA" sz="2400" dirty="0"/>
          </a:p>
          <a:p>
            <a:pPr marL="354013" indent="-354013" algn="just">
              <a:buFont typeface="Arial" pitchFamily="34" charset="0"/>
              <a:buChar char="•"/>
            </a:pPr>
            <a:r>
              <a:rPr lang="uk-UA" sz="2400" b="1" i="1" dirty="0"/>
              <a:t>Задні двосторонні (задні білатеральні): </a:t>
            </a:r>
            <a:r>
              <a:rPr lang="uk-UA" sz="2400" dirty="0"/>
              <a:t>переломи ребер локалізуються по обидва боки від хребта по задній поверхні грудної клітки.</a:t>
            </a:r>
            <a:endParaRPr lang="uk-U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5975648" y="908720"/>
            <a:ext cx="3168352" cy="4306556"/>
          </a:xfrm>
          <a:prstGeom prst="rect">
            <a:avLst/>
          </a:prstGeom>
          <a:noFill/>
          <a:ln w="9525">
            <a:noFill/>
            <a:miter lim="800000"/>
            <a:headEnd/>
            <a:tailEnd/>
          </a:ln>
          <a:effectLst/>
        </p:spPr>
      </p:pic>
      <p:sp>
        <p:nvSpPr>
          <p:cNvPr id="3" name="Прямоугольник 2"/>
          <p:cNvSpPr/>
          <p:nvPr/>
        </p:nvSpPr>
        <p:spPr>
          <a:xfrm>
            <a:off x="5940152" y="5445225"/>
            <a:ext cx="2880320" cy="923330"/>
          </a:xfrm>
          <a:prstGeom prst="rect">
            <a:avLst/>
          </a:prstGeom>
        </p:spPr>
        <p:txBody>
          <a:bodyPr wrap="square">
            <a:spAutoFit/>
          </a:bodyPr>
          <a:lstStyle/>
          <a:p>
            <a:r>
              <a:rPr lang="uk-UA" dirty="0"/>
              <a:t>КТ-реконструкція. флотуючі переломи</a:t>
            </a:r>
          </a:p>
          <a:p>
            <a:r>
              <a:rPr lang="uk-UA" dirty="0"/>
              <a:t>2-9 ребер справа</a:t>
            </a:r>
          </a:p>
        </p:txBody>
      </p:sp>
      <p:pic>
        <p:nvPicPr>
          <p:cNvPr id="44034" name="Picture 2" descr="Обзорная рентгенограмма грудной клетки: флотирующие переломы рёбер справа в сочетании с ушибом правого лёгкого и эмфиземой мягких тканей грудной клетки"/>
          <p:cNvPicPr>
            <a:picLocks noChangeAspect="1" noChangeArrowheads="1"/>
          </p:cNvPicPr>
          <p:nvPr/>
        </p:nvPicPr>
        <p:blipFill>
          <a:blip r:embed="rId3" cstate="print"/>
          <a:srcRect/>
          <a:stretch>
            <a:fillRect/>
          </a:stretch>
        </p:blipFill>
        <p:spPr bwMode="auto">
          <a:xfrm>
            <a:off x="0" y="836712"/>
            <a:ext cx="5834334" cy="4365104"/>
          </a:xfrm>
          <a:prstGeom prst="rect">
            <a:avLst/>
          </a:prstGeom>
          <a:noFill/>
        </p:spPr>
      </p:pic>
      <p:sp>
        <p:nvSpPr>
          <p:cNvPr id="5" name="Прямоугольник 4"/>
          <p:cNvSpPr/>
          <p:nvPr/>
        </p:nvSpPr>
        <p:spPr>
          <a:xfrm>
            <a:off x="2915816" y="188640"/>
            <a:ext cx="3024289" cy="461665"/>
          </a:xfrm>
          <a:prstGeom prst="rect">
            <a:avLst/>
          </a:prstGeom>
        </p:spPr>
        <p:txBody>
          <a:bodyPr wrap="none">
            <a:spAutoFit/>
          </a:bodyPr>
          <a:lstStyle/>
          <a:p>
            <a:r>
              <a:rPr lang="uk-UA" sz="2400" b="1" dirty="0"/>
              <a:t>Флотуючі переломи </a:t>
            </a:r>
          </a:p>
        </p:txBody>
      </p:sp>
      <p:sp>
        <p:nvSpPr>
          <p:cNvPr id="6" name="Прямоугольник 5"/>
          <p:cNvSpPr/>
          <p:nvPr/>
        </p:nvSpPr>
        <p:spPr>
          <a:xfrm>
            <a:off x="539552" y="5301208"/>
            <a:ext cx="4572000" cy="923330"/>
          </a:xfrm>
          <a:prstGeom prst="rect">
            <a:avLst/>
          </a:prstGeom>
        </p:spPr>
        <p:txBody>
          <a:bodyPr>
            <a:spAutoFit/>
          </a:bodyPr>
          <a:lstStyle/>
          <a:p>
            <a:r>
              <a:rPr lang="uk-UA" dirty="0"/>
              <a:t>флотуючі переломи ребер справа в поєднанні з забоєм правої легені і емфіземою м'яких тканин грудної клітки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251520" y="908720"/>
            <a:ext cx="4536504" cy="3832130"/>
          </a:xfrm>
          <a:prstGeom prst="rect">
            <a:avLst/>
          </a:prstGeom>
          <a:noFill/>
          <a:ln w="9525">
            <a:noFill/>
            <a:miter lim="800000"/>
            <a:headEnd/>
            <a:tailEnd/>
          </a:ln>
          <a:effectLst/>
        </p:spPr>
      </p:pic>
      <p:sp>
        <p:nvSpPr>
          <p:cNvPr id="3" name="Прямоугольник 2"/>
          <p:cNvSpPr/>
          <p:nvPr/>
        </p:nvSpPr>
        <p:spPr>
          <a:xfrm>
            <a:off x="251520" y="0"/>
            <a:ext cx="8352928" cy="830997"/>
          </a:xfrm>
          <a:prstGeom prst="rect">
            <a:avLst/>
          </a:prstGeom>
        </p:spPr>
        <p:txBody>
          <a:bodyPr wrap="square">
            <a:spAutoFit/>
          </a:bodyPr>
          <a:lstStyle/>
          <a:p>
            <a:pPr algn="ctr"/>
            <a:r>
              <a:rPr lang="uk-UA" sz="2400" b="1" dirty="0"/>
              <a:t>Диференціальна діагностика гострих та консолідованих переломів</a:t>
            </a:r>
          </a:p>
        </p:txBody>
      </p:sp>
      <p:sp>
        <p:nvSpPr>
          <p:cNvPr id="4" name="Прямоугольник 3"/>
          <p:cNvSpPr/>
          <p:nvPr/>
        </p:nvSpPr>
        <p:spPr>
          <a:xfrm>
            <a:off x="4788024" y="980728"/>
            <a:ext cx="4355976" cy="1569660"/>
          </a:xfrm>
          <a:prstGeom prst="rect">
            <a:avLst/>
          </a:prstGeom>
        </p:spPr>
        <p:txBody>
          <a:bodyPr wrap="square">
            <a:spAutoFit/>
          </a:bodyPr>
          <a:lstStyle/>
          <a:p>
            <a:r>
              <a:rPr lang="uk-UA" sz="2400" dirty="0"/>
              <a:t>Консолідований перелом ребер справа по передній пахвовій лінії.</a:t>
            </a:r>
          </a:p>
          <a:p>
            <a:r>
              <a:rPr lang="uk-UA" sz="2400" dirty="0"/>
              <a:t>- наявність кісткової мозолі</a:t>
            </a:r>
          </a:p>
        </p:txBody>
      </p:sp>
      <p:cxnSp>
        <p:nvCxnSpPr>
          <p:cNvPr id="6" name="Прямая со стрелкой 5"/>
          <p:cNvCxnSpPr/>
          <p:nvPr/>
        </p:nvCxnSpPr>
        <p:spPr>
          <a:xfrm flipH="1">
            <a:off x="2051720" y="1484784"/>
            <a:ext cx="288032" cy="3600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3010" name="Picture 2" descr="Рентгенограмма грудной клетки. Обозначена область множественных старых переломов рёбер."/>
          <p:cNvPicPr>
            <a:picLocks noChangeAspect="1" noChangeArrowheads="1"/>
          </p:cNvPicPr>
          <p:nvPr/>
        </p:nvPicPr>
        <p:blipFill>
          <a:blip r:embed="rId3" cstate="print"/>
          <a:srcRect/>
          <a:stretch>
            <a:fillRect/>
          </a:stretch>
        </p:blipFill>
        <p:spPr bwMode="auto">
          <a:xfrm>
            <a:off x="5076056" y="3645024"/>
            <a:ext cx="4067944" cy="3429544"/>
          </a:xfrm>
          <a:prstGeom prst="rect">
            <a:avLst/>
          </a:prstGeom>
          <a:noFill/>
        </p:spPr>
      </p:pic>
      <p:sp>
        <p:nvSpPr>
          <p:cNvPr id="7" name="Прямоугольник 6"/>
          <p:cNvSpPr/>
          <p:nvPr/>
        </p:nvSpPr>
        <p:spPr>
          <a:xfrm>
            <a:off x="755576" y="5805264"/>
            <a:ext cx="4176464" cy="830997"/>
          </a:xfrm>
          <a:prstGeom prst="rect">
            <a:avLst/>
          </a:prstGeom>
        </p:spPr>
        <p:txBody>
          <a:bodyPr wrap="square">
            <a:spAutoFit/>
          </a:bodyPr>
          <a:lstStyle/>
          <a:p>
            <a:r>
              <a:rPr lang="uk-UA" sz="2400" dirty="0"/>
              <a:t>Множинні старі переломи 4-7 ребер зліва</a:t>
            </a:r>
            <a:r>
              <a:rPr lang="uk-UA"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fontScale="90000"/>
          </a:bodyPr>
          <a:lstStyle/>
          <a:p>
            <a:r>
              <a:rPr lang="ru-RU" dirty="0" err="1"/>
              <a:t>Пошкодження</a:t>
            </a:r>
            <a:r>
              <a:rPr lang="ru-RU" dirty="0"/>
              <a:t> </a:t>
            </a:r>
            <a:r>
              <a:rPr lang="ru-RU" dirty="0" err="1"/>
              <a:t>трахеї</a:t>
            </a:r>
            <a:r>
              <a:rPr lang="ru-RU" dirty="0"/>
              <a:t> та </a:t>
            </a:r>
            <a:r>
              <a:rPr lang="ru-RU" dirty="0" err="1"/>
              <a:t>бронхів</a:t>
            </a:r>
            <a:endParaRPr lang="ru-RU" dirty="0"/>
          </a:p>
        </p:txBody>
      </p:sp>
      <p:sp>
        <p:nvSpPr>
          <p:cNvPr id="3" name="Прямоугольник 2"/>
          <p:cNvSpPr/>
          <p:nvPr/>
        </p:nvSpPr>
        <p:spPr>
          <a:xfrm>
            <a:off x="251520" y="908720"/>
            <a:ext cx="8640960" cy="5632311"/>
          </a:xfrm>
          <a:prstGeom prst="rect">
            <a:avLst/>
          </a:prstGeom>
        </p:spPr>
        <p:txBody>
          <a:bodyPr wrap="square">
            <a:spAutoFit/>
          </a:bodyPr>
          <a:lstStyle/>
          <a:p>
            <a:pPr indent="265113" algn="just"/>
            <a:r>
              <a:rPr lang="uk-UA" sz="2400" dirty="0"/>
              <a:t>Пошкодження трахеї і бронхів супроводжується переломами верхніх ребер. Зустрічається не часто. Розрив настає переважно в місці біфуркації трахеї або на 1-2 см дистальніше Карини. Ступінь ураження стінки залежить від тяжкості травми.</a:t>
            </a:r>
          </a:p>
          <a:p>
            <a:pPr indent="265113" algn="just"/>
            <a:r>
              <a:rPr lang="uk-UA" sz="2400" dirty="0"/>
              <a:t>При цьому повітря виходить за межі органу, надходить в середостіння, плевральну порожнину з розвитком пневмотораксу.</a:t>
            </a:r>
          </a:p>
          <a:p>
            <a:pPr indent="265113" algn="just"/>
            <a:r>
              <a:rPr lang="uk-UA" sz="2400" dirty="0"/>
              <a:t>Клініка:</a:t>
            </a:r>
          </a:p>
          <a:p>
            <a:pPr indent="265113" algn="just">
              <a:buFont typeface="Arial" pitchFamily="34" charset="0"/>
              <a:buChar char="•"/>
            </a:pPr>
            <a:r>
              <a:rPr lang="uk-UA" sz="2400" dirty="0"/>
              <a:t>  кашель,</a:t>
            </a:r>
          </a:p>
          <a:p>
            <a:pPr indent="265113" algn="just">
              <a:buFont typeface="Arial" pitchFamily="34" charset="0"/>
              <a:buChar char="•"/>
            </a:pPr>
            <a:r>
              <a:rPr lang="uk-UA" sz="2400" dirty="0"/>
              <a:t>  загрудинний біль,</a:t>
            </a:r>
          </a:p>
          <a:p>
            <a:pPr indent="265113" algn="just">
              <a:buFont typeface="Arial" pitchFamily="34" charset="0"/>
              <a:buChar char="•"/>
            </a:pPr>
            <a:r>
              <a:rPr lang="uk-UA" sz="2400" dirty="0"/>
              <a:t>  задишка,</a:t>
            </a:r>
          </a:p>
          <a:p>
            <a:pPr indent="265113" algn="just">
              <a:buFont typeface="Arial" pitchFamily="34" charset="0"/>
              <a:buChar char="•"/>
            </a:pPr>
            <a:r>
              <a:rPr lang="uk-UA" sz="2400" dirty="0"/>
              <a:t>  кровохаркання,</a:t>
            </a:r>
          </a:p>
          <a:p>
            <a:pPr indent="265113" algn="just">
              <a:buFont typeface="Arial" pitchFamily="34" charset="0"/>
              <a:buChar char="•"/>
            </a:pPr>
            <a:r>
              <a:rPr lang="uk-UA" sz="2400" dirty="0"/>
              <a:t>  ціаноз,</a:t>
            </a:r>
          </a:p>
          <a:p>
            <a:pPr indent="265113" algn="just">
              <a:buFont typeface="Arial" pitchFamily="34" charset="0"/>
              <a:buChar char="•"/>
            </a:pPr>
            <a:r>
              <a:rPr lang="uk-UA" sz="2400" dirty="0"/>
              <a:t>  емфізема м'яких тканин шиї,</a:t>
            </a:r>
          </a:p>
          <a:p>
            <a:pPr indent="265113" algn="just">
              <a:buFont typeface="Arial" pitchFamily="34" charset="0"/>
              <a:buChar char="•"/>
            </a:pPr>
            <a:r>
              <a:rPr lang="uk-UA" sz="2400" dirty="0"/>
              <a:t>  втягнення міжреберних проміжків</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96944" cy="1569660"/>
          </a:xfrm>
          <a:prstGeom prst="rect">
            <a:avLst/>
          </a:prstGeom>
        </p:spPr>
        <p:txBody>
          <a:bodyPr wrap="square">
            <a:spAutoFit/>
          </a:bodyPr>
          <a:lstStyle/>
          <a:p>
            <a:r>
              <a:rPr lang="uk-UA" sz="2400" dirty="0"/>
              <a:t>Рентген ознаки розриву трахеї і головного бронха:</a:t>
            </a:r>
          </a:p>
          <a:p>
            <a:pPr>
              <a:buFont typeface="Arial" pitchFamily="34" charset="0"/>
              <a:buChar char="•"/>
            </a:pPr>
            <a:r>
              <a:rPr lang="uk-UA" sz="2400" dirty="0"/>
              <a:t>  переломи перших 2-3 ребер,</a:t>
            </a:r>
          </a:p>
          <a:p>
            <a:pPr>
              <a:buFont typeface="Arial" pitchFamily="34" charset="0"/>
              <a:buChar char="•"/>
            </a:pPr>
            <a:r>
              <a:rPr lang="uk-UA" sz="2400" dirty="0"/>
              <a:t>  напружений пневмоторакс, рідше гемопневмоторакс,</a:t>
            </a:r>
          </a:p>
          <a:p>
            <a:pPr>
              <a:buFont typeface="Arial" pitchFamily="34" charset="0"/>
              <a:buChar char="•"/>
            </a:pPr>
            <a:r>
              <a:rPr lang="uk-UA" sz="2400" dirty="0"/>
              <a:t>  ділянка підвищення прозорості на місці розриву</a:t>
            </a:r>
          </a:p>
        </p:txBody>
      </p:sp>
      <p:pic>
        <p:nvPicPr>
          <p:cNvPr id="115714" name="Picture 2"/>
          <p:cNvPicPr>
            <a:picLocks noChangeAspect="1" noChangeArrowheads="1"/>
          </p:cNvPicPr>
          <p:nvPr/>
        </p:nvPicPr>
        <p:blipFill>
          <a:blip r:embed="rId2" cstate="print"/>
          <a:srcRect/>
          <a:stretch>
            <a:fillRect/>
          </a:stretch>
        </p:blipFill>
        <p:spPr bwMode="auto">
          <a:xfrm>
            <a:off x="323528" y="1726198"/>
            <a:ext cx="2664296" cy="4223082"/>
          </a:xfrm>
          <a:prstGeom prst="rect">
            <a:avLst/>
          </a:prstGeom>
          <a:noFill/>
          <a:ln w="9525">
            <a:noFill/>
            <a:miter lim="800000"/>
            <a:headEnd/>
            <a:tailEnd/>
          </a:ln>
          <a:effectLst/>
        </p:spPr>
      </p:pic>
      <p:pic>
        <p:nvPicPr>
          <p:cNvPr id="115715" name="Picture 3"/>
          <p:cNvPicPr>
            <a:picLocks noChangeAspect="1" noChangeArrowheads="1"/>
          </p:cNvPicPr>
          <p:nvPr/>
        </p:nvPicPr>
        <p:blipFill>
          <a:blip r:embed="rId3" cstate="print"/>
          <a:srcRect/>
          <a:stretch>
            <a:fillRect/>
          </a:stretch>
        </p:blipFill>
        <p:spPr bwMode="auto">
          <a:xfrm>
            <a:off x="3059833" y="1700808"/>
            <a:ext cx="6084168" cy="4248472"/>
          </a:xfrm>
          <a:prstGeom prst="rect">
            <a:avLst/>
          </a:prstGeom>
          <a:noFill/>
          <a:ln w="9525">
            <a:noFill/>
            <a:miter lim="800000"/>
            <a:headEnd/>
            <a:tailEnd/>
          </a:ln>
          <a:effectLst/>
        </p:spPr>
      </p:pic>
      <p:sp>
        <p:nvSpPr>
          <p:cNvPr id="5" name="Прямоугольник 4"/>
          <p:cNvSpPr/>
          <p:nvPr/>
        </p:nvSpPr>
        <p:spPr>
          <a:xfrm>
            <a:off x="323528" y="5934670"/>
            <a:ext cx="2664296" cy="923330"/>
          </a:xfrm>
          <a:prstGeom prst="rect">
            <a:avLst/>
          </a:prstGeom>
        </p:spPr>
        <p:txBody>
          <a:bodyPr wrap="square">
            <a:spAutoFit/>
          </a:bodyPr>
          <a:lstStyle/>
          <a:p>
            <a:r>
              <a:rPr lang="uk-UA" dirty="0"/>
              <a:t>Лінійні смужки просвітлення за рахунок пневмомедіастинума</a:t>
            </a:r>
          </a:p>
        </p:txBody>
      </p:sp>
      <p:sp>
        <p:nvSpPr>
          <p:cNvPr id="6" name="Прямоугольник 5"/>
          <p:cNvSpPr/>
          <p:nvPr/>
        </p:nvSpPr>
        <p:spPr>
          <a:xfrm>
            <a:off x="3059832" y="6093296"/>
            <a:ext cx="6084168" cy="646331"/>
          </a:xfrm>
          <a:prstGeom prst="rect">
            <a:avLst/>
          </a:prstGeom>
        </p:spPr>
        <p:txBody>
          <a:bodyPr wrap="square">
            <a:spAutoFit/>
          </a:bodyPr>
          <a:lstStyle/>
          <a:p>
            <a:r>
              <a:rPr lang="uk-UA" dirty="0"/>
              <a:t>На </a:t>
            </a:r>
            <a:r>
              <a:rPr lang="uk-UA" dirty="0" err="1"/>
              <a:t>КТ</a:t>
            </a:r>
            <a:r>
              <a:rPr lang="uk-UA" dirty="0"/>
              <a:t> видно розрив постеролатеральної стінки трахеї (чорна стрілка) і пневмомедіастинум (білі стрілки)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cstate="print"/>
          <a:srcRect/>
          <a:stretch>
            <a:fillRect/>
          </a:stretch>
        </p:blipFill>
        <p:spPr bwMode="auto">
          <a:xfrm>
            <a:off x="251520" y="692696"/>
            <a:ext cx="6172200" cy="5610225"/>
          </a:xfrm>
          <a:prstGeom prst="rect">
            <a:avLst/>
          </a:prstGeom>
          <a:noFill/>
          <a:ln w="9525">
            <a:noFill/>
            <a:miter lim="800000"/>
            <a:headEnd/>
            <a:tailEnd/>
          </a:ln>
          <a:effectLst/>
        </p:spPr>
      </p:pic>
      <p:sp>
        <p:nvSpPr>
          <p:cNvPr id="3" name="Прямоугольник 2"/>
          <p:cNvSpPr/>
          <p:nvPr/>
        </p:nvSpPr>
        <p:spPr>
          <a:xfrm>
            <a:off x="1475656" y="188640"/>
            <a:ext cx="5090048" cy="461665"/>
          </a:xfrm>
          <a:prstGeom prst="rect">
            <a:avLst/>
          </a:prstGeom>
        </p:spPr>
        <p:txBody>
          <a:bodyPr wrap="none">
            <a:spAutoFit/>
          </a:bodyPr>
          <a:lstStyle/>
          <a:p>
            <a:r>
              <a:rPr lang="uk-UA" sz="2400" b="1" dirty="0"/>
              <a:t>Розрив правого проміжного бронха</a:t>
            </a:r>
          </a:p>
        </p:txBody>
      </p:sp>
      <p:sp>
        <p:nvSpPr>
          <p:cNvPr id="4" name="Прямоугольник 3"/>
          <p:cNvSpPr/>
          <p:nvPr/>
        </p:nvSpPr>
        <p:spPr>
          <a:xfrm>
            <a:off x="6228184" y="1412776"/>
            <a:ext cx="2915816" cy="3139321"/>
          </a:xfrm>
          <a:prstGeom prst="rect">
            <a:avLst/>
          </a:prstGeom>
        </p:spPr>
        <p:txBody>
          <a:bodyPr wrap="square">
            <a:spAutoFit/>
          </a:bodyPr>
          <a:lstStyle/>
          <a:p>
            <a:pPr marL="265113" indent="-265113">
              <a:buFont typeface="Wingdings" pitchFamily="2" charset="2"/>
              <a:buChar char="ü"/>
            </a:pPr>
            <a:r>
              <a:rPr lang="uk-UA" dirty="0"/>
              <a:t>пневмомедіастинум (зірочка)</a:t>
            </a:r>
          </a:p>
          <a:p>
            <a:pPr marL="265113" indent="-265113">
              <a:buFont typeface="Wingdings" pitchFamily="2" charset="2"/>
              <a:buChar char="ü"/>
            </a:pPr>
            <a:r>
              <a:rPr lang="uk-UA" dirty="0"/>
              <a:t>обмежений пневмоторакс \ (сині стрілки)</a:t>
            </a:r>
          </a:p>
          <a:p>
            <a:pPr marL="265113" indent="-265113">
              <a:buFont typeface="Wingdings" pitchFamily="2" charset="2"/>
              <a:buChar char="ü"/>
            </a:pPr>
            <a:r>
              <a:rPr lang="uk-UA" dirty="0"/>
              <a:t>множинні розриви легеневої паренхіми (чорні стрілки)</a:t>
            </a:r>
          </a:p>
          <a:p>
            <a:pPr marL="265113" indent="-265113">
              <a:buFont typeface="Wingdings" pitchFamily="2" charset="2"/>
              <a:buChar char="ü"/>
            </a:pPr>
            <a:r>
              <a:rPr lang="uk-UA" dirty="0"/>
              <a:t>затемнення легеневих полів за рахунок удару легень</a:t>
            </a:r>
          </a:p>
        </p:txBody>
      </p:sp>
      <p:sp>
        <p:nvSpPr>
          <p:cNvPr id="7" name="Стрелка вниз 6"/>
          <p:cNvSpPr/>
          <p:nvPr/>
        </p:nvSpPr>
        <p:spPr>
          <a:xfrm>
            <a:off x="1979712" y="836712"/>
            <a:ext cx="144016" cy="216024"/>
          </a:xfrm>
          <a:prstGeom prst="down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3851920" y="692696"/>
            <a:ext cx="144016" cy="432048"/>
          </a:xfrm>
          <a:prstGeom prst="downArrow">
            <a:avLst/>
          </a:prstGeom>
          <a:solidFill>
            <a:schemeClr val="accent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fontScale="90000"/>
          </a:bodyPr>
          <a:lstStyle/>
          <a:p>
            <a:r>
              <a:rPr lang="ru-RU" dirty="0" err="1"/>
              <a:t>Пошкодження</a:t>
            </a:r>
            <a:r>
              <a:rPr lang="ru-RU" dirty="0"/>
              <a:t> </a:t>
            </a:r>
            <a:r>
              <a:rPr lang="ru-RU" dirty="0" err="1"/>
              <a:t>паренхіми</a:t>
            </a:r>
            <a:r>
              <a:rPr lang="ru-RU" dirty="0"/>
              <a:t> </a:t>
            </a:r>
            <a:r>
              <a:rPr lang="ru-RU" dirty="0" err="1"/>
              <a:t>легень</a:t>
            </a:r>
            <a:endParaRPr lang="ru-RU" dirty="0"/>
          </a:p>
        </p:txBody>
      </p:sp>
      <p:sp>
        <p:nvSpPr>
          <p:cNvPr id="3" name="Прямоугольник 2"/>
          <p:cNvSpPr/>
          <p:nvPr/>
        </p:nvSpPr>
        <p:spPr>
          <a:xfrm>
            <a:off x="2483768" y="908720"/>
            <a:ext cx="2668038" cy="646331"/>
          </a:xfrm>
          <a:prstGeom prst="rect">
            <a:avLst/>
          </a:prstGeom>
        </p:spPr>
        <p:txBody>
          <a:bodyPr wrap="none">
            <a:spAutoFit/>
          </a:bodyPr>
          <a:lstStyle/>
          <a:p>
            <a:r>
              <a:rPr lang="uk-UA" sz="3600" b="1" dirty="0"/>
              <a:t>Забій легені</a:t>
            </a:r>
            <a:endParaRPr lang="uk-UA" sz="3600" dirty="0"/>
          </a:p>
        </p:txBody>
      </p:sp>
      <p:sp>
        <p:nvSpPr>
          <p:cNvPr id="4" name="Прямоугольник 3"/>
          <p:cNvSpPr/>
          <p:nvPr/>
        </p:nvSpPr>
        <p:spPr>
          <a:xfrm>
            <a:off x="323528" y="1412776"/>
            <a:ext cx="8496944" cy="4893647"/>
          </a:xfrm>
          <a:prstGeom prst="rect">
            <a:avLst/>
          </a:prstGeom>
        </p:spPr>
        <p:txBody>
          <a:bodyPr wrap="square">
            <a:spAutoFit/>
          </a:bodyPr>
          <a:lstStyle/>
          <a:p>
            <a:pPr indent="265113" algn="just"/>
            <a:r>
              <a:rPr lang="uk-UA" sz="2400" dirty="0"/>
              <a:t>Забій легені виникає в перші години після травми як безпосередній наслідок удару і являє собою альвеолярний набряк і крововиливи з інфільтрацією і набряком інтерстицію, але без розривів легеневої паренхіми. Часто виникає при ДТП і мінно-вибуховій травми. Нерідко поєднується з переломами ребер, іноді - з розривом легені. При великих пошкодженнях легеневої паренхіми в 50-60% випадків розвивається гострий респіраторний дистрес-синдром. У 10-40% травматологічних хворих контузія легеневої тканини закінчується летально.</a:t>
            </a:r>
          </a:p>
          <a:p>
            <a:pPr indent="265113" algn="just"/>
            <a:r>
              <a:rPr lang="uk-UA" sz="2400" dirty="0"/>
              <a:t>Клінічні прояви включають задишку, тахіпное, ціаноз, тахікардію і гіпотонію. Можуть виникати локалізовані вологі хрипи і мокрота геморагічного характеру.</a:t>
            </a:r>
          </a:p>
          <a:p>
            <a:pPr indent="265113"/>
            <a:endParaRPr lang="uk-UA"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6001643"/>
          </a:xfrm>
          <a:prstGeom prst="rect">
            <a:avLst/>
          </a:prstGeom>
        </p:spPr>
        <p:txBody>
          <a:bodyPr wrap="square">
            <a:spAutoFit/>
          </a:bodyPr>
          <a:lstStyle/>
          <a:p>
            <a:pPr indent="265113" algn="just"/>
            <a:r>
              <a:rPr lang="uk-UA" sz="2400" dirty="0"/>
              <a:t>Сильний удар в грудну клітку травмує її кістковий каркас. Внутрішня поверхня ребер, які прогнулись пошкоджує легеню, викликаючи його удар. Травмується судинна мережа, легенева паренхіма просочуються кров'ю. Важка травма нерідко супроводжується відривом бронхів. Через рефлекторне змикання голосової щілини наростає внутрішньо грудний тиск, що веде до розриву між альвеолярних перегородок. В результаті цього утворюються кісти, заповнені повітрям (пневмоцеле) і кров'ю (гематоцеле). Від </a:t>
            </a:r>
            <a:r>
              <a:rPr lang="uk-UA" sz="2400" dirty="0" err="1"/>
              <a:t>протиудару</a:t>
            </a:r>
            <a:r>
              <a:rPr lang="uk-UA" sz="2400" dirty="0"/>
              <a:t> виникають аналогічні пошкодження з іншого боку. Відбувається зсув органів грудної порожнини та забій легенів про контрлатеральну половину грудної клітки, хребет. Просочена кров'ю легенева тканина частково втрачає еластичність, що призводить до порушення газообміну і кисневого голодування.</a:t>
            </a:r>
          </a:p>
          <a:p>
            <a:pPr indent="265113" algn="just"/>
            <a:r>
              <a:rPr lang="uk-UA" sz="2400" dirty="0"/>
              <a:t> </a:t>
            </a:r>
            <a:br>
              <a:rPr lang="uk-UA" sz="2400" dirty="0"/>
            </a:br>
            <a:endParaRPr lang="uk-U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6740307"/>
          </a:xfrm>
          <a:prstGeom prst="rect">
            <a:avLst/>
          </a:prstGeom>
        </p:spPr>
        <p:txBody>
          <a:bodyPr wrap="square">
            <a:spAutoFit/>
          </a:bodyPr>
          <a:lstStyle/>
          <a:p>
            <a:pPr algn="ctr" fontAlgn="base"/>
            <a:r>
              <a:rPr lang="uk-UA" sz="2400" b="1" dirty="0"/>
              <a:t>Класифікація забою легень:</a:t>
            </a:r>
          </a:p>
          <a:p>
            <a:pPr fontAlgn="base">
              <a:buFont typeface="Arial" pitchFamily="34" charset="0"/>
              <a:buChar char="•"/>
            </a:pPr>
            <a:r>
              <a:rPr lang="uk-UA" sz="2400" dirty="0"/>
              <a:t> обмежений</a:t>
            </a:r>
          </a:p>
          <a:p>
            <a:pPr fontAlgn="base">
              <a:buFont typeface="Arial" pitchFamily="34" charset="0"/>
              <a:buChar char="•"/>
            </a:pPr>
            <a:r>
              <a:rPr lang="uk-UA" sz="2400" dirty="0"/>
              <a:t> великий.</a:t>
            </a:r>
          </a:p>
          <a:p>
            <a:pPr fontAlgn="base"/>
            <a:endParaRPr lang="uk-UA" sz="2400" dirty="0"/>
          </a:p>
          <a:p>
            <a:pPr indent="265113" algn="just" fontAlgn="base"/>
            <a:r>
              <a:rPr lang="uk-UA" sz="2400" dirty="0"/>
              <a:t>По тяжкості перебігу виділяють три ступені патологічного процесу:</a:t>
            </a:r>
          </a:p>
          <a:p>
            <a:pPr indent="265113" algn="just" fontAlgn="base"/>
            <a:r>
              <a:rPr lang="uk-UA" sz="2400" b="1" dirty="0"/>
              <a:t>Легка ступінь. </a:t>
            </a:r>
            <a:r>
              <a:rPr lang="uk-UA" sz="2400" dirty="0"/>
              <a:t>Обмежений забій локалізується поверхнево, в периферичних ділянках легені. Займає 1-2 легеневих сегмента. Дихальна недостатність відсутня.</a:t>
            </a:r>
          </a:p>
          <a:p>
            <a:pPr indent="265113" algn="just" fontAlgn="base"/>
            <a:r>
              <a:rPr lang="uk-UA" sz="2400" b="1" dirty="0"/>
              <a:t>Середня ступінь</a:t>
            </a:r>
            <a:r>
              <a:rPr lang="uk-UA" sz="2400" dirty="0"/>
              <a:t>. Зона удару поширюється на кілька сегментів. Можливі окремі фокуси пошкодження паренхіми, судин середнього калібру. Помірна дихальна недостатність.</a:t>
            </a:r>
          </a:p>
          <a:p>
            <a:pPr indent="265113" algn="just" fontAlgn="base"/>
            <a:r>
              <a:rPr lang="uk-UA" sz="2400" b="1" dirty="0"/>
              <a:t>Важка ступінь. </a:t>
            </a:r>
            <a:r>
              <a:rPr lang="uk-UA" sz="2400" dirty="0"/>
              <a:t>Обширне ураження альвеолярної тканини з пошкодженням прикореневих структур, магістральних судин. Розвивається гостра дихальна недостатність, вміст кисню в периферичній крові різко знижується.</a:t>
            </a:r>
          </a:p>
          <a:p>
            <a:pPr indent="265113" algn="just" fontAlgn="base"/>
            <a:br>
              <a:rPr lang="uk-UA" sz="2400" dirty="0"/>
            </a:br>
            <a:endParaRPr lang="uk-UA"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0"/>
            <a:ext cx="8964488" cy="5632311"/>
          </a:xfrm>
          <a:prstGeom prst="rect">
            <a:avLst/>
          </a:prstGeom>
        </p:spPr>
        <p:txBody>
          <a:bodyPr wrap="square">
            <a:spAutoFit/>
          </a:bodyPr>
          <a:lstStyle/>
          <a:p>
            <a:pPr indent="354013" algn="just"/>
            <a:r>
              <a:rPr lang="uk-UA" sz="2400" dirty="0"/>
              <a:t>Рентгенологічно забій легень проявляється зливним альвеолярним ущільненням, яке може прогресувати до консолідації.</a:t>
            </a:r>
          </a:p>
          <a:p>
            <a:pPr indent="354013" algn="just"/>
            <a:r>
              <a:rPr lang="uk-UA" sz="2400" dirty="0"/>
              <a:t>Променева картина забиття легень також схожа з явищами аспіраційної пневмонії, яка зустрічається при важкій травмі з втратою свідомості, однак для аспіраційної пневмонії характерно поширення процесу по ходу бронхіального дерева.</a:t>
            </a:r>
          </a:p>
          <a:p>
            <a:pPr indent="354013" algn="just"/>
            <a:r>
              <a:rPr lang="uk-UA" sz="2400" dirty="0"/>
              <a:t>Забій легень буває складно диференціювати від проявів респіраторного дистрес-синдрому, який також проявляється набряком і інфільтрацією.</a:t>
            </a:r>
          </a:p>
          <a:p>
            <a:pPr indent="354013" algn="just"/>
            <a:r>
              <a:rPr lang="uk-UA" sz="2400" dirty="0"/>
              <a:t>Основними відмінностями є:</a:t>
            </a:r>
          </a:p>
          <a:p>
            <a:pPr indent="354013" algn="just">
              <a:buFont typeface="Wingdings" pitchFamily="2" charset="2"/>
              <a:buChar char="ü"/>
            </a:pPr>
            <a:r>
              <a:rPr lang="uk-UA" sz="2400" dirty="0"/>
              <a:t>час виникнення - забій виникає в перші години як гостра реакція на травму, в той час як РДС розвивається за 24-72 годин.</a:t>
            </a:r>
          </a:p>
          <a:p>
            <a:pPr indent="354013" algn="just">
              <a:buFont typeface="Wingdings" pitchFamily="2" charset="2"/>
              <a:buChar char="ü"/>
            </a:pPr>
            <a:r>
              <a:rPr lang="uk-UA" sz="2400" dirty="0"/>
              <a:t>поширеність процесу: прояви РДС дифузні, в той час як забій зазвичай обмежений сегментом або часткою.</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Легочный ушиб"/>
          <p:cNvPicPr>
            <a:picLocks noChangeAspect="1" noChangeArrowheads="1"/>
          </p:cNvPicPr>
          <p:nvPr/>
        </p:nvPicPr>
        <p:blipFill>
          <a:blip r:embed="rId2" cstate="print"/>
          <a:srcRect/>
          <a:stretch>
            <a:fillRect/>
          </a:stretch>
        </p:blipFill>
        <p:spPr bwMode="auto">
          <a:xfrm>
            <a:off x="0" y="548680"/>
            <a:ext cx="6660232" cy="5994210"/>
          </a:xfrm>
          <a:prstGeom prst="rect">
            <a:avLst/>
          </a:prstGeom>
          <a:noFill/>
        </p:spPr>
      </p:pic>
      <p:sp>
        <p:nvSpPr>
          <p:cNvPr id="3" name="Прямоугольник 2"/>
          <p:cNvSpPr/>
          <p:nvPr/>
        </p:nvSpPr>
        <p:spPr>
          <a:xfrm>
            <a:off x="6732240" y="692696"/>
            <a:ext cx="2411760" cy="2308324"/>
          </a:xfrm>
          <a:prstGeom prst="rect">
            <a:avLst/>
          </a:prstGeom>
        </p:spPr>
        <p:txBody>
          <a:bodyPr wrap="square">
            <a:spAutoFit/>
          </a:bodyPr>
          <a:lstStyle/>
          <a:p>
            <a:r>
              <a:rPr lang="ru-RU" sz="2400" dirty="0" err="1"/>
              <a:t>Забій</a:t>
            </a:r>
            <a:r>
              <a:rPr lang="ru-RU" sz="2400" dirty="0"/>
              <a:t> </a:t>
            </a:r>
            <a:r>
              <a:rPr lang="ru-RU" sz="2400" dirty="0" err="1"/>
              <a:t>лівої</a:t>
            </a:r>
            <a:r>
              <a:rPr lang="ru-RU" sz="2400" dirty="0"/>
              <a:t> </a:t>
            </a:r>
            <a:r>
              <a:rPr lang="ru-RU" sz="2400" dirty="0" err="1"/>
              <a:t>легені</a:t>
            </a:r>
            <a:r>
              <a:rPr lang="ru-RU" sz="2400" dirty="0"/>
              <a:t> (синя </a:t>
            </a:r>
            <a:r>
              <a:rPr lang="ru-RU" sz="2400" dirty="0" err="1"/>
              <a:t>стрілка</a:t>
            </a:r>
            <a:r>
              <a:rPr lang="ru-RU" sz="2400" dirty="0"/>
              <a:t>);</a:t>
            </a:r>
          </a:p>
          <a:p>
            <a:r>
              <a:rPr lang="ru-RU" sz="2400" dirty="0"/>
              <a:t>Перелом ребер (</a:t>
            </a:r>
            <a:r>
              <a:rPr lang="ru-RU" sz="2400" dirty="0" err="1"/>
              <a:t>червоні</a:t>
            </a:r>
            <a:r>
              <a:rPr lang="ru-RU" sz="2400" dirty="0"/>
              <a:t> </a:t>
            </a:r>
            <a:r>
              <a:rPr lang="ru-RU" sz="2400" dirty="0" err="1"/>
              <a:t>стрілки</a:t>
            </a:r>
            <a:r>
              <a:rPr lang="ru-RU" sz="2400"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i0.wp.com/radiologykey.com/wp-content/uploads/2019/06/f08-001-9781455754175.jpg?w=960"/>
          <p:cNvPicPr>
            <a:picLocks noChangeAspect="1" noChangeArrowheads="1"/>
          </p:cNvPicPr>
          <p:nvPr/>
        </p:nvPicPr>
        <p:blipFill>
          <a:blip r:embed="rId2" cstate="print"/>
          <a:srcRect/>
          <a:stretch>
            <a:fillRect/>
          </a:stretch>
        </p:blipFill>
        <p:spPr bwMode="auto">
          <a:xfrm>
            <a:off x="1" y="0"/>
            <a:ext cx="6300192" cy="6858000"/>
          </a:xfrm>
          <a:prstGeom prst="rect">
            <a:avLst/>
          </a:prstGeom>
          <a:noFill/>
        </p:spPr>
      </p:pic>
      <p:sp>
        <p:nvSpPr>
          <p:cNvPr id="3" name="Прямоугольник 2"/>
          <p:cNvSpPr/>
          <p:nvPr/>
        </p:nvSpPr>
        <p:spPr>
          <a:xfrm>
            <a:off x="6372200" y="260648"/>
            <a:ext cx="2821863" cy="461665"/>
          </a:xfrm>
          <a:prstGeom prst="rect">
            <a:avLst/>
          </a:prstGeom>
        </p:spPr>
        <p:txBody>
          <a:bodyPr wrap="none">
            <a:spAutoFit/>
          </a:bodyPr>
          <a:lstStyle/>
          <a:p>
            <a:r>
              <a:rPr lang="ru-RU" sz="2400" b="1" dirty="0" err="1"/>
              <a:t>Забій</a:t>
            </a:r>
            <a:r>
              <a:rPr lang="ru-RU" sz="2400" b="1" dirty="0"/>
              <a:t> </a:t>
            </a:r>
            <a:r>
              <a:rPr lang="ru-RU" sz="2400" b="1" dirty="0" err="1"/>
              <a:t>правої</a:t>
            </a:r>
            <a:r>
              <a:rPr lang="ru-RU" sz="2400" b="1" dirty="0"/>
              <a:t> </a:t>
            </a:r>
            <a:r>
              <a:rPr lang="ru-RU" sz="2400" b="1" dirty="0" err="1"/>
              <a:t>легені</a:t>
            </a:r>
            <a:endParaRPr lang="ru-RU" sz="24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980728"/>
            <a:ext cx="4680520" cy="3312368"/>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952349" y="980728"/>
            <a:ext cx="4191651" cy="3312368"/>
          </a:xfrm>
          <a:prstGeom prst="rect">
            <a:avLst/>
          </a:prstGeom>
          <a:noFill/>
          <a:ln w="9525">
            <a:noFill/>
            <a:miter lim="800000"/>
            <a:headEnd/>
            <a:tailEnd/>
          </a:ln>
          <a:effectLst/>
        </p:spPr>
      </p:pic>
      <p:sp>
        <p:nvSpPr>
          <p:cNvPr id="4" name="Прямоугольник 3"/>
          <p:cNvSpPr/>
          <p:nvPr/>
        </p:nvSpPr>
        <p:spPr>
          <a:xfrm>
            <a:off x="3059832" y="188640"/>
            <a:ext cx="2393027" cy="584775"/>
          </a:xfrm>
          <a:prstGeom prst="rect">
            <a:avLst/>
          </a:prstGeom>
        </p:spPr>
        <p:txBody>
          <a:bodyPr wrap="none">
            <a:spAutoFit/>
          </a:bodyPr>
          <a:lstStyle/>
          <a:p>
            <a:r>
              <a:rPr lang="uk-UA" sz="3200" b="1" dirty="0"/>
              <a:t>Забій легені</a:t>
            </a:r>
            <a:endParaRPr lang="ru-RU" sz="3200" b="1" dirty="0"/>
          </a:p>
        </p:txBody>
      </p:sp>
      <p:sp>
        <p:nvSpPr>
          <p:cNvPr id="5" name="Прямоугольник 4"/>
          <p:cNvSpPr/>
          <p:nvPr/>
        </p:nvSpPr>
        <p:spPr>
          <a:xfrm>
            <a:off x="251520" y="4509120"/>
            <a:ext cx="4392488" cy="923330"/>
          </a:xfrm>
          <a:prstGeom prst="rect">
            <a:avLst/>
          </a:prstGeom>
        </p:spPr>
        <p:txBody>
          <a:bodyPr wrap="square">
            <a:spAutoFit/>
          </a:bodyPr>
          <a:lstStyle/>
          <a:p>
            <a:pPr algn="ctr"/>
            <a:r>
              <a:rPr lang="uk-UA" dirty="0"/>
              <a:t>2-у доба захворювання</a:t>
            </a:r>
          </a:p>
          <a:p>
            <a:pPr algn="ctr"/>
            <a:r>
              <a:rPr lang="uk-UA" dirty="0"/>
              <a:t>Затемнення легеневої тканини, більше справа</a:t>
            </a:r>
          </a:p>
        </p:txBody>
      </p:sp>
      <p:sp>
        <p:nvSpPr>
          <p:cNvPr id="6" name="Прямоугольник 5"/>
          <p:cNvSpPr/>
          <p:nvPr/>
        </p:nvSpPr>
        <p:spPr>
          <a:xfrm>
            <a:off x="5220072" y="4509120"/>
            <a:ext cx="3923928" cy="2031325"/>
          </a:xfrm>
          <a:prstGeom prst="rect">
            <a:avLst/>
          </a:prstGeom>
        </p:spPr>
        <p:txBody>
          <a:bodyPr wrap="square">
            <a:spAutoFit/>
          </a:bodyPr>
          <a:lstStyle/>
          <a:p>
            <a:pPr algn="ctr"/>
            <a:r>
              <a:rPr lang="uk-UA" dirty="0"/>
              <a:t>3-я доба після травми</a:t>
            </a:r>
          </a:p>
          <a:p>
            <a:r>
              <a:rPr lang="uk-UA" dirty="0"/>
              <a:t>Контур затемнення справа став більш чітким, округлим, зліва затемнення збільшилася, наявність порожнини з чіткими, нерівними контурами;</a:t>
            </a:r>
          </a:p>
          <a:p>
            <a:r>
              <a:rPr lang="uk-UA" dirty="0"/>
              <a:t>З'явився двосторонній пневмоторакс (сині стрілки)</a:t>
            </a:r>
          </a:p>
        </p:txBody>
      </p:sp>
      <p:cxnSp>
        <p:nvCxnSpPr>
          <p:cNvPr id="8" name="Прямая со стрелкой 7"/>
          <p:cNvCxnSpPr/>
          <p:nvPr/>
        </p:nvCxnSpPr>
        <p:spPr>
          <a:xfrm>
            <a:off x="5868144" y="1052736"/>
            <a:ext cx="144016" cy="36004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7812360" y="1124744"/>
            <a:ext cx="72008" cy="36004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0" y="3573016"/>
            <a:ext cx="899592" cy="43204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flipV="1">
            <a:off x="3563888" y="3933056"/>
            <a:ext cx="432048" cy="5760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0"/>
            <a:ext cx="8568952" cy="7048083"/>
          </a:xfrm>
          <a:prstGeom prst="rect">
            <a:avLst/>
          </a:prstGeom>
          <a:noFill/>
        </p:spPr>
        <p:txBody>
          <a:bodyPr wrap="square">
            <a:spAutoFit/>
          </a:bodyPr>
          <a:lstStyle/>
          <a:p>
            <a:pPr indent="265113" algn="ctr"/>
            <a:r>
              <a:rPr lang="uk-UA" sz="3200" b="1" dirty="0"/>
              <a:t>Забій легені</a:t>
            </a:r>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indent="265113" algn="just"/>
            <a:endParaRPr lang="uk-UA" sz="2800" dirty="0"/>
          </a:p>
          <a:p>
            <a:pPr marL="354013" indent="-354013" algn="just">
              <a:buFont typeface="Arial" pitchFamily="34" charset="0"/>
              <a:buChar char="•"/>
            </a:pPr>
            <a:r>
              <a:rPr lang="uk-UA" sz="2800" dirty="0"/>
              <a:t>ущільнення легеневої тканини, яке виникло відразу після травми у місті удару (червона стрілка); </a:t>
            </a:r>
          </a:p>
          <a:p>
            <a:pPr marL="354013" indent="-354013" algn="just">
              <a:buFont typeface="Arial" pitchFamily="34" charset="0"/>
              <a:buChar char="•"/>
            </a:pPr>
            <a:r>
              <a:rPr lang="uk-UA" sz="2800" dirty="0"/>
              <a:t>переломи ребер;</a:t>
            </a:r>
          </a:p>
          <a:p>
            <a:pPr marL="354013" indent="-354013" algn="just">
              <a:buFont typeface="Arial" pitchFamily="34" charset="0"/>
              <a:buChar char="•"/>
            </a:pPr>
            <a:r>
              <a:rPr lang="uk-UA" sz="2800" dirty="0"/>
              <a:t>підшкірна емфізема (синя стрілка).</a:t>
            </a:r>
          </a:p>
        </p:txBody>
      </p:sp>
      <p:pic>
        <p:nvPicPr>
          <p:cNvPr id="1026" name="Picture 2"/>
          <p:cNvPicPr>
            <a:picLocks noChangeAspect="1" noChangeArrowheads="1"/>
          </p:cNvPicPr>
          <p:nvPr/>
        </p:nvPicPr>
        <p:blipFill>
          <a:blip r:embed="rId2" cstate="print"/>
          <a:srcRect/>
          <a:stretch>
            <a:fillRect/>
          </a:stretch>
        </p:blipFill>
        <p:spPr bwMode="auto">
          <a:xfrm>
            <a:off x="251520" y="692696"/>
            <a:ext cx="4067175" cy="441007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572000" y="692696"/>
            <a:ext cx="4160515" cy="4392488"/>
          </a:xfrm>
          <a:prstGeom prst="rect">
            <a:avLst/>
          </a:prstGeom>
          <a:noFill/>
          <a:ln w="9525">
            <a:noFill/>
            <a:miter lim="800000"/>
            <a:headEnd/>
            <a:tailEnd/>
          </a:ln>
        </p:spPr>
      </p:pic>
      <p:cxnSp>
        <p:nvCxnSpPr>
          <p:cNvPr id="8" name="Прямая со стрелкой 7"/>
          <p:cNvCxnSpPr/>
          <p:nvPr/>
        </p:nvCxnSpPr>
        <p:spPr>
          <a:xfrm flipH="1">
            <a:off x="3419872" y="1988840"/>
            <a:ext cx="720080" cy="21602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H="1">
            <a:off x="7596336" y="1340768"/>
            <a:ext cx="360040" cy="216024"/>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cstate="print"/>
          <a:srcRect/>
          <a:stretch>
            <a:fillRect/>
          </a:stretch>
        </p:blipFill>
        <p:spPr bwMode="auto">
          <a:xfrm>
            <a:off x="2051720" y="1052736"/>
            <a:ext cx="4895850" cy="3095625"/>
          </a:xfrm>
          <a:prstGeom prst="rect">
            <a:avLst/>
          </a:prstGeom>
          <a:noFill/>
          <a:ln w="9525">
            <a:noFill/>
            <a:miter lim="800000"/>
            <a:headEnd/>
            <a:tailEnd/>
          </a:ln>
        </p:spPr>
      </p:pic>
      <p:sp>
        <p:nvSpPr>
          <p:cNvPr id="3" name="Прямоугольник 2"/>
          <p:cNvSpPr/>
          <p:nvPr/>
        </p:nvSpPr>
        <p:spPr>
          <a:xfrm>
            <a:off x="683568" y="4509120"/>
            <a:ext cx="8136904" cy="1569660"/>
          </a:xfrm>
          <a:prstGeom prst="rect">
            <a:avLst/>
          </a:prstGeom>
        </p:spPr>
        <p:txBody>
          <a:bodyPr wrap="square">
            <a:spAutoFit/>
          </a:bodyPr>
          <a:lstStyle/>
          <a:p>
            <a:pPr indent="265113"/>
            <a:r>
              <a:rPr lang="uk-UA" sz="2400" dirty="0" err="1"/>
              <a:t>КТ</a:t>
            </a:r>
            <a:r>
              <a:rPr lang="uk-UA" sz="2400" dirty="0"/>
              <a:t> грудної клітки пацієнта з проникаючим колото-різаним пораненням грудної клітки: гематома м'яких тканин, незначний гемоторакс (сині стрілки), рановий канал в нижній частці лівої легені (біла стрілка)</a:t>
            </a:r>
          </a:p>
        </p:txBody>
      </p:sp>
      <p:cxnSp>
        <p:nvCxnSpPr>
          <p:cNvPr id="5" name="Прямая со стрелкой 4"/>
          <p:cNvCxnSpPr/>
          <p:nvPr/>
        </p:nvCxnSpPr>
        <p:spPr>
          <a:xfrm>
            <a:off x="5004048" y="1052736"/>
            <a:ext cx="0" cy="432048"/>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H="1" flipV="1">
            <a:off x="5220072" y="3573016"/>
            <a:ext cx="72008" cy="216024"/>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H="1" flipV="1">
            <a:off x="5508104" y="3501008"/>
            <a:ext cx="72008" cy="216024"/>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1800" y="260648"/>
            <a:ext cx="4232825" cy="461665"/>
          </a:xfrm>
          <a:prstGeom prst="rect">
            <a:avLst/>
          </a:prstGeom>
        </p:spPr>
        <p:txBody>
          <a:bodyPr wrap="none">
            <a:spAutoFit/>
          </a:bodyPr>
          <a:lstStyle/>
          <a:p>
            <a:r>
              <a:rPr lang="uk-UA" sz="2400" b="1" dirty="0"/>
              <a:t>Розриви легеневої паренхіми</a:t>
            </a:r>
            <a:endParaRPr lang="uk-UA" sz="2400" dirty="0"/>
          </a:p>
        </p:txBody>
      </p:sp>
      <p:sp>
        <p:nvSpPr>
          <p:cNvPr id="3" name="Прямоугольник 2"/>
          <p:cNvSpPr/>
          <p:nvPr/>
        </p:nvSpPr>
        <p:spPr>
          <a:xfrm>
            <a:off x="395536" y="764704"/>
            <a:ext cx="8568952" cy="5632311"/>
          </a:xfrm>
          <a:prstGeom prst="rect">
            <a:avLst/>
          </a:prstGeom>
        </p:spPr>
        <p:txBody>
          <a:bodyPr wrap="square">
            <a:spAutoFit/>
          </a:bodyPr>
          <a:lstStyle/>
          <a:p>
            <a:pPr indent="265113" algn="just"/>
            <a:r>
              <a:rPr lang="uk-UA" sz="2400" dirty="0"/>
              <a:t>Часто відбуваються як при проникаючих (в результаті безпосереднього впливу на паренхіму), так і при тупих травмах ГК (внаслідок різкого впливу сил стискання), а також можуть бути наслідком переломів ребер (пошкодження паренхіми легені уламками).</a:t>
            </a:r>
          </a:p>
          <a:p>
            <a:pPr indent="265113" algn="just"/>
            <a:r>
              <a:rPr lang="uk-UA" sz="2400" dirty="0"/>
              <a:t>Основним проявом розриву легені є формування порожнини, заповненої газом, рідиною (кров'ю) або і тим, і іншим, і оточеної зоною удару і / або кровотечі.</a:t>
            </a:r>
          </a:p>
          <a:p>
            <a:pPr indent="265113" algn="just"/>
            <a:r>
              <a:rPr lang="uk-UA" sz="2400" dirty="0"/>
              <a:t>Неускладнені розриви легень не проявляють себе клінічно. Найбільш частим ускладненнями є пневмоторакс і гемоторакс, а найбільш грізним - повітряна емболія, що виникає в разі, якщо поруч з місцем розриву знаходиться велика судина, яка також пошкоджена.</a:t>
            </a:r>
          </a:p>
          <a:p>
            <a:pPr indent="265113" algn="just"/>
            <a:br>
              <a:rPr lang="uk-UA" sz="2400" dirty="0"/>
            </a:br>
            <a:endParaRPr lang="uk-UA"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523220"/>
          </a:xfrm>
          <a:prstGeom prst="rect">
            <a:avLst/>
          </a:prstGeom>
          <a:noFill/>
        </p:spPr>
        <p:txBody>
          <a:bodyPr wrap="square">
            <a:spAutoFit/>
          </a:bodyPr>
          <a:lstStyle/>
          <a:p>
            <a:pPr algn="ctr"/>
            <a:r>
              <a:rPr lang="uk-UA" sz="2800" b="1" dirty="0"/>
              <a:t>Розриви легеневої паренхіми. </a:t>
            </a:r>
          </a:p>
        </p:txBody>
      </p:sp>
      <p:pic>
        <p:nvPicPr>
          <p:cNvPr id="2050" name="Picture 2"/>
          <p:cNvPicPr>
            <a:picLocks noChangeAspect="1" noChangeArrowheads="1"/>
          </p:cNvPicPr>
          <p:nvPr/>
        </p:nvPicPr>
        <p:blipFill>
          <a:blip r:embed="rId2" cstate="print"/>
          <a:srcRect/>
          <a:stretch>
            <a:fillRect/>
          </a:stretch>
        </p:blipFill>
        <p:spPr bwMode="auto">
          <a:xfrm>
            <a:off x="179512" y="620688"/>
            <a:ext cx="4410075" cy="4295775"/>
          </a:xfrm>
          <a:prstGeom prst="rect">
            <a:avLst/>
          </a:prstGeom>
          <a:noFill/>
          <a:ln w="9525">
            <a:noFill/>
            <a:miter lim="800000"/>
            <a:headEnd/>
            <a:tailEnd/>
          </a:ln>
        </p:spPr>
      </p:pic>
      <p:sp>
        <p:nvSpPr>
          <p:cNvPr id="5" name="Прямоугольник 4"/>
          <p:cNvSpPr/>
          <p:nvPr/>
        </p:nvSpPr>
        <p:spPr>
          <a:xfrm>
            <a:off x="251520" y="5013176"/>
            <a:ext cx="4572000" cy="1631216"/>
          </a:xfrm>
          <a:prstGeom prst="rect">
            <a:avLst/>
          </a:prstGeom>
        </p:spPr>
        <p:txBody>
          <a:bodyPr>
            <a:spAutoFit/>
          </a:bodyPr>
          <a:lstStyle/>
          <a:p>
            <a:pPr indent="265113"/>
            <a:r>
              <a:rPr lang="uk-UA" sz="2000" dirty="0"/>
              <a:t>Рентгенограма ОГК:</a:t>
            </a:r>
          </a:p>
          <a:p>
            <a:pPr marL="265113" indent="-265113">
              <a:buFont typeface="Arial" pitchFamily="34" charset="0"/>
              <a:buChar char="•"/>
            </a:pPr>
            <a:r>
              <a:rPr lang="uk-UA" sz="2000" dirty="0"/>
              <a:t>двобічні інфільтративні зміни  ( забій легені); </a:t>
            </a:r>
          </a:p>
          <a:p>
            <a:pPr marL="265113" indent="-265113">
              <a:buFont typeface="Arial" pitchFamily="34" charset="0"/>
              <a:buChar char="•"/>
            </a:pPr>
            <a:r>
              <a:rPr lang="uk-UA" sz="2000" dirty="0"/>
              <a:t> порожнина з горизонтальним рівнем рідини, яка вказує на  розрив легені. </a:t>
            </a:r>
          </a:p>
        </p:txBody>
      </p:sp>
      <p:sp>
        <p:nvSpPr>
          <p:cNvPr id="6" name="Прямоугольник 5"/>
          <p:cNvSpPr/>
          <p:nvPr/>
        </p:nvSpPr>
        <p:spPr>
          <a:xfrm>
            <a:off x="4932040" y="5013176"/>
            <a:ext cx="4211960" cy="1631216"/>
          </a:xfrm>
          <a:prstGeom prst="rect">
            <a:avLst/>
          </a:prstGeom>
        </p:spPr>
        <p:txBody>
          <a:bodyPr wrap="square">
            <a:spAutoFit/>
          </a:bodyPr>
          <a:lstStyle/>
          <a:p>
            <a:pPr indent="265113"/>
            <a:r>
              <a:rPr lang="uk-UA" sz="2000" dirty="0"/>
              <a:t>На </a:t>
            </a:r>
            <a:r>
              <a:rPr lang="uk-UA" sz="2000" dirty="0" err="1"/>
              <a:t>КТ</a:t>
            </a:r>
            <a:r>
              <a:rPr lang="uk-UA" sz="2000" dirty="0"/>
              <a:t> ОГК: </a:t>
            </a:r>
          </a:p>
          <a:p>
            <a:pPr marL="265113" indent="-265113">
              <a:buFont typeface="Arial" pitchFamily="34" charset="0"/>
              <a:buChar char="•"/>
            </a:pPr>
            <a:r>
              <a:rPr lang="uk-UA" sz="2000" dirty="0"/>
              <a:t>множинні порожнини з горизонтальним рівнем рідини, ділянки консолідації з обох сторін.</a:t>
            </a:r>
          </a:p>
        </p:txBody>
      </p:sp>
      <p:cxnSp>
        <p:nvCxnSpPr>
          <p:cNvPr id="8" name="Прямая соединительная линия 7"/>
          <p:cNvCxnSpPr/>
          <p:nvPr/>
        </p:nvCxnSpPr>
        <p:spPr>
          <a:xfrm flipV="1">
            <a:off x="755576" y="3429000"/>
            <a:ext cx="216024" cy="2880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3" cstate="print"/>
          <a:srcRect/>
          <a:stretch>
            <a:fillRect/>
          </a:stretch>
        </p:blipFill>
        <p:spPr bwMode="auto">
          <a:xfrm>
            <a:off x="4714875" y="692696"/>
            <a:ext cx="4429125" cy="421957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1" name="Picture 3"/>
          <p:cNvPicPr>
            <a:picLocks noChangeAspect="1" noChangeArrowheads="1"/>
          </p:cNvPicPr>
          <p:nvPr/>
        </p:nvPicPr>
        <p:blipFill>
          <a:blip r:embed="rId2" cstate="print"/>
          <a:srcRect/>
          <a:stretch>
            <a:fillRect/>
          </a:stretch>
        </p:blipFill>
        <p:spPr bwMode="auto">
          <a:xfrm>
            <a:off x="179511" y="476672"/>
            <a:ext cx="8964489" cy="3600400"/>
          </a:xfrm>
          <a:prstGeom prst="rect">
            <a:avLst/>
          </a:prstGeom>
          <a:noFill/>
          <a:ln w="9525">
            <a:noFill/>
            <a:miter lim="800000"/>
            <a:headEnd/>
            <a:tailEnd/>
          </a:ln>
          <a:effectLst/>
        </p:spPr>
      </p:pic>
      <p:sp>
        <p:nvSpPr>
          <p:cNvPr id="4" name="Прямоугольник 3"/>
          <p:cNvSpPr/>
          <p:nvPr/>
        </p:nvSpPr>
        <p:spPr>
          <a:xfrm>
            <a:off x="2915816" y="4077072"/>
            <a:ext cx="2736304" cy="2862322"/>
          </a:xfrm>
          <a:prstGeom prst="rect">
            <a:avLst/>
          </a:prstGeom>
        </p:spPr>
        <p:txBody>
          <a:bodyPr wrap="square">
            <a:spAutoFit/>
          </a:bodyPr>
          <a:lstStyle/>
          <a:p>
            <a:pPr indent="265113" algn="just"/>
            <a:r>
              <a:rPr lang="uk-UA" sz="2000" dirty="0"/>
              <a:t>На КТ- скані добре видно куля центральний знімок показує розташування кулі - між верхівкою серця і діафрагмою (вказано чорною стрілкою). Гематома зліва</a:t>
            </a:r>
          </a:p>
        </p:txBody>
      </p:sp>
      <p:sp>
        <p:nvSpPr>
          <p:cNvPr id="5" name="Прямоугольник 4"/>
          <p:cNvSpPr/>
          <p:nvPr/>
        </p:nvSpPr>
        <p:spPr>
          <a:xfrm>
            <a:off x="323528" y="0"/>
            <a:ext cx="8424936" cy="461665"/>
          </a:xfrm>
          <a:prstGeom prst="rect">
            <a:avLst/>
          </a:prstGeom>
        </p:spPr>
        <p:txBody>
          <a:bodyPr wrap="square">
            <a:spAutoFit/>
          </a:bodyPr>
          <a:lstStyle/>
          <a:p>
            <a:r>
              <a:rPr lang="uk-UA" sz="2400" b="1" dirty="0"/>
              <a:t>Пацієнт з вогнепальним пораненням грудної клітки. </a:t>
            </a:r>
            <a:endParaRPr lang="ru-RU" sz="2400" b="1" dirty="0"/>
          </a:p>
        </p:txBody>
      </p:sp>
      <p:sp>
        <p:nvSpPr>
          <p:cNvPr id="6" name="Прямоугольник 5"/>
          <p:cNvSpPr/>
          <p:nvPr/>
        </p:nvSpPr>
        <p:spPr>
          <a:xfrm>
            <a:off x="5940152" y="3933056"/>
            <a:ext cx="3203848" cy="2862322"/>
          </a:xfrm>
          <a:prstGeom prst="rect">
            <a:avLst/>
          </a:prstGeom>
        </p:spPr>
        <p:txBody>
          <a:bodyPr wrap="square">
            <a:spAutoFit/>
          </a:bodyPr>
          <a:lstStyle/>
          <a:p>
            <a:r>
              <a:rPr lang="uk-UA" sz="2000" dirty="0"/>
              <a:t>Повторна комп'ютерна томографія показала, що куля швидше знаходиться в серцевій камера і пронизує міокард або легеневу вену / її гілка (показано чорною стрілкою). Гематома лівої легені. Консолідація субплеврально зправа</a:t>
            </a:r>
            <a:endParaRPr lang="ru-RU" sz="2000" dirty="0"/>
          </a:p>
        </p:txBody>
      </p:sp>
      <p:cxnSp>
        <p:nvCxnSpPr>
          <p:cNvPr id="8" name="Прямая со стрелкой 7"/>
          <p:cNvCxnSpPr/>
          <p:nvPr/>
        </p:nvCxnSpPr>
        <p:spPr>
          <a:xfrm flipH="1" flipV="1">
            <a:off x="2051720" y="2564904"/>
            <a:ext cx="288032" cy="100811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395536" y="4149080"/>
            <a:ext cx="2448272" cy="1631216"/>
          </a:xfrm>
          <a:prstGeom prst="rect">
            <a:avLst/>
          </a:prstGeom>
        </p:spPr>
        <p:txBody>
          <a:bodyPr wrap="square">
            <a:spAutoFit/>
          </a:bodyPr>
          <a:lstStyle/>
          <a:p>
            <a:r>
              <a:rPr lang="uk-UA" sz="2000" dirty="0"/>
              <a:t>На РГ ОГК: Стороннє тіло в проекції серця  - куля (червона стрілка)</a:t>
            </a:r>
            <a:endParaRPr lang="ru-RU"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052736"/>
          </a:xfrm>
        </p:spPr>
        <p:txBody>
          <a:bodyPr/>
          <a:lstStyle/>
          <a:p>
            <a:r>
              <a:rPr lang="ru-RU" dirty="0"/>
              <a:t>Гематома </a:t>
            </a:r>
            <a:r>
              <a:rPr lang="ru-RU" dirty="0" err="1"/>
              <a:t>легень</a:t>
            </a:r>
            <a:endParaRPr lang="ru-RU" dirty="0"/>
          </a:p>
        </p:txBody>
      </p:sp>
      <p:sp>
        <p:nvSpPr>
          <p:cNvPr id="3" name="Прямоугольник 2"/>
          <p:cNvSpPr/>
          <p:nvPr/>
        </p:nvSpPr>
        <p:spPr>
          <a:xfrm>
            <a:off x="395536" y="908720"/>
            <a:ext cx="8496944" cy="4893647"/>
          </a:xfrm>
          <a:prstGeom prst="rect">
            <a:avLst/>
          </a:prstGeom>
        </p:spPr>
        <p:txBody>
          <a:bodyPr wrap="square">
            <a:spAutoFit/>
          </a:bodyPr>
          <a:lstStyle/>
          <a:p>
            <a:pPr indent="265113" algn="just"/>
            <a:r>
              <a:rPr lang="uk-UA" sz="2400" dirty="0"/>
              <a:t>Гематома легень виникає в порожнині кісти або в проміжній тканині і в паренхімі легені через травматичний розрив альвеол і капілярних судин, яке веде до масивної легеневої кровотечі.</a:t>
            </a:r>
          </a:p>
          <a:p>
            <a:pPr indent="265113" algn="just"/>
            <a:r>
              <a:rPr lang="uk-UA" sz="2400" dirty="0"/>
              <a:t>При новоутворенні в порожнині кісти або довго існуюча гематома має округлу або овальну форму, чітко окреслену і нагадує доброякісну пухлину або ехінококову кісту. Віддиференціювати  її можна тільки за термінами виникнення (відразу після травми).</a:t>
            </a:r>
          </a:p>
          <a:p>
            <a:pPr indent="265113" algn="just"/>
            <a:r>
              <a:rPr lang="uk-UA" sz="2400" dirty="0"/>
              <a:t>При виникненні гематоми в легеневому інтерстиції і паренхімі, нагадує дифузне затемнення з нерівними, нечіткими контурами, що нагадують запальний інфільтрат. При цьому відсутні фізикальні та інші запальні зміни, а також зміни виникають відразу після травми.</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E:\Мои документы\КНИГИ по рентгену\Легкие\гематома легких 2.png"/>
          <p:cNvPicPr>
            <a:picLocks noChangeAspect="1" noChangeArrowheads="1"/>
          </p:cNvPicPr>
          <p:nvPr/>
        </p:nvPicPr>
        <p:blipFill>
          <a:blip r:embed="rId2" cstate="print">
            <a:lum bright="10000" contrast="40000"/>
          </a:blip>
          <a:srcRect/>
          <a:stretch>
            <a:fillRect/>
          </a:stretch>
        </p:blipFill>
        <p:spPr bwMode="auto">
          <a:xfrm>
            <a:off x="395536" y="692696"/>
            <a:ext cx="8361552" cy="4608512"/>
          </a:xfrm>
          <a:prstGeom prst="rect">
            <a:avLst/>
          </a:prstGeom>
          <a:noFill/>
        </p:spPr>
      </p:pic>
      <p:sp>
        <p:nvSpPr>
          <p:cNvPr id="3" name="Прямоугольник 2"/>
          <p:cNvSpPr/>
          <p:nvPr/>
        </p:nvSpPr>
        <p:spPr>
          <a:xfrm>
            <a:off x="971600" y="0"/>
            <a:ext cx="7764433" cy="646331"/>
          </a:xfrm>
          <a:prstGeom prst="rect">
            <a:avLst/>
          </a:prstGeom>
        </p:spPr>
        <p:txBody>
          <a:bodyPr wrap="none">
            <a:spAutoFit/>
          </a:bodyPr>
          <a:lstStyle/>
          <a:p>
            <a:r>
              <a:rPr lang="uk-UA" sz="3600" b="1" dirty="0"/>
              <a:t>Внутрішньолегенева гематома зліва</a:t>
            </a:r>
          </a:p>
        </p:txBody>
      </p:sp>
      <p:cxnSp>
        <p:nvCxnSpPr>
          <p:cNvPr id="5" name="Прямая со стрелкой 4"/>
          <p:cNvCxnSpPr/>
          <p:nvPr/>
        </p:nvCxnSpPr>
        <p:spPr>
          <a:xfrm flipH="1">
            <a:off x="4067944" y="2564904"/>
            <a:ext cx="72008" cy="64807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395536" y="5517232"/>
            <a:ext cx="3599190" cy="461665"/>
          </a:xfrm>
          <a:prstGeom prst="rect">
            <a:avLst/>
          </a:prstGeom>
        </p:spPr>
        <p:txBody>
          <a:bodyPr wrap="none">
            <a:spAutoFit/>
          </a:bodyPr>
          <a:lstStyle/>
          <a:p>
            <a:r>
              <a:rPr lang="uk-UA" sz="2400" b="1" dirty="0"/>
              <a:t>1 </a:t>
            </a:r>
            <a:r>
              <a:rPr lang="uk-UA" sz="2400" b="1" dirty="0" err="1"/>
              <a:t>–ша</a:t>
            </a:r>
            <a:r>
              <a:rPr lang="uk-UA" sz="2400" b="1" dirty="0"/>
              <a:t> доба після травми</a:t>
            </a:r>
            <a:endParaRPr lang="ru-RU" sz="2400" b="1" dirty="0"/>
          </a:p>
        </p:txBody>
      </p:sp>
      <p:sp>
        <p:nvSpPr>
          <p:cNvPr id="7" name="Прямоугольник 6"/>
          <p:cNvSpPr/>
          <p:nvPr/>
        </p:nvSpPr>
        <p:spPr>
          <a:xfrm>
            <a:off x="4572000" y="5589240"/>
            <a:ext cx="4176464" cy="830997"/>
          </a:xfrm>
          <a:prstGeom prst="rect">
            <a:avLst/>
          </a:prstGeom>
        </p:spPr>
        <p:txBody>
          <a:bodyPr wrap="square">
            <a:spAutoFit/>
          </a:bodyPr>
          <a:lstStyle/>
          <a:p>
            <a:pPr algn="ctr"/>
            <a:r>
              <a:rPr lang="ru-RU" sz="2400" b="1" dirty="0"/>
              <a:t>Рентген контроль</a:t>
            </a:r>
          </a:p>
          <a:p>
            <a:pPr algn="ctr"/>
            <a:r>
              <a:rPr lang="uk-UA" sz="2400" b="1" dirty="0"/>
              <a:t> після лікування</a:t>
            </a:r>
          </a:p>
        </p:txBody>
      </p:sp>
      <p:sp>
        <p:nvSpPr>
          <p:cNvPr id="8" name="Прямоугольник 7"/>
          <p:cNvSpPr/>
          <p:nvPr/>
        </p:nvSpPr>
        <p:spPr>
          <a:xfrm>
            <a:off x="6012160" y="4869160"/>
            <a:ext cx="1584176" cy="3600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835696" y="4941168"/>
            <a:ext cx="1440160" cy="3600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srcRect/>
          <a:stretch>
            <a:fillRect/>
          </a:stretch>
        </p:blipFill>
        <p:spPr bwMode="auto">
          <a:xfrm>
            <a:off x="0" y="764704"/>
            <a:ext cx="3969797" cy="3672408"/>
          </a:xfrm>
          <a:prstGeom prst="rect">
            <a:avLst/>
          </a:prstGeom>
          <a:noFill/>
          <a:ln w="9525">
            <a:noFill/>
            <a:miter lim="800000"/>
            <a:headEnd/>
            <a:tailEnd/>
          </a:ln>
          <a:effectLst/>
        </p:spPr>
      </p:pic>
      <p:sp>
        <p:nvSpPr>
          <p:cNvPr id="3" name="Прямоугольник 2"/>
          <p:cNvSpPr/>
          <p:nvPr/>
        </p:nvSpPr>
        <p:spPr>
          <a:xfrm>
            <a:off x="899592" y="188640"/>
            <a:ext cx="6594241" cy="646331"/>
          </a:xfrm>
          <a:prstGeom prst="rect">
            <a:avLst/>
          </a:prstGeom>
        </p:spPr>
        <p:txBody>
          <a:bodyPr wrap="none">
            <a:spAutoFit/>
          </a:bodyPr>
          <a:lstStyle/>
          <a:p>
            <a:r>
              <a:rPr lang="uk-UA" sz="3600" b="1" dirty="0"/>
              <a:t>Внутрішньолегенева гематома</a:t>
            </a:r>
          </a:p>
        </p:txBody>
      </p:sp>
      <p:sp>
        <p:nvSpPr>
          <p:cNvPr id="4" name="Прямоугольник 3"/>
          <p:cNvSpPr/>
          <p:nvPr/>
        </p:nvSpPr>
        <p:spPr>
          <a:xfrm>
            <a:off x="179512" y="5934670"/>
            <a:ext cx="8964488" cy="738664"/>
          </a:xfrm>
          <a:prstGeom prst="rect">
            <a:avLst/>
          </a:prstGeom>
        </p:spPr>
        <p:txBody>
          <a:bodyPr wrap="square">
            <a:spAutoFit/>
          </a:bodyPr>
          <a:lstStyle/>
          <a:p>
            <a:r>
              <a:rPr lang="en-US" sz="1200" dirty="0" err="1"/>
              <a:t>Eun</a:t>
            </a:r>
            <a:r>
              <a:rPr lang="en-US" sz="1200" dirty="0"/>
              <a:t> </a:t>
            </a:r>
            <a:r>
              <a:rPr lang="en-US" sz="1200" dirty="0" err="1"/>
              <a:t>Loo</a:t>
            </a:r>
            <a:r>
              <a:rPr lang="en-US" sz="1200" dirty="0"/>
              <a:t> and coauthors.</a:t>
            </a:r>
            <a:r>
              <a:rPr lang="en-US" sz="1200" b="1" dirty="0"/>
              <a:t> </a:t>
            </a:r>
            <a:r>
              <a:rPr lang="en-US" sz="1200" dirty="0"/>
              <a:t>Spontaneous Pulmonary Hematoma with No Underlying Causes: A Case Report. </a:t>
            </a:r>
            <a:r>
              <a:rPr lang="pt-BR" sz="1200" dirty="0"/>
              <a:t>Tuberc Respir Dis (Seoul). 2016 Apr;79(2):104. doi: 10.4046/trd.2016.79.2.104. Epub 2016 Mar 31.</a:t>
            </a:r>
            <a:endParaRPr lang="en-US" sz="1200" dirty="0"/>
          </a:p>
          <a:p>
            <a:endParaRPr lang="ru-RU" dirty="0"/>
          </a:p>
        </p:txBody>
      </p:sp>
      <p:pic>
        <p:nvPicPr>
          <p:cNvPr id="111620" name="Picture 4" descr="https://www.ncbi.nlm.nih.gov/pmc/articles/instance/4620331/bin/trd-78-363-g002.jpg"/>
          <p:cNvPicPr>
            <a:picLocks noChangeAspect="1" noChangeArrowheads="1"/>
          </p:cNvPicPr>
          <p:nvPr/>
        </p:nvPicPr>
        <p:blipFill>
          <a:blip r:embed="rId3" cstate="print"/>
          <a:srcRect/>
          <a:stretch>
            <a:fillRect/>
          </a:stretch>
        </p:blipFill>
        <p:spPr bwMode="auto">
          <a:xfrm>
            <a:off x="4264325" y="764704"/>
            <a:ext cx="4879675" cy="3672408"/>
          </a:xfrm>
          <a:prstGeom prst="rect">
            <a:avLst/>
          </a:prstGeom>
          <a:noFill/>
        </p:spPr>
      </p:pic>
      <p:cxnSp>
        <p:nvCxnSpPr>
          <p:cNvPr id="7" name="Прямая со стрелкой 6"/>
          <p:cNvCxnSpPr/>
          <p:nvPr/>
        </p:nvCxnSpPr>
        <p:spPr>
          <a:xfrm flipV="1">
            <a:off x="323528" y="3573016"/>
            <a:ext cx="216024"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V="1">
            <a:off x="5220072" y="2780928"/>
            <a:ext cx="0" cy="64807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44008" y="5085184"/>
            <a:ext cx="4499992" cy="1569660"/>
          </a:xfrm>
          <a:prstGeom prst="rect">
            <a:avLst/>
          </a:prstGeom>
        </p:spPr>
        <p:txBody>
          <a:bodyPr wrap="square">
            <a:spAutoFit/>
          </a:bodyPr>
          <a:lstStyle/>
          <a:p>
            <a:r>
              <a:rPr lang="uk-UA" sz="2400" dirty="0"/>
              <a:t>Внутрішньолегенева гематома КТ-ознаки внутрішньолегеневої гематоми в проекції S5 правої легені</a:t>
            </a:r>
          </a:p>
        </p:txBody>
      </p:sp>
      <p:sp>
        <p:nvSpPr>
          <p:cNvPr id="3" name="Прямоугольник 2"/>
          <p:cNvSpPr/>
          <p:nvPr/>
        </p:nvSpPr>
        <p:spPr>
          <a:xfrm>
            <a:off x="323528" y="5085184"/>
            <a:ext cx="3024336" cy="1569660"/>
          </a:xfrm>
          <a:prstGeom prst="rect">
            <a:avLst/>
          </a:prstGeom>
        </p:spPr>
        <p:txBody>
          <a:bodyPr wrap="square">
            <a:spAutoFit/>
          </a:bodyPr>
          <a:lstStyle/>
          <a:p>
            <a:r>
              <a:rPr lang="uk-UA" sz="2400" dirty="0"/>
              <a:t>Внутрішньолегенева гематома (стрілки) на тлі травматичної інфільтрації</a:t>
            </a:r>
          </a:p>
        </p:txBody>
      </p:sp>
      <p:pic>
        <p:nvPicPr>
          <p:cNvPr id="2050" name="Picture 2"/>
          <p:cNvPicPr>
            <a:picLocks noChangeAspect="1" noChangeArrowheads="1"/>
          </p:cNvPicPr>
          <p:nvPr/>
        </p:nvPicPr>
        <p:blipFill>
          <a:blip r:embed="rId2" cstate="print"/>
          <a:srcRect/>
          <a:stretch>
            <a:fillRect/>
          </a:stretch>
        </p:blipFill>
        <p:spPr bwMode="auto">
          <a:xfrm>
            <a:off x="0" y="1844824"/>
            <a:ext cx="4455520" cy="3155429"/>
          </a:xfrm>
          <a:prstGeom prst="rect">
            <a:avLst/>
          </a:prstGeom>
          <a:noFill/>
          <a:ln w="9525">
            <a:noFill/>
            <a:miter lim="800000"/>
            <a:headEnd/>
            <a:tailEnd/>
          </a:ln>
          <a:effectLst/>
        </p:spPr>
      </p:pic>
      <p:cxnSp>
        <p:nvCxnSpPr>
          <p:cNvPr id="6" name="Прямая со стрелкой 5"/>
          <p:cNvCxnSpPr/>
          <p:nvPr/>
        </p:nvCxnSpPr>
        <p:spPr>
          <a:xfrm flipH="1">
            <a:off x="3563888" y="3068960"/>
            <a:ext cx="360040" cy="36004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V="1">
            <a:off x="2771800" y="4293096"/>
            <a:ext cx="72008" cy="5040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1259632" y="764704"/>
            <a:ext cx="6715749" cy="646331"/>
          </a:xfrm>
          <a:prstGeom prst="rect">
            <a:avLst/>
          </a:prstGeom>
        </p:spPr>
        <p:txBody>
          <a:bodyPr wrap="none">
            <a:spAutoFit/>
          </a:bodyPr>
          <a:lstStyle/>
          <a:p>
            <a:r>
              <a:rPr lang="ru-RU" sz="3600" b="1" dirty="0"/>
              <a:t>Внутрішньолегенева гематома</a:t>
            </a:r>
          </a:p>
        </p:txBody>
      </p:sp>
      <p:pic>
        <p:nvPicPr>
          <p:cNvPr id="2051" name="Picture 3"/>
          <p:cNvPicPr>
            <a:picLocks noChangeAspect="1" noChangeArrowheads="1"/>
          </p:cNvPicPr>
          <p:nvPr/>
        </p:nvPicPr>
        <p:blipFill>
          <a:blip r:embed="rId3" cstate="print"/>
          <a:srcRect/>
          <a:stretch>
            <a:fillRect/>
          </a:stretch>
        </p:blipFill>
        <p:spPr bwMode="auto">
          <a:xfrm>
            <a:off x="4716016" y="1844824"/>
            <a:ext cx="4427984" cy="3168352"/>
          </a:xfrm>
          <a:prstGeom prst="rect">
            <a:avLst/>
          </a:prstGeom>
          <a:noFill/>
          <a:ln w="9525">
            <a:noFill/>
            <a:miter lim="800000"/>
            <a:headEnd/>
            <a:tailEnd/>
          </a:ln>
          <a:effectLst/>
        </p:spPr>
      </p:pic>
      <p:cxnSp>
        <p:nvCxnSpPr>
          <p:cNvPr id="11" name="Прямая со стрелкой 10"/>
          <p:cNvCxnSpPr/>
          <p:nvPr/>
        </p:nvCxnSpPr>
        <p:spPr>
          <a:xfrm flipV="1">
            <a:off x="5652120" y="2708920"/>
            <a:ext cx="288032"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352928" cy="830997"/>
          </a:xfrm>
          <a:prstGeom prst="rect">
            <a:avLst/>
          </a:prstGeom>
        </p:spPr>
        <p:txBody>
          <a:bodyPr wrap="square">
            <a:spAutoFit/>
          </a:bodyPr>
          <a:lstStyle/>
          <a:p>
            <a:pPr algn="ctr"/>
            <a:r>
              <a:rPr lang="uk-UA" sz="2400" b="1" dirty="0"/>
              <a:t>Диференціальна </a:t>
            </a:r>
            <a:r>
              <a:rPr lang="uk-UA" sz="2400" b="1" dirty="0" err="1"/>
              <a:t>КТ</a:t>
            </a:r>
            <a:r>
              <a:rPr lang="uk-UA" sz="2400" b="1" dirty="0"/>
              <a:t> діагностика забою легень і внутрішньолегеневих гематом</a:t>
            </a:r>
          </a:p>
        </p:txBody>
      </p:sp>
      <p:graphicFrame>
        <p:nvGraphicFramePr>
          <p:cNvPr id="3" name="Таблица 2"/>
          <p:cNvGraphicFramePr>
            <a:graphicFrameLocks noGrp="1"/>
          </p:cNvGraphicFramePr>
          <p:nvPr/>
        </p:nvGraphicFramePr>
        <p:xfrm>
          <a:off x="0" y="1397000"/>
          <a:ext cx="9144000" cy="45720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70840">
                <a:tc>
                  <a:txBody>
                    <a:bodyPr/>
                    <a:lstStyle/>
                    <a:p>
                      <a:endParaRPr lang="ru-RU" dirty="0"/>
                    </a:p>
                  </a:txBody>
                  <a:tcPr/>
                </a:tc>
                <a:tc>
                  <a:txBody>
                    <a:bodyPr/>
                    <a:lstStyle/>
                    <a:p>
                      <a:r>
                        <a:rPr lang="uk-UA" noProof="0">
                          <a:solidFill>
                            <a:schemeClr val="bg1"/>
                          </a:solidFill>
                        </a:rPr>
                        <a:t>Внутрішньолегенева</a:t>
                      </a:r>
                      <a:r>
                        <a:rPr lang="uk-UA" baseline="0" noProof="0">
                          <a:solidFill>
                            <a:schemeClr val="bg1"/>
                          </a:solidFill>
                        </a:rPr>
                        <a:t> гематома</a:t>
                      </a:r>
                      <a:endParaRPr lang="uk-UA" noProof="0">
                        <a:solidFill>
                          <a:schemeClr val="bg1"/>
                        </a:solidFill>
                      </a:endParaRPr>
                    </a:p>
                  </a:txBody>
                  <a:tcPr/>
                </a:tc>
                <a:tc>
                  <a:txBody>
                    <a:bodyPr/>
                    <a:lstStyle/>
                    <a:p>
                      <a:pPr algn="ctr"/>
                      <a:r>
                        <a:rPr lang="uk-UA" noProof="0" dirty="0">
                          <a:solidFill>
                            <a:schemeClr val="bg1"/>
                          </a:solidFill>
                        </a:rPr>
                        <a:t>Забій легені</a:t>
                      </a:r>
                    </a:p>
                  </a:txBody>
                  <a:tcPr/>
                </a:tc>
                <a:extLst>
                  <a:ext uri="{0D108BD9-81ED-4DB2-BD59-A6C34878D82A}">
                    <a16:rowId xmlns:a16="http://schemas.microsoft.com/office/drawing/2014/main" val="10000"/>
                  </a:ext>
                </a:extLst>
              </a:tr>
              <a:tr h="370840">
                <a:tc>
                  <a:txBody>
                    <a:bodyPr/>
                    <a:lstStyle/>
                    <a:p>
                      <a:r>
                        <a:rPr kumimoji="0" lang="uk-UA" b="0" i="0" kern="1200" noProof="0">
                          <a:solidFill>
                            <a:schemeClr val="dk1"/>
                          </a:solidFill>
                          <a:latin typeface="+mn-lt"/>
                          <a:ea typeface="+mn-ea"/>
                          <a:cs typeface="+mn-cs"/>
                        </a:rPr>
                        <a:t>Морфологія</a:t>
                      </a:r>
                      <a:endParaRPr lang="uk-UA" noProof="0"/>
                    </a:p>
                  </a:txBody>
                  <a:tcPr/>
                </a:tc>
                <a:tc>
                  <a:txBody>
                    <a:bodyPr/>
                    <a:lstStyle/>
                    <a:p>
                      <a:r>
                        <a:rPr kumimoji="0" lang="uk-UA" b="0" i="0" kern="1200" noProof="0">
                          <a:solidFill>
                            <a:schemeClr val="dk1"/>
                          </a:solidFill>
                          <a:latin typeface="+mn-lt"/>
                          <a:ea typeface="+mn-ea"/>
                          <a:cs typeface="+mn-cs"/>
                        </a:rPr>
                        <a:t>Розрив судини, витікання крові, «розсування» легеневої паренхіми з формуванням порожнини </a:t>
                      </a:r>
                      <a:endParaRPr lang="uk-UA" noProof="0">
                        <a:solidFill>
                          <a:schemeClr val="bg1"/>
                        </a:solidFill>
                      </a:endParaRPr>
                    </a:p>
                  </a:txBody>
                  <a:tcPr/>
                </a:tc>
                <a:tc>
                  <a:txBody>
                    <a:bodyPr/>
                    <a:lstStyle/>
                    <a:p>
                      <a:r>
                        <a:rPr kumimoji="0" lang="uk-UA" b="0" i="0" kern="1200" noProof="0">
                          <a:solidFill>
                            <a:schemeClr val="dk1"/>
                          </a:solidFill>
                          <a:latin typeface="+mn-lt"/>
                          <a:ea typeface="+mn-ea"/>
                          <a:cs typeface="+mn-cs"/>
                        </a:rPr>
                        <a:t>Просочування кров'ю легеневої паренхіми</a:t>
                      </a:r>
                      <a:endParaRPr lang="uk-UA" noProof="0">
                        <a:solidFill>
                          <a:schemeClr val="bg1"/>
                        </a:solidFill>
                      </a:endParaRPr>
                    </a:p>
                  </a:txBody>
                  <a:tcPr/>
                </a:tc>
                <a:extLst>
                  <a:ext uri="{0D108BD9-81ED-4DB2-BD59-A6C34878D82A}">
                    <a16:rowId xmlns:a16="http://schemas.microsoft.com/office/drawing/2014/main" val="10001"/>
                  </a:ext>
                </a:extLst>
              </a:tr>
              <a:tr h="370840">
                <a:tc>
                  <a:txBody>
                    <a:bodyPr/>
                    <a:lstStyle/>
                    <a:p>
                      <a:r>
                        <a:rPr kumimoji="0" lang="uk-UA" b="0" i="0" kern="1200" noProof="0">
                          <a:solidFill>
                            <a:schemeClr val="dk1"/>
                          </a:solidFill>
                          <a:latin typeface="+mn-lt"/>
                          <a:ea typeface="+mn-ea"/>
                          <a:cs typeface="+mn-cs"/>
                        </a:rPr>
                        <a:t>КТ-семіотика:</a:t>
                      </a:r>
                    </a:p>
                    <a:p>
                      <a:r>
                        <a:rPr kumimoji="0" lang="uk-UA" b="0" i="0" kern="1200" noProof="0">
                          <a:solidFill>
                            <a:schemeClr val="dk1"/>
                          </a:solidFill>
                          <a:latin typeface="+mn-lt"/>
                          <a:ea typeface="+mn-ea"/>
                          <a:cs typeface="+mn-cs"/>
                        </a:rPr>
                        <a:t>(щільність)</a:t>
                      </a:r>
                      <a:endParaRPr lang="uk-UA" noProof="0"/>
                    </a:p>
                  </a:txBody>
                  <a:tcPr/>
                </a:tc>
                <a:tc>
                  <a:txBody>
                    <a:bodyPr/>
                    <a:lstStyle/>
                    <a:p>
                      <a:r>
                        <a:rPr kumimoji="0" lang="uk-UA" b="0" i="0" kern="1200" noProof="0">
                          <a:solidFill>
                            <a:schemeClr val="dk1"/>
                          </a:solidFill>
                          <a:latin typeface="+mn-lt"/>
                          <a:ea typeface="+mn-ea"/>
                          <a:cs typeface="+mn-cs"/>
                        </a:rPr>
                        <a:t>Зона щільності крові</a:t>
                      </a:r>
                      <a:endParaRPr lang="uk-UA" noProof="0">
                        <a:solidFill>
                          <a:schemeClr val="bg1"/>
                        </a:solidFill>
                      </a:endParaRPr>
                    </a:p>
                  </a:txBody>
                  <a:tcPr/>
                </a:tc>
                <a:tc>
                  <a:txBody>
                    <a:bodyPr/>
                    <a:lstStyle/>
                    <a:p>
                      <a:r>
                        <a:rPr kumimoji="0" lang="uk-UA" b="0" i="0" kern="1200" noProof="0">
                          <a:solidFill>
                            <a:schemeClr val="dk1"/>
                          </a:solidFill>
                          <a:latin typeface="+mn-lt"/>
                          <a:ea typeface="+mn-ea"/>
                          <a:cs typeface="+mn-cs"/>
                        </a:rPr>
                        <a:t>Зона неоднорідно підвищеної щільності (але переважно - від'ємних значень)</a:t>
                      </a:r>
                      <a:endParaRPr lang="uk-UA" noProof="0">
                        <a:solidFill>
                          <a:schemeClr val="bg1"/>
                        </a:solidFill>
                      </a:endParaRPr>
                    </a:p>
                  </a:txBody>
                  <a:tcPr/>
                </a:tc>
                <a:extLst>
                  <a:ext uri="{0D108BD9-81ED-4DB2-BD59-A6C34878D82A}">
                    <a16:rowId xmlns:a16="http://schemas.microsoft.com/office/drawing/2014/main" val="10002"/>
                  </a:ext>
                </a:extLst>
              </a:tr>
              <a:tr h="370840">
                <a:tc>
                  <a:txBody>
                    <a:bodyPr/>
                    <a:lstStyle/>
                    <a:p>
                      <a:r>
                        <a:rPr kumimoji="0" lang="uk-UA" b="0" i="0" kern="1200" noProof="0">
                          <a:solidFill>
                            <a:schemeClr val="dk1"/>
                          </a:solidFill>
                          <a:latin typeface="+mn-lt"/>
                          <a:ea typeface="+mn-ea"/>
                          <a:cs typeface="+mn-cs"/>
                        </a:rPr>
                        <a:t>КТ-семіотика: </a:t>
                      </a:r>
                    </a:p>
                    <a:p>
                      <a:r>
                        <a:rPr kumimoji="0" lang="uk-UA" b="0" i="0" kern="1200" noProof="0">
                          <a:solidFill>
                            <a:schemeClr val="dk1"/>
                          </a:solidFill>
                          <a:latin typeface="+mn-lt"/>
                          <a:ea typeface="+mn-ea"/>
                          <a:cs typeface="+mn-cs"/>
                        </a:rPr>
                        <a:t>(контури)</a:t>
                      </a:r>
                      <a:endParaRPr lang="uk-UA" noProof="0"/>
                    </a:p>
                  </a:txBody>
                  <a:tcPr/>
                </a:tc>
                <a:tc>
                  <a:txBody>
                    <a:bodyPr/>
                    <a:lstStyle/>
                    <a:p>
                      <a:r>
                        <a:rPr kumimoji="0" lang="uk-UA" b="0" i="0" kern="1200" noProof="0">
                          <a:solidFill>
                            <a:schemeClr val="dk1"/>
                          </a:solidFill>
                          <a:latin typeface="+mn-lt"/>
                          <a:ea typeface="+mn-ea"/>
                          <a:cs typeface="+mn-cs"/>
                        </a:rPr>
                        <a:t>Чіткі, нерівні</a:t>
                      </a:r>
                      <a:endParaRPr lang="uk-UA" noProof="0">
                        <a:solidFill>
                          <a:schemeClr val="bg1"/>
                        </a:solidFill>
                      </a:endParaRPr>
                    </a:p>
                  </a:txBody>
                  <a:tcPr/>
                </a:tc>
                <a:tc>
                  <a:txBody>
                    <a:bodyPr/>
                    <a:lstStyle/>
                    <a:p>
                      <a:r>
                        <a:rPr kumimoji="0" lang="uk-UA" b="0" i="0" kern="1200" noProof="0">
                          <a:solidFill>
                            <a:schemeClr val="dk1"/>
                          </a:solidFill>
                          <a:latin typeface="+mn-lt"/>
                          <a:ea typeface="+mn-ea"/>
                          <a:cs typeface="+mn-cs"/>
                        </a:rPr>
                        <a:t>Нечіткі, нерівні </a:t>
                      </a:r>
                      <a:endParaRPr lang="uk-UA" noProof="0">
                        <a:solidFill>
                          <a:schemeClr val="bg1"/>
                        </a:solidFill>
                      </a:endParaRPr>
                    </a:p>
                  </a:txBody>
                  <a:tcPr/>
                </a:tc>
                <a:extLst>
                  <a:ext uri="{0D108BD9-81ED-4DB2-BD59-A6C34878D82A}">
                    <a16:rowId xmlns:a16="http://schemas.microsoft.com/office/drawing/2014/main" val="10003"/>
                  </a:ext>
                </a:extLst>
              </a:tr>
              <a:tr h="370840">
                <a:tc>
                  <a:txBody>
                    <a:bodyPr/>
                    <a:lstStyle/>
                    <a:p>
                      <a:r>
                        <a:rPr kumimoji="0" lang="uk-UA" b="0" i="0" kern="1200" noProof="0">
                          <a:solidFill>
                            <a:schemeClr val="dk1"/>
                          </a:solidFill>
                          <a:latin typeface="+mn-lt"/>
                          <a:ea typeface="+mn-ea"/>
                          <a:cs typeface="+mn-cs"/>
                        </a:rPr>
                        <a:t>КТ-семіотика: </a:t>
                      </a:r>
                    </a:p>
                    <a:p>
                      <a:r>
                        <a:rPr kumimoji="0" lang="uk-UA" b="0" i="0" kern="1200" noProof="0">
                          <a:solidFill>
                            <a:schemeClr val="dk1"/>
                          </a:solidFill>
                          <a:latin typeface="+mn-lt"/>
                          <a:ea typeface="+mn-ea"/>
                          <a:cs typeface="+mn-cs"/>
                        </a:rPr>
                        <a:t>(легеневий</a:t>
                      </a:r>
                      <a:r>
                        <a:rPr kumimoji="0" lang="uk-UA" b="0" i="0" kern="1200" baseline="0" noProof="0">
                          <a:solidFill>
                            <a:schemeClr val="dk1"/>
                          </a:solidFill>
                          <a:latin typeface="+mn-lt"/>
                          <a:ea typeface="+mn-ea"/>
                          <a:cs typeface="+mn-cs"/>
                        </a:rPr>
                        <a:t> малюнок</a:t>
                      </a:r>
                      <a:r>
                        <a:rPr kumimoji="0" lang="uk-UA" b="0" i="0" kern="1200" noProof="0">
                          <a:solidFill>
                            <a:schemeClr val="dk1"/>
                          </a:solidFill>
                          <a:latin typeface="+mn-lt"/>
                          <a:ea typeface="+mn-ea"/>
                          <a:cs typeface="+mn-cs"/>
                        </a:rPr>
                        <a:t>) </a:t>
                      </a:r>
                      <a:endParaRPr lang="uk-UA" noProof="0"/>
                    </a:p>
                  </a:txBody>
                  <a:tcPr/>
                </a:tc>
                <a:tc>
                  <a:txBody>
                    <a:bodyPr/>
                    <a:lstStyle/>
                    <a:p>
                      <a:r>
                        <a:rPr kumimoji="0" lang="uk-UA" b="0" i="0" kern="1200" noProof="0">
                          <a:solidFill>
                            <a:schemeClr val="dk1"/>
                          </a:solidFill>
                          <a:latin typeface="+mn-lt"/>
                          <a:ea typeface="+mn-ea"/>
                          <a:cs typeface="+mn-cs"/>
                        </a:rPr>
                        <a:t>Не простежується, навколо - зона травматичної інфільтрації</a:t>
                      </a:r>
                      <a:endParaRPr lang="uk-UA" noProof="0">
                        <a:solidFill>
                          <a:schemeClr val="bg1"/>
                        </a:solidFill>
                      </a:endParaRPr>
                    </a:p>
                  </a:txBody>
                  <a:tcPr/>
                </a:tc>
                <a:tc>
                  <a:txBody>
                    <a:bodyPr/>
                    <a:lstStyle/>
                    <a:p>
                      <a:r>
                        <a:rPr kumimoji="0" lang="uk-UA" b="0" i="0" kern="1200" noProof="0" dirty="0">
                          <a:solidFill>
                            <a:schemeClr val="dk1"/>
                          </a:solidFill>
                          <a:latin typeface="+mn-lt"/>
                          <a:ea typeface="+mn-ea"/>
                          <a:cs typeface="+mn-cs"/>
                        </a:rPr>
                        <a:t>У більшості випадків простежується бронхіальний компонент</a:t>
                      </a:r>
                      <a:endParaRPr lang="uk-UA" noProof="0" dirty="0">
                        <a:solidFill>
                          <a:schemeClr val="bg1"/>
                        </a:solidFill>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cstate="print"/>
          <a:srcRect/>
          <a:stretch>
            <a:fillRect/>
          </a:stretch>
        </p:blipFill>
        <p:spPr bwMode="auto">
          <a:xfrm>
            <a:off x="179512" y="620688"/>
            <a:ext cx="3851473" cy="3441229"/>
          </a:xfrm>
          <a:prstGeom prst="rect">
            <a:avLst/>
          </a:prstGeom>
          <a:noFill/>
          <a:ln w="9525">
            <a:noFill/>
            <a:miter lim="800000"/>
            <a:headEnd/>
            <a:tailEnd/>
          </a:ln>
          <a:effectLst/>
        </p:spPr>
      </p:pic>
      <p:sp>
        <p:nvSpPr>
          <p:cNvPr id="3" name="Прямоугольник 2"/>
          <p:cNvSpPr/>
          <p:nvPr/>
        </p:nvSpPr>
        <p:spPr>
          <a:xfrm>
            <a:off x="0" y="3933056"/>
            <a:ext cx="5868144" cy="2246769"/>
          </a:xfrm>
          <a:prstGeom prst="rect">
            <a:avLst/>
          </a:prstGeom>
        </p:spPr>
        <p:txBody>
          <a:bodyPr wrap="square">
            <a:spAutoFit/>
          </a:bodyPr>
          <a:lstStyle/>
          <a:p>
            <a:pPr marL="265113" indent="-265113">
              <a:buFont typeface="Arial" pitchFamily="34" charset="0"/>
              <a:buChar char="•"/>
            </a:pPr>
            <a:r>
              <a:rPr lang="uk-UA" sz="2000" dirty="0"/>
              <a:t>округле однорідне затемнення в меж частковій щілині і пневмонічний інфільтрат в середній і нижній частках правої легені (червона стрілка);</a:t>
            </a:r>
          </a:p>
          <a:p>
            <a:pPr marL="265113" indent="-265113">
              <a:buFont typeface="Arial" pitchFamily="34" charset="0"/>
              <a:buChar char="•"/>
            </a:pPr>
            <a:r>
              <a:rPr lang="uk-UA" sz="2000" dirty="0"/>
              <a:t>неоднорідне затемнення та посилення легеневого малюка  з обох сторін , більше справа (забій легень);</a:t>
            </a:r>
          </a:p>
          <a:p>
            <a:pPr marL="265113" indent="-265113">
              <a:buFont typeface="Arial" pitchFamily="34" charset="0"/>
              <a:buChar char="•"/>
            </a:pPr>
            <a:r>
              <a:rPr lang="uk-UA" sz="2000" dirty="0"/>
              <a:t>незначний  правобічний гідроторакс</a:t>
            </a:r>
          </a:p>
        </p:txBody>
      </p:sp>
      <p:sp>
        <p:nvSpPr>
          <p:cNvPr id="4" name="Прямоугольник 3"/>
          <p:cNvSpPr/>
          <p:nvPr/>
        </p:nvSpPr>
        <p:spPr>
          <a:xfrm>
            <a:off x="0" y="0"/>
            <a:ext cx="9144000" cy="707886"/>
          </a:xfrm>
          <a:prstGeom prst="rect">
            <a:avLst/>
          </a:prstGeom>
        </p:spPr>
        <p:txBody>
          <a:bodyPr wrap="square">
            <a:spAutoFit/>
          </a:bodyPr>
          <a:lstStyle/>
          <a:p>
            <a:pPr algn="ctr"/>
            <a:r>
              <a:rPr lang="uk-UA" sz="2000" b="1" dirty="0"/>
              <a:t>Спонтанна гематома легень у пацієнта з сепсисом, який отримує подвійну </a:t>
            </a:r>
            <a:r>
              <a:rPr lang="uk-UA" sz="2000" b="1" dirty="0" err="1"/>
              <a:t>антитромбоцитарну</a:t>
            </a:r>
            <a:r>
              <a:rPr lang="uk-UA" sz="2000" b="1" dirty="0"/>
              <a:t> терапію</a:t>
            </a:r>
            <a:endParaRPr lang="uk-UA" sz="2000" dirty="0"/>
          </a:p>
        </p:txBody>
      </p:sp>
      <p:pic>
        <p:nvPicPr>
          <p:cNvPr id="113667" name="Picture 3"/>
          <p:cNvPicPr>
            <a:picLocks noChangeAspect="1" noChangeArrowheads="1"/>
          </p:cNvPicPr>
          <p:nvPr/>
        </p:nvPicPr>
        <p:blipFill>
          <a:blip r:embed="rId3" cstate="print"/>
          <a:srcRect/>
          <a:stretch>
            <a:fillRect/>
          </a:stretch>
        </p:blipFill>
        <p:spPr bwMode="auto">
          <a:xfrm>
            <a:off x="3995936" y="620688"/>
            <a:ext cx="4399035" cy="3456384"/>
          </a:xfrm>
          <a:prstGeom prst="rect">
            <a:avLst/>
          </a:prstGeom>
          <a:noFill/>
          <a:ln w="9525">
            <a:noFill/>
            <a:miter lim="800000"/>
            <a:headEnd/>
            <a:tailEnd/>
          </a:ln>
          <a:effectLst/>
        </p:spPr>
      </p:pic>
      <p:pic>
        <p:nvPicPr>
          <p:cNvPr id="113668" name="Picture 4" descr="E:\Мои документы\КНИГИ по рентгену\Легкие\спонтанная гематома 1.3.png"/>
          <p:cNvPicPr>
            <a:picLocks noChangeAspect="1" noChangeArrowheads="1"/>
          </p:cNvPicPr>
          <p:nvPr/>
        </p:nvPicPr>
        <p:blipFill>
          <a:blip r:embed="rId4" cstate="print"/>
          <a:srcRect/>
          <a:stretch>
            <a:fillRect/>
          </a:stretch>
        </p:blipFill>
        <p:spPr bwMode="auto">
          <a:xfrm>
            <a:off x="5893150" y="4221088"/>
            <a:ext cx="2567282" cy="2082439"/>
          </a:xfrm>
          <a:prstGeom prst="rect">
            <a:avLst/>
          </a:prstGeom>
          <a:noFill/>
        </p:spPr>
      </p:pic>
      <p:sp>
        <p:nvSpPr>
          <p:cNvPr id="7" name="Прямоугольник 6"/>
          <p:cNvSpPr/>
          <p:nvPr/>
        </p:nvSpPr>
        <p:spPr>
          <a:xfrm>
            <a:off x="5868144" y="6211669"/>
            <a:ext cx="3096344" cy="646331"/>
          </a:xfrm>
          <a:prstGeom prst="rect">
            <a:avLst/>
          </a:prstGeom>
        </p:spPr>
        <p:txBody>
          <a:bodyPr wrap="square">
            <a:spAutoFit/>
          </a:bodyPr>
          <a:lstStyle/>
          <a:p>
            <a:r>
              <a:rPr lang="uk-UA" dirty="0"/>
              <a:t>Рентген контроль після лікування</a:t>
            </a:r>
          </a:p>
        </p:txBody>
      </p:sp>
      <p:sp>
        <p:nvSpPr>
          <p:cNvPr id="8" name="Прямоугольник 7"/>
          <p:cNvSpPr/>
          <p:nvPr/>
        </p:nvSpPr>
        <p:spPr>
          <a:xfrm>
            <a:off x="0" y="6165304"/>
            <a:ext cx="5292080" cy="830997"/>
          </a:xfrm>
          <a:prstGeom prst="rect">
            <a:avLst/>
          </a:prstGeom>
        </p:spPr>
        <p:txBody>
          <a:bodyPr wrap="square">
            <a:spAutoFit/>
          </a:bodyPr>
          <a:lstStyle/>
          <a:p>
            <a:r>
              <a:rPr lang="en-US" sz="1200" u="sng" dirty="0">
                <a:hlinkClick r:id="rId5"/>
              </a:rPr>
              <a:t>J</a:t>
            </a:r>
            <a:r>
              <a:rPr lang="ru-RU" sz="1200" u="sng" dirty="0">
                <a:hlinkClick r:id="rId5"/>
              </a:rPr>
              <a:t>.</a:t>
            </a:r>
            <a:r>
              <a:rPr lang="en-US" sz="1200" u="sng" dirty="0">
                <a:hlinkClick r:id="rId5"/>
              </a:rPr>
              <a:t> </a:t>
            </a:r>
            <a:r>
              <a:rPr lang="en-US" sz="1200" u="sng" dirty="0" err="1">
                <a:hlinkClick r:id="rId5"/>
              </a:rPr>
              <a:t>Vlaović</a:t>
            </a:r>
            <a:r>
              <a:rPr lang="en-US" sz="1200" dirty="0"/>
              <a:t>, </a:t>
            </a:r>
            <a:r>
              <a:rPr lang="en-US" sz="1200" u="sng" dirty="0">
                <a:hlinkClick r:id="rId6"/>
              </a:rPr>
              <a:t>G. </a:t>
            </a:r>
            <a:r>
              <a:rPr lang="en-US" sz="1200" u="sng" dirty="0" err="1">
                <a:hlinkClick r:id="rId6"/>
              </a:rPr>
              <a:t>Voga</a:t>
            </a:r>
            <a:r>
              <a:rPr lang="en-US" sz="1200" dirty="0"/>
              <a:t> Spontaneous pulmonary hematoma in a patient with sepsis treated with dual </a:t>
            </a:r>
            <a:r>
              <a:rPr lang="en-US" sz="1200" dirty="0" err="1"/>
              <a:t>antiplatelet</a:t>
            </a:r>
            <a:r>
              <a:rPr lang="en-US" sz="1200" dirty="0"/>
              <a:t> therapy</a:t>
            </a:r>
            <a:r>
              <a:rPr lang="ru-RU" sz="1200" dirty="0"/>
              <a:t>. </a:t>
            </a:r>
            <a:r>
              <a:rPr lang="en-US" sz="1200" dirty="0"/>
              <a:t>https://www.semanticscholar.org/paper/Spontaneous-pulmonary-hematoma</a:t>
            </a:r>
          </a:p>
        </p:txBody>
      </p:sp>
      <p:cxnSp>
        <p:nvCxnSpPr>
          <p:cNvPr id="10" name="Прямая со стрелкой 9"/>
          <p:cNvCxnSpPr/>
          <p:nvPr/>
        </p:nvCxnSpPr>
        <p:spPr>
          <a:xfrm flipV="1">
            <a:off x="1043608" y="2780928"/>
            <a:ext cx="216024"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V="1">
            <a:off x="4716016" y="2204864"/>
            <a:ext cx="36004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5076056" y="3140968"/>
            <a:ext cx="504056" cy="72008"/>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1475656" y="3212976"/>
            <a:ext cx="144016" cy="576064"/>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a:off x="7452320" y="3068960"/>
            <a:ext cx="936104" cy="216024"/>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V="1">
            <a:off x="3203848" y="2852936"/>
            <a:ext cx="144016" cy="576064"/>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Пневмоторакс</a:t>
            </a:r>
          </a:p>
        </p:txBody>
      </p:sp>
      <p:sp>
        <p:nvSpPr>
          <p:cNvPr id="3" name="Прямоугольник 2"/>
          <p:cNvSpPr/>
          <p:nvPr/>
        </p:nvSpPr>
        <p:spPr>
          <a:xfrm>
            <a:off x="5076056" y="1268761"/>
            <a:ext cx="3888432" cy="5262979"/>
          </a:xfrm>
          <a:prstGeom prst="rect">
            <a:avLst/>
          </a:prstGeom>
        </p:spPr>
        <p:txBody>
          <a:bodyPr wrap="square">
            <a:spAutoFit/>
          </a:bodyPr>
          <a:lstStyle/>
          <a:p>
            <a:pPr algn="just"/>
            <a:r>
              <a:rPr lang="uk-UA" sz="2400" dirty="0"/>
              <a:t>(</a:t>
            </a:r>
            <a:r>
              <a:rPr lang="uk-UA" sz="2400" dirty="0" err="1"/>
              <a:t>грец</a:t>
            </a:r>
            <a:r>
              <a:rPr lang="uk-UA" sz="2400" dirty="0"/>
              <a:t>. </a:t>
            </a:r>
            <a:r>
              <a:rPr lang="uk-UA" sz="2400" dirty="0" err="1"/>
              <a:t>рnéuma-повітря</a:t>
            </a:r>
            <a:r>
              <a:rPr lang="uk-UA" sz="2400" dirty="0"/>
              <a:t>, </a:t>
            </a:r>
            <a:r>
              <a:rPr lang="uk-UA" sz="2400" dirty="0" err="1"/>
              <a:t>thorax</a:t>
            </a:r>
            <a:r>
              <a:rPr lang="uk-UA" sz="2400" dirty="0"/>
              <a:t> - грудна клітка) - скупчення газу в плевральній порожнині, що веде до спадання тканини легені, зміщення середостіння в здорову сторону, здавлення кровоносних судин середостіння, опущення купола діафрагми, що, в кінцевому підсумку викликає розлад функції дихання і кровообігу.</a:t>
            </a:r>
          </a:p>
        </p:txBody>
      </p:sp>
      <p:pic>
        <p:nvPicPr>
          <p:cNvPr id="4" name="Picture 3"/>
          <p:cNvPicPr>
            <a:picLocks noChangeAspect="1" noChangeArrowheads="1"/>
          </p:cNvPicPr>
          <p:nvPr/>
        </p:nvPicPr>
        <p:blipFill>
          <a:blip r:embed="rId2" cstate="print"/>
          <a:srcRect/>
          <a:stretch>
            <a:fillRect/>
          </a:stretch>
        </p:blipFill>
        <p:spPr bwMode="auto">
          <a:xfrm>
            <a:off x="0" y="1412776"/>
            <a:ext cx="4953000" cy="421005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1032" y="0"/>
            <a:ext cx="8712968" cy="6524863"/>
          </a:xfrm>
          <a:prstGeom prst="rect">
            <a:avLst/>
          </a:prstGeom>
        </p:spPr>
        <p:txBody>
          <a:bodyPr wrap="square">
            <a:spAutoFit/>
          </a:bodyPr>
          <a:lstStyle/>
          <a:p>
            <a:r>
              <a:rPr lang="uk-UA" sz="2200" dirty="0"/>
              <a:t>В основі механізму розвитку пневмотораксу лежать дві групи причин:</a:t>
            </a:r>
          </a:p>
          <a:p>
            <a:r>
              <a:rPr lang="uk-UA" sz="2200" dirty="0"/>
              <a:t>1. Механічні пошкодження грудної клітини або легень:</a:t>
            </a:r>
          </a:p>
          <a:p>
            <a:pPr marL="354013" indent="-177800">
              <a:buFont typeface="Arial" pitchFamily="34" charset="0"/>
              <a:buChar char="•"/>
              <a:tabLst>
                <a:tab pos="354013" algn="l"/>
              </a:tabLst>
            </a:pPr>
            <a:r>
              <a:rPr lang="uk-UA" sz="2200" dirty="0"/>
              <a:t> закриті травми грудної клітки, що супроводжуються пошкодженням легені уламками ребер;</a:t>
            </a:r>
          </a:p>
          <a:p>
            <a:pPr marL="354013" indent="-177800">
              <a:buFont typeface="Arial" pitchFamily="34" charset="0"/>
              <a:buChar char="•"/>
              <a:tabLst>
                <a:tab pos="354013" algn="l"/>
              </a:tabLst>
            </a:pPr>
            <a:r>
              <a:rPr lang="uk-UA" sz="2200" dirty="0"/>
              <a:t>відкриті травми грудної клітки (проникаючі поранення);</a:t>
            </a:r>
          </a:p>
          <a:p>
            <a:pPr marL="354013" indent="-177800">
              <a:buFont typeface="Arial" pitchFamily="34" charset="0"/>
              <a:buChar char="•"/>
              <a:tabLst>
                <a:tab pos="354013" algn="l"/>
              </a:tabLst>
            </a:pPr>
            <a:r>
              <a:rPr lang="uk-UA" sz="2200" dirty="0"/>
              <a:t>ятрогенні пошкодження (як ускладнення лікувальних або діагностичних маніпуляцій - пошкодження легені при постановці підключичного катетера, міжреберної блокади нерва, пункції плевральної порожнини); штучно викликаний пневмоторакс - штучний пневмоторакс накладається з метою лікування туберкульозу легенів, з метою діагностики - при проведенні торакоскопії.</a:t>
            </a:r>
          </a:p>
          <a:p>
            <a:r>
              <a:rPr lang="uk-UA" sz="2200" dirty="0"/>
              <a:t>2. Захворювання легень і органів грудної порожнини:</a:t>
            </a:r>
          </a:p>
          <a:p>
            <a:pPr marL="354013" indent="-177800">
              <a:buFont typeface="Arial" pitchFamily="34" charset="0"/>
              <a:buChar char="•"/>
            </a:pPr>
            <a:r>
              <a:rPr lang="uk-UA" sz="2200" dirty="0"/>
              <a:t>неспецифічного характеру - внаслідок розриву повітряних кіст при бульозній хворобі (емфізема) легень, прориву абсцесу легені в порожнину плеври (піопневмоторакс);</a:t>
            </a:r>
          </a:p>
          <a:p>
            <a:pPr marL="354013" indent="-177800">
              <a:buFont typeface="Arial" pitchFamily="34" charset="0"/>
              <a:buChar char="•"/>
            </a:pPr>
            <a:r>
              <a:rPr lang="uk-UA" sz="2200" dirty="0"/>
              <a:t>спонтанного розриву стравоходу;</a:t>
            </a:r>
          </a:p>
          <a:p>
            <a:pPr marL="354013" indent="-177800">
              <a:buFont typeface="Arial" pitchFamily="34" charset="0"/>
              <a:buChar char="•"/>
            </a:pPr>
            <a:r>
              <a:rPr lang="uk-UA" sz="2200" dirty="0"/>
              <a:t>специфічного характеру - пневмоторакс внаслідок розриву каверн, прориву казеозних вогнищ при туберкульозі.</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12968" cy="6370975"/>
          </a:xfrm>
          <a:prstGeom prst="rect">
            <a:avLst/>
          </a:prstGeom>
        </p:spPr>
        <p:txBody>
          <a:bodyPr wrap="square">
            <a:spAutoFit/>
          </a:bodyPr>
          <a:lstStyle/>
          <a:p>
            <a:pPr algn="ctr"/>
            <a:r>
              <a:rPr lang="uk-UA" b="1" dirty="0"/>
              <a:t> </a:t>
            </a:r>
            <a:r>
              <a:rPr lang="uk-UA" sz="2400" b="1" dirty="0"/>
              <a:t>Класифікація пневмотораксу</a:t>
            </a:r>
          </a:p>
          <a:p>
            <a:r>
              <a:rPr lang="uk-UA" sz="2400" b="1" dirty="0"/>
              <a:t>За походженням: </a:t>
            </a:r>
          </a:p>
          <a:p>
            <a:r>
              <a:rPr lang="uk-UA" sz="2400" dirty="0"/>
              <a:t>1.Травматичний. </a:t>
            </a:r>
          </a:p>
          <a:p>
            <a:r>
              <a:rPr lang="uk-UA" sz="2400" dirty="0"/>
              <a:t>Травматичний пневмоторакс виникає в результаті:</a:t>
            </a:r>
          </a:p>
          <a:p>
            <a:pPr marL="265113" indent="-88900">
              <a:buFont typeface="Wingdings" pitchFamily="2" charset="2"/>
              <a:buChar char="Ø"/>
            </a:pPr>
            <a:r>
              <a:rPr lang="uk-UA" sz="2400" dirty="0"/>
              <a:t>закритих (без пошкодження цілісності шкірних покривів),</a:t>
            </a:r>
          </a:p>
          <a:p>
            <a:pPr marL="442913" indent="-266700">
              <a:buFont typeface="Wingdings" pitchFamily="2" charset="2"/>
              <a:buChar char="Ø"/>
            </a:pPr>
            <a:r>
              <a:rPr lang="uk-UA" sz="2400" dirty="0"/>
              <a:t>відкритих (вогнепальних, ножових) травм грудної клітки, що ведуть до розриву легені. </a:t>
            </a:r>
          </a:p>
          <a:p>
            <a:r>
              <a:rPr lang="uk-UA" sz="2400" dirty="0"/>
              <a:t>2. Спонтанний.</a:t>
            </a:r>
          </a:p>
          <a:p>
            <a:pPr marL="442913" indent="-266700">
              <a:buFont typeface="Wingdings" pitchFamily="2" charset="2"/>
              <a:buChar char="Ø"/>
            </a:pPr>
            <a:r>
              <a:rPr lang="uk-UA" sz="2400" dirty="0"/>
              <a:t>первинний (або ідіопатичний)</a:t>
            </a:r>
          </a:p>
          <a:p>
            <a:pPr marL="442913" indent="-266700">
              <a:buFont typeface="Wingdings" pitchFamily="2" charset="2"/>
              <a:buChar char="Ø"/>
            </a:pPr>
            <a:r>
              <a:rPr lang="uk-UA" sz="2400" dirty="0"/>
              <a:t>вторинний (симптоматичний)</a:t>
            </a:r>
          </a:p>
          <a:p>
            <a:pPr marL="442913" indent="-266700">
              <a:buFont typeface="Wingdings" pitchFamily="2" charset="2"/>
              <a:buChar char="Ø"/>
            </a:pPr>
            <a:r>
              <a:rPr lang="uk-UA" sz="2400" dirty="0"/>
              <a:t>рецидивуючий</a:t>
            </a:r>
          </a:p>
          <a:p>
            <a:pPr marL="442913" indent="-442913"/>
            <a:r>
              <a:rPr lang="uk-UA" sz="2400" dirty="0"/>
              <a:t>3. Ятрогенний</a:t>
            </a:r>
          </a:p>
          <a:p>
            <a:pPr>
              <a:buFont typeface="Wingdings" pitchFamily="2" charset="2"/>
              <a:buChar char="Ø"/>
            </a:pPr>
            <a:endParaRPr lang="uk-UA" sz="2400" dirty="0"/>
          </a:p>
          <a:p>
            <a:r>
              <a:rPr lang="uk-UA" sz="2400" b="1" dirty="0"/>
              <a:t>За зв‘язком з зовнішнім середовищем:</a:t>
            </a:r>
          </a:p>
          <a:p>
            <a:pPr marL="442913" indent="-266700">
              <a:buFont typeface="Wingdings" pitchFamily="2" charset="2"/>
              <a:buChar char="Ø"/>
            </a:pPr>
            <a:r>
              <a:rPr lang="uk-UA" sz="2400" dirty="0"/>
              <a:t>закритий.</a:t>
            </a:r>
          </a:p>
          <a:p>
            <a:pPr marL="442913" indent="-266700">
              <a:buFont typeface="Wingdings" pitchFamily="2" charset="2"/>
              <a:buChar char="Ø"/>
            </a:pPr>
            <a:r>
              <a:rPr lang="uk-UA" sz="2400" dirty="0"/>
              <a:t>відкритий.</a:t>
            </a:r>
          </a:p>
          <a:p>
            <a:pPr marL="442913" indent="-266700">
              <a:buFont typeface="Wingdings" pitchFamily="2" charset="2"/>
              <a:buChar char="Ø"/>
            </a:pPr>
            <a:r>
              <a:rPr lang="uk-UA" sz="2400" dirty="0"/>
              <a:t>напружений (клапанний).</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712968" cy="6370975"/>
          </a:xfrm>
          <a:prstGeom prst="rect">
            <a:avLst/>
          </a:prstGeom>
        </p:spPr>
        <p:txBody>
          <a:bodyPr wrap="square">
            <a:spAutoFit/>
          </a:bodyPr>
          <a:lstStyle/>
          <a:p>
            <a:r>
              <a:rPr lang="uk-UA" sz="2400" b="1" dirty="0"/>
              <a:t>За обсягом що міститься в плевральній порожнині повітря і ступеню спадання легені:</a:t>
            </a:r>
          </a:p>
          <a:p>
            <a:pPr marL="530225" indent="-265113">
              <a:buFont typeface="Wingdings" pitchFamily="2" charset="2"/>
              <a:buChar char="ü"/>
            </a:pPr>
            <a:r>
              <a:rPr lang="uk-UA" sz="2400" dirty="0"/>
              <a:t>Обмежений (парціальний, частковий).</a:t>
            </a:r>
          </a:p>
          <a:p>
            <a:pPr marL="530225" indent="-265113">
              <a:buFont typeface="Wingdings" pitchFamily="2" charset="2"/>
              <a:buChar char="ü"/>
            </a:pPr>
            <a:r>
              <a:rPr lang="uk-UA" sz="2400" dirty="0"/>
              <a:t>Осумкований (за рахунок спайок).</a:t>
            </a:r>
          </a:p>
          <a:p>
            <a:pPr marL="530225" indent="-265113">
              <a:buFont typeface="Wingdings" pitchFamily="2" charset="2"/>
              <a:buChar char="ü"/>
            </a:pPr>
            <a:r>
              <a:rPr lang="uk-UA" sz="2400" dirty="0"/>
              <a:t>Повний (тотальний). </a:t>
            </a:r>
          </a:p>
          <a:p>
            <a:pPr>
              <a:buFont typeface="Wingdings" pitchFamily="2" charset="2"/>
              <a:buChar char="ü"/>
            </a:pPr>
            <a:endParaRPr lang="uk-UA" sz="2400" b="1" dirty="0"/>
          </a:p>
          <a:p>
            <a:r>
              <a:rPr lang="uk-UA" sz="2400" b="1" dirty="0"/>
              <a:t>За поширенням:</a:t>
            </a:r>
          </a:p>
          <a:p>
            <a:pPr marL="530225" indent="-176213">
              <a:buFont typeface="Wingdings" pitchFamily="2" charset="2"/>
              <a:buChar char="ü"/>
            </a:pPr>
            <a:r>
              <a:rPr lang="uk-UA" sz="2400" dirty="0"/>
              <a:t>Однобічний.</a:t>
            </a:r>
          </a:p>
          <a:p>
            <a:pPr marL="530225" indent="-176213">
              <a:buFont typeface="Wingdings" pitchFamily="2" charset="2"/>
              <a:buChar char="ü"/>
            </a:pPr>
            <a:r>
              <a:rPr lang="uk-UA" sz="2400" dirty="0"/>
              <a:t>Двобічний. </a:t>
            </a:r>
          </a:p>
          <a:p>
            <a:pPr>
              <a:buFont typeface="Wingdings" pitchFamily="2" charset="2"/>
              <a:buChar char="ü"/>
            </a:pPr>
            <a:endParaRPr lang="uk-UA" sz="2400" b="1" dirty="0"/>
          </a:p>
          <a:p>
            <a:r>
              <a:rPr lang="uk-UA" sz="2400" b="1" dirty="0"/>
              <a:t>За наявністю ускладнень:</a:t>
            </a:r>
          </a:p>
          <a:p>
            <a:pPr marL="457200" indent="-103188">
              <a:buFont typeface="Wingdings" pitchFamily="2" charset="2"/>
              <a:buChar char="ü"/>
            </a:pPr>
            <a:r>
              <a:rPr lang="uk-UA" sz="2400" dirty="0"/>
              <a:t>   Неускладнений.</a:t>
            </a:r>
          </a:p>
          <a:p>
            <a:pPr marL="457200" indent="-103188">
              <a:buFont typeface="Wingdings" pitchFamily="2" charset="2"/>
              <a:buChar char="ü"/>
            </a:pPr>
            <a:r>
              <a:rPr lang="uk-UA" sz="2400" dirty="0"/>
              <a:t>   Ускладнений</a:t>
            </a:r>
            <a:r>
              <a:rPr lang="uk-UA" sz="2400" b="1" dirty="0"/>
              <a:t>:</a:t>
            </a:r>
          </a:p>
          <a:p>
            <a:pPr marL="1165225" indent="-354013">
              <a:buFont typeface="Wingdings" pitchFamily="2" charset="2"/>
              <a:buChar char="§"/>
            </a:pPr>
            <a:r>
              <a:rPr lang="uk-UA" sz="2400" dirty="0"/>
              <a:t>плевритом,</a:t>
            </a:r>
          </a:p>
          <a:p>
            <a:pPr marL="1165225" indent="-354013">
              <a:buFont typeface="Wingdings" pitchFamily="2" charset="2"/>
              <a:buChar char="§"/>
            </a:pPr>
            <a:r>
              <a:rPr lang="uk-UA" sz="2400" dirty="0"/>
              <a:t>кровотечею,</a:t>
            </a:r>
          </a:p>
          <a:p>
            <a:pPr marL="1165225" indent="-354013">
              <a:buFont typeface="Wingdings" pitchFamily="2" charset="2"/>
              <a:buChar char="§"/>
            </a:pPr>
            <a:r>
              <a:rPr lang="uk-UA" sz="2400" dirty="0"/>
              <a:t>медіастінальною емфіземою</a:t>
            </a:r>
          </a:p>
          <a:p>
            <a:pPr marL="1165225" indent="-354013">
              <a:buFont typeface="Wingdings" pitchFamily="2" charset="2"/>
              <a:buChar char="§"/>
            </a:pPr>
            <a:r>
              <a:rPr lang="uk-UA" sz="2400" dirty="0"/>
              <a:t>підшкірною емфіземою.</a:t>
            </a:r>
            <a:endParaRPr lang="uk-UA"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208912" cy="4524315"/>
          </a:xfrm>
          <a:prstGeom prst="rect">
            <a:avLst/>
          </a:prstGeom>
        </p:spPr>
        <p:txBody>
          <a:bodyPr wrap="square">
            <a:spAutoFit/>
          </a:bodyPr>
          <a:lstStyle/>
          <a:p>
            <a:pPr marL="265113" indent="-265113">
              <a:buFont typeface="Wingdings" pitchFamily="2" charset="2"/>
              <a:buChar char="Ø"/>
            </a:pPr>
            <a:r>
              <a:rPr lang="uk-UA" sz="2400" dirty="0"/>
              <a:t>Верхівковий пневмоторакс (до 1/6 об'єму - смужка повітря, що розташовується в куполі плевральної порожнини вище ключиці)</a:t>
            </a:r>
          </a:p>
          <a:p>
            <a:pPr marL="265113" indent="-265113">
              <a:buFont typeface="Wingdings" pitchFamily="2" charset="2"/>
              <a:buChar char="Ø"/>
            </a:pPr>
            <a:r>
              <a:rPr lang="uk-UA" sz="2400" dirty="0"/>
              <a:t>Малий (до 1/3 об'єму - смужка повітря не більше 2 см паракостально)</a:t>
            </a:r>
          </a:p>
          <a:p>
            <a:pPr marL="265113" indent="-265113">
              <a:buFont typeface="Wingdings" pitchFamily="2" charset="2"/>
              <a:buChar char="Ø"/>
            </a:pPr>
            <a:r>
              <a:rPr lang="uk-UA" sz="2400" dirty="0"/>
              <a:t>Середній (до ½ об'єму - смужка повітря 2-4 см паракостально)</a:t>
            </a:r>
          </a:p>
          <a:p>
            <a:pPr marL="265113" indent="-265113">
              <a:buFont typeface="Wingdings" pitchFamily="2" charset="2"/>
              <a:buChar char="Ø"/>
            </a:pPr>
            <a:r>
              <a:rPr lang="uk-UA" sz="2400" dirty="0"/>
              <a:t>Великий (понад ½ об'єму - смужка повітря більше 4 см паракостально)</a:t>
            </a:r>
          </a:p>
          <a:p>
            <a:pPr marL="265113" indent="-265113">
              <a:buFont typeface="Wingdings" pitchFamily="2" charset="2"/>
              <a:buChar char="Ø"/>
            </a:pPr>
            <a:r>
              <a:rPr lang="uk-UA" sz="2400" dirty="0"/>
              <a:t>Тотальний (легке повністю колабовано)</a:t>
            </a:r>
          </a:p>
          <a:p>
            <a:pPr marL="265113" indent="-265113">
              <a:buFont typeface="Wingdings" pitchFamily="2" charset="2"/>
              <a:buChar char="Ø"/>
            </a:pPr>
            <a:r>
              <a:rPr lang="uk-UA" sz="2400" dirty="0"/>
              <a:t>Відмежований (при спайковому процесі в плевральній порожнині)</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cstate="print"/>
          <a:srcRect/>
          <a:stretch>
            <a:fillRect/>
          </a:stretch>
        </p:blipFill>
        <p:spPr bwMode="auto">
          <a:xfrm>
            <a:off x="0" y="476672"/>
            <a:ext cx="3779912" cy="4022220"/>
          </a:xfrm>
          <a:prstGeom prst="rect">
            <a:avLst/>
          </a:prstGeom>
          <a:noFill/>
          <a:ln w="9525">
            <a:noFill/>
            <a:miter lim="800000"/>
            <a:headEnd/>
            <a:tailEnd/>
          </a:ln>
          <a:effectLst/>
        </p:spPr>
      </p:pic>
      <p:pic>
        <p:nvPicPr>
          <p:cNvPr id="89091" name="Picture 3"/>
          <p:cNvPicPr>
            <a:picLocks noChangeAspect="1" noChangeArrowheads="1"/>
          </p:cNvPicPr>
          <p:nvPr/>
        </p:nvPicPr>
        <p:blipFill>
          <a:blip r:embed="rId3" cstate="print"/>
          <a:srcRect/>
          <a:stretch>
            <a:fillRect/>
          </a:stretch>
        </p:blipFill>
        <p:spPr bwMode="auto">
          <a:xfrm>
            <a:off x="4139952" y="404665"/>
            <a:ext cx="4153421" cy="4032448"/>
          </a:xfrm>
          <a:prstGeom prst="rect">
            <a:avLst/>
          </a:prstGeom>
          <a:noFill/>
          <a:ln w="9525">
            <a:noFill/>
            <a:miter lim="800000"/>
            <a:headEnd/>
            <a:tailEnd/>
          </a:ln>
          <a:effectLst/>
        </p:spPr>
      </p:pic>
      <p:sp>
        <p:nvSpPr>
          <p:cNvPr id="4" name="Прямоугольник 3"/>
          <p:cNvSpPr/>
          <p:nvPr/>
        </p:nvSpPr>
        <p:spPr>
          <a:xfrm>
            <a:off x="0" y="4437112"/>
            <a:ext cx="8964488" cy="2062103"/>
          </a:xfrm>
          <a:prstGeom prst="rect">
            <a:avLst/>
          </a:prstGeom>
        </p:spPr>
        <p:txBody>
          <a:bodyPr wrap="square">
            <a:spAutoFit/>
          </a:bodyPr>
          <a:lstStyle/>
          <a:p>
            <a:pPr marL="265113" indent="-265113"/>
            <a:r>
              <a:rPr lang="uk-UA" sz="2400" dirty="0"/>
              <a:t>Рентгенологічні ознаки пневмотораксу:</a:t>
            </a:r>
          </a:p>
          <a:p>
            <a:pPr marL="265113" indent="-265113">
              <a:buFont typeface="Arial" pitchFamily="34" charset="0"/>
              <a:buChar char="•"/>
            </a:pPr>
            <a:r>
              <a:rPr lang="uk-UA" sz="2000" dirty="0"/>
              <a:t>Підвищення прозорості легеневого поля</a:t>
            </a:r>
          </a:p>
          <a:p>
            <a:pPr marL="265113" indent="-265113">
              <a:buFont typeface="Arial" pitchFamily="34" charset="0"/>
              <a:buChar char="•"/>
            </a:pPr>
            <a:r>
              <a:rPr lang="uk-UA" sz="2000" dirty="0"/>
              <a:t>Відсутність зображення легеневого малюнка в зоні скупчення газу, </a:t>
            </a:r>
          </a:p>
          <a:p>
            <a:pPr marL="265113" indent="-265113">
              <a:buFont typeface="Arial" pitchFamily="34" charset="0"/>
              <a:buChar char="•"/>
            </a:pPr>
            <a:r>
              <a:rPr lang="uk-UA" sz="2000" dirty="0"/>
              <a:t>згущення малюнка в стиснутій легені</a:t>
            </a:r>
          </a:p>
          <a:p>
            <a:pPr marL="265113" indent="-265113">
              <a:buFont typeface="Arial" pitchFamily="34" charset="0"/>
              <a:buChar char="•"/>
            </a:pPr>
            <a:r>
              <a:rPr lang="uk-UA" sz="2000" dirty="0"/>
              <a:t>Повітря в зовнішніх відділах плевральної порожнини, досередини від нього - колабована легеня (бачимо контур</a:t>
            </a:r>
            <a:r>
              <a:rPr lang="uk-UA" sz="2400" dirty="0"/>
              <a:t>)</a:t>
            </a:r>
          </a:p>
        </p:txBody>
      </p:sp>
      <p:sp>
        <p:nvSpPr>
          <p:cNvPr id="5" name="Прямоугольник 4"/>
          <p:cNvSpPr/>
          <p:nvPr/>
        </p:nvSpPr>
        <p:spPr>
          <a:xfrm>
            <a:off x="3707904" y="0"/>
            <a:ext cx="2187394" cy="461665"/>
          </a:xfrm>
          <a:prstGeom prst="rect">
            <a:avLst/>
          </a:prstGeom>
        </p:spPr>
        <p:txBody>
          <a:bodyPr wrap="none">
            <a:spAutoFit/>
          </a:bodyPr>
          <a:lstStyle/>
          <a:p>
            <a:r>
              <a:rPr lang="ru-RU" sz="2400" b="1" dirty="0"/>
              <a:t>Пневмоторакс</a:t>
            </a:r>
            <a:endParaRPr lang="ru-RU"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3528" y="332656"/>
            <a:ext cx="8496944" cy="6740307"/>
          </a:xfrm>
          <a:prstGeom prst="rect">
            <a:avLst/>
          </a:prstGeom>
          <a:noFill/>
        </p:spPr>
        <p:txBody>
          <a:bodyPr wrap="square">
            <a:spAutoFit/>
          </a:bodyPr>
          <a:lstStyle/>
          <a:p>
            <a:r>
              <a:rPr lang="uk-UA" sz="2400" b="1" dirty="0"/>
              <a:t>Відкритий пневмоторакс: </a:t>
            </a:r>
          </a:p>
          <a:p>
            <a:r>
              <a:rPr lang="uk-UA" sz="2400" dirty="0"/>
              <a:t>плевральна порожнина сполучається з навколишнім середовищем;</a:t>
            </a:r>
          </a:p>
          <a:p>
            <a:r>
              <a:rPr lang="uk-UA" sz="2400" b="1" dirty="0"/>
              <a:t>Закритий пневмоторакс:</a:t>
            </a:r>
          </a:p>
          <a:p>
            <a:r>
              <a:rPr lang="uk-UA" sz="2400" dirty="0"/>
              <a:t>не має сполучення плевральної порожниною </a:t>
            </a:r>
            <a:r>
              <a:rPr lang="uk-UA" sz="2400" b="1" dirty="0"/>
              <a:t> </a:t>
            </a:r>
            <a:r>
              <a:rPr lang="uk-UA" sz="2400" dirty="0"/>
              <a:t>з навколишнім середовищем після попадання до неї повітря;</a:t>
            </a:r>
          </a:p>
          <a:p>
            <a:r>
              <a:rPr lang="uk-UA" sz="2400" b="1" dirty="0"/>
              <a:t>Клапанний пневмоторакс:</a:t>
            </a:r>
          </a:p>
          <a:p>
            <a:r>
              <a:rPr lang="uk-UA" sz="2400" dirty="0"/>
              <a:t>На вдиху повітря  попадає в порожнину плеври потрапляє через розрив, видиху  отвір зачиняється – повітря остається в плевральної порожнині.</a:t>
            </a:r>
          </a:p>
          <a:p>
            <a:pPr algn="just"/>
            <a:r>
              <a:rPr lang="uk-UA" sz="2400" dirty="0"/>
              <a:t>Клапанний пневмоторакс може перейти в напружений, що супроводжується різким спаданням легені і зміщенням середостіння. При цьому можна спостерігати вип'ячування легені, що спалася через переднє середостіння в здорову сторону (медіастинальна кила).</a:t>
            </a:r>
          </a:p>
          <a:p>
            <a:endParaRPr lang="uk-UA" sz="2400" dirty="0"/>
          </a:p>
          <a:p>
            <a:endParaRPr lang="ru-RU" sz="2400" dirty="0"/>
          </a:p>
          <a:p>
            <a:endParaRPr lang="uk-UA" sz="24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187624" y="634598"/>
            <a:ext cx="6876256" cy="6223402"/>
          </a:xfrm>
          <a:prstGeom prst="rect">
            <a:avLst/>
          </a:prstGeom>
          <a:noFill/>
          <a:ln w="9525">
            <a:noFill/>
            <a:miter lim="800000"/>
            <a:headEnd/>
            <a:tailEnd/>
          </a:ln>
          <a:effectLst/>
        </p:spPr>
      </p:pic>
      <p:sp>
        <p:nvSpPr>
          <p:cNvPr id="3" name="Прямоугольник 2"/>
          <p:cNvSpPr/>
          <p:nvPr/>
        </p:nvSpPr>
        <p:spPr>
          <a:xfrm>
            <a:off x="2339752" y="0"/>
            <a:ext cx="5326266" cy="584775"/>
          </a:xfrm>
          <a:prstGeom prst="rect">
            <a:avLst/>
          </a:prstGeom>
        </p:spPr>
        <p:txBody>
          <a:bodyPr wrap="none">
            <a:spAutoFit/>
          </a:bodyPr>
          <a:lstStyle/>
          <a:p>
            <a:r>
              <a:rPr lang="uk-UA" sz="3200" b="1" dirty="0"/>
              <a:t>Верхівковий пневмоторакс </a:t>
            </a:r>
            <a:endParaRPr lang="ru-RU" sz="3200" b="1" dirty="0"/>
          </a:p>
        </p:txBody>
      </p:sp>
      <p:cxnSp>
        <p:nvCxnSpPr>
          <p:cNvPr id="6" name="Прямая со стрелкой 5"/>
          <p:cNvCxnSpPr/>
          <p:nvPr/>
        </p:nvCxnSpPr>
        <p:spPr>
          <a:xfrm flipH="1">
            <a:off x="5940152" y="764704"/>
            <a:ext cx="432048"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a:off x="6516216" y="1484784"/>
            <a:ext cx="576064"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5016758"/>
          </a:xfrm>
          <a:prstGeom prst="rect">
            <a:avLst/>
          </a:prstGeom>
        </p:spPr>
        <p:txBody>
          <a:bodyPr wrap="square">
            <a:spAutoFit/>
          </a:bodyPr>
          <a:lstStyle/>
          <a:p>
            <a:pPr algn="ctr"/>
            <a:r>
              <a:rPr lang="ru-RU" sz="2800" b="1" dirty="0"/>
              <a:t> </a:t>
            </a:r>
            <a:r>
              <a:rPr lang="uk-UA" sz="2800" b="1" dirty="0"/>
              <a:t>Спонтанний пневмоторакс</a:t>
            </a:r>
          </a:p>
          <a:p>
            <a:pPr algn="ctr"/>
            <a:endParaRPr lang="uk-UA" sz="2800" b="1" dirty="0"/>
          </a:p>
          <a:p>
            <a:pPr indent="265113"/>
            <a:r>
              <a:rPr lang="uk-UA" sz="2400" b="1" dirty="0"/>
              <a:t>Первинний (ідіопатичний) </a:t>
            </a:r>
            <a:r>
              <a:rPr lang="uk-UA" sz="2400" dirty="0"/>
              <a:t>- виникає без видимих ​​причин. </a:t>
            </a:r>
          </a:p>
          <a:p>
            <a:pPr indent="265113"/>
            <a:r>
              <a:rPr lang="uk-UA" sz="2400" dirty="0"/>
              <a:t>Найчастіше зустрічається у молодих чоловіків високого зросту у віці 20-40 років. Як правило, в його основі лежать:</a:t>
            </a:r>
          </a:p>
          <a:p>
            <a:pPr>
              <a:buFont typeface="Wingdings" pitchFamily="2" charset="2"/>
              <a:buChar char="ü"/>
            </a:pPr>
            <a:r>
              <a:rPr lang="uk-UA" sz="2400" dirty="0"/>
              <a:t>генетично обумовлена ​​недостатність ферменту альфа-1антитрипсину</a:t>
            </a:r>
          </a:p>
          <a:p>
            <a:pPr>
              <a:buFont typeface="Wingdings" pitchFamily="2" charset="2"/>
              <a:buChar char="ü"/>
            </a:pPr>
            <a:r>
              <a:rPr lang="uk-UA" sz="2400" dirty="0"/>
              <a:t>вроджена слабкість плеври, яка легко розривається при сильному кашлі, сміху, глибокому диханні, інтенсивному фізичному зусиллі;</a:t>
            </a:r>
          </a:p>
          <a:p>
            <a:pPr>
              <a:buFont typeface="Wingdings" pitchFamily="2" charset="2"/>
              <a:buChar char="ü"/>
            </a:pPr>
            <a:r>
              <a:rPr lang="uk-UA" sz="2400" dirty="0"/>
              <a:t>при глибокому зануренні у воду, пірнанні, польоті на літаку на великій висоті (пов'язано з перепадами тиску).</a:t>
            </a:r>
          </a:p>
          <a:p>
            <a:endParaRPr lang="uk-UA"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892480" cy="4524315"/>
          </a:xfrm>
          <a:prstGeom prst="rect">
            <a:avLst/>
          </a:prstGeom>
        </p:spPr>
        <p:txBody>
          <a:bodyPr wrap="square">
            <a:spAutoFit/>
          </a:bodyPr>
          <a:lstStyle/>
          <a:p>
            <a:r>
              <a:rPr lang="uk-UA" sz="2400" b="1" dirty="0"/>
              <a:t>Вторинний (симптоматичний) </a:t>
            </a:r>
            <a:r>
              <a:rPr lang="uk-UA" sz="2400" dirty="0"/>
              <a:t>- на тлі наявної легеневої патології:</a:t>
            </a:r>
          </a:p>
          <a:p>
            <a:pPr marL="176213" indent="-176213">
              <a:buFont typeface="Arial" pitchFamily="34" charset="0"/>
              <a:buChar char="•"/>
            </a:pPr>
            <a:r>
              <a:rPr lang="uk-UA" sz="2400" dirty="0"/>
              <a:t>ХОЗЛ, </a:t>
            </a:r>
          </a:p>
          <a:p>
            <a:pPr marL="176213" indent="-176213">
              <a:buFont typeface="Arial" pitchFamily="34" charset="0"/>
              <a:buChar char="•"/>
            </a:pPr>
            <a:r>
              <a:rPr lang="uk-UA" sz="2400" dirty="0"/>
              <a:t>муковісцедоз, </a:t>
            </a:r>
          </a:p>
          <a:p>
            <a:pPr marL="176213" indent="-176213">
              <a:buFont typeface="Arial" pitchFamily="34" charset="0"/>
              <a:buChar char="•"/>
            </a:pPr>
            <a:r>
              <a:rPr lang="uk-UA" sz="2400" dirty="0"/>
              <a:t>важке загострення бронхіальної астми; </a:t>
            </a:r>
          </a:p>
          <a:p>
            <a:pPr marL="176213" indent="-176213">
              <a:buFont typeface="Arial" pitchFamily="34" charset="0"/>
              <a:buChar char="•"/>
            </a:pPr>
            <a:r>
              <a:rPr lang="uk-UA" sz="2400" dirty="0"/>
              <a:t>інфекційні захворювання легенів: туберкульоз, абсцес легені, пневмонія.</a:t>
            </a:r>
          </a:p>
          <a:p>
            <a:pPr marL="176213" indent="-176213">
              <a:buFont typeface="Arial" pitchFamily="34" charset="0"/>
              <a:buChar char="•"/>
            </a:pPr>
            <a:r>
              <a:rPr lang="uk-UA" sz="2400" dirty="0"/>
              <a:t>Дисеміновані захворювання легенів: фіброзуючий альвеоліт, лімфангіолейоміоматоз, саркоїдоз, гістіоцитоз Х; </a:t>
            </a:r>
          </a:p>
          <a:p>
            <a:pPr marL="176213" indent="-176213">
              <a:buFont typeface="Arial" pitchFamily="34" charset="0"/>
              <a:buChar char="•"/>
            </a:pPr>
            <a:r>
              <a:rPr lang="uk-UA" sz="2400" dirty="0"/>
              <a:t>системні захворювання сполучної тканини з ураженням легень (системна склеродермія, ревматоїдний артрит, дерматоміозит);</a:t>
            </a:r>
          </a:p>
          <a:p>
            <a:pPr marL="176213" indent="-176213">
              <a:buFont typeface="Arial" pitchFamily="34" charset="0"/>
              <a:buChar char="•"/>
            </a:pPr>
            <a:r>
              <a:rPr lang="uk-UA" sz="2400" dirty="0"/>
              <a:t> пухлини (рак легені).</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1"/>
            <a:ext cx="5098489" cy="4725144"/>
          </a:xfrm>
          <a:prstGeom prst="rect">
            <a:avLst/>
          </a:prstGeom>
          <a:noFill/>
          <a:ln w="9525">
            <a:noFill/>
            <a:miter lim="800000"/>
            <a:headEnd/>
            <a:tailEnd/>
          </a:ln>
        </p:spPr>
      </p:pic>
      <p:cxnSp>
        <p:nvCxnSpPr>
          <p:cNvPr id="11" name="Прямая со стрелкой 10"/>
          <p:cNvCxnSpPr/>
          <p:nvPr/>
        </p:nvCxnSpPr>
        <p:spPr>
          <a:xfrm flipH="1" flipV="1">
            <a:off x="1331640" y="836712"/>
            <a:ext cx="432048"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flipV="1">
            <a:off x="1691680" y="404664"/>
            <a:ext cx="28803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1547664" y="3933056"/>
            <a:ext cx="1979837" cy="646331"/>
          </a:xfrm>
          <a:prstGeom prst="rect">
            <a:avLst/>
          </a:prstGeom>
        </p:spPr>
        <p:txBody>
          <a:bodyPr wrap="none">
            <a:spAutoFit/>
          </a:bodyPr>
          <a:lstStyle/>
          <a:p>
            <a:r>
              <a:rPr lang="uk-UA" sz="3600" b="1" dirty="0"/>
              <a:t>на вдиху</a:t>
            </a:r>
            <a:endParaRPr lang="ru-RU" sz="3600" b="1" dirty="0"/>
          </a:p>
        </p:txBody>
      </p:sp>
      <p:pic>
        <p:nvPicPr>
          <p:cNvPr id="5123" name="Picture 3"/>
          <p:cNvPicPr>
            <a:picLocks noChangeAspect="1" noChangeArrowheads="1"/>
          </p:cNvPicPr>
          <p:nvPr/>
        </p:nvPicPr>
        <p:blipFill>
          <a:blip r:embed="rId3" cstate="print"/>
          <a:srcRect/>
          <a:stretch>
            <a:fillRect/>
          </a:stretch>
        </p:blipFill>
        <p:spPr bwMode="auto">
          <a:xfrm>
            <a:off x="4932040" y="0"/>
            <a:ext cx="4406689" cy="4725144"/>
          </a:xfrm>
          <a:prstGeom prst="rect">
            <a:avLst/>
          </a:prstGeom>
          <a:noFill/>
          <a:ln w="9525">
            <a:noFill/>
            <a:miter lim="800000"/>
            <a:headEnd/>
            <a:tailEnd/>
          </a:ln>
        </p:spPr>
      </p:pic>
      <p:sp>
        <p:nvSpPr>
          <p:cNvPr id="18" name="Прямоугольник 17"/>
          <p:cNvSpPr/>
          <p:nvPr/>
        </p:nvSpPr>
        <p:spPr>
          <a:xfrm>
            <a:off x="5940152" y="4077072"/>
            <a:ext cx="2257413" cy="646331"/>
          </a:xfrm>
          <a:prstGeom prst="rect">
            <a:avLst/>
          </a:prstGeom>
        </p:spPr>
        <p:txBody>
          <a:bodyPr wrap="none">
            <a:spAutoFit/>
          </a:bodyPr>
          <a:lstStyle/>
          <a:p>
            <a:r>
              <a:rPr lang="uk-UA" sz="3600" b="1" dirty="0"/>
              <a:t>на видиху</a:t>
            </a:r>
            <a:endParaRPr lang="ru-RU" sz="3600" b="1" dirty="0"/>
          </a:p>
        </p:txBody>
      </p:sp>
      <p:cxnSp>
        <p:nvCxnSpPr>
          <p:cNvPr id="20" name="Прямая со стрелкой 19"/>
          <p:cNvCxnSpPr/>
          <p:nvPr/>
        </p:nvCxnSpPr>
        <p:spPr>
          <a:xfrm>
            <a:off x="755576" y="404664"/>
            <a:ext cx="432048"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5724128" y="188640"/>
            <a:ext cx="144016" cy="5760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flipV="1">
            <a:off x="5796136" y="1844824"/>
            <a:ext cx="360040" cy="64807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flipH="1" flipV="1">
            <a:off x="6228184" y="1340768"/>
            <a:ext cx="288032"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ChangeAspect="1" noChangeArrowheads="1"/>
          </p:cNvPicPr>
          <p:nvPr/>
        </p:nvPicPr>
        <p:blipFill>
          <a:blip r:embed="rId2" cstate="print"/>
          <a:srcRect/>
          <a:stretch>
            <a:fillRect/>
          </a:stretch>
        </p:blipFill>
        <p:spPr bwMode="auto">
          <a:xfrm>
            <a:off x="323528" y="620688"/>
            <a:ext cx="3707205" cy="2852936"/>
          </a:xfrm>
          <a:prstGeom prst="rect">
            <a:avLst/>
          </a:prstGeom>
          <a:noFill/>
          <a:ln w="9525">
            <a:noFill/>
            <a:miter lim="800000"/>
            <a:headEnd/>
            <a:tailEnd/>
          </a:ln>
          <a:effectLst/>
        </p:spPr>
      </p:pic>
      <p:pic>
        <p:nvPicPr>
          <p:cNvPr id="90116" name="Picture 4"/>
          <p:cNvPicPr>
            <a:picLocks noChangeAspect="1" noChangeArrowheads="1"/>
          </p:cNvPicPr>
          <p:nvPr/>
        </p:nvPicPr>
        <p:blipFill>
          <a:blip r:embed="rId3" cstate="print"/>
          <a:srcRect/>
          <a:stretch>
            <a:fillRect/>
          </a:stretch>
        </p:blipFill>
        <p:spPr bwMode="auto">
          <a:xfrm>
            <a:off x="4572000" y="620688"/>
            <a:ext cx="3024336" cy="2915210"/>
          </a:xfrm>
          <a:prstGeom prst="rect">
            <a:avLst/>
          </a:prstGeom>
          <a:noFill/>
          <a:ln w="9525">
            <a:noFill/>
            <a:miter lim="800000"/>
            <a:headEnd/>
            <a:tailEnd/>
          </a:ln>
          <a:effectLst/>
        </p:spPr>
      </p:pic>
      <p:sp>
        <p:nvSpPr>
          <p:cNvPr id="5" name="Прямоугольник 4"/>
          <p:cNvSpPr/>
          <p:nvPr/>
        </p:nvSpPr>
        <p:spPr>
          <a:xfrm>
            <a:off x="395536" y="0"/>
            <a:ext cx="8441786" cy="584775"/>
          </a:xfrm>
          <a:prstGeom prst="rect">
            <a:avLst/>
          </a:prstGeom>
        </p:spPr>
        <p:txBody>
          <a:bodyPr wrap="square">
            <a:spAutoFit/>
          </a:bodyPr>
          <a:lstStyle/>
          <a:p>
            <a:pPr algn="ctr"/>
            <a:r>
              <a:rPr lang="uk-UA" sz="3200" b="1" dirty="0"/>
              <a:t>Лівобічний  пневмоторакс</a:t>
            </a:r>
            <a:endParaRPr lang="uk-UA" sz="3200" dirty="0"/>
          </a:p>
        </p:txBody>
      </p:sp>
      <p:cxnSp>
        <p:nvCxnSpPr>
          <p:cNvPr id="21" name="Прямая со стрелкой 20"/>
          <p:cNvCxnSpPr/>
          <p:nvPr/>
        </p:nvCxnSpPr>
        <p:spPr>
          <a:xfrm flipH="1">
            <a:off x="7020272" y="980728"/>
            <a:ext cx="432048"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flipV="1">
            <a:off x="6876256" y="2996952"/>
            <a:ext cx="216024"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flipH="1">
            <a:off x="3203848" y="764704"/>
            <a:ext cx="288032"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a:stretch>
            <a:fillRect/>
          </a:stretch>
        </p:blipFill>
        <p:spPr bwMode="auto">
          <a:xfrm>
            <a:off x="0" y="692696"/>
            <a:ext cx="5913437" cy="3456384"/>
          </a:xfrm>
          <a:prstGeom prst="rect">
            <a:avLst/>
          </a:prstGeom>
          <a:noFill/>
          <a:ln w="9525">
            <a:noFill/>
            <a:miter lim="800000"/>
            <a:headEnd/>
            <a:tailEnd/>
          </a:ln>
          <a:effectLst/>
        </p:spPr>
      </p:pic>
      <p:sp>
        <p:nvSpPr>
          <p:cNvPr id="3" name="Прямоугольник 2"/>
          <p:cNvSpPr/>
          <p:nvPr/>
        </p:nvSpPr>
        <p:spPr>
          <a:xfrm>
            <a:off x="2987824" y="188640"/>
            <a:ext cx="3026406" cy="369332"/>
          </a:xfrm>
          <a:prstGeom prst="rect">
            <a:avLst/>
          </a:prstGeom>
        </p:spPr>
        <p:txBody>
          <a:bodyPr wrap="none">
            <a:spAutoFit/>
          </a:bodyPr>
          <a:lstStyle/>
          <a:p>
            <a:r>
              <a:rPr lang="uk-UA" b="1" dirty="0"/>
              <a:t>Напружений пневмоторакс</a:t>
            </a:r>
            <a:endParaRPr lang="uk-UA" dirty="0"/>
          </a:p>
        </p:txBody>
      </p:sp>
      <p:pic>
        <p:nvPicPr>
          <p:cNvPr id="91139" name="Picture 3"/>
          <p:cNvPicPr>
            <a:picLocks noChangeAspect="1" noChangeArrowheads="1"/>
          </p:cNvPicPr>
          <p:nvPr/>
        </p:nvPicPr>
        <p:blipFill>
          <a:blip r:embed="rId3" cstate="print"/>
          <a:srcRect/>
          <a:stretch>
            <a:fillRect/>
          </a:stretch>
        </p:blipFill>
        <p:spPr bwMode="auto">
          <a:xfrm>
            <a:off x="5831632" y="692696"/>
            <a:ext cx="3312368" cy="3427724"/>
          </a:xfrm>
          <a:prstGeom prst="rect">
            <a:avLst/>
          </a:prstGeom>
          <a:noFill/>
          <a:ln w="9525">
            <a:noFill/>
            <a:miter lim="800000"/>
            <a:headEnd/>
            <a:tailEnd/>
          </a:ln>
          <a:effectLst/>
        </p:spPr>
      </p:pic>
      <p:sp>
        <p:nvSpPr>
          <p:cNvPr id="5" name="Прямоугольник 4"/>
          <p:cNvSpPr/>
          <p:nvPr/>
        </p:nvSpPr>
        <p:spPr>
          <a:xfrm>
            <a:off x="0" y="4365104"/>
            <a:ext cx="8892480" cy="1200329"/>
          </a:xfrm>
          <a:prstGeom prst="rect">
            <a:avLst/>
          </a:prstGeom>
        </p:spPr>
        <p:txBody>
          <a:bodyPr wrap="square">
            <a:spAutoFit/>
          </a:bodyPr>
          <a:lstStyle/>
          <a:p>
            <a:r>
              <a:rPr lang="uk-UA" dirty="0"/>
              <a:t>Рентгенологічні ознаки напруженого пневмотораксу:</a:t>
            </a:r>
          </a:p>
          <a:p>
            <a:pPr>
              <a:buFont typeface="Arial" pitchFamily="34" charset="0"/>
              <a:buChar char="•"/>
            </a:pPr>
            <a:r>
              <a:rPr lang="uk-UA" dirty="0"/>
              <a:t> Зсув середостіння в здорову сторону</a:t>
            </a:r>
          </a:p>
          <a:p>
            <a:pPr>
              <a:buFont typeface="Arial" pitchFamily="34" charset="0"/>
              <a:buChar char="•"/>
            </a:pPr>
            <a:r>
              <a:rPr lang="uk-UA" dirty="0"/>
              <a:t> Зсув діафрагми донизу</a:t>
            </a:r>
          </a:p>
          <a:p>
            <a:pPr>
              <a:buFont typeface="Arial" pitchFamily="34" charset="0"/>
              <a:buChar char="•"/>
            </a:pPr>
            <a:r>
              <a:rPr lang="uk-UA" dirty="0"/>
              <a:t> Розширення міжреберних проміжків</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0"/>
            <a:ext cx="8748464" cy="584775"/>
          </a:xfrm>
          <a:prstGeom prst="rect">
            <a:avLst/>
          </a:prstGeom>
        </p:spPr>
        <p:txBody>
          <a:bodyPr wrap="square">
            <a:spAutoFit/>
          </a:bodyPr>
          <a:lstStyle/>
          <a:p>
            <a:pPr algn="ctr"/>
            <a:r>
              <a:rPr lang="uk-UA" sz="3200" b="1" dirty="0"/>
              <a:t>Напружений (клапанний) пневмоторакс</a:t>
            </a:r>
            <a:endParaRPr lang="uk-UA" sz="3200" dirty="0"/>
          </a:p>
        </p:txBody>
      </p:sp>
      <p:sp>
        <p:nvSpPr>
          <p:cNvPr id="4" name="Прямоугольник 3"/>
          <p:cNvSpPr/>
          <p:nvPr/>
        </p:nvSpPr>
        <p:spPr>
          <a:xfrm>
            <a:off x="251520" y="5229200"/>
            <a:ext cx="8712968" cy="1323439"/>
          </a:xfrm>
          <a:prstGeom prst="rect">
            <a:avLst/>
          </a:prstGeom>
        </p:spPr>
        <p:txBody>
          <a:bodyPr wrap="square">
            <a:spAutoFit/>
          </a:bodyPr>
          <a:lstStyle/>
          <a:p>
            <a:pPr indent="176213"/>
            <a:r>
              <a:rPr lang="uk-UA" sz="2000" i="1" dirty="0"/>
              <a:t>При клапанному пневмотораксі нерідко видно підшкірну і медіастинальну емфізему. Під час дихання обсяг легені, яка спалась, не змінюється. Рухливість її обмежена. При форсованому вдиху середостіння дещо зміщується в бік пневмотораксу</a:t>
            </a:r>
          </a:p>
        </p:txBody>
      </p:sp>
      <p:sp>
        <p:nvSpPr>
          <p:cNvPr id="5" name="Прямоугольник 4"/>
          <p:cNvSpPr/>
          <p:nvPr/>
        </p:nvSpPr>
        <p:spPr>
          <a:xfrm>
            <a:off x="5436096" y="764704"/>
            <a:ext cx="3707904" cy="3046988"/>
          </a:xfrm>
          <a:prstGeom prst="rect">
            <a:avLst/>
          </a:prstGeom>
        </p:spPr>
        <p:txBody>
          <a:bodyPr wrap="square">
            <a:spAutoFit/>
          </a:bodyPr>
          <a:lstStyle/>
          <a:p>
            <a:pPr marL="342900" indent="-342900">
              <a:buAutoNum type="arabicPeriod"/>
            </a:pPr>
            <a:r>
              <a:rPr lang="uk-UA" sz="2400" dirty="0"/>
              <a:t>Різкий колапс лівої легені</a:t>
            </a:r>
          </a:p>
          <a:p>
            <a:pPr marL="342900" indent="-342900">
              <a:buAutoNum type="arabicPeriod"/>
            </a:pPr>
            <a:r>
              <a:rPr lang="uk-UA" sz="2400" dirty="0"/>
              <a:t>   Зсув середостіння в здорову сторону</a:t>
            </a:r>
          </a:p>
          <a:p>
            <a:pPr marL="342900" indent="-342900">
              <a:buAutoNum type="arabicPeriod"/>
            </a:pPr>
            <a:r>
              <a:rPr lang="uk-UA" sz="2400" dirty="0"/>
              <a:t>  Зсув діафрагми донизу</a:t>
            </a:r>
          </a:p>
          <a:p>
            <a:pPr marL="342900" indent="-342900">
              <a:buAutoNum type="arabicPeriod"/>
            </a:pPr>
            <a:r>
              <a:rPr lang="uk-UA" sz="2400" dirty="0"/>
              <a:t>  Розширення міжреберних проміжків на стороні ураження</a:t>
            </a:r>
          </a:p>
        </p:txBody>
      </p:sp>
      <p:pic>
        <p:nvPicPr>
          <p:cNvPr id="6" name="Picture 2"/>
          <p:cNvPicPr>
            <a:picLocks noChangeAspect="1" noChangeArrowheads="1"/>
          </p:cNvPicPr>
          <p:nvPr/>
        </p:nvPicPr>
        <p:blipFill>
          <a:blip r:embed="rId2" cstate="print"/>
          <a:srcRect/>
          <a:stretch>
            <a:fillRect/>
          </a:stretch>
        </p:blipFill>
        <p:spPr bwMode="auto">
          <a:xfrm>
            <a:off x="395536" y="692696"/>
            <a:ext cx="4896543" cy="4428842"/>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99592" y="0"/>
            <a:ext cx="6048671" cy="6821832"/>
          </a:xfrm>
          <a:prstGeom prst="rect">
            <a:avLst/>
          </a:prstGeom>
          <a:noFill/>
          <a:ln w="9525">
            <a:noFill/>
            <a:miter lim="800000"/>
            <a:headEnd/>
            <a:tailEnd/>
          </a:ln>
        </p:spPr>
      </p:pic>
      <p:sp>
        <p:nvSpPr>
          <p:cNvPr id="4" name="Прямоугольник 3"/>
          <p:cNvSpPr/>
          <p:nvPr/>
        </p:nvSpPr>
        <p:spPr>
          <a:xfrm>
            <a:off x="7148615" y="6093296"/>
            <a:ext cx="1696298" cy="369332"/>
          </a:xfrm>
          <a:prstGeom prst="rect">
            <a:avLst/>
          </a:prstGeom>
        </p:spPr>
        <p:txBody>
          <a:bodyPr wrap="none">
            <a:spAutoFit/>
          </a:bodyPr>
          <a:lstStyle/>
          <a:p>
            <a:pPr algn="ctr"/>
            <a:r>
              <a:rPr lang="en-US" dirty="0"/>
              <a:t>24radiology.ru</a:t>
            </a:r>
            <a:endParaRPr lang="ru-RU" dirty="0"/>
          </a:p>
        </p:txBody>
      </p:sp>
      <p:sp>
        <p:nvSpPr>
          <p:cNvPr id="5" name="Прямоугольник 4"/>
          <p:cNvSpPr/>
          <p:nvPr/>
        </p:nvSpPr>
        <p:spPr>
          <a:xfrm>
            <a:off x="5292080" y="260648"/>
            <a:ext cx="1021433" cy="461665"/>
          </a:xfrm>
          <a:prstGeom prst="rect">
            <a:avLst/>
          </a:prstGeom>
        </p:spPr>
        <p:txBody>
          <a:bodyPr wrap="none">
            <a:spAutoFit/>
          </a:bodyPr>
          <a:lstStyle/>
          <a:p>
            <a:r>
              <a:rPr lang="ru-RU" sz="2400" b="1" dirty="0"/>
              <a:t>на КТ</a:t>
            </a:r>
          </a:p>
        </p:txBody>
      </p:sp>
      <p:sp>
        <p:nvSpPr>
          <p:cNvPr id="6" name="Прямоугольник 5"/>
          <p:cNvSpPr/>
          <p:nvPr/>
        </p:nvSpPr>
        <p:spPr>
          <a:xfrm>
            <a:off x="3275856" y="1340768"/>
            <a:ext cx="1584176" cy="461665"/>
          </a:xfrm>
          <a:prstGeom prst="rect">
            <a:avLst/>
          </a:prstGeom>
          <a:solidFill>
            <a:schemeClr val="bg2">
              <a:lumMod val="20000"/>
              <a:lumOff val="80000"/>
            </a:schemeClr>
          </a:solidFill>
        </p:spPr>
        <p:txBody>
          <a:bodyPr wrap="square">
            <a:spAutoFit/>
          </a:bodyPr>
          <a:lstStyle/>
          <a:p>
            <a:r>
              <a:rPr lang="uk-UA" sz="1200" b="1" dirty="0">
                <a:solidFill>
                  <a:schemeClr val="bg2">
                    <a:lumMod val="50000"/>
                  </a:schemeClr>
                </a:solidFill>
              </a:rPr>
              <a:t>Тракційний бронхоектаз</a:t>
            </a:r>
            <a:endParaRPr lang="ru-RU" sz="1200" b="1" dirty="0">
              <a:solidFill>
                <a:schemeClr val="bg2">
                  <a:lumMod val="50000"/>
                </a:schemeClr>
              </a:solidFill>
            </a:endParaRPr>
          </a:p>
        </p:txBody>
      </p:sp>
      <p:sp>
        <p:nvSpPr>
          <p:cNvPr id="7" name="Прямоугольник 6"/>
          <p:cNvSpPr/>
          <p:nvPr/>
        </p:nvSpPr>
        <p:spPr>
          <a:xfrm>
            <a:off x="4427984" y="1772816"/>
            <a:ext cx="1728192" cy="288032"/>
          </a:xfrm>
          <a:prstGeom prst="rect">
            <a:avLst/>
          </a:prstGeom>
          <a:solidFill>
            <a:schemeClr val="bg2">
              <a:lumMod val="20000"/>
              <a:lumOff val="80000"/>
            </a:schemeClr>
          </a:solidFill>
        </p:spPr>
        <p:txBody>
          <a:bodyPr wrap="square">
            <a:spAutoFit/>
          </a:bodyPr>
          <a:lstStyle/>
          <a:p>
            <a:r>
              <a:rPr lang="uk-UA" sz="1200" b="1" dirty="0">
                <a:solidFill>
                  <a:schemeClr val="bg2">
                    <a:lumMod val="50000"/>
                  </a:schemeClr>
                </a:solidFill>
              </a:rPr>
              <a:t>Вогнище з розпадом</a:t>
            </a:r>
            <a:endParaRPr lang="ru-RU" sz="1200" b="1" dirty="0">
              <a:solidFill>
                <a:schemeClr val="bg2">
                  <a:lumMod val="50000"/>
                </a:schemeClr>
              </a:solidFill>
            </a:endParaRPr>
          </a:p>
        </p:txBody>
      </p:sp>
      <p:sp>
        <p:nvSpPr>
          <p:cNvPr id="8" name="Прямоугольник 7"/>
          <p:cNvSpPr/>
          <p:nvPr/>
        </p:nvSpPr>
        <p:spPr>
          <a:xfrm>
            <a:off x="1043608" y="0"/>
            <a:ext cx="5688633" cy="954107"/>
          </a:xfrm>
          <a:prstGeom prst="rect">
            <a:avLst/>
          </a:prstGeom>
          <a:solidFill>
            <a:schemeClr val="bg1"/>
          </a:solidFill>
        </p:spPr>
        <p:txBody>
          <a:bodyPr wrap="square">
            <a:spAutoFit/>
          </a:bodyPr>
          <a:lstStyle/>
          <a:p>
            <a:pPr algn="ctr"/>
            <a:r>
              <a:rPr lang="uk-UA" sz="2800" dirty="0"/>
              <a:t>Схема патологічних скупчень повітря в легені  на </a:t>
            </a:r>
            <a:r>
              <a:rPr lang="uk-UA" sz="2800" dirty="0" err="1"/>
              <a:t>КТ</a:t>
            </a:r>
            <a:endParaRPr lang="ru-RU" sz="2800" dirty="0"/>
          </a:p>
        </p:txBody>
      </p:sp>
      <p:sp>
        <p:nvSpPr>
          <p:cNvPr id="9" name="Прямоугольник 8"/>
          <p:cNvSpPr/>
          <p:nvPr/>
        </p:nvSpPr>
        <p:spPr>
          <a:xfrm>
            <a:off x="2123728" y="2348880"/>
            <a:ext cx="1800199" cy="276999"/>
          </a:xfrm>
          <a:prstGeom prst="rect">
            <a:avLst/>
          </a:prstGeom>
          <a:solidFill>
            <a:schemeClr val="bg2">
              <a:lumMod val="20000"/>
              <a:lumOff val="80000"/>
            </a:schemeClr>
          </a:solidFill>
        </p:spPr>
        <p:txBody>
          <a:bodyPr wrap="square">
            <a:spAutoFit/>
          </a:bodyPr>
          <a:lstStyle/>
          <a:p>
            <a:r>
              <a:rPr lang="uk-UA" sz="1200" b="1" dirty="0">
                <a:solidFill>
                  <a:schemeClr val="bg2">
                    <a:lumMod val="50000"/>
                  </a:schemeClr>
                </a:solidFill>
              </a:rPr>
              <a:t>Вогнище з розпадом</a:t>
            </a:r>
            <a:endParaRPr lang="ru-RU" sz="1200" b="1" dirty="0">
              <a:solidFill>
                <a:schemeClr val="bg2">
                  <a:lumMod val="50000"/>
                </a:schemeClr>
              </a:solidFill>
            </a:endParaRPr>
          </a:p>
        </p:txBody>
      </p:sp>
      <p:sp>
        <p:nvSpPr>
          <p:cNvPr id="10" name="Прямоугольник 9"/>
          <p:cNvSpPr/>
          <p:nvPr/>
        </p:nvSpPr>
        <p:spPr>
          <a:xfrm>
            <a:off x="1115616" y="6119336"/>
            <a:ext cx="1656184" cy="738664"/>
          </a:xfrm>
          <a:prstGeom prst="rect">
            <a:avLst/>
          </a:prstGeom>
          <a:solidFill>
            <a:schemeClr val="tx1"/>
          </a:solidFill>
        </p:spPr>
        <p:txBody>
          <a:bodyPr wrap="square">
            <a:spAutoFit/>
          </a:bodyPr>
          <a:lstStyle/>
          <a:p>
            <a:r>
              <a:rPr lang="uk-UA" sz="1400" b="1" dirty="0">
                <a:solidFill>
                  <a:schemeClr val="bg2">
                    <a:lumMod val="50000"/>
                  </a:schemeClr>
                </a:solidFill>
              </a:rPr>
              <a:t>Не великі булли (парасептальна емфізема)</a:t>
            </a:r>
            <a:endParaRPr lang="ru-RU" sz="1400" b="1" dirty="0">
              <a:solidFill>
                <a:schemeClr val="bg2">
                  <a:lumMod val="50000"/>
                </a:schemeClr>
              </a:solidFill>
            </a:endParaRPr>
          </a:p>
        </p:txBody>
      </p:sp>
      <p:sp>
        <p:nvSpPr>
          <p:cNvPr id="11" name="Прямоугольник 10"/>
          <p:cNvSpPr/>
          <p:nvPr/>
        </p:nvSpPr>
        <p:spPr>
          <a:xfrm>
            <a:off x="2987824" y="5085185"/>
            <a:ext cx="1656184" cy="523220"/>
          </a:xfrm>
          <a:prstGeom prst="rect">
            <a:avLst/>
          </a:prstGeom>
          <a:solidFill>
            <a:schemeClr val="bg2">
              <a:lumMod val="20000"/>
              <a:lumOff val="80000"/>
            </a:schemeClr>
          </a:solidFill>
        </p:spPr>
        <p:txBody>
          <a:bodyPr wrap="square">
            <a:spAutoFit/>
          </a:bodyPr>
          <a:lstStyle/>
          <a:p>
            <a:pPr algn="ctr"/>
            <a:r>
              <a:rPr lang="uk-UA" sz="1400" b="1" dirty="0">
                <a:solidFill>
                  <a:schemeClr val="bg2">
                    <a:lumMod val="50000"/>
                  </a:schemeClr>
                </a:solidFill>
              </a:rPr>
              <a:t>Панлобулярна емфізема</a:t>
            </a:r>
            <a:endParaRPr lang="ru-RU" sz="1400" dirty="0"/>
          </a:p>
        </p:txBody>
      </p:sp>
      <p:sp>
        <p:nvSpPr>
          <p:cNvPr id="12" name="Прямоугольник 11"/>
          <p:cNvSpPr/>
          <p:nvPr/>
        </p:nvSpPr>
        <p:spPr>
          <a:xfrm>
            <a:off x="4067944" y="3861048"/>
            <a:ext cx="1728192" cy="461665"/>
          </a:xfrm>
          <a:prstGeom prst="rect">
            <a:avLst/>
          </a:prstGeom>
          <a:solidFill>
            <a:schemeClr val="bg2">
              <a:lumMod val="20000"/>
              <a:lumOff val="80000"/>
            </a:schemeClr>
          </a:solidFill>
        </p:spPr>
        <p:txBody>
          <a:bodyPr wrap="square">
            <a:spAutoFit/>
          </a:bodyPr>
          <a:lstStyle/>
          <a:p>
            <a:pPr algn="ctr"/>
            <a:r>
              <a:rPr lang="uk-UA" sz="1200" b="1" dirty="0">
                <a:solidFill>
                  <a:schemeClr val="bg2">
                    <a:lumMod val="50000"/>
                  </a:schemeClr>
                </a:solidFill>
              </a:rPr>
              <a:t>Центролобулярна емфізема</a:t>
            </a:r>
            <a:endParaRPr lang="ru-RU" sz="1200" dirty="0"/>
          </a:p>
        </p:txBody>
      </p:sp>
      <p:sp>
        <p:nvSpPr>
          <p:cNvPr id="13" name="Прямоугольник 12"/>
          <p:cNvSpPr/>
          <p:nvPr/>
        </p:nvSpPr>
        <p:spPr>
          <a:xfrm>
            <a:off x="5724128" y="5157192"/>
            <a:ext cx="1152128" cy="646331"/>
          </a:xfrm>
          <a:prstGeom prst="rect">
            <a:avLst/>
          </a:prstGeom>
          <a:solidFill>
            <a:schemeClr val="tx1"/>
          </a:solidFill>
        </p:spPr>
        <p:txBody>
          <a:bodyPr wrap="square">
            <a:spAutoFit/>
          </a:bodyPr>
          <a:lstStyle/>
          <a:p>
            <a:pPr algn="ctr"/>
            <a:r>
              <a:rPr lang="uk-UA" sz="1200" b="1" dirty="0">
                <a:solidFill>
                  <a:schemeClr val="bg2">
                    <a:lumMod val="50000"/>
                  </a:schemeClr>
                </a:solidFill>
              </a:rPr>
              <a:t>Великі кісти </a:t>
            </a:r>
          </a:p>
          <a:p>
            <a:pPr algn="ctr"/>
            <a:r>
              <a:rPr lang="uk-UA" sz="1200" b="1" dirty="0">
                <a:solidFill>
                  <a:schemeClr val="bg2">
                    <a:lumMod val="50000"/>
                  </a:schemeClr>
                </a:solidFill>
              </a:rPr>
              <a:t>при сотової легені</a:t>
            </a:r>
            <a:endParaRPr lang="ru-RU" sz="1200" dirty="0"/>
          </a:p>
        </p:txBody>
      </p:sp>
      <p:sp>
        <p:nvSpPr>
          <p:cNvPr id="14" name="Прямоугольник 13"/>
          <p:cNvSpPr/>
          <p:nvPr/>
        </p:nvSpPr>
        <p:spPr>
          <a:xfrm>
            <a:off x="5652120" y="2924944"/>
            <a:ext cx="1152128" cy="646331"/>
          </a:xfrm>
          <a:prstGeom prst="rect">
            <a:avLst/>
          </a:prstGeom>
          <a:solidFill>
            <a:schemeClr val="tx2">
              <a:lumMod val="40000"/>
              <a:lumOff val="60000"/>
            </a:schemeClr>
          </a:solidFill>
        </p:spPr>
        <p:txBody>
          <a:bodyPr wrap="square">
            <a:spAutoFit/>
          </a:bodyPr>
          <a:lstStyle/>
          <a:p>
            <a:pPr algn="ctr"/>
            <a:r>
              <a:rPr lang="uk-UA" sz="1200" b="1" dirty="0">
                <a:solidFill>
                  <a:schemeClr val="bg2">
                    <a:lumMod val="50000"/>
                  </a:schemeClr>
                </a:solidFill>
              </a:rPr>
              <a:t>Малі кісти </a:t>
            </a:r>
          </a:p>
          <a:p>
            <a:pPr algn="ctr"/>
            <a:r>
              <a:rPr lang="uk-UA" sz="1200" b="1" dirty="0">
                <a:solidFill>
                  <a:schemeClr val="bg2">
                    <a:lumMod val="50000"/>
                  </a:schemeClr>
                </a:solidFill>
              </a:rPr>
              <a:t>при сотової легені</a:t>
            </a:r>
            <a:endParaRPr lang="ru-RU"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868144" y="260648"/>
            <a:ext cx="3275856" cy="1754326"/>
          </a:xfrm>
          <a:prstGeom prst="rect">
            <a:avLst/>
          </a:prstGeom>
        </p:spPr>
        <p:txBody>
          <a:bodyPr wrap="square">
            <a:spAutoFit/>
          </a:bodyPr>
          <a:lstStyle/>
          <a:p>
            <a:r>
              <a:rPr lang="uk-UA" dirty="0"/>
              <a:t>Диференційна діагностика:</a:t>
            </a:r>
          </a:p>
          <a:p>
            <a:r>
              <a:rPr lang="uk-UA" dirty="0"/>
              <a:t>Складка ковдри, яка виглядає як край  легені. При цьому легеневий малюнок  простежується за складкою, що виключає пневмоторакс</a:t>
            </a:r>
            <a:endParaRPr lang="ru-RU" dirty="0"/>
          </a:p>
        </p:txBody>
      </p:sp>
      <p:pic>
        <p:nvPicPr>
          <p:cNvPr id="7174" name="Picture 6"/>
          <p:cNvPicPr>
            <a:picLocks noChangeAspect="1" noChangeArrowheads="1"/>
          </p:cNvPicPr>
          <p:nvPr/>
        </p:nvPicPr>
        <p:blipFill>
          <a:blip r:embed="rId3" cstate="print"/>
          <a:srcRect/>
          <a:stretch>
            <a:fillRect/>
          </a:stretch>
        </p:blipFill>
        <p:spPr bwMode="auto">
          <a:xfrm>
            <a:off x="0" y="0"/>
            <a:ext cx="5789375" cy="6093296"/>
          </a:xfrm>
          <a:prstGeom prst="rect">
            <a:avLst/>
          </a:prstGeom>
          <a:noFill/>
          <a:ln w="9525">
            <a:noFill/>
            <a:miter lim="800000"/>
            <a:headEnd/>
            <a:tailEnd/>
          </a:ln>
        </p:spPr>
      </p:pic>
      <p:sp>
        <p:nvSpPr>
          <p:cNvPr id="10" name="Прямоугольник 9"/>
          <p:cNvSpPr/>
          <p:nvPr/>
        </p:nvSpPr>
        <p:spPr>
          <a:xfrm>
            <a:off x="0" y="0"/>
            <a:ext cx="1259632" cy="332656"/>
          </a:xfrm>
          <a:prstGeom prst="rect">
            <a:avLst/>
          </a:pr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7346"/>
            <a:ext cx="8640960" cy="5601533"/>
          </a:xfrm>
          <a:prstGeom prst="rect">
            <a:avLst/>
          </a:prstGeom>
        </p:spPr>
        <p:txBody>
          <a:bodyPr wrap="square">
            <a:spAutoFit/>
          </a:bodyPr>
          <a:lstStyle/>
          <a:p>
            <a:pPr algn="ctr"/>
            <a:r>
              <a:rPr lang="ru-RU" sz="2800" b="1" dirty="0"/>
              <a:t>Гемоторакс (гидроторакс).</a:t>
            </a:r>
            <a:br>
              <a:rPr lang="ru-RU" dirty="0"/>
            </a:br>
            <a:endParaRPr lang="ru-RU" dirty="0"/>
          </a:p>
          <a:p>
            <a:pPr indent="265113" algn="just"/>
            <a:r>
              <a:rPr lang="uk-UA" sz="2400" dirty="0"/>
              <a:t>Крововилив в плевральну порожнину є неминучим супутником розриву легені з пошкодженням плеври. При цьому в порожнину плеври найчастіше одночасно проникають повітря і кров, обумовлюючи картину гемопневмоторакса.</a:t>
            </a:r>
          </a:p>
          <a:p>
            <a:pPr indent="265113" algn="just"/>
            <a:r>
              <a:rPr lang="uk-UA" sz="2400" dirty="0"/>
              <a:t> Рентгенологічна діагностика гемопневмоторакса ґрунтується на виявленні в плевральній порожнині газу і рідини (кров), що зберігає горизонтальний рівень при зміні положення тіла потерпілого. Однак при звичайному обстеженні пораненого в положенні лежачи на спині або животі рідина (кров) рівномірно розтікається по плевральній порожнині і можуть бути нерозпізнані. При важких травмах грудей для найкращого виявлення гемопневмоторакса необхідно прагнути виконувати знімки в латеропозіції на здоровому боці.</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568952" cy="5447645"/>
          </a:xfrm>
          <a:prstGeom prst="rect">
            <a:avLst/>
          </a:prstGeom>
        </p:spPr>
        <p:txBody>
          <a:bodyPr wrap="square">
            <a:spAutoFit/>
          </a:bodyPr>
          <a:lstStyle/>
          <a:p>
            <a:r>
              <a:rPr lang="uk-UA" sz="2400" dirty="0"/>
              <a:t>Розрізняють:</a:t>
            </a:r>
          </a:p>
          <a:p>
            <a:pPr marL="265113" indent="-265113">
              <a:buFont typeface="Arial" pitchFamily="34" charset="0"/>
              <a:buChar char="•"/>
            </a:pPr>
            <a:r>
              <a:rPr lang="uk-UA" sz="2400" dirty="0"/>
              <a:t> </a:t>
            </a:r>
            <a:r>
              <a:rPr lang="uk-UA" sz="2400" b="1" i="1" dirty="0"/>
              <a:t>малий </a:t>
            </a:r>
            <a:r>
              <a:rPr lang="uk-UA" sz="2400" dirty="0"/>
              <a:t>– кров  накопичується в межах реберно-діафрагмального синуса, до 500 мл,</a:t>
            </a:r>
          </a:p>
          <a:p>
            <a:pPr marL="265113" indent="-265113">
              <a:buFont typeface="Arial" pitchFamily="34" charset="0"/>
              <a:buChar char="•"/>
            </a:pPr>
            <a:r>
              <a:rPr lang="uk-UA" sz="2400" dirty="0"/>
              <a:t> </a:t>
            </a:r>
            <a:r>
              <a:rPr lang="uk-UA" sz="2400" b="1" i="1" dirty="0"/>
              <a:t>середній </a:t>
            </a:r>
            <a:r>
              <a:rPr lang="uk-UA" sz="2400" dirty="0"/>
              <a:t>- досягає кута лопатки (рівень задніх відділів VI- VII ребер), від 500 до 1000 мл,</a:t>
            </a:r>
          </a:p>
          <a:p>
            <a:pPr marL="265113" indent="-265113">
              <a:buFont typeface="Arial" pitchFamily="34" charset="0"/>
              <a:buChar char="•"/>
            </a:pPr>
            <a:r>
              <a:rPr lang="uk-UA" sz="2400" dirty="0"/>
              <a:t> </a:t>
            </a:r>
            <a:r>
              <a:rPr lang="uk-UA" sz="2400" b="1" i="1" dirty="0"/>
              <a:t>великий</a:t>
            </a:r>
            <a:r>
              <a:rPr lang="uk-UA" sz="2400" dirty="0"/>
              <a:t> – вище рівня IV ребра, більше 1літру</a:t>
            </a:r>
          </a:p>
          <a:p>
            <a:pPr marL="265113" indent="-265113">
              <a:buFont typeface="Arial" pitchFamily="34" charset="0"/>
              <a:buChar char="•"/>
            </a:pPr>
            <a:r>
              <a:rPr lang="uk-UA" sz="2400" dirty="0"/>
              <a:t> </a:t>
            </a:r>
            <a:r>
              <a:rPr lang="uk-UA" sz="2400" b="1" i="1" dirty="0"/>
              <a:t>тотальний гемоторакс </a:t>
            </a:r>
            <a:r>
              <a:rPr lang="uk-UA" sz="2400" dirty="0"/>
              <a:t>- заповнює майже всю плевральну порожнину</a:t>
            </a:r>
          </a:p>
          <a:p>
            <a:pPr indent="265113" algn="just"/>
            <a:r>
              <a:rPr lang="uk-UA" sz="2400" dirty="0"/>
              <a:t>Труднощі можуть виникнути лише при рентгенодіагностиці малого гемотораксу, при якому відзначаються закруглення дна реберно-діафрагмального синуса і поява тіні рідини у вигляді вузької смужки, що прилягає до внутрішньої поверхні ребер. </a:t>
            </a:r>
            <a:br>
              <a:rPr lang="uk-UA" sz="2400" dirty="0"/>
            </a:br>
            <a:endParaRPr lang="uk-UA" sz="2400" dirty="0"/>
          </a:p>
          <a:p>
            <a:pPr marL="176213" indent="-176213"/>
            <a:br>
              <a:rPr lang="uk-UA" dirty="0"/>
            </a:br>
            <a:endParaRPr lang="uk-U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Хирургическая тактика при гемотораксе - презентация онлайн"/>
          <p:cNvPicPr>
            <a:picLocks noChangeAspect="1" noChangeArrowheads="1"/>
          </p:cNvPicPr>
          <p:nvPr/>
        </p:nvPicPr>
        <p:blipFill>
          <a:blip r:embed="rId2" cstate="print"/>
          <a:srcRect/>
          <a:stretch>
            <a:fillRect/>
          </a:stretch>
        </p:blipFill>
        <p:spPr bwMode="auto">
          <a:xfrm>
            <a:off x="0" y="2516088"/>
            <a:ext cx="5796764" cy="4341912"/>
          </a:xfrm>
          <a:prstGeom prst="rect">
            <a:avLst/>
          </a:prstGeom>
          <a:noFill/>
        </p:spPr>
      </p:pic>
      <p:pic>
        <p:nvPicPr>
          <p:cNvPr id="93187" name="Picture 3"/>
          <p:cNvPicPr>
            <a:picLocks noChangeAspect="1" noChangeArrowheads="1"/>
          </p:cNvPicPr>
          <p:nvPr/>
        </p:nvPicPr>
        <p:blipFill>
          <a:blip r:embed="rId3" cstate="print"/>
          <a:srcRect/>
          <a:stretch>
            <a:fillRect/>
          </a:stretch>
        </p:blipFill>
        <p:spPr bwMode="auto">
          <a:xfrm>
            <a:off x="5592326" y="2564904"/>
            <a:ext cx="3551674" cy="4293096"/>
          </a:xfrm>
          <a:prstGeom prst="rect">
            <a:avLst/>
          </a:prstGeom>
          <a:noFill/>
          <a:ln w="9525">
            <a:noFill/>
            <a:miter lim="800000"/>
            <a:headEnd/>
            <a:tailEnd/>
          </a:ln>
          <a:effectLst/>
        </p:spPr>
      </p:pic>
      <p:sp>
        <p:nvSpPr>
          <p:cNvPr id="4" name="Прямоугольник 3"/>
          <p:cNvSpPr/>
          <p:nvPr/>
        </p:nvSpPr>
        <p:spPr>
          <a:xfrm>
            <a:off x="251520" y="0"/>
            <a:ext cx="8424936" cy="2677656"/>
          </a:xfrm>
          <a:prstGeom prst="rect">
            <a:avLst/>
          </a:prstGeom>
        </p:spPr>
        <p:txBody>
          <a:bodyPr wrap="square">
            <a:spAutoFit/>
          </a:bodyPr>
          <a:lstStyle/>
          <a:p>
            <a:r>
              <a:rPr lang="uk-UA" sz="2400" dirty="0"/>
              <a:t>Розрізняють  гематоракс:</a:t>
            </a:r>
          </a:p>
          <a:p>
            <a:pPr>
              <a:buFont typeface="Wingdings" pitchFamily="2" charset="2"/>
              <a:buChar char="Ø"/>
            </a:pPr>
            <a:r>
              <a:rPr lang="uk-UA" sz="2400" dirty="0"/>
              <a:t>Реберно-діафрагмальний,</a:t>
            </a:r>
          </a:p>
          <a:p>
            <a:pPr>
              <a:buFont typeface="Wingdings" pitchFamily="2" charset="2"/>
              <a:buChar char="Ø"/>
            </a:pPr>
            <a:r>
              <a:rPr lang="uk-UA" sz="2400" dirty="0"/>
              <a:t>Міжчастковий,</a:t>
            </a:r>
          </a:p>
          <a:p>
            <a:pPr>
              <a:buFont typeface="Wingdings" pitchFamily="2" charset="2"/>
              <a:buChar char="Ø"/>
            </a:pPr>
            <a:r>
              <a:rPr lang="uk-UA" sz="2400" dirty="0"/>
              <a:t> Парамедіастинальний,</a:t>
            </a:r>
          </a:p>
          <a:p>
            <a:pPr>
              <a:buFont typeface="Wingdings" pitchFamily="2" charset="2"/>
              <a:buChar char="Ø"/>
            </a:pPr>
            <a:r>
              <a:rPr lang="uk-UA" sz="2400" dirty="0"/>
              <a:t> Діафрагмальний.</a:t>
            </a:r>
          </a:p>
          <a:p>
            <a:pPr>
              <a:buFont typeface="Wingdings" pitchFamily="2" charset="2"/>
              <a:buChar char="Ø"/>
            </a:pPr>
            <a:endParaRPr lang="uk-UA" sz="2400" dirty="0"/>
          </a:p>
          <a:p>
            <a:endParaRPr lang="uk-UA"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srcRect/>
          <a:stretch>
            <a:fillRect/>
          </a:stretch>
        </p:blipFill>
        <p:spPr bwMode="auto">
          <a:xfrm>
            <a:off x="395536" y="0"/>
            <a:ext cx="6120680" cy="5305255"/>
          </a:xfrm>
          <a:prstGeom prst="rect">
            <a:avLst/>
          </a:prstGeom>
          <a:noFill/>
          <a:ln w="9525">
            <a:noFill/>
            <a:miter lim="800000"/>
            <a:headEnd/>
            <a:tailEnd/>
          </a:ln>
        </p:spPr>
      </p:pic>
      <p:sp>
        <p:nvSpPr>
          <p:cNvPr id="3" name="Прямоугольник 2"/>
          <p:cNvSpPr/>
          <p:nvPr/>
        </p:nvSpPr>
        <p:spPr>
          <a:xfrm>
            <a:off x="467544" y="5373216"/>
            <a:ext cx="8352928" cy="1015663"/>
          </a:xfrm>
          <a:prstGeom prst="rect">
            <a:avLst/>
          </a:prstGeom>
        </p:spPr>
        <p:txBody>
          <a:bodyPr wrap="square">
            <a:spAutoFit/>
          </a:bodyPr>
          <a:lstStyle/>
          <a:p>
            <a:r>
              <a:rPr lang="uk-UA" sz="2000" dirty="0"/>
              <a:t>Рентгенограма грудної клітки (в положенні хворого лежачи) при вогнепальному пораненні грудей: лівобічний гемоторакс, чужорідне тіло (куля) в проекції лівого легеневого поля</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cstate="print"/>
          <a:srcRect/>
          <a:stretch>
            <a:fillRect/>
          </a:stretch>
        </p:blipFill>
        <p:spPr bwMode="auto">
          <a:xfrm>
            <a:off x="179512" y="692696"/>
            <a:ext cx="4067175" cy="3762375"/>
          </a:xfrm>
          <a:prstGeom prst="rect">
            <a:avLst/>
          </a:prstGeom>
          <a:noFill/>
          <a:ln w="9525">
            <a:noFill/>
            <a:miter lim="800000"/>
            <a:headEnd/>
            <a:tailEnd/>
          </a:ln>
        </p:spPr>
      </p:pic>
      <p:pic>
        <p:nvPicPr>
          <p:cNvPr id="98307" name="Picture 3"/>
          <p:cNvPicPr>
            <a:picLocks noChangeAspect="1" noChangeArrowheads="1"/>
          </p:cNvPicPr>
          <p:nvPr/>
        </p:nvPicPr>
        <p:blipFill>
          <a:blip r:embed="rId3" cstate="print">
            <a:lum bright="20000" contrast="20000"/>
          </a:blip>
          <a:srcRect/>
          <a:stretch>
            <a:fillRect/>
          </a:stretch>
        </p:blipFill>
        <p:spPr bwMode="auto">
          <a:xfrm>
            <a:off x="4283968" y="692696"/>
            <a:ext cx="4381500" cy="3744416"/>
          </a:xfrm>
          <a:prstGeom prst="rect">
            <a:avLst/>
          </a:prstGeom>
          <a:noFill/>
          <a:ln w="9525">
            <a:noFill/>
            <a:miter lim="800000"/>
            <a:headEnd/>
            <a:tailEnd/>
          </a:ln>
        </p:spPr>
      </p:pic>
      <p:sp>
        <p:nvSpPr>
          <p:cNvPr id="4" name="Прямоугольник 3"/>
          <p:cNvSpPr/>
          <p:nvPr/>
        </p:nvSpPr>
        <p:spPr>
          <a:xfrm>
            <a:off x="5148064" y="4581128"/>
            <a:ext cx="2167325" cy="369332"/>
          </a:xfrm>
          <a:prstGeom prst="rect">
            <a:avLst/>
          </a:prstGeom>
        </p:spPr>
        <p:txBody>
          <a:bodyPr wrap="none">
            <a:spAutoFit/>
          </a:bodyPr>
          <a:lstStyle/>
          <a:p>
            <a:r>
              <a:rPr lang="ru-RU" dirty="0"/>
              <a:t>Гемоторакс великий</a:t>
            </a:r>
          </a:p>
        </p:txBody>
      </p:sp>
      <p:sp>
        <p:nvSpPr>
          <p:cNvPr id="5" name="Прямоугольник 4"/>
          <p:cNvSpPr/>
          <p:nvPr/>
        </p:nvSpPr>
        <p:spPr>
          <a:xfrm>
            <a:off x="611560" y="4581128"/>
            <a:ext cx="3384376" cy="707886"/>
          </a:xfrm>
          <a:prstGeom prst="rect">
            <a:avLst/>
          </a:prstGeom>
        </p:spPr>
        <p:txBody>
          <a:bodyPr wrap="square">
            <a:spAutoFit/>
          </a:bodyPr>
          <a:lstStyle/>
          <a:p>
            <a:r>
              <a:rPr lang="uk-UA" sz="2000" dirty="0"/>
              <a:t>Гемоторакс  малий (лінія </a:t>
            </a:r>
          </a:p>
          <a:p>
            <a:r>
              <a:rPr lang="uk-UA" sz="2000" dirty="0"/>
              <a:t>Дамуазо)</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AutoShape 2" descr="haemthorax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0" name="AutoShape 4" descr="haemthorax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1" name="Picture 5" descr="E:\Мои документы\КНИГИ по рентгену\Легкие\травмы\post-15-0-76718000-1416495867_thumb.jpg"/>
          <p:cNvPicPr>
            <a:picLocks noChangeAspect="1" noChangeArrowheads="1"/>
          </p:cNvPicPr>
          <p:nvPr/>
        </p:nvPicPr>
        <p:blipFill>
          <a:blip r:embed="rId2" cstate="print"/>
          <a:srcRect/>
          <a:stretch>
            <a:fillRect/>
          </a:stretch>
        </p:blipFill>
        <p:spPr bwMode="auto">
          <a:xfrm>
            <a:off x="5364088" y="980728"/>
            <a:ext cx="3779912" cy="3779912"/>
          </a:xfrm>
          <a:prstGeom prst="rect">
            <a:avLst/>
          </a:prstGeom>
          <a:noFill/>
        </p:spPr>
      </p:pic>
      <p:pic>
        <p:nvPicPr>
          <p:cNvPr id="101382" name="Picture 6" descr="E:\Мои документы\КНИГИ по рентгену\Легкие\травмы\post-15-0-55712100-1416496022_thumb.jpg"/>
          <p:cNvPicPr>
            <a:picLocks noChangeAspect="1" noChangeArrowheads="1"/>
          </p:cNvPicPr>
          <p:nvPr/>
        </p:nvPicPr>
        <p:blipFill>
          <a:blip r:embed="rId3" cstate="print"/>
          <a:srcRect/>
          <a:stretch>
            <a:fillRect/>
          </a:stretch>
        </p:blipFill>
        <p:spPr bwMode="auto">
          <a:xfrm>
            <a:off x="0" y="980728"/>
            <a:ext cx="5329539" cy="3744416"/>
          </a:xfrm>
          <a:prstGeom prst="rect">
            <a:avLst/>
          </a:prstGeom>
          <a:noFill/>
        </p:spPr>
      </p:pic>
      <p:sp>
        <p:nvSpPr>
          <p:cNvPr id="6" name="Прямоугольник 5"/>
          <p:cNvSpPr/>
          <p:nvPr/>
        </p:nvSpPr>
        <p:spPr>
          <a:xfrm>
            <a:off x="0" y="4725144"/>
            <a:ext cx="9144000" cy="1200329"/>
          </a:xfrm>
          <a:prstGeom prst="rect">
            <a:avLst/>
          </a:prstGeom>
        </p:spPr>
        <p:txBody>
          <a:bodyPr wrap="square">
            <a:spAutoFit/>
          </a:bodyPr>
          <a:lstStyle/>
          <a:p>
            <a:r>
              <a:rPr lang="uk-UA" dirty="0"/>
              <a:t>Пневмогемоторакс зліва у молодого хлопця об'ємом в 1280 мл на зрізі комп'ютерної томограми. Було пошкоджено серце. Ліва легеня спалася, ущільнена в порівнянні з правою легенею. У міжреберному просторі в зріз потрапила і дренажна трубка, яку наклав лікар швидкої. Середостіння зміщене вправо.</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07704" y="188640"/>
            <a:ext cx="4135940" cy="646331"/>
          </a:xfrm>
          <a:prstGeom prst="rect">
            <a:avLst/>
          </a:prstGeom>
        </p:spPr>
        <p:txBody>
          <a:bodyPr wrap="none">
            <a:spAutoFit/>
          </a:bodyPr>
          <a:lstStyle/>
          <a:p>
            <a:r>
              <a:rPr lang="uk-UA" sz="3600" b="1" dirty="0"/>
              <a:t>Пневмогемоторакс</a:t>
            </a:r>
          </a:p>
        </p:txBody>
      </p:sp>
      <p:pic>
        <p:nvPicPr>
          <p:cNvPr id="8194" name="Picture 2"/>
          <p:cNvPicPr>
            <a:picLocks noChangeAspect="1" noChangeArrowheads="1"/>
          </p:cNvPicPr>
          <p:nvPr/>
        </p:nvPicPr>
        <p:blipFill>
          <a:blip r:embed="rId2" cstate="print"/>
          <a:srcRect/>
          <a:stretch>
            <a:fillRect/>
          </a:stretch>
        </p:blipFill>
        <p:spPr bwMode="auto">
          <a:xfrm>
            <a:off x="4932040" y="1772816"/>
            <a:ext cx="3995489" cy="4907211"/>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cstate="print"/>
          <a:srcRect/>
          <a:stretch>
            <a:fillRect/>
          </a:stretch>
        </p:blipFill>
        <p:spPr bwMode="auto">
          <a:xfrm>
            <a:off x="0" y="908720"/>
            <a:ext cx="4120131" cy="4680520"/>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cstate="print"/>
          <a:srcRect/>
          <a:stretch>
            <a:fillRect/>
          </a:stretch>
        </p:blipFill>
        <p:spPr bwMode="auto">
          <a:xfrm>
            <a:off x="827584" y="692696"/>
            <a:ext cx="7109282" cy="3949601"/>
          </a:xfrm>
          <a:prstGeom prst="rect">
            <a:avLst/>
          </a:prstGeom>
          <a:noFill/>
          <a:ln w="9525">
            <a:solidFill>
              <a:srgbClr val="00B0F0"/>
            </a:solidFill>
            <a:miter lim="800000"/>
            <a:headEnd/>
            <a:tailEnd/>
          </a:ln>
        </p:spPr>
      </p:pic>
      <p:cxnSp>
        <p:nvCxnSpPr>
          <p:cNvPr id="5" name="Прямая со стрелкой 4"/>
          <p:cNvCxnSpPr/>
          <p:nvPr/>
        </p:nvCxnSpPr>
        <p:spPr>
          <a:xfrm>
            <a:off x="5580112" y="1124744"/>
            <a:ext cx="0" cy="72008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H="1">
            <a:off x="6588224" y="764704"/>
            <a:ext cx="504056" cy="36004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a:off x="7020272" y="1484784"/>
            <a:ext cx="504056" cy="36004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H="1" flipV="1">
            <a:off x="6228184" y="3933056"/>
            <a:ext cx="504056" cy="216024"/>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7020272" y="692696"/>
            <a:ext cx="1224136" cy="738664"/>
          </a:xfrm>
          <a:prstGeom prst="rect">
            <a:avLst/>
          </a:prstGeom>
        </p:spPr>
        <p:txBody>
          <a:bodyPr wrap="square">
            <a:spAutoFit/>
          </a:bodyPr>
          <a:lstStyle/>
          <a:p>
            <a:r>
              <a:rPr lang="uk-UA" sz="1400" dirty="0"/>
              <a:t> </a:t>
            </a:r>
            <a:r>
              <a:rPr lang="uk-UA" sz="1400" b="1" dirty="0"/>
              <a:t>емфізема м'яких тканин</a:t>
            </a:r>
            <a:endParaRPr lang="ru-RU" sz="1400" b="1" dirty="0"/>
          </a:p>
        </p:txBody>
      </p:sp>
      <p:sp>
        <p:nvSpPr>
          <p:cNvPr id="12" name="Прямоугольник 11"/>
          <p:cNvSpPr/>
          <p:nvPr/>
        </p:nvSpPr>
        <p:spPr>
          <a:xfrm>
            <a:off x="6732240" y="4005064"/>
            <a:ext cx="1095621" cy="307777"/>
          </a:xfrm>
          <a:prstGeom prst="rect">
            <a:avLst/>
          </a:prstGeom>
        </p:spPr>
        <p:txBody>
          <a:bodyPr wrap="none">
            <a:spAutoFit/>
          </a:bodyPr>
          <a:lstStyle/>
          <a:p>
            <a:r>
              <a:rPr lang="uk-UA" sz="1400" b="1" dirty="0">
                <a:solidFill>
                  <a:schemeClr val="bg1"/>
                </a:solidFill>
              </a:rPr>
              <a:t>гемоторакс</a:t>
            </a:r>
            <a:endParaRPr lang="ru-RU" sz="1400" b="1" dirty="0">
              <a:solidFill>
                <a:schemeClr val="bg1"/>
              </a:solidFill>
            </a:endParaRPr>
          </a:p>
        </p:txBody>
      </p:sp>
      <p:sp>
        <p:nvSpPr>
          <p:cNvPr id="13" name="Прямоугольник 12"/>
          <p:cNvSpPr/>
          <p:nvPr/>
        </p:nvSpPr>
        <p:spPr>
          <a:xfrm>
            <a:off x="4788024" y="908720"/>
            <a:ext cx="1584177" cy="307777"/>
          </a:xfrm>
          <a:prstGeom prst="rect">
            <a:avLst/>
          </a:prstGeom>
        </p:spPr>
        <p:txBody>
          <a:bodyPr wrap="square">
            <a:spAutoFit/>
          </a:bodyPr>
          <a:lstStyle/>
          <a:p>
            <a:r>
              <a:rPr lang="uk-UA" sz="1400" b="1" dirty="0">
                <a:solidFill>
                  <a:schemeClr val="bg1"/>
                </a:solidFill>
              </a:rPr>
              <a:t>пневмоторакс</a:t>
            </a:r>
            <a:endParaRPr lang="ru-RU" sz="1400" b="1" dirty="0">
              <a:solidFill>
                <a:schemeClr val="bg1"/>
              </a:solidFill>
            </a:endParaRPr>
          </a:p>
        </p:txBody>
      </p:sp>
      <p:sp>
        <p:nvSpPr>
          <p:cNvPr id="14" name="Прямоугольник 13"/>
          <p:cNvSpPr/>
          <p:nvPr/>
        </p:nvSpPr>
        <p:spPr>
          <a:xfrm>
            <a:off x="1835696" y="0"/>
            <a:ext cx="4572000" cy="646331"/>
          </a:xfrm>
          <a:prstGeom prst="rect">
            <a:avLst/>
          </a:prstGeom>
        </p:spPr>
        <p:txBody>
          <a:bodyPr>
            <a:spAutoFit/>
          </a:bodyPr>
          <a:lstStyle/>
          <a:p>
            <a:r>
              <a:rPr lang="uk-UA" dirty="0" err="1"/>
              <a:t>КТ</a:t>
            </a:r>
            <a:r>
              <a:rPr lang="uk-UA" dirty="0"/>
              <a:t> грудної клітки пацієнта з проникаючим колото-різаним пораненням грудей</a:t>
            </a:r>
            <a:endParaRPr lang="ru-RU" dirty="0"/>
          </a:p>
        </p:txBody>
      </p:sp>
      <p:sp>
        <p:nvSpPr>
          <p:cNvPr id="15" name="Прямоугольник 14"/>
          <p:cNvSpPr/>
          <p:nvPr/>
        </p:nvSpPr>
        <p:spPr>
          <a:xfrm>
            <a:off x="3707904" y="3933056"/>
            <a:ext cx="2808312" cy="523220"/>
          </a:xfrm>
          <a:prstGeom prst="rect">
            <a:avLst/>
          </a:prstGeom>
        </p:spPr>
        <p:txBody>
          <a:bodyPr wrap="square">
            <a:spAutoFit/>
          </a:bodyPr>
          <a:lstStyle/>
          <a:p>
            <a:r>
              <a:rPr lang="uk-UA" sz="1400" b="1" dirty="0">
                <a:solidFill>
                  <a:schemeClr val="bg1"/>
                </a:solidFill>
              </a:rPr>
              <a:t>колабування і  гематома нижньої частки лівої легені.</a:t>
            </a:r>
          </a:p>
        </p:txBody>
      </p:sp>
      <p:cxnSp>
        <p:nvCxnSpPr>
          <p:cNvPr id="17" name="Прямая со стрелкой 16"/>
          <p:cNvCxnSpPr/>
          <p:nvPr/>
        </p:nvCxnSpPr>
        <p:spPr>
          <a:xfrm flipV="1">
            <a:off x="5076056" y="3356992"/>
            <a:ext cx="432048" cy="5760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2" cstate="print">
            <a:duotone>
              <a:schemeClr val="bg2">
                <a:shade val="45000"/>
                <a:satMod val="135000"/>
              </a:schemeClr>
              <a:prstClr val="white"/>
            </a:duotone>
            <a:lum contrast="40000"/>
          </a:blip>
          <a:srcRect/>
          <a:stretch>
            <a:fillRect/>
          </a:stretch>
        </p:blipFill>
        <p:spPr bwMode="auto">
          <a:xfrm>
            <a:off x="683568" y="404664"/>
            <a:ext cx="7118083" cy="5688632"/>
          </a:xfrm>
          <a:prstGeom prst="rect">
            <a:avLst/>
          </a:prstGeom>
          <a:noFill/>
          <a:ln w="9525">
            <a:noFill/>
            <a:miter lim="800000"/>
            <a:headEnd/>
            <a:tailEnd/>
          </a:ln>
        </p:spPr>
      </p:pic>
      <p:sp>
        <p:nvSpPr>
          <p:cNvPr id="3" name="Прямоугольник 2"/>
          <p:cNvSpPr/>
          <p:nvPr/>
        </p:nvSpPr>
        <p:spPr>
          <a:xfrm>
            <a:off x="179512" y="6211669"/>
            <a:ext cx="7920880" cy="646331"/>
          </a:xfrm>
          <a:prstGeom prst="rect">
            <a:avLst/>
          </a:prstGeom>
        </p:spPr>
        <p:txBody>
          <a:bodyPr wrap="square">
            <a:spAutoFit/>
          </a:bodyPr>
          <a:lstStyle/>
          <a:p>
            <a:r>
              <a:rPr lang="uk-UA" dirty="0"/>
              <a:t>Розрив діафрагми з гастротораксом - газовий міхур шлунка знаходиться в плевральній порожнині</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11960" y="4005064"/>
            <a:ext cx="4932040" cy="1569660"/>
          </a:xfrm>
          <a:prstGeom prst="rect">
            <a:avLst/>
          </a:prstGeom>
        </p:spPr>
        <p:txBody>
          <a:bodyPr wrap="square">
            <a:spAutoFit/>
          </a:bodyPr>
          <a:lstStyle/>
          <a:p>
            <a:r>
              <a:rPr lang="uk-UA" sz="2400" dirty="0"/>
              <a:t>Латеропозиція  в положенні пацієнта лежачи на «хворому» боці.</a:t>
            </a:r>
          </a:p>
          <a:p>
            <a:pPr>
              <a:buFont typeface="Arial" pitchFamily="34" charset="0"/>
              <a:buChar char="•"/>
            </a:pPr>
            <a:r>
              <a:rPr lang="uk-UA" sz="2400" dirty="0"/>
              <a:t> рідина, як би обрамляє легеню збоку - також з чіткою межею.</a:t>
            </a:r>
          </a:p>
        </p:txBody>
      </p:sp>
      <p:pic>
        <p:nvPicPr>
          <p:cNvPr id="9218" name="Picture 2"/>
          <p:cNvPicPr>
            <a:picLocks noChangeAspect="1" noChangeArrowheads="1"/>
          </p:cNvPicPr>
          <p:nvPr/>
        </p:nvPicPr>
        <p:blipFill>
          <a:blip r:embed="rId2" cstate="print"/>
          <a:srcRect/>
          <a:stretch>
            <a:fillRect/>
          </a:stretch>
        </p:blipFill>
        <p:spPr bwMode="auto">
          <a:xfrm>
            <a:off x="0" y="0"/>
            <a:ext cx="4200525" cy="4010025"/>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4283968" y="0"/>
            <a:ext cx="4860032" cy="3981450"/>
          </a:xfrm>
          <a:prstGeom prst="rect">
            <a:avLst/>
          </a:prstGeom>
          <a:noFill/>
          <a:ln w="9525">
            <a:noFill/>
            <a:miter lim="800000"/>
            <a:headEnd/>
            <a:tailEnd/>
          </a:ln>
        </p:spPr>
      </p:pic>
      <p:sp>
        <p:nvSpPr>
          <p:cNvPr id="6" name="Прямоугольник 5"/>
          <p:cNvSpPr/>
          <p:nvPr/>
        </p:nvSpPr>
        <p:spPr>
          <a:xfrm>
            <a:off x="7740352" y="0"/>
            <a:ext cx="1403648" cy="332656"/>
          </a:xfrm>
          <a:prstGeom prst="rect">
            <a:avLst/>
          </a:pr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0" y="4005064"/>
            <a:ext cx="4067944" cy="1200329"/>
          </a:xfrm>
          <a:prstGeom prst="rect">
            <a:avLst/>
          </a:prstGeom>
        </p:spPr>
        <p:txBody>
          <a:bodyPr wrap="square">
            <a:spAutoFit/>
          </a:bodyPr>
          <a:lstStyle/>
          <a:p>
            <a:r>
              <a:rPr lang="uk-UA" sz="2400" dirty="0"/>
              <a:t>збільшена відстань між діафрагмою і газовим міхуром шлунка (стрілки). </a:t>
            </a:r>
            <a:endParaRPr lang="ru-RU"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3416320"/>
          </a:xfrm>
          <a:prstGeom prst="rect">
            <a:avLst/>
          </a:prstGeom>
        </p:spPr>
        <p:txBody>
          <a:bodyPr wrap="square">
            <a:spAutoFit/>
          </a:bodyPr>
          <a:lstStyle/>
          <a:p>
            <a:r>
              <a:rPr lang="uk-UA" sz="2400" dirty="0"/>
              <a:t>Диференціальна діагностика гемотораксу</a:t>
            </a:r>
          </a:p>
          <a:p>
            <a:r>
              <a:rPr lang="uk-UA" sz="2400" dirty="0"/>
              <a:t>повинна проводитися з:</a:t>
            </a:r>
          </a:p>
          <a:p>
            <a:r>
              <a:rPr lang="uk-UA" sz="2400" dirty="0"/>
              <a:t>- ателектазом частки / сегмента;</a:t>
            </a:r>
          </a:p>
          <a:p>
            <a:r>
              <a:rPr lang="uk-UA" sz="2400" dirty="0"/>
              <a:t>- консолідацією легеневої тканини (забій легені, ГРДС, пневмонія);</a:t>
            </a:r>
          </a:p>
          <a:p>
            <a:r>
              <a:rPr lang="uk-UA" sz="2400" dirty="0"/>
              <a:t>- іншими видами гідротораксу (хілоторакс, ексудативний плеврит);</a:t>
            </a:r>
          </a:p>
          <a:p>
            <a:r>
              <a:rPr lang="uk-UA" sz="2400" dirty="0"/>
              <a:t>- ураженням n. </a:t>
            </a:r>
            <a:r>
              <a:rPr lang="la-Latn" sz="2400" dirty="0"/>
              <a:t>phrenicus;</a:t>
            </a:r>
          </a:p>
          <a:p>
            <a:r>
              <a:rPr lang="uk-UA" sz="2400" dirty="0"/>
              <a:t>- гепатомегалією.</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lum bright="30000" contrast="40000"/>
          </a:blip>
          <a:srcRect/>
          <a:stretch>
            <a:fillRect/>
          </a:stretch>
        </p:blipFill>
        <p:spPr bwMode="auto">
          <a:xfrm>
            <a:off x="179512" y="404664"/>
            <a:ext cx="5634286" cy="5616624"/>
          </a:xfrm>
          <a:prstGeom prst="rect">
            <a:avLst/>
          </a:prstGeom>
          <a:noFill/>
          <a:ln w="9525">
            <a:noFill/>
            <a:miter lim="800000"/>
            <a:headEnd/>
            <a:tailEnd/>
          </a:ln>
        </p:spPr>
      </p:pic>
      <p:sp>
        <p:nvSpPr>
          <p:cNvPr id="3" name="Прямоугольник 2"/>
          <p:cNvSpPr/>
          <p:nvPr/>
        </p:nvSpPr>
        <p:spPr>
          <a:xfrm>
            <a:off x="5796136" y="0"/>
            <a:ext cx="3347864" cy="1200329"/>
          </a:xfrm>
          <a:prstGeom prst="rect">
            <a:avLst/>
          </a:prstGeom>
        </p:spPr>
        <p:txBody>
          <a:bodyPr wrap="square">
            <a:spAutoFit/>
          </a:bodyPr>
          <a:lstStyle/>
          <a:p>
            <a:r>
              <a:rPr lang="uk-UA" dirty="0"/>
              <a:t>Диференціальна діагностика: </a:t>
            </a:r>
          </a:p>
          <a:p>
            <a:r>
              <a:rPr lang="uk-UA" dirty="0"/>
              <a:t>Параліч діафрагми у пацієнта з метастатичним ураженням дихального нерва </a:t>
            </a:r>
          </a:p>
        </p:txBody>
      </p:sp>
      <p:sp>
        <p:nvSpPr>
          <p:cNvPr id="4" name="Прямоугольник 3"/>
          <p:cNvSpPr/>
          <p:nvPr/>
        </p:nvSpPr>
        <p:spPr>
          <a:xfrm>
            <a:off x="971600" y="548680"/>
            <a:ext cx="1003801" cy="369332"/>
          </a:xfrm>
          <a:prstGeom prst="rect">
            <a:avLst/>
          </a:prstGeom>
        </p:spPr>
        <p:txBody>
          <a:bodyPr wrap="none">
            <a:spAutoFit/>
          </a:bodyPr>
          <a:lstStyle/>
          <a:p>
            <a:r>
              <a:rPr lang="uk-UA" dirty="0"/>
              <a:t>пухлина</a:t>
            </a:r>
            <a:endParaRPr lang="ru-RU" dirty="0"/>
          </a:p>
        </p:txBody>
      </p:sp>
      <p:cxnSp>
        <p:nvCxnSpPr>
          <p:cNvPr id="6" name="Прямая со стрелкой 5"/>
          <p:cNvCxnSpPr>
            <a:stCxn id="4" idx="2"/>
          </p:cNvCxnSpPr>
          <p:nvPr/>
        </p:nvCxnSpPr>
        <p:spPr>
          <a:xfrm>
            <a:off x="1473501" y="918012"/>
            <a:ext cx="506211" cy="710788"/>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1547664" y="3789040"/>
            <a:ext cx="72008" cy="1728192"/>
          </a:xfrm>
          <a:prstGeom prst="straightConnector1">
            <a:avLst/>
          </a:prstGeom>
          <a:ln>
            <a:solidFill>
              <a:srgbClr val="00B0F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323528" y="6309320"/>
            <a:ext cx="4700774" cy="369332"/>
          </a:xfrm>
          <a:prstGeom prst="rect">
            <a:avLst/>
          </a:prstGeom>
        </p:spPr>
        <p:txBody>
          <a:bodyPr wrap="none">
            <a:spAutoFit/>
          </a:bodyPr>
          <a:lstStyle/>
          <a:p>
            <a:r>
              <a:rPr lang="uk-UA" dirty="0"/>
              <a:t>Високе стояння правого склепіння діафрагми </a:t>
            </a:r>
            <a:endParaRPr lang="ru-RU" dirty="0"/>
          </a:p>
        </p:txBody>
      </p:sp>
      <p:pic>
        <p:nvPicPr>
          <p:cNvPr id="10243" name="Picture 3"/>
          <p:cNvPicPr>
            <a:picLocks noChangeAspect="1" noChangeArrowheads="1"/>
          </p:cNvPicPr>
          <p:nvPr/>
        </p:nvPicPr>
        <p:blipFill>
          <a:blip r:embed="rId3" cstate="print"/>
          <a:srcRect/>
          <a:stretch>
            <a:fillRect/>
          </a:stretch>
        </p:blipFill>
        <p:spPr bwMode="auto">
          <a:xfrm>
            <a:off x="5868144" y="3068960"/>
            <a:ext cx="3038475" cy="295275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s://medach.pro/uploads/image/url/481/1.jpg"/>
          <p:cNvPicPr>
            <a:picLocks noChangeAspect="1" noChangeArrowheads="1"/>
          </p:cNvPicPr>
          <p:nvPr/>
        </p:nvPicPr>
        <p:blipFill>
          <a:blip r:embed="rId2" cstate="print">
            <a:lum bright="-10000"/>
          </a:blip>
          <a:srcRect/>
          <a:stretch>
            <a:fillRect/>
          </a:stretch>
        </p:blipFill>
        <p:spPr bwMode="auto">
          <a:xfrm>
            <a:off x="0" y="0"/>
            <a:ext cx="6451178" cy="6451179"/>
          </a:xfrm>
          <a:prstGeom prst="rect">
            <a:avLst/>
          </a:prstGeom>
          <a:noFill/>
        </p:spPr>
      </p:pic>
      <p:sp>
        <p:nvSpPr>
          <p:cNvPr id="3" name="Прямоугольник 2"/>
          <p:cNvSpPr/>
          <p:nvPr/>
        </p:nvSpPr>
        <p:spPr>
          <a:xfrm>
            <a:off x="6516216" y="476672"/>
            <a:ext cx="2627784" cy="1200329"/>
          </a:xfrm>
          <a:prstGeom prst="rect">
            <a:avLst/>
          </a:prstGeom>
        </p:spPr>
        <p:txBody>
          <a:bodyPr wrap="square">
            <a:spAutoFit/>
          </a:bodyPr>
          <a:lstStyle/>
          <a:p>
            <a:r>
              <a:rPr lang="uk-UA" dirty="0"/>
              <a:t>Диференціальна діагностика: колапс лівої легені у пацієнта після інтубації.</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Пневмомедіастинум</a:t>
            </a:r>
          </a:p>
        </p:txBody>
      </p:sp>
      <p:sp>
        <p:nvSpPr>
          <p:cNvPr id="3" name="Прямоугольник 2"/>
          <p:cNvSpPr/>
          <p:nvPr/>
        </p:nvSpPr>
        <p:spPr>
          <a:xfrm>
            <a:off x="323528" y="1196752"/>
            <a:ext cx="8568952" cy="6145659"/>
          </a:xfrm>
          <a:prstGeom prst="rect">
            <a:avLst/>
          </a:prstGeom>
        </p:spPr>
        <p:txBody>
          <a:bodyPr wrap="square">
            <a:spAutoFit/>
          </a:bodyPr>
          <a:lstStyle/>
          <a:p>
            <a:r>
              <a:rPr lang="uk-UA" sz="2400" dirty="0"/>
              <a:t>Пневмомедіастинум- це скупчення повітря в середостінні.</a:t>
            </a:r>
          </a:p>
          <a:p>
            <a:r>
              <a:rPr lang="uk-UA" sz="2400" dirty="0"/>
              <a:t>Основними причинами пневмомедіастинума є</a:t>
            </a:r>
          </a:p>
          <a:p>
            <a:pPr>
              <a:buFont typeface="Wingdings" pitchFamily="2" charset="2"/>
              <a:buChar char="Ø"/>
            </a:pPr>
            <a:r>
              <a:rPr lang="uk-UA" sz="2400" dirty="0"/>
              <a:t>Травма грудної клітки</a:t>
            </a:r>
          </a:p>
          <a:p>
            <a:pPr>
              <a:buFont typeface="Wingdings" pitchFamily="2" charset="2"/>
              <a:buChar char="Ø"/>
            </a:pPr>
            <a:r>
              <a:rPr lang="uk-UA" sz="2400" dirty="0"/>
              <a:t>Розрив альвеол з виходом повітря в інтерстиціальну тканину легені з транслокацією в середостіння за рахунок обструктивних захворювань легенів, ХОЗЛ, бронхіальної астми, бульозної емфіземи</a:t>
            </a:r>
          </a:p>
          <a:p>
            <a:pPr>
              <a:buFont typeface="Wingdings" pitchFamily="2" charset="2"/>
              <a:buChar char="Ø"/>
            </a:pPr>
            <a:r>
              <a:rPr lang="uk-UA" sz="2400" dirty="0"/>
              <a:t>Вади розвитку трахеї та бронхів, родова травма (у новонароджених)</a:t>
            </a:r>
          </a:p>
          <a:p>
            <a:pPr>
              <a:buFont typeface="Wingdings" pitchFamily="2" charset="2"/>
              <a:buChar char="Ø"/>
            </a:pPr>
            <a:r>
              <a:rPr lang="uk-UA" sz="2400" dirty="0"/>
              <a:t>Перфорація стравоходу за рахунок виразки і дивертикулу</a:t>
            </a:r>
          </a:p>
          <a:p>
            <a:pPr>
              <a:buFont typeface="Wingdings" pitchFamily="2" charset="2"/>
              <a:buChar char="Ø"/>
            </a:pPr>
            <a:r>
              <a:rPr lang="uk-UA" sz="2400" dirty="0"/>
              <a:t>Розрив стравоходу з виходом повітря в середостіння, в тому числі після езофагогастроскопії</a:t>
            </a:r>
          </a:p>
          <a:p>
            <a:pPr>
              <a:buFont typeface="Wingdings" pitchFamily="2" charset="2"/>
              <a:buChar char="Ø"/>
            </a:pPr>
            <a:r>
              <a:rPr lang="uk-UA" sz="2400" dirty="0"/>
              <a:t>Розбіжність швів після операції</a:t>
            </a:r>
          </a:p>
          <a:p>
            <a:pPr>
              <a:buFont typeface="Wingdings" pitchFamily="2" charset="2"/>
              <a:buChar char="Ø"/>
            </a:pPr>
            <a:r>
              <a:rPr lang="uk-UA" sz="2400" dirty="0"/>
              <a:t>Пухлини з розпадом</a:t>
            </a:r>
          </a:p>
          <a:p>
            <a:pPr>
              <a:buFont typeface="Wingdings" pitchFamily="2" charset="2"/>
              <a:buChar char="Ø"/>
            </a:pPr>
            <a:r>
              <a:rPr lang="uk-UA" sz="2400" dirty="0"/>
              <a:t>Невдала пункція підключичної артерії та ін.</a:t>
            </a:r>
          </a:p>
          <a:p>
            <a:endParaRPr lang="uk-UA" sz="2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568952" cy="5632311"/>
          </a:xfrm>
          <a:prstGeom prst="rect">
            <a:avLst/>
          </a:prstGeom>
        </p:spPr>
        <p:txBody>
          <a:bodyPr wrap="square">
            <a:spAutoFit/>
          </a:bodyPr>
          <a:lstStyle/>
          <a:p>
            <a:pPr indent="354013" algn="just"/>
            <a:r>
              <a:rPr lang="uk-UA" sz="2400" dirty="0"/>
              <a:t>Клінічна тріада симптомів:</a:t>
            </a:r>
          </a:p>
          <a:p>
            <a:pPr indent="354013" algn="just">
              <a:buFont typeface="Arial" pitchFamily="34" charset="0"/>
              <a:buChar char="•"/>
            </a:pPr>
            <a:r>
              <a:rPr lang="uk-UA" sz="2400" dirty="0"/>
              <a:t>постійна поза грудина біль </a:t>
            </a:r>
            <a:r>
              <a:rPr lang="uk-UA" sz="2400" dirty="0" err="1"/>
              <a:t>колющого</a:t>
            </a:r>
            <a:r>
              <a:rPr lang="uk-UA" sz="2400" dirty="0"/>
              <a:t> або тиснутого характеру (сама часта скарга пацієнтів, зустрічається в 54-88%), у деяких випадках іррадіація в шию або спину,</a:t>
            </a:r>
          </a:p>
          <a:p>
            <a:pPr indent="354013" algn="just">
              <a:buFont typeface="Arial" pitchFamily="34" charset="0"/>
              <a:buChar char="•"/>
            </a:pPr>
            <a:r>
              <a:rPr lang="uk-UA" sz="2400" dirty="0"/>
              <a:t> інспіраторна задишка,</a:t>
            </a:r>
          </a:p>
          <a:p>
            <a:pPr indent="354013" algn="just">
              <a:buFont typeface="Arial" pitchFamily="34" charset="0"/>
              <a:buChar char="•"/>
            </a:pPr>
            <a:r>
              <a:rPr lang="uk-UA" sz="2400" dirty="0"/>
              <a:t>одутлість шиї, обумовлена ​​емфіземою м'яких тканин (96,2%). Підшкірна емфізема при спонтанному пневмомедіастинум може поширюватися на грудну стінку, в основному на її верхні відділи, що відзначається у 29-37,5% пацієнтів. Набагато рідше спостерігається велика емфізема з поширенням на кілька анатомічних областей (черевну стінку, верхні і нижні кінцівки, обличчя).</a:t>
            </a:r>
          </a:p>
          <a:p>
            <a:pPr indent="354013" algn="just"/>
            <a:r>
              <a:rPr lang="uk-UA" sz="2400" dirty="0"/>
              <a:t>Також можуть бути скарги на болі в горлі, спині, плечі, попереку, загальна слабкість, кашель, </a:t>
            </a:r>
            <a:r>
              <a:rPr lang="uk-UA" sz="2400" dirty="0" err="1"/>
              <a:t>дисфагія</a:t>
            </a:r>
            <a:r>
              <a:rPr lang="uk-UA" sz="2400" dirty="0"/>
              <a:t>, порушення фонації (гугнявість або осиплість голосу)</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001643"/>
          </a:xfrm>
          <a:prstGeom prst="rect">
            <a:avLst/>
          </a:prstGeom>
        </p:spPr>
        <p:txBody>
          <a:bodyPr wrap="square">
            <a:spAutoFit/>
          </a:bodyPr>
          <a:lstStyle/>
          <a:p>
            <a:r>
              <a:rPr lang="uk-UA" sz="2400" dirty="0"/>
              <a:t>Рентгенологічно:</a:t>
            </a:r>
          </a:p>
          <a:p>
            <a:pPr marL="265113" indent="-265113">
              <a:buFont typeface="Arial" pitchFamily="34" charset="0"/>
              <a:buChar char="•"/>
            </a:pPr>
            <a:r>
              <a:rPr lang="uk-UA" sz="2400" dirty="0"/>
              <a:t> смуги просвітлення або бульбашки газу, що оточують тінь середостіння, піднімаючи медіастинальну плевру, часто поширюються на шию і грудну стінку.</a:t>
            </a:r>
          </a:p>
          <a:p>
            <a:r>
              <a:rPr lang="uk-UA" sz="2400" dirty="0"/>
              <a:t>На РГ ОГК в прямій проекції вільний газ в середостінні часто виявляється по лівій межі серця і покриває внутрішню поверхню медіастинальної плеври, при цьому створюється добре помітна плевральна лінія назовні від легеневого стовбура і дуги аорти.</a:t>
            </a:r>
          </a:p>
          <a:p>
            <a:r>
              <a:rPr lang="uk-UA" sz="2400" dirty="0"/>
              <a:t>На бічних РГ ОГК вільний газ обумовлює смуги просвітління уздовж контурів висхідної аорти, дуги аорти і відходять від неї гілок, легеневих артерій і трахеї. Вільний газ розташовується і вздовж лінії прикріплення діафрагми до грудини, уздовж тимуса і плече-головних вен.</a:t>
            </a:r>
          </a:p>
          <a:p>
            <a:r>
              <a:rPr lang="uk-UA" sz="2400" dirty="0"/>
              <a:t>Невелика кількість повітря може не визначатися на оглядових рентгенограмах</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908719"/>
            <a:ext cx="5148064" cy="4741357"/>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5364087" y="980728"/>
            <a:ext cx="3779913" cy="4680520"/>
          </a:xfrm>
          <a:prstGeom prst="rect">
            <a:avLst/>
          </a:prstGeom>
          <a:noFill/>
          <a:ln w="9525">
            <a:noFill/>
            <a:miter lim="800000"/>
            <a:headEnd/>
            <a:tailEnd/>
          </a:ln>
          <a:effectLst/>
        </p:spPr>
      </p:pic>
      <p:cxnSp>
        <p:nvCxnSpPr>
          <p:cNvPr id="6" name="Прямая со стрелкой 5"/>
          <p:cNvCxnSpPr/>
          <p:nvPr/>
        </p:nvCxnSpPr>
        <p:spPr>
          <a:xfrm>
            <a:off x="6228184" y="2060848"/>
            <a:ext cx="28803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7020272" y="2276872"/>
            <a:ext cx="0"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H="1">
            <a:off x="2843808" y="2636912"/>
            <a:ext cx="288032"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1763688" y="1268760"/>
            <a:ext cx="288032"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1907704" y="3356992"/>
            <a:ext cx="216024"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2627784" y="188640"/>
            <a:ext cx="4499992" cy="461665"/>
          </a:xfrm>
          <a:prstGeom prst="rect">
            <a:avLst/>
          </a:prstGeom>
        </p:spPr>
        <p:txBody>
          <a:bodyPr wrap="square">
            <a:spAutoFit/>
          </a:bodyPr>
          <a:lstStyle/>
          <a:p>
            <a:r>
              <a:rPr lang="ru-RU" sz="2400" b="1" dirty="0"/>
              <a:t>Пневмомедіастинум</a:t>
            </a:r>
          </a:p>
        </p:txBody>
      </p:sp>
      <p:cxnSp>
        <p:nvCxnSpPr>
          <p:cNvPr id="17" name="Прямая со стрелкой 16"/>
          <p:cNvCxnSpPr/>
          <p:nvPr/>
        </p:nvCxnSpPr>
        <p:spPr>
          <a:xfrm flipH="1" flipV="1">
            <a:off x="3203848" y="1412776"/>
            <a:ext cx="216024"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7452320" y="3861048"/>
            <a:ext cx="28803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3347864" y="3212976"/>
            <a:ext cx="504056" cy="14401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H="1">
            <a:off x="3491880" y="3645024"/>
            <a:ext cx="360040" cy="7200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395536" y="5661248"/>
            <a:ext cx="4572000" cy="369332"/>
          </a:xfrm>
          <a:prstGeom prst="rect">
            <a:avLst/>
          </a:prstGeom>
        </p:spPr>
        <p:txBody>
          <a:bodyPr>
            <a:spAutoFit/>
          </a:bodyPr>
          <a:lstStyle/>
          <a:p>
            <a:r>
              <a:rPr lang="uk-UA" b="1" dirty="0"/>
              <a:t> </a:t>
            </a:r>
            <a:r>
              <a:rPr lang="uk-UA" dirty="0"/>
              <a:t>смужки просвітлення (червоні стрілки)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79512" y="980728"/>
            <a:ext cx="8734425" cy="5229225"/>
          </a:xfrm>
          <a:prstGeom prst="rect">
            <a:avLst/>
          </a:prstGeom>
          <a:noFill/>
          <a:ln w="9525">
            <a:noFill/>
            <a:miter lim="800000"/>
            <a:headEnd/>
            <a:tailEnd/>
          </a:ln>
          <a:effectLst/>
        </p:spPr>
      </p:pic>
      <p:sp>
        <p:nvSpPr>
          <p:cNvPr id="3" name="Прямоугольник 2"/>
          <p:cNvSpPr/>
          <p:nvPr/>
        </p:nvSpPr>
        <p:spPr>
          <a:xfrm>
            <a:off x="3059832" y="332656"/>
            <a:ext cx="2992358" cy="461665"/>
          </a:xfrm>
          <a:prstGeom prst="rect">
            <a:avLst/>
          </a:prstGeom>
        </p:spPr>
        <p:txBody>
          <a:bodyPr wrap="none">
            <a:spAutoFit/>
          </a:bodyPr>
          <a:lstStyle/>
          <a:p>
            <a:r>
              <a:rPr lang="ru-RU" sz="2400" b="1" dirty="0"/>
              <a:t>Пневмомедіастинум</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71800" y="188640"/>
            <a:ext cx="2992358" cy="461665"/>
          </a:xfrm>
          <a:prstGeom prst="rect">
            <a:avLst/>
          </a:prstGeom>
        </p:spPr>
        <p:txBody>
          <a:bodyPr wrap="none">
            <a:spAutoFit/>
          </a:bodyPr>
          <a:lstStyle/>
          <a:p>
            <a:r>
              <a:rPr lang="ru-RU" sz="2400" b="1" dirty="0"/>
              <a:t>Пневмомедіастинум</a:t>
            </a:r>
          </a:p>
        </p:txBody>
      </p:sp>
      <p:pic>
        <p:nvPicPr>
          <p:cNvPr id="11266" name="Picture 2"/>
          <p:cNvPicPr>
            <a:picLocks noChangeAspect="1" noChangeArrowheads="1"/>
          </p:cNvPicPr>
          <p:nvPr/>
        </p:nvPicPr>
        <p:blipFill>
          <a:blip r:embed="rId2" cstate="print"/>
          <a:srcRect/>
          <a:stretch>
            <a:fillRect/>
          </a:stretch>
        </p:blipFill>
        <p:spPr bwMode="auto">
          <a:xfrm>
            <a:off x="251520" y="1052736"/>
            <a:ext cx="8519925" cy="4824536"/>
          </a:xfrm>
          <a:prstGeom prst="rect">
            <a:avLst/>
          </a:prstGeom>
          <a:noFill/>
          <a:ln w="9525">
            <a:noFill/>
            <a:miter lim="800000"/>
            <a:headEnd/>
            <a:tailEnd/>
          </a:ln>
        </p:spPr>
      </p:pic>
      <p:cxnSp>
        <p:nvCxnSpPr>
          <p:cNvPr id="6" name="Прямая со стрелкой 5"/>
          <p:cNvCxnSpPr/>
          <p:nvPr/>
        </p:nvCxnSpPr>
        <p:spPr>
          <a:xfrm>
            <a:off x="4572000" y="1340768"/>
            <a:ext cx="0" cy="50405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4211960" y="980728"/>
            <a:ext cx="1032911" cy="369332"/>
          </a:xfrm>
          <a:prstGeom prst="rect">
            <a:avLst/>
          </a:prstGeom>
          <a:ln>
            <a:noFill/>
          </a:ln>
        </p:spPr>
        <p:txBody>
          <a:bodyPr wrap="none">
            <a:spAutoFit/>
          </a:bodyPr>
          <a:lstStyle/>
          <a:p>
            <a:r>
              <a:rPr lang="uk-UA" b="1" dirty="0">
                <a:solidFill>
                  <a:schemeClr val="bg1"/>
                </a:solidFill>
              </a:rPr>
              <a:t>Повітря</a:t>
            </a:r>
            <a:endParaRPr lang="uk-UA" dirty="0">
              <a:solidFill>
                <a:schemeClr val="bg1"/>
              </a:solidFill>
            </a:endParaRPr>
          </a:p>
        </p:txBody>
      </p:sp>
      <p:cxnSp>
        <p:nvCxnSpPr>
          <p:cNvPr id="12" name="Прямая со стрелкой 11"/>
          <p:cNvCxnSpPr/>
          <p:nvPr/>
        </p:nvCxnSpPr>
        <p:spPr>
          <a:xfrm>
            <a:off x="971600" y="2924944"/>
            <a:ext cx="432048" cy="7200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1763688" y="1772816"/>
            <a:ext cx="792088" cy="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rot="18305542">
            <a:off x="142120" y="2128688"/>
            <a:ext cx="2123439" cy="338554"/>
          </a:xfrm>
          <a:prstGeom prst="rect">
            <a:avLst/>
          </a:prstGeom>
        </p:spPr>
        <p:txBody>
          <a:bodyPr wrap="square">
            <a:spAutoFit/>
          </a:bodyPr>
          <a:lstStyle/>
          <a:p>
            <a:r>
              <a:rPr lang="uk-UA" sz="1600" b="1" dirty="0">
                <a:solidFill>
                  <a:schemeClr val="bg1"/>
                </a:solidFill>
              </a:rPr>
              <a:t>Підшкірна емфізема</a:t>
            </a:r>
            <a:endParaRPr lang="uk-UA" sz="1600" dirty="0">
              <a:solidFill>
                <a:schemeClr val="bg1"/>
              </a:solidFill>
            </a:endParaRPr>
          </a:p>
        </p:txBody>
      </p:sp>
      <p:cxnSp>
        <p:nvCxnSpPr>
          <p:cNvPr id="18" name="Прямая со стрелкой 17"/>
          <p:cNvCxnSpPr/>
          <p:nvPr/>
        </p:nvCxnSpPr>
        <p:spPr>
          <a:xfrm>
            <a:off x="899592" y="2924944"/>
            <a:ext cx="72008" cy="144016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cstate="print"/>
          <a:srcRect/>
          <a:stretch>
            <a:fillRect/>
          </a:stretch>
        </p:blipFill>
        <p:spPr bwMode="auto">
          <a:xfrm>
            <a:off x="179512" y="692696"/>
            <a:ext cx="4752529" cy="3888432"/>
          </a:xfrm>
          <a:prstGeom prst="rect">
            <a:avLst/>
          </a:prstGeom>
          <a:noFill/>
          <a:ln w="9525">
            <a:noFill/>
            <a:miter lim="800000"/>
            <a:headEnd/>
            <a:tailEnd/>
          </a:ln>
          <a:effectLst/>
        </p:spPr>
      </p:pic>
      <p:pic>
        <p:nvPicPr>
          <p:cNvPr id="125955" name="Picture 3"/>
          <p:cNvPicPr>
            <a:picLocks noChangeAspect="1" noChangeArrowheads="1"/>
          </p:cNvPicPr>
          <p:nvPr/>
        </p:nvPicPr>
        <p:blipFill>
          <a:blip r:embed="rId3" cstate="print"/>
          <a:srcRect/>
          <a:stretch>
            <a:fillRect/>
          </a:stretch>
        </p:blipFill>
        <p:spPr bwMode="auto">
          <a:xfrm>
            <a:off x="5004048" y="692696"/>
            <a:ext cx="4139952" cy="3888432"/>
          </a:xfrm>
          <a:prstGeom prst="rect">
            <a:avLst/>
          </a:prstGeom>
          <a:noFill/>
          <a:ln w="9525">
            <a:noFill/>
            <a:miter lim="800000"/>
            <a:headEnd/>
            <a:tailEnd/>
          </a:ln>
          <a:effectLst/>
        </p:spPr>
      </p:pic>
      <p:sp>
        <p:nvSpPr>
          <p:cNvPr id="4" name="Прямоугольник 3"/>
          <p:cNvSpPr/>
          <p:nvPr/>
        </p:nvSpPr>
        <p:spPr>
          <a:xfrm>
            <a:off x="3059832" y="188640"/>
            <a:ext cx="2992358" cy="461665"/>
          </a:xfrm>
          <a:prstGeom prst="rect">
            <a:avLst/>
          </a:prstGeom>
        </p:spPr>
        <p:txBody>
          <a:bodyPr wrap="none">
            <a:spAutoFit/>
          </a:bodyPr>
          <a:lstStyle/>
          <a:p>
            <a:r>
              <a:rPr lang="ru-RU" sz="2400" b="1" dirty="0"/>
              <a:t>Пневмомедіастинум</a:t>
            </a:r>
          </a:p>
        </p:txBody>
      </p:sp>
      <p:sp>
        <p:nvSpPr>
          <p:cNvPr id="5" name="Прямоугольник 4"/>
          <p:cNvSpPr/>
          <p:nvPr/>
        </p:nvSpPr>
        <p:spPr>
          <a:xfrm>
            <a:off x="1979712" y="4797152"/>
            <a:ext cx="4186146" cy="369332"/>
          </a:xfrm>
          <a:prstGeom prst="rect">
            <a:avLst/>
          </a:prstGeom>
        </p:spPr>
        <p:txBody>
          <a:bodyPr wrap="none">
            <a:spAutoFit/>
          </a:bodyPr>
          <a:lstStyle/>
          <a:p>
            <a:r>
              <a:rPr lang="uk-UA" dirty="0"/>
              <a:t>Повітря навколо трахеї і в області аорти </a:t>
            </a:r>
          </a:p>
        </p:txBody>
      </p:sp>
      <p:sp>
        <p:nvSpPr>
          <p:cNvPr id="6" name="Прямоугольник 5"/>
          <p:cNvSpPr/>
          <p:nvPr/>
        </p:nvSpPr>
        <p:spPr>
          <a:xfrm>
            <a:off x="395536" y="6211669"/>
            <a:ext cx="8496944" cy="276999"/>
          </a:xfrm>
          <a:prstGeom prst="rect">
            <a:avLst/>
          </a:prstGeom>
        </p:spPr>
        <p:txBody>
          <a:bodyPr wrap="square">
            <a:spAutoFit/>
          </a:bodyPr>
          <a:lstStyle/>
          <a:p>
            <a:r>
              <a:rPr lang="en-US" sz="1200" dirty="0"/>
              <a:t>https://www.slideshare.net/feezone/pneumothorax-and-pneumomediastinum</a:t>
            </a:r>
            <a:endParaRPr lang="ru-RU" sz="12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Сторонні</a:t>
            </a:r>
            <a:r>
              <a:rPr lang="ru-RU" dirty="0"/>
              <a:t> </a:t>
            </a:r>
            <a:r>
              <a:rPr lang="ru-RU" dirty="0" err="1"/>
              <a:t>тіла</a:t>
            </a:r>
            <a:r>
              <a:rPr lang="ru-RU" dirty="0"/>
              <a:t> </a:t>
            </a:r>
            <a:r>
              <a:rPr lang="ru-RU" dirty="0" err="1"/>
              <a:t>трахеї</a:t>
            </a:r>
            <a:r>
              <a:rPr lang="ru-RU" dirty="0"/>
              <a:t> </a:t>
            </a:r>
            <a:r>
              <a:rPr lang="ru-RU" dirty="0" err="1"/>
              <a:t>і</a:t>
            </a:r>
            <a:r>
              <a:rPr lang="ru-RU" dirty="0"/>
              <a:t> </a:t>
            </a:r>
            <a:r>
              <a:rPr lang="ru-RU" dirty="0" err="1"/>
              <a:t>бронхів</a:t>
            </a:r>
            <a:endParaRPr lang="ru-RU" dirty="0"/>
          </a:p>
        </p:txBody>
      </p:sp>
      <p:sp>
        <p:nvSpPr>
          <p:cNvPr id="3" name="Прямоугольник 2"/>
          <p:cNvSpPr/>
          <p:nvPr/>
        </p:nvSpPr>
        <p:spPr>
          <a:xfrm>
            <a:off x="395536" y="1305342"/>
            <a:ext cx="8352928" cy="4524315"/>
          </a:xfrm>
          <a:prstGeom prst="rect">
            <a:avLst/>
          </a:prstGeom>
        </p:spPr>
        <p:txBody>
          <a:bodyPr wrap="square">
            <a:spAutoFit/>
          </a:bodyPr>
          <a:lstStyle/>
          <a:p>
            <a:r>
              <a:rPr lang="uk-UA" sz="2400" dirty="0"/>
              <a:t>У 60-93% випадків розвивається у дітей у віці менше 5 років. Сторонні тіла гортані-13%,</a:t>
            </a:r>
          </a:p>
          <a:p>
            <a:r>
              <a:rPr lang="uk-UA" sz="2400" dirty="0"/>
              <a:t>                               трахеї-22%,</a:t>
            </a:r>
          </a:p>
          <a:p>
            <a:r>
              <a:rPr lang="uk-UA" sz="2400" dirty="0"/>
              <a:t>                               </a:t>
            </a:r>
            <a:r>
              <a:rPr lang="uk-UA" sz="2400" dirty="0" err="1"/>
              <a:t>бронхів-</a:t>
            </a:r>
            <a:r>
              <a:rPr lang="uk-UA" sz="2400" dirty="0"/>
              <a:t> 65%.</a:t>
            </a:r>
          </a:p>
          <a:p>
            <a:r>
              <a:rPr lang="uk-UA" sz="2400" dirty="0"/>
              <a:t>Сторонні тіла частіше потрапляють в правий бронх (56- 67%). Переважають чужорідні тіла рослинного походження (70-80%).</a:t>
            </a:r>
          </a:p>
          <a:p>
            <a:r>
              <a:rPr lang="uk-UA" sz="2400" dirty="0"/>
              <a:t>Досить точно локалізація може бути встановлена на рентгенограмах в прямій і строго бічній проекціях. Якщо при поворотах пораненого чужорідне тіло не відділяється від грудної стінки, то воно знаходиться в м'яких тканинах або скелеті грудної клітки.</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6001643"/>
          </a:xfrm>
          <a:prstGeom prst="rect">
            <a:avLst/>
          </a:prstGeom>
        </p:spPr>
        <p:txBody>
          <a:bodyPr wrap="square">
            <a:spAutoFit/>
          </a:bodyPr>
          <a:lstStyle/>
          <a:p>
            <a:pPr algn="ctr"/>
            <a:r>
              <a:rPr lang="uk-UA" sz="2400" b="1" dirty="0"/>
              <a:t>Класифікація сторонніх тіл трахеї і бронхів</a:t>
            </a:r>
            <a:r>
              <a:rPr lang="uk-UA" sz="2400" dirty="0"/>
              <a:t>.</a:t>
            </a:r>
          </a:p>
          <a:p>
            <a:r>
              <a:rPr lang="uk-UA" sz="2400" i="1" dirty="0">
                <a:solidFill>
                  <a:srgbClr val="002060"/>
                </a:solidFill>
              </a:rPr>
              <a:t>За походженням:</a:t>
            </a:r>
          </a:p>
          <a:p>
            <a:pPr>
              <a:buFont typeface="Arial" pitchFamily="34" charset="0"/>
              <a:buChar char="•"/>
            </a:pPr>
            <a:r>
              <a:rPr lang="uk-UA" sz="2400" dirty="0"/>
              <a:t>  ендогенні </a:t>
            </a:r>
          </a:p>
          <a:p>
            <a:pPr>
              <a:buFont typeface="Arial" pitchFamily="34" charset="0"/>
              <a:buChar char="•"/>
            </a:pPr>
            <a:r>
              <a:rPr lang="uk-UA" sz="2400" dirty="0"/>
              <a:t>  екзогенні.</a:t>
            </a:r>
          </a:p>
          <a:p>
            <a:r>
              <a:rPr lang="uk-UA" sz="2400" i="1" dirty="0">
                <a:solidFill>
                  <a:srgbClr val="002060"/>
                </a:solidFill>
              </a:rPr>
              <a:t>За характером:</a:t>
            </a:r>
          </a:p>
          <a:p>
            <a:pPr>
              <a:buFont typeface="Arial" pitchFamily="34" charset="0"/>
              <a:buChar char="•"/>
            </a:pPr>
            <a:r>
              <a:rPr lang="uk-UA" sz="2400" dirty="0"/>
              <a:t>  органічні </a:t>
            </a:r>
          </a:p>
          <a:p>
            <a:pPr>
              <a:buFont typeface="Arial" pitchFamily="34" charset="0"/>
              <a:buChar char="•"/>
            </a:pPr>
            <a:r>
              <a:rPr lang="uk-UA" sz="2400" dirty="0"/>
              <a:t> неорганічні</a:t>
            </a:r>
          </a:p>
          <a:p>
            <a:r>
              <a:rPr lang="uk-UA" sz="2400" i="1" dirty="0">
                <a:solidFill>
                  <a:srgbClr val="002060"/>
                </a:solidFill>
              </a:rPr>
              <a:t>По формі:</a:t>
            </a:r>
          </a:p>
          <a:p>
            <a:pPr>
              <a:buFont typeface="Arial" pitchFamily="34" charset="0"/>
              <a:buChar char="•"/>
            </a:pPr>
            <a:r>
              <a:rPr lang="uk-UA" sz="2400" dirty="0"/>
              <a:t>  округлі,</a:t>
            </a:r>
          </a:p>
          <a:p>
            <a:pPr>
              <a:buFont typeface="Arial" pitchFamily="34" charset="0"/>
              <a:buChar char="•"/>
            </a:pPr>
            <a:r>
              <a:rPr lang="uk-UA" sz="2400" dirty="0"/>
              <a:t>  гострі,</a:t>
            </a:r>
          </a:p>
          <a:p>
            <a:pPr>
              <a:buFont typeface="Arial" pitchFamily="34" charset="0"/>
              <a:buChar char="•"/>
            </a:pPr>
            <a:r>
              <a:rPr lang="uk-UA" sz="2400" dirty="0"/>
              <a:t>  циліндричні,</a:t>
            </a:r>
          </a:p>
          <a:p>
            <a:pPr>
              <a:buFont typeface="Arial" pitchFamily="34" charset="0"/>
              <a:buChar char="•"/>
            </a:pPr>
            <a:r>
              <a:rPr lang="uk-UA" sz="2400" dirty="0"/>
              <a:t>  ріжучі,</a:t>
            </a:r>
          </a:p>
          <a:p>
            <a:pPr>
              <a:buFont typeface="Arial" pitchFamily="34" charset="0"/>
              <a:buChar char="•"/>
            </a:pPr>
            <a:r>
              <a:rPr lang="uk-UA" sz="2400" dirty="0"/>
              <a:t>  неправильної форми.</a:t>
            </a:r>
          </a:p>
          <a:p>
            <a:r>
              <a:rPr lang="uk-UA" sz="2400" i="1" dirty="0">
                <a:solidFill>
                  <a:srgbClr val="002060"/>
                </a:solidFill>
              </a:rPr>
              <a:t>По відношенню до рентгенівських променів:</a:t>
            </a:r>
          </a:p>
          <a:p>
            <a:pPr>
              <a:buFont typeface="Arial" pitchFamily="34" charset="0"/>
              <a:buChar char="•"/>
            </a:pPr>
            <a:r>
              <a:rPr lang="uk-UA" sz="2400" dirty="0"/>
              <a:t>  рентгеноконтрастні </a:t>
            </a:r>
          </a:p>
          <a:p>
            <a:pPr>
              <a:buFont typeface="Arial" pitchFamily="34" charset="0"/>
              <a:buChar char="•"/>
            </a:pPr>
            <a:r>
              <a:rPr lang="uk-UA" sz="2400" dirty="0"/>
              <a:t>  рентген не контрастні.</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568952" cy="5262979"/>
          </a:xfrm>
          <a:prstGeom prst="rect">
            <a:avLst/>
          </a:prstGeom>
        </p:spPr>
        <p:txBody>
          <a:bodyPr wrap="square">
            <a:spAutoFit/>
          </a:bodyPr>
          <a:lstStyle/>
          <a:p>
            <a:r>
              <a:rPr lang="uk-UA" sz="2400" i="1" dirty="0">
                <a:solidFill>
                  <a:srgbClr val="002060"/>
                </a:solidFill>
              </a:rPr>
              <a:t>За локалізацією:</a:t>
            </a:r>
          </a:p>
          <a:p>
            <a:pPr marL="265113" indent="-265113">
              <a:buFont typeface="Arial" pitchFamily="34" charset="0"/>
              <a:buChar char="•"/>
            </a:pPr>
            <a:r>
              <a:rPr lang="uk-UA" sz="2400" dirty="0"/>
              <a:t> гортані,</a:t>
            </a:r>
          </a:p>
          <a:p>
            <a:pPr marL="265113" indent="-265113">
              <a:buFont typeface="Arial" pitchFamily="34" charset="0"/>
              <a:buChar char="•"/>
            </a:pPr>
            <a:r>
              <a:rPr lang="uk-UA" sz="2400" dirty="0"/>
              <a:t> трахеї,</a:t>
            </a:r>
          </a:p>
          <a:p>
            <a:pPr marL="265113" indent="-265113">
              <a:buFont typeface="Arial" pitchFamily="34" charset="0"/>
              <a:buChar char="•"/>
            </a:pPr>
            <a:r>
              <a:rPr lang="uk-UA" sz="2400" dirty="0"/>
              <a:t>бронхів (правого, лівого, головних, проміжних, часткових, сегментарних) легень</a:t>
            </a:r>
          </a:p>
          <a:p>
            <a:r>
              <a:rPr lang="uk-UA" sz="2400" dirty="0">
                <a:solidFill>
                  <a:srgbClr val="002060"/>
                </a:solidFill>
              </a:rPr>
              <a:t> </a:t>
            </a:r>
            <a:r>
              <a:rPr lang="uk-UA" sz="2400" i="1" dirty="0">
                <a:solidFill>
                  <a:srgbClr val="002060"/>
                </a:solidFill>
              </a:rPr>
              <a:t>За ступенем фіксації:</a:t>
            </a:r>
          </a:p>
          <a:p>
            <a:pPr marL="265113" indent="-265113">
              <a:buFont typeface="Arial" pitchFamily="34" charset="0"/>
              <a:buChar char="•"/>
            </a:pPr>
            <a:r>
              <a:rPr lang="uk-UA" sz="2400" dirty="0"/>
              <a:t>вільно лежачі,</a:t>
            </a:r>
          </a:p>
          <a:p>
            <a:pPr marL="265113" indent="-265113">
              <a:buFont typeface="Arial" pitchFamily="34" charset="0"/>
              <a:buChar char="•"/>
            </a:pPr>
            <a:r>
              <a:rPr lang="uk-UA" sz="2400" dirty="0"/>
              <a:t>вколочені,</a:t>
            </a:r>
          </a:p>
          <a:p>
            <a:pPr marL="265113" indent="-265113">
              <a:buFont typeface="Arial" pitchFamily="34" charset="0"/>
              <a:buChar char="•"/>
            </a:pPr>
            <a:r>
              <a:rPr lang="uk-UA" sz="2400" dirty="0"/>
              <a:t>балотуючи,</a:t>
            </a:r>
          </a:p>
          <a:p>
            <a:pPr marL="265113" indent="-265113">
              <a:buFont typeface="Arial" pitchFamily="34" charset="0"/>
              <a:buChar char="•"/>
            </a:pPr>
            <a:r>
              <a:rPr lang="uk-UA" sz="2400" dirty="0"/>
              <a:t>мігруючі,</a:t>
            </a:r>
          </a:p>
          <a:p>
            <a:pPr marL="265113" indent="-265113">
              <a:buFont typeface="Arial" pitchFamily="34" charset="0"/>
              <a:buChar char="•"/>
            </a:pPr>
            <a:r>
              <a:rPr lang="uk-UA" sz="2400" dirty="0"/>
              <a:t>фіксовані.</a:t>
            </a:r>
          </a:p>
          <a:p>
            <a:r>
              <a:rPr lang="uk-UA" sz="2400" i="1" dirty="0">
                <a:solidFill>
                  <a:srgbClr val="002060"/>
                </a:solidFill>
              </a:rPr>
              <a:t>Залежно від клінічного перебігу:</a:t>
            </a:r>
          </a:p>
          <a:p>
            <a:pPr marL="265113" indent="-265113">
              <a:buFont typeface="Arial" pitchFamily="34" charset="0"/>
              <a:buChar char="•"/>
            </a:pPr>
            <a:r>
              <a:rPr lang="uk-UA" sz="2400" dirty="0"/>
              <a:t>ускладнені </a:t>
            </a:r>
          </a:p>
          <a:p>
            <a:pPr marL="265113" indent="-265113">
              <a:buFont typeface="Arial" pitchFamily="34" charset="0"/>
              <a:buChar char="•"/>
            </a:pPr>
            <a:r>
              <a:rPr lang="uk-UA" sz="2400" dirty="0"/>
              <a:t>неускладнені.</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3416320"/>
          </a:xfrm>
          <a:prstGeom prst="rect">
            <a:avLst/>
          </a:prstGeom>
        </p:spPr>
        <p:txBody>
          <a:bodyPr wrap="square">
            <a:spAutoFit/>
          </a:bodyPr>
          <a:lstStyle/>
          <a:p>
            <a:pPr algn="ctr"/>
            <a:r>
              <a:rPr lang="uk-UA" sz="2400" b="1" dirty="0"/>
              <a:t>Ускладнення: </a:t>
            </a:r>
          </a:p>
          <a:p>
            <a:pPr marL="265113" indent="-265113">
              <a:buFont typeface="Arial" pitchFamily="34" charset="0"/>
              <a:buChar char="•"/>
            </a:pPr>
            <a:r>
              <a:rPr lang="uk-UA" sz="2400" dirty="0"/>
              <a:t>спазм голосових зв'язок, </a:t>
            </a:r>
          </a:p>
          <a:p>
            <a:pPr marL="265113" indent="-265113">
              <a:buFont typeface="Arial" pitchFamily="34" charset="0"/>
              <a:buChar char="•"/>
            </a:pPr>
            <a:r>
              <a:rPr lang="uk-UA" sz="2400" dirty="0"/>
              <a:t>асфіксія, </a:t>
            </a:r>
          </a:p>
          <a:p>
            <a:pPr marL="265113" indent="-265113">
              <a:buFont typeface="Arial" pitchFamily="34" charset="0"/>
              <a:buChar char="•"/>
            </a:pPr>
            <a:r>
              <a:rPr lang="uk-UA" sz="2400" dirty="0"/>
              <a:t>ателектаз, </a:t>
            </a:r>
          </a:p>
          <a:p>
            <a:pPr marL="265113" indent="-265113">
              <a:buFont typeface="Arial" pitchFamily="34" charset="0"/>
              <a:buChar char="•"/>
            </a:pPr>
            <a:r>
              <a:rPr lang="uk-UA" sz="2400" dirty="0"/>
              <a:t>емпієма плеври, </a:t>
            </a:r>
          </a:p>
          <a:p>
            <a:pPr marL="265113" indent="-265113">
              <a:buFont typeface="Arial" pitchFamily="34" charset="0"/>
              <a:buChar char="•"/>
            </a:pPr>
            <a:r>
              <a:rPr lang="uk-UA" sz="2400" dirty="0"/>
              <a:t>піопневмоторакс, </a:t>
            </a:r>
          </a:p>
          <a:p>
            <a:pPr marL="265113" indent="-265113">
              <a:buFont typeface="Arial" pitchFamily="34" charset="0"/>
              <a:buChar char="•"/>
            </a:pPr>
            <a:r>
              <a:rPr lang="uk-UA" sz="2400" dirty="0"/>
              <a:t>легеневі кровотечі, </a:t>
            </a:r>
          </a:p>
          <a:p>
            <a:pPr marL="265113" indent="-265113">
              <a:buFont typeface="Arial" pitchFamily="34" charset="0"/>
              <a:buChar char="•"/>
            </a:pPr>
            <a:r>
              <a:rPr lang="uk-UA" sz="2400" dirty="0"/>
              <a:t>бронхостеноз, </a:t>
            </a:r>
          </a:p>
          <a:p>
            <a:pPr marL="265113" indent="-265113">
              <a:buFont typeface="Arial" pitchFamily="34" charset="0"/>
              <a:buChar char="•"/>
            </a:pPr>
            <a:r>
              <a:rPr lang="uk-UA" sz="2400" dirty="0"/>
              <a:t>бронхоектази</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96944" cy="5632311"/>
          </a:xfrm>
          <a:prstGeom prst="rect">
            <a:avLst/>
          </a:prstGeom>
        </p:spPr>
        <p:txBody>
          <a:bodyPr wrap="square">
            <a:spAutoFit/>
          </a:bodyPr>
          <a:lstStyle/>
          <a:p>
            <a:r>
              <a:rPr lang="uk-UA" sz="2400" dirty="0"/>
              <a:t>За класифікацією, запропонованої  </a:t>
            </a:r>
            <a:r>
              <a:rPr lang="uk-UA" sz="2400" dirty="0" err="1"/>
              <a:t>Кілліаном</a:t>
            </a:r>
            <a:r>
              <a:rPr lang="uk-UA" sz="2400" dirty="0"/>
              <a:t> і </a:t>
            </a:r>
            <a:r>
              <a:rPr lang="uk-UA" sz="2400" dirty="0" err="1"/>
              <a:t>Брюннінгсом</a:t>
            </a:r>
            <a:r>
              <a:rPr lang="uk-UA" sz="2400" dirty="0"/>
              <a:t>, сторонні тіла бронхів в залежності від їх форми поділяють на п'ять груп:</a:t>
            </a:r>
          </a:p>
          <a:p>
            <a:endParaRPr lang="uk-UA" sz="2400" dirty="0"/>
          </a:p>
          <a:p>
            <a:pPr marL="457200" indent="-457200">
              <a:buFont typeface="+mj-lt"/>
              <a:buAutoNum type="arabicParenR"/>
            </a:pPr>
            <a:r>
              <a:rPr lang="uk-UA" sz="2400" dirty="0"/>
              <a:t>плоскі (монети, ґудзики, насіння дині і кавуна);</a:t>
            </a:r>
          </a:p>
          <a:p>
            <a:pPr marL="457200" indent="-457200">
              <a:buFont typeface="+mj-lt"/>
              <a:buAutoNum type="arabicParenR"/>
            </a:pPr>
            <a:r>
              <a:rPr lang="uk-UA" sz="2400" dirty="0"/>
              <a:t>округлі з гладкою поверхнею (горошина, кісточка вишні, зубна коронка, намистина);</a:t>
            </a:r>
          </a:p>
          <a:p>
            <a:pPr marL="457200" indent="-457200">
              <a:buFont typeface="+mj-lt"/>
              <a:buAutoNum type="arabicParenR"/>
            </a:pPr>
            <a:r>
              <a:rPr lang="uk-UA" sz="2400" dirty="0"/>
              <a:t>тонкі і гострі (риб'яча кістка, голка, шпилька, цвях);</a:t>
            </a:r>
          </a:p>
          <a:p>
            <a:pPr marL="457200" indent="-457200">
              <a:buFont typeface="+mj-lt"/>
              <a:buAutoNum type="arabicParenR"/>
            </a:pPr>
            <a:r>
              <a:rPr lang="uk-UA" sz="2400" dirty="0"/>
              <a:t>органічні сторонні тіла неправильної форми і складної конфігурації (шматок м'яса, м'ясні кістки); У просвіту бронхів вони набухають, збільшуються і призводять до погіршення прохідності бронха.</a:t>
            </a:r>
          </a:p>
          <a:p>
            <a:pPr marL="457200" indent="-457200">
              <a:buFont typeface="+mj-lt"/>
              <a:buAutoNum type="arabicParenR"/>
            </a:pPr>
            <a:r>
              <a:rPr lang="uk-UA" sz="2400" dirty="0"/>
              <a:t>неорганічні чужорідні тіла неправильної форми і складної конфігурації (зубні протези, дерев'яні та пластмасові предмети).</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0648"/>
            <a:ext cx="8496944" cy="4154984"/>
          </a:xfrm>
          <a:prstGeom prst="rect">
            <a:avLst/>
          </a:prstGeom>
        </p:spPr>
        <p:txBody>
          <a:bodyPr wrap="square">
            <a:spAutoFit/>
          </a:bodyPr>
          <a:lstStyle/>
          <a:p>
            <a:pPr indent="354013" algn="just"/>
            <a:r>
              <a:rPr lang="uk-UA" sz="2400" dirty="0"/>
              <a:t>Для встановлення правильного діагнозу потрібно користуватися такими правилами при вентильній і частковій обтурації:</a:t>
            </a:r>
          </a:p>
          <a:p>
            <a:pPr marL="457200" indent="-457200">
              <a:buFont typeface="+mj-lt"/>
              <a:buAutoNum type="arabicPeriod"/>
            </a:pPr>
            <a:r>
              <a:rPr lang="uk-UA" sz="2400" dirty="0"/>
              <a:t>При клапанній закупорці бронху прозорість легень істотно змінюється на здоровій стороні, не має місця на стороні ураження.</a:t>
            </a:r>
          </a:p>
          <a:p>
            <a:pPr marL="457200" indent="-457200">
              <a:buFont typeface="+mj-lt"/>
              <a:buAutoNum type="arabicPeriod"/>
            </a:pPr>
            <a:r>
              <a:rPr lang="uk-UA" sz="2400" dirty="0"/>
              <a:t>  При видиху на здоровій стороні легеневе поле стає менш прозорим, на стороні закупорки легке більш прозоре, ніж під час вдиху.</a:t>
            </a:r>
          </a:p>
          <a:p>
            <a:pPr marL="457200" indent="-457200">
              <a:buFont typeface="+mj-lt"/>
              <a:buAutoNum type="arabicPeriod"/>
            </a:pPr>
            <a:r>
              <a:rPr lang="uk-UA" sz="2400" dirty="0"/>
              <a:t>У фазу вдиху середостіння зміщується в уражену сторону, а при видиху - в здорову сторону.</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8904312" y="6650732"/>
          <a:ext cx="239688" cy="207268"/>
        </p:xfrm>
        <a:graphic>
          <a:graphicData uri="http://schemas.openxmlformats.org/drawingml/2006/table">
            <a:tbl>
              <a:tblPr/>
              <a:tblGrid>
                <a:gridCol w="239688">
                  <a:extLst>
                    <a:ext uri="{9D8B030D-6E8A-4147-A177-3AD203B41FA5}">
                      <a16:colId xmlns:a16="http://schemas.microsoft.com/office/drawing/2014/main" val="20000"/>
                    </a:ext>
                  </a:extLst>
                </a:gridCol>
              </a:tblGrid>
              <a:tr h="207268">
                <a:tc>
                  <a:txBody>
                    <a:bodyPr/>
                    <a:lstStyle/>
                    <a:p>
                      <a:pPr indent="-736600" algn="ctr">
                        <a:lnSpc>
                          <a:spcPts val="1080"/>
                        </a:lnSpc>
                        <a:spcAft>
                          <a:spcPts val="0"/>
                        </a:spcAft>
                      </a:pPr>
                      <a:endParaRPr lang="ru-RU" sz="900" i="1"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29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800" b="0" i="0" u="none" strike="noStrike" cap="none" normalizeH="0" baseline="0">
                <a:ln>
                  <a:noFill/>
                </a:ln>
                <a:solidFill>
                  <a:schemeClr val="tx1"/>
                </a:solidFill>
                <a:effectLst/>
                <a:latin typeface="Arial" pitchFamily="34" charset="0"/>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pic>
        <p:nvPicPr>
          <p:cNvPr id="129028" name="Picture 4" descr="image1"/>
          <p:cNvPicPr>
            <a:picLocks noChangeAspect="1" noChangeArrowheads="1"/>
          </p:cNvPicPr>
          <p:nvPr/>
        </p:nvPicPr>
        <p:blipFill>
          <a:blip r:embed="rId2" cstate="print"/>
          <a:srcRect/>
          <a:stretch>
            <a:fillRect/>
          </a:stretch>
        </p:blipFill>
        <p:spPr bwMode="auto">
          <a:xfrm>
            <a:off x="0" y="2060848"/>
            <a:ext cx="2555777" cy="2267645"/>
          </a:xfrm>
          <a:prstGeom prst="rect">
            <a:avLst/>
          </a:prstGeom>
          <a:noFill/>
        </p:spPr>
      </p:pic>
      <p:sp>
        <p:nvSpPr>
          <p:cNvPr id="8" name="Прямоугольник 7"/>
          <p:cNvSpPr/>
          <p:nvPr/>
        </p:nvSpPr>
        <p:spPr>
          <a:xfrm>
            <a:off x="2627784" y="2060848"/>
            <a:ext cx="6264696" cy="3477875"/>
          </a:xfrm>
          <a:prstGeom prst="rect">
            <a:avLst/>
          </a:prstGeom>
        </p:spPr>
        <p:txBody>
          <a:bodyPr wrap="square">
            <a:spAutoFit/>
          </a:bodyPr>
          <a:lstStyle/>
          <a:p>
            <a:pPr algn="ctr"/>
            <a:r>
              <a:rPr lang="uk-UA" sz="2000" dirty="0">
                <a:solidFill>
                  <a:srgbClr val="002060"/>
                </a:solidFill>
              </a:rPr>
              <a:t>Часткове закриття: гіповентиляція, зміщення середостіння в уражену сторону.</a:t>
            </a:r>
          </a:p>
          <a:p>
            <a:pPr indent="265113" algn="just"/>
            <a:r>
              <a:rPr lang="uk-UA" sz="2000" dirty="0"/>
              <a:t>Набухання слизової виражене помірно, а розміри стороннього тіла менші ніж просвіт бронха.</a:t>
            </a:r>
          </a:p>
          <a:p>
            <a:pPr indent="265113" algn="just"/>
            <a:r>
              <a:rPr lang="uk-UA" sz="2000" dirty="0"/>
              <a:t> При спокійному диханні прозорість легеневого поля майже не змінена. На глибокому вдиху через частково закритий бронх надходить менша кількість повітря, прозорість легень знижена, ніж на здоровій стороні, легеневий малюнок посилюється. При цьому середостіння товчко подібно зміщується в уражену сторону - </a:t>
            </a:r>
            <a:r>
              <a:rPr lang="uk-UA" sz="2000" b="1" i="1" dirty="0">
                <a:solidFill>
                  <a:srgbClr val="FFC000"/>
                </a:solidFill>
              </a:rPr>
              <a:t>симптом Гольцкнехта-Якобсона</a:t>
            </a:r>
            <a:r>
              <a:rPr lang="uk-UA" sz="2000" dirty="0"/>
              <a:t>. </a:t>
            </a:r>
            <a:endParaRPr lang="uk-UA" sz="2400" dirty="0"/>
          </a:p>
        </p:txBody>
      </p:sp>
      <p:sp>
        <p:nvSpPr>
          <p:cNvPr id="12" name="Прямоугольник 11"/>
          <p:cNvSpPr/>
          <p:nvPr/>
        </p:nvSpPr>
        <p:spPr>
          <a:xfrm>
            <a:off x="179512" y="0"/>
            <a:ext cx="8784976" cy="1938992"/>
          </a:xfrm>
          <a:prstGeom prst="rect">
            <a:avLst/>
          </a:prstGeom>
        </p:spPr>
        <p:txBody>
          <a:bodyPr wrap="square">
            <a:spAutoFit/>
          </a:bodyPr>
          <a:lstStyle/>
          <a:p>
            <a:r>
              <a:rPr lang="uk-UA" sz="2400" dirty="0"/>
              <a:t>3 основних типи закриття бронха стороннім тілом (порушення бронхіальної прохідності):</a:t>
            </a:r>
          </a:p>
          <a:p>
            <a:pPr marL="457200" indent="-457200">
              <a:buFont typeface="+mj-lt"/>
              <a:buAutoNum type="arabicPeriod"/>
            </a:pPr>
            <a:r>
              <a:rPr lang="uk-UA" sz="2400" dirty="0"/>
              <a:t>Часткове закриття (гіповентиляція)</a:t>
            </a:r>
          </a:p>
          <a:p>
            <a:pPr marL="457200" indent="-457200">
              <a:buFont typeface="+mj-lt"/>
              <a:buAutoNum type="arabicPeriod"/>
            </a:pPr>
            <a:r>
              <a:rPr lang="uk-UA" sz="2400" dirty="0"/>
              <a:t>Клапанне закриття (клапанна емфізема)</a:t>
            </a:r>
          </a:p>
          <a:p>
            <a:pPr marL="457200" indent="-457200">
              <a:buFont typeface="+mj-lt"/>
              <a:buAutoNum type="arabicPeriod"/>
            </a:pPr>
            <a:r>
              <a:rPr lang="uk-UA" sz="2400" dirty="0"/>
              <a:t>Повне закриття (ателектаз)</a:t>
            </a:r>
          </a:p>
        </p:txBody>
      </p:sp>
      <p:sp>
        <p:nvSpPr>
          <p:cNvPr id="7" name="Прямоугольник 6"/>
          <p:cNvSpPr/>
          <p:nvPr/>
        </p:nvSpPr>
        <p:spPr>
          <a:xfrm>
            <a:off x="179512" y="5733256"/>
            <a:ext cx="8712968" cy="646331"/>
          </a:xfrm>
          <a:prstGeom prst="rect">
            <a:avLst/>
          </a:prstGeom>
        </p:spPr>
        <p:txBody>
          <a:bodyPr wrap="square">
            <a:spAutoFit/>
          </a:bodyPr>
          <a:lstStyle/>
          <a:p>
            <a:pPr indent="354013" algn="just"/>
            <a:r>
              <a:rPr lang="uk-UA" b="1" i="1" dirty="0">
                <a:solidFill>
                  <a:srgbClr val="002060"/>
                </a:solidFill>
              </a:rPr>
              <a:t>Стійка гіповентиляція призводить до погіршення дренуючої функції бронха, з'являються множинні часточкові ателектази і ділянки здуття легень.</a:t>
            </a:r>
            <a:endParaRPr lang="ru-RU" b="1" i="1" dirty="0">
              <a:solidFill>
                <a:srgbClr val="00206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2"/>
          <p:cNvPicPr>
            <a:picLocks noChangeAspect="1" noChangeArrowheads="1"/>
          </p:cNvPicPr>
          <p:nvPr/>
        </p:nvPicPr>
        <p:blipFill>
          <a:blip r:embed="rId2" cstate="print"/>
          <a:srcRect/>
          <a:stretch>
            <a:fillRect/>
          </a:stretch>
        </p:blipFill>
        <p:spPr bwMode="auto">
          <a:xfrm>
            <a:off x="0" y="0"/>
            <a:ext cx="2555776" cy="2352219"/>
          </a:xfrm>
          <a:prstGeom prst="rect">
            <a:avLst/>
          </a:prstGeom>
          <a:noFill/>
          <a:ln w="9525">
            <a:noFill/>
            <a:miter lim="800000"/>
            <a:headEnd/>
            <a:tailEnd/>
          </a:ln>
        </p:spPr>
      </p:pic>
      <p:sp>
        <p:nvSpPr>
          <p:cNvPr id="3" name="Прямоугольник 2"/>
          <p:cNvSpPr/>
          <p:nvPr/>
        </p:nvSpPr>
        <p:spPr>
          <a:xfrm>
            <a:off x="2627784" y="0"/>
            <a:ext cx="6192688" cy="2554545"/>
          </a:xfrm>
          <a:prstGeom prst="rect">
            <a:avLst/>
          </a:prstGeom>
        </p:spPr>
        <p:txBody>
          <a:bodyPr wrap="square">
            <a:spAutoFit/>
          </a:bodyPr>
          <a:lstStyle/>
          <a:p>
            <a:pPr indent="-736600">
              <a:spcAft>
                <a:spcPts val="0"/>
              </a:spcAft>
            </a:pPr>
            <a:r>
              <a:rPr lang="uk-UA" sz="2000" b="1" dirty="0">
                <a:solidFill>
                  <a:srgbClr val="002060"/>
                </a:solidFill>
              </a:rPr>
              <a:t>Клапанне закриття: обтураційна емфізема, зміщення середостіння в протилежну сторону</a:t>
            </a:r>
          </a:p>
          <a:p>
            <a:pPr indent="-736600">
              <a:spcAft>
                <a:spcPts val="0"/>
              </a:spcAft>
            </a:pPr>
            <a:r>
              <a:rPr lang="uk-UA" sz="2000" dirty="0"/>
              <a:t>Виникає при невеликому вільному просторі між слизовою бронха і чужорідним тілом.</a:t>
            </a:r>
          </a:p>
          <a:p>
            <a:pPr indent="-736600">
              <a:spcAft>
                <a:spcPts val="0"/>
              </a:spcAft>
            </a:pPr>
            <a:r>
              <a:rPr lang="uk-UA" sz="2000" dirty="0"/>
              <a:t>  На вдиху через бронх проходить повітря, на видиху просвіт бронха звужується. Завдяки цьому повітря в легенях накопичується, розвивається обтураційна емфізема.</a:t>
            </a:r>
            <a:endParaRPr lang="uk-UA" sz="2000" dirty="0">
              <a:solidFill>
                <a:srgbClr val="002060"/>
              </a:solidFill>
              <a:ea typeface="Times New Roman"/>
            </a:endParaRPr>
          </a:p>
        </p:txBody>
      </p:sp>
      <p:pic>
        <p:nvPicPr>
          <p:cNvPr id="4" name="Picture 6" descr="image3"/>
          <p:cNvPicPr>
            <a:picLocks noChangeAspect="1" noChangeArrowheads="1"/>
          </p:cNvPicPr>
          <p:nvPr/>
        </p:nvPicPr>
        <p:blipFill>
          <a:blip r:embed="rId3" cstate="print"/>
          <a:srcRect/>
          <a:stretch>
            <a:fillRect/>
          </a:stretch>
        </p:blipFill>
        <p:spPr bwMode="auto">
          <a:xfrm>
            <a:off x="-1" y="4509120"/>
            <a:ext cx="2483769" cy="2348880"/>
          </a:xfrm>
          <a:prstGeom prst="rect">
            <a:avLst/>
          </a:prstGeom>
          <a:noFill/>
          <a:ln w="9525">
            <a:noFill/>
            <a:miter lim="800000"/>
            <a:headEnd/>
            <a:tailEnd/>
          </a:ln>
        </p:spPr>
      </p:pic>
      <p:sp>
        <p:nvSpPr>
          <p:cNvPr id="5" name="Прямоугольник 4"/>
          <p:cNvSpPr/>
          <p:nvPr/>
        </p:nvSpPr>
        <p:spPr>
          <a:xfrm>
            <a:off x="323528" y="2492896"/>
            <a:ext cx="8640960" cy="1938992"/>
          </a:xfrm>
          <a:prstGeom prst="rect">
            <a:avLst/>
          </a:prstGeom>
        </p:spPr>
        <p:txBody>
          <a:bodyPr wrap="square">
            <a:spAutoFit/>
          </a:bodyPr>
          <a:lstStyle/>
          <a:p>
            <a:pPr indent="176213" algn="just"/>
            <a:r>
              <a:rPr lang="uk-UA" sz="2000" dirty="0"/>
              <a:t>Розміри легеневого поля на боці обструкції збільшуються. Відомі помилки при визначенні сторони обтурованого бронха. Це пов'язано з тим, що при клапанному закритті здорова легеня стиснута зміщеним в її сторону середостінням. При спокійному диханні вона менш прозора для променів, ніж в нормі і це є основою для неправдивого висновку. Необхідні 2 рентгенограми: на вдиху і видиху.</a:t>
            </a:r>
          </a:p>
        </p:txBody>
      </p:sp>
      <p:sp>
        <p:nvSpPr>
          <p:cNvPr id="6" name="Прямоугольник 5"/>
          <p:cNvSpPr/>
          <p:nvPr/>
        </p:nvSpPr>
        <p:spPr>
          <a:xfrm>
            <a:off x="2483768" y="4303455"/>
            <a:ext cx="6408712" cy="2554545"/>
          </a:xfrm>
          <a:prstGeom prst="rect">
            <a:avLst/>
          </a:prstGeom>
        </p:spPr>
        <p:txBody>
          <a:bodyPr wrap="square">
            <a:spAutoFit/>
          </a:bodyPr>
          <a:lstStyle/>
          <a:p>
            <a:r>
              <a:rPr lang="uk-UA" sz="2000" b="1" dirty="0">
                <a:solidFill>
                  <a:srgbClr val="002060"/>
                </a:solidFill>
              </a:rPr>
              <a:t>Повне закриття: ателектаз, різке зміщення середостіння в бік ураження</a:t>
            </a:r>
          </a:p>
          <a:p>
            <a:r>
              <a:rPr lang="uk-UA" sz="2000" dirty="0"/>
              <a:t>Ателектаз призводить до зменшення розмірів легеневого поля: міжреберні проміжки звужуються, діафрагма піднята, середостіння зміщене в сторону ураження.</a:t>
            </a:r>
          </a:p>
          <a:p>
            <a:r>
              <a:rPr lang="uk-UA" sz="2000" dirty="0"/>
              <a:t>Порушення бронхіальної прохідності можуть обумовлюватися і іншим патологічним станом (аденомою, грудочкою слизу і ін.).</a:t>
            </a:r>
            <a:endParaRPr lang="uk-UA" sz="2000" dirty="0">
              <a:solidFill>
                <a:srgbClr val="00206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1569660"/>
          </a:xfrm>
          <a:prstGeom prst="rect">
            <a:avLst/>
          </a:prstGeom>
        </p:spPr>
        <p:txBody>
          <a:bodyPr wrap="square">
            <a:spAutoFit/>
          </a:bodyPr>
          <a:lstStyle/>
          <a:p>
            <a:r>
              <a:rPr lang="uk-UA" sz="2400" dirty="0"/>
              <a:t>Клінічно чужорідні тіла бронхів підрозділяються на 3 періоди:</a:t>
            </a:r>
          </a:p>
          <a:p>
            <a:pPr marL="457200" indent="-457200">
              <a:buFont typeface="+mj-lt"/>
              <a:buAutoNum type="arabicParenR"/>
            </a:pPr>
            <a:r>
              <a:rPr lang="uk-UA" sz="2400" dirty="0"/>
              <a:t>гострих респіраторних порушень;</a:t>
            </a:r>
          </a:p>
          <a:p>
            <a:pPr marL="457200" indent="-457200">
              <a:buFont typeface="+mj-lt"/>
              <a:buAutoNum type="arabicParenR"/>
            </a:pPr>
            <a:r>
              <a:rPr lang="uk-UA" sz="2400" dirty="0"/>
              <a:t>прихований перебіг;</a:t>
            </a:r>
          </a:p>
          <a:p>
            <a:pPr marL="457200" indent="-457200">
              <a:buFont typeface="+mj-lt"/>
              <a:buAutoNum type="arabicParenR"/>
            </a:pPr>
            <a:r>
              <a:rPr lang="uk-UA" sz="2400" dirty="0"/>
              <a:t>ускладнень.</a:t>
            </a:r>
          </a:p>
        </p:txBody>
      </p:sp>
      <p:pic>
        <p:nvPicPr>
          <p:cNvPr id="3" name="Picture 2" descr="Инородное тело бронхов - Инородные тела дыхательных путей и ЛОР-органов у  детей"/>
          <p:cNvPicPr>
            <a:picLocks noChangeAspect="1" noChangeArrowheads="1"/>
          </p:cNvPicPr>
          <p:nvPr/>
        </p:nvPicPr>
        <p:blipFill>
          <a:blip r:embed="rId2" cstate="print"/>
          <a:srcRect/>
          <a:stretch>
            <a:fillRect/>
          </a:stretch>
        </p:blipFill>
        <p:spPr bwMode="auto">
          <a:xfrm>
            <a:off x="251520" y="2135770"/>
            <a:ext cx="5371691" cy="4722230"/>
          </a:xfrm>
          <a:prstGeom prst="rect">
            <a:avLst/>
          </a:prstGeom>
          <a:noFill/>
        </p:spPr>
      </p:pic>
      <p:sp>
        <p:nvSpPr>
          <p:cNvPr id="4" name="Прямоугольник 3"/>
          <p:cNvSpPr/>
          <p:nvPr/>
        </p:nvSpPr>
        <p:spPr>
          <a:xfrm>
            <a:off x="5580112" y="1988840"/>
            <a:ext cx="3312368" cy="923330"/>
          </a:xfrm>
          <a:prstGeom prst="rect">
            <a:avLst/>
          </a:prstGeom>
        </p:spPr>
        <p:txBody>
          <a:bodyPr wrap="square">
            <a:spAutoFit/>
          </a:bodyPr>
          <a:lstStyle/>
          <a:p>
            <a:pPr algn="ctr"/>
            <a:r>
              <a:rPr lang="uk-UA" b="1" dirty="0"/>
              <a:t>Стороннє тіло (зуб) в головному правом бронху у дитини</a:t>
            </a:r>
            <a:endParaRPr lang="uk-UA" dirty="0"/>
          </a:p>
        </p:txBody>
      </p:sp>
      <p:sp>
        <p:nvSpPr>
          <p:cNvPr id="5" name="Прямоугольник 4"/>
          <p:cNvSpPr/>
          <p:nvPr/>
        </p:nvSpPr>
        <p:spPr>
          <a:xfrm>
            <a:off x="5580112" y="6211669"/>
            <a:ext cx="4572000" cy="276999"/>
          </a:xfrm>
          <a:prstGeom prst="rect">
            <a:avLst/>
          </a:prstGeom>
        </p:spPr>
        <p:txBody>
          <a:bodyPr>
            <a:spAutoFit/>
          </a:bodyPr>
          <a:lstStyle/>
          <a:p>
            <a:r>
              <a:rPr lang="en-US" sz="1200" dirty="0"/>
              <a:t>https://vuzlit.ru/849095/inorodnoe_telo_bronhov</a:t>
            </a:r>
            <a:endParaRPr lang="ru-RU" sz="12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733256"/>
            <a:ext cx="8280920" cy="369332"/>
          </a:xfrm>
          <a:prstGeom prst="rect">
            <a:avLst/>
          </a:prstGeom>
        </p:spPr>
        <p:txBody>
          <a:bodyPr wrap="square">
            <a:spAutoFit/>
          </a:bodyPr>
          <a:lstStyle/>
          <a:p>
            <a:r>
              <a:rPr lang="uk-UA" dirty="0"/>
              <a:t>Фрагменти оглядових рентгенограм правої легені в двох проекціях (а, б)</a:t>
            </a:r>
          </a:p>
        </p:txBody>
      </p:sp>
      <p:sp>
        <p:nvSpPr>
          <p:cNvPr id="4" name="Прямоугольник 3"/>
          <p:cNvSpPr/>
          <p:nvPr/>
        </p:nvSpPr>
        <p:spPr>
          <a:xfrm>
            <a:off x="395536" y="188640"/>
            <a:ext cx="8568952" cy="461665"/>
          </a:xfrm>
          <a:prstGeom prst="rect">
            <a:avLst/>
          </a:prstGeom>
        </p:spPr>
        <p:txBody>
          <a:bodyPr wrap="square">
            <a:spAutoFit/>
          </a:bodyPr>
          <a:lstStyle/>
          <a:p>
            <a:pPr algn="ctr"/>
            <a:r>
              <a:rPr lang="uk-UA" sz="2400" b="1" dirty="0"/>
              <a:t>Стороннє тіло проміжного бронха правої легені </a:t>
            </a:r>
          </a:p>
        </p:txBody>
      </p:sp>
      <p:pic>
        <p:nvPicPr>
          <p:cNvPr id="2052" name="Picture 4"/>
          <p:cNvPicPr>
            <a:picLocks noChangeAspect="1" noChangeArrowheads="1"/>
          </p:cNvPicPr>
          <p:nvPr/>
        </p:nvPicPr>
        <p:blipFill>
          <a:blip r:embed="rId2" cstate="print">
            <a:duotone>
              <a:prstClr val="black"/>
              <a:schemeClr val="tx2">
                <a:tint val="45000"/>
                <a:satMod val="400000"/>
              </a:schemeClr>
            </a:duotone>
            <a:lum bright="30000" contrast="40000"/>
          </a:blip>
          <a:srcRect/>
          <a:stretch>
            <a:fillRect/>
          </a:stretch>
        </p:blipFill>
        <p:spPr bwMode="auto">
          <a:xfrm>
            <a:off x="323528" y="1052736"/>
            <a:ext cx="4499992" cy="4400550"/>
          </a:xfrm>
          <a:prstGeom prst="rect">
            <a:avLst/>
          </a:prstGeom>
          <a:noFill/>
          <a:ln w="9525">
            <a:noFill/>
            <a:miter lim="800000"/>
            <a:headEnd/>
            <a:tailEnd/>
          </a:ln>
        </p:spPr>
      </p:pic>
      <p:pic>
        <p:nvPicPr>
          <p:cNvPr id="2053" name="Picture 5"/>
          <p:cNvPicPr>
            <a:picLocks noChangeAspect="1" noChangeArrowheads="1"/>
          </p:cNvPicPr>
          <p:nvPr/>
        </p:nvPicPr>
        <p:blipFill>
          <a:blip r:embed="rId3" cstate="print">
            <a:duotone>
              <a:prstClr val="black"/>
              <a:schemeClr val="tx2">
                <a:tint val="45000"/>
                <a:satMod val="400000"/>
              </a:schemeClr>
            </a:duotone>
            <a:lum bright="30000" contrast="40000"/>
          </a:blip>
          <a:srcRect/>
          <a:stretch>
            <a:fillRect/>
          </a:stretch>
        </p:blipFill>
        <p:spPr bwMode="auto">
          <a:xfrm>
            <a:off x="5004048" y="1052736"/>
            <a:ext cx="3724275" cy="4464496"/>
          </a:xfrm>
          <a:prstGeom prst="rect">
            <a:avLst/>
          </a:prstGeom>
          <a:noFill/>
          <a:ln w="9525">
            <a:noFill/>
            <a:miter lim="800000"/>
            <a:headEnd/>
            <a:tailEnd/>
          </a:ln>
        </p:spPr>
      </p:pic>
      <p:cxnSp>
        <p:nvCxnSpPr>
          <p:cNvPr id="7" name="Прямая со стрелкой 6"/>
          <p:cNvCxnSpPr/>
          <p:nvPr/>
        </p:nvCxnSpPr>
        <p:spPr>
          <a:xfrm flipV="1">
            <a:off x="6300192" y="3356992"/>
            <a:ext cx="576064"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1979712" y="2348880"/>
            <a:ext cx="504056"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733256"/>
            <a:ext cx="8280920" cy="369332"/>
          </a:xfrm>
          <a:prstGeom prst="rect">
            <a:avLst/>
          </a:prstGeom>
        </p:spPr>
        <p:txBody>
          <a:bodyPr wrap="square">
            <a:spAutoFit/>
          </a:bodyPr>
          <a:lstStyle/>
          <a:p>
            <a:r>
              <a:rPr lang="uk-UA" dirty="0"/>
              <a:t>Фрагменти оглядових рентгенограм правої легені в двох проекціях (а, б)</a:t>
            </a:r>
          </a:p>
        </p:txBody>
      </p:sp>
      <p:pic>
        <p:nvPicPr>
          <p:cNvPr id="2050" name="Picture 2"/>
          <p:cNvPicPr>
            <a:picLocks noChangeAspect="1" noChangeArrowheads="1"/>
          </p:cNvPicPr>
          <p:nvPr/>
        </p:nvPicPr>
        <p:blipFill>
          <a:blip r:embed="rId2" cstate="print">
            <a:grayscl/>
            <a:lum bright="20000" contrast="40000"/>
          </a:blip>
          <a:srcRect/>
          <a:stretch>
            <a:fillRect/>
          </a:stretch>
        </p:blipFill>
        <p:spPr bwMode="auto">
          <a:xfrm>
            <a:off x="251520" y="980728"/>
            <a:ext cx="4536504" cy="4486275"/>
          </a:xfrm>
          <a:prstGeom prst="rect">
            <a:avLst/>
          </a:prstGeom>
          <a:noFill/>
          <a:ln w="9525">
            <a:noFill/>
            <a:miter lim="800000"/>
            <a:headEnd/>
            <a:tailEnd/>
          </a:ln>
        </p:spPr>
      </p:pic>
      <p:sp>
        <p:nvSpPr>
          <p:cNvPr id="4" name="Прямоугольник 3"/>
          <p:cNvSpPr/>
          <p:nvPr/>
        </p:nvSpPr>
        <p:spPr>
          <a:xfrm>
            <a:off x="395536" y="188640"/>
            <a:ext cx="8568952" cy="830997"/>
          </a:xfrm>
          <a:prstGeom prst="rect">
            <a:avLst/>
          </a:prstGeom>
        </p:spPr>
        <p:txBody>
          <a:bodyPr wrap="square">
            <a:spAutoFit/>
          </a:bodyPr>
          <a:lstStyle/>
          <a:p>
            <a:pPr algn="ctr"/>
            <a:r>
              <a:rPr lang="uk-UA" sz="2400" b="1" dirty="0"/>
              <a:t>Стороннє тіло в просвіті сегмента нижньої долі правої легені.</a:t>
            </a:r>
          </a:p>
        </p:txBody>
      </p:sp>
      <p:pic>
        <p:nvPicPr>
          <p:cNvPr id="2051" name="Picture 3"/>
          <p:cNvPicPr>
            <a:picLocks noChangeAspect="1" noChangeArrowheads="1"/>
          </p:cNvPicPr>
          <p:nvPr/>
        </p:nvPicPr>
        <p:blipFill>
          <a:blip r:embed="rId3" cstate="print">
            <a:grayscl/>
            <a:lum bright="20000" contrast="30000"/>
          </a:blip>
          <a:srcRect/>
          <a:stretch>
            <a:fillRect/>
          </a:stretch>
        </p:blipFill>
        <p:spPr bwMode="auto">
          <a:xfrm>
            <a:off x="4788024" y="980729"/>
            <a:ext cx="3816424" cy="4464496"/>
          </a:xfrm>
          <a:prstGeom prst="rect">
            <a:avLst/>
          </a:prstGeom>
          <a:noFill/>
          <a:ln w="9525">
            <a:noFill/>
            <a:miter lim="800000"/>
            <a:headEnd/>
            <a:tailEnd/>
          </a:ln>
        </p:spPr>
      </p:pic>
      <p:sp>
        <p:nvSpPr>
          <p:cNvPr id="6" name="Прямоугольник 5"/>
          <p:cNvSpPr/>
          <p:nvPr/>
        </p:nvSpPr>
        <p:spPr>
          <a:xfrm>
            <a:off x="0" y="6334780"/>
            <a:ext cx="9144000" cy="523220"/>
          </a:xfrm>
          <a:prstGeom prst="rect">
            <a:avLst/>
          </a:prstGeom>
        </p:spPr>
        <p:txBody>
          <a:bodyPr wrap="square">
            <a:spAutoFit/>
          </a:bodyPr>
          <a:lstStyle/>
          <a:p>
            <a:r>
              <a:rPr lang="ru-RU" sz="1400" dirty="0" err="1"/>
              <a:t>Н.Е.Чернеховская</a:t>
            </a:r>
            <a:r>
              <a:rPr lang="ru-RU" sz="1400" dirty="0"/>
              <a:t>, </a:t>
            </a:r>
            <a:r>
              <a:rPr lang="ru-RU" sz="1400" dirty="0" err="1"/>
              <a:t>Г.Г.Федченко</a:t>
            </a:r>
            <a:r>
              <a:rPr lang="ru-RU" sz="1400" dirty="0"/>
              <a:t>, В.П.Андреев, А.В.Поваляев. Рентгено-эндоскопическая диагностика заболеваний органов дыхания. Москва ,«</a:t>
            </a:r>
            <a:r>
              <a:rPr lang="ru-RU" sz="1400" dirty="0" err="1"/>
              <a:t>МЕДпресс-информ</a:t>
            </a:r>
            <a:r>
              <a:rPr lang="ru-RU" sz="1400" dirty="0"/>
              <a:t>» ,2007. с.231</a:t>
            </a:r>
          </a:p>
        </p:txBody>
      </p:sp>
      <p:cxnSp>
        <p:nvCxnSpPr>
          <p:cNvPr id="8" name="Прямая со стрелкой 7"/>
          <p:cNvCxnSpPr/>
          <p:nvPr/>
        </p:nvCxnSpPr>
        <p:spPr>
          <a:xfrm>
            <a:off x="2339752" y="4293096"/>
            <a:ext cx="36004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H="1" flipV="1">
            <a:off x="5580112" y="4437112"/>
            <a:ext cx="360040"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280920" cy="461665"/>
          </a:xfrm>
          <a:prstGeom prst="rect">
            <a:avLst/>
          </a:prstGeom>
        </p:spPr>
        <p:txBody>
          <a:bodyPr wrap="square">
            <a:spAutoFit/>
          </a:bodyPr>
          <a:lstStyle/>
          <a:p>
            <a:pPr algn="ctr"/>
            <a:r>
              <a:rPr lang="uk-UA" sz="2400" b="1" dirty="0"/>
              <a:t>Стороннє тіло в просвіті трахеї</a:t>
            </a:r>
          </a:p>
        </p:txBody>
      </p:sp>
      <p:pic>
        <p:nvPicPr>
          <p:cNvPr id="3074" name="Picture 2"/>
          <p:cNvPicPr>
            <a:picLocks noChangeAspect="1" noChangeArrowheads="1"/>
          </p:cNvPicPr>
          <p:nvPr/>
        </p:nvPicPr>
        <p:blipFill>
          <a:blip r:embed="rId2" cstate="print">
            <a:grayscl/>
            <a:lum bright="20000" contrast="30000"/>
          </a:blip>
          <a:srcRect/>
          <a:stretch>
            <a:fillRect/>
          </a:stretch>
        </p:blipFill>
        <p:spPr bwMode="auto">
          <a:xfrm>
            <a:off x="1547664" y="836712"/>
            <a:ext cx="5688632" cy="5194446"/>
          </a:xfrm>
          <a:prstGeom prst="rect">
            <a:avLst/>
          </a:prstGeom>
          <a:noFill/>
          <a:ln w="9525">
            <a:noFill/>
            <a:miter lim="800000"/>
            <a:headEnd/>
            <a:tailEnd/>
          </a:ln>
        </p:spPr>
      </p:pic>
      <p:sp>
        <p:nvSpPr>
          <p:cNvPr id="4" name="Прямоугольник 3"/>
          <p:cNvSpPr/>
          <p:nvPr/>
        </p:nvSpPr>
        <p:spPr>
          <a:xfrm>
            <a:off x="0" y="5877272"/>
            <a:ext cx="9144000" cy="646331"/>
          </a:xfrm>
          <a:prstGeom prst="rect">
            <a:avLst/>
          </a:prstGeom>
        </p:spPr>
        <p:txBody>
          <a:bodyPr wrap="square">
            <a:spAutoFit/>
          </a:bodyPr>
          <a:lstStyle/>
          <a:p>
            <a:r>
              <a:rPr lang="ru-RU" dirty="0" err="1"/>
              <a:t>Н.Е.Чернеховская</a:t>
            </a:r>
            <a:r>
              <a:rPr lang="ru-RU" dirty="0"/>
              <a:t>, </a:t>
            </a:r>
            <a:r>
              <a:rPr lang="ru-RU" dirty="0" err="1"/>
              <a:t>Г.Г.Федченко</a:t>
            </a:r>
            <a:r>
              <a:rPr lang="ru-RU" dirty="0"/>
              <a:t>, В.П.Андреев, А.В.Поваляев. Рентгено-эндоскопическая </a:t>
            </a:r>
          </a:p>
          <a:p>
            <a:r>
              <a:rPr lang="ru-RU" dirty="0"/>
              <a:t>диагностика заболеваний органов дыхания. Москва ,«</a:t>
            </a:r>
            <a:r>
              <a:rPr lang="ru-RU" dirty="0" err="1"/>
              <a:t>МЕДпресс-информ</a:t>
            </a:r>
            <a:r>
              <a:rPr lang="ru-RU" dirty="0"/>
              <a:t>» ,2007. с.232 </a:t>
            </a:r>
          </a:p>
        </p:txBody>
      </p:sp>
      <p:cxnSp>
        <p:nvCxnSpPr>
          <p:cNvPr id="6" name="Прямая со стрелкой 5"/>
          <p:cNvCxnSpPr/>
          <p:nvPr/>
        </p:nvCxnSpPr>
        <p:spPr>
          <a:xfrm flipH="1" flipV="1">
            <a:off x="4788024" y="2924944"/>
            <a:ext cx="1008112"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grayscl/>
          </a:blip>
          <a:srcRect/>
          <a:stretch>
            <a:fillRect/>
          </a:stretch>
        </p:blipFill>
        <p:spPr bwMode="auto">
          <a:xfrm>
            <a:off x="0" y="908720"/>
            <a:ext cx="3779912" cy="4104456"/>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grayscl/>
          </a:blip>
          <a:srcRect/>
          <a:stretch>
            <a:fillRect/>
          </a:stretch>
        </p:blipFill>
        <p:spPr bwMode="auto">
          <a:xfrm>
            <a:off x="3851920" y="908720"/>
            <a:ext cx="2736304" cy="4104456"/>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grayscl/>
          </a:blip>
          <a:srcRect/>
          <a:stretch>
            <a:fillRect/>
          </a:stretch>
        </p:blipFill>
        <p:spPr bwMode="auto">
          <a:xfrm>
            <a:off x="6516216" y="908720"/>
            <a:ext cx="2627784" cy="4104456"/>
          </a:xfrm>
          <a:prstGeom prst="rect">
            <a:avLst/>
          </a:prstGeom>
          <a:noFill/>
          <a:ln w="9525">
            <a:noFill/>
            <a:miter lim="800000"/>
            <a:headEnd/>
            <a:tailEnd/>
          </a:ln>
        </p:spPr>
      </p:pic>
      <p:sp>
        <p:nvSpPr>
          <p:cNvPr id="5" name="Прямоугольник 4"/>
          <p:cNvSpPr/>
          <p:nvPr/>
        </p:nvSpPr>
        <p:spPr>
          <a:xfrm>
            <a:off x="395536" y="5085184"/>
            <a:ext cx="8748464" cy="1200329"/>
          </a:xfrm>
          <a:prstGeom prst="rect">
            <a:avLst/>
          </a:prstGeom>
        </p:spPr>
        <p:txBody>
          <a:bodyPr wrap="square">
            <a:spAutoFit/>
          </a:bodyPr>
          <a:lstStyle/>
          <a:p>
            <a:r>
              <a:rPr lang="uk-UA" dirty="0"/>
              <a:t>Оглядові рентгенограми в двох проекціях (а, б) і аналогова бічна томограма правої легені (в): а, б - судини нижньої частки зближені, частка зменшена в обсязі,</a:t>
            </a:r>
          </a:p>
          <a:p>
            <a:r>
              <a:rPr lang="uk-UA" dirty="0"/>
              <a:t>запальна інфільтрація займає всю середню частку; в - </a:t>
            </a:r>
            <a:r>
              <a:rPr lang="uk-UA" dirty="0" err="1"/>
              <a:t>в</a:t>
            </a:r>
            <a:r>
              <a:rPr lang="uk-UA" dirty="0"/>
              <a:t> дистальному відділі проміжного бронха чужорідне тіло (зуб), просвіт бронха звужений</a:t>
            </a:r>
          </a:p>
        </p:txBody>
      </p:sp>
      <p:sp>
        <p:nvSpPr>
          <p:cNvPr id="6" name="Прямоугольник 5"/>
          <p:cNvSpPr/>
          <p:nvPr/>
        </p:nvSpPr>
        <p:spPr>
          <a:xfrm>
            <a:off x="179512" y="0"/>
            <a:ext cx="8964488" cy="738664"/>
          </a:xfrm>
          <a:prstGeom prst="rect">
            <a:avLst/>
          </a:prstGeom>
        </p:spPr>
        <p:txBody>
          <a:bodyPr wrap="square">
            <a:spAutoFit/>
          </a:bodyPr>
          <a:lstStyle/>
          <a:p>
            <a:pPr algn="ctr"/>
            <a:r>
              <a:rPr lang="uk-UA" sz="2100" b="1" dirty="0"/>
              <a:t>Стороннє тіло (зуб) в проміжному бронху справа.</a:t>
            </a:r>
          </a:p>
          <a:p>
            <a:pPr algn="ctr"/>
            <a:r>
              <a:rPr lang="uk-UA" sz="2100" b="1" dirty="0"/>
              <a:t>Середньо часткова плевропневмонія, гіповентиляція нижньої частки.</a:t>
            </a:r>
            <a:endParaRPr lang="uk-UA" sz="2100" dirty="0"/>
          </a:p>
        </p:txBody>
      </p:sp>
      <p:sp>
        <p:nvSpPr>
          <p:cNvPr id="7" name="Прямоугольник 6"/>
          <p:cNvSpPr/>
          <p:nvPr/>
        </p:nvSpPr>
        <p:spPr>
          <a:xfrm>
            <a:off x="0" y="6334780"/>
            <a:ext cx="9144000" cy="523220"/>
          </a:xfrm>
          <a:prstGeom prst="rect">
            <a:avLst/>
          </a:prstGeom>
        </p:spPr>
        <p:txBody>
          <a:bodyPr wrap="square">
            <a:spAutoFit/>
          </a:bodyPr>
          <a:lstStyle/>
          <a:p>
            <a:r>
              <a:rPr lang="ru-RU" sz="1400" dirty="0" err="1"/>
              <a:t>Н.Е.Чернеховская</a:t>
            </a:r>
            <a:r>
              <a:rPr lang="ru-RU" sz="1400" dirty="0"/>
              <a:t>, </a:t>
            </a:r>
            <a:r>
              <a:rPr lang="ru-RU" sz="1400" dirty="0" err="1"/>
              <a:t>Г.Г.Федченко</a:t>
            </a:r>
            <a:r>
              <a:rPr lang="ru-RU" sz="1400" dirty="0"/>
              <a:t>, В.П.Андреев, А.В.Поваляев. Рентгено-эндоскопическая диагностика заболеваний органов дыхания. Москва ,«</a:t>
            </a:r>
            <a:r>
              <a:rPr lang="ru-RU" sz="1400" dirty="0" err="1"/>
              <a:t>МЕДпресс-информ</a:t>
            </a:r>
            <a:r>
              <a:rPr lang="ru-RU" sz="1400" dirty="0"/>
              <a:t>» ,2007. с.233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24936" cy="830997"/>
          </a:xfrm>
          <a:prstGeom prst="rect">
            <a:avLst/>
          </a:prstGeom>
        </p:spPr>
        <p:txBody>
          <a:bodyPr wrap="square">
            <a:spAutoFit/>
          </a:bodyPr>
          <a:lstStyle/>
          <a:p>
            <a:pPr algn="ctr"/>
            <a:r>
              <a:rPr lang="uk-UA" sz="2400" b="1" dirty="0"/>
              <a:t>Стороннє тіло лівої легені: в просвіті бронха нижньої частки фрагмент леза столового ножа</a:t>
            </a:r>
          </a:p>
        </p:txBody>
      </p:sp>
      <p:pic>
        <p:nvPicPr>
          <p:cNvPr id="5122" name="Picture 2"/>
          <p:cNvPicPr>
            <a:picLocks noChangeAspect="1" noChangeArrowheads="1"/>
          </p:cNvPicPr>
          <p:nvPr/>
        </p:nvPicPr>
        <p:blipFill>
          <a:blip r:embed="rId2" cstate="print">
            <a:grayscl/>
          </a:blip>
          <a:srcRect/>
          <a:stretch>
            <a:fillRect/>
          </a:stretch>
        </p:blipFill>
        <p:spPr bwMode="auto">
          <a:xfrm>
            <a:off x="0" y="1268760"/>
            <a:ext cx="4752975" cy="454342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4962525" y="1268760"/>
            <a:ext cx="4181475" cy="4543425"/>
          </a:xfrm>
          <a:prstGeom prst="rect">
            <a:avLst/>
          </a:prstGeom>
          <a:noFill/>
          <a:ln w="9525">
            <a:noFill/>
            <a:miter lim="800000"/>
            <a:headEnd/>
            <a:tailEnd/>
          </a:ln>
        </p:spPr>
      </p:pic>
      <p:sp>
        <p:nvSpPr>
          <p:cNvPr id="5" name="Прямоугольник 4"/>
          <p:cNvSpPr/>
          <p:nvPr/>
        </p:nvSpPr>
        <p:spPr>
          <a:xfrm>
            <a:off x="251520" y="5949280"/>
            <a:ext cx="8712968" cy="584775"/>
          </a:xfrm>
          <a:prstGeom prst="rect">
            <a:avLst/>
          </a:prstGeom>
        </p:spPr>
        <p:txBody>
          <a:bodyPr wrap="square">
            <a:spAutoFit/>
          </a:bodyPr>
          <a:lstStyle/>
          <a:p>
            <a:r>
              <a:rPr lang="ru-RU" sz="1600" dirty="0" err="1"/>
              <a:t>Н.Е.Чернеховская</a:t>
            </a:r>
            <a:r>
              <a:rPr lang="ru-RU" sz="1600" dirty="0"/>
              <a:t>, </a:t>
            </a:r>
            <a:r>
              <a:rPr lang="ru-RU" sz="1600" dirty="0" err="1"/>
              <a:t>Г.Г.Федченко</a:t>
            </a:r>
            <a:r>
              <a:rPr lang="ru-RU" sz="1600" dirty="0"/>
              <a:t>, В.П.Андреев, А.В.Поваляев. Рентгено-эндоскопическая </a:t>
            </a:r>
          </a:p>
          <a:p>
            <a:r>
              <a:rPr lang="ru-RU" sz="1600" dirty="0"/>
              <a:t>диагностика заболеваний органов дыхания. Москва ,«</a:t>
            </a:r>
            <a:r>
              <a:rPr lang="ru-RU" sz="1600" dirty="0" err="1"/>
              <a:t>МЕДпресс-информ</a:t>
            </a:r>
            <a:r>
              <a:rPr lang="ru-RU" sz="1600" dirty="0"/>
              <a:t>» ,2007. с.236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461665"/>
          </a:xfrm>
          <a:prstGeom prst="rect">
            <a:avLst/>
          </a:prstGeom>
        </p:spPr>
        <p:txBody>
          <a:bodyPr wrap="square">
            <a:spAutoFit/>
          </a:bodyPr>
          <a:lstStyle/>
          <a:p>
            <a:r>
              <a:rPr lang="uk-UA" sz="2400" b="1" dirty="0"/>
              <a:t>Цвях в області  бронха середньої частки правої легені.</a:t>
            </a:r>
          </a:p>
        </p:txBody>
      </p:sp>
      <p:pic>
        <p:nvPicPr>
          <p:cNvPr id="25602" name="Picture 2"/>
          <p:cNvPicPr>
            <a:picLocks noChangeAspect="1" noChangeArrowheads="1"/>
          </p:cNvPicPr>
          <p:nvPr/>
        </p:nvPicPr>
        <p:blipFill>
          <a:blip r:embed="rId2" cstate="print"/>
          <a:srcRect/>
          <a:stretch>
            <a:fillRect/>
          </a:stretch>
        </p:blipFill>
        <p:spPr bwMode="auto">
          <a:xfrm>
            <a:off x="467544" y="692696"/>
            <a:ext cx="7488832" cy="5585678"/>
          </a:xfrm>
          <a:prstGeom prst="rect">
            <a:avLst/>
          </a:prstGeom>
          <a:noFill/>
          <a:ln w="9525">
            <a:noFill/>
            <a:miter lim="800000"/>
            <a:headEnd/>
            <a:tailEnd/>
          </a:ln>
        </p:spPr>
      </p:pic>
      <p:sp>
        <p:nvSpPr>
          <p:cNvPr id="4" name="Прямоугольник 3"/>
          <p:cNvSpPr/>
          <p:nvPr/>
        </p:nvSpPr>
        <p:spPr>
          <a:xfrm>
            <a:off x="323529" y="6309320"/>
            <a:ext cx="8820472" cy="646331"/>
          </a:xfrm>
          <a:prstGeom prst="rect">
            <a:avLst/>
          </a:prstGeom>
        </p:spPr>
        <p:txBody>
          <a:bodyPr wrap="square">
            <a:spAutoFit/>
          </a:bodyPr>
          <a:lstStyle/>
          <a:p>
            <a:r>
              <a:rPr lang="ru-RU" dirty="0"/>
              <a:t>Е.Л. Калмыков,  З.Ш. </a:t>
            </a:r>
            <a:r>
              <a:rPr lang="ru-RU" dirty="0" err="1"/>
              <a:t>Файзиев</a:t>
            </a:r>
            <a:r>
              <a:rPr lang="ru-RU" dirty="0"/>
              <a:t>, Х.З. </a:t>
            </a:r>
            <a:r>
              <a:rPr lang="ru-RU" dirty="0" err="1"/>
              <a:t>Файзиев</a:t>
            </a:r>
            <a:r>
              <a:rPr lang="ru-RU" dirty="0"/>
              <a:t>. Инородные тела бронхов. Новости хирургии Том 24 * № 3 * 2016</a:t>
            </a:r>
          </a:p>
        </p:txBody>
      </p:sp>
      <p:cxnSp>
        <p:nvCxnSpPr>
          <p:cNvPr id="6" name="Прямая со стрелкой 5"/>
          <p:cNvCxnSpPr/>
          <p:nvPr/>
        </p:nvCxnSpPr>
        <p:spPr>
          <a:xfrm>
            <a:off x="3059832" y="3356992"/>
            <a:ext cx="576064"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188640"/>
            <a:ext cx="8208912" cy="830997"/>
          </a:xfrm>
          <a:prstGeom prst="rect">
            <a:avLst/>
          </a:prstGeom>
        </p:spPr>
        <p:txBody>
          <a:bodyPr wrap="square">
            <a:spAutoFit/>
          </a:bodyPr>
          <a:lstStyle/>
          <a:p>
            <a:r>
              <a:rPr lang="uk-UA" sz="2400" b="1" dirty="0"/>
              <a:t>Стороннє тіло лівого головного бронха з розвитком гіповентиляції лівої легені</a:t>
            </a:r>
          </a:p>
        </p:txBody>
      </p:sp>
      <p:sp>
        <p:nvSpPr>
          <p:cNvPr id="4" name="Прямоугольник 3"/>
          <p:cNvSpPr/>
          <p:nvPr/>
        </p:nvSpPr>
        <p:spPr>
          <a:xfrm>
            <a:off x="5940152" y="1772816"/>
            <a:ext cx="3024336" cy="923330"/>
          </a:xfrm>
          <a:prstGeom prst="rect">
            <a:avLst/>
          </a:prstGeom>
        </p:spPr>
        <p:txBody>
          <a:bodyPr wrap="square">
            <a:spAutoFit/>
          </a:bodyPr>
          <a:lstStyle/>
          <a:p>
            <a:pPr marL="269875" indent="-269875">
              <a:buFont typeface="Arial" pitchFamily="34" charset="0"/>
              <a:buChar char="•"/>
            </a:pPr>
            <a:r>
              <a:rPr lang="uk-UA" dirty="0"/>
              <a:t>Гіпервентиляція правої легені;</a:t>
            </a:r>
          </a:p>
          <a:p>
            <a:pPr marL="269875" indent="-269875">
              <a:buFont typeface="Arial" pitchFamily="34" charset="0"/>
              <a:buChar char="•"/>
            </a:pPr>
            <a:r>
              <a:rPr lang="uk-UA" dirty="0"/>
              <a:t>Зсув середостіння вліво</a:t>
            </a:r>
          </a:p>
        </p:txBody>
      </p:sp>
      <p:pic>
        <p:nvPicPr>
          <p:cNvPr id="12291" name="Picture 3"/>
          <p:cNvPicPr>
            <a:picLocks noChangeAspect="1" noChangeArrowheads="1"/>
          </p:cNvPicPr>
          <p:nvPr/>
        </p:nvPicPr>
        <p:blipFill>
          <a:blip r:embed="rId2" cstate="print"/>
          <a:srcRect/>
          <a:stretch>
            <a:fillRect/>
          </a:stretch>
        </p:blipFill>
        <p:spPr bwMode="auto">
          <a:xfrm>
            <a:off x="179512" y="1196752"/>
            <a:ext cx="5616623" cy="5256584"/>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188640"/>
            <a:ext cx="8208912" cy="461665"/>
          </a:xfrm>
          <a:prstGeom prst="rect">
            <a:avLst/>
          </a:prstGeom>
        </p:spPr>
        <p:txBody>
          <a:bodyPr wrap="square">
            <a:spAutoFit/>
          </a:bodyPr>
          <a:lstStyle/>
          <a:p>
            <a:r>
              <a:rPr lang="uk-UA" sz="2400" b="1" dirty="0"/>
              <a:t>Стороннє тіло лівого головного бронха</a:t>
            </a:r>
          </a:p>
        </p:txBody>
      </p:sp>
      <p:sp>
        <p:nvSpPr>
          <p:cNvPr id="4" name="Прямоугольник 3"/>
          <p:cNvSpPr/>
          <p:nvPr/>
        </p:nvSpPr>
        <p:spPr>
          <a:xfrm>
            <a:off x="6084168" y="1772816"/>
            <a:ext cx="2880320" cy="3139321"/>
          </a:xfrm>
          <a:prstGeom prst="rect">
            <a:avLst/>
          </a:prstGeom>
        </p:spPr>
        <p:txBody>
          <a:bodyPr wrap="square">
            <a:spAutoFit/>
          </a:bodyPr>
          <a:lstStyle/>
          <a:p>
            <a:pPr marL="269875" indent="-269875">
              <a:buFont typeface="Arial" pitchFamily="34" charset="0"/>
              <a:buChar char="•"/>
            </a:pPr>
            <a:r>
              <a:rPr lang="uk-UA" dirty="0"/>
              <a:t>Тотальне зниження пневматизації лівої легені завдяки ателектазу;</a:t>
            </a:r>
          </a:p>
          <a:p>
            <a:pPr marL="269875" indent="-269875">
              <a:buFont typeface="Arial" pitchFamily="34" charset="0"/>
              <a:buChar char="•"/>
            </a:pPr>
            <a:r>
              <a:rPr lang="uk-UA" dirty="0"/>
              <a:t>Гіпервентиляція правої легені;</a:t>
            </a:r>
          </a:p>
          <a:p>
            <a:pPr marL="269875" indent="-269875">
              <a:buFont typeface="Arial" pitchFamily="34" charset="0"/>
              <a:buChar char="•"/>
            </a:pPr>
            <a:r>
              <a:rPr lang="uk-UA" dirty="0"/>
              <a:t>Хибна медіастинальна кила;</a:t>
            </a:r>
          </a:p>
          <a:p>
            <a:pPr marL="269875" indent="-269875">
              <a:buFont typeface="Arial" pitchFamily="34" charset="0"/>
              <a:buChar char="•"/>
            </a:pPr>
            <a:r>
              <a:rPr lang="uk-UA" dirty="0"/>
              <a:t>Зсув середостіння в уражену сторону за рахунок ателектазу</a:t>
            </a:r>
          </a:p>
        </p:txBody>
      </p:sp>
      <p:pic>
        <p:nvPicPr>
          <p:cNvPr id="13314" name="Picture 2"/>
          <p:cNvPicPr>
            <a:picLocks noChangeAspect="1" noChangeArrowheads="1"/>
          </p:cNvPicPr>
          <p:nvPr/>
        </p:nvPicPr>
        <p:blipFill>
          <a:blip r:embed="rId2" cstate="print"/>
          <a:srcRect/>
          <a:stretch>
            <a:fillRect/>
          </a:stretch>
        </p:blipFill>
        <p:spPr bwMode="auto">
          <a:xfrm>
            <a:off x="0" y="980728"/>
            <a:ext cx="6051508" cy="5328592"/>
          </a:xfrm>
          <a:prstGeom prst="rect">
            <a:avLst/>
          </a:prstGeom>
          <a:noFill/>
          <a:ln w="9525">
            <a:noFill/>
            <a:miter lim="800000"/>
            <a:headEnd/>
            <a:tailEnd/>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prod-images-static.radiopaedia.org/images/8554087/c1cc2f004827c9f5055c6b3502dd8b_big_gallery.jpeg"/>
          <p:cNvPicPr>
            <a:picLocks noChangeAspect="1" noChangeArrowheads="1"/>
          </p:cNvPicPr>
          <p:nvPr/>
        </p:nvPicPr>
        <p:blipFill>
          <a:blip r:embed="rId2" cstate="print"/>
          <a:srcRect/>
          <a:stretch>
            <a:fillRect/>
          </a:stretch>
        </p:blipFill>
        <p:spPr bwMode="auto">
          <a:xfrm>
            <a:off x="5004048" y="476672"/>
            <a:ext cx="4139952" cy="3816424"/>
          </a:xfrm>
          <a:prstGeom prst="rect">
            <a:avLst/>
          </a:prstGeom>
          <a:noFill/>
        </p:spPr>
      </p:pic>
      <p:pic>
        <p:nvPicPr>
          <p:cNvPr id="29700" name="Picture 4" descr="https://prod-images-static.radiopaedia.org/images/8554263/811eff06fad4c7d121ba5912b6631f_big_gallery.jpeg"/>
          <p:cNvPicPr>
            <a:picLocks noChangeAspect="1" noChangeArrowheads="1"/>
          </p:cNvPicPr>
          <p:nvPr/>
        </p:nvPicPr>
        <p:blipFill>
          <a:blip r:embed="rId3" cstate="print"/>
          <a:srcRect/>
          <a:stretch>
            <a:fillRect/>
          </a:stretch>
        </p:blipFill>
        <p:spPr bwMode="auto">
          <a:xfrm>
            <a:off x="323528" y="476672"/>
            <a:ext cx="4608512" cy="3796537"/>
          </a:xfrm>
          <a:prstGeom prst="rect">
            <a:avLst/>
          </a:prstGeom>
          <a:noFill/>
        </p:spPr>
      </p:pic>
      <p:cxnSp>
        <p:nvCxnSpPr>
          <p:cNvPr id="5" name="Прямая со стрелкой 4"/>
          <p:cNvCxnSpPr/>
          <p:nvPr/>
        </p:nvCxnSpPr>
        <p:spPr>
          <a:xfrm flipH="1">
            <a:off x="2771800" y="2204864"/>
            <a:ext cx="360040" cy="21602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H="1">
            <a:off x="7236296" y="1988840"/>
            <a:ext cx="288032" cy="7200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727593" y="0"/>
            <a:ext cx="8416407" cy="646331"/>
          </a:xfrm>
          <a:prstGeom prst="rect">
            <a:avLst/>
          </a:prstGeom>
        </p:spPr>
        <p:txBody>
          <a:bodyPr wrap="none">
            <a:spAutoFit/>
          </a:bodyPr>
          <a:lstStyle/>
          <a:p>
            <a:r>
              <a:rPr lang="uk-UA" sz="3600" b="1" dirty="0"/>
              <a:t>Стороннє тіло лівого головного бронха </a:t>
            </a:r>
            <a:endParaRPr lang="uk-UA" sz="36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4572000" cy="3785652"/>
          </a:xfrm>
          <a:prstGeom prst="rect">
            <a:avLst/>
          </a:prstGeom>
        </p:spPr>
        <p:txBody>
          <a:bodyPr>
            <a:spAutoFit/>
          </a:bodyPr>
          <a:lstStyle/>
          <a:p>
            <a:r>
              <a:rPr lang="uk-UA" sz="2400" b="1" dirty="0"/>
              <a:t>Ускладнення сторонніх тіл:</a:t>
            </a:r>
          </a:p>
          <a:p>
            <a:pPr>
              <a:buFont typeface="Wingdings" pitchFamily="2" charset="2"/>
              <a:buChar char="§"/>
            </a:pPr>
            <a:r>
              <a:rPr lang="uk-UA" sz="2400" b="1" dirty="0"/>
              <a:t>  </a:t>
            </a:r>
            <a:r>
              <a:rPr lang="uk-UA" sz="2400" dirty="0"/>
              <a:t>пневмонія;</a:t>
            </a:r>
          </a:p>
          <a:p>
            <a:pPr>
              <a:buFont typeface="Wingdings" pitchFamily="2" charset="2"/>
              <a:buChar char="§"/>
            </a:pPr>
            <a:r>
              <a:rPr lang="uk-UA" sz="2400" dirty="0"/>
              <a:t>  ателектаз;</a:t>
            </a:r>
          </a:p>
          <a:p>
            <a:pPr>
              <a:buFont typeface="Wingdings" pitchFamily="2" charset="2"/>
              <a:buChar char="§"/>
            </a:pPr>
            <a:r>
              <a:rPr lang="uk-UA" sz="2400" dirty="0"/>
              <a:t>  абсцес;</a:t>
            </a:r>
          </a:p>
          <a:p>
            <a:pPr>
              <a:buFont typeface="Wingdings" pitchFamily="2" charset="2"/>
              <a:buChar char="§"/>
            </a:pPr>
            <a:r>
              <a:rPr lang="uk-UA" sz="2400" dirty="0"/>
              <a:t>  перфорація бронха</a:t>
            </a:r>
          </a:p>
          <a:p>
            <a:pPr>
              <a:buFont typeface="Wingdings" pitchFamily="2" charset="2"/>
              <a:buChar char="§"/>
            </a:pPr>
            <a:r>
              <a:rPr lang="uk-UA" sz="2400" dirty="0"/>
              <a:t>  бронхіт;</a:t>
            </a:r>
          </a:p>
          <a:p>
            <a:pPr>
              <a:buFont typeface="Wingdings" pitchFamily="2" charset="2"/>
              <a:buChar char="§"/>
            </a:pPr>
            <a:r>
              <a:rPr lang="uk-UA" sz="2400" dirty="0"/>
              <a:t>  бронхоспазм;</a:t>
            </a:r>
          </a:p>
          <a:p>
            <a:pPr>
              <a:buFont typeface="Wingdings" pitchFamily="2" charset="2"/>
              <a:buChar char="§"/>
            </a:pPr>
            <a:r>
              <a:rPr lang="uk-UA" sz="2400" dirty="0"/>
              <a:t>  пневмоторакс;</a:t>
            </a:r>
          </a:p>
          <a:p>
            <a:pPr>
              <a:buFont typeface="Wingdings" pitchFamily="2" charset="2"/>
              <a:buChar char="§"/>
            </a:pPr>
            <a:r>
              <a:rPr lang="uk-UA" sz="2400" dirty="0"/>
              <a:t>  бронхостравохідна нориця;</a:t>
            </a:r>
          </a:p>
          <a:p>
            <a:pPr>
              <a:buFont typeface="Wingdings" pitchFamily="2" charset="2"/>
              <a:buChar char="§"/>
            </a:pPr>
            <a:r>
              <a:rPr lang="uk-UA" sz="2400" dirty="0"/>
              <a:t>  бронхоектазія</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Гострі</a:t>
            </a:r>
            <a:r>
              <a:rPr lang="ru-RU" dirty="0"/>
              <a:t> </a:t>
            </a:r>
            <a:r>
              <a:rPr lang="ru-RU" dirty="0" err="1"/>
              <a:t>ателектази</a:t>
            </a:r>
            <a:r>
              <a:rPr lang="ru-RU" dirty="0"/>
              <a:t> </a:t>
            </a:r>
            <a:r>
              <a:rPr lang="ru-RU" dirty="0" err="1"/>
              <a:t>легень</a:t>
            </a:r>
            <a:endParaRPr lang="ru-RU" dirty="0"/>
          </a:p>
        </p:txBody>
      </p:sp>
      <p:sp>
        <p:nvSpPr>
          <p:cNvPr id="3" name="Прямоугольник 2"/>
          <p:cNvSpPr/>
          <p:nvPr/>
        </p:nvSpPr>
        <p:spPr>
          <a:xfrm>
            <a:off x="323528" y="1340768"/>
            <a:ext cx="8568952" cy="3785652"/>
          </a:xfrm>
          <a:prstGeom prst="rect">
            <a:avLst/>
          </a:prstGeom>
        </p:spPr>
        <p:txBody>
          <a:bodyPr wrap="square">
            <a:spAutoFit/>
          </a:bodyPr>
          <a:lstStyle/>
          <a:p>
            <a:pPr indent="265113" algn="just"/>
            <a:r>
              <a:rPr lang="uk-UA" sz="2400" dirty="0"/>
              <a:t>Гострі ателектази нерідко розвиваються при закритих травмах, частіше при пораненнях грудної клітки.</a:t>
            </a:r>
          </a:p>
          <a:p>
            <a:pPr indent="265113" algn="just"/>
            <a:r>
              <a:rPr lang="uk-UA" sz="2400" dirty="0"/>
              <a:t>Вони можуть бути обумовлені:</a:t>
            </a:r>
          </a:p>
          <a:p>
            <a:pPr marL="354013" indent="-354013" algn="just">
              <a:buFont typeface="Wingdings" pitchFamily="2" charset="2"/>
              <a:buChar char="q"/>
            </a:pPr>
            <a:r>
              <a:rPr lang="uk-UA" sz="2400" dirty="0"/>
              <a:t>обтурацією бронхів згустками крові, слизом, чужорідним тілом (обтураційний ателектаз),</a:t>
            </a:r>
          </a:p>
          <a:p>
            <a:pPr marL="354013" indent="-354013" algn="just">
              <a:buFont typeface="Wingdings" pitchFamily="2" charset="2"/>
              <a:buChar char="q"/>
            </a:pPr>
            <a:r>
              <a:rPr lang="uk-UA" sz="2400" dirty="0"/>
              <a:t>  здавленням легень внаслідок підвищення внутрішньо плеврального тиску при напруженому пневмотораксі або масивному гемотораксі (компресійний ателектаз),</a:t>
            </a:r>
          </a:p>
          <a:p>
            <a:pPr marL="354013" indent="-354013" algn="just">
              <a:buFont typeface="Wingdings" pitchFamily="2" charset="2"/>
              <a:buChar char="q"/>
            </a:pPr>
            <a:r>
              <a:rPr lang="uk-UA" sz="2400" dirty="0"/>
              <a:t>рефлекторне скорочення м'язових елементів легких (рефлекторний ателектаз).</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88640"/>
            <a:ext cx="8640960" cy="4893647"/>
          </a:xfrm>
          <a:prstGeom prst="rect">
            <a:avLst/>
          </a:prstGeom>
        </p:spPr>
        <p:txBody>
          <a:bodyPr wrap="square">
            <a:spAutoFit/>
          </a:bodyPr>
          <a:lstStyle/>
          <a:p>
            <a:r>
              <a:rPr lang="uk-UA" sz="2400" dirty="0"/>
              <a:t>Рентгенологічна картина ателектазу:</a:t>
            </a:r>
          </a:p>
          <a:p>
            <a:pPr marL="265113" indent="-265113">
              <a:buFont typeface="Wingdings" pitchFamily="2" charset="2"/>
              <a:buChar char="Ø"/>
            </a:pPr>
            <a:r>
              <a:rPr lang="uk-UA" sz="2400" dirty="0"/>
              <a:t>рівномірного затемнення і зменшення об'єму частини легені, що спалася з чіткими, рівними контурами,</a:t>
            </a:r>
          </a:p>
          <a:p>
            <a:pPr marL="265113" indent="-265113">
              <a:buFont typeface="Wingdings" pitchFamily="2" charset="2"/>
              <a:buChar char="Ø"/>
            </a:pPr>
            <a:r>
              <a:rPr lang="uk-UA" sz="2400" dirty="0"/>
              <a:t> підвищенні прозорості та розширенні суміжних ділянок легеневих полів,</a:t>
            </a:r>
          </a:p>
          <a:p>
            <a:pPr marL="265113" indent="-265113">
              <a:buFont typeface="Wingdings" pitchFamily="2" charset="2"/>
              <a:buChar char="Ø"/>
            </a:pPr>
            <a:r>
              <a:rPr lang="uk-UA" sz="2400" dirty="0"/>
              <a:t> зміщенні органів середостіння і кореня легкого в сторону ателектазу,</a:t>
            </a:r>
          </a:p>
          <a:p>
            <a:pPr marL="265113" indent="-265113">
              <a:buFont typeface="Wingdings" pitchFamily="2" charset="2"/>
              <a:buChar char="Ø"/>
            </a:pPr>
            <a:r>
              <a:rPr lang="uk-UA" sz="2400" dirty="0"/>
              <a:t>високе стояння діафрагми і відповідно до цього переміщенню органів черевної порожнини. Чітко ці симптоми визначаються при тотальному і частковому ателектазах, гірше - при сегментарних. На відміну від удару і пневмонії для ателектазів характерно дуже швидке розправлення при відновленні бронхіальної прохідності.</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568952" cy="6001643"/>
          </a:xfrm>
          <a:prstGeom prst="rect">
            <a:avLst/>
          </a:prstGeom>
        </p:spPr>
        <p:txBody>
          <a:bodyPr wrap="square">
            <a:spAutoFit/>
          </a:bodyPr>
          <a:lstStyle/>
          <a:p>
            <a:pPr indent="265113" algn="just"/>
            <a:r>
              <a:rPr lang="uk-UA" sz="2400" dirty="0"/>
              <a:t>Рефлекторні ателектази при пошкодженнях грудної клітки (травматичний колапс легені) виникають безпосередньо після травми як в ураженій, так і в здоровій легені. Нерідко вони поширюються на частку або навіть всю легеню при збереженні прохідності бронхіального дерева. </a:t>
            </a:r>
          </a:p>
          <a:p>
            <a:pPr indent="265113" algn="just"/>
            <a:r>
              <a:rPr lang="uk-UA" sz="2400" dirty="0"/>
              <a:t>Рентгенологічна семіотика рефлекторного ателектазу нічим не відрізняється від обтураційного. </a:t>
            </a:r>
          </a:p>
          <a:p>
            <a:pPr indent="265113" algn="just"/>
            <a:r>
              <a:rPr lang="uk-UA" sz="2400" dirty="0"/>
              <a:t>Найчастіше це дископодібні (пластинчасті) ателектази, які виникають навіть при легких пораненнях, або внаслідок рефлекторного впливу, і при механічній закупорці дрібних бронхів. Нерідко вони бувають множинними.</a:t>
            </a:r>
          </a:p>
          <a:p>
            <a:pPr indent="265113" algn="just"/>
            <a:r>
              <a:rPr lang="uk-UA" sz="2400" dirty="0"/>
              <a:t>Характеризуються появою тяжисто подібної лінійної тіні, горизонтально або косо направленої і майже завжди з локалізацією в задньо-базальних відділах легень.</a:t>
            </a:r>
          </a:p>
          <a:p>
            <a:pPr indent="265113" algn="just"/>
            <a:r>
              <a:rPr lang="uk-UA" sz="2400" dirty="0"/>
              <a:t>Тривале порушення бронхіальної прохідності нерідко ускладнюється запальним процесом.</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6" name="Picture 4" descr="ra46"/>
          <p:cNvPicPr>
            <a:picLocks noChangeAspect="1" noChangeArrowheads="1"/>
          </p:cNvPicPr>
          <p:nvPr/>
        </p:nvPicPr>
        <p:blipFill>
          <a:blip r:embed="rId2" cstate="print"/>
          <a:srcRect/>
          <a:stretch>
            <a:fillRect/>
          </a:stretch>
        </p:blipFill>
        <p:spPr bwMode="auto">
          <a:xfrm>
            <a:off x="0" y="3930806"/>
            <a:ext cx="5076056" cy="2927193"/>
          </a:xfrm>
          <a:prstGeom prst="rect">
            <a:avLst/>
          </a:prstGeom>
          <a:noFill/>
        </p:spPr>
      </p:pic>
      <p:sp>
        <p:nvSpPr>
          <p:cNvPr id="7" name="Прямоугольник 6"/>
          <p:cNvSpPr/>
          <p:nvPr/>
        </p:nvSpPr>
        <p:spPr>
          <a:xfrm>
            <a:off x="827584" y="6550223"/>
            <a:ext cx="3672408" cy="307777"/>
          </a:xfrm>
          <a:prstGeom prst="rect">
            <a:avLst/>
          </a:prstGeom>
        </p:spPr>
        <p:txBody>
          <a:bodyPr wrap="square">
            <a:spAutoFit/>
          </a:bodyPr>
          <a:lstStyle/>
          <a:p>
            <a:r>
              <a:rPr lang="uk-UA" sz="1400" b="1" i="1" dirty="0">
                <a:solidFill>
                  <a:srgbClr val="002060"/>
                </a:solidFill>
              </a:rPr>
              <a:t>Ателектаз нижньої частки правої легені</a:t>
            </a:r>
          </a:p>
        </p:txBody>
      </p:sp>
      <p:cxnSp>
        <p:nvCxnSpPr>
          <p:cNvPr id="11" name="Прямая со стрелкой 10"/>
          <p:cNvCxnSpPr/>
          <p:nvPr/>
        </p:nvCxnSpPr>
        <p:spPr>
          <a:xfrm flipV="1">
            <a:off x="4716016" y="2636912"/>
            <a:ext cx="216024" cy="7200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4427984" y="5805264"/>
            <a:ext cx="216024" cy="57606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539552" y="5949280"/>
            <a:ext cx="288032" cy="28803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V="1">
            <a:off x="395536" y="1484784"/>
            <a:ext cx="288032" cy="28803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338" name="Picture 2"/>
          <p:cNvPicPr>
            <a:picLocks noChangeAspect="1" noChangeArrowheads="1"/>
          </p:cNvPicPr>
          <p:nvPr/>
        </p:nvPicPr>
        <p:blipFill>
          <a:blip r:embed="rId3" cstate="print"/>
          <a:srcRect/>
          <a:stretch>
            <a:fillRect/>
          </a:stretch>
        </p:blipFill>
        <p:spPr bwMode="auto">
          <a:xfrm>
            <a:off x="4283968" y="476672"/>
            <a:ext cx="2905125" cy="3384376"/>
          </a:xfrm>
          <a:prstGeom prst="rect">
            <a:avLst/>
          </a:prstGeom>
          <a:noFill/>
          <a:ln w="9525">
            <a:noFill/>
            <a:miter lim="800000"/>
            <a:headEnd/>
            <a:tailEnd/>
          </a:ln>
        </p:spPr>
      </p:pic>
      <p:pic>
        <p:nvPicPr>
          <p:cNvPr id="14339" name="Picture 3"/>
          <p:cNvPicPr>
            <a:picLocks noChangeAspect="1" noChangeArrowheads="1"/>
          </p:cNvPicPr>
          <p:nvPr/>
        </p:nvPicPr>
        <p:blipFill>
          <a:blip r:embed="rId4" cstate="print"/>
          <a:srcRect/>
          <a:stretch>
            <a:fillRect/>
          </a:stretch>
        </p:blipFill>
        <p:spPr bwMode="auto">
          <a:xfrm flipH="1">
            <a:off x="7092280" y="476672"/>
            <a:ext cx="2051720" cy="3384376"/>
          </a:xfrm>
          <a:prstGeom prst="rect">
            <a:avLst/>
          </a:prstGeom>
          <a:noFill/>
          <a:ln w="9525">
            <a:noFill/>
            <a:miter lim="800000"/>
            <a:headEnd/>
            <a:tailEnd/>
          </a:ln>
        </p:spPr>
      </p:pic>
      <p:cxnSp>
        <p:nvCxnSpPr>
          <p:cNvPr id="21" name="Прямая со стрелкой 20"/>
          <p:cNvCxnSpPr/>
          <p:nvPr/>
        </p:nvCxnSpPr>
        <p:spPr>
          <a:xfrm flipV="1">
            <a:off x="4644008" y="2852936"/>
            <a:ext cx="360040" cy="7200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H="1">
            <a:off x="8604448" y="2060848"/>
            <a:ext cx="288032"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4340" name="Picture 4"/>
          <p:cNvPicPr>
            <a:picLocks noChangeAspect="1" noChangeArrowheads="1"/>
          </p:cNvPicPr>
          <p:nvPr/>
        </p:nvPicPr>
        <p:blipFill>
          <a:blip r:embed="rId5" cstate="print"/>
          <a:srcRect/>
          <a:stretch>
            <a:fillRect/>
          </a:stretch>
        </p:blipFill>
        <p:spPr bwMode="auto">
          <a:xfrm>
            <a:off x="0" y="476672"/>
            <a:ext cx="2339751" cy="3384376"/>
          </a:xfrm>
          <a:prstGeom prst="rect">
            <a:avLst/>
          </a:prstGeom>
          <a:noFill/>
          <a:ln w="9525">
            <a:noFill/>
            <a:miter lim="800000"/>
            <a:headEnd/>
            <a:tailEnd/>
          </a:ln>
        </p:spPr>
      </p:pic>
      <p:pic>
        <p:nvPicPr>
          <p:cNvPr id="14341" name="Picture 5"/>
          <p:cNvPicPr>
            <a:picLocks noChangeAspect="1" noChangeArrowheads="1"/>
          </p:cNvPicPr>
          <p:nvPr/>
        </p:nvPicPr>
        <p:blipFill>
          <a:blip r:embed="rId6" cstate="print"/>
          <a:srcRect/>
          <a:stretch>
            <a:fillRect/>
          </a:stretch>
        </p:blipFill>
        <p:spPr bwMode="auto">
          <a:xfrm flipH="1">
            <a:off x="2267741" y="476671"/>
            <a:ext cx="2016226" cy="3393175"/>
          </a:xfrm>
          <a:prstGeom prst="rect">
            <a:avLst/>
          </a:prstGeom>
          <a:noFill/>
          <a:ln w="9525">
            <a:noFill/>
            <a:miter lim="800000"/>
            <a:headEnd/>
            <a:tailEnd/>
          </a:ln>
        </p:spPr>
      </p:pic>
      <p:sp>
        <p:nvSpPr>
          <p:cNvPr id="26" name="Прямоугольник 25"/>
          <p:cNvSpPr/>
          <p:nvPr/>
        </p:nvSpPr>
        <p:spPr>
          <a:xfrm>
            <a:off x="251520" y="3573016"/>
            <a:ext cx="3514360" cy="307777"/>
          </a:xfrm>
          <a:prstGeom prst="rect">
            <a:avLst/>
          </a:prstGeom>
        </p:spPr>
        <p:txBody>
          <a:bodyPr wrap="none">
            <a:spAutoFit/>
          </a:bodyPr>
          <a:lstStyle/>
          <a:p>
            <a:r>
              <a:rPr lang="uk-UA" sz="1400" b="1" i="1" dirty="0">
                <a:solidFill>
                  <a:srgbClr val="002060"/>
                </a:solidFill>
              </a:rPr>
              <a:t>Ателектаз верхньої  частки правої легені</a:t>
            </a:r>
          </a:p>
        </p:txBody>
      </p:sp>
      <p:cxnSp>
        <p:nvCxnSpPr>
          <p:cNvPr id="28" name="Прямая со стрелкой 27"/>
          <p:cNvCxnSpPr/>
          <p:nvPr/>
        </p:nvCxnSpPr>
        <p:spPr>
          <a:xfrm flipV="1">
            <a:off x="395536" y="1412776"/>
            <a:ext cx="216024"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4860032" y="3573016"/>
            <a:ext cx="3548536" cy="307777"/>
          </a:xfrm>
          <a:prstGeom prst="rect">
            <a:avLst/>
          </a:prstGeom>
        </p:spPr>
        <p:txBody>
          <a:bodyPr wrap="none">
            <a:spAutoFit/>
          </a:bodyPr>
          <a:lstStyle/>
          <a:p>
            <a:r>
              <a:rPr lang="ru-RU" sz="1400" b="1" i="1" dirty="0">
                <a:solidFill>
                  <a:srgbClr val="002060"/>
                </a:solidFill>
              </a:rPr>
              <a:t>Ателектаз </a:t>
            </a:r>
            <a:r>
              <a:rPr lang="uk-UA" sz="1400" b="1" i="1" dirty="0">
                <a:solidFill>
                  <a:srgbClr val="002060"/>
                </a:solidFill>
              </a:rPr>
              <a:t>середньої частки правої легені</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ra50"/>
          <p:cNvPicPr>
            <a:picLocks noChangeAspect="1" noChangeArrowheads="1"/>
          </p:cNvPicPr>
          <p:nvPr/>
        </p:nvPicPr>
        <p:blipFill>
          <a:blip r:embed="rId2" cstate="print">
            <a:lum bright="20000"/>
          </a:blip>
          <a:srcRect/>
          <a:stretch>
            <a:fillRect/>
          </a:stretch>
        </p:blipFill>
        <p:spPr bwMode="auto">
          <a:xfrm>
            <a:off x="0" y="0"/>
            <a:ext cx="7125002" cy="3384376"/>
          </a:xfrm>
          <a:prstGeom prst="rect">
            <a:avLst/>
          </a:prstGeom>
          <a:noFill/>
        </p:spPr>
      </p:pic>
      <p:sp>
        <p:nvSpPr>
          <p:cNvPr id="3" name="Прямоугольник 2"/>
          <p:cNvSpPr/>
          <p:nvPr/>
        </p:nvSpPr>
        <p:spPr>
          <a:xfrm>
            <a:off x="1259632" y="3068960"/>
            <a:ext cx="3891835" cy="338554"/>
          </a:xfrm>
          <a:prstGeom prst="rect">
            <a:avLst/>
          </a:prstGeom>
        </p:spPr>
        <p:txBody>
          <a:bodyPr wrap="none">
            <a:spAutoFit/>
          </a:bodyPr>
          <a:lstStyle/>
          <a:p>
            <a:r>
              <a:rPr lang="uk-UA" sz="1600" b="1" i="1" dirty="0">
                <a:solidFill>
                  <a:srgbClr val="002060"/>
                </a:solidFill>
              </a:rPr>
              <a:t>Ателектаз верхньої  частки лівої  легені</a:t>
            </a:r>
          </a:p>
        </p:txBody>
      </p:sp>
      <p:pic>
        <p:nvPicPr>
          <p:cNvPr id="137222" name="Picture 6" descr="ra55"/>
          <p:cNvPicPr>
            <a:picLocks noChangeAspect="1" noChangeArrowheads="1"/>
          </p:cNvPicPr>
          <p:nvPr/>
        </p:nvPicPr>
        <p:blipFill>
          <a:blip r:embed="rId3" cstate="print"/>
          <a:srcRect/>
          <a:stretch>
            <a:fillRect/>
          </a:stretch>
        </p:blipFill>
        <p:spPr bwMode="auto">
          <a:xfrm>
            <a:off x="0" y="3369500"/>
            <a:ext cx="6156176" cy="3488500"/>
          </a:xfrm>
          <a:prstGeom prst="rect">
            <a:avLst/>
          </a:prstGeom>
          <a:noFill/>
        </p:spPr>
      </p:pic>
      <p:sp>
        <p:nvSpPr>
          <p:cNvPr id="8" name="Прямоугольник 7"/>
          <p:cNvSpPr/>
          <p:nvPr/>
        </p:nvSpPr>
        <p:spPr>
          <a:xfrm>
            <a:off x="611560" y="6488668"/>
            <a:ext cx="3882409" cy="338554"/>
          </a:xfrm>
          <a:prstGeom prst="rect">
            <a:avLst/>
          </a:prstGeom>
        </p:spPr>
        <p:txBody>
          <a:bodyPr wrap="none">
            <a:spAutoFit/>
          </a:bodyPr>
          <a:lstStyle/>
          <a:p>
            <a:r>
              <a:rPr lang="uk-UA" sz="1600" b="1" i="1" dirty="0">
                <a:solidFill>
                  <a:srgbClr val="002060"/>
                </a:solidFill>
              </a:rPr>
              <a:t>Ателектаз нижньої  частки лівої легені</a:t>
            </a:r>
          </a:p>
        </p:txBody>
      </p:sp>
      <p:cxnSp>
        <p:nvCxnSpPr>
          <p:cNvPr id="10" name="Прямая со стрелкой 9"/>
          <p:cNvCxnSpPr/>
          <p:nvPr/>
        </p:nvCxnSpPr>
        <p:spPr>
          <a:xfrm flipH="1" flipV="1">
            <a:off x="5004048" y="1340768"/>
            <a:ext cx="144016" cy="57606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1979712" y="548680"/>
            <a:ext cx="288032" cy="7200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flipV="1">
            <a:off x="3059832" y="1772816"/>
            <a:ext cx="216024" cy="21602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flipV="1">
            <a:off x="6156176" y="908720"/>
            <a:ext cx="216024" cy="43204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a:off x="2339752" y="5373216"/>
            <a:ext cx="288032" cy="21602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2555776" y="5661248"/>
            <a:ext cx="360040" cy="28803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572000" y="5661248"/>
            <a:ext cx="144016" cy="36004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5292080" y="5661248"/>
            <a:ext cx="0" cy="28803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229200"/>
            <a:ext cx="8964488" cy="1477328"/>
          </a:xfrm>
          <a:prstGeom prst="rect">
            <a:avLst/>
          </a:prstGeom>
        </p:spPr>
        <p:txBody>
          <a:bodyPr wrap="square">
            <a:spAutoFit/>
          </a:bodyPr>
          <a:lstStyle/>
          <a:p>
            <a:pPr algn="ctr"/>
            <a:r>
              <a:rPr lang="uk-UA" b="1" i="1" dirty="0"/>
              <a:t>Тотальний колапс верхньої частки лівої легені.</a:t>
            </a:r>
          </a:p>
          <a:p>
            <a:pPr indent="265113" algn="just">
              <a:buFont typeface="Arial" pitchFamily="34" charset="0"/>
              <a:buChar char="•"/>
            </a:pPr>
            <a:r>
              <a:rPr lang="uk-UA" dirty="0"/>
              <a:t>Високе стояння лівого кореня легені. </a:t>
            </a:r>
          </a:p>
          <a:p>
            <a:pPr indent="265113" algn="just">
              <a:buFont typeface="Arial" pitchFamily="34" charset="0"/>
              <a:buChar char="•"/>
            </a:pPr>
            <a:r>
              <a:rPr lang="uk-UA" dirty="0"/>
              <a:t>Верхня частка лівої легені, що спалася розташована позаду грудини. </a:t>
            </a:r>
          </a:p>
          <a:p>
            <a:pPr indent="265113" algn="just">
              <a:buFont typeface="Arial" pitchFamily="34" charset="0"/>
              <a:buChar char="•"/>
            </a:pPr>
            <a:r>
              <a:rPr lang="uk-UA" dirty="0"/>
              <a:t> компенсаторна гіпервентиляція нижньої частки лівої легені вплинула на те, що позиція діафрагми і середостіння в нормі.</a:t>
            </a:r>
          </a:p>
        </p:txBody>
      </p:sp>
      <p:pic>
        <p:nvPicPr>
          <p:cNvPr id="3" name="Picture 4" descr="ra54"/>
          <p:cNvPicPr>
            <a:picLocks noChangeAspect="1" noChangeArrowheads="1"/>
          </p:cNvPicPr>
          <p:nvPr/>
        </p:nvPicPr>
        <p:blipFill>
          <a:blip r:embed="rId2" cstate="print"/>
          <a:srcRect/>
          <a:stretch>
            <a:fillRect/>
          </a:stretch>
        </p:blipFill>
        <p:spPr bwMode="auto">
          <a:xfrm>
            <a:off x="-1" y="0"/>
            <a:ext cx="9144001" cy="5013176"/>
          </a:xfrm>
          <a:prstGeom prst="rect">
            <a:avLst/>
          </a:prstGeom>
          <a:noFill/>
        </p:spPr>
      </p:pic>
      <p:cxnSp>
        <p:nvCxnSpPr>
          <p:cNvPr id="6" name="Прямая со стрелкой 5"/>
          <p:cNvCxnSpPr/>
          <p:nvPr/>
        </p:nvCxnSpPr>
        <p:spPr>
          <a:xfrm flipV="1">
            <a:off x="5724128" y="2564904"/>
            <a:ext cx="216024" cy="64807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7" name="Picture 3"/>
          <p:cNvPicPr>
            <a:picLocks noChangeAspect="1" noChangeArrowheads="1"/>
          </p:cNvPicPr>
          <p:nvPr/>
        </p:nvPicPr>
        <p:blipFill>
          <a:blip r:embed="rId2" cstate="print"/>
          <a:srcRect/>
          <a:stretch>
            <a:fillRect/>
          </a:stretch>
        </p:blipFill>
        <p:spPr bwMode="auto">
          <a:xfrm>
            <a:off x="539552" y="836712"/>
            <a:ext cx="6981825" cy="5514975"/>
          </a:xfrm>
          <a:prstGeom prst="rect">
            <a:avLst/>
          </a:prstGeom>
          <a:noFill/>
          <a:ln w="9525">
            <a:noFill/>
            <a:miter lim="800000"/>
            <a:headEnd/>
            <a:tailEnd/>
          </a:ln>
          <a:effectLst/>
        </p:spPr>
      </p:pic>
      <p:sp>
        <p:nvSpPr>
          <p:cNvPr id="4" name="Прямоугольник 3"/>
          <p:cNvSpPr/>
          <p:nvPr/>
        </p:nvSpPr>
        <p:spPr>
          <a:xfrm>
            <a:off x="2267744" y="332656"/>
            <a:ext cx="4572000" cy="461665"/>
          </a:xfrm>
          <a:prstGeom prst="rect">
            <a:avLst/>
          </a:prstGeom>
        </p:spPr>
        <p:txBody>
          <a:bodyPr>
            <a:spAutoFit/>
          </a:bodyPr>
          <a:lstStyle/>
          <a:p>
            <a:r>
              <a:rPr lang="ru-RU" sz="2400" b="1" dirty="0" err="1"/>
              <a:t>Дископодібний</a:t>
            </a:r>
            <a:r>
              <a:rPr lang="ru-RU" sz="2400" b="1" dirty="0"/>
              <a:t> ателектаз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Шокова</a:t>
            </a:r>
            <a:r>
              <a:rPr lang="ru-RU" dirty="0"/>
              <a:t> </a:t>
            </a:r>
            <a:r>
              <a:rPr lang="ru-RU" dirty="0" err="1"/>
              <a:t>легеня</a:t>
            </a:r>
            <a:endParaRPr lang="ru-RU" dirty="0"/>
          </a:p>
        </p:txBody>
      </p:sp>
      <p:sp>
        <p:nvSpPr>
          <p:cNvPr id="3" name="Прямоугольник 2"/>
          <p:cNvSpPr/>
          <p:nvPr/>
        </p:nvSpPr>
        <p:spPr>
          <a:xfrm>
            <a:off x="323528" y="2132856"/>
            <a:ext cx="8820472" cy="3785652"/>
          </a:xfrm>
          <a:prstGeom prst="rect">
            <a:avLst/>
          </a:prstGeom>
        </p:spPr>
        <p:txBody>
          <a:bodyPr wrap="square">
            <a:spAutoFit/>
          </a:bodyPr>
          <a:lstStyle/>
          <a:p>
            <a:pPr indent="265113"/>
            <a:r>
              <a:rPr lang="uk-UA" sz="2400" dirty="0"/>
              <a:t>Пов'язано з порушенням легеневого кровообігу і дифузії газів, це одна з причин розвитку гострої дихальної недостатності.</a:t>
            </a:r>
          </a:p>
          <a:p>
            <a:endParaRPr lang="uk-UA" sz="2400" dirty="0"/>
          </a:p>
          <a:p>
            <a:r>
              <a:rPr lang="uk-UA" sz="2400" dirty="0"/>
              <a:t>Причини:  </a:t>
            </a:r>
          </a:p>
          <a:p>
            <a:pPr marL="442913" indent="-442913">
              <a:buFont typeface="Wingdings" pitchFamily="2" charset="2"/>
              <a:buChar char="Ø"/>
            </a:pPr>
            <a:r>
              <a:rPr lang="uk-UA" sz="2400" dirty="0"/>
              <a:t>масивна травма,  </a:t>
            </a:r>
          </a:p>
          <a:p>
            <a:pPr marL="442913" indent="-442913">
              <a:buFont typeface="Wingdings" pitchFamily="2" charset="2"/>
              <a:buChar char="Ø"/>
            </a:pPr>
            <a:r>
              <a:rPr lang="uk-UA" sz="2400" dirty="0"/>
              <a:t>крововтрата,  </a:t>
            </a:r>
          </a:p>
          <a:p>
            <a:pPr marL="442913" indent="-442913">
              <a:buFont typeface="Wingdings" pitchFamily="2" charset="2"/>
              <a:buChar char="Ø"/>
            </a:pPr>
            <a:r>
              <a:rPr lang="uk-UA" sz="2400" dirty="0"/>
              <a:t>важкі оперативні втручання,  </a:t>
            </a:r>
          </a:p>
          <a:p>
            <a:pPr marL="442913" indent="-442913">
              <a:buFont typeface="Wingdings" pitchFamily="2" charset="2"/>
              <a:buChar char="Ø"/>
            </a:pPr>
            <a:r>
              <a:rPr lang="uk-UA" sz="2400" dirty="0"/>
              <a:t>великі опіки,  </a:t>
            </a:r>
          </a:p>
          <a:p>
            <a:pPr marL="442913" indent="-442913">
              <a:buFont typeface="Wingdings" pitchFamily="2" charset="2"/>
              <a:buChar char="Ø"/>
            </a:pPr>
            <a:r>
              <a:rPr lang="uk-UA" sz="2400" dirty="0"/>
              <a:t>тимчасова зупинка серця тощо.</a:t>
            </a:r>
          </a:p>
          <a:p>
            <a:pPr marL="442913" indent="-442913"/>
            <a:r>
              <a:rPr lang="uk-UA" sz="2400" dirty="0"/>
              <a:t>Частота складає від 2-5 до 50%.</a:t>
            </a:r>
          </a:p>
        </p:txBody>
      </p:sp>
      <p:sp>
        <p:nvSpPr>
          <p:cNvPr id="4" name="Прямоугольник 3"/>
          <p:cNvSpPr/>
          <p:nvPr/>
        </p:nvSpPr>
        <p:spPr>
          <a:xfrm>
            <a:off x="1259632" y="1124744"/>
            <a:ext cx="7128792" cy="461665"/>
          </a:xfrm>
          <a:prstGeom prst="rect">
            <a:avLst/>
          </a:prstGeom>
        </p:spPr>
        <p:txBody>
          <a:bodyPr wrap="square">
            <a:spAutoFit/>
          </a:bodyPr>
          <a:lstStyle/>
          <a:p>
            <a:pPr algn="ctr"/>
            <a:r>
              <a:rPr lang="ru-RU" sz="2400" b="1" dirty="0"/>
              <a:t>(</a:t>
            </a:r>
            <a:r>
              <a:rPr lang="uk-UA" sz="2400" b="1" dirty="0"/>
              <a:t>Респіраторний дистрес-синдром дорослих)</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88640"/>
            <a:ext cx="8712968" cy="5632311"/>
          </a:xfrm>
          <a:prstGeom prst="rect">
            <a:avLst/>
          </a:prstGeom>
        </p:spPr>
        <p:txBody>
          <a:bodyPr wrap="square">
            <a:spAutoFit/>
          </a:bodyPr>
          <a:lstStyle/>
          <a:p>
            <a:pPr indent="354013" algn="just"/>
            <a:r>
              <a:rPr lang="uk-UA" sz="2400" dirty="0"/>
              <a:t>В основі шокової легені лежать глибокі порушення периферичної микроциркуляції з утворенням емболів і судинною обструкцією, розвитком порушень капілярної проникності, інтерстиціального набряку, внутрішньо альвеолярними крововиливами, пошкодженням сурфактанта, новоутвореннями гіалінових мембран, пропотіванням рідини і фібрину в альвеоли і, як наслідок - прогресуючому фіброзу. </a:t>
            </a:r>
          </a:p>
          <a:p>
            <a:pPr indent="354013" algn="just"/>
            <a:r>
              <a:rPr lang="uk-UA" sz="2400" dirty="0"/>
              <a:t>Сприяють розвитку шокової легені: </a:t>
            </a:r>
          </a:p>
          <a:p>
            <a:pPr indent="354013" algn="just">
              <a:buFont typeface="Arial" pitchFamily="34" charset="0"/>
              <a:buChar char="•"/>
            </a:pPr>
            <a:r>
              <a:rPr lang="uk-UA" sz="2400" dirty="0"/>
              <a:t>жирова емболія капілярів, </a:t>
            </a:r>
          </a:p>
          <a:p>
            <a:pPr indent="354013" algn="just">
              <a:buFont typeface="Arial" pitchFamily="34" charset="0"/>
              <a:buChar char="•"/>
            </a:pPr>
            <a:r>
              <a:rPr lang="uk-UA" sz="2400" dirty="0"/>
              <a:t>аспірація блювоти, </a:t>
            </a:r>
          </a:p>
          <a:p>
            <a:pPr indent="354013" algn="just">
              <a:buFont typeface="Arial" pitchFamily="34" charset="0"/>
              <a:buChar char="•"/>
            </a:pPr>
            <a:r>
              <a:rPr lang="uk-UA" sz="2400" dirty="0"/>
              <a:t>напруження симпатоадреналової системи, </a:t>
            </a:r>
          </a:p>
          <a:p>
            <a:pPr indent="354013" algn="just">
              <a:buFont typeface="Arial" pitchFamily="34" charset="0"/>
              <a:buChar char="•"/>
            </a:pPr>
            <a:r>
              <a:rPr lang="uk-UA" sz="2400" dirty="0"/>
              <a:t>тривала штучна вентиляція легень, </a:t>
            </a:r>
          </a:p>
          <a:p>
            <a:pPr indent="354013" algn="just">
              <a:buFont typeface="Arial" pitchFamily="34" charset="0"/>
              <a:buChar char="•"/>
            </a:pPr>
            <a:r>
              <a:rPr lang="uk-UA" sz="2400" dirty="0"/>
              <a:t>токсична дію кисню, </a:t>
            </a:r>
          </a:p>
          <a:p>
            <a:pPr indent="354013" algn="just">
              <a:buFont typeface="Arial" pitchFamily="34" charset="0"/>
              <a:buChar char="•"/>
            </a:pPr>
            <a:r>
              <a:rPr lang="uk-UA" sz="2400" dirty="0"/>
              <a:t>перевантаження малого кола кровообігу при інфузійній терапії та ін.</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154984"/>
          </a:xfrm>
          <a:prstGeom prst="rect">
            <a:avLst/>
          </a:prstGeom>
        </p:spPr>
        <p:txBody>
          <a:bodyPr wrap="square">
            <a:spAutoFit/>
          </a:bodyPr>
          <a:lstStyle/>
          <a:p>
            <a:r>
              <a:rPr lang="uk-UA" sz="2400" dirty="0"/>
              <a:t>Клініка:</a:t>
            </a:r>
          </a:p>
          <a:p>
            <a:pPr marL="265113" indent="-265113">
              <a:buFont typeface="Arial" pitchFamily="34" charset="0"/>
              <a:buChar char="•"/>
            </a:pPr>
            <a:r>
              <a:rPr lang="uk-UA" sz="2400" dirty="0"/>
              <a:t>задишка,</a:t>
            </a:r>
          </a:p>
          <a:p>
            <a:pPr marL="265113" indent="-265113">
              <a:buFont typeface="Arial" pitchFamily="34" charset="0"/>
              <a:buChar char="•"/>
            </a:pPr>
            <a:r>
              <a:rPr lang="uk-UA" sz="2400" dirty="0"/>
              <a:t>збудження,</a:t>
            </a:r>
          </a:p>
          <a:p>
            <a:pPr marL="265113" indent="-265113">
              <a:buFont typeface="Arial" pitchFamily="34" charset="0"/>
              <a:buChar char="•"/>
            </a:pPr>
            <a:r>
              <a:rPr lang="uk-UA" sz="2400" dirty="0"/>
              <a:t>тахікардія,</a:t>
            </a:r>
          </a:p>
          <a:p>
            <a:pPr marL="265113" indent="-265113">
              <a:buFont typeface="Arial" pitchFamily="34" charset="0"/>
              <a:buChar char="•"/>
            </a:pPr>
            <a:r>
              <a:rPr lang="uk-UA" sz="2400" dirty="0"/>
              <a:t>прогресивне зниження насичення крові киснем,</a:t>
            </a:r>
          </a:p>
          <a:p>
            <a:pPr marL="265113" indent="-265113">
              <a:buFont typeface="Arial" pitchFamily="34" charset="0"/>
              <a:buChar char="•"/>
            </a:pPr>
            <a:r>
              <a:rPr lang="uk-UA" sz="2400" dirty="0"/>
              <a:t>підвищена кровоточивість тканин.</a:t>
            </a:r>
          </a:p>
          <a:p>
            <a:endParaRPr lang="uk-UA" sz="2400" dirty="0"/>
          </a:p>
          <a:p>
            <a:r>
              <a:rPr lang="uk-UA" sz="2400" dirty="0"/>
              <a:t>При аускультації визначається жорстке дихання з грубим бронхіальним відтінком. Характерними ознаками є тривали порушення кровонаповнення периферичних тканин (за даними реовазографії) і виражена гіперкоагуляція.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3046988"/>
          </a:xfrm>
          <a:prstGeom prst="rect">
            <a:avLst/>
          </a:prstGeom>
        </p:spPr>
        <p:txBody>
          <a:bodyPr wrap="square">
            <a:spAutoFit/>
          </a:bodyPr>
          <a:lstStyle/>
          <a:p>
            <a:pPr algn="ctr"/>
            <a:r>
              <a:rPr lang="uk-UA" sz="2400" b="1" dirty="0"/>
              <a:t>Стадії розвитку «шокової легені» в рентгенівському зображенні </a:t>
            </a:r>
            <a:r>
              <a:rPr lang="uk-UA" sz="2400" dirty="0"/>
              <a:t>[Колесникова Є. К., 1977]</a:t>
            </a:r>
          </a:p>
          <a:p>
            <a:r>
              <a:rPr lang="uk-UA" sz="2400" dirty="0">
                <a:solidFill>
                  <a:srgbClr val="002060"/>
                </a:solidFill>
              </a:rPr>
              <a:t>I стадія: </a:t>
            </a:r>
            <a:r>
              <a:rPr lang="uk-UA" sz="2400" dirty="0"/>
              <a:t>посилення і деформація легеневого малюнка (повнокров'я капілярів);  Розвивається в 1-2 добу.</a:t>
            </a:r>
          </a:p>
          <a:p>
            <a:r>
              <a:rPr lang="uk-UA" sz="2400" dirty="0">
                <a:solidFill>
                  <a:srgbClr val="002060"/>
                </a:solidFill>
              </a:rPr>
              <a:t>II стадія: </a:t>
            </a:r>
            <a:r>
              <a:rPr lang="uk-UA" sz="2400" dirty="0"/>
              <a:t>дрібно вогнищева дисемінація (дрібні геморагії, колапси часточок, тромби, емфізема);</a:t>
            </a:r>
          </a:p>
          <a:p>
            <a:r>
              <a:rPr lang="uk-UA" sz="2400" dirty="0">
                <a:solidFill>
                  <a:srgbClr val="002060"/>
                </a:solidFill>
              </a:rPr>
              <a:t>III стадія: </a:t>
            </a:r>
            <a:r>
              <a:rPr lang="uk-UA" sz="2400" dirty="0"/>
              <a:t>зниження прозорості легеневого фону (повнокров'я судин, інтерстиціальний набряк); Розвивається  на 3-5 добу</a:t>
            </a:r>
          </a:p>
        </p:txBody>
      </p:sp>
      <p:sp>
        <p:nvSpPr>
          <p:cNvPr id="143362" name="AutoShape 2" descr="ОГК. Шоковое лёгкое. + | Портал радиологов"/>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43363" name="Picture 3" descr="image4"/>
          <p:cNvPicPr>
            <a:picLocks noChangeAspect="1" noChangeArrowheads="1"/>
          </p:cNvPicPr>
          <p:nvPr/>
        </p:nvPicPr>
        <p:blipFill>
          <a:blip r:embed="rId2" cstate="print"/>
          <a:srcRect/>
          <a:stretch>
            <a:fillRect/>
          </a:stretch>
        </p:blipFill>
        <p:spPr bwMode="auto">
          <a:xfrm>
            <a:off x="5652120" y="3717032"/>
            <a:ext cx="3590344" cy="3140968"/>
          </a:xfrm>
          <a:prstGeom prst="rect">
            <a:avLst/>
          </a:prstGeom>
          <a:noFill/>
          <a:ln w="9525">
            <a:noFill/>
            <a:miter lim="800000"/>
            <a:headEnd/>
            <a:tailEnd/>
          </a:ln>
        </p:spPr>
      </p:pic>
      <p:sp>
        <p:nvSpPr>
          <p:cNvPr id="5" name="Прямоугольник 4"/>
          <p:cNvSpPr/>
          <p:nvPr/>
        </p:nvSpPr>
        <p:spPr>
          <a:xfrm>
            <a:off x="179512" y="3140968"/>
            <a:ext cx="5616624" cy="4154984"/>
          </a:xfrm>
          <a:prstGeom prst="rect">
            <a:avLst/>
          </a:prstGeom>
        </p:spPr>
        <p:txBody>
          <a:bodyPr wrap="square">
            <a:spAutoFit/>
          </a:bodyPr>
          <a:lstStyle/>
          <a:p>
            <a:r>
              <a:rPr lang="uk-UA" sz="2400" dirty="0">
                <a:solidFill>
                  <a:srgbClr val="002060"/>
                </a:solidFill>
              </a:rPr>
              <a:t>IV стадія: </a:t>
            </a:r>
            <a:r>
              <a:rPr lang="uk-UA" sz="2400" dirty="0"/>
              <a:t>інтенсивне затемнення легеневих полів зі збереженою прозорістю бронхів (різка гепатизація і набряк);</a:t>
            </a:r>
            <a:r>
              <a:rPr lang="ru-RU" sz="2400" dirty="0"/>
              <a:t> </a:t>
            </a:r>
            <a:r>
              <a:rPr lang="uk-UA" sz="2400" dirty="0"/>
              <a:t>Іноді при III-IV ст. на тлі тотального затемнення можуть виявлятися емфізематозні були.</a:t>
            </a:r>
          </a:p>
          <a:p>
            <a:r>
              <a:rPr lang="uk-UA" sz="2400" dirty="0">
                <a:solidFill>
                  <a:srgbClr val="002060"/>
                </a:solidFill>
              </a:rPr>
              <a:t>V стадія: </a:t>
            </a:r>
            <a:r>
              <a:rPr lang="uk-UA" sz="2400" dirty="0"/>
              <a:t>тяжистий, посилений легеневий малюнок (легеневий фіброз).</a:t>
            </a:r>
          </a:p>
          <a:p>
            <a:r>
              <a:rPr lang="uk-UA" sz="2400" dirty="0" err="1"/>
              <a:t>Фібротизація</a:t>
            </a:r>
            <a:r>
              <a:rPr lang="uk-UA" sz="2400" dirty="0"/>
              <a:t> настає у хворих, протягом 4-6 тижнів.</a:t>
            </a:r>
          </a:p>
          <a:p>
            <a:endParaRPr lang="uk-UA" sz="24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76056" y="1484784"/>
            <a:ext cx="4067944" cy="4401205"/>
          </a:xfrm>
          <a:prstGeom prst="rect">
            <a:avLst/>
          </a:prstGeom>
        </p:spPr>
        <p:txBody>
          <a:bodyPr wrap="square">
            <a:spAutoFit/>
          </a:bodyPr>
          <a:lstStyle/>
          <a:p>
            <a:pPr marL="265113" indent="-265113" algn="just">
              <a:buFont typeface="Arial" pitchFamily="34" charset="0"/>
              <a:buChar char="•"/>
            </a:pPr>
            <a:r>
              <a:rPr lang="uk-UA" sz="2000" dirty="0"/>
              <a:t>двобічне посиленням легеневого малюнка типу гіперволемії. </a:t>
            </a:r>
          </a:p>
          <a:p>
            <a:pPr indent="265113" algn="just">
              <a:buFont typeface="Arial" pitchFamily="34" charset="0"/>
              <a:buChar char="•"/>
            </a:pPr>
            <a:r>
              <a:rPr lang="uk-UA" sz="2000" dirty="0"/>
              <a:t>дифузні дрібно вогнищеві тіні. </a:t>
            </a:r>
          </a:p>
          <a:p>
            <a:pPr indent="265113" algn="just">
              <a:buFont typeface="Arial" pitchFamily="34" charset="0"/>
              <a:buChar char="•"/>
            </a:pPr>
            <a:r>
              <a:rPr lang="uk-UA" sz="2000" dirty="0"/>
              <a:t>корінь малої структурності, </a:t>
            </a:r>
          </a:p>
          <a:p>
            <a:pPr indent="265113" algn="just"/>
            <a:endParaRPr lang="uk-UA" sz="2000" dirty="0"/>
          </a:p>
          <a:p>
            <a:pPr indent="265113" algn="just"/>
            <a:endParaRPr lang="uk-UA" sz="2000" dirty="0"/>
          </a:p>
          <a:p>
            <a:pPr indent="265113" algn="just"/>
            <a:endParaRPr lang="uk-UA" sz="2000" dirty="0"/>
          </a:p>
          <a:p>
            <a:pPr indent="265113" algn="just"/>
            <a:endParaRPr lang="uk-UA" sz="2000" dirty="0"/>
          </a:p>
          <a:p>
            <a:pPr indent="265113" algn="just"/>
            <a:endParaRPr lang="uk-UA" sz="2000" dirty="0"/>
          </a:p>
          <a:p>
            <a:pPr indent="265113" algn="just"/>
            <a:endParaRPr lang="uk-UA" sz="2000" dirty="0"/>
          </a:p>
          <a:p>
            <a:pPr indent="265113" algn="just"/>
            <a:endParaRPr lang="uk-UA" sz="2000" dirty="0"/>
          </a:p>
          <a:p>
            <a:pPr indent="265113" algn="just"/>
            <a:endParaRPr lang="uk-UA" sz="2000" dirty="0"/>
          </a:p>
          <a:p>
            <a:pPr indent="265113" algn="just"/>
            <a:r>
              <a:rPr lang="uk-UA" sz="2000" dirty="0"/>
              <a:t>Зміни за сприятливого перебігу зникають за 10-15 діб. </a:t>
            </a:r>
          </a:p>
        </p:txBody>
      </p:sp>
      <p:pic>
        <p:nvPicPr>
          <p:cNvPr id="8" name="Picture 2"/>
          <p:cNvPicPr>
            <a:picLocks noChangeAspect="1" noChangeArrowheads="1"/>
          </p:cNvPicPr>
          <p:nvPr/>
        </p:nvPicPr>
        <p:blipFill>
          <a:blip r:embed="rId2" cstate="print"/>
          <a:srcRect/>
          <a:stretch>
            <a:fillRect/>
          </a:stretch>
        </p:blipFill>
        <p:spPr bwMode="auto">
          <a:xfrm>
            <a:off x="0" y="980728"/>
            <a:ext cx="5021842" cy="5472608"/>
          </a:xfrm>
          <a:prstGeom prst="rect">
            <a:avLst/>
          </a:prstGeom>
          <a:noFill/>
          <a:ln w="9525">
            <a:noFill/>
            <a:miter lim="800000"/>
            <a:headEnd/>
            <a:tailEnd/>
          </a:ln>
        </p:spPr>
      </p:pic>
      <p:sp>
        <p:nvSpPr>
          <p:cNvPr id="9" name="Прямоугольник 8"/>
          <p:cNvSpPr/>
          <p:nvPr/>
        </p:nvSpPr>
        <p:spPr>
          <a:xfrm>
            <a:off x="1691680" y="5445224"/>
            <a:ext cx="915251" cy="369332"/>
          </a:xfrm>
          <a:prstGeom prst="rect">
            <a:avLst/>
          </a:prstGeom>
        </p:spPr>
        <p:txBody>
          <a:bodyPr wrap="square">
            <a:spAutoFit/>
          </a:bodyPr>
          <a:lstStyle/>
          <a:p>
            <a:r>
              <a:rPr lang="uk-UA" dirty="0">
                <a:solidFill>
                  <a:srgbClr val="002060"/>
                </a:solidFill>
              </a:rPr>
              <a:t>І стадія</a:t>
            </a:r>
          </a:p>
        </p:txBody>
      </p:sp>
      <p:sp>
        <p:nvSpPr>
          <p:cNvPr id="10" name="Прямоугольник 9"/>
          <p:cNvSpPr/>
          <p:nvPr/>
        </p:nvSpPr>
        <p:spPr>
          <a:xfrm>
            <a:off x="2627784" y="188640"/>
            <a:ext cx="5580630" cy="523220"/>
          </a:xfrm>
          <a:prstGeom prst="rect">
            <a:avLst/>
          </a:prstGeom>
        </p:spPr>
        <p:txBody>
          <a:bodyPr wrap="none">
            <a:spAutoFit/>
          </a:bodyPr>
          <a:lstStyle/>
          <a:p>
            <a:r>
              <a:rPr lang="uk-UA" sz="2800" b="1" dirty="0"/>
              <a:t>Респіраторний дистрес-синдром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p:cNvPicPr>
            <a:picLocks noChangeAspect="1" noChangeArrowheads="1"/>
          </p:cNvPicPr>
          <p:nvPr/>
        </p:nvPicPr>
        <p:blipFill>
          <a:blip r:embed="rId2" cstate="print"/>
          <a:srcRect/>
          <a:stretch>
            <a:fillRect/>
          </a:stretch>
        </p:blipFill>
        <p:spPr bwMode="auto">
          <a:xfrm>
            <a:off x="0" y="764704"/>
            <a:ext cx="5480656" cy="5400600"/>
          </a:xfrm>
          <a:prstGeom prst="rect">
            <a:avLst/>
          </a:prstGeom>
          <a:noFill/>
          <a:ln w="9525">
            <a:noFill/>
            <a:miter lim="800000"/>
            <a:headEnd/>
            <a:tailEnd/>
          </a:ln>
          <a:effectLst/>
        </p:spPr>
      </p:pic>
      <p:sp>
        <p:nvSpPr>
          <p:cNvPr id="3" name="Прямоугольник 2"/>
          <p:cNvSpPr/>
          <p:nvPr/>
        </p:nvSpPr>
        <p:spPr>
          <a:xfrm>
            <a:off x="1835696" y="5805264"/>
            <a:ext cx="1473096" cy="369332"/>
          </a:xfrm>
          <a:prstGeom prst="rect">
            <a:avLst/>
          </a:prstGeom>
        </p:spPr>
        <p:txBody>
          <a:bodyPr wrap="none">
            <a:spAutoFit/>
          </a:bodyPr>
          <a:lstStyle/>
          <a:p>
            <a:r>
              <a:rPr lang="uk-UA" dirty="0">
                <a:solidFill>
                  <a:srgbClr val="002060"/>
                </a:solidFill>
              </a:rPr>
              <a:t>ІІ  - </a:t>
            </a:r>
            <a:r>
              <a:rPr lang="ru-RU" dirty="0">
                <a:solidFill>
                  <a:srgbClr val="002060"/>
                </a:solidFill>
              </a:rPr>
              <a:t>III </a:t>
            </a:r>
            <a:r>
              <a:rPr lang="uk-UA" dirty="0">
                <a:solidFill>
                  <a:srgbClr val="002060"/>
                </a:solidFill>
              </a:rPr>
              <a:t>стадія</a:t>
            </a:r>
            <a:endParaRPr lang="ru-RU" dirty="0">
              <a:solidFill>
                <a:srgbClr val="002060"/>
              </a:solidFill>
            </a:endParaRPr>
          </a:p>
        </p:txBody>
      </p:sp>
      <p:sp>
        <p:nvSpPr>
          <p:cNvPr id="4" name="Прямоугольник 3"/>
          <p:cNvSpPr/>
          <p:nvPr/>
        </p:nvSpPr>
        <p:spPr>
          <a:xfrm>
            <a:off x="5580112" y="836712"/>
            <a:ext cx="3563888" cy="2308324"/>
          </a:xfrm>
          <a:prstGeom prst="rect">
            <a:avLst/>
          </a:prstGeom>
        </p:spPr>
        <p:txBody>
          <a:bodyPr wrap="square">
            <a:spAutoFit/>
          </a:bodyPr>
          <a:lstStyle/>
          <a:p>
            <a:pPr marL="265113" indent="-265113" algn="just">
              <a:buFont typeface="Arial" pitchFamily="34" charset="0"/>
              <a:buChar char="•"/>
            </a:pPr>
            <a:r>
              <a:rPr lang="uk-UA" dirty="0"/>
              <a:t>дифузні дрібно вогнищеві тіні; </a:t>
            </a:r>
          </a:p>
          <a:p>
            <a:pPr marL="265113" indent="-265113" algn="just">
              <a:buFont typeface="Arial" pitchFamily="34" charset="0"/>
              <a:buChar char="•"/>
            </a:pPr>
            <a:r>
              <a:rPr lang="uk-UA" dirty="0"/>
              <a:t>зниження пневматизації з обох сторін; </a:t>
            </a:r>
          </a:p>
          <a:p>
            <a:pPr marL="265113" indent="-265113" algn="just">
              <a:buFont typeface="Arial" pitchFamily="34" charset="0"/>
              <a:buChar char="•"/>
            </a:pPr>
            <a:r>
              <a:rPr lang="uk-UA" dirty="0"/>
              <a:t>двобічне посиленням та нечіткість легеневого малюнка;</a:t>
            </a:r>
          </a:p>
          <a:p>
            <a:pPr indent="265113" algn="just">
              <a:buFont typeface="Arial" pitchFamily="34" charset="0"/>
              <a:buChar char="•"/>
            </a:pPr>
            <a:r>
              <a:rPr lang="uk-UA" dirty="0"/>
              <a:t>коріння без структурні, </a:t>
            </a:r>
          </a:p>
          <a:p>
            <a:pPr marL="265113" indent="-265113" algn="just">
              <a:buFont typeface="Arial" pitchFamily="34" charset="0"/>
              <a:buChar char="•"/>
            </a:pPr>
            <a:r>
              <a:rPr lang="ru-RU" dirty="0"/>
              <a:t>симптом «</a:t>
            </a:r>
            <a:r>
              <a:rPr lang="ru-RU" dirty="0" err="1"/>
              <a:t>повітряної</a:t>
            </a:r>
            <a:r>
              <a:rPr lang="ru-RU" dirty="0"/>
              <a:t> </a:t>
            </a:r>
            <a:r>
              <a:rPr lang="ru-RU" dirty="0" err="1"/>
              <a:t>бронхограми</a:t>
            </a:r>
            <a:r>
              <a:rPr lang="ru-RU" dirty="0"/>
              <a:t>»</a:t>
            </a:r>
            <a:endParaRPr lang="uk-UA" dirty="0"/>
          </a:p>
        </p:txBody>
      </p:sp>
      <p:sp>
        <p:nvSpPr>
          <p:cNvPr id="5" name="Прямоугольник 4"/>
          <p:cNvSpPr/>
          <p:nvPr/>
        </p:nvSpPr>
        <p:spPr>
          <a:xfrm>
            <a:off x="1475656" y="0"/>
            <a:ext cx="6361229" cy="584775"/>
          </a:xfrm>
          <a:prstGeom prst="rect">
            <a:avLst/>
          </a:prstGeom>
        </p:spPr>
        <p:txBody>
          <a:bodyPr wrap="none">
            <a:spAutoFit/>
          </a:bodyPr>
          <a:lstStyle/>
          <a:p>
            <a:r>
              <a:rPr lang="uk-UA" sz="3200" b="1" dirty="0"/>
              <a:t>Респіраторний дистрес-синдром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p:cNvPicPr>
            <a:picLocks noChangeAspect="1" noChangeArrowheads="1"/>
          </p:cNvPicPr>
          <p:nvPr/>
        </p:nvPicPr>
        <p:blipFill>
          <a:blip r:embed="rId2" cstate="print">
            <a:lum bright="20000" contrast="20000"/>
          </a:blip>
          <a:srcRect/>
          <a:stretch>
            <a:fillRect/>
          </a:stretch>
        </p:blipFill>
        <p:spPr bwMode="auto">
          <a:xfrm>
            <a:off x="144463" y="980728"/>
            <a:ext cx="5507657" cy="4758405"/>
          </a:xfrm>
          <a:prstGeom prst="rect">
            <a:avLst/>
          </a:prstGeom>
          <a:noFill/>
          <a:ln w="9525">
            <a:noFill/>
            <a:miter lim="800000"/>
            <a:headEnd/>
            <a:tailEnd/>
          </a:ln>
          <a:effectLst/>
        </p:spPr>
      </p:pic>
      <p:sp>
        <p:nvSpPr>
          <p:cNvPr id="3" name="Прямоугольник 2"/>
          <p:cNvSpPr/>
          <p:nvPr/>
        </p:nvSpPr>
        <p:spPr>
          <a:xfrm>
            <a:off x="1979712" y="260648"/>
            <a:ext cx="6361229" cy="584775"/>
          </a:xfrm>
          <a:prstGeom prst="rect">
            <a:avLst/>
          </a:prstGeom>
        </p:spPr>
        <p:txBody>
          <a:bodyPr wrap="none">
            <a:spAutoFit/>
          </a:bodyPr>
          <a:lstStyle/>
          <a:p>
            <a:r>
              <a:rPr lang="uk-UA" sz="3200" b="1" dirty="0"/>
              <a:t>Респіраторний дистрес-синдром  </a:t>
            </a:r>
          </a:p>
        </p:txBody>
      </p:sp>
      <p:sp>
        <p:nvSpPr>
          <p:cNvPr id="4" name="Прямоугольник 3"/>
          <p:cNvSpPr/>
          <p:nvPr/>
        </p:nvSpPr>
        <p:spPr>
          <a:xfrm>
            <a:off x="2267744" y="5013176"/>
            <a:ext cx="1558696" cy="369332"/>
          </a:xfrm>
          <a:prstGeom prst="rect">
            <a:avLst/>
          </a:prstGeom>
        </p:spPr>
        <p:txBody>
          <a:bodyPr wrap="none">
            <a:spAutoFit/>
          </a:bodyPr>
          <a:lstStyle/>
          <a:p>
            <a:r>
              <a:rPr lang="uk-UA" dirty="0">
                <a:solidFill>
                  <a:srgbClr val="002060"/>
                </a:solidFill>
              </a:rPr>
              <a:t>ІІ</a:t>
            </a:r>
            <a:r>
              <a:rPr lang="ru-RU" dirty="0">
                <a:solidFill>
                  <a:srgbClr val="002060"/>
                </a:solidFill>
              </a:rPr>
              <a:t>I - IV</a:t>
            </a:r>
            <a:r>
              <a:rPr lang="uk-UA" dirty="0">
                <a:solidFill>
                  <a:srgbClr val="002060"/>
                </a:solidFill>
              </a:rPr>
              <a:t>  стадія</a:t>
            </a:r>
            <a:endParaRPr lang="ru-RU" dirty="0">
              <a:solidFill>
                <a:srgbClr val="002060"/>
              </a:solidFill>
            </a:endParaRPr>
          </a:p>
        </p:txBody>
      </p:sp>
      <p:sp>
        <p:nvSpPr>
          <p:cNvPr id="5" name="Прямоугольник 4"/>
          <p:cNvSpPr/>
          <p:nvPr/>
        </p:nvSpPr>
        <p:spPr>
          <a:xfrm>
            <a:off x="5724128" y="1124744"/>
            <a:ext cx="3419872" cy="2031325"/>
          </a:xfrm>
          <a:prstGeom prst="rect">
            <a:avLst/>
          </a:prstGeom>
        </p:spPr>
        <p:txBody>
          <a:bodyPr wrap="square">
            <a:spAutoFit/>
          </a:bodyPr>
          <a:lstStyle/>
          <a:p>
            <a:pPr marL="265113" indent="-265113">
              <a:buFont typeface="Arial" pitchFamily="34" charset="0"/>
              <a:buChar char="•"/>
            </a:pPr>
            <a:r>
              <a:rPr lang="uk-UA" dirty="0"/>
              <a:t> зниження прозорості легеневого фону (набряк);</a:t>
            </a:r>
          </a:p>
          <a:p>
            <a:pPr marL="265113" indent="-265113">
              <a:buFont typeface="Arial" pitchFamily="34" charset="0"/>
              <a:buChar char="•"/>
            </a:pPr>
            <a:r>
              <a:rPr lang="uk-UA" dirty="0"/>
              <a:t> </a:t>
            </a:r>
            <a:r>
              <a:rPr lang="ru-RU" dirty="0"/>
              <a:t>симптом «</a:t>
            </a:r>
            <a:r>
              <a:rPr lang="ru-RU" dirty="0" err="1"/>
              <a:t>повітряної</a:t>
            </a:r>
            <a:r>
              <a:rPr lang="ru-RU" dirty="0"/>
              <a:t> </a:t>
            </a:r>
            <a:r>
              <a:rPr lang="ru-RU" dirty="0" err="1"/>
              <a:t>бронхограми</a:t>
            </a:r>
            <a:r>
              <a:rPr lang="ru-RU" dirty="0"/>
              <a:t>»</a:t>
            </a:r>
          </a:p>
          <a:p>
            <a:pPr marL="265113" indent="-265113">
              <a:buFont typeface="Arial" pitchFamily="34" charset="0"/>
              <a:buChar char="•"/>
            </a:pPr>
            <a:r>
              <a:rPr lang="uk-UA" dirty="0"/>
              <a:t>легеневий малюнок нечіткий;</a:t>
            </a:r>
          </a:p>
          <a:p>
            <a:pPr marL="265113" indent="-265113">
              <a:buFont typeface="Arial" pitchFamily="34" charset="0"/>
              <a:buChar char="•"/>
            </a:pPr>
            <a:r>
              <a:rPr lang="uk-UA" dirty="0"/>
              <a:t>коріння без структурні, </a:t>
            </a:r>
          </a:p>
          <a:p>
            <a:pPr marL="265113" indent="-265113">
              <a:buFont typeface="Arial" pitchFamily="34" charset="0"/>
              <a:buChar char="•"/>
            </a:pPr>
            <a:r>
              <a:rPr lang="uk-UA" dirty="0"/>
              <a:t>серцева тінь  розширена</a:t>
            </a:r>
            <a:endParaRPr lang="ru-RU"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7" name="Picture 3"/>
          <p:cNvPicPr>
            <a:picLocks noChangeAspect="1" noChangeArrowheads="1"/>
          </p:cNvPicPr>
          <p:nvPr/>
        </p:nvPicPr>
        <p:blipFill>
          <a:blip r:embed="rId2" cstate="print"/>
          <a:srcRect/>
          <a:stretch>
            <a:fillRect/>
          </a:stretch>
        </p:blipFill>
        <p:spPr bwMode="auto">
          <a:xfrm>
            <a:off x="0" y="1052736"/>
            <a:ext cx="6677025" cy="5553075"/>
          </a:xfrm>
          <a:prstGeom prst="rect">
            <a:avLst/>
          </a:prstGeom>
          <a:noFill/>
          <a:ln w="9525">
            <a:noFill/>
            <a:miter lim="800000"/>
            <a:headEnd/>
            <a:tailEnd/>
          </a:ln>
        </p:spPr>
      </p:pic>
      <p:sp>
        <p:nvSpPr>
          <p:cNvPr id="4" name="Прямоугольник 3"/>
          <p:cNvSpPr/>
          <p:nvPr/>
        </p:nvSpPr>
        <p:spPr>
          <a:xfrm>
            <a:off x="85878" y="0"/>
            <a:ext cx="9058121" cy="1077218"/>
          </a:xfrm>
          <a:prstGeom prst="rect">
            <a:avLst/>
          </a:prstGeom>
        </p:spPr>
        <p:txBody>
          <a:bodyPr wrap="square">
            <a:spAutoFit/>
          </a:bodyPr>
          <a:lstStyle/>
          <a:p>
            <a:pPr algn="ctr"/>
            <a:r>
              <a:rPr lang="uk-UA" sz="3200" b="1" dirty="0"/>
              <a:t>Респіраторний дистрес-синдром</a:t>
            </a:r>
          </a:p>
          <a:p>
            <a:pPr algn="ctr"/>
            <a:r>
              <a:rPr lang="uk-UA" sz="3200" b="1" dirty="0"/>
              <a:t>  на тлі сепсису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4" name="Picture 4" descr="https://prod-images-static.radiopaedia.org/images/46858237/f8786dbd930daeaf6138addbc51c02_big_gallery.jpeg"/>
          <p:cNvPicPr>
            <a:picLocks noChangeAspect="1" noChangeArrowheads="1"/>
          </p:cNvPicPr>
          <p:nvPr/>
        </p:nvPicPr>
        <p:blipFill>
          <a:blip r:embed="rId2" cstate="print"/>
          <a:srcRect/>
          <a:stretch>
            <a:fillRect/>
          </a:stretch>
        </p:blipFill>
        <p:spPr bwMode="auto">
          <a:xfrm>
            <a:off x="5039544" y="620688"/>
            <a:ext cx="4104456" cy="4104456"/>
          </a:xfrm>
          <a:prstGeom prst="rect">
            <a:avLst/>
          </a:prstGeom>
          <a:noFill/>
        </p:spPr>
      </p:pic>
      <p:sp>
        <p:nvSpPr>
          <p:cNvPr id="4" name="Прямоугольник 3"/>
          <p:cNvSpPr/>
          <p:nvPr/>
        </p:nvSpPr>
        <p:spPr>
          <a:xfrm>
            <a:off x="395536" y="0"/>
            <a:ext cx="8496944" cy="461665"/>
          </a:xfrm>
          <a:prstGeom prst="rect">
            <a:avLst/>
          </a:prstGeom>
        </p:spPr>
        <p:txBody>
          <a:bodyPr wrap="square">
            <a:spAutoFit/>
          </a:bodyPr>
          <a:lstStyle/>
          <a:p>
            <a:pPr algn="ctr"/>
            <a:r>
              <a:rPr lang="uk-UA" sz="2400" b="1" dirty="0"/>
              <a:t>Респіраторний дистрес-синдром</a:t>
            </a:r>
          </a:p>
        </p:txBody>
      </p:sp>
      <p:sp>
        <p:nvSpPr>
          <p:cNvPr id="5" name="Прямоугольник 4"/>
          <p:cNvSpPr/>
          <p:nvPr/>
        </p:nvSpPr>
        <p:spPr>
          <a:xfrm>
            <a:off x="395536" y="5013176"/>
            <a:ext cx="8352928" cy="923330"/>
          </a:xfrm>
          <a:prstGeom prst="rect">
            <a:avLst/>
          </a:prstGeom>
        </p:spPr>
        <p:txBody>
          <a:bodyPr wrap="square">
            <a:spAutoFit/>
          </a:bodyPr>
          <a:lstStyle/>
          <a:p>
            <a:pPr marL="265113" indent="-265113">
              <a:buFont typeface="Arial" pitchFamily="34" charset="0"/>
              <a:buChar char="•"/>
            </a:pPr>
            <a:r>
              <a:rPr lang="uk-UA" dirty="0"/>
              <a:t>Тотальне затемнення легеневої тканини обох легень </a:t>
            </a:r>
          </a:p>
          <a:p>
            <a:pPr marL="265113" indent="-265113">
              <a:buFont typeface="Arial" pitchFamily="34" charset="0"/>
              <a:buChar char="•"/>
            </a:pPr>
            <a:r>
              <a:rPr lang="uk-UA" dirty="0"/>
              <a:t>Ділянки емфізематозних булл </a:t>
            </a:r>
          </a:p>
          <a:p>
            <a:pPr marL="265113" indent="-265113">
              <a:buFont typeface="Arial" pitchFamily="34" charset="0"/>
              <a:buChar char="•"/>
            </a:pPr>
            <a:r>
              <a:rPr lang="uk-UA" dirty="0"/>
              <a:t>Симптоми «повітряної бронхографії»</a:t>
            </a:r>
          </a:p>
        </p:txBody>
      </p:sp>
      <p:pic>
        <p:nvPicPr>
          <p:cNvPr id="102401" name="Picture 1"/>
          <p:cNvPicPr>
            <a:picLocks noChangeAspect="1" noChangeArrowheads="1"/>
          </p:cNvPicPr>
          <p:nvPr/>
        </p:nvPicPr>
        <p:blipFill>
          <a:blip r:embed="rId3" cstate="print"/>
          <a:srcRect/>
          <a:stretch>
            <a:fillRect/>
          </a:stretch>
        </p:blipFill>
        <p:spPr bwMode="auto">
          <a:xfrm>
            <a:off x="467544" y="609745"/>
            <a:ext cx="4392488" cy="4112793"/>
          </a:xfrm>
          <a:prstGeom prst="rect">
            <a:avLst/>
          </a:prstGeom>
          <a:noFill/>
          <a:ln w="9525">
            <a:noFill/>
            <a:miter lim="800000"/>
            <a:headEnd/>
            <a:tailEnd/>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E:\Мои документы\КНИГИ по рентгену\Легкие\Шоковое легкое.jpg"/>
          <p:cNvPicPr>
            <a:picLocks noChangeAspect="1" noChangeArrowheads="1"/>
          </p:cNvPicPr>
          <p:nvPr/>
        </p:nvPicPr>
        <p:blipFill>
          <a:blip r:embed="rId2" cstate="print">
            <a:lum bright="10000" contrast="40000"/>
          </a:blip>
          <a:srcRect/>
          <a:stretch>
            <a:fillRect/>
          </a:stretch>
        </p:blipFill>
        <p:spPr bwMode="auto">
          <a:xfrm>
            <a:off x="0" y="692696"/>
            <a:ext cx="4782571" cy="4752528"/>
          </a:xfrm>
          <a:prstGeom prst="rect">
            <a:avLst/>
          </a:prstGeom>
          <a:noFill/>
        </p:spPr>
      </p:pic>
      <p:sp>
        <p:nvSpPr>
          <p:cNvPr id="3" name="Прямоугольник 2"/>
          <p:cNvSpPr/>
          <p:nvPr/>
        </p:nvSpPr>
        <p:spPr>
          <a:xfrm>
            <a:off x="755576" y="0"/>
            <a:ext cx="4392488" cy="400110"/>
          </a:xfrm>
          <a:prstGeom prst="rect">
            <a:avLst/>
          </a:prstGeom>
        </p:spPr>
        <p:txBody>
          <a:bodyPr wrap="square">
            <a:spAutoFit/>
          </a:bodyPr>
          <a:lstStyle/>
          <a:p>
            <a:pPr algn="ctr"/>
            <a:r>
              <a:rPr lang="uk-UA" sz="2000" b="1" dirty="0"/>
              <a:t>Респіраторний дистрес-синдром</a:t>
            </a:r>
          </a:p>
        </p:txBody>
      </p:sp>
      <p:pic>
        <p:nvPicPr>
          <p:cNvPr id="100353" name="Picture 1" descr="E:\Мои документы\КНИГИ по рентгену\Легкие\респираторный дистресс-синдромм3стадия.jpeg"/>
          <p:cNvPicPr>
            <a:picLocks noChangeAspect="1" noChangeArrowheads="1"/>
          </p:cNvPicPr>
          <p:nvPr/>
        </p:nvPicPr>
        <p:blipFill>
          <a:blip r:embed="rId3" cstate="print">
            <a:lum bright="10000" contrast="30000"/>
          </a:blip>
          <a:srcRect/>
          <a:stretch>
            <a:fillRect/>
          </a:stretch>
        </p:blipFill>
        <p:spPr bwMode="auto">
          <a:xfrm>
            <a:off x="4788024" y="2636913"/>
            <a:ext cx="4355976" cy="4221088"/>
          </a:xfrm>
          <a:prstGeom prst="rect">
            <a:avLst/>
          </a:prstGeom>
          <a:noFill/>
        </p:spPr>
      </p:pic>
      <p:sp>
        <p:nvSpPr>
          <p:cNvPr id="6" name="Прямоугольник 5"/>
          <p:cNvSpPr/>
          <p:nvPr/>
        </p:nvSpPr>
        <p:spPr>
          <a:xfrm>
            <a:off x="7884368" y="2636912"/>
            <a:ext cx="1259632" cy="288032"/>
          </a:xfrm>
          <a:prstGeom prst="rect">
            <a:avLst/>
          </a:prstGeom>
          <a:solidFill>
            <a:schemeClr val="bg2">
              <a:lumMod val="60000"/>
              <a:lumOff val="4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88024" y="188640"/>
            <a:ext cx="4032448" cy="1077218"/>
          </a:xfrm>
          <a:prstGeom prst="rect">
            <a:avLst/>
          </a:prstGeom>
        </p:spPr>
        <p:txBody>
          <a:bodyPr wrap="square">
            <a:spAutoFit/>
          </a:bodyPr>
          <a:lstStyle/>
          <a:p>
            <a:r>
              <a:rPr lang="uk-UA" sz="3200" b="1" dirty="0"/>
              <a:t>Респіраторний дистрес-синдром</a:t>
            </a:r>
          </a:p>
        </p:txBody>
      </p:sp>
      <p:sp>
        <p:nvSpPr>
          <p:cNvPr id="5" name="Прямоугольник 4"/>
          <p:cNvSpPr/>
          <p:nvPr/>
        </p:nvSpPr>
        <p:spPr>
          <a:xfrm>
            <a:off x="4283968" y="1556792"/>
            <a:ext cx="4644008" cy="1200329"/>
          </a:xfrm>
          <a:prstGeom prst="rect">
            <a:avLst/>
          </a:prstGeom>
        </p:spPr>
        <p:txBody>
          <a:bodyPr wrap="square">
            <a:spAutoFit/>
          </a:bodyPr>
          <a:lstStyle/>
          <a:p>
            <a:pPr marL="265113" indent="-265113">
              <a:buFont typeface="Arial" pitchFamily="34" charset="0"/>
              <a:buChar char="•"/>
            </a:pPr>
            <a:r>
              <a:rPr lang="uk-UA" dirty="0"/>
              <a:t>затемнення легеневої паренхіми обох легень в нижніх відділах, </a:t>
            </a:r>
          </a:p>
          <a:p>
            <a:pPr marL="265113" indent="-265113">
              <a:buFont typeface="Arial" pitchFamily="34" charset="0"/>
              <a:buChar char="•"/>
            </a:pPr>
            <a:r>
              <a:rPr lang="uk-UA" dirty="0"/>
              <a:t>нечіткість легеневого малюнка, </a:t>
            </a:r>
          </a:p>
          <a:p>
            <a:pPr marL="265113" indent="-265113">
              <a:buFont typeface="Arial" pitchFamily="34" charset="0"/>
              <a:buChar char="•"/>
            </a:pPr>
            <a:r>
              <a:rPr lang="uk-UA" dirty="0"/>
              <a:t>мало структурність коренів легких</a:t>
            </a:r>
          </a:p>
        </p:txBody>
      </p:sp>
      <p:sp>
        <p:nvSpPr>
          <p:cNvPr id="8" name="Прямоугольник 7"/>
          <p:cNvSpPr/>
          <p:nvPr/>
        </p:nvSpPr>
        <p:spPr>
          <a:xfrm>
            <a:off x="251520" y="5229200"/>
            <a:ext cx="8892480" cy="1477328"/>
          </a:xfrm>
          <a:prstGeom prst="rect">
            <a:avLst/>
          </a:prstGeom>
        </p:spPr>
        <p:txBody>
          <a:bodyPr wrap="square">
            <a:spAutoFit/>
          </a:bodyPr>
          <a:lstStyle/>
          <a:p>
            <a:r>
              <a:rPr lang="uk-UA" b="1" i="1" dirty="0">
                <a:solidFill>
                  <a:srgbClr val="002060"/>
                </a:solidFill>
              </a:rPr>
              <a:t>При РДСВ не характерні:</a:t>
            </a:r>
          </a:p>
          <a:p>
            <a:pPr marL="265113" indent="-265113">
              <a:buFont typeface="Arial" pitchFamily="34" charset="0"/>
              <a:buChar char="•"/>
            </a:pPr>
            <a:r>
              <a:rPr lang="uk-UA" b="1" i="1" dirty="0">
                <a:solidFill>
                  <a:srgbClr val="002060"/>
                </a:solidFill>
              </a:rPr>
              <a:t>перібронховаскулярні «муфти», </a:t>
            </a:r>
          </a:p>
          <a:p>
            <a:pPr marL="265113" indent="-265113">
              <a:buFont typeface="Arial" pitchFamily="34" charset="0"/>
              <a:buChar char="•"/>
            </a:pPr>
            <a:r>
              <a:rPr lang="uk-UA" b="1" i="1" dirty="0">
                <a:solidFill>
                  <a:srgbClr val="002060"/>
                </a:solidFill>
              </a:rPr>
              <a:t>лінії Керлі типу В, </a:t>
            </a:r>
          </a:p>
          <a:p>
            <a:pPr marL="265113" indent="-265113">
              <a:buFont typeface="Arial" pitchFamily="34" charset="0"/>
              <a:buChar char="•"/>
            </a:pPr>
            <a:r>
              <a:rPr lang="uk-UA" b="1" i="1" dirty="0">
                <a:solidFill>
                  <a:srgbClr val="002060"/>
                </a:solidFill>
              </a:rPr>
              <a:t>потовщення меж часткової плеври,</a:t>
            </a:r>
          </a:p>
          <a:p>
            <a:pPr marL="265113" indent="-265113">
              <a:buFont typeface="Arial" pitchFamily="34" charset="0"/>
              <a:buChar char="•"/>
            </a:pPr>
            <a:r>
              <a:rPr lang="uk-UA" b="1" i="1" dirty="0">
                <a:solidFill>
                  <a:srgbClr val="002060"/>
                </a:solidFill>
              </a:rPr>
              <a:t>рідина в плевральній порожнині</a:t>
            </a:r>
          </a:p>
        </p:txBody>
      </p:sp>
      <p:pic>
        <p:nvPicPr>
          <p:cNvPr id="101377" name="Picture 1"/>
          <p:cNvPicPr>
            <a:picLocks noChangeAspect="1" noChangeArrowheads="1"/>
          </p:cNvPicPr>
          <p:nvPr/>
        </p:nvPicPr>
        <p:blipFill>
          <a:blip r:embed="rId2" cstate="print">
            <a:lum bright="20000" contrast="-10000"/>
          </a:blip>
          <a:srcRect/>
          <a:stretch>
            <a:fillRect/>
          </a:stretch>
        </p:blipFill>
        <p:spPr bwMode="auto">
          <a:xfrm>
            <a:off x="323528" y="332656"/>
            <a:ext cx="3676650" cy="4610100"/>
          </a:xfrm>
          <a:prstGeom prst="rect">
            <a:avLst/>
          </a:prstGeom>
          <a:noFill/>
          <a:ln w="9525">
            <a:noFill/>
            <a:miter lim="800000"/>
            <a:headEnd/>
            <a:tailEnd/>
          </a:ln>
        </p:spPr>
      </p:pic>
      <p:sp>
        <p:nvSpPr>
          <p:cNvPr id="10" name="Прямоугольник 9"/>
          <p:cNvSpPr/>
          <p:nvPr/>
        </p:nvSpPr>
        <p:spPr>
          <a:xfrm>
            <a:off x="323528" y="332656"/>
            <a:ext cx="936104" cy="432048"/>
          </a:xfrm>
          <a:prstGeom prst="rect">
            <a:avLst/>
          </a:prstGeom>
          <a:solidFill>
            <a:schemeClr val="tx1">
              <a:lumMod val="50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40"/>
            <a:ext cx="8568952" cy="1938992"/>
          </a:xfrm>
          <a:prstGeom prst="rect">
            <a:avLst/>
          </a:prstGeom>
        </p:spPr>
        <p:txBody>
          <a:bodyPr wrap="square">
            <a:spAutoFit/>
          </a:bodyPr>
          <a:lstStyle/>
          <a:p>
            <a:pPr indent="265113" algn="just"/>
            <a:r>
              <a:rPr lang="uk-UA" sz="2400" dirty="0"/>
              <a:t>Зміни, характерні для III-IV ст. необхідно диференціювати з набряком легень, при якому рівномірне зниження прозорості в обох легенях менш характерне, також нехарактерним є збереження структурності коренів легких і симптому «повітряної бронхограми».  </a:t>
            </a:r>
          </a:p>
        </p:txBody>
      </p:sp>
      <p:pic>
        <p:nvPicPr>
          <p:cNvPr id="103425" name="Picture 1"/>
          <p:cNvPicPr>
            <a:picLocks noChangeAspect="1" noChangeArrowheads="1"/>
          </p:cNvPicPr>
          <p:nvPr/>
        </p:nvPicPr>
        <p:blipFill>
          <a:blip r:embed="rId2" cstate="print"/>
          <a:srcRect/>
          <a:stretch>
            <a:fillRect/>
          </a:stretch>
        </p:blipFill>
        <p:spPr bwMode="auto">
          <a:xfrm>
            <a:off x="323528" y="2204864"/>
            <a:ext cx="3960441" cy="3924140"/>
          </a:xfrm>
          <a:prstGeom prst="rect">
            <a:avLst/>
          </a:prstGeom>
          <a:noFill/>
          <a:ln w="9525">
            <a:noFill/>
            <a:miter lim="800000"/>
            <a:headEnd/>
            <a:tailEnd/>
          </a:ln>
          <a:effectLst/>
        </p:spPr>
      </p:pic>
      <p:sp>
        <p:nvSpPr>
          <p:cNvPr id="5" name="Прямоугольник 4"/>
          <p:cNvSpPr/>
          <p:nvPr/>
        </p:nvSpPr>
        <p:spPr>
          <a:xfrm>
            <a:off x="467545" y="6237312"/>
            <a:ext cx="3744416" cy="646331"/>
          </a:xfrm>
          <a:prstGeom prst="rect">
            <a:avLst/>
          </a:prstGeom>
        </p:spPr>
        <p:txBody>
          <a:bodyPr wrap="square">
            <a:spAutoFit/>
          </a:bodyPr>
          <a:lstStyle/>
          <a:p>
            <a:r>
              <a:rPr lang="uk-UA" b="1" dirty="0"/>
              <a:t>Респіраторний дистрес-синдром  на тлі туберкульозу </a:t>
            </a:r>
          </a:p>
        </p:txBody>
      </p:sp>
      <p:pic>
        <p:nvPicPr>
          <p:cNvPr id="7" name="Picture 2"/>
          <p:cNvPicPr>
            <a:picLocks noChangeAspect="1" noChangeArrowheads="1"/>
          </p:cNvPicPr>
          <p:nvPr/>
        </p:nvPicPr>
        <p:blipFill>
          <a:blip r:embed="rId3" cstate="print"/>
          <a:srcRect/>
          <a:stretch>
            <a:fillRect/>
          </a:stretch>
        </p:blipFill>
        <p:spPr bwMode="auto">
          <a:xfrm>
            <a:off x="4473537" y="2204864"/>
            <a:ext cx="4670463" cy="3888432"/>
          </a:xfrm>
          <a:prstGeom prst="rect">
            <a:avLst/>
          </a:prstGeom>
          <a:noFill/>
          <a:ln w="9525">
            <a:noFill/>
            <a:miter lim="800000"/>
            <a:headEnd/>
            <a:tailEnd/>
          </a:ln>
          <a:effec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Гострий</a:t>
            </a:r>
            <a:r>
              <a:rPr lang="ru-RU" dirty="0"/>
              <a:t> набряк </a:t>
            </a:r>
            <a:r>
              <a:rPr lang="ru-RU" dirty="0" err="1"/>
              <a:t>легень</a:t>
            </a:r>
            <a:endParaRPr lang="ru-RU" dirty="0"/>
          </a:p>
        </p:txBody>
      </p:sp>
      <p:sp>
        <p:nvSpPr>
          <p:cNvPr id="6" name="Прямоугольник 5"/>
          <p:cNvSpPr/>
          <p:nvPr/>
        </p:nvSpPr>
        <p:spPr>
          <a:xfrm>
            <a:off x="323528" y="1340768"/>
            <a:ext cx="8568952" cy="3785652"/>
          </a:xfrm>
          <a:prstGeom prst="rect">
            <a:avLst/>
          </a:prstGeom>
        </p:spPr>
        <p:txBody>
          <a:bodyPr wrap="square">
            <a:spAutoFit/>
          </a:bodyPr>
          <a:lstStyle/>
          <a:p>
            <a:pPr indent="265113" algn="just"/>
            <a:r>
              <a:rPr lang="uk-UA" sz="2400" dirty="0"/>
              <a:t>Гострий набряк легень, обумовлений пропотіванням рідкої частини крові з легеневих капілярів в інтерстицій легені і альвеоли, клінічно проявляється тяжкою дихальною недостатністю. При слабкості лівого шлуночка або мітральний ваді серця внаслідок утруднення відтоку крові з малого кола кровообігу зростає гідростатичний тиск у легеневих капілярах і стає вище рівня осмотичного тиску крові. В результаті цього виникає геморагічний набряк легенів. Сприяють набряку легенів гіпоксія, ацидоз, захворювання центральної нервової системи.</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6001643"/>
          </a:xfrm>
          <a:prstGeom prst="rect">
            <a:avLst/>
          </a:prstGeom>
        </p:spPr>
        <p:txBody>
          <a:bodyPr wrap="square">
            <a:spAutoFit/>
          </a:bodyPr>
          <a:lstStyle/>
          <a:p>
            <a:pPr algn="ctr"/>
            <a:r>
              <a:rPr lang="ru-RU" sz="2400" b="1" dirty="0"/>
              <a:t>СТАДІЇ НАКОПИЧЕННЯ РІДИНИ В ЛЕГЕНЯХ</a:t>
            </a:r>
          </a:p>
          <a:p>
            <a:pPr algn="ctr"/>
            <a:endParaRPr lang="ru-RU" sz="2400" b="1" dirty="0"/>
          </a:p>
          <a:p>
            <a:pPr marL="1608138" indent="-1608138"/>
            <a:r>
              <a:rPr lang="en-US" sz="2400" b="1" dirty="0">
                <a:solidFill>
                  <a:srgbClr val="002060"/>
                </a:solidFill>
                <a:latin typeface="Times New Roman" pitchFamily="18" charset="0"/>
                <a:cs typeface="Times New Roman" pitchFamily="18" charset="0"/>
              </a:rPr>
              <a:t>I </a:t>
            </a:r>
            <a:r>
              <a:rPr lang="ru-RU" sz="2400" b="1" dirty="0">
                <a:solidFill>
                  <a:srgbClr val="002060"/>
                </a:solidFill>
                <a:latin typeface="Times New Roman" pitchFamily="18" charset="0"/>
                <a:cs typeface="Times New Roman" pitchFamily="18" charset="0"/>
              </a:rPr>
              <a:t>СТАДІЯ </a:t>
            </a:r>
            <a:r>
              <a:rPr lang="ru-RU" sz="2400" dirty="0">
                <a:latin typeface="Times New Roman" pitchFamily="18" charset="0"/>
                <a:cs typeface="Times New Roman" pitchFamily="18" charset="0"/>
              </a:rPr>
              <a:t>- </a:t>
            </a:r>
            <a:r>
              <a:rPr lang="uk-UA" sz="2400" dirty="0">
                <a:latin typeface="Times New Roman" pitchFamily="18" charset="0"/>
                <a:cs typeface="Times New Roman" pitchFamily="18" charset="0"/>
              </a:rPr>
              <a:t>підвищення гідростатичного тиску крові в легеневих капілярах. Обсяг рідини, що проникає з них в інтерстиціальний простір збільшується; </a:t>
            </a:r>
          </a:p>
          <a:p>
            <a:pPr marL="1608138" indent="-1608138"/>
            <a:r>
              <a:rPr lang="uk-UA" sz="2400" b="1" dirty="0">
                <a:solidFill>
                  <a:srgbClr val="002060"/>
                </a:solidFill>
                <a:latin typeface="Times New Roman" pitchFamily="18" charset="0"/>
                <a:cs typeface="Times New Roman" pitchFamily="18" charset="0"/>
              </a:rPr>
              <a:t>II СТАДІЯ </a:t>
            </a:r>
            <a:r>
              <a:rPr lang="uk-UA" sz="2400" dirty="0">
                <a:latin typeface="Times New Roman" pitchFamily="18" charset="0"/>
                <a:cs typeface="Times New Roman" pitchFamily="18" charset="0"/>
              </a:rPr>
              <a:t>- інтерстиціальний набряк - Венозні і лімфатичні судини не в змозі видалити надлишкову рідину розвивається набряк. </a:t>
            </a:r>
            <a:r>
              <a:rPr lang="uk-UA" sz="2400" dirty="0" err="1">
                <a:latin typeface="Times New Roman" pitchFamily="18" charset="0"/>
                <a:cs typeface="Times New Roman" pitchFamily="18" charset="0"/>
              </a:rPr>
              <a:t>Позасудинна</a:t>
            </a:r>
            <a:r>
              <a:rPr lang="uk-UA" sz="2400" dirty="0">
                <a:latin typeface="Times New Roman" pitchFamily="18" charset="0"/>
                <a:cs typeface="Times New Roman" pitchFamily="18" charset="0"/>
              </a:rPr>
              <a:t> рідина спочатку накопичується в </a:t>
            </a:r>
            <a:r>
              <a:rPr lang="uk-UA" sz="2400" dirty="0" err="1">
                <a:latin typeface="Times New Roman" pitchFamily="18" charset="0"/>
                <a:cs typeface="Times New Roman" pitchFamily="18" charset="0"/>
              </a:rPr>
              <a:t>інтерстиціальному</a:t>
            </a:r>
            <a:r>
              <a:rPr lang="uk-UA" sz="2400" dirty="0">
                <a:latin typeface="Times New Roman" pitchFamily="18" charset="0"/>
                <a:cs typeface="Times New Roman" pitchFamily="18" charset="0"/>
              </a:rPr>
              <a:t> просторі; </a:t>
            </a:r>
            <a:r>
              <a:rPr lang="uk-UA" sz="2400" dirty="0" err="1">
                <a:latin typeface="Times New Roman" pitchFamily="18" charset="0"/>
                <a:cs typeface="Times New Roman" pitchFamily="18" charset="0"/>
              </a:rPr>
              <a:t>міжальвеолярні</a:t>
            </a:r>
            <a:r>
              <a:rPr lang="uk-UA" sz="2400" dirty="0">
                <a:latin typeface="Times New Roman" pitchFamily="18" charset="0"/>
                <a:cs typeface="Times New Roman" pitchFamily="18" charset="0"/>
              </a:rPr>
              <a:t> перегородки товщають в 3-4 рази. </a:t>
            </a:r>
          </a:p>
          <a:p>
            <a:pPr marL="1608138" indent="-1608138"/>
            <a:r>
              <a:rPr lang="uk-UA" sz="2400" b="1" dirty="0">
                <a:solidFill>
                  <a:srgbClr val="002060"/>
                </a:solidFill>
                <a:latin typeface="Times New Roman" pitchFamily="18" charset="0"/>
                <a:cs typeface="Times New Roman" pitchFamily="18" charset="0"/>
              </a:rPr>
              <a:t>III СТАДІЯ </a:t>
            </a:r>
            <a:r>
              <a:rPr lang="uk-UA" sz="2400" dirty="0">
                <a:latin typeface="Times New Roman" pitchFamily="18" charset="0"/>
                <a:cs typeface="Times New Roman" pitchFamily="18" charset="0"/>
              </a:rPr>
              <a:t>- альвеолярний набряк - «затоплення» альвеол рідиною безпосередньо з оточуючого альвеоли інтерстиціального простору в зв'язку з високим тиском в ньому. Настає дистрофія ендотелію капілярів і </a:t>
            </a:r>
            <a:r>
              <a:rPr lang="uk-UA" sz="2400" dirty="0" err="1">
                <a:latin typeface="Times New Roman" pitchFamily="18" charset="0"/>
                <a:cs typeface="Times New Roman" pitchFamily="18" charset="0"/>
              </a:rPr>
              <a:t>пневмоцитів</a:t>
            </a:r>
            <a:r>
              <a:rPr lang="uk-UA" sz="2400" dirty="0">
                <a:latin typeface="Times New Roman" pitchFamily="18" charset="0"/>
                <a:cs typeface="Times New Roman" pitchFamily="18" charset="0"/>
              </a:rPr>
              <a:t>, їх лущення. Альвеоли заповнюються транссудатом</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424936" cy="4893647"/>
          </a:xfrm>
          <a:prstGeom prst="rect">
            <a:avLst/>
          </a:prstGeom>
        </p:spPr>
        <p:txBody>
          <a:bodyPr wrap="square">
            <a:spAutoFit/>
          </a:bodyPr>
          <a:lstStyle/>
          <a:p>
            <a:pPr indent="265113" algn="just"/>
            <a:r>
              <a:rPr lang="uk-UA" sz="2400" dirty="0"/>
              <a:t>За клінічним перебігом виділяють: </a:t>
            </a:r>
          </a:p>
          <a:p>
            <a:pPr indent="265113" algn="just">
              <a:buFont typeface="Arial" pitchFamily="34" charset="0"/>
              <a:buChar char="•"/>
            </a:pPr>
            <a:r>
              <a:rPr lang="uk-UA" sz="2400" dirty="0"/>
              <a:t>гостру (до 4 годин),</a:t>
            </a:r>
          </a:p>
          <a:p>
            <a:pPr indent="265113" algn="just">
              <a:buFont typeface="Arial" pitchFamily="34" charset="0"/>
              <a:buChar char="•"/>
            </a:pPr>
            <a:r>
              <a:rPr lang="uk-UA" sz="2400" dirty="0" err="1"/>
              <a:t>підгостру</a:t>
            </a:r>
            <a:r>
              <a:rPr lang="uk-UA" sz="2400" dirty="0"/>
              <a:t> (від 4 до 12 годин) </a:t>
            </a:r>
          </a:p>
          <a:p>
            <a:pPr indent="265113" algn="just">
              <a:buFont typeface="Arial" pitchFamily="34" charset="0"/>
              <a:buChar char="•"/>
            </a:pPr>
            <a:r>
              <a:rPr lang="uk-UA" sz="2400" dirty="0"/>
              <a:t>затяжну (від 12 годин до декількох діб) стадію набряку легень. </a:t>
            </a:r>
          </a:p>
          <a:p>
            <a:pPr indent="265113" algn="just"/>
            <a:r>
              <a:rPr lang="uk-UA" sz="2400" dirty="0"/>
              <a:t>Клініка: появою задишки, хворі приймають вимушене положення. При аускультації вислуховуються розсіяні сухі хрипи. Якщо допомога не надана вчасно, інтерстиціальний набряк прогресує в розгорнуту картину альвеолярного набряку легень: з'являється пінисте мокротиння, іноді забарвлене ​​в рожевий колір. Над легенями вислуховуються множинні вологі хрипи, спочатку в </a:t>
            </a:r>
            <a:r>
              <a:rPr lang="uk-UA" sz="2400" dirty="0" err="1"/>
              <a:t>нижнезадніх</a:t>
            </a:r>
            <a:r>
              <a:rPr lang="uk-UA" sz="2400" dirty="0"/>
              <a:t> ділянках легень. У міру наростання набряку легенів хрипи піднімаються вище.</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6678751"/>
          </a:xfrm>
          <a:prstGeom prst="rect">
            <a:avLst/>
          </a:prstGeom>
        </p:spPr>
        <p:txBody>
          <a:bodyPr wrap="square">
            <a:spAutoFit/>
          </a:bodyPr>
          <a:lstStyle/>
          <a:p>
            <a:pPr indent="265113" algn="just"/>
            <a:r>
              <a:rPr lang="uk-UA" sz="2400" b="1" dirty="0"/>
              <a:t>Рентгенологічно</a:t>
            </a:r>
            <a:r>
              <a:rPr lang="uk-UA" sz="2400" dirty="0"/>
              <a:t> виділяють 2 стадії набряку легень:</a:t>
            </a:r>
          </a:p>
          <a:p>
            <a:pPr indent="265113" algn="just">
              <a:buFont typeface="Wingdings" pitchFamily="2" charset="2"/>
              <a:buChar char="Ø"/>
            </a:pPr>
            <a:r>
              <a:rPr lang="uk-UA" sz="2400" dirty="0" err="1"/>
              <a:t>Інтерстиціальну</a:t>
            </a:r>
            <a:r>
              <a:rPr lang="uk-UA" sz="2400" dirty="0"/>
              <a:t> і</a:t>
            </a:r>
          </a:p>
          <a:p>
            <a:pPr indent="265113" algn="just">
              <a:buFont typeface="Wingdings" pitchFamily="2" charset="2"/>
              <a:buChar char="Ø"/>
            </a:pPr>
            <a:r>
              <a:rPr lang="uk-UA" sz="2400" dirty="0"/>
              <a:t>Альвеолярну стадії набряку легень.</a:t>
            </a:r>
          </a:p>
          <a:p>
            <a:pPr indent="265113" algn="just"/>
            <a:r>
              <a:rPr lang="uk-UA" sz="2400" dirty="0"/>
              <a:t>Зміни на рентгенограмі можуть проявлятися ще за 1-2 доби до появи розгорнутої клінічної картини. </a:t>
            </a:r>
          </a:p>
          <a:p>
            <a:pPr indent="265113" algn="just">
              <a:buFont typeface="Arial" pitchFamily="34" charset="0"/>
              <a:buChar char="•"/>
            </a:pPr>
            <a:r>
              <a:rPr lang="uk-UA" sz="2400" dirty="0"/>
              <a:t>Спочатку це посилення легеневого малюнка за рахунок набряку інтерстицію (</a:t>
            </a:r>
            <a:r>
              <a:rPr lang="uk-UA" sz="2400" dirty="0" err="1"/>
              <a:t>перібронхіальні</a:t>
            </a:r>
            <a:r>
              <a:rPr lang="uk-UA" sz="2400" dirty="0"/>
              <a:t> муфти і нечіткість контурів судин),</a:t>
            </a:r>
          </a:p>
          <a:p>
            <a:pPr indent="265113" algn="just">
              <a:buFont typeface="Arial" pitchFamily="34" charset="0"/>
              <a:buChar char="•"/>
            </a:pPr>
            <a:r>
              <a:rPr lang="uk-UA" sz="2400" dirty="0"/>
              <a:t>Дифузне зниження прозорості легеневих полів (симптом "матового скла»);</a:t>
            </a:r>
          </a:p>
          <a:p>
            <a:pPr indent="265113" algn="just">
              <a:buFont typeface="Arial" pitchFamily="34" charset="0"/>
              <a:buChar char="•"/>
            </a:pPr>
            <a:r>
              <a:rPr lang="uk-UA" sz="2400" dirty="0"/>
              <a:t>Розширення, ущільнення і втрата чіткості зображення коренів легень;</a:t>
            </a:r>
          </a:p>
          <a:p>
            <a:pPr indent="265113" algn="just">
              <a:buFont typeface="Arial" pitchFamily="34" charset="0"/>
              <a:buChar char="•"/>
            </a:pPr>
            <a:r>
              <a:rPr lang="uk-UA" sz="2400" dirty="0"/>
              <a:t>Розширення розмірів серця (в більшості випадків).</a:t>
            </a:r>
          </a:p>
          <a:p>
            <a:pPr indent="265113" algn="just">
              <a:buFont typeface="Arial" pitchFamily="34" charset="0"/>
              <a:buChar char="•"/>
            </a:pPr>
            <a:r>
              <a:rPr lang="uk-UA" sz="2400" dirty="0"/>
              <a:t>Лінії Керлі - як наслідок набряку </a:t>
            </a:r>
            <a:r>
              <a:rPr lang="uk-UA" sz="2400" dirty="0" err="1"/>
              <a:t>міжчасточкових</a:t>
            </a:r>
            <a:r>
              <a:rPr lang="uk-UA" sz="2400" dirty="0"/>
              <a:t> перегородок.</a:t>
            </a:r>
          </a:p>
          <a:p>
            <a:pPr indent="265113" algn="just">
              <a:buFont typeface="Arial" pitchFamily="34" charset="0"/>
              <a:buChar char="•"/>
            </a:pPr>
            <a:r>
              <a:rPr lang="uk-UA" sz="2400" dirty="0"/>
              <a:t>Надалі з'являються двосторонні вогнищеві тіні міліарні і </a:t>
            </a:r>
            <a:r>
              <a:rPr lang="uk-UA" sz="2400" dirty="0" err="1"/>
              <a:t>великовогнищеві</a:t>
            </a:r>
            <a:r>
              <a:rPr lang="uk-UA" sz="2400" dirty="0"/>
              <a:t>, схильні до злиття, більше в прикореневих відділах, які можуть поширюватися на обидва легеневі поля. Іноді зміни можуть носити і асиметричний характер.</a:t>
            </a:r>
          </a:p>
          <a:p>
            <a:pPr indent="265113" algn="just"/>
            <a:endParaRPr lang="uk-UA" sz="20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260648"/>
            <a:ext cx="8640960" cy="6370975"/>
          </a:xfrm>
          <a:prstGeom prst="rect">
            <a:avLst/>
          </a:prstGeom>
        </p:spPr>
        <p:txBody>
          <a:bodyPr wrap="square">
            <a:spAutoFit/>
          </a:bodyPr>
          <a:lstStyle/>
          <a:p>
            <a:r>
              <a:rPr lang="uk-UA" sz="2400" dirty="0" err="1"/>
              <a:t>Тюріним</a:t>
            </a:r>
            <a:r>
              <a:rPr lang="uk-UA" sz="2400" dirty="0"/>
              <a:t> Є.І. з співавт. (1985) виділені наступні 3 стадії альвеолярного набряку легень. </a:t>
            </a:r>
          </a:p>
          <a:p>
            <a:pPr indent="354013" algn="just"/>
            <a:r>
              <a:rPr lang="uk-UA" sz="2400" b="1" dirty="0"/>
              <a:t>I стадія </a:t>
            </a:r>
            <a:r>
              <a:rPr lang="uk-UA" sz="2400" dirty="0"/>
              <a:t>альвеолярного набряку легень рентгенологічно проявляється гомогенним зниженням прозорості легень з наявністю нечітко визначених вогнищ і ділянок затемнення, обумовлених пропотіванням рідини в альвеолярну легеневу тканину. Внаслідок горизонтального положення хворих транссудат, як правило, накопичується в задніх відділах легень. Насичені набряковою рідиною задні бронхолегеневі сегменти (SVI, SX, SII) на знімках в прямій проекції нашаровуються на корінь і прикорневі відділи і обумовлюють інтенсивність і форму у вигляді «крил метелика". Роздуті передні сегменти (SIII-SV) ​​обумовлюють підвищену прозорість периферичних відділів легень </a:t>
            </a:r>
            <a:r>
              <a:rPr lang="uk-UA" sz="2400" dirty="0" err="1"/>
              <a:t>.На</a:t>
            </a:r>
            <a:r>
              <a:rPr lang="uk-UA" sz="2400" dirty="0"/>
              <a:t> бічних рентгенограмах ОГК, як правило, виявляється плевральний випіт з розташуванням в задніх відділах плевральної порожнини у вигляді інтенсивного затемнення однорідного характеру у задніх відділів ребер.</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0"/>
            <a:ext cx="8820472" cy="5262979"/>
          </a:xfrm>
          <a:prstGeom prst="rect">
            <a:avLst/>
          </a:prstGeom>
        </p:spPr>
        <p:txBody>
          <a:bodyPr wrap="square">
            <a:spAutoFit/>
          </a:bodyPr>
          <a:lstStyle/>
          <a:p>
            <a:pPr indent="265113" algn="just"/>
            <a:r>
              <a:rPr lang="uk-UA" sz="2400" b="1" dirty="0"/>
              <a:t>II стадія </a:t>
            </a:r>
            <a:r>
              <a:rPr lang="uk-UA" sz="2400" dirty="0"/>
              <a:t>альвеолярного набряку: ділянки зниженої прозорості легень за рахунок альвеолярного набряку, невеликі (2-4 см) інтенсивні тіні з нечіткими контурами, які локалізуються переважно в </a:t>
            </a:r>
            <a:r>
              <a:rPr lang="uk-UA" sz="2400" dirty="0" err="1"/>
              <a:t>субплевральних</a:t>
            </a:r>
            <a:r>
              <a:rPr lang="uk-UA" sz="2400" dirty="0"/>
              <a:t> відділах задніх сегментів. Висока інтенсивність цих тіней, плямистість легеневих полів, збереження вільних від вмісту просвіту бронхів,відсутність або незначна кількість рідини в плевральних порожнинах.</a:t>
            </a:r>
          </a:p>
          <a:p>
            <a:pPr indent="265113" algn="just"/>
            <a:r>
              <a:rPr lang="uk-UA" sz="2400" b="1" dirty="0"/>
              <a:t>III стадія</a:t>
            </a:r>
            <a:r>
              <a:rPr lang="uk-UA" sz="2400" dirty="0"/>
              <a:t> набряку легенів: нерівномірне підвищення прозорості легеневих полів, яке поєднується з наростанням їх плямистості в результаті організації альвеолярного вмісту, великі тіні (5-7 см) підвищеної інтенсивності з нерівними контурами і </a:t>
            </a:r>
            <a:r>
              <a:rPr lang="uk-UA" sz="2400" dirty="0" err="1"/>
              <a:t>тяжистість</a:t>
            </a:r>
            <a:r>
              <a:rPr lang="uk-UA" sz="2400" dirty="0"/>
              <a:t> структури - поява силуету «кажана» або «метелики».</a:t>
            </a:r>
          </a:p>
          <a:p>
            <a:pPr indent="265113" algn="just"/>
            <a:r>
              <a:rPr lang="uk-UA" sz="2400" dirty="0"/>
              <a:t>Прогноз при набряку легенів серйозний. Летальність становить 20-50%, а якщо причиною набряку є інфаркт міокарда - до 90%.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a:blip r:embed="rId2" cstate="print"/>
          <a:srcRect/>
          <a:stretch>
            <a:fillRect/>
          </a:stretch>
        </p:blipFill>
        <p:spPr bwMode="auto">
          <a:xfrm>
            <a:off x="0" y="908720"/>
            <a:ext cx="6166373" cy="5184576"/>
          </a:xfrm>
          <a:prstGeom prst="rect">
            <a:avLst/>
          </a:prstGeom>
          <a:noFill/>
          <a:ln w="9525">
            <a:noFill/>
            <a:miter lim="800000"/>
            <a:headEnd/>
            <a:tailEnd/>
          </a:ln>
          <a:effectLst/>
        </p:spPr>
      </p:pic>
      <p:sp>
        <p:nvSpPr>
          <p:cNvPr id="3" name="Прямоугольник 2"/>
          <p:cNvSpPr/>
          <p:nvPr/>
        </p:nvSpPr>
        <p:spPr>
          <a:xfrm>
            <a:off x="755576" y="260648"/>
            <a:ext cx="4180825" cy="461665"/>
          </a:xfrm>
          <a:prstGeom prst="rect">
            <a:avLst/>
          </a:prstGeom>
        </p:spPr>
        <p:txBody>
          <a:bodyPr wrap="none">
            <a:spAutoFit/>
          </a:bodyPr>
          <a:lstStyle/>
          <a:p>
            <a:r>
              <a:rPr lang="uk-UA" sz="2400" b="1" dirty="0" err="1"/>
              <a:t>Кардіогенний</a:t>
            </a:r>
            <a:r>
              <a:rPr lang="uk-UA" sz="2400" b="1" dirty="0"/>
              <a:t> набряк легень</a:t>
            </a:r>
          </a:p>
        </p:txBody>
      </p:sp>
      <p:sp>
        <p:nvSpPr>
          <p:cNvPr id="4" name="Прямоугольник 3"/>
          <p:cNvSpPr/>
          <p:nvPr/>
        </p:nvSpPr>
        <p:spPr>
          <a:xfrm>
            <a:off x="6156176" y="1052736"/>
            <a:ext cx="2736304" cy="2862322"/>
          </a:xfrm>
          <a:prstGeom prst="rect">
            <a:avLst/>
          </a:prstGeom>
        </p:spPr>
        <p:txBody>
          <a:bodyPr wrap="square">
            <a:spAutoFit/>
          </a:bodyPr>
          <a:lstStyle/>
          <a:p>
            <a:pPr marL="176213" indent="-176213">
              <a:buFont typeface="Arial" pitchFamily="34" charset="0"/>
              <a:buChar char="•"/>
            </a:pPr>
            <a:r>
              <a:rPr lang="ru-RU" dirty="0" err="1"/>
              <a:t>Розширення</a:t>
            </a:r>
            <a:r>
              <a:rPr lang="ru-RU" dirty="0"/>
              <a:t> </a:t>
            </a:r>
            <a:r>
              <a:rPr lang="ru-RU" dirty="0" err="1"/>
              <a:t>коренів</a:t>
            </a:r>
            <a:r>
              <a:rPr lang="ru-RU" dirty="0"/>
              <a:t> </a:t>
            </a:r>
            <a:r>
              <a:rPr lang="ru-RU" dirty="0" err="1"/>
              <a:t>легень</a:t>
            </a:r>
            <a:r>
              <a:rPr lang="ru-RU" dirty="0"/>
              <a:t>,</a:t>
            </a:r>
          </a:p>
          <a:p>
            <a:pPr marL="176213" indent="-176213">
              <a:buFont typeface="Arial" pitchFamily="34" charset="0"/>
              <a:buChar char="•"/>
            </a:pPr>
            <a:r>
              <a:rPr lang="ru-RU" dirty="0" err="1"/>
              <a:t>Посилення</a:t>
            </a:r>
            <a:r>
              <a:rPr lang="ru-RU" dirty="0"/>
              <a:t> </a:t>
            </a:r>
            <a:r>
              <a:rPr lang="ru-RU" dirty="0" err="1"/>
              <a:t>легеневого</a:t>
            </a:r>
            <a:r>
              <a:rPr lang="ru-RU" dirty="0"/>
              <a:t> </a:t>
            </a:r>
            <a:r>
              <a:rPr lang="ru-RU" dirty="0" err="1"/>
              <a:t>малюнка</a:t>
            </a:r>
            <a:r>
              <a:rPr lang="ru-RU" dirty="0"/>
              <a:t>,</a:t>
            </a:r>
          </a:p>
          <a:p>
            <a:pPr marL="176213" indent="-176213">
              <a:buFont typeface="Arial" pitchFamily="34" charset="0"/>
              <a:buChar char="•"/>
            </a:pPr>
            <a:r>
              <a:rPr lang="ru-RU" dirty="0" err="1"/>
              <a:t>Розширення</a:t>
            </a:r>
            <a:r>
              <a:rPr lang="ru-RU" dirty="0"/>
              <a:t> </a:t>
            </a:r>
            <a:r>
              <a:rPr lang="ru-RU" dirty="0" err="1"/>
              <a:t>тіні</a:t>
            </a:r>
            <a:r>
              <a:rPr lang="ru-RU" dirty="0"/>
              <a:t> </a:t>
            </a:r>
            <a:r>
              <a:rPr lang="ru-RU" dirty="0" err="1"/>
              <a:t>серця</a:t>
            </a:r>
            <a:r>
              <a:rPr lang="ru-RU" dirty="0"/>
              <a:t>,</a:t>
            </a:r>
          </a:p>
          <a:p>
            <a:pPr marL="176213" indent="-176213">
              <a:buFont typeface="Arial" pitchFamily="34" charset="0"/>
              <a:buChar char="•"/>
            </a:pPr>
            <a:r>
              <a:rPr lang="ru-RU" dirty="0" err="1"/>
              <a:t>Двосторонні</a:t>
            </a:r>
            <a:r>
              <a:rPr lang="ru-RU" dirty="0"/>
              <a:t> </a:t>
            </a:r>
            <a:r>
              <a:rPr lang="ru-RU" dirty="0" err="1"/>
              <a:t>легеневі</a:t>
            </a:r>
            <a:r>
              <a:rPr lang="ru-RU" dirty="0"/>
              <a:t> </a:t>
            </a:r>
            <a:r>
              <a:rPr lang="ru-RU" dirty="0" err="1"/>
              <a:t>інфільтрати</a:t>
            </a:r>
            <a:r>
              <a:rPr lang="ru-RU" dirty="0"/>
              <a:t> (</a:t>
            </a:r>
            <a:r>
              <a:rPr lang="ru-RU" dirty="0" err="1"/>
              <a:t>білі</a:t>
            </a:r>
            <a:r>
              <a:rPr lang="ru-RU" dirty="0"/>
              <a:t> </a:t>
            </a:r>
            <a:r>
              <a:rPr lang="ru-RU" dirty="0" err="1"/>
              <a:t>стрілки</a:t>
            </a:r>
            <a:r>
              <a:rPr lang="ru-RU" dirty="0"/>
              <a:t>),</a:t>
            </a:r>
          </a:p>
          <a:p>
            <a:pPr marL="176213" indent="-176213">
              <a:buFont typeface="Arial" pitchFamily="34" charset="0"/>
              <a:buChar char="•"/>
            </a:pPr>
            <a:r>
              <a:rPr lang="ru-RU" dirty="0" err="1"/>
              <a:t>Лінії</a:t>
            </a:r>
            <a:r>
              <a:rPr lang="ru-RU" dirty="0"/>
              <a:t> </a:t>
            </a:r>
            <a:r>
              <a:rPr lang="ru-RU" dirty="0" err="1"/>
              <a:t>Керлі</a:t>
            </a:r>
            <a:r>
              <a:rPr lang="ru-RU" dirty="0"/>
              <a:t> В (</a:t>
            </a:r>
            <a:r>
              <a:rPr lang="ru-RU" dirty="0" err="1"/>
              <a:t>чорна</a:t>
            </a:r>
            <a:r>
              <a:rPr lang="ru-RU" dirty="0"/>
              <a:t> </a:t>
            </a:r>
            <a:r>
              <a:rPr lang="ru-RU" dirty="0" err="1"/>
              <a:t>стрілка</a:t>
            </a:r>
            <a:r>
              <a:rPr lang="ru-RU" dirty="0"/>
              <a: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Helen\AppData\Local\Microsoft\Windows\Temporary Internet Files\Content.Word\servicio-de-neumologa-folleto-2011-31-72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139952" cy="5373216"/>
          </a:xfrm>
          <a:prstGeom prst="rect">
            <a:avLst/>
          </a:prstGeom>
          <a:noFill/>
          <a:ln>
            <a:noFill/>
          </a:ln>
        </p:spPr>
      </p:pic>
      <p:pic>
        <p:nvPicPr>
          <p:cNvPr id="3" name="Picture 1" descr="C:\Users\Дом\Desktop\работа Юля\медин\Рисунок3 копия.jpg"/>
          <p:cNvPicPr>
            <a:picLocks noChangeAspect="1" noChangeArrowheads="1"/>
          </p:cNvPicPr>
          <p:nvPr/>
        </p:nvPicPr>
        <p:blipFill>
          <a:blip r:embed="rId3" cstate="print"/>
          <a:srcRect/>
          <a:stretch>
            <a:fillRect/>
          </a:stretch>
        </p:blipFill>
        <p:spPr bwMode="auto">
          <a:xfrm>
            <a:off x="4139953" y="0"/>
            <a:ext cx="5004047" cy="5373216"/>
          </a:xfrm>
          <a:prstGeom prst="rect">
            <a:avLst/>
          </a:prstGeom>
          <a:noFill/>
        </p:spPr>
      </p:pic>
      <p:sp>
        <p:nvSpPr>
          <p:cNvPr id="4" name="Прямоугольник 3"/>
          <p:cNvSpPr/>
          <p:nvPr/>
        </p:nvSpPr>
        <p:spPr>
          <a:xfrm>
            <a:off x="4283968" y="5301208"/>
            <a:ext cx="4572000" cy="1754326"/>
          </a:xfrm>
          <a:prstGeom prst="rect">
            <a:avLst/>
          </a:prstGeom>
        </p:spPr>
        <p:txBody>
          <a:bodyPr>
            <a:spAutoFit/>
          </a:bodyPr>
          <a:lstStyle/>
          <a:p>
            <a:r>
              <a:rPr lang="ru-RU" dirty="0"/>
              <a:t>Линии Керли А   </a:t>
            </a:r>
          </a:p>
          <a:p>
            <a:r>
              <a:rPr lang="ru-RU" dirty="0"/>
              <a:t>  </a:t>
            </a:r>
          </a:p>
          <a:p>
            <a:r>
              <a:rPr lang="ru-RU" dirty="0"/>
              <a:t>Линии Керли В</a:t>
            </a:r>
          </a:p>
          <a:p>
            <a:endParaRPr lang="ru-RU" dirty="0"/>
          </a:p>
          <a:p>
            <a:r>
              <a:rPr lang="ru-RU" dirty="0"/>
              <a:t>Линии Керли С</a:t>
            </a:r>
          </a:p>
          <a:p>
            <a:endParaRPr lang="ru-RU" dirty="0"/>
          </a:p>
        </p:txBody>
      </p:sp>
      <p:cxnSp>
        <p:nvCxnSpPr>
          <p:cNvPr id="7" name="Прямая со стрелкой 6"/>
          <p:cNvCxnSpPr/>
          <p:nvPr/>
        </p:nvCxnSpPr>
        <p:spPr>
          <a:xfrm>
            <a:off x="6300192" y="6381328"/>
            <a:ext cx="0" cy="26064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6372200" y="5445224"/>
            <a:ext cx="0"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6300192" y="5949280"/>
            <a:ext cx="0" cy="21602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ra28"/>
          <p:cNvPicPr>
            <a:picLocks noChangeAspect="1" noChangeArrowheads="1"/>
          </p:cNvPicPr>
          <p:nvPr/>
        </p:nvPicPr>
        <p:blipFill>
          <a:blip r:embed="rId2" cstate="print"/>
          <a:srcRect/>
          <a:stretch>
            <a:fillRect/>
          </a:stretch>
        </p:blipFill>
        <p:spPr bwMode="auto">
          <a:xfrm>
            <a:off x="251520" y="0"/>
            <a:ext cx="8572500" cy="4876801"/>
          </a:xfrm>
          <a:prstGeom prst="rect">
            <a:avLst/>
          </a:prstGeom>
          <a:noFill/>
        </p:spPr>
      </p:pic>
      <p:sp>
        <p:nvSpPr>
          <p:cNvPr id="4" name="Прямоугольник 3"/>
          <p:cNvSpPr/>
          <p:nvPr/>
        </p:nvSpPr>
        <p:spPr>
          <a:xfrm>
            <a:off x="6228184" y="4293096"/>
            <a:ext cx="2376264" cy="369332"/>
          </a:xfrm>
          <a:prstGeom prst="rect">
            <a:avLst/>
          </a:prstGeom>
          <a:solidFill>
            <a:schemeClr val="tx1"/>
          </a:solidFill>
        </p:spPr>
        <p:txBody>
          <a:bodyPr wrap="square">
            <a:spAutoFit/>
          </a:bodyPr>
          <a:lstStyle/>
          <a:p>
            <a:pPr marL="265113" indent="-265113"/>
            <a:r>
              <a:rPr lang="uk-UA" b="1" dirty="0">
                <a:solidFill>
                  <a:srgbClr val="002060"/>
                </a:solidFill>
              </a:rPr>
              <a:t>Лінії Керлі по типу В</a:t>
            </a:r>
            <a:endParaRPr lang="ru-RU" b="1" dirty="0">
              <a:solidFill>
                <a:srgbClr val="002060"/>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p:cNvPicPr>
            <a:picLocks noChangeAspect="1" noChangeArrowheads="1"/>
          </p:cNvPicPr>
          <p:nvPr/>
        </p:nvPicPr>
        <p:blipFill>
          <a:blip r:embed="rId2" cstate="print"/>
          <a:srcRect/>
          <a:stretch>
            <a:fillRect/>
          </a:stretch>
        </p:blipFill>
        <p:spPr bwMode="auto">
          <a:xfrm>
            <a:off x="467544" y="260648"/>
            <a:ext cx="7056784" cy="3284537"/>
          </a:xfrm>
          <a:prstGeom prst="rect">
            <a:avLst/>
          </a:prstGeom>
          <a:noFill/>
          <a:ln w="9525">
            <a:noFill/>
            <a:miter lim="800000"/>
            <a:headEnd/>
            <a:tailEnd/>
          </a:ln>
          <a:effectLst/>
        </p:spPr>
      </p:pic>
      <p:sp>
        <p:nvSpPr>
          <p:cNvPr id="4" name="Прямоугольник 3"/>
          <p:cNvSpPr/>
          <p:nvPr/>
        </p:nvSpPr>
        <p:spPr>
          <a:xfrm>
            <a:off x="2771800" y="3717032"/>
            <a:ext cx="2387064" cy="369332"/>
          </a:xfrm>
          <a:prstGeom prst="rect">
            <a:avLst/>
          </a:prstGeom>
        </p:spPr>
        <p:txBody>
          <a:bodyPr wrap="none">
            <a:spAutoFit/>
          </a:bodyPr>
          <a:lstStyle/>
          <a:p>
            <a:pPr marL="265113" indent="-265113"/>
            <a:r>
              <a:rPr lang="uk-UA" b="1" dirty="0">
                <a:solidFill>
                  <a:srgbClr val="002060"/>
                </a:solidFill>
              </a:rPr>
              <a:t>Лінії Керлі по типу А</a:t>
            </a:r>
            <a:endParaRPr lang="ru-RU" b="1" dirty="0">
              <a:solidFill>
                <a:srgbClr val="002060"/>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E:\Мои документы\КНИГИ по рентгену\Легкие\1544357365_03.jpg"/>
          <p:cNvPicPr>
            <a:picLocks noChangeAspect="1" noChangeArrowheads="1"/>
          </p:cNvPicPr>
          <p:nvPr/>
        </p:nvPicPr>
        <p:blipFill>
          <a:blip r:embed="rId2" cstate="print"/>
          <a:srcRect/>
          <a:stretch>
            <a:fillRect/>
          </a:stretch>
        </p:blipFill>
        <p:spPr bwMode="auto">
          <a:xfrm>
            <a:off x="0" y="908720"/>
            <a:ext cx="6043034" cy="4653136"/>
          </a:xfrm>
          <a:prstGeom prst="rect">
            <a:avLst/>
          </a:prstGeom>
          <a:noFill/>
        </p:spPr>
      </p:pic>
      <p:sp>
        <p:nvSpPr>
          <p:cNvPr id="4" name="Прямоугольник 3"/>
          <p:cNvSpPr/>
          <p:nvPr/>
        </p:nvSpPr>
        <p:spPr>
          <a:xfrm>
            <a:off x="6084168" y="671691"/>
            <a:ext cx="3059832" cy="6186309"/>
          </a:xfrm>
          <a:prstGeom prst="rect">
            <a:avLst/>
          </a:prstGeom>
        </p:spPr>
        <p:txBody>
          <a:bodyPr wrap="square">
            <a:spAutoFit/>
          </a:bodyPr>
          <a:lstStyle/>
          <a:p>
            <a:pPr marL="265113" indent="-265113">
              <a:buFont typeface="Arial" pitchFamily="34" charset="0"/>
              <a:buChar char="•"/>
            </a:pPr>
            <a:r>
              <a:rPr lang="uk-UA" dirty="0"/>
              <a:t>контури судин нечіткі, </a:t>
            </a:r>
          </a:p>
          <a:p>
            <a:pPr marL="265113" indent="-265113">
              <a:buFont typeface="Arial" pitchFamily="34" charset="0"/>
              <a:buChar char="•"/>
            </a:pPr>
            <a:r>
              <a:rPr lang="uk-UA" dirty="0"/>
              <a:t>корені  легень розширені, мало структурні. </a:t>
            </a:r>
          </a:p>
          <a:p>
            <a:pPr marL="265113" indent="-265113">
              <a:buFont typeface="Arial" pitchFamily="34" charset="0"/>
              <a:buChar char="•"/>
            </a:pPr>
            <a:r>
              <a:rPr lang="uk-UA" dirty="0"/>
              <a:t>посилення інтерстиціального компонента легеневого малюнка за рахунок утворення множинних нечітких ретикулярних (сітчастих) тіней (внаслідок набряку між часточкових перегородок).</a:t>
            </a:r>
          </a:p>
          <a:p>
            <a:pPr marL="265113" indent="-265113">
              <a:buFont typeface="Arial" pitchFamily="34" charset="0"/>
              <a:buChar char="•"/>
            </a:pPr>
            <a:r>
              <a:rPr lang="uk-UA" dirty="0"/>
              <a:t>зниження пневматизації;</a:t>
            </a:r>
          </a:p>
          <a:p>
            <a:pPr marL="265113" indent="-265113">
              <a:buFont typeface="Arial" pitchFamily="34" charset="0"/>
              <a:buChar char="•"/>
            </a:pPr>
            <a:r>
              <a:rPr lang="uk-UA" dirty="0"/>
              <a:t>ознаки венозного застою в малому колі кровообігу - посилення судинного малюнка в легенях, перерозподіл кровотіку на користь верхніх часток, діаметр судин в нижніх частках менше, ніж у верхніх (стрілки)</a:t>
            </a:r>
          </a:p>
        </p:txBody>
      </p:sp>
      <p:sp>
        <p:nvSpPr>
          <p:cNvPr id="6" name="Прямоугольник 5"/>
          <p:cNvSpPr/>
          <p:nvPr/>
        </p:nvSpPr>
        <p:spPr>
          <a:xfrm>
            <a:off x="1907704" y="0"/>
            <a:ext cx="6442598" cy="584775"/>
          </a:xfrm>
          <a:prstGeom prst="rect">
            <a:avLst/>
          </a:prstGeom>
        </p:spPr>
        <p:txBody>
          <a:bodyPr wrap="none">
            <a:spAutoFit/>
          </a:bodyPr>
          <a:lstStyle/>
          <a:p>
            <a:r>
              <a:rPr lang="uk-UA" sz="3200" b="1" dirty="0"/>
              <a:t>Інтерстиціальний набряк легень:</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p:cNvPicPr>
            <a:picLocks noChangeAspect="1" noChangeArrowheads="1"/>
          </p:cNvPicPr>
          <p:nvPr/>
        </p:nvPicPr>
        <p:blipFill>
          <a:blip r:embed="rId2" cstate="print"/>
          <a:srcRect/>
          <a:stretch>
            <a:fillRect/>
          </a:stretch>
        </p:blipFill>
        <p:spPr bwMode="auto">
          <a:xfrm>
            <a:off x="0" y="980728"/>
            <a:ext cx="5652120" cy="5877272"/>
          </a:xfrm>
          <a:prstGeom prst="rect">
            <a:avLst/>
          </a:prstGeom>
          <a:noFill/>
          <a:ln w="9525">
            <a:noFill/>
            <a:miter lim="800000"/>
            <a:headEnd/>
            <a:tailEnd/>
          </a:ln>
          <a:effectLst/>
        </p:spPr>
      </p:pic>
      <p:sp>
        <p:nvSpPr>
          <p:cNvPr id="3" name="Прямоугольник 2"/>
          <p:cNvSpPr/>
          <p:nvPr/>
        </p:nvSpPr>
        <p:spPr>
          <a:xfrm>
            <a:off x="1691680" y="0"/>
            <a:ext cx="6442598" cy="584775"/>
          </a:xfrm>
          <a:prstGeom prst="rect">
            <a:avLst/>
          </a:prstGeom>
        </p:spPr>
        <p:txBody>
          <a:bodyPr wrap="none">
            <a:spAutoFit/>
          </a:bodyPr>
          <a:lstStyle/>
          <a:p>
            <a:r>
              <a:rPr lang="uk-UA" sz="3200" b="1" dirty="0"/>
              <a:t>Інтерстиціальний набряк легень:</a:t>
            </a:r>
          </a:p>
        </p:txBody>
      </p:sp>
      <p:sp>
        <p:nvSpPr>
          <p:cNvPr id="4" name="Прямоугольник 3"/>
          <p:cNvSpPr/>
          <p:nvPr/>
        </p:nvSpPr>
        <p:spPr>
          <a:xfrm>
            <a:off x="5724128" y="836712"/>
            <a:ext cx="3419872" cy="2031325"/>
          </a:xfrm>
          <a:prstGeom prst="rect">
            <a:avLst/>
          </a:prstGeom>
        </p:spPr>
        <p:txBody>
          <a:bodyPr wrap="square">
            <a:spAutoFit/>
          </a:bodyPr>
          <a:lstStyle/>
          <a:p>
            <a:pPr marL="265113" indent="-265113">
              <a:buFont typeface="Arial" pitchFamily="34" charset="0"/>
              <a:buChar char="•"/>
            </a:pPr>
            <a:r>
              <a:rPr lang="uk-UA" dirty="0"/>
              <a:t>сітчасте посилення легеневого малюнка</a:t>
            </a:r>
          </a:p>
          <a:p>
            <a:pPr marL="265113" indent="-265113">
              <a:buFont typeface="Arial" pitchFamily="34" charset="0"/>
              <a:buChar char="•"/>
            </a:pPr>
            <a:r>
              <a:rPr lang="uk-UA" dirty="0"/>
              <a:t>корені  легень розширені, мало структурні. </a:t>
            </a:r>
          </a:p>
          <a:p>
            <a:pPr marL="265113" indent="-265113">
              <a:buFont typeface="Arial" pitchFamily="34" charset="0"/>
              <a:buChar char="•"/>
            </a:pPr>
            <a:r>
              <a:rPr lang="uk-UA" dirty="0"/>
              <a:t>ознаки венозного застою в малому колі кровообігу</a:t>
            </a:r>
          </a:p>
          <a:p>
            <a:pPr marL="265113" indent="-265113">
              <a:buFont typeface="Arial" pitchFamily="34" charset="0"/>
              <a:buChar char="•"/>
            </a:pPr>
            <a:r>
              <a:rPr lang="uk-UA" dirty="0"/>
              <a:t>лінії Керлі</a:t>
            </a:r>
            <a:endParaRPr lang="ru-RU" dirty="0"/>
          </a:p>
        </p:txBody>
      </p:sp>
      <p:pic>
        <p:nvPicPr>
          <p:cNvPr id="211971" name="Picture 3"/>
          <p:cNvPicPr>
            <a:picLocks noChangeAspect="1" noChangeArrowheads="1"/>
          </p:cNvPicPr>
          <p:nvPr/>
        </p:nvPicPr>
        <p:blipFill>
          <a:blip r:embed="rId3" cstate="print">
            <a:lum bright="-20000" contrast="40000"/>
          </a:blip>
          <a:srcRect/>
          <a:stretch>
            <a:fillRect/>
          </a:stretch>
        </p:blipFill>
        <p:spPr bwMode="auto">
          <a:xfrm>
            <a:off x="6228184" y="3437344"/>
            <a:ext cx="2592288" cy="3420656"/>
          </a:xfrm>
          <a:prstGeom prst="rect">
            <a:avLst/>
          </a:prstGeom>
          <a:noFill/>
          <a:ln w="9525">
            <a:noFill/>
            <a:miter lim="800000"/>
            <a:headEnd/>
            <a:tailEnd/>
          </a:ln>
          <a:effec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E:\Мои документы\КНИГИ по рентгену\Легкие\1544357338_06.jpg"/>
          <p:cNvPicPr>
            <a:picLocks noChangeAspect="1" noChangeArrowheads="1"/>
          </p:cNvPicPr>
          <p:nvPr/>
        </p:nvPicPr>
        <p:blipFill>
          <a:blip r:embed="rId2" cstate="print">
            <a:lum contrast="40000"/>
          </a:blip>
          <a:srcRect/>
          <a:stretch>
            <a:fillRect/>
          </a:stretch>
        </p:blipFill>
        <p:spPr bwMode="auto">
          <a:xfrm>
            <a:off x="0" y="476672"/>
            <a:ext cx="4716016" cy="4669999"/>
          </a:xfrm>
          <a:prstGeom prst="rect">
            <a:avLst/>
          </a:prstGeom>
          <a:noFill/>
        </p:spPr>
      </p:pic>
      <p:sp>
        <p:nvSpPr>
          <p:cNvPr id="3" name="Прямоугольник 2"/>
          <p:cNvSpPr/>
          <p:nvPr/>
        </p:nvSpPr>
        <p:spPr>
          <a:xfrm>
            <a:off x="2195736" y="0"/>
            <a:ext cx="4320350" cy="461665"/>
          </a:xfrm>
          <a:prstGeom prst="rect">
            <a:avLst/>
          </a:prstGeom>
        </p:spPr>
        <p:txBody>
          <a:bodyPr wrap="none">
            <a:spAutoFit/>
          </a:bodyPr>
          <a:lstStyle/>
          <a:p>
            <a:r>
              <a:rPr lang="uk-UA" sz="2400" b="1" dirty="0"/>
              <a:t>Альвеолярний набряк легень</a:t>
            </a:r>
            <a:endParaRPr lang="uk-UA" sz="2400" dirty="0"/>
          </a:p>
        </p:txBody>
      </p:sp>
      <p:sp>
        <p:nvSpPr>
          <p:cNvPr id="4" name="Прямоугольник 3"/>
          <p:cNvSpPr/>
          <p:nvPr/>
        </p:nvSpPr>
        <p:spPr>
          <a:xfrm>
            <a:off x="5004048" y="620688"/>
            <a:ext cx="3168352" cy="646331"/>
          </a:xfrm>
          <a:prstGeom prst="rect">
            <a:avLst/>
          </a:prstGeom>
        </p:spPr>
        <p:txBody>
          <a:bodyPr wrap="square">
            <a:spAutoFit/>
          </a:bodyPr>
          <a:lstStyle/>
          <a:p>
            <a:r>
              <a:rPr lang="uk-UA" dirty="0"/>
              <a:t>Рентгенологічна картина «крила метелика»</a:t>
            </a:r>
          </a:p>
        </p:txBody>
      </p:sp>
      <p:pic>
        <p:nvPicPr>
          <p:cNvPr id="90113" name="Picture 1"/>
          <p:cNvPicPr>
            <a:picLocks noChangeAspect="1" noChangeArrowheads="1"/>
          </p:cNvPicPr>
          <p:nvPr/>
        </p:nvPicPr>
        <p:blipFill>
          <a:blip r:embed="rId3" cstate="print"/>
          <a:srcRect/>
          <a:stretch>
            <a:fillRect/>
          </a:stretch>
        </p:blipFill>
        <p:spPr bwMode="auto">
          <a:xfrm>
            <a:off x="4932040" y="3428999"/>
            <a:ext cx="3960440" cy="3439745"/>
          </a:xfrm>
          <a:prstGeom prst="rect">
            <a:avLst/>
          </a:prstGeom>
          <a:noFill/>
          <a:ln w="9525">
            <a:noFill/>
            <a:miter lim="800000"/>
            <a:headEnd/>
            <a:tailEnd/>
          </a:ln>
        </p:spPr>
      </p:pic>
      <p:pic>
        <p:nvPicPr>
          <p:cNvPr id="90115" name="Picture 3" descr="Бабочка – описание, виды, чем питается, где обитает, фото"/>
          <p:cNvPicPr>
            <a:picLocks noChangeAspect="1" noChangeArrowheads="1"/>
          </p:cNvPicPr>
          <p:nvPr/>
        </p:nvPicPr>
        <p:blipFill>
          <a:blip r:embed="rId4" cstate="print"/>
          <a:srcRect/>
          <a:stretch>
            <a:fillRect/>
          </a:stretch>
        </p:blipFill>
        <p:spPr bwMode="auto">
          <a:xfrm>
            <a:off x="5652120" y="1556792"/>
            <a:ext cx="2648182" cy="1800200"/>
          </a:xfrm>
          <a:prstGeom prst="rect">
            <a:avLst/>
          </a:prstGeom>
          <a:noFill/>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95736" y="0"/>
            <a:ext cx="4320350" cy="461665"/>
          </a:xfrm>
          <a:prstGeom prst="rect">
            <a:avLst/>
          </a:prstGeom>
        </p:spPr>
        <p:txBody>
          <a:bodyPr wrap="none">
            <a:spAutoFit/>
          </a:bodyPr>
          <a:lstStyle/>
          <a:p>
            <a:r>
              <a:rPr lang="uk-UA" sz="2400" b="1" dirty="0"/>
              <a:t>Альвеолярний набряк легень</a:t>
            </a:r>
            <a:endParaRPr lang="uk-UA" sz="2400" dirty="0"/>
          </a:p>
        </p:txBody>
      </p:sp>
      <p:sp>
        <p:nvSpPr>
          <p:cNvPr id="6" name="Прямоугольник 5"/>
          <p:cNvSpPr/>
          <p:nvPr/>
        </p:nvSpPr>
        <p:spPr>
          <a:xfrm>
            <a:off x="0" y="6381328"/>
            <a:ext cx="9144000" cy="276999"/>
          </a:xfrm>
          <a:prstGeom prst="rect">
            <a:avLst/>
          </a:prstGeom>
        </p:spPr>
        <p:txBody>
          <a:bodyPr wrap="square">
            <a:spAutoFit/>
          </a:bodyPr>
          <a:lstStyle/>
          <a:p>
            <a:r>
              <a:rPr lang="en-US" sz="1200" dirty="0"/>
              <a:t>https://medqueen.com/uploads/posts/2018-12/1544357365_03.jpg</a:t>
            </a:r>
            <a:endParaRPr lang="ru-RU" sz="1200" dirty="0"/>
          </a:p>
        </p:txBody>
      </p:sp>
      <p:sp>
        <p:nvSpPr>
          <p:cNvPr id="7" name="Прямоугольник 6"/>
          <p:cNvSpPr/>
          <p:nvPr/>
        </p:nvSpPr>
        <p:spPr>
          <a:xfrm>
            <a:off x="467544" y="4581128"/>
            <a:ext cx="7632848" cy="923330"/>
          </a:xfrm>
          <a:prstGeom prst="rect">
            <a:avLst/>
          </a:prstGeom>
        </p:spPr>
        <p:txBody>
          <a:bodyPr wrap="square">
            <a:spAutoFit/>
          </a:bodyPr>
          <a:lstStyle/>
          <a:p>
            <a:r>
              <a:rPr lang="uk-UA" i="1" dirty="0"/>
              <a:t>рентгенограми одного пацієнта, виконані з інтервалом в кілька годин: на знімках відзначається швидка позитивна динаміка альвеолярного набряку при проведенні відповідної терапії</a:t>
            </a:r>
            <a:endParaRPr lang="uk-UA" dirty="0"/>
          </a:p>
        </p:txBody>
      </p:sp>
      <p:pic>
        <p:nvPicPr>
          <p:cNvPr id="89089" name="Picture 1"/>
          <p:cNvPicPr>
            <a:picLocks noChangeAspect="1" noChangeArrowheads="1"/>
          </p:cNvPicPr>
          <p:nvPr/>
        </p:nvPicPr>
        <p:blipFill>
          <a:blip r:embed="rId2" cstate="print">
            <a:lum contrast="40000"/>
          </a:blip>
          <a:srcRect/>
          <a:stretch>
            <a:fillRect/>
          </a:stretch>
        </p:blipFill>
        <p:spPr bwMode="auto">
          <a:xfrm>
            <a:off x="323528" y="548680"/>
            <a:ext cx="4124325" cy="4104456"/>
          </a:xfrm>
          <a:prstGeom prst="rect">
            <a:avLst/>
          </a:prstGeom>
          <a:noFill/>
          <a:ln w="9525">
            <a:noFill/>
            <a:miter lim="800000"/>
            <a:headEnd/>
            <a:tailEnd/>
          </a:ln>
        </p:spPr>
      </p:pic>
      <p:pic>
        <p:nvPicPr>
          <p:cNvPr id="89091" name="Picture 3"/>
          <p:cNvPicPr>
            <a:picLocks noChangeAspect="1" noChangeArrowheads="1"/>
          </p:cNvPicPr>
          <p:nvPr/>
        </p:nvPicPr>
        <p:blipFill>
          <a:blip r:embed="rId3" cstate="print">
            <a:lum contrast="40000"/>
          </a:blip>
          <a:srcRect/>
          <a:stretch>
            <a:fillRect/>
          </a:stretch>
        </p:blipFill>
        <p:spPr bwMode="auto">
          <a:xfrm>
            <a:off x="4283968" y="548680"/>
            <a:ext cx="4104456" cy="4079805"/>
          </a:xfrm>
          <a:prstGeom prst="rect">
            <a:avLst/>
          </a:prstGeom>
          <a:noFill/>
          <a:ln w="9525">
            <a:noFill/>
            <a:miter lim="800000"/>
            <a:headEnd/>
            <a:tailEnd/>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581001"/>
            <a:ext cx="8496944" cy="276999"/>
          </a:xfrm>
          <a:prstGeom prst="rect">
            <a:avLst/>
          </a:prstGeom>
        </p:spPr>
        <p:txBody>
          <a:bodyPr wrap="square">
            <a:spAutoFit/>
          </a:bodyPr>
          <a:lstStyle/>
          <a:p>
            <a:r>
              <a:rPr lang="en-US" sz="1200" dirty="0"/>
              <a:t>https://radiomed.ru/publications/9120-ogk-otyok-lyogkih</a:t>
            </a:r>
            <a:endParaRPr lang="ru-RU" sz="1200" dirty="0"/>
          </a:p>
        </p:txBody>
      </p:sp>
      <p:sp>
        <p:nvSpPr>
          <p:cNvPr id="4" name="Прямоугольник 3"/>
          <p:cNvSpPr/>
          <p:nvPr/>
        </p:nvSpPr>
        <p:spPr>
          <a:xfrm>
            <a:off x="3419872" y="0"/>
            <a:ext cx="2246897" cy="461665"/>
          </a:xfrm>
          <a:prstGeom prst="rect">
            <a:avLst/>
          </a:prstGeom>
        </p:spPr>
        <p:txBody>
          <a:bodyPr wrap="none">
            <a:spAutoFit/>
          </a:bodyPr>
          <a:lstStyle/>
          <a:p>
            <a:r>
              <a:rPr lang="uk-UA" sz="2400" b="1" dirty="0"/>
              <a:t>Набряк легень</a:t>
            </a:r>
          </a:p>
        </p:txBody>
      </p:sp>
      <p:sp>
        <p:nvSpPr>
          <p:cNvPr id="5" name="Прямоугольник 4"/>
          <p:cNvSpPr/>
          <p:nvPr/>
        </p:nvSpPr>
        <p:spPr>
          <a:xfrm>
            <a:off x="0" y="4149080"/>
            <a:ext cx="4572000" cy="1200329"/>
          </a:xfrm>
          <a:prstGeom prst="rect">
            <a:avLst/>
          </a:prstGeom>
        </p:spPr>
        <p:txBody>
          <a:bodyPr wrap="square">
            <a:spAutoFit/>
          </a:bodyPr>
          <a:lstStyle/>
          <a:p>
            <a:r>
              <a:rPr lang="ru-RU" dirty="0"/>
              <a:t>а, б) </a:t>
            </a:r>
            <a:r>
              <a:rPr lang="uk-UA" dirty="0"/>
              <a:t>потовщення між часточкових перегородок,</a:t>
            </a:r>
          </a:p>
          <a:p>
            <a:r>
              <a:rPr lang="uk-UA" dirty="0"/>
              <a:t>затемнення по типу «матового скла» з центрілобулярним ущільненням</a:t>
            </a:r>
          </a:p>
        </p:txBody>
      </p:sp>
      <p:sp>
        <p:nvSpPr>
          <p:cNvPr id="6" name="Прямоугольник 5"/>
          <p:cNvSpPr/>
          <p:nvPr/>
        </p:nvSpPr>
        <p:spPr>
          <a:xfrm>
            <a:off x="0" y="3789040"/>
            <a:ext cx="8907438" cy="369332"/>
          </a:xfrm>
          <a:prstGeom prst="rect">
            <a:avLst/>
          </a:prstGeom>
        </p:spPr>
        <p:txBody>
          <a:bodyPr wrap="none">
            <a:spAutoFit/>
          </a:bodyPr>
          <a:lstStyle/>
          <a:p>
            <a:r>
              <a:rPr lang="uk-UA" dirty="0"/>
              <a:t>Інтерстиціальний набряк легень з гладко окресленими між часточковими перегородками</a:t>
            </a:r>
          </a:p>
        </p:txBody>
      </p:sp>
      <p:sp>
        <p:nvSpPr>
          <p:cNvPr id="7" name="Прямоугольник 6"/>
          <p:cNvSpPr/>
          <p:nvPr/>
        </p:nvSpPr>
        <p:spPr>
          <a:xfrm>
            <a:off x="4572000" y="4221088"/>
            <a:ext cx="2520280" cy="1754326"/>
          </a:xfrm>
          <a:prstGeom prst="rect">
            <a:avLst/>
          </a:prstGeom>
        </p:spPr>
        <p:txBody>
          <a:bodyPr wrap="square">
            <a:spAutoFit/>
          </a:bodyPr>
          <a:lstStyle/>
          <a:p>
            <a:r>
              <a:rPr lang="ru-RU" dirty="0"/>
              <a:t>в) </a:t>
            </a:r>
            <a:r>
              <a:rPr lang="uk-UA" dirty="0"/>
              <a:t>Паренхіматозний набряк з центрілобулярним ущільненням і відсутністю його в периферичних відділах</a:t>
            </a:r>
          </a:p>
        </p:txBody>
      </p:sp>
      <p:sp>
        <p:nvSpPr>
          <p:cNvPr id="8" name="Прямоугольник 7"/>
          <p:cNvSpPr/>
          <p:nvPr/>
        </p:nvSpPr>
        <p:spPr>
          <a:xfrm>
            <a:off x="7164288" y="4149080"/>
            <a:ext cx="1979712" cy="2585323"/>
          </a:xfrm>
          <a:prstGeom prst="rect">
            <a:avLst/>
          </a:prstGeom>
        </p:spPr>
        <p:txBody>
          <a:bodyPr wrap="square">
            <a:spAutoFit/>
          </a:bodyPr>
          <a:lstStyle/>
          <a:p>
            <a:r>
              <a:rPr lang="uk-UA" dirty="0"/>
              <a:t>г) Атипові прояви набряку при супутній емфіземі у вигляді сітчастого малюнка, ущільнення по типу «матового скла»</a:t>
            </a:r>
          </a:p>
        </p:txBody>
      </p:sp>
      <p:pic>
        <p:nvPicPr>
          <p:cNvPr id="88065" name="Picture 1"/>
          <p:cNvPicPr>
            <a:picLocks noChangeAspect="1" noChangeArrowheads="1"/>
          </p:cNvPicPr>
          <p:nvPr/>
        </p:nvPicPr>
        <p:blipFill>
          <a:blip r:embed="rId2" cstate="print"/>
          <a:srcRect/>
          <a:stretch>
            <a:fillRect/>
          </a:stretch>
        </p:blipFill>
        <p:spPr bwMode="auto">
          <a:xfrm>
            <a:off x="0" y="548680"/>
            <a:ext cx="9153525" cy="3076575"/>
          </a:xfrm>
          <a:prstGeom prst="rect">
            <a:avLst/>
          </a:prstGeom>
          <a:noFill/>
          <a:ln w="9525">
            <a:noFill/>
            <a:miter lim="800000"/>
            <a:headEnd/>
            <a:tailEnd/>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95536" y="0"/>
            <a:ext cx="8424936" cy="830997"/>
          </a:xfrm>
          <a:prstGeom prst="rect">
            <a:avLst/>
          </a:prstGeom>
        </p:spPr>
        <p:txBody>
          <a:bodyPr wrap="square">
            <a:spAutoFit/>
          </a:bodyPr>
          <a:lstStyle/>
          <a:p>
            <a:r>
              <a:rPr lang="uk-UA" sz="2400" b="1" dirty="0"/>
              <a:t>Альвеолярний набряк легень при респіраторному дистресс - синдромі</a:t>
            </a:r>
          </a:p>
        </p:txBody>
      </p:sp>
      <p:pic>
        <p:nvPicPr>
          <p:cNvPr id="87041" name="Picture 1"/>
          <p:cNvPicPr>
            <a:picLocks noChangeAspect="1" noChangeArrowheads="1"/>
          </p:cNvPicPr>
          <p:nvPr/>
        </p:nvPicPr>
        <p:blipFill>
          <a:blip r:embed="rId2" cstate="print"/>
          <a:srcRect/>
          <a:stretch>
            <a:fillRect/>
          </a:stretch>
        </p:blipFill>
        <p:spPr bwMode="auto">
          <a:xfrm>
            <a:off x="899592" y="908720"/>
            <a:ext cx="6624736" cy="5629968"/>
          </a:xfrm>
          <a:prstGeom prst="rect">
            <a:avLst/>
          </a:prstGeom>
          <a:noFill/>
          <a:ln w="9525">
            <a:noFill/>
            <a:miter lim="800000"/>
            <a:headEnd/>
            <a:tailEnd/>
          </a:ln>
          <a:effec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Інфаркт</a:t>
            </a:r>
            <a:r>
              <a:rPr lang="ru-RU" dirty="0"/>
              <a:t> </a:t>
            </a:r>
            <a:r>
              <a:rPr lang="ru-RU" dirty="0" err="1"/>
              <a:t>легені</a:t>
            </a:r>
            <a:endParaRPr lang="ru-RU" dirty="0"/>
          </a:p>
        </p:txBody>
      </p:sp>
      <p:sp>
        <p:nvSpPr>
          <p:cNvPr id="3" name="Прямоугольник 2"/>
          <p:cNvSpPr/>
          <p:nvPr/>
        </p:nvSpPr>
        <p:spPr>
          <a:xfrm>
            <a:off x="395536" y="1196752"/>
            <a:ext cx="8568952" cy="4524315"/>
          </a:xfrm>
          <a:prstGeom prst="rect">
            <a:avLst/>
          </a:prstGeom>
        </p:spPr>
        <p:txBody>
          <a:bodyPr wrap="square">
            <a:spAutoFit/>
          </a:bodyPr>
          <a:lstStyle/>
          <a:p>
            <a:pPr indent="265113" algn="just"/>
            <a:r>
              <a:rPr lang="uk-UA" sz="2400" dirty="0"/>
              <a:t>Інфаркт легені - некроз ділянки легені внаслідок емболії судин гілок легеневої артерії. Причиною інфаркту легень є тромбоемболія середніх і дрібних судин легеневої артерії. Для інфаркту легені характерно гострий початок, який відповідає тромбоемболії легеневої артерії. Раптово з'являється гострий біль в грудній клітці, задишка, кашель спочатку сухий, потім з виділенням мокроти. При розвитку запалення (інфаркт-пневмонії) підвищується температура від субфебрильних до фебрильних цифр.</a:t>
            </a:r>
          </a:p>
          <a:p>
            <a:pPr indent="265113" algn="just"/>
            <a:r>
              <a:rPr lang="uk-UA" sz="2400" dirty="0"/>
              <a:t>У 60-70% випадків інфаркту легень уражаються нижні частки, в 10-25% - верхні, процес часто розташований субплеврально або перісцисурально.</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2677656"/>
          </a:xfrm>
          <a:prstGeom prst="rect">
            <a:avLst/>
          </a:prstGeom>
        </p:spPr>
        <p:txBody>
          <a:bodyPr wrap="square">
            <a:spAutoFit/>
          </a:bodyPr>
          <a:lstStyle/>
          <a:p>
            <a:pPr indent="265113" algn="just"/>
            <a:r>
              <a:rPr lang="uk-UA" sz="2400" dirty="0"/>
              <a:t>При типовому інфаркті на рентгенограмі визначають гомогенну тінь трикутної форми з чіткими контурами. Верхівка трикутника спрямована до кореня, основа - до грудної клітки. Таку класичну форму спостерігають не завжди. Якщо ділянка інфаркту перебуває під іншим кутом до рентгенівських променів, проекційна форма тіні змінюється на овальну, круглу або неправильну.</a:t>
            </a:r>
          </a:p>
        </p:txBody>
      </p:sp>
      <p:pic>
        <p:nvPicPr>
          <p:cNvPr id="169986" name="Picture 2" descr="image5"/>
          <p:cNvPicPr>
            <a:picLocks noChangeAspect="1" noChangeArrowheads="1"/>
          </p:cNvPicPr>
          <p:nvPr/>
        </p:nvPicPr>
        <p:blipFill>
          <a:blip r:embed="rId2" cstate="print"/>
          <a:srcRect/>
          <a:stretch>
            <a:fillRect/>
          </a:stretch>
        </p:blipFill>
        <p:spPr bwMode="auto">
          <a:xfrm>
            <a:off x="251520" y="3284984"/>
            <a:ext cx="3759394" cy="2880320"/>
          </a:xfrm>
          <a:prstGeom prst="rect">
            <a:avLst/>
          </a:prstGeom>
          <a:noFill/>
          <a:ln w="9525">
            <a:noFill/>
            <a:miter lim="800000"/>
            <a:headEnd/>
            <a:tailEnd/>
          </a:ln>
        </p:spPr>
      </p:pic>
      <p:sp>
        <p:nvSpPr>
          <p:cNvPr id="5" name="Прямоугольник 4"/>
          <p:cNvSpPr/>
          <p:nvPr/>
        </p:nvSpPr>
        <p:spPr>
          <a:xfrm>
            <a:off x="4067944" y="3284984"/>
            <a:ext cx="4608512" cy="2308324"/>
          </a:xfrm>
          <a:prstGeom prst="rect">
            <a:avLst/>
          </a:prstGeom>
        </p:spPr>
        <p:txBody>
          <a:bodyPr wrap="square">
            <a:spAutoFit/>
          </a:bodyPr>
          <a:lstStyle/>
          <a:p>
            <a:r>
              <a:rPr lang="uk-UA" dirty="0"/>
              <a:t>Схема рентгенограми. Поздовжня вісь інфаркту розташована паралельно площині екрану</a:t>
            </a:r>
          </a:p>
          <a:p>
            <a:r>
              <a:rPr lang="uk-UA" dirty="0"/>
              <a:t>При розташуванні поздовжньої осі судини паралельно площині екрану в прямій проекції форма тіні інфаркту наближається до трикутної, в бічній проекції - тінь круглої або овальної форми.</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image6"/>
          <p:cNvPicPr>
            <a:picLocks noChangeAspect="1" noChangeArrowheads="1"/>
          </p:cNvPicPr>
          <p:nvPr/>
        </p:nvPicPr>
        <p:blipFill>
          <a:blip r:embed="rId2" cstate="print"/>
          <a:srcRect/>
          <a:stretch>
            <a:fillRect/>
          </a:stretch>
        </p:blipFill>
        <p:spPr bwMode="auto">
          <a:xfrm>
            <a:off x="0" y="0"/>
            <a:ext cx="4247482" cy="3429000"/>
          </a:xfrm>
          <a:prstGeom prst="rect">
            <a:avLst/>
          </a:prstGeom>
          <a:noFill/>
          <a:ln w="9525">
            <a:noFill/>
            <a:miter lim="800000"/>
            <a:headEnd/>
            <a:tailEnd/>
          </a:ln>
        </p:spPr>
      </p:pic>
      <p:sp>
        <p:nvSpPr>
          <p:cNvPr id="4" name="Прямоугольник 3"/>
          <p:cNvSpPr/>
          <p:nvPr/>
        </p:nvSpPr>
        <p:spPr>
          <a:xfrm>
            <a:off x="4283968" y="0"/>
            <a:ext cx="4572000" cy="6740307"/>
          </a:xfrm>
          <a:prstGeom prst="rect">
            <a:avLst/>
          </a:prstGeom>
        </p:spPr>
        <p:txBody>
          <a:bodyPr>
            <a:spAutoFit/>
          </a:bodyPr>
          <a:lstStyle/>
          <a:p>
            <a:r>
              <a:rPr lang="uk-UA" dirty="0"/>
              <a:t>Схема рентгенограми. Поздовжня вісь інфаркту розташована перпендикулярно площині екрану. При розташуванні поздовжньої осі судини перпендикулярно площині екрану тінь інфаркту в прямій проекції має приблизно круглу або овальну форму, а в бічній - трикутну.</a:t>
            </a:r>
          </a:p>
          <a:p>
            <a:endParaRPr lang="uk-UA" dirty="0"/>
          </a:p>
          <a:p>
            <a:endParaRPr lang="uk-UA" dirty="0"/>
          </a:p>
          <a:p>
            <a:endParaRPr lang="uk-UA" dirty="0"/>
          </a:p>
          <a:p>
            <a:endParaRPr lang="uk-UA" dirty="0"/>
          </a:p>
          <a:p>
            <a:endParaRPr lang="uk-UA" dirty="0"/>
          </a:p>
          <a:p>
            <a:endParaRPr lang="uk-UA" dirty="0"/>
          </a:p>
          <a:p>
            <a:r>
              <a:rPr lang="uk-UA" dirty="0"/>
              <a:t>Схема рентгенограми. Поздовжня вісь розташована під кутом до площини екрану. При розташуванні поздовжньої осі судини під кутом до площини екрану трикутна форма тіні може бути виявлена ​​в одній з нестандартних проекцій, в той час як в прямій і бічній проекціях тінь може мати неправильну, невизначену форму. Рентгенологічні ознаки інфаркту легенів розвиваються при оклюзії великих гілок легеневої артерії.</a:t>
            </a:r>
          </a:p>
        </p:txBody>
      </p:sp>
      <p:pic>
        <p:nvPicPr>
          <p:cNvPr id="171012" name="Picture 4" descr="image7"/>
          <p:cNvPicPr>
            <a:picLocks noChangeAspect="1" noChangeArrowheads="1"/>
          </p:cNvPicPr>
          <p:nvPr/>
        </p:nvPicPr>
        <p:blipFill>
          <a:blip r:embed="rId3" cstate="print"/>
          <a:srcRect/>
          <a:stretch>
            <a:fillRect/>
          </a:stretch>
        </p:blipFill>
        <p:spPr bwMode="auto">
          <a:xfrm>
            <a:off x="0" y="3573016"/>
            <a:ext cx="4223642" cy="3284984"/>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0"/>
            <a:ext cx="8640960" cy="5632311"/>
          </a:xfrm>
          <a:prstGeom prst="rect">
            <a:avLst/>
          </a:prstGeom>
        </p:spPr>
        <p:txBody>
          <a:bodyPr wrap="square">
            <a:spAutoFit/>
          </a:bodyPr>
          <a:lstStyle/>
          <a:p>
            <a:r>
              <a:rPr lang="uk-UA" sz="2000" dirty="0"/>
              <a:t>Виділяють три фази розвитку інфаркту: </a:t>
            </a:r>
          </a:p>
          <a:p>
            <a:endParaRPr lang="uk-UA" sz="2000" dirty="0"/>
          </a:p>
          <a:p>
            <a:pPr marL="514350" indent="-514350">
              <a:buAutoNum type="romanUcPeriod"/>
            </a:pPr>
            <a:r>
              <a:rPr lang="uk-UA" sz="2000" b="1" dirty="0"/>
              <a:t>Фаза формування інфаркту. </a:t>
            </a:r>
            <a:r>
              <a:rPr lang="uk-UA" sz="2000" dirty="0"/>
              <a:t>Рентгенологічно - посилення легеневого малюнка за рахунок розширення судин, зниження пневматизації легеневої тканини.</a:t>
            </a:r>
          </a:p>
          <a:p>
            <a:pPr marL="514350" indent="-514350">
              <a:buAutoNum type="romanUcPeriod"/>
            </a:pPr>
            <a:r>
              <a:rPr lang="uk-UA" sz="2000" b="1" dirty="0"/>
              <a:t>Фаза повного інфаркту: </a:t>
            </a:r>
          </a:p>
          <a:p>
            <a:pPr marL="514350" indent="-514350"/>
            <a:r>
              <a:rPr lang="uk-UA" sz="2000" dirty="0"/>
              <a:t>а) тип вогнищево-подібної пневмонії (рентгенологічно на тлі посиленого легеневого малюнка середньої щільності і розмірів неправильної форми вогнища)</a:t>
            </a:r>
          </a:p>
          <a:p>
            <a:pPr marL="514350" indent="-514350"/>
            <a:r>
              <a:rPr lang="uk-UA" sz="2000" dirty="0"/>
              <a:t>б) тип клина (рентгенологічно - інтенсивна однорідна тінь клиноподібної форми з чіткими контурами, вершиною спрямованої до кореня легенів)</a:t>
            </a:r>
          </a:p>
          <a:p>
            <a:pPr marL="514350" indent="-514350"/>
            <a:r>
              <a:rPr lang="uk-UA" sz="2000" dirty="0"/>
              <a:t>в)тип пухлини (тінь інфаркту схожа на пухлинний вузол)</a:t>
            </a:r>
          </a:p>
          <a:p>
            <a:pPr marL="514350" indent="-514350"/>
            <a:r>
              <a:rPr lang="uk-UA" sz="2000" dirty="0"/>
              <a:t>г) тип сегментарної пневмонії (ателектаз) - інтенсивне ущільнення легеневої тканини, яке повторює топографію легеневого сегмента. Контури чіткі й рівні, вершина спрямована до кореня.</a:t>
            </a:r>
          </a:p>
          <a:p>
            <a:pPr marL="514350" indent="-514350"/>
            <a:r>
              <a:rPr lang="uk-UA" sz="2000" b="1" dirty="0"/>
              <a:t>III. Фаза зворотного розвитку </a:t>
            </a:r>
            <a:r>
              <a:rPr lang="uk-UA" sz="2000" dirty="0"/>
              <a:t>- тінь інфаркту зменшується, стає більш вузькою, кути загострюються, контури стають увігнутими. Тінь стає менш інтенсивною, з'являються лінійні смуги</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260648"/>
            <a:ext cx="8568952" cy="6370975"/>
          </a:xfrm>
          <a:prstGeom prst="rect">
            <a:avLst/>
          </a:prstGeom>
        </p:spPr>
        <p:txBody>
          <a:bodyPr wrap="square">
            <a:spAutoFit/>
          </a:bodyPr>
          <a:lstStyle/>
          <a:p>
            <a:pPr indent="265113" algn="just"/>
            <a:r>
              <a:rPr lang="uk-UA" sz="2400" dirty="0"/>
              <a:t>В період формування інфаркту легені з'являється шум тертя плеври, який вислуховується протягом декількох годин або діб і зникає при завершенні фібринозного плевриту або накопиченні в плевральній порожнині ексудату. Ексудативний плеврит розвивається у половини хворих з інфарктом легені. Серозний або геморагічний ексудат має невеликий обсяг. Значні випоти в плевральну порожнину спостерігаються лише у хворих з тяжкою серцевою недостатністю. Іноді розвивається важкий ексудативний плеврит, який сприяє тяжкому перебігу захворювання. Інфаркт легені іноді ускладнюється формуванням каверни внаслідок секвестрації некротичного вогнища. Велика порожнина розпаду може формуватися кілька діб. Процесу розпаду в зоні інфаркту сприяє наявність захворювань легенів, бронхогенная інфекція, великі розміри інфаркту. Дуже рідко інфаркт легені може ускладнюватися розвитком абсцедуючої пневмонії, емпієми плеври і спонтанного пневмотораксу.</a:t>
            </a:r>
            <a:endParaRPr lang="uk-UA" sz="20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260648"/>
            <a:ext cx="8712968" cy="6001643"/>
          </a:xfrm>
          <a:prstGeom prst="rect">
            <a:avLst/>
          </a:prstGeom>
        </p:spPr>
        <p:txBody>
          <a:bodyPr wrap="square">
            <a:spAutoFit/>
          </a:bodyPr>
          <a:lstStyle/>
          <a:p>
            <a:pPr algn="ctr"/>
            <a:r>
              <a:rPr lang="uk-UA" sz="2400" b="1" dirty="0"/>
              <a:t>Диференціальна діагностика інфаркт-пневмонії </a:t>
            </a:r>
          </a:p>
          <a:p>
            <a:pPr marL="457200" indent="-457200" algn="just">
              <a:buFont typeface="+mj-lt"/>
              <a:buAutoNum type="arabicPeriod"/>
            </a:pPr>
            <a:r>
              <a:rPr lang="uk-UA" sz="2400" dirty="0"/>
              <a:t>Туберкульоз легень. Для туберкульозу характерна наявність вогнищ відсіву. Дослідження мокротиння і промивних вод бронхів дозволяє виявити мікобактерії туберкульозу.</a:t>
            </a:r>
          </a:p>
          <a:p>
            <a:pPr marL="457200" indent="-457200" algn="just">
              <a:buFont typeface="+mj-lt"/>
              <a:buAutoNum type="arabicPeriod"/>
            </a:pPr>
            <a:r>
              <a:rPr lang="uk-UA" sz="2400" dirty="0"/>
              <a:t>Рак легені. Периферичний рак легені великий проміжок часу є без симптомними і нерідко виявляється при рентген дослідженні, яке не пов'язане з підозрою на пухлинний процес органів дихання. При залученні в процес плеври супроводжується вираженим больовим синдромом. Проростання пухлини в бронх супроводжується кашлем, появою мокротиння з кров'ю. Найбільш часто процес локалізується в передніх сегментах верхніх часток. У рентгенологічної картині раку легкого виділяють такі характерні ознаки, як «променистість" контуру, збільшення тіні при рентгенографії в перебігу захворювання. Пухлинний процес при прогресуванні метастазує.</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332656"/>
            <a:ext cx="8568952" cy="2308324"/>
          </a:xfrm>
          <a:prstGeom prst="rect">
            <a:avLst/>
          </a:prstGeom>
        </p:spPr>
        <p:txBody>
          <a:bodyPr wrap="square">
            <a:spAutoFit/>
          </a:bodyPr>
          <a:lstStyle/>
          <a:p>
            <a:r>
              <a:rPr lang="uk-UA" dirty="0"/>
              <a:t> </a:t>
            </a:r>
            <a:r>
              <a:rPr lang="uk-UA" sz="2400" dirty="0"/>
              <a:t>3. Еозинофільний інфільтрат </a:t>
            </a:r>
            <a:r>
              <a:rPr lang="uk-UA" sz="2400" dirty="0" err="1"/>
              <a:t>.Для</a:t>
            </a:r>
            <a:r>
              <a:rPr lang="uk-UA" sz="2400" dirty="0"/>
              <a:t> еозинофільного інфільтрату характерно "летючість" змін на рентгенограмах грудної клітки: зникнення і поява інфільтрації з непостійною локалізацією. Типові </a:t>
            </a:r>
            <a:r>
              <a:rPr lang="uk-UA" sz="2400" dirty="0" err="1"/>
              <a:t>еозинофілія</a:t>
            </a:r>
            <a:r>
              <a:rPr lang="uk-UA" sz="2400" dirty="0"/>
              <a:t> крові і / або мокротиння, наявність алергологічного анамнезу, наявність глистової інвазії.</a:t>
            </a:r>
          </a:p>
          <a:p>
            <a:r>
              <a:rPr lang="uk-UA" sz="2400" dirty="0"/>
              <a:t>4. Пневмонія.</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19872" y="332656"/>
            <a:ext cx="3312445" cy="646331"/>
          </a:xfrm>
          <a:prstGeom prst="rect">
            <a:avLst/>
          </a:prstGeom>
        </p:spPr>
        <p:txBody>
          <a:bodyPr wrap="none">
            <a:spAutoFit/>
          </a:bodyPr>
          <a:lstStyle/>
          <a:p>
            <a:r>
              <a:rPr lang="uk-UA" sz="3600" b="1" dirty="0"/>
              <a:t>Інфаркт легені</a:t>
            </a:r>
          </a:p>
        </p:txBody>
      </p:sp>
      <p:cxnSp>
        <p:nvCxnSpPr>
          <p:cNvPr id="5" name="Прямая со стрелкой 4"/>
          <p:cNvCxnSpPr/>
          <p:nvPr/>
        </p:nvCxnSpPr>
        <p:spPr>
          <a:xfrm flipH="1">
            <a:off x="827584" y="4797152"/>
            <a:ext cx="360040"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6948264" y="4941168"/>
            <a:ext cx="288032"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78849" name="Picture 1"/>
          <p:cNvPicPr>
            <a:picLocks noChangeAspect="1" noChangeArrowheads="1"/>
          </p:cNvPicPr>
          <p:nvPr/>
        </p:nvPicPr>
        <p:blipFill>
          <a:blip r:embed="rId2" cstate="print"/>
          <a:srcRect/>
          <a:stretch>
            <a:fillRect/>
          </a:stretch>
        </p:blipFill>
        <p:spPr bwMode="auto">
          <a:xfrm>
            <a:off x="251520" y="1052736"/>
            <a:ext cx="4981575" cy="4981575"/>
          </a:xfrm>
          <a:prstGeom prst="rect">
            <a:avLst/>
          </a:prstGeom>
          <a:noFill/>
          <a:ln w="9525">
            <a:noFill/>
            <a:miter lim="800000"/>
            <a:headEnd/>
            <a:tailEnd/>
          </a:ln>
        </p:spPr>
      </p:pic>
      <p:cxnSp>
        <p:nvCxnSpPr>
          <p:cNvPr id="10" name="Прямая со стрелкой 9"/>
          <p:cNvCxnSpPr/>
          <p:nvPr/>
        </p:nvCxnSpPr>
        <p:spPr>
          <a:xfrm flipH="1">
            <a:off x="827584" y="4653136"/>
            <a:ext cx="72008" cy="5760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4355976" y="1052736"/>
            <a:ext cx="1152128" cy="432048"/>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8850" name="Picture 2"/>
          <p:cNvPicPr>
            <a:picLocks noChangeAspect="1" noChangeArrowheads="1"/>
          </p:cNvPicPr>
          <p:nvPr/>
        </p:nvPicPr>
        <p:blipFill>
          <a:blip r:embed="rId3" cstate="print"/>
          <a:srcRect/>
          <a:stretch>
            <a:fillRect/>
          </a:stretch>
        </p:blipFill>
        <p:spPr bwMode="auto">
          <a:xfrm flipH="1">
            <a:off x="5148064" y="980728"/>
            <a:ext cx="2900362" cy="5048250"/>
          </a:xfrm>
          <a:prstGeom prst="rect">
            <a:avLst/>
          </a:prstGeom>
          <a:noFill/>
          <a:ln w="9525">
            <a:noFill/>
            <a:miter lim="800000"/>
            <a:headEnd/>
            <a:tailEnd/>
          </a:ln>
        </p:spPr>
      </p:pic>
      <p:cxnSp>
        <p:nvCxnSpPr>
          <p:cNvPr id="15" name="Прямая со стрелкой 14"/>
          <p:cNvCxnSpPr/>
          <p:nvPr/>
        </p:nvCxnSpPr>
        <p:spPr>
          <a:xfrm>
            <a:off x="5652120" y="4725144"/>
            <a:ext cx="504056" cy="5760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79712" y="332656"/>
            <a:ext cx="3790910" cy="461665"/>
          </a:xfrm>
          <a:prstGeom prst="rect">
            <a:avLst/>
          </a:prstGeom>
        </p:spPr>
        <p:txBody>
          <a:bodyPr wrap="none">
            <a:spAutoFit/>
          </a:bodyPr>
          <a:lstStyle/>
          <a:p>
            <a:r>
              <a:rPr lang="uk-UA" sz="2400" b="1" dirty="0"/>
              <a:t>Інфаркт пневмонія легені</a:t>
            </a:r>
          </a:p>
        </p:txBody>
      </p:sp>
      <p:sp>
        <p:nvSpPr>
          <p:cNvPr id="77826" name="AutoShape 2" descr="Pulmonary infarction | Radiology Case | Radiopaedia.or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7827" name="Picture 3"/>
          <p:cNvPicPr>
            <a:picLocks noChangeAspect="1" noChangeArrowheads="1"/>
          </p:cNvPicPr>
          <p:nvPr/>
        </p:nvPicPr>
        <p:blipFill>
          <a:blip r:embed="rId2" cstate="print"/>
          <a:srcRect/>
          <a:stretch>
            <a:fillRect/>
          </a:stretch>
        </p:blipFill>
        <p:spPr bwMode="auto">
          <a:xfrm>
            <a:off x="0" y="836712"/>
            <a:ext cx="5868144" cy="4411120"/>
          </a:xfrm>
          <a:prstGeom prst="rect">
            <a:avLst/>
          </a:prstGeom>
          <a:noFill/>
          <a:ln w="9525">
            <a:noFill/>
            <a:miter lim="800000"/>
            <a:headEnd/>
            <a:tailEnd/>
          </a:ln>
          <a:effectLst/>
        </p:spPr>
      </p:pic>
      <p:pic>
        <p:nvPicPr>
          <p:cNvPr id="77828" name="Picture 4"/>
          <p:cNvPicPr>
            <a:picLocks noChangeAspect="1" noChangeArrowheads="1"/>
          </p:cNvPicPr>
          <p:nvPr/>
        </p:nvPicPr>
        <p:blipFill>
          <a:blip r:embed="rId3" cstate="print"/>
          <a:srcRect/>
          <a:stretch>
            <a:fillRect/>
          </a:stretch>
        </p:blipFill>
        <p:spPr bwMode="auto">
          <a:xfrm>
            <a:off x="5724128" y="3933057"/>
            <a:ext cx="3419872" cy="2938074"/>
          </a:xfrm>
          <a:prstGeom prst="rect">
            <a:avLst/>
          </a:prstGeom>
          <a:noFill/>
          <a:ln w="9525">
            <a:noFill/>
            <a:miter lim="800000"/>
            <a:headEnd/>
            <a:tailEnd/>
          </a:ln>
          <a:effec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19872" y="0"/>
            <a:ext cx="3312445" cy="646331"/>
          </a:xfrm>
          <a:prstGeom prst="rect">
            <a:avLst/>
          </a:prstGeom>
        </p:spPr>
        <p:txBody>
          <a:bodyPr wrap="none">
            <a:spAutoFit/>
          </a:bodyPr>
          <a:lstStyle/>
          <a:p>
            <a:r>
              <a:rPr lang="uk-UA" sz="3600" b="1" dirty="0"/>
              <a:t>Інфаркт легені</a:t>
            </a:r>
          </a:p>
        </p:txBody>
      </p:sp>
      <p:sp>
        <p:nvSpPr>
          <p:cNvPr id="11" name="Прямоугольник 10"/>
          <p:cNvSpPr/>
          <p:nvPr/>
        </p:nvSpPr>
        <p:spPr>
          <a:xfrm>
            <a:off x="4355976" y="1052736"/>
            <a:ext cx="1152128" cy="432048"/>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18114" name="Picture 2"/>
          <p:cNvPicPr>
            <a:picLocks noChangeAspect="1" noChangeArrowheads="1"/>
          </p:cNvPicPr>
          <p:nvPr/>
        </p:nvPicPr>
        <p:blipFill>
          <a:blip r:embed="rId2" cstate="print"/>
          <a:srcRect/>
          <a:stretch>
            <a:fillRect/>
          </a:stretch>
        </p:blipFill>
        <p:spPr bwMode="auto">
          <a:xfrm>
            <a:off x="1" y="548680"/>
            <a:ext cx="4246000" cy="3501008"/>
          </a:xfrm>
          <a:prstGeom prst="rect">
            <a:avLst/>
          </a:prstGeom>
          <a:noFill/>
          <a:ln w="9525">
            <a:noFill/>
            <a:miter lim="800000"/>
            <a:headEnd/>
            <a:tailEnd/>
          </a:ln>
          <a:effectLst/>
        </p:spPr>
      </p:pic>
      <p:pic>
        <p:nvPicPr>
          <p:cNvPr id="218117" name="Picture 5"/>
          <p:cNvPicPr>
            <a:picLocks noChangeAspect="1" noChangeArrowheads="1"/>
          </p:cNvPicPr>
          <p:nvPr/>
        </p:nvPicPr>
        <p:blipFill>
          <a:blip r:embed="rId3" cstate="print"/>
          <a:srcRect/>
          <a:stretch>
            <a:fillRect/>
          </a:stretch>
        </p:blipFill>
        <p:spPr bwMode="auto">
          <a:xfrm>
            <a:off x="683568" y="4049688"/>
            <a:ext cx="3648594" cy="2808312"/>
          </a:xfrm>
          <a:prstGeom prst="rect">
            <a:avLst/>
          </a:prstGeom>
          <a:noFill/>
          <a:ln w="9525">
            <a:noFill/>
            <a:miter lim="800000"/>
            <a:headEnd/>
            <a:tailEnd/>
          </a:ln>
        </p:spPr>
      </p:pic>
      <p:pic>
        <p:nvPicPr>
          <p:cNvPr id="218118" name="Picture 6"/>
          <p:cNvPicPr>
            <a:picLocks noChangeAspect="1" noChangeArrowheads="1"/>
          </p:cNvPicPr>
          <p:nvPr/>
        </p:nvPicPr>
        <p:blipFill>
          <a:blip r:embed="rId4" cstate="print"/>
          <a:srcRect/>
          <a:stretch>
            <a:fillRect/>
          </a:stretch>
        </p:blipFill>
        <p:spPr bwMode="auto">
          <a:xfrm>
            <a:off x="4211960" y="4050111"/>
            <a:ext cx="3888432" cy="2807889"/>
          </a:xfrm>
          <a:prstGeom prst="rect">
            <a:avLst/>
          </a:prstGeom>
          <a:noFill/>
          <a:ln w="9525">
            <a:noFill/>
            <a:miter lim="800000"/>
            <a:headEnd/>
            <a:tailEnd/>
          </a:ln>
        </p:spPr>
      </p:pic>
      <p:pic>
        <p:nvPicPr>
          <p:cNvPr id="218119" name="Picture 7"/>
          <p:cNvPicPr>
            <a:picLocks noChangeAspect="1" noChangeArrowheads="1"/>
          </p:cNvPicPr>
          <p:nvPr/>
        </p:nvPicPr>
        <p:blipFill>
          <a:blip r:embed="rId5" cstate="print"/>
          <a:srcRect/>
          <a:stretch>
            <a:fillRect/>
          </a:stretch>
        </p:blipFill>
        <p:spPr bwMode="auto">
          <a:xfrm>
            <a:off x="4211960" y="548680"/>
            <a:ext cx="4248471" cy="3528392"/>
          </a:xfrm>
          <a:prstGeom prst="rect">
            <a:avLst/>
          </a:prstGeom>
          <a:noFill/>
          <a:ln w="9525">
            <a:noFill/>
            <a:miter lim="800000"/>
            <a:headEnd/>
            <a:tailEnd/>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Тромбоемболія</a:t>
            </a:r>
            <a:r>
              <a:rPr lang="ru-RU" dirty="0"/>
              <a:t> </a:t>
            </a:r>
            <a:r>
              <a:rPr lang="ru-RU" dirty="0" err="1"/>
              <a:t>легеневої</a:t>
            </a:r>
            <a:r>
              <a:rPr lang="ru-RU" dirty="0"/>
              <a:t> </a:t>
            </a:r>
            <a:r>
              <a:rPr lang="ru-RU" dirty="0" err="1"/>
              <a:t>артерії</a:t>
            </a:r>
            <a:r>
              <a:rPr lang="ru-RU" dirty="0"/>
              <a:t> (ТЕЛА)</a:t>
            </a:r>
          </a:p>
        </p:txBody>
      </p:sp>
      <p:sp>
        <p:nvSpPr>
          <p:cNvPr id="3" name="Прямоугольник 2"/>
          <p:cNvSpPr/>
          <p:nvPr/>
        </p:nvSpPr>
        <p:spPr>
          <a:xfrm>
            <a:off x="251520" y="1988840"/>
            <a:ext cx="8568952" cy="2677656"/>
          </a:xfrm>
          <a:prstGeom prst="rect">
            <a:avLst/>
          </a:prstGeom>
        </p:spPr>
        <p:txBody>
          <a:bodyPr wrap="square">
            <a:spAutoFit/>
          </a:bodyPr>
          <a:lstStyle/>
          <a:p>
            <a:r>
              <a:rPr lang="uk-UA" sz="2400" dirty="0"/>
              <a:t>Джерелом легеневої емболії найчастіше є тромби в глибоких венах нижніх кінцівок, вушка правого передсердя або в правому шлуночку, тому причини ТЕЛА і венозного тромбозу подібні.</a:t>
            </a:r>
          </a:p>
          <a:p>
            <a:r>
              <a:rPr lang="uk-UA" sz="2400" dirty="0"/>
              <a:t>Тріада етіологічних факторів ТЕЛА:</a:t>
            </a:r>
          </a:p>
          <a:p>
            <a:pPr marL="457200" indent="-457200">
              <a:buFont typeface="+mj-lt"/>
              <a:buAutoNum type="arabicPeriod"/>
            </a:pPr>
            <a:r>
              <a:rPr lang="uk-UA" sz="2400" dirty="0"/>
              <a:t>ушкодження стінки судини;  </a:t>
            </a:r>
          </a:p>
          <a:p>
            <a:pPr marL="457200" indent="-457200">
              <a:buFont typeface="+mj-lt"/>
              <a:buAutoNum type="arabicPeriod"/>
            </a:pPr>
            <a:r>
              <a:rPr lang="uk-UA" sz="2400" dirty="0"/>
              <a:t>стан </a:t>
            </a:r>
            <a:r>
              <a:rPr lang="uk-UA" sz="2400" dirty="0" err="1"/>
              <a:t>гіперкоагуляції</a:t>
            </a:r>
            <a:r>
              <a:rPr lang="uk-UA" sz="2400" dirty="0"/>
              <a:t>;</a:t>
            </a:r>
          </a:p>
          <a:p>
            <a:pPr marL="457200" indent="-457200">
              <a:buFont typeface="+mj-lt"/>
              <a:buAutoNum type="arabicPeriod"/>
            </a:pPr>
            <a:r>
              <a:rPr lang="uk-UA" sz="2400" dirty="0"/>
              <a:t>застій венозної крові</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4893647"/>
          </a:xfrm>
          <a:prstGeom prst="rect">
            <a:avLst/>
          </a:prstGeom>
        </p:spPr>
        <p:txBody>
          <a:bodyPr wrap="square">
            <a:spAutoFit/>
          </a:bodyPr>
          <a:lstStyle/>
          <a:p>
            <a:pPr indent="354013"/>
            <a:r>
              <a:rPr lang="ru-RU" sz="2400" dirty="0" err="1"/>
              <a:t>Основні</a:t>
            </a:r>
            <a:r>
              <a:rPr lang="ru-RU" sz="2400" dirty="0"/>
              <a:t> причини ТЕЛА:</a:t>
            </a:r>
          </a:p>
          <a:p>
            <a:pPr indent="354013">
              <a:buFont typeface="Wingdings" pitchFamily="2" charset="2"/>
              <a:buChar char="ü"/>
            </a:pPr>
            <a:r>
              <a:rPr lang="ru-RU" sz="2400" dirty="0" err="1"/>
              <a:t>гострий</a:t>
            </a:r>
            <a:r>
              <a:rPr lang="ru-RU" sz="2400" dirty="0"/>
              <a:t> </a:t>
            </a:r>
            <a:r>
              <a:rPr lang="ru-RU" sz="2400" dirty="0" err="1"/>
              <a:t>інфаркт</a:t>
            </a:r>
            <a:r>
              <a:rPr lang="ru-RU" sz="2400" dirty="0"/>
              <a:t> </a:t>
            </a:r>
            <a:r>
              <a:rPr lang="ru-RU" sz="2400" dirty="0" err="1"/>
              <a:t>міокарда</a:t>
            </a:r>
            <a:r>
              <a:rPr lang="ru-RU" sz="2400" dirty="0"/>
              <a:t>,</a:t>
            </a:r>
          </a:p>
          <a:p>
            <a:pPr indent="354013">
              <a:buFont typeface="Wingdings" pitchFamily="2" charset="2"/>
              <a:buChar char="ü"/>
            </a:pPr>
            <a:r>
              <a:rPr lang="ru-RU" sz="2400" dirty="0" err="1"/>
              <a:t>хронічна</a:t>
            </a:r>
            <a:r>
              <a:rPr lang="ru-RU" sz="2400" dirty="0"/>
              <a:t> </a:t>
            </a:r>
            <a:r>
              <a:rPr lang="ru-RU" sz="2400" dirty="0" err="1"/>
              <a:t>серцева</a:t>
            </a:r>
            <a:r>
              <a:rPr lang="ru-RU" sz="2400" dirty="0"/>
              <a:t> </a:t>
            </a:r>
            <a:r>
              <a:rPr lang="ru-RU" sz="2400" dirty="0" err="1"/>
              <a:t>недостатність</a:t>
            </a:r>
            <a:r>
              <a:rPr lang="ru-RU" sz="2400" dirty="0"/>
              <a:t>,</a:t>
            </a:r>
          </a:p>
          <a:p>
            <a:pPr indent="354013">
              <a:buFont typeface="Wingdings" pitchFamily="2" charset="2"/>
              <a:buChar char="ü"/>
            </a:pPr>
            <a:r>
              <a:rPr lang="ru-RU" sz="2400" dirty="0" err="1"/>
              <a:t>кардіоміопатія</a:t>
            </a:r>
            <a:r>
              <a:rPr lang="ru-RU" sz="2400" dirty="0"/>
              <a:t>,</a:t>
            </a:r>
          </a:p>
          <a:p>
            <a:pPr indent="354013">
              <a:buFont typeface="Wingdings" pitchFamily="2" charset="2"/>
              <a:buChar char="ü"/>
            </a:pPr>
            <a:r>
              <a:rPr lang="ru-RU" sz="2400" dirty="0"/>
              <a:t>вади </a:t>
            </a:r>
            <a:r>
              <a:rPr lang="ru-RU" sz="2400" dirty="0" err="1"/>
              <a:t>серця</a:t>
            </a:r>
            <a:r>
              <a:rPr lang="ru-RU" sz="2400" dirty="0"/>
              <a:t>,</a:t>
            </a:r>
          </a:p>
          <a:p>
            <a:pPr indent="354013">
              <a:buFont typeface="Wingdings" pitchFamily="2" charset="2"/>
              <a:buChar char="ü"/>
            </a:pPr>
            <a:r>
              <a:rPr lang="ru-RU" sz="2400" dirty="0" err="1"/>
              <a:t>злоякісні</a:t>
            </a:r>
            <a:r>
              <a:rPr lang="ru-RU" sz="2400" dirty="0"/>
              <a:t> </a:t>
            </a:r>
            <a:r>
              <a:rPr lang="ru-RU" sz="2400" dirty="0" err="1"/>
              <a:t>пухлини</a:t>
            </a:r>
            <a:r>
              <a:rPr lang="ru-RU" sz="2400" dirty="0"/>
              <a:t>,</a:t>
            </a:r>
          </a:p>
          <a:p>
            <a:pPr indent="354013">
              <a:buFont typeface="Wingdings" pitchFamily="2" charset="2"/>
              <a:buChar char="ü"/>
            </a:pPr>
            <a:r>
              <a:rPr lang="ru-RU" sz="2400" dirty="0"/>
              <a:t>переломи </a:t>
            </a:r>
            <a:r>
              <a:rPr lang="ru-RU" sz="2400" dirty="0" err="1"/>
              <a:t>нижніх</a:t>
            </a:r>
            <a:r>
              <a:rPr lang="ru-RU" sz="2400" dirty="0"/>
              <a:t> </a:t>
            </a:r>
            <a:r>
              <a:rPr lang="ru-RU" sz="2400" dirty="0" err="1"/>
              <a:t>кінцівок</a:t>
            </a:r>
            <a:r>
              <a:rPr lang="ru-RU" sz="2400" dirty="0"/>
              <a:t> та </a:t>
            </a:r>
            <a:r>
              <a:rPr lang="ru-RU" sz="2400" dirty="0" err="1"/>
              <a:t>ін.хірургічні</a:t>
            </a:r>
            <a:r>
              <a:rPr lang="ru-RU" sz="2400" dirty="0"/>
              <a:t> </a:t>
            </a:r>
            <a:r>
              <a:rPr lang="ru-RU" sz="2400" dirty="0" err="1"/>
              <a:t>втручання</a:t>
            </a:r>
            <a:r>
              <a:rPr lang="ru-RU" sz="2400" dirty="0"/>
              <a:t>,</a:t>
            </a:r>
          </a:p>
          <a:p>
            <a:pPr indent="354013">
              <a:buFont typeface="Wingdings" pitchFamily="2" charset="2"/>
              <a:buChar char="ü"/>
            </a:pPr>
            <a:r>
              <a:rPr lang="ru-RU" sz="2400" dirty="0"/>
              <a:t>пологи,</a:t>
            </a:r>
          </a:p>
          <a:p>
            <a:pPr indent="354013">
              <a:buFont typeface="Wingdings" pitchFamily="2" charset="2"/>
              <a:buChar char="ü"/>
            </a:pPr>
            <a:r>
              <a:rPr lang="ru-RU" sz="2400" dirty="0" err="1"/>
              <a:t>ожиріння</a:t>
            </a:r>
            <a:r>
              <a:rPr lang="ru-RU" sz="2400" dirty="0"/>
              <a:t>, </a:t>
            </a:r>
          </a:p>
          <a:p>
            <a:pPr indent="354013">
              <a:buFont typeface="Wingdings" pitchFamily="2" charset="2"/>
              <a:buChar char="ü"/>
            </a:pPr>
            <a:r>
              <a:rPr lang="ru-RU" sz="2400" dirty="0" err="1"/>
              <a:t>вік</a:t>
            </a:r>
            <a:r>
              <a:rPr lang="ru-RU" sz="2400" dirty="0"/>
              <a:t> </a:t>
            </a:r>
            <a:r>
              <a:rPr lang="ru-RU" sz="2400" dirty="0" err="1"/>
              <a:t>понад</a:t>
            </a:r>
            <a:r>
              <a:rPr lang="ru-RU" sz="2400" dirty="0"/>
              <a:t> 50 </a:t>
            </a:r>
            <a:r>
              <a:rPr lang="ru-RU" sz="2400" dirty="0" err="1"/>
              <a:t>років</a:t>
            </a:r>
            <a:r>
              <a:rPr lang="ru-RU" sz="2400" dirty="0"/>
              <a:t>,  </a:t>
            </a:r>
          </a:p>
          <a:p>
            <a:pPr indent="354013">
              <a:buFont typeface="Wingdings" pitchFamily="2" charset="2"/>
              <a:buChar char="ü"/>
            </a:pPr>
            <a:r>
              <a:rPr lang="ru-RU" sz="2400" dirty="0"/>
              <a:t>тромбоз </a:t>
            </a:r>
            <a:r>
              <a:rPr lang="ru-RU" sz="2400" dirty="0" err="1"/>
              <a:t>глибоких</a:t>
            </a:r>
            <a:r>
              <a:rPr lang="ru-RU" sz="2400" dirty="0"/>
              <a:t> вен </a:t>
            </a:r>
            <a:r>
              <a:rPr lang="ru-RU" sz="2400" dirty="0" err="1"/>
              <a:t>кінцівок</a:t>
            </a:r>
            <a:r>
              <a:rPr lang="ru-RU" sz="2400" dirty="0"/>
              <a:t>,  </a:t>
            </a:r>
          </a:p>
          <a:p>
            <a:pPr indent="354013">
              <a:buFont typeface="Wingdings" pitchFamily="2" charset="2"/>
              <a:buChar char="ü"/>
            </a:pPr>
            <a:r>
              <a:rPr lang="ru-RU" sz="2400" dirty="0" err="1"/>
              <a:t>рідше</a:t>
            </a:r>
            <a:r>
              <a:rPr lang="ru-RU" sz="2400" dirty="0"/>
              <a:t> </a:t>
            </a:r>
            <a:r>
              <a:rPr lang="ru-RU" sz="2400" dirty="0" err="1"/>
              <a:t>системний</a:t>
            </a:r>
            <a:r>
              <a:rPr lang="ru-RU" sz="2400" dirty="0"/>
              <a:t> </a:t>
            </a:r>
            <a:r>
              <a:rPr lang="ru-RU" sz="2400" dirty="0" err="1"/>
              <a:t>червоний</a:t>
            </a:r>
            <a:r>
              <a:rPr lang="ru-RU" sz="2400" dirty="0"/>
              <a:t> </a:t>
            </a:r>
            <a:r>
              <a:rPr lang="ru-RU" sz="2400" dirty="0" err="1"/>
              <a:t>вовчак</a:t>
            </a:r>
            <a:r>
              <a:rPr lang="ru-RU" sz="2400" dirty="0"/>
              <a:t>,</a:t>
            </a:r>
          </a:p>
          <a:p>
            <a:pPr indent="354013">
              <a:buFont typeface="Wingdings" pitchFamily="2" charset="2"/>
              <a:buChar char="ü"/>
            </a:pPr>
            <a:r>
              <a:rPr lang="ru-RU" sz="2400" dirty="0" err="1"/>
              <a:t>нефротичний</a:t>
            </a:r>
            <a:r>
              <a:rPr lang="ru-RU" sz="2400" dirty="0"/>
              <a:t> синдром.</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24936" cy="4893647"/>
          </a:xfrm>
          <a:prstGeom prst="rect">
            <a:avLst/>
          </a:prstGeom>
        </p:spPr>
        <p:txBody>
          <a:bodyPr wrap="square">
            <a:spAutoFit/>
          </a:bodyPr>
          <a:lstStyle/>
          <a:p>
            <a:pPr indent="265113" algn="just"/>
            <a:r>
              <a:rPr lang="en-US" sz="2400" dirty="0"/>
              <a:t>TE</a:t>
            </a:r>
            <a:r>
              <a:rPr lang="ru-RU" sz="2400" dirty="0"/>
              <a:t>Л</a:t>
            </a:r>
            <a:r>
              <a:rPr lang="en-US" sz="2400" dirty="0"/>
              <a:t>A </a:t>
            </a:r>
            <a:r>
              <a:rPr lang="ru-RU" sz="2400" dirty="0" err="1"/>
              <a:t>протікає</a:t>
            </a:r>
            <a:r>
              <a:rPr lang="ru-RU" sz="2400" dirty="0"/>
              <a:t> </a:t>
            </a:r>
            <a:r>
              <a:rPr lang="ru-RU" sz="2400" dirty="0" err="1"/>
              <a:t>під</a:t>
            </a:r>
            <a:r>
              <a:rPr lang="ru-RU" sz="2400" dirty="0"/>
              <a:t> "маскою" </a:t>
            </a:r>
            <a:r>
              <a:rPr lang="ru-RU" sz="2400" dirty="0" err="1"/>
              <a:t>інших</a:t>
            </a:r>
            <a:r>
              <a:rPr lang="ru-RU" sz="2400" dirty="0"/>
              <a:t> </a:t>
            </a:r>
            <a:r>
              <a:rPr lang="ru-RU" sz="2400" dirty="0" err="1"/>
              <a:t>патологічних</a:t>
            </a:r>
            <a:r>
              <a:rPr lang="ru-RU" sz="2400" dirty="0"/>
              <a:t> </a:t>
            </a:r>
            <a:r>
              <a:rPr lang="ru-RU" sz="2400" dirty="0" err="1"/>
              <a:t>станів</a:t>
            </a:r>
            <a:r>
              <a:rPr lang="ru-RU" sz="2400" dirty="0"/>
              <a:t>. Нормальна </a:t>
            </a:r>
            <a:r>
              <a:rPr lang="ru-RU" sz="2400" dirty="0" err="1"/>
              <a:t>рентгенологічна</a:t>
            </a:r>
            <a:r>
              <a:rPr lang="ru-RU" sz="2400" dirty="0"/>
              <a:t> картина не </a:t>
            </a:r>
            <a:r>
              <a:rPr lang="ru-RU" sz="2400" dirty="0" err="1"/>
              <a:t>дозволяє</a:t>
            </a:r>
            <a:r>
              <a:rPr lang="ru-RU" sz="2400" dirty="0"/>
              <a:t> </a:t>
            </a:r>
            <a:r>
              <a:rPr lang="ru-RU" sz="2400" dirty="0" err="1"/>
              <a:t>виключити</a:t>
            </a:r>
            <a:r>
              <a:rPr lang="ru-RU" sz="2400" dirty="0"/>
              <a:t> </a:t>
            </a:r>
            <a:r>
              <a:rPr lang="ru-RU" sz="2400" dirty="0" err="1"/>
              <a:t>наявність</a:t>
            </a:r>
            <a:r>
              <a:rPr lang="ru-RU" sz="2400" dirty="0"/>
              <a:t> </a:t>
            </a:r>
            <a:r>
              <a:rPr lang="en-US" sz="2400" dirty="0"/>
              <a:t>TE</a:t>
            </a:r>
            <a:r>
              <a:rPr lang="ru-RU" sz="2400" dirty="0"/>
              <a:t>Л</a:t>
            </a:r>
            <a:r>
              <a:rPr lang="en-US" sz="2400" dirty="0"/>
              <a:t>A. </a:t>
            </a:r>
            <a:r>
              <a:rPr lang="ru-RU" sz="2400" dirty="0"/>
              <a:t>Тому </a:t>
            </a:r>
            <a:r>
              <a:rPr lang="en-US" sz="2400" dirty="0"/>
              <a:t>TE</a:t>
            </a:r>
            <a:r>
              <a:rPr lang="ru-RU" sz="2400" dirty="0"/>
              <a:t>Л</a:t>
            </a:r>
            <a:r>
              <a:rPr lang="en-US" sz="2400" dirty="0"/>
              <a:t>A </a:t>
            </a:r>
            <a:r>
              <a:rPr lang="ru-RU" sz="2400" dirty="0" err="1"/>
              <a:t>вимагає</a:t>
            </a:r>
            <a:r>
              <a:rPr lang="ru-RU" sz="2400" dirty="0"/>
              <a:t> </a:t>
            </a:r>
            <a:r>
              <a:rPr lang="ru-RU" sz="2400" dirty="0" err="1"/>
              <a:t>чутливих</a:t>
            </a:r>
            <a:r>
              <a:rPr lang="ru-RU" sz="2400" dirty="0"/>
              <a:t> </a:t>
            </a:r>
            <a:r>
              <a:rPr lang="ru-RU" sz="2400" dirty="0" err="1"/>
              <a:t>і</a:t>
            </a:r>
            <a:r>
              <a:rPr lang="ru-RU" sz="2400" dirty="0"/>
              <a:t> </a:t>
            </a:r>
            <a:r>
              <a:rPr lang="ru-RU" sz="2400" dirty="0" err="1"/>
              <a:t>специфічних</a:t>
            </a:r>
            <a:r>
              <a:rPr lang="ru-RU" sz="2400" dirty="0"/>
              <a:t> </a:t>
            </a:r>
            <a:r>
              <a:rPr lang="ru-RU" sz="2400" dirty="0" err="1"/>
              <a:t>діагностичних</a:t>
            </a:r>
            <a:r>
              <a:rPr lang="ru-RU" sz="2400" dirty="0"/>
              <a:t> </a:t>
            </a:r>
            <a:r>
              <a:rPr lang="ru-RU" sz="2400" dirty="0" err="1"/>
              <a:t>обстежень</a:t>
            </a:r>
            <a:r>
              <a:rPr lang="ru-RU" sz="2400" dirty="0"/>
              <a:t> (КТ).</a:t>
            </a:r>
          </a:p>
          <a:p>
            <a:pPr indent="265113" algn="just"/>
            <a:r>
              <a:rPr lang="ru-RU" sz="2400" dirty="0" err="1"/>
              <a:t>Клінічні</a:t>
            </a:r>
            <a:r>
              <a:rPr lang="ru-RU" sz="2400" dirty="0"/>
              <a:t> прояви ТЕЛА </a:t>
            </a:r>
            <a:r>
              <a:rPr lang="ru-RU" sz="2400" dirty="0" err="1"/>
              <a:t>неспецифічні</a:t>
            </a:r>
            <a:r>
              <a:rPr lang="ru-RU" sz="2400" dirty="0"/>
              <a:t>. </a:t>
            </a:r>
            <a:r>
              <a:rPr lang="ru-RU" sz="2400" dirty="0" err="1"/>
              <a:t>Оклюзія</a:t>
            </a:r>
            <a:r>
              <a:rPr lang="ru-RU" sz="2400" dirty="0"/>
              <a:t> великих </a:t>
            </a:r>
            <a:r>
              <a:rPr lang="ru-RU" sz="2400" dirty="0" err="1"/>
              <a:t>легеневих</a:t>
            </a:r>
            <a:r>
              <a:rPr lang="ru-RU" sz="2400" dirty="0"/>
              <a:t> </a:t>
            </a:r>
            <a:r>
              <a:rPr lang="ru-RU" sz="2400" dirty="0" err="1"/>
              <a:t>артерій</a:t>
            </a:r>
            <a:r>
              <a:rPr lang="ru-RU" sz="2400" dirty="0"/>
              <a:t> </a:t>
            </a:r>
            <a:r>
              <a:rPr lang="ru-RU" sz="2400" dirty="0" err="1"/>
              <a:t>супроводжується</a:t>
            </a:r>
            <a:r>
              <a:rPr lang="ru-RU" sz="2400" dirty="0"/>
              <a:t> </a:t>
            </a:r>
            <a:r>
              <a:rPr lang="ru-RU" sz="2400" dirty="0" err="1"/>
              <a:t>ознаками</a:t>
            </a:r>
            <a:r>
              <a:rPr lang="ru-RU" sz="2400" dirty="0"/>
              <a:t> </a:t>
            </a:r>
            <a:r>
              <a:rPr lang="ru-RU" sz="2400" dirty="0" err="1"/>
              <a:t>гострої</a:t>
            </a:r>
            <a:r>
              <a:rPr lang="ru-RU" sz="2400" dirty="0"/>
              <a:t> </a:t>
            </a:r>
            <a:r>
              <a:rPr lang="ru-RU" sz="2400" dirty="0" err="1"/>
              <a:t>серцево-судинної</a:t>
            </a:r>
            <a:r>
              <a:rPr lang="ru-RU" sz="2400" dirty="0"/>
              <a:t> </a:t>
            </a:r>
            <a:r>
              <a:rPr lang="ru-RU" sz="2400" dirty="0" err="1"/>
              <a:t>недостатності</a:t>
            </a:r>
            <a:r>
              <a:rPr lang="ru-RU" sz="2400" dirty="0"/>
              <a:t>. </a:t>
            </a:r>
          </a:p>
          <a:p>
            <a:pPr indent="265113" algn="just"/>
            <a:r>
              <a:rPr lang="ru-RU" sz="2400" dirty="0"/>
              <a:t>"</a:t>
            </a:r>
            <a:r>
              <a:rPr lang="ru-RU" sz="2400" dirty="0" err="1"/>
              <a:t>Класичний</a:t>
            </a:r>
            <a:r>
              <a:rPr lang="ru-RU" sz="2400" dirty="0"/>
              <a:t>" синдром </a:t>
            </a:r>
            <a:r>
              <a:rPr lang="ru-RU" sz="2400" dirty="0" err="1"/>
              <a:t>масивного</a:t>
            </a:r>
            <a:r>
              <a:rPr lang="ru-RU" sz="2400" dirty="0"/>
              <a:t> </a:t>
            </a:r>
            <a:r>
              <a:rPr lang="ru-RU" sz="2400" dirty="0" err="1"/>
              <a:t>ураження</a:t>
            </a:r>
            <a:r>
              <a:rPr lang="ru-RU" sz="2400" dirty="0"/>
              <a:t> </a:t>
            </a:r>
            <a:r>
              <a:rPr lang="ru-RU" sz="2400" dirty="0" err="1"/>
              <a:t>легеневого</a:t>
            </a:r>
            <a:r>
              <a:rPr lang="ru-RU" sz="2400" dirty="0"/>
              <a:t> русла </a:t>
            </a:r>
            <a:r>
              <a:rPr lang="ru-RU" sz="2400" dirty="0" err="1"/>
              <a:t>включає</a:t>
            </a:r>
            <a:r>
              <a:rPr lang="ru-RU" sz="2400" dirty="0"/>
              <a:t> в себе:</a:t>
            </a:r>
          </a:p>
          <a:p>
            <a:pPr indent="265113" algn="just">
              <a:buFont typeface="Wingdings" pitchFamily="2" charset="2"/>
              <a:buChar char="§"/>
            </a:pPr>
            <a:r>
              <a:rPr lang="ru-RU" sz="2400" dirty="0" err="1"/>
              <a:t>раптовий</a:t>
            </a:r>
            <a:r>
              <a:rPr lang="ru-RU" sz="2400" dirty="0"/>
              <a:t> </a:t>
            </a:r>
            <a:r>
              <a:rPr lang="ru-RU" sz="2400" dirty="0" err="1"/>
              <a:t>колапс</a:t>
            </a:r>
            <a:r>
              <a:rPr lang="ru-RU" sz="2400" dirty="0"/>
              <a:t>,</a:t>
            </a:r>
          </a:p>
          <a:p>
            <a:pPr indent="265113" algn="just">
              <a:buFont typeface="Wingdings" pitchFamily="2" charset="2"/>
              <a:buChar char="§"/>
            </a:pPr>
            <a:r>
              <a:rPr lang="ru-RU" sz="2400" dirty="0" err="1"/>
              <a:t>біль</a:t>
            </a:r>
            <a:r>
              <a:rPr lang="ru-RU" sz="2400" dirty="0"/>
              <a:t> за </a:t>
            </a:r>
            <a:r>
              <a:rPr lang="ru-RU" sz="2400" dirty="0" err="1"/>
              <a:t>грудиною,задишка</a:t>
            </a:r>
            <a:r>
              <a:rPr lang="ru-RU" sz="2400" dirty="0"/>
              <a:t>, </a:t>
            </a:r>
          </a:p>
          <a:p>
            <a:pPr indent="265113" algn="just">
              <a:buFont typeface="Wingdings" pitchFamily="2" charset="2"/>
              <a:buChar char="§"/>
            </a:pPr>
            <a:r>
              <a:rPr lang="ru-RU" sz="2400" dirty="0" err="1"/>
              <a:t>ціаноз</a:t>
            </a:r>
            <a:r>
              <a:rPr lang="ru-RU" sz="2400" dirty="0"/>
              <a:t> </a:t>
            </a:r>
            <a:r>
              <a:rPr lang="ru-RU" sz="2400" dirty="0" err="1"/>
              <a:t>обличчя</a:t>
            </a:r>
            <a:r>
              <a:rPr lang="ru-RU" sz="2400" dirty="0"/>
              <a:t> та </a:t>
            </a:r>
            <a:r>
              <a:rPr lang="ru-RU" sz="2400" dirty="0" err="1"/>
              <a:t>верхньої</a:t>
            </a:r>
            <a:r>
              <a:rPr lang="ru-RU" sz="2400" dirty="0"/>
              <a:t> </a:t>
            </a:r>
            <a:r>
              <a:rPr lang="ru-RU" sz="2400" dirty="0" err="1"/>
              <a:t>половини</a:t>
            </a:r>
            <a:r>
              <a:rPr lang="ru-RU" sz="2400" dirty="0"/>
              <a:t> </a:t>
            </a:r>
            <a:r>
              <a:rPr lang="ru-RU" sz="2400" dirty="0" err="1"/>
              <a:t>тулуба</a:t>
            </a:r>
            <a:r>
              <a:rPr lang="ru-RU" sz="2400" dirty="0"/>
              <a:t>, </a:t>
            </a:r>
          </a:p>
          <a:p>
            <a:pPr indent="265113" algn="just">
              <a:buFont typeface="Wingdings" pitchFamily="2" charset="2"/>
              <a:buChar char="§"/>
            </a:pPr>
            <a:r>
              <a:rPr lang="ru-RU" sz="2400" dirty="0" err="1"/>
              <a:t>пульсація</a:t>
            </a:r>
            <a:r>
              <a:rPr lang="ru-RU" sz="2400" dirty="0"/>
              <a:t> </a:t>
            </a:r>
            <a:r>
              <a:rPr lang="ru-RU" sz="2400" dirty="0" err="1"/>
              <a:t>шийних</a:t>
            </a:r>
            <a:r>
              <a:rPr lang="ru-RU" sz="2400" dirty="0"/>
              <a:t> вен.</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40"/>
            <a:ext cx="8496944" cy="6370975"/>
          </a:xfrm>
          <a:prstGeom prst="rect">
            <a:avLst/>
          </a:prstGeom>
        </p:spPr>
        <p:txBody>
          <a:bodyPr wrap="square">
            <a:spAutoFit/>
          </a:bodyPr>
          <a:lstStyle/>
          <a:p>
            <a:r>
              <a:rPr lang="uk-UA" sz="2400" b="1" dirty="0"/>
              <a:t>Рентгенологічні ознаки ТЕЛА: </a:t>
            </a:r>
          </a:p>
          <a:p>
            <a:pPr marL="457200" indent="-457200">
              <a:buFont typeface="+mj-lt"/>
              <a:buAutoNum type="arabicPeriod"/>
            </a:pPr>
            <a:r>
              <a:rPr lang="uk-UA" sz="2400" dirty="0"/>
              <a:t>випинання II дуги по лівому контуру серцевої тіні і розширення серця в поперечнику за рахунок правого шлуночка; </a:t>
            </a:r>
          </a:p>
          <a:p>
            <a:pPr marL="457200" indent="-457200">
              <a:buFont typeface="+mj-lt"/>
              <a:buAutoNum type="arabicPeriod"/>
            </a:pPr>
            <a:r>
              <a:rPr lang="uk-UA" sz="2400" dirty="0"/>
              <a:t>при ізольованому тромбозі легеневої артерії симетричне зменшення коренів легких і підвищення прозорості легень за рахунок збідніння легеневого малюнка;</a:t>
            </a:r>
          </a:p>
          <a:p>
            <a:pPr marL="457200" indent="-457200">
              <a:buFont typeface="+mj-lt"/>
              <a:buAutoNum type="arabicPeriod"/>
            </a:pPr>
            <a:r>
              <a:rPr lang="uk-UA" sz="2400" dirty="0"/>
              <a:t>при локалізації тромбу в одній з головних гілок легеневої артерії (</a:t>
            </a:r>
            <a:r>
              <a:rPr lang="uk-UA" sz="2400" dirty="0" err="1"/>
              <a:t>Лa</a:t>
            </a:r>
            <a:r>
              <a:rPr lang="uk-UA" sz="2400" dirty="0"/>
              <a:t>) візуалізується симптом «ампутації» кореня легкого, розширення його вище зони тромбозу; при цьому корінь деформується, підвищується в інтенсивності, скорочується, дистальний відділ його приймає О-образне визначення; легеневий малюнок на відповідній стороні збіднюється;</a:t>
            </a:r>
          </a:p>
          <a:p>
            <a:pPr marL="457200" indent="-457200">
              <a:buFont typeface="+mj-lt"/>
              <a:buAutoNum type="arabicPeriod"/>
            </a:pPr>
            <a:r>
              <a:rPr lang="uk-UA" sz="2400" dirty="0"/>
              <a:t>при обтурації часткових і сегментарних гілок ЛА визначається підвищення прозорості частки за рахунок збідніння легеневого малюнка</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5262979"/>
          </a:xfrm>
          <a:prstGeom prst="rect">
            <a:avLst/>
          </a:prstGeom>
        </p:spPr>
        <p:txBody>
          <a:bodyPr wrap="square">
            <a:spAutoFit/>
          </a:bodyPr>
          <a:lstStyle/>
          <a:p>
            <a:pPr marL="457200" indent="-457200" algn="just"/>
            <a:r>
              <a:rPr lang="ru-RU" sz="2400" dirty="0"/>
              <a:t>5. </a:t>
            </a:r>
            <a:r>
              <a:rPr lang="uk-UA" sz="2400" dirty="0"/>
              <a:t>локальне просвітлення легеневого поля (симптом Вестермарка) не завжди знаходиться в прямій залежності від калібру </a:t>
            </a:r>
            <a:r>
              <a:rPr lang="uk-UA" sz="2400" dirty="0" err="1"/>
              <a:t>обтурованих</a:t>
            </a:r>
            <a:r>
              <a:rPr lang="uk-UA" sz="2400" dirty="0"/>
              <a:t> судин;</a:t>
            </a:r>
          </a:p>
          <a:p>
            <a:pPr marL="457200" indent="-457200" algn="just"/>
            <a:r>
              <a:rPr lang="uk-UA" sz="2400" dirty="0"/>
              <a:t>6. високе положення купола діафрагми на боці ураження;</a:t>
            </a:r>
          </a:p>
          <a:p>
            <a:pPr marL="457200" indent="-457200" algn="just"/>
            <a:r>
              <a:rPr lang="uk-UA" sz="2400" dirty="0"/>
              <a:t>7. поява дископодібних ателектазів на стороні ураження;</a:t>
            </a:r>
          </a:p>
          <a:p>
            <a:pPr marL="457200" indent="-457200" algn="just"/>
            <a:r>
              <a:rPr lang="uk-UA" sz="2400" dirty="0"/>
              <a:t>8. можливе розширення верхньої порожнистої і непарної вен, якщо відстань між правим контуром середостіння і серединною лінією більше 3 см;</a:t>
            </a:r>
          </a:p>
          <a:p>
            <a:pPr marL="457200" indent="-457200" algn="just"/>
            <a:r>
              <a:rPr lang="uk-UA" sz="2400" dirty="0"/>
              <a:t>9. після виникнення інфаркту легені визначається інфільтрація легеневої тканини (іноді у вигляді трикутної тіні), частіше розташованої субплеврально, при цьому типова картина інфаркту легкого діагностується не раніше 2-х діб і лише у 10% хворих;</a:t>
            </a:r>
          </a:p>
          <a:p>
            <a:pPr marL="457200" indent="-457200" algn="just"/>
            <a:r>
              <a:rPr lang="uk-UA" sz="2400" dirty="0"/>
              <a:t>10. ознаки плевриту.</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4154984"/>
          </a:xfrm>
          <a:prstGeom prst="rect">
            <a:avLst/>
          </a:prstGeom>
        </p:spPr>
        <p:txBody>
          <a:bodyPr wrap="square">
            <a:spAutoFit/>
          </a:bodyPr>
          <a:lstStyle/>
          <a:p>
            <a:pPr marL="265113" indent="-265113" algn="just">
              <a:buFontTx/>
              <a:buChar char="-"/>
            </a:pPr>
            <a:r>
              <a:rPr lang="ru-RU" sz="2400" dirty="0" err="1"/>
              <a:t>найбільш</a:t>
            </a:r>
            <a:r>
              <a:rPr lang="ru-RU" sz="2400" dirty="0"/>
              <a:t> </a:t>
            </a:r>
            <a:r>
              <a:rPr lang="ru-RU" sz="2400" dirty="0" err="1"/>
              <a:t>достовірні</a:t>
            </a:r>
            <a:r>
              <a:rPr lang="ru-RU" sz="2400" dirty="0"/>
              <a:t> </a:t>
            </a:r>
            <a:r>
              <a:rPr lang="ru-RU" sz="2400" dirty="0" err="1"/>
              <a:t>ознаки</a:t>
            </a:r>
            <a:r>
              <a:rPr lang="ru-RU" sz="2400" dirty="0"/>
              <a:t> </a:t>
            </a:r>
            <a:r>
              <a:rPr lang="ru-RU" sz="2400" dirty="0" err="1"/>
              <a:t>проявляються</a:t>
            </a:r>
            <a:r>
              <a:rPr lang="ru-RU" sz="2400" dirty="0"/>
              <a:t> при </a:t>
            </a:r>
            <a:r>
              <a:rPr lang="ru-RU" sz="2400" dirty="0" err="1"/>
              <a:t>інфаркті</a:t>
            </a:r>
            <a:r>
              <a:rPr lang="ru-RU" sz="2400" dirty="0"/>
              <a:t> </a:t>
            </a:r>
            <a:r>
              <a:rPr lang="ru-RU" sz="2400" dirty="0" err="1"/>
              <a:t>легені</a:t>
            </a:r>
            <a:r>
              <a:rPr lang="ru-RU" sz="2400" dirty="0"/>
              <a:t> не </a:t>
            </a:r>
            <a:r>
              <a:rPr lang="ru-RU" sz="2400" dirty="0" err="1"/>
              <a:t>раніше</a:t>
            </a:r>
            <a:r>
              <a:rPr lang="ru-RU" sz="2400" dirty="0"/>
              <a:t> 2-х </a:t>
            </a:r>
            <a:r>
              <a:rPr lang="ru-RU" sz="2400" dirty="0" err="1"/>
              <a:t>діб</a:t>
            </a:r>
            <a:r>
              <a:rPr lang="ru-RU" sz="2400" dirty="0"/>
              <a:t>; </a:t>
            </a:r>
          </a:p>
          <a:p>
            <a:pPr marL="265113" indent="-265113" algn="just">
              <a:buFontTx/>
              <a:buChar char="-"/>
            </a:pPr>
            <a:r>
              <a:rPr lang="ru-RU" sz="2400" dirty="0" err="1"/>
              <a:t>тяжкість</a:t>
            </a:r>
            <a:r>
              <a:rPr lang="ru-RU" sz="2400" dirty="0"/>
              <a:t> стану </a:t>
            </a:r>
            <a:r>
              <a:rPr lang="ru-RU" sz="2400" dirty="0" err="1"/>
              <a:t>хворих</a:t>
            </a:r>
            <a:r>
              <a:rPr lang="ru-RU" sz="2400" dirty="0"/>
              <a:t> </a:t>
            </a:r>
            <a:r>
              <a:rPr lang="ru-RU" sz="2400" dirty="0" err="1"/>
              <a:t>і</a:t>
            </a:r>
            <a:r>
              <a:rPr lang="ru-RU" sz="2400" dirty="0"/>
              <a:t> </a:t>
            </a:r>
            <a:r>
              <a:rPr lang="ru-RU" sz="2400" dirty="0" err="1"/>
              <a:t>небезпека</a:t>
            </a:r>
            <a:r>
              <a:rPr lang="ru-RU" sz="2400" dirty="0"/>
              <a:t> </a:t>
            </a:r>
            <a:r>
              <a:rPr lang="en-US" sz="2400" dirty="0"/>
              <a:t>TE</a:t>
            </a:r>
            <a:r>
              <a:rPr lang="ru-RU" sz="2400" dirty="0"/>
              <a:t>Л</a:t>
            </a:r>
            <a:r>
              <a:rPr lang="en-US" sz="2400" dirty="0"/>
              <a:t>A </a:t>
            </a:r>
            <a:r>
              <a:rPr lang="ru-RU" sz="2400" dirty="0"/>
              <a:t>при </a:t>
            </a:r>
            <a:r>
              <a:rPr lang="ru-RU" sz="2400" dirty="0" err="1"/>
              <a:t>рентгеноскопії</a:t>
            </a:r>
            <a:r>
              <a:rPr lang="ru-RU" sz="2400" dirty="0"/>
              <a:t> не </a:t>
            </a:r>
            <a:r>
              <a:rPr lang="ru-RU" sz="2400" dirty="0" err="1"/>
              <a:t>дозволяє</a:t>
            </a:r>
            <a:r>
              <a:rPr lang="ru-RU" sz="2400" dirty="0"/>
              <a:t> </a:t>
            </a:r>
            <a:r>
              <a:rPr lang="ru-RU" sz="2400" dirty="0" err="1"/>
              <a:t>проводити</a:t>
            </a:r>
            <a:r>
              <a:rPr lang="ru-RU" sz="2400" dirty="0"/>
              <a:t> </a:t>
            </a:r>
            <a:r>
              <a:rPr lang="ru-RU" sz="2400" dirty="0" err="1"/>
              <a:t>обстеження</a:t>
            </a:r>
            <a:r>
              <a:rPr lang="ru-RU" sz="2400" dirty="0"/>
              <a:t> в вертикальному </a:t>
            </a:r>
            <a:r>
              <a:rPr lang="ru-RU" sz="2400" dirty="0" err="1"/>
              <a:t>положенні</a:t>
            </a:r>
            <a:r>
              <a:rPr lang="ru-RU" sz="2400" dirty="0"/>
              <a:t>, </a:t>
            </a:r>
            <a:r>
              <a:rPr lang="ru-RU" sz="2400" dirty="0" err="1"/>
              <a:t>тим</a:t>
            </a:r>
            <a:r>
              <a:rPr lang="ru-RU" sz="2400" dirty="0"/>
              <a:t> </a:t>
            </a:r>
            <a:r>
              <a:rPr lang="ru-RU" sz="2400" dirty="0" err="1"/>
              <a:t>більше</a:t>
            </a:r>
            <a:r>
              <a:rPr lang="ru-RU" sz="2400" dirty="0"/>
              <a:t> </a:t>
            </a:r>
            <a:r>
              <a:rPr lang="ru-RU" sz="2400" dirty="0" err="1"/>
              <a:t>багатопроекційній</a:t>
            </a:r>
            <a:r>
              <a:rPr lang="ru-RU" sz="2400" dirty="0"/>
              <a:t>; </a:t>
            </a:r>
          </a:p>
          <a:p>
            <a:pPr marL="265113" indent="-265113" algn="just">
              <a:buFontTx/>
              <a:buChar char="-"/>
            </a:pPr>
            <a:r>
              <a:rPr lang="ru-RU" sz="2400" dirty="0" err="1"/>
              <a:t>інформативним</a:t>
            </a:r>
            <a:r>
              <a:rPr lang="ru-RU" sz="2400" dirty="0"/>
              <a:t> методом </a:t>
            </a:r>
            <a:r>
              <a:rPr lang="ru-RU" sz="2400" dirty="0" err="1"/>
              <a:t>є</a:t>
            </a:r>
            <a:r>
              <a:rPr lang="ru-RU" sz="2400" dirty="0"/>
              <a:t> </a:t>
            </a:r>
            <a:r>
              <a:rPr lang="ru-RU" sz="2400" dirty="0" err="1"/>
              <a:t>КТ-ангіографія</a:t>
            </a:r>
            <a:r>
              <a:rPr lang="ru-RU" sz="2400" dirty="0"/>
              <a:t> - </a:t>
            </a:r>
            <a:r>
              <a:rPr lang="ru-RU" sz="2400" dirty="0" err="1"/>
              <a:t>комплексне</a:t>
            </a:r>
            <a:r>
              <a:rPr lang="ru-RU" sz="2400" dirty="0"/>
              <a:t> </a:t>
            </a:r>
            <a:r>
              <a:rPr lang="ru-RU" sz="2400" dirty="0" err="1"/>
              <a:t>рентгеноконтрастне</a:t>
            </a:r>
            <a:r>
              <a:rPr lang="ru-RU" sz="2400" dirty="0"/>
              <a:t> </a:t>
            </a:r>
            <a:r>
              <a:rPr lang="ru-RU" sz="2400" dirty="0" err="1"/>
              <a:t>дослідження</a:t>
            </a:r>
            <a:r>
              <a:rPr lang="ru-RU" sz="2400" dirty="0"/>
              <a:t>, </a:t>
            </a:r>
            <a:r>
              <a:rPr lang="ru-RU" sz="2400" dirty="0" err="1"/>
              <a:t>що</a:t>
            </a:r>
            <a:r>
              <a:rPr lang="ru-RU" sz="2400" dirty="0"/>
              <a:t> </a:t>
            </a:r>
            <a:r>
              <a:rPr lang="ru-RU" sz="2400" dirty="0" err="1"/>
              <a:t>включає</a:t>
            </a:r>
            <a:r>
              <a:rPr lang="ru-RU" sz="2400" dirty="0"/>
              <a:t> </a:t>
            </a:r>
            <a:r>
              <a:rPr lang="ru-RU" sz="2400" dirty="0" err="1"/>
              <a:t>зондування</a:t>
            </a:r>
            <a:r>
              <a:rPr lang="ru-RU" sz="2400" dirty="0"/>
              <a:t> </a:t>
            </a:r>
            <a:r>
              <a:rPr lang="ru-RU" sz="2400" dirty="0" err="1"/>
              <a:t>правих</a:t>
            </a:r>
            <a:r>
              <a:rPr lang="ru-RU" sz="2400" dirty="0"/>
              <a:t> </a:t>
            </a:r>
            <a:r>
              <a:rPr lang="ru-RU" sz="2400" dirty="0" err="1"/>
              <a:t>відділів</a:t>
            </a:r>
            <a:r>
              <a:rPr lang="ru-RU" sz="2400" dirty="0"/>
              <a:t> </a:t>
            </a:r>
            <a:r>
              <a:rPr lang="ru-RU" sz="2400" dirty="0" err="1"/>
              <a:t>серця</a:t>
            </a:r>
            <a:r>
              <a:rPr lang="ru-RU" sz="2400" dirty="0"/>
              <a:t>, </a:t>
            </a:r>
            <a:r>
              <a:rPr lang="ru-RU" sz="2400" dirty="0" err="1"/>
              <a:t>ангиопульмонографію</a:t>
            </a:r>
            <a:r>
              <a:rPr lang="ru-RU" sz="2400" dirty="0"/>
              <a:t> </a:t>
            </a:r>
            <a:r>
              <a:rPr lang="ru-RU" sz="2400" dirty="0" err="1"/>
              <a:t>і</a:t>
            </a:r>
            <a:r>
              <a:rPr lang="ru-RU" sz="2400" dirty="0"/>
              <a:t> </a:t>
            </a:r>
            <a:r>
              <a:rPr lang="ru-RU" sz="2400" dirty="0" err="1"/>
              <a:t>ретроградну</a:t>
            </a:r>
            <a:r>
              <a:rPr lang="ru-RU" sz="2400" dirty="0"/>
              <a:t> </a:t>
            </a:r>
            <a:r>
              <a:rPr lang="ru-RU" sz="2400" dirty="0" err="1"/>
              <a:t>ілеокавографію</a:t>
            </a:r>
            <a:r>
              <a:rPr lang="ru-RU" sz="2400" dirty="0"/>
              <a:t>, </a:t>
            </a:r>
            <a:r>
              <a:rPr lang="ru-RU" sz="2400" dirty="0" err="1"/>
              <a:t>залишається</a:t>
            </a:r>
            <a:r>
              <a:rPr lang="ru-RU" sz="2400" dirty="0"/>
              <a:t> "золотим стандартом" </a:t>
            </a:r>
            <a:r>
              <a:rPr lang="ru-RU" sz="2400" dirty="0" err="1"/>
              <a:t>і</a:t>
            </a:r>
            <a:r>
              <a:rPr lang="ru-RU" sz="2400" dirty="0"/>
              <a:t> </a:t>
            </a:r>
            <a:r>
              <a:rPr lang="ru-RU" sz="2400" dirty="0" err="1"/>
              <a:t>дозволяє</a:t>
            </a:r>
            <a:r>
              <a:rPr lang="ru-RU" sz="2400" dirty="0"/>
              <a:t> однозначно </a:t>
            </a:r>
            <a:r>
              <a:rPr lang="ru-RU" sz="2400" dirty="0" err="1"/>
              <a:t>вирішити</a:t>
            </a:r>
            <a:r>
              <a:rPr lang="ru-RU" sz="2400" dirty="0"/>
              <a:t> </a:t>
            </a:r>
            <a:r>
              <a:rPr lang="ru-RU" sz="2400" dirty="0" err="1"/>
              <a:t>всі</a:t>
            </a:r>
            <a:r>
              <a:rPr lang="ru-RU" sz="2400" dirty="0"/>
              <a:t> </a:t>
            </a:r>
            <a:r>
              <a:rPr lang="ru-RU" sz="2400" dirty="0" err="1"/>
              <a:t>діагностичні</a:t>
            </a:r>
            <a:r>
              <a:rPr lang="ru-RU" sz="2400" dirty="0"/>
              <a:t> </a:t>
            </a:r>
            <a:r>
              <a:rPr lang="ru-RU" sz="2400" dirty="0" err="1"/>
              <a:t>проблеми</a:t>
            </a:r>
            <a:r>
              <a:rPr lang="ru-RU" sz="2400" dirty="0"/>
              <a:t> при </a:t>
            </a:r>
            <a:r>
              <a:rPr lang="ru-RU" sz="2400" dirty="0" err="1"/>
              <a:t>підозрі</a:t>
            </a:r>
            <a:r>
              <a:rPr lang="ru-RU" sz="2400" dirty="0"/>
              <a:t> на </a:t>
            </a:r>
            <a:r>
              <a:rPr lang="en-US" sz="2400" dirty="0"/>
              <a:t>TE</a:t>
            </a:r>
            <a:r>
              <a:rPr lang="ru-RU" sz="2400" dirty="0"/>
              <a:t>Л</a:t>
            </a:r>
            <a:r>
              <a:rPr lang="en-US" sz="2400" dirty="0"/>
              <a:t>A.</a:t>
            </a:r>
            <a:endParaRPr lang="ru-RU" sz="24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115616" y="332656"/>
          <a:ext cx="6010275" cy="332656"/>
        </p:xfrm>
        <a:graphic>
          <a:graphicData uri="http://schemas.openxmlformats.org/drawingml/2006/table">
            <a:tbl>
              <a:tblPr/>
              <a:tblGrid>
                <a:gridCol w="6010275">
                  <a:extLst>
                    <a:ext uri="{9D8B030D-6E8A-4147-A177-3AD203B41FA5}">
                      <a16:colId xmlns:a16="http://schemas.microsoft.com/office/drawing/2014/main" val="20000"/>
                    </a:ext>
                  </a:extLst>
                </a:gridCol>
              </a:tblGrid>
              <a:tr h="332656">
                <a:tc>
                  <a:txBody>
                    <a:bodyPr/>
                    <a:lstStyle/>
                    <a:p>
                      <a:pPr algn="ctr">
                        <a:lnSpc>
                          <a:spcPts val="900"/>
                        </a:lnSpc>
                        <a:spcAft>
                          <a:spcPts val="0"/>
                        </a:spcAft>
                      </a:pPr>
                      <a:r>
                        <a:rPr lang="uk-UA" sz="2400" b="1" i="1" noProof="0" dirty="0">
                          <a:latin typeface="+mn-lt"/>
                          <a:ea typeface="Times New Roman"/>
                        </a:rPr>
                        <a:t>Променева діагностика ТЕЛА</a:t>
                      </a:r>
                      <a:endParaRPr lang="uk-UA" sz="2400" b="1" i="1" noProof="0"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800" b="0" i="0" u="none" strike="noStrike" cap="none" normalizeH="0" baseline="0">
                <a:ln>
                  <a:noFill/>
                </a:ln>
                <a:solidFill>
                  <a:schemeClr val="tx1"/>
                </a:solidFill>
                <a:effectLst/>
                <a:latin typeface="Arial" pitchFamily="34" charset="0"/>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4" name="Таблица 3"/>
          <p:cNvGraphicFramePr>
            <a:graphicFrameLocks noGrp="1"/>
          </p:cNvGraphicFramePr>
          <p:nvPr/>
        </p:nvGraphicFramePr>
        <p:xfrm>
          <a:off x="0" y="764704"/>
          <a:ext cx="9143995" cy="5951854"/>
        </p:xfrm>
        <a:graphic>
          <a:graphicData uri="http://schemas.openxmlformats.org/drawingml/2006/table">
            <a:tbl>
              <a:tblPr firstRow="1" bandRow="1">
                <a:tableStyleId>{5C22544A-7EE6-4342-B048-85BDC9FD1C3A}</a:tableStyleId>
              </a:tblPr>
              <a:tblGrid>
                <a:gridCol w="1403648">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368148">
                  <a:extLst>
                    <a:ext uri="{9D8B030D-6E8A-4147-A177-3AD203B41FA5}">
                      <a16:colId xmlns:a16="http://schemas.microsoft.com/office/drawing/2014/main" val="20002"/>
                    </a:ext>
                  </a:extLst>
                </a:gridCol>
                <a:gridCol w="1517240">
                  <a:extLst>
                    <a:ext uri="{9D8B030D-6E8A-4147-A177-3AD203B41FA5}">
                      <a16:colId xmlns:a16="http://schemas.microsoft.com/office/drawing/2014/main" val="20003"/>
                    </a:ext>
                  </a:extLst>
                </a:gridCol>
                <a:gridCol w="1306285">
                  <a:extLst>
                    <a:ext uri="{9D8B030D-6E8A-4147-A177-3AD203B41FA5}">
                      <a16:colId xmlns:a16="http://schemas.microsoft.com/office/drawing/2014/main" val="20004"/>
                    </a:ext>
                  </a:extLst>
                </a:gridCol>
                <a:gridCol w="1306285">
                  <a:extLst>
                    <a:ext uri="{9D8B030D-6E8A-4147-A177-3AD203B41FA5}">
                      <a16:colId xmlns:a16="http://schemas.microsoft.com/office/drawing/2014/main" val="20005"/>
                    </a:ext>
                  </a:extLst>
                </a:gridCol>
                <a:gridCol w="1306285">
                  <a:extLst>
                    <a:ext uri="{9D8B030D-6E8A-4147-A177-3AD203B41FA5}">
                      <a16:colId xmlns:a16="http://schemas.microsoft.com/office/drawing/2014/main" val="20006"/>
                    </a:ext>
                  </a:extLst>
                </a:gridCol>
              </a:tblGrid>
              <a:tr h="430847">
                <a:tc rowSpan="2">
                  <a:txBody>
                    <a:bodyPr/>
                    <a:lstStyle/>
                    <a:p>
                      <a:pPr algn="ctr"/>
                      <a:r>
                        <a:rPr lang="uk-UA" sz="1400" noProof="0" dirty="0">
                          <a:solidFill>
                            <a:schemeClr val="bg1"/>
                          </a:solidFill>
                        </a:rPr>
                        <a:t>Стадія процесу</a:t>
                      </a:r>
                    </a:p>
                  </a:txBody>
                  <a:tcPr/>
                </a:tc>
                <a:tc rowSpan="2">
                  <a:txBody>
                    <a:bodyPr/>
                    <a:lstStyle/>
                    <a:p>
                      <a:pPr algn="ctr"/>
                      <a:r>
                        <a:rPr lang="uk-UA" sz="1400" noProof="0">
                          <a:solidFill>
                            <a:schemeClr val="bg1"/>
                          </a:solidFill>
                        </a:rPr>
                        <a:t>Строки</a:t>
                      </a:r>
                    </a:p>
                  </a:txBody>
                  <a:tcPr/>
                </a:tc>
                <a:tc gridSpan="5">
                  <a:txBody>
                    <a:bodyPr/>
                    <a:lstStyle/>
                    <a:p>
                      <a:pPr algn="ctr"/>
                      <a:r>
                        <a:rPr lang="uk-UA" sz="1400" noProof="0">
                          <a:solidFill>
                            <a:schemeClr val="bg1"/>
                          </a:solidFill>
                        </a:rPr>
                        <a:t>Локалізація</a:t>
                      </a: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430847">
                <a:tc vMerge="1">
                  <a:txBody>
                    <a:bodyPr/>
                    <a:lstStyle/>
                    <a:p>
                      <a:endParaRPr lang="ru-RU" dirty="0"/>
                    </a:p>
                  </a:txBody>
                  <a:tcPr/>
                </a:tc>
                <a:tc vMerge="1">
                  <a:txBody>
                    <a:bodyPr/>
                    <a:lstStyle/>
                    <a:p>
                      <a:endParaRPr lang="ru-RU" dirty="0"/>
                    </a:p>
                  </a:txBody>
                  <a:tcPr/>
                </a:tc>
                <a:tc>
                  <a:txBody>
                    <a:bodyPr/>
                    <a:lstStyle/>
                    <a:p>
                      <a:pPr algn="ctr"/>
                      <a:r>
                        <a:rPr lang="uk-UA" sz="1400" b="1" noProof="0">
                          <a:solidFill>
                            <a:schemeClr val="bg1"/>
                          </a:solidFill>
                        </a:rPr>
                        <a:t>Легені</a:t>
                      </a:r>
                    </a:p>
                  </a:txBody>
                  <a:tcPr/>
                </a:tc>
                <a:tc>
                  <a:txBody>
                    <a:bodyPr/>
                    <a:lstStyle/>
                    <a:p>
                      <a:pPr algn="ctr"/>
                      <a:r>
                        <a:rPr lang="uk-UA" sz="1400" b="1" noProof="0">
                          <a:solidFill>
                            <a:schemeClr val="bg1"/>
                          </a:solidFill>
                        </a:rPr>
                        <a:t>Корені</a:t>
                      </a:r>
                    </a:p>
                  </a:txBody>
                  <a:tcPr/>
                </a:tc>
                <a:tc>
                  <a:txBody>
                    <a:bodyPr/>
                    <a:lstStyle/>
                    <a:p>
                      <a:pPr algn="ctr"/>
                      <a:r>
                        <a:rPr lang="uk-UA" sz="1400" b="1" noProof="0">
                          <a:solidFill>
                            <a:schemeClr val="bg1"/>
                          </a:solidFill>
                        </a:rPr>
                        <a:t>Плевра</a:t>
                      </a:r>
                    </a:p>
                  </a:txBody>
                  <a:tcPr/>
                </a:tc>
                <a:tc>
                  <a:txBody>
                    <a:bodyPr/>
                    <a:lstStyle/>
                    <a:p>
                      <a:pPr algn="ctr"/>
                      <a:r>
                        <a:rPr lang="uk-UA" sz="1400" b="1" noProof="0">
                          <a:solidFill>
                            <a:schemeClr val="bg1"/>
                          </a:solidFill>
                        </a:rPr>
                        <a:t>Діафрагма</a:t>
                      </a:r>
                    </a:p>
                  </a:txBody>
                  <a:tcPr/>
                </a:tc>
                <a:tc>
                  <a:txBody>
                    <a:bodyPr/>
                    <a:lstStyle/>
                    <a:p>
                      <a:pPr algn="ctr"/>
                      <a:r>
                        <a:rPr lang="uk-UA" sz="1400" b="1" noProof="0">
                          <a:solidFill>
                            <a:schemeClr val="bg1"/>
                          </a:solidFill>
                        </a:rPr>
                        <a:t>Серце</a:t>
                      </a:r>
                    </a:p>
                  </a:txBody>
                  <a:tcPr/>
                </a:tc>
                <a:extLst>
                  <a:ext uri="{0D108BD9-81ED-4DB2-BD59-A6C34878D82A}">
                    <a16:rowId xmlns:a16="http://schemas.microsoft.com/office/drawing/2014/main" val="10001"/>
                  </a:ext>
                </a:extLst>
              </a:tr>
              <a:tr h="430847">
                <a:tc>
                  <a:txBody>
                    <a:bodyPr/>
                    <a:lstStyle/>
                    <a:p>
                      <a:r>
                        <a:rPr lang="uk-UA" sz="1400" noProof="0">
                          <a:solidFill>
                            <a:schemeClr val="bg1"/>
                          </a:solidFill>
                        </a:rPr>
                        <a:t>Олігемія</a:t>
                      </a:r>
                    </a:p>
                  </a:txBody>
                  <a:tcPr/>
                </a:tc>
                <a:tc>
                  <a:txBody>
                    <a:bodyPr/>
                    <a:lstStyle/>
                    <a:p>
                      <a:r>
                        <a:rPr lang="uk-UA" sz="1400" noProof="0">
                          <a:solidFill>
                            <a:schemeClr val="bg1"/>
                          </a:solidFill>
                        </a:rPr>
                        <a:t>Від 1</a:t>
                      </a:r>
                      <a:r>
                        <a:rPr lang="uk-UA" sz="1400" baseline="0" noProof="0">
                          <a:solidFill>
                            <a:schemeClr val="bg1"/>
                          </a:solidFill>
                        </a:rPr>
                        <a:t> до 2 діб</a:t>
                      </a:r>
                      <a:endParaRPr lang="uk-UA" sz="1400" noProof="0">
                        <a:solidFill>
                          <a:schemeClr val="bg1"/>
                        </a:solidFill>
                      </a:endParaRPr>
                    </a:p>
                  </a:txBody>
                  <a:tcPr/>
                </a:tc>
                <a:tc>
                  <a:txBody>
                    <a:bodyPr/>
                    <a:lstStyle/>
                    <a:p>
                      <a:r>
                        <a:rPr lang="uk-UA" sz="1400" b="0" noProof="0"/>
                        <a:t>Підвищення прозорості сегмента, частки, легені; збіднення судинного малюнка різкий обрив тіні судин</a:t>
                      </a:r>
                      <a:endParaRPr lang="uk-UA" sz="1400" b="0" noProof="0">
                        <a:solidFill>
                          <a:schemeClr val="bg1"/>
                        </a:solidFill>
                      </a:endParaRPr>
                    </a:p>
                  </a:txBody>
                  <a:tcPr/>
                </a:tc>
                <a:tc>
                  <a:txBody>
                    <a:bodyPr/>
                    <a:lstStyle/>
                    <a:p>
                      <a:r>
                        <a:rPr lang="uk-UA" sz="1400" noProof="0"/>
                        <a:t>Зменшення розміру; «ампутація" гілки легеневої артерії на рівні тромбозу; компенсаторное розширення неураженної гілки легеневої артерії</a:t>
                      </a:r>
                      <a:endParaRPr lang="uk-UA" sz="1400" noProof="0">
                        <a:solidFill>
                          <a:schemeClr val="bg1"/>
                        </a:solidFill>
                      </a:endParaRPr>
                    </a:p>
                  </a:txBody>
                  <a:tcPr/>
                </a:tc>
                <a:tc>
                  <a:txBody>
                    <a:bodyPr/>
                    <a:lstStyle/>
                    <a:p>
                      <a:r>
                        <a:rPr lang="uk-UA" sz="1400" noProof="0" dirty="0"/>
                        <a:t>Потовщення плеври; поява невеликої кількості вільної рідини</a:t>
                      </a:r>
                      <a:endParaRPr lang="uk-UA" sz="1400" noProof="0" dirty="0">
                        <a:solidFill>
                          <a:schemeClr val="bg1"/>
                        </a:solidFill>
                      </a:endParaRPr>
                    </a:p>
                  </a:txBody>
                  <a:tcPr/>
                </a:tc>
                <a:tc>
                  <a:txBody>
                    <a:bodyPr/>
                    <a:lstStyle/>
                    <a:p>
                      <a:r>
                        <a:rPr lang="uk-UA" sz="1400" noProof="0"/>
                        <a:t>Підвищення правого ската внаслідок збільшення печінки зменшення екскурсій за різкого болю</a:t>
                      </a:r>
                      <a:endParaRPr lang="uk-UA" sz="1400" noProof="0">
                        <a:solidFill>
                          <a:schemeClr val="bg1"/>
                        </a:solidFill>
                      </a:endParaRPr>
                    </a:p>
                  </a:txBody>
                  <a:tcPr/>
                </a:tc>
                <a:tc>
                  <a:txBody>
                    <a:bodyPr/>
                    <a:lstStyle/>
                    <a:p>
                      <a:r>
                        <a:rPr lang="uk-UA" sz="1400" noProof="0"/>
                        <a:t>тахікардія гостре легеневе серце - тоногенная дилатація правого шлуночка і передсердя; розширення верхньої порожнистої вени і стовбура</a:t>
                      </a:r>
                      <a:endParaRPr lang="uk-UA" sz="1400" noProof="0">
                        <a:solidFill>
                          <a:schemeClr val="bg1"/>
                        </a:solidFill>
                      </a:endParaRPr>
                    </a:p>
                  </a:txBody>
                  <a:tcPr/>
                </a:tc>
                <a:extLst>
                  <a:ext uri="{0D108BD9-81ED-4DB2-BD59-A6C34878D82A}">
                    <a16:rowId xmlns:a16="http://schemas.microsoft.com/office/drawing/2014/main" val="10002"/>
                  </a:ext>
                </a:extLst>
              </a:tr>
              <a:tr h="430847">
                <a:tc>
                  <a:txBody>
                    <a:bodyPr/>
                    <a:lstStyle/>
                    <a:p>
                      <a:r>
                        <a:rPr lang="uk-UA" sz="1400" noProof="0"/>
                        <a:t>Формування інфаркту</a:t>
                      </a:r>
                      <a:endParaRPr lang="uk-UA" sz="1400" noProof="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400" noProof="0">
                          <a:solidFill>
                            <a:schemeClr val="bg1"/>
                          </a:solidFill>
                        </a:rPr>
                        <a:t>Від 3 </a:t>
                      </a:r>
                      <a:r>
                        <a:rPr lang="uk-UA" sz="1400" baseline="0" noProof="0">
                          <a:solidFill>
                            <a:schemeClr val="bg1"/>
                          </a:solidFill>
                        </a:rPr>
                        <a:t>до 5 діб</a:t>
                      </a:r>
                      <a:endParaRPr lang="uk-UA" sz="1400" noProof="0">
                        <a:solidFill>
                          <a:schemeClr val="bg1"/>
                        </a:solidFill>
                      </a:endParaRPr>
                    </a:p>
                    <a:p>
                      <a:endParaRPr lang="uk-UA" sz="1400" noProof="0">
                        <a:solidFill>
                          <a:schemeClr val="bg1"/>
                        </a:solidFill>
                      </a:endParaRPr>
                    </a:p>
                  </a:txBody>
                  <a:tcPr/>
                </a:tc>
                <a:tc>
                  <a:txBody>
                    <a:bodyPr/>
                    <a:lstStyle/>
                    <a:p>
                      <a:r>
                        <a:rPr lang="uk-UA" sz="1400" noProof="0"/>
                        <a:t>Дисковидні</a:t>
                      </a:r>
                      <a:r>
                        <a:rPr lang="uk-UA" sz="1400" baseline="0" noProof="0"/>
                        <a:t> а</a:t>
                      </a:r>
                      <a:r>
                        <a:rPr lang="uk-UA" sz="1400" noProof="0"/>
                        <a:t>телектази; вогнища різної величини; круглі або сегментарні затемнення різної локалізації</a:t>
                      </a:r>
                      <a:endParaRPr lang="uk-UA" sz="1400" noProof="0">
                        <a:solidFill>
                          <a:schemeClr val="bg1"/>
                        </a:solidFill>
                      </a:endParaRPr>
                    </a:p>
                  </a:txBody>
                  <a:tcPr/>
                </a:tc>
                <a:tc>
                  <a:txBody>
                    <a:bodyPr/>
                    <a:lstStyle/>
                    <a:p>
                      <a:r>
                        <a:rPr lang="uk-UA" sz="1400" noProof="0"/>
                        <a:t>Збільшення розмірів кореня в результаті підвищення тиску в легеневій артерії</a:t>
                      </a:r>
                      <a:endParaRPr lang="uk-UA" sz="1400" noProof="0">
                        <a:solidFill>
                          <a:schemeClr val="bg1"/>
                        </a:solidFill>
                      </a:endParaRPr>
                    </a:p>
                  </a:txBody>
                  <a:tcPr/>
                </a:tc>
                <a:tc>
                  <a:txBody>
                    <a:bodyPr/>
                    <a:lstStyle/>
                    <a:p>
                      <a:r>
                        <a:rPr kumimoji="0" lang="uk-UA" sz="1400" b="0" i="0" kern="1200" noProof="0">
                          <a:solidFill>
                            <a:schemeClr val="dk1"/>
                          </a:solidFill>
                          <a:latin typeface="+mn-lt"/>
                          <a:ea typeface="+mn-ea"/>
                          <a:cs typeface="+mn-cs"/>
                        </a:rPr>
                        <a:t>Возможно увеличение количества жидкости с формированием отдельных ограничений</a:t>
                      </a:r>
                      <a:endParaRPr lang="uk-UA" sz="1400" noProof="0">
                        <a:solidFill>
                          <a:schemeClr val="bg1"/>
                        </a:solidFill>
                      </a:endParaRPr>
                    </a:p>
                  </a:txBody>
                  <a:tcPr/>
                </a:tc>
                <a:tc>
                  <a:txBody>
                    <a:bodyPr/>
                    <a:lstStyle/>
                    <a:p>
                      <a:r>
                        <a:rPr lang="uk-UA" sz="1400" noProof="0">
                          <a:solidFill>
                            <a:schemeClr val="bg1"/>
                          </a:solidFill>
                        </a:rPr>
                        <a:t>Високе стояння</a:t>
                      </a:r>
                    </a:p>
                  </a:txBody>
                  <a:tcPr/>
                </a:tc>
                <a:tc>
                  <a:txBody>
                    <a:bodyPr/>
                    <a:lstStyle/>
                    <a:p>
                      <a:r>
                        <a:rPr lang="uk-UA" sz="1400" noProof="0" dirty="0"/>
                        <a:t>Під гостре легеневе серце і збільшення правого шлуночка</a:t>
                      </a:r>
                      <a:endParaRPr lang="uk-UA" sz="1400" noProof="0" dirty="0">
                        <a:solidFill>
                          <a:schemeClr val="bg1"/>
                        </a:solidFill>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115616" y="332656"/>
          <a:ext cx="8028384" cy="361950"/>
        </p:xfrm>
        <a:graphic>
          <a:graphicData uri="http://schemas.openxmlformats.org/drawingml/2006/table">
            <a:tbl>
              <a:tblPr/>
              <a:tblGrid>
                <a:gridCol w="8028384">
                  <a:extLst>
                    <a:ext uri="{9D8B030D-6E8A-4147-A177-3AD203B41FA5}">
                      <a16:colId xmlns:a16="http://schemas.microsoft.com/office/drawing/2014/main" val="20000"/>
                    </a:ext>
                  </a:extLst>
                </a:gridCol>
              </a:tblGrid>
              <a:tr h="361950">
                <a:tc>
                  <a:txBody>
                    <a:bodyPr/>
                    <a:lstStyle/>
                    <a:p>
                      <a:pPr algn="ctr">
                        <a:lnSpc>
                          <a:spcPts val="900"/>
                        </a:lnSpc>
                        <a:spcAft>
                          <a:spcPts val="0"/>
                        </a:spcAft>
                      </a:pPr>
                      <a:r>
                        <a:rPr lang="ru-RU" sz="2400" b="1" i="1" dirty="0" err="1">
                          <a:latin typeface="+mn-lt"/>
                          <a:ea typeface="Times New Roman"/>
                        </a:rPr>
                        <a:t>Променева</a:t>
                      </a:r>
                      <a:r>
                        <a:rPr lang="ru-RU" sz="2400" b="1" i="1" dirty="0">
                          <a:latin typeface="+mn-lt"/>
                          <a:ea typeface="Times New Roman"/>
                        </a:rPr>
                        <a:t> </a:t>
                      </a:r>
                      <a:r>
                        <a:rPr lang="ru-RU" sz="2400" b="1" i="1" dirty="0" err="1">
                          <a:latin typeface="+mn-lt"/>
                          <a:ea typeface="Times New Roman"/>
                        </a:rPr>
                        <a:t>діагностика</a:t>
                      </a:r>
                      <a:r>
                        <a:rPr lang="ru-RU" sz="2400" b="1" i="1" dirty="0">
                          <a:latin typeface="+mn-lt"/>
                          <a:ea typeface="Times New Roman"/>
                        </a:rPr>
                        <a:t> ТЕЛА</a:t>
                      </a:r>
                    </a:p>
                    <a:p>
                      <a:pPr algn="r">
                        <a:lnSpc>
                          <a:spcPts val="900"/>
                        </a:lnSpc>
                        <a:spcAft>
                          <a:spcPts val="0"/>
                        </a:spcAft>
                      </a:pPr>
                      <a:r>
                        <a:rPr lang="uk-UA" sz="1600" b="0" i="0" noProof="0" dirty="0">
                          <a:latin typeface="Times New Roman"/>
                          <a:ea typeface="Times New Roman"/>
                        </a:rPr>
                        <a:t>Продовження</a:t>
                      </a:r>
                    </a:p>
                    <a:p>
                      <a:pPr algn="r">
                        <a:lnSpc>
                          <a:spcPts val="900"/>
                        </a:lnSpc>
                        <a:spcAft>
                          <a:spcPts val="0"/>
                        </a:spcAft>
                      </a:pPr>
                      <a:endParaRPr lang="uk-UA" sz="1600" b="0" i="0" noProof="0" dirty="0">
                        <a:latin typeface="Times New Roman"/>
                        <a:ea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800" b="0" i="0" u="none" strike="noStrike" cap="none" normalizeH="0" baseline="0">
                <a:ln>
                  <a:noFill/>
                </a:ln>
                <a:solidFill>
                  <a:schemeClr val="tx1"/>
                </a:solidFill>
                <a:effectLst/>
                <a:latin typeface="Arial" pitchFamily="34" charset="0"/>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4" name="Таблица 3"/>
          <p:cNvGraphicFramePr>
            <a:graphicFrameLocks noGrp="1"/>
          </p:cNvGraphicFramePr>
          <p:nvPr/>
        </p:nvGraphicFramePr>
        <p:xfrm>
          <a:off x="0" y="764704"/>
          <a:ext cx="9144000" cy="6093297"/>
        </p:xfrm>
        <a:graphic>
          <a:graphicData uri="http://schemas.openxmlformats.org/drawingml/2006/table">
            <a:tbl>
              <a:tblPr firstRow="1" bandRow="1">
                <a:tableStyleId>{5C22544A-7EE6-4342-B048-85BDC9FD1C3A}</a:tableStyleId>
              </a:tblPr>
              <a:tblGrid>
                <a:gridCol w="1187624">
                  <a:extLst>
                    <a:ext uri="{9D8B030D-6E8A-4147-A177-3AD203B41FA5}">
                      <a16:colId xmlns:a16="http://schemas.microsoft.com/office/drawing/2014/main" val="20000"/>
                    </a:ext>
                  </a:extLst>
                </a:gridCol>
                <a:gridCol w="1152129">
                  <a:extLst>
                    <a:ext uri="{9D8B030D-6E8A-4147-A177-3AD203B41FA5}">
                      <a16:colId xmlns:a16="http://schemas.microsoft.com/office/drawing/2014/main" val="20001"/>
                    </a:ext>
                  </a:extLst>
                </a:gridCol>
                <a:gridCol w="1584175">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gridCol w="1296144">
                  <a:extLst>
                    <a:ext uri="{9D8B030D-6E8A-4147-A177-3AD203B41FA5}">
                      <a16:colId xmlns:a16="http://schemas.microsoft.com/office/drawing/2014/main" val="20005"/>
                    </a:ext>
                  </a:extLst>
                </a:gridCol>
                <a:gridCol w="1187624">
                  <a:extLst>
                    <a:ext uri="{9D8B030D-6E8A-4147-A177-3AD203B41FA5}">
                      <a16:colId xmlns:a16="http://schemas.microsoft.com/office/drawing/2014/main" val="20006"/>
                    </a:ext>
                  </a:extLst>
                </a:gridCol>
              </a:tblGrid>
              <a:tr h="418007">
                <a:tc rowSpan="2">
                  <a:txBody>
                    <a:bodyPr/>
                    <a:lstStyle/>
                    <a:p>
                      <a:pPr algn="ctr"/>
                      <a:r>
                        <a:rPr lang="uk-UA" sz="1400" noProof="0">
                          <a:solidFill>
                            <a:schemeClr val="bg1"/>
                          </a:solidFill>
                        </a:rPr>
                        <a:t>Стадія процесу</a:t>
                      </a:r>
                    </a:p>
                  </a:txBody>
                  <a:tcPr/>
                </a:tc>
                <a:tc rowSpan="2">
                  <a:txBody>
                    <a:bodyPr/>
                    <a:lstStyle/>
                    <a:p>
                      <a:pPr algn="ctr"/>
                      <a:r>
                        <a:rPr lang="uk-UA" sz="1400" noProof="0">
                          <a:solidFill>
                            <a:schemeClr val="bg1"/>
                          </a:solidFill>
                        </a:rPr>
                        <a:t>Строки</a:t>
                      </a:r>
                    </a:p>
                  </a:txBody>
                  <a:tcPr/>
                </a:tc>
                <a:tc gridSpan="5">
                  <a:txBody>
                    <a:bodyPr/>
                    <a:lstStyle/>
                    <a:p>
                      <a:pPr algn="ctr"/>
                      <a:r>
                        <a:rPr lang="uk-UA" sz="1400" noProof="0">
                          <a:solidFill>
                            <a:schemeClr val="bg1"/>
                          </a:solidFill>
                        </a:rPr>
                        <a:t>Локалізация</a:t>
                      </a: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418007">
                <a:tc vMerge="1">
                  <a:txBody>
                    <a:bodyPr/>
                    <a:lstStyle/>
                    <a:p>
                      <a:endParaRPr lang="ru-RU" dirty="0"/>
                    </a:p>
                  </a:txBody>
                  <a:tcPr/>
                </a:tc>
                <a:tc vMerge="1">
                  <a:txBody>
                    <a:bodyPr/>
                    <a:lstStyle/>
                    <a:p>
                      <a:endParaRPr lang="ru-RU" dirty="0"/>
                    </a:p>
                  </a:txBody>
                  <a:tcPr/>
                </a:tc>
                <a:tc>
                  <a:txBody>
                    <a:bodyPr/>
                    <a:lstStyle/>
                    <a:p>
                      <a:pPr algn="ctr"/>
                      <a:r>
                        <a:rPr lang="uk-UA" sz="1400" b="1" noProof="0">
                          <a:solidFill>
                            <a:schemeClr val="bg1"/>
                          </a:solidFill>
                        </a:rPr>
                        <a:t>Легені</a:t>
                      </a:r>
                    </a:p>
                  </a:txBody>
                  <a:tcPr/>
                </a:tc>
                <a:tc>
                  <a:txBody>
                    <a:bodyPr/>
                    <a:lstStyle/>
                    <a:p>
                      <a:pPr algn="ctr"/>
                      <a:r>
                        <a:rPr lang="uk-UA" sz="1400" b="1" noProof="0">
                          <a:solidFill>
                            <a:schemeClr val="bg1"/>
                          </a:solidFill>
                        </a:rPr>
                        <a:t>Корені</a:t>
                      </a:r>
                    </a:p>
                  </a:txBody>
                  <a:tcPr/>
                </a:tc>
                <a:tc>
                  <a:txBody>
                    <a:bodyPr/>
                    <a:lstStyle/>
                    <a:p>
                      <a:pPr algn="ctr"/>
                      <a:r>
                        <a:rPr lang="uk-UA" sz="1400" b="1" noProof="0" dirty="0">
                          <a:solidFill>
                            <a:schemeClr val="bg1"/>
                          </a:solidFill>
                        </a:rPr>
                        <a:t>Плевра</a:t>
                      </a:r>
                    </a:p>
                  </a:txBody>
                  <a:tcPr/>
                </a:tc>
                <a:tc>
                  <a:txBody>
                    <a:bodyPr/>
                    <a:lstStyle/>
                    <a:p>
                      <a:pPr algn="ctr"/>
                      <a:r>
                        <a:rPr lang="uk-UA" sz="1400" b="1" noProof="0">
                          <a:solidFill>
                            <a:schemeClr val="bg1"/>
                          </a:solidFill>
                        </a:rPr>
                        <a:t>Діафрагма</a:t>
                      </a:r>
                    </a:p>
                  </a:txBody>
                  <a:tcPr/>
                </a:tc>
                <a:tc>
                  <a:txBody>
                    <a:bodyPr/>
                    <a:lstStyle/>
                    <a:p>
                      <a:pPr algn="ctr"/>
                      <a:r>
                        <a:rPr lang="uk-UA" sz="1400" b="1" noProof="0" dirty="0">
                          <a:solidFill>
                            <a:schemeClr val="bg1"/>
                          </a:solidFill>
                        </a:rPr>
                        <a:t>Серце</a:t>
                      </a:r>
                    </a:p>
                  </a:txBody>
                  <a:tcPr/>
                </a:tc>
                <a:extLst>
                  <a:ext uri="{0D108BD9-81ED-4DB2-BD59-A6C34878D82A}">
                    <a16:rowId xmlns:a16="http://schemas.microsoft.com/office/drawing/2014/main" val="10001"/>
                  </a:ext>
                </a:extLst>
              </a:tr>
              <a:tr h="2738824">
                <a:tc>
                  <a:txBody>
                    <a:bodyPr/>
                    <a:lstStyle/>
                    <a:p>
                      <a:r>
                        <a:rPr lang="uk-UA" sz="1400" noProof="0"/>
                        <a:t>Зворотній розвиток; залишкові зміни</a:t>
                      </a:r>
                      <a:endParaRPr lang="uk-UA" sz="1400" noProof="0">
                        <a:solidFill>
                          <a:schemeClr val="bg1"/>
                        </a:solidFill>
                      </a:endParaRPr>
                    </a:p>
                  </a:txBody>
                  <a:tcPr/>
                </a:tc>
                <a:tc>
                  <a:txBody>
                    <a:bodyPr/>
                    <a:lstStyle/>
                    <a:p>
                      <a:r>
                        <a:rPr lang="uk-UA" sz="1400" noProof="0"/>
                        <a:t>Від 2 до 4 тиж. Від 8 до 12 міс.</a:t>
                      </a:r>
                      <a:endParaRPr lang="uk-UA" sz="1400" noProof="0">
                        <a:solidFill>
                          <a:schemeClr val="bg1"/>
                        </a:solidFill>
                      </a:endParaRPr>
                    </a:p>
                  </a:txBody>
                  <a:tcPr/>
                </a:tc>
                <a:tc>
                  <a:txBody>
                    <a:bodyPr/>
                    <a:lstStyle/>
                    <a:p>
                      <a:r>
                        <a:rPr lang="uk-UA" sz="1400" noProof="0"/>
                        <a:t>Розсмоктування; нормалізація легеневого малюнка обмежений фіброз; повітряна кіста; кальцинація інфаркту; пневмосклероз</a:t>
                      </a:r>
                      <a:endParaRPr lang="uk-UA" sz="1400" noProof="0">
                        <a:solidFill>
                          <a:schemeClr val="bg1"/>
                        </a:solidFill>
                      </a:endParaRPr>
                    </a:p>
                  </a:txBody>
                  <a:tcPr/>
                </a:tc>
                <a:tc>
                  <a:txBody>
                    <a:bodyPr/>
                    <a:lstStyle/>
                    <a:p>
                      <a:r>
                        <a:rPr lang="uk-UA" sz="1400" noProof="0"/>
                        <a:t>Нормалізація структури або фіброзна деформація кореня</a:t>
                      </a:r>
                      <a:endParaRPr lang="uk-UA" sz="1400" noProof="0">
                        <a:solidFill>
                          <a:schemeClr val="bg1"/>
                        </a:solidFill>
                      </a:endParaRPr>
                    </a:p>
                  </a:txBody>
                  <a:tcPr/>
                </a:tc>
                <a:tc>
                  <a:txBody>
                    <a:bodyPr/>
                    <a:lstStyle/>
                    <a:p>
                      <a:r>
                        <a:rPr lang="uk-UA" sz="1400" noProof="0" dirty="0"/>
                        <a:t>Потовщення плеври; обмежені зрощення; облітерація синуса</a:t>
                      </a:r>
                      <a:endParaRPr lang="uk-UA" sz="1400" noProof="0" dirty="0">
                        <a:solidFill>
                          <a:schemeClr val="bg1"/>
                        </a:solidFill>
                      </a:endParaRPr>
                    </a:p>
                  </a:txBody>
                  <a:tcPr/>
                </a:tc>
                <a:tc>
                  <a:txBody>
                    <a:bodyPr/>
                    <a:lstStyle/>
                    <a:p>
                      <a:r>
                        <a:rPr lang="uk-UA" sz="1400" noProof="0" dirty="0"/>
                        <a:t>відновлення положення і функції діафрагми або обмеження екскурсій і нерівність </a:t>
                      </a:r>
                      <a:r>
                        <a:rPr lang="uk-UA" sz="1400" noProof="0" dirty="0" err="1"/>
                        <a:t>контура</a:t>
                      </a:r>
                      <a:r>
                        <a:rPr lang="uk-UA" sz="1400" noProof="0" dirty="0"/>
                        <a:t> в результаті базальних плевральних зрощень</a:t>
                      </a:r>
                      <a:endParaRPr lang="uk-UA" sz="1400" noProof="0" dirty="0">
                        <a:solidFill>
                          <a:schemeClr val="bg1"/>
                        </a:solidFill>
                      </a:endParaRPr>
                    </a:p>
                  </a:txBody>
                  <a:tcPr/>
                </a:tc>
                <a:tc>
                  <a:txBody>
                    <a:bodyPr/>
                    <a:lstStyle/>
                    <a:p>
                      <a:r>
                        <a:rPr lang="uk-UA" sz="1400" noProof="0" dirty="0"/>
                        <a:t>Відновлення величини порожнин серця</a:t>
                      </a:r>
                      <a:endParaRPr lang="uk-UA" sz="1400" noProof="0" dirty="0">
                        <a:solidFill>
                          <a:schemeClr val="bg1"/>
                        </a:solidFill>
                      </a:endParaRPr>
                    </a:p>
                  </a:txBody>
                  <a:tcPr/>
                </a:tc>
                <a:extLst>
                  <a:ext uri="{0D108BD9-81ED-4DB2-BD59-A6C34878D82A}">
                    <a16:rowId xmlns:a16="http://schemas.microsoft.com/office/drawing/2014/main" val="10002"/>
                  </a:ext>
                </a:extLst>
              </a:tr>
              <a:tr h="2518459">
                <a:tc>
                  <a:txBody>
                    <a:bodyPr/>
                    <a:lstStyle/>
                    <a:p>
                      <a:r>
                        <a:rPr lang="uk-UA" sz="1400" noProof="0">
                          <a:solidFill>
                            <a:schemeClr val="bg1"/>
                          </a:solidFill>
                        </a:rPr>
                        <a:t>Ускладнення</a:t>
                      </a:r>
                    </a:p>
                  </a:txBody>
                  <a:tcPr/>
                </a:tc>
                <a:tc>
                  <a:txBody>
                    <a:bodyPr/>
                    <a:lstStyle/>
                    <a:p>
                      <a:r>
                        <a:rPr kumimoji="0" lang="uk-UA" sz="1400" b="0" i="0" kern="1200" noProof="0">
                          <a:solidFill>
                            <a:schemeClr val="dk1"/>
                          </a:solidFill>
                          <a:latin typeface="+mn-lt"/>
                          <a:ea typeface="+mn-ea"/>
                          <a:cs typeface="+mn-cs"/>
                        </a:rPr>
                        <a:t>Від 2 до 4 тиж.</a:t>
                      </a:r>
                      <a:endParaRPr lang="uk-UA" sz="1400" noProof="0">
                        <a:solidFill>
                          <a:schemeClr val="bg1"/>
                        </a:solidFill>
                      </a:endParaRPr>
                    </a:p>
                  </a:txBody>
                  <a:tcPr/>
                </a:tc>
                <a:tc>
                  <a:txBody>
                    <a:bodyPr/>
                    <a:lstStyle/>
                    <a:p>
                      <a:r>
                        <a:rPr lang="uk-UA" sz="1400" noProof="0"/>
                        <a:t>Легенева гіпертензія пневмонія асептична деструкція інфаркту, нагноєння; прогресування (по зростанню тромбоз)</a:t>
                      </a:r>
                      <a:endParaRPr lang="uk-UA" sz="1400" noProof="0">
                        <a:solidFill>
                          <a:schemeClr val="bg1"/>
                        </a:solidFill>
                      </a:endParaRPr>
                    </a:p>
                  </a:txBody>
                  <a:tcPr/>
                </a:tc>
                <a:tc>
                  <a:txBody>
                    <a:bodyPr/>
                    <a:lstStyle/>
                    <a:p>
                      <a:r>
                        <a:rPr lang="uk-UA" sz="1400" noProof="0" dirty="0"/>
                        <a:t>В залежності від ускладнень</a:t>
                      </a:r>
                      <a:endParaRPr lang="uk-UA" sz="1400" noProof="0" dirty="0">
                        <a:solidFill>
                          <a:schemeClr val="bg1"/>
                        </a:solidFill>
                      </a:endParaRPr>
                    </a:p>
                  </a:txBody>
                  <a:tcPr/>
                </a:tc>
                <a:tc>
                  <a:txBody>
                    <a:bodyPr/>
                    <a:lstStyle/>
                    <a:p>
                      <a:r>
                        <a:rPr lang="uk-UA" sz="1400" noProof="0" dirty="0"/>
                        <a:t>пневмоторакс; </a:t>
                      </a:r>
                      <a:r>
                        <a:rPr lang="uk-UA" sz="1400" noProof="0" dirty="0" err="1"/>
                        <a:t>пневмоплевріт</a:t>
                      </a:r>
                      <a:r>
                        <a:rPr lang="uk-UA" sz="1400" noProof="0" dirty="0"/>
                        <a:t> вільний або обмежений</a:t>
                      </a:r>
                      <a:endParaRPr lang="uk-UA" sz="1400" noProof="0" dirty="0">
                        <a:solidFill>
                          <a:schemeClr val="bg1"/>
                        </a:solidFill>
                      </a:endParaRPr>
                    </a:p>
                  </a:txBody>
                  <a:tcPr/>
                </a:tc>
                <a:tc>
                  <a:txBody>
                    <a:bodyPr/>
                    <a:lstStyle/>
                    <a:p>
                      <a:r>
                        <a:rPr lang="uk-UA" sz="1400" b="0" noProof="0">
                          <a:solidFill>
                            <a:schemeClr val="bg1"/>
                          </a:solidFill>
                        </a:rPr>
                        <a:t>Обмеження рухливості, плевральні зрощення</a:t>
                      </a:r>
                    </a:p>
                  </a:txBody>
                  <a:tcPr/>
                </a:tc>
                <a:tc>
                  <a:txBody>
                    <a:bodyPr/>
                    <a:lstStyle/>
                    <a:p>
                      <a:r>
                        <a:rPr lang="uk-UA" sz="1400" noProof="0" dirty="0"/>
                        <a:t>Можливий перехід під гострого легеневого серця в хронічне</a:t>
                      </a:r>
                      <a:endParaRPr lang="uk-UA" sz="1400" noProof="0" dirty="0">
                        <a:solidFill>
                          <a:schemeClr val="bg1"/>
                        </a:solidFill>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7109639"/>
          </a:xfrm>
          <a:prstGeom prst="rect">
            <a:avLst/>
          </a:prstGeom>
        </p:spPr>
        <p:txBody>
          <a:bodyPr wrap="square">
            <a:spAutoFit/>
          </a:bodyPr>
          <a:lstStyle/>
          <a:p>
            <a:pPr algn="ctr"/>
            <a:r>
              <a:rPr lang="ru-RU" sz="2400" b="1" dirty="0" err="1"/>
              <a:t>Рецидивуюча</a:t>
            </a:r>
            <a:r>
              <a:rPr lang="ru-RU" sz="2400" b="1" dirty="0"/>
              <a:t> ТЕЛА</a:t>
            </a:r>
          </a:p>
          <a:p>
            <a:pPr algn="ctr"/>
            <a:r>
              <a:rPr lang="ru-RU" sz="2400" dirty="0" err="1"/>
              <a:t>Рецидивуючий</a:t>
            </a:r>
            <a:r>
              <a:rPr lang="ru-RU" sz="2400" dirty="0"/>
              <a:t> </a:t>
            </a:r>
            <a:r>
              <a:rPr lang="ru-RU" sz="2400" dirty="0" err="1"/>
              <a:t>перебіг</a:t>
            </a:r>
            <a:r>
              <a:rPr lang="ru-RU" sz="2400" dirty="0"/>
              <a:t> </a:t>
            </a:r>
            <a:r>
              <a:rPr lang="ru-RU" sz="2400" dirty="0" err="1"/>
              <a:t>захворювання</a:t>
            </a:r>
            <a:r>
              <a:rPr lang="ru-RU" sz="2400" dirty="0"/>
              <a:t> </a:t>
            </a:r>
            <a:r>
              <a:rPr lang="ru-RU" sz="2400" dirty="0" err="1"/>
              <a:t>спостерігається</a:t>
            </a:r>
            <a:r>
              <a:rPr lang="ru-RU" sz="2400" dirty="0"/>
              <a:t> </a:t>
            </a:r>
            <a:r>
              <a:rPr lang="ru-RU" sz="2400" dirty="0" err="1"/>
              <a:t>приблизно</a:t>
            </a:r>
            <a:r>
              <a:rPr lang="ru-RU" sz="2400" dirty="0"/>
              <a:t> у 9-34% </a:t>
            </a:r>
            <a:r>
              <a:rPr lang="ru-RU" sz="2400" dirty="0" err="1"/>
              <a:t>пацієнтів</a:t>
            </a:r>
            <a:r>
              <a:rPr lang="ru-RU" sz="2400" dirty="0"/>
              <a:t>. </a:t>
            </a:r>
            <a:r>
              <a:rPr lang="ru-RU" sz="2400" dirty="0" err="1"/>
              <a:t>Найчастіше</a:t>
            </a:r>
            <a:r>
              <a:rPr lang="ru-RU" sz="2400" dirty="0"/>
              <a:t> </a:t>
            </a:r>
            <a:r>
              <a:rPr lang="ru-RU" sz="2400" dirty="0" err="1"/>
              <a:t>виникає</a:t>
            </a:r>
            <a:r>
              <a:rPr lang="ru-RU" sz="2400" dirty="0"/>
              <a:t> на </a:t>
            </a:r>
            <a:r>
              <a:rPr lang="ru-RU" sz="2400" dirty="0" err="1"/>
              <a:t>тлі</a:t>
            </a:r>
            <a:r>
              <a:rPr lang="ru-RU" sz="2400" dirty="0"/>
              <a:t> </a:t>
            </a:r>
            <a:r>
              <a:rPr lang="ru-RU" sz="2400" dirty="0" err="1"/>
              <a:t>серцево-судинних</a:t>
            </a:r>
            <a:r>
              <a:rPr lang="ru-RU" sz="2400" dirty="0"/>
              <a:t> </a:t>
            </a:r>
            <a:r>
              <a:rPr lang="ru-RU" sz="2400" dirty="0" err="1"/>
              <a:t>захворювань</a:t>
            </a:r>
            <a:r>
              <a:rPr lang="ru-RU" sz="2400" dirty="0"/>
              <a:t> </a:t>
            </a:r>
            <a:r>
              <a:rPr lang="ru-RU" sz="2400" dirty="0" err="1"/>
              <a:t>з</a:t>
            </a:r>
            <a:r>
              <a:rPr lang="ru-RU" sz="2400" dirty="0"/>
              <a:t> </a:t>
            </a:r>
            <a:r>
              <a:rPr lang="ru-RU" sz="2400" dirty="0" err="1"/>
              <a:t>порушеннями</a:t>
            </a:r>
            <a:r>
              <a:rPr lang="ru-RU" sz="2400" dirty="0"/>
              <a:t> </a:t>
            </a:r>
            <a:r>
              <a:rPr lang="ru-RU" sz="2400" dirty="0" err="1"/>
              <a:t>серцевого</a:t>
            </a:r>
            <a:r>
              <a:rPr lang="ru-RU" sz="2400" dirty="0"/>
              <a:t> ритму, </a:t>
            </a:r>
            <a:r>
              <a:rPr lang="ru-RU" sz="2400" dirty="0" err="1"/>
              <a:t>злоякісних</a:t>
            </a:r>
            <a:r>
              <a:rPr lang="ru-RU" sz="2400" dirty="0"/>
              <a:t> </a:t>
            </a:r>
            <a:r>
              <a:rPr lang="ru-RU" sz="2400" dirty="0" err="1"/>
              <a:t>новоутворень</a:t>
            </a:r>
            <a:r>
              <a:rPr lang="ru-RU" sz="2400" dirty="0"/>
              <a:t>, а </a:t>
            </a:r>
            <a:r>
              <a:rPr lang="ru-RU" sz="2400" dirty="0" err="1"/>
              <a:t>також</a:t>
            </a:r>
            <a:r>
              <a:rPr lang="ru-RU" sz="2400" dirty="0"/>
              <a:t> </a:t>
            </a:r>
            <a:r>
              <a:rPr lang="ru-RU" sz="2400" dirty="0" err="1"/>
              <a:t>після</a:t>
            </a:r>
            <a:r>
              <a:rPr lang="ru-RU" sz="2400" dirty="0"/>
              <a:t> </a:t>
            </a:r>
            <a:r>
              <a:rPr lang="ru-RU" sz="2400" dirty="0" err="1"/>
              <a:t>операцій</a:t>
            </a:r>
            <a:r>
              <a:rPr lang="ru-RU" sz="2400" dirty="0"/>
              <a:t> на органах </a:t>
            </a:r>
            <a:r>
              <a:rPr lang="ru-RU" sz="2400" dirty="0" err="1"/>
              <a:t>черевної</a:t>
            </a:r>
            <a:r>
              <a:rPr lang="ru-RU" sz="2400" dirty="0"/>
              <a:t> </a:t>
            </a:r>
            <a:r>
              <a:rPr lang="ru-RU" sz="2400" dirty="0" err="1"/>
              <a:t>порожнини.Рецидивуючий</a:t>
            </a:r>
            <a:r>
              <a:rPr lang="ru-RU" sz="2400" dirty="0"/>
              <a:t> </a:t>
            </a:r>
            <a:r>
              <a:rPr lang="ru-RU" sz="2400" dirty="0" err="1"/>
              <a:t>перебіг</a:t>
            </a:r>
            <a:r>
              <a:rPr lang="ru-RU" sz="2400" dirty="0"/>
              <a:t> </a:t>
            </a:r>
            <a:r>
              <a:rPr lang="ru-RU" sz="2400" dirty="0" err="1"/>
              <a:t>призводить</a:t>
            </a:r>
            <a:r>
              <a:rPr lang="ru-RU" sz="2400" dirty="0"/>
              <a:t> до </a:t>
            </a:r>
            <a:r>
              <a:rPr lang="ru-RU" sz="2400" dirty="0" err="1"/>
              <a:t>розвитку</a:t>
            </a:r>
            <a:r>
              <a:rPr lang="ru-RU" sz="2400" dirty="0"/>
              <a:t>:  </a:t>
            </a:r>
            <a:r>
              <a:rPr lang="ru-RU" sz="2400" dirty="0" err="1"/>
              <a:t>пневмосклерозу,емфіземи</a:t>
            </a:r>
            <a:r>
              <a:rPr lang="ru-RU" sz="2400" dirty="0"/>
              <a:t> </a:t>
            </a:r>
            <a:r>
              <a:rPr lang="ru-RU" sz="2400" dirty="0" err="1"/>
              <a:t>легень</a:t>
            </a:r>
            <a:r>
              <a:rPr lang="ru-RU" sz="2400" dirty="0"/>
              <a:t>, </a:t>
            </a:r>
            <a:r>
              <a:rPr lang="ru-RU" sz="2400" dirty="0" err="1"/>
              <a:t>прогресуючої</a:t>
            </a:r>
            <a:r>
              <a:rPr lang="ru-RU" sz="2400" dirty="0"/>
              <a:t> </a:t>
            </a:r>
            <a:r>
              <a:rPr lang="ru-RU" sz="2400" dirty="0" err="1"/>
              <a:t>легеневої</a:t>
            </a:r>
            <a:r>
              <a:rPr lang="ru-RU" sz="2400" dirty="0"/>
              <a:t> </a:t>
            </a:r>
            <a:r>
              <a:rPr lang="ru-RU" sz="2400" dirty="0" err="1"/>
              <a:t>гіпертензії</a:t>
            </a:r>
            <a:r>
              <a:rPr lang="ru-RU" sz="2400" dirty="0"/>
              <a:t>, </a:t>
            </a:r>
            <a:r>
              <a:rPr lang="ru-RU" sz="2400" dirty="0" err="1"/>
              <a:t>правошлуночкової</a:t>
            </a:r>
            <a:r>
              <a:rPr lang="ru-RU" sz="2400" dirty="0"/>
              <a:t> </a:t>
            </a:r>
            <a:r>
              <a:rPr lang="ru-RU" sz="2400" dirty="0" err="1"/>
              <a:t>серцевої</a:t>
            </a:r>
            <a:r>
              <a:rPr lang="ru-RU" sz="2400" dirty="0"/>
              <a:t> </a:t>
            </a:r>
            <a:r>
              <a:rPr lang="ru-RU" sz="2400" dirty="0" err="1"/>
              <a:t>недостатності.Наступний</a:t>
            </a:r>
            <a:r>
              <a:rPr lang="ru-RU" sz="2400" dirty="0"/>
              <a:t> рецидив </a:t>
            </a:r>
            <a:r>
              <a:rPr lang="ru-RU" sz="2400" dirty="0" err="1"/>
              <a:t>захворювання</a:t>
            </a:r>
            <a:r>
              <a:rPr lang="ru-RU" sz="2400" dirty="0"/>
              <a:t> </a:t>
            </a:r>
            <a:r>
              <a:rPr lang="ru-RU" sz="2400" dirty="0" err="1"/>
              <a:t>може</a:t>
            </a:r>
            <a:r>
              <a:rPr lang="ru-RU" sz="2400" dirty="0"/>
              <a:t> </a:t>
            </a:r>
            <a:r>
              <a:rPr lang="ru-RU" sz="2400" dirty="0" err="1"/>
              <a:t>призвести</a:t>
            </a:r>
            <a:r>
              <a:rPr lang="ru-RU" sz="2400" dirty="0"/>
              <a:t> до </a:t>
            </a:r>
            <a:r>
              <a:rPr lang="ru-RU" sz="2400" dirty="0" err="1"/>
              <a:t>раптової</a:t>
            </a:r>
            <a:r>
              <a:rPr lang="ru-RU" sz="2400" dirty="0"/>
              <a:t> </a:t>
            </a:r>
            <a:r>
              <a:rPr lang="ru-RU" sz="2400" dirty="0" err="1"/>
              <a:t>смерті</a:t>
            </a:r>
            <a:r>
              <a:rPr lang="ru-RU" sz="2400" dirty="0"/>
              <a:t> </a:t>
            </a:r>
            <a:r>
              <a:rPr lang="ru-RU" sz="2400" dirty="0" err="1"/>
              <a:t>від</a:t>
            </a:r>
            <a:r>
              <a:rPr lang="ru-RU" sz="2400" dirty="0"/>
              <a:t> </a:t>
            </a:r>
            <a:r>
              <a:rPr lang="ru-RU" sz="2400" dirty="0" err="1"/>
              <a:t>масивної</a:t>
            </a:r>
            <a:r>
              <a:rPr lang="ru-RU" sz="2400" dirty="0"/>
              <a:t> </a:t>
            </a:r>
            <a:r>
              <a:rPr lang="ru-RU" sz="2400" dirty="0" err="1"/>
              <a:t>емболії</a:t>
            </a:r>
            <a:r>
              <a:rPr lang="ru-RU" sz="2400" dirty="0"/>
              <a:t>. </a:t>
            </a:r>
            <a:r>
              <a:rPr lang="ru-RU" sz="2400" dirty="0" err="1"/>
              <a:t>Рецидиви</a:t>
            </a:r>
            <a:r>
              <a:rPr lang="ru-RU" sz="2400" dirty="0"/>
              <a:t> ТЕЛА </a:t>
            </a:r>
            <a:r>
              <a:rPr lang="ru-RU" sz="2400" dirty="0" err="1"/>
              <a:t>можуть</a:t>
            </a:r>
            <a:r>
              <a:rPr lang="ru-RU" sz="2400" dirty="0"/>
              <a:t> </a:t>
            </a:r>
            <a:r>
              <a:rPr lang="ru-RU" sz="2400" dirty="0" err="1"/>
              <a:t>виявлятися</a:t>
            </a:r>
            <a:r>
              <a:rPr lang="ru-RU" sz="2400" dirty="0"/>
              <a:t> </a:t>
            </a:r>
            <a:r>
              <a:rPr lang="ru-RU" sz="2400" dirty="0" err="1"/>
              <a:t>повторними</a:t>
            </a:r>
            <a:r>
              <a:rPr lang="ru-RU" sz="2400" dirty="0"/>
              <a:t> "</a:t>
            </a:r>
            <a:r>
              <a:rPr lang="ru-RU" sz="2400" dirty="0" err="1"/>
              <a:t>пневмоніями</a:t>
            </a:r>
            <a:r>
              <a:rPr lang="ru-RU" sz="2400" dirty="0"/>
              <a:t>" </a:t>
            </a:r>
            <a:r>
              <a:rPr lang="ru-RU" sz="2400" dirty="0" err="1"/>
              <a:t>неясної</a:t>
            </a:r>
            <a:r>
              <a:rPr lang="ru-RU" sz="2400" dirty="0"/>
              <a:t> </a:t>
            </a:r>
            <a:r>
              <a:rPr lang="ru-RU" sz="2400" dirty="0" err="1"/>
              <a:t>етіології</a:t>
            </a:r>
            <a:r>
              <a:rPr lang="ru-RU" sz="2400" dirty="0"/>
              <a:t>, </a:t>
            </a:r>
            <a:r>
              <a:rPr lang="ru-RU" sz="2400" dirty="0" err="1"/>
              <a:t>частина</a:t>
            </a:r>
            <a:r>
              <a:rPr lang="ru-RU" sz="2400" dirty="0"/>
              <a:t> </a:t>
            </a:r>
            <a:r>
              <a:rPr lang="ru-RU" sz="2400" dirty="0" err="1"/>
              <a:t>яких</a:t>
            </a:r>
            <a:r>
              <a:rPr lang="ru-RU" sz="2400" dirty="0"/>
              <a:t> </a:t>
            </a:r>
            <a:r>
              <a:rPr lang="ru-RU" sz="2400" dirty="0" err="1"/>
              <a:t>протікає</a:t>
            </a:r>
            <a:r>
              <a:rPr lang="ru-RU" sz="2400" dirty="0"/>
              <a:t> як </a:t>
            </a:r>
            <a:r>
              <a:rPr lang="ru-RU" sz="2400" dirty="0" err="1"/>
              <a:t>плевропневмонія</a:t>
            </a:r>
            <a:r>
              <a:rPr lang="ru-RU" sz="2400" dirty="0"/>
              <a:t>; сухими плевритами </a:t>
            </a:r>
            <a:r>
              <a:rPr lang="ru-RU" sz="2400" dirty="0" err="1"/>
              <a:t>тривалістю</a:t>
            </a:r>
            <a:r>
              <a:rPr lang="ru-RU" sz="2400" dirty="0"/>
              <a:t> в 2-3 </a:t>
            </a:r>
            <a:r>
              <a:rPr lang="ru-RU" sz="2400" dirty="0" err="1"/>
              <a:t>діб</a:t>
            </a:r>
            <a:r>
              <a:rPr lang="ru-RU" sz="2400" dirty="0"/>
              <a:t>; </a:t>
            </a:r>
            <a:r>
              <a:rPr lang="ru-RU" sz="2400" dirty="0" err="1"/>
              <a:t>ексудативним</a:t>
            </a:r>
            <a:r>
              <a:rPr lang="ru-RU" sz="2400" dirty="0"/>
              <a:t> плевритом, особливо </a:t>
            </a:r>
            <a:r>
              <a:rPr lang="ru-RU" sz="2400" dirty="0" err="1"/>
              <a:t>з</a:t>
            </a:r>
            <a:r>
              <a:rPr lang="ru-RU" sz="2400" dirty="0"/>
              <a:t> </a:t>
            </a:r>
            <a:r>
              <a:rPr lang="ru-RU" sz="2400" dirty="0" err="1"/>
              <a:t>геморагічним</a:t>
            </a:r>
            <a:r>
              <a:rPr lang="ru-RU" sz="2400" dirty="0"/>
              <a:t> </a:t>
            </a:r>
            <a:r>
              <a:rPr lang="ru-RU" sz="2400" dirty="0" err="1"/>
              <a:t>випотом</a:t>
            </a:r>
            <a:r>
              <a:rPr lang="ru-RU" sz="2400" dirty="0"/>
              <a:t>; </a:t>
            </a:r>
            <a:r>
              <a:rPr lang="ru-RU" sz="2400" dirty="0" err="1"/>
              <a:t>повторними</a:t>
            </a:r>
            <a:r>
              <a:rPr lang="ru-RU" sz="2400" dirty="0"/>
              <a:t> </a:t>
            </a:r>
            <a:r>
              <a:rPr lang="ru-RU" sz="2400" dirty="0" err="1"/>
              <a:t>втратами</a:t>
            </a:r>
            <a:r>
              <a:rPr lang="ru-RU" sz="2400" dirty="0"/>
              <a:t> </a:t>
            </a:r>
            <a:r>
              <a:rPr lang="ru-RU" sz="2400" dirty="0" err="1"/>
              <a:t>свідомості</a:t>
            </a:r>
            <a:r>
              <a:rPr lang="ru-RU" sz="2400" dirty="0"/>
              <a:t>, коллапсами </a:t>
            </a:r>
            <a:r>
              <a:rPr lang="ru-RU" sz="2400" dirty="0" err="1"/>
              <a:t>з</a:t>
            </a:r>
            <a:r>
              <a:rPr lang="ru-RU" sz="2400" dirty="0"/>
              <a:t> </a:t>
            </a:r>
            <a:r>
              <a:rPr lang="ru-RU" sz="2400" dirty="0" err="1"/>
              <a:t>тахікардією</a:t>
            </a:r>
            <a:r>
              <a:rPr lang="ru-RU" sz="2400" dirty="0"/>
              <a:t>; </a:t>
            </a:r>
            <a:r>
              <a:rPr lang="ru-RU" sz="2400" dirty="0" err="1"/>
              <a:t>високою</a:t>
            </a:r>
            <a:r>
              <a:rPr lang="ru-RU" sz="2400" dirty="0"/>
              <a:t> температурою без причини, </a:t>
            </a:r>
            <a:r>
              <a:rPr lang="ru-RU" sz="2400" dirty="0" err="1"/>
              <a:t>прогресуючої</a:t>
            </a:r>
            <a:r>
              <a:rPr lang="ru-RU" sz="2400" dirty="0"/>
              <a:t> </a:t>
            </a:r>
            <a:r>
              <a:rPr lang="ru-RU" sz="2400" dirty="0" err="1"/>
              <a:t>серцевої</a:t>
            </a:r>
            <a:r>
              <a:rPr lang="ru-RU" sz="2400" dirty="0"/>
              <a:t> </a:t>
            </a:r>
            <a:r>
              <a:rPr lang="ru-RU" sz="2400" dirty="0" err="1"/>
              <a:t>недостатністю</a:t>
            </a:r>
            <a:r>
              <a:rPr lang="ru-RU" sz="2400" dirty="0"/>
              <a:t>, </a:t>
            </a:r>
            <a:r>
              <a:rPr lang="ru-RU" sz="2400" dirty="0" err="1"/>
              <a:t>появою</a:t>
            </a:r>
            <a:r>
              <a:rPr lang="ru-RU" sz="2400" dirty="0"/>
              <a:t> </a:t>
            </a:r>
            <a:r>
              <a:rPr lang="ru-RU" sz="2400" dirty="0" err="1"/>
              <a:t>симптомів</a:t>
            </a:r>
            <a:r>
              <a:rPr lang="ru-RU" sz="2400" dirty="0"/>
              <a:t> </a:t>
            </a:r>
            <a:r>
              <a:rPr lang="ru-RU" sz="2400" dirty="0" err="1"/>
              <a:t>підгострого</a:t>
            </a:r>
            <a:r>
              <a:rPr lang="ru-RU" sz="2400" dirty="0"/>
              <a:t> </a:t>
            </a:r>
            <a:r>
              <a:rPr lang="ru-RU" sz="2400" dirty="0" err="1"/>
              <a:t>або</a:t>
            </a:r>
            <a:r>
              <a:rPr lang="ru-RU" sz="2400" dirty="0"/>
              <a:t> </a:t>
            </a:r>
            <a:r>
              <a:rPr lang="ru-RU" sz="2400" dirty="0" err="1"/>
              <a:t>хронічного</a:t>
            </a:r>
            <a:r>
              <a:rPr lang="ru-RU" sz="2400" dirty="0"/>
              <a:t> </a:t>
            </a:r>
            <a:r>
              <a:rPr lang="ru-RU" sz="2400" dirty="0" err="1"/>
              <a:t>легеневого</a:t>
            </a:r>
            <a:r>
              <a:rPr lang="ru-RU" sz="2400" dirty="0"/>
              <a:t> </a:t>
            </a:r>
            <a:r>
              <a:rPr lang="ru-RU" sz="2400" dirty="0" err="1"/>
              <a:t>серця</a:t>
            </a:r>
            <a:r>
              <a:rPr lang="ru-RU" sz="2400" dirty="0"/>
              <a:t> при </a:t>
            </a:r>
            <a:r>
              <a:rPr lang="ru-RU" sz="2400" dirty="0" err="1"/>
              <a:t>відсутності</a:t>
            </a:r>
            <a:r>
              <a:rPr lang="ru-RU" sz="2400" dirty="0"/>
              <a:t> </a:t>
            </a:r>
            <a:r>
              <a:rPr lang="ru-RU" sz="2400" dirty="0" err="1"/>
              <a:t>анамнестичних</a:t>
            </a:r>
            <a:r>
              <a:rPr lang="ru-RU" sz="2400" dirty="0"/>
              <a:t> </a:t>
            </a:r>
            <a:r>
              <a:rPr lang="ru-RU" sz="2400" dirty="0" err="1"/>
              <a:t>вказівок</a:t>
            </a:r>
            <a:r>
              <a:rPr lang="ru-RU" sz="2400" dirty="0"/>
              <a:t> на </a:t>
            </a:r>
            <a:r>
              <a:rPr lang="ru-RU" sz="2400" dirty="0" err="1"/>
              <a:t>хронічні</a:t>
            </a:r>
            <a:r>
              <a:rPr lang="ru-RU" sz="2400" dirty="0"/>
              <a:t> </a:t>
            </a:r>
            <a:r>
              <a:rPr lang="ru-RU" sz="2400" dirty="0" err="1"/>
              <a:t>захворювання</a:t>
            </a:r>
            <a:r>
              <a:rPr lang="ru-RU" sz="2400" dirty="0"/>
              <a:t> </a:t>
            </a:r>
            <a:r>
              <a:rPr lang="ru-RU" sz="2400" dirty="0" err="1"/>
              <a:t>бронхо-легеневого</a:t>
            </a:r>
            <a:r>
              <a:rPr lang="ru-RU" sz="2400" dirty="0"/>
              <a:t> </a:t>
            </a:r>
            <a:r>
              <a:rPr lang="ru-RU" sz="2400" dirty="0" err="1"/>
              <a:t>апарату</a:t>
            </a:r>
            <a:endParaRPr lang="ru-RU" sz="200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5138" name="Picture 2" descr="https://lh5.googleusercontent.com/T2xEkSBvnOyZpYjkkO1ChvLzsgIzYQ7brbTFElgAzHJdhXMnjqlqnLj0TtA5ZnwCeV4Ph8UElDlnKRPIKc2Utdpn7TrRKj_BUReHVse_m29CzUzig0pZqiETeolXZPGH3MdINog"/>
          <p:cNvPicPr>
            <a:picLocks noChangeAspect="1" noChangeArrowheads="1"/>
          </p:cNvPicPr>
          <p:nvPr/>
        </p:nvPicPr>
        <p:blipFill>
          <a:blip r:embed="rId2" cstate="print"/>
          <a:srcRect/>
          <a:stretch>
            <a:fillRect/>
          </a:stretch>
        </p:blipFill>
        <p:spPr bwMode="auto">
          <a:xfrm>
            <a:off x="-1" y="0"/>
            <a:ext cx="5666433" cy="4581128"/>
          </a:xfrm>
          <a:prstGeom prst="rect">
            <a:avLst/>
          </a:prstGeom>
          <a:noFill/>
        </p:spPr>
      </p:pic>
      <p:sp>
        <p:nvSpPr>
          <p:cNvPr id="3" name="Прямоугольник 2"/>
          <p:cNvSpPr/>
          <p:nvPr/>
        </p:nvSpPr>
        <p:spPr>
          <a:xfrm>
            <a:off x="251520" y="4797152"/>
            <a:ext cx="8892480" cy="646331"/>
          </a:xfrm>
          <a:prstGeom prst="rect">
            <a:avLst/>
          </a:prstGeom>
        </p:spPr>
        <p:txBody>
          <a:bodyPr wrap="square">
            <a:spAutoFit/>
          </a:bodyPr>
          <a:lstStyle/>
          <a:p>
            <a:r>
              <a:rPr lang="ru-RU" dirty="0" err="1"/>
              <a:t>Гіповолемія</a:t>
            </a:r>
            <a:r>
              <a:rPr lang="ru-RU" dirty="0"/>
              <a:t>, </a:t>
            </a:r>
            <a:r>
              <a:rPr lang="ru-RU" dirty="0" err="1"/>
              <a:t>вторинна</a:t>
            </a:r>
            <a:r>
              <a:rPr lang="ru-RU" dirty="0"/>
              <a:t> по </a:t>
            </a:r>
            <a:r>
              <a:rPr lang="ru-RU" dirty="0" err="1"/>
              <a:t>відношенню</a:t>
            </a:r>
            <a:r>
              <a:rPr lang="ru-RU" dirty="0"/>
              <a:t> до </a:t>
            </a:r>
            <a:r>
              <a:rPr lang="ru-RU" dirty="0" err="1"/>
              <a:t>легеневої</a:t>
            </a:r>
            <a:r>
              <a:rPr lang="ru-RU" dirty="0"/>
              <a:t> </a:t>
            </a:r>
            <a:r>
              <a:rPr lang="ru-RU" dirty="0" err="1"/>
              <a:t>емболії</a:t>
            </a:r>
            <a:r>
              <a:rPr lang="ru-RU" dirty="0"/>
              <a:t> - </a:t>
            </a:r>
            <a:r>
              <a:rPr lang="ru-RU" dirty="0" err="1"/>
              <a:t>ознака</a:t>
            </a:r>
            <a:r>
              <a:rPr lang="ru-RU" dirty="0"/>
              <a:t> </a:t>
            </a:r>
            <a:r>
              <a:rPr lang="ru-RU" dirty="0" err="1"/>
              <a:t>Вестермарка</a:t>
            </a:r>
            <a:r>
              <a:rPr lang="ru-RU" dirty="0"/>
              <a:t> (</a:t>
            </a:r>
            <a:r>
              <a:rPr lang="ru-RU" dirty="0" err="1"/>
              <a:t>локальне</a:t>
            </a:r>
            <a:r>
              <a:rPr lang="ru-RU" dirty="0"/>
              <a:t> </a:t>
            </a:r>
            <a:r>
              <a:rPr lang="ru-RU" dirty="0" err="1"/>
              <a:t>збіднення</a:t>
            </a:r>
            <a:r>
              <a:rPr lang="ru-RU" dirty="0"/>
              <a:t> </a:t>
            </a:r>
            <a:r>
              <a:rPr lang="ru-RU" dirty="0" err="1"/>
              <a:t>судинного</a:t>
            </a:r>
            <a:r>
              <a:rPr lang="ru-RU" dirty="0"/>
              <a:t> </a:t>
            </a:r>
            <a:r>
              <a:rPr lang="ru-RU" dirty="0" err="1"/>
              <a:t>малюнка</a:t>
            </a:r>
            <a:r>
              <a:rPr lang="ru-RU" dirty="0"/>
              <a:t> </a:t>
            </a:r>
            <a:r>
              <a:rPr lang="ru-RU" dirty="0" err="1"/>
              <a:t>легень</a:t>
            </a:r>
            <a:r>
              <a:rPr lang="ru-RU" dirty="0"/>
              <a:t>)</a:t>
            </a:r>
          </a:p>
        </p:txBody>
      </p:sp>
      <p:sp>
        <p:nvSpPr>
          <p:cNvPr id="4" name="Прямоугольник 3"/>
          <p:cNvSpPr/>
          <p:nvPr/>
        </p:nvSpPr>
        <p:spPr>
          <a:xfrm>
            <a:off x="6228184" y="332656"/>
            <a:ext cx="2736304" cy="523220"/>
          </a:xfrm>
          <a:prstGeom prst="rect">
            <a:avLst/>
          </a:prstGeom>
        </p:spPr>
        <p:txBody>
          <a:bodyPr wrap="square">
            <a:spAutoFit/>
          </a:bodyPr>
          <a:lstStyle/>
          <a:p>
            <a:r>
              <a:rPr lang="ru-RU" sz="2800" b="1" dirty="0"/>
              <a:t>ТЕЛА</a:t>
            </a:r>
          </a:p>
        </p:txBody>
      </p:sp>
      <p:sp>
        <p:nvSpPr>
          <p:cNvPr id="5" name="Прямоугольник 4"/>
          <p:cNvSpPr/>
          <p:nvPr/>
        </p:nvSpPr>
        <p:spPr>
          <a:xfrm>
            <a:off x="0" y="6211669"/>
            <a:ext cx="9144000" cy="307777"/>
          </a:xfrm>
          <a:prstGeom prst="rect">
            <a:avLst/>
          </a:prstGeom>
        </p:spPr>
        <p:txBody>
          <a:bodyPr wrap="square">
            <a:spAutoFit/>
          </a:bodyPr>
          <a:lstStyle/>
          <a:p>
            <a:r>
              <a:rPr lang="en-US" sz="1400" u="sng" dirty="0">
                <a:hlinkClick r:id="rId3"/>
              </a:rPr>
              <a:t>https://emergencymedicinecases.com/wp-content/uploads/2012/03/015-15-Figure-1.jpg</a:t>
            </a:r>
            <a:r>
              <a:rPr lang="en-US" sz="1400" dirty="0"/>
              <a:t> </a:t>
            </a:r>
            <a:endParaRPr lang="ru-RU" sz="140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7186" name="Picture 2" descr="http://cdn.amegroups.cn/journals/amepc/files/journals/2/articles/17831/public/17831-PB3-1123-R1.png"/>
          <p:cNvPicPr>
            <a:picLocks noChangeAspect="1" noChangeArrowheads="1"/>
          </p:cNvPicPr>
          <p:nvPr/>
        </p:nvPicPr>
        <p:blipFill>
          <a:blip r:embed="rId2" cstate="print"/>
          <a:srcRect/>
          <a:stretch>
            <a:fillRect/>
          </a:stretch>
        </p:blipFill>
        <p:spPr bwMode="auto">
          <a:xfrm>
            <a:off x="323528" y="548680"/>
            <a:ext cx="8286750" cy="3362326"/>
          </a:xfrm>
          <a:prstGeom prst="rect">
            <a:avLst/>
          </a:prstGeom>
          <a:noFill/>
        </p:spPr>
      </p:pic>
      <p:sp>
        <p:nvSpPr>
          <p:cNvPr id="3" name="Прямоугольник 2"/>
          <p:cNvSpPr/>
          <p:nvPr/>
        </p:nvSpPr>
        <p:spPr>
          <a:xfrm>
            <a:off x="4139952" y="188640"/>
            <a:ext cx="827662" cy="369332"/>
          </a:xfrm>
          <a:prstGeom prst="rect">
            <a:avLst/>
          </a:prstGeom>
        </p:spPr>
        <p:txBody>
          <a:bodyPr wrap="none">
            <a:spAutoFit/>
          </a:bodyPr>
          <a:lstStyle/>
          <a:p>
            <a:r>
              <a:rPr lang="ru-RU" b="1" dirty="0"/>
              <a:t>ТЕЛА</a:t>
            </a:r>
          </a:p>
        </p:txBody>
      </p:sp>
      <p:sp>
        <p:nvSpPr>
          <p:cNvPr id="4" name="Прямоугольник 3"/>
          <p:cNvSpPr/>
          <p:nvPr/>
        </p:nvSpPr>
        <p:spPr>
          <a:xfrm>
            <a:off x="395536" y="4077072"/>
            <a:ext cx="3744416" cy="1200329"/>
          </a:xfrm>
          <a:prstGeom prst="rect">
            <a:avLst/>
          </a:prstGeom>
        </p:spPr>
        <p:txBody>
          <a:bodyPr wrap="square">
            <a:spAutoFit/>
          </a:bodyPr>
          <a:lstStyle/>
          <a:p>
            <a:r>
              <a:rPr lang="ru-RU" b="1" dirty="0"/>
              <a:t>Горб (</a:t>
            </a:r>
            <a:r>
              <a:rPr lang="ru-RU" b="1" dirty="0" err="1"/>
              <a:t>трикутник</a:t>
            </a:r>
            <a:r>
              <a:rPr lang="ru-RU" b="1" dirty="0"/>
              <a:t>) </a:t>
            </a:r>
            <a:r>
              <a:rPr lang="ru-RU" b="1" dirty="0" err="1"/>
              <a:t>Хемптона</a:t>
            </a:r>
            <a:r>
              <a:rPr lang="ru-RU" b="1" dirty="0"/>
              <a:t> – </a:t>
            </a:r>
            <a:r>
              <a:rPr lang="ru-RU" b="1" dirty="0" err="1"/>
              <a:t>клиноподібне</a:t>
            </a:r>
            <a:r>
              <a:rPr lang="ru-RU" b="1" dirty="0"/>
              <a:t> </a:t>
            </a:r>
            <a:r>
              <a:rPr lang="ru-RU" b="1" dirty="0" err="1"/>
              <a:t>затемнення</a:t>
            </a:r>
            <a:r>
              <a:rPr lang="ru-RU" b="1" dirty="0"/>
              <a:t> на </a:t>
            </a:r>
            <a:r>
              <a:rPr lang="ru-RU" b="1" dirty="0" err="1"/>
              <a:t>периферії</a:t>
            </a:r>
            <a:r>
              <a:rPr lang="ru-RU" b="1" dirty="0"/>
              <a:t> </a:t>
            </a:r>
            <a:r>
              <a:rPr lang="ru-RU" b="1" dirty="0" err="1"/>
              <a:t>правої</a:t>
            </a:r>
            <a:r>
              <a:rPr lang="ru-RU" b="1" dirty="0"/>
              <a:t> </a:t>
            </a:r>
            <a:r>
              <a:rPr lang="ru-RU" b="1" dirty="0" err="1"/>
              <a:t>легені</a:t>
            </a:r>
            <a:r>
              <a:rPr lang="ru-RU" b="1" dirty="0"/>
              <a:t> (</a:t>
            </a:r>
            <a:r>
              <a:rPr lang="ru-RU" b="1" dirty="0" err="1"/>
              <a:t>червоні</a:t>
            </a:r>
            <a:r>
              <a:rPr lang="ru-RU" b="1" dirty="0"/>
              <a:t> </a:t>
            </a:r>
            <a:r>
              <a:rPr lang="ru-RU" b="1" dirty="0" err="1"/>
              <a:t>стрілки</a:t>
            </a:r>
            <a:r>
              <a:rPr lang="ru-RU" b="1" dirty="0"/>
              <a:t>), </a:t>
            </a:r>
            <a:r>
              <a:rPr lang="ru-RU" b="1" dirty="0" err="1"/>
              <a:t>пов'язане</a:t>
            </a:r>
            <a:r>
              <a:rPr lang="ru-RU" b="1" dirty="0"/>
              <a:t> </a:t>
            </a:r>
            <a:r>
              <a:rPr lang="ru-RU" b="1" dirty="0" err="1"/>
              <a:t>з</a:t>
            </a:r>
            <a:r>
              <a:rPr lang="ru-RU" b="1" dirty="0"/>
              <a:t> </a:t>
            </a:r>
            <a:r>
              <a:rPr lang="ru-RU" b="1" dirty="0" err="1"/>
              <a:t>інфарктом</a:t>
            </a:r>
            <a:endParaRPr lang="ru-RU" b="1" dirty="0"/>
          </a:p>
        </p:txBody>
      </p:sp>
      <p:sp>
        <p:nvSpPr>
          <p:cNvPr id="5" name="Прямоугольник 4"/>
          <p:cNvSpPr/>
          <p:nvPr/>
        </p:nvSpPr>
        <p:spPr>
          <a:xfrm>
            <a:off x="4355976" y="4077072"/>
            <a:ext cx="4572000" cy="1754326"/>
          </a:xfrm>
          <a:prstGeom prst="rect">
            <a:avLst/>
          </a:prstGeom>
        </p:spPr>
        <p:txBody>
          <a:bodyPr>
            <a:spAutoFit/>
          </a:bodyPr>
          <a:lstStyle/>
          <a:p>
            <a:r>
              <a:rPr lang="ru-RU" dirty="0" err="1"/>
              <a:t>коронарна</a:t>
            </a:r>
            <a:r>
              <a:rPr lang="ru-RU" dirty="0"/>
              <a:t> </a:t>
            </a:r>
            <a:r>
              <a:rPr lang="ru-RU" dirty="0" err="1"/>
              <a:t>КТ-ангіографія</a:t>
            </a:r>
            <a:r>
              <a:rPr lang="ru-RU" dirty="0"/>
              <a:t> </a:t>
            </a:r>
            <a:r>
              <a:rPr lang="ru-RU" dirty="0" err="1"/>
              <a:t>грудної</a:t>
            </a:r>
            <a:r>
              <a:rPr lang="ru-RU" dirty="0"/>
              <a:t> </a:t>
            </a:r>
            <a:r>
              <a:rPr lang="ru-RU" dirty="0" err="1"/>
              <a:t>клітини</a:t>
            </a:r>
            <a:r>
              <a:rPr lang="ru-RU" dirty="0"/>
              <a:t>  дефект </a:t>
            </a:r>
            <a:r>
              <a:rPr lang="ru-RU" dirty="0" err="1"/>
              <a:t>наповнення</a:t>
            </a:r>
            <a:r>
              <a:rPr lang="ru-RU" dirty="0"/>
              <a:t> в </a:t>
            </a:r>
            <a:r>
              <a:rPr lang="ru-RU" dirty="0" err="1"/>
              <a:t>збільшеній</a:t>
            </a:r>
            <a:r>
              <a:rPr lang="ru-RU" dirty="0"/>
              <a:t> </a:t>
            </a:r>
            <a:r>
              <a:rPr lang="ru-RU" dirty="0" err="1"/>
              <a:t>правій</a:t>
            </a:r>
            <a:r>
              <a:rPr lang="ru-RU" dirty="0"/>
              <a:t> </a:t>
            </a:r>
            <a:r>
              <a:rPr lang="ru-RU" dirty="0" err="1"/>
              <a:t>нижній</a:t>
            </a:r>
            <a:r>
              <a:rPr lang="ru-RU" dirty="0"/>
              <a:t> </a:t>
            </a:r>
            <a:r>
              <a:rPr lang="ru-RU" dirty="0" err="1"/>
              <a:t>частці</a:t>
            </a:r>
            <a:r>
              <a:rPr lang="ru-RU" dirty="0"/>
              <a:t> </a:t>
            </a:r>
            <a:r>
              <a:rPr lang="ru-RU" dirty="0" err="1"/>
              <a:t>бічної</a:t>
            </a:r>
            <a:r>
              <a:rPr lang="ru-RU" dirty="0"/>
              <a:t> </a:t>
            </a:r>
            <a:r>
              <a:rPr lang="ru-RU" dirty="0" err="1"/>
              <a:t>сегментарної</a:t>
            </a:r>
            <a:r>
              <a:rPr lang="ru-RU" dirty="0"/>
              <a:t> </a:t>
            </a:r>
            <a:r>
              <a:rPr lang="ru-RU" dirty="0" err="1"/>
              <a:t>легеневої</a:t>
            </a:r>
            <a:r>
              <a:rPr lang="ru-RU" dirty="0"/>
              <a:t> </a:t>
            </a:r>
            <a:r>
              <a:rPr lang="ru-RU" dirty="0" err="1"/>
              <a:t>артерії</a:t>
            </a:r>
            <a:r>
              <a:rPr lang="ru-RU" dirty="0"/>
              <a:t>, </a:t>
            </a:r>
            <a:r>
              <a:rPr lang="ru-RU" dirty="0" err="1"/>
              <a:t>відповідно</a:t>
            </a:r>
            <a:r>
              <a:rPr lang="ru-RU" dirty="0"/>
              <a:t> </a:t>
            </a:r>
            <a:r>
              <a:rPr lang="ru-RU" dirty="0" err="1"/>
              <a:t>закупореному</a:t>
            </a:r>
            <a:r>
              <a:rPr lang="ru-RU" dirty="0"/>
              <a:t> тромбу (</a:t>
            </a:r>
            <a:r>
              <a:rPr lang="ru-RU" dirty="0" err="1"/>
              <a:t>чорна</a:t>
            </a:r>
            <a:r>
              <a:rPr lang="ru-RU" dirty="0"/>
              <a:t> </a:t>
            </a:r>
            <a:r>
              <a:rPr lang="ru-RU" dirty="0" err="1"/>
              <a:t>стрілка</a:t>
            </a:r>
            <a:r>
              <a:rPr lang="ru-RU" dirty="0"/>
              <a:t>) </a:t>
            </a:r>
            <a:r>
              <a:rPr lang="ru-RU" dirty="0" err="1"/>
              <a:t>і</a:t>
            </a:r>
            <a:r>
              <a:rPr lang="ru-RU" dirty="0"/>
              <a:t> </a:t>
            </a:r>
            <a:r>
              <a:rPr lang="ru-RU" dirty="0" err="1"/>
              <a:t>клиновидне</a:t>
            </a:r>
            <a:r>
              <a:rPr lang="ru-RU" dirty="0"/>
              <a:t> </a:t>
            </a:r>
            <a:r>
              <a:rPr lang="ru-RU" dirty="0" err="1"/>
              <a:t>периферичне</a:t>
            </a:r>
            <a:r>
              <a:rPr lang="ru-RU" dirty="0"/>
              <a:t> </a:t>
            </a:r>
            <a:r>
              <a:rPr lang="ru-RU" dirty="0" err="1"/>
              <a:t>затемнення</a:t>
            </a:r>
            <a:r>
              <a:rPr lang="ru-RU" dirty="0"/>
              <a:t>, </a:t>
            </a:r>
            <a:r>
              <a:rPr lang="ru-RU" dirty="0" err="1"/>
              <a:t>відповідне</a:t>
            </a:r>
            <a:r>
              <a:rPr lang="ru-RU" dirty="0"/>
              <a:t> </a:t>
            </a:r>
            <a:r>
              <a:rPr lang="ru-RU" dirty="0" err="1"/>
              <a:t>інфаркту</a:t>
            </a:r>
            <a:r>
              <a:rPr lang="ru-RU" dirty="0"/>
              <a:t>.</a:t>
            </a:r>
            <a:endParaRPr lang="ru-RU" b="1"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021288"/>
            <a:ext cx="4572000" cy="646331"/>
          </a:xfrm>
          <a:prstGeom prst="rect">
            <a:avLst/>
          </a:prstGeom>
        </p:spPr>
        <p:txBody>
          <a:bodyPr>
            <a:spAutoFit/>
          </a:bodyPr>
          <a:lstStyle/>
          <a:p>
            <a:r>
              <a:rPr lang="en-US" dirty="0"/>
              <a:t>https://www.slideshare.net/harsh60390/pulmonary-embolism-radiology-imaging</a:t>
            </a:r>
            <a:endParaRPr lang="ru-RU" dirty="0"/>
          </a:p>
        </p:txBody>
      </p:sp>
      <p:sp>
        <p:nvSpPr>
          <p:cNvPr id="3" name="Прямоугольник 2"/>
          <p:cNvSpPr/>
          <p:nvPr/>
        </p:nvSpPr>
        <p:spPr>
          <a:xfrm>
            <a:off x="5004048" y="5229200"/>
            <a:ext cx="3672408" cy="1200329"/>
          </a:xfrm>
          <a:prstGeom prst="rect">
            <a:avLst/>
          </a:prstGeom>
        </p:spPr>
        <p:txBody>
          <a:bodyPr wrap="square">
            <a:spAutoFit/>
          </a:bodyPr>
          <a:lstStyle/>
          <a:p>
            <a:r>
              <a:rPr lang="ru-RU" dirty="0"/>
              <a:t>знак «монетного двору» («</a:t>
            </a:r>
            <a:r>
              <a:rPr lang="en-US" dirty="0"/>
              <a:t>Polo mint» sign) – </a:t>
            </a:r>
            <a:r>
              <a:rPr lang="ru-RU" dirty="0"/>
              <a:t>основа </a:t>
            </a:r>
            <a:r>
              <a:rPr lang="ru-RU" dirty="0" err="1"/>
              <a:t>стрілки</a:t>
            </a:r>
            <a:r>
              <a:rPr lang="ru-RU" dirty="0"/>
              <a:t>; </a:t>
            </a:r>
          </a:p>
          <a:p>
            <a:r>
              <a:rPr lang="ru-RU" dirty="0"/>
              <a:t>знак </a:t>
            </a:r>
            <a:r>
              <a:rPr lang="ru-RU" dirty="0" err="1"/>
              <a:t>залізничної</a:t>
            </a:r>
            <a:r>
              <a:rPr lang="ru-RU" dirty="0"/>
              <a:t> </a:t>
            </a:r>
            <a:r>
              <a:rPr lang="ru-RU" dirty="0" err="1"/>
              <a:t>колії</a:t>
            </a:r>
            <a:r>
              <a:rPr lang="ru-RU" dirty="0"/>
              <a:t> (</a:t>
            </a:r>
            <a:r>
              <a:rPr lang="en-US" dirty="0"/>
              <a:t>railway tract sign) - </a:t>
            </a:r>
            <a:r>
              <a:rPr lang="ru-RU" dirty="0" err="1"/>
              <a:t>біла</a:t>
            </a:r>
            <a:r>
              <a:rPr lang="ru-RU" dirty="0"/>
              <a:t> </a:t>
            </a:r>
            <a:r>
              <a:rPr lang="ru-RU" dirty="0" err="1"/>
              <a:t>стрілка</a:t>
            </a:r>
            <a:endParaRPr lang="ru-RU" dirty="0"/>
          </a:p>
        </p:txBody>
      </p:sp>
      <p:pic>
        <p:nvPicPr>
          <p:cNvPr id="479234" name="Picture 2" descr="C:\Users\1\Desktop\Легкие - дополнение\пневмонии\признак Палла.jpg"/>
          <p:cNvPicPr>
            <a:picLocks noChangeAspect="1" noChangeArrowheads="1"/>
          </p:cNvPicPr>
          <p:nvPr/>
        </p:nvPicPr>
        <p:blipFill>
          <a:blip r:embed="rId2" cstate="print"/>
          <a:srcRect/>
          <a:stretch>
            <a:fillRect/>
          </a:stretch>
        </p:blipFill>
        <p:spPr bwMode="auto">
          <a:xfrm>
            <a:off x="179512" y="0"/>
            <a:ext cx="4896544" cy="3676245"/>
          </a:xfrm>
          <a:prstGeom prst="rect">
            <a:avLst/>
          </a:prstGeom>
          <a:noFill/>
        </p:spPr>
      </p:pic>
      <p:pic>
        <p:nvPicPr>
          <p:cNvPr id="479236" name="Picture 4"/>
          <p:cNvPicPr>
            <a:picLocks noChangeAspect="1" noChangeArrowheads="1"/>
          </p:cNvPicPr>
          <p:nvPr/>
        </p:nvPicPr>
        <p:blipFill>
          <a:blip r:embed="rId3" cstate="print"/>
          <a:srcRect/>
          <a:stretch>
            <a:fillRect/>
          </a:stretch>
        </p:blipFill>
        <p:spPr bwMode="auto">
          <a:xfrm>
            <a:off x="5148064" y="1916832"/>
            <a:ext cx="3995936" cy="3208864"/>
          </a:xfrm>
          <a:prstGeom prst="rect">
            <a:avLst/>
          </a:prstGeom>
          <a:noFill/>
          <a:ln w="9525">
            <a:noFill/>
            <a:miter lim="800000"/>
            <a:headEnd/>
            <a:tailEnd/>
          </a:ln>
          <a:effectLst/>
        </p:spPr>
      </p:pic>
      <p:sp>
        <p:nvSpPr>
          <p:cNvPr id="7" name="Прямоугольник 6"/>
          <p:cNvSpPr/>
          <p:nvPr/>
        </p:nvSpPr>
        <p:spPr>
          <a:xfrm>
            <a:off x="5327576" y="332656"/>
            <a:ext cx="3816424" cy="646331"/>
          </a:xfrm>
          <a:prstGeom prst="rect">
            <a:avLst/>
          </a:prstGeom>
        </p:spPr>
        <p:txBody>
          <a:bodyPr wrap="square">
            <a:spAutoFit/>
          </a:bodyPr>
          <a:lstStyle/>
          <a:p>
            <a:r>
              <a:rPr lang="ru-RU" dirty="0"/>
              <a:t>знак «монетного двору» («</a:t>
            </a:r>
            <a:r>
              <a:rPr lang="ru-RU" dirty="0" err="1"/>
              <a:t>Polo</a:t>
            </a:r>
            <a:r>
              <a:rPr lang="ru-RU" dirty="0"/>
              <a:t> </a:t>
            </a:r>
            <a:r>
              <a:rPr lang="ru-RU" dirty="0" err="1"/>
              <a:t>mint</a:t>
            </a:r>
            <a:r>
              <a:rPr lang="ru-RU" dirty="0"/>
              <a:t>» </a:t>
            </a:r>
            <a:r>
              <a:rPr lang="ru-RU" dirty="0" err="1"/>
              <a:t>sign</a:t>
            </a:r>
            <a:r>
              <a:rPr lang="ru-RU" dirty="0"/>
              <a: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75656" y="6165304"/>
            <a:ext cx="1829796" cy="369332"/>
          </a:xfrm>
          <a:prstGeom prst="rect">
            <a:avLst/>
          </a:prstGeom>
        </p:spPr>
        <p:txBody>
          <a:bodyPr wrap="none">
            <a:spAutoFit/>
          </a:bodyPr>
          <a:lstStyle/>
          <a:p>
            <a:r>
              <a:rPr lang="ru-RU" b="1" dirty="0"/>
              <a:t>Признак </a:t>
            </a:r>
            <a:r>
              <a:rPr lang="ru-RU" b="1" dirty="0" err="1"/>
              <a:t>Палла</a:t>
            </a:r>
            <a:endParaRPr lang="ru-RU" b="1" dirty="0"/>
          </a:p>
        </p:txBody>
      </p:sp>
      <p:pic>
        <p:nvPicPr>
          <p:cNvPr id="64513" name="Picture 1"/>
          <p:cNvPicPr>
            <a:picLocks noChangeAspect="1" noChangeArrowheads="1"/>
          </p:cNvPicPr>
          <p:nvPr/>
        </p:nvPicPr>
        <p:blipFill>
          <a:blip r:embed="rId2" cstate="print"/>
          <a:srcRect/>
          <a:stretch>
            <a:fillRect/>
          </a:stretch>
        </p:blipFill>
        <p:spPr bwMode="auto">
          <a:xfrm>
            <a:off x="683568" y="404664"/>
            <a:ext cx="8003065" cy="5688632"/>
          </a:xfrm>
          <a:prstGeom prst="rect">
            <a:avLst/>
          </a:prstGeom>
          <a:noFill/>
          <a:ln w="9525">
            <a:noFill/>
            <a:miter lim="800000"/>
            <a:headEnd/>
            <a:tailEnd/>
          </a:ln>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352928" cy="1200329"/>
          </a:xfrm>
          <a:prstGeom prst="rect">
            <a:avLst/>
          </a:prstGeom>
        </p:spPr>
        <p:txBody>
          <a:bodyPr wrap="square">
            <a:spAutoFit/>
          </a:bodyPr>
          <a:lstStyle/>
          <a:p>
            <a:r>
              <a:rPr lang="uk-UA" sz="2400" dirty="0"/>
              <a:t>симптом Вестермарка (</a:t>
            </a:r>
            <a:r>
              <a:rPr lang="uk-UA" sz="2400" dirty="0" err="1"/>
              <a:t>Westermark's</a:t>
            </a:r>
            <a:r>
              <a:rPr lang="uk-UA" sz="2400" dirty="0"/>
              <a:t> </a:t>
            </a:r>
            <a:r>
              <a:rPr lang="uk-UA" sz="2400" dirty="0" err="1"/>
              <a:t>sign</a:t>
            </a:r>
            <a:r>
              <a:rPr lang="uk-UA" sz="2400" dirty="0"/>
              <a:t>) - локальне збіднення судинного малюнка; спостерігається у 2% пацієнтів.</a:t>
            </a:r>
          </a:p>
          <a:p>
            <a:endParaRPr lang="ru-RU" sz="2400" dirty="0"/>
          </a:p>
        </p:txBody>
      </p:sp>
      <p:pic>
        <p:nvPicPr>
          <p:cNvPr id="184322" name="Picture 2" descr="E:\Мои документы\КНИГИ по рентгену\Легкие\bc3b1c.jpg"/>
          <p:cNvPicPr>
            <a:picLocks noChangeAspect="1" noChangeArrowheads="1"/>
          </p:cNvPicPr>
          <p:nvPr/>
        </p:nvPicPr>
        <p:blipFill>
          <a:blip r:embed="rId2" cstate="print"/>
          <a:srcRect/>
          <a:stretch>
            <a:fillRect/>
          </a:stretch>
        </p:blipFill>
        <p:spPr bwMode="auto">
          <a:xfrm>
            <a:off x="0" y="1340768"/>
            <a:ext cx="5724128" cy="3276600"/>
          </a:xfrm>
          <a:prstGeom prst="rect">
            <a:avLst/>
          </a:prstGeom>
          <a:noFill/>
        </p:spPr>
      </p:pic>
      <p:sp>
        <p:nvSpPr>
          <p:cNvPr id="4" name="Прямоугольник 3"/>
          <p:cNvSpPr/>
          <p:nvPr/>
        </p:nvSpPr>
        <p:spPr>
          <a:xfrm>
            <a:off x="5652120" y="1268760"/>
            <a:ext cx="3491880" cy="3970318"/>
          </a:xfrm>
          <a:prstGeom prst="rect">
            <a:avLst/>
          </a:prstGeom>
        </p:spPr>
        <p:txBody>
          <a:bodyPr wrap="square">
            <a:spAutoFit/>
          </a:bodyPr>
          <a:lstStyle/>
          <a:p>
            <a:pPr marL="261938" indent="-261938">
              <a:buFont typeface="Arial" pitchFamily="34" charset="0"/>
              <a:buChar char="•"/>
            </a:pPr>
            <a:r>
              <a:rPr lang="uk-UA" dirty="0"/>
              <a:t>симптом Вестермарка з локалізованою областю олігемії у верхній і середній частині правої зони, (зображення А, стрілка) і </a:t>
            </a:r>
          </a:p>
          <a:p>
            <a:pPr marL="261938" indent="-261938">
              <a:buFont typeface="Arial" pitchFamily="34" charset="0"/>
              <a:buChar char="•"/>
            </a:pPr>
            <a:r>
              <a:rPr lang="uk-UA" dirty="0"/>
              <a:t>вибухання легеневої артерії у верхній частці правої легені. </a:t>
            </a:r>
            <a:r>
              <a:rPr lang="uk-UA" dirty="0" err="1"/>
              <a:t>КТ</a:t>
            </a:r>
            <a:r>
              <a:rPr lang="uk-UA" dirty="0"/>
              <a:t> ангіографія легких підтвердила присутність тромбу в правій легеневій артерії (зображення В, стрілка), з </a:t>
            </a:r>
            <a:r>
              <a:rPr lang="uk-UA" dirty="0" err="1"/>
              <a:t>окклюзіруючими</a:t>
            </a:r>
            <a:r>
              <a:rPr lang="uk-UA" dirty="0"/>
              <a:t> тромбами в артеріях верхньої і середньої частки правої легені.</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4581128"/>
            <a:ext cx="4572000" cy="1200329"/>
          </a:xfrm>
          <a:prstGeom prst="rect">
            <a:avLst/>
          </a:prstGeom>
        </p:spPr>
        <p:txBody>
          <a:bodyPr>
            <a:spAutoFit/>
          </a:bodyPr>
          <a:lstStyle/>
          <a:p>
            <a:r>
              <a:rPr lang="ru-RU" dirty="0" err="1"/>
              <a:t>Критерії</a:t>
            </a:r>
            <a:r>
              <a:rPr lang="ru-RU" dirty="0"/>
              <a:t> </a:t>
            </a:r>
            <a:r>
              <a:rPr lang="ru-RU" dirty="0" err="1"/>
              <a:t>гострої</a:t>
            </a:r>
            <a:r>
              <a:rPr lang="ru-RU" dirty="0"/>
              <a:t> ТЕЛА. </a:t>
            </a:r>
            <a:r>
              <a:rPr lang="ru-RU" dirty="0" err="1"/>
              <a:t>Периферичне</a:t>
            </a:r>
            <a:r>
              <a:rPr lang="ru-RU" dirty="0"/>
              <a:t> </a:t>
            </a:r>
            <a:r>
              <a:rPr lang="ru-RU" dirty="0" err="1"/>
              <a:t>клиновидне</a:t>
            </a:r>
            <a:r>
              <a:rPr lang="ru-RU" dirty="0"/>
              <a:t> </a:t>
            </a:r>
            <a:r>
              <a:rPr lang="ru-RU" dirty="0" err="1"/>
              <a:t>затемнення</a:t>
            </a:r>
            <a:r>
              <a:rPr lang="ru-RU" dirty="0"/>
              <a:t>.</a:t>
            </a:r>
          </a:p>
          <a:p>
            <a:r>
              <a:rPr lang="ru-RU" dirty="0" err="1"/>
              <a:t>Лінійні</a:t>
            </a:r>
            <a:r>
              <a:rPr lang="ru-RU" dirty="0"/>
              <a:t> </a:t>
            </a:r>
            <a:r>
              <a:rPr lang="ru-RU" dirty="0" err="1"/>
              <a:t>смуги</a:t>
            </a:r>
            <a:r>
              <a:rPr lang="ru-RU" dirty="0"/>
              <a:t> не </a:t>
            </a:r>
            <a:r>
              <a:rPr lang="ru-RU" dirty="0" err="1"/>
              <a:t>специфічні</a:t>
            </a:r>
            <a:r>
              <a:rPr lang="ru-RU" dirty="0"/>
              <a:t> для </a:t>
            </a:r>
            <a:r>
              <a:rPr lang="ru-RU" dirty="0" err="1"/>
              <a:t>легеневої</a:t>
            </a:r>
            <a:r>
              <a:rPr lang="ru-RU" dirty="0"/>
              <a:t> </a:t>
            </a:r>
            <a:r>
              <a:rPr lang="ru-RU" dirty="0" err="1"/>
              <a:t>емболії</a:t>
            </a:r>
            <a:r>
              <a:rPr lang="ru-RU" dirty="0"/>
              <a:t>.</a:t>
            </a:r>
          </a:p>
        </p:txBody>
      </p:sp>
      <p:sp>
        <p:nvSpPr>
          <p:cNvPr id="3" name="Прямоугольник 2"/>
          <p:cNvSpPr/>
          <p:nvPr/>
        </p:nvSpPr>
        <p:spPr>
          <a:xfrm>
            <a:off x="0" y="6211669"/>
            <a:ext cx="9144000" cy="369332"/>
          </a:xfrm>
          <a:prstGeom prst="rect">
            <a:avLst/>
          </a:prstGeom>
        </p:spPr>
        <p:txBody>
          <a:bodyPr wrap="square">
            <a:spAutoFit/>
          </a:bodyPr>
          <a:lstStyle/>
          <a:p>
            <a:r>
              <a:rPr lang="en-US" dirty="0"/>
              <a:t>https://www.slideshare.net/harsh60390/pulmonary-embolism-radiology-imaging</a:t>
            </a:r>
            <a:endParaRPr lang="ru-RU" dirty="0"/>
          </a:p>
        </p:txBody>
      </p:sp>
      <p:pic>
        <p:nvPicPr>
          <p:cNvPr id="482306" name="Picture 2"/>
          <p:cNvPicPr>
            <a:picLocks noChangeAspect="1" noChangeArrowheads="1"/>
          </p:cNvPicPr>
          <p:nvPr/>
        </p:nvPicPr>
        <p:blipFill>
          <a:blip r:embed="rId2" cstate="print"/>
          <a:srcRect/>
          <a:stretch>
            <a:fillRect/>
          </a:stretch>
        </p:blipFill>
        <p:spPr bwMode="auto">
          <a:xfrm>
            <a:off x="1115616" y="188640"/>
            <a:ext cx="5095875" cy="4152900"/>
          </a:xfrm>
          <a:prstGeom prst="rect">
            <a:avLst/>
          </a:prstGeom>
          <a:noFill/>
          <a:ln w="9525">
            <a:noFill/>
            <a:miter lim="800000"/>
            <a:headEnd/>
            <a:tailEnd/>
          </a:ln>
          <a:effec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82" name="Picture 2"/>
          <p:cNvPicPr>
            <a:picLocks noChangeAspect="1" noChangeArrowheads="1"/>
          </p:cNvPicPr>
          <p:nvPr/>
        </p:nvPicPr>
        <p:blipFill>
          <a:blip r:embed="rId2" cstate="print"/>
          <a:srcRect/>
          <a:stretch>
            <a:fillRect/>
          </a:stretch>
        </p:blipFill>
        <p:spPr bwMode="auto">
          <a:xfrm>
            <a:off x="0" y="0"/>
            <a:ext cx="3851920" cy="2680134"/>
          </a:xfrm>
          <a:prstGeom prst="rect">
            <a:avLst/>
          </a:prstGeom>
          <a:noFill/>
          <a:ln w="9525">
            <a:noFill/>
            <a:miter lim="800000"/>
            <a:headEnd/>
            <a:tailEnd/>
          </a:ln>
          <a:effectLst/>
        </p:spPr>
      </p:pic>
      <p:sp>
        <p:nvSpPr>
          <p:cNvPr id="3" name="Прямоугольник 2"/>
          <p:cNvSpPr/>
          <p:nvPr/>
        </p:nvSpPr>
        <p:spPr>
          <a:xfrm>
            <a:off x="0" y="2708920"/>
            <a:ext cx="3816424" cy="1200329"/>
          </a:xfrm>
          <a:prstGeom prst="rect">
            <a:avLst/>
          </a:prstGeom>
        </p:spPr>
        <p:txBody>
          <a:bodyPr wrap="square">
            <a:spAutoFit/>
          </a:bodyPr>
          <a:lstStyle/>
          <a:p>
            <a:r>
              <a:rPr lang="uk-UA" dirty="0"/>
              <a:t>Периферичний внутрішньо просвітний дефект у формі півмісяця, який утворює тупі кути зі стінкою судини.</a:t>
            </a:r>
          </a:p>
        </p:txBody>
      </p:sp>
      <p:sp>
        <p:nvSpPr>
          <p:cNvPr id="4" name="Прямоугольник 3"/>
          <p:cNvSpPr/>
          <p:nvPr/>
        </p:nvSpPr>
        <p:spPr>
          <a:xfrm>
            <a:off x="4237144" y="0"/>
            <a:ext cx="1771832" cy="369332"/>
          </a:xfrm>
          <a:prstGeom prst="rect">
            <a:avLst/>
          </a:prstGeom>
        </p:spPr>
        <p:txBody>
          <a:bodyPr wrap="none">
            <a:spAutoFit/>
          </a:bodyPr>
          <a:lstStyle/>
          <a:p>
            <a:r>
              <a:rPr lang="uk-UA" dirty="0"/>
              <a:t>Хронічна</a:t>
            </a:r>
            <a:r>
              <a:rPr lang="ru-RU" dirty="0"/>
              <a:t> ТЕЛА</a:t>
            </a:r>
          </a:p>
        </p:txBody>
      </p:sp>
      <p:pic>
        <p:nvPicPr>
          <p:cNvPr id="481283" name="Picture 3"/>
          <p:cNvPicPr>
            <a:picLocks noChangeAspect="1" noChangeArrowheads="1"/>
          </p:cNvPicPr>
          <p:nvPr/>
        </p:nvPicPr>
        <p:blipFill>
          <a:blip r:embed="rId3" cstate="print"/>
          <a:srcRect/>
          <a:stretch>
            <a:fillRect/>
          </a:stretch>
        </p:blipFill>
        <p:spPr bwMode="auto">
          <a:xfrm>
            <a:off x="3995936" y="404664"/>
            <a:ext cx="4893144" cy="2664296"/>
          </a:xfrm>
          <a:prstGeom prst="rect">
            <a:avLst/>
          </a:prstGeom>
          <a:noFill/>
          <a:ln w="9525">
            <a:noFill/>
            <a:miter lim="800000"/>
            <a:headEnd/>
            <a:tailEnd/>
          </a:ln>
          <a:effectLst/>
        </p:spPr>
      </p:pic>
      <p:sp>
        <p:nvSpPr>
          <p:cNvPr id="6" name="Прямоугольник 5"/>
          <p:cNvSpPr/>
          <p:nvPr/>
        </p:nvSpPr>
        <p:spPr>
          <a:xfrm>
            <a:off x="4355976" y="3212976"/>
            <a:ext cx="4572000" cy="923330"/>
          </a:xfrm>
          <a:prstGeom prst="rect">
            <a:avLst/>
          </a:prstGeom>
        </p:spPr>
        <p:txBody>
          <a:bodyPr>
            <a:spAutoFit/>
          </a:bodyPr>
          <a:lstStyle/>
          <a:p>
            <a:r>
              <a:rPr lang="uk-UA" dirty="0"/>
              <a:t>Акустично розташований частковий дефект наповнення, який оточений контрастом і утворює гострі кути зі стінкою артерії</a:t>
            </a:r>
          </a:p>
        </p:txBody>
      </p:sp>
      <p:sp>
        <p:nvSpPr>
          <p:cNvPr id="7" name="Прямоугольник 6"/>
          <p:cNvSpPr/>
          <p:nvPr/>
        </p:nvSpPr>
        <p:spPr>
          <a:xfrm>
            <a:off x="3851920" y="6334780"/>
            <a:ext cx="4788024" cy="523220"/>
          </a:xfrm>
          <a:prstGeom prst="rect">
            <a:avLst/>
          </a:prstGeom>
        </p:spPr>
        <p:txBody>
          <a:bodyPr wrap="square">
            <a:spAutoFit/>
          </a:bodyPr>
          <a:lstStyle/>
          <a:p>
            <a:r>
              <a:rPr lang="en-US" sz="1400" dirty="0"/>
              <a:t>https://www.slideshare.net/harsh60390/pulmonary-embolism-radiology-imaging</a:t>
            </a:r>
            <a:endParaRPr lang="ru-RU" sz="1400" dirty="0"/>
          </a:p>
        </p:txBody>
      </p:sp>
      <p:sp>
        <p:nvSpPr>
          <p:cNvPr id="9" name="Прямоугольник 8"/>
          <p:cNvSpPr/>
          <p:nvPr/>
        </p:nvSpPr>
        <p:spPr>
          <a:xfrm>
            <a:off x="3635896" y="5301208"/>
            <a:ext cx="3707904" cy="646331"/>
          </a:xfrm>
          <a:prstGeom prst="rect">
            <a:avLst/>
          </a:prstGeom>
        </p:spPr>
        <p:txBody>
          <a:bodyPr wrap="square">
            <a:spAutoFit/>
          </a:bodyPr>
          <a:lstStyle/>
          <a:p>
            <a:r>
              <a:rPr lang="uk-UA" dirty="0"/>
              <a:t>Павутина або клапоть в контрастній заповненій артерії</a:t>
            </a:r>
          </a:p>
        </p:txBody>
      </p:sp>
      <p:pic>
        <p:nvPicPr>
          <p:cNvPr id="481284" name="Picture 4"/>
          <p:cNvPicPr>
            <a:picLocks noChangeAspect="1" noChangeArrowheads="1"/>
          </p:cNvPicPr>
          <p:nvPr/>
        </p:nvPicPr>
        <p:blipFill>
          <a:blip r:embed="rId4" cstate="print"/>
          <a:srcRect/>
          <a:stretch>
            <a:fillRect/>
          </a:stretch>
        </p:blipFill>
        <p:spPr bwMode="auto">
          <a:xfrm>
            <a:off x="-1" y="3861048"/>
            <a:ext cx="3693009" cy="2996952"/>
          </a:xfrm>
          <a:prstGeom prst="rect">
            <a:avLst/>
          </a:prstGeom>
          <a:noFill/>
          <a:ln w="9525">
            <a:noFill/>
            <a:miter lim="800000"/>
            <a:headEnd/>
            <a:tailEnd/>
          </a:ln>
          <a:effec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229600" cy="1143000"/>
          </a:xfrm>
        </p:spPr>
        <p:txBody>
          <a:bodyPr>
            <a:normAutofit fontScale="90000"/>
          </a:bodyPr>
          <a:lstStyle/>
          <a:p>
            <a:r>
              <a:rPr lang="uk-UA" dirty="0"/>
              <a:t>Травматичні </a:t>
            </a:r>
            <a:r>
              <a:rPr lang="uk-UA" dirty="0" err="1"/>
              <a:t>діафрагмальні</a:t>
            </a:r>
            <a:r>
              <a:rPr lang="uk-UA" dirty="0"/>
              <a:t> </a:t>
            </a:r>
            <a:r>
              <a:rPr lang="uk-UA" dirty="0" err="1"/>
              <a:t>грижи</a:t>
            </a:r>
            <a:endParaRPr lang="uk-UA" dirty="0"/>
          </a:p>
        </p:txBody>
      </p:sp>
      <p:sp>
        <p:nvSpPr>
          <p:cNvPr id="4" name="Прямоугольник 3"/>
          <p:cNvSpPr/>
          <p:nvPr/>
        </p:nvSpPr>
        <p:spPr>
          <a:xfrm>
            <a:off x="179512" y="856357"/>
            <a:ext cx="8964488" cy="6001643"/>
          </a:xfrm>
          <a:prstGeom prst="rect">
            <a:avLst/>
          </a:prstGeom>
        </p:spPr>
        <p:txBody>
          <a:bodyPr wrap="square">
            <a:spAutoFit/>
          </a:bodyPr>
          <a:lstStyle/>
          <a:p>
            <a:pPr indent="360363" algn="just"/>
            <a:r>
              <a:rPr lang="uk-UA" sz="2400" dirty="0"/>
              <a:t>При діафрагмальній килі органи черевної порожнини переміщаються в грудну клітку через дефект, слабку зону діафрагми або розширений природний отвір в діафрагмі.</a:t>
            </a:r>
          </a:p>
          <a:p>
            <a:pPr indent="360363" algn="just"/>
            <a:r>
              <a:rPr lang="uk-UA" sz="2400" dirty="0"/>
              <a:t>Джерелом розвитку травматичних діафрагмальних гриж може бути будь-яке як відкрите, так і закрите пошкодження грудної та черевної порожнини. Евентрація органів черевної порожнини через рану в діафрагмі відбувається або в момент травми, або через той чи інший проміжок часу після неї, іноді навіть через багато місяців і років.</a:t>
            </a:r>
          </a:p>
          <a:p>
            <a:pPr indent="360363" algn="just"/>
            <a:r>
              <a:rPr lang="uk-UA" sz="2400" dirty="0"/>
              <a:t>Пошкодження діафрагми при закритій травмі грудної клітки складають 0, 8-2,2%.</a:t>
            </a:r>
          </a:p>
          <a:p>
            <a:pPr indent="360363" algn="just"/>
            <a:r>
              <a:rPr lang="uk-UA" sz="2400" dirty="0"/>
              <a:t> На відміну від гриж, при релаксації діафрагми спостерігається різке стоншення діафрагми, відсутні м'язи в цілому куполі діафрагми або в будь-якій частині. Ця ділянка і весь купол випинається високо в грудну клітку разом з прилеглими органами черевної порожнини.</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4524315"/>
          </a:xfrm>
          <a:prstGeom prst="rect">
            <a:avLst/>
          </a:prstGeom>
        </p:spPr>
        <p:txBody>
          <a:bodyPr wrap="square">
            <a:spAutoFit/>
          </a:bodyPr>
          <a:lstStyle/>
          <a:p>
            <a:r>
              <a:rPr lang="uk-UA" sz="2400" dirty="0"/>
              <a:t>Класифікація діафрагмальних гриж (</a:t>
            </a:r>
            <a:r>
              <a:rPr lang="uk-UA" sz="2400" dirty="0" err="1"/>
              <a:t>Шнейдер</a:t>
            </a:r>
            <a:r>
              <a:rPr lang="uk-UA" sz="2400" dirty="0"/>
              <a:t> В.Е., 2000)</a:t>
            </a:r>
          </a:p>
          <a:p>
            <a:r>
              <a:rPr lang="uk-UA" sz="2400" dirty="0"/>
              <a:t> </a:t>
            </a:r>
          </a:p>
          <a:p>
            <a:r>
              <a:rPr lang="uk-UA" sz="2400" dirty="0"/>
              <a:t>І. травматичні:</a:t>
            </a:r>
          </a:p>
          <a:p>
            <a:r>
              <a:rPr lang="uk-UA" sz="2400" dirty="0"/>
              <a:t>        а) істинні;</a:t>
            </a:r>
          </a:p>
          <a:p>
            <a:r>
              <a:rPr lang="uk-UA" sz="2400" dirty="0"/>
              <a:t>        б) несправжні.</a:t>
            </a:r>
          </a:p>
          <a:p>
            <a:pPr marL="514350" indent="-514350"/>
            <a:r>
              <a:rPr lang="uk-UA" sz="2400" dirty="0"/>
              <a:t>II. нетравматичні:</a:t>
            </a:r>
          </a:p>
          <a:p>
            <a:pPr marL="514350" indent="-514350">
              <a:buFont typeface="+mj-lt"/>
              <a:buAutoNum type="arabicPeriod"/>
            </a:pPr>
            <a:r>
              <a:rPr lang="uk-UA" sz="2400" dirty="0"/>
              <a:t>помилкові вроджені грижі;</a:t>
            </a:r>
          </a:p>
          <a:p>
            <a:pPr marL="514350" indent="-514350">
              <a:buFont typeface="+mj-lt"/>
              <a:buAutoNum type="arabicPeriod"/>
            </a:pPr>
            <a:r>
              <a:rPr lang="uk-UA" sz="2400" dirty="0"/>
              <a:t>істинні грижі слабких зон діафрагми;</a:t>
            </a:r>
          </a:p>
          <a:p>
            <a:pPr marL="514350" indent="-514350">
              <a:buFont typeface="+mj-lt"/>
              <a:buAutoNum type="arabicPeriod"/>
            </a:pPr>
            <a:r>
              <a:rPr lang="uk-UA" sz="2400" dirty="0"/>
              <a:t>істинні грижі атипової локалізації;</a:t>
            </a:r>
          </a:p>
          <a:p>
            <a:pPr marL="514350" indent="-514350">
              <a:buFont typeface="+mj-lt"/>
              <a:buAutoNum type="arabicPeriod"/>
            </a:pPr>
            <a:r>
              <a:rPr lang="uk-UA" sz="2400" dirty="0"/>
              <a:t>грижі природних отворів діафрагми:</a:t>
            </a:r>
          </a:p>
          <a:p>
            <a:pPr marL="514350" indent="-514350"/>
            <a:r>
              <a:rPr lang="uk-UA" sz="2400" dirty="0"/>
              <a:t>         а) стравохідного отвору;</a:t>
            </a:r>
          </a:p>
          <a:p>
            <a:pPr marL="514350" indent="-514350"/>
            <a:r>
              <a:rPr lang="uk-UA" sz="2400" dirty="0"/>
              <a:t>         б) рідкісні грижі природних отворів.</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5632311"/>
          </a:xfrm>
          <a:prstGeom prst="rect">
            <a:avLst/>
          </a:prstGeom>
        </p:spPr>
        <p:txBody>
          <a:bodyPr wrap="square">
            <a:spAutoFit/>
          </a:bodyPr>
          <a:lstStyle/>
          <a:p>
            <a:pPr indent="354013" algn="just"/>
            <a:r>
              <a:rPr lang="uk-UA" sz="2400" b="1" dirty="0"/>
              <a:t>Справжні травматичні </a:t>
            </a:r>
            <a:r>
              <a:rPr lang="uk-UA" sz="2400" b="1" dirty="0" err="1"/>
              <a:t>діафрагмальні</a:t>
            </a:r>
            <a:r>
              <a:rPr lang="uk-UA" sz="2400" b="1" dirty="0"/>
              <a:t> </a:t>
            </a:r>
            <a:r>
              <a:rPr lang="uk-UA" sz="2400" b="1" dirty="0" err="1"/>
              <a:t>грижи</a:t>
            </a:r>
            <a:r>
              <a:rPr lang="uk-UA" sz="2400" b="1" dirty="0"/>
              <a:t>, </a:t>
            </a:r>
            <a:r>
              <a:rPr lang="uk-UA" sz="2400" dirty="0"/>
              <a:t>розвиваються після тангенціальних поранень купола діафрагми з ушкодженням тільки плеври і м'язового шару. Діафрагмальна очеревина, яка залишилася неушкодженою, поступово розтягуючись утворює грижовий мішок. Особливістю таких гриж є відсутність значних зрощень грижового вмісту з мішком.</a:t>
            </a:r>
          </a:p>
          <a:p>
            <a:pPr indent="354013" algn="just"/>
            <a:r>
              <a:rPr lang="uk-UA" sz="2400" b="1" dirty="0"/>
              <a:t>Помилкові травматичні </a:t>
            </a:r>
            <a:r>
              <a:rPr lang="uk-UA" sz="2400" b="1" dirty="0" err="1"/>
              <a:t>діафрагмальні</a:t>
            </a:r>
            <a:r>
              <a:rPr lang="uk-UA" sz="2400" b="1" dirty="0"/>
              <a:t> гриж </a:t>
            </a:r>
            <a:r>
              <a:rPr lang="uk-UA" sz="2400" dirty="0"/>
              <a:t>часто зустрічаються, як правило, локалізуються зліва. Значна рідкість правобічних травматичних гриж обумовлена ​​захисною дією печінки.</a:t>
            </a:r>
          </a:p>
          <a:p>
            <a:pPr indent="354013" algn="just"/>
            <a:r>
              <a:rPr lang="uk-UA" sz="2400" dirty="0"/>
              <a:t>При лівосторонніх грижах дефекти можуть мати вельми різноманітну локалізацію і розміри. Особливо широкими грижові ворота бувають при відриві діафрагми і розривах її купола.</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7693"/>
            <a:ext cx="8424936" cy="6001643"/>
          </a:xfrm>
          <a:prstGeom prst="rect">
            <a:avLst/>
          </a:prstGeom>
        </p:spPr>
        <p:txBody>
          <a:bodyPr wrap="square">
            <a:spAutoFit/>
          </a:bodyPr>
          <a:lstStyle/>
          <a:p>
            <a:pPr indent="265113" algn="just"/>
            <a:r>
              <a:rPr lang="uk-UA" sz="2400" dirty="0"/>
              <a:t>Форма грижових воріт при травматичній грижі буває круглою або </a:t>
            </a:r>
            <a:r>
              <a:rPr lang="uk-UA" sz="2400" dirty="0" err="1"/>
              <a:t>щелевидною</a:t>
            </a:r>
            <a:r>
              <a:rPr lang="uk-UA" sz="2400" dirty="0"/>
              <a:t> зі згладженими кутами. Це є результатом рубцевої зміни країв дефекту, а також їх тривалого розтягування </a:t>
            </a:r>
            <a:r>
              <a:rPr lang="uk-UA" sz="2400" dirty="0" err="1"/>
              <a:t>евентрованними</a:t>
            </a:r>
            <a:r>
              <a:rPr lang="uk-UA" sz="2400" dirty="0"/>
              <a:t> органами. Дуже часто краї отвору зростаються з прилеглими до дефекту органами. Якщо цього не відбувається, то виникає злиття верхнього і нижнього серозних листків діафрагми. У цих випадках грижові ворота набувають такий же вигляд, як і при вродженому дефекті.</a:t>
            </a:r>
          </a:p>
          <a:p>
            <a:pPr indent="265113" algn="just"/>
            <a:r>
              <a:rPr lang="uk-UA" sz="2400" dirty="0"/>
              <a:t>Рубцювання країв дефекту нерідко надає грижовим воротам вид фіброзного кільця, яке переходить по периферії без різкого розмежування в незмінені тканини діафрагми. При пошкодженнях діафрагми, що супроводжуються розривом стовбура і великих гілок </a:t>
            </a:r>
            <a:r>
              <a:rPr lang="uk-UA" sz="2400" dirty="0" err="1"/>
              <a:t>діафрагмального</a:t>
            </a:r>
            <a:r>
              <a:rPr lang="uk-UA" sz="2400" dirty="0"/>
              <a:t> нерва, латерально від дефекту можуть виникати виражені атрофічні зміни. Витончення м’язів діафрагми утрудняє надійне закриття грижових воріт під час операції.</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0"/>
            <a:ext cx="8496944" cy="6370975"/>
          </a:xfrm>
          <a:prstGeom prst="rect">
            <a:avLst/>
          </a:prstGeom>
        </p:spPr>
        <p:txBody>
          <a:bodyPr wrap="square">
            <a:spAutoFit/>
          </a:bodyPr>
          <a:lstStyle/>
          <a:p>
            <a:pPr indent="354013" algn="just"/>
            <a:r>
              <a:rPr lang="uk-UA" sz="2400" dirty="0"/>
              <a:t>Зміщеною в плевральну порожнину найчастіше виявляється поперечно-ободова кишка, нерідко разом зі шлунком, іноді селезінкою і іншими органами. При закритих розривах правого купола діафрагми в плевральну порожнину може зміщатися печінка. У ряді випадків навіть при невеликому дефекті ділянка печінки, деформуючись, здатна «засмоктуватися» в плевральну порожнину, утворюючи випинання, яке набуває іноді </a:t>
            </a:r>
            <a:r>
              <a:rPr lang="uk-UA" sz="2400" dirty="0" err="1"/>
              <a:t>грибовидної</a:t>
            </a:r>
            <a:r>
              <a:rPr lang="uk-UA" sz="2400" dirty="0"/>
              <a:t> форми. При вправленні печінки ця деформація найчастіше зникає, але іноді вона стає незворотною.</a:t>
            </a:r>
          </a:p>
          <a:p>
            <a:pPr indent="354013" algn="just"/>
            <a:r>
              <a:rPr lang="uk-UA" sz="2400" dirty="0"/>
              <a:t>При великих грижах патологічні зміни розвиваються також і в органах грудної порожнини:</a:t>
            </a:r>
          </a:p>
          <a:p>
            <a:pPr marL="342900" indent="-342900" algn="just">
              <a:buFont typeface="Arial" panose="020B0604020202020204" pitchFamily="34" charset="0"/>
              <a:buChar char="•"/>
            </a:pPr>
            <a:r>
              <a:rPr lang="uk-UA" sz="2400" dirty="0"/>
              <a:t>ателектаз,</a:t>
            </a:r>
          </a:p>
          <a:p>
            <a:pPr marL="342900" indent="-342900" algn="just">
              <a:buFont typeface="Arial" panose="020B0604020202020204" pitchFamily="34" charset="0"/>
              <a:buChar char="•"/>
            </a:pPr>
            <a:r>
              <a:rPr lang="uk-UA" sz="2400" dirty="0"/>
              <a:t>пневмосклероз,</a:t>
            </a:r>
          </a:p>
          <a:p>
            <a:pPr marL="342900" indent="-342900" algn="just">
              <a:buFont typeface="Arial" panose="020B0604020202020204" pitchFamily="34" charset="0"/>
              <a:buChar char="•"/>
            </a:pPr>
            <a:r>
              <a:rPr lang="uk-UA" sz="2400" dirty="0"/>
              <a:t>легке може втрачати здатність до повного розправлення після усунення грижі. Зсув в здорову сторону середостіння веде до розладів гемодинаміки: при повороті усунутого серця перегинаються порожнисті вени.</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4524315"/>
          </a:xfrm>
          <a:prstGeom prst="rect">
            <a:avLst/>
          </a:prstGeom>
        </p:spPr>
        <p:txBody>
          <a:bodyPr wrap="square">
            <a:spAutoFit/>
          </a:bodyPr>
          <a:lstStyle/>
          <a:p>
            <a:pPr indent="265113" algn="just"/>
            <a:r>
              <a:rPr lang="uk-UA" sz="2400" b="1" dirty="0" err="1"/>
              <a:t>Френоперикардіальна</a:t>
            </a:r>
            <a:r>
              <a:rPr lang="uk-UA" sz="2400" b="1" dirty="0"/>
              <a:t> травматична грижа</a:t>
            </a:r>
          </a:p>
          <a:p>
            <a:pPr indent="265113" algn="just"/>
            <a:r>
              <a:rPr lang="uk-UA" sz="2400" dirty="0"/>
              <a:t>При закритій травмі частина діафрагми, що прилягає до перикарду, пошкоджується рідко. Відкриті поранення зазвичай виявляються не сумісними з життям внаслідок супутнього ушкодження серця.</a:t>
            </a:r>
          </a:p>
          <a:p>
            <a:pPr indent="265113" algn="just"/>
            <a:r>
              <a:rPr lang="uk-UA" sz="2400" b="1" dirty="0"/>
              <a:t>Міжреберна травматична діафрагмальна грижа, </a:t>
            </a:r>
            <a:r>
              <a:rPr lang="uk-UA" sz="2400" dirty="0"/>
              <a:t>характеризується проникненням органів черевної порожнини (зазвичай великого сальника) послідовно через дефект діафрагми, а потім міжреберні проміжки (або пошкоджене ребро) під шкіру. Як правило, ця грижа виникає після відкритого поранення, але зрідка вона розвивається і після закритого ушкодження діафрагми зламаним ребром.</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4893647"/>
          </a:xfrm>
          <a:prstGeom prst="rect">
            <a:avLst/>
          </a:prstGeom>
        </p:spPr>
        <p:txBody>
          <a:bodyPr wrap="square">
            <a:spAutoFit/>
          </a:bodyPr>
          <a:lstStyle/>
          <a:p>
            <a:r>
              <a:rPr lang="uk-UA" sz="2400" dirty="0"/>
              <a:t>Клінічні прояви гриж діафрагми залежать від трьох основних чинників:</a:t>
            </a:r>
          </a:p>
          <a:p>
            <a:pPr marL="342900" indent="-342900">
              <a:buFont typeface="Arial" panose="020B0604020202020204" pitchFamily="34" charset="0"/>
              <a:buChar char="•"/>
            </a:pPr>
            <a:r>
              <a:rPr lang="uk-UA" sz="2400" dirty="0"/>
              <a:t>здавлювання і перегинів у грижових воротах органів черевної порожнини, переміщених в грудну клітку;</a:t>
            </a:r>
          </a:p>
          <a:p>
            <a:pPr marL="342900" indent="-342900">
              <a:buFont typeface="Arial" panose="020B0604020202020204" pitchFamily="34" charset="0"/>
              <a:buChar char="•"/>
            </a:pPr>
            <a:r>
              <a:rPr lang="uk-UA" sz="2400" dirty="0"/>
              <a:t>  компресії легкого і зміщення середостіння органами, які випали через отвір діафрагми</a:t>
            </a:r>
          </a:p>
          <a:p>
            <a:pPr marL="342900" indent="-342900">
              <a:buFont typeface="Arial" panose="020B0604020202020204" pitchFamily="34" charset="0"/>
              <a:buChar char="•"/>
            </a:pPr>
            <a:r>
              <a:rPr lang="uk-UA" sz="2400" dirty="0"/>
              <a:t>порушення функції самої діафрагми</a:t>
            </a:r>
          </a:p>
          <a:p>
            <a:endParaRPr lang="uk-UA" sz="2400" dirty="0"/>
          </a:p>
          <a:p>
            <a:r>
              <a:rPr lang="uk-UA" sz="2400" dirty="0"/>
              <a:t>Всі симптоми грижі можу у бути розділені на:</a:t>
            </a:r>
          </a:p>
          <a:p>
            <a:pPr marL="342900" indent="-342900">
              <a:buFont typeface="Arial" panose="020B0604020202020204" pitchFamily="34" charset="0"/>
              <a:buChar char="•"/>
            </a:pPr>
            <a:r>
              <a:rPr lang="uk-UA" sz="2400" dirty="0" err="1"/>
              <a:t>гастроінтестинальні</a:t>
            </a:r>
            <a:r>
              <a:rPr lang="uk-UA" sz="2400" dirty="0"/>
              <a:t>, пов'язані з порушенням діяльності переміщених органів черевної порожнини;</a:t>
            </a:r>
          </a:p>
          <a:p>
            <a:pPr marL="342900" indent="-342900">
              <a:buFont typeface="Arial" panose="020B0604020202020204" pitchFamily="34" charset="0"/>
              <a:buChar char="•"/>
            </a:pPr>
            <a:r>
              <a:rPr lang="uk-UA" sz="2400" dirty="0"/>
              <a:t> </a:t>
            </a:r>
            <a:r>
              <a:rPr lang="uk-UA" sz="2400" dirty="0" err="1"/>
              <a:t>кардіореспіраторні</a:t>
            </a:r>
            <a:r>
              <a:rPr lang="uk-UA" sz="2400" dirty="0"/>
              <a:t>, що залежать від здавлювання легенів або зміщення середостіння.</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97346"/>
            <a:ext cx="8496944" cy="5262979"/>
          </a:xfrm>
          <a:prstGeom prst="rect">
            <a:avLst/>
          </a:prstGeom>
        </p:spPr>
        <p:txBody>
          <a:bodyPr wrap="square">
            <a:spAutoFit/>
          </a:bodyPr>
          <a:lstStyle/>
          <a:p>
            <a:r>
              <a:rPr lang="uk-UA" sz="2400" dirty="0"/>
              <a:t>Клінічні симптоми:</a:t>
            </a:r>
          </a:p>
          <a:p>
            <a:pPr marL="342900" indent="-342900">
              <a:buFont typeface="Arial" panose="020B0604020202020204" pitchFamily="34" charset="0"/>
              <a:buChar char="•"/>
            </a:pPr>
            <a:r>
              <a:rPr lang="uk-UA" sz="2400" dirty="0"/>
              <a:t>поява або посилення болю під ложечкою, у відповідній половині грудної клітини або підребер'ї,</a:t>
            </a:r>
          </a:p>
          <a:p>
            <a:pPr marL="342900" indent="-342900">
              <a:buFont typeface="Arial" panose="020B0604020202020204" pitchFamily="34" charset="0"/>
              <a:buChar char="•"/>
            </a:pPr>
            <a:r>
              <a:rPr lang="uk-UA" sz="2400" dirty="0"/>
              <a:t>відчуття тяжкості,</a:t>
            </a:r>
          </a:p>
          <a:p>
            <a:pPr marL="342900" indent="-342900">
              <a:buFont typeface="Arial" panose="020B0604020202020204" pitchFamily="34" charset="0"/>
              <a:buChar char="•"/>
            </a:pPr>
            <a:r>
              <a:rPr lang="uk-UA" sz="2400" dirty="0"/>
              <a:t>задишка,</a:t>
            </a:r>
          </a:p>
          <a:p>
            <a:pPr marL="342900" indent="-342900">
              <a:buFont typeface="Arial" panose="020B0604020202020204" pitchFamily="34" charset="0"/>
              <a:buChar char="•"/>
            </a:pPr>
            <a:r>
              <a:rPr lang="uk-UA" sz="2400" dirty="0"/>
              <a:t>ціаноз (за рахунок перегину порожнистої вени)</a:t>
            </a:r>
          </a:p>
          <a:p>
            <a:pPr marL="342900" indent="-342900">
              <a:buFont typeface="Arial" panose="020B0604020202020204" pitchFamily="34" charset="0"/>
              <a:buChar char="•"/>
            </a:pPr>
            <a:r>
              <a:rPr lang="uk-UA" sz="2400" dirty="0"/>
              <a:t>серцебиття відразу після прийому їжі, особливо великої кількості.</a:t>
            </a:r>
          </a:p>
          <a:p>
            <a:pPr marL="342900" indent="-342900">
              <a:buFont typeface="Arial" panose="020B0604020202020204" pitchFamily="34" charset="0"/>
              <a:buChar char="•"/>
            </a:pPr>
            <a:r>
              <a:rPr lang="uk-UA" sz="2400" dirty="0"/>
              <a:t>після їжі виникає блювота (іноді з домішкою крові), слідом за яким зазвичай настає полегшення.</a:t>
            </a:r>
          </a:p>
          <a:p>
            <a:pPr marL="342900" indent="-342900">
              <a:buFont typeface="Arial" panose="020B0604020202020204" pitchFamily="34" charset="0"/>
              <a:buChar char="•"/>
            </a:pPr>
            <a:r>
              <a:rPr lang="uk-UA" sz="2400" dirty="0"/>
              <a:t>Полегшення відзначається хворими також після спорожнення кишечника.</a:t>
            </a:r>
          </a:p>
          <a:p>
            <a:endParaRPr lang="uk-UA" sz="2400" dirty="0"/>
          </a:p>
          <a:p>
            <a:r>
              <a:rPr lang="uk-UA" sz="2400" dirty="0"/>
              <a:t>Хворі починають різко обмежувати їжу.</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332656"/>
            <a:ext cx="8496944" cy="5262979"/>
          </a:xfrm>
          <a:prstGeom prst="rect">
            <a:avLst/>
          </a:prstGeom>
        </p:spPr>
        <p:txBody>
          <a:bodyPr wrap="square">
            <a:spAutoFit/>
          </a:bodyPr>
          <a:lstStyle/>
          <a:p>
            <a:r>
              <a:rPr lang="ru-RU" sz="2400" dirty="0" err="1"/>
              <a:t>Розрізняють</a:t>
            </a:r>
            <a:r>
              <a:rPr lang="ru-RU" sz="2400" dirty="0"/>
              <a:t>:</a:t>
            </a:r>
          </a:p>
          <a:p>
            <a:pPr marL="342900" indent="-342900">
              <a:buFont typeface="Arial" panose="020B0604020202020204" pitchFamily="34" charset="0"/>
              <a:buChar char="•"/>
            </a:pPr>
            <a:r>
              <a:rPr lang="ru-RU" sz="2400" dirty="0" err="1"/>
              <a:t>гостру</a:t>
            </a:r>
            <a:r>
              <a:rPr lang="ru-RU" sz="2400" dirty="0"/>
              <a:t>,</a:t>
            </a:r>
          </a:p>
          <a:p>
            <a:pPr marL="342900" indent="-342900">
              <a:buFont typeface="Arial" panose="020B0604020202020204" pitchFamily="34" charset="0"/>
              <a:buChar char="•"/>
            </a:pPr>
            <a:r>
              <a:rPr lang="ru-RU" sz="2400" dirty="0" err="1"/>
              <a:t>хронічну</a:t>
            </a:r>
            <a:r>
              <a:rPr lang="ru-RU" sz="2400" dirty="0"/>
              <a:t> </a:t>
            </a:r>
          </a:p>
          <a:p>
            <a:pPr marL="342900" indent="-342900">
              <a:buFont typeface="Arial" panose="020B0604020202020204" pitchFamily="34" charset="0"/>
              <a:buChar char="•"/>
            </a:pPr>
            <a:r>
              <a:rPr lang="ru-RU" sz="2400" dirty="0" err="1"/>
              <a:t>защемлену</a:t>
            </a:r>
            <a:r>
              <a:rPr lang="ru-RU" sz="2400" dirty="0"/>
              <a:t> </a:t>
            </a:r>
            <a:r>
              <a:rPr lang="ru-RU" sz="2400" dirty="0" err="1"/>
              <a:t>травматичну</a:t>
            </a:r>
            <a:r>
              <a:rPr lang="ru-RU" sz="2400" dirty="0"/>
              <a:t> </a:t>
            </a:r>
            <a:r>
              <a:rPr lang="ru-RU" sz="2400" dirty="0" err="1"/>
              <a:t>діафрагмальну</a:t>
            </a:r>
            <a:r>
              <a:rPr lang="ru-RU" sz="2400" dirty="0"/>
              <a:t> </a:t>
            </a:r>
            <a:r>
              <a:rPr lang="ru-RU" sz="2400" dirty="0" err="1"/>
              <a:t>грижу</a:t>
            </a:r>
            <a:r>
              <a:rPr lang="ru-RU" sz="2400" dirty="0"/>
              <a:t>.</a:t>
            </a:r>
          </a:p>
          <a:p>
            <a:endParaRPr lang="ru-RU" sz="2400" dirty="0"/>
          </a:p>
          <a:p>
            <a:r>
              <a:rPr lang="ru-RU" sz="2400" dirty="0" err="1"/>
              <a:t>Можливий</a:t>
            </a:r>
            <a:r>
              <a:rPr lang="ru-RU" sz="2400" dirty="0"/>
              <a:t> </a:t>
            </a:r>
            <a:r>
              <a:rPr lang="ru-RU" sz="2400" dirty="0" err="1"/>
              <a:t>безсимптомний</a:t>
            </a:r>
            <a:r>
              <a:rPr lang="ru-RU" sz="2400" dirty="0"/>
              <a:t> </a:t>
            </a:r>
            <a:r>
              <a:rPr lang="ru-RU" sz="2400" dirty="0" err="1"/>
              <a:t>перебіг</a:t>
            </a:r>
            <a:r>
              <a:rPr lang="ru-RU" sz="2400" dirty="0"/>
              <a:t> як при </a:t>
            </a:r>
            <a:r>
              <a:rPr lang="ru-RU" sz="2400" dirty="0" err="1"/>
              <a:t>гострих</a:t>
            </a:r>
            <a:r>
              <a:rPr lang="ru-RU" sz="2400" dirty="0"/>
              <a:t>, так </a:t>
            </a:r>
            <a:r>
              <a:rPr lang="ru-RU" sz="2400" dirty="0" err="1"/>
              <a:t>і</a:t>
            </a:r>
            <a:r>
              <a:rPr lang="ru-RU" sz="2400" dirty="0"/>
              <a:t> при </a:t>
            </a:r>
            <a:r>
              <a:rPr lang="ru-RU" sz="2400" dirty="0" err="1"/>
              <a:t>хронічних</a:t>
            </a:r>
            <a:r>
              <a:rPr lang="ru-RU" sz="2400" dirty="0"/>
              <a:t> </a:t>
            </a:r>
            <a:r>
              <a:rPr lang="ru-RU" sz="2400" dirty="0" err="1"/>
              <a:t>діафрагмальних</a:t>
            </a:r>
            <a:r>
              <a:rPr lang="ru-RU" sz="2400" dirty="0"/>
              <a:t> </a:t>
            </a:r>
            <a:r>
              <a:rPr lang="ru-RU" sz="2400" dirty="0" err="1"/>
              <a:t>грижах</a:t>
            </a:r>
            <a:r>
              <a:rPr lang="ru-RU" sz="2400" dirty="0"/>
              <a:t>.</a:t>
            </a:r>
          </a:p>
          <a:p>
            <a:endParaRPr lang="ru-RU" sz="2400" dirty="0"/>
          </a:p>
          <a:p>
            <a:r>
              <a:rPr lang="ru-RU" sz="2400" dirty="0" err="1"/>
              <a:t>Рентгенологічна</a:t>
            </a:r>
            <a:r>
              <a:rPr lang="ru-RU" sz="2400" dirty="0"/>
              <a:t> картина при </a:t>
            </a:r>
            <a:r>
              <a:rPr lang="ru-RU" sz="2400" dirty="0" err="1"/>
              <a:t>травматичній</a:t>
            </a:r>
            <a:r>
              <a:rPr lang="ru-RU" sz="2400" dirty="0"/>
              <a:t> </a:t>
            </a:r>
            <a:r>
              <a:rPr lang="ru-RU" sz="2400" dirty="0" err="1"/>
              <a:t>грижі</a:t>
            </a:r>
            <a:r>
              <a:rPr lang="ru-RU" sz="2400" dirty="0"/>
              <a:t> </a:t>
            </a:r>
            <a:r>
              <a:rPr lang="ru-RU" sz="2400" dirty="0" err="1"/>
              <a:t>діафрагми</a:t>
            </a:r>
            <a:r>
              <a:rPr lang="ru-RU" sz="2400" dirty="0"/>
              <a:t> </a:t>
            </a:r>
            <a:r>
              <a:rPr lang="ru-RU" sz="2400" dirty="0" err="1"/>
              <a:t>залежить</a:t>
            </a:r>
            <a:r>
              <a:rPr lang="ru-RU" sz="2400" dirty="0"/>
              <a:t> </a:t>
            </a:r>
            <a:r>
              <a:rPr lang="ru-RU" sz="2400" dirty="0" err="1"/>
              <a:t>від</a:t>
            </a:r>
            <a:r>
              <a:rPr lang="ru-RU" sz="2400" dirty="0"/>
              <a:t> характеру </a:t>
            </a:r>
            <a:r>
              <a:rPr lang="ru-RU" sz="2400" dirty="0" err="1"/>
              <a:t>і</a:t>
            </a:r>
            <a:r>
              <a:rPr lang="ru-RU" sz="2400" dirty="0"/>
              <a:t> </a:t>
            </a:r>
            <a:r>
              <a:rPr lang="ru-RU" sz="2400" dirty="0" err="1"/>
              <a:t>обсягу</a:t>
            </a:r>
            <a:r>
              <a:rPr lang="ru-RU" sz="2400" dirty="0"/>
              <a:t> </a:t>
            </a:r>
            <a:r>
              <a:rPr lang="ru-RU" sz="2400" dirty="0" err="1"/>
              <a:t>переміщених</a:t>
            </a:r>
            <a:r>
              <a:rPr lang="ru-RU" sz="2400" dirty="0"/>
              <a:t> </a:t>
            </a:r>
            <a:r>
              <a:rPr lang="ru-RU" sz="2400" dirty="0" err="1"/>
              <a:t>черевних</a:t>
            </a:r>
            <a:r>
              <a:rPr lang="ru-RU" sz="2400" dirty="0"/>
              <a:t> </a:t>
            </a:r>
            <a:r>
              <a:rPr lang="ru-RU" sz="2400" dirty="0" err="1"/>
              <a:t>органів</a:t>
            </a:r>
            <a:r>
              <a:rPr lang="ru-RU" sz="2400" dirty="0"/>
              <a:t>.</a:t>
            </a:r>
          </a:p>
          <a:p>
            <a:r>
              <a:rPr lang="ru-RU" sz="2400" dirty="0" err="1"/>
              <a:t>Особливістю</a:t>
            </a:r>
            <a:r>
              <a:rPr lang="ru-RU" sz="2400" dirty="0"/>
              <a:t> </a:t>
            </a:r>
            <a:r>
              <a:rPr lang="ru-RU" sz="2400" dirty="0" err="1"/>
              <a:t>рентгенологічної</a:t>
            </a:r>
            <a:r>
              <a:rPr lang="ru-RU" sz="2400" dirty="0"/>
              <a:t> </a:t>
            </a:r>
            <a:r>
              <a:rPr lang="ru-RU" sz="2400" dirty="0" err="1"/>
              <a:t>картини</a:t>
            </a:r>
            <a:r>
              <a:rPr lang="ru-RU" sz="2400" dirty="0"/>
              <a:t> </a:t>
            </a:r>
            <a:r>
              <a:rPr lang="ru-RU" sz="2400" dirty="0" err="1"/>
              <a:t>травматичних</a:t>
            </a:r>
            <a:r>
              <a:rPr lang="ru-RU" sz="2400" dirty="0"/>
              <a:t> </a:t>
            </a:r>
            <a:r>
              <a:rPr lang="ru-RU" sz="2400" dirty="0" err="1"/>
              <a:t>діафрагмальних</a:t>
            </a:r>
            <a:r>
              <a:rPr lang="ru-RU" sz="2400" dirty="0"/>
              <a:t> </a:t>
            </a:r>
            <a:r>
              <a:rPr lang="ru-RU" sz="2400" dirty="0" err="1"/>
              <a:t>гриж</a:t>
            </a:r>
            <a:r>
              <a:rPr lang="ru-RU" sz="2400" dirty="0"/>
              <a:t> </a:t>
            </a:r>
            <a:r>
              <a:rPr lang="ru-RU" sz="2400" dirty="0" err="1"/>
              <a:t>є</a:t>
            </a:r>
            <a:r>
              <a:rPr lang="ru-RU" sz="2400" dirty="0"/>
              <a:t> </a:t>
            </a:r>
            <a:r>
              <a:rPr lang="ru-RU" sz="2400" dirty="0" err="1"/>
              <a:t>можливість</a:t>
            </a:r>
            <a:r>
              <a:rPr lang="ru-RU" sz="2400" dirty="0"/>
              <a:t> "</a:t>
            </a:r>
            <a:r>
              <a:rPr lang="ru-RU" sz="2400" dirty="0" err="1"/>
              <a:t>атипового</a:t>
            </a:r>
            <a:r>
              <a:rPr lang="ru-RU" sz="2400" dirty="0"/>
              <a:t> </a:t>
            </a:r>
            <a:r>
              <a:rPr lang="ru-RU" sz="2400" dirty="0" err="1"/>
              <a:t>розташування</a:t>
            </a:r>
            <a:r>
              <a:rPr lang="ru-RU" sz="2400" dirty="0"/>
              <a:t>" дефекту в </a:t>
            </a:r>
            <a:r>
              <a:rPr lang="ru-RU" sz="2400" dirty="0" err="1"/>
              <a:t>будь-якому</a:t>
            </a:r>
            <a:r>
              <a:rPr lang="ru-RU" sz="2400" dirty="0"/>
              <a:t> </a:t>
            </a:r>
            <a:r>
              <a:rPr lang="ru-RU" sz="2400" dirty="0" err="1"/>
              <a:t>відділі</a:t>
            </a:r>
            <a:r>
              <a:rPr lang="ru-RU" sz="2400" dirty="0"/>
              <a:t> </a:t>
            </a:r>
            <a:r>
              <a:rPr lang="ru-RU" sz="2400" dirty="0" err="1"/>
              <a:t>діафрагми</a:t>
            </a:r>
            <a:r>
              <a:rPr lang="ru-RU" sz="2400" dirty="0"/>
              <a:t>, а </a:t>
            </a:r>
            <a:r>
              <a:rPr lang="ru-RU" sz="2400" dirty="0" err="1"/>
              <a:t>також</a:t>
            </a:r>
            <a:r>
              <a:rPr lang="ru-RU" sz="2400" dirty="0"/>
              <a:t> </a:t>
            </a:r>
            <a:r>
              <a:rPr lang="ru-RU" sz="2400" dirty="0" err="1"/>
              <a:t>наявність</a:t>
            </a:r>
            <a:r>
              <a:rPr lang="ru-RU" sz="2400" dirty="0"/>
              <a:t> </a:t>
            </a:r>
            <a:r>
              <a:rPr lang="ru-RU" sz="2400" dirty="0" err="1"/>
              <a:t>зрощень</a:t>
            </a:r>
            <a:r>
              <a:rPr lang="ru-RU" sz="2400" dirty="0"/>
              <a:t> та </a:t>
            </a:r>
            <a:r>
              <a:rPr lang="ru-RU" sz="2400" dirty="0" err="1"/>
              <a:t>інших</a:t>
            </a:r>
            <a:r>
              <a:rPr lang="ru-RU" sz="2400" dirty="0"/>
              <a:t> </a:t>
            </a:r>
            <a:r>
              <a:rPr lang="ru-RU" sz="2400" dirty="0" err="1"/>
              <a:t>ознак</a:t>
            </a:r>
            <a:r>
              <a:rPr lang="ru-RU" sz="2400" dirty="0"/>
              <a:t>, </a:t>
            </a:r>
            <a:r>
              <a:rPr lang="ru-RU" sz="2400" dirty="0" err="1"/>
              <a:t>що</a:t>
            </a:r>
            <a:r>
              <a:rPr lang="ru-RU" sz="2400" dirty="0"/>
              <a:t> </a:t>
            </a:r>
            <a:r>
              <a:rPr lang="ru-RU" sz="2400" dirty="0" err="1"/>
              <a:t>вказують</a:t>
            </a:r>
            <a:r>
              <a:rPr lang="ru-RU" sz="2400" dirty="0"/>
              <a:t> на </a:t>
            </a:r>
            <a:r>
              <a:rPr lang="ru-RU" sz="2400" dirty="0" err="1"/>
              <a:t>перенесену</a:t>
            </a:r>
            <a:r>
              <a:rPr lang="ru-RU" sz="2400" dirty="0"/>
              <a:t> травму.</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5170646"/>
          </a:xfrm>
          <a:prstGeom prst="rect">
            <a:avLst/>
          </a:prstGeom>
        </p:spPr>
        <p:txBody>
          <a:bodyPr wrap="square">
            <a:spAutoFit/>
          </a:bodyPr>
          <a:lstStyle/>
          <a:p>
            <a:pPr indent="354013" algn="just"/>
            <a:r>
              <a:rPr lang="ru-RU" sz="2400" dirty="0"/>
              <a:t>При </a:t>
            </a:r>
            <a:r>
              <a:rPr lang="ru-RU" sz="2400" dirty="0" err="1"/>
              <a:t>ізольованому</a:t>
            </a:r>
            <a:r>
              <a:rPr lang="ru-RU" sz="2400" dirty="0"/>
              <a:t> </a:t>
            </a:r>
            <a:r>
              <a:rPr lang="ru-RU" sz="2400" dirty="0" err="1"/>
              <a:t>випаданні</a:t>
            </a:r>
            <a:r>
              <a:rPr lang="ru-RU" sz="2400" dirty="0"/>
              <a:t> </a:t>
            </a:r>
            <a:r>
              <a:rPr lang="ru-RU" sz="2400" dirty="0" err="1"/>
              <a:t>шлунку</a:t>
            </a:r>
            <a:r>
              <a:rPr lang="ru-RU" sz="2400" dirty="0"/>
              <a:t> над </a:t>
            </a:r>
            <a:r>
              <a:rPr lang="ru-RU" sz="2400" dirty="0" err="1"/>
              <a:t>діафрагмою</a:t>
            </a:r>
            <a:r>
              <a:rPr lang="ru-RU" sz="2400" dirty="0"/>
              <a:t> </a:t>
            </a:r>
            <a:r>
              <a:rPr lang="ru-RU" sz="2400" dirty="0" err="1"/>
              <a:t>визначається</a:t>
            </a:r>
            <a:r>
              <a:rPr lang="ru-RU" sz="2400" dirty="0"/>
              <a:t> один великий </a:t>
            </a:r>
            <a:r>
              <a:rPr lang="ru-RU" sz="2400" dirty="0" err="1"/>
              <a:t>газовий</a:t>
            </a:r>
            <a:r>
              <a:rPr lang="ru-RU" sz="2400" dirty="0"/>
              <a:t> </a:t>
            </a:r>
            <a:r>
              <a:rPr lang="ru-RU" sz="2400" dirty="0" err="1"/>
              <a:t>міхур</a:t>
            </a:r>
            <a:r>
              <a:rPr lang="ru-RU" sz="2400" dirty="0"/>
              <a:t> </a:t>
            </a:r>
            <a:r>
              <a:rPr lang="ru-RU" sz="2400" dirty="0" err="1"/>
              <a:t>з</a:t>
            </a:r>
            <a:r>
              <a:rPr lang="ru-RU" sz="2400" dirty="0"/>
              <a:t> </a:t>
            </a:r>
            <a:r>
              <a:rPr lang="ru-RU" sz="2400" dirty="0" err="1"/>
              <a:t>горизонтальним</a:t>
            </a:r>
            <a:r>
              <a:rPr lang="ru-RU" sz="2400" dirty="0"/>
              <a:t> </a:t>
            </a:r>
            <a:r>
              <a:rPr lang="ru-RU" sz="2400" dirty="0" err="1"/>
              <a:t>рівнем</a:t>
            </a:r>
            <a:r>
              <a:rPr lang="ru-RU" sz="2400" dirty="0"/>
              <a:t> </a:t>
            </a:r>
            <a:r>
              <a:rPr lang="ru-RU" sz="2400" dirty="0" err="1"/>
              <a:t>рідини</a:t>
            </a:r>
            <a:r>
              <a:rPr lang="ru-RU" sz="2400" dirty="0"/>
              <a:t>. </a:t>
            </a:r>
            <a:r>
              <a:rPr lang="ru-RU" sz="2400" dirty="0" err="1"/>
              <a:t>Введення</a:t>
            </a:r>
            <a:r>
              <a:rPr lang="ru-RU" sz="2400" dirty="0"/>
              <a:t> зонда в </a:t>
            </a:r>
            <a:r>
              <a:rPr lang="ru-RU" sz="2400" dirty="0" err="1"/>
              <a:t>шлунок</a:t>
            </a:r>
            <a:r>
              <a:rPr lang="ru-RU" sz="2400" dirty="0"/>
              <a:t> </a:t>
            </a:r>
            <a:r>
              <a:rPr lang="ru-RU" sz="2400" dirty="0" err="1"/>
              <a:t>або</a:t>
            </a:r>
            <a:r>
              <a:rPr lang="ru-RU" sz="2400" dirty="0"/>
              <a:t> </a:t>
            </a:r>
            <a:r>
              <a:rPr lang="ru-RU" sz="2400" dirty="0" err="1"/>
              <a:t>контрастне</a:t>
            </a:r>
            <a:r>
              <a:rPr lang="ru-RU" sz="2400" dirty="0"/>
              <a:t> </a:t>
            </a:r>
            <a:r>
              <a:rPr lang="ru-RU" sz="2400" dirty="0" err="1"/>
              <a:t>дослідження</a:t>
            </a:r>
            <a:r>
              <a:rPr lang="ru-RU" sz="2400" dirty="0"/>
              <a:t>, </a:t>
            </a:r>
            <a:r>
              <a:rPr lang="ru-RU" sz="2400" dirty="0" err="1"/>
              <a:t>дозволяють</a:t>
            </a:r>
            <a:r>
              <a:rPr lang="ru-RU" sz="2400" dirty="0"/>
              <a:t> </a:t>
            </a:r>
            <a:r>
              <a:rPr lang="ru-RU" sz="2400" dirty="0" err="1"/>
              <a:t>уточнити</a:t>
            </a:r>
            <a:r>
              <a:rPr lang="ru-RU" sz="2400" dirty="0"/>
              <a:t> природу газового </a:t>
            </a:r>
            <a:r>
              <a:rPr lang="ru-RU" sz="2400" dirty="0" err="1"/>
              <a:t>міхура</a:t>
            </a:r>
            <a:r>
              <a:rPr lang="ru-RU" sz="2400" dirty="0"/>
              <a:t> </a:t>
            </a:r>
            <a:r>
              <a:rPr lang="ru-RU" sz="2400" dirty="0" err="1"/>
              <a:t>з</a:t>
            </a:r>
            <a:r>
              <a:rPr lang="ru-RU" sz="2400" dirty="0"/>
              <a:t> </a:t>
            </a:r>
            <a:r>
              <a:rPr lang="ru-RU" sz="2400" dirty="0" err="1"/>
              <a:t>горизонтальним</a:t>
            </a:r>
            <a:r>
              <a:rPr lang="ru-RU" sz="2400" dirty="0"/>
              <a:t> </a:t>
            </a:r>
            <a:r>
              <a:rPr lang="ru-RU" sz="2400" dirty="0" err="1"/>
              <a:t>рівнем</a:t>
            </a:r>
            <a:r>
              <a:rPr lang="ru-RU" sz="2400" dirty="0"/>
              <a:t>, </a:t>
            </a:r>
            <a:r>
              <a:rPr lang="ru-RU" sz="2400" dirty="0" err="1"/>
              <a:t>встановити</a:t>
            </a:r>
            <a:r>
              <a:rPr lang="ru-RU" sz="2400" dirty="0"/>
              <a:t> </a:t>
            </a:r>
            <a:r>
              <a:rPr lang="ru-RU" sz="2400" dirty="0" err="1"/>
              <a:t>випадання</a:t>
            </a:r>
            <a:r>
              <a:rPr lang="ru-RU" sz="2400" dirty="0"/>
              <a:t> </a:t>
            </a:r>
            <a:r>
              <a:rPr lang="ru-RU" sz="2400" dirty="0" err="1"/>
              <a:t>шлунка</a:t>
            </a:r>
            <a:r>
              <a:rPr lang="ru-RU" sz="2400" dirty="0"/>
              <a:t> в </a:t>
            </a:r>
            <a:r>
              <a:rPr lang="ru-RU" sz="2400" dirty="0" err="1"/>
              <a:t>грудну</a:t>
            </a:r>
            <a:r>
              <a:rPr lang="ru-RU" sz="2400" dirty="0"/>
              <a:t> </a:t>
            </a:r>
            <a:r>
              <a:rPr lang="ru-RU" sz="2400" dirty="0" err="1"/>
              <a:t>порожнину</a:t>
            </a:r>
            <a:r>
              <a:rPr lang="ru-RU" sz="2400" dirty="0"/>
              <a:t> </a:t>
            </a:r>
            <a:r>
              <a:rPr lang="ru-RU" sz="2400" dirty="0" err="1"/>
              <a:t>і</a:t>
            </a:r>
            <a:r>
              <a:rPr lang="ru-RU" sz="2400" dirty="0"/>
              <a:t> </a:t>
            </a:r>
            <a:r>
              <a:rPr lang="ru-RU" sz="2400" dirty="0" err="1"/>
              <a:t>виключити</a:t>
            </a:r>
            <a:r>
              <a:rPr lang="ru-RU" sz="2400" dirty="0"/>
              <a:t> </a:t>
            </a:r>
            <a:r>
              <a:rPr lang="ru-RU" sz="2400" dirty="0" err="1"/>
              <a:t>інші</a:t>
            </a:r>
            <a:r>
              <a:rPr lang="ru-RU" sz="2400" dirty="0"/>
              <a:t> </a:t>
            </a:r>
            <a:r>
              <a:rPr lang="ru-RU" sz="2400" dirty="0" err="1"/>
              <a:t>її</a:t>
            </a:r>
            <a:r>
              <a:rPr lang="ru-RU" sz="2400" dirty="0"/>
              <a:t> </a:t>
            </a:r>
            <a:r>
              <a:rPr lang="ru-RU" sz="2400" dirty="0" err="1"/>
              <a:t>захворювання</a:t>
            </a:r>
            <a:r>
              <a:rPr lang="ru-RU" sz="2400" dirty="0"/>
              <a:t> (плеврит, </a:t>
            </a:r>
            <a:r>
              <a:rPr lang="ru-RU" sz="2400" dirty="0" err="1"/>
              <a:t>гідропневмоторакс</a:t>
            </a:r>
            <a:r>
              <a:rPr lang="ru-RU" sz="2400" dirty="0"/>
              <a:t>). </a:t>
            </a:r>
            <a:r>
              <a:rPr lang="ru-RU" sz="2400" dirty="0" err="1"/>
              <a:t>Характерним</a:t>
            </a:r>
            <a:r>
              <a:rPr lang="ru-RU" sz="2400" dirty="0"/>
              <a:t> </a:t>
            </a:r>
            <a:r>
              <a:rPr lang="ru-RU" sz="2400" dirty="0" err="1"/>
              <a:t>також</a:t>
            </a:r>
            <a:r>
              <a:rPr lang="ru-RU" sz="2400" dirty="0"/>
              <a:t> </a:t>
            </a:r>
            <a:r>
              <a:rPr lang="ru-RU" sz="2400" dirty="0" err="1"/>
              <a:t>є</a:t>
            </a:r>
            <a:r>
              <a:rPr lang="ru-RU" sz="2400" dirty="0"/>
              <a:t> </a:t>
            </a:r>
            <a:r>
              <a:rPr lang="ru-RU" sz="2400" dirty="0" err="1"/>
              <a:t>підйом</a:t>
            </a:r>
            <a:r>
              <a:rPr lang="ru-RU" sz="2400" dirty="0"/>
              <a:t> горизонтального </a:t>
            </a:r>
            <a:r>
              <a:rPr lang="ru-RU" sz="2400" dirty="0" err="1"/>
              <a:t>рівня</a:t>
            </a:r>
            <a:r>
              <a:rPr lang="ru-RU" sz="2400" dirty="0"/>
              <a:t> </a:t>
            </a:r>
            <a:r>
              <a:rPr lang="ru-RU" sz="2400" dirty="0" err="1"/>
              <a:t>після</a:t>
            </a:r>
            <a:r>
              <a:rPr lang="ru-RU" sz="2400" dirty="0"/>
              <a:t> </a:t>
            </a:r>
            <a:r>
              <a:rPr lang="ru-RU" sz="2400" dirty="0" err="1"/>
              <a:t>прийому</a:t>
            </a:r>
            <a:r>
              <a:rPr lang="ru-RU" sz="2400" dirty="0"/>
              <a:t> </a:t>
            </a:r>
            <a:r>
              <a:rPr lang="ru-RU" sz="2400" dirty="0" err="1"/>
              <a:t>їжі</a:t>
            </a:r>
            <a:r>
              <a:rPr lang="ru-RU" sz="2400" dirty="0"/>
              <a:t> </a:t>
            </a:r>
            <a:r>
              <a:rPr lang="ru-RU" sz="2400" dirty="0" err="1"/>
              <a:t>або</a:t>
            </a:r>
            <a:r>
              <a:rPr lang="ru-RU" sz="2400" dirty="0"/>
              <a:t> </a:t>
            </a:r>
            <a:r>
              <a:rPr lang="ru-RU" sz="2400" dirty="0" err="1"/>
              <a:t>рідини</a:t>
            </a:r>
            <a:r>
              <a:rPr lang="ru-RU" sz="2400" dirty="0"/>
              <a:t> </a:t>
            </a:r>
            <a:r>
              <a:rPr lang="ru-RU" sz="2400" dirty="0" err="1"/>
              <a:t>і</a:t>
            </a:r>
            <a:r>
              <a:rPr lang="ru-RU" sz="2400" dirty="0"/>
              <a:t> </a:t>
            </a:r>
            <a:r>
              <a:rPr lang="ru-RU" sz="2400" dirty="0" err="1"/>
              <a:t>зниження</a:t>
            </a:r>
            <a:r>
              <a:rPr lang="ru-RU" sz="2400" dirty="0"/>
              <a:t> </a:t>
            </a:r>
            <a:r>
              <a:rPr lang="ru-RU" sz="2400" dirty="0" err="1"/>
              <a:t>його</a:t>
            </a:r>
            <a:r>
              <a:rPr lang="ru-RU" sz="2400" dirty="0"/>
              <a:t> </a:t>
            </a:r>
            <a:r>
              <a:rPr lang="ru-RU" sz="2400" dirty="0" err="1"/>
              <a:t>натщесерце</a:t>
            </a:r>
            <a:r>
              <a:rPr lang="ru-RU" sz="2400" dirty="0"/>
              <a:t>, а </a:t>
            </a:r>
            <a:r>
              <a:rPr lang="ru-RU" sz="2400" dirty="0" err="1"/>
              <a:t>також</a:t>
            </a:r>
            <a:r>
              <a:rPr lang="ru-RU" sz="2400" dirty="0"/>
              <a:t> </a:t>
            </a:r>
            <a:r>
              <a:rPr lang="ru-RU" sz="2400" dirty="0" err="1"/>
              <a:t>після</a:t>
            </a:r>
            <a:r>
              <a:rPr lang="ru-RU" sz="2400" dirty="0"/>
              <a:t> </a:t>
            </a:r>
            <a:r>
              <a:rPr lang="ru-RU" sz="2400" dirty="0" err="1"/>
              <a:t>введення</a:t>
            </a:r>
            <a:r>
              <a:rPr lang="ru-RU" sz="2400" dirty="0"/>
              <a:t> зонда </a:t>
            </a:r>
            <a:r>
              <a:rPr lang="ru-RU" sz="2400" dirty="0" err="1"/>
              <a:t>і</a:t>
            </a:r>
            <a:r>
              <a:rPr lang="ru-RU" sz="2400" dirty="0"/>
              <a:t> </a:t>
            </a:r>
            <a:r>
              <a:rPr lang="ru-RU" sz="2400" dirty="0" err="1"/>
              <a:t>відкачування</a:t>
            </a:r>
            <a:r>
              <a:rPr lang="ru-RU" sz="2400" dirty="0"/>
              <a:t> </a:t>
            </a:r>
            <a:r>
              <a:rPr lang="ru-RU" sz="2400" dirty="0" err="1"/>
              <a:t>вмісту</a:t>
            </a:r>
            <a:r>
              <a:rPr lang="ru-RU" sz="2400" dirty="0"/>
              <a:t>.</a:t>
            </a:r>
          </a:p>
          <a:p>
            <a:pPr indent="354013" algn="just"/>
            <a:r>
              <a:rPr lang="ru-RU" sz="2400" dirty="0"/>
              <a:t>В </a:t>
            </a:r>
            <a:r>
              <a:rPr lang="ru-RU" sz="2400" dirty="0" err="1"/>
              <a:t>окремих</a:t>
            </a:r>
            <a:r>
              <a:rPr lang="ru-RU" sz="2400" dirty="0"/>
              <a:t> </a:t>
            </a:r>
            <a:r>
              <a:rPr lang="ru-RU" sz="2400" dirty="0" err="1"/>
              <a:t>випадках</a:t>
            </a:r>
            <a:r>
              <a:rPr lang="ru-RU" sz="2400" dirty="0"/>
              <a:t>, коли в </a:t>
            </a:r>
            <a:r>
              <a:rPr lang="ru-RU" sz="2400" dirty="0" err="1"/>
              <a:t>плевральну</a:t>
            </a:r>
            <a:r>
              <a:rPr lang="ru-RU" sz="2400" dirty="0"/>
              <a:t> </a:t>
            </a:r>
            <a:r>
              <a:rPr lang="ru-RU" sz="2400" dirty="0" err="1"/>
              <a:t>порожнину</a:t>
            </a:r>
            <a:r>
              <a:rPr lang="ru-RU" sz="2400" dirty="0"/>
              <a:t> </a:t>
            </a:r>
            <a:r>
              <a:rPr lang="ru-RU" sz="2400" dirty="0" err="1"/>
              <a:t>випадає</a:t>
            </a:r>
            <a:r>
              <a:rPr lang="ru-RU" sz="2400" dirty="0"/>
              <a:t> весь </a:t>
            </a:r>
            <a:r>
              <a:rPr lang="ru-RU" sz="2400" dirty="0" err="1"/>
              <a:t>шлунок</a:t>
            </a:r>
            <a:r>
              <a:rPr lang="ru-RU" sz="2400" dirty="0"/>
              <a:t> </a:t>
            </a:r>
            <a:r>
              <a:rPr lang="ru-RU" sz="2400" dirty="0" err="1"/>
              <a:t>і</a:t>
            </a:r>
            <a:r>
              <a:rPr lang="ru-RU" sz="2400" dirty="0"/>
              <a:t> </a:t>
            </a:r>
            <a:r>
              <a:rPr lang="ru-RU" sz="2400" dirty="0" err="1"/>
              <a:t>виникає</a:t>
            </a:r>
            <a:r>
              <a:rPr lang="ru-RU" sz="2400" dirty="0"/>
              <a:t> </a:t>
            </a:r>
            <a:r>
              <a:rPr lang="ru-RU" sz="2400" dirty="0" err="1"/>
              <a:t>його</a:t>
            </a:r>
            <a:r>
              <a:rPr lang="ru-RU" sz="2400" dirty="0"/>
              <a:t> заворот, </a:t>
            </a:r>
            <a:r>
              <a:rPr lang="ru-RU" sz="2400" dirty="0" err="1"/>
              <a:t>нерідко</a:t>
            </a:r>
            <a:r>
              <a:rPr lang="ru-RU" sz="2400" dirty="0"/>
              <a:t> </a:t>
            </a:r>
            <a:r>
              <a:rPr lang="ru-RU" sz="2400" dirty="0" err="1"/>
              <a:t>спостерігаються</a:t>
            </a:r>
            <a:r>
              <a:rPr lang="ru-RU" sz="2400" dirty="0"/>
              <a:t> не один, а два </a:t>
            </a:r>
            <a:r>
              <a:rPr lang="ru-RU" sz="2400" dirty="0" err="1"/>
              <a:t>горизонтальних</a:t>
            </a:r>
            <a:r>
              <a:rPr lang="ru-RU" sz="2400" dirty="0"/>
              <a:t> </a:t>
            </a:r>
            <a:r>
              <a:rPr lang="ru-RU" sz="2400" dirty="0" err="1"/>
              <a:t>рівні</a:t>
            </a:r>
            <a:r>
              <a:rPr lang="ru-RU" sz="2400" dirty="0"/>
              <a:t>.</a:t>
            </a:r>
          </a:p>
          <a:p>
            <a:pPr indent="354013" algn="just"/>
            <a:endParaRPr lang="ru-RU"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24936" cy="6001643"/>
          </a:xfrm>
          <a:prstGeom prst="rect">
            <a:avLst/>
          </a:prstGeom>
        </p:spPr>
        <p:txBody>
          <a:bodyPr wrap="square">
            <a:spAutoFit/>
          </a:bodyPr>
          <a:lstStyle/>
          <a:p>
            <a:pPr indent="354013" algn="just"/>
            <a:r>
              <a:rPr lang="ru-RU" sz="2400" dirty="0"/>
              <a:t>При великих дефектах, коли разом </a:t>
            </a:r>
            <a:r>
              <a:rPr lang="ru-RU" sz="2400" dirty="0" err="1"/>
              <a:t>зі</a:t>
            </a:r>
            <a:r>
              <a:rPr lang="ru-RU" sz="2400" dirty="0"/>
              <a:t> </a:t>
            </a:r>
            <a:r>
              <a:rPr lang="ru-RU" sz="2400" dirty="0" err="1"/>
              <a:t>шлунком</a:t>
            </a:r>
            <a:r>
              <a:rPr lang="ru-RU" sz="2400" dirty="0"/>
              <a:t> в </a:t>
            </a:r>
            <a:r>
              <a:rPr lang="ru-RU" sz="2400" dirty="0" err="1"/>
              <a:t>плевральну</a:t>
            </a:r>
            <a:r>
              <a:rPr lang="ru-RU" sz="2400" dirty="0"/>
              <a:t> </a:t>
            </a:r>
            <a:r>
              <a:rPr lang="ru-RU" sz="2400" dirty="0" err="1"/>
              <a:t>порожнину</a:t>
            </a:r>
            <a:r>
              <a:rPr lang="ru-RU" sz="2400" dirty="0"/>
              <a:t> </a:t>
            </a:r>
            <a:r>
              <a:rPr lang="ru-RU" sz="2400" dirty="0" err="1"/>
              <a:t>випадають</a:t>
            </a:r>
            <a:r>
              <a:rPr lang="ru-RU" sz="2400" dirty="0"/>
              <a:t> </a:t>
            </a:r>
            <a:r>
              <a:rPr lang="ru-RU" sz="2400" dirty="0" err="1"/>
              <a:t>і</a:t>
            </a:r>
            <a:r>
              <a:rPr lang="ru-RU" sz="2400" dirty="0"/>
              <a:t> </a:t>
            </a:r>
            <a:r>
              <a:rPr lang="ru-RU" sz="2400" dirty="0" err="1"/>
              <a:t>петлі</a:t>
            </a:r>
            <a:r>
              <a:rPr lang="ru-RU" sz="2400" dirty="0"/>
              <a:t> кишечника, </a:t>
            </a:r>
            <a:r>
              <a:rPr lang="ru-RU" sz="2400" dirty="0" err="1"/>
              <a:t>крім</a:t>
            </a:r>
            <a:r>
              <a:rPr lang="ru-RU" sz="2400" dirty="0"/>
              <a:t> великого газового </a:t>
            </a:r>
            <a:r>
              <a:rPr lang="ru-RU" sz="2400" dirty="0" err="1"/>
              <a:t>міхура</a:t>
            </a:r>
            <a:r>
              <a:rPr lang="ru-RU" sz="2400" dirty="0"/>
              <a:t> </a:t>
            </a:r>
            <a:r>
              <a:rPr lang="ru-RU" sz="2400" dirty="0" err="1"/>
              <a:t>шлунка</a:t>
            </a:r>
            <a:r>
              <a:rPr lang="ru-RU" sz="2400" dirty="0"/>
              <a:t>, </a:t>
            </a:r>
            <a:r>
              <a:rPr lang="ru-RU" sz="2400" dirty="0" err="1"/>
              <a:t>лежить</a:t>
            </a:r>
            <a:r>
              <a:rPr lang="ru-RU" sz="2400" dirty="0"/>
              <a:t> </a:t>
            </a:r>
            <a:r>
              <a:rPr lang="ru-RU" sz="2400" dirty="0" err="1"/>
              <a:t>медіально</a:t>
            </a:r>
            <a:r>
              <a:rPr lang="ru-RU" sz="2400" dirty="0"/>
              <a:t>, на </a:t>
            </a:r>
            <a:r>
              <a:rPr lang="ru-RU" sz="2400" dirty="0" err="1"/>
              <a:t>тлі</a:t>
            </a:r>
            <a:r>
              <a:rPr lang="ru-RU" sz="2400" dirty="0"/>
              <a:t> </a:t>
            </a:r>
            <a:r>
              <a:rPr lang="ru-RU" sz="2400" dirty="0" err="1"/>
              <a:t>дифузного</a:t>
            </a:r>
            <a:r>
              <a:rPr lang="ru-RU" sz="2400" dirty="0"/>
              <a:t> </a:t>
            </a:r>
            <a:r>
              <a:rPr lang="ru-RU" sz="2400" dirty="0" err="1"/>
              <a:t>затемнення</a:t>
            </a:r>
            <a:r>
              <a:rPr lang="ru-RU" sz="2400" dirty="0"/>
              <a:t> </a:t>
            </a:r>
            <a:r>
              <a:rPr lang="ru-RU" sz="2400" dirty="0" err="1"/>
              <a:t>легеневого</a:t>
            </a:r>
            <a:r>
              <a:rPr lang="ru-RU" sz="2400" dirty="0"/>
              <a:t> поля </a:t>
            </a:r>
            <a:r>
              <a:rPr lang="ru-RU" sz="2400" dirty="0" err="1"/>
              <a:t>визначаються</a:t>
            </a:r>
            <a:r>
              <a:rPr lang="ru-RU" sz="2400" dirty="0"/>
              <a:t> </a:t>
            </a:r>
            <a:r>
              <a:rPr lang="ru-RU" sz="2400" dirty="0" err="1"/>
              <a:t>окремі</a:t>
            </a:r>
            <a:r>
              <a:rPr lang="ru-RU" sz="2400" dirty="0"/>
              <a:t> </a:t>
            </a:r>
            <a:r>
              <a:rPr lang="ru-RU" sz="2400" dirty="0" err="1"/>
              <a:t>ділянки</a:t>
            </a:r>
            <a:r>
              <a:rPr lang="ru-RU" sz="2400" dirty="0"/>
              <a:t> </a:t>
            </a:r>
            <a:r>
              <a:rPr lang="ru-RU" sz="2400" dirty="0" err="1"/>
              <a:t>просвітління</a:t>
            </a:r>
            <a:r>
              <a:rPr lang="ru-RU" sz="2400" dirty="0"/>
              <a:t>, </a:t>
            </a:r>
            <a:r>
              <a:rPr lang="ru-RU" sz="2400" dirty="0" err="1"/>
              <a:t>частіше</a:t>
            </a:r>
            <a:r>
              <a:rPr lang="ru-RU" sz="2400" dirty="0"/>
              <a:t> </a:t>
            </a:r>
            <a:r>
              <a:rPr lang="ru-RU" sz="2400" dirty="0" err="1"/>
              <a:t>округлої</a:t>
            </a:r>
            <a:r>
              <a:rPr lang="ru-RU" sz="2400" dirty="0"/>
              <a:t> </a:t>
            </a:r>
            <a:r>
              <a:rPr lang="ru-RU" sz="2400" dirty="0" err="1"/>
              <a:t>або</a:t>
            </a:r>
            <a:r>
              <a:rPr lang="ru-RU" sz="2400" dirty="0"/>
              <a:t> </a:t>
            </a:r>
            <a:r>
              <a:rPr lang="ru-RU" sz="2400" dirty="0" err="1"/>
              <a:t>неправильної</a:t>
            </a:r>
            <a:r>
              <a:rPr lang="ru-RU" sz="2400" dirty="0"/>
              <a:t> </a:t>
            </a:r>
            <a:r>
              <a:rPr lang="ru-RU" sz="2400" dirty="0" err="1"/>
              <a:t>форми</a:t>
            </a:r>
            <a:r>
              <a:rPr lang="ru-RU" sz="2400" dirty="0"/>
              <a:t>. </a:t>
            </a:r>
            <a:r>
              <a:rPr lang="ru-RU" sz="2400" dirty="0" err="1"/>
              <a:t>Легенева</a:t>
            </a:r>
            <a:r>
              <a:rPr lang="ru-RU" sz="2400" dirty="0"/>
              <a:t> поле </a:t>
            </a:r>
            <a:r>
              <a:rPr lang="ru-RU" sz="2400" dirty="0" err="1"/>
              <a:t>має</a:t>
            </a:r>
            <a:r>
              <a:rPr lang="ru-RU" sz="2400" dirty="0"/>
              <a:t> крупно </a:t>
            </a:r>
            <a:r>
              <a:rPr lang="ru-RU" sz="2400" dirty="0" err="1"/>
              <a:t>і</a:t>
            </a:r>
            <a:r>
              <a:rPr lang="ru-RU" sz="2400" dirty="0"/>
              <a:t> </a:t>
            </a:r>
            <a:r>
              <a:rPr lang="ru-RU" sz="2400" dirty="0" err="1"/>
              <a:t>дрібнопористу</a:t>
            </a:r>
            <a:r>
              <a:rPr lang="ru-RU" sz="2400" dirty="0"/>
              <a:t> структуру, </a:t>
            </a:r>
            <a:r>
              <a:rPr lang="ru-RU" sz="2400" dirty="0" err="1"/>
              <a:t>причому</a:t>
            </a:r>
            <a:r>
              <a:rPr lang="ru-RU" sz="2400" dirty="0"/>
              <a:t> </a:t>
            </a:r>
            <a:r>
              <a:rPr lang="ru-RU" sz="2400" dirty="0" err="1"/>
              <a:t>нерідко</a:t>
            </a:r>
            <a:r>
              <a:rPr lang="ru-RU" sz="2400" dirty="0"/>
              <a:t> при </a:t>
            </a:r>
            <a:r>
              <a:rPr lang="ru-RU" sz="2400" dirty="0" err="1"/>
              <a:t>випаданні</a:t>
            </a:r>
            <a:r>
              <a:rPr lang="ru-RU" sz="2400" dirty="0"/>
              <a:t> </a:t>
            </a:r>
            <a:r>
              <a:rPr lang="ru-RU" sz="2400" dirty="0" err="1"/>
              <a:t>товстої</a:t>
            </a:r>
            <a:r>
              <a:rPr lang="ru-RU" sz="2400" dirty="0"/>
              <a:t> кишки </a:t>
            </a:r>
            <a:r>
              <a:rPr lang="ru-RU" sz="2400" dirty="0" err="1"/>
              <a:t>виявляється</a:t>
            </a:r>
            <a:r>
              <a:rPr lang="ru-RU" sz="2400" dirty="0"/>
              <a:t> </a:t>
            </a:r>
            <a:r>
              <a:rPr lang="ru-RU" sz="2400" dirty="0" err="1"/>
              <a:t>просвітлення</a:t>
            </a:r>
            <a:r>
              <a:rPr lang="ru-RU" sz="2400" dirty="0"/>
              <a:t> </a:t>
            </a:r>
            <a:r>
              <a:rPr lang="ru-RU" sz="2400" dirty="0" err="1"/>
              <a:t>з</a:t>
            </a:r>
            <a:r>
              <a:rPr lang="ru-RU" sz="2400" dirty="0"/>
              <a:t> типовою </a:t>
            </a:r>
            <a:r>
              <a:rPr lang="ru-RU" sz="2400" dirty="0" err="1"/>
              <a:t>гаустрацією</a:t>
            </a:r>
            <a:r>
              <a:rPr lang="ru-RU" sz="2400" dirty="0"/>
              <a:t>. </a:t>
            </a:r>
            <a:r>
              <a:rPr lang="ru-RU" sz="2400" dirty="0" err="1"/>
              <a:t>Випадання</a:t>
            </a:r>
            <a:r>
              <a:rPr lang="ru-RU" sz="2400" dirty="0"/>
              <a:t> </a:t>
            </a:r>
            <a:r>
              <a:rPr lang="ru-RU" sz="2400" dirty="0" err="1"/>
              <a:t>товстої</a:t>
            </a:r>
            <a:r>
              <a:rPr lang="ru-RU" sz="2400" dirty="0"/>
              <a:t> кишки </a:t>
            </a:r>
            <a:r>
              <a:rPr lang="ru-RU" sz="2400" dirty="0" err="1"/>
              <a:t>найкраще</a:t>
            </a:r>
            <a:r>
              <a:rPr lang="ru-RU" sz="2400" dirty="0"/>
              <a:t> </a:t>
            </a:r>
            <a:r>
              <a:rPr lang="ru-RU" sz="2400" dirty="0" err="1"/>
              <a:t>може</a:t>
            </a:r>
            <a:r>
              <a:rPr lang="ru-RU" sz="2400" dirty="0"/>
              <a:t> бути </a:t>
            </a:r>
            <a:r>
              <a:rPr lang="ru-RU" sz="2400" dirty="0" err="1"/>
              <a:t>підтверджено</a:t>
            </a:r>
            <a:r>
              <a:rPr lang="ru-RU" sz="2400" dirty="0"/>
              <a:t> </a:t>
            </a:r>
            <a:r>
              <a:rPr lang="ru-RU" sz="2400" dirty="0" err="1"/>
              <a:t>ірригографією</a:t>
            </a:r>
            <a:r>
              <a:rPr lang="ru-RU" sz="2400" dirty="0"/>
              <a:t>.</a:t>
            </a:r>
          </a:p>
          <a:p>
            <a:pPr indent="354013" algn="just"/>
            <a:r>
              <a:rPr lang="ru-RU" sz="2400" dirty="0"/>
              <a:t>Характерною для </a:t>
            </a:r>
            <a:r>
              <a:rPr lang="ru-RU" sz="2400" dirty="0" err="1"/>
              <a:t>травматичної</a:t>
            </a:r>
            <a:r>
              <a:rPr lang="ru-RU" sz="2400" dirty="0"/>
              <a:t>, як </a:t>
            </a:r>
            <a:r>
              <a:rPr lang="ru-RU" sz="2400" dirty="0" err="1"/>
              <a:t>і</a:t>
            </a:r>
            <a:r>
              <a:rPr lang="ru-RU" sz="2400" dirty="0"/>
              <a:t> для </a:t>
            </a:r>
            <a:r>
              <a:rPr lang="ru-RU" sz="2400" dirty="0" err="1"/>
              <a:t>інших</a:t>
            </a:r>
            <a:r>
              <a:rPr lang="ru-RU" sz="2400" dirty="0"/>
              <a:t> </a:t>
            </a:r>
            <a:r>
              <a:rPr lang="ru-RU" sz="2400" dirty="0" err="1"/>
              <a:t>гриж</a:t>
            </a:r>
            <a:r>
              <a:rPr lang="ru-RU" sz="2400" dirty="0"/>
              <a:t> </a:t>
            </a:r>
            <a:r>
              <a:rPr lang="ru-RU" sz="2400" dirty="0" err="1"/>
              <a:t>діафрагми</a:t>
            </a:r>
            <a:r>
              <a:rPr lang="ru-RU" sz="2400" dirty="0"/>
              <a:t>, </a:t>
            </a:r>
            <a:r>
              <a:rPr lang="ru-RU" sz="2400" dirty="0" err="1"/>
              <a:t>є</a:t>
            </a:r>
            <a:r>
              <a:rPr lang="ru-RU" sz="2400" dirty="0"/>
              <a:t> </a:t>
            </a:r>
            <a:r>
              <a:rPr lang="ru-RU" sz="2400" dirty="0" err="1"/>
              <a:t>мінливість</a:t>
            </a:r>
            <a:r>
              <a:rPr lang="ru-RU" sz="2400" dirty="0"/>
              <a:t> </a:t>
            </a:r>
            <a:r>
              <a:rPr lang="ru-RU" sz="2400" dirty="0" err="1"/>
              <a:t>рентгенологічної</a:t>
            </a:r>
            <a:r>
              <a:rPr lang="ru-RU" sz="2400" dirty="0"/>
              <a:t> </a:t>
            </a:r>
            <a:r>
              <a:rPr lang="ru-RU" sz="2400" dirty="0" err="1"/>
              <a:t>картини</a:t>
            </a:r>
            <a:r>
              <a:rPr lang="ru-RU" sz="2400" dirty="0"/>
              <a:t> в </a:t>
            </a:r>
            <a:r>
              <a:rPr lang="ru-RU" sz="2400" dirty="0" err="1"/>
              <a:t>залежності</a:t>
            </a:r>
            <a:r>
              <a:rPr lang="ru-RU" sz="2400" dirty="0"/>
              <a:t> </a:t>
            </a:r>
            <a:r>
              <a:rPr lang="ru-RU" sz="2400" dirty="0" err="1"/>
              <a:t>від</a:t>
            </a:r>
            <a:r>
              <a:rPr lang="ru-RU" sz="2400" dirty="0"/>
              <a:t> </a:t>
            </a:r>
            <a:r>
              <a:rPr lang="ru-RU" sz="2400" dirty="0" err="1"/>
              <a:t>ступеня</a:t>
            </a:r>
            <a:r>
              <a:rPr lang="ru-RU" sz="2400" dirty="0"/>
              <a:t> </a:t>
            </a:r>
            <a:r>
              <a:rPr lang="ru-RU" sz="2400" dirty="0" err="1"/>
              <a:t>наповнення</a:t>
            </a:r>
            <a:r>
              <a:rPr lang="ru-RU" sz="2400" dirty="0"/>
              <a:t> </a:t>
            </a:r>
            <a:r>
              <a:rPr lang="ru-RU" sz="2400" dirty="0" err="1"/>
              <a:t>травної</a:t>
            </a:r>
            <a:r>
              <a:rPr lang="ru-RU" sz="2400" dirty="0"/>
              <a:t> </a:t>
            </a:r>
            <a:r>
              <a:rPr lang="ru-RU" sz="2400" dirty="0" err="1"/>
              <a:t>системи</a:t>
            </a:r>
            <a:r>
              <a:rPr lang="ru-RU" sz="2400" dirty="0"/>
              <a:t>, </a:t>
            </a:r>
            <a:r>
              <a:rPr lang="ru-RU" sz="2400" dirty="0" err="1"/>
              <a:t>причому</a:t>
            </a:r>
            <a:r>
              <a:rPr lang="ru-RU" sz="2400" dirty="0"/>
              <a:t> </a:t>
            </a:r>
            <a:r>
              <a:rPr lang="ru-RU" sz="2400" dirty="0" err="1"/>
              <a:t>зміни</a:t>
            </a:r>
            <a:r>
              <a:rPr lang="ru-RU" sz="2400" dirty="0"/>
              <a:t> </a:t>
            </a:r>
            <a:r>
              <a:rPr lang="ru-RU" sz="2400" dirty="0" err="1"/>
              <a:t>відзначаються</a:t>
            </a:r>
            <a:r>
              <a:rPr lang="ru-RU" sz="2400" dirty="0"/>
              <a:t> </a:t>
            </a:r>
            <a:r>
              <a:rPr lang="ru-RU" sz="2400" dirty="0" err="1"/>
              <a:t>нерідко</a:t>
            </a:r>
            <a:r>
              <a:rPr lang="ru-RU" sz="2400" dirty="0"/>
              <a:t> </a:t>
            </a:r>
            <a:r>
              <a:rPr lang="ru-RU" sz="2400" dirty="0" err="1"/>
              <a:t>протягом</a:t>
            </a:r>
            <a:r>
              <a:rPr lang="ru-RU" sz="2400" dirty="0"/>
              <a:t> одного </a:t>
            </a:r>
            <a:r>
              <a:rPr lang="ru-RU" sz="2400" dirty="0" err="1"/>
              <a:t>дослідження</a:t>
            </a:r>
            <a:r>
              <a:rPr lang="ru-RU" sz="2400" dirty="0"/>
              <a:t>.</a:t>
            </a:r>
          </a:p>
          <a:p>
            <a:pPr indent="354013" algn="just"/>
            <a:r>
              <a:rPr lang="ru-RU" sz="2400" dirty="0" err="1"/>
              <a:t>Найбільш</a:t>
            </a:r>
            <a:r>
              <a:rPr lang="ru-RU" sz="2400" dirty="0"/>
              <a:t> </a:t>
            </a:r>
            <a:r>
              <a:rPr lang="ru-RU" sz="2400" dirty="0" err="1"/>
              <a:t>важкі</a:t>
            </a:r>
            <a:r>
              <a:rPr lang="ru-RU" sz="2400" dirty="0"/>
              <a:t> для </a:t>
            </a:r>
            <a:r>
              <a:rPr lang="ru-RU" sz="2400" dirty="0" err="1"/>
              <a:t>діагностики</a:t>
            </a:r>
            <a:r>
              <a:rPr lang="ru-RU" sz="2400" dirty="0"/>
              <a:t> </a:t>
            </a:r>
            <a:r>
              <a:rPr lang="ru-RU" sz="2400" dirty="0" err="1"/>
              <a:t>ті</a:t>
            </a:r>
            <a:r>
              <a:rPr lang="ru-RU" sz="2400" dirty="0"/>
              <a:t> </a:t>
            </a:r>
            <a:r>
              <a:rPr lang="ru-RU" sz="2400" dirty="0" err="1"/>
              <a:t>окремі</a:t>
            </a:r>
            <a:r>
              <a:rPr lang="ru-RU" sz="2400" dirty="0"/>
              <a:t> </a:t>
            </a:r>
            <a:r>
              <a:rPr lang="ru-RU" sz="2400" dirty="0" err="1"/>
              <a:t>випадки</a:t>
            </a:r>
            <a:r>
              <a:rPr lang="ru-RU" sz="2400" dirty="0"/>
              <a:t>, коли </a:t>
            </a:r>
            <a:r>
              <a:rPr lang="ru-RU" sz="2400" dirty="0" err="1"/>
              <a:t>зміщені</a:t>
            </a:r>
            <a:r>
              <a:rPr lang="ru-RU" sz="2400" dirty="0"/>
              <a:t> </a:t>
            </a:r>
            <a:r>
              <a:rPr lang="ru-RU" sz="2400" dirty="0" err="1"/>
              <a:t>тільки</a:t>
            </a:r>
            <a:r>
              <a:rPr lang="ru-RU" sz="2400" dirty="0"/>
              <a:t> </a:t>
            </a:r>
            <a:r>
              <a:rPr lang="ru-RU" sz="2400" dirty="0" err="1"/>
              <a:t>паренхіматозні</a:t>
            </a:r>
            <a:r>
              <a:rPr lang="ru-RU" sz="2400" dirty="0"/>
              <a:t> </a:t>
            </a:r>
            <a:r>
              <a:rPr lang="ru-RU" sz="2400" dirty="0" err="1"/>
              <a:t>органи</a:t>
            </a:r>
            <a:r>
              <a:rPr lang="ru-RU" sz="2400" dirty="0"/>
              <a:t> (</a:t>
            </a:r>
            <a:r>
              <a:rPr lang="ru-RU" sz="2400" dirty="0" err="1"/>
              <a:t>печінка</a:t>
            </a:r>
            <a:r>
              <a:rPr lang="ru-RU" sz="2400" dirty="0"/>
              <a:t>, </a:t>
            </a:r>
            <a:r>
              <a:rPr lang="ru-RU" sz="2400" dirty="0" err="1"/>
              <a:t>селезінка</a:t>
            </a:r>
            <a:r>
              <a:rPr lang="ru-RU" sz="2400" dirty="0"/>
              <a:t>, </a:t>
            </a:r>
            <a:r>
              <a:rPr lang="ru-RU" sz="2400" dirty="0" err="1"/>
              <a:t>нирка</a:t>
            </a:r>
            <a:r>
              <a:rPr lang="ru-RU" sz="2400" dirty="0"/>
              <a:t>) </a:t>
            </a:r>
            <a:r>
              <a:rPr lang="ru-RU" sz="2400" dirty="0" err="1"/>
              <a:t>або</a:t>
            </a:r>
            <a:r>
              <a:rPr lang="ru-RU" sz="2400" dirty="0"/>
              <a:t> сальник.</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91680" y="620688"/>
            <a:ext cx="4927183" cy="461665"/>
          </a:xfrm>
          <a:prstGeom prst="rect">
            <a:avLst/>
          </a:prstGeom>
        </p:spPr>
        <p:txBody>
          <a:bodyPr wrap="none">
            <a:spAutoFit/>
          </a:bodyPr>
          <a:lstStyle/>
          <a:p>
            <a:r>
              <a:rPr lang="uk-UA" sz="2400" b="1" dirty="0"/>
              <a:t>Діафрагмальна правобічна грижа</a:t>
            </a:r>
          </a:p>
        </p:txBody>
      </p:sp>
      <p:sp>
        <p:nvSpPr>
          <p:cNvPr id="4" name="Прямоугольник 3"/>
          <p:cNvSpPr/>
          <p:nvPr/>
        </p:nvSpPr>
        <p:spPr>
          <a:xfrm>
            <a:off x="1403648" y="5373216"/>
            <a:ext cx="4254242" cy="369332"/>
          </a:xfrm>
          <a:prstGeom prst="rect">
            <a:avLst/>
          </a:prstGeom>
        </p:spPr>
        <p:txBody>
          <a:bodyPr wrap="none">
            <a:spAutoFit/>
          </a:bodyPr>
          <a:lstStyle/>
          <a:p>
            <a:r>
              <a:rPr lang="uk-UA" dirty="0"/>
              <a:t>В грижовому мішку розташована печінка</a:t>
            </a:r>
          </a:p>
        </p:txBody>
      </p:sp>
      <p:pic>
        <p:nvPicPr>
          <p:cNvPr id="49153" name="Picture 1"/>
          <p:cNvPicPr>
            <a:picLocks noChangeAspect="1" noChangeArrowheads="1"/>
          </p:cNvPicPr>
          <p:nvPr/>
        </p:nvPicPr>
        <p:blipFill>
          <a:blip r:embed="rId2" cstate="print"/>
          <a:srcRect/>
          <a:stretch>
            <a:fillRect/>
          </a:stretch>
        </p:blipFill>
        <p:spPr bwMode="auto">
          <a:xfrm>
            <a:off x="467544" y="1484784"/>
            <a:ext cx="3838575" cy="3609975"/>
          </a:xfrm>
          <a:prstGeom prst="rect">
            <a:avLst/>
          </a:prstGeom>
          <a:noFill/>
          <a:ln w="9525">
            <a:noFill/>
            <a:miter lim="800000"/>
            <a:headEnd/>
            <a:tailEnd/>
          </a:ln>
        </p:spPr>
      </p:pic>
      <p:pic>
        <p:nvPicPr>
          <p:cNvPr id="49155" name="Picture 3"/>
          <p:cNvPicPr>
            <a:picLocks noChangeAspect="1" noChangeArrowheads="1"/>
          </p:cNvPicPr>
          <p:nvPr/>
        </p:nvPicPr>
        <p:blipFill>
          <a:blip r:embed="rId3" cstate="print"/>
          <a:srcRect/>
          <a:stretch>
            <a:fillRect/>
          </a:stretch>
        </p:blipFill>
        <p:spPr bwMode="auto">
          <a:xfrm>
            <a:off x="4283968" y="1484784"/>
            <a:ext cx="3476625" cy="3590925"/>
          </a:xfrm>
          <a:prstGeom prst="rect">
            <a:avLst/>
          </a:prstGeom>
          <a:noFill/>
          <a:ln w="9525">
            <a:noFill/>
            <a:miter lim="800000"/>
            <a:headEnd/>
            <a:tailEnd/>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91680" y="620688"/>
            <a:ext cx="5299849" cy="461665"/>
          </a:xfrm>
          <a:prstGeom prst="rect">
            <a:avLst/>
          </a:prstGeom>
        </p:spPr>
        <p:txBody>
          <a:bodyPr wrap="none">
            <a:spAutoFit/>
          </a:bodyPr>
          <a:lstStyle/>
          <a:p>
            <a:r>
              <a:rPr lang="uk-UA" sz="2400" b="1" dirty="0"/>
              <a:t>Діафрагмальна лівостороння грижа </a:t>
            </a:r>
          </a:p>
        </p:txBody>
      </p:sp>
      <p:pic>
        <p:nvPicPr>
          <p:cNvPr id="48129" name="Picture 1"/>
          <p:cNvPicPr>
            <a:picLocks noChangeAspect="1" noChangeArrowheads="1"/>
          </p:cNvPicPr>
          <p:nvPr/>
        </p:nvPicPr>
        <p:blipFill>
          <a:blip r:embed="rId2" cstate="print">
            <a:grayscl/>
            <a:lum contrast="40000"/>
          </a:blip>
          <a:srcRect/>
          <a:stretch>
            <a:fillRect/>
          </a:stretch>
        </p:blipFill>
        <p:spPr bwMode="auto">
          <a:xfrm>
            <a:off x="395536" y="1124744"/>
            <a:ext cx="4886325" cy="4320480"/>
          </a:xfrm>
          <a:prstGeom prst="rect">
            <a:avLst/>
          </a:prstGeom>
          <a:noFill/>
          <a:ln w="9525">
            <a:noFill/>
            <a:miter lim="800000"/>
            <a:headEnd/>
            <a:tailEnd/>
          </a:ln>
        </p:spPr>
      </p:pic>
      <p:pic>
        <p:nvPicPr>
          <p:cNvPr id="48131" name="Picture 3"/>
          <p:cNvPicPr>
            <a:picLocks noChangeAspect="1" noChangeArrowheads="1"/>
          </p:cNvPicPr>
          <p:nvPr/>
        </p:nvPicPr>
        <p:blipFill>
          <a:blip r:embed="rId3" cstate="print">
            <a:lum contrast="40000"/>
          </a:blip>
          <a:srcRect/>
          <a:stretch>
            <a:fillRect/>
          </a:stretch>
        </p:blipFill>
        <p:spPr bwMode="auto">
          <a:xfrm>
            <a:off x="5220072" y="1124744"/>
            <a:ext cx="3117562" cy="4320480"/>
          </a:xfrm>
          <a:prstGeom prst="rect">
            <a:avLst/>
          </a:prstGeom>
          <a:noFill/>
          <a:ln w="9525">
            <a:noFill/>
            <a:miter lim="800000"/>
            <a:headEnd/>
            <a:tailEnd/>
          </a:ln>
        </p:spPr>
      </p:pic>
      <p:sp>
        <p:nvSpPr>
          <p:cNvPr id="10" name="Прямоугольник 9"/>
          <p:cNvSpPr/>
          <p:nvPr/>
        </p:nvSpPr>
        <p:spPr>
          <a:xfrm>
            <a:off x="4283968" y="1124744"/>
            <a:ext cx="1008112" cy="360040"/>
          </a:xfrm>
          <a:prstGeom prst="rect">
            <a:avLst/>
          </a:pr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7308304" y="1052736"/>
            <a:ext cx="1080120" cy="288032"/>
          </a:xfrm>
          <a:prstGeom prst="rect">
            <a:avLst/>
          </a:prstGeom>
          <a:solidFill>
            <a:schemeClr val="tx1">
              <a:lumMod val="7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p:cNvPicPr>
            <a:picLocks noChangeAspect="1" noChangeArrowheads="1"/>
          </p:cNvPicPr>
          <p:nvPr/>
        </p:nvPicPr>
        <p:blipFill>
          <a:blip r:embed="rId2" cstate="print">
            <a:lum bright="20000" contrast="40000"/>
          </a:blip>
          <a:srcRect/>
          <a:stretch>
            <a:fillRect/>
          </a:stretch>
        </p:blipFill>
        <p:spPr bwMode="auto">
          <a:xfrm>
            <a:off x="611560" y="620688"/>
            <a:ext cx="4444649" cy="5688632"/>
          </a:xfrm>
          <a:prstGeom prst="rect">
            <a:avLst/>
          </a:prstGeom>
          <a:noFill/>
          <a:ln w="9525">
            <a:noFill/>
            <a:miter lim="800000"/>
            <a:headEnd/>
            <a:tailEnd/>
          </a:ln>
          <a:effectLst/>
        </p:spPr>
      </p:pic>
      <p:sp>
        <p:nvSpPr>
          <p:cNvPr id="3" name="Прямоугольник 2"/>
          <p:cNvSpPr/>
          <p:nvPr/>
        </p:nvSpPr>
        <p:spPr>
          <a:xfrm>
            <a:off x="1691680" y="0"/>
            <a:ext cx="5299849" cy="461665"/>
          </a:xfrm>
          <a:prstGeom prst="rect">
            <a:avLst/>
          </a:prstGeom>
        </p:spPr>
        <p:txBody>
          <a:bodyPr wrap="none">
            <a:spAutoFit/>
          </a:bodyPr>
          <a:lstStyle/>
          <a:p>
            <a:r>
              <a:rPr lang="uk-UA" sz="2400" b="1" dirty="0"/>
              <a:t>Діафрагмальна лівостороння грижа </a:t>
            </a:r>
          </a:p>
        </p:txBody>
      </p:sp>
      <p:sp>
        <p:nvSpPr>
          <p:cNvPr id="4" name="Прямоугольник 3"/>
          <p:cNvSpPr/>
          <p:nvPr/>
        </p:nvSpPr>
        <p:spPr>
          <a:xfrm>
            <a:off x="5148064" y="1124744"/>
            <a:ext cx="3744416" cy="646331"/>
          </a:xfrm>
          <a:prstGeom prst="rect">
            <a:avLst/>
          </a:prstGeom>
        </p:spPr>
        <p:txBody>
          <a:bodyPr wrap="square">
            <a:spAutoFit/>
          </a:bodyPr>
          <a:lstStyle/>
          <a:p>
            <a:r>
              <a:rPr lang="uk-UA" dirty="0"/>
              <a:t>В грижовому мішку частина шлунка і поперечно-ободової кишки</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p:cNvPicPr>
            <a:picLocks noChangeAspect="1" noChangeArrowheads="1"/>
          </p:cNvPicPr>
          <p:nvPr/>
        </p:nvPicPr>
        <p:blipFill>
          <a:blip r:embed="rId2" cstate="print"/>
          <a:srcRect/>
          <a:stretch>
            <a:fillRect/>
          </a:stretch>
        </p:blipFill>
        <p:spPr bwMode="auto">
          <a:xfrm>
            <a:off x="323529" y="476672"/>
            <a:ext cx="4896544" cy="4352484"/>
          </a:xfrm>
          <a:prstGeom prst="rect">
            <a:avLst/>
          </a:prstGeom>
          <a:noFill/>
          <a:ln w="9525">
            <a:noFill/>
            <a:miter lim="800000"/>
            <a:headEnd/>
            <a:tailEnd/>
          </a:ln>
          <a:effectLst/>
        </p:spPr>
      </p:pic>
      <p:sp>
        <p:nvSpPr>
          <p:cNvPr id="3" name="Прямоугольник 2"/>
          <p:cNvSpPr/>
          <p:nvPr/>
        </p:nvSpPr>
        <p:spPr>
          <a:xfrm>
            <a:off x="1835696" y="0"/>
            <a:ext cx="4018280" cy="369332"/>
          </a:xfrm>
          <a:prstGeom prst="rect">
            <a:avLst/>
          </a:prstGeom>
        </p:spPr>
        <p:txBody>
          <a:bodyPr wrap="none">
            <a:spAutoFit/>
          </a:bodyPr>
          <a:lstStyle/>
          <a:p>
            <a:r>
              <a:rPr lang="uk-UA" b="1" dirty="0"/>
              <a:t>Діафрагмальна лівостороння грижа </a:t>
            </a:r>
          </a:p>
        </p:txBody>
      </p:sp>
      <p:pic>
        <p:nvPicPr>
          <p:cNvPr id="46081" name="Picture 1"/>
          <p:cNvPicPr>
            <a:picLocks noChangeAspect="1" noChangeArrowheads="1"/>
          </p:cNvPicPr>
          <p:nvPr/>
        </p:nvPicPr>
        <p:blipFill>
          <a:blip r:embed="rId3" cstate="print"/>
          <a:srcRect/>
          <a:stretch>
            <a:fillRect/>
          </a:stretch>
        </p:blipFill>
        <p:spPr bwMode="auto">
          <a:xfrm>
            <a:off x="5381625" y="2204864"/>
            <a:ext cx="3762375" cy="4391025"/>
          </a:xfrm>
          <a:prstGeom prst="rect">
            <a:avLst/>
          </a:prstGeom>
          <a:noFill/>
          <a:ln w="9525">
            <a:noFill/>
            <a:miter lim="800000"/>
            <a:headEnd/>
            <a:tailEnd/>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4549676"/>
            <a:ext cx="8568952" cy="2031325"/>
          </a:xfrm>
          <a:prstGeom prst="rect">
            <a:avLst/>
          </a:prstGeom>
        </p:spPr>
        <p:txBody>
          <a:bodyPr wrap="square">
            <a:spAutoFit/>
          </a:bodyPr>
          <a:lstStyle/>
          <a:p>
            <a:pPr algn="ctr"/>
            <a:r>
              <a:rPr lang="uk-UA" b="1" i="1" dirty="0"/>
              <a:t>Релаксація купола діафрагми зліва. </a:t>
            </a:r>
          </a:p>
          <a:p>
            <a:r>
              <a:rPr lang="uk-UA" dirty="0"/>
              <a:t>А - лівий купол діафрагми розташовується на рівні переднього відрізка III ребра; під діафрагмою визначаються газові бульбашки шлунка та ободової кишки. Відстань між верхнім контуром зводу шлунка і верхнім контуром діафрагми становить понад 2 см, що обумовлено товщиною стінки діафрагми і шлунка. Також зліва над діафрагмою візуалізується </a:t>
            </a:r>
            <a:r>
              <a:rPr lang="uk-UA" dirty="0" err="1"/>
              <a:t>дисковидний</a:t>
            </a:r>
            <a:r>
              <a:rPr lang="uk-UA" dirty="0"/>
              <a:t> ателектаз, відзначається зміщення середостіння вправо. Б - </a:t>
            </a:r>
            <a:r>
              <a:rPr lang="uk-UA" dirty="0" err="1"/>
              <a:t>контрастований</a:t>
            </a:r>
            <a:r>
              <a:rPr lang="uk-UA" dirty="0"/>
              <a:t> шлунок розташовується під діафрагмою</a:t>
            </a:r>
          </a:p>
        </p:txBody>
      </p:sp>
      <p:sp>
        <p:nvSpPr>
          <p:cNvPr id="4" name="Прямоугольник 3"/>
          <p:cNvSpPr/>
          <p:nvPr/>
        </p:nvSpPr>
        <p:spPr>
          <a:xfrm>
            <a:off x="179512" y="0"/>
            <a:ext cx="8964488" cy="584775"/>
          </a:xfrm>
          <a:prstGeom prst="rect">
            <a:avLst/>
          </a:prstGeom>
        </p:spPr>
        <p:txBody>
          <a:bodyPr wrap="square">
            <a:spAutoFit/>
          </a:bodyPr>
          <a:lstStyle/>
          <a:p>
            <a:r>
              <a:rPr lang="ru-RU" sz="3200" b="1" dirty="0" err="1"/>
              <a:t>Діфдіагностика</a:t>
            </a:r>
            <a:r>
              <a:rPr lang="ru-RU" sz="3200" b="1" dirty="0"/>
              <a:t>  </a:t>
            </a:r>
            <a:r>
              <a:rPr lang="ru-RU" sz="3200" b="1" dirty="0" err="1"/>
              <a:t>грижи</a:t>
            </a:r>
            <a:r>
              <a:rPr lang="ru-RU" sz="3200" b="1" dirty="0"/>
              <a:t>  та </a:t>
            </a:r>
            <a:r>
              <a:rPr lang="ru-RU" sz="3200" b="1" dirty="0" err="1"/>
              <a:t>релаксації</a:t>
            </a:r>
            <a:endParaRPr lang="ru-RU" sz="3200" b="1" dirty="0"/>
          </a:p>
        </p:txBody>
      </p:sp>
      <p:pic>
        <p:nvPicPr>
          <p:cNvPr id="45058" name="Picture 2"/>
          <p:cNvPicPr>
            <a:picLocks noChangeAspect="1" noChangeArrowheads="1"/>
          </p:cNvPicPr>
          <p:nvPr/>
        </p:nvPicPr>
        <p:blipFill>
          <a:blip r:embed="rId2" cstate="print">
            <a:lum contrast="40000"/>
          </a:blip>
          <a:srcRect/>
          <a:stretch>
            <a:fillRect/>
          </a:stretch>
        </p:blipFill>
        <p:spPr bwMode="auto">
          <a:xfrm>
            <a:off x="251520" y="692696"/>
            <a:ext cx="4064678" cy="3888432"/>
          </a:xfrm>
          <a:prstGeom prst="rect">
            <a:avLst/>
          </a:prstGeom>
          <a:noFill/>
          <a:ln w="9525">
            <a:noFill/>
            <a:miter lim="800000"/>
            <a:headEnd/>
            <a:tailEnd/>
          </a:ln>
        </p:spPr>
      </p:pic>
      <p:pic>
        <p:nvPicPr>
          <p:cNvPr id="45059" name="Picture 3"/>
          <p:cNvPicPr>
            <a:picLocks noChangeAspect="1" noChangeArrowheads="1"/>
          </p:cNvPicPr>
          <p:nvPr/>
        </p:nvPicPr>
        <p:blipFill>
          <a:blip r:embed="rId3" cstate="print">
            <a:lum contrast="40000"/>
          </a:blip>
          <a:srcRect/>
          <a:stretch>
            <a:fillRect/>
          </a:stretch>
        </p:blipFill>
        <p:spPr bwMode="auto">
          <a:xfrm>
            <a:off x="4355976" y="692696"/>
            <a:ext cx="2516044" cy="3888432"/>
          </a:xfrm>
          <a:prstGeom prst="rect">
            <a:avLst/>
          </a:prstGeom>
          <a:noFill/>
          <a:ln w="9525">
            <a:noFill/>
            <a:miter lim="800000"/>
            <a:headEnd/>
            <a:tailEnd/>
          </a:ln>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p:cNvPicPr>
            <a:picLocks noChangeAspect="1" noChangeArrowheads="1"/>
          </p:cNvPicPr>
          <p:nvPr/>
        </p:nvPicPr>
        <p:blipFill>
          <a:blip r:embed="rId2" cstate="print"/>
          <a:srcRect/>
          <a:stretch>
            <a:fillRect/>
          </a:stretch>
        </p:blipFill>
        <p:spPr bwMode="auto">
          <a:xfrm>
            <a:off x="251520" y="188640"/>
            <a:ext cx="4464496" cy="4159544"/>
          </a:xfrm>
          <a:prstGeom prst="rect">
            <a:avLst/>
          </a:prstGeom>
          <a:noFill/>
          <a:ln w="9525">
            <a:noFill/>
            <a:miter lim="800000"/>
            <a:headEnd/>
            <a:tailEnd/>
          </a:ln>
          <a:effectLst/>
        </p:spPr>
      </p:pic>
      <p:sp>
        <p:nvSpPr>
          <p:cNvPr id="3" name="Прямоугольник 2"/>
          <p:cNvSpPr/>
          <p:nvPr/>
        </p:nvSpPr>
        <p:spPr>
          <a:xfrm>
            <a:off x="5220072" y="332656"/>
            <a:ext cx="3131840" cy="830997"/>
          </a:xfrm>
          <a:prstGeom prst="rect">
            <a:avLst/>
          </a:prstGeom>
        </p:spPr>
        <p:txBody>
          <a:bodyPr wrap="square">
            <a:spAutoFit/>
          </a:bodyPr>
          <a:lstStyle/>
          <a:p>
            <a:pPr marL="269875" indent="-269875" algn="ctr"/>
            <a:r>
              <a:rPr lang="ru-RU" sz="2400" b="1" dirty="0" err="1"/>
              <a:t>Грижа</a:t>
            </a:r>
            <a:endParaRPr lang="ru-RU" sz="2400" b="1" dirty="0"/>
          </a:p>
          <a:p>
            <a:pPr marL="269875" indent="-269875" algn="ctr"/>
            <a:r>
              <a:rPr lang="ru-RU" sz="2400" b="1" dirty="0" err="1"/>
              <a:t>Морганьї-Ларея</a:t>
            </a:r>
            <a:endParaRPr lang="ru-RU" sz="2400" b="1" dirty="0"/>
          </a:p>
        </p:txBody>
      </p:sp>
      <p:pic>
        <p:nvPicPr>
          <p:cNvPr id="192515" name="Picture 3"/>
          <p:cNvPicPr>
            <a:picLocks noChangeAspect="1" noChangeArrowheads="1"/>
          </p:cNvPicPr>
          <p:nvPr/>
        </p:nvPicPr>
        <p:blipFill>
          <a:blip r:embed="rId3" cstate="print"/>
          <a:srcRect/>
          <a:stretch>
            <a:fillRect/>
          </a:stretch>
        </p:blipFill>
        <p:spPr bwMode="auto">
          <a:xfrm>
            <a:off x="3012554" y="3899701"/>
            <a:ext cx="6131446" cy="2958299"/>
          </a:xfrm>
          <a:prstGeom prst="rect">
            <a:avLst/>
          </a:prstGeom>
          <a:noFill/>
          <a:ln w="9525">
            <a:noFill/>
            <a:miter lim="800000"/>
            <a:headEnd/>
            <a:tailEnd/>
          </a:ln>
          <a:effectLst/>
        </p:spPr>
      </p:pic>
      <p:sp>
        <p:nvSpPr>
          <p:cNvPr id="5" name="Прямоугольник 4"/>
          <p:cNvSpPr/>
          <p:nvPr/>
        </p:nvSpPr>
        <p:spPr>
          <a:xfrm>
            <a:off x="0" y="6237312"/>
            <a:ext cx="2771800" cy="646331"/>
          </a:xfrm>
          <a:prstGeom prst="rect">
            <a:avLst/>
          </a:prstGeom>
        </p:spPr>
        <p:txBody>
          <a:bodyPr wrap="square">
            <a:spAutoFit/>
          </a:bodyPr>
          <a:lstStyle/>
          <a:p>
            <a:r>
              <a:rPr lang="en-US" dirty="0"/>
              <a:t>http://www.myshared.ru/slide/1382720/</a:t>
            </a:r>
            <a:endParaRPr lang="ru-RU"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p:cNvPicPr>
            <a:picLocks noChangeAspect="1" noChangeArrowheads="1"/>
          </p:cNvPicPr>
          <p:nvPr/>
        </p:nvPicPr>
        <p:blipFill>
          <a:blip r:embed="rId2" cstate="print"/>
          <a:srcRect/>
          <a:stretch>
            <a:fillRect/>
          </a:stretch>
        </p:blipFill>
        <p:spPr bwMode="auto">
          <a:xfrm>
            <a:off x="0" y="548680"/>
            <a:ext cx="5724128" cy="3374191"/>
          </a:xfrm>
          <a:prstGeom prst="rect">
            <a:avLst/>
          </a:prstGeom>
          <a:noFill/>
          <a:ln w="9525">
            <a:noFill/>
            <a:miter lim="800000"/>
            <a:headEnd/>
            <a:tailEnd/>
          </a:ln>
          <a:effectLst/>
        </p:spPr>
      </p:pic>
      <p:sp>
        <p:nvSpPr>
          <p:cNvPr id="3" name="Прямоугольник 2"/>
          <p:cNvSpPr/>
          <p:nvPr/>
        </p:nvSpPr>
        <p:spPr>
          <a:xfrm>
            <a:off x="4572000" y="116632"/>
            <a:ext cx="4572000" cy="830997"/>
          </a:xfrm>
          <a:prstGeom prst="rect">
            <a:avLst/>
          </a:prstGeom>
        </p:spPr>
        <p:txBody>
          <a:bodyPr>
            <a:spAutoFit/>
          </a:bodyPr>
          <a:lstStyle/>
          <a:p>
            <a:pPr marL="269875" indent="-269875" algn="ctr"/>
            <a:r>
              <a:rPr lang="ru-RU" sz="2400" b="1" dirty="0" err="1"/>
              <a:t>Гижа</a:t>
            </a:r>
            <a:endParaRPr lang="ru-RU" sz="2400" b="1" dirty="0"/>
          </a:p>
          <a:p>
            <a:pPr marL="269875" indent="-269875" algn="ctr"/>
            <a:r>
              <a:rPr lang="ru-RU" sz="2400" b="1" dirty="0" err="1"/>
              <a:t>Морганьї-Ларея</a:t>
            </a:r>
            <a:endParaRPr lang="ru-RU" sz="2400" b="1" dirty="0"/>
          </a:p>
        </p:txBody>
      </p:sp>
      <p:sp>
        <p:nvSpPr>
          <p:cNvPr id="4" name="Прямоугольник 3"/>
          <p:cNvSpPr/>
          <p:nvPr/>
        </p:nvSpPr>
        <p:spPr>
          <a:xfrm>
            <a:off x="5796136" y="1052736"/>
            <a:ext cx="3347864" cy="1200329"/>
          </a:xfrm>
          <a:prstGeom prst="rect">
            <a:avLst/>
          </a:prstGeom>
        </p:spPr>
        <p:txBody>
          <a:bodyPr wrap="square">
            <a:spAutoFit/>
          </a:bodyPr>
          <a:lstStyle/>
          <a:p>
            <a:r>
              <a:rPr lang="ru-RU" dirty="0" err="1"/>
              <a:t>Переднемедіальний</a:t>
            </a:r>
            <a:r>
              <a:rPr lang="ru-RU" dirty="0"/>
              <a:t> дефект. У </a:t>
            </a:r>
            <a:r>
              <a:rPr lang="ru-RU" dirty="0" err="1"/>
              <a:t>грижових</a:t>
            </a:r>
            <a:r>
              <a:rPr lang="ru-RU" dirty="0"/>
              <a:t> воротах </a:t>
            </a:r>
            <a:r>
              <a:rPr lang="ru-RU" dirty="0" err="1"/>
              <a:t>поперечно-ободова</a:t>
            </a:r>
            <a:r>
              <a:rPr lang="ru-RU" dirty="0"/>
              <a:t> кишка </a:t>
            </a:r>
            <a:r>
              <a:rPr lang="ru-RU" dirty="0" err="1"/>
              <a:t>і</a:t>
            </a:r>
            <a:r>
              <a:rPr lang="ru-RU" dirty="0"/>
              <a:t> </a:t>
            </a:r>
            <a:r>
              <a:rPr lang="ru-RU" dirty="0" err="1"/>
              <a:t>частина</a:t>
            </a:r>
            <a:r>
              <a:rPr lang="ru-RU" dirty="0"/>
              <a:t> сальника.</a:t>
            </a:r>
          </a:p>
        </p:txBody>
      </p:sp>
      <p:sp>
        <p:nvSpPr>
          <p:cNvPr id="5" name="Прямоугольник 4"/>
          <p:cNvSpPr/>
          <p:nvPr/>
        </p:nvSpPr>
        <p:spPr>
          <a:xfrm>
            <a:off x="0" y="6488668"/>
            <a:ext cx="4602542" cy="369332"/>
          </a:xfrm>
          <a:prstGeom prst="rect">
            <a:avLst/>
          </a:prstGeom>
        </p:spPr>
        <p:txBody>
          <a:bodyPr wrap="none">
            <a:spAutoFit/>
          </a:bodyPr>
          <a:lstStyle/>
          <a:p>
            <a:r>
              <a:rPr lang="en-US" dirty="0"/>
              <a:t>http://www.myshared.ru/slide/1382720/</a:t>
            </a:r>
            <a:endParaRPr lang="ru-RU" dirty="0"/>
          </a:p>
        </p:txBody>
      </p:sp>
      <p:pic>
        <p:nvPicPr>
          <p:cNvPr id="193539" name="Picture 3"/>
          <p:cNvPicPr>
            <a:picLocks noChangeAspect="1" noChangeArrowheads="1"/>
          </p:cNvPicPr>
          <p:nvPr/>
        </p:nvPicPr>
        <p:blipFill>
          <a:blip r:embed="rId3" cstate="print"/>
          <a:srcRect/>
          <a:stretch>
            <a:fillRect/>
          </a:stretch>
        </p:blipFill>
        <p:spPr bwMode="auto">
          <a:xfrm>
            <a:off x="4572000" y="3573016"/>
            <a:ext cx="4572000" cy="3284984"/>
          </a:xfrm>
          <a:prstGeom prst="rect">
            <a:avLst/>
          </a:prstGeom>
          <a:noFill/>
          <a:ln w="9525">
            <a:noFill/>
            <a:miter lim="800000"/>
            <a:headEnd/>
            <a:tailEnd/>
          </a:ln>
          <a:effectLst/>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7690760" cy="461665"/>
          </a:xfrm>
          <a:prstGeom prst="rect">
            <a:avLst/>
          </a:prstGeom>
        </p:spPr>
        <p:txBody>
          <a:bodyPr wrap="none">
            <a:spAutoFit/>
          </a:bodyPr>
          <a:lstStyle/>
          <a:p>
            <a:r>
              <a:rPr lang="uk-UA" sz="2400" b="1" dirty="0"/>
              <a:t>Люмбокостальна діафрагмальна грижа (Богдалека) </a:t>
            </a:r>
          </a:p>
        </p:txBody>
      </p:sp>
      <p:pic>
        <p:nvPicPr>
          <p:cNvPr id="40961" name="Picture 1"/>
          <p:cNvPicPr>
            <a:picLocks noChangeAspect="1" noChangeArrowheads="1"/>
          </p:cNvPicPr>
          <p:nvPr/>
        </p:nvPicPr>
        <p:blipFill>
          <a:blip r:embed="rId2" cstate="print"/>
          <a:srcRect/>
          <a:stretch>
            <a:fillRect/>
          </a:stretch>
        </p:blipFill>
        <p:spPr bwMode="auto">
          <a:xfrm>
            <a:off x="323528" y="908720"/>
            <a:ext cx="3433486" cy="3168352"/>
          </a:xfrm>
          <a:prstGeom prst="rect">
            <a:avLst/>
          </a:prstGeom>
          <a:noFill/>
          <a:ln w="9525">
            <a:noFill/>
            <a:miter lim="800000"/>
            <a:headEnd/>
            <a:tailEnd/>
          </a:ln>
        </p:spPr>
      </p:pic>
      <p:cxnSp>
        <p:nvCxnSpPr>
          <p:cNvPr id="6" name="Прямая со стрелкой 5"/>
          <p:cNvCxnSpPr/>
          <p:nvPr/>
        </p:nvCxnSpPr>
        <p:spPr>
          <a:xfrm flipH="1">
            <a:off x="3059832" y="2492896"/>
            <a:ext cx="144016" cy="7200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0963" name="Picture 3"/>
          <p:cNvPicPr>
            <a:picLocks noChangeAspect="1" noChangeArrowheads="1"/>
          </p:cNvPicPr>
          <p:nvPr/>
        </p:nvPicPr>
        <p:blipFill>
          <a:blip r:embed="rId3" cstate="print"/>
          <a:srcRect/>
          <a:stretch>
            <a:fillRect/>
          </a:stretch>
        </p:blipFill>
        <p:spPr bwMode="auto">
          <a:xfrm flipH="1">
            <a:off x="3779911" y="908720"/>
            <a:ext cx="2838492" cy="3168352"/>
          </a:xfrm>
          <a:prstGeom prst="rect">
            <a:avLst/>
          </a:prstGeom>
          <a:noFill/>
          <a:ln w="9525">
            <a:noFill/>
            <a:miter lim="800000"/>
            <a:headEnd/>
            <a:tailEnd/>
          </a:ln>
        </p:spPr>
      </p:pic>
      <p:cxnSp>
        <p:nvCxnSpPr>
          <p:cNvPr id="10" name="Прямая со стрелкой 9"/>
          <p:cNvCxnSpPr/>
          <p:nvPr/>
        </p:nvCxnSpPr>
        <p:spPr>
          <a:xfrm>
            <a:off x="5796136" y="2636912"/>
            <a:ext cx="72008"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5148064" y="3140968"/>
            <a:ext cx="144016"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a:off x="6228184" y="2492896"/>
            <a:ext cx="14401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0964" name="Picture 4"/>
          <p:cNvPicPr>
            <a:picLocks noChangeAspect="1" noChangeArrowheads="1"/>
          </p:cNvPicPr>
          <p:nvPr/>
        </p:nvPicPr>
        <p:blipFill>
          <a:blip r:embed="rId4" cstate="print"/>
          <a:srcRect/>
          <a:stretch>
            <a:fillRect/>
          </a:stretch>
        </p:blipFill>
        <p:spPr bwMode="auto">
          <a:xfrm>
            <a:off x="323529" y="4149080"/>
            <a:ext cx="3456383" cy="2409825"/>
          </a:xfrm>
          <a:prstGeom prst="rect">
            <a:avLst/>
          </a:prstGeom>
          <a:noFill/>
          <a:ln w="9525">
            <a:noFill/>
            <a:miter lim="800000"/>
            <a:headEnd/>
            <a:tailEnd/>
          </a:ln>
        </p:spPr>
      </p:pic>
      <p:pic>
        <p:nvPicPr>
          <p:cNvPr id="40965" name="Picture 5"/>
          <p:cNvPicPr>
            <a:picLocks noChangeAspect="1" noChangeArrowheads="1"/>
          </p:cNvPicPr>
          <p:nvPr/>
        </p:nvPicPr>
        <p:blipFill>
          <a:blip r:embed="rId5" cstate="print"/>
          <a:srcRect/>
          <a:stretch>
            <a:fillRect/>
          </a:stretch>
        </p:blipFill>
        <p:spPr bwMode="auto">
          <a:xfrm>
            <a:off x="3779913" y="4149080"/>
            <a:ext cx="2880320" cy="2376264"/>
          </a:xfrm>
          <a:prstGeom prst="rect">
            <a:avLst/>
          </a:prstGeom>
          <a:noFill/>
          <a:ln w="9525">
            <a:noFill/>
            <a:miter lim="800000"/>
            <a:headEnd/>
            <a:tailEnd/>
          </a:ln>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contrast="30000"/>
          </a:blip>
          <a:srcRect/>
          <a:stretch>
            <a:fillRect/>
          </a:stretch>
        </p:blipFill>
        <p:spPr bwMode="auto">
          <a:xfrm>
            <a:off x="395536" y="980728"/>
            <a:ext cx="3985467" cy="4176464"/>
          </a:xfrm>
          <a:prstGeom prst="rect">
            <a:avLst/>
          </a:prstGeom>
          <a:noFill/>
          <a:ln w="9525">
            <a:noFill/>
            <a:miter lim="800000"/>
            <a:headEnd/>
            <a:tailEnd/>
          </a:ln>
          <a:effectLst/>
        </p:spPr>
      </p:pic>
      <p:cxnSp>
        <p:nvCxnSpPr>
          <p:cNvPr id="4" name="Прямая со стрелкой 3"/>
          <p:cNvCxnSpPr/>
          <p:nvPr/>
        </p:nvCxnSpPr>
        <p:spPr>
          <a:xfrm flipH="1">
            <a:off x="3779912" y="2924944"/>
            <a:ext cx="72008" cy="28803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1331640" y="2564904"/>
            <a:ext cx="0" cy="432048"/>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683568" y="188640"/>
            <a:ext cx="8208912" cy="830997"/>
          </a:xfrm>
          <a:prstGeom prst="rect">
            <a:avLst/>
          </a:prstGeom>
        </p:spPr>
        <p:txBody>
          <a:bodyPr wrap="square">
            <a:spAutoFit/>
          </a:bodyPr>
          <a:lstStyle/>
          <a:p>
            <a:r>
              <a:rPr lang="uk-UA" sz="2400" b="1" dirty="0"/>
              <a:t>Лівобічна діафрагмальна грижа і релаксація правого купола діафрагми</a:t>
            </a:r>
            <a:endParaRPr lang="uk-UA" sz="2400" dirty="0"/>
          </a:p>
        </p:txBody>
      </p:sp>
      <p:pic>
        <p:nvPicPr>
          <p:cNvPr id="1028" name="Picture 4"/>
          <p:cNvPicPr>
            <a:picLocks noChangeAspect="1" noChangeArrowheads="1"/>
          </p:cNvPicPr>
          <p:nvPr/>
        </p:nvPicPr>
        <p:blipFill>
          <a:blip r:embed="rId3" cstate="print">
            <a:grayscl/>
            <a:lum bright="30000" contrast="30000"/>
          </a:blip>
          <a:srcRect/>
          <a:stretch>
            <a:fillRect/>
          </a:stretch>
        </p:blipFill>
        <p:spPr bwMode="auto">
          <a:xfrm>
            <a:off x="4355976" y="1124744"/>
            <a:ext cx="3635375" cy="4104456"/>
          </a:xfrm>
          <a:prstGeom prst="rect">
            <a:avLst/>
          </a:prstGeom>
          <a:noFill/>
          <a:ln w="9525">
            <a:noFill/>
            <a:miter lim="800000"/>
            <a:headEnd/>
            <a:tailEnd/>
          </a:ln>
          <a:effectLst/>
        </p:spPr>
      </p:pic>
      <p:cxnSp>
        <p:nvCxnSpPr>
          <p:cNvPr id="12" name="Прямая со стрелкой 11"/>
          <p:cNvCxnSpPr/>
          <p:nvPr/>
        </p:nvCxnSpPr>
        <p:spPr>
          <a:xfrm>
            <a:off x="4644008" y="1268760"/>
            <a:ext cx="914400" cy="914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a:off x="6372200" y="1772816"/>
            <a:ext cx="648072" cy="7200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7232749"/>
          </a:xfrm>
          <a:prstGeom prst="rect">
            <a:avLst/>
          </a:prstGeom>
        </p:spPr>
        <p:txBody>
          <a:bodyPr wrap="square">
            <a:spAutoFit/>
          </a:bodyPr>
          <a:lstStyle/>
          <a:p>
            <a:pPr algn="ctr"/>
            <a:r>
              <a:rPr lang="uk-UA" sz="4000" b="1" dirty="0">
                <a:solidFill>
                  <a:srgbClr val="FFFF00"/>
                </a:solidFill>
              </a:rPr>
              <a:t>Невідкладна синдромна діагностика у дітей.</a:t>
            </a:r>
          </a:p>
          <a:p>
            <a:pPr algn="ctr"/>
            <a:r>
              <a:rPr lang="uk-UA" sz="2400" dirty="0"/>
              <a:t>синдроми:</a:t>
            </a:r>
          </a:p>
          <a:p>
            <a:r>
              <a:rPr lang="uk-UA" sz="2400" dirty="0"/>
              <a:t>1. синдром внутрішньо плевральної напруги</a:t>
            </a:r>
          </a:p>
          <a:p>
            <a:r>
              <a:rPr lang="uk-UA" sz="2400" dirty="0"/>
              <a:t>        а) внутрішньо легеневий,</a:t>
            </a:r>
          </a:p>
          <a:p>
            <a:r>
              <a:rPr lang="uk-UA" sz="2400" dirty="0"/>
              <a:t>        б) поза легеневий;</a:t>
            </a:r>
          </a:p>
          <a:p>
            <a:r>
              <a:rPr lang="uk-UA" sz="2400" dirty="0"/>
              <a:t>2. синдром медіастинальної напруги;</a:t>
            </a:r>
          </a:p>
          <a:p>
            <a:r>
              <a:rPr lang="uk-UA" sz="2400" dirty="0"/>
              <a:t>3. синдром виключення з дихання легеневої паренхіми;</a:t>
            </a:r>
          </a:p>
          <a:p>
            <a:r>
              <a:rPr lang="uk-UA" sz="2400" dirty="0"/>
              <a:t>4. синдром бронхіального скидання;</a:t>
            </a:r>
          </a:p>
          <a:p>
            <a:r>
              <a:rPr lang="uk-UA" sz="2400" dirty="0"/>
              <a:t>5. синдром легеневої, легенево-плевральної</a:t>
            </a:r>
          </a:p>
          <a:p>
            <a:r>
              <a:rPr lang="uk-UA" sz="2400" dirty="0"/>
              <a:t> і внутрішньо плевральної кровотечі;</a:t>
            </a:r>
          </a:p>
          <a:p>
            <a:r>
              <a:rPr lang="uk-UA" sz="2400" dirty="0"/>
              <a:t>6. гнійно-септичний синдром;</a:t>
            </a:r>
          </a:p>
          <a:p>
            <a:r>
              <a:rPr lang="uk-UA" sz="2400" dirty="0"/>
              <a:t>7. абдомінальний синдром.</a:t>
            </a:r>
            <a:br>
              <a:rPr lang="uk-UA" sz="2400" dirty="0"/>
            </a:br>
            <a:r>
              <a:rPr lang="uk-UA" sz="2400" dirty="0"/>
              <a:t>У клінічній практиці досить рідко доводиться зустрічатися з ізольованим синдромом - зазвичай вони поєднуються, нашаровуючись один на інший. </a:t>
            </a:r>
            <a:br>
              <a:rPr lang="uk-UA" sz="2400" dirty="0"/>
            </a:br>
            <a:br>
              <a:rPr lang="uk-UA" sz="2400" dirty="0"/>
            </a:br>
            <a:endParaRPr lang="uk-UA" sz="2400"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3968" y="0"/>
            <a:ext cx="4860032" cy="6555641"/>
          </a:xfrm>
          <a:prstGeom prst="rect">
            <a:avLst/>
          </a:prstGeom>
        </p:spPr>
        <p:txBody>
          <a:bodyPr wrap="square">
            <a:spAutoFit/>
          </a:bodyPr>
          <a:lstStyle/>
          <a:p>
            <a:pPr algn="ctr"/>
            <a:r>
              <a:rPr lang="uk-UA" b="1" dirty="0"/>
              <a:t>Синдром внутрішньо плеврального напруження (СВПН).</a:t>
            </a:r>
          </a:p>
          <a:p>
            <a:r>
              <a:rPr lang="uk-UA" dirty="0"/>
              <a:t>патологічний стан що супроводжується підвищенням тиску в плевральній порожнині, колапсом легені, зміщенням органів середостіння в сторону, протилежну стороні поразки.</a:t>
            </a:r>
          </a:p>
          <a:p>
            <a:r>
              <a:rPr lang="uk-UA" dirty="0"/>
              <a:t>розрізняють:</a:t>
            </a:r>
          </a:p>
          <a:p>
            <a:pPr marL="174625" indent="-174625">
              <a:buFont typeface="Arial" pitchFamily="34" charset="0"/>
              <a:buChar char="•"/>
            </a:pPr>
            <a:r>
              <a:rPr lang="uk-UA" dirty="0"/>
              <a:t>внутрішньо легеневу і  </a:t>
            </a:r>
          </a:p>
          <a:p>
            <a:pPr marL="174625" indent="-174625">
              <a:buFont typeface="Arial" pitchFamily="34" charset="0"/>
              <a:buChar char="•"/>
            </a:pPr>
            <a:r>
              <a:rPr lang="uk-UA" dirty="0"/>
              <a:t> поза легеневу напругу.</a:t>
            </a:r>
          </a:p>
          <a:p>
            <a:endParaRPr lang="uk-UA" dirty="0"/>
          </a:p>
          <a:p>
            <a:r>
              <a:rPr lang="uk-UA" dirty="0"/>
              <a:t>Внутрішньо легенева напруга може бути викликана:</a:t>
            </a:r>
          </a:p>
          <a:p>
            <a:r>
              <a:rPr lang="uk-UA" dirty="0"/>
              <a:t>1. збільшенням розмірів внутрішньо легеневих утворень (бронхогенна кіста, стафілококова булла, значно рідше - пухлиною);</a:t>
            </a:r>
          </a:p>
          <a:p>
            <a:r>
              <a:rPr lang="uk-UA" dirty="0"/>
              <a:t>2. «здуттям» патологічно зміненої частки легкого (вроджена лобарна емфізема).</a:t>
            </a:r>
          </a:p>
          <a:p>
            <a:endParaRPr lang="uk-UA" dirty="0"/>
          </a:p>
          <a:p>
            <a:r>
              <a:rPr lang="uk-UA" dirty="0"/>
              <a:t>Поза легенева напруга може бути викликано:</a:t>
            </a:r>
          </a:p>
          <a:p>
            <a:r>
              <a:rPr lang="uk-UA" dirty="0"/>
              <a:t>1. різними формами пневмотораксу;</a:t>
            </a:r>
          </a:p>
          <a:p>
            <a:r>
              <a:rPr lang="uk-UA" dirty="0"/>
              <a:t>2. різними формами гідротораксу </a:t>
            </a:r>
            <a:br>
              <a:rPr lang="uk-UA" sz="2400" dirty="0"/>
            </a:br>
            <a:endParaRPr lang="uk-UA" sz="2400" dirty="0"/>
          </a:p>
        </p:txBody>
      </p:sp>
      <p:pic>
        <p:nvPicPr>
          <p:cNvPr id="38914" name="Picture 2"/>
          <p:cNvPicPr>
            <a:picLocks noChangeAspect="1" noChangeArrowheads="1"/>
          </p:cNvPicPr>
          <p:nvPr/>
        </p:nvPicPr>
        <p:blipFill>
          <a:blip r:embed="rId2" cstate="print"/>
          <a:srcRect/>
          <a:stretch>
            <a:fillRect/>
          </a:stretch>
        </p:blipFill>
        <p:spPr bwMode="auto">
          <a:xfrm>
            <a:off x="1" y="0"/>
            <a:ext cx="4139951" cy="6858000"/>
          </a:xfrm>
          <a:prstGeom prst="rect">
            <a:avLst/>
          </a:prstGeom>
          <a:solidFill>
            <a:schemeClr val="tx1"/>
          </a:solidFill>
          <a:ln w="9525">
            <a:noFill/>
            <a:miter lim="800000"/>
            <a:headEnd/>
            <a:tailEnd/>
          </a:ln>
          <a:effectLst/>
        </p:spPr>
      </p:pic>
      <p:sp>
        <p:nvSpPr>
          <p:cNvPr id="4" name="Прямоугольник 3"/>
          <p:cNvSpPr/>
          <p:nvPr/>
        </p:nvSpPr>
        <p:spPr>
          <a:xfrm>
            <a:off x="1259632" y="2564904"/>
            <a:ext cx="1656184" cy="432048"/>
          </a:xfrm>
          <a:prstGeom prst="rect">
            <a:avLst/>
          </a:prstGeom>
          <a:solidFill>
            <a:schemeClr val="tx1"/>
          </a:solidFill>
        </p:spPr>
        <p:txBody>
          <a:bodyPr wrap="square">
            <a:spAutoFit/>
          </a:bodyPr>
          <a:lstStyle/>
          <a:p>
            <a:pPr algn="ctr"/>
            <a:r>
              <a:rPr lang="uk-UA" sz="1100" dirty="0">
                <a:solidFill>
                  <a:srgbClr val="002060"/>
                </a:solidFill>
              </a:rPr>
              <a:t>Внутрішньо легенева напруга </a:t>
            </a:r>
            <a:endParaRPr lang="ru-RU" sz="1100" dirty="0">
              <a:solidFill>
                <a:srgbClr val="002060"/>
              </a:solidFill>
            </a:endParaRPr>
          </a:p>
        </p:txBody>
      </p:sp>
      <p:sp>
        <p:nvSpPr>
          <p:cNvPr id="5" name="Прямоугольник 4"/>
          <p:cNvSpPr/>
          <p:nvPr/>
        </p:nvSpPr>
        <p:spPr>
          <a:xfrm>
            <a:off x="1691680" y="1268760"/>
            <a:ext cx="792088" cy="600164"/>
          </a:xfrm>
          <a:prstGeom prst="rect">
            <a:avLst/>
          </a:prstGeom>
          <a:solidFill>
            <a:schemeClr val="tx1"/>
          </a:solidFill>
        </p:spPr>
        <p:txBody>
          <a:bodyPr wrap="square">
            <a:spAutoFit/>
          </a:bodyPr>
          <a:lstStyle/>
          <a:p>
            <a:pPr algn="ctr"/>
            <a:r>
              <a:rPr lang="uk-UA" sz="1100" dirty="0">
                <a:solidFill>
                  <a:srgbClr val="002060"/>
                </a:solidFill>
              </a:rPr>
              <a:t>Гостра лобарна емфізема</a:t>
            </a:r>
            <a:endParaRPr lang="ru-RU" sz="1100" dirty="0">
              <a:solidFill>
                <a:srgbClr val="002060"/>
              </a:solidFill>
            </a:endParaRPr>
          </a:p>
        </p:txBody>
      </p:sp>
      <p:sp>
        <p:nvSpPr>
          <p:cNvPr id="6" name="Прямоугольник 5"/>
          <p:cNvSpPr/>
          <p:nvPr/>
        </p:nvSpPr>
        <p:spPr>
          <a:xfrm>
            <a:off x="2915816" y="2492896"/>
            <a:ext cx="1008112" cy="430887"/>
          </a:xfrm>
          <a:prstGeom prst="rect">
            <a:avLst/>
          </a:prstGeom>
          <a:solidFill>
            <a:schemeClr val="tx1"/>
          </a:solidFill>
        </p:spPr>
        <p:txBody>
          <a:bodyPr wrap="square">
            <a:spAutoFit/>
          </a:bodyPr>
          <a:lstStyle/>
          <a:p>
            <a:pPr algn="ctr"/>
            <a:r>
              <a:rPr lang="uk-UA" sz="1100" dirty="0">
                <a:solidFill>
                  <a:srgbClr val="002060"/>
                </a:solidFill>
              </a:rPr>
              <a:t>Пухлина легень</a:t>
            </a:r>
            <a:endParaRPr lang="ru-RU" sz="1100" dirty="0">
              <a:solidFill>
                <a:srgbClr val="002060"/>
              </a:solidFill>
            </a:endParaRPr>
          </a:p>
        </p:txBody>
      </p:sp>
      <p:sp>
        <p:nvSpPr>
          <p:cNvPr id="7" name="Прямоугольник 6"/>
          <p:cNvSpPr/>
          <p:nvPr/>
        </p:nvSpPr>
        <p:spPr>
          <a:xfrm>
            <a:off x="0" y="2492896"/>
            <a:ext cx="1457450" cy="261610"/>
          </a:xfrm>
          <a:prstGeom prst="rect">
            <a:avLst/>
          </a:prstGeom>
          <a:solidFill>
            <a:schemeClr val="tx1"/>
          </a:solidFill>
        </p:spPr>
        <p:txBody>
          <a:bodyPr wrap="none">
            <a:spAutoFit/>
          </a:bodyPr>
          <a:lstStyle/>
          <a:p>
            <a:pPr algn="ctr"/>
            <a:r>
              <a:rPr lang="uk-UA" sz="1100" dirty="0">
                <a:solidFill>
                  <a:srgbClr val="002060"/>
                </a:solidFill>
              </a:rPr>
              <a:t>Гостре  вздуття кісти</a:t>
            </a:r>
            <a:endParaRPr lang="ru-RU" sz="1100" dirty="0">
              <a:solidFill>
                <a:srgbClr val="002060"/>
              </a:solidFill>
            </a:endParaRPr>
          </a:p>
        </p:txBody>
      </p:sp>
      <p:sp>
        <p:nvSpPr>
          <p:cNvPr id="8" name="Прямоугольник 7"/>
          <p:cNvSpPr/>
          <p:nvPr/>
        </p:nvSpPr>
        <p:spPr>
          <a:xfrm>
            <a:off x="1331640" y="4077072"/>
            <a:ext cx="1577676" cy="261610"/>
          </a:xfrm>
          <a:prstGeom prst="rect">
            <a:avLst/>
          </a:prstGeom>
          <a:solidFill>
            <a:schemeClr val="tx1"/>
          </a:solidFill>
        </p:spPr>
        <p:txBody>
          <a:bodyPr wrap="none">
            <a:spAutoFit/>
          </a:bodyPr>
          <a:lstStyle/>
          <a:p>
            <a:r>
              <a:rPr lang="uk-UA" sz="1100" dirty="0">
                <a:solidFill>
                  <a:srgbClr val="002060"/>
                </a:solidFill>
              </a:rPr>
              <a:t>Поза легенева напруга </a:t>
            </a:r>
            <a:endParaRPr lang="ru-RU" sz="1100" dirty="0">
              <a:solidFill>
                <a:srgbClr val="002060"/>
              </a:solidFill>
            </a:endParaRPr>
          </a:p>
        </p:txBody>
      </p:sp>
      <p:sp>
        <p:nvSpPr>
          <p:cNvPr id="9" name="Прямоугольник 8"/>
          <p:cNvSpPr/>
          <p:nvPr/>
        </p:nvSpPr>
        <p:spPr>
          <a:xfrm>
            <a:off x="2339752" y="6596390"/>
            <a:ext cx="1401346" cy="261610"/>
          </a:xfrm>
          <a:prstGeom prst="rect">
            <a:avLst/>
          </a:prstGeom>
          <a:solidFill>
            <a:schemeClr val="tx1"/>
          </a:solidFill>
        </p:spPr>
        <p:txBody>
          <a:bodyPr wrap="none">
            <a:spAutoFit/>
          </a:bodyPr>
          <a:lstStyle/>
          <a:p>
            <a:r>
              <a:rPr lang="uk-UA" sz="1100" dirty="0">
                <a:solidFill>
                  <a:srgbClr val="002060"/>
                </a:solidFill>
              </a:rPr>
              <a:t>Діафрагмальна кила</a:t>
            </a:r>
            <a:endParaRPr lang="ru-RU" sz="1100" dirty="0">
              <a:solidFill>
                <a:srgbClr val="002060"/>
              </a:solidFill>
            </a:endParaRPr>
          </a:p>
        </p:txBody>
      </p:sp>
      <p:sp>
        <p:nvSpPr>
          <p:cNvPr id="10" name="Прямоугольник 9"/>
          <p:cNvSpPr/>
          <p:nvPr/>
        </p:nvSpPr>
        <p:spPr>
          <a:xfrm>
            <a:off x="0" y="4869160"/>
            <a:ext cx="1048685" cy="261610"/>
          </a:xfrm>
          <a:prstGeom prst="rect">
            <a:avLst/>
          </a:prstGeom>
          <a:solidFill>
            <a:schemeClr val="tx1"/>
          </a:solidFill>
        </p:spPr>
        <p:txBody>
          <a:bodyPr wrap="none">
            <a:spAutoFit/>
          </a:bodyPr>
          <a:lstStyle/>
          <a:p>
            <a:r>
              <a:rPr lang="uk-UA" sz="1100" dirty="0">
                <a:solidFill>
                  <a:srgbClr val="002060"/>
                </a:solidFill>
              </a:rPr>
              <a:t>Пневмоторакс</a:t>
            </a:r>
            <a:endParaRPr lang="ru-RU" sz="1100" dirty="0">
              <a:solidFill>
                <a:srgbClr val="002060"/>
              </a:solidFill>
            </a:endParaRPr>
          </a:p>
        </p:txBody>
      </p:sp>
      <p:sp>
        <p:nvSpPr>
          <p:cNvPr id="11" name="Прямоугольник 10"/>
          <p:cNvSpPr/>
          <p:nvPr/>
        </p:nvSpPr>
        <p:spPr>
          <a:xfrm>
            <a:off x="2627784" y="4941168"/>
            <a:ext cx="1391728" cy="261610"/>
          </a:xfrm>
          <a:prstGeom prst="rect">
            <a:avLst/>
          </a:prstGeom>
          <a:solidFill>
            <a:schemeClr val="tx1"/>
          </a:solidFill>
        </p:spPr>
        <p:txBody>
          <a:bodyPr wrap="none">
            <a:spAutoFit/>
          </a:bodyPr>
          <a:lstStyle/>
          <a:p>
            <a:r>
              <a:rPr lang="uk-UA" sz="1100" dirty="0">
                <a:solidFill>
                  <a:srgbClr val="002060"/>
                </a:solidFill>
              </a:rPr>
              <a:t>Гидропневмоторакс</a:t>
            </a:r>
            <a:endParaRPr lang="ru-RU" sz="1100" dirty="0"/>
          </a:p>
        </p:txBody>
      </p:sp>
      <p:sp>
        <p:nvSpPr>
          <p:cNvPr id="13" name="Прямоугольник 12"/>
          <p:cNvSpPr/>
          <p:nvPr/>
        </p:nvSpPr>
        <p:spPr>
          <a:xfrm>
            <a:off x="683568" y="6453336"/>
            <a:ext cx="1391728" cy="261610"/>
          </a:xfrm>
          <a:prstGeom prst="rect">
            <a:avLst/>
          </a:prstGeom>
          <a:solidFill>
            <a:schemeClr val="tx1"/>
          </a:solidFill>
        </p:spPr>
        <p:txBody>
          <a:bodyPr wrap="none">
            <a:spAutoFit/>
          </a:bodyPr>
          <a:lstStyle/>
          <a:p>
            <a:r>
              <a:rPr lang="uk-UA" sz="1100" dirty="0">
                <a:solidFill>
                  <a:srgbClr val="002060"/>
                </a:solidFill>
              </a:rPr>
              <a:t>Гидропневмоторакс</a:t>
            </a:r>
            <a:endParaRPr lang="ru-RU" sz="1100"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820472" cy="7355860"/>
          </a:xfrm>
          <a:prstGeom prst="rect">
            <a:avLst/>
          </a:prstGeom>
        </p:spPr>
        <p:txBody>
          <a:bodyPr wrap="square">
            <a:spAutoFit/>
          </a:bodyPr>
          <a:lstStyle/>
          <a:p>
            <a:pPr algn="ctr"/>
            <a:r>
              <a:rPr lang="uk-UA" sz="3200" b="1" dirty="0"/>
              <a:t>Синдром внутрішньо плеврального напруження</a:t>
            </a:r>
          </a:p>
          <a:p>
            <a:pPr algn="just"/>
            <a:r>
              <a:rPr lang="uk-UA" sz="2400" dirty="0"/>
              <a:t>розвивається на тлі:</a:t>
            </a:r>
          </a:p>
          <a:p>
            <a:pPr algn="just"/>
            <a:r>
              <a:rPr lang="uk-UA" sz="2400" dirty="0"/>
              <a:t> важкої стафілококової пневмонії (прорив вогнища деструкції, розвиток піопневмотораксу або реактивного піотораксу) або</a:t>
            </a:r>
          </a:p>
          <a:p>
            <a:pPr algn="just"/>
            <a:r>
              <a:rPr lang="uk-UA" sz="2400" dirty="0"/>
              <a:t> незабаром після абсцедуючої пневмонії (гостре збільшення розмірів булли, її прорив з розвитком пневмотораксу).</a:t>
            </a:r>
          </a:p>
          <a:p>
            <a:pPr algn="just"/>
            <a:r>
              <a:rPr lang="uk-UA" sz="2400" dirty="0"/>
              <a:t> рідше цей синдром розвивається раптово, на тлі «повного здоров'я» - прорив чи гостре збільшення безсимптомно </a:t>
            </a:r>
            <a:r>
              <a:rPr lang="uk-UA" sz="2400" dirty="0" err="1"/>
              <a:t>протікаючої</a:t>
            </a:r>
            <a:r>
              <a:rPr lang="uk-UA" sz="2400" dirty="0"/>
              <a:t> бронхогенної кісти або «спонтанний» пневмоторакс.</a:t>
            </a:r>
          </a:p>
          <a:p>
            <a:pPr algn="just"/>
            <a:r>
              <a:rPr lang="uk-UA" sz="2400" b="1" dirty="0"/>
              <a:t> Клінічна картина</a:t>
            </a:r>
            <a:r>
              <a:rPr lang="uk-UA" sz="2400" dirty="0"/>
              <a:t>:</a:t>
            </a:r>
          </a:p>
          <a:p>
            <a:pPr algn="just"/>
            <a:r>
              <a:rPr lang="uk-UA" sz="2400" dirty="0"/>
              <a:t>розвивається гостро, рідше </a:t>
            </a:r>
            <a:r>
              <a:rPr lang="uk-UA" sz="2400" dirty="0" err="1"/>
              <a:t>підгостро</a:t>
            </a:r>
            <a:r>
              <a:rPr lang="uk-UA" sz="2400" dirty="0"/>
              <a:t>.</a:t>
            </a:r>
          </a:p>
          <a:p>
            <a:pPr algn="just"/>
            <a:r>
              <a:rPr lang="uk-UA" sz="2400" dirty="0"/>
              <a:t>Стан різко погіршується: після нападу кашлю (іноді супроводжується апное) розвивається виражена задишка і прогресуючий ціаноз. Дитина збуджена, метається, намагаючись знайти зручне положення. Пульс слабкий, ниткоподібний, тахікардія. При огляді: відставання при диханні і випинання ураженої половини грудної клітки.</a:t>
            </a:r>
          </a:p>
          <a:p>
            <a:pPr algn="just"/>
            <a:r>
              <a:rPr lang="uk-UA" sz="2400" dirty="0"/>
              <a:t>        </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63888" y="764704"/>
            <a:ext cx="5328592" cy="3046988"/>
          </a:xfrm>
          <a:prstGeom prst="rect">
            <a:avLst/>
          </a:prstGeom>
        </p:spPr>
        <p:txBody>
          <a:bodyPr wrap="square">
            <a:spAutoFit/>
          </a:bodyPr>
          <a:lstStyle/>
          <a:p>
            <a:pPr indent="360363" algn="just"/>
            <a:r>
              <a:rPr lang="uk-UA" sz="2400" dirty="0"/>
              <a:t>На оглядовій рентгенограмі в прямій проекції органів грудної порожнини визначається:</a:t>
            </a:r>
          </a:p>
          <a:p>
            <a:pPr marL="342900" indent="-342900" algn="just">
              <a:buFont typeface="Wingdings" panose="05000000000000000000" pitchFamily="2" charset="2"/>
              <a:buChar char="Ø"/>
            </a:pPr>
            <a:r>
              <a:rPr lang="uk-UA" sz="2400" dirty="0"/>
              <a:t> зміщення середостіння в здорову сторону,</a:t>
            </a:r>
          </a:p>
          <a:p>
            <a:pPr marL="342900" indent="-342900" algn="just">
              <a:buFont typeface="Wingdings" panose="05000000000000000000" pitchFamily="2" charset="2"/>
              <a:buChar char="Ø"/>
            </a:pPr>
            <a:r>
              <a:rPr lang="uk-UA" sz="2400" dirty="0"/>
              <a:t>відсутність легеневого малюнка,</a:t>
            </a:r>
          </a:p>
          <a:p>
            <a:pPr marL="342900" indent="-342900" algn="just">
              <a:buFont typeface="Wingdings" panose="05000000000000000000" pitchFamily="2" charset="2"/>
              <a:buChar char="Ø"/>
            </a:pPr>
            <a:r>
              <a:rPr lang="uk-UA" sz="2400" dirty="0"/>
              <a:t>підвищена прозорість на стороні поразки.</a:t>
            </a:r>
          </a:p>
        </p:txBody>
      </p:sp>
      <p:pic>
        <p:nvPicPr>
          <p:cNvPr id="3" name="Picture 2"/>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0" y="764704"/>
            <a:ext cx="3577214" cy="3140968"/>
          </a:xfrm>
          <a:prstGeom prst="rect">
            <a:avLst/>
          </a:prstGeom>
          <a:noFill/>
          <a:ln w="9525">
            <a:noFill/>
            <a:miter lim="800000"/>
            <a:headEnd/>
            <a:tailEnd/>
          </a:ln>
          <a:effectLst/>
        </p:spPr>
      </p:pic>
      <p:sp>
        <p:nvSpPr>
          <p:cNvPr id="5" name="Прямоугольник 4"/>
          <p:cNvSpPr/>
          <p:nvPr/>
        </p:nvSpPr>
        <p:spPr>
          <a:xfrm>
            <a:off x="0" y="1"/>
            <a:ext cx="3563888" cy="646331"/>
          </a:xfrm>
          <a:prstGeom prst="rect">
            <a:avLst/>
          </a:prstGeom>
        </p:spPr>
        <p:txBody>
          <a:bodyPr wrap="square">
            <a:spAutoFit/>
          </a:bodyPr>
          <a:lstStyle/>
          <a:p>
            <a:pPr algn="ctr"/>
            <a:r>
              <a:rPr lang="uk-UA" b="1" dirty="0"/>
              <a:t>Синдром внутрішньо плеврального напруження</a:t>
            </a:r>
          </a:p>
        </p:txBody>
      </p:sp>
      <p:sp>
        <p:nvSpPr>
          <p:cNvPr id="6" name="Прямоугольник 5"/>
          <p:cNvSpPr/>
          <p:nvPr/>
        </p:nvSpPr>
        <p:spPr>
          <a:xfrm>
            <a:off x="251520" y="3995678"/>
            <a:ext cx="8424936" cy="2677656"/>
          </a:xfrm>
          <a:prstGeom prst="rect">
            <a:avLst/>
          </a:prstGeom>
        </p:spPr>
        <p:txBody>
          <a:bodyPr wrap="square">
            <a:spAutoFit/>
          </a:bodyPr>
          <a:lstStyle/>
          <a:p>
            <a:pPr indent="261938" algn="just"/>
            <a:r>
              <a:rPr lang="uk-UA" sz="2400" dirty="0"/>
              <a:t>При піопневмотораксі визначається горизонтальний рівень рідини, при внутрішньо легеневій напрузі можна виявити контури напруженої кісти, а також відтиснуті і колабовані частки легені. При прогресуванні основного процесу може виникати клапанне сполучення між бронхом і порожниною кісти або плевральної порожниною, що призведе до наростання напруги. </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59632" y="0"/>
            <a:ext cx="7416824" cy="461665"/>
          </a:xfrm>
          <a:prstGeom prst="rect">
            <a:avLst/>
          </a:prstGeom>
        </p:spPr>
        <p:txBody>
          <a:bodyPr wrap="square">
            <a:spAutoFit/>
          </a:bodyPr>
          <a:lstStyle/>
          <a:p>
            <a:r>
              <a:rPr lang="ru-RU" sz="2400" b="1" dirty="0"/>
              <a:t>Синдром внутриплеврального напряжения</a:t>
            </a:r>
            <a:endParaRPr lang="ru-RU" sz="2400" dirty="0"/>
          </a:p>
        </p:txBody>
      </p:sp>
      <p:pic>
        <p:nvPicPr>
          <p:cNvPr id="33793" name="Picture 1"/>
          <p:cNvPicPr>
            <a:picLocks noChangeAspect="1" noChangeArrowheads="1"/>
          </p:cNvPicPr>
          <p:nvPr/>
        </p:nvPicPr>
        <p:blipFill>
          <a:blip r:embed="rId2" cstate="print">
            <a:grayscl/>
            <a:lum bright="30000" contrast="40000"/>
          </a:blip>
          <a:srcRect/>
          <a:stretch>
            <a:fillRect/>
          </a:stretch>
        </p:blipFill>
        <p:spPr bwMode="auto">
          <a:xfrm>
            <a:off x="919163" y="881063"/>
            <a:ext cx="6389141" cy="5095875"/>
          </a:xfrm>
          <a:prstGeom prst="rect">
            <a:avLst/>
          </a:prstGeom>
          <a:noFill/>
          <a:ln w="9525">
            <a:noFill/>
            <a:miter lim="800000"/>
            <a:headEnd/>
            <a:tailEnd/>
          </a:ln>
        </p:spPr>
      </p:pic>
      <p:sp>
        <p:nvSpPr>
          <p:cNvPr id="6" name="Прямоугольник 5"/>
          <p:cNvSpPr/>
          <p:nvPr/>
        </p:nvSpPr>
        <p:spPr>
          <a:xfrm>
            <a:off x="2483768" y="5517232"/>
            <a:ext cx="3816424" cy="432048"/>
          </a:xfrm>
          <a:prstGeom prst="rect">
            <a:avLst/>
          </a:prstGeom>
          <a:solidFill>
            <a:schemeClr val="tx1">
              <a:lumMod val="9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0"/>
            <a:ext cx="4355976" cy="5407418"/>
          </a:xfrm>
          <a:prstGeom prst="rect">
            <a:avLst/>
          </a:prstGeom>
          <a:noFill/>
          <a:ln w="9525">
            <a:noFill/>
            <a:miter lim="800000"/>
            <a:headEnd/>
            <a:tailEnd/>
          </a:ln>
          <a:effectLst/>
        </p:spPr>
      </p:pic>
      <p:sp>
        <p:nvSpPr>
          <p:cNvPr id="3" name="Прямоугольник 2"/>
          <p:cNvSpPr/>
          <p:nvPr/>
        </p:nvSpPr>
        <p:spPr>
          <a:xfrm>
            <a:off x="4355976" y="0"/>
            <a:ext cx="4788024" cy="1569660"/>
          </a:xfrm>
          <a:prstGeom prst="rect">
            <a:avLst/>
          </a:prstGeom>
        </p:spPr>
        <p:txBody>
          <a:bodyPr wrap="square">
            <a:spAutoFit/>
          </a:bodyPr>
          <a:lstStyle/>
          <a:p>
            <a:pPr algn="ctr"/>
            <a:r>
              <a:rPr lang="ru-RU" sz="2400" b="1" dirty="0"/>
              <a:t>Синдром </a:t>
            </a:r>
            <a:r>
              <a:rPr lang="ru-RU" sz="2400" b="1" dirty="0" err="1"/>
              <a:t>виключення</a:t>
            </a:r>
            <a:r>
              <a:rPr lang="ru-RU" sz="2400" b="1" dirty="0"/>
              <a:t> </a:t>
            </a:r>
            <a:r>
              <a:rPr lang="ru-RU" sz="2400" b="1" dirty="0" err="1"/>
              <a:t>з</a:t>
            </a:r>
            <a:r>
              <a:rPr lang="ru-RU" sz="2400" b="1" dirty="0"/>
              <a:t> </a:t>
            </a:r>
            <a:r>
              <a:rPr lang="ru-RU" sz="2400" b="1" dirty="0" err="1"/>
              <a:t>дихання</a:t>
            </a:r>
            <a:r>
              <a:rPr lang="ru-RU" sz="2400" b="1" dirty="0"/>
              <a:t> </a:t>
            </a:r>
            <a:r>
              <a:rPr lang="ru-RU" sz="2400" b="1" dirty="0" err="1"/>
              <a:t>легеневої</a:t>
            </a:r>
            <a:r>
              <a:rPr lang="ru-RU" sz="2400" b="1" dirty="0"/>
              <a:t> </a:t>
            </a:r>
            <a:r>
              <a:rPr lang="ru-RU" sz="2400" b="1" dirty="0" err="1"/>
              <a:t>паренхіми</a:t>
            </a:r>
            <a:endParaRPr lang="ru-RU" sz="2400" b="1" dirty="0"/>
          </a:p>
          <a:p>
            <a:pPr algn="ctr"/>
            <a:br>
              <a:rPr lang="ru-RU" sz="2400" b="1" dirty="0"/>
            </a:br>
            <a:endParaRPr lang="ru-RU" sz="2400" b="1" dirty="0"/>
          </a:p>
        </p:txBody>
      </p:sp>
      <p:sp>
        <p:nvSpPr>
          <p:cNvPr id="4" name="Прямоугольник 3"/>
          <p:cNvSpPr/>
          <p:nvPr/>
        </p:nvSpPr>
        <p:spPr>
          <a:xfrm>
            <a:off x="4427984" y="836712"/>
            <a:ext cx="4716016" cy="4524315"/>
          </a:xfrm>
          <a:prstGeom prst="rect">
            <a:avLst/>
          </a:prstGeom>
        </p:spPr>
        <p:txBody>
          <a:bodyPr wrap="square">
            <a:spAutoFit/>
          </a:bodyPr>
          <a:lstStyle/>
          <a:p>
            <a:pPr algn="just"/>
            <a:r>
              <a:rPr lang="ru-RU" dirty="0"/>
              <a:t>(</a:t>
            </a:r>
            <a:r>
              <a:rPr lang="ru-RU" dirty="0" err="1"/>
              <a:t>Порушення</a:t>
            </a:r>
            <a:r>
              <a:rPr lang="ru-RU" dirty="0"/>
              <a:t> </a:t>
            </a:r>
            <a:r>
              <a:rPr lang="ru-RU" dirty="0" err="1"/>
              <a:t>прохідності</a:t>
            </a:r>
            <a:r>
              <a:rPr lang="ru-RU" dirty="0"/>
              <a:t> </a:t>
            </a:r>
            <a:r>
              <a:rPr lang="ru-RU" dirty="0" err="1"/>
              <a:t>дихальних</a:t>
            </a:r>
            <a:r>
              <a:rPr lang="ru-RU" dirty="0"/>
              <a:t> </a:t>
            </a:r>
            <a:r>
              <a:rPr lang="ru-RU" dirty="0" err="1"/>
              <a:t>шляхів</a:t>
            </a:r>
            <a:r>
              <a:rPr lang="ru-RU" dirty="0"/>
              <a:t>).</a:t>
            </a:r>
          </a:p>
          <a:p>
            <a:pPr marL="342900" indent="-342900" algn="just">
              <a:buAutoNum type="arabicPeriod"/>
            </a:pPr>
            <a:r>
              <a:rPr lang="ru-RU" dirty="0" err="1"/>
              <a:t>повне</a:t>
            </a:r>
            <a:r>
              <a:rPr lang="ru-RU" dirty="0"/>
              <a:t> </a:t>
            </a:r>
            <a:r>
              <a:rPr lang="ru-RU" dirty="0" err="1"/>
              <a:t>або</a:t>
            </a:r>
            <a:r>
              <a:rPr lang="ru-RU" dirty="0"/>
              <a:t> </a:t>
            </a:r>
            <a:r>
              <a:rPr lang="ru-RU" dirty="0" err="1"/>
              <a:t>часткове</a:t>
            </a:r>
            <a:r>
              <a:rPr lang="ru-RU" dirty="0"/>
              <a:t> </a:t>
            </a:r>
            <a:r>
              <a:rPr lang="ru-RU" dirty="0" err="1"/>
              <a:t>порушення</a:t>
            </a:r>
            <a:r>
              <a:rPr lang="ru-RU" dirty="0"/>
              <a:t> </a:t>
            </a:r>
            <a:r>
              <a:rPr lang="ru-RU" dirty="0" err="1"/>
              <a:t>прохідності</a:t>
            </a:r>
            <a:r>
              <a:rPr lang="ru-RU" dirty="0"/>
              <a:t> </a:t>
            </a:r>
            <a:r>
              <a:rPr lang="ru-RU" dirty="0" err="1"/>
              <a:t>верхніх</a:t>
            </a:r>
            <a:r>
              <a:rPr lang="ru-RU" dirty="0"/>
              <a:t> </a:t>
            </a:r>
            <a:r>
              <a:rPr lang="ru-RU" dirty="0" err="1"/>
              <a:t>дихальних</a:t>
            </a:r>
            <a:r>
              <a:rPr lang="ru-RU" dirty="0"/>
              <a:t> </a:t>
            </a:r>
            <a:r>
              <a:rPr lang="ru-RU" dirty="0" err="1"/>
              <a:t>шляхів</a:t>
            </a:r>
            <a:r>
              <a:rPr lang="ru-RU" dirty="0"/>
              <a:t> (</a:t>
            </a:r>
            <a:r>
              <a:rPr lang="ru-RU" dirty="0" err="1"/>
              <a:t>підзв'язковий</a:t>
            </a:r>
            <a:r>
              <a:rPr lang="ru-RU" dirty="0"/>
              <a:t>  </a:t>
            </a:r>
            <a:r>
              <a:rPr lang="ru-RU" dirty="0" err="1"/>
              <a:t>ларингіт</a:t>
            </a:r>
            <a:r>
              <a:rPr lang="ru-RU" dirty="0"/>
              <a:t>, </a:t>
            </a:r>
            <a:r>
              <a:rPr lang="ru-RU" dirty="0" err="1"/>
              <a:t>сторонні</a:t>
            </a:r>
            <a:r>
              <a:rPr lang="ru-RU" dirty="0"/>
              <a:t> </a:t>
            </a:r>
            <a:r>
              <a:rPr lang="ru-RU" dirty="0" err="1"/>
              <a:t>тіла</a:t>
            </a:r>
            <a:r>
              <a:rPr lang="ru-RU" dirty="0"/>
              <a:t> </a:t>
            </a:r>
            <a:r>
              <a:rPr lang="ru-RU" dirty="0" err="1"/>
              <a:t>гортані</a:t>
            </a:r>
            <a:r>
              <a:rPr lang="ru-RU" dirty="0"/>
              <a:t> </a:t>
            </a:r>
            <a:r>
              <a:rPr lang="ru-RU" dirty="0" err="1"/>
              <a:t>і</a:t>
            </a:r>
            <a:r>
              <a:rPr lang="ru-RU" dirty="0"/>
              <a:t> </a:t>
            </a:r>
            <a:r>
              <a:rPr lang="ru-RU" dirty="0" err="1"/>
              <a:t>трахеї</a:t>
            </a:r>
            <a:r>
              <a:rPr lang="ru-RU" dirty="0"/>
              <a:t>, </a:t>
            </a:r>
            <a:r>
              <a:rPr lang="ru-RU" dirty="0" err="1"/>
              <a:t>вроджені</a:t>
            </a:r>
            <a:r>
              <a:rPr lang="ru-RU" dirty="0"/>
              <a:t> та </a:t>
            </a:r>
            <a:r>
              <a:rPr lang="ru-RU" dirty="0" err="1"/>
              <a:t>набуті</a:t>
            </a:r>
            <a:r>
              <a:rPr lang="ru-RU" dirty="0"/>
              <a:t> </a:t>
            </a:r>
            <a:r>
              <a:rPr lang="ru-RU" dirty="0" err="1"/>
              <a:t>стенози</a:t>
            </a:r>
            <a:r>
              <a:rPr lang="ru-RU" dirty="0"/>
              <a:t> </a:t>
            </a:r>
            <a:r>
              <a:rPr lang="ru-RU" dirty="0" err="1"/>
              <a:t>трахеї</a:t>
            </a:r>
            <a:r>
              <a:rPr lang="ru-RU" dirty="0"/>
              <a:t>);</a:t>
            </a:r>
          </a:p>
          <a:p>
            <a:pPr algn="just"/>
            <a:endParaRPr lang="ru-RU" dirty="0"/>
          </a:p>
          <a:p>
            <a:pPr algn="just"/>
            <a:r>
              <a:rPr lang="ru-RU" dirty="0"/>
              <a:t>2. </a:t>
            </a:r>
            <a:r>
              <a:rPr lang="ru-RU" dirty="0" err="1"/>
              <a:t>повне</a:t>
            </a:r>
            <a:r>
              <a:rPr lang="ru-RU" dirty="0"/>
              <a:t> </a:t>
            </a:r>
            <a:r>
              <a:rPr lang="ru-RU" dirty="0" err="1"/>
              <a:t>або</a:t>
            </a:r>
            <a:r>
              <a:rPr lang="ru-RU" dirty="0"/>
              <a:t> </a:t>
            </a:r>
            <a:r>
              <a:rPr lang="ru-RU" dirty="0" err="1"/>
              <a:t>часткове</a:t>
            </a:r>
            <a:r>
              <a:rPr lang="ru-RU" dirty="0"/>
              <a:t> </a:t>
            </a:r>
            <a:r>
              <a:rPr lang="ru-RU" dirty="0" err="1"/>
              <a:t>порушення</a:t>
            </a:r>
            <a:r>
              <a:rPr lang="ru-RU" dirty="0"/>
              <a:t> </a:t>
            </a:r>
            <a:r>
              <a:rPr lang="ru-RU" dirty="0" err="1"/>
              <a:t>прохідності</a:t>
            </a:r>
            <a:r>
              <a:rPr lang="ru-RU" dirty="0"/>
              <a:t> </a:t>
            </a:r>
            <a:r>
              <a:rPr lang="ru-RU" dirty="0" err="1"/>
              <a:t>периферичних</a:t>
            </a:r>
            <a:r>
              <a:rPr lang="ru-RU" dirty="0"/>
              <a:t> </a:t>
            </a:r>
            <a:r>
              <a:rPr lang="ru-RU" dirty="0" err="1"/>
              <a:t>бронхів</a:t>
            </a:r>
            <a:r>
              <a:rPr lang="ru-RU" dirty="0"/>
              <a:t> (</a:t>
            </a:r>
            <a:r>
              <a:rPr lang="ru-RU" dirty="0" err="1"/>
              <a:t>обтураційні</a:t>
            </a:r>
            <a:r>
              <a:rPr lang="ru-RU" dirty="0"/>
              <a:t> </a:t>
            </a:r>
            <a:r>
              <a:rPr lang="ru-RU" dirty="0" err="1"/>
              <a:t>і</a:t>
            </a:r>
            <a:r>
              <a:rPr lang="ru-RU" dirty="0"/>
              <a:t> </a:t>
            </a:r>
            <a:r>
              <a:rPr lang="ru-RU" dirty="0" err="1"/>
              <a:t>нервнорефлекторні</a:t>
            </a:r>
            <a:r>
              <a:rPr lang="ru-RU" dirty="0"/>
              <a:t> </a:t>
            </a:r>
            <a:r>
              <a:rPr lang="ru-RU" dirty="0" err="1"/>
              <a:t>ателектази</a:t>
            </a:r>
            <a:r>
              <a:rPr lang="ru-RU" dirty="0"/>
              <a:t>, </a:t>
            </a:r>
            <a:r>
              <a:rPr lang="ru-RU" dirty="0" err="1"/>
              <a:t>бронхоспазм</a:t>
            </a:r>
            <a:r>
              <a:rPr lang="ru-RU" dirty="0"/>
              <a:t>, </a:t>
            </a:r>
            <a:r>
              <a:rPr lang="ru-RU" dirty="0" err="1"/>
              <a:t>бронхіальна</a:t>
            </a:r>
            <a:r>
              <a:rPr lang="ru-RU" dirty="0"/>
              <a:t> астма, </a:t>
            </a:r>
            <a:r>
              <a:rPr lang="ru-RU" dirty="0" err="1"/>
              <a:t>сторонні</a:t>
            </a:r>
            <a:r>
              <a:rPr lang="ru-RU" dirty="0"/>
              <a:t> </a:t>
            </a:r>
            <a:r>
              <a:rPr lang="ru-RU" dirty="0" err="1"/>
              <a:t>тіла</a:t>
            </a:r>
            <a:r>
              <a:rPr lang="ru-RU" dirty="0"/>
              <a:t> </a:t>
            </a:r>
            <a:r>
              <a:rPr lang="ru-RU" dirty="0" err="1"/>
              <a:t>бронхів</a:t>
            </a:r>
            <a:r>
              <a:rPr lang="ru-RU" dirty="0"/>
              <a:t>);</a:t>
            </a:r>
          </a:p>
          <a:p>
            <a:pPr algn="just"/>
            <a:endParaRPr lang="ru-RU" dirty="0"/>
          </a:p>
          <a:p>
            <a:pPr algn="just"/>
            <a:r>
              <a:rPr lang="ru-RU" dirty="0"/>
              <a:t>3. </a:t>
            </a:r>
            <a:r>
              <a:rPr lang="ru-RU" dirty="0" err="1"/>
              <a:t>порушення</a:t>
            </a:r>
            <a:r>
              <a:rPr lang="ru-RU" dirty="0"/>
              <a:t> </a:t>
            </a:r>
            <a:r>
              <a:rPr lang="ru-RU" dirty="0" err="1"/>
              <a:t>бронхіальної</a:t>
            </a:r>
            <a:r>
              <a:rPr lang="ru-RU" dirty="0"/>
              <a:t> </a:t>
            </a:r>
            <a:r>
              <a:rPr lang="ru-RU" dirty="0" err="1"/>
              <a:t>прохідності</a:t>
            </a:r>
            <a:r>
              <a:rPr lang="ru-RU" dirty="0"/>
              <a:t>, </a:t>
            </a:r>
            <a:r>
              <a:rPr lang="ru-RU" dirty="0" err="1"/>
              <a:t>що</a:t>
            </a:r>
            <a:r>
              <a:rPr lang="ru-RU" dirty="0"/>
              <a:t> </a:t>
            </a:r>
            <a:r>
              <a:rPr lang="ru-RU" dirty="0" err="1"/>
              <a:t>поєднуються</a:t>
            </a:r>
            <a:r>
              <a:rPr lang="ru-RU" dirty="0"/>
              <a:t> </a:t>
            </a:r>
            <a:r>
              <a:rPr lang="ru-RU" dirty="0" err="1"/>
              <a:t>з</a:t>
            </a:r>
            <a:r>
              <a:rPr lang="ru-RU" dirty="0"/>
              <a:t> запальною </a:t>
            </a:r>
            <a:r>
              <a:rPr lang="ru-RU" dirty="0" err="1"/>
              <a:t>інфільтрацією</a:t>
            </a:r>
            <a:r>
              <a:rPr lang="ru-RU" dirty="0"/>
              <a:t> </a:t>
            </a:r>
            <a:r>
              <a:rPr lang="ru-RU" dirty="0" err="1"/>
              <a:t>паренхіми</a:t>
            </a:r>
            <a:endParaRPr lang="ru-RU" dirty="0"/>
          </a:p>
          <a:p>
            <a:pPr algn="just"/>
            <a:r>
              <a:rPr lang="ru-RU" dirty="0"/>
              <a:t> (</a:t>
            </a:r>
            <a:r>
              <a:rPr lang="ru-RU" dirty="0" err="1"/>
              <a:t>зливні</a:t>
            </a:r>
            <a:r>
              <a:rPr lang="ru-RU" dirty="0"/>
              <a:t> </a:t>
            </a:r>
            <a:r>
              <a:rPr lang="ru-RU" dirty="0" err="1"/>
              <a:t>двосторонні</a:t>
            </a:r>
            <a:r>
              <a:rPr lang="ru-RU" dirty="0"/>
              <a:t> </a:t>
            </a:r>
            <a:r>
              <a:rPr lang="ru-RU" dirty="0" err="1"/>
              <a:t>стафілококові</a:t>
            </a:r>
            <a:r>
              <a:rPr lang="ru-RU" dirty="0"/>
              <a:t> </a:t>
            </a:r>
            <a:r>
              <a:rPr lang="ru-RU" dirty="0" err="1"/>
              <a:t>пневмонії</a:t>
            </a:r>
            <a:r>
              <a:rPr lang="ru-RU" dirty="0"/>
              <a:t>,</a:t>
            </a:r>
          </a:p>
        </p:txBody>
      </p:sp>
      <p:sp>
        <p:nvSpPr>
          <p:cNvPr id="5" name="Прямоугольник 4"/>
          <p:cNvSpPr/>
          <p:nvPr/>
        </p:nvSpPr>
        <p:spPr>
          <a:xfrm>
            <a:off x="0" y="5445224"/>
            <a:ext cx="8964488" cy="2031325"/>
          </a:xfrm>
          <a:prstGeom prst="rect">
            <a:avLst/>
          </a:prstGeom>
        </p:spPr>
        <p:txBody>
          <a:bodyPr wrap="square">
            <a:spAutoFit/>
          </a:bodyPr>
          <a:lstStyle/>
          <a:p>
            <a:pPr algn="just"/>
            <a:r>
              <a:rPr lang="ru-RU" dirty="0" err="1"/>
              <a:t>гострий</a:t>
            </a:r>
            <a:r>
              <a:rPr lang="ru-RU" dirty="0"/>
              <a:t> </a:t>
            </a:r>
            <a:r>
              <a:rPr lang="ru-RU" dirty="0" err="1"/>
              <a:t>гнійний</a:t>
            </a:r>
            <a:r>
              <a:rPr lang="ru-RU" dirty="0"/>
              <a:t> </a:t>
            </a:r>
            <a:r>
              <a:rPr lang="ru-RU" dirty="0" err="1"/>
              <a:t>лобіт</a:t>
            </a:r>
            <a:r>
              <a:rPr lang="ru-RU" dirty="0"/>
              <a:t>, </a:t>
            </a:r>
            <a:r>
              <a:rPr lang="ru-RU" dirty="0" err="1"/>
              <a:t>обтураційні</a:t>
            </a:r>
            <a:r>
              <a:rPr lang="ru-RU" dirty="0"/>
              <a:t> </a:t>
            </a:r>
            <a:r>
              <a:rPr lang="ru-RU" dirty="0" err="1"/>
              <a:t>ателектази</a:t>
            </a:r>
            <a:r>
              <a:rPr lang="ru-RU" dirty="0"/>
              <a:t>, </a:t>
            </a:r>
            <a:r>
              <a:rPr lang="ru-RU" dirty="0" err="1"/>
              <a:t>що</a:t>
            </a:r>
            <a:r>
              <a:rPr lang="ru-RU" dirty="0"/>
              <a:t> </a:t>
            </a:r>
            <a:r>
              <a:rPr lang="ru-RU" dirty="0" err="1"/>
              <a:t>ускладнилися</a:t>
            </a:r>
            <a:r>
              <a:rPr lang="ru-RU" dirty="0"/>
              <a:t> </a:t>
            </a:r>
            <a:r>
              <a:rPr lang="ru-RU" dirty="0" err="1"/>
              <a:t>пневмонітом</a:t>
            </a:r>
            <a:r>
              <a:rPr lang="ru-RU" dirty="0"/>
              <a:t>, </a:t>
            </a:r>
            <a:r>
              <a:rPr lang="ru-RU" dirty="0" err="1"/>
              <a:t>респіраторний</a:t>
            </a:r>
            <a:r>
              <a:rPr lang="ru-RU" dirty="0"/>
              <a:t> </a:t>
            </a:r>
            <a:r>
              <a:rPr lang="ru-RU" dirty="0" err="1"/>
              <a:t>дистрес-синдром</a:t>
            </a:r>
            <a:r>
              <a:rPr lang="ru-RU" dirty="0"/>
              <a:t> </a:t>
            </a:r>
            <a:r>
              <a:rPr lang="ru-RU" dirty="0" err="1"/>
              <a:t>і</a:t>
            </a:r>
            <a:r>
              <a:rPr lang="ru-RU" dirty="0"/>
              <a:t> т.д.). Прояви </a:t>
            </a:r>
            <a:r>
              <a:rPr lang="ru-RU" dirty="0" err="1"/>
              <a:t>залежать</a:t>
            </a:r>
            <a:r>
              <a:rPr lang="ru-RU" dirty="0"/>
              <a:t> </a:t>
            </a:r>
            <a:r>
              <a:rPr lang="ru-RU" dirty="0" err="1"/>
              <a:t>від</a:t>
            </a:r>
            <a:r>
              <a:rPr lang="ru-RU" dirty="0"/>
              <a:t> </a:t>
            </a:r>
            <a:r>
              <a:rPr lang="ru-RU" dirty="0" err="1"/>
              <a:t>переважання</a:t>
            </a:r>
            <a:r>
              <a:rPr lang="ru-RU" dirty="0"/>
              <a:t> </a:t>
            </a:r>
            <a:r>
              <a:rPr lang="ru-RU" dirty="0" err="1"/>
              <a:t>ознак</a:t>
            </a:r>
            <a:r>
              <a:rPr lang="ru-RU" dirty="0"/>
              <a:t> </a:t>
            </a:r>
            <a:r>
              <a:rPr lang="ru-RU" dirty="0" err="1"/>
              <a:t>дихальної</a:t>
            </a:r>
            <a:r>
              <a:rPr lang="ru-RU" dirty="0"/>
              <a:t> </a:t>
            </a:r>
            <a:r>
              <a:rPr lang="ru-RU" dirty="0" err="1"/>
              <a:t>недостатності</a:t>
            </a:r>
            <a:r>
              <a:rPr lang="ru-RU" dirty="0"/>
              <a:t>, </a:t>
            </a:r>
            <a:r>
              <a:rPr lang="ru-RU" dirty="0" err="1"/>
              <a:t>що</a:t>
            </a:r>
            <a:r>
              <a:rPr lang="ru-RU" dirty="0"/>
              <a:t> </a:t>
            </a:r>
            <a:r>
              <a:rPr lang="ru-RU" dirty="0" err="1"/>
              <a:t>супроводжуються</a:t>
            </a:r>
            <a:r>
              <a:rPr lang="ru-RU" dirty="0"/>
              <a:t> </a:t>
            </a:r>
            <a:r>
              <a:rPr lang="ru-RU" dirty="0" err="1"/>
              <a:t>гіпоксією</a:t>
            </a:r>
            <a:r>
              <a:rPr lang="ru-RU" dirty="0"/>
              <a:t>, </a:t>
            </a:r>
            <a:r>
              <a:rPr lang="ru-RU" dirty="0" err="1"/>
              <a:t>гіперкапнією</a:t>
            </a:r>
            <a:r>
              <a:rPr lang="ru-RU" dirty="0"/>
              <a:t> </a:t>
            </a:r>
            <a:r>
              <a:rPr lang="ru-RU" dirty="0" err="1"/>
              <a:t>і</a:t>
            </a:r>
            <a:r>
              <a:rPr lang="ru-RU" dirty="0"/>
              <a:t> </a:t>
            </a:r>
            <a:r>
              <a:rPr lang="ru-RU" dirty="0" err="1"/>
              <a:t>збільшенням</a:t>
            </a:r>
            <a:r>
              <a:rPr lang="ru-RU" dirty="0"/>
              <a:t> </a:t>
            </a:r>
            <a:r>
              <a:rPr lang="ru-RU" dirty="0" err="1"/>
              <a:t>енерговитрат</a:t>
            </a:r>
            <a:r>
              <a:rPr lang="ru-RU" dirty="0"/>
              <a:t> на </a:t>
            </a:r>
            <a:r>
              <a:rPr lang="ru-RU" dirty="0" err="1"/>
              <a:t>процес</a:t>
            </a:r>
            <a:r>
              <a:rPr lang="ru-RU" dirty="0"/>
              <a:t> </a:t>
            </a:r>
            <a:r>
              <a:rPr lang="ru-RU" dirty="0" err="1"/>
              <a:t>дихання</a:t>
            </a:r>
            <a:r>
              <a:rPr lang="ru-RU" dirty="0"/>
              <a:t>. </a:t>
            </a:r>
            <a:br>
              <a:rPr lang="ru-RU" dirty="0"/>
            </a:br>
            <a:br>
              <a:rPr lang="ru-RU" dirty="0"/>
            </a:br>
            <a:br>
              <a:rPr lang="ru-RU" dirty="0"/>
            </a:br>
            <a:endParaRPr lang="ru-RU"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0"/>
            <a:ext cx="8712968" cy="7478970"/>
          </a:xfrm>
          <a:prstGeom prst="rect">
            <a:avLst/>
          </a:prstGeom>
        </p:spPr>
        <p:txBody>
          <a:bodyPr wrap="square">
            <a:spAutoFit/>
          </a:bodyPr>
          <a:lstStyle/>
          <a:p>
            <a:pPr algn="ctr"/>
            <a:r>
              <a:rPr lang="uk-UA" sz="2400" b="1" dirty="0"/>
              <a:t>Класифікація гострої  дихальної недостатності, яка обумовлена обструктивними процесами верхніх дихальних шляхів (В.М. </a:t>
            </a:r>
            <a:r>
              <a:rPr lang="uk-UA" sz="2400" b="1" dirty="0" err="1"/>
              <a:t>Балагін</a:t>
            </a:r>
            <a:r>
              <a:rPr lang="uk-UA" sz="2400" b="1" dirty="0"/>
              <a:t>, 1970).</a:t>
            </a:r>
          </a:p>
          <a:p>
            <a:pPr marL="1349375" indent="-1349375" algn="just"/>
            <a:r>
              <a:rPr lang="uk-UA" sz="2400" b="1" dirty="0"/>
              <a:t>1 ступень (компенсації): характеризується </a:t>
            </a:r>
            <a:r>
              <a:rPr lang="uk-UA" sz="2400" dirty="0"/>
              <a:t>роздуванням крил носа</a:t>
            </a:r>
            <a:r>
              <a:rPr lang="uk-UA" sz="2400" b="1" dirty="0"/>
              <a:t>,</a:t>
            </a:r>
            <a:r>
              <a:rPr lang="uk-UA" sz="2400" dirty="0"/>
              <a:t> помірним шумним диханням, відносно спокійним поведінкою дитини. Іноді ціаноз </a:t>
            </a:r>
            <a:r>
              <a:rPr lang="uk-UA" sz="2400" dirty="0" err="1"/>
              <a:t>нісогубного</a:t>
            </a:r>
            <a:r>
              <a:rPr lang="uk-UA" sz="2400" dirty="0"/>
              <a:t> трикутника.</a:t>
            </a:r>
          </a:p>
          <a:p>
            <a:pPr marL="1349375" indent="-1349375" algn="just"/>
            <a:r>
              <a:rPr lang="uk-UA" sz="2400" b="1" dirty="0"/>
              <a:t>2 ступень (</a:t>
            </a:r>
            <a:r>
              <a:rPr lang="uk-UA" sz="2400" b="1" dirty="0" err="1"/>
              <a:t>субкомпенсації</a:t>
            </a:r>
            <a:r>
              <a:rPr lang="uk-UA" sz="2400" b="1" dirty="0"/>
              <a:t>): </a:t>
            </a:r>
            <a:r>
              <a:rPr lang="uk-UA" sz="2400" dirty="0"/>
              <a:t>шумне диханням з участю допоміжної мускулатури, западання яремної ямки, тахіпное, тахікардія, ціаноз. Діти неспокійні.</a:t>
            </a:r>
          </a:p>
          <a:p>
            <a:pPr marL="1436688" indent="-1436688" algn="just"/>
            <a:r>
              <a:rPr lang="uk-UA" sz="2400" b="1" dirty="0"/>
              <a:t>3 ступень (декомпенсації): </a:t>
            </a:r>
            <a:r>
              <a:rPr lang="uk-UA" sz="2400" dirty="0"/>
              <a:t>різке  утруднене дихання, часом сплутаність свідомості, </a:t>
            </a:r>
            <a:r>
              <a:rPr lang="uk-UA" sz="2400" dirty="0" err="1"/>
              <a:t>акроціаноз</a:t>
            </a:r>
            <a:r>
              <a:rPr lang="uk-UA" sz="2400" dirty="0"/>
              <a:t>, різка тахікардія та аритмія, </a:t>
            </a:r>
            <a:r>
              <a:rPr lang="uk-UA" sz="2400" dirty="0" err="1"/>
              <a:t>“випадіння</a:t>
            </a:r>
            <a:r>
              <a:rPr lang="uk-UA" sz="2400" dirty="0"/>
              <a:t> </a:t>
            </a:r>
            <a:r>
              <a:rPr lang="uk-UA" sz="2400" dirty="0" err="1"/>
              <a:t>пульсу”</a:t>
            </a:r>
            <a:r>
              <a:rPr lang="uk-UA" sz="2400" dirty="0"/>
              <a:t>.</a:t>
            </a:r>
          </a:p>
          <a:p>
            <a:pPr marL="1436688" indent="-1436688" algn="just"/>
            <a:r>
              <a:rPr lang="uk-UA" sz="2400" b="1" dirty="0"/>
              <a:t>4 ступень (декомпенсації): </a:t>
            </a:r>
            <a:r>
              <a:rPr lang="uk-UA" sz="2400" dirty="0"/>
              <a:t>відсутність свідомості, виражений ціаноз, слабкий пульс, рідкі спроби вдиху, </a:t>
            </a:r>
            <a:r>
              <a:rPr lang="uk-UA" sz="2400" dirty="0" err="1"/>
              <a:t>брадікардія</a:t>
            </a:r>
            <a:r>
              <a:rPr lang="uk-UA" sz="2400" dirty="0"/>
              <a:t>, можлива зупинка серця</a:t>
            </a:r>
          </a:p>
          <a:p>
            <a:endParaRPr lang="uk-UA" sz="2400" dirty="0"/>
          </a:p>
          <a:p>
            <a:endParaRPr lang="uk-UA" sz="2400" dirty="0"/>
          </a:p>
          <a:p>
            <a:endParaRPr lang="uk-UA" sz="2400" dirty="0"/>
          </a:p>
          <a:p>
            <a:endParaRPr lang="uk-UA" sz="2400" b="1"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
          <p:cNvPicPr>
            <a:picLocks noChangeAspect="1" noChangeArrowheads="1"/>
          </p:cNvPicPr>
          <p:nvPr/>
        </p:nvPicPr>
        <p:blipFill>
          <a:blip r:embed="rId2" cstate="print">
            <a:grayscl/>
            <a:lum bright="20000"/>
          </a:blip>
          <a:srcRect/>
          <a:stretch>
            <a:fillRect/>
          </a:stretch>
        </p:blipFill>
        <p:spPr bwMode="auto">
          <a:xfrm>
            <a:off x="395536" y="764704"/>
            <a:ext cx="7713177" cy="5904656"/>
          </a:xfrm>
          <a:prstGeom prst="rect">
            <a:avLst/>
          </a:prstGeom>
          <a:noFill/>
          <a:ln w="9525">
            <a:noFill/>
            <a:miter lim="800000"/>
            <a:headEnd/>
            <a:tailEnd/>
          </a:ln>
          <a:effectLst/>
        </p:spPr>
      </p:pic>
      <p:sp>
        <p:nvSpPr>
          <p:cNvPr id="4" name="Прямоугольник 3"/>
          <p:cNvSpPr/>
          <p:nvPr/>
        </p:nvSpPr>
        <p:spPr>
          <a:xfrm>
            <a:off x="3419872" y="6021288"/>
            <a:ext cx="1944216" cy="648072"/>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0" y="0"/>
            <a:ext cx="9144000" cy="1015663"/>
          </a:xfrm>
          <a:prstGeom prst="rect">
            <a:avLst/>
          </a:prstGeom>
        </p:spPr>
        <p:txBody>
          <a:bodyPr wrap="square">
            <a:spAutoFit/>
          </a:bodyPr>
          <a:lstStyle/>
          <a:p>
            <a:pPr algn="ctr"/>
            <a:r>
              <a:rPr lang="uk-UA" sz="2800" b="1" dirty="0"/>
              <a:t>Синдром виключення з дихання легеневої паренхіми </a:t>
            </a:r>
            <a:br>
              <a:rPr lang="uk-UA" sz="3200" b="1" dirty="0"/>
            </a:br>
            <a:endParaRPr lang="uk-UA" sz="3200"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32040" y="188640"/>
            <a:ext cx="3960440" cy="8186857"/>
          </a:xfrm>
          <a:prstGeom prst="rect">
            <a:avLst/>
          </a:prstGeom>
        </p:spPr>
        <p:txBody>
          <a:bodyPr wrap="square">
            <a:spAutoFit/>
          </a:bodyPr>
          <a:lstStyle/>
          <a:p>
            <a:pPr algn="ctr"/>
            <a:r>
              <a:rPr lang="uk-UA" sz="2000" b="1" dirty="0"/>
              <a:t>Синдром медіастинального напруження (СМН).</a:t>
            </a:r>
          </a:p>
          <a:p>
            <a:r>
              <a:rPr lang="uk-UA" sz="2000" dirty="0"/>
              <a:t>Це патологічні стани, що супроводжуються підвищенням тиску в середостінні і як наслідок призводить до компресії органів середостіння і порушення їх функції.</a:t>
            </a:r>
          </a:p>
          <a:p>
            <a:r>
              <a:rPr lang="uk-UA" sz="2000" dirty="0"/>
              <a:t>причини:</a:t>
            </a:r>
          </a:p>
          <a:p>
            <a:r>
              <a:rPr lang="uk-UA" sz="2000" dirty="0"/>
              <a:t>1. Внутрішньо перикардіальна напруга, обумовлена, найчастіше, ексудативним перикардитом або рідше пневмоперикардом (Внутрішньо перикардіальна тампонада серця);</a:t>
            </a:r>
          </a:p>
          <a:p>
            <a:r>
              <a:rPr lang="uk-UA" sz="2000" dirty="0"/>
              <a:t>2. Поза перикардіальна напруга, викликана прогресуючою медіастинальною емфіземою, пухлинами або абсцесами середостіння. </a:t>
            </a:r>
          </a:p>
          <a:p>
            <a:br>
              <a:rPr lang="uk-UA" dirty="0"/>
            </a:br>
            <a:endParaRPr lang="uk-UA" dirty="0"/>
          </a:p>
          <a:p>
            <a:pPr algn="just"/>
            <a:endParaRPr lang="ru-RU" dirty="0"/>
          </a:p>
          <a:p>
            <a:pPr algn="just"/>
            <a:br>
              <a:rPr lang="ru-RU" dirty="0"/>
            </a:br>
            <a:br>
              <a:rPr lang="ru-RU" dirty="0"/>
            </a:br>
            <a:br>
              <a:rPr lang="ru-RU" dirty="0"/>
            </a:b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0" y="0"/>
            <a:ext cx="4928152" cy="6858000"/>
          </a:xfrm>
          <a:prstGeom prst="rect">
            <a:avLst/>
          </a:prstGeom>
          <a:noFill/>
          <a:ln w="9525">
            <a:noFill/>
            <a:miter lim="800000"/>
            <a:headEnd/>
            <a:tailEnd/>
          </a:ln>
          <a:effectLst/>
        </p:spPr>
      </p:pic>
      <p:sp>
        <p:nvSpPr>
          <p:cNvPr id="4" name="Прямоугольник 3"/>
          <p:cNvSpPr/>
          <p:nvPr/>
        </p:nvSpPr>
        <p:spPr>
          <a:xfrm>
            <a:off x="179512" y="692696"/>
            <a:ext cx="1152128" cy="432048"/>
          </a:xfrm>
          <a:prstGeom prst="rect">
            <a:avLst/>
          </a:prstGeom>
          <a:solidFill>
            <a:schemeClr val="tx1"/>
          </a:solidFill>
        </p:spPr>
        <p:txBody>
          <a:bodyPr wrap="square">
            <a:spAutoFit/>
          </a:bodyPr>
          <a:lstStyle/>
          <a:p>
            <a:pPr algn="ctr"/>
            <a:r>
              <a:rPr lang="uk-UA" sz="1100" b="1" dirty="0">
                <a:solidFill>
                  <a:srgbClr val="002060"/>
                </a:solidFill>
              </a:rPr>
              <a:t>Пухлина середостіння</a:t>
            </a:r>
            <a:endParaRPr lang="ru-RU" sz="1100" b="1" dirty="0">
              <a:solidFill>
                <a:srgbClr val="002060"/>
              </a:solidFill>
            </a:endParaRPr>
          </a:p>
        </p:txBody>
      </p:sp>
      <p:sp>
        <p:nvSpPr>
          <p:cNvPr id="5" name="Прямоугольник 4"/>
          <p:cNvSpPr/>
          <p:nvPr/>
        </p:nvSpPr>
        <p:spPr>
          <a:xfrm>
            <a:off x="3563888" y="548680"/>
            <a:ext cx="1152128" cy="600164"/>
          </a:xfrm>
          <a:prstGeom prst="rect">
            <a:avLst/>
          </a:prstGeom>
          <a:solidFill>
            <a:schemeClr val="tx1"/>
          </a:solidFill>
        </p:spPr>
        <p:txBody>
          <a:bodyPr wrap="square">
            <a:spAutoFit/>
          </a:bodyPr>
          <a:lstStyle/>
          <a:p>
            <a:pPr algn="ctr"/>
            <a:r>
              <a:rPr lang="uk-UA" sz="1100" b="1" dirty="0">
                <a:solidFill>
                  <a:srgbClr val="002060"/>
                </a:solidFill>
              </a:rPr>
              <a:t>Медіастинит, абсцес середостіння</a:t>
            </a:r>
            <a:endParaRPr lang="ru-RU" sz="1100" b="1" dirty="0">
              <a:solidFill>
                <a:srgbClr val="002060"/>
              </a:solidFill>
            </a:endParaRPr>
          </a:p>
        </p:txBody>
      </p:sp>
      <p:sp>
        <p:nvSpPr>
          <p:cNvPr id="6" name="Прямоугольник 5"/>
          <p:cNvSpPr/>
          <p:nvPr/>
        </p:nvSpPr>
        <p:spPr>
          <a:xfrm>
            <a:off x="1835696" y="1484784"/>
            <a:ext cx="1296144" cy="600164"/>
          </a:xfrm>
          <a:prstGeom prst="rect">
            <a:avLst/>
          </a:prstGeom>
          <a:solidFill>
            <a:schemeClr val="tx1"/>
          </a:solidFill>
        </p:spPr>
        <p:txBody>
          <a:bodyPr wrap="square">
            <a:spAutoFit/>
          </a:bodyPr>
          <a:lstStyle/>
          <a:p>
            <a:pPr algn="ctr"/>
            <a:r>
              <a:rPr lang="uk-UA" sz="1100" b="1" dirty="0">
                <a:solidFill>
                  <a:srgbClr val="002060"/>
                </a:solidFill>
              </a:rPr>
              <a:t>Прогресуюча медіастинальна емфізема</a:t>
            </a:r>
            <a:endParaRPr lang="ru-RU" sz="1100" b="1" dirty="0">
              <a:solidFill>
                <a:srgbClr val="002060"/>
              </a:solidFill>
            </a:endParaRPr>
          </a:p>
        </p:txBody>
      </p:sp>
      <p:sp>
        <p:nvSpPr>
          <p:cNvPr id="7" name="Прямоугольник 6"/>
          <p:cNvSpPr/>
          <p:nvPr/>
        </p:nvSpPr>
        <p:spPr>
          <a:xfrm>
            <a:off x="1475656" y="2780928"/>
            <a:ext cx="2232248" cy="261610"/>
          </a:xfrm>
          <a:prstGeom prst="rect">
            <a:avLst/>
          </a:prstGeom>
          <a:solidFill>
            <a:schemeClr val="tx1"/>
          </a:solidFill>
        </p:spPr>
        <p:txBody>
          <a:bodyPr wrap="square">
            <a:spAutoFit/>
          </a:bodyPr>
          <a:lstStyle/>
          <a:p>
            <a:pPr algn="ctr"/>
            <a:r>
              <a:rPr lang="uk-UA" sz="1100" b="1" dirty="0">
                <a:solidFill>
                  <a:srgbClr val="002060"/>
                </a:solidFill>
              </a:rPr>
              <a:t>Поза перикардіальна напруга</a:t>
            </a:r>
            <a:endParaRPr lang="ru-RU" sz="1100" b="1" dirty="0">
              <a:solidFill>
                <a:srgbClr val="002060"/>
              </a:solidFill>
            </a:endParaRPr>
          </a:p>
        </p:txBody>
      </p:sp>
      <p:sp>
        <p:nvSpPr>
          <p:cNvPr id="8" name="Овал 7"/>
          <p:cNvSpPr/>
          <p:nvPr/>
        </p:nvSpPr>
        <p:spPr>
          <a:xfrm>
            <a:off x="1331640" y="3212976"/>
            <a:ext cx="2520280" cy="914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a:solidFill>
                  <a:srgbClr val="002060"/>
                </a:solidFill>
              </a:rPr>
              <a:t>Синдром медіастинального напруження </a:t>
            </a:r>
            <a:endParaRPr lang="ru-RU" sz="1400" dirty="0">
              <a:solidFill>
                <a:srgbClr val="002060"/>
              </a:solidFill>
            </a:endParaRPr>
          </a:p>
        </p:txBody>
      </p:sp>
      <p:sp>
        <p:nvSpPr>
          <p:cNvPr id="9" name="Прямоугольник 8"/>
          <p:cNvSpPr/>
          <p:nvPr/>
        </p:nvSpPr>
        <p:spPr>
          <a:xfrm>
            <a:off x="1331640" y="4293096"/>
            <a:ext cx="2520280" cy="430887"/>
          </a:xfrm>
          <a:prstGeom prst="rect">
            <a:avLst/>
          </a:prstGeom>
          <a:solidFill>
            <a:schemeClr val="tx1"/>
          </a:solidFill>
        </p:spPr>
        <p:txBody>
          <a:bodyPr wrap="square">
            <a:spAutoFit/>
          </a:bodyPr>
          <a:lstStyle/>
          <a:p>
            <a:pPr algn="ctr"/>
            <a:r>
              <a:rPr lang="uk-UA" sz="1100" b="1" dirty="0">
                <a:solidFill>
                  <a:srgbClr val="002060"/>
                </a:solidFill>
              </a:rPr>
              <a:t>Внутрішньо перикардіальна напруга</a:t>
            </a:r>
            <a:endParaRPr lang="ru-RU" sz="1100" b="1" dirty="0">
              <a:solidFill>
                <a:srgbClr val="002060"/>
              </a:solidFill>
            </a:endParaRPr>
          </a:p>
        </p:txBody>
      </p:sp>
      <p:sp>
        <p:nvSpPr>
          <p:cNvPr id="10" name="Прямоугольник 9"/>
          <p:cNvSpPr/>
          <p:nvPr/>
        </p:nvSpPr>
        <p:spPr>
          <a:xfrm>
            <a:off x="395536" y="6381328"/>
            <a:ext cx="1800200" cy="430887"/>
          </a:xfrm>
          <a:prstGeom prst="rect">
            <a:avLst/>
          </a:prstGeom>
          <a:solidFill>
            <a:schemeClr val="tx1"/>
          </a:solidFill>
        </p:spPr>
        <p:txBody>
          <a:bodyPr wrap="square">
            <a:spAutoFit/>
          </a:bodyPr>
          <a:lstStyle/>
          <a:p>
            <a:pPr algn="ctr"/>
            <a:r>
              <a:rPr lang="uk-UA" sz="1100" b="1" dirty="0">
                <a:solidFill>
                  <a:srgbClr val="002060"/>
                </a:solidFill>
              </a:rPr>
              <a:t>Випітний</a:t>
            </a:r>
          </a:p>
          <a:p>
            <a:pPr algn="ctr"/>
            <a:r>
              <a:rPr lang="uk-UA" sz="1100" b="1" dirty="0">
                <a:solidFill>
                  <a:srgbClr val="002060"/>
                </a:solidFill>
              </a:rPr>
              <a:t> перикардит</a:t>
            </a:r>
            <a:endParaRPr lang="ru-RU" sz="1100" b="1" dirty="0">
              <a:solidFill>
                <a:srgbClr val="002060"/>
              </a:solidFill>
            </a:endParaRPr>
          </a:p>
        </p:txBody>
      </p:sp>
      <p:sp>
        <p:nvSpPr>
          <p:cNvPr id="11" name="Прямоугольник 10"/>
          <p:cNvSpPr/>
          <p:nvPr/>
        </p:nvSpPr>
        <p:spPr>
          <a:xfrm>
            <a:off x="2906553" y="6488668"/>
            <a:ext cx="1665447" cy="276999"/>
          </a:xfrm>
          <a:prstGeom prst="rect">
            <a:avLst/>
          </a:prstGeom>
          <a:solidFill>
            <a:schemeClr val="tx1"/>
          </a:solidFill>
        </p:spPr>
        <p:txBody>
          <a:bodyPr wrap="square">
            <a:spAutoFit/>
          </a:bodyPr>
          <a:lstStyle/>
          <a:p>
            <a:pPr algn="ctr"/>
            <a:r>
              <a:rPr lang="uk-UA" sz="1200" b="1" dirty="0" err="1">
                <a:solidFill>
                  <a:srgbClr val="002060"/>
                </a:solidFill>
              </a:rPr>
              <a:t>Пневмоперикардит</a:t>
            </a:r>
            <a:endParaRPr lang="ru-RU" sz="1200" b="1" dirty="0">
              <a:solidFill>
                <a:srgbClr val="002060"/>
              </a:solidFill>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5632311"/>
          </a:xfrm>
          <a:prstGeom prst="rect">
            <a:avLst/>
          </a:prstGeom>
        </p:spPr>
        <p:txBody>
          <a:bodyPr wrap="square">
            <a:spAutoFit/>
          </a:bodyPr>
          <a:lstStyle/>
          <a:p>
            <a:r>
              <a:rPr lang="uk-UA" sz="2400" dirty="0"/>
              <a:t>Клінічна картина внутрішньо перикардіальної напруги, характеризується ознаками внутрішньо перикардіальної тампонади серця.</a:t>
            </a:r>
          </a:p>
          <a:p>
            <a:r>
              <a:rPr lang="uk-UA" sz="2400" dirty="0"/>
              <a:t>Клінічна картина поза перикардіальної напруги: </a:t>
            </a:r>
          </a:p>
          <a:p>
            <a:r>
              <a:rPr lang="uk-UA" sz="2400" dirty="0"/>
              <a:t>Порушення цілісності бронхіальної стінки при збереженій плеврі призводить до проникнення повітря до парабронхіального простору (парабронхіальна емфізема), а потім в середостіння (медіастинальна емфізема).</a:t>
            </a:r>
          </a:p>
          <a:p>
            <a:pPr marL="342900" indent="-342900">
              <a:buFont typeface="Arial" panose="020B0604020202020204" pitchFamily="34" charset="0"/>
              <a:buChar char="•"/>
            </a:pPr>
            <a:r>
              <a:rPr lang="uk-UA" sz="2400" dirty="0"/>
              <a:t> нападоподібний кашель;</a:t>
            </a:r>
          </a:p>
          <a:p>
            <a:pPr marL="342900" indent="-342900">
              <a:buFont typeface="Arial" panose="020B0604020202020204" pitchFamily="34" charset="0"/>
              <a:buChar char="•"/>
            </a:pPr>
            <a:r>
              <a:rPr lang="uk-UA" sz="2400" dirty="0"/>
              <a:t> емфізема надключичних ямок, шиї, обличчя, передньої грудної стінки</a:t>
            </a:r>
          </a:p>
          <a:p>
            <a:pPr marL="342900" indent="-342900">
              <a:buFont typeface="Arial" panose="020B0604020202020204" pitchFamily="34" charset="0"/>
              <a:buChar char="•"/>
            </a:pPr>
            <a:r>
              <a:rPr lang="uk-UA" sz="2400" dirty="0"/>
              <a:t> осиплість голосу</a:t>
            </a:r>
          </a:p>
          <a:p>
            <a:pPr marL="342900" indent="-342900">
              <a:buFont typeface="Arial" panose="020B0604020202020204" pitchFamily="34" charset="0"/>
              <a:buChar char="•"/>
            </a:pPr>
            <a:r>
              <a:rPr lang="uk-UA" sz="2400" dirty="0"/>
              <a:t>задишка,</a:t>
            </a:r>
          </a:p>
          <a:p>
            <a:pPr marL="342900" indent="-342900">
              <a:buFont typeface="Arial" panose="020B0604020202020204" pitchFamily="34" charset="0"/>
              <a:buChar char="•"/>
            </a:pPr>
            <a:r>
              <a:rPr lang="uk-UA" sz="2400" dirty="0"/>
              <a:t>ціаноз,</a:t>
            </a:r>
          </a:p>
          <a:p>
            <a:pPr marL="342900" indent="-342900">
              <a:buFont typeface="Arial" panose="020B0604020202020204" pitchFamily="34" charset="0"/>
              <a:buChar char="•"/>
            </a:pPr>
            <a:r>
              <a:rPr lang="uk-UA" sz="2400" dirty="0" err="1"/>
              <a:t>гемодинамічні</a:t>
            </a:r>
            <a:r>
              <a:rPr lang="uk-UA" sz="2400" dirty="0"/>
              <a:t> порушення.</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640960" cy="2677656"/>
          </a:xfrm>
          <a:prstGeom prst="rect">
            <a:avLst/>
          </a:prstGeom>
        </p:spPr>
        <p:txBody>
          <a:bodyPr wrap="square">
            <a:spAutoFit/>
          </a:bodyPr>
          <a:lstStyle/>
          <a:p>
            <a:pPr marL="360363" indent="-360363">
              <a:buFont typeface="Wingdings" pitchFamily="2" charset="2"/>
              <a:buChar char="§"/>
            </a:pPr>
            <a:r>
              <a:rPr lang="uk-UA" sz="2400" dirty="0"/>
              <a:t>На оглядових рентгенограмах органів грудної порожнини візуалізується </a:t>
            </a:r>
            <a:r>
              <a:rPr lang="uk-UA" sz="2400" dirty="0" err="1"/>
              <a:t>перерозтягнуте</a:t>
            </a:r>
            <a:r>
              <a:rPr lang="uk-UA" sz="2400" dirty="0"/>
              <a:t> повітрям середостіння (на ранніх стадіях - на тлі тіні середостіння визначаються смужки повітря).</a:t>
            </a:r>
          </a:p>
          <a:p>
            <a:pPr marL="360363" indent="-360363">
              <a:buFont typeface="Wingdings" pitchFamily="2" charset="2"/>
              <a:buChar char="§"/>
            </a:pPr>
            <a:r>
              <a:rPr lang="uk-UA" sz="2400" dirty="0"/>
              <a:t>      </a:t>
            </a:r>
            <a:r>
              <a:rPr lang="uk-UA" sz="2400" dirty="0" err="1"/>
              <a:t>Підгострий</a:t>
            </a:r>
            <a:r>
              <a:rPr lang="uk-UA" sz="2400" dirty="0"/>
              <a:t> перебіг синдрому медіастинальної напруги спостерігається при пухлинах і гнійних процесах середостіння</a:t>
            </a:r>
          </a:p>
        </p:txBody>
      </p:sp>
      <p:pic>
        <p:nvPicPr>
          <p:cNvPr id="2050" name="Picture 2"/>
          <p:cNvPicPr>
            <a:picLocks noChangeAspect="1" noChangeArrowheads="1"/>
          </p:cNvPicPr>
          <p:nvPr/>
        </p:nvPicPr>
        <p:blipFill>
          <a:blip r:embed="rId2" cstate="print"/>
          <a:srcRect/>
          <a:stretch>
            <a:fillRect/>
          </a:stretch>
        </p:blipFill>
        <p:spPr bwMode="auto">
          <a:xfrm>
            <a:off x="1" y="2912474"/>
            <a:ext cx="4283968" cy="3945526"/>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283969" y="2918738"/>
            <a:ext cx="3456384" cy="3939261"/>
          </a:xfrm>
          <a:prstGeom prst="rect">
            <a:avLst/>
          </a:prstGeom>
          <a:noFill/>
          <a:ln w="9525">
            <a:noFill/>
            <a:miter lim="800000"/>
            <a:headEnd/>
            <a:tailEnd/>
          </a:ln>
          <a:effectLst/>
        </p:spPr>
      </p:pic>
      <p:cxnSp>
        <p:nvCxnSpPr>
          <p:cNvPr id="6" name="Прямая со стрелкой 5"/>
          <p:cNvCxnSpPr/>
          <p:nvPr/>
        </p:nvCxnSpPr>
        <p:spPr>
          <a:xfrm>
            <a:off x="5004048" y="3789040"/>
            <a:ext cx="28803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5652120" y="4077072"/>
            <a:ext cx="0"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H="1">
            <a:off x="2843808" y="4941168"/>
            <a:ext cx="288032"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1403648" y="3212976"/>
            <a:ext cx="288032"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2267744" y="4149080"/>
            <a:ext cx="72008"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1547664" y="6309320"/>
            <a:ext cx="4499992" cy="369332"/>
          </a:xfrm>
          <a:prstGeom prst="rect">
            <a:avLst/>
          </a:prstGeom>
        </p:spPr>
        <p:txBody>
          <a:bodyPr wrap="square">
            <a:spAutoFit/>
          </a:bodyPr>
          <a:lstStyle/>
          <a:p>
            <a:r>
              <a:rPr lang="ru-RU" b="1" dirty="0">
                <a:solidFill>
                  <a:srgbClr val="002060"/>
                </a:solidFill>
              </a:rPr>
              <a:t>Пневмомедіастинум</a:t>
            </a:r>
          </a:p>
        </p:txBody>
      </p:sp>
      <p:cxnSp>
        <p:nvCxnSpPr>
          <p:cNvPr id="17" name="Прямая со стрелкой 16"/>
          <p:cNvCxnSpPr/>
          <p:nvPr/>
        </p:nvCxnSpPr>
        <p:spPr>
          <a:xfrm flipH="1" flipV="1">
            <a:off x="2627784" y="3284984"/>
            <a:ext cx="216024"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6300192" y="5301208"/>
            <a:ext cx="14401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1547664" y="5157192"/>
            <a:ext cx="7200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cstate="print">
            <a:grayscl/>
            <a:lum bright="20000"/>
          </a:blip>
          <a:srcRect/>
          <a:stretch>
            <a:fillRect/>
          </a:stretch>
        </p:blipFill>
        <p:spPr bwMode="auto">
          <a:xfrm>
            <a:off x="0" y="620688"/>
            <a:ext cx="4499992" cy="4032448"/>
          </a:xfrm>
          <a:prstGeom prst="rect">
            <a:avLst/>
          </a:prstGeom>
          <a:noFill/>
          <a:ln w="9525">
            <a:noFill/>
            <a:miter lim="800000"/>
            <a:headEnd/>
            <a:tailEnd/>
          </a:ln>
          <a:effectLst/>
        </p:spPr>
      </p:pic>
      <p:sp>
        <p:nvSpPr>
          <p:cNvPr id="3" name="Прямоугольник 2"/>
          <p:cNvSpPr/>
          <p:nvPr/>
        </p:nvSpPr>
        <p:spPr>
          <a:xfrm>
            <a:off x="899592" y="0"/>
            <a:ext cx="7767191" cy="584775"/>
          </a:xfrm>
          <a:prstGeom prst="rect">
            <a:avLst/>
          </a:prstGeom>
        </p:spPr>
        <p:txBody>
          <a:bodyPr wrap="none">
            <a:spAutoFit/>
          </a:bodyPr>
          <a:lstStyle/>
          <a:p>
            <a:r>
              <a:rPr lang="uk-UA" sz="3200" b="1" dirty="0"/>
              <a:t>Синдром медіастинального напруження </a:t>
            </a:r>
            <a:endParaRPr lang="uk-UA" sz="3200" dirty="0"/>
          </a:p>
        </p:txBody>
      </p:sp>
      <p:pic>
        <p:nvPicPr>
          <p:cNvPr id="55299" name="Picture 3"/>
          <p:cNvPicPr>
            <a:picLocks noChangeAspect="1" noChangeArrowheads="1"/>
          </p:cNvPicPr>
          <p:nvPr/>
        </p:nvPicPr>
        <p:blipFill>
          <a:blip r:embed="rId3" cstate="print">
            <a:grayscl/>
            <a:lum bright="20000"/>
          </a:blip>
          <a:srcRect/>
          <a:stretch>
            <a:fillRect/>
          </a:stretch>
        </p:blipFill>
        <p:spPr bwMode="auto">
          <a:xfrm>
            <a:off x="4567921" y="3140968"/>
            <a:ext cx="4576079" cy="3717032"/>
          </a:xfrm>
          <a:prstGeom prst="rect">
            <a:avLst/>
          </a:prstGeom>
          <a:noFill/>
          <a:ln w="9525">
            <a:noFill/>
            <a:miter lim="800000"/>
            <a:headEnd/>
            <a:tailEnd/>
          </a:ln>
          <a:effectLst/>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03440" y="0"/>
            <a:ext cx="5040560" cy="1938992"/>
          </a:xfrm>
          <a:prstGeom prst="rect">
            <a:avLst/>
          </a:prstGeom>
        </p:spPr>
        <p:txBody>
          <a:bodyPr wrap="square">
            <a:spAutoFit/>
          </a:bodyPr>
          <a:lstStyle/>
          <a:p>
            <a:pPr algn="ctr"/>
            <a:r>
              <a:rPr lang="uk-UA" sz="2400" b="1" dirty="0"/>
              <a:t>Синдром бронхіального скидання</a:t>
            </a:r>
          </a:p>
          <a:p>
            <a:pPr algn="ctr"/>
            <a:r>
              <a:rPr lang="uk-UA" sz="2400" b="1" dirty="0"/>
              <a:t>(СБС) </a:t>
            </a:r>
          </a:p>
          <a:p>
            <a:br>
              <a:rPr lang="uk-UA" sz="2400" b="1" dirty="0"/>
            </a:br>
            <a:br>
              <a:rPr lang="uk-UA" sz="2400" b="1" dirty="0"/>
            </a:br>
            <a:endParaRPr lang="uk-UA" sz="2400" b="1" dirty="0"/>
          </a:p>
        </p:txBody>
      </p:sp>
      <p:pic>
        <p:nvPicPr>
          <p:cNvPr id="5122" name="Picture 2"/>
          <p:cNvPicPr>
            <a:picLocks noChangeAspect="1" noChangeArrowheads="1"/>
          </p:cNvPicPr>
          <p:nvPr/>
        </p:nvPicPr>
        <p:blipFill>
          <a:blip r:embed="rId2" cstate="print"/>
          <a:srcRect/>
          <a:stretch>
            <a:fillRect/>
          </a:stretch>
        </p:blipFill>
        <p:spPr bwMode="auto">
          <a:xfrm>
            <a:off x="0" y="0"/>
            <a:ext cx="4067944" cy="6858000"/>
          </a:xfrm>
          <a:prstGeom prst="rect">
            <a:avLst/>
          </a:prstGeom>
          <a:noFill/>
          <a:ln w="9525">
            <a:noFill/>
            <a:miter lim="800000"/>
            <a:headEnd/>
            <a:tailEnd/>
          </a:ln>
          <a:effectLst/>
        </p:spPr>
      </p:pic>
      <p:sp>
        <p:nvSpPr>
          <p:cNvPr id="4" name="Прямоугольник 3"/>
          <p:cNvSpPr/>
          <p:nvPr/>
        </p:nvSpPr>
        <p:spPr>
          <a:xfrm>
            <a:off x="2555776" y="2204864"/>
            <a:ext cx="1512168" cy="646331"/>
          </a:xfrm>
          <a:prstGeom prst="rect">
            <a:avLst/>
          </a:prstGeom>
        </p:spPr>
        <p:txBody>
          <a:bodyPr wrap="square">
            <a:spAutoFit/>
          </a:bodyPr>
          <a:lstStyle/>
          <a:p>
            <a:r>
              <a:rPr lang="uk-UA" b="1" dirty="0">
                <a:solidFill>
                  <a:srgbClr val="002060"/>
                </a:solidFill>
              </a:rPr>
              <a:t>«Пасивний </a:t>
            </a:r>
            <a:r>
              <a:rPr lang="ru-RU" b="1" dirty="0">
                <a:solidFill>
                  <a:srgbClr val="002060"/>
                </a:solidFill>
              </a:rPr>
              <a:t>дренаж»</a:t>
            </a:r>
            <a:endParaRPr lang="ru-RU" dirty="0">
              <a:solidFill>
                <a:srgbClr val="002060"/>
              </a:solidFill>
            </a:endParaRPr>
          </a:p>
        </p:txBody>
      </p:sp>
      <p:sp>
        <p:nvSpPr>
          <p:cNvPr id="5" name="Прямоугольник 4"/>
          <p:cNvSpPr/>
          <p:nvPr/>
        </p:nvSpPr>
        <p:spPr>
          <a:xfrm>
            <a:off x="2555776" y="6237312"/>
            <a:ext cx="1512168" cy="646331"/>
          </a:xfrm>
          <a:prstGeom prst="rect">
            <a:avLst/>
          </a:prstGeom>
        </p:spPr>
        <p:txBody>
          <a:bodyPr wrap="square">
            <a:spAutoFit/>
          </a:bodyPr>
          <a:lstStyle/>
          <a:p>
            <a:r>
              <a:rPr lang="ru-RU" b="1" dirty="0">
                <a:solidFill>
                  <a:srgbClr val="002060"/>
                </a:solidFill>
              </a:rPr>
              <a:t>«</a:t>
            </a:r>
            <a:r>
              <a:rPr lang="uk-UA" b="1" dirty="0">
                <a:solidFill>
                  <a:srgbClr val="002060"/>
                </a:solidFill>
              </a:rPr>
              <a:t>Активний </a:t>
            </a:r>
            <a:r>
              <a:rPr lang="ru-RU" b="1" dirty="0">
                <a:solidFill>
                  <a:srgbClr val="002060"/>
                </a:solidFill>
              </a:rPr>
              <a:t>дренаж»</a:t>
            </a:r>
            <a:endParaRPr lang="ru-RU" dirty="0">
              <a:solidFill>
                <a:srgbClr val="002060"/>
              </a:solidFill>
            </a:endParaRPr>
          </a:p>
        </p:txBody>
      </p:sp>
      <p:sp>
        <p:nvSpPr>
          <p:cNvPr id="6" name="Прямоугольник 5"/>
          <p:cNvSpPr/>
          <p:nvPr/>
        </p:nvSpPr>
        <p:spPr>
          <a:xfrm>
            <a:off x="4211960" y="764704"/>
            <a:ext cx="4932040" cy="6863417"/>
          </a:xfrm>
          <a:prstGeom prst="rect">
            <a:avLst/>
          </a:prstGeom>
        </p:spPr>
        <p:txBody>
          <a:bodyPr wrap="square">
            <a:spAutoFit/>
          </a:bodyPr>
          <a:lstStyle/>
          <a:p>
            <a:pPr indent="269875" algn="just"/>
            <a:r>
              <a:rPr lang="uk-UA" sz="2000" dirty="0"/>
              <a:t>Порушення дихання, що розвиваються в результаті скидання повітря через активно функціонуючу бронхіальну норицю. Причини СБС: стафілококові деструкції легень.</a:t>
            </a:r>
          </a:p>
          <a:p>
            <a:pPr indent="269875" algn="just"/>
            <a:r>
              <a:rPr lang="uk-UA" sz="2000" dirty="0"/>
              <a:t>З'являються після дренування плевральної порожнини.</a:t>
            </a:r>
          </a:p>
          <a:p>
            <a:pPr indent="269875" algn="just"/>
            <a:r>
              <a:rPr lang="uk-UA" sz="2000" dirty="0"/>
              <a:t>Цьому синдрому завжди передує синдром внутрішньо плевральної напруги (пневмоторакс, піопневмоторакс). Після усунення напруги дренуванням плевральної порожнини виявляється, що легеня не розправляється. Через підводний дренаж постійно виділяється повітря. Домогтися розправлення легені не вдається незалежно від застосовуваних режимів активної аспірації (вислуховується постійний свистячий шум (писк) який свідчить про активно функціонуючу бронхіальну норицю (або_нориці). </a:t>
            </a:r>
            <a:br>
              <a:rPr lang="uk-UA" sz="2000" dirty="0"/>
            </a:br>
            <a:br>
              <a:rPr lang="uk-UA" sz="2000" dirty="0"/>
            </a:br>
            <a:endParaRPr lang="uk-UA" sz="200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grayscl/>
          </a:blip>
          <a:srcRect/>
          <a:stretch>
            <a:fillRect/>
          </a:stretch>
        </p:blipFill>
        <p:spPr bwMode="auto">
          <a:xfrm>
            <a:off x="395536" y="764704"/>
            <a:ext cx="5544616" cy="5748462"/>
          </a:xfrm>
          <a:prstGeom prst="rect">
            <a:avLst/>
          </a:prstGeom>
          <a:noFill/>
          <a:ln w="9525">
            <a:noFill/>
            <a:miter lim="800000"/>
            <a:headEnd/>
            <a:tailEnd/>
          </a:ln>
          <a:effectLst/>
        </p:spPr>
      </p:pic>
      <p:sp>
        <p:nvSpPr>
          <p:cNvPr id="4" name="Прямоугольник 3"/>
          <p:cNvSpPr/>
          <p:nvPr/>
        </p:nvSpPr>
        <p:spPr>
          <a:xfrm>
            <a:off x="971600" y="0"/>
            <a:ext cx="7300205" cy="646331"/>
          </a:xfrm>
          <a:prstGeom prst="rect">
            <a:avLst/>
          </a:prstGeom>
        </p:spPr>
        <p:txBody>
          <a:bodyPr wrap="none">
            <a:spAutoFit/>
          </a:bodyPr>
          <a:lstStyle/>
          <a:p>
            <a:pPr algn="ctr"/>
            <a:r>
              <a:rPr lang="uk-UA" sz="3600" b="1" dirty="0"/>
              <a:t>Синдром бронхіального скидання</a:t>
            </a:r>
          </a:p>
        </p:txBody>
      </p:sp>
      <p:sp>
        <p:nvSpPr>
          <p:cNvPr id="5" name="Прямоугольник 4"/>
          <p:cNvSpPr/>
          <p:nvPr/>
        </p:nvSpPr>
        <p:spPr>
          <a:xfrm>
            <a:off x="5868145" y="1124744"/>
            <a:ext cx="2952328" cy="923330"/>
          </a:xfrm>
          <a:prstGeom prst="rect">
            <a:avLst/>
          </a:prstGeom>
        </p:spPr>
        <p:txBody>
          <a:bodyPr wrap="square">
            <a:spAutoFit/>
          </a:bodyPr>
          <a:lstStyle/>
          <a:p>
            <a:pPr algn="ctr"/>
            <a:r>
              <a:rPr lang="uk-UA" dirty="0"/>
              <a:t>Пневмоторакс зліва у дитини з бронхіальною норицею</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03440" y="0"/>
            <a:ext cx="5040560" cy="1938992"/>
          </a:xfrm>
          <a:prstGeom prst="rect">
            <a:avLst/>
          </a:prstGeom>
        </p:spPr>
        <p:txBody>
          <a:bodyPr wrap="square">
            <a:spAutoFit/>
          </a:bodyPr>
          <a:lstStyle/>
          <a:p>
            <a:pPr algn="ctr"/>
            <a:r>
              <a:rPr lang="uk-UA" sz="2400" b="1" dirty="0"/>
              <a:t>Гнійно-септичний синдром</a:t>
            </a:r>
          </a:p>
          <a:p>
            <a:pPr algn="ctr"/>
            <a:r>
              <a:rPr lang="uk-UA" sz="2400" b="1" dirty="0"/>
              <a:t>(ГСС) </a:t>
            </a:r>
          </a:p>
          <a:p>
            <a:br>
              <a:rPr lang="uk-UA" sz="2400" b="1" dirty="0"/>
            </a:br>
            <a:br>
              <a:rPr lang="uk-UA" sz="2400" b="1" dirty="0"/>
            </a:br>
            <a:endParaRPr lang="uk-UA" sz="2400" b="1" dirty="0"/>
          </a:p>
        </p:txBody>
      </p:sp>
      <p:sp>
        <p:nvSpPr>
          <p:cNvPr id="6" name="Прямоугольник 5"/>
          <p:cNvSpPr/>
          <p:nvPr/>
        </p:nvSpPr>
        <p:spPr>
          <a:xfrm>
            <a:off x="4211960" y="764704"/>
            <a:ext cx="4932040" cy="5632311"/>
          </a:xfrm>
          <a:prstGeom prst="rect">
            <a:avLst/>
          </a:prstGeom>
        </p:spPr>
        <p:txBody>
          <a:bodyPr wrap="square">
            <a:spAutoFit/>
          </a:bodyPr>
          <a:lstStyle/>
          <a:p>
            <a:pPr indent="269875" algn="just"/>
            <a:r>
              <a:rPr lang="uk-UA" sz="2400" dirty="0"/>
              <a:t>ГСС прийнято розуміти як комплекс клінічних, біохімічних і патофізіологічних порушень, що відбуваються в організмі дитини, що страждає на гострий гнійний процес. Найбільш часто ГСС спостерігається при різних формах стафілококових деструкцій легень, гострому </a:t>
            </a:r>
            <a:r>
              <a:rPr lang="uk-UA" sz="2400" dirty="0" err="1"/>
              <a:t>лобіті</a:t>
            </a:r>
            <a:r>
              <a:rPr lang="uk-UA" sz="2400" dirty="0"/>
              <a:t>, </a:t>
            </a:r>
            <a:r>
              <a:rPr lang="uk-UA" sz="2400" dirty="0" err="1"/>
              <a:t>бронхо-легеневих</a:t>
            </a:r>
            <a:r>
              <a:rPr lang="uk-UA" sz="2400" dirty="0"/>
              <a:t> кистах, ускладнених нагноєнням, ускладнених сторонніх тілах бронхів. Провідне місце в </a:t>
            </a:r>
            <a:r>
              <a:rPr lang="uk-UA" sz="2400" dirty="0" err="1"/>
              <a:t>генезі</a:t>
            </a:r>
            <a:r>
              <a:rPr lang="uk-UA" sz="2400" dirty="0"/>
              <a:t> ГСС займає токсичний шок </a:t>
            </a:r>
            <a:br>
              <a:rPr lang="uk-UA" sz="2400" dirty="0"/>
            </a:br>
            <a:br>
              <a:rPr lang="uk-UA" sz="2400" dirty="0"/>
            </a:br>
            <a:endParaRPr lang="uk-UA" sz="2400" dirty="0"/>
          </a:p>
        </p:txBody>
      </p:sp>
      <p:pic>
        <p:nvPicPr>
          <p:cNvPr id="6146" name="Picture 2"/>
          <p:cNvPicPr>
            <a:picLocks noChangeAspect="1" noChangeArrowheads="1"/>
          </p:cNvPicPr>
          <p:nvPr/>
        </p:nvPicPr>
        <p:blipFill>
          <a:blip r:embed="rId2" cstate="print"/>
          <a:srcRect/>
          <a:stretch>
            <a:fillRect/>
          </a:stretch>
        </p:blipFill>
        <p:spPr bwMode="auto">
          <a:xfrm>
            <a:off x="0" y="0"/>
            <a:ext cx="4195920" cy="6525344"/>
          </a:xfrm>
          <a:prstGeom prst="rect">
            <a:avLst/>
          </a:prstGeom>
          <a:noFill/>
          <a:ln w="9525">
            <a:noFill/>
            <a:miter lim="800000"/>
            <a:headEnd/>
            <a:tailEnd/>
          </a:ln>
          <a:effectLst/>
        </p:spPr>
      </p:pic>
      <p:sp>
        <p:nvSpPr>
          <p:cNvPr id="7" name="Прямоугольник 6"/>
          <p:cNvSpPr/>
          <p:nvPr/>
        </p:nvSpPr>
        <p:spPr>
          <a:xfrm>
            <a:off x="0" y="1556793"/>
            <a:ext cx="1907704" cy="646331"/>
          </a:xfrm>
          <a:prstGeom prst="rect">
            <a:avLst/>
          </a:prstGeom>
          <a:solidFill>
            <a:schemeClr val="tx1"/>
          </a:solidFill>
        </p:spPr>
        <p:txBody>
          <a:bodyPr wrap="square">
            <a:spAutoFit/>
          </a:bodyPr>
          <a:lstStyle/>
          <a:p>
            <a:r>
              <a:rPr lang="uk-UA" sz="1200" dirty="0">
                <a:solidFill>
                  <a:srgbClr val="002060"/>
                </a:solidFill>
              </a:rPr>
              <a:t>Внутрішньо легенева стафілококова деструкція легень</a:t>
            </a:r>
            <a:endParaRPr lang="ru-RU" sz="1200" dirty="0">
              <a:solidFill>
                <a:srgbClr val="002060"/>
              </a:solidFill>
            </a:endParaRPr>
          </a:p>
        </p:txBody>
      </p:sp>
      <p:sp>
        <p:nvSpPr>
          <p:cNvPr id="8" name="Прямоугольник 7"/>
          <p:cNvSpPr/>
          <p:nvPr/>
        </p:nvSpPr>
        <p:spPr>
          <a:xfrm>
            <a:off x="2051720" y="1556792"/>
            <a:ext cx="2160240" cy="430887"/>
          </a:xfrm>
          <a:prstGeom prst="rect">
            <a:avLst/>
          </a:prstGeom>
          <a:solidFill>
            <a:schemeClr val="tx1"/>
          </a:solidFill>
        </p:spPr>
        <p:txBody>
          <a:bodyPr wrap="square">
            <a:spAutoFit/>
          </a:bodyPr>
          <a:lstStyle/>
          <a:p>
            <a:r>
              <a:rPr lang="uk-UA" sz="1100" dirty="0">
                <a:solidFill>
                  <a:srgbClr val="002060"/>
                </a:solidFill>
              </a:rPr>
              <a:t>Дрібно вогнищева стафілококова деструкція легень</a:t>
            </a:r>
            <a:endParaRPr lang="ru-RU" sz="1100" dirty="0">
              <a:solidFill>
                <a:srgbClr val="002060"/>
              </a:solidFill>
            </a:endParaRPr>
          </a:p>
        </p:txBody>
      </p:sp>
      <p:sp>
        <p:nvSpPr>
          <p:cNvPr id="9" name="Прямоугольник 8"/>
          <p:cNvSpPr/>
          <p:nvPr/>
        </p:nvSpPr>
        <p:spPr>
          <a:xfrm>
            <a:off x="0" y="6237312"/>
            <a:ext cx="1709936" cy="276999"/>
          </a:xfrm>
          <a:prstGeom prst="rect">
            <a:avLst/>
          </a:prstGeom>
          <a:solidFill>
            <a:schemeClr val="tx1"/>
          </a:solidFill>
        </p:spPr>
        <p:txBody>
          <a:bodyPr wrap="square">
            <a:spAutoFit/>
          </a:bodyPr>
          <a:lstStyle/>
          <a:p>
            <a:r>
              <a:rPr lang="uk-UA" sz="1200" dirty="0">
                <a:solidFill>
                  <a:srgbClr val="002060"/>
                </a:solidFill>
              </a:rPr>
              <a:t>Гострий гнійний </a:t>
            </a:r>
            <a:r>
              <a:rPr lang="uk-UA" sz="1200" dirty="0" err="1">
                <a:solidFill>
                  <a:srgbClr val="002060"/>
                </a:solidFill>
              </a:rPr>
              <a:t>лобіт</a:t>
            </a:r>
            <a:endParaRPr lang="ru-RU" sz="1200" dirty="0">
              <a:solidFill>
                <a:srgbClr val="002060"/>
              </a:solidFill>
            </a:endParaRPr>
          </a:p>
        </p:txBody>
      </p:sp>
      <p:sp>
        <p:nvSpPr>
          <p:cNvPr id="11" name="Прямоугольник 10"/>
          <p:cNvSpPr/>
          <p:nvPr/>
        </p:nvSpPr>
        <p:spPr>
          <a:xfrm>
            <a:off x="2555776" y="6165304"/>
            <a:ext cx="1512168" cy="461665"/>
          </a:xfrm>
          <a:prstGeom prst="rect">
            <a:avLst/>
          </a:prstGeom>
          <a:solidFill>
            <a:schemeClr val="tx1"/>
          </a:solidFill>
        </p:spPr>
        <p:txBody>
          <a:bodyPr wrap="square">
            <a:spAutoFit/>
          </a:bodyPr>
          <a:lstStyle/>
          <a:p>
            <a:pPr algn="ctr"/>
            <a:r>
              <a:rPr lang="uk-UA" sz="1200" dirty="0">
                <a:solidFill>
                  <a:srgbClr val="002060"/>
                </a:solidFill>
              </a:rPr>
              <a:t>Гнійна легенева кіста</a:t>
            </a:r>
            <a:endParaRPr lang="ru-RU" sz="1200" dirty="0"/>
          </a:p>
        </p:txBody>
      </p:sp>
      <p:sp>
        <p:nvSpPr>
          <p:cNvPr id="12" name="Прямоугольник 11"/>
          <p:cNvSpPr/>
          <p:nvPr/>
        </p:nvSpPr>
        <p:spPr>
          <a:xfrm>
            <a:off x="1331640" y="5085184"/>
            <a:ext cx="1584176" cy="600164"/>
          </a:xfrm>
          <a:prstGeom prst="rect">
            <a:avLst/>
          </a:prstGeom>
          <a:solidFill>
            <a:schemeClr val="tx1"/>
          </a:solidFill>
        </p:spPr>
        <p:txBody>
          <a:bodyPr wrap="square">
            <a:spAutoFit/>
          </a:bodyPr>
          <a:lstStyle/>
          <a:p>
            <a:r>
              <a:rPr lang="uk-UA" sz="1100" dirty="0">
                <a:solidFill>
                  <a:srgbClr val="002060"/>
                </a:solidFill>
              </a:rPr>
              <a:t>Легенево-плевральна стафілококова деструкція легень </a:t>
            </a:r>
            <a:endParaRPr lang="ru-RU" sz="1100" dirty="0"/>
          </a:p>
        </p:txBody>
      </p:sp>
      <p:sp>
        <p:nvSpPr>
          <p:cNvPr id="13" name="Овал 12"/>
          <p:cNvSpPr/>
          <p:nvPr/>
        </p:nvSpPr>
        <p:spPr>
          <a:xfrm>
            <a:off x="1115616" y="2492896"/>
            <a:ext cx="2160240" cy="86409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1331640" y="2708920"/>
            <a:ext cx="1720471" cy="523220"/>
          </a:xfrm>
          <a:prstGeom prst="rect">
            <a:avLst/>
          </a:prstGeom>
        </p:spPr>
        <p:txBody>
          <a:bodyPr wrap="none">
            <a:spAutoFit/>
          </a:bodyPr>
          <a:lstStyle/>
          <a:p>
            <a:pPr algn="ctr"/>
            <a:r>
              <a:rPr lang="uk-UA" sz="1400" b="1" dirty="0">
                <a:solidFill>
                  <a:srgbClr val="002060"/>
                </a:solidFill>
              </a:rPr>
              <a:t>Гнійно-септичний </a:t>
            </a:r>
          </a:p>
          <a:p>
            <a:pPr algn="ctr"/>
            <a:r>
              <a:rPr lang="uk-UA" sz="1400" b="1" dirty="0">
                <a:solidFill>
                  <a:srgbClr val="002060"/>
                </a:solidFill>
              </a:rPr>
              <a:t>синдром</a:t>
            </a:r>
            <a:endParaRPr lang="ru-RU" sz="1400" b="1" dirty="0"/>
          </a:p>
        </p:txBody>
      </p:sp>
      <p:sp>
        <p:nvSpPr>
          <p:cNvPr id="15" name="Прямоугольник 14"/>
          <p:cNvSpPr/>
          <p:nvPr/>
        </p:nvSpPr>
        <p:spPr>
          <a:xfrm>
            <a:off x="4427984" y="6211669"/>
            <a:ext cx="4572000" cy="646331"/>
          </a:xfrm>
          <a:prstGeom prst="rect">
            <a:avLst/>
          </a:prstGeom>
        </p:spPr>
        <p:txBody>
          <a:bodyPr>
            <a:spAutoFit/>
          </a:bodyPr>
          <a:lstStyle/>
          <a:p>
            <a:r>
              <a:rPr lang="en-US" sz="1200" dirty="0"/>
              <a:t>https://studizba.com/lectures/77-medicina/1141-luchevaya-diagnostika-v-klinike-detskih-bolezney/21213-4-luchevaya-diagnostika-zabolevaniy-organov-dyhaniya-u-detey.html</a:t>
            </a:r>
            <a:endParaRPr lang="ru-RU" sz="1200"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6740307"/>
          </a:xfrm>
          <a:prstGeom prst="rect">
            <a:avLst/>
          </a:prstGeom>
        </p:spPr>
        <p:txBody>
          <a:bodyPr wrap="square">
            <a:spAutoFit/>
          </a:bodyPr>
          <a:lstStyle/>
          <a:p>
            <a:pPr algn="ctr"/>
            <a:r>
              <a:rPr lang="uk-UA" sz="2400" b="1" dirty="0"/>
              <a:t>Синдром легеневої, легенево-плевральної і внутрішньо плевральної кровотечі.</a:t>
            </a:r>
          </a:p>
          <a:p>
            <a:r>
              <a:rPr lang="uk-UA" sz="2400" dirty="0"/>
              <a:t> Під цим синдромом розуміють комплекс патологічних симптомів, що розвиваються в результаті порушення цілісності судин легені або грудної стінки і потрапляння крові в плевральну порожнину і (або) трахеобронхіальне дерево.</a:t>
            </a:r>
          </a:p>
          <a:p>
            <a:r>
              <a:rPr lang="uk-UA" sz="2400" dirty="0"/>
              <a:t>Причини розвитку легенево-плеврального геморагічного синдрому:</a:t>
            </a:r>
          </a:p>
          <a:p>
            <a:pPr marL="342900" indent="-342900">
              <a:buFont typeface="Arial" panose="020B0604020202020204" pitchFamily="34" charset="0"/>
              <a:buChar char="•"/>
            </a:pPr>
            <a:r>
              <a:rPr lang="uk-UA" sz="2400" dirty="0"/>
              <a:t> стафілококова деструкція легень,</a:t>
            </a:r>
          </a:p>
          <a:p>
            <a:pPr marL="342900" indent="-342900">
              <a:buFont typeface="Arial" panose="020B0604020202020204" pitchFamily="34" charset="0"/>
              <a:buChar char="•"/>
            </a:pPr>
            <a:r>
              <a:rPr lang="uk-UA" sz="2400" dirty="0"/>
              <a:t> травми грудної стінки,</a:t>
            </a:r>
          </a:p>
          <a:p>
            <a:pPr marL="342900" indent="-342900">
              <a:buFont typeface="Arial" panose="020B0604020202020204" pitchFamily="34" charset="0"/>
              <a:buChar char="•"/>
            </a:pPr>
            <a:r>
              <a:rPr lang="uk-UA" sz="2400" dirty="0"/>
              <a:t> сторонні тіла бронхів,</a:t>
            </a:r>
          </a:p>
          <a:p>
            <a:pPr marL="342900" indent="-342900">
              <a:buFont typeface="Arial" panose="020B0604020202020204" pitchFamily="34" charset="0"/>
              <a:buChar char="•"/>
            </a:pPr>
            <a:r>
              <a:rPr lang="uk-UA" sz="2400" dirty="0"/>
              <a:t> бронхоектази,</a:t>
            </a:r>
          </a:p>
          <a:p>
            <a:pPr marL="342900" indent="-342900">
              <a:buFont typeface="Arial" panose="020B0604020202020204" pitchFamily="34" charset="0"/>
              <a:buChar char="•"/>
            </a:pPr>
            <a:r>
              <a:rPr lang="uk-UA" sz="2400" dirty="0"/>
              <a:t> післяопераційний інфаркт легкого та ін. </a:t>
            </a:r>
          </a:p>
          <a:p>
            <a:r>
              <a:rPr lang="uk-UA" sz="2400" dirty="0"/>
              <a:t>Клінічні прояви цього синдрому характеризуються симптомами гострої крововтрати в поєднанні із синдромом </a:t>
            </a:r>
            <a:r>
              <a:rPr lang="uk-UA" sz="2400" dirty="0" err="1"/>
              <a:t>внутриплевральної</a:t>
            </a:r>
            <a:r>
              <a:rPr lang="uk-UA" sz="2400" dirty="0"/>
              <a:t> напруги і (або) в поєднанні з синдромом виключення з дихання легеневої паренхіми..</a:t>
            </a:r>
            <a:br>
              <a:rPr lang="ru-RU" sz="2400" dirty="0"/>
            </a:br>
            <a:endParaRPr lang="ru-RU" sz="2400"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96944" cy="4154984"/>
          </a:xfrm>
          <a:prstGeom prst="rect">
            <a:avLst/>
          </a:prstGeom>
        </p:spPr>
        <p:txBody>
          <a:bodyPr wrap="square">
            <a:spAutoFit/>
          </a:bodyPr>
          <a:lstStyle/>
          <a:p>
            <a:pPr indent="360363" algn="just"/>
            <a:r>
              <a:rPr lang="ru-RU" sz="2400" dirty="0"/>
              <a:t>При </a:t>
            </a:r>
            <a:r>
              <a:rPr lang="ru-RU" sz="2400" dirty="0" err="1"/>
              <a:t>рентгенологічному</a:t>
            </a:r>
            <a:r>
              <a:rPr lang="ru-RU" sz="2400" dirty="0"/>
              <a:t> </a:t>
            </a:r>
            <a:r>
              <a:rPr lang="ru-RU" sz="2400" dirty="0" err="1"/>
              <a:t>дослідженні</a:t>
            </a:r>
            <a:r>
              <a:rPr lang="ru-RU" sz="2400" dirty="0"/>
              <a:t>:</a:t>
            </a:r>
          </a:p>
          <a:p>
            <a:pPr marL="342900" indent="-342900" algn="just">
              <a:buFont typeface="Arial" panose="020B0604020202020204" pitchFamily="34" charset="0"/>
              <a:buChar char="•"/>
            </a:pPr>
            <a:r>
              <a:rPr lang="ru-RU" sz="2400" dirty="0" err="1"/>
              <a:t>виявляють</a:t>
            </a:r>
            <a:r>
              <a:rPr lang="ru-RU" sz="2400" dirty="0"/>
              <a:t> </a:t>
            </a:r>
            <a:r>
              <a:rPr lang="ru-RU" sz="2400" dirty="0" err="1"/>
              <a:t>гомогенне</a:t>
            </a:r>
            <a:r>
              <a:rPr lang="ru-RU" sz="2400" dirty="0"/>
              <a:t> </a:t>
            </a:r>
            <a:r>
              <a:rPr lang="ru-RU" sz="2400" dirty="0" err="1"/>
              <a:t>зниження</a:t>
            </a:r>
            <a:r>
              <a:rPr lang="ru-RU" sz="2400" dirty="0"/>
              <a:t> </a:t>
            </a:r>
            <a:r>
              <a:rPr lang="ru-RU" sz="2400" dirty="0" err="1"/>
              <a:t>прозорості</a:t>
            </a:r>
            <a:r>
              <a:rPr lang="ru-RU" sz="2400" dirty="0"/>
              <a:t>,</a:t>
            </a:r>
          </a:p>
          <a:p>
            <a:pPr marL="342900" indent="-342900" algn="just">
              <a:buFont typeface="Arial" panose="020B0604020202020204" pitchFamily="34" charset="0"/>
              <a:buChar char="•"/>
            </a:pPr>
            <a:r>
              <a:rPr lang="ru-RU" sz="2400" dirty="0" err="1"/>
              <a:t>посилення</a:t>
            </a:r>
            <a:r>
              <a:rPr lang="ru-RU" sz="2400" dirty="0"/>
              <a:t> </a:t>
            </a:r>
            <a:r>
              <a:rPr lang="ru-RU" sz="2400" dirty="0" err="1"/>
              <a:t>легеневого</a:t>
            </a:r>
            <a:r>
              <a:rPr lang="ru-RU" sz="2400" dirty="0"/>
              <a:t> </a:t>
            </a:r>
            <a:r>
              <a:rPr lang="ru-RU" sz="2400" dirty="0" err="1"/>
              <a:t>малюнка</a:t>
            </a:r>
            <a:r>
              <a:rPr lang="ru-RU" sz="2400" dirty="0"/>
              <a:t>,</a:t>
            </a:r>
          </a:p>
          <a:p>
            <a:pPr marL="342900" indent="-342900" algn="just">
              <a:buFont typeface="Arial" panose="020B0604020202020204" pitchFamily="34" charset="0"/>
              <a:buChar char="•"/>
            </a:pPr>
            <a:r>
              <a:rPr lang="ru-RU" sz="2400" dirty="0"/>
              <a:t>«</a:t>
            </a:r>
            <a:r>
              <a:rPr lang="ru-RU" sz="2400" dirty="0" err="1"/>
              <a:t>Мармуровість</a:t>
            </a:r>
            <a:r>
              <a:rPr lang="ru-RU" sz="2400" dirty="0"/>
              <a:t>» </a:t>
            </a:r>
            <a:r>
              <a:rPr lang="ru-RU" sz="2400" dirty="0" err="1"/>
              <a:t>легеневої</a:t>
            </a:r>
            <a:r>
              <a:rPr lang="ru-RU" sz="2400" dirty="0"/>
              <a:t> </a:t>
            </a:r>
            <a:r>
              <a:rPr lang="ru-RU" sz="2400" dirty="0" err="1"/>
              <a:t>тканини</a:t>
            </a:r>
            <a:r>
              <a:rPr lang="ru-RU" sz="2400" dirty="0"/>
              <a:t> у </a:t>
            </a:r>
            <a:r>
              <a:rPr lang="ru-RU" sz="2400" dirty="0" err="1"/>
              <a:t>вигляді</a:t>
            </a:r>
            <a:r>
              <a:rPr lang="ru-RU" sz="2400" dirty="0"/>
              <a:t> </a:t>
            </a:r>
            <a:r>
              <a:rPr lang="ru-RU" sz="2400" dirty="0" err="1"/>
              <a:t>множинних</a:t>
            </a:r>
            <a:r>
              <a:rPr lang="ru-RU" sz="2400" dirty="0"/>
              <a:t> </a:t>
            </a:r>
            <a:r>
              <a:rPr lang="ru-RU" sz="2400" dirty="0" err="1"/>
              <a:t>дрібних</a:t>
            </a:r>
            <a:r>
              <a:rPr lang="ru-RU" sz="2400" dirty="0"/>
              <a:t> </a:t>
            </a:r>
            <a:r>
              <a:rPr lang="ru-RU" sz="2400" dirty="0" err="1"/>
              <a:t>вогнищевих</a:t>
            </a:r>
            <a:r>
              <a:rPr lang="ru-RU" sz="2400" dirty="0"/>
              <a:t> </a:t>
            </a:r>
            <a:r>
              <a:rPr lang="ru-RU" sz="2400" dirty="0" err="1"/>
              <a:t>тіней</a:t>
            </a:r>
            <a:r>
              <a:rPr lang="ru-RU" sz="2400" dirty="0"/>
              <a:t>, </a:t>
            </a:r>
            <a:r>
              <a:rPr lang="ru-RU" sz="2400" dirty="0" err="1"/>
              <a:t>розташованих</a:t>
            </a:r>
            <a:r>
              <a:rPr lang="ru-RU" sz="2400" dirty="0"/>
              <a:t> </a:t>
            </a:r>
            <a:r>
              <a:rPr lang="ru-RU" sz="2400" dirty="0" err="1"/>
              <a:t>поблизу</a:t>
            </a:r>
            <a:r>
              <a:rPr lang="ru-RU" sz="2400" dirty="0"/>
              <a:t> с </a:t>
            </a:r>
            <a:r>
              <a:rPr lang="ru-RU" sz="2400" dirty="0" err="1"/>
              <a:t>джерелом</a:t>
            </a:r>
            <a:r>
              <a:rPr lang="ru-RU" sz="2400" dirty="0"/>
              <a:t> </a:t>
            </a:r>
            <a:r>
              <a:rPr lang="ru-RU" sz="2400" dirty="0" err="1"/>
              <a:t>кровотечі</a:t>
            </a:r>
            <a:r>
              <a:rPr lang="ru-RU" sz="2400" dirty="0"/>
              <a:t>,</a:t>
            </a:r>
          </a:p>
          <a:p>
            <a:pPr marL="342900" indent="-342900" algn="just">
              <a:buFont typeface="Arial" panose="020B0604020202020204" pitchFamily="34" charset="0"/>
              <a:buChar char="•"/>
            </a:pPr>
            <a:r>
              <a:rPr lang="ru-RU" sz="2400" dirty="0" err="1"/>
              <a:t>горизонтальний</a:t>
            </a:r>
            <a:r>
              <a:rPr lang="ru-RU" sz="2400" dirty="0"/>
              <a:t> </a:t>
            </a:r>
            <a:r>
              <a:rPr lang="ru-RU" sz="2400" dirty="0" err="1"/>
              <a:t>рівень</a:t>
            </a:r>
            <a:r>
              <a:rPr lang="ru-RU" sz="2400" dirty="0"/>
              <a:t> </a:t>
            </a:r>
            <a:r>
              <a:rPr lang="ru-RU" sz="2400" dirty="0" err="1"/>
              <a:t>рідини</a:t>
            </a:r>
            <a:r>
              <a:rPr lang="ru-RU" sz="2400" dirty="0"/>
              <a:t> в </a:t>
            </a:r>
            <a:r>
              <a:rPr lang="ru-RU" sz="2400" dirty="0" err="1"/>
              <a:t>порожнині</a:t>
            </a:r>
            <a:r>
              <a:rPr lang="ru-RU" sz="2400" dirty="0"/>
              <a:t> </a:t>
            </a:r>
            <a:r>
              <a:rPr lang="ru-RU" sz="2400" dirty="0" err="1"/>
              <a:t>деструкції</a:t>
            </a:r>
            <a:r>
              <a:rPr lang="ru-RU" sz="2400" dirty="0"/>
              <a:t> </a:t>
            </a:r>
            <a:r>
              <a:rPr lang="ru-RU" sz="2400" dirty="0" err="1"/>
              <a:t>або</a:t>
            </a:r>
            <a:r>
              <a:rPr lang="ru-RU" sz="2400" dirty="0"/>
              <a:t> </a:t>
            </a:r>
            <a:r>
              <a:rPr lang="ru-RU" sz="2400" dirty="0" err="1"/>
              <a:t>абсцесу</a:t>
            </a:r>
            <a:r>
              <a:rPr lang="ru-RU" sz="2400" dirty="0"/>
              <a:t>,</a:t>
            </a:r>
          </a:p>
          <a:p>
            <a:pPr marL="342900" indent="-342900" algn="just">
              <a:buFont typeface="Arial" panose="020B0604020202020204" pitchFamily="34" charset="0"/>
              <a:buChar char="•"/>
            </a:pPr>
            <a:r>
              <a:rPr lang="ru-RU" sz="2400" dirty="0"/>
              <a:t>при </a:t>
            </a:r>
            <a:r>
              <a:rPr lang="ru-RU" sz="2400" dirty="0" err="1"/>
              <a:t>внутрішньоплеврально</a:t>
            </a:r>
            <a:r>
              <a:rPr lang="uk-UA" sz="2400" dirty="0"/>
              <a:t>ї</a:t>
            </a:r>
            <a:r>
              <a:rPr lang="ru-RU" sz="2400" dirty="0"/>
              <a:t> </a:t>
            </a:r>
            <a:r>
              <a:rPr lang="ru-RU" sz="2400" dirty="0" err="1"/>
              <a:t>кровотечі</a:t>
            </a:r>
            <a:r>
              <a:rPr lang="ru-RU" sz="2400" dirty="0"/>
              <a:t> - </a:t>
            </a:r>
            <a:r>
              <a:rPr lang="ru-RU" sz="2400" dirty="0" err="1"/>
              <a:t>гомогенне</a:t>
            </a:r>
            <a:r>
              <a:rPr lang="ru-RU" sz="2400" dirty="0"/>
              <a:t> </a:t>
            </a:r>
            <a:r>
              <a:rPr lang="ru-RU" sz="2400" dirty="0" err="1"/>
              <a:t>затемнення</a:t>
            </a:r>
            <a:r>
              <a:rPr lang="ru-RU" sz="2400" dirty="0"/>
              <a:t> </a:t>
            </a:r>
            <a:r>
              <a:rPr lang="ru-RU" sz="2400" dirty="0" err="1"/>
              <a:t>і</a:t>
            </a:r>
            <a:r>
              <a:rPr lang="ru-RU" sz="2400" dirty="0"/>
              <a:t> </a:t>
            </a:r>
            <a:r>
              <a:rPr lang="ru-RU" sz="2400" dirty="0" err="1"/>
              <a:t>відтискування</a:t>
            </a:r>
            <a:r>
              <a:rPr lang="ru-RU" sz="2400" dirty="0"/>
              <a:t> </a:t>
            </a:r>
            <a:r>
              <a:rPr lang="ru-RU" sz="2400" dirty="0" err="1"/>
              <a:t>середостіння</a:t>
            </a:r>
            <a:r>
              <a:rPr lang="ru-RU" sz="2400" dirty="0"/>
              <a:t>.</a:t>
            </a:r>
            <a:endParaRPr lang="ru-RU" sz="2400"/>
          </a:p>
          <a:p>
            <a:pPr indent="360363" algn="just"/>
            <a:endParaRPr lang="ru-RU"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4741</TotalTime>
  <Words>11363</Words>
  <Application>Microsoft Office PowerPoint</Application>
  <PresentationFormat>Экран (4:3)</PresentationFormat>
  <Paragraphs>1069</Paragraphs>
  <Slides>189</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189</vt:i4>
      </vt:variant>
    </vt:vector>
  </HeadingPairs>
  <TitlesOfParts>
    <vt:vector size="198" baseType="lpstr">
      <vt:lpstr>Arial</vt:lpstr>
      <vt:lpstr>Book Antiqua</vt:lpstr>
      <vt:lpstr>Calibri</vt:lpstr>
      <vt:lpstr>Lucida Sans</vt:lpstr>
      <vt:lpstr>Times New Roman</vt:lpstr>
      <vt:lpstr>Wingdings</vt:lpstr>
      <vt:lpstr>Wingdings 2</vt:lpstr>
      <vt:lpstr>Wingdings 3</vt:lpstr>
      <vt:lpstr>Апекс</vt:lpstr>
      <vt:lpstr>Променева діагностика невідкладних станів органів грудної клітки</vt:lpstr>
      <vt:lpstr>Травми грудної клітки</vt:lpstr>
      <vt:lpstr>Презентация PowerPoint</vt:lpstr>
      <vt:lpstr>Презентация PowerPoint</vt:lpstr>
      <vt:lpstr>Презентация PowerPoint</vt:lpstr>
      <vt:lpstr>Презентация PowerPoint</vt:lpstr>
      <vt:lpstr>Презентация PowerPoint</vt:lpstr>
      <vt:lpstr>Переломи ребер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Пошкодження трахеї та бронхів</vt:lpstr>
      <vt:lpstr>Презентация PowerPoint</vt:lpstr>
      <vt:lpstr>Презентация PowerPoint</vt:lpstr>
      <vt:lpstr>Пошкодження паренхіми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Гематома легень</vt:lpstr>
      <vt:lpstr>Презентация PowerPoint</vt:lpstr>
      <vt:lpstr>Презентация PowerPoint</vt:lpstr>
      <vt:lpstr>Презентация PowerPoint</vt:lpstr>
      <vt:lpstr>Презентация PowerPoint</vt:lpstr>
      <vt:lpstr>Презентация PowerPoint</vt:lpstr>
      <vt:lpstr>Пневмоторакс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Пневмомедіастинум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Сторонні тіла трахеї і бронхів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Гострі ателектази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Шокова легеня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Гострий набряк легень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Інфаркт легені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Тромбоемболія легеневої артерії (ТЕЛА)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Травматичні діафрагмальні грижи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Неотложные состояния в легких</dc:title>
  <dc:creator>1</dc:creator>
  <cp:lastModifiedBy>Катерина Михайлівна Дойкова</cp:lastModifiedBy>
  <cp:revision>493</cp:revision>
  <dcterms:created xsi:type="dcterms:W3CDTF">2020-12-07T11:04:31Z</dcterms:created>
  <dcterms:modified xsi:type="dcterms:W3CDTF">2021-10-07T19:53:27Z</dcterms:modified>
</cp:coreProperties>
</file>