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9"/>
  </p:notesMasterIdLst>
  <p:sldIdLst>
    <p:sldId id="257" r:id="rId2"/>
    <p:sldId id="517" r:id="rId3"/>
    <p:sldId id="258" r:id="rId4"/>
    <p:sldId id="305" r:id="rId5"/>
    <p:sldId id="262" r:id="rId6"/>
    <p:sldId id="261" r:id="rId7"/>
    <p:sldId id="474" r:id="rId8"/>
    <p:sldId id="475" r:id="rId9"/>
    <p:sldId id="495" r:id="rId10"/>
    <p:sldId id="496" r:id="rId11"/>
    <p:sldId id="497" r:id="rId12"/>
    <p:sldId id="485" r:id="rId13"/>
    <p:sldId id="301" r:id="rId14"/>
    <p:sldId id="498" r:id="rId15"/>
    <p:sldId id="499" r:id="rId16"/>
    <p:sldId id="302" r:id="rId17"/>
    <p:sldId id="303" r:id="rId18"/>
    <p:sldId id="511" r:id="rId19"/>
    <p:sldId id="514" r:id="rId20"/>
    <p:sldId id="504" r:id="rId21"/>
    <p:sldId id="483" r:id="rId22"/>
    <p:sldId id="532" r:id="rId23"/>
    <p:sldId id="507" r:id="rId24"/>
    <p:sldId id="508" r:id="rId25"/>
    <p:sldId id="533" r:id="rId26"/>
    <p:sldId id="534" r:id="rId27"/>
    <p:sldId id="535" r:id="rId28"/>
    <p:sldId id="501" r:id="rId29"/>
    <p:sldId id="502" r:id="rId30"/>
    <p:sldId id="515" r:id="rId31"/>
    <p:sldId id="510" r:id="rId32"/>
    <p:sldId id="306" r:id="rId33"/>
    <p:sldId id="308" r:id="rId34"/>
    <p:sldId id="310" r:id="rId35"/>
    <p:sldId id="311" r:id="rId36"/>
    <p:sldId id="309" r:id="rId37"/>
    <p:sldId id="312" r:id="rId38"/>
    <p:sldId id="313" r:id="rId39"/>
    <p:sldId id="307" r:id="rId40"/>
    <p:sldId id="314" r:id="rId41"/>
    <p:sldId id="317" r:id="rId42"/>
    <p:sldId id="316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8" r:id="rId53"/>
    <p:sldId id="329" r:id="rId54"/>
    <p:sldId id="330" r:id="rId55"/>
    <p:sldId id="331" r:id="rId56"/>
    <p:sldId id="332" r:id="rId57"/>
    <p:sldId id="333" r:id="rId58"/>
    <p:sldId id="334" r:id="rId59"/>
    <p:sldId id="339" r:id="rId60"/>
    <p:sldId id="340" r:id="rId61"/>
    <p:sldId id="336" r:id="rId62"/>
    <p:sldId id="337" r:id="rId63"/>
    <p:sldId id="338" r:id="rId64"/>
    <p:sldId id="341" r:id="rId65"/>
    <p:sldId id="342" r:id="rId66"/>
    <p:sldId id="343" r:id="rId67"/>
    <p:sldId id="344" r:id="rId68"/>
    <p:sldId id="345" r:id="rId69"/>
    <p:sldId id="346" r:id="rId70"/>
    <p:sldId id="347" r:id="rId71"/>
    <p:sldId id="348" r:id="rId72"/>
    <p:sldId id="349" r:id="rId73"/>
    <p:sldId id="350" r:id="rId74"/>
    <p:sldId id="351" r:id="rId75"/>
    <p:sldId id="352" r:id="rId76"/>
    <p:sldId id="353" r:id="rId77"/>
    <p:sldId id="363" r:id="rId78"/>
    <p:sldId id="476" r:id="rId79"/>
    <p:sldId id="477" r:id="rId80"/>
    <p:sldId id="364" r:id="rId81"/>
    <p:sldId id="365" r:id="rId82"/>
    <p:sldId id="366" r:id="rId83"/>
    <p:sldId id="367" r:id="rId84"/>
    <p:sldId id="368" r:id="rId85"/>
    <p:sldId id="374" r:id="rId86"/>
    <p:sldId id="375" r:id="rId87"/>
    <p:sldId id="376" r:id="rId88"/>
    <p:sldId id="369" r:id="rId89"/>
    <p:sldId id="393" r:id="rId90"/>
    <p:sldId id="370" r:id="rId91"/>
    <p:sldId id="380" r:id="rId92"/>
    <p:sldId id="536" r:id="rId93"/>
    <p:sldId id="400" r:id="rId94"/>
    <p:sldId id="373" r:id="rId95"/>
    <p:sldId id="382" r:id="rId96"/>
    <p:sldId id="384" r:id="rId97"/>
    <p:sldId id="386" r:id="rId98"/>
    <p:sldId id="388" r:id="rId99"/>
    <p:sldId id="389" r:id="rId100"/>
    <p:sldId id="391" r:id="rId101"/>
    <p:sldId id="392" r:id="rId102"/>
    <p:sldId id="390" r:id="rId103"/>
    <p:sldId id="394" r:id="rId104"/>
    <p:sldId id="399" r:id="rId105"/>
    <p:sldId id="397" r:id="rId106"/>
    <p:sldId id="396" r:id="rId107"/>
    <p:sldId id="402" r:id="rId108"/>
    <p:sldId id="403" r:id="rId109"/>
    <p:sldId id="404" r:id="rId110"/>
    <p:sldId id="405" r:id="rId111"/>
    <p:sldId id="406" r:id="rId112"/>
    <p:sldId id="407" r:id="rId113"/>
    <p:sldId id="409" r:id="rId114"/>
    <p:sldId id="408" r:id="rId115"/>
    <p:sldId id="410" r:id="rId116"/>
    <p:sldId id="411" r:id="rId117"/>
    <p:sldId id="412" r:id="rId118"/>
    <p:sldId id="413" r:id="rId119"/>
    <p:sldId id="478" r:id="rId120"/>
    <p:sldId id="479" r:id="rId121"/>
    <p:sldId id="530" r:id="rId122"/>
    <p:sldId id="519" r:id="rId123"/>
    <p:sldId id="518" r:id="rId124"/>
    <p:sldId id="414" r:id="rId125"/>
    <p:sldId id="529" r:id="rId126"/>
    <p:sldId id="531" r:id="rId127"/>
    <p:sldId id="415" r:id="rId128"/>
    <p:sldId id="416" r:id="rId129"/>
    <p:sldId id="520" r:id="rId130"/>
    <p:sldId id="521" r:id="rId131"/>
    <p:sldId id="522" r:id="rId132"/>
    <p:sldId id="523" r:id="rId133"/>
    <p:sldId id="524" r:id="rId134"/>
    <p:sldId id="418" r:id="rId135"/>
    <p:sldId id="417" r:id="rId136"/>
    <p:sldId id="419" r:id="rId137"/>
    <p:sldId id="420" r:id="rId138"/>
    <p:sldId id="421" r:id="rId139"/>
    <p:sldId id="422" r:id="rId140"/>
    <p:sldId id="423" r:id="rId141"/>
    <p:sldId id="424" r:id="rId142"/>
    <p:sldId id="425" r:id="rId143"/>
    <p:sldId id="426" r:id="rId144"/>
    <p:sldId id="427" r:id="rId145"/>
    <p:sldId id="428" r:id="rId146"/>
    <p:sldId id="429" r:id="rId147"/>
    <p:sldId id="430" r:id="rId148"/>
    <p:sldId id="431" r:id="rId149"/>
    <p:sldId id="432" r:id="rId150"/>
    <p:sldId id="433" r:id="rId151"/>
    <p:sldId id="434" r:id="rId152"/>
    <p:sldId id="437" r:id="rId153"/>
    <p:sldId id="435" r:id="rId154"/>
    <p:sldId id="488" r:id="rId155"/>
    <p:sldId id="438" r:id="rId156"/>
    <p:sldId id="439" r:id="rId157"/>
    <p:sldId id="440" r:id="rId158"/>
    <p:sldId id="484" r:id="rId159"/>
    <p:sldId id="441" r:id="rId160"/>
    <p:sldId id="442" r:id="rId161"/>
    <p:sldId id="443" r:id="rId162"/>
    <p:sldId id="444" r:id="rId163"/>
    <p:sldId id="445" r:id="rId164"/>
    <p:sldId id="446" r:id="rId165"/>
    <p:sldId id="447" r:id="rId166"/>
    <p:sldId id="448" r:id="rId167"/>
    <p:sldId id="449" r:id="rId168"/>
    <p:sldId id="450" r:id="rId169"/>
    <p:sldId id="451" r:id="rId170"/>
    <p:sldId id="452" r:id="rId171"/>
    <p:sldId id="460" r:id="rId172"/>
    <p:sldId id="454" r:id="rId173"/>
    <p:sldId id="455" r:id="rId174"/>
    <p:sldId id="457" r:id="rId175"/>
    <p:sldId id="458" r:id="rId176"/>
    <p:sldId id="459" r:id="rId177"/>
    <p:sldId id="461" r:id="rId178"/>
    <p:sldId id="462" r:id="rId179"/>
    <p:sldId id="463" r:id="rId180"/>
    <p:sldId id="464" r:id="rId181"/>
    <p:sldId id="465" r:id="rId182"/>
    <p:sldId id="466" r:id="rId183"/>
    <p:sldId id="473" r:id="rId184"/>
    <p:sldId id="468" r:id="rId185"/>
    <p:sldId id="469" r:id="rId186"/>
    <p:sldId id="470" r:id="rId187"/>
    <p:sldId id="471" r:id="rId188"/>
    <p:sldId id="487" r:id="rId189"/>
    <p:sldId id="489" r:id="rId190"/>
    <p:sldId id="490" r:id="rId191"/>
    <p:sldId id="491" r:id="rId192"/>
    <p:sldId id="492" r:id="rId193"/>
    <p:sldId id="493" r:id="rId194"/>
    <p:sldId id="525" r:id="rId195"/>
    <p:sldId id="526" r:id="rId196"/>
    <p:sldId id="527" r:id="rId197"/>
    <p:sldId id="528" r:id="rId19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108" d="100"/>
          <a:sy n="108" d="100"/>
        </p:scale>
        <p:origin x="171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96" Type="http://schemas.openxmlformats.org/officeDocument/2006/relationships/slide" Target="slides/slide195.xml"/><Relationship Id="rId200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1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notesMaster" Target="notesMasters/notesMaster1.xml"/><Relationship Id="rId203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B12DE-36D5-48B5-8002-95FCFD9B863B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33A93-7D00-414E-9221-60C151C4D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33A93-7D00-414E-9221-60C151C4DE1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33A93-7D00-414E-9221-60C151C4DE15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33A93-7D00-414E-9221-60C151C4DE15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33A93-7D00-414E-9221-60C151C4DE15}" type="slidenum">
              <a:rPr lang="ru-RU" smtClean="0"/>
              <a:pPr/>
              <a:t>68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meduniver.com/Medical/luchevaia_diagnostika/diagnostika_fibroznoi_displazii_grudnoi_stenki.html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7.jpeg"/><Relationship Id="rId4" Type="http://schemas.openxmlformats.org/officeDocument/2006/relationships/image" Target="../media/image12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jpe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3.png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eg"/><Relationship Id="rId2" Type="http://schemas.openxmlformats.org/officeDocument/2006/relationships/image" Target="../media/image235.jpe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image" Target="../media/image238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image" Target="../media/image240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2.png"/><Relationship Id="rId4" Type="http://schemas.openxmlformats.org/officeDocument/2006/relationships/image" Target="../media/image251.png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e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jpeg"/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jpe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jpe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jpe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image" Target="../media/image2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692696"/>
            <a:ext cx="5976664" cy="1828800"/>
          </a:xfrm>
        </p:spPr>
        <p:txBody>
          <a:bodyPr/>
          <a:lstStyle/>
          <a:p>
            <a:pPr algn="ctr"/>
            <a:r>
              <a:rPr lang="uk-UA" dirty="0" err="1"/>
              <a:t>Рентгенсеміотика</a:t>
            </a:r>
            <a:r>
              <a:rPr lang="uk-UA" dirty="0"/>
              <a:t> захворювань легень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27784" y="5301208"/>
            <a:ext cx="6408712" cy="1556792"/>
          </a:xfrm>
        </p:spPr>
        <p:txBody>
          <a:bodyPr/>
          <a:lstStyle/>
          <a:p>
            <a:pPr algn="ctr"/>
            <a:r>
              <a:rPr lang="uk-UA" dirty="0"/>
              <a:t>Мірза О.Ю.</a:t>
            </a:r>
          </a:p>
          <a:p>
            <a:pPr algn="ctr"/>
            <a:r>
              <a:rPr lang="uk-UA" dirty="0"/>
              <a:t>Асистент кафедри променевої діагностики, терапії та радіаційної медицини і онкології ОНМедУ</a:t>
            </a:r>
          </a:p>
        </p:txBody>
      </p:sp>
      <p:pic>
        <p:nvPicPr>
          <p:cNvPr id="2050" name="Picture 2" descr="https://upload.wikimedia.org/wikipedia/commons/thumb/c/c8/Chest_Xray_PA_3-8-2010.png/250px-Chest_Xray_PA_3-8-20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2915816" cy="2367644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708DC2-E790-4BDB-89D6-9ABAD2A847DE}"/>
              </a:ext>
            </a:extLst>
          </p:cNvPr>
          <p:cNvSpPr txBox="1"/>
          <p:nvPr/>
        </p:nvSpPr>
        <p:spPr>
          <a:xfrm>
            <a:off x="395536" y="2636912"/>
            <a:ext cx="2520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Одеса -2021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930" name="Picture 2" descr="https://radiomed.ru/sites/default/files/zx3.jpg?itok=ldPdS2O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861048"/>
            <a:ext cx="3419475" cy="299695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55576" y="0"/>
            <a:ext cx="67104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/>
              <a:t>Рентгенографія органів грудної клітини</a:t>
            </a:r>
          </a:p>
        </p:txBody>
      </p:sp>
      <p:pic>
        <p:nvPicPr>
          <p:cNvPr id="252932" name="Picture 4" descr="https://radiomed.ru/sites/default/files/zx2.jpg?itok=3OLD5L6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370787" y="3905672"/>
            <a:ext cx="2773213" cy="2952328"/>
          </a:xfrm>
          <a:prstGeom prst="rect">
            <a:avLst/>
          </a:prstGeom>
          <a:noFill/>
        </p:spPr>
      </p:pic>
      <p:pic>
        <p:nvPicPr>
          <p:cNvPr id="2529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61048"/>
            <a:ext cx="2915816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293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20688"/>
            <a:ext cx="2051720" cy="3046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293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620688"/>
            <a:ext cx="259228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2937" name="Picture 9" descr="https://radiomed.ru/sites/default/files/zx2.png?itok=vpJBWcUj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1720" y="620688"/>
            <a:ext cx="2808312" cy="324036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23528" y="548680"/>
            <a:ext cx="2834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Пряма  </a:t>
            </a:r>
            <a:r>
              <a:rPr lang="uk-UA" b="1" dirty="0"/>
              <a:t>передня проекція</a:t>
            </a:r>
          </a:p>
        </p:txBody>
      </p:sp>
      <p:pic>
        <p:nvPicPr>
          <p:cNvPr id="25293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7452320" y="620688"/>
            <a:ext cx="1691679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5004048" y="620688"/>
            <a:ext cx="2456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Права </a:t>
            </a:r>
            <a:r>
              <a:rPr lang="uk-UA" b="1" dirty="0"/>
              <a:t>бічна проекція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/>
              <a:t>Схема аналізу рентгенограм грудної клітини</a:t>
            </a:r>
            <a:endParaRPr lang="ru-RU" dirty="0"/>
          </a:p>
        </p:txBody>
      </p:sp>
      <p:pic>
        <p:nvPicPr>
          <p:cNvPr id="1026" name="Picture 2" descr="https://upload.wikimedia.org/wikipedia/commons/thumb/c/c8/Chest_Xray_PA_3-8-2010.png/250px-Chest_Xray_PA_3-8-2010.png"/>
          <p:cNvPicPr>
            <a:picLocks noChangeAspect="1" noChangeArrowheads="1"/>
          </p:cNvPicPr>
          <p:nvPr/>
        </p:nvPicPr>
        <p:blipFill>
          <a:blip r:embed="rId2" cstate="print">
            <a:lum bright="30000" contrast="20000"/>
          </a:blip>
          <a:srcRect/>
          <a:stretch>
            <a:fillRect/>
          </a:stretch>
        </p:blipFill>
        <p:spPr bwMode="auto">
          <a:xfrm>
            <a:off x="0" y="1196752"/>
            <a:ext cx="2381250" cy="1933576"/>
          </a:xfrm>
          <a:prstGeom prst="rect">
            <a:avLst/>
          </a:prstGeom>
          <a:noFill/>
        </p:spPr>
      </p:pic>
      <p:pic>
        <p:nvPicPr>
          <p:cNvPr id="1028" name="Picture 4" descr="https://upload.wikimedia.org/wikipedia/commons/thumb/9/9d/Chest_Xray_Lateral_3-8-2010.png/97px-Chest_Xray_Lateral_3-8-2010.png"/>
          <p:cNvPicPr>
            <a:picLocks noChangeAspect="1" noChangeArrowheads="1"/>
          </p:cNvPicPr>
          <p:nvPr/>
        </p:nvPicPr>
        <p:blipFill>
          <a:blip r:embed="rId3" cstate="print">
            <a:lum bright="30000" contrast="10000"/>
          </a:blip>
          <a:srcRect/>
          <a:stretch>
            <a:fillRect/>
          </a:stretch>
        </p:blipFill>
        <p:spPr bwMode="auto">
          <a:xfrm>
            <a:off x="2339752" y="1196752"/>
            <a:ext cx="1584176" cy="195980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3928" y="1196752"/>
            <a:ext cx="47525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just"/>
            <a:r>
              <a:rPr lang="uk-UA" sz="2400" dirty="0"/>
              <a:t>А. Дані про пацієнта і зображенні: П.І.Б., вік, дата виробництва знімка і місце обстеження, номер пацієнта, маркування боку обстеження (неприпустимо накладання букви на легеневі поля).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861048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/>
            <a:r>
              <a:rPr lang="uk-UA" sz="2400" dirty="0"/>
              <a:t>Б. Оцінка якості рентгенограми органів грудної клітки: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4365104"/>
            <a:ext cx="48965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938"/>
            <a:r>
              <a:rPr lang="uk-UA" sz="2400" dirty="0"/>
              <a:t>І. Повнота охоплення:</a:t>
            </a:r>
          </a:p>
          <a:p>
            <a:r>
              <a:rPr lang="uk-UA" sz="2400" dirty="0"/>
              <a:t>наявність на знімках всіх периферичних відділів ( включаючи верхівки, реберно-діафрагмальні синуси, діафрагму, латеральні, передні і задні відділи легеневих полів).</a:t>
            </a:r>
            <a:endParaRPr lang="ru-RU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293095"/>
            <a:ext cx="2592288" cy="256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7" y="188640"/>
            <a:ext cx="77768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II. Аналіз м'яких тканин</a:t>
            </a:r>
          </a:p>
          <a:p>
            <a:r>
              <a:rPr lang="uk-UA" sz="2400" dirty="0"/>
              <a:t>IV. Аналіз кісткових елементів</a:t>
            </a:r>
          </a:p>
          <a:p>
            <a:r>
              <a:rPr lang="uk-UA" sz="2400" dirty="0"/>
              <a:t>V. Форма грудної клітини</a:t>
            </a:r>
          </a:p>
          <a:p>
            <a:r>
              <a:rPr lang="uk-UA" sz="2400" dirty="0"/>
              <a:t>VI. Прозорість легеневих полів</a:t>
            </a:r>
          </a:p>
          <a:p>
            <a:r>
              <a:rPr lang="uk-UA" sz="2400" dirty="0"/>
              <a:t>VII. Легеневої малюнок</a:t>
            </a:r>
          </a:p>
          <a:p>
            <a:r>
              <a:rPr lang="uk-UA" sz="2400" dirty="0"/>
              <a:t>VIII. Коріння легень</a:t>
            </a:r>
          </a:p>
          <a:p>
            <a:r>
              <a:rPr lang="uk-UA" sz="2400" dirty="0"/>
              <a:t>IX. Органи середостіння </a:t>
            </a:r>
          </a:p>
          <a:p>
            <a:r>
              <a:rPr lang="uk-UA" sz="2400" dirty="0"/>
              <a:t>X. Реберно-діафрагмальні кути</a:t>
            </a:r>
          </a:p>
          <a:p>
            <a:r>
              <a:rPr lang="uk-UA" sz="2400" dirty="0"/>
              <a:t>XI. Рідини діафрагми</a:t>
            </a:r>
          </a:p>
          <a:p>
            <a:r>
              <a:rPr lang="uk-UA" sz="2400" dirty="0"/>
              <a:t>XII. Вивчення поддиафрагмального простору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692697"/>
            <a:ext cx="4535360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55576" y="188640"/>
            <a:ext cx="42592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Глибина вдиху грудної клітини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908720"/>
            <a:ext cx="38164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Середня глибина вдиху - коли найвища точка купола діафрагми справа знаходиться на рівні 5 міжребер'я або 6 ребра по середньо-ключичній лінії, зліва - на 1,5-2,0 см нижче.</a:t>
            </a:r>
          </a:p>
          <a:p>
            <a:pPr algn="just"/>
            <a:r>
              <a:rPr lang="uk-UA" sz="2000" dirty="0"/>
              <a:t>Косто-діафрагмальний і кардіо-діафрагмальний синуси повинні бути гострими - 90</a:t>
            </a:r>
            <a:r>
              <a:rPr lang="uk-UA" sz="2000" baseline="30000" dirty="0"/>
              <a:t>0</a:t>
            </a:r>
            <a:endParaRPr lang="uk-UA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56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i="1" dirty="0"/>
              <a:t> </a:t>
            </a:r>
            <a:r>
              <a:rPr lang="uk-UA" sz="2400" i="1" dirty="0"/>
              <a:t>Положення хворого під час дослідження </a:t>
            </a:r>
            <a:r>
              <a:rPr lang="uk-UA" sz="2400" dirty="0"/>
              <a:t>- симетричність установки в прямій проекції (вимірювання відстані між медіальними кінцями ключиць і остистими відростками, розташованих на їх рівні, відсутність накладення тіней лопаток на легеневі поля). У бічній проекції грудина займає краї утворююче положення.</a:t>
            </a:r>
            <a:endParaRPr lang="ru-RU" sz="2400" dirty="0"/>
          </a:p>
          <a:p>
            <a:pPr marL="457200" indent="-457200"/>
            <a:endParaRPr lang="ru-RU" sz="2400" i="1" dirty="0"/>
          </a:p>
          <a:p>
            <a:pPr marL="400050" indent="-400050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6309320"/>
            <a:ext cx="3528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правильність укладання хворого</a:t>
            </a:r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564904"/>
            <a:ext cx="3651450" cy="3553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564904"/>
            <a:ext cx="4464496" cy="234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572000" y="5085184"/>
            <a:ext cx="3384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Поворот пацієнта вліво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/>
              <a:t>Оцінка стану грудної клітини </a:t>
            </a:r>
          </a:p>
          <a:p>
            <a:pPr indent="261938" algn="just"/>
            <a:r>
              <a:rPr lang="uk-UA" sz="2400" dirty="0"/>
              <a:t>Необхідно враховувати, що: сходові, великі і малі грудні м'язи, молочні залози і особливо сосок, накладаються проекционно на легені і можуть імітувати внутрішньо легеневі патологічні зміни. Асиметрія розвитку м'язів грудної клітки у осіб, які займаються важкою фізичною працею, зумовлюють різну прозорість легенів на симетричних ділянках. Ця ознака особливо виражена при патологічних змінах в м'яких тканинах (пухлинах, гематоми, кальцинації периферичних лімфовузлів, підшкірної емфіземи, виділеннях з молочних залоз і ін.).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/>
            <a:r>
              <a:rPr lang="uk-UA" sz="2400" dirty="0"/>
              <a:t>Щоб уникнути помилок в діагностиці, необхідно: </a:t>
            </a:r>
          </a:p>
          <a:p>
            <a:pPr marL="363538" indent="-363538" algn="just">
              <a:buFont typeface="Wingdings" pitchFamily="2" charset="2"/>
              <a:buChar char="Ø"/>
            </a:pPr>
            <a:r>
              <a:rPr lang="uk-UA" sz="2400" dirty="0"/>
              <a:t>знати вікові та конституційні особливості, варіанти та вади розвитку (шийні ребра, роздвоєння грудинного кінця ребра, конкресценція або синостоз ребер і т.п.);</a:t>
            </a:r>
          </a:p>
          <a:p>
            <a:pPr marL="363538" indent="-363538" algn="just">
              <a:buFont typeface="Wingdings" pitchFamily="2" charset="2"/>
              <a:buChar char="Ø"/>
            </a:pPr>
            <a:r>
              <a:rPr lang="uk-UA" sz="2400" dirty="0"/>
              <a:t>Характер рентгенологічного зображення ребер залежно від проекції дослідження і положення хворого, асиметричне розташування ребер при деформації грудної клітини (сколіоз, кіфоз, кіфосколіоз); особливо ретельно необхідно вивчити структуру і контури ребер, грудини, хребців при пристінковому розташуванні патологічного утворення.</a:t>
            </a:r>
          </a:p>
          <a:p>
            <a:pPr marL="363538" indent="-363538">
              <a:buFont typeface="Wingdings" pitchFamily="2" charset="2"/>
              <a:buChar char="Ø"/>
            </a:pPr>
            <a:r>
              <a:rPr lang="uk-UA" sz="2400" dirty="0"/>
              <a:t>Це дає можливість виявити наявність періостальній реакції, крайових дефектів, які утворюються внаслідок атрофії, обумовленої тиском, ознаки деструкції і т.п.). Виявлення цих змін в скелеті сприяють уточненню діагнозу (пухлина, запалення, аневризма аорти, коартація аорти).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864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Схематичне зображення рентгенологічного вивчення органів грудної клітини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76057" y="1484784"/>
            <a:ext cx="388843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</a:t>
            </a:r>
            <a:r>
              <a:rPr lang="ru-RU" i="1" dirty="0"/>
              <a:t> — </a:t>
            </a:r>
            <a:r>
              <a:rPr lang="uk-UA" dirty="0"/>
              <a:t>тіні від аномально розвинених кісток грудної клітини.</a:t>
            </a:r>
            <a:endParaRPr lang="ru-RU" dirty="0"/>
          </a:p>
          <a:p>
            <a:r>
              <a:rPr lang="uk-UA" dirty="0"/>
              <a:t>1 - додатковий шийне ребро; </a:t>
            </a:r>
          </a:p>
          <a:p>
            <a:r>
              <a:rPr lang="uk-UA" dirty="0"/>
              <a:t>2 - гіпоплазія ребра;</a:t>
            </a:r>
          </a:p>
          <a:p>
            <a:r>
              <a:rPr lang="uk-UA" dirty="0"/>
              <a:t>3 - роздвоєне ребро; </a:t>
            </a:r>
          </a:p>
          <a:p>
            <a:r>
              <a:rPr lang="uk-UA" dirty="0"/>
              <a:t>4 - зрощені ребра; </a:t>
            </a:r>
          </a:p>
          <a:p>
            <a:r>
              <a:rPr lang="uk-UA" dirty="0"/>
              <a:t>5 – перемичка ребра; </a:t>
            </a:r>
          </a:p>
          <a:p>
            <a:r>
              <a:rPr lang="uk-UA" dirty="0"/>
              <a:t>6 - узури ключиці; </a:t>
            </a:r>
          </a:p>
          <a:p>
            <a:r>
              <a:rPr lang="uk-UA" dirty="0"/>
              <a:t>7 - незрощений апофіз ключиці;</a:t>
            </a:r>
          </a:p>
          <a:p>
            <a:r>
              <a:rPr lang="uk-UA" dirty="0"/>
              <a:t>8 - склеротичні тяжі в ключиці; </a:t>
            </a:r>
          </a:p>
          <a:p>
            <a:r>
              <a:rPr lang="uk-UA" dirty="0"/>
              <a:t>9 - локальне «спучування» ребра; </a:t>
            </a:r>
          </a:p>
          <a:p>
            <a:r>
              <a:rPr lang="uk-UA" dirty="0"/>
              <a:t>10 - «зарубка» на ребрі,</a:t>
            </a:r>
            <a:endParaRPr lang="ru-RU" dirty="0"/>
          </a:p>
        </p:txBody>
      </p:sp>
      <p:pic>
        <p:nvPicPr>
          <p:cNvPr id="2050" name="Picture 2" descr="imag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124744"/>
            <a:ext cx="5056949" cy="489654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В.В. Яковец. Рентгенодиагностика заболеваний органов головы, шеи и груди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864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Схематичне зображення тіні при основних патологічних процесах в ребрах   (</a:t>
            </a:r>
            <a:r>
              <a:rPr lang="uk-UA" sz="2400" dirty="0"/>
              <a:t>продовження</a:t>
            </a:r>
            <a:r>
              <a:rPr lang="uk-UA" sz="2400" b="1" dirty="0"/>
              <a:t>)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88024" y="1052736"/>
            <a:ext cx="417646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indent="-261938"/>
            <a:r>
              <a:rPr lang="uk-UA" dirty="0"/>
              <a:t>1 - руйнування верхніх ребер пухлиною Панкоста; </a:t>
            </a:r>
          </a:p>
          <a:p>
            <a:pPr marL="261938" indent="-261938"/>
            <a:r>
              <a:rPr lang="uk-UA" dirty="0"/>
              <a:t>2 - зона перебудови кісткової структури ребра; </a:t>
            </a:r>
          </a:p>
          <a:p>
            <a:pPr marL="261938" indent="-261938"/>
            <a:r>
              <a:rPr lang="uk-UA" dirty="0"/>
              <a:t>3 - компактні острівці в ребрах;</a:t>
            </a:r>
          </a:p>
          <a:p>
            <a:pPr marL="261938" indent="-261938"/>
            <a:r>
              <a:rPr lang="uk-UA" dirty="0"/>
              <a:t> 4 - узури нижніх країв ребер при коарктації аорти; </a:t>
            </a:r>
          </a:p>
          <a:p>
            <a:pPr marL="261938" indent="-261938"/>
            <a:r>
              <a:rPr lang="uk-UA" dirty="0"/>
              <a:t>5 - м'яко тканинний компонент ребра, зруйнованого миеломной хворобою; </a:t>
            </a:r>
          </a:p>
          <a:p>
            <a:pPr marL="261938" indent="-261938"/>
            <a:r>
              <a:rPr lang="uk-UA" dirty="0"/>
              <a:t>6 - м'яко тканинний компонент ребра, зруйнованого метастазом; </a:t>
            </a:r>
          </a:p>
          <a:p>
            <a:pPr marL="261938" indent="-261938"/>
            <a:r>
              <a:rPr lang="uk-UA" dirty="0"/>
              <a:t>7 - розпушення ребер при деформуючої остеодистрофії; </a:t>
            </a:r>
          </a:p>
          <a:p>
            <a:pPr marL="261938" indent="-261938"/>
            <a:r>
              <a:rPr lang="uk-UA" dirty="0"/>
              <a:t>8 - патологічний перелом ребра, ураженого метастазом; </a:t>
            </a:r>
          </a:p>
          <a:p>
            <a:pPr marL="261938" indent="-261938"/>
            <a:r>
              <a:rPr lang="uk-UA" dirty="0"/>
              <a:t>9 - руйнування ребра метастатичною пухлиною; </a:t>
            </a:r>
          </a:p>
          <a:p>
            <a:pPr marL="261938" indent="-261938"/>
            <a:r>
              <a:rPr lang="uk-UA" dirty="0"/>
              <a:t>10 - остеобластичні метастази в ребрах; </a:t>
            </a:r>
          </a:p>
          <a:p>
            <a:pPr marL="261938" indent="-261938"/>
            <a:r>
              <a:rPr lang="uk-UA" dirty="0"/>
              <a:t>11 - кісткові мозолі в місцях колишніх переломів ребер,</a:t>
            </a:r>
            <a:endParaRPr lang="ru-RU" dirty="0"/>
          </a:p>
        </p:txBody>
      </p:sp>
      <p:pic>
        <p:nvPicPr>
          <p:cNvPr id="3074" name="Picture 2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4682922" cy="45365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60212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В.В. Яковец. Рентгенодиагностика заболеваний органов головы, шеи и груди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8640"/>
            <a:ext cx="88331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Схематичне зображення тіні, іноді є причиною діагностичних помилок 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1052736"/>
            <a:ext cx="3888431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pPr marL="363538" indent="-363538"/>
            <a:r>
              <a:rPr lang="uk-UA" sz="2400" dirty="0"/>
              <a:t>1 - остеофіти в реберно-хребетних суглобах; </a:t>
            </a:r>
          </a:p>
          <a:p>
            <a:pPr marL="363538" indent="-363538"/>
            <a:r>
              <a:rPr lang="uk-UA" sz="2400" dirty="0"/>
              <a:t>2 - звапнення ребрових хрящів; </a:t>
            </a:r>
          </a:p>
          <a:p>
            <a:pPr marL="363538" indent="-363538"/>
            <a:r>
              <a:rPr lang="uk-UA" sz="2400" dirty="0"/>
              <a:t>3 - медіальний край лопатки; </a:t>
            </a:r>
          </a:p>
          <a:p>
            <a:pPr marL="363538" indent="-363538"/>
            <a:r>
              <a:rPr lang="uk-UA" sz="2400" dirty="0"/>
              <a:t>4 - підстава напівдуги хребця; </a:t>
            </a:r>
          </a:p>
          <a:p>
            <a:pPr marL="363538" indent="-363538"/>
            <a:r>
              <a:rPr lang="uk-UA" sz="2400" dirty="0"/>
              <a:t>5 - гребені ребер; </a:t>
            </a:r>
          </a:p>
          <a:p>
            <a:pPr marL="363538" indent="-363538"/>
            <a:r>
              <a:rPr lang="uk-UA" sz="2400" dirty="0"/>
              <a:t>6 - тіні в бічних відділах ребер.</a:t>
            </a:r>
            <a:endParaRPr lang="ru-RU" sz="2400" dirty="0"/>
          </a:p>
        </p:txBody>
      </p:sp>
      <p:pic>
        <p:nvPicPr>
          <p:cNvPr id="4098" name="Picture 2" descr="image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4911241" cy="504056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7544" y="648866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В.В. Яковец. Рентгенодиагностика заболеваний органов головы, шеи и груди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0648"/>
            <a:ext cx="4752528" cy="4359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004048" y="260648"/>
            <a:ext cx="38164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/>
            <a:r>
              <a:rPr lang="uk-UA" sz="2000" dirty="0"/>
              <a:t>Найважливіші рентгенологічні синдроми патологічних станів в легенях:</a:t>
            </a:r>
          </a:p>
          <a:p>
            <a:pPr indent="363538"/>
            <a:endParaRPr lang="ru-RU" sz="2000" dirty="0"/>
          </a:p>
          <a:p>
            <a:pPr marL="261938" indent="-261938">
              <a:buAutoNum type="arabicPeriod"/>
            </a:pPr>
            <a:r>
              <a:rPr lang="uk-UA" sz="2000" dirty="0"/>
              <a:t>велике затемнення легеневого поля; </a:t>
            </a:r>
          </a:p>
          <a:p>
            <a:pPr marL="261938" indent="-261938">
              <a:buAutoNum type="arabicPeriod"/>
            </a:pPr>
            <a:r>
              <a:rPr lang="uk-UA" sz="2000" dirty="0"/>
              <a:t>обмежене затемнення; </a:t>
            </a:r>
          </a:p>
          <a:p>
            <a:pPr marL="261938" indent="-261938">
              <a:buAutoNum type="arabicPeriod"/>
            </a:pPr>
            <a:r>
              <a:rPr lang="uk-UA" sz="2000" dirty="0"/>
              <a:t>кругла тінь в легеневому полі;</a:t>
            </a:r>
          </a:p>
          <a:p>
            <a:pPr marL="261938" indent="-261938">
              <a:buAutoNum type="arabicPeriod"/>
            </a:pPr>
            <a:r>
              <a:rPr lang="uk-UA" sz="2000" dirty="0"/>
              <a:t> кільцеподібна тінь; </a:t>
            </a:r>
          </a:p>
          <a:p>
            <a:pPr marL="261938" indent="-261938">
              <a:buAutoNum type="arabicPeriod"/>
            </a:pPr>
            <a:r>
              <a:rPr lang="uk-UA" sz="2000" dirty="0"/>
              <a:t>вогнища і обмежена дисемінація; </a:t>
            </a:r>
          </a:p>
          <a:p>
            <a:pPr marL="261938" indent="-261938">
              <a:buAutoNum type="arabicPeriod"/>
            </a:pPr>
            <a:r>
              <a:rPr lang="uk-UA" sz="2000" dirty="0"/>
              <a:t>дифузна дисемінація; </a:t>
            </a:r>
          </a:p>
          <a:p>
            <a:pPr marL="261938" indent="-261938">
              <a:buAutoNum type="arabicPeriod"/>
            </a:pPr>
            <a:r>
              <a:rPr lang="uk-UA" sz="2000" dirty="0"/>
              <a:t>патологічні зміни кореня легені; </a:t>
            </a:r>
          </a:p>
          <a:p>
            <a:pPr marL="261938" indent="-261938">
              <a:buAutoNum type="arabicPeriod"/>
            </a:pPr>
            <a:r>
              <a:rPr lang="uk-UA" sz="2000" dirty="0"/>
              <a:t>патологічні зміни легеневого малюнка; </a:t>
            </a:r>
          </a:p>
          <a:p>
            <a:pPr marL="261938" indent="-261938">
              <a:buAutoNum type="arabicPeriod"/>
            </a:pPr>
            <a:r>
              <a:rPr lang="uk-UA" sz="2000" dirty="0"/>
              <a:t>велике просвітлення.</a:t>
            </a:r>
            <a:endParaRPr lang="ru-RU" sz="2000" dirty="0"/>
          </a:p>
          <a:p>
            <a:pPr indent="87313">
              <a:buAutoNum type="arabicPeriod"/>
            </a:pPr>
            <a:endParaRPr lang="ru-RU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Аналіз м'яких тканин</a:t>
            </a:r>
          </a:p>
          <a:p>
            <a:pPr algn="ctr"/>
            <a:r>
              <a:rPr lang="uk-UA" sz="2400" b="1" dirty="0"/>
              <a:t> </a:t>
            </a:r>
            <a:r>
              <a:rPr lang="uk-UA" sz="2400" dirty="0"/>
              <a:t>(міжтканинна емфізема, звапнення, родимки, чужорідні тіла, </a:t>
            </a:r>
            <a:r>
              <a:rPr lang="uk-UA" sz="2400" dirty="0" err="1"/>
              <a:t>імпланти</a:t>
            </a:r>
            <a:r>
              <a:rPr lang="uk-UA" sz="2400" dirty="0"/>
              <a:t>, накладення волосся, ланцюжків, намиста і т.п.).</a:t>
            </a:r>
            <a:endParaRPr lang="ru-RU" sz="2400" b="1" dirty="0"/>
          </a:p>
        </p:txBody>
      </p:sp>
      <p:pic>
        <p:nvPicPr>
          <p:cNvPr id="82946" name="Picture 2" descr="Травма грудной клет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2816"/>
            <a:ext cx="4608512" cy="3697224"/>
          </a:xfrm>
          <a:prstGeom prst="rect">
            <a:avLst/>
          </a:prstGeom>
          <a:noFill/>
        </p:spPr>
      </p:pic>
      <p:cxnSp>
        <p:nvCxnSpPr>
          <p:cNvPr id="5" name="Прямая со стрелкой 4"/>
          <p:cNvCxnSpPr/>
          <p:nvPr/>
        </p:nvCxnSpPr>
        <p:spPr>
          <a:xfrm>
            <a:off x="0" y="3861048"/>
            <a:ext cx="4675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0" y="2924944"/>
            <a:ext cx="4675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948" name="AutoShape 4" descr="Как выглядит искусственная грудь в рентген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950" name="Picture 6" descr="Как выглядит искусственная грудь в рентген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700808"/>
            <a:ext cx="3384376" cy="371845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115616" y="5517232"/>
            <a:ext cx="3218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міжтканинна емфізема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337573" y="5517232"/>
            <a:ext cx="35320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Імпланти молочних залоз</a:t>
            </a:r>
            <a:endParaRPr lang="ru-R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8550253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3347864" y="2492896"/>
            <a:ext cx="216024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51520" y="0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/>
              <a:t>Узура ключиці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1032" y="5877272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Вдавлення по нижньому краю ключиці, обумовлено компресією грудино-ключичної зв'язки - норма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52046" y="476672"/>
            <a:ext cx="39261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/>
              <a:t>Апофізи ключиць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237312"/>
            <a:ext cx="7755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В.В. Яковец. Рентгенодиагностика заболеваний органов головы, шеи и груди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35129" y="5445224"/>
            <a:ext cx="2988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Незрощені апофізи ключиць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1614488"/>
            <a:ext cx="903922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32656"/>
            <a:ext cx="214888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2153593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32656"/>
            <a:ext cx="1872208" cy="388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09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332656"/>
            <a:ext cx="1728192" cy="390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195736" y="4581128"/>
            <a:ext cx="4504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Звапнення пахвових лімфовузлів</a:t>
            </a:r>
            <a:endParaRPr lang="ru-RU" sz="24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611560" y="2924944"/>
            <a:ext cx="72008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043608" y="321297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755576" y="2060848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4067944" y="2420888"/>
            <a:ext cx="72008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5508104" y="2060848"/>
            <a:ext cx="216024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8460432" y="2132856"/>
            <a:ext cx="216024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39752" y="332656"/>
            <a:ext cx="30112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Артефакт від волосся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908720"/>
            <a:ext cx="483053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6211669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М. </a:t>
            </a:r>
            <a:r>
              <a:rPr lang="ru-RU" dirty="0" err="1"/>
              <a:t>Хофер</a:t>
            </a:r>
            <a:r>
              <a:rPr lang="ru-RU" dirty="0"/>
              <a:t>, Н. </a:t>
            </a:r>
            <a:r>
              <a:rPr lang="ru-RU" dirty="0" err="1"/>
              <a:t>Абанадор</a:t>
            </a:r>
            <a:r>
              <a:rPr lang="ru-RU" dirty="0"/>
              <a:t> и соавт. Рентгенологические исследования грудной клетки. Практическое руководство / Атлас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2736"/>
            <a:ext cx="42119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1475656" y="2060848"/>
            <a:ext cx="360040" cy="144016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827584" y="332656"/>
            <a:ext cx="72685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/>
              <a:t>Тіні грудинно-ключично-соскоподібних м'язів</a:t>
            </a:r>
            <a:endParaRPr lang="ru-RU" sz="28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0968"/>
            <a:ext cx="3923928" cy="376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0" y="3140968"/>
            <a:ext cx="3923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Смужка по боковому краю нижніх ребер обумовлена ​​екстра плевральним жиром або м'язом</a:t>
            </a:r>
            <a:endParaRPr lang="ru-RU" sz="1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140968"/>
            <a:ext cx="52578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004048" y="3140968"/>
            <a:ext cx="2816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Тіні шкіри над ключицями</a:t>
            </a:r>
            <a:endParaRPr lang="ru-RU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88640"/>
            <a:ext cx="28670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491880" y="2564904"/>
            <a:ext cx="1813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Тіні косих м'язів</a:t>
            </a:r>
            <a:endParaRPr lang="ru-RU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/>
              <a:t>Аналіз кісткових елементів </a:t>
            </a:r>
          </a:p>
          <a:p>
            <a:pPr algn="ctr"/>
            <a:r>
              <a:rPr lang="uk-UA" sz="2800" dirty="0"/>
              <a:t>(форма, розміри, контури, структура, цілісність)</a:t>
            </a:r>
            <a:endParaRPr lang="ru-RU" sz="2400" b="1" dirty="0"/>
          </a:p>
          <a:p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805264"/>
            <a:ext cx="432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Синостоз між 1-2 ребер зправа</a:t>
            </a:r>
            <a:endParaRPr lang="ru-RU" sz="2400" dirty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4338977" cy="405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1547664" y="2564904"/>
            <a:ext cx="216024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91140" name="Picture 4" descr="Аплазия ребер | Портал радиологов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572000" y="1628800"/>
            <a:ext cx="4248472" cy="403244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860032" y="5877272"/>
            <a:ext cx="3454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Аплазія 3-6 ребер зправа</a:t>
            </a:r>
            <a:endParaRPr lang="ru-RU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Шийні ребра (найчастіше в 7 шийному хребці</a:t>
            </a:r>
            <a:r>
              <a:rPr lang="ru-RU" sz="2400" dirty="0"/>
              <a:t>)</a:t>
            </a:r>
          </a:p>
        </p:txBody>
      </p:sp>
      <p:pic>
        <p:nvPicPr>
          <p:cNvPr id="192516" name="Picture 4" descr="Варианты анатомии позвоночного столба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764704"/>
            <a:ext cx="4640482" cy="4734348"/>
          </a:xfrm>
          <a:prstGeom prst="rect">
            <a:avLst/>
          </a:prstGeom>
          <a:noFill/>
        </p:spPr>
      </p:pic>
      <p:cxnSp>
        <p:nvCxnSpPr>
          <p:cNvPr id="9" name="Прямая со стрелкой 8"/>
          <p:cNvCxnSpPr/>
          <p:nvPr/>
        </p:nvCxnSpPr>
        <p:spPr>
          <a:xfrm flipH="1">
            <a:off x="3347864" y="2636912"/>
            <a:ext cx="576064" cy="57606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2518" name="Picture 6" descr="https://radiomed.ru/sites/default/files/f6.medium_sindrom_sheyn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764704"/>
            <a:ext cx="4191000" cy="3181350"/>
          </a:xfrm>
          <a:prstGeom prst="rect">
            <a:avLst/>
          </a:prstGeom>
          <a:noFill/>
        </p:spPr>
      </p:pic>
      <p:cxnSp>
        <p:nvCxnSpPr>
          <p:cNvPr id="12" name="Прямая со стрелкой 11"/>
          <p:cNvCxnSpPr/>
          <p:nvPr/>
        </p:nvCxnSpPr>
        <p:spPr>
          <a:xfrm>
            <a:off x="5508104" y="1052736"/>
            <a:ext cx="432048" cy="288032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8316416" y="1052736"/>
            <a:ext cx="432048" cy="21602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491880" y="6488668"/>
            <a:ext cx="2468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https://radiomed.ru/</a:t>
            </a:r>
            <a:endParaRPr lang="uk-UA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270892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С7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51520" y="126876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С6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3933056"/>
            <a:ext cx="575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Th1</a:t>
            </a:r>
            <a:endParaRPr lang="uk-UA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948264" y="1052736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solidFill>
                  <a:schemeClr val="bg1"/>
                </a:solidFill>
              </a:rPr>
              <a:t>С7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876256" y="1484784"/>
            <a:ext cx="4892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Th1</a:t>
            </a:r>
            <a:endParaRPr lang="uk-UA" sz="1400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76256" y="2060848"/>
            <a:ext cx="4892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Th2</a:t>
            </a:r>
            <a:endParaRPr lang="uk-UA" sz="14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79512" y="5085184"/>
            <a:ext cx="575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Th2</a:t>
            </a:r>
            <a:endParaRPr lang="uk-U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508104" y="0"/>
            <a:ext cx="363589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indent="-261938">
              <a:buFont typeface="Arial" pitchFamily="34" charset="0"/>
              <a:buChar char="•"/>
            </a:pPr>
            <a:r>
              <a:rPr lang="uk-UA" dirty="0"/>
              <a:t>Нормальні ключиці не помітні з обох сторін. Гіпоплазія ключиць (червоні стрілки). Наявність двосторонніх симетричних кісткових структур, які виступають над обома задніми дугами 3-го ребра, які проходять горизонтально на два окремих сегмента. Обидва його медіальних сегмента, мабуть, сполучаються з подовженими поперечними відростками Th3, в той час як латеральний сегмент здається продовженням двосторонніх лопаток лопатки.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dirty="0"/>
              <a:t>Обидві лопатки здаються маленькими і розташованими високо.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dirty="0"/>
              <a:t>Неповне незрощення дужок С7,Th1, Th2, Th3 (сині стрілки);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dirty="0"/>
              <a:t> Нормальна суглобова ямка лопатки з обох сторін не видна,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dirty="0"/>
              <a:t>головки плечових кісток розташовані знизу, мають нормальні обриси</a:t>
            </a:r>
          </a:p>
        </p:txBody>
      </p:sp>
      <p:pic>
        <p:nvPicPr>
          <p:cNvPr id="2242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5436096" cy="490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 flipH="1">
            <a:off x="3131840" y="836712"/>
            <a:ext cx="432048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3059832" y="1196752"/>
            <a:ext cx="432048" cy="21602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1547664" y="1412776"/>
            <a:ext cx="576064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427984" y="1556792"/>
            <a:ext cx="72008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115616" y="5661248"/>
            <a:ext cx="3478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Ключично-краніальний дизостоз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53" y="1124744"/>
            <a:ext cx="9092647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267744" y="260648"/>
            <a:ext cx="28951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/>
              <a:t>Козирки ребер</a:t>
            </a:r>
            <a:endParaRPr lang="uk-UA" sz="32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3491880" y="4509120"/>
            <a:ext cx="0" cy="648072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771800" y="5301208"/>
            <a:ext cx="1865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Апофіз ключиці</a:t>
            </a:r>
            <a:endParaRPr lang="uk-U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260648"/>
            <a:ext cx="82862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Остеофіти 1 ребра </a:t>
            </a:r>
          </a:p>
          <a:p>
            <a:pPr algn="ctr"/>
            <a:r>
              <a:rPr lang="uk-UA" sz="3600" b="1" dirty="0"/>
              <a:t>Звапнення хрящової частини 1 ребра </a:t>
            </a:r>
            <a:endParaRPr lang="ru-RU" sz="3600" b="1" dirty="0"/>
          </a:p>
        </p:txBody>
      </p:sp>
      <p:pic>
        <p:nvPicPr>
          <p:cNvPr id="2447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914400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 descr="E:\Мои документы\КНИГИ по рентгену\Легкие\Projectional_rendering_of_CT_scan_of_thorax_(thumbnail)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4295775" cy="4314825"/>
          </a:xfrm>
          <a:prstGeom prst="rect">
            <a:avLst/>
          </a:prstGeom>
          <a:noFill/>
        </p:spPr>
      </p:pic>
      <p:cxnSp>
        <p:nvCxnSpPr>
          <p:cNvPr id="4" name="Прямая со стрелкой 3"/>
          <p:cNvCxnSpPr/>
          <p:nvPr/>
        </p:nvCxnSpPr>
        <p:spPr>
          <a:xfrm flipH="1" flipV="1">
            <a:off x="1475656" y="3717032"/>
            <a:ext cx="144016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 flipV="1">
            <a:off x="1547664" y="3140968"/>
            <a:ext cx="144016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3419872" y="3573016"/>
            <a:ext cx="288032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3275856" y="3140968"/>
            <a:ext cx="288032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11560" y="0"/>
            <a:ext cx="76229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/>
              <a:t>Звапнення хрящових відділів ребер</a:t>
            </a:r>
          </a:p>
        </p:txBody>
      </p:sp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836712"/>
            <a:ext cx="371118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1475656" y="1988840"/>
            <a:ext cx="360040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3059832" y="1916832"/>
            <a:ext cx="144016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23528" y="5661248"/>
            <a:ext cx="8820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(буває у осіб старше 15 років, частіше у жінок)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478802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76672"/>
            <a:ext cx="4355976" cy="4592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115616" y="5013176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Звапнення хрящової частини ребер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593467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М. </a:t>
            </a:r>
            <a:r>
              <a:rPr lang="ru-RU" dirty="0" err="1"/>
              <a:t>Хофер</a:t>
            </a:r>
            <a:r>
              <a:rPr lang="ru-RU" dirty="0"/>
              <a:t>, Н. </a:t>
            </a:r>
            <a:r>
              <a:rPr lang="ru-RU" dirty="0" err="1"/>
              <a:t>Абанадор</a:t>
            </a:r>
            <a:r>
              <a:rPr lang="ru-RU" dirty="0"/>
              <a:t> и </a:t>
            </a:r>
            <a:r>
              <a:rPr lang="ru-RU" dirty="0" err="1"/>
              <a:t>соавт</a:t>
            </a:r>
            <a:r>
              <a:rPr lang="ru-RU" dirty="0"/>
              <a:t>. Рентгенологические исследования грудной клетки. Практическое руководство / Атлас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260648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Гребені ребер</a:t>
            </a:r>
            <a:endParaRPr lang="ru-RU" sz="3200" b="1" dirty="0"/>
          </a:p>
        </p:txBody>
      </p:sp>
      <p:pic>
        <p:nvPicPr>
          <p:cNvPr id="238598" name="Picture 6" descr="рентгенография реб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4229100" cy="5715000"/>
          </a:xfrm>
          <a:prstGeom prst="rect">
            <a:avLst/>
          </a:prstGeom>
          <a:noFill/>
        </p:spPr>
      </p:pic>
      <p:cxnSp>
        <p:nvCxnSpPr>
          <p:cNvPr id="9" name="Прямая со стрелкой 8"/>
          <p:cNvCxnSpPr/>
          <p:nvPr/>
        </p:nvCxnSpPr>
        <p:spPr>
          <a:xfrm flipH="1" flipV="1">
            <a:off x="2339752" y="4221088"/>
            <a:ext cx="360040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2267744" y="4725144"/>
            <a:ext cx="36004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8600" name="Picture 8" descr="DR Рентгенография реб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7" y="878870"/>
            <a:ext cx="4788024" cy="5788630"/>
          </a:xfrm>
          <a:prstGeom prst="rect">
            <a:avLst/>
          </a:prstGeom>
          <a:noFill/>
        </p:spPr>
      </p:pic>
      <p:cxnSp>
        <p:nvCxnSpPr>
          <p:cNvPr id="14" name="Прямая со стрелкой 13"/>
          <p:cNvCxnSpPr/>
          <p:nvPr/>
        </p:nvCxnSpPr>
        <p:spPr>
          <a:xfrm flipH="1" flipV="1">
            <a:off x="6516216" y="5301208"/>
            <a:ext cx="144016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6372200" y="6021288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Рентгенограмма грудной клетки. Обозначена область множественных старых переломов рёбер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5850323" cy="493506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260648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Консолідовані переломи ребер зліва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72201" y="1340768"/>
            <a:ext cx="277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Arial" pitchFamily="34" charset="0"/>
              <a:buChar char="•"/>
            </a:pPr>
            <a:r>
              <a:rPr lang="uk-UA" dirty="0"/>
              <a:t>Деформація IV - VIII ребер 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uk-UA" dirty="0"/>
              <a:t>Наявність кісткової мозолі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6192688" cy="583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Прямая со стрелкой 3"/>
          <p:cNvCxnSpPr/>
          <p:nvPr/>
        </p:nvCxnSpPr>
        <p:spPr>
          <a:xfrm flipH="1" flipV="1">
            <a:off x="1403648" y="2636912"/>
            <a:ext cx="360040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6372200" y="764704"/>
            <a:ext cx="277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Аномалія I – II та III - IV ребер зправа </a:t>
            </a:r>
            <a:r>
              <a:rPr lang="ru-RU" dirty="0"/>
              <a:t>:</a:t>
            </a:r>
          </a:p>
          <a:p>
            <a:r>
              <a:rPr lang="ru-RU" b="1" dirty="0"/>
              <a:t>Синостоз </a:t>
            </a:r>
            <a:r>
              <a:rPr lang="uk-UA" dirty="0"/>
              <a:t>I – II ребра</a:t>
            </a:r>
            <a:r>
              <a:rPr lang="ru-RU" b="1" dirty="0"/>
              <a:t>,</a:t>
            </a:r>
          </a:p>
          <a:p>
            <a:r>
              <a:rPr lang="ru-RU" b="1" dirty="0"/>
              <a:t> ребро (вилка) Люшка</a:t>
            </a:r>
            <a:r>
              <a:rPr lang="ru-RU" dirty="0"/>
              <a:t> </a:t>
            </a:r>
            <a:endParaRPr lang="ru-RU" sz="2400" b="1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2051720" y="1988840"/>
            <a:ext cx="432048" cy="72008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692875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Прямая со стрелкой 3"/>
          <p:cNvCxnSpPr/>
          <p:nvPr/>
        </p:nvCxnSpPr>
        <p:spPr>
          <a:xfrm flipH="1" flipV="1">
            <a:off x="6372200" y="3212976"/>
            <a:ext cx="288032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6444208" y="2852936"/>
            <a:ext cx="36004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899592" y="188640"/>
            <a:ext cx="5635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Деструкція переднього відрізка VII ребра</a:t>
            </a:r>
            <a:endParaRPr lang="ru-RU" sz="24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23928" y="692696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Фасетка рукоятки грудини</a:t>
            </a:r>
          </a:p>
        </p:txBody>
      </p:sp>
      <p:pic>
        <p:nvPicPr>
          <p:cNvPr id="2457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23319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340768"/>
            <a:ext cx="572412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5652120" y="3212976"/>
            <a:ext cx="288032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6804248" y="3356992"/>
            <a:ext cx="288032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3718679"/>
            <a:ext cx="856895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а) </a:t>
            </a:r>
            <a:r>
              <a:rPr lang="uk-UA" dirty="0"/>
              <a:t>При </a:t>
            </a:r>
            <a:r>
              <a:rPr lang="uk-UA" dirty="0" err="1"/>
              <a:t>КТ</a:t>
            </a:r>
            <a:r>
              <a:rPr lang="uk-UA" dirty="0"/>
              <a:t> на ЗD-реконструкції в лівій лопатці і лівої плечової кістки визначаються вогнища фіброзної дисплазії (ФД), що відповідає поліосальної формі. Вогнища в плоских кістках можуть характеризуватися більш вираженим витончення кортикального шару і його фестончатим контуром. При цьому м'яко тканинний компонент повинен бути відсутнім.</a:t>
            </a:r>
            <a:endParaRPr lang="ru-RU" dirty="0"/>
          </a:p>
          <a:p>
            <a:pPr algn="just"/>
            <a:r>
              <a:rPr lang="ru-RU" dirty="0"/>
              <a:t>б) </a:t>
            </a:r>
            <a:r>
              <a:rPr lang="uk-UA" dirty="0"/>
              <a:t>У цього ж пацієнта при нативной </a:t>
            </a:r>
            <a:r>
              <a:rPr lang="uk-UA" dirty="0" err="1"/>
              <a:t>КТ</a:t>
            </a:r>
            <a:r>
              <a:rPr lang="uk-UA" dirty="0"/>
              <a:t> в довгої кістки візуалізується типовий осередок фіброзної дисплазії (ФД): структура за типом «матового скла» і деякий здуття кістки. Вогнище в лопатці є литичним та характеризується пухирчастих здуттям кістки. М'яко </a:t>
            </a:r>
            <a:r>
              <a:rPr lang="uk-UA" dirty="0" err="1"/>
              <a:t>тканиний</a:t>
            </a:r>
            <a:r>
              <a:rPr lang="uk-UA" dirty="0"/>
              <a:t> компонент відсутній.</a:t>
            </a:r>
            <a:endParaRPr lang="ru-RU" dirty="0"/>
          </a:p>
          <a:p>
            <a:r>
              <a:rPr lang="ru-RU" dirty="0"/>
              <a:t> </a:t>
            </a:r>
            <a:r>
              <a:rPr lang="ru-RU" sz="1400" dirty="0">
                <a:hlinkClick r:id="rId2"/>
              </a:rPr>
              <a:t>https://meduniver.com/Medical/luchevaia_diagnostika/diagnostika_fibroznoi_displazii_grudnoi_stenki.html</a:t>
            </a:r>
            <a:r>
              <a:rPr lang="ru-RU" sz="1400" dirty="0"/>
              <a:t> </a:t>
            </a:r>
          </a:p>
          <a:p>
            <a:r>
              <a:rPr lang="ru-RU" sz="1400" dirty="0" err="1"/>
              <a:t>MedUniver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0"/>
            <a:ext cx="59429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/>
              <a:t>Патологічні зміни кісток грудної клітини</a:t>
            </a:r>
            <a:endParaRPr lang="ru-RU" sz="2400" b="1" dirty="0"/>
          </a:p>
        </p:txBody>
      </p:sp>
      <p:pic>
        <p:nvPicPr>
          <p:cNvPr id="1822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908720"/>
            <a:ext cx="60198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15616" y="548680"/>
            <a:ext cx="5976664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uk-UA" b="1" dirty="0"/>
              <a:t>Фіброзна дисплазія лопатки, ребер та плечової кістки</a:t>
            </a:r>
            <a:endParaRPr lang="ru-RU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ttps://radiomed.ru/sites/default/files/f1.mediumvoronk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64704"/>
            <a:ext cx="3362325" cy="4191001"/>
          </a:xfrm>
          <a:prstGeom prst="rect">
            <a:avLst/>
          </a:prstGeom>
          <a:noFill/>
        </p:spPr>
      </p:pic>
      <p:pic>
        <p:nvPicPr>
          <p:cNvPr id="94212" name="Picture 4" descr="https://radiomed.ru/sites/default/files/f2.mediumvoronk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764704"/>
            <a:ext cx="3133725" cy="4191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522920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Воронкоподібна (лійкоподібна) деформація грудної клітки - зміщення тіла і мечоподібного відростка грудини досередини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dirty="0"/>
              <a:t>Форма грудної клітки 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4788024" y="3068960"/>
            <a:ext cx="504056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40466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dirty="0"/>
              <a:t>Бочкоподібна деформація грудної клітини</a:t>
            </a:r>
          </a:p>
          <a:p>
            <a:pPr algn="ctr"/>
            <a:r>
              <a:rPr lang="uk-UA" sz="2400" dirty="0"/>
              <a:t>(Емфізематозна грудна клітка)</a:t>
            </a:r>
            <a:endParaRPr lang="ru-RU" sz="2400" dirty="0"/>
          </a:p>
        </p:txBody>
      </p:sp>
      <p:pic>
        <p:nvPicPr>
          <p:cNvPr id="97282" name="Picture 2" descr="Эмфизема легких на рентгене: признаки на рентгенограмм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196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332656"/>
            <a:ext cx="58921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Дзвоноподібна деформація грудної клітини</a:t>
            </a:r>
          </a:p>
        </p:txBody>
      </p:sp>
      <p:pic>
        <p:nvPicPr>
          <p:cNvPr id="178177" name="Picture 1"/>
          <p:cNvPicPr>
            <a:picLocks noChangeAspect="1" noChangeArrowheads="1"/>
          </p:cNvPicPr>
          <p:nvPr/>
        </p:nvPicPr>
        <p:blipFill>
          <a:blip r:embed="rId2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323528" y="1124744"/>
            <a:ext cx="319087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4869160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у дитини</a:t>
            </a:r>
          </a:p>
        </p:txBody>
      </p:sp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124744"/>
            <a:ext cx="396044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292080" y="4941168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у дорослого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0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Кілеподібна </a:t>
            </a:r>
            <a:r>
              <a:rPr lang="uk-UA" sz="2400" dirty="0"/>
              <a:t>деформація грудної клітки - вибухне тіла грудини наперед (видно тільки на бічній рентгенограмі)</a:t>
            </a:r>
            <a:endParaRPr lang="ru-RU" sz="2400" dirty="0"/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23528" y="980728"/>
            <a:ext cx="3024336" cy="357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491880" y="980728"/>
            <a:ext cx="2808312" cy="359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7154" name="AutoShape 2" descr="Деформація грудної клітки: коди за МКХ 10, причини і лікува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7156" name="AutoShape 4" descr="Деформація грудної клітки: коди за МКХ 10, причини і лікува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516216" y="980728"/>
            <a:ext cx="262778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Красникова Елена Вадимовна - PDF Free Downlo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2723936" cy="292913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39752" y="188640"/>
            <a:ext cx="56879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Асиметрична деформація грудної клітини</a:t>
            </a:r>
            <a:endParaRPr lang="ru-RU" sz="2400" dirty="0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980728"/>
            <a:ext cx="2627784" cy="296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131840" y="4149080"/>
            <a:ext cx="2520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после торакопластики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4077072"/>
            <a:ext cx="277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Об'ємне зменшення верхньої частки лівої легені</a:t>
            </a:r>
            <a:endParaRPr lang="ru-RU" sz="2400" dirty="0"/>
          </a:p>
        </p:txBody>
      </p:sp>
      <p:pic>
        <p:nvPicPr>
          <p:cNvPr id="100357" name="Picture 5" descr="Сколиоз: фото, 1, 2, 3 и 4 степени, у детей, лечение, упражнен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980728"/>
            <a:ext cx="2865690" cy="295232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084169" y="4149080"/>
            <a:ext cx="3059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за рахунок </a:t>
            </a:r>
          </a:p>
          <a:p>
            <a:pPr algn="ctr"/>
            <a:r>
              <a:rPr lang="uk-UA" sz="2400" dirty="0"/>
              <a:t>S - образного сколіозу</a:t>
            </a:r>
            <a:endParaRPr lang="ru-RU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3" y="260648"/>
            <a:ext cx="8784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/>
              <a:t>Прозорість легеневих полів </a:t>
            </a:r>
          </a:p>
          <a:p>
            <a:pPr algn="ctr"/>
            <a:r>
              <a:rPr lang="uk-UA" sz="2800" dirty="0"/>
              <a:t>(на симетричних відділах обох легеневих полів, по між реберам в кожної легені)</a:t>
            </a:r>
            <a:endParaRPr lang="ru-RU" sz="2400" dirty="0"/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1"/>
            <a:ext cx="3888432" cy="416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716016" y="1772816"/>
            <a:ext cx="4248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Легеневі поля симетричні, якщо співвідношення лівого легеневого поля до серединної тіні та  правому легеневому полю становить </a:t>
            </a:r>
            <a:r>
              <a:rPr lang="ru-RU" sz="2400" dirty="0"/>
              <a:t>3 : 5 : 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6488668"/>
            <a:ext cx="28809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https://en.ppt-online.org/215767</a:t>
            </a:r>
            <a:endParaRPr lang="ru-RU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0"/>
            <a:ext cx="37208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/>
              <a:t>Органи середостіння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40466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(</a:t>
            </a:r>
            <a:r>
              <a:rPr lang="uk-UA" sz="2400" dirty="0"/>
              <a:t>розташування, розміри, структура, патологічні новоутворення та інші</a:t>
            </a:r>
            <a:r>
              <a:rPr lang="ru-RU" sz="2400" dirty="0"/>
              <a:t>)</a:t>
            </a:r>
          </a:p>
        </p:txBody>
      </p:sp>
      <p:sp>
        <p:nvSpPr>
          <p:cNvPr id="95234" name="AutoShape 2" descr="Тимомегал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5236" name="AutoShape 4" descr="Тимомегал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535488" y="5229200"/>
            <a:ext cx="46085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Тімомегалія</a:t>
            </a:r>
          </a:p>
          <a:p>
            <a:r>
              <a:rPr lang="uk-UA" sz="2400" dirty="0"/>
              <a:t> </a:t>
            </a:r>
            <a:r>
              <a:rPr lang="uk-UA" dirty="0"/>
              <a:t>- розширення середостіння за рахунок вилочкової залози (симптом «вітрила»)</a:t>
            </a:r>
            <a:endParaRPr lang="ru-RU" dirty="0"/>
          </a:p>
        </p:txBody>
      </p:sp>
      <p:pic>
        <p:nvPicPr>
          <p:cNvPr id="9523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1556792"/>
            <a:ext cx="3744416" cy="3492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251520" y="4919008"/>
            <a:ext cx="40324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Лімфогранулематоз</a:t>
            </a:r>
          </a:p>
          <a:p>
            <a:pPr marL="174625" indent="-174625"/>
            <a:r>
              <a:rPr lang="uk-UA" sz="2400" dirty="0"/>
              <a:t> </a:t>
            </a:r>
            <a:r>
              <a:rPr lang="uk-UA" dirty="0"/>
              <a:t>- розширення середостіння за рахунок збільшення паратрахеальних, </a:t>
            </a:r>
            <a:r>
              <a:rPr lang="uk-UA" dirty="0" err="1"/>
              <a:t>трахеобронхеальних</a:t>
            </a:r>
            <a:r>
              <a:rPr lang="uk-UA" dirty="0"/>
              <a:t>, біфуркаційних та бронхопульмональних лімфовузлів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827584" y="2564904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2915816" y="2348880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267744" y="1124744"/>
            <a:ext cx="564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Патологические состояния в средостении</a:t>
            </a:r>
          </a:p>
        </p:txBody>
      </p:sp>
      <p:pic>
        <p:nvPicPr>
          <p:cNvPr id="17305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556791"/>
            <a:ext cx="3468385" cy="3672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 стрелкой 15"/>
          <p:cNvCxnSpPr/>
          <p:nvPr/>
        </p:nvCxnSpPr>
        <p:spPr>
          <a:xfrm>
            <a:off x="5292080" y="299695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6192688" cy="5917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олилиния 11"/>
          <p:cNvSpPr/>
          <p:nvPr/>
        </p:nvSpPr>
        <p:spPr>
          <a:xfrm>
            <a:off x="1386591" y="1349115"/>
            <a:ext cx="2760688" cy="4237219"/>
          </a:xfrm>
          <a:custGeom>
            <a:avLst/>
            <a:gdLst>
              <a:gd name="connsiteX0" fmla="*/ 1266668 w 2760688"/>
              <a:gd name="connsiteY0" fmla="*/ 0 h 4237219"/>
              <a:gd name="connsiteX1" fmla="*/ 2480871 w 2760688"/>
              <a:gd name="connsiteY1" fmla="*/ 119921 h 4237219"/>
              <a:gd name="connsiteX2" fmla="*/ 2495861 w 2760688"/>
              <a:gd name="connsiteY2" fmla="*/ 479685 h 4237219"/>
              <a:gd name="connsiteX3" fmla="*/ 1041816 w 2760688"/>
              <a:gd name="connsiteY3" fmla="*/ 344774 h 4237219"/>
              <a:gd name="connsiteX4" fmla="*/ 1176727 w 2760688"/>
              <a:gd name="connsiteY4" fmla="*/ 749508 h 4237219"/>
              <a:gd name="connsiteX5" fmla="*/ 2420911 w 2760688"/>
              <a:gd name="connsiteY5" fmla="*/ 779488 h 4237219"/>
              <a:gd name="connsiteX6" fmla="*/ 2510852 w 2760688"/>
              <a:gd name="connsiteY6" fmla="*/ 1244183 h 4237219"/>
              <a:gd name="connsiteX7" fmla="*/ 921894 w 2760688"/>
              <a:gd name="connsiteY7" fmla="*/ 1034321 h 4237219"/>
              <a:gd name="connsiteX8" fmla="*/ 816963 w 2760688"/>
              <a:gd name="connsiteY8" fmla="*/ 1439055 h 4237219"/>
              <a:gd name="connsiteX9" fmla="*/ 2285999 w 2760688"/>
              <a:gd name="connsiteY9" fmla="*/ 1603947 h 4237219"/>
              <a:gd name="connsiteX10" fmla="*/ 2360950 w 2760688"/>
              <a:gd name="connsiteY10" fmla="*/ 1978701 h 4237219"/>
              <a:gd name="connsiteX11" fmla="*/ 697042 w 2760688"/>
              <a:gd name="connsiteY11" fmla="*/ 1858780 h 4237219"/>
              <a:gd name="connsiteX12" fmla="*/ 771993 w 2760688"/>
              <a:gd name="connsiteY12" fmla="*/ 2398426 h 4237219"/>
              <a:gd name="connsiteX13" fmla="*/ 2241029 w 2760688"/>
              <a:gd name="connsiteY13" fmla="*/ 2323475 h 4237219"/>
              <a:gd name="connsiteX14" fmla="*/ 2031166 w 2760688"/>
              <a:gd name="connsiteY14" fmla="*/ 2758190 h 4237219"/>
              <a:gd name="connsiteX15" fmla="*/ 577120 w 2760688"/>
              <a:gd name="connsiteY15" fmla="*/ 2623278 h 4237219"/>
              <a:gd name="connsiteX16" fmla="*/ 457199 w 2760688"/>
              <a:gd name="connsiteY16" fmla="*/ 3162924 h 4237219"/>
              <a:gd name="connsiteX17" fmla="*/ 1971206 w 2760688"/>
              <a:gd name="connsiteY17" fmla="*/ 3177915 h 4237219"/>
              <a:gd name="connsiteX18" fmla="*/ 2016176 w 2760688"/>
              <a:gd name="connsiteY18" fmla="*/ 3627619 h 4237219"/>
              <a:gd name="connsiteX19" fmla="*/ 232347 w 2760688"/>
              <a:gd name="connsiteY19" fmla="*/ 3717560 h 4237219"/>
              <a:gd name="connsiteX20" fmla="*/ 622091 w 2760688"/>
              <a:gd name="connsiteY20" fmla="*/ 4152275 h 4237219"/>
              <a:gd name="connsiteX21" fmla="*/ 682052 w 2760688"/>
              <a:gd name="connsiteY21" fmla="*/ 4137285 h 4237219"/>
              <a:gd name="connsiteX22" fmla="*/ 562130 w 2760688"/>
              <a:gd name="connsiteY22" fmla="*/ 4167265 h 4237219"/>
              <a:gd name="connsiteX23" fmla="*/ 1821304 w 2760688"/>
              <a:gd name="connsiteY23" fmla="*/ 3717560 h 4237219"/>
              <a:gd name="connsiteX24" fmla="*/ 1881265 w 2760688"/>
              <a:gd name="connsiteY24" fmla="*/ 3807501 h 4237219"/>
              <a:gd name="connsiteX25" fmla="*/ 622091 w 2760688"/>
              <a:gd name="connsiteY25" fmla="*/ 4152275 h 4237219"/>
              <a:gd name="connsiteX26" fmla="*/ 682052 w 2760688"/>
              <a:gd name="connsiteY26" fmla="*/ 4227226 h 423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60688" h="4237219">
                <a:moveTo>
                  <a:pt x="1266668" y="0"/>
                </a:moveTo>
                <a:cubicBezTo>
                  <a:pt x="1771337" y="19987"/>
                  <a:pt x="2276006" y="39974"/>
                  <a:pt x="2480871" y="119921"/>
                </a:cubicBezTo>
                <a:cubicBezTo>
                  <a:pt x="2685736" y="199868"/>
                  <a:pt x="2735704" y="442209"/>
                  <a:pt x="2495861" y="479685"/>
                </a:cubicBezTo>
                <a:cubicBezTo>
                  <a:pt x="2256018" y="517161"/>
                  <a:pt x="1261672" y="299804"/>
                  <a:pt x="1041816" y="344774"/>
                </a:cubicBezTo>
                <a:cubicBezTo>
                  <a:pt x="821960" y="389744"/>
                  <a:pt x="946878" y="677056"/>
                  <a:pt x="1176727" y="749508"/>
                </a:cubicBezTo>
                <a:cubicBezTo>
                  <a:pt x="1406576" y="821960"/>
                  <a:pt x="2198557" y="697042"/>
                  <a:pt x="2420911" y="779488"/>
                </a:cubicBezTo>
                <a:cubicBezTo>
                  <a:pt x="2643265" y="861934"/>
                  <a:pt x="2760688" y="1201711"/>
                  <a:pt x="2510852" y="1244183"/>
                </a:cubicBezTo>
                <a:cubicBezTo>
                  <a:pt x="2261016" y="1286655"/>
                  <a:pt x="1204209" y="1001842"/>
                  <a:pt x="921894" y="1034321"/>
                </a:cubicBezTo>
                <a:cubicBezTo>
                  <a:pt x="639579" y="1066800"/>
                  <a:pt x="589612" y="1344117"/>
                  <a:pt x="816963" y="1439055"/>
                </a:cubicBezTo>
                <a:cubicBezTo>
                  <a:pt x="1044314" y="1533993"/>
                  <a:pt x="2028668" y="1514006"/>
                  <a:pt x="2285999" y="1603947"/>
                </a:cubicBezTo>
                <a:cubicBezTo>
                  <a:pt x="2543330" y="1693888"/>
                  <a:pt x="2625776" y="1936229"/>
                  <a:pt x="2360950" y="1978701"/>
                </a:cubicBezTo>
                <a:cubicBezTo>
                  <a:pt x="2096124" y="2021173"/>
                  <a:pt x="961868" y="1788826"/>
                  <a:pt x="697042" y="1858780"/>
                </a:cubicBezTo>
                <a:cubicBezTo>
                  <a:pt x="432216" y="1928734"/>
                  <a:pt x="514662" y="2320977"/>
                  <a:pt x="771993" y="2398426"/>
                </a:cubicBezTo>
                <a:cubicBezTo>
                  <a:pt x="1029324" y="2475875"/>
                  <a:pt x="2031167" y="2263514"/>
                  <a:pt x="2241029" y="2323475"/>
                </a:cubicBezTo>
                <a:cubicBezTo>
                  <a:pt x="2450891" y="2383436"/>
                  <a:pt x="2308484" y="2708223"/>
                  <a:pt x="2031166" y="2758190"/>
                </a:cubicBezTo>
                <a:cubicBezTo>
                  <a:pt x="1753848" y="2808157"/>
                  <a:pt x="839448" y="2555822"/>
                  <a:pt x="577120" y="2623278"/>
                </a:cubicBezTo>
                <a:cubicBezTo>
                  <a:pt x="314792" y="2690734"/>
                  <a:pt x="224851" y="3070485"/>
                  <a:pt x="457199" y="3162924"/>
                </a:cubicBezTo>
                <a:cubicBezTo>
                  <a:pt x="689547" y="3255363"/>
                  <a:pt x="1711377" y="3100466"/>
                  <a:pt x="1971206" y="3177915"/>
                </a:cubicBezTo>
                <a:cubicBezTo>
                  <a:pt x="2231035" y="3255364"/>
                  <a:pt x="2305986" y="3537678"/>
                  <a:pt x="2016176" y="3627619"/>
                </a:cubicBezTo>
                <a:cubicBezTo>
                  <a:pt x="1726366" y="3717560"/>
                  <a:pt x="464694" y="3630117"/>
                  <a:pt x="232347" y="3717560"/>
                </a:cubicBezTo>
                <a:cubicBezTo>
                  <a:pt x="0" y="3805003"/>
                  <a:pt x="547140" y="4082321"/>
                  <a:pt x="622091" y="4152275"/>
                </a:cubicBezTo>
                <a:cubicBezTo>
                  <a:pt x="697042" y="4222229"/>
                  <a:pt x="682052" y="4137285"/>
                  <a:pt x="682052" y="4137285"/>
                </a:cubicBezTo>
                <a:cubicBezTo>
                  <a:pt x="672059" y="4139783"/>
                  <a:pt x="372255" y="4237219"/>
                  <a:pt x="562130" y="4167265"/>
                </a:cubicBezTo>
                <a:cubicBezTo>
                  <a:pt x="752005" y="4097311"/>
                  <a:pt x="1601448" y="3777521"/>
                  <a:pt x="1821304" y="3717560"/>
                </a:cubicBezTo>
                <a:cubicBezTo>
                  <a:pt x="2041160" y="3657599"/>
                  <a:pt x="2081134" y="3735049"/>
                  <a:pt x="1881265" y="3807501"/>
                </a:cubicBezTo>
                <a:cubicBezTo>
                  <a:pt x="1681396" y="3879954"/>
                  <a:pt x="821960" y="4082321"/>
                  <a:pt x="622091" y="4152275"/>
                </a:cubicBezTo>
                <a:cubicBezTo>
                  <a:pt x="422222" y="4222229"/>
                  <a:pt x="552137" y="4224727"/>
                  <a:pt x="682052" y="422722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4639456" y="1499016"/>
            <a:ext cx="2715718" cy="4049843"/>
          </a:xfrm>
          <a:custGeom>
            <a:avLst/>
            <a:gdLst>
              <a:gd name="connsiteX0" fmla="*/ 1626433 w 2715718"/>
              <a:gd name="connsiteY0" fmla="*/ 0 h 4049843"/>
              <a:gd name="connsiteX1" fmla="*/ 277318 w 2715718"/>
              <a:gd name="connsiteY1" fmla="*/ 104932 h 4049843"/>
              <a:gd name="connsiteX2" fmla="*/ 232347 w 2715718"/>
              <a:gd name="connsiteY2" fmla="*/ 494676 h 4049843"/>
              <a:gd name="connsiteX3" fmla="*/ 1671403 w 2715718"/>
              <a:gd name="connsiteY3" fmla="*/ 314794 h 4049843"/>
              <a:gd name="connsiteX4" fmla="*/ 1806314 w 2715718"/>
              <a:gd name="connsiteY4" fmla="*/ 689548 h 4049843"/>
              <a:gd name="connsiteX5" fmla="*/ 307298 w 2715718"/>
              <a:gd name="connsiteY5" fmla="*/ 839450 h 4049843"/>
              <a:gd name="connsiteX6" fmla="*/ 367259 w 2715718"/>
              <a:gd name="connsiteY6" fmla="*/ 1244184 h 4049843"/>
              <a:gd name="connsiteX7" fmla="*/ 1926236 w 2715718"/>
              <a:gd name="connsiteY7" fmla="*/ 1079292 h 4049843"/>
              <a:gd name="connsiteX8" fmla="*/ 1881265 w 2715718"/>
              <a:gd name="connsiteY8" fmla="*/ 1588958 h 4049843"/>
              <a:gd name="connsiteX9" fmla="*/ 547141 w 2715718"/>
              <a:gd name="connsiteY9" fmla="*/ 1693889 h 4049843"/>
              <a:gd name="connsiteX10" fmla="*/ 517160 w 2715718"/>
              <a:gd name="connsiteY10" fmla="*/ 2053653 h 4049843"/>
              <a:gd name="connsiteX11" fmla="*/ 2106118 w 2715718"/>
              <a:gd name="connsiteY11" fmla="*/ 1993692 h 4049843"/>
              <a:gd name="connsiteX12" fmla="*/ 1971206 w 2715718"/>
              <a:gd name="connsiteY12" fmla="*/ 2518348 h 4049843"/>
              <a:gd name="connsiteX13" fmla="*/ 816964 w 2715718"/>
              <a:gd name="connsiteY13" fmla="*/ 2458387 h 4049843"/>
              <a:gd name="connsiteX14" fmla="*/ 936885 w 2715718"/>
              <a:gd name="connsiteY14" fmla="*/ 2938073 h 4049843"/>
              <a:gd name="connsiteX15" fmla="*/ 2241029 w 2715718"/>
              <a:gd name="connsiteY15" fmla="*/ 2863122 h 4049843"/>
              <a:gd name="connsiteX16" fmla="*/ 2375941 w 2715718"/>
              <a:gd name="connsiteY16" fmla="*/ 3402768 h 4049843"/>
              <a:gd name="connsiteX17" fmla="*/ 1161737 w 2715718"/>
              <a:gd name="connsiteY17" fmla="*/ 3432748 h 4049843"/>
              <a:gd name="connsiteX18" fmla="*/ 1071796 w 2715718"/>
              <a:gd name="connsiteY18" fmla="*/ 3777522 h 4049843"/>
              <a:gd name="connsiteX19" fmla="*/ 2420911 w 2715718"/>
              <a:gd name="connsiteY19" fmla="*/ 4047345 h 4049843"/>
              <a:gd name="connsiteX20" fmla="*/ 2465882 w 2715718"/>
              <a:gd name="connsiteY20" fmla="*/ 3792512 h 4049843"/>
              <a:gd name="connsiteX21" fmla="*/ 921895 w 2715718"/>
              <a:gd name="connsiteY21" fmla="*/ 3822492 h 4049843"/>
              <a:gd name="connsiteX22" fmla="*/ 1776334 w 2715718"/>
              <a:gd name="connsiteY22" fmla="*/ 3792512 h 4049843"/>
              <a:gd name="connsiteX23" fmla="*/ 1236688 w 2715718"/>
              <a:gd name="connsiteY23" fmla="*/ 3792512 h 4049843"/>
              <a:gd name="connsiteX24" fmla="*/ 1281659 w 2715718"/>
              <a:gd name="connsiteY24" fmla="*/ 3852473 h 404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15718" h="4049843">
                <a:moveTo>
                  <a:pt x="1626433" y="0"/>
                </a:moveTo>
                <a:cubicBezTo>
                  <a:pt x="1068049" y="11243"/>
                  <a:pt x="509666" y="22486"/>
                  <a:pt x="277318" y="104932"/>
                </a:cubicBezTo>
                <a:cubicBezTo>
                  <a:pt x="44970" y="187378"/>
                  <a:pt x="0" y="459699"/>
                  <a:pt x="232347" y="494676"/>
                </a:cubicBezTo>
                <a:cubicBezTo>
                  <a:pt x="464694" y="529653"/>
                  <a:pt x="1409075" y="282315"/>
                  <a:pt x="1671403" y="314794"/>
                </a:cubicBezTo>
                <a:cubicBezTo>
                  <a:pt x="1933731" y="347273"/>
                  <a:pt x="2033665" y="602105"/>
                  <a:pt x="1806314" y="689548"/>
                </a:cubicBezTo>
                <a:cubicBezTo>
                  <a:pt x="1578963" y="776991"/>
                  <a:pt x="547140" y="747011"/>
                  <a:pt x="307298" y="839450"/>
                </a:cubicBezTo>
                <a:cubicBezTo>
                  <a:pt x="67456" y="931889"/>
                  <a:pt x="97436" y="1204210"/>
                  <a:pt x="367259" y="1244184"/>
                </a:cubicBezTo>
                <a:cubicBezTo>
                  <a:pt x="637082" y="1284158"/>
                  <a:pt x="1673902" y="1021830"/>
                  <a:pt x="1926236" y="1079292"/>
                </a:cubicBezTo>
                <a:cubicBezTo>
                  <a:pt x="2178570" y="1136754"/>
                  <a:pt x="2111114" y="1486525"/>
                  <a:pt x="1881265" y="1588958"/>
                </a:cubicBezTo>
                <a:cubicBezTo>
                  <a:pt x="1651416" y="1691391"/>
                  <a:pt x="774492" y="1616440"/>
                  <a:pt x="547141" y="1693889"/>
                </a:cubicBezTo>
                <a:cubicBezTo>
                  <a:pt x="319790" y="1771338"/>
                  <a:pt x="257331" y="2003686"/>
                  <a:pt x="517160" y="2053653"/>
                </a:cubicBezTo>
                <a:cubicBezTo>
                  <a:pt x="776990" y="2103620"/>
                  <a:pt x="1863777" y="1916243"/>
                  <a:pt x="2106118" y="1993692"/>
                </a:cubicBezTo>
                <a:cubicBezTo>
                  <a:pt x="2348459" y="2071141"/>
                  <a:pt x="2186065" y="2440899"/>
                  <a:pt x="1971206" y="2518348"/>
                </a:cubicBezTo>
                <a:cubicBezTo>
                  <a:pt x="1756347" y="2595797"/>
                  <a:pt x="989351" y="2388433"/>
                  <a:pt x="816964" y="2458387"/>
                </a:cubicBezTo>
                <a:cubicBezTo>
                  <a:pt x="644577" y="2528341"/>
                  <a:pt x="699541" y="2870617"/>
                  <a:pt x="936885" y="2938073"/>
                </a:cubicBezTo>
                <a:cubicBezTo>
                  <a:pt x="1174229" y="3005529"/>
                  <a:pt x="2001186" y="2785673"/>
                  <a:pt x="2241029" y="2863122"/>
                </a:cubicBezTo>
                <a:cubicBezTo>
                  <a:pt x="2480872" y="2940571"/>
                  <a:pt x="2555823" y="3307830"/>
                  <a:pt x="2375941" y="3402768"/>
                </a:cubicBezTo>
                <a:cubicBezTo>
                  <a:pt x="2196059" y="3497706"/>
                  <a:pt x="1379094" y="3370289"/>
                  <a:pt x="1161737" y="3432748"/>
                </a:cubicBezTo>
                <a:cubicBezTo>
                  <a:pt x="944380" y="3495207"/>
                  <a:pt x="861934" y="3675089"/>
                  <a:pt x="1071796" y="3777522"/>
                </a:cubicBezTo>
                <a:cubicBezTo>
                  <a:pt x="1281658" y="3879955"/>
                  <a:pt x="2188563" y="4044847"/>
                  <a:pt x="2420911" y="4047345"/>
                </a:cubicBezTo>
                <a:cubicBezTo>
                  <a:pt x="2653259" y="4049843"/>
                  <a:pt x="2715718" y="3829988"/>
                  <a:pt x="2465882" y="3792512"/>
                </a:cubicBezTo>
                <a:cubicBezTo>
                  <a:pt x="2216046" y="3755037"/>
                  <a:pt x="1036820" y="3822492"/>
                  <a:pt x="921895" y="3822492"/>
                </a:cubicBezTo>
                <a:cubicBezTo>
                  <a:pt x="806970" y="3822492"/>
                  <a:pt x="1723869" y="3797509"/>
                  <a:pt x="1776334" y="3792512"/>
                </a:cubicBezTo>
                <a:cubicBezTo>
                  <a:pt x="1828799" y="3787515"/>
                  <a:pt x="1319134" y="3782519"/>
                  <a:pt x="1236688" y="3792512"/>
                </a:cubicBezTo>
                <a:cubicBezTo>
                  <a:pt x="1154242" y="3802505"/>
                  <a:pt x="1281659" y="3852473"/>
                  <a:pt x="1281659" y="385247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403648" y="188640"/>
            <a:ext cx="6601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/>
              <a:t>Схема визначення прозорості легеневих полів</a:t>
            </a:r>
            <a:endParaRPr lang="ru-RU" sz="2400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188640"/>
            <a:ext cx="64087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/>
              <a:t>Реберно-діафрагмальні</a:t>
            </a:r>
            <a:r>
              <a:rPr lang="ru-RU" sz="2800" b="1" dirty="0"/>
              <a:t> </a:t>
            </a:r>
            <a:r>
              <a:rPr lang="ru-RU" sz="2800" b="1" dirty="0" err="1"/>
              <a:t>синуси</a:t>
            </a:r>
            <a:endParaRPr lang="ru-RU" sz="2800" b="1" dirty="0"/>
          </a:p>
          <a:p>
            <a:r>
              <a:rPr lang="ru-RU" sz="2400" dirty="0"/>
              <a:t>(</a:t>
            </a:r>
            <a:r>
              <a:rPr lang="uk-UA" sz="2400" dirty="0"/>
              <a:t>латеральний, передній, задній)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5657671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Латеральні </a:t>
            </a:r>
          </a:p>
          <a:p>
            <a:r>
              <a:rPr lang="uk-UA" sz="2400" dirty="0"/>
              <a:t>плевро-діафрагмальні синуси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20272" y="5517232"/>
            <a:ext cx="914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правий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27984" y="5934670"/>
            <a:ext cx="47160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Передні           Задні </a:t>
            </a:r>
          </a:p>
          <a:p>
            <a:r>
              <a:rPr lang="uk-UA" sz="2400" dirty="0"/>
              <a:t>плевро-діафрагмальні синуси</a:t>
            </a:r>
          </a:p>
        </p:txBody>
      </p:sp>
      <p:pic>
        <p:nvPicPr>
          <p:cNvPr id="1699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381952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олилиния 16"/>
          <p:cNvSpPr/>
          <p:nvPr/>
        </p:nvSpPr>
        <p:spPr>
          <a:xfrm>
            <a:off x="467544" y="4509120"/>
            <a:ext cx="314793" cy="699541"/>
          </a:xfrm>
          <a:custGeom>
            <a:avLst/>
            <a:gdLst>
              <a:gd name="connsiteX0" fmla="*/ 44970 w 314793"/>
              <a:gd name="connsiteY0" fmla="*/ 94938 h 699541"/>
              <a:gd name="connsiteX1" fmla="*/ 44970 w 314793"/>
              <a:gd name="connsiteY1" fmla="*/ 694544 h 699541"/>
              <a:gd name="connsiteX2" fmla="*/ 314793 w 314793"/>
              <a:gd name="connsiteY2" fmla="*/ 124918 h 699541"/>
              <a:gd name="connsiteX3" fmla="*/ 44970 w 314793"/>
              <a:gd name="connsiteY3" fmla="*/ 94938 h 69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93" h="699541">
                <a:moveTo>
                  <a:pt x="44970" y="94938"/>
                </a:moveTo>
                <a:cubicBezTo>
                  <a:pt x="0" y="189876"/>
                  <a:pt x="0" y="689547"/>
                  <a:pt x="44970" y="694544"/>
                </a:cubicBezTo>
                <a:cubicBezTo>
                  <a:pt x="89940" y="699541"/>
                  <a:pt x="314793" y="219856"/>
                  <a:pt x="314793" y="124918"/>
                </a:cubicBezTo>
                <a:cubicBezTo>
                  <a:pt x="314793" y="29980"/>
                  <a:pt x="89940" y="0"/>
                  <a:pt x="44970" y="9493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3635896" y="4725144"/>
            <a:ext cx="454702" cy="597108"/>
          </a:xfrm>
          <a:custGeom>
            <a:avLst/>
            <a:gdLst>
              <a:gd name="connsiteX0" fmla="*/ 12492 w 454702"/>
              <a:gd name="connsiteY0" fmla="*/ 147403 h 597108"/>
              <a:gd name="connsiteX1" fmla="*/ 402236 w 454702"/>
              <a:gd name="connsiteY1" fmla="*/ 72452 h 597108"/>
              <a:gd name="connsiteX2" fmla="*/ 327285 w 454702"/>
              <a:gd name="connsiteY2" fmla="*/ 582118 h 597108"/>
              <a:gd name="connsiteX3" fmla="*/ 12492 w 454702"/>
              <a:gd name="connsiteY3" fmla="*/ 147403 h 597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702" h="597108">
                <a:moveTo>
                  <a:pt x="12492" y="147403"/>
                </a:moveTo>
                <a:cubicBezTo>
                  <a:pt x="24984" y="62459"/>
                  <a:pt x="349771" y="0"/>
                  <a:pt x="402236" y="72452"/>
                </a:cubicBezTo>
                <a:cubicBezTo>
                  <a:pt x="454702" y="144905"/>
                  <a:pt x="384747" y="567128"/>
                  <a:pt x="327285" y="582118"/>
                </a:cubicBezTo>
                <a:cubicBezTo>
                  <a:pt x="269823" y="597108"/>
                  <a:pt x="0" y="232347"/>
                  <a:pt x="12492" y="147403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99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052736"/>
            <a:ext cx="3171825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олилиния 21"/>
          <p:cNvSpPr/>
          <p:nvPr/>
        </p:nvSpPr>
        <p:spPr>
          <a:xfrm>
            <a:off x="4427984" y="4005064"/>
            <a:ext cx="576064" cy="288032"/>
          </a:xfrm>
          <a:custGeom>
            <a:avLst/>
            <a:gdLst>
              <a:gd name="connsiteX0" fmla="*/ 157397 w 319790"/>
              <a:gd name="connsiteY0" fmla="*/ 27482 h 262328"/>
              <a:gd name="connsiteX1" fmla="*/ 22485 w 319790"/>
              <a:gd name="connsiteY1" fmla="*/ 252335 h 262328"/>
              <a:gd name="connsiteX2" fmla="*/ 292308 w 319790"/>
              <a:gd name="connsiteY2" fmla="*/ 87443 h 262328"/>
              <a:gd name="connsiteX3" fmla="*/ 157397 w 319790"/>
              <a:gd name="connsiteY3" fmla="*/ 27482 h 26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790" h="262328">
                <a:moveTo>
                  <a:pt x="157397" y="27482"/>
                </a:moveTo>
                <a:cubicBezTo>
                  <a:pt x="112427" y="54964"/>
                  <a:pt x="0" y="242342"/>
                  <a:pt x="22485" y="252335"/>
                </a:cubicBezTo>
                <a:cubicBezTo>
                  <a:pt x="44970" y="262328"/>
                  <a:pt x="264826" y="127417"/>
                  <a:pt x="292308" y="87443"/>
                </a:cubicBezTo>
                <a:cubicBezTo>
                  <a:pt x="319790" y="47469"/>
                  <a:pt x="202367" y="0"/>
                  <a:pt x="157397" y="2748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>
            <a:off x="4427984" y="3717032"/>
            <a:ext cx="257331" cy="288032"/>
          </a:xfrm>
          <a:custGeom>
            <a:avLst/>
            <a:gdLst>
              <a:gd name="connsiteX0" fmla="*/ 119921 w 257331"/>
              <a:gd name="connsiteY0" fmla="*/ 0 h 282315"/>
              <a:gd name="connsiteX1" fmla="*/ 239842 w 257331"/>
              <a:gd name="connsiteY1" fmla="*/ 239843 h 282315"/>
              <a:gd name="connsiteX2" fmla="*/ 14990 w 257331"/>
              <a:gd name="connsiteY2" fmla="*/ 239843 h 282315"/>
              <a:gd name="connsiteX3" fmla="*/ 119921 w 257331"/>
              <a:gd name="connsiteY3" fmla="*/ 0 h 28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331" h="282315">
                <a:moveTo>
                  <a:pt x="119921" y="0"/>
                </a:moveTo>
                <a:cubicBezTo>
                  <a:pt x="157396" y="0"/>
                  <a:pt x="257331" y="199869"/>
                  <a:pt x="239842" y="239843"/>
                </a:cubicBezTo>
                <a:cubicBezTo>
                  <a:pt x="222353" y="279817"/>
                  <a:pt x="29980" y="282315"/>
                  <a:pt x="14990" y="239843"/>
                </a:cubicBezTo>
                <a:cubicBezTo>
                  <a:pt x="0" y="197371"/>
                  <a:pt x="82446" y="0"/>
                  <a:pt x="119921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6012160" y="4797152"/>
            <a:ext cx="367258" cy="360040"/>
          </a:xfrm>
          <a:custGeom>
            <a:avLst/>
            <a:gdLst>
              <a:gd name="connsiteX0" fmla="*/ 37475 w 367258"/>
              <a:gd name="connsiteY0" fmla="*/ 52466 h 384748"/>
              <a:gd name="connsiteX1" fmla="*/ 352268 w 367258"/>
              <a:gd name="connsiteY1" fmla="*/ 67456 h 384748"/>
              <a:gd name="connsiteX2" fmla="*/ 127416 w 367258"/>
              <a:gd name="connsiteY2" fmla="*/ 382250 h 384748"/>
              <a:gd name="connsiteX3" fmla="*/ 37475 w 367258"/>
              <a:gd name="connsiteY3" fmla="*/ 52466 h 38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258" h="384748">
                <a:moveTo>
                  <a:pt x="37475" y="52466"/>
                </a:moveTo>
                <a:cubicBezTo>
                  <a:pt x="74950" y="0"/>
                  <a:pt x="337278" y="12492"/>
                  <a:pt x="352268" y="67456"/>
                </a:cubicBezTo>
                <a:cubicBezTo>
                  <a:pt x="367258" y="122420"/>
                  <a:pt x="179881" y="379752"/>
                  <a:pt x="127416" y="382250"/>
                </a:cubicBezTo>
                <a:cubicBezTo>
                  <a:pt x="74951" y="384748"/>
                  <a:pt x="0" y="104932"/>
                  <a:pt x="37475" y="52466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6156176" y="4509120"/>
            <a:ext cx="367259" cy="387245"/>
          </a:xfrm>
          <a:custGeom>
            <a:avLst/>
            <a:gdLst>
              <a:gd name="connsiteX0" fmla="*/ 32479 w 367259"/>
              <a:gd name="connsiteY0" fmla="*/ 142406 h 387245"/>
              <a:gd name="connsiteX1" fmla="*/ 347272 w 367259"/>
              <a:gd name="connsiteY1" fmla="*/ 37475 h 387245"/>
              <a:gd name="connsiteX2" fmla="*/ 152400 w 367259"/>
              <a:gd name="connsiteY2" fmla="*/ 367258 h 387245"/>
              <a:gd name="connsiteX3" fmla="*/ 32479 w 367259"/>
              <a:gd name="connsiteY3" fmla="*/ 142406 h 38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259" h="387245">
                <a:moveTo>
                  <a:pt x="32479" y="142406"/>
                </a:moveTo>
                <a:cubicBezTo>
                  <a:pt x="64958" y="87442"/>
                  <a:pt x="327285" y="0"/>
                  <a:pt x="347272" y="37475"/>
                </a:cubicBezTo>
                <a:cubicBezTo>
                  <a:pt x="367259" y="74950"/>
                  <a:pt x="204866" y="347271"/>
                  <a:pt x="152400" y="367258"/>
                </a:cubicBezTo>
                <a:cubicBezTo>
                  <a:pt x="99935" y="387245"/>
                  <a:pt x="0" y="197370"/>
                  <a:pt x="32479" y="142406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524328" y="4293096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лівий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 flipH="1" flipV="1">
            <a:off x="4644008" y="4293096"/>
            <a:ext cx="288032" cy="16561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6300192" y="5013176"/>
            <a:ext cx="648072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>
            <a:off x="6372200" y="4437112"/>
            <a:ext cx="1080120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836712"/>
            <a:ext cx="543877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123728" y="6093296"/>
            <a:ext cx="24838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Пневмоперікард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88640"/>
            <a:ext cx="8244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Патологічні стани в середостінні</a:t>
            </a:r>
            <a:endParaRPr lang="ru-RU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Рідини діафрагми </a:t>
            </a:r>
          </a:p>
          <a:p>
            <a:pPr algn="ctr"/>
            <a:r>
              <a:rPr lang="uk-UA" sz="2400" dirty="0"/>
              <a:t>(розташування, форма, контури, зміщення при диханні)</a:t>
            </a:r>
            <a:endParaRPr lang="ru-RU" sz="2400" dirty="0"/>
          </a:p>
          <a:p>
            <a:pPr algn="ctr"/>
            <a:endParaRPr lang="ru-RU" sz="2400" dirty="0"/>
          </a:p>
          <a:p>
            <a:pPr indent="360363" algn="just"/>
            <a:r>
              <a:rPr lang="uk-UA" sz="2400" dirty="0"/>
              <a:t>Діафрагма обмежує знизу легеневі поля куполоподібної тінню. У центральній частині вона розташована більш високо, до периферії легеневих полів тінь діафрагми досить круто спускається донизу і утворює гострі реберно-діафрагмальні кути - синуси. У медіальних відділах тінь діафрагми утворює з тінню органів середостіння кардіо-діафрагмальний синуси, які менш глибокі, ніж реберно-діафрагмальний, а гострота їх кутів варіабельна, особливо зліва - від гострого до тупого. Висота стояння діафрагми змінюється в залежності від віку і конституції. У дорослих людей при глибокому вдиху правий купол діафрагми розташований на рівні переднього відрізка V-VI ребер, зліва - на 1 ребро нижче.</a:t>
            </a:r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2809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uk-UA" sz="2400" dirty="0"/>
              <a:t>У положенні глибокого вдиху середня частина купола діафрагми ущільнюється. При значних дихальних екскурсіях, що спостерігається зазвичай у спортсменів, контур діафрагми може бути зубчастим, причому зубці розташовані досить симетрично і кожен зубець підходить до верхніх краях передніх кінців ребер, що відображає місце прикріплення окремих груп м'язів сухожильними волокнами до верхніх краях ребер. Правий купол діафрагми зливається з тінню печінки, під лівим куполом зазвичай видно одне або два просвітлення - газ в шлунку і в селезінковому кутку товстої кишки.</a:t>
            </a:r>
            <a:endParaRPr lang="ru-RU" sz="2400" dirty="0"/>
          </a:p>
        </p:txBody>
      </p:sp>
      <p:pic>
        <p:nvPicPr>
          <p:cNvPr id="75778" name="Picture 2" descr="image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149080"/>
            <a:ext cx="229123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843808" y="5517232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Різке зміщення донизу і сплощення куполів діафрагми при гиперпневматозе у дитини на ШВЛ</a:t>
            </a:r>
            <a:endParaRPr lang="ru-RU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4725144"/>
            <a:ext cx="360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Зсув куполів діафрагми донизу, їх «зубчатість» при ХОЗЛ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4797152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Різке зміщення догори правого купола діафрагми при релаксації (КТ-ангіографія)</a:t>
            </a:r>
            <a:endParaRPr lang="ru-RU" sz="2400" i="1" dirty="0"/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323528" y="188640"/>
            <a:ext cx="8064896" cy="282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76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400" b="1" dirty="0"/>
              <a:t>Патологічні стани куполів діафрагми.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58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3957493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48680"/>
            <a:ext cx="477569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4581128"/>
          <a:ext cx="3600400" cy="1828800"/>
        </p:xfrm>
        <a:graphic>
          <a:graphicData uri="http://schemas.openxmlformats.org/drawingml/2006/table">
            <a:tbl>
              <a:tblPr/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Схематичне зображення пневмоперитонеума - серповидне просвітлення під правим і лівим куполами</a:t>
                      </a:r>
                      <a:endParaRPr lang="ru-RU" sz="2400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5536" y="260648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ea typeface="Times New Roman"/>
              </a:rPr>
              <a:t>Изучение поддиафрагмального пространства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4581128"/>
            <a:ext cx="4860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Chilaiditi syndrome 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dirty="0"/>
              <a:t>транспозиція товстої кишки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48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400641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764704"/>
            <a:ext cx="384238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55576" y="5695950"/>
          <a:ext cx="6096000" cy="2324100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4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Піддіафрагмальний абсцес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 - горизонтальний рівень рідини з газом над ним під правим куполом діафрагми</a:t>
                      </a:r>
                      <a:endParaRPr lang="ru-RU" sz="2400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7200800" cy="5383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1835696" y="3789040"/>
            <a:ext cx="216024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/>
              <a:t>Характеристика симптомів (затемнення, просвітлення)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12776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Здійснюється за формулою </a:t>
            </a:r>
            <a:r>
              <a:rPr lang="ru-RU" sz="2400" dirty="0"/>
              <a:t>: </a:t>
            </a:r>
            <a:r>
              <a:rPr lang="ru-RU" sz="2400" b="1" dirty="0"/>
              <a:t>ПО-ЧИ-ФО-РО-ІН-РИ-КО-З.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997839"/>
            <a:ext cx="84969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indent="-630238" algn="just"/>
            <a:r>
              <a:rPr lang="ru-RU" sz="2400" b="1" dirty="0"/>
              <a:t>ПО</a:t>
            </a:r>
            <a:r>
              <a:rPr lang="ru-RU" dirty="0"/>
              <a:t> - </a:t>
            </a:r>
            <a:r>
              <a:rPr lang="uk-UA" sz="2400" dirty="0"/>
              <a:t>положення, локалізація встановлюється при поліпозиційне дослідженні</a:t>
            </a:r>
            <a:r>
              <a:rPr lang="ru-RU" sz="2400" dirty="0"/>
              <a:t>:</a:t>
            </a:r>
          </a:p>
          <a:p>
            <a:pPr marL="630238" indent="-360363">
              <a:buFont typeface="Wingdings" pitchFamily="2" charset="2"/>
              <a:buChar char="q"/>
            </a:pPr>
            <a:r>
              <a:rPr lang="ru-RU" sz="2400" dirty="0"/>
              <a:t> </a:t>
            </a:r>
            <a:r>
              <a:rPr lang="uk-UA" sz="2400" dirty="0"/>
              <a:t>внутрішньо легеневий процес - сегмент, частка, зони та поля легень, кісткові та інші анатомічні орієнтири (наприклад: над діафрагмою, на рівні переднього відрізка II ребра і ін.);</a:t>
            </a:r>
            <a:endParaRPr lang="ru-RU" sz="2400" dirty="0"/>
          </a:p>
          <a:p>
            <a:pPr marL="630238" indent="-360363">
              <a:buFont typeface="Wingdings" pitchFamily="2" charset="2"/>
              <a:buChar char="q"/>
            </a:pPr>
            <a:r>
              <a:rPr lang="ru-RU" sz="2400" dirty="0"/>
              <a:t>  </a:t>
            </a:r>
            <a:r>
              <a:rPr lang="uk-UA" sz="2400" dirty="0"/>
              <a:t>позалегеневий процес - парамедіастінальні, прилягає до діафрагми, до грудної стінці та ін.</a:t>
            </a:r>
            <a:endParaRPr lang="ru-RU" sz="24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image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59" y="1412776"/>
            <a:ext cx="9179859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03648" y="332656"/>
          <a:ext cx="6096000" cy="1181100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/>
                        <a:t>Схематичне зображення локалізації патологічних утворень</a:t>
                      </a:r>
                      <a:r>
                        <a:rPr lang="ru-RU" sz="2400" b="1" i="0" spc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2400" b="1" i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443711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а) внутрішньолегеневий процес; </a:t>
            </a:r>
          </a:p>
          <a:p>
            <a:r>
              <a:rPr lang="uk-UA" sz="2400" dirty="0"/>
              <a:t>б) позалегеневий процес; </a:t>
            </a:r>
          </a:p>
          <a:p>
            <a:r>
              <a:rPr lang="uk-UA" sz="2400" dirty="0"/>
              <a:t>в) позалегеневий процес</a:t>
            </a:r>
            <a:r>
              <a:rPr lang="ru-RU" sz="2400" dirty="0">
                <a:cs typeface="Times New Roman"/>
              </a:rPr>
              <a:t>;</a:t>
            </a:r>
            <a:endParaRPr lang="ru-RU" sz="2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9" y="404664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cs typeface="Times New Roman"/>
              </a:rPr>
              <a:t>ЧИ - </a:t>
            </a:r>
            <a:r>
              <a:rPr lang="uk-UA" sz="2400" dirty="0"/>
              <a:t>число патологічних тіней: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солітарні,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поодинокі (2-3),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нечисленні (5-6),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численні,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дисемінація.</a:t>
            </a:r>
          </a:p>
          <a:p>
            <a:pPr>
              <a:buFont typeface="Wingdings" pitchFamily="2" charset="2"/>
              <a:buChar char="Ø"/>
            </a:pPr>
            <a:endParaRPr lang="uk-UA" sz="2400" dirty="0"/>
          </a:p>
          <a:p>
            <a:r>
              <a:rPr lang="uk-UA" sz="2400" b="1" dirty="0"/>
              <a:t>ФО</a:t>
            </a:r>
            <a:r>
              <a:rPr lang="uk-UA" sz="2400" dirty="0"/>
              <a:t> - форма: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правильна (округла, трикутна), 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неправильна (трилисника, карткового серця і ін.)</a:t>
            </a:r>
            <a:r>
              <a:rPr lang="ru-RU" sz="2400" dirty="0">
                <a:cs typeface="Times New Roman"/>
              </a:rPr>
              <a:t>;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4437112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Схематичне зображення формування освіти</a:t>
            </a:r>
          </a:p>
          <a:p>
            <a:pPr algn="ctr"/>
            <a:r>
              <a:rPr lang="uk-UA" sz="2400" b="1" dirty="0"/>
              <a:t> в формі «карткового серця».</a:t>
            </a:r>
            <a:endParaRPr lang="ru-RU" sz="2400" b="1" dirty="0"/>
          </a:p>
        </p:txBody>
      </p:sp>
      <p:pic>
        <p:nvPicPr>
          <p:cNvPr id="82946" name="Picture 2" descr="image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5345832"/>
            <a:ext cx="604867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РО - </a:t>
            </a:r>
            <a:r>
              <a:rPr lang="uk-UA" sz="2400" dirty="0"/>
              <a:t>розмири (мм, см); при поліпозиціоному досліджені:</a:t>
            </a:r>
          </a:p>
          <a:p>
            <a:pPr>
              <a:buFont typeface="Arial" pitchFamily="34" charset="0"/>
              <a:buChar char="•"/>
            </a:pPr>
            <a:r>
              <a:rPr lang="uk-UA" sz="2400" dirty="0"/>
              <a:t> фронтальний, </a:t>
            </a:r>
          </a:p>
          <a:p>
            <a:pPr>
              <a:buFont typeface="Arial" pitchFamily="34" charset="0"/>
              <a:buChar char="•"/>
            </a:pPr>
            <a:r>
              <a:rPr lang="uk-UA" sz="2400" dirty="0"/>
              <a:t> сагітальний, </a:t>
            </a:r>
          </a:p>
          <a:p>
            <a:pPr>
              <a:buFont typeface="Arial" pitchFamily="34" charset="0"/>
              <a:buChar char="•"/>
            </a:pPr>
            <a:r>
              <a:rPr lang="uk-UA" sz="2400" dirty="0"/>
              <a:t> вертикальний розміри,</a:t>
            </a:r>
          </a:p>
          <a:p>
            <a:r>
              <a:rPr lang="uk-UA" sz="2400" b="1" dirty="0"/>
              <a:t>ІН - </a:t>
            </a:r>
            <a:r>
              <a:rPr lang="uk-UA" sz="2400" dirty="0"/>
              <a:t>інтенсивність залежить від щільності субстрату: </a:t>
            </a:r>
          </a:p>
          <a:p>
            <a:pPr>
              <a:buFont typeface="Arial" pitchFamily="34" charset="0"/>
              <a:buChar char="•"/>
            </a:pPr>
            <a:r>
              <a:rPr lang="uk-UA" sz="2400" dirty="0"/>
              <a:t> мала,</a:t>
            </a:r>
          </a:p>
          <a:p>
            <a:pPr>
              <a:buFont typeface="Arial" pitchFamily="34" charset="0"/>
              <a:buChar char="•"/>
            </a:pPr>
            <a:r>
              <a:rPr lang="uk-UA" sz="2400" dirty="0"/>
              <a:t> середня,</a:t>
            </a:r>
          </a:p>
          <a:p>
            <a:pPr>
              <a:buFont typeface="Arial" pitchFamily="34" charset="0"/>
              <a:buChar char="•"/>
            </a:pPr>
            <a:r>
              <a:rPr lang="uk-UA" sz="2400" dirty="0"/>
              <a:t> висока,</a:t>
            </a:r>
          </a:p>
          <a:p>
            <a:pPr>
              <a:buFont typeface="Arial" pitchFamily="34" charset="0"/>
              <a:buChar char="•"/>
            </a:pPr>
            <a:r>
              <a:rPr lang="uk-UA" sz="2400" dirty="0"/>
              <a:t> металевої щільності.</a:t>
            </a:r>
          </a:p>
          <a:p>
            <a:r>
              <a:rPr lang="uk-UA" sz="2400" b="1" dirty="0"/>
              <a:t>РИ</a:t>
            </a:r>
            <a:r>
              <a:rPr lang="uk-UA" sz="2400" dirty="0"/>
              <a:t> - рисунок або  структура: </a:t>
            </a:r>
          </a:p>
          <a:p>
            <a:pPr>
              <a:buFont typeface="Arial" pitchFamily="34" charset="0"/>
              <a:buChar char="•"/>
            </a:pPr>
            <a:r>
              <a:rPr lang="uk-UA" sz="2400" dirty="0"/>
              <a:t>  однорідна (гомогенна), 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uk-UA" sz="2400" dirty="0"/>
              <a:t> неоднорідна (за рахунок вогнищ різної інтенсивності, включень вапна, розпаду, рівня рідини)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40152" y="4869160"/>
            <a:ext cx="2952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Приклади звапнення патологічних утворень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869160"/>
            <a:ext cx="542925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6093296"/>
            <a:ext cx="5328592" cy="40466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/>
              <a:t>Дифузне      Центральне      Шаруватий        Попкорн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КО</a:t>
            </a:r>
            <a:r>
              <a:rPr lang="ru-RU" sz="2400" dirty="0"/>
              <a:t> – </a:t>
            </a:r>
            <a:r>
              <a:rPr lang="uk-UA" sz="2400" dirty="0"/>
              <a:t>контури оцінюються з 2-х позицій: </a:t>
            </a:r>
          </a:p>
          <a:p>
            <a:r>
              <a:rPr lang="uk-UA" sz="2400" dirty="0"/>
              <a:t>а) форма: </a:t>
            </a:r>
          </a:p>
          <a:p>
            <a:pPr marL="711200" indent="-347663">
              <a:buFont typeface="Arial" pitchFamily="34" charset="0"/>
              <a:buChar char="•"/>
            </a:pPr>
            <a:r>
              <a:rPr lang="uk-UA" sz="2400" dirty="0"/>
              <a:t>рівні, </a:t>
            </a:r>
          </a:p>
          <a:p>
            <a:pPr marL="711200" indent="-347663">
              <a:buFont typeface="Arial" pitchFamily="34" charset="0"/>
              <a:buChar char="•"/>
            </a:pPr>
            <a:r>
              <a:rPr lang="uk-UA" sz="2400" dirty="0"/>
              <a:t>нерівні, </a:t>
            </a:r>
          </a:p>
          <a:p>
            <a:pPr marL="711200" indent="-347663">
              <a:buFont typeface="Arial" pitchFamily="34" charset="0"/>
              <a:buChar char="•"/>
            </a:pPr>
            <a:r>
              <a:rPr lang="uk-UA" sz="2400" dirty="0"/>
              <a:t>горбисті, </a:t>
            </a:r>
          </a:p>
          <a:p>
            <a:pPr marL="711200" indent="-347663">
              <a:buFont typeface="Arial" pitchFamily="34" charset="0"/>
              <a:buChar char="•"/>
            </a:pPr>
            <a:r>
              <a:rPr lang="uk-UA" sz="2400" dirty="0"/>
              <a:t>променисті, </a:t>
            </a:r>
          </a:p>
          <a:p>
            <a:pPr marL="711200" indent="-347663">
              <a:buFont typeface="Arial" pitchFamily="34" charset="0"/>
              <a:buChar char="•"/>
            </a:pPr>
            <a:r>
              <a:rPr lang="uk-UA" sz="2400" dirty="0"/>
              <a:t>втягнуті, </a:t>
            </a:r>
          </a:p>
          <a:p>
            <a:pPr marL="711200" indent="-347663">
              <a:buFont typeface="Arial" pitchFamily="34" charset="0"/>
              <a:buChar char="•"/>
            </a:pPr>
            <a:r>
              <a:rPr lang="uk-UA" sz="2400" dirty="0"/>
              <a:t>опуклі, </a:t>
            </a:r>
          </a:p>
          <a:p>
            <a:pPr marL="711200" indent="-347663">
              <a:buFont typeface="Arial" pitchFamily="34" charset="0"/>
              <a:buChar char="•"/>
            </a:pPr>
            <a:r>
              <a:rPr lang="uk-UA" sz="2400" dirty="0"/>
              <a:t>зазубрені і ін. </a:t>
            </a:r>
          </a:p>
          <a:p>
            <a:pPr marL="261938" indent="-261938"/>
            <a:r>
              <a:rPr lang="uk-UA" sz="2400" dirty="0"/>
              <a:t>б) різкість: </a:t>
            </a:r>
          </a:p>
          <a:p>
            <a:pPr marL="711200" indent="-347663">
              <a:buFont typeface="Arial" pitchFamily="34" charset="0"/>
              <a:buChar char="•"/>
            </a:pPr>
            <a:r>
              <a:rPr lang="uk-UA" sz="2400" dirty="0"/>
              <a:t>чіткі, </a:t>
            </a:r>
          </a:p>
          <a:p>
            <a:pPr marL="711200" indent="-347663">
              <a:buFont typeface="Arial" pitchFamily="34" charset="0"/>
              <a:buChar char="•"/>
            </a:pPr>
            <a:r>
              <a:rPr lang="uk-UA" sz="2400" dirty="0"/>
              <a:t>нечіткі.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725144"/>
            <a:ext cx="8820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Приклади контурів патологічних утворень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5229200"/>
            <a:ext cx="55721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indent="-539750" algn="just"/>
            <a:r>
              <a:rPr lang="ru-RU" sz="2400" b="1" dirty="0"/>
              <a:t>З </a:t>
            </a:r>
            <a:r>
              <a:rPr lang="ru-RU" sz="2400" dirty="0"/>
              <a:t>– </a:t>
            </a:r>
            <a:r>
              <a:rPr lang="uk-UA" sz="2400" dirty="0"/>
              <a:t>зміщуваність при диханні, при зміні положення для уточнення локалізації (зміщується по реберному типу, по легеневого типу і т.п.).</a:t>
            </a:r>
            <a:endParaRPr lang="ru-RU" sz="2400" dirty="0"/>
          </a:p>
          <a:p>
            <a:pPr algn="just"/>
            <a:r>
              <a:rPr lang="uk-UA" sz="2400" dirty="0"/>
              <a:t>Якщо описується знімок в динаміці, вказується ще й мінливість (проспективний і ретроспективний аналіз):</a:t>
            </a:r>
          </a:p>
          <a:p>
            <a:pPr algn="just">
              <a:buFont typeface="Arial" pitchFamily="34" charset="0"/>
              <a:buChar char="•"/>
            </a:pPr>
            <a:r>
              <a:rPr lang="uk-UA" sz="2400" dirty="0"/>
              <a:t> стабільність, </a:t>
            </a:r>
          </a:p>
          <a:p>
            <a:pPr marL="261938" indent="-261938" algn="just">
              <a:buFont typeface="Arial" pitchFamily="34" charset="0"/>
              <a:buChar char="•"/>
            </a:pPr>
            <a:r>
              <a:rPr lang="uk-UA" sz="2400" dirty="0"/>
              <a:t>прогресування, </a:t>
            </a:r>
          </a:p>
          <a:p>
            <a:pPr marL="261938" indent="-261938" algn="just">
              <a:buFont typeface="Arial" pitchFamily="34" charset="0"/>
              <a:buChar char="•"/>
            </a:pPr>
            <a:r>
              <a:rPr lang="uk-UA" sz="2400" dirty="0"/>
              <a:t>регрессирование процесу.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4437112"/>
            <a:ext cx="799288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1" i="1" dirty="0">
                <a:solidFill>
                  <a:srgbClr val="FF0000"/>
                </a:solidFill>
              </a:rPr>
              <a:t>!</a:t>
            </a:r>
            <a:r>
              <a:rPr lang="uk-UA" sz="2400" dirty="0"/>
              <a:t> </a:t>
            </a:r>
            <a:r>
              <a:rPr lang="uk-UA" sz="2400" b="1" i="1" dirty="0">
                <a:solidFill>
                  <a:srgbClr val="002060"/>
                </a:solidFill>
              </a:rPr>
              <a:t>Опис рентгенограми починають з виділення провідного симптому і його докладної характеристики, потім описують фонові зміни інших ділянок легенів</a:t>
            </a:r>
            <a:r>
              <a:rPr lang="uk-UA" sz="2400" dirty="0"/>
              <a:t>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0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/>
              <a:t>РЕНТГЕНОСЕМІОТИЧНІ</a:t>
            </a:r>
          </a:p>
          <a:p>
            <a:pPr lvl="0" algn="ctr"/>
            <a:r>
              <a:rPr lang="ru-RU" sz="3600" b="1" dirty="0"/>
              <a:t>ОЗНАКИ  ЗМІН  КОРЕНІВ ЛЕГЕНІВ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772816"/>
          <a:ext cx="9144000" cy="4315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Зправа 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>
                          <a:solidFill>
                            <a:schemeClr val="bg1"/>
                          </a:solidFill>
                        </a:rPr>
                        <a:t>проміжна легенева артерія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i="0" u="none" strike="noStrike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Зліва</a:t>
                      </a:r>
                      <a:r>
                        <a:rPr kumimoji="0" lang="ru-RU" sz="1800" b="1" i="0" u="none" strike="noStrike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algn="ctr"/>
                      <a:r>
                        <a:rPr lang="uk-UA" dirty="0">
                          <a:solidFill>
                            <a:schemeClr val="bg1"/>
                          </a:solidFill>
                        </a:rPr>
                        <a:t>нижньочасткова легенева артерія</a:t>
                      </a:r>
                      <a:endParaRPr kumimoji="0" lang="ru-RU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047"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/>
                        <a:t>Розташування</a:t>
                      </a:r>
                      <a:endParaRPr kumimoji="0" lang="ru-RU" sz="1800" b="1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776">
                <a:tc>
                  <a:txBody>
                    <a:bodyPr/>
                    <a:lstStyle/>
                    <a:p>
                      <a:r>
                        <a:rPr kumimoji="0" lang="uk-UA" sz="18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рівні передніх </a:t>
                      </a:r>
                      <a:r>
                        <a:rPr lang="uk-UA" dirty="0"/>
                        <a:t>відрізків </a:t>
                      </a:r>
                      <a:r>
                        <a:rPr kumimoji="0" lang="uk-UA" sz="18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3-5</a:t>
                      </a:r>
                    </a:p>
                    <a:p>
                      <a:pPr lvl="0"/>
                      <a:r>
                        <a:rPr kumimoji="0" lang="uk-UA" sz="1800" u="none" strike="noStrike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ребер (II - IV міжребер'я)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рівні передніх </a:t>
                      </a:r>
                      <a:r>
                        <a:rPr lang="uk-UA" dirty="0"/>
                        <a:t>відрізків </a:t>
                      </a:r>
                      <a:r>
                        <a:rPr kumimoji="0" lang="uk-UA" sz="18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2-3 ребер</a:t>
                      </a:r>
                    </a:p>
                    <a:p>
                      <a:endParaRPr lang="uk-U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047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uk-UA" sz="1800" b="0" i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Розмири (поперечний розмір)</a:t>
                      </a:r>
                      <a:endParaRPr kumimoji="0" lang="uk-UA" sz="1800" b="1" i="1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047">
                <a:tc>
                  <a:txBody>
                    <a:bodyPr/>
                    <a:lstStyle/>
                    <a:p>
                      <a:r>
                        <a:rPr kumimoji="0" lang="uk-UA" sz="18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1,5см (до 1,8 см у осіб похилого </a:t>
                      </a:r>
                      <a:r>
                        <a:rPr kumimoji="0" lang="uk-UA" sz="1800" b="0" i="0" u="none" strike="noStrike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віку)</a:t>
                      </a:r>
                      <a:endParaRPr lang="uk-UA" u="non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1,6-1,8 см (до 2,0 см у </a:t>
                      </a:r>
                      <a:r>
                        <a:rPr lang="uk-UA" dirty="0"/>
                        <a:t>літніх людей</a:t>
                      </a:r>
                      <a:r>
                        <a:rPr kumimoji="0" lang="uk-UA" sz="1800" b="0" i="0" u="none" strike="noStrike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uk-UA" u="none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0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0" i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Контури - рівні, чіткі</a:t>
                      </a:r>
                      <a:endParaRPr kumimoji="0" lang="uk-UA" sz="1800" b="1" i="1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0" i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Контури - рівні, чіткі</a:t>
                      </a:r>
                      <a:endParaRPr kumimoji="0" lang="uk-UA" sz="1800" b="1" i="1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83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0" i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Структурність</a:t>
                      </a:r>
                      <a:r>
                        <a:rPr kumimoji="0" lang="uk-UA" sz="1800" b="0" i="1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kumimoji="0" lang="uk-UA" sz="1800" b="0" i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чітка  диференціація елементів коріння (</a:t>
                      </a:r>
                      <a:r>
                        <a:rPr lang="uk-UA" dirty="0"/>
                        <a:t>розгалуження </a:t>
                      </a:r>
                      <a:r>
                        <a:rPr kumimoji="0" lang="uk-UA" sz="1800" b="0" i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 и ЛВ, проміжного бронху справа)</a:t>
                      </a:r>
                      <a:r>
                        <a:rPr kumimoji="0" lang="uk-UA" sz="1800" b="0" i="1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kumimoji="0" lang="uk-UA" sz="1800" b="1" i="1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0" i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Структурність</a:t>
                      </a:r>
                      <a:r>
                        <a:rPr kumimoji="0" lang="uk-UA" sz="1800" b="0" i="1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kumimoji="0" lang="uk-UA" sz="1800" b="0" i="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чітка  диференціація елементів коріння </a:t>
                      </a:r>
                      <a:endParaRPr lang="uk-U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691680" y="1268760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dirty="0"/>
              <a:t>Характеристики кореня легені в нормі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5949280"/>
            <a:ext cx="8820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а) </a:t>
            </a:r>
            <a:r>
              <a:rPr lang="uk-UA" sz="2400" dirty="0"/>
              <a:t>права проміжна ЛА,          б) ліва  нижньочасткова ЛА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0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Зображення коренів легень в нормі на рентгенограмах</a:t>
            </a:r>
            <a:endParaRPr lang="ru-RU" sz="2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5949280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Коріння легень, головні і часткові бронхи в нормі, (томосинтез)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0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Зображення коренів легень в нормі на томограмі</a:t>
            </a:r>
            <a:r>
              <a:rPr lang="ru-RU" sz="2400" b="1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620688"/>
            <a:ext cx="576262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 стрелкой 7"/>
          <p:cNvCxnSpPr/>
          <p:nvPr/>
        </p:nvCxnSpPr>
        <p:spPr>
          <a:xfrm>
            <a:off x="1187624" y="1484784"/>
            <a:ext cx="2376264" cy="144016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0" y="1196752"/>
            <a:ext cx="1619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частка</a:t>
            </a:r>
            <a:r>
              <a:rPr lang="ru-RU" dirty="0"/>
              <a:t>  </a:t>
            </a:r>
            <a:r>
              <a:rPr lang="en-US" dirty="0"/>
              <a:t>v.</a:t>
            </a:r>
            <a:r>
              <a:rPr lang="ru-RU" dirty="0"/>
              <a:t> </a:t>
            </a:r>
            <a:r>
              <a:rPr lang="en-US" dirty="0"/>
              <a:t>azygos</a:t>
            </a:r>
            <a:r>
              <a:rPr lang="ru-RU" dirty="0"/>
              <a:t> зправа </a:t>
            </a:r>
            <a:endParaRPr lang="uk-UA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9644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МОРФОЛОГІЧНОЮ ОСНОВОЮ  ЗМІН КОРІННЯ ЛЕГЕНІ Є:</a:t>
            </a:r>
          </a:p>
          <a:p>
            <a:pPr marL="449263" lvl="0" indent="-449263">
              <a:buFont typeface="Arial" pitchFamily="34" charset="0"/>
              <a:buChar char="•"/>
            </a:pPr>
            <a:r>
              <a:rPr lang="uk-UA" sz="2400" dirty="0"/>
              <a:t>Лімфаденопатії; </a:t>
            </a:r>
          </a:p>
          <a:p>
            <a:pPr marL="449263" lvl="0" indent="-449263">
              <a:buFont typeface="Arial" pitchFamily="34" charset="0"/>
              <a:buChar char="•"/>
            </a:pPr>
            <a:r>
              <a:rPr lang="uk-UA" sz="2400" dirty="0"/>
              <a:t>Патологічні зміни судин; </a:t>
            </a:r>
          </a:p>
          <a:p>
            <a:pPr marL="449263" lvl="0" indent="-449263">
              <a:buFont typeface="Arial" pitchFamily="34" charset="0"/>
              <a:buChar char="•"/>
            </a:pPr>
            <a:r>
              <a:rPr lang="uk-UA" sz="2400" dirty="0"/>
              <a:t>Поразки бронхів; </a:t>
            </a:r>
          </a:p>
          <a:p>
            <a:pPr marL="449263" lvl="0" indent="-449263">
              <a:buFont typeface="Arial" pitchFamily="34" charset="0"/>
              <a:buChar char="•"/>
            </a:pPr>
            <a:r>
              <a:rPr lang="uk-UA" sz="2400" dirty="0"/>
              <a:t>Розлади обміну тканинної рідини; </a:t>
            </a:r>
          </a:p>
          <a:p>
            <a:pPr marL="449263" lvl="0" indent="-449263">
              <a:buFont typeface="Arial" pitchFamily="34" charset="0"/>
              <a:buChar char="•"/>
            </a:pPr>
            <a:r>
              <a:rPr lang="uk-UA" sz="2400" dirty="0"/>
              <a:t>Склеротичні процеси. </a:t>
            </a:r>
          </a:p>
          <a:p>
            <a:pPr marL="449263" lvl="0" indent="-449263">
              <a:buFont typeface="Arial" pitchFamily="34" charset="0"/>
              <a:buChar char="•"/>
            </a:pPr>
            <a:endParaRPr lang="uk-UA" sz="2400" dirty="0"/>
          </a:p>
          <a:p>
            <a:pPr marL="449263" lvl="0" indent="-449263" algn="ctr"/>
            <a:r>
              <a:rPr lang="uk-UA" sz="2400" b="1" dirty="0"/>
              <a:t>ЗМІНА ПОЛОЖЕННЯ КОРЕНЯ (ЗСУВ)</a:t>
            </a:r>
            <a:r>
              <a:rPr lang="uk-UA" sz="2400" dirty="0"/>
              <a:t> </a:t>
            </a:r>
          </a:p>
          <a:p>
            <a:pPr marL="449263" lvl="0" indent="-449263">
              <a:buFont typeface="Arial" pitchFamily="34" charset="0"/>
              <a:buChar char="•"/>
            </a:pPr>
            <a:r>
              <a:rPr lang="uk-UA" sz="2400" dirty="0"/>
              <a:t>склеротичні процеси з об'ємним зменшенням ураженої ділянки (хронічні запальні / нагноювальні захворювання, туберкульоз, пороки розвитку і ін.); </a:t>
            </a:r>
          </a:p>
          <a:p>
            <a:pPr marL="449263" lvl="0" indent="-449263">
              <a:buFont typeface="Arial" pitchFamily="34" charset="0"/>
              <a:buChar char="•"/>
            </a:pPr>
            <a:r>
              <a:rPr lang="uk-UA" sz="2400" dirty="0"/>
              <a:t>ателектаз частки; відтискування патологічними процесами (новоутворення, повітряні порожнини, булли і ін.)</a:t>
            </a:r>
            <a:endParaRPr lang="uk-UA" sz="2400" b="1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5373216"/>
            <a:ext cx="8748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Циротичний туберкульоз верхніх часток обох легень - коріння зміщені догори.</a:t>
            </a:r>
            <a:endParaRPr lang="ru-RU" sz="24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09873" y="332656"/>
            <a:ext cx="4577087" cy="4129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450"/>
              </a:lnSpc>
              <a:spcAft>
                <a:spcPts val="0"/>
              </a:spcAft>
            </a:pPr>
            <a:r>
              <a:rPr lang="uk-UA" sz="2400" b="1" dirty="0"/>
              <a:t>Зміни положення кореня легені</a:t>
            </a:r>
            <a:endParaRPr lang="ru-RU" sz="2400" b="1" i="1" dirty="0">
              <a:ea typeface="Times New Roman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836712"/>
            <a:ext cx="4896544" cy="458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629849" tIns="2021838" rIns="1629849" bIns="224719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77" name="Rectangle 17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180" name="Rectangle 20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ourier New" pitchFamily="49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09872" y="260648"/>
            <a:ext cx="4577087" cy="4129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450"/>
              </a:lnSpc>
              <a:spcAft>
                <a:spcPts val="0"/>
              </a:spcAft>
            </a:pPr>
            <a:r>
              <a:rPr lang="uk-UA" sz="2400" b="1" dirty="0"/>
              <a:t>Зміни положення кореня легені</a:t>
            </a:r>
            <a:endParaRPr lang="ru-RU" sz="2400" b="1" i="1" dirty="0">
              <a:ea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96136" y="980728"/>
            <a:ext cx="3347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Гігантська булла,</a:t>
            </a:r>
          </a:p>
          <a:p>
            <a:pPr algn="ctr"/>
            <a:r>
              <a:rPr lang="uk-UA" dirty="0"/>
              <a:t>зправа яка зміщує правий корінь донизу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5732418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Прямая со стрелкой 14"/>
          <p:cNvCxnSpPr/>
          <p:nvPr/>
        </p:nvCxnSpPr>
        <p:spPr>
          <a:xfrm>
            <a:off x="0" y="2420888"/>
            <a:ext cx="395536" cy="144016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3529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/>
              <a:t>Зміни кореня </a:t>
            </a:r>
          </a:p>
          <a:p>
            <a:pPr algn="ctr"/>
            <a:r>
              <a:rPr lang="uk-UA" sz="2400" dirty="0"/>
              <a:t>При первинній артеріальній гіпертензії</a:t>
            </a:r>
          </a:p>
          <a:p>
            <a:pPr algn="ctr"/>
            <a:r>
              <a:rPr lang="uk-UA" sz="2400" dirty="0"/>
              <a:t> (синдром Аерза-Арілаго) - коріння у вигляді «коми»</a:t>
            </a: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409728"/>
            <a:ext cx="262851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0768"/>
            <a:ext cx="783907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1412776"/>
            <a:ext cx="1512168" cy="8640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Ослаблення легеневого малюнка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780928"/>
            <a:ext cx="1584176" cy="15841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Розширення легеневої артерії та її гілки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732240" y="2204864"/>
            <a:ext cx="1440160" cy="7200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Розширення правого шлуночку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01317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/>
              <a:t>Центральний (ендобронхіальний) рак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/>
              <a:t> - ателектаз верхньої частки правої легені зі зміщенням кореня догори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49833" y="260648"/>
            <a:ext cx="4577087" cy="4129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450"/>
              </a:lnSpc>
              <a:spcAft>
                <a:spcPts val="0"/>
              </a:spcAft>
            </a:pPr>
            <a:r>
              <a:rPr lang="uk-UA" sz="2400" b="1" dirty="0"/>
              <a:t>Зміни положення кореня легені</a:t>
            </a:r>
            <a:endParaRPr lang="ru-RU" sz="2400" b="1" i="1" dirty="0">
              <a:ea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764704"/>
            <a:ext cx="45624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ЗМІНИ РОЗМЕРІВ КОРЕНЯ:</a:t>
            </a:r>
          </a:p>
          <a:p>
            <a:endParaRPr lang="uk-UA" sz="2400" b="1" dirty="0"/>
          </a:p>
          <a:p>
            <a:r>
              <a:rPr lang="uk-UA" sz="2400" b="1" dirty="0"/>
              <a:t>1) Збільшення поперечного розміру (потовщення):</a:t>
            </a:r>
          </a:p>
          <a:p>
            <a:pPr>
              <a:buFont typeface="Arial" pitchFamily="34" charset="0"/>
              <a:buChar char="•"/>
            </a:pPr>
            <a:r>
              <a:rPr lang="uk-UA" sz="2400" b="1" dirty="0"/>
              <a:t> </a:t>
            </a:r>
            <a:r>
              <a:rPr lang="uk-UA" sz="2400" dirty="0" err="1"/>
              <a:t>лимфоаденопатії</a:t>
            </a:r>
            <a:r>
              <a:rPr lang="uk-UA" sz="2400" dirty="0"/>
              <a:t>; 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uk-UA" sz="2400" dirty="0"/>
              <a:t>розширення судин - легенева гіпертензія (первинна або вторинна); 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uk-UA" sz="2400" dirty="0"/>
              <a:t>пухлини легенів (первинні, вторинні)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788024" y="3200400"/>
          <a:ext cx="4355976" cy="3657600"/>
        </p:xfrm>
        <a:graphic>
          <a:graphicData uri="http://schemas.openxmlformats.org/drawingml/2006/table">
            <a:tbl>
              <a:tblPr/>
              <a:tblGrid>
                <a:gridCol w="4355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Туберкульоз внутрішньогрудних лімфовузлів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 (пухлино подібна форма)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2400" dirty="0"/>
                    </a:p>
                    <a:p>
                      <a:pPr marL="174625" indent="3619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 Коріння легень розширені, з горбистими контурами, безструктурні за рахунок конгломерату збільшених бронхопульмональних лімфовузлів.</a:t>
                      </a:r>
                      <a:endParaRPr lang="ru-RU" sz="2400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420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4211" name="Picture 3" descr="Туберкулез внутригрудных лимфатических узлов.. | МЕДВЕДКА СУШЕНАЯ!ПЫЛЬЦА  СОСНЫ! |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68960"/>
            <a:ext cx="4692310" cy="3789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5957887"/>
          <a:ext cx="8748464" cy="1800225"/>
        </p:xfrm>
        <a:graphic>
          <a:graphicData uri="http://schemas.openxmlformats.org/drawingml/2006/table">
            <a:tbl>
              <a:tblPr/>
              <a:tblGrid>
                <a:gridCol w="8748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Центральний екзобронхіальний рак з ознаками </a:t>
                      </a:r>
                      <a:r>
                        <a:rPr lang="uk-UA" sz="2400" dirty="0" err="1"/>
                        <a:t>гиповентиляції</a:t>
                      </a:r>
                      <a:r>
                        <a:rPr lang="uk-UA" sz="2400" dirty="0"/>
                        <a:t> верхньої частки лівої легені</a:t>
                      </a:r>
                      <a:endParaRPr lang="ru-RU" sz="2400" b="0" i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15616" y="260648"/>
          <a:ext cx="6096000" cy="1800225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/>
                        <a:t>Збільшення поперечного розміру (потовщення) кореня</a:t>
                      </a:r>
                      <a:endParaRPr lang="ru-RU" sz="2800" b="1" i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36576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12776"/>
            <a:ext cx="4143375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9208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800" b="1" dirty="0"/>
              <a:t>Зменшення поперечного розміру (витончення) коренів легких</a:t>
            </a:r>
          </a:p>
          <a:p>
            <a:pPr lvl="0"/>
            <a:r>
              <a:rPr lang="uk-UA" sz="2400" dirty="0"/>
              <a:t>Спостерігається при:</a:t>
            </a:r>
            <a:endParaRPr lang="ru-RU" sz="2400" b="1" dirty="0"/>
          </a:p>
          <a:p>
            <a:pPr lvl="0"/>
            <a:endParaRPr lang="ru-RU" sz="2400" b="1" dirty="0"/>
          </a:p>
          <a:p>
            <a:pPr lvl="0"/>
            <a:endParaRPr lang="ru-RU" sz="2800" b="1" dirty="0"/>
          </a:p>
          <a:p>
            <a:pPr lvl="0"/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484784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lvl="0" indent="-360363">
              <a:buFont typeface="Arial" pitchFamily="34" charset="0"/>
              <a:buChar char="•"/>
            </a:pPr>
            <a:r>
              <a:rPr lang="uk-UA" sz="2400" dirty="0"/>
              <a:t>Гіпоплазії легеневої артерії; </a:t>
            </a:r>
          </a:p>
          <a:p>
            <a:pPr marL="360363" lvl="0" indent="-360363">
              <a:buFont typeface="Arial" pitchFamily="34" charset="0"/>
              <a:buChar char="•"/>
            </a:pPr>
            <a:r>
              <a:rPr lang="uk-UA" sz="2400" dirty="0"/>
              <a:t>Зменшення припливу крові в легені - недостатнє наповнення легеневої артерії (вроджені вади серця): ізольований стеноз легеневої артерії, вади типу Фалло та інші; </a:t>
            </a:r>
          </a:p>
          <a:p>
            <a:pPr marL="360363" lvl="0" indent="-360363">
              <a:buFont typeface="Arial" pitchFamily="34" charset="0"/>
              <a:buChar char="•"/>
            </a:pPr>
            <a:r>
              <a:rPr lang="uk-UA" sz="2400" dirty="0"/>
              <a:t>ТЕЛА ( </a:t>
            </a:r>
            <a:r>
              <a:rPr lang="uk-UA" sz="2400" dirty="0" err="1"/>
              <a:t>тромбоемболія</a:t>
            </a:r>
            <a:r>
              <a:rPr lang="uk-UA" sz="2400" dirty="0"/>
              <a:t> легеневої артерії).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47664" y="6309320"/>
          <a:ext cx="6816080" cy="1592585"/>
        </p:xfrm>
        <a:graphic>
          <a:graphicData uri="http://schemas.openxmlformats.org/drawingml/2006/table">
            <a:tbl>
              <a:tblPr/>
              <a:tblGrid>
                <a:gridCol w="681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9258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92350" algn="l"/>
                        </a:tabLst>
                      </a:pPr>
                      <a:r>
                        <a:rPr lang="ru-RU" sz="1800" i="0" dirty="0">
                          <a:latin typeface="Times New Roman"/>
                          <a:ea typeface="Times New Roman"/>
                        </a:rPr>
                        <a:t>          Вроджений стеноз                                    </a:t>
                      </a:r>
                      <a:r>
                        <a:rPr lang="uk-UA" sz="1800" i="0" noProof="0" dirty="0">
                          <a:latin typeface="+mn-lt"/>
                          <a:ea typeface="Times New Roman"/>
                        </a:rPr>
                        <a:t>Тетрада Фалло</a:t>
                      </a:r>
                      <a:r>
                        <a:rPr lang="uk-UA" sz="1800" i="0" baseline="0" noProof="0" dirty="0">
                          <a:latin typeface="+mn-lt"/>
                          <a:ea typeface="Times New Roman"/>
                        </a:rPr>
                        <a:t> </a:t>
                      </a:r>
                      <a:endParaRPr lang="ru-RU" sz="1800" i="0" dirty="0">
                        <a:latin typeface="Times New Roman"/>
                        <a:ea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92350" algn="l"/>
                        </a:tabLst>
                        <a:defRPr/>
                      </a:pPr>
                      <a:r>
                        <a:rPr lang="uk-UA" sz="1800" i="0" noProof="0" dirty="0">
                          <a:latin typeface="Times New Roman"/>
                          <a:ea typeface="Times New Roman"/>
                        </a:rPr>
                        <a:t>           легеневої артерії                                   </a:t>
                      </a:r>
                      <a:r>
                        <a:rPr lang="uk-UA" sz="1800" dirty="0"/>
                        <a:t>симптом черевика</a:t>
                      </a:r>
                      <a:endParaRPr lang="ru-RU" sz="1800" i="0" dirty="0">
                        <a:latin typeface="+mn-lt"/>
                        <a:ea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92350" algn="l"/>
                        </a:tabLst>
                      </a:pPr>
                      <a:endParaRPr lang="uk-UA" sz="2400" i="0" noProof="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92350" algn="l"/>
                        </a:tabLst>
                      </a:pPr>
                      <a:r>
                        <a:rPr lang="uk-UA" sz="2400" noProof="0" dirty="0"/>
                        <a:t>                                                  </a:t>
                      </a:r>
                      <a:endParaRPr lang="ru-RU" sz="2400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789040"/>
            <a:ext cx="2880320" cy="247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 стрелкой 10"/>
          <p:cNvCxnSpPr/>
          <p:nvPr/>
        </p:nvCxnSpPr>
        <p:spPr>
          <a:xfrm flipH="1">
            <a:off x="3563888" y="4293096"/>
            <a:ext cx="216024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258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861048"/>
            <a:ext cx="3384376" cy="242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79712" y="5733256"/>
            <a:ext cx="5688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ТЕЛА правої легеневої артерії (ангіопульмонограма)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55576" y="0"/>
          <a:ext cx="7992888" cy="365760"/>
        </p:xfrm>
        <a:graphic>
          <a:graphicData uri="http://schemas.openxmlformats.org/drawingml/2006/table">
            <a:tbl>
              <a:tblPr/>
              <a:tblGrid>
                <a:gridCol w="799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uk-UA" sz="2400" dirty="0"/>
                        <a:t>Зменшення поперечного розміру кореня легені (витончення).</a:t>
                      </a:r>
                      <a:endParaRPr lang="ru-RU" sz="2400" b="1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0725" y="1443038"/>
            <a:ext cx="51625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Зменшення поздовжнього розміру ( «вкорочення») кореня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932040" y="764704"/>
          <a:ext cx="4211960" cy="3609975"/>
        </p:xfrm>
        <a:graphic>
          <a:graphicData uri="http://schemas.openxmlformats.org/drawingml/2006/table">
            <a:tbl>
              <a:tblPr/>
              <a:tblGrid>
                <a:gridCol w="4211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99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ТЕЛА: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/>
                        <a:t>симптом </a:t>
                      </a:r>
                      <a:r>
                        <a:rPr lang="en-US" sz="2400" b="1" noProof="0" dirty="0"/>
                        <a:t>Westermarck </a:t>
                      </a:r>
                      <a:endParaRPr lang="uk-UA" sz="2400" b="1" noProof="0" dirty="0"/>
                    </a:p>
                    <a:p>
                      <a:pPr marL="261938" indent="-261938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uk-UA" sz="2400" dirty="0"/>
                        <a:t>«скорочення» верхньої третини кореня правої легені (стрілка),</a:t>
                      </a:r>
                    </a:p>
                    <a:p>
                      <a:pPr marL="261938" indent="-261938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uk-UA" sz="2400" dirty="0"/>
                        <a:t> локальне збіднення легеневого малюнка (коло)</a:t>
                      </a:r>
                      <a:endParaRPr lang="ru-RU" sz="2400" b="0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40576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501008"/>
            <a:ext cx="4104456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42493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ЗМІНИ КОНТУРІВ КОРЕНЯ ЛЕГЕНІ</a:t>
            </a:r>
          </a:p>
          <a:p>
            <a:r>
              <a:rPr lang="uk-UA" sz="2400" dirty="0"/>
              <a:t> </a:t>
            </a:r>
            <a:r>
              <a:rPr lang="uk-UA" sz="2400" i="1" dirty="0"/>
              <a:t>Нерівність контуру: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поліциклічний;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горбистий;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локальне вибухання.</a:t>
            </a:r>
          </a:p>
          <a:p>
            <a:pPr marL="261938" indent="-261938"/>
            <a:r>
              <a:rPr lang="uk-UA" sz="2400" dirty="0"/>
              <a:t> </a:t>
            </a:r>
            <a:r>
              <a:rPr lang="uk-UA" sz="2400" i="1" dirty="0"/>
              <a:t>Нечіткість контуру: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 err="1"/>
              <a:t>лимфоаденопатії</a:t>
            </a:r>
            <a:r>
              <a:rPr lang="uk-UA" sz="2400" dirty="0"/>
              <a:t> (запальні процеси, туберкульоз, лімфопроліферативні захворювання, пневмоконіози, саркоїдоз);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пухлини (первинні, вторинні);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патологічні зміни судин.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4869160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Саркоїдоз I ст.</a:t>
            </a:r>
          </a:p>
          <a:p>
            <a:pPr marL="261938" indent="-261938"/>
            <a:r>
              <a:rPr lang="uk-UA" sz="2400" dirty="0"/>
              <a:t> - коріння розширені, з поліциклічними контурами за рахунок збільшення бронхопульмональних лімфовузлів</a:t>
            </a:r>
            <a:endParaRPr lang="ru-RU" sz="2400" dirty="0"/>
          </a:p>
        </p:txBody>
      </p:sp>
      <p:pic>
        <p:nvPicPr>
          <p:cNvPr id="101382" name="Picture 6" descr="Саркоидо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764704"/>
            <a:ext cx="5040560" cy="411545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260648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ЗМІНИ  КОНТУРІВ КОРЕНЯ ЛЕГЕНІ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869160"/>
            <a:ext cx="86044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i="1" dirty="0"/>
              <a:t>Первинний туберкульозний комплекс</a:t>
            </a:r>
          </a:p>
          <a:p>
            <a:pPr indent="261938"/>
            <a:r>
              <a:rPr lang="uk-UA" sz="2400" dirty="0"/>
              <a:t>У 4 міжребер'ї справа ділянка затемнення легеневої тканини з «доріжкою до правого корені». Розширення і нечіткість коренів легень за рахунок збільшення бронхопульмональних лімфовузлів. Структури коріння не візуалізуються.</a:t>
            </a:r>
            <a:endParaRPr lang="ru-RU" sz="2400" dirty="0"/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76672"/>
            <a:ext cx="5544616" cy="429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51520" y="0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/>
              <a:t>ЗМІНИ  КОНТУРІВ КОРЕНЯ ЛЕГЕНІ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267744" y="2204864"/>
            <a:ext cx="504056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103674"/>
            <a:ext cx="41764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Інфільтративний туберкульоз (перисцисурит) з розпадом і  обсіменінням в ліву легеню, корінь правої легені розширений, підвищеної інтенсивності, безструктурний</a:t>
            </a:r>
            <a:endParaRPr lang="ru-RU" dirty="0"/>
          </a:p>
        </p:txBody>
      </p:sp>
      <p:pic>
        <p:nvPicPr>
          <p:cNvPr id="104450" name="Picture 2" descr="Инфильтративный туберкуле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4656111" cy="4365104"/>
          </a:xfrm>
          <a:prstGeom prst="rect">
            <a:avLst/>
          </a:prstGeom>
          <a:noFill/>
        </p:spPr>
      </p:pic>
      <p:pic>
        <p:nvPicPr>
          <p:cNvPr id="104452" name="Picture 4" descr="Инфильтративный туберкуле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548680"/>
            <a:ext cx="4499992" cy="434692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0" y="510367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Інфільтративний туберкульоз (перисцисурит) з розпадом і обсіменінням в ліву легеню, коріння легенів розширені, підвищеної інтенсивності, безструктурні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0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ЗМІНИ  КОНТУРІВ КОРЕНЯ ЛЕГЕНІ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7129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ДЕФОРМАЦІЯ КОРЕНЯ</a:t>
            </a:r>
            <a:r>
              <a:rPr lang="en-US" sz="2400" b="1" dirty="0"/>
              <a:t> </a:t>
            </a:r>
            <a:r>
              <a:rPr lang="ru-RU" sz="2400" b="1" dirty="0"/>
              <a:t>ЛЕГЕНІ:</a:t>
            </a:r>
          </a:p>
          <a:p>
            <a:pPr algn="ctr"/>
            <a:endParaRPr lang="ru-RU" sz="2400" b="1" dirty="0"/>
          </a:p>
          <a:p>
            <a:pPr algn="just"/>
            <a:r>
              <a:rPr lang="uk-UA" sz="2400" dirty="0"/>
              <a:t>Зміни форми кореня (при наявності фіброзних спайок, зміни ходу судин і бронхів). Контури нерівні і нечіткі, визначаються ортоградні проекції бронхів за рахунок потовщення стінок, може спостерігатися зміщення кореня легені.</a:t>
            </a:r>
          </a:p>
          <a:p>
            <a:pPr algn="just"/>
            <a:endParaRPr lang="ru-RU" sz="2400" dirty="0"/>
          </a:p>
          <a:p>
            <a:pPr algn="ctr"/>
            <a:r>
              <a:rPr lang="uk-UA" sz="2400" b="1" dirty="0"/>
              <a:t>ЗМІНИ СТРУКТУРИ І ИНТЕНСИВНОСТИ КОРЕНЯ ЛЕГЕНІ </a:t>
            </a:r>
            <a:r>
              <a:rPr lang="ru-RU" sz="2400" b="1" dirty="0"/>
              <a:t>: </a:t>
            </a:r>
          </a:p>
          <a:p>
            <a:pPr marL="269875" lvl="0" indent="-269875">
              <a:buFont typeface="Wingdings" pitchFamily="2" charset="2"/>
              <a:buChar char="Ø"/>
            </a:pPr>
            <a:r>
              <a:rPr lang="uk-UA" sz="2400" dirty="0"/>
              <a:t>запальні процеси в легенях (неспецифічні, специфічні); </a:t>
            </a:r>
          </a:p>
          <a:p>
            <a:pPr marL="269875" lvl="0" indent="-269875">
              <a:buFont typeface="Wingdings" pitchFamily="2" charset="2"/>
              <a:buChar char="Ø"/>
            </a:pPr>
            <a:r>
              <a:rPr lang="uk-UA" sz="2400" dirty="0" err="1"/>
              <a:t>лимфоаденопатії</a:t>
            </a:r>
            <a:r>
              <a:rPr lang="uk-UA" sz="2400" dirty="0"/>
              <a:t>; </a:t>
            </a:r>
          </a:p>
          <a:p>
            <a:pPr marL="269875" lvl="0" indent="-269875">
              <a:buFont typeface="Wingdings" pitchFamily="2" charset="2"/>
              <a:buChar char="Ø"/>
            </a:pPr>
            <a:r>
              <a:rPr lang="uk-UA" sz="2400" dirty="0"/>
              <a:t>звапнення лімфовузлів; </a:t>
            </a:r>
          </a:p>
          <a:p>
            <a:pPr marL="269875" lvl="0" indent="-269875">
              <a:buFont typeface="Wingdings" pitchFamily="2" charset="2"/>
              <a:buChar char="Ø"/>
            </a:pPr>
            <a:r>
              <a:rPr lang="uk-UA" sz="2400" dirty="0"/>
              <a:t>вроджені вади серця (ВВС): дефект міжпередсердної перегородки - коріння легенів розширені, підвищеної інтенсивності за рахунок артеріальної гіпертензії. </a:t>
            </a:r>
          </a:p>
          <a:p>
            <a:pPr marL="269875" lvl="0" indent="-269875">
              <a:buFont typeface="Wingdings" pitchFamily="2" charset="2"/>
              <a:buChar char="Ø"/>
            </a:pPr>
            <a:r>
              <a:rPr lang="uk-UA" sz="2400" dirty="0"/>
              <a:t>порушення кровообігу</a:t>
            </a:r>
            <a:endParaRPr lang="ru-RU" sz="24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16016" y="548680"/>
            <a:ext cx="4427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Звапнення лімфовузлів при силікозі по типу «яєчної шкаралупи»</a:t>
            </a:r>
            <a:endParaRPr lang="ru-RU" sz="2400" dirty="0"/>
          </a:p>
        </p:txBody>
      </p:sp>
      <p:pic>
        <p:nvPicPr>
          <p:cNvPr id="1443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427672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284984"/>
            <a:ext cx="4248472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88024" y="476672"/>
            <a:ext cx="4176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ВВС: дефект міжпередсердної перегородки - коріння легенів розширені, підвищеної інтенсивності за рахунок артеріальної гіпертензії</a:t>
            </a:r>
            <a:endParaRPr lang="ru-RU" sz="2400" dirty="0"/>
          </a:p>
        </p:txBody>
      </p:sp>
      <p:pic>
        <p:nvPicPr>
          <p:cNvPr id="143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4342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image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4608512" cy="424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932040" y="1124744"/>
            <a:ext cx="4211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/>
              <a:t>Альвеолярний набряк легенів </a:t>
            </a:r>
          </a:p>
          <a:p>
            <a:r>
              <a:rPr lang="uk-UA" sz="2400" dirty="0"/>
              <a:t>- коріння легенів розширені, підвищеної інтенсивності, безструктурні, затемнення з обох сторін - симптом «метелика»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60648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/>
              <a:t>Зміни структури і інтенсивності кореня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661248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2060"/>
                </a:solidFill>
              </a:rPr>
              <a:t>Нечіткість і нерівність коренів, зниження їх структурності на оглядових рентгенограмах легких можуть симулювати проекційні нашарування змін в легенях!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0" y="3429000"/>
            <a:ext cx="899592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779912" y="2564904"/>
            <a:ext cx="720080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5536" y="260648"/>
            <a:ext cx="849694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РЕНТГЕНОСЕМІОТІЧЕСКІЕ ОЗНАКИ ЗМІН </a:t>
            </a:r>
          </a:p>
          <a:p>
            <a:pPr algn="ctr"/>
            <a:r>
              <a:rPr lang="uk-UA" sz="2400" b="1" dirty="0"/>
              <a:t>ЛЕГЕНЕВОГО МАЛЮНКА</a:t>
            </a:r>
          </a:p>
          <a:p>
            <a:pPr algn="ctr"/>
            <a:endParaRPr lang="uk-UA" sz="2400" b="1" dirty="0"/>
          </a:p>
          <a:p>
            <a:pPr algn="ctr"/>
            <a:r>
              <a:rPr lang="uk-UA" sz="2400" dirty="0"/>
              <a:t>Критерії легеневого малюнка в нормі: </a:t>
            </a:r>
          </a:p>
          <a:p>
            <a:pPr marL="261938" indent="-261938">
              <a:buFont typeface="Wingdings" pitchFamily="2" charset="2"/>
              <a:buChar char="§"/>
            </a:pPr>
            <a:r>
              <a:rPr lang="uk-UA" sz="2400" dirty="0"/>
              <a:t>Віяло образне відходження судин від коренів до периферії; </a:t>
            </a:r>
          </a:p>
          <a:p>
            <a:pPr marL="261938" indent="-261938" algn="just">
              <a:buFont typeface="Wingdings" pitchFamily="2" charset="2"/>
              <a:buChar char="§"/>
            </a:pPr>
            <a:r>
              <a:rPr lang="uk-UA" sz="2400" dirty="0"/>
              <a:t>Рівномірний звуження лінійних судинних елементів від коренів легень до периферії (для артеріальних і венозних).</a:t>
            </a:r>
          </a:p>
          <a:p>
            <a:pPr marL="261938" indent="-261938" algn="just">
              <a:buFont typeface="Wingdings" pitchFamily="2" charset="2"/>
              <a:buChar char="§"/>
            </a:pPr>
            <a:r>
              <a:rPr lang="uk-UA" sz="2400" dirty="0"/>
              <a:t>Диференціація лінійних елементів легеневого малюнка на протязі легеневих полів, за винятком кортикальних відділів легень, де від краю грудної стінки, шириною 10-15 мм в нормі не визначаються розгалуження легеневих судин.</a:t>
            </a:r>
          </a:p>
          <a:p>
            <a:pPr marL="261938" indent="-261938" algn="just">
              <a:buFont typeface="Wingdings" pitchFamily="2" charset="2"/>
              <a:buChar char="§"/>
            </a:pPr>
            <a:r>
              <a:rPr lang="uk-UA" sz="2400" dirty="0"/>
              <a:t>Чіткість контурів елементів легеневого малюнка. </a:t>
            </a:r>
          </a:p>
          <a:p>
            <a:pPr marL="261938" indent="-261938" algn="just">
              <a:buFont typeface="Wingdings" pitchFamily="2" charset="2"/>
              <a:buChar char="§"/>
            </a:pPr>
            <a:r>
              <a:rPr lang="uk-UA" sz="2400" dirty="0"/>
              <a:t>У вертикальному положенні обсяг кровообігу  у верхніх відділах легень менший, ніж в нижніх, що призводить до збільшення числа елементів легеневого малюнка в каудальному напрямку. </a:t>
            </a:r>
          </a:p>
          <a:p>
            <a:pPr marL="261938" indent="-261938">
              <a:buFont typeface="Wingdings" pitchFamily="2" charset="2"/>
              <a:buChar char="§"/>
            </a:pPr>
            <a:r>
              <a:rPr lang="uk-UA" sz="2400" dirty="0"/>
              <a:t>Чіткість контурів куполів діафрагми і середостіння</a:t>
            </a:r>
            <a:r>
              <a:rPr lang="ru-RU" sz="2400" dirty="0"/>
              <a:t>.</a:t>
            </a:r>
          </a:p>
          <a:p>
            <a:pPr marL="360363" lvl="0" indent="-360363">
              <a:buFont typeface="Wingdings" pitchFamily="2" charset="2"/>
              <a:buChar char="§"/>
            </a:pPr>
            <a:endParaRPr lang="ru-RU" sz="24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67744" y="6021288"/>
            <a:ext cx="3235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/>
              <a:t>Ангіопульмонограма</a:t>
            </a:r>
            <a:endParaRPr lang="uk-UA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6396335"/>
            <a:ext cx="2549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Артеріальна  </a:t>
            </a:r>
            <a:r>
              <a:rPr lang="ru-RU" sz="2400" dirty="0"/>
              <a:t>фаза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6396335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Венозна  </a:t>
            </a:r>
            <a:r>
              <a:rPr lang="ru-RU" sz="2400" dirty="0"/>
              <a:t>фаза</a:t>
            </a:r>
            <a:endParaRPr lang="ru-RU" sz="24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0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Легеневий малюнок </a:t>
            </a:r>
            <a:r>
              <a:rPr lang="ru-RU" sz="2400" dirty="0"/>
              <a:t>в норме.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220072" y="1268760"/>
            <a:ext cx="29572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Рентгенограма О</a:t>
            </a:r>
            <a:r>
              <a:rPr lang="ru-RU" sz="2400" dirty="0"/>
              <a:t>ГК: </a:t>
            </a:r>
          </a:p>
        </p:txBody>
      </p:sp>
      <p:pic>
        <p:nvPicPr>
          <p:cNvPr id="11059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48680"/>
            <a:ext cx="305169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429000"/>
            <a:ext cx="30099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356992"/>
            <a:ext cx="296227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ФАКТОРИ, ЯКИ ОБУМОВЛЮЮТЬ ЗМІНИ ЛЕГЕНЕВОГО МАЛЮНКА:</a:t>
            </a:r>
          </a:p>
          <a:p>
            <a:pPr marL="360363" indent="-360363">
              <a:buFont typeface="Wingdings" pitchFamily="2" charset="2"/>
              <a:buChar char="Ø"/>
            </a:pPr>
            <a:r>
              <a:rPr lang="uk-UA" sz="2400" dirty="0"/>
              <a:t>Порушення кровообігу в малому коле;</a:t>
            </a:r>
          </a:p>
          <a:p>
            <a:pPr marL="360363" indent="-360363">
              <a:buFont typeface="Wingdings" pitchFamily="2" charset="2"/>
              <a:buChar char="Ø"/>
            </a:pPr>
            <a:r>
              <a:rPr lang="uk-UA" sz="2400" dirty="0"/>
              <a:t>Порушення лимфовідтоку;</a:t>
            </a:r>
          </a:p>
          <a:p>
            <a:pPr marL="360363" indent="-360363">
              <a:buFont typeface="Wingdings" pitchFamily="2" charset="2"/>
              <a:buChar char="Ø"/>
            </a:pPr>
            <a:r>
              <a:rPr lang="uk-UA" sz="2400" dirty="0"/>
              <a:t>Зміни в </a:t>
            </a:r>
            <a:r>
              <a:rPr lang="uk-UA" sz="2400" dirty="0" err="1"/>
              <a:t>інтерстиціальної</a:t>
            </a:r>
            <a:r>
              <a:rPr lang="uk-UA" sz="2400" dirty="0"/>
              <a:t> тканини; </a:t>
            </a:r>
          </a:p>
          <a:p>
            <a:pPr marL="360363" indent="-360363">
              <a:buFont typeface="Wingdings" pitchFamily="2" charset="2"/>
              <a:buChar char="Ø"/>
            </a:pPr>
            <a:r>
              <a:rPr lang="uk-UA" sz="2400" dirty="0"/>
              <a:t>Захворювання бронхів</a:t>
            </a:r>
            <a:endParaRPr lang="uk-UA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780928"/>
            <a:ext cx="84969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СКІАЛОГІЧНІ ВАРІАНТИ ЗМІН </a:t>
            </a:r>
          </a:p>
          <a:p>
            <a:pPr algn="ctr"/>
            <a:r>
              <a:rPr lang="uk-UA" sz="2400" b="1" dirty="0"/>
              <a:t>ЛЕГЕНЕВОГО МАЛЮНКА</a:t>
            </a:r>
            <a:r>
              <a:rPr lang="ru-RU" sz="2400" b="1" dirty="0"/>
              <a:t>:</a:t>
            </a:r>
          </a:p>
          <a:p>
            <a:pPr marL="514350" indent="-514350">
              <a:buAutoNum type="romanUcPeriod"/>
            </a:pPr>
            <a:r>
              <a:rPr lang="uk-UA" sz="2400" b="1" dirty="0"/>
              <a:t>Зміни, які характеризуються збільшенням числа елементів малюнка: </a:t>
            </a:r>
          </a:p>
          <a:p>
            <a:pPr indent="261938"/>
            <a:r>
              <a:rPr lang="uk-UA" sz="2400" i="1" dirty="0"/>
              <a:t>Посилення легеневого малюнка </a:t>
            </a:r>
            <a:r>
              <a:rPr lang="uk-UA" sz="2400" dirty="0"/>
              <a:t>- обумовлено збільшенням кровонаповнення судин і змінами интерстиция, при якому малюнок простежується в периферичних відділах, де в нормі його не повинно бути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89248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/>
            <a:r>
              <a:rPr lang="uk-UA" sz="2400" dirty="0"/>
              <a:t>Посилення легеневого малюнка обумовлено </a:t>
            </a:r>
            <a:r>
              <a:rPr lang="ru-RU" sz="2400" dirty="0"/>
              <a:t>:</a:t>
            </a:r>
          </a:p>
          <a:p>
            <a:pPr indent="363538">
              <a:buFont typeface="Wingdings" pitchFamily="2" charset="2"/>
              <a:buChar char="q"/>
            </a:pPr>
            <a:r>
              <a:rPr lang="uk-UA" sz="2400" dirty="0"/>
              <a:t>При двосторонньому процесі:</a:t>
            </a:r>
          </a:p>
          <a:p>
            <a:pPr marL="363538" indent="-188913">
              <a:buFont typeface="Wingdings" pitchFamily="2" charset="2"/>
              <a:buChar char="ü"/>
            </a:pPr>
            <a:r>
              <a:rPr lang="uk-UA" sz="2400" dirty="0"/>
              <a:t>Артеріальної гіпертензії:</a:t>
            </a:r>
          </a:p>
          <a:p>
            <a:pPr marL="987425" indent="-276225">
              <a:buFont typeface="Wingdings" pitchFamily="2" charset="2"/>
              <a:buChar char="§"/>
            </a:pPr>
            <a:r>
              <a:rPr lang="uk-UA" sz="2400" dirty="0"/>
              <a:t>первинної – (хвороба Аерза-Аларіго),</a:t>
            </a:r>
          </a:p>
          <a:p>
            <a:pPr marL="987425" indent="-276225">
              <a:buFont typeface="Wingdings" pitchFamily="2" charset="2"/>
              <a:buChar char="§"/>
            </a:pPr>
            <a:r>
              <a:rPr lang="uk-UA" sz="2400" dirty="0"/>
              <a:t>вторинна:</a:t>
            </a:r>
          </a:p>
          <a:p>
            <a:pPr marL="1436688" indent="-174625">
              <a:buFont typeface="Arial" pitchFamily="34" charset="0"/>
              <a:buChar char="•"/>
            </a:pPr>
            <a:r>
              <a:rPr lang="uk-UA" sz="2400" dirty="0"/>
              <a:t>при вроджених вадах серця (відкритий артеріальний проток, дефект міжпередсердної перегородки, дефект міжшлуночкової перегородки);</a:t>
            </a:r>
          </a:p>
          <a:p>
            <a:pPr marL="1436688" indent="-174625">
              <a:buFont typeface="Arial" pitchFamily="34" charset="0"/>
              <a:buChar char="•"/>
            </a:pPr>
            <a:r>
              <a:rPr lang="uk-UA" sz="2400" dirty="0"/>
              <a:t>при набутих вадах серця (мітральний стеноз, легеневе серце), </a:t>
            </a:r>
          </a:p>
          <a:p>
            <a:pPr marL="449263" indent="-274638">
              <a:buFont typeface="Wingdings" pitchFamily="2" charset="2"/>
              <a:buChar char="ü"/>
            </a:pPr>
            <a:r>
              <a:rPr lang="uk-UA" sz="2400" dirty="0"/>
              <a:t>Венозному застої (центральному і периферичному). Периферичний венозний застій переходить в </a:t>
            </a:r>
            <a:r>
              <a:rPr lang="uk-UA" sz="2400" dirty="0" err="1"/>
              <a:t>інтерсиціальний</a:t>
            </a:r>
            <a:r>
              <a:rPr lang="uk-UA" sz="2400" dirty="0"/>
              <a:t> або альвеолярний набряк легенів..</a:t>
            </a:r>
          </a:p>
          <a:p>
            <a:pPr marL="449263" indent="-274638">
              <a:buFont typeface="Wingdings" pitchFamily="2" charset="2"/>
              <a:buChar char="ü"/>
            </a:pPr>
            <a:r>
              <a:rPr lang="uk-UA" sz="2400" dirty="0"/>
              <a:t>Первинної та вторинної миогенной дилатації лівого шлуночка різного ґенезу (гіпертонічної серце, інфаркт міокарда, придбані мітральні і аортальні вади серця в стадії декомпенсації);</a:t>
            </a:r>
          </a:p>
          <a:p>
            <a:pPr marL="449263" indent="-274638">
              <a:buFont typeface="Wingdings" pitchFamily="2" charset="2"/>
              <a:buChar char="ü"/>
            </a:pPr>
            <a:r>
              <a:rPr lang="uk-UA" sz="2400" dirty="0"/>
              <a:t>При поєднанні артеріальної гіпертензії та венозного застою - при комбінованих вадах серця з переважанням стенозу.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89248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buFont typeface="Wingdings" pitchFamily="2" charset="2"/>
              <a:buChar char="q"/>
            </a:pPr>
            <a:r>
              <a:rPr lang="uk-UA" sz="2400" dirty="0"/>
              <a:t>Одностороннє посилення легеневого малюнка (компенсаторне):</a:t>
            </a:r>
          </a:p>
          <a:p>
            <a:pPr marL="812800" indent="-550863">
              <a:buFont typeface="Wingdings" pitchFamily="2" charset="2"/>
              <a:buChar char="ü"/>
            </a:pPr>
            <a:r>
              <a:rPr lang="uk-UA" sz="2400" dirty="0"/>
              <a:t>при зменшенні крововідтоку в одній легені, крім агенезії і аплазії легені.</a:t>
            </a:r>
          </a:p>
          <a:p>
            <a:pPr marL="812800" indent="-550863">
              <a:buFont typeface="Wingdings" pitchFamily="2" charset="2"/>
              <a:buChar char="ü"/>
            </a:pPr>
            <a:r>
              <a:rPr lang="uk-UA" sz="2400" dirty="0"/>
              <a:t>пневмоплевроцироз,</a:t>
            </a:r>
          </a:p>
          <a:p>
            <a:pPr marL="812800" indent="-550863">
              <a:buFont typeface="Wingdings" pitchFamily="2" charset="2"/>
              <a:buChar char="ü"/>
            </a:pPr>
            <a:r>
              <a:rPr lang="uk-UA" sz="2400" dirty="0"/>
              <a:t>ексудативний плеврит,</a:t>
            </a:r>
          </a:p>
          <a:p>
            <a:pPr marL="812800" indent="-550863">
              <a:buFont typeface="Wingdings" pitchFamily="2" charset="2"/>
              <a:buChar char="ü"/>
            </a:pPr>
            <a:r>
              <a:rPr lang="uk-UA" sz="2400" dirty="0"/>
              <a:t>тотальний односторонній пневмоторакс (в колабованої легені),</a:t>
            </a:r>
          </a:p>
          <a:p>
            <a:pPr marL="812800" indent="-550863">
              <a:buFont typeface="Wingdings" pitchFamily="2" charset="2"/>
              <a:buChar char="ü"/>
            </a:pPr>
            <a:r>
              <a:rPr lang="uk-UA" sz="2400" dirty="0"/>
              <a:t>центральному раку легені при порушенні бронхіальної прохідності.</a:t>
            </a:r>
          </a:p>
          <a:p>
            <a:pPr marL="812800" indent="-550863">
              <a:buFont typeface="Wingdings" pitchFamily="2" charset="2"/>
              <a:buChar char="q"/>
            </a:pPr>
            <a:r>
              <a:rPr lang="uk-UA" sz="2400" dirty="0"/>
              <a:t>Локальне посилення легеневого малюнка обумовлено:</a:t>
            </a:r>
          </a:p>
          <a:p>
            <a:pPr marL="812800" indent="-550863">
              <a:buFont typeface="Wingdings" pitchFamily="2" charset="2"/>
              <a:buChar char="ü"/>
            </a:pPr>
            <a:r>
              <a:rPr lang="uk-UA" sz="2400" dirty="0"/>
              <a:t>ураженням глибоких лімфатичних судин ( «доріжка лімфангоїту», яка поширюється в напрямок до кореня легені) при туберкульозі, периферичному раку, </a:t>
            </a:r>
            <a:r>
              <a:rPr lang="uk-UA" sz="2400" dirty="0" err="1"/>
              <a:t>інтерстиціальної</a:t>
            </a:r>
            <a:r>
              <a:rPr lang="uk-UA" sz="2400" dirty="0"/>
              <a:t> пневмонії.</a:t>
            </a:r>
          </a:p>
          <a:p>
            <a:pPr marL="812800" indent="-550863">
              <a:buFont typeface="Wingdings" pitchFamily="2" charset="2"/>
              <a:buChar char="ü"/>
            </a:pPr>
            <a:r>
              <a:rPr lang="uk-UA" sz="2400" dirty="0"/>
              <a:t>Посилення і деформація легеневого малюнка може бути при пневмосклерозі (постпневмонічних, метатуберкульозних, кардіогенних і травматичних і т.п.)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6" y="6021288"/>
          <a:ext cx="8748464" cy="3313559"/>
        </p:xfrm>
        <a:graphic>
          <a:graphicData uri="http://schemas.openxmlformats.org/drawingml/2006/table">
            <a:tbl>
              <a:tblPr/>
              <a:tblGrid>
                <a:gridCol w="8748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1355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Посилення легеневого малюнка за рахунок збільшення кровонаповнення судин і потовщення міжчасткових перегородок.</a:t>
                      </a:r>
                      <a:endParaRPr lang="ru-RU" sz="2400" b="0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393382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2466975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717032"/>
            <a:ext cx="477202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0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/>
              <a:t>Збагачення легеневого малюнка</a:t>
            </a:r>
            <a:r>
              <a:rPr lang="uk-UA" sz="2400" dirty="0"/>
              <a:t> - характеризується збільшенням кількості судинних елементів на одиницю площі, в т.ч. і поява ділянок, на яких в нормі судини практично не візуалізуються (кортикальні відділи)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085184"/>
            <a:ext cx="37444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ВАП (відкритий аортальний проток) - збагачення легеневого малюнка за рахунок гиперволемии судин малого кола кровообігу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5157192"/>
            <a:ext cx="4392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ХОЗЛ - збагачення легеневого малюнка за рахунок пневмофіброзу</a:t>
            </a:r>
            <a:endParaRPr lang="ru-RU" sz="2000" dirty="0"/>
          </a:p>
        </p:txBody>
      </p:sp>
      <p:pic>
        <p:nvPicPr>
          <p:cNvPr id="135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3240360" cy="344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628800"/>
            <a:ext cx="3816424" cy="3571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95536" y="5657671"/>
            <a:ext cx="8748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/>
              <a:t>Гострий бронхіоліт </a:t>
            </a:r>
          </a:p>
          <a:p>
            <a:r>
              <a:rPr lang="uk-UA" sz="2400" dirty="0"/>
              <a:t> локальне збагачення легеневого малюнка в верхньомедіальних відділах легень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0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Варіанти патологічних станів із збагаченням легеневого малюнка.</a:t>
            </a:r>
            <a:br>
              <a:rPr lang="ru-RU" sz="2400" b="1" dirty="0"/>
            </a:br>
            <a:endParaRPr lang="ru-RU" sz="2400" dirty="0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96752"/>
            <a:ext cx="5343525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/>
              <a:t>Згущення легеневого малюнка</a:t>
            </a:r>
            <a:r>
              <a:rPr lang="uk-UA" sz="2400" b="1" dirty="0"/>
              <a:t> </a:t>
            </a:r>
            <a:r>
              <a:rPr lang="uk-UA" sz="2400" dirty="0"/>
              <a:t>характеризується незміненим кількістю судинних елементів, але в меншій одиниці площі (зближення судин). Зазвичай згущення розвивається через відтискування малюнка об'ємним утворенням (повітряної порожниною або буллою) або при порушенні бронхіальної прохідності (гіповентиляції)</a:t>
            </a:r>
          </a:p>
        </p:txBody>
      </p:sp>
      <p:pic>
        <p:nvPicPr>
          <p:cNvPr id="124931" name="Picture 3" descr="image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276872"/>
            <a:ext cx="396044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5805264"/>
            <a:ext cx="4032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/>
              <a:t>Бульозна емфізема, гігантська булла </a:t>
            </a:r>
            <a:r>
              <a:rPr lang="uk-UA" sz="1600" dirty="0" err="1"/>
              <a:t>коллабує</a:t>
            </a:r>
            <a:r>
              <a:rPr lang="uk-UA" sz="1600" dirty="0"/>
              <a:t> нижню частку, на цьому рівні - згущення легеневого малюнка</a:t>
            </a:r>
            <a:endParaRPr lang="ru-RU" sz="16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39952" y="593467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dirty="0"/>
              <a:t>Вроджена емфізема верхньої частки зліва з </a:t>
            </a:r>
            <a:r>
              <a:rPr lang="uk-UA" sz="1600" dirty="0" err="1"/>
              <a:t>колобованною</a:t>
            </a:r>
            <a:r>
              <a:rPr lang="uk-UA" sz="1600" dirty="0"/>
              <a:t> нижньою часткою, на цьому рівні - згущення легеневого малюнка (КТ-ангіограма</a:t>
            </a:r>
            <a:r>
              <a:rPr lang="ru-RU" sz="1600" dirty="0"/>
              <a:t>)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7452320" y="4653136"/>
            <a:ext cx="1080120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320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76872"/>
            <a:ext cx="3724275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 стрелкой 10"/>
          <p:cNvCxnSpPr/>
          <p:nvPr/>
        </p:nvCxnSpPr>
        <p:spPr>
          <a:xfrm flipV="1">
            <a:off x="179512" y="5445224"/>
            <a:ext cx="1080120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24128" y="908720"/>
            <a:ext cx="31683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Центральний (ендобронхіальний) рак правої верхньочасткового бронха з ознаками </a:t>
            </a:r>
            <a:r>
              <a:rPr lang="uk-UA" sz="2400" dirty="0" err="1"/>
              <a:t>гиповентиляції</a:t>
            </a:r>
            <a:r>
              <a:rPr lang="uk-UA" sz="2400" dirty="0"/>
              <a:t>, на цьому рівні згущення малюнка, правий корінь підтягнутий догори</a:t>
            </a:r>
            <a:endParaRPr lang="ru-RU" sz="24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Приклад патологічного стану зі згущенням легеневого малюнка.</a:t>
            </a:r>
            <a:endParaRPr lang="ru-RU" sz="2400" dirty="0"/>
          </a:p>
        </p:txBody>
      </p:sp>
      <p:pic>
        <p:nvPicPr>
          <p:cNvPr id="131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50863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76350"/>
            <a:ext cx="92202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5657671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uk-UA" sz="2400" dirty="0"/>
              <a:t>Рентгенограма ОГК.                                                Схема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0"/>
            <a:ext cx="61292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/>
              <a:t>Гіповолемія малого кола кровообігу.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6488668"/>
            <a:ext cx="6553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МС Каменецький. Легеневий рисунок у нормі та патології. 2011 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11560" y="332656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Венозна гіпертонія малого кола кровообігу.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5517232"/>
            <a:ext cx="8820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Рентгенограма ОГК.                                          Схема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211669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МС Каменецький. Легеневий рисунок у нормі та патології. 2011 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229725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5085184"/>
            <a:ext cx="9145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       </a:t>
            </a:r>
            <a:r>
              <a:rPr lang="uk-UA" sz="2400" dirty="0"/>
              <a:t>Рентгенограма ОГК.                                   </a:t>
            </a:r>
            <a:r>
              <a:rPr lang="ru-RU" sz="2400" dirty="0"/>
              <a:t>Схема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0"/>
            <a:ext cx="8964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Венозна гіпертензія малого кола кровообігу 1 ступеня.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211669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МС Каменецький. Легеневий рисунок у нормі та патології. 2011 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0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2400" b="1" i="1" dirty="0"/>
              <a:t>Деформація легеневого малюнка </a:t>
            </a:r>
            <a:r>
              <a:rPr lang="uk-UA" sz="2400" dirty="0"/>
              <a:t>характеризується зміною нормального ходу (напрямку судин), форми, ширини тіні і нерівністю та нечіткості контурів елементів легеневого малюнка, нерівномірністю просвіту, відсутністю поступового звуження до периферії ( при пневмофіброзі). </a:t>
            </a:r>
          </a:p>
          <a:p>
            <a:pPr lvl="0" algn="just"/>
            <a:r>
              <a:rPr lang="uk-UA" sz="2400" dirty="0"/>
              <a:t>Види деформацій легеневого малюнка:</a:t>
            </a:r>
          </a:p>
          <a:p>
            <a:pPr lvl="0" algn="just">
              <a:buFont typeface="Wingdings" pitchFamily="2" charset="2"/>
              <a:buChar char="v"/>
            </a:pPr>
            <a:r>
              <a:rPr lang="uk-UA" sz="2400" dirty="0"/>
              <a:t> сітчаста,</a:t>
            </a:r>
          </a:p>
          <a:p>
            <a:pPr lvl="0" algn="just">
              <a:buFont typeface="Wingdings" pitchFamily="2" charset="2"/>
              <a:buChar char="v"/>
            </a:pPr>
            <a:r>
              <a:rPr lang="uk-UA" sz="2400" dirty="0"/>
              <a:t> тяжиста,</a:t>
            </a:r>
          </a:p>
          <a:p>
            <a:pPr lvl="0" algn="just">
              <a:buFont typeface="Wingdings" pitchFamily="2" charset="2"/>
              <a:buChar char="v"/>
            </a:pPr>
            <a:r>
              <a:rPr lang="uk-UA" sz="2400" dirty="0"/>
              <a:t> чарункова (</a:t>
            </a:r>
            <a:r>
              <a:rPr lang="ru-RU" sz="2400" dirty="0"/>
              <a:t>ячеистая</a:t>
            </a:r>
            <a:r>
              <a:rPr lang="uk-UA" sz="2400" dirty="0"/>
              <a:t>)</a:t>
            </a:r>
          </a:p>
          <a:p>
            <a:pPr lvl="0" algn="just">
              <a:buFont typeface="Wingdings" pitchFamily="2" charset="2"/>
              <a:buChar char="Ø"/>
            </a:pPr>
            <a:r>
              <a:rPr lang="uk-UA" sz="2400" b="1" i="1" dirty="0"/>
              <a:t> Сітчаста деформація легеневого малюнка </a:t>
            </a:r>
            <a:r>
              <a:rPr lang="uk-UA" sz="2400" dirty="0"/>
              <a:t>обумовлена ​​ущільненням міжчасткових перегородок (пневмофіброз, </a:t>
            </a:r>
            <a:r>
              <a:rPr lang="uk-UA" sz="2400" dirty="0" err="1"/>
              <a:t>інтерстиціальний</a:t>
            </a:r>
            <a:r>
              <a:rPr lang="uk-UA" sz="2400" dirty="0"/>
              <a:t> набряк легенів, раковий лімфангіт і ін.). Проявом сітчастої деформації є симптом «стільникової легені» - один з патернів ДІЗЛ, коли відбувається заміщення нормальної легеневої тканини кістозними порожнинами, що утворюються при руйнуванні альвеол, в поєднанні з фіброзними </a:t>
            </a:r>
            <a:r>
              <a:rPr lang="uk-UA" sz="2400" dirty="0" err="1"/>
              <a:t>інтерстиціальними</a:t>
            </a:r>
            <a:r>
              <a:rPr lang="uk-UA" sz="2400" dirty="0"/>
              <a:t> тяжами, які відмежовують їх.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869160"/>
            <a:ext cx="8820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Хронічний бронхіт.</a:t>
            </a:r>
          </a:p>
          <a:p>
            <a:r>
              <a:rPr lang="uk-UA" sz="2400" dirty="0"/>
              <a:t> Оглядова рентгенограма грудної клітки у прямій проекції. Дифузне двостороннє посилення і «сітчаста» деформація легеневого малюнка, емфізема.</a:t>
            </a:r>
            <a:endParaRPr lang="ru-RU" sz="2400" dirty="0"/>
          </a:p>
        </p:txBody>
      </p:sp>
      <p:pic>
        <p:nvPicPr>
          <p:cNvPr id="3" name="Picture 2" descr="3.5. Лучевые признаки хронического бронхи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7"/>
            <a:ext cx="8640960" cy="4594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79912" y="260648"/>
            <a:ext cx="53640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/>
              <a:t>Ідіопатичний легеневий фіброз (ІФЛ) </a:t>
            </a:r>
          </a:p>
          <a:p>
            <a:r>
              <a:rPr lang="uk-UA" sz="2400" dirty="0"/>
              <a:t>- сітчаста деформація легеневого малюнка (симптом «стільникової легені») в середніх і нижніх відділах легень в поєднанні з емфіземою в верхніх відділах.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72408" cy="355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017"/>
            <a:ext cx="3707904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2936"/>
            <a:ext cx="91440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0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/>
              <a:t>Стільникова  легеня - </a:t>
            </a:r>
            <a:r>
              <a:rPr lang="uk-UA" sz="2400" dirty="0"/>
              <a:t>група повітряних кіст, зазвичай подібного розміру від 2-3 до 10 мм, розташовані субплеврально і мають чітко проведені стінки. Кісти мають округлу форми, стінки їх замкнуті і видно, що відрізняє ці порожнини від бронхоектазів. Симптом стільникової легені є основним і найбільш достовірним ВРКТ ознакою легеневого фіброзу.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66124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Звичайна </a:t>
            </a:r>
            <a:r>
              <a:rPr lang="uk-UA" sz="2400" dirty="0" err="1"/>
              <a:t>інтерстиціальна</a:t>
            </a:r>
            <a:r>
              <a:rPr lang="uk-UA" sz="2400" dirty="0"/>
              <a:t> пневмонія, типова картина. Стільникова легеня на аксіальному зрізі (а), при реформації у фронтальній (б) і сагітальній (в) площинах</a:t>
            </a:r>
            <a:endParaRPr lang="ru-RU" sz="24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661248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Згущення легеневого малюнка в нижніх відділах легких за рахунок фіброзу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1043608" y="0"/>
            <a:ext cx="7056784" cy="5753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732240" y="0"/>
            <a:ext cx="1008112" cy="404664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39752" y="566124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/>
              <a:t>Рентгенограма ОГК.                                                               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Посилення легеневого малюнку обох легенів сітчастого характеру. </a:t>
            </a:r>
          </a:p>
          <a:p>
            <a:r>
              <a:rPr lang="uk-UA" sz="2400" dirty="0"/>
              <a:t>У нижніх відділах правої легені петрификат.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0"/>
            <a:ext cx="6912768" cy="5546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>
            <a:stCxn id="8" idx="2"/>
          </p:cNvCxnSpPr>
          <p:nvPr/>
        </p:nvCxnSpPr>
        <p:spPr>
          <a:xfrm>
            <a:off x="666112" y="4086364"/>
            <a:ext cx="809544" cy="206732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0" y="3717032"/>
            <a:ext cx="1332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петрификат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 algn="just">
              <a:buFont typeface="Wingdings" pitchFamily="2" charset="2"/>
              <a:buChar char="Ø"/>
            </a:pPr>
            <a:r>
              <a:rPr lang="uk-UA" sz="2400" b="1" i="1" dirty="0"/>
              <a:t>Чарункова (ніздрювата) деформація легеневого малюнка </a:t>
            </a:r>
            <a:r>
              <a:rPr lang="uk-UA" sz="2400" dirty="0"/>
              <a:t>(по дрібному, великому типі) – легеневий малюнок у вигляді чарункових структур за рахунок змін дрібних судин, міжчасткових перегородок. Пов'язана з розвитком бронхоектазів і бронхіолоектазів. Класичним рентгенологічним симптомом бронхоектазів є симптом «перстенця».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707904" y="2636912"/>
          <a:ext cx="5436096" cy="4019550"/>
        </p:xfrm>
        <a:graphic>
          <a:graphicData uri="http://schemas.openxmlformats.org/drawingml/2006/table">
            <a:tbl>
              <a:tblPr/>
              <a:tblGrid>
                <a:gridCol w="5436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195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/>
                        <a:t>Бронхоектатична хвороба </a:t>
                      </a:r>
                      <a:r>
                        <a:rPr lang="uk-UA" sz="2400" dirty="0"/>
                        <a:t>- </a:t>
                      </a:r>
                      <a:r>
                        <a:rPr lang="uk-UA" sz="1800" dirty="0"/>
                        <a:t>чарункова деформація легеневого малюнка за рахунок циліндричних і кістовідного бронхоектазів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/>
                        <a:t>(Симптом «перстенця»).</a:t>
                      </a:r>
                      <a:endParaRPr lang="ru-RU" sz="1800" b="0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4578"/>
            <a:ext cx="3563888" cy="3713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789040"/>
            <a:ext cx="2304256" cy="279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7" y="3789040"/>
            <a:ext cx="332579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Золотое кольцо с жемчугом SUNLIGHT 093901_01_01_000_0072*: розовое золото  585 пробы, жемчуг культивированный — купить в интернет-магазине Санлайт,  фото, артикул 8614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5085184"/>
            <a:ext cx="1478860" cy="1512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https://radiomed.ru/sites/default/files/1.br_.slayd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4475988" cy="3356992"/>
          </a:xfrm>
          <a:prstGeom prst="rect">
            <a:avLst/>
          </a:prstGeom>
          <a:noFill/>
        </p:spPr>
      </p:pic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3" cstate="print">
            <a:lum bright="30000"/>
          </a:blip>
          <a:srcRect/>
          <a:stretch>
            <a:fillRect/>
          </a:stretch>
        </p:blipFill>
        <p:spPr bwMode="auto">
          <a:xfrm>
            <a:off x="179512" y="3429000"/>
            <a:ext cx="4562475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5292080" y="0"/>
            <a:ext cx="20135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Бронхоектази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0"/>
            <a:ext cx="2376264" cy="188640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Розширення бронхів</a:t>
            </a:r>
          </a:p>
        </p:txBody>
      </p:sp>
      <p:pic>
        <p:nvPicPr>
          <p:cNvPr id="11161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76672"/>
            <a:ext cx="399593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932040" y="3068960"/>
            <a:ext cx="3888432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err="1">
                <a:solidFill>
                  <a:schemeClr val="bg1"/>
                </a:solidFill>
              </a:rPr>
              <a:t>цилиндрічні</a:t>
            </a:r>
            <a:r>
              <a:rPr lang="uk-UA" sz="1400" b="1" dirty="0">
                <a:solidFill>
                  <a:schemeClr val="bg1"/>
                </a:solidFill>
              </a:rPr>
              <a:t>          варикозні      мішечкуваті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Wingdings" pitchFamily="2" charset="2"/>
              <a:buChar char="Ø"/>
            </a:pPr>
            <a:r>
              <a:rPr lang="uk-UA" sz="2400" b="1" i="1" dirty="0"/>
              <a:t>Тяжиста  деформація легеневого малюнка</a:t>
            </a:r>
            <a:r>
              <a:rPr lang="uk-UA" sz="2400" dirty="0"/>
              <a:t> розвивається внаслідок ущільнення перибронхіальної і периваскулярної тканини, потовщення стінок бронхів, які проявляються у вигляді симптому «трамвайних рейок»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932040" y="1995487"/>
          <a:ext cx="4211960" cy="2867025"/>
        </p:xfrm>
        <a:graphic>
          <a:graphicData uri="http://schemas.openxmlformats.org/drawingml/2006/table">
            <a:tbl>
              <a:tblPr/>
              <a:tblGrid>
                <a:gridCol w="4211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67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90"/>
                        </a:spcAft>
                      </a:pPr>
                      <a:r>
                        <a:rPr lang="ru-RU" sz="2400" b="1" i="1" dirty="0">
                          <a:latin typeface="Times New Roman"/>
                          <a:ea typeface="Times New Roman"/>
                        </a:rPr>
                        <a:t>Муковисцидоз</a:t>
                      </a:r>
                      <a:r>
                        <a:rPr lang="ru-RU" sz="2400" b="1" i="1" spc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174625" indent="361950" algn="l">
                        <a:lnSpc>
                          <a:spcPct val="100000"/>
                        </a:lnSpc>
                        <a:spcAft>
                          <a:spcPts val="90"/>
                        </a:spcAft>
                      </a:pPr>
                      <a:r>
                        <a:rPr lang="ru-RU" sz="2400" b="0" i="0" spc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2400" b="0" i="0" dirty="0">
                          <a:latin typeface="Times New Roman"/>
                          <a:ea typeface="Times New Roman"/>
                        </a:rPr>
                        <a:t>тяжиста </a:t>
                      </a:r>
                      <a:r>
                        <a:rPr lang="uk-UA" sz="2400" dirty="0"/>
                        <a:t>деформація легеневого малюнка за рахунок пневмофіброзу</a:t>
                      </a:r>
                      <a:endParaRPr lang="ru-RU" sz="2400" b="0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95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5"/>
            <a:ext cx="4644008" cy="498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3528392" cy="3511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6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60648"/>
            <a:ext cx="2808312" cy="354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6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619045"/>
            <a:ext cx="3419872" cy="3238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995936" y="3861048"/>
            <a:ext cx="48965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Муковісцидоз (кістозний фіброз) - системне спадкове захворювання, обумовлене мутацією гена трансмембранного регулятора муковісцидозу і характеризується ураженням залоз зовнішньої секреції, важкими порушеннями функцій органів дихання і травлення.</a:t>
            </a:r>
            <a:endParaRPr lang="ru-RU" sz="2000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7939"/>
            <a:ext cx="3851473" cy="405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0"/>
            <a:ext cx="3747747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18516"/>
            <a:ext cx="2603254" cy="2839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635896" y="4869160"/>
            <a:ext cx="2121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Муковісцидоз</a:t>
            </a:r>
            <a:endParaRPr lang="ru-RU" sz="24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380672"/>
            <a:ext cx="3923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/>
              <a:t>Пиловий бронхіт </a:t>
            </a:r>
            <a:r>
              <a:rPr lang="uk-UA" sz="2400" dirty="0"/>
              <a:t>- потовщення стінок бронхів (Симптом «трамвайних рейок»)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44008" y="5301208"/>
            <a:ext cx="4499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/>
              <a:t>Хронічний бронхіт </a:t>
            </a:r>
          </a:p>
          <a:p>
            <a:r>
              <a:rPr lang="uk-UA" sz="2400" dirty="0"/>
              <a:t>- потовщення стінок бронхів і формування циліндричних бронхоектазів.</a:t>
            </a:r>
            <a:endParaRPr lang="ru-RU" sz="2400" dirty="0"/>
          </a:p>
        </p:txBody>
      </p:sp>
      <p:pic>
        <p:nvPicPr>
          <p:cNvPr id="1064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27722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nld.by/101/stat14_2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3296314" cy="3888432"/>
          </a:xfrm>
          <a:prstGeom prst="rect">
            <a:avLst/>
          </a:prstGeom>
          <a:noFill/>
        </p:spPr>
      </p:pic>
      <p:pic>
        <p:nvPicPr>
          <p:cNvPr id="4" name="Picture 6" descr="http://nld.by/101/stat14_2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484784"/>
            <a:ext cx="4802810" cy="37444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03648" y="188640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Симптом “ трамвайних рейок ”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661248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Фрагмент рентгенограми.           Комп'ютерна  томограма.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Бронхит на флюорографии: как выглядят легкие и что показывает рентгеновский  снимок, виден ли он на КТ и МРТ? | fok-zdorovie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0"/>
            <a:ext cx="3960440" cy="396044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4005064"/>
            <a:ext cx="8640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зниження структурності кореня, його розширення і нечіткість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 двостороннє посилення і деформація легеневого малюнка 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«бочкоподібна» деформація грудної клітини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 скошеність діафрагми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 паралізація ребер емфізема</a:t>
            </a:r>
            <a:endParaRPr lang="ru-RU" sz="2400" dirty="0"/>
          </a:p>
        </p:txBody>
      </p:sp>
      <p:pic>
        <p:nvPicPr>
          <p:cNvPr id="1044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0"/>
            <a:ext cx="2448272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dirty="0"/>
              <a:t>Зміни, які характеризуються зменшенням числа елементів легеневого малюнка </a:t>
            </a:r>
            <a:r>
              <a:rPr lang="ru-RU" sz="2400" b="1" dirty="0"/>
              <a:t>:</a:t>
            </a:r>
          </a:p>
          <a:p>
            <a:pPr lvl="0" indent="363538" algn="just"/>
            <a:r>
              <a:rPr lang="uk-UA" sz="2400" b="1" i="1" dirty="0"/>
              <a:t>Збіднення легеневого малюнка </a:t>
            </a:r>
            <a:r>
              <a:rPr lang="uk-UA" sz="2400" dirty="0"/>
              <a:t>характеризується зменшенням числа елементів в одиниці площі легкого. Причинами збіднення легеневого малюнка є:</a:t>
            </a:r>
          </a:p>
          <a:p>
            <a:pPr lvl="0" indent="363538" algn="just">
              <a:buFont typeface="Wingdings" pitchFamily="2" charset="2"/>
              <a:buChar char="§"/>
            </a:pPr>
            <a:r>
              <a:rPr lang="uk-UA" sz="2400" dirty="0"/>
              <a:t>аномалії розвитку (гіпоплазія легеневої артерії, стеноз ЛА);</a:t>
            </a:r>
          </a:p>
          <a:p>
            <a:pPr marL="363538" lvl="0" indent="-363538" algn="just">
              <a:buFont typeface="Wingdings" pitchFamily="2" charset="2"/>
              <a:buChar char="§"/>
            </a:pPr>
            <a:r>
              <a:rPr lang="uk-UA" sz="2400" dirty="0"/>
              <a:t> зменшення крововідтоку в малому колі кровообігу (вроджена аномалія серця, ТЕЛА), </a:t>
            </a:r>
          </a:p>
          <a:p>
            <a:pPr lvl="0" indent="363538" algn="just">
              <a:buFont typeface="Wingdings" pitchFamily="2" charset="2"/>
              <a:buChar char="§"/>
            </a:pPr>
            <a:r>
              <a:rPr lang="uk-UA" sz="2400" dirty="0"/>
              <a:t>Прогресуюча легенева дистрофія</a:t>
            </a:r>
            <a:r>
              <a:rPr lang="ru-RU" sz="2400" dirty="0"/>
              <a:t>.</a:t>
            </a:r>
          </a:p>
          <a:p>
            <a:pPr marL="269875" indent="-269875" algn="just"/>
            <a:endParaRPr lang="ru-RU" sz="2400" dirty="0"/>
          </a:p>
          <a:p>
            <a:pPr marL="269875" indent="-269875" algn="just"/>
            <a:r>
              <a:rPr lang="uk-UA" sz="2400" b="1" i="1" dirty="0"/>
              <a:t>Ослаблення легеневого малюнка виникає</a:t>
            </a:r>
            <a:r>
              <a:rPr lang="uk-UA" sz="2400" dirty="0"/>
              <a:t>: </a:t>
            </a:r>
          </a:p>
          <a:p>
            <a:pPr marL="269875" indent="-269875" algn="just">
              <a:buFont typeface="Wingdings" pitchFamily="2" charset="2"/>
              <a:buChar char="§"/>
            </a:pPr>
            <a:r>
              <a:rPr lang="uk-UA" sz="2400" dirty="0"/>
              <a:t>при перекриттям його вогнищевими тінями - при дисемінації, ураженні периферичної лімфатичної сітки, надмірного розростання і ущільнення близько часткової проміжній тканині (міліарний туберкульоз, дифузний пневмосклероз, пневмоконіоз та ін.).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03648" y="260648"/>
          <a:ext cx="7128792" cy="222523"/>
        </p:xfrm>
        <a:graphic>
          <a:graphicData uri="http://schemas.openxmlformats.org/drawingml/2006/table">
            <a:tbl>
              <a:tblPr/>
              <a:tblGrid>
                <a:gridCol w="7128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523">
                <a:tc>
                  <a:txBody>
                    <a:bodyPr/>
                    <a:lstStyle/>
                    <a:p>
                      <a:pPr algn="just">
                        <a:lnSpc>
                          <a:spcPts val="1250"/>
                        </a:lnSpc>
                        <a:spcAft>
                          <a:spcPts val="0"/>
                        </a:spcAft>
                        <a:tabLst>
                          <a:tab pos="2368550" algn="l"/>
                        </a:tabLst>
                      </a:pPr>
                      <a:endParaRPr lang="ru-RU" sz="1800" i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93305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tabLst>
                <a:tab pos="2368550" algn="l"/>
              </a:tabLst>
            </a:pPr>
            <a:r>
              <a:rPr lang="uk-UA" sz="2400" b="1" i="1" dirty="0"/>
              <a:t>Гіпоплазія лівої легеневої</a:t>
            </a:r>
          </a:p>
          <a:p>
            <a:pPr algn="just">
              <a:spcAft>
                <a:spcPts val="0"/>
              </a:spcAft>
              <a:tabLst>
                <a:tab pos="2368550" algn="l"/>
              </a:tabLst>
            </a:pPr>
            <a:r>
              <a:rPr lang="uk-UA" sz="2400" dirty="0"/>
              <a:t> - збіднення легеневого малюнка</a:t>
            </a:r>
            <a:endParaRPr lang="ru-RU" sz="2400" dirty="0"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39544" y="3861048"/>
            <a:ext cx="4104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1642745" algn="l"/>
              </a:tabLst>
            </a:pPr>
            <a:r>
              <a:rPr lang="uk-UA" sz="2400" b="1" i="1" dirty="0"/>
              <a:t>Ізольований стеноз правої легеневої артерії </a:t>
            </a:r>
          </a:p>
          <a:p>
            <a:pPr algn="just">
              <a:buFontTx/>
              <a:buChar char="-"/>
              <a:tabLst>
                <a:tab pos="1642745" algn="l"/>
              </a:tabLst>
            </a:pPr>
            <a:r>
              <a:rPr lang="uk-UA" sz="2400" dirty="0"/>
              <a:t>звуження правої легеневої артерії (червона стрілка),</a:t>
            </a:r>
          </a:p>
          <a:p>
            <a:pPr algn="just">
              <a:buFontTx/>
              <a:buChar char="-"/>
              <a:tabLst>
                <a:tab pos="1642745" algn="l"/>
              </a:tabLst>
            </a:pPr>
            <a:r>
              <a:rPr lang="uk-UA" sz="2400" dirty="0"/>
              <a:t> «метеликоподібний» грудної хребець (синя стрілка)</a:t>
            </a:r>
            <a:endParaRPr lang="ru-RU" sz="2400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292080" y="1124744"/>
            <a:ext cx="792088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439102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3419872" y="620688"/>
            <a:ext cx="21602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88640"/>
            <a:ext cx="478802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 стрелкой 10"/>
          <p:cNvCxnSpPr/>
          <p:nvPr/>
        </p:nvCxnSpPr>
        <p:spPr>
          <a:xfrm>
            <a:off x="5292080" y="548680"/>
            <a:ext cx="504056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6948264" y="2924944"/>
            <a:ext cx="648072" cy="288032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47664" y="5373216"/>
          <a:ext cx="6096000" cy="1484784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84784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ТЕЛА правої легеневої артерії</a:t>
                      </a:r>
                      <a:endParaRPr lang="ru-RU" sz="2400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336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188640"/>
          <a:ext cx="8280920" cy="1743075"/>
        </p:xfrm>
        <a:graphic>
          <a:graphicData uri="http://schemas.openxmlformats.org/drawingml/2006/table">
            <a:tbl>
              <a:tblPr/>
              <a:tblGrid>
                <a:gridCol w="8280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430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Приклад патологічного стану з збіднінням легеневого малюнка (ангіопульмонограма).</a:t>
                      </a:r>
                      <a:endParaRPr lang="ru-RU" sz="2400" b="1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13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268760"/>
            <a:ext cx="584835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37321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Рентгенограма ОГК.                                                                    Схема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0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Легенева гіпертонія малого кола кровообігу 3 ступеня</a:t>
            </a:r>
            <a:endParaRPr lang="ru-RU" sz="2400" b="1" dirty="0"/>
          </a:p>
        </p:txBody>
      </p:sp>
      <p:pic>
        <p:nvPicPr>
          <p:cNvPr id="1003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620688"/>
            <a:ext cx="903922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2678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537321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Рентгенограма </a:t>
            </a:r>
            <a:r>
              <a:rPr lang="ru-RU" sz="2400" dirty="0"/>
              <a:t>ОГК.                                              Схема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0"/>
            <a:ext cx="8892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Гіповолемія малого кола кровообігу.</a:t>
            </a:r>
            <a:endParaRPr lang="ru-RU" sz="2400" b="1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/>
              <a:t>Розрідження легеневого малюнка </a:t>
            </a:r>
            <a:r>
              <a:rPr lang="uk-UA" sz="2400" dirty="0"/>
              <a:t>характеризується незміненим кількістю елементів в збільшеному обсязі легень. Симптом характерний для емфіземи легенів і гіперпневматозів різної етіології, ВВРЛ (вродженої часткової емфіземи, атрезії бронха)</a:t>
            </a:r>
            <a:endParaRPr lang="ru-RU" sz="2400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373216"/>
            <a:ext cx="3203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Macleod</a:t>
            </a:r>
            <a:r>
              <a:rPr lang="ru-RU" sz="1600" dirty="0"/>
              <a:t>’</a:t>
            </a:r>
            <a:r>
              <a:rPr lang="en-US" sz="1600" dirty="0"/>
              <a:t>s syndrome </a:t>
            </a:r>
            <a:r>
              <a:rPr lang="ru-RU" sz="1600" dirty="0"/>
              <a:t>- </a:t>
            </a:r>
            <a:r>
              <a:rPr lang="uk-UA" sz="1600" dirty="0"/>
              <a:t>на рівні емфіземи лівої легені - розрідження легеневого</a:t>
            </a:r>
          </a:p>
          <a:p>
            <a:r>
              <a:rPr lang="uk-UA" sz="1600" dirty="0"/>
              <a:t> малюнка </a:t>
            </a:r>
            <a:r>
              <a:rPr lang="ru-RU" sz="1600" dirty="0"/>
              <a:t>(а)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5229200"/>
            <a:ext cx="30963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Вроджена часткова емфізема середньої частки правої легені - на рівні роздутою частки - розрідження малюнка, на рівні </a:t>
            </a:r>
            <a:r>
              <a:rPr lang="uk-UA" sz="1400" dirty="0" err="1"/>
              <a:t>коллабірованних</a:t>
            </a:r>
            <a:r>
              <a:rPr lang="uk-UA" sz="1400" dirty="0"/>
              <a:t> верхньої і нижньої частин - згущення легеневого малюнка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12160" y="5157192"/>
            <a:ext cx="313184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Атрезія верхньочасткового бронха праворуч - на рівні роздутою верхньої частки - розрідження легеневого малюнка</a:t>
            </a:r>
            <a:r>
              <a:rPr lang="ru-RU" sz="1400" dirty="0"/>
              <a:t>(в)</a:t>
            </a:r>
          </a:p>
          <a:p>
            <a:br>
              <a:rPr lang="ru-RU" i="1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718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92896"/>
            <a:ext cx="27813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0"/>
            <a:ext cx="2952328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2492895"/>
            <a:ext cx="2880320" cy="259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0"/>
            <a:ext cx="2800350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492896"/>
            <a:ext cx="280987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024" y="0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200" b="1" dirty="0"/>
              <a:t>Незвичайні елементи легеневого малюнка:</a:t>
            </a:r>
          </a:p>
          <a:p>
            <a:pPr lvl="0" algn="ctr"/>
            <a:endParaRPr lang="ru-RU" sz="3200" b="1" dirty="0"/>
          </a:p>
          <a:p>
            <a:pPr lvl="0" algn="just"/>
            <a:r>
              <a:rPr lang="uk-UA" sz="2400" b="1" dirty="0"/>
              <a:t>Лінії Керлі</a:t>
            </a:r>
            <a:r>
              <a:rPr lang="uk-UA" sz="2400" dirty="0"/>
              <a:t> обумовлені потовщенням </a:t>
            </a:r>
            <a:r>
              <a:rPr lang="uk-UA" sz="2400" dirty="0" err="1"/>
              <a:t>міжчаскових</a:t>
            </a:r>
            <a:r>
              <a:rPr lang="uk-UA" sz="2400" dirty="0"/>
              <a:t> перегородок. Розрізняють лінії Керлі типу А, В, С. D. </a:t>
            </a:r>
          </a:p>
          <a:p>
            <a:pPr lvl="0" algn="just"/>
            <a:r>
              <a:rPr lang="uk-UA" sz="2400" b="1" dirty="0"/>
              <a:t>Лінії Керлі типу А </a:t>
            </a:r>
            <a:r>
              <a:rPr lang="uk-UA" sz="2400" dirty="0"/>
              <a:t>- довгі - 2-6 см. Вони не розгалужуються, розходяться до периферії від центральної частини воріт легенів. Виникають за рахунок утворення </a:t>
            </a:r>
            <a:r>
              <a:rPr lang="uk-UA" sz="2400" dirty="0" err="1"/>
              <a:t>колатералей</a:t>
            </a:r>
            <a:r>
              <a:rPr lang="uk-UA" sz="2400" dirty="0"/>
              <a:t> між центральними і периферійними судинами. Лінії типу А ніколи не зустрічаються самі по собі, а завжди поєднуються з іншими різновидами.</a:t>
            </a:r>
          </a:p>
          <a:p>
            <a:pPr lvl="0" algn="just"/>
            <a:r>
              <a:rPr lang="uk-UA" sz="2400" b="1" dirty="0"/>
              <a:t>Лінії Керлі типу В </a:t>
            </a:r>
            <a:r>
              <a:rPr lang="uk-UA" sz="2400" dirty="0"/>
              <a:t>- коротше, менше 1 см. Розташовані в периферичних відділах легені, відображають застій крові в міжчасткових перегородках. Вони часто визначаються на рівні реберно-діафрагмальних синусів. З'являються при </a:t>
            </a:r>
            <a:r>
              <a:rPr lang="uk-UA" sz="2400" dirty="0" err="1"/>
              <a:t>інтерстиціальних</a:t>
            </a:r>
            <a:r>
              <a:rPr lang="uk-UA" sz="2400" dirty="0"/>
              <a:t> захворюваннях легенів і серцевої недостатності. Лінії Керлі типу В зустрічаються також при </a:t>
            </a:r>
            <a:r>
              <a:rPr lang="uk-UA" sz="2400" dirty="0" err="1"/>
              <a:t>кардіогенному</a:t>
            </a:r>
            <a:r>
              <a:rPr lang="uk-UA" sz="2400" dirty="0"/>
              <a:t> набряку легенів і </a:t>
            </a:r>
            <a:r>
              <a:rPr lang="uk-UA" sz="2400" dirty="0" err="1"/>
              <a:t>карціноматозних</a:t>
            </a:r>
            <a:r>
              <a:rPr lang="uk-UA" sz="2400" dirty="0"/>
              <a:t> лімфангіті.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2400" b="1" dirty="0"/>
              <a:t>Лінії Керлі типу С </a:t>
            </a:r>
            <a:r>
              <a:rPr lang="uk-UA" sz="2400" dirty="0"/>
              <a:t>зустрічаються рідко. Вони тонкі, утворюють сітчасту смугастість по скрізь легких. Можуть бути обумовлені потовщенням лімфатичних анастомозів або проекційним нашаруванням множинних ліній Керлі типу В.</a:t>
            </a:r>
          </a:p>
          <a:p>
            <a:pPr lvl="0" algn="just"/>
            <a:r>
              <a:rPr lang="uk-UA" sz="2400" b="1" dirty="0"/>
              <a:t>Лінії Керлі типу D </a:t>
            </a:r>
            <a:r>
              <a:rPr lang="uk-UA" sz="2400" dirty="0"/>
              <a:t>визначаються як ретикулярні зміни </a:t>
            </a:r>
            <a:r>
              <a:rPr lang="uk-UA" sz="2400" dirty="0" err="1"/>
              <a:t>інтерстиціальної</a:t>
            </a:r>
            <a:r>
              <a:rPr lang="uk-UA" sz="2400" dirty="0"/>
              <a:t> тканини, що нагадують лінії Керлі типу В, тривають до плевральної лінії, широкі, подовжені, часто мають кутові відхилення, але розташовані в інших ділянках, ніж лінії Керлі В. Найчастіше на бічній рентгенограмі ОГК розташовуються попереду серцевої тіні, на оглядовій - формують ретикулярний характер змін малюнка (вертикальні і горизонтальні лінії) на поверхні плеври. Спостерігаються як при </a:t>
            </a:r>
            <a:r>
              <a:rPr lang="uk-UA" sz="2400" dirty="0" err="1"/>
              <a:t>інтерстиціальному</a:t>
            </a:r>
            <a:r>
              <a:rPr lang="uk-UA" sz="2400" dirty="0"/>
              <a:t> набряку легенів, так і при легеневій фіброзі.</a:t>
            </a:r>
            <a:endParaRPr lang="ru-RU" sz="24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Helen\AppData\Local\Microsoft\Windows\Temporary Internet Files\Content.Word\servicio-de-neumologa-folleto-2011-31-72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920880" cy="666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Дом\Desktop\работа Юля\медин\Рисунок3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5764651" cy="52315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5949280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1124744"/>
            <a:ext cx="1710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Лінії</a:t>
            </a:r>
            <a:r>
              <a:rPr lang="ru-RU" dirty="0"/>
              <a:t>  Керлі А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2636912"/>
            <a:ext cx="1296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Лінії</a:t>
            </a:r>
            <a:r>
              <a:rPr lang="ru-RU" dirty="0"/>
              <a:t> Керлі 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4149080"/>
            <a:ext cx="1466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Лінії</a:t>
            </a:r>
            <a:r>
              <a:rPr lang="ru-RU" dirty="0"/>
              <a:t> Керлі С</a:t>
            </a:r>
          </a:p>
        </p:txBody>
      </p:sp>
      <p:pic>
        <p:nvPicPr>
          <p:cNvPr id="9" name="Picture 1" descr="C:\Users\Дом\Desktop\работа Юля\мои презентации\керл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241951"/>
            <a:ext cx="2843808" cy="3616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43608" y="5767387"/>
          <a:ext cx="7776864" cy="2181225"/>
        </p:xfrm>
        <a:graphic>
          <a:graphicData uri="http://schemas.openxmlformats.org/drawingml/2006/table">
            <a:tbl>
              <a:tblPr/>
              <a:tblGrid>
                <a:gridCol w="7776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81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Інтерстиціальний набряк легенів - лінії Керлі типу А, В, С.</a:t>
                      </a:r>
                      <a:endParaRPr lang="ru-RU" sz="2400" i="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3638550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2656"/>
            <a:ext cx="35909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dirty="0"/>
              <a:t>Ателектази розвиваються в результаті здавлення декількох часточок, які знаходяться в одній площині. </a:t>
            </a:r>
          </a:p>
          <a:p>
            <a:pPr lvl="0"/>
            <a:r>
              <a:rPr lang="uk-UA" sz="2400" dirty="0"/>
              <a:t>Виникають: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в зонах фізіологічної </a:t>
            </a:r>
            <a:r>
              <a:rPr lang="uk-UA" sz="2400" dirty="0" err="1"/>
              <a:t>гиповентиляції</a:t>
            </a:r>
            <a:r>
              <a:rPr lang="uk-UA" sz="2400" dirty="0"/>
              <a:t>, частіше в нижніх сегментах легких: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у лежачих хворих; пацієнтах, які перенесли важкі і тривалі оперативні втручання;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при передозуванні барбітуратів, седативних препаратів;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при тривалому обмеження обсягу дихальних рухів, що обумовлено вираженим больовим синдромом (перелом ребер, плеврит, перитоніт);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при наявності високого внутрішньочеревного тиску (асцит різного походження, хронічний запор, метеоризм);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 при паралічі діафрагми; деміелінізуючих захворюваннях спинного мозку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5949280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Ателектази у хворого після оперативного втручання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467543" y="0"/>
            <a:ext cx="7870807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400" dirty="0"/>
              <a:t>РЕНТГЕНОСЕМІОТІЧЕСКІЕ ОЗНАКИ ЗМІН ПРОЗОРОСТІ ЛЕГЕНЕВИХ ПОЛІВ</a:t>
            </a:r>
            <a:endParaRPr lang="ru-RU" sz="2400" b="1" dirty="0"/>
          </a:p>
          <a:p>
            <a:pPr algn="ctr"/>
            <a:r>
              <a:rPr lang="ru-RU" sz="2400" b="1" i="1" dirty="0">
                <a:solidFill>
                  <a:srgbClr val="FFFF00"/>
                </a:solidFill>
              </a:rPr>
              <a:t>СИМПТОМ ЗАТЕМНЕННЯ (ЗАТІНЕННЯ) </a:t>
            </a:r>
            <a:endParaRPr lang="en-US" sz="2400" b="1" i="1" dirty="0">
              <a:solidFill>
                <a:srgbClr val="FFFF00"/>
              </a:solidFill>
            </a:endParaRPr>
          </a:p>
          <a:p>
            <a:pPr algn="ctr"/>
            <a:r>
              <a:rPr lang="uk-UA" sz="2400" b="1" dirty="0">
                <a:solidFill>
                  <a:srgbClr val="FFFF00"/>
                </a:solidFill>
              </a:rPr>
              <a:t>ЛЕГЕНЕВИХ ПОЛІВ</a:t>
            </a:r>
          </a:p>
          <a:p>
            <a:r>
              <a:rPr lang="uk-UA" sz="2400" b="1" dirty="0"/>
              <a:t>ВОГНЕЩЕВА ТІНЬ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округла тінь розмірами до 1 см (</a:t>
            </a:r>
            <a:r>
              <a:rPr lang="uk-UA" sz="2400" dirty="0" err="1"/>
              <a:t>nodule</a:t>
            </a:r>
            <a:r>
              <a:rPr lang="uk-UA" sz="2400" dirty="0"/>
              <a:t> - вузлик,). Характеристика вогнищевих та округлих тіней: 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локалізація (внутрішньо легеневого, поза легенева), 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число (кількість), 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форма (кругла, овоидная, карткового серця), 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розміри (при поліпозиційне дослідженні), 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контур (чіткість, рівність), 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структура (гомогенна, наявність розпаду, наявність звапнення),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uk-UA" sz="2400" dirty="0"/>
              <a:t> реакція навколишнього легеневої тканини (наявність перифокальною інфільтрації, наявність «доріжки» до кореня, «доріжки» до плеври та ін.);</a:t>
            </a:r>
            <a:endParaRPr lang="ru-RU" sz="2400" dirty="0"/>
          </a:p>
          <a:p>
            <a:pPr algn="ctr"/>
            <a:endParaRPr lang="ru-RU" sz="2400" b="1" i="1" dirty="0"/>
          </a:p>
          <a:p>
            <a:pPr lvl="0"/>
            <a:endParaRPr lang="ru-RU" sz="2400" b="1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2696"/>
            <a:ext cx="83174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 algn="just">
              <a:buFont typeface="Wingdings" pitchFamily="2" charset="2"/>
              <a:buChar char="q"/>
            </a:pPr>
            <a:r>
              <a:rPr lang="ru-RU" sz="2400" dirty="0"/>
              <a:t> </a:t>
            </a:r>
            <a:r>
              <a:rPr lang="uk-UA" sz="2400" dirty="0"/>
              <a:t>«Доріжка» до кореня - поодинокі або численні лінійні тіні від патологічного утворення до кореня легені. Морфологічним субстратом є пухлинний або запальний </a:t>
            </a:r>
            <a:r>
              <a:rPr lang="uk-UA" sz="2400" dirty="0" err="1"/>
              <a:t>перібронхіт</a:t>
            </a:r>
            <a:r>
              <a:rPr lang="uk-UA" sz="2400" dirty="0"/>
              <a:t>, </a:t>
            </a:r>
            <a:r>
              <a:rPr lang="uk-UA" sz="2400" dirty="0" err="1"/>
              <a:t>періваскуліт</a:t>
            </a:r>
            <a:r>
              <a:rPr lang="uk-UA" sz="2400" dirty="0"/>
              <a:t>, </a:t>
            </a:r>
            <a:r>
              <a:rPr lang="uk-UA" sz="2400" dirty="0" err="1"/>
              <a:t>лимфангоіт</a:t>
            </a:r>
            <a:r>
              <a:rPr lang="uk-UA" sz="2400" dirty="0"/>
              <a:t>, зростання пухлини в бік кореня, тіні судин при АВМ (артеріовенозної мальформації).</a:t>
            </a:r>
            <a:endParaRPr lang="ru-RU" sz="2400" dirty="0"/>
          </a:p>
          <a:p>
            <a:pPr marL="360363" indent="-360363" algn="just">
              <a:buFont typeface="Wingdings" pitchFamily="2" charset="2"/>
              <a:buChar char="q"/>
            </a:pPr>
            <a:r>
              <a:rPr lang="ru-RU" sz="2400" dirty="0"/>
              <a:t>  </a:t>
            </a:r>
            <a:r>
              <a:rPr lang="uk-UA" sz="2400" dirty="0"/>
              <a:t>«Доріжка» до кореня з дренуючим бронхом - лінійна тінь від патологічного утворення до кореня легені з диференціацією в ній просвіту бронха. Морфологічним субстратом є </a:t>
            </a:r>
            <a:r>
              <a:rPr lang="uk-UA" sz="2400" dirty="0" err="1"/>
              <a:t>перібронхіальна</a:t>
            </a:r>
            <a:r>
              <a:rPr lang="uk-UA" sz="2400" dirty="0"/>
              <a:t>  запальна інфільтрація і потовщення стінок бронхів при специфічних (туберкульозний інфільтрат, </a:t>
            </a:r>
            <a:r>
              <a:rPr lang="uk-UA" sz="2400" dirty="0" err="1"/>
              <a:t>туберкульома</a:t>
            </a:r>
            <a:r>
              <a:rPr lang="uk-UA" sz="2400" dirty="0"/>
              <a:t>, каверна) і неспецифічних запальних захворюваннях (абсцес), рідше при розпаді периферичного раку.</a:t>
            </a:r>
            <a:endParaRPr lang="ru-RU" sz="2400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496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Причини:</a:t>
            </a:r>
          </a:p>
          <a:p>
            <a:pPr marL="269875" lvl="0" indent="-269875">
              <a:buFont typeface="Wingdings" pitchFamily="2" charset="2"/>
              <a:buChar char="§"/>
            </a:pPr>
            <a:r>
              <a:rPr lang="uk-UA" sz="2400" dirty="0"/>
              <a:t>Пневмонії вогнищеві (вогнищево-зливні); </a:t>
            </a:r>
          </a:p>
          <a:p>
            <a:pPr marL="269875" lvl="0" indent="-269875">
              <a:buFont typeface="Wingdings" pitchFamily="2" charset="2"/>
              <a:buChar char="§"/>
            </a:pPr>
            <a:r>
              <a:rPr lang="uk-UA" sz="2400" dirty="0"/>
              <a:t>пухлини легенів (периферичний рак, метастази); </a:t>
            </a:r>
          </a:p>
          <a:p>
            <a:pPr marL="269875" lvl="0" indent="-269875">
              <a:buFont typeface="Wingdings" pitchFamily="2" charset="2"/>
              <a:buChar char="§"/>
            </a:pPr>
            <a:r>
              <a:rPr lang="uk-UA" sz="2400" dirty="0"/>
              <a:t>вогнищевий туберкульоз, первинний туберкульозний комплекс (ПТК); </a:t>
            </a:r>
          </a:p>
          <a:p>
            <a:pPr marL="269875" lvl="0" indent="-269875">
              <a:buFont typeface="Wingdings" pitchFamily="2" charset="2"/>
              <a:buChar char="§"/>
            </a:pPr>
            <a:r>
              <a:rPr lang="uk-UA" sz="2400" dirty="0"/>
              <a:t>ВВРЛ (атрезія бронха, артеріовенозна мальформація і ін.)</a:t>
            </a:r>
          </a:p>
          <a:p>
            <a:pPr marL="269875" lvl="0" indent="-269875">
              <a:buFont typeface="Wingdings" pitchFamily="2" charset="2"/>
              <a:buChar char="§"/>
            </a:pPr>
            <a:r>
              <a:rPr lang="uk-UA" sz="2400" dirty="0"/>
              <a:t> Альвеолярний набряк легенів і ін.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492896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Розподіл вогнищ за розмірами: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Дрібно вогнищеві (ацинозні) - 1-3 мм;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Середньо вогнищеві (</a:t>
            </a:r>
            <a:r>
              <a:rPr lang="uk-UA" sz="2400" dirty="0" err="1"/>
              <a:t>нодозні</a:t>
            </a:r>
            <a:r>
              <a:rPr lang="uk-UA" sz="2400" dirty="0"/>
              <a:t>) - 4-6 мм;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 err="1"/>
              <a:t>Велико</a:t>
            </a:r>
            <a:r>
              <a:rPr lang="uk-UA" sz="2400" dirty="0"/>
              <a:t> вогнищеві (часткові) - 7-10 мм; </a:t>
            </a:r>
          </a:p>
          <a:p>
            <a:pPr marL="261938" indent="-261938"/>
            <a:r>
              <a:rPr lang="uk-UA" sz="2400" dirty="0"/>
              <a:t>Патологічні утворення, які перевищують 1 см, позначають як фокуси затемнення. Фокуси затемнення можуть бути: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обмежені (1,5-5см),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субсегментарні (займають більшу частину сегмента),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сегментарні,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часткові,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тотальні (</a:t>
            </a:r>
            <a:r>
              <a:rPr lang="uk-UA" sz="2400" dirty="0" err="1"/>
              <a:t>одно-</a:t>
            </a:r>
            <a:r>
              <a:rPr lang="uk-UA" sz="2400" dirty="0"/>
              <a:t> або двосторонні)</a:t>
            </a:r>
            <a:endParaRPr lang="ru-RU" sz="2400" dirty="0"/>
          </a:p>
          <a:p>
            <a:pPr marL="360363" indent="-360363">
              <a:buFont typeface="Arial" pitchFamily="34" charset="0"/>
              <a:buChar char="•"/>
            </a:pPr>
            <a:endParaRPr lang="ru-RU" sz="2400" dirty="0"/>
          </a:p>
          <a:p>
            <a:pPr marL="360363" indent="-360363"/>
            <a:endParaRPr lang="ru-RU" sz="2400" u="sng" dirty="0"/>
          </a:p>
          <a:p>
            <a:pPr marL="360363" indent="-360363">
              <a:buFont typeface="Arial" pitchFamily="34" charset="0"/>
              <a:buChar char="•"/>
            </a:pPr>
            <a:endParaRPr lang="ru-RU" sz="2400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8924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/>
            <a:r>
              <a:rPr lang="uk-UA" sz="2400" dirty="0"/>
              <a:t>Розподіл вогнищ кількості: 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uk-UA" sz="2400" dirty="0"/>
              <a:t>Солітарні тіні 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uk-UA" sz="2400" dirty="0"/>
              <a:t>Поодинокі (2-3) вогнища 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uk-UA" sz="2400" dirty="0"/>
              <a:t>Нечисленні (5-6) вогнища 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uk-UA" sz="2400" dirty="0"/>
              <a:t>Численні (осередки в межах 2-х сегментів; 2-х міжреберних проміжків). </a:t>
            </a:r>
          </a:p>
          <a:p>
            <a:pPr marL="360363" indent="-360363"/>
            <a:r>
              <a:rPr lang="uk-UA" sz="2400" dirty="0"/>
              <a:t>Інтенсивність патологічних тіней може бути: 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uk-UA" sz="2400" dirty="0"/>
              <a:t>малої інтенсивності, 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uk-UA" sz="2400" dirty="0"/>
              <a:t>середньої інтенсивності,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uk-UA" sz="2400" dirty="0"/>
              <a:t> великої інтенсивності, 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uk-UA" sz="2400" dirty="0"/>
              <a:t>максимальної інтенсивності. </a:t>
            </a:r>
          </a:p>
          <a:p>
            <a:pPr marL="360363" indent="-360363"/>
            <a:r>
              <a:rPr lang="uk-UA" sz="2400" dirty="0"/>
              <a:t> на </a:t>
            </a:r>
            <a:r>
              <a:rPr lang="uk-UA" sz="2400" dirty="0" err="1"/>
              <a:t>КТ</a:t>
            </a:r>
            <a:r>
              <a:rPr lang="uk-UA" sz="2400" dirty="0"/>
              <a:t> щільність тіні визначається в одиницях </a:t>
            </a:r>
            <a:r>
              <a:rPr lang="uk-UA" sz="2400" dirty="0" err="1"/>
              <a:t>Хаунсфільда</a:t>
            </a:r>
            <a:r>
              <a:rPr lang="uk-UA" sz="2400" dirty="0"/>
              <a:t> ​​(</a:t>
            </a:r>
            <a:r>
              <a:rPr lang="uk-UA" sz="2400" dirty="0" err="1"/>
              <a:t>од.Н</a:t>
            </a:r>
            <a:r>
              <a:rPr lang="uk-UA" sz="2400" dirty="0"/>
              <a:t>).</a:t>
            </a:r>
            <a:endParaRPr lang="ru-RU" sz="2400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/>
            <a:r>
              <a:rPr lang="uk-UA" sz="2400" i="1" dirty="0"/>
              <a:t>Інтенсивність вогнищ і фокусів залежать від: </a:t>
            </a:r>
          </a:p>
          <a:p>
            <a:pPr indent="363538">
              <a:buFont typeface="Arial" pitchFamily="34" charset="0"/>
              <a:buChar char="•"/>
            </a:pPr>
            <a:r>
              <a:rPr lang="uk-UA" sz="2400" dirty="0"/>
              <a:t>розмірів, </a:t>
            </a:r>
          </a:p>
          <a:p>
            <a:pPr indent="363538">
              <a:buFont typeface="Arial" pitchFamily="34" charset="0"/>
              <a:buChar char="•"/>
            </a:pPr>
            <a:r>
              <a:rPr lang="uk-UA" sz="2400" dirty="0"/>
              <a:t>форми, </a:t>
            </a:r>
          </a:p>
          <a:p>
            <a:pPr indent="363538">
              <a:buFont typeface="Arial" pitchFamily="34" charset="0"/>
              <a:buChar char="•"/>
            </a:pPr>
            <a:r>
              <a:rPr lang="uk-UA" sz="2400" dirty="0"/>
              <a:t>положення в товщі легені, </a:t>
            </a:r>
          </a:p>
          <a:p>
            <a:pPr indent="363538">
              <a:buFont typeface="Arial" pitchFamily="34" charset="0"/>
              <a:buChar char="•"/>
            </a:pPr>
            <a:r>
              <a:rPr lang="uk-UA" sz="2400" dirty="0"/>
              <a:t>віддаленості патологічного утворення від плівки,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 ефекту сумації або </a:t>
            </a:r>
            <a:r>
              <a:rPr lang="uk-UA" sz="2400" dirty="0" err="1"/>
              <a:t>субтракції</a:t>
            </a:r>
            <a:r>
              <a:rPr lang="uk-UA" sz="2400" dirty="0"/>
              <a:t> тіней з іншими анатомічними або патологічними утвореннями, якості плівки і ін. </a:t>
            </a:r>
          </a:p>
          <a:p>
            <a:pPr indent="363538"/>
            <a:r>
              <a:rPr lang="uk-UA" sz="2400" dirty="0"/>
              <a:t>Еталонами визначення інтенсивності вогнищевих тіней в легенях є:</a:t>
            </a:r>
          </a:p>
          <a:p>
            <a:pPr indent="363538">
              <a:buFont typeface="Arial" pitchFamily="34" charset="0"/>
              <a:buChar char="•"/>
            </a:pPr>
            <a:r>
              <a:rPr lang="uk-UA" sz="2400" dirty="0"/>
              <a:t> розгалуження судин (поздовжня тінь судини і її осьовий зображення), </a:t>
            </a:r>
          </a:p>
          <a:p>
            <a:pPr indent="363538">
              <a:buFont typeface="Arial" pitchFamily="34" charset="0"/>
              <a:buChar char="•"/>
            </a:pPr>
            <a:r>
              <a:rPr lang="uk-UA" sz="2400" dirty="0"/>
              <a:t>тіні ребер в прямій проекції.</a:t>
            </a:r>
            <a:endParaRPr lang="ru-RU" sz="2400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buFont typeface="Arial" pitchFamily="34" charset="0"/>
              <a:buChar char="•"/>
            </a:pPr>
            <a:r>
              <a:rPr lang="uk-UA" sz="2400" i="1" dirty="0"/>
              <a:t>Вогнища малої інтенсивності </a:t>
            </a:r>
            <a:r>
              <a:rPr lang="uk-UA" sz="2400" dirty="0"/>
              <a:t>утворюють тіні, аналогічні тим, які утворюють тіні судин в поздовжньої проекції. 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i="1" dirty="0"/>
              <a:t>Вогнища середньої інтенсивності </a:t>
            </a:r>
            <a:r>
              <a:rPr lang="uk-UA" sz="2400" dirty="0"/>
              <a:t>- тіні наближаються до тіні судини в осьової проекції.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 </a:t>
            </a:r>
            <a:r>
              <a:rPr lang="uk-UA" sz="2400" i="1" dirty="0"/>
              <a:t>Вогнища великої інтенсивності </a:t>
            </a:r>
            <a:r>
              <a:rPr lang="uk-UA" sz="2400" dirty="0"/>
              <a:t>- тіні, інтенсивність яких перевищує тіні судин в осьової проекції. 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i="1" dirty="0"/>
              <a:t>Вогнища максимальної інтенсивності (кальциновані) </a:t>
            </a:r>
            <a:r>
              <a:rPr lang="uk-UA" sz="2400" dirty="0"/>
              <a:t>- тіні кісткової щільності. </a:t>
            </a:r>
          </a:p>
          <a:p>
            <a:pPr marL="363538" indent="-363538"/>
            <a:r>
              <a:rPr lang="uk-UA" sz="2400" dirty="0"/>
              <a:t>Інтенсивність фокусів затемнення: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 малої інтенсивності не перекривають судинного малюнка, навколишнього легеневої тканини; 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Фокуси середньої інтенсивності - судинний малюнок простежується нечітко.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Інтенсивні фокуси - перекривають зображення не тільки легеневого малюнка, але і ребер. Їх інтенсивність така ж як інтенсивність тіні серця або перевищує її.</a:t>
            </a:r>
            <a:endParaRPr lang="ru-RU" sz="2400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3"/>
            <a:ext cx="3816424" cy="305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6552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/>
              <a:t>Вогнищеві тіні в легенях</a:t>
            </a:r>
            <a:endParaRPr lang="ru-RU" sz="3200" b="1" dirty="0"/>
          </a:p>
        </p:txBody>
      </p:sp>
      <p:pic>
        <p:nvPicPr>
          <p:cNvPr id="2488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476672"/>
            <a:ext cx="3214437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88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3501008"/>
            <a:ext cx="3888432" cy="2520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88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3501008"/>
            <a:ext cx="3240359" cy="2566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413101" y="6237312"/>
            <a:ext cx="3642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Дисемінований туберкульоз легень</a:t>
            </a:r>
            <a:endParaRPr lang="ru-RU" b="1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64770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83568" y="5661248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Вогнищева тінь неоднорідної структури за рахунок </a:t>
            </a:r>
            <a:r>
              <a:rPr lang="uk-UA" sz="2400" dirty="0" err="1"/>
              <a:t>наявности</a:t>
            </a:r>
            <a:r>
              <a:rPr lang="uk-UA" sz="2400" dirty="0"/>
              <a:t> звапнення у центрі по типу </a:t>
            </a:r>
            <a:r>
              <a:rPr lang="uk-UA" sz="2400" dirty="0" err="1"/>
              <a:t>“попкорну”</a:t>
            </a:r>
            <a:r>
              <a:rPr lang="uk-UA" sz="2400" dirty="0"/>
              <a:t>, з чіткими і рівними  контурами = гамартома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0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Внутрішньолегеневі стани, що симулюють вогнищеві тіні в легенях на </a:t>
            </a:r>
            <a:r>
              <a:rPr lang="uk-UA" sz="2400" dirty="0" err="1"/>
              <a:t>КТ</a:t>
            </a:r>
            <a:endParaRPr lang="ru-RU" sz="2400" dirty="0"/>
          </a:p>
        </p:txBody>
      </p:sp>
      <p:pic>
        <p:nvPicPr>
          <p:cNvPr id="164866" name="Picture 2" descr="image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6912768" cy="369543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4581128"/>
            <a:ext cx="828092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Схематичне зображення розташування вогнищ щодо вторинної легеневої часточки: </a:t>
            </a:r>
          </a:p>
          <a:p>
            <a:r>
              <a:rPr lang="uk-UA" sz="2000" dirty="0"/>
              <a:t>а - хаотичне; </a:t>
            </a:r>
          </a:p>
          <a:p>
            <a:r>
              <a:rPr lang="uk-UA" sz="2000" dirty="0"/>
              <a:t>б - перилімфатична; </a:t>
            </a:r>
          </a:p>
          <a:p>
            <a:r>
              <a:rPr lang="uk-UA" sz="2000" dirty="0"/>
              <a:t>в - </a:t>
            </a:r>
            <a:r>
              <a:rPr lang="uk-UA" sz="2000" dirty="0" err="1"/>
              <a:t>центрілобулярно</a:t>
            </a:r>
            <a:r>
              <a:rPr lang="uk-UA" sz="2000" dirty="0"/>
              <a:t>, </a:t>
            </a:r>
          </a:p>
          <a:p>
            <a:r>
              <a:rPr lang="uk-UA" sz="2000" dirty="0"/>
              <a:t>г - </a:t>
            </a:r>
            <a:r>
              <a:rPr lang="uk-UA" sz="2000" dirty="0" err="1"/>
              <a:t>центрілобулярно</a:t>
            </a:r>
            <a:r>
              <a:rPr lang="uk-UA" sz="2000" dirty="0"/>
              <a:t> з ураженням бронхіоли (симптом «дерева в бруньках»</a:t>
            </a:r>
            <a:r>
              <a:rPr lang="ru-RU" sz="2000" dirty="0"/>
              <a:t> «</a:t>
            </a:r>
            <a:r>
              <a:rPr lang="en-US" sz="2000" dirty="0"/>
              <a:t>tree in bud</a:t>
            </a:r>
            <a:r>
              <a:rPr lang="ru-RU" sz="2000" dirty="0"/>
              <a:t>»).</a:t>
            </a:r>
          </a:p>
          <a:p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17"/>
            <a:ext cx="5930764" cy="591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012160" y="260648"/>
            <a:ext cx="28803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Основні симптоми </a:t>
            </a:r>
            <a:r>
              <a:rPr lang="uk-UA" sz="2400" dirty="0" err="1"/>
              <a:t>інтерстиціальних</a:t>
            </a:r>
            <a:r>
              <a:rPr lang="uk-UA" sz="2400" dirty="0"/>
              <a:t> захворювань легень</a:t>
            </a:r>
            <a:endParaRPr lang="ru-RU" sz="2400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24128" y="332656"/>
            <a:ext cx="3419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Схема скупчення патологічного повітря в легенях</a:t>
            </a:r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5907852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23728" y="5445224"/>
            <a:ext cx="3801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Периферичний рак S4 зліва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40995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32656"/>
            <a:ext cx="391477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5733256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Первинний туберкульозний комплекс (стадія кальцинації)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5877272"/>
            <a:ext cx="4248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Вогнищевий туберкульоз S2 верхньої частки правої легені</a:t>
            </a:r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15616" y="0"/>
          <a:ext cx="7632848" cy="3009900"/>
        </p:xfrm>
        <a:graphic>
          <a:graphicData uri="http://schemas.openxmlformats.org/drawingml/2006/table">
            <a:tbl>
              <a:tblPr/>
              <a:tblGrid>
                <a:gridCol w="7632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09900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800" b="1" i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691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2400" dirty="0"/>
              <a:t>Патологічні стани, які проявляються симптомом </a:t>
            </a:r>
            <a:r>
              <a:rPr lang="uk-UA" sz="2400" dirty="0" err="1"/>
              <a:t>вогнещевої</a:t>
            </a:r>
            <a:r>
              <a:rPr lang="uk-UA" sz="2400" dirty="0"/>
              <a:t> тіні.</a:t>
            </a:r>
            <a:endParaRPr lang="ru-RU" sz="2400" b="1" i="1" dirty="0">
              <a:ea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32670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836712"/>
            <a:ext cx="31527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73016"/>
            <a:ext cx="27527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 стрелкой 11"/>
          <p:cNvCxnSpPr/>
          <p:nvPr/>
        </p:nvCxnSpPr>
        <p:spPr>
          <a:xfrm>
            <a:off x="395536" y="1988840"/>
            <a:ext cx="504056" cy="14401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717032"/>
            <a:ext cx="27908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7992888" cy="435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4941168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На рентгенограмі органів грудної клітки у пацієнта з кровохарканням в середньому легеневому полі лівої легені визначається округле, солітарні утворення з чіткими, нерівними контурами, «доріжкою» до лівого кореня легені, розширення лівого кореня легкого.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0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Симптом округлої тіні в легені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6237312"/>
            <a:ext cx="3250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Солітарна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бронхокарцинома</a:t>
            </a:r>
            <a:endParaRPr lang="ru-RU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1520" y="42210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На рентгенограмі органів грудної клітки у пацієнта з кровохарканням визначається велике утворення в проекції правого кореня легені зі зменшенням обсягу верхньої частки правої легені</a:t>
            </a:r>
            <a:endParaRPr lang="ru-RU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896544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3501008"/>
            <a:ext cx="8578978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084168" y="260648"/>
            <a:ext cx="2125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пухлина Панкоста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908720"/>
            <a:ext cx="3923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/>
            <a:r>
              <a:rPr lang="uk-UA" dirty="0"/>
              <a:t>- округле утворення на верхівці правої легені; </a:t>
            </a:r>
          </a:p>
          <a:p>
            <a:pPr marL="179388" indent="-179388"/>
            <a:r>
              <a:rPr lang="uk-UA" dirty="0"/>
              <a:t>- високе стояння правого купола діафрагми за рахунок паралічу правого діафрагмального нерва через інфільтрації його пухлиною</a:t>
            </a:r>
            <a:endParaRPr lang="ru-RU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70063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4653136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Метастази в легенях. </a:t>
            </a:r>
          </a:p>
          <a:p>
            <a:pPr algn="ctr"/>
            <a:r>
              <a:rPr lang="uk-UA" sz="2400" dirty="0"/>
              <a:t>Множинні поліморфні вогнищеві тіні в обох легенів різних розмірів і форми.</a:t>
            </a:r>
            <a:endParaRPr lang="ru-RU" sz="2400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39"/>
            <a:ext cx="8568952" cy="4464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67544" y="522920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Метастази в легенях. </a:t>
            </a:r>
          </a:p>
          <a:p>
            <a:pPr algn="ctr"/>
            <a:r>
              <a:rPr lang="uk-UA" sz="2400" dirty="0"/>
              <a:t>Множинні дрібно вогнищеві тіні в обох легенях</a:t>
            </a:r>
            <a:endParaRPr lang="ru-RU" sz="2400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image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0728"/>
            <a:ext cx="2520280" cy="3938653"/>
          </a:xfrm>
          <a:prstGeom prst="rect">
            <a:avLst/>
          </a:prstGeom>
          <a:noFill/>
        </p:spPr>
      </p:pic>
      <p:pic>
        <p:nvPicPr>
          <p:cNvPr id="168963" name="Picture 3" descr="image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052736"/>
            <a:ext cx="4248472" cy="395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68" y="5229200"/>
          <a:ext cx="7056784" cy="1371600"/>
        </p:xfrm>
        <a:graphic>
          <a:graphicData uri="http://schemas.openxmlformats.org/drawingml/2006/table">
            <a:tbl>
              <a:tblPr/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Локальний склероз переднього відрізка ребра</a:t>
                      </a:r>
                      <a:endParaRPr lang="ru-RU" sz="2400" b="0" i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8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260648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Позалегеневі стани, що симулюють вогнищеві тіні в легенях.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566124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Тіні сосків, марковані металевими скріпками</a:t>
            </a:r>
            <a:r>
              <a:rPr lang="ru-RU" sz="2400" dirty="0"/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32656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Позалегеневі стани, що симулюють вогнищеві тіні в легенях</a:t>
            </a:r>
            <a:r>
              <a:rPr lang="ru-RU" sz="2400" dirty="0"/>
              <a:t>.</a:t>
            </a:r>
            <a:endParaRPr lang="ru-RU" sz="2400" b="1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661035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35292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4400" b="1" dirty="0"/>
              <a:t>Дисемінація</a:t>
            </a:r>
          </a:p>
          <a:p>
            <a:pPr lvl="0"/>
            <a:r>
              <a:rPr lang="uk-UA" sz="2400" dirty="0"/>
              <a:t> - одно   або двостороннє осередкове ураження легень, протяжність якого перевищує два сегмента (або два міжребер'я).</a:t>
            </a:r>
          </a:p>
          <a:p>
            <a:pPr lvl="0"/>
            <a:r>
              <a:rPr lang="uk-UA" sz="2400" dirty="0"/>
              <a:t>Причини: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дисемінований туберкульоз (гострий, підгострий, хронічний);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пневмонії;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пневмоконіоз (вузликова форма);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пухлини легенів (первинні – бронхоальвеолярна карцинома, вторинні);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 саркоїдоз (II, III ст.);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ДІЗЛ (дифузні </a:t>
            </a:r>
            <a:r>
              <a:rPr lang="uk-UA" sz="2400" dirty="0" err="1"/>
              <a:t>інтерстиціальні</a:t>
            </a:r>
            <a:r>
              <a:rPr lang="uk-UA" sz="2400" dirty="0"/>
              <a:t> захворювання легенів) і ін.</a:t>
            </a:r>
            <a:endParaRPr lang="ru-RU" sz="2400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 descr="image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052736"/>
            <a:ext cx="3048401" cy="53803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860032" y="2276872"/>
            <a:ext cx="3145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міліарний туберкульоз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0"/>
            <a:ext cx="8388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Патологічні стани, які проявляються симптомом дисемінації.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23928" y="476672"/>
            <a:ext cx="48245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Пневмонія у хворого на СНІД </a:t>
            </a:r>
          </a:p>
          <a:p>
            <a:endParaRPr lang="uk-UA" sz="2400" dirty="0"/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дрібновогнищевий тіні;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сітчаста деформація і посилення легеневого малюнка; 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uk-UA" sz="2400" dirty="0"/>
              <a:t>неоднорідне зниження пневматизации легеневої тканини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0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Патологічні стани, які проявляються симптомом дисемінації</a:t>
            </a:r>
            <a:r>
              <a:rPr lang="ru-RU" sz="2400" dirty="0"/>
              <a:t>.</a:t>
            </a:r>
            <a:endParaRPr lang="ru-RU" sz="2400" b="1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0" y="548680"/>
            <a:ext cx="3695073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552950"/>
            <a:ext cx="27908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59832" y="4919008"/>
            <a:ext cx="60841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середньо дисемінація (4-6 мм);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 неоднорідне зниження пневматизации в середніх і нижніх відділах; 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сітчаста деформація легеневого малюнка;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 дрібні </a:t>
            </a:r>
            <a:r>
              <a:rPr lang="uk-UA" sz="2400" dirty="0" err="1"/>
              <a:t>бульозні</a:t>
            </a:r>
            <a:r>
              <a:rPr lang="uk-UA" sz="2400" dirty="0"/>
              <a:t> кісти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3933056"/>
            <a:ext cx="4578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err="1"/>
              <a:t>Пневмоконіоз</a:t>
            </a:r>
            <a:r>
              <a:rPr lang="uk-UA" sz="2400" dirty="0"/>
              <a:t> (вузликова форма)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0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Патологічні стани, які проявляються симптомом дисемінації</a:t>
            </a:r>
            <a:r>
              <a:rPr lang="ru-RU" sz="2400" dirty="0"/>
              <a:t>.</a:t>
            </a:r>
            <a:endParaRPr lang="ru-RU" sz="2400" b="1" i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0" y="692696"/>
            <a:ext cx="29146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836712"/>
            <a:ext cx="33909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27985" y="1916832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Великовогнещева дисемінація </a:t>
            </a:r>
            <a:r>
              <a:rPr lang="ru-RU" sz="2400" dirty="0"/>
              <a:t>(7-10 мм)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5517232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Метастази меланоми шкіри </a:t>
            </a:r>
            <a:endParaRPr lang="uk-UA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0"/>
            <a:ext cx="8676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Патологічні стани, які проявляються симптомом дисемінації</a:t>
            </a:r>
            <a:r>
              <a:rPr lang="ru-RU" sz="2400" dirty="0"/>
              <a:t>.</a:t>
            </a:r>
            <a:endParaRPr lang="ru-RU" sz="2400" b="1" i="1" dirty="0"/>
          </a:p>
          <a:p>
            <a:pPr algn="ctr"/>
            <a:r>
              <a:rPr lang="ru-RU" sz="2400" dirty="0"/>
              <a:t>.</a:t>
            </a:r>
            <a:endParaRPr lang="ru-RU" sz="2400" b="1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24574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05064"/>
            <a:ext cx="305752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image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856895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5537" y="260648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Дисемінації по розташуванню вогнищ щодо вторинної часточки: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4221088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хаотична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4221088"/>
            <a:ext cx="22132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перилімфатична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4221088"/>
            <a:ext cx="2429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/>
              <a:t>центрілобулярна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20272" y="4293096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симптом </a:t>
            </a:r>
            <a:endParaRPr lang="en-US" dirty="0"/>
          </a:p>
          <a:p>
            <a:pPr algn="ctr"/>
            <a:r>
              <a:rPr lang="ru-RU" dirty="0"/>
              <a:t>«</a:t>
            </a:r>
            <a:r>
              <a:rPr lang="en-US" dirty="0"/>
              <a:t>Tree in bud</a:t>
            </a:r>
            <a:r>
              <a:rPr lang="ru-RU" dirty="0"/>
              <a:t>»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400" b="1" dirty="0"/>
              <a:t>ОКРУГЛА ТІНЬ</a:t>
            </a:r>
          </a:p>
          <a:p>
            <a:pPr lvl="0"/>
            <a:r>
              <a:rPr lang="uk-UA" sz="2400" dirty="0"/>
              <a:t> (Фокусна тінь, куляста тінь, округле утворення) - обмежене затемнення, у всіх проекціях зберігає форму кола, півкола, овалу розмірами більше 1 см. </a:t>
            </a:r>
          </a:p>
          <a:p>
            <a:pPr lvl="0"/>
            <a:r>
              <a:rPr lang="uk-UA" sz="2400" dirty="0" err="1"/>
              <a:t>Node</a:t>
            </a:r>
            <a:r>
              <a:rPr lang="uk-UA" sz="2400" dirty="0"/>
              <a:t>: вузол&gt; 10 мм, але &lt;30 мм.</a:t>
            </a:r>
          </a:p>
          <a:p>
            <a:pPr lvl="0"/>
            <a:r>
              <a:rPr lang="uk-UA" sz="2400" dirty="0"/>
              <a:t> </a:t>
            </a:r>
            <a:r>
              <a:rPr lang="uk-UA" sz="2400" dirty="0" err="1"/>
              <a:t>Mass</a:t>
            </a:r>
            <a:r>
              <a:rPr lang="uk-UA" sz="2400" dirty="0"/>
              <a:t>: утворення &gt; 30 мм</a:t>
            </a:r>
          </a:p>
          <a:p>
            <a:pPr lvl="0"/>
            <a:r>
              <a:rPr lang="uk-UA" sz="2400" dirty="0"/>
              <a:t>Внутрішньолегеневі процеси: </a:t>
            </a:r>
          </a:p>
          <a:p>
            <a:pPr lvl="0"/>
            <a:r>
              <a:rPr lang="uk-UA" sz="2400" dirty="0"/>
              <a:t>Поодинокі тіні: </a:t>
            </a:r>
          </a:p>
          <a:p>
            <a:pPr marL="1074738" lvl="0" indent="-363538">
              <a:buFont typeface="Arial" pitchFamily="34" charset="0"/>
              <a:buChar char="•"/>
            </a:pPr>
            <a:r>
              <a:rPr lang="uk-UA" sz="2400" dirty="0"/>
              <a:t>запальний інфільтрат (неспецифічний, специфічний);</a:t>
            </a:r>
          </a:p>
          <a:p>
            <a:pPr marL="1074738" lvl="0" indent="-363538">
              <a:buFont typeface="Arial" pitchFamily="34" charset="0"/>
              <a:buChar char="•"/>
            </a:pPr>
            <a:r>
              <a:rPr lang="uk-UA" sz="2400" dirty="0"/>
              <a:t> абсцес до дренування; </a:t>
            </a:r>
          </a:p>
          <a:p>
            <a:pPr marL="1074738" lvl="0" indent="-363538">
              <a:buFont typeface="Arial" pitchFamily="34" charset="0"/>
              <a:buChar char="•"/>
            </a:pPr>
            <a:r>
              <a:rPr lang="uk-UA" sz="2400" dirty="0"/>
              <a:t>пухлини (первинні, вторинні);</a:t>
            </a:r>
          </a:p>
          <a:p>
            <a:pPr marL="1074738" lvl="0" indent="-363538">
              <a:buFont typeface="Arial" pitchFamily="34" charset="0"/>
              <a:buChar char="•"/>
            </a:pPr>
            <a:r>
              <a:rPr lang="uk-UA" sz="2400" dirty="0"/>
              <a:t>заповнена рідиною кіста (вроджена, придбана, в т.ч. паразитарна); </a:t>
            </a:r>
          </a:p>
          <a:p>
            <a:pPr marL="1074738" lvl="0" indent="-363538">
              <a:buFont typeface="Arial" pitchFamily="34" charset="0"/>
              <a:buChar char="•"/>
            </a:pPr>
            <a:r>
              <a:rPr lang="uk-UA" sz="2400" dirty="0"/>
              <a:t>ВВРЛ (артеріовенозна мальформація) та ін.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797152"/>
            <a:ext cx="3888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Периферичний рак верхньої частки лівої легені: округла тінь діаметром до 1,5 см з </a:t>
            </a:r>
            <a:r>
              <a:rPr lang="uk-UA" dirty="0" err="1"/>
              <a:t>спікуловідними</a:t>
            </a:r>
            <a:r>
              <a:rPr lang="uk-UA" dirty="0"/>
              <a:t> контурами, до якої підходить «доріжка» </a:t>
            </a:r>
            <a:r>
              <a:rPr lang="uk-UA" dirty="0" err="1"/>
              <a:t>лимфангіта</a:t>
            </a:r>
            <a:r>
              <a:rPr lang="uk-UA" dirty="0"/>
              <a:t> (а)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4797152"/>
            <a:ext cx="34563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Периферичний рак (</a:t>
            </a:r>
            <a:r>
              <a:rPr lang="uk-UA" dirty="0" err="1"/>
              <a:t>Рапсost</a:t>
            </a:r>
            <a:r>
              <a:rPr lang="uk-UA" dirty="0"/>
              <a:t> на верхівці правої легені утворення з чіткими, горбистими контурами. деструкція хребців і ребер на цьому рівні (б)</a:t>
            </a:r>
            <a:br>
              <a:rPr lang="ru-RU" dirty="0"/>
            </a:br>
            <a:endParaRPr lang="ru-RU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813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36912"/>
            <a:ext cx="28479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27813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2564904"/>
            <a:ext cx="2664296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4797152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АВМ (артеріовенозна мальформація) - округле утворення з чіткими контурами, від якого відходить 2 «доріжки» (КТ-ангіографія)</a:t>
            </a:r>
            <a:endParaRPr lang="ru-RU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3400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"/>
            <a:ext cx="2600325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589240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Інфільтративний туберкульоз з розпадом та обсіменінням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44008" y="5589240"/>
            <a:ext cx="41764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Гамартохондрома - неоднорідність за рахунок звапнінення за типом «попкорну»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48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2267744" y="620688"/>
            <a:ext cx="360040" cy="7200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2996952"/>
            <a:ext cx="3013535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0"/>
            <a:ext cx="24860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2996952"/>
            <a:ext cx="24193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dirty="0"/>
              <a:t>Численні тіні:</a:t>
            </a:r>
            <a:r>
              <a:rPr lang="uk-UA" sz="2400" dirty="0"/>
              <a:t>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запальні інфільтрати (неспецифічні - септичні пневмонії, специфічні);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пухлини (первинні (бронхоальвеолярна </a:t>
            </a:r>
            <a:r>
              <a:rPr lang="uk-UA" sz="2400" dirty="0" err="1"/>
              <a:t>аденокарцінома</a:t>
            </a:r>
            <a:r>
              <a:rPr lang="uk-UA" sz="2400" dirty="0"/>
              <a:t>), вторинні);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заповнені рідиною кісти (паразитарні);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ВВРЛ (АВМ та </a:t>
            </a:r>
            <a:r>
              <a:rPr lang="uk-UA" sz="2400" dirty="0" err="1"/>
              <a:t>ін</a:t>
            </a:r>
            <a:r>
              <a:rPr lang="uk-UA" sz="2400" dirty="0"/>
              <a:t>).</a:t>
            </a:r>
            <a:endParaRPr lang="ru-RU" sz="2400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3" name="Picture 3" descr="image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636912"/>
            <a:ext cx="2376263" cy="22322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5157192"/>
            <a:ext cx="2952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Септична пневмонія, ускладнена абсцедированием - переважно субплеврально розташування фокусів інфільтрації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5373216"/>
            <a:ext cx="2448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Численні кулясті метастази раку нирки - хаотичне розташування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332656"/>
            <a:ext cx="3635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Патологічні стани, які проявляються множинними округлими тінями та порожнинами</a:t>
            </a: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75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0"/>
            <a:ext cx="2376264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2636912"/>
            <a:ext cx="2896175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Патологічні стани, які проявляються множинними округлими тінями і порожниною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725144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Численні ехінококові кісти. Симптом «посилення» капсули при контрастировании (</a:t>
            </a:r>
            <a:r>
              <a:rPr lang="uk-UA" sz="2400" dirty="0" err="1"/>
              <a:t>КТ-ангіографії</a:t>
            </a:r>
            <a:r>
              <a:rPr lang="uk-UA" sz="2400" dirty="0"/>
              <a:t>)</a:t>
            </a:r>
            <a:endParaRPr lang="ru-RU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363855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196752"/>
            <a:ext cx="499292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260648"/>
            <a:ext cx="46085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dirty="0"/>
              <a:t>Вогнищеві тіні можуть давати і </a:t>
            </a:r>
            <a:r>
              <a:rPr lang="uk-UA" sz="2400" b="1" dirty="0" err="1"/>
              <a:t>позалегеневі</a:t>
            </a:r>
            <a:r>
              <a:rPr lang="uk-UA" sz="2400" b="1" dirty="0"/>
              <a:t> процеси: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осумкований гідроторакс;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пухлини плеври (доброякісні, злоякісні),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 діафрагмальні грижі,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пухлини ребер (первинні, вторинні);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новоутворення і кісти середостіння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5805264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Осумкований </a:t>
            </a:r>
            <a:r>
              <a:rPr lang="uk-UA" sz="2400" dirty="0" err="1"/>
              <a:t>інтерлобарний</a:t>
            </a:r>
            <a:r>
              <a:rPr lang="uk-UA" sz="2400" dirty="0"/>
              <a:t> гідроторакс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4293096"/>
            <a:ext cx="4374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Позалегеневі патологічні стани.</a:t>
            </a: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03848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899592" cy="33265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9040"/>
            <a:ext cx="320384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55976" y="47667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uk-UA" sz="2400" dirty="0" err="1"/>
              <a:t>Мезотеліома</a:t>
            </a:r>
            <a:r>
              <a:rPr lang="uk-UA" sz="2400" dirty="0"/>
              <a:t> плеври з деструкцією ребра на цьому рівні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0"/>
            <a:ext cx="4354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Позалегеневі патологічні стани</a:t>
            </a:r>
            <a:r>
              <a:rPr lang="ru-RU" dirty="0"/>
              <a:t>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3476625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7032"/>
            <a:ext cx="349188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03648" y="5517232"/>
          <a:ext cx="6096000" cy="1828800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/>
                        <a:t>Остеосаркома заднього відрізка ребра</a:t>
                      </a:r>
                      <a:endParaRPr lang="ru-RU" sz="2400" i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979712" y="188640"/>
            <a:ext cx="4374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Позалегеневі патологічні стани</a:t>
            </a:r>
            <a:r>
              <a:rPr lang="ru-RU" sz="2400" dirty="0"/>
              <a:t>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418147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836712"/>
            <a:ext cx="323850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dirty="0"/>
              <a:t>ОБМЕЖЕНЕ ЗАТЕМНЕНИЕ (ДІЛЯНКА ЗАТЕМНЕННЯ) </a:t>
            </a:r>
          </a:p>
          <a:p>
            <a:pPr lvl="0">
              <a:buFontTx/>
              <a:buChar char="-"/>
            </a:pPr>
            <a:r>
              <a:rPr lang="uk-UA" sz="2400" dirty="0"/>
              <a:t>затемнення частини легеневого поля </a:t>
            </a:r>
          </a:p>
          <a:p>
            <a:pPr lvl="0"/>
            <a:r>
              <a:rPr lang="uk-UA" sz="2400" dirty="0"/>
              <a:t>Внутрішньолегеневі процеси: </a:t>
            </a:r>
            <a:r>
              <a:rPr lang="uk-UA" sz="2400" dirty="0" err="1"/>
              <a:t>безповітряність</a:t>
            </a:r>
            <a:r>
              <a:rPr lang="uk-UA" sz="2400" dirty="0"/>
              <a:t> і ущільнення легеневої тканини будь-якого походження (ателектаз частки, сегмента, пневмонія, пухлини, туберкульоз і ін.)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306896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/>
              <a:t>Правобічна </a:t>
            </a:r>
            <a:r>
              <a:rPr lang="uk-UA" sz="2400" dirty="0" err="1"/>
              <a:t>сегментарная</a:t>
            </a:r>
            <a:r>
              <a:rPr lang="uk-UA" sz="2400" dirty="0"/>
              <a:t> пневмонія - ділянка затемнення (S8) трикутної форми верхівкою спрямований до кореня, широкою основою прилягає до грудної стінки і діафрагми, неоднорідної структури.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564904"/>
            <a:ext cx="396044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6" y="4509120"/>
          <a:ext cx="3960440" cy="1828800"/>
        </p:xfrm>
        <a:graphic>
          <a:graphicData uri="http://schemas.openxmlformats.org/drawingml/2006/table">
            <a:tbl>
              <a:tblPr/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22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/>
                        <a:t>Пневмонія верхньої частки правої легені </a:t>
                      </a:r>
                      <a:r>
                        <a:rPr lang="uk-UA" sz="2400" dirty="0"/>
                        <a:t>(крупозна) - провисаючий нижній контур за рахунок збільшення обсягу частки.</a:t>
                      </a:r>
                      <a:endParaRPr lang="ru-RU" sz="2000" b="0" i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0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Приклади патологічних станів, які проявляються симптомом обмеженого затемнення</a:t>
            </a:r>
            <a:r>
              <a:rPr lang="ru-RU" sz="2400" dirty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4365010"/>
            <a:ext cx="44999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Ателектаз верхньої частки правої легені при центральному раку </a:t>
            </a:r>
          </a:p>
          <a:p>
            <a:pPr>
              <a:buFontTx/>
              <a:buChar char="-"/>
            </a:pPr>
            <a:r>
              <a:rPr lang="uk-UA" sz="2000" dirty="0"/>
              <a:t>втягнутий нижній контур за рахунок зменшення обсягу частки;</a:t>
            </a:r>
          </a:p>
          <a:p>
            <a:pPr>
              <a:buFontTx/>
              <a:buChar char="-"/>
            </a:pPr>
            <a:r>
              <a:rPr lang="uk-UA" sz="2000" dirty="0"/>
              <a:t>  зміщення трахеї в уражену сторону.</a:t>
            </a:r>
            <a:endParaRPr lang="ru-RU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385762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908720"/>
            <a:ext cx="382905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95536" y="260648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dirty="0"/>
              <a:t>Позалегеневі процеси: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утворення з тканин грудної стінки (новоутворення ребер, м'яких тканин та ін.);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патологічні процеси в плеврі:</a:t>
            </a:r>
          </a:p>
          <a:p>
            <a:pPr marL="987425" lvl="0" indent="-276225">
              <a:buFont typeface="Arial" pitchFamily="34" charset="0"/>
              <a:buChar char="•"/>
            </a:pPr>
            <a:r>
              <a:rPr lang="uk-UA" sz="2400" dirty="0"/>
              <a:t> накопичення рідини: (вільної, </a:t>
            </a:r>
            <a:r>
              <a:rPr lang="uk-UA" sz="2400" dirty="0" err="1"/>
              <a:t>осумкованної</a:t>
            </a:r>
            <a:r>
              <a:rPr lang="uk-UA" sz="2400" dirty="0"/>
              <a:t>); </a:t>
            </a:r>
          </a:p>
          <a:p>
            <a:pPr marL="987425" lvl="0" indent="-276225">
              <a:buFont typeface="Arial" pitchFamily="34" charset="0"/>
              <a:buChar char="•"/>
            </a:pPr>
            <a:r>
              <a:rPr lang="uk-UA" sz="2400" dirty="0"/>
              <a:t>пухлини (первинні, вторинні) </a:t>
            </a:r>
          </a:p>
          <a:p>
            <a:pPr marL="987425" lvl="0" indent="-276225">
              <a:buFont typeface="Arial" pitchFamily="34" charset="0"/>
              <a:buChar char="•"/>
            </a:pPr>
            <a:r>
              <a:rPr lang="uk-UA" sz="2400" dirty="0"/>
              <a:t>звапнінення;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медіастинальні утворення, виступаючі в легеневі поля, розташовуються в серединній тіні, не зміщуються при диханні, відтісняють або здавлюють анатомічні структури середостіння (</a:t>
            </a:r>
            <a:r>
              <a:rPr lang="uk-UA" sz="2400" dirty="0" err="1"/>
              <a:t>КТ</a:t>
            </a:r>
            <a:r>
              <a:rPr lang="uk-UA" sz="2400" dirty="0"/>
              <a:t>, МРТ);</a:t>
            </a:r>
          </a:p>
          <a:p>
            <a:pPr marL="360363" lvl="0" indent="-360363" algn="just">
              <a:buFont typeface="Wingdings" pitchFamily="2" charset="2"/>
              <a:buChar char="§"/>
            </a:pPr>
            <a:r>
              <a:rPr lang="uk-UA" sz="2400" dirty="0"/>
              <a:t>патологічні стани діафрагми (пухлини, кісти, обмежені релаксації), пов'язані з нею (об'ємні утворення печінки, діафрагмальні грижі).</a:t>
            </a:r>
            <a:endParaRPr lang="ru-RU" sz="2400" dirty="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88024" y="4611231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/>
              <a:t>Правобічний осумкований </a:t>
            </a:r>
            <a:r>
              <a:rPr lang="uk-UA" sz="2000" dirty="0" err="1"/>
              <a:t>косто-діафрагмальний</a:t>
            </a:r>
            <a:r>
              <a:rPr lang="uk-UA" sz="2000" dirty="0"/>
              <a:t> гідроторакс - від переднього відрізка IV ребра</a:t>
            </a:r>
          </a:p>
          <a:p>
            <a:r>
              <a:rPr lang="uk-UA" sz="2000" dirty="0"/>
              <a:t> - ділянка затемнення, широкою основою прилегла до грудної стінці і куполу діафрагми, з опуклим контуром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0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Примеры патологических состояний плевры, проявляющиеся симптомом ограниченного затемнения.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797152"/>
            <a:ext cx="4176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Лівобічний гідроторакс до переднього відрізка V ребра - ділянка затемнення з косим верхнім контуром</a:t>
            </a:r>
            <a:endParaRPr lang="ru-RU" sz="2400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382905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08720"/>
            <a:ext cx="41338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300192" y="4509120"/>
            <a:ext cx="792088" cy="216024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5657671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Звапнення (інкрустація) плеври - численні ділянки затемнення неправильної форми, неоднорідні за рахунок звапнення.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0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Приклад патологічного стану плеври, що виявляється симптомом ділянки затемнення.</a:t>
            </a:r>
            <a:endParaRPr lang="ru-RU" sz="24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836712"/>
            <a:ext cx="511492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487957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292080" y="2420888"/>
            <a:ext cx="3851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Під лівим куполом діафрагми визначається округла тінь з чіткими, рівними, </a:t>
            </a:r>
            <a:r>
              <a:rPr lang="uk-UA" dirty="0" err="1"/>
              <a:t>звапненням</a:t>
            </a:r>
            <a:r>
              <a:rPr lang="uk-UA" dirty="0"/>
              <a:t> контурами - Кіста селезінки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0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Приклад позалегеневого патологічного стану виявляється симптомом ділянки затемнення.</a:t>
            </a:r>
            <a:endParaRPr lang="ru-RU" sz="2800" dirty="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dirty="0"/>
              <a:t>ТОТАЛЬНЕ (субтотальне) ЗАТЕМНЕННЯ ЛЕГЕНЕВОГО ПОЛЯ</a:t>
            </a:r>
          </a:p>
          <a:p>
            <a:pPr lvl="0"/>
            <a:r>
              <a:rPr lang="uk-UA" sz="2400" dirty="0"/>
              <a:t> - затемнення всього або більшої частини легеневого поля (2/3) або обох легенів.</a:t>
            </a:r>
          </a:p>
          <a:p>
            <a:pPr lvl="0"/>
            <a:r>
              <a:rPr lang="uk-UA" sz="2400" dirty="0"/>
              <a:t>Внутрішньолегеневі процеси: без повітряність і ущільнення легеневої тканини будь-якого походження: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тотальний ателектаз легені,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пневмонія,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набряк легенів,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цироз легкого і ін.</a:t>
            </a:r>
            <a:endParaRPr lang="ru-RU" sz="2400" b="1" dirty="0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611231"/>
            <a:ext cx="38164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/>
              <a:t>Тотальний ателектаз правої легені </a:t>
            </a:r>
            <a:r>
              <a:rPr lang="uk-UA" sz="2000" dirty="0"/>
              <a:t>- інтенсивне гомогенне затемнення правої легені. Органи середостіння різко зміщені в бік ураження (вправо). Зліва - компенсаторне здуття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4611231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/>
              <a:t>Лівобічна субтотальная пневмонія, ускладнена деструкцією - інтенсивне затемнення лівої легені, </a:t>
            </a:r>
            <a:r>
              <a:rPr lang="uk-UA" sz="2000" dirty="0" err="1"/>
              <a:t>негомогенное</a:t>
            </a:r>
            <a:r>
              <a:rPr lang="uk-UA" sz="2000" dirty="0"/>
              <a:t> за рахунок множинних ділянок просвітлення. Органи середостіння розташовані зазвичай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0"/>
            <a:ext cx="8892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Приклади легеневих патологічних стані, що проявляються симптомом тотального / субтотального затемнення</a:t>
            </a:r>
            <a:r>
              <a:rPr lang="ru-RU" sz="24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330517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980728"/>
            <a:ext cx="36957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5589240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РДС (респіраторний </a:t>
            </a:r>
            <a:r>
              <a:rPr lang="uk-UA" sz="2400" dirty="0" err="1"/>
              <a:t>дистрес</a:t>
            </a:r>
            <a:r>
              <a:rPr lang="uk-UA" sz="2400" dirty="0"/>
              <a:t> синдром) - двостороннє інтенсивне затемнення легенів, неоднорідне за рахунок симптому «без контрастної повітряної бронхографії».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5048" y="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Приклад патологічних станів в легких, виявляються симптомом тотального затемнення</a:t>
            </a:r>
            <a:r>
              <a:rPr lang="ru-RU" sz="2400" dirty="0"/>
              <a:t>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980728"/>
            <a:ext cx="4505325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332656"/>
            <a:ext cx="856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dirty="0"/>
              <a:t>Позалегеневі процеси: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патологічні процеси плеври (ущільнення плеври),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накопичення рідини в плевральній порожнині (гідроторакс),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 пухлини плеври;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великі новоутворення будь-якої анатомічної структури грудної стінки;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великі новоутворення середостіння;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діафрагмальні грижі</a:t>
            </a:r>
            <a:endParaRPr lang="ru-RU" sz="2400" dirty="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5229200"/>
            <a:ext cx="85324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uk-UA" sz="2400" dirty="0"/>
              <a:t>інтенсивне гомогенне затемнення лівої половини грудної порожнини.</a:t>
            </a:r>
          </a:p>
          <a:p>
            <a:pPr>
              <a:buFontTx/>
              <a:buChar char="-"/>
            </a:pPr>
            <a:r>
              <a:rPr lang="uk-UA" sz="2400" dirty="0"/>
              <a:t> органи середостіння різко зміщені в протилежну сторону (вправо)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0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Приклад позалегеневих патологічних станів, що проявляються симптомом субтотального затемнення</a:t>
            </a:r>
            <a:r>
              <a:rPr lang="ru-RU" sz="24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24129" y="2132856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Лівобічний тотальний гідроторакс</a:t>
            </a:r>
            <a:endParaRPr lang="ru-RU" sz="24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46577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5085184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- </a:t>
            </a:r>
            <a:r>
              <a:rPr lang="uk-UA" sz="2400" dirty="0"/>
              <a:t>затемнення лівого легеневого поля, неоднорідне за рахунок множинних ділянок звапнення. Ліва легеня зменшено в обсязі (ознаки інвазії)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0"/>
            <a:ext cx="8676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Приклад позалегеневих патологічних станів, що проявляються симптомом субтотального затемнення</a:t>
            </a:r>
            <a:r>
              <a:rPr lang="ru-RU" sz="24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99568" y="1844824"/>
            <a:ext cx="25480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Тератокарцинома </a:t>
            </a:r>
          </a:p>
          <a:p>
            <a:pPr algn="ctr"/>
            <a:r>
              <a:rPr lang="ru-RU" sz="2400" dirty="0" err="1"/>
              <a:t>середостіння</a:t>
            </a:r>
            <a:r>
              <a:rPr lang="ru-RU" sz="2400" dirty="0"/>
              <a:t>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401955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80526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/>
              <a:t> </a:t>
            </a:r>
            <a:r>
              <a:rPr lang="uk-UA" sz="2400" dirty="0"/>
              <a:t>неоднорідне затемнення легеневого поля. </a:t>
            </a:r>
          </a:p>
          <a:p>
            <a:pPr>
              <a:buFontTx/>
              <a:buChar char="-"/>
            </a:pPr>
            <a:r>
              <a:rPr lang="uk-UA" sz="2400" dirty="0"/>
              <a:t> зміщення органів середостіння в протилежну сторону (вправо)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0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Приклад позалегеневих патологічних станів, що проявляються симптомом субтотального затемнення.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4048" y="16288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/>
              <a:t>Вроджена лівобічна діафрагмальна  кила</a:t>
            </a:r>
            <a:endParaRPr lang="ru-RU" sz="24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447675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dirty="0"/>
              <a:t>Відсутність легені: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вродженого генезу (агенезія, аплазія легені); </a:t>
            </a:r>
          </a:p>
          <a:p>
            <a:pPr marL="363538" lvl="0" indent="-363538">
              <a:buFont typeface="Arial" pitchFamily="34" charset="0"/>
              <a:buChar char="•"/>
            </a:pPr>
            <a:r>
              <a:rPr lang="uk-UA" sz="2400" dirty="0"/>
              <a:t>придбане (стан після пульмонектомії</a:t>
            </a:r>
            <a:r>
              <a:rPr lang="ru-RU" sz="24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229200"/>
            <a:ext cx="8964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Tx/>
              <a:buChar char="-"/>
            </a:pPr>
            <a:r>
              <a:rPr lang="uk-UA" sz="2400" dirty="0"/>
              <a:t>інтенсивне гомогенне затемнення лівої половини грудної порожнини.</a:t>
            </a:r>
          </a:p>
          <a:p>
            <a:pPr marL="174625" indent="-174625">
              <a:buFontTx/>
              <a:buChar char="-"/>
            </a:pPr>
            <a:r>
              <a:rPr lang="uk-UA" sz="2400" dirty="0"/>
              <a:t> органи середостіння різко зміщені в бік ураження (вліво). Праворуч - компенсаторний гіперпневматоз і ділянку інфільтрації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556792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Відсутність легені вродженого генезу</a:t>
            </a:r>
            <a:r>
              <a:rPr lang="ru-RU" sz="2400" dirty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236297" y="2852936"/>
            <a:ext cx="1907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Агенезія </a:t>
            </a:r>
          </a:p>
          <a:p>
            <a:pPr algn="ctr"/>
            <a:r>
              <a:rPr lang="uk-UA" sz="2400" dirty="0"/>
              <a:t>лівої легені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88840"/>
            <a:ext cx="32575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988840"/>
            <a:ext cx="345757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549676"/>
            <a:ext cx="83894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Стан після правобічної пульмонектомії </a:t>
            </a:r>
          </a:p>
          <a:p>
            <a:pPr marL="174625" indent="-174625">
              <a:buFontTx/>
              <a:buChar char="-"/>
            </a:pPr>
            <a:r>
              <a:rPr lang="uk-UA" sz="2400" dirty="0"/>
              <a:t>. інтенсивне гомогенне затемнення правої половини грудної порожнини</a:t>
            </a:r>
          </a:p>
          <a:p>
            <a:pPr marL="174625" indent="-174625">
              <a:buFontTx/>
              <a:buChar char="-"/>
            </a:pPr>
            <a:r>
              <a:rPr lang="uk-UA" sz="2400" dirty="0"/>
              <a:t>органи середостіння різко зміщені в бік ураження (вправо). Зліва компенсаторний гіперпневматоз з формуванням помилкової медіастинальної кили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188640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Отсутствие легкого приобретенного генеза.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367665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692696"/>
            <a:ext cx="432435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Диференціальні ознаки патологічних станів з симптомом тотального / субтотального затемнення</a:t>
            </a:r>
            <a:endParaRPr lang="ru-RU" sz="24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60" y="1124744"/>
          <a:ext cx="7920881" cy="5661266"/>
        </p:xfrm>
        <a:graphic>
          <a:graphicData uri="http://schemas.openxmlformats.org/drawingml/2006/table">
            <a:tbl>
              <a:tblPr/>
              <a:tblGrid>
                <a:gridCol w="2708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8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4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2043">
                <a:tc rowSpan="2">
                  <a:txBody>
                    <a:bodyPr/>
                    <a:lstStyle/>
                    <a:p>
                      <a:pPr indent="-54610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uk-UA" b="1" noProof="0">
                          <a:solidFill>
                            <a:schemeClr val="bg1"/>
                          </a:solidFill>
                        </a:rPr>
                        <a:t>Розташування середостіння</a:t>
                      </a:r>
                      <a:endParaRPr lang="uk-UA" sz="1800" b="1" noProof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54610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800" b="1" spc="0" noProof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Характер затемнення (структура)</a:t>
                      </a:r>
                      <a:endParaRPr lang="uk-UA" sz="1800" noProof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8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54610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800" b="1" spc="0" noProof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Однорідне</a:t>
                      </a:r>
                      <a:endParaRPr lang="uk-UA" sz="1800" noProof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54610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800" b="1" spc="0" noProof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Неоднорідне</a:t>
                      </a:r>
                      <a:endParaRPr lang="uk-UA" sz="1800" noProof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4392">
                <a:tc>
                  <a:txBody>
                    <a:bodyPr/>
                    <a:lstStyle/>
                    <a:p>
                      <a:pPr indent="-54610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800" spc="0" noProof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Звичайне</a:t>
                      </a:r>
                      <a:endParaRPr lang="uk-UA" sz="1800" noProof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800" noProof="0">
                        <a:solidFill>
                          <a:srgbClr val="000000"/>
                        </a:solidFill>
                        <a:latin typeface="Courier New"/>
                        <a:ea typeface="Courier New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54610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noProof="0">
                          <a:solidFill>
                            <a:schemeClr val="bg1"/>
                          </a:solidFill>
                        </a:rPr>
                        <a:t>Запальна інфільтрація (специфічна, неспецифічна), набряк легенів,</a:t>
                      </a:r>
                      <a:r>
                        <a:rPr lang="uk-UA" sz="1800" spc="0" noProof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РДС</a:t>
                      </a:r>
                      <a:r>
                        <a:rPr lang="uk-UA" sz="1800" spc="0" noProof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uk-UA" sz="1800" noProof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6172">
                <a:tc>
                  <a:txBody>
                    <a:bodyPr/>
                    <a:lstStyle/>
                    <a:p>
                      <a:pPr indent="-54610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noProof="0">
                          <a:solidFill>
                            <a:schemeClr val="bg1"/>
                          </a:solidFill>
                        </a:rPr>
                        <a:t>Зміщення в бік затемнення</a:t>
                      </a:r>
                      <a:endParaRPr lang="uk-UA" sz="1800" noProof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54610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800" spc="0" noProof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Ателектаз легені, </a:t>
                      </a:r>
                      <a:r>
                        <a:rPr lang="uk-UA" dirty="0">
                          <a:solidFill>
                            <a:schemeClr val="bg1"/>
                          </a:solidFill>
                        </a:rPr>
                        <a:t>відсутність легкого (вроджена або набута)</a:t>
                      </a:r>
                      <a:endParaRPr lang="uk-UA" sz="1800" noProof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54610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dirty="0">
                          <a:solidFill>
                            <a:schemeClr val="bg1"/>
                          </a:solidFill>
                        </a:rPr>
                        <a:t>Гіпоплазія легені, цироз легені, плевральні спайки</a:t>
                      </a:r>
                      <a:endParaRPr lang="uk-UA" sz="1800" noProof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6850">
                <a:tc>
                  <a:txBody>
                    <a:bodyPr/>
                    <a:lstStyle/>
                    <a:p>
                      <a:pPr indent="-54610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dirty="0">
                          <a:solidFill>
                            <a:schemeClr val="bg1"/>
                          </a:solidFill>
                        </a:rPr>
                        <a:t>Зміщення в протилежну сторону</a:t>
                      </a:r>
                      <a:endParaRPr lang="uk-UA" sz="1800" noProof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54610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dirty="0">
                          <a:solidFill>
                            <a:schemeClr val="bg1"/>
                          </a:solidFill>
                        </a:rPr>
                        <a:t>Рідина в плевральній порожнині, великі новоутворення легкого, плеври, грудної стінки, ВВРЛ (КАМ)</a:t>
                      </a:r>
                      <a:endParaRPr lang="uk-UA" sz="1800" noProof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54610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uk-UA" dirty="0">
                          <a:solidFill>
                            <a:schemeClr val="bg1"/>
                          </a:solidFill>
                        </a:rPr>
                        <a:t>Діафрагмальні кили</a:t>
                      </a:r>
                      <a:endParaRPr lang="uk-UA" sz="1800" noProof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СИМПТОМИ ЗАТЕМНЕННЯ ЛЕГЕНЕВОЇ ТКАНИНИ НА </a:t>
            </a:r>
            <a:r>
              <a:rPr lang="uk-UA" sz="2400" b="1" dirty="0" err="1"/>
              <a:t>КТ</a:t>
            </a:r>
            <a:r>
              <a:rPr lang="uk-UA" sz="2400" b="1" dirty="0"/>
              <a:t>: </a:t>
            </a:r>
          </a:p>
          <a:p>
            <a:r>
              <a:rPr lang="uk-UA" sz="2400" dirty="0"/>
              <a:t>Симптом «матового скла» - неспецифічний радіологічний симптом, що відображає різні патологічні зміни в легеневій тканині на рівні альвеол. Візуалізується при </a:t>
            </a:r>
            <a:r>
              <a:rPr lang="uk-UA" sz="2400" dirty="0" err="1"/>
              <a:t>КТ</a:t>
            </a:r>
            <a:r>
              <a:rPr lang="uk-UA" sz="2400" dirty="0"/>
              <a:t> як туманне, матове зниження прозорості легеневої тканини, на тлі якого диференціюється легеневий малюнок і стінки бронхів. </a:t>
            </a:r>
          </a:p>
          <a:p>
            <a:r>
              <a:rPr lang="uk-UA" sz="2400" dirty="0"/>
              <a:t>Даний симптом може бути обумовлений частковим зниженням легкості легеневих альвеол (транссудат, ексудат, кров та ін.), Їх частковим спадением (</a:t>
            </a:r>
            <a:r>
              <a:rPr lang="uk-UA" sz="2400" dirty="0" err="1"/>
              <a:t>гіповентиляцією</a:t>
            </a:r>
            <a:r>
              <a:rPr lang="uk-UA" sz="2400" dirty="0"/>
              <a:t>) або потовщенням їх стінок.</a:t>
            </a:r>
            <a:endParaRPr lang="ru-RU" dirty="0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221088"/>
            <a:ext cx="4392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err="1"/>
              <a:t>Пневмоцистна</a:t>
            </a:r>
            <a:r>
              <a:rPr lang="uk-UA" sz="2400" dirty="0"/>
              <a:t> пневмонія</a:t>
            </a:r>
          </a:p>
          <a:p>
            <a:r>
              <a:rPr lang="en-US" sz="2400" dirty="0"/>
              <a:t>(Pneumocystis </a:t>
            </a:r>
            <a:r>
              <a:rPr lang="en-US" sz="2400" dirty="0" err="1"/>
              <a:t>jiroveci</a:t>
            </a:r>
            <a:r>
              <a:rPr lang="en-US" sz="2400" dirty="0"/>
              <a:t> pneumonia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5226784"/>
            <a:ext cx="42119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Альвеолярний протеиноз - симптом "матового скла» в поєднанні з потовщенням </a:t>
            </a:r>
            <a:r>
              <a:rPr lang="uk-UA" sz="2000" dirty="0" err="1"/>
              <a:t>міждчасткових</a:t>
            </a:r>
            <a:r>
              <a:rPr lang="uk-UA" sz="2000" dirty="0"/>
              <a:t> перегородок описаний як симптом «бруківки»</a:t>
            </a:r>
            <a:r>
              <a:rPr lang="ru-RU" sz="2000" dirty="0"/>
              <a:t>(</a:t>
            </a:r>
            <a:r>
              <a:rPr lang="ru-RU" sz="2000" dirty="0" err="1"/>
              <a:t>crazy-pavingsign</a:t>
            </a:r>
            <a:r>
              <a:rPr lang="ru-RU" sz="2000" dirty="0"/>
              <a:t>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0"/>
            <a:ext cx="8604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Приклади захворювань, що виявляються </a:t>
            </a:r>
          </a:p>
          <a:p>
            <a:pPr algn="ctr"/>
            <a:r>
              <a:rPr lang="uk-UA" sz="2400" dirty="0"/>
              <a:t>симптомом «матового скла».</a:t>
            </a:r>
            <a:endParaRPr lang="ru-RU" sz="24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43815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836711"/>
            <a:ext cx="3600400" cy="2719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573016"/>
            <a:ext cx="2448272" cy="166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3529" y="5733256"/>
            <a:ext cx="882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ХОЗЛ - </a:t>
            </a:r>
            <a:r>
              <a:rPr lang="uk-UA" sz="2400" dirty="0"/>
              <a:t>поєднання симптому «матового скла» з ділянками зниженої щільності легеневої тканини за рахунок здуття (симптом мозаїчності пневматизации).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0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Приклад захворювання, який проявляється симптомом «матового скла».</a:t>
            </a:r>
            <a:endParaRPr lang="ru-RU" sz="24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08720"/>
            <a:ext cx="66675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404664"/>
            <a:ext cx="82809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/>
            <a:r>
              <a:rPr lang="uk-UA" sz="2400" b="1" dirty="0"/>
              <a:t>Легенева консолідація (легеневе опеченіння</a:t>
            </a:r>
            <a:r>
              <a:rPr lang="uk-UA" sz="2400" dirty="0"/>
              <a:t>) - ущільнення легеневої тканини за рахунок заповнення повітряних в нормі альвеол вмістом (ексудатом, транссудатом, кров'ю і т.п.). При консолідації щільність легеневої тканини підвищується до м'яко тканинних, печінкової.</a:t>
            </a:r>
          </a:p>
          <a:p>
            <a:pPr lvl="0" indent="449263" algn="just"/>
            <a:r>
              <a:rPr lang="uk-UA" sz="2400" dirty="0"/>
              <a:t>При </a:t>
            </a:r>
            <a:r>
              <a:rPr lang="uk-UA" sz="2400" dirty="0" err="1"/>
              <a:t>КТ</a:t>
            </a:r>
            <a:r>
              <a:rPr lang="uk-UA" sz="2400" dirty="0"/>
              <a:t> легенева консолідація є ділянкою, щільним для рентгенівських променів, на тлі якого не простежується судинний малюнок легеневої тканини, але можуть диференціюватися повітряні смужки бронхів, так званий симптом «</a:t>
            </a:r>
            <a:r>
              <a:rPr lang="uk-UA" sz="2400" dirty="0" err="1"/>
              <a:t>безконтрастна</a:t>
            </a:r>
            <a:r>
              <a:rPr lang="uk-UA" sz="2400" dirty="0"/>
              <a:t> повітряної бронхографії». Так як даний симптом неспецифічний, необхідно враховувати анамнестичні дані, клінічну картину і супутню патологію.</a:t>
            </a:r>
            <a:endParaRPr lang="ru-RU" sz="2400" dirty="0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 descr="image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4104457" cy="3744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3789040"/>
            <a:ext cx="3960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Пневмонія верхньої частки правої легені - консолідація, на тлі якої - симптом </a:t>
            </a:r>
            <a:r>
              <a:rPr lang="uk-UA" sz="2400" dirty="0" err="1"/>
              <a:t>безконтрастна</a:t>
            </a:r>
            <a:r>
              <a:rPr lang="uk-UA" sz="2400" dirty="0"/>
              <a:t> повітряної бронхографії</a:t>
            </a:r>
            <a:endParaRPr lang="ru-RU" sz="2400" dirty="0"/>
          </a:p>
        </p:txBody>
      </p:sp>
      <p:pic>
        <p:nvPicPr>
          <p:cNvPr id="208899" name="Picture 3" descr="image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2054" y="0"/>
            <a:ext cx="442194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427984" y="3811012"/>
            <a:ext cx="47160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Пневмонія верхньої частки правої легені - консолідація на тлі якої - симптом без контрастної повітряної бронхографії і ділянки деструкції. У лівій легені - вогнища бронхогенного обсіменіння</a:t>
            </a:r>
            <a:endParaRPr lang="ru-RU" sz="2400" dirty="0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dirty="0"/>
              <a:t>СИНДРОМ ПРОСВІТЛЕННЯ ЛЕГЕНВИХ ПОЛІВ </a:t>
            </a:r>
          </a:p>
          <a:p>
            <a:pPr lvl="0">
              <a:buFontTx/>
              <a:buChar char="-"/>
            </a:pPr>
            <a:r>
              <a:rPr lang="uk-UA" sz="2400" dirty="0"/>
              <a:t>повітряна порожнина - замкнуте кільце, що зберігається у всіх проекціях </a:t>
            </a:r>
          </a:p>
          <a:p>
            <a:pPr lvl="0"/>
            <a:r>
              <a:rPr lang="uk-UA" sz="2400" dirty="0"/>
              <a:t>Характеристика порожнині: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локалізація (внутрішньолегенева, позалегеневий),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 число (Кількість);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форма (кругла, овоїдна),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розміри (при </a:t>
            </a:r>
            <a:r>
              <a:rPr lang="uk-UA" sz="2400" dirty="0" err="1"/>
              <a:t>поліпозиційному</a:t>
            </a:r>
            <a:r>
              <a:rPr lang="uk-UA" sz="2400" dirty="0"/>
              <a:t> дослідженні),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товщина стінки (у мм) та її рівномірність,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контур внутрішній і зовнішній (чіткість, рівність);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структура порожнині (повітряна, наявність горизонтального рівня рідини, наявність секвестру и ін.),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реакція навколишнього легеневої тканини (наявність перифокального інфільтрації, наявність «доріжки» до кореня и ін.</a:t>
            </a:r>
            <a:endParaRPr lang="ru-RU" sz="2400" dirty="0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 descr="image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837673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627784" y="332656"/>
            <a:ext cx="3902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Види повітряних порожнин.</a:t>
            </a:r>
            <a:endParaRPr lang="ru-RU" sz="2400" b="1" dirty="0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3529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dirty="0"/>
              <a:t>Внутрішньолегеневі процеси </a:t>
            </a:r>
            <a:r>
              <a:rPr lang="ru-RU" sz="2400" b="1" dirty="0"/>
              <a:t>:</a:t>
            </a:r>
          </a:p>
          <a:p>
            <a:pPr lvl="0"/>
            <a:endParaRPr lang="ru-RU" sz="2400" b="1" dirty="0"/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порожнини деструкції (при неспецифічних і специфічних інфекціях, в т.ч. абсцеси (після дренування), 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туберкульозні каверни;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 емфізема легенів (емфізематозні булли); 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кісти легень (уроджені, набуті, в т.ч. ехінококова кіста після спорожнення, посттравматична кіста); пухлини легенів (первинні, вторинні);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 ВВРЛ (кістозна гіпоплазія, KAM); 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ДІЗЛ (лімфангіолейоміоматоз, гістіоцитоз X і ін.).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 descr="image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333510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1" name="Picture 3" descr="image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32656"/>
            <a:ext cx="2612312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23528" y="4365104"/>
            <a:ext cx="34563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Порожнина розпаду (деструкції) </a:t>
            </a:r>
          </a:p>
          <a:p>
            <a:r>
              <a:rPr lang="uk-UA" sz="2400" dirty="0"/>
              <a:t>- порожнина зі стінкою&gt; 3 мм і перифокальною інфільтрацією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67944" y="429309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dirty="0"/>
              <a:t>Кіста </a:t>
            </a:r>
          </a:p>
          <a:p>
            <a:r>
              <a:rPr lang="uk-UA" sz="2400" dirty="0"/>
              <a:t>- порожнина вистелена в середині епітелієм або фіброзної тканиною, яка містить газ або рідина зі стінкою &lt;3 мм</a:t>
            </a:r>
            <a:endParaRPr lang="ru-RU" sz="2400" dirty="0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 descr="image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0"/>
            <a:ext cx="3240360" cy="445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67" name="Picture 3" descr="image9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9" y="0"/>
            <a:ext cx="3384376" cy="4453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95536" y="4581128"/>
            <a:ext cx="3456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/>
              <a:t>Емфізема </a:t>
            </a:r>
          </a:p>
          <a:p>
            <a:pPr algn="ctr"/>
            <a:r>
              <a:rPr lang="uk-UA" sz="2000" dirty="0"/>
              <a:t>- просвітлення, стінку якого чітко не видно</a:t>
            </a:r>
            <a:r>
              <a:rPr lang="ru-RU" sz="20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4611231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/>
              <a:t>«Стільникова легеня» - один з патернів ДІЗЛ, при якому відбувається заміщення нормальної легеневої тканини кістозними порожнинами, що виникають при руйнуванні альвеол, в поєднанні з відмежуванням фіброзними </a:t>
            </a:r>
            <a:r>
              <a:rPr lang="uk-UA" sz="2000" dirty="0" err="1"/>
              <a:t>інтерстиціальними</a:t>
            </a:r>
            <a:r>
              <a:rPr lang="uk-UA" sz="2000" dirty="0"/>
              <a:t> тяжами</a:t>
            </a:r>
            <a:endParaRPr lang="ru-RU" sz="2000" dirty="0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44522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/>
              <a:t>Хронічний абсцес з наявністю великого секвестру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908720"/>
            <a:ext cx="4537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Поодинокі порожнини в легенях.</a:t>
            </a:r>
            <a:endParaRPr lang="ru-RU" sz="2400" dirty="0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38862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085184"/>
            <a:ext cx="53640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Фіброзно-кавернозний туберкульоз з бронхогенной повітряною порожниною, дисемінацією обох легенів</a:t>
            </a:r>
            <a:endParaRPr lang="ru-RU" sz="24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12160" y="5013176"/>
            <a:ext cx="280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Вроджена кіста</a:t>
            </a:r>
          </a:p>
          <a:p>
            <a:r>
              <a:rPr lang="uk-UA" sz="2400" dirty="0"/>
              <a:t>(</a:t>
            </a:r>
            <a:r>
              <a:rPr lang="uk-UA" sz="1400" dirty="0"/>
              <a:t>Т.А.Крючкова</a:t>
            </a:r>
            <a:r>
              <a:rPr lang="uk-UA" sz="2400" dirty="0"/>
              <a:t>)</a:t>
            </a:r>
            <a:r>
              <a:rPr lang="uk-UA" sz="1400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0"/>
            <a:ext cx="4537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Поодинокі порожнини в легенях.</a:t>
            </a:r>
            <a:endParaRPr lang="ru-RU" sz="2400" dirty="0"/>
          </a:p>
        </p:txBody>
      </p:sp>
      <p:sp>
        <p:nvSpPr>
          <p:cNvPr id="23554" name="AutoShape 2" descr="FIBRO-CAVITARY PULMONARY TUBERCULOS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4529250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259" y="620688"/>
            <a:ext cx="4111741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87824" y="4869160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Поликаверноз</a:t>
            </a:r>
            <a:endParaRPr lang="ru-RU" sz="24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0"/>
            <a:ext cx="4347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Численні порожнини в легенях.</a:t>
            </a:r>
            <a:endParaRPr lang="ru-RU" sz="2400" dirty="0"/>
          </a:p>
        </p:txBody>
      </p:sp>
      <p:pic>
        <p:nvPicPr>
          <p:cNvPr id="22530" name="Picture 2" descr="ВРКТ: полости и кисты в легких. П.В. Гаврилов. ФГБУ «Санкт-Петербургский  научно-исследовательский институт фтизиопульмонологии» Минздрава России -  PDF Скачать Бесплатно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907704" y="620688"/>
            <a:ext cx="4392488" cy="414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88640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dirty="0"/>
              <a:t>Позалегеневі процеси: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Осумкований пневмоторакс (піопневмоторакс);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Діафрагмальні  кили; </a:t>
            </a:r>
          </a:p>
          <a:p>
            <a:pPr marL="261938" lvl="0" indent="-261938">
              <a:buFont typeface="Arial" pitchFamily="34" charset="0"/>
              <a:buChar char="•"/>
            </a:pPr>
            <a:r>
              <a:rPr lang="uk-UA" sz="2400" dirty="0"/>
              <a:t>Стан після пластики стравоходу шлунком або кишкою.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5805264"/>
            <a:ext cx="7236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задній костальний осумкований пневмогидроторакс</a:t>
            </a:r>
            <a:endParaRPr lang="ru-RU" sz="2400" dirty="0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0" y="2204864"/>
            <a:ext cx="363589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851921" y="2204864"/>
            <a:ext cx="338437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5696" y="764704"/>
            <a:ext cx="5154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/>
              <a:t>Кила стравохідного отвору діафрагми</a:t>
            </a:r>
            <a:endParaRPr lang="ru-RU" sz="2400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" y="1484784"/>
            <a:ext cx="90963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3851920" y="4077072"/>
            <a:ext cx="792088" cy="216024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8100392" y="4221088"/>
            <a:ext cx="288032" cy="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Позалегеневі процеси, які проявляються симптомом порожнини</a:t>
            </a:r>
          </a:p>
          <a:p>
            <a:r>
              <a:rPr lang="uk-UA" sz="2400" dirty="0"/>
              <a:t>Обмежене просвітлення: підвищення прозорості части легені.</a:t>
            </a:r>
          </a:p>
          <a:p>
            <a:r>
              <a:rPr lang="uk-UA" sz="2400" dirty="0"/>
              <a:t> Необмежений кільцеподібної тінню. </a:t>
            </a:r>
          </a:p>
          <a:p>
            <a:r>
              <a:rPr lang="uk-UA" sz="2400" dirty="0"/>
              <a:t>Рентгенологічно: Неструктурні ділянки  просвітлення, що нагадує кісту, але без стінок. Процес частіше односторонній, у верхній частці. Може займати всю легеню.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96136" y="5517232"/>
            <a:ext cx="3024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Вроджена часткова емфізема справа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5445224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Атрезія бронха нижньої частки правої легені</a:t>
            </a:r>
            <a:endParaRPr lang="ru-RU" dirty="0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708920"/>
            <a:ext cx="243938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3" y="2708920"/>
            <a:ext cx="219981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1" y="2636912"/>
            <a:ext cx="269979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2636912"/>
            <a:ext cx="192405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5846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dirty="0"/>
              <a:t>Тотальне просвітлення </a:t>
            </a:r>
          </a:p>
          <a:p>
            <a:pPr lvl="0"/>
            <a:r>
              <a:rPr lang="uk-UA" sz="2400" dirty="0"/>
              <a:t>підвищення прозорості обох легеневих полів, всього одного або більшої частини легеневого поля, необмежену кільцеподібної тінню.</a:t>
            </a:r>
          </a:p>
          <a:p>
            <a:pPr marL="457200" lvl="0" indent="-457200">
              <a:buAutoNum type="arabicPeriod"/>
            </a:pPr>
            <a:r>
              <a:rPr lang="uk-UA" sz="2400" dirty="0"/>
              <a:t>Внутрішньолегеневі процеси: </a:t>
            </a:r>
          </a:p>
          <a:p>
            <a:pPr lvl="0" indent="261938"/>
            <a:r>
              <a:rPr lang="uk-UA" sz="2400" b="1" i="1" dirty="0"/>
              <a:t>Тотальне двостороннє просвітлення </a:t>
            </a:r>
            <a:r>
              <a:rPr lang="uk-UA" sz="2400" dirty="0"/>
              <a:t>(емфізема легенів, гіповолемія малого кола, пороки розвитку судин легенів (аплазія, гіпоплазія ЛА);</a:t>
            </a:r>
          </a:p>
          <a:p>
            <a:pPr lvl="0" indent="261938"/>
            <a:r>
              <a:rPr lang="uk-UA" sz="2400" b="1" dirty="0"/>
              <a:t>Тотальне одностороннє просвітлення </a:t>
            </a:r>
            <a:r>
              <a:rPr lang="uk-UA" sz="2400" dirty="0"/>
              <a:t>(клапанні порушення прохідності головного бронха, компенсаторне здуття одного легкого при ателектазі або відсутності іншого, ТЕЛА головних гілок ЛА);</a:t>
            </a:r>
          </a:p>
          <a:p>
            <a:pPr lvl="0" indent="261938"/>
            <a:r>
              <a:rPr lang="uk-UA" sz="2400" b="1" i="1" dirty="0"/>
              <a:t>Субтотальне одностороннє і / або двостороннє просвітлення </a:t>
            </a:r>
            <a:r>
              <a:rPr lang="uk-UA" sz="2400" dirty="0"/>
              <a:t>(клапанне порушення прохідності головного бронха, компенсаторне здуття одного легкого при ателектазі або відсутності іншого, ТЕЛА головних гілок ЛА)</a:t>
            </a:r>
            <a:endParaRPr lang="ru-RU" sz="2400" dirty="0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5373216"/>
            <a:ext cx="963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ХОЗЛ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5445224"/>
            <a:ext cx="3110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Агенезія правої легені</a:t>
            </a:r>
          </a:p>
        </p:txBody>
      </p:sp>
      <p:sp>
        <p:nvSpPr>
          <p:cNvPr id="17410" name="AutoShape 2" descr="Chronic obstructive pulmonary disease | Radiology Reference Article |  Radiopaedia.or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4617631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Pulmonary aplasia | Radiology Reference Article | Radiopaedia.o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0"/>
            <a:ext cx="4427984" cy="5301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59832" y="404664"/>
          <a:ext cx="5904656" cy="285750"/>
        </p:xfrm>
        <a:graphic>
          <a:graphicData uri="http://schemas.openxmlformats.org/drawingml/2006/table">
            <a:tbl>
              <a:tblPr/>
              <a:tblGrid>
                <a:gridCol w="5904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12700" algn="l">
                        <a:lnSpc>
                          <a:spcPts val="1000"/>
                        </a:lnSpc>
                        <a:spcAft>
                          <a:spcPts val="70"/>
                        </a:spcAft>
                        <a:tabLst>
                          <a:tab pos="539750" algn="l"/>
                        </a:tabLst>
                      </a:pPr>
                      <a:r>
                        <a:rPr lang="uk-UA" sz="3200" b="1" noProof="0" dirty="0">
                          <a:latin typeface="Times New Roman"/>
                          <a:ea typeface="Times New Roman"/>
                        </a:rPr>
                        <a:t>Позалегеневий процес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4259" name="Rectangle 3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08720"/>
            <a:ext cx="3632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Arial" pitchFamily="34" charset="0"/>
                <a:ea typeface="Courier New" pitchFamily="49" charset="0"/>
                <a:cs typeface="Arial" pitchFamily="34" charset="0"/>
              </a:rPr>
              <a:t>- </a:t>
            </a:r>
            <a:r>
              <a:rPr lang="uk-UA" sz="2400" dirty="0">
                <a:ea typeface="Courier New" pitchFamily="49" charset="0"/>
                <a:cs typeface="Arial" pitchFamily="34" charset="0"/>
              </a:rPr>
              <a:t>тотальний пневмоторакс</a:t>
            </a:r>
            <a:r>
              <a:rPr lang="uk-UA" sz="2400" dirty="0">
                <a:cs typeface="Arial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58924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Лівосторонній тотальний пневмоторакс - наявність вільного газу в плевральній порожнині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508518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Лівосторонній напружений пневмоторакс з формуванням помилкових медіастинальної кили, різке зміщення середостіння в протилежну сторону</a:t>
            </a:r>
            <a:endParaRPr lang="ru-RU" dirty="0"/>
          </a:p>
        </p:txBody>
      </p:sp>
      <p:pic>
        <p:nvPicPr>
          <p:cNvPr id="16386" name="Picture 2" descr="Основные поврежде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4388062" cy="3744416"/>
          </a:xfrm>
          <a:prstGeom prst="rect">
            <a:avLst/>
          </a:prstGeom>
          <a:noFill/>
        </p:spPr>
      </p:pic>
      <p:pic>
        <p:nvPicPr>
          <p:cNvPr id="16388" name="Picture 4" descr="Напряженный пневмоторакс – первая неотложная помощ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12776"/>
            <a:ext cx="4234070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6536" cy="672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Рентгенофункціональні ознаки патології грудної порожнини</a:t>
            </a:r>
          </a:p>
          <a:p>
            <a:pPr algn="ctr"/>
            <a:endParaRPr lang="uk-UA" sz="2400" b="1" dirty="0"/>
          </a:p>
          <a:p>
            <a:pPr algn="just"/>
            <a:r>
              <a:rPr lang="uk-UA" sz="2400" dirty="0"/>
              <a:t> Стан органів грудної порожнини вивчаються в процесі дихання, зміни положення тіла, скорочення серця, пульсація судин і ін.</a:t>
            </a:r>
          </a:p>
          <a:p>
            <a:pPr marL="457200" indent="-457200" algn="just">
              <a:buAutoNum type="arabicPeriod"/>
            </a:pPr>
            <a:r>
              <a:rPr lang="uk-UA" sz="2400" dirty="0"/>
              <a:t>Дихальні руху оцінюються по :</a:t>
            </a:r>
          </a:p>
          <a:p>
            <a:pPr marL="711200" indent="-347663" algn="just">
              <a:buFont typeface="Arial" pitchFamily="34" charset="0"/>
              <a:buChar char="•"/>
            </a:pPr>
            <a:r>
              <a:rPr lang="uk-UA" sz="2400" i="1" dirty="0"/>
              <a:t>екскурсії  діафрагми </a:t>
            </a:r>
            <a:r>
              <a:rPr lang="uk-UA" sz="2400" dirty="0"/>
              <a:t>(в нормі 4-6 см);</a:t>
            </a:r>
          </a:p>
          <a:p>
            <a:pPr marL="1160463" indent="-449263" algn="just">
              <a:buFont typeface="Arial" pitchFamily="34" charset="0"/>
              <a:buChar char="•"/>
            </a:pPr>
            <a:r>
              <a:rPr lang="uk-UA" sz="2400" dirty="0"/>
              <a:t>збільшення, зменшення, обмеження, відсутності і парадоксального руху діафрагми (під час вдиху діафрагма зміщується вгору, при видиху - вниз);</a:t>
            </a:r>
          </a:p>
          <a:p>
            <a:pPr marL="711200" indent="-347663" algn="just">
              <a:buFont typeface="Arial" pitchFamily="34" charset="0"/>
              <a:buChar char="•"/>
            </a:pPr>
            <a:r>
              <a:rPr lang="uk-UA" sz="2400" i="1" dirty="0"/>
              <a:t>зміщені патологічної тіні під час дихання</a:t>
            </a:r>
            <a:r>
              <a:rPr lang="uk-UA" sz="2400" dirty="0"/>
              <a:t>. </a:t>
            </a:r>
          </a:p>
          <a:p>
            <a:pPr marL="900113" algn="just"/>
            <a:r>
              <a:rPr lang="uk-UA" sz="2400" dirty="0"/>
              <a:t>При внутрішньолегеневої локалізації процесу під час вдиху тінь зміщується вниз, а під час видиху - вгору. Тінь, яка пов'язана з грудної стінкою навпаки зміщується під час вдиху - вгору, а під час видиху вниз.</a:t>
            </a:r>
          </a:p>
          <a:p>
            <a:pPr marL="711200" indent="-347663" algn="just">
              <a:buFont typeface="Arial" pitchFamily="34" charset="0"/>
              <a:buChar char="•"/>
            </a:pPr>
            <a:r>
              <a:rPr lang="uk-UA" sz="2400" i="1" dirty="0"/>
              <a:t>зміни конфігурації тіні</a:t>
            </a:r>
            <a:r>
              <a:rPr lang="uk-UA" sz="2400" dirty="0"/>
              <a:t> </a:t>
            </a:r>
            <a:r>
              <a:rPr lang="uk-UA" sz="2400" i="1" dirty="0"/>
              <a:t>під час дихання</a:t>
            </a:r>
            <a:r>
              <a:rPr lang="uk-UA" sz="2400" dirty="0"/>
              <a:t>. При кістах, локальних ексудативних плевритах під час вдиху тінь звужується, при видиху розширюється. Щільні утворення не змінюються.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II.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/>
              <a:t>Порушення бронхіальної прохідності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Симптом Гольцнехта-Якобсона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400" dirty="0"/>
              <a:t>товчкообразне зміщення органів середостіння в сторону </a:t>
            </a:r>
            <a:r>
              <a:rPr lang="uk-UA" sz="2400" dirty="0" err="1"/>
              <a:t>гиповентиляції</a:t>
            </a:r>
            <a:r>
              <a:rPr lang="uk-UA" sz="2400" dirty="0"/>
              <a:t> або ателектазу під час форсованого вдиху;</a:t>
            </a:r>
          </a:p>
          <a:p>
            <a:pPr marL="457200" indent="-457200" algn="just">
              <a:buFont typeface="+mj-lt"/>
              <a:buAutoNum type="arabicPeriod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Симптом Прозорова – </a:t>
            </a:r>
            <a:r>
              <a:rPr lang="uk-UA" sz="2400" dirty="0"/>
              <a:t>бічний зсув середостіння в здорову сторону під час кашльового поштовху (форсований видих);</a:t>
            </a:r>
          </a:p>
          <a:p>
            <a:pPr marL="457200" indent="-457200" algn="just">
              <a:buFont typeface="+mj-lt"/>
              <a:buAutoNum type="arabicPeriod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Симптом Шенгайнца – </a:t>
            </a:r>
            <a:r>
              <a:rPr lang="uk-UA" sz="2400" dirty="0"/>
              <a:t>відповідне бічний зсув контрастувало стравоходу під час проведення проби Гольцнехта-Якобсона і Прозорова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 algn="just">
              <a:buFont typeface="+mj-lt"/>
              <a:buAutoNum type="arabicPeriod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Симптом </a:t>
            </a: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експіраторної  емфіземи – </a:t>
            </a:r>
            <a:r>
              <a:rPr lang="uk-UA" sz="2400" dirty="0"/>
              <a:t>збереження високої прозорості сегмента або частки легені після видиху при клапанного механізму порушення вентиляції.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III. Оцінка </a:t>
            </a:r>
            <a:r>
              <a:rPr lang="uk-UA" sz="2400" b="1" dirty="0"/>
              <a:t>обсягу вентиляції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819150" indent="-455613">
              <a:buFont typeface="+mj-lt"/>
              <a:buAutoNum type="arabicPeriod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Проба Соколова - </a:t>
            </a:r>
            <a:r>
              <a:rPr lang="uk-UA" sz="2400" dirty="0"/>
              <a:t>значна відмінність прозорості легень в момент максимального вдиху і видиху спостерігається в нормі в разі достатнього обсягу легеневої вентиляції.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marL="819150" indent="-455613" algn="just">
              <a:buFont typeface="+mj-lt"/>
              <a:buAutoNum type="arabicPeriod"/>
            </a:pPr>
            <a:r>
              <a:rPr lang="uk-UA" sz="2400" dirty="0"/>
              <a:t>Мало виражена або відсутня різниця прозорості на максимальному вдиху і видиху при емфіземі.</a:t>
            </a:r>
          </a:p>
          <a:p>
            <a:pPr marL="819150" indent="-819150"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IV. Зміщення тіні,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/>
              <a:t>розташованої у верхньому середостінні вгору під час напруження, ковтанні, закиданні голови, що обумовлено зв'язком патологічного утворення зі щитовидною залозою.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marL="449263" indent="-449263"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uk-UA" sz="2400" b="1" dirty="0"/>
              <a:t>Переміщення рідини </a:t>
            </a:r>
            <a:r>
              <a:rPr lang="uk-UA" sz="2400" dirty="0"/>
              <a:t>в порожнинах легенів і плеври під час зміни положення хворого (при латероскопіі на боці, спині, животі).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marL="449263" indent="-449263"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VI. </a:t>
            </a:r>
            <a:r>
              <a:rPr lang="uk-UA" sz="2400" b="1" dirty="0" err="1"/>
              <a:t>Передаткові</a:t>
            </a:r>
            <a:r>
              <a:rPr lang="uk-UA" sz="2400" b="1" dirty="0"/>
              <a:t> зміщення </a:t>
            </a:r>
            <a:r>
              <a:rPr lang="uk-UA" sz="2400" dirty="0"/>
              <a:t>анатомічних (стравохід) або патологічних утворень (кіста), які щільно прилягають до серця або аорту.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88" indent="-623888"/>
            <a:r>
              <a:rPr lang="uk-UA" sz="2400" b="1" dirty="0"/>
              <a:t>VII. Самостійна пульсація контурів судинних утворень </a:t>
            </a:r>
            <a:r>
              <a:rPr lang="uk-UA" sz="2400" dirty="0"/>
              <a:t>(артеріовенозна аневризма, аневризма легеневої артерії або аорти);</a:t>
            </a:r>
          </a:p>
          <a:p>
            <a:pPr marL="623888" indent="-623888"/>
            <a:r>
              <a:rPr lang="uk-UA" sz="2400" b="1" dirty="0"/>
              <a:t>VIII. Оцінка стану діафрагми</a:t>
            </a:r>
            <a:r>
              <a:rPr lang="uk-UA" sz="2400" dirty="0"/>
              <a:t>. </a:t>
            </a:r>
          </a:p>
          <a:p>
            <a:pPr marL="623888" indent="-623888"/>
            <a:r>
              <a:rPr lang="uk-UA" sz="2400" dirty="0"/>
              <a:t>        Положення діафрагми вивчають з обох боків: </a:t>
            </a:r>
          </a:p>
          <a:p>
            <a:pPr marL="623888" indent="-623888">
              <a:buFont typeface="Arial" pitchFamily="34" charset="0"/>
              <a:buChar char="•"/>
            </a:pPr>
            <a:r>
              <a:rPr lang="uk-UA" sz="2400" dirty="0"/>
              <a:t>на висоті стояння її щодо передніх кінців ребер (в нормі V-VI ребра);</a:t>
            </a:r>
          </a:p>
          <a:p>
            <a:pPr marL="623888" indent="-623888">
              <a:buFont typeface="Arial" pitchFamily="34" charset="0"/>
              <a:buChar char="•"/>
            </a:pPr>
            <a:r>
              <a:rPr lang="uk-UA" sz="2400" dirty="0"/>
              <a:t>на  величині і формі реберно-діафрагмальних синусів, ступені опуклості, чіткості і плавності дугообразного контуру діафрагми.</a:t>
            </a:r>
          </a:p>
          <a:p>
            <a:pPr marL="623888" indent="-623888">
              <a:buFont typeface="Arial" pitchFamily="34" charset="0"/>
              <a:buChar char="•"/>
            </a:pPr>
            <a:endParaRPr lang="uk-UA" sz="2400" dirty="0"/>
          </a:p>
          <a:p>
            <a:pPr indent="449263" algn="just"/>
            <a:r>
              <a:rPr lang="uk-UA" sz="2400" dirty="0"/>
              <a:t>У разі локалізації патологічних утворень біля діафрагми зліва потрібно уточнити їх топографію щодо неї, а також на положення і величину газового міхура шлунка і лівого вигину товстої кишки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ctr"/>
            <a:r>
              <a:rPr lang="uk-UA" sz="2400" dirty="0"/>
              <a:t>Ознаки ураження діафрагми: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Високе стояння однієї половини діафрагми за рахунок:</a:t>
            </a:r>
          </a:p>
          <a:p>
            <a:pPr marL="812800" indent="-276225">
              <a:buFont typeface="Wingdings" pitchFamily="2" charset="2"/>
              <a:buChar char="ü"/>
            </a:pPr>
            <a:r>
              <a:rPr lang="uk-UA" sz="2400" dirty="0"/>
              <a:t> парезу діафрагмального нерву, </a:t>
            </a:r>
          </a:p>
          <a:p>
            <a:pPr marL="812800" indent="-276225">
              <a:buFont typeface="Wingdings" pitchFamily="2" charset="2"/>
              <a:buChar char="ü"/>
            </a:pPr>
            <a:r>
              <a:rPr lang="uk-UA" sz="2400" dirty="0"/>
              <a:t>ателектаз частки легені, </a:t>
            </a:r>
          </a:p>
          <a:p>
            <a:pPr marL="812800" indent="-276225">
              <a:buFont typeface="Wingdings" pitchFamily="2" charset="2"/>
              <a:buChar char="ü"/>
            </a:pPr>
            <a:r>
              <a:rPr lang="uk-UA" sz="2400" dirty="0"/>
              <a:t>цироз частки легкого, </a:t>
            </a:r>
          </a:p>
          <a:p>
            <a:pPr marL="812800" indent="-276225">
              <a:buFont typeface="Wingdings" pitchFamily="2" charset="2"/>
              <a:buChar char="ü"/>
            </a:pPr>
            <a:r>
              <a:rPr lang="uk-UA" sz="2400" dirty="0"/>
              <a:t>релаксація купола діафрагми.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uk-UA" sz="2400" dirty="0"/>
              <a:t>Низьке положення діафрагми за рахунок:</a:t>
            </a:r>
          </a:p>
          <a:p>
            <a:pPr marL="812800" indent="-276225">
              <a:buFont typeface="Wingdings" pitchFamily="2" charset="2"/>
              <a:buChar char="ü"/>
            </a:pPr>
            <a:r>
              <a:rPr lang="uk-UA" sz="2400" dirty="0"/>
              <a:t>здуття легені, </a:t>
            </a:r>
          </a:p>
          <a:p>
            <a:pPr marL="812800" indent="-276225">
              <a:buFont typeface="Wingdings" pitchFamily="2" charset="2"/>
              <a:buChar char="ü"/>
            </a:pPr>
            <a:r>
              <a:rPr lang="uk-UA" sz="2400" dirty="0"/>
              <a:t>емфіземи, </a:t>
            </a:r>
          </a:p>
          <a:p>
            <a:pPr marL="812800" indent="-276225">
              <a:buFont typeface="Wingdings" pitchFamily="2" charset="2"/>
              <a:buChar char="ü"/>
            </a:pPr>
            <a:r>
              <a:rPr lang="uk-UA" sz="2400" dirty="0"/>
              <a:t>пневмотораксу, </a:t>
            </a:r>
          </a:p>
          <a:p>
            <a:pPr marL="812800" indent="-276225">
              <a:buFont typeface="Wingdings" pitchFamily="2" charset="2"/>
              <a:buChar char="ü"/>
            </a:pPr>
            <a:r>
              <a:rPr lang="uk-UA" sz="2400" dirty="0"/>
              <a:t>ексудативного плевриту.</a:t>
            </a:r>
          </a:p>
          <a:p>
            <a:pPr marL="449263" indent="-449263">
              <a:buFont typeface="Arial" pitchFamily="34" charset="0"/>
              <a:buChar char="•"/>
            </a:pPr>
            <a:r>
              <a:rPr lang="uk-UA" sz="2400" dirty="0"/>
              <a:t>Деформація діафрагми за рахунок:</a:t>
            </a:r>
          </a:p>
          <a:p>
            <a:pPr marL="900113" indent="-363538">
              <a:buFont typeface="Wingdings" pitchFamily="2" charset="2"/>
              <a:buChar char="ü"/>
            </a:pPr>
            <a:r>
              <a:rPr lang="uk-UA" sz="2400" dirty="0"/>
              <a:t>нерівномірного скорочення м'язів діафрагми; </a:t>
            </a:r>
          </a:p>
          <a:p>
            <a:pPr marL="900113" indent="-363538">
              <a:buFont typeface="Wingdings" pitchFamily="2" charset="2"/>
              <a:buChar char="ü"/>
            </a:pPr>
            <a:r>
              <a:rPr lang="uk-UA" sz="2400" dirty="0"/>
              <a:t>часткової релаксації діафрагми; </a:t>
            </a:r>
          </a:p>
          <a:p>
            <a:pPr marL="900113" indent="-363538">
              <a:buFont typeface="Wingdings" pitchFamily="2" charset="2"/>
              <a:buChar char="ü"/>
            </a:pPr>
            <a:r>
              <a:rPr lang="uk-UA" sz="2400" dirty="0"/>
              <a:t>плевро-діафрагмальних зрощень; </a:t>
            </a:r>
          </a:p>
          <a:p>
            <a:pPr marL="900113" indent="-363538">
              <a:buFont typeface="Wingdings" pitchFamily="2" charset="2"/>
              <a:buChar char="ü"/>
            </a:pPr>
            <a:r>
              <a:rPr lang="uk-UA" sz="2400" dirty="0"/>
              <a:t>діафрагмальної кили; </a:t>
            </a:r>
          </a:p>
          <a:p>
            <a:pPr marL="900113" indent="-363538">
              <a:buFont typeface="Wingdings" pitchFamily="2" charset="2"/>
              <a:buChar char="ü"/>
            </a:pPr>
            <a:r>
              <a:rPr lang="uk-UA" sz="2400" dirty="0"/>
              <a:t>кіфосколіозу.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2" descr="https://secondopinions.ru/wp-content/uploads/2017/03/luchevaya-diagnostika-distrof-i-opuholevih-zabolev-2.jpg"/>
          <p:cNvPicPr>
            <a:picLocks noChangeAspect="1" noChangeArrowheads="1"/>
          </p:cNvPicPr>
          <p:nvPr/>
        </p:nvPicPr>
        <p:blipFill>
          <a:blip r:embed="rId2" cstate="print">
            <a:lum bright="20000" contrast="30000"/>
          </a:blip>
          <a:srcRect/>
          <a:stretch>
            <a:fillRect/>
          </a:stretch>
        </p:blipFill>
        <p:spPr bwMode="auto">
          <a:xfrm>
            <a:off x="1475656" y="1124744"/>
            <a:ext cx="6753853" cy="48965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03648" y="332656"/>
            <a:ext cx="7032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Релаксація лівого куполу діафрагми</a:t>
            </a:r>
            <a:endParaRPr lang="uk-UA" sz="3200" b="1" dirty="0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" y="1412776"/>
            <a:ext cx="91059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475656" y="404664"/>
            <a:ext cx="3840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Розрив діафрагми</a:t>
            </a:r>
            <a:endParaRPr lang="ru-RU" sz="3200" b="1" dirty="0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90868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773734" y="620688"/>
            <a:ext cx="35241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/>
              <a:t>Розрив діафрагми</a:t>
            </a:r>
            <a:endParaRPr lang="ru-RU" sz="3200" b="1" dirty="0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439248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8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764704"/>
            <a:ext cx="3995489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495027" y="188640"/>
            <a:ext cx="63696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/>
              <a:t>Правобічна діафрагмальна  кила</a:t>
            </a:r>
            <a:endParaRPr lang="ru-RU" sz="32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372970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5388</TotalTime>
  <Words>8035</Words>
  <Application>Microsoft Office PowerPoint</Application>
  <PresentationFormat>Экран (4:3)</PresentationFormat>
  <Paragraphs>897</Paragraphs>
  <Slides>197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197</vt:i4>
      </vt:variant>
    </vt:vector>
  </HeadingPairs>
  <TitlesOfParts>
    <vt:vector size="207" baseType="lpstr">
      <vt:lpstr>Arial</vt:lpstr>
      <vt:lpstr>Book Antiqua</vt:lpstr>
      <vt:lpstr>Calibri</vt:lpstr>
      <vt:lpstr>Courier New</vt:lpstr>
      <vt:lpstr>Lucida Sans</vt:lpstr>
      <vt:lpstr>Times New Roman</vt:lpstr>
      <vt:lpstr>Wingdings</vt:lpstr>
      <vt:lpstr>Wingdings 2</vt:lpstr>
      <vt:lpstr>Wingdings 3</vt:lpstr>
      <vt:lpstr>Апекс</vt:lpstr>
      <vt:lpstr>Рентгенсеміотика захворювань легень</vt:lpstr>
      <vt:lpstr>Презентация PowerPoint</vt:lpstr>
      <vt:lpstr>Схема аналізу рентгенограм грудної клітини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Рентгенсемиотика заболеваний легких</dc:title>
  <dc:creator>1</dc:creator>
  <cp:lastModifiedBy>Катерина Михайлівна Дойкова</cp:lastModifiedBy>
  <cp:revision>417</cp:revision>
  <dcterms:created xsi:type="dcterms:W3CDTF">2020-10-07T12:18:36Z</dcterms:created>
  <dcterms:modified xsi:type="dcterms:W3CDTF">2021-10-07T19:50:55Z</dcterms:modified>
</cp:coreProperties>
</file>