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9" r:id="rId3"/>
    <p:sldId id="257" r:id="rId4"/>
    <p:sldId id="258" r:id="rId5"/>
    <p:sldId id="270" r:id="rId6"/>
    <p:sldId id="260" r:id="rId7"/>
    <p:sldId id="269" r:id="rId8"/>
    <p:sldId id="261" r:id="rId9"/>
    <p:sldId id="266" r:id="rId10"/>
    <p:sldId id="267" r:id="rId11"/>
    <p:sldId id="268" r:id="rId12"/>
    <p:sldId id="262" r:id="rId13"/>
    <p:sldId id="263" r:id="rId14"/>
    <p:sldId id="264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811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65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24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42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220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103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330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726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273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313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766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2811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404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62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081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544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96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580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radiologyassistant.nl/data/bin/a5542781188628_1TAB.pn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89686" y="486032"/>
            <a:ext cx="10371437" cy="3229233"/>
          </a:xfrm>
        </p:spPr>
        <p:txBody>
          <a:bodyPr/>
          <a:lstStyle/>
          <a:p>
            <a:pPr algn="ctr"/>
            <a:r>
              <a:rPr lang="uk-UA" sz="4000" dirty="0" err="1"/>
              <a:t>Псевдоаневризма</a:t>
            </a:r>
            <a:r>
              <a:rPr lang="uk-UA" sz="4000" dirty="0"/>
              <a:t> гілки верхньої брижової артерії як ускладнення хронічного панкреатиту. Клінічний випадок.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675355" y="4777380"/>
            <a:ext cx="6305258" cy="861420"/>
          </a:xfrm>
        </p:spPr>
        <p:txBody>
          <a:bodyPr/>
          <a:lstStyle/>
          <a:p>
            <a:r>
              <a:rPr lang="uk-UA" dirty="0"/>
              <a:t>Одеса-2021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0258D4-64DC-4469-8C8B-E1D6CD0F93DA}"/>
              </a:ext>
            </a:extLst>
          </p:cNvPr>
          <p:cNvSpPr txBox="1"/>
          <p:nvPr/>
        </p:nvSpPr>
        <p:spPr>
          <a:xfrm>
            <a:off x="6610525" y="5436066"/>
            <a:ext cx="5461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Ас. Дойкова К.М.</a:t>
            </a:r>
          </a:p>
          <a:p>
            <a:r>
              <a:rPr lang="uk-UA" dirty="0"/>
              <a:t>Кафедра променевої діагностики, терапії та радіаційної медицини і онкології</a:t>
            </a:r>
          </a:p>
        </p:txBody>
      </p:sp>
    </p:spTree>
    <p:extLst>
      <p:ext uri="{BB962C8B-B14F-4D97-AF65-F5344CB8AC3E}">
        <p14:creationId xmlns:p14="http://schemas.microsoft.com/office/powerpoint/2010/main" val="427052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a_77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579" y="115888"/>
            <a:ext cx="8901286" cy="664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734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,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05" y="247137"/>
            <a:ext cx="5431825" cy="308185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955958" y="247137"/>
            <a:ext cx="41683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Морфологічно</a:t>
            </a:r>
            <a:r>
              <a:rPr lang="ru-RU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існує</a:t>
            </a:r>
            <a:r>
              <a:rPr lang="ru-RU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 </a:t>
            </a:r>
            <a:r>
              <a:rPr lang="ru-RU" sz="32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типи</a:t>
            </a:r>
            <a:r>
              <a:rPr lang="ru-RU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гострого</a:t>
            </a:r>
            <a:r>
              <a:rPr lang="ru-RU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панкреатиту:</a:t>
            </a:r>
          </a:p>
          <a:p>
            <a:r>
              <a:rPr lang="uk-UA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uk-UA" sz="3200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інтерстиціальний</a:t>
            </a:r>
            <a:r>
              <a:rPr lang="uk-UA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(набряклий),</a:t>
            </a:r>
          </a:p>
          <a:p>
            <a:r>
              <a:rPr lang="uk-UA" sz="32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некротичний.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416" y="3978875"/>
            <a:ext cx="114753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Через 4 </a:t>
            </a:r>
            <a:r>
              <a:rPr lang="ru-RU" sz="2400" dirty="0" err="1"/>
              <a:t>тижні</a:t>
            </a:r>
            <a:r>
              <a:rPr lang="ru-RU" sz="2400" dirty="0"/>
              <a:t> </a:t>
            </a:r>
            <a:r>
              <a:rPr lang="ru-RU" sz="2400" dirty="0" err="1"/>
              <a:t>більшість</a:t>
            </a:r>
            <a:r>
              <a:rPr lang="ru-RU" sz="2400" dirty="0"/>
              <a:t> </a:t>
            </a:r>
            <a:r>
              <a:rPr lang="ru-RU" sz="2400" dirty="0" err="1"/>
              <a:t>некротичних</a:t>
            </a:r>
            <a:r>
              <a:rPr lang="ru-RU" sz="2400" dirty="0"/>
              <a:t> </a:t>
            </a:r>
            <a:r>
              <a:rPr lang="ru-RU" sz="2400" dirty="0" err="1"/>
              <a:t>колекцій</a:t>
            </a:r>
            <a:r>
              <a:rPr lang="ru-RU" sz="2400" dirty="0"/>
              <a:t> </a:t>
            </a:r>
            <a:r>
              <a:rPr lang="ru-RU" sz="2400" dirty="0" err="1"/>
              <a:t>повністю</a:t>
            </a:r>
            <a:r>
              <a:rPr lang="ru-RU" sz="2400" dirty="0"/>
              <a:t> </a:t>
            </a:r>
            <a:r>
              <a:rPr lang="ru-RU" sz="2400" dirty="0" err="1"/>
              <a:t>інкапсульовані</a:t>
            </a:r>
            <a:r>
              <a:rPr lang="ru-RU" sz="2400" dirty="0"/>
              <a:t> і </a:t>
            </a:r>
            <a:r>
              <a:rPr lang="ru-RU" sz="2400" dirty="0" err="1"/>
              <a:t>називаються</a:t>
            </a:r>
            <a:r>
              <a:rPr lang="ru-RU" sz="2400" dirty="0"/>
              <a:t> «некроз поза </a:t>
            </a:r>
            <a:r>
              <a:rPr lang="ru-RU" sz="2400" dirty="0" err="1"/>
              <a:t>стінкою</a:t>
            </a:r>
            <a:r>
              <a:rPr lang="ru-RU" sz="2400" dirty="0"/>
              <a:t>».</a:t>
            </a:r>
          </a:p>
          <a:p>
            <a:r>
              <a:rPr lang="ru-RU" sz="2400" dirty="0"/>
              <a:t>        На </a:t>
            </a:r>
            <a:r>
              <a:rPr lang="ru-RU" sz="2400" dirty="0" err="1"/>
              <a:t>місці</a:t>
            </a:r>
            <a:r>
              <a:rPr lang="ru-RU" sz="2400" dirty="0"/>
              <a:t> </a:t>
            </a:r>
            <a:r>
              <a:rPr lang="ru-RU" sz="2400" dirty="0" err="1"/>
              <a:t>стійких</a:t>
            </a:r>
            <a:r>
              <a:rPr lang="ru-RU" sz="2400" dirty="0"/>
              <a:t> </a:t>
            </a:r>
            <a:r>
              <a:rPr lang="ru-RU" sz="2400" dirty="0" err="1"/>
              <a:t>рідинних</a:t>
            </a:r>
            <a:r>
              <a:rPr lang="ru-RU" sz="2400" dirty="0"/>
              <a:t> </a:t>
            </a:r>
            <a:r>
              <a:rPr lang="ru-RU" sz="2400" dirty="0" err="1"/>
              <a:t>колекцій</a:t>
            </a:r>
            <a:r>
              <a:rPr lang="ru-RU" sz="2400" dirty="0"/>
              <a:t> при </a:t>
            </a:r>
            <a:r>
              <a:rPr lang="ru-RU" sz="2400" dirty="0" err="1"/>
              <a:t>набряковому</a:t>
            </a:r>
            <a:r>
              <a:rPr lang="ru-RU" sz="2400" dirty="0"/>
              <a:t> </a:t>
            </a:r>
            <a:r>
              <a:rPr lang="ru-RU" sz="2400" dirty="0" err="1"/>
              <a:t>панкреатиті</a:t>
            </a:r>
            <a:r>
              <a:rPr lang="ru-RU" sz="2400" dirty="0"/>
              <a:t> через 4 </a:t>
            </a:r>
            <a:r>
              <a:rPr lang="ru-RU" sz="2400" dirty="0" err="1"/>
              <a:t>тижні</a:t>
            </a:r>
            <a:r>
              <a:rPr lang="ru-RU" sz="2400" dirty="0"/>
              <a:t> </a:t>
            </a:r>
            <a:r>
              <a:rPr lang="ru-RU" sz="2400" dirty="0" err="1"/>
              <a:t>теж</a:t>
            </a:r>
            <a:r>
              <a:rPr lang="ru-RU" sz="2400" dirty="0"/>
              <a:t> </a:t>
            </a:r>
            <a:r>
              <a:rPr lang="ru-RU" sz="2400" dirty="0" err="1"/>
              <a:t>формуються</a:t>
            </a:r>
            <a:r>
              <a:rPr lang="ru-RU" sz="2400" dirty="0"/>
              <a:t> </a:t>
            </a:r>
            <a:r>
              <a:rPr lang="ru-RU" sz="2400" dirty="0" err="1"/>
              <a:t>псевдокісти</a:t>
            </a:r>
            <a:r>
              <a:rPr lang="ru-RU" sz="2400" dirty="0"/>
              <a:t>. Капсула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формується</a:t>
            </a:r>
            <a:r>
              <a:rPr lang="ru-RU" sz="2400" dirty="0"/>
              <a:t> </a:t>
            </a:r>
            <a:r>
              <a:rPr lang="ru-RU" sz="2400" dirty="0" err="1"/>
              <a:t>поступово</a:t>
            </a:r>
            <a:r>
              <a:rPr lang="ru-RU" sz="2400" dirty="0"/>
              <a:t>. </a:t>
            </a:r>
            <a:r>
              <a:rPr lang="ru-RU" sz="2400" dirty="0" err="1"/>
              <a:t>Більшість</a:t>
            </a:r>
            <a:r>
              <a:rPr lang="ru-RU" sz="2400" dirty="0"/>
              <a:t> </a:t>
            </a:r>
            <a:r>
              <a:rPr lang="ru-RU" sz="2400" dirty="0" err="1"/>
              <a:t>стійких</a:t>
            </a:r>
            <a:r>
              <a:rPr lang="ru-RU" sz="2400" dirty="0"/>
              <a:t> </a:t>
            </a:r>
            <a:r>
              <a:rPr lang="ru-RU" sz="2400" dirty="0" err="1"/>
              <a:t>колекцій</a:t>
            </a:r>
            <a:r>
              <a:rPr lang="ru-RU" sz="2400" dirty="0"/>
              <a:t> </a:t>
            </a:r>
            <a:r>
              <a:rPr lang="ru-RU" sz="2400" dirty="0" err="1"/>
              <a:t>рідини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містять</a:t>
            </a:r>
            <a:r>
              <a:rPr lang="ru-RU" sz="2400" dirty="0"/>
              <a:t> </a:t>
            </a:r>
            <a:r>
              <a:rPr lang="ru-RU" sz="2400" dirty="0" err="1"/>
              <a:t>некротичний</a:t>
            </a:r>
            <a:r>
              <a:rPr lang="ru-RU" sz="2400" dirty="0"/>
              <a:t> </a:t>
            </a:r>
            <a:r>
              <a:rPr lang="ru-RU" sz="2400" dirty="0" err="1"/>
              <a:t>матеріал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4257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a_77_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91" y="610760"/>
            <a:ext cx="9078455" cy="5822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952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556" y="214287"/>
            <a:ext cx="8148799" cy="502497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5372" y="5494638"/>
            <a:ext cx="115082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Поступово</a:t>
            </a:r>
            <a:r>
              <a:rPr lang="ru-RU" sz="2400" dirty="0"/>
              <a:t> в </a:t>
            </a:r>
            <a:r>
              <a:rPr lang="ru-RU" sz="2400" dirty="0" err="1"/>
              <a:t>стінках</a:t>
            </a:r>
            <a:r>
              <a:rPr lang="ru-RU" sz="2400" dirty="0"/>
              <a:t> </a:t>
            </a:r>
            <a:r>
              <a:rPr lang="ru-RU" sz="2400" dirty="0" err="1"/>
              <a:t>псевдокісти</a:t>
            </a:r>
            <a:r>
              <a:rPr lang="ru-RU" sz="2400" dirty="0"/>
              <a:t> </a:t>
            </a:r>
            <a:r>
              <a:rPr lang="ru-RU" sz="2400" dirty="0" err="1"/>
              <a:t>відкладаються</a:t>
            </a:r>
            <a:r>
              <a:rPr lang="ru-RU" sz="2400" dirty="0"/>
              <a:t> </a:t>
            </a:r>
            <a:r>
              <a:rPr lang="ru-RU" sz="2400" dirty="0" err="1"/>
              <a:t>грудочки</a:t>
            </a:r>
            <a:r>
              <a:rPr lang="ru-RU" sz="2400" dirty="0"/>
              <a:t> </a:t>
            </a:r>
            <a:r>
              <a:rPr lang="ru-RU" sz="2400" dirty="0" err="1"/>
              <a:t>кальцію</a:t>
            </a:r>
            <a:r>
              <a:rPr lang="ru-RU" sz="2400" dirty="0"/>
              <a:t>. </a:t>
            </a:r>
            <a:r>
              <a:rPr lang="ru-RU" sz="2400" dirty="0" err="1"/>
              <a:t>Парапанкреатична</a:t>
            </a:r>
            <a:r>
              <a:rPr lang="ru-RU" sz="2400" dirty="0"/>
              <a:t> </a:t>
            </a:r>
            <a:r>
              <a:rPr lang="ru-RU" sz="2400" dirty="0" err="1"/>
              <a:t>клітковина</a:t>
            </a:r>
            <a:r>
              <a:rPr lang="ru-RU" sz="2400" dirty="0"/>
              <a:t> не </a:t>
            </a:r>
            <a:r>
              <a:rPr lang="ru-RU" sz="2400" dirty="0" err="1"/>
              <a:t>залишається</a:t>
            </a:r>
            <a:r>
              <a:rPr lang="ru-RU" sz="2400" dirty="0"/>
              <a:t> </a:t>
            </a:r>
            <a:r>
              <a:rPr lang="ru-RU" sz="2400" dirty="0" err="1"/>
              <a:t>незмінною</a:t>
            </a:r>
            <a:r>
              <a:rPr lang="ru-RU" sz="2400" dirty="0"/>
              <a:t>, </a:t>
            </a:r>
            <a:r>
              <a:rPr lang="ru-RU" sz="2400" dirty="0" err="1"/>
              <a:t>положення</a:t>
            </a:r>
            <a:r>
              <a:rPr lang="ru-RU" sz="2400" dirty="0"/>
              <a:t> </a:t>
            </a:r>
            <a:r>
              <a:rPr lang="ru-RU" sz="2400" dirty="0" err="1"/>
              <a:t>поруч</a:t>
            </a:r>
            <a:r>
              <a:rPr lang="ru-RU" sz="2400" dirty="0"/>
              <a:t> </a:t>
            </a:r>
            <a:r>
              <a:rPr lang="ru-RU" sz="2400" dirty="0" err="1"/>
              <a:t>розташованих</a:t>
            </a:r>
            <a:r>
              <a:rPr lang="ru-RU" sz="2400" dirty="0"/>
              <a:t> </a:t>
            </a:r>
            <a:r>
              <a:rPr lang="ru-RU" sz="2400" dirty="0" err="1"/>
              <a:t>судин</a:t>
            </a:r>
            <a:r>
              <a:rPr lang="ru-RU" sz="2400" dirty="0"/>
              <a:t> </a:t>
            </a:r>
            <a:r>
              <a:rPr lang="ru-RU" sz="2400" dirty="0" err="1"/>
              <a:t>змінюється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8894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0174" y="733168"/>
            <a:ext cx="1061857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tx1">
                    <a:lumMod val="95000"/>
                  </a:schemeClr>
                </a:solidFill>
              </a:rPr>
              <a:t>За даними літератури, частота судинних ускладнень панкреатиту становить 1,2-14%.</a:t>
            </a:r>
          </a:p>
          <a:p>
            <a:r>
              <a:rPr lang="uk-UA" sz="2800" dirty="0">
                <a:solidFill>
                  <a:schemeClr val="tx1">
                    <a:lumMod val="95000"/>
                  </a:schemeClr>
                </a:solidFill>
              </a:rPr>
              <a:t>При хронічному панкреатиті такі ускладнення зустрічаються частіше (7-10%), ніж при гострому (1-6%).</a:t>
            </a:r>
          </a:p>
          <a:p>
            <a:r>
              <a:rPr lang="uk-UA" sz="2800" dirty="0">
                <a:solidFill>
                  <a:schemeClr val="tx1">
                    <a:lumMod val="95000"/>
                  </a:schemeClr>
                </a:solidFill>
              </a:rPr>
              <a:t>Загальна смертність від кровотечі при гострому панкреатиті досягає 34-52%, і це значно вище, ніж у пацієнтів без кровотечі.</a:t>
            </a:r>
          </a:p>
          <a:p>
            <a:r>
              <a:rPr lang="uk-UA" sz="2800" dirty="0">
                <a:solidFill>
                  <a:schemeClr val="tx1">
                    <a:lumMod val="95000"/>
                  </a:schemeClr>
                </a:solidFill>
              </a:rPr>
              <a:t>Виявлення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</a:rPr>
              <a:t>псевдоаневризм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</a:rPr>
              <a:t> вісцеральних артерій є важкою діагностичною дилемою, що обумовлено, з одного боку, відсутністю клінічної симптоматики, а з іншого - високою ймовірністю летального результату в разі розриву </a:t>
            </a:r>
            <a:r>
              <a:rPr lang="uk-UA" sz="2800" dirty="0" err="1">
                <a:solidFill>
                  <a:schemeClr val="tx1">
                    <a:lumMod val="95000"/>
                  </a:schemeClr>
                </a:solidFill>
              </a:rPr>
              <a:t>псевдоаневризми</a:t>
            </a:r>
            <a:r>
              <a:rPr lang="uk-UA" sz="2800" dirty="0">
                <a:solidFill>
                  <a:schemeClr val="tx1">
                    <a:lumMod val="9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784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6" y="815280"/>
            <a:ext cx="9501789" cy="568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38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1555" y="230659"/>
            <a:ext cx="10971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Незважаючи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на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досить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рідкісну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зустрічальність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, аневризм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вісцеральних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артерій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, в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літературі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-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це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питання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досить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актуальне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.</a:t>
            </a:r>
            <a:endParaRPr lang="uk-UA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43136" y="1845276"/>
            <a:ext cx="48768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даними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Метью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Дж.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Дагерті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Кейт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Д.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Каллігаро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зведена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статистика:</a:t>
            </a:r>
          </a:p>
          <a:p>
            <a:pPr marL="285750" lvl="0" indent="-285750">
              <a:buFontTx/>
              <a:buChar char="-"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селез</a:t>
            </a:r>
            <a:r>
              <a:rPr lang="uk-UA" sz="2000" dirty="0" err="1">
                <a:latin typeface="Arial" panose="020B0604020202020204" pitchFamily="34" charset="0"/>
                <a:cs typeface="Arial" panose="020B0604020202020204" pitchFamily="34" charset="0"/>
              </a:rPr>
              <a:t>інкова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-60%</a:t>
            </a:r>
          </a:p>
          <a:p>
            <a:pPr marL="285750" lvl="0" indent="-285750">
              <a:buFontTx/>
              <a:buChar char="-"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ліва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шлункова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печінкова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20-40%</a:t>
            </a:r>
          </a:p>
          <a:p>
            <a:pPr marL="285750" lvl="0" indent="-285750">
              <a:buFontTx/>
              <a:buChar char="-"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гастро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та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панкреато-дуоденальні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3-5%</a:t>
            </a:r>
          </a:p>
          <a:p>
            <a:pPr marL="285750" lvl="0" indent="-285750">
              <a:buFontTx/>
              <a:buChar char="-"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верхньо-брижова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3-5%</a:t>
            </a:r>
          </a:p>
          <a:p>
            <a:pPr marL="285750" lvl="0" indent="-285750">
              <a:buFontTx/>
              <a:buChar char="-"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порожньокишківникова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клубова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ободова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-4%</a:t>
            </a:r>
          </a:p>
          <a:p>
            <a:pPr marL="285750" lvl="0" indent="-285750">
              <a:buFontTx/>
              <a:buChar char="-"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нижня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брижова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до 1%.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39" y="1181714"/>
            <a:ext cx="5160424" cy="560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9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373" y="90616"/>
            <a:ext cx="10486768" cy="149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uk-UA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Прийнято виділяти справжні і </a:t>
            </a:r>
            <a:r>
              <a:rPr lang="uk-UA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псевдосправжні</a:t>
            </a:r>
            <a:r>
              <a:rPr lang="uk-UA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аневризми вісцеральних артерій.</a:t>
            </a: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uk-UA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Справжня аневризма зазвичай обумовлена патологічною трансформацією стінки артерії і частіше зустрічається у жінок. Несправжня аневризма, навпаки, частіше виявляється у чоловіків і пов'язана з розвитком панкреатиту.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10" y="1766454"/>
            <a:ext cx="9630032" cy="491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44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857" y="502508"/>
            <a:ext cx="5478160" cy="5332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Несправжні аневризми виникають, коли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псевдокіста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прилягає до артерії (</a:t>
            </a:r>
            <a:r>
              <a:rPr lang="uk-UA" sz="2400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синя стрілка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а ферменти панкреатичного соку викликають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аррозію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її стінки і кровотечу в просвіт кісти.             </a:t>
            </a: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Кіста по периферії заповнюється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тромботичними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масами (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жовта стрілка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але в її центрі зберігається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кровотік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з’єднанні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псевдокісти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червоні стрілки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з головним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панкреатическим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протоком кров через великий сосок дванадцятипалої кишки (ВПДК) може надходити в просвіт.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63" y="650790"/>
            <a:ext cx="6437950" cy="443607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56363" y="5294525"/>
            <a:ext cx="6285015" cy="1394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uk-UA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Вважається, що розрив істинної аневризми - явище рідкісне, а розриви псевдоаневрізм відбуваються частіше. Летальність при розриві коливається від 25 до 100%.</a:t>
            </a:r>
          </a:p>
        </p:txBody>
      </p:sp>
    </p:spTree>
    <p:extLst>
      <p:ext uri="{BB962C8B-B14F-4D97-AF65-F5344CB8AC3E}">
        <p14:creationId xmlns:p14="http://schemas.microsoft.com/office/powerpoint/2010/main" val="2986572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0800000" flipV="1">
            <a:off x="988541" y="4947395"/>
            <a:ext cx="102808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Діагностика псевдоаневрізм вісцеральних артерій утруднена. При рентгенологічному дослідженні її зазвичай приймають за кісту підшлункової залози або інтрамуральну доброякісну пухлину шлунку. Основними методами діагностики є комп'ютерна томографія, ангіографія. Може бути корисна і ультразвукова доплерографія.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344" y="172312"/>
            <a:ext cx="914400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33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2" y="4858180"/>
            <a:ext cx="3558746" cy="194113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70638" y="4860323"/>
            <a:ext cx="79247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Досягаючи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приблизно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5%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від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усіх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вісцеральних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аневризм,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аневризми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верхньої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брижової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артерії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знаходяться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по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частоті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на 3-тьому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місці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.     </a:t>
            </a:r>
          </a:p>
          <a:p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Такі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аневризми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можуть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бути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веретеноподібними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або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мішечкуватими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, і в основному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вражають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проксимальні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5см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верхньої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брижової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</a:schemeClr>
                </a:solidFill>
              </a:rPr>
              <a:t>артерії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724" y="190930"/>
            <a:ext cx="914400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71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83393" y="1285103"/>
            <a:ext cx="486856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На відміну від аневризм селезінкових і печінкових артерій найбільш частою причиною аневризм верхньої брижової артерії залишається інфекція. </a:t>
            </a:r>
          </a:p>
          <a:p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Серед населення похилого віку зростає кількість помилкових аневризм при панкреатитах. Розвиток псевдоаневрізм верхньої брижової артерії пов'язують з недоліком </a:t>
            </a:r>
            <a:r>
              <a:rPr lang="en-US" sz="2000" dirty="0">
                <a:solidFill>
                  <a:schemeClr val="tx1">
                    <a:lumMod val="95000"/>
                  </a:schemeClr>
                </a:solidFill>
              </a:rPr>
              <a:t>a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льфа1-антитрипсину.  В даний час псевдоаневрізма верхньої брижової артерії в двох з трьох випадків зустрічаються серед чоловіків.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05" y="0"/>
            <a:ext cx="6724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73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2724" y="5222790"/>
            <a:ext cx="99595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 Локалізація аневризм верхньої брижової артерії дозволяє використовувати УЗД, але КТ дає більш детальну візуалізацію.</a:t>
            </a:r>
            <a:endParaRPr lang="uk-UA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90" y="457585"/>
            <a:ext cx="9144000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89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3315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322</TotalTime>
  <Words>539</Words>
  <Application>Microsoft Office PowerPoint</Application>
  <PresentationFormat>Широкоэкранный</PresentationFormat>
  <Paragraphs>33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Wingdings 3</vt:lpstr>
      <vt:lpstr>Ион</vt:lpstr>
      <vt:lpstr>Псевдоаневризма гілки верхньої брижової артерії як ускладнення хронічного панкреатиту. Клінічний випадок.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doikova_katya@list.ru</dc:creator>
  <cp:lastModifiedBy>Катерина Михайлівна Дойкова</cp:lastModifiedBy>
  <cp:revision>27</cp:revision>
  <dcterms:created xsi:type="dcterms:W3CDTF">2019-03-10T18:03:06Z</dcterms:created>
  <dcterms:modified xsi:type="dcterms:W3CDTF">2021-10-08T11:46:27Z</dcterms:modified>
</cp:coreProperties>
</file>