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4"/>
  </p:notesMasterIdLst>
  <p:sldIdLst>
    <p:sldId id="256" r:id="rId2"/>
    <p:sldId id="257" r:id="rId3"/>
    <p:sldId id="262" r:id="rId4"/>
    <p:sldId id="314" r:id="rId5"/>
    <p:sldId id="315" r:id="rId6"/>
    <p:sldId id="356" r:id="rId7"/>
    <p:sldId id="357" r:id="rId8"/>
    <p:sldId id="318" r:id="rId9"/>
    <p:sldId id="319" r:id="rId10"/>
    <p:sldId id="259" r:id="rId11"/>
    <p:sldId id="260" r:id="rId12"/>
    <p:sldId id="258" r:id="rId13"/>
    <p:sldId id="330" r:id="rId14"/>
    <p:sldId id="263" r:id="rId15"/>
    <p:sldId id="264" r:id="rId16"/>
    <p:sldId id="316" r:id="rId17"/>
    <p:sldId id="341" r:id="rId18"/>
    <p:sldId id="265" r:id="rId19"/>
    <p:sldId id="266" r:id="rId20"/>
    <p:sldId id="283" r:id="rId21"/>
    <p:sldId id="284" r:id="rId22"/>
    <p:sldId id="288" r:id="rId23"/>
    <p:sldId id="289" r:id="rId24"/>
    <p:sldId id="291" r:id="rId25"/>
    <p:sldId id="290" r:id="rId26"/>
    <p:sldId id="279" r:id="rId27"/>
    <p:sldId id="293" r:id="rId28"/>
    <p:sldId id="294" r:id="rId29"/>
    <p:sldId id="296" r:id="rId30"/>
    <p:sldId id="297" r:id="rId31"/>
    <p:sldId id="298" r:id="rId32"/>
    <p:sldId id="299" r:id="rId33"/>
    <p:sldId id="302" r:id="rId34"/>
    <p:sldId id="301" r:id="rId35"/>
    <p:sldId id="304" r:id="rId36"/>
    <p:sldId id="303" r:id="rId37"/>
    <p:sldId id="306" r:id="rId38"/>
    <p:sldId id="307" r:id="rId39"/>
    <p:sldId id="308" r:id="rId40"/>
    <p:sldId id="310" r:id="rId41"/>
    <p:sldId id="309" r:id="rId42"/>
    <p:sldId id="311" r:id="rId43"/>
    <p:sldId id="312" r:id="rId44"/>
    <p:sldId id="305" r:id="rId45"/>
    <p:sldId id="292" r:id="rId46"/>
    <p:sldId id="280" r:id="rId47"/>
    <p:sldId id="281" r:id="rId48"/>
    <p:sldId id="282" r:id="rId49"/>
    <p:sldId id="332" r:id="rId50"/>
    <p:sldId id="353" r:id="rId51"/>
    <p:sldId id="268" r:id="rId52"/>
    <p:sldId id="267" r:id="rId53"/>
    <p:sldId id="269" r:id="rId54"/>
    <p:sldId id="270" r:id="rId55"/>
    <p:sldId id="271" r:id="rId56"/>
    <p:sldId id="272" r:id="rId57"/>
    <p:sldId id="274" r:id="rId58"/>
    <p:sldId id="333" r:id="rId59"/>
    <p:sldId id="358" r:id="rId60"/>
    <p:sldId id="275" r:id="rId61"/>
    <p:sldId id="277" r:id="rId62"/>
    <p:sldId id="276" r:id="rId63"/>
    <p:sldId id="278" r:id="rId64"/>
    <p:sldId id="345" r:id="rId65"/>
    <p:sldId id="359" r:id="rId66"/>
    <p:sldId id="347" r:id="rId67"/>
    <p:sldId id="321" r:id="rId68"/>
    <p:sldId id="337" r:id="rId69"/>
    <p:sldId id="336" r:id="rId70"/>
    <p:sldId id="354" r:id="rId71"/>
    <p:sldId id="355" r:id="rId72"/>
    <p:sldId id="351" r:id="rId73"/>
    <p:sldId id="323" r:id="rId74"/>
    <p:sldId id="324" r:id="rId75"/>
    <p:sldId id="327" r:id="rId76"/>
    <p:sldId id="344" r:id="rId77"/>
    <p:sldId id="338" r:id="rId78"/>
    <p:sldId id="325" r:id="rId79"/>
    <p:sldId id="326" r:id="rId80"/>
    <p:sldId id="352" r:id="rId81"/>
    <p:sldId id="328" r:id="rId82"/>
    <p:sldId id="329" r:id="rId83"/>
    <p:sldId id="346" r:id="rId84"/>
    <p:sldId id="331" r:id="rId85"/>
    <p:sldId id="334" r:id="rId86"/>
    <p:sldId id="339" r:id="rId87"/>
    <p:sldId id="350" r:id="rId88"/>
    <p:sldId id="340" r:id="rId89"/>
    <p:sldId id="343" r:id="rId90"/>
    <p:sldId id="349" r:id="rId91"/>
    <p:sldId id="348" r:id="rId92"/>
    <p:sldId id="320" r:id="rId9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39316-BD0B-4F39-89B9-56019EA1E2CF}" type="datetimeFigureOut">
              <a:rPr lang="uk-UA" smtClean="0"/>
              <a:pPr/>
              <a:t>07.10.2021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F1BBF-F064-4C87-8713-37071E37A20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F1BBF-F064-4C87-8713-37071E37A20F}" type="slidenum">
              <a:rPr lang="uk-UA" smtClean="0"/>
              <a:pPr/>
              <a:t>76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836712"/>
            <a:ext cx="8256094" cy="1872208"/>
          </a:xfrm>
        </p:spPr>
        <p:txBody>
          <a:bodyPr>
            <a:normAutofit fontScale="90000"/>
          </a:bodyPr>
          <a:lstStyle/>
          <a:p>
            <a:r>
              <a:rPr lang="uk-UA" dirty="0"/>
              <a:t>Рентгенівські симптоми в торакальної радіології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2267744" y="5084298"/>
            <a:ext cx="6876256" cy="1729078"/>
          </a:xfrm>
        </p:spPr>
        <p:txBody>
          <a:bodyPr>
            <a:normAutofit/>
          </a:bodyPr>
          <a:lstStyle/>
          <a:p>
            <a:r>
              <a:rPr lang="uk-UA" dirty="0"/>
              <a:t>Мірза О. Ю. </a:t>
            </a:r>
          </a:p>
          <a:p>
            <a:r>
              <a:rPr lang="uk-UA" dirty="0"/>
              <a:t>Асистент кафедри променевої діагностики, терапії та радіаційної медицини  і онкології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2E365-0075-4C74-A38F-4023700D26C1}"/>
              </a:ext>
            </a:extLst>
          </p:cNvPr>
          <p:cNvSpPr txBox="1"/>
          <p:nvPr/>
        </p:nvSpPr>
        <p:spPr>
          <a:xfrm>
            <a:off x="2771800" y="3933056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Одеса - 2021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Міліарна дисемінація</a:t>
            </a:r>
            <a:endParaRPr lang="en-US" sz="4000" b="1" dirty="0"/>
          </a:p>
          <a:p>
            <a:pPr algn="ctr"/>
            <a:r>
              <a:rPr lang="en-US" sz="2800" dirty="0"/>
              <a:t>(miller – </a:t>
            </a:r>
            <a:r>
              <a:rPr lang="uk-UA" sz="2800" dirty="0"/>
              <a:t>просо, пшоно</a:t>
            </a:r>
            <a:r>
              <a:rPr lang="en-US" sz="2800" dirty="0"/>
              <a:t>)</a:t>
            </a:r>
            <a:endParaRPr lang="uk-UA" sz="2800" dirty="0"/>
          </a:p>
        </p:txBody>
      </p:sp>
      <p:pic>
        <p:nvPicPr>
          <p:cNvPr id="1028" name="Picture 4" descr="Просо - мелкосеменная культура, особенности и перспектив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148" y="1196752"/>
            <a:ext cx="3662852" cy="23762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2120" y="3933056"/>
            <a:ext cx="20814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/>
              <a:t> </a:t>
            </a:r>
            <a:r>
              <a:rPr lang="uk-UA" sz="2400" dirty="0"/>
              <a:t>туберкульоз,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гриби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метастази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0" y="1124744"/>
            <a:ext cx="5436096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матового скла ” </a:t>
            </a:r>
            <a:endParaRPr lang="en-US" sz="4000" b="1" dirty="0"/>
          </a:p>
          <a:p>
            <a:pPr algn="ctr"/>
            <a:r>
              <a:rPr lang="en-US" sz="2800" dirty="0"/>
              <a:t>(Ground glass opacification)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4149080"/>
            <a:ext cx="4067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 Інфекційні процеси в легенях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/>
              <a:t>інтерстиціальні</a:t>
            </a:r>
            <a:r>
              <a:rPr lang="uk-UA" sz="2400" dirty="0"/>
              <a:t> захворювання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гострі альвеолярні захворювання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3"/>
            <a:ext cx="4572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AutoShape 4" descr="Матовое стекло, цена 1 Тг., купить в Алматы — Satu.kz (ID#4896945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9463" name="Picture 7" descr="Стекло матовое бесцветное AGC Matelu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96752"/>
            <a:ext cx="2589756" cy="28803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5301208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РГ: Дифузне зниження прозорості легеневих полів із ослабленням легенево-судинного малюнка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матового скла ” </a:t>
            </a:r>
            <a:endParaRPr lang="en-US" sz="4000" b="1" dirty="0"/>
          </a:p>
        </p:txBody>
      </p:sp>
      <p:sp>
        <p:nvSpPr>
          <p:cNvPr id="19460" name="AutoShape 4" descr="Матовое стекло, цена 1 Тг., купить в Алматы — Satu.kz (ID#4896945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251520" y="908720"/>
            <a:ext cx="460057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220072" y="1124744"/>
            <a:ext cx="3015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b="1" dirty="0"/>
              <a:t> </a:t>
            </a:r>
            <a:r>
              <a:rPr lang="uk-UA" sz="2400" b="1" dirty="0"/>
              <a:t>Вірусна пневмонія</a:t>
            </a:r>
            <a:endParaRPr lang="uk-U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матового скла ”</a:t>
            </a:r>
          </a:p>
          <a:p>
            <a:pPr algn="ctr"/>
            <a:r>
              <a:rPr lang="uk-UA" sz="4000" b="1" dirty="0"/>
              <a:t> на </a:t>
            </a:r>
            <a:r>
              <a:rPr lang="uk-UA" sz="4000" b="1" dirty="0" err="1"/>
              <a:t>КТ</a:t>
            </a:r>
            <a:r>
              <a:rPr lang="uk-UA" sz="4000" b="1" dirty="0"/>
              <a:t> </a:t>
            </a:r>
            <a:endParaRPr lang="en-US" sz="4000" b="1" dirty="0"/>
          </a:p>
        </p:txBody>
      </p:sp>
      <p:sp>
        <p:nvSpPr>
          <p:cNvPr id="19460" name="AutoShape 4" descr="Матовое стекло, цена 1 Тг., купить в Алматы — Satu.kz (ID#4896945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" name="Picture 2" descr="http://24radiology.ru/wp-content/uploads/2018/08/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3923928" cy="3228975"/>
          </a:xfrm>
          <a:prstGeom prst="rect">
            <a:avLst/>
          </a:prstGeom>
          <a:noFill/>
        </p:spPr>
      </p:pic>
      <p:pic>
        <p:nvPicPr>
          <p:cNvPr id="69635" name="Picture 3" descr="затемнение по типу матового стек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6"/>
            <a:ext cx="3240360" cy="324036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436096" y="4653136"/>
            <a:ext cx="2336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Альвеолярний набряк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4725144"/>
            <a:ext cx="1237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Пневмонія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метелика або летучої миші ”</a:t>
            </a:r>
            <a:endParaRPr lang="en-US" sz="3600" b="1" dirty="0"/>
          </a:p>
          <a:p>
            <a:pPr algn="ctr"/>
            <a:r>
              <a:rPr lang="en-US" sz="2800" dirty="0"/>
              <a:t>(butterfly, batwing or angel 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5892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uk-UA" sz="3600" b="1" dirty="0"/>
              <a:t>альвеолярний набряк легень</a:t>
            </a:r>
            <a:endParaRPr lang="uk-UA" sz="3600" dirty="0"/>
          </a:p>
        </p:txBody>
      </p:sp>
      <p:sp>
        <p:nvSpPr>
          <p:cNvPr id="44036" name="AutoShape 4" descr="Исследование: летучие мыши живут с коронавирусами уже миллионы лет — 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4039" name="Picture 7" descr="Бабочки, занесенные в Красную книгу: Махаон, Поликсена, Голубянка Пилаон -  стать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340768"/>
            <a:ext cx="2619375" cy="1743076"/>
          </a:xfrm>
          <a:prstGeom prst="rect">
            <a:avLst/>
          </a:prstGeom>
          <a:noFill/>
        </p:spPr>
      </p:pic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3" cstate="print">
            <a:lum bright="30000" contrast="30000"/>
          </a:blip>
          <a:srcRect/>
          <a:stretch>
            <a:fillRect/>
          </a:stretch>
        </p:blipFill>
        <p:spPr bwMode="auto">
          <a:xfrm>
            <a:off x="251520" y="1124743"/>
            <a:ext cx="5040560" cy="443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метелика або летучої миші ”</a:t>
            </a:r>
            <a:endParaRPr lang="en-US" sz="3600" b="1" dirty="0"/>
          </a:p>
          <a:p>
            <a:pPr algn="ctr"/>
            <a:r>
              <a:rPr lang="en-US" sz="2800" dirty="0"/>
              <a:t>(butterfly, batwing or angel 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94928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uk-UA" sz="3600" b="1" dirty="0"/>
              <a:t>альвеолярний набряк легень</a:t>
            </a:r>
            <a:endParaRPr lang="uk-UA" sz="3600" dirty="0"/>
          </a:p>
        </p:txBody>
      </p:sp>
      <p:sp>
        <p:nvSpPr>
          <p:cNvPr id="44036" name="AutoShape 4" descr="Исследование: летучие мыши живут с коронавирусами уже миллионы лет — 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63179"/>
            <a:ext cx="5724128" cy="483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772816"/>
            <a:ext cx="300399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повітряної бронхограми ” </a:t>
            </a:r>
            <a:r>
              <a:rPr lang="uk-UA" sz="2800" dirty="0"/>
              <a:t>(</a:t>
            </a:r>
            <a:r>
              <a:rPr lang="en-US" sz="2800" dirty="0"/>
              <a:t>Air  bronchorgram sign</a:t>
            </a:r>
            <a:r>
              <a:rPr lang="uk-UA" sz="2800" dirty="0"/>
              <a:t>)</a:t>
            </a:r>
          </a:p>
        </p:txBody>
      </p:sp>
      <p:sp>
        <p:nvSpPr>
          <p:cNvPr id="19460" name="AutoShape 4" descr="Матовое стекло, цена 1 Тг., купить в Алматы — Satu.kz (ID#4896945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268760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візуалізуються бронхи, заповнені повітрям (слабке поглинання), на тлі непрозорої (сильне поглинання), безповітряної легеневої тканини. </a:t>
            </a: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251520" y="2420888"/>
            <a:ext cx="3312368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635896" y="249289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 пневмонії,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набряк,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гострий дистрес-синдром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аспірація,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інфаркт,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травми,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легеневі крововиливи</a:t>
            </a:r>
          </a:p>
          <a:p>
            <a:pPr>
              <a:buFont typeface="Wingdings" pitchFamily="2" charset="2"/>
              <a:buChar char="Ø"/>
            </a:pPr>
            <a:endParaRPr lang="uk-U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повітряної бронхограми ”</a:t>
            </a:r>
          </a:p>
          <a:p>
            <a:pPr algn="ctr"/>
            <a:r>
              <a:rPr lang="uk-UA" sz="4000" b="1" dirty="0"/>
              <a:t> на </a:t>
            </a:r>
            <a:r>
              <a:rPr lang="uk-UA" sz="4000" b="1" dirty="0" err="1"/>
              <a:t>КТ</a:t>
            </a:r>
            <a:r>
              <a:rPr lang="uk-UA" sz="4000" b="1" dirty="0"/>
              <a:t> </a:t>
            </a:r>
            <a:endParaRPr lang="en-US" sz="4000" b="1" dirty="0"/>
          </a:p>
        </p:txBody>
      </p:sp>
      <p:sp>
        <p:nvSpPr>
          <p:cNvPr id="19460" name="AutoShape 4" descr="Матовое стекло, цена 1 Тг., купить в Алматы — Satu.kz (ID#4896945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12776"/>
            <a:ext cx="504056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попкорну ”</a:t>
            </a:r>
            <a:endParaRPr lang="en-US" sz="4000" b="1" dirty="0"/>
          </a:p>
          <a:p>
            <a:pPr algn="ctr"/>
            <a:r>
              <a:rPr lang="en-US" sz="2800" dirty="0"/>
              <a:t>(</a:t>
            </a:r>
            <a:r>
              <a:rPr lang="uk-UA" sz="2800" dirty="0"/>
              <a:t>Повітряної кукурудзи - </a:t>
            </a:r>
            <a:r>
              <a:rPr lang="en-US" sz="2800" dirty="0"/>
              <a:t>Popcorn calcification)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933056"/>
            <a:ext cx="27760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/>
              <a:t>  </a:t>
            </a:r>
            <a:r>
              <a:rPr lang="uk-UA" sz="2400" dirty="0"/>
              <a:t>гамартома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гамартохондрома</a:t>
            </a:r>
          </a:p>
          <a:p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17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Юдін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94634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1268760"/>
            <a:ext cx="4283968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5517232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Звапнення у центрі утворення по типу</a:t>
            </a:r>
          </a:p>
          <a:p>
            <a:r>
              <a:rPr lang="uk-UA" dirty="0"/>
              <a:t> “ попкорну ”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попкорну ”</a:t>
            </a:r>
            <a:endParaRPr lang="en-US" sz="4000" b="1" dirty="0"/>
          </a:p>
          <a:p>
            <a:pPr algn="ctr"/>
            <a:r>
              <a:rPr lang="en-US" sz="2800" dirty="0"/>
              <a:t>(</a:t>
            </a:r>
            <a:r>
              <a:rPr lang="uk-UA" sz="2800" dirty="0"/>
              <a:t>Повітряної кукурудзи - </a:t>
            </a:r>
            <a:r>
              <a:rPr lang="en-US" sz="2800" dirty="0"/>
              <a:t>Popcorn calcification)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221088"/>
            <a:ext cx="3057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/>
              <a:t>  </a:t>
            </a:r>
            <a:r>
              <a:rPr lang="uk-UA" sz="2400" dirty="0"/>
              <a:t>гамартома</a:t>
            </a:r>
          </a:p>
          <a:p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96044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AutoShape 2" descr="Попкорн дома - польза, вред, калорийность и разные способы приготовления с  фото - Рецепты, продукты, еда | Сегод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79512" y="5805264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Множинні звапнення  в утворенні по типу  “ попкорну ”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яєчної шкаралупи ”</a:t>
            </a:r>
            <a:endParaRPr lang="en-US" sz="4000" b="1" dirty="0"/>
          </a:p>
          <a:p>
            <a:pPr algn="ctr"/>
            <a:r>
              <a:rPr lang="en-US" sz="2800" dirty="0"/>
              <a:t>(eggshell calcification)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140968"/>
            <a:ext cx="3491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 силікоз та інші пневмоконіози: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запущений саркоїдоз,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склеродермія,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амілоїдоз,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лімфома після променевої терапії,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бластомікоз та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 гістоплазмоз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514606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Яичная скорлупа для хранения данных в виде ReRam памяти | Пикаб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72924"/>
            <a:ext cx="2763391" cy="183891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5537" y="5877272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Звапнення  бронхопульмональних лімфовузлів  по периферії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4000" dirty="0">
                <a:cs typeface="Arial" pitchFamily="34" charset="0"/>
              </a:rPr>
              <a:t>Кальцифікація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4000" dirty="0">
                <a:cs typeface="Arial" pitchFamily="34" charset="0"/>
              </a:rPr>
              <a:t>по типу «яєчної шкаралупи» 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085184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Невелика периферична </a:t>
            </a:r>
            <a:r>
              <a:rPr lang="uk-UA" dirty="0" err="1"/>
              <a:t>пластинчатая</a:t>
            </a:r>
            <a:r>
              <a:rPr lang="uk-UA" dirty="0"/>
              <a:t> </a:t>
            </a:r>
            <a:r>
              <a:rPr lang="uk-UA" dirty="0" err="1"/>
              <a:t>кальцифікація</a:t>
            </a:r>
            <a:r>
              <a:rPr lang="uk-UA" dirty="0"/>
              <a:t> (біла стрілка) збільшеного лімфатичного вузла у пацієнта з силікоз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4608512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порожнини ”</a:t>
            </a:r>
            <a:endParaRPr lang="en-US" sz="4000" b="1" dirty="0"/>
          </a:p>
          <a:p>
            <a:pPr algn="ctr"/>
            <a:r>
              <a:rPr lang="en-US" sz="2800" dirty="0"/>
              <a:t>(eggshell calcification)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2852936"/>
            <a:ext cx="3203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dirty="0"/>
              <a:t>  дренуюча кіста</a:t>
            </a:r>
          </a:p>
          <a:p>
            <a:pPr>
              <a:buFont typeface="Wingdings" pitchFamily="2" charset="2"/>
              <a:buChar char="Ø"/>
            </a:pPr>
            <a:r>
              <a:rPr lang="uk-UA" sz="2800" dirty="0"/>
              <a:t>  абсцес</a:t>
            </a:r>
          </a:p>
          <a:p>
            <a:pPr>
              <a:buFont typeface="Wingdings" pitchFamily="2" charset="2"/>
              <a:buChar char="Ø"/>
            </a:pPr>
            <a:r>
              <a:rPr lang="uk-UA" sz="2800" dirty="0"/>
              <a:t> гангрена легені</a:t>
            </a:r>
          </a:p>
          <a:p>
            <a:pPr marL="449263" indent="-449263">
              <a:buFont typeface="Wingdings" pitchFamily="2" charset="2"/>
              <a:buChar char="Ø"/>
            </a:pPr>
            <a:r>
              <a:rPr lang="uk-UA" sz="2800" dirty="0"/>
              <a:t> злоякісна пухлина легені з розпадом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5149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831490" y="1340768"/>
            <a:ext cx="3312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Рівень рідини - повітря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порожнини ”</a:t>
            </a:r>
            <a:endParaRPr lang="en-US" sz="4000" b="1" dirty="0"/>
          </a:p>
          <a:p>
            <a:pPr algn="ctr"/>
            <a:r>
              <a:rPr lang="en-US" sz="2800" dirty="0"/>
              <a:t>(symptom cavity)</a:t>
            </a:r>
          </a:p>
          <a:p>
            <a:pPr algn="ctr"/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5589240"/>
            <a:ext cx="3203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Абсцес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196753"/>
            <a:ext cx="225537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196752"/>
            <a:ext cx="2638425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на півмісяця ”</a:t>
            </a:r>
            <a:endParaRPr lang="en-US" sz="4000" b="1" dirty="0"/>
          </a:p>
          <a:p>
            <a:pPr algn="ctr"/>
            <a:r>
              <a:rPr lang="en-US" sz="2800" dirty="0"/>
              <a:t>(</a:t>
            </a:r>
            <a:r>
              <a:rPr lang="uk-UA" sz="2800" dirty="0"/>
              <a:t> </a:t>
            </a:r>
            <a:r>
              <a:rPr lang="en-US" sz="2800" dirty="0"/>
              <a:t>crescent symptom)</a:t>
            </a:r>
          </a:p>
          <a:p>
            <a:pPr algn="ctr"/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6334780"/>
            <a:ext cx="3203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dirty="0"/>
              <a:t>аспергильоз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196752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проявляється скупченням повітря півмісяцевої форми, яке відокремлює стінку порожнини від внутрішнього вмісту. </a:t>
            </a:r>
          </a:p>
        </p:txBody>
      </p:sp>
      <p:pic>
        <p:nvPicPr>
          <p:cNvPr id="11" name="Picture 2" descr="http://24radiology.ru/wp-content/uploads/2018/08/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3707904" cy="3946099"/>
          </a:xfrm>
          <a:prstGeom prst="rect">
            <a:avLst/>
          </a:prstGeom>
          <a:noFill/>
        </p:spPr>
      </p:pic>
      <p:sp>
        <p:nvSpPr>
          <p:cNvPr id="70660" name="AutoShape 4" descr="полумесяц — Викисловар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204864"/>
            <a:ext cx="5148064" cy="400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моно або </a:t>
            </a:r>
            <a:r>
              <a:rPr lang="ru-RU" sz="4000" b="1" dirty="0" err="1"/>
              <a:t>монода</a:t>
            </a:r>
            <a:r>
              <a:rPr lang="ru-RU" sz="4000" dirty="0"/>
              <a:t>»</a:t>
            </a:r>
            <a:r>
              <a:rPr lang="uk-UA" sz="4000" b="1" dirty="0"/>
              <a:t> ” =</a:t>
            </a:r>
          </a:p>
          <a:p>
            <a:pPr algn="ctr"/>
            <a:r>
              <a:rPr lang="uk-UA" sz="4000" b="1" dirty="0"/>
              <a:t>Симптом на півмісяця"</a:t>
            </a:r>
          </a:p>
          <a:p>
            <a:pPr algn="ctr"/>
            <a:endParaRPr lang="en-US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8448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«Признак </a:t>
            </a:r>
            <a:r>
              <a:rPr lang="ru-RU" dirty="0" err="1"/>
              <a:t>монода</a:t>
            </a:r>
            <a:r>
              <a:rPr lang="ru-RU" dirty="0"/>
              <a:t>», впервые описанный </a:t>
            </a:r>
            <a:r>
              <a:rPr lang="ru-RU" dirty="0" err="1"/>
              <a:t>Pesle</a:t>
            </a:r>
            <a:r>
              <a:rPr lang="ru-RU" dirty="0"/>
              <a:t> и </a:t>
            </a:r>
            <a:r>
              <a:rPr lang="ru-RU" dirty="0" err="1"/>
              <a:t>Monod</a:t>
            </a:r>
            <a:r>
              <a:rPr lang="ru-RU" dirty="0"/>
              <a:t> в 1954 г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7848872" cy="413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396406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пончика або бублика ”</a:t>
            </a:r>
            <a:endParaRPr lang="en-US" sz="4000" b="1" dirty="0"/>
          </a:p>
          <a:p>
            <a:pPr algn="ctr"/>
            <a:r>
              <a:rPr lang="en-US" sz="2800" dirty="0"/>
              <a:t>(Doughnut sign )</a:t>
            </a:r>
          </a:p>
          <a:p>
            <a:pPr algn="ctr"/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3717032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Збільшення біфуркаційних лімфовузлів</a:t>
            </a:r>
            <a:endParaRPr lang="uk-UA" sz="24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11256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AutoShape 5" descr="Пончики с ванильным заварным кремом - рецепт с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8611" y="1124744"/>
            <a:ext cx="369538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652121" y="5229200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buFont typeface="Wingdings" pitchFamily="2" charset="2"/>
              <a:buChar char="Ø"/>
            </a:pPr>
            <a:r>
              <a:rPr lang="uk-UA" sz="2400" dirty="0"/>
              <a:t> туберкульоз,</a:t>
            </a:r>
          </a:p>
          <a:p>
            <a:pPr marL="179388" indent="-179388">
              <a:buFont typeface="Wingdings" pitchFamily="2" charset="2"/>
              <a:buChar char="Ø"/>
            </a:pPr>
            <a:r>
              <a:rPr lang="uk-UA" sz="2400" dirty="0"/>
              <a:t> лімфома</a:t>
            </a:r>
          </a:p>
          <a:p>
            <a:pPr marL="179388" indent="-179388">
              <a:buFont typeface="Wingdings" pitchFamily="2" charset="2"/>
              <a:buChar char="Ø"/>
            </a:pPr>
            <a:endParaRPr lang="uk-UA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пончика ”</a:t>
            </a:r>
            <a:endParaRPr lang="en-US" sz="4000" b="1" dirty="0"/>
          </a:p>
          <a:p>
            <a:pPr algn="ctr"/>
            <a:r>
              <a:rPr lang="en-US" sz="2800" dirty="0"/>
              <a:t>(Doughnut sign )</a:t>
            </a:r>
          </a:p>
          <a:p>
            <a:pPr algn="ctr"/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5805264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1300" y="1052736"/>
            <a:ext cx="2552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0" y="1196752"/>
            <a:ext cx="311413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lum bright="30000" contrast="30000"/>
          </a:blip>
          <a:srcRect/>
          <a:stretch>
            <a:fillRect/>
          </a:stretch>
        </p:blipFill>
        <p:spPr bwMode="auto">
          <a:xfrm>
            <a:off x="3203848" y="1196752"/>
            <a:ext cx="3324225" cy="460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1196752"/>
            <a:ext cx="611560" cy="3600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6516216" y="3068960"/>
            <a:ext cx="2627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 проекції біфуркації трахеї  ділянка  просвітлення  навколо якої  округла тінь збільшених біфуркаційних лімфовузлів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5445224"/>
            <a:ext cx="82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норма</a:t>
            </a:r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щільного коріння ”</a:t>
            </a:r>
            <a:endParaRPr lang="en-US" sz="4000" b="1" dirty="0"/>
          </a:p>
          <a:p>
            <a:pPr algn="ctr"/>
            <a:r>
              <a:rPr lang="en-US" sz="2800" dirty="0"/>
              <a:t>(Dense hilum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301208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uk-UA" sz="3600" b="1" dirty="0"/>
              <a:t>патологічний процес у корені, особливо при раку</a:t>
            </a:r>
            <a:endParaRPr lang="uk-UA" sz="3600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-1" y="1052736"/>
            <a:ext cx="435143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4427983" y="1052736"/>
            <a:ext cx="4625031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323527" y="476672"/>
            <a:ext cx="6456717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плоскої талії ”</a:t>
            </a:r>
            <a:endParaRPr lang="en-US" sz="3600" b="1" dirty="0"/>
          </a:p>
          <a:p>
            <a:pPr algn="ctr"/>
            <a:r>
              <a:rPr lang="en-US" sz="2800" dirty="0"/>
              <a:t>(Flat waist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44036" name="AutoShape 4" descr="Исследование: летучие мыши живут с коронавирусами уже миллионы лет — 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6303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716016" y="1268760"/>
            <a:ext cx="442798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0" y="59492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uk-UA" sz="2800" b="1" dirty="0"/>
              <a:t>ателектаз нижньої частки зліва + ротація серця</a:t>
            </a:r>
            <a:endParaRPr lang="uk-UA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плоскої талії ”</a:t>
            </a:r>
            <a:endParaRPr lang="en-US" sz="3600" b="1" dirty="0"/>
          </a:p>
          <a:p>
            <a:pPr algn="ctr"/>
            <a:r>
              <a:rPr lang="en-US" sz="2800" dirty="0"/>
              <a:t>(Flat waist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44036" name="AutoShape 4" descr="Исследование: летучие мыши живут с коронавирусами уже миллионы лет — 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5904656" cy="484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наддіафрагмального піку ”</a:t>
            </a:r>
            <a:endParaRPr lang="en-US" sz="3600" b="1" dirty="0"/>
          </a:p>
          <a:p>
            <a:pPr algn="ctr"/>
            <a:r>
              <a:rPr lang="en-US" sz="2800" dirty="0"/>
              <a:t>(Juxtaphrenic peak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44036" name="AutoShape 4" descr="Исследование: летучие мыши живут с коронавирусами уже миллионы лет — 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446592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9552" y="1484784"/>
            <a:ext cx="7513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b="1" dirty="0"/>
              <a:t>Зменшення розміру верхньої частки правої легені </a:t>
            </a:r>
            <a:endParaRPr lang="uk-UA" sz="2400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644008" y="2132856"/>
            <a:ext cx="449999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478155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6165304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подовженої діафрагми ”</a:t>
            </a:r>
            <a:endParaRPr lang="en-US" sz="4000" b="1" dirty="0"/>
          </a:p>
          <a:p>
            <a:pPr algn="ctr"/>
            <a:r>
              <a:rPr lang="en-US" sz="2800" dirty="0"/>
              <a:t>(Continuous diaphragm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49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В. И. Амосов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04048" y="1484784"/>
            <a:ext cx="3960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b="1" dirty="0"/>
              <a:t> пневмомедиастинум,</a:t>
            </a:r>
          </a:p>
          <a:p>
            <a:pPr>
              <a:buFont typeface="Wingdings" pitchFamily="2" charset="2"/>
              <a:buChar char="Ø"/>
            </a:pPr>
            <a:r>
              <a:rPr lang="uk-UA" sz="2800" b="1" dirty="0"/>
              <a:t> пневмоперикард,</a:t>
            </a:r>
          </a:p>
          <a:p>
            <a:pPr>
              <a:buFont typeface="Wingdings" pitchFamily="2" charset="2"/>
              <a:buChar char="Ø"/>
            </a:pPr>
            <a:r>
              <a:rPr lang="uk-UA" sz="2800" b="1" dirty="0"/>
              <a:t> пневмоперитонеум</a:t>
            </a:r>
          </a:p>
          <a:p>
            <a:pPr>
              <a:buFont typeface="Wingdings" pitchFamily="2" charset="2"/>
              <a:buChar char="Ø"/>
            </a:pPr>
            <a:endParaRPr lang="uk-UA" sz="2800" b="1" dirty="0"/>
          </a:p>
          <a:p>
            <a:pPr>
              <a:buFont typeface="Wingdings" pitchFamily="2" charset="2"/>
              <a:buChar char="Ø"/>
            </a:pPr>
            <a:endParaRPr lang="uk-UA" sz="2800" b="1" dirty="0"/>
          </a:p>
          <a:p>
            <a:pPr>
              <a:buFont typeface="Wingdings" pitchFamily="2" charset="2"/>
              <a:buChar char="Ø"/>
            </a:pPr>
            <a:endParaRPr lang="uk-UA" sz="2800" dirty="0"/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3"/>
            <a:ext cx="4608512" cy="4418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подовженої діафрагми ”</a:t>
            </a:r>
            <a:endParaRPr lang="en-US" sz="4000" b="1" dirty="0"/>
          </a:p>
          <a:p>
            <a:pPr algn="ctr"/>
            <a:r>
              <a:rPr lang="en-US" sz="2800" dirty="0"/>
              <a:t>(Continuous diaphragm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5589240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uk-UA" sz="2800" b="1" dirty="0"/>
              <a:t> </a:t>
            </a:r>
            <a:endParaRPr lang="uk-UA" sz="2800" dirty="0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2123728" y="1268760"/>
            <a:ext cx="50863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літери</a:t>
            </a:r>
            <a:r>
              <a:rPr lang="ru-RU" sz="4000" b="1" dirty="0"/>
              <a:t> </a:t>
            </a:r>
            <a:r>
              <a:rPr lang="en-US" sz="4000" b="1" dirty="0"/>
              <a:t>V</a:t>
            </a:r>
            <a:r>
              <a:rPr lang="uk-UA" sz="4000" b="1" dirty="0"/>
              <a:t> Наклеріо ”</a:t>
            </a:r>
            <a:endParaRPr lang="en-US" sz="4000" b="1" dirty="0"/>
          </a:p>
          <a:p>
            <a:pPr algn="ctr"/>
            <a:r>
              <a:rPr lang="en-US" sz="3200" dirty="0"/>
              <a:t>(Naclerio V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24128" y="1484784"/>
            <a:ext cx="3419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buFont typeface="Wingdings" pitchFamily="2" charset="2"/>
              <a:buChar char="Ø"/>
              <a:tabLst>
                <a:tab pos="449263" algn="l"/>
              </a:tabLst>
            </a:pPr>
            <a:r>
              <a:rPr lang="uk-UA" sz="2800" b="1" dirty="0"/>
              <a:t>  </a:t>
            </a:r>
            <a:r>
              <a:rPr lang="uk-UA" sz="2000" b="1" dirty="0"/>
              <a:t>пневмомедиастинум при розриві стравоходу</a:t>
            </a:r>
            <a:endParaRPr lang="uk-UA" sz="20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572412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глибокого синусу</a:t>
            </a:r>
            <a:r>
              <a:rPr lang="en-US" sz="4000" b="1" dirty="0"/>
              <a:t> </a:t>
            </a:r>
            <a:r>
              <a:rPr lang="uk-UA" sz="4000" b="1" dirty="0"/>
              <a:t>”</a:t>
            </a:r>
            <a:endParaRPr lang="en-US" sz="4000" b="1" dirty="0"/>
          </a:p>
          <a:p>
            <a:pPr algn="ctr"/>
            <a:r>
              <a:rPr lang="en-US" sz="3200" dirty="0"/>
              <a:t>(Deep sulcus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36096" y="1556792"/>
            <a:ext cx="3419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buFont typeface="Wingdings" pitchFamily="2" charset="2"/>
              <a:buChar char="Ø"/>
              <a:tabLst>
                <a:tab pos="449263" algn="l"/>
              </a:tabLst>
            </a:pPr>
            <a:r>
              <a:rPr lang="uk-UA" sz="3200" b="1" dirty="0"/>
              <a:t>  </a:t>
            </a:r>
            <a:r>
              <a:rPr lang="uk-UA" sz="2800" b="1" dirty="0"/>
              <a:t>пневмоторакс</a:t>
            </a:r>
            <a:endParaRPr lang="uk-UA" sz="28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52935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глибокого синусу</a:t>
            </a:r>
            <a:r>
              <a:rPr lang="en-US" sz="4000" b="1" dirty="0"/>
              <a:t> </a:t>
            </a:r>
            <a:r>
              <a:rPr lang="uk-UA" sz="4000" b="1" dirty="0"/>
              <a:t>”</a:t>
            </a:r>
            <a:endParaRPr lang="en-US" sz="4000" b="1" dirty="0"/>
          </a:p>
          <a:p>
            <a:pPr algn="ctr"/>
            <a:r>
              <a:rPr lang="en-US" sz="3200" dirty="0"/>
              <a:t>(Deep sulcus sign)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36096" y="1556792"/>
            <a:ext cx="3419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buFont typeface="Wingdings" pitchFamily="2" charset="2"/>
              <a:buChar char="Ø"/>
              <a:tabLst>
                <a:tab pos="449263" algn="l"/>
              </a:tabLst>
            </a:pPr>
            <a:r>
              <a:rPr lang="uk-UA" sz="3200" b="1" dirty="0"/>
              <a:t>  </a:t>
            </a:r>
            <a:r>
              <a:rPr lang="uk-UA" sz="2800" b="1" dirty="0"/>
              <a:t>пневмоторакс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424815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Симптоми “ глибокого синусу, подовженої діафрагми ”</a:t>
            </a:r>
            <a:endParaRPr lang="en-US" sz="40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47115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301208"/>
            <a:ext cx="864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  <a:tabLst>
                <a:tab pos="269875" algn="l"/>
              </a:tabLst>
            </a:pPr>
            <a:r>
              <a:rPr lang="uk-UA" sz="3200" b="1" dirty="0"/>
              <a:t> </a:t>
            </a:r>
            <a:r>
              <a:rPr lang="uk-UA" sz="2800" b="1" dirty="0"/>
              <a:t>пневмоторакс,</a:t>
            </a:r>
          </a:p>
          <a:p>
            <a:pPr marL="449263" indent="-449263">
              <a:buFont typeface="Wingdings" pitchFamily="2" charset="2"/>
              <a:buChar char="Ø"/>
              <a:tabLst>
                <a:tab pos="449263" algn="l"/>
              </a:tabLst>
            </a:pPr>
            <a:r>
              <a:rPr lang="uk-UA" sz="2800" b="1" dirty="0"/>
              <a:t>пневмомедиастинум</a:t>
            </a:r>
          </a:p>
          <a:p>
            <a:pPr marL="449263" indent="-449263">
              <a:buFont typeface="Wingdings" pitchFamily="2" charset="2"/>
              <a:buChar char="Ø"/>
              <a:tabLst>
                <a:tab pos="449263" algn="l"/>
              </a:tabLst>
            </a:pPr>
            <a:r>
              <a:rPr lang="uk-UA" sz="2800" b="1" dirty="0"/>
              <a:t>підшкірна емфізема</a:t>
            </a:r>
            <a:endParaRPr lang="uk-UA" sz="2800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96044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388843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 Знак “</a:t>
            </a:r>
            <a:r>
              <a:rPr lang="ru-RU" sz="3600" dirty="0"/>
              <a:t>Люфтсихеля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liftsichel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968552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64088" y="1412776"/>
            <a:ext cx="3779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Wingdings" pitchFamily="2" charset="2"/>
              <a:buChar char="Ø"/>
            </a:pPr>
            <a:r>
              <a:rPr lang="uk-UA" sz="2400" dirty="0"/>
              <a:t> спостерігається при  колапсі лівої верхньої частки через гіпервентиляцію верхнього сегмента лівої нижньої частки, розташованого між середостінням і спаданні  лівої верхньої частки.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 Знак “</a:t>
            </a:r>
            <a:r>
              <a:rPr lang="ru-RU" sz="3600" dirty="0"/>
              <a:t>Люфтсихеля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liftsichel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4232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https://slideplayer.fr/slide/10636597/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1412776"/>
            <a:ext cx="37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Wingdings" pitchFamily="2" charset="2"/>
              <a:buChar char="Ø"/>
            </a:pPr>
            <a:r>
              <a:rPr lang="uk-UA" sz="2400" dirty="0"/>
              <a:t> 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24744"/>
            <a:ext cx="4593657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4744"/>
            <a:ext cx="4572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 Знак “</a:t>
            </a:r>
            <a:r>
              <a:rPr lang="ru-RU" sz="3600" dirty="0"/>
              <a:t>Люфтсихеля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liftsichel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2818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https://radiopaedia.org/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1412776"/>
            <a:ext cx="37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Wingdings" pitchFamily="2" charset="2"/>
              <a:buChar char="Ø"/>
            </a:pPr>
            <a:r>
              <a:rPr lang="uk-UA" sz="2400" dirty="0"/>
              <a:t> </a:t>
            </a:r>
          </a:p>
        </p:txBody>
      </p:sp>
      <p:pic>
        <p:nvPicPr>
          <p:cNvPr id="59394" name="Picture 2" descr="https://prod-images-static.radiopaedia.org/images/11896492/b60c3ccfcce6962a040d66337264eb_big_galle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4242"/>
            <a:ext cx="5076056" cy="5381171"/>
          </a:xfrm>
          <a:prstGeom prst="rect">
            <a:avLst/>
          </a:prstGeom>
          <a:noFill/>
        </p:spPr>
      </p:pic>
      <p:pic>
        <p:nvPicPr>
          <p:cNvPr id="59396" name="Picture 4" descr="https://prod-images-static.radiopaedia.org/images/11896439/7acb4ba1eafda716ba5a21c4d74957_big_galle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052736"/>
            <a:ext cx="3630108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5472608" cy="523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</a:t>
            </a:r>
            <a:r>
              <a:rPr lang="uk-UA" sz="3600" dirty="0"/>
              <a:t>вуалі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Veiling 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4221088"/>
            <a:ext cx="3779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Wingdings" pitchFamily="2" charset="2"/>
              <a:buChar char="Ø"/>
            </a:pPr>
            <a:r>
              <a:rPr lang="uk-UA" sz="2400" dirty="0"/>
              <a:t>Патологічні зміни верхньої частки лівої легені + симптом силуету 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680520" cy="550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10" descr="Мраморная вуаль: техника тромплей в скульптуре. Фото работ и мастера,  создавшие шедевры — Антонио Коррадини, Джузеппе Санмартино, Рафаэль Мон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124744"/>
            <a:ext cx="2880320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</a:t>
            </a:r>
            <a:r>
              <a:rPr lang="uk-UA" sz="3600" dirty="0"/>
              <a:t>силуету</a:t>
            </a:r>
            <a:r>
              <a:rPr lang="en-US" sz="3600" dirty="0"/>
              <a:t>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Silhouette 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2802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https://meduniver.com/</a:t>
            </a:r>
            <a:endParaRPr lang="uk-UA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24744"/>
            <a:ext cx="2952328" cy="240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58226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796136" y="3573016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Зниження повітряності нижньої частки лівої легені при лівосторонній нижньочасткової пневмонії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</a:t>
            </a:r>
            <a:r>
              <a:rPr lang="uk-UA" sz="3600" dirty="0"/>
              <a:t>силуету</a:t>
            </a:r>
            <a:r>
              <a:rPr lang="en-US" sz="3600" dirty="0"/>
              <a:t>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Silhouette 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5438775" cy="506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24744"/>
            <a:ext cx="363170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</a:t>
            </a:r>
            <a:r>
              <a:rPr lang="uk-UA" sz="3600" dirty="0"/>
              <a:t>силуету</a:t>
            </a:r>
            <a:r>
              <a:rPr lang="en-US" sz="3600" dirty="0"/>
              <a:t>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Silhouette 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24744"/>
            <a:ext cx="44279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124744"/>
            <a:ext cx="4633207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Симптом “ </a:t>
            </a:r>
            <a:r>
              <a:rPr lang="uk-UA" sz="3600" dirty="0"/>
              <a:t>силуету</a:t>
            </a:r>
            <a:r>
              <a:rPr lang="en-US" sz="3600" dirty="0"/>
              <a:t> </a:t>
            </a:r>
            <a:r>
              <a:rPr lang="uk-UA" sz="3600" b="1" dirty="0"/>
              <a:t>”</a:t>
            </a:r>
          </a:p>
          <a:p>
            <a:pPr algn="ctr"/>
            <a:r>
              <a:rPr lang="uk-UA" sz="3600" b="1" dirty="0"/>
              <a:t>Ознака накладення коріння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Hilum  overlay 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1772816"/>
            <a:ext cx="51125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5541" y="1772816"/>
            <a:ext cx="412845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430308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625589" y="1412776"/>
            <a:ext cx="451841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0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Симптом “ </a:t>
            </a:r>
            <a:r>
              <a:rPr lang="uk-UA" sz="3200" dirty="0"/>
              <a:t>силуету</a:t>
            </a:r>
            <a:r>
              <a:rPr lang="en-US" sz="3200" dirty="0"/>
              <a:t> </a:t>
            </a:r>
            <a:r>
              <a:rPr lang="uk-UA" sz="3200" b="1" dirty="0"/>
              <a:t>”</a:t>
            </a:r>
          </a:p>
          <a:p>
            <a:pPr algn="ctr"/>
            <a:r>
              <a:rPr lang="uk-UA" sz="3200" b="1" dirty="0"/>
              <a:t>Ознака накладення коріння</a:t>
            </a:r>
          </a:p>
          <a:p>
            <a:pPr algn="ctr"/>
            <a:r>
              <a:rPr lang="uk-UA" sz="2400" dirty="0"/>
              <a:t>(</a:t>
            </a:r>
            <a:r>
              <a:rPr lang="en-US" sz="2400" dirty="0"/>
              <a:t>Hilum  overlay  sign</a:t>
            </a:r>
            <a:r>
              <a:rPr lang="uk-UA" sz="24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0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Симптом </a:t>
            </a:r>
            <a:r>
              <a:rPr lang="uk-UA" sz="3200" dirty="0"/>
              <a:t>“ силуету</a:t>
            </a:r>
            <a:r>
              <a:rPr lang="en-US" sz="3200" dirty="0"/>
              <a:t> </a:t>
            </a:r>
            <a:r>
              <a:rPr lang="uk-UA" sz="3200" dirty="0"/>
              <a:t>”</a:t>
            </a:r>
          </a:p>
          <a:p>
            <a:pPr algn="ctr"/>
            <a:r>
              <a:rPr lang="uk-UA" sz="3200" b="1" dirty="0"/>
              <a:t>Цервіко-торакальна ознака</a:t>
            </a:r>
          </a:p>
          <a:p>
            <a:pPr algn="ctr"/>
            <a:r>
              <a:rPr lang="uk-UA" sz="2400" dirty="0"/>
              <a:t>(</a:t>
            </a:r>
            <a:r>
              <a:rPr lang="en-US" sz="2400" dirty="0"/>
              <a:t>Cervicothoracic  sign</a:t>
            </a:r>
            <a:r>
              <a:rPr lang="uk-UA" sz="24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057650" cy="4685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628800"/>
            <a:ext cx="41338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0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Симптом “ </a:t>
            </a:r>
            <a:r>
              <a:rPr lang="uk-UA" sz="3200" dirty="0"/>
              <a:t>силуету</a:t>
            </a:r>
            <a:r>
              <a:rPr lang="en-US" sz="3200" dirty="0"/>
              <a:t> </a:t>
            </a:r>
            <a:r>
              <a:rPr lang="uk-UA" sz="3200" b="1" dirty="0"/>
              <a:t>”</a:t>
            </a:r>
          </a:p>
          <a:p>
            <a:pPr algn="ctr"/>
            <a:r>
              <a:rPr lang="uk-UA" sz="3200" b="1" dirty="0"/>
              <a:t>Цервіко-торакальна ознака</a:t>
            </a:r>
          </a:p>
          <a:p>
            <a:pPr algn="ctr"/>
            <a:r>
              <a:rPr lang="uk-UA" sz="2400" dirty="0"/>
              <a:t>(</a:t>
            </a:r>
            <a:r>
              <a:rPr lang="en-US" sz="2400" dirty="0"/>
              <a:t>Cervicothoracic  sign</a:t>
            </a:r>
            <a:r>
              <a:rPr lang="uk-UA" sz="24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83857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484784"/>
            <a:ext cx="38481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 Знак “ </a:t>
            </a:r>
            <a:r>
              <a:rPr lang="uk-UA" sz="3600" dirty="0"/>
              <a:t>верхнього трикутника </a:t>
            </a:r>
            <a:r>
              <a:rPr lang="uk-UA" sz="3600" b="1" dirty="0"/>
              <a:t>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Superior triangle sign</a:t>
            </a:r>
            <a:r>
              <a:rPr lang="uk-UA" sz="2800" dirty="0"/>
              <a:t>)</a:t>
            </a:r>
          </a:p>
          <a:p>
            <a:pPr algn="ctr"/>
            <a:endParaRPr lang="en-US" sz="3600" b="1" dirty="0"/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488668"/>
            <a:ext cx="4232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https://slideplayer.fr/slide/10636597/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412776"/>
            <a:ext cx="2627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uk-UA" sz="2400" dirty="0"/>
              <a:t>колапс правої нижньої частки</a:t>
            </a:r>
          </a:p>
          <a:p>
            <a:pPr algn="just"/>
            <a:r>
              <a:rPr lang="uk-UA" dirty="0"/>
              <a:t>(який не слід плутати з колапсом правої верхньої частки).</a:t>
            </a:r>
          </a:p>
          <a:p>
            <a:pPr marL="269875" indent="-269875" algn="just"/>
            <a:r>
              <a:rPr lang="uk-UA" sz="2400" dirty="0"/>
              <a:t> </a:t>
            </a: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3059832" cy="526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196752"/>
            <a:ext cx="316835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779912" y="5877273"/>
            <a:ext cx="2520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bg2">
                    <a:lumMod val="50000"/>
                  </a:schemeClr>
                </a:solidFill>
              </a:rPr>
              <a:t>Знак </a:t>
            </a:r>
          </a:p>
          <a:p>
            <a:r>
              <a:rPr lang="uk-UA" sz="1600" dirty="0">
                <a:solidFill>
                  <a:schemeClr val="bg2">
                    <a:lumMod val="50000"/>
                  </a:schemeClr>
                </a:solidFill>
              </a:rPr>
              <a:t>“ верхнього трикутника ”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6093296"/>
            <a:ext cx="825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Норма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повітряного на півмісяця або серпа ”</a:t>
            </a:r>
            <a:endParaRPr lang="en-US" sz="4000" b="1" dirty="0"/>
          </a:p>
          <a:p>
            <a:pPr algn="ctr"/>
            <a:r>
              <a:rPr lang="en-US" sz="2800" dirty="0"/>
              <a:t>(Air-crescent sign, Monad’s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49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В. И. Амосов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5589240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uk-UA" sz="2800" b="1" dirty="0"/>
              <a:t> Аспергильома або мицетома</a:t>
            </a:r>
            <a:endParaRPr lang="uk-UA" sz="28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85915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повітряного на півмісяця або серпа ”</a:t>
            </a:r>
            <a:endParaRPr lang="en-US" sz="4000" b="1" dirty="0"/>
          </a:p>
          <a:p>
            <a:pPr algn="ctr"/>
            <a:r>
              <a:rPr lang="en-US" sz="2800" dirty="0"/>
              <a:t>(Air-crescent sign, Monad’s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49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В. И. Амосов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52120" y="2132856"/>
            <a:ext cx="3491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800" b="1" dirty="0"/>
              <a:t> </a:t>
            </a:r>
            <a:r>
              <a:rPr lang="uk-UA" sz="2800" dirty="0"/>
              <a:t>множинні утворення при аспергильозі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5476279" cy="449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4644008" y="4149080"/>
            <a:ext cx="360040" cy="14401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004048" y="5661248"/>
            <a:ext cx="288032" cy="28803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115616" y="4941168"/>
            <a:ext cx="72008" cy="36004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23528" y="5445224"/>
            <a:ext cx="288032" cy="28803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пальців в рукавичках</a:t>
            </a:r>
            <a:r>
              <a:rPr lang="en-US" sz="4000" b="1" dirty="0"/>
              <a:t> </a:t>
            </a:r>
            <a:r>
              <a:rPr lang="uk-UA" sz="4000" b="1" dirty="0"/>
              <a:t>”</a:t>
            </a:r>
            <a:endParaRPr lang="en-US" sz="4000" b="1" dirty="0"/>
          </a:p>
          <a:p>
            <a:pPr algn="ctr"/>
            <a:r>
              <a:rPr lang="en-US" sz="2800" dirty="0"/>
              <a:t>(Gloved fingers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4221088"/>
            <a:ext cx="3491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800" b="1" dirty="0"/>
              <a:t> </a:t>
            </a:r>
            <a:r>
              <a:rPr lang="uk-UA" sz="2800" dirty="0"/>
              <a:t>Обструктивний аспергильоз 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24449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9" descr="Перчатки латексные, 100 штук /упак.: продажа, цена в Киеве. Одноразовая  одежда и обувь от &quot;Старлаб&quot; - 8823925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827859" y="1740643"/>
            <a:ext cx="2360942" cy="2008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пальців в рукавичках</a:t>
            </a:r>
            <a:r>
              <a:rPr lang="en-US" sz="4000" b="1" dirty="0"/>
              <a:t> </a:t>
            </a:r>
            <a:r>
              <a:rPr lang="uk-UA" sz="4000" b="1" dirty="0"/>
              <a:t>”</a:t>
            </a:r>
            <a:endParaRPr lang="en-US" sz="4000" b="1" dirty="0"/>
          </a:p>
          <a:p>
            <a:pPr algn="ctr"/>
            <a:r>
              <a:rPr lang="en-US" sz="2800" dirty="0"/>
              <a:t>(Gloved fingers sign )</a:t>
            </a:r>
          </a:p>
          <a:p>
            <a:pPr algn="ctr"/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4221088"/>
            <a:ext cx="3563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800" b="1" dirty="0"/>
              <a:t> </a:t>
            </a:r>
            <a:r>
              <a:rPr lang="uk-UA" sz="2800" dirty="0"/>
              <a:t>Обструктивний аспергильоз 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5592510" cy="498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84784"/>
            <a:ext cx="3024336" cy="277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Ознака «пальця в рукавичці»</a:t>
            </a:r>
          </a:p>
          <a:p>
            <a:pPr algn="ctr"/>
            <a:r>
              <a:rPr lang="uk-UA" sz="4000" b="1" dirty="0"/>
              <a:t>(бронхоцеле)</a:t>
            </a:r>
            <a:r>
              <a:rPr lang="uk-UA" sz="40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820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легеневі затемнення характерної форми (лінійна, V- або Y-образна) і чітко визначених часточкових країв - пов'язаний з розширенням бронхіальних структур, заповнених слизовим матеріалом 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2708920"/>
            <a:ext cx="4283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 1.Запальні захворювання, такі як кістозний фіброз, алергічний </a:t>
            </a:r>
            <a:r>
              <a:rPr lang="uk-UA" sz="2400" dirty="0" err="1"/>
              <a:t>бронхолегеневий</a:t>
            </a:r>
            <a:r>
              <a:rPr lang="uk-UA" sz="2400" dirty="0"/>
              <a:t> </a:t>
            </a:r>
            <a:r>
              <a:rPr lang="uk-UA" sz="2400" dirty="0" err="1"/>
              <a:t>аспергільоз</a:t>
            </a:r>
            <a:r>
              <a:rPr lang="uk-UA" sz="2400" dirty="0"/>
              <a:t> і астма;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2.Обструктівние захворювання, як вроджені (пороки розвитку бронхів), так і придбані (чужорідне тіло)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4"/>
            <a:ext cx="4716016" cy="299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4249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Знак трамвайної колії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tram rail sign</a:t>
            </a:r>
            <a:r>
              <a:rPr lang="uk-UA" sz="2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820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наявністю потовщених гілок бронхів, які можуть відтворювати вид «трамвайної лінії».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1844824"/>
            <a:ext cx="3275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 у пацієнтів з </a:t>
            </a:r>
            <a:r>
              <a:rPr lang="uk-UA" sz="2400" dirty="0" err="1"/>
              <a:t>муковісцидозом</a:t>
            </a:r>
            <a:r>
              <a:rPr lang="uk-UA" sz="2400" dirty="0"/>
              <a:t>,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ХОЗЛ  з важкими бронхоектазами.</a:t>
            </a:r>
            <a:r>
              <a:rPr lang="ru-RU" sz="2400" dirty="0"/>
              <a:t> 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58007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139952" y="5733256"/>
            <a:ext cx="15138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циліндричні </a:t>
            </a:r>
          </a:p>
          <a:p>
            <a:r>
              <a:rPr lang="uk-UA" dirty="0"/>
              <a:t>бронхоектази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перевернутої</a:t>
            </a:r>
            <a:r>
              <a:rPr lang="en-US" sz="4000" b="1" dirty="0"/>
              <a:t> S</a:t>
            </a:r>
            <a:r>
              <a:rPr lang="uk-UA" sz="4000" b="1" dirty="0"/>
              <a:t>  ”</a:t>
            </a:r>
            <a:endParaRPr lang="en-US" sz="4000" b="1" dirty="0"/>
          </a:p>
          <a:p>
            <a:pPr algn="ctr"/>
            <a:r>
              <a:rPr lang="en-US" sz="2800" dirty="0"/>
              <a:t>(Golden ‘s reverse S sign)</a:t>
            </a:r>
          </a:p>
          <a:p>
            <a:pPr algn="ctr"/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24744"/>
            <a:ext cx="1008112" cy="2880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531695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340768"/>
            <a:ext cx="25431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940152" y="4077072"/>
            <a:ext cx="3203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uk-UA" sz="2400" b="1" dirty="0"/>
              <a:t>центральний </a:t>
            </a:r>
          </a:p>
          <a:p>
            <a:pPr marL="360363"/>
            <a:r>
              <a:rPr lang="uk-UA" sz="2400" b="1" dirty="0"/>
              <a:t>рак легені   з ателектазом верхньої частки</a:t>
            </a:r>
            <a:endParaRPr lang="uk-UA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51520" y="3068960"/>
            <a:ext cx="1296144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2492896"/>
            <a:ext cx="13994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</a:t>
            </a:r>
            <a:r>
              <a:rPr lang="uk-UA" dirty="0"/>
              <a:t> - подібний</a:t>
            </a:r>
          </a:p>
          <a:p>
            <a:r>
              <a:rPr lang="uk-UA" dirty="0"/>
              <a:t>вигин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82453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0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перевернутої</a:t>
            </a:r>
            <a:r>
              <a:rPr lang="en-US" sz="4000" b="1" dirty="0"/>
              <a:t> S</a:t>
            </a:r>
            <a:r>
              <a:rPr lang="uk-UA" sz="4000" b="1" dirty="0"/>
              <a:t>  ”</a:t>
            </a:r>
            <a:endParaRPr lang="en-US" sz="4000" b="1" dirty="0"/>
          </a:p>
          <a:p>
            <a:pPr algn="ctr"/>
            <a:r>
              <a:rPr lang="en-US" sz="2400" dirty="0"/>
              <a:t>(Golden ‘s reverse S sign)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36097" y="1484784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uk-UA" dirty="0"/>
              <a:t>Розширення  та зміщення до гори правого кореня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/>
              <a:t>Ателектаз верхньої частки правої легені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/>
              <a:t>Високе стояння правого  куполу діафрагми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0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листя Гингко ”</a:t>
            </a:r>
            <a:endParaRPr lang="en-US" sz="4000" b="1" dirty="0"/>
          </a:p>
          <a:p>
            <a:pPr algn="ctr"/>
            <a:r>
              <a:rPr lang="en-US" sz="2400" dirty="0"/>
              <a:t>(Gingko leaf sign)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481012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AutoShape 5" descr="Деревья гинкго почти достигли бессмертия, 15 января 2020 – аналитический  портал ПОЛИТ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2490" y="2564904"/>
            <a:ext cx="394151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64088" y="5517232"/>
            <a:ext cx="343183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b="1" dirty="0"/>
              <a:t>Підшкірна емфізема  </a:t>
            </a:r>
          </a:p>
          <a:p>
            <a:pPr>
              <a:buFont typeface="Wingdings" pitchFamily="2" charset="2"/>
              <a:buChar char="Ø"/>
            </a:pP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98072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buFont typeface="Arial" pitchFamily="34" charset="0"/>
              <a:buChar char="•"/>
            </a:pPr>
            <a:r>
              <a:rPr lang="uk-UA" sz="2400" dirty="0"/>
              <a:t>він викликаний наявністю великої кількості повітря всередині підшкірних тканин грудної стінки. Газ окреслює волокна великого грудного м'яза, створюючи візерунок, що нагадує розгалуження в венах листа </a:t>
            </a:r>
            <a:r>
              <a:rPr lang="uk-UA" sz="2400" dirty="0" err="1"/>
              <a:t>Гінкго</a:t>
            </a:r>
            <a:r>
              <a:rPr lang="uk-UA" sz="2400" dirty="0"/>
              <a:t> </a:t>
            </a:r>
            <a:r>
              <a:rPr lang="uk-UA" dirty="0"/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0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листя Гингко ”</a:t>
            </a:r>
            <a:endParaRPr lang="en-US" sz="4000" b="1" dirty="0"/>
          </a:p>
          <a:p>
            <a:pPr algn="ctr"/>
            <a:r>
              <a:rPr lang="en-US" sz="2400" dirty="0"/>
              <a:t>(Gingko leaf sign)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26629" name="AutoShape 5" descr="Деревья гинкго почти достигли бессмертия, 15 января 2020 – аналитический  портал ПОЛИТ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567381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AutoShape 4" descr="Лист гинкго | Растения, Листья, Акварельная живопис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556792"/>
            <a:ext cx="2592288" cy="293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горбу або бугру Хємптона ”</a:t>
            </a:r>
            <a:endParaRPr lang="en-US" sz="4000" b="1" dirty="0"/>
          </a:p>
          <a:p>
            <a:pPr algn="ctr"/>
            <a:r>
              <a:rPr lang="en-US" sz="2400" dirty="0"/>
              <a:t>(Hampton's  hump)</a:t>
            </a:r>
          </a:p>
        </p:txBody>
      </p:sp>
      <p:sp>
        <p:nvSpPr>
          <p:cNvPr id="26629" name="AutoShape 5" descr="Деревья гинкго почти достигли бессмертия, 15 января 2020 – аналитический  портал ПОЛИТ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652" name="AutoShape 4" descr="Лист гинкго | Растения, Листья, Акварельная живопис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268760"/>
            <a:ext cx="399593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124744"/>
            <a:ext cx="482893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683568" y="3933056"/>
            <a:ext cx="144016" cy="36004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436096" y="4293096"/>
            <a:ext cx="33717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dirty="0"/>
              <a:t>Інфаркт-пневмонія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горбу або бугру Хємптона ”</a:t>
            </a:r>
            <a:endParaRPr lang="en-US" sz="4000" b="1" dirty="0"/>
          </a:p>
          <a:p>
            <a:pPr algn="ctr"/>
            <a:r>
              <a:rPr lang="en-US" sz="2400" dirty="0"/>
              <a:t>(Hampton's  hump)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509120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26629" name="AutoShape 5" descr="Деревья гинкго почти достигли бессмертия, 15 января 2020 – аналитический  портал ПОЛИТ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652" name="AutoShape 4" descr="Лист гинкго | Растения, Листья, Акварельная живопис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5436096" y="4581128"/>
            <a:ext cx="33717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800" dirty="0"/>
              <a:t>Інфаркт-пневмонія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Верблюд Дромадер SCHLEICH 14832: 230 грн - герои мультфильмов и кино  schleich в Киеве, объявление №29097047 Клубок (ранее Клумба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509120"/>
            <a:ext cx="3079229" cy="2143125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/>
          <p:nvPr/>
        </p:nvCxnSpPr>
        <p:spPr>
          <a:xfrm>
            <a:off x="611560" y="3284984"/>
            <a:ext cx="0" cy="21602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779912" y="2780928"/>
            <a:ext cx="144016" cy="36004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583264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Флейшнера ”</a:t>
            </a:r>
            <a:endParaRPr lang="en-US" sz="4000" b="1" dirty="0"/>
          </a:p>
          <a:p>
            <a:pPr algn="ctr"/>
            <a:r>
              <a:rPr lang="en-US" sz="2400" dirty="0"/>
              <a:t>(Fleishner  sign) </a:t>
            </a:r>
          </a:p>
          <a:p>
            <a:pPr algn="ctr"/>
            <a:endParaRPr lang="en-U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412776"/>
            <a:ext cx="8604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(</a:t>
            </a:r>
            <a:endParaRPr lang="en-US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2132856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Легенева гіпертензія,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Тромбоемболія легеневої артерії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0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Флейшнера ”</a:t>
            </a:r>
            <a:endParaRPr lang="en-US" sz="4000" b="1" dirty="0"/>
          </a:p>
          <a:p>
            <a:pPr algn="ctr"/>
            <a:r>
              <a:rPr lang="en-US" sz="2400" dirty="0"/>
              <a:t>(Fleishner  sign) </a:t>
            </a:r>
          </a:p>
          <a:p>
            <a:pPr algn="ctr"/>
            <a:endParaRPr lang="en-US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980728"/>
            <a:ext cx="8604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складається з виступаючою центральної легеневої артерії вище точки відсічення, різкого переривання гілки легеневої артерії через наявність згустку крові, що нагадує “ суглоб кулака ”.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492896"/>
            <a:ext cx="723629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396406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36296" y="4725144"/>
            <a:ext cx="1907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Ембол</a:t>
            </a:r>
            <a:r>
              <a:rPr lang="uk-UA" dirty="0"/>
              <a:t> в центральній легеневої артерії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6165304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26629" name="AutoShape 5" descr="Деревья гинкго почти достигли бессмертия, 15 января 2020 – аналитический  портал ПОЛИТ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652" name="AutoShape 4" descr="Лист гинкго | Растения, Листья, Акварельная живопис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5436096" y="1700808"/>
            <a:ext cx="3707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800" dirty="0"/>
              <a:t> </a:t>
            </a:r>
            <a:r>
              <a:rPr lang="uk-UA" sz="2800" dirty="0" err="1"/>
              <a:t>тромбоемболія</a:t>
            </a:r>
            <a:r>
              <a:rPr lang="uk-UA" sz="2800" dirty="0"/>
              <a:t> правої легеневої артерії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800" dirty="0"/>
              <a:t> легенева артеріальна гіпертензія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323528" y="692696"/>
            <a:ext cx="5004048" cy="488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95536" y="764704"/>
            <a:ext cx="792088" cy="57606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589240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uk-UA" dirty="0"/>
              <a:t>Розширення тіні правої легеневої артерії, яка обрубана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0"/>
            <a:ext cx="2785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Симптом “ Флейшнера ”</a:t>
            </a:r>
            <a:endParaRPr lang="en-US" b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76872"/>
            <a:ext cx="62198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Ченга ” </a:t>
            </a:r>
            <a:endParaRPr lang="en-US" sz="4000" b="1" dirty="0"/>
          </a:p>
          <a:p>
            <a:pPr algn="ctr"/>
            <a:r>
              <a:rPr lang="en-US" sz="2400" dirty="0"/>
              <a:t>(Chang  sign) </a:t>
            </a:r>
          </a:p>
          <a:p>
            <a:pPr algn="ctr"/>
            <a:endParaRPr lang="en-U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0489" y="1628800"/>
            <a:ext cx="3489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Обрів легеневої артерії</a:t>
            </a:r>
            <a:endParaRPr lang="en-US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11612" y="2636912"/>
            <a:ext cx="97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9388" indent="-179388" algn="ctr">
              <a:buFont typeface="Wingdings" pitchFamily="2" charset="2"/>
              <a:buChar char="Ø"/>
            </a:pPr>
            <a:r>
              <a:rPr lang="uk-UA" dirty="0"/>
              <a:t>ТЕЛА</a:t>
            </a: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Вестермарка ”</a:t>
            </a:r>
            <a:endParaRPr lang="en-US" sz="4000" b="1" dirty="0"/>
          </a:p>
          <a:p>
            <a:pPr algn="ctr"/>
            <a:r>
              <a:rPr lang="en-US" sz="2400" dirty="0"/>
              <a:t>(Westermarck  sign) </a:t>
            </a:r>
          </a:p>
          <a:p>
            <a:pPr algn="ctr"/>
            <a:endParaRPr lang="en-U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48866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0441" y="1340768"/>
            <a:ext cx="6977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uk-UA" sz="2400" b="1" dirty="0"/>
              <a:t>Олігемія при </a:t>
            </a:r>
            <a:r>
              <a:rPr lang="uk-UA" sz="2400" b="1" dirty="0" err="1"/>
              <a:t>тромбоемболії</a:t>
            </a:r>
            <a:r>
              <a:rPr lang="uk-UA" sz="2400" b="1" dirty="0"/>
              <a:t> легеневої артерії</a:t>
            </a:r>
            <a:r>
              <a:rPr lang="en-US" sz="2400" dirty="0"/>
              <a:t>) 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4176464" cy="4441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3707904" y="3068960"/>
            <a:ext cx="792088" cy="21602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48672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534" y="188640"/>
            <a:ext cx="883639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/>
              <a:t>Симптоми “ Флейшнера и Вестермарка ”</a:t>
            </a:r>
          </a:p>
          <a:p>
            <a:pPr algn="ctr"/>
            <a:r>
              <a:rPr lang="uk-UA" sz="3600" b="1" dirty="0"/>
              <a:t>= симптом </a:t>
            </a:r>
            <a:r>
              <a:rPr lang="uk-UA" sz="3600" b="1" dirty="0" err="1"/>
              <a:t>Палла</a:t>
            </a:r>
            <a:r>
              <a:rPr lang="uk-UA" sz="3600" b="1" dirty="0"/>
              <a:t> (Поло) 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 err="1"/>
              <a:t>Palla</a:t>
            </a:r>
            <a:r>
              <a:rPr lang="en-US" sz="2800" dirty="0"/>
              <a:t> sign</a:t>
            </a:r>
            <a:r>
              <a:rPr lang="uk-UA" sz="2800" dirty="0"/>
              <a:t>)</a:t>
            </a:r>
            <a:endParaRPr lang="en-US" sz="28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43815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6021288"/>
            <a:ext cx="12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А.Л. Юдин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086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uk-UA" sz="4000" b="1" dirty="0"/>
              <a:t>Ознака</a:t>
            </a:r>
            <a:r>
              <a:rPr lang="ru-RU" sz="4000" b="1" dirty="0"/>
              <a:t> монетного двору поло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00192" y="2132856"/>
            <a:ext cx="2181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гостра ТЕЛА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5273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Тромбована судина в осьової площини</a:t>
            </a: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5256584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657671"/>
            <a:ext cx="5328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згусток крові (біла стрілка), оточений контрастною речовиною, відтворює всередині легеневого судини зовнішній вигляд «знака поло»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0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dirty="0"/>
              <a:t>«Ознака суглоба</a:t>
            </a:r>
            <a:r>
              <a:rPr lang="en-US" sz="4000" dirty="0"/>
              <a:t> </a:t>
            </a:r>
            <a:r>
              <a:rPr lang="uk-UA" sz="4000" dirty="0"/>
              <a:t>кулака»</a:t>
            </a:r>
          </a:p>
          <a:p>
            <a:pPr algn="ctr"/>
            <a:r>
              <a:rPr lang="en-US" sz="2400" dirty="0"/>
              <a:t>(Knuckle joint  sign) </a:t>
            </a:r>
          </a:p>
          <a:p>
            <a:pPr algn="ctr"/>
            <a:endParaRPr lang="en-US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96406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1196752"/>
            <a:ext cx="1907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Емболи </a:t>
            </a:r>
          </a:p>
          <a:p>
            <a:r>
              <a:rPr lang="uk-UA" sz="2400" dirty="0"/>
              <a:t>в  гілках легеневих артеріях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57816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5760" y="0"/>
            <a:ext cx="5932329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uk-UA" sz="4000" b="1" dirty="0"/>
              <a:t>Ознака</a:t>
            </a:r>
            <a:r>
              <a:rPr lang="ru-RU" sz="4000" b="1" dirty="0"/>
              <a:t> </a:t>
            </a:r>
            <a:r>
              <a:rPr lang="uk-UA" sz="4000" b="1" dirty="0"/>
              <a:t>залізничної колії</a:t>
            </a:r>
          </a:p>
          <a:p>
            <a:pPr algn="ctr" fontAlgn="base"/>
            <a:r>
              <a:rPr lang="uk-UA" sz="2800" dirty="0"/>
              <a:t>  (</a:t>
            </a:r>
            <a:r>
              <a:rPr lang="en-US" sz="2800" dirty="0"/>
              <a:t>Railway sign</a:t>
            </a:r>
            <a:r>
              <a:rPr lang="uk-UA" sz="2800" dirty="0"/>
              <a:t>)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12160" y="3212976"/>
            <a:ext cx="2181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гостра ТЕЛА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52736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це відбувається, коли в легеневій артерії на поздовжньому зрізі є частковий дефект наповнення через наявність тромбу, розташованого по центру судини, і контрастної речовини, розташованого по периферії, відтворюючи типове зображення «рейкового шляху». Дуже схожий на знак монетного двору Поло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733256"/>
            <a:ext cx="6084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лінійний і центральний дефект наповнення (біла стрілка) всередині просвіту артеріальної судини. Контраст, що оточує центральний внутрішньо просвітне затемнення, яке відтворює зовнішній вигляд залізничного полотна.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24944"/>
            <a:ext cx="4104456" cy="270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4788024" y="1516143"/>
            <a:ext cx="4355976" cy="181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криптогена  організуюча пневмонія,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cs typeface="Arial" pitchFamily="34" charset="0"/>
              </a:rPr>
              <a:t> ХОЗЛ,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пов'язаний з наявністю перілобулярного запалення</a:t>
            </a: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0"/>
            <a:ext cx="3654077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cs typeface="Arial" pitchFamily="34" charset="0"/>
              </a:rPr>
              <a:t>Ознака аркади</a:t>
            </a:r>
            <a:endParaRPr lang="en-US" sz="4000" b="1" dirty="0">
              <a:cs typeface="Arial" pitchFamily="34" charset="0"/>
            </a:endParaRPr>
          </a:p>
          <a:p>
            <a:pPr algn="ctr"/>
            <a:r>
              <a:rPr lang="en-US" sz="2800" dirty="0">
                <a:cs typeface="Arial" pitchFamily="34" charset="0"/>
              </a:rPr>
              <a:t>(Arcade sign)</a:t>
            </a:r>
            <a:endParaRPr lang="uk-UA" sz="2800" dirty="0"/>
          </a:p>
          <a:p>
            <a:endParaRPr lang="en-US" sz="4000" b="1" dirty="0">
              <a:cs typeface="Arial" pitchFamily="34" charset="0"/>
            </a:endParaRPr>
          </a:p>
          <a:p>
            <a:r>
              <a:rPr lang="uk-UA" sz="4000" b="1" dirty="0">
                <a:cs typeface="Arial" pitchFamily="34" charset="0"/>
              </a:rPr>
              <a:t> </a:t>
            </a:r>
            <a:endParaRPr lang="uk-UA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5720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1124744"/>
            <a:ext cx="3267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cs typeface="Arial" pitchFamily="34" charset="0"/>
              </a:rPr>
              <a:t>Перілобулярний фіброз</a:t>
            </a:r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380672"/>
            <a:ext cx="4499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cs typeface="Arial" pitchFamily="34" charset="0"/>
              </a:rPr>
              <a:t>Вигнуті або дугоподібних консолідовані смуги з заштрихованими краями, розподілених навколо структур, що оточують вторинні легеневі частки (білі стрілки). </a:t>
            </a:r>
            <a:endParaRPr lang="uk-UA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4572000" y="2492896"/>
            <a:ext cx="4355976" cy="32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атиповий саркоїдоз, </a:t>
            </a:r>
            <a:endParaRPr lang="en-US" sz="2400" dirty="0"/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гранулематоз з поліангіітом,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грибкові ураження,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пневмонія,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аденокарциноми,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інфаркти легенів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 результати променевої терапії (в перші 4-12 тижнів після лікування)</a:t>
            </a: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0"/>
            <a:ext cx="3101875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Ознака</a:t>
            </a:r>
            <a:r>
              <a:rPr lang="uk-UA" sz="4000" b="1" dirty="0">
                <a:cs typeface="Arial" pitchFamily="34" charset="0"/>
              </a:rPr>
              <a:t> Гало</a:t>
            </a:r>
            <a:endParaRPr lang="en-US" sz="4000" b="1" dirty="0">
              <a:cs typeface="Arial" pitchFamily="34" charset="0"/>
            </a:endParaRPr>
          </a:p>
          <a:p>
            <a:pPr algn="ctr"/>
            <a:r>
              <a:rPr lang="en-US" sz="2800" dirty="0">
                <a:cs typeface="Arial" pitchFamily="34" charset="0"/>
              </a:rPr>
              <a:t>(Hallo sign)</a:t>
            </a:r>
            <a:endParaRPr lang="uk-UA" sz="2800" dirty="0"/>
          </a:p>
          <a:p>
            <a:endParaRPr lang="en-US" sz="4000" b="1" dirty="0">
              <a:cs typeface="Arial" pitchFamily="34" charset="0"/>
            </a:endParaRPr>
          </a:p>
          <a:p>
            <a:r>
              <a:rPr lang="uk-UA" sz="4000" b="1" dirty="0">
                <a:cs typeface="Arial" pitchFamily="34" charset="0"/>
              </a:rPr>
              <a:t> </a:t>
            </a:r>
            <a:endParaRPr lang="uk-UA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7" y="112474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область підвищеної щільності матового скла в центрі, обмежена не менше ніж на три чверті областю ущільнення паренхіми, товщиною не менше 2 мм.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380672"/>
            <a:ext cx="449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центральне матове скло і грануляційної тканини периферичного потовщення</a:t>
            </a:r>
            <a:r>
              <a:rPr lang="en-US" dirty="0"/>
              <a:t> (</a:t>
            </a:r>
            <a:r>
              <a:rPr lang="uk-UA" dirty="0"/>
              <a:t>запалення альвеолярних перегородок і клітинного </a:t>
            </a:r>
            <a:r>
              <a:rPr lang="uk-UA" dirty="0" err="1"/>
              <a:t>дебриса</a:t>
            </a:r>
            <a:r>
              <a:rPr lang="uk-UA" dirty="0"/>
              <a:t> в альвеолах</a:t>
            </a:r>
            <a:r>
              <a:rPr lang="en-US" dirty="0"/>
              <a:t>)</a:t>
            </a:r>
            <a:endParaRPr lang="uk-UA" dirty="0"/>
          </a:p>
        </p:txBody>
      </p:sp>
      <p:pic>
        <p:nvPicPr>
          <p:cNvPr id="20482" name="Picture 2" descr="http://24radiology.ru/wp-content/uploads/2018/08/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132856"/>
            <a:ext cx="2699792" cy="3364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4249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«Ознака ореолу»</a:t>
            </a:r>
            <a:r>
              <a:rPr lang="en-US" sz="4000" b="1" dirty="0"/>
              <a:t> = </a:t>
            </a:r>
            <a:r>
              <a:rPr lang="uk-UA" sz="4000" b="1" dirty="0"/>
              <a:t>Ознака Гало</a:t>
            </a:r>
            <a:r>
              <a:rPr lang="en-US" sz="4000" b="1" dirty="0"/>
              <a:t> </a:t>
            </a:r>
          </a:p>
          <a:p>
            <a:pPr algn="ctr"/>
            <a:r>
              <a:rPr lang="en-US" sz="2800" dirty="0"/>
              <a:t>(Halo sign)</a:t>
            </a:r>
            <a:endParaRPr lang="uk-UA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4464496" cy="296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6775" y="1052736"/>
            <a:ext cx="8987225" cy="125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effectLst/>
                <a:cs typeface="Arial" pitchFamily="34" charset="0"/>
              </a:rPr>
              <a:t>ущільнення по типу матового скла навколо вузла або утворення. </a:t>
            </a:r>
            <a:r>
              <a:rPr lang="uk-UA" sz="2800" dirty="0"/>
              <a:t>Це крововиливи навколо вузла. Ознака Гало не</a:t>
            </a:r>
            <a:r>
              <a:rPr lang="en-US" sz="2800" dirty="0"/>
              <a:t> </a:t>
            </a:r>
            <a:r>
              <a:rPr lang="uk-UA" sz="2800" dirty="0" err="1"/>
              <a:t>спеціфична</a:t>
            </a:r>
            <a:r>
              <a:rPr lang="uk-UA" sz="2800" dirty="0"/>
              <a:t>.</a:t>
            </a:r>
            <a:endParaRPr kumimoji="0" lang="uk-UA" sz="28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2348880"/>
            <a:ext cx="4032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 err="1"/>
              <a:t>інвазивний</a:t>
            </a:r>
            <a:r>
              <a:rPr lang="uk-UA" sz="2400" dirty="0"/>
              <a:t> аспергильоз,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 локальна інфільтрація новоутворенням паренхіми легень (наприклад, </a:t>
            </a:r>
            <a:r>
              <a:rPr lang="uk-UA" sz="2400" dirty="0" err="1"/>
              <a:t>аденокарциномой</a:t>
            </a:r>
            <a:r>
              <a:rPr lang="uk-UA" sz="2400" dirty="0"/>
              <a:t>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4572000" y="2492896"/>
            <a:ext cx="4355976" cy="32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атиповий саркоїдоз, </a:t>
            </a:r>
            <a:endParaRPr lang="en-US" sz="2400" dirty="0"/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гранулематоз з поліангіітом,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грибкові ураження,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організуюча пневмонія,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аденокарциноми,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інфаркти легенів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 результати променевої терапії (в перші 4-12 тижнів після лікування)</a:t>
            </a: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6426" y="0"/>
            <a:ext cx="8697574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Ознака</a:t>
            </a:r>
            <a:r>
              <a:rPr lang="uk-UA" sz="4000" b="1" dirty="0">
                <a:cs typeface="Arial" pitchFamily="34" charset="0"/>
              </a:rPr>
              <a:t> атола (або зворотного Гало)</a:t>
            </a:r>
            <a:endParaRPr lang="en-US" sz="4000" b="1" dirty="0">
              <a:cs typeface="Arial" pitchFamily="34" charset="0"/>
            </a:endParaRPr>
          </a:p>
          <a:p>
            <a:pPr algn="ctr"/>
            <a:r>
              <a:rPr lang="en-US" sz="2800" dirty="0">
                <a:cs typeface="Arial" pitchFamily="34" charset="0"/>
              </a:rPr>
              <a:t>(Atoll sign)</a:t>
            </a:r>
            <a:endParaRPr lang="uk-UA" sz="2800" dirty="0"/>
          </a:p>
          <a:p>
            <a:endParaRPr lang="en-US" sz="4000" b="1" dirty="0">
              <a:cs typeface="Arial" pitchFamily="34" charset="0"/>
            </a:endParaRPr>
          </a:p>
          <a:p>
            <a:r>
              <a:rPr lang="uk-UA" sz="4000" b="1" dirty="0">
                <a:cs typeface="Arial" pitchFamily="34" charset="0"/>
              </a:rPr>
              <a:t> </a:t>
            </a:r>
            <a:endParaRPr lang="uk-UA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7" y="112474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область підвищеної щільності матового скла в центрі, обмежена не менше ніж на три чверті областю ущільнення паренхіми, товщиною не менше 2 мм.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380672"/>
            <a:ext cx="449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центральне матове скло і грануляційної тканини периферичного потовщення</a:t>
            </a:r>
            <a:r>
              <a:rPr lang="en-US" dirty="0"/>
              <a:t> (</a:t>
            </a:r>
            <a:r>
              <a:rPr lang="uk-UA" dirty="0"/>
              <a:t>запалення альвеолярних перегородок і клітинного </a:t>
            </a:r>
            <a:r>
              <a:rPr lang="uk-UA" dirty="0" err="1"/>
              <a:t>дебриса</a:t>
            </a:r>
            <a:r>
              <a:rPr lang="uk-UA" dirty="0"/>
              <a:t> в альвеолах</a:t>
            </a:r>
            <a:r>
              <a:rPr lang="en-US" dirty="0"/>
              <a:t>)</a:t>
            </a:r>
            <a:endParaRPr lang="uk-UA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455885"/>
            <a:ext cx="4572000" cy="303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24radiology.ru/wp-content/uploads/2018/08/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4448175" cy="32670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0"/>
            <a:ext cx="763284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cs typeface="Arial" pitchFamily="34" charset="0"/>
              </a:rPr>
              <a:t>Ознака зворотного Гало</a:t>
            </a:r>
            <a:r>
              <a:rPr lang="en-US" sz="4000" b="1" dirty="0">
                <a:cs typeface="Arial" pitchFamily="34" charset="0"/>
              </a:rPr>
              <a:t> </a:t>
            </a:r>
            <a:endParaRPr lang="uk-UA" sz="4000" b="1" dirty="0">
              <a:cs typeface="Arial" pitchFamily="34" charset="0"/>
            </a:endParaRP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 reserve halo sign)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251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сферичной формы уплотнение по типу матового стекла, которое окружено уплотнением по типу</a:t>
            </a:r>
            <a:r>
              <a:rPr lang="en-US" dirty="0"/>
              <a:t> </a:t>
            </a:r>
            <a:r>
              <a:rPr lang="ru-RU" dirty="0"/>
              <a:t>консолидации</a:t>
            </a:r>
            <a:endParaRPr lang="uk-UA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«Ознака  сонячних променів»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Sunburst sign</a:t>
            </a:r>
            <a:r>
              <a:rPr lang="uk-UA" sz="2800" dirty="0"/>
              <a:t>) </a:t>
            </a:r>
          </a:p>
          <a:p>
            <a:pPr algn="ctr"/>
            <a:endParaRPr lang="uk-UA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62300"/>
            <a:ext cx="58293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1052736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представлений легеневим вузлом або паренхіматозним утворенням з нерівними краями і шипами, такими як сонячні промені</a:t>
            </a:r>
            <a:r>
              <a:rPr lang="ru-RU" sz="2400" dirty="0"/>
              <a:t>.</a:t>
            </a:r>
            <a:r>
              <a:rPr lang="uk-UA" sz="2400" dirty="0"/>
              <a:t> Промені або колючі краю складаються з деформованих кровоносних судин і / або потовщених перегородок, що оточують легеневий вузлик.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3212976"/>
            <a:ext cx="3059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аденокарцинома легень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4427984" y="3356992"/>
            <a:ext cx="4355976" cy="1442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аденокарцинома легенів,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X-гістіоцитоз Лангерганса,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 з менінготеліальнимі легеневими вузликами</a:t>
            </a: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0"/>
            <a:ext cx="4094647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Ознака</a:t>
            </a:r>
            <a:r>
              <a:rPr lang="uk-UA" sz="4000" b="1" dirty="0">
                <a:cs typeface="Arial" pitchFamily="34" charset="0"/>
              </a:rPr>
              <a:t> </a:t>
            </a:r>
            <a:r>
              <a:rPr lang="en-US" sz="4000" b="1" dirty="0"/>
              <a:t>Cheerios</a:t>
            </a:r>
            <a:endParaRPr lang="en-US" sz="4000" b="1" dirty="0">
              <a:cs typeface="Arial" pitchFamily="34" charset="0"/>
            </a:endParaRPr>
          </a:p>
          <a:p>
            <a:pPr algn="ctr"/>
            <a:r>
              <a:rPr lang="en-US" sz="2800" dirty="0">
                <a:cs typeface="Arial" pitchFamily="34" charset="0"/>
              </a:rPr>
              <a:t>(</a:t>
            </a:r>
            <a:r>
              <a:rPr lang="en-US" sz="2800" b="1" dirty="0"/>
              <a:t>Cheerios </a:t>
            </a:r>
            <a:r>
              <a:rPr lang="en-US" sz="2800" dirty="0">
                <a:cs typeface="Arial" pitchFamily="34" charset="0"/>
              </a:rPr>
              <a:t>sign)</a:t>
            </a:r>
            <a:endParaRPr lang="uk-UA" sz="2800" dirty="0"/>
          </a:p>
          <a:p>
            <a:endParaRPr lang="en-US" sz="4000" b="1" dirty="0">
              <a:cs typeface="Arial" pitchFamily="34" charset="0"/>
            </a:endParaRPr>
          </a:p>
          <a:p>
            <a:r>
              <a:rPr lang="uk-UA" sz="4000" b="1" dirty="0">
                <a:cs typeface="Arial" pitchFamily="34" charset="0"/>
              </a:rPr>
              <a:t> </a:t>
            </a:r>
            <a:endParaRPr lang="uk-UA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7" y="1124744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складається з легеневих вузликів, що містять невелику центральну повітряну порожнину, яка забезпечена не захищеним бронхом. Він виникає в результаті проліферації клітин, злоякісних або не злоякісних, навколо не закупореної гілки бронха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4411240" cy="2911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4355976" y="2461272"/>
            <a:ext cx="4788024" cy="439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легеневий протеиноз,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бактеріальна пневмонія,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 err="1"/>
              <a:t>пневмоцістна</a:t>
            </a:r>
            <a:r>
              <a:rPr lang="uk-UA" sz="2400" dirty="0"/>
              <a:t> пневмонія,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лікарський пульмоніт,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аденокарцинома легенів з ліпідним типом;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 err="1"/>
              <a:t>інтерстиціальні</a:t>
            </a:r>
            <a:r>
              <a:rPr lang="uk-UA" sz="2400" dirty="0"/>
              <a:t> захворювання 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саркоїдоз,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 легеневої кровотечі, 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гранулематоз з </a:t>
            </a:r>
            <a:r>
              <a:rPr lang="uk-UA" sz="2400" dirty="0" err="1"/>
              <a:t>поліангііта</a:t>
            </a:r>
            <a:r>
              <a:rPr lang="uk-UA" sz="2400" dirty="0"/>
              <a:t>,</a:t>
            </a:r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400" dirty="0"/>
              <a:t>синдром </a:t>
            </a:r>
            <a:r>
              <a:rPr lang="uk-UA" sz="2400" dirty="0" err="1"/>
              <a:t>Гудпасчера</a:t>
            </a:r>
            <a:endParaRPr lang="uk-UA" sz="2400" dirty="0"/>
          </a:p>
          <a:p>
            <a:pPr marL="269875" lvl="0" indent="-269875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0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/>
              <a:t>Ознака</a:t>
            </a:r>
            <a:r>
              <a:rPr lang="ru-RU" sz="4000" b="1" dirty="0"/>
              <a:t> </a:t>
            </a:r>
            <a:r>
              <a:rPr lang="uk-UA" sz="4000" b="1" dirty="0"/>
              <a:t>божевільної смугастості або бруківці </a:t>
            </a:r>
            <a:r>
              <a:rPr lang="en-US" sz="2800" dirty="0">
                <a:cs typeface="Arial" pitchFamily="34" charset="0"/>
              </a:rPr>
              <a:t>(</a:t>
            </a:r>
            <a:r>
              <a:rPr lang="en-US" sz="2800" dirty="0"/>
              <a:t>Crazy-Paving</a:t>
            </a:r>
            <a:r>
              <a:rPr lang="uk-UA" sz="2800" dirty="0"/>
              <a:t>  </a:t>
            </a:r>
            <a:r>
              <a:rPr lang="en-US" sz="2800" dirty="0">
                <a:cs typeface="Arial" pitchFamily="34" charset="0"/>
              </a:rPr>
              <a:t>sign)</a:t>
            </a:r>
            <a:endParaRPr lang="uk-UA" sz="2800" dirty="0"/>
          </a:p>
          <a:p>
            <a:endParaRPr lang="en-US" sz="4000" b="1" dirty="0">
              <a:cs typeface="Arial" pitchFamily="34" charset="0"/>
            </a:endParaRPr>
          </a:p>
          <a:p>
            <a:r>
              <a:rPr lang="uk-UA" sz="4000" b="1" dirty="0">
                <a:cs typeface="Arial" pitchFamily="34" charset="0"/>
              </a:rPr>
              <a:t> </a:t>
            </a:r>
            <a:endParaRPr lang="uk-UA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889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підвищена щільність паренхіми легких, із зовнішнім виглядом матового скла, накладений на ретикулярне потовщення  між часткових і внутрішньо часткових перегородок, що нагадує бруківку неправильної форми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2936"/>
            <a:ext cx="417544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Ознака божевільної смугастості або бруківці (</a:t>
            </a:r>
            <a:r>
              <a:rPr lang="ru-RU" sz="4000" dirty="0"/>
              <a:t>булыжной мостовой</a:t>
            </a:r>
            <a:r>
              <a:rPr lang="uk-UA" sz="4000" b="1" dirty="0"/>
              <a:t>).</a:t>
            </a:r>
            <a:endParaRPr lang="ru-RU" sz="4000" b="1" dirty="0"/>
          </a:p>
          <a:p>
            <a:endParaRPr lang="uk-UA" sz="4000" b="1" dirty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563888" y="2192089"/>
            <a:ext cx="5328592" cy="703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/>
              <a:t>. </a:t>
            </a:r>
            <a:br>
              <a:rPr lang="uk-UA" sz="2400" dirty="0"/>
            </a:b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38914" name="Picture 2" descr="http://24radiology.ru/wp-content/uploads/2018/08/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3419872" cy="248251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861048"/>
            <a:ext cx="3419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/>
              <a:t>різко відмежовані від нормальної паренхіми легені по типу “ матового скла ” і можуть мати вигляд географічної карти.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1844824"/>
            <a:ext cx="3691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Пневмоцістна пневмонія</a:t>
            </a:r>
            <a:endParaRPr lang="en-US" sz="2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9024" y="980728"/>
            <a:ext cx="8784976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3540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dirty="0"/>
              <a:t>У разі первинного паренхіматозного захворювання в легеневій интерстиции виникає інфільтративний процес із заповненням альвеол рідиною, клітинами або фіброзом: в цьому стані ділянки ураженої паренхіми мають більше ослаблення, ніж ділянки здорової легені. Мозаїчна візерунок - це неспецифічний ознака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Ознака загасання мозаїки 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fading mosaic sign </a:t>
            </a:r>
            <a:r>
              <a:rPr lang="uk-UA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3140968"/>
            <a:ext cx="4860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типовий аспект легеневої паренхіми при хронічній </a:t>
            </a:r>
            <a:r>
              <a:rPr lang="en-US" sz="2400" dirty="0"/>
              <a:t> </a:t>
            </a:r>
            <a:r>
              <a:rPr lang="uk-UA" sz="2400" dirty="0"/>
              <a:t>ТЕЛА,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обструкції дрібних дихальних шляхів, 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оклюзійної судинної патології ,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патології паренхіми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4984"/>
            <a:ext cx="42484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5780782"/>
            <a:ext cx="52920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Мозаїчний візерунок у хворого на астму.</a:t>
            </a:r>
          </a:p>
          <a:p>
            <a:r>
              <a:rPr lang="uk-UA" sz="1600" dirty="0"/>
              <a:t> Паренхіма легенів представлена  різними областями ослаблення через наявність легеневих часточок зі зниженою щільністю, викликаної захопленням повітря.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Ознака  “ головного сиру або мозку ” </a:t>
            </a:r>
            <a:r>
              <a:rPr lang="uk-UA" sz="2800" b="1" dirty="0"/>
              <a:t>(</a:t>
            </a:r>
            <a:r>
              <a:rPr lang="en-US" sz="2800" dirty="0"/>
              <a:t>Cheese head sign</a:t>
            </a:r>
            <a:r>
              <a:rPr lang="uk-UA" sz="2800" b="1" dirty="0"/>
              <a:t>).</a:t>
            </a:r>
            <a:endParaRPr lang="ru-RU" sz="2800" b="1" dirty="0"/>
          </a:p>
          <a:p>
            <a:endParaRPr lang="uk-UA" sz="4000" b="1" dirty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563888" y="2192089"/>
            <a:ext cx="5328592" cy="703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/>
              <a:t>. </a:t>
            </a:r>
            <a:br>
              <a:rPr lang="uk-UA" sz="2400" dirty="0"/>
            </a:br>
            <a:endParaRPr kumimoji="0" lang="uk-UA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2492896"/>
            <a:ext cx="42484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Типова ознака гіперчутливого пневмоніта ,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обструктивне захворювання дрібних дихальних шляхів співіснує із запальним компонентом альвеолярної інфільтрації,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бронхіоліт,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деяких атипових випадках саркоїдозу з ураженням альвеол</a:t>
            </a:r>
          </a:p>
          <a:p>
            <a:pPr marL="265113" indent="-265113">
              <a:buFont typeface="Wingdings" pitchFamily="2" charset="2"/>
              <a:buChar char="Ø"/>
            </a:pPr>
            <a:endParaRPr lang="uk-UA" sz="2400" dirty="0"/>
          </a:p>
          <a:p>
            <a:pPr marL="265113" indent="-265113"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3744415" cy="310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1268760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400" dirty="0"/>
              <a:t> одночасні присутністю матового скла, ділянок з повітряними пастками і здорових ділянок легень; зазвичай ця ознака можна побачити на </a:t>
            </a:r>
            <a:r>
              <a:rPr lang="uk-UA" sz="2400" dirty="0" err="1"/>
              <a:t>КТ</a:t>
            </a:r>
            <a:r>
              <a:rPr lang="uk-UA" sz="2400" dirty="0"/>
              <a:t> видиху.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589240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присутність областей ослаблення матового скла (наконечники стрілок), захоплення повітря (чорні стрілки) і здорових зон легень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396406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0"/>
            <a:ext cx="8748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Симптом “ повітряної пастки ”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700808"/>
            <a:ext cx="4283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/>
              <a:t>Повітряна пастка візуалізується на експіраторних </a:t>
            </a:r>
            <a:r>
              <a:rPr lang="uk-UA" sz="2000" dirty="0" err="1"/>
              <a:t>КТ</a:t>
            </a:r>
            <a:r>
              <a:rPr lang="uk-UA" sz="2000" dirty="0"/>
              <a:t>, як ділянку зниженої щільності і зменшений в об'ємі. Проведення </a:t>
            </a:r>
            <a:r>
              <a:rPr lang="uk-UA" sz="2000" dirty="0" err="1"/>
              <a:t>інспіраторно-експіраторної</a:t>
            </a:r>
            <a:r>
              <a:rPr lang="uk-UA" sz="2000" dirty="0"/>
              <a:t> </a:t>
            </a:r>
            <a:r>
              <a:rPr lang="uk-UA" sz="2000" dirty="0" err="1"/>
              <a:t>КТ</a:t>
            </a:r>
            <a:r>
              <a:rPr lang="uk-UA" sz="2000" dirty="0"/>
              <a:t> дає можливість від диференціювати дифузний і локальний процес. 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/>
              <a:t>Часом проблематично отдифференцировать ділянки зниженого поглинання при гіпоперфузії в наслідок оклюзії судин (наприклад, хронічна </a:t>
            </a:r>
            <a:r>
              <a:rPr lang="uk-UA" sz="2000" dirty="0" err="1"/>
              <a:t>тромбоемболія</a:t>
            </a:r>
            <a:r>
              <a:rPr lang="uk-UA" sz="2000" dirty="0"/>
              <a:t>).</a:t>
            </a:r>
          </a:p>
        </p:txBody>
      </p:sp>
      <p:pic>
        <p:nvPicPr>
          <p:cNvPr id="18434" name="Picture 2" descr="http://24radiology.ru/wp-content/uploads/2018/08/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4448175" cy="253365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69269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/>
            <a:r>
              <a:rPr lang="uk-UA" sz="2400" dirty="0"/>
              <a:t>-  Повітряна пастка - це затримка повітря в відділах легеневої тканини, дистальніше обструкції (зазвичай, часткової).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5961312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Симптом нитки намиста</a:t>
            </a:r>
            <a:endParaRPr lang="en-US" sz="4000" b="1" dirty="0"/>
          </a:p>
          <a:p>
            <a:pPr algn="ctr"/>
            <a:r>
              <a:rPr lang="en-US" sz="2800" dirty="0"/>
              <a:t>(necklace thread sign)</a:t>
            </a:r>
            <a:endParaRPr lang="uk-UA" sz="2800" dirty="0"/>
          </a:p>
        </p:txBody>
      </p:sp>
      <p:pic>
        <p:nvPicPr>
          <p:cNvPr id="23554" name="Picture 2" descr="http://24radiology.ru/wp-content/uploads/2018/08/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4448175" cy="42195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932040" y="2492896"/>
            <a:ext cx="4211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/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метастази - при лимфогенному поширенні раку (частіше),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саркоїдозі (рідше)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40768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Tx/>
              <a:buChar char="-"/>
            </a:pPr>
            <a:r>
              <a:rPr lang="uk-UA" sz="2400" dirty="0"/>
              <a:t>нерівномірне і вузелкове потовщення міжчасткових перегородок, що нагадують бісерні нитки</a:t>
            </a:r>
            <a:r>
              <a:rPr lang="uk-UA" dirty="0"/>
              <a:t>.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7458580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Симптом “ дерева в бруньках ”</a:t>
            </a:r>
            <a:endParaRPr lang="en-US" sz="4000" b="1" dirty="0"/>
          </a:p>
          <a:p>
            <a:pPr algn="ctr"/>
            <a:r>
              <a:rPr lang="en-US" sz="2800" dirty="0"/>
              <a:t>(tree in the buds sign)</a:t>
            </a:r>
            <a:endParaRPr lang="uk-UA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2204864"/>
            <a:ext cx="47880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/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У</a:t>
            </a:r>
            <a:r>
              <a:rPr lang="uk-UA" sz="2000" dirty="0"/>
              <a:t>раження дистальних відділів дихальних шляхів, при бактеріальних, вірусних і грибкових інфекціях,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000" dirty="0"/>
              <a:t>при деяких вроджених захворюваннях (наприклад, </a:t>
            </a:r>
            <a:r>
              <a:rPr lang="uk-UA" sz="2000" dirty="0" err="1"/>
              <a:t>муковісцидоз</a:t>
            </a:r>
            <a:r>
              <a:rPr lang="uk-UA" sz="2000" dirty="0"/>
              <a:t>),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000" dirty="0"/>
              <a:t>при деяких </a:t>
            </a:r>
            <a:r>
              <a:rPr lang="uk-UA" sz="2000" dirty="0" err="1"/>
              <a:t>ідіопатичних</a:t>
            </a:r>
            <a:r>
              <a:rPr lang="uk-UA" sz="2000" dirty="0"/>
              <a:t> захворюваннях (</a:t>
            </a:r>
            <a:r>
              <a:rPr lang="uk-UA" sz="2000" dirty="0" err="1"/>
              <a:t>облітеруючий</a:t>
            </a:r>
            <a:r>
              <a:rPr lang="uk-UA" sz="2000" dirty="0"/>
              <a:t> бронхіоліт),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000" dirty="0"/>
              <a:t> при вдиханні / </a:t>
            </a:r>
            <a:r>
              <a:rPr lang="uk-UA" sz="2000" dirty="0" err="1"/>
              <a:t>вдиханні</a:t>
            </a:r>
            <a:r>
              <a:rPr lang="uk-UA" sz="2000" dirty="0"/>
              <a:t>. аспірація, при імунних порушеннях, 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000" dirty="0"/>
              <a:t>при деяких пухлинах, які можуть викликати </a:t>
            </a:r>
            <a:r>
              <a:rPr lang="uk-UA" sz="2000" dirty="0" err="1"/>
              <a:t>емболізації</a:t>
            </a:r>
            <a:r>
              <a:rPr lang="uk-UA" sz="2000" dirty="0"/>
              <a:t> </a:t>
            </a:r>
            <a:r>
              <a:rPr lang="uk-UA" sz="2000" dirty="0" err="1"/>
              <a:t>центрілобулярно</a:t>
            </a:r>
            <a:r>
              <a:rPr lang="uk-UA" sz="2000" dirty="0"/>
              <a:t> артеріол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40768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Tx/>
              <a:buChar char="-"/>
            </a:pPr>
            <a:r>
              <a:rPr lang="uk-UA" sz="2400" dirty="0"/>
              <a:t>наявність міліметрових </a:t>
            </a:r>
            <a:r>
              <a:rPr lang="uk-UA" sz="2400" dirty="0" err="1"/>
              <a:t>центрілобулярних</a:t>
            </a:r>
            <a:r>
              <a:rPr lang="uk-UA" sz="2400" dirty="0"/>
              <a:t> вузлів з множинними лінійними розгалуженнями. Це розширення і наповнення кінцевих бронхіол рідинами, слизом або гноєм</a:t>
            </a: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492896"/>
            <a:ext cx="4211960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74846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Знак «кометний хвіст» 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Comet tail sign</a:t>
            </a:r>
            <a:r>
              <a:rPr lang="uk-UA" sz="2800" dirty="0"/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3068960"/>
            <a:ext cx="4283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асбестоз</a:t>
            </a:r>
            <a:endParaRPr lang="ru-RU" sz="2400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4"/>
            <a:ext cx="4860032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0019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052736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являє собою криволінійне помутніння, яке веде від субплевральной маси до </a:t>
            </a:r>
            <a:r>
              <a:rPr lang="uk-UA" sz="2400" dirty="0" err="1"/>
              <a:t>іпсилатеральних</a:t>
            </a:r>
            <a:r>
              <a:rPr lang="uk-UA" sz="2400" dirty="0"/>
              <a:t> воріт.  «Хвіст комети» являє собою спотворені судини і бронху біля прилеглої області круглого ателектазу. Часто пов'язано потовщення сусідній плеври і зміщення сусідніх тріщин.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74846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Ознака  «темного бронха» 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Dark bronchus sign</a:t>
            </a:r>
            <a:r>
              <a:rPr lang="uk-UA" sz="2800" dirty="0"/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3068960"/>
            <a:ext cx="4283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Пневмоцістна пневмонія у ВІЛ-інфікованих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052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це ознака, що складається в візуалізації явно більш темного бронха на тлі матових ділянок з плямистим або дифузним розподілом.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79556"/>
            <a:ext cx="4752528" cy="38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74846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Позитивна ознака бронхів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Positive bronchus sign</a:t>
            </a:r>
            <a:r>
              <a:rPr lang="uk-UA" sz="2800" dirty="0"/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3068960"/>
            <a:ext cx="4283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Злоякісні пухлини, зокрема аденокарциноми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05273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заповненої повітрям бронх, який видно як трубчаста зона зі зниженим загасанням, орієнтована в бік периферичного вузла. Частіше спостерігаються в пухлинах (≥ 3 см) і з шипами на краях .</a:t>
            </a: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564904"/>
            <a:ext cx="471601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«Ознака живлячої судини»</a:t>
            </a:r>
            <a:r>
              <a:rPr lang="uk-UA" sz="4000" dirty="0"/>
              <a:t> </a:t>
            </a:r>
          </a:p>
          <a:p>
            <a:pPr algn="ctr"/>
            <a:r>
              <a:rPr lang="uk-UA" sz="4000" dirty="0"/>
              <a:t>«знак плодів на гілці»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12776"/>
            <a:ext cx="8820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виникає через наявність гілки легеневої судини, яка направляється до вогнища ураження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420888"/>
            <a:ext cx="5292080" cy="34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8144" y="2420888"/>
            <a:ext cx="3275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 метастази,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септичні емболи,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інфаркти  легень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артеріовенозні   нориці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/>
              <a:t>рідко при пухлинах легенів або гранулемах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5949280"/>
            <a:ext cx="5292080" cy="61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100" b="0" i="0" u="none" strike="noStrike" cap="none" normalizeH="0" baseline="0" dirty="0">
                <a:ln>
                  <a:noFill/>
                </a:ln>
                <a:effectLst/>
                <a:cs typeface="Arial" pitchFamily="34" charset="0"/>
              </a:rPr>
              <a:t>Пацієнт з легеневою артеріальною венозною мальформацією</a:t>
            </a:r>
            <a:endParaRPr kumimoji="0" lang="uk-UA" sz="18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4249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«Ознака галактики»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Galaxy sing) 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6"/>
            <a:ext cx="8820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uk-UA" sz="2400" dirty="0"/>
              <a:t>складається з центрального ураження, зазвичай більше 1 см, оточеного невеликими сателітними вузликами; в деяких випадках також можливо зобразити області загасання матового скла.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2996952"/>
            <a:ext cx="3419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>
              <a:buFont typeface="Wingdings" pitchFamily="2" charset="2"/>
              <a:buChar char="Ø"/>
            </a:pPr>
            <a:r>
              <a:rPr lang="uk-UA" sz="2400" dirty="0"/>
              <a:t> типова знахідка саркоїдозу</a:t>
            </a:r>
          </a:p>
          <a:p>
            <a:pPr marL="354013" indent="-354013">
              <a:buFont typeface="Wingdings" pitchFamily="2" charset="2"/>
              <a:buChar char="Ø"/>
            </a:pPr>
            <a:r>
              <a:rPr lang="uk-UA" sz="2400" dirty="0"/>
              <a:t>може бути і при туберкульозі (коли вони пов'язані з ураженнями “ дерева в бруньках ”)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648866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251520" y="6062258"/>
            <a:ext cx="4861048" cy="79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err="1"/>
              <a:t>КТ</a:t>
            </a:r>
            <a:r>
              <a:rPr lang="uk-UA" dirty="0"/>
              <a:t>: Дві погано окреслених вузликових тіней у лівій верхній частці, оточені невеликими сателітними вузликами на тлі “ матового скла ”</a:t>
            </a:r>
            <a:endParaRPr kumimoji="0" lang="uk-UA" sz="18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5791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79512" y="1237402"/>
            <a:ext cx="8784976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3540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характеризуються наявністю кістозних просторів зі стінкою, розташованим в субплеврально регіонах, що показує діаметр від 3 до 10 мм.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/>
              <a:t>Він являє собою заключну стадію фіброзних змін паренхіми і повне порушення архітектури легень. Стільники, як правило, частіше вражають базальні і периферичні області паренхіми легень.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Стільникова легеня 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honeycomb sign</a:t>
            </a:r>
            <a:r>
              <a:rPr lang="uk-UA" sz="2800" dirty="0"/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17032"/>
            <a:ext cx="4972087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92080" y="3933056"/>
            <a:ext cx="36724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хронічна гіперчутлива пневмонія, 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фіброзна стадія саркоїдозу (стадія IV) і пневмонії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Ознака хуртовини 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blizzard sign</a:t>
            </a:r>
            <a:r>
              <a:rPr lang="uk-UA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348880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метастази при: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uk-UA" sz="2400" dirty="0"/>
              <a:t>Міліарні вузли:</a:t>
            </a:r>
          </a:p>
          <a:p>
            <a:pPr marL="719138" indent="-358775">
              <a:buFont typeface="Arial" pitchFamily="34" charset="0"/>
              <a:buChar char="•"/>
            </a:pPr>
            <a:r>
              <a:rPr lang="uk-UA" sz="2400" dirty="0"/>
              <a:t>карцинома щитовидної залози,</a:t>
            </a:r>
          </a:p>
          <a:p>
            <a:pPr marL="719138" indent="-358775">
              <a:buFont typeface="Arial" pitchFamily="34" charset="0"/>
              <a:buChar char="•"/>
            </a:pPr>
            <a:r>
              <a:rPr lang="uk-UA" sz="2400" dirty="0"/>
              <a:t> нирково-клітинна карцинома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Крупно вогнищеві:</a:t>
            </a:r>
          </a:p>
          <a:p>
            <a:pPr marL="539750" indent="-179388">
              <a:buFont typeface="Arial" pitchFamily="34" charset="0"/>
              <a:buChar char="•"/>
            </a:pPr>
            <a:r>
              <a:rPr lang="uk-UA" sz="2400" dirty="0"/>
              <a:t>При раку ШКТ та </a:t>
            </a:r>
            <a:r>
              <a:rPr lang="uk-UA" sz="2400" dirty="0" err="1"/>
              <a:t>інш</a:t>
            </a:r>
            <a:r>
              <a:rPr lang="uk-UA" sz="2400" dirty="0"/>
              <a:t>.</a:t>
            </a:r>
          </a:p>
          <a:p>
            <a:pPr marL="449263" indent="-88900">
              <a:buFont typeface="Arial" pitchFamily="34" charset="0"/>
              <a:buChar char="•"/>
              <a:tabLst>
                <a:tab pos="449263" algn="l"/>
              </a:tabLst>
            </a:pPr>
            <a:endParaRPr lang="uk-UA" sz="2400" dirty="0"/>
          </a:p>
          <a:p>
            <a:pPr marL="265113" indent="-265113">
              <a:buFont typeface="Wingdings" pitchFamily="2" charset="2"/>
              <a:buChar char="Ø"/>
            </a:pP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4864"/>
            <a:ext cx="4500364" cy="301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126876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міліарна дифузія незліченних мікровузликів (1-2 мм) у всій паренхіми легенів;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9024" y="1012087"/>
            <a:ext cx="878497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3540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dirty="0"/>
              <a:t>потовщення </a:t>
            </a:r>
            <a:r>
              <a:rPr lang="uk-UA" sz="2400" dirty="0" err="1"/>
              <a:t>інтерстиціальної</a:t>
            </a:r>
            <a:r>
              <a:rPr lang="uk-UA" sz="2400" dirty="0"/>
              <a:t> тканини з вогнищевими ретракціями паренхіми легень, що порушує регулярність профілів паренхіми легені, судин, бронхів або вісцеральної плеври. У цих випадках можна спостерігати нерівний   або «зубчастий вигляд».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Ознака інтерфейсу 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interface sign </a:t>
            </a:r>
            <a:r>
              <a:rPr lang="uk-UA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92080" y="3933056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при всіх фіброзних </a:t>
            </a:r>
            <a:r>
              <a:rPr lang="uk-UA" sz="2400" dirty="0" err="1"/>
              <a:t>інтерстиціальних</a:t>
            </a:r>
            <a:r>
              <a:rPr lang="uk-UA" sz="2400" dirty="0"/>
              <a:t> захворюваннях легень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46085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9024" y="1196754"/>
            <a:ext cx="8784976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3540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dirty="0"/>
              <a:t>випіт в перикард викликає підвищену рентген контрастність перикарда, який, мабуть, обмежений двома рентген прозорими лініями спереду і ззаду. Ці лінії відповідають перикардіальна і епікардіального жиру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Ознака печива Oreo ”</a:t>
            </a:r>
          </a:p>
          <a:p>
            <a:pPr algn="ctr"/>
            <a:r>
              <a:rPr lang="uk-UA" sz="2800" dirty="0"/>
              <a:t>(Oreo </a:t>
            </a:r>
            <a:r>
              <a:rPr lang="en-US" sz="2800" dirty="0"/>
              <a:t>cookie sign</a:t>
            </a:r>
            <a:r>
              <a:rPr lang="uk-UA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2636912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Перікадит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8"/>
            <a:ext cx="4211960" cy="350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5" descr="Перикардиты - Стр 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212976"/>
            <a:ext cx="4427984" cy="3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9024" y="1381420"/>
            <a:ext cx="8784976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3540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dirty="0"/>
              <a:t>ектатичний бронх з потовщеними стінками, оточений відповідної легеневої артерією, на поперечному зрізі, що нагадує перстень з печаткою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0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“ Ознака перстеня ”</a:t>
            </a:r>
          </a:p>
          <a:p>
            <a:pPr algn="ctr"/>
            <a:r>
              <a:rPr lang="uk-UA" sz="2800" dirty="0"/>
              <a:t>(</a:t>
            </a:r>
            <a:r>
              <a:rPr lang="en-US" sz="2800" dirty="0"/>
              <a:t>Ring sign</a:t>
            </a:r>
            <a:r>
              <a:rPr lang="uk-UA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2564904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Wingdings" pitchFamily="2" charset="2"/>
              <a:buChar char="Ø"/>
            </a:pPr>
            <a:r>
              <a:rPr lang="uk-UA" sz="2400" dirty="0"/>
              <a:t>бронхоектази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96406" y="6309320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4101" name="AutoShape 5" descr="Перикардиты - Стр 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Ознака “ перстеня ” у молодого пацієнта, який страждає на муковісцедоз</a:t>
            </a: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5829300" cy="331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0"/>
            <a:ext cx="397429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uk-UA" sz="4000" b="1" dirty="0"/>
              <a:t>Ознака  ятагану</a:t>
            </a:r>
          </a:p>
          <a:p>
            <a:pPr algn="ctr" fontAlgn="base"/>
            <a:r>
              <a:rPr lang="uk-UA" sz="2800" dirty="0"/>
              <a:t>(</a:t>
            </a:r>
            <a:r>
              <a:rPr lang="en-US" sz="2800" dirty="0"/>
              <a:t>Scimitar sing</a:t>
            </a:r>
            <a:r>
              <a:rPr lang="uk-UA" sz="2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/>
              <a:t>рідкісна серцево-легенева патологія, що характеризується ліво-правим блідим шунтом через аномального відтоку легеневих вен. Аномальна судина дренується (а) в нижньої порожнистої вени (частіше), (б) в правому передсерді і (в) </a:t>
            </a:r>
            <a:r>
              <a:rPr lang="uk-UA" sz="2400" dirty="0" err="1"/>
              <a:t>в</a:t>
            </a:r>
            <a:r>
              <a:rPr lang="uk-UA" sz="2400" dirty="0"/>
              <a:t> гілки ворітної венозної системи. Частіше зправа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871296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396406" y="6237312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microsievert.ru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093296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трубчаста структура, паралельна правому краю серцевої тіні,</a:t>
            </a:r>
          </a:p>
          <a:p>
            <a:r>
              <a:rPr lang="uk-UA" dirty="0"/>
              <a:t>Аномальна судина (білі стрілки ),  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/>
              <a:t>Джерела:</a:t>
            </a:r>
          </a:p>
          <a:p>
            <a:pPr marL="342900" indent="-342900">
              <a:buFont typeface="+mj-lt"/>
              <a:buAutoNum type="arabicPeriod"/>
            </a:pPr>
            <a:endParaRPr lang="uk-UA" dirty="0"/>
          </a:p>
          <a:p>
            <a:pPr marL="342900" indent="-342900" algn="just">
              <a:buFont typeface="+mj-lt"/>
              <a:buAutoNum type="arabicPeriod"/>
            </a:pPr>
            <a:r>
              <a:rPr lang="uk-UA" dirty="0"/>
              <a:t>Проф. А. Л. Юдин. </a:t>
            </a:r>
            <a:r>
              <a:rPr lang="ru-RU" dirty="0"/>
              <a:t>Классические симптомы  при рентгенографии грудной клетки</a:t>
            </a:r>
            <a:r>
              <a:rPr lang="en-US" dirty="0"/>
              <a:t>. V </a:t>
            </a:r>
            <a:r>
              <a:rPr lang="ru-RU" dirty="0"/>
              <a:t>Северокавказская  конференция  специалистов лучевой диагностики 27-28.11.2020. Пятигорск. Сайт лекций по лучевой диагностике. </a:t>
            </a:r>
            <a:r>
              <a:rPr lang="en-US" dirty="0"/>
              <a:t>YouTube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cap="all" dirty="0"/>
              <a:t>ВИЗУАЛИЗАЦИИ ЗАБОЛЕВАНИЙ ГРУДНОЙ КЛЕТКИ. ПРАКТИЧЕСКОЕ РУКОВОДСТВО</a:t>
            </a:r>
            <a:r>
              <a:rPr lang="en-US" cap="all" dirty="0"/>
              <a:t> </a:t>
            </a:r>
            <a:r>
              <a:rPr lang="en-US" dirty="0"/>
              <a:t>https://microsievert.ru/vizualizaciya-grudnoy-kletki-praktich/</a:t>
            </a:r>
            <a:endParaRPr lang="uk-UA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Fleishner Society: Glossary of Terms for Thoracic Imaging</a:t>
            </a:r>
            <a:r>
              <a:rPr lang="uk-UA" dirty="0"/>
              <a:t>. </a:t>
            </a:r>
            <a:r>
              <a:rPr lang="en-US" dirty="0"/>
              <a:t>http://24radiology.ru/grudnaya-kletka/glossarij-obshhestva-flyajshner-fleischner</a:t>
            </a:r>
          </a:p>
          <a:p>
            <a:pPr marL="342900" indent="-342900">
              <a:buFont typeface="+mj-lt"/>
              <a:buAutoNum type="arabicPeriod"/>
            </a:pP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2036</TotalTime>
  <Words>3099</Words>
  <Application>Microsoft Office PowerPoint</Application>
  <PresentationFormat>Экран (4:3)</PresentationFormat>
  <Paragraphs>489</Paragraphs>
  <Slides>92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101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Рентгенівські симптоми в торакальної радіології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Рентгенівські симптоми в торакальної радіології </dc:title>
  <dc:creator>1</dc:creator>
  <cp:lastModifiedBy>Катерина Михайлівна Дойкова</cp:lastModifiedBy>
  <cp:revision>62</cp:revision>
  <dcterms:created xsi:type="dcterms:W3CDTF">2021-08-26T10:23:31Z</dcterms:created>
  <dcterms:modified xsi:type="dcterms:W3CDTF">2021-10-07T19:46:04Z</dcterms:modified>
</cp:coreProperties>
</file>