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4" r:id="rId4"/>
  </p:sldMasterIdLst>
  <p:notesMasterIdLst>
    <p:notesMasterId r:id="rId67"/>
  </p:notesMasterIdLst>
  <p:handoutMasterIdLst>
    <p:handoutMasterId r:id="rId68"/>
  </p:handoutMasterIdLst>
  <p:sldIdLst>
    <p:sldId id="267" r:id="rId5"/>
    <p:sldId id="291" r:id="rId6"/>
    <p:sldId id="268" r:id="rId7"/>
    <p:sldId id="292" r:id="rId8"/>
    <p:sldId id="285" r:id="rId9"/>
    <p:sldId id="286" r:id="rId10"/>
    <p:sldId id="287" r:id="rId11"/>
    <p:sldId id="293" r:id="rId12"/>
    <p:sldId id="294" r:id="rId13"/>
    <p:sldId id="272" r:id="rId14"/>
    <p:sldId id="273" r:id="rId15"/>
    <p:sldId id="289" r:id="rId16"/>
    <p:sldId id="279" r:id="rId17"/>
    <p:sldId id="274" r:id="rId18"/>
    <p:sldId id="276" r:id="rId19"/>
    <p:sldId id="280" r:id="rId20"/>
    <p:sldId id="295" r:id="rId21"/>
    <p:sldId id="296" r:id="rId22"/>
    <p:sldId id="299" r:id="rId23"/>
    <p:sldId id="300" r:id="rId24"/>
    <p:sldId id="297" r:id="rId25"/>
    <p:sldId id="290" r:id="rId26"/>
    <p:sldId id="303" r:id="rId27"/>
    <p:sldId id="298" r:id="rId28"/>
    <p:sldId id="301" r:id="rId29"/>
    <p:sldId id="302" r:id="rId30"/>
    <p:sldId id="305" r:id="rId31"/>
    <p:sldId id="304" r:id="rId32"/>
    <p:sldId id="306" r:id="rId33"/>
    <p:sldId id="311" r:id="rId34"/>
    <p:sldId id="312" r:id="rId35"/>
    <p:sldId id="309" r:id="rId36"/>
    <p:sldId id="315" r:id="rId37"/>
    <p:sldId id="316" r:id="rId38"/>
    <p:sldId id="317" r:id="rId39"/>
    <p:sldId id="325" r:id="rId40"/>
    <p:sldId id="337" r:id="rId41"/>
    <p:sldId id="338" r:id="rId42"/>
    <p:sldId id="326" r:id="rId43"/>
    <p:sldId id="327" r:id="rId44"/>
    <p:sldId id="339" r:id="rId45"/>
    <p:sldId id="330" r:id="rId46"/>
    <p:sldId id="331" r:id="rId47"/>
    <p:sldId id="332" r:id="rId48"/>
    <p:sldId id="333" r:id="rId49"/>
    <p:sldId id="334" r:id="rId50"/>
    <p:sldId id="335" r:id="rId51"/>
    <p:sldId id="336" r:id="rId52"/>
    <p:sldId id="340" r:id="rId53"/>
    <p:sldId id="341" r:id="rId54"/>
    <p:sldId id="344" r:id="rId55"/>
    <p:sldId id="348" r:id="rId56"/>
    <p:sldId id="349" r:id="rId57"/>
    <p:sldId id="350" r:id="rId58"/>
    <p:sldId id="342" r:id="rId59"/>
    <p:sldId id="345" r:id="rId60"/>
    <p:sldId id="346" r:id="rId61"/>
    <p:sldId id="347" r:id="rId62"/>
    <p:sldId id="351" r:id="rId63"/>
    <p:sldId id="352" r:id="rId64"/>
    <p:sldId id="353" r:id="rId65"/>
    <p:sldId id="354" r:id="rId66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846" autoAdjust="0"/>
  </p:normalViewPr>
  <p:slideViewPr>
    <p:cSldViewPr snapToGrid="0">
      <p:cViewPr varScale="1">
        <p:scale>
          <a:sx n="114" d="100"/>
          <a:sy n="114" d="100"/>
        </p:scale>
        <p:origin x="414" y="84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244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71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Relationship Id="rId4" Type="http://schemas.openxmlformats.org/officeDocument/2006/relationships/image" Target="../media/image20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Relationship Id="rId4" Type="http://schemas.openxmlformats.org/officeDocument/2006/relationships/image" Target="../media/image2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FB3389-6D41-498B-8FA0-F116F0F5CA36}" type="doc">
      <dgm:prSet loTypeId="urn:microsoft.com/office/officeart/2005/8/layout/default#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uk-UA"/>
        </a:p>
      </dgm:t>
    </dgm:pt>
    <dgm:pt modelId="{CD7FA39C-8C40-4941-84F1-444F84F8EDE8}">
      <dgm:prSet phldrT="[Текст]"/>
      <dgm:spPr/>
      <dgm:t>
        <a:bodyPr/>
        <a:lstStyle/>
        <a:p>
          <a:r>
            <a:rPr lang="ru-RU" dirty="0" err="1"/>
            <a:t>Інфаркт</a:t>
          </a:r>
          <a:r>
            <a:rPr lang="ru-RU" dirty="0"/>
            <a:t> </a:t>
          </a:r>
          <a:r>
            <a:rPr lang="ru-RU" dirty="0" err="1"/>
            <a:t>мозку</a:t>
          </a:r>
          <a:endParaRPr lang="uk-UA" dirty="0"/>
        </a:p>
      </dgm:t>
    </dgm:pt>
    <dgm:pt modelId="{290DB0D6-2A1E-4A40-AB5F-A2B893D6999B}" type="parTrans" cxnId="{D904E9DF-5E9D-4C58-A0B0-D7D7D7D3478F}">
      <dgm:prSet/>
      <dgm:spPr/>
      <dgm:t>
        <a:bodyPr/>
        <a:lstStyle/>
        <a:p>
          <a:endParaRPr lang="uk-UA"/>
        </a:p>
      </dgm:t>
    </dgm:pt>
    <dgm:pt modelId="{02993E26-5BB1-47A9-99DD-EE3C89FD492C}" type="sibTrans" cxnId="{D904E9DF-5E9D-4C58-A0B0-D7D7D7D3478F}">
      <dgm:prSet/>
      <dgm:spPr/>
      <dgm:t>
        <a:bodyPr/>
        <a:lstStyle/>
        <a:p>
          <a:endParaRPr lang="uk-UA"/>
        </a:p>
      </dgm:t>
    </dgm:pt>
    <dgm:pt modelId="{CF2CACF7-B598-42D8-87D8-64748DD9EBD1}">
      <dgm:prSet phldrT="[Текст]"/>
      <dgm:spPr/>
      <dgm:t>
        <a:bodyPr/>
        <a:lstStyle/>
        <a:p>
          <a:r>
            <a:rPr lang="ru-RU" dirty="0"/>
            <a:t>САК</a:t>
          </a:r>
          <a:endParaRPr lang="uk-UA" dirty="0"/>
        </a:p>
      </dgm:t>
    </dgm:pt>
    <dgm:pt modelId="{D3B704D7-E5FD-4A49-A68C-AFAEE0A85B05}" type="parTrans" cxnId="{0D0E8808-F4C0-4F9D-B870-D62C51A0C4AF}">
      <dgm:prSet/>
      <dgm:spPr/>
      <dgm:t>
        <a:bodyPr/>
        <a:lstStyle/>
        <a:p>
          <a:endParaRPr lang="uk-UA"/>
        </a:p>
      </dgm:t>
    </dgm:pt>
    <dgm:pt modelId="{2A35FA12-C723-4AB3-89FA-64F913ECAB12}" type="sibTrans" cxnId="{0D0E8808-F4C0-4F9D-B870-D62C51A0C4AF}">
      <dgm:prSet/>
      <dgm:spPr/>
      <dgm:t>
        <a:bodyPr/>
        <a:lstStyle/>
        <a:p>
          <a:endParaRPr lang="uk-UA"/>
        </a:p>
      </dgm:t>
    </dgm:pt>
    <dgm:pt modelId="{3CB42325-2405-4BE8-AA9C-A989726ADB44}">
      <dgm:prSet phldrT="[Текст]"/>
      <dgm:spPr/>
      <dgm:t>
        <a:bodyPr/>
        <a:lstStyle/>
        <a:p>
          <a:r>
            <a:rPr lang="ru-RU" dirty="0" err="1"/>
            <a:t>Венозний</a:t>
          </a:r>
          <a:r>
            <a:rPr lang="ru-RU" dirty="0"/>
            <a:t> </a:t>
          </a:r>
          <a:r>
            <a:rPr lang="ru-RU" dirty="0" err="1"/>
            <a:t>інфаркт</a:t>
          </a:r>
          <a:r>
            <a:rPr lang="ru-RU" dirty="0"/>
            <a:t> (</a:t>
          </a:r>
          <a:r>
            <a:rPr lang="ru-RU" dirty="0" err="1"/>
            <a:t>внаслідок</a:t>
          </a:r>
          <a:r>
            <a:rPr lang="ru-RU" dirty="0"/>
            <a:t> </a:t>
          </a:r>
          <a:r>
            <a:rPr lang="ru-RU" dirty="0" err="1"/>
            <a:t>оклюзії</a:t>
          </a:r>
          <a:r>
            <a:rPr lang="ru-RU" dirty="0"/>
            <a:t> вен </a:t>
          </a:r>
          <a:r>
            <a:rPr lang="ru-RU" dirty="0" err="1"/>
            <a:t>мозку</a:t>
          </a:r>
          <a:r>
            <a:rPr lang="ru-RU" dirty="0"/>
            <a:t>) </a:t>
          </a:r>
          <a:endParaRPr lang="uk-UA" dirty="0"/>
        </a:p>
      </dgm:t>
    </dgm:pt>
    <dgm:pt modelId="{93C69094-69CF-427E-AF5E-576EDA4F37D7}" type="parTrans" cxnId="{11BC9166-5EDD-4B26-ADB7-0B31FFECEFF5}">
      <dgm:prSet/>
      <dgm:spPr/>
      <dgm:t>
        <a:bodyPr/>
        <a:lstStyle/>
        <a:p>
          <a:endParaRPr lang="uk-UA"/>
        </a:p>
      </dgm:t>
    </dgm:pt>
    <dgm:pt modelId="{74CF5909-0B4E-46C0-BF98-EF952AC55E40}" type="sibTrans" cxnId="{11BC9166-5EDD-4B26-ADB7-0B31FFECEFF5}">
      <dgm:prSet/>
      <dgm:spPr/>
      <dgm:t>
        <a:bodyPr/>
        <a:lstStyle/>
        <a:p>
          <a:endParaRPr lang="uk-UA"/>
        </a:p>
      </dgm:t>
    </dgm:pt>
    <dgm:pt modelId="{0EDCE994-DEC1-4348-9FDA-EBB07D9C49DE}">
      <dgm:prSet/>
      <dgm:spPr/>
      <dgm:t>
        <a:bodyPr/>
        <a:lstStyle/>
        <a:p>
          <a:r>
            <a:rPr lang="ru-RU" dirty="0" err="1"/>
            <a:t>Первинне</a:t>
          </a:r>
          <a:r>
            <a:rPr lang="ru-RU" dirty="0"/>
            <a:t> ВМК</a:t>
          </a:r>
        </a:p>
      </dgm:t>
    </dgm:pt>
    <dgm:pt modelId="{37BE3DB3-D80C-400D-9E8D-2BB5554684C6}" type="parTrans" cxnId="{ADB248D5-A0CB-4E11-AC9A-389454982680}">
      <dgm:prSet/>
      <dgm:spPr/>
      <dgm:t>
        <a:bodyPr/>
        <a:lstStyle/>
        <a:p>
          <a:endParaRPr lang="ru-RU"/>
        </a:p>
      </dgm:t>
    </dgm:pt>
    <dgm:pt modelId="{3F72DD43-E6A4-4275-BA46-1CC879BC4DD0}" type="sibTrans" cxnId="{ADB248D5-A0CB-4E11-AC9A-389454982680}">
      <dgm:prSet/>
      <dgm:spPr/>
      <dgm:t>
        <a:bodyPr/>
        <a:lstStyle/>
        <a:p>
          <a:endParaRPr lang="ru-RU"/>
        </a:p>
      </dgm:t>
    </dgm:pt>
    <dgm:pt modelId="{1774BA82-44DD-478C-80CC-FC7A22D9310C}" type="pres">
      <dgm:prSet presAssocID="{CEFB3389-6D41-498B-8FA0-F116F0F5CA36}" presName="diagram" presStyleCnt="0">
        <dgm:presLayoutVars>
          <dgm:dir/>
          <dgm:resizeHandles val="exact"/>
        </dgm:presLayoutVars>
      </dgm:prSet>
      <dgm:spPr/>
    </dgm:pt>
    <dgm:pt modelId="{CEDB212A-39BA-43B4-BB24-100AE4AC15C7}" type="pres">
      <dgm:prSet presAssocID="{CD7FA39C-8C40-4941-84F1-444F84F8EDE8}" presName="node" presStyleLbl="node1" presStyleIdx="0" presStyleCnt="4">
        <dgm:presLayoutVars>
          <dgm:bulletEnabled val="1"/>
        </dgm:presLayoutVars>
      </dgm:prSet>
      <dgm:spPr/>
    </dgm:pt>
    <dgm:pt modelId="{80A1CE4B-A74A-4165-93DB-9A652992C641}" type="pres">
      <dgm:prSet presAssocID="{02993E26-5BB1-47A9-99DD-EE3C89FD492C}" presName="sibTrans" presStyleCnt="0"/>
      <dgm:spPr/>
    </dgm:pt>
    <dgm:pt modelId="{E3CBCCA0-8AAC-4697-BB27-9C70CE04C6F8}" type="pres">
      <dgm:prSet presAssocID="{0EDCE994-DEC1-4348-9FDA-EBB07D9C49DE}" presName="node" presStyleLbl="node1" presStyleIdx="1" presStyleCnt="4">
        <dgm:presLayoutVars>
          <dgm:bulletEnabled val="1"/>
        </dgm:presLayoutVars>
      </dgm:prSet>
      <dgm:spPr/>
    </dgm:pt>
    <dgm:pt modelId="{DC9D4DE3-D57A-4908-A536-06E95515C584}" type="pres">
      <dgm:prSet presAssocID="{3F72DD43-E6A4-4275-BA46-1CC879BC4DD0}" presName="sibTrans" presStyleCnt="0"/>
      <dgm:spPr/>
    </dgm:pt>
    <dgm:pt modelId="{CE6884CD-6718-4C0B-A6FF-FA719D5149F0}" type="pres">
      <dgm:prSet presAssocID="{CF2CACF7-B598-42D8-87D8-64748DD9EBD1}" presName="node" presStyleLbl="node1" presStyleIdx="2" presStyleCnt="4" custLinFactNeighborX="-245" custLinFactNeighborY="-814">
        <dgm:presLayoutVars>
          <dgm:bulletEnabled val="1"/>
        </dgm:presLayoutVars>
      </dgm:prSet>
      <dgm:spPr/>
    </dgm:pt>
    <dgm:pt modelId="{F1E1F791-7A16-475D-BE24-D2CC76AE6E31}" type="pres">
      <dgm:prSet presAssocID="{2A35FA12-C723-4AB3-89FA-64F913ECAB12}" presName="sibTrans" presStyleCnt="0"/>
      <dgm:spPr/>
    </dgm:pt>
    <dgm:pt modelId="{87953888-3B3A-4C23-A723-71921228B579}" type="pres">
      <dgm:prSet presAssocID="{3CB42325-2405-4BE8-AA9C-A989726ADB44}" presName="node" presStyleLbl="node1" presStyleIdx="3" presStyleCnt="4" custLinFactNeighborX="1710" custLinFactNeighborY="-2849">
        <dgm:presLayoutVars>
          <dgm:bulletEnabled val="1"/>
        </dgm:presLayoutVars>
      </dgm:prSet>
      <dgm:spPr/>
    </dgm:pt>
  </dgm:ptLst>
  <dgm:cxnLst>
    <dgm:cxn modelId="{0D0E8808-F4C0-4F9D-B870-D62C51A0C4AF}" srcId="{CEFB3389-6D41-498B-8FA0-F116F0F5CA36}" destId="{CF2CACF7-B598-42D8-87D8-64748DD9EBD1}" srcOrd="2" destOrd="0" parTransId="{D3B704D7-E5FD-4A49-A68C-AFAEE0A85B05}" sibTransId="{2A35FA12-C723-4AB3-89FA-64F913ECAB12}"/>
    <dgm:cxn modelId="{5B10B735-C2C7-494D-BB62-215ABA705AFA}" type="presOf" srcId="{0EDCE994-DEC1-4348-9FDA-EBB07D9C49DE}" destId="{E3CBCCA0-8AAC-4697-BB27-9C70CE04C6F8}" srcOrd="0" destOrd="0" presId="urn:microsoft.com/office/officeart/2005/8/layout/default#1"/>
    <dgm:cxn modelId="{11BC9166-5EDD-4B26-ADB7-0B31FFECEFF5}" srcId="{CEFB3389-6D41-498B-8FA0-F116F0F5CA36}" destId="{3CB42325-2405-4BE8-AA9C-A989726ADB44}" srcOrd="3" destOrd="0" parTransId="{93C69094-69CF-427E-AF5E-576EDA4F37D7}" sibTransId="{74CF5909-0B4E-46C0-BF98-EF952AC55E40}"/>
    <dgm:cxn modelId="{49BCB95A-5E37-4D2C-809C-9308CB460D73}" type="presOf" srcId="{CEFB3389-6D41-498B-8FA0-F116F0F5CA36}" destId="{1774BA82-44DD-478C-80CC-FC7A22D9310C}" srcOrd="0" destOrd="0" presId="urn:microsoft.com/office/officeart/2005/8/layout/default#1"/>
    <dgm:cxn modelId="{98AFFCA8-FFDD-43F5-B0C8-DC12D63E8B51}" type="presOf" srcId="{CD7FA39C-8C40-4941-84F1-444F84F8EDE8}" destId="{CEDB212A-39BA-43B4-BB24-100AE4AC15C7}" srcOrd="0" destOrd="0" presId="urn:microsoft.com/office/officeart/2005/8/layout/default#1"/>
    <dgm:cxn modelId="{8D6A48C9-5CBA-4CAE-AAE4-A7486B76A360}" type="presOf" srcId="{CF2CACF7-B598-42D8-87D8-64748DD9EBD1}" destId="{CE6884CD-6718-4C0B-A6FF-FA719D5149F0}" srcOrd="0" destOrd="0" presId="urn:microsoft.com/office/officeart/2005/8/layout/default#1"/>
    <dgm:cxn modelId="{ADB248D5-A0CB-4E11-AC9A-389454982680}" srcId="{CEFB3389-6D41-498B-8FA0-F116F0F5CA36}" destId="{0EDCE994-DEC1-4348-9FDA-EBB07D9C49DE}" srcOrd="1" destOrd="0" parTransId="{37BE3DB3-D80C-400D-9E8D-2BB5554684C6}" sibTransId="{3F72DD43-E6A4-4275-BA46-1CC879BC4DD0}"/>
    <dgm:cxn modelId="{D904E9DF-5E9D-4C58-A0B0-D7D7D7D3478F}" srcId="{CEFB3389-6D41-498B-8FA0-F116F0F5CA36}" destId="{CD7FA39C-8C40-4941-84F1-444F84F8EDE8}" srcOrd="0" destOrd="0" parTransId="{290DB0D6-2A1E-4A40-AB5F-A2B893D6999B}" sibTransId="{02993E26-5BB1-47A9-99DD-EE3C89FD492C}"/>
    <dgm:cxn modelId="{FE16D9E1-82A9-47A5-9B20-BE5E1D28A0A8}" type="presOf" srcId="{3CB42325-2405-4BE8-AA9C-A989726ADB44}" destId="{87953888-3B3A-4C23-A723-71921228B579}" srcOrd="0" destOrd="0" presId="urn:microsoft.com/office/officeart/2005/8/layout/default#1"/>
    <dgm:cxn modelId="{0AAD8AAD-8A13-4645-BD98-0357C491489D}" type="presParOf" srcId="{1774BA82-44DD-478C-80CC-FC7A22D9310C}" destId="{CEDB212A-39BA-43B4-BB24-100AE4AC15C7}" srcOrd="0" destOrd="0" presId="urn:microsoft.com/office/officeart/2005/8/layout/default#1"/>
    <dgm:cxn modelId="{5A6D84A3-B362-46E9-884F-3E07249AE7C7}" type="presParOf" srcId="{1774BA82-44DD-478C-80CC-FC7A22D9310C}" destId="{80A1CE4B-A74A-4165-93DB-9A652992C641}" srcOrd="1" destOrd="0" presId="urn:microsoft.com/office/officeart/2005/8/layout/default#1"/>
    <dgm:cxn modelId="{18414DE7-CFAF-4814-BBB7-C30A5C56A958}" type="presParOf" srcId="{1774BA82-44DD-478C-80CC-FC7A22D9310C}" destId="{E3CBCCA0-8AAC-4697-BB27-9C70CE04C6F8}" srcOrd="2" destOrd="0" presId="urn:microsoft.com/office/officeart/2005/8/layout/default#1"/>
    <dgm:cxn modelId="{E4B790B1-C080-4D46-9FCC-DA0AB22ACCF5}" type="presParOf" srcId="{1774BA82-44DD-478C-80CC-FC7A22D9310C}" destId="{DC9D4DE3-D57A-4908-A536-06E95515C584}" srcOrd="3" destOrd="0" presId="urn:microsoft.com/office/officeart/2005/8/layout/default#1"/>
    <dgm:cxn modelId="{E80C3BD5-3710-497A-965C-A8C2F7609F83}" type="presParOf" srcId="{1774BA82-44DD-478C-80CC-FC7A22D9310C}" destId="{CE6884CD-6718-4C0B-A6FF-FA719D5149F0}" srcOrd="4" destOrd="0" presId="urn:microsoft.com/office/officeart/2005/8/layout/default#1"/>
    <dgm:cxn modelId="{CB41353C-C36D-47AE-814E-DD010AE2699D}" type="presParOf" srcId="{1774BA82-44DD-478C-80CC-FC7A22D9310C}" destId="{F1E1F791-7A16-475D-BE24-D2CC76AE6E31}" srcOrd="5" destOrd="0" presId="urn:microsoft.com/office/officeart/2005/8/layout/default#1"/>
    <dgm:cxn modelId="{714519E1-6DE6-4747-A0B5-C38912EBA152}" type="presParOf" srcId="{1774BA82-44DD-478C-80CC-FC7A22D9310C}" destId="{87953888-3B3A-4C23-A723-71921228B579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83054D9-6019-4539-A5B9-6D7331018652}" type="doc">
      <dgm:prSet loTypeId="urn:microsoft.com/office/officeart/2005/8/layout/chevron2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uk-UA"/>
        </a:p>
      </dgm:t>
    </dgm:pt>
    <dgm:pt modelId="{D40F43BD-4622-47AD-A4D4-F074932D87F0}">
      <dgm:prSet phldrT="[Текст]"/>
      <dgm:spPr/>
      <dgm:t>
        <a:bodyPr/>
        <a:lstStyle/>
        <a:p>
          <a:r>
            <a:rPr lang="ru-RU" dirty="0"/>
            <a:t>1</a:t>
          </a:r>
          <a:endParaRPr lang="uk-UA" dirty="0"/>
        </a:p>
      </dgm:t>
    </dgm:pt>
    <dgm:pt modelId="{ABD63815-1A31-4A51-879C-15BBB8299A4C}" type="parTrans" cxnId="{1D4147E0-DB56-4745-BA7E-5574EE4B3BA9}">
      <dgm:prSet/>
      <dgm:spPr/>
      <dgm:t>
        <a:bodyPr/>
        <a:lstStyle/>
        <a:p>
          <a:endParaRPr lang="uk-UA"/>
        </a:p>
      </dgm:t>
    </dgm:pt>
    <dgm:pt modelId="{2E3BF454-1FE3-4A07-9ECD-90849FF65E88}" type="sibTrans" cxnId="{1D4147E0-DB56-4745-BA7E-5574EE4B3BA9}">
      <dgm:prSet/>
      <dgm:spPr/>
      <dgm:t>
        <a:bodyPr/>
        <a:lstStyle/>
        <a:p>
          <a:endParaRPr lang="uk-UA"/>
        </a:p>
      </dgm:t>
    </dgm:pt>
    <dgm:pt modelId="{A50D6A28-8E15-4EEA-89FF-13DDA24DA83E}">
      <dgm:prSet phldrT="[Текст]" custT="1"/>
      <dgm:spPr/>
      <dgm:t>
        <a:bodyPr/>
        <a:lstStyle/>
        <a:p>
          <a:r>
            <a:rPr lang="ru-RU" sz="2400" b="1" dirty="0" err="1">
              <a:solidFill>
                <a:schemeClr val="accent3"/>
              </a:solidFill>
            </a:rPr>
            <a:t>Рання</a:t>
          </a:r>
          <a:r>
            <a:rPr lang="ru-RU" sz="2400" b="1" dirty="0">
              <a:solidFill>
                <a:schemeClr val="accent3"/>
              </a:solidFill>
            </a:rPr>
            <a:t> </a:t>
          </a:r>
          <a:r>
            <a:rPr lang="ru-RU" sz="2400" b="1" dirty="0" err="1">
              <a:solidFill>
                <a:schemeClr val="accent3"/>
              </a:solidFill>
            </a:rPr>
            <a:t>нейровізуализація</a:t>
          </a:r>
          <a:r>
            <a:rPr lang="ru-RU" sz="2400" b="1" dirty="0">
              <a:solidFill>
                <a:schemeClr val="accent3"/>
              </a:solidFill>
            </a:rPr>
            <a:t> </a:t>
          </a:r>
          <a:r>
            <a:rPr lang="ru-RU" sz="1900" dirty="0" err="1">
              <a:solidFill>
                <a:schemeClr val="accent3"/>
              </a:solidFill>
            </a:rPr>
            <a:t>обумовлена</a:t>
          </a:r>
          <a:r>
            <a:rPr lang="ru-RU" sz="1900" dirty="0">
              <a:solidFill>
                <a:schemeClr val="accent3"/>
              </a:solidFill>
            </a:rPr>
            <a:t> </a:t>
          </a:r>
          <a:r>
            <a:rPr lang="ru-RU" sz="1900" dirty="0" err="1">
              <a:solidFill>
                <a:schemeClr val="accent3"/>
              </a:solidFill>
            </a:rPr>
            <a:t>необхідністю</a:t>
          </a:r>
          <a:r>
            <a:rPr lang="ru-RU" sz="1900" dirty="0">
              <a:solidFill>
                <a:schemeClr val="accent3"/>
              </a:solidFill>
            </a:rPr>
            <a:t>  </a:t>
          </a:r>
          <a:r>
            <a:rPr lang="ru-RU" sz="1900" dirty="0" err="1">
              <a:solidFill>
                <a:schemeClr val="accent3"/>
              </a:solidFill>
            </a:rPr>
            <a:t>вибору</a:t>
          </a:r>
          <a:r>
            <a:rPr lang="ru-RU" sz="1900" dirty="0">
              <a:solidFill>
                <a:schemeClr val="accent3"/>
              </a:solidFill>
            </a:rPr>
            <a:t> тактики ведення пациента та </a:t>
          </a:r>
          <a:r>
            <a:rPr lang="ru-RU" sz="1900" dirty="0" err="1">
              <a:solidFill>
                <a:schemeClr val="accent3"/>
              </a:solidFill>
            </a:rPr>
            <a:t>наслідків</a:t>
          </a:r>
          <a:r>
            <a:rPr lang="ru-RU" sz="1900" dirty="0">
              <a:solidFill>
                <a:schemeClr val="accent3"/>
              </a:solidFill>
            </a:rPr>
            <a:t> </a:t>
          </a:r>
          <a:r>
            <a:rPr lang="ru-RU" sz="1900" dirty="0" err="1">
              <a:solidFill>
                <a:schemeClr val="accent3"/>
              </a:solidFill>
            </a:rPr>
            <a:t>захворювання</a:t>
          </a:r>
          <a:r>
            <a:rPr lang="ru-RU" sz="1900" dirty="0">
              <a:solidFill>
                <a:schemeClr val="accent3"/>
              </a:solidFill>
            </a:rPr>
            <a:t>.</a:t>
          </a:r>
          <a:endParaRPr lang="uk-UA" sz="1900" dirty="0">
            <a:solidFill>
              <a:schemeClr val="accent3"/>
            </a:solidFill>
          </a:endParaRPr>
        </a:p>
      </dgm:t>
    </dgm:pt>
    <dgm:pt modelId="{46F42B19-D811-4111-A52A-062082E0123D}" type="parTrans" cxnId="{39F2D429-D05E-4C0D-BFF5-DF5A93B3E2DC}">
      <dgm:prSet/>
      <dgm:spPr/>
      <dgm:t>
        <a:bodyPr/>
        <a:lstStyle/>
        <a:p>
          <a:endParaRPr lang="uk-UA"/>
        </a:p>
      </dgm:t>
    </dgm:pt>
    <dgm:pt modelId="{985F2950-F2EA-4161-BF68-F03BE23EED83}" type="sibTrans" cxnId="{39F2D429-D05E-4C0D-BFF5-DF5A93B3E2DC}">
      <dgm:prSet/>
      <dgm:spPr/>
      <dgm:t>
        <a:bodyPr/>
        <a:lstStyle/>
        <a:p>
          <a:endParaRPr lang="uk-UA"/>
        </a:p>
      </dgm:t>
    </dgm:pt>
    <dgm:pt modelId="{606547AB-7BAA-43C4-9654-90B1D7FA47AE}">
      <dgm:prSet phldrT="[Текст]"/>
      <dgm:spPr/>
      <dgm:t>
        <a:bodyPr/>
        <a:lstStyle/>
        <a:p>
          <a:r>
            <a:rPr lang="ru-RU" sz="1900" dirty="0">
              <a:solidFill>
                <a:schemeClr val="accent3"/>
              </a:solidFill>
            </a:rPr>
            <a:t> </a:t>
          </a:r>
          <a:r>
            <a:rPr lang="ru-RU" sz="1900" dirty="0" err="1">
              <a:solidFill>
                <a:schemeClr val="accent3"/>
              </a:solidFill>
            </a:rPr>
            <a:t>Екстрене</a:t>
          </a:r>
          <a:r>
            <a:rPr lang="ru-RU" sz="1900" dirty="0">
              <a:solidFill>
                <a:schemeClr val="accent3"/>
              </a:solidFill>
            </a:rPr>
            <a:t> </a:t>
          </a:r>
          <a:r>
            <a:rPr lang="ru-RU" sz="1900" dirty="0" err="1">
              <a:solidFill>
                <a:schemeClr val="accent3"/>
              </a:solidFill>
            </a:rPr>
            <a:t>обстеження</a:t>
          </a:r>
          <a:r>
            <a:rPr lang="ru-RU" sz="1900" dirty="0">
              <a:solidFill>
                <a:schemeClr val="accent3"/>
              </a:solidFill>
            </a:rPr>
            <a:t> головного </a:t>
          </a:r>
          <a:r>
            <a:rPr lang="ru-RU" sz="1900" dirty="0" err="1">
              <a:solidFill>
                <a:schemeClr val="accent3"/>
              </a:solidFill>
            </a:rPr>
            <a:t>мозку</a:t>
          </a:r>
          <a:r>
            <a:rPr lang="ru-RU" sz="1900" dirty="0">
              <a:solidFill>
                <a:schemeClr val="accent3"/>
              </a:solidFill>
            </a:rPr>
            <a:t> </a:t>
          </a:r>
          <a:r>
            <a:rPr lang="ru-RU" sz="1900" dirty="0" err="1">
              <a:solidFill>
                <a:schemeClr val="accent3"/>
              </a:solidFill>
            </a:rPr>
            <a:t>виправдано</a:t>
          </a:r>
          <a:r>
            <a:rPr lang="ru-RU" sz="1900" dirty="0">
              <a:solidFill>
                <a:schemeClr val="accent3"/>
              </a:solidFill>
            </a:rPr>
            <a:t> </a:t>
          </a:r>
          <a:r>
            <a:rPr lang="ru-RU" sz="1900" dirty="0" err="1">
              <a:solidFill>
                <a:schemeClr val="accent3"/>
              </a:solidFill>
            </a:rPr>
            <a:t>і</a:t>
          </a:r>
          <a:r>
            <a:rPr lang="ru-RU" sz="1900" dirty="0">
              <a:solidFill>
                <a:schemeClr val="accent3"/>
              </a:solidFill>
            </a:rPr>
            <a:t> </a:t>
          </a:r>
          <a:r>
            <a:rPr lang="ru-RU" sz="1900" dirty="0" err="1">
              <a:solidFill>
                <a:schemeClr val="accent3"/>
              </a:solidFill>
            </a:rPr>
            <a:t>необхідно</a:t>
          </a:r>
          <a:r>
            <a:rPr lang="ru-RU" sz="1900" dirty="0">
              <a:solidFill>
                <a:schemeClr val="accent3"/>
              </a:solidFill>
            </a:rPr>
            <a:t> у </a:t>
          </a:r>
          <a:r>
            <a:rPr lang="ru-RU" sz="1900" dirty="0" err="1">
              <a:solidFill>
                <a:schemeClr val="accent3"/>
              </a:solidFill>
            </a:rPr>
            <a:t>всіх</a:t>
          </a:r>
          <a:r>
            <a:rPr lang="ru-RU" sz="1900" dirty="0">
              <a:solidFill>
                <a:schemeClr val="accent3"/>
              </a:solidFill>
            </a:rPr>
            <a:t> </a:t>
          </a:r>
          <a:r>
            <a:rPr lang="ru-RU" sz="1900" dirty="0" err="1">
              <a:solidFill>
                <a:schemeClr val="accent3"/>
              </a:solidFill>
            </a:rPr>
            <a:t>пацієнтів</a:t>
          </a:r>
          <a:r>
            <a:rPr lang="ru-RU" sz="1900" dirty="0">
              <a:solidFill>
                <a:schemeClr val="accent3"/>
              </a:solidFill>
            </a:rPr>
            <a:t> </a:t>
          </a:r>
          <a:r>
            <a:rPr lang="ru-RU" sz="1900" dirty="0" err="1">
              <a:solidFill>
                <a:schemeClr val="accent3"/>
              </a:solidFill>
            </a:rPr>
            <a:t>з</a:t>
          </a:r>
          <a:r>
            <a:rPr lang="ru-RU" sz="1900" dirty="0">
              <a:solidFill>
                <a:schemeClr val="accent3"/>
              </a:solidFill>
            </a:rPr>
            <a:t> </a:t>
          </a:r>
          <a:r>
            <a:rPr lang="ru-RU" sz="1900" dirty="0" err="1">
              <a:solidFill>
                <a:schemeClr val="accent3"/>
              </a:solidFill>
            </a:rPr>
            <a:t>епізодом</a:t>
          </a:r>
          <a:r>
            <a:rPr lang="ru-RU" sz="1900" dirty="0">
              <a:solidFill>
                <a:schemeClr val="accent3"/>
              </a:solidFill>
            </a:rPr>
            <a:t> </a:t>
          </a:r>
          <a:r>
            <a:rPr lang="ru-RU" sz="1900" dirty="0" err="1">
              <a:solidFill>
                <a:schemeClr val="accent3"/>
              </a:solidFill>
            </a:rPr>
            <a:t>гострої</a:t>
          </a:r>
          <a:r>
            <a:rPr lang="ru-RU" sz="1900" dirty="0">
              <a:solidFill>
                <a:schemeClr val="accent3"/>
              </a:solidFill>
            </a:rPr>
            <a:t> </a:t>
          </a:r>
          <a:r>
            <a:rPr lang="ru-RU" sz="1900" dirty="0" err="1">
              <a:solidFill>
                <a:schemeClr val="accent3"/>
              </a:solidFill>
            </a:rPr>
            <a:t>церебральної</a:t>
          </a:r>
          <a:r>
            <a:rPr lang="ru-RU" sz="1900" dirty="0">
              <a:solidFill>
                <a:schemeClr val="accent3"/>
              </a:solidFill>
            </a:rPr>
            <a:t> </a:t>
          </a:r>
          <a:r>
            <a:rPr lang="ru-RU" sz="1900" dirty="0" err="1">
              <a:solidFill>
                <a:schemeClr val="accent3"/>
              </a:solidFill>
            </a:rPr>
            <a:t>ішемії</a:t>
          </a:r>
          <a:r>
            <a:rPr lang="ru-RU" sz="1900" dirty="0">
              <a:solidFill>
                <a:schemeClr val="accent3"/>
              </a:solidFill>
            </a:rPr>
            <a:t>.</a:t>
          </a:r>
          <a:endParaRPr lang="uk-UA" sz="1900" dirty="0">
            <a:solidFill>
              <a:schemeClr val="accent3"/>
            </a:solidFill>
          </a:endParaRPr>
        </a:p>
      </dgm:t>
    </dgm:pt>
    <dgm:pt modelId="{DE5F2322-BAA1-4BD5-AFF1-81917D30BCC2}" type="parTrans" cxnId="{EEF64751-AF31-40AE-9131-8B81C6874F8F}">
      <dgm:prSet/>
      <dgm:spPr/>
      <dgm:t>
        <a:bodyPr/>
        <a:lstStyle/>
        <a:p>
          <a:endParaRPr lang="uk-UA"/>
        </a:p>
      </dgm:t>
    </dgm:pt>
    <dgm:pt modelId="{F70E3843-5C79-41D5-8D5D-E29202C039D1}" type="sibTrans" cxnId="{EEF64751-AF31-40AE-9131-8B81C6874F8F}">
      <dgm:prSet/>
      <dgm:spPr/>
      <dgm:t>
        <a:bodyPr/>
        <a:lstStyle/>
        <a:p>
          <a:endParaRPr lang="uk-UA"/>
        </a:p>
      </dgm:t>
    </dgm:pt>
    <dgm:pt modelId="{713836CB-B01E-45A8-87EE-FEFC2419F668}">
      <dgm:prSet phldrT="[Текст]"/>
      <dgm:spPr/>
      <dgm:t>
        <a:bodyPr/>
        <a:lstStyle/>
        <a:p>
          <a:r>
            <a:rPr lang="ru-RU" dirty="0"/>
            <a:t>2</a:t>
          </a:r>
          <a:endParaRPr lang="uk-UA" dirty="0"/>
        </a:p>
      </dgm:t>
    </dgm:pt>
    <dgm:pt modelId="{A26587A5-6F2A-42E7-8DD1-CDB357C3E957}" type="parTrans" cxnId="{F055D380-5992-45A3-A8AC-3F325A8E00AA}">
      <dgm:prSet/>
      <dgm:spPr/>
      <dgm:t>
        <a:bodyPr/>
        <a:lstStyle/>
        <a:p>
          <a:endParaRPr lang="uk-UA"/>
        </a:p>
      </dgm:t>
    </dgm:pt>
    <dgm:pt modelId="{A5E71BC9-012A-41CD-A999-6C3BFC0F11F1}" type="sibTrans" cxnId="{F055D380-5992-45A3-A8AC-3F325A8E00AA}">
      <dgm:prSet/>
      <dgm:spPr/>
      <dgm:t>
        <a:bodyPr/>
        <a:lstStyle/>
        <a:p>
          <a:endParaRPr lang="uk-UA"/>
        </a:p>
      </dgm:t>
    </dgm:pt>
    <dgm:pt modelId="{E3910585-9EF0-4109-A626-9A7F2765125F}">
      <dgm:prSet phldrT="[Текст]"/>
      <dgm:spPr/>
      <dgm:t>
        <a:bodyPr/>
        <a:lstStyle/>
        <a:p>
          <a:endParaRPr lang="uk-UA" b="0" dirty="0">
            <a:solidFill>
              <a:schemeClr val="accent3"/>
            </a:solidFill>
          </a:endParaRPr>
        </a:p>
      </dgm:t>
    </dgm:pt>
    <dgm:pt modelId="{ABAF02F5-8EEA-4FB4-A7D8-E2F14729D6F3}" type="parTrans" cxnId="{9D3D6F80-AFEE-4A7F-9439-6A0A65D5F8B5}">
      <dgm:prSet/>
      <dgm:spPr/>
      <dgm:t>
        <a:bodyPr/>
        <a:lstStyle/>
        <a:p>
          <a:endParaRPr lang="uk-UA"/>
        </a:p>
      </dgm:t>
    </dgm:pt>
    <dgm:pt modelId="{2D127320-37D3-474B-A06B-F9D0F9C9CC37}" type="sibTrans" cxnId="{9D3D6F80-AFEE-4A7F-9439-6A0A65D5F8B5}">
      <dgm:prSet/>
      <dgm:spPr/>
      <dgm:t>
        <a:bodyPr/>
        <a:lstStyle/>
        <a:p>
          <a:endParaRPr lang="uk-UA"/>
        </a:p>
      </dgm:t>
    </dgm:pt>
    <dgm:pt modelId="{BE2A0777-5175-412A-A60E-A10F5A61E138}">
      <dgm:prSet phldrT="[Текст]"/>
      <dgm:spPr/>
      <dgm:t>
        <a:bodyPr/>
        <a:lstStyle/>
        <a:p>
          <a:r>
            <a:rPr lang="ru-RU" dirty="0"/>
            <a:t>3</a:t>
          </a:r>
          <a:endParaRPr lang="uk-UA" dirty="0"/>
        </a:p>
      </dgm:t>
    </dgm:pt>
    <dgm:pt modelId="{FF6A58D4-B355-4A79-BC82-81488312D0B5}" type="parTrans" cxnId="{324A64C0-400B-4164-8647-E7D93713B0AA}">
      <dgm:prSet/>
      <dgm:spPr/>
      <dgm:t>
        <a:bodyPr/>
        <a:lstStyle/>
        <a:p>
          <a:endParaRPr lang="uk-UA"/>
        </a:p>
      </dgm:t>
    </dgm:pt>
    <dgm:pt modelId="{AFD5DC4B-5BDF-459A-A711-03AC34D8FE7D}" type="sibTrans" cxnId="{324A64C0-400B-4164-8647-E7D93713B0AA}">
      <dgm:prSet/>
      <dgm:spPr/>
      <dgm:t>
        <a:bodyPr/>
        <a:lstStyle/>
        <a:p>
          <a:endParaRPr lang="uk-UA"/>
        </a:p>
      </dgm:t>
    </dgm:pt>
    <dgm:pt modelId="{285E9DE1-4485-4BCF-92E6-090904F279CB}">
      <dgm:prSet phldrT="[Текст]"/>
      <dgm:spPr/>
      <dgm:t>
        <a:bodyPr/>
        <a:lstStyle/>
        <a:p>
          <a:endParaRPr lang="uk-UA" dirty="0">
            <a:solidFill>
              <a:schemeClr val="accent3"/>
            </a:solidFill>
          </a:endParaRPr>
        </a:p>
      </dgm:t>
    </dgm:pt>
    <dgm:pt modelId="{14544739-2E62-4BD8-A9C7-B794881BF158}" type="parTrans" cxnId="{3F001C0E-A721-460E-A68C-8A596765E049}">
      <dgm:prSet/>
      <dgm:spPr/>
      <dgm:t>
        <a:bodyPr/>
        <a:lstStyle/>
        <a:p>
          <a:endParaRPr lang="uk-UA"/>
        </a:p>
      </dgm:t>
    </dgm:pt>
    <dgm:pt modelId="{4A69BDF2-A8F7-41B8-A895-72CD625C3D2C}" type="sibTrans" cxnId="{3F001C0E-A721-460E-A68C-8A596765E049}">
      <dgm:prSet/>
      <dgm:spPr/>
      <dgm:t>
        <a:bodyPr/>
        <a:lstStyle/>
        <a:p>
          <a:endParaRPr lang="uk-UA"/>
        </a:p>
      </dgm:t>
    </dgm:pt>
    <dgm:pt modelId="{2138378F-5056-46D2-BBAA-0DD7D0DBAF2C}">
      <dgm:prSet/>
      <dgm:spPr/>
      <dgm:t>
        <a:bodyPr/>
        <a:lstStyle/>
        <a:p>
          <a:r>
            <a:rPr lang="ru-RU" b="0" dirty="0">
              <a:solidFill>
                <a:schemeClr val="accent3"/>
              </a:solidFill>
            </a:rPr>
            <a:t>Нерідко клінічні прояви інсульту зазнають зворотного розвитку, що клінічно трактується як транзиторна ішемічна атака (ТІА).</a:t>
          </a:r>
        </a:p>
      </dgm:t>
    </dgm:pt>
    <dgm:pt modelId="{E21EF971-A892-41B5-920A-8E76A4C019E9}" type="parTrans" cxnId="{3220BEED-C0A0-4A42-80EC-6598B4F35452}">
      <dgm:prSet/>
      <dgm:spPr/>
      <dgm:t>
        <a:bodyPr/>
        <a:lstStyle/>
        <a:p>
          <a:endParaRPr lang="ru-RU"/>
        </a:p>
      </dgm:t>
    </dgm:pt>
    <dgm:pt modelId="{D1A0436E-7839-4244-B9A2-2AB47C299C0D}" type="sibTrans" cxnId="{3220BEED-C0A0-4A42-80EC-6598B4F35452}">
      <dgm:prSet/>
      <dgm:spPr/>
      <dgm:t>
        <a:bodyPr/>
        <a:lstStyle/>
        <a:p>
          <a:endParaRPr lang="ru-RU"/>
        </a:p>
      </dgm:t>
    </dgm:pt>
    <dgm:pt modelId="{FF348ABF-757C-494D-A914-751BF93517AE}">
      <dgm:prSet/>
      <dgm:spPr/>
      <dgm:t>
        <a:bodyPr/>
        <a:lstStyle/>
        <a:p>
          <a:r>
            <a:rPr lang="ru-RU" dirty="0">
              <a:solidFill>
                <a:schemeClr val="accent3"/>
              </a:solidFill>
            </a:rPr>
            <a:t>У 85% випадків інсульту (за критеріями ВООЗ 1976 роки) мають ішемічне походження, в 10% -викликати внутрішньомозковим кровотечею (ВМК), в 5% - субарахноїдальним крововиливом (САК).</a:t>
          </a:r>
        </a:p>
      </dgm:t>
    </dgm:pt>
    <dgm:pt modelId="{7574286B-6E2F-45E9-ACFB-B0A53DCEC224}" type="parTrans" cxnId="{EC19A2D0-F49B-45AF-9EC9-296E4708D33E}">
      <dgm:prSet/>
      <dgm:spPr/>
      <dgm:t>
        <a:bodyPr/>
        <a:lstStyle/>
        <a:p>
          <a:endParaRPr lang="ru-RU"/>
        </a:p>
      </dgm:t>
    </dgm:pt>
    <dgm:pt modelId="{758D3C44-9786-459D-9C25-867CAA676F63}" type="sibTrans" cxnId="{EC19A2D0-F49B-45AF-9EC9-296E4708D33E}">
      <dgm:prSet/>
      <dgm:spPr/>
      <dgm:t>
        <a:bodyPr/>
        <a:lstStyle/>
        <a:p>
          <a:endParaRPr lang="ru-RU"/>
        </a:p>
      </dgm:t>
    </dgm:pt>
    <dgm:pt modelId="{4258B909-781E-49E8-A919-7CDC6A1EFEDB}" type="pres">
      <dgm:prSet presAssocID="{383054D9-6019-4539-A5B9-6D7331018652}" presName="linearFlow" presStyleCnt="0">
        <dgm:presLayoutVars>
          <dgm:dir/>
          <dgm:animLvl val="lvl"/>
          <dgm:resizeHandles val="exact"/>
        </dgm:presLayoutVars>
      </dgm:prSet>
      <dgm:spPr/>
    </dgm:pt>
    <dgm:pt modelId="{82A00702-7127-4756-98BC-B8FDBCAA8D38}" type="pres">
      <dgm:prSet presAssocID="{D40F43BD-4622-47AD-A4D4-F074932D87F0}" presName="composite" presStyleCnt="0"/>
      <dgm:spPr/>
    </dgm:pt>
    <dgm:pt modelId="{90A00581-964C-4540-B9F3-0216411DC007}" type="pres">
      <dgm:prSet presAssocID="{D40F43BD-4622-47AD-A4D4-F074932D87F0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B9CDDE29-2F4A-43F3-B987-23DE4C23B4EF}" type="pres">
      <dgm:prSet presAssocID="{D40F43BD-4622-47AD-A4D4-F074932D87F0}" presName="descendantText" presStyleLbl="alignAcc1" presStyleIdx="0" presStyleCnt="3">
        <dgm:presLayoutVars>
          <dgm:bulletEnabled val="1"/>
        </dgm:presLayoutVars>
      </dgm:prSet>
      <dgm:spPr/>
    </dgm:pt>
    <dgm:pt modelId="{B56E2FAB-4711-4B64-BB0D-A61394C30826}" type="pres">
      <dgm:prSet presAssocID="{2E3BF454-1FE3-4A07-9ECD-90849FF65E88}" presName="sp" presStyleCnt="0"/>
      <dgm:spPr/>
    </dgm:pt>
    <dgm:pt modelId="{0CC4DDDA-2CA4-49CF-873A-861E1AE5FF66}" type="pres">
      <dgm:prSet presAssocID="{713836CB-B01E-45A8-87EE-FEFC2419F668}" presName="composite" presStyleCnt="0"/>
      <dgm:spPr/>
    </dgm:pt>
    <dgm:pt modelId="{87F75C6F-E991-4947-BB61-F918AD0CB0E9}" type="pres">
      <dgm:prSet presAssocID="{713836CB-B01E-45A8-87EE-FEFC2419F668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89E7BCE7-039E-473F-86FD-88030E10ACA6}" type="pres">
      <dgm:prSet presAssocID="{713836CB-B01E-45A8-87EE-FEFC2419F668}" presName="descendantText" presStyleLbl="alignAcc1" presStyleIdx="1" presStyleCnt="3" custScaleX="101106" custScaleY="80870" custLinFactNeighborX="270" custLinFactNeighborY="-2548">
        <dgm:presLayoutVars>
          <dgm:bulletEnabled val="1"/>
        </dgm:presLayoutVars>
      </dgm:prSet>
      <dgm:spPr/>
    </dgm:pt>
    <dgm:pt modelId="{B43A1795-59AC-4266-BF07-7BC2BD0C475D}" type="pres">
      <dgm:prSet presAssocID="{A5E71BC9-012A-41CD-A999-6C3BFC0F11F1}" presName="sp" presStyleCnt="0"/>
      <dgm:spPr/>
    </dgm:pt>
    <dgm:pt modelId="{1ABA0F4E-E1C3-4E86-8CA2-27EF094709D3}" type="pres">
      <dgm:prSet presAssocID="{BE2A0777-5175-412A-A60E-A10F5A61E138}" presName="composite" presStyleCnt="0"/>
      <dgm:spPr/>
    </dgm:pt>
    <dgm:pt modelId="{946B84B6-F0B6-451B-957B-F3C3189FC991}" type="pres">
      <dgm:prSet presAssocID="{BE2A0777-5175-412A-A60E-A10F5A61E138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C93BBC4E-6B1F-4089-8B87-EAD374949D46}" type="pres">
      <dgm:prSet presAssocID="{BE2A0777-5175-412A-A60E-A10F5A61E138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65193801-A107-4502-B298-20F68DE4FFBE}" type="presOf" srcId="{606547AB-7BAA-43C4-9654-90B1D7FA47AE}" destId="{B9CDDE29-2F4A-43F3-B987-23DE4C23B4EF}" srcOrd="0" destOrd="1" presId="urn:microsoft.com/office/officeart/2005/8/layout/chevron2"/>
    <dgm:cxn modelId="{3F001C0E-A721-460E-A68C-8A596765E049}" srcId="{BE2A0777-5175-412A-A60E-A10F5A61E138}" destId="{285E9DE1-4485-4BCF-92E6-090904F279CB}" srcOrd="0" destOrd="0" parTransId="{14544739-2E62-4BD8-A9C7-B794881BF158}" sibTransId="{4A69BDF2-A8F7-41B8-A895-72CD625C3D2C}"/>
    <dgm:cxn modelId="{39F2D429-D05E-4C0D-BFF5-DF5A93B3E2DC}" srcId="{D40F43BD-4622-47AD-A4D4-F074932D87F0}" destId="{A50D6A28-8E15-4EEA-89FF-13DDA24DA83E}" srcOrd="0" destOrd="0" parTransId="{46F42B19-D811-4111-A52A-062082E0123D}" sibTransId="{985F2950-F2EA-4161-BF68-F03BE23EED83}"/>
    <dgm:cxn modelId="{D6243B62-6B07-44A0-82A4-5CF334636AF2}" type="presOf" srcId="{383054D9-6019-4539-A5B9-6D7331018652}" destId="{4258B909-781E-49E8-A919-7CDC6A1EFEDB}" srcOrd="0" destOrd="0" presId="urn:microsoft.com/office/officeart/2005/8/layout/chevron2"/>
    <dgm:cxn modelId="{EEF64751-AF31-40AE-9131-8B81C6874F8F}" srcId="{D40F43BD-4622-47AD-A4D4-F074932D87F0}" destId="{606547AB-7BAA-43C4-9654-90B1D7FA47AE}" srcOrd="1" destOrd="0" parTransId="{DE5F2322-BAA1-4BD5-AFF1-81917D30BCC2}" sibTransId="{F70E3843-5C79-41D5-8D5D-E29202C039D1}"/>
    <dgm:cxn modelId="{9D3D6F80-AFEE-4A7F-9439-6A0A65D5F8B5}" srcId="{713836CB-B01E-45A8-87EE-FEFC2419F668}" destId="{E3910585-9EF0-4109-A626-9A7F2765125F}" srcOrd="0" destOrd="0" parTransId="{ABAF02F5-8EEA-4FB4-A7D8-E2F14729D6F3}" sibTransId="{2D127320-37D3-474B-A06B-F9D0F9C9CC37}"/>
    <dgm:cxn modelId="{F055D380-5992-45A3-A8AC-3F325A8E00AA}" srcId="{383054D9-6019-4539-A5B9-6D7331018652}" destId="{713836CB-B01E-45A8-87EE-FEFC2419F668}" srcOrd="1" destOrd="0" parTransId="{A26587A5-6F2A-42E7-8DD1-CDB357C3E957}" sibTransId="{A5E71BC9-012A-41CD-A999-6C3BFC0F11F1}"/>
    <dgm:cxn modelId="{FFAEB98D-BAB8-42F9-ADA6-49FB127E45AC}" type="presOf" srcId="{BE2A0777-5175-412A-A60E-A10F5A61E138}" destId="{946B84B6-F0B6-451B-957B-F3C3189FC991}" srcOrd="0" destOrd="0" presId="urn:microsoft.com/office/officeart/2005/8/layout/chevron2"/>
    <dgm:cxn modelId="{67EE4AA0-C209-4D84-BAC8-7543F6669D26}" type="presOf" srcId="{A50D6A28-8E15-4EEA-89FF-13DDA24DA83E}" destId="{B9CDDE29-2F4A-43F3-B987-23DE4C23B4EF}" srcOrd="0" destOrd="0" presId="urn:microsoft.com/office/officeart/2005/8/layout/chevron2"/>
    <dgm:cxn modelId="{D413D8B3-C283-47B6-BC45-8C72704D8A27}" type="presOf" srcId="{FF348ABF-757C-494D-A914-751BF93517AE}" destId="{C93BBC4E-6B1F-4089-8B87-EAD374949D46}" srcOrd="0" destOrd="1" presId="urn:microsoft.com/office/officeart/2005/8/layout/chevron2"/>
    <dgm:cxn modelId="{D43486BB-44AF-449E-B27D-D0B7EF73DC86}" type="presOf" srcId="{713836CB-B01E-45A8-87EE-FEFC2419F668}" destId="{87F75C6F-E991-4947-BB61-F918AD0CB0E9}" srcOrd="0" destOrd="0" presId="urn:microsoft.com/office/officeart/2005/8/layout/chevron2"/>
    <dgm:cxn modelId="{16D729C0-78A5-42C5-BF4C-EB9E51F14942}" type="presOf" srcId="{E3910585-9EF0-4109-A626-9A7F2765125F}" destId="{89E7BCE7-039E-473F-86FD-88030E10ACA6}" srcOrd="0" destOrd="0" presId="urn:microsoft.com/office/officeart/2005/8/layout/chevron2"/>
    <dgm:cxn modelId="{324A64C0-400B-4164-8647-E7D93713B0AA}" srcId="{383054D9-6019-4539-A5B9-6D7331018652}" destId="{BE2A0777-5175-412A-A60E-A10F5A61E138}" srcOrd="2" destOrd="0" parTransId="{FF6A58D4-B355-4A79-BC82-81488312D0B5}" sibTransId="{AFD5DC4B-5BDF-459A-A711-03AC34D8FE7D}"/>
    <dgm:cxn modelId="{EC19A2D0-F49B-45AF-9EC9-296E4708D33E}" srcId="{BE2A0777-5175-412A-A60E-A10F5A61E138}" destId="{FF348ABF-757C-494D-A914-751BF93517AE}" srcOrd="1" destOrd="0" parTransId="{7574286B-6E2F-45E9-ACFB-B0A53DCEC224}" sibTransId="{758D3C44-9786-459D-9C25-867CAA676F63}"/>
    <dgm:cxn modelId="{E028E2D3-5B1A-4884-BE87-C3F2B882A4BC}" type="presOf" srcId="{D40F43BD-4622-47AD-A4D4-F074932D87F0}" destId="{90A00581-964C-4540-B9F3-0216411DC007}" srcOrd="0" destOrd="0" presId="urn:microsoft.com/office/officeart/2005/8/layout/chevron2"/>
    <dgm:cxn modelId="{1D4147E0-DB56-4745-BA7E-5574EE4B3BA9}" srcId="{383054D9-6019-4539-A5B9-6D7331018652}" destId="{D40F43BD-4622-47AD-A4D4-F074932D87F0}" srcOrd="0" destOrd="0" parTransId="{ABD63815-1A31-4A51-879C-15BBB8299A4C}" sibTransId="{2E3BF454-1FE3-4A07-9ECD-90849FF65E88}"/>
    <dgm:cxn modelId="{734F7CE1-319F-4EF3-9E77-FCF995966A74}" type="presOf" srcId="{2138378F-5056-46D2-BBAA-0DD7D0DBAF2C}" destId="{89E7BCE7-039E-473F-86FD-88030E10ACA6}" srcOrd="0" destOrd="1" presId="urn:microsoft.com/office/officeart/2005/8/layout/chevron2"/>
    <dgm:cxn modelId="{3220BEED-C0A0-4A42-80EC-6598B4F35452}" srcId="{713836CB-B01E-45A8-87EE-FEFC2419F668}" destId="{2138378F-5056-46D2-BBAA-0DD7D0DBAF2C}" srcOrd="1" destOrd="0" parTransId="{E21EF971-A892-41B5-920A-8E76A4C019E9}" sibTransId="{D1A0436E-7839-4244-B9A2-2AB47C299C0D}"/>
    <dgm:cxn modelId="{098EC5EE-3597-4D74-BF8E-DBBC7DAE87F3}" type="presOf" srcId="{285E9DE1-4485-4BCF-92E6-090904F279CB}" destId="{C93BBC4E-6B1F-4089-8B87-EAD374949D46}" srcOrd="0" destOrd="0" presId="urn:microsoft.com/office/officeart/2005/8/layout/chevron2"/>
    <dgm:cxn modelId="{4146358E-D037-4418-A0BF-63F86DC06EF2}" type="presParOf" srcId="{4258B909-781E-49E8-A919-7CDC6A1EFEDB}" destId="{82A00702-7127-4756-98BC-B8FDBCAA8D38}" srcOrd="0" destOrd="0" presId="urn:microsoft.com/office/officeart/2005/8/layout/chevron2"/>
    <dgm:cxn modelId="{D7C243BD-68BC-46A2-B811-B9C3FDD8696A}" type="presParOf" srcId="{82A00702-7127-4756-98BC-B8FDBCAA8D38}" destId="{90A00581-964C-4540-B9F3-0216411DC007}" srcOrd="0" destOrd="0" presId="urn:microsoft.com/office/officeart/2005/8/layout/chevron2"/>
    <dgm:cxn modelId="{BD4F9F81-505F-49E9-99C7-4C53C633200A}" type="presParOf" srcId="{82A00702-7127-4756-98BC-B8FDBCAA8D38}" destId="{B9CDDE29-2F4A-43F3-B987-23DE4C23B4EF}" srcOrd="1" destOrd="0" presId="urn:microsoft.com/office/officeart/2005/8/layout/chevron2"/>
    <dgm:cxn modelId="{BE45AD4C-CD5B-4F3A-AE30-8561055BC67B}" type="presParOf" srcId="{4258B909-781E-49E8-A919-7CDC6A1EFEDB}" destId="{B56E2FAB-4711-4B64-BB0D-A61394C30826}" srcOrd="1" destOrd="0" presId="urn:microsoft.com/office/officeart/2005/8/layout/chevron2"/>
    <dgm:cxn modelId="{94A2F69D-02EC-4977-B38F-F77CF17CC49B}" type="presParOf" srcId="{4258B909-781E-49E8-A919-7CDC6A1EFEDB}" destId="{0CC4DDDA-2CA4-49CF-873A-861E1AE5FF66}" srcOrd="2" destOrd="0" presId="urn:microsoft.com/office/officeart/2005/8/layout/chevron2"/>
    <dgm:cxn modelId="{9FFD5BE9-92BD-4520-8B6F-8E2090E0CAC5}" type="presParOf" srcId="{0CC4DDDA-2CA4-49CF-873A-861E1AE5FF66}" destId="{87F75C6F-E991-4947-BB61-F918AD0CB0E9}" srcOrd="0" destOrd="0" presId="urn:microsoft.com/office/officeart/2005/8/layout/chevron2"/>
    <dgm:cxn modelId="{B9006EE3-7866-4ED8-8D79-A272017CA0B7}" type="presParOf" srcId="{0CC4DDDA-2CA4-49CF-873A-861E1AE5FF66}" destId="{89E7BCE7-039E-473F-86FD-88030E10ACA6}" srcOrd="1" destOrd="0" presId="urn:microsoft.com/office/officeart/2005/8/layout/chevron2"/>
    <dgm:cxn modelId="{E9CCBDA6-7AE5-47D9-BE39-013B9E07E014}" type="presParOf" srcId="{4258B909-781E-49E8-A919-7CDC6A1EFEDB}" destId="{B43A1795-59AC-4266-BF07-7BC2BD0C475D}" srcOrd="3" destOrd="0" presId="urn:microsoft.com/office/officeart/2005/8/layout/chevron2"/>
    <dgm:cxn modelId="{95046B81-778B-4D50-A5A8-8E50AD6E84BB}" type="presParOf" srcId="{4258B909-781E-49E8-A919-7CDC6A1EFEDB}" destId="{1ABA0F4E-E1C3-4E86-8CA2-27EF094709D3}" srcOrd="4" destOrd="0" presId="urn:microsoft.com/office/officeart/2005/8/layout/chevron2"/>
    <dgm:cxn modelId="{5BE30D50-B679-408C-9E9C-4F6CC280DC1F}" type="presParOf" srcId="{1ABA0F4E-E1C3-4E86-8CA2-27EF094709D3}" destId="{946B84B6-F0B6-451B-957B-F3C3189FC991}" srcOrd="0" destOrd="0" presId="urn:microsoft.com/office/officeart/2005/8/layout/chevron2"/>
    <dgm:cxn modelId="{FA592CCB-FE3E-4376-A4CA-24F807744B5B}" type="presParOf" srcId="{1ABA0F4E-E1C3-4E86-8CA2-27EF094709D3}" destId="{C93BBC4E-6B1F-4089-8B87-EAD374949D4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E603D01-8C9C-4C7B-BDE0-46E109460C3F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uk-UA"/>
        </a:p>
      </dgm:t>
    </dgm:pt>
    <dgm:pt modelId="{28862B24-E8B2-4E16-8352-341728B540A2}">
      <dgm:prSet phldrT="[Текст]"/>
      <dgm:spPr/>
      <dgm:t>
        <a:bodyPr/>
        <a:lstStyle/>
        <a:p>
          <a:r>
            <a:rPr lang="ru-RU" dirty="0" err="1">
              <a:latin typeface="Arial" panose="020B0604020202020204" pitchFamily="34" charset="0"/>
              <a:cs typeface="Arial" panose="020B0604020202020204" pitchFamily="34" charset="0"/>
            </a:rPr>
            <a:t>Багато</a:t>
          </a: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 гематом </a:t>
          </a:r>
          <a:r>
            <a:rPr lang="ru-RU" dirty="0" err="1">
              <a:latin typeface="Arial" panose="020B0604020202020204" pitchFamily="34" charset="0"/>
              <a:cs typeface="Arial" panose="020B0604020202020204" pitchFamily="34" charset="0"/>
            </a:rPr>
            <a:t>збільшуються</a:t>
          </a: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 в </a:t>
          </a:r>
          <a:r>
            <a:rPr lang="ru-RU" dirty="0" err="1">
              <a:latin typeface="Arial" panose="020B0604020202020204" pitchFamily="34" charset="0"/>
              <a:cs typeface="Arial" panose="020B0604020202020204" pitchFamily="34" charset="0"/>
            </a:rPr>
            <a:t>обсязі</a:t>
          </a: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>
              <a:latin typeface="Arial" panose="020B0604020202020204" pitchFamily="34" charset="0"/>
              <a:cs typeface="Arial" panose="020B0604020202020204" pitchFamily="34" charset="0"/>
            </a:rPr>
            <a:t>протягом</a:t>
          </a: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 перших годин, </a:t>
          </a:r>
          <a:r>
            <a:rPr lang="ru-RU" dirty="0" err="1">
              <a:latin typeface="Arial" panose="020B0604020202020204" pitchFamily="34" charset="0"/>
              <a:cs typeface="Arial" panose="020B0604020202020204" pitchFamily="34" charset="0"/>
            </a:rPr>
            <a:t>що</a:t>
          </a: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>
              <a:latin typeface="Arial" panose="020B0604020202020204" pitchFamily="34" charset="0"/>
              <a:cs typeface="Arial" panose="020B0604020202020204" pitchFamily="34" charset="0"/>
            </a:rPr>
            <a:t>є</a:t>
          </a: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>
              <a:latin typeface="Arial" panose="020B0604020202020204" pitchFamily="34" charset="0"/>
              <a:cs typeface="Arial" panose="020B0604020202020204" pitchFamily="34" charset="0"/>
            </a:rPr>
            <a:t>несприятливою</a:t>
          </a: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>
              <a:latin typeface="Arial" panose="020B0604020202020204" pitchFamily="34" charset="0"/>
              <a:cs typeface="Arial" panose="020B0604020202020204" pitchFamily="34" charset="0"/>
            </a:rPr>
            <a:t>ознакою</a:t>
          </a: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uk-UA" dirty="0"/>
        </a:p>
      </dgm:t>
    </dgm:pt>
    <dgm:pt modelId="{4D5B6735-E84E-403B-A41D-CAB7672226F1}" type="parTrans" cxnId="{E664B3D8-8E7D-422A-A9A4-7DACF8E47F12}">
      <dgm:prSet/>
      <dgm:spPr/>
      <dgm:t>
        <a:bodyPr/>
        <a:lstStyle/>
        <a:p>
          <a:endParaRPr lang="uk-UA"/>
        </a:p>
      </dgm:t>
    </dgm:pt>
    <dgm:pt modelId="{B8F711EB-9231-4B5C-9AD2-9D29ACE0401D}" type="sibTrans" cxnId="{E664B3D8-8E7D-422A-A9A4-7DACF8E47F12}">
      <dgm:prSet/>
      <dgm:spPr/>
      <dgm:t>
        <a:bodyPr/>
        <a:lstStyle/>
        <a:p>
          <a:endParaRPr lang="uk-UA"/>
        </a:p>
      </dgm:t>
    </dgm:pt>
    <dgm:pt modelId="{F16DC29D-1D73-4C94-A2B3-34DEF410AEF7}">
      <dgm:prSet phldrT="[Текст]"/>
      <dgm:spPr/>
      <dgm:t>
        <a:bodyPr/>
        <a:lstStyle/>
        <a:p>
          <a:r>
            <a:rPr lang="ru-RU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При </a:t>
          </a:r>
          <a:r>
            <a:rPr lang="ru-RU" dirty="0" err="1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проведенні</a:t>
          </a:r>
          <a:r>
            <a:rPr lang="ru-RU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лікування</a:t>
          </a:r>
          <a:r>
            <a:rPr lang="ru-RU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 в </a:t>
          </a:r>
          <a:r>
            <a:rPr lang="ru-RU" dirty="0" err="1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перші</a:t>
          </a:r>
          <a:r>
            <a:rPr lang="ru-RU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 3 </a:t>
          </a:r>
          <a:r>
            <a:rPr lang="ru-RU" dirty="0" err="1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години</a:t>
          </a:r>
          <a:r>
            <a:rPr lang="ru-RU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рекомбінантним</a:t>
          </a:r>
          <a:r>
            <a:rPr lang="ru-RU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 фактором </a:t>
          </a:r>
          <a:r>
            <a:rPr lang="ru-RU" dirty="0" err="1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згортання</a:t>
          </a:r>
          <a:r>
            <a:rPr lang="ru-RU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 VII </a:t>
          </a:r>
          <a:r>
            <a:rPr lang="ru-RU" dirty="0" err="1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знижується</a:t>
          </a:r>
          <a:r>
            <a:rPr lang="ru-RU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ризик</a:t>
          </a:r>
          <a:r>
            <a:rPr lang="ru-RU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збільшення</a:t>
          </a:r>
          <a:r>
            <a:rPr lang="ru-RU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гематоми</a:t>
          </a:r>
          <a:r>
            <a:rPr lang="ru-RU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uk-UA" dirty="0"/>
        </a:p>
      </dgm:t>
    </dgm:pt>
    <dgm:pt modelId="{66CFEF21-327F-4A97-AD9B-A4900F506004}" type="parTrans" cxnId="{92CE3B11-8FC8-4BC5-8799-15897D902545}">
      <dgm:prSet/>
      <dgm:spPr/>
      <dgm:t>
        <a:bodyPr/>
        <a:lstStyle/>
        <a:p>
          <a:endParaRPr lang="uk-UA"/>
        </a:p>
      </dgm:t>
    </dgm:pt>
    <dgm:pt modelId="{9CF5DA2D-FAF1-4A1F-B622-A9367CD05899}" type="sibTrans" cxnId="{92CE3B11-8FC8-4BC5-8799-15897D902545}">
      <dgm:prSet/>
      <dgm:spPr/>
      <dgm:t>
        <a:bodyPr/>
        <a:lstStyle/>
        <a:p>
          <a:endParaRPr lang="uk-UA"/>
        </a:p>
      </dgm:t>
    </dgm:pt>
    <dgm:pt modelId="{4BE0945A-2F9B-4FAA-A6C2-41A7031AB1BF}">
      <dgm:prSet phldrT="[Текст]"/>
      <dgm:spPr/>
      <dgm:t>
        <a:bodyPr/>
        <a:lstStyle/>
        <a:p>
          <a:r>
            <a:rPr lang="ru-RU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Раннє</a:t>
          </a:r>
          <a:r>
            <a: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виявлення</a:t>
          </a:r>
          <a:r>
            <a: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гематом </a:t>
          </a:r>
          <a:r>
            <a:rPr lang="ru-RU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є</a:t>
          </a:r>
          <a:r>
            <a: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найважливішою</a:t>
          </a:r>
          <a:r>
            <a: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метою </a:t>
          </a:r>
          <a:r>
            <a:rPr lang="ru-RU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невідкладної</a:t>
          </a:r>
          <a:r>
            <a: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діагностики</a:t>
          </a:r>
          <a:r>
            <a: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, а не </a:t>
          </a:r>
          <a:r>
            <a:rPr lang="ru-RU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тільки</a:t>
          </a:r>
          <a:r>
            <a: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етапом</a:t>
          </a:r>
          <a:r>
            <a: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виключення</a:t>
          </a:r>
          <a:r>
            <a: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ішемічного</a:t>
          </a:r>
          <a:r>
            <a: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інсульту</a:t>
          </a:r>
          <a:r>
            <a: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при </a:t>
          </a:r>
          <a:r>
            <a:rPr lang="ru-RU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виборі</a:t>
          </a:r>
          <a:r>
            <a: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методу </a:t>
          </a:r>
          <a:r>
            <a:rPr lang="ru-RU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лікування</a:t>
          </a:r>
          <a:r>
            <a: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uk-UA" dirty="0">
            <a:solidFill>
              <a:schemeClr val="bg1"/>
            </a:solidFill>
          </a:endParaRPr>
        </a:p>
      </dgm:t>
    </dgm:pt>
    <dgm:pt modelId="{58870C3D-1AEB-4295-A5F6-FBA6E3F3B5A7}" type="parTrans" cxnId="{32E80CC7-5FB1-440C-A8C8-EFCCEAEB11FA}">
      <dgm:prSet/>
      <dgm:spPr/>
      <dgm:t>
        <a:bodyPr/>
        <a:lstStyle/>
        <a:p>
          <a:endParaRPr lang="uk-UA"/>
        </a:p>
      </dgm:t>
    </dgm:pt>
    <dgm:pt modelId="{B853BC0C-8ED3-456B-9225-5F1AFD16D29C}" type="sibTrans" cxnId="{32E80CC7-5FB1-440C-A8C8-EFCCEAEB11FA}">
      <dgm:prSet/>
      <dgm:spPr/>
      <dgm:t>
        <a:bodyPr/>
        <a:lstStyle/>
        <a:p>
          <a:endParaRPr lang="uk-UA"/>
        </a:p>
      </dgm:t>
    </dgm:pt>
    <dgm:pt modelId="{9419848A-D2E6-4217-8B75-E4BEF8337403}" type="pres">
      <dgm:prSet presAssocID="{CE603D01-8C9C-4C7B-BDE0-46E109460C3F}" presName="Name0" presStyleCnt="0">
        <dgm:presLayoutVars>
          <dgm:chMax val="7"/>
          <dgm:chPref val="7"/>
          <dgm:dir/>
        </dgm:presLayoutVars>
      </dgm:prSet>
      <dgm:spPr/>
    </dgm:pt>
    <dgm:pt modelId="{B5004451-17BB-4DA8-9966-4F18AF07D33D}" type="pres">
      <dgm:prSet presAssocID="{CE603D01-8C9C-4C7B-BDE0-46E109460C3F}" presName="Name1" presStyleCnt="0"/>
      <dgm:spPr/>
    </dgm:pt>
    <dgm:pt modelId="{5C3E4223-73AF-4FCC-ADAD-CB75DA085BB3}" type="pres">
      <dgm:prSet presAssocID="{CE603D01-8C9C-4C7B-BDE0-46E109460C3F}" presName="cycle" presStyleCnt="0"/>
      <dgm:spPr/>
    </dgm:pt>
    <dgm:pt modelId="{7FC4202C-A7C1-40E3-BE13-C3B08FCA05C9}" type="pres">
      <dgm:prSet presAssocID="{CE603D01-8C9C-4C7B-BDE0-46E109460C3F}" presName="srcNode" presStyleLbl="node1" presStyleIdx="0" presStyleCnt="3"/>
      <dgm:spPr/>
    </dgm:pt>
    <dgm:pt modelId="{B0BA534C-FB4C-4ADA-83C7-55B7FF149A76}" type="pres">
      <dgm:prSet presAssocID="{CE603D01-8C9C-4C7B-BDE0-46E109460C3F}" presName="conn" presStyleLbl="parChTrans1D2" presStyleIdx="0" presStyleCnt="1"/>
      <dgm:spPr/>
    </dgm:pt>
    <dgm:pt modelId="{D7132011-07AD-48D9-89EB-448228DDDB0B}" type="pres">
      <dgm:prSet presAssocID="{CE603D01-8C9C-4C7B-BDE0-46E109460C3F}" presName="extraNode" presStyleLbl="node1" presStyleIdx="0" presStyleCnt="3"/>
      <dgm:spPr/>
    </dgm:pt>
    <dgm:pt modelId="{D9D14DA3-BFFB-4C9F-92AC-E15EC5962337}" type="pres">
      <dgm:prSet presAssocID="{CE603D01-8C9C-4C7B-BDE0-46E109460C3F}" presName="dstNode" presStyleLbl="node1" presStyleIdx="0" presStyleCnt="3"/>
      <dgm:spPr/>
    </dgm:pt>
    <dgm:pt modelId="{6C83158C-FDB2-4621-9C8B-CAF93F77044C}" type="pres">
      <dgm:prSet presAssocID="{28862B24-E8B2-4E16-8352-341728B540A2}" presName="text_1" presStyleLbl="node1" presStyleIdx="0" presStyleCnt="3" custLinFactNeighborX="2623" custLinFactNeighborY="-1477">
        <dgm:presLayoutVars>
          <dgm:bulletEnabled val="1"/>
        </dgm:presLayoutVars>
      </dgm:prSet>
      <dgm:spPr/>
    </dgm:pt>
    <dgm:pt modelId="{2970C0B8-1011-4374-A3FF-85A1AF9A999B}" type="pres">
      <dgm:prSet presAssocID="{28862B24-E8B2-4E16-8352-341728B540A2}" presName="accent_1" presStyleCnt="0"/>
      <dgm:spPr/>
    </dgm:pt>
    <dgm:pt modelId="{17399E1A-76CD-41C3-A057-F565B8D9E458}" type="pres">
      <dgm:prSet presAssocID="{28862B24-E8B2-4E16-8352-341728B540A2}" presName="accentRepeatNode" presStyleLbl="solidFgAcc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EF7BA76-AB88-47AE-9829-1AA5F82ACDC5}" type="pres">
      <dgm:prSet presAssocID="{F16DC29D-1D73-4C94-A2B3-34DEF410AEF7}" presName="text_2" presStyleLbl="node1" presStyleIdx="1" presStyleCnt="3">
        <dgm:presLayoutVars>
          <dgm:bulletEnabled val="1"/>
        </dgm:presLayoutVars>
      </dgm:prSet>
      <dgm:spPr/>
    </dgm:pt>
    <dgm:pt modelId="{F548E3FE-A798-4769-85C2-CFFE0B1FCE4F}" type="pres">
      <dgm:prSet presAssocID="{F16DC29D-1D73-4C94-A2B3-34DEF410AEF7}" presName="accent_2" presStyleCnt="0"/>
      <dgm:spPr/>
    </dgm:pt>
    <dgm:pt modelId="{92DEBFDE-3A22-4066-88B5-CA38497BBEB1}" type="pres">
      <dgm:prSet presAssocID="{F16DC29D-1D73-4C94-A2B3-34DEF410AEF7}" presName="accentRepeatNode" presStyleLbl="solidFgAcc1" presStyleIdx="1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71C2F6B-62C7-4391-82B0-740347A4588A}" type="pres">
      <dgm:prSet presAssocID="{4BE0945A-2F9B-4FAA-A6C2-41A7031AB1BF}" presName="text_3" presStyleLbl="node1" presStyleIdx="2" presStyleCnt="3">
        <dgm:presLayoutVars>
          <dgm:bulletEnabled val="1"/>
        </dgm:presLayoutVars>
      </dgm:prSet>
      <dgm:spPr/>
    </dgm:pt>
    <dgm:pt modelId="{AD756477-D054-4A8D-A3C5-B7BD48989929}" type="pres">
      <dgm:prSet presAssocID="{4BE0945A-2F9B-4FAA-A6C2-41A7031AB1BF}" presName="accent_3" presStyleCnt="0"/>
      <dgm:spPr/>
    </dgm:pt>
    <dgm:pt modelId="{9730B4B6-01FA-4689-A1AC-DF852050681F}" type="pres">
      <dgm:prSet presAssocID="{4BE0945A-2F9B-4FAA-A6C2-41A7031AB1BF}" presName="accentRepeatNode" presStyleLbl="solidFgAcc1" presStyleIdx="2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92CE3B11-8FC8-4BC5-8799-15897D902545}" srcId="{CE603D01-8C9C-4C7B-BDE0-46E109460C3F}" destId="{F16DC29D-1D73-4C94-A2B3-34DEF410AEF7}" srcOrd="1" destOrd="0" parTransId="{66CFEF21-327F-4A97-AD9B-A4900F506004}" sibTransId="{9CF5DA2D-FAF1-4A1F-B622-A9367CD05899}"/>
    <dgm:cxn modelId="{6E7AD851-6D59-49BF-9BCD-18A02A830F14}" type="presOf" srcId="{B8F711EB-9231-4B5C-9AD2-9D29ACE0401D}" destId="{B0BA534C-FB4C-4ADA-83C7-55B7FF149A76}" srcOrd="0" destOrd="0" presId="urn:microsoft.com/office/officeart/2008/layout/VerticalCurvedList"/>
    <dgm:cxn modelId="{3C618953-BF70-4F5D-8505-3F3CB47C78CF}" type="presOf" srcId="{28862B24-E8B2-4E16-8352-341728B540A2}" destId="{6C83158C-FDB2-4621-9C8B-CAF93F77044C}" srcOrd="0" destOrd="0" presId="urn:microsoft.com/office/officeart/2008/layout/VerticalCurvedList"/>
    <dgm:cxn modelId="{218ABC8A-450F-4FF7-8D0F-34463690A0F3}" type="presOf" srcId="{F16DC29D-1D73-4C94-A2B3-34DEF410AEF7}" destId="{4EF7BA76-AB88-47AE-9829-1AA5F82ACDC5}" srcOrd="0" destOrd="0" presId="urn:microsoft.com/office/officeart/2008/layout/VerticalCurvedList"/>
    <dgm:cxn modelId="{7C77FEC5-54BC-46FB-AD6B-1462F652B4FB}" type="presOf" srcId="{CE603D01-8C9C-4C7B-BDE0-46E109460C3F}" destId="{9419848A-D2E6-4217-8B75-E4BEF8337403}" srcOrd="0" destOrd="0" presId="urn:microsoft.com/office/officeart/2008/layout/VerticalCurvedList"/>
    <dgm:cxn modelId="{32E80CC7-5FB1-440C-A8C8-EFCCEAEB11FA}" srcId="{CE603D01-8C9C-4C7B-BDE0-46E109460C3F}" destId="{4BE0945A-2F9B-4FAA-A6C2-41A7031AB1BF}" srcOrd="2" destOrd="0" parTransId="{58870C3D-1AEB-4295-A5F6-FBA6E3F3B5A7}" sibTransId="{B853BC0C-8ED3-456B-9225-5F1AFD16D29C}"/>
    <dgm:cxn modelId="{E664B3D8-8E7D-422A-A9A4-7DACF8E47F12}" srcId="{CE603D01-8C9C-4C7B-BDE0-46E109460C3F}" destId="{28862B24-E8B2-4E16-8352-341728B540A2}" srcOrd="0" destOrd="0" parTransId="{4D5B6735-E84E-403B-A41D-CAB7672226F1}" sibTransId="{B8F711EB-9231-4B5C-9AD2-9D29ACE0401D}"/>
    <dgm:cxn modelId="{4F54BEFF-DC81-46B5-B239-108CDECEAB64}" type="presOf" srcId="{4BE0945A-2F9B-4FAA-A6C2-41A7031AB1BF}" destId="{B71C2F6B-62C7-4391-82B0-740347A4588A}" srcOrd="0" destOrd="0" presId="urn:microsoft.com/office/officeart/2008/layout/VerticalCurvedList"/>
    <dgm:cxn modelId="{2545FCB8-0579-4E3E-804B-AB868F583A26}" type="presParOf" srcId="{9419848A-D2E6-4217-8B75-E4BEF8337403}" destId="{B5004451-17BB-4DA8-9966-4F18AF07D33D}" srcOrd="0" destOrd="0" presId="urn:microsoft.com/office/officeart/2008/layout/VerticalCurvedList"/>
    <dgm:cxn modelId="{E1E4FA21-1986-404C-AB60-CDA39CBEFB65}" type="presParOf" srcId="{B5004451-17BB-4DA8-9966-4F18AF07D33D}" destId="{5C3E4223-73AF-4FCC-ADAD-CB75DA085BB3}" srcOrd="0" destOrd="0" presId="urn:microsoft.com/office/officeart/2008/layout/VerticalCurvedList"/>
    <dgm:cxn modelId="{9B646F19-B46A-4DDC-BAA0-5D45CB909802}" type="presParOf" srcId="{5C3E4223-73AF-4FCC-ADAD-CB75DA085BB3}" destId="{7FC4202C-A7C1-40E3-BE13-C3B08FCA05C9}" srcOrd="0" destOrd="0" presId="urn:microsoft.com/office/officeart/2008/layout/VerticalCurvedList"/>
    <dgm:cxn modelId="{3D3C4723-7F5E-4C0B-AC1A-FF7A714692FD}" type="presParOf" srcId="{5C3E4223-73AF-4FCC-ADAD-CB75DA085BB3}" destId="{B0BA534C-FB4C-4ADA-83C7-55B7FF149A76}" srcOrd="1" destOrd="0" presId="urn:microsoft.com/office/officeart/2008/layout/VerticalCurvedList"/>
    <dgm:cxn modelId="{718E118B-97A2-46DE-B07B-51D69790E347}" type="presParOf" srcId="{5C3E4223-73AF-4FCC-ADAD-CB75DA085BB3}" destId="{D7132011-07AD-48D9-89EB-448228DDDB0B}" srcOrd="2" destOrd="0" presId="urn:microsoft.com/office/officeart/2008/layout/VerticalCurvedList"/>
    <dgm:cxn modelId="{1F019FFB-6FDC-42F3-B0B5-43AAB7AFD844}" type="presParOf" srcId="{5C3E4223-73AF-4FCC-ADAD-CB75DA085BB3}" destId="{D9D14DA3-BFFB-4C9F-92AC-E15EC5962337}" srcOrd="3" destOrd="0" presId="urn:microsoft.com/office/officeart/2008/layout/VerticalCurvedList"/>
    <dgm:cxn modelId="{67AF2F5C-9D3A-4191-A5F9-C70B983F780E}" type="presParOf" srcId="{B5004451-17BB-4DA8-9966-4F18AF07D33D}" destId="{6C83158C-FDB2-4621-9C8B-CAF93F77044C}" srcOrd="1" destOrd="0" presId="urn:microsoft.com/office/officeart/2008/layout/VerticalCurvedList"/>
    <dgm:cxn modelId="{FE89F311-0DCD-4714-9EDE-22A504DA0C16}" type="presParOf" srcId="{B5004451-17BB-4DA8-9966-4F18AF07D33D}" destId="{2970C0B8-1011-4374-A3FF-85A1AF9A999B}" srcOrd="2" destOrd="0" presId="urn:microsoft.com/office/officeart/2008/layout/VerticalCurvedList"/>
    <dgm:cxn modelId="{40F9E109-332E-4761-972D-88E0CE83F9FF}" type="presParOf" srcId="{2970C0B8-1011-4374-A3FF-85A1AF9A999B}" destId="{17399E1A-76CD-41C3-A057-F565B8D9E458}" srcOrd="0" destOrd="0" presId="urn:microsoft.com/office/officeart/2008/layout/VerticalCurvedList"/>
    <dgm:cxn modelId="{0E0763DA-5B7B-4FF3-84A3-1F76B9516DC5}" type="presParOf" srcId="{B5004451-17BB-4DA8-9966-4F18AF07D33D}" destId="{4EF7BA76-AB88-47AE-9829-1AA5F82ACDC5}" srcOrd="3" destOrd="0" presId="urn:microsoft.com/office/officeart/2008/layout/VerticalCurvedList"/>
    <dgm:cxn modelId="{00C9186E-7DB4-49CF-94E6-5F80502D3340}" type="presParOf" srcId="{B5004451-17BB-4DA8-9966-4F18AF07D33D}" destId="{F548E3FE-A798-4769-85C2-CFFE0B1FCE4F}" srcOrd="4" destOrd="0" presId="urn:microsoft.com/office/officeart/2008/layout/VerticalCurvedList"/>
    <dgm:cxn modelId="{C62CA42B-537D-41F6-A73A-EB8119909E33}" type="presParOf" srcId="{F548E3FE-A798-4769-85C2-CFFE0B1FCE4F}" destId="{92DEBFDE-3A22-4066-88B5-CA38497BBEB1}" srcOrd="0" destOrd="0" presId="urn:microsoft.com/office/officeart/2008/layout/VerticalCurvedList"/>
    <dgm:cxn modelId="{56D2533B-9582-45F6-A2DB-BD8D8681AEF6}" type="presParOf" srcId="{B5004451-17BB-4DA8-9966-4F18AF07D33D}" destId="{B71C2F6B-62C7-4391-82B0-740347A4588A}" srcOrd="5" destOrd="0" presId="urn:microsoft.com/office/officeart/2008/layout/VerticalCurvedList"/>
    <dgm:cxn modelId="{A583AD10-1BF5-4659-9F7D-FF0D1D6F0EA2}" type="presParOf" srcId="{B5004451-17BB-4DA8-9966-4F18AF07D33D}" destId="{AD756477-D054-4A8D-A3C5-B7BD48989929}" srcOrd="6" destOrd="0" presId="urn:microsoft.com/office/officeart/2008/layout/VerticalCurvedList"/>
    <dgm:cxn modelId="{4B8AB9D3-AC1E-4B25-A82C-1FC6C3019080}" type="presParOf" srcId="{AD756477-D054-4A8D-A3C5-B7BD48989929}" destId="{9730B4B6-01FA-4689-A1AC-DF852050681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A13BDAB-DEF5-4E8E-A2A4-5F6F95A5424A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uk-UA"/>
        </a:p>
      </dgm:t>
    </dgm:pt>
    <dgm:pt modelId="{DDC46001-830F-49B9-9FCC-9824A4E49946}">
      <dgm:prSet phldrT="[Текст]"/>
      <dgm:spPr/>
      <dgm:t>
        <a:bodyPr/>
        <a:lstStyle/>
        <a:p>
          <a:r>
            <a:rPr lang="ru-RU" dirty="0" err="1">
              <a:solidFill>
                <a:srgbClr val="FFFF00"/>
              </a:solidFill>
            </a:rPr>
            <a:t>ураження</a:t>
          </a:r>
          <a:r>
            <a:rPr lang="ru-RU" dirty="0">
              <a:solidFill>
                <a:srgbClr val="FFFF00"/>
              </a:solidFill>
            </a:rPr>
            <a:t> </a:t>
          </a:r>
          <a:r>
            <a:rPr lang="ru-RU" dirty="0" err="1">
              <a:solidFill>
                <a:srgbClr val="FFFF00"/>
              </a:solidFill>
            </a:rPr>
            <a:t>дрібних</a:t>
          </a:r>
          <a:r>
            <a:rPr lang="ru-RU" dirty="0">
              <a:solidFill>
                <a:srgbClr val="FFFF00"/>
              </a:solidFill>
            </a:rPr>
            <a:t> </a:t>
          </a:r>
          <a:r>
            <a:rPr lang="ru-RU" dirty="0" err="1">
              <a:solidFill>
                <a:srgbClr val="FFFF00"/>
              </a:solidFill>
            </a:rPr>
            <a:t>судин</a:t>
          </a:r>
          <a:endParaRPr lang="uk-UA" dirty="0"/>
        </a:p>
      </dgm:t>
    </dgm:pt>
    <dgm:pt modelId="{F0C66E11-E549-4479-B26A-307103AED019}" type="parTrans" cxnId="{A2536CE0-07E9-48C0-8F5C-82C2B18E934B}">
      <dgm:prSet/>
      <dgm:spPr/>
      <dgm:t>
        <a:bodyPr/>
        <a:lstStyle/>
        <a:p>
          <a:endParaRPr lang="uk-UA"/>
        </a:p>
      </dgm:t>
    </dgm:pt>
    <dgm:pt modelId="{761E4090-4B2C-4D12-A4F3-BB0542177FE1}" type="sibTrans" cxnId="{A2536CE0-07E9-48C0-8F5C-82C2B18E934B}">
      <dgm:prSet/>
      <dgm:spPr/>
      <dgm:t>
        <a:bodyPr/>
        <a:lstStyle/>
        <a:p>
          <a:endParaRPr lang="uk-UA"/>
        </a:p>
      </dgm:t>
    </dgm:pt>
    <dgm:pt modelId="{55BA51E6-EACE-4FEB-8895-A8AA0AFA6A1F}">
      <dgm:prSet phldrT="[Текст]"/>
      <dgm:spPr/>
      <dgm:t>
        <a:bodyPr/>
        <a:lstStyle/>
        <a:p>
          <a:r>
            <a:rPr lang="ru-RU" dirty="0" err="1">
              <a:solidFill>
                <a:srgbClr val="FFFF00"/>
              </a:solidFill>
            </a:rPr>
            <a:t>амилоїдна</a:t>
          </a:r>
          <a:r>
            <a:rPr lang="ru-RU" dirty="0">
              <a:solidFill>
                <a:srgbClr val="FFFF00"/>
              </a:solidFill>
            </a:rPr>
            <a:t> </a:t>
          </a:r>
          <a:r>
            <a:rPr lang="ru-RU" dirty="0" err="1">
              <a:solidFill>
                <a:srgbClr val="FFFF00"/>
              </a:solidFill>
            </a:rPr>
            <a:t>ангіопатія</a:t>
          </a:r>
          <a:endParaRPr lang="uk-UA" dirty="0"/>
        </a:p>
      </dgm:t>
    </dgm:pt>
    <dgm:pt modelId="{48E107E9-1CE5-4D72-81F6-941C3755D395}" type="parTrans" cxnId="{DE289AF3-F3A6-40EA-B219-1CC476E157D5}">
      <dgm:prSet/>
      <dgm:spPr/>
      <dgm:t>
        <a:bodyPr/>
        <a:lstStyle/>
        <a:p>
          <a:endParaRPr lang="uk-UA"/>
        </a:p>
      </dgm:t>
    </dgm:pt>
    <dgm:pt modelId="{D6C0AACD-F624-4D0C-AB76-CED49D3B0B38}" type="sibTrans" cxnId="{DE289AF3-F3A6-40EA-B219-1CC476E157D5}">
      <dgm:prSet/>
      <dgm:spPr/>
      <dgm:t>
        <a:bodyPr/>
        <a:lstStyle/>
        <a:p>
          <a:endParaRPr lang="uk-UA"/>
        </a:p>
      </dgm:t>
    </dgm:pt>
    <dgm:pt modelId="{AE70DD15-631F-4570-B78F-5DE0AEBF59AD}">
      <dgm:prSet phldrT="[Текст]"/>
      <dgm:spPr/>
      <dgm:t>
        <a:bodyPr/>
        <a:lstStyle/>
        <a:p>
          <a:r>
            <a:rPr lang="ru-RU" dirty="0" err="1">
              <a:solidFill>
                <a:srgbClr val="FFFF00"/>
              </a:solidFill>
            </a:rPr>
            <a:t>ангіопатією</a:t>
          </a:r>
          <a:r>
            <a:rPr lang="ru-RU" dirty="0">
              <a:solidFill>
                <a:srgbClr val="FFFF00"/>
              </a:solidFill>
            </a:rPr>
            <a:t> (н.п. АВМ)</a:t>
          </a:r>
          <a:endParaRPr lang="uk-UA" dirty="0"/>
        </a:p>
      </dgm:t>
    </dgm:pt>
    <dgm:pt modelId="{2FA676AF-A38F-4FC7-B233-89F48AC4640D}" type="parTrans" cxnId="{C4000603-98AF-44CF-8E76-9C9C5E8D3BFD}">
      <dgm:prSet/>
      <dgm:spPr/>
      <dgm:t>
        <a:bodyPr/>
        <a:lstStyle/>
        <a:p>
          <a:endParaRPr lang="uk-UA"/>
        </a:p>
      </dgm:t>
    </dgm:pt>
    <dgm:pt modelId="{2EDC2290-6341-4F12-8394-0308AE460C46}" type="sibTrans" cxnId="{C4000603-98AF-44CF-8E76-9C9C5E8D3BFD}">
      <dgm:prSet/>
      <dgm:spPr/>
      <dgm:t>
        <a:bodyPr/>
        <a:lstStyle/>
        <a:p>
          <a:endParaRPr lang="uk-UA"/>
        </a:p>
      </dgm:t>
    </dgm:pt>
    <dgm:pt modelId="{61ECE85D-6136-4E32-89D7-5ED56C1878E1}">
      <dgm:prSet/>
      <dgm:spPr/>
      <dgm:t>
        <a:bodyPr/>
        <a:lstStyle/>
        <a:p>
          <a:r>
            <a:rPr lang="ru-RU" dirty="0" err="1"/>
            <a:t>частіше</a:t>
          </a:r>
          <a:r>
            <a:rPr lang="ru-RU" dirty="0"/>
            <a:t> </a:t>
          </a:r>
          <a:r>
            <a:rPr lang="ru-RU" dirty="0" err="1"/>
            <a:t>викликає</a:t>
          </a:r>
          <a:r>
            <a:rPr lang="ru-RU" dirty="0"/>
            <a:t> </a:t>
          </a:r>
          <a:r>
            <a:rPr lang="ru-RU" dirty="0" err="1"/>
            <a:t>крововилив</a:t>
          </a:r>
          <a:r>
            <a:rPr lang="ru-RU" dirty="0"/>
            <a:t> в </a:t>
          </a:r>
          <a:r>
            <a:rPr lang="ru-RU" dirty="0" err="1"/>
            <a:t>базальні</a:t>
          </a:r>
          <a:r>
            <a:rPr lang="ru-RU" dirty="0"/>
            <a:t> ядра</a:t>
          </a:r>
          <a:endParaRPr lang="uk-UA" dirty="0"/>
        </a:p>
      </dgm:t>
    </dgm:pt>
    <dgm:pt modelId="{7D09DC5C-6F74-4A6D-BF79-6FFCBEDB8A39}" type="parTrans" cxnId="{83834550-0C43-4534-8F85-A156A4E551C2}">
      <dgm:prSet/>
      <dgm:spPr/>
      <dgm:t>
        <a:bodyPr/>
        <a:lstStyle/>
        <a:p>
          <a:endParaRPr lang="uk-UA"/>
        </a:p>
      </dgm:t>
    </dgm:pt>
    <dgm:pt modelId="{941E09CF-D69E-4C03-9F7A-E512BBE1B7F2}" type="sibTrans" cxnId="{83834550-0C43-4534-8F85-A156A4E551C2}">
      <dgm:prSet/>
      <dgm:spPr/>
      <dgm:t>
        <a:bodyPr/>
        <a:lstStyle/>
        <a:p>
          <a:endParaRPr lang="uk-UA"/>
        </a:p>
      </dgm:t>
    </dgm:pt>
    <dgm:pt modelId="{D9092988-2D0F-4F5C-8F75-CE7A9DAF232A}">
      <dgm:prSet/>
      <dgm:spPr/>
      <dgm:t>
        <a:bodyPr/>
        <a:lstStyle/>
        <a:p>
          <a:r>
            <a:rPr lang="ru-RU" dirty="0" err="1"/>
            <a:t>викликає</a:t>
          </a:r>
          <a:r>
            <a:rPr lang="ru-RU" dirty="0"/>
            <a:t> </a:t>
          </a:r>
          <a:r>
            <a:rPr lang="ru-RU" dirty="0" err="1"/>
            <a:t>лобарні</a:t>
          </a:r>
          <a:r>
            <a:rPr lang="ru-RU" dirty="0"/>
            <a:t> </a:t>
          </a:r>
          <a:r>
            <a:rPr lang="ru-RU" dirty="0" err="1"/>
            <a:t>поразки</a:t>
          </a:r>
          <a:r>
            <a:rPr lang="ru-RU" dirty="0"/>
            <a:t> у </a:t>
          </a:r>
          <a:r>
            <a:rPr lang="ru-RU" dirty="0" err="1"/>
            <a:t>літніх</a:t>
          </a:r>
          <a:r>
            <a:rPr lang="ru-RU" dirty="0"/>
            <a:t> </a:t>
          </a:r>
          <a:r>
            <a:rPr lang="ru-RU" dirty="0" err="1"/>
            <a:t>пацієнтів</a:t>
          </a:r>
          <a:r>
            <a:rPr lang="ru-RU" dirty="0"/>
            <a:t> </a:t>
          </a:r>
          <a:r>
            <a:rPr lang="ru-RU" dirty="0" err="1"/>
            <a:t>зазвичай</a:t>
          </a:r>
          <a:r>
            <a:rPr lang="ru-RU" dirty="0"/>
            <a:t> </a:t>
          </a:r>
          <a:r>
            <a:rPr lang="ru-RU" dirty="0" err="1"/>
            <a:t>поширюються</a:t>
          </a:r>
          <a:r>
            <a:rPr lang="ru-RU" dirty="0"/>
            <a:t> </a:t>
          </a:r>
          <a:r>
            <a:rPr lang="ru-RU" dirty="0" err="1"/>
            <a:t>від</a:t>
          </a:r>
          <a:r>
            <a:rPr lang="ru-RU" dirty="0"/>
            <a:t> кори до </a:t>
          </a:r>
          <a:r>
            <a:rPr lang="ru-RU" dirty="0" err="1"/>
            <a:t>бічних</a:t>
          </a:r>
          <a:r>
            <a:rPr lang="ru-RU" dirty="0"/>
            <a:t> </a:t>
          </a:r>
          <a:r>
            <a:rPr lang="ru-RU" dirty="0" err="1"/>
            <a:t>шлуночків</a:t>
          </a:r>
          <a:endParaRPr lang="uk-UA" dirty="0"/>
        </a:p>
      </dgm:t>
    </dgm:pt>
    <dgm:pt modelId="{9FDD410B-D91A-47E0-B7A8-54389238E7A9}" type="parTrans" cxnId="{4EC4231E-56E4-4C07-9B7A-738002A51655}">
      <dgm:prSet/>
      <dgm:spPr/>
      <dgm:t>
        <a:bodyPr/>
        <a:lstStyle/>
        <a:p>
          <a:endParaRPr lang="uk-UA"/>
        </a:p>
      </dgm:t>
    </dgm:pt>
    <dgm:pt modelId="{A58F5954-014C-4883-B141-19FAA7EB4B0B}" type="sibTrans" cxnId="{4EC4231E-56E4-4C07-9B7A-738002A51655}">
      <dgm:prSet/>
      <dgm:spPr/>
      <dgm:t>
        <a:bodyPr/>
        <a:lstStyle/>
        <a:p>
          <a:endParaRPr lang="uk-UA"/>
        </a:p>
      </dgm:t>
    </dgm:pt>
    <dgm:pt modelId="{9AA438A4-9033-491D-B62C-F2D75B4BF5FA}">
      <dgm:prSet/>
      <dgm:spPr/>
      <dgm:t>
        <a:bodyPr/>
        <a:lstStyle/>
        <a:p>
          <a:r>
            <a:rPr lang="ru-RU" dirty="0" err="1"/>
            <a:t>викликає</a:t>
          </a:r>
          <a:r>
            <a:rPr lang="ru-RU" dirty="0"/>
            <a:t> </a:t>
          </a:r>
          <a:r>
            <a:rPr lang="ru-RU" dirty="0" err="1"/>
            <a:t>лобарні</a:t>
          </a:r>
          <a:r>
            <a:rPr lang="ru-RU" dirty="0"/>
            <a:t> </a:t>
          </a:r>
          <a:r>
            <a:rPr lang="ru-RU" dirty="0" err="1"/>
            <a:t>поразки</a:t>
          </a:r>
          <a:r>
            <a:rPr lang="ru-RU" dirty="0"/>
            <a:t> у </a:t>
          </a:r>
          <a:r>
            <a:rPr lang="ru-RU" dirty="0" err="1"/>
            <a:t>молодих</a:t>
          </a:r>
          <a:r>
            <a:rPr lang="ru-RU" dirty="0"/>
            <a:t> </a:t>
          </a:r>
          <a:r>
            <a:rPr lang="ru-RU" dirty="0" err="1"/>
            <a:t>пацієнтів</a:t>
          </a:r>
          <a:r>
            <a:rPr lang="ru-RU" dirty="0"/>
            <a:t> </a:t>
          </a:r>
          <a:r>
            <a:rPr lang="ru-RU" dirty="0" err="1"/>
            <a:t>зазвичай</a:t>
          </a:r>
          <a:r>
            <a:rPr lang="ru-RU" dirty="0"/>
            <a:t> </a:t>
          </a:r>
          <a:r>
            <a:rPr lang="ru-RU" dirty="0" err="1"/>
            <a:t>поширюються</a:t>
          </a:r>
          <a:r>
            <a:rPr lang="ru-RU" dirty="0"/>
            <a:t> </a:t>
          </a:r>
          <a:r>
            <a:rPr lang="ru-RU" dirty="0" err="1"/>
            <a:t>від</a:t>
          </a:r>
          <a:r>
            <a:rPr lang="ru-RU" dirty="0"/>
            <a:t> кори до </a:t>
          </a:r>
          <a:r>
            <a:rPr lang="ru-RU" dirty="0" err="1"/>
            <a:t>бічних</a:t>
          </a:r>
          <a:r>
            <a:rPr lang="ru-RU" dirty="0"/>
            <a:t> </a:t>
          </a:r>
          <a:r>
            <a:rPr lang="ru-RU" dirty="0" err="1"/>
            <a:t>шлуночків</a:t>
          </a:r>
          <a:endParaRPr lang="uk-UA" dirty="0"/>
        </a:p>
      </dgm:t>
    </dgm:pt>
    <dgm:pt modelId="{CE2FD368-B5FD-4C1A-AD21-4E424057C7FC}" type="parTrans" cxnId="{406561AC-CB14-4F70-A0F7-CBDDF09133B6}">
      <dgm:prSet/>
      <dgm:spPr/>
      <dgm:t>
        <a:bodyPr/>
        <a:lstStyle/>
        <a:p>
          <a:endParaRPr lang="uk-UA"/>
        </a:p>
      </dgm:t>
    </dgm:pt>
    <dgm:pt modelId="{424A31F4-6575-4D8E-9A17-FBD696FCDAFA}" type="sibTrans" cxnId="{406561AC-CB14-4F70-A0F7-CBDDF09133B6}">
      <dgm:prSet/>
      <dgm:spPr/>
      <dgm:t>
        <a:bodyPr/>
        <a:lstStyle/>
        <a:p>
          <a:endParaRPr lang="uk-UA"/>
        </a:p>
      </dgm:t>
    </dgm:pt>
    <dgm:pt modelId="{4AA6FF9C-718F-4909-AE5A-3BE7AA95786D}" type="pres">
      <dgm:prSet presAssocID="{5A13BDAB-DEF5-4E8E-A2A4-5F6F95A5424A}" presName="linear" presStyleCnt="0">
        <dgm:presLayoutVars>
          <dgm:dir/>
          <dgm:animLvl val="lvl"/>
          <dgm:resizeHandles val="exact"/>
        </dgm:presLayoutVars>
      </dgm:prSet>
      <dgm:spPr/>
    </dgm:pt>
    <dgm:pt modelId="{35F838DE-8996-4D45-8971-53D9BF362856}" type="pres">
      <dgm:prSet presAssocID="{DDC46001-830F-49B9-9FCC-9824A4E49946}" presName="parentLin" presStyleCnt="0"/>
      <dgm:spPr/>
    </dgm:pt>
    <dgm:pt modelId="{FDD18AAB-7D6C-44B4-B260-61BC51D2825F}" type="pres">
      <dgm:prSet presAssocID="{DDC46001-830F-49B9-9FCC-9824A4E49946}" presName="parentLeftMargin" presStyleLbl="node1" presStyleIdx="0" presStyleCnt="3"/>
      <dgm:spPr/>
    </dgm:pt>
    <dgm:pt modelId="{6AE4419A-B9F7-4B88-9C2B-40CF908E127F}" type="pres">
      <dgm:prSet presAssocID="{DDC46001-830F-49B9-9FCC-9824A4E49946}" presName="parentText" presStyleLbl="node1" presStyleIdx="0" presStyleCnt="3" custLinFactNeighborX="-1529" custLinFactNeighborY="-1147">
        <dgm:presLayoutVars>
          <dgm:chMax val="0"/>
          <dgm:bulletEnabled val="1"/>
        </dgm:presLayoutVars>
      </dgm:prSet>
      <dgm:spPr/>
    </dgm:pt>
    <dgm:pt modelId="{48573A8D-9DDB-40A7-9778-A521411CC112}" type="pres">
      <dgm:prSet presAssocID="{DDC46001-830F-49B9-9FCC-9824A4E49946}" presName="negativeSpace" presStyleCnt="0"/>
      <dgm:spPr/>
    </dgm:pt>
    <dgm:pt modelId="{745ADF29-EDCE-4CA5-89A2-79579108D912}" type="pres">
      <dgm:prSet presAssocID="{DDC46001-830F-49B9-9FCC-9824A4E49946}" presName="childText" presStyleLbl="conFgAcc1" presStyleIdx="0" presStyleCnt="3">
        <dgm:presLayoutVars>
          <dgm:bulletEnabled val="1"/>
        </dgm:presLayoutVars>
      </dgm:prSet>
      <dgm:spPr/>
    </dgm:pt>
    <dgm:pt modelId="{29D63456-EB22-49A5-80BB-92F5A94870C4}" type="pres">
      <dgm:prSet presAssocID="{761E4090-4B2C-4D12-A4F3-BB0542177FE1}" presName="spaceBetweenRectangles" presStyleCnt="0"/>
      <dgm:spPr/>
    </dgm:pt>
    <dgm:pt modelId="{9EF0F0D0-B981-4481-AA27-A566022CDE84}" type="pres">
      <dgm:prSet presAssocID="{55BA51E6-EACE-4FEB-8895-A8AA0AFA6A1F}" presName="parentLin" presStyleCnt="0"/>
      <dgm:spPr/>
    </dgm:pt>
    <dgm:pt modelId="{4E4E35C8-2237-44F1-B1BD-721FF8AF25D4}" type="pres">
      <dgm:prSet presAssocID="{55BA51E6-EACE-4FEB-8895-A8AA0AFA6A1F}" presName="parentLeftMargin" presStyleLbl="node1" presStyleIdx="0" presStyleCnt="3"/>
      <dgm:spPr/>
    </dgm:pt>
    <dgm:pt modelId="{CA360641-2C3F-48CB-B225-6153589BF5F6}" type="pres">
      <dgm:prSet presAssocID="{55BA51E6-EACE-4FEB-8895-A8AA0AFA6A1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43B3581-DEEB-49A9-AEFA-EAEDA827BAA5}" type="pres">
      <dgm:prSet presAssocID="{55BA51E6-EACE-4FEB-8895-A8AA0AFA6A1F}" presName="negativeSpace" presStyleCnt="0"/>
      <dgm:spPr/>
    </dgm:pt>
    <dgm:pt modelId="{FCBCA6D8-DA5C-43E0-B2A7-37D555C231CF}" type="pres">
      <dgm:prSet presAssocID="{55BA51E6-EACE-4FEB-8895-A8AA0AFA6A1F}" presName="childText" presStyleLbl="conFgAcc1" presStyleIdx="1" presStyleCnt="3">
        <dgm:presLayoutVars>
          <dgm:bulletEnabled val="1"/>
        </dgm:presLayoutVars>
      </dgm:prSet>
      <dgm:spPr/>
    </dgm:pt>
    <dgm:pt modelId="{363B07B7-D7A8-4CA9-B87B-38E5498D4467}" type="pres">
      <dgm:prSet presAssocID="{D6C0AACD-F624-4D0C-AB76-CED49D3B0B38}" presName="spaceBetweenRectangles" presStyleCnt="0"/>
      <dgm:spPr/>
    </dgm:pt>
    <dgm:pt modelId="{C2F8096C-9747-4E6D-ADC1-82C2167F1F7B}" type="pres">
      <dgm:prSet presAssocID="{AE70DD15-631F-4570-B78F-5DE0AEBF59AD}" presName="parentLin" presStyleCnt="0"/>
      <dgm:spPr/>
    </dgm:pt>
    <dgm:pt modelId="{C86A822B-7E92-46C2-86D7-E800283695F8}" type="pres">
      <dgm:prSet presAssocID="{AE70DD15-631F-4570-B78F-5DE0AEBF59AD}" presName="parentLeftMargin" presStyleLbl="node1" presStyleIdx="1" presStyleCnt="3"/>
      <dgm:spPr/>
    </dgm:pt>
    <dgm:pt modelId="{B3AA9A0D-2651-449A-A79F-EE8A67D9A252}" type="pres">
      <dgm:prSet presAssocID="{AE70DD15-631F-4570-B78F-5DE0AEBF59AD}" presName="parentText" presStyleLbl="node1" presStyleIdx="2" presStyleCnt="3" custLinFactNeighborX="-4588" custLinFactNeighborY="-4249">
        <dgm:presLayoutVars>
          <dgm:chMax val="0"/>
          <dgm:bulletEnabled val="1"/>
        </dgm:presLayoutVars>
      </dgm:prSet>
      <dgm:spPr/>
    </dgm:pt>
    <dgm:pt modelId="{DCD1F0A1-836F-42ED-A03A-B355721523E3}" type="pres">
      <dgm:prSet presAssocID="{AE70DD15-631F-4570-B78F-5DE0AEBF59AD}" presName="negativeSpace" presStyleCnt="0"/>
      <dgm:spPr/>
    </dgm:pt>
    <dgm:pt modelId="{553241C0-6529-4AF9-B5E8-40624A238B3A}" type="pres">
      <dgm:prSet presAssocID="{AE70DD15-631F-4570-B78F-5DE0AEBF59AD}" presName="childText" presStyleLbl="conFgAcc1" presStyleIdx="2" presStyleCnt="3" custLinFactNeighborX="-1147">
        <dgm:presLayoutVars>
          <dgm:bulletEnabled val="1"/>
        </dgm:presLayoutVars>
      </dgm:prSet>
      <dgm:spPr/>
    </dgm:pt>
  </dgm:ptLst>
  <dgm:cxnLst>
    <dgm:cxn modelId="{4D0FDC02-7D66-41D0-812F-2098814647D1}" type="presOf" srcId="{AE70DD15-631F-4570-B78F-5DE0AEBF59AD}" destId="{C86A822B-7E92-46C2-86D7-E800283695F8}" srcOrd="0" destOrd="0" presId="urn:microsoft.com/office/officeart/2005/8/layout/list1"/>
    <dgm:cxn modelId="{C4000603-98AF-44CF-8E76-9C9C5E8D3BFD}" srcId="{5A13BDAB-DEF5-4E8E-A2A4-5F6F95A5424A}" destId="{AE70DD15-631F-4570-B78F-5DE0AEBF59AD}" srcOrd="2" destOrd="0" parTransId="{2FA676AF-A38F-4FC7-B233-89F48AC4640D}" sibTransId="{2EDC2290-6341-4F12-8394-0308AE460C46}"/>
    <dgm:cxn modelId="{B0CE0D12-6140-46A8-8A50-02E39DEE5101}" type="presOf" srcId="{9AA438A4-9033-491D-B62C-F2D75B4BF5FA}" destId="{553241C0-6529-4AF9-B5E8-40624A238B3A}" srcOrd="0" destOrd="0" presId="urn:microsoft.com/office/officeart/2005/8/layout/list1"/>
    <dgm:cxn modelId="{34DDDA17-8072-4367-AE25-4931BF126820}" type="presOf" srcId="{55BA51E6-EACE-4FEB-8895-A8AA0AFA6A1F}" destId="{4E4E35C8-2237-44F1-B1BD-721FF8AF25D4}" srcOrd="0" destOrd="0" presId="urn:microsoft.com/office/officeart/2005/8/layout/list1"/>
    <dgm:cxn modelId="{4EC4231E-56E4-4C07-9B7A-738002A51655}" srcId="{55BA51E6-EACE-4FEB-8895-A8AA0AFA6A1F}" destId="{D9092988-2D0F-4F5C-8F75-CE7A9DAF232A}" srcOrd="0" destOrd="0" parTransId="{9FDD410B-D91A-47E0-B7A8-54389238E7A9}" sibTransId="{A58F5954-014C-4883-B141-19FAA7EB4B0B}"/>
    <dgm:cxn modelId="{EEA5883D-26CF-4989-B77A-B55576B7EDD7}" type="presOf" srcId="{DDC46001-830F-49B9-9FCC-9824A4E49946}" destId="{FDD18AAB-7D6C-44B4-B260-61BC51D2825F}" srcOrd="0" destOrd="0" presId="urn:microsoft.com/office/officeart/2005/8/layout/list1"/>
    <dgm:cxn modelId="{83834550-0C43-4534-8F85-A156A4E551C2}" srcId="{DDC46001-830F-49B9-9FCC-9824A4E49946}" destId="{61ECE85D-6136-4E32-89D7-5ED56C1878E1}" srcOrd="0" destOrd="0" parTransId="{7D09DC5C-6F74-4A6D-BF79-6FFCBEDB8A39}" sibTransId="{941E09CF-D69E-4C03-9F7A-E512BBE1B7F2}"/>
    <dgm:cxn modelId="{0B6EAA77-59A0-47C7-8585-A783926F74A3}" type="presOf" srcId="{5A13BDAB-DEF5-4E8E-A2A4-5F6F95A5424A}" destId="{4AA6FF9C-718F-4909-AE5A-3BE7AA95786D}" srcOrd="0" destOrd="0" presId="urn:microsoft.com/office/officeart/2005/8/layout/list1"/>
    <dgm:cxn modelId="{EC30CC59-582C-442E-AAB3-2AA08E188AF1}" type="presOf" srcId="{55BA51E6-EACE-4FEB-8895-A8AA0AFA6A1F}" destId="{CA360641-2C3F-48CB-B225-6153589BF5F6}" srcOrd="1" destOrd="0" presId="urn:microsoft.com/office/officeart/2005/8/layout/list1"/>
    <dgm:cxn modelId="{5B3A259B-105E-46B5-8637-9237E97A55CE}" type="presOf" srcId="{61ECE85D-6136-4E32-89D7-5ED56C1878E1}" destId="{745ADF29-EDCE-4CA5-89A2-79579108D912}" srcOrd="0" destOrd="0" presId="urn:microsoft.com/office/officeart/2005/8/layout/list1"/>
    <dgm:cxn modelId="{406561AC-CB14-4F70-A0F7-CBDDF09133B6}" srcId="{AE70DD15-631F-4570-B78F-5DE0AEBF59AD}" destId="{9AA438A4-9033-491D-B62C-F2D75B4BF5FA}" srcOrd="0" destOrd="0" parTransId="{CE2FD368-B5FD-4C1A-AD21-4E424057C7FC}" sibTransId="{424A31F4-6575-4D8E-9A17-FBD696FCDAFA}"/>
    <dgm:cxn modelId="{ECDCF0C4-D487-40F9-A50F-4CAEA0DEA282}" type="presOf" srcId="{DDC46001-830F-49B9-9FCC-9824A4E49946}" destId="{6AE4419A-B9F7-4B88-9C2B-40CF908E127F}" srcOrd="1" destOrd="0" presId="urn:microsoft.com/office/officeart/2005/8/layout/list1"/>
    <dgm:cxn modelId="{0300D6C5-97EF-4C4C-99CA-6E596207BD56}" type="presOf" srcId="{AE70DD15-631F-4570-B78F-5DE0AEBF59AD}" destId="{B3AA9A0D-2651-449A-A79F-EE8A67D9A252}" srcOrd="1" destOrd="0" presId="urn:microsoft.com/office/officeart/2005/8/layout/list1"/>
    <dgm:cxn modelId="{540F94CC-DA3F-40B8-BF27-B55E2DF43102}" type="presOf" srcId="{D9092988-2D0F-4F5C-8F75-CE7A9DAF232A}" destId="{FCBCA6D8-DA5C-43E0-B2A7-37D555C231CF}" srcOrd="0" destOrd="0" presId="urn:microsoft.com/office/officeart/2005/8/layout/list1"/>
    <dgm:cxn modelId="{A2536CE0-07E9-48C0-8F5C-82C2B18E934B}" srcId="{5A13BDAB-DEF5-4E8E-A2A4-5F6F95A5424A}" destId="{DDC46001-830F-49B9-9FCC-9824A4E49946}" srcOrd="0" destOrd="0" parTransId="{F0C66E11-E549-4479-B26A-307103AED019}" sibTransId="{761E4090-4B2C-4D12-A4F3-BB0542177FE1}"/>
    <dgm:cxn modelId="{DE289AF3-F3A6-40EA-B219-1CC476E157D5}" srcId="{5A13BDAB-DEF5-4E8E-A2A4-5F6F95A5424A}" destId="{55BA51E6-EACE-4FEB-8895-A8AA0AFA6A1F}" srcOrd="1" destOrd="0" parTransId="{48E107E9-1CE5-4D72-81F6-941C3755D395}" sibTransId="{D6C0AACD-F624-4D0C-AB76-CED49D3B0B38}"/>
    <dgm:cxn modelId="{5661DBAE-2C96-43FE-B381-A895E03137B8}" type="presParOf" srcId="{4AA6FF9C-718F-4909-AE5A-3BE7AA95786D}" destId="{35F838DE-8996-4D45-8971-53D9BF362856}" srcOrd="0" destOrd="0" presId="urn:microsoft.com/office/officeart/2005/8/layout/list1"/>
    <dgm:cxn modelId="{8164C3E5-011A-416D-806E-0D49E068A68E}" type="presParOf" srcId="{35F838DE-8996-4D45-8971-53D9BF362856}" destId="{FDD18AAB-7D6C-44B4-B260-61BC51D2825F}" srcOrd="0" destOrd="0" presId="urn:microsoft.com/office/officeart/2005/8/layout/list1"/>
    <dgm:cxn modelId="{D4778490-B165-44B7-BC61-384CFE2F0163}" type="presParOf" srcId="{35F838DE-8996-4D45-8971-53D9BF362856}" destId="{6AE4419A-B9F7-4B88-9C2B-40CF908E127F}" srcOrd="1" destOrd="0" presId="urn:microsoft.com/office/officeart/2005/8/layout/list1"/>
    <dgm:cxn modelId="{ECDD6E08-7AF4-4032-B681-3125A3176473}" type="presParOf" srcId="{4AA6FF9C-718F-4909-AE5A-3BE7AA95786D}" destId="{48573A8D-9DDB-40A7-9778-A521411CC112}" srcOrd="1" destOrd="0" presId="urn:microsoft.com/office/officeart/2005/8/layout/list1"/>
    <dgm:cxn modelId="{4F3FEAD9-DAE9-4C19-9A98-10EA179F7CB6}" type="presParOf" srcId="{4AA6FF9C-718F-4909-AE5A-3BE7AA95786D}" destId="{745ADF29-EDCE-4CA5-89A2-79579108D912}" srcOrd="2" destOrd="0" presId="urn:microsoft.com/office/officeart/2005/8/layout/list1"/>
    <dgm:cxn modelId="{9EF3B992-451A-4697-A00E-7CD14E5ED775}" type="presParOf" srcId="{4AA6FF9C-718F-4909-AE5A-3BE7AA95786D}" destId="{29D63456-EB22-49A5-80BB-92F5A94870C4}" srcOrd="3" destOrd="0" presId="urn:microsoft.com/office/officeart/2005/8/layout/list1"/>
    <dgm:cxn modelId="{63E2B4E2-5351-4535-A44E-F01C3AE593F8}" type="presParOf" srcId="{4AA6FF9C-718F-4909-AE5A-3BE7AA95786D}" destId="{9EF0F0D0-B981-4481-AA27-A566022CDE84}" srcOrd="4" destOrd="0" presId="urn:microsoft.com/office/officeart/2005/8/layout/list1"/>
    <dgm:cxn modelId="{45C2F733-E936-4216-8550-425C640DEC66}" type="presParOf" srcId="{9EF0F0D0-B981-4481-AA27-A566022CDE84}" destId="{4E4E35C8-2237-44F1-B1BD-721FF8AF25D4}" srcOrd="0" destOrd="0" presId="urn:microsoft.com/office/officeart/2005/8/layout/list1"/>
    <dgm:cxn modelId="{D6A250D2-408B-483C-8EE6-D38D0EE3C8BD}" type="presParOf" srcId="{9EF0F0D0-B981-4481-AA27-A566022CDE84}" destId="{CA360641-2C3F-48CB-B225-6153589BF5F6}" srcOrd="1" destOrd="0" presId="urn:microsoft.com/office/officeart/2005/8/layout/list1"/>
    <dgm:cxn modelId="{15F574B1-9552-48BA-B012-B577FF924BBF}" type="presParOf" srcId="{4AA6FF9C-718F-4909-AE5A-3BE7AA95786D}" destId="{143B3581-DEEB-49A9-AEFA-EAEDA827BAA5}" srcOrd="5" destOrd="0" presId="urn:microsoft.com/office/officeart/2005/8/layout/list1"/>
    <dgm:cxn modelId="{5239E176-6E30-43AD-8267-3B1D2934D9D7}" type="presParOf" srcId="{4AA6FF9C-718F-4909-AE5A-3BE7AA95786D}" destId="{FCBCA6D8-DA5C-43E0-B2A7-37D555C231CF}" srcOrd="6" destOrd="0" presId="urn:microsoft.com/office/officeart/2005/8/layout/list1"/>
    <dgm:cxn modelId="{F75FE5A4-A01D-4CD6-9CEA-1EA3CE624CD8}" type="presParOf" srcId="{4AA6FF9C-718F-4909-AE5A-3BE7AA95786D}" destId="{363B07B7-D7A8-4CA9-B87B-38E5498D4467}" srcOrd="7" destOrd="0" presId="urn:microsoft.com/office/officeart/2005/8/layout/list1"/>
    <dgm:cxn modelId="{D53855A6-004B-40EF-9782-F345DCC7D80F}" type="presParOf" srcId="{4AA6FF9C-718F-4909-AE5A-3BE7AA95786D}" destId="{C2F8096C-9747-4E6D-ADC1-82C2167F1F7B}" srcOrd="8" destOrd="0" presId="urn:microsoft.com/office/officeart/2005/8/layout/list1"/>
    <dgm:cxn modelId="{81461F4E-205C-45CD-9C8F-57181BC47C1D}" type="presParOf" srcId="{C2F8096C-9747-4E6D-ADC1-82C2167F1F7B}" destId="{C86A822B-7E92-46C2-86D7-E800283695F8}" srcOrd="0" destOrd="0" presId="urn:microsoft.com/office/officeart/2005/8/layout/list1"/>
    <dgm:cxn modelId="{E8D53C09-2900-4393-B37A-DA7780AEEFF3}" type="presParOf" srcId="{C2F8096C-9747-4E6D-ADC1-82C2167F1F7B}" destId="{B3AA9A0D-2651-449A-A79F-EE8A67D9A252}" srcOrd="1" destOrd="0" presId="urn:microsoft.com/office/officeart/2005/8/layout/list1"/>
    <dgm:cxn modelId="{58F1B126-6E92-49C3-BCB3-FDFD72587731}" type="presParOf" srcId="{4AA6FF9C-718F-4909-AE5A-3BE7AA95786D}" destId="{DCD1F0A1-836F-42ED-A03A-B355721523E3}" srcOrd="9" destOrd="0" presId="urn:microsoft.com/office/officeart/2005/8/layout/list1"/>
    <dgm:cxn modelId="{0B1F7938-3022-4B1B-AB6C-A0AC8277746D}" type="presParOf" srcId="{4AA6FF9C-718F-4909-AE5A-3BE7AA95786D}" destId="{553241C0-6529-4AF9-B5E8-40624A238B3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A13BDAB-DEF5-4E8E-A2A4-5F6F95A5424A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uk-UA"/>
        </a:p>
      </dgm:t>
    </dgm:pt>
    <dgm:pt modelId="{DDC46001-830F-49B9-9FCC-9824A4E49946}">
      <dgm:prSet phldrT="[Текст]"/>
      <dgm:spPr/>
      <dgm:t>
        <a:bodyPr/>
        <a:lstStyle/>
        <a:p>
          <a:r>
            <a:rPr lang="ru-RU" dirty="0">
              <a:solidFill>
                <a:srgbClr val="FFFF00"/>
              </a:solidFill>
            </a:rPr>
            <a:t>тромбоз </a:t>
          </a:r>
          <a:r>
            <a:rPr lang="ru-RU" dirty="0" err="1">
              <a:solidFill>
                <a:srgbClr val="FFFF00"/>
              </a:solidFill>
            </a:rPr>
            <a:t>верхнього</a:t>
          </a:r>
          <a:r>
            <a:rPr lang="ru-RU" dirty="0">
              <a:solidFill>
                <a:srgbClr val="FFFF00"/>
              </a:solidFill>
            </a:rPr>
            <a:t> </a:t>
          </a:r>
          <a:r>
            <a:rPr lang="ru-RU" dirty="0" err="1">
              <a:solidFill>
                <a:srgbClr val="FFFF00"/>
              </a:solidFill>
            </a:rPr>
            <a:t>сагітального</a:t>
          </a:r>
          <a:r>
            <a:rPr lang="ru-RU" dirty="0">
              <a:solidFill>
                <a:srgbClr val="FFFF00"/>
              </a:solidFill>
            </a:rPr>
            <a:t> синусу </a:t>
          </a:r>
          <a:endParaRPr lang="uk-UA" dirty="0"/>
        </a:p>
      </dgm:t>
    </dgm:pt>
    <dgm:pt modelId="{F0C66E11-E549-4479-B26A-307103AED019}" type="parTrans" cxnId="{A2536CE0-07E9-48C0-8F5C-82C2B18E934B}">
      <dgm:prSet/>
      <dgm:spPr/>
      <dgm:t>
        <a:bodyPr/>
        <a:lstStyle/>
        <a:p>
          <a:endParaRPr lang="uk-UA"/>
        </a:p>
      </dgm:t>
    </dgm:pt>
    <dgm:pt modelId="{761E4090-4B2C-4D12-A4F3-BB0542177FE1}" type="sibTrans" cxnId="{A2536CE0-07E9-48C0-8F5C-82C2B18E934B}">
      <dgm:prSet/>
      <dgm:spPr/>
      <dgm:t>
        <a:bodyPr/>
        <a:lstStyle/>
        <a:p>
          <a:endParaRPr lang="uk-UA"/>
        </a:p>
      </dgm:t>
    </dgm:pt>
    <dgm:pt modelId="{55BA51E6-EACE-4FEB-8895-A8AA0AFA6A1F}">
      <dgm:prSet phldrT="[Текст]"/>
      <dgm:spPr/>
      <dgm:t>
        <a:bodyPr/>
        <a:lstStyle/>
        <a:p>
          <a:r>
            <a:rPr lang="ru-RU" dirty="0">
              <a:solidFill>
                <a:srgbClr val="FFFF00"/>
              </a:solidFill>
            </a:rPr>
            <a:t>тромбоз </a:t>
          </a:r>
          <a:r>
            <a:rPr lang="ru-RU" dirty="0" err="1">
              <a:solidFill>
                <a:srgbClr val="FFFF00"/>
              </a:solidFill>
            </a:rPr>
            <a:t>вени</a:t>
          </a:r>
          <a:r>
            <a:rPr lang="ru-RU" dirty="0">
              <a:solidFill>
                <a:srgbClr val="FFFF00"/>
              </a:solidFill>
            </a:rPr>
            <a:t> </a:t>
          </a:r>
          <a:r>
            <a:rPr lang="ru-RU" dirty="0" err="1">
              <a:solidFill>
                <a:srgbClr val="FFFF00"/>
              </a:solidFill>
            </a:rPr>
            <a:t>Лаббе</a:t>
          </a:r>
          <a:r>
            <a:rPr lang="ru-RU" dirty="0">
              <a:solidFill>
                <a:srgbClr val="FFFF00"/>
              </a:solidFill>
            </a:rPr>
            <a:t> </a:t>
          </a:r>
          <a:endParaRPr lang="uk-UA" dirty="0"/>
        </a:p>
      </dgm:t>
    </dgm:pt>
    <dgm:pt modelId="{48E107E9-1CE5-4D72-81F6-941C3755D395}" type="parTrans" cxnId="{DE289AF3-F3A6-40EA-B219-1CC476E157D5}">
      <dgm:prSet/>
      <dgm:spPr/>
      <dgm:t>
        <a:bodyPr/>
        <a:lstStyle/>
        <a:p>
          <a:endParaRPr lang="uk-UA"/>
        </a:p>
      </dgm:t>
    </dgm:pt>
    <dgm:pt modelId="{D6C0AACD-F624-4D0C-AB76-CED49D3B0B38}" type="sibTrans" cxnId="{DE289AF3-F3A6-40EA-B219-1CC476E157D5}">
      <dgm:prSet/>
      <dgm:spPr/>
      <dgm:t>
        <a:bodyPr/>
        <a:lstStyle/>
        <a:p>
          <a:endParaRPr lang="uk-UA"/>
        </a:p>
      </dgm:t>
    </dgm:pt>
    <dgm:pt modelId="{AE70DD15-631F-4570-B78F-5DE0AEBF59AD}">
      <dgm:prSet phldrT="[Текст]"/>
      <dgm:spPr/>
      <dgm:t>
        <a:bodyPr/>
        <a:lstStyle/>
        <a:p>
          <a:r>
            <a:rPr lang="ru-RU" dirty="0" err="1">
              <a:solidFill>
                <a:srgbClr val="FFFF00"/>
              </a:solidFill>
            </a:rPr>
            <a:t>каверномы</a:t>
          </a:r>
          <a:endParaRPr lang="uk-UA" dirty="0"/>
        </a:p>
      </dgm:t>
    </dgm:pt>
    <dgm:pt modelId="{2FA676AF-A38F-4FC7-B233-89F48AC4640D}" type="parTrans" cxnId="{C4000603-98AF-44CF-8E76-9C9C5E8D3BFD}">
      <dgm:prSet/>
      <dgm:spPr/>
      <dgm:t>
        <a:bodyPr/>
        <a:lstStyle/>
        <a:p>
          <a:endParaRPr lang="uk-UA"/>
        </a:p>
      </dgm:t>
    </dgm:pt>
    <dgm:pt modelId="{2EDC2290-6341-4F12-8394-0308AE460C46}" type="sibTrans" cxnId="{C4000603-98AF-44CF-8E76-9C9C5E8D3BFD}">
      <dgm:prSet/>
      <dgm:spPr/>
      <dgm:t>
        <a:bodyPr/>
        <a:lstStyle/>
        <a:p>
          <a:endParaRPr lang="uk-UA"/>
        </a:p>
      </dgm:t>
    </dgm:pt>
    <dgm:pt modelId="{61ECE85D-6136-4E32-89D7-5ED56C1878E1}">
      <dgm:prSet/>
      <dgm:spPr/>
      <dgm:t>
        <a:bodyPr/>
        <a:lstStyle/>
        <a:p>
          <a:r>
            <a:rPr lang="ru-RU" b="0" dirty="0" err="1">
              <a:solidFill>
                <a:schemeClr val="bg1"/>
              </a:solidFill>
            </a:rPr>
            <a:t>призводить</a:t>
          </a:r>
          <a:r>
            <a:rPr lang="ru-RU" b="0" dirty="0">
              <a:solidFill>
                <a:schemeClr val="bg1"/>
              </a:solidFill>
            </a:rPr>
            <a:t> до </a:t>
          </a:r>
          <a:r>
            <a:rPr lang="ru-RU" b="0" dirty="0" err="1">
              <a:solidFill>
                <a:schemeClr val="bg1"/>
              </a:solidFill>
            </a:rPr>
            <a:t>білатеральним</a:t>
          </a:r>
          <a:r>
            <a:rPr lang="ru-RU" b="0" dirty="0">
              <a:solidFill>
                <a:schemeClr val="bg1"/>
              </a:solidFill>
            </a:rPr>
            <a:t> </a:t>
          </a:r>
          <a:r>
            <a:rPr lang="ru-RU" b="0" dirty="0" err="1">
              <a:solidFill>
                <a:schemeClr val="bg1"/>
              </a:solidFill>
            </a:rPr>
            <a:t>парасагітальним</a:t>
          </a:r>
          <a:r>
            <a:rPr lang="ru-RU" b="0" dirty="0">
              <a:solidFill>
                <a:schemeClr val="bg1"/>
              </a:solidFill>
            </a:rPr>
            <a:t> </a:t>
          </a:r>
          <a:r>
            <a:rPr lang="ru-RU" b="0" dirty="0" err="1">
              <a:solidFill>
                <a:schemeClr val="bg1"/>
              </a:solidFill>
            </a:rPr>
            <a:t>крововиливам</a:t>
          </a:r>
          <a:endParaRPr lang="uk-UA" b="0" dirty="0">
            <a:solidFill>
              <a:schemeClr val="bg1"/>
            </a:solidFill>
          </a:endParaRPr>
        </a:p>
      </dgm:t>
    </dgm:pt>
    <dgm:pt modelId="{7D09DC5C-6F74-4A6D-BF79-6FFCBEDB8A39}" type="parTrans" cxnId="{83834550-0C43-4534-8F85-A156A4E551C2}">
      <dgm:prSet/>
      <dgm:spPr/>
      <dgm:t>
        <a:bodyPr/>
        <a:lstStyle/>
        <a:p>
          <a:endParaRPr lang="uk-UA"/>
        </a:p>
      </dgm:t>
    </dgm:pt>
    <dgm:pt modelId="{941E09CF-D69E-4C03-9F7A-E512BBE1B7F2}" type="sibTrans" cxnId="{83834550-0C43-4534-8F85-A156A4E551C2}">
      <dgm:prSet/>
      <dgm:spPr/>
      <dgm:t>
        <a:bodyPr/>
        <a:lstStyle/>
        <a:p>
          <a:endParaRPr lang="uk-UA"/>
        </a:p>
      </dgm:t>
    </dgm:pt>
    <dgm:pt modelId="{D9092988-2D0F-4F5C-8F75-CE7A9DAF232A}">
      <dgm:prSet/>
      <dgm:spPr/>
      <dgm:t>
        <a:bodyPr/>
        <a:lstStyle/>
        <a:p>
          <a:endParaRPr lang="uk-UA" dirty="0"/>
        </a:p>
      </dgm:t>
    </dgm:pt>
    <dgm:pt modelId="{9FDD410B-D91A-47E0-B7A8-54389238E7A9}" type="parTrans" cxnId="{4EC4231E-56E4-4C07-9B7A-738002A51655}">
      <dgm:prSet/>
      <dgm:spPr/>
      <dgm:t>
        <a:bodyPr/>
        <a:lstStyle/>
        <a:p>
          <a:endParaRPr lang="uk-UA"/>
        </a:p>
      </dgm:t>
    </dgm:pt>
    <dgm:pt modelId="{A58F5954-014C-4883-B141-19FAA7EB4B0B}" type="sibTrans" cxnId="{4EC4231E-56E4-4C07-9B7A-738002A51655}">
      <dgm:prSet/>
      <dgm:spPr/>
      <dgm:t>
        <a:bodyPr/>
        <a:lstStyle/>
        <a:p>
          <a:endParaRPr lang="uk-UA"/>
        </a:p>
      </dgm:t>
    </dgm:pt>
    <dgm:pt modelId="{9AA438A4-9033-491D-B62C-F2D75B4BF5FA}">
      <dgm:prSet/>
      <dgm:spPr/>
      <dgm:t>
        <a:bodyPr/>
        <a:lstStyle/>
        <a:p>
          <a:r>
            <a:rPr lang="ru-RU" dirty="0" err="1"/>
            <a:t>викликає</a:t>
          </a:r>
          <a:r>
            <a:rPr lang="ru-RU" dirty="0"/>
            <a:t> </a:t>
          </a:r>
          <a:r>
            <a:rPr lang="ru-RU" dirty="0" err="1"/>
            <a:t>крововиливи</a:t>
          </a:r>
          <a:r>
            <a:rPr lang="ru-RU" dirty="0"/>
            <a:t> в </a:t>
          </a:r>
          <a:r>
            <a:rPr lang="ru-RU" dirty="0" err="1"/>
            <a:t>міст</a:t>
          </a:r>
          <a:r>
            <a:rPr lang="ru-RU" dirty="0"/>
            <a:t> </a:t>
          </a:r>
          <a:r>
            <a:rPr lang="ru-RU" dirty="0" err="1"/>
            <a:t>або</a:t>
          </a:r>
          <a:r>
            <a:rPr lang="ru-RU" dirty="0"/>
            <a:t> </a:t>
          </a:r>
          <a:r>
            <a:rPr lang="ru-RU" dirty="0" err="1"/>
            <a:t>супратенторіальні</a:t>
          </a:r>
          <a:r>
            <a:rPr lang="ru-RU" dirty="0"/>
            <a:t> </a:t>
          </a:r>
          <a:r>
            <a:rPr lang="ru-RU" dirty="0" err="1"/>
            <a:t>частки</a:t>
          </a:r>
          <a:r>
            <a:rPr lang="ru-RU" dirty="0"/>
            <a:t> </a:t>
          </a:r>
          <a:r>
            <a:rPr lang="ru-RU" dirty="0" err="1"/>
            <a:t>мозку</a:t>
          </a:r>
          <a:endParaRPr lang="uk-UA" dirty="0"/>
        </a:p>
      </dgm:t>
    </dgm:pt>
    <dgm:pt modelId="{CE2FD368-B5FD-4C1A-AD21-4E424057C7FC}" type="parTrans" cxnId="{406561AC-CB14-4F70-A0F7-CBDDF09133B6}">
      <dgm:prSet/>
      <dgm:spPr/>
      <dgm:t>
        <a:bodyPr/>
        <a:lstStyle/>
        <a:p>
          <a:endParaRPr lang="uk-UA"/>
        </a:p>
      </dgm:t>
    </dgm:pt>
    <dgm:pt modelId="{424A31F4-6575-4D8E-9A17-FBD696FCDAFA}" type="sibTrans" cxnId="{406561AC-CB14-4F70-A0F7-CBDDF09133B6}">
      <dgm:prSet/>
      <dgm:spPr/>
      <dgm:t>
        <a:bodyPr/>
        <a:lstStyle/>
        <a:p>
          <a:endParaRPr lang="uk-UA"/>
        </a:p>
      </dgm:t>
    </dgm:pt>
    <dgm:pt modelId="{90094BFD-3695-474F-B61F-4E7D270EBF70}">
      <dgm:prSet/>
      <dgm:spPr/>
      <dgm:t>
        <a:bodyPr/>
        <a:lstStyle/>
        <a:p>
          <a:r>
            <a:rPr lang="ru-RU" dirty="0"/>
            <a:t>викликає крововиливи в скроневих частках</a:t>
          </a:r>
        </a:p>
      </dgm:t>
    </dgm:pt>
    <dgm:pt modelId="{C7F8029E-1DC2-4E78-BCF7-29BB8CD395F0}" type="parTrans" cxnId="{98A63EEF-6E0C-405D-AD58-4A3F1EDE20B8}">
      <dgm:prSet/>
      <dgm:spPr/>
      <dgm:t>
        <a:bodyPr/>
        <a:lstStyle/>
        <a:p>
          <a:endParaRPr lang="ru-RU"/>
        </a:p>
      </dgm:t>
    </dgm:pt>
    <dgm:pt modelId="{95CA1E21-3BBC-42DC-A31C-B8159E40CB00}" type="sibTrans" cxnId="{98A63EEF-6E0C-405D-AD58-4A3F1EDE20B8}">
      <dgm:prSet/>
      <dgm:spPr/>
      <dgm:t>
        <a:bodyPr/>
        <a:lstStyle/>
        <a:p>
          <a:endParaRPr lang="ru-RU"/>
        </a:p>
      </dgm:t>
    </dgm:pt>
    <dgm:pt modelId="{4AA6FF9C-718F-4909-AE5A-3BE7AA95786D}" type="pres">
      <dgm:prSet presAssocID="{5A13BDAB-DEF5-4E8E-A2A4-5F6F95A5424A}" presName="linear" presStyleCnt="0">
        <dgm:presLayoutVars>
          <dgm:dir/>
          <dgm:animLvl val="lvl"/>
          <dgm:resizeHandles val="exact"/>
        </dgm:presLayoutVars>
      </dgm:prSet>
      <dgm:spPr/>
    </dgm:pt>
    <dgm:pt modelId="{35F838DE-8996-4D45-8971-53D9BF362856}" type="pres">
      <dgm:prSet presAssocID="{DDC46001-830F-49B9-9FCC-9824A4E49946}" presName="parentLin" presStyleCnt="0"/>
      <dgm:spPr/>
    </dgm:pt>
    <dgm:pt modelId="{FDD18AAB-7D6C-44B4-B260-61BC51D2825F}" type="pres">
      <dgm:prSet presAssocID="{DDC46001-830F-49B9-9FCC-9824A4E49946}" presName="parentLeftMargin" presStyleLbl="node1" presStyleIdx="0" presStyleCnt="3"/>
      <dgm:spPr/>
    </dgm:pt>
    <dgm:pt modelId="{6AE4419A-B9F7-4B88-9C2B-40CF908E127F}" type="pres">
      <dgm:prSet presAssocID="{DDC46001-830F-49B9-9FCC-9824A4E49946}" presName="parentText" presStyleLbl="node1" presStyleIdx="0" presStyleCnt="3" custLinFactNeighborX="-1535" custLinFactNeighborY="3309">
        <dgm:presLayoutVars>
          <dgm:chMax val="0"/>
          <dgm:bulletEnabled val="1"/>
        </dgm:presLayoutVars>
      </dgm:prSet>
      <dgm:spPr/>
    </dgm:pt>
    <dgm:pt modelId="{48573A8D-9DDB-40A7-9778-A521411CC112}" type="pres">
      <dgm:prSet presAssocID="{DDC46001-830F-49B9-9FCC-9824A4E49946}" presName="negativeSpace" presStyleCnt="0"/>
      <dgm:spPr/>
    </dgm:pt>
    <dgm:pt modelId="{745ADF29-EDCE-4CA5-89A2-79579108D912}" type="pres">
      <dgm:prSet presAssocID="{DDC46001-830F-49B9-9FCC-9824A4E49946}" presName="childText" presStyleLbl="conFgAcc1" presStyleIdx="0" presStyleCnt="3">
        <dgm:presLayoutVars>
          <dgm:bulletEnabled val="1"/>
        </dgm:presLayoutVars>
      </dgm:prSet>
      <dgm:spPr/>
    </dgm:pt>
    <dgm:pt modelId="{29D63456-EB22-49A5-80BB-92F5A94870C4}" type="pres">
      <dgm:prSet presAssocID="{761E4090-4B2C-4D12-A4F3-BB0542177FE1}" presName="spaceBetweenRectangles" presStyleCnt="0"/>
      <dgm:spPr/>
    </dgm:pt>
    <dgm:pt modelId="{9EF0F0D0-B981-4481-AA27-A566022CDE84}" type="pres">
      <dgm:prSet presAssocID="{55BA51E6-EACE-4FEB-8895-A8AA0AFA6A1F}" presName="parentLin" presStyleCnt="0"/>
      <dgm:spPr/>
    </dgm:pt>
    <dgm:pt modelId="{4E4E35C8-2237-44F1-B1BD-721FF8AF25D4}" type="pres">
      <dgm:prSet presAssocID="{55BA51E6-EACE-4FEB-8895-A8AA0AFA6A1F}" presName="parentLeftMargin" presStyleLbl="node1" presStyleIdx="0" presStyleCnt="3"/>
      <dgm:spPr/>
    </dgm:pt>
    <dgm:pt modelId="{CA360641-2C3F-48CB-B225-6153589BF5F6}" type="pres">
      <dgm:prSet presAssocID="{55BA51E6-EACE-4FEB-8895-A8AA0AFA6A1F}" presName="parentText" presStyleLbl="node1" presStyleIdx="1" presStyleCnt="3" custLinFactNeighborX="-1535">
        <dgm:presLayoutVars>
          <dgm:chMax val="0"/>
          <dgm:bulletEnabled val="1"/>
        </dgm:presLayoutVars>
      </dgm:prSet>
      <dgm:spPr/>
    </dgm:pt>
    <dgm:pt modelId="{143B3581-DEEB-49A9-AEFA-EAEDA827BAA5}" type="pres">
      <dgm:prSet presAssocID="{55BA51E6-EACE-4FEB-8895-A8AA0AFA6A1F}" presName="negativeSpace" presStyleCnt="0"/>
      <dgm:spPr/>
    </dgm:pt>
    <dgm:pt modelId="{FCBCA6D8-DA5C-43E0-B2A7-37D555C231CF}" type="pres">
      <dgm:prSet presAssocID="{55BA51E6-EACE-4FEB-8895-A8AA0AFA6A1F}" presName="childText" presStyleLbl="conFgAcc1" presStyleIdx="1" presStyleCnt="3" custLinFactNeighborX="384" custLinFactNeighborY="75595">
        <dgm:presLayoutVars>
          <dgm:bulletEnabled val="1"/>
        </dgm:presLayoutVars>
      </dgm:prSet>
      <dgm:spPr/>
    </dgm:pt>
    <dgm:pt modelId="{363B07B7-D7A8-4CA9-B87B-38E5498D4467}" type="pres">
      <dgm:prSet presAssocID="{D6C0AACD-F624-4D0C-AB76-CED49D3B0B38}" presName="spaceBetweenRectangles" presStyleCnt="0"/>
      <dgm:spPr/>
    </dgm:pt>
    <dgm:pt modelId="{C2F8096C-9747-4E6D-ADC1-82C2167F1F7B}" type="pres">
      <dgm:prSet presAssocID="{AE70DD15-631F-4570-B78F-5DE0AEBF59AD}" presName="parentLin" presStyleCnt="0"/>
      <dgm:spPr/>
    </dgm:pt>
    <dgm:pt modelId="{C86A822B-7E92-46C2-86D7-E800283695F8}" type="pres">
      <dgm:prSet presAssocID="{AE70DD15-631F-4570-B78F-5DE0AEBF59AD}" presName="parentLeftMargin" presStyleLbl="node1" presStyleIdx="1" presStyleCnt="3"/>
      <dgm:spPr/>
    </dgm:pt>
    <dgm:pt modelId="{B3AA9A0D-2651-449A-A79F-EE8A67D9A252}" type="pres">
      <dgm:prSet presAssocID="{AE70DD15-631F-4570-B78F-5DE0AEBF59AD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CD1F0A1-836F-42ED-A03A-B355721523E3}" type="pres">
      <dgm:prSet presAssocID="{AE70DD15-631F-4570-B78F-5DE0AEBF59AD}" presName="negativeSpace" presStyleCnt="0"/>
      <dgm:spPr/>
    </dgm:pt>
    <dgm:pt modelId="{553241C0-6529-4AF9-B5E8-40624A238B3A}" type="pres">
      <dgm:prSet presAssocID="{AE70DD15-631F-4570-B78F-5DE0AEBF59A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4000603-98AF-44CF-8E76-9C9C5E8D3BFD}" srcId="{5A13BDAB-DEF5-4E8E-A2A4-5F6F95A5424A}" destId="{AE70DD15-631F-4570-B78F-5DE0AEBF59AD}" srcOrd="2" destOrd="0" parTransId="{2FA676AF-A38F-4FC7-B233-89F48AC4640D}" sibTransId="{2EDC2290-6341-4F12-8394-0308AE460C46}"/>
    <dgm:cxn modelId="{6C3CDD0A-DFCD-45D1-937D-221620AB1025}" type="presOf" srcId="{9AA438A4-9033-491D-B62C-F2D75B4BF5FA}" destId="{553241C0-6529-4AF9-B5E8-40624A238B3A}" srcOrd="0" destOrd="0" presId="urn:microsoft.com/office/officeart/2005/8/layout/list1"/>
    <dgm:cxn modelId="{FA323512-CA15-487E-AB41-D2FF118D2680}" type="presOf" srcId="{AE70DD15-631F-4570-B78F-5DE0AEBF59AD}" destId="{C86A822B-7E92-46C2-86D7-E800283695F8}" srcOrd="0" destOrd="0" presId="urn:microsoft.com/office/officeart/2005/8/layout/list1"/>
    <dgm:cxn modelId="{EA924416-DCD4-4172-A317-417ACFBD775B}" type="presOf" srcId="{5A13BDAB-DEF5-4E8E-A2A4-5F6F95A5424A}" destId="{4AA6FF9C-718F-4909-AE5A-3BE7AA95786D}" srcOrd="0" destOrd="0" presId="urn:microsoft.com/office/officeart/2005/8/layout/list1"/>
    <dgm:cxn modelId="{4EC4231E-56E4-4C07-9B7A-738002A51655}" srcId="{55BA51E6-EACE-4FEB-8895-A8AA0AFA6A1F}" destId="{D9092988-2D0F-4F5C-8F75-CE7A9DAF232A}" srcOrd="0" destOrd="0" parTransId="{9FDD410B-D91A-47E0-B7A8-54389238E7A9}" sibTransId="{A58F5954-014C-4883-B141-19FAA7EB4B0B}"/>
    <dgm:cxn modelId="{A585881E-EF09-407B-974F-F1E0995DDB60}" type="presOf" srcId="{90094BFD-3695-474F-B61F-4E7D270EBF70}" destId="{FCBCA6D8-DA5C-43E0-B2A7-37D555C231CF}" srcOrd="0" destOrd="1" presId="urn:microsoft.com/office/officeart/2005/8/layout/list1"/>
    <dgm:cxn modelId="{A013EA22-03EF-455A-A08A-8E85A90E8CAC}" type="presOf" srcId="{AE70DD15-631F-4570-B78F-5DE0AEBF59AD}" destId="{B3AA9A0D-2651-449A-A79F-EE8A67D9A252}" srcOrd="1" destOrd="0" presId="urn:microsoft.com/office/officeart/2005/8/layout/list1"/>
    <dgm:cxn modelId="{F006F75B-663C-4CD0-A2FA-EAE0F796888D}" type="presOf" srcId="{DDC46001-830F-49B9-9FCC-9824A4E49946}" destId="{6AE4419A-B9F7-4B88-9C2B-40CF908E127F}" srcOrd="1" destOrd="0" presId="urn:microsoft.com/office/officeart/2005/8/layout/list1"/>
    <dgm:cxn modelId="{F289FA64-B8AF-4455-8C78-4F0A13C6F72E}" type="presOf" srcId="{55BA51E6-EACE-4FEB-8895-A8AA0AFA6A1F}" destId="{CA360641-2C3F-48CB-B225-6153589BF5F6}" srcOrd="1" destOrd="0" presId="urn:microsoft.com/office/officeart/2005/8/layout/list1"/>
    <dgm:cxn modelId="{669C926E-75D1-4600-BE93-6E79B77059EB}" type="presOf" srcId="{D9092988-2D0F-4F5C-8F75-CE7A9DAF232A}" destId="{FCBCA6D8-DA5C-43E0-B2A7-37D555C231CF}" srcOrd="0" destOrd="0" presId="urn:microsoft.com/office/officeart/2005/8/layout/list1"/>
    <dgm:cxn modelId="{83834550-0C43-4534-8F85-A156A4E551C2}" srcId="{DDC46001-830F-49B9-9FCC-9824A4E49946}" destId="{61ECE85D-6136-4E32-89D7-5ED56C1878E1}" srcOrd="0" destOrd="0" parTransId="{7D09DC5C-6F74-4A6D-BF79-6FFCBEDB8A39}" sibTransId="{941E09CF-D69E-4C03-9F7A-E512BBE1B7F2}"/>
    <dgm:cxn modelId="{9FEF627F-E939-469E-9FAE-863E0B5852E6}" type="presOf" srcId="{DDC46001-830F-49B9-9FCC-9824A4E49946}" destId="{FDD18AAB-7D6C-44B4-B260-61BC51D2825F}" srcOrd="0" destOrd="0" presId="urn:microsoft.com/office/officeart/2005/8/layout/list1"/>
    <dgm:cxn modelId="{6DF98F87-3819-4CC4-B2AF-DAE163BF253A}" type="presOf" srcId="{55BA51E6-EACE-4FEB-8895-A8AA0AFA6A1F}" destId="{4E4E35C8-2237-44F1-B1BD-721FF8AF25D4}" srcOrd="0" destOrd="0" presId="urn:microsoft.com/office/officeart/2005/8/layout/list1"/>
    <dgm:cxn modelId="{BC32849D-0606-4731-9627-F5D7E7A0F8CB}" type="presOf" srcId="{61ECE85D-6136-4E32-89D7-5ED56C1878E1}" destId="{745ADF29-EDCE-4CA5-89A2-79579108D912}" srcOrd="0" destOrd="0" presId="urn:microsoft.com/office/officeart/2005/8/layout/list1"/>
    <dgm:cxn modelId="{406561AC-CB14-4F70-A0F7-CBDDF09133B6}" srcId="{AE70DD15-631F-4570-B78F-5DE0AEBF59AD}" destId="{9AA438A4-9033-491D-B62C-F2D75B4BF5FA}" srcOrd="0" destOrd="0" parTransId="{CE2FD368-B5FD-4C1A-AD21-4E424057C7FC}" sibTransId="{424A31F4-6575-4D8E-9A17-FBD696FCDAFA}"/>
    <dgm:cxn modelId="{A2536CE0-07E9-48C0-8F5C-82C2B18E934B}" srcId="{5A13BDAB-DEF5-4E8E-A2A4-5F6F95A5424A}" destId="{DDC46001-830F-49B9-9FCC-9824A4E49946}" srcOrd="0" destOrd="0" parTransId="{F0C66E11-E549-4479-B26A-307103AED019}" sibTransId="{761E4090-4B2C-4D12-A4F3-BB0542177FE1}"/>
    <dgm:cxn modelId="{98A63EEF-6E0C-405D-AD58-4A3F1EDE20B8}" srcId="{55BA51E6-EACE-4FEB-8895-A8AA0AFA6A1F}" destId="{90094BFD-3695-474F-B61F-4E7D270EBF70}" srcOrd="1" destOrd="0" parTransId="{C7F8029E-1DC2-4E78-BCF7-29BB8CD395F0}" sibTransId="{95CA1E21-3BBC-42DC-A31C-B8159E40CB00}"/>
    <dgm:cxn modelId="{DE289AF3-F3A6-40EA-B219-1CC476E157D5}" srcId="{5A13BDAB-DEF5-4E8E-A2A4-5F6F95A5424A}" destId="{55BA51E6-EACE-4FEB-8895-A8AA0AFA6A1F}" srcOrd="1" destOrd="0" parTransId="{48E107E9-1CE5-4D72-81F6-941C3755D395}" sibTransId="{D6C0AACD-F624-4D0C-AB76-CED49D3B0B38}"/>
    <dgm:cxn modelId="{26714F0A-58ED-43BF-B5D7-3681FA854B25}" type="presParOf" srcId="{4AA6FF9C-718F-4909-AE5A-3BE7AA95786D}" destId="{35F838DE-8996-4D45-8971-53D9BF362856}" srcOrd="0" destOrd="0" presId="urn:microsoft.com/office/officeart/2005/8/layout/list1"/>
    <dgm:cxn modelId="{DF5A3DAD-A134-43F7-965E-88D1CBEEBFD1}" type="presParOf" srcId="{35F838DE-8996-4D45-8971-53D9BF362856}" destId="{FDD18AAB-7D6C-44B4-B260-61BC51D2825F}" srcOrd="0" destOrd="0" presId="urn:microsoft.com/office/officeart/2005/8/layout/list1"/>
    <dgm:cxn modelId="{7F024693-14BF-450D-ADB3-5E23C4055754}" type="presParOf" srcId="{35F838DE-8996-4D45-8971-53D9BF362856}" destId="{6AE4419A-B9F7-4B88-9C2B-40CF908E127F}" srcOrd="1" destOrd="0" presId="urn:microsoft.com/office/officeart/2005/8/layout/list1"/>
    <dgm:cxn modelId="{19C385D9-D70C-49D6-A7C4-F307452B4FCB}" type="presParOf" srcId="{4AA6FF9C-718F-4909-AE5A-3BE7AA95786D}" destId="{48573A8D-9DDB-40A7-9778-A521411CC112}" srcOrd="1" destOrd="0" presId="urn:microsoft.com/office/officeart/2005/8/layout/list1"/>
    <dgm:cxn modelId="{752B0142-8EFF-4571-8226-905DAC98250B}" type="presParOf" srcId="{4AA6FF9C-718F-4909-AE5A-3BE7AA95786D}" destId="{745ADF29-EDCE-4CA5-89A2-79579108D912}" srcOrd="2" destOrd="0" presId="urn:microsoft.com/office/officeart/2005/8/layout/list1"/>
    <dgm:cxn modelId="{53520563-6415-463A-9377-F38C845C2C28}" type="presParOf" srcId="{4AA6FF9C-718F-4909-AE5A-3BE7AA95786D}" destId="{29D63456-EB22-49A5-80BB-92F5A94870C4}" srcOrd="3" destOrd="0" presId="urn:microsoft.com/office/officeart/2005/8/layout/list1"/>
    <dgm:cxn modelId="{BE867496-C1AD-4150-B551-7B57BB3EC4E4}" type="presParOf" srcId="{4AA6FF9C-718F-4909-AE5A-3BE7AA95786D}" destId="{9EF0F0D0-B981-4481-AA27-A566022CDE84}" srcOrd="4" destOrd="0" presId="urn:microsoft.com/office/officeart/2005/8/layout/list1"/>
    <dgm:cxn modelId="{2D3FBB94-C8F3-420C-B0DB-B33DDDB13EF2}" type="presParOf" srcId="{9EF0F0D0-B981-4481-AA27-A566022CDE84}" destId="{4E4E35C8-2237-44F1-B1BD-721FF8AF25D4}" srcOrd="0" destOrd="0" presId="urn:microsoft.com/office/officeart/2005/8/layout/list1"/>
    <dgm:cxn modelId="{E49ABC9A-5D2B-4013-B5D5-823DCE2B01E3}" type="presParOf" srcId="{9EF0F0D0-B981-4481-AA27-A566022CDE84}" destId="{CA360641-2C3F-48CB-B225-6153589BF5F6}" srcOrd="1" destOrd="0" presId="urn:microsoft.com/office/officeart/2005/8/layout/list1"/>
    <dgm:cxn modelId="{DA6145F8-7154-4716-9223-2F613B1A4910}" type="presParOf" srcId="{4AA6FF9C-718F-4909-AE5A-3BE7AA95786D}" destId="{143B3581-DEEB-49A9-AEFA-EAEDA827BAA5}" srcOrd="5" destOrd="0" presId="urn:microsoft.com/office/officeart/2005/8/layout/list1"/>
    <dgm:cxn modelId="{576ECE1E-17B6-4756-B1FE-5D2C1DF53CF9}" type="presParOf" srcId="{4AA6FF9C-718F-4909-AE5A-3BE7AA95786D}" destId="{FCBCA6D8-DA5C-43E0-B2A7-37D555C231CF}" srcOrd="6" destOrd="0" presId="urn:microsoft.com/office/officeart/2005/8/layout/list1"/>
    <dgm:cxn modelId="{2F2F16CA-B3C5-46A5-9076-3202F9649955}" type="presParOf" srcId="{4AA6FF9C-718F-4909-AE5A-3BE7AA95786D}" destId="{363B07B7-D7A8-4CA9-B87B-38E5498D4467}" srcOrd="7" destOrd="0" presId="urn:microsoft.com/office/officeart/2005/8/layout/list1"/>
    <dgm:cxn modelId="{992400FB-BC9A-4BF5-8EDD-306F7C8FD337}" type="presParOf" srcId="{4AA6FF9C-718F-4909-AE5A-3BE7AA95786D}" destId="{C2F8096C-9747-4E6D-ADC1-82C2167F1F7B}" srcOrd="8" destOrd="0" presId="urn:microsoft.com/office/officeart/2005/8/layout/list1"/>
    <dgm:cxn modelId="{F561D5A2-1798-466E-A5DD-E0D502F7EEF8}" type="presParOf" srcId="{C2F8096C-9747-4E6D-ADC1-82C2167F1F7B}" destId="{C86A822B-7E92-46C2-86D7-E800283695F8}" srcOrd="0" destOrd="0" presId="urn:microsoft.com/office/officeart/2005/8/layout/list1"/>
    <dgm:cxn modelId="{A0A8B108-2509-40B1-B9D2-F7158B3EABF4}" type="presParOf" srcId="{C2F8096C-9747-4E6D-ADC1-82C2167F1F7B}" destId="{B3AA9A0D-2651-449A-A79F-EE8A67D9A252}" srcOrd="1" destOrd="0" presId="urn:microsoft.com/office/officeart/2005/8/layout/list1"/>
    <dgm:cxn modelId="{8DE74781-9374-4576-99BA-6B9A79F9410A}" type="presParOf" srcId="{4AA6FF9C-718F-4909-AE5A-3BE7AA95786D}" destId="{DCD1F0A1-836F-42ED-A03A-B355721523E3}" srcOrd="9" destOrd="0" presId="urn:microsoft.com/office/officeart/2005/8/layout/list1"/>
    <dgm:cxn modelId="{FADC2346-7439-4DC7-A8F9-A88253501591}" type="presParOf" srcId="{4AA6FF9C-718F-4909-AE5A-3BE7AA95786D}" destId="{553241C0-6529-4AF9-B5E8-40624A238B3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602067E-612F-4AF8-819A-752B97AE5B6C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uk-UA"/>
        </a:p>
      </dgm:t>
    </dgm:pt>
    <dgm:pt modelId="{43B098A2-504A-4DD9-8508-5654291912F9}">
      <dgm:prSet phldrT="[Текст]" custT="1"/>
      <dgm:spPr/>
      <dgm:t>
        <a:bodyPr/>
        <a:lstStyle/>
        <a:p>
          <a:r>
            <a:rPr lang="ru-RU" sz="2400" dirty="0">
              <a:latin typeface="Arial" panose="020B0604020202020204" pitchFamily="34" charset="0"/>
              <a:cs typeface="Arial" panose="020B0604020202020204" pitchFamily="34" charset="0"/>
            </a:rPr>
            <a:t>При </a:t>
          </a:r>
          <a:r>
            <a:rPr lang="ru-RU" sz="2400" dirty="0" err="1">
              <a:latin typeface="Arial" panose="020B0604020202020204" pitchFamily="34" charset="0"/>
              <a:cs typeface="Arial" panose="020B0604020202020204" pitchFamily="34" charset="0"/>
            </a:rPr>
            <a:t>знаходжені</a:t>
          </a:r>
          <a:r>
            <a:rPr lang="ru-RU" sz="2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400" dirty="0" err="1">
              <a:latin typeface="Arial" panose="020B0604020202020204" pitchFamily="34" charset="0"/>
              <a:cs typeface="Arial" panose="020B0604020202020204" pitchFamily="34" charset="0"/>
            </a:rPr>
            <a:t>ділянки</a:t>
          </a:r>
          <a:r>
            <a:rPr lang="ru-RU" sz="2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400" dirty="0" err="1">
              <a:latin typeface="Arial" panose="020B0604020202020204" pitchFamily="34" charset="0"/>
              <a:cs typeface="Arial" panose="020B0604020202020204" pitchFamily="34" charset="0"/>
            </a:rPr>
            <a:t>гіперденсності</a:t>
          </a:r>
          <a:r>
            <a:rPr lang="ru-RU" sz="2400" dirty="0">
              <a:latin typeface="Arial" panose="020B0604020202020204" pitchFamily="34" charset="0"/>
              <a:cs typeface="Arial" panose="020B0604020202020204" pitchFamily="34" charset="0"/>
            </a:rPr>
            <a:t>-дообстеження не </a:t>
          </a:r>
          <a:r>
            <a:rPr lang="ru-RU" sz="2400" dirty="0" err="1">
              <a:latin typeface="Arial" panose="020B0604020202020204" pitchFamily="34" charset="0"/>
              <a:cs typeface="Arial" panose="020B0604020202020204" pitchFamily="34" charset="0"/>
            </a:rPr>
            <a:t>потрібно</a:t>
          </a:r>
          <a:r>
            <a:rPr lang="ru-RU" sz="2400" dirty="0">
              <a:latin typeface="Arial" panose="020B0604020202020204" pitchFamily="34" charset="0"/>
              <a:cs typeface="Arial" panose="020B0604020202020204" pitchFamily="34" charset="0"/>
            </a:rPr>
            <a:t>, при </a:t>
          </a:r>
          <a:r>
            <a:rPr lang="ru-RU" sz="2400" dirty="0" err="1">
              <a:latin typeface="Arial" panose="020B0604020202020204" pitchFamily="34" charset="0"/>
              <a:cs typeface="Arial" panose="020B0604020202020204" pitchFamily="34" charset="0"/>
            </a:rPr>
            <a:t>знаходжені</a:t>
          </a:r>
          <a:r>
            <a:rPr lang="ru-RU" sz="2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400" dirty="0" err="1">
              <a:latin typeface="Arial" panose="020B0604020202020204" pitchFamily="34" charset="0"/>
              <a:cs typeface="Arial" panose="020B0604020202020204" pitchFamily="34" charset="0"/>
            </a:rPr>
            <a:t>ділянки</a:t>
          </a:r>
          <a:r>
            <a:rPr lang="ru-RU" sz="2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400" dirty="0" err="1">
              <a:latin typeface="Arial" panose="020B0604020202020204" pitchFamily="34" charset="0"/>
              <a:cs typeface="Arial" panose="020B0604020202020204" pitchFamily="34" charset="0"/>
            </a:rPr>
            <a:t>гіподенсності</a:t>
          </a:r>
          <a:r>
            <a:rPr lang="ru-RU" sz="2400" dirty="0"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ru-RU" sz="2400" dirty="0" err="1">
              <a:latin typeface="Arial" panose="020B0604020202020204" pitchFamily="34" charset="0"/>
              <a:cs typeface="Arial" panose="020B0604020202020204" pitchFamily="34" charset="0"/>
            </a:rPr>
            <a:t>припускаємо</a:t>
          </a:r>
          <a:r>
            <a:rPr lang="ru-RU" sz="2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400" dirty="0" err="1">
              <a:latin typeface="Arial" panose="020B0604020202020204" pitchFamily="34" charset="0"/>
              <a:cs typeface="Arial" panose="020B0604020202020204" pitchFamily="34" charset="0"/>
            </a:rPr>
            <a:t>інсульт</a:t>
          </a:r>
          <a:r>
            <a:rPr lang="ru-RU" sz="2400" dirty="0">
              <a:latin typeface="Arial" panose="020B0604020202020204" pitchFamily="34" charset="0"/>
              <a:cs typeface="Arial" panose="020B0604020202020204" pitchFamily="34" charset="0"/>
            </a:rPr>
            <a:t>. </a:t>
          </a:r>
          <a:endParaRPr lang="uk-UA" sz="2800" dirty="0"/>
        </a:p>
      </dgm:t>
    </dgm:pt>
    <dgm:pt modelId="{5F19C826-E9CE-464A-AA34-49F433D1DD27}" type="parTrans" cxnId="{CBF45987-C5E6-4322-B916-C449A665030F}">
      <dgm:prSet/>
      <dgm:spPr/>
      <dgm:t>
        <a:bodyPr/>
        <a:lstStyle/>
        <a:p>
          <a:endParaRPr lang="uk-UA"/>
        </a:p>
      </dgm:t>
    </dgm:pt>
    <dgm:pt modelId="{58C0B4D9-3FB4-42BF-9EB2-A55D2C1E6F44}" type="sibTrans" cxnId="{CBF45987-C5E6-4322-B916-C449A665030F}">
      <dgm:prSet/>
      <dgm:spPr/>
      <dgm:t>
        <a:bodyPr/>
        <a:lstStyle/>
        <a:p>
          <a:endParaRPr lang="uk-UA"/>
        </a:p>
      </dgm:t>
    </dgm:pt>
    <dgm:pt modelId="{14E991A0-3155-45AE-B44B-D9994DDDBCF2}">
      <dgm:prSet phldrT="[Текст]"/>
      <dgm:spPr/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У </a:t>
          </a:r>
          <a:r>
            <a:rPr lang="ru-RU" dirty="0" err="1">
              <a:latin typeface="Arial" panose="020B0604020202020204" pitchFamily="34" charset="0"/>
              <a:cs typeface="Arial" panose="020B0604020202020204" pitchFamily="34" charset="0"/>
            </a:rPr>
            <a:t>літніх</a:t>
          </a: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>
              <a:latin typeface="Arial" panose="020B0604020202020204" pitchFamily="34" charset="0"/>
              <a:cs typeface="Arial" panose="020B0604020202020204" pitchFamily="34" charset="0"/>
            </a:rPr>
            <a:t>пацієнтів</a:t>
          </a: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 для </a:t>
          </a:r>
          <a:r>
            <a:rPr lang="ru-RU" dirty="0" err="1">
              <a:latin typeface="Arial" panose="020B0604020202020204" pitchFamily="34" charset="0"/>
              <a:cs typeface="Arial" panose="020B0604020202020204" pitchFamily="34" charset="0"/>
            </a:rPr>
            <a:t>виключення</a:t>
          </a: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>
              <a:latin typeface="Arial" panose="020B0604020202020204" pitchFamily="34" charset="0"/>
              <a:cs typeface="Arial" panose="020B0604020202020204" pitchFamily="34" charset="0"/>
            </a:rPr>
            <a:t>лейкенцефалопатіі</a:t>
          </a: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>
              <a:latin typeface="Arial" panose="020B0604020202020204" pitchFamily="34" charset="0"/>
              <a:cs typeface="Arial" panose="020B0604020202020204" pitchFamily="34" charset="0"/>
            </a:rPr>
            <a:t>виконуємо</a:t>
          </a: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 КТА. </a:t>
          </a:r>
          <a:r>
            <a:rPr lang="ru-RU" dirty="0" err="1">
              <a:latin typeface="Arial" panose="020B0604020202020204" pitchFamily="34" charset="0"/>
              <a:cs typeface="Arial" panose="020B0604020202020204" pitchFamily="34" charset="0"/>
            </a:rPr>
            <a:t>Знаходимо</a:t>
          </a: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>
              <a:latin typeface="Arial" panose="020B0604020202020204" pitchFamily="34" charset="0"/>
              <a:cs typeface="Arial" panose="020B0604020202020204" pitchFamily="34" charset="0"/>
            </a:rPr>
            <a:t>інфаркт</a:t>
          </a: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 в СМА. </a:t>
          </a:r>
          <a:endParaRPr lang="uk-UA" dirty="0"/>
        </a:p>
      </dgm:t>
    </dgm:pt>
    <dgm:pt modelId="{0850D9C5-ABC0-42B9-B3CC-CECC0C47A874}" type="parTrans" cxnId="{3F140C5E-2AEA-4677-A97F-7C118A7B7B92}">
      <dgm:prSet/>
      <dgm:spPr/>
      <dgm:t>
        <a:bodyPr/>
        <a:lstStyle/>
        <a:p>
          <a:endParaRPr lang="uk-UA"/>
        </a:p>
      </dgm:t>
    </dgm:pt>
    <dgm:pt modelId="{71C51A44-D6F2-433F-8DA3-184847CAEDCE}" type="sibTrans" cxnId="{3F140C5E-2AEA-4677-A97F-7C118A7B7B92}">
      <dgm:prSet/>
      <dgm:spPr/>
      <dgm:t>
        <a:bodyPr/>
        <a:lstStyle/>
        <a:p>
          <a:endParaRPr lang="uk-UA"/>
        </a:p>
      </dgm:t>
    </dgm:pt>
    <dgm:pt modelId="{909D5896-D683-49D7-AAD2-8E571AC770D5}">
      <dgm:prSet phldrT="[Текст]"/>
      <dgm:spPr/>
      <dgm:t>
        <a:bodyPr/>
        <a:lstStyle/>
        <a:p>
          <a:r>
            <a:rPr lang="ru-RU" b="0" i="0" dirty="0"/>
            <a:t>При КТ-ДВІ </a:t>
          </a:r>
          <a:r>
            <a:rPr lang="ru-RU" b="0" i="0" dirty="0" err="1"/>
            <a:t>і</a:t>
          </a:r>
          <a:r>
            <a:rPr lang="ru-RU" b="0" i="0" dirty="0"/>
            <a:t> МР-ДВІ </a:t>
          </a:r>
          <a:r>
            <a:rPr lang="ru-RU" b="0" i="0" dirty="0" err="1"/>
            <a:t>отримуємо</a:t>
          </a:r>
          <a:r>
            <a:rPr lang="ru-RU" b="0" i="0" dirty="0"/>
            <a:t> </a:t>
          </a:r>
          <a:r>
            <a:rPr lang="ru-RU" b="0" i="0" dirty="0" err="1"/>
            <a:t>гарне</a:t>
          </a:r>
          <a:r>
            <a:rPr lang="ru-RU" b="0" i="0" dirty="0"/>
            <a:t> </a:t>
          </a:r>
          <a:r>
            <a:rPr lang="ru-RU" b="0" i="0" dirty="0" err="1"/>
            <a:t>уявлення</a:t>
          </a:r>
          <a:r>
            <a:rPr lang="ru-RU" b="0" i="0" dirty="0"/>
            <a:t> про область, яка </a:t>
          </a:r>
          <a:r>
            <a:rPr lang="ru-RU" b="0" i="0" dirty="0" err="1"/>
            <a:t>є</a:t>
          </a:r>
          <a:r>
            <a:rPr lang="ru-RU" b="0" i="0" dirty="0"/>
            <a:t> </a:t>
          </a:r>
          <a:r>
            <a:rPr lang="ru-RU" b="0" i="0" dirty="0" err="1"/>
            <a:t>інфарктом</a:t>
          </a:r>
          <a:r>
            <a:rPr lang="ru-RU" b="0" i="0" dirty="0"/>
            <a:t>, </a:t>
          </a:r>
          <a:r>
            <a:rPr lang="ru-RU" b="0" i="0" dirty="0" err="1"/>
            <a:t>але</a:t>
          </a:r>
          <a:r>
            <a:rPr lang="ru-RU" b="0" i="0" dirty="0"/>
            <a:t> не </a:t>
          </a:r>
          <a:r>
            <a:rPr lang="ru-RU" b="0" i="0" dirty="0" err="1"/>
            <a:t>можемо</a:t>
          </a:r>
          <a:r>
            <a:rPr lang="ru-RU" b="0" i="0" dirty="0"/>
            <a:t> </a:t>
          </a:r>
          <a:r>
            <a:rPr lang="ru-RU" b="0" i="0" dirty="0" err="1"/>
            <a:t>виключити</a:t>
          </a:r>
          <a:r>
            <a:rPr lang="ru-RU" b="0" i="0" dirty="0"/>
            <a:t> </a:t>
          </a:r>
          <a:r>
            <a:rPr lang="ru-RU" b="0" i="0" dirty="0" err="1"/>
            <a:t>більшу</a:t>
          </a:r>
          <a:r>
            <a:rPr lang="ru-RU" b="0" i="0" dirty="0"/>
            <a:t> </a:t>
          </a:r>
          <a:r>
            <a:rPr lang="ru-RU" b="0" i="0" dirty="0" err="1"/>
            <a:t>ішемічну</a:t>
          </a:r>
          <a:r>
            <a:rPr lang="ru-RU" b="0" i="0" dirty="0"/>
            <a:t> </a:t>
          </a:r>
          <a:r>
            <a:rPr lang="ru-RU" b="0" i="0" dirty="0" err="1"/>
            <a:t>півтінь</a:t>
          </a:r>
          <a:r>
            <a:rPr lang="ru-RU" b="0" i="0" dirty="0"/>
            <a:t> (тканину </a:t>
          </a:r>
          <a:r>
            <a:rPr lang="ru-RU" b="0" i="0" dirty="0" err="1"/>
            <a:t>під</a:t>
          </a:r>
          <a:r>
            <a:rPr lang="ru-RU" b="0" i="0" dirty="0"/>
            <a:t> </a:t>
          </a:r>
          <a:r>
            <a:rPr lang="ru-RU" b="0" i="0" dirty="0" err="1"/>
            <a:t>загрозою</a:t>
          </a:r>
          <a:r>
            <a:rPr lang="ru-RU" b="0" i="0" dirty="0"/>
            <a:t>!).</a:t>
          </a:r>
          <a:endParaRPr lang="uk-UA" dirty="0"/>
        </a:p>
      </dgm:t>
    </dgm:pt>
    <dgm:pt modelId="{28C16748-EF60-49F8-A8B6-140B873013B4}" type="parTrans" cxnId="{AE6529A5-15D6-4A36-9ED5-E0891109CB44}">
      <dgm:prSet/>
      <dgm:spPr/>
      <dgm:t>
        <a:bodyPr/>
        <a:lstStyle/>
        <a:p>
          <a:endParaRPr lang="uk-UA"/>
        </a:p>
      </dgm:t>
    </dgm:pt>
    <dgm:pt modelId="{6A530DF1-CBAD-4EE4-A9D2-DC7450E247DD}" type="sibTrans" cxnId="{AE6529A5-15D6-4A36-9ED5-E0891109CB44}">
      <dgm:prSet/>
      <dgm:spPr/>
      <dgm:t>
        <a:bodyPr/>
        <a:lstStyle/>
        <a:p>
          <a:endParaRPr lang="uk-UA"/>
        </a:p>
      </dgm:t>
    </dgm:pt>
    <dgm:pt modelId="{84B94C7B-4E76-4CAD-9243-F988D7878DC1}">
      <dgm:prSet/>
      <dgm:spPr/>
      <dgm:t>
        <a:bodyPr/>
        <a:lstStyle/>
        <a:p>
          <a:r>
            <a:rPr lang="ru-RU" b="0" i="0" dirty="0"/>
            <a:t>Проводимо КТ-ПВІ </a:t>
          </a:r>
          <a:r>
            <a:rPr lang="ru-RU" b="0" i="0" dirty="0" err="1"/>
            <a:t>або</a:t>
          </a:r>
          <a:r>
            <a:rPr lang="ru-RU" b="0" i="0" dirty="0"/>
            <a:t> МРТ-ПВІ, </a:t>
          </a:r>
          <a:r>
            <a:rPr lang="ru-RU" b="0" i="0" dirty="0" err="1"/>
            <a:t>зіставляємо</a:t>
          </a:r>
          <a:r>
            <a:rPr lang="ru-RU" b="0" i="0" dirty="0"/>
            <a:t> </a:t>
          </a:r>
          <a:r>
            <a:rPr lang="ru-RU" b="0" i="0" dirty="0" err="1"/>
            <a:t>їх</a:t>
          </a:r>
          <a:r>
            <a:rPr lang="ru-RU" b="0" i="0" dirty="0"/>
            <a:t>. При </a:t>
          </a:r>
          <a:r>
            <a:rPr lang="ru-RU" b="0" i="0" dirty="0" err="1"/>
            <a:t>поширеності</a:t>
          </a:r>
          <a:r>
            <a:rPr lang="ru-RU" b="0" i="0" dirty="0"/>
            <a:t> </a:t>
          </a:r>
          <a:r>
            <a:rPr lang="ru-RU" b="0" i="0" dirty="0" err="1"/>
            <a:t>ділянки</a:t>
          </a:r>
          <a:r>
            <a:rPr lang="ru-RU" b="0" i="0" dirty="0"/>
            <a:t> </a:t>
          </a:r>
          <a:r>
            <a:rPr lang="ru-RU" b="0" i="0" dirty="0" err="1"/>
            <a:t>ураження</a:t>
          </a:r>
          <a:r>
            <a:rPr lang="ru-RU" b="0" i="0" dirty="0"/>
            <a:t> в ПВІ </a:t>
          </a:r>
          <a:r>
            <a:rPr lang="ru-RU" b="0" i="0" dirty="0" err="1"/>
            <a:t>більше</a:t>
          </a:r>
          <a:r>
            <a:rPr lang="ru-RU" b="0" i="0" dirty="0"/>
            <a:t>, </a:t>
          </a:r>
          <a:r>
            <a:rPr lang="ru-RU" b="0" i="0" dirty="0" err="1"/>
            <a:t>ніж</a:t>
          </a:r>
          <a:r>
            <a:rPr lang="ru-RU" b="0" i="0" dirty="0"/>
            <a:t> в </a:t>
          </a:r>
          <a:r>
            <a:rPr lang="ru-RU" b="0" i="0" dirty="0" err="1"/>
            <a:t>дви</a:t>
          </a:r>
          <a:r>
            <a:rPr lang="ru-RU" b="0" i="0" dirty="0"/>
            <a:t>- </a:t>
          </a:r>
          <a:r>
            <a:rPr lang="ru-RU" b="0" i="0" dirty="0" err="1"/>
            <a:t>загроза</a:t>
          </a:r>
          <a:r>
            <a:rPr lang="ru-RU" b="0" i="0" dirty="0"/>
            <a:t> </a:t>
          </a:r>
          <a:r>
            <a:rPr lang="ru-RU" b="0" i="0" dirty="0" err="1"/>
            <a:t>залучення</a:t>
          </a:r>
          <a:r>
            <a:rPr lang="ru-RU" b="0" i="0" dirty="0"/>
            <a:t> (</a:t>
          </a:r>
          <a:r>
            <a:rPr lang="ru-RU" b="0" i="0" dirty="0" err="1"/>
            <a:t>поширення</a:t>
          </a:r>
          <a:r>
            <a:rPr lang="ru-RU" b="0" i="0" dirty="0"/>
            <a:t>) </a:t>
          </a:r>
          <a:r>
            <a:rPr lang="ru-RU" b="0" i="0" dirty="0" err="1"/>
            <a:t>інфаркту</a:t>
          </a:r>
          <a:r>
            <a:rPr lang="ru-RU" b="0" i="0" dirty="0"/>
            <a:t> </a:t>
          </a:r>
          <a:r>
            <a:rPr lang="ru-RU" b="0" i="0" dirty="0" err="1"/>
            <a:t>висока</a:t>
          </a:r>
          <a:r>
            <a:rPr lang="ru-RU" b="0" i="0" dirty="0"/>
            <a:t>.</a:t>
          </a:r>
          <a:endParaRPr lang="ru-RU" dirty="0"/>
        </a:p>
      </dgm:t>
    </dgm:pt>
    <dgm:pt modelId="{E84A0515-6DA4-4DB3-97AA-CE57DCDD5BB9}" type="parTrans" cxnId="{5F23F0D7-E094-4E9E-B071-68436E8A2DB9}">
      <dgm:prSet/>
      <dgm:spPr/>
      <dgm:t>
        <a:bodyPr/>
        <a:lstStyle/>
        <a:p>
          <a:endParaRPr lang="uk-UA"/>
        </a:p>
      </dgm:t>
    </dgm:pt>
    <dgm:pt modelId="{484D8DD7-C911-432D-851C-B3282E41B8ED}" type="sibTrans" cxnId="{5F23F0D7-E094-4E9E-B071-68436E8A2DB9}">
      <dgm:prSet/>
      <dgm:spPr/>
      <dgm:t>
        <a:bodyPr/>
        <a:lstStyle/>
        <a:p>
          <a:endParaRPr lang="uk-UA"/>
        </a:p>
      </dgm:t>
    </dgm:pt>
    <dgm:pt modelId="{C5FA494B-B791-4EF5-A75B-B2A4C2D9CFA0}" type="pres">
      <dgm:prSet presAssocID="{F602067E-612F-4AF8-819A-752B97AE5B6C}" presName="Name0" presStyleCnt="0">
        <dgm:presLayoutVars>
          <dgm:chMax val="7"/>
          <dgm:chPref val="7"/>
          <dgm:dir/>
        </dgm:presLayoutVars>
      </dgm:prSet>
      <dgm:spPr/>
    </dgm:pt>
    <dgm:pt modelId="{7BD3BE0D-CC86-4492-B4B7-B98877782FA7}" type="pres">
      <dgm:prSet presAssocID="{F602067E-612F-4AF8-819A-752B97AE5B6C}" presName="Name1" presStyleCnt="0"/>
      <dgm:spPr/>
    </dgm:pt>
    <dgm:pt modelId="{C4423F9C-7DB1-4613-B086-98B1C753CA6A}" type="pres">
      <dgm:prSet presAssocID="{F602067E-612F-4AF8-819A-752B97AE5B6C}" presName="cycle" presStyleCnt="0"/>
      <dgm:spPr/>
    </dgm:pt>
    <dgm:pt modelId="{5A66E180-A5D2-4314-A984-8BF3A626ACC5}" type="pres">
      <dgm:prSet presAssocID="{F602067E-612F-4AF8-819A-752B97AE5B6C}" presName="srcNode" presStyleLbl="node1" presStyleIdx="0" presStyleCnt="4"/>
      <dgm:spPr/>
    </dgm:pt>
    <dgm:pt modelId="{E46662F2-A623-4686-9DE2-753CB92AC7C8}" type="pres">
      <dgm:prSet presAssocID="{F602067E-612F-4AF8-819A-752B97AE5B6C}" presName="conn" presStyleLbl="parChTrans1D2" presStyleIdx="0" presStyleCnt="1"/>
      <dgm:spPr/>
    </dgm:pt>
    <dgm:pt modelId="{E13F1149-7E01-427B-B9D3-E1EAE855C686}" type="pres">
      <dgm:prSet presAssocID="{F602067E-612F-4AF8-819A-752B97AE5B6C}" presName="extraNode" presStyleLbl="node1" presStyleIdx="0" presStyleCnt="4"/>
      <dgm:spPr/>
    </dgm:pt>
    <dgm:pt modelId="{A011DB1C-D4C6-4111-90E5-DB550082E7D5}" type="pres">
      <dgm:prSet presAssocID="{F602067E-612F-4AF8-819A-752B97AE5B6C}" presName="dstNode" presStyleLbl="node1" presStyleIdx="0" presStyleCnt="4"/>
      <dgm:spPr/>
    </dgm:pt>
    <dgm:pt modelId="{A621B9B7-9076-4B2B-AD08-7CDB7D662ADA}" type="pres">
      <dgm:prSet presAssocID="{43B098A2-504A-4DD9-8508-5654291912F9}" presName="text_1" presStyleLbl="node1" presStyleIdx="0" presStyleCnt="4" custLinFactNeighborX="-325">
        <dgm:presLayoutVars>
          <dgm:bulletEnabled val="1"/>
        </dgm:presLayoutVars>
      </dgm:prSet>
      <dgm:spPr/>
    </dgm:pt>
    <dgm:pt modelId="{555B684A-0B3B-4C7F-A8D4-937778C0883C}" type="pres">
      <dgm:prSet presAssocID="{43B098A2-504A-4DD9-8508-5654291912F9}" presName="accent_1" presStyleCnt="0"/>
      <dgm:spPr/>
    </dgm:pt>
    <dgm:pt modelId="{01B7B13E-D57D-477D-B5C7-F8BCF6D0D5C8}" type="pres">
      <dgm:prSet presAssocID="{43B098A2-504A-4DD9-8508-5654291912F9}" presName="accentRepeatNode" presStyleLbl="solidFgAcc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59E41F5-B810-4456-A23D-4C050B062F5A}" type="pres">
      <dgm:prSet presAssocID="{14E991A0-3155-45AE-B44B-D9994DDDBCF2}" presName="text_2" presStyleLbl="node1" presStyleIdx="1" presStyleCnt="4">
        <dgm:presLayoutVars>
          <dgm:bulletEnabled val="1"/>
        </dgm:presLayoutVars>
      </dgm:prSet>
      <dgm:spPr/>
    </dgm:pt>
    <dgm:pt modelId="{CC7CD02D-D51A-40F5-9C39-295A1309D537}" type="pres">
      <dgm:prSet presAssocID="{14E991A0-3155-45AE-B44B-D9994DDDBCF2}" presName="accent_2" presStyleCnt="0"/>
      <dgm:spPr/>
    </dgm:pt>
    <dgm:pt modelId="{A9542FE9-6E74-47C4-BC3B-615C0FBF7C07}" type="pres">
      <dgm:prSet presAssocID="{14E991A0-3155-45AE-B44B-D9994DDDBCF2}" presName="accentRepeatNode" presStyleLbl="solidFgAcc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D6298239-93D9-4AB5-94DE-7D37E2A2A5D6}" type="pres">
      <dgm:prSet presAssocID="{909D5896-D683-49D7-AAD2-8E571AC770D5}" presName="text_3" presStyleLbl="node1" presStyleIdx="2" presStyleCnt="4">
        <dgm:presLayoutVars>
          <dgm:bulletEnabled val="1"/>
        </dgm:presLayoutVars>
      </dgm:prSet>
      <dgm:spPr/>
    </dgm:pt>
    <dgm:pt modelId="{FF91A8A5-4387-437E-9BC2-00BF3A3A5DA1}" type="pres">
      <dgm:prSet presAssocID="{909D5896-D683-49D7-AAD2-8E571AC770D5}" presName="accent_3" presStyleCnt="0"/>
      <dgm:spPr/>
    </dgm:pt>
    <dgm:pt modelId="{34C54749-CF9F-4E67-9AF0-2BDC83A925D5}" type="pres">
      <dgm:prSet presAssocID="{909D5896-D683-49D7-AAD2-8E571AC770D5}" presName="accentRepeatNode" presStyleLbl="solidFgAcc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430243EF-7E8E-4299-8AA7-F45A28F2E1D0}" type="pres">
      <dgm:prSet presAssocID="{84B94C7B-4E76-4CAD-9243-F988D7878DC1}" presName="text_4" presStyleLbl="node1" presStyleIdx="3" presStyleCnt="4">
        <dgm:presLayoutVars>
          <dgm:bulletEnabled val="1"/>
        </dgm:presLayoutVars>
      </dgm:prSet>
      <dgm:spPr/>
    </dgm:pt>
    <dgm:pt modelId="{FB06DB81-AA41-4C55-A696-DADC7ADB2325}" type="pres">
      <dgm:prSet presAssocID="{84B94C7B-4E76-4CAD-9243-F988D7878DC1}" presName="accent_4" presStyleCnt="0"/>
      <dgm:spPr/>
    </dgm:pt>
    <dgm:pt modelId="{EA2E6C47-2894-4452-993A-6F9309B5BD3F}" type="pres">
      <dgm:prSet presAssocID="{84B94C7B-4E76-4CAD-9243-F988D7878DC1}" presName="accentRepeatNode" presStyleLbl="solidFgAcc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68C1BF08-C4F8-490D-B9DE-4214C5C6EAB2}" type="presOf" srcId="{14E991A0-3155-45AE-B44B-D9994DDDBCF2}" destId="{B59E41F5-B810-4456-A23D-4C050B062F5A}" srcOrd="0" destOrd="0" presId="urn:microsoft.com/office/officeart/2008/layout/VerticalCurvedList"/>
    <dgm:cxn modelId="{26340712-3E5F-48C3-8348-FF10F4107779}" type="presOf" srcId="{909D5896-D683-49D7-AAD2-8E571AC770D5}" destId="{D6298239-93D9-4AB5-94DE-7D37E2A2A5D6}" srcOrd="0" destOrd="0" presId="urn:microsoft.com/office/officeart/2008/layout/VerticalCurvedList"/>
    <dgm:cxn modelId="{AEB02331-1CE2-4B88-BD97-011B167170D8}" type="presOf" srcId="{84B94C7B-4E76-4CAD-9243-F988D7878DC1}" destId="{430243EF-7E8E-4299-8AA7-F45A28F2E1D0}" srcOrd="0" destOrd="0" presId="urn:microsoft.com/office/officeart/2008/layout/VerticalCurvedList"/>
    <dgm:cxn modelId="{3F140C5E-2AEA-4677-A97F-7C118A7B7B92}" srcId="{F602067E-612F-4AF8-819A-752B97AE5B6C}" destId="{14E991A0-3155-45AE-B44B-D9994DDDBCF2}" srcOrd="1" destOrd="0" parTransId="{0850D9C5-ABC0-42B9-B3CC-CECC0C47A874}" sibTransId="{71C51A44-D6F2-433F-8DA3-184847CAEDCE}"/>
    <dgm:cxn modelId="{F9A21273-CDD9-4B09-A505-445A7B912A5F}" type="presOf" srcId="{43B098A2-504A-4DD9-8508-5654291912F9}" destId="{A621B9B7-9076-4B2B-AD08-7CDB7D662ADA}" srcOrd="0" destOrd="0" presId="urn:microsoft.com/office/officeart/2008/layout/VerticalCurvedList"/>
    <dgm:cxn modelId="{CBF45987-C5E6-4322-B916-C449A665030F}" srcId="{F602067E-612F-4AF8-819A-752B97AE5B6C}" destId="{43B098A2-504A-4DD9-8508-5654291912F9}" srcOrd="0" destOrd="0" parTransId="{5F19C826-E9CE-464A-AA34-49F433D1DD27}" sibTransId="{58C0B4D9-3FB4-42BF-9EB2-A55D2C1E6F44}"/>
    <dgm:cxn modelId="{AE6529A5-15D6-4A36-9ED5-E0891109CB44}" srcId="{F602067E-612F-4AF8-819A-752B97AE5B6C}" destId="{909D5896-D683-49D7-AAD2-8E571AC770D5}" srcOrd="2" destOrd="0" parTransId="{28C16748-EF60-49F8-A8B6-140B873013B4}" sibTransId="{6A530DF1-CBAD-4EE4-A9D2-DC7450E247DD}"/>
    <dgm:cxn modelId="{B5CF52BA-0E9A-403C-B393-F81B5FCBE3CB}" type="presOf" srcId="{58C0B4D9-3FB4-42BF-9EB2-A55D2C1E6F44}" destId="{E46662F2-A623-4686-9DE2-753CB92AC7C8}" srcOrd="0" destOrd="0" presId="urn:microsoft.com/office/officeart/2008/layout/VerticalCurvedList"/>
    <dgm:cxn modelId="{5F23F0D7-E094-4E9E-B071-68436E8A2DB9}" srcId="{F602067E-612F-4AF8-819A-752B97AE5B6C}" destId="{84B94C7B-4E76-4CAD-9243-F988D7878DC1}" srcOrd="3" destOrd="0" parTransId="{E84A0515-6DA4-4DB3-97AA-CE57DCDD5BB9}" sibTransId="{484D8DD7-C911-432D-851C-B3282E41B8ED}"/>
    <dgm:cxn modelId="{7B2871E1-1A2E-4F94-9F24-C723FAF079DE}" type="presOf" srcId="{F602067E-612F-4AF8-819A-752B97AE5B6C}" destId="{C5FA494B-B791-4EF5-A75B-B2A4C2D9CFA0}" srcOrd="0" destOrd="0" presId="urn:microsoft.com/office/officeart/2008/layout/VerticalCurvedList"/>
    <dgm:cxn modelId="{2EF22E46-4C35-4A33-AD42-D06BA450D5F9}" type="presParOf" srcId="{C5FA494B-B791-4EF5-A75B-B2A4C2D9CFA0}" destId="{7BD3BE0D-CC86-4492-B4B7-B98877782FA7}" srcOrd="0" destOrd="0" presId="urn:microsoft.com/office/officeart/2008/layout/VerticalCurvedList"/>
    <dgm:cxn modelId="{552F826A-0EDA-4026-A175-95D8D06FF3BF}" type="presParOf" srcId="{7BD3BE0D-CC86-4492-B4B7-B98877782FA7}" destId="{C4423F9C-7DB1-4613-B086-98B1C753CA6A}" srcOrd="0" destOrd="0" presId="urn:microsoft.com/office/officeart/2008/layout/VerticalCurvedList"/>
    <dgm:cxn modelId="{420E8AE6-7062-4E09-8EA3-220D1E9981F2}" type="presParOf" srcId="{C4423F9C-7DB1-4613-B086-98B1C753CA6A}" destId="{5A66E180-A5D2-4314-A984-8BF3A626ACC5}" srcOrd="0" destOrd="0" presId="urn:microsoft.com/office/officeart/2008/layout/VerticalCurvedList"/>
    <dgm:cxn modelId="{F07BFDFF-5770-4EE6-A224-297B0AA099DD}" type="presParOf" srcId="{C4423F9C-7DB1-4613-B086-98B1C753CA6A}" destId="{E46662F2-A623-4686-9DE2-753CB92AC7C8}" srcOrd="1" destOrd="0" presId="urn:microsoft.com/office/officeart/2008/layout/VerticalCurvedList"/>
    <dgm:cxn modelId="{26559964-EEE3-4E03-8481-9966ABD3BEBD}" type="presParOf" srcId="{C4423F9C-7DB1-4613-B086-98B1C753CA6A}" destId="{E13F1149-7E01-427B-B9D3-E1EAE855C686}" srcOrd="2" destOrd="0" presId="urn:microsoft.com/office/officeart/2008/layout/VerticalCurvedList"/>
    <dgm:cxn modelId="{7C23A417-1A0A-4351-B566-1FF304C2065B}" type="presParOf" srcId="{C4423F9C-7DB1-4613-B086-98B1C753CA6A}" destId="{A011DB1C-D4C6-4111-90E5-DB550082E7D5}" srcOrd="3" destOrd="0" presId="urn:microsoft.com/office/officeart/2008/layout/VerticalCurvedList"/>
    <dgm:cxn modelId="{558B98F0-EA22-422F-859A-9C5F9D897ABF}" type="presParOf" srcId="{7BD3BE0D-CC86-4492-B4B7-B98877782FA7}" destId="{A621B9B7-9076-4B2B-AD08-7CDB7D662ADA}" srcOrd="1" destOrd="0" presId="urn:microsoft.com/office/officeart/2008/layout/VerticalCurvedList"/>
    <dgm:cxn modelId="{553B0933-5B06-49D5-8F20-4DC65DEF5E40}" type="presParOf" srcId="{7BD3BE0D-CC86-4492-B4B7-B98877782FA7}" destId="{555B684A-0B3B-4C7F-A8D4-937778C0883C}" srcOrd="2" destOrd="0" presId="urn:microsoft.com/office/officeart/2008/layout/VerticalCurvedList"/>
    <dgm:cxn modelId="{C9680F58-F9B0-49BB-BC8C-2B1B134CBF61}" type="presParOf" srcId="{555B684A-0B3B-4C7F-A8D4-937778C0883C}" destId="{01B7B13E-D57D-477D-B5C7-F8BCF6D0D5C8}" srcOrd="0" destOrd="0" presId="urn:microsoft.com/office/officeart/2008/layout/VerticalCurvedList"/>
    <dgm:cxn modelId="{A5C9C69F-0DF9-43E4-B91F-CE1FB51BC933}" type="presParOf" srcId="{7BD3BE0D-CC86-4492-B4B7-B98877782FA7}" destId="{B59E41F5-B810-4456-A23D-4C050B062F5A}" srcOrd="3" destOrd="0" presId="urn:microsoft.com/office/officeart/2008/layout/VerticalCurvedList"/>
    <dgm:cxn modelId="{9897C5B1-880B-43F7-AF93-01A7116250A1}" type="presParOf" srcId="{7BD3BE0D-CC86-4492-B4B7-B98877782FA7}" destId="{CC7CD02D-D51A-40F5-9C39-295A1309D537}" srcOrd="4" destOrd="0" presId="urn:microsoft.com/office/officeart/2008/layout/VerticalCurvedList"/>
    <dgm:cxn modelId="{EEDEE491-FB91-494D-9AC1-C57C38316763}" type="presParOf" srcId="{CC7CD02D-D51A-40F5-9C39-295A1309D537}" destId="{A9542FE9-6E74-47C4-BC3B-615C0FBF7C07}" srcOrd="0" destOrd="0" presId="urn:microsoft.com/office/officeart/2008/layout/VerticalCurvedList"/>
    <dgm:cxn modelId="{7AE72F01-5F3A-4261-992E-300BDAF92578}" type="presParOf" srcId="{7BD3BE0D-CC86-4492-B4B7-B98877782FA7}" destId="{D6298239-93D9-4AB5-94DE-7D37E2A2A5D6}" srcOrd="5" destOrd="0" presId="urn:microsoft.com/office/officeart/2008/layout/VerticalCurvedList"/>
    <dgm:cxn modelId="{3EC89A92-C2A0-4909-9511-E820DBAE8463}" type="presParOf" srcId="{7BD3BE0D-CC86-4492-B4B7-B98877782FA7}" destId="{FF91A8A5-4387-437E-9BC2-00BF3A3A5DA1}" srcOrd="6" destOrd="0" presId="urn:microsoft.com/office/officeart/2008/layout/VerticalCurvedList"/>
    <dgm:cxn modelId="{F990A0D2-D77E-40AA-A1B8-95EE8DDE5041}" type="presParOf" srcId="{FF91A8A5-4387-437E-9BC2-00BF3A3A5DA1}" destId="{34C54749-CF9F-4E67-9AF0-2BDC83A925D5}" srcOrd="0" destOrd="0" presId="urn:microsoft.com/office/officeart/2008/layout/VerticalCurvedList"/>
    <dgm:cxn modelId="{3625C5E0-53E7-4BFD-AC40-511240789D23}" type="presParOf" srcId="{7BD3BE0D-CC86-4492-B4B7-B98877782FA7}" destId="{430243EF-7E8E-4299-8AA7-F45A28F2E1D0}" srcOrd="7" destOrd="0" presId="urn:microsoft.com/office/officeart/2008/layout/VerticalCurvedList"/>
    <dgm:cxn modelId="{E5EE73F3-5E3E-4096-A764-184C7DC64B3E}" type="presParOf" srcId="{7BD3BE0D-CC86-4492-B4B7-B98877782FA7}" destId="{FB06DB81-AA41-4C55-A696-DADC7ADB2325}" srcOrd="8" destOrd="0" presId="urn:microsoft.com/office/officeart/2008/layout/VerticalCurvedList"/>
    <dgm:cxn modelId="{5EAB2837-9CAA-4E87-92B5-1E06E06501B8}" type="presParOf" srcId="{FB06DB81-AA41-4C55-A696-DADC7ADB2325}" destId="{EA2E6C47-2894-4452-993A-6F9309B5BD3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989B451-C0A2-4D35-8079-34A3248CBD02}" type="doc">
      <dgm:prSet loTypeId="urn:microsoft.com/office/officeart/2005/8/layout/hProcess7#1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uk-UA"/>
        </a:p>
      </dgm:t>
    </dgm:pt>
    <dgm:pt modelId="{A861945B-B040-410E-A140-B382355BF3AC}">
      <dgm:prSet phldrT="[Текст]" custT="1"/>
      <dgm:spPr/>
      <dgm:t>
        <a:bodyPr/>
        <a:lstStyle/>
        <a:p>
          <a:r>
            <a:rPr lang="ru-RU" sz="2800" b="1" dirty="0" err="1">
              <a:solidFill>
                <a:schemeClr val="accent3">
                  <a:lumMod val="50000"/>
                </a:schemeClr>
              </a:solidFill>
              <a:latin typeface="Arial Narrow" panose="020B0606020202030204" pitchFamily="34" charset="0"/>
            </a:rPr>
            <a:t>Бесконтрастна</a:t>
          </a:r>
          <a:r>
            <a:rPr lang="ru-RU" sz="2800" b="1" dirty="0">
              <a:solidFill>
                <a:schemeClr val="accent3">
                  <a:lumMod val="50000"/>
                </a:schemeClr>
              </a:solidFill>
              <a:latin typeface="Arial Narrow" panose="020B0606020202030204" pitchFamily="34" charset="0"/>
            </a:rPr>
            <a:t> КТ1</a:t>
          </a:r>
          <a:endParaRPr lang="uk-UA" sz="2800" b="1" dirty="0">
            <a:solidFill>
              <a:schemeClr val="accent3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F66ED8D7-0542-460C-8C39-AD3092994B3F}" type="parTrans" cxnId="{9786D906-C307-4EBD-8627-BE9B60C62CDF}">
      <dgm:prSet/>
      <dgm:spPr/>
      <dgm:t>
        <a:bodyPr/>
        <a:lstStyle/>
        <a:p>
          <a:endParaRPr lang="uk-UA"/>
        </a:p>
      </dgm:t>
    </dgm:pt>
    <dgm:pt modelId="{0C3EE116-E940-4784-A12D-050161E57EB4}" type="sibTrans" cxnId="{9786D906-C307-4EBD-8627-BE9B60C62CDF}">
      <dgm:prSet/>
      <dgm:spPr/>
      <dgm:t>
        <a:bodyPr/>
        <a:lstStyle/>
        <a:p>
          <a:endParaRPr lang="uk-UA"/>
        </a:p>
      </dgm:t>
    </dgm:pt>
    <dgm:pt modelId="{957ED0B3-DAAF-427E-9B99-92A202D42A62}">
      <dgm:prSet phldrT="[Текст]"/>
      <dgm:spPr/>
      <dgm:t>
        <a:bodyPr/>
        <a:lstStyle/>
        <a:p>
          <a:r>
            <a:rPr lang="ru-RU" dirty="0">
              <a:latin typeface="verdana" panose="020B0604030504040204" pitchFamily="34" charset="0"/>
            </a:rPr>
            <a:t>1.При </a:t>
          </a:r>
          <a:r>
            <a:rPr lang="ru-RU" dirty="0" err="1">
              <a:latin typeface="verdana" panose="020B0604030504040204" pitchFamily="34" charset="0"/>
            </a:rPr>
            <a:t>знаходжені</a:t>
          </a:r>
          <a:r>
            <a:rPr lang="ru-RU" dirty="0">
              <a:latin typeface="verdana" panose="020B0604030504040204" pitchFamily="34" charset="0"/>
            </a:rPr>
            <a:t> </a:t>
          </a:r>
          <a:r>
            <a:rPr lang="ru-RU" dirty="0" err="1">
              <a:latin typeface="verdana" panose="020B0604030504040204" pitchFamily="34" charset="0"/>
            </a:rPr>
            <a:t>крововиливу</a:t>
          </a:r>
          <a:r>
            <a:rPr lang="ru-RU" dirty="0">
              <a:latin typeface="verdana" panose="020B0604030504040204" pitchFamily="34" charset="0"/>
            </a:rPr>
            <a:t>-дообстеження не </a:t>
          </a:r>
          <a:r>
            <a:rPr lang="ru-RU" dirty="0" err="1">
              <a:latin typeface="verdana" panose="020B0604030504040204" pitchFamily="34" charset="0"/>
            </a:rPr>
            <a:t>потрібно</a:t>
          </a:r>
          <a:r>
            <a:rPr lang="ru-RU" dirty="0">
              <a:latin typeface="verdana" panose="020B0604030504040204" pitchFamily="34" charset="0"/>
            </a:rPr>
            <a:t>)
2. При </a:t>
          </a:r>
          <a:r>
            <a:rPr lang="ru-RU" dirty="0" err="1">
              <a:latin typeface="verdana" panose="020B0604030504040204" pitchFamily="34" charset="0"/>
            </a:rPr>
            <a:t>ішемії</a:t>
          </a:r>
          <a:r>
            <a:rPr lang="ru-RU" dirty="0">
              <a:latin typeface="verdana" panose="020B0604030504040204" pitchFamily="34" charset="0"/>
            </a:rPr>
            <a:t> </a:t>
          </a:r>
          <a:r>
            <a:rPr lang="ru-RU" dirty="0" err="1">
              <a:latin typeface="verdana" panose="020B0604030504040204" pitchFamily="34" charset="0"/>
            </a:rPr>
            <a:t>або</a:t>
          </a:r>
          <a:r>
            <a:rPr lang="ru-RU" dirty="0">
              <a:latin typeface="verdana" panose="020B0604030504040204" pitchFamily="34" charset="0"/>
            </a:rPr>
            <a:t> </a:t>
          </a:r>
          <a:r>
            <a:rPr lang="ru-RU" dirty="0" err="1">
              <a:latin typeface="verdana" panose="020B0604030504040204" pitchFamily="34" charset="0"/>
            </a:rPr>
            <a:t>її</a:t>
          </a:r>
          <a:r>
            <a:rPr lang="ru-RU" dirty="0">
              <a:latin typeface="verdana" panose="020B0604030504040204" pitchFamily="34" charset="0"/>
            </a:rPr>
            <a:t> </a:t>
          </a:r>
          <a:r>
            <a:rPr lang="ru-RU" dirty="0" err="1">
              <a:latin typeface="verdana" panose="020B0604030504040204" pitchFamily="34" charset="0"/>
            </a:rPr>
            <a:t>відсутності-КТ</a:t>
          </a:r>
          <a:r>
            <a:rPr lang="ru-RU" dirty="0">
              <a:latin typeface="verdana" panose="020B0604030504040204" pitchFamily="34" charset="0"/>
            </a:rPr>
            <a:t> ПВІ </a:t>
          </a:r>
          <a:r>
            <a:rPr lang="ru-RU" dirty="0" err="1">
              <a:latin typeface="verdana" panose="020B0604030504040204" pitchFamily="34" charset="0"/>
            </a:rPr>
            <a:t>і</a:t>
          </a:r>
          <a:r>
            <a:rPr lang="ru-RU" dirty="0">
              <a:latin typeface="verdana" panose="020B0604030504040204" pitchFamily="34" charset="0"/>
            </a:rPr>
            <a:t> КТА КТА</a:t>
          </a:r>
          <a:endParaRPr lang="uk-UA" dirty="0"/>
        </a:p>
      </dgm:t>
    </dgm:pt>
    <dgm:pt modelId="{04BF3944-0E1A-4099-AEFD-21ACDEF619A1}" type="parTrans" cxnId="{3357725C-B80B-4BC0-9F3F-1E1F9D5B4010}">
      <dgm:prSet/>
      <dgm:spPr/>
      <dgm:t>
        <a:bodyPr/>
        <a:lstStyle/>
        <a:p>
          <a:endParaRPr lang="uk-UA"/>
        </a:p>
      </dgm:t>
    </dgm:pt>
    <dgm:pt modelId="{F66D3D1B-51B9-4CDD-8A6C-0A9989E2CE3D}" type="sibTrans" cxnId="{3357725C-B80B-4BC0-9F3F-1E1F9D5B4010}">
      <dgm:prSet/>
      <dgm:spPr/>
      <dgm:t>
        <a:bodyPr/>
        <a:lstStyle/>
        <a:p>
          <a:endParaRPr lang="uk-UA"/>
        </a:p>
      </dgm:t>
    </dgm:pt>
    <dgm:pt modelId="{360C4960-608C-43AE-BF85-E86615756419}">
      <dgm:prSet phldrT="[Текст]"/>
      <dgm:spPr/>
      <dgm:t>
        <a:bodyPr/>
        <a:lstStyle/>
        <a:p>
          <a:r>
            <a:rPr lang="ru-RU" dirty="0">
              <a:solidFill>
                <a:schemeClr val="accent3">
                  <a:lumMod val="50000"/>
                </a:schemeClr>
              </a:solidFill>
            </a:rPr>
            <a:t>КТ ПВИ и КТА</a:t>
          </a:r>
          <a:endParaRPr lang="uk-UA" dirty="0">
            <a:solidFill>
              <a:schemeClr val="accent3">
                <a:lumMod val="50000"/>
              </a:schemeClr>
            </a:solidFill>
          </a:endParaRPr>
        </a:p>
      </dgm:t>
    </dgm:pt>
    <dgm:pt modelId="{0CD7C833-88A3-4E5A-B2F1-5D3133486897}" type="parTrans" cxnId="{33437CD2-B53B-48F0-A0B4-64B0322D8F00}">
      <dgm:prSet/>
      <dgm:spPr/>
      <dgm:t>
        <a:bodyPr/>
        <a:lstStyle/>
        <a:p>
          <a:endParaRPr lang="uk-UA"/>
        </a:p>
      </dgm:t>
    </dgm:pt>
    <dgm:pt modelId="{C8B7BEC8-3A4A-4547-804B-8982D5D7835E}" type="sibTrans" cxnId="{33437CD2-B53B-48F0-A0B4-64B0322D8F00}">
      <dgm:prSet/>
      <dgm:spPr/>
      <dgm:t>
        <a:bodyPr/>
        <a:lstStyle/>
        <a:p>
          <a:endParaRPr lang="uk-UA"/>
        </a:p>
      </dgm:t>
    </dgm:pt>
    <dgm:pt modelId="{452AC7C8-1D1B-48FB-A7BF-FECD7795F08A}">
      <dgm:prSet phldrT="[Текст]"/>
      <dgm:spPr/>
      <dgm:t>
        <a:bodyPr/>
        <a:lstStyle/>
        <a:p>
          <a:endParaRPr lang="ru-RU" dirty="0">
            <a:latin typeface="verdana" panose="020B0604030504040204" pitchFamily="34" charset="0"/>
          </a:endParaRPr>
        </a:p>
        <a:p>
          <a:r>
            <a:rPr lang="ru-RU" dirty="0" err="1">
              <a:latin typeface="verdana" panose="020B0604030504040204" pitchFamily="34" charset="0"/>
            </a:rPr>
            <a:t>Потребують</a:t>
          </a:r>
          <a:r>
            <a:rPr lang="ru-RU" dirty="0">
              <a:latin typeface="verdana" panose="020B0604030504040204" pitchFamily="34" charset="0"/>
            </a:rPr>
            <a:t> </a:t>
          </a:r>
          <a:r>
            <a:rPr lang="ru-RU" dirty="0" err="1">
              <a:latin typeface="verdana" panose="020B0604030504040204" pitchFamily="34" charset="0"/>
            </a:rPr>
            <a:t>приблизно</a:t>
          </a:r>
          <a:r>
            <a:rPr lang="ru-RU" dirty="0">
              <a:latin typeface="verdana" panose="020B0604030504040204" pitchFamily="34" charset="0"/>
            </a:rPr>
            <a:t> 26% </a:t>
          </a:r>
          <a:r>
            <a:rPr lang="ru-RU" dirty="0" err="1">
              <a:latin typeface="verdana" panose="020B0604030504040204" pitchFamily="34" charset="0"/>
            </a:rPr>
            <a:t>пацієнтів</a:t>
          </a:r>
          <a:r>
            <a:rPr lang="ru-RU" dirty="0">
              <a:latin typeface="verdana" panose="020B0604030504040204" pitchFamily="34" charset="0"/>
            </a:rPr>
            <a:t>
ПВІ </a:t>
          </a:r>
          <a:r>
            <a:rPr lang="ru-RU" dirty="0" err="1">
              <a:latin typeface="verdana" panose="020B0604030504040204" pitchFamily="34" charset="0"/>
            </a:rPr>
            <a:t>покаже</a:t>
          </a:r>
          <a:r>
            <a:rPr lang="ru-RU" dirty="0">
              <a:latin typeface="verdana" panose="020B0604030504040204" pitchFamily="34" charset="0"/>
            </a:rPr>
            <a:t> </a:t>
          </a:r>
          <a:r>
            <a:rPr lang="ru-RU" dirty="0" err="1">
              <a:latin typeface="verdana" panose="020B0604030504040204" pitchFamily="34" charset="0"/>
            </a:rPr>
            <a:t>дефіцит</a:t>
          </a:r>
          <a:r>
            <a:rPr lang="ru-RU" dirty="0">
              <a:latin typeface="verdana" panose="020B0604030504040204" pitchFamily="34" charset="0"/>
            </a:rPr>
            <a:t> кровотоку </a:t>
          </a:r>
          <a:r>
            <a:rPr lang="ru-RU" dirty="0" err="1">
              <a:latin typeface="verdana" panose="020B0604030504040204" pitchFamily="34" charset="0"/>
            </a:rPr>
            <a:t>ураженої</a:t>
          </a:r>
          <a:r>
            <a:rPr lang="ru-RU" dirty="0">
              <a:latin typeface="verdana" panose="020B0604030504040204" pitchFamily="34" charset="0"/>
            </a:rPr>
            <a:t> </a:t>
          </a:r>
          <a:r>
            <a:rPr lang="ru-RU" dirty="0" err="1">
              <a:latin typeface="verdana" panose="020B0604030504040204" pitchFamily="34" charset="0"/>
            </a:rPr>
            <a:t>ділянки</a:t>
          </a:r>
          <a:r>
            <a:rPr lang="ru-RU" dirty="0">
              <a:latin typeface="verdana" panose="020B0604030504040204" pitchFamily="34" charset="0"/>
            </a:rPr>
            <a:t>
КТА </a:t>
          </a:r>
          <a:r>
            <a:rPr lang="ru-RU" dirty="0" err="1">
              <a:latin typeface="verdana" panose="020B0604030504040204" pitchFamily="34" charset="0"/>
            </a:rPr>
            <a:t>покаже</a:t>
          </a:r>
          <a:r>
            <a:rPr lang="ru-RU" dirty="0">
              <a:latin typeface="verdana" panose="020B0604030504040204" pitchFamily="34" charset="0"/>
            </a:rPr>
            <a:t> </a:t>
          </a:r>
          <a:r>
            <a:rPr lang="ru-RU" dirty="0" err="1">
              <a:latin typeface="verdana" panose="020B0604030504040204" pitchFamily="34" charset="0"/>
            </a:rPr>
            <a:t>судину</a:t>
          </a:r>
          <a:r>
            <a:rPr lang="ru-RU" dirty="0">
              <a:latin typeface="verdana" panose="020B0604030504040204" pitchFamily="34" charset="0"/>
            </a:rPr>
            <a:t>,  </a:t>
          </a:r>
          <a:r>
            <a:rPr lang="ru-RU" dirty="0" err="1">
              <a:latin typeface="verdana" panose="020B0604030504040204" pitchFamily="34" charset="0"/>
            </a:rPr>
            <a:t>відповідальну</a:t>
          </a:r>
          <a:r>
            <a:rPr lang="ru-RU" dirty="0">
              <a:latin typeface="verdana" panose="020B0604030504040204" pitchFamily="34" charset="0"/>
            </a:rPr>
            <a:t> за </a:t>
          </a:r>
          <a:r>
            <a:rPr lang="ru-RU" dirty="0" err="1">
              <a:latin typeface="verdana" panose="020B0604030504040204" pitchFamily="34" charset="0"/>
            </a:rPr>
            <a:t>поразку</a:t>
          </a:r>
          <a:endParaRPr lang="uk-UA" dirty="0"/>
        </a:p>
      </dgm:t>
    </dgm:pt>
    <dgm:pt modelId="{77E011C0-F1F8-4114-AFE6-2AFEEBAA964C}" type="parTrans" cxnId="{A2BE6D93-2EA1-4105-AB0F-6FFA14D4AD71}">
      <dgm:prSet/>
      <dgm:spPr/>
      <dgm:t>
        <a:bodyPr/>
        <a:lstStyle/>
        <a:p>
          <a:endParaRPr lang="uk-UA"/>
        </a:p>
      </dgm:t>
    </dgm:pt>
    <dgm:pt modelId="{05EE87BF-97CD-4C63-8689-A898CB00233D}" type="sibTrans" cxnId="{A2BE6D93-2EA1-4105-AB0F-6FFA14D4AD71}">
      <dgm:prSet/>
      <dgm:spPr/>
      <dgm:t>
        <a:bodyPr/>
        <a:lstStyle/>
        <a:p>
          <a:endParaRPr lang="uk-UA"/>
        </a:p>
      </dgm:t>
    </dgm:pt>
    <dgm:pt modelId="{84129BFE-0BFB-462F-B0D3-DC9589811485}">
      <dgm:prSet phldrT="[Текст]"/>
      <dgm:spPr/>
      <dgm:t>
        <a:bodyPr/>
        <a:lstStyle/>
        <a:p>
          <a:r>
            <a:rPr lang="ru-RU" dirty="0">
              <a:solidFill>
                <a:schemeClr val="accent3">
                  <a:lumMod val="50000"/>
                </a:schemeClr>
              </a:solidFill>
            </a:rPr>
            <a:t>КТ ДВИ</a:t>
          </a:r>
          <a:endParaRPr lang="uk-UA" dirty="0">
            <a:solidFill>
              <a:schemeClr val="accent3">
                <a:lumMod val="50000"/>
              </a:schemeClr>
            </a:solidFill>
          </a:endParaRPr>
        </a:p>
      </dgm:t>
    </dgm:pt>
    <dgm:pt modelId="{895221CE-FDB1-4EDD-9066-9FF4397D9DE2}" type="parTrans" cxnId="{7EB01F89-4B17-41E8-8A68-41BF4F4925B8}">
      <dgm:prSet/>
      <dgm:spPr/>
      <dgm:t>
        <a:bodyPr/>
        <a:lstStyle/>
        <a:p>
          <a:endParaRPr lang="uk-UA"/>
        </a:p>
      </dgm:t>
    </dgm:pt>
    <dgm:pt modelId="{056756BB-E651-48A8-BD9D-A6D2894F3DB2}" type="sibTrans" cxnId="{7EB01F89-4B17-41E8-8A68-41BF4F4925B8}">
      <dgm:prSet/>
      <dgm:spPr/>
      <dgm:t>
        <a:bodyPr/>
        <a:lstStyle/>
        <a:p>
          <a:endParaRPr lang="uk-UA"/>
        </a:p>
      </dgm:t>
    </dgm:pt>
    <dgm:pt modelId="{5A39B988-DD6F-47C3-9FF9-B27932BC9048}">
      <dgm:prSet phldrT="[Текст]"/>
      <dgm:spPr/>
      <dgm:t>
        <a:bodyPr/>
        <a:lstStyle/>
        <a:p>
          <a:endParaRPr lang="ru-RU" dirty="0"/>
        </a:p>
        <a:p>
          <a:endParaRPr lang="ru-RU" dirty="0"/>
        </a:p>
        <a:p>
          <a:r>
            <a:rPr lang="ru-RU" dirty="0"/>
            <a:t>КТ ДВІ при </a:t>
          </a:r>
          <a:r>
            <a:rPr lang="ru-RU" dirty="0" err="1"/>
            <a:t>порівнянні</a:t>
          </a:r>
          <a:r>
            <a:rPr lang="ru-RU" dirty="0"/>
            <a:t> </a:t>
          </a:r>
          <a:r>
            <a:rPr lang="ru-RU" dirty="0" err="1"/>
            <a:t>з</a:t>
          </a:r>
          <a:r>
            <a:rPr lang="ru-RU" dirty="0"/>
            <a:t> КТ ПВІ </a:t>
          </a:r>
          <a:r>
            <a:rPr lang="ru-RU" dirty="0" err="1"/>
            <a:t>покаже</a:t>
          </a:r>
          <a:r>
            <a:rPr lang="ru-RU" dirty="0"/>
            <a:t> </a:t>
          </a:r>
          <a:r>
            <a:rPr lang="ru-RU" dirty="0" err="1"/>
            <a:t>ділянку</a:t>
          </a:r>
          <a:r>
            <a:rPr lang="ru-RU" dirty="0"/>
            <a:t> </a:t>
          </a:r>
          <a:r>
            <a:rPr lang="ru-RU" dirty="0" err="1"/>
            <a:t>можливого</a:t>
          </a:r>
          <a:r>
            <a:rPr lang="ru-RU" dirty="0"/>
            <a:t> </a:t>
          </a:r>
          <a:r>
            <a:rPr lang="ru-RU" dirty="0" err="1"/>
            <a:t>поширення</a:t>
          </a:r>
          <a:r>
            <a:rPr lang="ru-RU" dirty="0"/>
            <a:t> </a:t>
          </a:r>
          <a:r>
            <a:rPr lang="ru-RU" dirty="0" err="1"/>
            <a:t>інфаркту</a:t>
          </a:r>
          <a:r>
            <a:rPr lang="ru-RU" dirty="0"/>
            <a:t> </a:t>
          </a:r>
          <a:r>
            <a:rPr lang="ru-RU" dirty="0" err="1"/>
            <a:t>мозку</a:t>
          </a:r>
          <a:endParaRPr lang="uk-UA" dirty="0"/>
        </a:p>
      </dgm:t>
    </dgm:pt>
    <dgm:pt modelId="{89C4D8BF-1AFB-42E0-9B67-CB230DBC71BD}" type="parTrans" cxnId="{4C97A937-F454-4EFE-A7A8-22D739BBE1C2}">
      <dgm:prSet/>
      <dgm:spPr/>
      <dgm:t>
        <a:bodyPr/>
        <a:lstStyle/>
        <a:p>
          <a:endParaRPr lang="uk-UA"/>
        </a:p>
      </dgm:t>
    </dgm:pt>
    <dgm:pt modelId="{BEA55EAE-3B7D-4AB1-A9DE-3EC4012DE7B8}" type="sibTrans" cxnId="{4C97A937-F454-4EFE-A7A8-22D739BBE1C2}">
      <dgm:prSet/>
      <dgm:spPr/>
      <dgm:t>
        <a:bodyPr/>
        <a:lstStyle/>
        <a:p>
          <a:endParaRPr lang="uk-UA"/>
        </a:p>
      </dgm:t>
    </dgm:pt>
    <dgm:pt modelId="{3040D43C-6ABE-40E2-8FBA-E408499EF5EB}" type="pres">
      <dgm:prSet presAssocID="{4989B451-C0A2-4D35-8079-34A3248CBD02}" presName="Name0" presStyleCnt="0">
        <dgm:presLayoutVars>
          <dgm:dir/>
          <dgm:animLvl val="lvl"/>
          <dgm:resizeHandles val="exact"/>
        </dgm:presLayoutVars>
      </dgm:prSet>
      <dgm:spPr/>
    </dgm:pt>
    <dgm:pt modelId="{5F3847E9-9E89-44C3-BE83-59A3E8031163}" type="pres">
      <dgm:prSet presAssocID="{A861945B-B040-410E-A140-B382355BF3AC}" presName="compositeNode" presStyleCnt="0">
        <dgm:presLayoutVars>
          <dgm:bulletEnabled val="1"/>
        </dgm:presLayoutVars>
      </dgm:prSet>
      <dgm:spPr/>
    </dgm:pt>
    <dgm:pt modelId="{E6B96D56-82D5-4A9F-AEFB-122075486C0C}" type="pres">
      <dgm:prSet presAssocID="{A861945B-B040-410E-A140-B382355BF3AC}" presName="bgRect" presStyleLbl="node1" presStyleIdx="0" presStyleCnt="3" custScaleX="70781" custScaleY="100000" custLinFactNeighborX="-207"/>
      <dgm:spPr/>
    </dgm:pt>
    <dgm:pt modelId="{57E64676-7522-4617-85C2-B15E7C581708}" type="pres">
      <dgm:prSet presAssocID="{A861945B-B040-410E-A140-B382355BF3AC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B08CCC50-2A2C-41F1-B101-0076B268A8F8}" type="pres">
      <dgm:prSet presAssocID="{A861945B-B040-410E-A140-B382355BF3AC}" presName="childNode" presStyleLbl="node1" presStyleIdx="0" presStyleCnt="3">
        <dgm:presLayoutVars>
          <dgm:bulletEnabled val="1"/>
        </dgm:presLayoutVars>
      </dgm:prSet>
      <dgm:spPr/>
    </dgm:pt>
    <dgm:pt modelId="{2EB08C14-0815-4227-BD89-2DBE53A9C0F8}" type="pres">
      <dgm:prSet presAssocID="{0C3EE116-E940-4784-A12D-050161E57EB4}" presName="hSp" presStyleCnt="0"/>
      <dgm:spPr/>
    </dgm:pt>
    <dgm:pt modelId="{19DBC6EA-91CA-4A83-ABA2-A1851F947297}" type="pres">
      <dgm:prSet presAssocID="{0C3EE116-E940-4784-A12D-050161E57EB4}" presName="vProcSp" presStyleCnt="0"/>
      <dgm:spPr/>
    </dgm:pt>
    <dgm:pt modelId="{F198F6A8-6AFD-49BC-ACE7-E5EC01128E4A}" type="pres">
      <dgm:prSet presAssocID="{0C3EE116-E940-4784-A12D-050161E57EB4}" presName="vSp1" presStyleCnt="0"/>
      <dgm:spPr/>
    </dgm:pt>
    <dgm:pt modelId="{5C8B70AA-9A04-4426-9D43-CB350ECC399A}" type="pres">
      <dgm:prSet presAssocID="{0C3EE116-E940-4784-A12D-050161E57EB4}" presName="simulatedConn" presStyleLbl="solidFgAcc1" presStyleIdx="0" presStyleCnt="2"/>
      <dgm:spPr/>
    </dgm:pt>
    <dgm:pt modelId="{87DB94F6-E697-4A6F-A29C-6DB53A71F233}" type="pres">
      <dgm:prSet presAssocID="{0C3EE116-E940-4784-A12D-050161E57EB4}" presName="vSp2" presStyleCnt="0"/>
      <dgm:spPr/>
    </dgm:pt>
    <dgm:pt modelId="{05A02167-13F4-48ED-9283-CA679313EB01}" type="pres">
      <dgm:prSet presAssocID="{0C3EE116-E940-4784-A12D-050161E57EB4}" presName="sibTrans" presStyleCnt="0"/>
      <dgm:spPr/>
    </dgm:pt>
    <dgm:pt modelId="{435D34E9-76E2-4CF0-BA34-CAF002B2C97B}" type="pres">
      <dgm:prSet presAssocID="{360C4960-608C-43AE-BF85-E86615756419}" presName="compositeNode" presStyleCnt="0">
        <dgm:presLayoutVars>
          <dgm:bulletEnabled val="1"/>
        </dgm:presLayoutVars>
      </dgm:prSet>
      <dgm:spPr/>
    </dgm:pt>
    <dgm:pt modelId="{9A67A6DE-033D-456D-A829-10C3CF090608}" type="pres">
      <dgm:prSet presAssocID="{360C4960-608C-43AE-BF85-E86615756419}" presName="bgRect" presStyleLbl="node1" presStyleIdx="1" presStyleCnt="3" custLinFactNeighborX="415" custLinFactNeighborY="-424"/>
      <dgm:spPr/>
    </dgm:pt>
    <dgm:pt modelId="{699FB7B6-7FC1-4219-A90F-FBBDC99A4E09}" type="pres">
      <dgm:prSet presAssocID="{360C4960-608C-43AE-BF85-E86615756419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CCC60BD8-1EF9-48C3-ACCB-F8FCD8A5FAFF}" type="pres">
      <dgm:prSet presAssocID="{360C4960-608C-43AE-BF85-E86615756419}" presName="childNode" presStyleLbl="node1" presStyleIdx="1" presStyleCnt="3">
        <dgm:presLayoutVars>
          <dgm:bulletEnabled val="1"/>
        </dgm:presLayoutVars>
      </dgm:prSet>
      <dgm:spPr/>
    </dgm:pt>
    <dgm:pt modelId="{69DFF24B-0F96-407C-BF9B-A8DC280C47DC}" type="pres">
      <dgm:prSet presAssocID="{C8B7BEC8-3A4A-4547-804B-8982D5D7835E}" presName="hSp" presStyleCnt="0"/>
      <dgm:spPr/>
    </dgm:pt>
    <dgm:pt modelId="{52E5E745-3947-4BE0-9AFC-2A615871BF73}" type="pres">
      <dgm:prSet presAssocID="{C8B7BEC8-3A4A-4547-804B-8982D5D7835E}" presName="vProcSp" presStyleCnt="0"/>
      <dgm:spPr/>
    </dgm:pt>
    <dgm:pt modelId="{A8013B08-A5E7-461D-9264-37A7AA2340F4}" type="pres">
      <dgm:prSet presAssocID="{C8B7BEC8-3A4A-4547-804B-8982D5D7835E}" presName="vSp1" presStyleCnt="0"/>
      <dgm:spPr/>
    </dgm:pt>
    <dgm:pt modelId="{9C592703-13B4-4FFD-BA9A-A59DC03EB538}" type="pres">
      <dgm:prSet presAssocID="{C8B7BEC8-3A4A-4547-804B-8982D5D7835E}" presName="simulatedConn" presStyleLbl="solidFgAcc1" presStyleIdx="1" presStyleCnt="2"/>
      <dgm:spPr/>
    </dgm:pt>
    <dgm:pt modelId="{6E702732-1D73-4323-A6D1-C78F00764032}" type="pres">
      <dgm:prSet presAssocID="{C8B7BEC8-3A4A-4547-804B-8982D5D7835E}" presName="vSp2" presStyleCnt="0"/>
      <dgm:spPr/>
    </dgm:pt>
    <dgm:pt modelId="{AC1BDE25-A079-4F8F-A32E-F9A3D763BC6D}" type="pres">
      <dgm:prSet presAssocID="{C8B7BEC8-3A4A-4547-804B-8982D5D7835E}" presName="sibTrans" presStyleCnt="0"/>
      <dgm:spPr/>
    </dgm:pt>
    <dgm:pt modelId="{9EF5814C-638D-495F-9095-CAA0E06A38F7}" type="pres">
      <dgm:prSet presAssocID="{84129BFE-0BFB-462F-B0D3-DC9589811485}" presName="compositeNode" presStyleCnt="0">
        <dgm:presLayoutVars>
          <dgm:bulletEnabled val="1"/>
        </dgm:presLayoutVars>
      </dgm:prSet>
      <dgm:spPr/>
    </dgm:pt>
    <dgm:pt modelId="{480BD9F3-9A60-4234-9BE0-3F19850BB1FF}" type="pres">
      <dgm:prSet presAssocID="{84129BFE-0BFB-462F-B0D3-DC9589811485}" presName="bgRect" presStyleLbl="node1" presStyleIdx="2" presStyleCnt="3"/>
      <dgm:spPr/>
    </dgm:pt>
    <dgm:pt modelId="{BA63379D-F903-4039-83BA-99FE40715D1C}" type="pres">
      <dgm:prSet presAssocID="{84129BFE-0BFB-462F-B0D3-DC9589811485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51A23672-4AA5-43FD-A4BC-652B475F39B5}" type="pres">
      <dgm:prSet presAssocID="{84129BFE-0BFB-462F-B0D3-DC9589811485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8D118B05-AF80-471A-9888-13DFFFA0FA50}" type="presOf" srcId="{4989B451-C0A2-4D35-8079-34A3248CBD02}" destId="{3040D43C-6ABE-40E2-8FBA-E408499EF5EB}" srcOrd="0" destOrd="0" presId="urn:microsoft.com/office/officeart/2005/8/layout/hProcess7#1"/>
    <dgm:cxn modelId="{9786D906-C307-4EBD-8627-BE9B60C62CDF}" srcId="{4989B451-C0A2-4D35-8079-34A3248CBD02}" destId="{A861945B-B040-410E-A140-B382355BF3AC}" srcOrd="0" destOrd="0" parTransId="{F66ED8D7-0542-460C-8C39-AD3092994B3F}" sibTransId="{0C3EE116-E940-4784-A12D-050161E57EB4}"/>
    <dgm:cxn modelId="{AE0B1F10-3038-4F5B-9865-3350AF5B223F}" type="presOf" srcId="{A861945B-B040-410E-A140-B382355BF3AC}" destId="{E6B96D56-82D5-4A9F-AEFB-122075486C0C}" srcOrd="0" destOrd="0" presId="urn:microsoft.com/office/officeart/2005/8/layout/hProcess7#1"/>
    <dgm:cxn modelId="{4C97A937-F454-4EFE-A7A8-22D739BBE1C2}" srcId="{84129BFE-0BFB-462F-B0D3-DC9589811485}" destId="{5A39B988-DD6F-47C3-9FF9-B27932BC9048}" srcOrd="0" destOrd="0" parTransId="{89C4D8BF-1AFB-42E0-9B67-CB230DBC71BD}" sibTransId="{BEA55EAE-3B7D-4AB1-A9DE-3EC4012DE7B8}"/>
    <dgm:cxn modelId="{3357725C-B80B-4BC0-9F3F-1E1F9D5B4010}" srcId="{A861945B-B040-410E-A140-B382355BF3AC}" destId="{957ED0B3-DAAF-427E-9B99-92A202D42A62}" srcOrd="0" destOrd="0" parTransId="{04BF3944-0E1A-4099-AEFD-21ACDEF619A1}" sibTransId="{F66D3D1B-51B9-4CDD-8A6C-0A9989E2CE3D}"/>
    <dgm:cxn modelId="{FA22145D-9DB0-47F9-A4EB-6B6C94672BE4}" type="presOf" srcId="{A861945B-B040-410E-A140-B382355BF3AC}" destId="{57E64676-7522-4617-85C2-B15E7C581708}" srcOrd="1" destOrd="0" presId="urn:microsoft.com/office/officeart/2005/8/layout/hProcess7#1"/>
    <dgm:cxn modelId="{7CB50461-D33B-4936-9445-13D65A8E4AFA}" type="presOf" srcId="{84129BFE-0BFB-462F-B0D3-DC9589811485}" destId="{BA63379D-F903-4039-83BA-99FE40715D1C}" srcOrd="1" destOrd="0" presId="urn:microsoft.com/office/officeart/2005/8/layout/hProcess7#1"/>
    <dgm:cxn modelId="{40E7C469-537E-4E6A-AA26-8C762EDFC93E}" type="presOf" srcId="{957ED0B3-DAAF-427E-9B99-92A202D42A62}" destId="{B08CCC50-2A2C-41F1-B101-0076B268A8F8}" srcOrd="0" destOrd="0" presId="urn:microsoft.com/office/officeart/2005/8/layout/hProcess7#1"/>
    <dgm:cxn modelId="{09E77472-8588-4E4B-A632-1E5FE986282D}" type="presOf" srcId="{84129BFE-0BFB-462F-B0D3-DC9589811485}" destId="{480BD9F3-9A60-4234-9BE0-3F19850BB1FF}" srcOrd="0" destOrd="0" presId="urn:microsoft.com/office/officeart/2005/8/layout/hProcess7#1"/>
    <dgm:cxn modelId="{92E04973-A535-4D82-ABEB-E574F1B922E9}" type="presOf" srcId="{360C4960-608C-43AE-BF85-E86615756419}" destId="{699FB7B6-7FC1-4219-A90F-FBBDC99A4E09}" srcOrd="1" destOrd="0" presId="urn:microsoft.com/office/officeart/2005/8/layout/hProcess7#1"/>
    <dgm:cxn modelId="{7287C07C-D28F-4EEA-9156-80E1B073E685}" type="presOf" srcId="{5A39B988-DD6F-47C3-9FF9-B27932BC9048}" destId="{51A23672-4AA5-43FD-A4BC-652B475F39B5}" srcOrd="0" destOrd="0" presId="urn:microsoft.com/office/officeart/2005/8/layout/hProcess7#1"/>
    <dgm:cxn modelId="{7EB01F89-4B17-41E8-8A68-41BF4F4925B8}" srcId="{4989B451-C0A2-4D35-8079-34A3248CBD02}" destId="{84129BFE-0BFB-462F-B0D3-DC9589811485}" srcOrd="2" destOrd="0" parTransId="{895221CE-FDB1-4EDD-9066-9FF4397D9DE2}" sibTransId="{056756BB-E651-48A8-BD9D-A6D2894F3DB2}"/>
    <dgm:cxn modelId="{A2BE6D93-2EA1-4105-AB0F-6FFA14D4AD71}" srcId="{360C4960-608C-43AE-BF85-E86615756419}" destId="{452AC7C8-1D1B-48FB-A7BF-FECD7795F08A}" srcOrd="0" destOrd="0" parTransId="{77E011C0-F1F8-4114-AFE6-2AFEEBAA964C}" sibTransId="{05EE87BF-97CD-4C63-8689-A898CB00233D}"/>
    <dgm:cxn modelId="{1E1484C6-8700-49CC-AD7B-EED0B2F54EE0}" type="presOf" srcId="{452AC7C8-1D1B-48FB-A7BF-FECD7795F08A}" destId="{CCC60BD8-1EF9-48C3-ACCB-F8FCD8A5FAFF}" srcOrd="0" destOrd="0" presId="urn:microsoft.com/office/officeart/2005/8/layout/hProcess7#1"/>
    <dgm:cxn modelId="{33437CD2-B53B-48F0-A0B4-64B0322D8F00}" srcId="{4989B451-C0A2-4D35-8079-34A3248CBD02}" destId="{360C4960-608C-43AE-BF85-E86615756419}" srcOrd="1" destOrd="0" parTransId="{0CD7C833-88A3-4E5A-B2F1-5D3133486897}" sibTransId="{C8B7BEC8-3A4A-4547-804B-8982D5D7835E}"/>
    <dgm:cxn modelId="{9B36DCF8-0CD6-4B89-8EC9-C931DAC224B2}" type="presOf" srcId="{360C4960-608C-43AE-BF85-E86615756419}" destId="{9A67A6DE-033D-456D-A829-10C3CF090608}" srcOrd="0" destOrd="0" presId="urn:microsoft.com/office/officeart/2005/8/layout/hProcess7#1"/>
    <dgm:cxn modelId="{FA8CCA4C-C2C3-4CE9-B345-2AFEAB4C8B78}" type="presParOf" srcId="{3040D43C-6ABE-40E2-8FBA-E408499EF5EB}" destId="{5F3847E9-9E89-44C3-BE83-59A3E8031163}" srcOrd="0" destOrd="0" presId="urn:microsoft.com/office/officeart/2005/8/layout/hProcess7#1"/>
    <dgm:cxn modelId="{2C1992C0-13B9-48DB-8BB3-9E7E41A443C5}" type="presParOf" srcId="{5F3847E9-9E89-44C3-BE83-59A3E8031163}" destId="{E6B96D56-82D5-4A9F-AEFB-122075486C0C}" srcOrd="0" destOrd="0" presId="urn:microsoft.com/office/officeart/2005/8/layout/hProcess7#1"/>
    <dgm:cxn modelId="{F91800C0-560A-4407-AE91-CC057357ED11}" type="presParOf" srcId="{5F3847E9-9E89-44C3-BE83-59A3E8031163}" destId="{57E64676-7522-4617-85C2-B15E7C581708}" srcOrd="1" destOrd="0" presId="urn:microsoft.com/office/officeart/2005/8/layout/hProcess7#1"/>
    <dgm:cxn modelId="{21E026CA-515C-43E3-9CAD-511E7694236D}" type="presParOf" srcId="{5F3847E9-9E89-44C3-BE83-59A3E8031163}" destId="{B08CCC50-2A2C-41F1-B101-0076B268A8F8}" srcOrd="2" destOrd="0" presId="urn:microsoft.com/office/officeart/2005/8/layout/hProcess7#1"/>
    <dgm:cxn modelId="{0876985C-B3DC-44EE-857A-6ABED2F98458}" type="presParOf" srcId="{3040D43C-6ABE-40E2-8FBA-E408499EF5EB}" destId="{2EB08C14-0815-4227-BD89-2DBE53A9C0F8}" srcOrd="1" destOrd="0" presId="urn:microsoft.com/office/officeart/2005/8/layout/hProcess7#1"/>
    <dgm:cxn modelId="{D3A5CB69-6279-4B5B-BEDA-DDEE7ECFFF57}" type="presParOf" srcId="{3040D43C-6ABE-40E2-8FBA-E408499EF5EB}" destId="{19DBC6EA-91CA-4A83-ABA2-A1851F947297}" srcOrd="2" destOrd="0" presId="urn:microsoft.com/office/officeart/2005/8/layout/hProcess7#1"/>
    <dgm:cxn modelId="{C6F600C5-FFF9-49AA-A7C3-E8D6557B50C7}" type="presParOf" srcId="{19DBC6EA-91CA-4A83-ABA2-A1851F947297}" destId="{F198F6A8-6AFD-49BC-ACE7-E5EC01128E4A}" srcOrd="0" destOrd="0" presId="urn:microsoft.com/office/officeart/2005/8/layout/hProcess7#1"/>
    <dgm:cxn modelId="{079B8FFB-E643-4048-A6BD-0E67F9A3B176}" type="presParOf" srcId="{19DBC6EA-91CA-4A83-ABA2-A1851F947297}" destId="{5C8B70AA-9A04-4426-9D43-CB350ECC399A}" srcOrd="1" destOrd="0" presId="urn:microsoft.com/office/officeart/2005/8/layout/hProcess7#1"/>
    <dgm:cxn modelId="{2F1CE7BB-09A6-4A63-8CF4-F2642807786F}" type="presParOf" srcId="{19DBC6EA-91CA-4A83-ABA2-A1851F947297}" destId="{87DB94F6-E697-4A6F-A29C-6DB53A71F233}" srcOrd="2" destOrd="0" presId="urn:microsoft.com/office/officeart/2005/8/layout/hProcess7#1"/>
    <dgm:cxn modelId="{CE6C942E-7B4C-4363-9B50-6AAA9CE71A29}" type="presParOf" srcId="{3040D43C-6ABE-40E2-8FBA-E408499EF5EB}" destId="{05A02167-13F4-48ED-9283-CA679313EB01}" srcOrd="3" destOrd="0" presId="urn:microsoft.com/office/officeart/2005/8/layout/hProcess7#1"/>
    <dgm:cxn modelId="{1263E5D6-FD14-409E-A3D9-8CC1D962630E}" type="presParOf" srcId="{3040D43C-6ABE-40E2-8FBA-E408499EF5EB}" destId="{435D34E9-76E2-4CF0-BA34-CAF002B2C97B}" srcOrd="4" destOrd="0" presId="urn:microsoft.com/office/officeart/2005/8/layout/hProcess7#1"/>
    <dgm:cxn modelId="{5CAE0C22-D0C0-4C1C-8406-5BBEFC673604}" type="presParOf" srcId="{435D34E9-76E2-4CF0-BA34-CAF002B2C97B}" destId="{9A67A6DE-033D-456D-A829-10C3CF090608}" srcOrd="0" destOrd="0" presId="urn:microsoft.com/office/officeart/2005/8/layout/hProcess7#1"/>
    <dgm:cxn modelId="{DBB13FE3-D4BB-4032-BD08-8C84B7193FF3}" type="presParOf" srcId="{435D34E9-76E2-4CF0-BA34-CAF002B2C97B}" destId="{699FB7B6-7FC1-4219-A90F-FBBDC99A4E09}" srcOrd="1" destOrd="0" presId="urn:microsoft.com/office/officeart/2005/8/layout/hProcess7#1"/>
    <dgm:cxn modelId="{4D792008-6977-48B1-9D53-EDDB02736D7F}" type="presParOf" srcId="{435D34E9-76E2-4CF0-BA34-CAF002B2C97B}" destId="{CCC60BD8-1EF9-48C3-ACCB-F8FCD8A5FAFF}" srcOrd="2" destOrd="0" presId="urn:microsoft.com/office/officeart/2005/8/layout/hProcess7#1"/>
    <dgm:cxn modelId="{FBE277D3-06D2-4483-95A5-2FBBC3CD3C4B}" type="presParOf" srcId="{3040D43C-6ABE-40E2-8FBA-E408499EF5EB}" destId="{69DFF24B-0F96-407C-BF9B-A8DC280C47DC}" srcOrd="5" destOrd="0" presId="urn:microsoft.com/office/officeart/2005/8/layout/hProcess7#1"/>
    <dgm:cxn modelId="{FE9699F5-71E8-4338-8AE2-827EAEDFFEAF}" type="presParOf" srcId="{3040D43C-6ABE-40E2-8FBA-E408499EF5EB}" destId="{52E5E745-3947-4BE0-9AFC-2A615871BF73}" srcOrd="6" destOrd="0" presId="urn:microsoft.com/office/officeart/2005/8/layout/hProcess7#1"/>
    <dgm:cxn modelId="{2E342F1C-0B3B-4265-8BE6-38F94C2317E4}" type="presParOf" srcId="{52E5E745-3947-4BE0-9AFC-2A615871BF73}" destId="{A8013B08-A5E7-461D-9264-37A7AA2340F4}" srcOrd="0" destOrd="0" presId="urn:microsoft.com/office/officeart/2005/8/layout/hProcess7#1"/>
    <dgm:cxn modelId="{EBF0FF4C-F717-4077-982D-60372EAC31E8}" type="presParOf" srcId="{52E5E745-3947-4BE0-9AFC-2A615871BF73}" destId="{9C592703-13B4-4FFD-BA9A-A59DC03EB538}" srcOrd="1" destOrd="0" presId="urn:microsoft.com/office/officeart/2005/8/layout/hProcess7#1"/>
    <dgm:cxn modelId="{44972C77-549C-4998-B703-13CC2C7C9660}" type="presParOf" srcId="{52E5E745-3947-4BE0-9AFC-2A615871BF73}" destId="{6E702732-1D73-4323-A6D1-C78F00764032}" srcOrd="2" destOrd="0" presId="urn:microsoft.com/office/officeart/2005/8/layout/hProcess7#1"/>
    <dgm:cxn modelId="{913599D3-90E5-46C0-B749-144346092808}" type="presParOf" srcId="{3040D43C-6ABE-40E2-8FBA-E408499EF5EB}" destId="{AC1BDE25-A079-4F8F-A32E-F9A3D763BC6D}" srcOrd="7" destOrd="0" presId="urn:microsoft.com/office/officeart/2005/8/layout/hProcess7#1"/>
    <dgm:cxn modelId="{7EEA3B94-F030-412E-9A66-2AD6AE69E055}" type="presParOf" srcId="{3040D43C-6ABE-40E2-8FBA-E408499EF5EB}" destId="{9EF5814C-638D-495F-9095-CAA0E06A38F7}" srcOrd="8" destOrd="0" presId="urn:microsoft.com/office/officeart/2005/8/layout/hProcess7#1"/>
    <dgm:cxn modelId="{78AE3B0D-C66C-4D0D-B9F8-62F9464F4239}" type="presParOf" srcId="{9EF5814C-638D-495F-9095-CAA0E06A38F7}" destId="{480BD9F3-9A60-4234-9BE0-3F19850BB1FF}" srcOrd="0" destOrd="0" presId="urn:microsoft.com/office/officeart/2005/8/layout/hProcess7#1"/>
    <dgm:cxn modelId="{CDC1062B-AB26-44C6-87A6-5F209AE0735D}" type="presParOf" srcId="{9EF5814C-638D-495F-9095-CAA0E06A38F7}" destId="{BA63379D-F903-4039-83BA-99FE40715D1C}" srcOrd="1" destOrd="0" presId="urn:microsoft.com/office/officeart/2005/8/layout/hProcess7#1"/>
    <dgm:cxn modelId="{B5A9CB5C-7FA1-4178-9E70-F24AD16E4867}" type="presParOf" srcId="{9EF5814C-638D-495F-9095-CAA0E06A38F7}" destId="{51A23672-4AA5-43FD-A4BC-652B475F39B5}" srcOrd="2" destOrd="0" presId="urn:microsoft.com/office/officeart/2005/8/layout/hProcess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BF94998-E46A-49D5-A907-1ADFC6260F90}" type="doc">
      <dgm:prSet loTypeId="urn:microsoft.com/office/officeart/2005/8/layout/chevron2" loCatId="process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uk-UA"/>
        </a:p>
      </dgm:t>
    </dgm:pt>
    <dgm:pt modelId="{0615BD80-3D9E-4E66-8400-16E16CBC72B7}">
      <dgm:prSet phldrT="[Текст]"/>
      <dgm:spPr/>
      <dgm:t>
        <a:bodyPr/>
        <a:lstStyle/>
        <a:p>
          <a:r>
            <a:rPr lang="ru-RU" dirty="0"/>
            <a:t>1</a:t>
          </a:r>
          <a:endParaRPr lang="uk-UA" dirty="0"/>
        </a:p>
      </dgm:t>
    </dgm:pt>
    <dgm:pt modelId="{E02D502A-9624-4AF8-86A9-AFA934FDE45D}" type="parTrans" cxnId="{FA4F7701-85AC-4A83-95F8-0288C2FAB86B}">
      <dgm:prSet/>
      <dgm:spPr/>
      <dgm:t>
        <a:bodyPr/>
        <a:lstStyle/>
        <a:p>
          <a:endParaRPr lang="uk-UA"/>
        </a:p>
      </dgm:t>
    </dgm:pt>
    <dgm:pt modelId="{5F48C5C8-28EB-4F0F-AE22-B8F1BDFC5C5A}" type="sibTrans" cxnId="{FA4F7701-85AC-4A83-95F8-0288C2FAB86B}">
      <dgm:prSet/>
      <dgm:spPr/>
      <dgm:t>
        <a:bodyPr/>
        <a:lstStyle/>
        <a:p>
          <a:endParaRPr lang="uk-UA"/>
        </a:p>
      </dgm:t>
    </dgm:pt>
    <dgm:pt modelId="{1E9C5360-F260-4126-9AD0-D2760632F736}">
      <dgm:prSet phldrT="[Текст]"/>
      <dgm:spPr/>
      <dgm:t>
        <a:bodyPr/>
        <a:lstStyle/>
        <a:p>
          <a:r>
            <a:rPr lang="ru-RU" dirty="0" err="1"/>
            <a:t>Дослідження</a:t>
          </a:r>
          <a:r>
            <a:rPr lang="ru-RU" dirty="0"/>
            <a:t> </a:t>
          </a:r>
          <a:r>
            <a:rPr lang="en-US" dirty="0" err="1"/>
            <a:t>Kuhne</a:t>
          </a:r>
          <a:r>
            <a:rPr lang="en-US" dirty="0"/>
            <a:t> et al. (2003) </a:t>
          </a:r>
          <a:r>
            <a:rPr lang="ru-RU" dirty="0"/>
            <a:t>показало, </a:t>
          </a:r>
          <a:r>
            <a:rPr lang="ru-RU" dirty="0" err="1"/>
            <a:t>що</a:t>
          </a:r>
          <a:r>
            <a:rPr lang="ru-RU" dirty="0"/>
            <a:t>, </a:t>
          </a:r>
          <a:r>
            <a:rPr lang="ru-RU" dirty="0" err="1"/>
            <a:t>незважаючи</a:t>
          </a:r>
          <a:r>
            <a:rPr lang="ru-RU" dirty="0"/>
            <a:t> на </a:t>
          </a:r>
          <a:r>
            <a:rPr lang="ru-RU" dirty="0" err="1"/>
            <a:t>спочатку</a:t>
          </a:r>
          <a:r>
            <a:rPr lang="ru-RU" dirty="0"/>
            <a:t> </a:t>
          </a:r>
          <a:r>
            <a:rPr lang="ru-RU" dirty="0" err="1"/>
            <a:t>високі</a:t>
          </a:r>
          <a:r>
            <a:rPr lang="ru-RU" dirty="0"/>
            <a:t> </a:t>
          </a:r>
          <a:r>
            <a:rPr lang="ru-RU" dirty="0" err="1"/>
            <a:t>бали</a:t>
          </a:r>
          <a:r>
            <a:rPr lang="ru-RU" dirty="0"/>
            <a:t> ШКГ, в </a:t>
          </a:r>
          <a:r>
            <a:rPr lang="ru-RU" dirty="0" err="1"/>
            <a:t>більшості</a:t>
          </a:r>
          <a:r>
            <a:rPr lang="ru-RU" dirty="0"/>
            <a:t> </a:t>
          </a:r>
          <a:r>
            <a:rPr lang="ru-RU" dirty="0" err="1"/>
            <a:t>випадків</a:t>
          </a:r>
          <a:r>
            <a:rPr lang="ru-RU" dirty="0"/>
            <a:t> у </a:t>
          </a:r>
          <a:r>
            <a:rPr lang="ru-RU" dirty="0" err="1"/>
            <a:t>хворих</a:t>
          </a:r>
          <a:r>
            <a:rPr lang="ru-RU" dirty="0"/>
            <a:t> </a:t>
          </a:r>
          <a:r>
            <a:rPr lang="ru-RU" dirty="0" err="1"/>
            <a:t>мають</a:t>
          </a:r>
          <a:r>
            <a:rPr lang="ru-RU" dirty="0"/>
            <a:t> </a:t>
          </a:r>
          <a:r>
            <a:rPr lang="ru-RU" dirty="0" err="1"/>
            <a:t>місце</a:t>
          </a:r>
          <a:r>
            <a:rPr lang="ru-RU" dirty="0"/>
            <a:t> </a:t>
          </a:r>
          <a:r>
            <a:rPr lang="ru-RU" dirty="0" err="1"/>
            <a:t>внутрішньочерепні</a:t>
          </a:r>
          <a:r>
            <a:rPr lang="ru-RU" dirty="0"/>
            <a:t> </a:t>
          </a:r>
          <a:r>
            <a:rPr lang="ru-RU" dirty="0" err="1"/>
            <a:t>ушкодження</a:t>
          </a:r>
          <a:r>
            <a:rPr lang="ru-RU" dirty="0"/>
            <a:t>.</a:t>
          </a:r>
          <a:endParaRPr lang="uk-UA" dirty="0"/>
        </a:p>
      </dgm:t>
    </dgm:pt>
    <dgm:pt modelId="{96BEC796-380D-47B9-885B-3FC847FD13C3}" type="parTrans" cxnId="{A515E171-1060-4C2D-83E5-72AEBD9DFE5D}">
      <dgm:prSet/>
      <dgm:spPr/>
      <dgm:t>
        <a:bodyPr/>
        <a:lstStyle/>
        <a:p>
          <a:endParaRPr lang="uk-UA"/>
        </a:p>
      </dgm:t>
    </dgm:pt>
    <dgm:pt modelId="{9B6E6CD0-ED37-4AF1-B6F2-B96824ACEF66}" type="sibTrans" cxnId="{A515E171-1060-4C2D-83E5-72AEBD9DFE5D}">
      <dgm:prSet/>
      <dgm:spPr/>
      <dgm:t>
        <a:bodyPr/>
        <a:lstStyle/>
        <a:p>
          <a:endParaRPr lang="uk-UA"/>
        </a:p>
      </dgm:t>
    </dgm:pt>
    <dgm:pt modelId="{ACFCB12C-47D4-42D8-B188-AEE069731703}">
      <dgm:prSet phldrT="[Текст]"/>
      <dgm:spPr/>
      <dgm:t>
        <a:bodyPr/>
        <a:lstStyle/>
        <a:p>
          <a:r>
            <a:rPr lang="ru-RU" dirty="0"/>
            <a:t>2</a:t>
          </a:r>
          <a:endParaRPr lang="uk-UA" dirty="0"/>
        </a:p>
      </dgm:t>
    </dgm:pt>
    <dgm:pt modelId="{93C2429F-89B0-4B7E-A26A-0E9AD49677A2}" type="parTrans" cxnId="{4ED4BBC8-D95D-4CED-8994-3A5B6DBF4449}">
      <dgm:prSet/>
      <dgm:spPr/>
      <dgm:t>
        <a:bodyPr/>
        <a:lstStyle/>
        <a:p>
          <a:endParaRPr lang="uk-UA"/>
        </a:p>
      </dgm:t>
    </dgm:pt>
    <dgm:pt modelId="{853EF42F-511E-41F4-91C6-C61C3EDD4D2C}" type="sibTrans" cxnId="{4ED4BBC8-D95D-4CED-8994-3A5B6DBF4449}">
      <dgm:prSet/>
      <dgm:spPr/>
      <dgm:t>
        <a:bodyPr/>
        <a:lstStyle/>
        <a:p>
          <a:endParaRPr lang="uk-UA"/>
        </a:p>
      </dgm:t>
    </dgm:pt>
    <dgm:pt modelId="{7DE309A9-88C7-4C2F-ACD8-97EFE607851C}">
      <dgm:prSet phldrT="[Текст]"/>
      <dgm:spPr/>
      <dgm:t>
        <a:bodyPr/>
        <a:lstStyle/>
        <a:p>
          <a:endParaRPr lang="uk-UA" dirty="0"/>
        </a:p>
      </dgm:t>
    </dgm:pt>
    <dgm:pt modelId="{0EB40ADB-0449-4AAF-8FC0-3BE01763F2BD}" type="parTrans" cxnId="{1B85794D-B397-4595-AFDA-6401BB8B1CC6}">
      <dgm:prSet/>
      <dgm:spPr/>
      <dgm:t>
        <a:bodyPr/>
        <a:lstStyle/>
        <a:p>
          <a:endParaRPr lang="uk-UA"/>
        </a:p>
      </dgm:t>
    </dgm:pt>
    <dgm:pt modelId="{5A1B5080-E68C-434E-AEE1-46D771A5B24B}" type="sibTrans" cxnId="{1B85794D-B397-4595-AFDA-6401BB8B1CC6}">
      <dgm:prSet/>
      <dgm:spPr/>
      <dgm:t>
        <a:bodyPr/>
        <a:lstStyle/>
        <a:p>
          <a:endParaRPr lang="uk-UA"/>
        </a:p>
      </dgm:t>
    </dgm:pt>
    <dgm:pt modelId="{0A20579A-02F6-4387-9B7B-1F9FC60FDC83}">
      <dgm:prSet phldrT="[Текст]"/>
      <dgm:spPr/>
      <dgm:t>
        <a:bodyPr/>
        <a:lstStyle/>
        <a:p>
          <a:r>
            <a:rPr lang="ru-RU" dirty="0"/>
            <a:t>3</a:t>
          </a:r>
          <a:endParaRPr lang="uk-UA" dirty="0"/>
        </a:p>
      </dgm:t>
    </dgm:pt>
    <dgm:pt modelId="{899CF59A-86E4-487A-82A0-DC135ADAC416}" type="parTrans" cxnId="{D9E0FAC7-E92A-4348-AB23-B3AADEB10762}">
      <dgm:prSet/>
      <dgm:spPr/>
      <dgm:t>
        <a:bodyPr/>
        <a:lstStyle/>
        <a:p>
          <a:endParaRPr lang="uk-UA"/>
        </a:p>
      </dgm:t>
    </dgm:pt>
    <dgm:pt modelId="{573740C0-0B41-47E7-8AC4-BC6C6574E744}" type="sibTrans" cxnId="{D9E0FAC7-E92A-4348-AB23-B3AADEB10762}">
      <dgm:prSet/>
      <dgm:spPr/>
      <dgm:t>
        <a:bodyPr/>
        <a:lstStyle/>
        <a:p>
          <a:endParaRPr lang="uk-UA"/>
        </a:p>
      </dgm:t>
    </dgm:pt>
    <dgm:pt modelId="{B9777381-79B9-46CC-A864-CD35499678B1}">
      <dgm:prSet phldrT="[Текст]"/>
      <dgm:spPr/>
      <dgm:t>
        <a:bodyPr/>
        <a:lstStyle/>
        <a:p>
          <a:endParaRPr lang="uk-UA" dirty="0"/>
        </a:p>
      </dgm:t>
    </dgm:pt>
    <dgm:pt modelId="{FC75B86F-E3C8-4EF1-B1CF-3259597C0FAD}" type="parTrans" cxnId="{DCDD9C5F-0A79-4A10-874D-C3A0F86C1B96}">
      <dgm:prSet/>
      <dgm:spPr/>
      <dgm:t>
        <a:bodyPr/>
        <a:lstStyle/>
        <a:p>
          <a:endParaRPr lang="uk-UA"/>
        </a:p>
      </dgm:t>
    </dgm:pt>
    <dgm:pt modelId="{BF3F62B9-63D7-428B-A3C8-52AF6FCBFC3D}" type="sibTrans" cxnId="{DCDD9C5F-0A79-4A10-874D-C3A0F86C1B96}">
      <dgm:prSet/>
      <dgm:spPr/>
      <dgm:t>
        <a:bodyPr/>
        <a:lstStyle/>
        <a:p>
          <a:endParaRPr lang="uk-UA"/>
        </a:p>
      </dgm:t>
    </dgm:pt>
    <dgm:pt modelId="{F06188E7-E011-4254-8244-EE4CFA9A0F77}">
      <dgm:prSet/>
      <dgm:spPr/>
      <dgm:t>
        <a:bodyPr/>
        <a:lstStyle/>
        <a:p>
          <a:r>
            <a:rPr lang="ru-RU" dirty="0"/>
            <a:t>При ЧМТ вдаються до методів променевої діагностики для виявлення пошкоджень, які можна усунути до того, як розвинуться вторинні неврологічні порушення.</a:t>
          </a:r>
        </a:p>
      </dgm:t>
    </dgm:pt>
    <dgm:pt modelId="{6B1861E2-602F-44D9-9A91-A8A6648D3DFD}" type="parTrans" cxnId="{0760FF0D-37AF-4D34-B35C-72E079DE772E}">
      <dgm:prSet/>
      <dgm:spPr/>
      <dgm:t>
        <a:bodyPr/>
        <a:lstStyle/>
        <a:p>
          <a:endParaRPr lang="ru-RU"/>
        </a:p>
      </dgm:t>
    </dgm:pt>
    <dgm:pt modelId="{265B0CAB-8BE1-41D2-B9E2-285FBE88647C}" type="sibTrans" cxnId="{0760FF0D-37AF-4D34-B35C-72E079DE772E}">
      <dgm:prSet/>
      <dgm:spPr/>
      <dgm:t>
        <a:bodyPr/>
        <a:lstStyle/>
        <a:p>
          <a:endParaRPr lang="ru-RU"/>
        </a:p>
      </dgm:t>
    </dgm:pt>
    <dgm:pt modelId="{DC25259B-C12D-4058-ABB2-8335D05FA961}">
      <dgm:prSet/>
      <dgm:spPr/>
      <dgm:t>
        <a:bodyPr/>
        <a:lstStyle/>
        <a:p>
          <a:r>
            <a:rPr lang="ru-RU" dirty="0"/>
            <a:t>Клінічні прояви у пацієнтів з ЧМТ систематизовані за шкалою коми Глазго (ШКГ).</a:t>
          </a:r>
        </a:p>
      </dgm:t>
    </dgm:pt>
    <dgm:pt modelId="{41EBB948-9341-4559-9184-4EC586491FC5}" type="parTrans" cxnId="{DC09430A-13DD-4591-8C83-CFE76F6771ED}">
      <dgm:prSet/>
      <dgm:spPr/>
      <dgm:t>
        <a:bodyPr/>
        <a:lstStyle/>
        <a:p>
          <a:endParaRPr lang="ru-RU"/>
        </a:p>
      </dgm:t>
    </dgm:pt>
    <dgm:pt modelId="{754E32E9-4EDD-44B3-BE28-13DA2819BE0E}" type="sibTrans" cxnId="{DC09430A-13DD-4591-8C83-CFE76F6771ED}">
      <dgm:prSet/>
      <dgm:spPr/>
      <dgm:t>
        <a:bodyPr/>
        <a:lstStyle/>
        <a:p>
          <a:endParaRPr lang="ru-RU"/>
        </a:p>
      </dgm:t>
    </dgm:pt>
    <dgm:pt modelId="{979B6152-3ED0-45D2-90AD-8A153F925D48}" type="pres">
      <dgm:prSet presAssocID="{4BF94998-E46A-49D5-A907-1ADFC6260F90}" presName="linearFlow" presStyleCnt="0">
        <dgm:presLayoutVars>
          <dgm:dir/>
          <dgm:animLvl val="lvl"/>
          <dgm:resizeHandles val="exact"/>
        </dgm:presLayoutVars>
      </dgm:prSet>
      <dgm:spPr/>
    </dgm:pt>
    <dgm:pt modelId="{8313A432-BFE2-4573-BE04-B2E652508281}" type="pres">
      <dgm:prSet presAssocID="{0615BD80-3D9E-4E66-8400-16E16CBC72B7}" presName="composite" presStyleCnt="0"/>
      <dgm:spPr/>
    </dgm:pt>
    <dgm:pt modelId="{674DCBD2-723E-42E7-B175-A915270B8845}" type="pres">
      <dgm:prSet presAssocID="{0615BD80-3D9E-4E66-8400-16E16CBC72B7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CB87A8FF-7B9E-45D5-B81E-CA5582C6905E}" type="pres">
      <dgm:prSet presAssocID="{0615BD80-3D9E-4E66-8400-16E16CBC72B7}" presName="descendantText" presStyleLbl="alignAcc1" presStyleIdx="0" presStyleCnt="3">
        <dgm:presLayoutVars>
          <dgm:bulletEnabled val="1"/>
        </dgm:presLayoutVars>
      </dgm:prSet>
      <dgm:spPr/>
    </dgm:pt>
    <dgm:pt modelId="{E511FE04-BEEE-463C-B38D-6A1B36B9CDD0}" type="pres">
      <dgm:prSet presAssocID="{5F48C5C8-28EB-4F0F-AE22-B8F1BDFC5C5A}" presName="sp" presStyleCnt="0"/>
      <dgm:spPr/>
    </dgm:pt>
    <dgm:pt modelId="{B84E8D97-0EB6-4D91-88FC-43D07C80EEAE}" type="pres">
      <dgm:prSet presAssocID="{ACFCB12C-47D4-42D8-B188-AEE069731703}" presName="composite" presStyleCnt="0"/>
      <dgm:spPr/>
    </dgm:pt>
    <dgm:pt modelId="{FCD7F146-5A3E-401F-AA16-EB95734CD605}" type="pres">
      <dgm:prSet presAssocID="{ACFCB12C-47D4-42D8-B188-AEE069731703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6931E4BB-4B41-40E1-A0AF-34E701FB8E64}" type="pres">
      <dgm:prSet presAssocID="{ACFCB12C-47D4-42D8-B188-AEE069731703}" presName="descendantText" presStyleLbl="alignAcc1" presStyleIdx="1" presStyleCnt="3" custLinFactNeighborX="-257" custLinFactNeighborY="2081">
        <dgm:presLayoutVars>
          <dgm:bulletEnabled val="1"/>
        </dgm:presLayoutVars>
      </dgm:prSet>
      <dgm:spPr/>
    </dgm:pt>
    <dgm:pt modelId="{41E2955C-5269-411E-AB90-9344AF5D187C}" type="pres">
      <dgm:prSet presAssocID="{853EF42F-511E-41F4-91C6-C61C3EDD4D2C}" presName="sp" presStyleCnt="0"/>
      <dgm:spPr/>
    </dgm:pt>
    <dgm:pt modelId="{1C003928-B5CC-4FC2-A132-E6720E537999}" type="pres">
      <dgm:prSet presAssocID="{0A20579A-02F6-4387-9B7B-1F9FC60FDC83}" presName="composite" presStyleCnt="0"/>
      <dgm:spPr/>
    </dgm:pt>
    <dgm:pt modelId="{728E16DF-D71D-4854-B888-5AB586476E1F}" type="pres">
      <dgm:prSet presAssocID="{0A20579A-02F6-4387-9B7B-1F9FC60FDC83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18B46970-B175-45EE-8E1B-9ABA8BC7C293}" type="pres">
      <dgm:prSet presAssocID="{0A20579A-02F6-4387-9B7B-1F9FC60FDC83}" presName="descendantText" presStyleLbl="alignAcc1" presStyleIdx="2" presStyleCnt="3" custLinFactNeighborX="-900" custLinFactNeighborY="2774">
        <dgm:presLayoutVars>
          <dgm:bulletEnabled val="1"/>
        </dgm:presLayoutVars>
      </dgm:prSet>
      <dgm:spPr/>
    </dgm:pt>
  </dgm:ptLst>
  <dgm:cxnLst>
    <dgm:cxn modelId="{FA4F7701-85AC-4A83-95F8-0288C2FAB86B}" srcId="{4BF94998-E46A-49D5-A907-1ADFC6260F90}" destId="{0615BD80-3D9E-4E66-8400-16E16CBC72B7}" srcOrd="0" destOrd="0" parTransId="{E02D502A-9624-4AF8-86A9-AFA934FDE45D}" sibTransId="{5F48C5C8-28EB-4F0F-AE22-B8F1BDFC5C5A}"/>
    <dgm:cxn modelId="{5BA4F108-E272-4A04-87A9-25A500AB5272}" type="presOf" srcId="{4BF94998-E46A-49D5-A907-1ADFC6260F90}" destId="{979B6152-3ED0-45D2-90AD-8A153F925D48}" srcOrd="0" destOrd="0" presId="urn:microsoft.com/office/officeart/2005/8/layout/chevron2"/>
    <dgm:cxn modelId="{DC09430A-13DD-4591-8C83-CFE76F6771ED}" srcId="{0A20579A-02F6-4387-9B7B-1F9FC60FDC83}" destId="{DC25259B-C12D-4058-ABB2-8335D05FA961}" srcOrd="1" destOrd="0" parTransId="{41EBB948-9341-4559-9184-4EC586491FC5}" sibTransId="{754E32E9-4EDD-44B3-BE28-13DA2819BE0E}"/>
    <dgm:cxn modelId="{0760FF0D-37AF-4D34-B35C-72E079DE772E}" srcId="{ACFCB12C-47D4-42D8-B188-AEE069731703}" destId="{F06188E7-E011-4254-8244-EE4CFA9A0F77}" srcOrd="1" destOrd="0" parTransId="{6B1861E2-602F-44D9-9A91-A8A6648D3DFD}" sibTransId="{265B0CAB-8BE1-41D2-B9E2-285FBE88647C}"/>
    <dgm:cxn modelId="{C225610F-71D3-4CCC-B4C7-5277C6613E40}" type="presOf" srcId="{F06188E7-E011-4254-8244-EE4CFA9A0F77}" destId="{6931E4BB-4B41-40E1-A0AF-34E701FB8E64}" srcOrd="0" destOrd="1" presId="urn:microsoft.com/office/officeart/2005/8/layout/chevron2"/>
    <dgm:cxn modelId="{24302310-0F54-43CF-809D-104CB25C4DC2}" type="presOf" srcId="{1E9C5360-F260-4126-9AD0-D2760632F736}" destId="{CB87A8FF-7B9E-45D5-B81E-CA5582C6905E}" srcOrd="0" destOrd="0" presId="urn:microsoft.com/office/officeart/2005/8/layout/chevron2"/>
    <dgm:cxn modelId="{DCDD9C5F-0A79-4A10-874D-C3A0F86C1B96}" srcId="{0A20579A-02F6-4387-9B7B-1F9FC60FDC83}" destId="{B9777381-79B9-46CC-A864-CD35499678B1}" srcOrd="0" destOrd="0" parTransId="{FC75B86F-E3C8-4EF1-B1CF-3259597C0FAD}" sibTransId="{BF3F62B9-63D7-428B-A3C8-52AF6FCBFC3D}"/>
    <dgm:cxn modelId="{CB1E8561-F214-4F4C-8B57-D832447D87F5}" type="presOf" srcId="{B9777381-79B9-46CC-A864-CD35499678B1}" destId="{18B46970-B175-45EE-8E1B-9ABA8BC7C293}" srcOrd="0" destOrd="0" presId="urn:microsoft.com/office/officeart/2005/8/layout/chevron2"/>
    <dgm:cxn modelId="{8DE14368-B276-4974-ABDB-CDA19367D333}" type="presOf" srcId="{0A20579A-02F6-4387-9B7B-1F9FC60FDC83}" destId="{728E16DF-D71D-4854-B888-5AB586476E1F}" srcOrd="0" destOrd="0" presId="urn:microsoft.com/office/officeart/2005/8/layout/chevron2"/>
    <dgm:cxn modelId="{1B85794D-B397-4595-AFDA-6401BB8B1CC6}" srcId="{ACFCB12C-47D4-42D8-B188-AEE069731703}" destId="{7DE309A9-88C7-4C2F-ACD8-97EFE607851C}" srcOrd="0" destOrd="0" parTransId="{0EB40ADB-0449-4AAF-8FC0-3BE01763F2BD}" sibTransId="{5A1B5080-E68C-434E-AEE1-46D771A5B24B}"/>
    <dgm:cxn modelId="{B6F6214F-6607-4C7B-B97E-361166F45D4F}" type="presOf" srcId="{ACFCB12C-47D4-42D8-B188-AEE069731703}" destId="{FCD7F146-5A3E-401F-AA16-EB95734CD605}" srcOrd="0" destOrd="0" presId="urn:microsoft.com/office/officeart/2005/8/layout/chevron2"/>
    <dgm:cxn modelId="{A515E171-1060-4C2D-83E5-72AEBD9DFE5D}" srcId="{0615BD80-3D9E-4E66-8400-16E16CBC72B7}" destId="{1E9C5360-F260-4126-9AD0-D2760632F736}" srcOrd="0" destOrd="0" parTransId="{96BEC796-380D-47B9-885B-3FC847FD13C3}" sibTransId="{9B6E6CD0-ED37-4AF1-B6F2-B96824ACEF66}"/>
    <dgm:cxn modelId="{16E3BE98-9E67-453D-B47D-D3CE729E49F7}" type="presOf" srcId="{0615BD80-3D9E-4E66-8400-16E16CBC72B7}" destId="{674DCBD2-723E-42E7-B175-A915270B8845}" srcOrd="0" destOrd="0" presId="urn:microsoft.com/office/officeart/2005/8/layout/chevron2"/>
    <dgm:cxn modelId="{B8F907AC-C303-490C-A4DF-927982955E92}" type="presOf" srcId="{DC25259B-C12D-4058-ABB2-8335D05FA961}" destId="{18B46970-B175-45EE-8E1B-9ABA8BC7C293}" srcOrd="0" destOrd="1" presId="urn:microsoft.com/office/officeart/2005/8/layout/chevron2"/>
    <dgm:cxn modelId="{D9E0FAC7-E92A-4348-AB23-B3AADEB10762}" srcId="{4BF94998-E46A-49D5-A907-1ADFC6260F90}" destId="{0A20579A-02F6-4387-9B7B-1F9FC60FDC83}" srcOrd="2" destOrd="0" parTransId="{899CF59A-86E4-487A-82A0-DC135ADAC416}" sibTransId="{573740C0-0B41-47E7-8AC4-BC6C6574E744}"/>
    <dgm:cxn modelId="{FEEF1FC8-4DEF-4A0D-A7D2-AF5B98410DB2}" type="presOf" srcId="{7DE309A9-88C7-4C2F-ACD8-97EFE607851C}" destId="{6931E4BB-4B41-40E1-A0AF-34E701FB8E64}" srcOrd="0" destOrd="0" presId="urn:microsoft.com/office/officeart/2005/8/layout/chevron2"/>
    <dgm:cxn modelId="{4ED4BBC8-D95D-4CED-8994-3A5B6DBF4449}" srcId="{4BF94998-E46A-49D5-A907-1ADFC6260F90}" destId="{ACFCB12C-47D4-42D8-B188-AEE069731703}" srcOrd="1" destOrd="0" parTransId="{93C2429F-89B0-4B7E-A26A-0E9AD49677A2}" sibTransId="{853EF42F-511E-41F4-91C6-C61C3EDD4D2C}"/>
    <dgm:cxn modelId="{5682AA60-ABD8-4B60-928A-C593266288C3}" type="presParOf" srcId="{979B6152-3ED0-45D2-90AD-8A153F925D48}" destId="{8313A432-BFE2-4573-BE04-B2E652508281}" srcOrd="0" destOrd="0" presId="urn:microsoft.com/office/officeart/2005/8/layout/chevron2"/>
    <dgm:cxn modelId="{67644A41-46AD-4A03-BBA2-76021DEFB85C}" type="presParOf" srcId="{8313A432-BFE2-4573-BE04-B2E652508281}" destId="{674DCBD2-723E-42E7-B175-A915270B8845}" srcOrd="0" destOrd="0" presId="urn:microsoft.com/office/officeart/2005/8/layout/chevron2"/>
    <dgm:cxn modelId="{08CBCBE8-5177-4145-9851-5565E7C8FC2E}" type="presParOf" srcId="{8313A432-BFE2-4573-BE04-B2E652508281}" destId="{CB87A8FF-7B9E-45D5-B81E-CA5582C6905E}" srcOrd="1" destOrd="0" presId="urn:microsoft.com/office/officeart/2005/8/layout/chevron2"/>
    <dgm:cxn modelId="{A45BDDD3-3B67-4DB7-B685-ACA5B69D70BA}" type="presParOf" srcId="{979B6152-3ED0-45D2-90AD-8A153F925D48}" destId="{E511FE04-BEEE-463C-B38D-6A1B36B9CDD0}" srcOrd="1" destOrd="0" presId="urn:microsoft.com/office/officeart/2005/8/layout/chevron2"/>
    <dgm:cxn modelId="{59E32019-98EA-490C-94B0-C2697E9DAFB5}" type="presParOf" srcId="{979B6152-3ED0-45D2-90AD-8A153F925D48}" destId="{B84E8D97-0EB6-4D91-88FC-43D07C80EEAE}" srcOrd="2" destOrd="0" presId="urn:microsoft.com/office/officeart/2005/8/layout/chevron2"/>
    <dgm:cxn modelId="{AAB4C2F0-1486-4B8B-9227-C6DF93CB170D}" type="presParOf" srcId="{B84E8D97-0EB6-4D91-88FC-43D07C80EEAE}" destId="{FCD7F146-5A3E-401F-AA16-EB95734CD605}" srcOrd="0" destOrd="0" presId="urn:microsoft.com/office/officeart/2005/8/layout/chevron2"/>
    <dgm:cxn modelId="{86BFA567-0D0E-438D-8010-8090C5CF31F1}" type="presParOf" srcId="{B84E8D97-0EB6-4D91-88FC-43D07C80EEAE}" destId="{6931E4BB-4B41-40E1-A0AF-34E701FB8E64}" srcOrd="1" destOrd="0" presId="urn:microsoft.com/office/officeart/2005/8/layout/chevron2"/>
    <dgm:cxn modelId="{F3F5AE00-9B40-480E-BBA4-52B4913448B5}" type="presParOf" srcId="{979B6152-3ED0-45D2-90AD-8A153F925D48}" destId="{41E2955C-5269-411E-AB90-9344AF5D187C}" srcOrd="3" destOrd="0" presId="urn:microsoft.com/office/officeart/2005/8/layout/chevron2"/>
    <dgm:cxn modelId="{A2E780B8-B812-4A70-AD9C-87BB1622B356}" type="presParOf" srcId="{979B6152-3ED0-45D2-90AD-8A153F925D48}" destId="{1C003928-B5CC-4FC2-A132-E6720E537999}" srcOrd="4" destOrd="0" presId="urn:microsoft.com/office/officeart/2005/8/layout/chevron2"/>
    <dgm:cxn modelId="{4CD71104-B96C-4022-A7A0-759C88528F9D}" type="presParOf" srcId="{1C003928-B5CC-4FC2-A132-E6720E537999}" destId="{728E16DF-D71D-4854-B888-5AB586476E1F}" srcOrd="0" destOrd="0" presId="urn:microsoft.com/office/officeart/2005/8/layout/chevron2"/>
    <dgm:cxn modelId="{4E6EE26F-C8D1-4194-B92A-44CE8E9C9FC9}" type="presParOf" srcId="{1C003928-B5CC-4FC2-A132-E6720E537999}" destId="{18B46970-B175-45EE-8E1B-9ABA8BC7C29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5464A84-7CCA-480C-A8F7-0A5229DEA3E3}" type="doc">
      <dgm:prSet loTypeId="urn:microsoft.com/office/officeart/2005/8/layout/chevron2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uk-UA"/>
        </a:p>
      </dgm:t>
    </dgm:pt>
    <dgm:pt modelId="{E8D35873-09A0-4511-8119-A548AEDC5FF3}">
      <dgm:prSet phldrT="[Текст]"/>
      <dgm:spPr/>
      <dgm:t>
        <a:bodyPr/>
        <a:lstStyle/>
        <a:p>
          <a:r>
            <a:rPr lang="ru-RU" dirty="0"/>
            <a:t>1</a:t>
          </a:r>
          <a:endParaRPr lang="uk-UA" dirty="0"/>
        </a:p>
      </dgm:t>
    </dgm:pt>
    <dgm:pt modelId="{10280282-9395-467E-B624-70B37BC53C60}" type="parTrans" cxnId="{C1C2ECAD-C01B-4AAA-9636-764FDE5F5077}">
      <dgm:prSet/>
      <dgm:spPr/>
      <dgm:t>
        <a:bodyPr/>
        <a:lstStyle/>
        <a:p>
          <a:endParaRPr lang="uk-UA"/>
        </a:p>
      </dgm:t>
    </dgm:pt>
    <dgm:pt modelId="{1020D0CF-D70F-4BD8-B73D-9515A7B921C3}" type="sibTrans" cxnId="{C1C2ECAD-C01B-4AAA-9636-764FDE5F5077}">
      <dgm:prSet/>
      <dgm:spPr/>
      <dgm:t>
        <a:bodyPr/>
        <a:lstStyle/>
        <a:p>
          <a:endParaRPr lang="uk-UA"/>
        </a:p>
      </dgm:t>
    </dgm:pt>
    <dgm:pt modelId="{30DD542C-F36D-4827-8B4B-F129EB88DCE8}">
      <dgm:prSet phldrT="[Текст]"/>
      <dgm:spPr/>
      <dgm:t>
        <a:bodyPr/>
        <a:lstStyle/>
        <a:p>
          <a:r>
            <a:rPr lang="ru-RU" b="0" dirty="0"/>
            <a:t>За </a:t>
          </a:r>
          <a:r>
            <a:rPr lang="ru-RU" b="0" dirty="0" err="1"/>
            <a:t>даними</a:t>
          </a:r>
          <a:r>
            <a:rPr lang="ru-RU" b="0" dirty="0"/>
            <a:t> ВООЗ, </a:t>
          </a:r>
          <a:r>
            <a:rPr lang="ru-RU" b="0" dirty="0" err="1"/>
            <a:t>черепно-мозкової</a:t>
          </a:r>
          <a:r>
            <a:rPr lang="ru-RU" b="0" dirty="0"/>
            <a:t> травматизм не </a:t>
          </a:r>
          <a:r>
            <a:rPr lang="ru-RU" b="0" dirty="0" err="1"/>
            <a:t>зменшується</a:t>
          </a:r>
          <a:r>
            <a:rPr lang="ru-RU" b="0" dirty="0"/>
            <a:t>, а </a:t>
          </a:r>
          <a:r>
            <a:rPr lang="ru-RU" b="0" dirty="0" err="1"/>
            <a:t>збільшується</a:t>
          </a:r>
          <a:r>
            <a:rPr lang="ru-RU" b="0" dirty="0"/>
            <a:t> в </a:t>
          </a:r>
          <a:r>
            <a:rPr lang="ru-RU" b="0" dirty="0" err="1"/>
            <a:t>середньому</a:t>
          </a:r>
          <a:r>
            <a:rPr lang="ru-RU" b="0" dirty="0"/>
            <a:t> на 2% на </a:t>
          </a:r>
          <a:r>
            <a:rPr lang="ru-RU" b="0" dirty="0" err="1"/>
            <a:t>рік</a:t>
          </a:r>
          <a:r>
            <a:rPr lang="ru-RU" b="0" dirty="0"/>
            <a:t>. </a:t>
          </a:r>
          <a:endParaRPr lang="uk-UA" b="0" dirty="0"/>
        </a:p>
      </dgm:t>
    </dgm:pt>
    <dgm:pt modelId="{AE30C1EF-8ACA-4FD4-A403-BDC9E153D41D}" type="parTrans" cxnId="{2B2E04EA-21D6-4A96-8A61-9C9BEC21C8B4}">
      <dgm:prSet/>
      <dgm:spPr/>
      <dgm:t>
        <a:bodyPr/>
        <a:lstStyle/>
        <a:p>
          <a:endParaRPr lang="uk-UA"/>
        </a:p>
      </dgm:t>
    </dgm:pt>
    <dgm:pt modelId="{EF58846A-3332-48A3-9C8D-BAAE7BA305FB}" type="sibTrans" cxnId="{2B2E04EA-21D6-4A96-8A61-9C9BEC21C8B4}">
      <dgm:prSet/>
      <dgm:spPr/>
      <dgm:t>
        <a:bodyPr/>
        <a:lstStyle/>
        <a:p>
          <a:endParaRPr lang="uk-UA"/>
        </a:p>
      </dgm:t>
    </dgm:pt>
    <dgm:pt modelId="{6F862108-7BAC-4EA0-800C-3AF023B3FE70}">
      <dgm:prSet phldrT="[Текст]"/>
      <dgm:spPr/>
      <dgm:t>
        <a:bodyPr/>
        <a:lstStyle/>
        <a:p>
          <a:r>
            <a:rPr lang="ru-RU" dirty="0"/>
            <a:t>2</a:t>
          </a:r>
          <a:endParaRPr lang="uk-UA" dirty="0"/>
        </a:p>
      </dgm:t>
    </dgm:pt>
    <dgm:pt modelId="{92C34BD2-8821-49FC-BA29-0A51FFCBA783}" type="parTrans" cxnId="{2CEDC214-6005-4907-9BD6-38797D30AF92}">
      <dgm:prSet/>
      <dgm:spPr/>
      <dgm:t>
        <a:bodyPr/>
        <a:lstStyle/>
        <a:p>
          <a:endParaRPr lang="uk-UA"/>
        </a:p>
      </dgm:t>
    </dgm:pt>
    <dgm:pt modelId="{9C281AF5-4739-4E1E-BBEE-5D4630C19481}" type="sibTrans" cxnId="{2CEDC214-6005-4907-9BD6-38797D30AF92}">
      <dgm:prSet/>
      <dgm:spPr/>
      <dgm:t>
        <a:bodyPr/>
        <a:lstStyle/>
        <a:p>
          <a:endParaRPr lang="uk-UA"/>
        </a:p>
      </dgm:t>
    </dgm:pt>
    <dgm:pt modelId="{6E5A58B4-4773-406B-ACB6-204DD82F61D3}">
      <dgm:prSet phldrT="[Текст]"/>
      <dgm:spPr/>
      <dgm:t>
        <a:bodyPr/>
        <a:lstStyle/>
        <a:p>
          <a:endParaRPr lang="uk-UA" dirty="0"/>
        </a:p>
      </dgm:t>
    </dgm:pt>
    <dgm:pt modelId="{7262F3EF-541A-416C-8984-E30B6D25827D}" type="parTrans" cxnId="{0DBF8E33-28A1-492E-83F5-9937EE49C5AE}">
      <dgm:prSet/>
      <dgm:spPr/>
      <dgm:t>
        <a:bodyPr/>
        <a:lstStyle/>
        <a:p>
          <a:endParaRPr lang="uk-UA"/>
        </a:p>
      </dgm:t>
    </dgm:pt>
    <dgm:pt modelId="{4481526F-9AD8-449D-9BE6-8E635A3D0A0B}" type="sibTrans" cxnId="{0DBF8E33-28A1-492E-83F5-9937EE49C5AE}">
      <dgm:prSet/>
      <dgm:spPr/>
      <dgm:t>
        <a:bodyPr/>
        <a:lstStyle/>
        <a:p>
          <a:endParaRPr lang="uk-UA"/>
        </a:p>
      </dgm:t>
    </dgm:pt>
    <dgm:pt modelId="{41163AA5-2C9B-4665-84F0-1835F112C1F9}">
      <dgm:prSet phldrT="[Текст]"/>
      <dgm:spPr/>
      <dgm:t>
        <a:bodyPr/>
        <a:lstStyle/>
        <a:p>
          <a:r>
            <a:rPr lang="ru-RU" dirty="0">
              <a:solidFill>
                <a:schemeClr val="bg1"/>
              </a:solidFill>
            </a:rPr>
            <a:t>Для </a:t>
          </a:r>
          <a:r>
            <a:rPr lang="ru-RU" dirty="0" err="1">
              <a:solidFill>
                <a:schemeClr val="bg1"/>
              </a:solidFill>
            </a:rPr>
            <a:t>правильної</a:t>
          </a:r>
          <a:r>
            <a:rPr lang="ru-RU" dirty="0">
              <a:solidFill>
                <a:schemeClr val="bg1"/>
              </a:solidFill>
            </a:rPr>
            <a:t> </a:t>
          </a:r>
          <a:r>
            <a:rPr lang="ru-RU" dirty="0" err="1">
              <a:solidFill>
                <a:schemeClr val="bg1"/>
              </a:solidFill>
            </a:rPr>
            <a:t>інтерпретації</a:t>
          </a:r>
          <a:r>
            <a:rPr lang="ru-RU" dirty="0">
              <a:solidFill>
                <a:schemeClr val="bg1"/>
              </a:solidFill>
            </a:rPr>
            <a:t> </a:t>
          </a:r>
          <a:r>
            <a:rPr lang="ru-RU" dirty="0" err="1">
              <a:solidFill>
                <a:schemeClr val="bg1"/>
              </a:solidFill>
            </a:rPr>
            <a:t>зображень</a:t>
          </a:r>
          <a:r>
            <a:rPr lang="ru-RU" dirty="0">
              <a:solidFill>
                <a:schemeClr val="bg1"/>
              </a:solidFill>
            </a:rPr>
            <a:t> при </a:t>
          </a:r>
          <a:r>
            <a:rPr lang="ru-RU" dirty="0" err="1">
              <a:solidFill>
                <a:schemeClr val="bg1"/>
              </a:solidFill>
            </a:rPr>
            <a:t>пошкодженні</a:t>
          </a:r>
          <a:r>
            <a:rPr lang="ru-RU" dirty="0">
              <a:solidFill>
                <a:schemeClr val="bg1"/>
              </a:solidFill>
            </a:rPr>
            <a:t> головного </a:t>
          </a:r>
          <a:r>
            <a:rPr lang="ru-RU" dirty="0" err="1">
              <a:solidFill>
                <a:schemeClr val="bg1"/>
              </a:solidFill>
            </a:rPr>
            <a:t>мозку</a:t>
          </a:r>
          <a:r>
            <a:rPr lang="ru-RU" dirty="0">
              <a:solidFill>
                <a:schemeClr val="bg1"/>
              </a:solidFill>
            </a:rPr>
            <a:t> </a:t>
          </a:r>
          <a:r>
            <a:rPr lang="ru-RU" dirty="0" err="1">
              <a:solidFill>
                <a:schemeClr val="bg1"/>
              </a:solidFill>
            </a:rPr>
            <a:t>необхідні</a:t>
          </a:r>
          <a:r>
            <a:rPr lang="ru-RU" dirty="0">
              <a:solidFill>
                <a:schemeClr val="bg1"/>
              </a:solidFill>
            </a:rPr>
            <a:t> </a:t>
          </a:r>
          <a:r>
            <a:rPr lang="ru-RU" dirty="0" err="1">
              <a:solidFill>
                <a:schemeClr val="bg1"/>
              </a:solidFill>
            </a:rPr>
            <a:t>знання</a:t>
          </a:r>
          <a:r>
            <a:rPr lang="ru-RU" dirty="0">
              <a:solidFill>
                <a:schemeClr val="bg1"/>
              </a:solidFill>
            </a:rPr>
            <a:t> про </a:t>
          </a:r>
          <a:r>
            <a:rPr lang="ru-RU" dirty="0" err="1">
              <a:solidFill>
                <a:schemeClr val="bg1"/>
              </a:solidFill>
            </a:rPr>
            <a:t>біомеханічних</a:t>
          </a:r>
          <a:r>
            <a:rPr lang="ru-RU" dirty="0">
              <a:solidFill>
                <a:schemeClr val="bg1"/>
              </a:solidFill>
            </a:rPr>
            <a:t> </a:t>
          </a:r>
          <a:r>
            <a:rPr lang="ru-RU" dirty="0" err="1">
              <a:solidFill>
                <a:schemeClr val="bg1"/>
              </a:solidFill>
            </a:rPr>
            <a:t>і</a:t>
          </a:r>
          <a:r>
            <a:rPr lang="ru-RU" dirty="0">
              <a:solidFill>
                <a:schemeClr val="bg1"/>
              </a:solidFill>
            </a:rPr>
            <a:t> </a:t>
          </a:r>
          <a:r>
            <a:rPr lang="ru-RU" dirty="0" err="1">
              <a:solidFill>
                <a:schemeClr val="bg1"/>
              </a:solidFill>
            </a:rPr>
            <a:t>патологічних</a:t>
          </a:r>
          <a:r>
            <a:rPr lang="ru-RU" dirty="0">
              <a:solidFill>
                <a:schemeClr val="bg1"/>
              </a:solidFill>
            </a:rPr>
            <a:t> </a:t>
          </a:r>
          <a:r>
            <a:rPr lang="ru-RU" dirty="0" err="1">
              <a:solidFill>
                <a:schemeClr val="bg1"/>
              </a:solidFill>
            </a:rPr>
            <a:t>змінах</a:t>
          </a:r>
          <a:r>
            <a:rPr lang="ru-RU" dirty="0">
              <a:solidFill>
                <a:schemeClr val="bg1"/>
              </a:solidFill>
            </a:rPr>
            <a:t> </a:t>
          </a:r>
          <a:r>
            <a:rPr lang="ru-RU" dirty="0" err="1">
              <a:solidFill>
                <a:schemeClr val="bg1"/>
              </a:solidFill>
            </a:rPr>
            <a:t>його</a:t>
          </a:r>
          <a:r>
            <a:rPr lang="ru-RU" dirty="0">
              <a:solidFill>
                <a:schemeClr val="bg1"/>
              </a:solidFill>
            </a:rPr>
            <a:t> </a:t>
          </a:r>
          <a:r>
            <a:rPr lang="ru-RU" dirty="0" err="1">
              <a:solidFill>
                <a:schemeClr val="bg1"/>
              </a:solidFill>
            </a:rPr>
            <a:t>речовини</a:t>
          </a:r>
          <a:r>
            <a:rPr lang="ru-RU" dirty="0">
              <a:solidFill>
                <a:schemeClr val="bg1"/>
              </a:solidFill>
            </a:rPr>
            <a:t> </a:t>
          </a:r>
          <a:r>
            <a:rPr lang="ru-RU" dirty="0" err="1">
              <a:solidFill>
                <a:schemeClr val="bg1"/>
              </a:solidFill>
            </a:rPr>
            <a:t>внаслідок</a:t>
          </a:r>
          <a:r>
            <a:rPr lang="ru-RU" dirty="0">
              <a:solidFill>
                <a:schemeClr val="bg1"/>
              </a:solidFill>
            </a:rPr>
            <a:t> </a:t>
          </a:r>
          <a:r>
            <a:rPr lang="ru-RU" dirty="0" err="1">
              <a:solidFill>
                <a:schemeClr val="bg1"/>
              </a:solidFill>
            </a:rPr>
            <a:t>травми</a:t>
          </a:r>
          <a:r>
            <a:rPr lang="ru-RU" dirty="0">
              <a:solidFill>
                <a:schemeClr val="bg1"/>
              </a:solidFill>
            </a:rPr>
            <a:t>.
</a:t>
          </a:r>
          <a:r>
            <a:rPr lang="ru-RU" dirty="0" err="1">
              <a:solidFill>
                <a:schemeClr val="bg1"/>
              </a:solidFill>
            </a:rPr>
            <a:t>Травмуючі</a:t>
          </a:r>
          <a:r>
            <a:rPr lang="ru-RU" dirty="0">
              <a:solidFill>
                <a:schemeClr val="bg1"/>
              </a:solidFill>
            </a:rPr>
            <a:t> </a:t>
          </a:r>
          <a:r>
            <a:rPr lang="ru-RU" dirty="0" err="1">
              <a:solidFill>
                <a:schemeClr val="bg1"/>
              </a:solidFill>
            </a:rPr>
            <a:t>сили</a:t>
          </a:r>
          <a:r>
            <a:rPr lang="ru-RU" dirty="0">
              <a:solidFill>
                <a:schemeClr val="bg1"/>
              </a:solidFill>
            </a:rPr>
            <a:t> </a:t>
          </a:r>
          <a:r>
            <a:rPr lang="ru-RU" dirty="0" err="1">
              <a:solidFill>
                <a:schemeClr val="bg1"/>
              </a:solidFill>
            </a:rPr>
            <a:t>можуть</a:t>
          </a:r>
          <a:r>
            <a:rPr lang="ru-RU" dirty="0">
              <a:solidFill>
                <a:schemeClr val="bg1"/>
              </a:solidFill>
            </a:rPr>
            <a:t> бути </a:t>
          </a:r>
          <a:r>
            <a:rPr lang="ru-RU" dirty="0" err="1">
              <a:solidFill>
                <a:schemeClr val="bg1"/>
              </a:solidFill>
            </a:rPr>
            <a:t>трансляційними</a:t>
          </a:r>
          <a:r>
            <a:rPr lang="ru-RU" dirty="0">
              <a:solidFill>
                <a:schemeClr val="bg1"/>
              </a:solidFill>
            </a:rPr>
            <a:t> (</a:t>
          </a:r>
          <a:r>
            <a:rPr lang="ru-RU" dirty="0" err="1">
              <a:solidFill>
                <a:schemeClr val="bg1"/>
              </a:solidFill>
            </a:rPr>
            <a:t>що</a:t>
          </a:r>
          <a:r>
            <a:rPr lang="ru-RU" dirty="0">
              <a:solidFill>
                <a:schemeClr val="bg1"/>
              </a:solidFill>
            </a:rPr>
            <a:t> </a:t>
          </a:r>
          <a:r>
            <a:rPr lang="ru-RU" dirty="0" err="1">
              <a:solidFill>
                <a:schemeClr val="bg1"/>
              </a:solidFill>
            </a:rPr>
            <a:t>викликають</a:t>
          </a:r>
          <a:r>
            <a:rPr lang="ru-RU" dirty="0">
              <a:solidFill>
                <a:schemeClr val="bg1"/>
              </a:solidFill>
            </a:rPr>
            <a:t> </a:t>
          </a:r>
          <a:r>
            <a:rPr lang="ru-RU" dirty="0" err="1">
              <a:solidFill>
                <a:schemeClr val="bg1"/>
              </a:solidFill>
            </a:rPr>
            <a:t>лінійний</a:t>
          </a:r>
          <a:r>
            <a:rPr lang="ru-RU" dirty="0">
              <a:solidFill>
                <a:schemeClr val="bg1"/>
              </a:solidFill>
            </a:rPr>
            <a:t> </a:t>
          </a:r>
          <a:r>
            <a:rPr lang="ru-RU" dirty="0" err="1">
              <a:solidFill>
                <a:schemeClr val="bg1"/>
              </a:solidFill>
            </a:rPr>
            <a:t>зсув</a:t>
          </a:r>
          <a:r>
            <a:rPr lang="ru-RU" dirty="0">
              <a:solidFill>
                <a:schemeClr val="bg1"/>
              </a:solidFill>
            </a:rPr>
            <a:t> </a:t>
          </a:r>
          <a:r>
            <a:rPr lang="ru-RU" dirty="0" err="1">
              <a:solidFill>
                <a:schemeClr val="bg1"/>
              </a:solidFill>
            </a:rPr>
            <a:t>мозку</a:t>
          </a:r>
          <a:r>
            <a:rPr lang="ru-RU" dirty="0">
              <a:solidFill>
                <a:schemeClr val="bg1"/>
              </a:solidFill>
            </a:rPr>
            <a:t>), </a:t>
          </a:r>
          <a:r>
            <a:rPr lang="ru-RU" dirty="0" err="1">
              <a:solidFill>
                <a:schemeClr val="bg1"/>
              </a:solidFill>
            </a:rPr>
            <a:t>обертальними</a:t>
          </a:r>
          <a:r>
            <a:rPr lang="ru-RU" dirty="0">
              <a:solidFill>
                <a:schemeClr val="bg1"/>
              </a:solidFill>
            </a:rPr>
            <a:t> </a:t>
          </a:r>
          <a:r>
            <a:rPr lang="ru-RU" dirty="0" err="1">
              <a:solidFill>
                <a:schemeClr val="bg1"/>
              </a:solidFill>
            </a:rPr>
            <a:t>і</a:t>
          </a:r>
          <a:r>
            <a:rPr lang="ru-RU" dirty="0">
              <a:solidFill>
                <a:schemeClr val="bg1"/>
              </a:solidFill>
            </a:rPr>
            <a:t> </a:t>
          </a:r>
          <a:r>
            <a:rPr lang="ru-RU" dirty="0" err="1">
              <a:solidFill>
                <a:schemeClr val="bg1"/>
              </a:solidFill>
            </a:rPr>
            <a:t>кутовими</a:t>
          </a:r>
          <a:r>
            <a:rPr lang="ru-RU" dirty="0">
              <a:solidFill>
                <a:schemeClr val="bg1"/>
              </a:solidFill>
            </a:rPr>
            <a:t>.</a:t>
          </a:r>
          <a:endParaRPr lang="uk-UA" dirty="0">
            <a:solidFill>
              <a:schemeClr val="bg1"/>
            </a:solidFill>
          </a:endParaRPr>
        </a:p>
      </dgm:t>
    </dgm:pt>
    <dgm:pt modelId="{EFD705DF-C1F3-4499-9EB3-DB454DD47AEF}" type="parTrans" cxnId="{DAA6D5F5-31D7-4199-A0DE-F2DC601573B9}">
      <dgm:prSet/>
      <dgm:spPr/>
      <dgm:t>
        <a:bodyPr/>
        <a:lstStyle/>
        <a:p>
          <a:endParaRPr lang="uk-UA"/>
        </a:p>
      </dgm:t>
    </dgm:pt>
    <dgm:pt modelId="{D3309217-890B-443F-B28D-EACA34D99E03}" type="sibTrans" cxnId="{DAA6D5F5-31D7-4199-A0DE-F2DC601573B9}">
      <dgm:prSet/>
      <dgm:spPr/>
      <dgm:t>
        <a:bodyPr/>
        <a:lstStyle/>
        <a:p>
          <a:endParaRPr lang="uk-UA"/>
        </a:p>
      </dgm:t>
    </dgm:pt>
    <dgm:pt modelId="{CA7D326C-5FC2-4C11-B164-441467446B52}">
      <dgm:prSet phldrT="[Текст]"/>
      <dgm:spPr/>
      <dgm:t>
        <a:bodyPr/>
        <a:lstStyle/>
        <a:p>
          <a:r>
            <a:rPr lang="ru-RU" dirty="0"/>
            <a:t>3</a:t>
          </a:r>
          <a:endParaRPr lang="uk-UA" dirty="0"/>
        </a:p>
      </dgm:t>
    </dgm:pt>
    <dgm:pt modelId="{CA9A03AC-C1C4-451E-85EE-3C317A63D23A}" type="parTrans" cxnId="{5CD5D86F-BFB7-48CD-AD62-AF434FA875F6}">
      <dgm:prSet/>
      <dgm:spPr/>
      <dgm:t>
        <a:bodyPr/>
        <a:lstStyle/>
        <a:p>
          <a:endParaRPr lang="uk-UA"/>
        </a:p>
      </dgm:t>
    </dgm:pt>
    <dgm:pt modelId="{0166716C-97E4-4EB0-9B50-FC2E5299BBB6}" type="sibTrans" cxnId="{5CD5D86F-BFB7-48CD-AD62-AF434FA875F6}">
      <dgm:prSet/>
      <dgm:spPr/>
      <dgm:t>
        <a:bodyPr/>
        <a:lstStyle/>
        <a:p>
          <a:endParaRPr lang="uk-UA"/>
        </a:p>
      </dgm:t>
    </dgm:pt>
    <dgm:pt modelId="{B33E7A94-C7B4-4E41-B93E-58ED368A21B7}">
      <dgm:prSet phldrT="[Текст]"/>
      <dgm:spPr/>
      <dgm:t>
        <a:bodyPr/>
        <a:lstStyle/>
        <a:p>
          <a:r>
            <a:rPr lang="ru-RU" dirty="0"/>
            <a:t>У момент </a:t>
          </a:r>
          <a:r>
            <a:rPr lang="ru-RU" dirty="0" err="1"/>
            <a:t>травми</a:t>
          </a:r>
          <a:r>
            <a:rPr lang="ru-RU" dirty="0"/>
            <a:t> </a:t>
          </a:r>
          <a:r>
            <a:rPr lang="ru-RU" dirty="0" err="1"/>
            <a:t>виникає</a:t>
          </a:r>
          <a:r>
            <a:rPr lang="ru-RU" dirty="0"/>
            <a:t> </a:t>
          </a:r>
          <a:r>
            <a:rPr lang="ru-RU" dirty="0" err="1"/>
            <a:t>епіцентр</a:t>
          </a:r>
          <a:r>
            <a:rPr lang="ru-RU" dirty="0"/>
            <a:t> </a:t>
          </a:r>
          <a:r>
            <a:rPr lang="ru-RU" dirty="0" err="1"/>
            <a:t>незворотного</a:t>
          </a:r>
          <a:r>
            <a:rPr lang="ru-RU" dirty="0"/>
            <a:t> </a:t>
          </a:r>
          <a:r>
            <a:rPr lang="ru-RU" dirty="0" err="1"/>
            <a:t>первинного</a:t>
          </a:r>
          <a:r>
            <a:rPr lang="ru-RU" dirty="0"/>
            <a:t> </a:t>
          </a:r>
          <a:r>
            <a:rPr lang="ru-RU" dirty="0" err="1"/>
            <a:t>ушкодження</a:t>
          </a:r>
          <a:r>
            <a:rPr lang="ru-RU" dirty="0"/>
            <a:t>, де </a:t>
          </a:r>
          <a:r>
            <a:rPr lang="ru-RU" dirty="0" err="1"/>
            <a:t>відбуваються</a:t>
          </a:r>
          <a:r>
            <a:rPr lang="ru-RU" dirty="0"/>
            <a:t> </a:t>
          </a:r>
          <a:r>
            <a:rPr lang="ru-RU" dirty="0" err="1"/>
            <a:t>розриви</a:t>
          </a:r>
          <a:r>
            <a:rPr lang="ru-RU" dirty="0"/>
            <a:t> </a:t>
          </a:r>
          <a:r>
            <a:rPr lang="ru-RU" dirty="0" err="1"/>
            <a:t>паренхіми</a:t>
          </a:r>
          <a:r>
            <a:rPr lang="ru-RU" dirty="0"/>
            <a:t>, </a:t>
          </a:r>
          <a:r>
            <a:rPr lang="ru-RU" dirty="0" err="1"/>
            <a:t>що</a:t>
          </a:r>
          <a:r>
            <a:rPr lang="ru-RU" dirty="0"/>
            <a:t> </a:t>
          </a:r>
          <a:r>
            <a:rPr lang="ru-RU" dirty="0" err="1"/>
            <a:t>підтримують</a:t>
          </a:r>
          <a:r>
            <a:rPr lang="ru-RU" dirty="0"/>
            <a:t> структур </a:t>
          </a:r>
          <a:r>
            <a:rPr lang="ru-RU" dirty="0" err="1"/>
            <a:t>і</a:t>
          </a:r>
          <a:r>
            <a:rPr lang="ru-RU" dirty="0"/>
            <a:t> </a:t>
          </a:r>
          <a:r>
            <a:rPr lang="ru-RU" dirty="0" err="1"/>
            <a:t>судин</a:t>
          </a:r>
          <a:r>
            <a:rPr lang="ru-RU" dirty="0"/>
            <a:t> </a:t>
          </a:r>
          <a:r>
            <a:rPr lang="ru-RU" dirty="0" err="1"/>
            <a:t>мозку</a:t>
          </a:r>
          <a:r>
            <a:rPr lang="ru-RU" dirty="0"/>
            <a:t>.
</a:t>
          </a:r>
          <a:r>
            <a:rPr lang="ru-RU" dirty="0" err="1"/>
            <a:t>Найбільш</a:t>
          </a:r>
          <a:r>
            <a:rPr lang="ru-RU" dirty="0"/>
            <a:t> </a:t>
          </a:r>
          <a:r>
            <a:rPr lang="ru-RU" dirty="0" err="1"/>
            <a:t>вразливою</a:t>
          </a:r>
          <a:r>
            <a:rPr lang="ru-RU" dirty="0"/>
            <a:t> структурою </a:t>
          </a:r>
          <a:r>
            <a:rPr lang="ru-RU" dirty="0" err="1"/>
            <a:t>є</a:t>
          </a:r>
          <a:r>
            <a:rPr lang="ru-RU" dirty="0"/>
            <a:t> аксон, а </a:t>
          </a:r>
          <a:r>
            <a:rPr lang="ru-RU" dirty="0" err="1"/>
            <a:t>найбільш</a:t>
          </a:r>
          <a:r>
            <a:rPr lang="ru-RU" dirty="0"/>
            <a:t> </a:t>
          </a:r>
          <a:r>
            <a:rPr lang="ru-RU" dirty="0" err="1"/>
            <a:t>стійкими</a:t>
          </a:r>
          <a:r>
            <a:rPr lang="ru-RU" dirty="0"/>
            <a:t> - </a:t>
          </a:r>
          <a:r>
            <a:rPr lang="ru-RU" dirty="0" err="1"/>
            <a:t>судини</a:t>
          </a:r>
          <a:r>
            <a:rPr lang="ru-RU" dirty="0"/>
            <a:t>. </a:t>
          </a:r>
          <a:endParaRPr lang="uk-UA" dirty="0"/>
        </a:p>
      </dgm:t>
    </dgm:pt>
    <dgm:pt modelId="{E7FB74D5-5540-4C93-A39C-5619889EE0AA}" type="parTrans" cxnId="{965A9B08-16BD-4BBA-8ED4-2585354FD31F}">
      <dgm:prSet/>
      <dgm:spPr/>
      <dgm:t>
        <a:bodyPr/>
        <a:lstStyle/>
        <a:p>
          <a:endParaRPr lang="uk-UA"/>
        </a:p>
      </dgm:t>
    </dgm:pt>
    <dgm:pt modelId="{A3EE9020-0B97-4B60-AFF9-3022AD90E2B6}" type="sibTrans" cxnId="{965A9B08-16BD-4BBA-8ED4-2585354FD31F}">
      <dgm:prSet/>
      <dgm:spPr/>
      <dgm:t>
        <a:bodyPr/>
        <a:lstStyle/>
        <a:p>
          <a:endParaRPr lang="uk-UA"/>
        </a:p>
      </dgm:t>
    </dgm:pt>
    <dgm:pt modelId="{54BF9EAF-91A1-4DA7-82E5-965EC6EE36E6}" type="pres">
      <dgm:prSet presAssocID="{25464A84-7CCA-480C-A8F7-0A5229DEA3E3}" presName="linearFlow" presStyleCnt="0">
        <dgm:presLayoutVars>
          <dgm:dir/>
          <dgm:animLvl val="lvl"/>
          <dgm:resizeHandles val="exact"/>
        </dgm:presLayoutVars>
      </dgm:prSet>
      <dgm:spPr/>
    </dgm:pt>
    <dgm:pt modelId="{A26D7E98-C039-4B81-8DDE-877FCF66737C}" type="pres">
      <dgm:prSet presAssocID="{E8D35873-09A0-4511-8119-A548AEDC5FF3}" presName="composite" presStyleCnt="0"/>
      <dgm:spPr/>
    </dgm:pt>
    <dgm:pt modelId="{4E79D71A-51A8-4243-A7B7-6F6D91D5FB5A}" type="pres">
      <dgm:prSet presAssocID="{E8D35873-09A0-4511-8119-A548AEDC5FF3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7E5FF6C6-3FD7-481E-B5FD-4A78B6AE6413}" type="pres">
      <dgm:prSet presAssocID="{E8D35873-09A0-4511-8119-A548AEDC5FF3}" presName="descendantText" presStyleLbl="alignAcc1" presStyleIdx="0" presStyleCnt="3">
        <dgm:presLayoutVars>
          <dgm:bulletEnabled val="1"/>
        </dgm:presLayoutVars>
      </dgm:prSet>
      <dgm:spPr/>
    </dgm:pt>
    <dgm:pt modelId="{64F292A1-B59D-49E8-87CC-0629DC28B426}" type="pres">
      <dgm:prSet presAssocID="{1020D0CF-D70F-4BD8-B73D-9515A7B921C3}" presName="sp" presStyleCnt="0"/>
      <dgm:spPr/>
    </dgm:pt>
    <dgm:pt modelId="{5B6C679C-4F28-47EA-9B6C-4480D07594D8}" type="pres">
      <dgm:prSet presAssocID="{6F862108-7BAC-4EA0-800C-3AF023B3FE70}" presName="composite" presStyleCnt="0"/>
      <dgm:spPr/>
    </dgm:pt>
    <dgm:pt modelId="{B364998B-126E-4852-9DDE-13B85FDB5FE6}" type="pres">
      <dgm:prSet presAssocID="{6F862108-7BAC-4EA0-800C-3AF023B3FE70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405AB429-3917-4FCD-B978-E69275B1D09C}" type="pres">
      <dgm:prSet presAssocID="{6F862108-7BAC-4EA0-800C-3AF023B3FE70}" presName="descendantText" presStyleLbl="alignAcc1" presStyleIdx="1" presStyleCnt="3">
        <dgm:presLayoutVars>
          <dgm:bulletEnabled val="1"/>
        </dgm:presLayoutVars>
      </dgm:prSet>
      <dgm:spPr/>
    </dgm:pt>
    <dgm:pt modelId="{28D486A5-E2BC-4FAF-8F5E-1DDBF4770456}" type="pres">
      <dgm:prSet presAssocID="{9C281AF5-4739-4E1E-BBEE-5D4630C19481}" presName="sp" presStyleCnt="0"/>
      <dgm:spPr/>
    </dgm:pt>
    <dgm:pt modelId="{80DAD020-E121-4FA5-9D20-F09317F62685}" type="pres">
      <dgm:prSet presAssocID="{CA7D326C-5FC2-4C11-B164-441467446B52}" presName="composite" presStyleCnt="0"/>
      <dgm:spPr/>
    </dgm:pt>
    <dgm:pt modelId="{8B4EC9E9-B556-44A4-9C9E-33F4D5B57987}" type="pres">
      <dgm:prSet presAssocID="{CA7D326C-5FC2-4C11-B164-441467446B52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D2F5CDE4-F11F-4BBB-869A-74937CD5DAE4}" type="pres">
      <dgm:prSet presAssocID="{CA7D326C-5FC2-4C11-B164-441467446B52}" presName="descendantText" presStyleLbl="alignAcc1" presStyleIdx="2" presStyleCnt="3" custLinFactNeighborX="173" custLinFactNeighborY="1">
        <dgm:presLayoutVars>
          <dgm:bulletEnabled val="1"/>
        </dgm:presLayoutVars>
      </dgm:prSet>
      <dgm:spPr/>
    </dgm:pt>
  </dgm:ptLst>
  <dgm:cxnLst>
    <dgm:cxn modelId="{965A9B08-16BD-4BBA-8ED4-2585354FD31F}" srcId="{CA7D326C-5FC2-4C11-B164-441467446B52}" destId="{B33E7A94-C7B4-4E41-B93E-58ED368A21B7}" srcOrd="0" destOrd="0" parTransId="{E7FB74D5-5540-4C93-A39C-5619889EE0AA}" sibTransId="{A3EE9020-0B97-4B60-AFF9-3022AD90E2B6}"/>
    <dgm:cxn modelId="{3E1F7D09-1837-4E6E-BF16-95A3EB7040B0}" type="presOf" srcId="{6E5A58B4-4773-406B-ACB6-204DD82F61D3}" destId="{405AB429-3917-4FCD-B978-E69275B1D09C}" srcOrd="0" destOrd="0" presId="urn:microsoft.com/office/officeart/2005/8/layout/chevron2"/>
    <dgm:cxn modelId="{2CEDC214-6005-4907-9BD6-38797D30AF92}" srcId="{25464A84-7CCA-480C-A8F7-0A5229DEA3E3}" destId="{6F862108-7BAC-4EA0-800C-3AF023B3FE70}" srcOrd="1" destOrd="0" parTransId="{92C34BD2-8821-49FC-BA29-0A51FFCBA783}" sibTransId="{9C281AF5-4739-4E1E-BBEE-5D4630C19481}"/>
    <dgm:cxn modelId="{0DBF8E33-28A1-492E-83F5-9937EE49C5AE}" srcId="{6F862108-7BAC-4EA0-800C-3AF023B3FE70}" destId="{6E5A58B4-4773-406B-ACB6-204DD82F61D3}" srcOrd="0" destOrd="0" parTransId="{7262F3EF-541A-416C-8984-E30B6D25827D}" sibTransId="{4481526F-9AD8-449D-9BE6-8E635A3D0A0B}"/>
    <dgm:cxn modelId="{D3D00462-0BB9-40DD-B99A-36C92B8009DE}" type="presOf" srcId="{41163AA5-2C9B-4665-84F0-1835F112C1F9}" destId="{405AB429-3917-4FCD-B978-E69275B1D09C}" srcOrd="0" destOrd="1" presId="urn:microsoft.com/office/officeart/2005/8/layout/chevron2"/>
    <dgm:cxn modelId="{5CD5D86F-BFB7-48CD-AD62-AF434FA875F6}" srcId="{25464A84-7CCA-480C-A8F7-0A5229DEA3E3}" destId="{CA7D326C-5FC2-4C11-B164-441467446B52}" srcOrd="2" destOrd="0" parTransId="{CA9A03AC-C1C4-451E-85EE-3C317A63D23A}" sibTransId="{0166716C-97E4-4EB0-9B50-FC2E5299BBB6}"/>
    <dgm:cxn modelId="{18B1BAA2-E293-4815-93DC-69A93E507B31}" type="presOf" srcId="{CA7D326C-5FC2-4C11-B164-441467446B52}" destId="{8B4EC9E9-B556-44A4-9C9E-33F4D5B57987}" srcOrd="0" destOrd="0" presId="urn:microsoft.com/office/officeart/2005/8/layout/chevron2"/>
    <dgm:cxn modelId="{D855E8A9-490C-4926-A072-03B72ED29AE1}" type="presOf" srcId="{25464A84-7CCA-480C-A8F7-0A5229DEA3E3}" destId="{54BF9EAF-91A1-4DA7-82E5-965EC6EE36E6}" srcOrd="0" destOrd="0" presId="urn:microsoft.com/office/officeart/2005/8/layout/chevron2"/>
    <dgm:cxn modelId="{5EB364AD-CE45-4C60-A138-2C8CD08F9FC8}" type="presOf" srcId="{30DD542C-F36D-4827-8B4B-F129EB88DCE8}" destId="{7E5FF6C6-3FD7-481E-B5FD-4A78B6AE6413}" srcOrd="0" destOrd="0" presId="urn:microsoft.com/office/officeart/2005/8/layout/chevron2"/>
    <dgm:cxn modelId="{C1C2ECAD-C01B-4AAA-9636-764FDE5F5077}" srcId="{25464A84-7CCA-480C-A8F7-0A5229DEA3E3}" destId="{E8D35873-09A0-4511-8119-A548AEDC5FF3}" srcOrd="0" destOrd="0" parTransId="{10280282-9395-467E-B624-70B37BC53C60}" sibTransId="{1020D0CF-D70F-4BD8-B73D-9515A7B921C3}"/>
    <dgm:cxn modelId="{E0449AAF-1980-4F7A-8B9C-4C51FB9D6872}" type="presOf" srcId="{B33E7A94-C7B4-4E41-B93E-58ED368A21B7}" destId="{D2F5CDE4-F11F-4BBB-869A-74937CD5DAE4}" srcOrd="0" destOrd="0" presId="urn:microsoft.com/office/officeart/2005/8/layout/chevron2"/>
    <dgm:cxn modelId="{310CD1CF-193E-4958-9E91-5FB94460EEEC}" type="presOf" srcId="{6F862108-7BAC-4EA0-800C-3AF023B3FE70}" destId="{B364998B-126E-4852-9DDE-13B85FDB5FE6}" srcOrd="0" destOrd="0" presId="urn:microsoft.com/office/officeart/2005/8/layout/chevron2"/>
    <dgm:cxn modelId="{7A8C67E7-A8AD-44F2-8186-467090E2C5D4}" type="presOf" srcId="{E8D35873-09A0-4511-8119-A548AEDC5FF3}" destId="{4E79D71A-51A8-4243-A7B7-6F6D91D5FB5A}" srcOrd="0" destOrd="0" presId="urn:microsoft.com/office/officeart/2005/8/layout/chevron2"/>
    <dgm:cxn modelId="{2B2E04EA-21D6-4A96-8A61-9C9BEC21C8B4}" srcId="{E8D35873-09A0-4511-8119-A548AEDC5FF3}" destId="{30DD542C-F36D-4827-8B4B-F129EB88DCE8}" srcOrd="0" destOrd="0" parTransId="{AE30C1EF-8ACA-4FD4-A403-BDC9E153D41D}" sibTransId="{EF58846A-3332-48A3-9C8D-BAAE7BA305FB}"/>
    <dgm:cxn modelId="{DAA6D5F5-31D7-4199-A0DE-F2DC601573B9}" srcId="{6F862108-7BAC-4EA0-800C-3AF023B3FE70}" destId="{41163AA5-2C9B-4665-84F0-1835F112C1F9}" srcOrd="1" destOrd="0" parTransId="{EFD705DF-C1F3-4499-9EB3-DB454DD47AEF}" sibTransId="{D3309217-890B-443F-B28D-EACA34D99E03}"/>
    <dgm:cxn modelId="{E94CF141-9670-48FD-ABA8-FFF49897ECE6}" type="presParOf" srcId="{54BF9EAF-91A1-4DA7-82E5-965EC6EE36E6}" destId="{A26D7E98-C039-4B81-8DDE-877FCF66737C}" srcOrd="0" destOrd="0" presId="urn:microsoft.com/office/officeart/2005/8/layout/chevron2"/>
    <dgm:cxn modelId="{02A49B9E-8AB3-426C-B754-084715E170BC}" type="presParOf" srcId="{A26D7E98-C039-4B81-8DDE-877FCF66737C}" destId="{4E79D71A-51A8-4243-A7B7-6F6D91D5FB5A}" srcOrd="0" destOrd="0" presId="urn:microsoft.com/office/officeart/2005/8/layout/chevron2"/>
    <dgm:cxn modelId="{C9971525-F8E6-4BDD-8538-AE1B4A1D9F61}" type="presParOf" srcId="{A26D7E98-C039-4B81-8DDE-877FCF66737C}" destId="{7E5FF6C6-3FD7-481E-B5FD-4A78B6AE6413}" srcOrd="1" destOrd="0" presId="urn:microsoft.com/office/officeart/2005/8/layout/chevron2"/>
    <dgm:cxn modelId="{A5C9A27A-F05A-425B-AE13-F1F7E1F57ED5}" type="presParOf" srcId="{54BF9EAF-91A1-4DA7-82E5-965EC6EE36E6}" destId="{64F292A1-B59D-49E8-87CC-0629DC28B426}" srcOrd="1" destOrd="0" presId="urn:microsoft.com/office/officeart/2005/8/layout/chevron2"/>
    <dgm:cxn modelId="{CBDC08D9-2C2B-468A-AD15-2E100F68E797}" type="presParOf" srcId="{54BF9EAF-91A1-4DA7-82E5-965EC6EE36E6}" destId="{5B6C679C-4F28-47EA-9B6C-4480D07594D8}" srcOrd="2" destOrd="0" presId="urn:microsoft.com/office/officeart/2005/8/layout/chevron2"/>
    <dgm:cxn modelId="{5AF56FEF-FCCA-4DD9-A2FA-A1FF6B86575C}" type="presParOf" srcId="{5B6C679C-4F28-47EA-9B6C-4480D07594D8}" destId="{B364998B-126E-4852-9DDE-13B85FDB5FE6}" srcOrd="0" destOrd="0" presId="urn:microsoft.com/office/officeart/2005/8/layout/chevron2"/>
    <dgm:cxn modelId="{FBC0650A-FBDE-4F81-B76D-10E54F752DE6}" type="presParOf" srcId="{5B6C679C-4F28-47EA-9B6C-4480D07594D8}" destId="{405AB429-3917-4FCD-B978-E69275B1D09C}" srcOrd="1" destOrd="0" presId="urn:microsoft.com/office/officeart/2005/8/layout/chevron2"/>
    <dgm:cxn modelId="{01410E46-42CC-40B8-A558-C368F8CA8F19}" type="presParOf" srcId="{54BF9EAF-91A1-4DA7-82E5-965EC6EE36E6}" destId="{28D486A5-E2BC-4FAF-8F5E-1DDBF4770456}" srcOrd="3" destOrd="0" presId="urn:microsoft.com/office/officeart/2005/8/layout/chevron2"/>
    <dgm:cxn modelId="{92631165-D2EB-43F9-AE0D-76DCD773A463}" type="presParOf" srcId="{54BF9EAF-91A1-4DA7-82E5-965EC6EE36E6}" destId="{80DAD020-E121-4FA5-9D20-F09317F62685}" srcOrd="4" destOrd="0" presId="urn:microsoft.com/office/officeart/2005/8/layout/chevron2"/>
    <dgm:cxn modelId="{3BC94F7F-88D9-44E8-961C-60637D9961B3}" type="presParOf" srcId="{80DAD020-E121-4FA5-9D20-F09317F62685}" destId="{8B4EC9E9-B556-44A4-9C9E-33F4D5B57987}" srcOrd="0" destOrd="0" presId="urn:microsoft.com/office/officeart/2005/8/layout/chevron2"/>
    <dgm:cxn modelId="{DB718153-0B82-4FEB-923A-4514B4274E3A}" type="presParOf" srcId="{80DAD020-E121-4FA5-9D20-F09317F62685}" destId="{D2F5CDE4-F11F-4BBB-869A-74937CD5DAE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4200F01-B6CD-4FD6-8EE8-DA77EB7A6483}" type="doc">
      <dgm:prSet loTypeId="urn:microsoft.com/office/officeart/2005/8/layout/chevron2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uk-UA"/>
        </a:p>
      </dgm:t>
    </dgm:pt>
    <dgm:pt modelId="{BA2D8709-777E-4B8D-A38D-6AFAFACA701D}">
      <dgm:prSet phldrT="[Текст]" custT="1"/>
      <dgm:spPr/>
      <dgm:t>
        <a:bodyPr/>
        <a:lstStyle/>
        <a:p>
          <a:r>
            <a:rPr lang="ru-RU" sz="1800" dirty="0">
              <a:solidFill>
                <a:srgbClr val="FFFF00"/>
              </a:solidFill>
            </a:rPr>
            <a:t>Механизм</a:t>
          </a:r>
          <a:endParaRPr lang="uk-UA" sz="1800" dirty="0">
            <a:solidFill>
              <a:srgbClr val="FFFF00"/>
            </a:solidFill>
          </a:endParaRPr>
        </a:p>
      </dgm:t>
    </dgm:pt>
    <dgm:pt modelId="{C09B81B0-D621-40B8-96F0-501035870110}" type="parTrans" cxnId="{7F805E56-E4D7-4A5F-8503-430A046E19B1}">
      <dgm:prSet/>
      <dgm:spPr/>
      <dgm:t>
        <a:bodyPr/>
        <a:lstStyle/>
        <a:p>
          <a:endParaRPr lang="uk-UA"/>
        </a:p>
      </dgm:t>
    </dgm:pt>
    <dgm:pt modelId="{4297D682-72AF-4356-8295-137F5C625D1B}" type="sibTrans" cxnId="{7F805E56-E4D7-4A5F-8503-430A046E19B1}">
      <dgm:prSet/>
      <dgm:spPr/>
      <dgm:t>
        <a:bodyPr/>
        <a:lstStyle/>
        <a:p>
          <a:endParaRPr lang="uk-UA"/>
        </a:p>
      </dgm:t>
    </dgm:pt>
    <dgm:pt modelId="{58DCC500-F9EB-4BA9-ACFB-28DE531B6E1A}">
      <dgm:prSet phldrT="[Текст]"/>
      <dgm:spPr/>
      <dgm:t>
        <a:bodyPr/>
        <a:lstStyle/>
        <a:p>
          <a:endParaRPr lang="uk-UA" dirty="0"/>
        </a:p>
      </dgm:t>
    </dgm:pt>
    <dgm:pt modelId="{F2B6D637-14A8-491E-B6E5-0BAEE509EAD3}" type="parTrans" cxnId="{1694966B-8BA8-4CDC-B3A6-0323EA0E4D4F}">
      <dgm:prSet/>
      <dgm:spPr/>
      <dgm:t>
        <a:bodyPr/>
        <a:lstStyle/>
        <a:p>
          <a:endParaRPr lang="uk-UA"/>
        </a:p>
      </dgm:t>
    </dgm:pt>
    <dgm:pt modelId="{8E6B51B4-BE85-4D17-97E4-C7C7F450C088}" type="sibTrans" cxnId="{1694966B-8BA8-4CDC-B3A6-0323EA0E4D4F}">
      <dgm:prSet/>
      <dgm:spPr/>
      <dgm:t>
        <a:bodyPr/>
        <a:lstStyle/>
        <a:p>
          <a:endParaRPr lang="uk-UA"/>
        </a:p>
      </dgm:t>
    </dgm:pt>
    <dgm:pt modelId="{68C28FBD-2042-41C8-B29A-04F42723CED6}">
      <dgm:prSet phldrT="[Текст]" custT="1"/>
      <dgm:spPr/>
      <dgm:t>
        <a:bodyPr/>
        <a:lstStyle/>
        <a:p>
          <a:r>
            <a:rPr lang="ru-RU" sz="1800" b="1" dirty="0">
              <a:solidFill>
                <a:srgbClr val="FFFF00"/>
              </a:solidFill>
            </a:rPr>
            <a:t>Вид </a:t>
          </a:r>
          <a:r>
            <a:rPr lang="ru-RU" sz="1800" b="1" dirty="0" err="1">
              <a:solidFill>
                <a:srgbClr val="FFFF00"/>
              </a:solidFill>
            </a:rPr>
            <a:t>пошкодження</a:t>
          </a:r>
          <a:r>
            <a:rPr lang="ru-RU" sz="1800" b="1" dirty="0">
              <a:solidFill>
                <a:srgbClr val="FFFF00"/>
              </a:solidFill>
            </a:rPr>
            <a:t> </a:t>
          </a:r>
          <a:endParaRPr lang="uk-UA" sz="1800" dirty="0"/>
        </a:p>
      </dgm:t>
    </dgm:pt>
    <dgm:pt modelId="{35E8A07A-A6F1-435F-8D8D-ABF3A9328ACC}" type="parTrans" cxnId="{C3AAF65A-E4E6-4EFB-98CF-4334CD3128F6}">
      <dgm:prSet/>
      <dgm:spPr/>
      <dgm:t>
        <a:bodyPr/>
        <a:lstStyle/>
        <a:p>
          <a:endParaRPr lang="uk-UA"/>
        </a:p>
      </dgm:t>
    </dgm:pt>
    <dgm:pt modelId="{6C402E7D-E0DD-4076-A690-89298B9CB665}" type="sibTrans" cxnId="{C3AAF65A-E4E6-4EFB-98CF-4334CD3128F6}">
      <dgm:prSet/>
      <dgm:spPr/>
      <dgm:t>
        <a:bodyPr/>
        <a:lstStyle/>
        <a:p>
          <a:endParaRPr lang="uk-UA"/>
        </a:p>
      </dgm:t>
    </dgm:pt>
    <dgm:pt modelId="{2F8E4993-2589-491A-BD78-DC3826ACBE03}">
      <dgm:prSet phldrT="[Текст]"/>
      <dgm:spPr/>
      <dgm:t>
        <a:bodyPr/>
        <a:lstStyle/>
        <a:p>
          <a:r>
            <a:rPr lang="ru-RU" b="1" i="1" dirty="0" err="1">
              <a:solidFill>
                <a:schemeClr val="bg1"/>
              </a:solidFill>
            </a:rPr>
            <a:t>очагові</a:t>
          </a:r>
          <a:endParaRPr lang="uk-UA" b="1" dirty="0">
            <a:solidFill>
              <a:schemeClr val="bg1"/>
            </a:solidFill>
          </a:endParaRPr>
        </a:p>
      </dgm:t>
    </dgm:pt>
    <dgm:pt modelId="{8707E0F8-4576-4211-8023-87CEECAAAE4F}" type="parTrans" cxnId="{572066F4-A946-461A-8B49-16D29ADA8232}">
      <dgm:prSet/>
      <dgm:spPr/>
      <dgm:t>
        <a:bodyPr/>
        <a:lstStyle/>
        <a:p>
          <a:endParaRPr lang="uk-UA"/>
        </a:p>
      </dgm:t>
    </dgm:pt>
    <dgm:pt modelId="{3262A137-5B3B-433F-8E16-755CD2C5B650}" type="sibTrans" cxnId="{572066F4-A946-461A-8B49-16D29ADA8232}">
      <dgm:prSet/>
      <dgm:spPr/>
      <dgm:t>
        <a:bodyPr/>
        <a:lstStyle/>
        <a:p>
          <a:endParaRPr lang="uk-UA"/>
        </a:p>
      </dgm:t>
    </dgm:pt>
    <dgm:pt modelId="{5C60C6EC-443A-42A5-8FDA-71C3EB92416A}">
      <dgm:prSet phldrT="[Текст]"/>
      <dgm:spPr/>
      <dgm:t>
        <a:bodyPr/>
        <a:lstStyle/>
        <a:p>
          <a:r>
            <a:rPr lang="ru-RU" b="1" dirty="0" err="1">
              <a:solidFill>
                <a:schemeClr val="bg1"/>
              </a:solidFill>
            </a:rPr>
            <a:t>поєднані</a:t>
          </a:r>
          <a:endParaRPr lang="uk-UA" b="1" dirty="0">
            <a:solidFill>
              <a:schemeClr val="bg1"/>
            </a:solidFill>
          </a:endParaRPr>
        </a:p>
      </dgm:t>
    </dgm:pt>
    <dgm:pt modelId="{86C77396-8F49-4FD3-9143-1A00720AE807}" type="parTrans" cxnId="{CEB859C2-D3BC-4342-A70C-D20FDD650674}">
      <dgm:prSet/>
      <dgm:spPr/>
      <dgm:t>
        <a:bodyPr/>
        <a:lstStyle/>
        <a:p>
          <a:endParaRPr lang="uk-UA"/>
        </a:p>
      </dgm:t>
    </dgm:pt>
    <dgm:pt modelId="{C3D7875D-2758-4B96-9C32-825C7B494045}" type="sibTrans" cxnId="{CEB859C2-D3BC-4342-A70C-D20FDD650674}">
      <dgm:prSet/>
      <dgm:spPr/>
      <dgm:t>
        <a:bodyPr/>
        <a:lstStyle/>
        <a:p>
          <a:endParaRPr lang="uk-UA"/>
        </a:p>
      </dgm:t>
    </dgm:pt>
    <dgm:pt modelId="{EEF3C6A7-570F-40D0-BF77-D43D02970074}">
      <dgm:prSet phldrT="[Текст]"/>
      <dgm:spPr/>
      <dgm:t>
        <a:bodyPr/>
        <a:lstStyle/>
        <a:p>
          <a:r>
            <a:rPr lang="ru-RU" b="1" dirty="0">
              <a:solidFill>
                <a:srgbClr val="FFFF00"/>
              </a:solidFill>
            </a:rPr>
            <a:t>По генезу </a:t>
          </a:r>
          <a:endParaRPr lang="uk-UA" dirty="0"/>
        </a:p>
      </dgm:t>
    </dgm:pt>
    <dgm:pt modelId="{344219FD-0D8E-426C-8785-1ECC3586A8F2}" type="parTrans" cxnId="{FF542988-5ACB-4002-A568-CD5E66518C89}">
      <dgm:prSet/>
      <dgm:spPr/>
      <dgm:t>
        <a:bodyPr/>
        <a:lstStyle/>
        <a:p>
          <a:endParaRPr lang="uk-UA"/>
        </a:p>
      </dgm:t>
    </dgm:pt>
    <dgm:pt modelId="{56462125-FE71-4DCC-A882-C83DD699B7B5}" type="sibTrans" cxnId="{FF542988-5ACB-4002-A568-CD5E66518C89}">
      <dgm:prSet/>
      <dgm:spPr/>
      <dgm:t>
        <a:bodyPr/>
        <a:lstStyle/>
        <a:p>
          <a:endParaRPr lang="uk-UA"/>
        </a:p>
      </dgm:t>
    </dgm:pt>
    <dgm:pt modelId="{2937F4E3-096E-47A8-9743-E26254DD6A6B}">
      <dgm:prSet phldrT="[Текст]"/>
      <dgm:spPr/>
      <dgm:t>
        <a:bodyPr/>
        <a:lstStyle/>
        <a:p>
          <a:r>
            <a:rPr lang="ru-RU" b="1" i="1" dirty="0" err="1"/>
            <a:t>первинні</a:t>
          </a:r>
          <a:r>
            <a:rPr lang="ru-RU" b="1" i="1" dirty="0"/>
            <a:t> </a:t>
          </a:r>
          <a:r>
            <a:rPr lang="ru-RU" b="1" i="1" dirty="0" err="1"/>
            <a:t>ураження</a:t>
          </a:r>
          <a:endParaRPr lang="uk-UA" b="1" dirty="0"/>
        </a:p>
      </dgm:t>
    </dgm:pt>
    <dgm:pt modelId="{1B8F5544-C379-424F-BDF8-F9A866060BC5}" type="parTrans" cxnId="{D8553A42-B46E-4708-965A-1D8127D3D8A9}">
      <dgm:prSet/>
      <dgm:spPr/>
      <dgm:t>
        <a:bodyPr/>
        <a:lstStyle/>
        <a:p>
          <a:endParaRPr lang="uk-UA"/>
        </a:p>
      </dgm:t>
    </dgm:pt>
    <dgm:pt modelId="{5EA4F197-199D-4401-81EE-16B98CB8822E}" type="sibTrans" cxnId="{D8553A42-B46E-4708-965A-1D8127D3D8A9}">
      <dgm:prSet/>
      <dgm:spPr/>
      <dgm:t>
        <a:bodyPr/>
        <a:lstStyle/>
        <a:p>
          <a:endParaRPr lang="uk-UA"/>
        </a:p>
      </dgm:t>
    </dgm:pt>
    <dgm:pt modelId="{45332692-9CA8-47DA-9AD1-F4A227143E39}">
      <dgm:prSet phldrT="[Текст]"/>
      <dgm:spPr/>
      <dgm:t>
        <a:bodyPr/>
        <a:lstStyle/>
        <a:p>
          <a:r>
            <a:rPr lang="ru-RU" b="1" i="1" dirty="0" err="1"/>
            <a:t>вторинні</a:t>
          </a:r>
          <a:r>
            <a:rPr lang="ru-RU" b="1" i="1" dirty="0"/>
            <a:t> </a:t>
          </a:r>
          <a:r>
            <a:rPr lang="ru-RU" b="1" i="1" dirty="0" err="1"/>
            <a:t>ураження</a:t>
          </a:r>
          <a:endParaRPr lang="uk-UA" b="1" dirty="0"/>
        </a:p>
      </dgm:t>
    </dgm:pt>
    <dgm:pt modelId="{ED175B59-4D1C-4ECB-8203-EA1BE886CC88}" type="parTrans" cxnId="{B1B87CBD-9DDD-448A-BC07-8BB02B51D924}">
      <dgm:prSet/>
      <dgm:spPr/>
      <dgm:t>
        <a:bodyPr/>
        <a:lstStyle/>
        <a:p>
          <a:endParaRPr lang="uk-UA"/>
        </a:p>
      </dgm:t>
    </dgm:pt>
    <dgm:pt modelId="{D7BC31EC-B258-4E6E-BD5C-BC208601857A}" type="sibTrans" cxnId="{B1B87CBD-9DDD-448A-BC07-8BB02B51D924}">
      <dgm:prSet/>
      <dgm:spPr/>
      <dgm:t>
        <a:bodyPr/>
        <a:lstStyle/>
        <a:p>
          <a:endParaRPr lang="uk-UA"/>
        </a:p>
      </dgm:t>
    </dgm:pt>
    <dgm:pt modelId="{AD774231-97CA-45DD-AAF6-81F3164CCDA3}">
      <dgm:prSet phldrT="[Текст]"/>
      <dgm:spPr/>
      <dgm:t>
        <a:bodyPr/>
        <a:lstStyle/>
        <a:p>
          <a:r>
            <a:rPr lang="ru-RU" b="1" i="1" dirty="0" err="1">
              <a:solidFill>
                <a:schemeClr val="bg1"/>
              </a:solidFill>
            </a:rPr>
            <a:t>дифузні</a:t>
          </a:r>
          <a:endParaRPr lang="uk-UA" b="1" dirty="0">
            <a:solidFill>
              <a:schemeClr val="bg1"/>
            </a:solidFill>
          </a:endParaRPr>
        </a:p>
      </dgm:t>
    </dgm:pt>
    <dgm:pt modelId="{D3EABFA5-F030-489A-8F5C-5BA59D25EC93}" type="parTrans" cxnId="{DDCC3B8B-1285-458E-980C-BD9CBB6C40BD}">
      <dgm:prSet/>
      <dgm:spPr/>
      <dgm:t>
        <a:bodyPr/>
        <a:lstStyle/>
        <a:p>
          <a:endParaRPr lang="uk-UA"/>
        </a:p>
      </dgm:t>
    </dgm:pt>
    <dgm:pt modelId="{A54ED25B-9CDE-48FF-A747-4135A8375F1E}" type="sibTrans" cxnId="{DDCC3B8B-1285-458E-980C-BD9CBB6C40BD}">
      <dgm:prSet/>
      <dgm:spPr/>
      <dgm:t>
        <a:bodyPr/>
        <a:lstStyle/>
        <a:p>
          <a:endParaRPr lang="uk-UA"/>
        </a:p>
      </dgm:t>
    </dgm:pt>
    <dgm:pt modelId="{2D079A44-21CD-402A-845F-CF5A34174261}">
      <dgm:prSet/>
      <dgm:spPr/>
      <dgm:t>
        <a:bodyPr/>
        <a:lstStyle/>
        <a:p>
          <a:r>
            <a:rPr lang="ru-RU" b="1" i="1" dirty="0"/>
            <a:t>ударно-протиударний
прискорення-уповільнення
поєднаний (коли одночасно впливають обидва механізму)</a:t>
          </a:r>
        </a:p>
      </dgm:t>
    </dgm:pt>
    <dgm:pt modelId="{EAFCF92D-A5D7-42B4-875F-9176C46A2EFC}" type="parTrans" cxnId="{11C06B73-ED34-4812-912E-F38C52D28D18}">
      <dgm:prSet/>
      <dgm:spPr/>
      <dgm:t>
        <a:bodyPr/>
        <a:lstStyle/>
        <a:p>
          <a:endParaRPr lang="ru-RU"/>
        </a:p>
      </dgm:t>
    </dgm:pt>
    <dgm:pt modelId="{2624B026-5353-44DD-AD01-B58C8B060B24}" type="sibTrans" cxnId="{11C06B73-ED34-4812-912E-F38C52D28D18}">
      <dgm:prSet/>
      <dgm:spPr/>
      <dgm:t>
        <a:bodyPr/>
        <a:lstStyle/>
        <a:p>
          <a:endParaRPr lang="ru-RU"/>
        </a:p>
      </dgm:t>
    </dgm:pt>
    <dgm:pt modelId="{5A55B0FE-11AF-4612-969B-4B312FD70AA3}" type="pres">
      <dgm:prSet presAssocID="{B4200F01-B6CD-4FD6-8EE8-DA77EB7A6483}" presName="linearFlow" presStyleCnt="0">
        <dgm:presLayoutVars>
          <dgm:dir/>
          <dgm:animLvl val="lvl"/>
          <dgm:resizeHandles val="exact"/>
        </dgm:presLayoutVars>
      </dgm:prSet>
      <dgm:spPr/>
    </dgm:pt>
    <dgm:pt modelId="{2A8939F6-9988-40FF-9ABE-C63512EA752B}" type="pres">
      <dgm:prSet presAssocID="{BA2D8709-777E-4B8D-A38D-6AFAFACA701D}" presName="composite" presStyleCnt="0"/>
      <dgm:spPr/>
    </dgm:pt>
    <dgm:pt modelId="{0D47FD4F-657E-46E4-BF3C-78D6AB6389BC}" type="pres">
      <dgm:prSet presAssocID="{BA2D8709-777E-4B8D-A38D-6AFAFACA701D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022A7274-546A-45FE-AD21-57CFD2ECFB6D}" type="pres">
      <dgm:prSet presAssocID="{BA2D8709-777E-4B8D-A38D-6AFAFACA701D}" presName="descendantText" presStyleLbl="alignAcc1" presStyleIdx="0" presStyleCnt="3" custScaleX="93439" custScaleY="100846" custLinFactNeighborX="-3157" custLinFactNeighborY="5879">
        <dgm:presLayoutVars>
          <dgm:bulletEnabled val="1"/>
        </dgm:presLayoutVars>
      </dgm:prSet>
      <dgm:spPr/>
    </dgm:pt>
    <dgm:pt modelId="{26C08766-30C3-4A0A-AAEA-EE815F97E520}" type="pres">
      <dgm:prSet presAssocID="{4297D682-72AF-4356-8295-137F5C625D1B}" presName="sp" presStyleCnt="0"/>
      <dgm:spPr/>
    </dgm:pt>
    <dgm:pt modelId="{4158D5FF-83E6-4284-A01F-5E7E2C018B80}" type="pres">
      <dgm:prSet presAssocID="{68C28FBD-2042-41C8-B29A-04F42723CED6}" presName="composite" presStyleCnt="0"/>
      <dgm:spPr/>
    </dgm:pt>
    <dgm:pt modelId="{320626C0-E3B8-4DF1-BCBD-D941B3DF80D8}" type="pres">
      <dgm:prSet presAssocID="{68C28FBD-2042-41C8-B29A-04F42723CED6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CC4D00EA-2742-4836-9809-1B5FDAB18788}" type="pres">
      <dgm:prSet presAssocID="{68C28FBD-2042-41C8-B29A-04F42723CED6}" presName="descendantText" presStyleLbl="alignAcc1" presStyleIdx="1" presStyleCnt="3" custLinFactNeighborX="435" custLinFactNeighborY="45">
        <dgm:presLayoutVars>
          <dgm:bulletEnabled val="1"/>
        </dgm:presLayoutVars>
      </dgm:prSet>
      <dgm:spPr/>
    </dgm:pt>
    <dgm:pt modelId="{4055CDC0-0A5E-49F0-A692-95DAE16657B4}" type="pres">
      <dgm:prSet presAssocID="{6C402E7D-E0DD-4076-A690-89298B9CB665}" presName="sp" presStyleCnt="0"/>
      <dgm:spPr/>
    </dgm:pt>
    <dgm:pt modelId="{35DB1BA8-230A-42A7-BABC-369A65471CC5}" type="pres">
      <dgm:prSet presAssocID="{EEF3C6A7-570F-40D0-BF77-D43D02970074}" presName="composite" presStyleCnt="0"/>
      <dgm:spPr/>
    </dgm:pt>
    <dgm:pt modelId="{8C4A91FF-8521-4698-97BE-835EF261C3F0}" type="pres">
      <dgm:prSet presAssocID="{EEF3C6A7-570F-40D0-BF77-D43D02970074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112A5199-3CF1-41F5-8E95-3F6733AAC8AC}" type="pres">
      <dgm:prSet presAssocID="{EEF3C6A7-570F-40D0-BF77-D43D02970074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559EE427-7566-49C7-B701-DC24EC9D6E66}" type="presOf" srcId="{2F8E4993-2589-491A-BD78-DC3826ACBE03}" destId="{CC4D00EA-2742-4836-9809-1B5FDAB18788}" srcOrd="0" destOrd="0" presId="urn:microsoft.com/office/officeart/2005/8/layout/chevron2"/>
    <dgm:cxn modelId="{D8553A42-B46E-4708-965A-1D8127D3D8A9}" srcId="{EEF3C6A7-570F-40D0-BF77-D43D02970074}" destId="{2937F4E3-096E-47A8-9743-E26254DD6A6B}" srcOrd="0" destOrd="0" parTransId="{1B8F5544-C379-424F-BDF8-F9A866060BC5}" sibTransId="{5EA4F197-199D-4401-81EE-16B98CB8822E}"/>
    <dgm:cxn modelId="{2914D36A-7ECD-454C-BD8E-17A885D90B0A}" type="presOf" srcId="{AD774231-97CA-45DD-AAF6-81F3164CCDA3}" destId="{CC4D00EA-2742-4836-9809-1B5FDAB18788}" srcOrd="0" destOrd="1" presId="urn:microsoft.com/office/officeart/2005/8/layout/chevron2"/>
    <dgm:cxn modelId="{1694966B-8BA8-4CDC-B3A6-0323EA0E4D4F}" srcId="{BA2D8709-777E-4B8D-A38D-6AFAFACA701D}" destId="{58DCC500-F9EB-4BA9-ACFB-28DE531B6E1A}" srcOrd="0" destOrd="0" parTransId="{F2B6D637-14A8-491E-B6E5-0BAEE509EAD3}" sibTransId="{8E6B51B4-BE85-4D17-97E4-C7C7F450C088}"/>
    <dgm:cxn modelId="{259E0672-A907-4608-B43B-706B5C470A9D}" type="presOf" srcId="{BA2D8709-777E-4B8D-A38D-6AFAFACA701D}" destId="{0D47FD4F-657E-46E4-BF3C-78D6AB6389BC}" srcOrd="0" destOrd="0" presId="urn:microsoft.com/office/officeart/2005/8/layout/chevron2"/>
    <dgm:cxn modelId="{11C06B73-ED34-4812-912E-F38C52D28D18}" srcId="{BA2D8709-777E-4B8D-A38D-6AFAFACA701D}" destId="{2D079A44-21CD-402A-845F-CF5A34174261}" srcOrd="1" destOrd="0" parTransId="{EAFCF92D-A5D7-42B4-875F-9176C46A2EFC}" sibTransId="{2624B026-5353-44DD-AD01-B58C8B060B24}"/>
    <dgm:cxn modelId="{B0A83D76-6C3B-4A34-AD1C-5AF1392CCABB}" type="presOf" srcId="{45332692-9CA8-47DA-9AD1-F4A227143E39}" destId="{112A5199-3CF1-41F5-8E95-3F6733AAC8AC}" srcOrd="0" destOrd="1" presId="urn:microsoft.com/office/officeart/2005/8/layout/chevron2"/>
    <dgm:cxn modelId="{7F805E56-E4D7-4A5F-8503-430A046E19B1}" srcId="{B4200F01-B6CD-4FD6-8EE8-DA77EB7A6483}" destId="{BA2D8709-777E-4B8D-A38D-6AFAFACA701D}" srcOrd="0" destOrd="0" parTransId="{C09B81B0-D621-40B8-96F0-501035870110}" sibTransId="{4297D682-72AF-4356-8295-137F5C625D1B}"/>
    <dgm:cxn modelId="{59D13279-655F-4CF8-B27F-F21203F74143}" type="presOf" srcId="{2937F4E3-096E-47A8-9743-E26254DD6A6B}" destId="{112A5199-3CF1-41F5-8E95-3F6733AAC8AC}" srcOrd="0" destOrd="0" presId="urn:microsoft.com/office/officeart/2005/8/layout/chevron2"/>
    <dgm:cxn modelId="{C3AAF65A-E4E6-4EFB-98CF-4334CD3128F6}" srcId="{B4200F01-B6CD-4FD6-8EE8-DA77EB7A6483}" destId="{68C28FBD-2042-41C8-B29A-04F42723CED6}" srcOrd="1" destOrd="0" parTransId="{35E8A07A-A6F1-435F-8D8D-ABF3A9328ACC}" sibTransId="{6C402E7D-E0DD-4076-A690-89298B9CB665}"/>
    <dgm:cxn modelId="{FF542988-5ACB-4002-A568-CD5E66518C89}" srcId="{B4200F01-B6CD-4FD6-8EE8-DA77EB7A6483}" destId="{EEF3C6A7-570F-40D0-BF77-D43D02970074}" srcOrd="2" destOrd="0" parTransId="{344219FD-0D8E-426C-8785-1ECC3586A8F2}" sibTransId="{56462125-FE71-4DCC-A882-C83DD699B7B5}"/>
    <dgm:cxn modelId="{DDCC3B8B-1285-458E-980C-BD9CBB6C40BD}" srcId="{68C28FBD-2042-41C8-B29A-04F42723CED6}" destId="{AD774231-97CA-45DD-AAF6-81F3164CCDA3}" srcOrd="1" destOrd="0" parTransId="{D3EABFA5-F030-489A-8F5C-5BA59D25EC93}" sibTransId="{A54ED25B-9CDE-48FF-A747-4135A8375F1E}"/>
    <dgm:cxn modelId="{30874E8B-4B1C-4A1B-AFD4-C9FE5759A380}" type="presOf" srcId="{5C60C6EC-443A-42A5-8FDA-71C3EB92416A}" destId="{CC4D00EA-2742-4836-9809-1B5FDAB18788}" srcOrd="0" destOrd="2" presId="urn:microsoft.com/office/officeart/2005/8/layout/chevron2"/>
    <dgm:cxn modelId="{08618699-D343-403A-A9C7-56199894675D}" type="presOf" srcId="{68C28FBD-2042-41C8-B29A-04F42723CED6}" destId="{320626C0-E3B8-4DF1-BCBD-D941B3DF80D8}" srcOrd="0" destOrd="0" presId="urn:microsoft.com/office/officeart/2005/8/layout/chevron2"/>
    <dgm:cxn modelId="{C7909FA7-295C-41DC-94F8-7D8AF78C3B82}" type="presOf" srcId="{EEF3C6A7-570F-40D0-BF77-D43D02970074}" destId="{8C4A91FF-8521-4698-97BE-835EF261C3F0}" srcOrd="0" destOrd="0" presId="urn:microsoft.com/office/officeart/2005/8/layout/chevron2"/>
    <dgm:cxn modelId="{B1B87CBD-9DDD-448A-BC07-8BB02B51D924}" srcId="{EEF3C6A7-570F-40D0-BF77-D43D02970074}" destId="{45332692-9CA8-47DA-9AD1-F4A227143E39}" srcOrd="1" destOrd="0" parTransId="{ED175B59-4D1C-4ECB-8203-EA1BE886CC88}" sibTransId="{D7BC31EC-B258-4E6E-BD5C-BC208601857A}"/>
    <dgm:cxn modelId="{CEB859C2-D3BC-4342-A70C-D20FDD650674}" srcId="{68C28FBD-2042-41C8-B29A-04F42723CED6}" destId="{5C60C6EC-443A-42A5-8FDA-71C3EB92416A}" srcOrd="2" destOrd="0" parTransId="{86C77396-8F49-4FD3-9143-1A00720AE807}" sibTransId="{C3D7875D-2758-4B96-9C32-825C7B494045}"/>
    <dgm:cxn modelId="{7EFA2AC9-2AC7-46FB-A17D-2B80B83233D5}" type="presOf" srcId="{58DCC500-F9EB-4BA9-ACFB-28DE531B6E1A}" destId="{022A7274-546A-45FE-AD21-57CFD2ECFB6D}" srcOrd="0" destOrd="0" presId="urn:microsoft.com/office/officeart/2005/8/layout/chevron2"/>
    <dgm:cxn modelId="{0311BDCF-5684-429E-B602-14CFB6FD7492}" type="presOf" srcId="{2D079A44-21CD-402A-845F-CF5A34174261}" destId="{022A7274-546A-45FE-AD21-57CFD2ECFB6D}" srcOrd="0" destOrd="1" presId="urn:microsoft.com/office/officeart/2005/8/layout/chevron2"/>
    <dgm:cxn modelId="{89AC0CEB-D591-4FFF-BAF5-819A7817C362}" type="presOf" srcId="{B4200F01-B6CD-4FD6-8EE8-DA77EB7A6483}" destId="{5A55B0FE-11AF-4612-969B-4B312FD70AA3}" srcOrd="0" destOrd="0" presId="urn:microsoft.com/office/officeart/2005/8/layout/chevron2"/>
    <dgm:cxn modelId="{572066F4-A946-461A-8B49-16D29ADA8232}" srcId="{68C28FBD-2042-41C8-B29A-04F42723CED6}" destId="{2F8E4993-2589-491A-BD78-DC3826ACBE03}" srcOrd="0" destOrd="0" parTransId="{8707E0F8-4576-4211-8023-87CEECAAAE4F}" sibTransId="{3262A137-5B3B-433F-8E16-755CD2C5B650}"/>
    <dgm:cxn modelId="{212CBFA6-2799-4965-833F-5C57626FC2BB}" type="presParOf" srcId="{5A55B0FE-11AF-4612-969B-4B312FD70AA3}" destId="{2A8939F6-9988-40FF-9ABE-C63512EA752B}" srcOrd="0" destOrd="0" presId="urn:microsoft.com/office/officeart/2005/8/layout/chevron2"/>
    <dgm:cxn modelId="{2DF581B3-4B94-457A-BD2D-1B921F386C2E}" type="presParOf" srcId="{2A8939F6-9988-40FF-9ABE-C63512EA752B}" destId="{0D47FD4F-657E-46E4-BF3C-78D6AB6389BC}" srcOrd="0" destOrd="0" presId="urn:microsoft.com/office/officeart/2005/8/layout/chevron2"/>
    <dgm:cxn modelId="{7ED5361D-60D9-42C5-8870-A85CC1769EAA}" type="presParOf" srcId="{2A8939F6-9988-40FF-9ABE-C63512EA752B}" destId="{022A7274-546A-45FE-AD21-57CFD2ECFB6D}" srcOrd="1" destOrd="0" presId="urn:microsoft.com/office/officeart/2005/8/layout/chevron2"/>
    <dgm:cxn modelId="{2FE52EC6-F1FB-4478-984D-69CC9B9ABDE2}" type="presParOf" srcId="{5A55B0FE-11AF-4612-969B-4B312FD70AA3}" destId="{26C08766-30C3-4A0A-AAEA-EE815F97E520}" srcOrd="1" destOrd="0" presId="urn:microsoft.com/office/officeart/2005/8/layout/chevron2"/>
    <dgm:cxn modelId="{3FEF77C2-B311-412D-B170-07DCFAAD1943}" type="presParOf" srcId="{5A55B0FE-11AF-4612-969B-4B312FD70AA3}" destId="{4158D5FF-83E6-4284-A01F-5E7E2C018B80}" srcOrd="2" destOrd="0" presId="urn:microsoft.com/office/officeart/2005/8/layout/chevron2"/>
    <dgm:cxn modelId="{B5270110-951D-490D-B25C-5AF5982D69DB}" type="presParOf" srcId="{4158D5FF-83E6-4284-A01F-5E7E2C018B80}" destId="{320626C0-E3B8-4DF1-BCBD-D941B3DF80D8}" srcOrd="0" destOrd="0" presId="urn:microsoft.com/office/officeart/2005/8/layout/chevron2"/>
    <dgm:cxn modelId="{F6E35995-A5F7-4178-843C-F6B05D02244A}" type="presParOf" srcId="{4158D5FF-83E6-4284-A01F-5E7E2C018B80}" destId="{CC4D00EA-2742-4836-9809-1B5FDAB18788}" srcOrd="1" destOrd="0" presId="urn:microsoft.com/office/officeart/2005/8/layout/chevron2"/>
    <dgm:cxn modelId="{2FEAA773-5641-42D1-8392-7AE48C001D59}" type="presParOf" srcId="{5A55B0FE-11AF-4612-969B-4B312FD70AA3}" destId="{4055CDC0-0A5E-49F0-A692-95DAE16657B4}" srcOrd="3" destOrd="0" presId="urn:microsoft.com/office/officeart/2005/8/layout/chevron2"/>
    <dgm:cxn modelId="{376D42D3-B891-4019-A28E-F7CA01CA17A6}" type="presParOf" srcId="{5A55B0FE-11AF-4612-969B-4B312FD70AA3}" destId="{35DB1BA8-230A-42A7-BABC-369A65471CC5}" srcOrd="4" destOrd="0" presId="urn:microsoft.com/office/officeart/2005/8/layout/chevron2"/>
    <dgm:cxn modelId="{F0485BE6-970C-4844-87E9-17FD16A1B9B5}" type="presParOf" srcId="{35DB1BA8-230A-42A7-BABC-369A65471CC5}" destId="{8C4A91FF-8521-4698-97BE-835EF261C3F0}" srcOrd="0" destOrd="0" presId="urn:microsoft.com/office/officeart/2005/8/layout/chevron2"/>
    <dgm:cxn modelId="{EA1FA226-3AC6-4DDE-AC5F-46126E3A6B3A}" type="presParOf" srcId="{35DB1BA8-230A-42A7-BABC-369A65471CC5}" destId="{112A5199-3CF1-41F5-8E95-3F6733AAC8A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DB212A-39BA-43B4-BB24-100AE4AC15C7}">
      <dsp:nvSpPr>
        <dsp:cNvPr id="0" name=""/>
        <dsp:cNvSpPr/>
      </dsp:nvSpPr>
      <dsp:spPr>
        <a:xfrm>
          <a:off x="882158" y="2758"/>
          <a:ext cx="3466806" cy="208008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 err="1"/>
            <a:t>Інфаркт</a:t>
          </a:r>
          <a:r>
            <a:rPr lang="ru-RU" sz="3000" kern="1200" dirty="0"/>
            <a:t> </a:t>
          </a:r>
          <a:r>
            <a:rPr lang="ru-RU" sz="3000" kern="1200" dirty="0" err="1"/>
            <a:t>мозку</a:t>
          </a:r>
          <a:endParaRPr lang="uk-UA" sz="3000" kern="1200" dirty="0"/>
        </a:p>
      </dsp:txBody>
      <dsp:txXfrm>
        <a:off x="882158" y="2758"/>
        <a:ext cx="3466806" cy="2080083"/>
      </dsp:txXfrm>
    </dsp:sp>
    <dsp:sp modelId="{E3CBCCA0-8AAC-4697-BB27-9C70CE04C6F8}">
      <dsp:nvSpPr>
        <dsp:cNvPr id="0" name=""/>
        <dsp:cNvSpPr/>
      </dsp:nvSpPr>
      <dsp:spPr>
        <a:xfrm>
          <a:off x="4695645" y="2758"/>
          <a:ext cx="3466806" cy="2080083"/>
        </a:xfrm>
        <a:prstGeom prst="rect">
          <a:avLst/>
        </a:prstGeom>
        <a:solidFill>
          <a:schemeClr val="accent3">
            <a:hueOff val="113757"/>
            <a:satOff val="-8909"/>
            <a:lumOff val="2876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 err="1"/>
            <a:t>Первинне</a:t>
          </a:r>
          <a:r>
            <a:rPr lang="ru-RU" sz="3000" kern="1200" dirty="0"/>
            <a:t> ВМК</a:t>
          </a:r>
        </a:p>
      </dsp:txBody>
      <dsp:txXfrm>
        <a:off x="4695645" y="2758"/>
        <a:ext cx="3466806" cy="2080083"/>
      </dsp:txXfrm>
    </dsp:sp>
    <dsp:sp modelId="{CE6884CD-6718-4C0B-A6FF-FA719D5149F0}">
      <dsp:nvSpPr>
        <dsp:cNvPr id="0" name=""/>
        <dsp:cNvSpPr/>
      </dsp:nvSpPr>
      <dsp:spPr>
        <a:xfrm>
          <a:off x="873664" y="2412590"/>
          <a:ext cx="3466806" cy="2080083"/>
        </a:xfrm>
        <a:prstGeom prst="rect">
          <a:avLst/>
        </a:prstGeom>
        <a:solidFill>
          <a:schemeClr val="accent3">
            <a:hueOff val="227514"/>
            <a:satOff val="-17819"/>
            <a:lumOff val="5751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/>
            <a:t>САК</a:t>
          </a:r>
          <a:endParaRPr lang="uk-UA" sz="3000" kern="1200" dirty="0"/>
        </a:p>
      </dsp:txBody>
      <dsp:txXfrm>
        <a:off x="873664" y="2412590"/>
        <a:ext cx="3466806" cy="2080083"/>
      </dsp:txXfrm>
    </dsp:sp>
    <dsp:sp modelId="{87953888-3B3A-4C23-A723-71921228B579}">
      <dsp:nvSpPr>
        <dsp:cNvPr id="0" name=""/>
        <dsp:cNvSpPr/>
      </dsp:nvSpPr>
      <dsp:spPr>
        <a:xfrm>
          <a:off x="4754927" y="2370261"/>
          <a:ext cx="3466806" cy="2080083"/>
        </a:xfrm>
        <a:prstGeom prst="rect">
          <a:avLst/>
        </a:prstGeom>
        <a:solidFill>
          <a:schemeClr val="accent3">
            <a:hueOff val="341271"/>
            <a:satOff val="-26728"/>
            <a:lumOff val="8627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 err="1"/>
            <a:t>Венозний</a:t>
          </a:r>
          <a:r>
            <a:rPr lang="ru-RU" sz="3000" kern="1200" dirty="0"/>
            <a:t> </a:t>
          </a:r>
          <a:r>
            <a:rPr lang="ru-RU" sz="3000" kern="1200" dirty="0" err="1"/>
            <a:t>інфаркт</a:t>
          </a:r>
          <a:r>
            <a:rPr lang="ru-RU" sz="3000" kern="1200" dirty="0"/>
            <a:t> (</a:t>
          </a:r>
          <a:r>
            <a:rPr lang="ru-RU" sz="3000" kern="1200" dirty="0" err="1"/>
            <a:t>внаслідок</a:t>
          </a:r>
          <a:r>
            <a:rPr lang="ru-RU" sz="3000" kern="1200" dirty="0"/>
            <a:t> </a:t>
          </a:r>
          <a:r>
            <a:rPr lang="ru-RU" sz="3000" kern="1200" dirty="0" err="1"/>
            <a:t>оклюзії</a:t>
          </a:r>
          <a:r>
            <a:rPr lang="ru-RU" sz="3000" kern="1200" dirty="0"/>
            <a:t> вен </a:t>
          </a:r>
          <a:r>
            <a:rPr lang="ru-RU" sz="3000" kern="1200" dirty="0" err="1"/>
            <a:t>мозку</a:t>
          </a:r>
          <a:r>
            <a:rPr lang="ru-RU" sz="3000" kern="1200" dirty="0"/>
            <a:t>) </a:t>
          </a:r>
          <a:endParaRPr lang="uk-UA" sz="3000" kern="1200" dirty="0"/>
        </a:p>
      </dsp:txBody>
      <dsp:txXfrm>
        <a:off x="4754927" y="2370261"/>
        <a:ext cx="3466806" cy="20800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A00581-964C-4540-B9F3-0216411DC007}">
      <dsp:nvSpPr>
        <dsp:cNvPr id="0" name=""/>
        <dsp:cNvSpPr/>
      </dsp:nvSpPr>
      <dsp:spPr>
        <a:xfrm rot="5400000">
          <a:off x="-332521" y="312351"/>
          <a:ext cx="2042920" cy="1430044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200" kern="1200" dirty="0"/>
            <a:t>1</a:t>
          </a:r>
          <a:endParaRPr lang="uk-UA" sz="4200" kern="1200" dirty="0"/>
        </a:p>
      </dsp:txBody>
      <dsp:txXfrm rot="-5400000">
        <a:off x="-26083" y="720935"/>
        <a:ext cx="1430044" cy="612876"/>
      </dsp:txXfrm>
    </dsp:sp>
    <dsp:sp modelId="{B9CDDE29-2F4A-43F3-B987-23DE4C23B4EF}">
      <dsp:nvSpPr>
        <dsp:cNvPr id="0" name=""/>
        <dsp:cNvSpPr/>
      </dsp:nvSpPr>
      <dsp:spPr>
        <a:xfrm rot="5400000">
          <a:off x="5456724" y="-4046850"/>
          <a:ext cx="1327898" cy="94334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b="1" kern="1200" dirty="0" err="1">
              <a:solidFill>
                <a:schemeClr val="accent3"/>
              </a:solidFill>
            </a:rPr>
            <a:t>Рання</a:t>
          </a:r>
          <a:r>
            <a:rPr lang="ru-RU" sz="2400" b="1" kern="1200" dirty="0">
              <a:solidFill>
                <a:schemeClr val="accent3"/>
              </a:solidFill>
            </a:rPr>
            <a:t> </a:t>
          </a:r>
          <a:r>
            <a:rPr lang="ru-RU" sz="2400" b="1" kern="1200" dirty="0" err="1">
              <a:solidFill>
                <a:schemeClr val="accent3"/>
              </a:solidFill>
            </a:rPr>
            <a:t>нейровізуализація</a:t>
          </a:r>
          <a:r>
            <a:rPr lang="ru-RU" sz="2400" b="1" kern="1200" dirty="0">
              <a:solidFill>
                <a:schemeClr val="accent3"/>
              </a:solidFill>
            </a:rPr>
            <a:t> </a:t>
          </a:r>
          <a:r>
            <a:rPr lang="ru-RU" sz="1900" kern="1200" dirty="0" err="1">
              <a:solidFill>
                <a:schemeClr val="accent3"/>
              </a:solidFill>
            </a:rPr>
            <a:t>обумовлена</a:t>
          </a:r>
          <a:r>
            <a:rPr lang="ru-RU" sz="1900" kern="1200" dirty="0">
              <a:solidFill>
                <a:schemeClr val="accent3"/>
              </a:solidFill>
            </a:rPr>
            <a:t> </a:t>
          </a:r>
          <a:r>
            <a:rPr lang="ru-RU" sz="1900" kern="1200" dirty="0" err="1">
              <a:solidFill>
                <a:schemeClr val="accent3"/>
              </a:solidFill>
            </a:rPr>
            <a:t>необхідністю</a:t>
          </a:r>
          <a:r>
            <a:rPr lang="ru-RU" sz="1900" kern="1200" dirty="0">
              <a:solidFill>
                <a:schemeClr val="accent3"/>
              </a:solidFill>
            </a:rPr>
            <a:t>  </a:t>
          </a:r>
          <a:r>
            <a:rPr lang="ru-RU" sz="1900" kern="1200" dirty="0" err="1">
              <a:solidFill>
                <a:schemeClr val="accent3"/>
              </a:solidFill>
            </a:rPr>
            <a:t>вибору</a:t>
          </a:r>
          <a:r>
            <a:rPr lang="ru-RU" sz="1900" kern="1200" dirty="0">
              <a:solidFill>
                <a:schemeClr val="accent3"/>
              </a:solidFill>
            </a:rPr>
            <a:t> тактики ведення пациента та </a:t>
          </a:r>
          <a:r>
            <a:rPr lang="ru-RU" sz="1900" kern="1200" dirty="0" err="1">
              <a:solidFill>
                <a:schemeClr val="accent3"/>
              </a:solidFill>
            </a:rPr>
            <a:t>наслідків</a:t>
          </a:r>
          <a:r>
            <a:rPr lang="ru-RU" sz="1900" kern="1200" dirty="0">
              <a:solidFill>
                <a:schemeClr val="accent3"/>
              </a:solidFill>
            </a:rPr>
            <a:t> </a:t>
          </a:r>
          <a:r>
            <a:rPr lang="ru-RU" sz="1900" kern="1200" dirty="0" err="1">
              <a:solidFill>
                <a:schemeClr val="accent3"/>
              </a:solidFill>
            </a:rPr>
            <a:t>захворювання</a:t>
          </a:r>
          <a:r>
            <a:rPr lang="ru-RU" sz="1900" kern="1200" dirty="0">
              <a:solidFill>
                <a:schemeClr val="accent3"/>
              </a:solidFill>
            </a:rPr>
            <a:t>.</a:t>
          </a:r>
          <a:endParaRPr lang="uk-UA" sz="1900" kern="1200" dirty="0">
            <a:solidFill>
              <a:schemeClr val="accent3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>
              <a:solidFill>
                <a:schemeClr val="accent3"/>
              </a:solidFill>
            </a:rPr>
            <a:t> </a:t>
          </a:r>
          <a:r>
            <a:rPr lang="ru-RU" sz="1900" kern="1200" dirty="0" err="1">
              <a:solidFill>
                <a:schemeClr val="accent3"/>
              </a:solidFill>
            </a:rPr>
            <a:t>Екстрене</a:t>
          </a:r>
          <a:r>
            <a:rPr lang="ru-RU" sz="1900" kern="1200" dirty="0">
              <a:solidFill>
                <a:schemeClr val="accent3"/>
              </a:solidFill>
            </a:rPr>
            <a:t> </a:t>
          </a:r>
          <a:r>
            <a:rPr lang="ru-RU" sz="1900" kern="1200" dirty="0" err="1">
              <a:solidFill>
                <a:schemeClr val="accent3"/>
              </a:solidFill>
            </a:rPr>
            <a:t>обстеження</a:t>
          </a:r>
          <a:r>
            <a:rPr lang="ru-RU" sz="1900" kern="1200" dirty="0">
              <a:solidFill>
                <a:schemeClr val="accent3"/>
              </a:solidFill>
            </a:rPr>
            <a:t> головного </a:t>
          </a:r>
          <a:r>
            <a:rPr lang="ru-RU" sz="1900" kern="1200" dirty="0" err="1">
              <a:solidFill>
                <a:schemeClr val="accent3"/>
              </a:solidFill>
            </a:rPr>
            <a:t>мозку</a:t>
          </a:r>
          <a:r>
            <a:rPr lang="ru-RU" sz="1900" kern="1200" dirty="0">
              <a:solidFill>
                <a:schemeClr val="accent3"/>
              </a:solidFill>
            </a:rPr>
            <a:t> </a:t>
          </a:r>
          <a:r>
            <a:rPr lang="ru-RU" sz="1900" kern="1200" dirty="0" err="1">
              <a:solidFill>
                <a:schemeClr val="accent3"/>
              </a:solidFill>
            </a:rPr>
            <a:t>виправдано</a:t>
          </a:r>
          <a:r>
            <a:rPr lang="ru-RU" sz="1900" kern="1200" dirty="0">
              <a:solidFill>
                <a:schemeClr val="accent3"/>
              </a:solidFill>
            </a:rPr>
            <a:t> </a:t>
          </a:r>
          <a:r>
            <a:rPr lang="ru-RU" sz="1900" kern="1200" dirty="0" err="1">
              <a:solidFill>
                <a:schemeClr val="accent3"/>
              </a:solidFill>
            </a:rPr>
            <a:t>і</a:t>
          </a:r>
          <a:r>
            <a:rPr lang="ru-RU" sz="1900" kern="1200" dirty="0">
              <a:solidFill>
                <a:schemeClr val="accent3"/>
              </a:solidFill>
            </a:rPr>
            <a:t> </a:t>
          </a:r>
          <a:r>
            <a:rPr lang="ru-RU" sz="1900" kern="1200" dirty="0" err="1">
              <a:solidFill>
                <a:schemeClr val="accent3"/>
              </a:solidFill>
            </a:rPr>
            <a:t>необхідно</a:t>
          </a:r>
          <a:r>
            <a:rPr lang="ru-RU" sz="1900" kern="1200" dirty="0">
              <a:solidFill>
                <a:schemeClr val="accent3"/>
              </a:solidFill>
            </a:rPr>
            <a:t> у </a:t>
          </a:r>
          <a:r>
            <a:rPr lang="ru-RU" sz="1900" kern="1200" dirty="0" err="1">
              <a:solidFill>
                <a:schemeClr val="accent3"/>
              </a:solidFill>
            </a:rPr>
            <a:t>всіх</a:t>
          </a:r>
          <a:r>
            <a:rPr lang="ru-RU" sz="1900" kern="1200" dirty="0">
              <a:solidFill>
                <a:schemeClr val="accent3"/>
              </a:solidFill>
            </a:rPr>
            <a:t> </a:t>
          </a:r>
          <a:r>
            <a:rPr lang="ru-RU" sz="1900" kern="1200" dirty="0" err="1">
              <a:solidFill>
                <a:schemeClr val="accent3"/>
              </a:solidFill>
            </a:rPr>
            <a:t>пацієнтів</a:t>
          </a:r>
          <a:r>
            <a:rPr lang="ru-RU" sz="1900" kern="1200" dirty="0">
              <a:solidFill>
                <a:schemeClr val="accent3"/>
              </a:solidFill>
            </a:rPr>
            <a:t> </a:t>
          </a:r>
          <a:r>
            <a:rPr lang="ru-RU" sz="1900" kern="1200" dirty="0" err="1">
              <a:solidFill>
                <a:schemeClr val="accent3"/>
              </a:solidFill>
            </a:rPr>
            <a:t>з</a:t>
          </a:r>
          <a:r>
            <a:rPr lang="ru-RU" sz="1900" kern="1200" dirty="0">
              <a:solidFill>
                <a:schemeClr val="accent3"/>
              </a:solidFill>
            </a:rPr>
            <a:t> </a:t>
          </a:r>
          <a:r>
            <a:rPr lang="ru-RU" sz="1900" kern="1200" dirty="0" err="1">
              <a:solidFill>
                <a:schemeClr val="accent3"/>
              </a:solidFill>
            </a:rPr>
            <a:t>епізодом</a:t>
          </a:r>
          <a:r>
            <a:rPr lang="ru-RU" sz="1900" kern="1200" dirty="0">
              <a:solidFill>
                <a:schemeClr val="accent3"/>
              </a:solidFill>
            </a:rPr>
            <a:t> </a:t>
          </a:r>
          <a:r>
            <a:rPr lang="ru-RU" sz="1900" kern="1200" dirty="0" err="1">
              <a:solidFill>
                <a:schemeClr val="accent3"/>
              </a:solidFill>
            </a:rPr>
            <a:t>гострої</a:t>
          </a:r>
          <a:r>
            <a:rPr lang="ru-RU" sz="1900" kern="1200" dirty="0">
              <a:solidFill>
                <a:schemeClr val="accent3"/>
              </a:solidFill>
            </a:rPr>
            <a:t> </a:t>
          </a:r>
          <a:r>
            <a:rPr lang="ru-RU" sz="1900" kern="1200" dirty="0" err="1">
              <a:solidFill>
                <a:schemeClr val="accent3"/>
              </a:solidFill>
            </a:rPr>
            <a:t>церебральної</a:t>
          </a:r>
          <a:r>
            <a:rPr lang="ru-RU" sz="1900" kern="1200" dirty="0">
              <a:solidFill>
                <a:schemeClr val="accent3"/>
              </a:solidFill>
            </a:rPr>
            <a:t> </a:t>
          </a:r>
          <a:r>
            <a:rPr lang="ru-RU" sz="1900" kern="1200" dirty="0" err="1">
              <a:solidFill>
                <a:schemeClr val="accent3"/>
              </a:solidFill>
            </a:rPr>
            <a:t>ішемії</a:t>
          </a:r>
          <a:r>
            <a:rPr lang="ru-RU" sz="1900" kern="1200" dirty="0">
              <a:solidFill>
                <a:schemeClr val="accent3"/>
              </a:solidFill>
            </a:rPr>
            <a:t>.</a:t>
          </a:r>
          <a:endParaRPr lang="uk-UA" sz="1900" kern="1200" dirty="0">
            <a:solidFill>
              <a:schemeClr val="accent3"/>
            </a:solidFill>
          </a:endParaRPr>
        </a:p>
      </dsp:txBody>
      <dsp:txXfrm rot="-5400000">
        <a:off x="1403961" y="70736"/>
        <a:ext cx="9368602" cy="1198252"/>
      </dsp:txXfrm>
    </dsp:sp>
    <dsp:sp modelId="{87F75C6F-E991-4947-BB61-F918AD0CB0E9}">
      <dsp:nvSpPr>
        <dsp:cNvPr id="0" name=""/>
        <dsp:cNvSpPr/>
      </dsp:nvSpPr>
      <dsp:spPr>
        <a:xfrm rot="5400000">
          <a:off x="-332521" y="2165301"/>
          <a:ext cx="2042920" cy="1430044"/>
        </a:xfrm>
        <a:prstGeom prst="chevron">
          <a:avLst/>
        </a:prstGeom>
        <a:solidFill>
          <a:schemeClr val="accent3">
            <a:hueOff val="170636"/>
            <a:satOff val="-13364"/>
            <a:lumOff val="4314"/>
            <a:alphaOff val="0"/>
          </a:schemeClr>
        </a:solidFill>
        <a:ln w="15875" cap="rnd" cmpd="sng" algn="ctr">
          <a:solidFill>
            <a:schemeClr val="accent3">
              <a:hueOff val="170636"/>
              <a:satOff val="-13364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200" kern="1200" dirty="0"/>
            <a:t>2</a:t>
          </a:r>
          <a:endParaRPr lang="uk-UA" sz="4200" kern="1200" dirty="0"/>
        </a:p>
      </dsp:txBody>
      <dsp:txXfrm rot="-5400000">
        <a:off x="-26083" y="2573885"/>
        <a:ext cx="1430044" cy="612876"/>
      </dsp:txXfrm>
    </dsp:sp>
    <dsp:sp modelId="{89E7BCE7-039E-473F-86FD-88030E10ACA6}">
      <dsp:nvSpPr>
        <dsp:cNvPr id="0" name=""/>
        <dsp:cNvSpPr/>
      </dsp:nvSpPr>
      <dsp:spPr>
        <a:xfrm rot="5400000">
          <a:off x="5583738" y="-2279901"/>
          <a:ext cx="1073871" cy="95377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170636"/>
              <a:satOff val="-13364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uk-UA" sz="2000" b="0" kern="1200" dirty="0">
            <a:solidFill>
              <a:schemeClr val="accent3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0" kern="1200" dirty="0">
              <a:solidFill>
                <a:schemeClr val="accent3"/>
              </a:solidFill>
            </a:rPr>
            <a:t>Нерідко клінічні прояви інсульту зазнають зворотного розвитку, що клінічно трактується як транзиторна ішемічна атака (ТІА).</a:t>
          </a:r>
        </a:p>
      </dsp:txBody>
      <dsp:txXfrm rot="-5400000">
        <a:off x="1351794" y="2004465"/>
        <a:ext cx="9485337" cy="969027"/>
      </dsp:txXfrm>
    </dsp:sp>
    <dsp:sp modelId="{946B84B6-F0B6-451B-957B-F3C3189FC991}">
      <dsp:nvSpPr>
        <dsp:cNvPr id="0" name=""/>
        <dsp:cNvSpPr/>
      </dsp:nvSpPr>
      <dsp:spPr>
        <a:xfrm rot="5400000">
          <a:off x="-332521" y="4018252"/>
          <a:ext cx="2042920" cy="1430044"/>
        </a:xfrm>
        <a:prstGeom prst="chevron">
          <a:avLst/>
        </a:prstGeom>
        <a:solidFill>
          <a:schemeClr val="accent3">
            <a:hueOff val="341271"/>
            <a:satOff val="-26728"/>
            <a:lumOff val="8627"/>
            <a:alphaOff val="0"/>
          </a:schemeClr>
        </a:solidFill>
        <a:ln w="15875" cap="rnd" cmpd="sng" algn="ctr">
          <a:solidFill>
            <a:schemeClr val="accent3">
              <a:hueOff val="341271"/>
              <a:satOff val="-26728"/>
              <a:lumOff val="86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200" kern="1200" dirty="0"/>
            <a:t>3</a:t>
          </a:r>
          <a:endParaRPr lang="uk-UA" sz="4200" kern="1200" dirty="0"/>
        </a:p>
      </dsp:txBody>
      <dsp:txXfrm rot="-5400000">
        <a:off x="-26083" y="4426836"/>
        <a:ext cx="1430044" cy="612876"/>
      </dsp:txXfrm>
    </dsp:sp>
    <dsp:sp modelId="{C93BBC4E-6B1F-4089-8B87-EAD374949D46}">
      <dsp:nvSpPr>
        <dsp:cNvPr id="0" name=""/>
        <dsp:cNvSpPr/>
      </dsp:nvSpPr>
      <dsp:spPr>
        <a:xfrm rot="5400000">
          <a:off x="5456724" y="-340949"/>
          <a:ext cx="1327898" cy="94334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341271"/>
              <a:satOff val="-26728"/>
              <a:lumOff val="86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uk-UA" sz="2000" kern="1200" dirty="0">
            <a:solidFill>
              <a:schemeClr val="accent3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solidFill>
                <a:schemeClr val="accent3"/>
              </a:solidFill>
            </a:rPr>
            <a:t>У 85% випадків інсульту (за критеріями ВООЗ 1976 роки) мають ішемічне походження, в 10% -викликати внутрішньомозковим кровотечею (ВМК), в 5% - субарахноїдальним крововиливом (САК).</a:t>
          </a:r>
        </a:p>
      </dsp:txBody>
      <dsp:txXfrm rot="-5400000">
        <a:off x="1403961" y="3776637"/>
        <a:ext cx="9368602" cy="11982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BA534C-FB4C-4ADA-83C7-55B7FF149A76}">
      <dsp:nvSpPr>
        <dsp:cNvPr id="0" name=""/>
        <dsp:cNvSpPr/>
      </dsp:nvSpPr>
      <dsp:spPr>
        <a:xfrm>
          <a:off x="-6477728" y="-991102"/>
          <a:ext cx="7713034" cy="7713034"/>
        </a:xfrm>
        <a:prstGeom prst="blockArc">
          <a:avLst>
            <a:gd name="adj1" fmla="val 18900000"/>
            <a:gd name="adj2" fmla="val 2700000"/>
            <a:gd name="adj3" fmla="val 280"/>
          </a:avLst>
        </a:prstGeom>
        <a:noFill/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83158C-FDB2-4621-9C8B-CAF93F77044C}">
      <dsp:nvSpPr>
        <dsp:cNvPr id="0" name=""/>
        <dsp:cNvSpPr/>
      </dsp:nvSpPr>
      <dsp:spPr>
        <a:xfrm>
          <a:off x="874524" y="556154"/>
          <a:ext cx="9680832" cy="114616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9769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 err="1">
              <a:latin typeface="Arial" panose="020B0604020202020204" pitchFamily="34" charset="0"/>
              <a:cs typeface="Arial" panose="020B0604020202020204" pitchFamily="34" charset="0"/>
            </a:rPr>
            <a:t>Багато</a:t>
          </a:r>
          <a:r>
            <a:rPr lang="ru-RU" sz="2500" kern="1200" dirty="0">
              <a:latin typeface="Arial" panose="020B0604020202020204" pitchFamily="34" charset="0"/>
              <a:cs typeface="Arial" panose="020B0604020202020204" pitchFamily="34" charset="0"/>
            </a:rPr>
            <a:t> гематом </a:t>
          </a:r>
          <a:r>
            <a:rPr lang="ru-RU" sz="2500" kern="1200" dirty="0" err="1">
              <a:latin typeface="Arial" panose="020B0604020202020204" pitchFamily="34" charset="0"/>
              <a:cs typeface="Arial" panose="020B0604020202020204" pitchFamily="34" charset="0"/>
            </a:rPr>
            <a:t>збільшуються</a:t>
          </a:r>
          <a:r>
            <a:rPr lang="ru-RU" sz="2500" kern="1200" dirty="0">
              <a:latin typeface="Arial" panose="020B0604020202020204" pitchFamily="34" charset="0"/>
              <a:cs typeface="Arial" panose="020B0604020202020204" pitchFamily="34" charset="0"/>
            </a:rPr>
            <a:t> в </a:t>
          </a:r>
          <a:r>
            <a:rPr lang="ru-RU" sz="2500" kern="1200" dirty="0" err="1">
              <a:latin typeface="Arial" panose="020B0604020202020204" pitchFamily="34" charset="0"/>
              <a:cs typeface="Arial" panose="020B0604020202020204" pitchFamily="34" charset="0"/>
            </a:rPr>
            <a:t>обсязі</a:t>
          </a:r>
          <a:r>
            <a:rPr lang="ru-RU" sz="25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500" kern="1200" dirty="0" err="1">
              <a:latin typeface="Arial" panose="020B0604020202020204" pitchFamily="34" charset="0"/>
              <a:cs typeface="Arial" panose="020B0604020202020204" pitchFamily="34" charset="0"/>
            </a:rPr>
            <a:t>протягом</a:t>
          </a:r>
          <a:r>
            <a:rPr lang="ru-RU" sz="2500" kern="1200" dirty="0">
              <a:latin typeface="Arial" panose="020B0604020202020204" pitchFamily="34" charset="0"/>
              <a:cs typeface="Arial" panose="020B0604020202020204" pitchFamily="34" charset="0"/>
            </a:rPr>
            <a:t> перших годин, </a:t>
          </a:r>
          <a:r>
            <a:rPr lang="ru-RU" sz="2500" kern="1200" dirty="0" err="1">
              <a:latin typeface="Arial" panose="020B0604020202020204" pitchFamily="34" charset="0"/>
              <a:cs typeface="Arial" panose="020B0604020202020204" pitchFamily="34" charset="0"/>
            </a:rPr>
            <a:t>що</a:t>
          </a:r>
          <a:r>
            <a:rPr lang="ru-RU" sz="25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500" kern="1200" dirty="0" err="1">
              <a:latin typeface="Arial" panose="020B0604020202020204" pitchFamily="34" charset="0"/>
              <a:cs typeface="Arial" panose="020B0604020202020204" pitchFamily="34" charset="0"/>
            </a:rPr>
            <a:t>є</a:t>
          </a:r>
          <a:r>
            <a:rPr lang="ru-RU" sz="25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500" kern="1200" dirty="0" err="1">
              <a:latin typeface="Arial" panose="020B0604020202020204" pitchFamily="34" charset="0"/>
              <a:cs typeface="Arial" panose="020B0604020202020204" pitchFamily="34" charset="0"/>
            </a:rPr>
            <a:t>несприятливою</a:t>
          </a:r>
          <a:r>
            <a:rPr lang="ru-RU" sz="25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500" kern="1200" dirty="0" err="1">
              <a:latin typeface="Arial" panose="020B0604020202020204" pitchFamily="34" charset="0"/>
              <a:cs typeface="Arial" panose="020B0604020202020204" pitchFamily="34" charset="0"/>
            </a:rPr>
            <a:t>ознакою</a:t>
          </a:r>
          <a:r>
            <a:rPr lang="ru-RU" sz="25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uk-UA" sz="2500" kern="1200" dirty="0"/>
        </a:p>
      </dsp:txBody>
      <dsp:txXfrm>
        <a:off x="874524" y="556154"/>
        <a:ext cx="9680832" cy="1146165"/>
      </dsp:txXfrm>
    </dsp:sp>
    <dsp:sp modelId="{17399E1A-76CD-41C3-A057-F565B8D9E458}">
      <dsp:nvSpPr>
        <dsp:cNvPr id="0" name=""/>
        <dsp:cNvSpPr/>
      </dsp:nvSpPr>
      <dsp:spPr>
        <a:xfrm>
          <a:off x="79085" y="429812"/>
          <a:ext cx="1432707" cy="143270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F7BA76-AB88-47AE-9829-1AA5F82ACDC5}">
      <dsp:nvSpPr>
        <dsp:cNvPr id="0" name=""/>
        <dsp:cNvSpPr/>
      </dsp:nvSpPr>
      <dsp:spPr>
        <a:xfrm>
          <a:off x="1212070" y="2292331"/>
          <a:ext cx="9264201" cy="1146165"/>
        </a:xfrm>
        <a:prstGeom prst="rect">
          <a:avLst/>
        </a:prstGeom>
        <a:solidFill>
          <a:schemeClr val="accent3">
            <a:hueOff val="170636"/>
            <a:satOff val="-13364"/>
            <a:lumOff val="431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9769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При </a:t>
          </a:r>
          <a:r>
            <a:rPr lang="ru-RU" sz="2500" kern="1200" dirty="0" err="1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проведенні</a:t>
          </a:r>
          <a:r>
            <a:rPr lang="ru-RU" sz="2500" kern="12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500" kern="1200" dirty="0" err="1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лікування</a:t>
          </a:r>
          <a:r>
            <a:rPr lang="ru-RU" sz="2500" kern="12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 в </a:t>
          </a:r>
          <a:r>
            <a:rPr lang="ru-RU" sz="2500" kern="1200" dirty="0" err="1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перші</a:t>
          </a:r>
          <a:r>
            <a:rPr lang="ru-RU" sz="2500" kern="12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 3 </a:t>
          </a:r>
          <a:r>
            <a:rPr lang="ru-RU" sz="2500" kern="1200" dirty="0" err="1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години</a:t>
          </a:r>
          <a:r>
            <a:rPr lang="ru-RU" sz="2500" kern="12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500" kern="1200" dirty="0" err="1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рекомбінантним</a:t>
          </a:r>
          <a:r>
            <a:rPr lang="ru-RU" sz="2500" kern="12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 фактором </a:t>
          </a:r>
          <a:r>
            <a:rPr lang="ru-RU" sz="2500" kern="1200" dirty="0" err="1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згортання</a:t>
          </a:r>
          <a:r>
            <a:rPr lang="ru-RU" sz="2500" kern="12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 VII </a:t>
          </a:r>
          <a:r>
            <a:rPr lang="ru-RU" sz="2500" kern="1200" dirty="0" err="1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знижується</a:t>
          </a:r>
          <a:r>
            <a:rPr lang="ru-RU" sz="2500" kern="12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500" kern="1200" dirty="0" err="1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ризик</a:t>
          </a:r>
          <a:r>
            <a:rPr lang="ru-RU" sz="2500" kern="12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500" kern="1200" dirty="0" err="1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збільшення</a:t>
          </a:r>
          <a:r>
            <a:rPr lang="ru-RU" sz="2500" kern="12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500" kern="1200" dirty="0" err="1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гематоми</a:t>
          </a:r>
          <a:r>
            <a:rPr lang="ru-RU" sz="2500" kern="12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uk-UA" sz="2500" kern="1200" dirty="0"/>
        </a:p>
      </dsp:txBody>
      <dsp:txXfrm>
        <a:off x="1212070" y="2292331"/>
        <a:ext cx="9264201" cy="1146165"/>
      </dsp:txXfrm>
    </dsp:sp>
    <dsp:sp modelId="{92DEBFDE-3A22-4066-88B5-CA38497BBEB1}">
      <dsp:nvSpPr>
        <dsp:cNvPr id="0" name=""/>
        <dsp:cNvSpPr/>
      </dsp:nvSpPr>
      <dsp:spPr>
        <a:xfrm>
          <a:off x="495716" y="2149060"/>
          <a:ext cx="1432707" cy="143270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5875" cap="rnd" cmpd="sng" algn="ctr">
          <a:solidFill>
            <a:schemeClr val="accent3">
              <a:hueOff val="170636"/>
              <a:satOff val="-13364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1C2F6B-62C7-4391-82B0-740347A4588A}">
      <dsp:nvSpPr>
        <dsp:cNvPr id="0" name=""/>
        <dsp:cNvSpPr/>
      </dsp:nvSpPr>
      <dsp:spPr>
        <a:xfrm>
          <a:off x="795439" y="4011580"/>
          <a:ext cx="9680832" cy="1146165"/>
        </a:xfrm>
        <a:prstGeom prst="rect">
          <a:avLst/>
        </a:prstGeom>
        <a:solidFill>
          <a:schemeClr val="accent3">
            <a:hueOff val="341271"/>
            <a:satOff val="-26728"/>
            <a:lumOff val="8627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9769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Раннє</a:t>
          </a:r>
          <a:r>
            <a:rPr lang="ru-RU" sz="25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500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виявлення</a:t>
          </a:r>
          <a:r>
            <a:rPr lang="ru-RU" sz="25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гематом </a:t>
          </a:r>
          <a:r>
            <a:rPr lang="ru-RU" sz="2500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є</a:t>
          </a:r>
          <a:r>
            <a:rPr lang="ru-RU" sz="25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500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найважливішою</a:t>
          </a:r>
          <a:r>
            <a:rPr lang="ru-RU" sz="25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метою </a:t>
          </a:r>
          <a:r>
            <a:rPr lang="ru-RU" sz="2500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невідкладної</a:t>
          </a:r>
          <a:r>
            <a:rPr lang="ru-RU" sz="25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500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діагностики</a:t>
          </a:r>
          <a:r>
            <a:rPr lang="ru-RU" sz="25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, а не </a:t>
          </a:r>
          <a:r>
            <a:rPr lang="ru-RU" sz="2500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тільки</a:t>
          </a:r>
          <a:r>
            <a:rPr lang="ru-RU" sz="25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500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етапом</a:t>
          </a:r>
          <a:r>
            <a:rPr lang="ru-RU" sz="25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500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виключення</a:t>
          </a:r>
          <a:r>
            <a:rPr lang="ru-RU" sz="25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500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ішемічного</a:t>
          </a:r>
          <a:r>
            <a:rPr lang="ru-RU" sz="25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500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інсульту</a:t>
          </a:r>
          <a:r>
            <a:rPr lang="ru-RU" sz="25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при </a:t>
          </a:r>
          <a:r>
            <a:rPr lang="ru-RU" sz="2500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виборі</a:t>
          </a:r>
          <a:r>
            <a:rPr lang="ru-RU" sz="25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методу </a:t>
          </a:r>
          <a:r>
            <a:rPr lang="ru-RU" sz="2500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лікування</a:t>
          </a:r>
          <a:r>
            <a:rPr lang="ru-RU" sz="25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uk-UA" sz="2500" kern="1200" dirty="0">
            <a:solidFill>
              <a:schemeClr val="bg1"/>
            </a:solidFill>
          </a:endParaRPr>
        </a:p>
      </dsp:txBody>
      <dsp:txXfrm>
        <a:off x="795439" y="4011580"/>
        <a:ext cx="9680832" cy="1146165"/>
      </dsp:txXfrm>
    </dsp:sp>
    <dsp:sp modelId="{9730B4B6-01FA-4689-A1AC-DF852050681F}">
      <dsp:nvSpPr>
        <dsp:cNvPr id="0" name=""/>
        <dsp:cNvSpPr/>
      </dsp:nvSpPr>
      <dsp:spPr>
        <a:xfrm>
          <a:off x="79085" y="3868309"/>
          <a:ext cx="1432707" cy="143270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5875" cap="rnd" cmpd="sng" algn="ctr">
          <a:solidFill>
            <a:schemeClr val="accent3">
              <a:hueOff val="341271"/>
              <a:satOff val="-26728"/>
              <a:lumOff val="86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5ADF29-EDCE-4CA5-89A2-79579108D912}">
      <dsp:nvSpPr>
        <dsp:cNvPr id="0" name=""/>
        <dsp:cNvSpPr/>
      </dsp:nvSpPr>
      <dsp:spPr>
        <a:xfrm>
          <a:off x="0" y="515951"/>
          <a:ext cx="11072191" cy="11686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9325" tIns="583184" rIns="859325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800" kern="1200" dirty="0" err="1"/>
            <a:t>частіше</a:t>
          </a:r>
          <a:r>
            <a:rPr lang="ru-RU" sz="2800" kern="1200" dirty="0"/>
            <a:t> </a:t>
          </a:r>
          <a:r>
            <a:rPr lang="ru-RU" sz="2800" kern="1200" dirty="0" err="1"/>
            <a:t>викликає</a:t>
          </a:r>
          <a:r>
            <a:rPr lang="ru-RU" sz="2800" kern="1200" dirty="0"/>
            <a:t> </a:t>
          </a:r>
          <a:r>
            <a:rPr lang="ru-RU" sz="2800" kern="1200" dirty="0" err="1"/>
            <a:t>крововилив</a:t>
          </a:r>
          <a:r>
            <a:rPr lang="ru-RU" sz="2800" kern="1200" dirty="0"/>
            <a:t> в </a:t>
          </a:r>
          <a:r>
            <a:rPr lang="ru-RU" sz="2800" kern="1200" dirty="0" err="1"/>
            <a:t>базальні</a:t>
          </a:r>
          <a:r>
            <a:rPr lang="ru-RU" sz="2800" kern="1200" dirty="0"/>
            <a:t> ядра</a:t>
          </a:r>
          <a:endParaRPr lang="uk-UA" sz="2800" kern="1200" dirty="0"/>
        </a:p>
      </dsp:txBody>
      <dsp:txXfrm>
        <a:off x="0" y="515951"/>
        <a:ext cx="11072191" cy="1168650"/>
      </dsp:txXfrm>
    </dsp:sp>
    <dsp:sp modelId="{6AE4419A-B9F7-4B88-9C2B-40CF908E127F}">
      <dsp:nvSpPr>
        <dsp:cNvPr id="0" name=""/>
        <dsp:cNvSpPr/>
      </dsp:nvSpPr>
      <dsp:spPr>
        <a:xfrm>
          <a:off x="545144" y="93191"/>
          <a:ext cx="7750533" cy="8265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952" tIns="0" rIns="292952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 err="1">
              <a:solidFill>
                <a:srgbClr val="FFFF00"/>
              </a:solidFill>
            </a:rPr>
            <a:t>ураження</a:t>
          </a:r>
          <a:r>
            <a:rPr lang="ru-RU" sz="2800" kern="1200" dirty="0">
              <a:solidFill>
                <a:srgbClr val="FFFF00"/>
              </a:solidFill>
            </a:rPr>
            <a:t> </a:t>
          </a:r>
          <a:r>
            <a:rPr lang="ru-RU" sz="2800" kern="1200" dirty="0" err="1">
              <a:solidFill>
                <a:srgbClr val="FFFF00"/>
              </a:solidFill>
            </a:rPr>
            <a:t>дрібних</a:t>
          </a:r>
          <a:r>
            <a:rPr lang="ru-RU" sz="2800" kern="1200" dirty="0">
              <a:solidFill>
                <a:srgbClr val="FFFF00"/>
              </a:solidFill>
            </a:rPr>
            <a:t> </a:t>
          </a:r>
          <a:r>
            <a:rPr lang="ru-RU" sz="2800" kern="1200" dirty="0" err="1">
              <a:solidFill>
                <a:srgbClr val="FFFF00"/>
              </a:solidFill>
            </a:rPr>
            <a:t>судин</a:t>
          </a:r>
          <a:endParaRPr lang="uk-UA" sz="2800" kern="1200" dirty="0"/>
        </a:p>
      </dsp:txBody>
      <dsp:txXfrm>
        <a:off x="585493" y="133540"/>
        <a:ext cx="7669835" cy="745862"/>
      </dsp:txXfrm>
    </dsp:sp>
    <dsp:sp modelId="{FCBCA6D8-DA5C-43E0-B2A7-37D555C231CF}">
      <dsp:nvSpPr>
        <dsp:cNvPr id="0" name=""/>
        <dsp:cNvSpPr/>
      </dsp:nvSpPr>
      <dsp:spPr>
        <a:xfrm>
          <a:off x="0" y="2249082"/>
          <a:ext cx="11072191" cy="1543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170636"/>
              <a:satOff val="-13364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9325" tIns="583184" rIns="859325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800" kern="1200" dirty="0" err="1"/>
            <a:t>викликає</a:t>
          </a:r>
          <a:r>
            <a:rPr lang="ru-RU" sz="2800" kern="1200" dirty="0"/>
            <a:t> </a:t>
          </a:r>
          <a:r>
            <a:rPr lang="ru-RU" sz="2800" kern="1200" dirty="0" err="1"/>
            <a:t>лобарні</a:t>
          </a:r>
          <a:r>
            <a:rPr lang="ru-RU" sz="2800" kern="1200" dirty="0"/>
            <a:t> </a:t>
          </a:r>
          <a:r>
            <a:rPr lang="ru-RU" sz="2800" kern="1200" dirty="0" err="1"/>
            <a:t>поразки</a:t>
          </a:r>
          <a:r>
            <a:rPr lang="ru-RU" sz="2800" kern="1200" dirty="0"/>
            <a:t> у </a:t>
          </a:r>
          <a:r>
            <a:rPr lang="ru-RU" sz="2800" kern="1200" dirty="0" err="1"/>
            <a:t>літніх</a:t>
          </a:r>
          <a:r>
            <a:rPr lang="ru-RU" sz="2800" kern="1200" dirty="0"/>
            <a:t> </a:t>
          </a:r>
          <a:r>
            <a:rPr lang="ru-RU" sz="2800" kern="1200" dirty="0" err="1"/>
            <a:t>пацієнтів</a:t>
          </a:r>
          <a:r>
            <a:rPr lang="ru-RU" sz="2800" kern="1200" dirty="0"/>
            <a:t> </a:t>
          </a:r>
          <a:r>
            <a:rPr lang="ru-RU" sz="2800" kern="1200" dirty="0" err="1"/>
            <a:t>зазвичай</a:t>
          </a:r>
          <a:r>
            <a:rPr lang="ru-RU" sz="2800" kern="1200" dirty="0"/>
            <a:t> </a:t>
          </a:r>
          <a:r>
            <a:rPr lang="ru-RU" sz="2800" kern="1200" dirty="0" err="1"/>
            <a:t>поширюються</a:t>
          </a:r>
          <a:r>
            <a:rPr lang="ru-RU" sz="2800" kern="1200" dirty="0"/>
            <a:t> </a:t>
          </a:r>
          <a:r>
            <a:rPr lang="ru-RU" sz="2800" kern="1200" dirty="0" err="1"/>
            <a:t>від</a:t>
          </a:r>
          <a:r>
            <a:rPr lang="ru-RU" sz="2800" kern="1200" dirty="0"/>
            <a:t> кори до </a:t>
          </a:r>
          <a:r>
            <a:rPr lang="ru-RU" sz="2800" kern="1200" dirty="0" err="1"/>
            <a:t>бічних</a:t>
          </a:r>
          <a:r>
            <a:rPr lang="ru-RU" sz="2800" kern="1200" dirty="0"/>
            <a:t> </a:t>
          </a:r>
          <a:r>
            <a:rPr lang="ru-RU" sz="2800" kern="1200" dirty="0" err="1"/>
            <a:t>шлуночків</a:t>
          </a:r>
          <a:endParaRPr lang="uk-UA" sz="2800" kern="1200" dirty="0"/>
        </a:p>
      </dsp:txBody>
      <dsp:txXfrm>
        <a:off x="0" y="2249082"/>
        <a:ext cx="11072191" cy="1543500"/>
      </dsp:txXfrm>
    </dsp:sp>
    <dsp:sp modelId="{CA360641-2C3F-48CB-B225-6153589BF5F6}">
      <dsp:nvSpPr>
        <dsp:cNvPr id="0" name=""/>
        <dsp:cNvSpPr/>
      </dsp:nvSpPr>
      <dsp:spPr>
        <a:xfrm>
          <a:off x="553609" y="1835802"/>
          <a:ext cx="7750533" cy="826560"/>
        </a:xfrm>
        <a:prstGeom prst="roundRect">
          <a:avLst/>
        </a:prstGeom>
        <a:solidFill>
          <a:schemeClr val="accent3">
            <a:hueOff val="170636"/>
            <a:satOff val="-13364"/>
            <a:lumOff val="431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952" tIns="0" rIns="292952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 err="1">
              <a:solidFill>
                <a:srgbClr val="FFFF00"/>
              </a:solidFill>
            </a:rPr>
            <a:t>амилоїдна</a:t>
          </a:r>
          <a:r>
            <a:rPr lang="ru-RU" sz="2800" kern="1200" dirty="0">
              <a:solidFill>
                <a:srgbClr val="FFFF00"/>
              </a:solidFill>
            </a:rPr>
            <a:t> </a:t>
          </a:r>
          <a:r>
            <a:rPr lang="ru-RU" sz="2800" kern="1200" dirty="0" err="1">
              <a:solidFill>
                <a:srgbClr val="FFFF00"/>
              </a:solidFill>
            </a:rPr>
            <a:t>ангіопатія</a:t>
          </a:r>
          <a:endParaRPr lang="uk-UA" sz="2800" kern="1200" dirty="0"/>
        </a:p>
      </dsp:txBody>
      <dsp:txXfrm>
        <a:off x="593958" y="1876151"/>
        <a:ext cx="7669835" cy="745862"/>
      </dsp:txXfrm>
    </dsp:sp>
    <dsp:sp modelId="{553241C0-6529-4AF9-B5E8-40624A238B3A}">
      <dsp:nvSpPr>
        <dsp:cNvPr id="0" name=""/>
        <dsp:cNvSpPr/>
      </dsp:nvSpPr>
      <dsp:spPr>
        <a:xfrm>
          <a:off x="0" y="4357062"/>
          <a:ext cx="11072191" cy="1543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341271"/>
              <a:satOff val="-26728"/>
              <a:lumOff val="86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9325" tIns="583184" rIns="859325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800" kern="1200" dirty="0" err="1"/>
            <a:t>викликає</a:t>
          </a:r>
          <a:r>
            <a:rPr lang="ru-RU" sz="2800" kern="1200" dirty="0"/>
            <a:t> </a:t>
          </a:r>
          <a:r>
            <a:rPr lang="ru-RU" sz="2800" kern="1200" dirty="0" err="1"/>
            <a:t>лобарні</a:t>
          </a:r>
          <a:r>
            <a:rPr lang="ru-RU" sz="2800" kern="1200" dirty="0"/>
            <a:t> </a:t>
          </a:r>
          <a:r>
            <a:rPr lang="ru-RU" sz="2800" kern="1200" dirty="0" err="1"/>
            <a:t>поразки</a:t>
          </a:r>
          <a:r>
            <a:rPr lang="ru-RU" sz="2800" kern="1200" dirty="0"/>
            <a:t> у </a:t>
          </a:r>
          <a:r>
            <a:rPr lang="ru-RU" sz="2800" kern="1200" dirty="0" err="1"/>
            <a:t>молодих</a:t>
          </a:r>
          <a:r>
            <a:rPr lang="ru-RU" sz="2800" kern="1200" dirty="0"/>
            <a:t> </a:t>
          </a:r>
          <a:r>
            <a:rPr lang="ru-RU" sz="2800" kern="1200" dirty="0" err="1"/>
            <a:t>пацієнтів</a:t>
          </a:r>
          <a:r>
            <a:rPr lang="ru-RU" sz="2800" kern="1200" dirty="0"/>
            <a:t> </a:t>
          </a:r>
          <a:r>
            <a:rPr lang="ru-RU" sz="2800" kern="1200" dirty="0" err="1"/>
            <a:t>зазвичай</a:t>
          </a:r>
          <a:r>
            <a:rPr lang="ru-RU" sz="2800" kern="1200" dirty="0"/>
            <a:t> </a:t>
          </a:r>
          <a:r>
            <a:rPr lang="ru-RU" sz="2800" kern="1200" dirty="0" err="1"/>
            <a:t>поширюються</a:t>
          </a:r>
          <a:r>
            <a:rPr lang="ru-RU" sz="2800" kern="1200" dirty="0"/>
            <a:t> </a:t>
          </a:r>
          <a:r>
            <a:rPr lang="ru-RU" sz="2800" kern="1200" dirty="0" err="1"/>
            <a:t>від</a:t>
          </a:r>
          <a:r>
            <a:rPr lang="ru-RU" sz="2800" kern="1200" dirty="0"/>
            <a:t> кори до </a:t>
          </a:r>
          <a:r>
            <a:rPr lang="ru-RU" sz="2800" kern="1200" dirty="0" err="1"/>
            <a:t>бічних</a:t>
          </a:r>
          <a:r>
            <a:rPr lang="ru-RU" sz="2800" kern="1200" dirty="0"/>
            <a:t> </a:t>
          </a:r>
          <a:r>
            <a:rPr lang="ru-RU" sz="2800" kern="1200" dirty="0" err="1"/>
            <a:t>шлуночків</a:t>
          </a:r>
          <a:endParaRPr lang="uk-UA" sz="2800" kern="1200" dirty="0"/>
        </a:p>
      </dsp:txBody>
      <dsp:txXfrm>
        <a:off x="0" y="4357062"/>
        <a:ext cx="11072191" cy="1543500"/>
      </dsp:txXfrm>
    </dsp:sp>
    <dsp:sp modelId="{B3AA9A0D-2651-449A-A79F-EE8A67D9A252}">
      <dsp:nvSpPr>
        <dsp:cNvPr id="0" name=""/>
        <dsp:cNvSpPr/>
      </dsp:nvSpPr>
      <dsp:spPr>
        <a:xfrm>
          <a:off x="528209" y="3908661"/>
          <a:ext cx="7750533" cy="826560"/>
        </a:xfrm>
        <a:prstGeom prst="roundRect">
          <a:avLst/>
        </a:prstGeom>
        <a:solidFill>
          <a:schemeClr val="accent3">
            <a:hueOff val="341271"/>
            <a:satOff val="-26728"/>
            <a:lumOff val="8627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952" tIns="0" rIns="292952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 err="1">
              <a:solidFill>
                <a:srgbClr val="FFFF00"/>
              </a:solidFill>
            </a:rPr>
            <a:t>ангіопатією</a:t>
          </a:r>
          <a:r>
            <a:rPr lang="ru-RU" sz="2800" kern="1200" dirty="0">
              <a:solidFill>
                <a:srgbClr val="FFFF00"/>
              </a:solidFill>
            </a:rPr>
            <a:t> (н.п. АВМ)</a:t>
          </a:r>
          <a:endParaRPr lang="uk-UA" sz="2800" kern="1200" dirty="0"/>
        </a:p>
      </dsp:txBody>
      <dsp:txXfrm>
        <a:off x="568558" y="3949010"/>
        <a:ext cx="7669835" cy="7458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5ADF29-EDCE-4CA5-89A2-79579108D912}">
      <dsp:nvSpPr>
        <dsp:cNvPr id="0" name=""/>
        <dsp:cNvSpPr/>
      </dsp:nvSpPr>
      <dsp:spPr>
        <a:xfrm>
          <a:off x="0" y="452639"/>
          <a:ext cx="11032434" cy="10434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240" tIns="520700" rIns="856240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b="0" kern="1200" dirty="0" err="1">
              <a:solidFill>
                <a:schemeClr val="bg1"/>
              </a:solidFill>
            </a:rPr>
            <a:t>призводить</a:t>
          </a:r>
          <a:r>
            <a:rPr lang="ru-RU" sz="2500" b="0" kern="1200" dirty="0">
              <a:solidFill>
                <a:schemeClr val="bg1"/>
              </a:solidFill>
            </a:rPr>
            <a:t> до </a:t>
          </a:r>
          <a:r>
            <a:rPr lang="ru-RU" sz="2500" b="0" kern="1200" dirty="0" err="1">
              <a:solidFill>
                <a:schemeClr val="bg1"/>
              </a:solidFill>
            </a:rPr>
            <a:t>білатеральним</a:t>
          </a:r>
          <a:r>
            <a:rPr lang="ru-RU" sz="2500" b="0" kern="1200" dirty="0">
              <a:solidFill>
                <a:schemeClr val="bg1"/>
              </a:solidFill>
            </a:rPr>
            <a:t> </a:t>
          </a:r>
          <a:r>
            <a:rPr lang="ru-RU" sz="2500" b="0" kern="1200" dirty="0" err="1">
              <a:solidFill>
                <a:schemeClr val="bg1"/>
              </a:solidFill>
            </a:rPr>
            <a:t>парасагітальним</a:t>
          </a:r>
          <a:r>
            <a:rPr lang="ru-RU" sz="2500" b="0" kern="1200" dirty="0">
              <a:solidFill>
                <a:schemeClr val="bg1"/>
              </a:solidFill>
            </a:rPr>
            <a:t> </a:t>
          </a:r>
          <a:r>
            <a:rPr lang="ru-RU" sz="2500" b="0" kern="1200" dirty="0" err="1">
              <a:solidFill>
                <a:schemeClr val="bg1"/>
              </a:solidFill>
            </a:rPr>
            <a:t>крововиливам</a:t>
          </a:r>
          <a:endParaRPr lang="uk-UA" sz="2500" b="0" kern="1200" dirty="0">
            <a:solidFill>
              <a:schemeClr val="bg1"/>
            </a:solidFill>
          </a:endParaRPr>
        </a:p>
      </dsp:txBody>
      <dsp:txXfrm>
        <a:off x="0" y="452639"/>
        <a:ext cx="11032434" cy="1043437"/>
      </dsp:txXfrm>
    </dsp:sp>
    <dsp:sp modelId="{6AE4419A-B9F7-4B88-9C2B-40CF908E127F}">
      <dsp:nvSpPr>
        <dsp:cNvPr id="0" name=""/>
        <dsp:cNvSpPr/>
      </dsp:nvSpPr>
      <dsp:spPr>
        <a:xfrm>
          <a:off x="543154" y="108059"/>
          <a:ext cx="7722704" cy="7380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900" tIns="0" rIns="291900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>
              <a:solidFill>
                <a:srgbClr val="FFFF00"/>
              </a:solidFill>
            </a:rPr>
            <a:t>тромбоз </a:t>
          </a:r>
          <a:r>
            <a:rPr lang="ru-RU" sz="2500" kern="1200" dirty="0" err="1">
              <a:solidFill>
                <a:srgbClr val="FFFF00"/>
              </a:solidFill>
            </a:rPr>
            <a:t>верхнього</a:t>
          </a:r>
          <a:r>
            <a:rPr lang="ru-RU" sz="2500" kern="1200" dirty="0">
              <a:solidFill>
                <a:srgbClr val="FFFF00"/>
              </a:solidFill>
            </a:rPr>
            <a:t> </a:t>
          </a:r>
          <a:r>
            <a:rPr lang="ru-RU" sz="2500" kern="1200" dirty="0" err="1">
              <a:solidFill>
                <a:srgbClr val="FFFF00"/>
              </a:solidFill>
            </a:rPr>
            <a:t>сагітального</a:t>
          </a:r>
          <a:r>
            <a:rPr lang="ru-RU" sz="2500" kern="1200" dirty="0">
              <a:solidFill>
                <a:srgbClr val="FFFF00"/>
              </a:solidFill>
            </a:rPr>
            <a:t> синусу </a:t>
          </a:r>
          <a:endParaRPr lang="uk-UA" sz="2500" kern="1200" dirty="0"/>
        </a:p>
      </dsp:txBody>
      <dsp:txXfrm>
        <a:off x="579180" y="144085"/>
        <a:ext cx="7650652" cy="665948"/>
      </dsp:txXfrm>
    </dsp:sp>
    <dsp:sp modelId="{FCBCA6D8-DA5C-43E0-B2A7-37D555C231CF}">
      <dsp:nvSpPr>
        <dsp:cNvPr id="0" name=""/>
        <dsp:cNvSpPr/>
      </dsp:nvSpPr>
      <dsp:spPr>
        <a:xfrm>
          <a:off x="0" y="2102130"/>
          <a:ext cx="11032434" cy="1456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170636"/>
              <a:satOff val="-13364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240" tIns="520700" rIns="856240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uk-UA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/>
            <a:t>викликає крововиливи в скроневих частках</a:t>
          </a:r>
        </a:p>
      </dsp:txBody>
      <dsp:txXfrm>
        <a:off x="0" y="2102130"/>
        <a:ext cx="11032434" cy="1456875"/>
      </dsp:txXfrm>
    </dsp:sp>
    <dsp:sp modelId="{CA360641-2C3F-48CB-B225-6153589BF5F6}">
      <dsp:nvSpPr>
        <dsp:cNvPr id="0" name=""/>
        <dsp:cNvSpPr/>
      </dsp:nvSpPr>
      <dsp:spPr>
        <a:xfrm>
          <a:off x="543154" y="1631076"/>
          <a:ext cx="7722704" cy="738000"/>
        </a:xfrm>
        <a:prstGeom prst="roundRect">
          <a:avLst/>
        </a:prstGeom>
        <a:solidFill>
          <a:schemeClr val="accent3">
            <a:hueOff val="170636"/>
            <a:satOff val="-13364"/>
            <a:lumOff val="431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900" tIns="0" rIns="291900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>
              <a:solidFill>
                <a:srgbClr val="FFFF00"/>
              </a:solidFill>
            </a:rPr>
            <a:t>тромбоз </a:t>
          </a:r>
          <a:r>
            <a:rPr lang="ru-RU" sz="2500" kern="1200" dirty="0" err="1">
              <a:solidFill>
                <a:srgbClr val="FFFF00"/>
              </a:solidFill>
            </a:rPr>
            <a:t>вени</a:t>
          </a:r>
          <a:r>
            <a:rPr lang="ru-RU" sz="2500" kern="1200" dirty="0">
              <a:solidFill>
                <a:srgbClr val="FFFF00"/>
              </a:solidFill>
            </a:rPr>
            <a:t> </a:t>
          </a:r>
          <a:r>
            <a:rPr lang="ru-RU" sz="2500" kern="1200" dirty="0" err="1">
              <a:solidFill>
                <a:srgbClr val="FFFF00"/>
              </a:solidFill>
            </a:rPr>
            <a:t>Лаббе</a:t>
          </a:r>
          <a:r>
            <a:rPr lang="ru-RU" sz="2500" kern="1200" dirty="0">
              <a:solidFill>
                <a:srgbClr val="FFFF00"/>
              </a:solidFill>
            </a:rPr>
            <a:t> </a:t>
          </a:r>
          <a:endParaRPr lang="uk-UA" sz="2500" kern="1200" dirty="0"/>
        </a:p>
      </dsp:txBody>
      <dsp:txXfrm>
        <a:off x="579180" y="1667102"/>
        <a:ext cx="7650652" cy="665948"/>
      </dsp:txXfrm>
    </dsp:sp>
    <dsp:sp modelId="{553241C0-6529-4AF9-B5E8-40624A238B3A}">
      <dsp:nvSpPr>
        <dsp:cNvPr id="0" name=""/>
        <dsp:cNvSpPr/>
      </dsp:nvSpPr>
      <dsp:spPr>
        <a:xfrm>
          <a:off x="0" y="3960951"/>
          <a:ext cx="11032434" cy="1378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341271"/>
              <a:satOff val="-26728"/>
              <a:lumOff val="86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240" tIns="520700" rIns="856240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 err="1"/>
            <a:t>викликає</a:t>
          </a:r>
          <a:r>
            <a:rPr lang="ru-RU" sz="2500" kern="1200" dirty="0"/>
            <a:t> </a:t>
          </a:r>
          <a:r>
            <a:rPr lang="ru-RU" sz="2500" kern="1200" dirty="0" err="1"/>
            <a:t>крововиливи</a:t>
          </a:r>
          <a:r>
            <a:rPr lang="ru-RU" sz="2500" kern="1200" dirty="0"/>
            <a:t> в </a:t>
          </a:r>
          <a:r>
            <a:rPr lang="ru-RU" sz="2500" kern="1200" dirty="0" err="1"/>
            <a:t>міст</a:t>
          </a:r>
          <a:r>
            <a:rPr lang="ru-RU" sz="2500" kern="1200" dirty="0"/>
            <a:t> </a:t>
          </a:r>
          <a:r>
            <a:rPr lang="ru-RU" sz="2500" kern="1200" dirty="0" err="1"/>
            <a:t>або</a:t>
          </a:r>
          <a:r>
            <a:rPr lang="ru-RU" sz="2500" kern="1200" dirty="0"/>
            <a:t> </a:t>
          </a:r>
          <a:r>
            <a:rPr lang="ru-RU" sz="2500" kern="1200" dirty="0" err="1"/>
            <a:t>супратенторіальні</a:t>
          </a:r>
          <a:r>
            <a:rPr lang="ru-RU" sz="2500" kern="1200" dirty="0"/>
            <a:t> </a:t>
          </a:r>
          <a:r>
            <a:rPr lang="ru-RU" sz="2500" kern="1200" dirty="0" err="1"/>
            <a:t>частки</a:t>
          </a:r>
          <a:r>
            <a:rPr lang="ru-RU" sz="2500" kern="1200" dirty="0"/>
            <a:t> </a:t>
          </a:r>
          <a:r>
            <a:rPr lang="ru-RU" sz="2500" kern="1200" dirty="0" err="1"/>
            <a:t>мозку</a:t>
          </a:r>
          <a:endParaRPr lang="uk-UA" sz="2500" kern="1200" dirty="0"/>
        </a:p>
      </dsp:txBody>
      <dsp:txXfrm>
        <a:off x="0" y="3960951"/>
        <a:ext cx="11032434" cy="1378125"/>
      </dsp:txXfrm>
    </dsp:sp>
    <dsp:sp modelId="{B3AA9A0D-2651-449A-A79F-EE8A67D9A252}">
      <dsp:nvSpPr>
        <dsp:cNvPr id="0" name=""/>
        <dsp:cNvSpPr/>
      </dsp:nvSpPr>
      <dsp:spPr>
        <a:xfrm>
          <a:off x="551621" y="3591951"/>
          <a:ext cx="7722704" cy="738000"/>
        </a:xfrm>
        <a:prstGeom prst="roundRect">
          <a:avLst/>
        </a:prstGeom>
        <a:solidFill>
          <a:schemeClr val="accent3">
            <a:hueOff val="341271"/>
            <a:satOff val="-26728"/>
            <a:lumOff val="8627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900" tIns="0" rIns="291900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 err="1">
              <a:solidFill>
                <a:srgbClr val="FFFF00"/>
              </a:solidFill>
            </a:rPr>
            <a:t>каверномы</a:t>
          </a:r>
          <a:endParaRPr lang="uk-UA" sz="2500" kern="1200" dirty="0"/>
        </a:p>
      </dsp:txBody>
      <dsp:txXfrm>
        <a:off x="587647" y="3627977"/>
        <a:ext cx="7650652" cy="66594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6662F2-A623-4686-9DE2-753CB92AC7C8}">
      <dsp:nvSpPr>
        <dsp:cNvPr id="0" name=""/>
        <dsp:cNvSpPr/>
      </dsp:nvSpPr>
      <dsp:spPr>
        <a:xfrm>
          <a:off x="-6539138" y="-1000069"/>
          <a:ext cx="7783100" cy="7783100"/>
        </a:xfrm>
        <a:prstGeom prst="blockArc">
          <a:avLst>
            <a:gd name="adj1" fmla="val 18900000"/>
            <a:gd name="adj2" fmla="val 2700000"/>
            <a:gd name="adj3" fmla="val 278"/>
          </a:avLst>
        </a:prstGeom>
        <a:noFill/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21B9B7-9076-4B2B-AD08-7CDB7D662ADA}">
      <dsp:nvSpPr>
        <dsp:cNvPr id="0" name=""/>
        <dsp:cNvSpPr/>
      </dsp:nvSpPr>
      <dsp:spPr>
        <a:xfrm>
          <a:off x="618254" y="444594"/>
          <a:ext cx="10058288" cy="8896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6160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Arial" panose="020B0604020202020204" pitchFamily="34" charset="0"/>
              <a:cs typeface="Arial" panose="020B0604020202020204" pitchFamily="34" charset="0"/>
            </a:rPr>
            <a:t>При </a:t>
          </a:r>
          <a:r>
            <a:rPr lang="ru-RU" sz="2400" kern="1200" dirty="0" err="1">
              <a:latin typeface="Arial" panose="020B0604020202020204" pitchFamily="34" charset="0"/>
              <a:cs typeface="Arial" panose="020B0604020202020204" pitchFamily="34" charset="0"/>
            </a:rPr>
            <a:t>знаходжені</a:t>
          </a:r>
          <a:r>
            <a:rPr lang="ru-RU" sz="2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400" kern="1200" dirty="0" err="1">
              <a:latin typeface="Arial" panose="020B0604020202020204" pitchFamily="34" charset="0"/>
              <a:cs typeface="Arial" panose="020B0604020202020204" pitchFamily="34" charset="0"/>
            </a:rPr>
            <a:t>ділянки</a:t>
          </a:r>
          <a:r>
            <a:rPr lang="ru-RU" sz="2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400" kern="1200" dirty="0" err="1">
              <a:latin typeface="Arial" panose="020B0604020202020204" pitchFamily="34" charset="0"/>
              <a:cs typeface="Arial" panose="020B0604020202020204" pitchFamily="34" charset="0"/>
            </a:rPr>
            <a:t>гіперденсності</a:t>
          </a:r>
          <a:r>
            <a:rPr lang="ru-RU" sz="2400" kern="1200" dirty="0">
              <a:latin typeface="Arial" panose="020B0604020202020204" pitchFamily="34" charset="0"/>
              <a:cs typeface="Arial" panose="020B0604020202020204" pitchFamily="34" charset="0"/>
            </a:rPr>
            <a:t>-дообстеження не </a:t>
          </a:r>
          <a:r>
            <a:rPr lang="ru-RU" sz="2400" kern="1200" dirty="0" err="1">
              <a:latin typeface="Arial" panose="020B0604020202020204" pitchFamily="34" charset="0"/>
              <a:cs typeface="Arial" panose="020B0604020202020204" pitchFamily="34" charset="0"/>
            </a:rPr>
            <a:t>потрібно</a:t>
          </a:r>
          <a:r>
            <a:rPr lang="ru-RU" sz="2400" kern="1200" dirty="0">
              <a:latin typeface="Arial" panose="020B0604020202020204" pitchFamily="34" charset="0"/>
              <a:cs typeface="Arial" panose="020B0604020202020204" pitchFamily="34" charset="0"/>
            </a:rPr>
            <a:t>, при </a:t>
          </a:r>
          <a:r>
            <a:rPr lang="ru-RU" sz="2400" kern="1200" dirty="0" err="1">
              <a:latin typeface="Arial" panose="020B0604020202020204" pitchFamily="34" charset="0"/>
              <a:cs typeface="Arial" panose="020B0604020202020204" pitchFamily="34" charset="0"/>
            </a:rPr>
            <a:t>знаходжені</a:t>
          </a:r>
          <a:r>
            <a:rPr lang="ru-RU" sz="2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400" kern="1200" dirty="0" err="1">
              <a:latin typeface="Arial" panose="020B0604020202020204" pitchFamily="34" charset="0"/>
              <a:cs typeface="Arial" panose="020B0604020202020204" pitchFamily="34" charset="0"/>
            </a:rPr>
            <a:t>ділянки</a:t>
          </a:r>
          <a:r>
            <a:rPr lang="ru-RU" sz="2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400" kern="1200" dirty="0" err="1">
              <a:latin typeface="Arial" panose="020B0604020202020204" pitchFamily="34" charset="0"/>
              <a:cs typeface="Arial" panose="020B0604020202020204" pitchFamily="34" charset="0"/>
            </a:rPr>
            <a:t>гіподенсності</a:t>
          </a:r>
          <a:r>
            <a:rPr lang="ru-RU" sz="2400" kern="1200" dirty="0"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ru-RU" sz="2400" kern="1200" dirty="0" err="1">
              <a:latin typeface="Arial" panose="020B0604020202020204" pitchFamily="34" charset="0"/>
              <a:cs typeface="Arial" panose="020B0604020202020204" pitchFamily="34" charset="0"/>
            </a:rPr>
            <a:t>припускаємо</a:t>
          </a:r>
          <a:r>
            <a:rPr lang="ru-RU" sz="2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400" kern="1200" dirty="0" err="1">
              <a:latin typeface="Arial" panose="020B0604020202020204" pitchFamily="34" charset="0"/>
              <a:cs typeface="Arial" panose="020B0604020202020204" pitchFamily="34" charset="0"/>
            </a:rPr>
            <a:t>інсульт</a:t>
          </a:r>
          <a:r>
            <a:rPr lang="ru-RU" sz="2400" kern="1200" dirty="0">
              <a:latin typeface="Arial" panose="020B0604020202020204" pitchFamily="34" charset="0"/>
              <a:cs typeface="Arial" panose="020B0604020202020204" pitchFamily="34" charset="0"/>
            </a:rPr>
            <a:t>. </a:t>
          </a:r>
          <a:endParaRPr lang="uk-UA" sz="2800" kern="1200" dirty="0"/>
        </a:p>
      </dsp:txBody>
      <dsp:txXfrm>
        <a:off x="618254" y="444594"/>
        <a:ext cx="10058288" cy="889650"/>
      </dsp:txXfrm>
    </dsp:sp>
    <dsp:sp modelId="{01B7B13E-D57D-477D-B5C7-F8BCF6D0D5C8}">
      <dsp:nvSpPr>
        <dsp:cNvPr id="0" name=""/>
        <dsp:cNvSpPr/>
      </dsp:nvSpPr>
      <dsp:spPr>
        <a:xfrm>
          <a:off x="94912" y="333387"/>
          <a:ext cx="1112063" cy="111206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9E41F5-B810-4456-A23D-4C050B062F5A}">
      <dsp:nvSpPr>
        <dsp:cNvPr id="0" name=""/>
        <dsp:cNvSpPr/>
      </dsp:nvSpPr>
      <dsp:spPr>
        <a:xfrm>
          <a:off x="1161001" y="1779301"/>
          <a:ext cx="9548231" cy="889650"/>
        </a:xfrm>
        <a:prstGeom prst="rect">
          <a:avLst/>
        </a:prstGeom>
        <a:solidFill>
          <a:schemeClr val="accent3">
            <a:hueOff val="113757"/>
            <a:satOff val="-8909"/>
            <a:lumOff val="2876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6160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latin typeface="Arial" panose="020B0604020202020204" pitchFamily="34" charset="0"/>
              <a:cs typeface="Arial" panose="020B0604020202020204" pitchFamily="34" charset="0"/>
            </a:rPr>
            <a:t>У </a:t>
          </a:r>
          <a:r>
            <a:rPr lang="ru-RU" sz="1900" kern="1200" dirty="0" err="1">
              <a:latin typeface="Arial" panose="020B0604020202020204" pitchFamily="34" charset="0"/>
              <a:cs typeface="Arial" panose="020B0604020202020204" pitchFamily="34" charset="0"/>
            </a:rPr>
            <a:t>літніх</a:t>
          </a:r>
          <a:r>
            <a:rPr lang="ru-RU" sz="19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kern="1200" dirty="0" err="1">
              <a:latin typeface="Arial" panose="020B0604020202020204" pitchFamily="34" charset="0"/>
              <a:cs typeface="Arial" panose="020B0604020202020204" pitchFamily="34" charset="0"/>
            </a:rPr>
            <a:t>пацієнтів</a:t>
          </a:r>
          <a:r>
            <a:rPr lang="ru-RU" sz="1900" kern="1200" dirty="0">
              <a:latin typeface="Arial" panose="020B0604020202020204" pitchFamily="34" charset="0"/>
              <a:cs typeface="Arial" panose="020B0604020202020204" pitchFamily="34" charset="0"/>
            </a:rPr>
            <a:t> для </a:t>
          </a:r>
          <a:r>
            <a:rPr lang="ru-RU" sz="1900" kern="1200" dirty="0" err="1">
              <a:latin typeface="Arial" panose="020B0604020202020204" pitchFamily="34" charset="0"/>
              <a:cs typeface="Arial" panose="020B0604020202020204" pitchFamily="34" charset="0"/>
            </a:rPr>
            <a:t>виключення</a:t>
          </a:r>
          <a:r>
            <a:rPr lang="ru-RU" sz="19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kern="1200" dirty="0" err="1">
              <a:latin typeface="Arial" panose="020B0604020202020204" pitchFamily="34" charset="0"/>
              <a:cs typeface="Arial" panose="020B0604020202020204" pitchFamily="34" charset="0"/>
            </a:rPr>
            <a:t>лейкенцефалопатіі</a:t>
          </a:r>
          <a:r>
            <a:rPr lang="ru-RU" sz="19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kern="1200" dirty="0" err="1">
              <a:latin typeface="Arial" panose="020B0604020202020204" pitchFamily="34" charset="0"/>
              <a:cs typeface="Arial" panose="020B0604020202020204" pitchFamily="34" charset="0"/>
            </a:rPr>
            <a:t>виконуємо</a:t>
          </a:r>
          <a:r>
            <a:rPr lang="ru-RU" sz="1900" kern="1200" dirty="0">
              <a:latin typeface="Arial" panose="020B0604020202020204" pitchFamily="34" charset="0"/>
              <a:cs typeface="Arial" panose="020B0604020202020204" pitchFamily="34" charset="0"/>
            </a:rPr>
            <a:t> КТА. </a:t>
          </a:r>
          <a:r>
            <a:rPr lang="ru-RU" sz="1900" kern="1200" dirty="0" err="1">
              <a:latin typeface="Arial" panose="020B0604020202020204" pitchFamily="34" charset="0"/>
              <a:cs typeface="Arial" panose="020B0604020202020204" pitchFamily="34" charset="0"/>
            </a:rPr>
            <a:t>Знаходимо</a:t>
          </a:r>
          <a:r>
            <a:rPr lang="ru-RU" sz="19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kern="1200" dirty="0" err="1">
              <a:latin typeface="Arial" panose="020B0604020202020204" pitchFamily="34" charset="0"/>
              <a:cs typeface="Arial" panose="020B0604020202020204" pitchFamily="34" charset="0"/>
            </a:rPr>
            <a:t>інфаркт</a:t>
          </a:r>
          <a:r>
            <a:rPr lang="ru-RU" sz="1900" kern="1200" dirty="0">
              <a:latin typeface="Arial" panose="020B0604020202020204" pitchFamily="34" charset="0"/>
              <a:cs typeface="Arial" panose="020B0604020202020204" pitchFamily="34" charset="0"/>
            </a:rPr>
            <a:t> в СМА. </a:t>
          </a:r>
          <a:endParaRPr lang="uk-UA" sz="1900" kern="1200" dirty="0"/>
        </a:p>
      </dsp:txBody>
      <dsp:txXfrm>
        <a:off x="1161001" y="1779301"/>
        <a:ext cx="9548231" cy="889650"/>
      </dsp:txXfrm>
    </dsp:sp>
    <dsp:sp modelId="{A9542FE9-6E74-47C4-BC3B-615C0FBF7C07}">
      <dsp:nvSpPr>
        <dsp:cNvPr id="0" name=""/>
        <dsp:cNvSpPr/>
      </dsp:nvSpPr>
      <dsp:spPr>
        <a:xfrm>
          <a:off x="604969" y="1668095"/>
          <a:ext cx="1112063" cy="1112063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5875" cap="rnd" cmpd="sng" algn="ctr">
          <a:solidFill>
            <a:schemeClr val="accent3">
              <a:hueOff val="113757"/>
              <a:satOff val="-8909"/>
              <a:lumOff val="28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298239-93D9-4AB5-94DE-7D37E2A2A5D6}">
      <dsp:nvSpPr>
        <dsp:cNvPr id="0" name=""/>
        <dsp:cNvSpPr/>
      </dsp:nvSpPr>
      <dsp:spPr>
        <a:xfrm>
          <a:off x="1161001" y="3114009"/>
          <a:ext cx="9548231" cy="889650"/>
        </a:xfrm>
        <a:prstGeom prst="rect">
          <a:avLst/>
        </a:prstGeom>
        <a:solidFill>
          <a:schemeClr val="accent3">
            <a:hueOff val="227514"/>
            <a:satOff val="-17819"/>
            <a:lumOff val="5751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6160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0" i="0" kern="1200" dirty="0"/>
            <a:t>При КТ-ДВІ </a:t>
          </a:r>
          <a:r>
            <a:rPr lang="ru-RU" sz="1900" b="0" i="0" kern="1200" dirty="0" err="1"/>
            <a:t>і</a:t>
          </a:r>
          <a:r>
            <a:rPr lang="ru-RU" sz="1900" b="0" i="0" kern="1200" dirty="0"/>
            <a:t> МР-ДВІ </a:t>
          </a:r>
          <a:r>
            <a:rPr lang="ru-RU" sz="1900" b="0" i="0" kern="1200" dirty="0" err="1"/>
            <a:t>отримуємо</a:t>
          </a:r>
          <a:r>
            <a:rPr lang="ru-RU" sz="1900" b="0" i="0" kern="1200" dirty="0"/>
            <a:t> </a:t>
          </a:r>
          <a:r>
            <a:rPr lang="ru-RU" sz="1900" b="0" i="0" kern="1200" dirty="0" err="1"/>
            <a:t>гарне</a:t>
          </a:r>
          <a:r>
            <a:rPr lang="ru-RU" sz="1900" b="0" i="0" kern="1200" dirty="0"/>
            <a:t> </a:t>
          </a:r>
          <a:r>
            <a:rPr lang="ru-RU" sz="1900" b="0" i="0" kern="1200" dirty="0" err="1"/>
            <a:t>уявлення</a:t>
          </a:r>
          <a:r>
            <a:rPr lang="ru-RU" sz="1900" b="0" i="0" kern="1200" dirty="0"/>
            <a:t> про область, яка </a:t>
          </a:r>
          <a:r>
            <a:rPr lang="ru-RU" sz="1900" b="0" i="0" kern="1200" dirty="0" err="1"/>
            <a:t>є</a:t>
          </a:r>
          <a:r>
            <a:rPr lang="ru-RU" sz="1900" b="0" i="0" kern="1200" dirty="0"/>
            <a:t> </a:t>
          </a:r>
          <a:r>
            <a:rPr lang="ru-RU" sz="1900" b="0" i="0" kern="1200" dirty="0" err="1"/>
            <a:t>інфарктом</a:t>
          </a:r>
          <a:r>
            <a:rPr lang="ru-RU" sz="1900" b="0" i="0" kern="1200" dirty="0"/>
            <a:t>, </a:t>
          </a:r>
          <a:r>
            <a:rPr lang="ru-RU" sz="1900" b="0" i="0" kern="1200" dirty="0" err="1"/>
            <a:t>але</a:t>
          </a:r>
          <a:r>
            <a:rPr lang="ru-RU" sz="1900" b="0" i="0" kern="1200" dirty="0"/>
            <a:t> не </a:t>
          </a:r>
          <a:r>
            <a:rPr lang="ru-RU" sz="1900" b="0" i="0" kern="1200" dirty="0" err="1"/>
            <a:t>можемо</a:t>
          </a:r>
          <a:r>
            <a:rPr lang="ru-RU" sz="1900" b="0" i="0" kern="1200" dirty="0"/>
            <a:t> </a:t>
          </a:r>
          <a:r>
            <a:rPr lang="ru-RU" sz="1900" b="0" i="0" kern="1200" dirty="0" err="1"/>
            <a:t>виключити</a:t>
          </a:r>
          <a:r>
            <a:rPr lang="ru-RU" sz="1900" b="0" i="0" kern="1200" dirty="0"/>
            <a:t> </a:t>
          </a:r>
          <a:r>
            <a:rPr lang="ru-RU" sz="1900" b="0" i="0" kern="1200" dirty="0" err="1"/>
            <a:t>більшу</a:t>
          </a:r>
          <a:r>
            <a:rPr lang="ru-RU" sz="1900" b="0" i="0" kern="1200" dirty="0"/>
            <a:t> </a:t>
          </a:r>
          <a:r>
            <a:rPr lang="ru-RU" sz="1900" b="0" i="0" kern="1200" dirty="0" err="1"/>
            <a:t>ішемічну</a:t>
          </a:r>
          <a:r>
            <a:rPr lang="ru-RU" sz="1900" b="0" i="0" kern="1200" dirty="0"/>
            <a:t> </a:t>
          </a:r>
          <a:r>
            <a:rPr lang="ru-RU" sz="1900" b="0" i="0" kern="1200" dirty="0" err="1"/>
            <a:t>півтінь</a:t>
          </a:r>
          <a:r>
            <a:rPr lang="ru-RU" sz="1900" b="0" i="0" kern="1200" dirty="0"/>
            <a:t> (тканину </a:t>
          </a:r>
          <a:r>
            <a:rPr lang="ru-RU" sz="1900" b="0" i="0" kern="1200" dirty="0" err="1"/>
            <a:t>під</a:t>
          </a:r>
          <a:r>
            <a:rPr lang="ru-RU" sz="1900" b="0" i="0" kern="1200" dirty="0"/>
            <a:t> </a:t>
          </a:r>
          <a:r>
            <a:rPr lang="ru-RU" sz="1900" b="0" i="0" kern="1200" dirty="0" err="1"/>
            <a:t>загрозою</a:t>
          </a:r>
          <a:r>
            <a:rPr lang="ru-RU" sz="1900" b="0" i="0" kern="1200" dirty="0"/>
            <a:t>!).</a:t>
          </a:r>
          <a:endParaRPr lang="uk-UA" sz="1900" kern="1200" dirty="0"/>
        </a:p>
      </dsp:txBody>
      <dsp:txXfrm>
        <a:off x="1161001" y="3114009"/>
        <a:ext cx="9548231" cy="889650"/>
      </dsp:txXfrm>
    </dsp:sp>
    <dsp:sp modelId="{34C54749-CF9F-4E67-9AF0-2BDC83A925D5}">
      <dsp:nvSpPr>
        <dsp:cNvPr id="0" name=""/>
        <dsp:cNvSpPr/>
      </dsp:nvSpPr>
      <dsp:spPr>
        <a:xfrm>
          <a:off x="604969" y="3002803"/>
          <a:ext cx="1112063" cy="1112063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5875" cap="rnd" cmpd="sng" algn="ctr">
          <a:solidFill>
            <a:schemeClr val="accent3">
              <a:hueOff val="227514"/>
              <a:satOff val="-17819"/>
              <a:lumOff val="57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0243EF-7E8E-4299-8AA7-F45A28F2E1D0}">
      <dsp:nvSpPr>
        <dsp:cNvPr id="0" name=""/>
        <dsp:cNvSpPr/>
      </dsp:nvSpPr>
      <dsp:spPr>
        <a:xfrm>
          <a:off x="650943" y="4448717"/>
          <a:ext cx="10058288" cy="889650"/>
        </a:xfrm>
        <a:prstGeom prst="rect">
          <a:avLst/>
        </a:prstGeom>
        <a:solidFill>
          <a:schemeClr val="accent3">
            <a:hueOff val="341271"/>
            <a:satOff val="-26728"/>
            <a:lumOff val="8627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6160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0" i="0" kern="1200" dirty="0"/>
            <a:t>Проводимо КТ-ПВІ </a:t>
          </a:r>
          <a:r>
            <a:rPr lang="ru-RU" sz="1900" b="0" i="0" kern="1200" dirty="0" err="1"/>
            <a:t>або</a:t>
          </a:r>
          <a:r>
            <a:rPr lang="ru-RU" sz="1900" b="0" i="0" kern="1200" dirty="0"/>
            <a:t> МРТ-ПВІ, </a:t>
          </a:r>
          <a:r>
            <a:rPr lang="ru-RU" sz="1900" b="0" i="0" kern="1200" dirty="0" err="1"/>
            <a:t>зіставляємо</a:t>
          </a:r>
          <a:r>
            <a:rPr lang="ru-RU" sz="1900" b="0" i="0" kern="1200" dirty="0"/>
            <a:t> </a:t>
          </a:r>
          <a:r>
            <a:rPr lang="ru-RU" sz="1900" b="0" i="0" kern="1200" dirty="0" err="1"/>
            <a:t>їх</a:t>
          </a:r>
          <a:r>
            <a:rPr lang="ru-RU" sz="1900" b="0" i="0" kern="1200" dirty="0"/>
            <a:t>. При </a:t>
          </a:r>
          <a:r>
            <a:rPr lang="ru-RU" sz="1900" b="0" i="0" kern="1200" dirty="0" err="1"/>
            <a:t>поширеності</a:t>
          </a:r>
          <a:r>
            <a:rPr lang="ru-RU" sz="1900" b="0" i="0" kern="1200" dirty="0"/>
            <a:t> </a:t>
          </a:r>
          <a:r>
            <a:rPr lang="ru-RU" sz="1900" b="0" i="0" kern="1200" dirty="0" err="1"/>
            <a:t>ділянки</a:t>
          </a:r>
          <a:r>
            <a:rPr lang="ru-RU" sz="1900" b="0" i="0" kern="1200" dirty="0"/>
            <a:t> </a:t>
          </a:r>
          <a:r>
            <a:rPr lang="ru-RU" sz="1900" b="0" i="0" kern="1200" dirty="0" err="1"/>
            <a:t>ураження</a:t>
          </a:r>
          <a:r>
            <a:rPr lang="ru-RU" sz="1900" b="0" i="0" kern="1200" dirty="0"/>
            <a:t> в ПВІ </a:t>
          </a:r>
          <a:r>
            <a:rPr lang="ru-RU" sz="1900" b="0" i="0" kern="1200" dirty="0" err="1"/>
            <a:t>більше</a:t>
          </a:r>
          <a:r>
            <a:rPr lang="ru-RU" sz="1900" b="0" i="0" kern="1200" dirty="0"/>
            <a:t>, </a:t>
          </a:r>
          <a:r>
            <a:rPr lang="ru-RU" sz="1900" b="0" i="0" kern="1200" dirty="0" err="1"/>
            <a:t>ніж</a:t>
          </a:r>
          <a:r>
            <a:rPr lang="ru-RU" sz="1900" b="0" i="0" kern="1200" dirty="0"/>
            <a:t> в </a:t>
          </a:r>
          <a:r>
            <a:rPr lang="ru-RU" sz="1900" b="0" i="0" kern="1200" dirty="0" err="1"/>
            <a:t>дви</a:t>
          </a:r>
          <a:r>
            <a:rPr lang="ru-RU" sz="1900" b="0" i="0" kern="1200" dirty="0"/>
            <a:t>- </a:t>
          </a:r>
          <a:r>
            <a:rPr lang="ru-RU" sz="1900" b="0" i="0" kern="1200" dirty="0" err="1"/>
            <a:t>загроза</a:t>
          </a:r>
          <a:r>
            <a:rPr lang="ru-RU" sz="1900" b="0" i="0" kern="1200" dirty="0"/>
            <a:t> </a:t>
          </a:r>
          <a:r>
            <a:rPr lang="ru-RU" sz="1900" b="0" i="0" kern="1200" dirty="0" err="1"/>
            <a:t>залучення</a:t>
          </a:r>
          <a:r>
            <a:rPr lang="ru-RU" sz="1900" b="0" i="0" kern="1200" dirty="0"/>
            <a:t> (</a:t>
          </a:r>
          <a:r>
            <a:rPr lang="ru-RU" sz="1900" b="0" i="0" kern="1200" dirty="0" err="1"/>
            <a:t>поширення</a:t>
          </a:r>
          <a:r>
            <a:rPr lang="ru-RU" sz="1900" b="0" i="0" kern="1200" dirty="0"/>
            <a:t>) </a:t>
          </a:r>
          <a:r>
            <a:rPr lang="ru-RU" sz="1900" b="0" i="0" kern="1200" dirty="0" err="1"/>
            <a:t>інфаркту</a:t>
          </a:r>
          <a:r>
            <a:rPr lang="ru-RU" sz="1900" b="0" i="0" kern="1200" dirty="0"/>
            <a:t> </a:t>
          </a:r>
          <a:r>
            <a:rPr lang="ru-RU" sz="1900" b="0" i="0" kern="1200" dirty="0" err="1"/>
            <a:t>висока</a:t>
          </a:r>
          <a:r>
            <a:rPr lang="ru-RU" sz="1900" b="0" i="0" kern="1200" dirty="0"/>
            <a:t>.</a:t>
          </a:r>
          <a:endParaRPr lang="ru-RU" sz="1900" kern="1200" dirty="0"/>
        </a:p>
      </dsp:txBody>
      <dsp:txXfrm>
        <a:off x="650943" y="4448717"/>
        <a:ext cx="10058288" cy="889650"/>
      </dsp:txXfrm>
    </dsp:sp>
    <dsp:sp modelId="{EA2E6C47-2894-4452-993A-6F9309B5BD3F}">
      <dsp:nvSpPr>
        <dsp:cNvPr id="0" name=""/>
        <dsp:cNvSpPr/>
      </dsp:nvSpPr>
      <dsp:spPr>
        <a:xfrm>
          <a:off x="94912" y="4337510"/>
          <a:ext cx="1112063" cy="1112063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5875" cap="rnd" cmpd="sng" algn="ctr">
          <a:solidFill>
            <a:schemeClr val="accent3">
              <a:hueOff val="341271"/>
              <a:satOff val="-26728"/>
              <a:lumOff val="86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96D56-82D5-4A9F-AEFB-122075486C0C}">
      <dsp:nvSpPr>
        <dsp:cNvPr id="0" name=""/>
        <dsp:cNvSpPr/>
      </dsp:nvSpPr>
      <dsp:spPr>
        <a:xfrm>
          <a:off x="0" y="0"/>
          <a:ext cx="2889358" cy="3992937"/>
        </a:xfrm>
        <a:prstGeom prst="roundRect">
          <a:avLst>
            <a:gd name="adj" fmla="val 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124460" bIns="0" numCol="1" spcCol="1270" anchor="t" anchorCtr="0">
          <a:noAutofit/>
        </a:bodyPr>
        <a:lstStyle/>
        <a:p>
          <a:pPr marL="0" lvl="0" indent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 err="1">
              <a:solidFill>
                <a:schemeClr val="accent3">
                  <a:lumMod val="50000"/>
                </a:schemeClr>
              </a:solidFill>
              <a:latin typeface="Arial Narrow" panose="020B0606020202030204" pitchFamily="34" charset="0"/>
            </a:rPr>
            <a:t>Бесконтрастна</a:t>
          </a:r>
          <a:r>
            <a:rPr lang="ru-RU" sz="2800" b="1" kern="1200" dirty="0">
              <a:solidFill>
                <a:schemeClr val="accent3">
                  <a:lumMod val="50000"/>
                </a:schemeClr>
              </a:solidFill>
              <a:latin typeface="Arial Narrow" panose="020B0606020202030204" pitchFamily="34" charset="0"/>
            </a:rPr>
            <a:t> КТ1</a:t>
          </a:r>
          <a:endParaRPr lang="uk-UA" sz="2800" b="1" kern="1200" dirty="0">
            <a:solidFill>
              <a:schemeClr val="accent3">
                <a:lumMod val="50000"/>
              </a:schemeClr>
            </a:solidFill>
            <a:latin typeface="Arial Narrow" panose="020B0606020202030204" pitchFamily="34" charset="0"/>
          </a:endParaRPr>
        </a:p>
      </dsp:txBody>
      <dsp:txXfrm rot="16200000">
        <a:off x="-1348168" y="1348168"/>
        <a:ext cx="3274208" cy="577871"/>
      </dsp:txXfrm>
    </dsp:sp>
    <dsp:sp modelId="{B08CCC50-2A2C-41F1-B101-0076B268A8F8}">
      <dsp:nvSpPr>
        <dsp:cNvPr id="0" name=""/>
        <dsp:cNvSpPr/>
      </dsp:nvSpPr>
      <dsp:spPr>
        <a:xfrm>
          <a:off x="664346" y="0"/>
          <a:ext cx="2152571" cy="3992937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verdana" panose="020B0604030504040204" pitchFamily="34" charset="0"/>
            </a:rPr>
            <a:t>1.При </a:t>
          </a:r>
          <a:r>
            <a:rPr lang="ru-RU" sz="2000" kern="1200" dirty="0" err="1">
              <a:latin typeface="verdana" panose="020B0604030504040204" pitchFamily="34" charset="0"/>
            </a:rPr>
            <a:t>знаходжені</a:t>
          </a:r>
          <a:r>
            <a:rPr lang="ru-RU" sz="2000" kern="1200" dirty="0">
              <a:latin typeface="verdana" panose="020B0604030504040204" pitchFamily="34" charset="0"/>
            </a:rPr>
            <a:t> </a:t>
          </a:r>
          <a:r>
            <a:rPr lang="ru-RU" sz="2000" kern="1200" dirty="0" err="1">
              <a:latin typeface="verdana" panose="020B0604030504040204" pitchFamily="34" charset="0"/>
            </a:rPr>
            <a:t>крововиливу</a:t>
          </a:r>
          <a:r>
            <a:rPr lang="ru-RU" sz="2000" kern="1200" dirty="0">
              <a:latin typeface="verdana" panose="020B0604030504040204" pitchFamily="34" charset="0"/>
            </a:rPr>
            <a:t>-дообстеження не </a:t>
          </a:r>
          <a:r>
            <a:rPr lang="ru-RU" sz="2000" kern="1200" dirty="0" err="1">
              <a:latin typeface="verdana" panose="020B0604030504040204" pitchFamily="34" charset="0"/>
            </a:rPr>
            <a:t>потрібно</a:t>
          </a:r>
          <a:r>
            <a:rPr lang="ru-RU" sz="2000" kern="1200" dirty="0">
              <a:latin typeface="verdana" panose="020B0604030504040204" pitchFamily="34" charset="0"/>
            </a:rPr>
            <a:t>)
2. При </a:t>
          </a:r>
          <a:r>
            <a:rPr lang="ru-RU" sz="2000" kern="1200" dirty="0" err="1">
              <a:latin typeface="verdana" panose="020B0604030504040204" pitchFamily="34" charset="0"/>
            </a:rPr>
            <a:t>ішемії</a:t>
          </a:r>
          <a:r>
            <a:rPr lang="ru-RU" sz="2000" kern="1200" dirty="0">
              <a:latin typeface="verdana" panose="020B0604030504040204" pitchFamily="34" charset="0"/>
            </a:rPr>
            <a:t> </a:t>
          </a:r>
          <a:r>
            <a:rPr lang="ru-RU" sz="2000" kern="1200" dirty="0" err="1">
              <a:latin typeface="verdana" panose="020B0604030504040204" pitchFamily="34" charset="0"/>
            </a:rPr>
            <a:t>або</a:t>
          </a:r>
          <a:r>
            <a:rPr lang="ru-RU" sz="2000" kern="1200" dirty="0">
              <a:latin typeface="verdana" panose="020B0604030504040204" pitchFamily="34" charset="0"/>
            </a:rPr>
            <a:t> </a:t>
          </a:r>
          <a:r>
            <a:rPr lang="ru-RU" sz="2000" kern="1200" dirty="0" err="1">
              <a:latin typeface="verdana" panose="020B0604030504040204" pitchFamily="34" charset="0"/>
            </a:rPr>
            <a:t>її</a:t>
          </a:r>
          <a:r>
            <a:rPr lang="ru-RU" sz="2000" kern="1200" dirty="0">
              <a:latin typeface="verdana" panose="020B0604030504040204" pitchFamily="34" charset="0"/>
            </a:rPr>
            <a:t> </a:t>
          </a:r>
          <a:r>
            <a:rPr lang="ru-RU" sz="2000" kern="1200" dirty="0" err="1">
              <a:latin typeface="verdana" panose="020B0604030504040204" pitchFamily="34" charset="0"/>
            </a:rPr>
            <a:t>відсутності-КТ</a:t>
          </a:r>
          <a:r>
            <a:rPr lang="ru-RU" sz="2000" kern="1200" dirty="0">
              <a:latin typeface="verdana" panose="020B0604030504040204" pitchFamily="34" charset="0"/>
            </a:rPr>
            <a:t> ПВІ </a:t>
          </a:r>
          <a:r>
            <a:rPr lang="ru-RU" sz="2000" kern="1200" dirty="0" err="1">
              <a:latin typeface="verdana" panose="020B0604030504040204" pitchFamily="34" charset="0"/>
            </a:rPr>
            <a:t>і</a:t>
          </a:r>
          <a:r>
            <a:rPr lang="ru-RU" sz="2000" kern="1200" dirty="0">
              <a:latin typeface="verdana" panose="020B0604030504040204" pitchFamily="34" charset="0"/>
            </a:rPr>
            <a:t> КТА КТА</a:t>
          </a:r>
          <a:endParaRPr lang="uk-UA" sz="2000" kern="1200" dirty="0"/>
        </a:p>
      </dsp:txBody>
      <dsp:txXfrm>
        <a:off x="664346" y="0"/>
        <a:ext cx="2152571" cy="3992937"/>
      </dsp:txXfrm>
    </dsp:sp>
    <dsp:sp modelId="{9A67A6DE-033D-456D-A829-10C3CF090608}">
      <dsp:nvSpPr>
        <dsp:cNvPr id="0" name=""/>
        <dsp:cNvSpPr/>
      </dsp:nvSpPr>
      <dsp:spPr>
        <a:xfrm>
          <a:off x="3051260" y="0"/>
          <a:ext cx="4082109" cy="3992937"/>
        </a:xfrm>
        <a:prstGeom prst="roundRect">
          <a:avLst>
            <a:gd name="adj" fmla="val 5000"/>
          </a:avLst>
        </a:prstGeom>
        <a:solidFill>
          <a:schemeClr val="accent3">
            <a:hueOff val="170636"/>
            <a:satOff val="-13364"/>
            <a:lumOff val="431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0302" rIns="168910" bIns="0" numCol="1" spcCol="1270" anchor="t" anchorCtr="0">
          <a:noAutofit/>
        </a:bodyPr>
        <a:lstStyle/>
        <a:p>
          <a:pPr marL="0" lvl="0" indent="0" algn="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kern="1200" dirty="0">
              <a:solidFill>
                <a:schemeClr val="accent3">
                  <a:lumMod val="50000"/>
                </a:schemeClr>
              </a:solidFill>
            </a:rPr>
            <a:t>КТ ПВИ и КТА</a:t>
          </a:r>
          <a:endParaRPr lang="uk-UA" sz="3800" kern="1200" dirty="0">
            <a:solidFill>
              <a:schemeClr val="accent3">
                <a:lumMod val="50000"/>
              </a:schemeClr>
            </a:solidFill>
          </a:endParaRPr>
        </a:p>
      </dsp:txBody>
      <dsp:txXfrm rot="16200000">
        <a:off x="1822367" y="1228893"/>
        <a:ext cx="3274208" cy="816421"/>
      </dsp:txXfrm>
    </dsp:sp>
    <dsp:sp modelId="{5C8B70AA-9A04-4426-9D43-CB350ECC399A}">
      <dsp:nvSpPr>
        <dsp:cNvPr id="0" name=""/>
        <dsp:cNvSpPr/>
      </dsp:nvSpPr>
      <dsp:spPr>
        <a:xfrm rot="5400000">
          <a:off x="2761450" y="3115447"/>
          <a:ext cx="586560" cy="612316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C60BD8-1EF9-48C3-ACCB-F8FCD8A5FAFF}">
      <dsp:nvSpPr>
        <dsp:cNvPr id="0" name=""/>
        <dsp:cNvSpPr/>
      </dsp:nvSpPr>
      <dsp:spPr>
        <a:xfrm>
          <a:off x="3867682" y="0"/>
          <a:ext cx="3041171" cy="3992937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>
            <a:latin typeface="verdana" panose="020B0604030504040204" pitchFamily="34" charset="0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 err="1">
              <a:latin typeface="verdana" panose="020B0604030504040204" pitchFamily="34" charset="0"/>
            </a:rPr>
            <a:t>Потребують</a:t>
          </a:r>
          <a:r>
            <a:rPr lang="ru-RU" sz="2000" kern="1200" dirty="0">
              <a:latin typeface="verdana" panose="020B0604030504040204" pitchFamily="34" charset="0"/>
            </a:rPr>
            <a:t> </a:t>
          </a:r>
          <a:r>
            <a:rPr lang="ru-RU" sz="2000" kern="1200" dirty="0" err="1">
              <a:latin typeface="verdana" panose="020B0604030504040204" pitchFamily="34" charset="0"/>
            </a:rPr>
            <a:t>приблизно</a:t>
          </a:r>
          <a:r>
            <a:rPr lang="ru-RU" sz="2000" kern="1200" dirty="0">
              <a:latin typeface="verdana" panose="020B0604030504040204" pitchFamily="34" charset="0"/>
            </a:rPr>
            <a:t> 26% </a:t>
          </a:r>
          <a:r>
            <a:rPr lang="ru-RU" sz="2000" kern="1200" dirty="0" err="1">
              <a:latin typeface="verdana" panose="020B0604030504040204" pitchFamily="34" charset="0"/>
            </a:rPr>
            <a:t>пацієнтів</a:t>
          </a:r>
          <a:r>
            <a:rPr lang="ru-RU" sz="2000" kern="1200" dirty="0">
              <a:latin typeface="verdana" panose="020B0604030504040204" pitchFamily="34" charset="0"/>
            </a:rPr>
            <a:t>
ПВІ </a:t>
          </a:r>
          <a:r>
            <a:rPr lang="ru-RU" sz="2000" kern="1200" dirty="0" err="1">
              <a:latin typeface="verdana" panose="020B0604030504040204" pitchFamily="34" charset="0"/>
            </a:rPr>
            <a:t>покаже</a:t>
          </a:r>
          <a:r>
            <a:rPr lang="ru-RU" sz="2000" kern="1200" dirty="0">
              <a:latin typeface="verdana" panose="020B0604030504040204" pitchFamily="34" charset="0"/>
            </a:rPr>
            <a:t> </a:t>
          </a:r>
          <a:r>
            <a:rPr lang="ru-RU" sz="2000" kern="1200" dirty="0" err="1">
              <a:latin typeface="verdana" panose="020B0604030504040204" pitchFamily="34" charset="0"/>
            </a:rPr>
            <a:t>дефіцит</a:t>
          </a:r>
          <a:r>
            <a:rPr lang="ru-RU" sz="2000" kern="1200" dirty="0">
              <a:latin typeface="verdana" panose="020B0604030504040204" pitchFamily="34" charset="0"/>
            </a:rPr>
            <a:t> кровотоку </a:t>
          </a:r>
          <a:r>
            <a:rPr lang="ru-RU" sz="2000" kern="1200" dirty="0" err="1">
              <a:latin typeface="verdana" panose="020B0604030504040204" pitchFamily="34" charset="0"/>
            </a:rPr>
            <a:t>ураженої</a:t>
          </a:r>
          <a:r>
            <a:rPr lang="ru-RU" sz="2000" kern="1200" dirty="0">
              <a:latin typeface="verdana" panose="020B0604030504040204" pitchFamily="34" charset="0"/>
            </a:rPr>
            <a:t> </a:t>
          </a:r>
          <a:r>
            <a:rPr lang="ru-RU" sz="2000" kern="1200" dirty="0" err="1">
              <a:latin typeface="verdana" panose="020B0604030504040204" pitchFamily="34" charset="0"/>
            </a:rPr>
            <a:t>ділянки</a:t>
          </a:r>
          <a:r>
            <a:rPr lang="ru-RU" sz="2000" kern="1200" dirty="0">
              <a:latin typeface="verdana" panose="020B0604030504040204" pitchFamily="34" charset="0"/>
            </a:rPr>
            <a:t>
КТА </a:t>
          </a:r>
          <a:r>
            <a:rPr lang="ru-RU" sz="2000" kern="1200" dirty="0" err="1">
              <a:latin typeface="verdana" panose="020B0604030504040204" pitchFamily="34" charset="0"/>
            </a:rPr>
            <a:t>покаже</a:t>
          </a:r>
          <a:r>
            <a:rPr lang="ru-RU" sz="2000" kern="1200" dirty="0">
              <a:latin typeface="verdana" panose="020B0604030504040204" pitchFamily="34" charset="0"/>
            </a:rPr>
            <a:t> </a:t>
          </a:r>
          <a:r>
            <a:rPr lang="ru-RU" sz="2000" kern="1200" dirty="0" err="1">
              <a:latin typeface="verdana" panose="020B0604030504040204" pitchFamily="34" charset="0"/>
            </a:rPr>
            <a:t>судину</a:t>
          </a:r>
          <a:r>
            <a:rPr lang="ru-RU" sz="2000" kern="1200" dirty="0">
              <a:latin typeface="verdana" panose="020B0604030504040204" pitchFamily="34" charset="0"/>
            </a:rPr>
            <a:t>,  </a:t>
          </a:r>
          <a:r>
            <a:rPr lang="ru-RU" sz="2000" kern="1200" dirty="0" err="1">
              <a:latin typeface="verdana" panose="020B0604030504040204" pitchFamily="34" charset="0"/>
            </a:rPr>
            <a:t>відповідальну</a:t>
          </a:r>
          <a:r>
            <a:rPr lang="ru-RU" sz="2000" kern="1200" dirty="0">
              <a:latin typeface="verdana" panose="020B0604030504040204" pitchFamily="34" charset="0"/>
            </a:rPr>
            <a:t> за </a:t>
          </a:r>
          <a:r>
            <a:rPr lang="ru-RU" sz="2000" kern="1200" dirty="0" err="1">
              <a:latin typeface="verdana" panose="020B0604030504040204" pitchFamily="34" charset="0"/>
            </a:rPr>
            <a:t>поразку</a:t>
          </a:r>
          <a:endParaRPr lang="uk-UA" sz="2000" kern="1200" dirty="0"/>
        </a:p>
      </dsp:txBody>
      <dsp:txXfrm>
        <a:off x="3867682" y="0"/>
        <a:ext cx="3041171" cy="3992937"/>
      </dsp:txXfrm>
    </dsp:sp>
    <dsp:sp modelId="{480BD9F3-9A60-4234-9BE0-3F19850BB1FF}">
      <dsp:nvSpPr>
        <dsp:cNvPr id="0" name=""/>
        <dsp:cNvSpPr/>
      </dsp:nvSpPr>
      <dsp:spPr>
        <a:xfrm>
          <a:off x="7259303" y="0"/>
          <a:ext cx="4082109" cy="3992937"/>
        </a:xfrm>
        <a:prstGeom prst="roundRect">
          <a:avLst>
            <a:gd name="adj" fmla="val 5000"/>
          </a:avLst>
        </a:prstGeom>
        <a:solidFill>
          <a:schemeClr val="accent3">
            <a:hueOff val="341271"/>
            <a:satOff val="-26728"/>
            <a:lumOff val="8627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0302" rIns="168910" bIns="0" numCol="1" spcCol="1270" anchor="t" anchorCtr="0">
          <a:noAutofit/>
        </a:bodyPr>
        <a:lstStyle/>
        <a:p>
          <a:pPr marL="0" lvl="0" indent="0" algn="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kern="1200" dirty="0">
              <a:solidFill>
                <a:schemeClr val="accent3">
                  <a:lumMod val="50000"/>
                </a:schemeClr>
              </a:solidFill>
            </a:rPr>
            <a:t>КТ ДВИ</a:t>
          </a:r>
          <a:endParaRPr lang="uk-UA" sz="3800" kern="1200" dirty="0">
            <a:solidFill>
              <a:schemeClr val="accent3">
                <a:lumMod val="50000"/>
              </a:schemeClr>
            </a:solidFill>
          </a:endParaRPr>
        </a:p>
      </dsp:txBody>
      <dsp:txXfrm rot="16200000">
        <a:off x="6030410" y="1228893"/>
        <a:ext cx="3274208" cy="816421"/>
      </dsp:txXfrm>
    </dsp:sp>
    <dsp:sp modelId="{9C592703-13B4-4FFD-BA9A-A59DC03EB538}">
      <dsp:nvSpPr>
        <dsp:cNvPr id="0" name=""/>
        <dsp:cNvSpPr/>
      </dsp:nvSpPr>
      <dsp:spPr>
        <a:xfrm rot="5400000">
          <a:off x="6986433" y="3115447"/>
          <a:ext cx="586560" cy="612316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341271"/>
              <a:satOff val="-26728"/>
              <a:lumOff val="86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A23672-4AA5-43FD-A4BC-652B475F39B5}">
      <dsp:nvSpPr>
        <dsp:cNvPr id="0" name=""/>
        <dsp:cNvSpPr/>
      </dsp:nvSpPr>
      <dsp:spPr>
        <a:xfrm>
          <a:off x="8075725" y="0"/>
          <a:ext cx="3041171" cy="3992937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КТ ДВІ при </a:t>
          </a:r>
          <a:r>
            <a:rPr lang="ru-RU" sz="2000" kern="1200" dirty="0" err="1"/>
            <a:t>порівнянні</a:t>
          </a:r>
          <a:r>
            <a:rPr lang="ru-RU" sz="2000" kern="1200" dirty="0"/>
            <a:t> </a:t>
          </a:r>
          <a:r>
            <a:rPr lang="ru-RU" sz="2000" kern="1200" dirty="0" err="1"/>
            <a:t>з</a:t>
          </a:r>
          <a:r>
            <a:rPr lang="ru-RU" sz="2000" kern="1200" dirty="0"/>
            <a:t> КТ ПВІ </a:t>
          </a:r>
          <a:r>
            <a:rPr lang="ru-RU" sz="2000" kern="1200" dirty="0" err="1"/>
            <a:t>покаже</a:t>
          </a:r>
          <a:r>
            <a:rPr lang="ru-RU" sz="2000" kern="1200" dirty="0"/>
            <a:t> </a:t>
          </a:r>
          <a:r>
            <a:rPr lang="ru-RU" sz="2000" kern="1200" dirty="0" err="1"/>
            <a:t>ділянку</a:t>
          </a:r>
          <a:r>
            <a:rPr lang="ru-RU" sz="2000" kern="1200" dirty="0"/>
            <a:t> </a:t>
          </a:r>
          <a:r>
            <a:rPr lang="ru-RU" sz="2000" kern="1200" dirty="0" err="1"/>
            <a:t>можливого</a:t>
          </a:r>
          <a:r>
            <a:rPr lang="ru-RU" sz="2000" kern="1200" dirty="0"/>
            <a:t> </a:t>
          </a:r>
          <a:r>
            <a:rPr lang="ru-RU" sz="2000" kern="1200" dirty="0" err="1"/>
            <a:t>поширення</a:t>
          </a:r>
          <a:r>
            <a:rPr lang="ru-RU" sz="2000" kern="1200" dirty="0"/>
            <a:t> </a:t>
          </a:r>
          <a:r>
            <a:rPr lang="ru-RU" sz="2000" kern="1200" dirty="0" err="1"/>
            <a:t>інфаркту</a:t>
          </a:r>
          <a:r>
            <a:rPr lang="ru-RU" sz="2000" kern="1200" dirty="0"/>
            <a:t> </a:t>
          </a:r>
          <a:r>
            <a:rPr lang="ru-RU" sz="2000" kern="1200" dirty="0" err="1"/>
            <a:t>мозку</a:t>
          </a:r>
          <a:endParaRPr lang="uk-UA" sz="2000" kern="1200" dirty="0"/>
        </a:p>
      </dsp:txBody>
      <dsp:txXfrm>
        <a:off x="8075725" y="0"/>
        <a:ext cx="3041171" cy="399293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4DCBD2-723E-42E7-B175-A915270B8845}">
      <dsp:nvSpPr>
        <dsp:cNvPr id="0" name=""/>
        <dsp:cNvSpPr/>
      </dsp:nvSpPr>
      <dsp:spPr>
        <a:xfrm rot="5400000">
          <a:off x="-289718" y="292805"/>
          <a:ext cx="1931458" cy="1352020"/>
        </a:xfrm>
        <a:prstGeom prst="chevron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kern="1200" dirty="0"/>
            <a:t>1</a:t>
          </a:r>
          <a:endParaRPr lang="uk-UA" sz="4000" kern="1200" dirty="0"/>
        </a:p>
      </dsp:txBody>
      <dsp:txXfrm rot="-5400000">
        <a:off x="1" y="679096"/>
        <a:ext cx="1352020" cy="579438"/>
      </dsp:txXfrm>
    </dsp:sp>
    <dsp:sp modelId="{CB87A8FF-7B9E-45D5-B81E-CA5582C6905E}">
      <dsp:nvSpPr>
        <dsp:cNvPr id="0" name=""/>
        <dsp:cNvSpPr/>
      </dsp:nvSpPr>
      <dsp:spPr>
        <a:xfrm rot="5400000">
          <a:off x="4112286" y="-2757179"/>
          <a:ext cx="1255447" cy="67759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 err="1"/>
            <a:t>Дослідження</a:t>
          </a:r>
          <a:r>
            <a:rPr lang="ru-RU" sz="1900" kern="1200" dirty="0"/>
            <a:t> </a:t>
          </a:r>
          <a:r>
            <a:rPr lang="en-US" sz="1900" kern="1200" dirty="0" err="1"/>
            <a:t>Kuhne</a:t>
          </a:r>
          <a:r>
            <a:rPr lang="en-US" sz="1900" kern="1200" dirty="0"/>
            <a:t> et al. (2003) </a:t>
          </a:r>
          <a:r>
            <a:rPr lang="ru-RU" sz="1900" kern="1200" dirty="0"/>
            <a:t>показало, </a:t>
          </a:r>
          <a:r>
            <a:rPr lang="ru-RU" sz="1900" kern="1200" dirty="0" err="1"/>
            <a:t>що</a:t>
          </a:r>
          <a:r>
            <a:rPr lang="ru-RU" sz="1900" kern="1200" dirty="0"/>
            <a:t>, </a:t>
          </a:r>
          <a:r>
            <a:rPr lang="ru-RU" sz="1900" kern="1200" dirty="0" err="1"/>
            <a:t>незважаючи</a:t>
          </a:r>
          <a:r>
            <a:rPr lang="ru-RU" sz="1900" kern="1200" dirty="0"/>
            <a:t> на </a:t>
          </a:r>
          <a:r>
            <a:rPr lang="ru-RU" sz="1900" kern="1200" dirty="0" err="1"/>
            <a:t>спочатку</a:t>
          </a:r>
          <a:r>
            <a:rPr lang="ru-RU" sz="1900" kern="1200" dirty="0"/>
            <a:t> </a:t>
          </a:r>
          <a:r>
            <a:rPr lang="ru-RU" sz="1900" kern="1200" dirty="0" err="1"/>
            <a:t>високі</a:t>
          </a:r>
          <a:r>
            <a:rPr lang="ru-RU" sz="1900" kern="1200" dirty="0"/>
            <a:t> </a:t>
          </a:r>
          <a:r>
            <a:rPr lang="ru-RU" sz="1900" kern="1200" dirty="0" err="1"/>
            <a:t>бали</a:t>
          </a:r>
          <a:r>
            <a:rPr lang="ru-RU" sz="1900" kern="1200" dirty="0"/>
            <a:t> ШКГ, в </a:t>
          </a:r>
          <a:r>
            <a:rPr lang="ru-RU" sz="1900" kern="1200" dirty="0" err="1"/>
            <a:t>більшості</a:t>
          </a:r>
          <a:r>
            <a:rPr lang="ru-RU" sz="1900" kern="1200" dirty="0"/>
            <a:t> </a:t>
          </a:r>
          <a:r>
            <a:rPr lang="ru-RU" sz="1900" kern="1200" dirty="0" err="1"/>
            <a:t>випадків</a:t>
          </a:r>
          <a:r>
            <a:rPr lang="ru-RU" sz="1900" kern="1200" dirty="0"/>
            <a:t> у </a:t>
          </a:r>
          <a:r>
            <a:rPr lang="ru-RU" sz="1900" kern="1200" dirty="0" err="1"/>
            <a:t>хворих</a:t>
          </a:r>
          <a:r>
            <a:rPr lang="ru-RU" sz="1900" kern="1200" dirty="0"/>
            <a:t> </a:t>
          </a:r>
          <a:r>
            <a:rPr lang="ru-RU" sz="1900" kern="1200" dirty="0" err="1"/>
            <a:t>мають</a:t>
          </a:r>
          <a:r>
            <a:rPr lang="ru-RU" sz="1900" kern="1200" dirty="0"/>
            <a:t> </a:t>
          </a:r>
          <a:r>
            <a:rPr lang="ru-RU" sz="1900" kern="1200" dirty="0" err="1"/>
            <a:t>місце</a:t>
          </a:r>
          <a:r>
            <a:rPr lang="ru-RU" sz="1900" kern="1200" dirty="0"/>
            <a:t> </a:t>
          </a:r>
          <a:r>
            <a:rPr lang="ru-RU" sz="1900" kern="1200" dirty="0" err="1"/>
            <a:t>внутрішньочерепні</a:t>
          </a:r>
          <a:r>
            <a:rPr lang="ru-RU" sz="1900" kern="1200" dirty="0"/>
            <a:t> </a:t>
          </a:r>
          <a:r>
            <a:rPr lang="ru-RU" sz="1900" kern="1200" dirty="0" err="1"/>
            <a:t>ушкодження</a:t>
          </a:r>
          <a:r>
            <a:rPr lang="ru-RU" sz="1900" kern="1200" dirty="0"/>
            <a:t>.</a:t>
          </a:r>
          <a:endParaRPr lang="uk-UA" sz="1900" kern="1200" dirty="0"/>
        </a:p>
      </dsp:txBody>
      <dsp:txXfrm rot="-5400000">
        <a:off x="1352020" y="64373"/>
        <a:ext cx="6714693" cy="1132875"/>
      </dsp:txXfrm>
    </dsp:sp>
    <dsp:sp modelId="{FCD7F146-5A3E-401F-AA16-EB95734CD605}">
      <dsp:nvSpPr>
        <dsp:cNvPr id="0" name=""/>
        <dsp:cNvSpPr/>
      </dsp:nvSpPr>
      <dsp:spPr>
        <a:xfrm rot="5400000">
          <a:off x="-289718" y="2033323"/>
          <a:ext cx="1931458" cy="1352020"/>
        </a:xfrm>
        <a:prstGeom prst="chevron">
          <a:avLst/>
        </a:prstGeom>
        <a:solidFill>
          <a:schemeClr val="accent3">
            <a:shade val="80000"/>
            <a:hueOff val="-203952"/>
            <a:satOff val="-6851"/>
            <a:lumOff val="14099"/>
            <a:alphaOff val="0"/>
          </a:schemeClr>
        </a:solidFill>
        <a:ln w="15875" cap="rnd" cmpd="sng" algn="ctr">
          <a:solidFill>
            <a:schemeClr val="accent3">
              <a:shade val="80000"/>
              <a:hueOff val="-203952"/>
              <a:satOff val="-6851"/>
              <a:lumOff val="140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kern="1200" dirty="0"/>
            <a:t>2</a:t>
          </a:r>
          <a:endParaRPr lang="uk-UA" sz="4000" kern="1200" dirty="0"/>
        </a:p>
      </dsp:txBody>
      <dsp:txXfrm rot="-5400000">
        <a:off x="1" y="2419614"/>
        <a:ext cx="1352020" cy="579438"/>
      </dsp:txXfrm>
    </dsp:sp>
    <dsp:sp modelId="{6931E4BB-4B41-40E1-A0AF-34E701FB8E64}">
      <dsp:nvSpPr>
        <dsp:cNvPr id="0" name=""/>
        <dsp:cNvSpPr/>
      </dsp:nvSpPr>
      <dsp:spPr>
        <a:xfrm rot="5400000">
          <a:off x="4094872" y="-990535"/>
          <a:ext cx="1255447" cy="67759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shade val="80000"/>
              <a:hueOff val="-203952"/>
              <a:satOff val="-6851"/>
              <a:lumOff val="140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uk-UA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При ЧМТ вдаються до методів променевої діагностики для виявлення пошкоджень, які можна усунути до того, як розвинуться вторинні неврологічні порушення.</a:t>
          </a:r>
        </a:p>
      </dsp:txBody>
      <dsp:txXfrm rot="-5400000">
        <a:off x="1334606" y="1831017"/>
        <a:ext cx="6714693" cy="1132875"/>
      </dsp:txXfrm>
    </dsp:sp>
    <dsp:sp modelId="{728E16DF-D71D-4854-B888-5AB586476E1F}">
      <dsp:nvSpPr>
        <dsp:cNvPr id="0" name=""/>
        <dsp:cNvSpPr/>
      </dsp:nvSpPr>
      <dsp:spPr>
        <a:xfrm rot="5400000">
          <a:off x="-289718" y="3773840"/>
          <a:ext cx="1931458" cy="1352020"/>
        </a:xfrm>
        <a:prstGeom prst="chevron">
          <a:avLst/>
        </a:prstGeom>
        <a:solidFill>
          <a:schemeClr val="accent3">
            <a:shade val="80000"/>
            <a:hueOff val="-407904"/>
            <a:satOff val="-13701"/>
            <a:lumOff val="28198"/>
            <a:alphaOff val="0"/>
          </a:schemeClr>
        </a:solidFill>
        <a:ln w="15875" cap="rnd" cmpd="sng" algn="ctr">
          <a:solidFill>
            <a:schemeClr val="accent3">
              <a:shade val="80000"/>
              <a:hueOff val="-407904"/>
              <a:satOff val="-13701"/>
              <a:lumOff val="281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kern="1200" dirty="0"/>
            <a:t>3</a:t>
          </a:r>
          <a:endParaRPr lang="uk-UA" sz="4000" kern="1200" dirty="0"/>
        </a:p>
      </dsp:txBody>
      <dsp:txXfrm rot="-5400000">
        <a:off x="1" y="4160131"/>
        <a:ext cx="1352020" cy="579438"/>
      </dsp:txXfrm>
    </dsp:sp>
    <dsp:sp modelId="{18B46970-B175-45EE-8E1B-9ABA8BC7C293}">
      <dsp:nvSpPr>
        <dsp:cNvPr id="0" name=""/>
        <dsp:cNvSpPr/>
      </dsp:nvSpPr>
      <dsp:spPr>
        <a:xfrm rot="5400000">
          <a:off x="4051302" y="758682"/>
          <a:ext cx="1255447" cy="67759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shade val="80000"/>
              <a:hueOff val="-407904"/>
              <a:satOff val="-13701"/>
              <a:lumOff val="281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uk-UA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Клінічні прояви у пацієнтів з ЧМТ систематизовані за шкалою коми Глазго (ШКГ).</a:t>
          </a:r>
        </a:p>
      </dsp:txBody>
      <dsp:txXfrm rot="-5400000">
        <a:off x="1291036" y="3580234"/>
        <a:ext cx="6714693" cy="113287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79D71A-51A8-4243-A7B7-6F6D91D5FB5A}">
      <dsp:nvSpPr>
        <dsp:cNvPr id="0" name=""/>
        <dsp:cNvSpPr/>
      </dsp:nvSpPr>
      <dsp:spPr>
        <a:xfrm rot="5400000">
          <a:off x="-342836" y="344912"/>
          <a:ext cx="2285573" cy="1599901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700" kern="1200" dirty="0"/>
            <a:t>1</a:t>
          </a:r>
          <a:endParaRPr lang="uk-UA" sz="4700" kern="1200" dirty="0"/>
        </a:p>
      </dsp:txBody>
      <dsp:txXfrm rot="-5400000">
        <a:off x="1" y="802027"/>
        <a:ext cx="1599901" cy="685672"/>
      </dsp:txXfrm>
    </dsp:sp>
    <dsp:sp modelId="{7E5FF6C6-3FD7-481E-B5FD-4A78B6AE6413}">
      <dsp:nvSpPr>
        <dsp:cNvPr id="0" name=""/>
        <dsp:cNvSpPr/>
      </dsp:nvSpPr>
      <dsp:spPr>
        <a:xfrm rot="5400000">
          <a:off x="5646512" y="-4044533"/>
          <a:ext cx="1485623" cy="95788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0" kern="1200" dirty="0"/>
            <a:t>За </a:t>
          </a:r>
          <a:r>
            <a:rPr lang="ru-RU" sz="1800" b="0" kern="1200" dirty="0" err="1"/>
            <a:t>даними</a:t>
          </a:r>
          <a:r>
            <a:rPr lang="ru-RU" sz="1800" b="0" kern="1200" dirty="0"/>
            <a:t> ВООЗ, </a:t>
          </a:r>
          <a:r>
            <a:rPr lang="ru-RU" sz="1800" b="0" kern="1200" dirty="0" err="1"/>
            <a:t>черепно-мозкової</a:t>
          </a:r>
          <a:r>
            <a:rPr lang="ru-RU" sz="1800" b="0" kern="1200" dirty="0"/>
            <a:t> травматизм не </a:t>
          </a:r>
          <a:r>
            <a:rPr lang="ru-RU" sz="1800" b="0" kern="1200" dirty="0" err="1"/>
            <a:t>зменшується</a:t>
          </a:r>
          <a:r>
            <a:rPr lang="ru-RU" sz="1800" b="0" kern="1200" dirty="0"/>
            <a:t>, а </a:t>
          </a:r>
          <a:r>
            <a:rPr lang="ru-RU" sz="1800" b="0" kern="1200" dirty="0" err="1"/>
            <a:t>збільшується</a:t>
          </a:r>
          <a:r>
            <a:rPr lang="ru-RU" sz="1800" b="0" kern="1200" dirty="0"/>
            <a:t> в </a:t>
          </a:r>
          <a:r>
            <a:rPr lang="ru-RU" sz="1800" b="0" kern="1200" dirty="0" err="1"/>
            <a:t>середньому</a:t>
          </a:r>
          <a:r>
            <a:rPr lang="ru-RU" sz="1800" b="0" kern="1200" dirty="0"/>
            <a:t> на 2% на </a:t>
          </a:r>
          <a:r>
            <a:rPr lang="ru-RU" sz="1800" b="0" kern="1200" dirty="0" err="1"/>
            <a:t>рік</a:t>
          </a:r>
          <a:r>
            <a:rPr lang="ru-RU" sz="1800" b="0" kern="1200" dirty="0"/>
            <a:t>. </a:t>
          </a:r>
          <a:endParaRPr lang="uk-UA" sz="1800" b="0" kern="1200" dirty="0"/>
        </a:p>
      </dsp:txBody>
      <dsp:txXfrm rot="-5400000">
        <a:off x="1599902" y="74599"/>
        <a:ext cx="9506322" cy="1340579"/>
      </dsp:txXfrm>
    </dsp:sp>
    <dsp:sp modelId="{B364998B-126E-4852-9DDE-13B85FDB5FE6}">
      <dsp:nvSpPr>
        <dsp:cNvPr id="0" name=""/>
        <dsp:cNvSpPr/>
      </dsp:nvSpPr>
      <dsp:spPr>
        <a:xfrm rot="5400000">
          <a:off x="-342836" y="2441638"/>
          <a:ext cx="2285573" cy="1599901"/>
        </a:xfrm>
        <a:prstGeom prst="chevron">
          <a:avLst/>
        </a:prstGeom>
        <a:solidFill>
          <a:schemeClr val="accent3">
            <a:hueOff val="170636"/>
            <a:satOff val="-13364"/>
            <a:lumOff val="4314"/>
            <a:alphaOff val="0"/>
          </a:schemeClr>
        </a:solidFill>
        <a:ln w="15875" cap="rnd" cmpd="sng" algn="ctr">
          <a:solidFill>
            <a:schemeClr val="accent3">
              <a:hueOff val="170636"/>
              <a:satOff val="-13364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700" kern="1200" dirty="0"/>
            <a:t>2</a:t>
          </a:r>
          <a:endParaRPr lang="uk-UA" sz="4700" kern="1200" dirty="0"/>
        </a:p>
      </dsp:txBody>
      <dsp:txXfrm rot="-5400000">
        <a:off x="1" y="2898753"/>
        <a:ext cx="1599901" cy="685672"/>
      </dsp:txXfrm>
    </dsp:sp>
    <dsp:sp modelId="{405AB429-3917-4FCD-B978-E69275B1D09C}">
      <dsp:nvSpPr>
        <dsp:cNvPr id="0" name=""/>
        <dsp:cNvSpPr/>
      </dsp:nvSpPr>
      <dsp:spPr>
        <a:xfrm rot="5400000">
          <a:off x="5646512" y="-1947808"/>
          <a:ext cx="1485623" cy="95788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170636"/>
              <a:satOff val="-13364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uk-UA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chemeClr val="bg1"/>
              </a:solidFill>
            </a:rPr>
            <a:t>Для </a:t>
          </a:r>
          <a:r>
            <a:rPr lang="ru-RU" sz="1800" kern="1200" dirty="0" err="1">
              <a:solidFill>
                <a:schemeClr val="bg1"/>
              </a:solidFill>
            </a:rPr>
            <a:t>правильної</a:t>
          </a:r>
          <a:r>
            <a:rPr lang="ru-RU" sz="1800" kern="1200" dirty="0">
              <a:solidFill>
                <a:schemeClr val="bg1"/>
              </a:solidFill>
            </a:rPr>
            <a:t> </a:t>
          </a:r>
          <a:r>
            <a:rPr lang="ru-RU" sz="1800" kern="1200" dirty="0" err="1">
              <a:solidFill>
                <a:schemeClr val="bg1"/>
              </a:solidFill>
            </a:rPr>
            <a:t>інтерпретації</a:t>
          </a:r>
          <a:r>
            <a:rPr lang="ru-RU" sz="1800" kern="1200" dirty="0">
              <a:solidFill>
                <a:schemeClr val="bg1"/>
              </a:solidFill>
            </a:rPr>
            <a:t> </a:t>
          </a:r>
          <a:r>
            <a:rPr lang="ru-RU" sz="1800" kern="1200" dirty="0" err="1">
              <a:solidFill>
                <a:schemeClr val="bg1"/>
              </a:solidFill>
            </a:rPr>
            <a:t>зображень</a:t>
          </a:r>
          <a:r>
            <a:rPr lang="ru-RU" sz="1800" kern="1200" dirty="0">
              <a:solidFill>
                <a:schemeClr val="bg1"/>
              </a:solidFill>
            </a:rPr>
            <a:t> при </a:t>
          </a:r>
          <a:r>
            <a:rPr lang="ru-RU" sz="1800" kern="1200" dirty="0" err="1">
              <a:solidFill>
                <a:schemeClr val="bg1"/>
              </a:solidFill>
            </a:rPr>
            <a:t>пошкодженні</a:t>
          </a:r>
          <a:r>
            <a:rPr lang="ru-RU" sz="1800" kern="1200" dirty="0">
              <a:solidFill>
                <a:schemeClr val="bg1"/>
              </a:solidFill>
            </a:rPr>
            <a:t> головного </a:t>
          </a:r>
          <a:r>
            <a:rPr lang="ru-RU" sz="1800" kern="1200" dirty="0" err="1">
              <a:solidFill>
                <a:schemeClr val="bg1"/>
              </a:solidFill>
            </a:rPr>
            <a:t>мозку</a:t>
          </a:r>
          <a:r>
            <a:rPr lang="ru-RU" sz="1800" kern="1200" dirty="0">
              <a:solidFill>
                <a:schemeClr val="bg1"/>
              </a:solidFill>
            </a:rPr>
            <a:t> </a:t>
          </a:r>
          <a:r>
            <a:rPr lang="ru-RU" sz="1800" kern="1200" dirty="0" err="1">
              <a:solidFill>
                <a:schemeClr val="bg1"/>
              </a:solidFill>
            </a:rPr>
            <a:t>необхідні</a:t>
          </a:r>
          <a:r>
            <a:rPr lang="ru-RU" sz="1800" kern="1200" dirty="0">
              <a:solidFill>
                <a:schemeClr val="bg1"/>
              </a:solidFill>
            </a:rPr>
            <a:t> </a:t>
          </a:r>
          <a:r>
            <a:rPr lang="ru-RU" sz="1800" kern="1200" dirty="0" err="1">
              <a:solidFill>
                <a:schemeClr val="bg1"/>
              </a:solidFill>
            </a:rPr>
            <a:t>знання</a:t>
          </a:r>
          <a:r>
            <a:rPr lang="ru-RU" sz="1800" kern="1200" dirty="0">
              <a:solidFill>
                <a:schemeClr val="bg1"/>
              </a:solidFill>
            </a:rPr>
            <a:t> про </a:t>
          </a:r>
          <a:r>
            <a:rPr lang="ru-RU" sz="1800" kern="1200" dirty="0" err="1">
              <a:solidFill>
                <a:schemeClr val="bg1"/>
              </a:solidFill>
            </a:rPr>
            <a:t>біомеханічних</a:t>
          </a:r>
          <a:r>
            <a:rPr lang="ru-RU" sz="1800" kern="1200" dirty="0">
              <a:solidFill>
                <a:schemeClr val="bg1"/>
              </a:solidFill>
            </a:rPr>
            <a:t> </a:t>
          </a:r>
          <a:r>
            <a:rPr lang="ru-RU" sz="1800" kern="1200" dirty="0" err="1">
              <a:solidFill>
                <a:schemeClr val="bg1"/>
              </a:solidFill>
            </a:rPr>
            <a:t>і</a:t>
          </a:r>
          <a:r>
            <a:rPr lang="ru-RU" sz="1800" kern="1200" dirty="0">
              <a:solidFill>
                <a:schemeClr val="bg1"/>
              </a:solidFill>
            </a:rPr>
            <a:t> </a:t>
          </a:r>
          <a:r>
            <a:rPr lang="ru-RU" sz="1800" kern="1200" dirty="0" err="1">
              <a:solidFill>
                <a:schemeClr val="bg1"/>
              </a:solidFill>
            </a:rPr>
            <a:t>патологічних</a:t>
          </a:r>
          <a:r>
            <a:rPr lang="ru-RU" sz="1800" kern="1200" dirty="0">
              <a:solidFill>
                <a:schemeClr val="bg1"/>
              </a:solidFill>
            </a:rPr>
            <a:t> </a:t>
          </a:r>
          <a:r>
            <a:rPr lang="ru-RU" sz="1800" kern="1200" dirty="0" err="1">
              <a:solidFill>
                <a:schemeClr val="bg1"/>
              </a:solidFill>
            </a:rPr>
            <a:t>змінах</a:t>
          </a:r>
          <a:r>
            <a:rPr lang="ru-RU" sz="1800" kern="1200" dirty="0">
              <a:solidFill>
                <a:schemeClr val="bg1"/>
              </a:solidFill>
            </a:rPr>
            <a:t> </a:t>
          </a:r>
          <a:r>
            <a:rPr lang="ru-RU" sz="1800" kern="1200" dirty="0" err="1">
              <a:solidFill>
                <a:schemeClr val="bg1"/>
              </a:solidFill>
            </a:rPr>
            <a:t>його</a:t>
          </a:r>
          <a:r>
            <a:rPr lang="ru-RU" sz="1800" kern="1200" dirty="0">
              <a:solidFill>
                <a:schemeClr val="bg1"/>
              </a:solidFill>
            </a:rPr>
            <a:t> </a:t>
          </a:r>
          <a:r>
            <a:rPr lang="ru-RU" sz="1800" kern="1200" dirty="0" err="1">
              <a:solidFill>
                <a:schemeClr val="bg1"/>
              </a:solidFill>
            </a:rPr>
            <a:t>речовини</a:t>
          </a:r>
          <a:r>
            <a:rPr lang="ru-RU" sz="1800" kern="1200" dirty="0">
              <a:solidFill>
                <a:schemeClr val="bg1"/>
              </a:solidFill>
            </a:rPr>
            <a:t> </a:t>
          </a:r>
          <a:r>
            <a:rPr lang="ru-RU" sz="1800" kern="1200" dirty="0" err="1">
              <a:solidFill>
                <a:schemeClr val="bg1"/>
              </a:solidFill>
            </a:rPr>
            <a:t>внаслідок</a:t>
          </a:r>
          <a:r>
            <a:rPr lang="ru-RU" sz="1800" kern="1200" dirty="0">
              <a:solidFill>
                <a:schemeClr val="bg1"/>
              </a:solidFill>
            </a:rPr>
            <a:t> </a:t>
          </a:r>
          <a:r>
            <a:rPr lang="ru-RU" sz="1800" kern="1200" dirty="0" err="1">
              <a:solidFill>
                <a:schemeClr val="bg1"/>
              </a:solidFill>
            </a:rPr>
            <a:t>травми</a:t>
          </a:r>
          <a:r>
            <a:rPr lang="ru-RU" sz="1800" kern="1200" dirty="0">
              <a:solidFill>
                <a:schemeClr val="bg1"/>
              </a:solidFill>
            </a:rPr>
            <a:t>.
</a:t>
          </a:r>
          <a:r>
            <a:rPr lang="ru-RU" sz="1800" kern="1200" dirty="0" err="1">
              <a:solidFill>
                <a:schemeClr val="bg1"/>
              </a:solidFill>
            </a:rPr>
            <a:t>Травмуючі</a:t>
          </a:r>
          <a:r>
            <a:rPr lang="ru-RU" sz="1800" kern="1200" dirty="0">
              <a:solidFill>
                <a:schemeClr val="bg1"/>
              </a:solidFill>
            </a:rPr>
            <a:t> </a:t>
          </a:r>
          <a:r>
            <a:rPr lang="ru-RU" sz="1800" kern="1200" dirty="0" err="1">
              <a:solidFill>
                <a:schemeClr val="bg1"/>
              </a:solidFill>
            </a:rPr>
            <a:t>сили</a:t>
          </a:r>
          <a:r>
            <a:rPr lang="ru-RU" sz="1800" kern="1200" dirty="0">
              <a:solidFill>
                <a:schemeClr val="bg1"/>
              </a:solidFill>
            </a:rPr>
            <a:t> </a:t>
          </a:r>
          <a:r>
            <a:rPr lang="ru-RU" sz="1800" kern="1200" dirty="0" err="1">
              <a:solidFill>
                <a:schemeClr val="bg1"/>
              </a:solidFill>
            </a:rPr>
            <a:t>можуть</a:t>
          </a:r>
          <a:r>
            <a:rPr lang="ru-RU" sz="1800" kern="1200" dirty="0">
              <a:solidFill>
                <a:schemeClr val="bg1"/>
              </a:solidFill>
            </a:rPr>
            <a:t> бути </a:t>
          </a:r>
          <a:r>
            <a:rPr lang="ru-RU" sz="1800" kern="1200" dirty="0" err="1">
              <a:solidFill>
                <a:schemeClr val="bg1"/>
              </a:solidFill>
            </a:rPr>
            <a:t>трансляційними</a:t>
          </a:r>
          <a:r>
            <a:rPr lang="ru-RU" sz="1800" kern="1200" dirty="0">
              <a:solidFill>
                <a:schemeClr val="bg1"/>
              </a:solidFill>
            </a:rPr>
            <a:t> (</a:t>
          </a:r>
          <a:r>
            <a:rPr lang="ru-RU" sz="1800" kern="1200" dirty="0" err="1">
              <a:solidFill>
                <a:schemeClr val="bg1"/>
              </a:solidFill>
            </a:rPr>
            <a:t>що</a:t>
          </a:r>
          <a:r>
            <a:rPr lang="ru-RU" sz="1800" kern="1200" dirty="0">
              <a:solidFill>
                <a:schemeClr val="bg1"/>
              </a:solidFill>
            </a:rPr>
            <a:t> </a:t>
          </a:r>
          <a:r>
            <a:rPr lang="ru-RU" sz="1800" kern="1200" dirty="0" err="1">
              <a:solidFill>
                <a:schemeClr val="bg1"/>
              </a:solidFill>
            </a:rPr>
            <a:t>викликають</a:t>
          </a:r>
          <a:r>
            <a:rPr lang="ru-RU" sz="1800" kern="1200" dirty="0">
              <a:solidFill>
                <a:schemeClr val="bg1"/>
              </a:solidFill>
            </a:rPr>
            <a:t> </a:t>
          </a:r>
          <a:r>
            <a:rPr lang="ru-RU" sz="1800" kern="1200" dirty="0" err="1">
              <a:solidFill>
                <a:schemeClr val="bg1"/>
              </a:solidFill>
            </a:rPr>
            <a:t>лінійний</a:t>
          </a:r>
          <a:r>
            <a:rPr lang="ru-RU" sz="1800" kern="1200" dirty="0">
              <a:solidFill>
                <a:schemeClr val="bg1"/>
              </a:solidFill>
            </a:rPr>
            <a:t> </a:t>
          </a:r>
          <a:r>
            <a:rPr lang="ru-RU" sz="1800" kern="1200" dirty="0" err="1">
              <a:solidFill>
                <a:schemeClr val="bg1"/>
              </a:solidFill>
            </a:rPr>
            <a:t>зсув</a:t>
          </a:r>
          <a:r>
            <a:rPr lang="ru-RU" sz="1800" kern="1200" dirty="0">
              <a:solidFill>
                <a:schemeClr val="bg1"/>
              </a:solidFill>
            </a:rPr>
            <a:t> </a:t>
          </a:r>
          <a:r>
            <a:rPr lang="ru-RU" sz="1800" kern="1200" dirty="0" err="1">
              <a:solidFill>
                <a:schemeClr val="bg1"/>
              </a:solidFill>
            </a:rPr>
            <a:t>мозку</a:t>
          </a:r>
          <a:r>
            <a:rPr lang="ru-RU" sz="1800" kern="1200" dirty="0">
              <a:solidFill>
                <a:schemeClr val="bg1"/>
              </a:solidFill>
            </a:rPr>
            <a:t>), </a:t>
          </a:r>
          <a:r>
            <a:rPr lang="ru-RU" sz="1800" kern="1200" dirty="0" err="1">
              <a:solidFill>
                <a:schemeClr val="bg1"/>
              </a:solidFill>
            </a:rPr>
            <a:t>обертальними</a:t>
          </a:r>
          <a:r>
            <a:rPr lang="ru-RU" sz="1800" kern="1200" dirty="0">
              <a:solidFill>
                <a:schemeClr val="bg1"/>
              </a:solidFill>
            </a:rPr>
            <a:t> </a:t>
          </a:r>
          <a:r>
            <a:rPr lang="ru-RU" sz="1800" kern="1200" dirty="0" err="1">
              <a:solidFill>
                <a:schemeClr val="bg1"/>
              </a:solidFill>
            </a:rPr>
            <a:t>і</a:t>
          </a:r>
          <a:r>
            <a:rPr lang="ru-RU" sz="1800" kern="1200" dirty="0">
              <a:solidFill>
                <a:schemeClr val="bg1"/>
              </a:solidFill>
            </a:rPr>
            <a:t> </a:t>
          </a:r>
          <a:r>
            <a:rPr lang="ru-RU" sz="1800" kern="1200" dirty="0" err="1">
              <a:solidFill>
                <a:schemeClr val="bg1"/>
              </a:solidFill>
            </a:rPr>
            <a:t>кутовими</a:t>
          </a:r>
          <a:r>
            <a:rPr lang="ru-RU" sz="1800" kern="1200" dirty="0">
              <a:solidFill>
                <a:schemeClr val="bg1"/>
              </a:solidFill>
            </a:rPr>
            <a:t>.</a:t>
          </a:r>
          <a:endParaRPr lang="uk-UA" sz="1800" kern="1200" dirty="0">
            <a:solidFill>
              <a:schemeClr val="bg1"/>
            </a:solidFill>
          </a:endParaRPr>
        </a:p>
      </dsp:txBody>
      <dsp:txXfrm rot="-5400000">
        <a:off x="1599902" y="2171324"/>
        <a:ext cx="9506322" cy="1340579"/>
      </dsp:txXfrm>
    </dsp:sp>
    <dsp:sp modelId="{8B4EC9E9-B556-44A4-9C9E-33F4D5B57987}">
      <dsp:nvSpPr>
        <dsp:cNvPr id="0" name=""/>
        <dsp:cNvSpPr/>
      </dsp:nvSpPr>
      <dsp:spPr>
        <a:xfrm rot="5400000">
          <a:off x="-342836" y="4538364"/>
          <a:ext cx="2285573" cy="1599901"/>
        </a:xfrm>
        <a:prstGeom prst="chevron">
          <a:avLst/>
        </a:prstGeom>
        <a:solidFill>
          <a:schemeClr val="accent3">
            <a:hueOff val="341271"/>
            <a:satOff val="-26728"/>
            <a:lumOff val="8627"/>
            <a:alphaOff val="0"/>
          </a:schemeClr>
        </a:solidFill>
        <a:ln w="15875" cap="rnd" cmpd="sng" algn="ctr">
          <a:solidFill>
            <a:schemeClr val="accent3">
              <a:hueOff val="341271"/>
              <a:satOff val="-26728"/>
              <a:lumOff val="86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700" kern="1200" dirty="0"/>
            <a:t>3</a:t>
          </a:r>
          <a:endParaRPr lang="uk-UA" sz="4700" kern="1200" dirty="0"/>
        </a:p>
      </dsp:txBody>
      <dsp:txXfrm rot="-5400000">
        <a:off x="1" y="4995479"/>
        <a:ext cx="1599901" cy="685672"/>
      </dsp:txXfrm>
    </dsp:sp>
    <dsp:sp modelId="{D2F5CDE4-F11F-4BBB-869A-74937CD5DAE4}">
      <dsp:nvSpPr>
        <dsp:cNvPr id="0" name=""/>
        <dsp:cNvSpPr/>
      </dsp:nvSpPr>
      <dsp:spPr>
        <a:xfrm rot="5400000">
          <a:off x="5646512" y="148932"/>
          <a:ext cx="1485623" cy="95788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341271"/>
              <a:satOff val="-26728"/>
              <a:lumOff val="86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У момент </a:t>
          </a:r>
          <a:r>
            <a:rPr lang="ru-RU" sz="1800" kern="1200" dirty="0" err="1"/>
            <a:t>травми</a:t>
          </a:r>
          <a:r>
            <a:rPr lang="ru-RU" sz="1800" kern="1200" dirty="0"/>
            <a:t> </a:t>
          </a:r>
          <a:r>
            <a:rPr lang="ru-RU" sz="1800" kern="1200" dirty="0" err="1"/>
            <a:t>виникає</a:t>
          </a:r>
          <a:r>
            <a:rPr lang="ru-RU" sz="1800" kern="1200" dirty="0"/>
            <a:t> </a:t>
          </a:r>
          <a:r>
            <a:rPr lang="ru-RU" sz="1800" kern="1200" dirty="0" err="1"/>
            <a:t>епіцентр</a:t>
          </a:r>
          <a:r>
            <a:rPr lang="ru-RU" sz="1800" kern="1200" dirty="0"/>
            <a:t> </a:t>
          </a:r>
          <a:r>
            <a:rPr lang="ru-RU" sz="1800" kern="1200" dirty="0" err="1"/>
            <a:t>незворотного</a:t>
          </a:r>
          <a:r>
            <a:rPr lang="ru-RU" sz="1800" kern="1200" dirty="0"/>
            <a:t> </a:t>
          </a:r>
          <a:r>
            <a:rPr lang="ru-RU" sz="1800" kern="1200" dirty="0" err="1"/>
            <a:t>первинного</a:t>
          </a:r>
          <a:r>
            <a:rPr lang="ru-RU" sz="1800" kern="1200" dirty="0"/>
            <a:t> </a:t>
          </a:r>
          <a:r>
            <a:rPr lang="ru-RU" sz="1800" kern="1200" dirty="0" err="1"/>
            <a:t>ушкодження</a:t>
          </a:r>
          <a:r>
            <a:rPr lang="ru-RU" sz="1800" kern="1200" dirty="0"/>
            <a:t>, де </a:t>
          </a:r>
          <a:r>
            <a:rPr lang="ru-RU" sz="1800" kern="1200" dirty="0" err="1"/>
            <a:t>відбуваються</a:t>
          </a:r>
          <a:r>
            <a:rPr lang="ru-RU" sz="1800" kern="1200" dirty="0"/>
            <a:t> </a:t>
          </a:r>
          <a:r>
            <a:rPr lang="ru-RU" sz="1800" kern="1200" dirty="0" err="1"/>
            <a:t>розриви</a:t>
          </a:r>
          <a:r>
            <a:rPr lang="ru-RU" sz="1800" kern="1200" dirty="0"/>
            <a:t> </a:t>
          </a:r>
          <a:r>
            <a:rPr lang="ru-RU" sz="1800" kern="1200" dirty="0" err="1"/>
            <a:t>паренхіми</a:t>
          </a:r>
          <a:r>
            <a:rPr lang="ru-RU" sz="1800" kern="1200" dirty="0"/>
            <a:t>, </a:t>
          </a:r>
          <a:r>
            <a:rPr lang="ru-RU" sz="1800" kern="1200" dirty="0" err="1"/>
            <a:t>що</a:t>
          </a:r>
          <a:r>
            <a:rPr lang="ru-RU" sz="1800" kern="1200" dirty="0"/>
            <a:t> </a:t>
          </a:r>
          <a:r>
            <a:rPr lang="ru-RU" sz="1800" kern="1200" dirty="0" err="1"/>
            <a:t>підтримують</a:t>
          </a:r>
          <a:r>
            <a:rPr lang="ru-RU" sz="1800" kern="1200" dirty="0"/>
            <a:t> структур </a:t>
          </a:r>
          <a:r>
            <a:rPr lang="ru-RU" sz="1800" kern="1200" dirty="0" err="1"/>
            <a:t>і</a:t>
          </a:r>
          <a:r>
            <a:rPr lang="ru-RU" sz="1800" kern="1200" dirty="0"/>
            <a:t> </a:t>
          </a:r>
          <a:r>
            <a:rPr lang="ru-RU" sz="1800" kern="1200" dirty="0" err="1"/>
            <a:t>судин</a:t>
          </a:r>
          <a:r>
            <a:rPr lang="ru-RU" sz="1800" kern="1200" dirty="0"/>
            <a:t> </a:t>
          </a:r>
          <a:r>
            <a:rPr lang="ru-RU" sz="1800" kern="1200" dirty="0" err="1"/>
            <a:t>мозку</a:t>
          </a:r>
          <a:r>
            <a:rPr lang="ru-RU" sz="1800" kern="1200" dirty="0"/>
            <a:t>.
</a:t>
          </a:r>
          <a:r>
            <a:rPr lang="ru-RU" sz="1800" kern="1200" dirty="0" err="1"/>
            <a:t>Найбільш</a:t>
          </a:r>
          <a:r>
            <a:rPr lang="ru-RU" sz="1800" kern="1200" dirty="0"/>
            <a:t> </a:t>
          </a:r>
          <a:r>
            <a:rPr lang="ru-RU" sz="1800" kern="1200" dirty="0" err="1"/>
            <a:t>вразливою</a:t>
          </a:r>
          <a:r>
            <a:rPr lang="ru-RU" sz="1800" kern="1200" dirty="0"/>
            <a:t> структурою </a:t>
          </a:r>
          <a:r>
            <a:rPr lang="ru-RU" sz="1800" kern="1200" dirty="0" err="1"/>
            <a:t>є</a:t>
          </a:r>
          <a:r>
            <a:rPr lang="ru-RU" sz="1800" kern="1200" dirty="0"/>
            <a:t> аксон, а </a:t>
          </a:r>
          <a:r>
            <a:rPr lang="ru-RU" sz="1800" kern="1200" dirty="0" err="1"/>
            <a:t>найбільш</a:t>
          </a:r>
          <a:r>
            <a:rPr lang="ru-RU" sz="1800" kern="1200" dirty="0"/>
            <a:t> </a:t>
          </a:r>
          <a:r>
            <a:rPr lang="ru-RU" sz="1800" kern="1200" dirty="0" err="1"/>
            <a:t>стійкими</a:t>
          </a:r>
          <a:r>
            <a:rPr lang="ru-RU" sz="1800" kern="1200" dirty="0"/>
            <a:t> - </a:t>
          </a:r>
          <a:r>
            <a:rPr lang="ru-RU" sz="1800" kern="1200" dirty="0" err="1"/>
            <a:t>судини</a:t>
          </a:r>
          <a:r>
            <a:rPr lang="ru-RU" sz="1800" kern="1200" dirty="0"/>
            <a:t>. </a:t>
          </a:r>
          <a:endParaRPr lang="uk-UA" sz="1800" kern="1200" dirty="0"/>
        </a:p>
      </dsp:txBody>
      <dsp:txXfrm rot="-5400000">
        <a:off x="1599902" y="4268064"/>
        <a:ext cx="9506322" cy="134057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47FD4F-657E-46E4-BF3C-78D6AB6389BC}">
      <dsp:nvSpPr>
        <dsp:cNvPr id="0" name=""/>
        <dsp:cNvSpPr/>
      </dsp:nvSpPr>
      <dsp:spPr>
        <a:xfrm rot="5400000">
          <a:off x="-273111" y="282100"/>
          <a:ext cx="1820744" cy="1274521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rgbClr val="FFFF00"/>
              </a:solidFill>
            </a:rPr>
            <a:t>Механизм</a:t>
          </a:r>
          <a:endParaRPr lang="uk-UA" sz="1800" kern="1200" dirty="0">
            <a:solidFill>
              <a:srgbClr val="FFFF00"/>
            </a:solidFill>
          </a:endParaRPr>
        </a:p>
      </dsp:txBody>
      <dsp:txXfrm rot="-5400000">
        <a:off x="1" y="646250"/>
        <a:ext cx="1274521" cy="546223"/>
      </dsp:txXfrm>
    </dsp:sp>
    <dsp:sp modelId="{022A7274-546A-45FE-AD21-57CFD2ECFB6D}">
      <dsp:nvSpPr>
        <dsp:cNvPr id="0" name=""/>
        <dsp:cNvSpPr/>
      </dsp:nvSpPr>
      <dsp:spPr>
        <a:xfrm rot="5400000">
          <a:off x="4425814" y="-3067852"/>
          <a:ext cx="1193496" cy="747631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uk-UA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b="1" i="1" kern="1200" dirty="0"/>
            <a:t>ударно-протиударний
прискорення-уповільнення
поєднаний (коли одночасно впливають обидва механізму)</a:t>
          </a:r>
        </a:p>
      </dsp:txBody>
      <dsp:txXfrm rot="-5400000">
        <a:off x="1284403" y="131821"/>
        <a:ext cx="7418057" cy="1076972"/>
      </dsp:txXfrm>
    </dsp:sp>
    <dsp:sp modelId="{320626C0-E3B8-4DF1-BCBD-D941B3DF80D8}">
      <dsp:nvSpPr>
        <dsp:cNvPr id="0" name=""/>
        <dsp:cNvSpPr/>
      </dsp:nvSpPr>
      <dsp:spPr>
        <a:xfrm rot="5400000">
          <a:off x="-273111" y="1911306"/>
          <a:ext cx="1820744" cy="1274521"/>
        </a:xfrm>
        <a:prstGeom prst="chevron">
          <a:avLst/>
        </a:prstGeom>
        <a:solidFill>
          <a:schemeClr val="accent3">
            <a:hueOff val="170636"/>
            <a:satOff val="-13364"/>
            <a:lumOff val="4314"/>
            <a:alphaOff val="0"/>
          </a:schemeClr>
        </a:solidFill>
        <a:ln w="15875" cap="rnd" cmpd="sng" algn="ctr">
          <a:solidFill>
            <a:schemeClr val="accent3">
              <a:hueOff val="170636"/>
              <a:satOff val="-13364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FFFF00"/>
              </a:solidFill>
            </a:rPr>
            <a:t>Вид </a:t>
          </a:r>
          <a:r>
            <a:rPr lang="ru-RU" sz="1800" b="1" kern="1200" dirty="0" err="1">
              <a:solidFill>
                <a:srgbClr val="FFFF00"/>
              </a:solidFill>
            </a:rPr>
            <a:t>пошкодження</a:t>
          </a:r>
          <a:r>
            <a:rPr lang="ru-RU" sz="1800" b="1" kern="1200" dirty="0">
              <a:solidFill>
                <a:srgbClr val="FFFF00"/>
              </a:solidFill>
            </a:rPr>
            <a:t> </a:t>
          </a:r>
          <a:endParaRPr lang="uk-UA" sz="1800" kern="1200" dirty="0"/>
        </a:p>
      </dsp:txBody>
      <dsp:txXfrm rot="-5400000">
        <a:off x="1" y="2275456"/>
        <a:ext cx="1274521" cy="546223"/>
      </dsp:txXfrm>
    </dsp:sp>
    <dsp:sp modelId="{CC4D00EA-2742-4836-9809-1B5FDAB18788}">
      <dsp:nvSpPr>
        <dsp:cNvPr id="0" name=""/>
        <dsp:cNvSpPr/>
      </dsp:nvSpPr>
      <dsp:spPr>
        <a:xfrm rot="5400000">
          <a:off x="4683109" y="-1769861"/>
          <a:ext cx="1184106" cy="800128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170636"/>
              <a:satOff val="-13364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b="1" i="1" kern="1200" dirty="0" err="1">
              <a:solidFill>
                <a:schemeClr val="bg1"/>
              </a:solidFill>
            </a:rPr>
            <a:t>очагові</a:t>
          </a:r>
          <a:endParaRPr lang="uk-UA" sz="1700" b="1" kern="1200" dirty="0">
            <a:solidFill>
              <a:schemeClr val="bg1"/>
            </a:solidFill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b="1" i="1" kern="1200" dirty="0" err="1">
              <a:solidFill>
                <a:schemeClr val="bg1"/>
              </a:solidFill>
            </a:rPr>
            <a:t>дифузні</a:t>
          </a:r>
          <a:endParaRPr lang="uk-UA" sz="1700" b="1" kern="1200" dirty="0">
            <a:solidFill>
              <a:schemeClr val="bg1"/>
            </a:solidFill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b="1" kern="1200" dirty="0" err="1">
              <a:solidFill>
                <a:schemeClr val="bg1"/>
              </a:solidFill>
            </a:rPr>
            <a:t>поєднані</a:t>
          </a:r>
          <a:endParaRPr lang="uk-UA" sz="1700" b="1" kern="1200" dirty="0">
            <a:solidFill>
              <a:schemeClr val="bg1"/>
            </a:solidFill>
          </a:endParaRPr>
        </a:p>
      </dsp:txBody>
      <dsp:txXfrm rot="-5400000">
        <a:off x="1274521" y="1696530"/>
        <a:ext cx="7943480" cy="1068500"/>
      </dsp:txXfrm>
    </dsp:sp>
    <dsp:sp modelId="{8C4A91FF-8521-4698-97BE-835EF261C3F0}">
      <dsp:nvSpPr>
        <dsp:cNvPr id="0" name=""/>
        <dsp:cNvSpPr/>
      </dsp:nvSpPr>
      <dsp:spPr>
        <a:xfrm rot="5400000">
          <a:off x="-273111" y="3540512"/>
          <a:ext cx="1820744" cy="1274521"/>
        </a:xfrm>
        <a:prstGeom prst="chevron">
          <a:avLst/>
        </a:prstGeom>
        <a:solidFill>
          <a:schemeClr val="accent3">
            <a:hueOff val="341271"/>
            <a:satOff val="-26728"/>
            <a:lumOff val="8627"/>
            <a:alphaOff val="0"/>
          </a:schemeClr>
        </a:solidFill>
        <a:ln w="15875" cap="rnd" cmpd="sng" algn="ctr">
          <a:solidFill>
            <a:schemeClr val="accent3">
              <a:hueOff val="341271"/>
              <a:satOff val="-26728"/>
              <a:lumOff val="86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FFFF00"/>
              </a:solidFill>
            </a:rPr>
            <a:t>По генезу </a:t>
          </a:r>
          <a:endParaRPr lang="uk-UA" sz="2000" kern="1200" dirty="0"/>
        </a:p>
      </dsp:txBody>
      <dsp:txXfrm rot="-5400000">
        <a:off x="1" y="3904662"/>
        <a:ext cx="1274521" cy="546223"/>
      </dsp:txXfrm>
    </dsp:sp>
    <dsp:sp modelId="{112A5199-3CF1-41F5-8E95-3F6733AAC8AC}">
      <dsp:nvSpPr>
        <dsp:cNvPr id="0" name=""/>
        <dsp:cNvSpPr/>
      </dsp:nvSpPr>
      <dsp:spPr>
        <a:xfrm rot="5400000">
          <a:off x="4683421" y="-141498"/>
          <a:ext cx="1183483" cy="800128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341271"/>
              <a:satOff val="-26728"/>
              <a:lumOff val="86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b="1" i="1" kern="1200" dirty="0" err="1"/>
            <a:t>первинні</a:t>
          </a:r>
          <a:r>
            <a:rPr lang="ru-RU" sz="1700" b="1" i="1" kern="1200" dirty="0"/>
            <a:t> </a:t>
          </a:r>
          <a:r>
            <a:rPr lang="ru-RU" sz="1700" b="1" i="1" kern="1200" dirty="0" err="1"/>
            <a:t>ураження</a:t>
          </a:r>
          <a:endParaRPr lang="uk-UA" sz="1700" b="1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b="1" i="1" kern="1200" dirty="0" err="1"/>
            <a:t>вторинні</a:t>
          </a:r>
          <a:r>
            <a:rPr lang="ru-RU" sz="1700" b="1" i="1" kern="1200" dirty="0"/>
            <a:t> </a:t>
          </a:r>
          <a:r>
            <a:rPr lang="ru-RU" sz="1700" b="1" i="1" kern="1200" dirty="0" err="1"/>
            <a:t>ураження</a:t>
          </a:r>
          <a:endParaRPr lang="uk-UA" sz="1700" b="1" kern="1200" dirty="0"/>
        </a:p>
      </dsp:txBody>
      <dsp:txXfrm rot="-5400000">
        <a:off x="1274522" y="3325174"/>
        <a:ext cx="7943510" cy="10679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7#1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E68CFD3-7E09-4284-9CFD-F8567B30581E}" type="datetime1">
              <a:rPr lang="ru-RU" smtClean="0"/>
              <a:pPr rtl="0"/>
              <a:t>09.10.2021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3A36C10-A9D4-4995-9BAF-95FBD77A724B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92182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E689B8-04D7-4075-BEA1-7F546872758D}" type="datetime1">
              <a:rPr lang="ru-RU" smtClean="0"/>
              <a:pPr/>
              <a:t>09.10.2021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3AEF9EC-8318-4FF6-847E-A85BBD2B7E49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283195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3AEF9EC-8318-4FF6-847E-A85BBD2B7E49}" type="slidenum">
              <a:rPr lang="ru-RU" smtClean="0"/>
              <a:pPr rtl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2495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3AEF9EC-8318-4FF6-847E-A85BBD2B7E49}" type="slidenum">
              <a:rPr lang="ru-RU" smtClean="0"/>
              <a:pPr rtl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7334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3AEF9EC-8318-4FF6-847E-A85BBD2B7E49}" type="slidenum">
              <a:rPr lang="ru-RU" smtClean="0"/>
              <a:pPr rtl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73502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3AEF9EC-8318-4FF6-847E-A85BBD2B7E49}" type="slidenum">
              <a:rPr lang="ru-RU" smtClean="0"/>
              <a:pPr rtl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4105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3AEF9EC-8318-4FF6-847E-A85BBD2B7E49}" type="slidenum">
              <a:rPr lang="ru-RU" smtClean="0"/>
              <a:pPr rtl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431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3AEF9EC-8318-4FF6-847E-A85BBD2B7E49}" type="slidenum">
              <a:rPr lang="ru-RU" smtClean="0"/>
              <a:pPr rtl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29630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3AEF9EC-8318-4FF6-847E-A85BBD2B7E49}" type="slidenum">
              <a:rPr lang="ru-RU" smtClean="0"/>
              <a:pPr rtl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8500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3AEF9EC-8318-4FF6-847E-A85BBD2B7E49}" type="slidenum">
              <a:rPr lang="ru-RU" smtClean="0"/>
              <a:pPr rtl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0184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3AEF9EC-8318-4FF6-847E-A85BBD2B7E49}" type="slidenum">
              <a:rPr lang="ru-RU" smtClean="0"/>
              <a:pPr rtl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0421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8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063B57D-71F6-40DC-9F12-9E6A67B5B3DE}" type="datetime1">
              <a:rPr lang="ru-RU" noProof="0" smtClean="0"/>
              <a:pPr rtl="0"/>
              <a:t>09.10.2021</a:t>
            </a:fld>
            <a:endParaRPr lang="ru-RU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3967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9389174-4553-4E4E-8AD7-C8DBC04255E6}" type="datetime1">
              <a:rPr lang="ru-RU" noProof="0" smtClean="0"/>
              <a:pPr rtl="0"/>
              <a:t>09.10.2021</a:t>
            </a:fld>
            <a:endParaRPr lang="ru-RU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75175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007C28D-9BE7-4F74-9C50-B73EF82EA557}" type="datetime1">
              <a:rPr lang="ru-RU" noProof="0" smtClean="0"/>
              <a:pPr rtl="0"/>
              <a:t>09.10.2021</a:t>
            </a:fld>
            <a:endParaRPr lang="ru-RU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46332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0BDDA77-F859-4C77-B669-F074646075EF}" type="datetime1">
              <a:rPr lang="ru-RU" noProof="0" smtClean="0"/>
              <a:pPr rtl="0"/>
              <a:t>09.10.2021</a:t>
            </a:fld>
            <a:endParaRPr lang="ru-RU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045867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9500FAD-7167-4869-B612-2B60A72B92D6}" type="datetime1">
              <a:rPr lang="ru-RU" noProof="0" smtClean="0"/>
              <a:pPr rtl="0"/>
              <a:t>09.10.2021</a:t>
            </a:fld>
            <a:endParaRPr lang="ru-RU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68398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2975363-0DF7-42B0-BEAC-D441C662D7A0}" type="datetime1">
              <a:rPr lang="ru-RU" smtClean="0"/>
              <a:pPr rtl="0"/>
              <a:t>09.10.2021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"/>
              <a:t>Добавить нижний колонтитул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en-US" smtClean="0"/>
              <a:pPr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4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3BDABE3-C469-46FF-BA09-3DF0F30A8CC6}" type="datetime1">
              <a:rPr lang="ru-RU" noProof="0" smtClean="0"/>
              <a:pPr rtl="0"/>
              <a:t>09.10.2021</a:t>
            </a:fld>
            <a:endParaRPr lang="ru-RU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8" name="Прямоугольник 7"/>
          <p:cNvSpPr/>
          <p:nvPr userDrawn="1"/>
        </p:nvSpPr>
        <p:spPr bwMode="hidden">
          <a:xfrm>
            <a:off x="0" y="0"/>
            <a:ext cx="7315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923359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75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73E2411-77AB-4EA6-9111-545BE1DAD02F}" type="datetime1">
              <a:rPr lang="ru-RU" noProof="0" smtClean="0"/>
              <a:pPr rtl="0"/>
              <a:t>09.10.2021</a:t>
            </a:fld>
            <a:endParaRPr lang="ru-RU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06924203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73E2411-77AB-4EA6-9111-545BE1DAD02F}" type="datetime1">
              <a:rPr lang="ru-RU" noProof="0" smtClean="0"/>
              <a:pPr rtl="0"/>
              <a:t>09.10.2021</a:t>
            </a:fld>
            <a:endParaRPr lang="ru-RU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75154698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73E2411-77AB-4EA6-9111-545BE1DAD02F}" type="datetime1">
              <a:rPr lang="ru-RU" noProof="0" smtClean="0"/>
              <a:pPr rtl="0"/>
              <a:t>09.10.2021</a:t>
            </a:fld>
            <a:endParaRPr lang="ru-RU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94662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73E2411-77AB-4EA6-9111-545BE1DAD02F}" type="datetime1">
              <a:rPr lang="ru-RU" noProof="0" smtClean="0"/>
              <a:pPr rtl="0"/>
              <a:t>09.10.2021</a:t>
            </a:fld>
            <a:endParaRPr lang="ru-RU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6302590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73E2411-77AB-4EA6-9111-545BE1DAD02F}" type="datetime1">
              <a:rPr lang="ru-RU" noProof="0" smtClean="0"/>
              <a:pPr rtl="0"/>
              <a:t>09.10.2021</a:t>
            </a:fld>
            <a:endParaRPr lang="ru-RU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15895523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73E2411-77AB-4EA6-9111-545BE1DAD02F}" type="datetime1">
              <a:rPr lang="ru-RU" noProof="0" smtClean="0"/>
              <a:pPr rtl="0"/>
              <a:t>09.10.2021</a:t>
            </a:fld>
            <a:endParaRPr lang="ru-RU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49269544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D7E49C7-B04B-48BF-B81E-73E17298741A}" type="datetime1">
              <a:rPr lang="ru-RU" noProof="0" smtClean="0"/>
              <a:pPr rtl="0"/>
              <a:t>09.10.2021</a:t>
            </a:fld>
            <a:endParaRPr lang="ru-RU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47300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695946C-BBC4-4C4B-B21E-DB46C8F4A1D7}" type="datetime1">
              <a:rPr lang="ru-RU" noProof="0" smtClean="0"/>
              <a:pPr rtl="0"/>
              <a:t>09.10.2021</a:t>
            </a:fld>
            <a:endParaRPr lang="ru-RU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2425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rtl="0"/>
            <a:fld id="{A73E2411-77AB-4EA6-9111-545BE1DAD02F}" type="datetime1">
              <a:rPr lang="ru-RU" noProof="0" smtClean="0"/>
              <a:pPr rtl="0"/>
              <a:t>09.10.2021</a:t>
            </a:fld>
            <a:endParaRPr lang="ru-RU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rtl="0"/>
            <a:fld id="{E31375A4-56A4-47D6-9801-1991572033F7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398969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microsoft.com/office/2007/relationships/hdphoto" Target="../media/hdphoto2.wdp"/><Relationship Id="rId4" Type="http://schemas.openxmlformats.org/officeDocument/2006/relationships/image" Target="../media/image45.png"/><Relationship Id="rId9" Type="http://schemas.microsoft.com/office/2007/relationships/hdphoto" Target="../media/hdphoto4.wdp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microsoft.com/office/2007/relationships/hdphoto" Target="../media/hdphoto6.wdp"/><Relationship Id="rId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9.wdp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png"/><Relationship Id="rId7" Type="http://schemas.openxmlformats.org/officeDocument/2006/relationships/image" Target="../media/image61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5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radiopaedia.org/articles/extradural-haemorrhage" TargetMode="Externa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599" y="261254"/>
            <a:ext cx="10852299" cy="3083767"/>
          </a:xfrm>
        </p:spPr>
        <p:txBody>
          <a:bodyPr rtlCol="0">
            <a:normAutofit/>
          </a:bodyPr>
          <a:lstStyle/>
          <a:p>
            <a:r>
              <a:rPr lang="uk-UA" dirty="0">
                <a:solidFill>
                  <a:srgbClr val="FFC000"/>
                </a:solidFill>
              </a:rPr>
              <a:t>Променева діагностика </a:t>
            </a:r>
            <a:r>
              <a:rPr lang="uk-UA" dirty="0" err="1">
                <a:solidFill>
                  <a:srgbClr val="FFC000"/>
                </a:solidFill>
              </a:rPr>
              <a:t>невідкладніх</a:t>
            </a:r>
            <a:r>
              <a:rPr lang="uk-UA" dirty="0">
                <a:solidFill>
                  <a:srgbClr val="FFC000"/>
                </a:solidFill>
              </a:rPr>
              <a:t> станів</a:t>
            </a:r>
            <a:br>
              <a:rPr lang="en-US" dirty="0">
                <a:solidFill>
                  <a:srgbClr val="FFC000"/>
                </a:solidFill>
              </a:rPr>
            </a:br>
            <a:r>
              <a:rPr lang="en-US" dirty="0">
                <a:solidFill>
                  <a:srgbClr val="FFC000"/>
                </a:solidFill>
              </a:rPr>
              <a:t>    </a:t>
            </a:r>
            <a:r>
              <a:rPr lang="ru-RU" dirty="0">
                <a:solidFill>
                  <a:srgbClr val="FFC000"/>
                </a:solidFill>
              </a:rPr>
              <a:t>№ </a:t>
            </a:r>
            <a:r>
              <a:rPr lang="en-US" dirty="0">
                <a:solidFill>
                  <a:srgbClr val="FFC000"/>
                </a:solidFill>
              </a:rPr>
              <a:t>2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11861" y="5296440"/>
            <a:ext cx="5125673" cy="1473475"/>
          </a:xfrm>
        </p:spPr>
        <p:txBody>
          <a:bodyPr rtlCol="0">
            <a:normAutofit fontScale="40000" lnSpcReduction="20000"/>
          </a:bodyPr>
          <a:lstStyle/>
          <a:p>
            <a:r>
              <a:rPr lang="ru-RU" sz="5500" b="1" dirty="0"/>
              <a:t>Ас. Дойкова К. М.</a:t>
            </a:r>
            <a:endParaRPr lang="uk-UA" sz="5500" b="1" dirty="0"/>
          </a:p>
          <a:p>
            <a:r>
              <a:rPr lang="ru-RU" sz="5500" cap="none" dirty="0"/>
              <a:t>кафедра променевої діагностики, терапії та радіаційної медицини і онкології ОНМедУ</a:t>
            </a:r>
            <a:endParaRPr lang="uk-UA" sz="5500" cap="none" dirty="0"/>
          </a:p>
          <a:p>
            <a:pPr rtl="0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FD4699-2776-4F8A-AF59-2D2E701A10F5}"/>
              </a:ext>
            </a:extLst>
          </p:cNvPr>
          <p:cNvSpPr txBox="1"/>
          <p:nvPr/>
        </p:nvSpPr>
        <p:spPr>
          <a:xfrm>
            <a:off x="4689446" y="3657600"/>
            <a:ext cx="2726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/>
              <a:t>Одеса -2021</a:t>
            </a:r>
          </a:p>
        </p:txBody>
      </p:sp>
    </p:spTree>
    <p:extLst>
      <p:ext uri="{BB962C8B-B14F-4D97-AF65-F5344CB8AC3E}">
        <p14:creationId xmlns:p14="http://schemas.microsoft.com/office/powerpoint/2010/main" val="105187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638708652"/>
              </p:ext>
            </p:extLst>
          </p:nvPr>
        </p:nvGraphicFramePr>
        <p:xfrm>
          <a:off x="1699591" y="1888435"/>
          <a:ext cx="9044610" cy="45123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421296" y="129209"/>
            <a:ext cx="987949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Термін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ru-RU" sz="2400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ІНСУЛЬТ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включає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неоднорідну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групу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цереброваскулярних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хвороб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різними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клінічними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проявами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етіологією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прогнозом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лікуванням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</a:t>
            </a:r>
            <a:endParaRPr lang="ru-RU" sz="2400" dirty="0">
              <a:solidFill>
                <a:schemeClr val="accent3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41749" y="1381667"/>
            <a:ext cx="2980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Виділяють</a:t>
            </a:r>
            <a:r>
              <a:rPr lang="ru-RU" dirty="0"/>
              <a:t> 4 </a:t>
            </a:r>
            <a:r>
              <a:rPr lang="ru-RU" dirty="0" err="1"/>
              <a:t>типи</a:t>
            </a:r>
            <a:r>
              <a:rPr lang="ru-RU" dirty="0"/>
              <a:t> </a:t>
            </a:r>
            <a:r>
              <a:rPr lang="ru-RU" dirty="0" err="1"/>
              <a:t>інсульту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843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8594" y="-68826"/>
            <a:ext cx="11523406" cy="1238407"/>
          </a:xfrm>
        </p:spPr>
        <p:txBody>
          <a:bodyPr rtlCol="0">
            <a:normAutofit/>
          </a:bodyPr>
          <a:lstStyle/>
          <a:p>
            <a:r>
              <a:rPr lang="ru-RU" sz="3600" b="1" dirty="0" err="1">
                <a:solidFill>
                  <a:srgbClr val="FFC000"/>
                </a:solidFill>
              </a:rPr>
              <a:t>Невідкладні</a:t>
            </a:r>
            <a:r>
              <a:rPr lang="ru-RU" sz="3600" b="1" dirty="0">
                <a:solidFill>
                  <a:srgbClr val="FFC000"/>
                </a:solidFill>
              </a:rPr>
              <a:t> </a:t>
            </a:r>
            <a:r>
              <a:rPr lang="ru-RU" sz="3600" b="1" dirty="0" err="1">
                <a:solidFill>
                  <a:srgbClr val="FFC000"/>
                </a:solidFill>
              </a:rPr>
              <a:t>стани</a:t>
            </a:r>
            <a:r>
              <a:rPr lang="ru-RU" sz="3600" b="1" dirty="0">
                <a:solidFill>
                  <a:srgbClr val="FFC000"/>
                </a:solidFill>
              </a:rPr>
              <a:t> в </a:t>
            </a:r>
            <a:r>
              <a:rPr lang="ru-RU" sz="3600" b="1" dirty="0" err="1">
                <a:solidFill>
                  <a:srgbClr val="FFC000"/>
                </a:solidFill>
              </a:rPr>
              <a:t>нейрорадіології</a:t>
            </a:r>
            <a:endParaRPr lang="ru-RU" sz="3600" b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9303" y="1169581"/>
            <a:ext cx="9097297" cy="5220586"/>
          </a:xfrm>
        </p:spPr>
        <p:txBody>
          <a:bodyPr rtlCol="0">
            <a:normAutofit fontScale="77500" lnSpcReduction="20000"/>
          </a:bodyPr>
          <a:lstStyle/>
          <a:p>
            <a:pPr rtl="0"/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Діагностика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церебральної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ішемії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buNone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           - 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Внутрішньомозковий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крововилив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rtl="0">
              <a:buNone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           - 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Гострий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ішемічний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інсульт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           - 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Лакунарні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інфаркти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rtl="0">
              <a:buNone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           - 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Інсульти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дітей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           - 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Дісекції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rtl="0">
              <a:buNone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           - 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Венозний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інфаркт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Гострі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кровотечії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нейрорадіології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900" indent="0">
              <a:buNone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          -  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Оклюзія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венозних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синусів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900" indent="0" rtl="0">
              <a:buNone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          -   Внутрішньомозкові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аневризми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900" indent="0">
              <a:buNone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          -  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Спінальний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крововилив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900" indent="0">
              <a:buNone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          -  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Дуральна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артеріо-венозна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фістула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900" indent="0" rtl="0">
              <a:buNone/>
            </a:pP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/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659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001219666"/>
              </p:ext>
            </p:extLst>
          </p:nvPr>
        </p:nvGraphicFramePr>
        <p:xfrm>
          <a:off x="924339" y="377688"/>
          <a:ext cx="10863470" cy="5760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8792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10" y="176943"/>
            <a:ext cx="3901916" cy="29928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746" y="367069"/>
            <a:ext cx="3003679" cy="2887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8017934" y="924466"/>
            <a:ext cx="373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ВНУТРІШНЬОМОЗКОВИЙ КРОВОВИЛИВ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43468" y="3414804"/>
            <a:ext cx="835659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 КТ без </a:t>
            </a:r>
            <a:r>
              <a:rPr lang="ru-RU" dirty="0" err="1"/>
              <a:t>контрастування</a:t>
            </a:r>
            <a:r>
              <a:rPr lang="ru-RU" dirty="0"/>
              <a:t> </a:t>
            </a:r>
            <a:r>
              <a:rPr lang="ru-RU" dirty="0" err="1"/>
              <a:t>залишається</a:t>
            </a:r>
            <a:r>
              <a:rPr lang="ru-RU" dirty="0"/>
              <a:t> «ЗОЛОТИМ СТАНДАРТОМ» </a:t>
            </a:r>
            <a:r>
              <a:rPr lang="ru-RU" dirty="0" err="1"/>
              <a:t>візуалізації</a:t>
            </a:r>
            <a:r>
              <a:rPr lang="ru-RU" dirty="0"/>
              <a:t> ВМК при </a:t>
            </a:r>
            <a:r>
              <a:rPr lang="ru-RU" dirty="0" err="1"/>
              <a:t>гострому</a:t>
            </a:r>
            <a:r>
              <a:rPr lang="ru-RU" dirty="0"/>
              <a:t> </a:t>
            </a:r>
            <a:r>
              <a:rPr lang="ru-RU" dirty="0" err="1"/>
              <a:t>інсульті</a:t>
            </a:r>
            <a:r>
              <a:rPr lang="ru-RU" dirty="0"/>
              <a:t>.      </a:t>
            </a:r>
          </a:p>
          <a:p>
            <a:r>
              <a:rPr lang="ru-RU" dirty="0"/>
              <a:t>  </a:t>
            </a:r>
            <a:r>
              <a:rPr lang="ru-RU" dirty="0" err="1"/>
              <a:t>Гіперденсівность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обумовлює</a:t>
            </a:r>
            <a:r>
              <a:rPr lang="ru-RU" dirty="0"/>
              <a:t> </a:t>
            </a:r>
            <a:r>
              <a:rPr lang="ru-RU" dirty="0" err="1"/>
              <a:t>високу</a:t>
            </a:r>
            <a:r>
              <a:rPr lang="ru-RU" dirty="0"/>
              <a:t> </a:t>
            </a:r>
            <a:r>
              <a:rPr lang="ru-RU" dirty="0" err="1"/>
              <a:t>електронну</a:t>
            </a:r>
            <a:r>
              <a:rPr lang="ru-RU" dirty="0"/>
              <a:t> </a:t>
            </a:r>
            <a:r>
              <a:rPr lang="ru-RU" dirty="0" err="1"/>
              <a:t>щільність</a:t>
            </a:r>
            <a:r>
              <a:rPr lang="ru-RU" dirty="0"/>
              <a:t> </a:t>
            </a:r>
            <a:r>
              <a:rPr lang="ru-RU" dirty="0" err="1"/>
              <a:t>вогнища</a:t>
            </a:r>
            <a:r>
              <a:rPr lang="ru-RU" dirty="0"/>
              <a:t> </a:t>
            </a:r>
            <a:r>
              <a:rPr lang="ru-RU" dirty="0" err="1"/>
              <a:t>свіжого</a:t>
            </a:r>
            <a:r>
              <a:rPr lang="ru-RU" dirty="0"/>
              <a:t> </a:t>
            </a:r>
            <a:r>
              <a:rPr lang="ru-RU" dirty="0" err="1"/>
              <a:t>крововиливу</a:t>
            </a:r>
            <a:r>
              <a:rPr lang="ru-RU" dirty="0"/>
              <a:t>. </a:t>
            </a:r>
            <a:r>
              <a:rPr lang="ru-RU" dirty="0" err="1"/>
              <a:t>Щільність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знижується</a:t>
            </a:r>
            <a:r>
              <a:rPr lang="ru-RU" dirty="0"/>
              <a:t> </a:t>
            </a:r>
            <a:r>
              <a:rPr lang="ru-RU" dirty="0" err="1"/>
              <a:t>приблизно</a:t>
            </a:r>
            <a:r>
              <a:rPr lang="ru-RU" dirty="0"/>
              <a:t> на 1.5 Н</a:t>
            </a:r>
            <a:r>
              <a:rPr lang="en-US" dirty="0"/>
              <a:t>U </a:t>
            </a:r>
            <a:r>
              <a:rPr lang="uk-UA" dirty="0" err="1"/>
              <a:t>дневно</a:t>
            </a:r>
            <a:r>
              <a:rPr lang="ru-RU" dirty="0"/>
              <a:t>.    </a:t>
            </a:r>
          </a:p>
          <a:p>
            <a:r>
              <a:rPr lang="ru-RU" dirty="0"/>
              <a:t>   </a:t>
            </a:r>
            <a:r>
              <a:rPr lang="ru-RU" dirty="0" err="1"/>
              <a:t>Старі</a:t>
            </a:r>
            <a:r>
              <a:rPr lang="ru-RU" dirty="0"/>
              <a:t> </a:t>
            </a:r>
            <a:r>
              <a:rPr lang="ru-RU" dirty="0" err="1"/>
              <a:t>гематоми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виглядати</a:t>
            </a:r>
            <a:r>
              <a:rPr lang="ru-RU" dirty="0"/>
              <a:t> </a:t>
            </a:r>
            <a:r>
              <a:rPr lang="ru-RU" dirty="0" err="1"/>
              <a:t>гіподенснимі</a:t>
            </a:r>
            <a:r>
              <a:rPr lang="ru-RU" dirty="0"/>
              <a:t> на КТ, </a:t>
            </a:r>
            <a:r>
              <a:rPr lang="ru-RU" dirty="0" err="1"/>
              <a:t>щільність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початкового</a:t>
            </a:r>
            <a:r>
              <a:rPr lang="ru-RU" dirty="0"/>
              <a:t> </a:t>
            </a:r>
            <a:r>
              <a:rPr lang="ru-RU" dirty="0" err="1"/>
              <a:t>об'єму</a:t>
            </a:r>
            <a:r>
              <a:rPr lang="ru-RU" dirty="0"/>
              <a:t> </a:t>
            </a:r>
            <a:r>
              <a:rPr lang="ru-RU" dirty="0" err="1"/>
              <a:t>крововиливу</a:t>
            </a:r>
            <a:r>
              <a:rPr lang="ru-RU" dirty="0"/>
              <a:t>.       </a:t>
            </a:r>
          </a:p>
          <a:p>
            <a:r>
              <a:rPr lang="ru-RU" dirty="0"/>
              <a:t>  </a:t>
            </a:r>
            <a:r>
              <a:rPr lang="ru-RU" dirty="0" err="1"/>
              <a:t>Маленькі</a:t>
            </a:r>
            <a:r>
              <a:rPr lang="ru-RU" dirty="0"/>
              <a:t> </a:t>
            </a:r>
            <a:r>
              <a:rPr lang="ru-RU" dirty="0" err="1"/>
              <a:t>гематоми</a:t>
            </a:r>
            <a:r>
              <a:rPr lang="ru-RU" dirty="0"/>
              <a:t> через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днів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не </a:t>
            </a:r>
            <a:r>
              <a:rPr lang="ru-RU" dirty="0" err="1"/>
              <a:t>відрізнятися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ішемічних</a:t>
            </a:r>
            <a:r>
              <a:rPr lang="ru-RU" dirty="0"/>
              <a:t> </a:t>
            </a:r>
            <a:r>
              <a:rPr lang="ru-RU" dirty="0" err="1"/>
              <a:t>інсультів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151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110" y="1376518"/>
            <a:ext cx="9101417" cy="3185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34533" y="4866142"/>
            <a:ext cx="932199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/>
              <a:t>Кровотеча</a:t>
            </a:r>
            <a:r>
              <a:rPr lang="ru-RU" sz="2800" dirty="0"/>
              <a:t> </a:t>
            </a:r>
            <a:r>
              <a:rPr lang="ru-RU" sz="2800" dirty="0" err="1"/>
              <a:t>найбільш</a:t>
            </a:r>
            <a:r>
              <a:rPr lang="ru-RU" sz="2800" dirty="0"/>
              <a:t> легко </a:t>
            </a:r>
            <a:r>
              <a:rPr lang="ru-RU" sz="2800" dirty="0" err="1"/>
              <a:t>виявляється</a:t>
            </a:r>
            <a:r>
              <a:rPr lang="ru-RU" sz="2800" dirty="0"/>
              <a:t> за </a:t>
            </a:r>
            <a:r>
              <a:rPr lang="ru-RU" sz="2800" dirty="0" err="1"/>
              <a:t>допомогою</a:t>
            </a:r>
            <a:r>
              <a:rPr lang="ru-RU" sz="2800" dirty="0"/>
              <a:t> КТ, але </a:t>
            </a:r>
            <a:r>
              <a:rPr lang="ru-RU" sz="2800" dirty="0" err="1"/>
              <a:t>його</a:t>
            </a:r>
            <a:r>
              <a:rPr lang="ru-RU" sz="2800" dirty="0"/>
              <a:t> </a:t>
            </a:r>
            <a:r>
              <a:rPr lang="ru-RU" sz="2800" dirty="0" err="1"/>
              <a:t>також</a:t>
            </a:r>
            <a:r>
              <a:rPr lang="ru-RU" sz="2800" dirty="0"/>
              <a:t> </a:t>
            </a:r>
            <a:r>
              <a:rPr lang="ru-RU" sz="2800" dirty="0" err="1"/>
              <a:t>можна</a:t>
            </a:r>
            <a:r>
              <a:rPr lang="ru-RU" sz="2800" dirty="0"/>
              <a:t> </a:t>
            </a:r>
            <a:r>
              <a:rPr lang="ru-RU" sz="2800" dirty="0" err="1"/>
              <a:t>візуалізувати</a:t>
            </a:r>
            <a:r>
              <a:rPr lang="ru-RU" sz="2800" dirty="0"/>
              <a:t> за </a:t>
            </a:r>
            <a:r>
              <a:rPr lang="ru-RU" sz="2800" dirty="0" err="1"/>
              <a:t>допомогою</a:t>
            </a:r>
            <a:r>
              <a:rPr lang="ru-RU" sz="2800" dirty="0"/>
              <a:t> MR-</a:t>
            </a:r>
            <a:r>
              <a:rPr lang="ru-RU" sz="2800" dirty="0" err="1"/>
              <a:t>послідовностей</a:t>
            </a:r>
            <a:r>
              <a:rPr lang="ru-RU" sz="2800" dirty="0"/>
              <a:t> </a:t>
            </a:r>
            <a:r>
              <a:rPr lang="ru-RU" sz="2800" dirty="0" err="1"/>
              <a:t>градіентного</a:t>
            </a:r>
            <a:r>
              <a:rPr lang="ru-RU" sz="2800" dirty="0"/>
              <a:t> </a:t>
            </a:r>
            <a:r>
              <a:rPr lang="ru-RU" sz="2800" dirty="0" err="1"/>
              <a:t>відлуння</a:t>
            </a:r>
            <a:r>
              <a:rPr lang="ru-RU" sz="2800" dirty="0"/>
              <a:t>.</a:t>
            </a:r>
            <a:endParaRPr lang="ru-RU" sz="2800" dirty="0">
              <a:latin typeface="verdan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94467" y="475733"/>
            <a:ext cx="66632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ВНУТРІШНЬОМОЗКОВИЙ КРОВОВИЛИВ</a:t>
            </a:r>
          </a:p>
        </p:txBody>
      </p:sp>
    </p:spTree>
    <p:extLst>
      <p:ext uri="{BB962C8B-B14F-4D97-AF65-F5344CB8AC3E}">
        <p14:creationId xmlns:p14="http://schemas.microsoft.com/office/powerpoint/2010/main" val="18142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549642475"/>
              </p:ext>
            </p:extLst>
          </p:nvPr>
        </p:nvGraphicFramePr>
        <p:xfrm>
          <a:off x="854765" y="407504"/>
          <a:ext cx="10555357" cy="5730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9534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31235" y="69574"/>
            <a:ext cx="10245757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/>
              <a:t> </a:t>
            </a:r>
            <a:r>
              <a:rPr lang="ru-RU" sz="3600" b="1" dirty="0" err="1">
                <a:solidFill>
                  <a:srgbClr val="FFC000"/>
                </a:solidFill>
              </a:rPr>
              <a:t>Локализація</a:t>
            </a:r>
            <a:r>
              <a:rPr lang="ru-RU" sz="3600" b="1" dirty="0">
                <a:solidFill>
                  <a:srgbClr val="FFC000"/>
                </a:solidFill>
              </a:rPr>
              <a:t> </a:t>
            </a:r>
            <a:r>
              <a:rPr lang="ru-RU" sz="3600" b="1" dirty="0" err="1">
                <a:solidFill>
                  <a:srgbClr val="FFC000"/>
                </a:solidFill>
              </a:rPr>
              <a:t>вогнища</a:t>
            </a:r>
            <a:r>
              <a:rPr lang="ru-RU" sz="3600" b="1" dirty="0">
                <a:solidFill>
                  <a:srgbClr val="FFC000"/>
                </a:solidFill>
              </a:rPr>
              <a:t> </a:t>
            </a:r>
            <a:r>
              <a:rPr lang="ru-RU" sz="3600" b="1" dirty="0" err="1">
                <a:solidFill>
                  <a:srgbClr val="FFC000"/>
                </a:solidFill>
              </a:rPr>
              <a:t>кроволиву</a:t>
            </a:r>
            <a:endParaRPr lang="ru-RU" sz="2800" dirty="0">
              <a:solidFill>
                <a:srgbClr val="FFC000"/>
              </a:solidFill>
            </a:endParaRPr>
          </a:p>
          <a:p>
            <a:r>
              <a:rPr lang="ru-RU" sz="2400" dirty="0"/>
              <a:t>     </a:t>
            </a:r>
          </a:p>
          <a:p>
            <a:endParaRPr lang="uk-UA" sz="1600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114295623"/>
              </p:ext>
            </p:extLst>
          </p:nvPr>
        </p:nvGraphicFramePr>
        <p:xfrm>
          <a:off x="675861" y="715618"/>
          <a:ext cx="11072191" cy="60032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92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5691" y="252549"/>
            <a:ext cx="1077130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FFC000"/>
                </a:solidFill>
              </a:rPr>
              <a:t>Локализація</a:t>
            </a:r>
            <a:r>
              <a:rPr lang="ru-RU" sz="2400" b="1" dirty="0">
                <a:solidFill>
                  <a:srgbClr val="FFC000"/>
                </a:solidFill>
              </a:rPr>
              <a:t> </a:t>
            </a:r>
            <a:r>
              <a:rPr lang="ru-RU" sz="2400" b="1" dirty="0" err="1">
                <a:solidFill>
                  <a:srgbClr val="FFC000"/>
                </a:solidFill>
              </a:rPr>
              <a:t>вогнища</a:t>
            </a:r>
            <a:r>
              <a:rPr lang="ru-RU" sz="2400" b="1" dirty="0">
                <a:solidFill>
                  <a:srgbClr val="FFC000"/>
                </a:solidFill>
              </a:rPr>
              <a:t> </a:t>
            </a:r>
            <a:r>
              <a:rPr lang="ru-RU" sz="2400" b="1" dirty="0" err="1">
                <a:solidFill>
                  <a:srgbClr val="FFC000"/>
                </a:solidFill>
              </a:rPr>
              <a:t>кроволиву</a:t>
            </a:r>
            <a:endParaRPr lang="ru-RU" sz="2400" dirty="0">
              <a:solidFill>
                <a:srgbClr val="FFC000"/>
              </a:solidFill>
            </a:endParaRPr>
          </a:p>
          <a:p>
            <a:r>
              <a:rPr lang="ru-RU" sz="2400" dirty="0"/>
              <a:t>     </a:t>
            </a:r>
          </a:p>
          <a:p>
            <a:endParaRPr lang="uk-UA" sz="1600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832330547"/>
              </p:ext>
            </p:extLst>
          </p:nvPr>
        </p:nvGraphicFramePr>
        <p:xfrm>
          <a:off x="715617" y="715618"/>
          <a:ext cx="11032435" cy="54227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947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938345" y="251667"/>
            <a:ext cx="61356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400" dirty="0"/>
            </a:br>
            <a:r>
              <a:rPr lang="ru-RU" sz="2400" dirty="0"/>
              <a:t> </a:t>
            </a:r>
            <a:endParaRPr lang="ru-RU" sz="2400" b="0" i="0" dirty="0">
              <a:effectLst/>
              <a:latin typeface="verdana" panose="020B0604030504040204" pitchFamily="34" charset="0"/>
            </a:endParaRPr>
          </a:p>
        </p:txBody>
      </p:sp>
      <p:pic>
        <p:nvPicPr>
          <p:cNvPr id="1026" name="Picture 2" descr="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56" y="1124026"/>
            <a:ext cx="5408611" cy="35396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5613400" y="584196"/>
            <a:ext cx="579966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Метою </a:t>
            </a:r>
            <a:r>
              <a:rPr lang="ru-RU" sz="2400" b="1" dirty="0" err="1"/>
              <a:t>візуалізації</a:t>
            </a:r>
            <a:r>
              <a:rPr lang="ru-RU" sz="2400" b="1" dirty="0"/>
              <a:t> у </a:t>
            </a:r>
            <a:r>
              <a:rPr lang="ru-RU" sz="2400" b="1" dirty="0" err="1"/>
              <a:t>пацієнта</a:t>
            </a:r>
            <a:r>
              <a:rPr lang="ru-RU" sz="2400" b="1" dirty="0"/>
              <a:t> </a:t>
            </a:r>
            <a:r>
              <a:rPr lang="ru-RU" sz="2400" b="1" dirty="0" err="1"/>
              <a:t>з</a:t>
            </a:r>
            <a:r>
              <a:rPr lang="ru-RU" sz="2400" b="1" dirty="0"/>
              <a:t> </a:t>
            </a:r>
            <a:r>
              <a:rPr lang="ru-RU" sz="2400" b="1" dirty="0" err="1"/>
              <a:t>гострим</a:t>
            </a:r>
            <a:r>
              <a:rPr lang="ru-RU" sz="2400" b="1" dirty="0"/>
              <a:t> </a:t>
            </a:r>
            <a:r>
              <a:rPr lang="ru-RU" sz="2400" b="1" dirty="0" err="1"/>
              <a:t>інсультом</a:t>
            </a:r>
            <a:r>
              <a:rPr lang="ru-RU" sz="2400" b="1" dirty="0"/>
              <a:t> є:   </a:t>
            </a:r>
          </a:p>
          <a:p>
            <a:r>
              <a:rPr lang="ru-RU" sz="2400" b="1" dirty="0"/>
              <a:t>  </a:t>
            </a:r>
          </a:p>
          <a:p>
            <a:pPr>
              <a:buFontTx/>
              <a:buChar char="-"/>
            </a:pPr>
            <a:r>
              <a:rPr lang="ru-RU" sz="2400" b="1" dirty="0"/>
              <a:t> </a:t>
            </a:r>
            <a:r>
              <a:rPr lang="ru-RU" sz="2400" b="1" dirty="0" err="1"/>
              <a:t>Виключити</a:t>
            </a:r>
            <a:r>
              <a:rPr lang="ru-RU" sz="2400" b="1" dirty="0"/>
              <a:t> </a:t>
            </a:r>
            <a:r>
              <a:rPr lang="ru-RU" sz="2400" b="1" dirty="0" err="1"/>
              <a:t>крововилив</a:t>
            </a:r>
            <a:r>
              <a:rPr lang="ru-RU" sz="2400" b="1" dirty="0"/>
              <a:t>   </a:t>
            </a:r>
          </a:p>
          <a:p>
            <a:r>
              <a:rPr lang="ru-RU" sz="2400" b="1" dirty="0"/>
              <a:t>- </a:t>
            </a:r>
            <a:r>
              <a:rPr lang="ru-RU" sz="2400" b="1" dirty="0" err="1"/>
              <a:t>Встановити</a:t>
            </a:r>
            <a:r>
              <a:rPr lang="ru-RU" sz="2400" b="1" dirty="0"/>
              <a:t> </a:t>
            </a:r>
            <a:r>
              <a:rPr lang="ru-RU" sz="2400" b="1" dirty="0" err="1"/>
              <a:t>відмінність</a:t>
            </a:r>
            <a:r>
              <a:rPr lang="ru-RU" sz="2400" b="1" dirty="0"/>
              <a:t> </a:t>
            </a:r>
            <a:r>
              <a:rPr lang="ru-RU" sz="2400" b="1" dirty="0" err="1"/>
              <a:t>між</a:t>
            </a:r>
            <a:r>
              <a:rPr lang="ru-RU" sz="2400" b="1" dirty="0"/>
              <a:t> </a:t>
            </a:r>
            <a:r>
              <a:rPr lang="ru-RU" sz="2400" b="1" dirty="0" err="1"/>
              <a:t>незворотною</a:t>
            </a:r>
            <a:r>
              <a:rPr lang="ru-RU" sz="2400" b="1" dirty="0"/>
              <a:t> </a:t>
            </a:r>
            <a:r>
              <a:rPr lang="ru-RU" sz="2400" b="1" dirty="0" err="1"/>
              <a:t>ураженої</a:t>
            </a:r>
            <a:r>
              <a:rPr lang="ru-RU" sz="2400" b="1" dirty="0"/>
              <a:t> </a:t>
            </a:r>
            <a:r>
              <a:rPr lang="ru-RU" sz="2400" b="1" dirty="0" err="1"/>
              <a:t>мозковою</a:t>
            </a:r>
            <a:r>
              <a:rPr lang="ru-RU" sz="2400" b="1" dirty="0"/>
              <a:t> тканиною </a:t>
            </a:r>
            <a:r>
              <a:rPr lang="ru-RU" sz="2400" b="1" dirty="0" err="1"/>
              <a:t>і</a:t>
            </a:r>
            <a:r>
              <a:rPr lang="ru-RU" sz="2400" b="1" dirty="0"/>
              <a:t> </a:t>
            </a:r>
            <a:r>
              <a:rPr lang="ru-RU" sz="2400" b="1" dirty="0" err="1"/>
              <a:t>оборотно</a:t>
            </a:r>
            <a:r>
              <a:rPr lang="ru-RU" sz="2400" b="1" dirty="0"/>
              <a:t> </a:t>
            </a:r>
            <a:r>
              <a:rPr lang="ru-RU" sz="2400" b="1" dirty="0" err="1"/>
              <a:t>пошкодженої</a:t>
            </a:r>
            <a:r>
              <a:rPr lang="ru-RU" sz="2400" b="1" dirty="0"/>
              <a:t> </a:t>
            </a:r>
            <a:r>
              <a:rPr lang="ru-RU" sz="2400" b="1" dirty="0" err="1"/>
              <a:t>тканиною</a:t>
            </a:r>
            <a:r>
              <a:rPr lang="ru-RU" sz="2400" b="1" dirty="0"/>
              <a:t> (</a:t>
            </a:r>
            <a:r>
              <a:rPr lang="ru-RU" sz="2400" b="1" dirty="0" err="1"/>
              <a:t>Пенумбра</a:t>
            </a:r>
            <a:r>
              <a:rPr lang="ru-RU" sz="2400" b="1" dirty="0"/>
              <a:t>)  </a:t>
            </a:r>
          </a:p>
          <a:p>
            <a:r>
              <a:rPr lang="ru-RU" sz="2400" b="1" dirty="0"/>
              <a:t> - </a:t>
            </a:r>
            <a:r>
              <a:rPr lang="ru-RU" sz="2400" b="1" dirty="0" err="1"/>
              <a:t>Визначити</a:t>
            </a:r>
            <a:r>
              <a:rPr lang="ru-RU" sz="2400" b="1" dirty="0"/>
              <a:t> стеноз </a:t>
            </a:r>
            <a:r>
              <a:rPr lang="ru-RU" sz="2400" b="1" dirty="0" err="1"/>
              <a:t>або</a:t>
            </a:r>
            <a:r>
              <a:rPr lang="ru-RU" sz="2400" b="1" dirty="0"/>
              <a:t> </a:t>
            </a:r>
            <a:r>
              <a:rPr lang="ru-RU" sz="2400" b="1" dirty="0" err="1"/>
              <a:t>оклюзію</a:t>
            </a:r>
            <a:r>
              <a:rPr lang="ru-RU" sz="2400" b="1" dirty="0"/>
              <a:t> великих поза- і </a:t>
            </a:r>
            <a:r>
              <a:rPr lang="ru-RU" sz="2400" b="1" dirty="0" err="1"/>
              <a:t>внутрішньо-черепних</a:t>
            </a:r>
            <a:r>
              <a:rPr lang="ru-RU" sz="2400" b="1" dirty="0"/>
              <a:t> </a:t>
            </a:r>
            <a:r>
              <a:rPr lang="ru-RU" sz="2400" b="1" dirty="0" err="1"/>
              <a:t>артерій</a:t>
            </a:r>
            <a:r>
              <a:rPr lang="ru-RU" sz="24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9975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 rot="10800000" flipV="1">
            <a:off x="1019503" y="115615"/>
            <a:ext cx="10228600" cy="840826"/>
          </a:xfrm>
        </p:spPr>
        <p:txBody>
          <a:bodyPr rtlCol="0">
            <a:normAutofit/>
          </a:bodyPr>
          <a:lstStyle/>
          <a:p>
            <a:pPr rtl="0"/>
            <a:r>
              <a:rPr lang="ru-RU" sz="4400" dirty="0" err="1">
                <a:solidFill>
                  <a:srgbClr val="FFC000"/>
                </a:solidFill>
              </a:rPr>
              <a:t>Ранні</a:t>
            </a:r>
            <a:r>
              <a:rPr lang="ru-RU" sz="4400" dirty="0">
                <a:solidFill>
                  <a:srgbClr val="FFC000"/>
                </a:solidFill>
              </a:rPr>
              <a:t> </a:t>
            </a:r>
            <a:r>
              <a:rPr lang="ru-RU" sz="4400" dirty="0" err="1">
                <a:solidFill>
                  <a:srgbClr val="FFC000"/>
                </a:solidFill>
              </a:rPr>
              <a:t>ознаки</a:t>
            </a:r>
            <a:r>
              <a:rPr lang="ru-RU" sz="4400" dirty="0">
                <a:solidFill>
                  <a:srgbClr val="FFC000"/>
                </a:solidFill>
              </a:rPr>
              <a:t> </a:t>
            </a:r>
            <a:r>
              <a:rPr lang="ru-RU" sz="4400" dirty="0" err="1">
                <a:solidFill>
                  <a:srgbClr val="FFC000"/>
                </a:solidFill>
              </a:rPr>
              <a:t>ішемії</a:t>
            </a:r>
            <a:endParaRPr lang="ru-RU" sz="4400" dirty="0">
              <a:solidFill>
                <a:srgbClr val="FFC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82869" y="956442"/>
            <a:ext cx="1076835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    КТ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являється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ru-RU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золотим стандартом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» для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кроволиву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Крововилив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на МРТ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менш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чутливо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може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бути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застосовано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пізні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терміни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     На КT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ранні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ішемічні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зміни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виявляються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лише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у 31-53%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пацієнтів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через 6 годин -у 60%, практично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всі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- через 24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години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Загальна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чутливість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КТ для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діагностики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інсульту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- 64%,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специфічність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- 85%.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    КТ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дозволяє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ідентифікувати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інші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хвороби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імітують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інсульт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пухлини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енцефаліт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2860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 rot="10800000" flipV="1">
            <a:off x="5407741" y="324465"/>
            <a:ext cx="5840362" cy="1887793"/>
          </a:xfrm>
        </p:spPr>
        <p:txBody>
          <a:bodyPr rtlCol="0">
            <a:normAutofit/>
          </a:bodyPr>
          <a:lstStyle/>
          <a:p>
            <a:pPr rtl="0"/>
            <a:r>
              <a:rPr lang="ru-RU" sz="4400" dirty="0" err="1">
                <a:solidFill>
                  <a:srgbClr val="FFC000"/>
                </a:solidFill>
              </a:rPr>
              <a:t>Ранні</a:t>
            </a:r>
            <a:r>
              <a:rPr lang="ru-RU" sz="4400" dirty="0">
                <a:solidFill>
                  <a:srgbClr val="FFC000"/>
                </a:solidFill>
              </a:rPr>
              <a:t> </a:t>
            </a:r>
            <a:r>
              <a:rPr lang="ru-RU" sz="4400" dirty="0" err="1">
                <a:solidFill>
                  <a:srgbClr val="FFC000"/>
                </a:solidFill>
              </a:rPr>
              <a:t>ознаки</a:t>
            </a:r>
            <a:r>
              <a:rPr lang="ru-RU" sz="4400" dirty="0">
                <a:solidFill>
                  <a:srgbClr val="FFC000"/>
                </a:solidFill>
              </a:rPr>
              <a:t> </a:t>
            </a:r>
            <a:r>
              <a:rPr lang="ru-RU" sz="4400" dirty="0" err="1">
                <a:solidFill>
                  <a:srgbClr val="FFC000"/>
                </a:solidFill>
              </a:rPr>
              <a:t>ішемії</a:t>
            </a:r>
            <a:endParaRPr lang="ru-RU" sz="4400" dirty="0">
              <a:solidFill>
                <a:srgbClr val="FFC000"/>
              </a:solidFill>
            </a:endParaRPr>
          </a:p>
        </p:txBody>
      </p:sp>
      <p:pic>
        <p:nvPicPr>
          <p:cNvPr id="2050" name="Picture 2" descr="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98" y="127820"/>
            <a:ext cx="4984528" cy="20844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82148" y="2425148"/>
            <a:ext cx="1054199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Гіперденсность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артерії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частіше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проксимальная СМА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або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СМА в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області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сильвиевой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щілини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514350" indent="-514350">
              <a:buAutoNum type="arabicPeriod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Гіподенсность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сочевицеподібних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ядер. </a:t>
            </a:r>
          </a:p>
          <a:p>
            <a:pPr marL="514350" indent="-514350">
              <a:buAutoNum type="arabicPeriod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Зникнення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инсулярной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стрічки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</a:p>
          <a:p>
            <a:pPr marL="514350" indent="-514350">
              <a:buAutoNum type="arabicPeriod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Втрата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розмежування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білої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сірої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речовини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кортикальних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шарах.  </a:t>
            </a:r>
          </a:p>
          <a:p>
            <a:pPr marL="514350" indent="-514350">
              <a:buAutoNum type="arabicPeriod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Згладжування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борозен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півкуль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14350" indent="-514350">
              <a:buAutoNum type="arabicPeriod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Локальна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компресія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бічних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шлуночків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31379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 idx="4294967295"/>
          </p:nvPr>
        </p:nvSpPr>
        <p:spPr>
          <a:xfrm>
            <a:off x="4088524" y="186814"/>
            <a:ext cx="6402494" cy="619432"/>
          </a:xfrm>
        </p:spPr>
        <p:txBody>
          <a:bodyPr rtlCol="0">
            <a:normAutofit fontScale="90000"/>
          </a:bodyPr>
          <a:lstStyle/>
          <a:p>
            <a:r>
              <a:rPr lang="ru-RU" dirty="0" err="1">
                <a:solidFill>
                  <a:srgbClr val="FFC000"/>
                </a:solidFill>
              </a:rPr>
              <a:t>Ранні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ознаки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ішемії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77" y="166275"/>
            <a:ext cx="3986884" cy="41438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300" y="929188"/>
            <a:ext cx="3392126" cy="3757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6823588" y="5230739"/>
            <a:ext cx="44638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Обструкція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nucleus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lentiformis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розмитість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базальних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ганглій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при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інсульті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басейні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uk-UA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36599" y="4999334"/>
            <a:ext cx="416560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Втрата</a:t>
            </a:r>
            <a:r>
              <a:rPr lang="ru-RU" b="1" dirty="0"/>
              <a:t> </a:t>
            </a:r>
            <a:r>
              <a:rPr lang="ru-RU" b="1" dirty="0" err="1"/>
              <a:t>диференціації</a:t>
            </a:r>
            <a:r>
              <a:rPr lang="ru-RU" b="1" dirty="0"/>
              <a:t> </a:t>
            </a:r>
            <a:r>
              <a:rPr lang="ru-RU" b="1" dirty="0" err="1"/>
              <a:t>сірої</a:t>
            </a:r>
            <a:r>
              <a:rPr lang="ru-RU" b="1" dirty="0"/>
              <a:t> і </a:t>
            </a:r>
            <a:r>
              <a:rPr lang="ru-RU" b="1" dirty="0" err="1"/>
              <a:t>білої</a:t>
            </a:r>
            <a:r>
              <a:rPr lang="ru-RU" b="1" dirty="0"/>
              <a:t> </a:t>
            </a:r>
            <a:r>
              <a:rPr lang="ru-RU" b="1" dirty="0" err="1"/>
              <a:t>речовини</a:t>
            </a:r>
            <a:r>
              <a:rPr lang="ru-RU" b="1" dirty="0"/>
              <a:t>. У </a:t>
            </a:r>
            <a:r>
              <a:rPr lang="ru-RU" b="1" dirty="0" err="1"/>
              <a:t>перші</a:t>
            </a:r>
            <a:r>
              <a:rPr lang="ru-RU" b="1" dirty="0"/>
              <a:t> 3 </a:t>
            </a:r>
            <a:r>
              <a:rPr lang="ru-RU" b="1" dirty="0" err="1"/>
              <a:t>години</a:t>
            </a:r>
            <a:r>
              <a:rPr lang="ru-RU" b="1" dirty="0"/>
              <a:t> (</a:t>
            </a:r>
            <a:r>
              <a:rPr lang="ru-RU" b="1" dirty="0" err="1"/>
              <a:t>терапевтичне</a:t>
            </a:r>
            <a:r>
              <a:rPr lang="ru-RU" b="1" dirty="0"/>
              <a:t> </a:t>
            </a:r>
            <a:r>
              <a:rPr lang="ru-RU" b="1" dirty="0" err="1"/>
              <a:t>вікно</a:t>
            </a:r>
            <a:r>
              <a:rPr lang="ru-RU" b="1" dirty="0"/>
              <a:t>) </a:t>
            </a:r>
            <a:r>
              <a:rPr lang="ru-RU" b="1" dirty="0" err="1"/>
              <a:t>зниження</a:t>
            </a:r>
            <a:r>
              <a:rPr lang="ru-RU" b="1" dirty="0"/>
              <a:t> </a:t>
            </a:r>
            <a:r>
              <a:rPr lang="ru-RU" b="1" dirty="0" err="1"/>
              <a:t>щільності</a:t>
            </a:r>
            <a:r>
              <a:rPr lang="ru-RU" b="1" dirty="0"/>
              <a:t> </a:t>
            </a:r>
            <a:r>
              <a:rPr lang="ru-RU" b="1" dirty="0" err="1"/>
              <a:t>незначно</a:t>
            </a:r>
            <a:r>
              <a:rPr lang="ru-RU" b="1" dirty="0"/>
              <a:t> (м.б. </a:t>
            </a:r>
            <a:r>
              <a:rPr lang="ru-RU" b="1" dirty="0" err="1"/>
              <a:t>невидимим</a:t>
            </a:r>
            <a:r>
              <a:rPr lang="ru-RU" b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04152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964631" y="189817"/>
            <a:ext cx="5506063" cy="865239"/>
          </a:xfrm>
        </p:spPr>
        <p:txBody>
          <a:bodyPr rtlCol="0">
            <a:normAutofit/>
          </a:bodyPr>
          <a:lstStyle/>
          <a:p>
            <a:r>
              <a:rPr lang="ru-RU" dirty="0" err="1">
                <a:solidFill>
                  <a:srgbClr val="FFC000"/>
                </a:solidFill>
              </a:rPr>
              <a:t>Ранні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ознаки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ішемії</a:t>
            </a:r>
            <a:endParaRPr lang="ru-RU" dirty="0"/>
          </a:p>
        </p:txBody>
      </p:sp>
      <p:pic>
        <p:nvPicPr>
          <p:cNvPr id="3" name="Picture 4" descr="ÐÐ°ÑÑÐ¸Ð½ÐºÐ¸ Ð¿Ð¾ Ð·Ð°Ð¿ÑÐ¾ÑÑ early signs of cerebral ischem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48" y="216310"/>
            <a:ext cx="5766609" cy="36906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6302477" y="1179871"/>
            <a:ext cx="538152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Зниження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щільності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тканини головного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мозку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Причина-цитотоксический набряк в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результаті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відмови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іонних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насосів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Збільшення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вмісту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води в тканини головного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мозку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на 1%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призводить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зменшення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щільності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на 2,5 HU.  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Симптом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специфічний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незворотнього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ішемічного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ушкодження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головного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мозку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якщо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виявляється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протягом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перших 6 годин.  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Симптом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прогностично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несприятливий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загрозою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кровотечі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7820" y="4414685"/>
            <a:ext cx="626314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Розширення</a:t>
            </a:r>
            <a:r>
              <a:rPr lang="ru-RU" dirty="0"/>
              <a:t> </a:t>
            </a:r>
            <a:r>
              <a:rPr lang="ru-RU" dirty="0" err="1"/>
              <a:t>області</a:t>
            </a:r>
            <a:r>
              <a:rPr lang="ru-RU" dirty="0"/>
              <a:t> </a:t>
            </a:r>
            <a:r>
              <a:rPr lang="ru-RU" dirty="0" err="1"/>
              <a:t>гіпотензії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плином</a:t>
            </a:r>
            <a:r>
              <a:rPr lang="ru-RU" dirty="0"/>
              <a:t> часу. Зона </a:t>
            </a:r>
            <a:r>
              <a:rPr lang="ru-RU" dirty="0" err="1"/>
              <a:t>гіпотензії</a:t>
            </a:r>
            <a:r>
              <a:rPr lang="ru-RU" dirty="0"/>
              <a:t> </a:t>
            </a:r>
            <a:r>
              <a:rPr lang="ru-RU" dirty="0" err="1"/>
              <a:t>включає</a:t>
            </a:r>
            <a:r>
              <a:rPr lang="ru-RU" dirty="0"/>
              <a:t> як </a:t>
            </a:r>
            <a:r>
              <a:rPr lang="ru-RU" dirty="0" err="1"/>
              <a:t>біле</a:t>
            </a:r>
            <a:r>
              <a:rPr lang="ru-RU" dirty="0"/>
              <a:t>, так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сіра</a:t>
            </a:r>
            <a:r>
              <a:rPr lang="ru-RU" dirty="0"/>
              <a:t> </a:t>
            </a:r>
            <a:r>
              <a:rPr lang="ru-RU" dirty="0" err="1"/>
              <a:t>речовина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характерно для </a:t>
            </a:r>
            <a:r>
              <a:rPr lang="ru-RU" dirty="0" err="1"/>
              <a:t>інсульту</a:t>
            </a:r>
            <a:r>
              <a:rPr lang="ru-RU" dirty="0"/>
              <a:t>.</a:t>
            </a:r>
          </a:p>
          <a:p>
            <a:r>
              <a:rPr lang="ru-RU" dirty="0" err="1"/>
              <a:t>Зліва</a:t>
            </a:r>
            <a:r>
              <a:rPr lang="ru-RU" dirty="0"/>
              <a:t>: КТ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контрастним</a:t>
            </a:r>
            <a:r>
              <a:rPr lang="ru-RU" dirty="0"/>
              <a:t> </a:t>
            </a:r>
            <a:r>
              <a:rPr lang="ru-RU" dirty="0" err="1"/>
              <a:t>посиленням</a:t>
            </a:r>
            <a:r>
              <a:rPr lang="ru-RU" dirty="0"/>
              <a:t> в 4 </a:t>
            </a:r>
            <a:r>
              <a:rPr lang="ru-RU" dirty="0" err="1"/>
              <a:t>години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початку </a:t>
            </a:r>
            <a:r>
              <a:rPr lang="ru-RU" dirty="0" err="1"/>
              <a:t>інсульту</a:t>
            </a:r>
            <a:r>
              <a:rPr lang="ru-RU" dirty="0"/>
              <a:t>. </a:t>
            </a:r>
            <a:r>
              <a:rPr lang="ru-RU" dirty="0" err="1"/>
              <a:t>Ізоденсность</a:t>
            </a:r>
            <a:r>
              <a:rPr lang="ru-RU" dirty="0"/>
              <a:t> (</a:t>
            </a:r>
            <a:r>
              <a:rPr lang="ru-RU" dirty="0" err="1"/>
              <a:t>стрілки</a:t>
            </a:r>
            <a:r>
              <a:rPr lang="ru-RU" dirty="0"/>
              <a:t>) як </a:t>
            </a:r>
            <a:r>
              <a:rPr lang="ru-RU" dirty="0" err="1"/>
              <a:t>наслідок</a:t>
            </a:r>
            <a:r>
              <a:rPr lang="ru-RU" dirty="0"/>
              <a:t> </a:t>
            </a:r>
            <a:r>
              <a:rPr lang="ru-RU" dirty="0" err="1"/>
              <a:t>цитотоксичної</a:t>
            </a:r>
            <a:r>
              <a:rPr lang="ru-RU" dirty="0"/>
              <a:t> </a:t>
            </a:r>
            <a:r>
              <a:rPr lang="ru-RU" dirty="0" err="1"/>
              <a:t>набряку</a:t>
            </a:r>
            <a:r>
              <a:rPr lang="ru-RU" dirty="0"/>
              <a:t>.</a:t>
            </a:r>
          </a:p>
          <a:p>
            <a:r>
              <a:rPr lang="ru-RU" dirty="0"/>
              <a:t>Справа: КТ (</a:t>
            </a:r>
            <a:r>
              <a:rPr lang="ru-RU" dirty="0" err="1"/>
              <a:t>Натів</a:t>
            </a:r>
            <a:r>
              <a:rPr lang="ru-RU" dirty="0"/>
              <a:t>) через 32 </a:t>
            </a:r>
            <a:r>
              <a:rPr lang="ru-RU" dirty="0" err="1"/>
              <a:t>години</a:t>
            </a:r>
            <a:r>
              <a:rPr lang="ru-RU" dirty="0"/>
              <a:t> того ж </a:t>
            </a:r>
            <a:r>
              <a:rPr lang="ru-RU" dirty="0" err="1"/>
              <a:t>пацієнта</a:t>
            </a:r>
            <a:r>
              <a:rPr lang="ru-RU" dirty="0"/>
              <a:t>. пациента. </a:t>
            </a:r>
          </a:p>
          <a:p>
            <a:endParaRPr lang="ru-RU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5735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 idx="4294967295"/>
          </p:nvPr>
        </p:nvSpPr>
        <p:spPr>
          <a:xfrm>
            <a:off x="147484" y="88490"/>
            <a:ext cx="5279922" cy="1563329"/>
          </a:xfrm>
        </p:spPr>
        <p:txBody>
          <a:bodyPr rtlCol="0">
            <a:normAutofit/>
          </a:bodyPr>
          <a:lstStyle/>
          <a:p>
            <a:r>
              <a:rPr lang="ru-RU" dirty="0" err="1">
                <a:solidFill>
                  <a:srgbClr val="FFC000"/>
                </a:solidFill>
              </a:rPr>
              <a:t>Ранні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ознаки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ішемії</a:t>
            </a:r>
            <a:endParaRPr lang="ru-RU" dirty="0"/>
          </a:p>
        </p:txBody>
      </p:sp>
      <p:pic>
        <p:nvPicPr>
          <p:cNvPr id="5122" name="Picture 2" descr="Ð·Ð½Ð°Ðº Ð³Ð¸Ð¿ÐµÑÑÑÑÐ»ÐºÐ¸ m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406" y="275303"/>
            <a:ext cx="6404526" cy="35020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5168348" y="4104861"/>
            <a:ext cx="684667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Результат тромбу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або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емболії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MCA.</a:t>
            </a:r>
            <a:endParaRPr lang="uk-UA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Зліва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КТ-ангіографії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оклюзія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С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MA.</a:t>
            </a:r>
            <a:endParaRPr lang="uk-UA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Вгорі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зліва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: знак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локальної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гіперденсності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лівої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  <a:endParaRPr lang="uk-UA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Вгорі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справа: знак точки в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лівій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сильвиевой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щілини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зниження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щільності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мозкової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речовини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кровоснабжаемой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нею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області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uk-UA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latin typeface="Helvetica Neue"/>
              </a:rPr>
              <a:t> </a:t>
            </a:r>
            <a:endParaRPr lang="uk-UA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66" y="1549865"/>
            <a:ext cx="4082358" cy="36488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6941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13239" y="88491"/>
            <a:ext cx="56830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>
                <a:solidFill>
                  <a:srgbClr val="FFC000"/>
                </a:solidFill>
              </a:rPr>
              <a:t>Ранні</a:t>
            </a:r>
            <a:r>
              <a:rPr lang="ru-RU" sz="3200" dirty="0">
                <a:solidFill>
                  <a:srgbClr val="FFC000"/>
                </a:solidFill>
              </a:rPr>
              <a:t> </a:t>
            </a:r>
            <a:r>
              <a:rPr lang="ru-RU" sz="3200" dirty="0" err="1">
                <a:solidFill>
                  <a:srgbClr val="FFC000"/>
                </a:solidFill>
              </a:rPr>
              <a:t>ознаки</a:t>
            </a:r>
            <a:r>
              <a:rPr lang="ru-RU" sz="3200" dirty="0">
                <a:solidFill>
                  <a:srgbClr val="FFC000"/>
                </a:solidFill>
              </a:rPr>
              <a:t> </a:t>
            </a:r>
            <a:r>
              <a:rPr lang="ru-RU" sz="3200" dirty="0" err="1">
                <a:solidFill>
                  <a:srgbClr val="FFC000"/>
                </a:solidFill>
              </a:rPr>
              <a:t>ішемії</a:t>
            </a:r>
            <a:r>
              <a:rPr lang="ru-RU" sz="32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uk-UA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3704" y="817333"/>
            <a:ext cx="8359161" cy="35526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 rot="10800000" flipV="1">
            <a:off x="1632155" y="4669772"/>
            <a:ext cx="94586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verdana" panose="020B0604030504040204" pitchFamily="34" charset="0"/>
              </a:rPr>
              <a:t>Знак «</a:t>
            </a:r>
            <a:r>
              <a:rPr lang="en-US" sz="2400" dirty="0">
                <a:latin typeface="verdana" panose="020B0604030504040204" pitchFamily="34" charset="0"/>
              </a:rPr>
              <a:t>Insular Ribbon»: </a:t>
            </a:r>
            <a:r>
              <a:rPr lang="ru-RU" sz="2400" dirty="0" err="1">
                <a:latin typeface="verdana" panose="020B0604030504040204" pitchFamily="34" charset="0"/>
              </a:rPr>
              <a:t>лінійна</a:t>
            </a:r>
            <a:r>
              <a:rPr lang="ru-RU" sz="2400" dirty="0">
                <a:latin typeface="verdana" panose="020B0604030504040204" pitchFamily="34" charset="0"/>
              </a:rPr>
              <a:t> </a:t>
            </a:r>
            <a:r>
              <a:rPr lang="ru-RU" sz="2400" dirty="0" err="1">
                <a:latin typeface="verdana" panose="020B0604030504040204" pitchFamily="34" charset="0"/>
              </a:rPr>
              <a:t>ділянка</a:t>
            </a:r>
            <a:r>
              <a:rPr lang="ru-RU" sz="2400" dirty="0">
                <a:latin typeface="verdana" panose="020B0604030504040204" pitchFamily="34" charset="0"/>
              </a:rPr>
              <a:t> </a:t>
            </a:r>
            <a:r>
              <a:rPr lang="ru-RU" sz="2400" dirty="0" err="1">
                <a:latin typeface="verdana" panose="020B0604030504040204" pitchFamily="34" charset="0"/>
              </a:rPr>
              <a:t>зниженої</a:t>
            </a:r>
            <a:r>
              <a:rPr lang="ru-RU" sz="2400" dirty="0">
                <a:latin typeface="verdana" panose="020B0604030504040204" pitchFamily="34" charset="0"/>
              </a:rPr>
              <a:t> </a:t>
            </a:r>
            <a:r>
              <a:rPr lang="ru-RU" sz="2400" dirty="0" err="1">
                <a:latin typeface="verdana" panose="020B0604030504040204" pitchFamily="34" charset="0"/>
              </a:rPr>
              <a:t>щільності</a:t>
            </a:r>
            <a:r>
              <a:rPr lang="ru-RU" sz="2400" dirty="0">
                <a:latin typeface="verdana" panose="020B0604030504040204" pitchFamily="34" charset="0"/>
              </a:rPr>
              <a:t> в </a:t>
            </a:r>
            <a:r>
              <a:rPr lang="ru-RU" sz="2400" dirty="0" err="1">
                <a:latin typeface="verdana" panose="020B0604030504040204" pitchFamily="34" charset="0"/>
              </a:rPr>
              <a:t>басейні</a:t>
            </a:r>
            <a:r>
              <a:rPr lang="ru-RU" sz="2400" dirty="0">
                <a:latin typeface="verdana" panose="020B0604030504040204" pitchFamily="34" charset="0"/>
              </a:rPr>
              <a:t> СМА за </a:t>
            </a:r>
            <a:r>
              <a:rPr lang="ru-RU" sz="2400" dirty="0" err="1">
                <a:latin typeface="verdana" panose="020B0604030504040204" pitchFamily="34" charset="0"/>
              </a:rPr>
              <a:t>рахунок</a:t>
            </a:r>
            <a:r>
              <a:rPr lang="ru-RU" sz="2400" dirty="0">
                <a:latin typeface="verdana" panose="020B0604030504040204" pitchFamily="34" charset="0"/>
              </a:rPr>
              <a:t> </a:t>
            </a:r>
            <a:r>
              <a:rPr lang="ru-RU" sz="2400" dirty="0" err="1">
                <a:latin typeface="verdana" panose="020B0604030504040204" pitchFamily="34" charset="0"/>
              </a:rPr>
              <a:t>набряка</a:t>
            </a:r>
            <a:r>
              <a:rPr lang="ru-RU" sz="2400" dirty="0">
                <a:latin typeface="verdana" panose="020B0604030504040204" pitchFamily="34" charset="0"/>
              </a:rPr>
              <a:t> кори </a:t>
            </a:r>
            <a:r>
              <a:rPr lang="ru-RU" sz="2400" dirty="0" err="1">
                <a:latin typeface="verdana" panose="020B0604030504040204" pitchFamily="34" charset="0"/>
              </a:rPr>
              <a:t>острівної</a:t>
            </a:r>
            <a:r>
              <a:rPr lang="ru-RU" sz="2400" dirty="0">
                <a:latin typeface="verdana" panose="020B0604030504040204" pitchFamily="34" charset="0"/>
              </a:rPr>
              <a:t> </a:t>
            </a:r>
            <a:r>
              <a:rPr lang="ru-RU" sz="2400" dirty="0" err="1">
                <a:latin typeface="verdana" panose="020B0604030504040204" pitchFamily="34" charset="0"/>
              </a:rPr>
              <a:t>звивини</a:t>
            </a:r>
            <a:r>
              <a:rPr lang="ru-RU" sz="2400" dirty="0">
                <a:latin typeface="verdana" panose="020B0604030504040204" pitchFamily="34" charset="0"/>
              </a:rPr>
              <a:t>. </a:t>
            </a:r>
            <a:r>
              <a:rPr lang="ru-RU" sz="2400" dirty="0" err="1">
                <a:latin typeface="verdana" panose="020B0604030504040204" pitchFamily="34" charset="0"/>
              </a:rPr>
              <a:t>Найранніший</a:t>
            </a:r>
            <a:r>
              <a:rPr lang="ru-RU" sz="2400" dirty="0">
                <a:latin typeface="verdana" panose="020B0604030504040204" pitchFamily="34" charset="0"/>
              </a:rPr>
              <a:t> </a:t>
            </a:r>
            <a:r>
              <a:rPr lang="ru-RU" sz="2400" dirty="0" err="1">
                <a:latin typeface="verdana" panose="020B0604030504040204" pitchFamily="34" charset="0"/>
              </a:rPr>
              <a:t>ознака</a:t>
            </a:r>
            <a:r>
              <a:rPr lang="ru-RU" sz="2400" dirty="0">
                <a:latin typeface="verdana" panose="020B0604030504040204" pitchFamily="34" charset="0"/>
              </a:rPr>
              <a:t>, тому </a:t>
            </a:r>
            <a:r>
              <a:rPr lang="ru-RU" sz="2400" dirty="0" err="1">
                <a:latin typeface="verdana" panose="020B0604030504040204" pitchFamily="34" charset="0"/>
              </a:rPr>
              <a:t>що</a:t>
            </a:r>
            <a:r>
              <a:rPr lang="ru-RU" sz="2400" dirty="0">
                <a:latin typeface="verdana" panose="020B0604030504040204" pitchFamily="34" charset="0"/>
              </a:rPr>
              <a:t> </a:t>
            </a:r>
            <a:r>
              <a:rPr lang="ru-RU" sz="2400" dirty="0" err="1">
                <a:latin typeface="verdana" panose="020B0604030504040204" pitchFamily="34" charset="0"/>
              </a:rPr>
              <a:t>цю</a:t>
            </a:r>
            <a:r>
              <a:rPr lang="ru-RU" sz="2400" dirty="0">
                <a:latin typeface="verdana" panose="020B0604030504040204" pitchFamily="34" charset="0"/>
              </a:rPr>
              <a:t> </a:t>
            </a:r>
            <a:r>
              <a:rPr lang="ru-RU" sz="2400" dirty="0" err="1">
                <a:latin typeface="verdana" panose="020B0604030504040204" pitchFamily="34" charset="0"/>
              </a:rPr>
              <a:t>ділянка</a:t>
            </a:r>
            <a:r>
              <a:rPr lang="ru-RU" sz="2400" dirty="0">
                <a:latin typeface="verdana" panose="020B0604030504040204" pitchFamily="34" charset="0"/>
              </a:rPr>
              <a:t> </a:t>
            </a:r>
            <a:r>
              <a:rPr lang="ru-RU" sz="2400" dirty="0" err="1">
                <a:latin typeface="verdana" panose="020B0604030504040204" pitchFamily="34" charset="0"/>
              </a:rPr>
              <a:t>знаходиться</a:t>
            </a:r>
            <a:r>
              <a:rPr lang="ru-RU" sz="2400" dirty="0">
                <a:latin typeface="verdana" panose="020B0604030504040204" pitchFamily="34" charset="0"/>
              </a:rPr>
              <a:t> на </a:t>
            </a:r>
            <a:r>
              <a:rPr lang="ru-RU" sz="2400" dirty="0" err="1">
                <a:latin typeface="verdana" panose="020B0604030504040204" pitchFamily="34" charset="0"/>
              </a:rPr>
              <a:t>періферфї</a:t>
            </a:r>
            <a:r>
              <a:rPr lang="ru-RU" sz="2400" dirty="0">
                <a:latin typeface="verdana" panose="020B0604030504040204" pitchFamily="34" charset="0"/>
              </a:rPr>
              <a:t> (</a:t>
            </a:r>
            <a:r>
              <a:rPr lang="ru-RU" sz="2400" dirty="0" err="1">
                <a:latin typeface="verdana" panose="020B0604030504040204" pitchFamily="34" charset="0"/>
              </a:rPr>
              <a:t>найбільш</a:t>
            </a:r>
            <a:r>
              <a:rPr lang="ru-RU" sz="2400" dirty="0">
                <a:latin typeface="verdana" panose="020B0604030504040204" pitchFamily="34" charset="0"/>
              </a:rPr>
              <a:t> </a:t>
            </a:r>
            <a:r>
              <a:rPr lang="ru-RU" sz="2400" dirty="0" err="1">
                <a:latin typeface="verdana" panose="020B0604030504040204" pitchFamily="34" charset="0"/>
              </a:rPr>
              <a:t>віддалена</a:t>
            </a:r>
            <a:r>
              <a:rPr lang="ru-RU" sz="2400" dirty="0">
                <a:latin typeface="verdana" panose="020B0604030504040204" pitchFamily="34" charset="0"/>
              </a:rPr>
              <a:t>) </a:t>
            </a:r>
            <a:r>
              <a:rPr lang="ru-RU" sz="2400" dirty="0" err="1">
                <a:latin typeface="verdana" panose="020B0604030504040204" pitchFamily="34" charset="0"/>
              </a:rPr>
              <a:t>від</a:t>
            </a:r>
            <a:r>
              <a:rPr lang="ru-RU" sz="2400" dirty="0">
                <a:latin typeface="verdana" panose="020B0604030504040204" pitchFamily="34" charset="0"/>
              </a:rPr>
              <a:t> </a:t>
            </a:r>
            <a:r>
              <a:rPr lang="ru-RU" sz="2400" dirty="0" err="1">
                <a:latin typeface="verdana" panose="020B0604030504040204" pitchFamily="34" charset="0"/>
              </a:rPr>
              <a:t>колатерального</a:t>
            </a:r>
            <a:r>
              <a:rPr lang="ru-RU" sz="2400" dirty="0">
                <a:latin typeface="verdana" panose="020B0604030504040204" pitchFamily="34" charset="0"/>
              </a:rPr>
              <a:t> кровотоку. </a:t>
            </a:r>
            <a:endParaRPr lang="en-US" sz="2400" i="0" dirty="0"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479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580917692"/>
              </p:ext>
            </p:extLst>
          </p:nvPr>
        </p:nvGraphicFramePr>
        <p:xfrm>
          <a:off x="560173" y="543698"/>
          <a:ext cx="10791568" cy="5782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359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015138433"/>
              </p:ext>
            </p:extLst>
          </p:nvPr>
        </p:nvGraphicFramePr>
        <p:xfrm>
          <a:off x="420130" y="2145396"/>
          <a:ext cx="11343502" cy="3992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94270" y="107092"/>
            <a:ext cx="1089042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>
                <a:latin typeface="verdana" panose="020B0604030504040204" pitchFamily="34" charset="0"/>
              </a:rPr>
              <a:t>Вичерпну</a:t>
            </a:r>
            <a:r>
              <a:rPr lang="ru-RU" sz="2800" dirty="0">
                <a:latin typeface="verdana" panose="020B0604030504040204" pitchFamily="34" charset="0"/>
              </a:rPr>
              <a:t> </a:t>
            </a:r>
            <a:r>
              <a:rPr lang="ru-RU" sz="2800" dirty="0" err="1">
                <a:latin typeface="verdana" panose="020B0604030504040204" pitchFamily="34" charset="0"/>
              </a:rPr>
              <a:t>діагностичну</a:t>
            </a:r>
            <a:r>
              <a:rPr lang="ru-RU" sz="2800" dirty="0">
                <a:latin typeface="verdana" panose="020B0604030504040204" pitchFamily="34" charset="0"/>
              </a:rPr>
              <a:t> </a:t>
            </a:r>
            <a:r>
              <a:rPr lang="ru-RU" sz="2800" dirty="0" err="1">
                <a:latin typeface="verdana" panose="020B0604030504040204" pitchFamily="34" charset="0"/>
              </a:rPr>
              <a:t>інформацію</a:t>
            </a:r>
            <a:r>
              <a:rPr lang="ru-RU" sz="2800" dirty="0">
                <a:latin typeface="verdana" panose="020B0604030504040204" pitchFamily="34" charset="0"/>
              </a:rPr>
              <a:t> про </a:t>
            </a:r>
            <a:r>
              <a:rPr lang="ru-RU" sz="2800" dirty="0" err="1">
                <a:latin typeface="verdana" panose="020B0604030504040204" pitchFamily="34" charset="0"/>
              </a:rPr>
              <a:t>ішемічномий</a:t>
            </a:r>
            <a:r>
              <a:rPr lang="ru-RU" sz="2800" dirty="0">
                <a:latin typeface="verdana" panose="020B0604030504040204" pitchFamily="34" charset="0"/>
              </a:rPr>
              <a:t> </a:t>
            </a:r>
            <a:r>
              <a:rPr lang="ru-RU" sz="2800" dirty="0" err="1">
                <a:latin typeface="verdana" panose="020B0604030504040204" pitchFamily="34" charset="0"/>
              </a:rPr>
              <a:t>інфаркті</a:t>
            </a:r>
            <a:r>
              <a:rPr lang="ru-RU" sz="2800" dirty="0">
                <a:latin typeface="verdana" panose="020B0604030504040204" pitchFamily="34" charset="0"/>
              </a:rPr>
              <a:t> і </a:t>
            </a:r>
            <a:r>
              <a:rPr lang="ru-RU" sz="2800" dirty="0" err="1">
                <a:latin typeface="verdana" panose="020B0604030504040204" pitchFamily="34" charset="0"/>
              </a:rPr>
              <a:t>його</a:t>
            </a:r>
            <a:r>
              <a:rPr lang="ru-RU" sz="2800" dirty="0">
                <a:latin typeface="verdana" panose="020B0604030504040204" pitchFamily="34" charset="0"/>
              </a:rPr>
              <a:t> </a:t>
            </a:r>
            <a:r>
              <a:rPr lang="ru-RU" sz="2800" dirty="0" err="1">
                <a:latin typeface="verdana" panose="020B0604030504040204" pitchFamily="34" charset="0"/>
              </a:rPr>
              <a:t>поширеность</a:t>
            </a:r>
            <a:r>
              <a:rPr lang="ru-RU" sz="2800" dirty="0">
                <a:latin typeface="verdana" panose="020B0604030504040204" pitchFamily="34" charset="0"/>
              </a:rPr>
              <a:t> РЕАЛЬНО </a:t>
            </a:r>
            <a:r>
              <a:rPr lang="ru-RU" sz="2800" dirty="0" err="1">
                <a:latin typeface="verdana" panose="020B0604030504040204" pitchFamily="34" charset="0"/>
              </a:rPr>
              <a:t>отримати</a:t>
            </a:r>
            <a:r>
              <a:rPr lang="ru-RU" sz="2800" dirty="0">
                <a:latin typeface="verdana" panose="020B0604030504040204" pitchFamily="34" charset="0"/>
              </a:rPr>
              <a:t> </a:t>
            </a:r>
            <a:r>
              <a:rPr lang="ru-RU" sz="2800" dirty="0" err="1">
                <a:latin typeface="verdana" panose="020B0604030504040204" pitchFamily="34" charset="0"/>
              </a:rPr>
              <a:t>менш</a:t>
            </a:r>
            <a:r>
              <a:rPr lang="ru-RU" sz="2800" dirty="0">
                <a:latin typeface="verdana" panose="020B0604030504040204" pitchFamily="34" charset="0"/>
              </a:rPr>
              <a:t> </a:t>
            </a:r>
            <a:r>
              <a:rPr lang="ru-RU" sz="2800" dirty="0" err="1">
                <a:latin typeface="verdana" panose="020B0604030504040204" pitchFamily="34" charset="0"/>
              </a:rPr>
              <a:t>ніж</a:t>
            </a:r>
            <a:r>
              <a:rPr lang="ru-RU" sz="2800" dirty="0">
                <a:latin typeface="verdana" panose="020B0604030504040204" pitchFamily="34" charset="0"/>
              </a:rPr>
              <a:t> за 15 </a:t>
            </a:r>
            <a:r>
              <a:rPr lang="ru-RU" sz="2800" dirty="0" err="1">
                <a:latin typeface="verdana" panose="020B0604030504040204" pitchFamily="34" charset="0"/>
              </a:rPr>
              <a:t>хвилин</a:t>
            </a:r>
            <a:r>
              <a:rPr lang="ru-RU" sz="2800" dirty="0">
                <a:latin typeface="verdana" panose="020B0604030504040204" pitchFamily="34" charset="0"/>
              </a:rPr>
              <a:t> при </a:t>
            </a:r>
            <a:r>
              <a:rPr lang="ru-RU" sz="2800" dirty="0" err="1">
                <a:latin typeface="verdana" panose="020B0604030504040204" pitchFamily="34" charset="0"/>
              </a:rPr>
              <a:t>наступному</a:t>
            </a:r>
            <a:r>
              <a:rPr lang="ru-RU" sz="2800" dirty="0">
                <a:latin typeface="verdana" panose="020B0604030504040204" pitchFamily="34" charset="0"/>
              </a:rPr>
              <a:t> </a:t>
            </a:r>
            <a:r>
              <a:rPr lang="ru-RU" sz="2800" dirty="0" err="1">
                <a:latin typeface="verdana" panose="020B0604030504040204" pitchFamily="34" charset="0"/>
              </a:rPr>
              <a:t>алгоритмі</a:t>
            </a:r>
            <a:r>
              <a:rPr lang="ru-RU" sz="2800" dirty="0">
                <a:latin typeface="verdana" panose="020B0604030504040204" pitchFamily="34" charset="0"/>
              </a:rPr>
              <a:t>: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425601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86" y="237374"/>
            <a:ext cx="3989765" cy="4807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451" y="937590"/>
            <a:ext cx="3947425" cy="48071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7046" y="237373"/>
            <a:ext cx="4010329" cy="48071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489623" y="237374"/>
            <a:ext cx="3468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C000"/>
                </a:solidFill>
                <a:latin typeface="verdana" panose="020B0604030504040204" pitchFamily="34" charset="0"/>
              </a:rPr>
              <a:t>Алгоритм</a:t>
            </a:r>
            <a:endParaRPr lang="uk-UA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99070" y="5798616"/>
            <a:ext cx="109727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verdana" panose="020B0604030504040204" pitchFamily="34" charset="0"/>
              </a:rPr>
              <a:t>КТ </a:t>
            </a:r>
            <a:r>
              <a:rPr lang="ru-RU" dirty="0" err="1">
                <a:latin typeface="verdana" panose="020B0604030504040204" pitchFamily="34" charset="0"/>
              </a:rPr>
              <a:t>мозку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пацієнта</a:t>
            </a:r>
            <a:r>
              <a:rPr lang="ru-RU" dirty="0">
                <a:latin typeface="verdana" panose="020B0604030504040204" pitchFamily="34" charset="0"/>
              </a:rPr>
              <a:t> 63 </a:t>
            </a:r>
            <a:r>
              <a:rPr lang="ru-RU" dirty="0" err="1">
                <a:latin typeface="verdana" panose="020B0604030504040204" pitchFamily="34" charset="0"/>
              </a:rPr>
              <a:t>років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з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лівостороннім</a:t>
            </a:r>
            <a:r>
              <a:rPr lang="ru-RU" dirty="0">
                <a:latin typeface="verdana" panose="020B0604030504040204" pitchFamily="34" charset="0"/>
              </a:rPr>
              <a:t> гемипарезом не </a:t>
            </a:r>
            <a:r>
              <a:rPr lang="ru-RU" dirty="0" err="1">
                <a:latin typeface="verdana" panose="020B0604030504040204" pitchFamily="34" charset="0"/>
              </a:rPr>
              <a:t>виявляється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патології</a:t>
            </a:r>
            <a:r>
              <a:rPr lang="ru-RU" dirty="0">
                <a:latin typeface="verdana" panose="020B0604030504040204" pitchFamily="34" charset="0"/>
              </a:rPr>
              <a:t> (а).</a:t>
            </a:r>
          </a:p>
          <a:p>
            <a:r>
              <a:rPr lang="ru-RU" dirty="0">
                <a:latin typeface="verdana" panose="020B0604030504040204" pitchFamily="34" charset="0"/>
              </a:rPr>
              <a:t>ПВІ КТ </a:t>
            </a:r>
            <a:r>
              <a:rPr lang="ru-RU" dirty="0" err="1">
                <a:latin typeface="verdana" panose="020B0604030504040204" pitchFamily="34" charset="0"/>
              </a:rPr>
              <a:t>показує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дефіцит</a:t>
            </a:r>
            <a:r>
              <a:rPr lang="ru-RU" dirty="0">
                <a:latin typeface="verdana" panose="020B0604030504040204" pitchFamily="34" charset="0"/>
              </a:rPr>
              <a:t> кровотоку на </a:t>
            </a:r>
            <a:r>
              <a:rPr lang="ru-RU" dirty="0" err="1">
                <a:latin typeface="verdana" panose="020B0604030504040204" pitchFamily="34" charset="0"/>
              </a:rPr>
              <a:t>параметричних</a:t>
            </a:r>
            <a:r>
              <a:rPr lang="ru-RU" dirty="0">
                <a:latin typeface="verdana" panose="020B0604030504040204" pitchFamily="34" charset="0"/>
              </a:rPr>
              <a:t> картах МТТ (б) </a:t>
            </a:r>
            <a:r>
              <a:rPr lang="ru-RU" dirty="0" err="1">
                <a:latin typeface="verdana" panose="020B0604030504040204" pitchFamily="34" charset="0"/>
              </a:rPr>
              <a:t>і</a:t>
            </a:r>
            <a:r>
              <a:rPr lang="ru-RU" dirty="0">
                <a:latin typeface="verdana" panose="020B0604030504040204" pitchFamily="34" charset="0"/>
              </a:rPr>
              <a:t> СВV (в).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22588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415319" y="251743"/>
            <a:ext cx="28255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C000"/>
                </a:solidFill>
                <a:latin typeface="verdana" panose="020B0604030504040204" pitchFamily="34" charset="0"/>
              </a:rPr>
              <a:t>Алгоритм</a:t>
            </a:r>
            <a:endParaRPr lang="uk-UA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436974" y="1392195"/>
            <a:ext cx="34269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verdana" panose="020B0604030504040204" pitchFamily="34" charset="0"/>
              </a:rPr>
              <a:t>Ангіографія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демонструє</a:t>
            </a:r>
            <a:r>
              <a:rPr lang="ru-RU" dirty="0">
                <a:latin typeface="verdana" panose="020B0604030504040204" pitchFamily="34" charset="0"/>
              </a:rPr>
              <a:t> окклюзию </a:t>
            </a:r>
            <a:r>
              <a:rPr lang="ru-RU" dirty="0" err="1">
                <a:latin typeface="verdana" panose="020B0604030504040204" pitchFamily="34" charset="0"/>
              </a:rPr>
              <a:t>правої</a:t>
            </a:r>
            <a:r>
              <a:rPr lang="ru-RU" dirty="0">
                <a:latin typeface="verdana" panose="020B0604030504040204" pitchFamily="34" charset="0"/>
              </a:rPr>
              <a:t> ВСА. </a:t>
            </a:r>
            <a:r>
              <a:rPr lang="ru-RU" dirty="0" err="1">
                <a:latin typeface="verdana" panose="020B0604030504040204" pitchFamily="34" charset="0"/>
              </a:rPr>
              <a:t>Ангіографія</a:t>
            </a:r>
            <a:r>
              <a:rPr lang="ru-RU" dirty="0">
                <a:latin typeface="verdana" panose="020B0604030504040204" pitchFamily="34" charset="0"/>
              </a:rPr>
              <a:t> повинна </a:t>
            </a:r>
            <a:r>
              <a:rPr lang="ru-RU" dirty="0" err="1">
                <a:latin typeface="verdana" panose="020B0604030504040204" pitchFamily="34" charset="0"/>
              </a:rPr>
              <a:t>проводитися</a:t>
            </a:r>
            <a:r>
              <a:rPr lang="ru-RU" dirty="0">
                <a:latin typeface="verdana" panose="020B0604030504040204" pitchFamily="34" charset="0"/>
              </a:rPr>
              <a:t> з </a:t>
            </a:r>
            <a:r>
              <a:rPr lang="ru-RU" dirty="0" err="1">
                <a:latin typeface="verdana" panose="020B0604030504040204" pitchFamily="34" charset="0"/>
              </a:rPr>
              <a:t>дослідженням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всіх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судин</a:t>
            </a:r>
            <a:r>
              <a:rPr lang="ru-RU" dirty="0">
                <a:latin typeface="verdana" panose="020B0604030504040204" pitchFamily="34" charset="0"/>
              </a:rPr>
              <a:t> селективно, але «</a:t>
            </a:r>
            <a:r>
              <a:rPr lang="ru-RU" dirty="0" err="1">
                <a:latin typeface="verdana" panose="020B0604030504040204" pitchFamily="34" charset="0"/>
              </a:rPr>
              <a:t>скомпрометований</a:t>
            </a:r>
            <a:r>
              <a:rPr lang="ru-RU" dirty="0">
                <a:latin typeface="verdana" panose="020B0604030504040204" pitchFamily="34" charset="0"/>
              </a:rPr>
              <a:t>» -</a:t>
            </a:r>
            <a:r>
              <a:rPr lang="ru-RU" dirty="0" err="1">
                <a:latin typeface="verdana" panose="020B0604030504040204" pitchFamily="34" charset="0"/>
              </a:rPr>
              <a:t>контрастируєтся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останнім</a:t>
            </a:r>
            <a:r>
              <a:rPr lang="ru-RU" dirty="0">
                <a:latin typeface="verdana" panose="020B0604030504040204" pitchFamily="34" charset="0"/>
              </a:rPr>
              <a:t>. При </a:t>
            </a:r>
            <a:r>
              <a:rPr lang="ru-RU" dirty="0" err="1">
                <a:latin typeface="verdana" panose="020B0604030504040204" pitchFamily="34" charset="0"/>
              </a:rPr>
              <a:t>виявлені</a:t>
            </a:r>
            <a:r>
              <a:rPr lang="ru-RU" dirty="0">
                <a:latin typeface="verdana" panose="020B0604030504040204" pitchFamily="34" charset="0"/>
              </a:rPr>
              <a:t> в </a:t>
            </a:r>
            <a:r>
              <a:rPr lang="ru-RU" dirty="0" err="1">
                <a:latin typeface="verdana" panose="020B0604030504040204" pitchFamily="34" charset="0"/>
              </a:rPr>
              <a:t>ньому</a:t>
            </a:r>
            <a:r>
              <a:rPr lang="ru-RU" dirty="0">
                <a:latin typeface="verdana" panose="020B0604030504040204" pitchFamily="34" charset="0"/>
              </a:rPr>
              <a:t> тромбу -</a:t>
            </a:r>
            <a:r>
              <a:rPr lang="ru-RU" dirty="0" err="1">
                <a:latin typeface="verdana" panose="020B0604030504040204" pitchFamily="34" charset="0"/>
              </a:rPr>
              <a:t>негайно</a:t>
            </a:r>
            <a:r>
              <a:rPr lang="ru-RU" dirty="0">
                <a:latin typeface="verdana" panose="020B0604030504040204" pitchFamily="34" charset="0"/>
              </a:rPr>
              <a:t> проводиться </a:t>
            </a:r>
            <a:r>
              <a:rPr lang="ru-RU" dirty="0" err="1">
                <a:latin typeface="verdana" panose="020B0604030504040204" pitchFamily="34" charset="0"/>
              </a:rPr>
              <a:t>видалення</a:t>
            </a:r>
            <a:r>
              <a:rPr lang="ru-RU" dirty="0">
                <a:latin typeface="verdana" panose="020B0604030504040204" pitchFamily="34" charset="0"/>
              </a:rPr>
              <a:t> тромбу.</a:t>
            </a:r>
            <a:endParaRPr lang="uk-UA" dirty="0"/>
          </a:p>
        </p:txBody>
      </p:sp>
      <p:sp>
        <p:nvSpPr>
          <p:cNvPr id="6" name="Стрелка влево 5"/>
          <p:cNvSpPr/>
          <p:nvPr/>
        </p:nvSpPr>
        <p:spPr>
          <a:xfrm>
            <a:off x="3591697" y="3970638"/>
            <a:ext cx="238898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16" y="188161"/>
            <a:ext cx="4022549" cy="63456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Стрелка влево 8"/>
          <p:cNvSpPr/>
          <p:nvPr/>
        </p:nvSpPr>
        <p:spPr>
          <a:xfrm>
            <a:off x="3163330" y="3830595"/>
            <a:ext cx="667265" cy="29656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0023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424" y="716963"/>
            <a:ext cx="4182059" cy="532521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33" y="755068"/>
            <a:ext cx="4353533" cy="528711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16000" y="127000"/>
            <a:ext cx="87540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C000"/>
                </a:solidFill>
                <a:latin typeface="verdana" panose="020B0604030504040204" pitchFamily="34" charset="0"/>
              </a:rPr>
              <a:t>За </a:t>
            </a:r>
            <a:r>
              <a:rPr lang="ru-RU" sz="2800" dirty="0" err="1">
                <a:solidFill>
                  <a:srgbClr val="FFC000"/>
                </a:solidFill>
                <a:latin typeface="verdana" panose="020B0604030504040204" pitchFamily="34" charset="0"/>
              </a:rPr>
              <a:t>допомогою</a:t>
            </a:r>
            <a:r>
              <a:rPr lang="ru-RU" sz="2800" dirty="0">
                <a:solidFill>
                  <a:srgbClr val="FFC000"/>
                </a:solidFill>
                <a:latin typeface="verdana" panose="020B0604030504040204" pitchFamily="34" charset="0"/>
              </a:rPr>
              <a:t> МРТ алгоритм </a:t>
            </a:r>
            <a:r>
              <a:rPr lang="ru-RU" sz="2800" dirty="0" err="1">
                <a:solidFill>
                  <a:srgbClr val="FFC000"/>
                </a:solidFill>
                <a:latin typeface="verdana" panose="020B0604030504040204" pitchFamily="34" charset="0"/>
              </a:rPr>
              <a:t>аналогічний</a:t>
            </a:r>
            <a:r>
              <a:rPr lang="ru-RU" sz="2800" dirty="0">
                <a:solidFill>
                  <a:srgbClr val="FFC000"/>
                </a:solidFill>
                <a:latin typeface="verdana" panose="020B0604030504040204" pitchFamily="34" charset="0"/>
              </a:rPr>
              <a:t>:</a:t>
            </a:r>
          </a:p>
          <a:p>
            <a:r>
              <a:rPr lang="ru-RU" sz="2800" dirty="0">
                <a:solidFill>
                  <a:srgbClr val="FFC000"/>
                </a:solidFill>
                <a:latin typeface="verdana" panose="020B0604030504040204" pitchFamily="34" charset="0"/>
              </a:rPr>
              <a:t> 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508768" y="6045383"/>
            <a:ext cx="36019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verdana" panose="020B0604030504040204" pitchFamily="34" charset="0"/>
              </a:rPr>
              <a:t>МРТ </a:t>
            </a:r>
            <a:r>
              <a:rPr lang="en-US" dirty="0">
                <a:latin typeface="verdana" panose="020B0604030504040204" pitchFamily="34" charset="0"/>
              </a:rPr>
              <a:t>FLAIR</a:t>
            </a:r>
            <a:r>
              <a:rPr lang="ru-RU" dirty="0">
                <a:latin typeface="verdana" panose="020B0604030504040204" pitchFamily="34" charset="0"/>
              </a:rPr>
              <a:t>. </a:t>
            </a:r>
          </a:p>
          <a:p>
            <a:r>
              <a:rPr lang="ru-RU" dirty="0" err="1">
                <a:latin typeface="verdana" panose="020B0604030504040204" pitchFamily="34" charset="0"/>
              </a:rPr>
              <a:t>Інфаркт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ще</a:t>
            </a:r>
            <a:r>
              <a:rPr lang="ru-RU" dirty="0">
                <a:latin typeface="verdana" panose="020B0604030504040204" pitchFamily="34" charset="0"/>
              </a:rPr>
              <a:t> не видно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 rot="10800000" flipH="1" flipV="1">
            <a:off x="7834183" y="5905283"/>
            <a:ext cx="42672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verdana" panose="020B0604030504040204" pitchFamily="34" charset="0"/>
              </a:rPr>
              <a:t>МРТ ДВИ. </a:t>
            </a:r>
          </a:p>
          <a:p>
            <a:r>
              <a:rPr lang="ru-RU" dirty="0" err="1">
                <a:latin typeface="verdana" panose="020B0604030504040204" pitchFamily="34" charset="0"/>
              </a:rPr>
              <a:t>Інфаркт</a:t>
            </a:r>
            <a:r>
              <a:rPr lang="ru-RU" dirty="0">
                <a:latin typeface="verdana" panose="020B0604030504040204" pitchFamily="34" charset="0"/>
              </a:rPr>
              <a:t> в </a:t>
            </a:r>
            <a:r>
              <a:rPr lang="ru-RU" dirty="0" err="1">
                <a:latin typeface="verdana" panose="020B0604030504040204" pitchFamily="34" charset="0"/>
              </a:rPr>
              <a:t>лівій</a:t>
            </a:r>
            <a:r>
              <a:rPr lang="ru-RU" dirty="0">
                <a:latin typeface="verdana" panose="020B0604030504040204" pitchFamily="34" charset="0"/>
              </a:rPr>
              <a:t> СМА добре </a:t>
            </a:r>
            <a:r>
              <a:rPr lang="ru-RU" dirty="0" err="1">
                <a:latin typeface="verdana" panose="020B0604030504040204" pitchFamily="34" charset="0"/>
              </a:rPr>
              <a:t>визначаємо</a:t>
            </a:r>
            <a:r>
              <a:rPr lang="ru-RU" dirty="0">
                <a:latin typeface="verdana" panose="020B0604030504040204" pitchFamily="34" charset="0"/>
              </a:rPr>
              <a:t>. 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695566" y="838900"/>
            <a:ext cx="306585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verdana" panose="020B0604030504040204" pitchFamily="34" charset="0"/>
              </a:rPr>
              <a:t>ДВІ -</a:t>
            </a:r>
            <a:r>
              <a:rPr lang="ru-RU" dirty="0" err="1">
                <a:latin typeface="verdana" panose="020B0604030504040204" pitchFamily="34" charset="0"/>
              </a:rPr>
              <a:t>ціною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інструмент</a:t>
            </a:r>
            <a:r>
              <a:rPr lang="ru-RU" dirty="0">
                <a:latin typeface="verdana" panose="020B0604030504040204" pitchFamily="34" charset="0"/>
              </a:rPr>
              <a:t> для </a:t>
            </a:r>
            <a:r>
              <a:rPr lang="ru-RU" dirty="0" err="1">
                <a:latin typeface="verdana" panose="020B0604030504040204" pitchFamily="34" charset="0"/>
              </a:rPr>
              <a:t>діагностики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уражень</a:t>
            </a:r>
            <a:r>
              <a:rPr lang="ru-RU" dirty="0">
                <a:latin typeface="verdana" panose="020B0604030504040204" pitchFamily="34" charset="0"/>
              </a:rPr>
              <a:t> в </a:t>
            </a:r>
            <a:r>
              <a:rPr lang="ru-RU" dirty="0" err="1">
                <a:latin typeface="verdana" panose="020B0604030504040204" pitchFamily="34" charset="0"/>
              </a:rPr>
              <a:t>надгострій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фазі</a:t>
            </a:r>
            <a:r>
              <a:rPr lang="ru-RU" dirty="0">
                <a:latin typeface="verdana" panose="020B0604030504040204" pitchFamily="34" charset="0"/>
              </a:rPr>
              <a:t>.</a:t>
            </a:r>
          </a:p>
          <a:p>
            <a:r>
              <a:rPr lang="ru-RU" dirty="0">
                <a:latin typeface="verdana" panose="020B0604030504040204" pitchFamily="34" charset="0"/>
              </a:rPr>
              <a:t>ДВІ </a:t>
            </a:r>
            <a:r>
              <a:rPr lang="ru-RU" dirty="0" err="1">
                <a:latin typeface="verdana" panose="020B0604030504040204" pitchFamily="34" charset="0"/>
              </a:rPr>
              <a:t>виходять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протягом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кількох</a:t>
            </a:r>
            <a:r>
              <a:rPr lang="ru-RU" dirty="0">
                <a:latin typeface="verdana" panose="020B0604030504040204" pitchFamily="34" charset="0"/>
              </a:rPr>
              <a:t> секунд луна-</a:t>
            </a:r>
            <a:r>
              <a:rPr lang="ru-RU" dirty="0" err="1">
                <a:latin typeface="verdana" panose="020B0604030504040204" pitchFamily="34" charset="0"/>
              </a:rPr>
              <a:t>планарних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послідовностей</a:t>
            </a:r>
            <a:r>
              <a:rPr lang="ru-RU" dirty="0">
                <a:latin typeface="verdana" panose="020B0604030504040204" pitchFamily="34" charset="0"/>
              </a:rPr>
              <a:t>, тому </a:t>
            </a:r>
            <a:r>
              <a:rPr lang="ru-RU" dirty="0" err="1">
                <a:latin typeface="verdana" panose="020B0604030504040204" pitchFamily="34" charset="0"/>
              </a:rPr>
              <a:t>можливість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артефактів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від</a:t>
            </a:r>
            <a:r>
              <a:rPr lang="ru-RU" dirty="0">
                <a:latin typeface="verdana" panose="020B0604030504040204" pitchFamily="34" charset="0"/>
              </a:rPr>
              <a:t> руху </a:t>
            </a:r>
            <a:r>
              <a:rPr lang="ru-RU" dirty="0" err="1">
                <a:latin typeface="verdana" panose="020B0604030504040204" pitchFamily="34" charset="0"/>
              </a:rPr>
              <a:t>зведена</a:t>
            </a:r>
            <a:r>
              <a:rPr lang="ru-RU" dirty="0">
                <a:latin typeface="verdana" panose="020B0604030504040204" pitchFamily="34" charset="0"/>
              </a:rPr>
              <a:t> до </a:t>
            </a:r>
            <a:r>
              <a:rPr lang="ru-RU" dirty="0" err="1">
                <a:latin typeface="verdana" panose="020B0604030504040204" pitchFamily="34" charset="0"/>
              </a:rPr>
              <a:t>мінімуму</a:t>
            </a:r>
            <a:r>
              <a:rPr lang="ru-RU" dirty="0">
                <a:latin typeface="verdana" panose="020B0604030504040204" pitchFamily="34" charset="0"/>
              </a:rPr>
              <a:t>.</a:t>
            </a:r>
          </a:p>
          <a:p>
            <a:r>
              <a:rPr lang="ru-RU" dirty="0">
                <a:latin typeface="verdana" panose="020B0604030504040204" pitchFamily="34" charset="0"/>
              </a:rPr>
              <a:t>ДВІ </a:t>
            </a:r>
            <a:r>
              <a:rPr lang="ru-RU" dirty="0" err="1">
                <a:latin typeface="verdana" panose="020B0604030504040204" pitchFamily="34" charset="0"/>
              </a:rPr>
              <a:t>інформативна</a:t>
            </a:r>
            <a:r>
              <a:rPr lang="ru-RU" dirty="0">
                <a:latin typeface="verdana" panose="020B0604030504040204" pitchFamily="34" charset="0"/>
              </a:rPr>
              <a:t> через </a:t>
            </a:r>
            <a:r>
              <a:rPr lang="ru-RU" dirty="0" err="1">
                <a:latin typeface="verdana" panose="020B0604030504040204" pitchFamily="34" charset="0"/>
              </a:rPr>
              <a:t>кілька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хвилин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після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появи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симптомів</a:t>
            </a:r>
            <a:r>
              <a:rPr lang="ru-RU" dirty="0">
                <a:latin typeface="verdana" panose="020B0604030504040204" pitchFamily="34" charset="0"/>
              </a:rPr>
              <a:t>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3049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16627" y="218662"/>
            <a:ext cx="5725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C000"/>
                </a:solidFill>
                <a:latin typeface="verdana" panose="020B0604030504040204" pitchFamily="34" charset="0"/>
              </a:rPr>
              <a:t>МРТ алгоритм</a:t>
            </a:r>
            <a:endParaRPr lang="uk-UA" sz="3600" i="0" dirty="0">
              <a:solidFill>
                <a:srgbClr val="FFC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293707" y="3723503"/>
            <a:ext cx="57252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verdana" panose="020B0604030504040204" pitchFamily="34" charset="0"/>
              </a:rPr>
              <a:t> </a:t>
            </a:r>
            <a:br>
              <a:rPr lang="ru-RU" dirty="0"/>
            </a:br>
            <a:r>
              <a:rPr lang="ru-RU" dirty="0">
                <a:latin typeface="verdana" panose="020B0604030504040204" pitchFamily="34" charset="0"/>
              </a:rPr>
              <a:t> 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458465" y="1326292"/>
            <a:ext cx="5560540" cy="3456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verdana" panose="020B060403050404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88" y="512517"/>
            <a:ext cx="3864033" cy="48803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986" y="519819"/>
            <a:ext cx="4245559" cy="487307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 rot="10800000" flipV="1">
            <a:off x="453006" y="5928729"/>
            <a:ext cx="11652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verdana" panose="020B0604030504040204" pitchFamily="34" charset="0"/>
              </a:rPr>
              <a:t>                МРТ МТТ.                                                                            МРТ СВ</a:t>
            </a:r>
            <a:r>
              <a:rPr lang="en-US" dirty="0">
                <a:latin typeface="verdana" panose="020B0604030504040204" pitchFamily="34" charset="0"/>
              </a:rPr>
              <a:t>F</a:t>
            </a:r>
            <a:r>
              <a:rPr lang="ru-RU" dirty="0">
                <a:latin typeface="verdana" panose="020B0604030504040204" pitchFamily="34" charset="0"/>
              </a:rPr>
              <a:t>. </a:t>
            </a:r>
          </a:p>
          <a:p>
            <a:r>
              <a:rPr lang="ru-RU" dirty="0">
                <a:latin typeface="verdana" panose="020B0604030504040204" pitchFamily="34" charset="0"/>
              </a:rPr>
              <a:t>Дефект </a:t>
            </a:r>
            <a:r>
              <a:rPr lang="ru-RU" dirty="0" err="1">
                <a:latin typeface="verdana" panose="020B0604030504040204" pitchFamily="34" charset="0"/>
              </a:rPr>
              <a:t>перфузії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відповідає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розмірам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інфаркту</a:t>
            </a:r>
            <a:r>
              <a:rPr lang="ru-RU" dirty="0">
                <a:latin typeface="verdana" panose="020B0604030504040204" pitchFamily="34" charset="0"/>
              </a:rPr>
              <a:t> в </a:t>
            </a:r>
            <a:r>
              <a:rPr lang="ru-RU" dirty="0" err="1">
                <a:latin typeface="verdana" panose="020B0604030504040204" pitchFamily="34" charset="0"/>
              </a:rPr>
              <a:t>басейні</a:t>
            </a:r>
            <a:r>
              <a:rPr lang="ru-RU" dirty="0">
                <a:latin typeface="verdana" panose="020B0604030504040204" pitchFamily="34" charset="0"/>
              </a:rPr>
              <a:t> СМА </a:t>
            </a:r>
            <a:r>
              <a:rPr lang="ru-RU" dirty="0" err="1">
                <a:latin typeface="verdana" panose="020B0604030504040204" pitchFamily="34" charset="0"/>
              </a:rPr>
              <a:t>зліва</a:t>
            </a:r>
            <a:r>
              <a:rPr lang="ru-RU" dirty="0">
                <a:latin typeface="verdana" panose="020B0604030504040204" pitchFamily="34" charset="0"/>
              </a:rPr>
              <a:t> на картах ДВІ  </a:t>
            </a:r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190087" y="864993"/>
            <a:ext cx="35833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verdana" panose="020B0604030504040204" pitchFamily="34" charset="0"/>
              </a:rPr>
              <a:t>Перфузійному-зважені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зображення</a:t>
            </a:r>
            <a:r>
              <a:rPr lang="ru-RU" dirty="0">
                <a:latin typeface="verdana" panose="020B0604030504040204" pitchFamily="34" charset="0"/>
              </a:rPr>
              <a:t> на МРТ </a:t>
            </a:r>
            <a:r>
              <a:rPr lang="ru-RU" dirty="0" err="1">
                <a:latin typeface="verdana" panose="020B0604030504040204" pitchFamily="34" charset="0"/>
              </a:rPr>
              <a:t>можна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отримувати</a:t>
            </a:r>
            <a:r>
              <a:rPr lang="ru-RU" dirty="0">
                <a:latin typeface="verdana" panose="020B0604030504040204" pitchFamily="34" charset="0"/>
              </a:rPr>
              <a:t> на системах 1.5т </a:t>
            </a:r>
            <a:r>
              <a:rPr lang="ru-RU" dirty="0" err="1">
                <a:latin typeface="verdana" panose="020B0604030504040204" pitchFamily="34" charset="0"/>
              </a:rPr>
              <a:t>і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вище</a:t>
            </a:r>
            <a:r>
              <a:rPr lang="ru-RU" dirty="0">
                <a:latin typeface="verdana" panose="020B0604030504040204" pitchFamily="34" charset="0"/>
              </a:rPr>
              <a:t>.</a:t>
            </a:r>
          </a:p>
          <a:p>
            <a:endParaRPr lang="ru-RU" dirty="0">
              <a:latin typeface="verdana" panose="020B0604030504040204" pitchFamily="34" charset="0"/>
            </a:endParaRPr>
          </a:p>
          <a:p>
            <a:r>
              <a:rPr lang="ru-RU" dirty="0">
                <a:latin typeface="verdana" panose="020B0604030504040204" pitchFamily="34" charset="0"/>
              </a:rPr>
              <a:t>МТТ- </a:t>
            </a:r>
            <a:r>
              <a:rPr lang="ru-RU" dirty="0" err="1">
                <a:latin typeface="verdana" panose="020B0604030504040204" pitchFamily="34" charset="0"/>
              </a:rPr>
              <a:t>середній</a:t>
            </a:r>
            <a:r>
              <a:rPr lang="ru-RU" dirty="0">
                <a:latin typeface="verdana" panose="020B0604030504040204" pitchFamily="34" charset="0"/>
              </a:rPr>
              <a:t> час </a:t>
            </a:r>
            <a:r>
              <a:rPr lang="ru-RU" dirty="0" err="1">
                <a:latin typeface="verdana" panose="020B0604030504040204" pitchFamily="34" charset="0"/>
              </a:rPr>
              <a:t>проходження</a:t>
            </a:r>
            <a:r>
              <a:rPr lang="ru-RU" dirty="0">
                <a:latin typeface="verdana" panose="020B0604030504040204" pitchFamily="34" charset="0"/>
              </a:rPr>
              <a:t> болюса.</a:t>
            </a:r>
          </a:p>
          <a:p>
            <a:endParaRPr lang="ru-RU" dirty="0">
              <a:latin typeface="verdana" panose="020B0604030504040204" pitchFamily="34" charset="0"/>
            </a:endParaRPr>
          </a:p>
          <a:p>
            <a:r>
              <a:rPr lang="ru-RU" dirty="0" err="1">
                <a:latin typeface="verdana" panose="020B0604030504040204" pitchFamily="34" charset="0"/>
              </a:rPr>
              <a:t>СВF-регіонарний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обсяг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мозкового</a:t>
            </a:r>
            <a:r>
              <a:rPr lang="ru-RU" dirty="0">
                <a:latin typeface="verdana" panose="020B0604030504040204" pitchFamily="34" charset="0"/>
              </a:rPr>
              <a:t> кровотоку.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9682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01946" y="0"/>
            <a:ext cx="52886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C000"/>
                </a:solidFill>
                <a:latin typeface="verdana" panose="020B0604030504040204" pitchFamily="34" charset="0"/>
              </a:rPr>
              <a:t>МРТ алгоритм</a:t>
            </a:r>
            <a:endParaRPr lang="uk-UA" sz="36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4" y="197708"/>
            <a:ext cx="2244428" cy="37319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219568" y="646332"/>
            <a:ext cx="597243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latin typeface="verdana" panose="020B0604030504040204" pitchFamily="34" charset="0"/>
              </a:rPr>
              <a:t>Зліва</a:t>
            </a:r>
            <a:r>
              <a:rPr lang="ru-RU" sz="2400" dirty="0">
                <a:latin typeface="verdana" panose="020B0604030504040204" pitchFamily="34" charset="0"/>
              </a:rPr>
              <a:t>: ДВІ </a:t>
            </a:r>
            <a:r>
              <a:rPr lang="ru-RU" sz="2400" dirty="0" err="1">
                <a:latin typeface="verdana" panose="020B0604030504040204" pitchFamily="34" charset="0"/>
              </a:rPr>
              <a:t>вказує</a:t>
            </a:r>
            <a:r>
              <a:rPr lang="ru-RU" sz="2400" dirty="0">
                <a:latin typeface="verdana" panose="020B0604030504040204" pitchFamily="34" charset="0"/>
              </a:rPr>
              <a:t> область з </a:t>
            </a:r>
            <a:r>
              <a:rPr lang="ru-RU" sz="2400" dirty="0" err="1">
                <a:latin typeface="verdana" panose="020B0604030504040204" pitchFamily="34" charset="0"/>
              </a:rPr>
              <a:t>незворотніми</a:t>
            </a:r>
            <a:r>
              <a:rPr lang="ru-RU" sz="2400" dirty="0">
                <a:latin typeface="verdana" panose="020B0604030504040204" pitchFamily="34" charset="0"/>
              </a:rPr>
              <a:t> </a:t>
            </a:r>
            <a:r>
              <a:rPr lang="ru-RU" sz="2400" dirty="0" err="1">
                <a:latin typeface="verdana" panose="020B0604030504040204" pitchFamily="34" charset="0"/>
              </a:rPr>
              <a:t>змінами</a:t>
            </a:r>
            <a:r>
              <a:rPr lang="ru-RU" sz="2400" dirty="0">
                <a:latin typeface="verdana" panose="020B0604030504040204" pitchFamily="34" charset="0"/>
              </a:rPr>
              <a:t> (некроз).</a:t>
            </a:r>
          </a:p>
          <a:p>
            <a:endParaRPr lang="ru-RU" sz="2400" dirty="0">
              <a:latin typeface="verdana" panose="020B0604030504040204" pitchFamily="34" charset="0"/>
            </a:endParaRPr>
          </a:p>
          <a:p>
            <a:r>
              <a:rPr lang="ru-RU" sz="2400" dirty="0" err="1">
                <a:latin typeface="verdana" panose="020B0604030504040204" pitchFamily="34" charset="0"/>
              </a:rPr>
              <a:t>Посередині</a:t>
            </a:r>
            <a:r>
              <a:rPr lang="ru-RU" sz="2400" dirty="0">
                <a:latin typeface="verdana" panose="020B0604030504040204" pitchFamily="34" charset="0"/>
              </a:rPr>
              <a:t>: велика область </a:t>
            </a:r>
            <a:r>
              <a:rPr lang="ru-RU" sz="2400" dirty="0" err="1">
                <a:latin typeface="verdana" panose="020B0604030504040204" pitchFamily="34" charset="0"/>
              </a:rPr>
              <a:t>гіпоперфузії</a:t>
            </a:r>
            <a:r>
              <a:rPr lang="ru-RU" sz="2400" dirty="0">
                <a:latin typeface="verdana" panose="020B0604030504040204" pitchFamily="34" charset="0"/>
              </a:rPr>
              <a:t>.</a:t>
            </a:r>
          </a:p>
          <a:p>
            <a:endParaRPr lang="ru-RU" sz="2400" dirty="0">
              <a:latin typeface="verdana" panose="020B0604030504040204" pitchFamily="34" charset="0"/>
            </a:endParaRPr>
          </a:p>
          <a:p>
            <a:r>
              <a:rPr lang="ru-RU" sz="2400" dirty="0">
                <a:latin typeface="verdana" panose="020B0604030504040204" pitchFamily="34" charset="0"/>
              </a:rPr>
              <a:t>Справа: </a:t>
            </a:r>
            <a:r>
              <a:rPr lang="ru-RU" sz="2400" dirty="0" err="1">
                <a:latin typeface="verdana" panose="020B0604030504040204" pitchFamily="34" charset="0"/>
              </a:rPr>
              <a:t>дифузно-перфузійних</a:t>
            </a:r>
            <a:r>
              <a:rPr lang="ru-RU" sz="2400" dirty="0">
                <a:latin typeface="verdana" panose="020B0604030504040204" pitchFamily="34" charset="0"/>
              </a:rPr>
              <a:t>- </a:t>
            </a:r>
            <a:r>
              <a:rPr lang="ru-RU" sz="2400" dirty="0" err="1">
                <a:latin typeface="verdana" panose="020B0604030504040204" pitchFamily="34" charset="0"/>
              </a:rPr>
              <a:t>неузгодженість</a:t>
            </a:r>
            <a:r>
              <a:rPr lang="ru-RU" sz="2400" dirty="0">
                <a:latin typeface="verdana" panose="020B0604030504040204" pitchFamily="34" charset="0"/>
              </a:rPr>
              <a:t> </a:t>
            </a:r>
            <a:r>
              <a:rPr lang="ru-RU" sz="2400" dirty="0" err="1">
                <a:latin typeface="verdana" panose="020B0604030504040204" pitchFamily="34" charset="0"/>
              </a:rPr>
              <a:t>позначено</a:t>
            </a:r>
            <a:r>
              <a:rPr lang="ru-RU" sz="2400" dirty="0">
                <a:latin typeface="verdana" panose="020B0604030504040204" pitchFamily="34" charset="0"/>
              </a:rPr>
              <a:t> </a:t>
            </a:r>
            <a:r>
              <a:rPr lang="ru-RU" sz="2400" dirty="0" err="1">
                <a:latin typeface="verdana" panose="020B0604030504040204" pitchFamily="34" charset="0"/>
              </a:rPr>
              <a:t>синім</a:t>
            </a:r>
            <a:r>
              <a:rPr lang="ru-RU" sz="2400" dirty="0">
                <a:latin typeface="verdana" panose="020B0604030504040204" pitchFamily="34" charset="0"/>
              </a:rPr>
              <a:t>. </a:t>
            </a:r>
            <a:r>
              <a:rPr lang="ru-RU" sz="2400" dirty="0" err="1">
                <a:latin typeface="verdana" panose="020B0604030504040204" pitchFamily="34" charset="0"/>
              </a:rPr>
              <a:t>Це</a:t>
            </a:r>
            <a:r>
              <a:rPr lang="ru-RU" sz="2400" dirty="0">
                <a:latin typeface="verdana" panose="020B0604030504040204" pitchFamily="34" charset="0"/>
              </a:rPr>
              <a:t> тканина </a:t>
            </a:r>
            <a:r>
              <a:rPr lang="ru-RU" sz="2400" dirty="0" err="1">
                <a:latin typeface="verdana" panose="020B0604030504040204" pitchFamily="34" charset="0"/>
              </a:rPr>
              <a:t>під</a:t>
            </a:r>
            <a:r>
              <a:rPr lang="ru-RU" sz="2400" dirty="0">
                <a:latin typeface="verdana" panose="020B0604030504040204" pitchFamily="34" charset="0"/>
              </a:rPr>
              <a:t> </a:t>
            </a:r>
            <a:r>
              <a:rPr lang="ru-RU" sz="2400" dirty="0" err="1">
                <a:latin typeface="verdana" panose="020B0604030504040204" pitchFamily="34" charset="0"/>
              </a:rPr>
              <a:t>загрозою</a:t>
            </a:r>
            <a:r>
              <a:rPr lang="ru-RU" sz="2400" dirty="0">
                <a:latin typeface="verdana" panose="020B0604030504040204" pitchFamily="34" charset="0"/>
              </a:rPr>
              <a:t> (</a:t>
            </a:r>
            <a:r>
              <a:rPr lang="ru-RU" sz="2400" dirty="0" err="1">
                <a:latin typeface="verdana" panose="020B0604030504040204" pitchFamily="34" charset="0"/>
              </a:rPr>
              <a:t>пенумбра</a:t>
            </a:r>
            <a:r>
              <a:rPr lang="ru-RU" sz="2400" dirty="0">
                <a:latin typeface="verdana" panose="020B0604030504040204" pitchFamily="34" charset="0"/>
              </a:rPr>
              <a:t>)., </a:t>
            </a:r>
            <a:r>
              <a:rPr lang="ru-RU" sz="2400" dirty="0" err="1">
                <a:latin typeface="verdana" panose="020B0604030504040204" pitchFamily="34" charset="0"/>
              </a:rPr>
              <a:t>тобто</a:t>
            </a:r>
            <a:r>
              <a:rPr lang="ru-RU" sz="2400" dirty="0">
                <a:latin typeface="verdana" panose="020B0604030504040204" pitchFamily="34" charset="0"/>
              </a:rPr>
              <a:t>  тканина, яка при </a:t>
            </a:r>
            <a:r>
              <a:rPr lang="ru-RU" sz="2400" dirty="0" err="1">
                <a:latin typeface="verdana" panose="020B0604030504040204" pitchFamily="34" charset="0"/>
              </a:rPr>
              <a:t>лікуванні</a:t>
            </a:r>
            <a:r>
              <a:rPr lang="ru-RU" sz="2400" dirty="0">
                <a:latin typeface="verdana" panose="020B0604030504040204" pitchFamily="34" charset="0"/>
              </a:rPr>
              <a:t> </a:t>
            </a:r>
            <a:r>
              <a:rPr lang="ru-RU" sz="2400" dirty="0" err="1">
                <a:latin typeface="verdana" panose="020B0604030504040204" pitchFamily="34" charset="0"/>
              </a:rPr>
              <a:t>можливо</a:t>
            </a:r>
            <a:r>
              <a:rPr lang="ru-RU" sz="2400" dirty="0">
                <a:latin typeface="verdana" panose="020B0604030504040204" pitchFamily="34" charset="0"/>
              </a:rPr>
              <a:t> буде </a:t>
            </a:r>
            <a:r>
              <a:rPr lang="ru-RU" sz="2400" dirty="0" err="1">
                <a:latin typeface="verdana" panose="020B0604030504040204" pitchFamily="34" charset="0"/>
              </a:rPr>
              <a:t>збережена</a:t>
            </a:r>
            <a:r>
              <a:rPr lang="ru-RU" sz="2400" dirty="0">
                <a:latin typeface="verdana" panose="020B0604030504040204" pitchFamily="34" charset="0"/>
              </a:rPr>
              <a:t>.</a:t>
            </a:r>
            <a:endParaRPr lang="uk-UA" sz="2400" dirty="0"/>
          </a:p>
        </p:txBody>
      </p:sp>
      <p:pic>
        <p:nvPicPr>
          <p:cNvPr id="5126" name="Picture 6" descr="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570903"/>
            <a:ext cx="6063994" cy="43688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93843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29" y="998197"/>
            <a:ext cx="5569722" cy="35443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2611395" y="222422"/>
            <a:ext cx="32786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C000"/>
                </a:solidFill>
                <a:latin typeface="verdana" panose="020B0604030504040204" pitchFamily="34" charset="0"/>
              </a:rPr>
              <a:t>МРТ алгоритм</a:t>
            </a:r>
            <a:endParaRPr lang="uk-UA" sz="32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524368" y="807197"/>
            <a:ext cx="542873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МРТ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послідовності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виявляють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ішемію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раніше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ніж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на КТ.         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Можуть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бути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негативними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2-4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години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після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події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       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 80%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інфарктів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мозку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видно в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перші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24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години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        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Високий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сигнал на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звичайних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МР-послідовностях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порівняємо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добре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корелюється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ділянками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гіпоінтенсівності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на КТ.</a:t>
            </a:r>
          </a:p>
          <a:p>
            <a:br>
              <a:rPr lang="ru-RU" dirty="0"/>
            </a:b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59229" y="5090993"/>
            <a:ext cx="53308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T2WI </a:t>
            </a:r>
            <a:r>
              <a:rPr lang="ru-RU" sz="2000" dirty="0" err="1"/>
              <a:t>і</a:t>
            </a:r>
            <a:r>
              <a:rPr lang="ru-RU" sz="2000" dirty="0"/>
              <a:t> </a:t>
            </a:r>
            <a:r>
              <a:rPr lang="en-US" sz="2000" dirty="0"/>
              <a:t>FLAIR </a:t>
            </a:r>
            <a:r>
              <a:rPr lang="ru-RU" sz="2000" dirty="0" err="1"/>
              <a:t>демонструють</a:t>
            </a:r>
            <a:r>
              <a:rPr lang="ru-RU" sz="2000" dirty="0"/>
              <a:t> </a:t>
            </a:r>
            <a:r>
              <a:rPr lang="ru-RU" sz="2000" dirty="0" err="1"/>
              <a:t>гіперінтенсивного</a:t>
            </a:r>
            <a:r>
              <a:rPr lang="ru-RU" sz="2000" dirty="0"/>
              <a:t> в </a:t>
            </a:r>
            <a:r>
              <a:rPr lang="ru-RU" sz="2000" dirty="0" err="1"/>
              <a:t>басейні</a:t>
            </a:r>
            <a:r>
              <a:rPr lang="ru-RU" sz="2000" dirty="0"/>
              <a:t> </a:t>
            </a:r>
            <a:r>
              <a:rPr lang="ru-RU" sz="2000" dirty="0" err="1"/>
              <a:t>лівої</a:t>
            </a:r>
            <a:r>
              <a:rPr lang="ru-RU" sz="2000" dirty="0"/>
              <a:t> СМА (</a:t>
            </a:r>
            <a:r>
              <a:rPr lang="en-US" sz="2000" dirty="0"/>
              <a:t>nucleus </a:t>
            </a:r>
            <a:r>
              <a:rPr lang="en-US" sz="2000" dirty="0" err="1"/>
              <a:t>lentiform</a:t>
            </a:r>
            <a:r>
              <a:rPr lang="en-US" sz="2000" dirty="0"/>
              <a:t> </a:t>
            </a:r>
            <a:r>
              <a:rPr lang="ru-RU" sz="2000" dirty="0" err="1"/>
              <a:t>і</a:t>
            </a:r>
            <a:r>
              <a:rPr lang="ru-RU" sz="2000" dirty="0"/>
              <a:t> </a:t>
            </a:r>
            <a:r>
              <a:rPr lang="en-US" sz="2000" dirty="0"/>
              <a:t>insular cortex).   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4145932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29996"/>
            <a:ext cx="5006882" cy="46462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084" y="135515"/>
            <a:ext cx="4067743" cy="67636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445211" y="551935"/>
            <a:ext cx="6647935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verdana" panose="020B0604030504040204" pitchFamily="34" charset="0"/>
              </a:rPr>
              <a:t>Співвідношення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послідовностей</a:t>
            </a:r>
            <a:r>
              <a:rPr lang="ru-RU" dirty="0">
                <a:latin typeface="verdana" panose="020B0604030504040204" pitchFamily="34" charset="0"/>
              </a:rPr>
              <a:t> в МРТ </a:t>
            </a:r>
            <a:r>
              <a:rPr lang="ru-RU" dirty="0" err="1">
                <a:latin typeface="verdana" panose="020B0604030504040204" pitchFamily="34" charset="0"/>
              </a:rPr>
              <a:t>дозволяє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судити</a:t>
            </a:r>
            <a:r>
              <a:rPr lang="ru-RU" dirty="0">
                <a:latin typeface="verdana" panose="020B0604030504040204" pitchFamily="34" charset="0"/>
              </a:rPr>
              <a:t> про </a:t>
            </a:r>
            <a:r>
              <a:rPr lang="ru-RU" dirty="0" err="1">
                <a:latin typeface="verdana" panose="020B0604030504040204" pitchFamily="34" charset="0"/>
              </a:rPr>
              <a:t>давність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інсульту</a:t>
            </a:r>
            <a:r>
              <a:rPr lang="ru-RU" dirty="0">
                <a:latin typeface="verdana" panose="020B0604030504040204" pitchFamily="34" charset="0"/>
              </a:rPr>
              <a:t>.  </a:t>
            </a:r>
          </a:p>
          <a:p>
            <a:r>
              <a:rPr lang="ru-RU" dirty="0">
                <a:latin typeface="verdana" panose="020B0604030504040204" pitchFamily="34" charset="0"/>
              </a:rPr>
              <a:t>  У </a:t>
            </a:r>
            <a:r>
              <a:rPr lang="ru-RU" dirty="0" err="1">
                <a:latin typeface="verdana" panose="020B0604030504040204" pitchFamily="34" charset="0"/>
              </a:rPr>
              <a:t>гострій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фазі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en-US" dirty="0">
                <a:latin typeface="verdana" panose="020B0604030504040204" pitchFamily="34" charset="0"/>
              </a:rPr>
              <a:t>T2WI </a:t>
            </a:r>
            <a:r>
              <a:rPr lang="ru-RU" dirty="0">
                <a:latin typeface="verdana" panose="020B0604030504040204" pitchFamily="34" charset="0"/>
              </a:rPr>
              <a:t>буде </a:t>
            </a:r>
            <a:r>
              <a:rPr lang="ru-RU" dirty="0" err="1">
                <a:latin typeface="verdana" panose="020B0604030504040204" pitchFamily="34" charset="0"/>
              </a:rPr>
              <a:t>нормальним</a:t>
            </a:r>
            <a:r>
              <a:rPr lang="ru-RU" dirty="0">
                <a:latin typeface="verdana" panose="020B0604030504040204" pitchFamily="34" charset="0"/>
              </a:rPr>
              <a:t>, </a:t>
            </a:r>
            <a:r>
              <a:rPr lang="ru-RU" dirty="0" err="1">
                <a:latin typeface="verdana" panose="020B0604030504040204" pitchFamily="34" charset="0"/>
              </a:rPr>
              <a:t>з</a:t>
            </a:r>
            <a:r>
              <a:rPr lang="ru-RU" dirty="0">
                <a:latin typeface="verdana" panose="020B0604030504040204" pitchFamily="34" charset="0"/>
              </a:rPr>
              <a:t> часом </a:t>
            </a:r>
            <a:r>
              <a:rPr lang="ru-RU" dirty="0" err="1">
                <a:latin typeface="verdana" panose="020B0604030504040204" pitchFamily="34" charset="0"/>
              </a:rPr>
              <a:t>інфарктна</a:t>
            </a:r>
            <a:r>
              <a:rPr lang="ru-RU" dirty="0">
                <a:latin typeface="verdana" panose="020B0604030504040204" pitchFamily="34" charset="0"/>
              </a:rPr>
              <a:t> область стане </a:t>
            </a:r>
            <a:r>
              <a:rPr lang="ru-RU" dirty="0" err="1">
                <a:latin typeface="verdana" panose="020B0604030504040204" pitchFamily="34" charset="0"/>
              </a:rPr>
              <a:t>гіперінтенсивного</a:t>
            </a:r>
            <a:r>
              <a:rPr lang="ru-RU" dirty="0">
                <a:latin typeface="verdana" panose="020B0604030504040204" pitchFamily="34" charset="0"/>
              </a:rPr>
              <a:t>.    </a:t>
            </a:r>
            <a:r>
              <a:rPr lang="ru-RU" dirty="0" err="1">
                <a:latin typeface="verdana" panose="020B0604030504040204" pitchFamily="34" charset="0"/>
              </a:rPr>
              <a:t>Гіперінтенсивного</a:t>
            </a:r>
            <a:r>
              <a:rPr lang="ru-RU" dirty="0">
                <a:latin typeface="verdana" panose="020B0604030504040204" pitchFamily="34" charset="0"/>
              </a:rPr>
              <a:t> на </a:t>
            </a:r>
            <a:r>
              <a:rPr lang="en-US" dirty="0">
                <a:latin typeface="verdana" panose="020B0604030504040204" pitchFamily="34" charset="0"/>
              </a:rPr>
              <a:t>T2WI </a:t>
            </a:r>
            <a:r>
              <a:rPr lang="ru-RU" dirty="0" err="1">
                <a:latin typeface="verdana" panose="020B0604030504040204" pitchFamily="34" charset="0"/>
              </a:rPr>
              <a:t>досягає</a:t>
            </a:r>
            <a:r>
              <a:rPr lang="ru-RU" dirty="0">
                <a:latin typeface="verdana" panose="020B0604030504040204" pitchFamily="34" charset="0"/>
              </a:rPr>
              <a:t> максимуму </a:t>
            </a:r>
            <a:r>
              <a:rPr lang="ru-RU" dirty="0" err="1">
                <a:latin typeface="verdana" panose="020B0604030504040204" pitchFamily="34" charset="0"/>
              </a:rPr>
              <a:t>від</a:t>
            </a:r>
            <a:r>
              <a:rPr lang="ru-RU" dirty="0">
                <a:latin typeface="verdana" panose="020B0604030504040204" pitchFamily="34" charset="0"/>
              </a:rPr>
              <a:t> 7 до 30 </a:t>
            </a:r>
            <a:r>
              <a:rPr lang="ru-RU" dirty="0" err="1">
                <a:latin typeface="verdana" panose="020B0604030504040204" pitchFamily="34" charset="0"/>
              </a:rPr>
              <a:t>днів</a:t>
            </a:r>
            <a:r>
              <a:rPr lang="ru-RU" dirty="0">
                <a:latin typeface="verdana" panose="020B0604030504040204" pitchFamily="34" charset="0"/>
              </a:rPr>
              <a:t>. </a:t>
            </a:r>
          </a:p>
          <a:p>
            <a:r>
              <a:rPr lang="ru-RU" dirty="0" err="1">
                <a:latin typeface="verdana" panose="020B0604030504040204" pitchFamily="34" charset="0"/>
              </a:rPr>
              <a:t>Після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цього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він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починає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зникати</a:t>
            </a:r>
            <a:r>
              <a:rPr lang="ru-RU" dirty="0">
                <a:latin typeface="verdana" panose="020B0604030504040204" pitchFamily="34" charset="0"/>
              </a:rPr>
              <a:t>. </a:t>
            </a:r>
          </a:p>
          <a:p>
            <a:r>
              <a:rPr lang="ru-RU" dirty="0">
                <a:latin typeface="verdana" panose="020B0604030504040204" pitchFamily="34" charset="0"/>
              </a:rPr>
              <a:t>   </a:t>
            </a:r>
            <a:r>
              <a:rPr lang="en-US" dirty="0">
                <a:latin typeface="verdana" panose="020B0604030504040204" pitchFamily="34" charset="0"/>
              </a:rPr>
              <a:t>DWI </a:t>
            </a:r>
            <a:r>
              <a:rPr lang="ru-RU" dirty="0" err="1">
                <a:latin typeface="verdana" panose="020B0604030504040204" pitchFamily="34" charset="0"/>
              </a:rPr>
              <a:t>вже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позитивний</a:t>
            </a:r>
            <a:r>
              <a:rPr lang="ru-RU" dirty="0">
                <a:latin typeface="verdana" panose="020B0604030504040204" pitchFamily="34" charset="0"/>
              </a:rPr>
              <a:t> в </a:t>
            </a:r>
            <a:r>
              <a:rPr lang="ru-RU" dirty="0" err="1">
                <a:latin typeface="verdana" panose="020B0604030504040204" pitchFamily="34" charset="0"/>
              </a:rPr>
              <a:t>гострій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фазі</a:t>
            </a:r>
            <a:r>
              <a:rPr lang="ru-RU" dirty="0">
                <a:latin typeface="verdana" panose="020B0604030504040204" pitchFamily="34" charset="0"/>
              </a:rPr>
              <a:t>, а </a:t>
            </a:r>
            <a:r>
              <a:rPr lang="ru-RU" dirty="0" err="1">
                <a:latin typeface="verdana" panose="020B0604030504040204" pitchFamily="34" charset="0"/>
              </a:rPr>
              <a:t>потім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стає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яскравішим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з</a:t>
            </a:r>
            <a:r>
              <a:rPr lang="ru-RU" dirty="0">
                <a:latin typeface="verdana" panose="020B0604030504040204" pitchFamily="34" charset="0"/>
              </a:rPr>
              <a:t> максимумом через 7 </a:t>
            </a:r>
            <a:r>
              <a:rPr lang="ru-RU" dirty="0" err="1">
                <a:latin typeface="verdana" panose="020B0604030504040204" pitchFamily="34" charset="0"/>
              </a:rPr>
              <a:t>днів</a:t>
            </a:r>
            <a:r>
              <a:rPr lang="ru-RU" dirty="0">
                <a:latin typeface="verdana" panose="020B0604030504040204" pitchFamily="34" charset="0"/>
              </a:rPr>
              <a:t>.    </a:t>
            </a:r>
          </a:p>
          <a:p>
            <a:r>
              <a:rPr lang="en-US" dirty="0">
                <a:latin typeface="verdana" panose="020B0604030504040204" pitchFamily="34" charset="0"/>
              </a:rPr>
              <a:t>DWI </a:t>
            </a:r>
            <a:r>
              <a:rPr lang="ru-RU" dirty="0">
                <a:latin typeface="verdana" panose="020B0604030504040204" pitchFamily="34" charset="0"/>
              </a:rPr>
              <a:t>при </a:t>
            </a:r>
            <a:r>
              <a:rPr lang="ru-RU" dirty="0" err="1">
                <a:latin typeface="verdana" panose="020B0604030504040204" pitchFamily="34" charset="0"/>
              </a:rPr>
              <a:t>інфаркті</a:t>
            </a:r>
            <a:r>
              <a:rPr lang="ru-RU" dirty="0">
                <a:latin typeface="verdana" panose="020B0604030504040204" pitchFamily="34" charset="0"/>
              </a:rPr>
              <a:t> головного </a:t>
            </a:r>
            <a:r>
              <a:rPr lang="ru-RU" dirty="0" err="1">
                <a:latin typeface="verdana" panose="020B0604030504040204" pitchFamily="34" charset="0"/>
              </a:rPr>
              <a:t>мозку</a:t>
            </a:r>
            <a:r>
              <a:rPr lang="ru-RU" dirty="0">
                <a:latin typeface="verdana" panose="020B0604030504040204" pitchFamily="34" charset="0"/>
              </a:rPr>
              <a:t> буде </a:t>
            </a:r>
            <a:r>
              <a:rPr lang="ru-RU" dirty="0" err="1">
                <a:latin typeface="verdana" panose="020B0604030504040204" pitchFamily="34" charset="0"/>
              </a:rPr>
              <a:t>позитивним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приблизно</a:t>
            </a:r>
            <a:r>
              <a:rPr lang="ru-RU" dirty="0">
                <a:latin typeface="verdana" panose="020B0604030504040204" pitchFamily="34" charset="0"/>
              </a:rPr>
              <a:t> до 3 </a:t>
            </a:r>
            <a:r>
              <a:rPr lang="ru-RU" dirty="0" err="1">
                <a:latin typeface="verdana" panose="020B0604030504040204" pitchFamily="34" charset="0"/>
              </a:rPr>
              <a:t>тижнів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після</a:t>
            </a:r>
            <a:r>
              <a:rPr lang="ru-RU" dirty="0">
                <a:latin typeface="verdana" panose="020B0604030504040204" pitchFamily="34" charset="0"/>
              </a:rPr>
              <a:t> початку (при </a:t>
            </a:r>
            <a:r>
              <a:rPr lang="ru-RU" dirty="0" err="1">
                <a:latin typeface="verdana" panose="020B0604030504040204" pitchFamily="34" charset="0"/>
              </a:rPr>
              <a:t>інфаркті</a:t>
            </a:r>
            <a:r>
              <a:rPr lang="ru-RU" dirty="0">
                <a:latin typeface="verdana" panose="020B0604030504040204" pitchFamily="34" charset="0"/>
              </a:rPr>
              <a:t> спинного </a:t>
            </a:r>
            <a:r>
              <a:rPr lang="ru-RU" dirty="0" err="1">
                <a:latin typeface="verdana" panose="020B0604030504040204" pitchFamily="34" charset="0"/>
              </a:rPr>
              <a:t>мозку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en-US" dirty="0">
                <a:latin typeface="verdana" panose="020B0604030504040204" pitchFamily="34" charset="0"/>
              </a:rPr>
              <a:t>DWI </a:t>
            </a:r>
            <a:r>
              <a:rPr lang="ru-RU" dirty="0">
                <a:latin typeface="verdana" panose="020B0604030504040204" pitchFamily="34" charset="0"/>
              </a:rPr>
              <a:t>буде </a:t>
            </a:r>
            <a:r>
              <a:rPr lang="ru-RU" dirty="0" err="1">
                <a:latin typeface="verdana" panose="020B0604030504040204" pitchFamily="34" charset="0"/>
              </a:rPr>
              <a:t>позитивним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тільки</a:t>
            </a:r>
            <a:r>
              <a:rPr lang="ru-RU" dirty="0">
                <a:latin typeface="verdana" panose="020B0604030504040204" pitchFamily="34" charset="0"/>
              </a:rPr>
              <a:t> 1 </a:t>
            </a:r>
            <a:r>
              <a:rPr lang="ru-RU" dirty="0" err="1">
                <a:latin typeface="verdana" panose="020B0604030504040204" pitchFamily="34" charset="0"/>
              </a:rPr>
              <a:t>тиждень</a:t>
            </a:r>
            <a:r>
              <a:rPr lang="ru-RU" dirty="0">
                <a:latin typeface="verdana" panose="020B0604030504040204" pitchFamily="34" charset="0"/>
              </a:rPr>
              <a:t>!).    </a:t>
            </a:r>
          </a:p>
          <a:p>
            <a:r>
              <a:rPr lang="ru-RU" dirty="0">
                <a:latin typeface="verdana" panose="020B0604030504040204" pitchFamily="34" charset="0"/>
              </a:rPr>
              <a:t>А</a:t>
            </a:r>
            <a:r>
              <a:rPr lang="en-US" dirty="0">
                <a:latin typeface="verdana" panose="020B0604030504040204" pitchFamily="34" charset="0"/>
              </a:rPr>
              <a:t>DC </a:t>
            </a:r>
            <a:r>
              <a:rPr lang="ru-RU" dirty="0" err="1">
                <a:latin typeface="verdana" panose="020B0604030504040204" pitchFamily="34" charset="0"/>
              </a:rPr>
              <a:t>матиме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низьку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інтенсивність</a:t>
            </a:r>
            <a:r>
              <a:rPr lang="ru-RU" dirty="0">
                <a:latin typeface="verdana" panose="020B0604030504040204" pitchFamily="34" charset="0"/>
              </a:rPr>
              <a:t> сигналу </a:t>
            </a:r>
            <a:r>
              <a:rPr lang="ru-RU" dirty="0" err="1">
                <a:latin typeface="verdana" panose="020B0604030504040204" pitchFamily="34" charset="0"/>
              </a:rPr>
              <a:t>з</a:t>
            </a:r>
            <a:r>
              <a:rPr lang="ru-RU" dirty="0">
                <a:latin typeface="verdana" panose="020B0604030504040204" pitchFamily="34" charset="0"/>
              </a:rPr>
              <a:t> максимумом через 24 </a:t>
            </a:r>
            <a:r>
              <a:rPr lang="ru-RU" dirty="0" err="1">
                <a:latin typeface="verdana" panose="020B0604030504040204" pitchFamily="34" charset="0"/>
              </a:rPr>
              <a:t>години</a:t>
            </a:r>
            <a:r>
              <a:rPr lang="ru-RU" dirty="0">
                <a:latin typeface="verdana" panose="020B0604030504040204" pitchFamily="34" charset="0"/>
              </a:rPr>
              <a:t>, </a:t>
            </a:r>
            <a:r>
              <a:rPr lang="ru-RU" dirty="0" err="1">
                <a:latin typeface="verdana" panose="020B0604030504040204" pitchFamily="34" charset="0"/>
              </a:rPr>
              <a:t>потім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інтенсивність</a:t>
            </a:r>
            <a:r>
              <a:rPr lang="ru-RU" dirty="0">
                <a:latin typeface="verdana" panose="020B0604030504040204" pitchFamily="34" charset="0"/>
              </a:rPr>
              <a:t> сигналу </a:t>
            </a:r>
            <a:r>
              <a:rPr lang="ru-RU" dirty="0" err="1">
                <a:latin typeface="verdana" panose="020B0604030504040204" pitchFamily="34" charset="0"/>
              </a:rPr>
              <a:t>поступово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збільшиться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і</a:t>
            </a:r>
            <a:r>
              <a:rPr lang="ru-RU" dirty="0">
                <a:latin typeface="verdana" panose="020B0604030504040204" pitchFamily="34" charset="0"/>
              </a:rPr>
              <a:t> стане </a:t>
            </a:r>
            <a:r>
              <a:rPr lang="ru-RU" dirty="0" err="1">
                <a:latin typeface="verdana" panose="020B0604030504040204" pitchFamily="34" charset="0"/>
              </a:rPr>
              <a:t>яскравою</a:t>
            </a:r>
            <a:r>
              <a:rPr lang="ru-RU" dirty="0">
                <a:latin typeface="verdana" panose="020B0604030504040204" pitchFamily="34" charset="0"/>
              </a:rPr>
              <a:t> на </a:t>
            </a:r>
            <a:r>
              <a:rPr lang="ru-RU" dirty="0" err="1">
                <a:latin typeface="verdana" panose="020B0604030504040204" pitchFamily="34" charset="0"/>
              </a:rPr>
              <a:t>хронічній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стадії</a:t>
            </a:r>
            <a:r>
              <a:rPr lang="ru-RU" dirty="0">
                <a:latin typeface="verdana" panose="020B0604030504040204" pitchFamily="34" charset="0"/>
              </a:rPr>
              <a:t> (</a:t>
            </a:r>
            <a:r>
              <a:rPr lang="ru-RU" dirty="0" err="1">
                <a:latin typeface="verdana" panose="020B0604030504040204" pitchFamily="34" charset="0"/>
              </a:rPr>
              <a:t>після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місяця</a:t>
            </a:r>
            <a:r>
              <a:rPr lang="ru-RU" dirty="0">
                <a:latin typeface="verdana" panose="020B0604030504040204" pitchFamily="34" charset="0"/>
              </a:rPr>
              <a:t>). </a:t>
            </a:r>
            <a:endParaRPr lang="ru-RU" b="0" i="0" dirty="0"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57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62" y="208315"/>
            <a:ext cx="6209580" cy="258262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04454" y="208315"/>
            <a:ext cx="538754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verdana" panose="020B0604030504040204" pitchFamily="34" charset="0"/>
              </a:rPr>
              <a:t>Псевдо-нормалізація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en-US" dirty="0">
                <a:latin typeface="verdana" panose="020B0604030504040204" pitchFamily="34" charset="0"/>
              </a:rPr>
              <a:t>DWI </a:t>
            </a:r>
            <a:r>
              <a:rPr lang="ru-RU" dirty="0" err="1">
                <a:latin typeface="verdana" panose="020B0604030504040204" pitchFamily="34" charset="0"/>
              </a:rPr>
              <a:t>відбувається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між</a:t>
            </a:r>
            <a:r>
              <a:rPr lang="ru-RU" dirty="0">
                <a:latin typeface="verdana" panose="020B0604030504040204" pitchFamily="34" charset="0"/>
              </a:rPr>
              <a:t> 10-15 </a:t>
            </a:r>
            <a:r>
              <a:rPr lang="ru-RU" dirty="0" err="1">
                <a:latin typeface="verdana" panose="020B0604030504040204" pitchFamily="34" charset="0"/>
              </a:rPr>
              <a:t>днями.Випадок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зліва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показує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нормальний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en-US" dirty="0">
                <a:latin typeface="verdana" panose="020B0604030504040204" pitchFamily="34" charset="0"/>
              </a:rPr>
              <a:t>DWI. </a:t>
            </a:r>
            <a:r>
              <a:rPr lang="ru-RU" dirty="0">
                <a:latin typeface="verdana" panose="020B0604030504040204" pitchFamily="34" charset="0"/>
              </a:rPr>
              <a:t>На </a:t>
            </a:r>
            <a:r>
              <a:rPr lang="en-US" dirty="0">
                <a:latin typeface="verdana" panose="020B0604030504040204" pitchFamily="34" charset="0"/>
              </a:rPr>
              <a:t>T2WI </a:t>
            </a:r>
            <a:r>
              <a:rPr lang="ru-RU" dirty="0" err="1">
                <a:latin typeface="verdana" panose="020B0604030504040204" pitchFamily="34" charset="0"/>
              </a:rPr>
              <a:t>відзначається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ніжна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гіперінтен-ність</a:t>
            </a:r>
            <a:r>
              <a:rPr lang="ru-RU" dirty="0">
                <a:latin typeface="verdana" panose="020B0604030504040204" pitchFamily="34" charset="0"/>
              </a:rPr>
              <a:t> в </a:t>
            </a:r>
            <a:r>
              <a:rPr lang="ru-RU" dirty="0" err="1">
                <a:latin typeface="verdana" panose="020B0604030504040204" pitchFamily="34" charset="0"/>
              </a:rPr>
              <a:t>правій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потиличній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частці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в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басейні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задньої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мозкової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артерії</a:t>
            </a:r>
            <a:r>
              <a:rPr lang="ru-RU" dirty="0">
                <a:latin typeface="verdana" panose="020B0604030504040204" pitchFamily="34" charset="0"/>
              </a:rPr>
              <a:t>. </a:t>
            </a:r>
            <a:r>
              <a:rPr lang="en-US" dirty="0">
                <a:latin typeface="verdana" panose="020B0604030504040204" pitchFamily="34" charset="0"/>
              </a:rPr>
              <a:t>T1WI </a:t>
            </a:r>
            <a:r>
              <a:rPr lang="ru-RU" dirty="0" err="1">
                <a:latin typeface="verdana" panose="020B0604030504040204" pitchFamily="34" charset="0"/>
              </a:rPr>
              <a:t>після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введення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гадолінію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показує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накопичення</a:t>
            </a:r>
            <a:r>
              <a:rPr lang="ru-RU" dirty="0">
                <a:latin typeface="verdana" panose="020B0604030504040204" pitchFamily="34" charset="0"/>
              </a:rPr>
              <a:t> контрасту </a:t>
            </a:r>
            <a:r>
              <a:rPr lang="ru-RU" dirty="0" err="1">
                <a:latin typeface="verdana" panose="020B0604030504040204" pitchFamily="34" charset="0"/>
              </a:rPr>
              <a:t>звивиною</a:t>
            </a:r>
            <a:r>
              <a:rPr lang="ru-RU" dirty="0">
                <a:latin typeface="verdana" panose="020B0604030504040204" pitchFamily="34" charset="0"/>
              </a:rPr>
              <a:t>, </a:t>
            </a:r>
            <a:r>
              <a:rPr lang="ru-RU" dirty="0" err="1">
                <a:latin typeface="verdana" panose="020B0604030504040204" pitchFamily="34" charset="0"/>
              </a:rPr>
              <a:t>що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вказує</a:t>
            </a:r>
            <a:r>
              <a:rPr lang="ru-RU" dirty="0">
                <a:latin typeface="verdana" panose="020B0604030504040204" pitchFamily="34" charset="0"/>
              </a:rPr>
              <a:t> на </a:t>
            </a:r>
            <a:r>
              <a:rPr lang="ru-RU" dirty="0" err="1">
                <a:latin typeface="verdana" panose="020B0604030504040204" pitchFamily="34" charset="0"/>
              </a:rPr>
              <a:t>інфаркт</a:t>
            </a:r>
            <a:r>
              <a:rPr lang="ru-RU" dirty="0">
                <a:latin typeface="verdana" panose="020B0604030504040204" pitchFamily="34" charset="0"/>
              </a:rPr>
              <a:t>.</a:t>
            </a: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62" y="2852268"/>
            <a:ext cx="2272770" cy="377908"/>
          </a:xfrm>
          <a:prstGeom prst="rect">
            <a:avLst/>
          </a:prstGeom>
        </p:spPr>
      </p:pic>
      <p:pic>
        <p:nvPicPr>
          <p:cNvPr id="4100" name="Picture 4" descr=",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62" y="3230176"/>
            <a:ext cx="5478162" cy="351249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,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883" y="3347636"/>
            <a:ext cx="2858688" cy="172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10800000" flipV="1">
            <a:off x="6161903" y="5126509"/>
            <a:ext cx="593948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verdana" panose="020B0604030504040204" pitchFamily="34" charset="0"/>
              </a:rPr>
              <a:t>Ще</a:t>
            </a:r>
            <a:r>
              <a:rPr lang="ru-RU" dirty="0">
                <a:latin typeface="verdana" panose="020B0604030504040204" pitchFamily="34" charset="0"/>
              </a:rPr>
              <a:t> недавно </a:t>
            </a:r>
            <a:r>
              <a:rPr lang="ru-RU" dirty="0" err="1">
                <a:latin typeface="verdana" panose="020B0604030504040204" pitchFamily="34" charset="0"/>
              </a:rPr>
              <a:t>вважалося</a:t>
            </a:r>
            <a:r>
              <a:rPr lang="ru-RU" dirty="0">
                <a:latin typeface="verdana" panose="020B0604030504040204" pitchFamily="34" charset="0"/>
              </a:rPr>
              <a:t>, </a:t>
            </a:r>
            <a:r>
              <a:rPr lang="ru-RU" dirty="0" err="1">
                <a:latin typeface="verdana" panose="020B0604030504040204" pitchFamily="34" charset="0"/>
              </a:rPr>
              <a:t>що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зони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яскраві</a:t>
            </a:r>
            <a:r>
              <a:rPr lang="ru-RU" dirty="0">
                <a:latin typeface="verdana" panose="020B0604030504040204" pitchFamily="34" charset="0"/>
              </a:rPr>
              <a:t> на DWI –</a:t>
            </a:r>
            <a:r>
              <a:rPr lang="ru-RU" dirty="0" err="1">
                <a:latin typeface="verdana" panose="020B0604030504040204" pitchFamily="34" charset="0"/>
              </a:rPr>
              <a:t>це</a:t>
            </a:r>
            <a:r>
              <a:rPr lang="ru-RU" dirty="0">
                <a:latin typeface="verdana" panose="020B0604030504040204" pitchFamily="34" charset="0"/>
              </a:rPr>
              <a:t>  </a:t>
            </a:r>
            <a:r>
              <a:rPr lang="ru-RU" dirty="0" err="1">
                <a:latin typeface="verdana" panose="020B0604030504040204" pitchFamily="34" charset="0"/>
              </a:rPr>
              <a:t>мертві</a:t>
            </a:r>
            <a:r>
              <a:rPr lang="ru-RU" dirty="0">
                <a:latin typeface="verdana" panose="020B0604030504040204" pitchFamily="34" charset="0"/>
              </a:rPr>
              <a:t> тканини. </a:t>
            </a:r>
            <a:r>
              <a:rPr lang="ru-RU" dirty="0" err="1">
                <a:latin typeface="verdana" panose="020B0604030504040204" pitchFamily="34" charset="0"/>
              </a:rPr>
              <a:t>Тепер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з'явилися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статті</a:t>
            </a:r>
            <a:r>
              <a:rPr lang="ru-RU" dirty="0">
                <a:latin typeface="verdana" panose="020B0604030504040204" pitchFamily="34" charset="0"/>
              </a:rPr>
              <a:t>, в </a:t>
            </a:r>
            <a:r>
              <a:rPr lang="ru-RU" dirty="0" err="1">
                <a:latin typeface="verdana" panose="020B0604030504040204" pitchFamily="34" charset="0"/>
              </a:rPr>
              <a:t>яких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передбачується</a:t>
            </a:r>
            <a:r>
              <a:rPr lang="ru-RU" dirty="0">
                <a:latin typeface="verdana" panose="020B0604030504040204" pitchFamily="34" charset="0"/>
              </a:rPr>
              <a:t>, </a:t>
            </a:r>
            <a:r>
              <a:rPr lang="ru-RU" dirty="0" err="1">
                <a:latin typeface="verdana" panose="020B0604030504040204" pitchFamily="34" charset="0"/>
              </a:rPr>
              <a:t>що</a:t>
            </a:r>
            <a:r>
              <a:rPr lang="ru-RU" dirty="0">
                <a:latin typeface="verdana" panose="020B0604030504040204" pitchFamily="34" charset="0"/>
              </a:rPr>
              <a:t> де-</a:t>
            </a:r>
            <a:r>
              <a:rPr lang="ru-RU" dirty="0" err="1">
                <a:latin typeface="verdana" panose="020B0604030504040204" pitchFamily="34" charset="0"/>
              </a:rPr>
              <a:t>які</a:t>
            </a:r>
            <a:r>
              <a:rPr lang="ru-RU" dirty="0">
                <a:latin typeface="verdana" panose="020B0604030504040204" pitchFamily="34" charset="0"/>
              </a:rPr>
              <a:t> з них можуть бути </a:t>
            </a:r>
            <a:r>
              <a:rPr lang="ru-RU" dirty="0" err="1">
                <a:latin typeface="verdana" panose="020B0604030504040204" pitchFamily="34" charset="0"/>
              </a:rPr>
              <a:t>потенційно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зворотніми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ушкодженнями</a:t>
            </a:r>
            <a:r>
              <a:rPr lang="ru-RU" dirty="0">
                <a:latin typeface="verdana" panose="020B0604030504040204" pitchFamily="34" charset="0"/>
              </a:rPr>
              <a:t>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00846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50" y="1388463"/>
            <a:ext cx="5289636" cy="3931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217" y="553561"/>
            <a:ext cx="4067743" cy="67636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120713" y="1388463"/>
            <a:ext cx="57994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0" i="0" dirty="0">
              <a:effectLst/>
              <a:latin typeface="verdan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20714" y="494270"/>
            <a:ext cx="37317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C000"/>
                </a:solidFill>
                <a:latin typeface="verdana" panose="020B0604030504040204" pitchFamily="34" charset="0"/>
              </a:rPr>
              <a:t>МРТ та КТ</a:t>
            </a:r>
            <a:endParaRPr lang="uk-UA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48250" y="1375954"/>
            <a:ext cx="499872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Перфузійна</a:t>
            </a:r>
            <a:r>
              <a:rPr lang="ru-RU" dirty="0"/>
              <a:t> МРТ </a:t>
            </a:r>
            <a:r>
              <a:rPr lang="ru-RU" dirty="0" err="1"/>
              <a:t>порівняно</a:t>
            </a:r>
            <a:r>
              <a:rPr lang="ru-RU" dirty="0"/>
              <a:t> з </a:t>
            </a:r>
            <a:r>
              <a:rPr lang="ru-RU" dirty="0" err="1"/>
              <a:t>перфузійною</a:t>
            </a:r>
            <a:r>
              <a:rPr lang="ru-RU" dirty="0"/>
              <a:t> КТ.</a:t>
            </a:r>
          </a:p>
          <a:p>
            <a:r>
              <a:rPr lang="ru-RU" dirty="0" err="1"/>
              <a:t>Компактний</a:t>
            </a:r>
            <a:r>
              <a:rPr lang="ru-RU" dirty="0"/>
              <a:t> болюс </a:t>
            </a:r>
            <a:r>
              <a:rPr lang="en-US" dirty="0" err="1"/>
              <a:t>Gd</a:t>
            </a:r>
            <a:r>
              <a:rPr lang="en-US" dirty="0"/>
              <a:t>-DTPA </a:t>
            </a:r>
            <a:r>
              <a:rPr lang="ru-RU" dirty="0" err="1"/>
              <a:t>подається</a:t>
            </a:r>
            <a:r>
              <a:rPr lang="ru-RU" dirty="0"/>
              <a:t> через </a:t>
            </a:r>
            <a:r>
              <a:rPr lang="ru-RU" dirty="0" err="1"/>
              <a:t>силовий</a:t>
            </a:r>
            <a:r>
              <a:rPr lang="ru-RU" dirty="0"/>
              <a:t> </a:t>
            </a:r>
            <a:r>
              <a:rPr lang="ru-RU" dirty="0" err="1"/>
              <a:t>інжектор</a:t>
            </a:r>
            <a:r>
              <a:rPr lang="ru-RU" dirty="0"/>
              <a:t>.</a:t>
            </a:r>
          </a:p>
          <a:p>
            <a:r>
              <a:rPr lang="ru-RU" dirty="0" err="1"/>
              <a:t>Множинні</a:t>
            </a:r>
            <a:r>
              <a:rPr lang="ru-RU" dirty="0"/>
              <a:t> </a:t>
            </a:r>
            <a:r>
              <a:rPr lang="ru-RU" dirty="0" err="1"/>
              <a:t>луна-планарні</a:t>
            </a:r>
            <a:r>
              <a:rPr lang="ru-RU" dirty="0"/>
              <a:t> </a:t>
            </a:r>
            <a:r>
              <a:rPr lang="ru-RU" dirty="0" err="1"/>
              <a:t>зображення</a:t>
            </a:r>
            <a:r>
              <a:rPr lang="ru-RU" dirty="0"/>
              <a:t> </a:t>
            </a:r>
            <a:r>
              <a:rPr lang="ru-RU" dirty="0" err="1"/>
              <a:t>виконуються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високим</a:t>
            </a:r>
            <a:r>
              <a:rPr lang="ru-RU" dirty="0"/>
              <a:t> </a:t>
            </a:r>
            <a:r>
              <a:rPr lang="ru-RU" dirty="0" err="1"/>
              <a:t>тимчасовим</a:t>
            </a:r>
            <a:r>
              <a:rPr lang="ru-RU" dirty="0"/>
              <a:t> </a:t>
            </a:r>
            <a:r>
              <a:rPr lang="ru-RU" dirty="0" err="1"/>
              <a:t>дозволом</a:t>
            </a:r>
            <a:r>
              <a:rPr lang="ru-RU" dirty="0"/>
              <a:t>.</a:t>
            </a:r>
          </a:p>
          <a:p>
            <a:r>
              <a:rPr lang="ru-RU" dirty="0" err="1"/>
              <a:t>Градієнтні</a:t>
            </a:r>
            <a:r>
              <a:rPr lang="ru-RU" dirty="0"/>
              <a:t> </a:t>
            </a:r>
            <a:r>
              <a:rPr lang="ru-RU" dirty="0" err="1"/>
              <a:t>послідовності</a:t>
            </a:r>
            <a:r>
              <a:rPr lang="ru-RU" dirty="0"/>
              <a:t> </a:t>
            </a:r>
            <a:r>
              <a:rPr lang="en-US" dirty="0"/>
              <a:t>T2 * </a:t>
            </a:r>
            <a:r>
              <a:rPr lang="ru-RU" dirty="0" err="1"/>
              <a:t>використовуються</a:t>
            </a:r>
            <a:r>
              <a:rPr lang="ru-RU" dirty="0"/>
              <a:t> для </a:t>
            </a:r>
            <a:r>
              <a:rPr lang="ru-RU" dirty="0" err="1"/>
              <a:t>максимізації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сигналу </a:t>
            </a:r>
            <a:r>
              <a:rPr lang="ru-RU" dirty="0" err="1"/>
              <a:t>сприйнятливості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3747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517" y="209766"/>
            <a:ext cx="4663521" cy="25543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11" y="3578454"/>
            <a:ext cx="4669852" cy="25578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959178" y="378941"/>
            <a:ext cx="680445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verdana" panose="020B0604030504040204" pitchFamily="34" charset="0"/>
              </a:rPr>
              <a:t>Медикаментозна</a:t>
            </a:r>
            <a:r>
              <a:rPr lang="ru-RU" dirty="0">
                <a:latin typeface="verdana" panose="020B0604030504040204" pitchFamily="34" charset="0"/>
              </a:rPr>
              <a:t> тактика </a:t>
            </a:r>
            <a:r>
              <a:rPr lang="ru-RU" dirty="0" err="1">
                <a:latin typeface="verdana" panose="020B0604030504040204" pitchFamily="34" charset="0"/>
              </a:rPr>
              <a:t>залежить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від</a:t>
            </a:r>
            <a:r>
              <a:rPr lang="ru-RU" dirty="0">
                <a:latin typeface="verdana" panose="020B0604030504040204" pitchFamily="34" charset="0"/>
              </a:rPr>
              <a:t> алгоритму </a:t>
            </a:r>
            <a:r>
              <a:rPr lang="ru-RU" dirty="0" err="1">
                <a:latin typeface="verdana" panose="020B0604030504040204" pitchFamily="34" charset="0"/>
              </a:rPr>
              <a:t>обстеження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пацієнта</a:t>
            </a:r>
            <a:r>
              <a:rPr lang="ru-RU" dirty="0">
                <a:latin typeface="verdana" panose="020B0604030504040204" pitchFamily="34" charset="0"/>
              </a:rPr>
              <a:t>. </a:t>
            </a:r>
          </a:p>
          <a:p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Зліва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пацієнт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з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гострим</a:t>
            </a:r>
            <a:r>
              <a:rPr lang="ru-RU" dirty="0">
                <a:latin typeface="verdana" panose="020B0604030504040204" pitchFamily="34" charset="0"/>
              </a:rPr>
              <a:t> початком </a:t>
            </a:r>
            <a:r>
              <a:rPr lang="ru-RU" dirty="0" err="1">
                <a:latin typeface="verdana" panose="020B0604030504040204" pitchFamily="34" charset="0"/>
              </a:rPr>
              <a:t>неврологічної</a:t>
            </a:r>
            <a:r>
              <a:rPr lang="ru-RU" dirty="0">
                <a:latin typeface="verdana" panose="020B0604030504040204" pitchFamily="34" charset="0"/>
              </a:rPr>
              <a:t> симптоматики.</a:t>
            </a:r>
          </a:p>
          <a:p>
            <a:r>
              <a:rPr lang="ru-RU" dirty="0">
                <a:latin typeface="verdana" panose="020B0604030504040204" pitchFamily="34" charset="0"/>
              </a:rPr>
              <a:t> МР провели через 1 годину </a:t>
            </a:r>
            <a:r>
              <a:rPr lang="ru-RU" dirty="0" err="1">
                <a:latin typeface="verdana" panose="020B0604030504040204" pitchFamily="34" charset="0"/>
              </a:rPr>
              <a:t>з</a:t>
            </a:r>
            <a:r>
              <a:rPr lang="ru-RU" dirty="0">
                <a:latin typeface="verdana" panose="020B0604030504040204" pitchFamily="34" charset="0"/>
              </a:rPr>
              <a:t> моменту </a:t>
            </a:r>
            <a:r>
              <a:rPr lang="ru-RU" dirty="0" err="1">
                <a:latin typeface="verdana" panose="020B0604030504040204" pitchFamily="34" charset="0"/>
              </a:rPr>
              <a:t>появи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симптомів</a:t>
            </a:r>
            <a:r>
              <a:rPr lang="ru-RU" dirty="0">
                <a:latin typeface="verdana" panose="020B0604030504040204" pitchFamily="34" charset="0"/>
              </a:rPr>
              <a:t>.</a:t>
            </a:r>
          </a:p>
          <a:p>
            <a:r>
              <a:rPr lang="ru-RU" dirty="0" err="1">
                <a:latin typeface="verdana" panose="020B0604030504040204" pitchFamily="34" charset="0"/>
              </a:rPr>
              <a:t>Патологія</a:t>
            </a:r>
            <a:r>
              <a:rPr lang="ru-RU" dirty="0">
                <a:latin typeface="verdana" panose="020B0604030504040204" pitchFamily="34" charset="0"/>
              </a:rPr>
              <a:t> не </a:t>
            </a:r>
            <a:r>
              <a:rPr lang="ru-RU" dirty="0" err="1">
                <a:latin typeface="verdana" panose="020B0604030504040204" pitchFamily="34" charset="0"/>
              </a:rPr>
              <a:t>виявляється</a:t>
            </a:r>
            <a:r>
              <a:rPr lang="ru-RU" dirty="0">
                <a:latin typeface="verdana" panose="020B0604030504040204" pitchFamily="34" charset="0"/>
              </a:rPr>
              <a:t>. 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937760" y="3578448"/>
            <a:ext cx="610470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verdana" panose="020B0604030504040204" pitchFamily="34" charset="0"/>
              </a:rPr>
              <a:t>На </a:t>
            </a:r>
            <a:r>
              <a:rPr lang="en-US" dirty="0">
                <a:latin typeface="verdana" panose="020B0604030504040204" pitchFamily="34" charset="0"/>
              </a:rPr>
              <a:t>DWI </a:t>
            </a:r>
            <a:r>
              <a:rPr lang="ru-RU" dirty="0" err="1">
                <a:latin typeface="verdana" panose="020B0604030504040204" pitchFamily="34" charset="0"/>
              </a:rPr>
              <a:t>ділянку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обмеженою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дифузії</a:t>
            </a:r>
            <a:r>
              <a:rPr lang="ru-RU" dirty="0">
                <a:latin typeface="verdana" panose="020B0604030504040204" pitchFamily="34" charset="0"/>
              </a:rPr>
              <a:t> на </a:t>
            </a:r>
            <a:r>
              <a:rPr lang="ru-RU" dirty="0" err="1">
                <a:latin typeface="verdana" panose="020B0604030504040204" pitchFamily="34" charset="0"/>
              </a:rPr>
              <a:t>території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правої</a:t>
            </a:r>
            <a:r>
              <a:rPr lang="ru-RU" dirty="0">
                <a:latin typeface="verdana" panose="020B0604030504040204" pitchFamily="34" charset="0"/>
              </a:rPr>
              <a:t> СМА. </a:t>
            </a:r>
            <a:r>
              <a:rPr lang="ru-RU" dirty="0" err="1">
                <a:latin typeface="verdana" panose="020B0604030504040204" pitchFamily="34" charset="0"/>
              </a:rPr>
              <a:t>Базальні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ганглії</a:t>
            </a:r>
            <a:r>
              <a:rPr lang="ru-RU" dirty="0">
                <a:latin typeface="verdana" panose="020B0604030504040204" pitchFamily="34" charset="0"/>
              </a:rPr>
              <a:t> справа </a:t>
            </a:r>
            <a:r>
              <a:rPr lang="ru-RU" dirty="0" err="1">
                <a:latin typeface="verdana" panose="020B0604030504040204" pitchFamily="34" charset="0"/>
              </a:rPr>
              <a:t>залучені</a:t>
            </a:r>
            <a:r>
              <a:rPr lang="ru-RU" dirty="0">
                <a:latin typeface="verdana" panose="020B0604030504040204" pitchFamily="34" charset="0"/>
              </a:rPr>
              <a:t> в </a:t>
            </a:r>
            <a:r>
              <a:rPr lang="ru-RU" dirty="0" err="1">
                <a:latin typeface="verdana" panose="020B0604030504040204" pitchFamily="34" charset="0"/>
              </a:rPr>
              <a:t>процес</a:t>
            </a:r>
            <a:r>
              <a:rPr lang="ru-RU" dirty="0">
                <a:latin typeface="verdana" panose="020B0604030504040204" pitchFamily="34" charset="0"/>
              </a:rPr>
              <a:t>.</a:t>
            </a:r>
            <a:r>
              <a:rPr lang="en-US" dirty="0">
                <a:latin typeface="verdana" panose="020B0604030504040204" pitchFamily="34" charset="0"/>
              </a:rPr>
              <a:t>DWI </a:t>
            </a:r>
            <a:r>
              <a:rPr lang="ru-RU" dirty="0" err="1">
                <a:latin typeface="verdana" panose="020B0604030504040204" pitchFamily="34" charset="0"/>
              </a:rPr>
              <a:t>ідеально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збігається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з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перфузійним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зображеннями</a:t>
            </a:r>
            <a:r>
              <a:rPr lang="ru-RU" dirty="0">
                <a:latin typeface="verdana" panose="020B0604030504040204" pitchFamily="34" charset="0"/>
              </a:rPr>
              <a:t>, тому </a:t>
            </a:r>
            <a:r>
              <a:rPr lang="ru-RU" dirty="0" err="1">
                <a:latin typeface="verdana" panose="020B0604030504040204" pitchFamily="34" charset="0"/>
              </a:rPr>
              <a:t>цей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пацієнт</a:t>
            </a:r>
            <a:r>
              <a:rPr lang="ru-RU" dirty="0">
                <a:latin typeface="verdana" panose="020B0604030504040204" pitchFamily="34" charset="0"/>
              </a:rPr>
              <a:t> не </a:t>
            </a:r>
            <a:r>
              <a:rPr lang="ru-RU" dirty="0" err="1">
                <a:latin typeface="verdana" panose="020B0604030504040204" pitchFamily="34" charset="0"/>
              </a:rPr>
              <a:t>може</a:t>
            </a:r>
            <a:r>
              <a:rPr lang="ru-RU" dirty="0">
                <a:latin typeface="verdana" panose="020B0604030504040204" pitchFamily="34" charset="0"/>
              </a:rPr>
              <a:t> бути </a:t>
            </a:r>
            <a:r>
              <a:rPr lang="ru-RU" dirty="0" err="1">
                <a:latin typeface="verdana" panose="020B0604030504040204" pitchFamily="34" charset="0"/>
              </a:rPr>
              <a:t>піддано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тромболітичної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терапії</a:t>
            </a:r>
            <a:r>
              <a:rPr lang="ru-RU" dirty="0">
                <a:latin typeface="verdana" panose="020B0604030504040204" pitchFamily="34" charset="0"/>
              </a:rPr>
              <a:t>.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81" y="3000311"/>
            <a:ext cx="2056440" cy="34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219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61255" y="200156"/>
            <a:ext cx="79577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rgbClr val="FFC000"/>
                </a:solidFill>
                <a:latin typeface="verdana" panose="020B0604030504040204" pitchFamily="34" charset="0"/>
              </a:rPr>
              <a:t>Медикаментозна</a:t>
            </a:r>
            <a:r>
              <a:rPr lang="ru-RU" sz="2400" dirty="0">
                <a:solidFill>
                  <a:srgbClr val="FFC000"/>
                </a:solidFill>
                <a:latin typeface="verdana" panose="020B0604030504040204" pitchFamily="34" charset="0"/>
              </a:rPr>
              <a:t> тактика </a:t>
            </a:r>
            <a:r>
              <a:rPr lang="ru-RU" sz="2400" dirty="0" err="1">
                <a:solidFill>
                  <a:srgbClr val="FFC000"/>
                </a:solidFill>
                <a:latin typeface="verdana" panose="020B0604030504040204" pitchFamily="34" charset="0"/>
              </a:rPr>
              <a:t>залежить</a:t>
            </a:r>
            <a:r>
              <a:rPr lang="ru-RU" sz="2400" dirty="0">
                <a:solidFill>
                  <a:srgbClr val="FFC000"/>
                </a:solidFill>
                <a:latin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rgbClr val="FFC000"/>
                </a:solidFill>
                <a:latin typeface="verdana" panose="020B0604030504040204" pitchFamily="34" charset="0"/>
              </a:rPr>
              <a:t>від</a:t>
            </a:r>
            <a:r>
              <a:rPr lang="ru-RU" sz="2400" dirty="0">
                <a:solidFill>
                  <a:srgbClr val="FFC000"/>
                </a:solidFill>
                <a:latin typeface="verdana" panose="020B0604030504040204" pitchFamily="34" charset="0"/>
              </a:rPr>
              <a:t> причини </a:t>
            </a:r>
            <a:r>
              <a:rPr lang="ru-RU" sz="2400" dirty="0" err="1">
                <a:solidFill>
                  <a:srgbClr val="FFC000"/>
                </a:solidFill>
                <a:latin typeface="verdana" panose="020B0604030504040204" pitchFamily="34" charset="0"/>
              </a:rPr>
              <a:t>інфаркту</a:t>
            </a:r>
            <a:r>
              <a:rPr lang="ru-RU" sz="2400" dirty="0">
                <a:solidFill>
                  <a:srgbClr val="FFC000"/>
                </a:solidFill>
                <a:latin typeface="verdana" panose="020B0604030504040204" pitchFamily="34" charset="0"/>
              </a:rPr>
              <a:t>.  </a:t>
            </a:r>
            <a:endParaRPr lang="ru-RU" dirty="0">
              <a:solidFill>
                <a:srgbClr val="FFC000"/>
              </a:solidFill>
              <a:latin typeface="verdan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67" y="200154"/>
            <a:ext cx="3448678" cy="33065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48" y="3506682"/>
            <a:ext cx="3448678" cy="32657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1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055" y="1031153"/>
            <a:ext cx="3242257" cy="37174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123" y="2901890"/>
            <a:ext cx="4608910" cy="38705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7107340" y="914400"/>
            <a:ext cx="50846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verdana" panose="020B0604030504040204" pitchFamily="34" charset="0"/>
              </a:rPr>
              <a:t>Незважаючи</a:t>
            </a:r>
            <a:r>
              <a:rPr lang="ru-RU" dirty="0">
                <a:latin typeface="verdana" panose="020B0604030504040204" pitchFamily="34" charset="0"/>
              </a:rPr>
              <a:t> на </a:t>
            </a:r>
            <a:r>
              <a:rPr lang="ru-RU" dirty="0" err="1">
                <a:latin typeface="verdana" panose="020B0604030504040204" pitchFamily="34" charset="0"/>
              </a:rPr>
              <a:t>розгалужену</a:t>
            </a:r>
            <a:r>
              <a:rPr lang="ru-RU" dirty="0">
                <a:latin typeface="verdana" panose="020B0604030504040204" pitchFamily="34" charset="0"/>
              </a:rPr>
              <a:t> мережу коллатераль, через яку </a:t>
            </a:r>
            <a:r>
              <a:rPr lang="ru-RU" dirty="0" err="1">
                <a:latin typeface="verdana" panose="020B0604030504040204" pitchFamily="34" charset="0"/>
              </a:rPr>
              <a:t>зазвичай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осу-ється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відтік</a:t>
            </a:r>
            <a:r>
              <a:rPr lang="ru-RU" dirty="0">
                <a:latin typeface="verdana" panose="020B0604030504040204" pitchFamily="34" charset="0"/>
              </a:rPr>
              <a:t>, </a:t>
            </a:r>
            <a:r>
              <a:rPr lang="ru-RU" dirty="0" err="1">
                <a:latin typeface="verdana" panose="020B0604030504040204" pitchFamily="34" charset="0"/>
              </a:rPr>
              <a:t>оклюзія</a:t>
            </a:r>
            <a:r>
              <a:rPr lang="ru-RU" dirty="0">
                <a:latin typeface="verdana" panose="020B0604030504040204" pitchFamily="34" charset="0"/>
              </a:rPr>
              <a:t> великого синуса </a:t>
            </a:r>
            <a:r>
              <a:rPr lang="ru-RU" dirty="0" err="1">
                <a:latin typeface="verdana" panose="020B0604030504040204" pitchFamily="34" charset="0"/>
              </a:rPr>
              <a:t>або</a:t>
            </a:r>
            <a:r>
              <a:rPr lang="ru-RU" dirty="0">
                <a:latin typeface="verdana" panose="020B0604030504040204" pitchFamily="34" charset="0"/>
              </a:rPr>
              <a:t> велика закупорка вен </a:t>
            </a:r>
            <a:r>
              <a:rPr lang="ru-RU" dirty="0" err="1">
                <a:latin typeface="verdana" panose="020B0604030504040204" pitchFamily="34" charset="0"/>
              </a:rPr>
              <a:t>може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призвести</a:t>
            </a:r>
            <a:r>
              <a:rPr lang="ru-RU" dirty="0">
                <a:latin typeface="verdana" panose="020B0604030504040204" pitchFamily="34" charset="0"/>
              </a:rPr>
              <a:t> до венозного </a:t>
            </a:r>
            <a:r>
              <a:rPr lang="ru-RU" dirty="0" err="1">
                <a:latin typeface="verdana" panose="020B0604030504040204" pitchFamily="34" charset="0"/>
              </a:rPr>
              <a:t>інфаркту</a:t>
            </a:r>
            <a:r>
              <a:rPr lang="ru-RU" dirty="0">
                <a:latin typeface="verdana" panose="020B0604030504040204" pitchFamily="34" charset="0"/>
              </a:rPr>
              <a:t>: </a:t>
            </a:r>
            <a:r>
              <a:rPr lang="ru-RU" dirty="0" err="1">
                <a:latin typeface="verdana" panose="020B0604030504040204" pitchFamily="34" charset="0"/>
              </a:rPr>
              <a:t>ураження</a:t>
            </a:r>
            <a:r>
              <a:rPr lang="ru-RU" dirty="0">
                <a:latin typeface="verdana" panose="020B0604030504040204" pitchFamily="34" charset="0"/>
              </a:rPr>
              <a:t> кори </a:t>
            </a:r>
            <a:r>
              <a:rPr lang="ru-RU" dirty="0" err="1">
                <a:latin typeface="verdana" panose="020B0604030504040204" pitchFamily="34" charset="0"/>
              </a:rPr>
              <a:t>знаходиться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нижче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білої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речовини</a:t>
            </a:r>
            <a:r>
              <a:rPr lang="ru-RU" dirty="0">
                <a:latin typeface="verdana" panose="020B0604030504040204" pitchFamily="34" charset="0"/>
              </a:rPr>
              <a:t>. </a:t>
            </a:r>
            <a:endParaRPr lang="uk-UA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643026" y="4804467"/>
            <a:ext cx="39522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verdana" panose="020B0604030504040204" pitchFamily="34" charset="0"/>
              </a:rPr>
              <a:t>Первинний</a:t>
            </a:r>
            <a:r>
              <a:rPr lang="ru-RU" dirty="0">
                <a:latin typeface="verdana" panose="020B0604030504040204" pitchFamily="34" charset="0"/>
              </a:rPr>
              <a:t> тромбоз часто </a:t>
            </a:r>
            <a:r>
              <a:rPr lang="ru-RU" dirty="0" err="1">
                <a:latin typeface="verdana" panose="020B0604030504040204" pitchFamily="34" charset="0"/>
              </a:rPr>
              <a:t>пов'язаний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з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гематологічними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порушеннями</a:t>
            </a:r>
            <a:r>
              <a:rPr lang="ru-RU" dirty="0">
                <a:latin typeface="verdana" panose="020B0604030504040204" pitchFamily="34" charset="0"/>
              </a:rPr>
              <a:t>, </a:t>
            </a:r>
            <a:r>
              <a:rPr lang="ru-RU" dirty="0" err="1">
                <a:latin typeface="verdana" panose="020B0604030504040204" pitchFamily="34" charset="0"/>
              </a:rPr>
              <a:t>прийомом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конт-рацептівов</a:t>
            </a:r>
            <a:r>
              <a:rPr lang="ru-RU" dirty="0">
                <a:latin typeface="verdana" panose="020B0604030504040204" pitchFamily="34" charset="0"/>
              </a:rPr>
              <a:t>, </a:t>
            </a:r>
            <a:r>
              <a:rPr lang="ru-RU" dirty="0" err="1">
                <a:latin typeface="verdana" panose="020B0604030504040204" pitchFamily="34" charset="0"/>
              </a:rPr>
              <a:t>інфекцією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шкт</a:t>
            </a:r>
            <a:r>
              <a:rPr lang="ru-RU" dirty="0">
                <a:latin typeface="verdana" panose="020B0604030504040204" pitchFamily="34" charset="0"/>
              </a:rPr>
              <a:t>, бути результатом </a:t>
            </a:r>
            <a:r>
              <a:rPr lang="ru-RU" dirty="0" err="1">
                <a:latin typeface="verdana" panose="020B0604030504040204" pitchFamily="34" charset="0"/>
              </a:rPr>
              <a:t>травми</a:t>
            </a:r>
            <a:r>
              <a:rPr lang="ru-RU" dirty="0">
                <a:latin typeface="verdana" panose="020B0604030504040204" pitchFamily="34" charset="0"/>
              </a:rPr>
              <a:t>, </a:t>
            </a:r>
            <a:r>
              <a:rPr lang="ru-RU" dirty="0" err="1">
                <a:latin typeface="verdana" panose="020B0604030504040204" pitchFamily="34" charset="0"/>
              </a:rPr>
              <a:t>вагітності</a:t>
            </a:r>
            <a:r>
              <a:rPr lang="ru-RU" dirty="0">
                <a:latin typeface="verdana" panose="020B0604030504040204" pitchFamily="34" charset="0"/>
              </a:rPr>
              <a:t>, </a:t>
            </a:r>
            <a:r>
              <a:rPr lang="ru-RU" dirty="0" err="1">
                <a:latin typeface="verdana" panose="020B0604030504040204" pitchFamily="34" charset="0"/>
              </a:rPr>
              <a:t>зневоднення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і</a:t>
            </a:r>
            <a:r>
              <a:rPr lang="ru-RU" dirty="0">
                <a:latin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</a:rPr>
              <a:t>недоїдання</a:t>
            </a:r>
            <a:r>
              <a:rPr lang="ru-RU" dirty="0">
                <a:latin typeface="verdana" panose="020B0604030504040204" pitchFamily="34" charset="0"/>
              </a:rPr>
              <a:t> ...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93472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5503" y="0"/>
            <a:ext cx="111622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err="1">
                <a:solidFill>
                  <a:srgbClr val="FFC000"/>
                </a:solidFill>
              </a:rPr>
              <a:t>Променева</a:t>
            </a:r>
            <a:r>
              <a:rPr lang="ru-RU" sz="3200" b="1" dirty="0">
                <a:solidFill>
                  <a:srgbClr val="FFC000"/>
                </a:solidFill>
              </a:rPr>
              <a:t> </a:t>
            </a:r>
            <a:r>
              <a:rPr lang="ru-RU" sz="3200" b="1" dirty="0" err="1">
                <a:solidFill>
                  <a:srgbClr val="FFC000"/>
                </a:solidFill>
              </a:rPr>
              <a:t>діагностика</a:t>
            </a:r>
            <a:r>
              <a:rPr lang="ru-RU" sz="3200" b="1" dirty="0">
                <a:solidFill>
                  <a:srgbClr val="FFC000"/>
                </a:solidFill>
              </a:rPr>
              <a:t> </a:t>
            </a:r>
            <a:r>
              <a:rPr lang="ru-RU" sz="3200" b="1" dirty="0" err="1">
                <a:solidFill>
                  <a:srgbClr val="FFC000"/>
                </a:solidFill>
              </a:rPr>
              <a:t>невідкладних</a:t>
            </a:r>
            <a:r>
              <a:rPr lang="ru-RU" sz="3200" b="1" dirty="0">
                <a:solidFill>
                  <a:srgbClr val="FFC000"/>
                </a:solidFill>
              </a:rPr>
              <a:t> </a:t>
            </a:r>
            <a:r>
              <a:rPr lang="ru-RU" sz="3200" b="1" dirty="0" err="1">
                <a:solidFill>
                  <a:srgbClr val="FFC000"/>
                </a:solidFill>
              </a:rPr>
              <a:t>станів</a:t>
            </a:r>
            <a:r>
              <a:rPr lang="ru-RU" sz="3200" b="1" dirty="0">
                <a:solidFill>
                  <a:srgbClr val="FFC000"/>
                </a:solidFill>
              </a:rPr>
              <a:t> при </a:t>
            </a:r>
            <a:r>
              <a:rPr lang="ru-RU" sz="3200" b="1" dirty="0" err="1">
                <a:solidFill>
                  <a:srgbClr val="FFC000"/>
                </a:solidFill>
              </a:rPr>
              <a:t>пошкодженнях</a:t>
            </a:r>
            <a:r>
              <a:rPr lang="ru-RU" sz="3200" b="1" dirty="0">
                <a:solidFill>
                  <a:srgbClr val="FFC000"/>
                </a:solidFill>
              </a:rPr>
              <a:t> черепа </a:t>
            </a:r>
            <a:r>
              <a:rPr lang="ru-RU" sz="3200" b="1" dirty="0" err="1">
                <a:solidFill>
                  <a:srgbClr val="FFC000"/>
                </a:solidFill>
              </a:rPr>
              <a:t>і</a:t>
            </a:r>
            <a:r>
              <a:rPr lang="ru-RU" sz="3200" b="1" dirty="0">
                <a:solidFill>
                  <a:srgbClr val="FFC000"/>
                </a:solidFill>
              </a:rPr>
              <a:t> головного </a:t>
            </a:r>
            <a:r>
              <a:rPr lang="ru-RU" sz="3200" b="1" dirty="0" err="1">
                <a:solidFill>
                  <a:srgbClr val="FFC000"/>
                </a:solidFill>
              </a:rPr>
              <a:t>мозку</a:t>
            </a:r>
            <a:r>
              <a:rPr lang="ru-RU" sz="3200" b="1" dirty="0">
                <a:solidFill>
                  <a:srgbClr val="FFC000"/>
                </a:solidFill>
              </a:rPr>
              <a:t>. 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64789" y="5551832"/>
            <a:ext cx="116071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Cihangiroglu</a:t>
            </a:r>
            <a:r>
              <a:rPr lang="en-US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співавт</a:t>
            </a:r>
            <a:r>
              <a:rPr lang="ru-RU" sz="2400" dirty="0"/>
              <a:t>. (2002) </a:t>
            </a:r>
            <a:r>
              <a:rPr lang="ru-RU" sz="2400" dirty="0" err="1"/>
              <a:t>проаналізували</a:t>
            </a:r>
            <a:r>
              <a:rPr lang="ru-RU" sz="2400" dirty="0"/>
              <a:t> </a:t>
            </a:r>
            <a:r>
              <a:rPr lang="ru-RU" sz="2400" dirty="0" err="1"/>
              <a:t>дані</a:t>
            </a:r>
            <a:r>
              <a:rPr lang="ru-RU" sz="2400" dirty="0"/>
              <a:t>, </a:t>
            </a:r>
            <a:r>
              <a:rPr lang="ru-RU" sz="2400" dirty="0" err="1"/>
              <a:t>отримані</a:t>
            </a:r>
            <a:r>
              <a:rPr lang="ru-RU" sz="2400" dirty="0"/>
              <a:t> при </a:t>
            </a:r>
            <a:r>
              <a:rPr lang="ru-RU" sz="2400" dirty="0" err="1"/>
              <a:t>обстеженні</a:t>
            </a:r>
            <a:r>
              <a:rPr lang="ru-RU" sz="2400" dirty="0"/>
              <a:t> </a:t>
            </a:r>
            <a:r>
              <a:rPr lang="ru-RU" sz="2400" dirty="0" err="1"/>
              <a:t>більш</a:t>
            </a:r>
            <a:r>
              <a:rPr lang="ru-RU" sz="2400" dirty="0"/>
              <a:t>, </a:t>
            </a:r>
            <a:r>
              <a:rPr lang="ru-RU" sz="2400" dirty="0" err="1"/>
              <a:t>ніж</a:t>
            </a:r>
            <a:r>
              <a:rPr lang="ru-RU" sz="2400" dirty="0"/>
              <a:t> 20 тис. </a:t>
            </a:r>
            <a:r>
              <a:rPr lang="ru-RU" sz="2400" dirty="0" err="1"/>
              <a:t>Пацієнтів</a:t>
            </a:r>
            <a:r>
              <a:rPr lang="ru-RU" sz="2400" dirty="0"/>
              <a:t> </a:t>
            </a:r>
            <a:r>
              <a:rPr lang="ru-RU" sz="2400" dirty="0" err="1"/>
              <a:t>з</a:t>
            </a:r>
            <a:r>
              <a:rPr lang="ru-RU" sz="2400" dirty="0"/>
              <a:t> ЧМТ,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порівняли</a:t>
            </a:r>
            <a:r>
              <a:rPr lang="ru-RU" sz="2400" dirty="0"/>
              <a:t> </a:t>
            </a:r>
            <a:r>
              <a:rPr lang="ru-RU" sz="2400" dirty="0" err="1"/>
              <a:t>їх</a:t>
            </a:r>
            <a:r>
              <a:rPr lang="ru-RU" sz="2400" dirty="0"/>
              <a:t> </a:t>
            </a:r>
            <a:r>
              <a:rPr lang="ru-RU" sz="2400" dirty="0" err="1"/>
              <a:t>з</a:t>
            </a:r>
            <a:r>
              <a:rPr lang="ru-RU" sz="2400" dirty="0"/>
              <a:t> </a:t>
            </a:r>
            <a:r>
              <a:rPr lang="ru-RU" sz="2400" dirty="0" err="1"/>
              <a:t>даними</a:t>
            </a:r>
            <a:r>
              <a:rPr lang="ru-RU" sz="2400" dirty="0"/>
              <a:t> </a:t>
            </a:r>
            <a:r>
              <a:rPr lang="ru-RU" sz="2400" dirty="0" err="1"/>
              <a:t>літератури</a:t>
            </a:r>
            <a:r>
              <a:rPr lang="ru-RU" sz="2400" dirty="0"/>
              <a:t>. </a:t>
            </a:r>
          </a:p>
          <a:p>
            <a:endParaRPr lang="ru-RU" dirty="0"/>
          </a:p>
        </p:txBody>
      </p:sp>
      <p:pic>
        <p:nvPicPr>
          <p:cNvPr id="1026" name="Picture 2" descr="C:\Users\Дом\Documents\Scanned Documents\чм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8363" y="1149352"/>
            <a:ext cx="7846426" cy="43509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420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812903902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94675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5237866"/>
              </p:ext>
            </p:extLst>
          </p:nvPr>
        </p:nvGraphicFramePr>
        <p:xfrm>
          <a:off x="5964192" y="222418"/>
          <a:ext cx="6071288" cy="6488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56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56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0306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err="1">
                          <a:solidFill>
                            <a:schemeClr val="bg1"/>
                          </a:solidFill>
                        </a:rPr>
                        <a:t>Показник</a:t>
                      </a:r>
                      <a:endParaRPr lang="ru-RU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err="1">
                          <a:solidFill>
                            <a:schemeClr val="bg1"/>
                          </a:solidFill>
                        </a:rPr>
                        <a:t>Оцінка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</a:rPr>
                        <a:t> (в балах)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306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/>
                        <a:t>Відкривання</a:t>
                      </a:r>
                      <a:r>
                        <a:rPr lang="ru-RU" sz="1400" dirty="0"/>
                        <a:t> очей: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30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/>
                        <a:t>проізвільне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30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 звук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030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 </a:t>
                      </a:r>
                      <a:r>
                        <a:rPr lang="ru-RU" sz="1400" dirty="0" err="1"/>
                        <a:t>біль</a:t>
                      </a:r>
                      <a:r>
                        <a:rPr lang="ru-RU" sz="1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306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відсутнє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5861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/>
                        <a:t>Краща</a:t>
                      </a:r>
                      <a:r>
                        <a:rPr lang="ru-RU" sz="1400" baseline="0" dirty="0"/>
                        <a:t> </a:t>
                      </a:r>
                      <a:r>
                        <a:rPr lang="ru-RU" sz="1400" dirty="0" err="1"/>
                        <a:t>словесна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відповідь</a:t>
                      </a:r>
                      <a:r>
                        <a:rPr lang="ru-RU" sz="1400" dirty="0"/>
                        <a:t>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030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адекватна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030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/>
                        <a:t>сплутана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030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/>
                        <a:t>окремі</a:t>
                      </a:r>
                      <a:r>
                        <a:rPr lang="ru-RU" sz="1400" dirty="0"/>
                        <a:t> слова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030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/>
                        <a:t>окремі</a:t>
                      </a:r>
                      <a:r>
                        <a:rPr lang="ru-RU" sz="1400" dirty="0"/>
                        <a:t> звуки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0306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відсутня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5861">
                <a:tc>
                  <a:txBody>
                    <a:bodyPr/>
                    <a:lstStyle/>
                    <a:p>
                      <a:pPr algn="ctr"/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/>
                        <a:t>Краща</a:t>
                      </a:r>
                      <a:r>
                        <a:rPr lang="ru-RU" sz="1400" baseline="0" dirty="0"/>
                        <a:t> </a:t>
                      </a:r>
                      <a:r>
                        <a:rPr lang="ru-RU" sz="1400" dirty="0" err="1"/>
                        <a:t>рухова</a:t>
                      </a:r>
                      <a:r>
                        <a:rPr lang="ru-RU" sz="1400" baseline="0" dirty="0"/>
                        <a:t> </a:t>
                      </a:r>
                      <a:r>
                        <a:rPr lang="ru-RU" sz="1400" dirty="0" err="1"/>
                        <a:t>відповідь</a:t>
                      </a:r>
                      <a:r>
                        <a:rPr lang="ru-RU" sz="1400" dirty="0"/>
                        <a:t>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030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/>
                        <a:t>выповнає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інструкціі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6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030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/>
                        <a:t>локалізує</a:t>
                      </a:r>
                      <a:r>
                        <a:rPr lang="ru-RU" sz="1400" baseline="0" dirty="0"/>
                        <a:t> </a:t>
                      </a:r>
                      <a:r>
                        <a:rPr lang="ru-RU" sz="1400" baseline="0" dirty="0" err="1"/>
                        <a:t>біль</a:t>
                      </a:r>
                      <a:r>
                        <a:rPr lang="ru-RU" sz="1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030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/>
                        <a:t>відсмикує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кінцівку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2586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/>
                        <a:t>патологічне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згинання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2586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/>
                        <a:t>патологічне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розгинання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476519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відсутня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1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30628" y="312059"/>
            <a:ext cx="558219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черепно-мозковою</a:t>
            </a:r>
            <a:r>
              <a:rPr lang="ru-RU" dirty="0"/>
              <a:t> травмою </a:t>
            </a:r>
            <a:r>
              <a:rPr lang="ru-RU" dirty="0" err="1"/>
              <a:t>починаємо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оцінки</a:t>
            </a:r>
            <a:r>
              <a:rPr lang="ru-RU" dirty="0"/>
              <a:t> за шкалою коми Глазго (</a:t>
            </a:r>
            <a:r>
              <a:rPr lang="en-US" dirty="0"/>
              <a:t>the Glasgow Coma Scale, GCS) - </a:t>
            </a:r>
            <a:r>
              <a:rPr lang="ru-RU" dirty="0"/>
              <a:t>шкала для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глибини</a:t>
            </a:r>
            <a:r>
              <a:rPr lang="ru-RU" dirty="0"/>
              <a:t> коми у </a:t>
            </a:r>
            <a:r>
              <a:rPr lang="ru-RU" dirty="0" err="1"/>
              <a:t>дорослих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дітей</a:t>
            </a:r>
            <a:r>
              <a:rPr lang="ru-RU" dirty="0"/>
              <a:t> старше 4-х </a:t>
            </a:r>
            <a:r>
              <a:rPr lang="ru-RU" dirty="0" err="1"/>
              <a:t>років</a:t>
            </a:r>
            <a:r>
              <a:rPr lang="ru-RU" dirty="0"/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1589" y="2297613"/>
            <a:ext cx="53993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Тяжкість</a:t>
            </a:r>
            <a:r>
              <a:rPr lang="ru-RU" dirty="0"/>
              <a:t> </a:t>
            </a:r>
            <a:r>
              <a:rPr lang="ru-RU" dirty="0" err="1"/>
              <a:t>черепно-мозкової</a:t>
            </a:r>
            <a:r>
              <a:rPr lang="ru-RU" dirty="0"/>
              <a:t> </a:t>
            </a:r>
            <a:r>
              <a:rPr lang="ru-RU" dirty="0" err="1"/>
              <a:t>травми</a:t>
            </a:r>
            <a:endParaRPr lang="ru-RU" dirty="0"/>
          </a:p>
          <a:p>
            <a:r>
              <a:rPr lang="ru-RU" dirty="0"/>
              <a:t>3-8 </a:t>
            </a:r>
            <a:r>
              <a:rPr lang="ru-RU" dirty="0" err="1"/>
              <a:t>балів</a:t>
            </a:r>
            <a:r>
              <a:rPr lang="ru-RU" dirty="0"/>
              <a:t> - </a:t>
            </a:r>
            <a:r>
              <a:rPr lang="ru-RU" dirty="0" err="1"/>
              <a:t>важка</a:t>
            </a:r>
            <a:r>
              <a:rPr lang="ru-RU" dirty="0"/>
              <a:t> </a:t>
            </a:r>
            <a:r>
              <a:rPr lang="ru-RU" dirty="0" err="1"/>
              <a:t>черепно-мозкова</a:t>
            </a:r>
            <a:r>
              <a:rPr lang="ru-RU" dirty="0"/>
              <a:t> травма,</a:t>
            </a:r>
          </a:p>
          <a:p>
            <a:r>
              <a:rPr lang="ru-RU" dirty="0"/>
              <a:t>9-12 </a:t>
            </a:r>
            <a:r>
              <a:rPr lang="ru-RU" dirty="0" err="1"/>
              <a:t>балів</a:t>
            </a:r>
            <a:r>
              <a:rPr lang="ru-RU" dirty="0"/>
              <a:t> - </a:t>
            </a:r>
            <a:r>
              <a:rPr lang="ru-RU" dirty="0" err="1"/>
              <a:t>помірна</a:t>
            </a:r>
            <a:r>
              <a:rPr lang="ru-RU" dirty="0"/>
              <a:t> </a:t>
            </a:r>
            <a:r>
              <a:rPr lang="ru-RU" dirty="0" err="1"/>
              <a:t>черепно-мозкова</a:t>
            </a:r>
            <a:r>
              <a:rPr lang="ru-RU" dirty="0"/>
              <a:t> травма,</a:t>
            </a:r>
          </a:p>
          <a:p>
            <a:r>
              <a:rPr lang="ru-RU" dirty="0"/>
              <a:t>13-15 </a:t>
            </a:r>
            <a:r>
              <a:rPr lang="ru-RU" dirty="0" err="1"/>
              <a:t>балів</a:t>
            </a:r>
            <a:r>
              <a:rPr lang="ru-RU" dirty="0"/>
              <a:t> - легка </a:t>
            </a:r>
            <a:r>
              <a:rPr lang="ru-RU" dirty="0" err="1"/>
              <a:t>черепно-мозкова</a:t>
            </a:r>
            <a:r>
              <a:rPr lang="ru-RU" dirty="0"/>
              <a:t> травма.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78674" y="4005330"/>
            <a:ext cx="49377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Інтерпретація</a:t>
            </a:r>
            <a:r>
              <a:rPr lang="ru-RU" dirty="0"/>
              <a:t> </a:t>
            </a:r>
            <a:r>
              <a:rPr lang="ru-RU" dirty="0" err="1"/>
              <a:t>результатів</a:t>
            </a:r>
            <a:endParaRPr lang="ru-RU" dirty="0"/>
          </a:p>
          <a:p>
            <a:r>
              <a:rPr lang="ru-RU" dirty="0"/>
              <a:t>15 </a:t>
            </a:r>
            <a:r>
              <a:rPr lang="ru-RU" dirty="0" err="1"/>
              <a:t>балів</a:t>
            </a:r>
            <a:r>
              <a:rPr lang="ru-RU" dirty="0"/>
              <a:t> - </a:t>
            </a:r>
            <a:r>
              <a:rPr lang="ru-RU" dirty="0" err="1"/>
              <a:t>свідомість</a:t>
            </a:r>
            <a:r>
              <a:rPr lang="ru-RU" dirty="0"/>
              <a:t> ясна.</a:t>
            </a:r>
          </a:p>
          <a:p>
            <a:r>
              <a:rPr lang="ru-RU" dirty="0"/>
              <a:t>14 </a:t>
            </a:r>
            <a:r>
              <a:rPr lang="ru-RU" dirty="0" err="1"/>
              <a:t>балів</a:t>
            </a:r>
            <a:r>
              <a:rPr lang="ru-RU" dirty="0"/>
              <a:t> - </a:t>
            </a:r>
            <a:r>
              <a:rPr lang="ru-RU" dirty="0" err="1"/>
              <a:t>легке</a:t>
            </a:r>
            <a:r>
              <a:rPr lang="ru-RU" dirty="0"/>
              <a:t> </a:t>
            </a:r>
            <a:r>
              <a:rPr lang="ru-RU" dirty="0" err="1"/>
              <a:t>оглушення</a:t>
            </a:r>
            <a:r>
              <a:rPr lang="ru-RU" dirty="0"/>
              <a:t>.</a:t>
            </a:r>
          </a:p>
          <a:p>
            <a:r>
              <a:rPr lang="ru-RU" dirty="0"/>
              <a:t>13 </a:t>
            </a:r>
            <a:r>
              <a:rPr lang="ru-RU" dirty="0" err="1"/>
              <a:t>балів</a:t>
            </a:r>
            <a:r>
              <a:rPr lang="ru-RU" dirty="0"/>
              <a:t> - </a:t>
            </a:r>
            <a:r>
              <a:rPr lang="ru-RU" dirty="0" err="1"/>
              <a:t>помірне</a:t>
            </a:r>
            <a:r>
              <a:rPr lang="ru-RU" dirty="0"/>
              <a:t> </a:t>
            </a:r>
            <a:r>
              <a:rPr lang="ru-RU" dirty="0" err="1"/>
              <a:t>оглушення</a:t>
            </a:r>
            <a:r>
              <a:rPr lang="ru-RU" dirty="0"/>
              <a:t>.</a:t>
            </a:r>
          </a:p>
          <a:p>
            <a:r>
              <a:rPr lang="ru-RU" dirty="0"/>
              <a:t>12 </a:t>
            </a:r>
            <a:r>
              <a:rPr lang="ru-RU" dirty="0" err="1"/>
              <a:t>балів</a:t>
            </a:r>
            <a:r>
              <a:rPr lang="ru-RU" dirty="0"/>
              <a:t> - </a:t>
            </a:r>
            <a:r>
              <a:rPr lang="ru-RU" dirty="0" err="1"/>
              <a:t>глибоке</a:t>
            </a:r>
            <a:r>
              <a:rPr lang="ru-RU" dirty="0"/>
              <a:t> </a:t>
            </a:r>
            <a:r>
              <a:rPr lang="ru-RU" dirty="0" err="1"/>
              <a:t>оглушення</a:t>
            </a:r>
            <a:r>
              <a:rPr lang="ru-RU" dirty="0"/>
              <a:t>.</a:t>
            </a:r>
          </a:p>
          <a:p>
            <a:r>
              <a:rPr lang="ru-RU" dirty="0"/>
              <a:t>11-9 </a:t>
            </a:r>
            <a:r>
              <a:rPr lang="ru-RU" dirty="0" err="1"/>
              <a:t>балів</a:t>
            </a:r>
            <a:r>
              <a:rPr lang="ru-RU" dirty="0"/>
              <a:t> - сопор.</a:t>
            </a:r>
          </a:p>
          <a:p>
            <a:r>
              <a:rPr lang="ru-RU" dirty="0"/>
              <a:t>8-7 </a:t>
            </a:r>
            <a:r>
              <a:rPr lang="ru-RU" dirty="0" err="1"/>
              <a:t>балів</a:t>
            </a:r>
            <a:r>
              <a:rPr lang="ru-RU" dirty="0"/>
              <a:t> - </a:t>
            </a:r>
            <a:r>
              <a:rPr lang="ru-RU" dirty="0" err="1"/>
              <a:t>помірна</a:t>
            </a:r>
            <a:r>
              <a:rPr lang="ru-RU" dirty="0"/>
              <a:t> кома.</a:t>
            </a:r>
          </a:p>
          <a:p>
            <a:r>
              <a:rPr lang="ru-RU" dirty="0"/>
              <a:t>6-5 </a:t>
            </a:r>
            <a:r>
              <a:rPr lang="ru-RU" dirty="0" err="1"/>
              <a:t>балів</a:t>
            </a:r>
            <a:r>
              <a:rPr lang="ru-RU" dirty="0"/>
              <a:t> - </a:t>
            </a:r>
            <a:r>
              <a:rPr lang="ru-RU" dirty="0" err="1"/>
              <a:t>глибока</a:t>
            </a:r>
            <a:r>
              <a:rPr lang="ru-RU" dirty="0"/>
              <a:t> кома.</a:t>
            </a:r>
          </a:p>
          <a:p>
            <a:r>
              <a:rPr lang="ru-RU" dirty="0"/>
              <a:t>4-3 </a:t>
            </a:r>
            <a:r>
              <a:rPr lang="ru-RU" dirty="0" err="1"/>
              <a:t>бали</a:t>
            </a:r>
            <a:r>
              <a:rPr lang="ru-RU" dirty="0"/>
              <a:t> - </a:t>
            </a:r>
            <a:r>
              <a:rPr lang="ru-RU" dirty="0" err="1"/>
              <a:t>позамежна</a:t>
            </a:r>
            <a:r>
              <a:rPr lang="ru-RU" dirty="0"/>
              <a:t> кома, смерть </a:t>
            </a:r>
            <a:r>
              <a:rPr lang="ru-RU" dirty="0" err="1"/>
              <a:t>мозку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2141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29449" y="280086"/>
            <a:ext cx="81884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        </a:t>
            </a:r>
            <a:endParaRPr lang="uk-UA" sz="2200" dirty="0"/>
          </a:p>
        </p:txBody>
      </p:sp>
      <p:pic>
        <p:nvPicPr>
          <p:cNvPr id="3" name="Picture 4" descr="C:\Users\Дом\Desktop\работа Юля\СНИМКИ\Снимки\Снимки\Снимки\травм2дня гематома пневмоцеф 1ф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95254" y="564412"/>
            <a:ext cx="3329964" cy="22199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5" descr="C:\Users\Дом\Desktop\работа Юля\СНИМКИ\Снимки\Снимки\Снимки\травм2дня гематома пневмоцеф 7ф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51711" y="3236236"/>
            <a:ext cx="3329964" cy="25619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7" descr="C:\Users\Дом\Desktop\работа Юля\СНИМКИ\Снимки\Снимки\Снимки\травм2дня гематома пневмоцеф 3ф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692345" y="3169920"/>
            <a:ext cx="2919404" cy="27759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6" descr="C:\Users\Дом\Desktop\работа Юля\СНИМКИ\Снимки\Снимки\Снимки\травм2дня гематома пневмоцеф 9ф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843329" y="3108960"/>
            <a:ext cx="2788130" cy="28456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Стрелка влево 7"/>
          <p:cNvSpPr/>
          <p:nvPr/>
        </p:nvSpPr>
        <p:spPr>
          <a:xfrm>
            <a:off x="6359611" y="4201299"/>
            <a:ext cx="197708" cy="18123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Стрелка влево 8"/>
          <p:cNvSpPr/>
          <p:nvPr/>
        </p:nvSpPr>
        <p:spPr>
          <a:xfrm>
            <a:off x="6334897" y="4567100"/>
            <a:ext cx="197708" cy="20261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Прямоугольник 9"/>
          <p:cNvSpPr/>
          <p:nvPr/>
        </p:nvSpPr>
        <p:spPr>
          <a:xfrm>
            <a:off x="3814353" y="522739"/>
            <a:ext cx="729778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Рентгенографія</a:t>
            </a:r>
            <a:r>
              <a:rPr lang="ru-RU" dirty="0"/>
              <a:t> черепа </a:t>
            </a:r>
            <a:r>
              <a:rPr lang="ru-RU" dirty="0" err="1"/>
              <a:t>сьогодні</a:t>
            </a:r>
            <a:r>
              <a:rPr lang="ru-RU" dirty="0"/>
              <a:t> не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рекомендо-ванним</a:t>
            </a:r>
            <a:r>
              <a:rPr lang="ru-RU" dirty="0"/>
              <a:t> </a:t>
            </a:r>
            <a:r>
              <a:rPr lang="ru-RU" dirty="0" err="1"/>
              <a:t>дослідженням</a:t>
            </a:r>
            <a:r>
              <a:rPr lang="ru-RU" dirty="0"/>
              <a:t> для </a:t>
            </a:r>
            <a:r>
              <a:rPr lang="ru-RU" dirty="0" err="1"/>
              <a:t>рутинної</a:t>
            </a:r>
            <a:r>
              <a:rPr lang="ru-RU" dirty="0"/>
              <a:t> </a:t>
            </a:r>
            <a:r>
              <a:rPr lang="ru-RU" dirty="0" err="1"/>
              <a:t>оцінки</a:t>
            </a:r>
            <a:r>
              <a:rPr lang="ru-RU" dirty="0"/>
              <a:t> ЧМТ.         </a:t>
            </a:r>
          </a:p>
          <a:p>
            <a:r>
              <a:rPr lang="ru-RU" dirty="0"/>
              <a:t> </a:t>
            </a:r>
            <a:r>
              <a:rPr lang="ru-RU" dirty="0" err="1"/>
              <a:t>Перебіг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результат </a:t>
            </a:r>
            <a:r>
              <a:rPr lang="ru-RU" dirty="0" err="1"/>
              <a:t>травми</a:t>
            </a:r>
            <a:r>
              <a:rPr lang="ru-RU" dirty="0"/>
              <a:t> </a:t>
            </a:r>
            <a:r>
              <a:rPr lang="ru-RU" dirty="0" err="1"/>
              <a:t>голови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головного </a:t>
            </a:r>
            <a:r>
              <a:rPr lang="ru-RU" dirty="0" err="1"/>
              <a:t>мозку</a:t>
            </a:r>
            <a:r>
              <a:rPr lang="ru-RU" dirty="0"/>
              <a:t> практично не </a:t>
            </a:r>
            <a:r>
              <a:rPr lang="ru-RU" dirty="0" err="1"/>
              <a:t>корелює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даними</a:t>
            </a:r>
            <a:r>
              <a:rPr lang="ru-RU" dirty="0"/>
              <a:t> </a:t>
            </a:r>
            <a:r>
              <a:rPr lang="ru-RU" dirty="0" err="1"/>
              <a:t>рентгенографії</a:t>
            </a:r>
            <a:r>
              <a:rPr lang="ru-RU" dirty="0"/>
              <a:t> черепа.       </a:t>
            </a:r>
          </a:p>
          <a:p>
            <a:r>
              <a:rPr lang="ru-RU" dirty="0"/>
              <a:t> КТ </a:t>
            </a:r>
            <a:r>
              <a:rPr lang="ru-RU" dirty="0" err="1"/>
              <a:t>вважається</a:t>
            </a:r>
            <a:r>
              <a:rPr lang="ru-RU" dirty="0"/>
              <a:t> </a:t>
            </a:r>
            <a:r>
              <a:rPr lang="ru-RU" dirty="0" err="1"/>
              <a:t>визнаним</a:t>
            </a:r>
            <a:r>
              <a:rPr lang="ru-RU" dirty="0"/>
              <a:t> методом </a:t>
            </a:r>
            <a:r>
              <a:rPr lang="ru-RU" dirty="0" err="1"/>
              <a:t>вибору</a:t>
            </a:r>
            <a:r>
              <a:rPr lang="ru-RU" dirty="0"/>
              <a:t> для </a:t>
            </a:r>
            <a:r>
              <a:rPr lang="ru-RU" dirty="0" err="1"/>
              <a:t>первинної</a:t>
            </a:r>
            <a:r>
              <a:rPr lang="ru-RU" dirty="0"/>
              <a:t> </a:t>
            </a:r>
            <a:r>
              <a:rPr lang="ru-RU" dirty="0" err="1"/>
              <a:t>оцінки</a:t>
            </a:r>
            <a:r>
              <a:rPr lang="ru-RU" dirty="0"/>
              <a:t> травм </a:t>
            </a:r>
            <a:r>
              <a:rPr lang="ru-RU" dirty="0" err="1"/>
              <a:t>голови</a:t>
            </a:r>
            <a:r>
              <a:rPr lang="ru-RU" dirty="0"/>
              <a:t>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48639" y="6000206"/>
            <a:ext cx="87869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Лінійний</a:t>
            </a:r>
            <a:r>
              <a:rPr lang="ru-RU" dirty="0"/>
              <a:t> перелом </a:t>
            </a:r>
            <a:r>
              <a:rPr lang="ru-RU" dirty="0" err="1"/>
              <a:t>правої</a:t>
            </a:r>
            <a:r>
              <a:rPr lang="ru-RU" dirty="0"/>
              <a:t> </a:t>
            </a:r>
            <a:r>
              <a:rPr lang="ru-RU" dirty="0" err="1"/>
              <a:t>скроневої</a:t>
            </a:r>
            <a:r>
              <a:rPr lang="ru-RU" dirty="0"/>
              <a:t> </a:t>
            </a:r>
            <a:r>
              <a:rPr lang="ru-RU" dirty="0" err="1"/>
              <a:t>кістки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переходом на </a:t>
            </a:r>
            <a:r>
              <a:rPr lang="ru-RU" dirty="0" err="1"/>
              <a:t>піраміду</a:t>
            </a:r>
            <a:r>
              <a:rPr lang="ru-RU" dirty="0"/>
              <a:t>, скат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ліву</a:t>
            </a:r>
            <a:r>
              <a:rPr lang="ru-RU" dirty="0"/>
              <a:t> </a:t>
            </a:r>
            <a:r>
              <a:rPr lang="ru-RU" dirty="0" err="1"/>
              <a:t>скроневу</a:t>
            </a:r>
            <a:r>
              <a:rPr lang="ru-RU" dirty="0"/>
              <a:t> </a:t>
            </a:r>
            <a:r>
              <a:rPr lang="ru-RU" dirty="0" err="1"/>
              <a:t>кістку</a:t>
            </a:r>
            <a:r>
              <a:rPr lang="ru-RU" dirty="0"/>
              <a:t>. </a:t>
            </a:r>
            <a:r>
              <a:rPr lang="ru-RU" dirty="0" err="1"/>
              <a:t>Субдуральна</a:t>
            </a:r>
            <a:r>
              <a:rPr lang="ru-RU" dirty="0"/>
              <a:t> гематома, </a:t>
            </a:r>
            <a:r>
              <a:rPr lang="ru-RU" dirty="0" err="1"/>
              <a:t>пневмоцефалія</a:t>
            </a:r>
            <a:r>
              <a:rPr lang="ru-RU" dirty="0"/>
              <a:t> </a:t>
            </a:r>
            <a:r>
              <a:rPr lang="ru-RU" dirty="0" err="1"/>
              <a:t>зліва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7546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малиновский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33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576596" y="113902"/>
            <a:ext cx="2785344" cy="3616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8" descr="малиновский 6д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099222" y="124335"/>
            <a:ext cx="2932670" cy="36061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16" descr="малиновский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084173" y="4042791"/>
            <a:ext cx="5041557" cy="25402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Стрелка вправо 8"/>
          <p:cNvSpPr/>
          <p:nvPr/>
        </p:nvSpPr>
        <p:spPr>
          <a:xfrm>
            <a:off x="2084173" y="4390767"/>
            <a:ext cx="626076" cy="1482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Стрелка вниз 9"/>
          <p:cNvSpPr/>
          <p:nvPr/>
        </p:nvSpPr>
        <p:spPr>
          <a:xfrm>
            <a:off x="5815920" y="3856912"/>
            <a:ext cx="189470" cy="5338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8020593" y="261257"/>
            <a:ext cx="388402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Лінійний</a:t>
            </a:r>
            <a:r>
              <a:rPr lang="ru-RU" dirty="0"/>
              <a:t> перелом </a:t>
            </a:r>
            <a:r>
              <a:rPr lang="ru-RU" dirty="0" err="1"/>
              <a:t>лобової</a:t>
            </a:r>
            <a:r>
              <a:rPr lang="ru-RU" dirty="0"/>
              <a:t> </a:t>
            </a:r>
            <a:r>
              <a:rPr lang="ru-RU" dirty="0" err="1"/>
              <a:t>кістки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частковим</a:t>
            </a:r>
            <a:r>
              <a:rPr lang="ru-RU" dirty="0"/>
              <a:t> </a:t>
            </a:r>
            <a:r>
              <a:rPr lang="ru-RU" dirty="0" err="1"/>
              <a:t>розбіжністю</a:t>
            </a:r>
            <a:r>
              <a:rPr lang="ru-RU" dirty="0"/>
              <a:t> сагиттального шва, перелом </a:t>
            </a:r>
            <a:r>
              <a:rPr lang="ru-RU" dirty="0" err="1"/>
              <a:t>передньої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задньої</a:t>
            </a:r>
            <a:r>
              <a:rPr lang="ru-RU" dirty="0"/>
              <a:t> </a:t>
            </a:r>
            <a:r>
              <a:rPr lang="ru-RU" dirty="0" err="1"/>
              <a:t>стінок</a:t>
            </a:r>
            <a:r>
              <a:rPr lang="ru-RU" dirty="0"/>
              <a:t> </a:t>
            </a:r>
            <a:r>
              <a:rPr lang="ru-RU" dirty="0" err="1"/>
              <a:t>лобової</a:t>
            </a:r>
            <a:r>
              <a:rPr lang="ru-RU" dirty="0"/>
              <a:t> пазухи. </a:t>
            </a:r>
            <a:r>
              <a:rPr lang="ru-RU" dirty="0" err="1"/>
              <a:t>Гемосінус</a:t>
            </a:r>
            <a:r>
              <a:rPr lang="ru-RU" dirty="0"/>
              <a:t>.</a:t>
            </a:r>
          </a:p>
          <a:p>
            <a:r>
              <a:rPr lang="ru-RU" dirty="0" err="1"/>
              <a:t>Множинні</a:t>
            </a:r>
            <a:r>
              <a:rPr lang="ru-RU" dirty="0"/>
              <a:t> </a:t>
            </a:r>
            <a:r>
              <a:rPr lang="ru-RU" dirty="0" err="1"/>
              <a:t>забої</a:t>
            </a:r>
            <a:r>
              <a:rPr lang="ru-RU" dirty="0"/>
              <a:t> головного </a:t>
            </a:r>
            <a:r>
              <a:rPr lang="ru-RU" dirty="0" err="1"/>
              <a:t>мозку</a:t>
            </a:r>
            <a:r>
              <a:rPr lang="ru-RU" dirty="0"/>
              <a:t> в </a:t>
            </a:r>
            <a:r>
              <a:rPr lang="ru-RU" dirty="0" err="1"/>
              <a:t>правій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лівій</a:t>
            </a:r>
            <a:r>
              <a:rPr lang="ru-RU" dirty="0"/>
              <a:t> </a:t>
            </a:r>
            <a:r>
              <a:rPr lang="ru-RU" dirty="0" err="1"/>
              <a:t>лобових</a:t>
            </a:r>
            <a:r>
              <a:rPr lang="ru-RU" dirty="0"/>
              <a:t> </a:t>
            </a:r>
            <a:r>
              <a:rPr lang="ru-RU" dirty="0" err="1"/>
              <a:t>частках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6017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202437712"/>
              </p:ext>
            </p:extLst>
          </p:nvPr>
        </p:nvGraphicFramePr>
        <p:xfrm>
          <a:off x="691979" y="238897"/>
          <a:ext cx="11178746" cy="64831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348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96065" y="329514"/>
            <a:ext cx="80318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>
                <a:solidFill>
                  <a:srgbClr val="FFC000"/>
                </a:solidFill>
              </a:rPr>
              <a:t>Черепно-мозкова</a:t>
            </a:r>
            <a:r>
              <a:rPr lang="ru-RU" sz="2800" dirty="0">
                <a:solidFill>
                  <a:srgbClr val="FFC000"/>
                </a:solidFill>
              </a:rPr>
              <a:t> травма. </a:t>
            </a:r>
            <a:r>
              <a:rPr lang="ru-RU" sz="2800" dirty="0" err="1">
                <a:solidFill>
                  <a:srgbClr val="FFC000"/>
                </a:solidFill>
              </a:rPr>
              <a:t>Класифікація</a:t>
            </a:r>
            <a:r>
              <a:rPr lang="ru-RU" sz="2800" dirty="0">
                <a:solidFill>
                  <a:srgbClr val="FFC000"/>
                </a:solidFill>
              </a:rPr>
              <a:t>.</a:t>
            </a:r>
            <a:endParaRPr lang="uk-UA" sz="2800" dirty="0">
              <a:solidFill>
                <a:srgbClr val="FFC000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764706725"/>
              </p:ext>
            </p:extLst>
          </p:nvPr>
        </p:nvGraphicFramePr>
        <p:xfrm>
          <a:off x="1614616" y="1046205"/>
          <a:ext cx="9275805" cy="5092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236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92195" y="1383957"/>
            <a:ext cx="1029729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000" dirty="0" err="1"/>
              <a:t>Передбачення</a:t>
            </a:r>
            <a:r>
              <a:rPr lang="ru-RU" sz="2000" dirty="0"/>
              <a:t> результату у </a:t>
            </a:r>
            <a:r>
              <a:rPr lang="ru-RU" sz="2000" dirty="0" err="1"/>
              <a:t>пацієнтів</a:t>
            </a:r>
            <a:r>
              <a:rPr lang="ru-RU" sz="2000" dirty="0"/>
              <a:t> </a:t>
            </a:r>
            <a:r>
              <a:rPr lang="ru-RU" sz="2000" dirty="0" err="1"/>
              <a:t>з</a:t>
            </a:r>
            <a:r>
              <a:rPr lang="ru-RU" sz="2000" dirty="0"/>
              <a:t> ЧМТ.</a:t>
            </a:r>
          </a:p>
          <a:p>
            <a:pPr>
              <a:buFontTx/>
              <a:buChar char="-"/>
            </a:pPr>
            <a:r>
              <a:rPr lang="ru-RU" sz="2000" dirty="0" err="1"/>
              <a:t>Ця</a:t>
            </a:r>
            <a:r>
              <a:rPr lang="ru-RU" sz="2000" dirty="0"/>
              <a:t> система </a:t>
            </a:r>
            <a:r>
              <a:rPr lang="ru-RU" sz="2000" dirty="0" err="1"/>
              <a:t>була</a:t>
            </a:r>
            <a:r>
              <a:rPr lang="ru-RU" sz="2000" dirty="0"/>
              <a:t> </a:t>
            </a:r>
            <a:r>
              <a:rPr lang="ru-RU" sz="2000" dirty="0" err="1"/>
              <a:t>вперше</a:t>
            </a:r>
            <a:r>
              <a:rPr lang="ru-RU" sz="2000" dirty="0"/>
              <a:t> </a:t>
            </a:r>
            <a:r>
              <a:rPr lang="ru-RU" sz="2000" dirty="0" err="1"/>
              <a:t>опублікована</a:t>
            </a:r>
            <a:r>
              <a:rPr lang="ru-RU" sz="2000" dirty="0"/>
              <a:t> в 1992 </a:t>
            </a:r>
            <a:r>
              <a:rPr lang="ru-RU" sz="2000" dirty="0" err="1"/>
              <a:t>році.Заснована</a:t>
            </a:r>
            <a:r>
              <a:rPr lang="ru-RU" sz="2000" dirty="0"/>
              <a:t> на результатах </a:t>
            </a:r>
            <a:r>
              <a:rPr lang="ru-RU" sz="2000" dirty="0" err="1"/>
              <a:t>великій</a:t>
            </a:r>
            <a:r>
              <a:rPr lang="ru-RU" sz="2000" dirty="0"/>
              <a:t> </a:t>
            </a:r>
            <a:r>
              <a:rPr lang="ru-RU" sz="2000" dirty="0" err="1"/>
              <a:t>вибірці</a:t>
            </a:r>
            <a:r>
              <a:rPr lang="ru-RU" sz="2000" dirty="0"/>
              <a:t> </a:t>
            </a:r>
            <a:r>
              <a:rPr lang="ru-RU" sz="2000" dirty="0" err="1"/>
              <a:t>випадків</a:t>
            </a:r>
            <a:r>
              <a:rPr lang="ru-RU" sz="2000" dirty="0"/>
              <a:t> травм </a:t>
            </a:r>
            <a:r>
              <a:rPr lang="ru-RU" sz="2000" dirty="0" err="1"/>
              <a:t>голови</a:t>
            </a:r>
            <a:r>
              <a:rPr lang="ru-RU" sz="2000" dirty="0"/>
              <a:t>, </a:t>
            </a:r>
            <a:r>
              <a:rPr lang="ru-RU" sz="2000" dirty="0" err="1"/>
              <a:t>описаних</a:t>
            </a:r>
            <a:r>
              <a:rPr lang="ru-RU" sz="2000" dirty="0"/>
              <a:t> в 1990 </a:t>
            </a:r>
            <a:r>
              <a:rPr lang="ru-RU" sz="2000" dirty="0" err="1"/>
              <a:t>році</a:t>
            </a:r>
            <a:r>
              <a:rPr lang="ru-RU" sz="2000" dirty="0"/>
              <a:t>, </a:t>
            </a:r>
            <a:r>
              <a:rPr lang="ru-RU" sz="2000" dirty="0" err="1"/>
              <a:t>залишається</a:t>
            </a:r>
            <a:r>
              <a:rPr lang="ru-RU" sz="2000" dirty="0"/>
              <a:t> </a:t>
            </a:r>
            <a:r>
              <a:rPr lang="ru-RU" sz="2000" dirty="0" err="1"/>
              <a:t>однією</a:t>
            </a:r>
            <a:r>
              <a:rPr lang="ru-RU" sz="2000" dirty="0"/>
              <a:t> </a:t>
            </a:r>
            <a:r>
              <a:rPr lang="ru-RU" sz="2000" dirty="0" err="1"/>
              <a:t>з</a:t>
            </a:r>
            <a:r>
              <a:rPr lang="ru-RU" sz="2000" dirty="0"/>
              <a:t> </a:t>
            </a:r>
            <a:r>
              <a:rPr lang="ru-RU" sz="2000" dirty="0" err="1"/>
              <a:t>найбільш</a:t>
            </a:r>
            <a:r>
              <a:rPr lang="ru-RU" sz="2000" dirty="0"/>
              <a:t> часто </a:t>
            </a:r>
            <a:r>
              <a:rPr lang="ru-RU" sz="2000" dirty="0" err="1"/>
              <a:t>використовуваних</a:t>
            </a:r>
            <a:r>
              <a:rPr lang="ru-RU" sz="2000" dirty="0"/>
              <a:t> систем для </a:t>
            </a:r>
            <a:r>
              <a:rPr lang="ru-RU" sz="2000" dirty="0" err="1"/>
              <a:t>оцінки</a:t>
            </a:r>
            <a:r>
              <a:rPr lang="ru-RU" sz="2000" dirty="0"/>
              <a:t> </a:t>
            </a:r>
            <a:r>
              <a:rPr lang="ru-RU" sz="2000" dirty="0" err="1"/>
              <a:t>гострої</a:t>
            </a:r>
            <a:r>
              <a:rPr lang="ru-RU" sz="2000" dirty="0"/>
              <a:t> </a:t>
            </a:r>
            <a:r>
              <a:rPr lang="ru-RU" sz="2000" dirty="0" err="1"/>
              <a:t>травматичної</a:t>
            </a:r>
            <a:r>
              <a:rPr lang="ru-RU" sz="2000" dirty="0"/>
              <a:t> </a:t>
            </a:r>
            <a:r>
              <a:rPr lang="ru-RU" sz="2000" dirty="0" err="1"/>
              <a:t>черепно-мозкової</a:t>
            </a:r>
            <a:r>
              <a:rPr lang="ru-RU" sz="2000" dirty="0"/>
              <a:t> </a:t>
            </a:r>
            <a:r>
              <a:rPr lang="ru-RU" sz="2000" dirty="0" err="1"/>
              <a:t>травми</a:t>
            </a:r>
            <a:r>
              <a:rPr lang="ru-RU" sz="2000" dirty="0"/>
              <a:t> на </a:t>
            </a:r>
            <a:r>
              <a:rPr lang="ru-RU" sz="2000" dirty="0" err="1"/>
              <a:t>основі</a:t>
            </a:r>
            <a:r>
              <a:rPr lang="ru-RU" sz="2000" dirty="0"/>
              <a:t> </a:t>
            </a:r>
            <a:r>
              <a:rPr lang="ru-RU" sz="2000" dirty="0" err="1"/>
              <a:t>результатів</a:t>
            </a:r>
            <a:r>
              <a:rPr lang="ru-RU" sz="2000" dirty="0"/>
              <a:t> КТ.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82810" y="3292172"/>
            <a:ext cx="97124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Open Sans"/>
            </a:endParaRPr>
          </a:p>
          <a:p>
            <a:r>
              <a:rPr lang="ru-RU" sz="2000" dirty="0" err="1">
                <a:latin typeface="Open Sans"/>
              </a:rPr>
              <a:t>Класифікація</a:t>
            </a:r>
            <a:r>
              <a:rPr lang="ru-RU" sz="2000" dirty="0">
                <a:latin typeface="Open Sans"/>
              </a:rPr>
              <a:t> Маршала </a:t>
            </a:r>
            <a:r>
              <a:rPr lang="ru-RU" sz="2000" dirty="0" err="1">
                <a:latin typeface="Open Sans"/>
              </a:rPr>
              <a:t>ділить</a:t>
            </a:r>
            <a:r>
              <a:rPr lang="ru-RU" sz="2000" dirty="0">
                <a:latin typeface="Open Sans"/>
              </a:rPr>
              <a:t> </a:t>
            </a:r>
            <a:r>
              <a:rPr lang="ru-RU" sz="2000" dirty="0" err="1">
                <a:latin typeface="Open Sans"/>
              </a:rPr>
              <a:t>пацієнтів</a:t>
            </a:r>
            <a:r>
              <a:rPr lang="ru-RU" sz="2000" dirty="0">
                <a:latin typeface="Open Sans"/>
              </a:rPr>
              <a:t> в одну </a:t>
            </a:r>
            <a:r>
              <a:rPr lang="ru-RU" sz="2000" dirty="0" err="1">
                <a:latin typeface="Open Sans"/>
              </a:rPr>
              <a:t>з</a:t>
            </a:r>
            <a:r>
              <a:rPr lang="ru-RU" sz="2000" dirty="0">
                <a:latin typeface="Open Sans"/>
              </a:rPr>
              <a:t> шести </a:t>
            </a:r>
            <a:r>
              <a:rPr lang="ru-RU" sz="2000" dirty="0" err="1">
                <a:latin typeface="Open Sans"/>
              </a:rPr>
              <a:t>категорій</a:t>
            </a:r>
            <a:r>
              <a:rPr lang="ru-RU" sz="2000" dirty="0">
                <a:latin typeface="Open Sans"/>
              </a:rPr>
              <a:t> (</a:t>
            </a:r>
            <a:r>
              <a:rPr lang="en-US" sz="2000" dirty="0">
                <a:latin typeface="Open Sans"/>
              </a:rPr>
              <a:t>I-VI) </a:t>
            </a:r>
            <a:r>
              <a:rPr lang="ru-RU" sz="2000" dirty="0" err="1">
                <a:latin typeface="Open Sans"/>
              </a:rPr>
              <a:t>зростаючої</a:t>
            </a:r>
            <a:r>
              <a:rPr lang="ru-RU" sz="2000" dirty="0">
                <a:latin typeface="Open Sans"/>
              </a:rPr>
              <a:t> </a:t>
            </a:r>
            <a:r>
              <a:rPr lang="ru-RU" sz="2000" dirty="0" err="1">
                <a:latin typeface="Open Sans"/>
              </a:rPr>
              <a:t>ступеня</a:t>
            </a:r>
            <a:r>
              <a:rPr lang="ru-RU" sz="2000" dirty="0">
                <a:latin typeface="Open Sans"/>
              </a:rPr>
              <a:t> </a:t>
            </a:r>
            <a:r>
              <a:rPr lang="ru-RU" sz="2000" dirty="0" err="1">
                <a:latin typeface="Open Sans"/>
              </a:rPr>
              <a:t>тяжкості</a:t>
            </a:r>
            <a:r>
              <a:rPr lang="ru-RU" sz="2000" dirty="0">
                <a:latin typeface="Open Sans"/>
              </a:rPr>
              <a:t> на </a:t>
            </a:r>
            <a:r>
              <a:rPr lang="ru-RU" sz="2000" dirty="0" err="1">
                <a:latin typeface="Open Sans"/>
              </a:rPr>
              <a:t>підставі</a:t>
            </a:r>
            <a:r>
              <a:rPr lang="ru-RU" sz="2000" dirty="0">
                <a:latin typeface="Open Sans"/>
              </a:rPr>
              <a:t> </a:t>
            </a:r>
            <a:r>
              <a:rPr lang="ru-RU" sz="2000" dirty="0" err="1">
                <a:latin typeface="Open Sans"/>
              </a:rPr>
              <a:t>результатів</a:t>
            </a:r>
            <a:r>
              <a:rPr lang="ru-RU" sz="2000" dirty="0">
                <a:latin typeface="Open Sans"/>
              </a:rPr>
              <a:t> неконтрастною </a:t>
            </a:r>
            <a:r>
              <a:rPr lang="ru-RU" sz="2000" dirty="0" err="1">
                <a:latin typeface="Open Sans"/>
              </a:rPr>
              <a:t>комп'ютерної</a:t>
            </a:r>
            <a:r>
              <a:rPr lang="ru-RU" sz="2000" dirty="0">
                <a:latin typeface="Open Sans"/>
              </a:rPr>
              <a:t> </a:t>
            </a:r>
            <a:r>
              <a:rPr lang="ru-RU" sz="2000" dirty="0" err="1">
                <a:latin typeface="Open Sans"/>
              </a:rPr>
              <a:t>томографії</a:t>
            </a:r>
            <a:r>
              <a:rPr lang="ru-RU" sz="2000" dirty="0">
                <a:latin typeface="Open Sans"/>
              </a:rPr>
              <a:t> </a:t>
            </a:r>
            <a:r>
              <a:rPr lang="ru-RU" sz="2000" dirty="0" err="1">
                <a:latin typeface="Open Sans"/>
              </a:rPr>
              <a:t>мозку</a:t>
            </a:r>
            <a:r>
              <a:rPr lang="ru-RU" sz="2000" dirty="0">
                <a:latin typeface="Open Sans"/>
              </a:rPr>
              <a:t>.   </a:t>
            </a:r>
            <a:r>
              <a:rPr lang="ru-RU" sz="2000" dirty="0" err="1">
                <a:latin typeface="Open Sans"/>
              </a:rPr>
              <a:t>Більш</a:t>
            </a:r>
            <a:r>
              <a:rPr lang="ru-RU" sz="2000" dirty="0">
                <a:latin typeface="Open Sans"/>
              </a:rPr>
              <a:t> </a:t>
            </a:r>
            <a:r>
              <a:rPr lang="ru-RU" sz="2000" dirty="0" err="1">
                <a:latin typeface="Open Sans"/>
              </a:rPr>
              <a:t>високі</a:t>
            </a:r>
            <a:r>
              <a:rPr lang="ru-RU" sz="2000" dirty="0">
                <a:latin typeface="Open Sans"/>
              </a:rPr>
              <a:t> </a:t>
            </a:r>
            <a:r>
              <a:rPr lang="ru-RU" sz="2000" dirty="0" err="1">
                <a:latin typeface="Open Sans"/>
              </a:rPr>
              <a:t>категорії</a:t>
            </a:r>
            <a:r>
              <a:rPr lang="ru-RU" sz="2000" dirty="0">
                <a:latin typeface="Open Sans"/>
              </a:rPr>
              <a:t> </a:t>
            </a:r>
            <a:r>
              <a:rPr lang="ru-RU" sz="2000" dirty="0" err="1">
                <a:latin typeface="Open Sans"/>
              </a:rPr>
              <a:t>мають</a:t>
            </a:r>
            <a:r>
              <a:rPr lang="ru-RU" sz="2000" dirty="0">
                <a:latin typeface="Open Sans"/>
              </a:rPr>
              <a:t> </a:t>
            </a:r>
            <a:r>
              <a:rPr lang="ru-RU" sz="2000" dirty="0" err="1">
                <a:latin typeface="Open Sans"/>
              </a:rPr>
              <a:t>найгірший</a:t>
            </a:r>
            <a:r>
              <a:rPr lang="ru-RU" sz="2000" dirty="0">
                <a:latin typeface="Open Sans"/>
              </a:rPr>
              <a:t> прогноз </a:t>
            </a:r>
            <a:r>
              <a:rPr lang="ru-RU" sz="2000" dirty="0" err="1">
                <a:latin typeface="Open Sans"/>
              </a:rPr>
              <a:t>і</a:t>
            </a:r>
            <a:r>
              <a:rPr lang="ru-RU" sz="2000" dirty="0">
                <a:latin typeface="Open Sans"/>
              </a:rPr>
              <a:t> </a:t>
            </a:r>
            <a:r>
              <a:rPr lang="ru-RU" sz="2000" dirty="0" err="1">
                <a:latin typeface="Open Sans"/>
              </a:rPr>
              <a:t>виживання</a:t>
            </a:r>
            <a:r>
              <a:rPr lang="ru-RU" sz="2000" dirty="0">
                <a:latin typeface="Open Sans"/>
              </a:rPr>
              <a:t>. </a:t>
            </a:r>
          </a:p>
          <a:p>
            <a:r>
              <a:rPr lang="ru-RU" sz="2000" dirty="0">
                <a:latin typeface="Open Sans"/>
              </a:rPr>
              <a:t>В першу </a:t>
            </a:r>
            <a:r>
              <a:rPr lang="ru-RU" sz="2000" dirty="0" err="1">
                <a:latin typeface="Open Sans"/>
              </a:rPr>
              <a:t>чергу</a:t>
            </a:r>
            <a:r>
              <a:rPr lang="ru-RU" sz="2000" dirty="0">
                <a:latin typeface="Open Sans"/>
              </a:rPr>
              <a:t> </a:t>
            </a:r>
            <a:r>
              <a:rPr lang="ru-RU" sz="2000" dirty="0" err="1">
                <a:latin typeface="Open Sans"/>
              </a:rPr>
              <a:t>це</a:t>
            </a:r>
            <a:r>
              <a:rPr lang="ru-RU" sz="2000" dirty="0">
                <a:latin typeface="Open Sans"/>
              </a:rPr>
              <a:t> </a:t>
            </a:r>
            <a:r>
              <a:rPr lang="ru-RU" sz="2000" dirty="0" err="1">
                <a:latin typeface="Open Sans"/>
              </a:rPr>
              <a:t>стосується</a:t>
            </a:r>
            <a:r>
              <a:rPr lang="ru-RU" sz="2000" dirty="0">
                <a:latin typeface="Open Sans"/>
              </a:rPr>
              <a:t> </a:t>
            </a:r>
            <a:r>
              <a:rPr lang="ru-RU" sz="2000" dirty="0" err="1">
                <a:latin typeface="Open Sans"/>
              </a:rPr>
              <a:t>двох</a:t>
            </a:r>
            <a:r>
              <a:rPr lang="ru-RU" sz="2000" dirty="0">
                <a:latin typeface="Open Sans"/>
              </a:rPr>
              <a:t> </a:t>
            </a:r>
            <a:r>
              <a:rPr lang="ru-RU" sz="2000" dirty="0" err="1">
                <a:latin typeface="Open Sans"/>
              </a:rPr>
              <a:t>функцій</a:t>
            </a:r>
            <a:r>
              <a:rPr lang="ru-RU" sz="2000" dirty="0">
                <a:latin typeface="Open Sans"/>
              </a:rPr>
              <a:t>:  </a:t>
            </a:r>
          </a:p>
          <a:p>
            <a:r>
              <a:rPr lang="ru-RU" sz="2000" dirty="0">
                <a:latin typeface="Open Sans"/>
              </a:rPr>
              <a:t>за </a:t>
            </a:r>
            <a:r>
              <a:rPr lang="ru-RU" sz="2000" dirty="0" err="1">
                <a:latin typeface="Open Sans"/>
              </a:rPr>
              <a:t>ступенем</a:t>
            </a:r>
            <a:r>
              <a:rPr lang="ru-RU" sz="2000" dirty="0">
                <a:latin typeface="Open Sans"/>
              </a:rPr>
              <a:t> </a:t>
            </a:r>
            <a:r>
              <a:rPr lang="ru-RU" sz="2000" dirty="0" err="1">
                <a:latin typeface="Open Sans"/>
              </a:rPr>
              <a:t>набухання</a:t>
            </a:r>
            <a:r>
              <a:rPr lang="ru-RU" sz="2000" dirty="0">
                <a:latin typeface="Open Sans"/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err="1">
                <a:latin typeface="Open Sans"/>
              </a:rPr>
              <a:t>зсув</a:t>
            </a:r>
            <a:r>
              <a:rPr lang="ru-RU" sz="2000" dirty="0">
                <a:latin typeface="Open Sans"/>
              </a:rPr>
              <a:t> </a:t>
            </a:r>
            <a:r>
              <a:rPr lang="ru-RU" sz="2000" dirty="0" err="1">
                <a:latin typeface="Open Sans"/>
              </a:rPr>
              <a:t>середньої</a:t>
            </a:r>
            <a:r>
              <a:rPr lang="ru-RU" sz="2000" dirty="0">
                <a:latin typeface="Open Sans"/>
              </a:rPr>
              <a:t> </a:t>
            </a:r>
            <a:r>
              <a:rPr lang="ru-RU" sz="2000" dirty="0" err="1">
                <a:latin typeface="Open Sans"/>
              </a:rPr>
              <a:t>лінії</a:t>
            </a:r>
            <a:r>
              <a:rPr lang="ru-RU" sz="2000" dirty="0">
                <a:latin typeface="Open Sans"/>
              </a:rPr>
              <a:t> </a:t>
            </a:r>
            <a:r>
              <a:rPr lang="ru-RU" sz="2000" dirty="0" err="1">
                <a:latin typeface="Open Sans"/>
              </a:rPr>
              <a:t>і</a:t>
            </a:r>
            <a:r>
              <a:rPr lang="ru-RU" sz="2000" dirty="0">
                <a:latin typeface="Open Sans"/>
              </a:rPr>
              <a:t> / </a:t>
            </a:r>
            <a:r>
              <a:rPr lang="ru-RU" sz="2000" dirty="0" err="1">
                <a:latin typeface="Open Sans"/>
              </a:rPr>
              <a:t>або</a:t>
            </a:r>
            <a:r>
              <a:rPr lang="ru-RU" sz="2000" dirty="0">
                <a:latin typeface="Open Sans"/>
              </a:rPr>
              <a:t> </a:t>
            </a:r>
            <a:r>
              <a:rPr lang="ru-RU" sz="2000" dirty="0" err="1">
                <a:latin typeface="Open Sans"/>
              </a:rPr>
              <a:t>стиснення</a:t>
            </a:r>
            <a:r>
              <a:rPr lang="ru-RU" sz="2000" dirty="0">
                <a:latin typeface="Open Sans"/>
              </a:rPr>
              <a:t> </a:t>
            </a:r>
            <a:r>
              <a:rPr lang="ru-RU" sz="2000" dirty="0" err="1">
                <a:latin typeface="Open Sans"/>
              </a:rPr>
              <a:t>базальних</a:t>
            </a:r>
            <a:r>
              <a:rPr lang="ru-RU" sz="2000" dirty="0">
                <a:latin typeface="Open Sans"/>
              </a:rPr>
              <a:t> цистерн  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err="1">
                <a:latin typeface="Open Sans"/>
              </a:rPr>
              <a:t>наявність</a:t>
            </a:r>
            <a:r>
              <a:rPr lang="ru-RU" sz="2000" dirty="0">
                <a:latin typeface="Open Sans"/>
              </a:rPr>
              <a:t> </a:t>
            </a:r>
            <a:r>
              <a:rPr lang="ru-RU" sz="2000" dirty="0" err="1">
                <a:latin typeface="Open Sans"/>
              </a:rPr>
              <a:t>і</a:t>
            </a:r>
            <a:r>
              <a:rPr lang="ru-RU" sz="2000" dirty="0">
                <a:latin typeface="Open Sans"/>
              </a:rPr>
              <a:t> </a:t>
            </a:r>
            <a:r>
              <a:rPr lang="ru-RU" sz="2000" dirty="0" err="1">
                <a:latin typeface="Open Sans"/>
              </a:rPr>
              <a:t>розмір</a:t>
            </a:r>
            <a:r>
              <a:rPr lang="ru-RU" sz="2000" dirty="0">
                <a:latin typeface="Open Sans"/>
              </a:rPr>
              <a:t> </a:t>
            </a:r>
            <a:r>
              <a:rPr lang="ru-RU" sz="2000" dirty="0" err="1">
                <a:latin typeface="Open Sans"/>
              </a:rPr>
              <a:t>контузій</a:t>
            </a:r>
            <a:r>
              <a:rPr lang="ru-RU" sz="2000" dirty="0">
                <a:latin typeface="Open Sans"/>
              </a:rPr>
              <a:t> / </a:t>
            </a:r>
            <a:r>
              <a:rPr lang="ru-RU" sz="2000" dirty="0" err="1">
                <a:latin typeface="Open Sans"/>
              </a:rPr>
              <a:t>крововиливів</a:t>
            </a:r>
            <a:r>
              <a:rPr lang="ru-RU" sz="2000" dirty="0">
                <a:latin typeface="Open Sans"/>
              </a:rPr>
              <a:t>, </a:t>
            </a:r>
            <a:r>
              <a:rPr lang="ru-RU" sz="2000" dirty="0" err="1">
                <a:latin typeface="Open Sans"/>
              </a:rPr>
              <a:t>що</a:t>
            </a:r>
            <a:r>
              <a:rPr lang="ru-RU" sz="2000" dirty="0">
                <a:latin typeface="Open Sans"/>
              </a:rPr>
              <a:t> </a:t>
            </a:r>
            <a:r>
              <a:rPr lang="ru-RU" sz="2000" dirty="0" err="1">
                <a:latin typeface="Open Sans"/>
              </a:rPr>
              <a:t>відносяться</a:t>
            </a:r>
            <a:r>
              <a:rPr lang="ru-RU" sz="2000" dirty="0">
                <a:latin typeface="Open Sans"/>
              </a:rPr>
              <a:t> до «</a:t>
            </a:r>
            <a:r>
              <a:rPr lang="ru-RU" sz="2000" dirty="0" err="1">
                <a:latin typeface="Open Sans"/>
              </a:rPr>
              <a:t>високим</a:t>
            </a:r>
            <a:r>
              <a:rPr lang="ru-RU" sz="2000" dirty="0">
                <a:latin typeface="Open Sans"/>
              </a:rPr>
              <a:t> </a:t>
            </a:r>
            <a:r>
              <a:rPr lang="ru-RU" sz="2000" dirty="0" err="1">
                <a:latin typeface="Open Sans"/>
              </a:rPr>
              <a:t>або</a:t>
            </a:r>
            <a:r>
              <a:rPr lang="ru-RU" sz="2000" dirty="0">
                <a:latin typeface="Open Sans"/>
              </a:rPr>
              <a:t> </a:t>
            </a:r>
            <a:r>
              <a:rPr lang="ru-RU" sz="2000" dirty="0" err="1">
                <a:latin typeface="Open Sans"/>
              </a:rPr>
              <a:t>змішаним</a:t>
            </a:r>
            <a:r>
              <a:rPr lang="ru-RU" sz="2000" dirty="0">
                <a:latin typeface="Open Sans"/>
              </a:rPr>
              <a:t> плотностям».</a:t>
            </a:r>
            <a:endParaRPr lang="ru-RU" sz="2000" b="0" i="0" dirty="0">
              <a:effectLst/>
              <a:latin typeface="Open San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84960" y="249421"/>
            <a:ext cx="90220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FFFF00"/>
                </a:solidFill>
              </a:rPr>
              <a:t>Класифікація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травматичної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черепно-мозкової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травми</a:t>
            </a:r>
            <a:r>
              <a:rPr lang="ru-RU" sz="2400" b="1" dirty="0">
                <a:solidFill>
                  <a:srgbClr val="FFFF00"/>
                </a:solidFill>
              </a:rPr>
              <a:t> Маршалла</a:t>
            </a:r>
          </a:p>
        </p:txBody>
      </p:sp>
    </p:spTree>
    <p:extLst>
      <p:ext uri="{BB962C8B-B14F-4D97-AF65-F5344CB8AC3E}">
        <p14:creationId xmlns:p14="http://schemas.microsoft.com/office/powerpoint/2010/main" val="140284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3957" y="1367481"/>
            <a:ext cx="104126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ru-RU" b="0" i="0" dirty="0">
              <a:effectLst/>
              <a:latin typeface="Open San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49827" y="232006"/>
            <a:ext cx="87782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FFFF00"/>
                </a:solidFill>
              </a:rPr>
              <a:t>Класифікація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травматичної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черепно-мозкової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травми</a:t>
            </a:r>
            <a:r>
              <a:rPr lang="ru-RU" sz="2400" b="1" dirty="0">
                <a:solidFill>
                  <a:srgbClr val="FFFF00"/>
                </a:solidFill>
              </a:rPr>
              <a:t> Маршалла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10195" y="1245327"/>
            <a:ext cx="883049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b="1" dirty="0" err="1"/>
              <a:t>дифузне</a:t>
            </a:r>
            <a:r>
              <a:rPr lang="ru-RU" b="1" dirty="0"/>
              <a:t> </a:t>
            </a:r>
            <a:r>
              <a:rPr lang="ru-RU" b="1" dirty="0" err="1"/>
              <a:t>пошкодження</a:t>
            </a:r>
            <a:r>
              <a:rPr lang="ru-RU" b="1" dirty="0"/>
              <a:t> </a:t>
            </a:r>
            <a:r>
              <a:rPr lang="en-US" b="1" dirty="0"/>
              <a:t>I (</a:t>
            </a:r>
            <a:r>
              <a:rPr lang="ru-RU" b="1" dirty="0" err="1"/>
              <a:t>відсутність</a:t>
            </a:r>
            <a:r>
              <a:rPr lang="ru-RU" b="1" dirty="0"/>
              <a:t> </a:t>
            </a:r>
            <a:r>
              <a:rPr lang="ru-RU" b="1" dirty="0" err="1"/>
              <a:t>видимої</a:t>
            </a:r>
            <a:r>
              <a:rPr lang="ru-RU" b="1" dirty="0"/>
              <a:t> </a:t>
            </a:r>
            <a:r>
              <a:rPr lang="ru-RU" b="1" dirty="0" err="1"/>
              <a:t>патології</a:t>
            </a:r>
            <a:r>
              <a:rPr lang="ru-RU" b="1" dirty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     </a:t>
            </a:r>
            <a:r>
              <a:rPr lang="ru-RU" dirty="0" err="1"/>
              <a:t>немає</a:t>
            </a:r>
            <a:r>
              <a:rPr lang="ru-RU" dirty="0"/>
              <a:t> </a:t>
            </a:r>
            <a:r>
              <a:rPr lang="ru-RU" dirty="0" err="1"/>
              <a:t>видимої</a:t>
            </a:r>
            <a:r>
              <a:rPr lang="ru-RU" dirty="0"/>
              <a:t> </a:t>
            </a:r>
            <a:r>
              <a:rPr lang="ru-RU" dirty="0" err="1"/>
              <a:t>внутрішньочерепної</a:t>
            </a:r>
            <a:r>
              <a:rPr lang="ru-RU" dirty="0"/>
              <a:t> </a:t>
            </a:r>
            <a:r>
              <a:rPr lang="ru-RU" dirty="0" err="1"/>
              <a:t>патології</a:t>
            </a:r>
            <a:endParaRPr lang="ru-RU" dirty="0"/>
          </a:p>
          <a:p>
            <a:pPr>
              <a:buFont typeface="Arial" pitchFamily="34" charset="0"/>
              <a:buChar char="•"/>
            </a:pPr>
            <a:r>
              <a:rPr lang="ru-RU" b="1" dirty="0" err="1"/>
              <a:t>дифузний</a:t>
            </a:r>
            <a:r>
              <a:rPr lang="ru-RU" b="1" dirty="0"/>
              <a:t> </a:t>
            </a:r>
            <a:r>
              <a:rPr lang="ru-RU" b="1" dirty="0" err="1"/>
              <a:t>шкоди</a:t>
            </a:r>
            <a:r>
              <a:rPr lang="ru-RU" b="1" dirty="0"/>
              <a:t> </a:t>
            </a:r>
            <a:r>
              <a:rPr lang="en-US" b="1" dirty="0"/>
              <a:t>II</a:t>
            </a:r>
            <a:endParaRPr lang="uk-UA" b="1" dirty="0"/>
          </a:p>
          <a:p>
            <a:pPr>
              <a:buFont typeface="Arial" pitchFamily="34" charset="0"/>
              <a:buChar char="•"/>
            </a:pPr>
            <a:r>
              <a:rPr lang="ru-RU" dirty="0"/>
              <a:t>     </a:t>
            </a:r>
            <a:r>
              <a:rPr lang="ru-RU" dirty="0" err="1"/>
              <a:t>зміщення</a:t>
            </a:r>
            <a:r>
              <a:rPr lang="ru-RU" dirty="0"/>
              <a:t> </a:t>
            </a:r>
            <a:r>
              <a:rPr lang="ru-RU" dirty="0" err="1"/>
              <a:t>середньої</a:t>
            </a:r>
            <a:r>
              <a:rPr lang="ru-RU" dirty="0"/>
              <a:t> </a:t>
            </a:r>
            <a:r>
              <a:rPr lang="ru-RU" dirty="0" err="1"/>
              <a:t>лінії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0 до 5 мм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     </a:t>
            </a:r>
            <a:r>
              <a:rPr lang="ru-RU" dirty="0" err="1"/>
              <a:t>базальні</a:t>
            </a:r>
            <a:r>
              <a:rPr lang="ru-RU" dirty="0"/>
              <a:t> </a:t>
            </a:r>
            <a:r>
              <a:rPr lang="ru-RU" dirty="0" err="1"/>
              <a:t>цистерни</a:t>
            </a:r>
            <a:r>
              <a:rPr lang="ru-RU" dirty="0"/>
              <a:t> </a:t>
            </a:r>
            <a:r>
              <a:rPr lang="ru-RU" dirty="0" err="1"/>
              <a:t>залишаються</a:t>
            </a:r>
            <a:r>
              <a:rPr lang="ru-RU" dirty="0"/>
              <a:t> </a:t>
            </a:r>
            <a:r>
              <a:rPr lang="ru-RU" dirty="0" err="1"/>
              <a:t>видимими</a:t>
            </a:r>
            <a:endParaRPr lang="ru-RU" dirty="0"/>
          </a:p>
          <a:p>
            <a:pPr>
              <a:buFont typeface="Arial" pitchFamily="34" charset="0"/>
              <a:buChar char="•"/>
            </a:pPr>
            <a:r>
              <a:rPr lang="ru-RU" dirty="0"/>
              <a:t>     </a:t>
            </a:r>
            <a:r>
              <a:rPr lang="ru-RU" dirty="0" err="1"/>
              <a:t>немає</a:t>
            </a:r>
            <a:r>
              <a:rPr lang="ru-RU" dirty="0"/>
              <a:t> </a:t>
            </a:r>
            <a:r>
              <a:rPr lang="ru-RU" dirty="0" err="1"/>
              <a:t>високих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змішаних</a:t>
            </a:r>
            <a:r>
              <a:rPr lang="ru-RU" dirty="0"/>
              <a:t> </a:t>
            </a:r>
            <a:r>
              <a:rPr lang="ru-RU" dirty="0" err="1"/>
              <a:t>щільності</a:t>
            </a:r>
            <a:r>
              <a:rPr lang="ru-RU" dirty="0"/>
              <a:t>&gt; 25 см 3</a:t>
            </a:r>
          </a:p>
          <a:p>
            <a:pPr>
              <a:buFont typeface="Arial" pitchFamily="34" charset="0"/>
              <a:buChar char="•"/>
            </a:pPr>
            <a:r>
              <a:rPr lang="ru-RU" b="1" dirty="0" err="1"/>
              <a:t>дифузне</a:t>
            </a:r>
            <a:r>
              <a:rPr lang="ru-RU" b="1" dirty="0"/>
              <a:t> </a:t>
            </a:r>
            <a:r>
              <a:rPr lang="ru-RU" b="1" dirty="0" err="1"/>
              <a:t>пошкодження</a:t>
            </a:r>
            <a:r>
              <a:rPr lang="ru-RU" b="1" dirty="0"/>
              <a:t> </a:t>
            </a:r>
            <a:r>
              <a:rPr lang="en-US" b="1" dirty="0"/>
              <a:t>III (</a:t>
            </a:r>
            <a:r>
              <a:rPr lang="ru-RU" b="1" dirty="0"/>
              <a:t>набряк)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      </a:t>
            </a:r>
            <a:r>
              <a:rPr lang="ru-RU" dirty="0" err="1"/>
              <a:t>зміщення</a:t>
            </a:r>
            <a:r>
              <a:rPr lang="ru-RU" dirty="0"/>
              <a:t> </a:t>
            </a:r>
            <a:r>
              <a:rPr lang="ru-RU" dirty="0" err="1"/>
              <a:t>середньої</a:t>
            </a:r>
            <a:r>
              <a:rPr lang="ru-RU" dirty="0"/>
              <a:t> </a:t>
            </a:r>
            <a:r>
              <a:rPr lang="ru-RU" dirty="0" err="1"/>
              <a:t>лінії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0 до 5 мм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      </a:t>
            </a:r>
            <a:r>
              <a:rPr lang="ru-RU" dirty="0" err="1"/>
              <a:t>базальні</a:t>
            </a:r>
            <a:r>
              <a:rPr lang="ru-RU" dirty="0"/>
              <a:t> </a:t>
            </a:r>
            <a:r>
              <a:rPr lang="ru-RU" dirty="0" err="1"/>
              <a:t>цистерни</a:t>
            </a:r>
            <a:r>
              <a:rPr lang="ru-RU" dirty="0"/>
              <a:t>, </a:t>
            </a:r>
            <a:r>
              <a:rPr lang="ru-RU" dirty="0" err="1"/>
              <a:t>стислі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повністю</a:t>
            </a:r>
            <a:r>
              <a:rPr lang="ru-RU" dirty="0"/>
              <a:t> </a:t>
            </a:r>
            <a:r>
              <a:rPr lang="ru-RU" dirty="0" err="1"/>
              <a:t>стерті</a:t>
            </a:r>
            <a:endParaRPr lang="ru-RU" dirty="0"/>
          </a:p>
          <a:p>
            <a:pPr>
              <a:buFont typeface="Arial" pitchFamily="34" charset="0"/>
              <a:buChar char="•"/>
            </a:pPr>
            <a:r>
              <a:rPr lang="ru-RU" dirty="0"/>
              <a:t>      </a:t>
            </a:r>
            <a:r>
              <a:rPr lang="ru-RU" dirty="0" err="1"/>
              <a:t>немає</a:t>
            </a:r>
            <a:r>
              <a:rPr lang="ru-RU" dirty="0"/>
              <a:t> </a:t>
            </a:r>
            <a:r>
              <a:rPr lang="ru-RU" dirty="0" err="1"/>
              <a:t>високих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змішаних</a:t>
            </a:r>
            <a:r>
              <a:rPr lang="ru-RU" dirty="0"/>
              <a:t> </a:t>
            </a:r>
            <a:r>
              <a:rPr lang="ru-RU" dirty="0" err="1"/>
              <a:t>щільності</a:t>
            </a:r>
            <a:r>
              <a:rPr lang="ru-RU" dirty="0"/>
              <a:t>&gt; 25 см 3</a:t>
            </a:r>
          </a:p>
          <a:p>
            <a:pPr>
              <a:buFont typeface="Arial" pitchFamily="34" charset="0"/>
              <a:buChar char="•"/>
            </a:pPr>
            <a:r>
              <a:rPr lang="ru-RU" b="1" dirty="0" err="1"/>
              <a:t>дифузне</a:t>
            </a:r>
            <a:r>
              <a:rPr lang="ru-RU" b="1" dirty="0"/>
              <a:t> </a:t>
            </a:r>
            <a:r>
              <a:rPr lang="ru-RU" b="1" dirty="0" err="1"/>
              <a:t>пошкодження</a:t>
            </a:r>
            <a:r>
              <a:rPr lang="ru-RU" b="1" dirty="0"/>
              <a:t> </a:t>
            </a:r>
            <a:r>
              <a:rPr lang="en-US" b="1" dirty="0"/>
              <a:t>IV (</a:t>
            </a:r>
            <a:r>
              <a:rPr lang="ru-RU" b="1" dirty="0" err="1"/>
              <a:t>зрушення</a:t>
            </a:r>
            <a:r>
              <a:rPr lang="ru-RU" b="1" dirty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      </a:t>
            </a:r>
            <a:r>
              <a:rPr lang="ru-RU" dirty="0" err="1"/>
              <a:t>зміщення</a:t>
            </a:r>
            <a:r>
              <a:rPr lang="ru-RU" dirty="0"/>
              <a:t> </a:t>
            </a:r>
            <a:r>
              <a:rPr lang="ru-RU" dirty="0" err="1"/>
              <a:t>серединних</a:t>
            </a:r>
            <a:r>
              <a:rPr lang="ru-RU" dirty="0"/>
              <a:t> структур&gt; 5 мм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      </a:t>
            </a:r>
            <a:r>
              <a:rPr lang="ru-RU" dirty="0" err="1"/>
              <a:t>немає</a:t>
            </a:r>
            <a:r>
              <a:rPr lang="ru-RU" dirty="0"/>
              <a:t> </a:t>
            </a:r>
            <a:r>
              <a:rPr lang="ru-RU" dirty="0" err="1"/>
              <a:t>високих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змішаних</a:t>
            </a:r>
            <a:r>
              <a:rPr lang="ru-RU" dirty="0"/>
              <a:t> </a:t>
            </a:r>
            <a:r>
              <a:rPr lang="ru-RU" dirty="0" err="1"/>
              <a:t>щільності</a:t>
            </a:r>
            <a:r>
              <a:rPr lang="ru-RU" dirty="0"/>
              <a:t>&gt; 25 см 3</a:t>
            </a:r>
          </a:p>
          <a:p>
            <a:pPr>
              <a:buFont typeface="Arial" pitchFamily="34" charset="0"/>
              <a:buChar char="•"/>
            </a:pPr>
            <a:r>
              <a:rPr lang="ru-RU" b="1" dirty="0" err="1"/>
              <a:t>евакуйоване</a:t>
            </a:r>
            <a:r>
              <a:rPr lang="ru-RU" b="1" dirty="0"/>
              <a:t> </a:t>
            </a:r>
            <a:r>
              <a:rPr lang="ru-RU" b="1" dirty="0" err="1"/>
              <a:t>масове</a:t>
            </a:r>
            <a:r>
              <a:rPr lang="ru-RU" b="1" dirty="0"/>
              <a:t> </a:t>
            </a:r>
            <a:r>
              <a:rPr lang="ru-RU" b="1" dirty="0" err="1"/>
              <a:t>ураження</a:t>
            </a:r>
            <a:r>
              <a:rPr lang="ru-RU" b="1" dirty="0"/>
              <a:t> </a:t>
            </a:r>
            <a:r>
              <a:rPr lang="en-US" b="1" dirty="0"/>
              <a:t>V</a:t>
            </a:r>
            <a:endParaRPr lang="uk-UA" b="1" dirty="0"/>
          </a:p>
          <a:p>
            <a:pPr>
              <a:buFont typeface="Arial" pitchFamily="34" charset="0"/>
              <a:buChar char="•"/>
            </a:pPr>
            <a:r>
              <a:rPr lang="ru-RU" dirty="0"/>
              <a:t>      </a:t>
            </a:r>
            <a:r>
              <a:rPr lang="ru-RU" dirty="0" err="1"/>
              <a:t>будь-яка</a:t>
            </a:r>
            <a:r>
              <a:rPr lang="ru-RU" dirty="0"/>
              <a:t> </a:t>
            </a:r>
            <a:r>
              <a:rPr lang="ru-RU" dirty="0" err="1"/>
              <a:t>поразка</a:t>
            </a:r>
            <a:r>
              <a:rPr lang="ru-RU" dirty="0"/>
              <a:t>, </a:t>
            </a:r>
            <a:r>
              <a:rPr lang="ru-RU" dirty="0" err="1"/>
              <a:t>евакуйоване</a:t>
            </a:r>
            <a:r>
              <a:rPr lang="ru-RU" dirty="0"/>
              <a:t> </a:t>
            </a:r>
            <a:r>
              <a:rPr lang="ru-RU" dirty="0" err="1"/>
              <a:t>хірургічним</a:t>
            </a:r>
            <a:r>
              <a:rPr lang="ru-RU" dirty="0"/>
              <a:t> шляхом</a:t>
            </a:r>
          </a:p>
          <a:p>
            <a:pPr>
              <a:buFont typeface="Arial" pitchFamily="34" charset="0"/>
              <a:buChar char="•"/>
            </a:pPr>
            <a:r>
              <a:rPr lang="ru-RU" b="1" dirty="0" err="1"/>
              <a:t>неевакуірованние</a:t>
            </a:r>
            <a:r>
              <a:rPr lang="ru-RU" b="1" dirty="0"/>
              <a:t> </a:t>
            </a:r>
            <a:r>
              <a:rPr lang="ru-RU" b="1" dirty="0" err="1"/>
              <a:t>масове</a:t>
            </a:r>
            <a:r>
              <a:rPr lang="ru-RU" b="1" dirty="0"/>
              <a:t> </a:t>
            </a:r>
            <a:r>
              <a:rPr lang="ru-RU" b="1" dirty="0" err="1"/>
              <a:t>ураження</a:t>
            </a:r>
            <a:r>
              <a:rPr lang="ru-RU" b="1" dirty="0"/>
              <a:t> </a:t>
            </a:r>
            <a:r>
              <a:rPr lang="en-US" b="1" dirty="0"/>
              <a:t>VI</a:t>
            </a:r>
            <a:endParaRPr lang="uk-UA" b="1" dirty="0"/>
          </a:p>
          <a:p>
            <a:pPr>
              <a:buFont typeface="Arial" pitchFamily="34" charset="0"/>
              <a:buChar char="•"/>
            </a:pPr>
            <a:r>
              <a:rPr lang="ru-RU" dirty="0"/>
              <a:t>      </a:t>
            </a:r>
            <a:r>
              <a:rPr lang="ru-RU" dirty="0" err="1"/>
              <a:t>висока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змішана</a:t>
            </a:r>
            <a:r>
              <a:rPr lang="ru-RU" dirty="0"/>
              <a:t> </a:t>
            </a:r>
            <a:r>
              <a:rPr lang="ru-RU" dirty="0" err="1"/>
              <a:t>щільність</a:t>
            </a:r>
            <a:r>
              <a:rPr lang="ru-RU" dirty="0"/>
              <a:t>&gt; 25 см 3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      НЕ </a:t>
            </a:r>
            <a:r>
              <a:rPr lang="ru-RU" dirty="0" err="1"/>
              <a:t>хірургічна</a:t>
            </a:r>
            <a:r>
              <a:rPr lang="ru-RU" dirty="0"/>
              <a:t> </a:t>
            </a:r>
            <a:r>
              <a:rPr lang="ru-RU" dirty="0" err="1"/>
              <a:t>евакуація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171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73188" y="804843"/>
            <a:ext cx="619179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1) </a:t>
            </a:r>
            <a:r>
              <a:rPr lang="ru-RU" dirty="0" err="1"/>
              <a:t>Ударно-протиударний</a:t>
            </a:r>
            <a:r>
              <a:rPr lang="ru-RU" dirty="0"/>
              <a:t>:</a:t>
            </a:r>
          </a:p>
          <a:p>
            <a:r>
              <a:rPr lang="ru-RU" dirty="0"/>
              <a:t>(</a:t>
            </a:r>
            <a:r>
              <a:rPr lang="ru-RU" dirty="0" err="1"/>
              <a:t>Ударна</a:t>
            </a:r>
            <a:r>
              <a:rPr lang="ru-RU" dirty="0"/>
              <a:t> </a:t>
            </a:r>
            <a:r>
              <a:rPr lang="ru-RU" dirty="0" err="1"/>
              <a:t>хвиля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розповсюджується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 </a:t>
            </a:r>
            <a:r>
              <a:rPr lang="ru-RU" dirty="0" err="1"/>
              <a:t>докладання</a:t>
            </a:r>
            <a:r>
              <a:rPr lang="ru-RU" dirty="0"/>
              <a:t> </a:t>
            </a:r>
            <a:r>
              <a:rPr lang="ru-RU" dirty="0" err="1"/>
              <a:t>травмуючого</a:t>
            </a:r>
            <a:r>
              <a:rPr lang="ru-RU" dirty="0"/>
              <a:t> агента до </a:t>
            </a:r>
            <a:r>
              <a:rPr lang="ru-RU" dirty="0" err="1"/>
              <a:t>голови</a:t>
            </a:r>
            <a:r>
              <a:rPr lang="ru-RU" dirty="0"/>
              <a:t> через </a:t>
            </a:r>
            <a:r>
              <a:rPr lang="ru-RU" dirty="0" err="1"/>
              <a:t>мозок</a:t>
            </a:r>
            <a:r>
              <a:rPr lang="ru-RU" dirty="0"/>
              <a:t> до </a:t>
            </a:r>
            <a:r>
              <a:rPr lang="ru-RU" dirty="0" err="1"/>
              <a:t>протилежного</a:t>
            </a:r>
            <a:r>
              <a:rPr lang="ru-RU" dirty="0"/>
              <a:t> полюса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швидкими</a:t>
            </a:r>
            <a:r>
              <a:rPr lang="ru-RU" dirty="0"/>
              <a:t> перепадами </a:t>
            </a:r>
            <a:r>
              <a:rPr lang="ru-RU" dirty="0" err="1"/>
              <a:t>тиску</a:t>
            </a:r>
            <a:r>
              <a:rPr lang="ru-RU" dirty="0"/>
              <a:t> в </a:t>
            </a:r>
            <a:r>
              <a:rPr lang="ru-RU" dirty="0" err="1"/>
              <a:t>місцях</a:t>
            </a:r>
            <a:r>
              <a:rPr lang="ru-RU" dirty="0"/>
              <a:t> удару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противоудара</a:t>
            </a:r>
            <a:r>
              <a:rPr lang="ru-RU" dirty="0"/>
              <a:t>).</a:t>
            </a:r>
          </a:p>
          <a:p>
            <a:r>
              <a:rPr lang="ru-RU" dirty="0"/>
              <a:t> - </a:t>
            </a:r>
            <a:r>
              <a:rPr lang="ru-RU" dirty="0" err="1"/>
              <a:t>Протиударні</a:t>
            </a:r>
            <a:r>
              <a:rPr lang="ru-RU" dirty="0"/>
              <a:t> </a:t>
            </a:r>
            <a:r>
              <a:rPr lang="ru-RU" dirty="0" err="1"/>
              <a:t>удари</a:t>
            </a:r>
            <a:r>
              <a:rPr lang="ru-RU" dirty="0"/>
              <a:t> </a:t>
            </a:r>
            <a:r>
              <a:rPr lang="ru-RU" dirty="0" err="1"/>
              <a:t>виникають</a:t>
            </a:r>
            <a:r>
              <a:rPr lang="ru-RU" dirty="0"/>
              <a:t> в </a:t>
            </a:r>
            <a:r>
              <a:rPr lang="ru-RU" dirty="0" err="1"/>
              <a:t>зоні</a:t>
            </a:r>
            <a:r>
              <a:rPr lang="ru-RU" dirty="0"/>
              <a:t> прямо </a:t>
            </a:r>
            <a:r>
              <a:rPr lang="ru-RU" dirty="0" err="1"/>
              <a:t>протилежної</a:t>
            </a:r>
            <a:r>
              <a:rPr lang="ru-RU" dirty="0"/>
              <a:t> </a:t>
            </a:r>
            <a:r>
              <a:rPr lang="ru-RU" dirty="0" err="1"/>
              <a:t>зоні</a:t>
            </a:r>
            <a:r>
              <a:rPr lang="ru-RU" dirty="0"/>
              <a:t> удару.- </a:t>
            </a:r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зустрічаються</a:t>
            </a:r>
            <a:r>
              <a:rPr lang="ru-RU" dirty="0"/>
              <a:t> на полюсах </a:t>
            </a:r>
            <a:r>
              <a:rPr lang="ru-RU" dirty="0" err="1"/>
              <a:t>лобових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скроневих</a:t>
            </a:r>
            <a:r>
              <a:rPr lang="ru-RU" dirty="0"/>
              <a:t> </a:t>
            </a:r>
            <a:r>
              <a:rPr lang="ru-RU" dirty="0" err="1"/>
              <a:t>часток</a:t>
            </a:r>
            <a:r>
              <a:rPr lang="ru-RU" dirty="0"/>
              <a:t>.</a:t>
            </a:r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665" y="807820"/>
            <a:ext cx="4900567" cy="249100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51665" y="80737"/>
            <a:ext cx="930422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FF00"/>
                </a:solidFill>
              </a:rPr>
              <a:t>По </a:t>
            </a:r>
            <a:r>
              <a:rPr lang="ru-RU" sz="3200" b="1" dirty="0" err="1">
                <a:solidFill>
                  <a:srgbClr val="FFFF00"/>
                </a:solidFill>
              </a:rPr>
              <a:t>біомеханізму</a:t>
            </a:r>
            <a:r>
              <a:rPr lang="ru-RU" sz="3200" b="1" dirty="0">
                <a:solidFill>
                  <a:srgbClr val="FFFF00"/>
                </a:solidFill>
              </a:rPr>
              <a:t> ЧМТ </a:t>
            </a:r>
            <a:r>
              <a:rPr lang="ru-RU" sz="3200" b="1" dirty="0" err="1">
                <a:solidFill>
                  <a:srgbClr val="FFFF00"/>
                </a:solidFill>
              </a:rPr>
              <a:t>розрізняють</a:t>
            </a:r>
            <a:r>
              <a:rPr lang="ru-RU" sz="3200" b="1" dirty="0">
                <a:solidFill>
                  <a:srgbClr val="FFFF00"/>
                </a:solidFill>
              </a:rPr>
              <a:t> :</a:t>
            </a:r>
            <a:endParaRPr lang="ru-RU" sz="3200" dirty="0">
              <a:solidFill>
                <a:srgbClr val="FFFF00"/>
              </a:solidFill>
            </a:endParaRP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51665" y="3665838"/>
            <a:ext cx="4900567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 err="1"/>
              <a:t>Протиударний</a:t>
            </a:r>
            <a:r>
              <a:rPr lang="ru-RU" dirty="0"/>
              <a:t> </a:t>
            </a:r>
            <a:r>
              <a:rPr lang="ru-RU" dirty="0" err="1"/>
              <a:t>механізм</a:t>
            </a:r>
            <a:r>
              <a:rPr lang="ru-RU" dirty="0"/>
              <a:t> </a:t>
            </a:r>
            <a:r>
              <a:rPr lang="ru-RU" dirty="0" err="1"/>
              <a:t>формування</a:t>
            </a:r>
            <a:r>
              <a:rPr lang="ru-RU" dirty="0"/>
              <a:t> </a:t>
            </a:r>
            <a:r>
              <a:rPr lang="ru-RU" dirty="0" err="1"/>
              <a:t>вогнища</a:t>
            </a:r>
            <a:r>
              <a:rPr lang="ru-RU" dirty="0"/>
              <a:t> </a:t>
            </a:r>
            <a:r>
              <a:rPr lang="ru-RU" dirty="0" err="1"/>
              <a:t>контузії</a:t>
            </a:r>
            <a:r>
              <a:rPr lang="ru-RU" dirty="0"/>
              <a:t> в </a:t>
            </a:r>
            <a:r>
              <a:rPr lang="ru-RU" dirty="0" err="1"/>
              <a:t>лівій</a:t>
            </a:r>
            <a:r>
              <a:rPr lang="ru-RU" dirty="0"/>
              <a:t> </a:t>
            </a:r>
            <a:r>
              <a:rPr lang="ru-RU" dirty="0" err="1"/>
              <a:t>лобовій</a:t>
            </a:r>
            <a:r>
              <a:rPr lang="ru-RU" dirty="0"/>
              <a:t> </a:t>
            </a:r>
            <a:r>
              <a:rPr lang="ru-RU" dirty="0" err="1"/>
              <a:t>частці</a:t>
            </a:r>
            <a:r>
              <a:rPr lang="ru-RU" dirty="0"/>
              <a:t> </a:t>
            </a:r>
            <a:r>
              <a:rPr lang="ru-RU" dirty="0" err="1"/>
              <a:t>в</a:t>
            </a:r>
            <a:r>
              <a:rPr lang="ru-RU" dirty="0"/>
              <a:t> </a:t>
            </a:r>
            <a:r>
              <a:rPr lang="ru-RU" dirty="0" err="1"/>
              <a:t>поєднанні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субдуральної</a:t>
            </a:r>
            <a:r>
              <a:rPr lang="ru-RU" dirty="0"/>
              <a:t> гематомою при </a:t>
            </a:r>
            <a:r>
              <a:rPr lang="ru-RU" dirty="0" err="1"/>
              <a:t>переломі</a:t>
            </a:r>
            <a:r>
              <a:rPr lang="ru-RU" dirty="0"/>
              <a:t> </a:t>
            </a:r>
            <a:r>
              <a:rPr lang="ru-RU" dirty="0" err="1"/>
              <a:t>луски</a:t>
            </a:r>
            <a:r>
              <a:rPr lang="ru-RU" dirty="0"/>
              <a:t> </a:t>
            </a:r>
            <a:r>
              <a:rPr lang="ru-RU" dirty="0" err="1"/>
              <a:t>потиличної</a:t>
            </a:r>
            <a:r>
              <a:rPr lang="ru-RU" dirty="0"/>
              <a:t> </a:t>
            </a:r>
            <a:r>
              <a:rPr lang="ru-RU" dirty="0" err="1"/>
              <a:t>кістки.КТ</a:t>
            </a:r>
            <a:r>
              <a:rPr lang="ru-RU" dirty="0"/>
              <a:t>.</a:t>
            </a:r>
          </a:p>
          <a:p>
            <a:r>
              <a:rPr lang="ru-RU" dirty="0"/>
              <a:t>А - </a:t>
            </a:r>
            <a:r>
              <a:rPr lang="ru-RU" dirty="0" err="1"/>
              <a:t>кістковий</a:t>
            </a:r>
            <a:r>
              <a:rPr lang="ru-RU" dirty="0"/>
              <a:t> режим. </a:t>
            </a:r>
            <a:r>
              <a:rPr lang="ru-RU" dirty="0" err="1"/>
              <a:t>Множинні</a:t>
            </a:r>
            <a:r>
              <a:rPr lang="ru-RU" dirty="0"/>
              <a:t> переломи </a:t>
            </a:r>
            <a:r>
              <a:rPr lang="ru-RU" dirty="0" err="1"/>
              <a:t>луски</a:t>
            </a:r>
            <a:r>
              <a:rPr lang="ru-RU" dirty="0"/>
              <a:t> </a:t>
            </a:r>
            <a:r>
              <a:rPr lang="ru-RU" dirty="0" err="1"/>
              <a:t>потиличної</a:t>
            </a:r>
            <a:r>
              <a:rPr lang="ru-RU" dirty="0"/>
              <a:t> </a:t>
            </a:r>
            <a:r>
              <a:rPr lang="ru-RU" dirty="0" err="1"/>
              <a:t>кістки</a:t>
            </a:r>
            <a:r>
              <a:rPr lang="ru-RU" dirty="0"/>
              <a:t>.  </a:t>
            </a:r>
          </a:p>
          <a:p>
            <a:r>
              <a:rPr lang="ru-RU" dirty="0"/>
              <a:t>Б </a:t>
            </a:r>
            <a:r>
              <a:rPr lang="ru-RU" dirty="0" err="1"/>
              <a:t>тканинні</a:t>
            </a:r>
            <a:r>
              <a:rPr lang="ru-RU" dirty="0"/>
              <a:t> режим. Великий </a:t>
            </a:r>
            <a:r>
              <a:rPr lang="ru-RU" dirty="0" err="1"/>
              <a:t>осередок</a:t>
            </a:r>
            <a:r>
              <a:rPr lang="ru-RU" dirty="0"/>
              <a:t> </a:t>
            </a:r>
            <a:r>
              <a:rPr lang="ru-RU" dirty="0" err="1"/>
              <a:t>розтрощення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субдуральна</a:t>
            </a:r>
            <a:r>
              <a:rPr lang="ru-RU" dirty="0"/>
              <a:t> гематома </a:t>
            </a:r>
            <a:r>
              <a:rPr lang="ru-RU" dirty="0" err="1"/>
              <a:t>зліва</a:t>
            </a:r>
            <a:r>
              <a:rPr lang="ru-RU" dirty="0"/>
              <a:t>.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rot="5400000">
            <a:off x="6917537" y="4679165"/>
            <a:ext cx="357190" cy="14287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6200000" flipH="1">
            <a:off x="7453322" y="4643446"/>
            <a:ext cx="357190" cy="21431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5400000" flipH="1" flipV="1">
            <a:off x="9525024" y="3929066"/>
            <a:ext cx="285752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593" y="3665838"/>
            <a:ext cx="6066181" cy="23448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9" name="Прямая со стрелкой 8"/>
          <p:cNvCxnSpPr/>
          <p:nvPr/>
        </p:nvCxnSpPr>
        <p:spPr>
          <a:xfrm>
            <a:off x="6730314" y="5305168"/>
            <a:ext cx="222421" cy="3377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7949514" y="5096999"/>
            <a:ext cx="140043" cy="4470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10313773" y="4349578"/>
            <a:ext cx="0" cy="494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9667106" y="4193059"/>
            <a:ext cx="5354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000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Дом\Desktop\работа Юля\медин\моя практика\sotryasenie-golovnogo-mozga33-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04659" y="97028"/>
            <a:ext cx="3481674" cy="31617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Картинки по запросу ускорения-замедления  чмт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692481" y="4371077"/>
            <a:ext cx="3112340" cy="2333006"/>
          </a:xfrm>
          <a:prstGeom prst="rect">
            <a:avLst/>
          </a:prstGeom>
          <a:noFill/>
        </p:spPr>
      </p:pic>
      <p:pic>
        <p:nvPicPr>
          <p:cNvPr id="60417" name="Picture 1" descr="C:\Users\Дом\Desktop\работа Юля\медин\моя практика\images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43120" y="3666086"/>
            <a:ext cx="4055884" cy="3037997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929052" y="110086"/>
            <a:ext cx="609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</a:rPr>
              <a:t>По </a:t>
            </a:r>
            <a:r>
              <a:rPr lang="ru-RU" sz="2400" b="1" dirty="0" err="1">
                <a:solidFill>
                  <a:srgbClr val="FFFF00"/>
                </a:solidFill>
              </a:rPr>
              <a:t>біомеханізму</a:t>
            </a:r>
            <a:r>
              <a:rPr lang="ru-RU" sz="2400" b="1" dirty="0">
                <a:solidFill>
                  <a:srgbClr val="FFFF00"/>
                </a:solidFill>
              </a:rPr>
              <a:t> ЧМТ </a:t>
            </a:r>
            <a:r>
              <a:rPr lang="ru-RU" sz="2400" b="1" dirty="0" err="1">
                <a:solidFill>
                  <a:srgbClr val="FFFF00"/>
                </a:solidFill>
              </a:rPr>
              <a:t>розрізняють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:</a:t>
            </a:r>
            <a:endParaRPr lang="ru-RU" dirty="0">
              <a:solidFill>
                <a:srgbClr val="FFFF00"/>
              </a:solidFill>
            </a:endParaRP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171405" y="779477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2) </a:t>
            </a:r>
            <a:r>
              <a:rPr lang="ru-RU" dirty="0" err="1"/>
              <a:t>Прискорення-уповільнення</a:t>
            </a:r>
            <a:r>
              <a:rPr lang="ru-RU" dirty="0"/>
              <a:t> (</a:t>
            </a:r>
            <a:r>
              <a:rPr lang="ru-RU" dirty="0" err="1"/>
              <a:t>зрушення</a:t>
            </a:r>
            <a:r>
              <a:rPr lang="ru-RU" dirty="0"/>
              <a:t>, </a:t>
            </a:r>
            <a:r>
              <a:rPr lang="ru-RU" dirty="0" err="1"/>
              <a:t>переміщення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ротація</a:t>
            </a:r>
            <a:r>
              <a:rPr lang="ru-RU" dirty="0"/>
              <a:t> </a:t>
            </a:r>
            <a:r>
              <a:rPr lang="ru-RU" dirty="0" err="1"/>
              <a:t>масивних</a:t>
            </a:r>
            <a:r>
              <a:rPr lang="ru-RU" dirty="0"/>
              <a:t> великих </a:t>
            </a:r>
            <a:r>
              <a:rPr lang="ru-RU" dirty="0" err="1"/>
              <a:t>півкуль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фіксованого</a:t>
            </a:r>
            <a:r>
              <a:rPr lang="ru-RU" dirty="0"/>
              <a:t> </a:t>
            </a:r>
            <a:r>
              <a:rPr lang="ru-RU" dirty="0" err="1"/>
              <a:t>стовбура</a:t>
            </a:r>
            <a:r>
              <a:rPr lang="ru-RU" dirty="0"/>
              <a:t> </a:t>
            </a:r>
            <a:r>
              <a:rPr lang="ru-RU" dirty="0" err="1"/>
              <a:t>мозку</a:t>
            </a:r>
            <a:r>
              <a:rPr lang="ru-RU" dirty="0"/>
              <a:t>).</a:t>
            </a:r>
          </a:p>
          <a:p>
            <a:pPr>
              <a:buFontTx/>
              <a:buChar char="-"/>
            </a:pPr>
            <a:r>
              <a:rPr lang="ru-RU" dirty="0" err="1"/>
              <a:t>Зіткнення</a:t>
            </a:r>
            <a:r>
              <a:rPr lang="ru-RU" dirty="0"/>
              <a:t> </a:t>
            </a:r>
            <a:r>
              <a:rPr lang="ru-RU" dirty="0" err="1"/>
              <a:t>голови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травмуючим</a:t>
            </a:r>
            <a:r>
              <a:rPr lang="ru-RU" dirty="0"/>
              <a:t> предметом не </a:t>
            </a:r>
            <a:r>
              <a:rPr lang="ru-RU" dirty="0" err="1"/>
              <a:t>відбувається</a:t>
            </a:r>
            <a:r>
              <a:rPr lang="ru-RU" dirty="0"/>
              <a:t>, а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воно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спостерігається</a:t>
            </a:r>
            <a:r>
              <a:rPr lang="ru-RU" dirty="0"/>
              <a:t>, то не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домінуючого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.</a:t>
            </a:r>
          </a:p>
          <a:p>
            <a:pPr>
              <a:buFontTx/>
              <a:buChar char="-"/>
            </a:pPr>
            <a:r>
              <a:rPr lang="ru-RU" dirty="0"/>
              <a:t>- </a:t>
            </a:r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такий</a:t>
            </a:r>
            <a:r>
              <a:rPr lang="ru-RU" dirty="0"/>
              <a:t> тип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відзначається</a:t>
            </a:r>
            <a:r>
              <a:rPr lang="ru-RU" dirty="0"/>
              <a:t> при ДТП (</a:t>
            </a:r>
            <a:r>
              <a:rPr lang="ru-RU" dirty="0" err="1"/>
              <a:t>наприклад</a:t>
            </a:r>
            <a:r>
              <a:rPr lang="ru-RU" dirty="0"/>
              <a:t>, при </a:t>
            </a:r>
            <a:r>
              <a:rPr lang="ru-RU" dirty="0" err="1"/>
              <a:t>травмі</a:t>
            </a:r>
            <a:r>
              <a:rPr lang="ru-RU" dirty="0"/>
              <a:t> </a:t>
            </a:r>
            <a:r>
              <a:rPr lang="ru-RU" dirty="0" err="1"/>
              <a:t>всередині</a:t>
            </a:r>
            <a:r>
              <a:rPr lang="ru-RU" dirty="0"/>
              <a:t> </a:t>
            </a:r>
            <a:r>
              <a:rPr lang="ru-RU" dirty="0" err="1"/>
              <a:t>кабіни</a:t>
            </a:r>
            <a:r>
              <a:rPr lang="ru-RU" dirty="0"/>
              <a:t>, коли голова </a:t>
            </a:r>
            <a:r>
              <a:rPr lang="ru-RU" dirty="0" err="1"/>
              <a:t>різко</a:t>
            </a:r>
            <a:r>
              <a:rPr lang="ru-RU" dirty="0"/>
              <a:t> </a:t>
            </a:r>
            <a:r>
              <a:rPr lang="ru-RU" dirty="0" err="1"/>
              <a:t>зміщується</a:t>
            </a:r>
            <a:r>
              <a:rPr lang="ru-RU" dirty="0"/>
              <a:t> вперед, а </a:t>
            </a:r>
            <a:r>
              <a:rPr lang="ru-RU" dirty="0" err="1"/>
              <a:t>потім</a:t>
            </a:r>
            <a:r>
              <a:rPr lang="ru-RU" dirty="0"/>
              <a:t> </a:t>
            </a:r>
            <a:r>
              <a:rPr lang="ru-RU" dirty="0" err="1"/>
              <a:t>різко</a:t>
            </a:r>
            <a:r>
              <a:rPr lang="ru-RU" dirty="0"/>
              <a:t> назад).</a:t>
            </a:r>
            <a:r>
              <a:rPr lang="ru-RU" dirty="0" err="1"/>
              <a:t>Основним</a:t>
            </a:r>
            <a:r>
              <a:rPr lang="ru-RU" dirty="0"/>
              <a:t> </a:t>
            </a:r>
            <a:r>
              <a:rPr lang="ru-RU" dirty="0" err="1"/>
              <a:t>морфологічним</a:t>
            </a:r>
            <a:r>
              <a:rPr lang="ru-RU" dirty="0"/>
              <a:t> </a:t>
            </a:r>
            <a:r>
              <a:rPr lang="ru-RU" dirty="0" err="1"/>
              <a:t>виглядом</a:t>
            </a:r>
            <a:r>
              <a:rPr lang="ru-RU" dirty="0"/>
              <a:t> </a:t>
            </a:r>
            <a:r>
              <a:rPr lang="ru-RU" dirty="0" err="1"/>
              <a:t>ушкоджень</a:t>
            </a:r>
            <a:r>
              <a:rPr lang="ru-RU" dirty="0"/>
              <a:t> при </a:t>
            </a:r>
            <a:r>
              <a:rPr lang="ru-RU" dirty="0" err="1"/>
              <a:t>такій</a:t>
            </a:r>
            <a:r>
              <a:rPr lang="ru-RU" dirty="0"/>
              <a:t> </a:t>
            </a:r>
            <a:r>
              <a:rPr lang="ru-RU" dirty="0" err="1"/>
              <a:t>травмі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дифузне</a:t>
            </a:r>
            <a:r>
              <a:rPr lang="ru-RU" dirty="0"/>
              <a:t> </a:t>
            </a:r>
            <a:r>
              <a:rPr lang="ru-RU" dirty="0" err="1"/>
              <a:t>аксональне</a:t>
            </a:r>
            <a:r>
              <a:rPr lang="ru-RU" dirty="0"/>
              <a:t> </a:t>
            </a:r>
            <a:r>
              <a:rPr lang="ru-RU" dirty="0" err="1"/>
              <a:t>ушкодження</a:t>
            </a:r>
            <a:r>
              <a:rPr lang="ru-RU" dirty="0"/>
              <a:t> (ДАП) головного </a:t>
            </a:r>
            <a:r>
              <a:rPr lang="ru-RU" dirty="0" err="1"/>
              <a:t>мозку</a:t>
            </a:r>
            <a:r>
              <a:rPr lang="ru-RU" dirty="0"/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328159" y="4484914"/>
            <a:ext cx="41278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3) </a:t>
            </a:r>
            <a:r>
              <a:rPr lang="ru-RU" dirty="0" err="1"/>
              <a:t>поєднанний</a:t>
            </a:r>
            <a:r>
              <a:rPr lang="ru-RU" dirty="0"/>
              <a:t> (коли </a:t>
            </a:r>
            <a:r>
              <a:rPr lang="ru-RU" dirty="0" err="1"/>
              <a:t>одночасно</a:t>
            </a:r>
            <a:r>
              <a:rPr lang="ru-RU" dirty="0"/>
              <a:t> </a:t>
            </a:r>
            <a:r>
              <a:rPr lang="ru-RU" dirty="0" err="1"/>
              <a:t>впливають</a:t>
            </a:r>
            <a:r>
              <a:rPr lang="ru-RU" dirty="0"/>
              <a:t> </a:t>
            </a:r>
            <a:r>
              <a:rPr lang="ru-RU" dirty="0" err="1"/>
              <a:t>обидва</a:t>
            </a:r>
            <a:r>
              <a:rPr lang="ru-RU" dirty="0"/>
              <a:t> </a:t>
            </a:r>
            <a:r>
              <a:rPr lang="ru-RU" dirty="0" err="1"/>
              <a:t>механізми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7246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6421" y="1053736"/>
            <a:ext cx="107028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У </a:t>
            </a:r>
            <a:r>
              <a:rPr lang="ru-RU" sz="2000" dirty="0" err="1"/>
              <a:t>пацієнтів</a:t>
            </a:r>
            <a:r>
              <a:rPr lang="ru-RU" sz="2000" dirty="0"/>
              <a:t> </a:t>
            </a:r>
            <a:r>
              <a:rPr lang="ru-RU" sz="2000" dirty="0" err="1"/>
              <a:t>з</a:t>
            </a:r>
            <a:r>
              <a:rPr lang="ru-RU" sz="2000" dirty="0"/>
              <a:t> </a:t>
            </a:r>
            <a:r>
              <a:rPr lang="ru-RU" sz="2000" dirty="0" err="1"/>
              <a:t>гострою</a:t>
            </a:r>
            <a:r>
              <a:rPr lang="ru-RU" sz="2000" dirty="0"/>
              <a:t> травмою: </a:t>
            </a:r>
          </a:p>
          <a:p>
            <a:pPr marL="342900" indent="-342900">
              <a:buAutoNum type="arabicPeriod"/>
            </a:pPr>
            <a:r>
              <a:rPr lang="ru-RU" sz="2000" dirty="0" err="1"/>
              <a:t>Первинні</a:t>
            </a:r>
            <a:r>
              <a:rPr lang="ru-RU" sz="2000" dirty="0"/>
              <a:t> </a:t>
            </a:r>
            <a:r>
              <a:rPr lang="ru-RU" sz="2000" dirty="0" err="1"/>
              <a:t>пошкодження</a:t>
            </a:r>
            <a:r>
              <a:rPr lang="ru-RU" sz="2000" dirty="0"/>
              <a:t> головного </a:t>
            </a:r>
            <a:r>
              <a:rPr lang="ru-RU" sz="2000" dirty="0" err="1"/>
              <a:t>мозку</a:t>
            </a:r>
            <a:r>
              <a:rPr lang="ru-RU" sz="2000" dirty="0"/>
              <a:t>:</a:t>
            </a:r>
          </a:p>
          <a:p>
            <a:pPr marL="342900" indent="-342900"/>
            <a:r>
              <a:rPr lang="ru-RU" sz="2000" dirty="0"/>
              <a:t>    - </a:t>
            </a:r>
            <a:r>
              <a:rPr lang="ru-RU" sz="2000" dirty="0" err="1"/>
              <a:t>травматичне</a:t>
            </a:r>
            <a:r>
              <a:rPr lang="ru-RU" sz="2000" dirty="0"/>
              <a:t> </a:t>
            </a:r>
            <a:r>
              <a:rPr lang="ru-RU" sz="2000" dirty="0" err="1"/>
              <a:t>субарахноїдальний</a:t>
            </a:r>
            <a:r>
              <a:rPr lang="ru-RU" sz="2000" dirty="0"/>
              <a:t> </a:t>
            </a:r>
            <a:r>
              <a:rPr lang="ru-RU" sz="2000" dirty="0" err="1"/>
              <a:t>крововилив</a:t>
            </a:r>
            <a:r>
              <a:rPr lang="ru-RU" sz="2000" dirty="0"/>
              <a:t> (САК)</a:t>
            </a:r>
          </a:p>
          <a:p>
            <a:pPr marL="342900" indent="-342900"/>
            <a:r>
              <a:rPr lang="ru-RU" sz="2000" dirty="0"/>
              <a:t>    - </a:t>
            </a:r>
            <a:r>
              <a:rPr lang="ru-RU" sz="2000" dirty="0" err="1"/>
              <a:t>субдуральна</a:t>
            </a:r>
            <a:r>
              <a:rPr lang="ru-RU" sz="2000" dirty="0"/>
              <a:t> </a:t>
            </a:r>
            <a:r>
              <a:rPr lang="ru-RU" sz="2000" dirty="0" err="1"/>
              <a:t>гематомаепідуральна</a:t>
            </a:r>
            <a:endParaRPr lang="ru-RU" sz="2000" dirty="0"/>
          </a:p>
          <a:p>
            <a:pPr marL="342900" indent="-342900"/>
            <a:r>
              <a:rPr lang="ru-RU" sz="2000" dirty="0"/>
              <a:t>    - </a:t>
            </a:r>
            <a:r>
              <a:rPr lang="ru-RU" sz="2000" dirty="0" err="1"/>
              <a:t>гематомавнутріжелудочековое</a:t>
            </a:r>
            <a:r>
              <a:rPr lang="ru-RU" sz="2000" dirty="0"/>
              <a:t> </a:t>
            </a:r>
            <a:r>
              <a:rPr lang="ru-RU" sz="2000" dirty="0" err="1"/>
              <a:t>крововиливцеребральні</a:t>
            </a:r>
            <a:r>
              <a:rPr lang="ru-RU" sz="2000" dirty="0"/>
              <a:t> </a:t>
            </a:r>
            <a:r>
              <a:rPr lang="ru-RU" sz="2000" dirty="0" err="1"/>
              <a:t>геморагічні</a:t>
            </a:r>
            <a:r>
              <a:rPr lang="ru-RU" sz="2000" dirty="0"/>
              <a:t> </a:t>
            </a:r>
            <a:r>
              <a:rPr lang="ru-RU" sz="2000" dirty="0" err="1"/>
              <a:t>удари</a:t>
            </a:r>
            <a:endParaRPr lang="ru-RU" sz="2000" dirty="0"/>
          </a:p>
          <a:p>
            <a:pPr marL="342900" indent="-342900"/>
            <a:r>
              <a:rPr lang="ru-RU" sz="2000" dirty="0"/>
              <a:t>    - </a:t>
            </a:r>
            <a:r>
              <a:rPr lang="ru-RU" sz="2000" dirty="0" err="1"/>
              <a:t>Діффузноаксональная</a:t>
            </a:r>
            <a:r>
              <a:rPr lang="ru-RU" sz="2000" dirty="0"/>
              <a:t> травма (</a:t>
            </a:r>
            <a:r>
              <a:rPr lang="en-US" sz="2000" dirty="0"/>
              <a:t>DAI) </a:t>
            </a:r>
            <a:endParaRPr lang="uk-UA" sz="2000" dirty="0"/>
          </a:p>
          <a:p>
            <a:pPr marL="342900" indent="-342900">
              <a:buAutoNum type="arabicPeriod" startAt="2"/>
            </a:pPr>
            <a:r>
              <a:rPr lang="ru-RU" sz="2000" dirty="0" err="1"/>
              <a:t>Вторинне</a:t>
            </a:r>
            <a:r>
              <a:rPr lang="ru-RU" sz="2000" dirty="0"/>
              <a:t> </a:t>
            </a:r>
            <a:r>
              <a:rPr lang="ru-RU" sz="2000" dirty="0" err="1"/>
              <a:t>ушкодження</a:t>
            </a:r>
            <a:r>
              <a:rPr lang="ru-RU" sz="2000" dirty="0"/>
              <a:t> головного </a:t>
            </a:r>
            <a:r>
              <a:rPr lang="ru-RU" sz="2000" dirty="0" err="1"/>
              <a:t>мозку</a:t>
            </a:r>
            <a:r>
              <a:rPr lang="ru-RU" sz="2000" dirty="0"/>
              <a:t>:</a:t>
            </a:r>
          </a:p>
          <a:p>
            <a:pPr marL="342900" indent="-342900"/>
            <a:r>
              <a:rPr lang="ru-RU" sz="2000" dirty="0"/>
              <a:t>    - </a:t>
            </a:r>
            <a:r>
              <a:rPr lang="ru-RU" sz="2000" dirty="0" err="1"/>
              <a:t>генералізований</a:t>
            </a:r>
            <a:r>
              <a:rPr lang="ru-RU" sz="2000" dirty="0"/>
              <a:t> набряк головного </a:t>
            </a:r>
            <a:r>
              <a:rPr lang="ru-RU" sz="2000" dirty="0" err="1"/>
              <a:t>мозку</a:t>
            </a:r>
            <a:endParaRPr lang="ru-RU" sz="2000" dirty="0"/>
          </a:p>
          <a:p>
            <a:pPr marL="342900" indent="-342900"/>
            <a:r>
              <a:rPr lang="ru-RU" sz="2000" dirty="0"/>
              <a:t>    - </a:t>
            </a:r>
            <a:r>
              <a:rPr lang="ru-RU" sz="2000" dirty="0" err="1"/>
              <a:t>гіпоксично-ішемічна</a:t>
            </a:r>
            <a:r>
              <a:rPr lang="ru-RU" sz="2000" dirty="0"/>
              <a:t> травма головного </a:t>
            </a:r>
            <a:r>
              <a:rPr lang="ru-RU" sz="2000" dirty="0" err="1"/>
              <a:t>мозку</a:t>
            </a:r>
            <a:endParaRPr lang="ru-RU" sz="2000" dirty="0"/>
          </a:p>
          <a:p>
            <a:pPr marL="342900" indent="-342900"/>
            <a:r>
              <a:rPr lang="ru-RU" sz="2000" dirty="0"/>
              <a:t>    - </a:t>
            </a:r>
            <a:r>
              <a:rPr lang="ru-RU" sz="2000" dirty="0" err="1"/>
              <a:t>ішемічний</a:t>
            </a:r>
            <a:r>
              <a:rPr lang="ru-RU" sz="2000" dirty="0"/>
              <a:t> </a:t>
            </a:r>
            <a:r>
              <a:rPr lang="ru-RU" sz="2000" dirty="0" err="1"/>
              <a:t>інсульт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травматичної</a:t>
            </a:r>
            <a:r>
              <a:rPr lang="ru-RU" sz="2000" dirty="0"/>
              <a:t> </a:t>
            </a:r>
            <a:r>
              <a:rPr lang="ru-RU" sz="2000" dirty="0" err="1"/>
              <a:t>артеріальної</a:t>
            </a:r>
            <a:r>
              <a:rPr lang="ru-RU" sz="2000" dirty="0"/>
              <a:t> </a:t>
            </a:r>
            <a:r>
              <a:rPr lang="ru-RU" sz="2000" dirty="0" err="1"/>
              <a:t>дисекції</a:t>
            </a:r>
            <a:endParaRPr lang="ru-RU" sz="2000" dirty="0"/>
          </a:p>
          <a:p>
            <a:pPr marL="342900" indent="-342900"/>
            <a:r>
              <a:rPr lang="ru-RU" sz="2000" dirty="0"/>
              <a:t> 3. </a:t>
            </a:r>
            <a:r>
              <a:rPr lang="ru-RU" sz="2000" dirty="0" err="1"/>
              <a:t>Довгострокові</a:t>
            </a:r>
            <a:r>
              <a:rPr lang="ru-RU" sz="2000" dirty="0"/>
              <a:t> </a:t>
            </a:r>
            <a:r>
              <a:rPr lang="ru-RU" sz="2000" dirty="0" err="1"/>
              <a:t>наслідки</a:t>
            </a:r>
            <a:r>
              <a:rPr lang="ru-RU" sz="2000" dirty="0"/>
              <a:t> </a:t>
            </a:r>
            <a:r>
              <a:rPr lang="ru-RU" sz="2000" dirty="0" err="1"/>
              <a:t>травми</a:t>
            </a:r>
            <a:r>
              <a:rPr lang="ru-RU" sz="2000" dirty="0"/>
              <a:t> </a:t>
            </a:r>
            <a:r>
              <a:rPr lang="ru-RU" sz="2000" dirty="0" err="1"/>
              <a:t>голови</a:t>
            </a:r>
            <a:r>
              <a:rPr lang="ru-RU" sz="2000" dirty="0"/>
              <a:t> </a:t>
            </a:r>
            <a:r>
              <a:rPr lang="ru-RU" sz="2000" dirty="0" err="1"/>
              <a:t>включають</a:t>
            </a:r>
            <a:r>
              <a:rPr lang="ru-RU" sz="2000" dirty="0"/>
              <a:t>:</a:t>
            </a:r>
          </a:p>
          <a:p>
            <a:pPr marL="342900" indent="-342900"/>
            <a:r>
              <a:rPr lang="ru-RU" sz="2000" dirty="0"/>
              <a:t>    - </a:t>
            </a:r>
            <a:r>
              <a:rPr lang="ru-RU" sz="2000" dirty="0" err="1"/>
              <a:t>енцефаломаляція</a:t>
            </a:r>
            <a:r>
              <a:rPr lang="ru-RU" sz="2000" dirty="0"/>
              <a:t> \ </a:t>
            </a:r>
            <a:r>
              <a:rPr lang="ru-RU" sz="2000" dirty="0" err="1"/>
              <a:t>глиозхронічні</a:t>
            </a:r>
            <a:r>
              <a:rPr lang="ru-RU" sz="2000" dirty="0"/>
              <a:t> </a:t>
            </a:r>
            <a:r>
              <a:rPr lang="ru-RU" sz="2000" dirty="0" err="1"/>
              <a:t>субдуральні</a:t>
            </a:r>
            <a:r>
              <a:rPr lang="ru-RU" sz="2000" dirty="0"/>
              <a:t> </a:t>
            </a:r>
            <a:r>
              <a:rPr lang="ru-RU" sz="2000" dirty="0" err="1"/>
              <a:t>гематоми</a:t>
            </a:r>
            <a:r>
              <a:rPr lang="ru-RU" sz="2000" dirty="0"/>
              <a:t> \ </a:t>
            </a:r>
            <a:r>
              <a:rPr lang="ru-RU" sz="2000" dirty="0" err="1"/>
              <a:t>гігроми</a:t>
            </a:r>
            <a:r>
              <a:rPr lang="ru-RU" sz="2000" dirty="0"/>
              <a:t> (</a:t>
            </a:r>
            <a:r>
              <a:rPr lang="en-US" sz="2000" dirty="0"/>
              <a:t>CSF)</a:t>
            </a:r>
            <a:endParaRPr lang="uk-UA" sz="2000" dirty="0"/>
          </a:p>
          <a:p>
            <a:pPr marL="342900" indent="-342900"/>
            <a:r>
              <a:rPr lang="ru-RU" sz="2000" dirty="0"/>
              <a:t>    - </a:t>
            </a:r>
            <a:r>
              <a:rPr lang="ru-RU" sz="2000" dirty="0" err="1"/>
              <a:t>хронічна</a:t>
            </a:r>
            <a:r>
              <a:rPr lang="ru-RU" sz="2000" dirty="0"/>
              <a:t> </a:t>
            </a:r>
            <a:r>
              <a:rPr lang="ru-RU" sz="2000" dirty="0" err="1"/>
              <a:t>травматична</a:t>
            </a:r>
            <a:r>
              <a:rPr lang="ru-RU" sz="2000" dirty="0"/>
              <a:t> </a:t>
            </a:r>
            <a:r>
              <a:rPr lang="ru-RU" sz="2000" dirty="0" err="1"/>
              <a:t>енцефалопатія</a:t>
            </a:r>
            <a:r>
              <a:rPr lang="ru-RU" sz="2000" dirty="0"/>
              <a:t> </a:t>
            </a:r>
          </a:p>
          <a:p>
            <a:pPr marL="342900" indent="-342900"/>
            <a:r>
              <a:rPr lang="ru-RU" sz="2000" dirty="0"/>
              <a:t>    - </a:t>
            </a:r>
            <a:r>
              <a:rPr lang="ru-RU" sz="2000" dirty="0" err="1"/>
              <a:t>депресія</a:t>
            </a:r>
            <a:r>
              <a:rPr lang="ru-RU" sz="2000" dirty="0"/>
              <a:t>, </a:t>
            </a:r>
            <a:r>
              <a:rPr lang="ru-RU" sz="2000" dirty="0" err="1"/>
              <a:t>неспокій</a:t>
            </a:r>
            <a:r>
              <a:rPr lang="ru-RU" sz="2000" dirty="0"/>
              <a:t> </a:t>
            </a:r>
            <a:r>
              <a:rPr lang="ru-RU" sz="2000" dirty="0" err="1"/>
              <a:t>і</a:t>
            </a:r>
            <a:r>
              <a:rPr lang="ru-RU" sz="2000" dirty="0"/>
              <a:t> </a:t>
            </a:r>
            <a:r>
              <a:rPr lang="ru-RU" sz="2000" dirty="0" err="1"/>
              <a:t>зловживання</a:t>
            </a:r>
            <a:r>
              <a:rPr lang="ru-RU" sz="2000" dirty="0"/>
              <a:t> алкоголем</a:t>
            </a:r>
          </a:p>
          <a:p>
            <a:pPr marL="342900" indent="-342900"/>
            <a:r>
              <a:rPr lang="ru-RU" sz="2000" dirty="0"/>
              <a:t>     - </a:t>
            </a:r>
            <a:r>
              <a:rPr lang="ru-RU" sz="2000" dirty="0" err="1"/>
              <a:t>підвищений</a:t>
            </a:r>
            <a:r>
              <a:rPr lang="ru-RU" sz="2000" dirty="0"/>
              <a:t> </a:t>
            </a:r>
            <a:r>
              <a:rPr lang="ru-RU" sz="2000" dirty="0" err="1"/>
              <a:t>ризик</a:t>
            </a:r>
            <a:r>
              <a:rPr lang="ru-RU" sz="2000" dirty="0"/>
              <a:t> </a:t>
            </a:r>
            <a:r>
              <a:rPr lang="ru-RU" sz="2000" dirty="0" err="1"/>
              <a:t>шизофренії</a:t>
            </a:r>
            <a:r>
              <a:rPr lang="ru-RU" sz="2000" dirty="0"/>
              <a:t>, </a:t>
            </a:r>
            <a:r>
              <a:rPr lang="ru-RU" sz="2000" dirty="0" err="1"/>
              <a:t>біполярного</a:t>
            </a:r>
            <a:r>
              <a:rPr lang="ru-RU" sz="2000" dirty="0"/>
              <a:t> </a:t>
            </a:r>
            <a:r>
              <a:rPr lang="ru-RU" sz="2000" dirty="0" err="1"/>
              <a:t>розладу</a:t>
            </a:r>
            <a:r>
              <a:rPr lang="ru-RU" sz="2000" dirty="0"/>
              <a:t> </a:t>
            </a:r>
            <a:r>
              <a:rPr lang="ru-RU" sz="2000" dirty="0" err="1"/>
              <a:t>і</a:t>
            </a:r>
            <a:r>
              <a:rPr lang="ru-RU" sz="2000" dirty="0"/>
              <a:t> </a:t>
            </a:r>
            <a:r>
              <a:rPr lang="ru-RU" sz="2000" dirty="0" err="1"/>
              <a:t>органічних</a:t>
            </a:r>
            <a:r>
              <a:rPr lang="ru-RU" sz="2000" dirty="0"/>
              <a:t> </a:t>
            </a:r>
            <a:r>
              <a:rPr lang="ru-RU" sz="2000" dirty="0" err="1"/>
              <a:t>психічних</a:t>
            </a:r>
            <a:r>
              <a:rPr lang="ru-RU" sz="2000" dirty="0"/>
              <a:t> </a:t>
            </a:r>
            <a:r>
              <a:rPr lang="ru-RU" sz="2000" dirty="0" err="1"/>
              <a:t>розладів</a:t>
            </a:r>
            <a:r>
              <a:rPr lang="ru-RU" sz="2000" dirty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97280" y="191589"/>
            <a:ext cx="72670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</a:rPr>
              <a:t>По </a:t>
            </a:r>
            <a:r>
              <a:rPr lang="ru-RU" sz="2400" b="1" dirty="0" err="1">
                <a:solidFill>
                  <a:srgbClr val="FFFF00"/>
                </a:solidFill>
              </a:rPr>
              <a:t>біомеханізму</a:t>
            </a:r>
            <a:r>
              <a:rPr lang="ru-RU" sz="2400" b="1" dirty="0">
                <a:solidFill>
                  <a:srgbClr val="FFFF00"/>
                </a:solidFill>
              </a:rPr>
              <a:t> ЧМТ </a:t>
            </a:r>
            <a:r>
              <a:rPr lang="ru-RU" sz="2400" b="1" dirty="0" err="1">
                <a:solidFill>
                  <a:srgbClr val="FFFF00"/>
                </a:solidFill>
              </a:rPr>
              <a:t>розрізняють</a:t>
            </a:r>
            <a:r>
              <a:rPr lang="ru-RU" sz="2400" b="1" dirty="0">
                <a:solidFill>
                  <a:srgbClr val="FFFF00"/>
                </a:solidFill>
              </a:rPr>
              <a:t> :</a:t>
            </a:r>
            <a:endParaRPr lang="ru-RU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751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54" y="3589199"/>
            <a:ext cx="2837612" cy="29181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087" y="3527108"/>
            <a:ext cx="2676899" cy="29150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803" y="523682"/>
            <a:ext cx="2495898" cy="297221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317" y="523682"/>
            <a:ext cx="2674589" cy="2950929"/>
          </a:xfrm>
          <a:prstGeom prst="rect">
            <a:avLst/>
          </a:prstGeom>
        </p:spPr>
      </p:pic>
      <p:pic>
        <p:nvPicPr>
          <p:cNvPr id="2058" name="Picture 10" descr="https://images.radiopaedia.org/images/18726/9f7b3760e710d40ca91714abf363d7_big_gallery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3859" y="471431"/>
            <a:ext cx="2918141" cy="29509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60" name="Picture 12" descr="https://images.radiopaedia.org/images/18725/da142ef8d05eab8db7237b3f401453_big_gallery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317" y="3591698"/>
            <a:ext cx="2754924" cy="27858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62" name="Picture 14" descr="https://images.radiopaedia.org/images/14642876/211017c13e6cded11a17db37d73668_big_gallery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54" y="102180"/>
            <a:ext cx="2837612" cy="28376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4153988" y="113212"/>
            <a:ext cx="60611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FFFF00"/>
                </a:solidFill>
              </a:rPr>
              <a:t>По </a:t>
            </a:r>
            <a:r>
              <a:rPr lang="ru-RU" sz="2000" b="1" dirty="0" err="1">
                <a:solidFill>
                  <a:srgbClr val="FFFF00"/>
                </a:solidFill>
              </a:rPr>
              <a:t>біомеханізму</a:t>
            </a:r>
            <a:r>
              <a:rPr lang="ru-RU" sz="2000" b="1" dirty="0">
                <a:solidFill>
                  <a:srgbClr val="FFFF00"/>
                </a:solidFill>
              </a:rPr>
              <a:t> ЧМТ </a:t>
            </a:r>
            <a:r>
              <a:rPr lang="ru-RU" sz="2000" b="1" dirty="0" err="1">
                <a:solidFill>
                  <a:srgbClr val="FFFF00"/>
                </a:solidFill>
              </a:rPr>
              <a:t>розрізняють</a:t>
            </a:r>
            <a:r>
              <a:rPr lang="ru-RU" sz="2000" b="1" dirty="0">
                <a:solidFill>
                  <a:srgbClr val="FFFF00"/>
                </a:solidFill>
              </a:rPr>
              <a:t> :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143999" y="3849188"/>
            <a:ext cx="283899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Молодий</a:t>
            </a:r>
            <a:r>
              <a:rPr lang="ru-RU" dirty="0"/>
              <a:t> </a:t>
            </a:r>
            <a:r>
              <a:rPr lang="ru-RU" dirty="0" err="1"/>
              <a:t>хлопець</a:t>
            </a:r>
            <a:r>
              <a:rPr lang="ru-RU" dirty="0"/>
              <a:t> .</a:t>
            </a:r>
            <a:r>
              <a:rPr lang="ru-RU" dirty="0" err="1"/>
              <a:t>Автомобільна</a:t>
            </a:r>
            <a:r>
              <a:rPr lang="ru-RU" dirty="0"/>
              <a:t> </a:t>
            </a:r>
            <a:r>
              <a:rPr lang="ru-RU" dirty="0" err="1"/>
              <a:t>аварія</a:t>
            </a:r>
            <a:r>
              <a:rPr lang="ru-RU" dirty="0"/>
              <a:t> за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тижнів</a:t>
            </a:r>
            <a:r>
              <a:rPr lang="ru-RU" dirty="0"/>
              <a:t> до </a:t>
            </a:r>
            <a:r>
              <a:rPr lang="ru-RU" dirty="0" err="1"/>
              <a:t>цього.МРТ</a:t>
            </a:r>
            <a:r>
              <a:rPr lang="ru-RU" dirty="0"/>
              <a:t> </a:t>
            </a:r>
            <a:r>
              <a:rPr lang="ru-RU" dirty="0" err="1"/>
              <a:t>вогнища</a:t>
            </a:r>
            <a:r>
              <a:rPr lang="ru-RU" dirty="0"/>
              <a:t> </a:t>
            </a:r>
            <a:r>
              <a:rPr lang="ru-RU" dirty="0" err="1"/>
              <a:t>високого</a:t>
            </a:r>
            <a:r>
              <a:rPr lang="ru-RU" dirty="0"/>
              <a:t> сигналу у </a:t>
            </a:r>
            <a:r>
              <a:rPr lang="en-US" dirty="0"/>
              <a:t>FLAIR </a:t>
            </a:r>
            <a:r>
              <a:rPr lang="ru-RU" dirty="0" err="1"/>
              <a:t>і</a:t>
            </a:r>
            <a:r>
              <a:rPr lang="ru-RU" dirty="0"/>
              <a:t> Т2</a:t>
            </a:r>
          </a:p>
        </p:txBody>
      </p:sp>
    </p:spTree>
    <p:extLst>
      <p:ext uri="{BB962C8B-B14F-4D97-AF65-F5344CB8AC3E}">
        <p14:creationId xmlns:p14="http://schemas.microsoft.com/office/powerpoint/2010/main" val="54712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9" y="198475"/>
            <a:ext cx="2837612" cy="29181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62" y="3541132"/>
            <a:ext cx="2676899" cy="29150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101" y="3760928"/>
            <a:ext cx="2495898" cy="29722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60" name="Picture 12" descr="https://images.radiopaedia.org/images/18725/da142ef8d05eab8db7237b3f401453_big_galler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9288" y="3670311"/>
            <a:ext cx="2754924" cy="27858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62" name="Picture 14" descr="https://images.radiopaedia.org/images/14642876/211017c13e6cded11a17db37d73668_big_gallery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9" y="238725"/>
            <a:ext cx="2837612" cy="28376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3281254" y="353088"/>
            <a:ext cx="49396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По </a:t>
            </a:r>
            <a:r>
              <a:rPr lang="ru-RU" b="1" dirty="0" err="1">
                <a:solidFill>
                  <a:srgbClr val="FFFF00"/>
                </a:solidFill>
              </a:rPr>
              <a:t>біомеханізму</a:t>
            </a:r>
            <a:r>
              <a:rPr lang="ru-RU" b="1" dirty="0">
                <a:solidFill>
                  <a:srgbClr val="FFFF00"/>
                </a:solidFill>
              </a:rPr>
              <a:t> ЧМТ </a:t>
            </a:r>
            <a:r>
              <a:rPr lang="ru-RU" b="1" dirty="0" err="1">
                <a:solidFill>
                  <a:srgbClr val="FFFF00"/>
                </a:solidFill>
              </a:rPr>
              <a:t>розрізняють</a:t>
            </a:r>
            <a:r>
              <a:rPr lang="ru-RU" b="1" dirty="0">
                <a:solidFill>
                  <a:srgbClr val="FFFF00"/>
                </a:solidFill>
              </a:rPr>
              <a:t> :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960914" y="1118273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Дифузна</a:t>
            </a:r>
            <a:r>
              <a:rPr lang="ru-RU" dirty="0"/>
              <a:t> </a:t>
            </a:r>
            <a:r>
              <a:rPr lang="ru-RU" dirty="0" err="1"/>
              <a:t>аксональна</a:t>
            </a:r>
            <a:r>
              <a:rPr lang="ru-RU" dirty="0"/>
              <a:t> травма - результат </a:t>
            </a:r>
            <a:r>
              <a:rPr lang="ru-RU" dirty="0" err="1"/>
              <a:t>зусиль</a:t>
            </a:r>
            <a:r>
              <a:rPr lang="ru-RU" dirty="0"/>
              <a:t> </a:t>
            </a:r>
            <a:r>
              <a:rPr lang="ru-RU" dirty="0" err="1"/>
              <a:t>зсуву</a:t>
            </a:r>
            <a:r>
              <a:rPr lang="ru-RU" dirty="0"/>
              <a:t>,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обертального</a:t>
            </a:r>
            <a:r>
              <a:rPr lang="ru-RU" dirty="0"/>
              <a:t> </a:t>
            </a:r>
            <a:r>
              <a:rPr lang="ru-RU" dirty="0" err="1"/>
              <a:t>прискорення</a:t>
            </a:r>
            <a:r>
              <a:rPr lang="ru-RU" dirty="0"/>
              <a:t> (</a:t>
            </a:r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уповільнення</a:t>
            </a:r>
            <a:r>
              <a:rPr lang="ru-RU" dirty="0"/>
              <a:t>).        Через невеликого </a:t>
            </a:r>
            <a:r>
              <a:rPr lang="ru-RU" dirty="0" err="1"/>
              <a:t>різного</a:t>
            </a:r>
            <a:r>
              <a:rPr lang="ru-RU" dirty="0"/>
              <a:t> </a:t>
            </a:r>
            <a:r>
              <a:rPr lang="ru-RU" dirty="0" err="1"/>
              <a:t>питомої</a:t>
            </a:r>
            <a:r>
              <a:rPr lang="ru-RU" dirty="0"/>
              <a:t> ваги (</a:t>
            </a:r>
            <a:r>
              <a:rPr lang="ru-RU" dirty="0" err="1"/>
              <a:t>відносної</a:t>
            </a:r>
            <a:r>
              <a:rPr lang="ru-RU" dirty="0"/>
              <a:t> </a:t>
            </a:r>
            <a:r>
              <a:rPr lang="ru-RU" dirty="0" err="1"/>
              <a:t>маси</a:t>
            </a:r>
            <a:r>
              <a:rPr lang="ru-RU" dirty="0"/>
              <a:t> на </a:t>
            </a:r>
            <a:r>
              <a:rPr lang="ru-RU" dirty="0" err="1"/>
              <a:t>одиницю</a:t>
            </a:r>
            <a:r>
              <a:rPr lang="ru-RU" dirty="0"/>
              <a:t> </a:t>
            </a:r>
            <a:r>
              <a:rPr lang="ru-RU" dirty="0" err="1"/>
              <a:t>об'єму</a:t>
            </a:r>
            <a:r>
              <a:rPr lang="ru-RU" dirty="0"/>
              <a:t>) </a:t>
            </a:r>
            <a:r>
              <a:rPr lang="ru-RU" dirty="0" err="1"/>
              <a:t>білого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сірого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</a:t>
            </a:r>
            <a:r>
              <a:rPr lang="ru-RU" dirty="0" err="1"/>
              <a:t>зрушення</a:t>
            </a:r>
            <a:r>
              <a:rPr lang="ru-RU" dirty="0"/>
              <a:t>, </a:t>
            </a:r>
            <a:r>
              <a:rPr lang="ru-RU" dirty="0" err="1"/>
              <a:t>пов'язаний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зміною</a:t>
            </a:r>
            <a:r>
              <a:rPr lang="ru-RU" dirty="0"/>
              <a:t> </a:t>
            </a:r>
            <a:r>
              <a:rPr lang="ru-RU" dirty="0" err="1"/>
              <a:t>швидкості</a:t>
            </a:r>
            <a:r>
              <a:rPr lang="ru-RU" dirty="0"/>
              <a:t>,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схильність</a:t>
            </a:r>
            <a:r>
              <a:rPr lang="ru-RU" dirty="0"/>
              <a:t> до аксонам на </a:t>
            </a:r>
            <a:r>
              <a:rPr lang="ru-RU" dirty="0" err="1"/>
              <a:t>кордоні</a:t>
            </a:r>
            <a:r>
              <a:rPr lang="ru-RU" dirty="0"/>
              <a:t> </a:t>
            </a:r>
            <a:r>
              <a:rPr lang="ru-RU" dirty="0" err="1"/>
              <a:t>сірого-білої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.         У </a:t>
            </a:r>
            <a:r>
              <a:rPr lang="ru-RU" dirty="0" err="1"/>
              <a:t>більшості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сили</a:t>
            </a:r>
            <a:r>
              <a:rPr lang="ru-RU" dirty="0"/>
              <a:t> </a:t>
            </a:r>
            <a:r>
              <a:rPr lang="ru-RU" dirty="0" err="1"/>
              <a:t>призводять</a:t>
            </a:r>
            <a:r>
              <a:rPr lang="ru-RU" dirty="0"/>
              <a:t> до </a:t>
            </a:r>
            <a:r>
              <a:rPr lang="ru-RU" dirty="0" err="1"/>
              <a:t>пошкодження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призводять</a:t>
            </a:r>
            <a:r>
              <a:rPr lang="ru-RU" dirty="0"/>
              <a:t> </a:t>
            </a:r>
            <a:r>
              <a:rPr lang="ru-RU" dirty="0" err="1"/>
              <a:t>до</a:t>
            </a:r>
            <a:r>
              <a:rPr lang="ru-RU" dirty="0"/>
              <a:t> </a:t>
            </a:r>
            <a:r>
              <a:rPr lang="ru-RU" dirty="0" err="1"/>
              <a:t>набряку</a:t>
            </a:r>
            <a:r>
              <a:rPr lang="ru-RU" dirty="0"/>
              <a:t>.        </a:t>
            </a:r>
            <a:r>
              <a:rPr lang="ru-RU" dirty="0" err="1"/>
              <a:t>Фактичне</a:t>
            </a:r>
            <a:r>
              <a:rPr lang="ru-RU" dirty="0"/>
              <a:t> </a:t>
            </a:r>
            <a:r>
              <a:rPr lang="ru-RU" dirty="0" err="1"/>
              <a:t>повне</a:t>
            </a:r>
            <a:r>
              <a:rPr lang="ru-RU" dirty="0"/>
              <a:t> </a:t>
            </a:r>
            <a:r>
              <a:rPr lang="ru-RU" dirty="0" err="1"/>
              <a:t>розривання</a:t>
            </a:r>
            <a:r>
              <a:rPr lang="ru-RU" dirty="0"/>
              <a:t> </a:t>
            </a:r>
            <a:r>
              <a:rPr lang="ru-RU" dirty="0" err="1"/>
              <a:t>аксонів</a:t>
            </a:r>
            <a:r>
              <a:rPr lang="ru-RU" dirty="0"/>
              <a:t> </a:t>
            </a:r>
            <a:r>
              <a:rPr lang="ru-RU" dirty="0" err="1"/>
              <a:t>спостерігається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в </a:t>
            </a:r>
            <a:r>
              <a:rPr lang="ru-RU" dirty="0" err="1"/>
              <a:t>важкихвипадках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8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Дом\Documents\Scanned Documents\дап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7095" y="121004"/>
            <a:ext cx="3775505" cy="29681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C:\Users\Дом\Documents\Scanned Documents\чмт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7096" y="3536054"/>
            <a:ext cx="3775505" cy="27535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Полилиния 3"/>
          <p:cNvSpPr/>
          <p:nvPr/>
        </p:nvSpPr>
        <p:spPr>
          <a:xfrm>
            <a:off x="757880" y="3822358"/>
            <a:ext cx="2809103" cy="1392194"/>
          </a:xfrm>
          <a:custGeom>
            <a:avLst/>
            <a:gdLst>
              <a:gd name="connsiteX0" fmla="*/ 976427 w 2325393"/>
              <a:gd name="connsiteY0" fmla="*/ 3926 h 1171823"/>
              <a:gd name="connsiteX1" fmla="*/ 1012641 w 2325393"/>
              <a:gd name="connsiteY1" fmla="*/ 58246 h 1171823"/>
              <a:gd name="connsiteX2" fmla="*/ 1121283 w 2325393"/>
              <a:gd name="connsiteY2" fmla="*/ 94460 h 1171823"/>
              <a:gd name="connsiteX3" fmla="*/ 1148443 w 2325393"/>
              <a:gd name="connsiteY3" fmla="*/ 103514 h 1171823"/>
              <a:gd name="connsiteX4" fmla="*/ 1501528 w 2325393"/>
              <a:gd name="connsiteY4" fmla="*/ 112567 h 1171823"/>
              <a:gd name="connsiteX5" fmla="*/ 1601116 w 2325393"/>
              <a:gd name="connsiteY5" fmla="*/ 130674 h 1171823"/>
              <a:gd name="connsiteX6" fmla="*/ 1700704 w 2325393"/>
              <a:gd name="connsiteY6" fmla="*/ 121621 h 1171823"/>
              <a:gd name="connsiteX7" fmla="*/ 1945148 w 2325393"/>
              <a:gd name="connsiteY7" fmla="*/ 139728 h 1171823"/>
              <a:gd name="connsiteX8" fmla="*/ 2026629 w 2325393"/>
              <a:gd name="connsiteY8" fmla="*/ 166888 h 1171823"/>
              <a:gd name="connsiteX9" fmla="*/ 2108110 w 2325393"/>
              <a:gd name="connsiteY9" fmla="*/ 194048 h 1171823"/>
              <a:gd name="connsiteX10" fmla="*/ 2135271 w 2325393"/>
              <a:gd name="connsiteY10" fmla="*/ 203102 h 1171823"/>
              <a:gd name="connsiteX11" fmla="*/ 2189591 w 2325393"/>
              <a:gd name="connsiteY11" fmla="*/ 239316 h 1171823"/>
              <a:gd name="connsiteX12" fmla="*/ 2225805 w 2325393"/>
              <a:gd name="connsiteY12" fmla="*/ 293636 h 1171823"/>
              <a:gd name="connsiteX13" fmla="*/ 2243912 w 2325393"/>
              <a:gd name="connsiteY13" fmla="*/ 320797 h 1171823"/>
              <a:gd name="connsiteX14" fmla="*/ 2262019 w 2325393"/>
              <a:gd name="connsiteY14" fmla="*/ 375118 h 1171823"/>
              <a:gd name="connsiteX15" fmla="*/ 2280126 w 2325393"/>
              <a:gd name="connsiteY15" fmla="*/ 402278 h 1171823"/>
              <a:gd name="connsiteX16" fmla="*/ 2307287 w 2325393"/>
              <a:gd name="connsiteY16" fmla="*/ 456599 h 1171823"/>
              <a:gd name="connsiteX17" fmla="*/ 2316340 w 2325393"/>
              <a:gd name="connsiteY17" fmla="*/ 501866 h 1171823"/>
              <a:gd name="connsiteX18" fmla="*/ 2325393 w 2325393"/>
              <a:gd name="connsiteY18" fmla="*/ 529027 h 1171823"/>
              <a:gd name="connsiteX19" fmla="*/ 2307287 w 2325393"/>
              <a:gd name="connsiteY19" fmla="*/ 682935 h 1171823"/>
              <a:gd name="connsiteX20" fmla="*/ 2298233 w 2325393"/>
              <a:gd name="connsiteY20" fmla="*/ 710096 h 1171823"/>
              <a:gd name="connsiteX21" fmla="*/ 2280126 w 2325393"/>
              <a:gd name="connsiteY21" fmla="*/ 737256 h 1171823"/>
              <a:gd name="connsiteX22" fmla="*/ 2262019 w 2325393"/>
              <a:gd name="connsiteY22" fmla="*/ 791577 h 1171823"/>
              <a:gd name="connsiteX23" fmla="*/ 2252966 w 2325393"/>
              <a:gd name="connsiteY23" fmla="*/ 818737 h 1171823"/>
              <a:gd name="connsiteX24" fmla="*/ 2225805 w 2325393"/>
              <a:gd name="connsiteY24" fmla="*/ 836844 h 1171823"/>
              <a:gd name="connsiteX25" fmla="*/ 2171485 w 2325393"/>
              <a:gd name="connsiteY25" fmla="*/ 854951 h 1171823"/>
              <a:gd name="connsiteX26" fmla="*/ 2144324 w 2325393"/>
              <a:gd name="connsiteY26" fmla="*/ 873058 h 1171823"/>
              <a:gd name="connsiteX27" fmla="*/ 2080950 w 2325393"/>
              <a:gd name="connsiteY27" fmla="*/ 891165 h 1171823"/>
              <a:gd name="connsiteX28" fmla="*/ 2053789 w 2325393"/>
              <a:gd name="connsiteY28" fmla="*/ 900219 h 1171823"/>
              <a:gd name="connsiteX29" fmla="*/ 2026629 w 2325393"/>
              <a:gd name="connsiteY29" fmla="*/ 918326 h 1171823"/>
              <a:gd name="connsiteX30" fmla="*/ 1954201 w 2325393"/>
              <a:gd name="connsiteY30" fmla="*/ 927379 h 1171823"/>
              <a:gd name="connsiteX31" fmla="*/ 1899881 w 2325393"/>
              <a:gd name="connsiteY31" fmla="*/ 936432 h 1171823"/>
              <a:gd name="connsiteX32" fmla="*/ 1845560 w 2325393"/>
              <a:gd name="connsiteY32" fmla="*/ 954539 h 1171823"/>
              <a:gd name="connsiteX33" fmla="*/ 1818399 w 2325393"/>
              <a:gd name="connsiteY33" fmla="*/ 963593 h 1171823"/>
              <a:gd name="connsiteX34" fmla="*/ 1736918 w 2325393"/>
              <a:gd name="connsiteY34" fmla="*/ 999807 h 1171823"/>
              <a:gd name="connsiteX35" fmla="*/ 1465314 w 2325393"/>
              <a:gd name="connsiteY35" fmla="*/ 1008860 h 1171823"/>
              <a:gd name="connsiteX36" fmla="*/ 1420047 w 2325393"/>
              <a:gd name="connsiteY36" fmla="*/ 1054128 h 1171823"/>
              <a:gd name="connsiteX37" fmla="*/ 1392887 w 2325393"/>
              <a:gd name="connsiteY37" fmla="*/ 1072234 h 1171823"/>
              <a:gd name="connsiteX38" fmla="*/ 1365726 w 2325393"/>
              <a:gd name="connsiteY38" fmla="*/ 1126555 h 1171823"/>
              <a:gd name="connsiteX39" fmla="*/ 1284245 w 2325393"/>
              <a:gd name="connsiteY39" fmla="*/ 1171823 h 1171823"/>
              <a:gd name="connsiteX40" fmla="*/ 1220871 w 2325393"/>
              <a:gd name="connsiteY40" fmla="*/ 1153716 h 1171823"/>
              <a:gd name="connsiteX41" fmla="*/ 1202764 w 2325393"/>
              <a:gd name="connsiteY41" fmla="*/ 1126555 h 1171823"/>
              <a:gd name="connsiteX42" fmla="*/ 1148443 w 2325393"/>
              <a:gd name="connsiteY42" fmla="*/ 1108448 h 1171823"/>
              <a:gd name="connsiteX43" fmla="*/ 1121283 w 2325393"/>
              <a:gd name="connsiteY43" fmla="*/ 1099395 h 1171823"/>
              <a:gd name="connsiteX44" fmla="*/ 1012641 w 2325393"/>
              <a:gd name="connsiteY44" fmla="*/ 1063181 h 1171823"/>
              <a:gd name="connsiteX45" fmla="*/ 958320 w 2325393"/>
              <a:gd name="connsiteY45" fmla="*/ 1026967 h 1171823"/>
              <a:gd name="connsiteX46" fmla="*/ 750090 w 2325393"/>
              <a:gd name="connsiteY46" fmla="*/ 1008860 h 1171823"/>
              <a:gd name="connsiteX47" fmla="*/ 695770 w 2325393"/>
              <a:gd name="connsiteY47" fmla="*/ 999807 h 1171823"/>
              <a:gd name="connsiteX48" fmla="*/ 650502 w 2325393"/>
              <a:gd name="connsiteY48" fmla="*/ 990753 h 1171823"/>
              <a:gd name="connsiteX49" fmla="*/ 596182 w 2325393"/>
              <a:gd name="connsiteY49" fmla="*/ 936432 h 1171823"/>
              <a:gd name="connsiteX50" fmla="*/ 578075 w 2325393"/>
              <a:gd name="connsiteY50" fmla="*/ 882112 h 1171823"/>
              <a:gd name="connsiteX51" fmla="*/ 523754 w 2325393"/>
              <a:gd name="connsiteY51" fmla="*/ 900219 h 1171823"/>
              <a:gd name="connsiteX52" fmla="*/ 496593 w 2325393"/>
              <a:gd name="connsiteY52" fmla="*/ 891165 h 1171823"/>
              <a:gd name="connsiteX53" fmla="*/ 469433 w 2325393"/>
              <a:gd name="connsiteY53" fmla="*/ 873058 h 1171823"/>
              <a:gd name="connsiteX54" fmla="*/ 397005 w 2325393"/>
              <a:gd name="connsiteY54" fmla="*/ 854951 h 1171823"/>
              <a:gd name="connsiteX55" fmla="*/ 369845 w 2325393"/>
              <a:gd name="connsiteY55" fmla="*/ 845898 h 1171823"/>
              <a:gd name="connsiteX56" fmla="*/ 333631 w 2325393"/>
              <a:gd name="connsiteY56" fmla="*/ 791577 h 1171823"/>
              <a:gd name="connsiteX57" fmla="*/ 306471 w 2325393"/>
              <a:gd name="connsiteY57" fmla="*/ 737256 h 1171823"/>
              <a:gd name="connsiteX58" fmla="*/ 279310 w 2325393"/>
              <a:gd name="connsiteY58" fmla="*/ 728203 h 1171823"/>
              <a:gd name="connsiteX59" fmla="*/ 252150 w 2325393"/>
              <a:gd name="connsiteY59" fmla="*/ 737256 h 1171823"/>
              <a:gd name="connsiteX60" fmla="*/ 197829 w 2325393"/>
              <a:gd name="connsiteY60" fmla="*/ 719149 h 1171823"/>
              <a:gd name="connsiteX61" fmla="*/ 170669 w 2325393"/>
              <a:gd name="connsiteY61" fmla="*/ 691989 h 1171823"/>
              <a:gd name="connsiteX62" fmla="*/ 152562 w 2325393"/>
              <a:gd name="connsiteY62" fmla="*/ 664829 h 1171823"/>
              <a:gd name="connsiteX63" fmla="*/ 125401 w 2325393"/>
              <a:gd name="connsiteY63" fmla="*/ 655775 h 1171823"/>
              <a:gd name="connsiteX64" fmla="*/ 89187 w 2325393"/>
              <a:gd name="connsiteY64" fmla="*/ 601454 h 1171823"/>
              <a:gd name="connsiteX65" fmla="*/ 71081 w 2325393"/>
              <a:gd name="connsiteY65" fmla="*/ 574294 h 1171823"/>
              <a:gd name="connsiteX66" fmla="*/ 43920 w 2325393"/>
              <a:gd name="connsiteY66" fmla="*/ 556187 h 1171823"/>
              <a:gd name="connsiteX67" fmla="*/ 16760 w 2325393"/>
              <a:gd name="connsiteY67" fmla="*/ 456599 h 1171823"/>
              <a:gd name="connsiteX68" fmla="*/ 34867 w 2325393"/>
              <a:gd name="connsiteY68" fmla="*/ 402278 h 1171823"/>
              <a:gd name="connsiteX69" fmla="*/ 43920 w 2325393"/>
              <a:gd name="connsiteY69" fmla="*/ 375118 h 1171823"/>
              <a:gd name="connsiteX70" fmla="*/ 125401 w 2325393"/>
              <a:gd name="connsiteY70" fmla="*/ 320797 h 1171823"/>
              <a:gd name="connsiteX71" fmla="*/ 152562 w 2325393"/>
              <a:gd name="connsiteY71" fmla="*/ 302690 h 1171823"/>
              <a:gd name="connsiteX72" fmla="*/ 188776 w 2325393"/>
              <a:gd name="connsiteY72" fmla="*/ 266476 h 1171823"/>
              <a:gd name="connsiteX73" fmla="*/ 243096 w 2325393"/>
              <a:gd name="connsiteY73" fmla="*/ 230262 h 1171823"/>
              <a:gd name="connsiteX74" fmla="*/ 261203 w 2325393"/>
              <a:gd name="connsiteY74" fmla="*/ 203102 h 1171823"/>
              <a:gd name="connsiteX75" fmla="*/ 324578 w 2325393"/>
              <a:gd name="connsiteY75" fmla="*/ 194048 h 1171823"/>
              <a:gd name="connsiteX76" fmla="*/ 378898 w 2325393"/>
              <a:gd name="connsiteY76" fmla="*/ 184995 h 1171823"/>
              <a:gd name="connsiteX77" fmla="*/ 415112 w 2325393"/>
              <a:gd name="connsiteY77" fmla="*/ 175941 h 1171823"/>
              <a:gd name="connsiteX78" fmla="*/ 550914 w 2325393"/>
              <a:gd name="connsiteY78" fmla="*/ 166888 h 1171823"/>
              <a:gd name="connsiteX79" fmla="*/ 569021 w 2325393"/>
              <a:gd name="connsiteY79" fmla="*/ 139728 h 1171823"/>
              <a:gd name="connsiteX80" fmla="*/ 623342 w 2325393"/>
              <a:gd name="connsiteY80" fmla="*/ 121621 h 1171823"/>
              <a:gd name="connsiteX81" fmla="*/ 677663 w 2325393"/>
              <a:gd name="connsiteY81" fmla="*/ 103514 h 1171823"/>
              <a:gd name="connsiteX82" fmla="*/ 750090 w 2325393"/>
              <a:gd name="connsiteY82" fmla="*/ 85407 h 1171823"/>
              <a:gd name="connsiteX83" fmla="*/ 777251 w 2325393"/>
              <a:gd name="connsiteY83" fmla="*/ 67300 h 1171823"/>
              <a:gd name="connsiteX84" fmla="*/ 804411 w 2325393"/>
              <a:gd name="connsiteY84" fmla="*/ 58246 h 1171823"/>
              <a:gd name="connsiteX85" fmla="*/ 822518 w 2325393"/>
              <a:gd name="connsiteY85" fmla="*/ 31086 h 1171823"/>
              <a:gd name="connsiteX86" fmla="*/ 876839 w 2325393"/>
              <a:gd name="connsiteY86" fmla="*/ 12979 h 1171823"/>
              <a:gd name="connsiteX87" fmla="*/ 903999 w 2325393"/>
              <a:gd name="connsiteY87" fmla="*/ 3926 h 1171823"/>
              <a:gd name="connsiteX88" fmla="*/ 976427 w 2325393"/>
              <a:gd name="connsiteY88" fmla="*/ 3926 h 1171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2325393" h="1171823">
                <a:moveTo>
                  <a:pt x="976427" y="3926"/>
                </a:moveTo>
                <a:cubicBezTo>
                  <a:pt x="988498" y="22033"/>
                  <a:pt x="991996" y="51364"/>
                  <a:pt x="1012641" y="58246"/>
                </a:cubicBezTo>
                <a:lnTo>
                  <a:pt x="1121283" y="94460"/>
                </a:lnTo>
                <a:cubicBezTo>
                  <a:pt x="1130336" y="97478"/>
                  <a:pt x="1138903" y="103269"/>
                  <a:pt x="1148443" y="103514"/>
                </a:cubicBezTo>
                <a:lnTo>
                  <a:pt x="1501528" y="112567"/>
                </a:lnTo>
                <a:cubicBezTo>
                  <a:pt x="1539725" y="125300"/>
                  <a:pt x="1549926" y="130674"/>
                  <a:pt x="1601116" y="130674"/>
                </a:cubicBezTo>
                <a:cubicBezTo>
                  <a:pt x="1634449" y="130674"/>
                  <a:pt x="1667508" y="124639"/>
                  <a:pt x="1700704" y="121621"/>
                </a:cubicBezTo>
                <a:cubicBezTo>
                  <a:pt x="1728368" y="123077"/>
                  <a:pt x="1887210" y="127313"/>
                  <a:pt x="1945148" y="139728"/>
                </a:cubicBezTo>
                <a:cubicBezTo>
                  <a:pt x="1945175" y="139734"/>
                  <a:pt x="2013036" y="162357"/>
                  <a:pt x="2026629" y="166888"/>
                </a:cubicBezTo>
                <a:lnTo>
                  <a:pt x="2108110" y="194048"/>
                </a:lnTo>
                <a:cubicBezTo>
                  <a:pt x="2117164" y="197066"/>
                  <a:pt x="2127330" y="197808"/>
                  <a:pt x="2135271" y="203102"/>
                </a:cubicBezTo>
                <a:lnTo>
                  <a:pt x="2189591" y="239316"/>
                </a:lnTo>
                <a:lnTo>
                  <a:pt x="2225805" y="293636"/>
                </a:lnTo>
                <a:cubicBezTo>
                  <a:pt x="2231841" y="302690"/>
                  <a:pt x="2240471" y="310474"/>
                  <a:pt x="2243912" y="320797"/>
                </a:cubicBezTo>
                <a:cubicBezTo>
                  <a:pt x="2249948" y="338904"/>
                  <a:pt x="2251432" y="359237"/>
                  <a:pt x="2262019" y="375118"/>
                </a:cubicBezTo>
                <a:cubicBezTo>
                  <a:pt x="2268055" y="384171"/>
                  <a:pt x="2275260" y="392546"/>
                  <a:pt x="2280126" y="402278"/>
                </a:cubicBezTo>
                <a:cubicBezTo>
                  <a:pt x="2317613" y="477249"/>
                  <a:pt x="2255391" y="378754"/>
                  <a:pt x="2307287" y="456599"/>
                </a:cubicBezTo>
                <a:cubicBezTo>
                  <a:pt x="2310305" y="471688"/>
                  <a:pt x="2312608" y="486938"/>
                  <a:pt x="2316340" y="501866"/>
                </a:cubicBezTo>
                <a:cubicBezTo>
                  <a:pt x="2318654" y="511124"/>
                  <a:pt x="2325393" y="519484"/>
                  <a:pt x="2325393" y="529027"/>
                </a:cubicBezTo>
                <a:cubicBezTo>
                  <a:pt x="2325393" y="573462"/>
                  <a:pt x="2319092" y="635716"/>
                  <a:pt x="2307287" y="682935"/>
                </a:cubicBezTo>
                <a:cubicBezTo>
                  <a:pt x="2304972" y="692193"/>
                  <a:pt x="2302501" y="701560"/>
                  <a:pt x="2298233" y="710096"/>
                </a:cubicBezTo>
                <a:cubicBezTo>
                  <a:pt x="2293367" y="719828"/>
                  <a:pt x="2286162" y="728203"/>
                  <a:pt x="2280126" y="737256"/>
                </a:cubicBezTo>
                <a:lnTo>
                  <a:pt x="2262019" y="791577"/>
                </a:lnTo>
                <a:cubicBezTo>
                  <a:pt x="2259001" y="800630"/>
                  <a:pt x="2260906" y="813444"/>
                  <a:pt x="2252966" y="818737"/>
                </a:cubicBezTo>
                <a:cubicBezTo>
                  <a:pt x="2243912" y="824773"/>
                  <a:pt x="2235748" y="832425"/>
                  <a:pt x="2225805" y="836844"/>
                </a:cubicBezTo>
                <a:cubicBezTo>
                  <a:pt x="2208364" y="844596"/>
                  <a:pt x="2171485" y="854951"/>
                  <a:pt x="2171485" y="854951"/>
                </a:cubicBezTo>
                <a:cubicBezTo>
                  <a:pt x="2162431" y="860987"/>
                  <a:pt x="2154056" y="868192"/>
                  <a:pt x="2144324" y="873058"/>
                </a:cubicBezTo>
                <a:cubicBezTo>
                  <a:pt x="2129847" y="880297"/>
                  <a:pt x="2094495" y="887295"/>
                  <a:pt x="2080950" y="891165"/>
                </a:cubicBezTo>
                <a:cubicBezTo>
                  <a:pt x="2071774" y="893787"/>
                  <a:pt x="2062325" y="895951"/>
                  <a:pt x="2053789" y="900219"/>
                </a:cubicBezTo>
                <a:cubicBezTo>
                  <a:pt x="2044057" y="905085"/>
                  <a:pt x="2037126" y="915463"/>
                  <a:pt x="2026629" y="918326"/>
                </a:cubicBezTo>
                <a:cubicBezTo>
                  <a:pt x="2003156" y="924728"/>
                  <a:pt x="1978287" y="923938"/>
                  <a:pt x="1954201" y="927379"/>
                </a:cubicBezTo>
                <a:cubicBezTo>
                  <a:pt x="1936029" y="929975"/>
                  <a:pt x="1917988" y="933414"/>
                  <a:pt x="1899881" y="936432"/>
                </a:cubicBezTo>
                <a:lnTo>
                  <a:pt x="1845560" y="954539"/>
                </a:lnTo>
                <a:cubicBezTo>
                  <a:pt x="1836506" y="957557"/>
                  <a:pt x="1826340" y="958299"/>
                  <a:pt x="1818399" y="963593"/>
                </a:cubicBezTo>
                <a:cubicBezTo>
                  <a:pt x="1792814" y="980650"/>
                  <a:pt x="1770941" y="998673"/>
                  <a:pt x="1736918" y="999807"/>
                </a:cubicBezTo>
                <a:lnTo>
                  <a:pt x="1465314" y="1008860"/>
                </a:lnTo>
                <a:cubicBezTo>
                  <a:pt x="1392884" y="1057147"/>
                  <a:pt x="1480407" y="993768"/>
                  <a:pt x="1420047" y="1054128"/>
                </a:cubicBezTo>
                <a:cubicBezTo>
                  <a:pt x="1412353" y="1061822"/>
                  <a:pt x="1401940" y="1066199"/>
                  <a:pt x="1392887" y="1072234"/>
                </a:cubicBezTo>
                <a:cubicBezTo>
                  <a:pt x="1386429" y="1091608"/>
                  <a:pt x="1382244" y="1112102"/>
                  <a:pt x="1365726" y="1126555"/>
                </a:cubicBezTo>
                <a:cubicBezTo>
                  <a:pt x="1327412" y="1160080"/>
                  <a:pt x="1321549" y="1159388"/>
                  <a:pt x="1284245" y="1171823"/>
                </a:cubicBezTo>
                <a:cubicBezTo>
                  <a:pt x="1281882" y="1171232"/>
                  <a:pt x="1226773" y="1158438"/>
                  <a:pt x="1220871" y="1153716"/>
                </a:cubicBezTo>
                <a:cubicBezTo>
                  <a:pt x="1212374" y="1146919"/>
                  <a:pt x="1211991" y="1132322"/>
                  <a:pt x="1202764" y="1126555"/>
                </a:cubicBezTo>
                <a:cubicBezTo>
                  <a:pt x="1186579" y="1116439"/>
                  <a:pt x="1166550" y="1114484"/>
                  <a:pt x="1148443" y="1108448"/>
                </a:cubicBezTo>
                <a:lnTo>
                  <a:pt x="1121283" y="1099395"/>
                </a:lnTo>
                <a:cubicBezTo>
                  <a:pt x="1046957" y="1049845"/>
                  <a:pt x="1166149" y="1124584"/>
                  <a:pt x="1012641" y="1063181"/>
                </a:cubicBezTo>
                <a:cubicBezTo>
                  <a:pt x="992436" y="1055099"/>
                  <a:pt x="979974" y="1029132"/>
                  <a:pt x="958320" y="1026967"/>
                </a:cubicBezTo>
                <a:cubicBezTo>
                  <a:pt x="828633" y="1013999"/>
                  <a:pt x="898025" y="1020240"/>
                  <a:pt x="750090" y="1008860"/>
                </a:cubicBezTo>
                <a:lnTo>
                  <a:pt x="695770" y="999807"/>
                </a:lnTo>
                <a:cubicBezTo>
                  <a:pt x="680630" y="997054"/>
                  <a:pt x="663484" y="999015"/>
                  <a:pt x="650502" y="990753"/>
                </a:cubicBezTo>
                <a:cubicBezTo>
                  <a:pt x="628899" y="977005"/>
                  <a:pt x="596182" y="936432"/>
                  <a:pt x="596182" y="936432"/>
                </a:cubicBezTo>
                <a:cubicBezTo>
                  <a:pt x="590146" y="918325"/>
                  <a:pt x="596182" y="876076"/>
                  <a:pt x="578075" y="882112"/>
                </a:cubicBezTo>
                <a:lnTo>
                  <a:pt x="523754" y="900219"/>
                </a:lnTo>
                <a:cubicBezTo>
                  <a:pt x="514700" y="897201"/>
                  <a:pt x="505129" y="895433"/>
                  <a:pt x="496593" y="891165"/>
                </a:cubicBezTo>
                <a:cubicBezTo>
                  <a:pt x="486861" y="886299"/>
                  <a:pt x="479659" y="876776"/>
                  <a:pt x="469433" y="873058"/>
                </a:cubicBezTo>
                <a:cubicBezTo>
                  <a:pt x="446046" y="864553"/>
                  <a:pt x="420614" y="862820"/>
                  <a:pt x="397005" y="854951"/>
                </a:cubicBezTo>
                <a:lnTo>
                  <a:pt x="369845" y="845898"/>
                </a:lnTo>
                <a:cubicBezTo>
                  <a:pt x="348316" y="781314"/>
                  <a:pt x="378843" y="859396"/>
                  <a:pt x="333631" y="791577"/>
                </a:cubicBezTo>
                <a:cubicBezTo>
                  <a:pt x="314887" y="763461"/>
                  <a:pt x="336998" y="761677"/>
                  <a:pt x="306471" y="737256"/>
                </a:cubicBezTo>
                <a:cubicBezTo>
                  <a:pt x="299019" y="731294"/>
                  <a:pt x="288364" y="731221"/>
                  <a:pt x="279310" y="728203"/>
                </a:cubicBezTo>
                <a:cubicBezTo>
                  <a:pt x="270257" y="731221"/>
                  <a:pt x="261635" y="738310"/>
                  <a:pt x="252150" y="737256"/>
                </a:cubicBezTo>
                <a:cubicBezTo>
                  <a:pt x="233180" y="735148"/>
                  <a:pt x="197829" y="719149"/>
                  <a:pt x="197829" y="719149"/>
                </a:cubicBezTo>
                <a:cubicBezTo>
                  <a:pt x="188776" y="710096"/>
                  <a:pt x="178866" y="701825"/>
                  <a:pt x="170669" y="691989"/>
                </a:cubicBezTo>
                <a:cubicBezTo>
                  <a:pt x="163703" y="683630"/>
                  <a:pt x="161059" y="671626"/>
                  <a:pt x="152562" y="664829"/>
                </a:cubicBezTo>
                <a:cubicBezTo>
                  <a:pt x="145110" y="658867"/>
                  <a:pt x="134455" y="658793"/>
                  <a:pt x="125401" y="655775"/>
                </a:cubicBezTo>
                <a:lnTo>
                  <a:pt x="89187" y="601454"/>
                </a:lnTo>
                <a:cubicBezTo>
                  <a:pt x="83152" y="592401"/>
                  <a:pt x="80134" y="580329"/>
                  <a:pt x="71081" y="574294"/>
                </a:cubicBezTo>
                <a:lnTo>
                  <a:pt x="43920" y="556187"/>
                </a:lnTo>
                <a:cubicBezTo>
                  <a:pt x="4032" y="496354"/>
                  <a:pt x="0" y="518049"/>
                  <a:pt x="16760" y="456599"/>
                </a:cubicBezTo>
                <a:cubicBezTo>
                  <a:pt x="21782" y="438185"/>
                  <a:pt x="28831" y="420385"/>
                  <a:pt x="34867" y="402278"/>
                </a:cubicBezTo>
                <a:cubicBezTo>
                  <a:pt x="37885" y="393225"/>
                  <a:pt x="35980" y="380412"/>
                  <a:pt x="43920" y="375118"/>
                </a:cubicBezTo>
                <a:lnTo>
                  <a:pt x="125401" y="320797"/>
                </a:lnTo>
                <a:lnTo>
                  <a:pt x="152562" y="302690"/>
                </a:lnTo>
                <a:cubicBezTo>
                  <a:pt x="167925" y="256600"/>
                  <a:pt x="149270" y="288424"/>
                  <a:pt x="188776" y="266476"/>
                </a:cubicBezTo>
                <a:cubicBezTo>
                  <a:pt x="207799" y="255907"/>
                  <a:pt x="243096" y="230262"/>
                  <a:pt x="243096" y="230262"/>
                </a:cubicBezTo>
                <a:cubicBezTo>
                  <a:pt x="249132" y="221209"/>
                  <a:pt x="251260" y="207521"/>
                  <a:pt x="261203" y="203102"/>
                </a:cubicBezTo>
                <a:cubicBezTo>
                  <a:pt x="280703" y="194435"/>
                  <a:pt x="303487" y="197293"/>
                  <a:pt x="324578" y="194048"/>
                </a:cubicBezTo>
                <a:cubicBezTo>
                  <a:pt x="342721" y="191257"/>
                  <a:pt x="360898" y="188595"/>
                  <a:pt x="378898" y="184995"/>
                </a:cubicBezTo>
                <a:cubicBezTo>
                  <a:pt x="391099" y="182555"/>
                  <a:pt x="402737" y="177244"/>
                  <a:pt x="415112" y="175941"/>
                </a:cubicBezTo>
                <a:cubicBezTo>
                  <a:pt x="460231" y="171192"/>
                  <a:pt x="505647" y="169906"/>
                  <a:pt x="550914" y="166888"/>
                </a:cubicBezTo>
                <a:cubicBezTo>
                  <a:pt x="556950" y="157835"/>
                  <a:pt x="559794" y="145495"/>
                  <a:pt x="569021" y="139728"/>
                </a:cubicBezTo>
                <a:cubicBezTo>
                  <a:pt x="585206" y="129612"/>
                  <a:pt x="605235" y="127657"/>
                  <a:pt x="623342" y="121621"/>
                </a:cubicBezTo>
                <a:cubicBezTo>
                  <a:pt x="623355" y="121617"/>
                  <a:pt x="677650" y="103517"/>
                  <a:pt x="677663" y="103514"/>
                </a:cubicBezTo>
                <a:cubicBezTo>
                  <a:pt x="732288" y="92588"/>
                  <a:pt x="708332" y="99326"/>
                  <a:pt x="750090" y="85407"/>
                </a:cubicBezTo>
                <a:cubicBezTo>
                  <a:pt x="759144" y="79371"/>
                  <a:pt x="767519" y="72166"/>
                  <a:pt x="777251" y="67300"/>
                </a:cubicBezTo>
                <a:cubicBezTo>
                  <a:pt x="785787" y="63032"/>
                  <a:pt x="796959" y="64208"/>
                  <a:pt x="804411" y="58246"/>
                </a:cubicBezTo>
                <a:cubicBezTo>
                  <a:pt x="812907" y="51449"/>
                  <a:pt x="813291" y="36853"/>
                  <a:pt x="822518" y="31086"/>
                </a:cubicBezTo>
                <a:cubicBezTo>
                  <a:pt x="838703" y="20970"/>
                  <a:pt x="858732" y="19015"/>
                  <a:pt x="876839" y="12979"/>
                </a:cubicBezTo>
                <a:lnTo>
                  <a:pt x="903999" y="3926"/>
                </a:lnTo>
                <a:cubicBezTo>
                  <a:pt x="962530" y="13681"/>
                  <a:pt x="945339" y="0"/>
                  <a:pt x="976427" y="3926"/>
                </a:cubicBezTo>
                <a:close/>
              </a:path>
            </a:pathLst>
          </a:custGeom>
          <a:solidFill>
            <a:schemeClr val="accent1">
              <a:alpha val="0"/>
            </a:scheme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181232" y="6178379"/>
            <a:ext cx="4352150" cy="670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 </a:t>
            </a:r>
            <a:r>
              <a:rPr lang="ru-RU" dirty="0"/>
              <a:t>– </a:t>
            </a:r>
            <a:r>
              <a:rPr lang="ru-RU" dirty="0" err="1"/>
              <a:t>епіцентр</a:t>
            </a:r>
            <a:r>
              <a:rPr lang="ru-RU" dirty="0"/>
              <a:t>, </a:t>
            </a:r>
            <a:r>
              <a:rPr lang="en-US" dirty="0"/>
              <a:t>b</a:t>
            </a:r>
            <a:r>
              <a:rPr lang="ru-RU" dirty="0"/>
              <a:t> – необратимо </a:t>
            </a:r>
            <a:r>
              <a:rPr lang="ru-RU" dirty="0" err="1"/>
              <a:t>пошкоджена</a:t>
            </a:r>
            <a:r>
              <a:rPr lang="ru-RU" dirty="0"/>
              <a:t> тканина, </a:t>
            </a:r>
            <a:r>
              <a:rPr lang="en-US" dirty="0"/>
              <a:t>c</a:t>
            </a:r>
            <a:r>
              <a:rPr lang="ru-RU" dirty="0"/>
              <a:t> - </a:t>
            </a:r>
            <a:r>
              <a:rPr lang="ru-RU" dirty="0" err="1"/>
              <a:t>пенумбра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533382" y="1"/>
            <a:ext cx="76586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      </a:t>
            </a:r>
            <a:r>
              <a:rPr lang="ru-RU" sz="2400" dirty="0"/>
              <a:t>  </a:t>
            </a:r>
            <a:endParaRPr lang="ru-RU" sz="2000" dirty="0">
              <a:solidFill>
                <a:srgbClr val="FFC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54880" y="417067"/>
            <a:ext cx="60960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/>
              <a:t>Фокальне</a:t>
            </a:r>
            <a:r>
              <a:rPr lang="ru-RU" sz="2000" dirty="0"/>
              <a:t> </a:t>
            </a:r>
            <a:r>
              <a:rPr lang="ru-RU" sz="2000" dirty="0" err="1"/>
              <a:t>пошкодження</a:t>
            </a:r>
            <a:r>
              <a:rPr lang="ru-RU" sz="2000" dirty="0"/>
              <a:t> в </a:t>
            </a:r>
            <a:r>
              <a:rPr lang="ru-RU" sz="2000" dirty="0" err="1"/>
              <a:t>епіцентрі</a:t>
            </a:r>
            <a:r>
              <a:rPr lang="ru-RU" sz="2000" dirty="0"/>
              <a:t> </a:t>
            </a:r>
            <a:r>
              <a:rPr lang="ru-RU" sz="2000" dirty="0" err="1"/>
              <a:t>оточене</a:t>
            </a:r>
            <a:r>
              <a:rPr lang="ru-RU" sz="2000" dirty="0"/>
              <a:t> зоною </a:t>
            </a:r>
            <a:r>
              <a:rPr lang="ru-RU" sz="2000" dirty="0" err="1"/>
              <a:t>меншого</a:t>
            </a:r>
            <a:r>
              <a:rPr lang="ru-RU" sz="2000" dirty="0"/>
              <a:t>, </a:t>
            </a:r>
            <a:r>
              <a:rPr lang="ru-RU" sz="2000" dirty="0" err="1"/>
              <a:t>але</a:t>
            </a:r>
            <a:r>
              <a:rPr lang="ru-RU" sz="2000" dirty="0"/>
              <a:t> </a:t>
            </a:r>
            <a:r>
              <a:rPr lang="ru-RU" sz="2000" dirty="0" err="1"/>
              <a:t>також</a:t>
            </a:r>
            <a:r>
              <a:rPr lang="ru-RU" sz="2000" dirty="0"/>
              <a:t> </a:t>
            </a:r>
            <a:r>
              <a:rPr lang="ru-RU" sz="2000" dirty="0" err="1"/>
              <a:t>незворотного</a:t>
            </a:r>
            <a:r>
              <a:rPr lang="ru-RU" sz="2000" dirty="0"/>
              <a:t> </a:t>
            </a:r>
            <a:r>
              <a:rPr lang="ru-RU" sz="2000" dirty="0" err="1"/>
              <a:t>пошкодження</a:t>
            </a:r>
            <a:r>
              <a:rPr lang="ru-RU" sz="2000" dirty="0"/>
              <a:t>, яке не видно </a:t>
            </a:r>
            <a:r>
              <a:rPr lang="ru-RU" sz="2000" dirty="0" err="1"/>
              <a:t>неозброєним</a:t>
            </a:r>
            <a:r>
              <a:rPr lang="ru-RU" sz="2000" dirty="0"/>
              <a:t> оком, </a:t>
            </a:r>
            <a:r>
              <a:rPr lang="ru-RU" sz="2000" dirty="0" err="1"/>
              <a:t>але</a:t>
            </a:r>
            <a:r>
              <a:rPr lang="ru-RU" sz="2000" dirty="0"/>
              <a:t> </a:t>
            </a:r>
            <a:r>
              <a:rPr lang="ru-RU" sz="2000" dirty="0" err="1"/>
              <a:t>мікроскопічно</a:t>
            </a:r>
            <a:r>
              <a:rPr lang="ru-RU" sz="2000" dirty="0"/>
              <a:t> </a:t>
            </a:r>
            <a:r>
              <a:rPr lang="ru-RU" sz="2000" dirty="0" err="1"/>
              <a:t>нагадує</a:t>
            </a:r>
            <a:r>
              <a:rPr lang="ru-RU" sz="2000" dirty="0"/>
              <a:t> </a:t>
            </a:r>
            <a:r>
              <a:rPr lang="ru-RU" sz="2000" dirty="0" err="1"/>
              <a:t>дифузне</a:t>
            </a:r>
            <a:r>
              <a:rPr lang="ru-RU" sz="2000" dirty="0"/>
              <a:t> </a:t>
            </a:r>
            <a:r>
              <a:rPr lang="ru-RU" sz="2000" dirty="0" err="1"/>
              <a:t>пошкодження</a:t>
            </a:r>
            <a:r>
              <a:rPr lang="ru-RU" sz="2000" dirty="0"/>
              <a:t>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дифузно</a:t>
            </a:r>
            <a:r>
              <a:rPr lang="ru-RU" sz="2000" dirty="0"/>
              <a:t> </a:t>
            </a:r>
            <a:r>
              <a:rPr lang="ru-RU" sz="2000" dirty="0" err="1"/>
              <a:t>аксональне</a:t>
            </a:r>
            <a:r>
              <a:rPr lang="ru-RU" sz="2000" dirty="0"/>
              <a:t> </a:t>
            </a:r>
            <a:r>
              <a:rPr lang="ru-RU" sz="2000" dirty="0" err="1"/>
              <a:t>ушкодження</a:t>
            </a:r>
            <a:r>
              <a:rPr lang="ru-RU" sz="2000" dirty="0"/>
              <a:t>.        </a:t>
            </a:r>
            <a:r>
              <a:rPr lang="ru-RU" sz="2000" dirty="0" err="1"/>
              <a:t>Другий</a:t>
            </a:r>
            <a:r>
              <a:rPr lang="ru-RU" sz="2000" dirty="0"/>
              <a:t> тип </a:t>
            </a:r>
            <a:r>
              <a:rPr lang="ru-RU" sz="2000" dirty="0" err="1"/>
              <a:t>ушкоджень</a:t>
            </a:r>
            <a:r>
              <a:rPr lang="ru-RU" sz="2000" dirty="0"/>
              <a:t> (</a:t>
            </a:r>
            <a:r>
              <a:rPr lang="ru-RU" sz="2000" dirty="0" err="1"/>
              <a:t>первинно</a:t>
            </a:r>
            <a:r>
              <a:rPr lang="ru-RU" sz="2000" dirty="0"/>
              <a:t> </a:t>
            </a:r>
            <a:r>
              <a:rPr lang="ru-RU" sz="2000" dirty="0" err="1"/>
              <a:t>оборотний</a:t>
            </a:r>
            <a:r>
              <a:rPr lang="ru-RU" sz="2000" dirty="0"/>
              <a:t>),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відбувається</a:t>
            </a:r>
            <a:r>
              <a:rPr lang="ru-RU" sz="2000" dirty="0"/>
              <a:t> в момент </a:t>
            </a:r>
            <a:r>
              <a:rPr lang="ru-RU" sz="2000" dirty="0" err="1"/>
              <a:t>травми</a:t>
            </a:r>
            <a:r>
              <a:rPr lang="ru-RU" sz="2000" dirty="0"/>
              <a:t>, </a:t>
            </a:r>
            <a:r>
              <a:rPr lang="ru-RU" sz="2000" dirty="0" err="1"/>
              <a:t>також</a:t>
            </a:r>
            <a:r>
              <a:rPr lang="ru-RU" sz="2000" dirty="0"/>
              <a:t> </a:t>
            </a:r>
            <a:r>
              <a:rPr lang="ru-RU" sz="2000" dirty="0" err="1"/>
              <a:t>поширені-ється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епіцентру</a:t>
            </a:r>
            <a:r>
              <a:rPr lang="ru-RU" sz="2000" dirty="0"/>
              <a:t> на </a:t>
            </a:r>
            <a:r>
              <a:rPr lang="ru-RU" sz="2000" dirty="0" err="1"/>
              <a:t>периферію</a:t>
            </a:r>
            <a:r>
              <a:rPr lang="ru-RU" sz="2000" dirty="0"/>
              <a:t>.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травматична</a:t>
            </a:r>
            <a:r>
              <a:rPr lang="ru-RU" sz="2000" dirty="0"/>
              <a:t> (</a:t>
            </a:r>
            <a:r>
              <a:rPr lang="ru-RU" sz="2000" dirty="0" err="1"/>
              <a:t>ішемічна</a:t>
            </a:r>
            <a:r>
              <a:rPr lang="ru-RU" sz="2000" dirty="0"/>
              <a:t>) </a:t>
            </a:r>
            <a:r>
              <a:rPr lang="ru-RU" sz="2000" dirty="0" err="1"/>
              <a:t>пенумбра</a:t>
            </a:r>
            <a:r>
              <a:rPr lang="ru-RU" sz="2000" dirty="0"/>
              <a:t>.        </a:t>
            </a:r>
            <a:r>
              <a:rPr lang="ru-RU" sz="2000" dirty="0" err="1"/>
              <a:t>Ці</a:t>
            </a:r>
            <a:r>
              <a:rPr lang="ru-RU" sz="2000" dirty="0"/>
              <a:t> </a:t>
            </a:r>
            <a:r>
              <a:rPr lang="ru-RU" sz="2000" dirty="0" err="1"/>
              <a:t>зміни</a:t>
            </a:r>
            <a:r>
              <a:rPr lang="ru-RU" sz="2000" dirty="0"/>
              <a:t> </a:t>
            </a:r>
            <a:r>
              <a:rPr lang="ru-RU" sz="2000" dirty="0" err="1"/>
              <a:t>являють</a:t>
            </a:r>
            <a:r>
              <a:rPr lang="ru-RU" sz="2000" dirty="0"/>
              <a:t> собою </a:t>
            </a:r>
            <a:r>
              <a:rPr lang="ru-RU" sz="2000" dirty="0" err="1"/>
              <a:t>зони</a:t>
            </a:r>
            <a:r>
              <a:rPr lang="ru-RU" sz="2000" dirty="0"/>
              <a:t> «</a:t>
            </a:r>
            <a:r>
              <a:rPr lang="ru-RU" sz="2000" dirty="0" err="1"/>
              <a:t>найменшого</a:t>
            </a:r>
            <a:r>
              <a:rPr lang="ru-RU" sz="2000" dirty="0"/>
              <a:t> опору» до </a:t>
            </a:r>
            <a:r>
              <a:rPr lang="ru-RU" sz="2000" dirty="0" err="1"/>
              <a:t>різних</a:t>
            </a:r>
            <a:r>
              <a:rPr lang="ru-RU" sz="2000" dirty="0"/>
              <a:t> </a:t>
            </a:r>
            <a:r>
              <a:rPr lang="ru-RU" sz="2000" dirty="0" err="1"/>
              <a:t>сприятливим</a:t>
            </a:r>
            <a:r>
              <a:rPr lang="ru-RU" sz="2000" dirty="0"/>
              <a:t> </a:t>
            </a:r>
            <a:r>
              <a:rPr lang="ru-RU" sz="2000" dirty="0" err="1"/>
              <a:t>і</a:t>
            </a:r>
            <a:r>
              <a:rPr lang="ru-RU" sz="2000" dirty="0"/>
              <a:t> </a:t>
            </a:r>
            <a:r>
              <a:rPr lang="ru-RU" sz="2000" dirty="0" err="1"/>
              <a:t>несприятливим</a:t>
            </a:r>
            <a:r>
              <a:rPr lang="ru-RU" sz="2000" dirty="0"/>
              <a:t> </a:t>
            </a:r>
            <a:r>
              <a:rPr lang="ru-RU" sz="2000" dirty="0" err="1"/>
              <a:t>вторинних</a:t>
            </a:r>
            <a:r>
              <a:rPr lang="ru-RU" sz="2000" dirty="0"/>
              <a:t> </a:t>
            </a:r>
            <a:r>
              <a:rPr lang="ru-RU" sz="2000" dirty="0" err="1"/>
              <a:t>факторів</a:t>
            </a:r>
            <a:r>
              <a:rPr lang="ru-RU" sz="2000" dirty="0"/>
              <a:t>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виникають</a:t>
            </a:r>
            <a:r>
              <a:rPr lang="ru-RU" sz="2000" dirty="0"/>
              <a:t> в </a:t>
            </a:r>
            <a:r>
              <a:rPr lang="ru-RU" sz="2000" dirty="0" err="1"/>
              <a:t>посттравматичний</a:t>
            </a:r>
            <a:r>
              <a:rPr lang="ru-RU" sz="2000" dirty="0"/>
              <a:t> </a:t>
            </a:r>
            <a:r>
              <a:rPr lang="ru-RU" sz="2000" dirty="0" err="1"/>
              <a:t>період</a:t>
            </a:r>
            <a:r>
              <a:rPr lang="ru-RU" sz="2000" dirty="0"/>
              <a:t> </a:t>
            </a:r>
            <a:r>
              <a:rPr lang="ru-RU" sz="2000" dirty="0" err="1"/>
              <a:t>і</a:t>
            </a:r>
            <a:r>
              <a:rPr lang="ru-RU" sz="2000" dirty="0"/>
              <a:t> </a:t>
            </a:r>
            <a:r>
              <a:rPr lang="ru-RU" sz="2000" dirty="0" err="1"/>
              <a:t>призводить</a:t>
            </a:r>
            <a:r>
              <a:rPr lang="ru-RU" sz="2000" dirty="0"/>
              <a:t> до </a:t>
            </a:r>
            <a:r>
              <a:rPr lang="ru-RU" sz="2000" dirty="0" err="1"/>
              <a:t>трансформації</a:t>
            </a:r>
            <a:r>
              <a:rPr lang="ru-RU" sz="2000" dirty="0"/>
              <a:t> </a:t>
            </a:r>
            <a:r>
              <a:rPr lang="ru-RU" sz="2000" dirty="0" err="1"/>
              <a:t>видимих</a:t>
            </a:r>
            <a:r>
              <a:rPr lang="ru-RU" sz="2000" dirty="0"/>
              <a:t> ​​</a:t>
            </a:r>
            <a:r>
              <a:rPr lang="ru-RU" sz="2000" dirty="0" err="1"/>
              <a:t>змін</a:t>
            </a:r>
            <a:r>
              <a:rPr lang="ru-RU" sz="2000" dirty="0"/>
              <a:t> в </a:t>
            </a:r>
            <a:r>
              <a:rPr lang="ru-RU" sz="2000" dirty="0" err="1"/>
              <a:t>невидимі</a:t>
            </a:r>
            <a:r>
              <a:rPr lang="ru-RU" sz="2000" dirty="0"/>
              <a:t> </a:t>
            </a:r>
            <a:r>
              <a:rPr lang="ru-RU" sz="2000" dirty="0" err="1"/>
              <a:t>і</a:t>
            </a:r>
            <a:r>
              <a:rPr lang="ru-RU" sz="2000" dirty="0"/>
              <a:t> </a:t>
            </a:r>
            <a:r>
              <a:rPr lang="ru-RU" sz="2000" dirty="0" err="1"/>
              <a:t>оборотних</a:t>
            </a:r>
            <a:r>
              <a:rPr lang="ru-RU" sz="2000" dirty="0"/>
              <a:t> </a:t>
            </a:r>
            <a:r>
              <a:rPr lang="ru-RU" sz="2000" dirty="0" err="1"/>
              <a:t>в</a:t>
            </a:r>
            <a:r>
              <a:rPr lang="ru-RU" sz="2000" dirty="0"/>
              <a:t> </a:t>
            </a:r>
            <a:r>
              <a:rPr lang="ru-RU" sz="2000" dirty="0" err="1"/>
              <a:t>незворотні</a:t>
            </a:r>
            <a:r>
              <a:rPr lang="ru-RU" sz="2000" dirty="0"/>
              <a:t>.        Тому при </a:t>
            </a:r>
            <a:r>
              <a:rPr lang="ru-RU" sz="2000" dirty="0" err="1"/>
              <a:t>повторній</a:t>
            </a:r>
            <a:r>
              <a:rPr lang="ru-RU" sz="2000" dirty="0"/>
              <a:t> </a:t>
            </a:r>
            <a:r>
              <a:rPr lang="ru-RU" sz="2000" dirty="0" err="1"/>
              <a:t>візуалізації</a:t>
            </a:r>
            <a:r>
              <a:rPr lang="ru-RU" sz="2000" dirty="0"/>
              <a:t> </a:t>
            </a:r>
            <a:r>
              <a:rPr lang="ru-RU" sz="2000" dirty="0" err="1"/>
              <a:t>можуть</a:t>
            </a:r>
            <a:r>
              <a:rPr lang="ru-RU" sz="2000" dirty="0"/>
              <a:t> </a:t>
            </a:r>
            <a:r>
              <a:rPr lang="ru-RU" sz="2000" dirty="0" err="1"/>
              <a:t>виявлятися</a:t>
            </a:r>
            <a:r>
              <a:rPr lang="ru-RU" sz="2000" dirty="0"/>
              <a:t> </a:t>
            </a:r>
            <a:r>
              <a:rPr lang="ru-RU" sz="2000" dirty="0" err="1"/>
              <a:t>зміни</a:t>
            </a:r>
            <a:r>
              <a:rPr lang="ru-RU" sz="2000" dirty="0"/>
              <a:t>, </a:t>
            </a:r>
            <a:r>
              <a:rPr lang="ru-RU" sz="2000" dirty="0" err="1"/>
              <a:t>невидимі</a:t>
            </a:r>
            <a:r>
              <a:rPr lang="ru-RU" sz="2000" dirty="0"/>
              <a:t> </a:t>
            </a:r>
            <a:r>
              <a:rPr lang="ru-RU" sz="2000" dirty="0" err="1"/>
              <a:t>при</a:t>
            </a:r>
            <a:r>
              <a:rPr lang="ru-RU" sz="2000" dirty="0"/>
              <a:t> </a:t>
            </a:r>
            <a:r>
              <a:rPr lang="ru-RU" sz="2000" dirty="0" err="1"/>
              <a:t>первинному</a:t>
            </a:r>
            <a:r>
              <a:rPr lang="ru-RU" sz="2000" dirty="0"/>
              <a:t> </a:t>
            </a:r>
            <a:r>
              <a:rPr lang="ru-RU" sz="2000" dirty="0" err="1"/>
              <a:t>дослідженні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5063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65839" y="1"/>
            <a:ext cx="80730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FF00"/>
                </a:solidFill>
              </a:rPr>
              <a:t>По виду </a:t>
            </a:r>
            <a:r>
              <a:rPr lang="ru-RU" sz="3200" b="1" dirty="0" err="1">
                <a:solidFill>
                  <a:srgbClr val="FFFF00"/>
                </a:solidFill>
              </a:rPr>
              <a:t>пошкодження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бувають</a:t>
            </a:r>
            <a:r>
              <a:rPr lang="ru-RU" sz="3200" b="1" dirty="0">
                <a:solidFill>
                  <a:srgbClr val="FFFF00"/>
                </a:solidFill>
              </a:rPr>
              <a:t>:</a:t>
            </a:r>
            <a:endParaRPr lang="ru-RU" sz="3200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7" y="1"/>
            <a:ext cx="3064475" cy="33651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6" y="3365196"/>
            <a:ext cx="3064476" cy="349280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718559" y="939582"/>
            <a:ext cx="825572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1) </a:t>
            </a:r>
            <a:r>
              <a:rPr lang="ru-RU" sz="2000" dirty="0" err="1"/>
              <a:t>Вогнищеві</a:t>
            </a:r>
            <a:r>
              <a:rPr lang="ru-RU" sz="2000" dirty="0"/>
              <a:t> - </a:t>
            </a:r>
            <a:r>
              <a:rPr lang="ru-RU" sz="2000" dirty="0" err="1"/>
              <a:t>обумовлені</a:t>
            </a:r>
            <a:r>
              <a:rPr lang="ru-RU" sz="2000" dirty="0"/>
              <a:t> </a:t>
            </a:r>
            <a:r>
              <a:rPr lang="ru-RU" sz="2000" dirty="0" err="1"/>
              <a:t>переважно</a:t>
            </a:r>
            <a:r>
              <a:rPr lang="ru-RU" sz="2000" dirty="0"/>
              <a:t> </a:t>
            </a:r>
            <a:r>
              <a:rPr lang="ru-RU" sz="2000" dirty="0" err="1"/>
              <a:t>ударно-протиударною</a:t>
            </a:r>
            <a:r>
              <a:rPr lang="ru-RU" sz="2000" dirty="0"/>
              <a:t> </a:t>
            </a:r>
            <a:r>
              <a:rPr lang="ru-RU" sz="2000" dirty="0" err="1"/>
              <a:t>травмою.Характеризуються</a:t>
            </a:r>
            <a:r>
              <a:rPr lang="ru-RU" sz="2000" dirty="0"/>
              <a:t> </a:t>
            </a:r>
            <a:r>
              <a:rPr lang="ru-RU" sz="2000" dirty="0" err="1"/>
              <a:t>локальними</a:t>
            </a:r>
            <a:r>
              <a:rPr lang="ru-RU" sz="2000" dirty="0"/>
              <a:t> </a:t>
            </a:r>
            <a:r>
              <a:rPr lang="ru-RU" sz="2000" dirty="0" err="1"/>
              <a:t>макроструктурними</a:t>
            </a:r>
            <a:r>
              <a:rPr lang="ru-RU" sz="2000" dirty="0"/>
              <a:t> </a:t>
            </a:r>
            <a:r>
              <a:rPr lang="ru-RU" sz="2000" dirty="0" err="1"/>
              <a:t>ушкодженнями</a:t>
            </a:r>
            <a:r>
              <a:rPr lang="ru-RU" sz="2000" dirty="0"/>
              <a:t> </a:t>
            </a:r>
            <a:r>
              <a:rPr lang="ru-RU" sz="2000" dirty="0" err="1"/>
              <a:t>мозкової</a:t>
            </a:r>
            <a:r>
              <a:rPr lang="ru-RU" sz="2000" dirty="0"/>
              <a:t> </a:t>
            </a:r>
            <a:r>
              <a:rPr lang="ru-RU" sz="2000" dirty="0" err="1"/>
              <a:t>речовини</a:t>
            </a:r>
            <a:r>
              <a:rPr lang="ru-RU" sz="2000" dirty="0"/>
              <a:t> </a:t>
            </a:r>
            <a:r>
              <a:rPr lang="ru-RU" sz="2000" dirty="0" err="1"/>
              <a:t>різного</a:t>
            </a:r>
            <a:r>
              <a:rPr lang="ru-RU" sz="2000" dirty="0"/>
              <a:t> </a:t>
            </a:r>
            <a:r>
              <a:rPr lang="ru-RU" sz="2000" dirty="0" err="1"/>
              <a:t>ступеня</a:t>
            </a:r>
            <a:r>
              <a:rPr lang="ru-RU" sz="2000" dirty="0"/>
              <a:t>, </a:t>
            </a:r>
            <a:r>
              <a:rPr lang="ru-RU" sz="2000" dirty="0" err="1"/>
              <a:t>включаючи</a:t>
            </a:r>
            <a:r>
              <a:rPr lang="ru-RU" sz="2000" dirty="0"/>
              <a:t> </a:t>
            </a:r>
            <a:r>
              <a:rPr lang="ru-RU" sz="2000" dirty="0" err="1"/>
              <a:t>ділянки</a:t>
            </a:r>
            <a:r>
              <a:rPr lang="ru-RU" sz="2000" dirty="0"/>
              <a:t> </a:t>
            </a:r>
            <a:r>
              <a:rPr lang="ru-RU" sz="2000" dirty="0" err="1"/>
              <a:t>руйнування</a:t>
            </a:r>
            <a:r>
              <a:rPr lang="ru-RU" sz="2000" dirty="0"/>
              <a:t> </a:t>
            </a:r>
            <a:r>
              <a:rPr lang="ru-RU" sz="2000" dirty="0" err="1"/>
              <a:t>з</a:t>
            </a:r>
            <a:r>
              <a:rPr lang="ru-RU" sz="2000" dirty="0"/>
              <a:t> </a:t>
            </a:r>
            <a:r>
              <a:rPr lang="ru-RU" sz="2000" dirty="0" err="1"/>
              <a:t>утворенням</a:t>
            </a:r>
            <a:r>
              <a:rPr lang="ru-RU" sz="2000" dirty="0"/>
              <a:t> детриту, </a:t>
            </a:r>
            <a:r>
              <a:rPr lang="ru-RU" sz="2000" dirty="0" err="1"/>
              <a:t>геморагічного</a:t>
            </a:r>
            <a:r>
              <a:rPr lang="ru-RU" sz="2000" dirty="0"/>
              <a:t> </a:t>
            </a:r>
            <a:r>
              <a:rPr lang="ru-RU" sz="2000" dirty="0" err="1"/>
              <a:t>просочування</a:t>
            </a:r>
            <a:r>
              <a:rPr lang="ru-RU" sz="2000" dirty="0"/>
              <a:t> </a:t>
            </a:r>
            <a:r>
              <a:rPr lang="ru-RU" sz="2000" dirty="0" err="1"/>
              <a:t>мозкової</a:t>
            </a:r>
            <a:r>
              <a:rPr lang="ru-RU" sz="2000" dirty="0"/>
              <a:t> </a:t>
            </a:r>
            <a:r>
              <a:rPr lang="ru-RU" sz="2000" dirty="0" err="1"/>
              <a:t>тканини</a:t>
            </a:r>
            <a:r>
              <a:rPr lang="ru-RU" sz="2000" dirty="0"/>
              <a:t>, </a:t>
            </a:r>
            <a:r>
              <a:rPr lang="ru-RU" sz="2000" dirty="0" err="1"/>
              <a:t>точкові</a:t>
            </a:r>
            <a:r>
              <a:rPr lang="ru-RU" sz="2000" dirty="0"/>
              <a:t>, </a:t>
            </a:r>
            <a:r>
              <a:rPr lang="ru-RU" sz="2000" dirty="0" err="1"/>
              <a:t>дрібно</a:t>
            </a:r>
            <a:r>
              <a:rPr lang="ru-RU" sz="2000" dirty="0"/>
              <a:t>- </a:t>
            </a:r>
            <a:r>
              <a:rPr lang="ru-RU" sz="2000" dirty="0" err="1"/>
              <a:t>і</a:t>
            </a:r>
            <a:r>
              <a:rPr lang="ru-RU" sz="2000" dirty="0"/>
              <a:t> </a:t>
            </a:r>
            <a:r>
              <a:rPr lang="ru-RU" sz="2000" dirty="0" err="1"/>
              <a:t>крупно-вогнищеві</a:t>
            </a:r>
            <a:r>
              <a:rPr lang="ru-RU" sz="2000" dirty="0"/>
              <a:t> </a:t>
            </a:r>
            <a:r>
              <a:rPr lang="ru-RU" sz="2000" dirty="0" err="1"/>
              <a:t>крововиливи</a:t>
            </a:r>
            <a:r>
              <a:rPr lang="ru-RU" sz="2000" dirty="0"/>
              <a:t> - в </a:t>
            </a:r>
            <a:r>
              <a:rPr lang="ru-RU" sz="2000" dirty="0" err="1"/>
              <a:t>місці</a:t>
            </a:r>
            <a:r>
              <a:rPr lang="ru-RU" sz="2000" dirty="0"/>
              <a:t> </a:t>
            </a:r>
            <a:r>
              <a:rPr lang="ru-RU" sz="2000" dirty="0" err="1"/>
              <a:t>удару-противоудара</a:t>
            </a:r>
            <a:r>
              <a:rPr lang="ru-RU" sz="2000" dirty="0"/>
              <a:t>, по ходу </a:t>
            </a:r>
            <a:r>
              <a:rPr lang="ru-RU" sz="2000" dirty="0" err="1"/>
              <a:t>ударної</a:t>
            </a:r>
            <a:r>
              <a:rPr lang="ru-RU" sz="2000" dirty="0"/>
              <a:t> </a:t>
            </a:r>
            <a:r>
              <a:rPr lang="ru-RU" sz="2000" dirty="0" err="1"/>
              <a:t>хвилі.У</a:t>
            </a:r>
            <a:r>
              <a:rPr lang="ru-RU" sz="2000" dirty="0"/>
              <a:t> </a:t>
            </a:r>
            <a:r>
              <a:rPr lang="ru-RU" sz="2000" dirty="0" err="1"/>
              <a:t>більшості</a:t>
            </a:r>
            <a:r>
              <a:rPr lang="ru-RU" sz="2000" dirty="0"/>
              <a:t> </a:t>
            </a:r>
            <a:r>
              <a:rPr lang="ru-RU" sz="2000" dirty="0" err="1"/>
              <a:t>лікарень</a:t>
            </a:r>
            <a:r>
              <a:rPr lang="ru-RU" sz="2000" dirty="0"/>
              <a:t> КТ </a:t>
            </a:r>
            <a:r>
              <a:rPr lang="ru-RU" sz="2000" dirty="0" err="1"/>
              <a:t>зазвичай</a:t>
            </a:r>
            <a:r>
              <a:rPr lang="ru-RU" sz="2000" dirty="0"/>
              <a:t> </a:t>
            </a:r>
            <a:r>
              <a:rPr lang="ru-RU" sz="2000" dirty="0" err="1"/>
              <a:t>є</a:t>
            </a:r>
            <a:r>
              <a:rPr lang="ru-RU" sz="2000" dirty="0"/>
              <a:t> першим </a:t>
            </a:r>
            <a:r>
              <a:rPr lang="ru-RU" sz="2000" dirty="0" err="1"/>
              <a:t>і</a:t>
            </a:r>
            <a:r>
              <a:rPr lang="ru-RU" sz="2000" dirty="0"/>
              <a:t> часто </a:t>
            </a:r>
            <a:r>
              <a:rPr lang="ru-RU" sz="2000" dirty="0" err="1"/>
              <a:t>єдиним</a:t>
            </a:r>
            <a:r>
              <a:rPr lang="ru-RU" sz="2000" dirty="0"/>
              <a:t> </a:t>
            </a:r>
            <a:r>
              <a:rPr lang="ru-RU" sz="2000" dirty="0" err="1"/>
              <a:t>дослідженням</a:t>
            </a:r>
            <a:r>
              <a:rPr lang="ru-RU" sz="2000" dirty="0"/>
              <a:t>, </a:t>
            </a:r>
            <a:r>
              <a:rPr lang="ru-RU" sz="2000" dirty="0" err="1"/>
              <a:t>використовуваним</a:t>
            </a:r>
            <a:r>
              <a:rPr lang="ru-RU" sz="2000" dirty="0"/>
              <a:t> для </a:t>
            </a:r>
            <a:r>
              <a:rPr lang="ru-RU" sz="2000" dirty="0" err="1"/>
              <a:t>оцінки</a:t>
            </a:r>
            <a:r>
              <a:rPr lang="ru-RU" sz="2000" dirty="0"/>
              <a:t> </a:t>
            </a:r>
            <a:r>
              <a:rPr lang="ru-RU" sz="2000" dirty="0" err="1"/>
              <a:t>контузії</a:t>
            </a:r>
            <a:r>
              <a:rPr lang="ru-RU" sz="2000" dirty="0"/>
              <a:t> головного </a:t>
            </a:r>
            <a:r>
              <a:rPr lang="ru-RU" sz="2000" dirty="0" err="1"/>
              <a:t>мозку.Чутливість</a:t>
            </a:r>
            <a:r>
              <a:rPr lang="ru-RU" sz="2000" dirty="0"/>
              <a:t> до </a:t>
            </a:r>
            <a:r>
              <a:rPr lang="ru-RU" sz="2000" dirty="0" err="1"/>
              <a:t>виявлення</a:t>
            </a:r>
            <a:r>
              <a:rPr lang="ru-RU" sz="2000" dirty="0"/>
              <a:t> </a:t>
            </a:r>
            <a:r>
              <a:rPr lang="ru-RU" sz="2000" dirty="0" err="1"/>
              <a:t>внутрішньомозкового</a:t>
            </a:r>
            <a:r>
              <a:rPr lang="ru-RU" sz="2000" dirty="0"/>
              <a:t> </a:t>
            </a:r>
            <a:r>
              <a:rPr lang="ru-RU" sz="2000" dirty="0" err="1"/>
              <a:t>кровотечі</a:t>
            </a:r>
            <a:r>
              <a:rPr lang="ru-RU" sz="2000" dirty="0"/>
              <a:t> при </a:t>
            </a:r>
            <a:r>
              <a:rPr lang="ru-RU" sz="2000" dirty="0" err="1"/>
              <a:t>КТ-практично</a:t>
            </a:r>
            <a:r>
              <a:rPr lang="ru-RU" sz="2000" dirty="0"/>
              <a:t> 100%.Характеризуються як </a:t>
            </a:r>
            <a:r>
              <a:rPr lang="ru-RU" sz="2000" dirty="0" err="1"/>
              <a:t>гіперплотние</a:t>
            </a:r>
            <a:r>
              <a:rPr lang="ru-RU" sz="2000" dirty="0"/>
              <a:t> </a:t>
            </a:r>
            <a:r>
              <a:rPr lang="ru-RU" sz="2000" dirty="0" err="1"/>
              <a:t>осередки</a:t>
            </a:r>
            <a:r>
              <a:rPr lang="ru-RU" sz="2000" dirty="0"/>
              <a:t> в </a:t>
            </a:r>
            <a:r>
              <a:rPr lang="ru-RU" sz="2000" dirty="0" err="1"/>
              <a:t>лобових</a:t>
            </a:r>
            <a:r>
              <a:rPr lang="ru-RU" sz="2000" dirty="0"/>
              <a:t> </a:t>
            </a:r>
            <a:r>
              <a:rPr lang="ru-RU" sz="2000" dirty="0" err="1"/>
              <a:t>частках</a:t>
            </a:r>
            <a:r>
              <a:rPr lang="ru-RU" sz="2000" dirty="0"/>
              <a:t>, </a:t>
            </a:r>
            <a:r>
              <a:rPr lang="ru-RU" sz="2000" dirty="0" err="1"/>
              <a:t>прилеглих</a:t>
            </a:r>
            <a:r>
              <a:rPr lang="ru-RU" sz="2000" dirty="0"/>
              <a:t> до </a:t>
            </a:r>
            <a:r>
              <a:rPr lang="ru-RU" sz="2000" dirty="0" err="1"/>
              <a:t>основи</a:t>
            </a:r>
            <a:r>
              <a:rPr lang="ru-RU" sz="2000" dirty="0"/>
              <a:t> </a:t>
            </a:r>
            <a:r>
              <a:rPr lang="ru-RU" sz="2000" dirty="0" err="1"/>
              <a:t>передньої</a:t>
            </a:r>
            <a:r>
              <a:rPr lang="ru-RU" sz="2000" dirty="0"/>
              <a:t> </a:t>
            </a:r>
            <a:r>
              <a:rPr lang="ru-RU" sz="2000" dirty="0" err="1"/>
              <a:t>черепної</a:t>
            </a:r>
            <a:r>
              <a:rPr lang="ru-RU" sz="2000" dirty="0"/>
              <a:t> ямки </a:t>
            </a:r>
            <a:r>
              <a:rPr lang="ru-RU" sz="2000" dirty="0" err="1"/>
              <a:t>і</a:t>
            </a:r>
            <a:r>
              <a:rPr lang="ru-RU" sz="2000" dirty="0"/>
              <a:t> </a:t>
            </a:r>
            <a:r>
              <a:rPr lang="ru-RU" sz="2000" dirty="0" err="1"/>
              <a:t>полюсів</a:t>
            </a:r>
            <a:r>
              <a:rPr lang="ru-RU" sz="2000" dirty="0"/>
              <a:t> </a:t>
            </a:r>
            <a:r>
              <a:rPr lang="ru-RU" sz="2000" dirty="0" err="1"/>
              <a:t>скроневих</a:t>
            </a:r>
            <a:r>
              <a:rPr lang="ru-RU" sz="2000" dirty="0"/>
              <a:t> </a:t>
            </a:r>
            <a:r>
              <a:rPr lang="ru-RU" sz="2000" dirty="0" err="1"/>
              <a:t>кісток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5012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50" y="733056"/>
            <a:ext cx="4758635" cy="528737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236261" y="148046"/>
            <a:ext cx="59304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По виду </a:t>
            </a:r>
            <a:r>
              <a:rPr lang="ru-RU" sz="2800" b="1" dirty="0" err="1">
                <a:solidFill>
                  <a:srgbClr val="FFFF00"/>
                </a:solidFill>
              </a:rPr>
              <a:t>пошкодження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бувають</a:t>
            </a:r>
            <a:r>
              <a:rPr lang="ru-RU" sz="2800" b="1" dirty="0">
                <a:solidFill>
                  <a:srgbClr val="FFFF00"/>
                </a:solidFill>
              </a:rPr>
              <a:t>: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38354" y="1088797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ru-RU" dirty="0"/>
              <a:t>При </a:t>
            </a:r>
            <a:r>
              <a:rPr lang="ru-RU" dirty="0" err="1"/>
              <a:t>гематокриті</a:t>
            </a:r>
            <a:r>
              <a:rPr lang="ru-RU" dirty="0"/>
              <a:t> 45% </a:t>
            </a:r>
            <a:r>
              <a:rPr lang="ru-RU" dirty="0" err="1"/>
              <a:t>щільність</a:t>
            </a:r>
            <a:r>
              <a:rPr lang="ru-RU" dirty="0"/>
              <a:t> </a:t>
            </a:r>
            <a:r>
              <a:rPr lang="ru-RU" dirty="0" err="1"/>
              <a:t>цільної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становить ~ 56 </a:t>
            </a:r>
            <a:r>
              <a:rPr lang="en-US" dirty="0"/>
              <a:t>HU, </a:t>
            </a:r>
            <a:r>
              <a:rPr lang="ru-RU" dirty="0" err="1"/>
              <a:t>сірого</a:t>
            </a:r>
            <a:r>
              <a:rPr lang="ru-RU" dirty="0"/>
              <a:t> речовини-37-41 </a:t>
            </a:r>
            <a:r>
              <a:rPr lang="en-US" dirty="0"/>
              <a:t>HU, </a:t>
            </a:r>
            <a:r>
              <a:rPr lang="ru-RU" dirty="0" err="1"/>
              <a:t>білої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- 30-34 </a:t>
            </a:r>
            <a:r>
              <a:rPr lang="en-US" dirty="0"/>
              <a:t>HU.</a:t>
            </a:r>
            <a:endParaRPr lang="uk-UA" dirty="0"/>
          </a:p>
          <a:p>
            <a:pPr>
              <a:buFontTx/>
              <a:buChar char="-"/>
            </a:pPr>
            <a:r>
              <a:rPr lang="ru-RU" dirty="0"/>
              <a:t>Кров повинна бути </a:t>
            </a:r>
            <a:r>
              <a:rPr lang="ru-RU" dirty="0" err="1"/>
              <a:t>гіперденсной</a:t>
            </a:r>
            <a:r>
              <a:rPr lang="ru-RU" dirty="0"/>
              <a:t> в </a:t>
            </a:r>
            <a:r>
              <a:rPr lang="ru-RU" dirty="0" err="1"/>
              <a:t>порівнянні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сірим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білим</a:t>
            </a:r>
            <a:r>
              <a:rPr lang="ru-RU" dirty="0"/>
              <a:t> </a:t>
            </a:r>
            <a:r>
              <a:rPr lang="ru-RU" dirty="0" err="1"/>
              <a:t>речовиною</a:t>
            </a:r>
            <a:r>
              <a:rPr lang="ru-RU" dirty="0"/>
              <a:t>.</a:t>
            </a:r>
          </a:p>
          <a:p>
            <a:pPr>
              <a:buFontTx/>
              <a:buChar char="-"/>
            </a:pPr>
            <a:r>
              <a:rPr lang="ru-RU" dirty="0"/>
              <a:t>У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анемією</a:t>
            </a:r>
            <a:r>
              <a:rPr lang="ru-RU" dirty="0"/>
              <a:t> (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гемоглобіну</a:t>
            </a:r>
            <a:r>
              <a:rPr lang="ru-RU" dirty="0"/>
              <a:t> &lt;8-10 г / дл)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виникати</a:t>
            </a:r>
            <a:r>
              <a:rPr lang="ru-RU" dirty="0"/>
              <a:t> </a:t>
            </a:r>
            <a:r>
              <a:rPr lang="ru-RU" dirty="0" err="1"/>
              <a:t>ізоденсность</a:t>
            </a:r>
            <a:r>
              <a:rPr lang="ru-RU" dirty="0"/>
              <a:t> при </a:t>
            </a:r>
            <a:r>
              <a:rPr lang="ru-RU" dirty="0" err="1"/>
              <a:t>гострій</a:t>
            </a:r>
            <a:r>
              <a:rPr lang="ru-RU" dirty="0"/>
              <a:t> </a:t>
            </a:r>
            <a:r>
              <a:rPr lang="ru-RU" dirty="0" err="1"/>
              <a:t>кровотечі</a:t>
            </a:r>
            <a:r>
              <a:rPr lang="ru-RU" dirty="0"/>
              <a:t>!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81898" y="4214336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Контузії</a:t>
            </a:r>
            <a:r>
              <a:rPr lang="ru-RU" dirty="0"/>
              <a:t> </a:t>
            </a:r>
            <a:r>
              <a:rPr lang="ru-RU" dirty="0" err="1"/>
              <a:t>розрізняються</a:t>
            </a:r>
            <a:r>
              <a:rPr lang="ru-RU" dirty="0"/>
              <a:t> за </a:t>
            </a:r>
            <a:r>
              <a:rPr lang="ru-RU" dirty="0" err="1"/>
              <a:t>розміром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з'являтися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дрібних</a:t>
            </a:r>
            <a:r>
              <a:rPr lang="ru-RU" dirty="0"/>
              <a:t> </a:t>
            </a:r>
            <a:r>
              <a:rPr lang="ru-RU" dirty="0" err="1"/>
              <a:t>петехіальних</a:t>
            </a:r>
            <a:r>
              <a:rPr lang="ru-RU" dirty="0"/>
              <a:t> </a:t>
            </a:r>
            <a:r>
              <a:rPr lang="ru-RU" dirty="0" err="1"/>
              <a:t>гіперденсних</a:t>
            </a:r>
            <a:r>
              <a:rPr lang="ru-RU" dirty="0"/>
              <a:t> </a:t>
            </a:r>
            <a:r>
              <a:rPr lang="ru-RU" dirty="0" err="1"/>
              <a:t>вогнищ</a:t>
            </a:r>
            <a:r>
              <a:rPr lang="ru-RU" dirty="0"/>
              <a:t> </a:t>
            </a:r>
            <a:r>
              <a:rPr lang="ru-RU" dirty="0" err="1"/>
              <a:t>крововиливи</a:t>
            </a:r>
            <a:r>
              <a:rPr lang="ru-RU" dirty="0"/>
              <a:t> за </a:t>
            </a:r>
            <a:r>
              <a:rPr lang="ru-RU" dirty="0" err="1"/>
              <a:t>участю</a:t>
            </a:r>
            <a:r>
              <a:rPr lang="ru-RU" dirty="0"/>
              <a:t> </a:t>
            </a:r>
            <a:r>
              <a:rPr lang="ru-RU" dirty="0" err="1"/>
              <a:t>сірої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підкіркового</a:t>
            </a:r>
            <a:r>
              <a:rPr lang="ru-RU" dirty="0"/>
              <a:t> </a:t>
            </a:r>
            <a:r>
              <a:rPr lang="ru-RU" dirty="0" err="1"/>
              <a:t>білої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великого кортикального / </a:t>
            </a:r>
            <a:r>
              <a:rPr lang="ru-RU" dirty="0" err="1"/>
              <a:t>підкіркового</a:t>
            </a:r>
            <a:r>
              <a:rPr lang="ru-RU" dirty="0"/>
              <a:t> </a:t>
            </a:r>
            <a:r>
              <a:rPr lang="ru-RU" dirty="0" err="1"/>
              <a:t>кровотечі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453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s://images.radiopaedia.org/images/3451326/a0bd37939b88051a451090b2cca770_big_galler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76" y="0"/>
            <a:ext cx="3698789" cy="33758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615" y="145855"/>
            <a:ext cx="2414215" cy="25496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438" y="145855"/>
            <a:ext cx="2406230" cy="254964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276" y="127060"/>
            <a:ext cx="2613266" cy="25872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381" y="2857748"/>
            <a:ext cx="2835521" cy="33898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657" y="2775370"/>
            <a:ext cx="2868832" cy="33898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033" y="3204519"/>
            <a:ext cx="3888123" cy="33795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7783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22204" y="300836"/>
            <a:ext cx="64245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По виду </a:t>
            </a:r>
            <a:r>
              <a:rPr lang="ru-RU" sz="2800" b="1" dirty="0" err="1">
                <a:solidFill>
                  <a:srgbClr val="FFFF00"/>
                </a:solidFill>
              </a:rPr>
              <a:t>пошкодження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бувають</a:t>
            </a:r>
            <a:r>
              <a:rPr lang="ru-RU" sz="2800" b="1" dirty="0">
                <a:solidFill>
                  <a:srgbClr val="FFFF00"/>
                </a:solidFill>
              </a:rPr>
              <a:t>: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24000" y="1140823"/>
            <a:ext cx="7620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2) </a:t>
            </a:r>
            <a:r>
              <a:rPr lang="ru-RU" sz="2400" dirty="0" err="1"/>
              <a:t>Дифузні</a:t>
            </a:r>
            <a:r>
              <a:rPr lang="ru-RU" sz="2400" dirty="0"/>
              <a:t>- </a:t>
            </a:r>
            <a:r>
              <a:rPr lang="ru-RU" sz="2400" dirty="0" err="1"/>
              <a:t>переважно</a:t>
            </a:r>
            <a:r>
              <a:rPr lang="ru-RU" sz="2400" dirty="0"/>
              <a:t> </a:t>
            </a:r>
            <a:r>
              <a:rPr lang="ru-RU" sz="2400" dirty="0" err="1"/>
              <a:t>обумовлені</a:t>
            </a:r>
            <a:r>
              <a:rPr lang="ru-RU" sz="2400" dirty="0"/>
              <a:t> травмою </a:t>
            </a:r>
            <a:r>
              <a:rPr lang="ru-RU" sz="2400" dirty="0" err="1"/>
              <a:t>прискорення-уповільнення</a:t>
            </a:r>
            <a:r>
              <a:rPr lang="ru-RU" sz="2400" dirty="0"/>
              <a:t> (</a:t>
            </a:r>
            <a:r>
              <a:rPr lang="ru-RU" sz="2400" dirty="0" err="1"/>
              <a:t>характеризу-ються</a:t>
            </a:r>
            <a:r>
              <a:rPr lang="ru-RU" sz="2400" dirty="0"/>
              <a:t> </a:t>
            </a:r>
            <a:r>
              <a:rPr lang="ru-RU" sz="2400" dirty="0" err="1"/>
              <a:t>скороминущої</a:t>
            </a:r>
            <a:r>
              <a:rPr lang="ru-RU" sz="2400" dirty="0"/>
              <a:t> </a:t>
            </a:r>
            <a:r>
              <a:rPr lang="ru-RU" sz="2400" dirty="0" err="1"/>
              <a:t>асінапсіі</a:t>
            </a:r>
            <a:r>
              <a:rPr lang="ru-RU" sz="2400" dirty="0"/>
              <a:t>, натягом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поширеними</a:t>
            </a:r>
            <a:r>
              <a:rPr lang="ru-RU" sz="2400" dirty="0"/>
              <a:t> </a:t>
            </a:r>
            <a:r>
              <a:rPr lang="ru-RU" sz="2400" dirty="0" err="1"/>
              <a:t>первинними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вторинними</a:t>
            </a:r>
            <a:r>
              <a:rPr lang="ru-RU" sz="2400" dirty="0"/>
              <a:t> </a:t>
            </a:r>
            <a:r>
              <a:rPr lang="ru-RU" sz="2400" dirty="0" err="1"/>
              <a:t>розривами</a:t>
            </a:r>
            <a:r>
              <a:rPr lang="ru-RU" sz="2400" dirty="0"/>
              <a:t> </a:t>
            </a:r>
            <a:r>
              <a:rPr lang="ru-RU" sz="2400" dirty="0" err="1"/>
              <a:t>аксонів</a:t>
            </a:r>
            <a:r>
              <a:rPr lang="ru-RU" sz="2400" dirty="0"/>
              <a:t> в </a:t>
            </a:r>
            <a:r>
              <a:rPr lang="ru-RU" sz="2400" dirty="0" err="1"/>
              <a:t>семіовального</a:t>
            </a:r>
            <a:r>
              <a:rPr lang="ru-RU" sz="2400" dirty="0"/>
              <a:t> </a:t>
            </a:r>
            <a:r>
              <a:rPr lang="ru-RU" sz="2400" dirty="0" err="1"/>
              <a:t>центрі</a:t>
            </a:r>
            <a:r>
              <a:rPr lang="ru-RU" sz="2400" dirty="0"/>
              <a:t>, </a:t>
            </a:r>
            <a:r>
              <a:rPr lang="ru-RU" sz="2400" dirty="0" err="1"/>
              <a:t>підкіркових</a:t>
            </a:r>
            <a:r>
              <a:rPr lang="ru-RU" sz="2400" dirty="0"/>
              <a:t> </a:t>
            </a:r>
            <a:r>
              <a:rPr lang="ru-RU" sz="2400" dirty="0" err="1"/>
              <a:t>утвореннях</a:t>
            </a:r>
            <a:r>
              <a:rPr lang="ru-RU" sz="2400" dirty="0"/>
              <a:t>, мозолистом </a:t>
            </a:r>
            <a:r>
              <a:rPr lang="ru-RU" sz="2400" dirty="0" err="1"/>
              <a:t>тілі</a:t>
            </a:r>
            <a:r>
              <a:rPr lang="ru-RU" sz="2400" dirty="0"/>
              <a:t>, </a:t>
            </a:r>
            <a:r>
              <a:rPr lang="ru-RU" sz="2400" dirty="0" err="1"/>
              <a:t>стовбурі</a:t>
            </a:r>
            <a:r>
              <a:rPr lang="ru-RU" sz="2400" dirty="0"/>
              <a:t> </a:t>
            </a:r>
            <a:r>
              <a:rPr lang="ru-RU" sz="2400" dirty="0" err="1"/>
              <a:t>мозку</a:t>
            </a:r>
            <a:r>
              <a:rPr lang="ru-RU" sz="2400" dirty="0"/>
              <a:t>, а </a:t>
            </a:r>
            <a:r>
              <a:rPr lang="ru-RU" sz="2400" dirty="0" err="1"/>
              <a:t>також</a:t>
            </a:r>
            <a:r>
              <a:rPr lang="ru-RU" sz="2400" dirty="0"/>
              <a:t> </a:t>
            </a:r>
            <a:r>
              <a:rPr lang="ru-RU" sz="2400" dirty="0" err="1"/>
              <a:t>точковими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ДРІБНОВОГНИЩЕВИМи</a:t>
            </a:r>
            <a:r>
              <a:rPr lang="ru-RU" sz="2400" dirty="0"/>
              <a:t> </a:t>
            </a:r>
            <a:r>
              <a:rPr lang="ru-RU" sz="2400" dirty="0" err="1"/>
              <a:t>крововиливами</a:t>
            </a:r>
            <a:r>
              <a:rPr lang="ru-RU" sz="2400" dirty="0"/>
              <a:t> в </a:t>
            </a:r>
            <a:r>
              <a:rPr lang="ru-RU" sz="2400" dirty="0" err="1"/>
              <a:t>цих</a:t>
            </a:r>
            <a:r>
              <a:rPr lang="ru-RU" sz="2400" dirty="0"/>
              <a:t> же структурах).</a:t>
            </a:r>
          </a:p>
          <a:p>
            <a:r>
              <a:rPr lang="ru-RU" sz="2400" dirty="0"/>
              <a:t>3) </a:t>
            </a:r>
            <a:r>
              <a:rPr lang="ru-RU" sz="2400" dirty="0" err="1"/>
              <a:t>Поєднані</a:t>
            </a:r>
            <a:r>
              <a:rPr lang="ru-RU" sz="2400" dirty="0"/>
              <a:t>- </a:t>
            </a:r>
            <a:r>
              <a:rPr lang="ru-RU" sz="2400" dirty="0" err="1"/>
              <a:t>одночасно</a:t>
            </a:r>
            <a:r>
              <a:rPr lang="ru-RU" sz="2400" dirty="0"/>
              <a:t> </a:t>
            </a:r>
            <a:r>
              <a:rPr lang="ru-RU" sz="2400" dirty="0" err="1"/>
              <a:t>є</a:t>
            </a:r>
            <a:r>
              <a:rPr lang="ru-RU" sz="2400" dirty="0"/>
              <a:t> </a:t>
            </a:r>
            <a:r>
              <a:rPr lang="ru-RU" sz="2400" dirty="0" err="1"/>
              <a:t>вогнищеві</a:t>
            </a:r>
            <a:r>
              <a:rPr lang="ru-RU" sz="2400" dirty="0"/>
              <a:t> та </a:t>
            </a:r>
            <a:r>
              <a:rPr lang="ru-RU" sz="2400" dirty="0" err="1"/>
              <a:t>дифузні</a:t>
            </a:r>
            <a:r>
              <a:rPr lang="ru-RU" sz="2400" dirty="0"/>
              <a:t> </a:t>
            </a:r>
            <a:r>
              <a:rPr lang="ru-RU" sz="2400" dirty="0" err="1"/>
              <a:t>ураження</a:t>
            </a:r>
            <a:r>
              <a:rPr lang="ru-RU" sz="2400" dirty="0"/>
              <a:t> головного </a:t>
            </a:r>
            <a:r>
              <a:rPr lang="ru-RU" sz="2400" dirty="0" err="1"/>
              <a:t>мозку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5559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50126" y="156754"/>
            <a:ext cx="76983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rgbClr val="FFFF00"/>
                </a:solidFill>
              </a:rPr>
              <a:t>Травматичне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субарахноїдальний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крововилив</a:t>
            </a:r>
            <a:r>
              <a:rPr lang="ru-RU" sz="2400" dirty="0">
                <a:solidFill>
                  <a:srgbClr val="FFFF00"/>
                </a:solidFill>
              </a:rPr>
              <a:t> (</a:t>
            </a:r>
            <a:r>
              <a:rPr lang="en-US" sz="2400" dirty="0" err="1">
                <a:solidFill>
                  <a:srgbClr val="FFFF00"/>
                </a:solidFill>
              </a:rPr>
              <a:t>tSAH</a:t>
            </a:r>
            <a:r>
              <a:rPr lang="en-US" sz="2400" dirty="0">
                <a:solidFill>
                  <a:srgbClr val="FFFF00"/>
                </a:solidFill>
              </a:rPr>
              <a:t>)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23109" y="844731"/>
            <a:ext cx="822089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Є </a:t>
            </a:r>
            <a:r>
              <a:rPr lang="ru-RU" sz="2000" dirty="0" err="1"/>
              <a:t>поширеною</a:t>
            </a:r>
            <a:r>
              <a:rPr lang="ru-RU" sz="2000" dirty="0"/>
              <a:t> травмою, а травма </a:t>
            </a:r>
            <a:r>
              <a:rPr lang="ru-RU" sz="2000" dirty="0" err="1"/>
              <a:t>є</a:t>
            </a:r>
            <a:r>
              <a:rPr lang="ru-RU" sz="2000" dirty="0"/>
              <a:t> </a:t>
            </a:r>
            <a:r>
              <a:rPr lang="ru-RU" sz="2000" dirty="0" err="1"/>
              <a:t>найбільш</a:t>
            </a:r>
            <a:r>
              <a:rPr lang="ru-RU" sz="2000" dirty="0"/>
              <a:t> </a:t>
            </a:r>
            <a:r>
              <a:rPr lang="ru-RU" sz="2000" dirty="0" err="1"/>
              <a:t>поширеною</a:t>
            </a:r>
            <a:r>
              <a:rPr lang="ru-RU" sz="2000" dirty="0"/>
              <a:t> причиною </a:t>
            </a:r>
            <a:r>
              <a:rPr lang="ru-RU" sz="2000" dirty="0" err="1"/>
              <a:t>субарахноїдального</a:t>
            </a:r>
            <a:r>
              <a:rPr lang="ru-RU" sz="2000" dirty="0"/>
              <a:t> </a:t>
            </a:r>
            <a:r>
              <a:rPr lang="ru-RU" sz="2000" dirty="0" err="1"/>
              <a:t>крововиливу</a:t>
            </a:r>
            <a:r>
              <a:rPr lang="ru-RU" sz="2000" dirty="0"/>
              <a:t> (</a:t>
            </a:r>
            <a:r>
              <a:rPr lang="en-US" sz="2000" dirty="0"/>
              <a:t>SAH).</a:t>
            </a:r>
            <a:r>
              <a:rPr lang="ru-RU" sz="2000" dirty="0"/>
              <a:t>САК </a:t>
            </a:r>
            <a:r>
              <a:rPr lang="ru-RU" sz="2000" dirty="0" err="1"/>
              <a:t>означає</a:t>
            </a:r>
            <a:r>
              <a:rPr lang="ru-RU" sz="2000" dirty="0"/>
              <a:t> </a:t>
            </a:r>
            <a:r>
              <a:rPr lang="ru-RU" sz="2000" dirty="0" err="1"/>
              <a:t>наявність</a:t>
            </a:r>
            <a:r>
              <a:rPr lang="ru-RU" sz="2000" dirty="0"/>
              <a:t> </a:t>
            </a:r>
            <a:r>
              <a:rPr lang="ru-RU" sz="2000" dirty="0" err="1"/>
              <a:t>крові</a:t>
            </a:r>
            <a:r>
              <a:rPr lang="ru-RU" sz="2000" dirty="0"/>
              <a:t> в </a:t>
            </a:r>
            <a:r>
              <a:rPr lang="ru-RU" sz="2000" dirty="0" err="1"/>
              <a:t>субарахноїдальний</a:t>
            </a:r>
            <a:r>
              <a:rPr lang="ru-RU" sz="2000" dirty="0"/>
              <a:t> </a:t>
            </a:r>
            <a:r>
              <a:rPr lang="ru-RU" sz="2000" dirty="0" err="1"/>
              <a:t>простір.Найчастіше</a:t>
            </a:r>
            <a:r>
              <a:rPr lang="ru-RU" sz="2000" dirty="0"/>
              <a:t> </a:t>
            </a:r>
            <a:r>
              <a:rPr lang="ru-RU" sz="2000" dirty="0" err="1"/>
              <a:t>в</a:t>
            </a:r>
            <a:r>
              <a:rPr lang="ru-RU" sz="2000" dirty="0"/>
              <a:t> </a:t>
            </a:r>
            <a:r>
              <a:rPr lang="ru-RU" sz="2000" dirty="0" err="1"/>
              <a:t>сильвиевой</a:t>
            </a:r>
            <a:r>
              <a:rPr lang="ru-RU" sz="2000" dirty="0"/>
              <a:t> </a:t>
            </a:r>
            <a:r>
              <a:rPr lang="ru-RU" sz="2000" dirty="0" err="1"/>
              <a:t>борозні</a:t>
            </a:r>
            <a:r>
              <a:rPr lang="ru-RU" sz="2000" dirty="0"/>
              <a:t>, </a:t>
            </a:r>
            <a:r>
              <a:rPr lang="ru-RU" sz="2000" dirty="0" err="1"/>
              <a:t>базальних</a:t>
            </a:r>
            <a:r>
              <a:rPr lang="ru-RU" sz="2000" dirty="0"/>
              <a:t> </a:t>
            </a:r>
            <a:r>
              <a:rPr lang="ru-RU" sz="2000" dirty="0" err="1"/>
              <a:t>цистернах.Зазвичай</a:t>
            </a:r>
            <a:r>
              <a:rPr lang="ru-RU" sz="2000" dirty="0"/>
              <a:t> </a:t>
            </a:r>
            <a:r>
              <a:rPr lang="ru-RU" sz="2000" dirty="0" err="1"/>
              <a:t>спостерігається</a:t>
            </a:r>
            <a:r>
              <a:rPr lang="ru-RU" sz="2000" dirty="0"/>
              <a:t> на </a:t>
            </a:r>
            <a:r>
              <a:rPr lang="ru-RU" sz="2000" dirty="0" err="1"/>
              <a:t>рівні</a:t>
            </a:r>
            <a:r>
              <a:rPr lang="ru-RU" sz="2000" dirty="0"/>
              <a:t> </a:t>
            </a:r>
            <a:r>
              <a:rPr lang="ru-RU" sz="2000" dirty="0" err="1"/>
              <a:t>переломів</a:t>
            </a:r>
            <a:r>
              <a:rPr lang="ru-RU" sz="2000" dirty="0"/>
              <a:t> черепа </a:t>
            </a:r>
            <a:r>
              <a:rPr lang="ru-RU" sz="2000" dirty="0" err="1"/>
              <a:t>і</a:t>
            </a:r>
            <a:r>
              <a:rPr lang="ru-RU" sz="2000" dirty="0"/>
              <a:t> </a:t>
            </a:r>
            <a:r>
              <a:rPr lang="ru-RU" sz="2000" dirty="0" err="1"/>
              <a:t>поруч</a:t>
            </a:r>
            <a:r>
              <a:rPr lang="ru-RU" sz="2000" dirty="0"/>
              <a:t> </a:t>
            </a:r>
            <a:r>
              <a:rPr lang="ru-RU" sz="2000" dirty="0" err="1"/>
              <a:t>з</a:t>
            </a:r>
            <a:r>
              <a:rPr lang="ru-RU" sz="2000" dirty="0"/>
              <a:t> </a:t>
            </a:r>
            <a:r>
              <a:rPr lang="ru-RU" sz="2000" dirty="0" err="1"/>
              <a:t>церебральними</a:t>
            </a:r>
            <a:r>
              <a:rPr lang="ru-RU" sz="2000" dirty="0"/>
              <a:t> забоями.</a:t>
            </a:r>
          </a:p>
          <a:p>
            <a:r>
              <a:rPr lang="ru-RU" sz="2000" dirty="0"/>
              <a:t>ПРИЧИНИ:    </a:t>
            </a:r>
          </a:p>
          <a:p>
            <a:r>
              <a:rPr lang="ru-RU" sz="2000" dirty="0"/>
              <a:t>   - пряма </a:t>
            </a:r>
            <a:r>
              <a:rPr lang="ru-RU" sz="2000" dirty="0" err="1"/>
              <a:t>екстравазація</a:t>
            </a:r>
            <a:r>
              <a:rPr lang="ru-RU" sz="2000" dirty="0"/>
              <a:t> </a:t>
            </a:r>
            <a:r>
              <a:rPr lang="ru-RU" sz="2000" dirty="0" err="1"/>
              <a:t>крові</a:t>
            </a:r>
            <a:r>
              <a:rPr lang="ru-RU" sz="2000" dirty="0"/>
              <a:t> </a:t>
            </a:r>
            <a:r>
              <a:rPr lang="ru-RU" sz="2000" dirty="0" err="1"/>
              <a:t>з</a:t>
            </a:r>
            <a:r>
              <a:rPr lang="ru-RU" sz="2000" dirty="0"/>
              <a:t> </a:t>
            </a:r>
            <a:r>
              <a:rPr lang="ru-RU" sz="2000" dirty="0" err="1"/>
              <a:t>сусіднього</a:t>
            </a:r>
            <a:r>
              <a:rPr lang="ru-RU" sz="2000" dirty="0"/>
              <a:t> церебрального удару,       - </a:t>
            </a:r>
            <a:r>
              <a:rPr lang="ru-RU" sz="2000" dirty="0" err="1"/>
              <a:t>артеріальна</a:t>
            </a:r>
            <a:r>
              <a:rPr lang="ru-RU" sz="2000" dirty="0"/>
              <a:t> </a:t>
            </a:r>
            <a:r>
              <a:rPr lang="ru-RU" sz="2000" dirty="0" err="1"/>
              <a:t>диссекція</a:t>
            </a:r>
            <a:r>
              <a:rPr lang="ru-RU" sz="2000" dirty="0"/>
              <a:t>,  </a:t>
            </a:r>
          </a:p>
          <a:p>
            <a:r>
              <a:rPr lang="ru-RU" sz="2000" dirty="0"/>
              <a:t>     - </a:t>
            </a:r>
            <a:r>
              <a:rPr lang="ru-RU" sz="2000" dirty="0" err="1"/>
              <a:t>пряме</a:t>
            </a:r>
            <a:r>
              <a:rPr lang="ru-RU" sz="2000" dirty="0"/>
              <a:t> </a:t>
            </a:r>
            <a:r>
              <a:rPr lang="ru-RU" sz="2000" dirty="0" err="1"/>
              <a:t>пошкодження</a:t>
            </a:r>
            <a:r>
              <a:rPr lang="ru-RU" sz="2000" dirty="0"/>
              <a:t> </a:t>
            </a:r>
            <a:r>
              <a:rPr lang="ru-RU" sz="2000" dirty="0" err="1"/>
              <a:t>малим</a:t>
            </a:r>
            <a:r>
              <a:rPr lang="ru-RU" sz="2000" dirty="0"/>
              <a:t> вен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артерій</a:t>
            </a:r>
            <a:r>
              <a:rPr lang="ru-RU" sz="2000" dirty="0"/>
              <a:t>,   </a:t>
            </a:r>
          </a:p>
          <a:p>
            <a:r>
              <a:rPr lang="ru-RU" sz="2000" dirty="0"/>
              <a:t>    - </a:t>
            </a:r>
            <a:r>
              <a:rPr lang="ru-RU" sz="2000" dirty="0" err="1"/>
              <a:t>раптове</a:t>
            </a:r>
            <a:r>
              <a:rPr lang="ru-RU" sz="2000" dirty="0"/>
              <a:t> </a:t>
            </a:r>
            <a:r>
              <a:rPr lang="ru-RU" sz="2000" dirty="0" err="1"/>
              <a:t>збільшення</a:t>
            </a:r>
            <a:r>
              <a:rPr lang="ru-RU" sz="2000" dirty="0"/>
              <a:t> </a:t>
            </a:r>
            <a:r>
              <a:rPr lang="ru-RU" sz="2000" dirty="0" err="1"/>
              <a:t>внутрішньосудинного</a:t>
            </a:r>
            <a:r>
              <a:rPr lang="ru-RU" sz="2000" dirty="0"/>
              <a:t> </a:t>
            </a:r>
            <a:r>
              <a:rPr lang="ru-RU" sz="2000" dirty="0" err="1"/>
              <a:t>тиску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призводить</a:t>
            </a:r>
            <a:r>
              <a:rPr lang="ru-RU" sz="2000" dirty="0"/>
              <a:t> до </a:t>
            </a:r>
            <a:r>
              <a:rPr lang="ru-RU" sz="2000" dirty="0" err="1"/>
              <a:t>розриву</a:t>
            </a:r>
            <a:r>
              <a:rPr lang="ru-RU" sz="2000" dirty="0"/>
              <a:t> </a:t>
            </a:r>
            <a:r>
              <a:rPr lang="ru-RU" sz="2000" dirty="0" err="1"/>
              <a:t>судин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495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images.radiopaedia.org/images/15196/f3e61564813488d34aee351c531525_big_galler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796" y="577179"/>
            <a:ext cx="3112785" cy="31127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8" name="Picture 4" descr="https://images.radiopaedia.org/images/15199/ef71230f1a9040c217831f985522e5_big_galler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33" y="149858"/>
            <a:ext cx="3650305" cy="36503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50" name="Picture 6" descr="https://images.radiopaedia.org/images/2919760/f1bf4807b640bb21e4f9fd54f6fd1f_jumb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706" y="192000"/>
            <a:ext cx="4935408" cy="49354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7156706" y="5280454"/>
            <a:ext cx="503529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Open Sans"/>
              </a:rPr>
              <a:t>При САК кров не </a:t>
            </a:r>
            <a:r>
              <a:rPr lang="ru-RU" dirty="0" err="1">
                <a:latin typeface="Open Sans"/>
              </a:rPr>
              <a:t>обмежена</a:t>
            </a:r>
            <a:r>
              <a:rPr lang="ru-RU" dirty="0">
                <a:latin typeface="Open Sans"/>
              </a:rPr>
              <a:t> швами (як при </a:t>
            </a:r>
            <a:r>
              <a:rPr lang="ru-RU" dirty="0" err="1">
                <a:latin typeface="Open Sans"/>
              </a:rPr>
              <a:t>екстрадуральние</a:t>
            </a:r>
            <a:r>
              <a:rPr lang="ru-RU" dirty="0">
                <a:latin typeface="Open Sans"/>
              </a:rPr>
              <a:t>) </a:t>
            </a:r>
            <a:r>
              <a:rPr lang="ru-RU" dirty="0" err="1">
                <a:latin typeface="Open Sans"/>
              </a:rPr>
              <a:t>і</a:t>
            </a:r>
            <a:r>
              <a:rPr lang="ru-RU" dirty="0">
                <a:latin typeface="Open Sans"/>
              </a:rPr>
              <a:t> не </a:t>
            </a:r>
            <a:r>
              <a:rPr lang="ru-RU" dirty="0" err="1">
                <a:latin typeface="Open Sans"/>
              </a:rPr>
              <a:t>міститься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між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дуральном</a:t>
            </a:r>
            <a:r>
              <a:rPr lang="ru-RU" dirty="0">
                <a:latin typeface="Open Sans"/>
              </a:rPr>
              <a:t> шарами (як при </a:t>
            </a:r>
            <a:r>
              <a:rPr lang="ru-RU" dirty="0" err="1">
                <a:latin typeface="Open Sans"/>
              </a:rPr>
              <a:t>субдуральної</a:t>
            </a:r>
            <a:r>
              <a:rPr lang="ru-RU" dirty="0">
                <a:latin typeface="Open Sans"/>
              </a:rPr>
              <a:t>). 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22515" y="387302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САК в </a:t>
            </a:r>
            <a:r>
              <a:rPr lang="ru-RU" dirty="0" err="1"/>
              <a:t>правій</a:t>
            </a:r>
            <a:r>
              <a:rPr lang="ru-RU" dirty="0"/>
              <a:t> </a:t>
            </a:r>
            <a:r>
              <a:rPr lang="ru-RU" dirty="0" err="1"/>
              <a:t>сильвиевой</a:t>
            </a:r>
            <a:r>
              <a:rPr lang="ru-RU" dirty="0"/>
              <a:t> </a:t>
            </a:r>
            <a:r>
              <a:rPr lang="ru-RU" dirty="0" err="1"/>
              <a:t>щілини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церебральна</a:t>
            </a:r>
            <a:r>
              <a:rPr lang="ru-RU" dirty="0"/>
              <a:t> </a:t>
            </a:r>
            <a:r>
              <a:rPr lang="ru-RU" dirty="0" err="1"/>
              <a:t>контузія</a:t>
            </a:r>
            <a:r>
              <a:rPr lang="ru-RU" dirty="0"/>
              <a:t> </a:t>
            </a:r>
            <a:r>
              <a:rPr lang="ru-RU" dirty="0" err="1"/>
              <a:t>в</a:t>
            </a:r>
            <a:r>
              <a:rPr lang="ru-RU" dirty="0"/>
              <a:t> </a:t>
            </a:r>
            <a:r>
              <a:rPr lang="ru-RU" dirty="0" err="1"/>
              <a:t>правій</a:t>
            </a:r>
            <a:r>
              <a:rPr lang="ru-RU" dirty="0"/>
              <a:t> </a:t>
            </a:r>
            <a:r>
              <a:rPr lang="ru-RU" dirty="0" err="1"/>
              <a:t>темпоральні</a:t>
            </a:r>
            <a:r>
              <a:rPr lang="ru-RU" dirty="0"/>
              <a:t> </a:t>
            </a:r>
            <a:r>
              <a:rPr lang="ru-RU" dirty="0" err="1"/>
              <a:t>частці</a:t>
            </a:r>
            <a:r>
              <a:rPr lang="ru-RU" dirty="0"/>
              <a:t>. </a:t>
            </a:r>
            <a:r>
              <a:rPr lang="ru-RU" dirty="0" err="1"/>
              <a:t>Зліва</a:t>
            </a:r>
            <a:r>
              <a:rPr lang="ru-RU" dirty="0"/>
              <a:t> -</a:t>
            </a:r>
            <a:r>
              <a:rPr lang="ru-RU" dirty="0" err="1"/>
              <a:t>ушіб</a:t>
            </a:r>
            <a:r>
              <a:rPr lang="ru-RU" dirty="0"/>
              <a:t> </a:t>
            </a:r>
            <a:r>
              <a:rPr lang="ru-RU" dirty="0" err="1"/>
              <a:t>м'яких</a:t>
            </a:r>
            <a:r>
              <a:rPr lang="ru-RU" dirty="0"/>
              <a:t> тканин.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00595" y="5120640"/>
            <a:ext cx="6096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Треба </a:t>
            </a:r>
            <a:r>
              <a:rPr lang="ru-RU" dirty="0" err="1">
                <a:solidFill>
                  <a:srgbClr val="FFFF00"/>
                </a:solidFill>
              </a:rPr>
              <a:t>пам'ятати</a:t>
            </a:r>
            <a:r>
              <a:rPr lang="ru-RU" dirty="0">
                <a:solidFill>
                  <a:srgbClr val="FFFF00"/>
                </a:solidFill>
              </a:rPr>
              <a:t>: </a:t>
            </a:r>
            <a:r>
              <a:rPr lang="ru-RU" dirty="0"/>
              <a:t>У </a:t>
            </a:r>
            <a:r>
              <a:rPr lang="ru-RU" dirty="0" err="1"/>
              <a:t>деяких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травма </a:t>
            </a:r>
            <a:r>
              <a:rPr lang="ru-RU" dirty="0" err="1"/>
              <a:t>голови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результатом спонтанного </a:t>
            </a:r>
            <a:r>
              <a:rPr lang="ru-RU" dirty="0" err="1"/>
              <a:t>субарахноїдального</a:t>
            </a:r>
            <a:r>
              <a:rPr lang="ru-RU" dirty="0"/>
              <a:t> </a:t>
            </a:r>
            <a:r>
              <a:rPr lang="ru-RU" dirty="0" err="1"/>
              <a:t>крововиливу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9503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images.radiopaedia.org/images/30462007/f9b3048bebfeeb37c713a1db06a5ae_big_gallery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00" y="90461"/>
            <a:ext cx="2389915" cy="2389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178" y="1579365"/>
            <a:ext cx="3196737" cy="38775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976" y="0"/>
            <a:ext cx="3410464" cy="39911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0440" y="1783358"/>
            <a:ext cx="3204468" cy="38136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63952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s://images.radiopaedia.org/images/2917407/76f8efa0129f2bbee07534be6dac09_jumb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54" y="190198"/>
            <a:ext cx="4268144" cy="42681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5303520" y="3764004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Париетальний</a:t>
            </a:r>
            <a:r>
              <a:rPr lang="ru-RU" dirty="0"/>
              <a:t> </a:t>
            </a:r>
            <a:r>
              <a:rPr lang="ru-RU" dirty="0" err="1"/>
              <a:t>субдуральний</a:t>
            </a:r>
            <a:r>
              <a:rPr lang="ru-RU" dirty="0"/>
              <a:t> </a:t>
            </a:r>
            <a:r>
              <a:rPr lang="ru-RU" dirty="0" err="1"/>
              <a:t>крововилив</a:t>
            </a:r>
            <a:r>
              <a:rPr lang="ru-RU" dirty="0"/>
              <a:t>, </a:t>
            </a:r>
            <a:r>
              <a:rPr lang="ru-RU" dirty="0" err="1"/>
              <a:t>розташован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павутинним</a:t>
            </a:r>
            <a:r>
              <a:rPr lang="ru-RU" dirty="0"/>
              <a:t> </a:t>
            </a:r>
            <a:r>
              <a:rPr lang="ru-RU" dirty="0" err="1"/>
              <a:t>матір'ю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менінгіальні</a:t>
            </a:r>
            <a:r>
              <a:rPr lang="ru-RU" dirty="0"/>
              <a:t> (</a:t>
            </a:r>
            <a:r>
              <a:rPr lang="ru-RU" dirty="0" err="1"/>
              <a:t>вісцеральним</a:t>
            </a:r>
            <a:r>
              <a:rPr lang="ru-RU" dirty="0"/>
              <a:t>) шаром </a:t>
            </a:r>
            <a:r>
              <a:rPr lang="ru-RU" dirty="0" err="1"/>
              <a:t>твердої</a:t>
            </a:r>
            <a:r>
              <a:rPr lang="ru-RU" dirty="0"/>
              <a:t> </a:t>
            </a:r>
            <a:r>
              <a:rPr lang="ru-RU" dirty="0" err="1"/>
              <a:t>мозкової</a:t>
            </a:r>
            <a:r>
              <a:rPr lang="ru-RU" dirty="0"/>
              <a:t> </a:t>
            </a:r>
            <a:r>
              <a:rPr lang="ru-RU" dirty="0" err="1"/>
              <a:t>оболонки.Зображена</a:t>
            </a:r>
            <a:r>
              <a:rPr lang="ru-RU" dirty="0"/>
              <a:t> </a:t>
            </a:r>
            <a:r>
              <a:rPr lang="ru-RU" dirty="0" err="1"/>
              <a:t>розірвана</a:t>
            </a:r>
            <a:r>
              <a:rPr lang="ru-RU" dirty="0"/>
              <a:t> </a:t>
            </a:r>
            <a:r>
              <a:rPr lang="ru-RU" dirty="0" err="1"/>
              <a:t>конічна</a:t>
            </a:r>
            <a:r>
              <a:rPr lang="ru-RU" dirty="0"/>
              <a:t> </a:t>
            </a:r>
            <a:r>
              <a:rPr lang="ru-RU" dirty="0" err="1"/>
              <a:t>венерична</a:t>
            </a:r>
            <a:r>
              <a:rPr lang="ru-RU" dirty="0"/>
              <a:t> вена, </a:t>
            </a:r>
            <a:r>
              <a:rPr lang="ru-RU" dirty="0" err="1"/>
              <a:t>вторинна</a:t>
            </a:r>
            <a:r>
              <a:rPr lang="ru-RU" dirty="0"/>
              <a:t> по </a:t>
            </a:r>
            <a:r>
              <a:rPr lang="ru-RU" dirty="0" err="1"/>
              <a:t>відношенню</a:t>
            </a:r>
            <a:r>
              <a:rPr lang="ru-RU" dirty="0"/>
              <a:t> до </a:t>
            </a:r>
            <a:r>
              <a:rPr lang="ru-RU" dirty="0" err="1"/>
              <a:t>черепної</a:t>
            </a:r>
            <a:r>
              <a:rPr lang="ru-RU" dirty="0"/>
              <a:t> </a:t>
            </a:r>
            <a:r>
              <a:rPr lang="ru-RU" dirty="0" err="1"/>
              <a:t>травми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</a:t>
            </a:r>
            <a:r>
              <a:rPr lang="ru-RU" dirty="0" err="1"/>
              <a:t>до</a:t>
            </a:r>
            <a:r>
              <a:rPr lang="ru-RU" dirty="0"/>
              <a:t> </a:t>
            </a:r>
            <a:r>
              <a:rPr lang="ru-RU" dirty="0" err="1"/>
              <a:t>геморагії</a:t>
            </a:r>
            <a:r>
              <a:rPr lang="ru-RU" dirty="0"/>
              <a:t> в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місці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2800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35" y="403149"/>
            <a:ext cx="4060654" cy="52438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5416731" y="566281"/>
            <a:ext cx="689718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>
                <a:solidFill>
                  <a:srgbClr val="FFFF00"/>
                </a:solidFill>
              </a:rPr>
              <a:t>Субдуральна</a:t>
            </a:r>
            <a:r>
              <a:rPr lang="ru-RU" sz="2800" dirty="0">
                <a:solidFill>
                  <a:srgbClr val="FFFF00"/>
                </a:solidFill>
              </a:rPr>
              <a:t> гематома</a:t>
            </a:r>
          </a:p>
          <a:p>
            <a:r>
              <a:rPr lang="ru-RU" sz="2400" dirty="0"/>
              <a:t>-</a:t>
            </a:r>
            <a:r>
              <a:rPr lang="ru-RU" sz="2400" dirty="0" err="1"/>
              <a:t>Правосторонній</a:t>
            </a:r>
            <a:r>
              <a:rPr lang="ru-RU" sz="2400" dirty="0"/>
              <a:t> </a:t>
            </a:r>
            <a:r>
              <a:rPr lang="ru-RU" sz="2400" dirty="0" err="1"/>
              <a:t>мас-ефект</a:t>
            </a:r>
            <a:r>
              <a:rPr lang="ru-RU" sz="2400" dirty="0"/>
              <a:t> </a:t>
            </a:r>
            <a:r>
              <a:rPr lang="ru-RU" sz="2400" dirty="0" err="1"/>
              <a:t>викликаний</a:t>
            </a:r>
            <a:r>
              <a:rPr lang="ru-RU" sz="2400" dirty="0"/>
              <a:t> </a:t>
            </a:r>
            <a:r>
              <a:rPr lang="ru-RU" sz="2400" dirty="0" err="1"/>
              <a:t>субдуральної</a:t>
            </a:r>
            <a:r>
              <a:rPr lang="ru-RU" sz="2400" dirty="0"/>
              <a:t> гематомою, </a:t>
            </a:r>
            <a:r>
              <a:rPr lang="ru-RU" sz="2400" dirty="0" err="1"/>
              <a:t>вторинним</a:t>
            </a:r>
            <a:r>
              <a:rPr lang="ru-RU" sz="2400" dirty="0"/>
              <a:t> </a:t>
            </a:r>
            <a:r>
              <a:rPr lang="ru-RU" sz="2400" dirty="0" err="1"/>
              <a:t>набряком</a:t>
            </a:r>
            <a:r>
              <a:rPr lang="ru-RU" sz="2400" dirty="0"/>
              <a:t> </a:t>
            </a:r>
            <a:r>
              <a:rPr lang="ru-RU" sz="2400" dirty="0" err="1"/>
              <a:t>мозку</a:t>
            </a:r>
            <a:r>
              <a:rPr lang="ru-RU" sz="2400" dirty="0"/>
              <a:t>.</a:t>
            </a:r>
          </a:p>
          <a:p>
            <a:r>
              <a:rPr lang="ru-RU" sz="2400" dirty="0"/>
              <a:t>- Картина </a:t>
            </a:r>
            <a:r>
              <a:rPr lang="ru-RU" sz="2400" dirty="0" err="1"/>
              <a:t>внутрішньочерепної</a:t>
            </a:r>
            <a:r>
              <a:rPr lang="ru-RU" sz="2400" dirty="0"/>
              <a:t> </a:t>
            </a:r>
            <a:r>
              <a:rPr lang="ru-RU" sz="2400" dirty="0" err="1"/>
              <a:t>грижі</a:t>
            </a:r>
            <a:r>
              <a:rPr lang="ru-RU" sz="2400" dirty="0"/>
              <a:t>: </a:t>
            </a:r>
            <a:r>
              <a:rPr lang="ru-RU" sz="2400" dirty="0" err="1"/>
              <a:t>зміщенням</a:t>
            </a:r>
            <a:r>
              <a:rPr lang="ru-RU" sz="2400" dirty="0"/>
              <a:t> </a:t>
            </a:r>
            <a:r>
              <a:rPr lang="ru-RU" sz="2400" dirty="0" err="1"/>
              <a:t>мозку</a:t>
            </a:r>
            <a:r>
              <a:rPr lang="ru-RU" sz="2400" dirty="0"/>
              <a:t> </a:t>
            </a:r>
            <a:r>
              <a:rPr lang="ru-RU" sz="2400" dirty="0" err="1"/>
              <a:t>під</a:t>
            </a:r>
            <a:r>
              <a:rPr lang="ru-RU" sz="2400" dirty="0"/>
              <a:t> </a:t>
            </a:r>
            <a:r>
              <a:rPr lang="ru-RU" sz="2400" dirty="0" err="1"/>
              <a:t>вільним</a:t>
            </a:r>
            <a:r>
              <a:rPr lang="ru-RU" sz="2400" dirty="0"/>
              <a:t> </a:t>
            </a:r>
            <a:r>
              <a:rPr lang="ru-RU" sz="2400" dirty="0" err="1"/>
              <a:t>краєм</a:t>
            </a:r>
            <a:r>
              <a:rPr lang="ru-RU" sz="2400" dirty="0"/>
              <a:t> </a:t>
            </a:r>
            <a:r>
              <a:rPr lang="ru-RU" sz="2400" dirty="0" err="1"/>
              <a:t>фалькса</a:t>
            </a:r>
            <a:r>
              <a:rPr lang="ru-RU" sz="2400" dirty="0"/>
              <a:t> через </a:t>
            </a:r>
            <a:r>
              <a:rPr lang="ru-RU" sz="2400" dirty="0" err="1"/>
              <a:t>підвищений</a:t>
            </a:r>
            <a:r>
              <a:rPr lang="ru-RU" sz="2400" dirty="0"/>
              <a:t> </a:t>
            </a:r>
            <a:r>
              <a:rPr lang="ru-RU" sz="2400" dirty="0" err="1"/>
              <a:t>внутрішньочерепного</a:t>
            </a:r>
            <a:r>
              <a:rPr lang="ru-RU" sz="2400" dirty="0"/>
              <a:t> </a:t>
            </a:r>
            <a:r>
              <a:rPr lang="ru-RU" sz="2400" dirty="0" err="1"/>
              <a:t>тиску</a:t>
            </a:r>
            <a:r>
              <a:rPr lang="ru-RU" sz="2400" dirty="0"/>
              <a:t>, </a:t>
            </a:r>
            <a:r>
              <a:rPr lang="ru-RU" sz="2400" dirty="0" err="1"/>
              <a:t>загрожує</a:t>
            </a:r>
            <a:r>
              <a:rPr lang="ru-RU" sz="2400" dirty="0"/>
              <a:t> </a:t>
            </a:r>
            <a:r>
              <a:rPr lang="ru-RU" sz="2400" dirty="0" err="1"/>
              <a:t>можливістю</a:t>
            </a:r>
            <a:r>
              <a:rPr lang="ru-RU" sz="2400" dirty="0"/>
              <a:t> </a:t>
            </a:r>
            <a:r>
              <a:rPr lang="ru-RU" sz="2400" dirty="0" err="1"/>
              <a:t>травмування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396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17" y="244366"/>
            <a:ext cx="4001058" cy="46393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290" name="Picture 2" descr="https://images.radiopaedia.org/images/6191/ef82d082f8a666e78953204afbd4fe_big_galler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877" y="244366"/>
            <a:ext cx="6000750" cy="6000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4881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19" y="81583"/>
            <a:ext cx="4203813" cy="43166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971537" y="0"/>
            <a:ext cx="722046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C000"/>
                </a:solidFill>
                <a:latin typeface="Open Sans"/>
              </a:rPr>
              <a:t>       </a:t>
            </a:r>
            <a:endParaRPr lang="ru-RU" sz="2000" dirty="0">
              <a:latin typeface="Open Sans"/>
            </a:endParaRPr>
          </a:p>
          <a:p>
            <a:r>
              <a:rPr lang="ru-RU" sz="2000" dirty="0">
                <a:latin typeface="Open Sans"/>
              </a:rPr>
              <a:t> </a:t>
            </a:r>
            <a:endParaRPr lang="ru-RU" b="0" i="0" dirty="0">
              <a:solidFill>
                <a:srgbClr val="3D3D3D"/>
              </a:solidFill>
              <a:effectLst/>
              <a:latin typeface="Open San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20937" y="458936"/>
            <a:ext cx="6096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Екстрадуральние</a:t>
            </a:r>
            <a:r>
              <a:rPr lang="ru-RU" dirty="0"/>
              <a:t> гематома (</a:t>
            </a:r>
            <a:r>
              <a:rPr lang="en-US" dirty="0"/>
              <a:t>EDH) = </a:t>
            </a:r>
            <a:r>
              <a:rPr lang="ru-RU" dirty="0" err="1"/>
              <a:t>епідуральна</a:t>
            </a:r>
            <a:r>
              <a:rPr lang="ru-RU" dirty="0"/>
              <a:t> гематома.</a:t>
            </a:r>
          </a:p>
          <a:p>
            <a:r>
              <a:rPr lang="ru-RU" dirty="0" err="1"/>
              <a:t>Скупчення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внутрішньою</a:t>
            </a:r>
            <a:r>
              <a:rPr lang="ru-RU" dirty="0"/>
              <a:t> </a:t>
            </a:r>
            <a:r>
              <a:rPr lang="ru-RU" dirty="0" err="1"/>
              <a:t>поверхнею</a:t>
            </a:r>
            <a:r>
              <a:rPr lang="ru-RU" dirty="0"/>
              <a:t> черепа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зовнішнім</a:t>
            </a:r>
            <a:r>
              <a:rPr lang="ru-RU" dirty="0"/>
              <a:t> шаром </a:t>
            </a:r>
            <a:r>
              <a:rPr lang="ru-RU" dirty="0" err="1"/>
              <a:t>твердої</a:t>
            </a:r>
            <a:r>
              <a:rPr lang="ru-RU" dirty="0"/>
              <a:t> </a:t>
            </a:r>
            <a:r>
              <a:rPr lang="ru-RU" dirty="0" err="1"/>
              <a:t>мозкової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, яка </a:t>
            </a:r>
            <a:r>
              <a:rPr lang="ru-RU" dirty="0" err="1"/>
              <a:t>називається</a:t>
            </a:r>
            <a:r>
              <a:rPr lang="ru-RU" dirty="0"/>
              <a:t> </a:t>
            </a:r>
            <a:r>
              <a:rPr lang="ru-RU" dirty="0" err="1"/>
              <a:t>ендостіальним</a:t>
            </a:r>
            <a:r>
              <a:rPr lang="ru-RU" dirty="0"/>
              <a:t> шаром.</a:t>
            </a:r>
          </a:p>
          <a:p>
            <a:r>
              <a:rPr lang="en-US" dirty="0"/>
              <a:t>EDH </a:t>
            </a:r>
            <a:r>
              <a:rPr lang="ru-RU" dirty="0" err="1"/>
              <a:t>анамнестически</a:t>
            </a:r>
            <a:r>
              <a:rPr lang="ru-RU" dirty="0"/>
              <a:t>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пов'язані</a:t>
            </a:r>
            <a:r>
              <a:rPr lang="ru-RU" dirty="0"/>
              <a:t> травмою (</a:t>
            </a:r>
            <a:r>
              <a:rPr lang="ru-RU" dirty="0" err="1"/>
              <a:t>частіше</a:t>
            </a:r>
            <a:r>
              <a:rPr lang="ru-RU" dirty="0"/>
              <a:t> - </a:t>
            </a:r>
            <a:r>
              <a:rPr lang="ru-RU" dirty="0" err="1"/>
              <a:t>з</a:t>
            </a:r>
            <a:r>
              <a:rPr lang="ru-RU" dirty="0"/>
              <a:t> переломом черепа).</a:t>
            </a:r>
          </a:p>
          <a:p>
            <a:pPr>
              <a:buFontTx/>
              <a:buChar char="-"/>
            </a:pPr>
            <a:r>
              <a:rPr lang="ru-RU" dirty="0"/>
              <a:t>При </a:t>
            </a:r>
            <a:r>
              <a:rPr lang="ru-RU" dirty="0" err="1"/>
              <a:t>швидкої</a:t>
            </a:r>
            <a:r>
              <a:rPr lang="ru-RU" dirty="0"/>
              <a:t> </a:t>
            </a:r>
            <a:r>
              <a:rPr lang="ru-RU" dirty="0" err="1"/>
              <a:t>евакуіруаціі</a:t>
            </a:r>
            <a:r>
              <a:rPr lang="ru-RU" dirty="0"/>
              <a:t> </a:t>
            </a:r>
            <a:r>
              <a:rPr lang="ru-RU" dirty="0" err="1"/>
              <a:t>кров'яного</a:t>
            </a:r>
            <a:r>
              <a:rPr lang="ru-RU" dirty="0"/>
              <a:t> </a:t>
            </a:r>
            <a:r>
              <a:rPr lang="ru-RU" dirty="0" err="1"/>
              <a:t>згустку</a:t>
            </a:r>
            <a:r>
              <a:rPr lang="ru-RU" dirty="0"/>
              <a:t> (</a:t>
            </a:r>
            <a:r>
              <a:rPr lang="ru-RU" dirty="0" err="1"/>
              <a:t>або</a:t>
            </a:r>
            <a:r>
              <a:rPr lang="ru-RU" dirty="0"/>
              <a:t> консервативно, коли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малий</a:t>
            </a:r>
            <a:r>
              <a:rPr lang="ru-RU" dirty="0"/>
              <a:t>) - прогноз ЕДГ </a:t>
            </a:r>
            <a:r>
              <a:rPr lang="ru-RU" dirty="0" err="1"/>
              <a:t>сприятливий.Джерело</a:t>
            </a:r>
            <a:r>
              <a:rPr lang="ru-RU" dirty="0"/>
              <a:t> </a:t>
            </a:r>
            <a:r>
              <a:rPr lang="ru-RU" dirty="0" err="1"/>
              <a:t>кровотечі</a:t>
            </a:r>
            <a:r>
              <a:rPr lang="ru-RU" dirty="0"/>
              <a:t>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артерія</a:t>
            </a:r>
            <a:r>
              <a:rPr lang="ru-RU" dirty="0"/>
              <a:t> (</a:t>
            </a:r>
            <a:r>
              <a:rPr lang="ru-RU" dirty="0" err="1"/>
              <a:t>найчастіше</a:t>
            </a:r>
            <a:r>
              <a:rPr lang="ru-RU" dirty="0"/>
              <a:t> - </a:t>
            </a:r>
            <a:r>
              <a:rPr lang="ru-RU" dirty="0" err="1"/>
              <a:t>розірвана</a:t>
            </a:r>
            <a:r>
              <a:rPr lang="ru-RU" dirty="0"/>
              <a:t> </a:t>
            </a:r>
            <a:r>
              <a:rPr lang="ru-RU" dirty="0" err="1"/>
              <a:t>середня</a:t>
            </a:r>
            <a:r>
              <a:rPr lang="ru-RU" dirty="0"/>
              <a:t> </a:t>
            </a:r>
            <a:r>
              <a:rPr lang="ru-RU" dirty="0" err="1"/>
              <a:t>менингиальная</a:t>
            </a:r>
            <a:r>
              <a:rPr lang="ru-RU" dirty="0"/>
              <a:t> </a:t>
            </a:r>
            <a:r>
              <a:rPr lang="ru-RU" dirty="0" err="1"/>
              <a:t>артерія</a:t>
            </a:r>
            <a:r>
              <a:rPr lang="ru-RU" dirty="0"/>
              <a:t>). </a:t>
            </a:r>
          </a:p>
          <a:p>
            <a:pPr>
              <a:buFontTx/>
              <a:buChar char="-"/>
            </a:pPr>
            <a:r>
              <a:rPr lang="ru-RU" dirty="0"/>
              <a:t>- </a:t>
            </a:r>
            <a:r>
              <a:rPr lang="en-US" dirty="0"/>
              <a:t>EDH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двоопуклої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,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викликати</a:t>
            </a:r>
            <a:r>
              <a:rPr lang="ru-RU" dirty="0"/>
              <a:t> </a:t>
            </a:r>
            <a:r>
              <a:rPr lang="ru-RU" dirty="0" err="1"/>
              <a:t>мас-ефект</a:t>
            </a:r>
            <a:r>
              <a:rPr lang="ru-RU" dirty="0"/>
              <a:t> при </a:t>
            </a:r>
            <a:r>
              <a:rPr lang="ru-RU" dirty="0" err="1"/>
              <a:t>грижі</a:t>
            </a:r>
            <a:r>
              <a:rPr lang="ru-RU" dirty="0"/>
              <a:t>. </a:t>
            </a:r>
          </a:p>
          <a:p>
            <a:r>
              <a:rPr lang="ru-RU" dirty="0"/>
              <a:t>-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обмежують</a:t>
            </a:r>
            <a:r>
              <a:rPr lang="ru-RU" dirty="0"/>
              <a:t> </a:t>
            </a:r>
            <a:r>
              <a:rPr lang="ru-RU" dirty="0" err="1"/>
              <a:t>черепні</a:t>
            </a:r>
            <a:r>
              <a:rPr lang="ru-RU" dirty="0"/>
              <a:t> </a:t>
            </a:r>
            <a:r>
              <a:rPr lang="ru-RU" dirty="0" err="1"/>
              <a:t>шви</a:t>
            </a:r>
            <a:r>
              <a:rPr lang="ru-RU" dirty="0"/>
              <a:t>, </a:t>
            </a:r>
            <a:r>
              <a:rPr lang="ru-RU" dirty="0" err="1"/>
              <a:t>але</a:t>
            </a:r>
            <a:r>
              <a:rPr lang="ru-RU" dirty="0"/>
              <a:t> не </a:t>
            </a:r>
            <a:r>
              <a:rPr lang="ru-RU" dirty="0" err="1"/>
              <a:t>венозні</a:t>
            </a:r>
            <a:r>
              <a:rPr lang="ru-RU" dirty="0"/>
              <a:t> </a:t>
            </a:r>
            <a:r>
              <a:rPr lang="ru-RU" dirty="0" err="1"/>
              <a:t>синуси</a:t>
            </a:r>
            <a:r>
              <a:rPr lang="ru-RU" dirty="0"/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1589" y="4823099"/>
            <a:ext cx="49464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 </a:t>
            </a:r>
            <a:r>
              <a:rPr lang="ru-RU" dirty="0" err="1"/>
              <a:t>парієтальному</a:t>
            </a:r>
            <a:r>
              <a:rPr lang="ru-RU" dirty="0"/>
              <a:t> </a:t>
            </a:r>
            <a:r>
              <a:rPr lang="ru-RU" dirty="0" err="1"/>
              <a:t>екстрадуральние</a:t>
            </a:r>
            <a:r>
              <a:rPr lang="ru-RU" dirty="0"/>
              <a:t> </a:t>
            </a:r>
            <a:r>
              <a:rPr lang="ru-RU" dirty="0" err="1"/>
              <a:t>крововилив</a:t>
            </a:r>
            <a:r>
              <a:rPr lang="ru-RU" dirty="0"/>
              <a:t> </a:t>
            </a:r>
            <a:r>
              <a:rPr lang="ru-RU" dirty="0" err="1"/>
              <a:t>зображені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тягнуться</a:t>
            </a:r>
            <a:r>
              <a:rPr lang="ru-RU" dirty="0"/>
              <a:t>, </a:t>
            </a:r>
            <a:r>
              <a:rPr lang="ru-RU" dirty="0" err="1"/>
              <a:t>але</a:t>
            </a:r>
            <a:r>
              <a:rPr lang="ru-RU" dirty="0"/>
              <a:t> не </a:t>
            </a:r>
            <a:r>
              <a:rPr lang="ru-RU" dirty="0" err="1"/>
              <a:t>перетинаються</a:t>
            </a:r>
            <a:r>
              <a:rPr lang="ru-RU" dirty="0"/>
              <a:t>, </a:t>
            </a:r>
            <a:r>
              <a:rPr lang="ru-RU" dirty="0" err="1"/>
              <a:t>саггитальний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плоскі</a:t>
            </a:r>
            <a:r>
              <a:rPr lang="ru-RU" dirty="0"/>
              <a:t> </a:t>
            </a:r>
            <a:r>
              <a:rPr lang="ru-RU" dirty="0" err="1"/>
              <a:t>шви</a:t>
            </a:r>
            <a:r>
              <a:rPr lang="ru-RU" dirty="0"/>
              <a:t>. </a:t>
            </a:r>
            <a:r>
              <a:rPr lang="ru-RU" dirty="0" err="1"/>
              <a:t>Існує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пов'язаний</a:t>
            </a:r>
            <a:r>
              <a:rPr lang="ru-RU" dirty="0"/>
              <a:t> </a:t>
            </a:r>
            <a:r>
              <a:rPr lang="ru-RU" dirty="0" err="1"/>
              <a:t>черепно</a:t>
            </a:r>
            <a:r>
              <a:rPr lang="ru-RU" dirty="0"/>
              <a:t> перелом, </a:t>
            </a:r>
            <a:r>
              <a:rPr lang="ru-RU" dirty="0" err="1"/>
              <a:t>зображений</a:t>
            </a:r>
            <a:r>
              <a:rPr lang="ru-RU" dirty="0"/>
              <a:t> </a:t>
            </a:r>
            <a:r>
              <a:rPr lang="ru-RU" dirty="0" err="1"/>
              <a:t>поруч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крововиливом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863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images.radiopaedia.org/images/7330/22801a555da18b0db90674093dcf3a_big_galler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27" y="581624"/>
            <a:ext cx="4442485" cy="50610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220" name="Picture 4" descr="https://images.radiopaedia.org/images/7333/c38f2a4c7e446fa533e53f665c9a55_big_galler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424" y="712252"/>
            <a:ext cx="4321984" cy="50610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 rot="10800000" flipV="1">
            <a:off x="7837711" y="5745929"/>
            <a:ext cx="28302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Open Sans"/>
                <a:hlinkClick r:id="rId4"/>
              </a:rPr>
              <a:t>Extradural</a:t>
            </a:r>
            <a:r>
              <a:rPr lang="ru-RU" dirty="0">
                <a:latin typeface="Open Sans"/>
                <a:hlinkClick r:id="rId4"/>
              </a:rPr>
              <a:t> </a:t>
            </a:r>
            <a:r>
              <a:rPr lang="ru-RU" dirty="0" err="1">
                <a:latin typeface="Open Sans"/>
                <a:hlinkClick r:id="rId4"/>
              </a:rPr>
              <a:t>Hematoma</a:t>
            </a:r>
            <a:r>
              <a:rPr lang="ru-RU" dirty="0">
                <a:latin typeface="Open Sans"/>
                <a:hlinkClick r:id="rId4"/>
              </a:rPr>
              <a:t>.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619795" y="574453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Двоопуклої</a:t>
            </a:r>
            <a:r>
              <a:rPr lang="ru-RU" dirty="0"/>
              <a:t> </a:t>
            </a:r>
            <a:r>
              <a:rPr lang="ru-RU" dirty="0" err="1"/>
              <a:t>гіперденсная</a:t>
            </a:r>
            <a:r>
              <a:rPr lang="ru-RU" dirty="0"/>
              <a:t> </a:t>
            </a:r>
            <a:r>
              <a:rPr lang="ru-RU" dirty="0" err="1"/>
              <a:t>колекція</a:t>
            </a:r>
            <a:r>
              <a:rPr lang="ru-RU" dirty="0"/>
              <a:t>, на </a:t>
            </a:r>
            <a:r>
              <a:rPr lang="ru-RU" dirty="0" err="1"/>
              <a:t>рівні</a:t>
            </a:r>
            <a:r>
              <a:rPr lang="ru-RU" dirty="0"/>
              <a:t> перелому - </a:t>
            </a:r>
          </a:p>
        </p:txBody>
      </p:sp>
    </p:spTree>
    <p:extLst>
      <p:ext uri="{BB962C8B-B14F-4D97-AF65-F5344CB8AC3E}">
        <p14:creationId xmlns:p14="http://schemas.microsoft.com/office/powerpoint/2010/main" val="365473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images.radiopaedia.org/images/1000/27c88bec9b8ef395f60b33a8ad3a30_big_galler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22" y="334882"/>
            <a:ext cx="4375235" cy="54799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5486400" y="470264"/>
            <a:ext cx="6096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/>
              <a:t>Масивна</a:t>
            </a:r>
            <a:r>
              <a:rPr lang="ru-RU" sz="2400" dirty="0"/>
              <a:t> </a:t>
            </a:r>
            <a:r>
              <a:rPr lang="ru-RU" sz="2400" dirty="0" err="1"/>
              <a:t>двоопуклої</a:t>
            </a:r>
            <a:r>
              <a:rPr lang="ru-RU" sz="2400" dirty="0"/>
              <a:t> </a:t>
            </a:r>
            <a:r>
              <a:rPr lang="ru-RU" sz="2400" dirty="0" err="1"/>
              <a:t>лінзи</a:t>
            </a:r>
            <a:r>
              <a:rPr lang="ru-RU" sz="2400" dirty="0"/>
              <a:t> </a:t>
            </a:r>
            <a:r>
              <a:rPr lang="ru-RU" sz="2400" dirty="0" err="1"/>
              <a:t>гіперденсного</a:t>
            </a:r>
            <a:r>
              <a:rPr lang="ru-RU" sz="2400" dirty="0"/>
              <a:t> </a:t>
            </a:r>
            <a:r>
              <a:rPr lang="ru-RU" sz="2400" dirty="0" err="1"/>
              <a:t>колектора-екстрадуральние</a:t>
            </a:r>
            <a:r>
              <a:rPr lang="ru-RU" sz="2400" dirty="0"/>
              <a:t> гематома -неоднородное </a:t>
            </a:r>
            <a:r>
              <a:rPr lang="ru-RU" sz="2400" dirty="0" err="1"/>
              <a:t>структури</a:t>
            </a:r>
            <a:r>
              <a:rPr lang="ru-RU" sz="2400" dirty="0"/>
              <a:t> -</a:t>
            </a:r>
            <a:r>
              <a:rPr lang="ru-RU" sz="2400" dirty="0" err="1"/>
              <a:t>рефракція</a:t>
            </a:r>
            <a:r>
              <a:rPr lang="ru-RU" sz="2400" dirty="0"/>
              <a:t> </a:t>
            </a:r>
            <a:r>
              <a:rPr lang="ru-RU" sz="2400" dirty="0" err="1"/>
              <a:t>згустку</a:t>
            </a:r>
            <a:r>
              <a:rPr lang="ru-RU" sz="2400" dirty="0"/>
              <a:t> </a:t>
            </a:r>
            <a:r>
              <a:rPr lang="ru-RU" sz="2400" dirty="0" err="1"/>
              <a:t>крові.Набряк</a:t>
            </a:r>
            <a:r>
              <a:rPr lang="ru-RU" sz="2400" dirty="0"/>
              <a:t> височного </a:t>
            </a:r>
            <a:r>
              <a:rPr lang="ru-RU" sz="2400" dirty="0" err="1"/>
              <a:t>частки</a:t>
            </a:r>
            <a:r>
              <a:rPr lang="ru-RU" sz="2400" dirty="0"/>
              <a:t> на </a:t>
            </a:r>
            <a:r>
              <a:rPr lang="ru-RU" sz="2400" dirty="0" err="1"/>
              <a:t>рівні</a:t>
            </a:r>
            <a:r>
              <a:rPr lang="ru-RU" sz="2400" dirty="0"/>
              <a:t> </a:t>
            </a:r>
            <a:r>
              <a:rPr lang="ru-RU" sz="2400" dirty="0" err="1"/>
              <a:t>гематоми</a:t>
            </a:r>
            <a:r>
              <a:rPr lang="ru-RU" sz="2400" dirty="0"/>
              <a:t> - </a:t>
            </a:r>
            <a:r>
              <a:rPr lang="ru-RU" sz="2400" dirty="0" err="1"/>
              <a:t>виражений</a:t>
            </a:r>
            <a:r>
              <a:rPr lang="ru-RU" sz="2400" dirty="0"/>
              <a:t> </a:t>
            </a:r>
            <a:r>
              <a:rPr lang="ru-RU" sz="2400" dirty="0" err="1"/>
              <a:t>мас-ефект</a:t>
            </a:r>
            <a:r>
              <a:rPr lang="ru-RU" sz="2400" dirty="0"/>
              <a:t>: </a:t>
            </a:r>
            <a:r>
              <a:rPr lang="ru-RU" sz="2400" dirty="0" err="1"/>
              <a:t>зсув</a:t>
            </a:r>
            <a:r>
              <a:rPr lang="ru-RU" sz="2400" dirty="0"/>
              <a:t> </a:t>
            </a:r>
            <a:r>
              <a:rPr lang="ru-RU" sz="2400" dirty="0" err="1"/>
              <a:t>середньої</a:t>
            </a:r>
            <a:r>
              <a:rPr lang="ru-RU" sz="2400" dirty="0"/>
              <a:t> </a:t>
            </a:r>
            <a:r>
              <a:rPr lang="ru-RU" sz="2400" dirty="0" err="1"/>
              <a:t>лінії</a:t>
            </a:r>
            <a:r>
              <a:rPr lang="ru-RU" sz="2400" dirty="0"/>
              <a:t> </a:t>
            </a:r>
            <a:r>
              <a:rPr lang="ru-RU" sz="2400" dirty="0" err="1"/>
              <a:t>вліво</a:t>
            </a:r>
            <a:r>
              <a:rPr lang="ru-RU" sz="2400" dirty="0"/>
              <a:t>, </a:t>
            </a:r>
            <a:r>
              <a:rPr lang="ru-RU" sz="2400" dirty="0" err="1"/>
              <a:t>здавлення</a:t>
            </a:r>
            <a:r>
              <a:rPr lang="ru-RU" sz="2400" dirty="0"/>
              <a:t> правого бокового </a:t>
            </a:r>
            <a:r>
              <a:rPr lang="ru-RU" sz="2400" dirty="0" err="1"/>
              <a:t>шлуночка</a:t>
            </a:r>
            <a:r>
              <a:rPr lang="ru-RU" sz="2400" dirty="0"/>
              <a:t>, </a:t>
            </a:r>
            <a:r>
              <a:rPr lang="ru-RU" sz="2400" dirty="0" err="1"/>
              <a:t>гідроцефалія</a:t>
            </a:r>
            <a:r>
              <a:rPr lang="ru-RU" sz="2400" dirty="0"/>
              <a:t> </a:t>
            </a:r>
            <a:r>
              <a:rPr lang="ru-RU" sz="2400" dirty="0" err="1"/>
              <a:t>лівого</a:t>
            </a:r>
            <a:r>
              <a:rPr lang="ru-RU" sz="2400" dirty="0"/>
              <a:t> </a:t>
            </a:r>
            <a:r>
              <a:rPr lang="ru-RU" sz="2400" dirty="0" err="1"/>
              <a:t>бокового</a:t>
            </a:r>
            <a:r>
              <a:rPr lang="ru-RU" sz="2400" dirty="0"/>
              <a:t> </a:t>
            </a:r>
            <a:r>
              <a:rPr lang="ru-RU" sz="2400" dirty="0" err="1"/>
              <a:t>шлуночка</a:t>
            </a:r>
            <a:r>
              <a:rPr lang="ru-RU" sz="2400" dirty="0"/>
              <a:t> (</a:t>
            </a:r>
            <a:r>
              <a:rPr lang="ru-RU" sz="2400" dirty="0" err="1"/>
              <a:t>який</a:t>
            </a:r>
            <a:r>
              <a:rPr lang="ru-RU" sz="2400" dirty="0"/>
              <a:t> повинен бути </a:t>
            </a:r>
            <a:r>
              <a:rPr lang="ru-RU" sz="2400" dirty="0" err="1"/>
              <a:t>здавлений</a:t>
            </a:r>
            <a:r>
              <a:rPr lang="ru-RU" sz="2400" dirty="0"/>
              <a:t>, </a:t>
            </a:r>
            <a:r>
              <a:rPr lang="ru-RU" sz="2400" dirty="0" err="1"/>
              <a:t>але</a:t>
            </a:r>
            <a:r>
              <a:rPr lang="ru-RU" sz="2400" dirty="0"/>
              <a:t> </a:t>
            </a:r>
            <a:r>
              <a:rPr lang="ru-RU" sz="2400" dirty="0" err="1"/>
              <a:t>розширено</a:t>
            </a:r>
            <a:r>
              <a:rPr lang="ru-RU" sz="2400" dirty="0"/>
              <a:t>, тому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відтік</a:t>
            </a:r>
            <a:r>
              <a:rPr lang="ru-RU" sz="2400" dirty="0"/>
              <a:t> </a:t>
            </a:r>
            <a:r>
              <a:rPr lang="ru-RU" sz="2400" dirty="0" err="1"/>
              <a:t>з</a:t>
            </a:r>
            <a:r>
              <a:rPr lang="ru-RU" sz="2400" dirty="0"/>
              <a:t> </a:t>
            </a:r>
            <a:r>
              <a:rPr lang="ru-RU" sz="2400" dirty="0" err="1"/>
              <a:t>нього</a:t>
            </a:r>
            <a:r>
              <a:rPr lang="ru-RU" sz="2400" dirty="0"/>
              <a:t> </a:t>
            </a:r>
            <a:r>
              <a:rPr lang="ru-RU" sz="2400" dirty="0" err="1"/>
              <a:t>утруднений</a:t>
            </a:r>
            <a:r>
              <a:rPr lang="ru-RU" sz="24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16653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889" y="1378838"/>
            <a:ext cx="3657599" cy="42818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268" name="Picture 4" descr="https://images.radiopaedia.org/images/7593109/d401c396dcef99d49d2bbd3b24a8d8_big_galler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02" y="185177"/>
            <a:ext cx="3909028" cy="39090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647" y="0"/>
            <a:ext cx="2798511" cy="32551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9219" y="3519782"/>
            <a:ext cx="3015049" cy="31552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81622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images.radiopaedia.org/images/25142/d2b38997549375b4eb0da0d47aa579_big_galler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0"/>
            <a:ext cx="3188987" cy="40587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340" name="Picture 4" descr="https://images.radiopaedia.org/images/25140/33aa54a74efbae1fcf4527b6c547bf_big_galler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098" y="2177946"/>
            <a:ext cx="3246652" cy="41657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6783977" y="261258"/>
            <a:ext cx="527739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Внутрішньошлуночкові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крововиливи</a:t>
            </a:r>
            <a:r>
              <a:rPr lang="ru-RU" dirty="0">
                <a:solidFill>
                  <a:srgbClr val="FFFF00"/>
                </a:solidFill>
              </a:rPr>
              <a:t> (</a:t>
            </a:r>
            <a:r>
              <a:rPr lang="en-US" dirty="0">
                <a:solidFill>
                  <a:srgbClr val="FFFF00"/>
                </a:solidFill>
              </a:rPr>
              <a:t>IVH)- </a:t>
            </a:r>
            <a:r>
              <a:rPr lang="ru-RU" dirty="0" err="1"/>
              <a:t>Означає</a:t>
            </a:r>
            <a:r>
              <a:rPr lang="ru-RU" dirty="0"/>
              <a:t> </a:t>
            </a:r>
            <a:r>
              <a:rPr lang="ru-RU" dirty="0" err="1"/>
              <a:t>присутність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в </a:t>
            </a:r>
            <a:r>
              <a:rPr lang="ru-RU" dirty="0" err="1"/>
              <a:t>шлуночкової</a:t>
            </a:r>
            <a:r>
              <a:rPr lang="ru-RU" dirty="0"/>
              <a:t> </a:t>
            </a:r>
            <a:r>
              <a:rPr lang="ru-RU" dirty="0" err="1"/>
              <a:t>системі</a:t>
            </a:r>
            <a:r>
              <a:rPr lang="ru-RU" dirty="0"/>
              <a:t> головного </a:t>
            </a:r>
            <a:r>
              <a:rPr lang="ru-RU" dirty="0" err="1"/>
              <a:t>мозку</a:t>
            </a:r>
            <a:r>
              <a:rPr lang="ru-RU" dirty="0"/>
              <a:t>, </a:t>
            </a:r>
            <a:r>
              <a:rPr lang="ru-RU" dirty="0" err="1"/>
              <a:t>відповідальна</a:t>
            </a:r>
            <a:r>
              <a:rPr lang="ru-RU" dirty="0"/>
              <a:t> за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обструктивної</a:t>
            </a:r>
            <a:r>
              <a:rPr lang="ru-RU" dirty="0"/>
              <a:t> </a:t>
            </a:r>
            <a:r>
              <a:rPr lang="ru-RU" dirty="0" err="1"/>
              <a:t>гідроцефалії</a:t>
            </a:r>
            <a:r>
              <a:rPr lang="ru-RU" dirty="0"/>
              <a:t> у </a:t>
            </a:r>
            <a:r>
              <a:rPr lang="ru-RU" dirty="0" err="1"/>
              <a:t>багатьох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.</a:t>
            </a:r>
          </a:p>
          <a:p>
            <a:pPr>
              <a:buFontTx/>
              <a:buChar char="-"/>
            </a:pP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розділити</a:t>
            </a:r>
            <a:r>
              <a:rPr lang="ru-RU" dirty="0"/>
              <a:t> на </a:t>
            </a:r>
            <a:r>
              <a:rPr lang="ru-RU" dirty="0" err="1"/>
              <a:t>первинне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вторинне</a:t>
            </a:r>
            <a:r>
              <a:rPr lang="ru-RU" dirty="0"/>
              <a:t>: </a:t>
            </a:r>
          </a:p>
          <a:p>
            <a:r>
              <a:rPr lang="ru-RU" dirty="0"/>
              <a:t>1. </a:t>
            </a:r>
            <a:r>
              <a:rPr lang="ru-RU" dirty="0" err="1"/>
              <a:t>первинне</a:t>
            </a:r>
            <a:r>
              <a:rPr lang="ru-RU" dirty="0"/>
              <a:t> - </a:t>
            </a:r>
            <a:r>
              <a:rPr lang="ru-RU" dirty="0" err="1"/>
              <a:t>рідкість.домінуючим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те, </a:t>
            </a:r>
            <a:r>
              <a:rPr lang="ru-RU" dirty="0" err="1"/>
              <a:t>що</a:t>
            </a:r>
            <a:r>
              <a:rPr lang="ru-RU" dirty="0"/>
              <a:t> кров в желудочках-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трохи</a:t>
            </a:r>
            <a:r>
              <a:rPr lang="ru-RU" dirty="0"/>
              <a:t>.</a:t>
            </a:r>
          </a:p>
          <a:p>
            <a:r>
              <a:rPr lang="ru-RU" dirty="0"/>
              <a:t>2. </a:t>
            </a:r>
            <a:r>
              <a:rPr lang="ru-RU" dirty="0" err="1"/>
              <a:t>вторинне</a:t>
            </a:r>
            <a:r>
              <a:rPr lang="ru-RU" dirty="0"/>
              <a:t>: </a:t>
            </a:r>
            <a:r>
              <a:rPr lang="ru-RU" dirty="0" err="1"/>
              <a:t>присутній</a:t>
            </a:r>
            <a:r>
              <a:rPr lang="ru-RU" dirty="0"/>
              <a:t> великий </a:t>
            </a:r>
            <a:r>
              <a:rPr lang="ru-RU" dirty="0" err="1"/>
              <a:t>екстравентрикулярно</a:t>
            </a:r>
            <a:r>
              <a:rPr lang="ru-RU" dirty="0"/>
              <a:t> компонент (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зміни</a:t>
            </a:r>
            <a:r>
              <a:rPr lang="ru-RU" dirty="0"/>
              <a:t> </a:t>
            </a:r>
            <a:r>
              <a:rPr lang="ru-RU" dirty="0" err="1"/>
              <a:t>паренхіми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субарахноідний</a:t>
            </a:r>
            <a:r>
              <a:rPr lang="ru-RU" dirty="0"/>
              <a:t>)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вторинним</a:t>
            </a:r>
            <a:r>
              <a:rPr lang="ru-RU" dirty="0"/>
              <a:t> </a:t>
            </a:r>
            <a:r>
              <a:rPr lang="ru-RU" dirty="0" err="1"/>
              <a:t>розширенням</a:t>
            </a:r>
            <a:r>
              <a:rPr lang="ru-RU" dirty="0"/>
              <a:t> в </a:t>
            </a:r>
            <a:r>
              <a:rPr lang="ru-RU" dirty="0" err="1"/>
              <a:t>шлуночки</a:t>
            </a:r>
            <a:r>
              <a:rPr lang="ru-RU" dirty="0"/>
              <a:t>.</a:t>
            </a:r>
          </a:p>
          <a:p>
            <a:r>
              <a:rPr lang="ru-RU" dirty="0"/>
              <a:t>У </a:t>
            </a:r>
            <a:r>
              <a:rPr lang="ru-RU" dirty="0" err="1"/>
              <a:t>дорослих</a:t>
            </a:r>
            <a:r>
              <a:rPr lang="ru-RU" dirty="0"/>
              <a:t> </a:t>
            </a:r>
            <a:r>
              <a:rPr lang="ru-RU" dirty="0" err="1"/>
              <a:t>вторинне</a:t>
            </a:r>
            <a:r>
              <a:rPr lang="ru-RU" dirty="0"/>
              <a:t> </a:t>
            </a:r>
            <a:r>
              <a:rPr lang="ru-RU" dirty="0" err="1"/>
              <a:t>внутрішньошлуночковий</a:t>
            </a:r>
            <a:r>
              <a:rPr lang="ru-RU" dirty="0"/>
              <a:t> </a:t>
            </a:r>
            <a:r>
              <a:rPr lang="ru-RU" dirty="0" err="1"/>
              <a:t>кровотеча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результа-том</a:t>
            </a:r>
            <a:r>
              <a:rPr lang="ru-RU" dirty="0"/>
              <a:t> </a:t>
            </a:r>
            <a:r>
              <a:rPr lang="ru-RU" dirty="0" err="1"/>
              <a:t>внутрішньомозкового</a:t>
            </a:r>
            <a:r>
              <a:rPr lang="ru-RU" dirty="0"/>
              <a:t> </a:t>
            </a:r>
            <a:r>
              <a:rPr lang="ru-RU" dirty="0" err="1"/>
              <a:t>крововиливу</a:t>
            </a:r>
            <a:r>
              <a:rPr lang="ru-RU" dirty="0"/>
              <a:t> (як правило, </a:t>
            </a:r>
            <a:r>
              <a:rPr lang="ru-RU" dirty="0" err="1"/>
              <a:t>артеріального</a:t>
            </a:r>
            <a:r>
              <a:rPr lang="ru-RU" dirty="0"/>
              <a:t> </a:t>
            </a:r>
            <a:r>
              <a:rPr lang="ru-RU" dirty="0" err="1"/>
              <a:t>крововиливу</a:t>
            </a:r>
            <a:r>
              <a:rPr lang="ru-RU" dirty="0"/>
              <a:t> в </a:t>
            </a:r>
            <a:r>
              <a:rPr lang="ru-RU" dirty="0" err="1"/>
              <a:t>базальні</a:t>
            </a:r>
            <a:r>
              <a:rPr lang="ru-RU" dirty="0"/>
              <a:t> </a:t>
            </a:r>
            <a:r>
              <a:rPr lang="ru-RU" dirty="0" err="1"/>
              <a:t>ганглії</a:t>
            </a:r>
            <a:r>
              <a:rPr lang="ru-RU" dirty="0"/>
              <a:t>)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субарахноїдального</a:t>
            </a:r>
            <a:r>
              <a:rPr lang="ru-RU" dirty="0"/>
              <a:t> </a:t>
            </a:r>
            <a:r>
              <a:rPr lang="ru-RU" dirty="0" err="1"/>
              <a:t>крововиливу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шлуночкових</a:t>
            </a:r>
            <a:r>
              <a:rPr lang="ru-RU" dirty="0"/>
              <a:t> </a:t>
            </a:r>
            <a:r>
              <a:rPr lang="ru-RU" dirty="0" err="1"/>
              <a:t>рефлюксом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137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06" y="232678"/>
            <a:ext cx="3301326" cy="47730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922" y="163600"/>
            <a:ext cx="3590608" cy="44797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712" y="163600"/>
            <a:ext cx="3305636" cy="31532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712" y="3386292"/>
            <a:ext cx="3305635" cy="32389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8095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5546" y="148281"/>
            <a:ext cx="112364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>
                <a:solidFill>
                  <a:srgbClr val="FFC000"/>
                </a:solidFill>
                <a:latin typeface="Open Sans"/>
              </a:rPr>
              <a:t>Вторинні</a:t>
            </a:r>
            <a:r>
              <a:rPr lang="ru-RU" sz="3200" b="1" dirty="0">
                <a:solidFill>
                  <a:srgbClr val="FFC000"/>
                </a:solidFill>
                <a:latin typeface="Open Sans"/>
              </a:rPr>
              <a:t> </a:t>
            </a:r>
            <a:r>
              <a:rPr lang="ru-RU" sz="3200" b="1" dirty="0" err="1">
                <a:solidFill>
                  <a:srgbClr val="FFC000"/>
                </a:solidFill>
                <a:latin typeface="Open Sans"/>
              </a:rPr>
              <a:t>ураження</a:t>
            </a:r>
            <a:r>
              <a:rPr lang="ru-RU" sz="3200" b="1" dirty="0">
                <a:solidFill>
                  <a:srgbClr val="FFC000"/>
                </a:solidFill>
                <a:latin typeface="Open Sans"/>
              </a:rPr>
              <a:t> головного </a:t>
            </a:r>
            <a:r>
              <a:rPr lang="ru-RU" sz="3200" b="1" dirty="0" err="1">
                <a:solidFill>
                  <a:srgbClr val="FFC000"/>
                </a:solidFill>
                <a:latin typeface="Open Sans"/>
              </a:rPr>
              <a:t>мозку</a:t>
            </a:r>
            <a:r>
              <a:rPr lang="ru-RU" sz="3200" b="1" dirty="0">
                <a:solidFill>
                  <a:srgbClr val="FFC000"/>
                </a:solidFill>
                <a:latin typeface="Open Sans"/>
              </a:rPr>
              <a:t> при </a:t>
            </a:r>
            <a:r>
              <a:rPr lang="ru-RU" sz="3200" b="1" dirty="0" err="1">
                <a:solidFill>
                  <a:srgbClr val="FFC000"/>
                </a:solidFill>
                <a:latin typeface="Open Sans"/>
              </a:rPr>
              <a:t>травмі</a:t>
            </a:r>
            <a:r>
              <a:rPr lang="ru-RU" sz="3200" b="1" dirty="0">
                <a:solidFill>
                  <a:srgbClr val="FFC000"/>
                </a:solidFill>
                <a:latin typeface="Open Sans"/>
              </a:rPr>
              <a:t>.</a:t>
            </a:r>
            <a:endParaRPr lang="uk-UA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64" y="900753"/>
            <a:ext cx="4083901" cy="53934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114" y="900754"/>
            <a:ext cx="4334550" cy="5371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57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39117" cy="45734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3739978" y="131805"/>
            <a:ext cx="83366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>
                <a:solidFill>
                  <a:srgbClr val="FFC000"/>
                </a:solidFill>
                <a:latin typeface="Open Sans"/>
              </a:rPr>
              <a:t>Вторинні</a:t>
            </a:r>
            <a:r>
              <a:rPr lang="ru-RU" sz="3200" b="1" dirty="0">
                <a:solidFill>
                  <a:srgbClr val="FFC000"/>
                </a:solidFill>
                <a:latin typeface="Open Sans"/>
              </a:rPr>
              <a:t> </a:t>
            </a:r>
            <a:r>
              <a:rPr lang="ru-RU" sz="3200" b="1" dirty="0" err="1">
                <a:solidFill>
                  <a:srgbClr val="FFC000"/>
                </a:solidFill>
                <a:latin typeface="Open Sans"/>
              </a:rPr>
              <a:t>ураження</a:t>
            </a:r>
            <a:r>
              <a:rPr lang="ru-RU" sz="3200" b="1" dirty="0">
                <a:solidFill>
                  <a:srgbClr val="FFC000"/>
                </a:solidFill>
                <a:latin typeface="Open Sans"/>
              </a:rPr>
              <a:t> головного </a:t>
            </a:r>
          </a:p>
          <a:p>
            <a:r>
              <a:rPr lang="ru-RU" sz="3200" b="1" dirty="0">
                <a:solidFill>
                  <a:srgbClr val="FFC000"/>
                </a:solidFill>
                <a:latin typeface="Open Sans"/>
              </a:rPr>
              <a:t>     </a:t>
            </a:r>
            <a:r>
              <a:rPr lang="ru-RU" sz="3200" b="1" dirty="0" err="1">
                <a:solidFill>
                  <a:srgbClr val="FFC000"/>
                </a:solidFill>
                <a:latin typeface="Open Sans"/>
              </a:rPr>
              <a:t>мозку</a:t>
            </a:r>
            <a:r>
              <a:rPr lang="ru-RU" sz="3200" b="1" dirty="0">
                <a:solidFill>
                  <a:srgbClr val="FFC000"/>
                </a:solidFill>
                <a:latin typeface="Open Sans"/>
              </a:rPr>
              <a:t> при </a:t>
            </a:r>
            <a:r>
              <a:rPr lang="ru-RU" sz="3200" b="1" dirty="0" err="1">
                <a:solidFill>
                  <a:srgbClr val="FFC000"/>
                </a:solidFill>
                <a:latin typeface="Open Sans"/>
              </a:rPr>
              <a:t>травмі</a:t>
            </a:r>
            <a:r>
              <a:rPr lang="ru-RU" sz="3200" b="1" dirty="0">
                <a:solidFill>
                  <a:srgbClr val="FFC000"/>
                </a:solidFill>
                <a:latin typeface="Open Sans"/>
              </a:rPr>
              <a:t>.</a:t>
            </a:r>
            <a:endParaRPr lang="uk-UA" sz="3200" dirty="0"/>
          </a:p>
        </p:txBody>
      </p:sp>
      <p:pic>
        <p:nvPicPr>
          <p:cNvPr id="16386" name="Picture 2" descr="https://images.radiopaedia.org/images/12495734/8a85311423d6713ac2486f1f64cb7f_big_galler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785" y="1209023"/>
            <a:ext cx="4431956" cy="44319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408" y="850176"/>
            <a:ext cx="3933568" cy="28721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408" y="3861398"/>
            <a:ext cx="3933568" cy="299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87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рифель">
  <a:themeElements>
    <a:clrScheme name="Грифель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E8B826"/>
      </a:accent1>
      <a:accent2>
        <a:srgbClr val="E2CA72"/>
      </a:accent2>
      <a:accent3>
        <a:srgbClr val="BD723B"/>
      </a:accent3>
      <a:accent4>
        <a:srgbClr val="AE9376"/>
      </a:accent4>
      <a:accent5>
        <a:srgbClr val="A77F41"/>
      </a:accent5>
      <a:accent6>
        <a:srgbClr val="A1AE79"/>
      </a:accent6>
      <a:hlink>
        <a:srgbClr val="F1D06A"/>
      </a:hlink>
      <a:folHlink>
        <a:srgbClr val="EDDCA8"/>
      </a:folHlink>
    </a:clrScheme>
    <a:fontScheme name="Грифель">
      <a:maj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ифель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D5CBAF11-69B7-47EA-BC01-41F77058C2A9}"/>
    </a:ext>
  </a:extLst>
</a:theme>
</file>

<file path=ppt/theme/theme2.xml><?xml version="1.0" encoding="utf-8"?>
<a:theme xmlns:a="http://schemas.openxmlformats.org/drawingml/2006/main" name="Тема Office">
  <a:themeElements>
    <a:clrScheme name="BrushedMetal">
      <a:dk1>
        <a:sysClr val="windowText" lastClr="000000"/>
      </a:dk1>
      <a:lt1>
        <a:sysClr val="window" lastClr="FFFFFF"/>
      </a:lt1>
      <a:dk2>
        <a:srgbClr val="2F333A"/>
      </a:dk2>
      <a:lt2>
        <a:srgbClr val="E4F9F9"/>
      </a:lt2>
      <a:accent1>
        <a:srgbClr val="07CB98"/>
      </a:accent1>
      <a:accent2>
        <a:srgbClr val="5A90D1"/>
      </a:accent2>
      <a:accent3>
        <a:srgbClr val="E6AD1E"/>
      </a:accent3>
      <a:accent4>
        <a:srgbClr val="EA6312"/>
      </a:accent4>
      <a:accent5>
        <a:srgbClr val="8253A9"/>
      </a:accent5>
      <a:accent6>
        <a:srgbClr val="CB274A"/>
      </a:accent6>
      <a:hlink>
        <a:srgbClr val="5A90D1"/>
      </a:hlink>
      <a:folHlink>
        <a:srgbClr val="969696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BrushedMetal">
      <a:dk1>
        <a:sysClr val="windowText" lastClr="000000"/>
      </a:dk1>
      <a:lt1>
        <a:sysClr val="window" lastClr="FFFFFF"/>
      </a:lt1>
      <a:dk2>
        <a:srgbClr val="2F333A"/>
      </a:dk2>
      <a:lt2>
        <a:srgbClr val="E4F9F9"/>
      </a:lt2>
      <a:accent1>
        <a:srgbClr val="07CB98"/>
      </a:accent1>
      <a:accent2>
        <a:srgbClr val="5A90D1"/>
      </a:accent2>
      <a:accent3>
        <a:srgbClr val="E6AD1E"/>
      </a:accent3>
      <a:accent4>
        <a:srgbClr val="EA6312"/>
      </a:accent4>
      <a:accent5>
        <a:srgbClr val="8253A9"/>
      </a:accent5>
      <a:accent6>
        <a:srgbClr val="CB274A"/>
      </a:accent6>
      <a:hlink>
        <a:srgbClr val="5A90D1"/>
      </a:hlink>
      <a:folHlink>
        <a:srgbClr val="969696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2961EA76-1630-4788-A629-8FDAFC920575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a4f35948-e619-41b3-aa29-22878b09cfd2"/>
    <ds:schemaRef ds:uri="40262f94-9f35-4ac3-9a90-690165a166b7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1C05A15-2C36-4B2C-9ED7-7313D59409A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5A16170-AED4-43FB-90C7-1F1653EBFACC}">
  <ds:schemaRefs>
    <ds:schemaRef ds:uri="http://schemas.microsoft.com/office/2006/metadata/properties"/>
    <ds:schemaRef ds:uri="http://www.w3.org/2000/xmlns/"/>
    <ds:schemaRef ds:uri="40262f94-9f35-4ac3-9a90-690165a166b7"/>
    <ds:schemaRef ds:uri="http://www.w3.org/2001/XMLSchema-instance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TM04033929[[fn=Грифель]]</Template>
  <TotalTime>1429</TotalTime>
  <Words>3704</Words>
  <Application>Microsoft Office PowerPoint</Application>
  <PresentationFormat>Широкоэкранный</PresentationFormat>
  <Paragraphs>362</Paragraphs>
  <Slides>62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62</vt:i4>
      </vt:variant>
    </vt:vector>
  </HeadingPairs>
  <TitlesOfParts>
    <vt:vector size="71" baseType="lpstr">
      <vt:lpstr>Arial</vt:lpstr>
      <vt:lpstr>Arial Narrow</vt:lpstr>
      <vt:lpstr>Calisto MT</vt:lpstr>
      <vt:lpstr>Georgia</vt:lpstr>
      <vt:lpstr>Helvetica Neue</vt:lpstr>
      <vt:lpstr>Open Sans</vt:lpstr>
      <vt:lpstr>Verdana</vt:lpstr>
      <vt:lpstr>Wingdings 2</vt:lpstr>
      <vt:lpstr>Грифель</vt:lpstr>
      <vt:lpstr>Променева діагностика невідкладніх станів     № 2</vt:lpstr>
      <vt:lpstr>Презентация PowerPoint</vt:lpstr>
      <vt:lpstr>Невідкладні стани в нейрорадіології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Ранні ознаки ішемії</vt:lpstr>
      <vt:lpstr>Ранні ознаки ішемії</vt:lpstr>
      <vt:lpstr>Ранні ознаки ішемії</vt:lpstr>
      <vt:lpstr>Ранні ознаки ішемії</vt:lpstr>
      <vt:lpstr>Ранні ознаки ішемії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Лучевая диагностика неотложных состояний     № 2</dc:title>
  <dc:creator>doikova_katya@list.ru</dc:creator>
  <cp:lastModifiedBy>Катерина Михайлівна Дойкова</cp:lastModifiedBy>
  <cp:revision>136</cp:revision>
  <dcterms:created xsi:type="dcterms:W3CDTF">2018-11-01T16:50:12Z</dcterms:created>
  <dcterms:modified xsi:type="dcterms:W3CDTF">2021-10-09T14:25:21Z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