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6"/>
  </p:notesMasterIdLst>
  <p:sldIdLst>
    <p:sldId id="256" r:id="rId2"/>
    <p:sldId id="1081" r:id="rId3"/>
    <p:sldId id="1080" r:id="rId4"/>
    <p:sldId id="457" r:id="rId5"/>
    <p:sldId id="1155" r:id="rId6"/>
    <p:sldId id="1159" r:id="rId7"/>
    <p:sldId id="1160" r:id="rId8"/>
    <p:sldId id="1156" r:id="rId9"/>
    <p:sldId id="1158" r:id="rId10"/>
    <p:sldId id="461" r:id="rId11"/>
    <p:sldId id="462" r:id="rId12"/>
    <p:sldId id="1143" r:id="rId13"/>
    <p:sldId id="1144" r:id="rId14"/>
    <p:sldId id="1145" r:id="rId15"/>
    <p:sldId id="1146" r:id="rId16"/>
    <p:sldId id="1147" r:id="rId17"/>
    <p:sldId id="463" r:id="rId18"/>
    <p:sldId id="464" r:id="rId19"/>
    <p:sldId id="1151" r:id="rId20"/>
    <p:sldId id="1153" r:id="rId21"/>
    <p:sldId id="1073" r:id="rId22"/>
    <p:sldId id="1137" r:id="rId23"/>
    <p:sldId id="1154" r:id="rId24"/>
    <p:sldId id="426" r:id="rId25"/>
    <p:sldId id="1084" r:id="rId26"/>
    <p:sldId id="1082" r:id="rId27"/>
    <p:sldId id="1083" r:id="rId28"/>
    <p:sldId id="427" r:id="rId29"/>
    <p:sldId id="1086" r:id="rId30"/>
    <p:sldId id="1088" r:id="rId31"/>
    <p:sldId id="1089" r:id="rId32"/>
    <p:sldId id="1090" r:id="rId33"/>
    <p:sldId id="1091" r:id="rId34"/>
    <p:sldId id="1101" r:id="rId35"/>
    <p:sldId id="1142" r:id="rId36"/>
    <p:sldId id="1140" r:id="rId37"/>
    <p:sldId id="1141" r:id="rId38"/>
    <p:sldId id="1100" r:id="rId39"/>
    <p:sldId id="1099" r:id="rId40"/>
    <p:sldId id="1092" r:id="rId41"/>
    <p:sldId id="428" r:id="rId42"/>
    <p:sldId id="1094" r:id="rId43"/>
    <p:sldId id="1095" r:id="rId44"/>
    <p:sldId id="1097" r:id="rId45"/>
    <p:sldId id="1096" r:id="rId46"/>
    <p:sldId id="1098" r:id="rId47"/>
    <p:sldId id="432" r:id="rId48"/>
    <p:sldId id="433" r:id="rId49"/>
    <p:sldId id="434" r:id="rId50"/>
    <p:sldId id="435" r:id="rId51"/>
    <p:sldId id="436" r:id="rId52"/>
    <p:sldId id="437" r:id="rId53"/>
    <p:sldId id="1149" r:id="rId54"/>
    <p:sldId id="1150" r:id="rId55"/>
    <p:sldId id="438" r:id="rId56"/>
    <p:sldId id="439" r:id="rId57"/>
    <p:sldId id="1138" r:id="rId58"/>
    <p:sldId id="1139" r:id="rId59"/>
    <p:sldId id="1102" r:id="rId60"/>
    <p:sldId id="1103" r:id="rId61"/>
    <p:sldId id="1112" r:id="rId62"/>
    <p:sldId id="1130" r:id="rId63"/>
    <p:sldId id="1131" r:id="rId64"/>
    <p:sldId id="1133" r:id="rId65"/>
    <p:sldId id="1104" r:id="rId66"/>
    <p:sldId id="1106" r:id="rId67"/>
    <p:sldId id="1148" r:id="rId68"/>
    <p:sldId id="1107" r:id="rId69"/>
    <p:sldId id="1108" r:id="rId70"/>
    <p:sldId id="1109" r:id="rId71"/>
    <p:sldId id="1110" r:id="rId72"/>
    <p:sldId id="1111" r:id="rId73"/>
    <p:sldId id="1113" r:id="rId74"/>
    <p:sldId id="1114" r:id="rId75"/>
    <p:sldId id="1115" r:id="rId76"/>
    <p:sldId id="1161" r:id="rId77"/>
    <p:sldId id="1105" r:id="rId78"/>
    <p:sldId id="1117" r:id="rId79"/>
    <p:sldId id="1118" r:id="rId80"/>
    <p:sldId id="1119" r:id="rId81"/>
    <p:sldId id="1121" r:id="rId82"/>
    <p:sldId id="1120" r:id="rId83"/>
    <p:sldId id="1122" r:id="rId84"/>
    <p:sldId id="1162" r:id="rId85"/>
    <p:sldId id="1163" r:id="rId86"/>
    <p:sldId id="1123" r:id="rId87"/>
    <p:sldId id="1134" r:id="rId88"/>
    <p:sldId id="1125" r:id="rId89"/>
    <p:sldId id="1126" r:id="rId90"/>
    <p:sldId id="1127" r:id="rId91"/>
    <p:sldId id="1128" r:id="rId92"/>
    <p:sldId id="1129" r:id="rId93"/>
    <p:sldId id="1135" r:id="rId94"/>
    <p:sldId id="1136" r:id="rId9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211" autoAdjust="0"/>
  </p:normalViewPr>
  <p:slideViewPr>
    <p:cSldViewPr>
      <p:cViewPr varScale="1">
        <p:scale>
          <a:sx n="100" d="100"/>
          <a:sy n="100" d="100"/>
        </p:scale>
        <p:origin x="19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559E1-A791-48BD-BBE6-66DB93CBF2D4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B0184-6A1D-47D9-A23E-8891DFE7B8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161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B0184-6A1D-47D9-A23E-8891DFE7B82A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123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7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7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1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7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6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29600" cy="1828800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ru-RU" dirty="0" err="1"/>
              <a:t>РЕНтгенсеміотика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МОЛОЧної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5430784"/>
            <a:ext cx="6336704" cy="1190975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Мірза</a:t>
            </a:r>
            <a:r>
              <a:rPr lang="ru-RU" dirty="0"/>
              <a:t> О.Ю.</a:t>
            </a:r>
          </a:p>
          <a:p>
            <a:r>
              <a:rPr lang="ru-RU" dirty="0" err="1"/>
              <a:t>Асистент</a:t>
            </a:r>
            <a:r>
              <a:rPr lang="ru-RU" dirty="0"/>
              <a:t> </a:t>
            </a:r>
            <a:r>
              <a:rPr lang="ru-RU" dirty="0" err="1"/>
              <a:t>кафедри</a:t>
            </a:r>
            <a:r>
              <a:rPr lang="ru-RU" dirty="0"/>
              <a:t> променевої діагностики, терапії та онкології ОНМедУ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 t="11847" b="30836"/>
          <a:stretch>
            <a:fillRect/>
          </a:stretch>
        </p:blipFill>
        <p:spPr bwMode="auto">
          <a:xfrm>
            <a:off x="2699792" y="2276872"/>
            <a:ext cx="3779912" cy="254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E821E9-1D65-4F27-B281-443F82E855E5}"/>
              </a:ext>
            </a:extLst>
          </p:cNvPr>
          <p:cNvSpPr txBox="1"/>
          <p:nvPr/>
        </p:nvSpPr>
        <p:spPr>
          <a:xfrm>
            <a:off x="3419872" y="486916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Одеса-2021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00471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642486"/>
            <a:ext cx="87849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Маммографічними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Ущільнення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візначається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2-х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проекціях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архітектоніки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Мікрокальцинати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залозі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Форма (округла, овальна,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долькова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неправильна);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нечіткі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долькові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тяжисті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променисті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ізоденсна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архітектоніки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Нормальна структура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візуалізується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локальна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зірчастість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82012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Рентгенсеміотика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61382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 </a:t>
            </a:r>
            <a:r>
              <a:rPr lang="ru-RU" dirty="0" err="1"/>
              <a:t>молочної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по синдромам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772816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/>
              <a:t>Синдром </a:t>
            </a:r>
            <a:r>
              <a:rPr lang="ru-RU" sz="2400" dirty="0" err="1"/>
              <a:t>вузлового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r>
              <a:rPr lang="ru-RU" sz="2400" dirty="0"/>
              <a:t> в </a:t>
            </a:r>
            <a:r>
              <a:rPr lang="ru-RU" sz="2400" dirty="0" err="1"/>
              <a:t>молочн</a:t>
            </a:r>
            <a:r>
              <a:rPr lang="uk-UA" sz="2400" dirty="0" err="1"/>
              <a:t>ій</a:t>
            </a:r>
            <a:r>
              <a:rPr lang="uk-UA" sz="2400" dirty="0"/>
              <a:t> залозі</a:t>
            </a:r>
            <a:r>
              <a:rPr lang="ru-RU" sz="24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Синдром </a:t>
            </a:r>
            <a:r>
              <a:rPr lang="ru-RU" sz="2400" dirty="0" err="1"/>
              <a:t>дифузних</a:t>
            </a:r>
            <a:r>
              <a:rPr lang="ru-RU" sz="2400" dirty="0"/>
              <a:t> </a:t>
            </a:r>
            <a:r>
              <a:rPr lang="ru-RU" sz="2400" dirty="0" err="1"/>
              <a:t>змін</a:t>
            </a:r>
            <a:r>
              <a:rPr lang="ru-RU" sz="2400" dirty="0"/>
              <a:t> в </a:t>
            </a:r>
            <a:r>
              <a:rPr lang="ru-RU" sz="2400" dirty="0" err="1"/>
              <a:t>молочній</a:t>
            </a:r>
            <a:r>
              <a:rPr lang="ru-RU" sz="2400" dirty="0"/>
              <a:t> </a:t>
            </a:r>
            <a:r>
              <a:rPr lang="ru-RU" sz="2400" dirty="0" err="1"/>
              <a:t>залозі</a:t>
            </a:r>
            <a:r>
              <a:rPr lang="ru-RU" sz="24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Синдром </a:t>
            </a:r>
            <a:r>
              <a:rPr lang="ru-RU" sz="2400" dirty="0" err="1"/>
              <a:t>остигнувшої</a:t>
            </a:r>
            <a:r>
              <a:rPr lang="ru-RU" sz="2400" dirty="0"/>
              <a:t> </a:t>
            </a:r>
            <a:r>
              <a:rPr lang="ru-RU" sz="2400" dirty="0" err="1"/>
              <a:t>молочної</a:t>
            </a:r>
            <a:r>
              <a:rPr lang="ru-RU" sz="2400" dirty="0"/>
              <a:t> </a:t>
            </a:r>
            <a:r>
              <a:rPr lang="ru-RU" sz="2400" dirty="0" err="1"/>
              <a:t>залози</a:t>
            </a:r>
            <a:r>
              <a:rPr lang="ru-RU" sz="24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Синдром </a:t>
            </a:r>
            <a:r>
              <a:rPr lang="ru-RU" sz="2400" dirty="0" err="1"/>
              <a:t>патологічної</a:t>
            </a:r>
            <a:r>
              <a:rPr lang="ru-RU" sz="2400" dirty="0"/>
              <a:t> </a:t>
            </a:r>
            <a:r>
              <a:rPr lang="ru-RU" sz="2400" dirty="0" err="1"/>
              <a:t>секреції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соска;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Синдром втянутого соска;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Синдром </a:t>
            </a:r>
            <a:r>
              <a:rPr lang="ru-RU" sz="2400" dirty="0" err="1"/>
              <a:t>оперованої</a:t>
            </a:r>
            <a:r>
              <a:rPr lang="ru-RU" sz="2400" dirty="0"/>
              <a:t> </a:t>
            </a:r>
            <a:r>
              <a:rPr lang="ru-RU" sz="2400" dirty="0" err="1"/>
              <a:t>молочної</a:t>
            </a:r>
            <a:r>
              <a:rPr lang="ru-RU" sz="2400" dirty="0"/>
              <a:t> </a:t>
            </a:r>
            <a:r>
              <a:rPr lang="ru-RU" sz="2400" dirty="0" err="1"/>
              <a:t>залози</a:t>
            </a:r>
            <a:r>
              <a:rPr lang="ru-RU" sz="24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Синдром </a:t>
            </a:r>
            <a:r>
              <a:rPr lang="ru-RU" sz="2400" dirty="0" err="1"/>
              <a:t>вузлового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r>
              <a:rPr lang="ru-RU" sz="2400" dirty="0"/>
              <a:t> в </a:t>
            </a:r>
            <a:r>
              <a:rPr lang="ru-RU" sz="2400" dirty="0" err="1"/>
              <a:t>підпахвовій</a:t>
            </a:r>
            <a:r>
              <a:rPr lang="ru-RU" sz="2400" dirty="0"/>
              <a:t> </a:t>
            </a:r>
            <a:r>
              <a:rPr lang="ru-RU" sz="2400" dirty="0" err="1"/>
              <a:t>області</a:t>
            </a:r>
            <a:r>
              <a:rPr lang="ru-RU" sz="24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Синдром </a:t>
            </a:r>
            <a:r>
              <a:rPr lang="ru-RU" sz="2400" dirty="0" err="1"/>
              <a:t>набряклої</a:t>
            </a:r>
            <a:r>
              <a:rPr lang="ru-RU" sz="2400" dirty="0"/>
              <a:t> </a:t>
            </a:r>
            <a:r>
              <a:rPr lang="ru-RU" sz="2400" dirty="0" err="1"/>
              <a:t>молочної</a:t>
            </a:r>
            <a:r>
              <a:rPr lang="ru-RU" sz="2400" dirty="0"/>
              <a:t> </a:t>
            </a:r>
            <a:r>
              <a:rPr lang="ru-RU" sz="2400" dirty="0" err="1"/>
              <a:t>залози</a:t>
            </a:r>
            <a:r>
              <a:rPr lang="ru-RU" sz="24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Синдром </a:t>
            </a:r>
            <a:r>
              <a:rPr lang="ru-RU" sz="2400" dirty="0" err="1"/>
              <a:t>збільшення</a:t>
            </a:r>
            <a:r>
              <a:rPr lang="ru-RU" sz="2400" dirty="0"/>
              <a:t> </a:t>
            </a:r>
            <a:r>
              <a:rPr lang="ru-RU" sz="2400" dirty="0" err="1"/>
              <a:t>молочної</a:t>
            </a:r>
            <a:r>
              <a:rPr lang="ru-RU" sz="2400" dirty="0"/>
              <a:t> </a:t>
            </a:r>
            <a:r>
              <a:rPr lang="ru-RU" sz="2400" dirty="0" err="1"/>
              <a:t>залози</a:t>
            </a:r>
            <a:r>
              <a:rPr lang="ru-RU" sz="2400" dirty="0"/>
              <a:t> у </a:t>
            </a:r>
            <a:r>
              <a:rPr lang="ru-RU" sz="2400" dirty="0" err="1"/>
              <a:t>чоловіків</a:t>
            </a:r>
            <a:r>
              <a:rPr lang="ru-RU" sz="24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/>
              <a:t> Синдром </a:t>
            </a:r>
            <a:r>
              <a:rPr lang="ru-RU" sz="2400" dirty="0" err="1"/>
              <a:t>непальпуючого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endParaRPr lang="ru-RU" sz="2400" dirty="0"/>
          </a:p>
          <a:p>
            <a:pPr marL="342900" indent="-342900">
              <a:buFont typeface="+mj-lt"/>
              <a:buAutoNum type="arabicPeriod"/>
            </a:pPr>
            <a:endParaRPr lang="ru-RU" sz="2400" dirty="0"/>
          </a:p>
          <a:p>
            <a:pPr marL="342900" indent="-342900">
              <a:buFont typeface="+mj-lt"/>
              <a:buAutoNum type="arabicPeriod"/>
            </a:pPr>
            <a:endParaRPr lang="uk-UA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7171"/>
            <a:ext cx="85689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пірсинг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так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повинно бути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анкеті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Втяжіння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Втяжіння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трабекул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Підпахвова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лімфоаденопатія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архітектоніки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Кальцифікація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04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96752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/>
            <a:r>
              <a:rPr lang="ru-RU" sz="2400" dirty="0" err="1"/>
              <a:t>Характеризуються</a:t>
            </a:r>
            <a:r>
              <a:rPr lang="ru-RU" sz="2400" dirty="0"/>
              <a:t> </a:t>
            </a:r>
            <a:r>
              <a:rPr lang="ru-RU" sz="2400" dirty="0" err="1"/>
              <a:t>потовщенням</a:t>
            </a:r>
            <a:r>
              <a:rPr lang="ru-RU" sz="2400" dirty="0"/>
              <a:t> </a:t>
            </a:r>
            <a:r>
              <a:rPr lang="ru-RU" sz="2400" dirty="0" err="1"/>
              <a:t>шкіри</a:t>
            </a:r>
            <a:r>
              <a:rPr lang="ru-RU" sz="2400" dirty="0"/>
              <a:t> </a:t>
            </a:r>
            <a:r>
              <a:rPr lang="ru-RU" sz="2400" dirty="0" err="1"/>
              <a:t>більше</a:t>
            </a:r>
            <a:r>
              <a:rPr lang="ru-RU" sz="2400" dirty="0"/>
              <a:t> 2,0мм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втяжінням</a:t>
            </a:r>
            <a:r>
              <a:rPr lang="ru-RU" sz="2400" dirty="0"/>
              <a:t>. </a:t>
            </a:r>
            <a:r>
              <a:rPr lang="ru-RU" sz="2400" dirty="0" err="1"/>
              <a:t>Зміни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мати</a:t>
            </a:r>
            <a:r>
              <a:rPr lang="ru-RU" sz="2400" dirty="0"/>
              <a:t>:</a:t>
            </a:r>
          </a:p>
          <a:p>
            <a:pPr marL="352425" indent="-352425" algn="just">
              <a:buFont typeface="Arial" pitchFamily="34" charset="0"/>
              <a:buChar char="•"/>
            </a:pPr>
            <a:r>
              <a:rPr lang="ru-RU" sz="2400" dirty="0" err="1"/>
              <a:t>дифузний</a:t>
            </a:r>
            <a:r>
              <a:rPr lang="ru-RU" sz="2400" dirty="0"/>
              <a:t> характер (</a:t>
            </a:r>
            <a:r>
              <a:rPr lang="ru-RU" sz="2400" dirty="0" err="1"/>
              <a:t>може</a:t>
            </a:r>
            <a:r>
              <a:rPr lang="ru-RU" sz="2400" dirty="0"/>
              <a:t> бути результатом </a:t>
            </a:r>
            <a:r>
              <a:rPr lang="ru-RU" sz="2400" dirty="0" err="1"/>
              <a:t>променевої</a:t>
            </a:r>
            <a:r>
              <a:rPr lang="ru-RU" sz="2400" dirty="0"/>
              <a:t> </a:t>
            </a:r>
            <a:r>
              <a:rPr lang="ru-RU" sz="2400" dirty="0" err="1"/>
              <a:t>терапії</a:t>
            </a:r>
            <a:r>
              <a:rPr lang="ru-RU" sz="2400" dirty="0"/>
              <a:t>), </a:t>
            </a:r>
          </a:p>
          <a:p>
            <a:pPr indent="273050" algn="just">
              <a:buFont typeface="Arial" pitchFamily="34" charset="0"/>
              <a:buChar char="•"/>
            </a:pPr>
            <a:r>
              <a:rPr lang="ru-RU" sz="2400" dirty="0" err="1"/>
              <a:t>локальний</a:t>
            </a:r>
            <a:r>
              <a:rPr lang="ru-RU" sz="2400" dirty="0"/>
              <a:t>.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2708920"/>
            <a:ext cx="57389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/>
              <a:t>Локальне</a:t>
            </a:r>
            <a:r>
              <a:rPr lang="ru-RU" sz="3200" b="1" dirty="0"/>
              <a:t> </a:t>
            </a:r>
            <a:r>
              <a:rPr lang="ru-RU" sz="3200" b="1" dirty="0" err="1"/>
              <a:t>потовщення</a:t>
            </a:r>
            <a:r>
              <a:rPr lang="ru-RU" sz="3200" b="1" dirty="0"/>
              <a:t> </a:t>
            </a:r>
            <a:r>
              <a:rPr lang="ru-RU" sz="3200" b="1" dirty="0" err="1"/>
              <a:t>шкіри</a:t>
            </a:r>
            <a:endParaRPr lang="ru-RU" sz="3200" b="1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1800200" cy="291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356991"/>
            <a:ext cx="1872208" cy="302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5536" y="6488668"/>
            <a:ext cx="224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 </a:t>
            </a:r>
            <a:r>
              <a:rPr lang="en-US" dirty="0"/>
              <a:t>NST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6488668"/>
            <a:ext cx="11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Гематома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40"/>
            <a:ext cx="6833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/>
              <a:t>Дифузне</a:t>
            </a:r>
            <a:r>
              <a:rPr lang="ru-RU" sz="4000" b="1" dirty="0"/>
              <a:t> </a:t>
            </a:r>
            <a:r>
              <a:rPr lang="ru-RU" sz="4000" b="1" dirty="0" err="1"/>
              <a:t>потовщення</a:t>
            </a:r>
            <a:r>
              <a:rPr lang="ru-RU" sz="4000" b="1" dirty="0"/>
              <a:t> </a:t>
            </a:r>
            <a:r>
              <a:rPr lang="ru-RU" sz="4000" b="1" dirty="0" err="1"/>
              <a:t>шкіри</a:t>
            </a:r>
            <a:endParaRPr lang="ru-RU" sz="4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4725144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Мастит </a:t>
            </a:r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4224616" cy="367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980728"/>
            <a:ext cx="271462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980728"/>
            <a:ext cx="233975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40"/>
            <a:ext cx="6833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/>
              <a:t>Дифузне</a:t>
            </a:r>
            <a:r>
              <a:rPr lang="ru-RU" sz="4000" b="1" dirty="0"/>
              <a:t> </a:t>
            </a:r>
            <a:r>
              <a:rPr lang="ru-RU" sz="4000" b="1" dirty="0" err="1"/>
              <a:t>потовщення</a:t>
            </a:r>
            <a:r>
              <a:rPr lang="ru-RU" sz="4000" b="1" dirty="0"/>
              <a:t> </a:t>
            </a:r>
            <a:r>
              <a:rPr lang="ru-RU" sz="4000" b="1" dirty="0" err="1"/>
              <a:t>шкіри</a:t>
            </a:r>
            <a:endParaRPr lang="ru-RU" sz="4000" b="1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3"/>
            <a:ext cx="2483768" cy="3376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196752"/>
            <a:ext cx="2347847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196752"/>
            <a:ext cx="187220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96752"/>
            <a:ext cx="180020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059832" y="4725144"/>
            <a:ext cx="2471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Серцева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40"/>
            <a:ext cx="6833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/>
              <a:t>Дифузне</a:t>
            </a:r>
            <a:r>
              <a:rPr lang="ru-RU" sz="4000" b="1" dirty="0"/>
              <a:t> </a:t>
            </a:r>
            <a:r>
              <a:rPr lang="ru-RU" sz="4000" b="1" dirty="0" err="1"/>
              <a:t>потовщення</a:t>
            </a:r>
            <a:r>
              <a:rPr lang="ru-RU" sz="4000" b="1" dirty="0"/>
              <a:t> </a:t>
            </a:r>
            <a:r>
              <a:rPr lang="ru-RU" sz="4000" b="1" dirty="0" err="1"/>
              <a:t>шкіри</a:t>
            </a:r>
            <a:endParaRPr lang="ru-RU" sz="4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5445224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</a:t>
            </a:r>
            <a:r>
              <a:rPr lang="ru-RU" dirty="0"/>
              <a:t>Т</a:t>
            </a:r>
          </a:p>
        </p:txBody>
      </p:sp>
      <p:pic>
        <p:nvPicPr>
          <p:cNvPr id="10650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273808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124744"/>
            <a:ext cx="2736304" cy="4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40"/>
            <a:ext cx="6833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/>
              <a:t>Дифузне</a:t>
            </a:r>
            <a:r>
              <a:rPr lang="ru-RU" sz="4000" b="1" dirty="0"/>
              <a:t> </a:t>
            </a:r>
            <a:r>
              <a:rPr lang="ru-RU" sz="4000" b="1" dirty="0" err="1"/>
              <a:t>потовщення</a:t>
            </a:r>
            <a:r>
              <a:rPr lang="ru-RU" sz="4000" b="1" dirty="0"/>
              <a:t> </a:t>
            </a:r>
            <a:r>
              <a:rPr lang="ru-RU" sz="4000" b="1" dirty="0" err="1"/>
              <a:t>шкіри</a:t>
            </a:r>
            <a:endParaRPr lang="ru-RU" sz="4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5445224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</a:t>
            </a:r>
            <a:r>
              <a:rPr lang="ru-RU" dirty="0"/>
              <a:t>Т</a:t>
            </a:r>
          </a:p>
        </p:txBody>
      </p:sp>
      <p:pic>
        <p:nvPicPr>
          <p:cNvPr id="106502" name="Picture 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5652120" y="980727"/>
            <a:ext cx="2664296" cy="384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652120" y="980728"/>
            <a:ext cx="93610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5652120" y="1268760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65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908720"/>
            <a:ext cx="2778696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8112" y="274638"/>
            <a:ext cx="4468688" cy="1143000"/>
          </a:xfrm>
        </p:spPr>
        <p:txBody>
          <a:bodyPr>
            <a:normAutofit/>
          </a:bodyPr>
          <a:lstStyle/>
          <a:p>
            <a:r>
              <a:rPr lang="ru-RU" dirty="0" err="1"/>
              <a:t>Втяжіння</a:t>
            </a:r>
            <a:r>
              <a:rPr lang="ru-RU" dirty="0"/>
              <a:t> </a:t>
            </a:r>
            <a:r>
              <a:rPr lang="ru-RU" dirty="0" err="1"/>
              <a:t>шкіри</a:t>
            </a:r>
            <a:endParaRPr lang="ru-RU" dirty="0"/>
          </a:p>
        </p:txBody>
      </p:sp>
      <p:pic>
        <p:nvPicPr>
          <p:cNvPr id="25602" name="Picture 2" descr="E:\Мои документы\МАММОГРАФИЯ\Новая папка\УЗИ\screen-capture-2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38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802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0"/>
            <a:ext cx="447484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Втяжіння</a:t>
            </a:r>
            <a:r>
              <a:rPr lang="ru-RU" dirty="0"/>
              <a:t> соска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423" y="3501008"/>
            <a:ext cx="889027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приводить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склерозвання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соска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втяжіння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Нерідко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втяжіння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РМЗ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соска. В 22%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соска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великих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доріжка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до соска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втянута ореола. 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Втяжінням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супроводжуватись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Паджета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неспецифічний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мастит,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цистаденопапіломи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фіброаденоми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гінекомастії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фібросклероз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карциноїд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паразитарні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соска, синдром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Шерешевського-Тернера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65393" y="836712"/>
            <a:ext cx="467110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частою причиною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втяжіння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фіброзні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навколососковій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(36,5%),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жировим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некрозом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плазмоцитарним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маститом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склерозування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лімфоїдно-плазмоцитарний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інфільтрат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pic>
        <p:nvPicPr>
          <p:cNvPr id="686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79712" cy="3490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0"/>
            <a:ext cx="2088232" cy="349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9976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-24340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err="1">
                <a:solidFill>
                  <a:schemeClr val="tx1"/>
                </a:solidFill>
              </a:rPr>
              <a:t>Втяжіння</a:t>
            </a:r>
            <a:r>
              <a:rPr lang="ru-RU" sz="4000" dirty="0">
                <a:solidFill>
                  <a:schemeClr val="tx1"/>
                </a:solidFill>
              </a:rPr>
              <a:t> соска</a:t>
            </a:r>
          </a:p>
        </p:txBody>
      </p:sp>
      <p:pic>
        <p:nvPicPr>
          <p:cNvPr id="92162" name="Picture 2" descr="https://pubs.rsna.org/cms/10.1148/rg.292085128/asset/images/medium/g09mr25g04b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826229" cy="3168352"/>
          </a:xfrm>
          <a:prstGeom prst="rect">
            <a:avLst/>
          </a:prstGeom>
          <a:noFill/>
        </p:spPr>
      </p:pic>
      <p:pic>
        <p:nvPicPr>
          <p:cNvPr id="92164" name="Picture 4" descr="https://pubs.rsna.org/cms/10.1148/rg.292085128/asset/images/medium/g09mr25c04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764704"/>
            <a:ext cx="3213339" cy="3168352"/>
          </a:xfrm>
          <a:prstGeom prst="rect">
            <a:avLst/>
          </a:prstGeom>
          <a:noFill/>
        </p:spPr>
      </p:pic>
      <p:pic>
        <p:nvPicPr>
          <p:cNvPr id="92166" name="Picture 6" descr="https://pubs.rsna.org/pb-assets/images/logos/RadioGraphics_logo-151666213251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627784" cy="39013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4000504"/>
            <a:ext cx="34289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Втяжіння</a:t>
            </a:r>
            <a:r>
              <a:rPr lang="ru-RU" sz="1600" dirty="0"/>
              <a:t>  соска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щілини</a:t>
            </a:r>
            <a:r>
              <a:rPr lang="ru-RU" sz="1600" dirty="0"/>
              <a:t>, </a:t>
            </a:r>
            <a:r>
              <a:rPr lang="ru-RU" sz="1600" dirty="0" err="1"/>
              <a:t>зазвичай</a:t>
            </a:r>
            <a:r>
              <a:rPr lang="ru-RU" sz="1600" dirty="0"/>
              <a:t> </a:t>
            </a:r>
            <a:r>
              <a:rPr lang="ru-RU" sz="1600" dirty="0" err="1"/>
              <a:t>доброякісне</a:t>
            </a:r>
            <a:r>
              <a:rPr lang="ru-RU" sz="1600" dirty="0"/>
              <a:t> </a:t>
            </a:r>
            <a:r>
              <a:rPr lang="ru-RU" sz="1600" dirty="0" err="1"/>
              <a:t>і</a:t>
            </a:r>
            <a:r>
              <a:rPr lang="ru-RU" sz="1600" dirty="0"/>
              <a:t> часто </a:t>
            </a:r>
            <a:r>
              <a:rPr lang="ru-RU" sz="1600" dirty="0" err="1"/>
              <a:t>виявляється</a:t>
            </a:r>
            <a:r>
              <a:rPr lang="ru-RU" sz="1600" dirty="0"/>
              <a:t>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двох</a:t>
            </a:r>
            <a:r>
              <a:rPr lang="ru-RU" sz="1600" dirty="0"/>
              <a:t> </a:t>
            </a:r>
            <a:r>
              <a:rPr lang="ru-RU" sz="1600" dirty="0" err="1"/>
              <a:t>сторін</a:t>
            </a:r>
            <a:r>
              <a:rPr lang="ru-RU" sz="1600" dirty="0"/>
              <a:t>. </a:t>
            </a:r>
            <a:r>
              <a:rPr lang="ru-RU" sz="1600" b="1" dirty="0"/>
              <a:t>(</a:t>
            </a:r>
            <a:r>
              <a:rPr lang="ru-RU" sz="1600" b="1" dirty="0" err="1"/>
              <a:t>b</a:t>
            </a:r>
            <a:r>
              <a:rPr lang="ru-RU" sz="1600" b="1" dirty="0"/>
              <a:t>, </a:t>
            </a:r>
            <a:r>
              <a:rPr lang="ru-RU" sz="1600" b="1" dirty="0" err="1"/>
              <a:t>c</a:t>
            </a:r>
            <a:r>
              <a:rPr lang="ru-RU" sz="1600" b="1" dirty="0"/>
              <a:t>)</a:t>
            </a:r>
            <a:r>
              <a:rPr lang="ru-RU" sz="1600" dirty="0"/>
              <a:t> </a:t>
            </a:r>
          </a:p>
          <a:p>
            <a:r>
              <a:rPr lang="ru-RU" sz="1600" dirty="0" err="1"/>
              <a:t>Точекова</a:t>
            </a:r>
            <a:r>
              <a:rPr lang="ru-RU" sz="1600" dirty="0"/>
              <a:t>  </a:t>
            </a:r>
            <a:r>
              <a:rPr lang="ru-RU" sz="1600" dirty="0" err="1"/>
              <a:t>компресійна</a:t>
            </a:r>
            <a:r>
              <a:rPr lang="ru-RU" sz="1600" dirty="0"/>
              <a:t> </a:t>
            </a:r>
            <a:r>
              <a:rPr lang="ru-RU" sz="1600" dirty="0" err="1"/>
              <a:t>мамограмма</a:t>
            </a:r>
            <a:r>
              <a:rPr lang="ru-RU" sz="1600" b="1" dirty="0"/>
              <a:t>(</a:t>
            </a:r>
            <a:r>
              <a:rPr lang="ru-RU" sz="1600" b="1" dirty="0" err="1"/>
              <a:t>b</a:t>
            </a:r>
            <a:r>
              <a:rPr lang="ru-RU" sz="1600" b="1" dirty="0"/>
              <a:t>)</a:t>
            </a:r>
            <a:r>
              <a:rPr lang="ru-RU" sz="1600" dirty="0"/>
              <a:t> </a:t>
            </a:r>
          </a:p>
          <a:p>
            <a:r>
              <a:rPr lang="ru-RU" sz="1600" dirty="0"/>
              <a:t>Зажим в </a:t>
            </a:r>
            <a:r>
              <a:rPr lang="ru-RU" sz="1600" b="1" dirty="0" err="1"/>
              <a:t>b</a:t>
            </a:r>
            <a:r>
              <a:rPr lang="ru-RU" sz="1600" dirty="0"/>
              <a:t> взятий 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попередньої</a:t>
            </a:r>
            <a:r>
              <a:rPr lang="ru-RU" sz="1600" dirty="0"/>
              <a:t> </a:t>
            </a:r>
            <a:r>
              <a:rPr lang="ru-RU" sz="1600" dirty="0" err="1"/>
              <a:t>біопсії</a:t>
            </a:r>
            <a:r>
              <a:rPr lang="ru-RU" sz="1600" dirty="0"/>
              <a:t> </a:t>
            </a:r>
            <a:r>
              <a:rPr lang="ru-RU" sz="1600" dirty="0" err="1"/>
              <a:t>стиржневою</a:t>
            </a:r>
            <a:r>
              <a:rPr lang="ru-RU" sz="1600" dirty="0"/>
              <a:t> </a:t>
            </a:r>
            <a:r>
              <a:rPr lang="ru-RU" sz="1600" dirty="0" err="1"/>
              <a:t>голкою</a:t>
            </a:r>
            <a:r>
              <a:rPr lang="ru-RU" sz="1600" dirty="0"/>
              <a:t>. На </a:t>
            </a:r>
            <a:r>
              <a:rPr lang="ru-RU" sz="1600" dirty="0" err="1"/>
              <a:t>малюнку</a:t>
            </a:r>
            <a:r>
              <a:rPr lang="ru-RU" sz="1600" dirty="0"/>
              <a:t> </a:t>
            </a:r>
            <a:r>
              <a:rPr lang="ru-RU" sz="1600" b="1" dirty="0"/>
              <a:t>с</a:t>
            </a:r>
            <a:r>
              <a:rPr lang="ru-RU" sz="1600" dirty="0"/>
              <a:t> тонка (1-2 мм) дерма соска </a:t>
            </a:r>
            <a:r>
              <a:rPr lang="ru-RU" sz="1600" dirty="0" err="1"/>
              <a:t>показує</a:t>
            </a:r>
            <a:r>
              <a:rPr lang="ru-RU" sz="1600" dirty="0"/>
              <a:t> </a:t>
            </a:r>
            <a:r>
              <a:rPr lang="ru-RU" sz="1600" dirty="0" err="1"/>
              <a:t>нормальний</a:t>
            </a:r>
            <a:r>
              <a:rPr lang="ru-RU" sz="1600" dirty="0"/>
              <a:t> </a:t>
            </a:r>
            <a:r>
              <a:rPr lang="ru-RU" sz="1600" dirty="0" err="1"/>
              <a:t>зразок</a:t>
            </a:r>
            <a:r>
              <a:rPr lang="ru-RU" sz="1600" dirty="0"/>
              <a:t>  </a:t>
            </a:r>
            <a:r>
              <a:rPr lang="ru-RU" sz="1600" dirty="0" err="1"/>
              <a:t>покращення</a:t>
            </a:r>
            <a:r>
              <a:rPr lang="ru-RU" sz="1600" dirty="0"/>
              <a:t>.</a:t>
            </a:r>
            <a:endParaRPr lang="uk-UA" sz="1600" dirty="0"/>
          </a:p>
        </p:txBody>
      </p:sp>
      <p:pic>
        <p:nvPicPr>
          <p:cNvPr id="92168" name="Picture 8" descr="https://pubs.rsna.org/cms/10.1148/rg.292085128/asset/images/medium/g09mr25g04c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04936" y="764704"/>
            <a:ext cx="3239064" cy="316835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724128" y="3933056"/>
            <a:ext cx="3419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МРТ Т1-зважене </a:t>
            </a:r>
            <a:r>
              <a:rPr lang="ru-RU" dirty="0" err="1"/>
              <a:t>зоображення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сагітальним</a:t>
            </a:r>
            <a:r>
              <a:rPr lang="ru-RU" dirty="0"/>
              <a:t> </a:t>
            </a:r>
            <a:r>
              <a:rPr lang="ru-RU" dirty="0" err="1"/>
              <a:t>контрастуванням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жінки</a:t>
            </a:r>
            <a:r>
              <a:rPr lang="ru-RU" dirty="0"/>
              <a:t> , 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ru-RU" dirty="0" err="1"/>
              <a:t>Щілеподібна</a:t>
            </a:r>
            <a:r>
              <a:rPr lang="ru-RU" dirty="0"/>
              <a:t> </a:t>
            </a:r>
            <a:r>
              <a:rPr lang="ru-RU" dirty="0" err="1"/>
              <a:t>ретракція</a:t>
            </a:r>
            <a:r>
              <a:rPr lang="ru-RU" dirty="0"/>
              <a:t> соска в </a:t>
            </a:r>
            <a:r>
              <a:rPr lang="ru-RU" dirty="0" err="1"/>
              <a:t>профіль</a:t>
            </a:r>
            <a:r>
              <a:rPr lang="ru-RU" dirty="0"/>
              <a:t>. </a:t>
            </a:r>
            <a:r>
              <a:rPr lang="ru-RU" dirty="0" err="1"/>
              <a:t>Ніякої</a:t>
            </a:r>
            <a:r>
              <a:rPr lang="ru-RU" dirty="0"/>
              <a:t> </a:t>
            </a:r>
            <a:r>
              <a:rPr lang="ru-RU" dirty="0" err="1"/>
              <a:t>масси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причини </a:t>
            </a:r>
            <a:r>
              <a:rPr lang="ru-RU" dirty="0" err="1"/>
              <a:t>втяжіння</a:t>
            </a:r>
            <a:r>
              <a:rPr lang="ru-RU" dirty="0"/>
              <a:t> не видно. </a:t>
            </a:r>
            <a:endParaRPr lang="uk-UA" dirty="0"/>
          </a:p>
        </p:txBody>
      </p:sp>
      <p:pic>
        <p:nvPicPr>
          <p:cNvPr id="92170" name="Picture 10" descr="https://pubs.rsna.org/cms/10.1148/rg.292085128/asset/images/medium/g09mr25g08b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4221088"/>
            <a:ext cx="2591957" cy="2420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ttps://pubs.rsna.org/cms/10.1148/rg.292085128/asset/images/medium/g09mr25g05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4095750" cy="3744416"/>
          </a:xfrm>
          <a:prstGeom prst="rect">
            <a:avLst/>
          </a:prstGeom>
          <a:noFill/>
        </p:spPr>
      </p:pic>
      <p:pic>
        <p:nvPicPr>
          <p:cNvPr id="95234" name="Picture 2" descr="https://pubs.rsna.org/cms/10.1148/rg.292085128/asset/images/medium/g09mr25g05b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836713"/>
            <a:ext cx="4762500" cy="374441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75856" y="0"/>
            <a:ext cx="3096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/>
              <a:t>Втяжіння</a:t>
            </a:r>
            <a:r>
              <a:rPr lang="ru-RU" sz="3200" b="1" dirty="0"/>
              <a:t> соска</a:t>
            </a:r>
            <a:endParaRPr lang="uk-UA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581128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Доброякісна</a:t>
            </a:r>
            <a:r>
              <a:rPr lang="ru-RU" dirty="0"/>
              <a:t> </a:t>
            </a:r>
            <a:r>
              <a:rPr lang="ru-RU" dirty="0" err="1"/>
              <a:t>інверсія</a:t>
            </a:r>
            <a:r>
              <a:rPr lang="ru-RU" dirty="0"/>
              <a:t> </a:t>
            </a:r>
            <a:r>
              <a:rPr lang="ru-RU" dirty="0" err="1"/>
              <a:t>сосків</a:t>
            </a:r>
            <a:r>
              <a:rPr lang="ru-RU" dirty="0"/>
              <a:t>. </a:t>
            </a:r>
            <a:r>
              <a:rPr lang="ru-RU" dirty="0" err="1"/>
              <a:t>Сагітальне</a:t>
            </a:r>
            <a:r>
              <a:rPr lang="ru-RU" dirty="0"/>
              <a:t> </a:t>
            </a:r>
            <a:r>
              <a:rPr lang="ru-RU" b="1" dirty="0"/>
              <a:t>(а)</a:t>
            </a:r>
            <a:r>
              <a:rPr lang="ru-RU" dirty="0"/>
              <a:t> 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аксиалярне</a:t>
            </a:r>
            <a:r>
              <a:rPr lang="ru-RU" dirty="0"/>
              <a:t> </a:t>
            </a:r>
            <a:r>
              <a:rPr lang="ru-RU" b="1" dirty="0"/>
              <a:t>(б)</a:t>
            </a:r>
            <a:r>
              <a:rPr lang="ru-RU" dirty="0"/>
              <a:t> Т1-зважене </a:t>
            </a:r>
            <a:r>
              <a:rPr lang="ru-RU" dirty="0" err="1"/>
              <a:t>МРТ-зоображення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контрастним</a:t>
            </a:r>
            <a:r>
              <a:rPr lang="ru-RU" dirty="0"/>
              <a:t> </a:t>
            </a:r>
            <a:r>
              <a:rPr lang="ru-RU" dirty="0" err="1"/>
              <a:t>посиленням</a:t>
            </a:r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перевернутий</a:t>
            </a:r>
            <a:r>
              <a:rPr lang="ru-RU" dirty="0"/>
              <a:t> </a:t>
            </a:r>
            <a:r>
              <a:rPr lang="ru-RU" dirty="0" err="1"/>
              <a:t>втягнутий</a:t>
            </a:r>
            <a:r>
              <a:rPr lang="ru-RU" dirty="0"/>
              <a:t> сосок,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імітує</a:t>
            </a:r>
            <a:r>
              <a:rPr lang="ru-RU" dirty="0"/>
              <a:t> </a:t>
            </a:r>
            <a:r>
              <a:rPr lang="ru-RU" dirty="0" err="1"/>
              <a:t>утвореня</a:t>
            </a:r>
            <a:r>
              <a:rPr lang="ru-RU" dirty="0"/>
              <a:t> (</a:t>
            </a:r>
            <a:r>
              <a:rPr lang="ru-RU" dirty="0" err="1"/>
              <a:t>стрілки</a:t>
            </a:r>
            <a:r>
              <a:rPr lang="ru-RU" dirty="0"/>
              <a:t>). </a:t>
            </a:r>
            <a:r>
              <a:rPr lang="ru-RU" dirty="0" err="1"/>
              <a:t>Двусторонній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симетричний</a:t>
            </a:r>
            <a:r>
              <a:rPr lang="ru-RU" dirty="0"/>
              <a:t> </a:t>
            </a:r>
            <a:r>
              <a:rPr lang="ru-RU" dirty="0" err="1"/>
              <a:t>контрлатеральний</a:t>
            </a:r>
            <a:r>
              <a:rPr lang="ru-RU" dirty="0"/>
              <a:t> </a:t>
            </a:r>
            <a:r>
              <a:rPr lang="ru-RU" dirty="0" err="1"/>
              <a:t>перевернутий</a:t>
            </a:r>
            <a:r>
              <a:rPr lang="ru-RU" dirty="0"/>
              <a:t> сосок, </a:t>
            </a:r>
            <a:r>
              <a:rPr lang="ru-RU" dirty="0" err="1"/>
              <a:t>який</a:t>
            </a:r>
            <a:r>
              <a:rPr lang="ru-RU" dirty="0"/>
              <a:t> не видно на </a:t>
            </a:r>
            <a:r>
              <a:rPr lang="ru-RU" b="1" dirty="0" err="1"/>
              <a:t>b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6" name="Picture 6" descr="https://pubs.rsna.org/pb-assets/images/logos/RadioGraphics_logo-151666213251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09320"/>
            <a:ext cx="3695700" cy="548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s://pubs.rsna.org/cms/10.1148/rg.292085128/asset/images/medium/g09mr25g06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2543175" cy="3960440"/>
          </a:xfrm>
          <a:prstGeom prst="rect">
            <a:avLst/>
          </a:prstGeom>
          <a:noFill/>
        </p:spPr>
      </p:pic>
      <p:pic>
        <p:nvPicPr>
          <p:cNvPr id="3" name="Picture 6" descr="https://pubs.rsna.org/pb-assets/images/logos/RadioGraphics_logo-151666213251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09320"/>
            <a:ext cx="3695700" cy="548680"/>
          </a:xfrm>
          <a:prstGeom prst="rect">
            <a:avLst/>
          </a:prstGeom>
          <a:noFill/>
        </p:spPr>
      </p:pic>
      <p:pic>
        <p:nvPicPr>
          <p:cNvPr id="96260" name="Picture 4" descr="https://pubs.rsna.org/cms/10.1148/rg.292085128/asset/images/medium/g09mr25g06b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764704"/>
            <a:ext cx="2647950" cy="39604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95736" y="0"/>
            <a:ext cx="27232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/>
              <a:t>Втяжіння</a:t>
            </a:r>
            <a:r>
              <a:rPr lang="ru-RU" sz="2800" b="1" dirty="0"/>
              <a:t> соска</a:t>
            </a:r>
            <a:endParaRPr lang="uk-UA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96136" y="908720"/>
            <a:ext cx="3347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Одностороння </a:t>
            </a:r>
            <a:r>
              <a:rPr lang="ru-RU" dirty="0" err="1"/>
              <a:t>інверсія</a:t>
            </a:r>
            <a:r>
              <a:rPr lang="ru-RU" dirty="0"/>
              <a:t>, </a:t>
            </a:r>
            <a:r>
              <a:rPr lang="ru-RU" dirty="0" err="1"/>
              <a:t>викликана</a:t>
            </a:r>
            <a:r>
              <a:rPr lang="ru-RU" dirty="0"/>
              <a:t> </a:t>
            </a:r>
            <a:r>
              <a:rPr lang="ru-RU" dirty="0" err="1"/>
              <a:t>злоякісним</a:t>
            </a:r>
            <a:r>
              <a:rPr lang="ru-RU" dirty="0"/>
              <a:t> </a:t>
            </a:r>
            <a:r>
              <a:rPr lang="ru-RU" dirty="0" err="1"/>
              <a:t>новоутворенням</a:t>
            </a:r>
            <a:r>
              <a:rPr lang="ru-RU" dirty="0"/>
              <a:t>. </a:t>
            </a:r>
            <a:endParaRPr lang="uk-U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pubs.rsna.org/pb-assets/images/logos/RadioGraphics_logo-151666213251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09320"/>
            <a:ext cx="3695700" cy="5486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95736" y="0"/>
            <a:ext cx="3247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Дифф. </a:t>
            </a:r>
            <a:r>
              <a:rPr lang="ru-RU" sz="2800" b="1" dirty="0" err="1"/>
              <a:t>діагностика</a:t>
            </a:r>
            <a:endParaRPr lang="uk-UA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908720"/>
            <a:ext cx="39959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Краніокаудальна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медіолатеральна</a:t>
            </a:r>
            <a:r>
              <a:rPr lang="ru-RU" dirty="0"/>
              <a:t> </a:t>
            </a:r>
            <a:r>
              <a:rPr lang="ru-RU" dirty="0" err="1"/>
              <a:t>маммограмми</a:t>
            </a:r>
            <a:r>
              <a:rPr lang="ru-RU" dirty="0"/>
              <a:t> </a:t>
            </a:r>
            <a:r>
              <a:rPr lang="ru-RU" dirty="0" err="1"/>
              <a:t>показують</a:t>
            </a:r>
            <a:r>
              <a:rPr lang="ru-RU" dirty="0"/>
              <a:t> </a:t>
            </a:r>
            <a:r>
              <a:rPr lang="ru-RU" dirty="0" err="1"/>
              <a:t>видиму</a:t>
            </a:r>
            <a:r>
              <a:rPr lang="ru-RU" dirty="0"/>
              <a:t> массу (</a:t>
            </a:r>
            <a:r>
              <a:rPr lang="ru-RU" dirty="0" err="1"/>
              <a:t>стрілки</a:t>
            </a:r>
            <a:r>
              <a:rPr lang="ru-RU" dirty="0"/>
              <a:t>) </a:t>
            </a:r>
            <a:r>
              <a:rPr lang="ru-RU" dirty="0" err="1"/>
              <a:t>помилковий</a:t>
            </a:r>
            <a:r>
              <a:rPr lang="ru-RU" dirty="0"/>
              <a:t> результат </a:t>
            </a:r>
            <a:r>
              <a:rPr lang="ru-RU" dirty="0" err="1"/>
              <a:t>викликаний</a:t>
            </a:r>
            <a:r>
              <a:rPr lang="ru-RU" dirty="0"/>
              <a:t> </a:t>
            </a:r>
            <a:r>
              <a:rPr lang="ru-RU" dirty="0" err="1"/>
              <a:t>нездатністю</a:t>
            </a:r>
            <a:r>
              <a:rPr lang="ru-RU" dirty="0"/>
              <a:t> </a:t>
            </a:r>
            <a:r>
              <a:rPr lang="ru-RU" dirty="0" err="1"/>
              <a:t>розмістити</a:t>
            </a:r>
            <a:r>
              <a:rPr lang="ru-RU" dirty="0"/>
              <a:t> груди </a:t>
            </a:r>
            <a:r>
              <a:rPr lang="ru-RU" dirty="0" err="1"/>
              <a:t>зі</a:t>
            </a:r>
            <a:r>
              <a:rPr lang="ru-RU" dirty="0"/>
              <a:t> соском  в </a:t>
            </a:r>
            <a:r>
              <a:rPr lang="ru-RU" dirty="0" err="1"/>
              <a:t>профіль</a:t>
            </a:r>
            <a:r>
              <a:rPr lang="ru-RU" dirty="0"/>
              <a:t>. </a:t>
            </a:r>
            <a:r>
              <a:rPr lang="ru-RU" b="1" dirty="0"/>
              <a:t>(</a:t>
            </a:r>
            <a:r>
              <a:rPr lang="ru-RU" b="1" dirty="0" err="1"/>
              <a:t>b</a:t>
            </a:r>
            <a:r>
              <a:rPr lang="ru-RU" b="1" dirty="0"/>
              <a:t>)</a:t>
            </a:r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dirty="0"/>
              <a:t> </a:t>
            </a:r>
            <a:endParaRPr lang="uk-UA" dirty="0"/>
          </a:p>
        </p:txBody>
      </p:sp>
      <p:pic>
        <p:nvPicPr>
          <p:cNvPr id="97282" name="Picture 2" descr="https://pubs.rsna.org/cms/10.1148/rg.292085128/asset/images/large/g09mr25g07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4499992" cy="389499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139952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Повторні</a:t>
            </a:r>
            <a:r>
              <a:rPr lang="ru-RU" dirty="0"/>
              <a:t> </a:t>
            </a:r>
            <a:r>
              <a:rPr lang="ru-RU" dirty="0" err="1"/>
              <a:t>маммограмми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правильною укладкою, не </a:t>
            </a:r>
            <a:r>
              <a:rPr lang="ru-RU" dirty="0" err="1"/>
              <a:t>показують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endParaRPr lang="uk-UA" dirty="0"/>
          </a:p>
        </p:txBody>
      </p:sp>
      <p:pic>
        <p:nvPicPr>
          <p:cNvPr id="97284" name="Picture 4" descr="https://pubs.rsna.org/cms/10.1148/rg.292085128/asset/images/medium/g09mr25g07b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108494"/>
            <a:ext cx="3635896" cy="3148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pubs.rsna.org/pb-assets/images/logos/RadioGraphics_logo-151666213251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09320"/>
            <a:ext cx="3695700" cy="5486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95736" y="0"/>
            <a:ext cx="3247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Дифф. </a:t>
            </a:r>
            <a:r>
              <a:rPr lang="ru-RU" sz="2800" b="1" dirty="0" err="1"/>
              <a:t>д</a:t>
            </a:r>
            <a:r>
              <a:rPr lang="uk-UA" sz="2800" b="1" dirty="0"/>
              <a:t>і</a:t>
            </a:r>
            <a:r>
              <a:rPr lang="ru-RU" sz="2800" b="1" dirty="0"/>
              <a:t>агностика</a:t>
            </a:r>
            <a:endParaRPr lang="uk-UA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908720"/>
            <a:ext cx="3995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Маммограмма</a:t>
            </a:r>
            <a:r>
              <a:rPr lang="ru-RU" dirty="0"/>
              <a:t> </a:t>
            </a:r>
            <a:r>
              <a:rPr lang="ru-RU" dirty="0" err="1"/>
              <a:t>показує</a:t>
            </a:r>
            <a:r>
              <a:rPr lang="ru-RU" dirty="0"/>
              <a:t> </a:t>
            </a:r>
            <a:r>
              <a:rPr lang="ru-RU" dirty="0" err="1"/>
              <a:t>шкірну</a:t>
            </a:r>
            <a:r>
              <a:rPr lang="ru-RU" dirty="0"/>
              <a:t> </a:t>
            </a:r>
            <a:r>
              <a:rPr lang="ru-RU" dirty="0" err="1"/>
              <a:t>мітку</a:t>
            </a:r>
            <a:r>
              <a:rPr lang="ru-RU" dirty="0"/>
              <a:t> на </a:t>
            </a:r>
            <a:r>
              <a:rPr lang="ru-RU" dirty="0" err="1"/>
              <a:t>ореолі</a:t>
            </a:r>
            <a:r>
              <a:rPr lang="ru-RU" dirty="0"/>
              <a:t>, </a:t>
            </a:r>
            <a:r>
              <a:rPr lang="ru-RU" dirty="0" err="1"/>
              <a:t>знахідка</a:t>
            </a:r>
            <a:r>
              <a:rPr lang="ru-RU" dirty="0"/>
              <a:t>, </a:t>
            </a:r>
            <a:r>
              <a:rPr lang="ru-RU" dirty="0" err="1"/>
              <a:t>котра</a:t>
            </a:r>
            <a:r>
              <a:rPr lang="ru-RU" dirty="0"/>
              <a:t> </a:t>
            </a:r>
            <a:r>
              <a:rPr lang="ru-RU" dirty="0" err="1"/>
              <a:t>імітує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dirty="0"/>
              <a:t> 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Повторні</a:t>
            </a:r>
            <a:r>
              <a:rPr lang="ru-RU" dirty="0"/>
              <a:t> </a:t>
            </a:r>
            <a:r>
              <a:rPr lang="ru-RU" dirty="0" err="1"/>
              <a:t>маммограмми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правильною укладкою, не </a:t>
            </a:r>
            <a:r>
              <a:rPr lang="ru-RU" dirty="0" err="1"/>
              <a:t>показують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endParaRPr lang="uk-UA" dirty="0"/>
          </a:p>
        </p:txBody>
      </p:sp>
      <p:pic>
        <p:nvPicPr>
          <p:cNvPr id="98306" name="Picture 2" descr="https://pubs.rsna.org/cms/10.1148/rg.292085128/asset/images/medium/g09mr25g09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764704"/>
            <a:ext cx="4619625" cy="4762500"/>
          </a:xfrm>
          <a:prstGeom prst="rect">
            <a:avLst/>
          </a:prstGeom>
          <a:noFill/>
        </p:spPr>
      </p:pic>
      <p:pic>
        <p:nvPicPr>
          <p:cNvPr id="98308" name="Picture 4" descr="https://pubs.rsna.org/cms/10.1148/rg.292085128/asset/images/medium/g09mr25g09b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2564903"/>
            <a:ext cx="3456384" cy="34983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Потовщення</a:t>
            </a:r>
            <a:r>
              <a:rPr lang="ru-RU" dirty="0"/>
              <a:t> трабекул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3968" y="1556792"/>
            <a:ext cx="4359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трабекул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ущільненням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фіброзних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перегородок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3672408" cy="5639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0281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64786"/>
            <a:ext cx="9036496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Підпахвова</a:t>
            </a:r>
            <a:r>
              <a:rPr lang="ru-RU" dirty="0"/>
              <a:t> </a:t>
            </a:r>
            <a:r>
              <a:rPr lang="ru-RU" dirty="0" err="1"/>
              <a:t>лімфоаденопатія</a:t>
            </a:r>
            <a:endParaRPr lang="ru-RU" dirty="0"/>
          </a:p>
        </p:txBody>
      </p:sp>
      <p:pic>
        <p:nvPicPr>
          <p:cNvPr id="28674" name="Picture 2" descr="E:\Мои документы\МАММОГРАФИЯ\Новая папка\УЗИ\screen-capture-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64" y="1628800"/>
            <a:ext cx="4711700" cy="520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98736" y="2177118"/>
            <a:ext cx="44452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лімфоаденопатія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раку МЗ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унілатеральна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двухстороння. Для раку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кальцифікація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3212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8"/>
            <a:ext cx="51383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/>
              <a:t>Аксилярні</a:t>
            </a:r>
            <a:r>
              <a:rPr lang="ru-RU" sz="3200" dirty="0"/>
              <a:t> </a:t>
            </a:r>
            <a:r>
              <a:rPr lang="ru-RU" sz="3200" dirty="0" err="1"/>
              <a:t>лімфатичні</a:t>
            </a:r>
            <a:r>
              <a:rPr lang="ru-RU" sz="3200" dirty="0"/>
              <a:t> </a:t>
            </a:r>
            <a:r>
              <a:rPr lang="ru-RU" sz="3200" dirty="0" err="1"/>
              <a:t>вузли</a:t>
            </a:r>
            <a:endParaRPr lang="ru-RU" sz="3200" dirty="0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2899409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131840" y="90872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Незмінений</a:t>
            </a:r>
            <a:endParaRPr lang="ru-RU" dirty="0"/>
          </a:p>
          <a:p>
            <a:r>
              <a:rPr lang="ru-RU" dirty="0" err="1"/>
              <a:t>аксилярний</a:t>
            </a:r>
            <a:r>
              <a:rPr lang="ru-RU" dirty="0"/>
              <a:t> </a:t>
            </a:r>
            <a:r>
              <a:rPr lang="ru-RU" dirty="0" err="1"/>
              <a:t>лімфовузол</a:t>
            </a:r>
            <a:endParaRPr lang="uk-UA" dirty="0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879531"/>
            <a:ext cx="3312368" cy="4978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452320" y="1844824"/>
            <a:ext cx="1691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Збільшений</a:t>
            </a:r>
            <a:r>
              <a:rPr lang="ru-RU" dirty="0"/>
              <a:t> </a:t>
            </a:r>
            <a:r>
              <a:rPr lang="ru-RU" dirty="0" err="1"/>
              <a:t>аксилярний</a:t>
            </a:r>
            <a:r>
              <a:rPr lang="ru-RU" dirty="0"/>
              <a:t> </a:t>
            </a:r>
            <a:r>
              <a:rPr lang="ru-RU" dirty="0" err="1"/>
              <a:t>лімфовузол</a:t>
            </a:r>
            <a:r>
              <a:rPr lang="ru-RU" dirty="0"/>
              <a:t> – </a:t>
            </a:r>
            <a:r>
              <a:rPr lang="ru-RU" dirty="0" err="1"/>
              <a:t>лимфаденіт</a:t>
            </a:r>
            <a:r>
              <a:rPr lang="ru-RU" dirty="0"/>
              <a:t>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8"/>
            <a:ext cx="51383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/>
              <a:t>Аксилярні</a:t>
            </a:r>
            <a:r>
              <a:rPr lang="ru-RU" sz="3200" dirty="0"/>
              <a:t> </a:t>
            </a:r>
            <a:r>
              <a:rPr lang="ru-RU" sz="3200" dirty="0" err="1"/>
              <a:t>лімфатичні</a:t>
            </a:r>
            <a:r>
              <a:rPr lang="ru-RU" sz="3200" dirty="0"/>
              <a:t> </a:t>
            </a:r>
            <a:r>
              <a:rPr lang="ru-RU" sz="3200" dirty="0" err="1"/>
              <a:t>вузли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90872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Нерівномірне</a:t>
            </a:r>
            <a:r>
              <a:rPr lang="ru-RU" dirty="0"/>
              <a:t> </a:t>
            </a:r>
            <a:r>
              <a:rPr lang="ru-RU" dirty="0" err="1"/>
              <a:t>потовщення</a:t>
            </a:r>
            <a:r>
              <a:rPr lang="ru-RU" dirty="0"/>
              <a:t> кортикального шару </a:t>
            </a:r>
            <a:r>
              <a:rPr lang="ru-RU" dirty="0" err="1"/>
              <a:t>лімфовузла</a:t>
            </a:r>
            <a:r>
              <a:rPr lang="ru-RU" dirty="0"/>
              <a:t> – </a:t>
            </a:r>
            <a:r>
              <a:rPr lang="ru-RU" dirty="0" err="1"/>
              <a:t>мікрометастази</a:t>
            </a:r>
            <a:r>
              <a:rPr lang="ru-RU" dirty="0"/>
              <a:t>, </a:t>
            </a:r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</a:t>
            </a:r>
            <a:r>
              <a:rPr lang="ru-RU" dirty="0"/>
              <a:t>Т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92280" y="1844824"/>
            <a:ext cx="20517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Метастатичний</a:t>
            </a:r>
            <a:r>
              <a:rPr lang="ru-RU" dirty="0"/>
              <a:t> </a:t>
            </a:r>
            <a:r>
              <a:rPr lang="ru-RU" dirty="0" err="1"/>
              <a:t>аксілярні</a:t>
            </a:r>
            <a:r>
              <a:rPr lang="ru-RU" dirty="0"/>
              <a:t> </a:t>
            </a:r>
            <a:r>
              <a:rPr lang="ru-RU" dirty="0" err="1"/>
              <a:t>лімфовузли</a:t>
            </a:r>
            <a:r>
              <a:rPr lang="ru-RU" dirty="0"/>
              <a:t>, </a:t>
            </a:r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</a:t>
            </a:r>
            <a:r>
              <a:rPr lang="ru-RU" dirty="0"/>
              <a:t>Т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1196752"/>
            <a:ext cx="2697381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177480"/>
            <a:ext cx="3095483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интрамаммарный лимфоузел молочной железы что это такое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3981450" cy="66675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355976" y="0"/>
            <a:ext cx="4188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Інтрамаммарний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вузол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40466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тонким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рентгенпрозорим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вагомим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аргументом 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доброякісності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окресленої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59" y="3284984"/>
            <a:ext cx="1907069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284984"/>
            <a:ext cx="203229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8924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Солітарно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лактостаз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дуктальна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ектазія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новоутворення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8880"/>
            <a:ext cx="5652120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7616" y="2278962"/>
            <a:ext cx="3456384" cy="457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4883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0"/>
            <a:ext cx="31193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/>
              <a:t>Дуктоектазії</a:t>
            </a:r>
            <a:endParaRPr 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36712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Частіше</a:t>
            </a:r>
            <a:r>
              <a:rPr lang="ru-RU" sz="2400" dirty="0"/>
              <a:t> в </a:t>
            </a:r>
            <a:r>
              <a:rPr lang="ru-RU" sz="2400" dirty="0" err="1"/>
              <a:t>субореолярній</a:t>
            </a:r>
            <a:r>
              <a:rPr lang="ru-RU" sz="2400" dirty="0"/>
              <a:t> </a:t>
            </a:r>
            <a:r>
              <a:rPr lang="ru-RU" sz="2400" dirty="0" err="1"/>
              <a:t>зоні</a:t>
            </a:r>
            <a:r>
              <a:rPr lang="ru-RU" sz="2400" dirty="0"/>
              <a:t> </a:t>
            </a:r>
            <a:r>
              <a:rPr lang="ru-RU" sz="2400" dirty="0" err="1"/>
              <a:t>візуалізуються</a:t>
            </a:r>
            <a:r>
              <a:rPr lang="ru-RU" sz="2400" dirty="0"/>
              <a:t> </a:t>
            </a:r>
            <a:r>
              <a:rPr lang="ru-RU" sz="2400" dirty="0" err="1"/>
              <a:t>трубчаті</a:t>
            </a:r>
            <a:r>
              <a:rPr lang="ru-RU" sz="2400" dirty="0"/>
              <a:t> </a:t>
            </a:r>
            <a:r>
              <a:rPr lang="ru-RU" sz="2400" dirty="0" err="1"/>
              <a:t>тіні</a:t>
            </a:r>
            <a:r>
              <a:rPr lang="ru-RU" sz="2400" dirty="0"/>
              <a:t> </a:t>
            </a:r>
            <a:r>
              <a:rPr lang="ru-RU" sz="2400" dirty="0" err="1"/>
              <a:t>розширених</a:t>
            </a:r>
            <a:r>
              <a:rPr lang="ru-RU" sz="2400" dirty="0"/>
              <a:t> </a:t>
            </a:r>
            <a:r>
              <a:rPr lang="ru-RU" sz="2400" dirty="0" err="1"/>
              <a:t>протоків</a:t>
            </a:r>
            <a:r>
              <a:rPr lang="ru-RU" sz="2400" dirty="0"/>
              <a:t>. </a:t>
            </a:r>
            <a:r>
              <a:rPr lang="ru-RU" sz="2400" dirty="0" err="1"/>
              <a:t>Якщо</a:t>
            </a:r>
            <a:r>
              <a:rPr lang="ru-RU" sz="2400" dirty="0"/>
              <a:t> по ходу </a:t>
            </a:r>
            <a:r>
              <a:rPr lang="ru-RU" sz="2400" dirty="0" err="1"/>
              <a:t>протоків</a:t>
            </a:r>
            <a:r>
              <a:rPr lang="ru-RU" sz="2400" dirty="0"/>
              <a:t> </a:t>
            </a:r>
            <a:r>
              <a:rPr lang="ru-RU" sz="2400" dirty="0" err="1"/>
              <a:t>визначаються</a:t>
            </a:r>
            <a:r>
              <a:rPr lang="ru-RU" sz="2400" dirty="0"/>
              <a:t> </a:t>
            </a:r>
            <a:r>
              <a:rPr lang="ru-RU" sz="2400" dirty="0" err="1"/>
              <a:t>лінійні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поліморфні</a:t>
            </a:r>
            <a:r>
              <a:rPr lang="ru-RU" sz="2400" dirty="0"/>
              <a:t> </a:t>
            </a:r>
            <a:r>
              <a:rPr lang="ru-RU" sz="2400" dirty="0" err="1"/>
              <a:t>кальцинати</a:t>
            </a:r>
            <a:r>
              <a:rPr lang="ru-RU" sz="2400" dirty="0"/>
              <a:t>,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проявом</a:t>
            </a:r>
            <a:r>
              <a:rPr lang="ru-RU" sz="2400" dirty="0"/>
              <a:t> </a:t>
            </a:r>
            <a:r>
              <a:rPr lang="ru-RU" sz="2400" dirty="0" err="1"/>
              <a:t>внутрішньопротокового</a:t>
            </a:r>
            <a:r>
              <a:rPr lang="ru-RU" sz="2400" dirty="0"/>
              <a:t> раку як </a:t>
            </a:r>
            <a:r>
              <a:rPr lang="ru-RU" sz="2400" dirty="0" err="1"/>
              <a:t>інвазивного</a:t>
            </a:r>
            <a:r>
              <a:rPr lang="ru-RU" sz="2400" dirty="0"/>
              <a:t> так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in</a:t>
            </a:r>
            <a:r>
              <a:rPr lang="ru-RU" sz="2400" dirty="0"/>
              <a:t> situ.</a:t>
            </a:r>
            <a:endParaRPr lang="uk-UA" sz="2400" dirty="0"/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564904"/>
            <a:ext cx="2808312" cy="3829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564904"/>
            <a:ext cx="2808312" cy="384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355976" y="6488668"/>
            <a:ext cx="7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DCIS</a:t>
            </a:r>
            <a:endParaRPr lang="uk-U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Мои документы\МАММОГРАФИЯ\Новая папка\УЗИ\Forma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8572500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60648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Виділяютя</a:t>
            </a:r>
            <a:r>
              <a:rPr lang="ru-RU" sz="2400" dirty="0"/>
              <a:t> </a:t>
            </a:r>
            <a:r>
              <a:rPr lang="ru-RU" sz="2400" dirty="0" err="1"/>
              <a:t>наступні</a:t>
            </a:r>
            <a:r>
              <a:rPr lang="ru-RU" sz="2400" dirty="0"/>
              <a:t> </a:t>
            </a:r>
            <a:r>
              <a:rPr lang="ru-RU" sz="2400" dirty="0" err="1"/>
              <a:t>варіанти</a:t>
            </a:r>
            <a:r>
              <a:rPr lang="ru-RU" sz="2400" dirty="0"/>
              <a:t> форм </a:t>
            </a:r>
            <a:r>
              <a:rPr lang="ru-RU" sz="2400" dirty="0" err="1"/>
              <a:t>утворень</a:t>
            </a:r>
            <a:r>
              <a:rPr lang="ru-RU" sz="2400" dirty="0"/>
              <a:t>:</a:t>
            </a:r>
          </a:p>
          <a:p>
            <a:r>
              <a:rPr lang="ru-RU" sz="2400" dirty="0"/>
              <a:t>• округла (сферична, </a:t>
            </a:r>
            <a:r>
              <a:rPr lang="ru-RU" sz="2400" dirty="0" err="1"/>
              <a:t>шаропотібна</a:t>
            </a:r>
            <a:r>
              <a:rPr lang="ru-RU" sz="2400" dirty="0"/>
              <a:t>, шаровидна);</a:t>
            </a:r>
          </a:p>
          <a:p>
            <a:r>
              <a:rPr lang="ru-RU" sz="2400" dirty="0"/>
              <a:t>• овальна;</a:t>
            </a:r>
          </a:p>
          <a:p>
            <a:r>
              <a:rPr lang="ru-RU" sz="2400" dirty="0"/>
              <a:t>• неправильна </a:t>
            </a:r>
            <a:r>
              <a:rPr lang="ru-RU" sz="2400" dirty="0" err="1"/>
              <a:t>іррегулярна</a:t>
            </a:r>
            <a:r>
              <a:rPr lang="ru-RU" sz="2400" dirty="0"/>
              <a:t>. </a:t>
            </a:r>
            <a:endParaRPr lang="uk-UA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733256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Т.А.Шумакова, І.А. Солнцева, О.Б. Сафронова, В.Е. </a:t>
            </a:r>
            <a:r>
              <a:rPr lang="ru-RU" dirty="0" err="1"/>
              <a:t>Саєєлло</a:t>
            </a:r>
            <a:r>
              <a:rPr lang="ru-RU" dirty="0"/>
              <a:t>, С.В. Серебрякова.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міжнародної</a:t>
            </a:r>
            <a:r>
              <a:rPr lang="ru-RU" dirty="0"/>
              <a:t> </a:t>
            </a:r>
            <a:r>
              <a:rPr lang="ru-RU" dirty="0" err="1"/>
              <a:t>класифікації</a:t>
            </a:r>
            <a:r>
              <a:rPr lang="ru-RU" dirty="0"/>
              <a:t> BI-RADS в </a:t>
            </a:r>
            <a:r>
              <a:rPr lang="ru-RU" dirty="0" err="1"/>
              <a:t>маммологічної</a:t>
            </a:r>
            <a:r>
              <a:rPr lang="ru-RU" dirty="0"/>
              <a:t> практики:  </a:t>
            </a:r>
            <a:r>
              <a:rPr lang="ru-RU" dirty="0" err="1"/>
              <a:t>Керівництво</a:t>
            </a:r>
            <a:r>
              <a:rPr lang="ru-RU" dirty="0"/>
              <a:t> для </a:t>
            </a:r>
            <a:r>
              <a:rPr lang="ru-RU" dirty="0" err="1"/>
              <a:t>лікарів</a:t>
            </a:r>
            <a:r>
              <a:rPr lang="ru-RU" dirty="0"/>
              <a:t>. — СПб. : </a:t>
            </a:r>
            <a:r>
              <a:rPr lang="ru-RU" dirty="0" err="1"/>
              <a:t>ЕЛБІ-СПб</a:t>
            </a:r>
            <a:r>
              <a:rPr lang="ru-RU" dirty="0"/>
              <a:t>, 2018. -20 8 с.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82481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64704"/>
            <a:ext cx="269979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59632" y="0"/>
            <a:ext cx="5872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Округла форма </a:t>
            </a:r>
            <a:r>
              <a:rPr lang="ru-RU" sz="3600" b="1" dirty="0" err="1"/>
              <a:t>утворення</a:t>
            </a:r>
            <a:r>
              <a:rPr lang="ru-RU" sz="3600" b="1" dirty="0"/>
              <a:t>:</a:t>
            </a:r>
            <a:endParaRPr lang="uk-UA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284984"/>
            <a:ext cx="711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Кіста</a:t>
            </a:r>
            <a:endParaRPr lang="uk-U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grayscl/>
            <a:lum bright="-20000" contrast="20000"/>
          </a:blip>
          <a:srcRect/>
          <a:stretch>
            <a:fillRect/>
          </a:stretch>
        </p:blipFill>
        <p:spPr bwMode="auto">
          <a:xfrm>
            <a:off x="2987824" y="764704"/>
            <a:ext cx="280385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372200" y="3212976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Фіброаденома</a:t>
            </a:r>
            <a:endParaRPr lang="uk-U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50" y="764704"/>
            <a:ext cx="314325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207349" y="3244334"/>
            <a:ext cx="711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Кіста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Т.А.Шумакова, И.А. Солнцева, О.Б. Сафронова, В.Е. </a:t>
            </a:r>
            <a:r>
              <a:rPr lang="ru-RU" sz="1200" dirty="0" err="1"/>
              <a:t>Саеелло</a:t>
            </a:r>
            <a:r>
              <a:rPr lang="ru-RU" sz="1200" dirty="0"/>
              <a:t>, С.В. Серебрякова. </a:t>
            </a:r>
            <a:r>
              <a:rPr lang="ru-RU" sz="1200" dirty="0" err="1"/>
              <a:t>Використання</a:t>
            </a:r>
            <a:r>
              <a:rPr lang="ru-RU" sz="1200" dirty="0"/>
              <a:t> </a:t>
            </a:r>
            <a:r>
              <a:rPr lang="ru-RU" sz="1200" dirty="0" err="1"/>
              <a:t>міжнародної</a:t>
            </a:r>
            <a:r>
              <a:rPr lang="ru-RU" sz="1200" dirty="0"/>
              <a:t> </a:t>
            </a:r>
            <a:r>
              <a:rPr lang="ru-RU" sz="1200" dirty="0" err="1"/>
              <a:t>класифікації</a:t>
            </a:r>
            <a:r>
              <a:rPr lang="ru-RU" sz="1200" dirty="0"/>
              <a:t>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с.</a:t>
            </a:r>
            <a:endParaRPr lang="uk-UA" sz="12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17032"/>
            <a:ext cx="2771800" cy="221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79512" y="5949280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3789040"/>
            <a:ext cx="2640885" cy="2111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3275856" y="5949280"/>
            <a:ext cx="1976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Медуллярний</a:t>
            </a:r>
            <a:r>
              <a:rPr lang="ru-RU" dirty="0"/>
              <a:t> рак </a:t>
            </a:r>
            <a:endParaRPr lang="uk-U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0"/>
            <a:ext cx="8820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Овальна (</a:t>
            </a:r>
            <a:r>
              <a:rPr lang="ru-RU" sz="2800" b="1" dirty="0" err="1"/>
              <a:t>еліптична</a:t>
            </a:r>
            <a:r>
              <a:rPr lang="ru-RU" sz="2800" b="1" dirty="0"/>
              <a:t>) форма </a:t>
            </a:r>
            <a:r>
              <a:rPr lang="ru-RU" sz="2800" b="1" dirty="0" err="1"/>
              <a:t>утворення</a:t>
            </a:r>
            <a:r>
              <a:rPr lang="ru-RU" sz="2800" b="1" dirty="0"/>
              <a:t>:</a:t>
            </a:r>
            <a:endParaRPr lang="uk-UA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996952"/>
            <a:ext cx="711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Кіста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95728" y="2996952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Фіброаденома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347864" y="2996952"/>
            <a:ext cx="25962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/>
              <a:t>Кіста</a:t>
            </a:r>
            <a:r>
              <a:rPr lang="ru-RU" dirty="0"/>
              <a:t> </a:t>
            </a:r>
          </a:p>
          <a:p>
            <a:pPr algn="ctr"/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солідним</a:t>
            </a:r>
            <a:r>
              <a:rPr lang="ru-RU" dirty="0"/>
              <a:t> компонентом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Т.А.Шумакова, И.А. Солнцева, О.Б. Сафронова, В.Е. </a:t>
            </a:r>
            <a:r>
              <a:rPr lang="ru-RU" sz="1200" dirty="0" err="1"/>
              <a:t>Саеелло</a:t>
            </a:r>
            <a:r>
              <a:rPr lang="ru-RU" sz="1200" dirty="0"/>
              <a:t>, С.В. Серебрякова.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с.</a:t>
            </a:r>
            <a:endParaRPr lang="uk-UA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5949280"/>
            <a:ext cx="1976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Медуллярний</a:t>
            </a:r>
            <a:r>
              <a:rPr lang="ru-RU" dirty="0"/>
              <a:t> рак 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635896" y="5949280"/>
            <a:ext cx="1976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Медуллярний</a:t>
            </a:r>
            <a:r>
              <a:rPr lang="ru-RU" dirty="0"/>
              <a:t> рак </a:t>
            </a:r>
            <a:endParaRPr lang="uk-UA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2987824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3147" y="548680"/>
            <a:ext cx="244085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620687"/>
            <a:ext cx="2808312" cy="238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6156176" y="3789040"/>
            <a:ext cx="2987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включати</a:t>
            </a:r>
            <a:r>
              <a:rPr lang="ru-RU" sz="2400" dirty="0"/>
              <a:t> 2 </a:t>
            </a:r>
            <a:r>
              <a:rPr lang="ru-RU" sz="2400" dirty="0" err="1"/>
              <a:t>або</a:t>
            </a:r>
            <a:r>
              <a:rPr lang="ru-RU" sz="2400" dirty="0"/>
              <a:t> 3 дуги широкого </a:t>
            </a:r>
            <a:r>
              <a:rPr lang="ru-RU" sz="2400" dirty="0" err="1"/>
              <a:t>радіуса</a:t>
            </a:r>
            <a:endParaRPr lang="uk-UA" sz="2400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17032"/>
            <a:ext cx="2915816" cy="2336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3717032"/>
            <a:ext cx="2858822" cy="232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0"/>
            <a:ext cx="69232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Неправильна форма </a:t>
            </a:r>
            <a:r>
              <a:rPr lang="ru-RU" sz="3600" b="1" dirty="0" err="1"/>
              <a:t>утворення</a:t>
            </a:r>
            <a:r>
              <a:rPr lang="ru-RU" sz="3600" b="1" dirty="0"/>
              <a:t>:</a:t>
            </a:r>
            <a:endParaRPr lang="uk-UA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573016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Інтраканалікулярна</a:t>
            </a:r>
            <a:r>
              <a:rPr lang="ru-RU" dirty="0"/>
              <a:t> </a:t>
            </a:r>
            <a:r>
              <a:rPr lang="ru-RU" dirty="0" err="1"/>
              <a:t>фіброаденома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Т.А.Шумакова, И.А. Солнцева, О.Б. Сафронова, В.Е. </a:t>
            </a:r>
            <a:r>
              <a:rPr lang="ru-RU" sz="1200" dirty="0" err="1"/>
              <a:t>Саеелло</a:t>
            </a:r>
            <a:r>
              <a:rPr lang="ru-RU" sz="1200" dirty="0"/>
              <a:t>, С.В. Серебрякова.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с.</a:t>
            </a:r>
            <a:endParaRPr lang="uk-UA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16216" y="3573016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75856" y="5949280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310515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3707904" y="3645024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692697"/>
            <a:ext cx="2970385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692696"/>
            <a:ext cx="277180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221088"/>
            <a:ext cx="255577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1" y="4043564"/>
            <a:ext cx="2448272" cy="229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Мои документы\МАММОГРАФИЯ\Новая папка\УЗИ\kraya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10179"/>
            <a:ext cx="7056784" cy="414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0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Виділяють</a:t>
            </a:r>
            <a:r>
              <a:rPr lang="ru-RU" sz="2400" dirty="0"/>
              <a:t> </a:t>
            </a:r>
            <a:r>
              <a:rPr lang="ru-RU" sz="2400" dirty="0" err="1"/>
              <a:t>наступні</a:t>
            </a:r>
            <a:r>
              <a:rPr lang="ru-RU" sz="2400" dirty="0"/>
              <a:t> </a:t>
            </a:r>
            <a:r>
              <a:rPr lang="ru-RU" sz="2400" dirty="0" err="1"/>
              <a:t>варіанти</a:t>
            </a:r>
            <a:r>
              <a:rPr lang="ru-RU" sz="2400" dirty="0"/>
              <a:t> </a:t>
            </a:r>
            <a:r>
              <a:rPr lang="ru-RU" sz="2400" dirty="0" err="1"/>
              <a:t>країв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r>
              <a:rPr lang="ru-RU" sz="2400" dirty="0"/>
              <a:t>: </a:t>
            </a:r>
          </a:p>
          <a:p>
            <a:pPr marL="273050" indent="-273050"/>
            <a:r>
              <a:rPr lang="ru-RU" sz="2400" dirty="0"/>
              <a:t>• </a:t>
            </a:r>
            <a:r>
              <a:rPr lang="ru-RU" sz="2400" dirty="0" err="1"/>
              <a:t>мікрочасточковий</a:t>
            </a:r>
            <a:r>
              <a:rPr lang="ru-RU" sz="2400" dirty="0"/>
              <a:t>, </a:t>
            </a:r>
            <a:r>
              <a:rPr lang="ru-RU" sz="2400" dirty="0" err="1"/>
              <a:t>рівний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мілкими</a:t>
            </a:r>
            <a:r>
              <a:rPr lang="ru-RU" sz="2400" dirty="0"/>
              <a:t> </a:t>
            </a:r>
            <a:r>
              <a:rPr lang="ru-RU" sz="2400" dirty="0" err="1"/>
              <a:t>втяжіннями</a:t>
            </a:r>
            <a:r>
              <a:rPr lang="ru-RU" sz="2400" dirty="0"/>
              <a:t> по контуру;</a:t>
            </a:r>
          </a:p>
          <a:p>
            <a:pPr marL="273050" indent="-273050"/>
            <a:r>
              <a:rPr lang="ru-RU" sz="2400" dirty="0"/>
              <a:t>• </a:t>
            </a:r>
            <a:r>
              <a:rPr lang="ru-RU" sz="2400" dirty="0" err="1"/>
              <a:t>чіткий</a:t>
            </a:r>
            <a:r>
              <a:rPr lang="ru-RU" sz="2400" dirty="0"/>
              <a:t>, </a:t>
            </a:r>
            <a:r>
              <a:rPr lang="ru-RU" sz="2400" dirty="0" err="1"/>
              <a:t>обмежений</a:t>
            </a:r>
            <a:r>
              <a:rPr lang="ru-RU" sz="2400" dirty="0"/>
              <a:t>, добре  </a:t>
            </a:r>
            <a:r>
              <a:rPr lang="ru-RU" sz="2400" dirty="0" err="1"/>
              <a:t>окреслений</a:t>
            </a:r>
            <a:r>
              <a:rPr lang="ru-RU" sz="2400" dirty="0"/>
              <a:t>, </a:t>
            </a:r>
            <a:r>
              <a:rPr lang="ru-RU" sz="2400" dirty="0" err="1"/>
              <a:t>добре</a:t>
            </a:r>
            <a:r>
              <a:rPr lang="ru-RU" sz="2400" dirty="0"/>
              <a:t> </a:t>
            </a:r>
            <a:r>
              <a:rPr lang="ru-RU" sz="2400" dirty="0" err="1"/>
              <a:t>визначається</a:t>
            </a:r>
            <a:r>
              <a:rPr lang="ru-RU" sz="2400" dirty="0"/>
              <a:t>; </a:t>
            </a:r>
          </a:p>
          <a:p>
            <a:pPr marL="273050" indent="-273050"/>
            <a:r>
              <a:rPr lang="ru-RU" sz="2400" dirty="0"/>
              <a:t>• </a:t>
            </a:r>
            <a:r>
              <a:rPr lang="ru-RU" sz="2400" dirty="0" err="1"/>
              <a:t>нечіткий</a:t>
            </a:r>
            <a:r>
              <a:rPr lang="ru-RU" sz="2400" dirty="0"/>
              <a:t>, погано </a:t>
            </a:r>
            <a:r>
              <a:rPr lang="ru-RU" sz="2400" dirty="0" err="1"/>
              <a:t>визначається</a:t>
            </a:r>
            <a:r>
              <a:rPr lang="ru-RU" sz="2400" dirty="0"/>
              <a:t>, не </a:t>
            </a:r>
            <a:r>
              <a:rPr lang="ru-RU" sz="2400" dirty="0" err="1"/>
              <a:t>визначається</a:t>
            </a:r>
            <a:r>
              <a:rPr lang="ru-RU" sz="2400" dirty="0"/>
              <a:t>;</a:t>
            </a:r>
          </a:p>
          <a:p>
            <a:pPr marL="273050" indent="-273050"/>
            <a:r>
              <a:rPr lang="ru-RU" sz="2400" dirty="0"/>
              <a:t>• </a:t>
            </a:r>
            <a:r>
              <a:rPr lang="ru-RU" sz="2400" dirty="0" err="1"/>
              <a:t>затененний</a:t>
            </a:r>
            <a:r>
              <a:rPr lang="ru-RU" sz="2400" dirty="0"/>
              <a:t>, </a:t>
            </a:r>
            <a:r>
              <a:rPr lang="ru-RU" sz="2400" dirty="0" err="1"/>
              <a:t>частково</a:t>
            </a:r>
            <a:r>
              <a:rPr lang="ru-RU" sz="2400" dirty="0"/>
              <a:t> </a:t>
            </a:r>
            <a:r>
              <a:rPr lang="ru-RU" sz="2400" dirty="0" err="1"/>
              <a:t>перекритий</a:t>
            </a:r>
            <a:r>
              <a:rPr lang="ru-RU" sz="2400" dirty="0"/>
              <a:t> </a:t>
            </a:r>
            <a:r>
              <a:rPr lang="ru-RU" sz="2400" dirty="0" err="1"/>
              <a:t>навколишніми</a:t>
            </a:r>
            <a:r>
              <a:rPr lang="ru-RU" sz="2400" dirty="0"/>
              <a:t> тканинами; </a:t>
            </a:r>
          </a:p>
          <a:p>
            <a:pPr marL="273050" indent="-273050"/>
            <a:r>
              <a:rPr lang="ru-RU" sz="2400" dirty="0"/>
              <a:t>• </a:t>
            </a:r>
            <a:r>
              <a:rPr lang="ru-RU" sz="2400" dirty="0" err="1"/>
              <a:t>тяжистий</a:t>
            </a:r>
            <a:r>
              <a:rPr lang="ru-RU" sz="2400" dirty="0"/>
              <a:t>, </a:t>
            </a:r>
            <a:r>
              <a:rPr lang="ru-RU" sz="2400" dirty="0" err="1"/>
              <a:t>променевий</a:t>
            </a:r>
            <a:r>
              <a:rPr lang="ru-RU" sz="2400" dirty="0"/>
              <a:t>, </a:t>
            </a:r>
            <a:r>
              <a:rPr lang="ru-RU" sz="2400" dirty="0" err="1"/>
              <a:t>спікулоподібний</a:t>
            </a:r>
            <a:r>
              <a:rPr lang="ru-RU" sz="2400" dirty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117765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Чіткий</a:t>
            </a:r>
            <a:r>
              <a:rPr lang="ru-RU" sz="2400" b="1" dirty="0"/>
              <a:t>, добре </a:t>
            </a:r>
            <a:r>
              <a:rPr lang="ru-RU" sz="2400" b="1" dirty="0" err="1"/>
              <a:t>окреслений</a:t>
            </a:r>
            <a:r>
              <a:rPr lang="ru-RU" sz="2400" b="1" dirty="0"/>
              <a:t> край </a:t>
            </a:r>
            <a:r>
              <a:rPr lang="ru-RU" sz="2400" b="1" dirty="0" err="1"/>
              <a:t>утворення</a:t>
            </a:r>
            <a:r>
              <a:rPr lang="ru-RU" sz="2400" b="1" dirty="0"/>
              <a:t> </a:t>
            </a:r>
            <a:endParaRPr lang="uk-UA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4868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/>
            <a:r>
              <a:rPr lang="ru-RU" sz="2400" dirty="0"/>
              <a:t>Межа </a:t>
            </a:r>
            <a:r>
              <a:rPr lang="ru-RU" sz="2400" dirty="0" err="1"/>
              <a:t>утворення</a:t>
            </a:r>
            <a:r>
              <a:rPr lang="ru-RU" sz="2400" dirty="0"/>
              <a:t> добре </a:t>
            </a:r>
            <a:r>
              <a:rPr lang="ru-RU" sz="2400" dirty="0" err="1"/>
              <a:t>окреслена</a:t>
            </a:r>
            <a:r>
              <a:rPr lang="ru-RU" sz="2400" dirty="0"/>
              <a:t>, </a:t>
            </a:r>
            <a:r>
              <a:rPr lang="ru-RU" sz="2400" dirty="0" err="1"/>
              <a:t>підкреслена</a:t>
            </a:r>
            <a:r>
              <a:rPr lang="ru-RU" sz="2400" dirty="0"/>
              <a:t> </a:t>
            </a:r>
            <a:r>
              <a:rPr lang="ru-RU" sz="2400" dirty="0" err="1"/>
              <a:t>вінцем</a:t>
            </a:r>
            <a:r>
              <a:rPr lang="ru-RU" sz="2400" dirty="0"/>
              <a:t> </a:t>
            </a:r>
            <a:r>
              <a:rPr lang="ru-RU" sz="2400" dirty="0" err="1"/>
              <a:t>безпеки</a:t>
            </a:r>
            <a:r>
              <a:rPr lang="ru-RU" sz="2400" dirty="0"/>
              <a:t> (</a:t>
            </a:r>
            <a:r>
              <a:rPr lang="ru-RU" sz="2400" dirty="0" err="1"/>
              <a:t>halo</a:t>
            </a:r>
            <a:r>
              <a:rPr lang="ru-RU" sz="2400" dirty="0"/>
              <a:t>). </a:t>
            </a:r>
            <a:r>
              <a:rPr lang="ru-RU" sz="2400" dirty="0" err="1"/>
              <a:t>Візуалізується</a:t>
            </a:r>
            <a:r>
              <a:rPr lang="ru-RU" sz="2400" dirty="0"/>
              <a:t> не </a:t>
            </a:r>
            <a:r>
              <a:rPr lang="ru-RU" sz="2400" dirty="0" err="1"/>
              <a:t>менше</a:t>
            </a:r>
            <a:r>
              <a:rPr lang="ru-RU" sz="2400" dirty="0"/>
              <a:t> 75% краю </a:t>
            </a:r>
            <a:r>
              <a:rPr lang="ru-RU" sz="2400" dirty="0" err="1"/>
              <a:t>утворення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28003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293096"/>
            <a:ext cx="2420250" cy="228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221088"/>
            <a:ext cx="227673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1772816"/>
            <a:ext cx="2809875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34125" y="1772816"/>
            <a:ext cx="2809875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491880" y="648866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3861048"/>
            <a:ext cx="1549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фіброаденома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987824" y="3789040"/>
            <a:ext cx="3180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солідним</a:t>
            </a:r>
            <a:r>
              <a:rPr lang="ru-RU" dirty="0"/>
              <a:t> компонентом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60232" y="3789040"/>
            <a:ext cx="20601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Шкірне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endParaRPr lang="ru-RU" dirty="0"/>
          </a:p>
          <a:p>
            <a:pPr algn="ctr"/>
            <a:r>
              <a:rPr lang="ru-RU" dirty="0"/>
              <a:t>(невус)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6488668"/>
            <a:ext cx="1976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Медуллярний</a:t>
            </a:r>
            <a:r>
              <a:rPr lang="ru-RU" dirty="0"/>
              <a:t> рак 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796136" y="5842337"/>
            <a:ext cx="3347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Т.А.Шумакова, и соавт..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с.</a:t>
            </a:r>
            <a:endParaRPr lang="uk-UA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Затемнений край </a:t>
            </a:r>
            <a:r>
              <a:rPr lang="ru-RU" sz="2400" b="1" dirty="0" err="1"/>
              <a:t>утворення</a:t>
            </a:r>
            <a:r>
              <a:rPr lang="ru-RU" sz="2400" b="1" dirty="0"/>
              <a:t>, </a:t>
            </a:r>
            <a:r>
              <a:rPr lang="ru-RU" sz="2400" b="1" dirty="0" err="1"/>
              <a:t>частково</a:t>
            </a:r>
            <a:r>
              <a:rPr lang="ru-RU" sz="2400" b="1" dirty="0"/>
              <a:t> </a:t>
            </a:r>
            <a:r>
              <a:rPr lang="ru-RU" sz="2400" b="1" dirty="0" err="1"/>
              <a:t>перекритий</a:t>
            </a:r>
            <a:r>
              <a:rPr lang="ru-RU" sz="2400" b="1" dirty="0"/>
              <a:t> </a:t>
            </a:r>
            <a:r>
              <a:rPr lang="ru-RU" sz="2400" b="1" dirty="0" err="1"/>
              <a:t>навколишніми</a:t>
            </a:r>
            <a:r>
              <a:rPr lang="ru-RU" sz="2400" b="1" dirty="0"/>
              <a:t> тканинами </a:t>
            </a:r>
            <a:endParaRPr lang="uk-UA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64704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/>
            <a:r>
              <a:rPr lang="ru-RU" sz="2400" dirty="0" err="1"/>
              <a:t>Візуалізація</a:t>
            </a:r>
            <a:r>
              <a:rPr lang="ru-RU" sz="2400" dirty="0"/>
              <a:t> краю </a:t>
            </a:r>
            <a:r>
              <a:rPr lang="ru-RU" sz="2400" dirty="0" err="1"/>
              <a:t>утворення</a:t>
            </a:r>
            <a:r>
              <a:rPr lang="ru-RU" sz="2400" dirty="0"/>
              <a:t> утруднена (</a:t>
            </a:r>
            <a:r>
              <a:rPr lang="ru-RU" sz="2400" dirty="0" err="1"/>
              <a:t>більше</a:t>
            </a:r>
            <a:r>
              <a:rPr lang="ru-RU" sz="2400" dirty="0"/>
              <a:t> 25%) за </a:t>
            </a:r>
            <a:r>
              <a:rPr lang="ru-RU" sz="2400" dirty="0" err="1"/>
              <a:t>рахунок</a:t>
            </a:r>
            <a:r>
              <a:rPr lang="ru-RU" sz="2400" dirty="0"/>
              <a:t> </a:t>
            </a:r>
            <a:r>
              <a:rPr lang="ru-RU" sz="2400" dirty="0" err="1"/>
              <a:t>накладання</a:t>
            </a:r>
            <a:r>
              <a:rPr lang="ru-RU" sz="2400" dirty="0"/>
              <a:t> </a:t>
            </a:r>
            <a:r>
              <a:rPr lang="ru-RU" sz="2400" dirty="0" err="1"/>
              <a:t>фіброгландулярної</a:t>
            </a:r>
            <a:r>
              <a:rPr lang="ru-RU" sz="2400" dirty="0"/>
              <a:t> </a:t>
            </a:r>
            <a:r>
              <a:rPr lang="ru-RU" sz="2400" dirty="0" err="1"/>
              <a:t>тканини</a:t>
            </a:r>
            <a:r>
              <a:rPr lang="ru-RU" sz="24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648866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3861048"/>
            <a:ext cx="1582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Фіброаденома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139952" y="3861048"/>
            <a:ext cx="711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/>
              <a:t>Кіста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60232" y="3789040"/>
            <a:ext cx="1398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Галактоцелє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6488668"/>
            <a:ext cx="1582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Фіброаденома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12160" y="5750004"/>
            <a:ext cx="34563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Т.А.Шумакова, И.А. Солнцева, О.Б. Сафронова, В.Е. </a:t>
            </a:r>
            <a:r>
              <a:rPr lang="ru-RU" sz="1200" dirty="0" err="1"/>
              <a:t>Саеелло</a:t>
            </a:r>
            <a:r>
              <a:rPr lang="ru-RU" sz="1200" dirty="0"/>
              <a:t>, С.В. Серебрякова.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</a:t>
            </a:r>
            <a:r>
              <a:rPr lang="ru-RU" dirty="0"/>
              <a:t>с.</a:t>
            </a:r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628800"/>
            <a:ext cx="2381987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6792"/>
            <a:ext cx="253723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628800"/>
            <a:ext cx="2376713" cy="2232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293096"/>
            <a:ext cx="2592288" cy="22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221088"/>
            <a:ext cx="2606943" cy="2199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Мілкодольковий</a:t>
            </a:r>
            <a:r>
              <a:rPr lang="ru-RU" sz="2400" b="1" dirty="0"/>
              <a:t> край </a:t>
            </a:r>
            <a:r>
              <a:rPr lang="ru-RU" sz="2400" b="1" dirty="0" err="1"/>
              <a:t>утворення</a:t>
            </a:r>
            <a:endParaRPr lang="uk-UA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4868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/>
            <a:r>
              <a:rPr lang="ru-RU" sz="2400" dirty="0" err="1"/>
              <a:t>Характеризується</a:t>
            </a:r>
            <a:r>
              <a:rPr lang="ru-RU" sz="2400" dirty="0"/>
              <a:t> </a:t>
            </a:r>
            <a:r>
              <a:rPr lang="ru-RU" sz="2400" dirty="0" err="1"/>
              <a:t>наявністю</a:t>
            </a:r>
            <a:r>
              <a:rPr lang="ru-RU" sz="2400" dirty="0"/>
              <a:t> </a:t>
            </a:r>
            <a:r>
              <a:rPr lang="ru-RU" sz="2400" dirty="0" err="1"/>
              <a:t>множинних</a:t>
            </a:r>
            <a:r>
              <a:rPr lang="ru-RU" sz="2400" dirty="0"/>
              <a:t> коротких </a:t>
            </a:r>
            <a:r>
              <a:rPr lang="ru-RU" sz="2400" dirty="0" err="1"/>
              <a:t>хвиль</a:t>
            </a:r>
            <a:r>
              <a:rPr lang="ru-RU" sz="2400" dirty="0"/>
              <a:t> по контуру </a:t>
            </a:r>
            <a:r>
              <a:rPr lang="ru-RU" sz="2400" dirty="0" err="1"/>
              <a:t>утворення</a:t>
            </a:r>
            <a:r>
              <a:rPr lang="ru-RU" sz="2400" dirty="0"/>
              <a:t>. </a:t>
            </a:r>
            <a:r>
              <a:rPr lang="ru-RU" sz="2400" dirty="0" err="1"/>
              <a:t>Частіше</a:t>
            </a:r>
            <a:r>
              <a:rPr lang="ru-RU" sz="2400" dirty="0"/>
              <a:t> при </a:t>
            </a:r>
            <a:r>
              <a:rPr lang="ru-RU" sz="2400" dirty="0" err="1"/>
              <a:t>злоякісних</a:t>
            </a:r>
            <a:r>
              <a:rPr lang="ru-RU" sz="24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648866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60232" y="3789040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707904" y="3789040"/>
            <a:ext cx="1582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Фіброаденома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12160" y="5750004"/>
            <a:ext cx="34563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Т.А.Шумакова, И.А. Солнцева, О.Б. Сафронова, В.Е. </a:t>
            </a:r>
            <a:r>
              <a:rPr lang="ru-RU" sz="1200" dirty="0" err="1"/>
              <a:t>Саеелло</a:t>
            </a:r>
            <a:r>
              <a:rPr lang="ru-RU" sz="1200" dirty="0"/>
              <a:t>, С.В. Серебрякова.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</a:t>
            </a:r>
            <a:r>
              <a:rPr lang="ru-RU" dirty="0"/>
              <a:t>с.</a:t>
            </a:r>
            <a:endParaRPr lang="uk-UA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31813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4077072"/>
            <a:ext cx="31051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412776"/>
            <a:ext cx="26834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1412776"/>
            <a:ext cx="2685231" cy="239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0" y="648866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4149080"/>
            <a:ext cx="2634630" cy="241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48680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/>
            <a:r>
              <a:rPr lang="ru-RU" sz="2400" dirty="0" err="1"/>
              <a:t>Злоякісна</a:t>
            </a:r>
            <a:r>
              <a:rPr lang="ru-RU" sz="2400" dirty="0"/>
              <a:t> природа </a:t>
            </a:r>
            <a:r>
              <a:rPr lang="ru-RU" sz="2400" dirty="0" err="1"/>
              <a:t>утворення</a:t>
            </a:r>
            <a:r>
              <a:rPr lang="ru-RU" sz="2400" dirty="0"/>
              <a:t>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88224" y="3861048"/>
            <a:ext cx="2310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Инвазивный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491880" y="386104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12160" y="5750004"/>
            <a:ext cx="34563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Т.А.Шумакова, И.А. Солнцева, О.Б. Сафронова, В.Е. </a:t>
            </a:r>
            <a:r>
              <a:rPr lang="ru-RU" sz="1200" dirty="0" err="1"/>
              <a:t>Саеелло</a:t>
            </a:r>
            <a:r>
              <a:rPr lang="ru-RU" sz="1200" dirty="0"/>
              <a:t>, С.В. Серебрякова.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</a:t>
            </a:r>
            <a:r>
              <a:rPr lang="ru-RU" dirty="0"/>
              <a:t>с.</a:t>
            </a:r>
            <a:endParaRPr lang="uk-UA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95536" y="386104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0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Нечіткий</a:t>
            </a:r>
            <a:r>
              <a:rPr lang="ru-RU" sz="2800" b="1" dirty="0"/>
              <a:t>, погано </a:t>
            </a:r>
            <a:r>
              <a:rPr lang="ru-RU" sz="2800" b="1" dirty="0" err="1"/>
              <a:t>визначається</a:t>
            </a:r>
            <a:r>
              <a:rPr lang="ru-RU" sz="2800" b="1" dirty="0"/>
              <a:t>, </a:t>
            </a:r>
            <a:r>
              <a:rPr lang="ru-RU" sz="2800" b="1" dirty="0" err="1"/>
              <a:t>неясний</a:t>
            </a:r>
            <a:r>
              <a:rPr lang="ru-RU" sz="2800" b="1" dirty="0"/>
              <a:t> край</a:t>
            </a:r>
            <a:endParaRPr lang="uk-UA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9"/>
            <a:ext cx="276225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052736"/>
            <a:ext cx="2857500" cy="279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980728"/>
            <a:ext cx="280035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21088"/>
            <a:ext cx="2736304" cy="235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539552" y="648866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4221088"/>
            <a:ext cx="2828925" cy="2277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3779912" y="6488668"/>
            <a:ext cx="2034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Медуллярний</a:t>
            </a:r>
            <a:r>
              <a:rPr lang="ru-RU" dirty="0"/>
              <a:t>  рак </a:t>
            </a:r>
            <a:endParaRPr lang="uk-UA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4868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/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r>
              <a:rPr lang="ru-RU" sz="2400" dirty="0"/>
              <a:t> в </a:t>
            </a:r>
            <a:r>
              <a:rPr lang="ru-RU" sz="2400" dirty="0" err="1"/>
              <a:t>навколишні</a:t>
            </a:r>
            <a:r>
              <a:rPr lang="ru-RU" sz="2400" dirty="0"/>
              <a:t> </a:t>
            </a:r>
            <a:r>
              <a:rPr lang="ru-RU" sz="2400" dirty="0" err="1"/>
              <a:t>тканини</a:t>
            </a:r>
            <a:r>
              <a:rPr lang="ru-RU" sz="2400" dirty="0"/>
              <a:t> </a:t>
            </a:r>
            <a:r>
              <a:rPr lang="ru-RU" sz="2400" dirty="0" err="1"/>
              <a:t>виходять</a:t>
            </a:r>
            <a:r>
              <a:rPr lang="ru-RU" sz="2400" dirty="0"/>
              <a:t> </a:t>
            </a:r>
            <a:r>
              <a:rPr lang="ru-RU" sz="2400" dirty="0" err="1"/>
              <a:t>тяжисті</a:t>
            </a:r>
            <a:r>
              <a:rPr lang="ru-RU" sz="2400" dirty="0"/>
              <a:t> </a:t>
            </a:r>
            <a:r>
              <a:rPr lang="ru-RU" sz="2400" dirty="0" err="1"/>
              <a:t>лінійні</a:t>
            </a:r>
            <a:r>
              <a:rPr lang="ru-RU" sz="2400" dirty="0"/>
              <a:t> </a:t>
            </a:r>
            <a:r>
              <a:rPr lang="ru-RU" sz="2400" dirty="0" err="1"/>
              <a:t>структури</a:t>
            </a:r>
            <a:r>
              <a:rPr lang="ru-RU" sz="2400" dirty="0"/>
              <a:t> – </a:t>
            </a:r>
            <a:r>
              <a:rPr lang="ru-RU" sz="2400" dirty="0" err="1"/>
              <a:t>спікули</a:t>
            </a:r>
            <a:r>
              <a:rPr lang="ru-RU" sz="2400" dirty="0"/>
              <a:t>. </a:t>
            </a:r>
            <a:r>
              <a:rPr lang="ru-RU" sz="2400" dirty="0" err="1"/>
              <a:t>Злоякісна</a:t>
            </a:r>
            <a:r>
              <a:rPr lang="ru-RU" sz="2400" dirty="0"/>
              <a:t> природа </a:t>
            </a:r>
            <a:r>
              <a:rPr lang="ru-RU" sz="2400" dirty="0" err="1"/>
              <a:t>утворення</a:t>
            </a:r>
            <a:r>
              <a:rPr lang="ru-RU" sz="24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660232" y="4005064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4077072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12160" y="5750004"/>
            <a:ext cx="34563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Т.А.Шумакова, И.А. Солнцева, О.Б. Сафронова, В.Е. </a:t>
            </a:r>
            <a:r>
              <a:rPr lang="ru-RU" sz="1200" dirty="0" err="1"/>
              <a:t>Саеелло</a:t>
            </a:r>
            <a:r>
              <a:rPr lang="ru-RU" sz="1200" dirty="0"/>
              <a:t>, С.В. Серебрякова.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</a:t>
            </a:r>
            <a:r>
              <a:rPr lang="ru-RU" dirty="0"/>
              <a:t>с.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0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Нечіткий</a:t>
            </a:r>
            <a:r>
              <a:rPr lang="ru-RU" sz="2800" b="1" dirty="0"/>
              <a:t>, погано </a:t>
            </a:r>
            <a:r>
              <a:rPr lang="ru-RU" sz="2800" b="1" dirty="0" err="1"/>
              <a:t>визначається</a:t>
            </a:r>
            <a:r>
              <a:rPr lang="ru-RU" sz="2800" b="1" dirty="0"/>
              <a:t> </a:t>
            </a:r>
            <a:r>
              <a:rPr lang="ru-RU" sz="2800" b="1" dirty="0" err="1"/>
              <a:t>неясний</a:t>
            </a:r>
            <a:r>
              <a:rPr lang="ru-RU" sz="2800" b="1" dirty="0"/>
              <a:t> край</a:t>
            </a:r>
            <a:endParaRPr lang="uk-UA" sz="28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648866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779912" y="648866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31527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412776"/>
            <a:ext cx="277566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50" y="1412776"/>
            <a:ext cx="3143250" cy="266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45024"/>
            <a:ext cx="3076575" cy="281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4365104"/>
            <a:ext cx="2160240" cy="205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3456384" cy="2642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268760"/>
            <a:ext cx="367240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419872" y="1340768"/>
            <a:ext cx="432048" cy="5040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1340768"/>
            <a:ext cx="360040" cy="360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764704"/>
            <a:ext cx="20202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«</a:t>
            </a:r>
            <a:r>
              <a:rPr lang="ru-RU" sz="2400" dirty="0" err="1"/>
              <a:t>Чорна</a:t>
            </a:r>
            <a:r>
              <a:rPr lang="ru-RU" sz="2400" dirty="0"/>
              <a:t> </a:t>
            </a:r>
            <a:r>
              <a:rPr lang="ru-RU" sz="2400" dirty="0" err="1"/>
              <a:t>зірка</a:t>
            </a:r>
            <a:r>
              <a:rPr lang="ru-RU" sz="2400" dirty="0"/>
              <a:t>»</a:t>
            </a:r>
            <a:endParaRPr lang="uk-UA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220072" y="764704"/>
            <a:ext cx="1762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«</a:t>
            </a:r>
            <a:r>
              <a:rPr lang="ru-RU" sz="2400" dirty="0" err="1"/>
              <a:t>Біла</a:t>
            </a:r>
            <a:r>
              <a:rPr lang="ru-RU" sz="2400" dirty="0"/>
              <a:t> </a:t>
            </a:r>
            <a:r>
              <a:rPr lang="ru-RU" sz="2400" dirty="0" err="1"/>
              <a:t>зірка</a:t>
            </a:r>
            <a:r>
              <a:rPr lang="ru-RU" sz="2400" dirty="0"/>
              <a:t>»</a:t>
            </a:r>
            <a:endParaRPr lang="uk-UA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6396335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Г.П. Корженкова. Комплексная рентгено-сонографическая диагностика заболеваний молочной железы. Практическое руководство. 1-е издание – М. ООО «Фирма СТРОМ», 2004 – с. </a:t>
            </a:r>
            <a:endParaRPr lang="uk-UA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9552" y="3933056"/>
            <a:ext cx="33843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Відсутній</a:t>
            </a:r>
            <a:r>
              <a:rPr lang="ru-RU" dirty="0"/>
              <a:t> </a:t>
            </a:r>
            <a:r>
              <a:rPr lang="ru-RU" dirty="0" err="1"/>
              <a:t>щільний</a:t>
            </a:r>
            <a:r>
              <a:rPr lang="ru-RU" dirty="0"/>
              <a:t> центр в </a:t>
            </a:r>
            <a:r>
              <a:rPr lang="ru-RU" dirty="0" err="1"/>
              <a:t>центральній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, </a:t>
            </a:r>
            <a:r>
              <a:rPr lang="ru-RU" dirty="0" err="1"/>
              <a:t>множинні</a:t>
            </a:r>
            <a:r>
              <a:rPr lang="ru-RU" dirty="0"/>
              <a:t> </a:t>
            </a:r>
            <a:r>
              <a:rPr lang="ru-RU" dirty="0" err="1"/>
              <a:t>овальні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округлі</a:t>
            </a:r>
            <a:r>
              <a:rPr lang="ru-RU" dirty="0"/>
              <a:t> 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просвітлення</a:t>
            </a:r>
            <a:r>
              <a:rPr lang="ru-RU" dirty="0"/>
              <a:t>, </a:t>
            </a:r>
            <a:r>
              <a:rPr lang="ru-RU" dirty="0" err="1"/>
              <a:t>променисті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 </a:t>
            </a:r>
            <a:r>
              <a:rPr lang="ru-RU" dirty="0" err="1"/>
              <a:t>множинні</a:t>
            </a:r>
            <a:r>
              <a:rPr lang="ru-RU" dirty="0"/>
              <a:t> </a:t>
            </a:r>
            <a:r>
              <a:rPr lang="ru-RU" dirty="0" err="1"/>
              <a:t>паралельні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 (</a:t>
            </a:r>
            <a:r>
              <a:rPr lang="ru-RU" dirty="0" err="1"/>
              <a:t>подібно</a:t>
            </a:r>
            <a:r>
              <a:rPr lang="ru-RU" dirty="0"/>
              <a:t> </a:t>
            </a:r>
            <a:r>
              <a:rPr lang="ru-RU" dirty="0" err="1"/>
              <a:t>мітлі</a:t>
            </a:r>
            <a:r>
              <a:rPr lang="ru-RU" dirty="0"/>
              <a:t>), </a:t>
            </a:r>
            <a:r>
              <a:rPr lang="ru-RU" dirty="0" err="1"/>
              <a:t>ніколи</a:t>
            </a:r>
            <a:r>
              <a:rPr lang="ru-RU" dirty="0"/>
              <a:t> не </a:t>
            </a:r>
            <a:r>
              <a:rPr lang="ru-RU" dirty="0" err="1"/>
              <a:t>досягають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644008" y="4005064"/>
            <a:ext cx="360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Щільна</a:t>
            </a:r>
            <a:r>
              <a:rPr lang="ru-RU" dirty="0"/>
              <a:t> центральна </a:t>
            </a:r>
            <a:r>
              <a:rPr lang="ru-RU" dirty="0" err="1"/>
              <a:t>частина</a:t>
            </a:r>
            <a:r>
              <a:rPr lang="ru-RU" dirty="0"/>
              <a:t>, </a:t>
            </a:r>
            <a:r>
              <a:rPr lang="ru-RU" dirty="0" err="1"/>
              <a:t>виражені</a:t>
            </a:r>
            <a:r>
              <a:rPr lang="ru-RU" dirty="0"/>
              <a:t> </a:t>
            </a:r>
            <a:r>
              <a:rPr lang="ru-RU" dirty="0" err="1"/>
              <a:t>спікули</a:t>
            </a:r>
            <a:r>
              <a:rPr lang="ru-RU" dirty="0"/>
              <a:t>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напрямках</a:t>
            </a:r>
            <a:r>
              <a:rPr lang="ru-RU" dirty="0"/>
              <a:t>, </a:t>
            </a:r>
            <a:r>
              <a:rPr lang="ru-RU" dirty="0" err="1"/>
              <a:t>котрі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досягати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втяжінням</a:t>
            </a:r>
            <a:endParaRPr lang="uk-UA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43608" y="0"/>
            <a:ext cx="51505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/>
              <a:t>«З</a:t>
            </a:r>
            <a:r>
              <a:rPr lang="uk-UA" sz="4000" b="1" dirty="0" err="1"/>
              <a:t>ірчасте</a:t>
            </a:r>
            <a:r>
              <a:rPr lang="ru-RU" sz="4000" b="1" dirty="0"/>
              <a:t>»  </a:t>
            </a:r>
            <a:r>
              <a:rPr lang="ru-RU" sz="4000" b="1" dirty="0" err="1"/>
              <a:t>ураження</a:t>
            </a:r>
            <a:endParaRPr lang="uk-UA" sz="40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-51468" y="980728"/>
            <a:ext cx="496832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547664" y="332656"/>
            <a:ext cx="162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«</a:t>
            </a:r>
            <a:r>
              <a:rPr lang="ru-RU" dirty="0" err="1"/>
              <a:t>Чорна</a:t>
            </a:r>
            <a:r>
              <a:rPr lang="ru-RU" dirty="0"/>
              <a:t> </a:t>
            </a:r>
            <a:r>
              <a:rPr lang="ru-RU" dirty="0" err="1"/>
              <a:t>зірка</a:t>
            </a:r>
            <a:r>
              <a:rPr lang="ru-RU" dirty="0"/>
              <a:t> »</a:t>
            </a:r>
            <a:endParaRPr lang="uk-UA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195736" y="980728"/>
            <a:ext cx="216024" cy="1296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5292080" y="980728"/>
            <a:ext cx="2952328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Прямая со стрелкой 10"/>
          <p:cNvCxnSpPr/>
          <p:nvPr/>
        </p:nvCxnSpPr>
        <p:spPr>
          <a:xfrm>
            <a:off x="5436096" y="3429000"/>
            <a:ext cx="216024" cy="7200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364088" y="2996952"/>
            <a:ext cx="360040" cy="288032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6156176" y="3645024"/>
            <a:ext cx="216024" cy="43204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611560" y="4941168"/>
            <a:ext cx="4536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buFont typeface="Arial" pitchFamily="34" charset="0"/>
              <a:buChar char="•"/>
            </a:pPr>
            <a:r>
              <a:rPr lang="ru-RU" dirty="0" err="1"/>
              <a:t>Зірчасте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архітектоніки</a:t>
            </a:r>
            <a:r>
              <a:rPr lang="ru-RU" dirty="0"/>
              <a:t>,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ru-RU" dirty="0" err="1"/>
              <a:t>втяжіння</a:t>
            </a:r>
            <a:r>
              <a:rPr lang="ru-RU" dirty="0"/>
              <a:t> соска,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шкірної</a:t>
            </a:r>
            <a:r>
              <a:rPr lang="ru-RU" dirty="0"/>
              <a:t> складки,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ru-RU" dirty="0" err="1"/>
              <a:t>доріжка</a:t>
            </a:r>
            <a:r>
              <a:rPr lang="ru-RU" dirty="0"/>
              <a:t> до соска</a:t>
            </a:r>
            <a:endParaRPr lang="uk-UA" dirty="0"/>
          </a:p>
        </p:txBody>
      </p:sp>
      <p:sp>
        <p:nvSpPr>
          <p:cNvPr id="17" name="Стрелка вправо 16"/>
          <p:cNvSpPr/>
          <p:nvPr/>
        </p:nvSpPr>
        <p:spPr>
          <a:xfrm flipH="1">
            <a:off x="0" y="5085184"/>
            <a:ext cx="504056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Стрелка вправо 17"/>
          <p:cNvSpPr/>
          <p:nvPr/>
        </p:nvSpPr>
        <p:spPr>
          <a:xfrm flipH="1">
            <a:off x="0" y="5301208"/>
            <a:ext cx="504056" cy="20764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Стрелка вправо 18"/>
          <p:cNvSpPr/>
          <p:nvPr/>
        </p:nvSpPr>
        <p:spPr>
          <a:xfrm flipH="1">
            <a:off x="0" y="5589240"/>
            <a:ext cx="504056" cy="216024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Стрелка вправо 19"/>
          <p:cNvSpPr/>
          <p:nvPr/>
        </p:nvSpPr>
        <p:spPr>
          <a:xfrm flipH="1">
            <a:off x="0" y="5877272"/>
            <a:ext cx="504056" cy="216024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s://radiologykey.com/wp-content/uploads/2016/08/DA4C20FF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4104456" cy="3888432"/>
          </a:xfrm>
          <a:prstGeom prst="rect">
            <a:avLst/>
          </a:prstGeom>
          <a:noFill/>
        </p:spPr>
      </p:pic>
      <p:pic>
        <p:nvPicPr>
          <p:cNvPr id="89092" name="Picture 4" descr="https://radiologykey.com/wp-content/uploads/2016/08/DA4C20FF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3374295" cy="396044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716016" y="4437112"/>
            <a:ext cx="44279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Післяопераційний</a:t>
            </a:r>
            <a:r>
              <a:rPr lang="ru-RU" b="1" dirty="0"/>
              <a:t> некроз жиру</a:t>
            </a:r>
            <a:r>
              <a:rPr lang="ru-RU" dirty="0"/>
              <a:t> . </a:t>
            </a:r>
          </a:p>
          <a:p>
            <a:r>
              <a:rPr lang="ru-RU" dirty="0" err="1"/>
              <a:t>Ця</a:t>
            </a:r>
            <a:r>
              <a:rPr lang="ru-RU" dirty="0"/>
              <a:t>  </a:t>
            </a:r>
            <a:r>
              <a:rPr lang="ru-RU" dirty="0" err="1"/>
              <a:t>спікулярна</a:t>
            </a:r>
            <a:r>
              <a:rPr lang="ru-RU" dirty="0"/>
              <a:t> масса </a:t>
            </a:r>
            <a:r>
              <a:rPr lang="ru-RU" dirty="0" err="1"/>
              <a:t>залишалась</a:t>
            </a:r>
            <a:r>
              <a:rPr lang="ru-RU" dirty="0"/>
              <a:t> </a:t>
            </a:r>
            <a:r>
              <a:rPr lang="ru-RU" dirty="0" err="1"/>
              <a:t>стабільною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7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r>
              <a:rPr lang="ru-RU" dirty="0"/>
              <a:t> Рентген </a:t>
            </a:r>
            <a:r>
              <a:rPr lang="ru-RU" dirty="0" err="1"/>
              <a:t>контрастний</a:t>
            </a:r>
            <a:r>
              <a:rPr lang="ru-RU" dirty="0"/>
              <a:t> </a:t>
            </a:r>
            <a:r>
              <a:rPr lang="ru-RU" dirty="0" err="1"/>
              <a:t>дріт</a:t>
            </a:r>
            <a:r>
              <a:rPr lang="ru-RU" dirty="0"/>
              <a:t> </a:t>
            </a:r>
            <a:r>
              <a:rPr lang="ru-RU" dirty="0" err="1"/>
              <a:t>вказує</a:t>
            </a:r>
            <a:r>
              <a:rPr lang="ru-RU" dirty="0"/>
              <a:t> на </a:t>
            </a:r>
            <a:r>
              <a:rPr lang="ru-RU" dirty="0" err="1"/>
              <a:t>рубець</a:t>
            </a:r>
            <a:r>
              <a:rPr lang="ru-RU" dirty="0"/>
              <a:t> </a:t>
            </a:r>
            <a:r>
              <a:rPr lang="ru-RU" dirty="0" err="1"/>
              <a:t>на</a:t>
            </a:r>
            <a:r>
              <a:rPr lang="ru-RU" dirty="0"/>
              <a:t> </a:t>
            </a:r>
            <a:r>
              <a:rPr lang="ru-RU" dirty="0" err="1"/>
              <a:t>шкірі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попередньої</a:t>
            </a:r>
            <a:r>
              <a:rPr lang="ru-RU" dirty="0"/>
              <a:t> </a:t>
            </a:r>
            <a:r>
              <a:rPr lang="ru-RU" dirty="0" err="1"/>
              <a:t>лампектомії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437112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спікулярна</a:t>
            </a:r>
            <a:r>
              <a:rPr lang="ru-RU" dirty="0"/>
              <a:t> масса МЗ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інфільтруючо</a:t>
            </a:r>
            <a:r>
              <a:rPr lang="ru-RU" dirty="0"/>
              <a:t> </a:t>
            </a:r>
            <a:r>
              <a:rPr lang="ru-RU" dirty="0" err="1"/>
              <a:t>карциноми</a:t>
            </a:r>
            <a:r>
              <a:rPr lang="ru-RU" dirty="0"/>
              <a:t> протока.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648866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https://radiologykey.com/breast-imaging-6/</a:t>
            </a:r>
            <a:endParaRPr lang="uk-UA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https://radiologykey.com/wp-content/uploads/2016/08/DA4C20FF1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3600450" cy="47625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6488668"/>
            <a:ext cx="9540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https://radiologykey.com/breast-imaging-6/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4766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Великий </a:t>
            </a:r>
            <a:r>
              <a:rPr lang="ru-RU" b="1" dirty="0" err="1"/>
              <a:t>субареолярний</a:t>
            </a:r>
            <a:r>
              <a:rPr lang="ru-RU" b="1" dirty="0"/>
              <a:t> </a:t>
            </a:r>
            <a:r>
              <a:rPr lang="ru-RU" b="1" dirty="0" err="1"/>
              <a:t>абсцес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  <a:r>
              <a:rPr lang="ru-RU" dirty="0" err="1"/>
              <a:t>Нечіткі</a:t>
            </a:r>
            <a:r>
              <a:rPr lang="ru-RU" dirty="0"/>
              <a:t> </a:t>
            </a:r>
            <a:r>
              <a:rPr lang="ru-RU" dirty="0" err="1"/>
              <a:t>межі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– результат </a:t>
            </a:r>
            <a:r>
              <a:rPr lang="ru-RU" dirty="0" err="1"/>
              <a:t>навколишньго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8631"/>
            <a:ext cx="8532440" cy="11430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симптом хвоста </a:t>
            </a:r>
            <a:r>
              <a:rPr lang="ru-RU" dirty="0" err="1">
                <a:solidFill>
                  <a:schemeClr val="tx1"/>
                </a:solidFill>
              </a:rPr>
              <a:t>комети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80728"/>
            <a:ext cx="7056784" cy="562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5940152" y="3429000"/>
            <a:ext cx="576064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3159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915352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915816" y="6488668"/>
            <a:ext cx="2597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http://24radiology.ru/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26656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75491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/>
              <a:t>Рентгенологічна</a:t>
            </a:r>
            <a:r>
              <a:rPr lang="ru-RU" sz="3200" b="1" dirty="0"/>
              <a:t> </a:t>
            </a:r>
            <a:r>
              <a:rPr lang="ru-RU" sz="3200" b="1" dirty="0" err="1"/>
              <a:t>щільність</a:t>
            </a:r>
            <a:r>
              <a:rPr lang="ru-RU" sz="3200" b="1" dirty="0"/>
              <a:t> </a:t>
            </a:r>
            <a:r>
              <a:rPr lang="ru-RU" sz="3200" b="1" dirty="0" err="1"/>
              <a:t>утворення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908720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Виділяють</a:t>
            </a:r>
            <a:r>
              <a:rPr lang="ru-RU" sz="2400" dirty="0"/>
              <a:t> </a:t>
            </a:r>
            <a:r>
              <a:rPr lang="ru-RU" sz="2400" dirty="0" err="1"/>
              <a:t>наступні</a:t>
            </a:r>
            <a:r>
              <a:rPr lang="ru-RU" sz="2400" dirty="0"/>
              <a:t> </a:t>
            </a:r>
            <a:r>
              <a:rPr lang="ru-RU" sz="2400" dirty="0" err="1"/>
              <a:t>варіанти</a:t>
            </a:r>
            <a:r>
              <a:rPr lang="ru-RU" sz="2400" dirty="0"/>
              <a:t>:</a:t>
            </a:r>
          </a:p>
          <a:p>
            <a:r>
              <a:rPr lang="ru-RU" sz="2400" dirty="0"/>
              <a:t>• </a:t>
            </a:r>
            <a:r>
              <a:rPr lang="ru-RU" sz="2400" dirty="0" err="1"/>
              <a:t>висока</a:t>
            </a:r>
            <a:r>
              <a:rPr lang="ru-RU" sz="2400" dirty="0"/>
              <a:t>;</a:t>
            </a:r>
          </a:p>
          <a:p>
            <a:r>
              <a:rPr lang="ru-RU" sz="2400" dirty="0"/>
              <a:t>• </a:t>
            </a:r>
            <a:r>
              <a:rPr lang="ru-RU" sz="2400" dirty="0" err="1"/>
              <a:t>середня</a:t>
            </a:r>
            <a:r>
              <a:rPr lang="ru-RU" sz="2400" dirty="0"/>
              <a:t>;</a:t>
            </a:r>
          </a:p>
          <a:p>
            <a:r>
              <a:rPr lang="ru-RU" sz="2400" dirty="0"/>
              <a:t>• </a:t>
            </a:r>
            <a:r>
              <a:rPr lang="ru-RU" sz="2400" dirty="0" err="1"/>
              <a:t>низька</a:t>
            </a:r>
            <a:r>
              <a:rPr lang="ru-RU" sz="2400" dirty="0"/>
              <a:t>;</a:t>
            </a:r>
          </a:p>
          <a:p>
            <a:r>
              <a:rPr lang="ru-RU" sz="2400" dirty="0"/>
              <a:t>• </a:t>
            </a:r>
            <a:r>
              <a:rPr lang="ru-RU" sz="2400" dirty="0" err="1"/>
              <a:t>жирова</a:t>
            </a:r>
            <a:r>
              <a:rPr lang="ru-RU" sz="2400" dirty="0"/>
              <a:t>.</a:t>
            </a:r>
          </a:p>
          <a:p>
            <a:pPr indent="273050" algn="just"/>
            <a:r>
              <a:rPr lang="ru-RU" sz="2400" dirty="0" err="1"/>
              <a:t>Оцінюють</a:t>
            </a:r>
            <a:r>
              <a:rPr lang="ru-RU" sz="2400" dirty="0"/>
              <a:t> </a:t>
            </a:r>
            <a:r>
              <a:rPr lang="ru-RU" sz="2400" dirty="0" err="1"/>
              <a:t>щільність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r>
              <a:rPr lang="ru-RU" sz="2400" dirty="0"/>
              <a:t> по </a:t>
            </a:r>
            <a:r>
              <a:rPr lang="ru-RU" sz="2400" dirty="0" err="1"/>
              <a:t>відношенню</a:t>
            </a:r>
            <a:r>
              <a:rPr lang="ru-RU" sz="2400" dirty="0"/>
              <a:t> до </a:t>
            </a:r>
            <a:r>
              <a:rPr lang="ru-RU" sz="2400" dirty="0" err="1"/>
              <a:t>щільності</a:t>
            </a:r>
            <a:r>
              <a:rPr lang="ru-RU" sz="2400" dirty="0"/>
              <a:t> </a:t>
            </a:r>
            <a:r>
              <a:rPr lang="ru-RU" sz="2400" dirty="0" err="1"/>
              <a:t>фіброгландулярної</a:t>
            </a:r>
            <a:r>
              <a:rPr lang="ru-RU" sz="2400" dirty="0"/>
              <a:t> </a:t>
            </a:r>
            <a:r>
              <a:rPr lang="ru-RU" sz="2400" dirty="0" err="1"/>
              <a:t>тканини</a:t>
            </a:r>
            <a:r>
              <a:rPr lang="ru-RU" sz="2400" dirty="0"/>
              <a:t>. </a:t>
            </a:r>
          </a:p>
          <a:p>
            <a:pPr indent="273050" algn="just"/>
            <a:r>
              <a:rPr lang="ru-RU" sz="2400" dirty="0" err="1"/>
              <a:t>Більшість</a:t>
            </a:r>
            <a:r>
              <a:rPr lang="ru-RU" sz="2400" dirty="0"/>
              <a:t> </a:t>
            </a:r>
            <a:r>
              <a:rPr lang="ru-RU" sz="2400" dirty="0" err="1"/>
              <a:t>злоякісних</a:t>
            </a:r>
            <a:r>
              <a:rPr lang="ru-RU" sz="2400" dirty="0"/>
              <a:t> </a:t>
            </a:r>
            <a:r>
              <a:rPr lang="ru-RU" sz="2400" dirty="0" err="1"/>
              <a:t>утворень</a:t>
            </a:r>
            <a:r>
              <a:rPr lang="ru-RU" sz="2400" dirty="0"/>
              <a:t> (70%)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високу</a:t>
            </a:r>
            <a:r>
              <a:rPr lang="ru-RU" sz="2400" dirty="0"/>
              <a:t> </a:t>
            </a:r>
            <a:r>
              <a:rPr lang="ru-RU" sz="2400" dirty="0" err="1"/>
              <a:t>щільність</a:t>
            </a:r>
            <a:r>
              <a:rPr lang="ru-RU" sz="2400" dirty="0"/>
              <a:t>, </a:t>
            </a:r>
            <a:r>
              <a:rPr lang="ru-RU" sz="2400" dirty="0" err="1"/>
              <a:t>ніж</a:t>
            </a:r>
            <a:r>
              <a:rPr lang="ru-RU" sz="2400" dirty="0"/>
              <a:t> </a:t>
            </a:r>
            <a:r>
              <a:rPr lang="ru-RU" sz="2400" dirty="0" err="1"/>
              <a:t>фіброгландулярна</a:t>
            </a:r>
            <a:r>
              <a:rPr lang="ru-RU" sz="2400" dirty="0"/>
              <a:t> тканина. </a:t>
            </a:r>
          </a:p>
          <a:p>
            <a:pPr indent="273050" algn="just"/>
            <a:r>
              <a:rPr lang="ru-RU" sz="2400" dirty="0"/>
              <a:t>22% </a:t>
            </a:r>
            <a:r>
              <a:rPr lang="ru-RU" sz="2400" dirty="0" err="1"/>
              <a:t>злоякісних</a:t>
            </a:r>
            <a:r>
              <a:rPr lang="ru-RU" sz="2400" dirty="0"/>
              <a:t> </a:t>
            </a:r>
            <a:r>
              <a:rPr lang="ru-RU" sz="2400" dirty="0" err="1"/>
              <a:t>утворень</a:t>
            </a:r>
            <a:r>
              <a:rPr lang="ru-RU" sz="2400" dirty="0"/>
              <a:t> за </a:t>
            </a:r>
            <a:r>
              <a:rPr lang="ru-RU" sz="2400" dirty="0" err="1"/>
              <a:t>щільністю</a:t>
            </a:r>
            <a:r>
              <a:rPr lang="ru-RU" sz="2400" dirty="0"/>
              <a:t> </a:t>
            </a:r>
            <a:r>
              <a:rPr lang="ru-RU" sz="2400" dirty="0" err="1"/>
              <a:t>схожі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фіброгландулярною</a:t>
            </a:r>
            <a:r>
              <a:rPr lang="ru-RU" sz="2400" dirty="0"/>
              <a:t> </a:t>
            </a:r>
            <a:r>
              <a:rPr lang="ru-RU" sz="2400" dirty="0" err="1"/>
              <a:t>таниною</a:t>
            </a:r>
            <a:r>
              <a:rPr lang="ru-RU" sz="2400" dirty="0"/>
              <a:t>. </a:t>
            </a:r>
          </a:p>
          <a:p>
            <a:pPr indent="273050" algn="just"/>
            <a:r>
              <a:rPr lang="ru-RU" sz="2400" dirty="0" err="1"/>
              <a:t>Низьку</a:t>
            </a:r>
            <a:r>
              <a:rPr lang="ru-RU" sz="2400" dirty="0"/>
              <a:t> </a:t>
            </a:r>
            <a:r>
              <a:rPr lang="ru-RU" sz="2400" dirty="0" err="1"/>
              <a:t>рентгенологічну</a:t>
            </a:r>
            <a:r>
              <a:rPr lang="ru-RU" sz="2400" dirty="0"/>
              <a:t> </a:t>
            </a:r>
            <a:r>
              <a:rPr lang="ru-RU" sz="2400" dirty="0" err="1"/>
              <a:t>щільність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жировмісні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r>
              <a:rPr lang="ru-RU" sz="2400" dirty="0"/>
              <a:t>. </a:t>
            </a:r>
          </a:p>
          <a:p>
            <a:pPr indent="273050"/>
            <a:r>
              <a:rPr lang="ru-RU" sz="2400" dirty="0" err="1"/>
              <a:t>Дуже</a:t>
            </a:r>
            <a:r>
              <a:rPr lang="ru-RU" sz="2400" dirty="0"/>
              <a:t> </a:t>
            </a:r>
            <a:r>
              <a:rPr lang="ru-RU" sz="2400" dirty="0" err="1"/>
              <a:t>рідко</a:t>
            </a:r>
            <a:r>
              <a:rPr lang="ru-RU" sz="2400" dirty="0"/>
              <a:t> </a:t>
            </a:r>
            <a:r>
              <a:rPr lang="ru-RU" sz="2400" dirty="0" err="1"/>
              <a:t>злоякісні</a:t>
            </a:r>
            <a:r>
              <a:rPr lang="ru-RU" sz="2400" dirty="0"/>
              <a:t> </a:t>
            </a:r>
            <a:r>
              <a:rPr lang="ru-RU" sz="2400" dirty="0" err="1"/>
              <a:t>утворення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низьку</a:t>
            </a:r>
            <a:r>
              <a:rPr lang="ru-RU" sz="2400" dirty="0"/>
              <a:t> </a:t>
            </a:r>
            <a:r>
              <a:rPr lang="ru-RU" sz="2400" dirty="0" err="1"/>
              <a:t>рентгенівську</a:t>
            </a:r>
            <a:r>
              <a:rPr lang="ru-RU" sz="2400" dirty="0"/>
              <a:t> </a:t>
            </a:r>
            <a:r>
              <a:rPr lang="ru-RU" sz="2400" dirty="0" err="1"/>
              <a:t>щільність</a:t>
            </a:r>
            <a:r>
              <a:rPr lang="ru-RU" sz="2400" dirty="0"/>
              <a:t>.</a:t>
            </a:r>
            <a:endParaRPr lang="uk-UA" sz="2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Мои документы\МАММОГРАФИЯ\Новая папка\УЗИ\plotnost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881063"/>
            <a:ext cx="8572500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0206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059832" y="3933056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6304002"/>
            <a:ext cx="94685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 аи соавт..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</a:t>
            </a:r>
            <a:r>
              <a:rPr lang="ru-RU" dirty="0"/>
              <a:t>с.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0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Висока</a:t>
            </a:r>
            <a:r>
              <a:rPr lang="ru-RU" sz="2800" b="1" dirty="0"/>
              <a:t> (</a:t>
            </a:r>
            <a:r>
              <a:rPr lang="ru-RU" sz="2800" b="1" dirty="0" err="1"/>
              <a:t>гіперденсна</a:t>
            </a:r>
            <a:r>
              <a:rPr lang="ru-RU" sz="2800" b="1" dirty="0"/>
              <a:t>) </a:t>
            </a:r>
            <a:r>
              <a:rPr lang="ru-RU" sz="2800" b="1" dirty="0" err="1"/>
              <a:t>щільність</a:t>
            </a:r>
            <a:r>
              <a:rPr lang="ru-RU" sz="2800" b="1" dirty="0"/>
              <a:t> </a:t>
            </a:r>
            <a:r>
              <a:rPr lang="ru-RU" sz="2800" b="1" dirty="0" err="1"/>
              <a:t>утворення</a:t>
            </a:r>
            <a:endParaRPr lang="uk-UA" sz="28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20689"/>
            <a:ext cx="255577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620688"/>
            <a:ext cx="2952328" cy="326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620688"/>
            <a:ext cx="3171825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444208" y="3933056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5949280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45024"/>
            <a:ext cx="2637733" cy="236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491880" y="3501008"/>
            <a:ext cx="1582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Фіброаденома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6304002"/>
            <a:ext cx="94685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 аи соавт..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</a:t>
            </a:r>
            <a:r>
              <a:rPr lang="ru-RU" dirty="0"/>
              <a:t>с.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0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Середня</a:t>
            </a:r>
            <a:r>
              <a:rPr lang="ru-RU" sz="2800" b="1" dirty="0"/>
              <a:t> (</a:t>
            </a:r>
            <a:r>
              <a:rPr lang="ru-RU" sz="2800" b="1" dirty="0" err="1"/>
              <a:t>ізоденсна</a:t>
            </a:r>
            <a:r>
              <a:rPr lang="ru-RU" sz="2800" b="1" dirty="0"/>
              <a:t>) </a:t>
            </a:r>
            <a:r>
              <a:rPr lang="ru-RU" sz="2800" b="1" dirty="0" err="1"/>
              <a:t>щільність</a:t>
            </a:r>
            <a:r>
              <a:rPr lang="ru-RU" sz="2800" b="1" dirty="0"/>
              <a:t> </a:t>
            </a:r>
            <a:r>
              <a:rPr lang="ru-RU" sz="2800" b="1" dirty="0" err="1"/>
              <a:t>утворення</a:t>
            </a:r>
            <a:endParaRPr lang="uk-UA" sz="28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692696"/>
            <a:ext cx="2488257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92696"/>
            <a:ext cx="2811741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645024"/>
            <a:ext cx="2704281" cy="242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602128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620688"/>
            <a:ext cx="265442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7308304" y="3501008"/>
            <a:ext cx="711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Кіста</a:t>
            </a:r>
            <a:endParaRPr lang="uk-UA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6304002"/>
            <a:ext cx="94685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 аи соавт..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</a:t>
            </a:r>
            <a:r>
              <a:rPr lang="ru-RU" dirty="0"/>
              <a:t>с.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0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Низька</a:t>
            </a:r>
            <a:r>
              <a:rPr lang="ru-RU" sz="2800" b="1" dirty="0"/>
              <a:t> (</a:t>
            </a:r>
            <a:r>
              <a:rPr lang="ru-RU" sz="2800" b="1" dirty="0" err="1"/>
              <a:t>гіподенсна</a:t>
            </a:r>
            <a:r>
              <a:rPr lang="ru-RU" sz="2800" b="1" dirty="0"/>
              <a:t>) </a:t>
            </a:r>
            <a:r>
              <a:rPr lang="ru-RU" sz="2800" b="1" dirty="0" err="1"/>
              <a:t>щільність</a:t>
            </a:r>
            <a:r>
              <a:rPr lang="ru-RU" sz="2800" b="1" dirty="0"/>
              <a:t> </a:t>
            </a:r>
            <a:r>
              <a:rPr lang="ru-RU" sz="2800" b="1" dirty="0" err="1"/>
              <a:t>утворення</a:t>
            </a:r>
            <a:endParaRPr lang="uk-UA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602128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Інвазивний</a:t>
            </a:r>
            <a:r>
              <a:rPr lang="ru-RU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995936" y="3645024"/>
            <a:ext cx="10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Гематома</a:t>
            </a:r>
            <a:endParaRPr lang="uk-UA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620689"/>
            <a:ext cx="2653833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692695"/>
            <a:ext cx="2952328" cy="293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020272" y="3573016"/>
            <a:ext cx="711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Кіста</a:t>
            </a:r>
            <a:endParaRPr lang="uk-UA" dirty="0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73016"/>
            <a:ext cx="238609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Прямая со стрелкой 16"/>
          <p:cNvCxnSpPr/>
          <p:nvPr/>
        </p:nvCxnSpPr>
        <p:spPr>
          <a:xfrm flipH="1">
            <a:off x="1763688" y="5661248"/>
            <a:ext cx="21602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5292080" y="1124744"/>
            <a:ext cx="216024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7884368" y="3284984"/>
            <a:ext cx="21602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8028384" y="1700808"/>
            <a:ext cx="216024" cy="720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548680"/>
            <a:ext cx="2915816" cy="294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7984" y="3717032"/>
            <a:ext cx="887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Ліпома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6304002"/>
            <a:ext cx="94685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 аи соавт..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</a:t>
            </a:r>
            <a:r>
              <a:rPr lang="ru-RU" dirty="0"/>
              <a:t>с.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0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Жирова </a:t>
            </a:r>
            <a:r>
              <a:rPr lang="ru-RU" sz="2800" b="1" dirty="0" err="1"/>
              <a:t>щільність</a:t>
            </a:r>
            <a:r>
              <a:rPr lang="ru-RU" sz="2800" b="1" dirty="0"/>
              <a:t> </a:t>
            </a:r>
            <a:r>
              <a:rPr lang="ru-RU" sz="2800" b="1" dirty="0" err="1"/>
              <a:t>утворення</a:t>
            </a:r>
            <a:endParaRPr lang="uk-UA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87824" y="5013176"/>
            <a:ext cx="1819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Жировий</a:t>
            </a:r>
            <a:r>
              <a:rPr lang="ru-RU" dirty="0"/>
              <a:t> некроз</a:t>
            </a:r>
            <a:endParaRPr lang="uk-UA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380312" y="3717032"/>
            <a:ext cx="887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Ліпома</a:t>
            </a:r>
            <a:endParaRPr lang="uk-UA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3083803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620688"/>
            <a:ext cx="316835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Прямая со стрелкой 16"/>
          <p:cNvCxnSpPr/>
          <p:nvPr/>
        </p:nvCxnSpPr>
        <p:spPr>
          <a:xfrm flipH="1">
            <a:off x="5724128" y="2204864"/>
            <a:ext cx="216024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995936" y="2276872"/>
            <a:ext cx="216024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620688"/>
            <a:ext cx="277180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89040"/>
            <a:ext cx="3019425" cy="250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/>
              <a:t>множинні</a:t>
            </a:r>
            <a:r>
              <a:rPr lang="ru-RU" sz="3200" b="1" dirty="0"/>
              <a:t> </a:t>
            </a:r>
            <a:r>
              <a:rPr lang="ru-RU" sz="3200" b="1" dirty="0" err="1"/>
              <a:t>гіподенсні</a:t>
            </a:r>
            <a:r>
              <a:rPr lang="ru-RU" sz="3200" b="1" dirty="0"/>
              <a:t> </a:t>
            </a:r>
            <a:r>
              <a:rPr lang="ru-RU" sz="3200" b="1" dirty="0" err="1"/>
              <a:t>утворення</a:t>
            </a:r>
            <a:r>
              <a:rPr lang="ru-RU" sz="3200" b="1" dirty="0"/>
              <a:t> в </a:t>
            </a:r>
            <a:r>
              <a:rPr lang="ru-RU" sz="3200" b="1" dirty="0" err="1"/>
              <a:t>правій</a:t>
            </a:r>
            <a:r>
              <a:rPr lang="ru-RU" sz="3200" b="1" dirty="0"/>
              <a:t> </a:t>
            </a:r>
            <a:r>
              <a:rPr lang="ru-RU" sz="3200" b="1" dirty="0" err="1"/>
              <a:t>молочній</a:t>
            </a:r>
            <a:r>
              <a:rPr lang="ru-RU" sz="3200" b="1" dirty="0"/>
              <a:t> </a:t>
            </a:r>
            <a:r>
              <a:rPr lang="ru-RU" sz="3200" b="1" dirty="0" err="1"/>
              <a:t>залозі</a:t>
            </a:r>
            <a:r>
              <a:rPr lang="ru-RU" sz="3200" b="1" dirty="0"/>
              <a:t>.</a:t>
            </a:r>
          </a:p>
        </p:txBody>
      </p:sp>
      <p:pic>
        <p:nvPicPr>
          <p:cNvPr id="11266" name="Picture 2" descr="E:\Мои документы\МАММОГРАФИЯ\Новая папка\УЗИ\Gipodensnoe-obrazovanie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536504"/>
            <a:ext cx="8572500" cy="534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9927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6512511" cy="1143000"/>
          </a:xfrm>
        </p:spPr>
        <p:txBody>
          <a:bodyPr>
            <a:noAutofit/>
          </a:bodyPr>
          <a:lstStyle/>
          <a:p>
            <a:r>
              <a:rPr lang="ru-RU" sz="2800" dirty="0" err="1"/>
              <a:t>І</a:t>
            </a:r>
            <a:r>
              <a:rPr lang="ru-RU" sz="2800" b="1" dirty="0" err="1"/>
              <a:t>нвазивний</a:t>
            </a:r>
            <a:r>
              <a:rPr lang="ru-RU" sz="2800" b="1" dirty="0"/>
              <a:t> </a:t>
            </a:r>
            <a:r>
              <a:rPr lang="ru-RU" sz="2800" b="1" dirty="0" err="1"/>
              <a:t>протоковий</a:t>
            </a:r>
            <a:r>
              <a:rPr lang="ru-RU" sz="2800" b="1" dirty="0"/>
              <a:t> рак 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9495" y="5805264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Гіперденсне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спікулоподібними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контурами.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втяжіння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2290" name="Picture 2" descr="E:\Мои документы\МАММОГРАФИЯ\Новая папка\УЗИ\Giperdensnoe-obrazovanie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6518498" cy="424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3560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err="1"/>
              <a:t>Порушення</a:t>
            </a:r>
            <a:r>
              <a:rPr lang="ru-RU" sz="3600" b="1" dirty="0"/>
              <a:t> </a:t>
            </a:r>
            <a:r>
              <a:rPr lang="ru-RU" sz="3600" b="1" dirty="0" err="1"/>
              <a:t>архітектоніки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5702" y="1052736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архітектоніки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описуванні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фокальне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втяжіння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деформація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локальна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зірчастість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візначається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2-х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проекціях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візуалізується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Дифференціальний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архітектоніки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рубцеві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інвазивна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карцинома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архітектоніки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інколи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тому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карциноми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037271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373216"/>
            <a:ext cx="8676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архітектоніки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рубцевими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підтвердилась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314" name="Picture 2" descr="E:\Мои документы\МАММОГРАФИЯ\Новая папка\УЗИ\a53b952ee3a962_4-sc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16"/>
            <a:ext cx="6480720" cy="523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5986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0"/>
            <a:ext cx="842493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/>
              <a:t>Асиметрія</a:t>
            </a:r>
            <a:endParaRPr lang="ru-RU" sz="3200" b="1" dirty="0"/>
          </a:p>
          <a:p>
            <a:endParaRPr lang="ru-RU" sz="2400" dirty="0"/>
          </a:p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проекціях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Фокальна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Глобальна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745073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4534"/>
            <a:ext cx="835292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архітектоніки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пальпується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Фокальна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вогнищева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2-х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проекціях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котрий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виявитись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нормальною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МЗ,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доброякісною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знахідкою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рубець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біопсії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так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глобальній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залучена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четверть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доброякісні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знахідки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рубець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біопсії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псевдоангіоматозна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гиперплазія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наростає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932934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661248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Маммограмми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проекціях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візуалізується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асиметричність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УЗД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338" name="Picture 2" descr="E:\Мои документы\МАММОГРАФИЯ\Новая папка\УЗИ\assimetrichnost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-6036"/>
            <a:ext cx="6302474" cy="569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8844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332656"/>
            <a:ext cx="4241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Вогнищева</a:t>
            </a:r>
            <a:r>
              <a:rPr lang="ru-RU" dirty="0"/>
              <a:t> </a:t>
            </a:r>
            <a:r>
              <a:rPr lang="ru-RU" dirty="0" err="1"/>
              <a:t>асиметрія</a:t>
            </a:r>
            <a:r>
              <a:rPr lang="ru-RU" dirty="0"/>
              <a:t>  </a:t>
            </a:r>
            <a:r>
              <a:rPr lang="ru-RU" dirty="0" err="1"/>
              <a:t>молочної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15719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Пацієнтка</a:t>
            </a:r>
            <a:r>
              <a:rPr lang="ru-RU" dirty="0"/>
              <a:t> 61р. </a:t>
            </a:r>
            <a:r>
              <a:rPr lang="ru-RU" dirty="0" err="1"/>
              <a:t>Вогнищева</a:t>
            </a:r>
            <a:r>
              <a:rPr lang="ru-RU" dirty="0"/>
              <a:t> </a:t>
            </a:r>
            <a:r>
              <a:rPr lang="ru-RU" dirty="0" err="1"/>
              <a:t>асиметрія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молочної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 При </a:t>
            </a:r>
            <a:r>
              <a:rPr lang="ru-RU" dirty="0" err="1"/>
              <a:t>морфологічній</a:t>
            </a:r>
            <a:r>
              <a:rPr lang="ru-RU" dirty="0"/>
              <a:t> </a:t>
            </a:r>
            <a:r>
              <a:rPr lang="ru-RU" dirty="0" err="1"/>
              <a:t>верифікації</a:t>
            </a:r>
            <a:r>
              <a:rPr lang="ru-RU" dirty="0"/>
              <a:t> – </a:t>
            </a:r>
            <a:r>
              <a:rPr lang="ru-RU" dirty="0" err="1"/>
              <a:t>проліферативний</a:t>
            </a:r>
            <a:r>
              <a:rPr lang="ru-RU" dirty="0"/>
              <a:t> ФАМ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304002"/>
            <a:ext cx="85689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 и соавт..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</a:t>
            </a:r>
            <a:r>
              <a:rPr lang="ru-RU" dirty="0"/>
              <a:t>с.</a:t>
            </a:r>
            <a:endParaRPr lang="uk-UA" dirty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836713"/>
            <a:ext cx="216024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9" y="836712"/>
            <a:ext cx="197971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08720"/>
            <a:ext cx="2539333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908720"/>
            <a:ext cx="237626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0"/>
            <a:ext cx="4024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Вогнищева</a:t>
            </a:r>
            <a:r>
              <a:rPr lang="ru-RU" dirty="0"/>
              <a:t> </a:t>
            </a:r>
            <a:r>
              <a:rPr lang="ru-RU" dirty="0" err="1"/>
              <a:t>асиметрія</a:t>
            </a:r>
            <a:r>
              <a:rPr lang="ru-RU" dirty="0"/>
              <a:t>  </a:t>
            </a:r>
            <a:r>
              <a:rPr lang="ru-RU" dirty="0" err="1"/>
              <a:t>молочної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15719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Пацієнтка</a:t>
            </a:r>
            <a:r>
              <a:rPr lang="ru-RU" dirty="0"/>
              <a:t> 72 р. </a:t>
            </a:r>
            <a:r>
              <a:rPr lang="ru-RU" dirty="0" err="1"/>
              <a:t>Вогнищева</a:t>
            </a:r>
            <a:r>
              <a:rPr lang="ru-RU" dirty="0"/>
              <a:t> </a:t>
            </a:r>
            <a:r>
              <a:rPr lang="ru-RU" dirty="0" err="1"/>
              <a:t>асиметрія</a:t>
            </a:r>
            <a:r>
              <a:rPr lang="ru-RU" dirty="0"/>
              <a:t> </a:t>
            </a:r>
            <a:r>
              <a:rPr lang="ru-RU" dirty="0" err="1"/>
              <a:t>лівої</a:t>
            </a:r>
            <a:r>
              <a:rPr lang="ru-RU" dirty="0"/>
              <a:t> </a:t>
            </a:r>
            <a:r>
              <a:rPr lang="ru-RU" dirty="0" err="1"/>
              <a:t>молочної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 При </a:t>
            </a:r>
            <a:r>
              <a:rPr lang="ru-RU" dirty="0" err="1"/>
              <a:t>морфологічній</a:t>
            </a:r>
            <a:r>
              <a:rPr lang="ru-RU" dirty="0"/>
              <a:t> </a:t>
            </a:r>
            <a:r>
              <a:rPr lang="ru-RU" dirty="0" err="1"/>
              <a:t>верифікації</a:t>
            </a:r>
            <a:r>
              <a:rPr lang="ru-RU" dirty="0"/>
              <a:t> – </a:t>
            </a:r>
            <a:r>
              <a:rPr lang="ru-RU" dirty="0" err="1"/>
              <a:t>інвазивна</a:t>
            </a:r>
            <a:r>
              <a:rPr lang="ru-RU" dirty="0"/>
              <a:t> карцинома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304002"/>
            <a:ext cx="85689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 и соавт..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</a:t>
            </a:r>
            <a:r>
              <a:rPr lang="ru-RU" dirty="0"/>
              <a:t>с.</a:t>
            </a:r>
            <a:endParaRPr lang="uk-UA" dirty="0"/>
          </a:p>
        </p:txBody>
      </p:sp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7813" y="836712"/>
            <a:ext cx="2036187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7320" y="836712"/>
            <a:ext cx="201622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08720"/>
            <a:ext cx="201665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908720"/>
            <a:ext cx="180085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3140968"/>
            <a:ext cx="1800200" cy="212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12409"/>
            <a:ext cx="90364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данного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прогнозу: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міжчасточкових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перегородок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втяжіння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соска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УЗД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множинні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аденокарциномі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ПЕТ\КТ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інфільтративна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карцинома.</a:t>
            </a:r>
          </a:p>
        </p:txBody>
      </p:sp>
      <p:pic>
        <p:nvPicPr>
          <p:cNvPr id="15362" name="Picture 2" descr="E:\Мои документы\МАММОГРАФИЯ\Новая папка\УЗИ\a53b955ae9bcd6_6-asymmet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27"/>
            <a:ext cx="5328592" cy="328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7607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навідміну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унілатеральне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дзеркальної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кореляції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фіброзно-залозистої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вігнуті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гіперщільні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жиру). В той час як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випуклі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описуванні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некоректно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описуванні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тканиною. </a:t>
            </a:r>
          </a:p>
        </p:txBody>
      </p:sp>
    </p:spTree>
    <p:extLst>
      <p:ext uri="{BB962C8B-B14F-4D97-AF65-F5344CB8AC3E}">
        <p14:creationId xmlns:p14="http://schemas.microsoft.com/office/powerpoint/2010/main" val="26503992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260648"/>
            <a:ext cx="3458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Асиметрична</a:t>
            </a:r>
            <a:r>
              <a:rPr lang="ru-RU" b="1" dirty="0"/>
              <a:t> </a:t>
            </a:r>
            <a:r>
              <a:rPr lang="ru-RU" b="1" dirty="0" err="1"/>
              <a:t>паренхіма</a:t>
            </a:r>
            <a:r>
              <a:rPr lang="ru-RU" b="1" dirty="0"/>
              <a:t> грудей</a:t>
            </a:r>
            <a:endParaRPr lang="uk-U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692696"/>
            <a:ext cx="367240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92696"/>
            <a:ext cx="3744416" cy="3712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3528" y="4509120"/>
            <a:ext cx="36724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А. </a:t>
            </a:r>
            <a:r>
              <a:rPr lang="ru-RU" dirty="0" err="1"/>
              <a:t>Краніо-каудальний</a:t>
            </a:r>
            <a:r>
              <a:rPr lang="ru-RU" dirty="0"/>
              <a:t> вид </a:t>
            </a:r>
            <a:r>
              <a:rPr lang="ru-RU" dirty="0" err="1"/>
              <a:t>обох</a:t>
            </a:r>
            <a:r>
              <a:rPr lang="ru-RU" dirty="0"/>
              <a:t> </a:t>
            </a:r>
            <a:r>
              <a:rPr lang="ru-RU" dirty="0" err="1"/>
              <a:t>молочних</a:t>
            </a:r>
            <a:r>
              <a:rPr lang="ru-RU" dirty="0"/>
              <a:t>  </a:t>
            </a:r>
            <a:r>
              <a:rPr lang="ru-RU" dirty="0" err="1"/>
              <a:t>залоз</a:t>
            </a:r>
            <a:r>
              <a:rPr lang="ru-RU" dirty="0"/>
              <a:t> у </a:t>
            </a:r>
            <a:r>
              <a:rPr lang="ru-RU" dirty="0" err="1"/>
              <a:t>безсиптомної</a:t>
            </a:r>
            <a:r>
              <a:rPr lang="ru-RU" dirty="0"/>
              <a:t> </a:t>
            </a:r>
            <a:r>
              <a:rPr lang="ru-RU" dirty="0" err="1"/>
              <a:t>жінки</a:t>
            </a:r>
            <a:r>
              <a:rPr lang="ru-RU" dirty="0"/>
              <a:t>. </a:t>
            </a:r>
          </a:p>
          <a:p>
            <a:r>
              <a:rPr lang="ru-RU" dirty="0"/>
              <a:t>Область </a:t>
            </a:r>
            <a:r>
              <a:rPr lang="ru-RU" dirty="0" err="1"/>
              <a:t>асиметричної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</a:t>
            </a:r>
            <a:r>
              <a:rPr lang="ru-RU" dirty="0" err="1"/>
              <a:t>помітна</a:t>
            </a:r>
            <a:r>
              <a:rPr lang="ru-RU" dirty="0"/>
              <a:t> на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стороні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( </a:t>
            </a:r>
            <a:r>
              <a:rPr lang="ru-RU" i="1" dirty="0" err="1"/>
              <a:t>стрілки</a:t>
            </a:r>
            <a:r>
              <a:rPr lang="ru-RU" dirty="0"/>
              <a:t> ). 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450912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B</a:t>
            </a:r>
            <a:r>
              <a:rPr lang="ru-RU" dirty="0"/>
              <a:t> . </a:t>
            </a:r>
            <a:r>
              <a:rPr lang="ru-RU" dirty="0" err="1"/>
              <a:t>Компресіне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:</a:t>
            </a:r>
          </a:p>
          <a:p>
            <a:pPr>
              <a:buFontTx/>
              <a:buChar char="-"/>
            </a:pPr>
            <a:r>
              <a:rPr lang="ru-RU" dirty="0"/>
              <a:t>Нормальна </a:t>
            </a:r>
            <a:r>
              <a:rPr lang="ru-RU" dirty="0" err="1"/>
              <a:t>архітектура</a:t>
            </a:r>
            <a:r>
              <a:rPr lang="ru-RU" dirty="0"/>
              <a:t> МЗ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підвищеної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. </a:t>
            </a:r>
          </a:p>
          <a:p>
            <a:pPr>
              <a:buFontTx/>
              <a:buChar char="-"/>
            </a:pPr>
            <a:r>
              <a:rPr lang="ru-RU" dirty="0" err="1"/>
              <a:t>Гістологія</a:t>
            </a:r>
            <a:r>
              <a:rPr lang="ru-RU" dirty="0"/>
              <a:t>: нормальна тканина МЗ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6488668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https://radiologykey.com/breast-imaging-6/</a:t>
            </a:r>
            <a:endParaRPr lang="uk-UA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260648"/>
            <a:ext cx="3458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Асиметрична</a:t>
            </a:r>
            <a:r>
              <a:rPr lang="ru-RU" b="1" dirty="0"/>
              <a:t> </a:t>
            </a:r>
            <a:r>
              <a:rPr lang="ru-RU" b="1" dirty="0" err="1"/>
              <a:t>паренхіма</a:t>
            </a:r>
            <a:r>
              <a:rPr lang="ru-RU" b="1" dirty="0"/>
              <a:t> грудей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4549676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r>
              <a:rPr lang="ru-RU" dirty="0" err="1"/>
              <a:t>асиметрична</a:t>
            </a:r>
            <a:r>
              <a:rPr lang="ru-RU" dirty="0"/>
              <a:t> область </a:t>
            </a:r>
            <a:r>
              <a:rPr lang="ru-RU" dirty="0" err="1"/>
              <a:t>підвищеної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в </a:t>
            </a:r>
            <a:r>
              <a:rPr lang="ru-RU" dirty="0" err="1"/>
              <a:t>зовнішньому</a:t>
            </a:r>
            <a:r>
              <a:rPr lang="ru-RU" dirty="0"/>
              <a:t> </a:t>
            </a:r>
            <a:r>
              <a:rPr lang="ru-RU" dirty="0" err="1"/>
              <a:t>квадраті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( </a:t>
            </a:r>
            <a:r>
              <a:rPr lang="ru-RU" i="1" dirty="0" err="1"/>
              <a:t>стрілки</a:t>
            </a:r>
            <a:r>
              <a:rPr lang="ru-RU" dirty="0"/>
              <a:t> )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450912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B</a:t>
            </a:r>
            <a:r>
              <a:rPr lang="ru-RU" dirty="0"/>
              <a:t> . </a:t>
            </a:r>
            <a:r>
              <a:rPr lang="ru-RU" dirty="0" err="1"/>
              <a:t>Компресійне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:</a:t>
            </a:r>
          </a:p>
          <a:p>
            <a:pPr>
              <a:buFontTx/>
              <a:buChar char="-"/>
            </a:pP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істинні</a:t>
            </a:r>
            <a:r>
              <a:rPr lang="ru-RU" dirty="0"/>
              <a:t> </a:t>
            </a:r>
            <a:r>
              <a:rPr lang="ru-RU" dirty="0" err="1"/>
              <a:t>пухлинна</a:t>
            </a:r>
            <a:r>
              <a:rPr lang="ru-RU" dirty="0"/>
              <a:t> масса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випуклими</a:t>
            </a:r>
            <a:r>
              <a:rPr lang="ru-RU" dirty="0"/>
              <a:t> межами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щільністю</a:t>
            </a:r>
            <a:r>
              <a:rPr lang="ru-RU" dirty="0"/>
              <a:t>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збільшується</a:t>
            </a:r>
            <a:r>
              <a:rPr lang="ru-RU" dirty="0"/>
              <a:t> до центру. </a:t>
            </a:r>
          </a:p>
          <a:p>
            <a:pPr>
              <a:buFontTx/>
              <a:buChar char="-"/>
            </a:pPr>
            <a:r>
              <a:rPr lang="ru-RU" dirty="0" err="1"/>
              <a:t>Гістологія</a:t>
            </a:r>
            <a:r>
              <a:rPr lang="ru-RU" dirty="0"/>
              <a:t>: </a:t>
            </a:r>
            <a:r>
              <a:rPr lang="ru-RU" b="1" dirty="0" err="1"/>
              <a:t>Проникаюча</a:t>
            </a:r>
            <a:r>
              <a:rPr lang="ru-RU" b="1" dirty="0"/>
              <a:t> карцинома </a:t>
            </a:r>
            <a:r>
              <a:rPr lang="ru-RU" b="1" dirty="0" err="1"/>
              <a:t>протоків</a:t>
            </a:r>
            <a:r>
              <a:rPr lang="ru-RU" b="1" dirty="0"/>
              <a:t>.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6488668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https://radiologykey.com/breast-imaging-6/</a:t>
            </a:r>
            <a:endParaRPr lang="uk-UA" dirty="0"/>
          </a:p>
        </p:txBody>
      </p:sp>
      <p:sp>
        <p:nvSpPr>
          <p:cNvPr id="88066" name="AutoShape 2" descr="https://radiologykey.com/wp-content/uploads/2016/08/DA4C20FF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3312368" cy="37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908719"/>
            <a:ext cx="3168352" cy="356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533928" cy="114300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Кальцинати</a:t>
            </a:r>
            <a:r>
              <a:rPr lang="ru-RU" b="1" dirty="0"/>
              <a:t> </a:t>
            </a:r>
            <a:r>
              <a:rPr lang="ru-RU" b="1" dirty="0" err="1"/>
              <a:t>молочної</a:t>
            </a:r>
            <a:r>
              <a:rPr lang="ru-RU" b="1" dirty="0"/>
              <a:t> </a:t>
            </a:r>
            <a:r>
              <a:rPr lang="ru-RU" b="1" dirty="0" err="1"/>
              <a:t>залози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1032" y="692696"/>
            <a:ext cx="87129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нічим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пальпується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при великих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см)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підшкірному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27305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80%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273050" algn="just">
              <a:buFont typeface="Arial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запальне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indent="273050" algn="just">
              <a:buFont typeface="Arial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indent="273050" algn="just">
              <a:buFont typeface="Arial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дисгормональне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indent="273050" algn="just">
              <a:buFont typeface="Arial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інволютивне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indent="273050" algn="just">
              <a:buFont typeface="Arial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неоплазії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 20% . </a:t>
            </a:r>
          </a:p>
        </p:txBody>
      </p:sp>
    </p:spTree>
    <p:extLst>
      <p:ext uri="{BB962C8B-B14F-4D97-AF65-F5344CB8AC3E}">
        <p14:creationId xmlns:p14="http://schemas.microsoft.com/office/powerpoint/2010/main" val="12061210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кальцинатів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число, форма,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розділяють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макрокальцинати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одиничні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множинні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часточкові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протокові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172202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74846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/>
              <a:t>Кальцифікати</a:t>
            </a:r>
            <a:r>
              <a:rPr lang="ru-RU" sz="3200" b="1" dirty="0"/>
              <a:t> </a:t>
            </a:r>
          </a:p>
          <a:p>
            <a:r>
              <a:rPr lang="ru-RU" dirty="0"/>
              <a:t>За </a:t>
            </a:r>
            <a:r>
              <a:rPr lang="ru-RU" dirty="0" err="1"/>
              <a:t>данними</a:t>
            </a:r>
            <a:r>
              <a:rPr lang="ru-RU" dirty="0"/>
              <a:t> BI-RADS — 2013 </a:t>
            </a:r>
            <a:r>
              <a:rPr lang="ru-RU" dirty="0" err="1"/>
              <a:t>кальцифікати</a:t>
            </a:r>
            <a:r>
              <a:rPr lang="ru-RU" dirty="0"/>
              <a:t>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розділяти</a:t>
            </a:r>
            <a:r>
              <a:rPr lang="ru-RU" dirty="0"/>
              <a:t> </a:t>
            </a:r>
            <a:r>
              <a:rPr lang="ru-RU" dirty="0" err="1"/>
              <a:t>наступним</a:t>
            </a:r>
            <a:r>
              <a:rPr lang="ru-RU" dirty="0"/>
              <a:t> чином (</a:t>
            </a:r>
            <a:r>
              <a:rPr lang="ru-RU" dirty="0" err="1"/>
              <a:t>представленно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в </a:t>
            </a:r>
            <a:r>
              <a:rPr lang="ru-RU" dirty="0" err="1"/>
              <a:t>таблиці</a:t>
            </a:r>
            <a:r>
              <a:rPr lang="ru-RU" dirty="0"/>
              <a:t>):</a:t>
            </a:r>
          </a:p>
          <a:p>
            <a:pPr algn="ctr"/>
            <a:r>
              <a:rPr lang="ru-RU" sz="2400" b="1" dirty="0" err="1"/>
              <a:t>Класифікація</a:t>
            </a:r>
            <a:r>
              <a:rPr lang="ru-RU" sz="2400" b="1" dirty="0"/>
              <a:t> </a:t>
            </a:r>
            <a:r>
              <a:rPr lang="ru-RU" sz="2400" b="1" dirty="0" err="1"/>
              <a:t>кальцинатів</a:t>
            </a:r>
            <a:endParaRPr lang="ru-RU" sz="2400" b="1" dirty="0"/>
          </a:p>
        </p:txBody>
      </p:sp>
      <p:pic>
        <p:nvPicPr>
          <p:cNvPr id="16386" name="Picture 2" descr="E:\Мои документы\МАММОГРАФИЯ\Новая папка\УЗИ\Klassifatsiy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" y="1696744"/>
            <a:ext cx="9122828" cy="367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299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892480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мікрокальцинатів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 M.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8443" y="1844824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мікрокальцинатів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 M.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мікрокальцинатів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5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1688" indent="-801688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Тип1.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Круглі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дугоподібні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інколи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півмісяцеві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маленьким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мікрокістозним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ектазіям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01688" indent="-801688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Круглі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01688" indent="-801688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Пилоподібні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01688" indent="-801688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Точкові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01688" indent="-801688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5.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Червоподібні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деревоподібні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внутрішньопротоковий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некроз.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324597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98681"/>
            <a:ext cx="8856984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кальцієвих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Протоков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протоках.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лактостазу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ектазіях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інтрадуктальному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червоподібними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лінійними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голковими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внутрішньопротокового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фіброзно-кістозного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мастопатії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звапнення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інволюції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формою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півмісяць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чашу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яєчні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шкарлупи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Стромальні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одиничними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фіброаденомах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ліпомах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атеросклерозі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попкорну, овалу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безформними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неоплазіях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макроутворення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доброякісних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56811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ПАТОГЕНЕЗ КАЛЬЦИНАТІВ.</a:t>
            </a:r>
          </a:p>
          <a:p>
            <a:pPr indent="273050" algn="just"/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звапнення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оснований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випадіню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осад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локального ацидоза.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вуглеводно-ліпідного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виснаження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буферних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при запальному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вогнищі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піровиноградна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кетокислоти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осмотичний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затримується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русла.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запальному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некротичному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вогнищі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відбуваеться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осад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7404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Доброякісні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Великоглибчаті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звапнення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типом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поп-корн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інволюційних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фіброаденом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типу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чашечок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типу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типу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шкарлупи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звапнення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Дистрофічні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(часто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типу «прута»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Звапніння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Звапніння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Звапніння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шовного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Круглі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81084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526732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267744" y="260648"/>
            <a:ext cx="3382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/>
              <a:t>Кальцинати</a:t>
            </a:r>
            <a:r>
              <a:rPr lang="ru-RU" sz="2800" b="1" dirty="0"/>
              <a:t> </a:t>
            </a:r>
            <a:r>
              <a:rPr lang="ru-RU" sz="2800" b="1" dirty="0" err="1"/>
              <a:t>шкіри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1052736"/>
            <a:ext cx="3563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візуалізуються</a:t>
            </a:r>
            <a:r>
              <a:rPr lang="ru-RU" dirty="0"/>
              <a:t> </a:t>
            </a:r>
            <a:r>
              <a:rPr lang="ru-RU" dirty="0" err="1"/>
              <a:t>навколо</a:t>
            </a:r>
            <a:r>
              <a:rPr lang="ru-RU" dirty="0"/>
              <a:t> ореола, в </a:t>
            </a:r>
            <a:r>
              <a:rPr lang="ru-RU" dirty="0" err="1"/>
              <a:t>шкірі</a:t>
            </a:r>
            <a:r>
              <a:rPr lang="ru-RU" dirty="0"/>
              <a:t> </a:t>
            </a:r>
            <a:r>
              <a:rPr lang="ru-RU" dirty="0" err="1"/>
              <a:t>інфрамаммарної</a:t>
            </a:r>
            <a:r>
              <a:rPr lang="ru-RU" dirty="0"/>
              <a:t> складки, в </a:t>
            </a:r>
            <a:r>
              <a:rPr lang="ru-RU" dirty="0" err="1"/>
              <a:t>парастеральній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та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аксилярного</a:t>
            </a:r>
            <a:r>
              <a:rPr lang="ru-RU" dirty="0"/>
              <a:t> </a:t>
            </a:r>
            <a:r>
              <a:rPr lang="ru-RU" dirty="0" err="1"/>
              <a:t>відростка</a:t>
            </a:r>
            <a:r>
              <a:rPr lang="ru-RU" dirty="0"/>
              <a:t>. Як правило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розміщені</a:t>
            </a:r>
            <a:r>
              <a:rPr lang="ru-RU" dirty="0"/>
              <a:t> </a:t>
            </a:r>
            <a:r>
              <a:rPr lang="ru-RU" dirty="0" err="1"/>
              <a:t>кальцифікати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не </a:t>
            </a:r>
            <a:r>
              <a:rPr lang="ru-RU" dirty="0" err="1"/>
              <a:t>більше</a:t>
            </a:r>
            <a:r>
              <a:rPr lang="ru-RU" dirty="0"/>
              <a:t> 0,5-1,0 мм в </a:t>
            </a:r>
            <a:r>
              <a:rPr lang="ru-RU" dirty="0" err="1"/>
              <a:t>ліаметрі</a:t>
            </a:r>
            <a:r>
              <a:rPr lang="ru-RU" dirty="0"/>
              <a:t>.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21166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Т.А.Шумакова и соавт.. Применение  международной классификации BI-RADS в маммологической практике:  Руководство для врачей. — СПб. : </a:t>
            </a:r>
            <a:r>
              <a:rPr lang="ru-RU" sz="1200" dirty="0" err="1"/>
              <a:t>ЭЛБИ-СПб</a:t>
            </a:r>
            <a:r>
              <a:rPr lang="ru-RU" sz="1200" dirty="0"/>
              <a:t>, 2018. -20 8 с.</a:t>
            </a:r>
            <a:endParaRPr lang="uk-UA" sz="12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s://pubs.rsna.org/cms/10.1148/rg.292085128/asset/images/medium/g09mr25g11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4705350" cy="47625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43808" y="0"/>
            <a:ext cx="2242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Кальцинати</a:t>
            </a:r>
            <a:r>
              <a:rPr lang="ru-RU" b="1" dirty="0"/>
              <a:t> </a:t>
            </a:r>
            <a:r>
              <a:rPr lang="ru-RU" b="1" dirty="0" err="1"/>
              <a:t>шкіри</a:t>
            </a:r>
            <a:r>
              <a:rPr lang="ru-RU" b="1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692696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Доброякісні</a:t>
            </a:r>
            <a:r>
              <a:rPr lang="ru-RU" dirty="0"/>
              <a:t> </a:t>
            </a:r>
            <a:r>
              <a:rPr lang="ru-RU" dirty="0" err="1"/>
              <a:t>кальцифікації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в </a:t>
            </a:r>
            <a:r>
              <a:rPr lang="ru-RU" dirty="0" err="1"/>
              <a:t>рубцевій</a:t>
            </a:r>
            <a:r>
              <a:rPr lang="ru-RU" dirty="0"/>
              <a:t> </a:t>
            </a:r>
            <a:r>
              <a:rPr lang="ru-RU" dirty="0" err="1"/>
              <a:t>тканині</a:t>
            </a:r>
            <a:r>
              <a:rPr lang="ru-RU" dirty="0"/>
              <a:t> ореола у </a:t>
            </a:r>
            <a:r>
              <a:rPr lang="ru-RU" dirty="0" err="1"/>
              <a:t>жінки</a:t>
            </a:r>
            <a:r>
              <a:rPr lang="ru-RU" dirty="0"/>
              <a:t>,  яка в </a:t>
            </a:r>
            <a:r>
              <a:rPr lang="ru-RU" dirty="0" err="1"/>
              <a:t>анамнезі</a:t>
            </a:r>
            <a:r>
              <a:rPr lang="ru-RU" dirty="0"/>
              <a:t> перенесла </a:t>
            </a:r>
            <a:r>
              <a:rPr lang="ru-RU" dirty="0" err="1"/>
              <a:t>редукційну</a:t>
            </a:r>
            <a:r>
              <a:rPr lang="ru-RU" dirty="0"/>
              <a:t> </a:t>
            </a:r>
            <a:r>
              <a:rPr lang="ru-RU" dirty="0" err="1"/>
              <a:t>маммопластику</a:t>
            </a:r>
            <a:r>
              <a:rPr lang="ru-RU" dirty="0"/>
              <a:t>. </a:t>
            </a:r>
            <a:endParaRPr lang="uk-UA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67744" y="260648"/>
            <a:ext cx="36216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/>
              <a:t>Судинні</a:t>
            </a:r>
            <a:r>
              <a:rPr lang="ru-RU" sz="2800" b="1" dirty="0"/>
              <a:t> </a:t>
            </a:r>
            <a:r>
              <a:rPr lang="ru-RU" sz="2800" b="1" dirty="0" err="1"/>
              <a:t>кальцинати</a:t>
            </a:r>
            <a:r>
              <a:rPr lang="ru-RU" sz="2800" b="1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1052736"/>
            <a:ext cx="3563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Паралельні</a:t>
            </a:r>
            <a:r>
              <a:rPr lang="ru-RU" dirty="0"/>
              <a:t> </a:t>
            </a:r>
            <a:r>
              <a:rPr lang="ru-RU" dirty="0" err="1"/>
              <a:t>лінійні</a:t>
            </a:r>
            <a:r>
              <a:rPr lang="ru-RU" dirty="0"/>
              <a:t> </a:t>
            </a:r>
            <a:r>
              <a:rPr lang="ru-RU" dirty="0" err="1"/>
              <a:t>трубчасті</a:t>
            </a:r>
            <a:r>
              <a:rPr lang="ru-RU" dirty="0"/>
              <a:t> </a:t>
            </a:r>
            <a:r>
              <a:rPr lang="ru-RU" dirty="0" err="1"/>
              <a:t>кальцинати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судинами</a:t>
            </a:r>
            <a:r>
              <a:rPr lang="ru-RU" dirty="0"/>
              <a:t> </a:t>
            </a:r>
            <a:r>
              <a:rPr lang="ru-RU" dirty="0" err="1"/>
              <a:t>молочної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 </a:t>
            </a:r>
            <a:endParaRPr lang="uk-UA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464400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92080" y="980728"/>
            <a:ext cx="3851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кальцинатів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2,0 мм. </a:t>
            </a:r>
          </a:p>
          <a:p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 </a:t>
            </a:r>
            <a:r>
              <a:rPr lang="ru-RU" dirty="0" err="1"/>
              <a:t>зустрічаються</a:t>
            </a:r>
            <a:r>
              <a:rPr lang="ru-RU" dirty="0"/>
              <a:t> при </a:t>
            </a:r>
            <a:r>
              <a:rPr lang="ru-RU" dirty="0" err="1"/>
              <a:t>інволюції</a:t>
            </a:r>
            <a:r>
              <a:rPr lang="ru-RU" dirty="0"/>
              <a:t> </a:t>
            </a:r>
            <a:r>
              <a:rPr lang="ru-RU" dirty="0" err="1"/>
              <a:t>фіброаденоми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0"/>
            <a:ext cx="8892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Грубі</a:t>
            </a:r>
            <a:r>
              <a:rPr lang="ru-RU" sz="2800" b="1" dirty="0"/>
              <a:t>, </a:t>
            </a:r>
            <a:r>
              <a:rPr lang="ru-RU" sz="2800" b="1" dirty="0" err="1"/>
              <a:t>великоглибчаті</a:t>
            </a:r>
            <a:r>
              <a:rPr lang="ru-RU" sz="2800" b="1" dirty="0"/>
              <a:t>, </a:t>
            </a:r>
            <a:r>
              <a:rPr lang="ru-RU" sz="2800" b="1" dirty="0" err="1"/>
              <a:t>подібні</a:t>
            </a:r>
            <a:r>
              <a:rPr lang="ru-RU" sz="2800" b="1" dirty="0"/>
              <a:t> поп­корну. </a:t>
            </a:r>
            <a:endParaRPr lang="uk-UA" sz="2800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24098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908720"/>
            <a:ext cx="24765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17032"/>
            <a:ext cx="240982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0"/>
            <a:ext cx="88924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/>
              <a:t>Крупні</a:t>
            </a:r>
            <a:r>
              <a:rPr lang="ru-RU" sz="3200" b="1" dirty="0"/>
              <a:t>, </a:t>
            </a:r>
            <a:r>
              <a:rPr lang="ru-RU" sz="3200" b="1" dirty="0" err="1"/>
              <a:t>палочкоподібні</a:t>
            </a:r>
            <a:r>
              <a:rPr lang="ru-RU" sz="3200" b="1" dirty="0"/>
              <a:t>, </a:t>
            </a:r>
            <a:r>
              <a:rPr lang="ru-RU" sz="3200" b="1" dirty="0" err="1"/>
              <a:t>подібні</a:t>
            </a:r>
            <a:r>
              <a:rPr lang="ru-RU" sz="3200" b="1" dirty="0"/>
              <a:t> пруту.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67944" y="62068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кальцинати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розширенням</a:t>
            </a:r>
            <a:r>
              <a:rPr lang="ru-RU" dirty="0"/>
              <a:t> </a:t>
            </a:r>
            <a:r>
              <a:rPr lang="ru-RU" dirty="0" err="1"/>
              <a:t>протоків</a:t>
            </a:r>
            <a:r>
              <a:rPr lang="ru-RU" dirty="0"/>
              <a:t>,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преривних</a:t>
            </a:r>
            <a:r>
              <a:rPr lang="ru-RU" dirty="0"/>
              <a:t> </a:t>
            </a:r>
            <a:r>
              <a:rPr lang="ru-RU" dirty="0" err="1"/>
              <a:t>лінійних</a:t>
            </a:r>
            <a:r>
              <a:rPr lang="ru-RU" dirty="0"/>
              <a:t> </a:t>
            </a:r>
            <a:r>
              <a:rPr lang="ru-RU" dirty="0" err="1"/>
              <a:t>трубочок</a:t>
            </a:r>
            <a:r>
              <a:rPr lang="ru-RU" dirty="0"/>
              <a:t> </a:t>
            </a:r>
            <a:r>
              <a:rPr lang="ru-RU" dirty="0" err="1"/>
              <a:t>діаметром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0,5 мм, </a:t>
            </a:r>
            <a:r>
              <a:rPr lang="ru-RU" dirty="0" err="1"/>
              <a:t>інколи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прозорим</a:t>
            </a:r>
            <a:r>
              <a:rPr lang="ru-RU" dirty="0"/>
              <a:t> центром (при </a:t>
            </a:r>
            <a:r>
              <a:rPr lang="ru-RU" dirty="0" err="1"/>
              <a:t>звапнені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протоки). </a:t>
            </a:r>
            <a:r>
              <a:rPr lang="ru-RU" dirty="0" err="1"/>
              <a:t>Напрямок</a:t>
            </a:r>
            <a:r>
              <a:rPr lang="ru-RU" dirty="0"/>
              <a:t> </a:t>
            </a:r>
            <a:r>
              <a:rPr lang="ru-RU" dirty="0" err="1"/>
              <a:t>радіальний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соска, </a:t>
            </a:r>
            <a:r>
              <a:rPr lang="ru-RU" dirty="0" err="1"/>
              <a:t>дублює</a:t>
            </a:r>
            <a:r>
              <a:rPr lang="ru-RU" dirty="0"/>
              <a:t> </a:t>
            </a:r>
            <a:r>
              <a:rPr lang="ru-RU" dirty="0" err="1"/>
              <a:t>хід</a:t>
            </a:r>
            <a:r>
              <a:rPr lang="ru-RU" dirty="0"/>
              <a:t> протока.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двосторонніми</a:t>
            </a:r>
            <a:r>
              <a:rPr lang="ru-RU" dirty="0"/>
              <a:t>, </a:t>
            </a:r>
            <a:r>
              <a:rPr lang="ru-RU" dirty="0" err="1"/>
              <a:t>рідше</a:t>
            </a:r>
            <a:r>
              <a:rPr lang="ru-RU" dirty="0"/>
              <a:t> – </a:t>
            </a:r>
            <a:r>
              <a:rPr lang="ru-RU" dirty="0" err="1"/>
              <a:t>одностороніми</a:t>
            </a:r>
            <a:r>
              <a:rPr lang="ru-RU" dirty="0"/>
              <a:t>. </a:t>
            </a:r>
            <a:r>
              <a:rPr lang="ru-RU" dirty="0" err="1"/>
              <a:t>Спостерігається</a:t>
            </a:r>
            <a:r>
              <a:rPr lang="ru-RU" dirty="0"/>
              <a:t> у </a:t>
            </a:r>
            <a:r>
              <a:rPr lang="ru-RU" dirty="0" err="1"/>
              <a:t>жінок</a:t>
            </a:r>
            <a:r>
              <a:rPr lang="ru-RU" dirty="0"/>
              <a:t> старше 60 </a:t>
            </a:r>
            <a:r>
              <a:rPr lang="ru-RU" dirty="0" err="1"/>
              <a:t>років</a:t>
            </a:r>
            <a:r>
              <a:rPr lang="ru-RU" dirty="0"/>
              <a:t> 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плазмоцитарного</a:t>
            </a:r>
            <a:r>
              <a:rPr lang="ru-RU" dirty="0"/>
              <a:t> маститу, </a:t>
            </a:r>
            <a:r>
              <a:rPr lang="ru-RU" dirty="0" err="1"/>
              <a:t>секреторної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 </a:t>
            </a:r>
            <a:endParaRPr lang="uk-UA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1"/>
            <a:ext cx="3672408" cy="4549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924300"/>
            <a:ext cx="225742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1052736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err="1"/>
              <a:t>Діаметр</a:t>
            </a:r>
            <a:r>
              <a:rPr lang="ru-RU" sz="2000" dirty="0"/>
              <a:t> </a:t>
            </a:r>
            <a:r>
              <a:rPr lang="ru-RU" sz="2000" dirty="0" err="1"/>
              <a:t>кальцинатів</a:t>
            </a:r>
            <a:r>
              <a:rPr lang="ru-RU" sz="2000" dirty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</a:p>
          <a:p>
            <a:r>
              <a:rPr lang="ru-RU" sz="2000" dirty="0"/>
              <a:t>бути </a:t>
            </a:r>
            <a:r>
              <a:rPr lang="ru-RU" sz="2000" dirty="0" err="1"/>
              <a:t>різним</a:t>
            </a:r>
            <a:r>
              <a:rPr lang="ru-RU" sz="2000" dirty="0"/>
              <a:t>, </a:t>
            </a:r>
            <a:r>
              <a:rPr lang="ru-RU" sz="2000" dirty="0" err="1"/>
              <a:t>частіше</a:t>
            </a:r>
            <a:r>
              <a:rPr lang="ru-RU" sz="2000" dirty="0"/>
              <a:t> 1,0-2,0 мм (</a:t>
            </a:r>
            <a:r>
              <a:rPr lang="ru-RU" sz="2000" dirty="0" err="1"/>
              <a:t>звапніння</a:t>
            </a:r>
            <a:r>
              <a:rPr lang="ru-RU" sz="2000" dirty="0"/>
              <a:t> </a:t>
            </a:r>
            <a:r>
              <a:rPr lang="ru-RU" sz="2000" dirty="0" err="1"/>
              <a:t>ацинусів</a:t>
            </a:r>
            <a:r>
              <a:rPr lang="ru-RU" sz="2000" dirty="0"/>
              <a:t>). </a:t>
            </a:r>
            <a:r>
              <a:rPr lang="ru-RU" sz="2000" dirty="0" err="1"/>
              <a:t>Зустрічаються</a:t>
            </a:r>
            <a:r>
              <a:rPr lang="ru-RU" sz="2000" dirty="0"/>
              <a:t>: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ru-RU" sz="2000" dirty="0" err="1"/>
              <a:t>одиничні</a:t>
            </a:r>
            <a:r>
              <a:rPr lang="ru-RU" sz="2000" dirty="0"/>
              <a:t>, 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ru-RU" sz="2000" dirty="0" err="1"/>
              <a:t>множинні</a:t>
            </a:r>
            <a:r>
              <a:rPr lang="ru-RU" sz="20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0"/>
            <a:ext cx="44282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/>
              <a:t>Круглі</a:t>
            </a:r>
            <a:r>
              <a:rPr lang="ru-RU" sz="3600" b="1" dirty="0"/>
              <a:t> </a:t>
            </a:r>
            <a:r>
              <a:rPr lang="ru-RU" sz="3600" b="1" dirty="0" err="1"/>
              <a:t>кальцинати</a:t>
            </a:r>
            <a:r>
              <a:rPr lang="ru-RU" sz="3600" b="1" dirty="0"/>
              <a:t>. </a:t>
            </a:r>
            <a:endParaRPr lang="uk-UA" sz="3600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2505075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7" y="3068960"/>
            <a:ext cx="2750227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3068960"/>
            <a:ext cx="2520280" cy="3498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/>
              <a:t>Периферичні</a:t>
            </a:r>
            <a:r>
              <a:rPr lang="ru-RU" sz="3600" b="1" dirty="0"/>
              <a:t>  </a:t>
            </a:r>
            <a:r>
              <a:rPr lang="ru-RU" sz="3600" b="1" dirty="0" err="1"/>
              <a:t>сферичні</a:t>
            </a:r>
            <a:r>
              <a:rPr lang="ru-RU" sz="3600" b="1" dirty="0"/>
              <a:t> </a:t>
            </a:r>
            <a:r>
              <a:rPr lang="ru-RU" sz="3600" b="1" dirty="0" err="1"/>
              <a:t>кальцинати</a:t>
            </a:r>
            <a:r>
              <a:rPr lang="ru-RU" sz="3600" b="1" dirty="0"/>
              <a:t> по типу «</a:t>
            </a:r>
            <a:r>
              <a:rPr lang="ru-RU" sz="3600" b="1" dirty="0" err="1"/>
              <a:t>оправи</a:t>
            </a:r>
            <a:r>
              <a:rPr lang="ru-RU" sz="3600" b="1" dirty="0"/>
              <a:t>», </a:t>
            </a:r>
          </a:p>
          <a:p>
            <a:pPr algn="ctr"/>
            <a:r>
              <a:rPr lang="ru-RU" sz="3600" b="1" dirty="0"/>
              <a:t>«</a:t>
            </a:r>
            <a:r>
              <a:rPr lang="ru-RU" sz="3600" b="1" dirty="0" err="1"/>
              <a:t>яєчної</a:t>
            </a:r>
            <a:r>
              <a:rPr lang="ru-RU" sz="3600" b="1" dirty="0"/>
              <a:t> </a:t>
            </a:r>
            <a:r>
              <a:rPr lang="ru-RU" sz="3600" b="1" dirty="0" err="1"/>
              <a:t>шкарлупи</a:t>
            </a:r>
            <a:r>
              <a:rPr lang="ru-RU" sz="3600" b="1" dirty="0"/>
              <a:t>».  </a:t>
            </a:r>
            <a:endParaRPr lang="uk-UA" sz="3600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249555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508104" y="1844824"/>
            <a:ext cx="3635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Кальцинат</a:t>
            </a:r>
            <a:r>
              <a:rPr lang="ru-RU" dirty="0"/>
              <a:t>  </a:t>
            </a:r>
            <a:r>
              <a:rPr lang="ru-RU" dirty="0" err="1"/>
              <a:t>розміщуються</a:t>
            </a:r>
            <a:r>
              <a:rPr lang="ru-RU" dirty="0"/>
              <a:t> по </a:t>
            </a:r>
            <a:r>
              <a:rPr lang="ru-RU" dirty="0" err="1"/>
              <a:t>периферії</a:t>
            </a:r>
            <a:r>
              <a:rPr lang="ru-RU" dirty="0"/>
              <a:t>, в </a:t>
            </a:r>
            <a:r>
              <a:rPr lang="ru-RU" dirty="0" err="1"/>
              <a:t>стінці</a:t>
            </a:r>
            <a:r>
              <a:rPr lang="ru-RU" dirty="0"/>
              <a:t> кистозного </a:t>
            </a:r>
            <a:r>
              <a:rPr lang="ru-RU" dirty="0" err="1"/>
              <a:t>утворення</a:t>
            </a:r>
            <a:r>
              <a:rPr lang="ru-RU" dirty="0"/>
              <a:t>. </a:t>
            </a:r>
            <a:r>
              <a:rPr lang="ru-RU" dirty="0" err="1"/>
              <a:t>Розміри</a:t>
            </a:r>
            <a:r>
              <a:rPr lang="ru-RU" dirty="0"/>
              <a:t> 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варіабельні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1,0—10,0 мм.</a:t>
            </a:r>
            <a:endParaRPr lang="uk-UA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916832"/>
            <a:ext cx="24193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212976"/>
            <a:ext cx="2209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/>
              <a:t>Дистрофічні</a:t>
            </a:r>
            <a:r>
              <a:rPr lang="ru-RU" sz="3200" b="1" dirty="0"/>
              <a:t> </a:t>
            </a:r>
            <a:r>
              <a:rPr lang="ru-RU" sz="3200" b="1" dirty="0" err="1"/>
              <a:t>кальцинати</a:t>
            </a:r>
            <a:endParaRPr lang="uk-UA" sz="32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27051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908720"/>
            <a:ext cx="248602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908720"/>
            <a:ext cx="2047875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1560" y="4293096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Зустрічаються</a:t>
            </a:r>
            <a:r>
              <a:rPr lang="ru-RU" dirty="0"/>
              <a:t>  </a:t>
            </a:r>
            <a:r>
              <a:rPr lang="ru-RU" dirty="0" err="1"/>
              <a:t>молочних</a:t>
            </a:r>
            <a:r>
              <a:rPr lang="ru-RU" dirty="0"/>
              <a:t> </a:t>
            </a:r>
            <a:r>
              <a:rPr lang="ru-RU" dirty="0" err="1"/>
              <a:t>залозах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, оперативного </a:t>
            </a:r>
            <a:r>
              <a:rPr lang="ru-RU" dirty="0" err="1"/>
              <a:t>лікування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</a:t>
            </a:r>
          </a:p>
          <a:p>
            <a:r>
              <a:rPr lang="ru-RU" dirty="0"/>
              <a:t>Характерна неправильна форма,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0,5 мм.</a:t>
            </a:r>
            <a:endParaRPr lang="uk-UA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/>
              <a:t>Кальцинати</a:t>
            </a:r>
            <a:r>
              <a:rPr lang="ru-RU" sz="3200" b="1" dirty="0"/>
              <a:t> по типу «молоко </a:t>
            </a:r>
            <a:r>
              <a:rPr lang="ru-RU" sz="3200" b="1" dirty="0" err="1"/>
              <a:t>кальція</a:t>
            </a:r>
            <a:r>
              <a:rPr lang="ru-RU" sz="3200" b="1" dirty="0"/>
              <a:t>»</a:t>
            </a:r>
            <a:endParaRPr lang="uk-UA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36096" y="1268760"/>
            <a:ext cx="3707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Звапнення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кісти</a:t>
            </a:r>
            <a:r>
              <a:rPr lang="ru-RU" dirty="0"/>
              <a:t> в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лактації</a:t>
            </a:r>
            <a:r>
              <a:rPr lang="ru-RU" dirty="0"/>
              <a:t> (</a:t>
            </a:r>
            <a:r>
              <a:rPr lang="ru-RU" dirty="0" err="1"/>
              <a:t>галактоцелє</a:t>
            </a:r>
            <a:r>
              <a:rPr lang="ru-RU" dirty="0"/>
              <a:t>). Добре </a:t>
            </a:r>
            <a:r>
              <a:rPr lang="ru-RU" dirty="0" err="1"/>
              <a:t>візуалізується</a:t>
            </a:r>
            <a:r>
              <a:rPr lang="ru-RU" dirty="0"/>
              <a:t> в </a:t>
            </a:r>
            <a:r>
              <a:rPr lang="ru-RU" dirty="0" err="1"/>
              <a:t>косій</a:t>
            </a:r>
            <a:r>
              <a:rPr lang="ru-RU" dirty="0"/>
              <a:t> </a:t>
            </a:r>
            <a:r>
              <a:rPr lang="ru-RU" dirty="0" err="1"/>
              <a:t>проекції</a:t>
            </a:r>
            <a:r>
              <a:rPr lang="ru-RU" dirty="0"/>
              <a:t> , </a:t>
            </a:r>
            <a:r>
              <a:rPr lang="ru-RU" dirty="0" err="1"/>
              <a:t>розміщується</a:t>
            </a:r>
            <a:r>
              <a:rPr lang="ru-RU" dirty="0"/>
              <a:t> </a:t>
            </a:r>
            <a:r>
              <a:rPr lang="ru-RU" dirty="0" err="1"/>
              <a:t>перевжно</a:t>
            </a:r>
            <a:r>
              <a:rPr lang="ru-RU" dirty="0"/>
              <a:t> </a:t>
            </a:r>
            <a:r>
              <a:rPr lang="ru-RU" dirty="0" err="1"/>
              <a:t>в</a:t>
            </a:r>
            <a:r>
              <a:rPr lang="ru-RU" dirty="0"/>
              <a:t> </a:t>
            </a:r>
            <a:r>
              <a:rPr lang="ru-RU" dirty="0" err="1"/>
              <a:t>передніх</a:t>
            </a:r>
            <a:r>
              <a:rPr lang="ru-RU" dirty="0"/>
              <a:t> </a:t>
            </a:r>
            <a:r>
              <a:rPr lang="ru-RU" dirty="0" err="1"/>
              <a:t>субареолярних</a:t>
            </a:r>
            <a:r>
              <a:rPr lang="ru-RU" dirty="0"/>
              <a:t> </a:t>
            </a:r>
            <a:r>
              <a:rPr lang="ru-RU" dirty="0" err="1"/>
              <a:t>відділах</a:t>
            </a:r>
            <a:r>
              <a:rPr lang="ru-RU" dirty="0"/>
              <a:t> </a:t>
            </a:r>
            <a:r>
              <a:rPr lang="ru-RU" dirty="0" err="1"/>
              <a:t>молочної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uk-UA" dirty="0"/>
              <a:t>.</a:t>
            </a:r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23145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124744"/>
            <a:ext cx="2286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284984"/>
            <a:ext cx="3419872" cy="361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748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Кальцинати</a:t>
            </a:r>
            <a:r>
              <a:rPr lang="ru-RU" sz="2800" b="1" dirty="0"/>
              <a:t> по ходу </a:t>
            </a:r>
            <a:r>
              <a:rPr lang="ru-RU" sz="2800" b="1" dirty="0" err="1"/>
              <a:t>післяопераційних</a:t>
            </a:r>
            <a:r>
              <a:rPr lang="ru-RU" sz="2800" b="1" dirty="0"/>
              <a:t> </a:t>
            </a:r>
            <a:r>
              <a:rPr lang="ru-RU" sz="2800" b="1" dirty="0" err="1"/>
              <a:t>рубців</a:t>
            </a:r>
            <a:r>
              <a:rPr lang="ru-RU" sz="2800" b="1" dirty="0"/>
              <a:t>, </a:t>
            </a:r>
            <a:r>
              <a:rPr lang="ru-RU" sz="2800" b="1" dirty="0" err="1"/>
              <a:t>що</a:t>
            </a:r>
            <a:r>
              <a:rPr lang="ru-RU" sz="2800" b="1" dirty="0"/>
              <a:t> </a:t>
            </a:r>
            <a:r>
              <a:rPr lang="ru-RU" sz="2800" b="1" dirty="0" err="1"/>
              <a:t>депонуються</a:t>
            </a:r>
            <a:r>
              <a:rPr lang="ru-RU" sz="2800" b="1" dirty="0"/>
              <a:t> в шовному </a:t>
            </a:r>
            <a:r>
              <a:rPr lang="ru-RU" sz="2800" b="1" dirty="0" err="1"/>
              <a:t>матеріалі</a:t>
            </a:r>
            <a:r>
              <a:rPr lang="ru-RU" sz="2800" b="1" dirty="0"/>
              <a:t>.</a:t>
            </a:r>
            <a:endParaRPr lang="uk-UA" sz="2800" b="1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484784"/>
            <a:ext cx="424847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0372" y="1484784"/>
            <a:ext cx="452362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2675" y="190500"/>
            <a:ext cx="4438650" cy="647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проміжного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невизначеного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</a:t>
            </a:r>
          </a:p>
          <a:p>
            <a:pPr marL="273050" indent="-27305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(часто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круглі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аморфні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розмиті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0.1 мм):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двостороньому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доброякісний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сегментарне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підозрою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372" y="0"/>
            <a:ext cx="88371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Поліморфні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Нечіткі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преривні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новоутвореня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хаотичним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до 600 мкм),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дрібноточкові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червоподібні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типу «битого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«грудок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зміїної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РМЗ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мікрозвапніння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«пудру».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Мікрозвапніння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МЗ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підозрілою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рак,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абсолютно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патогомонічним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0226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35292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/>
              <a:t>Атипові</a:t>
            </a:r>
            <a:r>
              <a:rPr lang="ru-RU" sz="3200" b="1" dirty="0"/>
              <a:t> </a:t>
            </a:r>
            <a:r>
              <a:rPr lang="ru-RU" sz="3200" b="1" dirty="0" err="1"/>
              <a:t>злоякісні</a:t>
            </a:r>
            <a:r>
              <a:rPr lang="ru-RU" sz="3200" b="1" dirty="0"/>
              <a:t> </a:t>
            </a:r>
            <a:r>
              <a:rPr lang="ru-RU" sz="3200" b="1" dirty="0" err="1"/>
              <a:t>кальцинати</a:t>
            </a:r>
            <a:endParaRPr lang="ru-RU" sz="3200" b="1" dirty="0"/>
          </a:p>
          <a:p>
            <a:r>
              <a:rPr lang="ru-RU" sz="2400" b="1" dirty="0" err="1"/>
              <a:t>Аморфні</a:t>
            </a:r>
            <a:r>
              <a:rPr lang="ru-RU" sz="2400" b="1" dirty="0"/>
              <a:t> </a:t>
            </a:r>
            <a:r>
              <a:rPr lang="ru-RU" sz="2400" b="1" dirty="0" err="1"/>
              <a:t>кальцинати</a:t>
            </a:r>
            <a:r>
              <a:rPr lang="ru-RU" sz="2400" b="1" dirty="0"/>
              <a:t>.  </a:t>
            </a:r>
          </a:p>
          <a:p>
            <a:r>
              <a:rPr lang="ru-RU" sz="2400" dirty="0"/>
              <a:t>Вони </a:t>
            </a:r>
            <a:r>
              <a:rPr lang="ru-RU" sz="2400" dirty="0" err="1"/>
              <a:t>є</a:t>
            </a:r>
            <a:r>
              <a:rPr lang="ru-RU" sz="2400" dirty="0"/>
              <a:t> маленьких </a:t>
            </a:r>
            <a:r>
              <a:rPr lang="ru-RU" sz="2400" dirty="0" err="1"/>
              <a:t>розмірів</a:t>
            </a:r>
            <a:r>
              <a:rPr lang="ru-RU" sz="2400" dirty="0"/>
              <a:t>, меньше 0,5 мм,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затрудняє</a:t>
            </a:r>
            <a:r>
              <a:rPr lang="ru-RU" sz="2400" dirty="0"/>
              <a:t> </a:t>
            </a:r>
            <a:r>
              <a:rPr lang="ru-RU" sz="2400" dirty="0" err="1"/>
              <a:t>визначити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форму.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кальцинати</a:t>
            </a:r>
            <a:r>
              <a:rPr lang="ru-RU" sz="2400" dirty="0"/>
              <a:t> </a:t>
            </a:r>
            <a:r>
              <a:rPr lang="ru-RU" sz="2400" dirty="0" err="1"/>
              <a:t>відносять</a:t>
            </a:r>
            <a:r>
              <a:rPr lang="ru-RU" sz="2400" dirty="0"/>
              <a:t> до «</a:t>
            </a:r>
            <a:r>
              <a:rPr lang="ru-RU" sz="2400" dirty="0" err="1"/>
              <a:t>м’яких</a:t>
            </a:r>
            <a:r>
              <a:rPr lang="ru-RU" sz="2400" dirty="0"/>
              <a:t>», так як </a:t>
            </a:r>
            <a:r>
              <a:rPr lang="ru-RU" sz="2400" dirty="0" err="1"/>
              <a:t>рентгенологічно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щільність</a:t>
            </a:r>
            <a:r>
              <a:rPr lang="ru-RU" sz="2400" dirty="0"/>
              <a:t> </a:t>
            </a:r>
            <a:r>
              <a:rPr lang="ru-RU" sz="2400" dirty="0" err="1"/>
              <a:t>середня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низька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розміщуватись</a:t>
            </a:r>
            <a:r>
              <a:rPr lang="ru-RU" sz="2400" dirty="0"/>
              <a:t> </a:t>
            </a:r>
            <a:r>
              <a:rPr lang="ru-RU" sz="2400" dirty="0" err="1"/>
              <a:t>групами</a:t>
            </a:r>
            <a:r>
              <a:rPr lang="ru-RU" sz="2400" dirty="0"/>
              <a:t>, </a:t>
            </a:r>
            <a:r>
              <a:rPr lang="ru-RU" sz="2400" dirty="0" err="1"/>
              <a:t>лінійно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сегментарно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Можуть</a:t>
            </a:r>
            <a:r>
              <a:rPr lang="ru-RU" sz="2400" dirty="0"/>
              <a:t> бути: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</a:t>
            </a:r>
            <a:r>
              <a:rPr lang="ru-RU" sz="2400" dirty="0" err="1"/>
              <a:t>двосторонніми</a:t>
            </a:r>
            <a:r>
              <a:rPr lang="ru-RU" sz="24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/>
              <a:t> </a:t>
            </a:r>
            <a:r>
              <a:rPr lang="ru-RU" sz="2400" dirty="0" err="1"/>
              <a:t>дифузними</a:t>
            </a:r>
            <a:r>
              <a:rPr lang="ru-RU" sz="2400" dirty="0"/>
              <a:t>. </a:t>
            </a:r>
          </a:p>
          <a:p>
            <a:r>
              <a:rPr lang="ru-RU" sz="2400" dirty="0" err="1"/>
              <a:t>Злоякісними</a:t>
            </a:r>
            <a:r>
              <a:rPr lang="ru-RU" sz="2400" dirty="0"/>
              <a:t> </a:t>
            </a:r>
            <a:r>
              <a:rPr lang="ru-RU" sz="2400" dirty="0" err="1"/>
              <a:t>бувають</a:t>
            </a:r>
            <a:r>
              <a:rPr lang="ru-RU" sz="2400" dirty="0"/>
              <a:t> </a:t>
            </a:r>
            <a:r>
              <a:rPr lang="ru-RU" sz="2400" dirty="0" err="1"/>
              <a:t>приблизно</a:t>
            </a:r>
            <a:r>
              <a:rPr lang="ru-RU" sz="2400" dirty="0"/>
              <a:t> в 20% </a:t>
            </a:r>
            <a:r>
              <a:rPr lang="ru-RU" sz="2400" dirty="0" err="1"/>
              <a:t>випадків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характеризуються</a:t>
            </a:r>
            <a:r>
              <a:rPr lang="ru-RU" sz="2400" dirty="0"/>
              <a:t> </a:t>
            </a:r>
            <a:r>
              <a:rPr lang="ru-RU" sz="2400" dirty="0" err="1"/>
              <a:t>категорією</a:t>
            </a:r>
            <a:r>
              <a:rPr lang="ru-RU" sz="2400" dirty="0"/>
              <a:t> BI-RADS 4Ь.</a:t>
            </a:r>
            <a:endParaRPr lang="uk-UA" sz="24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0"/>
            <a:ext cx="3658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/>
              <a:t>Аморфні</a:t>
            </a:r>
            <a:r>
              <a:rPr lang="ru-RU" sz="2800" b="1" dirty="0"/>
              <a:t> </a:t>
            </a:r>
            <a:r>
              <a:rPr lang="ru-RU" sz="2800" b="1" dirty="0" err="1"/>
              <a:t>кальцинати</a:t>
            </a:r>
            <a:endParaRPr lang="ru-RU" sz="2800" b="1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3131840" cy="4438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971600" y="5589240"/>
            <a:ext cx="782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ФАМ</a:t>
            </a:r>
            <a:r>
              <a:rPr lang="uk-UA" dirty="0"/>
              <a:t> 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980728"/>
            <a:ext cx="295232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980728"/>
            <a:ext cx="270872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75856" y="5445224"/>
            <a:ext cx="2952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DCIS </a:t>
            </a:r>
            <a:endParaRPr lang="ru-RU" dirty="0"/>
          </a:p>
          <a:p>
            <a:pPr algn="ctr"/>
            <a:r>
              <a:rPr lang="ru-RU" dirty="0"/>
              <a:t> (</a:t>
            </a:r>
            <a:r>
              <a:rPr lang="ru-RU" dirty="0" err="1"/>
              <a:t>внутрішньопротоковий</a:t>
            </a:r>
            <a:r>
              <a:rPr lang="ru-RU" dirty="0"/>
              <a:t> рак </a:t>
            </a:r>
            <a:endParaRPr lang="en-US" dirty="0"/>
          </a:p>
          <a:p>
            <a:pPr algn="ctr"/>
            <a:r>
              <a:rPr lang="en-US" dirty="0"/>
              <a:t>in situ</a:t>
            </a:r>
            <a:r>
              <a:rPr lang="ru-RU" dirty="0"/>
              <a:t>)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33559" y="5589240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2767013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03848" y="332656"/>
            <a:ext cx="55212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/>
              <a:t>Кальцинати</a:t>
            </a:r>
            <a:r>
              <a:rPr lang="ru-RU" sz="3200" b="1" dirty="0"/>
              <a:t> по типу «пудри</a:t>
            </a:r>
            <a:r>
              <a:rPr lang="ru-RU" dirty="0"/>
              <a:t>»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1556792"/>
            <a:ext cx="4233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Скупчення</a:t>
            </a:r>
            <a:r>
              <a:rPr lang="ru-RU" dirty="0"/>
              <a:t> </a:t>
            </a:r>
            <a:r>
              <a:rPr lang="ru-RU" dirty="0" err="1"/>
              <a:t>мікроальцинатів</a:t>
            </a:r>
            <a:r>
              <a:rPr lang="ru-RU" dirty="0"/>
              <a:t> при раку МЗ</a:t>
            </a:r>
            <a:endParaRPr lang="uk-UA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748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/>
              <a:t>Грубі</a:t>
            </a:r>
            <a:r>
              <a:rPr lang="ru-RU" sz="3600" b="1" dirty="0"/>
              <a:t>, </a:t>
            </a:r>
            <a:r>
              <a:rPr lang="ru-RU" sz="3600" b="1" dirty="0" err="1"/>
              <a:t>різнорідні</a:t>
            </a:r>
            <a:r>
              <a:rPr lang="ru-RU" sz="3600" b="1" dirty="0"/>
              <a:t> </a:t>
            </a:r>
            <a:r>
              <a:rPr lang="ru-RU" sz="3600" b="1" dirty="0" err="1"/>
              <a:t>кальцинати</a:t>
            </a:r>
            <a:r>
              <a:rPr lang="ru-RU" sz="3600" b="1" dirty="0"/>
              <a:t>.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868144" y="1340768"/>
            <a:ext cx="3096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достатньо</a:t>
            </a:r>
            <a:r>
              <a:rPr lang="ru-RU" dirty="0"/>
              <a:t>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кальцинати</a:t>
            </a:r>
            <a:r>
              <a:rPr lang="ru-RU" dirty="0"/>
              <a:t>, </a:t>
            </a:r>
            <a:r>
              <a:rPr lang="ru-RU" dirty="0" err="1"/>
              <a:t>розміром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0,5 до 1мм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тенденцією</a:t>
            </a:r>
            <a:r>
              <a:rPr lang="ru-RU" dirty="0"/>
              <a:t> до </a:t>
            </a:r>
            <a:r>
              <a:rPr lang="ru-RU" dirty="0" err="1"/>
              <a:t>зливання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рентгенологічної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27622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268760"/>
            <a:ext cx="229552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381500"/>
            <a:ext cx="22098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347864" y="386104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6488668"/>
            <a:ext cx="784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DCIS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861048"/>
            <a:ext cx="2395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Склерозуючий</a:t>
            </a:r>
            <a:r>
              <a:rPr lang="uk-UA" dirty="0"/>
              <a:t> аденоз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429309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Вони </a:t>
            </a:r>
            <a:r>
              <a:rPr lang="ru-RU" dirty="0" err="1"/>
              <a:t>схожі</a:t>
            </a:r>
            <a:r>
              <a:rPr lang="ru-RU" dirty="0"/>
              <a:t> на </a:t>
            </a:r>
            <a:r>
              <a:rPr lang="ru-RU" dirty="0" err="1"/>
              <a:t>дистрофічні</a:t>
            </a:r>
            <a:r>
              <a:rPr lang="ru-RU" dirty="0"/>
              <a:t> </a:t>
            </a:r>
            <a:r>
              <a:rPr lang="ru-RU" dirty="0" err="1"/>
              <a:t>кальцинати</a:t>
            </a:r>
            <a:r>
              <a:rPr lang="ru-RU" dirty="0"/>
              <a:t>, </a:t>
            </a:r>
            <a:r>
              <a:rPr lang="ru-RU" dirty="0" err="1"/>
              <a:t>але</a:t>
            </a:r>
            <a:r>
              <a:rPr lang="ru-RU" dirty="0"/>
              <a:t> </a:t>
            </a:r>
            <a:r>
              <a:rPr lang="ru-RU" dirty="0" err="1"/>
              <a:t>меншого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. </a:t>
            </a:r>
            <a:r>
              <a:rPr lang="ru-RU" dirty="0" err="1"/>
              <a:t>Розміщуються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групами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двосторонніми</a:t>
            </a:r>
            <a:r>
              <a:rPr lang="ru-RU" dirty="0"/>
              <a:t>. </a:t>
            </a:r>
            <a:r>
              <a:rPr lang="ru-RU" dirty="0" err="1"/>
              <a:t>Злоякісними</a:t>
            </a:r>
            <a:r>
              <a:rPr lang="ru-RU" dirty="0"/>
              <a:t> </a:t>
            </a:r>
            <a:r>
              <a:rPr lang="ru-RU" dirty="0" err="1"/>
              <a:t>бувають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в 10-15% </a:t>
            </a:r>
            <a:r>
              <a:rPr lang="ru-RU" dirty="0" err="1"/>
              <a:t>випадків</a:t>
            </a:r>
            <a:r>
              <a:rPr lang="ru-RU" dirty="0"/>
              <a:t> та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категорією</a:t>
            </a:r>
            <a:r>
              <a:rPr lang="ru-RU" dirty="0"/>
              <a:t> BI-RADS </a:t>
            </a:r>
          </a:p>
          <a:p>
            <a:r>
              <a:rPr lang="ru-RU" dirty="0"/>
              <a:t>4а, 4Ь. </a:t>
            </a:r>
            <a:r>
              <a:rPr lang="ru-RU" dirty="0" err="1"/>
              <a:t>Могжть</a:t>
            </a:r>
            <a:r>
              <a:rPr lang="ru-RU" dirty="0"/>
              <a:t> </a:t>
            </a:r>
            <a:r>
              <a:rPr lang="ru-RU" dirty="0" err="1"/>
              <a:t>зустрічатись</a:t>
            </a:r>
            <a:r>
              <a:rPr lang="ru-RU" dirty="0"/>
              <a:t> при </a:t>
            </a:r>
            <a:r>
              <a:rPr lang="ru-RU" dirty="0" err="1"/>
              <a:t>фіброзі</a:t>
            </a:r>
            <a:r>
              <a:rPr lang="ru-RU" dirty="0"/>
              <a:t>, </a:t>
            </a:r>
            <a:r>
              <a:rPr lang="ru-RU" dirty="0" err="1"/>
              <a:t>склерозуючому</a:t>
            </a:r>
            <a:r>
              <a:rPr lang="ru-RU" dirty="0"/>
              <a:t> </a:t>
            </a:r>
            <a:r>
              <a:rPr lang="ru-RU" dirty="0" err="1"/>
              <a:t>аденозі</a:t>
            </a:r>
            <a:r>
              <a:rPr lang="ru-RU" dirty="0"/>
              <a:t>, в </a:t>
            </a:r>
            <a:r>
              <a:rPr lang="ru-RU" dirty="0" err="1"/>
              <a:t>фіброаденомах</a:t>
            </a:r>
            <a:r>
              <a:rPr lang="ru-RU" dirty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188640"/>
            <a:ext cx="4790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err="1"/>
              <a:t>Плеоморфні</a:t>
            </a:r>
            <a:r>
              <a:rPr lang="uk-UA" sz="3200" b="1" dirty="0"/>
              <a:t> </a:t>
            </a:r>
            <a:r>
              <a:rPr lang="uk-UA" sz="3200" b="1" dirty="0" err="1"/>
              <a:t>кальцинати</a:t>
            </a:r>
            <a:endParaRPr lang="uk-UA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645024"/>
            <a:ext cx="1733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836712"/>
            <a:ext cx="60121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великі</a:t>
            </a:r>
            <a:r>
              <a:rPr lang="ru-RU" dirty="0"/>
              <a:t> та </a:t>
            </a:r>
            <a:r>
              <a:rPr lang="ru-RU" dirty="0" err="1"/>
              <a:t>щільні</a:t>
            </a:r>
            <a:r>
              <a:rPr lang="ru-RU" dirty="0"/>
              <a:t> </a:t>
            </a:r>
            <a:r>
              <a:rPr lang="ru-RU" dirty="0" err="1"/>
              <a:t>кальцифікати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аморфні</a:t>
            </a:r>
            <a:r>
              <a:rPr lang="ru-RU" dirty="0"/>
              <a:t>, </a:t>
            </a:r>
            <a:r>
              <a:rPr lang="ru-RU" dirty="0" err="1"/>
              <a:t>розміри</a:t>
            </a:r>
            <a:r>
              <a:rPr lang="ru-RU" dirty="0"/>
              <a:t> не </a:t>
            </a:r>
            <a:r>
              <a:rPr lang="ru-RU" dirty="0" err="1"/>
              <a:t>перевищують</a:t>
            </a:r>
            <a:r>
              <a:rPr lang="ru-RU" dirty="0"/>
              <a:t>  0,5 мм в </a:t>
            </a:r>
            <a:r>
              <a:rPr lang="ru-RU" dirty="0" err="1"/>
              <a:t>діаметрі</a:t>
            </a:r>
            <a:r>
              <a:rPr lang="ru-RU" dirty="0"/>
              <a:t>.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різноманітні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віт</a:t>
            </a:r>
            <a:r>
              <a:rPr lang="ru-RU" dirty="0"/>
              <a:t> </a:t>
            </a:r>
            <a:r>
              <a:rPr lang="ru-RU" dirty="0" err="1"/>
              <a:t>лінійних</a:t>
            </a:r>
            <a:r>
              <a:rPr lang="ru-RU" dirty="0"/>
              <a:t> до </a:t>
            </a:r>
            <a:r>
              <a:rPr lang="ru-RU" dirty="0" err="1"/>
              <a:t>гіллястих</a:t>
            </a:r>
            <a:r>
              <a:rPr lang="ru-RU" dirty="0"/>
              <a:t>. </a:t>
            </a:r>
            <a:r>
              <a:rPr lang="ru-RU" dirty="0" err="1"/>
              <a:t>Злоякісними</a:t>
            </a:r>
            <a:r>
              <a:rPr lang="ru-RU" dirty="0"/>
              <a:t> </a:t>
            </a:r>
            <a:r>
              <a:rPr lang="ru-RU" dirty="0" err="1"/>
              <a:t>бувають</a:t>
            </a:r>
            <a:r>
              <a:rPr lang="ru-RU" dirty="0"/>
              <a:t> </a:t>
            </a:r>
            <a:r>
              <a:rPr lang="ru-RU" dirty="0" err="1"/>
              <a:t>приюлизно</a:t>
            </a:r>
            <a:r>
              <a:rPr lang="ru-RU" dirty="0"/>
              <a:t> в 29%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категорією</a:t>
            </a:r>
            <a:r>
              <a:rPr lang="ru-RU" dirty="0"/>
              <a:t> BI-RADS 4Ь.</a:t>
            </a:r>
            <a:endParaRPr lang="uk-UA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263842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420888"/>
            <a:ext cx="315047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348880"/>
            <a:ext cx="2892735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139952" y="6165304"/>
            <a:ext cx="784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DCIS 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588224" y="6165304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9562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0"/>
            <a:ext cx="3076575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3789040"/>
            <a:ext cx="427833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2" cstate="print">
            <a:grayscl/>
            <a:lum bright="-20000"/>
          </a:blip>
          <a:srcRect/>
          <a:stretch>
            <a:fillRect/>
          </a:stretch>
        </p:blipFill>
        <p:spPr bwMode="auto">
          <a:xfrm>
            <a:off x="1259632" y="1412776"/>
            <a:ext cx="658177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411760" y="188640"/>
            <a:ext cx="384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Кальцинати</a:t>
            </a:r>
            <a:r>
              <a:rPr lang="ru-RU" b="1" dirty="0"/>
              <a:t> по типу «битого </a:t>
            </a:r>
            <a:r>
              <a:rPr lang="ru-RU" b="1" dirty="0" err="1"/>
              <a:t>скла</a:t>
            </a:r>
            <a:r>
              <a:rPr lang="ru-RU" b="1" dirty="0"/>
              <a:t>»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188640"/>
            <a:ext cx="38791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/>
              <a:t>Лінійні </a:t>
            </a:r>
            <a:r>
              <a:rPr lang="uk-UA" sz="3200" b="1" dirty="0" err="1"/>
              <a:t>кальцинати</a:t>
            </a:r>
            <a:endParaRPr lang="uk-UA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836712"/>
            <a:ext cx="5940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тонкі</a:t>
            </a:r>
            <a:r>
              <a:rPr lang="ru-RU" dirty="0"/>
              <a:t> </a:t>
            </a:r>
            <a:r>
              <a:rPr lang="ru-RU" dirty="0" err="1"/>
              <a:t>лінійні</a:t>
            </a:r>
            <a:r>
              <a:rPr lang="ru-RU" dirty="0"/>
              <a:t> </a:t>
            </a:r>
            <a:r>
              <a:rPr lang="ru-RU" dirty="0" err="1"/>
              <a:t>звапнення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переривчатий</a:t>
            </a:r>
            <a:r>
              <a:rPr lang="ru-RU" dirty="0"/>
              <a:t> характер, </a:t>
            </a:r>
            <a:r>
              <a:rPr lang="ru-RU" dirty="0" err="1"/>
              <a:t>розміри</a:t>
            </a:r>
            <a:r>
              <a:rPr lang="ru-RU" dirty="0"/>
              <a:t> до 0,5 мм.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варіантів</a:t>
            </a:r>
            <a:r>
              <a:rPr lang="ru-RU" dirty="0"/>
              <a:t> </a:t>
            </a:r>
            <a:r>
              <a:rPr lang="ru-RU" dirty="0" err="1"/>
              <a:t>атипових</a:t>
            </a:r>
            <a:r>
              <a:rPr lang="ru-RU" dirty="0"/>
              <a:t> </a:t>
            </a:r>
            <a:r>
              <a:rPr lang="ru-RU" dirty="0" err="1"/>
              <a:t>кальцинатів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високий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злоякісності</a:t>
            </a:r>
            <a:r>
              <a:rPr lang="ru-RU" dirty="0"/>
              <a:t> (70%)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категорією</a:t>
            </a:r>
            <a:r>
              <a:rPr lang="ru-RU" dirty="0"/>
              <a:t> BI-RADS 4с.</a:t>
            </a:r>
            <a:endParaRPr lang="uk-UA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265182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2348880"/>
            <a:ext cx="363469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9" y="2348880"/>
            <a:ext cx="269979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9512" y="4725144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03848" y="6237312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452320" y="6237312"/>
            <a:ext cx="784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DCIS </a:t>
            </a:r>
            <a:endParaRPr lang="uk-UA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характером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Згруповані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куб.см),</a:t>
            </a:r>
          </a:p>
          <a:p>
            <a:pPr marL="273050" indent="-27305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273050" indent="-27305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Сегментарні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273050" indent="-27305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Регіонарні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тканині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молочної залози).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696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7484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/>
              <a:t>Дифузне</a:t>
            </a:r>
            <a:r>
              <a:rPr lang="ru-RU" sz="3600" b="1" dirty="0"/>
              <a:t> </a:t>
            </a:r>
            <a:r>
              <a:rPr lang="ru-RU" sz="3600" b="1" dirty="0" err="1"/>
              <a:t>або</a:t>
            </a:r>
            <a:r>
              <a:rPr lang="ru-RU" sz="3600" b="1" dirty="0"/>
              <a:t> </a:t>
            </a:r>
            <a:r>
              <a:rPr lang="ru-RU" sz="3600" b="1" dirty="0" err="1"/>
              <a:t>розсіяне</a:t>
            </a:r>
            <a:r>
              <a:rPr lang="ru-RU" sz="3600" b="1" dirty="0"/>
              <a:t> </a:t>
            </a:r>
            <a:r>
              <a:rPr lang="ru-RU" sz="3600" b="1" dirty="0" err="1"/>
              <a:t>розміщення</a:t>
            </a:r>
            <a:r>
              <a:rPr lang="ru-RU" sz="3600" b="1" dirty="0"/>
              <a:t> </a:t>
            </a:r>
            <a:r>
              <a:rPr lang="ru-RU" sz="3600" b="1" dirty="0" err="1"/>
              <a:t>кальцинатів</a:t>
            </a:r>
            <a:r>
              <a:rPr lang="ru-RU" sz="3600" b="1" dirty="0"/>
              <a:t>.  </a:t>
            </a:r>
          </a:p>
          <a:p>
            <a:r>
              <a:rPr lang="ru-RU" dirty="0" err="1"/>
              <a:t>Візуалізація</a:t>
            </a:r>
            <a:r>
              <a:rPr lang="ru-RU" dirty="0"/>
              <a:t> </a:t>
            </a:r>
            <a:r>
              <a:rPr lang="ru-RU" dirty="0" err="1"/>
              <a:t>кальцинатів</a:t>
            </a:r>
            <a:r>
              <a:rPr lang="ru-RU" dirty="0"/>
              <a:t>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відділах</a:t>
            </a:r>
            <a:r>
              <a:rPr lang="ru-RU" dirty="0"/>
              <a:t> </a:t>
            </a:r>
            <a:r>
              <a:rPr lang="ru-RU" dirty="0" err="1"/>
              <a:t>молочної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двосторонніми</a:t>
            </a:r>
            <a:r>
              <a:rPr lang="ru-RU" dirty="0"/>
              <a:t>. </a:t>
            </a:r>
            <a:r>
              <a:rPr lang="ru-RU" dirty="0" err="1"/>
              <a:t>Більш</a:t>
            </a:r>
            <a:r>
              <a:rPr lang="ru-RU" dirty="0"/>
              <a:t> характерно  для </a:t>
            </a:r>
            <a:r>
              <a:rPr lang="ru-RU" dirty="0" err="1"/>
              <a:t>типових</a:t>
            </a:r>
            <a:r>
              <a:rPr lang="ru-RU" dirty="0"/>
              <a:t> </a:t>
            </a:r>
            <a:r>
              <a:rPr lang="ru-RU" dirty="0" err="1"/>
              <a:t>кальцинатів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280035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772817"/>
            <a:ext cx="2600325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772817"/>
            <a:ext cx="266429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940152" y="57332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Круглі</a:t>
            </a:r>
            <a:r>
              <a:rPr lang="ru-RU" dirty="0"/>
              <a:t> </a:t>
            </a:r>
            <a:r>
              <a:rPr lang="ru-RU" dirty="0" err="1"/>
              <a:t>кальцинати</a:t>
            </a:r>
            <a:r>
              <a:rPr lang="ru-RU" dirty="0"/>
              <a:t>, </a:t>
            </a:r>
          </a:p>
          <a:p>
            <a:r>
              <a:rPr lang="ru-RU" dirty="0"/>
              <a:t>тип </a:t>
            </a:r>
            <a:r>
              <a:rPr lang="ru-RU" dirty="0" err="1"/>
              <a:t>будови</a:t>
            </a:r>
            <a:r>
              <a:rPr lang="ru-RU" dirty="0"/>
              <a:t> В (АС</a:t>
            </a:r>
            <a:r>
              <a:rPr lang="en-US" dirty="0"/>
              <a:t>R</a:t>
            </a:r>
            <a:r>
              <a:rPr lang="ru-RU" dirty="0"/>
              <a:t>)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657671"/>
            <a:ext cx="277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Палочкоподібні</a:t>
            </a:r>
            <a:r>
              <a:rPr lang="ru-RU" dirty="0"/>
              <a:t> </a:t>
            </a:r>
            <a:r>
              <a:rPr lang="ru-RU" dirty="0" err="1"/>
              <a:t>кальцинати</a:t>
            </a:r>
            <a:r>
              <a:rPr lang="ru-RU" dirty="0"/>
              <a:t> по типу прута, тип </a:t>
            </a:r>
            <a:r>
              <a:rPr lang="ru-RU" dirty="0" err="1"/>
              <a:t>будови</a:t>
            </a:r>
            <a:r>
              <a:rPr lang="ru-RU" dirty="0"/>
              <a:t> В (АС</a:t>
            </a:r>
            <a:r>
              <a:rPr lang="en-US" dirty="0"/>
              <a:t>R</a:t>
            </a:r>
            <a:r>
              <a:rPr lang="ru-RU" dirty="0"/>
              <a:t>)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5661248"/>
            <a:ext cx="28706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Внутрішньошкірні</a:t>
            </a:r>
            <a:r>
              <a:rPr lang="ru-RU" dirty="0"/>
              <a:t> </a:t>
            </a:r>
            <a:r>
              <a:rPr lang="ru-RU" dirty="0" err="1"/>
              <a:t>кальцинати</a:t>
            </a:r>
            <a:r>
              <a:rPr lang="ru-RU" dirty="0"/>
              <a:t> по типу А (АС</a:t>
            </a:r>
            <a:r>
              <a:rPr lang="en-US" dirty="0"/>
              <a:t>R</a:t>
            </a:r>
            <a:r>
              <a:rPr lang="ru-RU" dirty="0"/>
              <a:t>) </a:t>
            </a:r>
            <a:endParaRPr lang="uk-UA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9644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/>
              <a:t>Регіонально</a:t>
            </a:r>
            <a:r>
              <a:rPr lang="ru-RU" sz="3200" b="1" dirty="0"/>
              <a:t> </a:t>
            </a:r>
            <a:r>
              <a:rPr lang="ru-RU" sz="3200" b="1" dirty="0" err="1"/>
              <a:t>розміщені</a:t>
            </a:r>
            <a:r>
              <a:rPr lang="ru-RU" sz="3200" b="1" dirty="0"/>
              <a:t> </a:t>
            </a:r>
            <a:r>
              <a:rPr lang="ru-RU" sz="3200" b="1" dirty="0" err="1"/>
              <a:t>кальцинати</a:t>
            </a:r>
            <a:r>
              <a:rPr lang="ru-RU" sz="3200" b="1" dirty="0"/>
              <a:t>.</a:t>
            </a:r>
          </a:p>
          <a:p>
            <a:r>
              <a:rPr lang="ru-RU" sz="2400" dirty="0" err="1"/>
              <a:t>Кальцинати</a:t>
            </a:r>
            <a:r>
              <a:rPr lang="ru-RU" sz="2400" dirty="0"/>
              <a:t> </a:t>
            </a:r>
            <a:r>
              <a:rPr lang="ru-RU" sz="2400" dirty="0" err="1"/>
              <a:t>займають</a:t>
            </a:r>
            <a:r>
              <a:rPr lang="ru-RU" sz="2400" dirty="0"/>
              <a:t> </a:t>
            </a:r>
            <a:r>
              <a:rPr lang="ru-RU" sz="2400" dirty="0" err="1"/>
              <a:t>значну</a:t>
            </a:r>
            <a:r>
              <a:rPr lang="ru-RU" sz="2400" dirty="0"/>
              <a:t> </a:t>
            </a:r>
            <a:r>
              <a:rPr lang="ru-RU" sz="2400" dirty="0" err="1"/>
              <a:t>частину</a:t>
            </a:r>
            <a:r>
              <a:rPr lang="ru-RU" sz="2400" dirty="0"/>
              <a:t> </a:t>
            </a:r>
            <a:r>
              <a:rPr lang="ru-RU" sz="2400" dirty="0" err="1"/>
              <a:t>молочної</a:t>
            </a:r>
            <a:r>
              <a:rPr lang="ru-RU" sz="2400" dirty="0"/>
              <a:t> </a:t>
            </a:r>
            <a:r>
              <a:rPr lang="ru-RU" sz="2400" dirty="0" err="1"/>
              <a:t>залози</a:t>
            </a:r>
            <a:r>
              <a:rPr lang="ru-RU" sz="2400" dirty="0"/>
              <a:t>, </a:t>
            </a:r>
            <a:r>
              <a:rPr lang="ru-RU" sz="2400" dirty="0" err="1"/>
              <a:t>розміри</a:t>
            </a:r>
            <a:r>
              <a:rPr lang="ru-RU" sz="2400" dirty="0"/>
              <a:t> </a:t>
            </a:r>
            <a:r>
              <a:rPr lang="ru-RU" sz="2400" dirty="0" err="1"/>
              <a:t>більше</a:t>
            </a:r>
            <a:r>
              <a:rPr lang="ru-RU" sz="2400" dirty="0"/>
              <a:t> 2,0 см. </a:t>
            </a:r>
            <a:r>
              <a:rPr lang="ru-RU" sz="2400" dirty="0" err="1"/>
              <a:t>Частіше</a:t>
            </a:r>
            <a:r>
              <a:rPr lang="ru-RU" sz="2400" dirty="0"/>
              <a:t> характерно для </a:t>
            </a:r>
            <a:r>
              <a:rPr lang="ru-RU" sz="2400" dirty="0" err="1"/>
              <a:t>типових</a:t>
            </a:r>
            <a:r>
              <a:rPr lang="ru-RU" sz="2400" dirty="0"/>
              <a:t> </a:t>
            </a:r>
            <a:r>
              <a:rPr lang="ru-RU" sz="2400" dirty="0" err="1"/>
              <a:t>кальцинатів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доброякісних</a:t>
            </a:r>
            <a:r>
              <a:rPr lang="ru-RU" sz="2400" dirty="0"/>
              <a:t> </a:t>
            </a:r>
            <a:r>
              <a:rPr lang="ru-RU" sz="2400" dirty="0" err="1"/>
              <a:t>процесів</a:t>
            </a:r>
            <a:r>
              <a:rPr lang="ru-RU" sz="2400" dirty="0"/>
              <a:t>. </a:t>
            </a:r>
            <a:endParaRPr lang="uk-UA" sz="2400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25527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700808"/>
            <a:ext cx="24288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628800"/>
            <a:ext cx="288032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6165304"/>
            <a:ext cx="7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DCIS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6237312"/>
            <a:ext cx="2276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Тип </a:t>
            </a:r>
            <a:r>
              <a:rPr lang="ru-RU" dirty="0" err="1"/>
              <a:t>будови</a:t>
            </a:r>
            <a:r>
              <a:rPr lang="ru-RU" dirty="0"/>
              <a:t> </a:t>
            </a:r>
            <a:r>
              <a:rPr lang="uk-UA" dirty="0"/>
              <a:t>В (</a:t>
            </a:r>
            <a:r>
              <a:rPr lang="en-US" dirty="0"/>
              <a:t>ACR) 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00192" y="6165304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0648"/>
            <a:ext cx="813690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/>
              <a:t>Сегментарно</a:t>
            </a:r>
            <a:r>
              <a:rPr lang="ru-RU" sz="3200" b="1" dirty="0"/>
              <a:t> </a:t>
            </a:r>
            <a:r>
              <a:rPr lang="ru-RU" sz="3200" b="1" dirty="0" err="1"/>
              <a:t>розміщені</a:t>
            </a:r>
            <a:r>
              <a:rPr lang="ru-RU" sz="3200" b="1" dirty="0"/>
              <a:t> </a:t>
            </a:r>
            <a:r>
              <a:rPr lang="ru-RU" sz="3200" b="1" dirty="0" err="1"/>
              <a:t>кальцинати</a:t>
            </a:r>
            <a:r>
              <a:rPr lang="ru-RU" dirty="0"/>
              <a:t>.</a:t>
            </a:r>
          </a:p>
          <a:p>
            <a:r>
              <a:rPr lang="ru-RU" sz="2400" dirty="0"/>
              <a:t>Характерно для </a:t>
            </a:r>
            <a:r>
              <a:rPr lang="ru-RU" sz="2400" dirty="0" err="1"/>
              <a:t>мультифокального</a:t>
            </a:r>
            <a:r>
              <a:rPr lang="ru-RU" sz="2400" dirty="0"/>
              <a:t> раку. </a:t>
            </a:r>
            <a:r>
              <a:rPr lang="ru-RU" sz="2400" dirty="0" err="1"/>
              <a:t>Розміщення</a:t>
            </a:r>
            <a:r>
              <a:rPr lang="ru-RU" sz="2400" dirty="0"/>
              <a:t> </a:t>
            </a:r>
            <a:r>
              <a:rPr lang="ru-RU" sz="2400" dirty="0" err="1"/>
              <a:t>кальцинатів</a:t>
            </a:r>
            <a:r>
              <a:rPr lang="ru-RU" sz="2400" dirty="0"/>
              <a:t> по ходу </a:t>
            </a:r>
            <a:r>
              <a:rPr lang="ru-RU" sz="2400" dirty="0" err="1"/>
              <a:t>розміщення</a:t>
            </a:r>
            <a:r>
              <a:rPr lang="ru-RU" sz="2400" dirty="0"/>
              <a:t> та </a:t>
            </a:r>
            <a:r>
              <a:rPr lang="ru-RU" sz="2400" dirty="0" err="1"/>
              <a:t>розгалуження</a:t>
            </a:r>
            <a:r>
              <a:rPr lang="ru-RU" sz="2400" dirty="0"/>
              <a:t> одного </a:t>
            </a:r>
            <a:r>
              <a:rPr lang="ru-RU" sz="2400" dirty="0" err="1"/>
              <a:t>долового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сегментарного </a:t>
            </a:r>
            <a:r>
              <a:rPr lang="ru-RU" sz="2400" dirty="0" err="1"/>
              <a:t>протоків</a:t>
            </a:r>
            <a:r>
              <a:rPr lang="ru-RU" sz="2400" dirty="0"/>
              <a:t>.</a:t>
            </a:r>
            <a:endParaRPr lang="uk-UA" sz="24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289641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060848"/>
            <a:ext cx="3038325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5" y="2060848"/>
            <a:ext cx="2989937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5949280"/>
            <a:ext cx="784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DCIS 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5805264"/>
            <a:ext cx="224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 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33559" y="5877272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67645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/>
              <a:t>Групове</a:t>
            </a:r>
            <a:r>
              <a:rPr lang="ru-RU" sz="3200" b="1" dirty="0"/>
              <a:t> </a:t>
            </a:r>
            <a:r>
              <a:rPr lang="ru-RU" sz="3200" b="1" dirty="0" err="1"/>
              <a:t>або</a:t>
            </a:r>
            <a:r>
              <a:rPr lang="ru-RU" sz="3200" b="1" dirty="0"/>
              <a:t> </a:t>
            </a:r>
            <a:r>
              <a:rPr lang="ru-RU" sz="3200" b="1" dirty="0" err="1"/>
              <a:t>кластерне</a:t>
            </a:r>
            <a:r>
              <a:rPr lang="ru-RU" sz="3200" b="1" dirty="0"/>
              <a:t> </a:t>
            </a:r>
            <a:r>
              <a:rPr lang="ru-RU" sz="3200" b="1" dirty="0" err="1"/>
              <a:t>розповсюдження</a:t>
            </a:r>
            <a:r>
              <a:rPr lang="ru-RU" sz="3200" b="1" dirty="0"/>
              <a:t> </a:t>
            </a:r>
            <a:r>
              <a:rPr lang="ru-RU" sz="3200" b="1" dirty="0" err="1"/>
              <a:t>кальцинатів</a:t>
            </a:r>
            <a:endParaRPr lang="ru-RU" sz="3200" b="1" dirty="0"/>
          </a:p>
          <a:p>
            <a:r>
              <a:rPr lang="ru-RU" sz="2400" dirty="0"/>
              <a:t>Характерно для невеликих </a:t>
            </a:r>
            <a:r>
              <a:rPr lang="ru-RU" sz="2400" dirty="0" err="1"/>
              <a:t>груп</a:t>
            </a:r>
            <a:r>
              <a:rPr lang="ru-RU" sz="2400" dirty="0"/>
              <a:t> </a:t>
            </a:r>
            <a:r>
              <a:rPr lang="ru-RU" sz="2400" dirty="0" err="1"/>
              <a:t>звапніння</a:t>
            </a:r>
            <a:r>
              <a:rPr lang="ru-RU" sz="2400" dirty="0"/>
              <a:t> (5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більше</a:t>
            </a:r>
            <a:r>
              <a:rPr lang="ru-RU" sz="2400" dirty="0"/>
              <a:t>), </a:t>
            </a:r>
            <a:r>
              <a:rPr lang="ru-RU" sz="2400" dirty="0" err="1"/>
              <a:t>розміщених</a:t>
            </a:r>
            <a:r>
              <a:rPr lang="ru-RU" sz="2400" dirty="0"/>
              <a:t> на </a:t>
            </a:r>
            <a:r>
              <a:rPr lang="ru-RU" sz="2400" dirty="0" err="1"/>
              <a:t>обмеженій</a:t>
            </a:r>
            <a:r>
              <a:rPr lang="ru-RU" sz="2400" dirty="0"/>
              <a:t> </a:t>
            </a:r>
            <a:r>
              <a:rPr lang="ru-RU" sz="2400" dirty="0" err="1"/>
              <a:t>ділянці</a:t>
            </a:r>
            <a:r>
              <a:rPr lang="ru-RU" sz="2400" dirty="0"/>
              <a:t> </a:t>
            </a:r>
            <a:r>
              <a:rPr lang="ru-RU" sz="2400" dirty="0" err="1"/>
              <a:t>тканини</a:t>
            </a:r>
            <a:r>
              <a:rPr lang="ru-RU" sz="2400" dirty="0"/>
              <a:t> </a:t>
            </a:r>
            <a:r>
              <a:rPr lang="ru-RU" sz="2400" dirty="0" err="1"/>
              <a:t>молочної</a:t>
            </a:r>
            <a:r>
              <a:rPr lang="ru-RU" sz="2400" dirty="0"/>
              <a:t> </a:t>
            </a:r>
            <a:r>
              <a:rPr lang="ru-RU" sz="2400" dirty="0" err="1"/>
              <a:t>залози</a:t>
            </a:r>
            <a:r>
              <a:rPr lang="ru-RU" sz="2400" dirty="0"/>
              <a:t> </a:t>
            </a:r>
            <a:r>
              <a:rPr lang="ru-RU" sz="2400" dirty="0" err="1"/>
              <a:t>площею</a:t>
            </a:r>
            <a:r>
              <a:rPr lang="ru-RU" sz="2400" dirty="0"/>
              <a:t> 1,0-2,0 см2</a:t>
            </a:r>
            <a:endParaRPr lang="uk-UA" sz="24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348880"/>
            <a:ext cx="297744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348880"/>
            <a:ext cx="314554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348880"/>
            <a:ext cx="286856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9512" y="6488668"/>
            <a:ext cx="8580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Фіброаденома</a:t>
            </a:r>
            <a:r>
              <a:rPr lang="ru-RU" dirty="0"/>
              <a:t>                                  </a:t>
            </a:r>
            <a:r>
              <a:rPr lang="uk-UA" dirty="0"/>
              <a:t> </a:t>
            </a:r>
            <a:r>
              <a:rPr lang="en-US" dirty="0"/>
              <a:t>DCIS </a:t>
            </a:r>
            <a:r>
              <a:rPr lang="ru-RU" dirty="0"/>
              <a:t>                                       </a:t>
            </a:r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8"/>
            <a:ext cx="63595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/>
              <a:t>Лінійне</a:t>
            </a:r>
            <a:r>
              <a:rPr lang="ru-RU" sz="3200" b="1" dirty="0"/>
              <a:t> </a:t>
            </a:r>
            <a:r>
              <a:rPr lang="ru-RU" sz="3200" b="1" dirty="0" err="1"/>
              <a:t>розміщення</a:t>
            </a:r>
            <a:r>
              <a:rPr lang="ru-RU" sz="3200" b="1" dirty="0"/>
              <a:t> </a:t>
            </a:r>
            <a:r>
              <a:rPr lang="ru-RU" sz="3200" b="1" dirty="0" err="1"/>
              <a:t>кальцинатів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36712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 </a:t>
            </a:r>
            <a:r>
              <a:rPr lang="ru-RU" sz="2400" dirty="0" err="1"/>
              <a:t>вигляді</a:t>
            </a:r>
            <a:r>
              <a:rPr lang="ru-RU" sz="2400" dirty="0"/>
              <a:t> </a:t>
            </a:r>
            <a:r>
              <a:rPr lang="ru-RU" sz="2400" dirty="0" err="1"/>
              <a:t>доріжки</a:t>
            </a:r>
            <a:r>
              <a:rPr lang="ru-RU" sz="2400" dirty="0"/>
              <a:t> </a:t>
            </a:r>
            <a:r>
              <a:rPr lang="ru-RU" sz="2400" dirty="0" err="1"/>
              <a:t>впродовж</a:t>
            </a:r>
            <a:r>
              <a:rPr lang="ru-RU" sz="2400" dirty="0"/>
              <a:t> протока, </a:t>
            </a:r>
            <a:r>
              <a:rPr lang="ru-RU" sz="2400" dirty="0" err="1"/>
              <a:t>досить</a:t>
            </a:r>
            <a:r>
              <a:rPr lang="ru-RU" sz="2400" dirty="0"/>
              <a:t> </a:t>
            </a:r>
            <a:r>
              <a:rPr lang="ru-RU" sz="2400" dirty="0" err="1"/>
              <a:t>підозріло</a:t>
            </a:r>
            <a:r>
              <a:rPr lang="ru-RU" sz="2400" dirty="0"/>
              <a:t> на </a:t>
            </a:r>
            <a:r>
              <a:rPr lang="ru-RU" sz="2400" dirty="0" err="1"/>
              <a:t>злоякісне</a:t>
            </a:r>
            <a:r>
              <a:rPr lang="ru-RU" sz="2400" dirty="0"/>
              <a:t> </a:t>
            </a:r>
            <a:r>
              <a:rPr lang="ru-RU" sz="2400" dirty="0" err="1"/>
              <a:t>ураження</a:t>
            </a:r>
            <a:r>
              <a:rPr lang="ru-RU" sz="2400" dirty="0"/>
              <a:t> при </a:t>
            </a:r>
            <a:r>
              <a:rPr lang="ru-RU" sz="2400" dirty="0" err="1"/>
              <a:t>внутрішньопротоковому</a:t>
            </a:r>
            <a:r>
              <a:rPr lang="ru-RU" sz="2400" dirty="0"/>
              <a:t> </a:t>
            </a:r>
            <a:r>
              <a:rPr lang="ru-RU" sz="2400" dirty="0" err="1"/>
              <a:t>раці</a:t>
            </a:r>
            <a:r>
              <a:rPr lang="ru-RU" sz="2400" dirty="0"/>
              <a:t>.</a:t>
            </a:r>
            <a:endParaRPr lang="uk-UA" sz="24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295232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844824"/>
            <a:ext cx="288032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844824"/>
            <a:ext cx="277180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6021288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5949280"/>
            <a:ext cx="7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DCIS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3559" y="5949280"/>
            <a:ext cx="218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Інвазивний</a:t>
            </a:r>
            <a:r>
              <a:rPr lang="uk-UA" dirty="0"/>
              <a:t> рак </a:t>
            </a:r>
            <a:r>
              <a:rPr lang="en-US" dirty="0"/>
              <a:t>NST</a:t>
            </a:r>
            <a:endParaRPr lang="uk-UA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A1EF36-4D4B-4D32-8363-6C72B1BB7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0" y="128127"/>
            <a:ext cx="7192379" cy="6601746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6779DD-E4BC-48D4-8DEC-16E88FB9320B}"/>
              </a:ext>
            </a:extLst>
          </p:cNvPr>
          <p:cNvSpPr txBox="1"/>
          <p:nvPr/>
        </p:nvSpPr>
        <p:spPr>
          <a:xfrm>
            <a:off x="1547664" y="2132856"/>
            <a:ext cx="61926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uk-UA" sz="40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ДЯКУЮ ЗА УВАГУ !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5798</TotalTime>
  <Words>4102</Words>
  <Application>Microsoft Office PowerPoint</Application>
  <PresentationFormat>Экран (4:3)</PresentationFormat>
  <Paragraphs>444</Paragraphs>
  <Slides>94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103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РЕНтгенсеміотика ЗАхворювань МОЛОЧної залози</vt:lpstr>
      <vt:lpstr>Презентация PowerPoint</vt:lpstr>
      <vt:lpstr>Класифікація патології молочної залози по синдромам </vt:lpstr>
      <vt:lpstr>Презентация PowerPoint</vt:lpstr>
      <vt:lpstr>Зміни шкіри </vt:lpstr>
      <vt:lpstr>Презентация PowerPoint</vt:lpstr>
      <vt:lpstr>Презентация PowerPoint</vt:lpstr>
      <vt:lpstr>Презентация PowerPoint</vt:lpstr>
      <vt:lpstr>Презентация PowerPoint</vt:lpstr>
      <vt:lpstr>Втяжіння шкіри</vt:lpstr>
      <vt:lpstr>Втяжіння соска</vt:lpstr>
      <vt:lpstr>Втяжіння соска</vt:lpstr>
      <vt:lpstr>Презентация PowerPoint</vt:lpstr>
      <vt:lpstr>Презентация PowerPoint</vt:lpstr>
      <vt:lpstr>Презентация PowerPoint</vt:lpstr>
      <vt:lpstr>Презентация PowerPoint</vt:lpstr>
      <vt:lpstr>Потовщення трабекул</vt:lpstr>
      <vt:lpstr>Підпахвова лімфоаденопатія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симптом хвоста комети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множинні гіподенсні утворення в правій молочній залозі.</vt:lpstr>
      <vt:lpstr>Інвазивний протоковий рак .</vt:lpstr>
      <vt:lpstr>Порушення архітектоніки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Кальцинати молочної залози </vt:lpstr>
      <vt:lpstr>Презентация PowerPoint</vt:lpstr>
      <vt:lpstr>Презентация PowerPoint</vt:lpstr>
      <vt:lpstr>Класифікація мікрокальцинатів  по  M. Le Gal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МАММОГРАФИЯ</dc:title>
  <dc:creator>Helen</dc:creator>
  <cp:lastModifiedBy>Катерина Михайлівна Дойкова</cp:lastModifiedBy>
  <cp:revision>569</cp:revision>
  <dcterms:created xsi:type="dcterms:W3CDTF">2019-06-18T21:45:51Z</dcterms:created>
  <dcterms:modified xsi:type="dcterms:W3CDTF">2021-10-09T13:38:07Z</dcterms:modified>
</cp:coreProperties>
</file>