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3" r:id="rId2"/>
    <p:sldId id="385" r:id="rId3"/>
    <p:sldId id="384" r:id="rId4"/>
    <p:sldId id="383" r:id="rId5"/>
    <p:sldId id="386" r:id="rId6"/>
    <p:sldId id="387" r:id="rId7"/>
    <p:sldId id="393" r:id="rId8"/>
    <p:sldId id="395" r:id="rId9"/>
    <p:sldId id="396" r:id="rId10"/>
    <p:sldId id="382" r:id="rId11"/>
    <p:sldId id="397" r:id="rId12"/>
    <p:sldId id="399" r:id="rId13"/>
    <p:sldId id="398" r:id="rId14"/>
    <p:sldId id="400" r:id="rId15"/>
    <p:sldId id="401" r:id="rId16"/>
    <p:sldId id="402" r:id="rId17"/>
    <p:sldId id="403" r:id="rId18"/>
    <p:sldId id="404" r:id="rId19"/>
    <p:sldId id="405" r:id="rId20"/>
    <p:sldId id="406" r:id="rId21"/>
    <p:sldId id="407" r:id="rId22"/>
    <p:sldId id="408" r:id="rId23"/>
    <p:sldId id="388" r:id="rId24"/>
    <p:sldId id="389" r:id="rId25"/>
    <p:sldId id="430" r:id="rId26"/>
    <p:sldId id="431" r:id="rId27"/>
    <p:sldId id="424" r:id="rId28"/>
    <p:sldId id="425" r:id="rId29"/>
    <p:sldId id="411" r:id="rId30"/>
    <p:sldId id="423" r:id="rId31"/>
    <p:sldId id="391" r:id="rId32"/>
    <p:sldId id="421" r:id="rId33"/>
    <p:sldId id="427" r:id="rId34"/>
    <p:sldId id="428" r:id="rId35"/>
    <p:sldId id="433" r:id="rId36"/>
    <p:sldId id="434" r:id="rId37"/>
    <p:sldId id="426" r:id="rId38"/>
    <p:sldId id="412" r:id="rId39"/>
    <p:sldId id="413" r:id="rId40"/>
    <p:sldId id="410" r:id="rId41"/>
    <p:sldId id="414" r:id="rId42"/>
    <p:sldId id="415" r:id="rId43"/>
    <p:sldId id="448" r:id="rId44"/>
    <p:sldId id="449" r:id="rId45"/>
    <p:sldId id="450" r:id="rId46"/>
    <p:sldId id="417" r:id="rId47"/>
    <p:sldId id="418" r:id="rId48"/>
    <p:sldId id="420" r:id="rId49"/>
    <p:sldId id="422" r:id="rId50"/>
    <p:sldId id="419" r:id="rId51"/>
    <p:sldId id="435" r:id="rId52"/>
    <p:sldId id="436" r:id="rId53"/>
    <p:sldId id="437" r:id="rId54"/>
    <p:sldId id="438" r:id="rId55"/>
    <p:sldId id="439" r:id="rId56"/>
    <p:sldId id="440" r:id="rId57"/>
    <p:sldId id="441" r:id="rId58"/>
    <p:sldId id="442" r:id="rId59"/>
    <p:sldId id="443" r:id="rId60"/>
    <p:sldId id="444" r:id="rId61"/>
    <p:sldId id="445" r:id="rId62"/>
    <p:sldId id="446" r:id="rId63"/>
    <p:sldId id="447" r:id="rId64"/>
    <p:sldId id="416" r:id="rId65"/>
    <p:sldId id="451" r:id="rId66"/>
    <p:sldId id="330" r:id="rId6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2FBE"/>
    <a:srgbClr val="071C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86" autoAdjust="0"/>
  </p:normalViewPr>
  <p:slideViewPr>
    <p:cSldViewPr>
      <p:cViewPr varScale="1">
        <p:scale>
          <a:sx n="108" d="100"/>
          <a:sy n="108" d="100"/>
        </p:scale>
        <p:origin x="1704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3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09.10.2021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09.10.2021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8313" y="1557338"/>
            <a:ext cx="4038600" cy="452596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59313" y="1557338"/>
            <a:ext cx="4038600" cy="452596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2116008-F9FD-48C1-814C-2C199C0D491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68313" y="1557338"/>
            <a:ext cx="4038600" cy="21859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59313" y="1557338"/>
            <a:ext cx="4038600" cy="21859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68313" y="3895725"/>
            <a:ext cx="8229600" cy="21875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C86ED065-A612-4958-B5BD-6560DDEEC94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09.10.2021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&#1044;&#1086;&#1084;\Desktop\&#1088;&#1072;&#1073;&#1086;&#1090;&#1072;%20&#1070;&#1083;&#1103;\&#1084;&#1077;&#1076;&#1080;&#1085;\&#1084;&#1086;&#1103;%20&#1087;&#1088;&#1072;&#1082;&#1090;&#1080;&#1082;&#1072;\&#1101;&#1093;&#1086;%20&#1087;&#1086;&#1095;&#1082;&#1080;.wmv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png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2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3.png"/><Relationship Id="rId4" Type="http://schemas.openxmlformats.org/officeDocument/2006/relationships/image" Target="../media/image112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6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0.jpeg"/><Relationship Id="rId4" Type="http://schemas.openxmlformats.org/officeDocument/2006/relationships/image" Target="../media/image119.jpe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5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>
                <a:solidFill>
                  <a:srgbClr val="FFFF00"/>
                </a:solidFill>
              </a:rPr>
              <a:t>Рентгеноанатомія</a:t>
            </a:r>
            <a:r>
              <a:rPr lang="ru-RU" dirty="0">
                <a:solidFill>
                  <a:srgbClr val="FFFF00"/>
                </a:solidFill>
              </a:rPr>
              <a:t>, </a:t>
            </a:r>
            <a:r>
              <a:rPr lang="ru-RU" dirty="0" err="1">
                <a:solidFill>
                  <a:srgbClr val="FFFF00"/>
                </a:solidFill>
              </a:rPr>
              <a:t>променева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діагностика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патології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сечовидільної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системи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7584" y="5733256"/>
            <a:ext cx="48245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Ас. Дойкова К.М.</a:t>
            </a:r>
          </a:p>
          <a:p>
            <a:r>
              <a:rPr lang="ru-RU" dirty="0"/>
              <a:t>Кафедра променевої діагностики, терапії та радіаційної медицини і онкології  ОНМедУ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2708920"/>
            <a:ext cx="3620475" cy="244827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89C9778-6E39-4481-A932-DB78B24372F7}"/>
              </a:ext>
            </a:extLst>
          </p:cNvPr>
          <p:cNvSpPr txBox="1"/>
          <p:nvPr/>
        </p:nvSpPr>
        <p:spPr>
          <a:xfrm>
            <a:off x="6504731" y="5157192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Одеса- 2021</a:t>
            </a:r>
          </a:p>
          <a:p>
            <a:endParaRPr lang="uk-UA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radiographia.info/content/presentation/206/571e35b085ea4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24" t="21984" r="-41226" b="-19795"/>
          <a:stretch/>
        </p:blipFill>
        <p:spPr bwMode="auto">
          <a:xfrm>
            <a:off x="3923928" y="1700808"/>
            <a:ext cx="7416000" cy="4824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3203848" y="404664"/>
            <a:ext cx="27363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НИРКИ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7544" y="1340768"/>
            <a:ext cx="309634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>
                <a:solidFill>
                  <a:srgbClr val="FFFF00"/>
                </a:solidFill>
              </a:rPr>
              <a:t>Нирка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ділиться</a:t>
            </a:r>
            <a:r>
              <a:rPr lang="ru-RU" sz="2000" dirty="0">
                <a:solidFill>
                  <a:srgbClr val="FFFF00"/>
                </a:solidFill>
              </a:rPr>
              <a:t> на </a:t>
            </a:r>
            <a:r>
              <a:rPr lang="ru-RU" sz="2000" dirty="0" err="1">
                <a:solidFill>
                  <a:srgbClr val="FFFF00"/>
                </a:solidFill>
              </a:rPr>
              <a:t>сегменти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відповідно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розгалуження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ниркової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артерії</a:t>
            </a:r>
            <a:r>
              <a:rPr lang="ru-RU" sz="2000" dirty="0">
                <a:solidFill>
                  <a:srgbClr val="FFFF00"/>
                </a:solidFill>
              </a:rPr>
              <a:t>:</a:t>
            </a:r>
          </a:p>
          <a:p>
            <a:endParaRPr lang="ru-RU" sz="2000" dirty="0"/>
          </a:p>
          <a:p>
            <a:r>
              <a:rPr lang="ru-RU" sz="2000" dirty="0"/>
              <a:t>-</a:t>
            </a:r>
            <a:r>
              <a:rPr lang="ru-RU" sz="2000" dirty="0" err="1"/>
              <a:t>верхній</a:t>
            </a:r>
            <a:r>
              <a:rPr lang="ru-RU" sz="2000" dirty="0"/>
              <a:t> сегмент</a:t>
            </a:r>
          </a:p>
          <a:p>
            <a:endParaRPr lang="ru-RU" sz="2000" dirty="0"/>
          </a:p>
          <a:p>
            <a:r>
              <a:rPr lang="ru-RU" sz="2000" dirty="0"/>
              <a:t>-</a:t>
            </a:r>
            <a:r>
              <a:rPr lang="ru-RU" sz="2000" dirty="0" err="1"/>
              <a:t>верхній</a:t>
            </a:r>
            <a:r>
              <a:rPr lang="ru-RU" sz="2000" dirty="0"/>
              <a:t> </a:t>
            </a:r>
            <a:r>
              <a:rPr lang="ru-RU" sz="2000" dirty="0" err="1"/>
              <a:t>передній</a:t>
            </a:r>
            <a:r>
              <a:rPr lang="ru-RU" sz="2000" dirty="0"/>
              <a:t> сегмент</a:t>
            </a:r>
          </a:p>
          <a:p>
            <a:endParaRPr lang="ru-RU" sz="2000" dirty="0"/>
          </a:p>
          <a:p>
            <a:r>
              <a:rPr lang="ru-RU" sz="2000" dirty="0"/>
              <a:t>-</a:t>
            </a:r>
            <a:r>
              <a:rPr lang="ru-RU" sz="2000" dirty="0" err="1"/>
              <a:t>нижній</a:t>
            </a:r>
            <a:r>
              <a:rPr lang="ru-RU" sz="2000" dirty="0"/>
              <a:t> сегмент</a:t>
            </a:r>
          </a:p>
          <a:p>
            <a:endParaRPr lang="ru-RU" sz="2000" dirty="0"/>
          </a:p>
          <a:p>
            <a:r>
              <a:rPr lang="ru-RU" sz="2000" dirty="0"/>
              <a:t>-</a:t>
            </a:r>
            <a:r>
              <a:rPr lang="ru-RU" sz="2000" dirty="0" err="1"/>
              <a:t>нижній</a:t>
            </a:r>
            <a:r>
              <a:rPr lang="ru-RU" sz="2000" dirty="0"/>
              <a:t> </a:t>
            </a:r>
            <a:r>
              <a:rPr lang="ru-RU" sz="2000" dirty="0" err="1"/>
              <a:t>передній</a:t>
            </a:r>
            <a:r>
              <a:rPr lang="ru-RU" sz="2000" dirty="0"/>
              <a:t> сегмент</a:t>
            </a:r>
          </a:p>
          <a:p>
            <a:endParaRPr lang="ru-RU" sz="2000" dirty="0"/>
          </a:p>
          <a:p>
            <a:r>
              <a:rPr lang="ru-RU" sz="2000" dirty="0"/>
              <a:t>-</a:t>
            </a:r>
            <a:r>
              <a:rPr lang="ru-RU" sz="2000" dirty="0" err="1"/>
              <a:t>задній</a:t>
            </a:r>
            <a:r>
              <a:rPr lang="ru-RU" sz="2000" dirty="0"/>
              <a:t> сегмент</a:t>
            </a:r>
          </a:p>
        </p:txBody>
      </p:sp>
    </p:spTree>
    <p:extLst>
      <p:ext uri="{BB962C8B-B14F-4D97-AF65-F5344CB8AC3E}">
        <p14:creationId xmlns:p14="http://schemas.microsoft.com/office/powerpoint/2010/main" val="40926597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4650" y="2492896"/>
            <a:ext cx="3915822" cy="329006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83568" y="188640"/>
            <a:ext cx="820891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</a:t>
            </a:r>
            <a:r>
              <a:rPr lang="ru-RU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Паренхіма</a:t>
            </a:r>
            <a:r>
              <a:rPr lang="ru-RU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нирки</a:t>
            </a:r>
            <a:r>
              <a:rPr lang="ru-RU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складається</a:t>
            </a:r>
            <a:r>
              <a:rPr lang="ru-RU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з </a:t>
            </a:r>
            <a:r>
              <a:rPr lang="ru-RU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коркової</a:t>
            </a:r>
            <a:r>
              <a:rPr lang="ru-RU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(</a:t>
            </a:r>
            <a:r>
              <a:rPr lang="en-US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cortex) </a:t>
            </a:r>
            <a:r>
              <a:rPr lang="ru-RU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і </a:t>
            </a:r>
            <a:r>
              <a:rPr lang="ru-RU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мозкової</a:t>
            </a:r>
            <a:r>
              <a:rPr lang="ru-RU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(</a:t>
            </a:r>
            <a:r>
              <a:rPr lang="en-US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medulla) </a:t>
            </a:r>
            <a:r>
              <a:rPr lang="ru-RU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речовини</a:t>
            </a:r>
            <a:r>
              <a:rPr lang="ru-RU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</a:p>
          <a:p>
            <a:r>
              <a:rPr lang="ru-RU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</a:t>
            </a:r>
            <a:r>
              <a:rPr lang="ru-RU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Коркова</a:t>
            </a:r>
            <a:r>
              <a:rPr lang="ru-RU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речовина</a:t>
            </a:r>
            <a:r>
              <a:rPr lang="ru-RU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розташована</a:t>
            </a:r>
            <a:r>
              <a:rPr lang="ru-RU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по </a:t>
            </a:r>
            <a:r>
              <a:rPr lang="ru-RU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периферії</a:t>
            </a:r>
            <a:r>
              <a:rPr lang="ru-RU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і </a:t>
            </a:r>
            <a:r>
              <a:rPr lang="ru-RU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між</a:t>
            </a:r>
            <a:r>
              <a:rPr lang="ru-RU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пірамідами</a:t>
            </a:r>
            <a:r>
              <a:rPr lang="ru-RU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(</a:t>
            </a:r>
            <a:r>
              <a:rPr lang="ru-RU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коллони</a:t>
            </a:r>
            <a:r>
              <a:rPr lang="ru-RU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Bertinni</a:t>
            </a:r>
            <a:r>
              <a:rPr lang="en-US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).</a:t>
            </a:r>
          </a:p>
          <a:p>
            <a:r>
              <a:rPr lang="en-US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</a:t>
            </a:r>
            <a:r>
              <a:rPr lang="ru-RU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Мозковий</a:t>
            </a:r>
            <a:r>
              <a:rPr lang="ru-RU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речовина</a:t>
            </a:r>
            <a:r>
              <a:rPr lang="ru-RU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розташована</a:t>
            </a:r>
            <a:r>
              <a:rPr lang="ru-RU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в </a:t>
            </a:r>
            <a:r>
              <a:rPr lang="ru-RU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центрі</a:t>
            </a:r>
            <a:r>
              <a:rPr lang="ru-RU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і представлено </a:t>
            </a:r>
            <a:r>
              <a:rPr lang="ru-RU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пірамідами</a:t>
            </a:r>
            <a:r>
              <a:rPr lang="ru-RU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(</a:t>
            </a:r>
            <a:r>
              <a:rPr lang="en-US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p. </a:t>
            </a:r>
            <a:r>
              <a:rPr lang="en-US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Malpigii</a:t>
            </a:r>
            <a:r>
              <a:rPr lang="en-US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).</a:t>
            </a:r>
          </a:p>
          <a:p>
            <a:r>
              <a:rPr lang="en-US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</a:t>
            </a:r>
            <a:r>
              <a:rPr lang="uk-UA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Кровопостачання</a:t>
            </a:r>
            <a:r>
              <a:rPr lang="ru-RU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нирки</a:t>
            </a:r>
            <a:r>
              <a:rPr lang="ru-RU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здійснюється</a:t>
            </a:r>
            <a:r>
              <a:rPr lang="ru-RU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ниркової</a:t>
            </a:r>
            <a:r>
              <a:rPr lang="ru-RU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артерією</a:t>
            </a:r>
            <a:r>
              <a:rPr lang="ru-RU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, яка </a:t>
            </a:r>
            <a:r>
              <a:rPr lang="ru-RU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поділяється</a:t>
            </a:r>
            <a:r>
              <a:rPr lang="ru-RU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на </a:t>
            </a:r>
            <a:r>
              <a:rPr lang="ru-RU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сегментарні</a:t>
            </a:r>
            <a:r>
              <a:rPr lang="ru-RU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гілки</a:t>
            </a:r>
            <a:r>
              <a:rPr lang="ru-RU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, </a:t>
            </a:r>
            <a:r>
              <a:rPr lang="ru-RU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междольові</a:t>
            </a:r>
            <a:r>
              <a:rPr lang="ru-RU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, </a:t>
            </a:r>
            <a:r>
              <a:rPr lang="ru-RU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дугоподібні</a:t>
            </a:r>
            <a:r>
              <a:rPr lang="ru-RU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та </a:t>
            </a:r>
            <a:r>
              <a:rPr lang="ru-RU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міждолькові</a:t>
            </a:r>
            <a:r>
              <a:rPr lang="ru-RU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гілки</a:t>
            </a:r>
            <a:r>
              <a:rPr lang="ru-RU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683568" y="2348880"/>
            <a:ext cx="410445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600" dirty="0">
                <a:solidFill>
                  <a:srgbClr val="DEDED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 </a:t>
            </a:r>
            <a:r>
              <a:rPr lang="ru-RU" dirty="0" err="1">
                <a:solidFill>
                  <a:srgbClr val="DEDED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Від</a:t>
            </a:r>
            <a:r>
              <a:rPr lang="ru-RU" dirty="0">
                <a:solidFill>
                  <a:srgbClr val="DEDED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dirty="0" err="1">
                <a:solidFill>
                  <a:srgbClr val="DEDED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кожної</a:t>
            </a:r>
            <a:r>
              <a:rPr lang="ru-RU" dirty="0">
                <a:solidFill>
                  <a:srgbClr val="DEDED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dirty="0" err="1">
                <a:solidFill>
                  <a:srgbClr val="DEDED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міждолькової</a:t>
            </a:r>
            <a:r>
              <a:rPr lang="ru-RU" dirty="0">
                <a:solidFill>
                  <a:srgbClr val="DEDED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dirty="0" err="1">
                <a:solidFill>
                  <a:srgbClr val="DEDED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відходить</a:t>
            </a:r>
            <a:r>
              <a:rPr lang="ru-RU" dirty="0">
                <a:solidFill>
                  <a:srgbClr val="DEDED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dirty="0" err="1">
                <a:solidFill>
                  <a:srgbClr val="DEDED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приносяща</a:t>
            </a:r>
            <a:r>
              <a:rPr lang="ru-RU" dirty="0">
                <a:solidFill>
                  <a:srgbClr val="DEDED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dirty="0" err="1">
                <a:solidFill>
                  <a:srgbClr val="DEDED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судина</a:t>
            </a:r>
            <a:r>
              <a:rPr lang="ru-RU" dirty="0">
                <a:solidFill>
                  <a:srgbClr val="DEDED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, </a:t>
            </a:r>
            <a:r>
              <a:rPr lang="ru-RU" dirty="0" err="1">
                <a:solidFill>
                  <a:srgbClr val="DEDED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що</a:t>
            </a:r>
            <a:r>
              <a:rPr lang="ru-RU" dirty="0">
                <a:solidFill>
                  <a:srgbClr val="DEDED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dirty="0" err="1">
                <a:solidFill>
                  <a:srgbClr val="DEDED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розпадається</a:t>
            </a:r>
            <a:r>
              <a:rPr lang="ru-RU" dirty="0">
                <a:solidFill>
                  <a:srgbClr val="DEDED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на клубок </a:t>
            </a:r>
            <a:r>
              <a:rPr lang="ru-RU" dirty="0" err="1">
                <a:solidFill>
                  <a:srgbClr val="DEDED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звивистих</a:t>
            </a:r>
            <a:r>
              <a:rPr lang="ru-RU" dirty="0">
                <a:solidFill>
                  <a:srgbClr val="DEDED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dirty="0" err="1">
                <a:solidFill>
                  <a:srgbClr val="DEDED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капілярів</a:t>
            </a:r>
            <a:r>
              <a:rPr lang="ru-RU" dirty="0">
                <a:solidFill>
                  <a:srgbClr val="DEDED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, </a:t>
            </a:r>
            <a:r>
              <a:rPr lang="ru-RU" dirty="0" err="1">
                <a:solidFill>
                  <a:srgbClr val="DEDED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оточений</a:t>
            </a:r>
            <a:r>
              <a:rPr lang="ru-RU" dirty="0">
                <a:solidFill>
                  <a:srgbClr val="DEDED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початком </a:t>
            </a:r>
            <a:r>
              <a:rPr lang="ru-RU" dirty="0" err="1">
                <a:solidFill>
                  <a:srgbClr val="DEDED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ниркового</a:t>
            </a:r>
            <a:r>
              <a:rPr lang="ru-RU" dirty="0">
                <a:solidFill>
                  <a:srgbClr val="DEDED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dirty="0" err="1">
                <a:solidFill>
                  <a:srgbClr val="DEDED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канальця</a:t>
            </a:r>
            <a:r>
              <a:rPr lang="ru-RU" dirty="0">
                <a:solidFill>
                  <a:srgbClr val="DEDED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, капсулою клубочка. </a:t>
            </a:r>
            <a:r>
              <a:rPr lang="ru-RU" dirty="0" err="1">
                <a:solidFill>
                  <a:srgbClr val="DEDED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Виносяща</a:t>
            </a:r>
            <a:r>
              <a:rPr lang="ru-RU" dirty="0">
                <a:solidFill>
                  <a:srgbClr val="DEDED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dirty="0" err="1">
                <a:solidFill>
                  <a:srgbClr val="DEDED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артерія</a:t>
            </a:r>
            <a:r>
              <a:rPr lang="ru-RU" dirty="0">
                <a:solidFill>
                  <a:srgbClr val="DEDED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, яка </a:t>
            </a:r>
            <a:r>
              <a:rPr lang="ru-RU" dirty="0" err="1">
                <a:solidFill>
                  <a:srgbClr val="DEDED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виходить</a:t>
            </a:r>
            <a:r>
              <a:rPr lang="ru-RU" dirty="0">
                <a:solidFill>
                  <a:srgbClr val="DEDED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з клубочка, </a:t>
            </a:r>
            <a:r>
              <a:rPr lang="ru-RU" dirty="0" err="1">
                <a:solidFill>
                  <a:srgbClr val="DEDED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вдруге</a:t>
            </a:r>
            <a:r>
              <a:rPr lang="ru-RU" dirty="0">
                <a:solidFill>
                  <a:srgbClr val="DEDED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dirty="0" err="1">
                <a:solidFill>
                  <a:srgbClr val="DEDED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розпадається</a:t>
            </a:r>
            <a:r>
              <a:rPr lang="ru-RU" dirty="0">
                <a:solidFill>
                  <a:srgbClr val="DEDED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на </a:t>
            </a:r>
            <a:r>
              <a:rPr lang="ru-RU" dirty="0" err="1">
                <a:solidFill>
                  <a:srgbClr val="DEDED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капіляри</a:t>
            </a:r>
            <a:r>
              <a:rPr lang="ru-RU" dirty="0">
                <a:solidFill>
                  <a:srgbClr val="DEDED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, </a:t>
            </a:r>
            <a:r>
              <a:rPr lang="ru-RU" dirty="0" err="1">
                <a:solidFill>
                  <a:srgbClr val="DEDED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що</a:t>
            </a:r>
            <a:r>
              <a:rPr lang="ru-RU" dirty="0">
                <a:solidFill>
                  <a:srgbClr val="DEDED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dirty="0" err="1">
                <a:solidFill>
                  <a:srgbClr val="DEDED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обплітають</a:t>
            </a:r>
            <a:r>
              <a:rPr lang="ru-RU" dirty="0">
                <a:solidFill>
                  <a:srgbClr val="DEDED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dirty="0" err="1">
                <a:solidFill>
                  <a:srgbClr val="DEDED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ниркові</a:t>
            </a:r>
            <a:r>
              <a:rPr lang="ru-RU" dirty="0">
                <a:solidFill>
                  <a:srgbClr val="DEDED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dirty="0" err="1">
                <a:solidFill>
                  <a:srgbClr val="DEDED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канальці</a:t>
            </a:r>
            <a:r>
              <a:rPr lang="ru-RU" dirty="0">
                <a:solidFill>
                  <a:srgbClr val="DEDED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і </a:t>
            </a:r>
            <a:r>
              <a:rPr lang="ru-RU" dirty="0" err="1">
                <a:solidFill>
                  <a:srgbClr val="DEDED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тільки</a:t>
            </a:r>
            <a:r>
              <a:rPr lang="ru-RU" dirty="0">
                <a:solidFill>
                  <a:srgbClr val="DEDED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dirty="0" err="1">
                <a:solidFill>
                  <a:srgbClr val="DEDED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потім</a:t>
            </a:r>
            <a:r>
              <a:rPr lang="ru-RU" dirty="0">
                <a:solidFill>
                  <a:srgbClr val="DEDED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dirty="0" err="1">
                <a:solidFill>
                  <a:srgbClr val="DEDED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переходять</a:t>
            </a:r>
            <a:r>
              <a:rPr lang="ru-RU" dirty="0">
                <a:solidFill>
                  <a:srgbClr val="DEDED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у </a:t>
            </a:r>
            <a:r>
              <a:rPr lang="ru-RU" dirty="0" err="1">
                <a:solidFill>
                  <a:srgbClr val="DEDED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вени</a:t>
            </a:r>
            <a:r>
              <a:rPr lang="ru-RU" dirty="0">
                <a:solidFill>
                  <a:srgbClr val="DEDED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</a:p>
          <a:p>
            <a:pPr lvl="0"/>
            <a:endParaRPr lang="ru-RU" dirty="0">
              <a:solidFill>
                <a:srgbClr val="DEDEDE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lvl="0"/>
            <a:r>
              <a:rPr lang="ru-RU" dirty="0">
                <a:solidFill>
                  <a:srgbClr val="DEDED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 </a:t>
            </a:r>
            <a:r>
              <a:rPr lang="ru-RU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Відтік</a:t>
            </a:r>
            <a:r>
              <a:rPr lang="ru-RU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венозної</a:t>
            </a:r>
            <a:r>
              <a:rPr lang="ru-RU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крові</a:t>
            </a:r>
            <a:r>
              <a:rPr lang="ru-RU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dirty="0">
                <a:solidFill>
                  <a:srgbClr val="DEDED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проходить по </a:t>
            </a:r>
            <a:r>
              <a:rPr lang="ru-RU" dirty="0" err="1">
                <a:solidFill>
                  <a:srgbClr val="DEDED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однойменних</a:t>
            </a:r>
            <a:r>
              <a:rPr lang="ru-RU" dirty="0">
                <a:solidFill>
                  <a:srgbClr val="DEDED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венах в </a:t>
            </a:r>
            <a:r>
              <a:rPr lang="ru-RU" dirty="0" err="1">
                <a:solidFill>
                  <a:srgbClr val="DEDED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ниркову</a:t>
            </a:r>
            <a:r>
              <a:rPr lang="ru-RU" dirty="0">
                <a:solidFill>
                  <a:srgbClr val="DEDED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і ННВ.</a:t>
            </a:r>
          </a:p>
        </p:txBody>
      </p:sp>
    </p:spTree>
    <p:extLst>
      <p:ext uri="{BB962C8B-B14F-4D97-AF65-F5344CB8AC3E}">
        <p14:creationId xmlns:p14="http://schemas.microsoft.com/office/powerpoint/2010/main" val="10321346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C:\Users\Дом\Desktop\работа Юля\медин\Почка_человека_(hudeika.ru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3184" y="1099195"/>
            <a:ext cx="3491896" cy="432048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4283968" y="997277"/>
            <a:ext cx="4608512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 </a:t>
            </a:r>
            <a:r>
              <a:rPr lang="ru-RU" sz="20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Мозкова</a:t>
            </a:r>
            <a:r>
              <a:rPr lang="ru-RU" sz="2000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0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речовина</a:t>
            </a:r>
            <a:r>
              <a:rPr lang="ru-RU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0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складається</a:t>
            </a:r>
            <a:r>
              <a:rPr lang="ru-RU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з </a:t>
            </a:r>
            <a:r>
              <a:rPr lang="ru-RU" sz="20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ниркових</a:t>
            </a:r>
            <a:r>
              <a:rPr lang="ru-RU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0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пірамід</a:t>
            </a:r>
            <a:r>
              <a:rPr lang="ru-RU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, широка основа </a:t>
            </a:r>
            <a:r>
              <a:rPr lang="ru-RU" sz="20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яких</a:t>
            </a:r>
            <a:r>
              <a:rPr lang="ru-RU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0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звернена</a:t>
            </a:r>
            <a:r>
              <a:rPr lang="ru-RU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до </a:t>
            </a:r>
            <a:r>
              <a:rPr lang="ru-RU" sz="20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поверхні</a:t>
            </a:r>
            <a:r>
              <a:rPr lang="ru-RU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органу, а </a:t>
            </a:r>
            <a:r>
              <a:rPr lang="ru-RU" sz="20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верхівка</a:t>
            </a:r>
            <a:r>
              <a:rPr lang="ru-RU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- до синусу </a:t>
            </a:r>
            <a:r>
              <a:rPr lang="ru-RU" sz="20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нирки</a:t>
            </a:r>
            <a:r>
              <a:rPr lang="ru-RU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</a:p>
          <a:p>
            <a:pPr marL="285750" indent="-285750">
              <a:buFontTx/>
              <a:buChar char="-"/>
            </a:pPr>
            <a:endParaRPr lang="ru-RU" sz="200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r>
              <a:rPr lang="ru-RU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 </a:t>
            </a:r>
            <a:r>
              <a:rPr lang="ru-RU" sz="20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Верхівки</a:t>
            </a:r>
            <a:r>
              <a:rPr lang="ru-RU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0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пірамід</a:t>
            </a:r>
            <a:r>
              <a:rPr lang="ru-RU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0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з'єднуються</a:t>
            </a:r>
            <a:r>
              <a:rPr lang="ru-RU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по </a:t>
            </a:r>
            <a:r>
              <a:rPr lang="ru-RU" sz="20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дві</a:t>
            </a:r>
            <a:r>
              <a:rPr lang="ru-RU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і </a:t>
            </a:r>
            <a:r>
              <a:rPr lang="ru-RU" sz="20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більше</a:t>
            </a:r>
            <a:r>
              <a:rPr lang="ru-RU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в сосочки. </a:t>
            </a:r>
            <a:r>
              <a:rPr lang="ru-RU" sz="20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Рідше</a:t>
            </a:r>
            <a:r>
              <a:rPr lang="ru-RU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0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одної</a:t>
            </a:r>
            <a:r>
              <a:rPr lang="ru-RU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0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верхівці</a:t>
            </a:r>
            <a:r>
              <a:rPr lang="ru-RU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0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відповідає</a:t>
            </a:r>
            <a:r>
              <a:rPr lang="ru-RU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один </a:t>
            </a:r>
            <a:r>
              <a:rPr lang="ru-RU" sz="20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сосочок</a:t>
            </a:r>
            <a:r>
              <a:rPr lang="ru-RU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</a:p>
          <a:p>
            <a:endParaRPr lang="ru-RU" sz="200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endParaRPr lang="ru-RU" sz="200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r>
              <a:rPr lang="ru-RU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 В </a:t>
            </a:r>
            <a:r>
              <a:rPr lang="ru-RU" sz="20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середньому</a:t>
            </a:r>
            <a:r>
              <a:rPr lang="ru-RU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0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сосочків</a:t>
            </a:r>
            <a:r>
              <a:rPr lang="ru-RU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12 і </a:t>
            </a:r>
            <a:r>
              <a:rPr lang="ru-RU" sz="20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кожен</a:t>
            </a:r>
            <a:r>
              <a:rPr lang="ru-RU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з них </a:t>
            </a:r>
            <a:r>
              <a:rPr lang="ru-RU" sz="20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усіяний</a:t>
            </a:r>
            <a:r>
              <a:rPr lang="ru-RU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маленькими </a:t>
            </a:r>
            <a:r>
              <a:rPr lang="ru-RU" sz="20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отворами</a:t>
            </a:r>
            <a:r>
              <a:rPr lang="ru-RU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(</a:t>
            </a:r>
            <a:r>
              <a:rPr lang="en-US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foramina </a:t>
            </a:r>
            <a:r>
              <a:rPr lang="en-US" sz="20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pappilaria</a:t>
            </a:r>
            <a:r>
              <a:rPr lang="en-US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), </a:t>
            </a:r>
            <a:r>
              <a:rPr lang="ru-RU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через </a:t>
            </a:r>
            <a:r>
              <a:rPr lang="ru-RU" sz="20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які</a:t>
            </a:r>
            <a:r>
              <a:rPr lang="ru-RU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сеча </a:t>
            </a:r>
            <a:r>
              <a:rPr lang="ru-RU" sz="20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виділяється</a:t>
            </a:r>
            <a:r>
              <a:rPr lang="ru-RU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в чашечки (початкова </a:t>
            </a:r>
            <a:r>
              <a:rPr lang="ru-RU" sz="20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частина</a:t>
            </a:r>
            <a:r>
              <a:rPr lang="ru-RU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0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сечових</a:t>
            </a:r>
            <a:r>
              <a:rPr lang="ru-RU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0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шляхів</a:t>
            </a:r>
            <a:r>
              <a:rPr lang="ru-RU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).</a:t>
            </a:r>
          </a:p>
          <a:p>
            <a:pPr marL="285750" indent="-285750">
              <a:buFontTx/>
              <a:buChar char="-"/>
            </a:pPr>
            <a:endParaRPr lang="ru-RU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77169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 rot="10800000" flipV="1">
            <a:off x="467544" y="3679686"/>
            <a:ext cx="8568952" cy="3061682"/>
          </a:xfrm>
        </p:spPr>
        <p:txBody>
          <a:bodyPr/>
          <a:lstStyle/>
          <a:p>
            <a:br>
              <a:rPr lang="ru-RU" sz="1500" dirty="0"/>
            </a:br>
            <a:endParaRPr lang="uk-UA" sz="15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807" y="109510"/>
            <a:ext cx="5364597" cy="436016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 rot="10800000" flipV="1">
            <a:off x="6899032" y="3933056"/>
            <a:ext cx="201622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А Я. </a:t>
            </a:r>
            <a:r>
              <a:rPr lang="ru-RU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Питель</a:t>
            </a:r>
            <a:endParaRPr lang="ru-RU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r>
              <a:rPr lang="ru-RU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Ю.А. </a:t>
            </a:r>
            <a:r>
              <a:rPr lang="ru-RU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Питель</a:t>
            </a:r>
            <a:endParaRPr lang="ru-RU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endParaRPr lang="uk-UA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043608" y="4581127"/>
            <a:ext cx="74888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Збірна</a:t>
            </a:r>
            <a:r>
              <a:rPr lang="ru-RU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система </a:t>
            </a:r>
            <a:r>
              <a:rPr lang="ru-RU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нирки</a:t>
            </a:r>
            <a:endParaRPr lang="ru-RU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r>
              <a:rPr lang="ru-RU" dirty="0"/>
              <a:t>- З </a:t>
            </a:r>
            <a:r>
              <a:rPr lang="ru-RU" dirty="0" err="1"/>
              <a:t>сосочків</a:t>
            </a:r>
            <a:r>
              <a:rPr lang="ru-RU" dirty="0"/>
              <a:t> через </a:t>
            </a:r>
            <a:r>
              <a:rPr lang="en-US" dirty="0"/>
              <a:t>foramina </a:t>
            </a:r>
            <a:r>
              <a:rPr lang="en-US" dirty="0" err="1"/>
              <a:t>pappilaria</a:t>
            </a:r>
            <a:r>
              <a:rPr lang="en-US" dirty="0"/>
              <a:t> </a:t>
            </a:r>
            <a:r>
              <a:rPr lang="ru-RU" dirty="0"/>
              <a:t>сеча </a:t>
            </a:r>
            <a:r>
              <a:rPr lang="ru-RU" dirty="0" err="1"/>
              <a:t>надходить</a:t>
            </a:r>
            <a:r>
              <a:rPr lang="ru-RU" dirty="0"/>
              <a:t> в </a:t>
            </a:r>
            <a:r>
              <a:rPr lang="ru-RU" dirty="0" err="1"/>
              <a:t>малі</a:t>
            </a:r>
            <a:r>
              <a:rPr lang="ru-RU" dirty="0"/>
              <a:t> чашки</a:t>
            </a:r>
            <a:r>
              <a:rPr lang="ru-RU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Число </a:t>
            </a:r>
            <a:r>
              <a:rPr lang="ru-RU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малих</a:t>
            </a:r>
            <a:r>
              <a:rPr lang="ru-RU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чашок</a:t>
            </a:r>
            <a:r>
              <a:rPr lang="ru-RU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коливається</a:t>
            </a:r>
            <a:r>
              <a:rPr lang="ru-RU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між</a:t>
            </a:r>
            <a:r>
              <a:rPr lang="ru-RU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7 і 13. </a:t>
            </a:r>
            <a:r>
              <a:rPr lang="ru-RU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Кожна</a:t>
            </a:r>
            <a:r>
              <a:rPr lang="ru-RU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охоплює</a:t>
            </a:r>
            <a:r>
              <a:rPr lang="ru-RU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від</a:t>
            </a:r>
            <a:r>
              <a:rPr lang="ru-RU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одного до </a:t>
            </a:r>
            <a:r>
              <a:rPr lang="ru-RU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трьох</a:t>
            </a:r>
            <a:r>
              <a:rPr lang="ru-RU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сосочків</a:t>
            </a:r>
            <a:r>
              <a:rPr lang="ru-RU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 </a:t>
            </a:r>
          </a:p>
          <a:p>
            <a:pPr marL="285750" indent="-285750">
              <a:buFontTx/>
              <a:buChar char="-"/>
            </a:pPr>
            <a:r>
              <a:rPr lang="ru-RU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Малі</a:t>
            </a:r>
            <a:r>
              <a:rPr lang="ru-RU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чашки </a:t>
            </a:r>
            <a:r>
              <a:rPr lang="ru-RU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об'єднуються</a:t>
            </a:r>
            <a:r>
              <a:rPr lang="ru-RU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в 2-3 </a:t>
            </a:r>
            <a:r>
              <a:rPr lang="ru-RU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великі</a:t>
            </a:r>
            <a:r>
              <a:rPr lang="ru-RU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чашки</a:t>
            </a:r>
            <a:r>
              <a:rPr lang="ru-RU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</a:p>
          <a:p>
            <a:pPr marL="285750" indent="-285750">
              <a:buFontTx/>
              <a:buChar char="-"/>
            </a:pPr>
            <a:r>
              <a:rPr lang="ru-RU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Великі</a:t>
            </a:r>
            <a:r>
              <a:rPr lang="ru-RU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чашки </a:t>
            </a:r>
            <a:r>
              <a:rPr lang="ru-RU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з'єднуючись</a:t>
            </a:r>
            <a:r>
              <a:rPr lang="ru-RU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утворюють</a:t>
            </a:r>
            <a:r>
              <a:rPr lang="ru-RU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ниркову</a:t>
            </a:r>
            <a:r>
              <a:rPr lang="ru-RU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миску.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0068146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476672"/>
            <a:ext cx="5063320" cy="331236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67158" y="4579972"/>
            <a:ext cx="849694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pPr marL="285750" indent="-285750">
              <a:buFontTx/>
              <a:buChar char="-"/>
            </a:pPr>
            <a:r>
              <a:rPr lang="ru-RU" dirty="0" err="1"/>
              <a:t>Анатомічно</a:t>
            </a:r>
            <a:r>
              <a:rPr lang="ru-RU" dirty="0"/>
              <a:t> </a:t>
            </a:r>
            <a:r>
              <a:rPr lang="ru-RU" dirty="0" err="1">
                <a:solidFill>
                  <a:srgbClr val="FFC000"/>
                </a:solidFill>
              </a:rPr>
              <a:t>виділяють</a:t>
            </a:r>
            <a:r>
              <a:rPr lang="ru-RU" dirty="0">
                <a:solidFill>
                  <a:srgbClr val="FFC000"/>
                </a:solidFill>
              </a:rPr>
              <a:t> 3 сегмента </a:t>
            </a:r>
            <a:r>
              <a:rPr lang="ru-RU" dirty="0" err="1">
                <a:solidFill>
                  <a:srgbClr val="FFC000"/>
                </a:solidFill>
              </a:rPr>
              <a:t>сечоводу</a:t>
            </a:r>
            <a:r>
              <a:rPr lang="ru-RU" dirty="0"/>
              <a:t>: </a:t>
            </a:r>
            <a:r>
              <a:rPr lang="ru-RU" dirty="0" err="1"/>
              <a:t>абдомінальний</a:t>
            </a:r>
            <a:r>
              <a:rPr lang="ru-RU" dirty="0"/>
              <a:t>, </a:t>
            </a:r>
            <a:r>
              <a:rPr lang="ru-RU" dirty="0" err="1"/>
              <a:t>клубової</a:t>
            </a:r>
            <a:r>
              <a:rPr lang="ru-RU" dirty="0"/>
              <a:t> і </a:t>
            </a:r>
            <a:r>
              <a:rPr lang="ru-RU" dirty="0" err="1"/>
              <a:t>тазовий</a:t>
            </a:r>
            <a:r>
              <a:rPr lang="ru-RU" dirty="0"/>
              <a:t>; </a:t>
            </a:r>
            <a:r>
              <a:rPr lang="ru-RU" dirty="0" err="1"/>
              <a:t>рентгенологічно</a:t>
            </a:r>
            <a:r>
              <a:rPr lang="ru-RU" dirty="0"/>
              <a:t> і </a:t>
            </a:r>
            <a:r>
              <a:rPr lang="ru-RU" dirty="0" err="1"/>
              <a:t>урологічні-верхню</a:t>
            </a:r>
            <a:r>
              <a:rPr lang="ru-RU" dirty="0"/>
              <a:t>, </a:t>
            </a:r>
            <a:r>
              <a:rPr lang="ru-RU" dirty="0" err="1"/>
              <a:t>середню</a:t>
            </a:r>
            <a:r>
              <a:rPr lang="ru-RU" dirty="0"/>
              <a:t> і </a:t>
            </a:r>
            <a:r>
              <a:rPr lang="ru-RU" dirty="0" err="1"/>
              <a:t>нижні</a:t>
            </a:r>
            <a:r>
              <a:rPr lang="ru-RU" dirty="0"/>
              <a:t> </a:t>
            </a:r>
            <a:r>
              <a:rPr lang="ru-RU" dirty="0" err="1"/>
              <a:t>третини</a:t>
            </a:r>
            <a:r>
              <a:rPr lang="ru-RU" dirty="0"/>
              <a:t> </a:t>
            </a:r>
            <a:r>
              <a:rPr lang="ru-RU" dirty="0" err="1"/>
              <a:t>сечоводу</a:t>
            </a:r>
            <a:r>
              <a:rPr lang="ru-RU" dirty="0"/>
              <a:t>.- </a:t>
            </a:r>
            <a:r>
              <a:rPr lang="ru-RU" dirty="0" err="1"/>
              <a:t>Окремо</a:t>
            </a:r>
            <a:r>
              <a:rPr lang="ru-RU" dirty="0"/>
              <a:t> </a:t>
            </a:r>
            <a:r>
              <a:rPr lang="ru-RU" dirty="0" err="1"/>
              <a:t>виділяють</a:t>
            </a:r>
            <a:r>
              <a:rPr lang="ru-RU" dirty="0"/>
              <a:t> </a:t>
            </a:r>
            <a:r>
              <a:rPr lang="ru-RU" dirty="0" err="1"/>
              <a:t>інтрамуральний</a:t>
            </a:r>
            <a:r>
              <a:rPr lang="ru-RU" dirty="0"/>
              <a:t> (</a:t>
            </a:r>
            <a:r>
              <a:rPr lang="ru-RU" dirty="0" err="1"/>
              <a:t>внутріпузирного</a:t>
            </a:r>
            <a:r>
              <a:rPr lang="ru-RU" dirty="0"/>
              <a:t>) </a:t>
            </a:r>
            <a:r>
              <a:rPr lang="ru-RU" dirty="0" err="1"/>
              <a:t>відділ</a:t>
            </a:r>
            <a:r>
              <a:rPr lang="ru-RU" dirty="0"/>
              <a:t> </a:t>
            </a:r>
            <a:r>
              <a:rPr lang="ru-RU" dirty="0" err="1"/>
              <a:t>сечоводу</a:t>
            </a:r>
            <a:r>
              <a:rPr lang="ru-RU" dirty="0"/>
              <a:t>.</a:t>
            </a:r>
          </a:p>
          <a:p>
            <a:pPr marL="285750" indent="-285750">
              <a:buFontTx/>
              <a:buChar char="-"/>
            </a:pPr>
            <a:r>
              <a:rPr lang="ru-RU" dirty="0" err="1"/>
              <a:t>Сечовід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>
                <a:solidFill>
                  <a:srgbClr val="FFC000"/>
                </a:solidFill>
              </a:rPr>
              <a:t>3 </a:t>
            </a:r>
            <a:r>
              <a:rPr lang="ru-RU" dirty="0" err="1">
                <a:solidFill>
                  <a:srgbClr val="FFC000"/>
                </a:solidFill>
              </a:rPr>
              <a:t>ділянки</a:t>
            </a:r>
            <a:r>
              <a:rPr lang="ru-RU" dirty="0">
                <a:solidFill>
                  <a:srgbClr val="FFC000"/>
                </a:solidFill>
              </a:rPr>
              <a:t> </a:t>
            </a:r>
            <a:r>
              <a:rPr lang="ru-RU" dirty="0" err="1">
                <a:solidFill>
                  <a:srgbClr val="FFC000"/>
                </a:solidFill>
              </a:rPr>
              <a:t>звуження</a:t>
            </a:r>
            <a:r>
              <a:rPr lang="ru-RU" dirty="0"/>
              <a:t>: в лоханочно-</a:t>
            </a:r>
            <a:r>
              <a:rPr lang="ru-RU" dirty="0" err="1"/>
              <a:t>сечоводному</a:t>
            </a:r>
            <a:r>
              <a:rPr lang="ru-RU" dirty="0"/>
              <a:t> </a:t>
            </a:r>
            <a:r>
              <a:rPr lang="ru-RU" dirty="0" err="1"/>
              <a:t>сегменті</a:t>
            </a:r>
            <a:r>
              <a:rPr lang="ru-RU" dirty="0"/>
              <a:t>, в </a:t>
            </a:r>
            <a:r>
              <a:rPr lang="ru-RU" dirty="0" err="1"/>
              <a:t>місці</a:t>
            </a:r>
            <a:r>
              <a:rPr lang="ru-RU" dirty="0"/>
              <a:t> </a:t>
            </a:r>
            <a:r>
              <a:rPr lang="ru-RU" dirty="0" err="1"/>
              <a:t>перетину</a:t>
            </a:r>
            <a:r>
              <a:rPr lang="ru-RU" dirty="0"/>
              <a:t> </a:t>
            </a:r>
            <a:r>
              <a:rPr lang="ru-RU" dirty="0" err="1"/>
              <a:t>клубових</a:t>
            </a:r>
            <a:r>
              <a:rPr lang="ru-RU" dirty="0"/>
              <a:t> </a:t>
            </a:r>
            <a:r>
              <a:rPr lang="ru-RU" dirty="0" err="1"/>
              <a:t>судин</a:t>
            </a:r>
            <a:r>
              <a:rPr lang="ru-RU" dirty="0"/>
              <a:t> і в </a:t>
            </a:r>
            <a:r>
              <a:rPr lang="ru-RU" dirty="0" err="1"/>
              <a:t>міхурово-сечоводному</a:t>
            </a:r>
            <a:r>
              <a:rPr lang="ru-RU" dirty="0"/>
              <a:t> </a:t>
            </a:r>
            <a:r>
              <a:rPr lang="ru-RU" dirty="0" err="1"/>
              <a:t>сегменті</a:t>
            </a:r>
            <a:r>
              <a:rPr lang="ru-RU" dirty="0"/>
              <a:t>.</a:t>
            </a:r>
            <a:endParaRPr lang="uk-UA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676519" y="260648"/>
            <a:ext cx="309634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>
                <a:solidFill>
                  <a:srgbClr val="FFC000"/>
                </a:solidFill>
              </a:rPr>
              <a:t>- Миска </a:t>
            </a:r>
            <a:r>
              <a:rPr lang="ru-RU" dirty="0" err="1">
                <a:solidFill>
                  <a:prstClr val="white"/>
                </a:solidFill>
              </a:rPr>
              <a:t>продовжується</a:t>
            </a:r>
            <a:r>
              <a:rPr lang="ru-RU" dirty="0">
                <a:solidFill>
                  <a:prstClr val="white"/>
                </a:solidFill>
              </a:rPr>
              <a:t> в </a:t>
            </a:r>
            <a:r>
              <a:rPr lang="ru-RU" dirty="0" err="1">
                <a:solidFill>
                  <a:prstClr val="white"/>
                </a:solidFill>
              </a:rPr>
              <a:t>сечовід</a:t>
            </a:r>
            <a:r>
              <a:rPr lang="ru-RU" dirty="0">
                <a:solidFill>
                  <a:prstClr val="white"/>
                </a:solidFill>
              </a:rPr>
              <a:t> через </a:t>
            </a:r>
            <a:r>
              <a:rPr lang="ru-RU" dirty="0" err="1">
                <a:solidFill>
                  <a:prstClr val="white"/>
                </a:solidFill>
              </a:rPr>
              <a:t>мисково-сечовідне</a:t>
            </a:r>
            <a:r>
              <a:rPr lang="ru-RU" dirty="0">
                <a:solidFill>
                  <a:prstClr val="white"/>
                </a:solidFill>
              </a:rPr>
              <a:t> </a:t>
            </a:r>
            <a:r>
              <a:rPr lang="ru-RU" dirty="0" err="1">
                <a:solidFill>
                  <a:prstClr val="white"/>
                </a:solidFill>
              </a:rPr>
              <a:t>сполучення</a:t>
            </a:r>
            <a:r>
              <a:rPr lang="ru-RU" dirty="0">
                <a:solidFill>
                  <a:prstClr val="white"/>
                </a:solidFill>
              </a:rPr>
              <a:t> (</a:t>
            </a:r>
            <a:r>
              <a:rPr lang="ru-RU" dirty="0" err="1">
                <a:solidFill>
                  <a:prstClr val="white"/>
                </a:solidFill>
              </a:rPr>
              <a:t>мисково-сечовідний</a:t>
            </a:r>
            <a:r>
              <a:rPr lang="ru-RU" dirty="0">
                <a:solidFill>
                  <a:prstClr val="white"/>
                </a:solidFill>
              </a:rPr>
              <a:t> сегмент).</a:t>
            </a:r>
          </a:p>
          <a:p>
            <a:pPr lvl="0"/>
            <a:r>
              <a:rPr lang="ru-RU" dirty="0">
                <a:solidFill>
                  <a:prstClr val="white"/>
                </a:solidFill>
              </a:rPr>
              <a:t>- </a:t>
            </a:r>
            <a:r>
              <a:rPr lang="ru-RU" dirty="0" err="1">
                <a:solidFill>
                  <a:prstClr val="white"/>
                </a:solidFill>
              </a:rPr>
              <a:t>Від</a:t>
            </a:r>
            <a:r>
              <a:rPr lang="ru-RU" dirty="0">
                <a:solidFill>
                  <a:prstClr val="white"/>
                </a:solidFill>
              </a:rPr>
              <a:t> миски  </a:t>
            </a:r>
            <a:r>
              <a:rPr lang="ru-RU" dirty="0" err="1">
                <a:solidFill>
                  <a:prstClr val="white"/>
                </a:solidFill>
              </a:rPr>
              <a:t>сечовід</a:t>
            </a:r>
            <a:r>
              <a:rPr lang="ru-RU" dirty="0">
                <a:solidFill>
                  <a:prstClr val="white"/>
                </a:solidFill>
              </a:rPr>
              <a:t> </a:t>
            </a:r>
            <a:r>
              <a:rPr lang="ru-RU" dirty="0" err="1">
                <a:solidFill>
                  <a:prstClr val="white"/>
                </a:solidFill>
              </a:rPr>
              <a:t>відходить</a:t>
            </a:r>
            <a:r>
              <a:rPr lang="ru-RU" dirty="0">
                <a:solidFill>
                  <a:prstClr val="white"/>
                </a:solidFill>
              </a:rPr>
              <a:t> </a:t>
            </a:r>
            <a:r>
              <a:rPr lang="ru-RU" dirty="0" err="1">
                <a:solidFill>
                  <a:prstClr val="white"/>
                </a:solidFill>
              </a:rPr>
              <a:t>медіально</a:t>
            </a:r>
            <a:r>
              <a:rPr lang="ru-RU" dirty="0">
                <a:solidFill>
                  <a:prstClr val="white"/>
                </a:solidFill>
              </a:rPr>
              <a:t>, з легким </a:t>
            </a:r>
            <a:r>
              <a:rPr lang="ru-RU" dirty="0" err="1">
                <a:solidFill>
                  <a:prstClr val="white"/>
                </a:solidFill>
              </a:rPr>
              <a:t>вигином</a:t>
            </a:r>
            <a:r>
              <a:rPr lang="ru-RU" dirty="0">
                <a:solidFill>
                  <a:prstClr val="white"/>
                </a:solidFill>
              </a:rPr>
              <a:t> </a:t>
            </a:r>
            <a:r>
              <a:rPr lang="ru-RU" dirty="0" err="1">
                <a:solidFill>
                  <a:prstClr val="white"/>
                </a:solidFill>
              </a:rPr>
              <a:t>йде</a:t>
            </a:r>
            <a:r>
              <a:rPr lang="ru-RU" dirty="0">
                <a:solidFill>
                  <a:prstClr val="white"/>
                </a:solidFill>
              </a:rPr>
              <a:t> </a:t>
            </a:r>
            <a:r>
              <a:rPr lang="ru-RU" dirty="0" err="1">
                <a:solidFill>
                  <a:prstClr val="white"/>
                </a:solidFill>
              </a:rPr>
              <a:t>уздовж</a:t>
            </a:r>
            <a:r>
              <a:rPr lang="ru-RU" dirty="0">
                <a:solidFill>
                  <a:prstClr val="white"/>
                </a:solidFill>
              </a:rPr>
              <a:t> </a:t>
            </a:r>
            <a:r>
              <a:rPr lang="en-US" dirty="0" err="1">
                <a:solidFill>
                  <a:prstClr val="white"/>
                </a:solidFill>
              </a:rPr>
              <a:t>m.psoas</a:t>
            </a:r>
            <a:r>
              <a:rPr lang="en-US" dirty="0">
                <a:solidFill>
                  <a:prstClr val="white"/>
                </a:solidFill>
              </a:rPr>
              <a:t>, </a:t>
            </a:r>
            <a:r>
              <a:rPr lang="ru-RU" dirty="0" err="1">
                <a:solidFill>
                  <a:prstClr val="white"/>
                </a:solidFill>
              </a:rPr>
              <a:t>потім</a:t>
            </a:r>
            <a:r>
              <a:rPr lang="ru-RU" dirty="0">
                <a:solidFill>
                  <a:prstClr val="white"/>
                </a:solidFill>
              </a:rPr>
              <a:t> </a:t>
            </a:r>
            <a:r>
              <a:rPr lang="ru-RU" dirty="0" err="1">
                <a:solidFill>
                  <a:prstClr val="white"/>
                </a:solidFill>
              </a:rPr>
              <a:t>майже</a:t>
            </a:r>
            <a:r>
              <a:rPr lang="ru-RU" dirty="0">
                <a:solidFill>
                  <a:prstClr val="white"/>
                </a:solidFill>
              </a:rPr>
              <a:t> </a:t>
            </a:r>
            <a:r>
              <a:rPr lang="ru-RU" dirty="0" err="1">
                <a:solidFill>
                  <a:prstClr val="white"/>
                </a:solidFill>
              </a:rPr>
              <a:t>паралельно</a:t>
            </a:r>
            <a:r>
              <a:rPr lang="ru-RU" dirty="0">
                <a:solidFill>
                  <a:prstClr val="white"/>
                </a:solidFill>
              </a:rPr>
              <a:t> і </a:t>
            </a:r>
            <a:r>
              <a:rPr lang="ru-RU" dirty="0" err="1">
                <a:solidFill>
                  <a:prstClr val="white"/>
                </a:solidFill>
              </a:rPr>
              <a:t>впритул</a:t>
            </a:r>
            <a:r>
              <a:rPr lang="ru-RU" dirty="0">
                <a:solidFill>
                  <a:prstClr val="white"/>
                </a:solidFill>
              </a:rPr>
              <a:t> до хребта до </a:t>
            </a:r>
            <a:r>
              <a:rPr lang="ru-RU" dirty="0" err="1">
                <a:solidFill>
                  <a:prstClr val="white"/>
                </a:solidFill>
              </a:rPr>
              <a:t>перехрещення</a:t>
            </a:r>
            <a:r>
              <a:rPr lang="ru-RU" dirty="0">
                <a:solidFill>
                  <a:prstClr val="white"/>
                </a:solidFill>
              </a:rPr>
              <a:t> з </a:t>
            </a:r>
            <a:r>
              <a:rPr lang="ru-RU" dirty="0" err="1">
                <a:solidFill>
                  <a:prstClr val="white"/>
                </a:solidFill>
              </a:rPr>
              <a:t>клубових</a:t>
            </a:r>
            <a:r>
              <a:rPr lang="ru-RU" dirty="0">
                <a:solidFill>
                  <a:prstClr val="white"/>
                </a:solidFill>
              </a:rPr>
              <a:t> </a:t>
            </a:r>
            <a:r>
              <a:rPr lang="ru-RU" dirty="0" err="1">
                <a:solidFill>
                  <a:prstClr val="white"/>
                </a:solidFill>
              </a:rPr>
              <a:t>судинами</a:t>
            </a:r>
            <a:r>
              <a:rPr lang="ru-RU" dirty="0">
                <a:solidFill>
                  <a:prstClr val="white"/>
                </a:solidFill>
              </a:rPr>
              <a:t>, </a:t>
            </a:r>
            <a:r>
              <a:rPr lang="ru-RU" dirty="0" err="1">
                <a:solidFill>
                  <a:prstClr val="white"/>
                </a:solidFill>
              </a:rPr>
              <a:t>далі</a:t>
            </a:r>
            <a:r>
              <a:rPr lang="ru-RU" dirty="0">
                <a:solidFill>
                  <a:prstClr val="white"/>
                </a:solidFill>
              </a:rPr>
              <a:t> – по </a:t>
            </a:r>
            <a:r>
              <a:rPr lang="ru-RU" dirty="0" err="1">
                <a:solidFill>
                  <a:prstClr val="white"/>
                </a:solidFill>
              </a:rPr>
              <a:t>внутрішній</a:t>
            </a:r>
            <a:r>
              <a:rPr lang="ru-RU" dirty="0">
                <a:solidFill>
                  <a:prstClr val="white"/>
                </a:solidFill>
              </a:rPr>
              <a:t> </a:t>
            </a:r>
            <a:r>
              <a:rPr lang="ru-RU" dirty="0" err="1">
                <a:solidFill>
                  <a:prstClr val="white"/>
                </a:solidFill>
              </a:rPr>
              <a:t>стінці</a:t>
            </a:r>
            <a:r>
              <a:rPr lang="ru-RU" dirty="0">
                <a:solidFill>
                  <a:prstClr val="white"/>
                </a:solidFill>
              </a:rPr>
              <a:t> малого таза, </a:t>
            </a:r>
            <a:r>
              <a:rPr lang="ru-RU" dirty="0" err="1">
                <a:solidFill>
                  <a:prstClr val="white"/>
                </a:solidFill>
              </a:rPr>
              <a:t>вигинаючись</a:t>
            </a:r>
            <a:r>
              <a:rPr lang="ru-RU" dirty="0">
                <a:solidFill>
                  <a:prstClr val="white"/>
                </a:solidFill>
              </a:rPr>
              <a:t> </a:t>
            </a:r>
            <a:r>
              <a:rPr lang="ru-RU" dirty="0" err="1">
                <a:solidFill>
                  <a:prstClr val="white"/>
                </a:solidFill>
              </a:rPr>
              <a:t>латерально</a:t>
            </a:r>
            <a:r>
              <a:rPr lang="ru-RU" dirty="0">
                <a:solidFill>
                  <a:prstClr val="white"/>
                </a:solidFill>
              </a:rPr>
              <a:t>. 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76519" y="4365104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solidFill>
                  <a:prstClr val="white"/>
                </a:solidFill>
              </a:rPr>
              <a:t>Потім</a:t>
            </a:r>
            <a:r>
              <a:rPr lang="ru-RU" dirty="0">
                <a:solidFill>
                  <a:prstClr val="white"/>
                </a:solidFill>
              </a:rPr>
              <a:t> - </a:t>
            </a:r>
            <a:r>
              <a:rPr lang="ru-RU" dirty="0" err="1">
                <a:solidFill>
                  <a:prstClr val="white"/>
                </a:solidFill>
              </a:rPr>
              <a:t>медіально</a:t>
            </a:r>
            <a:r>
              <a:rPr lang="ru-RU" dirty="0">
                <a:solidFill>
                  <a:prstClr val="white"/>
                </a:solidFill>
              </a:rPr>
              <a:t> на дно </a:t>
            </a:r>
            <a:r>
              <a:rPr lang="ru-RU" dirty="0" err="1">
                <a:solidFill>
                  <a:prstClr val="white"/>
                </a:solidFill>
              </a:rPr>
              <a:t>сечового</a:t>
            </a:r>
            <a:r>
              <a:rPr lang="ru-RU" dirty="0">
                <a:solidFill>
                  <a:prstClr val="white"/>
                </a:solidFill>
              </a:rPr>
              <a:t> </a:t>
            </a:r>
            <a:r>
              <a:rPr lang="ru-RU" dirty="0" err="1">
                <a:solidFill>
                  <a:prstClr val="white"/>
                </a:solidFill>
              </a:rPr>
              <a:t>міхура</a:t>
            </a:r>
            <a:r>
              <a:rPr lang="ru-RU" dirty="0">
                <a:solidFill>
                  <a:prstClr val="white"/>
                </a:solidFill>
              </a:rPr>
              <a:t>, в </a:t>
            </a:r>
            <a:r>
              <a:rPr lang="ru-RU" dirty="0" err="1">
                <a:solidFill>
                  <a:prstClr val="white"/>
                </a:solidFill>
              </a:rPr>
              <a:t>який</a:t>
            </a:r>
            <a:r>
              <a:rPr lang="ru-RU" dirty="0">
                <a:solidFill>
                  <a:prstClr val="white"/>
                </a:solidFill>
              </a:rPr>
              <a:t> </a:t>
            </a:r>
            <a:r>
              <a:rPr lang="ru-RU" dirty="0" err="1">
                <a:solidFill>
                  <a:prstClr val="white"/>
                </a:solidFill>
              </a:rPr>
              <a:t>впадає</a:t>
            </a:r>
            <a:r>
              <a:rPr lang="ru-RU" dirty="0">
                <a:solidFill>
                  <a:prstClr val="white"/>
                </a:solidFill>
              </a:rPr>
              <a:t> </a:t>
            </a:r>
            <a:r>
              <a:rPr lang="ru-RU" dirty="0" err="1">
                <a:solidFill>
                  <a:prstClr val="white"/>
                </a:solidFill>
              </a:rPr>
              <a:t>майже</a:t>
            </a:r>
            <a:r>
              <a:rPr lang="ru-RU" dirty="0">
                <a:solidFill>
                  <a:prstClr val="white"/>
                </a:solidFill>
              </a:rPr>
              <a:t> </a:t>
            </a:r>
            <a:r>
              <a:rPr lang="ru-RU" dirty="0" err="1">
                <a:solidFill>
                  <a:prstClr val="white"/>
                </a:solidFill>
              </a:rPr>
              <a:t>під</a:t>
            </a:r>
            <a:r>
              <a:rPr lang="ru-RU" dirty="0">
                <a:solidFill>
                  <a:prstClr val="white"/>
                </a:solidFill>
              </a:rPr>
              <a:t> прямим кутом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91553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0665" y="487368"/>
            <a:ext cx="4463694" cy="2920099"/>
          </a:xfrm>
          <a:prstGeom prst="rect">
            <a:avLst/>
          </a:prstGeom>
        </p:spPr>
      </p:pic>
      <p:pic>
        <p:nvPicPr>
          <p:cNvPr id="4" name="Picture 2" descr="Ivu 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1501" y="476672"/>
            <a:ext cx="4286280" cy="56333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144056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99667" y="3403517"/>
            <a:ext cx="2928958" cy="3216381"/>
          </a:xfrm>
          <a:prstGeom prst="rect">
            <a:avLst/>
          </a:prstGeom>
          <a:noFill/>
        </p:spPr>
      </p:pic>
      <p:pic>
        <p:nvPicPr>
          <p:cNvPr id="22532" name="Picture 4" descr="Картинки по запросу почки анатомия человека синельников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7" y="357166"/>
            <a:ext cx="3992609" cy="2992986"/>
          </a:xfrm>
          <a:prstGeom prst="rect">
            <a:avLst/>
          </a:prstGeom>
          <a:noFill/>
        </p:spPr>
      </p:pic>
      <p:sp>
        <p:nvSpPr>
          <p:cNvPr id="22534" name="AutoShape 6" descr="Картинки по запросу почки анатомия человека синельников"/>
          <p:cNvSpPr>
            <a:spLocks noChangeAspect="1" noChangeArrowheads="1"/>
          </p:cNvSpPr>
          <p:nvPr/>
        </p:nvSpPr>
        <p:spPr bwMode="auto">
          <a:xfrm>
            <a:off x="155575" y="-2324100"/>
            <a:ext cx="5238750" cy="48482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2536" name="Picture 8" descr="Картинки по запросу почки анатомия человека синельников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1537" y="3403517"/>
            <a:ext cx="2347194" cy="3202942"/>
          </a:xfrm>
          <a:prstGeom prst="rect">
            <a:avLst/>
          </a:prstGeom>
          <a:noFill/>
        </p:spPr>
      </p:pic>
      <p:pic>
        <p:nvPicPr>
          <p:cNvPr id="22538" name="Picture 10" descr="Картинки по запросу цистография фото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48064" y="357166"/>
            <a:ext cx="2992986" cy="2992986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1403648" y="476672"/>
            <a:ext cx="2952328" cy="30912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Сечовий</a:t>
            </a:r>
            <a:r>
              <a:rPr lang="ru-RU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м</a:t>
            </a:r>
            <a:r>
              <a:rPr lang="en-US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хур</a:t>
            </a:r>
            <a:endParaRPr lang="ru-RU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4849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Картинки по запросу мочеиспускательный канал человека синельников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2696" y="476672"/>
            <a:ext cx="3231192" cy="6068917"/>
          </a:xfrm>
          <a:prstGeom prst="rect">
            <a:avLst/>
          </a:prstGeom>
          <a:noFill/>
        </p:spPr>
      </p:pic>
      <p:sp>
        <p:nvSpPr>
          <p:cNvPr id="23556" name="AutoShape 4" descr="Картинки по запросу уретрография мужчины рент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3707904" y="476672"/>
            <a:ext cx="5184576" cy="4166774"/>
          </a:xfrm>
          <a:prstGeom prst="rect">
            <a:avLst/>
          </a:prstGeom>
          <a:solidFill>
            <a:schemeClr val="tx2"/>
          </a:solidFill>
          <a:ln w="9525">
            <a:solidFill>
              <a:srgbClr val="00FF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9" name="Picture 9" descr="084"/>
          <p:cNvPicPr>
            <a:picLocks noChangeAspect="1" noChangeArrowheads="1"/>
          </p:cNvPicPr>
          <p:nvPr/>
        </p:nvPicPr>
        <p:blipFill>
          <a:blip r:embed="rId3">
            <a:grayscl/>
            <a:biLevel thresh="50000"/>
          </a:blip>
          <a:srcRect/>
          <a:stretch>
            <a:fillRect/>
          </a:stretch>
        </p:blipFill>
        <p:spPr bwMode="auto">
          <a:xfrm>
            <a:off x="3868165" y="606280"/>
            <a:ext cx="4864054" cy="4037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4284496" y="4797152"/>
            <a:ext cx="435771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Arial" charset="0"/>
              </a:rPr>
              <a:t>Схема </a:t>
            </a:r>
            <a:r>
              <a:rPr lang="ru-RU" sz="1600" dirty="0" err="1">
                <a:latin typeface="Arial" charset="0"/>
              </a:rPr>
              <a:t>уретрограми</a:t>
            </a:r>
            <a:r>
              <a:rPr lang="ru-RU" sz="1600" dirty="0">
                <a:latin typeface="Arial" charset="0"/>
              </a:rPr>
              <a:t>:</a:t>
            </a:r>
          </a:p>
          <a:p>
            <a:r>
              <a:rPr lang="ru-RU" sz="1600" dirty="0">
                <a:latin typeface="Arial" charset="0"/>
              </a:rPr>
              <a:t>1 — </a:t>
            </a:r>
            <a:r>
              <a:rPr lang="ru-RU" sz="1600" dirty="0" err="1">
                <a:latin typeface="Arial" charset="0"/>
              </a:rPr>
              <a:t>pars</a:t>
            </a:r>
            <a:r>
              <a:rPr lang="ru-RU" sz="1600" dirty="0">
                <a:latin typeface="Arial" charset="0"/>
              </a:rPr>
              <a:t> </a:t>
            </a:r>
            <a:r>
              <a:rPr lang="ru-RU" sz="1600" dirty="0" err="1">
                <a:latin typeface="Arial" charset="0"/>
              </a:rPr>
              <a:t>pendula</a:t>
            </a:r>
            <a:r>
              <a:rPr lang="ru-RU" sz="1600" dirty="0">
                <a:latin typeface="Arial" charset="0"/>
              </a:rPr>
              <a:t> </a:t>
            </a:r>
            <a:r>
              <a:rPr lang="ru-RU" sz="1600" dirty="0" err="1">
                <a:latin typeface="Arial" charset="0"/>
              </a:rPr>
              <a:t>urеthrae</a:t>
            </a:r>
            <a:r>
              <a:rPr lang="ru-RU" sz="1600" dirty="0">
                <a:latin typeface="Arial" charset="0"/>
              </a:rPr>
              <a:t> (</a:t>
            </a:r>
            <a:r>
              <a:rPr lang="en-US" dirty="0" err="1"/>
              <a:t>spongiosa</a:t>
            </a:r>
            <a:r>
              <a:rPr lang="ru-RU" sz="1600" dirty="0">
                <a:latin typeface="Arial" charset="0"/>
              </a:rPr>
              <a:t>); </a:t>
            </a:r>
          </a:p>
          <a:p>
            <a:r>
              <a:rPr lang="ru-RU" sz="1600" dirty="0">
                <a:latin typeface="Arial" charset="0"/>
              </a:rPr>
              <a:t>2 — </a:t>
            </a:r>
            <a:r>
              <a:rPr lang="ru-RU" sz="1600" dirty="0" err="1">
                <a:latin typeface="Arial" charset="0"/>
              </a:rPr>
              <a:t>pars</a:t>
            </a:r>
            <a:r>
              <a:rPr lang="ru-RU" sz="1600" dirty="0">
                <a:latin typeface="Arial" charset="0"/>
              </a:rPr>
              <a:t> </a:t>
            </a:r>
            <a:r>
              <a:rPr lang="ru-RU" sz="1600" dirty="0" err="1">
                <a:latin typeface="Arial" charset="0"/>
              </a:rPr>
              <a:t>bulbosa</a:t>
            </a:r>
            <a:r>
              <a:rPr lang="ru-RU" sz="1600" dirty="0">
                <a:latin typeface="Arial" charset="0"/>
              </a:rPr>
              <a:t>; </a:t>
            </a:r>
          </a:p>
          <a:p>
            <a:r>
              <a:rPr lang="ru-RU" sz="1600" dirty="0">
                <a:latin typeface="Arial" charset="0"/>
              </a:rPr>
              <a:t>3 —</a:t>
            </a:r>
            <a:r>
              <a:rPr lang="ru-RU" sz="1600" dirty="0" err="1">
                <a:latin typeface="Arial" charset="0"/>
              </a:rPr>
              <a:t>pars</a:t>
            </a:r>
            <a:r>
              <a:rPr lang="ru-RU" sz="1600" dirty="0">
                <a:latin typeface="Arial" charset="0"/>
              </a:rPr>
              <a:t> </a:t>
            </a:r>
            <a:r>
              <a:rPr lang="ru-RU" sz="1600" dirty="0" err="1">
                <a:latin typeface="Arial" charset="0"/>
              </a:rPr>
              <a:t>membranacea</a:t>
            </a:r>
            <a:r>
              <a:rPr lang="ru-RU" sz="1600" dirty="0">
                <a:latin typeface="Arial" charset="0"/>
              </a:rPr>
              <a:t>; </a:t>
            </a:r>
          </a:p>
          <a:p>
            <a:r>
              <a:rPr lang="ru-RU" sz="1600" dirty="0">
                <a:latin typeface="Arial" charset="0"/>
              </a:rPr>
              <a:t>4 —</a:t>
            </a:r>
            <a:r>
              <a:rPr lang="ru-RU" sz="1600" dirty="0" err="1">
                <a:latin typeface="Arial" charset="0"/>
              </a:rPr>
              <a:t>pars</a:t>
            </a:r>
            <a:r>
              <a:rPr lang="ru-RU" sz="1600" dirty="0">
                <a:latin typeface="Arial" charset="0"/>
              </a:rPr>
              <a:t> </a:t>
            </a:r>
            <a:r>
              <a:rPr lang="ru-RU" sz="1600" dirty="0" err="1">
                <a:latin typeface="Arial" charset="0"/>
              </a:rPr>
              <a:t>prostatica</a:t>
            </a:r>
            <a:r>
              <a:rPr lang="ru-RU" sz="1600" dirty="0">
                <a:latin typeface="Arial" charset="0"/>
              </a:rPr>
              <a:t>; </a:t>
            </a:r>
          </a:p>
          <a:p>
            <a:r>
              <a:rPr lang="ru-RU" sz="1600" dirty="0">
                <a:latin typeface="Arial" charset="0"/>
              </a:rPr>
              <a:t>5 — </a:t>
            </a:r>
            <a:r>
              <a:rPr lang="ru-RU" sz="1600" dirty="0" err="1">
                <a:latin typeface="Arial" charset="0"/>
              </a:rPr>
              <a:t>шийка</a:t>
            </a:r>
            <a:r>
              <a:rPr lang="ru-RU" sz="1600" dirty="0">
                <a:latin typeface="Arial" charset="0"/>
              </a:rPr>
              <a:t> </a:t>
            </a:r>
            <a:r>
              <a:rPr lang="ru-RU" sz="1600" dirty="0" err="1">
                <a:latin typeface="Arial" charset="0"/>
              </a:rPr>
              <a:t>сечового</a:t>
            </a:r>
            <a:r>
              <a:rPr lang="ru-RU" sz="1600" dirty="0">
                <a:latin typeface="Arial" charset="0"/>
              </a:rPr>
              <a:t> </a:t>
            </a:r>
            <a:r>
              <a:rPr lang="ru-RU" sz="1600" dirty="0" err="1">
                <a:latin typeface="Arial" charset="0"/>
              </a:rPr>
              <a:t>міхура</a:t>
            </a:r>
            <a:r>
              <a:rPr lang="ru-RU" sz="1600" dirty="0">
                <a:latin typeface="Arial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18526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214290"/>
            <a:ext cx="8175282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err="1"/>
              <a:t>Відповідно</a:t>
            </a:r>
            <a:r>
              <a:rPr lang="ru-RU" sz="2400" b="1" dirty="0"/>
              <a:t> до </a:t>
            </a:r>
            <a:r>
              <a:rPr lang="ru-RU" sz="2400" b="1" dirty="0" err="1"/>
              <a:t>фізичних</a:t>
            </a:r>
            <a:r>
              <a:rPr lang="ru-RU" sz="2400" b="1" dirty="0"/>
              <a:t> </a:t>
            </a:r>
            <a:r>
              <a:rPr lang="ru-RU" sz="2400" b="1" dirty="0" err="1"/>
              <a:t>принципів</a:t>
            </a:r>
            <a:r>
              <a:rPr lang="ru-RU" sz="2400" b="1" dirty="0"/>
              <a:t> </a:t>
            </a:r>
            <a:r>
              <a:rPr lang="ru-RU" sz="2400" b="1" dirty="0" err="1"/>
              <a:t>отримання</a:t>
            </a:r>
            <a:r>
              <a:rPr lang="ru-RU" sz="2400" b="1" dirty="0"/>
              <a:t> </a:t>
            </a:r>
            <a:r>
              <a:rPr lang="ru-RU" sz="2400" b="1" dirty="0" err="1"/>
              <a:t>зображення</a:t>
            </a:r>
            <a:r>
              <a:rPr lang="ru-RU" sz="2400" b="1" dirty="0"/>
              <a:t> </a:t>
            </a:r>
            <a:r>
              <a:rPr lang="ru-RU" sz="2400" b="1" dirty="0" err="1"/>
              <a:t>візуалізуючі</a:t>
            </a:r>
            <a:r>
              <a:rPr lang="ru-RU" sz="2400" b="1" dirty="0"/>
              <a:t> </a:t>
            </a:r>
            <a:r>
              <a:rPr lang="ru-RU" sz="2400" b="1" dirty="0" err="1"/>
              <a:t>методи</a:t>
            </a:r>
            <a:r>
              <a:rPr lang="ru-RU" sz="2400" b="1" dirty="0"/>
              <a:t> </a:t>
            </a:r>
            <a:r>
              <a:rPr lang="ru-RU" sz="2400" b="1" dirty="0" err="1"/>
              <a:t>дослідження</a:t>
            </a:r>
            <a:r>
              <a:rPr lang="ru-RU" sz="2400" b="1" dirty="0"/>
              <a:t> </a:t>
            </a:r>
            <a:r>
              <a:rPr lang="ru-RU" sz="2400" b="1" dirty="0" err="1"/>
              <a:t>можна</a:t>
            </a:r>
            <a:r>
              <a:rPr lang="ru-RU" sz="2400" b="1" dirty="0"/>
              <a:t> </a:t>
            </a:r>
            <a:r>
              <a:rPr lang="ru-RU" sz="2400" b="1" dirty="0" err="1"/>
              <a:t>розділити</a:t>
            </a:r>
            <a:r>
              <a:rPr lang="ru-RU" sz="2400" b="1" dirty="0"/>
              <a:t> на:</a:t>
            </a:r>
          </a:p>
          <a:p>
            <a:r>
              <a:rPr lang="ru-RU" sz="2000" dirty="0">
                <a:solidFill>
                  <a:srgbClr val="FFC000"/>
                </a:solidFill>
              </a:rPr>
              <a:t>1. </a:t>
            </a:r>
            <a:r>
              <a:rPr lang="ru-RU" sz="2000" dirty="0" err="1">
                <a:solidFill>
                  <a:srgbClr val="FFC000"/>
                </a:solidFill>
              </a:rPr>
              <a:t>Ультразвукові</a:t>
            </a:r>
            <a:endParaRPr lang="ru-RU" sz="2000" dirty="0">
              <a:solidFill>
                <a:srgbClr val="FFC000"/>
              </a:solidFill>
            </a:endParaRPr>
          </a:p>
          <a:p>
            <a:r>
              <a:rPr lang="ru-RU" sz="2000" dirty="0"/>
              <a:t>-</a:t>
            </a:r>
            <a:r>
              <a:rPr lang="ru-RU" sz="2000" dirty="0" err="1"/>
              <a:t>ультразвукове</a:t>
            </a:r>
            <a:r>
              <a:rPr lang="ru-RU" sz="2000" dirty="0"/>
              <a:t> </a:t>
            </a:r>
            <a:r>
              <a:rPr lang="ru-RU" sz="2000" dirty="0" err="1"/>
              <a:t>дослідження</a:t>
            </a:r>
            <a:r>
              <a:rPr lang="ru-RU" sz="2000" dirty="0"/>
              <a:t> </a:t>
            </a:r>
            <a:r>
              <a:rPr lang="ru-RU" sz="2000" dirty="0" err="1"/>
              <a:t>нирок</a:t>
            </a:r>
            <a:r>
              <a:rPr lang="ru-RU" sz="2000" dirty="0"/>
              <a:t> і </a:t>
            </a:r>
            <a:r>
              <a:rPr lang="ru-RU" sz="2000" dirty="0" err="1"/>
              <a:t>сечових</a:t>
            </a:r>
            <a:r>
              <a:rPr lang="ru-RU" sz="2000" dirty="0"/>
              <a:t> </a:t>
            </a:r>
            <a:r>
              <a:rPr lang="ru-RU" sz="2000" dirty="0" err="1"/>
              <a:t>шляхів</a:t>
            </a:r>
            <a:r>
              <a:rPr lang="ru-RU" sz="2000" dirty="0"/>
              <a:t>,</a:t>
            </a:r>
          </a:p>
          <a:p>
            <a:r>
              <a:rPr lang="ru-RU" sz="2000" dirty="0"/>
              <a:t>-УЗДГ </a:t>
            </a:r>
            <a:r>
              <a:rPr lang="ru-RU" sz="2000" dirty="0" err="1"/>
              <a:t>судин</a:t>
            </a:r>
            <a:r>
              <a:rPr lang="ru-RU" sz="2000" dirty="0"/>
              <a:t> </a:t>
            </a:r>
            <a:r>
              <a:rPr lang="ru-RU" sz="2000" dirty="0" err="1"/>
              <a:t>нирок</a:t>
            </a:r>
            <a:r>
              <a:rPr lang="ru-RU" sz="2000" dirty="0"/>
              <a:t> і </a:t>
            </a:r>
            <a:r>
              <a:rPr lang="ru-RU" sz="2000" dirty="0" err="1"/>
              <a:t>сечових</a:t>
            </a:r>
            <a:r>
              <a:rPr lang="ru-RU" sz="2000" dirty="0"/>
              <a:t> </a:t>
            </a:r>
            <a:r>
              <a:rPr lang="ru-RU" sz="2000" dirty="0" err="1"/>
              <a:t>шляхів</a:t>
            </a:r>
            <a:r>
              <a:rPr lang="ru-RU" sz="2000" dirty="0"/>
              <a:t>,</a:t>
            </a:r>
          </a:p>
          <a:p>
            <a:r>
              <a:rPr lang="ru-RU" sz="2000" dirty="0"/>
              <a:t>-</a:t>
            </a:r>
            <a:r>
              <a:rPr lang="ru-RU" sz="2000" dirty="0" err="1"/>
              <a:t>дуплексне</a:t>
            </a:r>
            <a:r>
              <a:rPr lang="ru-RU" sz="2000" dirty="0"/>
              <a:t> і </a:t>
            </a:r>
            <a:r>
              <a:rPr lang="ru-RU" sz="2000" dirty="0" err="1"/>
              <a:t>триплексне</a:t>
            </a:r>
            <a:r>
              <a:rPr lang="ru-RU" sz="2000" dirty="0"/>
              <a:t> </a:t>
            </a:r>
            <a:r>
              <a:rPr lang="ru-RU" sz="2000" dirty="0" err="1"/>
              <a:t>сканування</a:t>
            </a:r>
            <a:endParaRPr lang="ru-RU" sz="2000" dirty="0"/>
          </a:p>
          <a:p>
            <a:pPr>
              <a:defRPr/>
            </a:pPr>
            <a:r>
              <a:rPr lang="ru-RU" sz="2000" dirty="0">
                <a:solidFill>
                  <a:srgbClr val="FFC000"/>
                </a:solidFill>
              </a:rPr>
              <a:t>2. </a:t>
            </a:r>
            <a:r>
              <a:rPr lang="ru-RU" sz="2000" dirty="0" err="1">
                <a:solidFill>
                  <a:srgbClr val="FFC000"/>
                </a:solidFill>
              </a:rPr>
              <a:t>Рентгенологічні</a:t>
            </a:r>
            <a:r>
              <a:rPr lang="ru-RU" sz="2000" dirty="0">
                <a:solidFill>
                  <a:srgbClr val="FFC000"/>
                </a:solidFill>
              </a:rPr>
              <a:t> </a:t>
            </a:r>
          </a:p>
          <a:p>
            <a:pPr>
              <a:defRPr/>
            </a:pPr>
            <a:r>
              <a:rPr lang="ru-RU" sz="2000" dirty="0"/>
              <a:t>-</a:t>
            </a:r>
            <a:r>
              <a:rPr lang="ru-RU" sz="2000" dirty="0" err="1"/>
              <a:t>оглядова</a:t>
            </a:r>
            <a:r>
              <a:rPr lang="ru-RU" sz="2000" dirty="0"/>
              <a:t> </a:t>
            </a:r>
            <a:r>
              <a:rPr lang="ru-RU" sz="2000" dirty="0" err="1"/>
              <a:t>рентгенограф</a:t>
            </a:r>
            <a:r>
              <a:rPr lang="uk-UA" sz="2000" dirty="0"/>
              <a:t>і</a:t>
            </a:r>
            <a:r>
              <a:rPr lang="ru-RU" sz="2000" dirty="0"/>
              <a:t>я </a:t>
            </a:r>
            <a:r>
              <a:rPr lang="ru-RU" sz="2000" dirty="0" err="1"/>
              <a:t>органів</a:t>
            </a:r>
            <a:r>
              <a:rPr lang="ru-RU" sz="2000" dirty="0"/>
              <a:t> </a:t>
            </a:r>
            <a:r>
              <a:rPr lang="ru-RU" sz="2000" dirty="0" err="1"/>
              <a:t>сечової</a:t>
            </a:r>
            <a:r>
              <a:rPr lang="ru-RU" sz="2000" dirty="0"/>
              <a:t> </a:t>
            </a:r>
            <a:r>
              <a:rPr lang="ru-RU" sz="2000" dirty="0" err="1"/>
              <a:t>системи</a:t>
            </a:r>
            <a:r>
              <a:rPr lang="ru-RU" sz="2000" dirty="0"/>
              <a:t>, </a:t>
            </a:r>
          </a:p>
          <a:p>
            <a:pPr>
              <a:defRPr/>
            </a:pPr>
            <a:r>
              <a:rPr lang="ru-RU" sz="2000" dirty="0"/>
              <a:t>-экскреторна и </a:t>
            </a:r>
            <a:r>
              <a:rPr lang="ru-RU" sz="2000" dirty="0" err="1"/>
              <a:t>інфузійна</a:t>
            </a:r>
            <a:r>
              <a:rPr lang="ru-RU" sz="2000" dirty="0"/>
              <a:t> </a:t>
            </a:r>
            <a:r>
              <a:rPr lang="ru-RU" sz="2000" dirty="0" err="1"/>
              <a:t>урографія</a:t>
            </a:r>
            <a:r>
              <a:rPr lang="ru-RU" sz="2000" dirty="0"/>
              <a:t>, </a:t>
            </a:r>
          </a:p>
          <a:p>
            <a:pPr>
              <a:defRPr/>
            </a:pPr>
            <a:r>
              <a:rPr lang="ru-RU" sz="2000" dirty="0"/>
              <a:t>-ретроградна </a:t>
            </a:r>
            <a:r>
              <a:rPr lang="ru-RU" sz="2000" dirty="0" err="1"/>
              <a:t>пієлографія</a:t>
            </a:r>
            <a:r>
              <a:rPr lang="ru-RU" sz="2000" dirty="0"/>
              <a:t>, </a:t>
            </a:r>
          </a:p>
          <a:p>
            <a:pPr>
              <a:defRPr/>
            </a:pPr>
            <a:r>
              <a:rPr lang="ru-RU" sz="2000" dirty="0"/>
              <a:t>-</a:t>
            </a:r>
            <a:r>
              <a:rPr lang="ru-RU" sz="2000" dirty="0" err="1"/>
              <a:t>антеградна</a:t>
            </a:r>
            <a:r>
              <a:rPr lang="ru-RU" sz="2000" dirty="0"/>
              <a:t> </a:t>
            </a:r>
            <a:r>
              <a:rPr lang="ru-RU" sz="2000" dirty="0" err="1"/>
              <a:t>пієлографія</a:t>
            </a:r>
            <a:r>
              <a:rPr lang="ru-RU" sz="2000" dirty="0"/>
              <a:t>,</a:t>
            </a:r>
          </a:p>
          <a:p>
            <a:pPr>
              <a:defRPr/>
            </a:pPr>
            <a:r>
              <a:rPr lang="ru-RU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</a:t>
            </a:r>
            <a:r>
              <a:rPr lang="ru-RU" sz="20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ангіографія</a:t>
            </a:r>
            <a:r>
              <a:rPr lang="ru-RU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0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нирок</a:t>
            </a:r>
            <a:r>
              <a:rPr lang="ru-RU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</a:t>
            </a:r>
            <a:r>
              <a:rPr lang="ru-RU" sz="20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селективна</a:t>
            </a:r>
            <a:r>
              <a:rPr lang="ru-RU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0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ангіографія</a:t>
            </a:r>
            <a:r>
              <a:rPr lang="ru-RU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), </a:t>
            </a:r>
          </a:p>
          <a:p>
            <a:pPr>
              <a:defRPr/>
            </a:pPr>
            <a:r>
              <a:rPr lang="ru-RU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</a:t>
            </a:r>
            <a:r>
              <a:rPr lang="ru-RU" sz="20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венографія</a:t>
            </a:r>
            <a:r>
              <a:rPr lang="ru-RU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,</a:t>
            </a:r>
          </a:p>
          <a:p>
            <a:pPr>
              <a:buFontTx/>
              <a:buChar char="-"/>
              <a:defRPr/>
            </a:pPr>
            <a:r>
              <a:rPr lang="ru-RU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ДСА (</a:t>
            </a:r>
            <a:r>
              <a:rPr lang="ru-RU" sz="20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дигитальна</a:t>
            </a:r>
            <a:r>
              <a:rPr lang="ru-RU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  <a:r>
              <a:rPr lang="ru-RU" sz="20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субтракційна</a:t>
            </a:r>
            <a:r>
              <a:rPr lang="ru-RU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0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ангіографія</a:t>
            </a:r>
            <a:r>
              <a:rPr lang="ru-RU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),</a:t>
            </a:r>
          </a:p>
          <a:p>
            <a:pPr>
              <a:buFontTx/>
              <a:buChar char="-"/>
              <a:defRPr/>
            </a:pPr>
            <a:r>
              <a:rPr lang="ru-RU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0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цистографія</a:t>
            </a:r>
            <a:r>
              <a:rPr lang="ru-RU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(ретроградна, </a:t>
            </a:r>
            <a:r>
              <a:rPr lang="ru-RU" sz="20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екскреторна</a:t>
            </a:r>
            <a:r>
              <a:rPr lang="ru-RU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, </a:t>
            </a:r>
            <a:r>
              <a:rPr lang="ru-RU" sz="20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мікційна</a:t>
            </a:r>
            <a:r>
              <a:rPr lang="ru-RU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),</a:t>
            </a:r>
          </a:p>
          <a:p>
            <a:pPr>
              <a:buFontTx/>
              <a:buChar char="-"/>
              <a:defRPr/>
            </a:pPr>
            <a:r>
              <a:rPr lang="ru-RU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0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уретрографія</a:t>
            </a:r>
            <a:r>
              <a:rPr lang="ru-RU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, </a:t>
            </a:r>
          </a:p>
          <a:p>
            <a:pPr>
              <a:buFontTx/>
              <a:buChar char="-"/>
              <a:defRPr/>
            </a:pPr>
            <a:r>
              <a:rPr lang="ru-RU" sz="2000" dirty="0"/>
              <a:t>КТ</a:t>
            </a:r>
          </a:p>
          <a:p>
            <a:r>
              <a:rPr lang="ru-RU" sz="2000" dirty="0">
                <a:solidFill>
                  <a:srgbClr val="FFC000"/>
                </a:solidFill>
              </a:rPr>
              <a:t>3. </a:t>
            </a:r>
            <a:r>
              <a:rPr lang="ru-RU" sz="2000" dirty="0" err="1">
                <a:solidFill>
                  <a:srgbClr val="FFC000"/>
                </a:solidFill>
              </a:rPr>
              <a:t>Магнітно-резонансні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/>
              <a:t>(МРТ </a:t>
            </a:r>
            <a:r>
              <a:rPr lang="ru-RU" sz="2000" dirty="0" err="1"/>
              <a:t>безконтрастне</a:t>
            </a:r>
            <a:r>
              <a:rPr lang="ru-RU" sz="2000" dirty="0"/>
              <a:t>, с </a:t>
            </a:r>
            <a:r>
              <a:rPr lang="ru-RU" sz="2000" dirty="0" err="1"/>
              <a:t>контрастуванням</a:t>
            </a:r>
            <a:r>
              <a:rPr lang="ru-RU" sz="2000" dirty="0"/>
              <a:t>);</a:t>
            </a:r>
          </a:p>
          <a:p>
            <a:r>
              <a:rPr lang="ru-RU" sz="2000" dirty="0">
                <a:solidFill>
                  <a:srgbClr val="FFFF00"/>
                </a:solidFill>
              </a:rPr>
              <a:t>4. </a:t>
            </a:r>
            <a:r>
              <a:rPr lang="ru-RU" sz="2000" dirty="0" err="1">
                <a:solidFill>
                  <a:srgbClr val="FFFF00"/>
                </a:solidFill>
              </a:rPr>
              <a:t>Радіоізотопні</a:t>
            </a:r>
            <a:r>
              <a:rPr lang="ru-RU" sz="2000" dirty="0"/>
              <a:t> (</a:t>
            </a:r>
            <a:r>
              <a:rPr lang="ru-RU" sz="2000" dirty="0" err="1"/>
              <a:t>ренографія</a:t>
            </a:r>
            <a:r>
              <a:rPr lang="ru-RU" sz="2000" dirty="0"/>
              <a:t>, динамична </a:t>
            </a:r>
            <a:r>
              <a:rPr lang="ru-RU" sz="2000" dirty="0" err="1"/>
              <a:t>сцинтіграфія</a:t>
            </a:r>
            <a:r>
              <a:rPr lang="ru-RU" sz="2000" dirty="0"/>
              <a:t> </a:t>
            </a:r>
            <a:r>
              <a:rPr lang="ru-RU" sz="2000" dirty="0" err="1"/>
              <a:t>нирок</a:t>
            </a:r>
            <a:r>
              <a:rPr lang="ru-RU" sz="2000" dirty="0"/>
              <a:t>, ОФЕКТ).</a:t>
            </a:r>
          </a:p>
        </p:txBody>
      </p:sp>
    </p:spTree>
    <p:extLst>
      <p:ext uri="{BB962C8B-B14F-4D97-AF65-F5344CB8AC3E}">
        <p14:creationId xmlns:p14="http://schemas.microsoft.com/office/powerpoint/2010/main" val="4647243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71604" y="785794"/>
            <a:ext cx="57864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1026" name="Picture 2" descr="http://vmede.org/sait/content/Urologiya_komyakov_2012/6_files/mb4_039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4555719"/>
            <a:ext cx="2126610" cy="1821563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85720" y="6088558"/>
            <a:ext cx="3643338" cy="6001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100" dirty="0" err="1"/>
              <a:t>Гідронефроз</a:t>
            </a:r>
            <a:r>
              <a:rPr lang="ru-RU" sz="1100" dirty="0"/>
              <a:t>: 1- </a:t>
            </a:r>
            <a:r>
              <a:rPr lang="ru-RU" sz="1100" dirty="0" err="1"/>
              <a:t>виражене</a:t>
            </a:r>
            <a:r>
              <a:rPr lang="ru-RU" sz="1100" dirty="0"/>
              <a:t> </a:t>
            </a:r>
            <a:r>
              <a:rPr lang="ru-RU" sz="1100" dirty="0" err="1"/>
              <a:t>розширення</a:t>
            </a:r>
            <a:r>
              <a:rPr lang="ru-RU" sz="1100" dirty="0"/>
              <a:t> лоханки і </a:t>
            </a:r>
            <a:r>
              <a:rPr lang="ru-RU" sz="1100" dirty="0" err="1"/>
              <a:t>чашок</a:t>
            </a:r>
            <a:r>
              <a:rPr lang="ru-RU" sz="1100" dirty="0"/>
              <a:t> </a:t>
            </a:r>
            <a:r>
              <a:rPr lang="ru-RU" sz="1100" dirty="0" err="1"/>
              <a:t>із</a:t>
            </a:r>
            <a:r>
              <a:rPr lang="ru-RU" sz="1100" dirty="0"/>
              <a:t> </a:t>
            </a:r>
            <a:r>
              <a:rPr lang="ru-RU" sz="1100" dirty="0" err="1"/>
              <a:t>згладжуванням</a:t>
            </a:r>
            <a:r>
              <a:rPr lang="ru-RU" sz="1100" dirty="0"/>
              <a:t> </a:t>
            </a:r>
            <a:r>
              <a:rPr lang="ru-RU" sz="1100" dirty="0" err="1"/>
              <a:t>їх</a:t>
            </a:r>
            <a:r>
              <a:rPr lang="ru-RU" sz="1100" dirty="0"/>
              <a:t> </a:t>
            </a:r>
            <a:r>
              <a:rPr lang="ru-RU" sz="1100" dirty="0" err="1"/>
              <a:t>контурів</a:t>
            </a:r>
            <a:r>
              <a:rPr lang="ru-RU" sz="1100" dirty="0"/>
              <a:t>; 2 - </a:t>
            </a:r>
            <a:r>
              <a:rPr lang="ru-RU" sz="1100" dirty="0" err="1"/>
              <a:t>різке</a:t>
            </a:r>
            <a:r>
              <a:rPr lang="ru-RU" sz="1100" dirty="0"/>
              <a:t> </a:t>
            </a:r>
            <a:r>
              <a:rPr lang="ru-RU" sz="1100" dirty="0" err="1"/>
              <a:t>стоншення</a:t>
            </a:r>
            <a:r>
              <a:rPr lang="ru-RU" sz="1100" dirty="0"/>
              <a:t> </a:t>
            </a:r>
            <a:r>
              <a:rPr lang="ru-RU" sz="1100" dirty="0" err="1"/>
              <a:t>паренхіми</a:t>
            </a:r>
            <a:r>
              <a:rPr lang="ru-RU" sz="1100" dirty="0"/>
              <a:t> </a:t>
            </a:r>
            <a:r>
              <a:rPr lang="ru-RU" sz="1100" dirty="0" err="1"/>
              <a:t>нирки</a:t>
            </a:r>
            <a:endParaRPr lang="ru-RU" sz="1100" dirty="0"/>
          </a:p>
        </p:txBody>
      </p:sp>
      <p:pic>
        <p:nvPicPr>
          <p:cNvPr id="1028" name="Picture 4" descr="http://vmede.org/sait/content/Urologiya_komyakov_2012/6_files/mb4_021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2411401"/>
            <a:ext cx="2126610" cy="1724041"/>
          </a:xfrm>
          <a:prstGeom prst="rect">
            <a:avLst/>
          </a:prstGeom>
          <a:noFill/>
        </p:spPr>
      </p:pic>
      <p:pic>
        <p:nvPicPr>
          <p:cNvPr id="1030" name="Picture 6" descr="http://vmede.org/sait/content/Urologiya_komyakov_2012/6_files/mb4_026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500042"/>
            <a:ext cx="2428892" cy="1852713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57158" y="2071678"/>
            <a:ext cx="235745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100" dirty="0"/>
              <a:t>Нормальна будова нирки</a:t>
            </a:r>
            <a:endParaRPr lang="ru-RU" sz="1100" dirty="0"/>
          </a:p>
        </p:txBody>
      </p:sp>
      <p:sp>
        <p:nvSpPr>
          <p:cNvPr id="8" name="TextBox 7"/>
          <p:cNvSpPr txBox="1"/>
          <p:nvPr/>
        </p:nvSpPr>
        <p:spPr>
          <a:xfrm>
            <a:off x="285720" y="4071942"/>
            <a:ext cx="27021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err="1"/>
              <a:t>Солитарная</a:t>
            </a:r>
            <a:r>
              <a:rPr lang="ru-RU" sz="1100" dirty="0"/>
              <a:t> киста почки:</a:t>
            </a:r>
          </a:p>
          <a:p>
            <a:r>
              <a:rPr lang="ru-RU" sz="1100" dirty="0"/>
              <a:t>1 – нормальна </a:t>
            </a:r>
            <a:r>
              <a:rPr lang="ru-RU" sz="1100" dirty="0" err="1"/>
              <a:t>ниркова</a:t>
            </a:r>
            <a:r>
              <a:rPr lang="ru-RU" sz="1100" dirty="0"/>
              <a:t> тканина; 2 - </a:t>
            </a:r>
            <a:r>
              <a:rPr lang="ru-RU" sz="1100" dirty="0" err="1"/>
              <a:t>кіста</a:t>
            </a:r>
            <a:endParaRPr lang="ru-RU" sz="1100" dirty="0"/>
          </a:p>
          <a:p>
            <a:endParaRPr lang="ru-RU" dirty="0"/>
          </a:p>
        </p:txBody>
      </p:sp>
      <p:pic>
        <p:nvPicPr>
          <p:cNvPr id="1032" name="Picture 8" descr="Допплерография сосудов почек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79912" y="785794"/>
            <a:ext cx="2649476" cy="1987108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4932040" y="6357958"/>
            <a:ext cx="31404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/>
              <a:t>Допплерографія</a:t>
            </a:r>
            <a:r>
              <a:rPr lang="ru-RU" sz="1200" dirty="0"/>
              <a:t> </a:t>
            </a:r>
            <a:r>
              <a:rPr lang="ru-RU" sz="1200" dirty="0" err="1"/>
              <a:t>ниркових</a:t>
            </a:r>
            <a:r>
              <a:rPr lang="ru-RU" sz="1200" dirty="0"/>
              <a:t> </a:t>
            </a:r>
            <a:r>
              <a:rPr lang="ru-RU" sz="1200" dirty="0" err="1"/>
              <a:t>судин</a:t>
            </a:r>
            <a:endParaRPr lang="ru-RU" sz="1200" dirty="0"/>
          </a:p>
        </p:txBody>
      </p:sp>
      <p:pic>
        <p:nvPicPr>
          <p:cNvPr id="1034" name="Picture 10" descr="УЗИ в Полтаве - сосудистая архитектоника почки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300192" y="785794"/>
            <a:ext cx="2558088" cy="1913147"/>
          </a:xfrm>
          <a:prstGeom prst="rect">
            <a:avLst/>
          </a:prstGeom>
          <a:noFill/>
        </p:spPr>
      </p:pic>
      <p:pic>
        <p:nvPicPr>
          <p:cNvPr id="1036" name="Picture 12" descr="Картинки по запросу допплер сосудов почек принцип работы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139952" y="3229300"/>
            <a:ext cx="4136771" cy="3101055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4429124" y="2714620"/>
            <a:ext cx="40005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/>
              <a:t>Дуплексна</a:t>
            </a:r>
            <a:r>
              <a:rPr lang="ru-RU" sz="1200" dirty="0"/>
              <a:t> </a:t>
            </a:r>
            <a:r>
              <a:rPr lang="ru-RU" sz="1200" dirty="0" err="1"/>
              <a:t>сонографія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0062635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эхо почки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928662" y="357166"/>
            <a:ext cx="7429552" cy="5572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440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8329" y="900009"/>
            <a:ext cx="62719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Візуалізація</a:t>
            </a:r>
            <a:r>
              <a:rPr lang="ru-RU" dirty="0"/>
              <a:t> </a:t>
            </a:r>
            <a:r>
              <a:rPr lang="ru-RU" dirty="0" err="1"/>
              <a:t>сечового</a:t>
            </a:r>
            <a:r>
              <a:rPr lang="ru-RU" dirty="0"/>
              <a:t> </a:t>
            </a:r>
            <a:r>
              <a:rPr lang="ru-RU" dirty="0" err="1"/>
              <a:t>міхура</a:t>
            </a:r>
            <a:r>
              <a:rPr lang="ru-RU" dirty="0"/>
              <a:t> </a:t>
            </a:r>
            <a:r>
              <a:rPr lang="ru-RU" dirty="0" err="1"/>
              <a:t>можлива</a:t>
            </a:r>
            <a:r>
              <a:rPr lang="ru-RU" dirty="0"/>
              <a:t> </a:t>
            </a:r>
            <a:r>
              <a:rPr lang="ru-RU" dirty="0" err="1"/>
              <a:t>трансабдомінальним</a:t>
            </a:r>
            <a:r>
              <a:rPr lang="ru-RU" dirty="0"/>
              <a:t>,   </a:t>
            </a:r>
            <a:r>
              <a:rPr lang="ru-RU" dirty="0" err="1"/>
              <a:t>трансректальним</a:t>
            </a:r>
            <a:r>
              <a:rPr lang="ru-RU" dirty="0"/>
              <a:t>, </a:t>
            </a:r>
            <a:r>
              <a:rPr lang="ru-RU" dirty="0" err="1"/>
              <a:t>трансвагінальним</a:t>
            </a:r>
            <a:r>
              <a:rPr lang="ru-RU" dirty="0"/>
              <a:t> доступом.</a:t>
            </a:r>
          </a:p>
        </p:txBody>
      </p:sp>
      <p:pic>
        <p:nvPicPr>
          <p:cNvPr id="16386" name="Picture 2" descr="http://vmede.org/sait/content/Urologiya_komyakov_2012/6_files/mb4_040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9094" y="1589938"/>
            <a:ext cx="2851274" cy="2469462"/>
          </a:xfrm>
          <a:prstGeom prst="rect">
            <a:avLst/>
          </a:prstGeom>
          <a:noFill/>
        </p:spPr>
      </p:pic>
      <p:pic>
        <p:nvPicPr>
          <p:cNvPr id="16388" name="Picture 4" descr="http://vmede.org/sait/content/Urologiya_komyakov_2012/6_files/mb4_016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19872" y="1589937"/>
            <a:ext cx="3000396" cy="2469462"/>
          </a:xfrm>
          <a:prstGeom prst="rect">
            <a:avLst/>
          </a:prstGeom>
          <a:noFill/>
        </p:spPr>
      </p:pic>
      <p:pic>
        <p:nvPicPr>
          <p:cNvPr id="16390" name="Picture 6" descr="http://vmede.org/sait/content/Urologiya_komyakov_2012/6_files/mb4_024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19872" y="4204696"/>
            <a:ext cx="3000396" cy="173936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575114" y="4204696"/>
            <a:ext cx="2245358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/>
              <a:t>Трансректальна</a:t>
            </a:r>
            <a:r>
              <a:rPr lang="ru-RU" sz="1600" dirty="0"/>
              <a:t> </a:t>
            </a:r>
            <a:r>
              <a:rPr lang="ru-RU" sz="1600" dirty="0" err="1"/>
              <a:t>сонограмма</a:t>
            </a:r>
            <a:r>
              <a:rPr lang="ru-RU" sz="1600" dirty="0"/>
              <a:t> </a:t>
            </a:r>
            <a:r>
              <a:rPr lang="ru-RU" sz="1600" dirty="0" err="1"/>
              <a:t>міхурово-сечовідного</a:t>
            </a:r>
            <a:r>
              <a:rPr lang="ru-RU" sz="1600" dirty="0"/>
              <a:t> сегмента в </a:t>
            </a:r>
            <a:r>
              <a:rPr lang="ru-RU" sz="1600" dirty="0" err="1"/>
              <a:t>нормі</a:t>
            </a:r>
            <a:r>
              <a:rPr lang="ru-RU" sz="1600" dirty="0"/>
              <a:t>:</a:t>
            </a:r>
          </a:p>
          <a:p>
            <a:r>
              <a:rPr lang="ru-RU" sz="1400" b="1" dirty="0"/>
              <a:t>1 - </a:t>
            </a:r>
            <a:r>
              <a:rPr lang="ru-RU" sz="1400" b="1" dirty="0" err="1"/>
              <a:t>сечовий</a:t>
            </a:r>
            <a:r>
              <a:rPr lang="ru-RU" sz="1400" b="1" dirty="0"/>
              <a:t> </a:t>
            </a:r>
            <a:r>
              <a:rPr lang="ru-RU" sz="1400" b="1" dirty="0" err="1"/>
              <a:t>міхур</a:t>
            </a:r>
            <a:r>
              <a:rPr lang="ru-RU" sz="1400" b="1" dirty="0"/>
              <a:t>;</a:t>
            </a:r>
          </a:p>
          <a:p>
            <a:r>
              <a:rPr lang="ru-RU" sz="1400" b="1" dirty="0"/>
              <a:t>2 - гирло </a:t>
            </a:r>
            <a:r>
              <a:rPr lang="ru-RU" sz="1400" b="1" dirty="0" err="1"/>
              <a:t>сечоводу</a:t>
            </a:r>
            <a:r>
              <a:rPr lang="ru-RU" sz="1400" b="1" dirty="0"/>
              <a:t>;</a:t>
            </a:r>
          </a:p>
          <a:p>
            <a:r>
              <a:rPr lang="ru-RU" sz="1400" b="1" dirty="0"/>
              <a:t>3 - </a:t>
            </a:r>
            <a:r>
              <a:rPr lang="ru-RU" sz="1400" b="1" dirty="0" err="1"/>
              <a:t>інтрамуральний</a:t>
            </a:r>
            <a:r>
              <a:rPr lang="ru-RU" sz="1400" b="1" dirty="0"/>
              <a:t> </a:t>
            </a:r>
            <a:r>
              <a:rPr lang="ru-RU" sz="1400" b="1" dirty="0" err="1"/>
              <a:t>відділ</a:t>
            </a:r>
            <a:r>
              <a:rPr lang="ru-RU" sz="1400" b="1" dirty="0"/>
              <a:t> </a:t>
            </a:r>
            <a:r>
              <a:rPr lang="ru-RU" sz="1400" b="1" dirty="0" err="1"/>
              <a:t>сечоводу</a:t>
            </a:r>
            <a:r>
              <a:rPr lang="ru-RU" sz="1400" b="1" dirty="0"/>
              <a:t>;</a:t>
            </a:r>
          </a:p>
          <a:p>
            <a:r>
              <a:rPr lang="ru-RU" sz="1400" b="1" dirty="0"/>
              <a:t>4 - </a:t>
            </a:r>
            <a:r>
              <a:rPr lang="ru-RU" sz="1400" b="1" dirty="0" err="1"/>
              <a:t>юкставезикальний</a:t>
            </a:r>
            <a:r>
              <a:rPr lang="ru-RU" sz="1400" b="1" dirty="0"/>
              <a:t> </a:t>
            </a:r>
            <a:r>
              <a:rPr lang="ru-RU" sz="1400" b="1" dirty="0" err="1"/>
              <a:t>відділ</a:t>
            </a:r>
            <a:r>
              <a:rPr lang="ru-RU" sz="1400" b="1" dirty="0"/>
              <a:t> </a:t>
            </a:r>
            <a:r>
              <a:rPr lang="ru-RU" sz="1400" b="1" dirty="0" err="1"/>
              <a:t>сечоводу</a:t>
            </a:r>
            <a:endParaRPr lang="ru-RU" sz="1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588224" y="1589938"/>
            <a:ext cx="16430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/>
              <a:t>Трансректальна</a:t>
            </a:r>
            <a:r>
              <a:rPr lang="ru-RU" sz="1400" dirty="0"/>
              <a:t> </a:t>
            </a:r>
            <a:r>
              <a:rPr lang="ru-RU" sz="1400" dirty="0" err="1"/>
              <a:t>сонограмма</a:t>
            </a:r>
            <a:r>
              <a:rPr lang="ru-RU" sz="1400" dirty="0"/>
              <a:t> </a:t>
            </a:r>
            <a:r>
              <a:rPr lang="ru-RU" sz="1400" dirty="0" err="1"/>
              <a:t>сечового</a:t>
            </a:r>
            <a:r>
              <a:rPr lang="ru-RU" sz="1400" dirty="0"/>
              <a:t> </a:t>
            </a:r>
            <a:r>
              <a:rPr lang="ru-RU" sz="1400" dirty="0" err="1"/>
              <a:t>міхура</a:t>
            </a:r>
            <a:r>
              <a:rPr lang="ru-RU" sz="1400" dirty="0"/>
              <a:t> (норма)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7474" y="4152491"/>
            <a:ext cx="24288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/>
              <a:t>Трансабдомінальна</a:t>
            </a:r>
            <a:r>
              <a:rPr lang="ru-RU" sz="1600" dirty="0"/>
              <a:t> </a:t>
            </a:r>
            <a:r>
              <a:rPr lang="ru-RU" sz="1600" dirty="0" err="1"/>
              <a:t>сонограмма</a:t>
            </a:r>
            <a:r>
              <a:rPr lang="ru-RU" sz="1600" dirty="0"/>
              <a:t> </a:t>
            </a:r>
            <a:r>
              <a:rPr lang="ru-RU" sz="1600" dirty="0" err="1"/>
              <a:t>сечового</a:t>
            </a:r>
            <a:r>
              <a:rPr lang="ru-RU" sz="1600" dirty="0"/>
              <a:t> </a:t>
            </a:r>
            <a:r>
              <a:rPr lang="ru-RU" sz="1600" dirty="0" err="1"/>
              <a:t>міхура</a:t>
            </a:r>
            <a:r>
              <a:rPr lang="ru-RU" sz="1600" dirty="0"/>
              <a:t> (норма)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7584" y="181253"/>
            <a:ext cx="4631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УЗД </a:t>
            </a:r>
            <a:r>
              <a:rPr lang="ru-RU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сечового</a:t>
            </a: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міхура</a:t>
            </a:r>
            <a:endParaRPr lang="ru-RU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17318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vmede.org/sait/content/Urologiya_komyakov_2012/6_files/mb4_005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6132" y="332656"/>
            <a:ext cx="3728803" cy="481085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11560" y="5470156"/>
            <a:ext cx="73871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err="1"/>
              <a:t>Оглядова</a:t>
            </a:r>
            <a:r>
              <a:rPr lang="ru-RU" sz="2000" dirty="0"/>
              <a:t> </a:t>
            </a:r>
            <a:r>
              <a:rPr lang="ru-RU" sz="2000" dirty="0" err="1"/>
              <a:t>рентгенограма</a:t>
            </a:r>
            <a:r>
              <a:rPr lang="ru-RU" sz="2000" dirty="0"/>
              <a:t> </a:t>
            </a:r>
            <a:r>
              <a:rPr lang="ru-RU" sz="2000" dirty="0" err="1"/>
              <a:t>нирок</a:t>
            </a:r>
            <a:r>
              <a:rPr lang="ru-RU" sz="2000" dirty="0"/>
              <a:t> і </a:t>
            </a:r>
            <a:r>
              <a:rPr lang="ru-RU" sz="2000" dirty="0" err="1"/>
              <a:t>сечовивідних</a:t>
            </a:r>
            <a:r>
              <a:rPr lang="ru-RU" sz="2000" dirty="0"/>
              <a:t> </a:t>
            </a:r>
            <a:r>
              <a:rPr lang="ru-RU" sz="2000" dirty="0" err="1"/>
              <a:t>шляхів</a:t>
            </a:r>
            <a:r>
              <a:rPr lang="ru-RU" sz="2000" dirty="0"/>
              <a:t>. </a:t>
            </a:r>
            <a:r>
              <a:rPr lang="ru-RU" sz="2000" dirty="0" err="1"/>
              <a:t>Камені</a:t>
            </a:r>
            <a:r>
              <a:rPr lang="ru-RU" sz="2000" dirty="0"/>
              <a:t> </a:t>
            </a:r>
            <a:r>
              <a:rPr lang="ru-RU" sz="2000" dirty="0" err="1"/>
              <a:t>лівої</a:t>
            </a:r>
            <a:r>
              <a:rPr lang="ru-RU" sz="2000" dirty="0"/>
              <a:t> </a:t>
            </a:r>
            <a:r>
              <a:rPr lang="ru-RU" sz="2000" dirty="0" err="1"/>
              <a:t>нирки</a:t>
            </a:r>
            <a:r>
              <a:rPr lang="ru-RU" sz="2000" dirty="0"/>
              <a:t> (</a:t>
            </a:r>
            <a:r>
              <a:rPr lang="ru-RU" sz="2000" dirty="0" err="1"/>
              <a:t>стрілка</a:t>
            </a:r>
            <a:r>
              <a:rPr lang="ru-RU" sz="2000" dirty="0"/>
              <a:t>)</a:t>
            </a:r>
          </a:p>
        </p:txBody>
      </p:sp>
      <p:pic>
        <p:nvPicPr>
          <p:cNvPr id="17412" name="Picture 4" descr="Похожее изображение"/>
          <p:cNvPicPr>
            <a:picLocks noChangeAspect="1" noChangeArrowheads="1"/>
          </p:cNvPicPr>
          <p:nvPr/>
        </p:nvPicPr>
        <p:blipFill rotWithShape="1">
          <a:blip r:embed="rId3"/>
          <a:srcRect r="1712" b="2091"/>
          <a:stretch/>
        </p:blipFill>
        <p:spPr bwMode="auto">
          <a:xfrm>
            <a:off x="4788024" y="319593"/>
            <a:ext cx="3805718" cy="488519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24063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vmede.org/sait/content/Urologiya_komyakov_2012/6_files/mb4_002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1519" y="260648"/>
            <a:ext cx="3111581" cy="4025608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51519" y="4326916"/>
            <a:ext cx="25717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Экскреторна </a:t>
            </a:r>
            <a:r>
              <a:rPr lang="ru-RU" sz="1400" dirty="0" err="1"/>
              <a:t>урограмма</a:t>
            </a:r>
            <a:r>
              <a:rPr lang="ru-RU" sz="1400" dirty="0"/>
              <a:t> в </a:t>
            </a:r>
            <a:r>
              <a:rPr lang="ru-RU" sz="1400" dirty="0" err="1"/>
              <a:t>нормі</a:t>
            </a:r>
            <a:endParaRPr lang="ru-RU" sz="1400" dirty="0"/>
          </a:p>
        </p:txBody>
      </p:sp>
      <p:pic>
        <p:nvPicPr>
          <p:cNvPr id="18436" name="Picture 4" descr="http://vmede.org/sait/content/Urologiya_komyakov_2012/6_files/mb4_032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91880" y="260648"/>
            <a:ext cx="3028496" cy="402560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563888" y="4357693"/>
            <a:ext cx="2500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Ретроградна </a:t>
            </a:r>
            <a:r>
              <a:rPr lang="ru-RU" sz="1400" dirty="0" err="1"/>
              <a:t>уретеропієлограмма</a:t>
            </a:r>
            <a:r>
              <a:rPr lang="ru-RU" sz="1400" dirty="0"/>
              <a:t> </a:t>
            </a:r>
            <a:r>
              <a:rPr lang="ru-RU" sz="1400" dirty="0" err="1"/>
              <a:t>зліва</a:t>
            </a:r>
            <a:endParaRPr lang="ru-RU" sz="1400" dirty="0"/>
          </a:p>
        </p:txBody>
      </p:sp>
      <p:pic>
        <p:nvPicPr>
          <p:cNvPr id="18438" name="Picture 6" descr="http://vmede.org/sait/content/Urologiya_komyakov_2012/6_files/mb4_046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04248" y="260648"/>
            <a:ext cx="2160240" cy="584165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291553" y="5622300"/>
            <a:ext cx="34291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dirty="0" err="1"/>
              <a:t>Антеградна</a:t>
            </a:r>
            <a:r>
              <a:rPr lang="ru-RU" sz="1400" dirty="0"/>
              <a:t> </a:t>
            </a:r>
            <a:r>
              <a:rPr lang="ru-RU" sz="1400" dirty="0" err="1"/>
              <a:t>піелоуретерограмма</a:t>
            </a:r>
            <a:r>
              <a:rPr lang="ru-RU" sz="1400" dirty="0"/>
              <a:t> </a:t>
            </a:r>
            <a:r>
              <a:rPr lang="ru-RU" sz="1400" dirty="0" err="1"/>
              <a:t>зліва</a:t>
            </a:r>
            <a:r>
              <a:rPr lang="ru-RU" sz="1400" dirty="0"/>
              <a:t>. Стриктура тазового </a:t>
            </a:r>
            <a:r>
              <a:rPr lang="ru-RU" sz="1400" dirty="0" err="1"/>
              <a:t>відділу</a:t>
            </a:r>
            <a:r>
              <a:rPr lang="ru-RU" sz="1400" dirty="0"/>
              <a:t> </a:t>
            </a:r>
            <a:r>
              <a:rPr lang="ru-RU" sz="1400" dirty="0" err="1"/>
              <a:t>сечоводу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813197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vmede.org/sait/content/Urologiya_komyakov_2012/6_files/mb4_012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504" y="357166"/>
            <a:ext cx="2958820" cy="2214578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14289" y="2643576"/>
            <a:ext cx="3571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Ретроградна </a:t>
            </a:r>
            <a:r>
              <a:rPr lang="ru-RU" sz="1400" dirty="0" err="1"/>
              <a:t>цистограмма</a:t>
            </a:r>
            <a:r>
              <a:rPr lang="ru-RU" sz="1400" dirty="0"/>
              <a:t> (норма)</a:t>
            </a:r>
          </a:p>
        </p:txBody>
      </p:sp>
      <p:pic>
        <p:nvPicPr>
          <p:cNvPr id="19460" name="Picture 4" descr="http://vmede.org/sait/content/Urologiya_komyakov_2012/6_files/mb4_045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87643" y="321357"/>
            <a:ext cx="3295799" cy="436744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066324" y="4795897"/>
            <a:ext cx="361660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/>
              <a:t>Екскреторна</a:t>
            </a:r>
            <a:r>
              <a:rPr lang="ru-RU" sz="1600" dirty="0"/>
              <a:t> </a:t>
            </a:r>
            <a:r>
              <a:rPr lang="ru-RU" sz="1600" dirty="0" err="1"/>
              <a:t>урограмма</a:t>
            </a:r>
            <a:r>
              <a:rPr lang="ru-RU" sz="1600" dirty="0"/>
              <a:t> з </a:t>
            </a:r>
            <a:r>
              <a:rPr lang="ru-RU" sz="1600" dirty="0" err="1"/>
              <a:t>низхідной</a:t>
            </a:r>
            <a:r>
              <a:rPr lang="ru-RU" sz="1600" dirty="0"/>
              <a:t> </a:t>
            </a:r>
            <a:r>
              <a:rPr lang="ru-RU" sz="1600" dirty="0" err="1"/>
              <a:t>цистограммою</a:t>
            </a:r>
            <a:r>
              <a:rPr lang="ru-RU" sz="1600" dirty="0"/>
              <a:t>. </a:t>
            </a:r>
            <a:r>
              <a:rPr lang="ru-RU" sz="1600" dirty="0" err="1"/>
              <a:t>Визначається</a:t>
            </a:r>
            <a:r>
              <a:rPr lang="ru-RU" sz="1600" dirty="0"/>
              <a:t> великий </a:t>
            </a:r>
            <a:r>
              <a:rPr lang="ru-RU" sz="1600" dirty="0" err="1"/>
              <a:t>округлий</a:t>
            </a:r>
            <a:r>
              <a:rPr lang="ru-RU" sz="1600" dirty="0"/>
              <a:t> дефект </a:t>
            </a:r>
            <a:r>
              <a:rPr lang="ru-RU" sz="1600" dirty="0" err="1"/>
              <a:t>наповнення</a:t>
            </a:r>
            <a:r>
              <a:rPr lang="ru-RU" sz="1600" dirty="0"/>
              <a:t> по </a:t>
            </a:r>
            <a:r>
              <a:rPr lang="ru-RU" sz="1600" dirty="0" err="1"/>
              <a:t>нижньому</a:t>
            </a:r>
            <a:r>
              <a:rPr lang="ru-RU" sz="1600" dirty="0"/>
              <a:t> контуру </a:t>
            </a:r>
            <a:r>
              <a:rPr lang="ru-RU" sz="1600" dirty="0" err="1"/>
              <a:t>сечового</a:t>
            </a:r>
            <a:r>
              <a:rPr lang="ru-RU" sz="1600" dirty="0"/>
              <a:t> </a:t>
            </a:r>
            <a:r>
              <a:rPr lang="ru-RU" sz="1600" dirty="0" err="1"/>
              <a:t>міхура</a:t>
            </a:r>
            <a:r>
              <a:rPr lang="ru-RU" sz="1600" dirty="0"/>
              <a:t>, </a:t>
            </a:r>
            <a:r>
              <a:rPr lang="ru-RU" sz="1600" dirty="0" err="1"/>
              <a:t>обумовлений</a:t>
            </a:r>
            <a:r>
              <a:rPr lang="ru-RU" sz="1600" dirty="0"/>
              <a:t> </a:t>
            </a:r>
            <a:r>
              <a:rPr lang="ru-RU" sz="1600" dirty="0" err="1"/>
              <a:t>доброякісну</a:t>
            </a:r>
            <a:r>
              <a:rPr lang="ru-RU" sz="1600" dirty="0"/>
              <a:t> </a:t>
            </a:r>
            <a:r>
              <a:rPr lang="ru-RU" sz="1600" dirty="0" err="1"/>
              <a:t>гіперплазією</a:t>
            </a:r>
            <a:r>
              <a:rPr lang="ru-RU" sz="1600" dirty="0"/>
              <a:t> </a:t>
            </a:r>
            <a:r>
              <a:rPr lang="ru-RU" sz="1600" dirty="0" err="1"/>
              <a:t>передміхурової</a:t>
            </a:r>
            <a:r>
              <a:rPr lang="ru-RU" sz="1600" dirty="0"/>
              <a:t> </a:t>
            </a:r>
            <a:r>
              <a:rPr lang="ru-RU" sz="1600" dirty="0" err="1"/>
              <a:t>залози</a:t>
            </a:r>
            <a:endParaRPr lang="ru-RU" sz="1600" dirty="0"/>
          </a:p>
        </p:txBody>
      </p:sp>
      <p:pic>
        <p:nvPicPr>
          <p:cNvPr id="19462" name="Picture 6" descr="http://vmede.org/sait/content/Urologiya_komyakov_2012/6_files/mb4_036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48060" y="476672"/>
            <a:ext cx="2483302" cy="1857388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6675265" y="2585014"/>
            <a:ext cx="242889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/>
              <a:t>Мікційна</a:t>
            </a:r>
            <a:r>
              <a:rPr lang="ru-RU" sz="1600" dirty="0"/>
              <a:t> </a:t>
            </a:r>
            <a:r>
              <a:rPr lang="ru-RU" sz="1600" dirty="0" err="1"/>
              <a:t>цістограмма</a:t>
            </a:r>
            <a:r>
              <a:rPr lang="ru-RU" sz="1600" dirty="0"/>
              <a:t>. У момент </a:t>
            </a:r>
            <a:r>
              <a:rPr lang="ru-RU" sz="1600" dirty="0" err="1"/>
              <a:t>сечовипускання</a:t>
            </a:r>
            <a:r>
              <a:rPr lang="ru-RU" sz="1600" dirty="0"/>
              <a:t> </a:t>
            </a:r>
            <a:r>
              <a:rPr lang="ru-RU" sz="1600" dirty="0" err="1"/>
              <a:t>контрастируєтся</a:t>
            </a:r>
            <a:r>
              <a:rPr lang="ru-RU" sz="1600" dirty="0"/>
              <a:t> </a:t>
            </a:r>
            <a:r>
              <a:rPr lang="ru-RU" sz="1600" dirty="0" err="1"/>
              <a:t>задня</a:t>
            </a:r>
            <a:r>
              <a:rPr lang="ru-RU" sz="1600" dirty="0"/>
              <a:t> уретра (1),</a:t>
            </a:r>
          </a:p>
          <a:p>
            <a:r>
              <a:rPr lang="ru-RU" sz="1600" dirty="0" err="1"/>
              <a:t>визначається</a:t>
            </a:r>
            <a:r>
              <a:rPr lang="ru-RU" sz="1600" dirty="0"/>
              <a:t> </a:t>
            </a:r>
            <a:r>
              <a:rPr lang="ru-RU" sz="1600" dirty="0" err="1"/>
              <a:t>правобічний</a:t>
            </a:r>
            <a:r>
              <a:rPr lang="ru-RU" sz="1600" dirty="0"/>
              <a:t> </a:t>
            </a:r>
            <a:r>
              <a:rPr lang="ru-RU" sz="1600" dirty="0" err="1"/>
              <a:t>міхурово-сечовідний</a:t>
            </a:r>
            <a:r>
              <a:rPr lang="ru-RU" sz="1600" dirty="0"/>
              <a:t> рефлюкс (2)</a:t>
            </a:r>
          </a:p>
        </p:txBody>
      </p:sp>
    </p:spTree>
    <p:extLst>
      <p:ext uri="{BB962C8B-B14F-4D97-AF65-F5344CB8AC3E}">
        <p14:creationId xmlns:p14="http://schemas.microsoft.com/office/powerpoint/2010/main" val="4012787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vmede.org/sait/content/Urologiya_komyakov_2012/6_files/mb4_053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3780" y="692412"/>
            <a:ext cx="3790094" cy="400065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83780" y="4869160"/>
            <a:ext cx="35004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Ретроградна </a:t>
            </a:r>
            <a:r>
              <a:rPr lang="ru-RU" dirty="0" err="1"/>
              <a:t>уретрограмма</a:t>
            </a:r>
            <a:r>
              <a:rPr lang="ru-RU" dirty="0"/>
              <a:t> (норма)</a:t>
            </a:r>
          </a:p>
        </p:txBody>
      </p:sp>
      <p:pic>
        <p:nvPicPr>
          <p:cNvPr id="2050" name="Picture 2" descr="Картинки по запросу стриктура уретры рентген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2" y="714356"/>
            <a:ext cx="4762500" cy="3648076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4572000" y="3930384"/>
            <a:ext cx="4032448" cy="43204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i="1" dirty="0">
                <a:solidFill>
                  <a:schemeClr val="bg1"/>
                </a:solidFill>
              </a:rPr>
              <a:t>Стриктура уретри</a:t>
            </a:r>
            <a:endParaRPr lang="ru-RU" sz="24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85210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vmede.org/sait/content/Onkilogiya_trufanov_t1_2010/img/1560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512" y="978064"/>
            <a:ext cx="5671965" cy="442221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23528" y="332656"/>
            <a:ext cx="6984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u="sng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Селективна</a:t>
            </a:r>
            <a:r>
              <a:rPr lang="ru-RU" sz="28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u="sng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ниркова</a:t>
            </a:r>
            <a:r>
              <a:rPr lang="ru-RU" sz="28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u="sng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ангіографія</a:t>
            </a:r>
            <a:endParaRPr lang="ru-RU" sz="2800" b="1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12160" y="1988840"/>
            <a:ext cx="295232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/>
              <a:t>а) </a:t>
            </a:r>
            <a:r>
              <a:rPr lang="ru-RU" sz="2000" i="1" dirty="0" err="1"/>
              <a:t>рання</a:t>
            </a:r>
            <a:r>
              <a:rPr lang="ru-RU" sz="2000" i="1" dirty="0"/>
              <a:t> </a:t>
            </a:r>
            <a:r>
              <a:rPr lang="ru-RU" sz="2000" i="1" dirty="0" err="1"/>
              <a:t>артеріальна</a:t>
            </a:r>
            <a:r>
              <a:rPr lang="ru-RU" sz="2000" i="1" dirty="0"/>
              <a:t> фаза;</a:t>
            </a:r>
          </a:p>
          <a:p>
            <a:r>
              <a:rPr lang="ru-RU" sz="2000" i="1" dirty="0"/>
              <a:t>б) </a:t>
            </a:r>
            <a:r>
              <a:rPr lang="ru-RU" sz="2000" i="1" dirty="0" err="1"/>
              <a:t>пізня</a:t>
            </a:r>
            <a:r>
              <a:rPr lang="ru-RU" sz="2000" i="1" dirty="0"/>
              <a:t> </a:t>
            </a:r>
            <a:r>
              <a:rPr lang="ru-RU" sz="2000" i="1" dirty="0" err="1"/>
              <a:t>артеріальна</a:t>
            </a:r>
            <a:r>
              <a:rPr lang="ru-RU" sz="2000" i="1" dirty="0"/>
              <a:t> фаза;</a:t>
            </a:r>
          </a:p>
          <a:p>
            <a:r>
              <a:rPr lang="ru-RU" sz="2000" i="1" dirty="0"/>
              <a:t>в) </a:t>
            </a:r>
            <a:r>
              <a:rPr lang="ru-RU" sz="2000" i="1" dirty="0" err="1"/>
              <a:t>нефрографічна</a:t>
            </a:r>
            <a:r>
              <a:rPr lang="ru-RU" sz="2000" i="1" dirty="0"/>
              <a:t> фаза;</a:t>
            </a:r>
          </a:p>
          <a:p>
            <a:r>
              <a:rPr lang="ru-RU" sz="2000" i="1" dirty="0"/>
              <a:t>г) </a:t>
            </a:r>
            <a:r>
              <a:rPr lang="ru-RU" sz="2000" i="1" dirty="0" err="1"/>
              <a:t>урографічна</a:t>
            </a:r>
            <a:r>
              <a:rPr lang="ru-RU" sz="2000" i="1" dirty="0"/>
              <a:t> фаза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08559" y="1484784"/>
            <a:ext cx="1643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/>
              <a:t>Фази: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67607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40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395536" y="188640"/>
            <a:ext cx="8229600" cy="91440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3600" b="1" u="sng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Транслюмбальна</a:t>
            </a:r>
            <a:r>
              <a:rPr lang="ru-RU" sz="36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u="sng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аортограмма</a:t>
            </a:r>
            <a:endParaRPr lang="ru-RU" sz="3600" b="1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3541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123728" y="5949280"/>
            <a:ext cx="4520544" cy="736610"/>
          </a:xfrm>
        </p:spPr>
        <p:txBody>
          <a:bodyPr>
            <a:noAutofit/>
          </a:bodyPr>
          <a:lstStyle/>
          <a:p>
            <a:pPr>
              <a:buNone/>
              <a:defRPr/>
            </a:pPr>
            <a:r>
              <a:rPr lang="ru-RU" sz="2000" b="1" i="1" dirty="0" err="1"/>
              <a:t>Чоловік</a:t>
            </a:r>
            <a:r>
              <a:rPr lang="ru-RU" sz="2000" b="1" i="1" dirty="0"/>
              <a:t> 22 </a:t>
            </a:r>
            <a:r>
              <a:rPr lang="ru-RU" sz="2000" b="1" i="1" dirty="0" err="1"/>
              <a:t>років</a:t>
            </a:r>
            <a:r>
              <a:rPr lang="ru-RU" sz="2000" b="1" i="1" dirty="0"/>
              <a:t>. </a:t>
            </a:r>
            <a:r>
              <a:rPr lang="ru-RU" sz="2000" b="1" i="1" dirty="0" err="1"/>
              <a:t>Аплазія</a:t>
            </a:r>
            <a:r>
              <a:rPr lang="ru-RU" sz="2000" b="1" i="1" dirty="0"/>
              <a:t> </a:t>
            </a:r>
            <a:r>
              <a:rPr lang="ru-RU" sz="2000" b="1" i="1" dirty="0" err="1"/>
              <a:t>лівої</a:t>
            </a:r>
            <a:r>
              <a:rPr lang="ru-RU" sz="2000" b="1" i="1" dirty="0"/>
              <a:t> </a:t>
            </a:r>
            <a:r>
              <a:rPr lang="ru-RU" sz="2000" b="1" i="1" dirty="0" err="1"/>
              <a:t>нирки</a:t>
            </a:r>
            <a:r>
              <a:rPr lang="ru-RU" sz="2000" b="1" i="1" dirty="0"/>
              <a:t>.</a:t>
            </a:r>
          </a:p>
        </p:txBody>
      </p:sp>
      <p:pic>
        <p:nvPicPr>
          <p:cNvPr id="37892" name="Picture 8" descr="096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1600" y="918432"/>
            <a:ext cx="7658440" cy="4958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867139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://vmede.org/sait/content/Onkilogiya_trufanov_t1_2010/img/156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61729" y="764704"/>
            <a:ext cx="3500462" cy="2470138"/>
          </a:xfrm>
          <a:prstGeom prst="rect">
            <a:avLst/>
          </a:prstGeom>
          <a:noFill/>
        </p:spPr>
      </p:pic>
      <p:pic>
        <p:nvPicPr>
          <p:cNvPr id="33796" name="Picture 4" descr="http://vmede.org/sait/content/Onkilogiya_trufanov_t1_2010/img/1561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3234842"/>
            <a:ext cx="8230894" cy="250033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691680" y="58143"/>
            <a:ext cx="5040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Комп’ютерна томографія</a:t>
            </a:r>
            <a:endParaRPr lang="ru-RU" sz="3200" b="1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56176" y="1052736"/>
            <a:ext cx="1800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Нативна</a:t>
            </a:r>
            <a:r>
              <a:rPr lang="ru-RU" dirty="0"/>
              <a:t> </a:t>
            </a:r>
            <a:r>
              <a:rPr lang="ru-RU" dirty="0" err="1"/>
              <a:t>комп'ютерна</a:t>
            </a:r>
            <a:r>
              <a:rPr lang="ru-RU" dirty="0"/>
              <a:t> </a:t>
            </a:r>
            <a:r>
              <a:rPr lang="ru-RU" dirty="0" err="1"/>
              <a:t>томограма</a:t>
            </a:r>
            <a:r>
              <a:rPr lang="ru-RU" dirty="0"/>
              <a:t> </a:t>
            </a:r>
            <a:r>
              <a:rPr lang="ru-RU" dirty="0" err="1"/>
              <a:t>нирок</a:t>
            </a:r>
            <a:r>
              <a:rPr lang="ru-RU" dirty="0"/>
              <a:t> в </a:t>
            </a:r>
            <a:r>
              <a:rPr lang="ru-RU" dirty="0" err="1"/>
              <a:t>аксіальній</a:t>
            </a:r>
            <a:r>
              <a:rPr lang="ru-RU" dirty="0"/>
              <a:t> </a:t>
            </a:r>
            <a:r>
              <a:rPr lang="ru-RU" dirty="0" err="1"/>
              <a:t>площині</a:t>
            </a:r>
            <a:r>
              <a:rPr lang="ru-RU" dirty="0"/>
              <a:t>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7544" y="5735172"/>
            <a:ext cx="8286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/>
              <a:t>Комп'ютерні</a:t>
            </a:r>
            <a:r>
              <a:rPr lang="ru-RU" dirty="0"/>
              <a:t> </a:t>
            </a:r>
            <a:r>
              <a:rPr lang="ru-RU" dirty="0" err="1"/>
              <a:t>томограми</a:t>
            </a:r>
            <a:r>
              <a:rPr lang="ru-RU" dirty="0"/>
              <a:t> </a:t>
            </a:r>
            <a:r>
              <a:rPr lang="ru-RU" dirty="0" err="1"/>
              <a:t>нирок</a:t>
            </a:r>
            <a:r>
              <a:rPr lang="ru-RU" dirty="0"/>
              <a:t> з </a:t>
            </a:r>
            <a:r>
              <a:rPr lang="ru-RU" dirty="0" err="1"/>
              <a:t>контрастним</a:t>
            </a:r>
            <a:r>
              <a:rPr lang="ru-RU" dirty="0"/>
              <a:t> </a:t>
            </a:r>
            <a:r>
              <a:rPr lang="ru-RU" dirty="0" err="1"/>
              <a:t>посиленням</a:t>
            </a:r>
            <a:r>
              <a:rPr lang="ru-RU" dirty="0"/>
              <a:t> в </a:t>
            </a:r>
            <a:r>
              <a:rPr lang="ru-RU" dirty="0" err="1"/>
              <a:t>аксіальній</a:t>
            </a:r>
            <a:r>
              <a:rPr lang="ru-RU" dirty="0"/>
              <a:t> (а) і фронтальною (б) </a:t>
            </a:r>
            <a:r>
              <a:rPr lang="ru-RU" dirty="0" err="1"/>
              <a:t>площинах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77492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http://vmede.org/sait/content/Onkilogiya_trufanov_t1_2010/img/156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1520" y="1484784"/>
            <a:ext cx="8718552" cy="3816424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331640" y="762935"/>
            <a:ext cx="62215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Магнітно-резонансна томографія</a:t>
            </a:r>
            <a:endParaRPr lang="ru-RU" sz="2800" b="1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7502" y="5483536"/>
            <a:ext cx="86825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МР-</a:t>
            </a:r>
            <a:r>
              <a:rPr lang="ru-RU" sz="2400" dirty="0" err="1"/>
              <a:t>томограми</a:t>
            </a:r>
            <a:r>
              <a:rPr lang="ru-RU" sz="2400" dirty="0"/>
              <a:t> </a:t>
            </a:r>
            <a:r>
              <a:rPr lang="ru-RU" sz="2400" dirty="0" err="1"/>
              <a:t>нирок</a:t>
            </a:r>
            <a:r>
              <a:rPr lang="ru-RU" sz="2400" dirty="0"/>
              <a:t> у </a:t>
            </a:r>
            <a:r>
              <a:rPr lang="ru-RU" sz="2400" dirty="0" err="1"/>
              <a:t>фронтальній</a:t>
            </a:r>
            <a:r>
              <a:rPr lang="ru-RU" sz="2400" dirty="0"/>
              <a:t> </a:t>
            </a:r>
            <a:r>
              <a:rPr lang="ru-RU" sz="2400" dirty="0" err="1"/>
              <a:t>площині</a:t>
            </a:r>
            <a:r>
              <a:rPr lang="ru-RU" sz="2400" dirty="0"/>
              <a:t>: а) Т1-ВЗ; б) Т2-ВЗ</a:t>
            </a:r>
          </a:p>
        </p:txBody>
      </p:sp>
    </p:spTree>
    <p:extLst>
      <p:ext uri="{BB962C8B-B14F-4D97-AF65-F5344CB8AC3E}">
        <p14:creationId xmlns:p14="http://schemas.microsoft.com/office/powerpoint/2010/main" val="5587717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C:\Users\Дом\Desktop\работа Юля\медин\1497941316_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504" y="352201"/>
            <a:ext cx="8856984" cy="2804415"/>
          </a:xfrm>
          <a:prstGeom prst="rect">
            <a:avLst/>
          </a:prstGeom>
          <a:noFill/>
        </p:spPr>
      </p:pic>
      <p:pic>
        <p:nvPicPr>
          <p:cNvPr id="38916" name="Picture 4" descr="http://isra.ucoz.ru/_pu/9/s1786790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0762" y="3156616"/>
            <a:ext cx="4313246" cy="3601559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4797241" y="4293096"/>
            <a:ext cx="25717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/>
              <a:t>ПЕТ </a:t>
            </a:r>
            <a:r>
              <a:rPr lang="ru-RU" i="1" dirty="0" err="1"/>
              <a:t>сканування</a:t>
            </a:r>
            <a:r>
              <a:rPr lang="ru-RU" i="1" dirty="0"/>
              <a:t> – </a:t>
            </a:r>
            <a:r>
              <a:rPr lang="ru-RU" i="1" dirty="0" err="1"/>
              <a:t>приклади</a:t>
            </a:r>
            <a:r>
              <a:rPr lang="ru-RU" i="1" dirty="0"/>
              <a:t> </a:t>
            </a:r>
            <a:r>
              <a:rPr lang="ru-RU" i="1" dirty="0" err="1"/>
              <a:t>виявлення</a:t>
            </a:r>
            <a:r>
              <a:rPr lang="ru-RU" i="1" dirty="0"/>
              <a:t> </a:t>
            </a:r>
            <a:r>
              <a:rPr lang="ru-RU" i="1" dirty="0" err="1"/>
              <a:t>метастазуючого</a:t>
            </a:r>
            <a:r>
              <a:rPr lang="ru-RU" i="1" dirty="0"/>
              <a:t> раку 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210682" y="352201"/>
            <a:ext cx="4352176" cy="408108"/>
          </a:xfrm>
          <a:prstGeom prst="rect">
            <a:avLst/>
          </a:prstGeom>
          <a:solidFill>
            <a:srgbClr val="022F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Статична </a:t>
            </a:r>
            <a:r>
              <a:rPr lang="uk-UA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сцинтіграфія</a:t>
            </a:r>
            <a:endParaRPr lang="ru-RU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2621480"/>
            <a:ext cx="1117358" cy="482028"/>
          </a:xfrm>
          <a:prstGeom prst="rect">
            <a:avLst/>
          </a:prstGeom>
          <a:solidFill>
            <a:srgbClr val="022F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>
                <a:solidFill>
                  <a:srgbClr val="FFFF00"/>
                </a:solidFill>
              </a:rPr>
              <a:t>Норма</a:t>
            </a:r>
            <a:endParaRPr lang="ru-RU" sz="2000" b="1" dirty="0">
              <a:solidFill>
                <a:srgbClr val="FFFF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403078" y="2608796"/>
            <a:ext cx="2160810" cy="539728"/>
          </a:xfrm>
          <a:prstGeom prst="rect">
            <a:avLst/>
          </a:prstGeom>
          <a:solidFill>
            <a:srgbClr val="022F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err="1">
                <a:solidFill>
                  <a:srgbClr val="FFFF00"/>
                </a:solidFill>
              </a:rPr>
              <a:t>Очагове</a:t>
            </a:r>
            <a:r>
              <a:rPr lang="uk-UA" b="1" dirty="0">
                <a:solidFill>
                  <a:srgbClr val="FFFF00"/>
                </a:solidFill>
              </a:rPr>
              <a:t> ураження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563888" y="2599936"/>
            <a:ext cx="1794175" cy="548588"/>
          </a:xfrm>
          <a:prstGeom prst="rect">
            <a:avLst/>
          </a:prstGeom>
          <a:solidFill>
            <a:srgbClr val="022F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rgbClr val="FFFF00"/>
                </a:solidFill>
              </a:rPr>
              <a:t>Зморщена нирка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086873" y="2621480"/>
            <a:ext cx="2016224" cy="509504"/>
          </a:xfrm>
          <a:prstGeom prst="rect">
            <a:avLst/>
          </a:prstGeom>
          <a:solidFill>
            <a:srgbClr val="022F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err="1">
                <a:solidFill>
                  <a:srgbClr val="FFFF00"/>
                </a:solidFill>
              </a:rPr>
              <a:t>Нефроптоз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943424" y="2608796"/>
            <a:ext cx="2001043" cy="546031"/>
          </a:xfrm>
          <a:prstGeom prst="rect">
            <a:avLst/>
          </a:prstGeom>
          <a:solidFill>
            <a:srgbClr val="022F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rgbClr val="FFFF00"/>
                </a:solidFill>
              </a:rPr>
              <a:t>Ниркова недостатність</a:t>
            </a:r>
            <a:endParaRPr lang="ru-RU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8770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93" t="438" r="393" b="4794"/>
          <a:stretch/>
        </p:blipFill>
        <p:spPr>
          <a:xfrm>
            <a:off x="83028" y="498105"/>
            <a:ext cx="2573468" cy="464033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6604" y="2924943"/>
            <a:ext cx="6477396" cy="337453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131840" y="476672"/>
            <a:ext cx="41764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FFFF00"/>
                </a:solidFill>
              </a:rPr>
              <a:t>Эмбриогенез МВС</a:t>
            </a:r>
          </a:p>
          <a:p>
            <a:r>
              <a:rPr lang="ru-RU" sz="3600" dirty="0">
                <a:solidFill>
                  <a:srgbClr val="FFFF00"/>
                </a:solidFill>
              </a:rPr>
              <a:t>6-9 неделя</a:t>
            </a:r>
            <a:endParaRPr lang="uk-UA" sz="3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7004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115616" y="512064"/>
            <a:ext cx="7571184" cy="914400"/>
          </a:xfrm>
        </p:spPr>
        <p:txBody>
          <a:bodyPr/>
          <a:lstStyle/>
          <a:p>
            <a:r>
              <a:rPr lang="ru-RU" dirty="0">
                <a:solidFill>
                  <a:srgbClr val="FFFF00"/>
                </a:solidFill>
              </a:rPr>
              <a:t>АНОМАЛИИ РАЗВИТИЯ ВМС</a:t>
            </a:r>
            <a:endParaRPr lang="uk-UA" dirty="0">
              <a:solidFill>
                <a:srgbClr val="FFFF00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ru-RU" sz="2600" dirty="0"/>
              <a:t>АГЕНЕЗИЯ</a:t>
            </a:r>
          </a:p>
          <a:p>
            <a:r>
              <a:rPr lang="ru-RU" sz="2600" dirty="0"/>
              <a:t>ГИПОПЛАЗИЯ</a:t>
            </a:r>
          </a:p>
          <a:p>
            <a:r>
              <a:rPr lang="ru-RU" sz="2600" dirty="0"/>
              <a:t>МУЛЬТИКИСТОЗНАЯ ДИСПЛАСТИЧЕСКАЯ ПОЧКА</a:t>
            </a:r>
          </a:p>
          <a:p>
            <a:r>
              <a:rPr lang="ru-RU" sz="2600" dirty="0"/>
              <a:t>ПОЛИКИСТОЗ</a:t>
            </a:r>
          </a:p>
          <a:p>
            <a:r>
              <a:rPr lang="ru-RU" sz="2600" dirty="0"/>
              <a:t>ДИСТОПИЯ</a:t>
            </a:r>
          </a:p>
          <a:p>
            <a:r>
              <a:rPr lang="ru-RU" sz="2600" dirty="0"/>
              <a:t>МАЛЬРОТАЦИЯ</a:t>
            </a:r>
          </a:p>
          <a:p>
            <a:endParaRPr lang="uk-UA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381152" cy="4525963"/>
          </a:xfrm>
        </p:spPr>
        <p:txBody>
          <a:bodyPr>
            <a:normAutofit fontScale="92500"/>
          </a:bodyPr>
          <a:lstStyle/>
          <a:p>
            <a:r>
              <a:rPr lang="ru-RU" sz="2400" dirty="0"/>
              <a:t>АНОМАЛИЯ РАЗДЕЛЕНИЯ ПОЧЕК( ПОДКОВООБРАЗНАЯ ПОЧКА)</a:t>
            </a:r>
          </a:p>
          <a:p>
            <a:r>
              <a:rPr lang="ru-RU" sz="2400" dirty="0"/>
              <a:t>ДИВЕРТИКУЛ  ЧАШЕЧКИ</a:t>
            </a:r>
          </a:p>
          <a:p>
            <a:r>
              <a:rPr lang="ru-RU" sz="2400" dirty="0"/>
              <a:t>УДВОЕНИЕ СОБИРАЛЬНОЙ СИСТЕМЫ</a:t>
            </a:r>
          </a:p>
          <a:p>
            <a:r>
              <a:rPr lang="ru-RU" sz="2400" dirty="0"/>
              <a:t>ОБСТРУКЦИЯ МОЧЕТОЧНИКОВО- ПУЗЫРНОГО СОУСТЬЯ</a:t>
            </a:r>
          </a:p>
          <a:p>
            <a:r>
              <a:rPr lang="ru-RU" sz="2400" dirty="0"/>
              <a:t>ЭКТОПИЯ МОЧЕТОЧНИКОВ</a:t>
            </a:r>
          </a:p>
          <a:p>
            <a:r>
              <a:rPr lang="ru-RU" sz="2400" dirty="0"/>
              <a:t>УРЕТЕРОЦЕЛЛЕ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658283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357166"/>
            <a:ext cx="607223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Аномалии структуры ПОЧКИ:</a:t>
            </a:r>
            <a:br>
              <a:rPr lang="ru-RU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   1.  Дисплазия почки: а) рудиментарная</a:t>
            </a:r>
            <a:br>
              <a:rPr lang="ru-RU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                                       б) карликовая</a:t>
            </a:r>
            <a:br>
              <a:rPr lang="ru-RU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    2. Кистозные заболевания:  а) </a:t>
            </a:r>
            <a:r>
              <a:rPr lang="ru-RU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мультикистоз</a:t>
            </a:r>
            <a:br>
              <a:rPr lang="ru-RU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                                                   б) </a:t>
            </a:r>
            <a:r>
              <a:rPr lang="ru-RU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поликистоз</a:t>
            </a:r>
            <a:br>
              <a:rPr lang="ru-RU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                                                   в) простые кисты</a:t>
            </a:r>
            <a:br>
              <a:rPr lang="ru-RU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                                                         - </a:t>
            </a:r>
            <a:r>
              <a:rPr lang="ru-RU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солитарные</a:t>
            </a:r>
            <a:br>
              <a:rPr lang="ru-RU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                                                         - </a:t>
            </a:r>
            <a:r>
              <a:rPr lang="ru-RU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мультилокулярные</a:t>
            </a:r>
            <a:br>
              <a:rPr lang="ru-RU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                                                         - </a:t>
            </a:r>
            <a:r>
              <a:rPr lang="ru-RU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дермоидные</a:t>
            </a:r>
            <a:endParaRPr lang="ru-RU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4100" name="Picture 4" descr="C:\Users\Дом\Desktop\работа Юля\медин\indexр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624" y="2942489"/>
            <a:ext cx="6768752" cy="374298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37650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4D MRI of polycystic kidney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2074" y="634770"/>
            <a:ext cx="8224341" cy="4853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406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16" r="10883"/>
          <a:stretch/>
        </p:blipFill>
        <p:spPr>
          <a:xfrm>
            <a:off x="4644008" y="846004"/>
            <a:ext cx="4361607" cy="448690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 flipH="1">
            <a:off x="3275856" y="260648"/>
            <a:ext cx="313152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>
                <a:solidFill>
                  <a:srgbClr val="FFFF00"/>
                </a:solidFill>
              </a:rPr>
              <a:t>ГіПОПЛАЗіЯ</a:t>
            </a:r>
            <a:endParaRPr lang="ru-RU" sz="2000" b="1" dirty="0">
              <a:solidFill>
                <a:srgbClr val="FFFF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114" y="782817"/>
            <a:ext cx="3998854" cy="350892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615" y="3934089"/>
            <a:ext cx="2880320" cy="2797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6328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6673"/>
            <a:ext cx="2664296" cy="303178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500" y="0"/>
            <a:ext cx="51435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27584" y="3140968"/>
            <a:ext cx="20162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ПОЛІКІСТОЗ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510300"/>
            <a:ext cx="3618884" cy="3215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8028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32656"/>
            <a:ext cx="6192688" cy="63827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020272" y="3140968"/>
            <a:ext cx="20162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FF00"/>
                </a:solidFill>
              </a:rPr>
              <a:t>ПОЛИКИСТОЗ+ ХВОРОБА КАРОЛІ</a:t>
            </a:r>
          </a:p>
        </p:txBody>
      </p:sp>
    </p:spTree>
    <p:extLst>
      <p:ext uri="{BB962C8B-B14F-4D97-AF65-F5344CB8AC3E}">
        <p14:creationId xmlns:p14="http://schemas.microsoft.com/office/powerpoint/2010/main" val="34891210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467544" y="1340768"/>
            <a:ext cx="3133012" cy="3507872"/>
          </a:xfrm>
        </p:spPr>
        <p:txBody>
          <a:bodyPr/>
          <a:lstStyle/>
          <a:p>
            <a:pPr>
              <a:defRPr/>
            </a:pPr>
            <a:br>
              <a:rPr lang="ru-RU" sz="2000" dirty="0">
                <a:solidFill>
                  <a:schemeClr val="tx1"/>
                </a:solidFill>
              </a:rPr>
            </a:br>
            <a:br>
              <a:rPr lang="ru-RU" sz="2000" dirty="0">
                <a:solidFill>
                  <a:srgbClr val="FFFF00"/>
                </a:solidFill>
              </a:rPr>
            </a:b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Аномалія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розташування</a:t>
            </a:r>
            <a:r>
              <a:rPr lang="ru-RU" sz="2000" dirty="0">
                <a:solidFill>
                  <a:srgbClr val="FFFF00"/>
                </a:solidFill>
              </a:rPr>
              <a:t>:</a:t>
            </a:r>
            <a:br>
              <a:rPr lang="ru-RU" sz="2000" dirty="0">
                <a:solidFill>
                  <a:srgbClr val="FFFF00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>1. </a:t>
            </a:r>
            <a:r>
              <a:rPr lang="ru-RU" sz="2000" dirty="0" err="1">
                <a:solidFill>
                  <a:schemeClr val="tx1"/>
                </a:solidFill>
              </a:rPr>
              <a:t>Грудна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дистопія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>2. </a:t>
            </a:r>
            <a:r>
              <a:rPr lang="ru-RU" sz="2000" dirty="0" err="1">
                <a:solidFill>
                  <a:schemeClr val="tx1"/>
                </a:solidFill>
              </a:rPr>
              <a:t>Поперекова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дистопія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>3. </a:t>
            </a:r>
            <a:r>
              <a:rPr lang="ru-RU" sz="2000" dirty="0" err="1">
                <a:solidFill>
                  <a:schemeClr val="tx1"/>
                </a:solidFill>
              </a:rPr>
              <a:t>Здухвинна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дистопія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>4. </a:t>
            </a:r>
            <a:r>
              <a:rPr lang="ru-RU" sz="2000" dirty="0" err="1">
                <a:solidFill>
                  <a:schemeClr val="tx1"/>
                </a:solidFill>
              </a:rPr>
              <a:t>Тазова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дистопія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>5. </a:t>
            </a:r>
            <a:r>
              <a:rPr lang="ru-RU" sz="2000" dirty="0" err="1">
                <a:solidFill>
                  <a:schemeClr val="tx1"/>
                </a:solidFill>
              </a:rPr>
              <a:t>Перехресна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дистопія</a:t>
            </a: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47507" y="297470"/>
            <a:ext cx="5023600" cy="6515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49047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9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992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188640"/>
            <a:ext cx="6161506" cy="619681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67544" y="908720"/>
            <a:ext cx="424847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FF00"/>
                </a:solidFill>
              </a:rPr>
              <a:t>ДИСТОПІЯ</a:t>
            </a:r>
          </a:p>
        </p:txBody>
      </p:sp>
    </p:spTree>
    <p:extLst>
      <p:ext uri="{BB962C8B-B14F-4D97-AF65-F5344CB8AC3E}">
        <p14:creationId xmlns:p14="http://schemas.microsoft.com/office/powerpoint/2010/main" val="24814261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456" y="476672"/>
            <a:ext cx="3639316" cy="424847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95536" y="4941168"/>
            <a:ext cx="30741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solidFill>
                  <a:srgbClr val="FFFF00"/>
                </a:solidFill>
              </a:rPr>
              <a:t>ПОДВОЄННЯ ЗБИРАЛЬНОЇ СИСТЕМИ</a:t>
            </a:r>
            <a:endParaRPr lang="ru-RU" b="1" dirty="0">
              <a:solidFill>
                <a:srgbClr val="FFFF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476672"/>
            <a:ext cx="4724535" cy="6247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0186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2580" y="1556792"/>
            <a:ext cx="2376264" cy="277563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472" y="404664"/>
            <a:ext cx="2935536" cy="289198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1484784"/>
            <a:ext cx="3203717" cy="321284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27447" y="3324430"/>
            <a:ext cx="25715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СТЕНОЗ   ЛМС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444208" y="4757211"/>
            <a:ext cx="21434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>
                <a:solidFill>
                  <a:srgbClr val="FFFF00"/>
                </a:solidFill>
              </a:rPr>
              <a:t>ВАЗОРЕНАЛЬНЫЙ КОНФЛІКТ</a:t>
            </a:r>
            <a:endParaRPr lang="uk-UA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248" y="3700396"/>
            <a:ext cx="2743583" cy="2759963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 rot="10800000" flipV="1">
            <a:off x="225542" y="6488668"/>
            <a:ext cx="29043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ДИВЕРТИКУЛ  ЧАШЕЧКИ</a:t>
            </a:r>
          </a:p>
        </p:txBody>
      </p:sp>
    </p:spTree>
    <p:extLst>
      <p:ext uri="{BB962C8B-B14F-4D97-AF65-F5344CB8AC3E}">
        <p14:creationId xmlns:p14="http://schemas.microsoft.com/office/powerpoint/2010/main" val="168115464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98615"/>
            <a:ext cx="2592288" cy="301572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6970" y="72964"/>
            <a:ext cx="3624532" cy="334554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 rot="10800000" flipV="1">
            <a:off x="3923928" y="3539832"/>
            <a:ext cx="4235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УРЕТЕРОЦЕЛЄ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56992"/>
            <a:ext cx="3229426" cy="327705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3507106"/>
            <a:ext cx="3286584" cy="321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003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Аномалии мочевого пузыр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09790" y="1124548"/>
            <a:ext cx="4377032" cy="2232288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429104" y="3429000"/>
            <a:ext cx="439136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1. </a:t>
            </a:r>
            <a:r>
              <a:rPr lang="ru-RU" dirty="0" err="1"/>
              <a:t>Схематичне</a:t>
            </a:r>
            <a:r>
              <a:rPr lang="ru-RU" dirty="0"/>
              <a:t> </a:t>
            </a:r>
            <a:r>
              <a:rPr lang="ru-RU" dirty="0" err="1"/>
              <a:t>зображення</a:t>
            </a:r>
            <a:r>
              <a:rPr lang="ru-RU" dirty="0"/>
              <a:t> </a:t>
            </a:r>
            <a:r>
              <a:rPr lang="ru-RU" dirty="0" err="1"/>
              <a:t>повного</a:t>
            </a:r>
            <a:r>
              <a:rPr lang="ru-RU" dirty="0"/>
              <a:t> </a:t>
            </a:r>
            <a:r>
              <a:rPr lang="ru-RU" dirty="0" err="1"/>
              <a:t>незарощення</a:t>
            </a:r>
            <a:r>
              <a:rPr lang="ru-RU" dirty="0"/>
              <a:t> </a:t>
            </a:r>
            <a:r>
              <a:rPr lang="ru-RU" dirty="0" err="1"/>
              <a:t>урахуса</a:t>
            </a:r>
            <a:r>
              <a:rPr lang="ru-RU" dirty="0"/>
              <a:t> (</a:t>
            </a:r>
            <a:r>
              <a:rPr lang="ru-RU" dirty="0" err="1"/>
              <a:t>пупковий</a:t>
            </a:r>
            <a:r>
              <a:rPr lang="ru-RU" dirty="0"/>
              <a:t> </a:t>
            </a:r>
            <a:r>
              <a:rPr lang="ru-RU" dirty="0" err="1"/>
              <a:t>сечовий</a:t>
            </a:r>
            <a:r>
              <a:rPr lang="ru-RU" dirty="0"/>
              <a:t> свищ).</a:t>
            </a:r>
          </a:p>
          <a:p>
            <a:r>
              <a:rPr lang="ru-RU" dirty="0"/>
              <a:t>  2. </a:t>
            </a:r>
            <a:r>
              <a:rPr lang="ru-RU" dirty="0" err="1"/>
              <a:t>Схематичне</a:t>
            </a:r>
            <a:r>
              <a:rPr lang="ru-RU" dirty="0"/>
              <a:t> </a:t>
            </a:r>
            <a:r>
              <a:rPr lang="ru-RU" dirty="0" err="1"/>
              <a:t>зображення</a:t>
            </a:r>
            <a:r>
              <a:rPr lang="ru-RU" dirty="0"/>
              <a:t> </a:t>
            </a:r>
            <a:r>
              <a:rPr lang="ru-RU" dirty="0" err="1"/>
              <a:t>незарощення</a:t>
            </a:r>
            <a:r>
              <a:rPr lang="ru-RU" dirty="0"/>
              <a:t> </a:t>
            </a:r>
            <a:r>
              <a:rPr lang="ru-RU" dirty="0" err="1"/>
              <a:t>верхньої</a:t>
            </a:r>
            <a:r>
              <a:rPr lang="ru-RU" dirty="0"/>
              <a:t> </a:t>
            </a:r>
            <a:r>
              <a:rPr lang="ru-RU" dirty="0" err="1"/>
              <a:t>відділу</a:t>
            </a:r>
            <a:r>
              <a:rPr lang="ru-RU" dirty="0"/>
              <a:t> </a:t>
            </a:r>
            <a:r>
              <a:rPr lang="ru-RU" dirty="0" err="1"/>
              <a:t>урахуса</a:t>
            </a:r>
            <a:r>
              <a:rPr lang="ru-RU" dirty="0"/>
              <a:t> (</a:t>
            </a:r>
            <a:r>
              <a:rPr lang="ru-RU" dirty="0" err="1"/>
              <a:t>пупковий</a:t>
            </a:r>
            <a:r>
              <a:rPr lang="ru-RU" dirty="0"/>
              <a:t> свищ).</a:t>
            </a:r>
          </a:p>
          <a:p>
            <a:r>
              <a:rPr lang="ru-RU" dirty="0"/>
              <a:t>  3. </a:t>
            </a:r>
            <a:r>
              <a:rPr lang="ru-RU" dirty="0" err="1"/>
              <a:t>Схематичне</a:t>
            </a:r>
            <a:r>
              <a:rPr lang="ru-RU" dirty="0"/>
              <a:t> </a:t>
            </a:r>
            <a:r>
              <a:rPr lang="ru-RU" dirty="0" err="1"/>
              <a:t>зображення</a:t>
            </a:r>
            <a:r>
              <a:rPr lang="ru-RU" dirty="0"/>
              <a:t> </a:t>
            </a:r>
            <a:r>
              <a:rPr lang="ru-RU" dirty="0" err="1"/>
              <a:t>незарощення</a:t>
            </a:r>
            <a:r>
              <a:rPr lang="ru-RU" dirty="0"/>
              <a:t> </a:t>
            </a:r>
            <a:r>
              <a:rPr lang="ru-RU" dirty="0" err="1"/>
              <a:t>середнього</a:t>
            </a:r>
            <a:r>
              <a:rPr lang="ru-RU" dirty="0"/>
              <a:t> </a:t>
            </a:r>
            <a:r>
              <a:rPr lang="ru-RU" dirty="0" err="1"/>
              <a:t>відділу</a:t>
            </a:r>
            <a:r>
              <a:rPr lang="ru-RU" dirty="0"/>
              <a:t> </a:t>
            </a:r>
            <a:r>
              <a:rPr lang="ru-RU" dirty="0" err="1"/>
              <a:t>урахуса</a:t>
            </a:r>
            <a:r>
              <a:rPr lang="ru-RU" dirty="0"/>
              <a:t> (</a:t>
            </a:r>
            <a:r>
              <a:rPr lang="ru-RU" dirty="0" err="1"/>
              <a:t>кіста</a:t>
            </a:r>
            <a:r>
              <a:rPr lang="ru-RU" dirty="0"/>
              <a:t> </a:t>
            </a:r>
            <a:r>
              <a:rPr lang="ru-RU" dirty="0" err="1"/>
              <a:t>урахуса</a:t>
            </a:r>
            <a:r>
              <a:rPr lang="ru-RU" dirty="0"/>
              <a:t>).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714876" y="207167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29388" y="2071678"/>
            <a:ext cx="214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15272" y="2071678"/>
            <a:ext cx="3571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9512" y="548680"/>
            <a:ext cx="4249592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err="1">
                <a:solidFill>
                  <a:srgbClr val="FFFF00"/>
                </a:solidFill>
              </a:rPr>
              <a:t>Аномалії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розвитку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сечового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міхура</a:t>
            </a:r>
            <a:r>
              <a:rPr lang="ru-RU" sz="2000" b="1" dirty="0">
                <a:solidFill>
                  <a:srgbClr val="FFFF00"/>
                </a:solidFill>
              </a:rPr>
              <a:t>:</a:t>
            </a:r>
          </a:p>
          <a:p>
            <a:r>
              <a:rPr lang="ru-RU" dirty="0"/>
              <a:t>-</a:t>
            </a:r>
            <a:r>
              <a:rPr lang="ru-RU" dirty="0" err="1"/>
              <a:t>екстрофія</a:t>
            </a:r>
            <a:r>
              <a:rPr lang="ru-RU" dirty="0"/>
              <a:t> </a:t>
            </a:r>
            <a:r>
              <a:rPr lang="ru-RU" dirty="0" err="1"/>
              <a:t>сечового</a:t>
            </a:r>
            <a:r>
              <a:rPr lang="ru-RU" dirty="0"/>
              <a:t> </a:t>
            </a:r>
            <a:r>
              <a:rPr lang="ru-RU" dirty="0" err="1"/>
              <a:t>міхура</a:t>
            </a:r>
            <a:r>
              <a:rPr lang="ru-RU" dirty="0"/>
              <a:t>,</a:t>
            </a:r>
          </a:p>
          <a:p>
            <a:r>
              <a:rPr lang="ru-RU" dirty="0"/>
              <a:t>-</a:t>
            </a:r>
            <a:r>
              <a:rPr lang="ru-RU" dirty="0" err="1"/>
              <a:t>аномалії</a:t>
            </a:r>
            <a:r>
              <a:rPr lang="ru-RU" dirty="0"/>
              <a:t> </a:t>
            </a:r>
            <a:r>
              <a:rPr lang="ru-RU" dirty="0" err="1"/>
              <a:t>урахуса</a:t>
            </a:r>
            <a:r>
              <a:rPr lang="ru-RU" dirty="0"/>
              <a:t>,</a:t>
            </a:r>
          </a:p>
          <a:p>
            <a:r>
              <a:rPr lang="ru-RU" dirty="0"/>
              <a:t>-</a:t>
            </a:r>
            <a:r>
              <a:rPr lang="ru-RU" dirty="0" err="1"/>
              <a:t>агенезія</a:t>
            </a:r>
            <a:r>
              <a:rPr lang="ru-RU" dirty="0"/>
              <a:t>,</a:t>
            </a:r>
          </a:p>
          <a:p>
            <a:r>
              <a:rPr lang="ru-RU" dirty="0"/>
              <a:t>-</a:t>
            </a:r>
            <a:r>
              <a:rPr lang="ru-RU" dirty="0" err="1"/>
              <a:t>подвоєння</a:t>
            </a:r>
            <a:r>
              <a:rPr lang="ru-RU" dirty="0"/>
              <a:t> </a:t>
            </a:r>
            <a:r>
              <a:rPr lang="ru-RU" dirty="0" err="1"/>
              <a:t>сечового</a:t>
            </a:r>
            <a:r>
              <a:rPr lang="ru-RU" dirty="0"/>
              <a:t> </a:t>
            </a:r>
            <a:r>
              <a:rPr lang="ru-RU" dirty="0" err="1"/>
              <a:t>міхура</a:t>
            </a:r>
            <a:r>
              <a:rPr lang="ru-RU" dirty="0"/>
              <a:t>,</a:t>
            </a:r>
          </a:p>
          <a:p>
            <a:r>
              <a:rPr lang="ru-RU" dirty="0"/>
              <a:t>-</a:t>
            </a:r>
            <a:r>
              <a:rPr lang="ru-RU" dirty="0" err="1"/>
              <a:t>дивертікули</a:t>
            </a:r>
            <a:r>
              <a:rPr lang="ru-RU" dirty="0"/>
              <a:t> </a:t>
            </a:r>
            <a:r>
              <a:rPr lang="ru-RU" dirty="0" err="1"/>
              <a:t>сечового</a:t>
            </a:r>
            <a:r>
              <a:rPr lang="ru-RU" dirty="0"/>
              <a:t> </a:t>
            </a:r>
            <a:r>
              <a:rPr lang="ru-RU" dirty="0" err="1"/>
              <a:t>міхура</a:t>
            </a:r>
            <a:r>
              <a:rPr lang="ru-RU" dirty="0"/>
              <a:t>,</a:t>
            </a:r>
          </a:p>
          <a:p>
            <a:r>
              <a:rPr lang="ru-RU" dirty="0"/>
              <a:t>-</a:t>
            </a:r>
            <a:r>
              <a:rPr lang="ru-RU" dirty="0" err="1"/>
              <a:t>вроджена</a:t>
            </a:r>
            <a:r>
              <a:rPr lang="ru-RU" dirty="0"/>
              <a:t> контрактура </a:t>
            </a:r>
            <a:r>
              <a:rPr lang="ru-RU" dirty="0" err="1"/>
              <a:t>шийки</a:t>
            </a:r>
            <a:r>
              <a:rPr lang="ru-RU" dirty="0"/>
              <a:t> </a:t>
            </a:r>
            <a:r>
              <a:rPr lang="ru-RU" dirty="0" err="1"/>
              <a:t>сечового</a:t>
            </a:r>
            <a:r>
              <a:rPr lang="ru-RU" dirty="0"/>
              <a:t> </a:t>
            </a:r>
            <a:r>
              <a:rPr lang="ru-RU" dirty="0" err="1"/>
              <a:t>міхура</a:t>
            </a:r>
            <a:r>
              <a:rPr lang="ru-RU" dirty="0"/>
              <a:t> (хвороба </a:t>
            </a:r>
            <a:r>
              <a:rPr lang="ru-RU" dirty="0" err="1"/>
              <a:t>Маріона</a:t>
            </a:r>
            <a:r>
              <a:rPr lang="ru-RU" dirty="0"/>
              <a:t>).</a:t>
            </a:r>
          </a:p>
        </p:txBody>
      </p:sp>
      <p:pic>
        <p:nvPicPr>
          <p:cNvPr id="72708" name="Picture 4" descr="https://studfiles.net/html/2706/673/html_XyoAXiFech.Sy9u/img-X2NbSa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109" y="2887782"/>
            <a:ext cx="3371140" cy="3784104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9" name="TextBox 8"/>
          <p:cNvSpPr txBox="1"/>
          <p:nvPr/>
        </p:nvSpPr>
        <p:spPr>
          <a:xfrm>
            <a:off x="3851920" y="5947634"/>
            <a:ext cx="30718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>
                <a:solidFill>
                  <a:srgbClr val="FFFF00"/>
                </a:solidFill>
              </a:rPr>
              <a:t>Схеми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повного</a:t>
            </a:r>
            <a:r>
              <a:rPr lang="ru-RU" sz="1600" dirty="0">
                <a:solidFill>
                  <a:srgbClr val="FFFF00"/>
                </a:solidFill>
              </a:rPr>
              <a:t> та </a:t>
            </a:r>
            <a:r>
              <a:rPr lang="ru-RU" sz="1600" dirty="0" err="1">
                <a:solidFill>
                  <a:srgbClr val="FFFF00"/>
                </a:solidFill>
              </a:rPr>
              <a:t>неповного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подвоєння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сечового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міхура</a:t>
            </a:r>
            <a:endParaRPr lang="ru-RU" sz="1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6779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Дом\Desktop\работа Юля\медин\дивертик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64" y="428604"/>
            <a:ext cx="2621215" cy="1857388"/>
          </a:xfrm>
          <a:prstGeom prst="rect">
            <a:avLst/>
          </a:prstGeom>
          <a:noFill/>
        </p:spPr>
      </p:pic>
      <p:pic>
        <p:nvPicPr>
          <p:cNvPr id="1028" name="Picture 4" descr="http://www.krasotaimedicina.ru/upload/iblock/080/080fbb338bc7596eaef53dd7be92a66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8105" y="3507673"/>
            <a:ext cx="3135862" cy="2602767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621579" y="6175771"/>
            <a:ext cx="28517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err="1"/>
              <a:t>Екстрофія</a:t>
            </a:r>
            <a:r>
              <a:rPr lang="ru-RU" sz="1600" b="1" dirty="0"/>
              <a:t> </a:t>
            </a:r>
            <a:r>
              <a:rPr lang="ru-RU" sz="1600" b="1" dirty="0" err="1"/>
              <a:t>сечового</a:t>
            </a:r>
            <a:r>
              <a:rPr lang="ru-RU" sz="1600" b="1" dirty="0"/>
              <a:t> </a:t>
            </a:r>
            <a:r>
              <a:rPr lang="ru-RU" sz="1600" b="1" dirty="0" err="1"/>
              <a:t>міхура</a:t>
            </a:r>
            <a:endParaRPr lang="ru-RU" sz="1600" b="1" dirty="0"/>
          </a:p>
        </p:txBody>
      </p:sp>
      <p:pic>
        <p:nvPicPr>
          <p:cNvPr id="1030" name="Picture 6" descr="Инфравезикальная обструкция: удвоение уретры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4442" y="404168"/>
            <a:ext cx="2143140" cy="275311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613892" y="3172896"/>
            <a:ext cx="2857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ПОДВОЄННЯ УРЕТРИ</a:t>
            </a:r>
            <a:endParaRPr lang="ru-RU" dirty="0"/>
          </a:p>
        </p:txBody>
      </p:sp>
      <p:pic>
        <p:nvPicPr>
          <p:cNvPr id="43010" name="Picture 2" descr="http://vmede.org/sait/content/Onkilogiya_ternova_2010/12_files/mb4_010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29322" y="642918"/>
            <a:ext cx="2714644" cy="2714644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3059832" y="2348880"/>
            <a:ext cx="27483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дивертікули</a:t>
            </a:r>
            <a:r>
              <a:rPr lang="ru-RU" dirty="0"/>
              <a:t> </a:t>
            </a:r>
            <a:r>
              <a:rPr lang="ru-RU" dirty="0" err="1"/>
              <a:t>сечового</a:t>
            </a:r>
            <a:r>
              <a:rPr lang="ru-RU" dirty="0"/>
              <a:t> </a:t>
            </a:r>
            <a:r>
              <a:rPr lang="ru-RU" dirty="0" err="1"/>
              <a:t>міхура</a:t>
            </a: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441" y="3511185"/>
            <a:ext cx="3885917" cy="2972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491178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332656"/>
            <a:ext cx="4717913" cy="460851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16632"/>
            <a:ext cx="2664296" cy="305513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067944" y="5461477"/>
            <a:ext cx="47899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АНОМАЛІЯ РОЗДІЛЕННЯ НИРОК (ПІДКОВОПОДІБНА НИРКА)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466" y="3331218"/>
            <a:ext cx="3229426" cy="3219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6900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901" y="115496"/>
            <a:ext cx="3096344" cy="355056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0012" y="115496"/>
            <a:ext cx="4442580" cy="604286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 rot="10800000" flipV="1">
            <a:off x="1043608" y="3701352"/>
            <a:ext cx="25202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МАЛЬРОТАЦІЯ</a:t>
            </a:r>
          </a:p>
        </p:txBody>
      </p:sp>
      <p:sp>
        <p:nvSpPr>
          <p:cNvPr id="6" name="Прямоугольник 5"/>
          <p:cNvSpPr/>
          <p:nvPr/>
        </p:nvSpPr>
        <p:spPr>
          <a:xfrm rot="10800000" flipV="1">
            <a:off x="4530988" y="6158361"/>
            <a:ext cx="48905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ДИСТОПІЯ </a:t>
            </a:r>
          </a:p>
          <a:p>
            <a:r>
              <a:rPr lang="ru-RU" dirty="0">
                <a:solidFill>
                  <a:srgbClr val="FFFF00"/>
                </a:solidFill>
              </a:rPr>
              <a:t>ЕКТОПІЯ СЕЧІВНИКІВ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105980"/>
            <a:ext cx="4398458" cy="2752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23282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0831"/>
            <a:ext cx="2016224" cy="231199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10831"/>
            <a:ext cx="4355572" cy="607873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473114"/>
            <a:ext cx="3141885" cy="438488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 rot="10800000" flipV="1">
            <a:off x="4067943" y="6046916"/>
            <a:ext cx="51845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FF00"/>
                </a:solidFill>
              </a:rPr>
              <a:t>МАЛЬРОТАЦІЯ, ПОДВОЄННЯ ЗБИРАЛЬНОЇ СИСТЕМИ</a:t>
            </a:r>
          </a:p>
          <a:p>
            <a:endParaRPr lang="ru-RU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757889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45972"/>
            <a:ext cx="8136904" cy="376877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738047"/>
            <a:ext cx="4287130" cy="311995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00" y="211949"/>
            <a:ext cx="4824536" cy="542667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23529" y="5694313"/>
            <a:ext cx="25202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>
                <a:solidFill>
                  <a:srgbClr val="FFFF00"/>
                </a:solidFill>
              </a:rPr>
              <a:t>ПУХЛИНА ВІЛЬМСА</a:t>
            </a:r>
          </a:p>
        </p:txBody>
      </p:sp>
    </p:spTree>
    <p:extLst>
      <p:ext uri="{BB962C8B-B14F-4D97-AF65-F5344CB8AC3E}">
        <p14:creationId xmlns:p14="http://schemas.microsoft.com/office/powerpoint/2010/main" val="38466807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3356992"/>
            <a:ext cx="4104456" cy="307834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04664"/>
            <a:ext cx="4717025" cy="364718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574521" y="1124744"/>
            <a:ext cx="253146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uk-UA" sz="2000" b="1" dirty="0">
                <a:solidFill>
                  <a:srgbClr val="FFFF00"/>
                </a:solidFill>
              </a:rPr>
              <a:t>ПУХЛИНА ВІЛЬМСА</a:t>
            </a:r>
          </a:p>
        </p:txBody>
      </p:sp>
    </p:spTree>
    <p:extLst>
      <p:ext uri="{BB962C8B-B14F-4D97-AF65-F5344CB8AC3E}">
        <p14:creationId xmlns:p14="http://schemas.microsoft.com/office/powerpoint/2010/main" val="398775144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88640"/>
            <a:ext cx="2736304" cy="327771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541769"/>
            <a:ext cx="5087060" cy="584916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573016"/>
            <a:ext cx="2669409" cy="3112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89881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47664" y="260648"/>
            <a:ext cx="62151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СЕЧОКАМЕНЕВА ХВОРОБА</a:t>
            </a:r>
            <a:endParaRPr lang="ru-RU" sz="2400" b="1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7346" name="Picture 2" descr="C:\Users\Дом\Desktop\работа Юля\медин\камень-в-почке-УЗИ-300x22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940" y="908720"/>
            <a:ext cx="5155695" cy="3866772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467544" y="4955948"/>
            <a:ext cx="37147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/>
              <a:t>Камені</a:t>
            </a:r>
            <a:r>
              <a:rPr lang="ru-RU" b="1" dirty="0"/>
              <a:t> в </a:t>
            </a:r>
            <a:r>
              <a:rPr lang="ru-RU" b="1" dirty="0" err="1"/>
              <a:t>нирках</a:t>
            </a:r>
            <a:r>
              <a:rPr lang="ru-RU" b="1" dirty="0"/>
              <a:t> на УЗД. Видно </a:t>
            </a:r>
            <a:r>
              <a:rPr lang="ru-RU" b="1" dirty="0" err="1"/>
              <a:t>щільний</a:t>
            </a:r>
            <a:r>
              <a:rPr lang="ru-RU" b="1" dirty="0"/>
              <a:t> </a:t>
            </a:r>
            <a:r>
              <a:rPr lang="ru-RU" b="1" dirty="0" err="1"/>
              <a:t>гіперехогенний</a:t>
            </a:r>
            <a:r>
              <a:rPr lang="ru-RU" b="1" dirty="0"/>
              <a:t> </a:t>
            </a:r>
            <a:r>
              <a:rPr lang="ru-RU" b="1" dirty="0" err="1"/>
              <a:t>кальцинат</a:t>
            </a:r>
            <a:r>
              <a:rPr lang="ru-RU" b="1" dirty="0"/>
              <a:t> в </a:t>
            </a:r>
            <a:r>
              <a:rPr lang="ru-RU" b="1" dirty="0" err="1"/>
              <a:t>нирковій</a:t>
            </a:r>
            <a:r>
              <a:rPr lang="ru-RU" b="1" dirty="0"/>
              <a:t> </a:t>
            </a:r>
            <a:r>
              <a:rPr lang="ru-RU" b="1" dirty="0" err="1"/>
              <a:t>мисці</a:t>
            </a:r>
            <a:r>
              <a:rPr lang="ru-RU" b="1" dirty="0"/>
              <a:t> з </a:t>
            </a:r>
            <a:r>
              <a:rPr lang="ru-RU" b="1" dirty="0" err="1"/>
              <a:t>акустичною</a:t>
            </a:r>
            <a:r>
              <a:rPr lang="ru-RU" b="1" dirty="0"/>
              <a:t> </a:t>
            </a:r>
            <a:r>
              <a:rPr lang="ru-RU" b="1" dirty="0" err="1"/>
              <a:t>тінню</a:t>
            </a:r>
            <a:r>
              <a:rPr lang="ru-RU" b="1" dirty="0"/>
              <a:t>.</a:t>
            </a:r>
          </a:p>
        </p:txBody>
      </p:sp>
      <p:pic>
        <p:nvPicPr>
          <p:cNvPr id="57348" name="Picture 4" descr="http://vmede.org/sait/content/Onkilogiya_ternova_2010/12_files/mb4_006.jpeg"/>
          <p:cNvPicPr>
            <a:picLocks noChangeAspect="1" noChangeArrowheads="1"/>
          </p:cNvPicPr>
          <p:nvPr/>
        </p:nvPicPr>
        <p:blipFill rotWithShape="1">
          <a:blip r:embed="rId3"/>
          <a:srcRect l="-6009" r="11233"/>
          <a:stretch/>
        </p:blipFill>
        <p:spPr bwMode="auto">
          <a:xfrm>
            <a:off x="5370635" y="847949"/>
            <a:ext cx="3223108" cy="3862758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660586" y="4974377"/>
            <a:ext cx="26432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 err="1"/>
              <a:t>Оглядовий</a:t>
            </a:r>
            <a:r>
              <a:rPr lang="ru-RU" b="1" dirty="0"/>
              <a:t> </a:t>
            </a:r>
            <a:r>
              <a:rPr lang="ru-RU" b="1" dirty="0" err="1"/>
              <a:t>знімок</a:t>
            </a:r>
            <a:r>
              <a:rPr lang="ru-RU" b="1" dirty="0"/>
              <a:t> </a:t>
            </a:r>
            <a:r>
              <a:rPr lang="ru-RU" b="1" dirty="0" err="1"/>
              <a:t>черевної</a:t>
            </a:r>
            <a:r>
              <a:rPr lang="ru-RU" b="1" dirty="0"/>
              <a:t> </a:t>
            </a:r>
            <a:r>
              <a:rPr lang="ru-RU" b="1" dirty="0" err="1"/>
              <a:t>порожнини</a:t>
            </a:r>
            <a:r>
              <a:rPr lang="ru-RU" b="1" dirty="0"/>
              <a:t>. Великий </a:t>
            </a:r>
            <a:r>
              <a:rPr lang="ru-RU" b="1" dirty="0" err="1"/>
              <a:t>коралоподібні</a:t>
            </a:r>
            <a:r>
              <a:rPr lang="ru-RU" b="1" dirty="0"/>
              <a:t> </a:t>
            </a:r>
            <a:r>
              <a:rPr lang="ru-RU" b="1" dirty="0" err="1"/>
              <a:t>камінь</a:t>
            </a:r>
            <a:r>
              <a:rPr lang="ru-RU" b="1" dirty="0"/>
              <a:t> </a:t>
            </a:r>
            <a:r>
              <a:rPr lang="ru-RU" b="1" dirty="0" err="1"/>
              <a:t>лівої</a:t>
            </a:r>
            <a:r>
              <a:rPr lang="ru-RU" b="1" dirty="0"/>
              <a:t> </a:t>
            </a:r>
            <a:r>
              <a:rPr lang="ru-RU" b="1" dirty="0" err="1"/>
              <a:t>нирки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14243452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Картинки по запросу цистит узи признак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1000108"/>
            <a:ext cx="6584147" cy="35719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4299017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КАМЕНЬ_МОЧЕВОГО_ПУЗЫРЯ_РЕНТГЕ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428604"/>
            <a:ext cx="3357586" cy="3240800"/>
          </a:xfrm>
          <a:prstGeom prst="rect">
            <a:avLst/>
          </a:prstGeom>
          <a:noFill/>
        </p:spPr>
      </p:pic>
      <p:pic>
        <p:nvPicPr>
          <p:cNvPr id="60420" name="Picture 4" descr="КАМЕНЬ_МП_КТ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86" y="428604"/>
            <a:ext cx="4361882" cy="3286148"/>
          </a:xfrm>
          <a:prstGeom prst="rect">
            <a:avLst/>
          </a:prstGeom>
          <a:noFill/>
        </p:spPr>
      </p:pic>
      <p:pic>
        <p:nvPicPr>
          <p:cNvPr id="60422" name="Picture 6" descr="КАМЕНЬ_МП_ОПЕРАЦИЯ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4000504"/>
            <a:ext cx="2714625" cy="211455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500430" y="4000504"/>
            <a:ext cx="553606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Великий </a:t>
            </a:r>
            <a:r>
              <a:rPr lang="ru-RU" dirty="0" err="1"/>
              <a:t>камінь</a:t>
            </a:r>
            <a:r>
              <a:rPr lang="ru-RU" dirty="0"/>
              <a:t> в </a:t>
            </a:r>
            <a:r>
              <a:rPr lang="ru-RU" dirty="0" err="1"/>
              <a:t>порожнині</a:t>
            </a:r>
            <a:r>
              <a:rPr lang="ru-RU" dirty="0"/>
              <a:t> </a:t>
            </a:r>
            <a:r>
              <a:rPr lang="ru-RU" dirty="0" err="1"/>
              <a:t>сечового</a:t>
            </a:r>
            <a:r>
              <a:rPr lang="ru-RU" dirty="0"/>
              <a:t> </a:t>
            </a:r>
            <a:r>
              <a:rPr lang="ru-RU" dirty="0" err="1"/>
              <a:t>міхура</a:t>
            </a:r>
            <a:r>
              <a:rPr lang="ru-RU" dirty="0"/>
              <a:t>, </a:t>
            </a:r>
            <a:r>
              <a:rPr lang="ru-RU" dirty="0" err="1"/>
              <a:t>виявлений</a:t>
            </a:r>
            <a:r>
              <a:rPr lang="ru-RU" dirty="0"/>
              <a:t> при </a:t>
            </a:r>
            <a:r>
              <a:rPr lang="ru-RU" dirty="0" err="1"/>
              <a:t>рентгенівському</a:t>
            </a:r>
            <a:r>
              <a:rPr lang="ru-RU" dirty="0"/>
              <a:t> </a:t>
            </a:r>
            <a:r>
              <a:rPr lang="ru-RU" dirty="0" err="1"/>
              <a:t>дослідженні</a:t>
            </a:r>
            <a:r>
              <a:rPr lang="ru-RU" dirty="0"/>
              <a:t> </a:t>
            </a:r>
            <a:r>
              <a:rPr lang="ru-RU" dirty="0" err="1"/>
              <a:t>тазостегнових</a:t>
            </a:r>
            <a:r>
              <a:rPr lang="ru-RU" dirty="0"/>
              <a:t> </a:t>
            </a:r>
            <a:r>
              <a:rPr lang="ru-RU" dirty="0" err="1"/>
              <a:t>суглобів</a:t>
            </a:r>
            <a:r>
              <a:rPr lang="ru-RU" dirty="0"/>
              <a:t> (як </a:t>
            </a:r>
            <a:r>
              <a:rPr lang="ru-RU" dirty="0" err="1"/>
              <a:t>випадкова</a:t>
            </a:r>
            <a:r>
              <a:rPr lang="ru-RU" dirty="0"/>
              <a:t> </a:t>
            </a:r>
            <a:r>
              <a:rPr lang="ru-RU" dirty="0" err="1"/>
              <a:t>знахідка</a:t>
            </a:r>
            <a:r>
              <a:rPr lang="ru-RU" dirty="0"/>
              <a:t>). На </a:t>
            </a:r>
            <a:r>
              <a:rPr lang="ru-RU" dirty="0" err="1"/>
              <a:t>зображеннях</a:t>
            </a:r>
            <a:r>
              <a:rPr lang="ru-RU" dirty="0"/>
              <a:t> в </a:t>
            </a:r>
            <a:r>
              <a:rPr lang="ru-RU" dirty="0" err="1"/>
              <a:t>верхньому</a:t>
            </a:r>
            <a:r>
              <a:rPr lang="ru-RU" dirty="0"/>
              <a:t> ряду - </a:t>
            </a:r>
            <a:r>
              <a:rPr lang="ru-RU" dirty="0" err="1"/>
              <a:t>рентгенограма</a:t>
            </a:r>
            <a:r>
              <a:rPr lang="ru-RU" dirty="0"/>
              <a:t> тазу і </a:t>
            </a:r>
            <a:r>
              <a:rPr lang="ru-RU" dirty="0" err="1"/>
              <a:t>аксіальний</a:t>
            </a:r>
            <a:r>
              <a:rPr lang="ru-RU" dirty="0"/>
              <a:t> </a:t>
            </a:r>
            <a:r>
              <a:rPr lang="ru-RU" dirty="0" err="1"/>
              <a:t>зріз</a:t>
            </a:r>
            <a:r>
              <a:rPr lang="ru-RU" dirty="0"/>
              <a:t> (КТ малого тазу), видно </a:t>
            </a:r>
            <a:r>
              <a:rPr lang="ru-RU" dirty="0" err="1"/>
              <a:t>щільну</a:t>
            </a:r>
            <a:r>
              <a:rPr lang="ru-RU" dirty="0"/>
              <a:t> </a:t>
            </a:r>
            <a:r>
              <a:rPr lang="ru-RU" dirty="0" err="1"/>
              <a:t>тінь</a:t>
            </a:r>
            <a:r>
              <a:rPr lang="ru-RU" dirty="0"/>
              <a:t> у </a:t>
            </a:r>
            <a:r>
              <a:rPr lang="ru-RU" dirty="0" err="1"/>
              <a:t>вигляді</a:t>
            </a:r>
            <a:r>
              <a:rPr lang="ru-RU" dirty="0"/>
              <a:t> «</a:t>
            </a:r>
            <a:r>
              <a:rPr lang="ru-RU" dirty="0" err="1"/>
              <a:t>яйця</a:t>
            </a:r>
            <a:r>
              <a:rPr lang="ru-RU" dirty="0"/>
              <a:t>» </a:t>
            </a:r>
            <a:r>
              <a:rPr lang="ru-RU" dirty="0" err="1"/>
              <a:t>розмірами</a:t>
            </a:r>
            <a:r>
              <a:rPr lang="ru-RU" dirty="0"/>
              <a:t> 8х6 см. На </a:t>
            </a:r>
            <a:r>
              <a:rPr lang="ru-RU" dirty="0" err="1"/>
              <a:t>зображенні</a:t>
            </a:r>
            <a:r>
              <a:rPr lang="ru-RU" dirty="0"/>
              <a:t> внизу - той же </a:t>
            </a:r>
            <a:r>
              <a:rPr lang="ru-RU" dirty="0" err="1"/>
              <a:t>камінь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оперативного </a:t>
            </a:r>
            <a:r>
              <a:rPr lang="ru-RU" dirty="0" err="1"/>
              <a:t>втручання</a:t>
            </a:r>
            <a:r>
              <a:rPr lang="ru-RU" dirty="0"/>
              <a:t>. Добре видно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шарувата</a:t>
            </a:r>
            <a:r>
              <a:rPr lang="ru-RU" dirty="0"/>
              <a:t> структура.</a:t>
            </a:r>
          </a:p>
        </p:txBody>
      </p:sp>
    </p:spTree>
    <p:extLst>
      <p:ext uri="{BB962C8B-B14F-4D97-AF65-F5344CB8AC3E}">
        <p14:creationId xmlns:p14="http://schemas.microsoft.com/office/powerpoint/2010/main" val="382464874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32655"/>
            <a:ext cx="4392488" cy="573820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4892" y="283298"/>
            <a:ext cx="4248472" cy="566462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 rot="10800000" flipH="1" flipV="1">
            <a:off x="611560" y="6060358"/>
            <a:ext cx="3600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solidFill>
                  <a:srgbClr val="FFFF00"/>
                </a:solidFill>
              </a:rPr>
              <a:t>Лівобічний</a:t>
            </a:r>
            <a:r>
              <a:rPr lang="ru-RU" dirty="0">
                <a:solidFill>
                  <a:srgbClr val="FFFF00"/>
                </a:solidFill>
              </a:rPr>
              <a:t> ПМР  4 </a:t>
            </a:r>
            <a:r>
              <a:rPr lang="ru-RU" dirty="0" err="1">
                <a:solidFill>
                  <a:srgbClr val="FFFF00"/>
                </a:solidFill>
              </a:rPr>
              <a:t>ст</a:t>
            </a:r>
            <a:endParaRPr lang="uk-UA" dirty="0"/>
          </a:p>
        </p:txBody>
      </p:sp>
      <p:sp>
        <p:nvSpPr>
          <p:cNvPr id="5" name="Прямоугольник 4"/>
          <p:cNvSpPr/>
          <p:nvPr/>
        </p:nvSpPr>
        <p:spPr>
          <a:xfrm rot="10800000" flipV="1">
            <a:off x="4788023" y="6065918"/>
            <a:ext cx="40622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solidFill>
                  <a:srgbClr val="FFFF00"/>
                </a:solidFill>
              </a:rPr>
              <a:t>Двусторонній</a:t>
            </a:r>
            <a:r>
              <a:rPr lang="ru-RU" dirty="0">
                <a:solidFill>
                  <a:srgbClr val="FFFF00"/>
                </a:solidFill>
              </a:rPr>
              <a:t> ПМР  5 </a:t>
            </a:r>
            <a:r>
              <a:rPr lang="ru-RU" dirty="0" err="1">
                <a:solidFill>
                  <a:srgbClr val="FFFF00"/>
                </a:solidFill>
              </a:rPr>
              <a:t>ст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5107281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260648"/>
            <a:ext cx="3744416" cy="499255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4320480" cy="5447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85704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548680"/>
            <a:ext cx="3389573" cy="6025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12250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16632"/>
            <a:ext cx="3703500" cy="608116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43" y="135207"/>
            <a:ext cx="4392488" cy="608770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95571" y="6239086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solidFill>
                  <a:srgbClr val="FFFF00"/>
                </a:solidFill>
              </a:rPr>
              <a:t>Внутрішньовенна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урографія</a:t>
            </a:r>
            <a:r>
              <a:rPr lang="ru-RU" dirty="0"/>
              <a:t>. </a:t>
            </a:r>
            <a:r>
              <a:rPr lang="ru-RU" dirty="0" err="1"/>
              <a:t>Зниження</a:t>
            </a:r>
            <a:r>
              <a:rPr lang="ru-RU" dirty="0"/>
              <a:t> </a:t>
            </a:r>
            <a:r>
              <a:rPr lang="ru-RU" dirty="0" err="1"/>
              <a:t>концентраційної</a:t>
            </a:r>
            <a:r>
              <a:rPr lang="ru-RU" dirty="0"/>
              <a:t> </a:t>
            </a:r>
            <a:r>
              <a:rPr lang="ru-RU" dirty="0" err="1"/>
              <a:t>функції</a:t>
            </a:r>
            <a:r>
              <a:rPr lang="ru-RU" dirty="0"/>
              <a:t> </a:t>
            </a:r>
            <a:r>
              <a:rPr lang="ru-RU" dirty="0" err="1"/>
              <a:t>зліва</a:t>
            </a:r>
            <a:r>
              <a:rPr lang="ru-RU" dirty="0"/>
              <a:t>, </a:t>
            </a:r>
            <a:r>
              <a:rPr lang="ru-RU" dirty="0" err="1"/>
              <a:t>гідронефротична</a:t>
            </a:r>
            <a:r>
              <a:rPr lang="ru-RU" dirty="0"/>
              <a:t> </a:t>
            </a:r>
            <a:r>
              <a:rPr lang="ru-RU" dirty="0" err="1"/>
              <a:t>трансформація</a:t>
            </a:r>
            <a:r>
              <a:rPr lang="ru-RU" dirty="0"/>
              <a:t> </a:t>
            </a:r>
            <a:r>
              <a:rPr lang="ru-RU" dirty="0" err="1"/>
              <a:t>балії</a:t>
            </a:r>
            <a:r>
              <a:rPr lang="ru-RU" dirty="0"/>
              <a:t> справа.</a:t>
            </a:r>
          </a:p>
        </p:txBody>
      </p:sp>
    </p:spTree>
    <p:extLst>
      <p:ext uri="{BB962C8B-B14F-4D97-AF65-F5344CB8AC3E}">
        <p14:creationId xmlns:p14="http://schemas.microsoft.com/office/powerpoint/2010/main" val="23121434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764704"/>
            <a:ext cx="8604448" cy="5294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62128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1560" y="188640"/>
            <a:ext cx="60722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u="sng" dirty="0" err="1">
                <a:solidFill>
                  <a:srgbClr val="FFFF00"/>
                </a:solidFill>
              </a:rPr>
              <a:t>Травматичні</a:t>
            </a:r>
            <a:r>
              <a:rPr lang="ru-RU" sz="2400" b="1" u="sng" dirty="0">
                <a:solidFill>
                  <a:srgbClr val="FFFF00"/>
                </a:solidFill>
              </a:rPr>
              <a:t> </a:t>
            </a:r>
            <a:r>
              <a:rPr lang="ru-RU" sz="2400" b="1" u="sng" dirty="0" err="1">
                <a:solidFill>
                  <a:srgbClr val="FFFF00"/>
                </a:solidFill>
              </a:rPr>
              <a:t>ушкодження</a:t>
            </a:r>
            <a:r>
              <a:rPr lang="ru-RU" sz="2400" b="1" u="sng" dirty="0">
                <a:solidFill>
                  <a:srgbClr val="FFFF00"/>
                </a:solidFill>
              </a:rPr>
              <a:t> </a:t>
            </a:r>
            <a:r>
              <a:rPr lang="ru-RU" sz="2400" b="1" u="sng" dirty="0" err="1">
                <a:solidFill>
                  <a:srgbClr val="FFFF00"/>
                </a:solidFill>
              </a:rPr>
              <a:t>нирок</a:t>
            </a:r>
            <a:endParaRPr lang="ru-RU" sz="2400" b="1" u="sng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00364" y="928670"/>
            <a:ext cx="592935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  <a:p>
            <a:endParaRPr lang="ru-RU" dirty="0"/>
          </a:p>
          <a:p>
            <a:r>
              <a:rPr lang="ru-RU" dirty="0"/>
              <a:t> </a:t>
            </a:r>
            <a:br>
              <a:rPr lang="ru-RU" dirty="0"/>
            </a:br>
            <a:br>
              <a:rPr lang="ru-RU" dirty="0"/>
            </a:br>
            <a:br>
              <a:rPr lang="ru-RU" dirty="0"/>
            </a:br>
            <a:endParaRPr lang="ru-RU" dirty="0"/>
          </a:p>
          <a:p>
            <a:endParaRPr lang="ru-RU" dirty="0"/>
          </a:p>
        </p:txBody>
      </p:sp>
      <p:pic>
        <p:nvPicPr>
          <p:cNvPr id="1027" name="Picture 3" descr="C:\Users\Дом\Desktop\работа Юля\медин\моя практика\стомат\a5097977b569af_TEK-renal-traumaт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748" y="1268760"/>
            <a:ext cx="4787800" cy="3786214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4887548" y="1156198"/>
            <a:ext cx="4143404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>
                <a:solidFill>
                  <a:srgbClr val="FFFF00"/>
                </a:solidFill>
              </a:rPr>
              <a:t>1. Легка травма:</a:t>
            </a:r>
          </a:p>
          <a:p>
            <a:pPr lvl="0"/>
            <a:r>
              <a:rPr lang="ru-RU" dirty="0"/>
              <a:t>- </a:t>
            </a:r>
            <a:r>
              <a:rPr lang="ru-RU" dirty="0" err="1"/>
              <a:t>забій</a:t>
            </a:r>
            <a:r>
              <a:rPr lang="ru-RU" dirty="0"/>
              <a:t> </a:t>
            </a:r>
            <a:r>
              <a:rPr lang="ru-RU" dirty="0" err="1"/>
              <a:t>нирки</a:t>
            </a:r>
            <a:endParaRPr lang="ru-RU" dirty="0"/>
          </a:p>
          <a:p>
            <a:pPr lvl="0"/>
            <a:r>
              <a:rPr lang="ru-RU" dirty="0"/>
              <a:t>- </a:t>
            </a:r>
            <a:r>
              <a:rPr lang="ru-RU" dirty="0" err="1"/>
              <a:t>інтраренального</a:t>
            </a:r>
            <a:r>
              <a:rPr lang="ru-RU" dirty="0"/>
              <a:t> і </a:t>
            </a:r>
            <a:r>
              <a:rPr lang="ru-RU" dirty="0" err="1"/>
              <a:t>субкапсулярна</a:t>
            </a:r>
            <a:r>
              <a:rPr lang="ru-RU" dirty="0"/>
              <a:t> </a:t>
            </a:r>
            <a:r>
              <a:rPr lang="ru-RU" dirty="0" err="1"/>
              <a:t>гематоми</a:t>
            </a:r>
            <a:r>
              <a:rPr lang="ru-RU" dirty="0"/>
              <a:t>.</a:t>
            </a:r>
          </a:p>
          <a:p>
            <a:pPr lvl="0"/>
            <a:r>
              <a:rPr lang="ru-RU" dirty="0"/>
              <a:t>- </a:t>
            </a:r>
            <a:r>
              <a:rPr lang="ru-RU" dirty="0" err="1"/>
              <a:t>незначні</a:t>
            </a:r>
            <a:r>
              <a:rPr lang="ru-RU" dirty="0"/>
              <a:t> </a:t>
            </a:r>
            <a:r>
              <a:rPr lang="ru-RU" dirty="0" err="1"/>
              <a:t>розриви</a:t>
            </a:r>
            <a:r>
              <a:rPr lang="ru-RU" dirty="0"/>
              <a:t> з </a:t>
            </a:r>
            <a:r>
              <a:rPr lang="ru-RU" dirty="0" err="1"/>
              <a:t>обмеженою</a:t>
            </a:r>
            <a:r>
              <a:rPr lang="ru-RU" dirty="0"/>
              <a:t> </a:t>
            </a:r>
            <a:r>
              <a:rPr lang="ru-RU" dirty="0" err="1"/>
              <a:t>паранефральной</a:t>
            </a:r>
            <a:r>
              <a:rPr lang="ru-RU" dirty="0"/>
              <a:t> гематомою без </a:t>
            </a:r>
            <a:r>
              <a:rPr lang="ru-RU" dirty="0" err="1"/>
              <a:t>розширення</a:t>
            </a:r>
            <a:r>
              <a:rPr lang="ru-RU" dirty="0"/>
              <a:t> ЧЛС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мозкової</a:t>
            </a:r>
            <a:r>
              <a:rPr lang="ru-RU" dirty="0"/>
              <a:t> </a:t>
            </a:r>
            <a:r>
              <a:rPr lang="ru-RU" dirty="0" err="1"/>
              <a:t>речовини</a:t>
            </a:r>
            <a:r>
              <a:rPr lang="ru-RU" dirty="0"/>
              <a:t>.</a:t>
            </a:r>
          </a:p>
          <a:p>
            <a:pPr lvl="0"/>
            <a:r>
              <a:rPr lang="ru-RU" dirty="0"/>
              <a:t>- невеликий </a:t>
            </a:r>
            <a:r>
              <a:rPr lang="ru-RU" dirty="0" err="1"/>
              <a:t>субсегментарного</a:t>
            </a:r>
            <a:r>
              <a:rPr lang="ru-RU" dirty="0"/>
              <a:t> </a:t>
            </a:r>
            <a:r>
              <a:rPr lang="ru-RU" dirty="0" err="1"/>
              <a:t>інфаркт</a:t>
            </a:r>
            <a:r>
              <a:rPr lang="ru-RU" dirty="0"/>
              <a:t>.</a:t>
            </a:r>
          </a:p>
          <a:p>
            <a:pPr lvl="0"/>
            <a:endParaRPr lang="ru-RU" dirty="0"/>
          </a:p>
          <a:p>
            <a:pPr lvl="0"/>
            <a:r>
              <a:rPr lang="ru-RU" dirty="0">
                <a:solidFill>
                  <a:srgbClr val="FFFF00"/>
                </a:solidFill>
              </a:rPr>
              <a:t>2. </a:t>
            </a:r>
            <a:r>
              <a:rPr lang="ru-RU" dirty="0" err="1">
                <a:solidFill>
                  <a:srgbClr val="FFFF00"/>
                </a:solidFill>
              </a:rPr>
              <a:t>Масивна</a:t>
            </a:r>
            <a:r>
              <a:rPr lang="ru-RU" dirty="0">
                <a:solidFill>
                  <a:srgbClr val="FFFF00"/>
                </a:solidFill>
              </a:rPr>
              <a:t> травма:</a:t>
            </a:r>
          </a:p>
          <a:p>
            <a:pPr lvl="0"/>
            <a:r>
              <a:rPr lang="ru-RU" dirty="0"/>
              <a:t>-</a:t>
            </a:r>
            <a:r>
              <a:rPr lang="ru-RU" dirty="0" err="1"/>
              <a:t>разрив</a:t>
            </a:r>
            <a:r>
              <a:rPr lang="ru-RU" dirty="0"/>
              <a:t> </a:t>
            </a:r>
            <a:r>
              <a:rPr lang="ru-RU" dirty="0" err="1"/>
              <a:t>фіброзної</a:t>
            </a:r>
            <a:r>
              <a:rPr lang="ru-RU" dirty="0"/>
              <a:t> </a:t>
            </a:r>
            <a:r>
              <a:rPr lang="ru-RU" dirty="0" err="1"/>
              <a:t>капсули</a:t>
            </a:r>
            <a:r>
              <a:rPr lang="ru-RU" dirty="0"/>
              <a:t> і </a:t>
            </a:r>
            <a:r>
              <a:rPr lang="ru-RU" dirty="0" err="1"/>
              <a:t>паренхіми</a:t>
            </a:r>
            <a:r>
              <a:rPr lang="ru-RU" dirty="0"/>
              <a:t> </a:t>
            </a:r>
            <a:r>
              <a:rPr lang="ru-RU" dirty="0" err="1"/>
              <a:t>нирки</a:t>
            </a:r>
            <a:r>
              <a:rPr lang="ru-RU" dirty="0"/>
              <a:t> з </a:t>
            </a:r>
            <a:r>
              <a:rPr lang="ru-RU" dirty="0" err="1"/>
              <a:t>поширенням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на миску </a:t>
            </a:r>
            <a:r>
              <a:rPr lang="ru-RU" dirty="0" err="1"/>
              <a:t>або</a:t>
            </a:r>
            <a:r>
              <a:rPr lang="ru-RU" dirty="0"/>
              <a:t> чашечки. </a:t>
            </a:r>
            <a:r>
              <a:rPr lang="ru-RU" dirty="0" err="1"/>
              <a:t>Настільки</a:t>
            </a:r>
            <a:r>
              <a:rPr lang="ru-RU" dirty="0"/>
              <a:t> </a:t>
            </a:r>
            <a:r>
              <a:rPr lang="ru-RU" dirty="0" err="1"/>
              <a:t>масивне</a:t>
            </a:r>
            <a:r>
              <a:rPr lang="ru-RU" dirty="0"/>
              <a:t> </a:t>
            </a:r>
            <a:r>
              <a:rPr lang="ru-RU" dirty="0" err="1"/>
              <a:t>пошкодження</a:t>
            </a:r>
            <a:r>
              <a:rPr lang="ru-RU" dirty="0"/>
              <a:t> </a:t>
            </a:r>
            <a:r>
              <a:rPr lang="ru-RU" dirty="0" err="1"/>
              <a:t>веде</a:t>
            </a:r>
            <a:r>
              <a:rPr lang="ru-RU" dirty="0"/>
              <a:t> до </a:t>
            </a:r>
            <a:r>
              <a:rPr lang="ru-RU" dirty="0" err="1"/>
              <a:t>крововиливу</a:t>
            </a:r>
            <a:r>
              <a:rPr lang="ru-RU" dirty="0"/>
              <a:t> і затекло </a:t>
            </a:r>
            <a:r>
              <a:rPr lang="ru-RU" dirty="0" err="1"/>
              <a:t>сечі</a:t>
            </a:r>
            <a:r>
              <a:rPr lang="ru-RU" dirty="0"/>
              <a:t> в </a:t>
            </a:r>
            <a:r>
              <a:rPr lang="ru-RU" dirty="0" err="1"/>
              <a:t>паранефральную</a:t>
            </a:r>
            <a:r>
              <a:rPr lang="ru-RU" dirty="0"/>
              <a:t> </a:t>
            </a:r>
            <a:r>
              <a:rPr lang="ru-RU" dirty="0" err="1"/>
              <a:t>клітковину</a:t>
            </a:r>
            <a:r>
              <a:rPr lang="ru-RU" dirty="0"/>
              <a:t> з </a:t>
            </a:r>
            <a:r>
              <a:rPr lang="ru-RU" dirty="0" err="1"/>
              <a:t>формуванням</a:t>
            </a:r>
            <a:r>
              <a:rPr lang="ru-RU" dirty="0"/>
              <a:t> </a:t>
            </a:r>
            <a:r>
              <a:rPr lang="ru-RU" dirty="0" err="1"/>
              <a:t>урогематоми</a:t>
            </a:r>
            <a:r>
              <a:rPr lang="ru-RU" dirty="0"/>
              <a:t>.</a:t>
            </a:r>
          </a:p>
          <a:p>
            <a:pPr lvl="0"/>
            <a:r>
              <a:rPr lang="ru-RU" dirty="0"/>
              <a:t>- </a:t>
            </a:r>
            <a:r>
              <a:rPr lang="ru-RU" dirty="0" err="1"/>
              <a:t>сегментарний</a:t>
            </a:r>
            <a:r>
              <a:rPr lang="ru-RU" dirty="0"/>
              <a:t> </a:t>
            </a:r>
            <a:r>
              <a:rPr lang="ru-RU" dirty="0" err="1"/>
              <a:t>інфаркт</a:t>
            </a:r>
            <a:r>
              <a:rPr lang="ru-RU" dirty="0"/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26402" y="817644"/>
            <a:ext cx="371477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i="1" dirty="0" err="1"/>
              <a:t>Категорії</a:t>
            </a:r>
            <a:r>
              <a:rPr lang="ru-RU" sz="2000" b="1" i="1" dirty="0"/>
              <a:t> </a:t>
            </a:r>
            <a:r>
              <a:rPr lang="ru-RU" sz="2000" b="1" i="1" dirty="0" err="1"/>
              <a:t>ниркових</a:t>
            </a:r>
            <a:r>
              <a:rPr lang="ru-RU" sz="2000" b="1" i="1" dirty="0"/>
              <a:t> травм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184409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643174" y="1857364"/>
            <a:ext cx="650082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dirty="0"/>
          </a:p>
          <a:p>
            <a:endParaRPr lang="ru-RU" sz="1600" dirty="0"/>
          </a:p>
          <a:p>
            <a:endParaRPr lang="ru-RU" sz="1600" dirty="0"/>
          </a:p>
          <a:p>
            <a:endParaRPr lang="ru-RU" sz="1600" dirty="0"/>
          </a:p>
          <a:p>
            <a:endParaRPr lang="ru-RU" sz="1600" dirty="0"/>
          </a:p>
          <a:p>
            <a:endParaRPr lang="ru-RU" sz="1600" dirty="0"/>
          </a:p>
        </p:txBody>
      </p:sp>
      <p:pic>
        <p:nvPicPr>
          <p:cNvPr id="2050" name="Picture 2" descr="C:\Users\Дом\Desktop\работа Юля\медин\моя практика\стомат\a5097977b569af_TEK-renal-traumaтр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919" y="585518"/>
            <a:ext cx="5549900" cy="2413000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4499992" y="4149080"/>
            <a:ext cx="417646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  </a:t>
            </a:r>
            <a:r>
              <a:rPr lang="ru-RU" b="1" dirty="0">
                <a:solidFill>
                  <a:srgbClr val="FFFF00"/>
                </a:solidFill>
              </a:rPr>
              <a:t>4. </a:t>
            </a:r>
            <a:r>
              <a:rPr lang="ru-RU" b="1" dirty="0" err="1">
                <a:solidFill>
                  <a:srgbClr val="FFFF00"/>
                </a:solidFill>
              </a:rPr>
              <a:t>Відрив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нирки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від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ниркової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ніжки</a:t>
            </a:r>
            <a:r>
              <a:rPr lang="ru-RU" dirty="0"/>
              <a:t>, </a:t>
            </a:r>
          </a:p>
          <a:p>
            <a:r>
              <a:rPr lang="ru-RU" dirty="0"/>
              <a:t>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ізольоване</a:t>
            </a:r>
            <a:r>
              <a:rPr lang="ru-RU" dirty="0"/>
              <a:t> </a:t>
            </a:r>
            <a:r>
              <a:rPr lang="ru-RU" dirty="0" err="1"/>
              <a:t>ушкодження</a:t>
            </a:r>
            <a:r>
              <a:rPr lang="ru-RU" dirty="0"/>
              <a:t> </a:t>
            </a:r>
            <a:r>
              <a:rPr lang="ru-RU" dirty="0" err="1"/>
              <a:t>ниркових</a:t>
            </a:r>
            <a:r>
              <a:rPr lang="ru-RU" dirty="0"/>
              <a:t> </a:t>
            </a:r>
            <a:r>
              <a:rPr lang="ru-RU" dirty="0" err="1"/>
              <a:t>судин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збереженням</a:t>
            </a:r>
            <a:r>
              <a:rPr lang="ru-RU" dirty="0"/>
              <a:t> </a:t>
            </a:r>
            <a:r>
              <a:rPr lang="ru-RU" dirty="0" err="1"/>
              <a:t>цілості</a:t>
            </a:r>
            <a:r>
              <a:rPr lang="ru-RU" dirty="0"/>
              <a:t> </a:t>
            </a:r>
            <a:r>
              <a:rPr lang="ru-RU" dirty="0" err="1"/>
              <a:t>самої</a:t>
            </a:r>
            <a:r>
              <a:rPr lang="ru-RU" dirty="0"/>
              <a:t> </a:t>
            </a:r>
            <a:r>
              <a:rPr lang="ru-RU" dirty="0" err="1"/>
              <a:t>нирки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супроводжуються</a:t>
            </a:r>
            <a:r>
              <a:rPr lang="ru-RU" dirty="0"/>
              <a:t> </a:t>
            </a:r>
            <a:r>
              <a:rPr lang="ru-RU" dirty="0" err="1"/>
              <a:t>інтенсивним</a:t>
            </a:r>
            <a:r>
              <a:rPr lang="ru-RU" dirty="0"/>
              <a:t> </a:t>
            </a:r>
            <a:r>
              <a:rPr lang="ru-RU" dirty="0" err="1"/>
              <a:t>кровотечею</a:t>
            </a:r>
            <a:r>
              <a:rPr lang="ru-RU" dirty="0"/>
              <a:t> з </a:t>
            </a:r>
            <a:r>
              <a:rPr lang="ru-RU" dirty="0" err="1"/>
              <a:t>можливим</a:t>
            </a:r>
            <a:r>
              <a:rPr lang="ru-RU" dirty="0"/>
              <a:t> </a:t>
            </a:r>
            <a:r>
              <a:rPr lang="ru-RU" dirty="0" err="1"/>
              <a:t>летальним</a:t>
            </a:r>
            <a:r>
              <a:rPr lang="ru-RU" dirty="0"/>
              <a:t> результатом. </a:t>
            </a:r>
          </a:p>
          <a:p>
            <a:r>
              <a:rPr lang="ru-RU" dirty="0"/>
              <a:t>   </a:t>
            </a:r>
          </a:p>
        </p:txBody>
      </p:sp>
      <p:pic>
        <p:nvPicPr>
          <p:cNvPr id="2053" name="Picture 5" descr="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919" y="3181820"/>
            <a:ext cx="4158978" cy="2400865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176527" y="5563598"/>
            <a:ext cx="37147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Шкала </a:t>
            </a:r>
            <a:r>
              <a:rPr lang="ru-RU" sz="1600" b="1" dirty="0" err="1"/>
              <a:t>ниркової</a:t>
            </a:r>
            <a:r>
              <a:rPr lang="ru-RU" sz="1600" b="1" dirty="0"/>
              <a:t> </a:t>
            </a:r>
            <a:r>
              <a:rPr lang="ru-RU" sz="1600" b="1" dirty="0" err="1"/>
              <a:t>травми</a:t>
            </a:r>
            <a:r>
              <a:rPr lang="ru-RU" sz="1600" b="1" dirty="0"/>
              <a:t> </a:t>
            </a:r>
            <a:r>
              <a:rPr lang="ru-RU" sz="1600" b="1" dirty="0" err="1"/>
              <a:t>відповідно</a:t>
            </a:r>
            <a:r>
              <a:rPr lang="ru-RU" sz="1600" b="1" dirty="0"/>
              <a:t> до </a:t>
            </a:r>
            <a:r>
              <a:rPr lang="ru-RU" sz="1600" b="1" dirty="0" err="1"/>
              <a:t>класифікації</a:t>
            </a:r>
            <a:r>
              <a:rPr lang="ru-RU" sz="1600" b="1" dirty="0"/>
              <a:t> травматизму </a:t>
            </a:r>
            <a:r>
              <a:rPr lang="ru-RU" sz="1600" b="1" dirty="0" err="1"/>
              <a:t>органів</a:t>
            </a:r>
            <a:r>
              <a:rPr lang="ru-RU" sz="1600" b="1" dirty="0"/>
              <a:t> </a:t>
            </a:r>
            <a:r>
              <a:rPr lang="ru-RU" sz="1600" b="1" dirty="0" err="1"/>
              <a:t>Американської</a:t>
            </a:r>
            <a:r>
              <a:rPr lang="ru-RU" sz="1600" b="1" dirty="0"/>
              <a:t> </a:t>
            </a:r>
            <a:r>
              <a:rPr lang="ru-RU" sz="1600" b="1" dirty="0" err="1"/>
              <a:t>асоціації</a:t>
            </a:r>
            <a:r>
              <a:rPr lang="ru-RU" sz="1600" b="1" dirty="0"/>
              <a:t> </a:t>
            </a:r>
            <a:r>
              <a:rPr lang="ru-RU" sz="1600" b="1" dirty="0" err="1"/>
              <a:t>хірургії</a:t>
            </a:r>
            <a:r>
              <a:rPr lang="ru-RU" sz="1600" b="1" dirty="0"/>
              <a:t> </a:t>
            </a:r>
            <a:r>
              <a:rPr lang="ru-RU" sz="1600" b="1" dirty="0" err="1"/>
              <a:t>травми</a:t>
            </a:r>
            <a:r>
              <a:rPr lang="ru-RU" sz="1600" b="1" dirty="0"/>
              <a:t>(AAST)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79712" y="123853"/>
            <a:ext cx="60722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u="sng" dirty="0" err="1">
                <a:solidFill>
                  <a:srgbClr val="FFFF00"/>
                </a:solidFill>
              </a:rPr>
              <a:t>Травматичні</a:t>
            </a:r>
            <a:r>
              <a:rPr lang="ru-RU" sz="2400" b="1" u="sng" dirty="0">
                <a:solidFill>
                  <a:srgbClr val="FFFF00"/>
                </a:solidFill>
              </a:rPr>
              <a:t> </a:t>
            </a:r>
            <a:r>
              <a:rPr lang="ru-RU" sz="2400" b="1" u="sng" dirty="0" err="1">
                <a:solidFill>
                  <a:srgbClr val="FFFF00"/>
                </a:solidFill>
              </a:rPr>
              <a:t>ушкодження</a:t>
            </a:r>
            <a:r>
              <a:rPr lang="ru-RU" sz="2400" b="1" u="sng" dirty="0">
                <a:solidFill>
                  <a:srgbClr val="FFFF00"/>
                </a:solidFill>
              </a:rPr>
              <a:t> </a:t>
            </a:r>
            <a:r>
              <a:rPr lang="ru-RU" sz="2400" b="1" u="sng" dirty="0" err="1">
                <a:solidFill>
                  <a:srgbClr val="FFFF00"/>
                </a:solidFill>
              </a:rPr>
              <a:t>нирок</a:t>
            </a:r>
            <a:endParaRPr lang="ru-RU" sz="2400" b="1" u="sng" dirty="0">
              <a:solidFill>
                <a:srgbClr val="FFFF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940152" y="1053507"/>
            <a:ext cx="2946637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>
                <a:solidFill>
                  <a:srgbClr val="FFFF00"/>
                </a:solidFill>
              </a:rPr>
              <a:t>3. </a:t>
            </a:r>
            <a:r>
              <a:rPr lang="ru-RU" b="1" dirty="0" err="1">
                <a:solidFill>
                  <a:srgbClr val="FFFF00"/>
                </a:solidFill>
              </a:rPr>
              <a:t>Катастрофічна</a:t>
            </a:r>
            <a:r>
              <a:rPr lang="ru-RU" b="1" dirty="0">
                <a:solidFill>
                  <a:srgbClr val="FFFF00"/>
                </a:solidFill>
              </a:rPr>
              <a:t> травма:</a:t>
            </a:r>
          </a:p>
          <a:p>
            <a:pPr lvl="0"/>
            <a:r>
              <a:rPr lang="ru-RU" dirty="0">
                <a:solidFill>
                  <a:prstClr val="white"/>
                </a:solidFill>
              </a:rPr>
              <a:t>- </a:t>
            </a:r>
            <a:r>
              <a:rPr lang="ru-RU" dirty="0" err="1">
                <a:solidFill>
                  <a:prstClr val="white"/>
                </a:solidFill>
              </a:rPr>
              <a:t>розтрощення</a:t>
            </a:r>
            <a:r>
              <a:rPr lang="ru-RU" dirty="0">
                <a:solidFill>
                  <a:prstClr val="white"/>
                </a:solidFill>
              </a:rPr>
              <a:t> </a:t>
            </a:r>
            <a:r>
              <a:rPr lang="ru-RU" dirty="0" err="1">
                <a:solidFill>
                  <a:prstClr val="white"/>
                </a:solidFill>
              </a:rPr>
              <a:t>нирки</a:t>
            </a:r>
            <a:r>
              <a:rPr lang="ru-RU" dirty="0">
                <a:solidFill>
                  <a:prstClr val="white"/>
                </a:solidFill>
              </a:rPr>
              <a:t> (</a:t>
            </a:r>
            <a:r>
              <a:rPr lang="ru-RU" dirty="0" err="1">
                <a:solidFill>
                  <a:prstClr val="white"/>
                </a:solidFill>
              </a:rPr>
              <a:t>подібні</a:t>
            </a:r>
            <a:r>
              <a:rPr lang="ru-RU" dirty="0">
                <a:solidFill>
                  <a:prstClr val="white"/>
                </a:solidFill>
              </a:rPr>
              <a:t> </a:t>
            </a:r>
            <a:r>
              <a:rPr lang="ru-RU" dirty="0" err="1">
                <a:solidFill>
                  <a:prstClr val="white"/>
                </a:solidFill>
              </a:rPr>
              <a:t>травми</a:t>
            </a:r>
            <a:r>
              <a:rPr lang="ru-RU" dirty="0">
                <a:solidFill>
                  <a:prstClr val="white"/>
                </a:solidFill>
              </a:rPr>
              <a:t> </a:t>
            </a:r>
            <a:r>
              <a:rPr lang="ru-RU" dirty="0" err="1">
                <a:solidFill>
                  <a:prstClr val="white"/>
                </a:solidFill>
              </a:rPr>
              <a:t>нерідко</a:t>
            </a:r>
            <a:r>
              <a:rPr lang="ru-RU" dirty="0">
                <a:solidFill>
                  <a:prstClr val="white"/>
                </a:solidFill>
              </a:rPr>
              <a:t> </a:t>
            </a:r>
            <a:r>
              <a:rPr lang="ru-RU" dirty="0" err="1">
                <a:solidFill>
                  <a:prstClr val="white"/>
                </a:solidFill>
              </a:rPr>
              <a:t>супроводжуються</a:t>
            </a:r>
            <a:r>
              <a:rPr lang="ru-RU" dirty="0">
                <a:solidFill>
                  <a:prstClr val="white"/>
                </a:solidFill>
              </a:rPr>
              <a:t> </a:t>
            </a:r>
            <a:r>
              <a:rPr lang="ru-RU" dirty="0" err="1">
                <a:solidFill>
                  <a:prstClr val="white"/>
                </a:solidFill>
              </a:rPr>
              <a:t>пошкодженням</a:t>
            </a:r>
            <a:r>
              <a:rPr lang="ru-RU" dirty="0">
                <a:solidFill>
                  <a:prstClr val="white"/>
                </a:solidFill>
              </a:rPr>
              <a:t> і </a:t>
            </a:r>
            <a:r>
              <a:rPr lang="ru-RU" dirty="0" err="1">
                <a:solidFill>
                  <a:prstClr val="white"/>
                </a:solidFill>
              </a:rPr>
              <a:t>інших</a:t>
            </a:r>
            <a:r>
              <a:rPr lang="ru-RU" dirty="0">
                <a:solidFill>
                  <a:prstClr val="white"/>
                </a:solidFill>
              </a:rPr>
              <a:t> </a:t>
            </a:r>
            <a:r>
              <a:rPr lang="ru-RU" dirty="0" err="1">
                <a:solidFill>
                  <a:prstClr val="white"/>
                </a:solidFill>
              </a:rPr>
              <a:t>органів</a:t>
            </a:r>
            <a:r>
              <a:rPr lang="ru-RU" dirty="0">
                <a:solidFill>
                  <a:prstClr val="white"/>
                </a:solidFill>
              </a:rPr>
              <a:t>, </a:t>
            </a:r>
            <a:r>
              <a:rPr lang="ru-RU" dirty="0" err="1">
                <a:solidFill>
                  <a:prstClr val="white"/>
                </a:solidFill>
              </a:rPr>
              <a:t>зокрема</a:t>
            </a:r>
            <a:r>
              <a:rPr lang="ru-RU" dirty="0">
                <a:solidFill>
                  <a:prstClr val="white"/>
                </a:solidFill>
              </a:rPr>
              <a:t> </a:t>
            </a:r>
            <a:r>
              <a:rPr lang="ru-RU" dirty="0" err="1">
                <a:solidFill>
                  <a:prstClr val="white"/>
                </a:solidFill>
              </a:rPr>
              <a:t>органів</a:t>
            </a:r>
            <a:r>
              <a:rPr lang="ru-RU" dirty="0">
                <a:solidFill>
                  <a:prstClr val="white"/>
                </a:solidFill>
              </a:rPr>
              <a:t> </a:t>
            </a:r>
            <a:r>
              <a:rPr lang="ru-RU" dirty="0" err="1">
                <a:solidFill>
                  <a:prstClr val="white"/>
                </a:solidFill>
              </a:rPr>
              <a:t>черевної</a:t>
            </a:r>
            <a:r>
              <a:rPr lang="ru-RU" dirty="0">
                <a:solidFill>
                  <a:prstClr val="white"/>
                </a:solidFill>
              </a:rPr>
              <a:t> </a:t>
            </a:r>
            <a:r>
              <a:rPr lang="ru-RU" dirty="0" err="1">
                <a:solidFill>
                  <a:prstClr val="white"/>
                </a:solidFill>
              </a:rPr>
              <a:t>порожнини</a:t>
            </a:r>
            <a:r>
              <a:rPr lang="ru-RU" dirty="0">
                <a:solidFill>
                  <a:prstClr val="white"/>
                </a:solidFill>
              </a:rPr>
              <a:t>). -</a:t>
            </a:r>
            <a:r>
              <a:rPr lang="ru-RU" dirty="0" err="1">
                <a:solidFill>
                  <a:prstClr val="white"/>
                </a:solidFill>
              </a:rPr>
              <a:t>загальна</a:t>
            </a:r>
            <a:r>
              <a:rPr lang="ru-RU" dirty="0">
                <a:solidFill>
                  <a:prstClr val="white"/>
                </a:solidFill>
              </a:rPr>
              <a:t> </a:t>
            </a:r>
            <a:r>
              <a:rPr lang="ru-RU" dirty="0" err="1">
                <a:solidFill>
                  <a:prstClr val="white"/>
                </a:solidFill>
              </a:rPr>
              <a:t>деваскулярізація</a:t>
            </a:r>
            <a:r>
              <a:rPr lang="ru-RU" dirty="0">
                <a:solidFill>
                  <a:prstClr val="white"/>
                </a:solidFill>
              </a:rPr>
              <a:t> </a:t>
            </a:r>
            <a:r>
              <a:rPr lang="ru-RU" dirty="0" err="1">
                <a:solidFill>
                  <a:prstClr val="white"/>
                </a:solidFill>
              </a:rPr>
              <a:t>обумовлена</a:t>
            </a:r>
            <a:r>
              <a:rPr lang="ru-RU" dirty="0">
                <a:solidFill>
                  <a:prstClr val="white"/>
                </a:solidFill>
              </a:rPr>
              <a:t> </a:t>
            </a:r>
            <a:r>
              <a:rPr lang="ru-RU" dirty="0" err="1">
                <a:solidFill>
                  <a:prstClr val="white"/>
                </a:solidFill>
              </a:rPr>
              <a:t>артеріальною</a:t>
            </a:r>
            <a:r>
              <a:rPr lang="ru-RU" dirty="0">
                <a:solidFill>
                  <a:prstClr val="white"/>
                </a:solidFill>
              </a:rPr>
              <a:t> </a:t>
            </a:r>
            <a:r>
              <a:rPr lang="ru-RU" dirty="0" err="1">
                <a:solidFill>
                  <a:prstClr val="white"/>
                </a:solidFill>
              </a:rPr>
              <a:t>оклюзією</a:t>
            </a:r>
            <a:r>
              <a:rPr lang="ru-RU" dirty="0">
                <a:solidFill>
                  <a:prstClr val="white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0333511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http://vmede.org/sait/content/Urologiya_komyakov_2012/17_files/mb4_009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785794"/>
            <a:ext cx="3000364" cy="3879569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00034" y="4786322"/>
            <a:ext cx="307183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Экскреторна </a:t>
            </a:r>
            <a:r>
              <a:rPr lang="ru-RU" sz="1400" dirty="0" err="1"/>
              <a:t>урограма</a:t>
            </a:r>
            <a:r>
              <a:rPr lang="ru-RU" sz="1400" dirty="0"/>
              <a:t>. </a:t>
            </a:r>
            <a:r>
              <a:rPr lang="ru-RU" sz="1400" dirty="0" err="1"/>
              <a:t>Затікання</a:t>
            </a:r>
            <a:r>
              <a:rPr lang="ru-RU" sz="1400" dirty="0"/>
              <a:t> </a:t>
            </a:r>
            <a:r>
              <a:rPr lang="ru-RU" sz="1400" dirty="0" err="1"/>
              <a:t>контрастної</a:t>
            </a:r>
            <a:r>
              <a:rPr lang="ru-RU" sz="1400" dirty="0"/>
              <a:t> </a:t>
            </a:r>
            <a:r>
              <a:rPr lang="ru-RU" sz="1400" dirty="0" err="1"/>
              <a:t>речовини</a:t>
            </a:r>
            <a:r>
              <a:rPr lang="ru-RU" sz="1400" dirty="0"/>
              <a:t> (</a:t>
            </a:r>
            <a:r>
              <a:rPr lang="ru-RU" sz="1400" dirty="0" err="1"/>
              <a:t>стрілка</a:t>
            </a:r>
            <a:r>
              <a:rPr lang="ru-RU" sz="1400" dirty="0"/>
              <a:t>) в </a:t>
            </a:r>
            <a:r>
              <a:rPr lang="ru-RU" sz="1400" dirty="0" err="1"/>
              <a:t>результаті</a:t>
            </a:r>
            <a:r>
              <a:rPr lang="ru-RU" sz="1400" dirty="0"/>
              <a:t> </a:t>
            </a:r>
            <a:r>
              <a:rPr lang="ru-RU" sz="1400" dirty="0" err="1"/>
              <a:t>розриву</a:t>
            </a:r>
            <a:r>
              <a:rPr lang="ru-RU" sz="1400" dirty="0"/>
              <a:t> </a:t>
            </a:r>
            <a:r>
              <a:rPr lang="ru-RU" sz="1400" dirty="0" err="1"/>
              <a:t>правої</a:t>
            </a:r>
            <a:r>
              <a:rPr lang="ru-RU" sz="1400" dirty="0"/>
              <a:t> </a:t>
            </a:r>
            <a:r>
              <a:rPr lang="ru-RU" sz="1400" dirty="0" err="1"/>
              <a:t>нирки</a:t>
            </a:r>
            <a:endParaRPr lang="ru-RU" sz="1400" dirty="0"/>
          </a:p>
        </p:txBody>
      </p:sp>
      <p:pic>
        <p:nvPicPr>
          <p:cNvPr id="35842" name="Picture 2" descr="http://radiographia.ru/sites/default/files2/images/1382816049_42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2" y="857232"/>
            <a:ext cx="4323879" cy="35719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4286248" y="4786322"/>
            <a:ext cx="428628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 </a:t>
            </a:r>
            <a:r>
              <a:rPr lang="ru-RU" sz="1600" dirty="0" err="1"/>
              <a:t>Розрив</a:t>
            </a:r>
            <a:r>
              <a:rPr lang="ru-RU" sz="1600" dirty="0"/>
              <a:t> </a:t>
            </a:r>
            <a:r>
              <a:rPr lang="ru-RU" sz="1600" dirty="0" err="1"/>
              <a:t>правої</a:t>
            </a:r>
            <a:r>
              <a:rPr lang="ru-RU" sz="1600" dirty="0"/>
              <a:t> </a:t>
            </a:r>
            <a:r>
              <a:rPr lang="ru-RU" sz="1600" dirty="0" err="1"/>
              <a:t>нирки</a:t>
            </a:r>
            <a:r>
              <a:rPr lang="ru-RU" sz="1600" dirty="0"/>
              <a:t>, </a:t>
            </a:r>
            <a:r>
              <a:rPr lang="ru-RU" sz="1600" dirty="0" err="1"/>
              <a:t>пері</a:t>
            </a:r>
            <a:r>
              <a:rPr lang="ru-RU" sz="1600" dirty="0"/>
              <a:t>- і </a:t>
            </a:r>
            <a:r>
              <a:rPr lang="ru-RU" sz="1600" dirty="0" err="1"/>
              <a:t>параренальная</a:t>
            </a:r>
            <a:r>
              <a:rPr lang="ru-RU" sz="1600" dirty="0"/>
              <a:t> гематома, </a:t>
            </a:r>
            <a:r>
              <a:rPr lang="ru-RU" sz="1600" dirty="0" err="1"/>
              <a:t>повітря</a:t>
            </a:r>
            <a:r>
              <a:rPr lang="ru-RU" sz="1600" dirty="0"/>
              <a:t> в </a:t>
            </a:r>
            <a:r>
              <a:rPr lang="ru-RU" sz="1600" dirty="0" err="1"/>
              <a:t>задньому</a:t>
            </a:r>
            <a:r>
              <a:rPr lang="ru-RU" sz="1600" dirty="0"/>
              <a:t> </a:t>
            </a:r>
            <a:r>
              <a:rPr lang="ru-RU" sz="1600" dirty="0" err="1"/>
              <a:t>параренальном</a:t>
            </a:r>
            <a:r>
              <a:rPr lang="ru-RU" sz="1600" dirty="0"/>
              <a:t> </a:t>
            </a:r>
            <a:r>
              <a:rPr lang="ru-RU" sz="1600" dirty="0" err="1"/>
              <a:t>просторі</a:t>
            </a:r>
            <a:r>
              <a:rPr lang="ru-RU" sz="1600" dirty="0"/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979712" y="123853"/>
            <a:ext cx="60722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u="sng" dirty="0" err="1">
                <a:solidFill>
                  <a:srgbClr val="FFFF00"/>
                </a:solidFill>
              </a:rPr>
              <a:t>Травматичне</a:t>
            </a:r>
            <a:r>
              <a:rPr lang="ru-RU" sz="2400" b="1" u="sng" dirty="0">
                <a:solidFill>
                  <a:srgbClr val="FFFF00"/>
                </a:solidFill>
              </a:rPr>
              <a:t> </a:t>
            </a:r>
            <a:r>
              <a:rPr lang="ru-RU" sz="2400" b="1" u="sng" dirty="0" err="1">
                <a:solidFill>
                  <a:srgbClr val="FFFF00"/>
                </a:solidFill>
              </a:rPr>
              <a:t>ушкодження</a:t>
            </a:r>
            <a:r>
              <a:rPr lang="ru-RU" sz="2400" b="1" u="sng" dirty="0">
                <a:solidFill>
                  <a:srgbClr val="FFFF00"/>
                </a:solidFill>
              </a:rPr>
              <a:t> </a:t>
            </a:r>
            <a:r>
              <a:rPr lang="ru-RU" sz="2400" b="1" u="sng" dirty="0" err="1">
                <a:solidFill>
                  <a:srgbClr val="FFFF00"/>
                </a:solidFill>
              </a:rPr>
              <a:t>нирок</a:t>
            </a:r>
            <a:endParaRPr lang="ru-RU" sz="2400" b="1" u="sng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650200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http://vmede.org/sait/content/Onkilogiya_ternova_2010/12_files/mb4_017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571612"/>
            <a:ext cx="4031089" cy="2786082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00034" y="4500570"/>
            <a:ext cx="40005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КТ з </a:t>
            </a:r>
            <a:r>
              <a:rPr lang="ru-RU" sz="1600" dirty="0" err="1"/>
              <a:t>контрастуванням</a:t>
            </a:r>
            <a:r>
              <a:rPr lang="ru-RU" sz="1600" dirty="0"/>
              <a:t> при </a:t>
            </a:r>
            <a:r>
              <a:rPr lang="ru-RU" sz="1600" dirty="0" err="1"/>
              <a:t>травмі</a:t>
            </a:r>
            <a:r>
              <a:rPr lang="ru-RU" sz="1600" dirty="0"/>
              <a:t> </a:t>
            </a:r>
            <a:r>
              <a:rPr lang="ru-RU" sz="1600" dirty="0" err="1"/>
              <a:t>нирки</a:t>
            </a:r>
            <a:r>
              <a:rPr lang="ru-RU" sz="1600" dirty="0"/>
              <a:t>. </a:t>
            </a:r>
            <a:r>
              <a:rPr lang="ru-RU" sz="1600" dirty="0" err="1"/>
              <a:t>Ліва</a:t>
            </a:r>
            <a:r>
              <a:rPr lang="ru-RU" sz="1600" dirty="0"/>
              <a:t> </a:t>
            </a:r>
            <a:r>
              <a:rPr lang="ru-RU" sz="1600" dirty="0" err="1"/>
              <a:t>нирка</a:t>
            </a:r>
            <a:r>
              <a:rPr lang="ru-RU" sz="1600" dirty="0"/>
              <a:t> </a:t>
            </a:r>
            <a:r>
              <a:rPr lang="ru-RU" sz="1600" dirty="0" err="1"/>
              <a:t>збільшена</a:t>
            </a:r>
            <a:r>
              <a:rPr lang="ru-RU" sz="1600" dirty="0"/>
              <a:t> в </a:t>
            </a:r>
            <a:r>
              <a:rPr lang="ru-RU" sz="1600" dirty="0" err="1"/>
              <a:t>розмірах</a:t>
            </a:r>
            <a:r>
              <a:rPr lang="ru-RU" sz="1600" dirty="0"/>
              <a:t>, </a:t>
            </a:r>
            <a:r>
              <a:rPr lang="ru-RU" sz="1600" dirty="0" err="1"/>
              <a:t>зовнішній</a:t>
            </a:r>
            <a:r>
              <a:rPr lang="ru-RU" sz="1600" dirty="0"/>
              <a:t> контур </a:t>
            </a:r>
            <a:r>
              <a:rPr lang="ru-RU" sz="1600" dirty="0" err="1"/>
              <a:t>її</a:t>
            </a:r>
            <a:r>
              <a:rPr lang="ru-RU" sz="1600" dirty="0"/>
              <a:t> </a:t>
            </a:r>
            <a:r>
              <a:rPr lang="ru-RU" sz="1600" dirty="0" err="1"/>
              <a:t>нерівний</a:t>
            </a:r>
            <a:r>
              <a:rPr lang="ru-RU" sz="1600" dirty="0"/>
              <a:t>, </a:t>
            </a:r>
            <a:r>
              <a:rPr lang="ru-RU" sz="1600" dirty="0" err="1"/>
              <a:t>під</a:t>
            </a:r>
            <a:r>
              <a:rPr lang="ru-RU" sz="1600" dirty="0"/>
              <a:t> капсулою </a:t>
            </a:r>
            <a:r>
              <a:rPr lang="ru-RU" sz="1600" dirty="0" err="1"/>
              <a:t>нирки</a:t>
            </a:r>
            <a:r>
              <a:rPr lang="ru-RU" sz="1600" dirty="0"/>
              <a:t> видно </a:t>
            </a:r>
            <a:r>
              <a:rPr lang="ru-RU" sz="1600" dirty="0" err="1"/>
              <a:t>скупчення</a:t>
            </a:r>
            <a:r>
              <a:rPr lang="ru-RU" sz="1600" dirty="0"/>
              <a:t> </a:t>
            </a:r>
            <a:r>
              <a:rPr lang="ru-RU" sz="1600" dirty="0" err="1"/>
              <a:t>крові</a:t>
            </a:r>
            <a:r>
              <a:rPr lang="ru-RU" sz="1600" dirty="0"/>
              <a:t> (гематома) у </a:t>
            </a:r>
            <a:r>
              <a:rPr lang="ru-RU" sz="1600" dirty="0" err="1"/>
              <a:t>формі</a:t>
            </a:r>
            <a:r>
              <a:rPr lang="ru-RU" sz="1600" dirty="0"/>
              <a:t> </a:t>
            </a:r>
            <a:r>
              <a:rPr lang="ru-RU" sz="1600" dirty="0" err="1"/>
              <a:t>місяця</a:t>
            </a:r>
            <a:endParaRPr lang="ru-RU" sz="1600" dirty="0"/>
          </a:p>
        </p:txBody>
      </p:sp>
      <p:pic>
        <p:nvPicPr>
          <p:cNvPr id="46084" name="Picture 4" descr="https://www.moroz-uro.ru/accel/content/pic/481_3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1571612"/>
            <a:ext cx="4124310" cy="295847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643438" y="4572008"/>
            <a:ext cx="41434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/>
              <a:t>УЗД </a:t>
            </a:r>
            <a:r>
              <a:rPr lang="ru-RU" sz="1600" i="1" dirty="0" err="1"/>
              <a:t>нирок</a:t>
            </a:r>
            <a:r>
              <a:rPr lang="ru-RU" sz="1600" i="1" dirty="0"/>
              <a:t> в </a:t>
            </a:r>
            <a:r>
              <a:rPr lang="ru-RU" sz="1600" i="1" dirty="0" err="1"/>
              <a:t>В</a:t>
            </a:r>
            <a:r>
              <a:rPr lang="ru-RU" sz="1600" i="1" dirty="0"/>
              <a:t> </a:t>
            </a:r>
            <a:r>
              <a:rPr lang="ru-RU" sz="1600" i="1" dirty="0" err="1"/>
              <a:t>режимі</a:t>
            </a:r>
            <a:r>
              <a:rPr lang="ru-RU" sz="1600" i="1" dirty="0"/>
              <a:t>. Напружена </a:t>
            </a:r>
            <a:r>
              <a:rPr lang="ru-RU" sz="1600" i="1" dirty="0" err="1"/>
              <a:t>плащевідная</a:t>
            </a:r>
            <a:r>
              <a:rPr lang="ru-RU" sz="1600" i="1" dirty="0"/>
              <a:t> </a:t>
            </a:r>
            <a:r>
              <a:rPr lang="ru-RU" sz="1600" i="1" dirty="0" err="1"/>
              <a:t>Подкапсульной</a:t>
            </a:r>
            <a:r>
              <a:rPr lang="ru-RU" sz="1600" i="1" dirty="0"/>
              <a:t> гематома </a:t>
            </a:r>
            <a:r>
              <a:rPr lang="ru-RU" sz="1600" i="1" dirty="0" err="1"/>
              <a:t>нирки</a:t>
            </a:r>
            <a:r>
              <a:rPr lang="ru-RU" sz="1600" i="1" dirty="0"/>
              <a:t>.</a:t>
            </a:r>
            <a:endParaRPr lang="ru-RU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1691680" y="461863"/>
            <a:ext cx="60722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u="sng" dirty="0" err="1">
                <a:solidFill>
                  <a:srgbClr val="FFFF00"/>
                </a:solidFill>
              </a:rPr>
              <a:t>Травматичне</a:t>
            </a:r>
            <a:r>
              <a:rPr lang="ru-RU" sz="2400" b="1" u="sng" dirty="0">
                <a:solidFill>
                  <a:srgbClr val="FFFF00"/>
                </a:solidFill>
              </a:rPr>
              <a:t> </a:t>
            </a:r>
            <a:r>
              <a:rPr lang="ru-RU" sz="2400" b="1" u="sng" dirty="0" err="1">
                <a:solidFill>
                  <a:srgbClr val="FFFF00"/>
                </a:solidFill>
              </a:rPr>
              <a:t>ушкодження</a:t>
            </a:r>
            <a:r>
              <a:rPr lang="ru-RU" sz="2400" b="1" u="sng" dirty="0">
                <a:solidFill>
                  <a:srgbClr val="FFFF00"/>
                </a:solidFill>
              </a:rPr>
              <a:t> </a:t>
            </a:r>
            <a:r>
              <a:rPr lang="ru-RU" sz="2400" b="1" u="sng" dirty="0" err="1">
                <a:solidFill>
                  <a:srgbClr val="FFFF00"/>
                </a:solidFill>
              </a:rPr>
              <a:t>нирок</a:t>
            </a:r>
            <a:endParaRPr lang="ru-RU" sz="2400" b="1" u="sng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214472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vmede.org/sait/content/Urologiya_komyakov_2012/17_files/mb4_010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785794"/>
            <a:ext cx="4143404" cy="5287289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763688" y="260648"/>
            <a:ext cx="60722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u="sng" dirty="0" err="1">
                <a:solidFill>
                  <a:srgbClr val="FFFF00"/>
                </a:solidFill>
              </a:rPr>
              <a:t>Травматичне</a:t>
            </a:r>
            <a:r>
              <a:rPr lang="ru-RU" sz="2400" b="1" u="sng" dirty="0">
                <a:solidFill>
                  <a:srgbClr val="FFFF00"/>
                </a:solidFill>
              </a:rPr>
              <a:t> </a:t>
            </a:r>
            <a:r>
              <a:rPr lang="ru-RU" sz="2400" b="1" u="sng" dirty="0" err="1">
                <a:solidFill>
                  <a:srgbClr val="FFFF00"/>
                </a:solidFill>
              </a:rPr>
              <a:t>ушкодження</a:t>
            </a:r>
            <a:r>
              <a:rPr lang="ru-RU" sz="2400" b="1" u="sng" dirty="0">
                <a:solidFill>
                  <a:srgbClr val="FFFF00"/>
                </a:solidFill>
              </a:rPr>
              <a:t> </a:t>
            </a:r>
            <a:r>
              <a:rPr lang="ru-RU" sz="2400" b="1" u="sng" dirty="0" err="1">
                <a:solidFill>
                  <a:srgbClr val="FFFF00"/>
                </a:solidFill>
              </a:rPr>
              <a:t>сечівника</a:t>
            </a:r>
            <a:endParaRPr lang="ru-RU" sz="2400" b="1" u="sng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41788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связка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96749" y="4005064"/>
            <a:ext cx="2315936" cy="2587237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85720" y="4929198"/>
            <a:ext cx="63579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ru-RU" sz="1600" dirty="0">
                <a:latin typeface="Arial" charset="0"/>
              </a:rPr>
              <a:t>- </a:t>
            </a:r>
            <a:r>
              <a:rPr lang="ru-RU" sz="1600" dirty="0" err="1">
                <a:latin typeface="Arial" charset="0"/>
              </a:rPr>
              <a:t>поранення</a:t>
            </a:r>
            <a:r>
              <a:rPr lang="ru-RU" sz="1600" dirty="0">
                <a:latin typeface="Arial" charset="0"/>
              </a:rPr>
              <a:t> </a:t>
            </a:r>
            <a:r>
              <a:rPr lang="ru-RU" sz="1600" dirty="0" err="1">
                <a:latin typeface="Arial" charset="0"/>
              </a:rPr>
              <a:t>сечового</a:t>
            </a:r>
            <a:r>
              <a:rPr lang="ru-RU" sz="1600" dirty="0">
                <a:latin typeface="Arial" charset="0"/>
              </a:rPr>
              <a:t> </a:t>
            </a:r>
            <a:r>
              <a:rPr lang="ru-RU" sz="1600" dirty="0" err="1">
                <a:latin typeface="Arial" charset="0"/>
              </a:rPr>
              <a:t>міхура</a:t>
            </a:r>
            <a:r>
              <a:rPr lang="ru-RU" sz="1600" dirty="0">
                <a:latin typeface="Arial" charset="0"/>
              </a:rPr>
              <a:t> сместившимися </a:t>
            </a:r>
            <a:r>
              <a:rPr lang="ru-RU" sz="1600" dirty="0" err="1">
                <a:latin typeface="Arial" charset="0"/>
              </a:rPr>
              <a:t>всередину</a:t>
            </a:r>
            <a:r>
              <a:rPr lang="ru-RU" sz="1600" dirty="0">
                <a:latin typeface="Arial" charset="0"/>
              </a:rPr>
              <a:t> отломками </a:t>
            </a:r>
            <a:r>
              <a:rPr lang="ru-RU" sz="1600" dirty="0" err="1">
                <a:latin typeface="Arial" charset="0"/>
              </a:rPr>
              <a:t>кісток</a:t>
            </a:r>
            <a:r>
              <a:rPr lang="ru-RU" sz="1600" dirty="0">
                <a:latin typeface="Arial" charset="0"/>
              </a:rPr>
              <a:t> таза,</a:t>
            </a:r>
          </a:p>
          <a:p>
            <a:pPr marL="342900" indent="-342900"/>
            <a:r>
              <a:rPr lang="ru-RU" sz="1600" dirty="0">
                <a:latin typeface="Arial" charset="0"/>
              </a:rPr>
              <a:t>- </a:t>
            </a:r>
            <a:r>
              <a:rPr lang="ru-RU" sz="1600" dirty="0" err="1">
                <a:latin typeface="Arial" charset="0"/>
              </a:rPr>
              <a:t>розриви</a:t>
            </a:r>
            <a:r>
              <a:rPr lang="ru-RU" sz="1600" dirty="0">
                <a:latin typeface="Arial" charset="0"/>
              </a:rPr>
              <a:t>, </a:t>
            </a:r>
            <a:r>
              <a:rPr lang="ru-RU" sz="1600" dirty="0" err="1">
                <a:latin typeface="Arial" charset="0"/>
              </a:rPr>
              <a:t>що</a:t>
            </a:r>
            <a:r>
              <a:rPr lang="ru-RU" sz="1600" dirty="0">
                <a:latin typeface="Arial" charset="0"/>
              </a:rPr>
              <a:t> </a:t>
            </a:r>
            <a:r>
              <a:rPr lang="ru-RU" sz="1600" dirty="0" err="1">
                <a:latin typeface="Arial" charset="0"/>
              </a:rPr>
              <a:t>відбулися</a:t>
            </a:r>
            <a:r>
              <a:rPr lang="ru-RU" sz="1600" dirty="0">
                <a:latin typeface="Arial" charset="0"/>
              </a:rPr>
              <a:t> </a:t>
            </a:r>
            <a:r>
              <a:rPr lang="ru-RU" sz="1600" dirty="0" err="1">
                <a:latin typeface="Arial" charset="0"/>
              </a:rPr>
              <a:t>внаслідок</a:t>
            </a:r>
            <a:r>
              <a:rPr lang="ru-RU" sz="1600" dirty="0">
                <a:latin typeface="Arial" charset="0"/>
              </a:rPr>
              <a:t> сильного натягу лонно-</a:t>
            </a:r>
            <a:r>
              <a:rPr lang="ru-RU" sz="1600" dirty="0" err="1">
                <a:latin typeface="Arial" charset="0"/>
              </a:rPr>
              <a:t>міхурово</a:t>
            </a:r>
            <a:r>
              <a:rPr lang="ru-RU" sz="1600" dirty="0">
                <a:latin typeface="Arial" charset="0"/>
              </a:rPr>
              <a:t>, лонно-</a:t>
            </a:r>
            <a:r>
              <a:rPr lang="ru-RU" sz="1600" dirty="0" err="1">
                <a:latin typeface="Arial" charset="0"/>
              </a:rPr>
              <a:t>передміхурових</a:t>
            </a:r>
            <a:r>
              <a:rPr lang="ru-RU" sz="1600" dirty="0">
                <a:latin typeface="Arial" charset="0"/>
              </a:rPr>
              <a:t> </a:t>
            </a:r>
            <a:r>
              <a:rPr lang="ru-RU" sz="1600" dirty="0" err="1">
                <a:latin typeface="Arial" charset="0"/>
              </a:rPr>
              <a:t>зв'язок</a:t>
            </a:r>
            <a:r>
              <a:rPr lang="ru-RU" sz="1600" dirty="0">
                <a:latin typeface="Arial" charset="0"/>
              </a:rPr>
              <a:t> при </a:t>
            </a:r>
            <a:r>
              <a:rPr lang="ru-RU" sz="1600" dirty="0" err="1">
                <a:latin typeface="Arial" charset="0"/>
              </a:rPr>
              <a:t>розривах</a:t>
            </a:r>
            <a:r>
              <a:rPr lang="ru-RU" sz="1600" dirty="0">
                <a:latin typeface="Arial" charset="0"/>
              </a:rPr>
              <a:t> лобкового </a:t>
            </a:r>
            <a:r>
              <a:rPr lang="ru-RU" sz="1600" dirty="0" err="1">
                <a:latin typeface="Arial" charset="0"/>
              </a:rPr>
              <a:t>симфізу</a:t>
            </a:r>
            <a:r>
              <a:rPr lang="ru-RU" sz="1600" dirty="0">
                <a:latin typeface="Arial" charset="0"/>
              </a:rPr>
              <a:t> </a:t>
            </a:r>
            <a:r>
              <a:rPr lang="ru-RU" sz="1600" dirty="0" err="1">
                <a:latin typeface="Arial" charset="0"/>
              </a:rPr>
              <a:t>або</a:t>
            </a:r>
            <a:r>
              <a:rPr lang="ru-RU" sz="1600" dirty="0">
                <a:latin typeface="Arial" charset="0"/>
              </a:rPr>
              <a:t> </a:t>
            </a:r>
            <a:r>
              <a:rPr lang="ru-RU" sz="1600" dirty="0" err="1">
                <a:latin typeface="Arial" charset="0"/>
              </a:rPr>
              <a:t>вираженому</a:t>
            </a:r>
            <a:r>
              <a:rPr lang="ru-RU" sz="1600" dirty="0">
                <a:latin typeface="Arial" charset="0"/>
              </a:rPr>
              <a:t> </a:t>
            </a:r>
            <a:r>
              <a:rPr lang="ru-RU" sz="1600" dirty="0" err="1">
                <a:latin typeface="Arial" charset="0"/>
              </a:rPr>
              <a:t>розбіжності</a:t>
            </a:r>
            <a:r>
              <a:rPr lang="ru-RU" sz="1600" dirty="0">
                <a:latin typeface="Arial" charset="0"/>
              </a:rPr>
              <a:t> </a:t>
            </a:r>
            <a:r>
              <a:rPr lang="ru-RU" sz="1600" dirty="0" err="1">
                <a:latin typeface="Arial" charset="0"/>
              </a:rPr>
              <a:t>уламків</a:t>
            </a:r>
            <a:r>
              <a:rPr lang="ru-RU" sz="1600" dirty="0">
                <a:latin typeface="Arial" charset="0"/>
              </a:rPr>
              <a:t> </a:t>
            </a:r>
            <a:r>
              <a:rPr lang="ru-RU" sz="1600" dirty="0" err="1">
                <a:latin typeface="Arial" charset="0"/>
              </a:rPr>
              <a:t>лонних</a:t>
            </a:r>
            <a:r>
              <a:rPr lang="ru-RU" sz="1600" dirty="0">
                <a:latin typeface="Arial" charset="0"/>
              </a:rPr>
              <a:t> </a:t>
            </a:r>
            <a:r>
              <a:rPr lang="ru-RU" sz="1600" dirty="0" err="1">
                <a:latin typeface="Arial" charset="0"/>
              </a:rPr>
              <a:t>кісток</a:t>
            </a:r>
            <a:r>
              <a:rPr lang="ru-RU" sz="1600" dirty="0">
                <a:latin typeface="Arial" charset="0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472" y="4572008"/>
            <a:ext cx="4857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rgbClr val="FFFF00"/>
                </a:solidFill>
                <a:latin typeface="Arial" charset="0"/>
              </a:rPr>
              <a:t>типові</a:t>
            </a:r>
            <a:r>
              <a:rPr lang="ru-RU" dirty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Arial" charset="0"/>
              </a:rPr>
              <a:t>механізми</a:t>
            </a:r>
            <a:r>
              <a:rPr lang="ru-RU" dirty="0">
                <a:solidFill>
                  <a:srgbClr val="FFFF00"/>
                </a:solidFill>
                <a:latin typeface="Arial" charset="0"/>
              </a:rPr>
              <a:t> при травмах таза: 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7544" y="178038"/>
            <a:ext cx="626469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err="1"/>
              <a:t>Классифікація</a:t>
            </a:r>
            <a:r>
              <a:rPr lang="uk-UA" dirty="0"/>
              <a:t> пошкоджень сечового міхура</a:t>
            </a:r>
          </a:p>
          <a:p>
            <a:pPr algn="ctr"/>
            <a:endParaRPr lang="uk-UA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uk-UA" dirty="0"/>
              <a:t>За видом пошкодження: закриті (забій, </a:t>
            </a:r>
            <a:r>
              <a:rPr lang="uk-UA" dirty="0" err="1"/>
              <a:t>разрив</a:t>
            </a:r>
            <a:r>
              <a:rPr lang="uk-UA" dirty="0"/>
              <a:t>, відрив від уретри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uk-UA" dirty="0"/>
              <a:t>За видом </a:t>
            </a:r>
            <a:r>
              <a:rPr lang="uk-UA" dirty="0" err="1"/>
              <a:t>ранящого</a:t>
            </a:r>
            <a:r>
              <a:rPr lang="uk-UA" dirty="0"/>
              <a:t> снаряду: ножові, кульові, осколкові, внаслідок дії вибухової хвилі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uk-UA" dirty="0"/>
              <a:t>За </a:t>
            </a:r>
            <a:r>
              <a:rPr lang="uk-UA" dirty="0" err="1"/>
              <a:t>локалізаці</a:t>
            </a:r>
            <a:r>
              <a:rPr lang="ru-RU" dirty="0" err="1"/>
              <a:t>єю</a:t>
            </a:r>
            <a:r>
              <a:rPr lang="ru-RU" dirty="0"/>
              <a:t>: </a:t>
            </a:r>
            <a:r>
              <a:rPr lang="ru-RU" dirty="0" err="1"/>
              <a:t>передня</a:t>
            </a:r>
            <a:r>
              <a:rPr lang="ru-RU" dirty="0"/>
              <a:t>, </a:t>
            </a:r>
            <a:r>
              <a:rPr lang="ru-RU" dirty="0" err="1"/>
              <a:t>бокової</a:t>
            </a:r>
            <a:r>
              <a:rPr lang="ru-RU" dirty="0"/>
              <a:t> </a:t>
            </a:r>
            <a:r>
              <a:rPr lang="ru-RU" dirty="0" err="1"/>
              <a:t>стінки</a:t>
            </a:r>
            <a:r>
              <a:rPr lang="ru-RU" dirty="0"/>
              <a:t>, </a:t>
            </a:r>
            <a:r>
              <a:rPr lang="ru-RU" dirty="0" err="1"/>
              <a:t>верхівка</a:t>
            </a:r>
            <a:r>
              <a:rPr lang="ru-RU" dirty="0"/>
              <a:t>, дно, </a:t>
            </a:r>
            <a:r>
              <a:rPr lang="ru-RU" dirty="0" err="1"/>
              <a:t>шийка</a:t>
            </a:r>
            <a:r>
              <a:rPr lang="ru-RU" dirty="0"/>
              <a:t>, </a:t>
            </a:r>
            <a:r>
              <a:rPr lang="ru-RU" dirty="0" err="1"/>
              <a:t>сечопузирний</a:t>
            </a:r>
            <a:r>
              <a:rPr lang="ru-RU" dirty="0"/>
              <a:t> </a:t>
            </a:r>
            <a:r>
              <a:rPr lang="ru-RU" dirty="0" err="1"/>
              <a:t>трикутник</a:t>
            </a:r>
            <a:r>
              <a:rPr lang="ru-RU" dirty="0"/>
              <a:t>.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uk-UA" dirty="0"/>
              <a:t>За відношенням до черевної стінки: черевні, </a:t>
            </a:r>
            <a:r>
              <a:rPr lang="uk-UA" dirty="0" err="1"/>
              <a:t>позачеревні</a:t>
            </a:r>
            <a:r>
              <a:rPr lang="uk-UA" dirty="0"/>
              <a:t>, змішані.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uk-UA" dirty="0"/>
              <a:t>За наявністю пошкоджень інших органів: ізольовані, поєднані.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uk-UA" dirty="0"/>
              <a:t>За наявністю ускладнень: неускладнені, ускладнені (шоком, крововтратою, перитонітом, остеомієлітом та ін.).</a:t>
            </a:r>
          </a:p>
        </p:txBody>
      </p:sp>
    </p:spTree>
    <p:extLst>
      <p:ext uri="{BB962C8B-B14F-4D97-AF65-F5344CB8AC3E}">
        <p14:creationId xmlns:p14="http://schemas.microsoft.com/office/powerpoint/2010/main" val="245785102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8596" y="5857892"/>
            <a:ext cx="38576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400" dirty="0">
                <a:latin typeface="Arial" charset="0"/>
              </a:rPr>
              <a:t>Ретроградна </a:t>
            </a:r>
            <a:r>
              <a:rPr lang="ru-RU" sz="1400" dirty="0" err="1">
                <a:latin typeface="Arial" charset="0"/>
              </a:rPr>
              <a:t>цістограма</a:t>
            </a:r>
            <a:r>
              <a:rPr lang="ru-RU" sz="1400" dirty="0">
                <a:latin typeface="Arial" charset="0"/>
              </a:rPr>
              <a:t>. </a:t>
            </a:r>
            <a:r>
              <a:rPr lang="ru-RU" sz="1400" dirty="0" err="1">
                <a:latin typeface="Arial" charset="0"/>
              </a:rPr>
              <a:t>Внутрішньочеревний</a:t>
            </a:r>
            <a:r>
              <a:rPr lang="ru-RU" sz="1400" dirty="0">
                <a:latin typeface="Arial" charset="0"/>
              </a:rPr>
              <a:t> </a:t>
            </a:r>
            <a:r>
              <a:rPr lang="ru-RU" sz="1400" dirty="0" err="1">
                <a:latin typeface="Arial" charset="0"/>
              </a:rPr>
              <a:t>розрив</a:t>
            </a:r>
            <a:r>
              <a:rPr lang="ru-RU" sz="1400" dirty="0">
                <a:latin typeface="Arial" charset="0"/>
              </a:rPr>
              <a:t> </a:t>
            </a:r>
            <a:r>
              <a:rPr lang="ru-RU" sz="1400" dirty="0" err="1">
                <a:latin typeface="Arial" charset="0"/>
              </a:rPr>
              <a:t>сечового</a:t>
            </a:r>
            <a:r>
              <a:rPr lang="ru-RU" sz="1400" dirty="0">
                <a:latin typeface="Arial" charset="0"/>
              </a:rPr>
              <a:t> </a:t>
            </a:r>
            <a:r>
              <a:rPr lang="ru-RU" sz="1400" dirty="0" err="1">
                <a:latin typeface="Arial" charset="0"/>
              </a:rPr>
              <a:t>міхура</a:t>
            </a:r>
            <a:endParaRPr lang="ru-RU" sz="1400" dirty="0">
              <a:latin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71604" y="285728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FFFF66"/>
                </a:solidFill>
              </a:rPr>
              <a:t>Повреждения мочевого пузыря.</a:t>
            </a:r>
            <a:endParaRPr lang="ru-RU" dirty="0"/>
          </a:p>
        </p:txBody>
      </p:sp>
      <p:pic>
        <p:nvPicPr>
          <p:cNvPr id="6" name="Picture 6" descr="P121026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86446" y="785794"/>
            <a:ext cx="2711882" cy="2571768"/>
          </a:xfrm>
          <a:prstGeom prst="rect">
            <a:avLst/>
          </a:prstGeom>
          <a:noFill/>
        </p:spPr>
      </p:pic>
      <p:pic>
        <p:nvPicPr>
          <p:cNvPr id="7" name="Picture 7" descr="разрыв моч пузыря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3429000"/>
            <a:ext cx="3214710" cy="2390569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5500694" y="5857892"/>
            <a:ext cx="26432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400" dirty="0">
                <a:latin typeface="Arial" charset="0"/>
              </a:rPr>
              <a:t>Ретроградна </a:t>
            </a:r>
            <a:r>
              <a:rPr lang="ru-RU" sz="1400" dirty="0" err="1">
                <a:latin typeface="Arial" charset="0"/>
              </a:rPr>
              <a:t>цистограма</a:t>
            </a:r>
            <a:r>
              <a:rPr lang="ru-RU" sz="1400" dirty="0">
                <a:latin typeface="Arial" charset="0"/>
              </a:rPr>
              <a:t>. </a:t>
            </a:r>
            <a:r>
              <a:rPr lang="ru-RU" sz="1400" dirty="0" err="1">
                <a:latin typeface="Arial" charset="0"/>
              </a:rPr>
              <a:t>Позачеревний</a:t>
            </a:r>
            <a:r>
              <a:rPr lang="ru-RU" sz="1400" dirty="0">
                <a:latin typeface="Arial" charset="0"/>
              </a:rPr>
              <a:t> </a:t>
            </a:r>
            <a:r>
              <a:rPr lang="ru-RU" sz="1400" dirty="0" err="1">
                <a:latin typeface="Arial" charset="0"/>
              </a:rPr>
              <a:t>розрив</a:t>
            </a:r>
            <a:r>
              <a:rPr lang="ru-RU" sz="1400" dirty="0">
                <a:latin typeface="Arial" charset="0"/>
              </a:rPr>
              <a:t> </a:t>
            </a:r>
            <a:r>
              <a:rPr lang="ru-RU" sz="1400" dirty="0" err="1">
                <a:latin typeface="Arial" charset="0"/>
              </a:rPr>
              <a:t>сечового</a:t>
            </a:r>
            <a:r>
              <a:rPr lang="ru-RU" sz="1400" dirty="0">
                <a:latin typeface="Arial" charset="0"/>
              </a:rPr>
              <a:t> </a:t>
            </a:r>
            <a:r>
              <a:rPr lang="ru-RU" sz="1400" dirty="0" err="1">
                <a:latin typeface="Arial" charset="0"/>
              </a:rPr>
              <a:t>міхура</a:t>
            </a:r>
            <a:endParaRPr lang="ru-RU" sz="1400" dirty="0">
              <a:latin typeface="Arial" charset="0"/>
            </a:endParaRPr>
          </a:p>
        </p:txBody>
      </p:sp>
      <p:pic>
        <p:nvPicPr>
          <p:cNvPr id="30722" name="Picture 2" descr="http://vmede.org/sait/content/Onkilogiya_trufanov_t1_2010/img/1564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714356"/>
            <a:ext cx="2868926" cy="2571768"/>
          </a:xfrm>
          <a:prstGeom prst="rect">
            <a:avLst/>
          </a:prstGeom>
          <a:noFill/>
        </p:spPr>
      </p:pic>
      <p:pic>
        <p:nvPicPr>
          <p:cNvPr id="30724" name="Picture 4" descr="Картинки по запросу разрыв почек кт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14414" y="3286124"/>
            <a:ext cx="2595554" cy="260204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9199659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4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1214414" y="214290"/>
            <a:ext cx="7772400" cy="914400"/>
          </a:xfrm>
        </p:spPr>
        <p:txBody>
          <a:bodyPr/>
          <a:lstStyle/>
          <a:p>
            <a:pPr algn="ctr"/>
            <a:r>
              <a:rPr lang="ru-RU" sz="2400" dirty="0">
                <a:solidFill>
                  <a:srgbClr val="FFFF00"/>
                </a:solidFill>
              </a:rPr>
              <a:t>Повреждения мочевого пузыря.</a:t>
            </a:r>
          </a:p>
        </p:txBody>
      </p:sp>
      <p:pic>
        <p:nvPicPr>
          <p:cNvPr id="97287" name="Picture 7" descr="мп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55454" y="1428736"/>
            <a:ext cx="2154238" cy="2392363"/>
          </a:xfrm>
          <a:prstGeom prst="rect">
            <a:avLst/>
          </a:prstGeom>
          <a:noFill/>
        </p:spPr>
      </p:pic>
      <p:sp>
        <p:nvSpPr>
          <p:cNvPr id="97288" name="Text Box 8"/>
          <p:cNvSpPr txBox="1">
            <a:spLocks noChangeArrowheads="1"/>
          </p:cNvSpPr>
          <p:nvPr/>
        </p:nvSpPr>
        <p:spPr bwMode="auto">
          <a:xfrm>
            <a:off x="3460973" y="4015680"/>
            <a:ext cx="2743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200" dirty="0" err="1">
                <a:latin typeface="Arial" charset="0"/>
              </a:rPr>
              <a:t>Травматичне</a:t>
            </a:r>
            <a:r>
              <a:rPr lang="ru-RU" sz="1200" dirty="0">
                <a:latin typeface="Arial" charset="0"/>
              </a:rPr>
              <a:t> </a:t>
            </a:r>
            <a:r>
              <a:rPr lang="ru-RU" sz="1200" dirty="0" err="1">
                <a:latin typeface="Arial" charset="0"/>
              </a:rPr>
              <a:t>пошкодження</a:t>
            </a:r>
            <a:r>
              <a:rPr lang="ru-RU" sz="1200" dirty="0">
                <a:latin typeface="Arial" charset="0"/>
              </a:rPr>
              <a:t> </a:t>
            </a:r>
            <a:r>
              <a:rPr lang="ru-RU" sz="1200" dirty="0" err="1">
                <a:latin typeface="Arial" charset="0"/>
              </a:rPr>
              <a:t>сечового</a:t>
            </a:r>
            <a:r>
              <a:rPr lang="ru-RU" sz="1200" dirty="0">
                <a:latin typeface="Arial" charset="0"/>
              </a:rPr>
              <a:t> </a:t>
            </a:r>
            <a:r>
              <a:rPr lang="ru-RU" sz="1200" dirty="0" err="1">
                <a:latin typeface="Arial" charset="0"/>
              </a:rPr>
              <a:t>міхура</a:t>
            </a:r>
            <a:r>
              <a:rPr lang="ru-RU" sz="1200" dirty="0">
                <a:latin typeface="Arial" charset="0"/>
              </a:rPr>
              <a:t> з </a:t>
            </a:r>
            <a:r>
              <a:rPr lang="ru-RU" sz="1200" dirty="0" err="1">
                <a:latin typeface="Arial" charset="0"/>
              </a:rPr>
              <a:t>інтрамуральною</a:t>
            </a:r>
            <a:r>
              <a:rPr lang="ru-RU" sz="1200" dirty="0">
                <a:latin typeface="Arial" charset="0"/>
              </a:rPr>
              <a:t> (головки </a:t>
            </a:r>
            <a:r>
              <a:rPr lang="ru-RU" sz="1200" dirty="0" err="1">
                <a:latin typeface="Arial" charset="0"/>
              </a:rPr>
              <a:t>стрілок</a:t>
            </a:r>
            <a:r>
              <a:rPr lang="ru-RU" sz="1200" dirty="0">
                <a:latin typeface="Arial" charset="0"/>
              </a:rPr>
              <a:t>) і </a:t>
            </a:r>
            <a:r>
              <a:rPr lang="ru-RU" sz="1200" dirty="0" err="1">
                <a:latin typeface="Arial" charset="0"/>
              </a:rPr>
              <a:t>суправезікальной</a:t>
            </a:r>
            <a:r>
              <a:rPr lang="ru-RU" sz="1200" dirty="0">
                <a:latin typeface="Arial" charset="0"/>
              </a:rPr>
              <a:t> (</a:t>
            </a:r>
            <a:r>
              <a:rPr lang="ru-RU" sz="1200" dirty="0" err="1">
                <a:latin typeface="Arial" charset="0"/>
              </a:rPr>
              <a:t>стрілка</a:t>
            </a:r>
            <a:r>
              <a:rPr lang="ru-RU" sz="1200" dirty="0">
                <a:latin typeface="Arial" charset="0"/>
              </a:rPr>
              <a:t>) гематомами.</a:t>
            </a:r>
          </a:p>
        </p:txBody>
      </p:sp>
      <p:pic>
        <p:nvPicPr>
          <p:cNvPr id="97289" name="Picture 9" descr="мп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88" y="1500174"/>
            <a:ext cx="2151063" cy="2386013"/>
          </a:xfrm>
          <a:prstGeom prst="rect">
            <a:avLst/>
          </a:prstGeom>
          <a:noFill/>
        </p:spPr>
      </p:pic>
      <p:sp>
        <p:nvSpPr>
          <p:cNvPr id="97290" name="Text Box 10"/>
          <p:cNvSpPr txBox="1">
            <a:spLocks noChangeArrowheads="1"/>
          </p:cNvSpPr>
          <p:nvPr/>
        </p:nvSpPr>
        <p:spPr bwMode="auto">
          <a:xfrm>
            <a:off x="6477000" y="4071942"/>
            <a:ext cx="26670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200" dirty="0" err="1">
                <a:latin typeface="Arial" charset="0"/>
              </a:rPr>
              <a:t>Травматична</a:t>
            </a:r>
            <a:r>
              <a:rPr lang="ru-RU" sz="1200" dirty="0">
                <a:latin typeface="Arial" charset="0"/>
              </a:rPr>
              <a:t> тампонада </a:t>
            </a:r>
            <a:r>
              <a:rPr lang="ru-RU" sz="1200" dirty="0" err="1">
                <a:latin typeface="Arial" charset="0"/>
              </a:rPr>
              <a:t>сечового</a:t>
            </a:r>
            <a:r>
              <a:rPr lang="ru-RU" sz="1200" dirty="0">
                <a:latin typeface="Arial" charset="0"/>
              </a:rPr>
              <a:t> </a:t>
            </a:r>
            <a:r>
              <a:rPr lang="ru-RU" sz="1200" dirty="0" err="1">
                <a:latin typeface="Arial" charset="0"/>
              </a:rPr>
              <a:t>міхура</a:t>
            </a:r>
            <a:r>
              <a:rPr lang="ru-RU" sz="1200" dirty="0">
                <a:latin typeface="Arial" charset="0"/>
              </a:rPr>
              <a:t> з </a:t>
            </a:r>
            <a:r>
              <a:rPr lang="ru-RU" sz="1200" dirty="0" err="1">
                <a:latin typeface="Arial" charset="0"/>
              </a:rPr>
              <a:t>різко</a:t>
            </a:r>
            <a:r>
              <a:rPr lang="ru-RU" sz="1200" dirty="0">
                <a:latin typeface="Arial" charset="0"/>
              </a:rPr>
              <a:t> </a:t>
            </a:r>
            <a:r>
              <a:rPr lang="ru-RU" sz="1200" dirty="0" err="1">
                <a:latin typeface="Arial" charset="0"/>
              </a:rPr>
              <a:t>окресленими</a:t>
            </a:r>
            <a:r>
              <a:rPr lang="ru-RU" sz="1200" dirty="0">
                <a:latin typeface="Arial" charset="0"/>
              </a:rPr>
              <a:t> дефектами </a:t>
            </a:r>
            <a:r>
              <a:rPr lang="ru-RU" sz="1200" dirty="0" err="1">
                <a:latin typeface="Arial" charset="0"/>
              </a:rPr>
              <a:t>наповнення</a:t>
            </a:r>
            <a:r>
              <a:rPr lang="ru-RU" sz="1200" dirty="0">
                <a:latin typeface="Arial" charset="0"/>
              </a:rPr>
              <a:t> (</a:t>
            </a:r>
            <a:r>
              <a:rPr lang="ru-RU" sz="1200" dirty="0" err="1">
                <a:latin typeface="Arial" charset="0"/>
              </a:rPr>
              <a:t>згустки</a:t>
            </a:r>
            <a:r>
              <a:rPr lang="ru-RU" sz="1200" dirty="0">
                <a:latin typeface="Arial" charset="0"/>
              </a:rPr>
              <a:t> </a:t>
            </a:r>
            <a:r>
              <a:rPr lang="ru-RU" sz="1200" dirty="0" err="1">
                <a:latin typeface="Arial" charset="0"/>
              </a:rPr>
              <a:t>крові</a:t>
            </a:r>
            <a:r>
              <a:rPr lang="ru-RU" sz="1200" dirty="0">
                <a:latin typeface="Arial" charset="0"/>
              </a:rPr>
              <a:t>). </a:t>
            </a:r>
            <a:r>
              <a:rPr lang="ru-RU" sz="1200" dirty="0" err="1">
                <a:latin typeface="Arial" charset="0"/>
              </a:rPr>
              <a:t>Роздута</a:t>
            </a:r>
            <a:r>
              <a:rPr lang="ru-RU" sz="1200" dirty="0">
                <a:latin typeface="Arial" charset="0"/>
              </a:rPr>
              <a:t> вершина катетера </a:t>
            </a:r>
            <a:r>
              <a:rPr lang="ru-RU" sz="1200" dirty="0" err="1">
                <a:latin typeface="Arial" charset="0"/>
              </a:rPr>
              <a:t>Фолея</a:t>
            </a:r>
            <a:r>
              <a:rPr lang="ru-RU" sz="1200" dirty="0">
                <a:latin typeface="Arial" charset="0"/>
              </a:rPr>
              <a:t>.</a:t>
            </a:r>
          </a:p>
        </p:txBody>
      </p:sp>
      <p:pic>
        <p:nvPicPr>
          <p:cNvPr id="97291" name="Picture 11" descr="P121026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5786" y="1428736"/>
            <a:ext cx="2590800" cy="2224088"/>
          </a:xfrm>
          <a:prstGeom prst="rect">
            <a:avLst/>
          </a:prstGeom>
          <a:noFill/>
        </p:spPr>
      </p:pic>
      <p:sp>
        <p:nvSpPr>
          <p:cNvPr id="97292" name="Text Box 12"/>
          <p:cNvSpPr txBox="1">
            <a:spLocks noChangeArrowheads="1"/>
          </p:cNvSpPr>
          <p:nvPr/>
        </p:nvSpPr>
        <p:spPr bwMode="auto">
          <a:xfrm>
            <a:off x="642910" y="3714752"/>
            <a:ext cx="28194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1200" dirty="0" err="1">
                <a:latin typeface="Arial" charset="0"/>
              </a:rPr>
              <a:t>Навколоміхурова</a:t>
            </a:r>
            <a:r>
              <a:rPr lang="ru-RU" sz="1200" dirty="0">
                <a:latin typeface="Arial" charset="0"/>
              </a:rPr>
              <a:t> гематома </a:t>
            </a:r>
            <a:r>
              <a:rPr lang="ru-RU" sz="1200" dirty="0" err="1">
                <a:latin typeface="Arial" charset="0"/>
              </a:rPr>
              <a:t>може</a:t>
            </a:r>
            <a:r>
              <a:rPr lang="ru-RU" sz="1200" dirty="0">
                <a:latin typeface="Arial" charset="0"/>
              </a:rPr>
              <a:t> </a:t>
            </a:r>
            <a:r>
              <a:rPr lang="ru-RU" sz="1200" dirty="0" err="1">
                <a:latin typeface="Arial" charset="0"/>
              </a:rPr>
              <a:t>викликати</a:t>
            </a:r>
            <a:r>
              <a:rPr lang="ru-RU" sz="1200" dirty="0">
                <a:latin typeface="Arial" charset="0"/>
              </a:rPr>
              <a:t> </a:t>
            </a:r>
            <a:r>
              <a:rPr lang="ru-RU" sz="1200" dirty="0" err="1">
                <a:latin typeface="Arial" charset="0"/>
              </a:rPr>
              <a:t>деформацію</a:t>
            </a:r>
            <a:r>
              <a:rPr lang="ru-RU" sz="1200" dirty="0">
                <a:latin typeface="Arial" charset="0"/>
              </a:rPr>
              <a:t> </a:t>
            </a:r>
            <a:r>
              <a:rPr lang="ru-RU" sz="1200" dirty="0" err="1">
                <a:latin typeface="Arial" charset="0"/>
              </a:rPr>
              <a:t>сечового</a:t>
            </a:r>
            <a:r>
              <a:rPr lang="ru-RU" sz="1200" dirty="0">
                <a:latin typeface="Arial" charset="0"/>
              </a:rPr>
              <a:t> </a:t>
            </a:r>
            <a:r>
              <a:rPr lang="ru-RU" sz="1200" dirty="0" err="1">
                <a:latin typeface="Arial" charset="0"/>
              </a:rPr>
              <a:t>міхура</a:t>
            </a:r>
            <a:r>
              <a:rPr lang="ru-RU" sz="1200" dirty="0">
                <a:latin typeface="Arial" charset="0"/>
              </a:rPr>
              <a:t> на </a:t>
            </a:r>
            <a:r>
              <a:rPr lang="ru-RU" sz="1200" dirty="0" err="1">
                <a:latin typeface="Arial" charset="0"/>
              </a:rPr>
              <a:t>цістограмі</a:t>
            </a:r>
            <a:r>
              <a:rPr lang="ru-RU" sz="1200" dirty="0">
                <a:latin typeface="Arial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2923081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6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714348" y="357166"/>
            <a:ext cx="7772400" cy="914400"/>
          </a:xfrm>
        </p:spPr>
        <p:txBody>
          <a:bodyPr/>
          <a:lstStyle/>
          <a:p>
            <a:pPr algn="ctr"/>
            <a:r>
              <a:rPr lang="ru-RU" sz="2400" dirty="0">
                <a:solidFill>
                  <a:srgbClr val="FFFF00"/>
                </a:solidFill>
              </a:rPr>
              <a:t>Разрывы уретры.</a:t>
            </a:r>
          </a:p>
        </p:txBody>
      </p:sp>
      <p:pic>
        <p:nvPicPr>
          <p:cNvPr id="95237" name="Picture 5" descr="3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600200"/>
            <a:ext cx="2398713" cy="2514600"/>
          </a:xfrm>
          <a:prstGeom prst="rect">
            <a:avLst/>
          </a:prstGeom>
          <a:noFill/>
        </p:spPr>
      </p:pic>
      <p:pic>
        <p:nvPicPr>
          <p:cNvPr id="95238" name="Picture 6" descr="3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4419600"/>
            <a:ext cx="2819400" cy="2085975"/>
          </a:xfrm>
          <a:prstGeom prst="rect">
            <a:avLst/>
          </a:prstGeom>
          <a:noFill/>
        </p:spPr>
      </p:pic>
      <p:pic>
        <p:nvPicPr>
          <p:cNvPr id="95239" name="Picture 7" descr="лож ход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5008" y="1571612"/>
            <a:ext cx="1663700" cy="2162175"/>
          </a:xfrm>
          <a:prstGeom prst="rect">
            <a:avLst/>
          </a:prstGeom>
          <a:noFill/>
        </p:spPr>
      </p:pic>
      <p:pic>
        <p:nvPicPr>
          <p:cNvPr id="95240" name="Picture 8" descr="лож ход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86446" y="4429132"/>
            <a:ext cx="1624013" cy="2057400"/>
          </a:xfrm>
          <a:prstGeom prst="rect">
            <a:avLst/>
          </a:prstGeom>
          <a:noFill/>
        </p:spPr>
      </p:pic>
      <p:sp>
        <p:nvSpPr>
          <p:cNvPr id="95241" name="Text Box 9"/>
          <p:cNvSpPr txBox="1">
            <a:spLocks noChangeArrowheads="1"/>
          </p:cNvSpPr>
          <p:nvPr/>
        </p:nvSpPr>
        <p:spPr bwMode="auto">
          <a:xfrm>
            <a:off x="3429000" y="2133600"/>
            <a:ext cx="152400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400" dirty="0">
                <a:latin typeface="Arial" charset="0"/>
              </a:rPr>
              <a:t>Разрыв перепончатой части уретры. </a:t>
            </a:r>
            <a:r>
              <a:rPr lang="ru-RU" sz="1400" dirty="0" err="1">
                <a:latin typeface="Arial" charset="0"/>
              </a:rPr>
              <a:t>Эпицистостома</a:t>
            </a:r>
            <a:r>
              <a:rPr lang="ru-RU" sz="1400" dirty="0">
                <a:latin typeface="Arial" charset="0"/>
              </a:rPr>
              <a:t>.</a:t>
            </a:r>
          </a:p>
        </p:txBody>
      </p:sp>
      <p:sp>
        <p:nvSpPr>
          <p:cNvPr id="95242" name="Text Box 10"/>
          <p:cNvSpPr txBox="1">
            <a:spLocks noChangeArrowheads="1"/>
          </p:cNvSpPr>
          <p:nvPr/>
        </p:nvSpPr>
        <p:spPr bwMode="auto">
          <a:xfrm>
            <a:off x="3505200" y="4572000"/>
            <a:ext cx="1981200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400" dirty="0">
                <a:latin typeface="Arial" charset="0"/>
              </a:rPr>
              <a:t>Посттравматическая стриктура перепончатой части уретры. В задней уретре над стриктурой - камень.</a:t>
            </a:r>
          </a:p>
        </p:txBody>
      </p:sp>
      <p:sp>
        <p:nvSpPr>
          <p:cNvPr id="95243" name="Text Box 11"/>
          <p:cNvSpPr txBox="1">
            <a:spLocks noChangeArrowheads="1"/>
          </p:cNvSpPr>
          <p:nvPr/>
        </p:nvSpPr>
        <p:spPr bwMode="auto">
          <a:xfrm>
            <a:off x="5257800" y="3810000"/>
            <a:ext cx="36576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400" dirty="0">
                <a:latin typeface="Arial" charset="0"/>
              </a:rPr>
              <a:t>Посттравматическая стриктура в задней части уретры.</a:t>
            </a:r>
          </a:p>
        </p:txBody>
      </p:sp>
      <p:sp>
        <p:nvSpPr>
          <p:cNvPr id="95244" name="Text Box 12"/>
          <p:cNvSpPr txBox="1">
            <a:spLocks noChangeArrowheads="1"/>
          </p:cNvSpPr>
          <p:nvPr/>
        </p:nvSpPr>
        <p:spPr bwMode="auto">
          <a:xfrm>
            <a:off x="7500958" y="1676400"/>
            <a:ext cx="164304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400" dirty="0">
                <a:latin typeface="Arial" charset="0"/>
              </a:rPr>
              <a:t>До операции. Ложный ход в области задней уретры.</a:t>
            </a:r>
          </a:p>
        </p:txBody>
      </p:sp>
      <p:sp>
        <p:nvSpPr>
          <p:cNvPr id="95245" name="Text Box 13"/>
          <p:cNvSpPr txBox="1">
            <a:spLocks noChangeArrowheads="1"/>
          </p:cNvSpPr>
          <p:nvPr/>
        </p:nvSpPr>
        <p:spPr bwMode="auto">
          <a:xfrm>
            <a:off x="7500958" y="4643446"/>
            <a:ext cx="10668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400">
                <a:latin typeface="Arial" charset="0"/>
              </a:rPr>
              <a:t>После операции.</a:t>
            </a:r>
          </a:p>
        </p:txBody>
      </p:sp>
    </p:spTree>
    <p:extLst>
      <p:ext uri="{BB962C8B-B14F-4D97-AF65-F5344CB8AC3E}">
        <p14:creationId xmlns:p14="http://schemas.microsoft.com/office/powerpoint/2010/main" val="376251097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4714884"/>
            <a:ext cx="850112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/>
              <a:t>- серозный </a:t>
            </a:r>
          </a:p>
          <a:p>
            <a:r>
              <a:rPr lang="ru-RU" i="1" dirty="0"/>
              <a:t>-деструктивный </a:t>
            </a:r>
            <a:r>
              <a:rPr lang="ru-RU" dirty="0"/>
              <a:t>(гнойный): </a:t>
            </a:r>
            <a:r>
              <a:rPr lang="ru-RU" dirty="0" err="1"/>
              <a:t>апостематозный</a:t>
            </a:r>
            <a:r>
              <a:rPr lang="ru-RU" dirty="0"/>
              <a:t> </a:t>
            </a:r>
            <a:r>
              <a:rPr lang="ru-RU" dirty="0" err="1"/>
              <a:t>пиелонефрит</a:t>
            </a:r>
            <a:r>
              <a:rPr lang="ru-RU" dirty="0"/>
              <a:t>, карбункул, абсцесс почки, некротический </a:t>
            </a:r>
            <a:r>
              <a:rPr lang="ru-RU" dirty="0" err="1"/>
              <a:t>папиллит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Иногда встречаются такие редкие формы заболевания, как эмфизематозный </a:t>
            </a:r>
            <a:r>
              <a:rPr lang="ru-RU" dirty="0" err="1"/>
              <a:t>пиелонефрит</a:t>
            </a:r>
            <a:r>
              <a:rPr lang="ru-RU" dirty="0"/>
              <a:t> и ксантогранулематозный </a:t>
            </a:r>
            <a:r>
              <a:rPr lang="ru-RU" dirty="0" err="1"/>
              <a:t>пиелонефрит</a:t>
            </a:r>
            <a:r>
              <a:rPr lang="ru-RU" sz="1600" dirty="0"/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14612" y="214290"/>
            <a:ext cx="40719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Воспалительные заболевания почек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4348" y="571480"/>
            <a:ext cx="2928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/>
              <a:t>Классификация. </a:t>
            </a: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785786" y="857232"/>
            <a:ext cx="52149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По клиническому течению различают </a:t>
            </a: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14348" y="2143116"/>
            <a:ext cx="81439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По причинам возникновения и состоянию проходимости мочевых путей выделяют </a:t>
            </a:r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642910" y="2643182"/>
            <a:ext cx="75724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/>
              <a:t>-первичный </a:t>
            </a:r>
            <a:r>
              <a:rPr lang="ru-RU" dirty="0"/>
              <a:t>(без наличия обструкции) </a:t>
            </a:r>
          </a:p>
          <a:p>
            <a:r>
              <a:rPr lang="ru-RU" i="1" dirty="0"/>
              <a:t>-вторичный </a:t>
            </a:r>
            <a:r>
              <a:rPr lang="ru-RU" dirty="0"/>
              <a:t>(</a:t>
            </a:r>
            <a:r>
              <a:rPr lang="ru-RU" dirty="0" err="1"/>
              <a:t>обструктивный</a:t>
            </a:r>
            <a:r>
              <a:rPr lang="ru-RU" dirty="0"/>
              <a:t>) </a:t>
            </a:r>
            <a:r>
              <a:rPr lang="ru-RU" dirty="0" err="1"/>
              <a:t>пиелонефрит</a:t>
            </a:r>
            <a:r>
              <a:rPr lang="ru-RU" dirty="0"/>
              <a:t>, который встречается значительно чаще, в 80-85 % случаев.</a:t>
            </a:r>
          </a:p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821505" y="1130842"/>
            <a:ext cx="40005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ru-RU" i="1" dirty="0"/>
              <a:t>-острый, </a:t>
            </a:r>
          </a:p>
          <a:p>
            <a:pPr marL="342900" indent="-342900"/>
            <a:r>
              <a:rPr lang="ru-RU" i="1" dirty="0"/>
              <a:t>-хронический </a:t>
            </a:r>
          </a:p>
          <a:p>
            <a:pPr marL="342900" indent="-342900"/>
            <a:r>
              <a:rPr lang="ru-RU" i="1" dirty="0"/>
              <a:t>-рецидивирующий </a:t>
            </a:r>
            <a:r>
              <a:rPr lang="ru-RU" dirty="0" err="1"/>
              <a:t>пиелонефрит</a:t>
            </a:r>
            <a:r>
              <a:rPr lang="ru-RU" dirty="0"/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2910" y="3571876"/>
            <a:ext cx="3786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По количеству пораженных почек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4348" y="3786190"/>
            <a:ext cx="38576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/>
              <a:t>-односторонний </a:t>
            </a:r>
          </a:p>
          <a:p>
            <a:r>
              <a:rPr lang="ru-RU" i="1" dirty="0"/>
              <a:t>-двусторонний.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642910" y="4500570"/>
            <a:ext cx="4714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rgbClr val="FFFF00"/>
                </a:solidFill>
              </a:rPr>
              <a:t>По</a:t>
            </a:r>
            <a:r>
              <a:rPr lang="ru-RU" dirty="0">
                <a:solidFill>
                  <a:srgbClr val="FFFF00"/>
                </a:solidFill>
              </a:rPr>
              <a:t> анатомо-морфологической форме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29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  <p:bldP spid="10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C:\Users\Дом\Desktop\работа Юля\медин\абсй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571479"/>
            <a:ext cx="4071966" cy="4213527"/>
          </a:xfrm>
          <a:prstGeom prst="rect">
            <a:avLst/>
          </a:prstGeom>
          <a:noFill/>
        </p:spPr>
      </p:pic>
      <p:pic>
        <p:nvPicPr>
          <p:cNvPr id="55299" name="Picture 3" descr="C:\Users\Дом\Desktop\работа Юля\медин\абс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86" y="3571876"/>
            <a:ext cx="4292608" cy="2890587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220072" y="537334"/>
            <a:ext cx="2857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rgbClr val="FFFF00"/>
                </a:solidFill>
              </a:rPr>
              <a:t>Гострий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пієлонефрит</a:t>
            </a:r>
            <a:r>
              <a:rPr lang="ru-RU" dirty="0">
                <a:solidFill>
                  <a:srgbClr val="FFFF00"/>
                </a:solidFill>
              </a:rPr>
              <a:t> з </a:t>
            </a:r>
            <a:r>
              <a:rPr lang="ru-RU" dirty="0" err="1">
                <a:solidFill>
                  <a:srgbClr val="FFFF00"/>
                </a:solidFill>
              </a:rPr>
              <a:t>формуванням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абсцесу</a:t>
            </a:r>
            <a:endParaRPr lang="ru-RU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523235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20" y="4786322"/>
            <a:ext cx="564363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rgbClr val="FFFF00"/>
                </a:solidFill>
              </a:rPr>
              <a:t>Ксантогранулематозний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пієлонефрит</a:t>
            </a:r>
            <a:r>
              <a:rPr lang="ru-RU" dirty="0">
                <a:solidFill>
                  <a:srgbClr val="FFFF00"/>
                </a:solidFill>
              </a:rPr>
              <a:t> (КП) -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агресивна</a:t>
            </a:r>
            <a:r>
              <a:rPr lang="ru-RU" dirty="0"/>
              <a:t> форма </a:t>
            </a:r>
            <a:r>
              <a:rPr lang="ru-RU" dirty="0" err="1"/>
              <a:t>інтерстиціального</a:t>
            </a:r>
            <a:r>
              <a:rPr lang="ru-RU" dirty="0"/>
              <a:t> нефриту,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включає</a:t>
            </a:r>
            <a:r>
              <a:rPr lang="ru-RU" dirty="0"/>
              <a:t> </a:t>
            </a:r>
            <a:r>
              <a:rPr lang="ru-RU" dirty="0" err="1"/>
              <a:t>гнійно-деструктивний</a:t>
            </a:r>
            <a:r>
              <a:rPr lang="ru-RU" dirty="0"/>
              <a:t> і </a:t>
            </a:r>
            <a:r>
              <a:rPr lang="ru-RU" dirty="0" err="1"/>
              <a:t>проліферативний</a:t>
            </a:r>
            <a:r>
              <a:rPr lang="ru-RU" dirty="0"/>
              <a:t> </a:t>
            </a:r>
            <a:r>
              <a:rPr lang="ru-RU" dirty="0" err="1"/>
              <a:t>процеси</a:t>
            </a:r>
            <a:r>
              <a:rPr lang="ru-RU" dirty="0"/>
              <a:t> в </a:t>
            </a:r>
            <a:r>
              <a:rPr lang="ru-RU" dirty="0" err="1"/>
              <a:t>нирці</a:t>
            </a:r>
            <a:r>
              <a:rPr lang="ru-RU" dirty="0"/>
              <a:t> з </a:t>
            </a:r>
            <a:r>
              <a:rPr lang="ru-RU" dirty="0" err="1"/>
              <a:t>утворенням</a:t>
            </a:r>
            <a:r>
              <a:rPr lang="ru-RU" dirty="0"/>
              <a:t> </a:t>
            </a:r>
            <a:r>
              <a:rPr lang="ru-RU" dirty="0" err="1"/>
              <a:t>гранулематозної</a:t>
            </a:r>
            <a:r>
              <a:rPr lang="ru-RU" dirty="0"/>
              <a:t> </a:t>
            </a:r>
            <a:r>
              <a:rPr lang="ru-RU" dirty="0" err="1"/>
              <a:t>тканини</a:t>
            </a:r>
            <a:r>
              <a:rPr lang="ru-RU" dirty="0"/>
              <a:t>.</a:t>
            </a:r>
          </a:p>
        </p:txBody>
      </p:sp>
      <p:pic>
        <p:nvPicPr>
          <p:cNvPr id="24578" name="Picture 2" descr="Разрезанная почка с околопочечной жировой тканью. Почечная лоханка расширена и была заполнена большим количеством гнойного материала. После промывки выяснилось, что стенки чашечек и лоханки были утолщены за счет нескольких желтых узелков.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43636" y="4071918"/>
            <a:ext cx="2786082" cy="2786082"/>
          </a:xfrm>
          <a:prstGeom prst="rect">
            <a:avLst/>
          </a:prstGeom>
          <a:noFill/>
        </p:spPr>
      </p:pic>
      <p:pic>
        <p:nvPicPr>
          <p:cNvPr id="24580" name="Picture 4" descr="imag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4786314" y="285728"/>
            <a:ext cx="4214841" cy="278608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072066" y="3143248"/>
            <a:ext cx="392909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У </a:t>
            </a:r>
            <a:r>
              <a:rPr lang="ru-RU" sz="1400" dirty="0" err="1"/>
              <a:t>пацієнта</a:t>
            </a:r>
            <a:r>
              <a:rPr lang="ru-RU" sz="1400" dirty="0"/>
              <a:t> </a:t>
            </a:r>
            <a:r>
              <a:rPr lang="ru-RU" sz="1400" dirty="0" err="1"/>
              <a:t>деструкція</a:t>
            </a:r>
            <a:r>
              <a:rPr lang="ru-RU" sz="1400" dirty="0"/>
              <a:t> </a:t>
            </a:r>
            <a:r>
              <a:rPr lang="ru-RU" sz="1400" dirty="0" err="1"/>
              <a:t>правої</a:t>
            </a:r>
            <a:r>
              <a:rPr lang="ru-RU" sz="1400" dirty="0"/>
              <a:t> </a:t>
            </a:r>
            <a:r>
              <a:rPr lang="ru-RU" sz="1400" dirty="0" err="1"/>
              <a:t>нирки</a:t>
            </a:r>
            <a:r>
              <a:rPr lang="ru-RU" sz="1400" dirty="0"/>
              <a:t>, </a:t>
            </a:r>
            <a:r>
              <a:rPr lang="ru-RU" sz="1400" dirty="0" err="1"/>
              <a:t>множинні</a:t>
            </a:r>
            <a:r>
              <a:rPr lang="ru-RU" sz="1400" dirty="0"/>
              <a:t> </a:t>
            </a:r>
            <a:r>
              <a:rPr lang="ru-RU" sz="1400" dirty="0" err="1"/>
              <a:t>конкременти</a:t>
            </a:r>
            <a:r>
              <a:rPr lang="ru-RU" sz="1400" dirty="0"/>
              <a:t> і </a:t>
            </a:r>
            <a:r>
              <a:rPr lang="ru-RU" sz="1400" dirty="0" err="1"/>
              <a:t>проліферація</a:t>
            </a:r>
            <a:r>
              <a:rPr lang="ru-RU" sz="1400" dirty="0"/>
              <a:t> </a:t>
            </a:r>
            <a:r>
              <a:rPr lang="ru-RU" sz="1400" dirty="0" err="1"/>
              <a:t>фіброзної</a:t>
            </a:r>
            <a:r>
              <a:rPr lang="ru-RU" sz="1400" dirty="0"/>
              <a:t> і </a:t>
            </a:r>
            <a:r>
              <a:rPr lang="ru-RU" sz="1400" dirty="0" err="1"/>
              <a:t>жирової</a:t>
            </a:r>
            <a:r>
              <a:rPr lang="ru-RU" sz="1400" dirty="0"/>
              <a:t> </a:t>
            </a:r>
            <a:r>
              <a:rPr lang="ru-RU" sz="1400" dirty="0" err="1"/>
              <a:t>тканини</a:t>
            </a:r>
            <a:r>
              <a:rPr lang="ru-RU" sz="1400" dirty="0"/>
              <a:t>. Дана КТ </a:t>
            </a:r>
            <a:r>
              <a:rPr lang="ru-RU" sz="1400" dirty="0" err="1"/>
              <a:t>дуже</a:t>
            </a:r>
            <a:r>
              <a:rPr lang="ru-RU" sz="1400" dirty="0"/>
              <a:t> </a:t>
            </a:r>
            <a:r>
              <a:rPr lang="ru-RU" sz="1400" dirty="0" err="1"/>
              <a:t>нагадує</a:t>
            </a:r>
            <a:r>
              <a:rPr lang="ru-RU" sz="1400" dirty="0"/>
              <a:t> </a:t>
            </a:r>
            <a:r>
              <a:rPr lang="ru-RU" sz="1400" dirty="0" err="1"/>
              <a:t>ліпосаркому</a:t>
            </a:r>
            <a:r>
              <a:rPr lang="ru-RU" sz="1400" dirty="0"/>
              <a:t>.</a:t>
            </a:r>
          </a:p>
        </p:txBody>
      </p:sp>
      <p:pic>
        <p:nvPicPr>
          <p:cNvPr id="24582" name="Picture 6" descr="https://screenshotscdn.firefoxusercontent.com/images/22a527fe-533c-4330-9b2a-93883fb4ce4e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44" y="214290"/>
            <a:ext cx="4550520" cy="3286148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14282" y="3571876"/>
            <a:ext cx="45720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У </a:t>
            </a:r>
            <a:r>
              <a:rPr lang="ru-RU" sz="1400" dirty="0" err="1"/>
              <a:t>паренхімі</a:t>
            </a:r>
            <a:r>
              <a:rPr lang="ru-RU" sz="1400" dirty="0"/>
              <a:t> на </a:t>
            </a:r>
            <a:r>
              <a:rPr lang="ru-RU" sz="1400" dirty="0" err="1"/>
              <a:t>тлі</a:t>
            </a:r>
            <a:r>
              <a:rPr lang="ru-RU" sz="1400" dirty="0"/>
              <a:t> </a:t>
            </a:r>
            <a:r>
              <a:rPr lang="ru-RU" sz="1400" dirty="0" err="1"/>
              <a:t>дифузних</a:t>
            </a:r>
            <a:r>
              <a:rPr lang="ru-RU" sz="1400" dirty="0"/>
              <a:t> </a:t>
            </a:r>
            <a:r>
              <a:rPr lang="ru-RU" sz="1400" dirty="0" err="1"/>
              <a:t>змін</a:t>
            </a:r>
            <a:r>
              <a:rPr lang="ru-RU" sz="1400" dirty="0"/>
              <a:t> </a:t>
            </a:r>
            <a:r>
              <a:rPr lang="ru-RU" sz="1400" dirty="0" err="1"/>
              <a:t>візуалізуються</a:t>
            </a:r>
            <a:r>
              <a:rPr lang="ru-RU" sz="1400" dirty="0"/>
              <a:t> </a:t>
            </a:r>
            <a:r>
              <a:rPr lang="ru-RU" sz="1400" dirty="0" err="1"/>
              <a:t>гіпоехогенн</a:t>
            </a:r>
            <a:r>
              <a:rPr lang="uk-UA" sz="1400" dirty="0"/>
              <a:t>і</a:t>
            </a:r>
            <a:r>
              <a:rPr lang="ru-RU" sz="1400" dirty="0"/>
              <a:t> </a:t>
            </a:r>
            <a:r>
              <a:rPr lang="ru-RU" sz="1400" dirty="0" err="1"/>
              <a:t>ділянки</a:t>
            </a:r>
            <a:r>
              <a:rPr lang="ru-RU" sz="1400" dirty="0"/>
              <a:t> </a:t>
            </a:r>
            <a:r>
              <a:rPr lang="ru-RU" sz="1400" dirty="0" err="1"/>
              <a:t>гранулематоза</a:t>
            </a:r>
            <a:r>
              <a:rPr lang="ru-RU" sz="1400" dirty="0"/>
              <a:t>, центрально - </a:t>
            </a:r>
            <a:r>
              <a:rPr lang="ru-RU" sz="1400" dirty="0" err="1"/>
              <a:t>гіперехогенние</a:t>
            </a:r>
            <a:r>
              <a:rPr lang="ru-RU" sz="1400" dirty="0"/>
              <a:t> </a:t>
            </a:r>
            <a:r>
              <a:rPr lang="ru-RU" sz="1400" dirty="0" err="1"/>
              <a:t>сигнали</a:t>
            </a:r>
            <a:r>
              <a:rPr lang="ru-RU" sz="1400" dirty="0"/>
              <a:t> з </a:t>
            </a:r>
            <a:r>
              <a:rPr lang="ru-RU" sz="1400" dirty="0" err="1"/>
              <a:t>ехотені</a:t>
            </a:r>
            <a:r>
              <a:rPr lang="ru-RU" sz="1400" dirty="0"/>
              <a:t> </a:t>
            </a:r>
            <a:r>
              <a:rPr lang="ru-RU" sz="1400" dirty="0" err="1"/>
              <a:t>від</a:t>
            </a:r>
            <a:r>
              <a:rPr lang="ru-RU" sz="1400" dirty="0"/>
              <a:t> коралловидного </a:t>
            </a:r>
            <a:r>
              <a:rPr lang="ru-RU" sz="1400" dirty="0" err="1"/>
              <a:t>кокремента</a:t>
            </a:r>
            <a:r>
              <a:rPr lang="ru-RU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8975221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http://vmede.org/sait/content/Urologiya_komyakov_2012/11_files/mb4_004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571480"/>
            <a:ext cx="4667250" cy="343852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00034" y="4143380"/>
            <a:ext cx="4643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КТ з </a:t>
            </a:r>
            <a:r>
              <a:rPr lang="ru-RU" sz="1400" dirty="0" err="1"/>
              <a:t>контрастуванням</a:t>
            </a:r>
            <a:r>
              <a:rPr lang="ru-RU" sz="1400" dirty="0"/>
              <a:t>, </a:t>
            </a:r>
            <a:r>
              <a:rPr lang="ru-RU" sz="1400" dirty="0" err="1"/>
              <a:t>аксіальна</a:t>
            </a:r>
            <a:r>
              <a:rPr lang="ru-RU" sz="1400" dirty="0"/>
              <a:t> </a:t>
            </a:r>
            <a:r>
              <a:rPr lang="ru-RU" sz="1400" dirty="0" err="1"/>
              <a:t>проекція</a:t>
            </a:r>
            <a:r>
              <a:rPr lang="ru-RU" sz="1400" dirty="0"/>
              <a:t>. </a:t>
            </a:r>
            <a:r>
              <a:rPr lang="ru-RU" sz="1400" dirty="0" err="1"/>
              <a:t>Визначається</a:t>
            </a:r>
            <a:r>
              <a:rPr lang="ru-RU" sz="1400" dirty="0"/>
              <a:t> </a:t>
            </a:r>
            <a:r>
              <a:rPr lang="ru-RU" sz="1400" dirty="0" err="1"/>
              <a:t>лівобічний</a:t>
            </a:r>
            <a:r>
              <a:rPr lang="ru-RU" sz="1400" dirty="0"/>
              <a:t> </a:t>
            </a:r>
            <a:r>
              <a:rPr lang="ru-RU" sz="1400" dirty="0" err="1"/>
              <a:t>піонефроз</a:t>
            </a:r>
            <a:r>
              <a:rPr lang="ru-RU" sz="1400" dirty="0"/>
              <a:t> великих </a:t>
            </a:r>
            <a:r>
              <a:rPr lang="ru-RU" sz="1400" dirty="0" err="1"/>
              <a:t>розмірів</a:t>
            </a:r>
            <a:r>
              <a:rPr lang="ru-RU" sz="1400" dirty="0"/>
              <a:t> (</a:t>
            </a:r>
            <a:r>
              <a:rPr lang="ru-RU" sz="1400" dirty="0" err="1"/>
              <a:t>стрілка</a:t>
            </a:r>
            <a:r>
              <a:rPr lang="ru-RU" sz="1400" dirty="0"/>
              <a:t>)</a:t>
            </a:r>
          </a:p>
        </p:txBody>
      </p:sp>
      <p:pic>
        <p:nvPicPr>
          <p:cNvPr id="73732" name="Picture 4" descr="http://vmede.org/sait/content/Urologiya_komyakov_2012/11_files/mb4_005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94" y="2643182"/>
            <a:ext cx="3371841" cy="275815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500694" y="5500702"/>
            <a:ext cx="31432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/>
              <a:t>Сонограмма</a:t>
            </a:r>
            <a:r>
              <a:rPr lang="ru-RU" sz="1600" dirty="0"/>
              <a:t>. </a:t>
            </a:r>
            <a:r>
              <a:rPr lang="ru-RU" sz="1600" dirty="0" err="1"/>
              <a:t>Піонефроз</a:t>
            </a:r>
            <a:r>
              <a:rPr lang="ru-RU" sz="1600" dirty="0"/>
              <a:t>: </a:t>
            </a:r>
            <a:r>
              <a:rPr lang="ru-RU" sz="1600" dirty="0" err="1"/>
              <a:t>визначається</a:t>
            </a:r>
            <a:r>
              <a:rPr lang="ru-RU" sz="1600" dirty="0"/>
              <a:t> </a:t>
            </a:r>
            <a:r>
              <a:rPr lang="ru-RU" sz="1600" dirty="0" err="1"/>
              <a:t>рівень</a:t>
            </a:r>
            <a:r>
              <a:rPr lang="ru-RU" sz="1600" dirty="0"/>
              <a:t> </a:t>
            </a:r>
            <a:r>
              <a:rPr lang="ru-RU" sz="1600" dirty="0" err="1"/>
              <a:t>гнійної</a:t>
            </a:r>
            <a:r>
              <a:rPr lang="ru-RU" sz="1600" dirty="0"/>
              <a:t> </a:t>
            </a:r>
            <a:r>
              <a:rPr lang="ru-RU" sz="1600" dirty="0" err="1"/>
              <a:t>сечі</a:t>
            </a:r>
            <a:r>
              <a:rPr lang="ru-RU" sz="1600" dirty="0"/>
              <a:t> в </a:t>
            </a:r>
            <a:r>
              <a:rPr lang="ru-RU" sz="1600" dirty="0" err="1"/>
              <a:t>розширеній</a:t>
            </a:r>
            <a:r>
              <a:rPr lang="ru-RU" sz="1600" dirty="0"/>
              <a:t> </a:t>
            </a:r>
            <a:r>
              <a:rPr lang="ru-RU" sz="1600" dirty="0" err="1"/>
              <a:t>порожнинної</a:t>
            </a:r>
            <a:r>
              <a:rPr lang="ru-RU" sz="1600" dirty="0"/>
              <a:t> </a:t>
            </a:r>
            <a:r>
              <a:rPr lang="ru-RU" sz="1600" dirty="0" err="1"/>
              <a:t>системі</a:t>
            </a:r>
            <a:r>
              <a:rPr lang="ru-RU" sz="1600" dirty="0"/>
              <a:t> </a:t>
            </a:r>
            <a:r>
              <a:rPr lang="ru-RU" sz="1600" dirty="0" err="1"/>
              <a:t>нирки</a:t>
            </a:r>
            <a:r>
              <a:rPr lang="ru-RU" sz="1600" dirty="0"/>
              <a:t> (</a:t>
            </a:r>
            <a:r>
              <a:rPr lang="ru-RU" sz="1600" dirty="0" err="1"/>
              <a:t>стрілка</a:t>
            </a:r>
            <a:r>
              <a:rPr lang="ru-RU" sz="16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6260254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88640"/>
            <a:ext cx="3734321" cy="4505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40354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28728" y="428604"/>
            <a:ext cx="66437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FFFF00"/>
                </a:solidFill>
              </a:rPr>
              <a:t>РЕНАЛЬНАЯ ГИПЕРТЕНЗИЯ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61442" name="Picture 2" descr="http://vmede.org/sait/content/Onkilogiya_ternova_2010/12_files/mb4_007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928670"/>
            <a:ext cx="5057775" cy="4572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57158" y="5572140"/>
            <a:ext cx="507209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/>
              <a:t>Вазоренальна</a:t>
            </a:r>
            <a:r>
              <a:rPr lang="ru-RU" sz="1600" dirty="0"/>
              <a:t> </a:t>
            </a:r>
            <a:r>
              <a:rPr lang="ru-RU" sz="1600" dirty="0" err="1"/>
              <a:t>гіпертензія</a:t>
            </a:r>
            <a:r>
              <a:rPr lang="ru-RU" sz="1600" dirty="0"/>
              <a:t>.</a:t>
            </a:r>
          </a:p>
          <a:p>
            <a:r>
              <a:rPr lang="ru-RU" sz="1600" dirty="0" err="1"/>
              <a:t>Двосторонні</a:t>
            </a:r>
            <a:r>
              <a:rPr lang="ru-RU" sz="1600" dirty="0"/>
              <a:t> </a:t>
            </a:r>
            <a:r>
              <a:rPr lang="ru-RU" sz="1600" dirty="0" err="1"/>
              <a:t>стенози</a:t>
            </a:r>
            <a:r>
              <a:rPr lang="ru-RU" sz="1600" dirty="0"/>
              <a:t> </a:t>
            </a:r>
            <a:r>
              <a:rPr lang="ru-RU" sz="1600" dirty="0" err="1"/>
              <a:t>ниркових</a:t>
            </a:r>
            <a:r>
              <a:rPr lang="ru-RU" sz="1600" dirty="0"/>
              <a:t> </a:t>
            </a:r>
            <a:r>
              <a:rPr lang="ru-RU" sz="1600" dirty="0" err="1"/>
              <a:t>артерій</a:t>
            </a:r>
            <a:r>
              <a:rPr lang="ru-RU" sz="1600" dirty="0"/>
              <a:t>, </a:t>
            </a:r>
            <a:r>
              <a:rPr lang="ru-RU" sz="1600" dirty="0" err="1"/>
              <a:t>виявлення</a:t>
            </a:r>
            <a:r>
              <a:rPr lang="ru-RU" sz="1600" dirty="0"/>
              <a:t> за </a:t>
            </a:r>
            <a:r>
              <a:rPr lang="ru-RU" sz="1600" dirty="0" err="1"/>
              <a:t>допомогою</a:t>
            </a:r>
            <a:r>
              <a:rPr lang="ru-RU" sz="1600" dirty="0"/>
              <a:t> МСКТ-</a:t>
            </a:r>
            <a:r>
              <a:rPr lang="ru-RU" sz="1600" dirty="0" err="1"/>
              <a:t>ангіографії</a:t>
            </a:r>
            <a:r>
              <a:rPr lang="ru-RU" sz="1600"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29256" y="785794"/>
            <a:ext cx="35719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1. </a:t>
            </a:r>
            <a:r>
              <a:rPr lang="ru-RU" sz="1600" dirty="0" err="1">
                <a:solidFill>
                  <a:srgbClr val="FFFF00"/>
                </a:solidFill>
              </a:rPr>
              <a:t>паренхиматозна</a:t>
            </a:r>
            <a:r>
              <a:rPr lang="ru-RU" sz="1600" dirty="0"/>
              <a:t> (при </a:t>
            </a:r>
            <a:r>
              <a:rPr lang="ru-RU" sz="1600" dirty="0" err="1"/>
              <a:t>дифузному</a:t>
            </a:r>
            <a:r>
              <a:rPr lang="ru-RU" sz="1600" dirty="0"/>
              <a:t> </a:t>
            </a:r>
            <a:r>
              <a:rPr lang="ru-RU" sz="1600" dirty="0" err="1"/>
              <a:t>ураженні</a:t>
            </a:r>
            <a:r>
              <a:rPr lang="ru-RU" sz="1600" dirty="0"/>
              <a:t> </a:t>
            </a:r>
            <a:r>
              <a:rPr lang="ru-RU" sz="1600" dirty="0" err="1"/>
              <a:t>ниркової</a:t>
            </a:r>
            <a:r>
              <a:rPr lang="ru-RU" sz="1600" dirty="0"/>
              <a:t> </a:t>
            </a:r>
            <a:r>
              <a:rPr lang="ru-RU" sz="1600" dirty="0" err="1"/>
              <a:t>тканини</a:t>
            </a:r>
            <a:r>
              <a:rPr lang="ru-RU" sz="1600" dirty="0"/>
              <a:t>: </a:t>
            </a:r>
            <a:r>
              <a:rPr lang="ru-RU" sz="1600" dirty="0" err="1"/>
              <a:t>нефропатія</a:t>
            </a:r>
            <a:r>
              <a:rPr lang="ru-RU" sz="1600" dirty="0"/>
              <a:t> </a:t>
            </a:r>
            <a:r>
              <a:rPr lang="ru-RU" sz="1600" dirty="0" err="1"/>
              <a:t>вагітних</a:t>
            </a:r>
            <a:r>
              <a:rPr lang="ru-RU" sz="1600" dirty="0"/>
              <a:t>, </a:t>
            </a:r>
            <a:r>
              <a:rPr lang="ru-RU" sz="1600" dirty="0" err="1"/>
              <a:t>пієлонефрит</a:t>
            </a:r>
            <a:r>
              <a:rPr lang="ru-RU" sz="1600" dirty="0"/>
              <a:t>, </a:t>
            </a:r>
            <a:r>
              <a:rPr lang="ru-RU" sz="1600" dirty="0" err="1"/>
              <a:t>діабетичний</a:t>
            </a:r>
            <a:r>
              <a:rPr lang="ru-RU" sz="1600" dirty="0"/>
              <a:t> </a:t>
            </a:r>
            <a:r>
              <a:rPr lang="ru-RU" sz="1600" dirty="0" err="1"/>
              <a:t>гломерулосклероз</a:t>
            </a:r>
            <a:r>
              <a:rPr lang="ru-RU" sz="1600" dirty="0"/>
              <a:t>, </a:t>
            </a:r>
            <a:r>
              <a:rPr lang="ru-RU" sz="1600" dirty="0" err="1"/>
              <a:t>гломерулонефрит</a:t>
            </a:r>
            <a:r>
              <a:rPr lang="ru-RU" sz="1600" dirty="0"/>
              <a:t>, </a:t>
            </a:r>
            <a:r>
              <a:rPr lang="ru-RU" sz="1600" dirty="0" err="1"/>
              <a:t>амілоїдоз</a:t>
            </a:r>
            <a:r>
              <a:rPr lang="ru-RU" sz="1600" dirty="0"/>
              <a:t>);</a:t>
            </a:r>
          </a:p>
          <a:p>
            <a:endParaRPr lang="ru-RU" sz="1600" dirty="0"/>
          </a:p>
          <a:p>
            <a:r>
              <a:rPr lang="ru-RU" sz="1600" dirty="0"/>
              <a:t>2.</a:t>
            </a:r>
            <a:r>
              <a:rPr lang="ru-RU" sz="1600" dirty="0">
                <a:solidFill>
                  <a:srgbClr val="FFFF00"/>
                </a:solidFill>
              </a:rPr>
              <a:t>реноваскулярна</a:t>
            </a:r>
            <a:r>
              <a:rPr lang="ru-RU" sz="1600" dirty="0"/>
              <a:t> (</a:t>
            </a:r>
            <a:r>
              <a:rPr lang="ru-RU" sz="1600" dirty="0" err="1"/>
              <a:t>вазоренальна</a:t>
            </a:r>
            <a:r>
              <a:rPr lang="ru-RU" sz="1600" dirty="0"/>
              <a:t>) - </a:t>
            </a:r>
            <a:r>
              <a:rPr lang="ru-RU" sz="1600" dirty="0" err="1"/>
              <a:t>первиннє</a:t>
            </a:r>
            <a:r>
              <a:rPr lang="ru-RU" sz="1600" dirty="0"/>
              <a:t> </a:t>
            </a:r>
            <a:r>
              <a:rPr lang="ru-RU" sz="1600" dirty="0" err="1"/>
              <a:t>ураження</a:t>
            </a:r>
            <a:r>
              <a:rPr lang="ru-RU" sz="1600" dirty="0"/>
              <a:t> </a:t>
            </a:r>
            <a:r>
              <a:rPr lang="ru-RU" sz="1600" dirty="0" err="1"/>
              <a:t>ниркових</a:t>
            </a:r>
            <a:r>
              <a:rPr lang="ru-RU" sz="1600" dirty="0"/>
              <a:t> </a:t>
            </a:r>
            <a:r>
              <a:rPr lang="ru-RU" sz="1600" dirty="0" err="1"/>
              <a:t>артерій</a:t>
            </a:r>
            <a:r>
              <a:rPr lang="ru-RU" sz="1600" dirty="0"/>
              <a:t>: атеросклероз </a:t>
            </a:r>
            <a:r>
              <a:rPr lang="ru-RU" sz="1600" dirty="0" err="1"/>
              <a:t>ниркової</a:t>
            </a:r>
            <a:r>
              <a:rPr lang="ru-RU" sz="1600" dirty="0"/>
              <a:t> </a:t>
            </a:r>
            <a:r>
              <a:rPr lang="ru-RU" sz="1600" dirty="0" err="1"/>
              <a:t>артерії</a:t>
            </a:r>
            <a:r>
              <a:rPr lang="ru-RU" sz="1600" dirty="0"/>
              <a:t>, </a:t>
            </a:r>
            <a:r>
              <a:rPr lang="ru-RU" sz="1600" dirty="0" err="1"/>
              <a:t>фіброзно-м'язова</a:t>
            </a:r>
            <a:r>
              <a:rPr lang="ru-RU" sz="1600" dirty="0"/>
              <a:t> </a:t>
            </a:r>
            <a:r>
              <a:rPr lang="ru-RU" sz="1600" dirty="0" err="1"/>
              <a:t>дисплазія</a:t>
            </a:r>
            <a:r>
              <a:rPr lang="ru-RU" sz="1600" dirty="0"/>
              <a:t> </a:t>
            </a:r>
            <a:r>
              <a:rPr lang="ru-RU" sz="1600" dirty="0" err="1"/>
              <a:t>ниркових</a:t>
            </a:r>
            <a:r>
              <a:rPr lang="ru-RU" sz="1600" dirty="0"/>
              <a:t> </a:t>
            </a:r>
            <a:r>
              <a:rPr lang="ru-RU" sz="1600" dirty="0" err="1"/>
              <a:t>артерій</a:t>
            </a:r>
            <a:r>
              <a:rPr lang="ru-RU" sz="1600" dirty="0"/>
              <a:t>, </a:t>
            </a:r>
            <a:r>
              <a:rPr lang="ru-RU" sz="1600" dirty="0" err="1"/>
              <a:t>неспецифічний</a:t>
            </a:r>
            <a:r>
              <a:rPr lang="ru-RU" sz="1600" dirty="0"/>
              <a:t> аорто-</a:t>
            </a:r>
            <a:r>
              <a:rPr lang="ru-RU" sz="1600" dirty="0" err="1"/>
              <a:t>артеріїт</a:t>
            </a:r>
            <a:r>
              <a:rPr lang="ru-RU" sz="1600" dirty="0"/>
              <a:t> (хвороба </a:t>
            </a:r>
            <a:r>
              <a:rPr lang="ru-RU" sz="1600" dirty="0" err="1"/>
              <a:t>Такаясу</a:t>
            </a:r>
            <a:r>
              <a:rPr lang="ru-RU" sz="1600" dirty="0"/>
              <a:t>). </a:t>
            </a:r>
            <a:r>
              <a:rPr lang="ru-RU" sz="1600" dirty="0" err="1"/>
              <a:t>тромбози</a:t>
            </a:r>
            <a:r>
              <a:rPr lang="ru-RU" sz="1600" dirty="0"/>
              <a:t> і </a:t>
            </a:r>
            <a:r>
              <a:rPr lang="ru-RU" sz="1600" dirty="0" err="1"/>
              <a:t>емболії</a:t>
            </a:r>
            <a:r>
              <a:rPr lang="ru-RU" sz="1600" dirty="0"/>
              <a:t> </a:t>
            </a:r>
            <a:r>
              <a:rPr lang="ru-RU" sz="1600" dirty="0" err="1"/>
              <a:t>ниркових</a:t>
            </a:r>
            <a:r>
              <a:rPr lang="ru-RU" sz="1600" dirty="0"/>
              <a:t> </a:t>
            </a:r>
            <a:r>
              <a:rPr lang="ru-RU" sz="1600" dirty="0" err="1"/>
              <a:t>артерій</a:t>
            </a:r>
            <a:r>
              <a:rPr lang="ru-RU" sz="1600" dirty="0"/>
              <a:t>, </a:t>
            </a:r>
            <a:r>
              <a:rPr lang="ru-RU" sz="1600" dirty="0" err="1"/>
              <a:t>вроджені</a:t>
            </a:r>
            <a:r>
              <a:rPr lang="ru-RU" sz="1600" dirty="0"/>
              <a:t> </a:t>
            </a:r>
            <a:r>
              <a:rPr lang="ru-RU" sz="1600" dirty="0" err="1"/>
              <a:t>стенози</a:t>
            </a:r>
            <a:r>
              <a:rPr lang="ru-RU" sz="1600" dirty="0"/>
              <a:t> </a:t>
            </a:r>
            <a:r>
              <a:rPr lang="ru-RU" sz="1600" dirty="0" err="1"/>
              <a:t>ниркових</a:t>
            </a:r>
            <a:r>
              <a:rPr lang="ru-RU" sz="1600" dirty="0"/>
              <a:t> </a:t>
            </a:r>
            <a:r>
              <a:rPr lang="ru-RU" sz="1600" dirty="0" err="1"/>
              <a:t>артерій</a:t>
            </a:r>
            <a:r>
              <a:rPr lang="ru-RU" sz="1600" dirty="0"/>
              <a:t>;</a:t>
            </a:r>
          </a:p>
          <a:p>
            <a:endParaRPr lang="ru-RU" sz="1600" dirty="0"/>
          </a:p>
          <a:p>
            <a:r>
              <a:rPr lang="ru-RU" sz="1600" dirty="0"/>
              <a:t>3.</a:t>
            </a:r>
            <a:r>
              <a:rPr lang="ru-RU" sz="1600" dirty="0">
                <a:solidFill>
                  <a:srgbClr val="FFFF00"/>
                </a:solidFill>
              </a:rPr>
              <a:t>змішана</a:t>
            </a:r>
            <a:r>
              <a:rPr lang="ru-RU" sz="1600" dirty="0"/>
              <a:t> </a:t>
            </a:r>
            <a:r>
              <a:rPr lang="ru-RU" sz="1600" dirty="0" err="1"/>
              <a:t>ниркова</a:t>
            </a:r>
            <a:r>
              <a:rPr lang="ru-RU" sz="1600" dirty="0"/>
              <a:t> </a:t>
            </a:r>
            <a:r>
              <a:rPr lang="ru-RU" sz="1600" dirty="0" err="1"/>
              <a:t>гіпертензія</a:t>
            </a:r>
            <a:r>
              <a:rPr lang="ru-RU" sz="1600" dirty="0"/>
              <a:t> (</a:t>
            </a:r>
            <a:r>
              <a:rPr lang="ru-RU" sz="1600" dirty="0" err="1"/>
              <a:t>поєднане</a:t>
            </a:r>
            <a:r>
              <a:rPr lang="ru-RU" sz="1600" dirty="0"/>
              <a:t> </a:t>
            </a:r>
            <a:r>
              <a:rPr lang="ru-RU" sz="1600" dirty="0" err="1"/>
              <a:t>ураження</a:t>
            </a:r>
            <a:r>
              <a:rPr lang="ru-RU" sz="1600" dirty="0"/>
              <a:t> при </a:t>
            </a:r>
            <a:r>
              <a:rPr lang="ru-RU" sz="1600" dirty="0" err="1"/>
              <a:t>пухлинах</a:t>
            </a:r>
            <a:r>
              <a:rPr lang="ru-RU" sz="1600" dirty="0"/>
              <a:t>, нефроптоз, </a:t>
            </a:r>
            <a:r>
              <a:rPr lang="ru-RU" sz="1600" dirty="0" err="1"/>
              <a:t>кістах</a:t>
            </a:r>
            <a:r>
              <a:rPr lang="ru-RU" sz="1600" dirty="0"/>
              <a:t>, </a:t>
            </a:r>
            <a:r>
              <a:rPr lang="ru-RU" sz="1600" dirty="0" err="1"/>
              <a:t>вроджених</a:t>
            </a:r>
            <a:r>
              <a:rPr lang="ru-RU" sz="1600" dirty="0"/>
              <a:t> </a:t>
            </a:r>
            <a:r>
              <a:rPr lang="ru-RU" sz="1600" dirty="0" err="1"/>
              <a:t>аномаліях</a:t>
            </a:r>
            <a:r>
              <a:rPr lang="ru-RU" sz="1600" dirty="0"/>
              <a:t> </a:t>
            </a:r>
            <a:r>
              <a:rPr lang="ru-RU" sz="1600" dirty="0" err="1"/>
              <a:t>нирок</a:t>
            </a:r>
            <a:r>
              <a:rPr lang="ru-RU" sz="1600" dirty="0"/>
              <a:t>).</a:t>
            </a:r>
          </a:p>
          <a:p>
            <a:r>
              <a:rPr lang="ru-RU" sz="16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959718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908720"/>
            <a:ext cx="4687416" cy="585927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547664" y="260648"/>
            <a:ext cx="56886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err="1">
                <a:solidFill>
                  <a:srgbClr val="FFFF00"/>
                </a:solidFill>
              </a:rPr>
              <a:t>Дякую</a:t>
            </a:r>
            <a:r>
              <a:rPr lang="ru-RU" sz="4000" dirty="0">
                <a:solidFill>
                  <a:srgbClr val="FFFF00"/>
                </a:solidFill>
              </a:rPr>
              <a:t> за </a:t>
            </a:r>
            <a:r>
              <a:rPr lang="ru-RU" sz="4000" dirty="0" err="1">
                <a:solidFill>
                  <a:srgbClr val="FFFF00"/>
                </a:solidFill>
              </a:rPr>
              <a:t>увагу</a:t>
            </a:r>
            <a:r>
              <a:rPr lang="ru-RU" sz="4000" dirty="0">
                <a:solidFill>
                  <a:srgbClr val="FFFF00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0387716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2810</TotalTime>
  <Words>1985</Words>
  <Application>Microsoft Office PowerPoint</Application>
  <PresentationFormat>Экран (4:3)</PresentationFormat>
  <Paragraphs>259</Paragraphs>
  <Slides>66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66</vt:i4>
      </vt:variant>
    </vt:vector>
  </HeadingPairs>
  <TitlesOfParts>
    <vt:vector size="74" baseType="lpstr">
      <vt:lpstr>Arial</vt:lpstr>
      <vt:lpstr>Consolas</vt:lpstr>
      <vt:lpstr>Corbel</vt:lpstr>
      <vt:lpstr>Times New Roman</vt:lpstr>
      <vt:lpstr>Wingdings</vt:lpstr>
      <vt:lpstr>Wingdings 2</vt:lpstr>
      <vt:lpstr>Wingdings 3</vt:lpstr>
      <vt:lpstr>Метро</vt:lpstr>
      <vt:lpstr>Рентгеноанатомія, променева діагностика патології сечовидільної системи</vt:lpstr>
      <vt:lpstr>Презентация PowerPoint</vt:lpstr>
      <vt:lpstr>Презентация PowerPoint</vt:lpstr>
      <vt:lpstr>Презентация PowerPoint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Транслюмбальна аортограмма</vt:lpstr>
      <vt:lpstr>Презентация PowerPoint</vt:lpstr>
      <vt:lpstr>Презентация PowerPoint</vt:lpstr>
      <vt:lpstr>Презентация PowerPoint</vt:lpstr>
      <vt:lpstr>Презентация PowerPoint</vt:lpstr>
      <vt:lpstr>АНОМАЛИИ РАЗВИТИЯ ВМС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Аномалія розташування: 1. Грудна дистопія  2. Поперекова дистопія  3. Здухвинна дистопія  4. Тазова дистопія  5. Перехресна дистопія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Повреждения мочевого пузыря.</vt:lpstr>
      <vt:lpstr>Разрывы уретры.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Дом</dc:creator>
  <cp:lastModifiedBy>Катерина Михайлівна Дойкова</cp:lastModifiedBy>
  <cp:revision>269</cp:revision>
  <dcterms:created xsi:type="dcterms:W3CDTF">2017-11-14T18:09:22Z</dcterms:created>
  <dcterms:modified xsi:type="dcterms:W3CDTF">2021-10-09T15:20:36Z</dcterms:modified>
</cp:coreProperties>
</file>