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5" r:id="rId4"/>
    <p:sldId id="266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136904" cy="2808312"/>
          </a:xfrm>
        </p:spPr>
        <p:txBody>
          <a:bodyPr/>
          <a:lstStyle/>
          <a:p>
            <a:pPr algn="ctr"/>
            <a:r>
              <a:rPr lang="ru-RU" dirty="0"/>
              <a:t>Променева </a:t>
            </a:r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сечовидільної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br>
              <a:rPr lang="ru-RU" dirty="0"/>
            </a:br>
            <a:r>
              <a:rPr lang="en-US" dirty="0"/>
              <a:t>FAST</a:t>
            </a:r>
            <a:r>
              <a:rPr lang="uk-UA" dirty="0"/>
              <a:t>-протокол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10800000" flipV="1">
            <a:off x="3635896" y="5029200"/>
            <a:ext cx="5400600" cy="182880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/>
              <a:t>Мірза</a:t>
            </a:r>
            <a:r>
              <a:rPr lang="ru-RU" sz="2400" dirty="0"/>
              <a:t> О.Ю.</a:t>
            </a:r>
          </a:p>
          <a:p>
            <a:pPr algn="ctr"/>
            <a:r>
              <a:rPr lang="ru-RU" sz="2400" dirty="0"/>
              <a:t>Ас. </a:t>
            </a:r>
            <a:r>
              <a:rPr lang="ru-RU" sz="2400" dirty="0" err="1"/>
              <a:t>кафедри</a:t>
            </a:r>
            <a:r>
              <a:rPr lang="ru-RU" sz="2400" dirty="0"/>
              <a:t> променевої діагностики, терапії та радіаційної медицини і онкології ОНМедУ</a:t>
            </a:r>
            <a:endParaRPr lang="uk-UA" sz="2400" dirty="0"/>
          </a:p>
          <a:p>
            <a:pPr algn="ctr"/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F60420-3795-49ED-B6E1-73B7E76CC565}"/>
              </a:ext>
            </a:extLst>
          </p:cNvPr>
          <p:cNvSpPr txBox="1"/>
          <p:nvPr/>
        </p:nvSpPr>
        <p:spPr>
          <a:xfrm>
            <a:off x="2843808" y="3861048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Одеса-2021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FAST - Focussed Assessment with Sonography for Trauma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6064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FAST – </a:t>
            </a:r>
            <a:r>
              <a:rPr lang="en-US" sz="2400" dirty="0" err="1"/>
              <a:t>Focussed</a:t>
            </a:r>
            <a:r>
              <a:rPr lang="en-US" sz="2400" dirty="0"/>
              <a:t> Assessment with </a:t>
            </a:r>
            <a:r>
              <a:rPr lang="en-US" sz="2400" dirty="0" err="1"/>
              <a:t>Sonography</a:t>
            </a:r>
            <a:r>
              <a:rPr lang="en-US" sz="2400" dirty="0"/>
              <a:t> for Trauma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923928" y="1556792"/>
            <a:ext cx="47525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Пацієнт знаходиться в положенні на спині. Датчик встановлюється по середньо-пахвовій лінії на рівні 11-12 ребра, застосовуючи коронарний </a:t>
            </a:r>
            <a:r>
              <a:rPr lang="uk-UA" sz="2400" dirty="0" err="1"/>
              <a:t>скан</a:t>
            </a:r>
            <a:r>
              <a:rPr lang="uk-UA" sz="2400" dirty="0"/>
              <a:t>, далі за допомогою нахилів (</a:t>
            </a:r>
            <a:r>
              <a:rPr lang="uk-UA" sz="2400" dirty="0" err="1"/>
              <a:t>медіально</a:t>
            </a:r>
            <a:r>
              <a:rPr lang="uk-UA" sz="2400" dirty="0"/>
              <a:t> та </a:t>
            </a:r>
            <a:r>
              <a:rPr lang="uk-UA" sz="2400" dirty="0" err="1"/>
              <a:t>латерально</a:t>
            </a:r>
            <a:r>
              <a:rPr lang="uk-UA" sz="2400" dirty="0"/>
              <a:t>) та ковзання датчиком (</a:t>
            </a:r>
            <a:r>
              <a:rPr lang="uk-UA" sz="2400" dirty="0" err="1"/>
              <a:t>краніально</a:t>
            </a:r>
            <a:r>
              <a:rPr lang="uk-UA" sz="2400" dirty="0"/>
              <a:t> або </a:t>
            </a:r>
            <a:r>
              <a:rPr lang="uk-UA" sz="2400" dirty="0" err="1"/>
              <a:t>каудально</a:t>
            </a:r>
            <a:r>
              <a:rPr lang="uk-UA" sz="2400" dirty="0"/>
              <a:t>) необхідно отримати зображення к</a:t>
            </a:r>
            <a:r>
              <a:rPr lang="ru-RU" sz="2400" dirty="0" err="1"/>
              <a:t>ишен</a:t>
            </a:r>
            <a:r>
              <a:rPr lang="uk-UA" sz="2400" dirty="0"/>
              <a:t>і </a:t>
            </a:r>
            <a:r>
              <a:rPr lang="uk-UA" sz="2400" dirty="0" err="1"/>
              <a:t>Морісона</a:t>
            </a:r>
            <a:r>
              <a:rPr lang="uk-UA" sz="2400" dirty="0"/>
              <a:t> для пошуку крові у ньому.</a:t>
            </a:r>
            <a:endParaRPr lang="ru-RU" sz="2400" dirty="0"/>
          </a:p>
        </p:txBody>
      </p:sp>
      <p:pic>
        <p:nvPicPr>
          <p:cNvPr id="1026" name="Picture 2" descr="Ультразвукові дослідження у пацієнтів в критичному стані (Частина I) |  Медичні статті від RH™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58020"/>
            <a:ext cx="3190323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806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65" y="-196056"/>
            <a:ext cx="9144000" cy="6858000"/>
          </a:xfrm>
          <a:prstGeom prst="rect">
            <a:avLst/>
          </a:prstGeom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>
                <a:solidFill>
                  <a:srgbClr val="7B9899"/>
                </a:solidFill>
              </a:rPr>
              <a:t>карман Морисона</a:t>
            </a:r>
            <a:endParaRPr lang="ru-RU">
              <a:solidFill>
                <a:srgbClr val="7B9899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4629" y="260648"/>
            <a:ext cx="468052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148692" y="183992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chemeClr val="bg1"/>
                </a:solidFill>
              </a:rPr>
              <a:t>Кишеня </a:t>
            </a:r>
            <a:r>
              <a:rPr lang="uk-UA" sz="3600" dirty="0" err="1">
                <a:solidFill>
                  <a:schemeClr val="bg1"/>
                </a:solidFill>
              </a:rPr>
              <a:t>Морісона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7" y="2552644"/>
            <a:ext cx="2087801" cy="229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06167" y="2447869"/>
            <a:ext cx="2087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</a:rPr>
              <a:t>права доля печінки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83532" y="2959133"/>
            <a:ext cx="1284392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683532" y="2918483"/>
            <a:ext cx="1284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</a:rPr>
              <a:t>права нирка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79086" y="3789040"/>
            <a:ext cx="1080120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561669" y="3627827"/>
            <a:ext cx="963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chemeClr val="bg1"/>
                </a:solidFill>
              </a:rPr>
              <a:t>Кишеня </a:t>
            </a:r>
            <a:r>
              <a:rPr lang="uk-UA" sz="1400" dirty="0" err="1">
                <a:solidFill>
                  <a:schemeClr val="bg1"/>
                </a:solidFill>
              </a:rPr>
              <a:t>Морісона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67308" y="5877272"/>
            <a:ext cx="2016224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667308" y="5795972"/>
            <a:ext cx="1703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</a:rPr>
              <a:t>діафрагма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67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FAST - Focussed Assessment with Sonography for Trauma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88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7064"/>
            <a:ext cx="9144000" cy="6858000"/>
          </a:xfrm>
          <a:prstGeom prst="rect">
            <a:avLst/>
          </a:prstGeom>
        </p:spPr>
      </p:pic>
      <p:sp useBgFill="1">
        <p:nvSpPr>
          <p:cNvPr id="3" name="Прямоугольник 2"/>
          <p:cNvSpPr/>
          <p:nvPr/>
        </p:nvSpPr>
        <p:spPr>
          <a:xfrm>
            <a:off x="395536" y="4581128"/>
            <a:ext cx="4752528" cy="1872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3548" y="4706560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Стінка </a:t>
            </a:r>
            <a:r>
              <a:rPr lang="uk-UA" dirty="0" err="1">
                <a:solidFill>
                  <a:schemeClr val="bg1"/>
                </a:solidFill>
              </a:rPr>
              <a:t>кишківника</a:t>
            </a:r>
            <a:r>
              <a:rPr lang="uk-UA" dirty="0">
                <a:solidFill>
                  <a:schemeClr val="bg1"/>
                </a:solidFill>
              </a:rPr>
              <a:t> або 12-палої кишки прилеглі до печінки у вигляді тонкої </a:t>
            </a:r>
            <a:r>
              <a:rPr lang="uk-UA" dirty="0" err="1">
                <a:solidFill>
                  <a:schemeClr val="bg1"/>
                </a:solidFill>
              </a:rPr>
              <a:t>анехогенної</a:t>
            </a:r>
            <a:r>
              <a:rPr lang="uk-UA" dirty="0">
                <a:solidFill>
                  <a:schemeClr val="bg1"/>
                </a:solidFill>
              </a:rPr>
              <a:t> </a:t>
            </a:r>
            <a:r>
              <a:rPr lang="uk-UA" dirty="0" err="1">
                <a:solidFill>
                  <a:schemeClr val="bg1"/>
                </a:solidFill>
              </a:rPr>
              <a:t>полоски</a:t>
            </a:r>
            <a:r>
              <a:rPr lang="uk-UA" dirty="0">
                <a:solidFill>
                  <a:schemeClr val="bg1"/>
                </a:solidFill>
              </a:rPr>
              <a:t> (також нижня порожниста вена, жовчний міхур) можуть бути помилково прийняті за вільну рідину.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57</TotalTime>
  <Words>144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Променева діагностика захворювань сечовидільної системи FAST-протокол</vt:lpstr>
      <vt:lpstr>FAST - Focussed Assessment with Sonography for Trauma</vt:lpstr>
      <vt:lpstr>карман Морисона</vt:lpstr>
      <vt:lpstr>FAST - Focussed Assessment with Sonography for Trauma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Лучевая диагностика заболеваний мочевыделительной системы</dc:title>
  <dc:creator>1</dc:creator>
  <cp:lastModifiedBy>Катерина Михайлівна Дойкова</cp:lastModifiedBy>
  <cp:revision>6</cp:revision>
  <dcterms:created xsi:type="dcterms:W3CDTF">2021-01-14T18:35:05Z</dcterms:created>
  <dcterms:modified xsi:type="dcterms:W3CDTF">2021-10-09T15:23:06Z</dcterms:modified>
</cp:coreProperties>
</file>