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6" r:id="rId2"/>
    <p:sldId id="257" r:id="rId3"/>
    <p:sldId id="324" r:id="rId4"/>
    <p:sldId id="326" r:id="rId5"/>
    <p:sldId id="327" r:id="rId6"/>
    <p:sldId id="329" r:id="rId7"/>
    <p:sldId id="259" r:id="rId8"/>
    <p:sldId id="260" r:id="rId9"/>
    <p:sldId id="261" r:id="rId10"/>
    <p:sldId id="262" r:id="rId11"/>
    <p:sldId id="263" r:id="rId12"/>
    <p:sldId id="328" r:id="rId13"/>
    <p:sldId id="299" r:id="rId14"/>
    <p:sldId id="301" r:id="rId15"/>
    <p:sldId id="300" r:id="rId16"/>
    <p:sldId id="330" r:id="rId17"/>
    <p:sldId id="331" r:id="rId18"/>
    <p:sldId id="333" r:id="rId19"/>
    <p:sldId id="334" r:id="rId20"/>
    <p:sldId id="335" r:id="rId21"/>
    <p:sldId id="337" r:id="rId22"/>
    <p:sldId id="336" r:id="rId23"/>
    <p:sldId id="338" r:id="rId24"/>
    <p:sldId id="339" r:id="rId25"/>
    <p:sldId id="340" r:id="rId26"/>
    <p:sldId id="341" r:id="rId27"/>
    <p:sldId id="266" r:id="rId28"/>
    <p:sldId id="319" r:id="rId29"/>
    <p:sldId id="267" r:id="rId30"/>
    <p:sldId id="268" r:id="rId31"/>
    <p:sldId id="269" r:id="rId32"/>
    <p:sldId id="307" r:id="rId33"/>
    <p:sldId id="308" r:id="rId34"/>
    <p:sldId id="309" r:id="rId35"/>
    <p:sldId id="310" r:id="rId36"/>
    <p:sldId id="270" r:id="rId37"/>
    <p:sldId id="272" r:id="rId38"/>
    <p:sldId id="273" r:id="rId39"/>
    <p:sldId id="274" r:id="rId40"/>
    <p:sldId id="302" r:id="rId41"/>
    <p:sldId id="316" r:id="rId42"/>
    <p:sldId id="303" r:id="rId43"/>
    <p:sldId id="312" r:id="rId44"/>
    <p:sldId id="315" r:id="rId45"/>
    <p:sldId id="318" r:id="rId46"/>
    <p:sldId id="313" r:id="rId47"/>
    <p:sldId id="304" r:id="rId48"/>
    <p:sldId id="322" r:id="rId49"/>
    <p:sldId id="306" r:id="rId50"/>
    <p:sldId id="305" r:id="rId51"/>
    <p:sldId id="323" r:id="rId5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93710" autoAdjust="0"/>
  </p:normalViewPr>
  <p:slideViewPr>
    <p:cSldViewPr snapToGrid="0">
      <p:cViewPr varScale="1">
        <p:scale>
          <a:sx n="107" d="100"/>
          <a:sy n="107" d="100"/>
        </p:scale>
        <p:origin x="7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36579-52DA-4E7A-8303-F477357A3332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7A39B-12C4-4CA5-8B09-E4D91D04C16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387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15565210" TargetMode="External"/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cbi.nlm.nih.gov/pubmed/25806933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Radiologic and Pathologic Features of Bronchiolitis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Sudhakar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J.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Pipavath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David A.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LynchCarlyne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Cool Kevin K. Brown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John D. Newell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AJR:185, August 2005</a:t>
            </a:r>
            <a:endParaRPr lang="uk-UA" dirty="0"/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7965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Участок</a:t>
            </a:r>
            <a:r>
              <a:rPr lang="ru-RU" baseline="0" dirty="0"/>
              <a:t> л</a:t>
            </a:r>
            <a:r>
              <a:rPr lang="ru-RU" dirty="0"/>
              <a:t>окального вздутия в центральном отделе ателектазированной верхней правой доли. </a:t>
            </a:r>
          </a:p>
          <a:p>
            <a:r>
              <a:rPr lang="ru-RU" dirty="0"/>
              <a:t>Пациент на ИВЛ, кончик</a:t>
            </a:r>
            <a:r>
              <a:rPr lang="ru-RU" baseline="0" dirty="0"/>
              <a:t> </a:t>
            </a:r>
            <a:r>
              <a:rPr lang="ru-RU" dirty="0"/>
              <a:t>ЭЭТ установлен правильно : на 1 см выше бифуркации.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7109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Ателектаз </a:t>
            </a:r>
            <a:r>
              <a:rPr lang="en-US" dirty="0"/>
              <a:t>S9(</a:t>
            </a:r>
            <a:r>
              <a:rPr lang="ru-RU" dirty="0"/>
              <a:t>?</a:t>
            </a:r>
            <a:r>
              <a:rPr lang="en-US" dirty="0"/>
              <a:t>)</a:t>
            </a:r>
            <a:r>
              <a:rPr lang="ru-RU" dirty="0"/>
              <a:t> правого легкого.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8148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0643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Подтверждено лабораторно.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28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788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клеточный бронхиолит: хронические воспалительные клетки, выстилающие небольшие дыхательные пути, иногда с образованием эпителиального изъязвления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диффузные хронические интерстициальные воспалительные инфильтраты: в основном состоящие из лимфоцитов и плазматических клеток, но часто включающие эозинофилы, нейтрофилы и тучные клетки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слабо ограниченные интерстициальные некротизирующие (неказеозные) гранулемы: состоящие из лимфоцитов, плазматических клеток и эпителиоидных гистиоцитов с или без гигантских клеток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отдельные гигантские клетки в альвеолах или интерстиции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диффузные хронические интерстициальные воспалительные инфильтраты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33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4937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Perihilar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ground glass changes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Poor expiratory effort reveals peripheral gas trapping</a:t>
            </a: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uk-U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пациент</a:t>
            </a:r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спал</a:t>
            </a:r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</a:t>
            </a:r>
            <a:r>
              <a:rPr lang="uk-U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попугаем</a:t>
            </a:r>
            <a:endParaRPr lang="uk-U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Точка обучения: пневмония с гиперчувствительностью может имитировать астму (клинически, а не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радиологически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35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3615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37-летний мужчина с обширной болезнью Крона желудка, тонкой и толстой кишки в течение почти десятилетия развил респираторные симптомы и радиологические данные, свидетельствующие о пневмонии, которые не разрешались при лечении антибиотиками. Компьютерное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томографическое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сканирование его легких показало значительные изменения с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кавитированными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паренхимными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конкрециями. Гистологическая оценка открытой биопсии легкого показала гранулематозный бронхиолит и легочный некробиоз. Лечение стероидами и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иммуносупрессией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привело к полному разрешению его клинических симптомов пневмонии и аномальных изменений компьютерной томографии. Гранулематозный бронхиолит и некробиотические узлы могут быть проявлением болезни Крона в отсутствие микробных агентов, включая микобактерии или грибковые агенты.</a:t>
            </a:r>
          </a:p>
          <a:p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Canadian journal of gastroenterology = Journal canadien de gastroenterologie."/>
              </a:rPr>
              <a:t>Can J </a:t>
            </a:r>
            <a:r>
              <a:rPr lang="en-US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Canadian journal of gastroenterology = Journal canadien de gastroenterologie."/>
              </a:rPr>
              <a:t>Gastroenterol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Canadian journal of gastroenterology = Journal canadien de gastroenterologie."/>
              </a:rPr>
              <a:t>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2004 Nov;18(11):687-90.</a:t>
            </a: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литературе мне известны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 крайней мере 4 статьи на эту тему , в том </a:t>
            </a:r>
            <a:r>
              <a:rPr lang="ru-RU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числке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у детей :</a:t>
            </a:r>
          </a:p>
          <a:p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The New England journal of medicine."/>
              </a:rPr>
              <a:t>N </a:t>
            </a:r>
            <a:r>
              <a:rPr lang="en-US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The New England journal of medicine."/>
              </a:rPr>
              <a:t>Engl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The New England journal of medicine."/>
              </a:rPr>
              <a:t> J Med.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2015 Mar 26;372(13):1272-3.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10.1056/NEJMc1500453#SA1.</a:t>
            </a:r>
            <a:endParaRPr lang="ru-RU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36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0871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HRCT</a:t>
            </a:r>
            <a:r>
              <a:rPr lang="ru-RU" sz="1200" b="1" dirty="0"/>
              <a:t> –высокоразрешающая КТ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38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2020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БА-бронхиальная</a:t>
            </a:r>
            <a:r>
              <a:rPr lang="ru-RU" baseline="0" dirty="0"/>
              <a:t> астма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41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7187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Пациент находился в стационаре </a:t>
            </a:r>
            <a:r>
              <a:rPr lang="ru-RU" baseline="0" dirty="0"/>
              <a:t> с 26.12.2017 по  11.01.2018 г. на адекватной антибиотикотерапии без динамики , в связи с чем 12.01.2018 г.</a:t>
            </a:r>
            <a:endParaRPr lang="uk-UA" dirty="0"/>
          </a:p>
          <a:p>
            <a:r>
              <a:rPr lang="ru-RU" baseline="0" dirty="0"/>
              <a:t>было выполнено КТ.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44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2521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Находится на сегодняшний день в</a:t>
            </a:r>
            <a:r>
              <a:rPr lang="ru-RU" baseline="0" dirty="0"/>
              <a:t> стационаре. КТ описано как норма. Необходимо </a:t>
            </a:r>
            <a:r>
              <a:rPr lang="ru-RU" baseline="0" dirty="0" err="1"/>
              <a:t>дообследование</a:t>
            </a:r>
            <a:r>
              <a:rPr lang="ru-RU" baseline="0" dirty="0"/>
              <a:t> . Микоплазма? Аденовирусная инфекция?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45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6245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Сейчас дообследуем лабораторно на микоплазму, аденовирус, тор-группу.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A39B-12C4-4CA5-8B09-E4D91D04C160}" type="slidenum">
              <a:rPr lang="uk-UA" smtClean="0"/>
              <a:pPr/>
              <a:t>46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432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057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5988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2108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7353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638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9218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018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6021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5159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5919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2685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1301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8363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9722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5994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4417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B0029-8C90-48FB-B92A-500DDFEB3E95}" type="datetimeFigureOut">
              <a:rPr lang="uk-UA" smtClean="0"/>
              <a:pPr/>
              <a:t>09.10.2021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3AD3048-E740-4DA4-8E18-64967249D3E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029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missing?article%5btitle%5d=rsv-bronchiolitis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hypersensitivity-pneumonitis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hypersensitivity-pneumonitis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bird-fancier-lung-1" TargetMode="External"/><Relationship Id="rId2" Type="http://schemas.openxmlformats.org/officeDocument/2006/relationships/hyperlink" Target="https://radiopaedia.org/articles/hypersensitivity-pneumoniti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adiopaedia.org/articles/missing?article%5btitle%5d=mushroom-worker-s-lung" TargetMode="External"/><Relationship Id="rId4" Type="http://schemas.openxmlformats.org/officeDocument/2006/relationships/hyperlink" Target="https://radiopaedia.org/articles/missing?article%5btitle%5d=bagassosis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alveoli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pulmonary-manifestations-of-tuberculosi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adiopaedia.org/articles/pulmonary-and-mediastinal-manifestations-of-sarcoidosis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centrilobular-lung-nodules-1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meduniver.com/Medical/pulmonologia/262.html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839914" y="870438"/>
            <a:ext cx="8664697" cy="258493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i="1" dirty="0"/>
              <a:t>БРОНХІОЛІТ.</a:t>
            </a:r>
            <a:br>
              <a:rPr lang="ru-RU" dirty="0"/>
            </a:br>
            <a:r>
              <a:rPr lang="ru-RU" sz="4900" dirty="0" err="1"/>
              <a:t>Радіолог</a:t>
            </a:r>
            <a:r>
              <a:rPr lang="uk-UA" sz="4900" dirty="0"/>
              <a:t>і</a:t>
            </a:r>
            <a:r>
              <a:rPr lang="ru-RU" sz="4900" dirty="0" err="1"/>
              <a:t>чне</a:t>
            </a:r>
            <a:r>
              <a:rPr lang="ru-RU" sz="4900" dirty="0"/>
              <a:t> </a:t>
            </a:r>
            <a:r>
              <a:rPr lang="ru-RU" sz="4900" dirty="0" err="1"/>
              <a:t>різноманіття</a:t>
            </a:r>
            <a:endParaRPr lang="uk-UA" sz="49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96253" y="5275385"/>
            <a:ext cx="6308359" cy="13756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/>
              <a:t>ДОЙКОВА К.М.</a:t>
            </a:r>
          </a:p>
          <a:p>
            <a:r>
              <a:rPr lang="ru-RU" dirty="0"/>
              <a:t>Ас. </a:t>
            </a:r>
            <a:r>
              <a:rPr lang="ru-RU" dirty="0" err="1"/>
              <a:t>кафедри</a:t>
            </a:r>
            <a:r>
              <a:rPr lang="ru-RU" dirty="0"/>
              <a:t> променевої діагностики, терапії та </a:t>
            </a:r>
            <a:r>
              <a:rPr lang="ru-RU" dirty="0" err="1"/>
              <a:t>радіаціонної</a:t>
            </a:r>
            <a:r>
              <a:rPr lang="ru-RU" dirty="0"/>
              <a:t> медицини і онкології ОНМедУ</a:t>
            </a:r>
            <a:endParaRPr lang="uk-U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138BE1-8531-409D-8008-9C1982F5B4F0}"/>
              </a:ext>
            </a:extLst>
          </p:cNvPr>
          <p:cNvSpPr txBox="1"/>
          <p:nvPr/>
        </p:nvSpPr>
        <p:spPr>
          <a:xfrm>
            <a:off x="5522259" y="3899647"/>
            <a:ext cx="450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Одеса- 2021</a:t>
            </a:r>
          </a:p>
        </p:txBody>
      </p:sp>
    </p:spTree>
    <p:extLst>
      <p:ext uri="{BB962C8B-B14F-4D97-AF65-F5344CB8AC3E}">
        <p14:creationId xmlns:p14="http://schemas.microsoft.com/office/powerpoint/2010/main" val="108145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7014" y="184638"/>
            <a:ext cx="8856786" cy="199067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 err="1"/>
              <a:t>Бронхіоліт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широкий </a:t>
            </a:r>
            <a:r>
              <a:rPr lang="ru-RU" dirty="0" err="1"/>
              <a:t>термін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відноситься</a:t>
            </a:r>
            <a:r>
              <a:rPr lang="ru-RU" dirty="0"/>
              <a:t> до </a:t>
            </a:r>
            <a:r>
              <a:rPr lang="ru-RU" dirty="0" err="1"/>
              <a:t>будь-якої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r>
              <a:rPr lang="ru-RU" dirty="0"/>
              <a:t> </a:t>
            </a:r>
            <a:r>
              <a:rPr lang="ru-RU" dirty="0" err="1"/>
              <a:t>бронхіол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7014" y="2400300"/>
            <a:ext cx="8856785" cy="434455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br>
              <a:rPr lang="ru-RU" sz="2400" dirty="0"/>
            </a:br>
            <a:r>
              <a:rPr lang="ru-RU" sz="2400" dirty="0" err="1"/>
              <a:t>Клінічно</a:t>
            </a:r>
            <a:r>
              <a:rPr lang="ru-RU" sz="2400" dirty="0"/>
              <a:t>, </a:t>
            </a:r>
            <a:r>
              <a:rPr lang="ru-RU" sz="2400" dirty="0" err="1"/>
              <a:t>функціонально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морфологічно</a:t>
            </a:r>
            <a:r>
              <a:rPr lang="ru-RU" sz="2400" dirty="0"/>
              <a:t> </a:t>
            </a:r>
            <a:r>
              <a:rPr lang="ru-RU" sz="2400" dirty="0" err="1"/>
              <a:t>високо</a:t>
            </a:r>
            <a:r>
              <a:rPr lang="ru-RU" sz="2400" dirty="0"/>
              <a:t> </a:t>
            </a:r>
            <a:r>
              <a:rPr lang="ru-RU" sz="2400" dirty="0" err="1"/>
              <a:t>варіабельний</a:t>
            </a:r>
            <a:endParaRPr lang="ru-RU" sz="2400" dirty="0"/>
          </a:p>
          <a:p>
            <a:br>
              <a:rPr lang="ru-RU" sz="2400" dirty="0"/>
            </a:br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первинним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вторинним</a:t>
            </a:r>
            <a:endParaRPr lang="ru-RU" sz="2400" dirty="0"/>
          </a:p>
          <a:p>
            <a:br>
              <a:rPr lang="ru-RU" sz="2400" dirty="0"/>
            </a:br>
            <a:r>
              <a:rPr lang="ru-RU" sz="2400" dirty="0" err="1"/>
              <a:t>Існує</a:t>
            </a:r>
            <a:r>
              <a:rPr lang="ru-RU" sz="2400" dirty="0"/>
              <a:t> </a:t>
            </a:r>
            <a:r>
              <a:rPr lang="ru-RU" sz="2400" dirty="0" err="1"/>
              <a:t>деякий</a:t>
            </a:r>
            <a:r>
              <a:rPr lang="ru-RU" sz="2400" dirty="0"/>
              <a:t> </a:t>
            </a:r>
            <a:r>
              <a:rPr lang="ru-RU" sz="2400" dirty="0" err="1"/>
              <a:t>збіг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терміном</a:t>
            </a:r>
            <a:r>
              <a:rPr lang="ru-RU" sz="2400" dirty="0"/>
              <a:t> </a:t>
            </a:r>
            <a:r>
              <a:rPr lang="ru-RU" sz="2400" b="1" dirty="0">
                <a:solidFill>
                  <a:srgbClr val="C00000"/>
                </a:solidFill>
              </a:rPr>
              <a:t>«хвороба </a:t>
            </a:r>
            <a:r>
              <a:rPr lang="ru-RU" sz="2400" b="1" dirty="0" err="1">
                <a:solidFill>
                  <a:srgbClr val="C00000"/>
                </a:solidFill>
              </a:rPr>
              <a:t>малих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дихальних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шляхів</a:t>
            </a:r>
            <a:r>
              <a:rPr lang="ru-RU" sz="2400" b="1" dirty="0">
                <a:solidFill>
                  <a:srgbClr val="C00000"/>
                </a:solidFill>
              </a:rPr>
              <a:t>».</a:t>
            </a:r>
          </a:p>
          <a:p>
            <a:r>
              <a:rPr lang="uk-UA" sz="2400" dirty="0"/>
              <a:t>Візуалізувати бронхіоліт найкраще за допомогою HRCT</a:t>
            </a:r>
          </a:p>
          <a:p>
            <a:r>
              <a:rPr lang="uk-UA" sz="2400" dirty="0"/>
              <a:t>Рентгенографія може показати нормальну картину або ознаки обструкції</a:t>
            </a:r>
            <a:endParaRPr lang="ru-RU" u="sng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11096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522" y="139783"/>
            <a:ext cx="6638193" cy="35934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45324" y="4352192"/>
            <a:ext cx="9486900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/>
              <a:t>      </a:t>
            </a:r>
            <a:r>
              <a:rPr lang="uk-UA" sz="2000" dirty="0"/>
              <a:t>Вторинна легенева часточка </a:t>
            </a:r>
            <a:r>
              <a:rPr lang="uk-UA" sz="2000" dirty="0" err="1"/>
              <a:t>-найменша</a:t>
            </a:r>
            <a:r>
              <a:rPr lang="uk-UA" sz="2000" dirty="0"/>
              <a:t> частина легень, відмежована сполучнотканинною перегородкою. Анатомічні елементи можна оцінювати тільки по даних МСКТ. </a:t>
            </a:r>
            <a:r>
              <a:rPr lang="uk-UA" sz="2000" dirty="0" err="1"/>
              <a:t>Субплеврально</a:t>
            </a:r>
            <a:r>
              <a:rPr lang="uk-UA" sz="2000" dirty="0"/>
              <a:t> в передніх і бічних і базальних відділах товщина перегородок максимальна і досягає 0.1 мм. Візуалізація полегшується повітряністю легеневої тканини.</a:t>
            </a:r>
            <a:r>
              <a:rPr lang="en-US" dirty="0"/>
              <a:t>    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478" y="1707776"/>
            <a:ext cx="1588774" cy="224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04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576647" y="87925"/>
            <a:ext cx="5615354" cy="6894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dirty="0" err="1"/>
              <a:t>Зліва</a:t>
            </a:r>
            <a:r>
              <a:rPr lang="ru-RU" dirty="0"/>
              <a:t> схема </a:t>
            </a:r>
            <a:r>
              <a:rPr lang="ru-RU" dirty="0" err="1"/>
              <a:t>будови</a:t>
            </a:r>
            <a:r>
              <a:rPr lang="ru-RU" dirty="0"/>
              <a:t> </a:t>
            </a:r>
            <a:r>
              <a:rPr lang="ru-RU" dirty="0" err="1"/>
              <a:t>дихального</a:t>
            </a:r>
            <a:r>
              <a:rPr lang="ru-RU" dirty="0"/>
              <a:t> дерева:</a:t>
            </a:r>
          </a:p>
          <a:p>
            <a:r>
              <a:rPr lang="ru-RU" dirty="0"/>
              <a:t>1. </a:t>
            </a:r>
            <a:r>
              <a:rPr lang="uk-UA" dirty="0"/>
              <a:t>Кінцева бронхіола</a:t>
            </a:r>
            <a:r>
              <a:rPr lang="ru-RU" dirty="0"/>
              <a:t>.</a:t>
            </a:r>
          </a:p>
          <a:p>
            <a:r>
              <a:rPr lang="ru-RU" dirty="0"/>
              <a:t>2.    </a:t>
            </a:r>
            <a:r>
              <a:rPr lang="ru-RU" dirty="0" err="1"/>
              <a:t>Дихальна</a:t>
            </a:r>
            <a:r>
              <a:rPr lang="ru-RU" dirty="0"/>
              <a:t> </a:t>
            </a:r>
            <a:r>
              <a:rPr lang="ru-RU" dirty="0" err="1"/>
              <a:t>бронхіола</a:t>
            </a:r>
            <a:r>
              <a:rPr lang="ru-RU" dirty="0"/>
              <a:t>.</a:t>
            </a:r>
          </a:p>
          <a:p>
            <a:r>
              <a:rPr lang="ru-RU" dirty="0"/>
              <a:t>3,4. </a:t>
            </a:r>
            <a:r>
              <a:rPr lang="ru-RU" dirty="0" err="1"/>
              <a:t>Альвеолярні</a:t>
            </a:r>
            <a:r>
              <a:rPr lang="ru-RU" dirty="0"/>
              <a:t> ходи.</a:t>
            </a:r>
          </a:p>
          <a:p>
            <a:pPr marL="457200" indent="-457200">
              <a:buAutoNum type="arabicPeriod" startAt="5"/>
            </a:pPr>
            <a:r>
              <a:rPr lang="ru-RU" dirty="0" err="1"/>
              <a:t>Альвеолярний</a:t>
            </a:r>
            <a:r>
              <a:rPr lang="ru-RU" dirty="0"/>
              <a:t> </a:t>
            </a:r>
            <a:r>
              <a:rPr lang="ru-RU" dirty="0" err="1"/>
              <a:t>мішечок</a:t>
            </a:r>
            <a:r>
              <a:rPr lang="ru-RU" dirty="0"/>
              <a:t>.</a:t>
            </a:r>
          </a:p>
          <a:p>
            <a:pPr marL="457200" indent="-457200">
              <a:buAutoNum type="arabicPeriod" startAt="5"/>
            </a:pPr>
            <a:endParaRPr lang="ru-RU" dirty="0"/>
          </a:p>
          <a:p>
            <a:r>
              <a:rPr lang="uk-UA" dirty="0"/>
              <a:t>Справа Будова легеневої часточки</a:t>
            </a:r>
            <a:r>
              <a:rPr lang="ru-RU" dirty="0"/>
              <a:t>(</a:t>
            </a:r>
            <a:r>
              <a:rPr lang="en-US" dirty="0" err="1"/>
              <a:t>SchnzH</a:t>
            </a:r>
            <a:r>
              <a:rPr lang="en-US" dirty="0"/>
              <a:t>, 1975)</a:t>
            </a:r>
          </a:p>
          <a:p>
            <a:pPr marL="457200" indent="-457200">
              <a:buAutoNum type="arabicPeriod"/>
            </a:pPr>
            <a:r>
              <a:rPr lang="uk-UA" dirty="0"/>
              <a:t>часточковий бронх</a:t>
            </a:r>
            <a:r>
              <a:rPr lang="ru-RU" dirty="0"/>
              <a:t>.</a:t>
            </a:r>
          </a:p>
          <a:p>
            <a:pPr marL="457200" indent="-457200">
              <a:buAutoNum type="arabicPeriod"/>
            </a:pPr>
            <a:r>
              <a:rPr lang="ru-RU" dirty="0" err="1"/>
              <a:t>часточкова</a:t>
            </a:r>
            <a:r>
              <a:rPr lang="ru-RU" dirty="0"/>
              <a:t> </a:t>
            </a:r>
            <a:r>
              <a:rPr lang="ru-RU" dirty="0" err="1"/>
              <a:t>артерія</a:t>
            </a:r>
            <a:r>
              <a:rPr lang="ru-RU" dirty="0"/>
              <a:t>.</a:t>
            </a:r>
          </a:p>
          <a:p>
            <a:pPr marL="457200" indent="-457200">
              <a:buAutoNum type="arabicPeriod"/>
            </a:pPr>
            <a:r>
              <a:rPr lang="ru-RU" dirty="0" err="1"/>
              <a:t>Міжчасточкова</a:t>
            </a:r>
            <a:r>
              <a:rPr lang="ru-RU" dirty="0"/>
              <a:t> вена.</a:t>
            </a:r>
          </a:p>
          <a:p>
            <a:pPr marL="457200" indent="-457200">
              <a:buAutoNum type="arabicPeriod"/>
            </a:pPr>
            <a:r>
              <a:rPr lang="uk-UA" dirty="0"/>
              <a:t>Кінцеві бронхіоли.</a:t>
            </a:r>
          </a:p>
          <a:p>
            <a:pPr marL="457200" indent="-457200">
              <a:buAutoNum type="arabicPeriod"/>
            </a:pPr>
            <a:r>
              <a:rPr lang="ru-RU" dirty="0" err="1"/>
              <a:t>Альвеолярні</a:t>
            </a:r>
            <a:r>
              <a:rPr lang="ru-RU" dirty="0"/>
              <a:t> </a:t>
            </a:r>
            <a:r>
              <a:rPr lang="ru-RU" dirty="0" err="1"/>
              <a:t>бронхіоли</a:t>
            </a:r>
            <a:r>
              <a:rPr lang="ru-RU" dirty="0"/>
              <a:t>.</a:t>
            </a:r>
          </a:p>
          <a:p>
            <a:pPr marL="457200" indent="-457200">
              <a:buAutoNum type="arabicPeriod"/>
            </a:pPr>
            <a:r>
              <a:rPr lang="uk-UA" dirty="0"/>
              <a:t>Кінцеві альвеолярні бронхіоли</a:t>
            </a:r>
            <a:r>
              <a:rPr lang="ru-RU" dirty="0"/>
              <a:t>.</a:t>
            </a:r>
          </a:p>
          <a:p>
            <a:pPr marL="457200" indent="-457200">
              <a:buAutoNum type="arabicPeriod"/>
            </a:pPr>
            <a:r>
              <a:rPr lang="ru-RU" dirty="0" err="1"/>
              <a:t>Ацинуси</a:t>
            </a:r>
            <a:r>
              <a:rPr lang="ru-RU" dirty="0"/>
              <a:t>.</a:t>
            </a:r>
          </a:p>
          <a:p>
            <a:pPr marL="457200" indent="-457200">
              <a:buAutoNum type="arabicPeriod"/>
            </a:pPr>
            <a:r>
              <a:rPr lang="ru-RU" dirty="0" err="1"/>
              <a:t>Міжальвеолярні</a:t>
            </a:r>
            <a:r>
              <a:rPr lang="ru-RU" dirty="0"/>
              <a:t> </a:t>
            </a:r>
            <a:r>
              <a:rPr lang="ru-RU" dirty="0" err="1"/>
              <a:t>перетинки</a:t>
            </a:r>
            <a:r>
              <a:rPr lang="ru-RU" dirty="0"/>
              <a:t>.</a:t>
            </a:r>
          </a:p>
          <a:p>
            <a:pPr marL="457200" indent="-457200">
              <a:buAutoNum type="arabicPeriod"/>
            </a:pPr>
            <a:endParaRPr lang="ru-RU" dirty="0"/>
          </a:p>
          <a:p>
            <a:r>
              <a:rPr lang="ru-RU" dirty="0"/>
              <a:t> </a:t>
            </a: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en-US" sz="2000" dirty="0"/>
          </a:p>
          <a:p>
            <a:endParaRPr lang="ru-RU" sz="2000" dirty="0"/>
          </a:p>
          <a:p>
            <a:endParaRPr lang="en-US" sz="2000" dirty="0"/>
          </a:p>
          <a:p>
            <a:r>
              <a:rPr lang="en-US" dirty="0"/>
              <a:t>     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92" y="0"/>
            <a:ext cx="4673740" cy="37543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38993" y="3754316"/>
            <a:ext cx="48519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err="1"/>
              <a:t>Рентгено-діагностика</a:t>
            </a:r>
            <a:r>
              <a:rPr lang="uk-UA" sz="1400" dirty="0"/>
              <a:t> захворювань органів дихання</a:t>
            </a:r>
            <a:r>
              <a:rPr lang="ru-RU" sz="1400" dirty="0"/>
              <a:t>., </a:t>
            </a:r>
            <a:r>
              <a:rPr lang="ru-RU" sz="1400" dirty="0" err="1"/>
              <a:t>Л.С.Розенштраух</a:t>
            </a:r>
            <a:r>
              <a:rPr lang="ru-RU" sz="1400" dirty="0"/>
              <a:t>, </a:t>
            </a:r>
            <a:r>
              <a:rPr lang="ru-RU" sz="1400" dirty="0" err="1"/>
              <a:t>Н.І.Рибакова</a:t>
            </a:r>
            <a:r>
              <a:rPr lang="ru-RU" sz="1400" dirty="0"/>
              <a:t>, </a:t>
            </a:r>
            <a:r>
              <a:rPr lang="ru-RU" sz="1400" dirty="0" err="1"/>
              <a:t>М.Г.Виннер,М</a:t>
            </a:r>
            <a:r>
              <a:rPr lang="ru-RU" sz="1400" dirty="0"/>
              <a:t>. «Медицина»,1987р., ст26. 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1556237" y="4778023"/>
            <a:ext cx="5020409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Крізь отвори в стінках альвеол (пори </a:t>
            </a:r>
            <a:r>
              <a:rPr lang="uk-UA" dirty="0" err="1"/>
              <a:t>Кона</a:t>
            </a:r>
            <a:r>
              <a:rPr lang="uk-UA" dirty="0"/>
              <a:t>) здійснюється колатеральна вентиляція: перехід повітря по градієнту тиску від «більше» до «менше».</a:t>
            </a:r>
          </a:p>
          <a:p>
            <a:r>
              <a:rPr lang="uk-UA" dirty="0"/>
              <a:t>  У </a:t>
            </a:r>
            <a:r>
              <a:rPr lang="uk-UA" dirty="0" err="1"/>
              <a:t>гіповентильованих</a:t>
            </a:r>
            <a:r>
              <a:rPr lang="uk-UA" dirty="0"/>
              <a:t> структурах, що спалися, тиск «менше».</a:t>
            </a:r>
          </a:p>
        </p:txBody>
      </p:sp>
    </p:spTree>
    <p:extLst>
      <p:ext uri="{BB962C8B-B14F-4D97-AF65-F5344CB8AC3E}">
        <p14:creationId xmlns:p14="http://schemas.microsoft.com/office/powerpoint/2010/main" val="3751739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85616" y="174924"/>
            <a:ext cx="5906385" cy="77559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err="1"/>
              <a:t>Схематичне</a:t>
            </a:r>
            <a:r>
              <a:rPr lang="ru-RU" sz="2000" dirty="0"/>
              <a:t> </a:t>
            </a:r>
            <a:r>
              <a:rPr lang="ru-RU" sz="2000" dirty="0" err="1"/>
              <a:t>зображення</a:t>
            </a:r>
            <a:r>
              <a:rPr lang="ru-RU" sz="2000" dirty="0"/>
              <a:t> </a:t>
            </a:r>
            <a:r>
              <a:rPr lang="ru-RU" sz="2000" dirty="0" err="1"/>
              <a:t>альвеолярних</a:t>
            </a:r>
            <a:r>
              <a:rPr lang="ru-RU" sz="2000" dirty="0"/>
              <a:t> </a:t>
            </a:r>
            <a:r>
              <a:rPr lang="ru-RU" sz="2000" dirty="0" err="1"/>
              <a:t>стінок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оточуючих</a:t>
            </a:r>
            <a:r>
              <a:rPr lang="ru-RU" sz="2000" dirty="0"/>
              <a:t> </a:t>
            </a:r>
            <a:r>
              <a:rPr lang="ru-RU" sz="2000" dirty="0" err="1"/>
              <a:t>капілярів</a:t>
            </a:r>
            <a:r>
              <a:rPr lang="ru-RU" sz="2000" dirty="0"/>
              <a:t> (1)</a:t>
            </a:r>
          </a:p>
          <a:p>
            <a:r>
              <a:rPr lang="ru-RU" sz="2000" dirty="0" err="1"/>
              <a:t>Альвеолярні</a:t>
            </a:r>
            <a:r>
              <a:rPr lang="ru-RU" sz="2000" dirty="0"/>
              <a:t> пари (2) 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здійснюють</a:t>
            </a:r>
            <a:r>
              <a:rPr lang="ru-RU" sz="2000" dirty="0"/>
              <a:t> </a:t>
            </a:r>
            <a:r>
              <a:rPr lang="ru-RU" sz="2000" dirty="0" err="1"/>
              <a:t>коллатеральну</a:t>
            </a:r>
            <a:r>
              <a:rPr lang="ru-RU" sz="2000" dirty="0"/>
              <a:t> </a:t>
            </a:r>
            <a:r>
              <a:rPr lang="ru-RU" sz="2000" dirty="0" err="1"/>
              <a:t>вентиляцію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Альвеоли</a:t>
            </a:r>
            <a:r>
              <a:rPr lang="ru-RU" sz="2000" dirty="0"/>
              <a:t>(3).</a:t>
            </a:r>
          </a:p>
          <a:p>
            <a:endParaRPr lang="ru-RU" sz="2000" dirty="0"/>
          </a:p>
          <a:p>
            <a:r>
              <a:rPr lang="uk-UA" sz="2000" dirty="0"/>
              <a:t>    Колатеральна вентиляція призводить до того, що ателектаз не є обов'язковим і негайним наслідком </a:t>
            </a:r>
            <a:r>
              <a:rPr lang="uk-UA" sz="2000" dirty="0" err="1"/>
              <a:t>обтурації</a:t>
            </a:r>
            <a:r>
              <a:rPr lang="uk-UA" sz="2000" dirty="0"/>
              <a:t> бронхів, незважаючи на їх кінцевий характер</a:t>
            </a:r>
            <a:r>
              <a:rPr lang="ru-RU" sz="2000" dirty="0"/>
              <a:t>.</a:t>
            </a:r>
          </a:p>
          <a:p>
            <a:r>
              <a:rPr lang="uk-UA" sz="2000" dirty="0"/>
              <a:t>     Протягом декількох тижнів може зберігатися повітряність ділянки легень, яка не отримує повітря через бронх.</a:t>
            </a:r>
          </a:p>
          <a:p>
            <a:r>
              <a:rPr lang="uk-UA" sz="2000" i="1" dirty="0"/>
              <a:t>   Виняток: </a:t>
            </a:r>
            <a:r>
              <a:rPr lang="uk-UA" sz="2000" dirty="0" err="1"/>
              <a:t>обтурація</a:t>
            </a:r>
            <a:r>
              <a:rPr lang="uk-UA" sz="2000" dirty="0"/>
              <a:t> часткового бронха, неминуче призводить до ателектазу частки. Листки </a:t>
            </a:r>
            <a:r>
              <a:rPr lang="uk-UA" sz="2000" dirty="0" err="1"/>
              <a:t>міжчасткової</a:t>
            </a:r>
            <a:r>
              <a:rPr lang="uk-UA" sz="2000" dirty="0"/>
              <a:t> плеври НЕ перешкоджають колатеральній вентиляції через неї.</a:t>
            </a:r>
            <a:r>
              <a:rPr lang="ru-RU" sz="2000" dirty="0"/>
              <a:t>        </a:t>
            </a:r>
          </a:p>
          <a:p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ru-RU" sz="2000" dirty="0"/>
          </a:p>
          <a:p>
            <a:pPr marL="457200" indent="-457200">
              <a:buAutoNum type="arabicPeriod"/>
            </a:pPr>
            <a:endParaRPr lang="en-US" sz="2000" dirty="0"/>
          </a:p>
          <a:p>
            <a:endParaRPr lang="ru-RU" sz="2000" dirty="0"/>
          </a:p>
          <a:p>
            <a:endParaRPr lang="en-US" sz="2000" dirty="0"/>
          </a:p>
          <a:p>
            <a:r>
              <a:rPr lang="en-US" dirty="0"/>
              <a:t>     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09875" y="5460023"/>
            <a:ext cx="4675741" cy="738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Рентген-діагностика захворювань органів дихання</a:t>
            </a:r>
            <a:r>
              <a:rPr lang="ru-RU" sz="1400" dirty="0"/>
              <a:t>., Л.С. </a:t>
            </a:r>
            <a:r>
              <a:rPr lang="ru-RU" sz="1400" dirty="0" err="1"/>
              <a:t>Розенштраух</a:t>
            </a:r>
            <a:r>
              <a:rPr lang="ru-RU" sz="1400" dirty="0"/>
              <a:t>, Н.І. </a:t>
            </a:r>
            <a:r>
              <a:rPr lang="ru-RU" sz="1400" dirty="0" err="1"/>
              <a:t>Рибакова</a:t>
            </a:r>
            <a:r>
              <a:rPr lang="ru-RU" sz="1400" dirty="0"/>
              <a:t>, М.Г. </a:t>
            </a:r>
            <a:r>
              <a:rPr lang="ru-RU" sz="1400" dirty="0" err="1"/>
              <a:t>Виннер</a:t>
            </a:r>
            <a:r>
              <a:rPr lang="ru-RU" sz="1400" dirty="0"/>
              <a:t>, М. «Медицина»,1987р., ст. 27.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875" y="174924"/>
            <a:ext cx="4675741" cy="499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29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646" y="249892"/>
            <a:ext cx="10677354" cy="6608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0080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5469" y="501163"/>
            <a:ext cx="9618785" cy="5969976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3100" b="1" dirty="0" err="1"/>
              <a:t>Рентгенографія</a:t>
            </a:r>
            <a:r>
              <a:rPr lang="ru-RU" sz="3100" b="1" dirty="0"/>
              <a:t> </a:t>
            </a:r>
            <a:r>
              <a:rPr lang="ru-RU" sz="3100" b="1" dirty="0" err="1"/>
              <a:t>може</a:t>
            </a:r>
            <a:r>
              <a:rPr lang="ru-RU" sz="3100" b="1" dirty="0"/>
              <a:t> </a:t>
            </a:r>
            <a:r>
              <a:rPr lang="ru-RU" sz="3100" b="1" dirty="0" err="1"/>
              <a:t>показати</a:t>
            </a:r>
            <a:r>
              <a:rPr lang="ru-RU" sz="3100" b="1" dirty="0"/>
              <a:t> </a:t>
            </a:r>
            <a:r>
              <a:rPr lang="ru-RU" sz="3100" b="1" dirty="0" err="1"/>
              <a:t>нормальну</a:t>
            </a:r>
            <a:r>
              <a:rPr lang="ru-RU" sz="3100" b="1" dirty="0"/>
              <a:t> рентген-картину </a:t>
            </a:r>
            <a:r>
              <a:rPr lang="ru-RU" sz="3100" b="1" dirty="0" err="1"/>
              <a:t>або</a:t>
            </a:r>
            <a:r>
              <a:rPr lang="ru-RU" sz="3100" b="1" dirty="0"/>
              <a:t> </a:t>
            </a:r>
            <a:r>
              <a:rPr lang="ru-RU" sz="3100" b="1" dirty="0" err="1"/>
              <a:t>ознаки</a:t>
            </a:r>
            <a:r>
              <a:rPr lang="ru-RU" sz="3100" b="1" dirty="0"/>
              <a:t> </a:t>
            </a:r>
            <a:r>
              <a:rPr lang="ru-RU" sz="3100" b="1" dirty="0" err="1"/>
              <a:t>обструкції</a:t>
            </a:r>
            <a:r>
              <a:rPr lang="ru-RU" sz="3100" b="1" dirty="0"/>
              <a:t>:</a:t>
            </a:r>
          </a:p>
          <a:p>
            <a:r>
              <a:rPr lang="ru-RU" dirty="0"/>
              <a:t>             </a:t>
            </a:r>
            <a:r>
              <a:rPr lang="uk-UA" dirty="0"/>
              <a:t>збільшення обсягу однієї або обох легень аж до утворення псевдо </a:t>
            </a:r>
            <a:r>
              <a:rPr lang="uk-UA" dirty="0" err="1"/>
              <a:t>медіастінальних</a:t>
            </a:r>
            <a:r>
              <a:rPr lang="uk-UA" dirty="0"/>
              <a:t> гриж і візуального звуження \ зміщення судинного пучка</a:t>
            </a:r>
            <a:endParaRPr lang="ru-RU" dirty="0"/>
          </a:p>
          <a:p>
            <a:r>
              <a:rPr lang="ru-RU" dirty="0"/>
              <a:t>             </a:t>
            </a:r>
            <a:r>
              <a:rPr lang="uk-UA" dirty="0"/>
              <a:t>рівномірне підвищення прозорості легеневих полів на периферії або </a:t>
            </a:r>
            <a:r>
              <a:rPr lang="uk-UA" dirty="0" err="1"/>
              <a:t>базально</a:t>
            </a:r>
            <a:r>
              <a:rPr lang="uk-UA" dirty="0"/>
              <a:t> (вище ніж у верхніх відділах)</a:t>
            </a:r>
            <a:endParaRPr lang="ru-RU" dirty="0"/>
          </a:p>
          <a:p>
            <a:r>
              <a:rPr lang="ru-RU" dirty="0"/>
              <a:t>              «</a:t>
            </a:r>
            <a:r>
              <a:rPr lang="uk-UA" dirty="0"/>
              <a:t>повітряні пастки »(ділянки локального збільшення прозорості, що зберігаються на одному і тому ж місці на </a:t>
            </a:r>
            <a:r>
              <a:rPr lang="uk-UA" dirty="0" err="1"/>
              <a:t>інспіраторній</a:t>
            </a:r>
            <a:r>
              <a:rPr lang="uk-UA" dirty="0"/>
              <a:t> і експіраторній рентгенограмі)</a:t>
            </a:r>
            <a:endParaRPr lang="ru-RU" dirty="0"/>
          </a:p>
          <a:p>
            <a:r>
              <a:rPr lang="ru-RU" dirty="0"/>
              <a:t>              </a:t>
            </a:r>
            <a:r>
              <a:rPr lang="uk-UA" dirty="0"/>
              <a:t> зміна форми діафрагми (намет)</a:t>
            </a:r>
            <a:endParaRPr lang="ru-RU" dirty="0"/>
          </a:p>
          <a:p>
            <a:r>
              <a:rPr lang="ru-RU" dirty="0"/>
              <a:t>             </a:t>
            </a:r>
            <a:r>
              <a:rPr lang="uk-UA" dirty="0"/>
              <a:t> поглиблення латеральних синусів</a:t>
            </a:r>
            <a:endParaRPr lang="ru-RU" dirty="0"/>
          </a:p>
          <a:p>
            <a:r>
              <a:rPr lang="ru-RU" dirty="0"/>
              <a:t>             </a:t>
            </a:r>
            <a:r>
              <a:rPr lang="uk-UA" dirty="0"/>
              <a:t> зменшення КТІ</a:t>
            </a:r>
            <a:endParaRPr lang="ru-RU" dirty="0"/>
          </a:p>
          <a:p>
            <a:r>
              <a:rPr lang="ru-RU" dirty="0"/>
              <a:t>              </a:t>
            </a:r>
            <a:r>
              <a:rPr lang="uk-UA" dirty="0"/>
              <a:t>зниження прозорості легеневої тканини через збагачення прикореневого </a:t>
            </a:r>
            <a:r>
              <a:rPr lang="uk-UA" dirty="0" err="1"/>
              <a:t>інтерстицію</a:t>
            </a:r>
            <a:endParaRPr lang="ru-RU" dirty="0"/>
          </a:p>
          <a:p>
            <a:r>
              <a:rPr lang="ru-RU" dirty="0"/>
              <a:t>              </a:t>
            </a:r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dirty="0" err="1"/>
              <a:t>ніжних</a:t>
            </a:r>
            <a:r>
              <a:rPr lang="ru-RU" dirty="0"/>
              <a:t>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вогнищевих</a:t>
            </a:r>
            <a:r>
              <a:rPr lang="ru-RU" dirty="0"/>
              <a:t> </a:t>
            </a:r>
            <a:r>
              <a:rPr lang="ru-RU" dirty="0" err="1"/>
              <a:t>тіней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чіткими</a:t>
            </a:r>
            <a:r>
              <a:rPr lang="ru-RU" dirty="0"/>
              <a:t> контурами</a:t>
            </a:r>
          </a:p>
          <a:p>
            <a:r>
              <a:rPr lang="ru-RU" dirty="0"/>
              <a:t>              </a:t>
            </a:r>
            <a:r>
              <a:rPr lang="uk-UA" dirty="0"/>
              <a:t>посилення легеневого малюнка в центральних відділах по </a:t>
            </a:r>
            <a:r>
              <a:rPr lang="uk-UA" dirty="0" err="1"/>
              <a:t>перибронхіальному</a:t>
            </a:r>
            <a:r>
              <a:rPr lang="uk-UA" dirty="0"/>
              <a:t> типу (візуалізація дрібних бронхів через потовщення-набряку його стінок)</a:t>
            </a:r>
            <a:endParaRPr lang="ru-RU" dirty="0"/>
          </a:p>
          <a:p>
            <a:r>
              <a:rPr lang="ru-RU" dirty="0"/>
              <a:t>               </a:t>
            </a:r>
            <a:r>
              <a:rPr lang="uk-UA" dirty="0"/>
              <a:t>посилення легеневого малюнка по ретикулярному типу, може простежуватися в периферичних відділах аж до плащового шару</a:t>
            </a:r>
            <a:endParaRPr lang="ru-RU" dirty="0"/>
          </a:p>
          <a:p>
            <a:r>
              <a:rPr lang="ru-RU" dirty="0"/>
              <a:t>              </a:t>
            </a:r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dirty="0" err="1"/>
              <a:t>ліній</a:t>
            </a:r>
            <a:r>
              <a:rPr lang="ru-RU" dirty="0"/>
              <a:t> </a:t>
            </a:r>
            <a:r>
              <a:rPr lang="ru-RU" dirty="0" err="1"/>
              <a:t>Керлі</a:t>
            </a:r>
            <a:r>
              <a:rPr lang="ru-RU" dirty="0"/>
              <a:t> В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61277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2622" y="79131"/>
            <a:ext cx="8789377" cy="85854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dirty="0"/>
              <a:t>Бронхіоліт «локальне здуття</a:t>
            </a:r>
            <a:r>
              <a:rPr lang="ru-RU" dirty="0"/>
              <a:t>»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005" y="1122318"/>
            <a:ext cx="2825895" cy="2406774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418" y="1005219"/>
            <a:ext cx="5744377" cy="574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10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951892" y="4510455"/>
            <a:ext cx="9821008" cy="2154114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000" i="1" dirty="0"/>
              <a:t>-Права </a:t>
            </a:r>
            <a:r>
              <a:rPr lang="ru-RU" sz="2000" i="1" dirty="0" err="1"/>
              <a:t>верхня</a:t>
            </a:r>
            <a:r>
              <a:rPr lang="ru-RU" sz="2000" i="1" dirty="0"/>
              <a:t> </a:t>
            </a:r>
            <a:r>
              <a:rPr lang="ru-RU" sz="2000" i="1" dirty="0" err="1"/>
              <a:t>частка</a:t>
            </a:r>
            <a:r>
              <a:rPr lang="ru-RU" sz="2000" i="1" dirty="0"/>
              <a:t> </a:t>
            </a:r>
            <a:r>
              <a:rPr lang="ru-RU" sz="2000" i="1" dirty="0" err="1"/>
              <a:t>зменшена</a:t>
            </a:r>
            <a:r>
              <a:rPr lang="ru-RU" sz="2000" i="1" dirty="0"/>
              <a:t> в </a:t>
            </a:r>
            <a:r>
              <a:rPr lang="ru-RU" sz="2000" i="1" dirty="0" err="1"/>
              <a:t>обсязі</a:t>
            </a:r>
            <a:r>
              <a:rPr lang="ru-RU" sz="2000" i="1" dirty="0"/>
              <a:t>, мала </a:t>
            </a:r>
            <a:r>
              <a:rPr lang="ru-RU" sz="2000" i="1" dirty="0" err="1"/>
              <a:t>міжчасткова</a:t>
            </a:r>
            <a:r>
              <a:rPr lang="ru-RU" sz="2000" i="1" dirty="0"/>
              <a:t> </a:t>
            </a:r>
            <a:r>
              <a:rPr lang="ru-RU" sz="2000" i="1" dirty="0" err="1"/>
              <a:t>щілина</a:t>
            </a:r>
            <a:r>
              <a:rPr lang="ru-RU" sz="2000" i="1" dirty="0"/>
              <a:t> «</a:t>
            </a:r>
            <a:r>
              <a:rPr lang="ru-RU" sz="2000" i="1" dirty="0" err="1"/>
              <a:t>втягнута</a:t>
            </a:r>
            <a:r>
              <a:rPr lang="ru-RU" sz="2000" i="1" dirty="0"/>
              <a:t>» в </a:t>
            </a:r>
            <a:r>
              <a:rPr lang="ru-RU" sz="2000" i="1" dirty="0" err="1"/>
              <a:t>бік</a:t>
            </a:r>
            <a:r>
              <a:rPr lang="ru-RU" sz="2000" i="1" dirty="0"/>
              <a:t> </a:t>
            </a:r>
            <a:r>
              <a:rPr lang="ru-RU" sz="2000" i="1" dirty="0" err="1"/>
              <a:t>верхньої</a:t>
            </a:r>
            <a:r>
              <a:rPr lang="ru-RU" sz="2000" i="1" dirty="0"/>
              <a:t> </a:t>
            </a:r>
            <a:r>
              <a:rPr lang="ru-RU" sz="2000" i="1" dirty="0" err="1"/>
              <a:t>частки</a:t>
            </a:r>
            <a:r>
              <a:rPr lang="ru-RU" sz="2000" i="1" dirty="0"/>
              <a:t> (</a:t>
            </a:r>
            <a:r>
              <a:rPr lang="ru-RU" sz="2000" i="1" dirty="0" err="1"/>
              <a:t>блакитні</a:t>
            </a:r>
            <a:r>
              <a:rPr lang="ru-RU" sz="2000" i="1" dirty="0"/>
              <a:t> </a:t>
            </a:r>
            <a:r>
              <a:rPr lang="ru-RU" sz="2000" i="1" dirty="0" err="1"/>
              <a:t>стрілки</a:t>
            </a:r>
            <a:r>
              <a:rPr lang="ru-RU" sz="2000" i="1" dirty="0"/>
              <a:t>). </a:t>
            </a:r>
            <a:r>
              <a:rPr lang="ru-RU" sz="2000" i="1" dirty="0" err="1"/>
              <a:t>Гіповентиляція</a:t>
            </a:r>
            <a:r>
              <a:rPr lang="ru-RU" sz="2000" i="1" dirty="0"/>
              <a:t>. </a:t>
            </a:r>
            <a:br>
              <a:rPr lang="ru-RU" sz="2000" i="1" dirty="0"/>
            </a:br>
            <a:r>
              <a:rPr lang="ru-RU" sz="2000" i="1" dirty="0"/>
              <a:t>-</a:t>
            </a:r>
            <a:r>
              <a:rPr lang="ru-RU" sz="2000" i="1" dirty="0" err="1"/>
              <a:t>Ділянка</a:t>
            </a:r>
            <a:r>
              <a:rPr lang="ru-RU" sz="2000" i="1" dirty="0"/>
              <a:t> в </a:t>
            </a:r>
            <a:r>
              <a:rPr lang="ru-RU" sz="2000" i="1" dirty="0" err="1"/>
              <a:t>центрі</a:t>
            </a:r>
            <a:r>
              <a:rPr lang="ru-RU" sz="2000" i="1" dirty="0"/>
              <a:t> </a:t>
            </a:r>
            <a:r>
              <a:rPr lang="ru-RU" sz="2000" i="1" dirty="0" err="1"/>
              <a:t>частково</a:t>
            </a:r>
            <a:r>
              <a:rPr lang="ru-RU" sz="2000" i="1" dirty="0"/>
              <a:t> </a:t>
            </a:r>
            <a:r>
              <a:rPr lang="ru-RU" sz="2000" i="1" dirty="0" err="1"/>
              <a:t>ателектазованої</a:t>
            </a:r>
            <a:r>
              <a:rPr lang="ru-RU" sz="2000" i="1" dirty="0"/>
              <a:t> </a:t>
            </a:r>
            <a:r>
              <a:rPr lang="ru-RU" sz="2000" i="1" dirty="0" err="1"/>
              <a:t>правої</a:t>
            </a:r>
            <a:r>
              <a:rPr lang="ru-RU" sz="2000" i="1" dirty="0"/>
              <a:t> </a:t>
            </a:r>
            <a:r>
              <a:rPr lang="ru-RU" sz="2000" i="1" dirty="0" err="1"/>
              <a:t>верхньої</a:t>
            </a:r>
            <a:r>
              <a:rPr lang="ru-RU" sz="2000" i="1" dirty="0"/>
              <a:t> </a:t>
            </a:r>
            <a:r>
              <a:rPr lang="ru-RU" sz="2000" i="1" dirty="0" err="1"/>
              <a:t>долі</a:t>
            </a:r>
            <a:r>
              <a:rPr lang="ru-RU" sz="2000" i="1" dirty="0"/>
              <a:t>- </a:t>
            </a:r>
            <a:r>
              <a:rPr lang="ru-RU" sz="2000" i="1" dirty="0" err="1"/>
              <a:t>локальне</a:t>
            </a:r>
            <a:r>
              <a:rPr lang="ru-RU" sz="2000" i="1" dirty="0"/>
              <a:t> </a:t>
            </a:r>
            <a:r>
              <a:rPr lang="ru-RU" sz="2000" i="1" dirty="0" err="1"/>
              <a:t>здуття</a:t>
            </a:r>
            <a:r>
              <a:rPr lang="ru-RU" sz="2000" i="1" dirty="0"/>
              <a:t> як результат </a:t>
            </a:r>
            <a:r>
              <a:rPr lang="ru-RU" sz="2000" i="1" dirty="0" err="1"/>
              <a:t>слизової</a:t>
            </a:r>
            <a:r>
              <a:rPr lang="ru-RU" sz="2000" i="1" dirty="0"/>
              <a:t> пробки (</a:t>
            </a:r>
            <a:r>
              <a:rPr lang="ru-RU" sz="2000" i="1" dirty="0" err="1"/>
              <a:t>синє</a:t>
            </a:r>
            <a:r>
              <a:rPr lang="ru-RU" sz="2000" i="1" dirty="0"/>
              <a:t> </a:t>
            </a:r>
            <a:r>
              <a:rPr lang="ru-RU" sz="2000" i="1" dirty="0" err="1"/>
              <a:t>обведення</a:t>
            </a:r>
            <a:r>
              <a:rPr lang="ru-RU" sz="2000" i="1" dirty="0"/>
              <a:t>). </a:t>
            </a:r>
            <a:br>
              <a:rPr lang="ru-RU" sz="2000" i="1" dirty="0"/>
            </a:br>
            <a:r>
              <a:rPr lang="ru-RU" sz="2000" i="1" dirty="0"/>
              <a:t>- </a:t>
            </a:r>
            <a:r>
              <a:rPr lang="ru-RU" sz="2000" i="1" dirty="0" err="1"/>
              <a:t>Легеневий</a:t>
            </a:r>
            <a:r>
              <a:rPr lang="ru-RU" sz="2000" i="1" dirty="0"/>
              <a:t> </a:t>
            </a:r>
            <a:r>
              <a:rPr lang="ru-RU" sz="2000" i="1" dirty="0" err="1"/>
              <a:t>малюнок</a:t>
            </a:r>
            <a:r>
              <a:rPr lang="ru-RU" sz="2000" i="1" dirty="0"/>
              <a:t> </a:t>
            </a:r>
            <a:r>
              <a:rPr lang="ru-RU" sz="2000" i="1" dirty="0" err="1"/>
              <a:t>з</a:t>
            </a:r>
            <a:r>
              <a:rPr lang="ru-RU" sz="2000" i="1" dirty="0"/>
              <a:t> </a:t>
            </a:r>
            <a:r>
              <a:rPr lang="ru-RU" sz="2000" i="1" dirty="0" err="1"/>
              <a:t>обох</a:t>
            </a:r>
            <a:r>
              <a:rPr lang="ru-RU" sz="2000" i="1" dirty="0"/>
              <a:t> </a:t>
            </a:r>
            <a:r>
              <a:rPr lang="ru-RU" sz="2000" i="1" dirty="0" err="1"/>
              <a:t>сторін</a:t>
            </a:r>
            <a:r>
              <a:rPr lang="ru-RU" sz="2000" i="1" dirty="0"/>
              <a:t> (</a:t>
            </a:r>
            <a:r>
              <a:rPr lang="ru-RU" sz="2000" i="1" dirty="0" err="1"/>
              <a:t>більше</a:t>
            </a:r>
            <a:r>
              <a:rPr lang="ru-RU" sz="2000" i="1" dirty="0"/>
              <a:t> в </a:t>
            </a:r>
            <a:r>
              <a:rPr lang="ru-RU" sz="2000" i="1" dirty="0" err="1"/>
              <a:t>передніх</a:t>
            </a:r>
            <a:r>
              <a:rPr lang="ru-RU" sz="2000" i="1" dirty="0"/>
              <a:t> </a:t>
            </a:r>
            <a:r>
              <a:rPr lang="ru-RU" sz="2000" i="1" dirty="0" err="1"/>
              <a:t>відділах</a:t>
            </a:r>
            <a:r>
              <a:rPr lang="ru-RU" sz="2000" i="1" dirty="0"/>
              <a:t>) </a:t>
            </a:r>
            <a:r>
              <a:rPr lang="ru-RU" sz="2000" i="1" dirty="0" err="1"/>
              <a:t>посилений</a:t>
            </a:r>
            <a:r>
              <a:rPr lang="ru-RU" sz="2000" i="1" dirty="0"/>
              <a:t> за </a:t>
            </a:r>
            <a:r>
              <a:rPr lang="ru-RU" sz="2000" i="1" dirty="0" err="1"/>
              <a:t>рахунок</a:t>
            </a:r>
            <a:r>
              <a:rPr lang="ru-RU" sz="2000" i="1" dirty="0"/>
              <a:t> ретикулярно-альвеолярного компонента через </a:t>
            </a:r>
            <a:r>
              <a:rPr lang="ru-RU" sz="2000" i="1" dirty="0" err="1"/>
              <a:t>що</a:t>
            </a:r>
            <a:r>
              <a:rPr lang="ru-RU" sz="2000" i="1" dirty="0"/>
              <a:t> </a:t>
            </a:r>
            <a:r>
              <a:rPr lang="ru-RU" sz="2000" i="1" dirty="0" err="1"/>
              <a:t>контури</a:t>
            </a:r>
            <a:r>
              <a:rPr lang="ru-RU" sz="2000" i="1" dirty="0"/>
              <a:t> </a:t>
            </a:r>
            <a:r>
              <a:rPr lang="ru-RU" sz="2000" i="1" dirty="0" err="1"/>
              <a:t>діафрагми</a:t>
            </a:r>
            <a:r>
              <a:rPr lang="ru-RU" sz="2000" i="1" dirty="0"/>
              <a:t> «</a:t>
            </a:r>
            <a:r>
              <a:rPr lang="ru-RU" sz="2000" i="1" dirty="0" err="1"/>
              <a:t>розмиті</a:t>
            </a:r>
            <a:r>
              <a:rPr lang="ru-RU" sz="2000" i="1" dirty="0"/>
              <a:t>», </a:t>
            </a:r>
            <a:r>
              <a:rPr lang="ru-RU" sz="2000" i="1" dirty="0" err="1"/>
              <a:t>нечіткі</a:t>
            </a:r>
            <a:r>
              <a:rPr lang="ru-RU" sz="2000" i="1" dirty="0"/>
              <a:t> по </a:t>
            </a:r>
            <a:r>
              <a:rPr lang="ru-RU" sz="2000" i="1" dirty="0" err="1"/>
              <a:t>обидва</a:t>
            </a:r>
            <a:r>
              <a:rPr lang="ru-RU" sz="2000" i="1" dirty="0"/>
              <a:t> боки (</a:t>
            </a:r>
            <a:r>
              <a:rPr lang="ru-RU" sz="2000" i="1" dirty="0" err="1"/>
              <a:t>червоні</a:t>
            </a:r>
            <a:r>
              <a:rPr lang="ru-RU" sz="2000" i="1" dirty="0"/>
              <a:t> </a:t>
            </a:r>
            <a:r>
              <a:rPr lang="ru-RU" sz="2000" i="1" dirty="0" err="1"/>
              <a:t>стрілки</a:t>
            </a:r>
            <a:r>
              <a:rPr lang="ru-RU" sz="2000" i="1" dirty="0"/>
              <a:t>).</a:t>
            </a:r>
            <a:br>
              <a:rPr lang="ru-RU" sz="2000" i="1" dirty="0"/>
            </a:br>
            <a:br>
              <a:rPr lang="ru-RU" sz="2000" i="1" dirty="0"/>
            </a:br>
            <a:r>
              <a:rPr lang="ru-RU" sz="2000" i="1" dirty="0"/>
              <a:t> </a:t>
            </a:r>
            <a:br>
              <a:rPr lang="ru-RU" sz="1800" b="1" dirty="0"/>
            </a:br>
            <a:br>
              <a:rPr lang="ru-RU" sz="1800" dirty="0"/>
            </a:br>
            <a:br>
              <a:rPr lang="ru-RU" sz="1800" dirty="0"/>
            </a:br>
            <a:endParaRPr lang="uk-UA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990" y="110373"/>
            <a:ext cx="4259406" cy="4259406"/>
          </a:xfrm>
          <a:prstGeom prst="rect">
            <a:avLst/>
          </a:prstGeom>
        </p:spPr>
      </p:pic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912" y="429101"/>
            <a:ext cx="4380918" cy="2837829"/>
          </a:xfrm>
        </p:spPr>
      </p:pic>
    </p:spTree>
    <p:extLst>
      <p:ext uri="{BB962C8B-B14F-4D97-AF65-F5344CB8AC3E}">
        <p14:creationId xmlns:p14="http://schemas.microsoft.com/office/powerpoint/2010/main" val="804021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7738" y="5090746"/>
            <a:ext cx="9944100" cy="1494692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000" i="1" dirty="0"/>
              <a:t> </a:t>
            </a:r>
            <a:r>
              <a:rPr lang="ru-RU" sz="2000" i="1" dirty="0" err="1"/>
              <a:t>Безповітряна</a:t>
            </a:r>
            <a:r>
              <a:rPr lang="ru-RU" sz="2000" i="1" dirty="0"/>
              <a:t> </a:t>
            </a:r>
            <a:r>
              <a:rPr lang="ru-RU" sz="2000" i="1" dirty="0" err="1"/>
              <a:t>ділянка</a:t>
            </a:r>
            <a:r>
              <a:rPr lang="ru-RU" sz="2000" i="1" dirty="0"/>
              <a:t> </a:t>
            </a:r>
            <a:r>
              <a:rPr lang="ru-RU" sz="2000" i="1" dirty="0" err="1"/>
              <a:t>правої</a:t>
            </a:r>
            <a:r>
              <a:rPr lang="ru-RU" sz="2000" i="1" dirty="0"/>
              <a:t> </a:t>
            </a:r>
            <a:r>
              <a:rPr lang="ru-RU" sz="2000" i="1" dirty="0" err="1"/>
              <a:t>легені</a:t>
            </a:r>
            <a:r>
              <a:rPr lang="ru-RU" sz="2000" i="1" dirty="0"/>
              <a:t> в </a:t>
            </a:r>
            <a:r>
              <a:rPr lang="ru-RU" sz="2000" i="1" dirty="0" err="1"/>
              <a:t>базально-задньому</a:t>
            </a:r>
            <a:r>
              <a:rPr lang="ru-RU" sz="2000" i="1" dirty="0"/>
              <a:t> </a:t>
            </a:r>
            <a:r>
              <a:rPr lang="ru-RU" sz="2000" i="1" dirty="0" err="1"/>
              <a:t>відділі</a:t>
            </a:r>
            <a:r>
              <a:rPr lang="ru-RU" sz="2000" i="1" dirty="0"/>
              <a:t> </a:t>
            </a:r>
            <a:r>
              <a:rPr lang="ru-RU" sz="2000" i="1" dirty="0" err="1"/>
              <a:t>нижньої</a:t>
            </a:r>
            <a:r>
              <a:rPr lang="ru-RU" sz="2000" i="1" dirty="0"/>
              <a:t> </a:t>
            </a:r>
            <a:r>
              <a:rPr lang="ru-RU" sz="2000" i="1" dirty="0" err="1"/>
              <a:t>частки</a:t>
            </a:r>
            <a:r>
              <a:rPr lang="ru-RU" sz="2000" i="1" dirty="0"/>
              <a:t> </a:t>
            </a:r>
            <a:r>
              <a:rPr lang="ru-RU" sz="2000" i="1" dirty="0" err="1"/>
              <a:t>обумовлена</a:t>
            </a:r>
            <a:r>
              <a:rPr lang="ru-RU" sz="2000" i="1" dirty="0"/>
              <a:t> </a:t>
            </a:r>
            <a:r>
              <a:rPr lang="ru-RU" sz="2000" i="1" dirty="0" err="1"/>
              <a:t>поступовою</a:t>
            </a:r>
            <a:r>
              <a:rPr lang="ru-RU" sz="2000" i="1" dirty="0"/>
              <a:t> </a:t>
            </a:r>
            <a:r>
              <a:rPr lang="ru-RU" sz="2000" i="1" dirty="0" err="1"/>
              <a:t>резорбцією</a:t>
            </a:r>
            <a:r>
              <a:rPr lang="ru-RU" sz="2000" i="1" dirty="0"/>
              <a:t> </a:t>
            </a:r>
            <a:r>
              <a:rPr lang="ru-RU" sz="2000" i="1" dirty="0" err="1"/>
              <a:t>повітря</a:t>
            </a:r>
            <a:r>
              <a:rPr lang="ru-RU" sz="2000" i="1" dirty="0"/>
              <a:t> </a:t>
            </a:r>
            <a:r>
              <a:rPr lang="ru-RU" sz="2000" i="1" dirty="0" err="1"/>
              <a:t>з</a:t>
            </a:r>
            <a:r>
              <a:rPr lang="ru-RU" sz="2000" i="1" dirty="0"/>
              <a:t> </a:t>
            </a:r>
            <a:r>
              <a:rPr lang="ru-RU" sz="2000" i="1" dirty="0" err="1"/>
              <a:t>раніше</a:t>
            </a:r>
            <a:r>
              <a:rPr lang="ru-RU" sz="2000" i="1" dirty="0"/>
              <a:t> </a:t>
            </a:r>
            <a:r>
              <a:rPr lang="ru-RU" sz="2000" i="1" dirty="0" err="1"/>
              <a:t>гіпервентилюваної</a:t>
            </a:r>
            <a:r>
              <a:rPr lang="ru-RU" sz="2000" i="1" dirty="0"/>
              <a:t> </a:t>
            </a:r>
            <a:r>
              <a:rPr lang="ru-RU" sz="2000" i="1" dirty="0" err="1"/>
              <a:t>ділянки</a:t>
            </a:r>
            <a:r>
              <a:rPr lang="ru-RU" sz="2000" i="1" dirty="0"/>
              <a:t>.</a:t>
            </a:r>
            <a:br>
              <a:rPr lang="ru-RU" sz="2000" i="1" dirty="0"/>
            </a:br>
            <a:r>
              <a:rPr lang="ru-RU" sz="2000" i="1" dirty="0"/>
              <a:t>      </a:t>
            </a:r>
            <a:r>
              <a:rPr lang="ru-RU" sz="2000" i="1" dirty="0" err="1"/>
              <a:t>Зумовлюється</a:t>
            </a:r>
            <a:r>
              <a:rPr lang="ru-RU" sz="2000" i="1" dirty="0"/>
              <a:t> </a:t>
            </a:r>
            <a:r>
              <a:rPr lang="ru-RU" sz="2000" i="1" dirty="0" err="1"/>
              <a:t>тривалою</a:t>
            </a:r>
            <a:r>
              <a:rPr lang="ru-RU" sz="2000" i="1" dirty="0"/>
              <a:t> </a:t>
            </a:r>
            <a:r>
              <a:rPr lang="ru-RU" sz="2000" i="1" dirty="0" err="1"/>
              <a:t>відсутністю</a:t>
            </a:r>
            <a:r>
              <a:rPr lang="ru-RU" sz="2000" i="1" dirty="0"/>
              <a:t> дренажу </a:t>
            </a:r>
            <a:r>
              <a:rPr lang="ru-RU" sz="2000" i="1" dirty="0" err="1"/>
              <a:t>і</a:t>
            </a:r>
            <a:r>
              <a:rPr lang="ru-RU" sz="2000" i="1" dirty="0"/>
              <a:t> </a:t>
            </a:r>
            <a:r>
              <a:rPr lang="ru-RU" sz="2000" i="1" dirty="0" err="1"/>
              <a:t>наявністю</a:t>
            </a:r>
            <a:r>
              <a:rPr lang="ru-RU" sz="2000" i="1" dirty="0"/>
              <a:t> </a:t>
            </a:r>
            <a:r>
              <a:rPr lang="ru-RU" sz="2000" i="1" dirty="0" err="1"/>
              <a:t>слизової</a:t>
            </a:r>
            <a:r>
              <a:rPr lang="ru-RU" sz="2000" i="1" dirty="0"/>
              <a:t> пробки. </a:t>
            </a:r>
            <a:r>
              <a:rPr lang="ru-RU" sz="2000" i="1" dirty="0" err="1"/>
              <a:t>Загрожує</a:t>
            </a:r>
            <a:r>
              <a:rPr lang="ru-RU" sz="2000" i="1" dirty="0"/>
              <a:t> </a:t>
            </a:r>
            <a:r>
              <a:rPr lang="ru-RU" sz="2000" i="1" dirty="0" err="1"/>
              <a:t>можливістю</a:t>
            </a:r>
            <a:r>
              <a:rPr lang="ru-RU" sz="2000" i="1" dirty="0"/>
              <a:t> </a:t>
            </a:r>
            <a:r>
              <a:rPr lang="ru-RU" sz="2000" i="1" dirty="0" err="1"/>
              <a:t>розвитку</a:t>
            </a:r>
            <a:r>
              <a:rPr lang="ru-RU" sz="2000" i="1" dirty="0"/>
              <a:t> </a:t>
            </a:r>
            <a:r>
              <a:rPr lang="ru-RU" sz="2000" i="1" dirty="0" err="1"/>
              <a:t>вторинної</a:t>
            </a:r>
            <a:r>
              <a:rPr lang="ru-RU" sz="2000" i="1" dirty="0"/>
              <a:t> </a:t>
            </a:r>
            <a:r>
              <a:rPr lang="ru-RU" sz="2000" i="1" dirty="0" err="1"/>
              <a:t>пневмонії</a:t>
            </a:r>
            <a:r>
              <a:rPr lang="ru-RU" sz="2000" i="1" dirty="0"/>
              <a:t>.</a:t>
            </a:r>
            <a:endParaRPr lang="uk-UA" sz="2000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659" y="271768"/>
            <a:ext cx="2857647" cy="2349621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08" y="95921"/>
            <a:ext cx="5002823" cy="48181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08" y="69544"/>
            <a:ext cx="5002823" cy="48181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08" y="95920"/>
            <a:ext cx="5002823" cy="481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00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987062" y="5046785"/>
            <a:ext cx="10128736" cy="1740876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000" i="1" dirty="0"/>
              <a:t>- В </a:t>
            </a:r>
            <a:r>
              <a:rPr lang="ru-RU" sz="2000" i="1" dirty="0" err="1"/>
              <a:t>проекції</a:t>
            </a:r>
            <a:r>
              <a:rPr lang="ru-RU" sz="2000" i="1" dirty="0"/>
              <a:t> </a:t>
            </a:r>
            <a:r>
              <a:rPr lang="ru-RU" sz="2000" i="1" dirty="0" err="1"/>
              <a:t>верхньої</a:t>
            </a:r>
            <a:r>
              <a:rPr lang="ru-RU" sz="2000" i="1" dirty="0"/>
              <a:t> </a:t>
            </a:r>
            <a:r>
              <a:rPr lang="ru-RU" sz="2000" i="1" dirty="0" err="1"/>
              <a:t>правої</a:t>
            </a:r>
            <a:r>
              <a:rPr lang="ru-RU" sz="2000" i="1" dirty="0"/>
              <a:t> </a:t>
            </a:r>
            <a:r>
              <a:rPr lang="ru-RU" sz="2000" i="1" dirty="0" err="1"/>
              <a:t>частки</a:t>
            </a:r>
            <a:r>
              <a:rPr lang="ru-RU" sz="2000" i="1" dirty="0"/>
              <a:t> </a:t>
            </a:r>
            <a:r>
              <a:rPr lang="ru-RU" sz="2000" i="1" dirty="0" err="1"/>
              <a:t>ділянка</a:t>
            </a:r>
            <a:r>
              <a:rPr lang="ru-RU" sz="2000" i="1" dirty="0"/>
              <a:t> локального </a:t>
            </a:r>
            <a:r>
              <a:rPr lang="ru-RU" sz="2000" i="1" dirty="0" err="1"/>
              <a:t>збільшення</a:t>
            </a:r>
            <a:r>
              <a:rPr lang="ru-RU" sz="2000" i="1" dirty="0"/>
              <a:t> </a:t>
            </a:r>
            <a:r>
              <a:rPr lang="ru-RU" sz="2000" i="1" dirty="0" err="1"/>
              <a:t>прозорості</a:t>
            </a:r>
            <a:r>
              <a:rPr lang="ru-RU" sz="2000" i="1" dirty="0"/>
              <a:t>- «</a:t>
            </a:r>
            <a:r>
              <a:rPr lang="ru-RU" sz="2000" i="1" dirty="0" err="1"/>
              <a:t>повітряна</a:t>
            </a:r>
            <a:r>
              <a:rPr lang="ru-RU" sz="2000" i="1" dirty="0"/>
              <a:t> </a:t>
            </a:r>
            <a:r>
              <a:rPr lang="ru-RU" sz="2000" i="1" dirty="0" err="1"/>
              <a:t>пастка</a:t>
            </a:r>
            <a:r>
              <a:rPr lang="ru-RU" sz="2000" i="1" dirty="0"/>
              <a:t>».</a:t>
            </a:r>
            <a:br>
              <a:rPr lang="ru-RU" sz="2000" i="1" dirty="0"/>
            </a:br>
            <a:r>
              <a:rPr lang="ru-RU" sz="2000" i="1" dirty="0"/>
              <a:t> -</a:t>
            </a:r>
            <a:r>
              <a:rPr lang="ru-RU" sz="2000" i="1" dirty="0" err="1"/>
              <a:t>Діафрагма</a:t>
            </a:r>
            <a:r>
              <a:rPr lang="ru-RU" sz="2000" i="1" dirty="0"/>
              <a:t> </a:t>
            </a:r>
            <a:r>
              <a:rPr lang="ru-RU" sz="2000" i="1" dirty="0" err="1"/>
              <a:t>утворює</a:t>
            </a:r>
            <a:r>
              <a:rPr lang="ru-RU" sz="2000" i="1" dirty="0"/>
              <a:t> «намет» .</a:t>
            </a:r>
            <a:br>
              <a:rPr lang="ru-RU" sz="2000" i="1" dirty="0"/>
            </a:br>
            <a:r>
              <a:rPr lang="ru-RU" sz="2000" i="1" dirty="0"/>
              <a:t> -</a:t>
            </a:r>
            <a:r>
              <a:rPr lang="ru-RU" sz="2000" i="1" dirty="0" err="1"/>
              <a:t>Латеральні</a:t>
            </a:r>
            <a:r>
              <a:rPr lang="ru-RU" sz="2000" i="1" dirty="0"/>
              <a:t> </a:t>
            </a:r>
            <a:r>
              <a:rPr lang="ru-RU" sz="2000" i="1" dirty="0" err="1"/>
              <a:t>синуси</a:t>
            </a:r>
            <a:r>
              <a:rPr lang="ru-RU" sz="2000" i="1" dirty="0"/>
              <a:t> </a:t>
            </a:r>
            <a:r>
              <a:rPr lang="ru-RU" sz="2000" i="1" dirty="0" err="1"/>
              <a:t>значно</a:t>
            </a:r>
            <a:r>
              <a:rPr lang="ru-RU" sz="2000" i="1" dirty="0"/>
              <a:t> </a:t>
            </a:r>
            <a:r>
              <a:rPr lang="ru-RU" sz="2000" i="1" dirty="0" err="1"/>
              <a:t>поглиблені</a:t>
            </a:r>
            <a:r>
              <a:rPr lang="ru-RU" sz="2000" i="1" dirty="0"/>
              <a:t> (</a:t>
            </a:r>
            <a:r>
              <a:rPr lang="ru-RU" sz="2000" i="1" dirty="0" err="1"/>
              <a:t>більше</a:t>
            </a:r>
            <a:r>
              <a:rPr lang="ru-RU" sz="2000" i="1" dirty="0"/>
              <a:t> </a:t>
            </a:r>
            <a:r>
              <a:rPr lang="ru-RU" sz="2000" i="1" dirty="0" err="1"/>
              <a:t>зліва</a:t>
            </a:r>
            <a:r>
              <a:rPr lang="ru-RU" sz="2000" i="1" dirty="0"/>
              <a:t>, тому </a:t>
            </a:r>
            <a:r>
              <a:rPr lang="ru-RU" sz="2000" i="1" dirty="0" err="1"/>
              <a:t>що</a:t>
            </a:r>
            <a:r>
              <a:rPr lang="ru-RU" sz="2000" i="1" dirty="0"/>
              <a:t> </a:t>
            </a:r>
            <a:r>
              <a:rPr lang="ru-RU" sz="2000" i="1" dirty="0" err="1"/>
              <a:t>збільшеній</a:t>
            </a:r>
            <a:r>
              <a:rPr lang="ru-RU" sz="2000" i="1" dirty="0"/>
              <a:t> в </a:t>
            </a:r>
            <a:r>
              <a:rPr lang="ru-RU" sz="2000" i="1" dirty="0" err="1"/>
              <a:t>обсязі</a:t>
            </a:r>
            <a:r>
              <a:rPr lang="ru-RU" sz="2000" i="1" dirty="0"/>
              <a:t> </a:t>
            </a:r>
            <a:r>
              <a:rPr lang="ru-RU" sz="2000" i="1" dirty="0" err="1"/>
              <a:t>легені</a:t>
            </a:r>
            <a:r>
              <a:rPr lang="ru-RU" sz="2000" i="1" dirty="0"/>
              <a:t> </a:t>
            </a:r>
            <a:r>
              <a:rPr lang="ru-RU" sz="2000" i="1" dirty="0" err="1"/>
              <a:t>печінку</a:t>
            </a:r>
            <a:r>
              <a:rPr lang="ru-RU" sz="2000" i="1" dirty="0"/>
              <a:t> </a:t>
            </a:r>
            <a:r>
              <a:rPr lang="ru-RU" sz="2000" i="1" dirty="0" err="1"/>
              <a:t>відтіснити</a:t>
            </a:r>
            <a:r>
              <a:rPr lang="ru-RU" sz="2000" i="1" dirty="0"/>
              <a:t> донизу </a:t>
            </a:r>
            <a:r>
              <a:rPr lang="ru-RU" sz="2000" i="1" dirty="0" err="1"/>
              <a:t>значно</a:t>
            </a:r>
            <a:r>
              <a:rPr lang="ru-RU" sz="2000" i="1" dirty="0"/>
              <a:t> </a:t>
            </a:r>
            <a:r>
              <a:rPr lang="ru-RU" sz="2000" i="1" dirty="0" err="1"/>
              <a:t>важче</a:t>
            </a:r>
            <a:r>
              <a:rPr lang="ru-RU" sz="2000" i="1" dirty="0"/>
              <a:t>, </a:t>
            </a:r>
            <a:r>
              <a:rPr lang="ru-RU" sz="2000" i="1" dirty="0" err="1"/>
              <a:t>ніж</a:t>
            </a:r>
            <a:r>
              <a:rPr lang="ru-RU" sz="2000" i="1" dirty="0"/>
              <a:t> </a:t>
            </a:r>
            <a:r>
              <a:rPr lang="ru-RU" sz="2000" i="1" dirty="0" err="1"/>
              <a:t>повітряний</a:t>
            </a:r>
            <a:r>
              <a:rPr lang="ru-RU" sz="2000" i="1" dirty="0"/>
              <a:t> </a:t>
            </a:r>
            <a:r>
              <a:rPr lang="ru-RU" sz="2000" i="1" dirty="0" err="1"/>
              <a:t>газовий</a:t>
            </a:r>
            <a:r>
              <a:rPr lang="ru-RU" sz="2000" i="1" dirty="0"/>
              <a:t> </a:t>
            </a:r>
            <a:r>
              <a:rPr lang="ru-RU" sz="2000" i="1" dirty="0" err="1"/>
              <a:t>міхур</a:t>
            </a:r>
            <a:r>
              <a:rPr lang="ru-RU" sz="2000" i="1" dirty="0"/>
              <a:t> </a:t>
            </a:r>
            <a:r>
              <a:rPr lang="ru-RU" sz="2000" i="1" dirty="0" err="1"/>
              <a:t>шлунка</a:t>
            </a:r>
            <a:r>
              <a:rPr lang="ru-RU" sz="2000" i="1" dirty="0"/>
              <a:t>) </a:t>
            </a:r>
            <a:br>
              <a:rPr lang="ru-RU" sz="2000" b="1" dirty="0"/>
            </a:br>
            <a:endParaRPr lang="uk-UA" sz="2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006" y="133031"/>
            <a:ext cx="3272523" cy="27871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33031"/>
            <a:ext cx="6390603" cy="481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217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38192" y="175847"/>
            <a:ext cx="5433646" cy="61863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/>
              <a:t>-</a:t>
            </a:r>
            <a:r>
              <a:rPr lang="ru-RU" i="1" dirty="0"/>
              <a:t> </a:t>
            </a:r>
            <a:r>
              <a:rPr lang="ru-RU" i="1" dirty="0" err="1"/>
              <a:t>Легеневий</a:t>
            </a:r>
            <a:r>
              <a:rPr lang="ru-RU" i="1" dirty="0"/>
              <a:t> </a:t>
            </a:r>
            <a:r>
              <a:rPr lang="ru-RU" i="1" dirty="0" err="1"/>
              <a:t>малюнок</a:t>
            </a:r>
            <a:r>
              <a:rPr lang="ru-RU" i="1" dirty="0"/>
              <a:t> </a:t>
            </a:r>
            <a:r>
              <a:rPr lang="ru-RU" i="1" dirty="0" err="1"/>
              <a:t>посилений</a:t>
            </a:r>
            <a:r>
              <a:rPr lang="ru-RU" i="1" dirty="0"/>
              <a:t> по </a:t>
            </a:r>
            <a:r>
              <a:rPr lang="ru-RU" i="1" dirty="0" err="1"/>
              <a:t>периваскулярному</a:t>
            </a:r>
            <a:r>
              <a:rPr lang="ru-RU" i="1" dirty="0"/>
              <a:t> типу за </a:t>
            </a:r>
            <a:r>
              <a:rPr lang="ru-RU" i="1" dirty="0" err="1"/>
              <a:t>рахунок</a:t>
            </a:r>
            <a:r>
              <a:rPr lang="ru-RU" i="1" dirty="0"/>
              <a:t> </a:t>
            </a:r>
            <a:r>
              <a:rPr lang="ru-RU" i="1" dirty="0" err="1"/>
              <a:t>запалення</a:t>
            </a:r>
            <a:r>
              <a:rPr lang="ru-RU" i="1" dirty="0"/>
              <a:t> (</a:t>
            </a:r>
            <a:r>
              <a:rPr lang="ru-RU" i="1" dirty="0" err="1"/>
              <a:t>і</a:t>
            </a:r>
            <a:r>
              <a:rPr lang="ru-RU" i="1" dirty="0"/>
              <a:t> </a:t>
            </a:r>
            <a:r>
              <a:rPr lang="ru-RU" i="1" dirty="0" err="1"/>
              <a:t>потовщення</a:t>
            </a:r>
            <a:r>
              <a:rPr lang="ru-RU" i="1" dirty="0"/>
              <a:t> в </a:t>
            </a:r>
            <a:r>
              <a:rPr lang="ru-RU" i="1" dirty="0" err="1"/>
              <a:t>результаті</a:t>
            </a:r>
            <a:r>
              <a:rPr lang="ru-RU" i="1" dirty="0"/>
              <a:t> </a:t>
            </a:r>
            <a:r>
              <a:rPr lang="ru-RU" i="1" dirty="0" err="1"/>
              <a:t>цього</a:t>
            </a:r>
            <a:r>
              <a:rPr lang="ru-RU" i="1" dirty="0"/>
              <a:t>) </a:t>
            </a:r>
            <a:r>
              <a:rPr lang="ru-RU" i="1" dirty="0" err="1"/>
              <a:t>стінок</a:t>
            </a:r>
            <a:r>
              <a:rPr lang="ru-RU" i="1" dirty="0"/>
              <a:t> </a:t>
            </a:r>
            <a:r>
              <a:rPr lang="ru-RU" i="1" dirty="0" err="1"/>
              <a:t>бронхів</a:t>
            </a:r>
            <a:r>
              <a:rPr lang="ru-RU" i="1" dirty="0"/>
              <a:t>, </a:t>
            </a:r>
            <a:r>
              <a:rPr lang="ru-RU" i="1" dirty="0" err="1"/>
              <a:t>стають</a:t>
            </a:r>
            <a:r>
              <a:rPr lang="ru-RU" i="1" dirty="0"/>
              <a:t> </a:t>
            </a:r>
            <a:r>
              <a:rPr lang="ru-RU" i="1" dirty="0" err="1"/>
              <a:t>видимими</a:t>
            </a:r>
            <a:r>
              <a:rPr lang="ru-RU" i="1" dirty="0"/>
              <a:t> </a:t>
            </a:r>
            <a:r>
              <a:rPr lang="ru-RU" i="1" dirty="0" err="1"/>
              <a:t>лінійні</a:t>
            </a:r>
            <a:r>
              <a:rPr lang="ru-RU" i="1" dirty="0"/>
              <a:t> </a:t>
            </a:r>
            <a:r>
              <a:rPr lang="ru-RU" i="1" dirty="0" err="1"/>
              <a:t>повітряні</a:t>
            </a:r>
            <a:r>
              <a:rPr lang="ru-RU" i="1" dirty="0"/>
              <a:t> </a:t>
            </a:r>
            <a:r>
              <a:rPr lang="ru-RU" i="1" dirty="0" err="1"/>
              <a:t>дрібні</a:t>
            </a:r>
            <a:r>
              <a:rPr lang="ru-RU" i="1" dirty="0"/>
              <a:t> бронхи. </a:t>
            </a:r>
            <a:r>
              <a:rPr lang="ru-RU" i="1" dirty="0" err="1"/>
              <a:t>Помаранчеві</a:t>
            </a:r>
            <a:r>
              <a:rPr lang="ru-RU" i="1" dirty="0"/>
              <a:t> </a:t>
            </a:r>
            <a:r>
              <a:rPr lang="ru-RU" i="1" dirty="0" err="1"/>
              <a:t>стрілки</a:t>
            </a:r>
            <a:r>
              <a:rPr lang="ru-RU" i="1" dirty="0"/>
              <a:t>. </a:t>
            </a:r>
            <a:br>
              <a:rPr lang="ru-RU" i="1" dirty="0"/>
            </a:br>
            <a:br>
              <a:rPr lang="ru-RU" i="1" dirty="0"/>
            </a:br>
            <a:r>
              <a:rPr lang="ru-RU" i="1" dirty="0"/>
              <a:t>- </a:t>
            </a:r>
            <a:br>
              <a:rPr lang="ru-RU" i="1" dirty="0"/>
            </a:br>
            <a:r>
              <a:rPr lang="ru-RU" i="1" dirty="0" err="1"/>
              <a:t>Нерівномірна</a:t>
            </a:r>
            <a:r>
              <a:rPr lang="ru-RU" i="1" dirty="0"/>
              <a:t> </a:t>
            </a:r>
            <a:r>
              <a:rPr lang="ru-RU" i="1" dirty="0" err="1"/>
              <a:t>пневматизація</a:t>
            </a:r>
            <a:r>
              <a:rPr lang="ru-RU" i="1" dirty="0"/>
              <a:t> </a:t>
            </a:r>
            <a:r>
              <a:rPr lang="ru-RU" i="1" dirty="0" err="1"/>
              <a:t>легеневої</a:t>
            </a:r>
            <a:r>
              <a:rPr lang="ru-RU" i="1" dirty="0"/>
              <a:t> </a:t>
            </a:r>
            <a:r>
              <a:rPr lang="ru-RU" i="1" dirty="0" err="1"/>
              <a:t>тканини</a:t>
            </a:r>
            <a:r>
              <a:rPr lang="ru-RU" i="1" dirty="0"/>
              <a:t> </a:t>
            </a:r>
            <a:r>
              <a:rPr lang="ru-RU" i="1" dirty="0" err="1"/>
              <a:t>обумовлена</a:t>
            </a:r>
            <a:r>
              <a:rPr lang="ru-RU" i="1" dirty="0"/>
              <a:t> ​​</a:t>
            </a:r>
            <a:r>
              <a:rPr lang="ru-RU" i="1" dirty="0" err="1"/>
              <a:t>різним</a:t>
            </a:r>
            <a:r>
              <a:rPr lang="ru-RU" i="1" dirty="0"/>
              <a:t> </a:t>
            </a:r>
            <a:r>
              <a:rPr lang="ru-RU" i="1" dirty="0" err="1"/>
              <a:t>ступенем</a:t>
            </a:r>
            <a:r>
              <a:rPr lang="ru-RU" i="1" dirty="0"/>
              <a:t> </a:t>
            </a:r>
            <a:r>
              <a:rPr lang="ru-RU" i="1" dirty="0" err="1"/>
              <a:t>аерації</a:t>
            </a:r>
            <a:r>
              <a:rPr lang="ru-RU" i="1" dirty="0"/>
              <a:t>.</a:t>
            </a:r>
            <a:br>
              <a:rPr lang="ru-RU" i="1" dirty="0"/>
            </a:br>
            <a:br>
              <a:rPr lang="ru-RU" i="1" dirty="0"/>
            </a:br>
            <a:r>
              <a:rPr lang="ru-RU" i="1" dirty="0"/>
              <a:t>- </a:t>
            </a:r>
            <a:r>
              <a:rPr lang="ru-RU" i="1" dirty="0" err="1"/>
              <a:t>Розмитість</a:t>
            </a:r>
            <a:r>
              <a:rPr lang="ru-RU" i="1" dirty="0"/>
              <a:t>, </a:t>
            </a:r>
            <a:r>
              <a:rPr lang="ru-RU" i="1" dirty="0" err="1"/>
              <a:t>нечіткість</a:t>
            </a:r>
            <a:r>
              <a:rPr lang="ru-RU" i="1" dirty="0"/>
              <a:t> </a:t>
            </a:r>
            <a:r>
              <a:rPr lang="ru-RU" i="1" dirty="0" err="1"/>
              <a:t>легеневого</a:t>
            </a:r>
            <a:r>
              <a:rPr lang="ru-RU" i="1" dirty="0"/>
              <a:t> </a:t>
            </a:r>
            <a:r>
              <a:rPr lang="ru-RU" i="1" dirty="0" err="1"/>
              <a:t>малюнка</a:t>
            </a:r>
            <a:r>
              <a:rPr lang="ru-RU" i="1" dirty="0"/>
              <a:t> </a:t>
            </a:r>
            <a:r>
              <a:rPr lang="ru-RU" i="1" dirty="0" err="1"/>
              <a:t>пояснюється</a:t>
            </a:r>
            <a:r>
              <a:rPr lang="ru-RU" i="1" dirty="0"/>
              <a:t> </a:t>
            </a:r>
            <a:r>
              <a:rPr lang="ru-RU" i="1" dirty="0" err="1"/>
              <a:t>набряком</a:t>
            </a:r>
            <a:r>
              <a:rPr lang="ru-RU" i="1" dirty="0"/>
              <a:t> </a:t>
            </a:r>
            <a:r>
              <a:rPr lang="ru-RU" i="1" dirty="0" err="1"/>
              <a:t>інтерстицію</a:t>
            </a:r>
            <a:r>
              <a:rPr lang="ru-RU" i="1" dirty="0"/>
              <a:t>, </a:t>
            </a:r>
            <a:r>
              <a:rPr lang="ru-RU" i="1" dirty="0" err="1"/>
              <a:t>який</a:t>
            </a:r>
            <a:r>
              <a:rPr lang="ru-RU" i="1" dirty="0"/>
              <a:t> </a:t>
            </a:r>
            <a:r>
              <a:rPr lang="ru-RU" i="1" dirty="0" err="1"/>
              <a:t>ніби</a:t>
            </a:r>
            <a:r>
              <a:rPr lang="ru-RU" i="1" dirty="0"/>
              <a:t> </a:t>
            </a:r>
            <a:r>
              <a:rPr lang="ru-RU" i="1" dirty="0" err="1"/>
              <a:t>прикриває</a:t>
            </a:r>
            <a:r>
              <a:rPr lang="ru-RU" i="1" dirty="0"/>
              <a:t> </a:t>
            </a:r>
            <a:r>
              <a:rPr lang="ru-RU" i="1" dirty="0" err="1"/>
              <a:t>судини</a:t>
            </a:r>
            <a:r>
              <a:rPr lang="ru-RU" i="1" dirty="0"/>
              <a:t> (</a:t>
            </a:r>
            <a:r>
              <a:rPr lang="ru-RU" i="1" dirty="0" err="1"/>
              <a:t>головна</a:t>
            </a:r>
            <a:r>
              <a:rPr lang="ru-RU" i="1" dirty="0"/>
              <a:t> </a:t>
            </a:r>
            <a:r>
              <a:rPr lang="ru-RU" i="1" dirty="0" err="1"/>
              <a:t>складова</a:t>
            </a:r>
            <a:r>
              <a:rPr lang="ru-RU" i="1" dirty="0"/>
              <a:t> </a:t>
            </a:r>
            <a:r>
              <a:rPr lang="ru-RU" i="1" dirty="0" err="1"/>
              <a:t>легеневого</a:t>
            </a:r>
            <a:r>
              <a:rPr lang="ru-RU" i="1" dirty="0"/>
              <a:t> </a:t>
            </a:r>
            <a:r>
              <a:rPr lang="ru-RU" i="1" dirty="0" err="1"/>
              <a:t>малюнка</a:t>
            </a:r>
            <a:r>
              <a:rPr lang="ru-RU" i="1" dirty="0"/>
              <a:t> в </a:t>
            </a:r>
            <a:r>
              <a:rPr lang="ru-RU" i="1" dirty="0" err="1"/>
              <a:t>нормі</a:t>
            </a:r>
            <a:r>
              <a:rPr lang="ru-RU" i="1" dirty="0"/>
              <a:t>). </a:t>
            </a:r>
            <a:br>
              <a:rPr lang="ru-RU" i="1" dirty="0"/>
            </a:br>
            <a:br>
              <a:rPr lang="ru-RU" i="1" dirty="0"/>
            </a:br>
            <a:r>
              <a:rPr lang="ru-RU" i="1" dirty="0"/>
              <a:t>- </a:t>
            </a:r>
            <a:r>
              <a:rPr lang="ru-RU" i="1" dirty="0" err="1"/>
              <a:t>Кардіодіафрагмальние</a:t>
            </a:r>
            <a:r>
              <a:rPr lang="ru-RU" i="1" dirty="0"/>
              <a:t> кути </a:t>
            </a:r>
            <a:r>
              <a:rPr lang="ru-RU" i="1" dirty="0" err="1"/>
              <a:t>поглиблені</a:t>
            </a:r>
            <a:r>
              <a:rPr lang="ru-RU" i="1" dirty="0"/>
              <a:t> по </a:t>
            </a:r>
            <a:r>
              <a:rPr lang="ru-RU" i="1" dirty="0" err="1"/>
              <a:t>обидва</a:t>
            </a:r>
            <a:r>
              <a:rPr lang="ru-RU" i="1" dirty="0"/>
              <a:t> боки.</a:t>
            </a:r>
          </a:p>
          <a:p>
            <a:br>
              <a:rPr lang="ru-RU" i="1" dirty="0"/>
            </a:br>
            <a:r>
              <a:rPr lang="ru-RU" i="1" dirty="0"/>
              <a:t> - В </a:t>
            </a:r>
            <a:r>
              <a:rPr lang="ru-RU" i="1" dirty="0" err="1"/>
              <a:t>області</a:t>
            </a:r>
            <a:r>
              <a:rPr lang="ru-RU" i="1" dirty="0"/>
              <a:t> правого </a:t>
            </a:r>
            <a:r>
              <a:rPr lang="ru-RU" i="1" dirty="0" err="1"/>
              <a:t>кардіодіафрагмального</a:t>
            </a:r>
            <a:r>
              <a:rPr lang="ru-RU" i="1" dirty="0"/>
              <a:t> кута </a:t>
            </a:r>
            <a:r>
              <a:rPr lang="ru-RU" i="1" dirty="0" err="1"/>
              <a:t>стає</a:t>
            </a:r>
            <a:r>
              <a:rPr lang="ru-RU" i="1" dirty="0"/>
              <a:t> видимою </a:t>
            </a:r>
            <a:r>
              <a:rPr lang="ru-RU" i="1" dirty="0" err="1"/>
              <a:t>нижня</a:t>
            </a:r>
            <a:r>
              <a:rPr lang="ru-RU" i="1" dirty="0"/>
              <a:t> </a:t>
            </a:r>
            <a:r>
              <a:rPr lang="ru-RU" i="1" dirty="0" err="1"/>
              <a:t>порожниста</a:t>
            </a:r>
            <a:r>
              <a:rPr lang="ru-RU" i="1" dirty="0"/>
              <a:t> вена, «оголена».</a:t>
            </a:r>
            <a:endParaRPr lang="uk-UA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16" y="175847"/>
            <a:ext cx="5575869" cy="4204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488" y="3553238"/>
            <a:ext cx="3272523" cy="278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720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64670" y="131885"/>
            <a:ext cx="4727329" cy="5398477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i="1" dirty="0" err="1"/>
              <a:t>Пневматизація</a:t>
            </a:r>
            <a:r>
              <a:rPr lang="ru-RU" sz="2400" i="1" dirty="0"/>
              <a:t> </a:t>
            </a:r>
            <a:r>
              <a:rPr lang="ru-RU" sz="2400" i="1" dirty="0" err="1"/>
              <a:t>правої</a:t>
            </a:r>
            <a:r>
              <a:rPr lang="ru-RU" sz="2400" i="1" dirty="0"/>
              <a:t> </a:t>
            </a:r>
            <a:r>
              <a:rPr lang="ru-RU" sz="2400" i="1" dirty="0" err="1"/>
              <a:t>легені</a:t>
            </a:r>
            <a:r>
              <a:rPr lang="ru-RU" sz="2400" i="1" dirty="0"/>
              <a:t> в </a:t>
            </a:r>
            <a:r>
              <a:rPr lang="ru-RU" sz="2400" i="1" dirty="0" err="1"/>
              <a:t>медіальному</a:t>
            </a:r>
            <a:r>
              <a:rPr lang="ru-RU" sz="2400" i="1" dirty="0"/>
              <a:t> </a:t>
            </a:r>
            <a:r>
              <a:rPr lang="ru-RU" sz="2400" i="1" dirty="0" err="1"/>
              <a:t>відділі</a:t>
            </a:r>
            <a:r>
              <a:rPr lang="ru-RU" sz="2400" i="1" dirty="0"/>
              <a:t> на </a:t>
            </a:r>
            <a:r>
              <a:rPr lang="ru-RU" sz="2400" i="1" dirty="0" err="1"/>
              <a:t>всьому</a:t>
            </a:r>
            <a:r>
              <a:rPr lang="ru-RU" sz="2400" i="1" dirty="0"/>
              <a:t> </a:t>
            </a:r>
            <a:r>
              <a:rPr lang="ru-RU" sz="2400" i="1" dirty="0" err="1"/>
              <a:t>протязі</a:t>
            </a:r>
            <a:r>
              <a:rPr lang="ru-RU" sz="2400" i="1" dirty="0"/>
              <a:t> </a:t>
            </a:r>
            <a:r>
              <a:rPr lang="ru-RU" sz="2400" i="1" dirty="0" err="1"/>
              <a:t>нерівномірно</a:t>
            </a:r>
            <a:r>
              <a:rPr lang="ru-RU" sz="2400" i="1" dirty="0"/>
              <a:t> </a:t>
            </a:r>
            <a:r>
              <a:rPr lang="ru-RU" sz="2400" i="1" dirty="0" err="1"/>
              <a:t>знижена</a:t>
            </a:r>
            <a:r>
              <a:rPr lang="ru-RU" sz="2400" i="1" dirty="0"/>
              <a:t>. </a:t>
            </a:r>
            <a:r>
              <a:rPr lang="ru-RU" sz="2400" b="1" i="1" dirty="0" err="1"/>
              <a:t>Удаване</a:t>
            </a:r>
            <a:r>
              <a:rPr lang="ru-RU" sz="2400" i="1" dirty="0"/>
              <a:t> </a:t>
            </a:r>
            <a:r>
              <a:rPr lang="ru-RU" sz="2400" i="1" dirty="0" err="1"/>
              <a:t>зменшення</a:t>
            </a:r>
            <a:r>
              <a:rPr lang="ru-RU" sz="2400" i="1" dirty="0"/>
              <a:t> </a:t>
            </a:r>
            <a:r>
              <a:rPr lang="ru-RU" sz="2400" i="1" dirty="0" err="1"/>
              <a:t>обсягу</a:t>
            </a:r>
            <a:r>
              <a:rPr lang="ru-RU" sz="2400" i="1" dirty="0"/>
              <a:t> </a:t>
            </a:r>
            <a:r>
              <a:rPr lang="ru-RU" sz="2400" i="1" dirty="0" err="1"/>
              <a:t>правої</a:t>
            </a:r>
            <a:r>
              <a:rPr lang="ru-RU" sz="2400" i="1" dirty="0"/>
              <a:t> </a:t>
            </a:r>
            <a:r>
              <a:rPr lang="ru-RU" sz="2400" i="1" dirty="0" err="1"/>
              <a:t>легені</a:t>
            </a:r>
            <a:r>
              <a:rPr lang="ru-RU" sz="2400" i="1" dirty="0"/>
              <a:t> </a:t>
            </a:r>
            <a:r>
              <a:rPr lang="ru-RU" sz="2400" i="1" dirty="0" err="1"/>
              <a:t>обумовлене</a:t>
            </a:r>
            <a:r>
              <a:rPr lang="ru-RU" sz="2400" i="1" dirty="0"/>
              <a:t> </a:t>
            </a:r>
            <a:r>
              <a:rPr lang="ru-RU" sz="2400" i="1" dirty="0" err="1"/>
              <a:t>обструкцією</a:t>
            </a:r>
            <a:r>
              <a:rPr lang="ru-RU" sz="2400" i="1" dirty="0"/>
              <a:t> </a:t>
            </a:r>
            <a:r>
              <a:rPr lang="ru-RU" sz="2400" i="1" dirty="0" err="1"/>
              <a:t>лівої</a:t>
            </a:r>
            <a:r>
              <a:rPr lang="ru-RU" sz="2400" i="1" dirty="0"/>
              <a:t>. </a:t>
            </a:r>
            <a:br>
              <a:rPr lang="ru-RU" sz="2400" i="1" dirty="0"/>
            </a:br>
            <a:r>
              <a:rPr lang="ru-RU" sz="2400" i="1" dirty="0" err="1"/>
              <a:t>Діафрагма</a:t>
            </a:r>
            <a:r>
              <a:rPr lang="ru-RU" sz="2400" i="1" dirty="0"/>
              <a:t> справа </a:t>
            </a:r>
            <a:r>
              <a:rPr lang="ru-RU" sz="2400" i="1" dirty="0" err="1"/>
              <a:t>розташована</a:t>
            </a:r>
            <a:r>
              <a:rPr lang="ru-RU" sz="2400" i="1" dirty="0"/>
              <a:t> на </a:t>
            </a:r>
            <a:r>
              <a:rPr lang="ru-RU" sz="2400" i="1" dirty="0" err="1"/>
              <a:t>рівні</a:t>
            </a:r>
            <a:r>
              <a:rPr lang="ru-RU" sz="2400" i="1" dirty="0"/>
              <a:t> 9-го ребра по </a:t>
            </a:r>
            <a:r>
              <a:rPr lang="ru-RU" sz="2400" i="1" dirty="0" err="1"/>
              <a:t>задньому</a:t>
            </a:r>
            <a:r>
              <a:rPr lang="ru-RU" sz="2400" i="1" dirty="0"/>
              <a:t> </a:t>
            </a:r>
            <a:r>
              <a:rPr lang="ru-RU" sz="2400" i="1" dirty="0" err="1"/>
              <a:t>відрізку</a:t>
            </a:r>
            <a:r>
              <a:rPr lang="ru-RU" sz="2400" i="1" dirty="0"/>
              <a:t>, </a:t>
            </a:r>
            <a:r>
              <a:rPr lang="ru-RU" sz="2400" i="1" dirty="0" err="1"/>
              <a:t>зліва</a:t>
            </a:r>
            <a:r>
              <a:rPr lang="ru-RU" sz="2400" i="1" dirty="0"/>
              <a:t> -на </a:t>
            </a:r>
            <a:r>
              <a:rPr lang="ru-RU" sz="2400" i="1" dirty="0" err="1"/>
              <a:t>рівні</a:t>
            </a:r>
            <a:r>
              <a:rPr lang="ru-RU" sz="2400" i="1" dirty="0"/>
              <a:t> 11-го (</a:t>
            </a:r>
            <a:r>
              <a:rPr lang="ru-RU" sz="2400" i="1" dirty="0" err="1"/>
              <a:t>стрілки</a:t>
            </a:r>
            <a:r>
              <a:rPr lang="ru-RU" sz="2400" i="1" dirty="0"/>
              <a:t>).</a:t>
            </a:r>
            <a:endParaRPr lang="uk-UA" sz="2400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535" y="381000"/>
            <a:ext cx="5810135" cy="4900246"/>
          </a:xfrm>
        </p:spPr>
      </p:pic>
    </p:spTree>
    <p:extLst>
      <p:ext uri="{BB962C8B-B14F-4D97-AF65-F5344CB8AC3E}">
        <p14:creationId xmlns:p14="http://schemas.microsoft.com/office/powerpoint/2010/main" val="1343099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0958" y="316523"/>
            <a:ext cx="4511041" cy="5174337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i="1" dirty="0"/>
              <a:t>- Права </a:t>
            </a:r>
            <a:r>
              <a:rPr lang="ru-RU" sz="2400" i="1" dirty="0" err="1"/>
              <a:t>легеня</a:t>
            </a:r>
            <a:r>
              <a:rPr lang="ru-RU" sz="2400" i="1" dirty="0"/>
              <a:t> </a:t>
            </a:r>
            <a:r>
              <a:rPr lang="ru-RU" sz="2400" i="1" dirty="0" err="1"/>
              <a:t>збільшена</a:t>
            </a:r>
            <a:r>
              <a:rPr lang="ru-RU" sz="2400" i="1" dirty="0"/>
              <a:t> в </a:t>
            </a:r>
            <a:r>
              <a:rPr lang="ru-RU" sz="2400" i="1" dirty="0" err="1"/>
              <a:t>обсязі</a:t>
            </a:r>
            <a:r>
              <a:rPr lang="ru-RU" sz="2400" i="1" dirty="0"/>
              <a:t> </a:t>
            </a:r>
            <a:r>
              <a:rPr lang="ru-RU" sz="2400" i="1" dirty="0" err="1"/>
              <a:t>з</a:t>
            </a:r>
            <a:r>
              <a:rPr lang="ru-RU" sz="2400" i="1" dirty="0"/>
              <a:t> </a:t>
            </a:r>
            <a:r>
              <a:rPr lang="ru-RU" sz="2400" i="1" dirty="0" err="1"/>
              <a:t>утворенням</a:t>
            </a:r>
            <a:r>
              <a:rPr lang="ru-RU" sz="2400" i="1" dirty="0"/>
              <a:t> </a:t>
            </a:r>
            <a:r>
              <a:rPr lang="ru-RU" sz="2400" i="1" dirty="0" err="1"/>
              <a:t>псевдомедіастинальної</a:t>
            </a:r>
            <a:r>
              <a:rPr lang="ru-RU" sz="2400" i="1" dirty="0"/>
              <a:t> </a:t>
            </a:r>
            <a:r>
              <a:rPr lang="ru-RU" sz="2400" i="1" dirty="0" err="1"/>
              <a:t>грижі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/>
              <a:t> -</a:t>
            </a:r>
            <a:r>
              <a:rPr lang="ru-RU" sz="2400" i="1" dirty="0" err="1"/>
              <a:t>Грудна</a:t>
            </a:r>
            <a:r>
              <a:rPr lang="ru-RU" sz="2400" i="1" dirty="0"/>
              <a:t> </a:t>
            </a:r>
            <a:r>
              <a:rPr lang="ru-RU" sz="2400" i="1" dirty="0" err="1"/>
              <a:t>клітка</a:t>
            </a:r>
            <a:r>
              <a:rPr lang="ru-RU" sz="2400" i="1" dirty="0"/>
              <a:t> </a:t>
            </a:r>
            <a:r>
              <a:rPr lang="ru-RU" sz="2400" i="1" dirty="0" err="1"/>
              <a:t>розширена</a:t>
            </a:r>
            <a:r>
              <a:rPr lang="ru-RU" sz="2400" i="1" dirty="0"/>
              <a:t> в поперечнику. </a:t>
            </a:r>
            <a:br>
              <a:rPr lang="ru-RU" sz="2400" i="1" dirty="0"/>
            </a:br>
            <a:r>
              <a:rPr lang="ru-RU" sz="2400" i="1" dirty="0"/>
              <a:t>-</a:t>
            </a:r>
            <a:r>
              <a:rPr lang="ru-RU" sz="2400" i="1" dirty="0" err="1"/>
              <a:t>Передні</a:t>
            </a:r>
            <a:r>
              <a:rPr lang="ru-RU" sz="2400" i="1" dirty="0"/>
              <a:t> </a:t>
            </a:r>
            <a:r>
              <a:rPr lang="ru-RU" sz="2400" i="1" dirty="0" err="1"/>
              <a:t>відрізки</a:t>
            </a:r>
            <a:r>
              <a:rPr lang="ru-RU" sz="2400" i="1" dirty="0"/>
              <a:t> ребер </a:t>
            </a:r>
            <a:r>
              <a:rPr lang="ru-RU" sz="2400" i="1" dirty="0" err="1"/>
              <a:t>підняті</a:t>
            </a:r>
            <a:r>
              <a:rPr lang="ru-RU" sz="2400" i="1" dirty="0"/>
              <a:t> </a:t>
            </a:r>
            <a:r>
              <a:rPr lang="ru-RU" sz="2400" i="1" dirty="0" err="1"/>
              <a:t>врівень</a:t>
            </a:r>
            <a:r>
              <a:rPr lang="ru-RU" sz="2400" i="1" dirty="0"/>
              <a:t> </a:t>
            </a:r>
            <a:r>
              <a:rPr lang="ru-RU" sz="2400" i="1" dirty="0" err="1"/>
              <a:t>із</a:t>
            </a:r>
            <a:r>
              <a:rPr lang="ru-RU" sz="2400" i="1" dirty="0"/>
              <a:t> </a:t>
            </a:r>
            <a:r>
              <a:rPr lang="ru-RU" sz="2400" i="1" dirty="0" err="1"/>
              <a:t>задніми</a:t>
            </a:r>
            <a:r>
              <a:rPr lang="ru-RU" sz="2400" i="1" dirty="0"/>
              <a:t> у </a:t>
            </a:r>
            <a:r>
              <a:rPr lang="ru-RU" sz="2400" i="1" dirty="0" err="1"/>
              <a:t>верхніх</a:t>
            </a:r>
            <a:r>
              <a:rPr lang="ru-RU" sz="2400" i="1" dirty="0"/>
              <a:t> </a:t>
            </a:r>
            <a:r>
              <a:rPr lang="ru-RU" sz="2400" i="1" dirty="0" err="1"/>
              <a:t>відділах</a:t>
            </a:r>
            <a:r>
              <a:rPr lang="ru-RU" sz="2400" i="1" dirty="0"/>
              <a:t>. </a:t>
            </a:r>
            <a:br>
              <a:rPr lang="ru-RU" sz="2400" i="1" dirty="0"/>
            </a:br>
            <a:r>
              <a:rPr lang="ru-RU" sz="2400" i="1" dirty="0"/>
              <a:t>-</a:t>
            </a:r>
            <a:r>
              <a:rPr lang="ru-RU" sz="2400" i="1" dirty="0" err="1"/>
              <a:t>Частина</a:t>
            </a:r>
            <a:r>
              <a:rPr lang="ru-RU" sz="2400" i="1" dirty="0"/>
              <a:t> </a:t>
            </a:r>
            <a:r>
              <a:rPr lang="ru-RU" sz="2400" i="1" dirty="0" err="1"/>
              <a:t>легеневої</a:t>
            </a:r>
            <a:r>
              <a:rPr lang="ru-RU" sz="2400" i="1" dirty="0"/>
              <a:t> </a:t>
            </a:r>
            <a:r>
              <a:rPr lang="ru-RU" sz="2400" i="1" dirty="0" err="1"/>
              <a:t>тканини</a:t>
            </a:r>
            <a:r>
              <a:rPr lang="ru-RU" sz="2400" i="1" dirty="0"/>
              <a:t> </a:t>
            </a:r>
            <a:r>
              <a:rPr lang="ru-RU" sz="2400" i="1" dirty="0" err="1"/>
              <a:t>пролабує</a:t>
            </a:r>
            <a:r>
              <a:rPr lang="ru-RU" sz="2400" i="1" dirty="0"/>
              <a:t> поза </a:t>
            </a:r>
            <a:r>
              <a:rPr lang="ru-RU" sz="2400" i="1" dirty="0" err="1"/>
              <a:t>ребровими</a:t>
            </a:r>
            <a:r>
              <a:rPr lang="ru-RU" sz="2400" i="1" dirty="0"/>
              <a:t> дугами. </a:t>
            </a:r>
            <a:br>
              <a:rPr lang="ru-RU" sz="2400" b="1" dirty="0"/>
            </a:br>
            <a:endParaRPr lang="uk-UA" sz="24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49" y="96253"/>
            <a:ext cx="7556610" cy="5263311"/>
          </a:xfrm>
        </p:spPr>
      </p:pic>
    </p:spTree>
    <p:extLst>
      <p:ext uri="{BB962C8B-B14F-4D97-AF65-F5344CB8AC3E}">
        <p14:creationId xmlns:p14="http://schemas.microsoft.com/office/powerpoint/2010/main" val="3187525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2338754" y="5688622"/>
            <a:ext cx="9720869" cy="1169377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i="1" dirty="0" err="1"/>
              <a:t>Грудна</a:t>
            </a:r>
            <a:r>
              <a:rPr lang="ru-RU" sz="2800" i="1" dirty="0"/>
              <a:t> </a:t>
            </a:r>
            <a:r>
              <a:rPr lang="ru-RU" sz="2800" i="1" dirty="0" err="1"/>
              <a:t>клітка</a:t>
            </a:r>
            <a:r>
              <a:rPr lang="ru-RU" sz="2800" i="1" dirty="0"/>
              <a:t> </a:t>
            </a:r>
            <a:r>
              <a:rPr lang="ru-RU" sz="2800" i="1" dirty="0" err="1"/>
              <a:t>розширена</a:t>
            </a:r>
            <a:r>
              <a:rPr lang="ru-RU" sz="2800" i="1" dirty="0"/>
              <a:t> в </a:t>
            </a:r>
            <a:r>
              <a:rPr lang="ru-RU" sz="2800" i="1" dirty="0" err="1"/>
              <a:t>середньому</a:t>
            </a:r>
            <a:r>
              <a:rPr lang="ru-RU" sz="2800" i="1" dirty="0"/>
              <a:t> </a:t>
            </a:r>
            <a:r>
              <a:rPr lang="ru-RU" sz="2800" i="1" dirty="0" err="1"/>
              <a:t>відділі</a:t>
            </a:r>
            <a:r>
              <a:rPr lang="ru-RU" sz="2800" i="1" dirty="0"/>
              <a:t>, </a:t>
            </a:r>
            <a:r>
              <a:rPr lang="ru-RU" sz="2800" i="1" dirty="0" err="1"/>
              <a:t>пневматизація</a:t>
            </a:r>
            <a:r>
              <a:rPr lang="ru-RU" sz="2800" i="1" dirty="0"/>
              <a:t> </a:t>
            </a:r>
            <a:r>
              <a:rPr lang="ru-RU" sz="2800" i="1" dirty="0" err="1"/>
              <a:t>в</a:t>
            </a:r>
            <a:r>
              <a:rPr lang="ru-RU" sz="2800" i="1" dirty="0"/>
              <a:t> </a:t>
            </a:r>
            <a:r>
              <a:rPr lang="ru-RU" sz="2800" i="1" dirty="0" err="1"/>
              <a:t>латеральних</a:t>
            </a:r>
            <a:r>
              <a:rPr lang="ru-RU" sz="2800" i="1" dirty="0"/>
              <a:t> </a:t>
            </a:r>
            <a:r>
              <a:rPr lang="ru-RU" sz="2800" i="1" dirty="0" err="1"/>
              <a:t>відділах</a:t>
            </a:r>
            <a:r>
              <a:rPr lang="ru-RU" sz="2800" i="1" dirty="0"/>
              <a:t> </a:t>
            </a:r>
            <a:r>
              <a:rPr lang="ru-RU" sz="2800" i="1" dirty="0" err="1"/>
              <a:t>вище</a:t>
            </a:r>
            <a:r>
              <a:rPr lang="ru-RU" sz="2800" i="1" dirty="0"/>
              <a:t>, </a:t>
            </a:r>
            <a:r>
              <a:rPr lang="ru-RU" sz="2800" i="1" dirty="0" err="1"/>
              <a:t>ніж</a:t>
            </a:r>
            <a:r>
              <a:rPr lang="ru-RU" sz="2800" i="1" dirty="0"/>
              <a:t> </a:t>
            </a:r>
            <a:r>
              <a:rPr lang="ru-RU" sz="2800" i="1" dirty="0" err="1"/>
              <a:t>в</a:t>
            </a:r>
            <a:r>
              <a:rPr lang="ru-RU" sz="2800" i="1" dirty="0"/>
              <a:t> </a:t>
            </a:r>
            <a:r>
              <a:rPr lang="ru-RU" sz="2800" i="1" dirty="0" err="1"/>
              <a:t>медіальних</a:t>
            </a:r>
            <a:r>
              <a:rPr lang="ru-RU" sz="2800" i="1" dirty="0"/>
              <a:t>. </a:t>
            </a:r>
            <a:br>
              <a:rPr lang="ru-RU" sz="2000" dirty="0"/>
            </a:br>
            <a:endParaRPr lang="uk-UA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376" y="0"/>
            <a:ext cx="7455877" cy="559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62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862" y="545282"/>
            <a:ext cx="8911687" cy="1280890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/>
              <a:t>Класифікація </a:t>
            </a:r>
            <a:r>
              <a:rPr lang="uk-UA" dirty="0" err="1"/>
              <a:t>бронхіолітов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600" i="1" dirty="0">
                <a:solidFill>
                  <a:schemeClr val="tx1"/>
                </a:solidFill>
              </a:rPr>
              <a:t>1.Запальний </a:t>
            </a:r>
            <a:r>
              <a:rPr lang="ru-RU" sz="3600" i="1" dirty="0" err="1">
                <a:solidFill>
                  <a:schemeClr val="tx1"/>
                </a:solidFill>
              </a:rPr>
              <a:t>бронхіоліт</a:t>
            </a:r>
            <a:r>
              <a:rPr lang="ru-RU" sz="3600" i="1" dirty="0">
                <a:solidFill>
                  <a:schemeClr val="tx1"/>
                </a:solidFill>
              </a:rPr>
              <a:t> 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600" dirty="0"/>
              <a:t> 2.Бронхіоліт, асоційований з </a:t>
            </a:r>
            <a:r>
              <a:rPr lang="uk-UA" sz="3600" dirty="0" err="1"/>
              <a:t>гіперчутливим</a:t>
            </a:r>
            <a:r>
              <a:rPr lang="uk-UA" sz="3600" dirty="0"/>
              <a:t> </a:t>
            </a:r>
            <a:r>
              <a:rPr lang="uk-UA" sz="3600" dirty="0" err="1"/>
              <a:t>пневмонітом</a:t>
            </a:r>
            <a:endParaRPr lang="uk-UA" sz="36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/>
              <a:t> 3.</a:t>
            </a:r>
            <a:r>
              <a:rPr lang="ru-RU" sz="3600" i="1" dirty="0"/>
              <a:t>Фіброзуючий</a:t>
            </a:r>
            <a:r>
              <a:rPr lang="uk-UA" sz="3600" b="1" dirty="0"/>
              <a:t> </a:t>
            </a:r>
            <a:r>
              <a:rPr lang="uk-UA" sz="3600" dirty="0"/>
              <a:t>(</a:t>
            </a:r>
            <a:r>
              <a:rPr lang="uk-UA" sz="3600" dirty="0" err="1"/>
              <a:t>констриктивний</a:t>
            </a:r>
            <a:r>
              <a:rPr lang="uk-UA" sz="3600" dirty="0"/>
              <a:t> бронхіоліт)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b="1" dirty="0"/>
              <a:t> </a:t>
            </a:r>
            <a:r>
              <a:rPr lang="ru-RU" sz="3600" dirty="0"/>
              <a:t>4.Гранулематозний </a:t>
            </a:r>
            <a:r>
              <a:rPr lang="ru-RU" sz="3600" dirty="0" err="1"/>
              <a:t>бронхіоліт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01347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КТ </a:t>
            </a:r>
            <a:r>
              <a:rPr lang="ru-RU" dirty="0" err="1">
                <a:solidFill>
                  <a:schemeClr val="tx1"/>
                </a:solidFill>
              </a:rPr>
              <a:t>ознаки</a:t>
            </a:r>
            <a:r>
              <a:rPr lang="ru-RU" dirty="0">
                <a:solidFill>
                  <a:schemeClr val="tx1"/>
                </a:solidFill>
              </a:rPr>
              <a:t>  </a:t>
            </a:r>
            <a:r>
              <a:rPr lang="ru-RU" dirty="0" err="1">
                <a:solidFill>
                  <a:schemeClr val="tx1"/>
                </a:solidFill>
              </a:rPr>
              <a:t>бронхіоліту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497015" y="2133600"/>
            <a:ext cx="4406061" cy="4724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b="1" dirty="0" err="1"/>
              <a:t>Прямі</a:t>
            </a:r>
            <a:r>
              <a:rPr lang="ru-RU" dirty="0"/>
              <a:t>:</a:t>
            </a:r>
          </a:p>
          <a:p>
            <a:pPr>
              <a:buFont typeface="+mj-lt"/>
              <a:buAutoNum type="arabicPeriod"/>
            </a:pPr>
            <a:r>
              <a:rPr lang="uk-UA" dirty="0"/>
              <a:t>Обумовлені накопичення секрету в просвіті бронхіол, </a:t>
            </a:r>
            <a:r>
              <a:rPr lang="uk-UA" dirty="0" err="1"/>
              <a:t>перебронхіальним</a:t>
            </a:r>
            <a:r>
              <a:rPr lang="uk-UA" dirty="0"/>
              <a:t> запаленням, потовщенням стінок бронхіол (рідше).</a:t>
            </a:r>
            <a:endParaRPr lang="ru-RU" dirty="0"/>
          </a:p>
          <a:p>
            <a:pPr>
              <a:buFont typeface="+mj-lt"/>
              <a:buAutoNum type="arabicPeriod"/>
            </a:pPr>
            <a:r>
              <a:rPr lang="ru-RU" dirty="0"/>
              <a:t>В</a:t>
            </a:r>
            <a:r>
              <a:rPr lang="uk-UA" dirty="0" err="1"/>
              <a:t>ідображаються</a:t>
            </a:r>
            <a:r>
              <a:rPr lang="uk-UA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-</a:t>
            </a:r>
            <a:r>
              <a:rPr lang="en-US" dirty="0"/>
              <a:t>Y</a:t>
            </a:r>
            <a:r>
              <a:rPr lang="ru-RU" dirty="0"/>
              <a:t>-</a:t>
            </a:r>
            <a:r>
              <a:rPr lang="ru-RU" dirty="0" err="1"/>
              <a:t>подібні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(</a:t>
            </a:r>
            <a:r>
              <a:rPr lang="ru-RU" dirty="0" err="1"/>
              <a:t>с-м</a:t>
            </a:r>
            <a:r>
              <a:rPr lang="ru-RU" dirty="0"/>
              <a:t> дерева в </a:t>
            </a:r>
            <a:r>
              <a:rPr lang="ru-RU" dirty="0" err="1"/>
              <a:t>бруньках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      -</a:t>
            </a:r>
            <a:r>
              <a:rPr lang="ru-RU" dirty="0" err="1"/>
              <a:t>погановідмежовані</a:t>
            </a:r>
            <a:r>
              <a:rPr lang="ru-RU" dirty="0"/>
              <a:t> </a:t>
            </a:r>
            <a:r>
              <a:rPr lang="ru-RU" dirty="0" err="1"/>
              <a:t>центрилобулярні</a:t>
            </a:r>
            <a:r>
              <a:rPr lang="ru-RU" dirty="0"/>
              <a:t> </a:t>
            </a:r>
            <a:r>
              <a:rPr lang="ru-RU" dirty="0" err="1"/>
              <a:t>осередки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       - </a:t>
            </a:r>
            <a:r>
              <a:rPr lang="uk-UA" dirty="0"/>
              <a:t>кільцеподібні невеликі структури в центі часточки (</a:t>
            </a:r>
            <a:r>
              <a:rPr lang="uk-UA" dirty="0" err="1"/>
              <a:t>бронхіолоектази</a:t>
            </a:r>
            <a:r>
              <a:rPr lang="uk-UA" dirty="0"/>
              <a:t>);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-</a:t>
            </a:r>
            <a:r>
              <a:rPr lang="uk-UA" dirty="0"/>
              <a:t> ущільнення легеневої тканини по типу матового скла або безповітряних ділянок ущільнення.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>
              <a:buFont typeface="+mj-lt"/>
              <a:buAutoNum type="arabicPeriod"/>
            </a:pPr>
            <a:endParaRPr lang="uk-UA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7130562" y="2126222"/>
            <a:ext cx="4374049" cy="473177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b="1" dirty="0" err="1"/>
              <a:t>Побічні</a:t>
            </a:r>
            <a:r>
              <a:rPr lang="ru-RU" b="1" dirty="0"/>
              <a:t>:</a:t>
            </a:r>
            <a:endParaRPr lang="uk-UA" b="1" dirty="0"/>
          </a:p>
          <a:p>
            <a:pPr>
              <a:buFont typeface="+mj-lt"/>
              <a:buAutoNum type="arabicPeriod"/>
            </a:pPr>
            <a:r>
              <a:rPr lang="ru-RU" i="1" dirty="0"/>
              <a:t>С-мы , </a:t>
            </a:r>
            <a:r>
              <a:rPr lang="ru-RU" i="1" dirty="0" err="1"/>
              <a:t>пов'язані</a:t>
            </a:r>
            <a:r>
              <a:rPr lang="ru-RU" i="1" dirty="0"/>
              <a:t> </a:t>
            </a:r>
            <a:r>
              <a:rPr lang="ru-RU" i="1" dirty="0" err="1"/>
              <a:t>з</a:t>
            </a:r>
            <a:r>
              <a:rPr lang="ru-RU" i="1" dirty="0"/>
              <a:t> </a:t>
            </a:r>
            <a:r>
              <a:rPr lang="ru-RU" i="1" dirty="0" err="1"/>
              <a:t>порушенням</a:t>
            </a:r>
            <a:r>
              <a:rPr lang="ru-RU" i="1" dirty="0"/>
              <a:t> </a:t>
            </a:r>
            <a:r>
              <a:rPr lang="ru-RU" i="1" dirty="0" err="1"/>
              <a:t>бронхіальної</a:t>
            </a:r>
            <a:r>
              <a:rPr lang="ru-RU" i="1" dirty="0"/>
              <a:t> </a:t>
            </a:r>
            <a:r>
              <a:rPr lang="ru-RU" i="1" dirty="0" err="1"/>
              <a:t>прохідності</a:t>
            </a:r>
            <a:r>
              <a:rPr lang="ru-RU" i="1" dirty="0"/>
              <a:t>, в тому </a:t>
            </a:r>
            <a:r>
              <a:rPr lang="ru-RU" i="1" dirty="0" err="1"/>
              <a:t>числі</a:t>
            </a:r>
            <a:r>
              <a:rPr lang="ru-RU" i="1" dirty="0"/>
              <a:t> </a:t>
            </a:r>
            <a:r>
              <a:rPr lang="ru-RU" i="1" dirty="0" err="1"/>
              <a:t>і</a:t>
            </a:r>
            <a:r>
              <a:rPr lang="ru-RU" i="1" dirty="0"/>
              <a:t> </a:t>
            </a:r>
            <a:r>
              <a:rPr lang="ru-RU" i="1" dirty="0" err="1"/>
              <a:t>ділянки</a:t>
            </a:r>
            <a:r>
              <a:rPr lang="ru-RU" i="1" dirty="0"/>
              <a:t> </a:t>
            </a:r>
            <a:r>
              <a:rPr lang="ru-RU" i="1" dirty="0" err="1"/>
              <a:t>підвищеної</a:t>
            </a:r>
            <a:r>
              <a:rPr lang="ru-RU" i="1" dirty="0"/>
              <a:t> </a:t>
            </a:r>
            <a:r>
              <a:rPr lang="ru-RU" i="1" dirty="0" err="1"/>
              <a:t>прозорості</a:t>
            </a:r>
            <a:r>
              <a:rPr lang="ru-RU" i="1" dirty="0"/>
              <a:t>.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3060692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4938" y="193431"/>
            <a:ext cx="9407770" cy="1711569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100" i="1" dirty="0"/>
              <a:t>Для </a:t>
            </a:r>
            <a:r>
              <a:rPr lang="ru-RU" sz="3100" i="1" dirty="0" err="1"/>
              <a:t>виявлення</a:t>
            </a:r>
            <a:r>
              <a:rPr lang="ru-RU" sz="3100" i="1" dirty="0"/>
              <a:t> </a:t>
            </a:r>
            <a:r>
              <a:rPr lang="ru-RU" sz="3100" i="1" dirty="0" err="1"/>
              <a:t>констриктивного</a:t>
            </a:r>
            <a:r>
              <a:rPr lang="ru-RU" sz="3100" i="1" dirty="0"/>
              <a:t>(</a:t>
            </a:r>
            <a:r>
              <a:rPr lang="ru-RU" sz="3100" i="1" dirty="0" err="1"/>
              <a:t>облітеруючого</a:t>
            </a:r>
            <a:r>
              <a:rPr lang="ru-RU" sz="3100" i="1" dirty="0"/>
              <a:t>) </a:t>
            </a:r>
            <a:r>
              <a:rPr lang="ru-RU" sz="3100" i="1" dirty="0" err="1"/>
              <a:t>і</a:t>
            </a:r>
            <a:r>
              <a:rPr lang="ru-RU" sz="3100" i="1" dirty="0"/>
              <a:t> </a:t>
            </a:r>
            <a:r>
              <a:rPr lang="ru-RU" sz="3100" i="1" dirty="0" err="1"/>
              <a:t>дифузного</a:t>
            </a:r>
            <a:r>
              <a:rPr lang="ru-RU" sz="3100" i="1" dirty="0"/>
              <a:t> </a:t>
            </a:r>
            <a:r>
              <a:rPr lang="ru-RU" sz="3100" i="1" dirty="0" err="1"/>
              <a:t>панбронхіоліту</a:t>
            </a:r>
            <a:r>
              <a:rPr lang="ru-RU" sz="3100" i="1" dirty="0"/>
              <a:t> </a:t>
            </a:r>
            <a:r>
              <a:rPr lang="ru-RU" sz="3100" i="1" dirty="0" err="1"/>
              <a:t>пред'являються</a:t>
            </a:r>
            <a:r>
              <a:rPr lang="ru-RU" sz="3100" i="1" dirty="0"/>
              <a:t> </a:t>
            </a:r>
            <a:r>
              <a:rPr lang="ru-RU" sz="3100" i="1" dirty="0" err="1"/>
              <a:t>різні</a:t>
            </a:r>
            <a:r>
              <a:rPr lang="ru-RU" sz="3100" i="1" dirty="0"/>
              <a:t> </a:t>
            </a:r>
            <a:r>
              <a:rPr lang="ru-RU" sz="3100" i="1" dirty="0" err="1"/>
              <a:t>вимоги</a:t>
            </a:r>
            <a:r>
              <a:rPr lang="ru-RU" sz="3100" i="1" dirty="0"/>
              <a:t>. </a:t>
            </a:r>
            <a:br>
              <a:rPr lang="ru-RU" i="1" dirty="0"/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382715" y="2312377"/>
            <a:ext cx="4844562" cy="454562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Констриктивний</a:t>
            </a:r>
            <a:r>
              <a:rPr lang="ru-RU" dirty="0"/>
              <a:t> (</a:t>
            </a:r>
            <a:r>
              <a:rPr lang="ru-RU" dirty="0" err="1"/>
              <a:t>облітеруючий</a:t>
            </a:r>
            <a:r>
              <a:rPr lang="ru-RU" dirty="0"/>
              <a:t>) </a:t>
            </a:r>
            <a:r>
              <a:rPr lang="ru-RU" dirty="0" err="1"/>
              <a:t>бронхіоліт</a:t>
            </a:r>
            <a:r>
              <a:rPr lang="ru-RU" dirty="0"/>
              <a:t> для </a:t>
            </a:r>
            <a:r>
              <a:rPr lang="ru-RU" dirty="0" err="1"/>
              <a:t>демонстрації</a:t>
            </a:r>
            <a:r>
              <a:rPr lang="ru-RU" dirty="0"/>
              <a:t> </a:t>
            </a:r>
            <a:r>
              <a:rPr lang="ru-RU" dirty="0" err="1"/>
              <a:t>регіональних</a:t>
            </a:r>
            <a:r>
              <a:rPr lang="ru-RU" dirty="0"/>
              <a:t> </a:t>
            </a:r>
            <a:r>
              <a:rPr lang="ru-RU" dirty="0" err="1"/>
              <a:t>відмінностей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(шаблон </a:t>
            </a:r>
            <a:r>
              <a:rPr lang="ru-RU" dirty="0" err="1"/>
              <a:t>загасання</a:t>
            </a:r>
            <a:r>
              <a:rPr lang="ru-RU" dirty="0"/>
              <a:t> </a:t>
            </a:r>
            <a:r>
              <a:rPr lang="ru-RU" dirty="0" err="1"/>
              <a:t>мозаїки</a:t>
            </a:r>
            <a:r>
              <a:rPr lang="ru-RU" dirty="0"/>
              <a:t>) </a:t>
            </a:r>
            <a:r>
              <a:rPr lang="ru-RU" dirty="0" err="1"/>
              <a:t>вимагає</a:t>
            </a:r>
            <a:r>
              <a:rPr lang="ru-RU" dirty="0"/>
              <a:t> контрастного </a:t>
            </a:r>
            <a:r>
              <a:rPr lang="ru-RU" dirty="0" err="1"/>
              <a:t>розрішення</a:t>
            </a:r>
            <a:r>
              <a:rPr lang="ru-RU" dirty="0"/>
              <a:t>.</a:t>
            </a:r>
            <a:endParaRPr lang="uk-UA" dirty="0"/>
          </a:p>
          <a:p>
            <a:r>
              <a:rPr lang="uk-UA" dirty="0"/>
              <a:t>Звуження налаштувань вікна дозволяє збільшити видиму товщину бронхіальної стінки і в той же час зменшити видимий внутрішній бронхіальний діаметр.</a:t>
            </a:r>
          </a:p>
          <a:p>
            <a:r>
              <a:rPr lang="ru-RU" dirty="0" err="1"/>
              <a:t>Підбір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зависти </a:t>
            </a:r>
            <a:r>
              <a:rPr lang="ru-RU" dirty="0" err="1"/>
              <a:t>від</a:t>
            </a:r>
            <a:r>
              <a:rPr lang="ru-RU" dirty="0"/>
              <a:t>  </a:t>
            </a:r>
            <a:r>
              <a:rPr lang="ru-RU" dirty="0" err="1"/>
              <a:t>машини</a:t>
            </a:r>
            <a:r>
              <a:rPr lang="ru-RU" dirty="0"/>
              <a:t>.</a:t>
            </a:r>
          </a:p>
          <a:p>
            <a:r>
              <a:rPr lang="uk-UA" dirty="0"/>
              <a:t>Приблизно можуть бути рекомендовані: рівень вікна -400 - -950 одиниць </a:t>
            </a:r>
            <a:r>
              <a:rPr lang="uk-UA" dirty="0" err="1"/>
              <a:t>Хаунсфілда</a:t>
            </a:r>
            <a:r>
              <a:rPr lang="uk-UA" dirty="0"/>
              <a:t> (HU) і шириною 1000 - 1600 HU (</a:t>
            </a:r>
            <a:r>
              <a:rPr lang="uk-UA" dirty="0" err="1"/>
              <a:t>центртр</a:t>
            </a:r>
            <a:r>
              <a:rPr lang="uk-UA" dirty="0"/>
              <a:t> вікна повинен бути -250 - -700 HU). (1 - 2 мм) </a:t>
            </a:r>
            <a:r>
              <a:rPr lang="uk-UA" dirty="0" err="1"/>
              <a:t>Коллімаційними</a:t>
            </a:r>
            <a:r>
              <a:rPr lang="uk-UA" dirty="0"/>
              <a:t> секціями з інтервалом 10 мм.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(</a:t>
            </a:r>
            <a:r>
              <a:rPr lang="uk-UA" dirty="0" err="1"/>
              <a:t>Small</a:t>
            </a:r>
            <a:r>
              <a:rPr lang="uk-UA" dirty="0"/>
              <a:t> </a:t>
            </a:r>
            <a:r>
              <a:rPr lang="uk-UA" dirty="0" err="1"/>
              <a:t>airways</a:t>
            </a:r>
            <a:r>
              <a:rPr lang="uk-UA" dirty="0"/>
              <a:t> </a:t>
            </a:r>
            <a:r>
              <a:rPr lang="uk-UA" dirty="0" err="1"/>
              <a:t>diseases</a:t>
            </a:r>
            <a:r>
              <a:rPr lang="uk-UA" dirty="0"/>
              <a:t>: </a:t>
            </a:r>
            <a:r>
              <a:rPr lang="uk-UA" dirty="0" err="1"/>
              <a:t>detection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insights</a:t>
            </a:r>
            <a:r>
              <a:rPr lang="uk-UA" dirty="0"/>
              <a:t> </a:t>
            </a:r>
            <a:r>
              <a:rPr lang="uk-UA" dirty="0" err="1"/>
              <a:t>with</a:t>
            </a:r>
            <a:r>
              <a:rPr lang="uk-UA" dirty="0"/>
              <a:t> </a:t>
            </a:r>
            <a:r>
              <a:rPr lang="uk-UA" dirty="0" err="1"/>
              <a:t>computed</a:t>
            </a:r>
            <a:r>
              <a:rPr lang="uk-UA" dirty="0"/>
              <a:t> </a:t>
            </a:r>
            <a:r>
              <a:rPr lang="uk-UA" dirty="0" err="1"/>
              <a:t>tomography</a:t>
            </a:r>
            <a:r>
              <a:rPr lang="uk-UA" dirty="0"/>
              <a:t>. D.M.</a:t>
            </a:r>
          </a:p>
          <a:p>
            <a:pPr marL="0" indent="0">
              <a:buNone/>
            </a:pPr>
            <a:r>
              <a:rPr lang="uk-UA" dirty="0" err="1"/>
              <a:t>Hansell</a:t>
            </a:r>
            <a:r>
              <a:rPr lang="uk-UA" dirty="0"/>
              <a:t>. #ERS </a:t>
            </a:r>
            <a:r>
              <a:rPr lang="uk-UA" dirty="0" err="1"/>
              <a:t>Journals</a:t>
            </a:r>
            <a:r>
              <a:rPr lang="uk-UA" dirty="0"/>
              <a:t> </a:t>
            </a:r>
            <a:r>
              <a:rPr lang="uk-UA" dirty="0" err="1"/>
              <a:t>Ltd</a:t>
            </a:r>
            <a:r>
              <a:rPr lang="uk-UA" dirty="0"/>
              <a:t> 2001.</a:t>
            </a:r>
          </a:p>
          <a:p>
            <a:pPr marL="0" indent="0">
              <a:buNone/>
            </a:pPr>
            <a:endParaRPr lang="uk-UA" i="1" dirty="0"/>
          </a:p>
          <a:p>
            <a:endParaRPr lang="ru-RU" i="1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7482254" y="2312377"/>
            <a:ext cx="4510454" cy="359146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Зображення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</a:t>
            </a:r>
            <a:r>
              <a:rPr lang="ru-RU" b="1" dirty="0" err="1"/>
              <a:t>дифузним</a:t>
            </a:r>
            <a:r>
              <a:rPr lang="ru-RU" b="1" dirty="0"/>
              <a:t> </a:t>
            </a:r>
            <a:r>
              <a:rPr lang="ru-RU" b="1" dirty="0" err="1"/>
              <a:t>панбронхіолітом</a:t>
            </a:r>
            <a:r>
              <a:rPr lang="ru-RU" b="1" dirty="0"/>
              <a:t> </a:t>
            </a:r>
            <a:r>
              <a:rPr lang="ru-RU" dirty="0" err="1"/>
              <a:t>вимагає</a:t>
            </a:r>
            <a:r>
              <a:rPr lang="ru-RU" dirty="0"/>
              <a:t> адекватного </a:t>
            </a:r>
            <a:r>
              <a:rPr lang="ru-RU" dirty="0" err="1"/>
              <a:t>просторового</a:t>
            </a:r>
            <a:r>
              <a:rPr lang="ru-RU" dirty="0"/>
              <a:t> </a:t>
            </a:r>
            <a:r>
              <a:rPr lang="ru-RU" dirty="0" err="1"/>
              <a:t>розрішення</a:t>
            </a:r>
            <a:r>
              <a:rPr lang="ru-RU" dirty="0"/>
              <a:t> для </a:t>
            </a:r>
            <a:r>
              <a:rPr lang="ru-RU" dirty="0" err="1"/>
              <a:t>зображення</a:t>
            </a:r>
            <a:r>
              <a:rPr lang="ru-RU" dirty="0"/>
              <a:t> характеристики </a:t>
            </a:r>
            <a:r>
              <a:rPr lang="ru-RU" dirty="0" err="1"/>
              <a:t>невеликі</a:t>
            </a:r>
            <a:r>
              <a:rPr lang="ru-RU" dirty="0"/>
              <a:t> </a:t>
            </a:r>
            <a:r>
              <a:rPr lang="ru-RU" dirty="0" err="1"/>
              <a:t>розгалужені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(</a:t>
            </a:r>
            <a:r>
              <a:rPr lang="ru-RU" dirty="0" err="1"/>
              <a:t>малюнок</a:t>
            </a:r>
            <a:r>
              <a:rPr lang="ru-RU" dirty="0"/>
              <a:t> «дерево в </a:t>
            </a:r>
            <a:r>
              <a:rPr lang="ru-RU" dirty="0" err="1"/>
              <a:t>бруньках</a:t>
            </a:r>
            <a:r>
              <a:rPr lang="ru-RU" dirty="0"/>
              <a:t>»).</a:t>
            </a:r>
            <a:endParaRPr lang="ru-RU" i="1" dirty="0"/>
          </a:p>
          <a:p>
            <a:endParaRPr lang="ru-RU" i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13585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56939" y="131885"/>
            <a:ext cx="5035062" cy="672611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ru-RU" sz="2400" dirty="0" err="1"/>
              <a:t>Паренхіма</a:t>
            </a:r>
            <a:r>
              <a:rPr lang="ru-RU" sz="2400" dirty="0"/>
              <a:t> </a:t>
            </a:r>
            <a:r>
              <a:rPr lang="ru-RU" sz="2400" dirty="0" err="1"/>
              <a:t>нормальної</a:t>
            </a:r>
            <a:r>
              <a:rPr lang="ru-RU" sz="2400" dirty="0"/>
              <a:t> </a:t>
            </a:r>
            <a:r>
              <a:rPr lang="ru-RU" sz="2400" dirty="0" err="1"/>
              <a:t>легені</a:t>
            </a:r>
            <a:r>
              <a:rPr lang="ru-RU" sz="2400" dirty="0"/>
              <a:t> </a:t>
            </a:r>
            <a:r>
              <a:rPr lang="ru-RU" sz="2400" dirty="0" err="1"/>
              <a:t>збільшується</a:t>
            </a:r>
            <a:r>
              <a:rPr lang="ru-RU" sz="2400" dirty="0"/>
              <a:t> в </a:t>
            </a:r>
            <a:r>
              <a:rPr lang="ru-RU" sz="2400" dirty="0" err="1"/>
              <a:t>загасанні</a:t>
            </a:r>
            <a:r>
              <a:rPr lang="ru-RU" sz="2400" dirty="0"/>
              <a:t> на </a:t>
            </a:r>
            <a:r>
              <a:rPr lang="ru-RU" sz="2400" dirty="0" err="1"/>
              <a:t>видиху</a:t>
            </a:r>
            <a:endParaRPr lang="ru-RU" sz="2400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i="1" dirty="0"/>
              <a:t>- а) </a:t>
            </a:r>
            <a:r>
              <a:rPr lang="ru-RU" sz="2400" i="1" dirty="0" err="1"/>
              <a:t>Нормальні</a:t>
            </a:r>
            <a:r>
              <a:rPr lang="ru-RU" sz="2400" i="1" dirty="0"/>
              <a:t> прояви </a:t>
            </a:r>
            <a:r>
              <a:rPr lang="ru-RU" sz="2400" i="1" dirty="0" err="1"/>
              <a:t>паренхіми</a:t>
            </a:r>
            <a:r>
              <a:rPr lang="ru-RU" sz="2400" i="1" dirty="0"/>
              <a:t> </a:t>
            </a:r>
            <a:r>
              <a:rPr lang="ru-RU" sz="2400" i="1" dirty="0" err="1"/>
              <a:t>легені</a:t>
            </a:r>
            <a:r>
              <a:rPr lang="ru-RU" sz="2400" i="1" dirty="0"/>
              <a:t> на </a:t>
            </a:r>
            <a:r>
              <a:rPr lang="ru-RU" sz="2400" i="1" dirty="0" err="1"/>
              <a:t>аксіалах</a:t>
            </a:r>
            <a:r>
              <a:rPr lang="ru-RU" sz="2400" i="1" dirty="0"/>
              <a:t> КТ у хворого </a:t>
            </a:r>
            <a:r>
              <a:rPr lang="ru-RU" sz="2400" i="1" dirty="0" err="1"/>
              <a:t>з</a:t>
            </a:r>
            <a:r>
              <a:rPr lang="ru-RU" sz="2400" i="1" dirty="0"/>
              <a:t> </a:t>
            </a:r>
            <a:r>
              <a:rPr lang="ru-RU" sz="2400" i="1" dirty="0" err="1"/>
              <a:t>затримкою</a:t>
            </a:r>
            <a:r>
              <a:rPr lang="ru-RU" sz="2400" i="1" dirty="0"/>
              <a:t> </a:t>
            </a:r>
            <a:r>
              <a:rPr lang="ru-RU" sz="2400" i="1" dirty="0" err="1"/>
              <a:t>дихання</a:t>
            </a:r>
            <a:r>
              <a:rPr lang="ru-RU" sz="2400" i="1" dirty="0"/>
              <a:t> на </a:t>
            </a:r>
            <a:r>
              <a:rPr lang="ru-RU" sz="2400" i="1" dirty="0" err="1"/>
              <a:t>повному</a:t>
            </a:r>
            <a:r>
              <a:rPr lang="ru-RU" sz="2400" i="1" dirty="0"/>
              <a:t> </a:t>
            </a:r>
            <a:r>
              <a:rPr lang="ru-RU" sz="2400" i="1" dirty="0" err="1"/>
              <a:t>вдиху</a:t>
            </a:r>
            <a:r>
              <a:rPr lang="ru-RU" sz="2400" i="1" dirty="0"/>
              <a:t>: </a:t>
            </a:r>
            <a:r>
              <a:rPr lang="ru-RU" sz="2400" i="1" dirty="0" err="1"/>
              <a:t>Крім</a:t>
            </a:r>
            <a:r>
              <a:rPr lang="ru-RU" sz="2400" i="1" dirty="0"/>
              <a:t> </a:t>
            </a:r>
            <a:r>
              <a:rPr lang="ru-RU" sz="2400" i="1" dirty="0" err="1"/>
              <a:t>поступового</a:t>
            </a:r>
            <a:r>
              <a:rPr lang="ru-RU" sz="2400" i="1" dirty="0"/>
              <a:t> </a:t>
            </a:r>
            <a:r>
              <a:rPr lang="ru-RU" sz="2400" i="1" dirty="0" err="1"/>
              <a:t>збільшення</a:t>
            </a:r>
            <a:r>
              <a:rPr lang="ru-RU" sz="2400" i="1" dirty="0"/>
              <a:t> </a:t>
            </a:r>
            <a:r>
              <a:rPr lang="ru-RU" sz="2400" i="1" dirty="0" err="1"/>
              <a:t>щільності</a:t>
            </a:r>
            <a:r>
              <a:rPr lang="ru-RU" sz="2400" i="1" dirty="0"/>
              <a:t> </a:t>
            </a:r>
            <a:r>
              <a:rPr lang="ru-RU" sz="2400" i="1" dirty="0" err="1"/>
              <a:t>легень</a:t>
            </a:r>
            <a:r>
              <a:rPr lang="ru-RU" sz="2400" i="1" dirty="0"/>
              <a:t> </a:t>
            </a:r>
            <a:r>
              <a:rPr lang="ru-RU" sz="2400" i="1" dirty="0" err="1"/>
              <a:t>паренхіма</a:t>
            </a:r>
            <a:r>
              <a:rPr lang="ru-RU" sz="2400" i="1" dirty="0"/>
              <a:t> в </a:t>
            </a:r>
            <a:r>
              <a:rPr lang="ru-RU" sz="2400" i="1" dirty="0" err="1"/>
              <a:t>залежності</a:t>
            </a:r>
            <a:r>
              <a:rPr lang="ru-RU" sz="2400" i="1" dirty="0"/>
              <a:t> </a:t>
            </a:r>
            <a:r>
              <a:rPr lang="ru-RU" sz="2400" i="1" dirty="0" err="1"/>
              <a:t>від</a:t>
            </a:r>
            <a:r>
              <a:rPr lang="ru-RU" sz="2400" i="1" dirty="0"/>
              <a:t> </a:t>
            </a:r>
            <a:r>
              <a:rPr lang="ru-RU" sz="2400" i="1" dirty="0" err="1"/>
              <a:t>незалежної</a:t>
            </a:r>
            <a:r>
              <a:rPr lang="ru-RU" sz="2400" i="1" dirty="0"/>
              <a:t> </a:t>
            </a:r>
            <a:r>
              <a:rPr lang="ru-RU" sz="2400" i="1" dirty="0" err="1"/>
              <a:t>осі</a:t>
            </a:r>
            <a:r>
              <a:rPr lang="ru-RU" sz="2400" i="1" dirty="0"/>
              <a:t>, </a:t>
            </a:r>
            <a:r>
              <a:rPr lang="ru-RU" sz="2400" i="1" dirty="0" err="1"/>
              <a:t>щільність</a:t>
            </a:r>
            <a:r>
              <a:rPr lang="ru-RU" sz="2400" i="1" dirty="0"/>
              <a:t> </a:t>
            </a:r>
            <a:r>
              <a:rPr lang="ru-RU" sz="2400" i="1" dirty="0" err="1"/>
              <a:t>паренхіми</a:t>
            </a:r>
            <a:r>
              <a:rPr lang="ru-RU" sz="2400" i="1" dirty="0"/>
              <a:t> </a:t>
            </a:r>
            <a:r>
              <a:rPr lang="ru-RU" sz="2400" i="1" dirty="0" err="1"/>
              <a:t>легень</a:t>
            </a:r>
            <a:r>
              <a:rPr lang="ru-RU" sz="2400" i="1" dirty="0"/>
              <a:t> </a:t>
            </a:r>
            <a:r>
              <a:rPr lang="ru-RU" sz="2400" i="1" dirty="0" err="1"/>
              <a:t>однорідна</a:t>
            </a:r>
            <a:r>
              <a:rPr lang="ru-RU" sz="2400" i="1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i="1" dirty="0"/>
              <a:t>  - б) </a:t>
            </a:r>
            <a:r>
              <a:rPr lang="ru-RU" sz="2400" i="1" dirty="0" err="1"/>
              <a:t>Приблизно</a:t>
            </a:r>
            <a:r>
              <a:rPr lang="ru-RU" sz="2400" i="1" dirty="0"/>
              <a:t> той же </a:t>
            </a:r>
            <a:r>
              <a:rPr lang="ru-RU" sz="2400" i="1" dirty="0" err="1"/>
              <a:t>анатомічний</a:t>
            </a:r>
            <a:r>
              <a:rPr lang="ru-RU" sz="2400" i="1" dirty="0"/>
              <a:t> </a:t>
            </a:r>
            <a:r>
              <a:rPr lang="ru-RU" sz="2400" i="1" dirty="0" err="1"/>
              <a:t>рівень</a:t>
            </a:r>
            <a:r>
              <a:rPr lang="ru-RU" sz="2400" i="1" dirty="0"/>
              <a:t> на </a:t>
            </a:r>
            <a:r>
              <a:rPr lang="ru-RU" sz="2400" i="1" dirty="0" err="1"/>
              <a:t>затримці</a:t>
            </a:r>
            <a:r>
              <a:rPr lang="ru-RU" sz="2400" i="1" dirty="0"/>
              <a:t> </a:t>
            </a:r>
            <a:r>
              <a:rPr lang="ru-RU" sz="2400" i="1" dirty="0" err="1"/>
              <a:t>дихання</a:t>
            </a:r>
            <a:r>
              <a:rPr lang="ru-RU" sz="2400" i="1" dirty="0"/>
              <a:t> при </a:t>
            </a:r>
            <a:r>
              <a:rPr lang="ru-RU" sz="2400" i="1" dirty="0" err="1"/>
              <a:t>залишковому</a:t>
            </a:r>
            <a:r>
              <a:rPr lang="ru-RU" sz="2400" i="1" dirty="0"/>
              <a:t> </a:t>
            </a:r>
            <a:r>
              <a:rPr lang="ru-RU" sz="2400" i="1" dirty="0" err="1"/>
              <a:t>обсязі</a:t>
            </a:r>
            <a:r>
              <a:rPr lang="ru-RU" sz="2400" i="1" dirty="0"/>
              <a:t> (</a:t>
            </a:r>
            <a:r>
              <a:rPr lang="ru-RU" sz="2400" i="1" dirty="0" err="1"/>
              <a:t>кінець-витікання</a:t>
            </a:r>
            <a:r>
              <a:rPr lang="ru-RU" sz="2400" i="1" dirty="0"/>
              <a:t>), </a:t>
            </a:r>
            <a:r>
              <a:rPr lang="ru-RU" sz="2400" i="1" dirty="0" err="1"/>
              <a:t>градієнт</a:t>
            </a:r>
            <a:r>
              <a:rPr lang="ru-RU" sz="2400" i="1" dirty="0"/>
              <a:t> </a:t>
            </a:r>
            <a:r>
              <a:rPr lang="ru-RU" sz="2400" i="1" dirty="0" err="1"/>
              <a:t>щільності</a:t>
            </a:r>
            <a:r>
              <a:rPr lang="ru-RU" sz="2400" i="1" dirty="0"/>
              <a:t> </a:t>
            </a:r>
            <a:r>
              <a:rPr lang="ru-RU" sz="2400" i="1" dirty="0" err="1"/>
              <a:t>виділений</a:t>
            </a:r>
            <a:r>
              <a:rPr lang="ru-RU" sz="2400" i="1" dirty="0"/>
              <a:t>, </a:t>
            </a:r>
            <a:r>
              <a:rPr lang="ru-RU" sz="2400" i="1" dirty="0" err="1"/>
              <a:t>але</a:t>
            </a:r>
            <a:r>
              <a:rPr lang="ru-RU" sz="2400" i="1" dirty="0"/>
              <a:t> в </a:t>
            </a:r>
            <a:r>
              <a:rPr lang="ru-RU" sz="2400" i="1" dirty="0" err="1"/>
              <a:t>іншому</a:t>
            </a:r>
            <a:r>
              <a:rPr lang="ru-RU" sz="2400" i="1" dirty="0"/>
              <a:t> </a:t>
            </a:r>
            <a:r>
              <a:rPr lang="ru-RU" sz="2400" i="1" dirty="0" err="1"/>
              <a:t>випадку</a:t>
            </a:r>
            <a:r>
              <a:rPr lang="ru-RU" sz="2400" i="1" dirty="0"/>
              <a:t> </a:t>
            </a:r>
            <a:r>
              <a:rPr lang="ru-RU" sz="2400" i="1" dirty="0" err="1"/>
              <a:t>ослаблення</a:t>
            </a:r>
            <a:r>
              <a:rPr lang="ru-RU" sz="2400" i="1" dirty="0"/>
              <a:t> </a:t>
            </a:r>
            <a:r>
              <a:rPr lang="ru-RU" sz="2400" i="1" dirty="0" err="1"/>
              <a:t>легень</a:t>
            </a:r>
            <a:r>
              <a:rPr lang="ru-RU" sz="2400" i="1" dirty="0"/>
              <a:t> </a:t>
            </a:r>
            <a:r>
              <a:rPr lang="ru-RU" sz="2400" i="1" dirty="0" err="1"/>
              <a:t>залишається</a:t>
            </a:r>
            <a:r>
              <a:rPr lang="ru-RU" sz="2400" i="1" dirty="0"/>
              <a:t> </a:t>
            </a:r>
            <a:r>
              <a:rPr lang="ru-RU" sz="2400" i="1" dirty="0" err="1"/>
              <a:t>відносно</a:t>
            </a:r>
            <a:r>
              <a:rPr lang="ru-RU" sz="2400" i="1" dirty="0"/>
              <a:t> </a:t>
            </a:r>
            <a:r>
              <a:rPr lang="ru-RU" sz="2400" i="1" dirty="0" err="1"/>
              <a:t>рівномірним</a:t>
            </a:r>
            <a:r>
              <a:rPr lang="ru-RU" sz="2400" i="1" dirty="0"/>
              <a:t>.</a:t>
            </a:r>
            <a:endParaRPr lang="uk-UA" sz="2400" dirty="0"/>
          </a:p>
          <a:p>
            <a:r>
              <a:rPr lang="ru-RU" sz="2400" dirty="0"/>
              <a:t> </a:t>
            </a:r>
            <a:r>
              <a:rPr lang="ru-RU" sz="1400" i="1" dirty="0"/>
              <a:t>(</a:t>
            </a:r>
            <a:r>
              <a:rPr lang="uk-UA" sz="1400" dirty="0" err="1"/>
              <a:t>Small</a:t>
            </a:r>
            <a:r>
              <a:rPr lang="uk-UA" sz="1400" dirty="0"/>
              <a:t> </a:t>
            </a:r>
            <a:r>
              <a:rPr lang="uk-UA" sz="1400" dirty="0" err="1"/>
              <a:t>airways</a:t>
            </a:r>
            <a:r>
              <a:rPr lang="uk-UA" sz="1400" dirty="0"/>
              <a:t> </a:t>
            </a:r>
            <a:r>
              <a:rPr lang="uk-UA" sz="1400" dirty="0" err="1"/>
              <a:t>diseases</a:t>
            </a:r>
            <a:r>
              <a:rPr lang="uk-UA" sz="1400" dirty="0"/>
              <a:t>: </a:t>
            </a:r>
            <a:r>
              <a:rPr lang="uk-UA" sz="1400" dirty="0" err="1"/>
              <a:t>detection</a:t>
            </a:r>
            <a:r>
              <a:rPr lang="uk-UA" sz="1400" dirty="0"/>
              <a:t> </a:t>
            </a:r>
            <a:r>
              <a:rPr lang="uk-UA" sz="1400" dirty="0" err="1"/>
              <a:t>and</a:t>
            </a:r>
            <a:r>
              <a:rPr lang="uk-UA" sz="1400" dirty="0"/>
              <a:t> </a:t>
            </a:r>
            <a:r>
              <a:rPr lang="uk-UA" sz="1400" dirty="0" err="1"/>
              <a:t>insights</a:t>
            </a:r>
            <a:r>
              <a:rPr lang="uk-UA" sz="1400" dirty="0"/>
              <a:t> </a:t>
            </a:r>
            <a:r>
              <a:rPr lang="uk-UA" sz="1400" dirty="0" err="1"/>
              <a:t>with</a:t>
            </a:r>
            <a:r>
              <a:rPr lang="uk-UA" sz="1400" dirty="0"/>
              <a:t> </a:t>
            </a:r>
            <a:r>
              <a:rPr lang="uk-UA" sz="1400" dirty="0" err="1"/>
              <a:t>computed</a:t>
            </a:r>
            <a:r>
              <a:rPr lang="uk-UA" sz="1400" dirty="0"/>
              <a:t> </a:t>
            </a:r>
            <a:r>
              <a:rPr lang="uk-UA" sz="1400" dirty="0" err="1"/>
              <a:t>tomography</a:t>
            </a:r>
            <a:r>
              <a:rPr lang="uk-UA" sz="1400" dirty="0"/>
              <a:t>. D.M.</a:t>
            </a:r>
          </a:p>
          <a:p>
            <a:pPr marL="0" indent="0">
              <a:buNone/>
            </a:pPr>
            <a:r>
              <a:rPr lang="uk-UA" sz="1400" dirty="0" err="1"/>
              <a:t>Hansell</a:t>
            </a:r>
            <a:r>
              <a:rPr lang="uk-UA" sz="1400" dirty="0"/>
              <a:t>. #ERS </a:t>
            </a:r>
            <a:r>
              <a:rPr lang="uk-UA" sz="1400" dirty="0" err="1"/>
              <a:t>Journals</a:t>
            </a:r>
            <a:r>
              <a:rPr lang="uk-UA" sz="1400" dirty="0"/>
              <a:t> </a:t>
            </a:r>
            <a:r>
              <a:rPr lang="uk-UA" sz="1400" dirty="0" err="1"/>
              <a:t>Ltd</a:t>
            </a:r>
            <a:r>
              <a:rPr lang="uk-UA" sz="1400" dirty="0"/>
              <a:t> 2001.</a:t>
            </a:r>
          </a:p>
          <a:p>
            <a:endParaRPr lang="uk-UA" sz="24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lum bright="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193431"/>
            <a:ext cx="4396154" cy="2560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3">
            <a:lum bright="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919046"/>
            <a:ext cx="4396155" cy="26113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0445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28238" y="131885"/>
            <a:ext cx="6063763" cy="672611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uk-UA" sz="2000" dirty="0"/>
              <a:t>Області захоплення повітря, викликані хворобами малих дихальних шляхів розглядається як локальна неоднорідність, тобто чергування ділянок, які залишаються відносно яскравими (чорними) </a:t>
            </a:r>
            <a:r>
              <a:rPr lang="uk-UA" sz="2000" dirty="0" err="1"/>
              <a:t>вкрапленними</a:t>
            </a:r>
            <a:r>
              <a:rPr lang="uk-UA" sz="2000" dirty="0"/>
              <a:t> в області нормальної високої щільності легень.</a:t>
            </a:r>
            <a:endParaRPr lang="ru-RU" sz="2000" dirty="0"/>
          </a:p>
          <a:p>
            <a:r>
              <a:rPr lang="ru-RU" sz="2800" i="1" dirty="0"/>
              <a:t> </a:t>
            </a:r>
            <a:r>
              <a:rPr lang="uk-UA" sz="2000" b="1" i="1" dirty="0"/>
              <a:t>Пацієнт після трансплантації кісткового мозку.</a:t>
            </a:r>
            <a:endParaRPr lang="ru-RU" sz="2000" b="1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i="1" dirty="0"/>
              <a:t>а) МСКТ на </a:t>
            </a:r>
            <a:r>
              <a:rPr lang="ru-RU" sz="2000" i="1" dirty="0" err="1"/>
              <a:t>вдиху</a:t>
            </a:r>
            <a:r>
              <a:rPr lang="ru-RU" sz="2000" i="1" dirty="0"/>
              <a:t>: </a:t>
            </a:r>
            <a:r>
              <a:rPr lang="ru-RU" sz="2000" i="1" dirty="0" err="1"/>
              <a:t>плямисті</a:t>
            </a:r>
            <a:r>
              <a:rPr lang="ru-RU" sz="2000" i="1" dirty="0"/>
              <a:t> </a:t>
            </a:r>
            <a:r>
              <a:rPr lang="ru-RU" sz="2000" i="1" dirty="0" err="1"/>
              <a:t>ділянки</a:t>
            </a:r>
            <a:r>
              <a:rPr lang="ru-RU" sz="2000" i="1" dirty="0"/>
              <a:t> </a:t>
            </a:r>
            <a:r>
              <a:rPr lang="ru-RU" sz="2000" i="1" dirty="0" err="1"/>
              <a:t>різної</a:t>
            </a:r>
            <a:r>
              <a:rPr lang="ru-RU" sz="2000" i="1" dirty="0"/>
              <a:t> </a:t>
            </a:r>
            <a:r>
              <a:rPr lang="ru-RU" sz="2000" i="1" dirty="0" err="1"/>
              <a:t>щільності</a:t>
            </a:r>
            <a:r>
              <a:rPr lang="ru-RU" sz="2000" i="1" dirty="0"/>
              <a:t> в </a:t>
            </a:r>
            <a:r>
              <a:rPr lang="ru-RU" sz="2000" i="1" dirty="0" err="1"/>
              <a:t>паренхімі</a:t>
            </a:r>
            <a:r>
              <a:rPr lang="ru-RU" sz="2000" i="1" dirty="0"/>
              <a:t> </a:t>
            </a:r>
            <a:r>
              <a:rPr lang="ru-RU" sz="2000" i="1" dirty="0" err="1"/>
              <a:t>легень</a:t>
            </a:r>
            <a:r>
              <a:rPr lang="ru-RU" sz="2000" i="1" dirty="0"/>
              <a:t>. У зонах </a:t>
            </a:r>
            <a:r>
              <a:rPr lang="ru-RU" sz="2000" i="1" dirty="0" err="1"/>
              <a:t>зниженої</a:t>
            </a:r>
            <a:r>
              <a:rPr lang="ru-RU" sz="2000" i="1" dirty="0"/>
              <a:t> </a:t>
            </a:r>
            <a:r>
              <a:rPr lang="ru-RU" sz="2000" i="1" dirty="0" err="1"/>
              <a:t>щільності</a:t>
            </a:r>
            <a:r>
              <a:rPr lang="ru-RU" sz="2000" i="1" dirty="0"/>
              <a:t> </a:t>
            </a:r>
            <a:r>
              <a:rPr lang="ru-RU" sz="2000" i="1" dirty="0" err="1"/>
              <a:t>легеневі</a:t>
            </a:r>
            <a:r>
              <a:rPr lang="ru-RU" sz="2000" i="1" dirty="0"/>
              <a:t> </a:t>
            </a:r>
            <a:r>
              <a:rPr lang="ru-RU" sz="2000" i="1" dirty="0" err="1"/>
              <a:t>судини</a:t>
            </a:r>
            <a:r>
              <a:rPr lang="ru-RU" sz="2000" i="1" dirty="0"/>
              <a:t> </a:t>
            </a:r>
            <a:r>
              <a:rPr lang="ru-RU" sz="2000" i="1" dirty="0" err="1"/>
              <a:t>відносно</a:t>
            </a:r>
            <a:r>
              <a:rPr lang="ru-RU" sz="2000" i="1" dirty="0"/>
              <a:t> </a:t>
            </a:r>
            <a:r>
              <a:rPr lang="ru-RU" sz="2000" i="1" dirty="0" err="1"/>
              <a:t>зменшеного</a:t>
            </a:r>
            <a:r>
              <a:rPr lang="ru-RU" sz="2000" i="1" dirty="0"/>
              <a:t> </a:t>
            </a:r>
            <a:r>
              <a:rPr lang="ru-RU" sz="2000" i="1" dirty="0" err="1"/>
              <a:t>калібру</a:t>
            </a:r>
            <a:r>
              <a:rPr lang="ru-RU" sz="2000" i="1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i="1" dirty="0"/>
              <a:t> б) На </a:t>
            </a:r>
            <a:r>
              <a:rPr lang="ru-RU" sz="2000" i="1" dirty="0" err="1"/>
              <a:t>видиху</a:t>
            </a:r>
            <a:r>
              <a:rPr lang="ru-RU" sz="2000" i="1" dirty="0"/>
              <a:t>: локальна </a:t>
            </a:r>
            <a:r>
              <a:rPr lang="ru-RU" sz="2000" i="1" dirty="0" err="1"/>
              <a:t>неоднорідність</a:t>
            </a:r>
            <a:r>
              <a:rPr lang="ru-RU" sz="2000" i="1" dirty="0"/>
              <a:t> </a:t>
            </a:r>
            <a:r>
              <a:rPr lang="ru-RU" sz="2000" i="1" dirty="0" err="1"/>
              <a:t>щільності</a:t>
            </a:r>
            <a:r>
              <a:rPr lang="ru-RU" sz="2000" i="1" dirty="0"/>
              <a:t> </a:t>
            </a:r>
            <a:r>
              <a:rPr lang="ru-RU" sz="2000" i="1" dirty="0" err="1"/>
              <a:t>легенової</a:t>
            </a:r>
            <a:r>
              <a:rPr lang="ru-RU" sz="2000" i="1" dirty="0"/>
              <a:t>  </a:t>
            </a:r>
            <a:r>
              <a:rPr lang="ru-RU" sz="2000" i="1" dirty="0" err="1"/>
              <a:t>паренхіми</a:t>
            </a:r>
            <a:r>
              <a:rPr lang="ru-RU" sz="2000" i="1" dirty="0"/>
              <a:t> </a:t>
            </a:r>
            <a:r>
              <a:rPr lang="ru-RU" sz="2000" i="1" dirty="0" err="1"/>
              <a:t>набагато</a:t>
            </a:r>
            <a:r>
              <a:rPr lang="ru-RU" sz="2000" i="1" dirty="0"/>
              <a:t> </a:t>
            </a:r>
            <a:r>
              <a:rPr lang="ru-RU" sz="2000" i="1" dirty="0" err="1"/>
              <a:t>помітніше</a:t>
            </a:r>
            <a:r>
              <a:rPr lang="ru-RU" sz="2000" i="1" dirty="0"/>
              <a:t>. </a:t>
            </a:r>
            <a:r>
              <a:rPr lang="ru-RU" sz="2000" i="1" dirty="0" err="1"/>
              <a:t>Це</a:t>
            </a:r>
            <a:r>
              <a:rPr lang="ru-RU" sz="2000" i="1" dirty="0"/>
              <a:t> </a:t>
            </a:r>
            <a:r>
              <a:rPr lang="ru-RU" sz="2000" b="1" i="1" dirty="0"/>
              <a:t>симптом </a:t>
            </a:r>
            <a:r>
              <a:rPr lang="ru-RU" sz="2000" b="1" i="1" dirty="0" err="1"/>
              <a:t>посилення</a:t>
            </a:r>
            <a:r>
              <a:rPr lang="ru-RU" sz="2000" b="1" i="1" dirty="0"/>
              <a:t> </a:t>
            </a:r>
            <a:r>
              <a:rPr lang="ru-RU" sz="2000" b="1" i="1" dirty="0" err="1"/>
              <a:t>мозаїчності</a:t>
            </a:r>
            <a:r>
              <a:rPr lang="ru-RU" sz="2200" b="1" i="1" dirty="0"/>
              <a:t>!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1400" i="1" dirty="0"/>
              <a:t>(</a:t>
            </a:r>
            <a:r>
              <a:rPr lang="uk-UA" sz="1400" dirty="0" err="1"/>
              <a:t>Small</a:t>
            </a:r>
            <a:r>
              <a:rPr lang="uk-UA" sz="1400" dirty="0"/>
              <a:t> </a:t>
            </a:r>
            <a:r>
              <a:rPr lang="uk-UA" sz="1400" dirty="0" err="1"/>
              <a:t>airways</a:t>
            </a:r>
            <a:r>
              <a:rPr lang="uk-UA" sz="1400" dirty="0"/>
              <a:t> </a:t>
            </a:r>
            <a:r>
              <a:rPr lang="uk-UA" sz="1400" dirty="0" err="1"/>
              <a:t>diseases</a:t>
            </a:r>
            <a:r>
              <a:rPr lang="uk-UA" sz="1400" dirty="0"/>
              <a:t>: </a:t>
            </a:r>
            <a:r>
              <a:rPr lang="uk-UA" sz="1400" dirty="0" err="1"/>
              <a:t>detection</a:t>
            </a:r>
            <a:r>
              <a:rPr lang="uk-UA" sz="1400" dirty="0"/>
              <a:t> </a:t>
            </a:r>
            <a:r>
              <a:rPr lang="uk-UA" sz="1400" dirty="0" err="1"/>
              <a:t>and</a:t>
            </a:r>
            <a:r>
              <a:rPr lang="uk-UA" sz="1400" dirty="0"/>
              <a:t> </a:t>
            </a:r>
            <a:r>
              <a:rPr lang="uk-UA" sz="1400" dirty="0" err="1"/>
              <a:t>insights</a:t>
            </a:r>
            <a:r>
              <a:rPr lang="uk-UA" sz="1400" dirty="0"/>
              <a:t> </a:t>
            </a:r>
            <a:r>
              <a:rPr lang="uk-UA" sz="1400" dirty="0" err="1"/>
              <a:t>with</a:t>
            </a:r>
            <a:r>
              <a:rPr lang="uk-UA" sz="1400" dirty="0"/>
              <a:t> </a:t>
            </a:r>
            <a:r>
              <a:rPr lang="uk-UA" sz="1400" dirty="0" err="1"/>
              <a:t>computed</a:t>
            </a:r>
            <a:r>
              <a:rPr lang="uk-UA" sz="1400" dirty="0"/>
              <a:t> </a:t>
            </a:r>
            <a:r>
              <a:rPr lang="uk-UA" sz="1400" dirty="0" err="1"/>
              <a:t>tomography</a:t>
            </a:r>
            <a:r>
              <a:rPr lang="uk-UA" sz="1400" dirty="0"/>
              <a:t>. D.M.</a:t>
            </a:r>
          </a:p>
          <a:p>
            <a:pPr marL="0" indent="0">
              <a:buNone/>
            </a:pPr>
            <a:r>
              <a:rPr lang="uk-UA" sz="1400" dirty="0" err="1"/>
              <a:t>Hansell</a:t>
            </a:r>
            <a:r>
              <a:rPr lang="uk-UA" sz="1400" dirty="0"/>
              <a:t>. #ERS </a:t>
            </a:r>
            <a:r>
              <a:rPr lang="uk-UA" sz="1400" dirty="0" err="1"/>
              <a:t>Journals</a:t>
            </a:r>
            <a:r>
              <a:rPr lang="uk-UA" sz="1400" dirty="0"/>
              <a:t> </a:t>
            </a:r>
            <a:r>
              <a:rPr lang="uk-UA" sz="1400" dirty="0" err="1"/>
              <a:t>Ltd</a:t>
            </a:r>
            <a:r>
              <a:rPr lang="uk-UA" sz="1400" dirty="0"/>
              <a:t> 2001.</a:t>
            </a:r>
          </a:p>
          <a:p>
            <a:endParaRPr lang="uk-UA" sz="2400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590" y="131885"/>
            <a:ext cx="3681633" cy="2461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3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121" y="3640015"/>
            <a:ext cx="3831102" cy="23237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3729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 rot="10800000" flipV="1">
            <a:off x="7403122" y="3314700"/>
            <a:ext cx="4615961" cy="35433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sz="2900" dirty="0" err="1"/>
              <a:t>Комп'ютерна</a:t>
            </a:r>
            <a:r>
              <a:rPr lang="ru-RU" sz="2900" dirty="0"/>
              <a:t> </a:t>
            </a:r>
            <a:r>
              <a:rPr lang="ru-RU" sz="2900" dirty="0" err="1"/>
              <a:t>томографія</a:t>
            </a:r>
            <a:r>
              <a:rPr lang="ru-RU" sz="2900" dirty="0"/>
              <a:t> на </a:t>
            </a:r>
            <a:r>
              <a:rPr lang="ru-RU" sz="2900" dirty="0" err="1"/>
              <a:t>видиху</a:t>
            </a:r>
            <a:r>
              <a:rPr lang="ru-RU" sz="2900" dirty="0"/>
              <a:t>,  </a:t>
            </a:r>
            <a:r>
              <a:rPr lang="ru-RU" sz="2900" dirty="0" err="1"/>
              <a:t>пацієнт</a:t>
            </a:r>
            <a:r>
              <a:rPr lang="ru-RU" sz="2900" dirty="0"/>
              <a:t> </a:t>
            </a:r>
            <a:r>
              <a:rPr lang="ru-RU" sz="2900" dirty="0" err="1"/>
              <a:t>з</a:t>
            </a:r>
            <a:r>
              <a:rPr lang="ru-RU" sz="2900" dirty="0"/>
              <a:t> </a:t>
            </a:r>
            <a:r>
              <a:rPr lang="ru-RU" sz="2900" dirty="0" err="1"/>
              <a:t>поствірусним</a:t>
            </a:r>
            <a:r>
              <a:rPr lang="ru-RU" sz="2900" dirty="0"/>
              <a:t> </a:t>
            </a:r>
            <a:r>
              <a:rPr lang="ru-RU" sz="2900" dirty="0" err="1"/>
              <a:t>констриктивним</a:t>
            </a:r>
            <a:r>
              <a:rPr lang="ru-RU" sz="2900" dirty="0"/>
              <a:t> </a:t>
            </a:r>
            <a:r>
              <a:rPr lang="ru-RU" sz="2900" dirty="0" err="1"/>
              <a:t>облітеруючим</a:t>
            </a:r>
            <a:r>
              <a:rPr lang="ru-RU" sz="2900" dirty="0"/>
              <a:t> </a:t>
            </a:r>
            <a:r>
              <a:rPr lang="ru-RU" sz="2900" dirty="0" err="1"/>
              <a:t>бронхіолітом</a:t>
            </a:r>
            <a:r>
              <a:rPr lang="ru-RU" sz="2900" dirty="0"/>
              <a:t>.</a:t>
            </a:r>
          </a:p>
          <a:p>
            <a:endParaRPr lang="ru-RU" sz="3200" dirty="0"/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i="1" dirty="0"/>
              <a:t>(</a:t>
            </a:r>
            <a:r>
              <a:rPr lang="uk-UA" sz="3200" dirty="0" err="1"/>
              <a:t>Small</a:t>
            </a:r>
            <a:r>
              <a:rPr lang="uk-UA" sz="3200" dirty="0"/>
              <a:t> </a:t>
            </a:r>
            <a:r>
              <a:rPr lang="uk-UA" sz="3200" dirty="0" err="1"/>
              <a:t>airways</a:t>
            </a:r>
            <a:r>
              <a:rPr lang="uk-UA" sz="3200" dirty="0"/>
              <a:t> </a:t>
            </a:r>
            <a:r>
              <a:rPr lang="uk-UA" sz="3200" dirty="0" err="1"/>
              <a:t>diseases</a:t>
            </a:r>
            <a:r>
              <a:rPr lang="uk-UA" sz="3200" dirty="0"/>
              <a:t>: </a:t>
            </a:r>
            <a:r>
              <a:rPr lang="uk-UA" sz="3200" dirty="0" err="1"/>
              <a:t>detection</a:t>
            </a:r>
            <a:r>
              <a:rPr lang="uk-UA" sz="3200" dirty="0"/>
              <a:t> </a:t>
            </a:r>
            <a:r>
              <a:rPr lang="uk-UA" sz="3200" dirty="0" err="1"/>
              <a:t>and</a:t>
            </a:r>
            <a:r>
              <a:rPr lang="uk-UA" sz="3200" dirty="0"/>
              <a:t> </a:t>
            </a:r>
            <a:r>
              <a:rPr lang="uk-UA" sz="3200" dirty="0" err="1"/>
              <a:t>insights</a:t>
            </a:r>
            <a:r>
              <a:rPr lang="uk-UA" sz="3200" dirty="0"/>
              <a:t> </a:t>
            </a:r>
            <a:r>
              <a:rPr lang="uk-UA" sz="3200" dirty="0" err="1"/>
              <a:t>with</a:t>
            </a:r>
            <a:r>
              <a:rPr lang="uk-UA" sz="3200" dirty="0"/>
              <a:t> </a:t>
            </a:r>
            <a:r>
              <a:rPr lang="uk-UA" sz="3200" dirty="0" err="1"/>
              <a:t>computed</a:t>
            </a:r>
            <a:r>
              <a:rPr lang="uk-UA" sz="3200" dirty="0"/>
              <a:t> </a:t>
            </a:r>
            <a:r>
              <a:rPr lang="uk-UA" sz="3200" dirty="0" err="1"/>
              <a:t>tomography</a:t>
            </a:r>
            <a:r>
              <a:rPr lang="uk-UA" sz="3200" dirty="0"/>
              <a:t>. D.M.</a:t>
            </a:r>
          </a:p>
          <a:p>
            <a:pPr marL="0" indent="0">
              <a:buNone/>
            </a:pPr>
            <a:r>
              <a:rPr lang="uk-UA" sz="3200" dirty="0" err="1"/>
              <a:t>Hansell</a:t>
            </a:r>
            <a:r>
              <a:rPr lang="uk-UA" sz="3200" dirty="0"/>
              <a:t>. #ERS </a:t>
            </a:r>
            <a:r>
              <a:rPr lang="uk-UA" sz="3200" dirty="0" err="1"/>
              <a:t>Journals</a:t>
            </a:r>
            <a:r>
              <a:rPr lang="uk-UA" sz="3200" dirty="0"/>
              <a:t> </a:t>
            </a:r>
            <a:r>
              <a:rPr lang="uk-UA" sz="3200" dirty="0" err="1"/>
              <a:t>Ltd</a:t>
            </a:r>
            <a:r>
              <a:rPr lang="uk-UA" sz="3200" dirty="0"/>
              <a:t> 2001.</a:t>
            </a:r>
          </a:p>
          <a:p>
            <a:endParaRPr lang="uk-UA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20000" contrast="40000"/>
          </a:blip>
          <a:stretch>
            <a:fillRect/>
          </a:stretch>
        </p:blipFill>
        <p:spPr>
          <a:xfrm>
            <a:off x="7693532" y="465992"/>
            <a:ext cx="4120398" cy="26634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284" y="1123367"/>
            <a:ext cx="5752839" cy="375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551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16162" y="228600"/>
            <a:ext cx="5817578" cy="65590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sz="2800" b="1" i="1" dirty="0"/>
              <a:t>Симптом </a:t>
            </a:r>
            <a:r>
              <a:rPr lang="ru-RU" sz="2800" b="1" i="1" dirty="0" err="1"/>
              <a:t>посилення</a:t>
            </a:r>
            <a:r>
              <a:rPr lang="ru-RU" sz="2800" b="1" i="1" dirty="0"/>
              <a:t> </a:t>
            </a:r>
            <a:r>
              <a:rPr lang="ru-RU" sz="2800" b="1" i="1" dirty="0" err="1"/>
              <a:t>мозаїчності</a:t>
            </a:r>
            <a:r>
              <a:rPr lang="ru-RU" sz="2800" b="1" i="1" dirty="0"/>
              <a:t>!</a:t>
            </a:r>
          </a:p>
          <a:p>
            <a:r>
              <a:rPr lang="ru-RU" sz="2400" i="1" dirty="0" err="1"/>
              <a:t>Пацієнт</a:t>
            </a:r>
            <a:r>
              <a:rPr lang="ru-RU" sz="2400" i="1" dirty="0"/>
              <a:t> </a:t>
            </a:r>
            <a:r>
              <a:rPr lang="ru-RU" sz="2400" i="1" dirty="0" err="1"/>
              <a:t>з</a:t>
            </a:r>
            <a:r>
              <a:rPr lang="ru-RU" sz="2400" i="1" dirty="0"/>
              <a:t> </a:t>
            </a:r>
            <a:r>
              <a:rPr lang="ru-RU" sz="2400" b="1" i="1" dirty="0" err="1"/>
              <a:t>ревматоїдним</a:t>
            </a:r>
            <a:r>
              <a:rPr lang="ru-RU" sz="2400" b="1" i="1" dirty="0"/>
              <a:t> артритом</a:t>
            </a:r>
            <a:r>
              <a:rPr lang="ru-RU" sz="2400" i="1" dirty="0"/>
              <a:t>, </a:t>
            </a:r>
            <a:r>
              <a:rPr lang="ru-RU" sz="2400" i="1" dirty="0" err="1"/>
              <a:t>облітеруючим</a:t>
            </a:r>
            <a:r>
              <a:rPr lang="ru-RU" sz="2400" i="1" dirty="0"/>
              <a:t> </a:t>
            </a:r>
            <a:r>
              <a:rPr lang="ru-RU" sz="2400" i="1" dirty="0" err="1"/>
              <a:t>бронхіолітом</a:t>
            </a:r>
            <a:r>
              <a:rPr lang="ru-RU" sz="2400" i="1" dirty="0"/>
              <a:t> </a:t>
            </a:r>
            <a:r>
              <a:rPr lang="ru-RU" sz="2400" i="1" dirty="0" err="1"/>
              <a:t>пов'язаний</a:t>
            </a:r>
            <a:r>
              <a:rPr lang="ru-RU" sz="2400" i="1" dirty="0"/>
              <a:t> </a:t>
            </a:r>
            <a:r>
              <a:rPr lang="ru-RU" sz="2400" i="1" dirty="0" err="1"/>
              <a:t>зі</a:t>
            </a:r>
            <a:r>
              <a:rPr lang="ru-RU" sz="2400" i="1" dirty="0"/>
              <a:t> </a:t>
            </a:r>
            <a:r>
              <a:rPr lang="ru-RU" sz="2400" i="1" dirty="0" err="1"/>
              <a:t>звуженням</a:t>
            </a:r>
            <a:r>
              <a:rPr lang="ru-RU" sz="2400" i="1" dirty="0"/>
              <a:t> </a:t>
            </a:r>
            <a:r>
              <a:rPr lang="ru-RU" sz="2400" i="1" dirty="0" err="1"/>
              <a:t>малих</a:t>
            </a:r>
            <a:r>
              <a:rPr lang="ru-RU" sz="2400" i="1" dirty="0"/>
              <a:t> </a:t>
            </a:r>
            <a:r>
              <a:rPr lang="ru-RU" sz="2400" i="1" dirty="0" err="1"/>
              <a:t>шляхів</a:t>
            </a:r>
            <a:r>
              <a:rPr lang="ru-RU" sz="2400" i="1" dirty="0"/>
              <a:t>.</a:t>
            </a:r>
          </a:p>
          <a:p>
            <a:br>
              <a:rPr lang="ru-RU" sz="2400" i="1" dirty="0"/>
            </a:br>
            <a:r>
              <a:rPr lang="ru-RU" sz="2400" i="1" dirty="0"/>
              <a:t> а)</a:t>
            </a:r>
            <a:r>
              <a:rPr lang="uk-UA" sz="2400" dirty="0"/>
              <a:t> На вдиху настройки вікна (в зонах загального користування: -600, ширина 1400 HU); відмінності в щільності в легенях паренхіма тонка.</a:t>
            </a:r>
            <a:endParaRPr lang="ru-RU" sz="2400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i="1" dirty="0"/>
              <a:t>б) </a:t>
            </a:r>
            <a:r>
              <a:rPr lang="uk-UA" sz="2400" dirty="0"/>
              <a:t>Звузивши вікно в налаштуваннях контраст між областями легень підкреслюється.</a:t>
            </a:r>
            <a:endParaRPr lang="ru-RU" sz="2400" i="1" dirty="0"/>
          </a:p>
          <a:p>
            <a:pPr>
              <a:buFont typeface="Wingdings" panose="05000000000000000000" pitchFamily="2" charset="2"/>
              <a:buChar char="Ø"/>
            </a:pPr>
            <a:endParaRPr lang="ru-RU" sz="2400" i="1" dirty="0"/>
          </a:p>
          <a:p>
            <a:pPr marL="0" indent="0">
              <a:buNone/>
            </a:pPr>
            <a:r>
              <a:rPr lang="ru-RU" sz="2300" dirty="0"/>
              <a:t> </a:t>
            </a:r>
            <a:r>
              <a:rPr lang="ru-RU" sz="2300" i="1" dirty="0"/>
              <a:t>(</a:t>
            </a:r>
            <a:r>
              <a:rPr lang="uk-UA" sz="2300" dirty="0" err="1"/>
              <a:t>Small</a:t>
            </a:r>
            <a:r>
              <a:rPr lang="uk-UA" sz="2300" dirty="0"/>
              <a:t> </a:t>
            </a:r>
            <a:r>
              <a:rPr lang="uk-UA" sz="2300" dirty="0" err="1"/>
              <a:t>airways</a:t>
            </a:r>
            <a:r>
              <a:rPr lang="uk-UA" sz="2300" dirty="0"/>
              <a:t> </a:t>
            </a:r>
            <a:r>
              <a:rPr lang="uk-UA" sz="2300" dirty="0" err="1"/>
              <a:t>diseases</a:t>
            </a:r>
            <a:r>
              <a:rPr lang="uk-UA" sz="2300" dirty="0"/>
              <a:t>: </a:t>
            </a:r>
            <a:r>
              <a:rPr lang="uk-UA" sz="2300" dirty="0" err="1"/>
              <a:t>detection</a:t>
            </a:r>
            <a:r>
              <a:rPr lang="uk-UA" sz="2300" dirty="0"/>
              <a:t> </a:t>
            </a:r>
            <a:r>
              <a:rPr lang="uk-UA" sz="2300" dirty="0" err="1"/>
              <a:t>and</a:t>
            </a:r>
            <a:r>
              <a:rPr lang="uk-UA" sz="2300" dirty="0"/>
              <a:t> </a:t>
            </a:r>
            <a:r>
              <a:rPr lang="uk-UA" sz="2300" dirty="0" err="1"/>
              <a:t>insights</a:t>
            </a:r>
            <a:r>
              <a:rPr lang="uk-UA" sz="2300" dirty="0"/>
              <a:t> </a:t>
            </a:r>
            <a:r>
              <a:rPr lang="uk-UA" sz="2300" dirty="0" err="1"/>
              <a:t>with</a:t>
            </a:r>
            <a:r>
              <a:rPr lang="uk-UA" sz="2300" dirty="0"/>
              <a:t> </a:t>
            </a:r>
            <a:r>
              <a:rPr lang="uk-UA" sz="2300" dirty="0" err="1"/>
              <a:t>computed</a:t>
            </a:r>
            <a:r>
              <a:rPr lang="uk-UA" sz="2300" dirty="0"/>
              <a:t> </a:t>
            </a:r>
            <a:r>
              <a:rPr lang="uk-UA" sz="2300" dirty="0" err="1"/>
              <a:t>tomography</a:t>
            </a:r>
            <a:r>
              <a:rPr lang="uk-UA" sz="2300" dirty="0"/>
              <a:t>. D.M.</a:t>
            </a:r>
          </a:p>
          <a:p>
            <a:pPr marL="0" indent="0">
              <a:buNone/>
            </a:pPr>
            <a:r>
              <a:rPr lang="uk-UA" sz="2300" dirty="0" err="1"/>
              <a:t>Hansell</a:t>
            </a:r>
            <a:r>
              <a:rPr lang="uk-UA" sz="2300" dirty="0"/>
              <a:t>. #ERS </a:t>
            </a:r>
            <a:r>
              <a:rPr lang="uk-UA" sz="2300" dirty="0" err="1"/>
              <a:t>Journals</a:t>
            </a:r>
            <a:r>
              <a:rPr lang="uk-UA" sz="2300" dirty="0"/>
              <a:t> </a:t>
            </a:r>
            <a:r>
              <a:rPr lang="uk-UA" sz="2300" dirty="0" err="1"/>
              <a:t>Ltd</a:t>
            </a:r>
            <a:r>
              <a:rPr lang="uk-UA" sz="2300" dirty="0"/>
              <a:t> 2001.</a:t>
            </a:r>
          </a:p>
          <a:p>
            <a:endParaRPr lang="uk-UA" sz="24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lum bright="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613" y="457201"/>
            <a:ext cx="3751971" cy="2321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3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612" y="3596053"/>
            <a:ext cx="3751971" cy="24442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472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16162" y="228600"/>
            <a:ext cx="5817578" cy="65590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ru-RU" sz="2800" b="1" i="1" dirty="0"/>
              <a:t>Симптом </a:t>
            </a:r>
            <a:r>
              <a:rPr lang="ru-RU" sz="2800" b="1" i="1" dirty="0" err="1"/>
              <a:t>посилення</a:t>
            </a:r>
            <a:r>
              <a:rPr lang="ru-RU" sz="2800" b="1" i="1" dirty="0"/>
              <a:t> </a:t>
            </a:r>
            <a:r>
              <a:rPr lang="ru-RU" sz="2800" b="1" i="1" dirty="0" err="1"/>
              <a:t>мозаїчності</a:t>
            </a:r>
            <a:r>
              <a:rPr lang="ru-RU" sz="2800" b="1" i="1" dirty="0"/>
              <a:t>!</a:t>
            </a:r>
          </a:p>
          <a:p>
            <a:pPr marL="0" indent="0">
              <a:buNone/>
            </a:pPr>
            <a:r>
              <a:rPr lang="ru-RU" sz="2400" i="1" dirty="0"/>
              <a:t> </a:t>
            </a:r>
            <a:r>
              <a:rPr lang="ru-RU" sz="2400" i="1" dirty="0" err="1"/>
              <a:t>Пацієнт</a:t>
            </a:r>
            <a:r>
              <a:rPr lang="ru-RU" sz="2400" i="1" dirty="0"/>
              <a:t> </a:t>
            </a:r>
            <a:r>
              <a:rPr lang="ru-RU" sz="2400" i="1" dirty="0" err="1"/>
              <a:t>з</a:t>
            </a:r>
            <a:r>
              <a:rPr lang="ru-RU" sz="2400" i="1" dirty="0"/>
              <a:t> </a:t>
            </a:r>
            <a:r>
              <a:rPr lang="ru-RU" sz="2400" b="1" i="1" dirty="0" err="1"/>
              <a:t>констриктивним</a:t>
            </a:r>
            <a:r>
              <a:rPr lang="ru-RU" sz="2400" b="1" i="1" dirty="0"/>
              <a:t> </a:t>
            </a:r>
            <a:r>
              <a:rPr lang="ru-RU" sz="2400" b="1" i="1" dirty="0" err="1"/>
              <a:t>облітеруючий</a:t>
            </a:r>
            <a:r>
              <a:rPr lang="ru-RU" sz="2400" b="1" i="1" dirty="0"/>
              <a:t> </a:t>
            </a:r>
            <a:r>
              <a:rPr lang="ru-RU" sz="2400" b="1" i="1" dirty="0" err="1"/>
              <a:t>бронхиолитом</a:t>
            </a:r>
            <a:r>
              <a:rPr lang="ru-RU" sz="2400" b="1" i="1" dirty="0"/>
              <a:t>.</a:t>
            </a:r>
          </a:p>
          <a:p>
            <a:pPr marL="0" indent="0">
              <a:buNone/>
            </a:pPr>
            <a:r>
              <a:rPr lang="ru-RU" sz="2400" i="1" dirty="0"/>
              <a:t> а) </a:t>
            </a:r>
            <a:r>
              <a:rPr lang="uk-UA" sz="2400" dirty="0"/>
              <a:t>На </a:t>
            </a:r>
            <a:r>
              <a:rPr lang="uk-UA" sz="2400" dirty="0" err="1"/>
              <a:t>інспіраторній</a:t>
            </a:r>
            <a:r>
              <a:rPr lang="uk-UA" sz="2400" dirty="0"/>
              <a:t> </a:t>
            </a:r>
            <a:r>
              <a:rPr lang="uk-UA" sz="2400" dirty="0" err="1"/>
              <a:t>КТ</a:t>
            </a:r>
            <a:r>
              <a:rPr lang="uk-UA" sz="2400" dirty="0"/>
              <a:t> високого розрішення  тонкі локальні відмінності в щільності паренхіми базальних відділів легені. Циліндричний </a:t>
            </a:r>
            <a:r>
              <a:rPr lang="uk-UA" sz="2400" dirty="0" err="1"/>
              <a:t>бронхоектаз</a:t>
            </a:r>
            <a:r>
              <a:rPr lang="uk-UA" sz="2400" dirty="0"/>
              <a:t>.</a:t>
            </a:r>
            <a:endParaRPr lang="ru-RU" sz="2400" i="1" dirty="0"/>
          </a:p>
          <a:p>
            <a:pPr marL="0" indent="0">
              <a:buNone/>
            </a:pPr>
            <a:r>
              <a:rPr lang="ru-RU" sz="2400" i="1" dirty="0"/>
              <a:t>б)</a:t>
            </a:r>
            <a:r>
              <a:rPr lang="uk-UA" sz="2400" dirty="0"/>
              <a:t> в мінімальній інтенсивності контрастність між нормальним і аномальним легенями значно збільшується, АЛЕ одночасно менш помітні порушення бронхіальної прохідності.</a:t>
            </a:r>
            <a:endParaRPr lang="ru-RU" sz="2400" i="1" dirty="0"/>
          </a:p>
          <a:p>
            <a:pPr marL="0" indent="0">
              <a:buNone/>
            </a:pPr>
            <a:r>
              <a:rPr lang="ru-RU" sz="2300" dirty="0"/>
              <a:t> </a:t>
            </a:r>
            <a:r>
              <a:rPr lang="ru-RU" sz="2300" i="1" dirty="0"/>
              <a:t>(</a:t>
            </a:r>
            <a:r>
              <a:rPr lang="uk-UA" sz="2300" dirty="0" err="1"/>
              <a:t>Small</a:t>
            </a:r>
            <a:r>
              <a:rPr lang="uk-UA" sz="2300" dirty="0"/>
              <a:t> </a:t>
            </a:r>
            <a:r>
              <a:rPr lang="uk-UA" sz="2300" dirty="0" err="1"/>
              <a:t>airways</a:t>
            </a:r>
            <a:r>
              <a:rPr lang="uk-UA" sz="2300" dirty="0"/>
              <a:t> </a:t>
            </a:r>
            <a:r>
              <a:rPr lang="uk-UA" sz="2300" dirty="0" err="1"/>
              <a:t>diseases</a:t>
            </a:r>
            <a:r>
              <a:rPr lang="uk-UA" sz="2300" dirty="0"/>
              <a:t>: </a:t>
            </a:r>
            <a:r>
              <a:rPr lang="uk-UA" sz="2300" dirty="0" err="1"/>
              <a:t>detection</a:t>
            </a:r>
            <a:r>
              <a:rPr lang="uk-UA" sz="2300" dirty="0"/>
              <a:t> </a:t>
            </a:r>
            <a:r>
              <a:rPr lang="uk-UA" sz="2300" dirty="0" err="1"/>
              <a:t>and</a:t>
            </a:r>
            <a:r>
              <a:rPr lang="uk-UA" sz="2300" dirty="0"/>
              <a:t> </a:t>
            </a:r>
            <a:r>
              <a:rPr lang="uk-UA" sz="2300" dirty="0" err="1"/>
              <a:t>insights</a:t>
            </a:r>
            <a:r>
              <a:rPr lang="uk-UA" sz="2300" dirty="0"/>
              <a:t> </a:t>
            </a:r>
            <a:r>
              <a:rPr lang="uk-UA" sz="2300" dirty="0" err="1"/>
              <a:t>with</a:t>
            </a:r>
            <a:r>
              <a:rPr lang="uk-UA" sz="2300" dirty="0"/>
              <a:t> </a:t>
            </a:r>
            <a:r>
              <a:rPr lang="uk-UA" sz="2300" dirty="0" err="1"/>
              <a:t>computed</a:t>
            </a:r>
            <a:r>
              <a:rPr lang="uk-UA" sz="2300" dirty="0"/>
              <a:t> </a:t>
            </a:r>
            <a:r>
              <a:rPr lang="uk-UA" sz="2300" dirty="0" err="1"/>
              <a:t>tomography</a:t>
            </a:r>
            <a:r>
              <a:rPr lang="uk-UA" sz="2300" dirty="0"/>
              <a:t>. D.M.</a:t>
            </a:r>
          </a:p>
          <a:p>
            <a:pPr marL="0" indent="0">
              <a:buNone/>
            </a:pPr>
            <a:r>
              <a:rPr lang="uk-UA" sz="2300" dirty="0" err="1"/>
              <a:t>Hansell</a:t>
            </a:r>
            <a:r>
              <a:rPr lang="uk-UA" sz="2300" dirty="0"/>
              <a:t>. #ERS </a:t>
            </a:r>
            <a:r>
              <a:rPr lang="uk-UA" sz="2300" dirty="0" err="1"/>
              <a:t>Journals</a:t>
            </a:r>
            <a:r>
              <a:rPr lang="uk-UA" sz="2300" dirty="0"/>
              <a:t> </a:t>
            </a:r>
            <a:r>
              <a:rPr lang="uk-UA" sz="2300" dirty="0" err="1"/>
              <a:t>Ltd</a:t>
            </a:r>
            <a:r>
              <a:rPr lang="uk-UA" sz="2300" dirty="0"/>
              <a:t> 2001.</a:t>
            </a:r>
          </a:p>
          <a:p>
            <a:endParaRPr lang="uk-UA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208" y="78652"/>
            <a:ext cx="4324954" cy="34294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208" y="3565167"/>
            <a:ext cx="4149107" cy="322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46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34308" y="3877408"/>
            <a:ext cx="10099432" cy="291025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uk-UA" sz="2800" dirty="0"/>
              <a:t>Пацієнт з </a:t>
            </a:r>
            <a:r>
              <a:rPr lang="uk-UA" sz="2800" b="1" dirty="0" err="1"/>
              <a:t>ревматоїдним</a:t>
            </a:r>
            <a:r>
              <a:rPr lang="uk-UA" sz="2800" b="1" dirty="0"/>
              <a:t> артритом </a:t>
            </a:r>
            <a:r>
              <a:rPr lang="uk-UA" sz="2800" dirty="0"/>
              <a:t>і даними про змішану (</a:t>
            </a:r>
            <a:r>
              <a:rPr lang="uk-UA" sz="2800" dirty="0" err="1"/>
              <a:t>рестриктивну</a:t>
            </a:r>
            <a:r>
              <a:rPr lang="uk-UA" sz="2800" dirty="0"/>
              <a:t> і обструктивну) функції легень.</a:t>
            </a:r>
            <a:endParaRPr lang="ru-RU" sz="28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600" i="1" dirty="0" err="1">
                <a:solidFill>
                  <a:schemeClr val="tx1"/>
                </a:solidFill>
              </a:rPr>
              <a:t>Периферична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ретикулярна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перебудова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легеневої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тканини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з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структури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з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деяким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розширенням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дихальних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шляхів</a:t>
            </a:r>
            <a:r>
              <a:rPr lang="ru-RU" sz="2600" i="1" dirty="0">
                <a:solidFill>
                  <a:schemeClr val="tx1"/>
                </a:solidFill>
              </a:rPr>
              <a:t> в </a:t>
            </a:r>
            <a:r>
              <a:rPr lang="ru-RU" sz="2600" i="1" dirty="0" err="1">
                <a:solidFill>
                  <a:schemeClr val="tx1"/>
                </a:solidFill>
              </a:rPr>
              <a:t>Потовщення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і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розширення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стінок</a:t>
            </a:r>
            <a:r>
              <a:rPr lang="ru-RU" sz="2600" i="1" dirty="0">
                <a:solidFill>
                  <a:schemeClr val="tx1"/>
                </a:solidFill>
              </a:rPr>
              <a:t>, </a:t>
            </a:r>
            <a:r>
              <a:rPr lang="ru-RU" sz="2600" i="1" dirty="0" err="1">
                <a:solidFill>
                  <a:schemeClr val="tx1"/>
                </a:solidFill>
              </a:rPr>
              <a:t>що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відображають</a:t>
            </a:r>
            <a:r>
              <a:rPr lang="ru-RU" sz="2600" i="1" dirty="0">
                <a:solidFill>
                  <a:schemeClr val="tx1"/>
                </a:solidFill>
              </a:rPr>
              <a:t> хворобу </a:t>
            </a:r>
            <a:r>
              <a:rPr lang="ru-RU" sz="2600" i="1" dirty="0" err="1">
                <a:solidFill>
                  <a:schemeClr val="tx1"/>
                </a:solidFill>
              </a:rPr>
              <a:t>малих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дихальних</a:t>
            </a:r>
            <a:r>
              <a:rPr lang="ru-RU" sz="2600" i="1" dirty="0">
                <a:solidFill>
                  <a:schemeClr val="tx1"/>
                </a:solidFill>
              </a:rPr>
              <a:t> </a:t>
            </a:r>
            <a:r>
              <a:rPr lang="ru-RU" sz="2600" i="1" dirty="0" err="1">
                <a:solidFill>
                  <a:schemeClr val="tx1"/>
                </a:solidFill>
              </a:rPr>
              <a:t>шляхів</a:t>
            </a:r>
            <a:r>
              <a:rPr lang="ru-RU" sz="2600" i="1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300" i="1" dirty="0"/>
              <a:t>(</a:t>
            </a:r>
            <a:r>
              <a:rPr lang="uk-UA" sz="2300" dirty="0" err="1"/>
              <a:t>Small</a:t>
            </a:r>
            <a:r>
              <a:rPr lang="uk-UA" sz="2300" dirty="0"/>
              <a:t> </a:t>
            </a:r>
            <a:r>
              <a:rPr lang="uk-UA" sz="2300" dirty="0" err="1"/>
              <a:t>airways</a:t>
            </a:r>
            <a:r>
              <a:rPr lang="uk-UA" sz="2300" dirty="0"/>
              <a:t> </a:t>
            </a:r>
            <a:r>
              <a:rPr lang="uk-UA" sz="2300" dirty="0" err="1"/>
              <a:t>diseases</a:t>
            </a:r>
            <a:r>
              <a:rPr lang="uk-UA" sz="2300" dirty="0"/>
              <a:t>: </a:t>
            </a:r>
            <a:r>
              <a:rPr lang="uk-UA" sz="2300" dirty="0" err="1"/>
              <a:t>detection</a:t>
            </a:r>
            <a:r>
              <a:rPr lang="uk-UA" sz="2300" dirty="0"/>
              <a:t> </a:t>
            </a:r>
            <a:r>
              <a:rPr lang="uk-UA" sz="2300" dirty="0" err="1"/>
              <a:t>and</a:t>
            </a:r>
            <a:r>
              <a:rPr lang="uk-UA" sz="2300" dirty="0"/>
              <a:t> </a:t>
            </a:r>
            <a:r>
              <a:rPr lang="uk-UA" sz="2300" dirty="0" err="1"/>
              <a:t>insights</a:t>
            </a:r>
            <a:r>
              <a:rPr lang="uk-UA" sz="2300" dirty="0"/>
              <a:t> </a:t>
            </a:r>
            <a:r>
              <a:rPr lang="uk-UA" sz="2300" dirty="0" err="1"/>
              <a:t>with</a:t>
            </a:r>
            <a:r>
              <a:rPr lang="uk-UA" sz="2300" dirty="0"/>
              <a:t> </a:t>
            </a:r>
            <a:r>
              <a:rPr lang="uk-UA" sz="2300" dirty="0" err="1"/>
              <a:t>computed</a:t>
            </a:r>
            <a:r>
              <a:rPr lang="uk-UA" sz="2300" dirty="0"/>
              <a:t> </a:t>
            </a:r>
            <a:r>
              <a:rPr lang="uk-UA" sz="2300" dirty="0" err="1"/>
              <a:t>tomography</a:t>
            </a:r>
            <a:r>
              <a:rPr lang="uk-UA" sz="2300" dirty="0"/>
              <a:t>. D.M. </a:t>
            </a:r>
            <a:r>
              <a:rPr lang="uk-UA" sz="2300" dirty="0" err="1"/>
              <a:t>Hansell</a:t>
            </a:r>
            <a:r>
              <a:rPr lang="uk-UA" sz="2300" dirty="0"/>
              <a:t>. #ERS </a:t>
            </a:r>
            <a:r>
              <a:rPr lang="uk-UA" sz="2300" dirty="0" err="1"/>
              <a:t>Journals</a:t>
            </a:r>
            <a:r>
              <a:rPr lang="uk-UA" sz="2300" dirty="0"/>
              <a:t> </a:t>
            </a:r>
            <a:r>
              <a:rPr lang="uk-UA" sz="2300" dirty="0" err="1"/>
              <a:t>Ltd</a:t>
            </a:r>
            <a:r>
              <a:rPr lang="uk-UA" sz="2300" dirty="0"/>
              <a:t> 2001.</a:t>
            </a:r>
          </a:p>
          <a:p>
            <a:endParaRPr lang="uk-UA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638" y="79203"/>
            <a:ext cx="5940043" cy="369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98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963508" y="1723292"/>
            <a:ext cx="5152291" cy="506437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900" i="1" dirty="0" err="1">
                <a:solidFill>
                  <a:schemeClr val="tx1"/>
                </a:solidFill>
              </a:rPr>
              <a:t>Пацієнт</a:t>
            </a:r>
            <a:r>
              <a:rPr lang="ru-RU" sz="2900" i="1" dirty="0">
                <a:solidFill>
                  <a:schemeClr val="tx1"/>
                </a:solidFill>
              </a:rPr>
              <a:t> </a:t>
            </a:r>
            <a:r>
              <a:rPr lang="ru-RU" sz="2900" i="1" dirty="0" err="1">
                <a:solidFill>
                  <a:schemeClr val="tx1"/>
                </a:solidFill>
              </a:rPr>
              <a:t>після</a:t>
            </a:r>
            <a:r>
              <a:rPr lang="ru-RU" sz="2900" i="1" dirty="0">
                <a:solidFill>
                  <a:schemeClr val="tx1"/>
                </a:solidFill>
              </a:rPr>
              <a:t> </a:t>
            </a:r>
            <a:r>
              <a:rPr lang="ru-RU" sz="2900" i="1" dirty="0" err="1">
                <a:solidFill>
                  <a:schemeClr val="tx1"/>
                </a:solidFill>
              </a:rPr>
              <a:t>трансплантації</a:t>
            </a:r>
            <a:r>
              <a:rPr lang="ru-RU" sz="2900" i="1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900" i="1" dirty="0" err="1">
                <a:solidFill>
                  <a:schemeClr val="tx1"/>
                </a:solidFill>
              </a:rPr>
              <a:t>Облітеруючого</a:t>
            </a:r>
            <a:r>
              <a:rPr lang="ru-RU" sz="2900" i="1" dirty="0">
                <a:solidFill>
                  <a:schemeClr val="tx1"/>
                </a:solidFill>
              </a:rPr>
              <a:t> </a:t>
            </a:r>
            <a:r>
              <a:rPr lang="ru-RU" sz="2900" i="1" dirty="0" err="1">
                <a:solidFill>
                  <a:schemeClr val="tx1"/>
                </a:solidFill>
              </a:rPr>
              <a:t>бронхіоліту</a:t>
            </a:r>
            <a:r>
              <a:rPr lang="ru-RU" sz="2900" i="1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ru-RU" sz="2300" i="1" dirty="0"/>
              <a:t>(</a:t>
            </a:r>
            <a:r>
              <a:rPr lang="uk-UA" sz="2300" dirty="0" err="1"/>
              <a:t>Small</a:t>
            </a:r>
            <a:r>
              <a:rPr lang="uk-UA" sz="2300" dirty="0"/>
              <a:t> </a:t>
            </a:r>
            <a:r>
              <a:rPr lang="uk-UA" sz="2300" dirty="0" err="1"/>
              <a:t>airways</a:t>
            </a:r>
            <a:r>
              <a:rPr lang="uk-UA" sz="2300" dirty="0"/>
              <a:t> </a:t>
            </a:r>
            <a:r>
              <a:rPr lang="uk-UA" sz="2300" dirty="0" err="1"/>
              <a:t>diseases</a:t>
            </a:r>
            <a:r>
              <a:rPr lang="uk-UA" sz="2300" dirty="0"/>
              <a:t>: </a:t>
            </a:r>
            <a:r>
              <a:rPr lang="uk-UA" sz="2300" dirty="0" err="1"/>
              <a:t>detection</a:t>
            </a:r>
            <a:r>
              <a:rPr lang="uk-UA" sz="2300" dirty="0"/>
              <a:t> </a:t>
            </a:r>
            <a:r>
              <a:rPr lang="uk-UA" sz="2300" dirty="0" err="1"/>
              <a:t>and</a:t>
            </a:r>
            <a:r>
              <a:rPr lang="uk-UA" sz="2300" dirty="0"/>
              <a:t> </a:t>
            </a:r>
            <a:r>
              <a:rPr lang="uk-UA" sz="2300" dirty="0" err="1"/>
              <a:t>insights</a:t>
            </a:r>
            <a:r>
              <a:rPr lang="uk-UA" sz="2300" dirty="0"/>
              <a:t> </a:t>
            </a:r>
            <a:r>
              <a:rPr lang="uk-UA" sz="2300" dirty="0" err="1"/>
              <a:t>with</a:t>
            </a:r>
            <a:r>
              <a:rPr lang="uk-UA" sz="2300" dirty="0"/>
              <a:t> </a:t>
            </a:r>
            <a:r>
              <a:rPr lang="uk-UA" sz="2300" dirty="0" err="1"/>
              <a:t>computed</a:t>
            </a:r>
            <a:r>
              <a:rPr lang="uk-UA" sz="2300" dirty="0"/>
              <a:t> </a:t>
            </a:r>
            <a:r>
              <a:rPr lang="uk-UA" sz="2300" dirty="0" err="1"/>
              <a:t>tomography</a:t>
            </a:r>
            <a:r>
              <a:rPr lang="uk-UA" sz="2300" dirty="0"/>
              <a:t>. D.M. </a:t>
            </a:r>
            <a:r>
              <a:rPr lang="uk-UA" sz="2300" dirty="0" err="1"/>
              <a:t>Hansell</a:t>
            </a:r>
            <a:r>
              <a:rPr lang="uk-UA" sz="2300" dirty="0"/>
              <a:t>. #ERS </a:t>
            </a:r>
            <a:r>
              <a:rPr lang="uk-UA" sz="2300" dirty="0" err="1"/>
              <a:t>Journals</a:t>
            </a:r>
            <a:r>
              <a:rPr lang="uk-UA" sz="2300" dirty="0"/>
              <a:t> </a:t>
            </a:r>
            <a:r>
              <a:rPr lang="uk-UA" sz="2300" dirty="0" err="1"/>
              <a:t>Ltd</a:t>
            </a:r>
            <a:r>
              <a:rPr lang="uk-UA" sz="2300" dirty="0"/>
              <a:t> 2001.</a:t>
            </a:r>
          </a:p>
          <a:p>
            <a:endParaRPr lang="uk-UA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82" y="1477108"/>
            <a:ext cx="5908540" cy="456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11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75585" y="175846"/>
            <a:ext cx="5240214" cy="66118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900" i="1" dirty="0" err="1">
                <a:solidFill>
                  <a:schemeClr val="tx1"/>
                </a:solidFill>
              </a:rPr>
              <a:t>Дифузний</a:t>
            </a:r>
            <a:r>
              <a:rPr lang="ru-RU" sz="2900" i="1" dirty="0">
                <a:solidFill>
                  <a:schemeClr val="tx1"/>
                </a:solidFill>
              </a:rPr>
              <a:t> </a:t>
            </a:r>
            <a:r>
              <a:rPr lang="ru-RU" sz="2900" i="1" dirty="0" err="1">
                <a:solidFill>
                  <a:schemeClr val="tx1"/>
                </a:solidFill>
              </a:rPr>
              <a:t>панбронхіоліт</a:t>
            </a:r>
            <a:r>
              <a:rPr lang="ru-RU" sz="2900" i="1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br>
              <a:rPr lang="ru-RU" sz="2200" i="1" dirty="0">
                <a:solidFill>
                  <a:schemeClr val="tx1"/>
                </a:solidFill>
              </a:rPr>
            </a:br>
            <a:r>
              <a:rPr lang="ru-RU" sz="2200" i="1" dirty="0" err="1">
                <a:solidFill>
                  <a:schemeClr val="tx1"/>
                </a:solidFill>
              </a:rPr>
              <a:t>Розширені</a:t>
            </a:r>
            <a:r>
              <a:rPr lang="ru-RU" sz="2200" i="1" dirty="0">
                <a:solidFill>
                  <a:schemeClr val="tx1"/>
                </a:solidFill>
              </a:rPr>
              <a:t>, </a:t>
            </a:r>
            <a:r>
              <a:rPr lang="ru-RU" sz="2200" i="1" dirty="0" err="1">
                <a:solidFill>
                  <a:schemeClr val="tx1"/>
                </a:solidFill>
              </a:rPr>
              <a:t>з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товстими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стінками</a:t>
            </a:r>
            <a:r>
              <a:rPr lang="ru-RU" sz="2200" i="1" dirty="0">
                <a:solidFill>
                  <a:schemeClr val="tx1"/>
                </a:solidFill>
              </a:rPr>
              <a:t> бронхи не </a:t>
            </a:r>
            <a:r>
              <a:rPr lang="ru-RU" sz="2200" i="1" dirty="0" err="1">
                <a:solidFill>
                  <a:schemeClr val="tx1"/>
                </a:solidFill>
              </a:rPr>
              <a:t>зменшуються</a:t>
            </a:r>
            <a:r>
              <a:rPr lang="ru-RU" sz="2200" i="1" dirty="0">
                <a:solidFill>
                  <a:schemeClr val="tx1"/>
                </a:solidFill>
              </a:rPr>
              <a:t> в </a:t>
            </a:r>
            <a:r>
              <a:rPr lang="ru-RU" sz="2200" i="1" dirty="0" err="1">
                <a:solidFill>
                  <a:schemeClr val="tx1"/>
                </a:solidFill>
              </a:rPr>
              <a:t>діаметрі</a:t>
            </a:r>
            <a:r>
              <a:rPr lang="ru-RU" sz="2200" i="1" dirty="0">
                <a:solidFill>
                  <a:schemeClr val="tx1"/>
                </a:solidFill>
              </a:rPr>
              <a:t> до </a:t>
            </a:r>
            <a:r>
              <a:rPr lang="ru-RU" sz="2200" i="1" dirty="0" err="1">
                <a:solidFill>
                  <a:schemeClr val="tx1"/>
                </a:solidFill>
              </a:rPr>
              <a:t>периферії</a:t>
            </a:r>
            <a:r>
              <a:rPr lang="ru-RU" sz="2200" i="1" dirty="0">
                <a:solidFill>
                  <a:schemeClr val="tx1"/>
                </a:solidFill>
              </a:rPr>
              <a:t>, </a:t>
            </a:r>
            <a:r>
              <a:rPr lang="ru-RU" sz="2200" i="1" dirty="0" err="1">
                <a:solidFill>
                  <a:schemeClr val="tx1"/>
                </a:solidFill>
              </a:rPr>
              <a:t>бронхіоли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закупорені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ексудатом</a:t>
            </a:r>
            <a:r>
              <a:rPr lang="ru-RU" sz="2200" i="1" dirty="0">
                <a:solidFill>
                  <a:schemeClr val="tx1"/>
                </a:solidFill>
              </a:rPr>
              <a:t>. </a:t>
            </a:r>
            <a:r>
              <a:rPr lang="ru-RU" sz="2200" i="1" dirty="0" err="1">
                <a:solidFill>
                  <a:schemeClr val="tx1"/>
                </a:solidFill>
              </a:rPr>
              <a:t>Множинні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циліндричні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бронхоектази</a:t>
            </a:r>
            <a:r>
              <a:rPr lang="ru-RU" sz="2200" i="1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br>
              <a:rPr lang="ru-RU" sz="2200" i="1" dirty="0">
                <a:solidFill>
                  <a:schemeClr val="tx1"/>
                </a:solidFill>
              </a:rPr>
            </a:br>
            <a:r>
              <a:rPr lang="ru-RU" sz="2200" i="1" dirty="0" err="1">
                <a:solidFill>
                  <a:schemeClr val="tx1"/>
                </a:solidFill>
              </a:rPr>
              <a:t>Бронхоектазія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є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незмінною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ознакою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дифузного</a:t>
            </a:r>
            <a:r>
              <a:rPr lang="ru-RU" sz="2200" i="1" dirty="0">
                <a:solidFill>
                  <a:schemeClr val="tx1"/>
                </a:solidFill>
              </a:rPr>
              <a:t> </a:t>
            </a:r>
            <a:r>
              <a:rPr lang="ru-RU" sz="2200" i="1" dirty="0" err="1">
                <a:solidFill>
                  <a:schemeClr val="tx1"/>
                </a:solidFill>
              </a:rPr>
              <a:t>панбронхіоліту</a:t>
            </a:r>
            <a:r>
              <a:rPr lang="ru-RU" sz="2200" i="1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300" i="1" dirty="0"/>
              <a:t>(</a:t>
            </a:r>
            <a:r>
              <a:rPr lang="uk-UA" sz="2300" dirty="0" err="1"/>
              <a:t>Small</a:t>
            </a:r>
            <a:r>
              <a:rPr lang="uk-UA" sz="2300" dirty="0"/>
              <a:t> </a:t>
            </a:r>
            <a:r>
              <a:rPr lang="uk-UA" sz="2300" dirty="0" err="1"/>
              <a:t>airways</a:t>
            </a:r>
            <a:r>
              <a:rPr lang="uk-UA" sz="2300" dirty="0"/>
              <a:t> </a:t>
            </a:r>
            <a:r>
              <a:rPr lang="uk-UA" sz="2300" dirty="0" err="1"/>
              <a:t>diseases</a:t>
            </a:r>
            <a:r>
              <a:rPr lang="uk-UA" sz="2300" dirty="0"/>
              <a:t>: </a:t>
            </a:r>
            <a:r>
              <a:rPr lang="uk-UA" sz="2300" dirty="0" err="1"/>
              <a:t>detection</a:t>
            </a:r>
            <a:r>
              <a:rPr lang="uk-UA" sz="2300" dirty="0"/>
              <a:t> </a:t>
            </a:r>
            <a:r>
              <a:rPr lang="uk-UA" sz="2300" dirty="0" err="1"/>
              <a:t>and</a:t>
            </a:r>
            <a:r>
              <a:rPr lang="uk-UA" sz="2300" dirty="0"/>
              <a:t> </a:t>
            </a:r>
            <a:r>
              <a:rPr lang="uk-UA" sz="2300" dirty="0" err="1"/>
              <a:t>insights</a:t>
            </a:r>
            <a:r>
              <a:rPr lang="uk-UA" sz="2300" dirty="0"/>
              <a:t> </a:t>
            </a:r>
            <a:r>
              <a:rPr lang="uk-UA" sz="2300" dirty="0" err="1"/>
              <a:t>with</a:t>
            </a:r>
            <a:r>
              <a:rPr lang="uk-UA" sz="2300" dirty="0"/>
              <a:t> </a:t>
            </a:r>
            <a:r>
              <a:rPr lang="uk-UA" sz="2300" dirty="0" err="1"/>
              <a:t>computed</a:t>
            </a:r>
            <a:r>
              <a:rPr lang="uk-UA" sz="2300" dirty="0"/>
              <a:t> </a:t>
            </a:r>
            <a:r>
              <a:rPr lang="uk-UA" sz="2300" dirty="0" err="1"/>
              <a:t>tomography</a:t>
            </a:r>
            <a:r>
              <a:rPr lang="uk-UA" sz="2300" dirty="0"/>
              <a:t>. D.M. </a:t>
            </a:r>
            <a:r>
              <a:rPr lang="uk-UA" sz="2300" dirty="0" err="1"/>
              <a:t>Hansell</a:t>
            </a:r>
            <a:r>
              <a:rPr lang="uk-UA" sz="2300" dirty="0"/>
              <a:t>. #ERS </a:t>
            </a:r>
            <a:r>
              <a:rPr lang="uk-UA" sz="2300" dirty="0" err="1"/>
              <a:t>Journals</a:t>
            </a:r>
            <a:r>
              <a:rPr lang="uk-UA" sz="2300" dirty="0"/>
              <a:t> </a:t>
            </a:r>
            <a:r>
              <a:rPr lang="uk-UA" sz="2300" dirty="0" err="1"/>
              <a:t>Ltd</a:t>
            </a:r>
            <a:r>
              <a:rPr lang="uk-UA" sz="2300" dirty="0"/>
              <a:t> 2001.</a:t>
            </a:r>
          </a:p>
          <a:p>
            <a:endParaRPr lang="uk-UA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65" y="1784837"/>
            <a:ext cx="6176039" cy="427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57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1. </a:t>
            </a:r>
            <a:r>
              <a:rPr lang="ru-RU" dirty="0" err="1"/>
              <a:t>Інфекційний</a:t>
            </a:r>
            <a:r>
              <a:rPr lang="ru-RU" dirty="0"/>
              <a:t> </a:t>
            </a:r>
            <a:r>
              <a:rPr lang="ru-RU" dirty="0" err="1"/>
              <a:t>бронхіоліт</a:t>
            </a:r>
            <a:r>
              <a:rPr lang="ru-RU" dirty="0"/>
              <a:t> </a:t>
            </a:r>
            <a:r>
              <a:rPr lang="ru-RU" sz="2000" dirty="0" err="1"/>
              <a:t>викликається</a:t>
            </a:r>
            <a:r>
              <a:rPr lang="ru-RU" sz="2000" dirty="0"/>
              <a:t>:</a:t>
            </a:r>
            <a:br>
              <a:rPr lang="ru-RU" sz="2000" dirty="0"/>
            </a:b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92925" y="2180492"/>
            <a:ext cx="8986543" cy="44278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Bef>
                <a:spcPts val="300"/>
              </a:spcBef>
              <a:spcAft>
                <a:spcPts val="450"/>
              </a:spcAft>
            </a:pPr>
            <a:r>
              <a:rPr lang="ru-RU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Вірусами</a:t>
            </a:r>
            <a:r>
              <a:rPr lang="ru-RU" sz="2400" dirty="0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респіраторно-синцитіальний</a:t>
            </a:r>
            <a:r>
              <a:rPr lang="ru-RU" sz="2400" dirty="0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sz="2400" dirty="0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RSV): особливо у </a:t>
            </a:r>
            <a:r>
              <a:rPr lang="ru-RU" sz="2400" dirty="0" err="1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</a:t>
            </a:r>
            <a:r>
              <a:rPr lang="uk-UA" sz="2400" b="1" u="none" strike="noStrike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RSV-</a:t>
            </a:r>
            <a:r>
              <a:rPr lang="uk-UA" sz="2400" b="1" u="none" strike="noStrike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бронхіоліт</a:t>
            </a:r>
            <a:r>
              <a:rPr lang="uk-UA" sz="24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300"/>
              </a:spcBef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Бактеріями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300"/>
              </a:spcBef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Мікобактеріями: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Bef>
                <a:spcPts val="300"/>
              </a:spcBef>
              <a:spcAft>
                <a:spcPts val="45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uk-UA" sz="2400" i="1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Mycobacterium</a:t>
            </a:r>
            <a:r>
              <a:rPr lang="uk-UA" sz="2400" i="1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tuberculosis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Bef>
                <a:spcPts val="300"/>
              </a:spcBef>
              <a:spcAft>
                <a:spcPts val="45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uk-UA" sz="2400" dirty="0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атипові </a:t>
            </a:r>
            <a:r>
              <a:rPr lang="uk-UA" sz="2400" dirty="0" err="1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мікобактеріальні</a:t>
            </a:r>
            <a:r>
              <a:rPr lang="uk-UA" sz="2400" dirty="0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види</a:t>
            </a:r>
          </a:p>
          <a:p>
            <a:pPr marL="742950" lvl="1" indent="-285750">
              <a:lnSpc>
                <a:spcPct val="115000"/>
              </a:lnSpc>
              <a:spcBef>
                <a:spcPts val="300"/>
              </a:spcBef>
              <a:spcAft>
                <a:spcPts val="45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uk-UA" sz="2400" dirty="0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Грибковими і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нфекціями, наприклад  </a:t>
            </a:r>
            <a:r>
              <a:rPr lang="uk-UA" sz="2400" i="1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Aspergillus</a:t>
            </a:r>
            <a:r>
              <a:rPr lang="uk-UA" sz="2400" i="1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 err="1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fumigatus</a:t>
            </a:r>
            <a:r>
              <a:rPr lang="uk-UA" sz="2400" dirty="0">
                <a:solidFill>
                  <a:srgbClr val="3D3D3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, </a:t>
            </a:r>
            <a:r>
              <a:rPr lang="ru-RU" sz="2400" dirty="0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особливо у </a:t>
            </a:r>
            <a:r>
              <a:rPr lang="ru-RU" sz="2400" dirty="0" err="1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ослабленим</a:t>
            </a:r>
            <a:r>
              <a:rPr lang="ru-RU" sz="2400" dirty="0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D3D3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імунітетом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879806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482" y="5459506"/>
            <a:ext cx="11071412" cy="139849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Ателектаз </a:t>
            </a:r>
            <a:r>
              <a:rPr lang="ru-RU" dirty="0" err="1"/>
              <a:t>верхньої</a:t>
            </a:r>
            <a:r>
              <a:rPr lang="ru-RU" dirty="0"/>
              <a:t> </a:t>
            </a:r>
            <a:r>
              <a:rPr lang="ru-RU" dirty="0" err="1"/>
              <a:t>частки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, рентген-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обструкції</a:t>
            </a:r>
            <a:r>
              <a:rPr lang="ru-RU" dirty="0"/>
              <a:t>. </a:t>
            </a:r>
            <a:r>
              <a:rPr lang="en-US" dirty="0"/>
              <a:t>SRV</a:t>
            </a:r>
            <a:r>
              <a:rPr lang="ru-RU" dirty="0"/>
              <a:t>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69" y="231354"/>
            <a:ext cx="4255807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953" y="0"/>
            <a:ext cx="5642941" cy="562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277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2.Бронхіоліт, </a:t>
            </a:r>
            <a:r>
              <a:rPr lang="ru-RU" dirty="0" err="1"/>
              <a:t>асоційований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гіперчутливим</a:t>
            </a:r>
            <a:r>
              <a:rPr lang="ru-RU" dirty="0"/>
              <a:t> </a:t>
            </a:r>
            <a:r>
              <a:rPr lang="ru-RU" b="1" dirty="0" err="1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пневмонітом</a:t>
            </a:r>
            <a:r>
              <a:rPr lang="ru-RU" b="1" dirty="0">
                <a:solidFill>
                  <a:srgbClr val="FB4A18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br>
              <a:rPr lang="ru-RU" sz="3200" b="1" i="1" dirty="0"/>
            </a:br>
            <a:r>
              <a:rPr lang="ru-RU" sz="3200" b="1" i="1" dirty="0" err="1"/>
              <a:t>Гіперчутливий</a:t>
            </a:r>
            <a:r>
              <a:rPr lang="ru-RU" sz="3200" b="1" i="1" dirty="0"/>
              <a:t> </a:t>
            </a:r>
            <a:r>
              <a:rPr lang="ru-RU" sz="3200" b="1" i="1" dirty="0" err="1"/>
              <a:t>пневмоніт</a:t>
            </a:r>
            <a:r>
              <a:rPr lang="ru-RU" sz="3200" b="1" i="1" dirty="0"/>
              <a:t> (</a:t>
            </a:r>
            <a:r>
              <a:rPr lang="en-US" sz="3200" b="1" i="1" dirty="0"/>
              <a:t>HP), </a:t>
            </a:r>
            <a:r>
              <a:rPr lang="ru-RU" sz="3200" i="1" dirty="0" err="1"/>
              <a:t>також</a:t>
            </a:r>
            <a:r>
              <a:rPr lang="ru-RU" sz="3200" i="1" dirty="0"/>
              <a:t> </a:t>
            </a:r>
            <a:r>
              <a:rPr lang="ru-RU" sz="3200" i="1" dirty="0" err="1"/>
              <a:t>відомий</a:t>
            </a:r>
            <a:r>
              <a:rPr lang="ru-RU" sz="3200" i="1" dirty="0"/>
              <a:t> як </a:t>
            </a:r>
            <a:r>
              <a:rPr lang="ru-RU" sz="3200" b="1" i="1" dirty="0" err="1"/>
              <a:t>зовнішній</a:t>
            </a:r>
            <a:r>
              <a:rPr lang="ru-RU" sz="3200" b="1" i="1" dirty="0"/>
              <a:t> </a:t>
            </a:r>
            <a:r>
              <a:rPr lang="ru-RU" sz="3200" b="1" i="1" dirty="0" err="1"/>
              <a:t>алергічний</a:t>
            </a:r>
            <a:r>
              <a:rPr lang="ru-RU" sz="3200" b="1" i="1" dirty="0"/>
              <a:t> </a:t>
            </a:r>
            <a:r>
              <a:rPr lang="ru-RU" sz="3200" b="1" i="1" dirty="0" err="1"/>
              <a:t>альвеоліт</a:t>
            </a:r>
            <a:r>
              <a:rPr lang="ru-RU" sz="3200" i="1" dirty="0"/>
              <a:t>, </a:t>
            </a:r>
            <a:r>
              <a:rPr lang="ru-RU" sz="3200" i="1" dirty="0" err="1"/>
              <a:t>являє</a:t>
            </a:r>
            <a:r>
              <a:rPr lang="ru-RU" sz="3200" i="1" dirty="0"/>
              <a:t> собою </a:t>
            </a:r>
            <a:r>
              <a:rPr lang="ru-RU" sz="3200" i="1" dirty="0" err="1"/>
              <a:t>групу</a:t>
            </a:r>
            <a:r>
              <a:rPr lang="ru-RU" sz="3200" i="1" dirty="0"/>
              <a:t> </a:t>
            </a:r>
            <a:r>
              <a:rPr lang="ru-RU" sz="3200" i="1" dirty="0" err="1"/>
              <a:t>захворювань</a:t>
            </a:r>
            <a:r>
              <a:rPr lang="ru-RU" sz="3200" i="1" dirty="0"/>
              <a:t> </a:t>
            </a:r>
            <a:r>
              <a:rPr lang="ru-RU" sz="3200" i="1" dirty="0" err="1"/>
              <a:t>легень</a:t>
            </a:r>
            <a:r>
              <a:rPr lang="ru-RU" sz="3200" i="1" dirty="0"/>
              <a:t>, </a:t>
            </a:r>
            <a:r>
              <a:rPr lang="ru-RU" sz="3200" i="1" dirty="0" err="1"/>
              <a:t>опосередкованих</a:t>
            </a:r>
            <a:r>
              <a:rPr lang="ru-RU" sz="3200" i="1" dirty="0"/>
              <a:t> запальною </a:t>
            </a:r>
            <a:r>
              <a:rPr lang="ru-RU" sz="3200" i="1" dirty="0" err="1"/>
              <a:t>реакцією</a:t>
            </a:r>
            <a:r>
              <a:rPr lang="ru-RU" sz="3200" i="1" dirty="0"/>
              <a:t> на </a:t>
            </a:r>
            <a:r>
              <a:rPr lang="ru-RU" sz="3200" i="1" dirty="0" err="1"/>
              <a:t>інгаляцію</a:t>
            </a:r>
            <a:r>
              <a:rPr lang="ru-RU" sz="3200" i="1" dirty="0"/>
              <a:t> </a:t>
            </a:r>
            <a:r>
              <a:rPr lang="ru-RU" sz="3200" i="1" dirty="0" err="1"/>
              <a:t>алергену</a:t>
            </a:r>
            <a:r>
              <a:rPr lang="ru-RU" sz="3200" i="1" dirty="0"/>
              <a:t>.  </a:t>
            </a:r>
          </a:p>
          <a:p>
            <a:r>
              <a:rPr lang="ru-RU" sz="3200" i="1" dirty="0" err="1"/>
              <a:t>Це</a:t>
            </a:r>
            <a:r>
              <a:rPr lang="ru-RU" sz="3200" i="1" dirty="0"/>
              <a:t> </a:t>
            </a:r>
            <a:r>
              <a:rPr lang="ru-RU" sz="3200" i="1" dirty="0" err="1"/>
              <a:t>можуть</a:t>
            </a:r>
            <a:r>
              <a:rPr lang="ru-RU" sz="3200" i="1" dirty="0"/>
              <a:t> бути </a:t>
            </a:r>
            <a:r>
              <a:rPr lang="ru-RU" sz="3200" i="1" dirty="0" err="1"/>
              <a:t>органічні</a:t>
            </a:r>
            <a:r>
              <a:rPr lang="ru-RU" sz="3200" i="1" dirty="0"/>
              <a:t> </a:t>
            </a:r>
            <a:r>
              <a:rPr lang="ru-RU" sz="3200" i="1" dirty="0" err="1"/>
              <a:t>або</a:t>
            </a:r>
            <a:r>
              <a:rPr lang="ru-RU" sz="3200" i="1" dirty="0"/>
              <a:t> </a:t>
            </a:r>
            <a:r>
              <a:rPr lang="ru-RU" sz="3200" i="1" dirty="0" err="1"/>
              <a:t>неорганічні</a:t>
            </a:r>
            <a:r>
              <a:rPr lang="ru-RU" sz="3200" i="1" dirty="0"/>
              <a:t> </a:t>
            </a:r>
            <a:r>
              <a:rPr lang="ru-RU" sz="3200" i="1" dirty="0" err="1"/>
              <a:t>частинки</a:t>
            </a:r>
            <a:r>
              <a:rPr lang="ru-RU" sz="3200" i="1" dirty="0"/>
              <a:t> (</a:t>
            </a:r>
            <a:r>
              <a:rPr lang="ru-RU" sz="3200" i="1" dirty="0" err="1"/>
              <a:t>мікроби</a:t>
            </a:r>
            <a:r>
              <a:rPr lang="ru-RU" sz="3200" i="1" dirty="0"/>
              <a:t>, </a:t>
            </a:r>
            <a:r>
              <a:rPr lang="ru-RU" sz="3200" i="1" dirty="0" err="1"/>
              <a:t>тварини</a:t>
            </a:r>
            <a:r>
              <a:rPr lang="ru-RU" sz="3200" i="1" dirty="0"/>
              <a:t> </a:t>
            </a:r>
            <a:r>
              <a:rPr lang="ru-RU" sz="3200" i="1" dirty="0" err="1"/>
              <a:t>або</a:t>
            </a:r>
            <a:r>
              <a:rPr lang="ru-RU" sz="3200" i="1" dirty="0"/>
              <a:t> </a:t>
            </a:r>
            <a:r>
              <a:rPr lang="ru-RU" sz="3200" i="1" dirty="0" err="1"/>
              <a:t>рослинні</a:t>
            </a:r>
            <a:r>
              <a:rPr lang="ru-RU" sz="3200" i="1" dirty="0"/>
              <a:t> </a:t>
            </a:r>
            <a:r>
              <a:rPr lang="ru-RU" sz="3200" i="1" dirty="0" err="1"/>
              <a:t>білки</a:t>
            </a:r>
            <a:r>
              <a:rPr lang="ru-RU" sz="3200" i="1" dirty="0"/>
              <a:t> </a:t>
            </a:r>
            <a:r>
              <a:rPr lang="ru-RU" sz="3200" i="1" dirty="0" err="1"/>
              <a:t>і</a:t>
            </a:r>
            <a:r>
              <a:rPr lang="ru-RU" sz="3200" i="1" dirty="0"/>
              <a:t> </a:t>
            </a:r>
            <a:r>
              <a:rPr lang="ru-RU" sz="3200" i="1" dirty="0" err="1"/>
              <a:t>деякі</a:t>
            </a:r>
            <a:r>
              <a:rPr lang="ru-RU" sz="3200" i="1" dirty="0"/>
              <a:t> </a:t>
            </a:r>
            <a:r>
              <a:rPr lang="ru-RU" sz="3200" i="1" dirty="0" err="1"/>
              <a:t>хімічні</a:t>
            </a:r>
            <a:r>
              <a:rPr lang="ru-RU" sz="3200" i="1" dirty="0"/>
              <a:t> </a:t>
            </a:r>
            <a:r>
              <a:rPr lang="ru-RU" sz="3200" i="1" dirty="0" err="1"/>
              <a:t>речовини</a:t>
            </a:r>
            <a:r>
              <a:rPr lang="ru-RU" sz="3200" i="1" dirty="0"/>
              <a:t>), </a:t>
            </a:r>
            <a:r>
              <a:rPr lang="ru-RU" sz="3200" i="1" dirty="0" err="1"/>
              <a:t>які</a:t>
            </a:r>
            <a:r>
              <a:rPr lang="ru-RU" sz="3200" i="1" dirty="0"/>
              <a:t> </a:t>
            </a:r>
            <a:r>
              <a:rPr lang="ru-RU" sz="3200" i="1" dirty="0" err="1"/>
              <a:t>утворюють</a:t>
            </a:r>
            <a:r>
              <a:rPr lang="ru-RU" sz="3200" i="1" dirty="0"/>
              <a:t> </a:t>
            </a:r>
            <a:r>
              <a:rPr lang="ru-RU" sz="3200" i="1" dirty="0" err="1"/>
              <a:t>гапти</a:t>
            </a:r>
            <a:r>
              <a:rPr lang="ru-RU" sz="3200" i="1" dirty="0"/>
              <a:t> </a:t>
            </a:r>
            <a:r>
              <a:rPr lang="ru-RU" sz="3200" i="1" dirty="0" err="1"/>
              <a:t>сенсибілізованими</a:t>
            </a:r>
            <a:r>
              <a:rPr lang="ru-RU" sz="3200" i="1" dirty="0"/>
              <a:t> </a:t>
            </a:r>
            <a:r>
              <a:rPr lang="ru-RU" sz="3200" i="1" dirty="0" err="1"/>
              <a:t>індивідуумами</a:t>
            </a:r>
            <a:r>
              <a:rPr lang="ru-RU" sz="3200" i="1" dirty="0"/>
              <a:t>.  </a:t>
            </a:r>
            <a:endParaRPr lang="uk-UA" sz="3200" i="1" dirty="0"/>
          </a:p>
        </p:txBody>
      </p:sp>
    </p:spTree>
    <p:extLst>
      <p:ext uri="{BB962C8B-B14F-4D97-AF65-F5344CB8AC3E}">
        <p14:creationId xmlns:p14="http://schemas.microsoft.com/office/powerpoint/2010/main" val="18798187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/>
              <a:t>Бронхіоліт</a:t>
            </a:r>
            <a:r>
              <a:rPr lang="ru-RU" dirty="0"/>
              <a:t>, </a:t>
            </a:r>
            <a:r>
              <a:rPr lang="ru-RU" dirty="0" err="1"/>
              <a:t>асоційований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гіперчутливим</a:t>
            </a:r>
            <a:r>
              <a:rPr lang="ru-RU" dirty="0"/>
              <a:t> </a:t>
            </a:r>
            <a:r>
              <a:rPr lang="ru-RU" b="1" dirty="0" err="1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пневмонітом</a:t>
            </a:r>
            <a:r>
              <a:rPr lang="ru-RU" b="1" dirty="0">
                <a:solidFill>
                  <a:srgbClr val="FB4A18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2133600"/>
            <a:ext cx="8911687" cy="3748454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000" b="1" dirty="0"/>
              <a:t>Більше 200 різних антигенів визначені як пов'язані з розвитком </a:t>
            </a:r>
            <a:r>
              <a:rPr lang="uk-UA" sz="2000" b="1" dirty="0" err="1"/>
              <a:t>гіперчутливого</a:t>
            </a:r>
            <a:r>
              <a:rPr lang="uk-UA" sz="2000" b="1" dirty="0"/>
              <a:t> </a:t>
            </a:r>
            <a:r>
              <a:rPr lang="uk-UA" sz="2000" b="1" dirty="0" err="1"/>
              <a:t>пневмониту</a:t>
            </a:r>
            <a:r>
              <a:rPr lang="uk-UA" sz="2000" b="1" dirty="0"/>
              <a:t>, </a:t>
            </a:r>
            <a:r>
              <a:rPr lang="uk-UA" sz="2000" dirty="0"/>
              <a:t>включаючи рослинні продукти, </a:t>
            </a:r>
            <a:r>
              <a:rPr lang="uk-UA" sz="2000" dirty="0" err="1"/>
              <a:t>продукти</a:t>
            </a:r>
            <a:r>
              <a:rPr lang="uk-UA" sz="2000" dirty="0"/>
              <a:t> тваринного походження, аерозольні мікроорганізми і органічні хімікати.</a:t>
            </a:r>
          </a:p>
          <a:p>
            <a:r>
              <a:rPr lang="uk-UA" sz="2000" dirty="0"/>
              <a:t> </a:t>
            </a:r>
            <a:r>
              <a:rPr lang="uk-UA" sz="2000" b="1" dirty="0"/>
              <a:t>Куріння</a:t>
            </a:r>
            <a:r>
              <a:rPr lang="uk-UA" sz="2000" dirty="0"/>
              <a:t> є захисним механізмом проти алергічного </a:t>
            </a:r>
            <a:r>
              <a:rPr lang="uk-UA" sz="2000" dirty="0" err="1"/>
              <a:t>пневмоніту</a:t>
            </a:r>
            <a:r>
              <a:rPr lang="uk-UA" sz="2000" dirty="0"/>
              <a:t>, ймовірно обумовлено ​​</a:t>
            </a:r>
            <a:r>
              <a:rPr lang="uk-UA" sz="2000" dirty="0" err="1"/>
              <a:t>інгібуючою</a:t>
            </a:r>
            <a:r>
              <a:rPr lang="uk-UA" sz="2000" dirty="0"/>
              <a:t> дією нікотину на активацію макрофагів і проліферацію лімфоцитів. Однак, коли у курців розвивається </a:t>
            </a:r>
            <a:r>
              <a:rPr lang="uk-UA" sz="2000" dirty="0" err="1"/>
              <a:t>гіперчутливий</a:t>
            </a:r>
            <a:r>
              <a:rPr lang="uk-UA" sz="2000" dirty="0"/>
              <a:t> </a:t>
            </a:r>
            <a:r>
              <a:rPr lang="uk-UA" sz="2000" dirty="0" err="1"/>
              <a:t>пневмоніт</a:t>
            </a:r>
            <a:r>
              <a:rPr lang="uk-UA" sz="2000" dirty="0"/>
              <a:t>, це найчастіше </a:t>
            </a:r>
            <a:r>
              <a:rPr lang="uk-UA" sz="2000" dirty="0" err="1"/>
              <a:t>фіброзуюча</a:t>
            </a:r>
            <a:r>
              <a:rPr lang="uk-UA" sz="2000" dirty="0"/>
              <a:t> хвороба з гіршим прогнозом.</a:t>
            </a:r>
          </a:p>
        </p:txBody>
      </p:sp>
    </p:spTree>
    <p:extLst>
      <p:ext uri="{BB962C8B-B14F-4D97-AF65-F5344CB8AC3E}">
        <p14:creationId xmlns:p14="http://schemas.microsoft.com/office/powerpoint/2010/main" val="3421764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769" y="87924"/>
            <a:ext cx="9425353" cy="1248508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/>
              <a:t>Бронхиолит</a:t>
            </a:r>
            <a:r>
              <a:rPr lang="ru-RU" dirty="0"/>
              <a:t>, ассоциированный с гиперчувствительным </a:t>
            </a:r>
            <a:r>
              <a:rPr lang="ru-RU" b="1" dirty="0" err="1">
                <a:hlinkClick r:id="rId2"/>
              </a:rPr>
              <a:t>пневмонитом</a:t>
            </a:r>
            <a:r>
              <a:rPr lang="ru-RU" b="1" dirty="0">
                <a:hlinkClick r:id="rId2"/>
              </a:rPr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00" y="1477108"/>
            <a:ext cx="9231922" cy="5319346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sz="2400" dirty="0" err="1"/>
              <a:t>Залежно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типу «провокатора» -аллергена </a:t>
            </a:r>
            <a:r>
              <a:rPr lang="ru-RU" sz="2400" dirty="0" err="1"/>
              <a:t>використовувалися</a:t>
            </a:r>
            <a:r>
              <a:rPr lang="ru-RU" sz="2400" dirty="0"/>
              <a:t> </a:t>
            </a:r>
            <a:r>
              <a:rPr lang="ru-RU" sz="2400" dirty="0" err="1"/>
              <a:t>інш</a:t>
            </a:r>
            <a:r>
              <a:rPr lang="ru-RU" sz="2400" dirty="0"/>
              <a:t> </a:t>
            </a:r>
            <a:r>
              <a:rPr lang="ru-RU" sz="2400" dirty="0" err="1"/>
              <a:t>численні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більш</a:t>
            </a:r>
            <a:r>
              <a:rPr lang="ru-RU" sz="2400" dirty="0"/>
              <a:t> </a:t>
            </a:r>
            <a:r>
              <a:rPr lang="ru-RU" sz="2400" dirty="0" err="1"/>
              <a:t>специфічні</a:t>
            </a:r>
            <a:r>
              <a:rPr lang="ru-RU" sz="2400" dirty="0"/>
              <a:t> </a:t>
            </a:r>
            <a:r>
              <a:rPr lang="ru-RU" sz="2400" dirty="0" err="1"/>
              <a:t>терміни</a:t>
            </a:r>
            <a:r>
              <a:rPr lang="ru-RU" sz="2400" dirty="0"/>
              <a:t>, </a:t>
            </a:r>
            <a:r>
              <a:rPr lang="ru-RU" sz="2400" dirty="0" err="1"/>
              <a:t>такі</a:t>
            </a:r>
            <a:r>
              <a:rPr lang="ru-RU" sz="2400" dirty="0"/>
              <a:t> як:</a:t>
            </a:r>
            <a:endParaRPr lang="uk-UA" sz="2300" dirty="0"/>
          </a:p>
          <a:p>
            <a:r>
              <a:rPr lang="uk-UA" sz="2300" dirty="0">
                <a:hlinkClick r:id="rId3"/>
              </a:rPr>
              <a:t>легеня </a:t>
            </a:r>
            <a:r>
              <a:rPr lang="uk-UA" sz="2300" dirty="0">
                <a:solidFill>
                  <a:srgbClr val="FF0000"/>
                </a:solidFill>
              </a:rPr>
              <a:t>любителя птахів</a:t>
            </a:r>
          </a:p>
          <a:p>
            <a:pPr lvl="0"/>
            <a:r>
              <a:rPr lang="uk-UA" sz="2300" dirty="0"/>
              <a:t>легеня </a:t>
            </a:r>
            <a:r>
              <a:rPr lang="uk-UA" sz="2300" dirty="0" err="1"/>
              <a:t>фе</a:t>
            </a:r>
            <a:r>
              <a:rPr lang="en-US" sz="2300" dirty="0"/>
              <a:t>р</a:t>
            </a:r>
            <a:r>
              <a:rPr lang="uk-UA" sz="2300" dirty="0"/>
              <a:t>мера </a:t>
            </a:r>
          </a:p>
          <a:p>
            <a:r>
              <a:rPr lang="uk-UA" sz="2300" dirty="0"/>
              <a:t>легеня сировара (спори цвілі сиру) </a:t>
            </a:r>
          </a:p>
          <a:p>
            <a:r>
              <a:rPr lang="uk-UA" sz="2300" dirty="0" err="1">
                <a:hlinkClick r:id="rId4"/>
              </a:rPr>
              <a:t>Багассоз</a:t>
            </a:r>
            <a:r>
              <a:rPr lang="uk-UA" sz="2300" dirty="0"/>
              <a:t> (</a:t>
            </a:r>
            <a:r>
              <a:rPr lang="ru-RU" sz="2300" dirty="0" err="1"/>
              <a:t>відходи</a:t>
            </a:r>
            <a:r>
              <a:rPr lang="ru-RU" sz="2300" dirty="0"/>
              <a:t> та пил </a:t>
            </a:r>
            <a:r>
              <a:rPr lang="ru-RU" sz="2300" dirty="0" err="1"/>
              <a:t>цукрової</a:t>
            </a:r>
            <a:r>
              <a:rPr lang="ru-RU" sz="2300" dirty="0"/>
              <a:t> </a:t>
            </a:r>
            <a:r>
              <a:rPr lang="ru-RU" sz="2300" dirty="0" err="1"/>
              <a:t>тростини</a:t>
            </a:r>
            <a:r>
              <a:rPr lang="uk-UA" sz="2300" dirty="0"/>
              <a:t>)</a:t>
            </a:r>
          </a:p>
          <a:p>
            <a:pPr lvl="0"/>
            <a:r>
              <a:rPr lang="uk-UA" sz="2300" dirty="0">
                <a:hlinkClick r:id="rId5"/>
              </a:rPr>
              <a:t>лег</a:t>
            </a:r>
            <a:r>
              <a:rPr lang="uk-UA" sz="2300" dirty="0"/>
              <a:t>еня грибника ( спори грибів)</a:t>
            </a:r>
          </a:p>
          <a:p>
            <a:pPr lvl="0"/>
            <a:r>
              <a:rPr lang="ru-RU" sz="2300" dirty="0" err="1">
                <a:solidFill>
                  <a:srgbClr val="FF0000"/>
                </a:solidFill>
              </a:rPr>
              <a:t>солодове</a:t>
            </a:r>
            <a:r>
              <a:rPr lang="ru-RU" sz="2300" dirty="0">
                <a:solidFill>
                  <a:srgbClr val="FF0000"/>
                </a:solidFill>
              </a:rPr>
              <a:t> молочко </a:t>
            </a:r>
            <a:r>
              <a:rPr lang="ru-RU" sz="2300" dirty="0"/>
              <a:t>(</a:t>
            </a:r>
            <a:r>
              <a:rPr lang="ru-RU" sz="2300" dirty="0" err="1"/>
              <a:t>бактерії</a:t>
            </a:r>
            <a:r>
              <a:rPr lang="ru-RU" sz="2300" dirty="0"/>
              <a:t>, </a:t>
            </a:r>
            <a:r>
              <a:rPr lang="ru-RU" sz="2300" dirty="0" err="1"/>
              <a:t>що</a:t>
            </a:r>
            <a:r>
              <a:rPr lang="ru-RU" sz="2300" dirty="0"/>
              <a:t> </a:t>
            </a:r>
            <a:r>
              <a:rPr lang="ru-RU" sz="2300" dirty="0" err="1"/>
              <a:t>живуть</a:t>
            </a:r>
            <a:r>
              <a:rPr lang="ru-RU" sz="2300" dirty="0"/>
              <a:t> в </a:t>
            </a:r>
            <a:r>
              <a:rPr lang="ru-RU" sz="2300" dirty="0" err="1"/>
              <a:t>солодовомій</a:t>
            </a:r>
            <a:r>
              <a:rPr lang="ru-RU" sz="2300" dirty="0"/>
              <a:t> </a:t>
            </a:r>
            <a:r>
              <a:rPr lang="ru-RU" sz="2300" dirty="0" err="1"/>
              <a:t>макусі</a:t>
            </a:r>
            <a:r>
              <a:rPr lang="ru-RU" sz="2300" dirty="0"/>
              <a:t>)</a:t>
            </a:r>
          </a:p>
          <a:p>
            <a:pPr lvl="0"/>
            <a:r>
              <a:rPr lang="uk-UA" sz="2300" dirty="0">
                <a:solidFill>
                  <a:srgbClr val="FF0000"/>
                </a:solidFill>
              </a:rPr>
              <a:t>Кленова хвороба кори</a:t>
            </a:r>
          </a:p>
          <a:p>
            <a:pPr lvl="0"/>
            <a:r>
              <a:rPr lang="uk-UA" sz="2300" dirty="0">
                <a:solidFill>
                  <a:srgbClr val="FF0000"/>
                </a:solidFill>
              </a:rPr>
              <a:t>гаряча ванна легка</a:t>
            </a:r>
          </a:p>
          <a:p>
            <a:pPr lvl="0"/>
            <a:r>
              <a:rPr lang="uk-UA" sz="2300" dirty="0"/>
              <a:t>органічні хімічні речовини, такі як </a:t>
            </a:r>
            <a:r>
              <a:rPr lang="uk-UA" sz="2300" dirty="0" err="1"/>
              <a:t>ізоціанати</a:t>
            </a:r>
            <a:r>
              <a:rPr lang="uk-UA" sz="2300" dirty="0"/>
              <a:t>, виявлені в </a:t>
            </a:r>
            <a:r>
              <a:rPr lang="uk-UA" sz="2300" dirty="0" err="1"/>
              <a:t>затверджувачах</a:t>
            </a:r>
            <a:r>
              <a:rPr lang="uk-UA" sz="2300" dirty="0"/>
              <a:t> фарби</a:t>
            </a:r>
          </a:p>
          <a:p>
            <a:r>
              <a:rPr lang="uk-UA" sz="2300" dirty="0"/>
              <a:t> </a:t>
            </a:r>
            <a:r>
              <a:rPr lang="ru-RU" sz="2300" dirty="0" err="1"/>
              <a:t>імунодепресанти</a:t>
            </a:r>
            <a:r>
              <a:rPr lang="ru-RU" sz="2300" dirty="0"/>
              <a:t>, </a:t>
            </a:r>
            <a:r>
              <a:rPr lang="ru-RU" sz="2300" dirty="0" err="1"/>
              <a:t>які</a:t>
            </a:r>
            <a:r>
              <a:rPr lang="ru-RU" sz="2300" dirty="0"/>
              <a:t> </a:t>
            </a:r>
            <a:r>
              <a:rPr lang="ru-RU" sz="2300" dirty="0" err="1"/>
              <a:t>використовуються</a:t>
            </a:r>
            <a:r>
              <a:rPr lang="ru-RU" sz="2300" dirty="0"/>
              <a:t> при </a:t>
            </a:r>
            <a:r>
              <a:rPr lang="ru-RU" sz="2300" dirty="0" err="1"/>
              <a:t>трансплантації</a:t>
            </a:r>
            <a:r>
              <a:rPr lang="ru-RU" sz="2300" dirty="0"/>
              <a:t> </a:t>
            </a:r>
            <a:r>
              <a:rPr lang="ru-RU" sz="2300" dirty="0" err="1"/>
              <a:t>органів</a:t>
            </a:r>
            <a:r>
              <a:rPr lang="ru-RU" sz="2300" dirty="0"/>
              <a:t>: </a:t>
            </a:r>
            <a:r>
              <a:rPr lang="ru-RU" sz="2300" dirty="0" err="1"/>
              <a:t>наприклад</a:t>
            </a:r>
            <a:r>
              <a:rPr lang="ru-RU" sz="2300" dirty="0"/>
              <a:t>, </a:t>
            </a:r>
            <a:r>
              <a:rPr lang="ru-RU" sz="2300" dirty="0" err="1"/>
              <a:t>сиролімус</a:t>
            </a:r>
            <a:r>
              <a:rPr lang="ru-RU" sz="2300" dirty="0"/>
              <a:t> / </a:t>
            </a:r>
            <a:r>
              <a:rPr lang="ru-RU" sz="2300" dirty="0" err="1"/>
              <a:t>еверолімус</a:t>
            </a:r>
            <a:endParaRPr lang="uk-UA" sz="23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292721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8369" y="246186"/>
            <a:ext cx="9267093" cy="923192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err="1"/>
              <a:t>Гіперчутливий</a:t>
            </a:r>
            <a:r>
              <a:rPr lang="ru-RU" dirty="0"/>
              <a:t> </a:t>
            </a:r>
            <a:r>
              <a:rPr lang="ru-RU" dirty="0" err="1"/>
              <a:t>пневмоніт</a:t>
            </a:r>
            <a:br>
              <a:rPr lang="ru-RU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4362" y="1714500"/>
            <a:ext cx="8590084" cy="4849929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dirty="0" err="1"/>
              <a:t>Тригерні</a:t>
            </a:r>
            <a:r>
              <a:rPr lang="ru-RU" sz="2800" b="1" dirty="0"/>
              <a:t> </a:t>
            </a:r>
            <a:r>
              <a:rPr lang="ru-RU" sz="2800" b="1" dirty="0" err="1"/>
              <a:t>частинки</a:t>
            </a:r>
            <a:r>
              <a:rPr lang="ru-RU" sz="2800" b="1" dirty="0"/>
              <a:t> </a:t>
            </a:r>
            <a:r>
              <a:rPr lang="ru-RU" sz="2800" dirty="0" err="1"/>
              <a:t>зазвичай</a:t>
            </a:r>
            <a:r>
              <a:rPr lang="ru-RU" sz="2800" dirty="0"/>
              <a:t> </a:t>
            </a:r>
            <a:r>
              <a:rPr lang="ru-RU" sz="2800" dirty="0" err="1"/>
              <a:t>знаходяться</a:t>
            </a:r>
            <a:r>
              <a:rPr lang="ru-RU" sz="2800" dirty="0"/>
              <a:t> в </a:t>
            </a:r>
            <a:r>
              <a:rPr lang="ru-RU" sz="2800" dirty="0" err="1"/>
              <a:t>діапазоні</a:t>
            </a:r>
            <a:r>
              <a:rPr lang="ru-RU" sz="2800" dirty="0"/>
              <a:t> </a:t>
            </a:r>
            <a:r>
              <a:rPr lang="ru-RU" sz="2800" dirty="0" err="1"/>
              <a:t>від</a:t>
            </a:r>
            <a:r>
              <a:rPr lang="ru-RU" sz="2800" dirty="0"/>
              <a:t> 1 до 5 мкм</a:t>
            </a:r>
          </a:p>
          <a:p>
            <a:r>
              <a:rPr lang="ru-RU" sz="2800" b="1" dirty="0" err="1"/>
              <a:t>Гістопатологічний</a:t>
            </a:r>
            <a:r>
              <a:rPr lang="ru-RU" sz="2800" b="1" dirty="0"/>
              <a:t> </a:t>
            </a:r>
            <a:r>
              <a:rPr lang="ru-RU" sz="2800" b="1" dirty="0" err="1"/>
              <a:t>процес</a:t>
            </a:r>
            <a:r>
              <a:rPr lang="ru-RU" sz="2800" b="1" dirty="0"/>
              <a:t> </a:t>
            </a:r>
            <a:r>
              <a:rPr lang="ru-RU" sz="2800" dirty="0" err="1"/>
              <a:t>складається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хронічного</a:t>
            </a:r>
            <a:r>
              <a:rPr lang="ru-RU" sz="2800" dirty="0"/>
              <a:t> </a:t>
            </a:r>
            <a:r>
              <a:rPr lang="ru-RU" sz="2800" dirty="0" err="1"/>
              <a:t>запалення</a:t>
            </a:r>
            <a:r>
              <a:rPr lang="ru-RU" sz="2800" dirty="0"/>
              <a:t> </a:t>
            </a:r>
            <a:r>
              <a:rPr lang="ru-RU" sz="2800" dirty="0" err="1"/>
              <a:t>бронхів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перібронхіолярної</a:t>
            </a:r>
            <a:r>
              <a:rPr lang="ru-RU" sz="2800" dirty="0"/>
              <a:t> </a:t>
            </a:r>
            <a:r>
              <a:rPr lang="ru-RU" sz="2800" dirty="0" err="1"/>
              <a:t>тканини</a:t>
            </a:r>
            <a:r>
              <a:rPr lang="ru-RU" sz="2800" dirty="0"/>
              <a:t>, часто </a:t>
            </a:r>
            <a:r>
              <a:rPr lang="ru-RU" sz="2800" dirty="0" err="1"/>
              <a:t>з</a:t>
            </a:r>
            <a:r>
              <a:rPr lang="ru-RU" sz="2800" dirty="0"/>
              <a:t> погано </a:t>
            </a:r>
            <a:r>
              <a:rPr lang="ru-RU" sz="2800" dirty="0" err="1"/>
              <a:t>вираженими</a:t>
            </a:r>
            <a:r>
              <a:rPr lang="ru-RU" sz="2800" dirty="0"/>
              <a:t> </a:t>
            </a:r>
            <a:r>
              <a:rPr lang="ru-RU" sz="2800" dirty="0" err="1"/>
              <a:t>гранульомами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гігантськими</a:t>
            </a:r>
            <a:r>
              <a:rPr lang="ru-RU" sz="2800" dirty="0"/>
              <a:t> </a:t>
            </a:r>
            <a:r>
              <a:rPr lang="ru-RU" sz="2800" dirty="0" err="1"/>
              <a:t>клітинами</a:t>
            </a:r>
            <a:r>
              <a:rPr lang="ru-RU" sz="2800" dirty="0"/>
              <a:t> в </a:t>
            </a:r>
            <a:r>
              <a:rPr lang="ru-RU" sz="2800" dirty="0" err="1"/>
              <a:t>інтерстиції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>
                <a:hlinkClick r:id="rId2" tooltip="каверны"/>
              </a:rPr>
              <a:t>альвеолах</a:t>
            </a:r>
            <a:r>
              <a:rPr lang="ru-RU" sz="2800" dirty="0"/>
              <a:t> .</a:t>
            </a:r>
          </a:p>
          <a:p>
            <a:r>
              <a:rPr lang="ru-RU" sz="2800" dirty="0"/>
              <a:t> </a:t>
            </a:r>
            <a:r>
              <a:rPr lang="ru-RU" sz="2800" dirty="0" err="1"/>
              <a:t>Фіброз</a:t>
            </a:r>
            <a:r>
              <a:rPr lang="ru-RU" sz="2800" dirty="0"/>
              <a:t> і </a:t>
            </a:r>
            <a:r>
              <a:rPr lang="ru-RU" sz="2800" dirty="0" err="1"/>
              <a:t>емфізема</a:t>
            </a:r>
            <a:r>
              <a:rPr lang="ru-RU" sz="2800" dirty="0"/>
              <a:t> </a:t>
            </a:r>
            <a:r>
              <a:rPr lang="ru-RU" sz="2800" dirty="0" err="1"/>
              <a:t>можуть</a:t>
            </a:r>
            <a:r>
              <a:rPr lang="ru-RU" sz="2800" dirty="0"/>
              <a:t> </a:t>
            </a:r>
            <a:r>
              <a:rPr lang="ru-RU" sz="2800" dirty="0" err="1"/>
              <a:t>розвиватися</a:t>
            </a:r>
            <a:r>
              <a:rPr lang="ru-RU" sz="2800" dirty="0"/>
              <a:t> </a:t>
            </a:r>
            <a:r>
              <a:rPr lang="ru-RU" sz="2800" dirty="0" err="1"/>
              <a:t>позніше</a:t>
            </a:r>
            <a:r>
              <a:rPr lang="ru-RU" sz="2800" dirty="0"/>
              <a:t>.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760694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/>
              <a:t>Гіперчутливий</a:t>
            </a:r>
            <a:r>
              <a:rPr lang="ru-RU" dirty="0"/>
              <a:t> </a:t>
            </a:r>
            <a:r>
              <a:rPr lang="ru-RU" dirty="0" err="1"/>
              <a:t>пневмоніт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У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гіперчутливі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чотири</a:t>
            </a:r>
            <a:r>
              <a:rPr lang="ru-RU" dirty="0"/>
              <a:t>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в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комбінаціях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-</a:t>
            </a:r>
            <a:r>
              <a:rPr lang="uk-UA" dirty="0"/>
              <a:t> клітинний бронхіоліт</a:t>
            </a:r>
          </a:p>
          <a:p>
            <a:pPr marL="0" indent="0">
              <a:buNone/>
            </a:pPr>
            <a:r>
              <a:rPr lang="uk-UA" dirty="0"/>
              <a:t>-</a:t>
            </a:r>
            <a:r>
              <a:rPr lang="ru-RU" dirty="0"/>
              <a:t> </a:t>
            </a:r>
            <a:r>
              <a:rPr lang="uk-UA" dirty="0"/>
              <a:t> дифузні хронічні </a:t>
            </a:r>
            <a:r>
              <a:rPr lang="uk-UA" dirty="0" err="1"/>
              <a:t>інтерстиціальні</a:t>
            </a:r>
            <a:r>
              <a:rPr lang="uk-UA" dirty="0"/>
              <a:t> запальні інфільтрати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</a:t>
            </a:r>
            <a:r>
              <a:rPr lang="uk-UA" dirty="0"/>
              <a:t> слабо обмежені </a:t>
            </a:r>
            <a:r>
              <a:rPr lang="uk-UA" dirty="0" err="1"/>
              <a:t>інтерстиціальні</a:t>
            </a:r>
            <a:r>
              <a:rPr lang="uk-UA" dirty="0"/>
              <a:t> </a:t>
            </a:r>
            <a:r>
              <a:rPr lang="uk-UA" dirty="0" err="1"/>
              <a:t>некротизуючі</a:t>
            </a:r>
            <a:r>
              <a:rPr lang="uk-UA" dirty="0"/>
              <a:t> (</a:t>
            </a:r>
            <a:r>
              <a:rPr lang="uk-UA" dirty="0" err="1"/>
              <a:t>неказеозні</a:t>
            </a:r>
            <a:r>
              <a:rPr lang="uk-UA" dirty="0"/>
              <a:t>) гранульоми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гігантські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в альвеолах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інтерстиції</a:t>
            </a:r>
            <a:endParaRPr lang="ru-RU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022028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7891" y="0"/>
            <a:ext cx="10785909" cy="8855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err="1"/>
              <a:t>Гіперчутливий</a:t>
            </a:r>
            <a:r>
              <a:rPr lang="ru-RU" dirty="0"/>
              <a:t> </a:t>
            </a:r>
            <a:r>
              <a:rPr lang="ru-RU" dirty="0" err="1"/>
              <a:t>пневмоніт</a:t>
            </a:r>
            <a:r>
              <a:rPr lang="ru-RU" dirty="0"/>
              <a:t> </a:t>
            </a:r>
            <a:r>
              <a:rPr lang="ru-RU" sz="2700" dirty="0" err="1"/>
              <a:t>Рентгенографія</a:t>
            </a:r>
            <a:endParaRPr lang="uk-UA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891" y="1078029"/>
            <a:ext cx="10795535" cy="51181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br>
              <a:rPr lang="ru-RU" sz="2400" b="1" dirty="0"/>
            </a:br>
            <a:r>
              <a:rPr lang="ru-RU" sz="2400" b="1" dirty="0" err="1"/>
              <a:t>Значущість</a:t>
            </a:r>
            <a:r>
              <a:rPr lang="ru-RU" sz="2400" b="1" dirty="0"/>
              <a:t> </a:t>
            </a:r>
            <a:r>
              <a:rPr lang="ru-RU" sz="2400" b="1" dirty="0" err="1"/>
              <a:t>рентгенографії</a:t>
            </a:r>
            <a:r>
              <a:rPr lang="ru-RU" sz="2400" b="1" dirty="0"/>
              <a:t> </a:t>
            </a:r>
            <a:r>
              <a:rPr lang="ru-RU" sz="2400" b="1" dirty="0" err="1"/>
              <a:t>невисока</a:t>
            </a:r>
            <a:r>
              <a:rPr lang="ru-RU" sz="2400" b="1" dirty="0"/>
              <a:t>.</a:t>
            </a:r>
          </a:p>
          <a:p>
            <a:r>
              <a:rPr lang="ru-RU" sz="2400" dirty="0"/>
              <a:t>У </a:t>
            </a:r>
            <a:r>
              <a:rPr lang="ru-RU" sz="2400" dirty="0" err="1"/>
              <a:t>пацієнта</a:t>
            </a:r>
            <a:r>
              <a:rPr lang="ru-RU" sz="2400" dirty="0"/>
              <a:t> </a:t>
            </a:r>
            <a:r>
              <a:rPr lang="ru-RU" sz="2400" dirty="0" err="1"/>
              <a:t>дійсно</a:t>
            </a:r>
            <a:r>
              <a:rPr lang="ru-RU" sz="2400" dirty="0"/>
              <a:t> </a:t>
            </a:r>
            <a:r>
              <a:rPr lang="ru-RU" sz="2400" b="1" dirty="0" err="1"/>
              <a:t>може</a:t>
            </a:r>
            <a:r>
              <a:rPr lang="ru-RU" sz="2400" b="1" dirty="0"/>
              <a:t> бути нормальна картина ОГК</a:t>
            </a:r>
            <a:r>
              <a:rPr lang="ru-RU" sz="2400" dirty="0"/>
              <a:t>.</a:t>
            </a:r>
          </a:p>
          <a:p>
            <a:r>
              <a:rPr lang="uk-UA" sz="2400" dirty="0"/>
              <a:t>Зміни, що </a:t>
            </a:r>
            <a:r>
              <a:rPr lang="uk-UA" sz="2400" dirty="0" err="1"/>
              <a:t>виявлються</a:t>
            </a:r>
            <a:r>
              <a:rPr lang="uk-UA" sz="2400" dirty="0"/>
              <a:t> можуть включати:</a:t>
            </a:r>
          </a:p>
          <a:p>
            <a:r>
              <a:rPr lang="ru-RU" sz="2400" dirty="0"/>
              <a:t>-</a:t>
            </a:r>
            <a:r>
              <a:rPr lang="ru-RU" sz="2400" b="1" dirty="0"/>
              <a:t> </a:t>
            </a:r>
            <a:r>
              <a:rPr lang="ru-RU" sz="2400" b="1" dirty="0" err="1"/>
              <a:t>численні</a:t>
            </a:r>
            <a:r>
              <a:rPr lang="ru-RU" sz="2400" b="1" dirty="0"/>
              <a:t> слабо </a:t>
            </a:r>
            <a:r>
              <a:rPr lang="ru-RU" sz="2400" b="1" dirty="0" err="1"/>
              <a:t>виражені</a:t>
            </a:r>
            <a:r>
              <a:rPr lang="ru-RU" sz="2400" b="1" dirty="0"/>
              <a:t> </a:t>
            </a:r>
            <a:r>
              <a:rPr lang="ru-RU" sz="2400" b="1" dirty="0" err="1"/>
              <a:t>дрібні</a:t>
            </a:r>
            <a:r>
              <a:rPr lang="ru-RU" sz="2400" b="1" dirty="0"/>
              <a:t> (&lt;5 мм) </a:t>
            </a:r>
            <a:r>
              <a:rPr lang="ru-RU" sz="2400" b="1" dirty="0" err="1"/>
              <a:t>непрозорості</a:t>
            </a:r>
            <a:r>
              <a:rPr lang="ru-RU" sz="2400" b="1" dirty="0"/>
              <a:t> </a:t>
            </a:r>
            <a:r>
              <a:rPr lang="ru-RU" sz="2400" dirty="0"/>
              <a:t>в </a:t>
            </a:r>
            <a:r>
              <a:rPr lang="ru-RU" sz="2400" dirty="0" err="1"/>
              <a:t>обох</a:t>
            </a:r>
            <a:r>
              <a:rPr lang="ru-RU" sz="2400" dirty="0"/>
              <a:t> </a:t>
            </a:r>
            <a:r>
              <a:rPr lang="ru-RU" sz="2400" dirty="0" err="1"/>
              <a:t>легенях</a:t>
            </a:r>
            <a:r>
              <a:rPr lang="ru-RU" sz="2400" dirty="0"/>
              <a:t>, </a:t>
            </a:r>
            <a:r>
              <a:rPr lang="ru-RU" sz="2400" dirty="0" err="1"/>
              <a:t>іноді</a:t>
            </a:r>
            <a:r>
              <a:rPr lang="ru-RU" sz="2400" dirty="0"/>
              <a:t> </a:t>
            </a:r>
            <a:r>
              <a:rPr lang="ru-RU" sz="2400" dirty="0" err="1"/>
              <a:t>щадні</a:t>
            </a:r>
            <a:r>
              <a:rPr lang="ru-RU" sz="2400" dirty="0"/>
              <a:t> </a:t>
            </a:r>
            <a:r>
              <a:rPr lang="ru-RU" sz="2400" dirty="0" err="1"/>
              <a:t>верхівки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базальні</a:t>
            </a:r>
            <a:r>
              <a:rPr lang="ru-RU" sz="2400" dirty="0"/>
              <a:t> </a:t>
            </a:r>
            <a:r>
              <a:rPr lang="ru-RU" sz="2400" dirty="0" err="1"/>
              <a:t>відділи</a:t>
            </a:r>
            <a:r>
              <a:rPr lang="ru-RU" sz="2400" dirty="0"/>
              <a:t> </a:t>
            </a:r>
            <a:r>
              <a:rPr lang="ru-RU" sz="2400" dirty="0" err="1"/>
              <a:t>легень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- хвороба </a:t>
            </a:r>
            <a:r>
              <a:rPr lang="ru-RU" sz="2400" dirty="0" err="1"/>
              <a:t>повітряного</a:t>
            </a:r>
            <a:r>
              <a:rPr lang="ru-RU" sz="2400" dirty="0"/>
              <a:t> простору: </a:t>
            </a:r>
            <a:r>
              <a:rPr lang="ru-RU" sz="2400" dirty="0" err="1"/>
              <a:t>зазвичай</a:t>
            </a:r>
            <a:r>
              <a:rPr lang="ru-RU" sz="2400" dirty="0"/>
              <a:t> </a:t>
            </a:r>
            <a:r>
              <a:rPr lang="ru-RU" sz="2400" dirty="0" err="1"/>
              <a:t>розглядається</a:t>
            </a:r>
            <a:r>
              <a:rPr lang="ru-RU" sz="2400" dirty="0"/>
              <a:t> як </a:t>
            </a:r>
            <a:r>
              <a:rPr lang="ru-RU" sz="2400" b="1" dirty="0" err="1"/>
              <a:t>непрозорість</a:t>
            </a:r>
            <a:r>
              <a:rPr lang="ru-RU" sz="2400" b="1" dirty="0"/>
              <a:t> по типу матового </a:t>
            </a:r>
            <a:r>
              <a:rPr lang="ru-RU" sz="2400" b="1" dirty="0" err="1"/>
              <a:t>скла</a:t>
            </a:r>
            <a:r>
              <a:rPr lang="ru-RU" sz="2400" dirty="0"/>
              <a:t> (</a:t>
            </a:r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неоднорідною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дифузною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нагадує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FF0000"/>
                </a:solidFill>
              </a:rPr>
              <a:t>набряк </a:t>
            </a:r>
            <a:r>
              <a:rPr lang="ru-RU" sz="2400" dirty="0" err="1">
                <a:solidFill>
                  <a:srgbClr val="FF0000"/>
                </a:solidFill>
              </a:rPr>
              <a:t>легень</a:t>
            </a:r>
            <a:r>
              <a:rPr lang="ru-RU" sz="2400" dirty="0"/>
              <a:t>) </a:t>
            </a:r>
            <a:r>
              <a:rPr lang="ru-RU" sz="2400" dirty="0" err="1"/>
              <a:t>або</a:t>
            </a:r>
            <a:r>
              <a:rPr lang="ru-RU" sz="2400" dirty="0"/>
              <a:t>, </a:t>
            </a:r>
            <a:r>
              <a:rPr lang="ru-RU" sz="2400" dirty="0" err="1"/>
              <a:t>рідше</a:t>
            </a:r>
            <a:r>
              <a:rPr lang="ru-RU" sz="2400" dirty="0"/>
              <a:t>, як  </a:t>
            </a:r>
            <a:r>
              <a:rPr lang="ru-RU" sz="2400" dirty="0" err="1"/>
              <a:t>консолідацииії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-</a:t>
            </a:r>
            <a:r>
              <a:rPr lang="uk-UA" sz="2400" b="1" dirty="0"/>
              <a:t> картина тонкої сітчастої</a:t>
            </a:r>
          </a:p>
          <a:p>
            <a:pPr marL="0" indent="0">
              <a:buNone/>
            </a:pPr>
            <a:r>
              <a:rPr lang="ru-RU" sz="2400" dirty="0"/>
              <a:t>-</a:t>
            </a:r>
            <a:r>
              <a:rPr lang="uk-UA" sz="2400" dirty="0"/>
              <a:t>зональний розподіл варіює від пацієнта до пацієнта і може навіть показувати тимчасові зміни у одного і того ж пацієнта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785290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42021"/>
            <a:ext cx="11174931" cy="102027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dirty="0"/>
              <a:t>Case courtesy of </a:t>
            </a:r>
            <a:r>
              <a:rPr lang="en-US" sz="2000" dirty="0" err="1"/>
              <a:t>Dr</a:t>
            </a:r>
            <a:r>
              <a:rPr lang="en-US" sz="2000" dirty="0"/>
              <a:t> Yi-</a:t>
            </a:r>
            <a:r>
              <a:rPr lang="en-US" sz="2000" dirty="0" err="1"/>
              <a:t>Jin</a:t>
            </a:r>
            <a:r>
              <a:rPr lang="en-US" sz="2000" dirty="0"/>
              <a:t> Kuok, Radiopaedia.org, </a:t>
            </a:r>
            <a:r>
              <a:rPr lang="en-US" sz="2000" dirty="0" err="1"/>
              <a:t>rID</a:t>
            </a:r>
            <a:r>
              <a:rPr lang="en-US" sz="2000" dirty="0"/>
              <a:t>: 17192</a:t>
            </a:r>
            <a:endParaRPr lang="uk-UA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6" y="144380"/>
            <a:ext cx="5761223" cy="472600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908" y="259366"/>
            <a:ext cx="5321573" cy="449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5036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593" y="0"/>
            <a:ext cx="10860024" cy="8275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dirty="0" err="1"/>
              <a:t>Гранулематозний</a:t>
            </a:r>
            <a:r>
              <a:rPr lang="ru-RU" sz="2800" b="1" dirty="0"/>
              <a:t> </a:t>
            </a:r>
            <a:r>
              <a:rPr lang="ru-RU" sz="2800" b="1" dirty="0" err="1"/>
              <a:t>бронхіоліт</a:t>
            </a:r>
            <a:r>
              <a:rPr lang="ru-RU" sz="2800" dirty="0"/>
              <a:t> - 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патологічний</a:t>
            </a:r>
            <a:r>
              <a:rPr lang="ru-RU" sz="2800" dirty="0"/>
              <a:t> тип </a:t>
            </a:r>
            <a:r>
              <a:rPr lang="ru-RU" sz="2800" dirty="0" err="1">
                <a:solidFill>
                  <a:srgbClr val="FF0000"/>
                </a:solidFill>
              </a:rPr>
              <a:t>бронхіоліту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характеризується</a:t>
            </a:r>
            <a:r>
              <a:rPr lang="ru-RU" sz="2800" dirty="0"/>
              <a:t> </a:t>
            </a:r>
            <a:r>
              <a:rPr lang="ru-RU" sz="2800" dirty="0" err="1"/>
              <a:t>недостатньою</a:t>
            </a:r>
            <a:r>
              <a:rPr lang="ru-RU" sz="2800" dirty="0"/>
              <a:t> гранулематозною </a:t>
            </a:r>
            <a:r>
              <a:rPr lang="ru-RU" sz="2800" dirty="0" err="1"/>
              <a:t>реакцією</a:t>
            </a:r>
            <a:r>
              <a:rPr lang="ru-RU" sz="2800" dirty="0"/>
              <a:t> за </a:t>
            </a:r>
            <a:r>
              <a:rPr lang="ru-RU" sz="2800" dirty="0" err="1"/>
              <a:t>участю</a:t>
            </a:r>
            <a:r>
              <a:rPr lang="ru-RU" sz="2800" dirty="0"/>
              <a:t> </a:t>
            </a:r>
            <a:r>
              <a:rPr lang="ru-RU" sz="2800" dirty="0" err="1"/>
              <a:t>дрібних</a:t>
            </a:r>
            <a:r>
              <a:rPr lang="ru-RU" sz="2800" dirty="0"/>
              <a:t> </a:t>
            </a:r>
            <a:r>
              <a:rPr lang="ru-RU" sz="2800" dirty="0" err="1"/>
              <a:t>дихальних</a:t>
            </a:r>
            <a:r>
              <a:rPr lang="ru-RU" sz="2800" dirty="0"/>
              <a:t> </a:t>
            </a:r>
            <a:r>
              <a:rPr lang="ru-RU" sz="2800" dirty="0" err="1"/>
              <a:t>шляхів</a:t>
            </a:r>
            <a:r>
              <a:rPr lang="ru-RU" sz="2800" dirty="0"/>
              <a:t> </a:t>
            </a:r>
            <a:br>
              <a:rPr lang="ru-RU" sz="2800" dirty="0"/>
            </a:br>
            <a:r>
              <a:rPr lang="ru-RU" sz="2800" b="1" dirty="0"/>
              <a:t>П</a:t>
            </a:r>
            <a:r>
              <a:rPr lang="uk-UA" sz="2800" b="1" dirty="0" err="1"/>
              <a:t>ричини</a:t>
            </a:r>
            <a:r>
              <a:rPr lang="uk-UA" sz="2800" b="1" dirty="0"/>
              <a:t>:</a:t>
            </a:r>
            <a:br>
              <a:rPr lang="uk-UA" sz="2800" b="1" dirty="0"/>
            </a:br>
            <a:r>
              <a:rPr lang="ru-RU" sz="2800" u="sng" dirty="0" err="1">
                <a:solidFill>
                  <a:srgbClr val="C00000"/>
                </a:solidFill>
                <a:hlinkClick r:id="rId3" tooltip="Туберкулез легких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туберкульоз</a:t>
            </a:r>
            <a:r>
              <a:rPr lang="ru-RU" sz="2800" u="sng" dirty="0">
                <a:solidFill>
                  <a:srgbClr val="C00000"/>
                </a:solidFill>
                <a:hlinkClick r:id="rId3" tooltip="Туберкулез легких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800" u="sng" dirty="0" err="1">
                <a:solidFill>
                  <a:srgbClr val="C00000"/>
                </a:solidFill>
                <a:hlinkClick r:id="rId3" tooltip="Туберкулез легких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лег</a:t>
            </a:r>
            <a:r>
              <a:rPr lang="ru-RU" sz="2800" u="sng" dirty="0" err="1">
                <a:solidFill>
                  <a:srgbClr val="C00000"/>
                </a:solidFill>
              </a:rPr>
              <a:t>ень</a:t>
            </a:r>
            <a:r>
              <a:rPr lang="ru-RU" sz="2800" dirty="0">
                <a:solidFill>
                  <a:srgbClr val="C00000"/>
                </a:solidFill>
              </a:rPr>
              <a:t> </a:t>
            </a:r>
            <a:br>
              <a:rPr lang="ru-RU" sz="2800" dirty="0">
                <a:solidFill>
                  <a:srgbClr val="C00000"/>
                </a:solidFill>
              </a:rPr>
            </a:b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легенева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нетуберкульозна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мікобактеріальна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інфекція</a:t>
            </a:r>
            <a:br>
              <a:rPr lang="ru-RU" sz="2800" dirty="0">
                <a:solidFill>
                  <a:srgbClr val="C00000"/>
                </a:solidFill>
              </a:rPr>
            </a:b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легеневий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саркоїдоз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>
                <a:solidFill>
                  <a:srgbClr val="C00000"/>
                </a:solidFill>
                <a:hlinkClick r:id="rId4" tooltip="Легочный саркоидоз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ru-RU" sz="2800" dirty="0">
                <a:solidFill>
                  <a:srgbClr val="C00000"/>
                </a:solidFill>
              </a:rPr>
              <a:t> </a:t>
            </a:r>
            <a:br>
              <a:rPr lang="ru-RU" sz="2800" dirty="0">
                <a:solidFill>
                  <a:srgbClr val="C00000"/>
                </a:solidFill>
              </a:rPr>
            </a:b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Гіперчутливий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пневмоніт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br>
              <a:rPr lang="ru-RU" sz="2800" dirty="0">
                <a:solidFill>
                  <a:srgbClr val="C00000"/>
                </a:solidFill>
              </a:rPr>
            </a:br>
            <a:r>
              <a:rPr lang="ru-RU" sz="2800" dirty="0" err="1">
                <a:solidFill>
                  <a:srgbClr val="C00000"/>
                </a:solidFill>
              </a:rPr>
              <a:t>Легеневі</a:t>
            </a:r>
            <a:r>
              <a:rPr lang="ru-RU" sz="2800" dirty="0">
                <a:solidFill>
                  <a:srgbClr val="C00000"/>
                </a:solidFill>
              </a:rPr>
              <a:t> прояви запального </a:t>
            </a:r>
            <a:r>
              <a:rPr lang="ru-RU" sz="2800" dirty="0" err="1">
                <a:solidFill>
                  <a:srgbClr val="C00000"/>
                </a:solidFill>
              </a:rPr>
              <a:t>захворювання</a:t>
            </a:r>
            <a:r>
              <a:rPr lang="ru-RU" sz="2800" dirty="0">
                <a:solidFill>
                  <a:srgbClr val="C00000"/>
                </a:solidFill>
              </a:rPr>
              <a:t> кишечника:</a:t>
            </a:r>
            <a:br>
              <a:rPr lang="ru-RU" sz="2800" dirty="0">
                <a:solidFill>
                  <a:srgbClr val="C00000"/>
                </a:solidFill>
              </a:rPr>
            </a:br>
            <a:r>
              <a:rPr lang="ru-RU" sz="2800" dirty="0">
                <a:solidFill>
                  <a:srgbClr val="C00000"/>
                </a:solidFill>
              </a:rPr>
              <a:t> -прояви </a:t>
            </a:r>
            <a:r>
              <a:rPr lang="ru-RU" sz="2800" dirty="0" err="1">
                <a:solidFill>
                  <a:srgbClr val="C00000"/>
                </a:solidFill>
              </a:rPr>
              <a:t>хвороби</a:t>
            </a:r>
            <a:r>
              <a:rPr lang="ru-RU" sz="2800" dirty="0">
                <a:solidFill>
                  <a:srgbClr val="C00000"/>
                </a:solidFill>
              </a:rPr>
              <a:t> Крона </a:t>
            </a:r>
            <a:br>
              <a:rPr lang="ru-RU" sz="2800" dirty="0">
                <a:solidFill>
                  <a:srgbClr val="C00000"/>
                </a:solidFill>
              </a:rPr>
            </a:br>
            <a:r>
              <a:rPr lang="ru-RU" sz="2800" dirty="0">
                <a:solidFill>
                  <a:srgbClr val="C00000"/>
                </a:solidFill>
              </a:rPr>
              <a:t>-прояви </a:t>
            </a:r>
            <a:r>
              <a:rPr lang="ru-RU" sz="2800" dirty="0" err="1">
                <a:solidFill>
                  <a:srgbClr val="C00000"/>
                </a:solidFill>
              </a:rPr>
              <a:t>виразкового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коліту</a:t>
            </a:r>
            <a:br>
              <a:rPr lang="ru-RU" sz="2800" dirty="0">
                <a:solidFill>
                  <a:srgbClr val="C00000"/>
                </a:solidFill>
              </a:rPr>
            </a:br>
            <a:r>
              <a:rPr lang="uk-UA" sz="2800" dirty="0">
                <a:solidFill>
                  <a:srgbClr val="C00000"/>
                </a:solidFill>
              </a:rPr>
              <a:t> аспірація </a:t>
            </a:r>
            <a:r>
              <a:rPr lang="uk-UA" sz="2800" dirty="0" err="1">
                <a:solidFill>
                  <a:srgbClr val="C00000"/>
                </a:solidFill>
              </a:rPr>
              <a:t>псілліума</a:t>
            </a:r>
            <a:r>
              <a:rPr lang="uk-UA" sz="2800" dirty="0">
                <a:solidFill>
                  <a:srgbClr val="C00000"/>
                </a:solidFill>
              </a:rPr>
              <a:t>  </a:t>
            </a:r>
            <a:br>
              <a:rPr lang="uk-UA" sz="2800" dirty="0"/>
            </a:br>
            <a:r>
              <a:rPr lang="ru-RU" sz="2800" dirty="0" err="1"/>
              <a:t>неінфекційне</a:t>
            </a:r>
            <a:r>
              <a:rPr lang="ru-RU" sz="2800" dirty="0"/>
              <a:t> </a:t>
            </a:r>
            <a:r>
              <a:rPr lang="ru-RU" sz="2800" dirty="0" err="1"/>
              <a:t>ускладнення</a:t>
            </a:r>
            <a:r>
              <a:rPr lang="ru-RU" sz="2800" dirty="0"/>
              <a:t> </a:t>
            </a:r>
            <a:r>
              <a:rPr lang="ru-RU" sz="2800" dirty="0" err="1"/>
              <a:t>загальної</a:t>
            </a:r>
            <a:r>
              <a:rPr lang="ru-RU" sz="2800" dirty="0"/>
              <a:t> </a:t>
            </a:r>
            <a:r>
              <a:rPr lang="ru-RU" sz="2800" dirty="0" err="1"/>
              <a:t>змінної</a:t>
            </a:r>
            <a:r>
              <a:rPr lang="ru-RU" sz="2800" dirty="0"/>
              <a:t> </a:t>
            </a:r>
            <a:r>
              <a:rPr lang="ru-RU" sz="2800" dirty="0" err="1"/>
              <a:t>імунної</a:t>
            </a:r>
            <a:r>
              <a:rPr lang="ru-RU" sz="2800" dirty="0"/>
              <a:t> </a:t>
            </a:r>
            <a:r>
              <a:rPr lang="ru-RU" sz="2800" dirty="0" err="1"/>
              <a:t>недостатності</a:t>
            </a:r>
            <a:r>
              <a:rPr lang="ru-RU" sz="2800" dirty="0"/>
              <a:t> (</a:t>
            </a:r>
            <a:r>
              <a:rPr lang="ru-RU" sz="2800" dirty="0" err="1">
                <a:solidFill>
                  <a:srgbClr val="C00000"/>
                </a:solidFill>
              </a:rPr>
              <a:t>гранулемато-лімфоцитарна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інтерстиціальна</a:t>
            </a:r>
            <a:r>
              <a:rPr lang="ru-RU" sz="2800" dirty="0">
                <a:solidFill>
                  <a:srgbClr val="C00000"/>
                </a:solidFill>
              </a:rPr>
              <a:t> хвороба </a:t>
            </a:r>
            <a:r>
              <a:rPr lang="ru-RU" sz="2800" dirty="0" err="1">
                <a:solidFill>
                  <a:srgbClr val="C00000"/>
                </a:solidFill>
              </a:rPr>
              <a:t>легень</a:t>
            </a:r>
            <a:r>
              <a:rPr lang="ru-RU" sz="2800" dirty="0"/>
              <a:t>)</a:t>
            </a:r>
            <a:br>
              <a:rPr lang="ru-RU" sz="2800" dirty="0"/>
            </a:br>
            <a:br>
              <a:rPr lang="uk-UA" sz="2800" dirty="0"/>
            </a:br>
            <a:br>
              <a:rPr lang="ru-RU" sz="2800" dirty="0"/>
            </a:br>
            <a:br>
              <a:rPr lang="ru-RU" sz="2800" dirty="0"/>
            </a:br>
            <a:br>
              <a:rPr lang="uk-UA" sz="2800" b="1" dirty="0"/>
            </a:b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33738596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КТ </a:t>
            </a:r>
            <a:r>
              <a:rPr lang="ru-RU" dirty="0" err="1"/>
              <a:t>ознакики</a:t>
            </a:r>
            <a:r>
              <a:rPr lang="ru-RU" dirty="0"/>
              <a:t> </a:t>
            </a:r>
            <a:r>
              <a:rPr lang="ru-RU" dirty="0" err="1"/>
              <a:t>бронхіолітів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/>
            <a:r>
              <a:rPr lang="uk-UA" sz="2400" b="1" dirty="0"/>
              <a:t>прямі знаки</a:t>
            </a:r>
          </a:p>
          <a:p>
            <a:pPr lvl="1"/>
            <a:r>
              <a:rPr lang="ru-RU" b="1" dirty="0" err="1">
                <a:solidFill>
                  <a:srgbClr val="C00000"/>
                </a:solidFill>
              </a:rPr>
              <a:t>потовщення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периферичних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дихальних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шляхів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спостерігатися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</a:t>
            </a:r>
            <a:r>
              <a:rPr lang="ru-RU" dirty="0" err="1"/>
              <a:t>проксимальній</a:t>
            </a:r>
            <a:r>
              <a:rPr lang="ru-RU" dirty="0"/>
              <a:t> </a:t>
            </a:r>
            <a:r>
              <a:rPr lang="ru-RU" dirty="0" err="1"/>
              <a:t>частині</a:t>
            </a:r>
            <a:r>
              <a:rPr lang="ru-RU" dirty="0"/>
              <a:t>)</a:t>
            </a:r>
          </a:p>
          <a:p>
            <a:pPr lvl="1"/>
            <a:r>
              <a:rPr lang="ru-RU" sz="2400" b="1" dirty="0" err="1"/>
              <a:t>непрямі</a:t>
            </a:r>
            <a:r>
              <a:rPr lang="ru-RU" sz="2400" b="1" dirty="0"/>
              <a:t> </a:t>
            </a:r>
            <a:r>
              <a:rPr lang="ru-RU" sz="2400" b="1" dirty="0" err="1"/>
              <a:t>ознаки</a:t>
            </a:r>
            <a:r>
              <a:rPr lang="ru-RU" sz="2400" b="1" dirty="0"/>
              <a:t> </a:t>
            </a:r>
            <a:r>
              <a:rPr lang="ru-RU" sz="2400" dirty="0"/>
              <a:t>(</a:t>
            </a:r>
            <a:r>
              <a:rPr lang="ru-RU" sz="2400" dirty="0" err="1"/>
              <a:t>багато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цих</a:t>
            </a:r>
            <a:r>
              <a:rPr lang="ru-RU" sz="2400" dirty="0"/>
              <a:t> </a:t>
            </a:r>
            <a:r>
              <a:rPr lang="ru-RU" sz="2400" dirty="0" err="1"/>
              <a:t>функцій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бути </a:t>
            </a:r>
            <a:r>
              <a:rPr lang="ru-RU" sz="2400" dirty="0" err="1"/>
              <a:t>неспецифічними</a:t>
            </a:r>
            <a:r>
              <a:rPr lang="ru-RU" sz="2400" dirty="0"/>
              <a:t> </a:t>
            </a:r>
            <a:r>
              <a:rPr lang="ru-RU" sz="2400" dirty="0" err="1"/>
              <a:t>самі</a:t>
            </a:r>
            <a:r>
              <a:rPr lang="ru-RU" sz="2400" dirty="0"/>
              <a:t> по </a:t>
            </a:r>
            <a:r>
              <a:rPr lang="ru-RU" sz="2400" dirty="0" err="1"/>
              <a:t>собі</a:t>
            </a:r>
            <a:r>
              <a:rPr lang="uk-UA" sz="2400" dirty="0"/>
              <a:t>):</a:t>
            </a:r>
          </a:p>
          <a:p>
            <a:pPr lvl="1"/>
            <a:r>
              <a:rPr lang="uk-UA" b="1" dirty="0"/>
              <a:t>повітряні пастки</a:t>
            </a:r>
          </a:p>
          <a:p>
            <a:pPr lvl="1"/>
            <a:r>
              <a:rPr lang="uk-UA" dirty="0" err="1"/>
              <a:t>субсегментарні</a:t>
            </a:r>
            <a:r>
              <a:rPr lang="uk-UA" dirty="0"/>
              <a:t> ателектази</a:t>
            </a:r>
          </a:p>
          <a:p>
            <a:pPr lvl="1"/>
            <a:r>
              <a:rPr lang="uk-UA" b="1" dirty="0"/>
              <a:t>мозаїчна </a:t>
            </a:r>
            <a:r>
              <a:rPr lang="uk-UA" b="1" dirty="0" err="1"/>
              <a:t>легення</a:t>
            </a:r>
            <a:r>
              <a:rPr lang="uk-UA" b="1" dirty="0"/>
              <a:t> </a:t>
            </a:r>
            <a:r>
              <a:rPr lang="uk-UA" dirty="0"/>
              <a:t>широко розповсюдженні </a:t>
            </a:r>
            <a:r>
              <a:rPr lang="uk-UA" dirty="0" err="1"/>
              <a:t>фібротизація</a:t>
            </a:r>
            <a:r>
              <a:rPr lang="uk-UA" dirty="0"/>
              <a:t> і облітерація бронхіол призводить до непрямих ознак плямистих відмінностей в щільності паренхіми легені, що представляють області недостатньої </a:t>
            </a:r>
            <a:r>
              <a:rPr lang="uk-UA" dirty="0" err="1"/>
              <a:t>вентіліляціі</a:t>
            </a:r>
            <a:r>
              <a:rPr lang="uk-UA" dirty="0"/>
              <a:t> і </a:t>
            </a:r>
            <a:r>
              <a:rPr lang="uk-UA" dirty="0" err="1"/>
              <a:t>недорасправленя</a:t>
            </a:r>
            <a:r>
              <a:rPr lang="uk-UA" dirty="0"/>
              <a:t> легені (так звана модель мозаїчного загасання). Навпаки, значне потовщення </a:t>
            </a:r>
            <a:r>
              <a:rPr lang="uk-UA" dirty="0" err="1"/>
              <a:t>бронхіолярних</a:t>
            </a:r>
            <a:r>
              <a:rPr lang="uk-UA" dirty="0"/>
              <a:t> стінок запальним інфільтратом і / або просвітним і оточуючим ексудатом надають видимі ураження дрібних дихальних шляхів</a:t>
            </a:r>
          </a:p>
          <a:p>
            <a:pPr lvl="1"/>
            <a:r>
              <a:rPr lang="uk-UA" b="1" dirty="0" err="1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центролобулярні</a:t>
            </a:r>
            <a:r>
              <a:rPr lang="uk-UA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вузлики </a:t>
            </a:r>
            <a:endParaRPr lang="uk-UA" b="1" dirty="0">
              <a:solidFill>
                <a:srgbClr val="C00000"/>
              </a:solidFill>
            </a:endParaRPr>
          </a:p>
          <a:p>
            <a:pPr lvl="1"/>
            <a:r>
              <a:rPr lang="uk-UA" b="1" dirty="0"/>
              <a:t> </a:t>
            </a:r>
            <a:r>
              <a:rPr lang="uk-UA" dirty="0"/>
              <a:t>зміни по типу </a:t>
            </a:r>
            <a:r>
              <a:rPr lang="uk-UA" b="1" dirty="0"/>
              <a:t>дерево –в </a:t>
            </a:r>
            <a:r>
              <a:rPr lang="uk-UA" b="1" dirty="0" err="1"/>
              <a:t>–бруньках</a:t>
            </a:r>
            <a:r>
              <a:rPr lang="uk-UA" b="1" dirty="0"/>
              <a:t> (</a:t>
            </a:r>
            <a:r>
              <a:rPr lang="en-US" b="1" dirty="0"/>
              <a:t>t</a:t>
            </a:r>
            <a:r>
              <a:rPr lang="ru-RU" b="1" dirty="0" err="1"/>
              <a:t>ree-in-bud</a:t>
            </a:r>
            <a:r>
              <a:rPr lang="ru-RU" b="1" dirty="0"/>
              <a:t> )</a:t>
            </a:r>
            <a:endParaRPr lang="uk-UA" b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956349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274" y="317633"/>
            <a:ext cx="3891242" cy="609279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400" b="1" dirty="0"/>
              <a:t>HRCT</a:t>
            </a:r>
            <a:r>
              <a:rPr lang="ru-RU" sz="2400" b="1" dirty="0"/>
              <a:t>.</a:t>
            </a:r>
            <a:br>
              <a:rPr lang="ru-RU" sz="2400" b="1" dirty="0"/>
            </a:br>
            <a:r>
              <a:rPr lang="ru-RU" sz="2400" dirty="0"/>
              <a:t> Прояви </a:t>
            </a:r>
            <a:r>
              <a:rPr lang="ru-RU" sz="2400" b="1" dirty="0" err="1"/>
              <a:t>вторинного</a:t>
            </a:r>
            <a:r>
              <a:rPr lang="ru-RU" sz="2400" b="1" dirty="0"/>
              <a:t> </a:t>
            </a:r>
            <a:r>
              <a:rPr lang="ru-RU" sz="2400" b="1" dirty="0" err="1"/>
              <a:t>мікоплазмового</a:t>
            </a:r>
            <a:r>
              <a:rPr lang="ru-RU" sz="2400" b="1" dirty="0"/>
              <a:t> </a:t>
            </a:r>
            <a:r>
              <a:rPr lang="ru-RU" sz="2400" b="1" dirty="0" err="1"/>
              <a:t>бронхіоліту</a:t>
            </a:r>
            <a:r>
              <a:rPr lang="ru-RU" sz="2400" b="1" dirty="0"/>
              <a:t>:</a:t>
            </a:r>
            <a:br>
              <a:rPr lang="ru-RU" sz="2400" dirty="0"/>
            </a:br>
            <a:r>
              <a:rPr lang="ru-RU" sz="2400" dirty="0"/>
              <a:t> </a:t>
            </a:r>
            <a:r>
              <a:rPr lang="ru-RU" sz="2400" dirty="0" err="1"/>
              <a:t>Множинні</a:t>
            </a:r>
            <a:r>
              <a:rPr lang="ru-RU" sz="2400" dirty="0"/>
              <a:t> </a:t>
            </a:r>
            <a:r>
              <a:rPr lang="ru-RU" sz="2400" dirty="0" err="1"/>
              <a:t>дрібні</a:t>
            </a:r>
            <a:r>
              <a:rPr lang="ru-RU" sz="2400" dirty="0"/>
              <a:t> </a:t>
            </a:r>
            <a:r>
              <a:rPr lang="ru-RU" sz="2400" dirty="0" err="1"/>
              <a:t>малоінтенсивні</a:t>
            </a:r>
            <a:r>
              <a:rPr lang="ru-RU" sz="2400" dirty="0"/>
              <a:t> </a:t>
            </a:r>
            <a:r>
              <a:rPr lang="ru-RU" sz="2400" dirty="0" err="1"/>
              <a:t>центрилобулярні</a:t>
            </a:r>
            <a:r>
              <a:rPr lang="ru-RU" sz="2400" dirty="0"/>
              <a:t> </a:t>
            </a:r>
            <a:r>
              <a:rPr lang="ru-RU" sz="2400" dirty="0" err="1"/>
              <a:t>вогнищеві</a:t>
            </a:r>
            <a:r>
              <a:rPr lang="ru-RU" sz="2400" dirty="0"/>
              <a:t> </a:t>
            </a:r>
            <a:r>
              <a:rPr lang="ru-RU" sz="2400" dirty="0" err="1"/>
              <a:t>тіні</a:t>
            </a:r>
            <a:r>
              <a:rPr lang="ru-RU" sz="2400" dirty="0"/>
              <a:t>, велика </a:t>
            </a:r>
            <a:r>
              <a:rPr lang="ru-RU" sz="2400" dirty="0" err="1"/>
              <a:t>частина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прилягає</a:t>
            </a:r>
            <a:r>
              <a:rPr lang="ru-RU" sz="2400" dirty="0"/>
              <a:t> до </a:t>
            </a:r>
            <a:r>
              <a:rPr lang="ru-RU" sz="2400" dirty="0" err="1"/>
              <a:t>лінійних</a:t>
            </a:r>
            <a:r>
              <a:rPr lang="ru-RU" sz="2400" dirty="0"/>
              <a:t> </a:t>
            </a:r>
            <a:r>
              <a:rPr lang="ru-RU" sz="2400" dirty="0" err="1"/>
              <a:t>структрур,що</a:t>
            </a:r>
            <a:r>
              <a:rPr lang="ru-RU" sz="2400" dirty="0"/>
              <a:t> </a:t>
            </a:r>
            <a:r>
              <a:rPr lang="ru-RU" sz="2400" dirty="0" err="1"/>
              <a:t>розгалужуються</a:t>
            </a:r>
            <a:r>
              <a:rPr lang="ru-RU" sz="2400" dirty="0"/>
              <a:t>(</a:t>
            </a:r>
            <a:r>
              <a:rPr lang="ru-RU" sz="2400" dirty="0" err="1"/>
              <a:t>чорні</a:t>
            </a:r>
            <a:r>
              <a:rPr lang="ru-RU" sz="2400" dirty="0"/>
              <a:t> </a:t>
            </a:r>
            <a:r>
              <a:rPr lang="ru-RU" sz="2400" dirty="0" err="1"/>
              <a:t>стрілки</a:t>
            </a:r>
            <a:r>
              <a:rPr lang="ru-RU" sz="2400" dirty="0"/>
              <a:t>): </a:t>
            </a:r>
            <a:r>
              <a:rPr lang="en-US" sz="2400" b="1" dirty="0"/>
              <a:t>tree-in-bud pattern</a:t>
            </a:r>
            <a:r>
              <a:rPr lang="en-US" sz="2400" dirty="0"/>
              <a:t>.</a:t>
            </a:r>
            <a:br>
              <a:rPr lang="uk-UA" sz="2400" dirty="0"/>
            </a:br>
            <a:r>
              <a:rPr lang="en-US" sz="2400" dirty="0"/>
              <a:t> </a:t>
            </a:r>
            <a:r>
              <a:rPr lang="ru-RU" sz="2400" dirty="0" err="1"/>
              <a:t>Потовщення</a:t>
            </a:r>
            <a:r>
              <a:rPr lang="ru-RU" sz="2400" dirty="0"/>
              <a:t> </a:t>
            </a:r>
            <a:r>
              <a:rPr lang="ru-RU" sz="2400" dirty="0" err="1"/>
              <a:t>міждольової</a:t>
            </a:r>
            <a:r>
              <a:rPr lang="ru-RU" sz="2400" dirty="0"/>
              <a:t> </a:t>
            </a:r>
            <a:r>
              <a:rPr lang="ru-RU" sz="2400" dirty="0" err="1"/>
              <a:t>плеври</a:t>
            </a:r>
            <a:r>
              <a:rPr lang="ru-RU" sz="2400" dirty="0"/>
              <a:t> (</a:t>
            </a:r>
            <a:r>
              <a:rPr lang="ru-RU" sz="2400" dirty="0" err="1"/>
              <a:t>біла</a:t>
            </a:r>
            <a:r>
              <a:rPr lang="ru-RU" sz="2400" dirty="0"/>
              <a:t> </a:t>
            </a:r>
            <a:r>
              <a:rPr lang="ru-RU" sz="2400" dirty="0" err="1"/>
              <a:t>стрілка</a:t>
            </a:r>
            <a:r>
              <a:rPr lang="ru-RU" sz="2400" dirty="0"/>
              <a:t>) </a:t>
            </a:r>
            <a:br>
              <a:rPr lang="ru-RU" sz="2400" dirty="0"/>
            </a:br>
            <a:endParaRPr lang="uk-UA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779" y="57752"/>
            <a:ext cx="5342021" cy="6627446"/>
          </a:xfrm>
        </p:spPr>
      </p:pic>
    </p:spTree>
    <p:extLst>
      <p:ext uri="{BB962C8B-B14F-4D97-AF65-F5344CB8AC3E}">
        <p14:creationId xmlns:p14="http://schemas.microsoft.com/office/powerpoint/2010/main" val="29761316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339" y="327259"/>
            <a:ext cx="4366660" cy="610241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b="1" dirty="0"/>
              <a:t>HRCT</a:t>
            </a:r>
            <a:br>
              <a:rPr lang="ru-RU" sz="2400" b="1" dirty="0"/>
            </a:br>
            <a:r>
              <a:rPr lang="ru-RU" sz="2400" b="1" dirty="0"/>
              <a:t> </a:t>
            </a:r>
            <a:br>
              <a:rPr lang="ru-RU" sz="2400" b="1" dirty="0"/>
            </a:br>
            <a:r>
              <a:rPr lang="ru-RU" sz="2400" b="1" dirty="0" err="1"/>
              <a:t>Респіраторний</a:t>
            </a:r>
            <a:r>
              <a:rPr lang="ru-RU" sz="2400" b="1" dirty="0"/>
              <a:t> </a:t>
            </a:r>
            <a:r>
              <a:rPr lang="ru-RU" sz="2400" b="1" dirty="0" err="1"/>
              <a:t>бронхіоліт</a:t>
            </a:r>
            <a:r>
              <a:rPr lang="ru-RU" sz="2400" b="1" dirty="0"/>
              <a:t> </a:t>
            </a:r>
            <a:r>
              <a:rPr lang="ru-RU" sz="2400" b="1" dirty="0" err="1"/>
              <a:t>курця</a:t>
            </a:r>
            <a:r>
              <a:rPr lang="ru-RU" sz="2400" b="1" dirty="0"/>
              <a:t> </a:t>
            </a:r>
            <a:br>
              <a:rPr lang="ru-RU" sz="2400" b="1" dirty="0"/>
            </a:br>
            <a:r>
              <a:rPr lang="ru-RU" sz="2400" b="1" dirty="0" err="1"/>
              <a:t>Дифузні</a:t>
            </a:r>
            <a:r>
              <a:rPr lang="ru-RU" sz="2400" b="1" dirty="0"/>
              <a:t> </a:t>
            </a:r>
            <a:r>
              <a:rPr lang="ru-RU" sz="2400" b="1" dirty="0" err="1"/>
              <a:t>дрібні</a:t>
            </a:r>
            <a:r>
              <a:rPr lang="ru-RU" sz="2400" b="1" dirty="0"/>
              <a:t> </a:t>
            </a:r>
            <a:r>
              <a:rPr lang="ru-RU" sz="2400" b="1" dirty="0" err="1"/>
              <a:t>ніжні</a:t>
            </a:r>
            <a:r>
              <a:rPr lang="ru-RU" sz="2400" b="1" dirty="0"/>
              <a:t> </a:t>
            </a:r>
            <a:r>
              <a:rPr lang="ru-RU" sz="2400" b="1" dirty="0" err="1"/>
              <a:t>вогнищеві</a:t>
            </a:r>
            <a:r>
              <a:rPr lang="ru-RU" sz="2400" b="1" dirty="0"/>
              <a:t> </a:t>
            </a:r>
            <a:r>
              <a:rPr lang="ru-RU" sz="2400" b="1" dirty="0" err="1"/>
              <a:t>тіні</a:t>
            </a:r>
            <a:r>
              <a:rPr lang="ru-RU" sz="2400" b="1" dirty="0"/>
              <a:t> (</a:t>
            </a:r>
            <a:r>
              <a:rPr lang="ru-RU" sz="2400" b="1" dirty="0" err="1"/>
              <a:t>чорні</a:t>
            </a:r>
            <a:r>
              <a:rPr lang="ru-RU" sz="2400" b="1" dirty="0"/>
              <a:t> </a:t>
            </a:r>
            <a:r>
              <a:rPr lang="ru-RU" sz="2400" b="1" dirty="0" err="1"/>
              <a:t>стрілки</a:t>
            </a:r>
            <a:r>
              <a:rPr lang="ru-RU" sz="2400" b="1" dirty="0"/>
              <a:t>) </a:t>
            </a:r>
            <a:r>
              <a:rPr lang="ru-RU" sz="2400" b="1" dirty="0" err="1"/>
              <a:t>з</a:t>
            </a:r>
            <a:r>
              <a:rPr lang="ru-RU" sz="2400" b="1" dirty="0"/>
              <a:t> </a:t>
            </a:r>
            <a:r>
              <a:rPr lang="ru-RU" sz="2400" b="1" dirty="0" err="1"/>
              <a:t>непрозоростями</a:t>
            </a:r>
            <a:r>
              <a:rPr lang="ru-RU" sz="2400" b="1" dirty="0"/>
              <a:t> </a:t>
            </a:r>
            <a:r>
              <a:rPr lang="ru-RU" sz="2400" b="1" dirty="0" err="1"/>
              <a:t>навколо</a:t>
            </a:r>
            <a:r>
              <a:rPr lang="ru-RU" sz="2400" b="1" dirty="0"/>
              <a:t> по типу матового </a:t>
            </a:r>
            <a:r>
              <a:rPr lang="ru-RU" sz="2400" b="1" dirty="0" err="1"/>
              <a:t>скла</a:t>
            </a:r>
            <a:r>
              <a:rPr lang="ru-RU" sz="2400" b="1" dirty="0"/>
              <a:t> (</a:t>
            </a:r>
            <a:r>
              <a:rPr lang="en-US" sz="2400" b="1" dirty="0"/>
              <a:t>ground-glass) (</a:t>
            </a:r>
            <a:r>
              <a:rPr lang="ru-RU" sz="2400" b="1" dirty="0" err="1"/>
              <a:t>біла</a:t>
            </a:r>
            <a:r>
              <a:rPr lang="ru-RU" sz="2400" b="1" dirty="0"/>
              <a:t> </a:t>
            </a:r>
            <a:r>
              <a:rPr lang="ru-RU" sz="2400" b="1" dirty="0" err="1"/>
              <a:t>стрілка</a:t>
            </a:r>
            <a:r>
              <a:rPr lang="ru-RU" sz="2400" b="1" dirty="0"/>
              <a:t>)</a:t>
            </a:r>
            <a:endParaRPr lang="uk-UA" sz="24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4" y="423511"/>
            <a:ext cx="7586554" cy="5447898"/>
          </a:xfrm>
        </p:spPr>
      </p:pic>
    </p:spTree>
    <p:extLst>
      <p:ext uri="{BB962C8B-B14F-4D97-AF65-F5344CB8AC3E}">
        <p14:creationId xmlns:p14="http://schemas.microsoft.com/office/powerpoint/2010/main" val="42505258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17685" y="4211514"/>
            <a:ext cx="10726615" cy="264648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/>
              <a:t>HRCT</a:t>
            </a:r>
            <a:r>
              <a:rPr lang="ru-RU" sz="2400" b="1" dirty="0"/>
              <a:t>. </a:t>
            </a:r>
            <a:r>
              <a:rPr lang="ru-RU" sz="2400" b="1" dirty="0" err="1"/>
              <a:t>Фіброзуючий</a:t>
            </a:r>
            <a:r>
              <a:rPr lang="ru-RU" sz="2400" b="1" dirty="0"/>
              <a:t> </a:t>
            </a:r>
            <a:r>
              <a:rPr lang="ru-RU" sz="2400" dirty="0"/>
              <a:t>(</a:t>
            </a:r>
            <a:r>
              <a:rPr lang="ru-RU" sz="2400" dirty="0" err="1"/>
              <a:t>констриктивний</a:t>
            </a:r>
            <a:r>
              <a:rPr lang="ru-RU" sz="2400" dirty="0"/>
              <a:t>) </a:t>
            </a:r>
            <a:r>
              <a:rPr lang="ru-RU" sz="2400" dirty="0" err="1"/>
              <a:t>бронхіоліт</a:t>
            </a:r>
            <a:r>
              <a:rPr lang="ru-RU" sz="2400" dirty="0"/>
              <a:t>, </a:t>
            </a:r>
            <a:r>
              <a:rPr lang="ru-RU" sz="2400" dirty="0" err="1"/>
              <a:t>мікоплазмова</a:t>
            </a:r>
            <a:r>
              <a:rPr lang="ru-RU" sz="2400" dirty="0"/>
              <a:t> </a:t>
            </a:r>
            <a:r>
              <a:rPr lang="ru-RU" sz="2400" dirty="0" err="1"/>
              <a:t>пневмонія</a:t>
            </a:r>
            <a:r>
              <a:rPr lang="ru-RU" sz="2400" dirty="0"/>
              <a:t> в </a:t>
            </a:r>
            <a:r>
              <a:rPr lang="ru-RU" sz="2400" dirty="0" err="1"/>
              <a:t>анамнезі</a:t>
            </a:r>
            <a:r>
              <a:rPr lang="ru-RU" sz="2400" dirty="0"/>
              <a:t>. </a:t>
            </a:r>
          </a:p>
          <a:p>
            <a:pPr marL="0" indent="0">
              <a:buNone/>
            </a:pPr>
            <a:r>
              <a:rPr lang="ru-RU" sz="2400" dirty="0" err="1"/>
              <a:t>Зліва</a:t>
            </a:r>
            <a:r>
              <a:rPr lang="ru-RU" sz="2400" dirty="0"/>
              <a:t> (на </a:t>
            </a:r>
            <a:r>
              <a:rPr lang="ru-RU" sz="2400" dirty="0" err="1"/>
              <a:t>вдиху</a:t>
            </a:r>
            <a:r>
              <a:rPr lang="ru-RU" sz="2400" dirty="0"/>
              <a:t>)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праворуч</a:t>
            </a:r>
            <a:r>
              <a:rPr lang="ru-RU" sz="2400" dirty="0"/>
              <a:t> (</a:t>
            </a:r>
            <a:r>
              <a:rPr lang="ru-RU" sz="2400" dirty="0" err="1"/>
              <a:t>на</a:t>
            </a:r>
            <a:r>
              <a:rPr lang="ru-RU" sz="2400" dirty="0"/>
              <a:t> </a:t>
            </a:r>
            <a:r>
              <a:rPr lang="ru-RU" sz="2400" dirty="0" err="1"/>
              <a:t>видиху</a:t>
            </a:r>
            <a:r>
              <a:rPr lang="ru-RU" sz="2400" dirty="0"/>
              <a:t>) </a:t>
            </a:r>
            <a:r>
              <a:rPr lang="ru-RU" sz="2400" dirty="0" err="1"/>
              <a:t>зображення</a:t>
            </a:r>
            <a:r>
              <a:rPr lang="ru-RU" sz="2400" dirty="0"/>
              <a:t> одного </a:t>
            </a:r>
            <a:r>
              <a:rPr lang="ru-RU" sz="2400" dirty="0" err="1"/>
              <a:t>і</a:t>
            </a:r>
            <a:r>
              <a:rPr lang="ru-RU" sz="2400" dirty="0"/>
              <a:t> того ж </a:t>
            </a:r>
            <a:r>
              <a:rPr lang="ru-RU" sz="2400" dirty="0" err="1"/>
              <a:t>пацієнта</a:t>
            </a:r>
            <a:r>
              <a:rPr lang="ru-RU" sz="2400" dirty="0"/>
              <a:t>. </a:t>
            </a:r>
          </a:p>
          <a:p>
            <a:pPr marL="0" indent="0">
              <a:buNone/>
            </a:pPr>
            <a:r>
              <a:rPr lang="ru-RU" sz="2400" dirty="0"/>
              <a:t>На </a:t>
            </a:r>
            <a:r>
              <a:rPr lang="ru-RU" sz="2400" dirty="0" err="1"/>
              <a:t>вдиху</a:t>
            </a:r>
            <a:r>
              <a:rPr lang="ru-RU" sz="2400" dirty="0"/>
              <a:t>- </a:t>
            </a:r>
            <a:r>
              <a:rPr lang="ru-RU" sz="2400" dirty="0" err="1"/>
              <a:t>множинні</a:t>
            </a:r>
            <a:r>
              <a:rPr lang="ru-RU" sz="2400" dirty="0"/>
              <a:t> </a:t>
            </a:r>
            <a:r>
              <a:rPr lang="ru-RU" sz="2400" dirty="0" err="1"/>
              <a:t>ділянки</a:t>
            </a:r>
            <a:r>
              <a:rPr lang="ru-RU" sz="2400" dirty="0"/>
              <a:t> </a:t>
            </a:r>
            <a:r>
              <a:rPr lang="ru-RU" sz="2400" dirty="0" err="1"/>
              <a:t>зниженої</a:t>
            </a:r>
            <a:r>
              <a:rPr lang="ru-RU" sz="2400" dirty="0"/>
              <a:t> </a:t>
            </a:r>
            <a:r>
              <a:rPr lang="ru-RU" sz="2400" dirty="0" err="1"/>
              <a:t>щільності</a:t>
            </a:r>
            <a:r>
              <a:rPr lang="ru-RU" sz="2400" dirty="0"/>
              <a:t> (</a:t>
            </a:r>
            <a:r>
              <a:rPr lang="ru-RU" sz="2400" dirty="0" err="1"/>
              <a:t>загасання</a:t>
            </a:r>
            <a:r>
              <a:rPr lang="ru-RU" sz="2400" dirty="0"/>
              <a:t>), </a:t>
            </a:r>
            <a:r>
              <a:rPr lang="ru-RU" sz="2400" dirty="0" err="1"/>
              <a:t>потовщені</a:t>
            </a:r>
            <a:r>
              <a:rPr lang="ru-RU" sz="2400" dirty="0"/>
              <a:t> </a:t>
            </a:r>
            <a:r>
              <a:rPr lang="ru-RU" sz="2400" dirty="0" err="1"/>
              <a:t>стінки</a:t>
            </a:r>
            <a:r>
              <a:rPr lang="ru-RU" sz="2400" dirty="0"/>
              <a:t> </a:t>
            </a:r>
            <a:r>
              <a:rPr lang="ru-RU" sz="2400" dirty="0" err="1"/>
              <a:t>бронхів</a:t>
            </a:r>
            <a:r>
              <a:rPr lang="ru-RU" sz="2400" dirty="0"/>
              <a:t>, </a:t>
            </a:r>
            <a:r>
              <a:rPr lang="ru-RU" sz="2400" dirty="0" err="1"/>
              <a:t>циліндричні</a:t>
            </a:r>
            <a:r>
              <a:rPr lang="ru-RU" sz="2400" dirty="0"/>
              <a:t> </a:t>
            </a:r>
            <a:r>
              <a:rPr lang="ru-RU" sz="2400" dirty="0" err="1"/>
              <a:t>бронхоектази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. На </a:t>
            </a:r>
            <a:r>
              <a:rPr lang="ru-RU" sz="2400" dirty="0" err="1"/>
              <a:t>видиху</a:t>
            </a:r>
            <a:r>
              <a:rPr lang="ru-RU" sz="2400" dirty="0"/>
              <a:t> </a:t>
            </a:r>
            <a:r>
              <a:rPr lang="ru-RU" sz="2400" dirty="0" err="1"/>
              <a:t>повітряні</a:t>
            </a:r>
            <a:r>
              <a:rPr lang="ru-RU" sz="2400" dirty="0"/>
              <a:t> </a:t>
            </a:r>
            <a:r>
              <a:rPr lang="ru-RU" sz="2400" dirty="0" err="1"/>
              <a:t>пастки</a:t>
            </a:r>
            <a:endParaRPr lang="uk-UA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097" y="197892"/>
            <a:ext cx="8944234" cy="376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064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0061" y="4906108"/>
            <a:ext cx="7914455" cy="130279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dirty="0"/>
              <a:t>БА. В </a:t>
            </a:r>
            <a:r>
              <a:rPr lang="ru-RU" sz="2800" dirty="0" err="1"/>
              <a:t>анамнезі</a:t>
            </a:r>
            <a:r>
              <a:rPr lang="ru-RU" sz="2800" dirty="0"/>
              <a:t> </a:t>
            </a:r>
            <a:r>
              <a:rPr lang="ru-RU" sz="2800" dirty="0" err="1"/>
              <a:t>бронхіоліт</a:t>
            </a:r>
            <a:r>
              <a:rPr lang="ru-RU" sz="2800" dirty="0"/>
              <a:t> на </a:t>
            </a:r>
            <a:r>
              <a:rPr lang="ru-RU" sz="2800" dirty="0" err="1"/>
              <a:t>двосторонній</a:t>
            </a:r>
            <a:r>
              <a:rPr lang="ru-RU" sz="2800" dirty="0"/>
              <a:t> </a:t>
            </a:r>
            <a:r>
              <a:rPr lang="ru-RU" sz="2800" dirty="0" err="1"/>
              <a:t>основі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ателектазами </a:t>
            </a:r>
            <a:r>
              <a:rPr lang="ru-RU" sz="2800" dirty="0" err="1"/>
              <a:t>субсегментів</a:t>
            </a:r>
            <a:r>
              <a:rPr lang="ru-RU" sz="2800" dirty="0"/>
              <a:t> правого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сегментів</a:t>
            </a:r>
            <a:r>
              <a:rPr lang="ru-RU" sz="2800" dirty="0"/>
              <a:t> </a:t>
            </a:r>
            <a:r>
              <a:rPr lang="ru-RU" sz="2800" dirty="0" err="1"/>
              <a:t>лівої</a:t>
            </a:r>
            <a:r>
              <a:rPr lang="ru-RU" sz="2800" dirty="0"/>
              <a:t> </a:t>
            </a:r>
            <a:r>
              <a:rPr lang="ru-RU" sz="2800" dirty="0" err="1"/>
              <a:t>легені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549" y="166464"/>
            <a:ext cx="4899432" cy="4351338"/>
          </a:xfrm>
        </p:spPr>
      </p:pic>
    </p:spTree>
    <p:extLst>
      <p:ext uri="{BB962C8B-B14F-4D97-AF65-F5344CB8AC3E}">
        <p14:creationId xmlns:p14="http://schemas.microsoft.com/office/powerpoint/2010/main" val="16270012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6361" y="483577"/>
            <a:ext cx="4158761" cy="5411897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/>
              <a:t>Н</a:t>
            </a:r>
            <a:r>
              <a:rPr lang="en-US" sz="2800" dirty="0"/>
              <a:t>RCT</a:t>
            </a:r>
            <a:r>
              <a:rPr lang="ru-RU" sz="2800" dirty="0"/>
              <a:t>.</a:t>
            </a:r>
            <a:br>
              <a:rPr lang="ru-RU" sz="2800" dirty="0"/>
            </a:br>
            <a:r>
              <a:rPr lang="ru-RU" sz="2800" b="1" dirty="0"/>
              <a:t> </a:t>
            </a:r>
            <a:br>
              <a:rPr lang="ru-RU" sz="2800" b="1" dirty="0"/>
            </a:br>
            <a:r>
              <a:rPr lang="ru-RU" sz="2800" b="1" dirty="0" err="1"/>
              <a:t>Гіперчутливий</a:t>
            </a:r>
            <a:r>
              <a:rPr lang="ru-RU" sz="2800" b="1" dirty="0"/>
              <a:t> </a:t>
            </a:r>
            <a:r>
              <a:rPr lang="ru-RU" sz="2800" b="1" dirty="0" err="1"/>
              <a:t>пневмоніт</a:t>
            </a:r>
            <a:r>
              <a:rPr lang="ru-RU" sz="2800" b="1" dirty="0"/>
              <a:t>. </a:t>
            </a:r>
            <a:r>
              <a:rPr lang="ru-RU" sz="2400" dirty="0" err="1"/>
              <a:t>Повітряні</a:t>
            </a:r>
            <a:r>
              <a:rPr lang="ru-RU" sz="2400" dirty="0"/>
              <a:t> </a:t>
            </a:r>
            <a:r>
              <a:rPr lang="ru-RU" sz="2400" dirty="0" err="1"/>
              <a:t>пастки</a:t>
            </a:r>
            <a:r>
              <a:rPr lang="ru-RU" sz="2400" dirty="0"/>
              <a:t> (</a:t>
            </a:r>
            <a:r>
              <a:rPr lang="ru-RU" sz="2400" dirty="0" err="1"/>
              <a:t>білі</a:t>
            </a:r>
            <a:r>
              <a:rPr lang="ru-RU" sz="2400" dirty="0"/>
              <a:t> </a:t>
            </a:r>
            <a:r>
              <a:rPr lang="ru-RU" sz="2400" dirty="0" err="1"/>
              <a:t>стрілки</a:t>
            </a:r>
            <a:r>
              <a:rPr lang="ru-RU" sz="2400" dirty="0"/>
              <a:t>). </a:t>
            </a:r>
            <a:r>
              <a:rPr lang="ru-RU" sz="2400" dirty="0" err="1"/>
              <a:t>Ніжні</a:t>
            </a:r>
            <a:r>
              <a:rPr lang="ru-RU" sz="2400" dirty="0"/>
              <a:t> </a:t>
            </a:r>
            <a:r>
              <a:rPr lang="ru-RU" sz="2400" dirty="0" err="1"/>
              <a:t>центролобулярні</a:t>
            </a:r>
            <a:r>
              <a:rPr lang="ru-RU" sz="2400" dirty="0"/>
              <a:t> </a:t>
            </a:r>
            <a:r>
              <a:rPr lang="ru-RU" sz="2400" dirty="0" err="1"/>
              <a:t>вогнища</a:t>
            </a:r>
            <a:r>
              <a:rPr lang="ru-RU" sz="2400" dirty="0"/>
              <a:t>.</a:t>
            </a:r>
            <a:endParaRPr lang="uk-UA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779" y="610643"/>
            <a:ext cx="4421471" cy="575943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367819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9671"/>
          </a:xfrm>
        </p:spPr>
        <p:txBody>
          <a:bodyPr>
            <a:normAutofit/>
          </a:bodyPr>
          <a:lstStyle/>
          <a:p>
            <a:br>
              <a:rPr lang="ru-RU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1314" y="509954"/>
            <a:ext cx="9038493" cy="61507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 err="1"/>
              <a:t>Фолікулярний</a:t>
            </a:r>
            <a:r>
              <a:rPr lang="ru-RU" sz="4000" b="1" dirty="0"/>
              <a:t> </a:t>
            </a:r>
            <a:r>
              <a:rPr lang="ru-RU" sz="4000" b="1" dirty="0" err="1"/>
              <a:t>бронхіоліт</a:t>
            </a:r>
            <a:r>
              <a:rPr lang="ru-RU" sz="4000" b="1" dirty="0"/>
              <a:t>(ФБ)</a:t>
            </a:r>
          </a:p>
          <a:p>
            <a:pPr marL="0" indent="0">
              <a:buNone/>
            </a:pPr>
            <a:r>
              <a:rPr lang="ru-RU" sz="4000" b="1" dirty="0"/>
              <a:t> </a:t>
            </a:r>
            <a:r>
              <a:rPr lang="uk-UA" dirty="0"/>
              <a:t>досить часто розвивається у дітей і характеризується гіперплазією </a:t>
            </a:r>
            <a:r>
              <a:rPr lang="uk-UA" dirty="0" err="1"/>
              <a:t>лімфоїдної</a:t>
            </a:r>
            <a:r>
              <a:rPr lang="uk-UA" dirty="0"/>
              <a:t> тканини в стінках бронхіол аж до утворення </a:t>
            </a:r>
            <a:r>
              <a:rPr lang="uk-UA" dirty="0" err="1"/>
              <a:t>лімфоїдних</a:t>
            </a:r>
            <a:r>
              <a:rPr lang="uk-UA" dirty="0"/>
              <a:t> фолікулів. </a:t>
            </a:r>
            <a:r>
              <a:rPr lang="uk-UA" dirty="0" err="1"/>
              <a:t>Лімфоїдна</a:t>
            </a:r>
            <a:r>
              <a:rPr lang="uk-UA" dirty="0"/>
              <a:t> інфільтрація стінок бронхіол є основною причиною розвитку обструкції.</a:t>
            </a:r>
            <a:endParaRPr lang="ru-RU" dirty="0"/>
          </a:p>
          <a:p>
            <a:r>
              <a:rPr lang="ru-RU" dirty="0"/>
              <a:t>На думку ряду </a:t>
            </a:r>
            <a:r>
              <a:rPr lang="ru-RU" dirty="0" err="1"/>
              <a:t>авторів</a:t>
            </a:r>
            <a:r>
              <a:rPr lang="ru-RU" dirty="0"/>
              <a:t>, ФБ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складовою</a:t>
            </a:r>
            <a:r>
              <a:rPr lang="ru-RU" dirty="0"/>
              <a:t>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бронхіолітів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dirty="0" err="1"/>
              <a:t>Джерело</a:t>
            </a:r>
            <a:r>
              <a:rPr lang="ru-RU" dirty="0"/>
              <a:t>: </a:t>
            </a:r>
            <a:r>
              <a:rPr lang="ru-RU" dirty="0">
                <a:hlinkClick r:id="rId2"/>
              </a:rPr>
              <a:t>http://meduniver.com/Medical/pulmonologia/262.html</a:t>
            </a:r>
            <a:r>
              <a:rPr lang="ru-RU" dirty="0"/>
              <a:t> </a:t>
            </a:r>
            <a:r>
              <a:rPr lang="ru-RU" dirty="0" err="1"/>
              <a:t>MedUniver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310284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1669" y="211014"/>
            <a:ext cx="5408110" cy="236912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err="1"/>
              <a:t>Правобічна</a:t>
            </a:r>
            <a:r>
              <a:rPr lang="ru-RU" sz="2400" dirty="0"/>
              <a:t> </a:t>
            </a:r>
            <a:r>
              <a:rPr lang="ru-RU" sz="2400" dirty="0" err="1"/>
              <a:t>вогнищева</a:t>
            </a:r>
            <a:r>
              <a:rPr lang="ru-RU" sz="2400" dirty="0"/>
              <a:t> </a:t>
            </a:r>
            <a:r>
              <a:rPr lang="ru-RU" sz="2400" dirty="0" err="1"/>
              <a:t>пневмонія</a:t>
            </a:r>
            <a:r>
              <a:rPr lang="ru-RU" sz="2400" dirty="0"/>
              <a:t> </a:t>
            </a:r>
            <a:r>
              <a:rPr lang="ru-RU" sz="2400" dirty="0" err="1"/>
              <a:t>первинна</a:t>
            </a:r>
            <a:r>
              <a:rPr lang="ru-RU" sz="2400" dirty="0"/>
              <a:t> </a:t>
            </a:r>
            <a:r>
              <a:rPr lang="ru-RU" sz="2400" dirty="0" err="1"/>
              <a:t>рентгенограма</a:t>
            </a:r>
            <a:r>
              <a:rPr lang="ru-RU" sz="2400" dirty="0"/>
              <a:t> (</a:t>
            </a:r>
            <a:r>
              <a:rPr lang="ru-RU" sz="2400" dirty="0" err="1"/>
              <a:t>зліва</a:t>
            </a:r>
            <a:r>
              <a:rPr lang="ru-RU" sz="2400" dirty="0"/>
              <a:t>). </a:t>
            </a:r>
            <a:r>
              <a:rPr lang="en-US" sz="2400" dirty="0"/>
              <a:t>HRCT </a:t>
            </a:r>
            <a:r>
              <a:rPr lang="ru-RU" sz="2400" dirty="0" err="1"/>
              <a:t>цього</a:t>
            </a:r>
            <a:r>
              <a:rPr lang="ru-RU" sz="2400" dirty="0"/>
              <a:t> ж </a:t>
            </a:r>
            <a:r>
              <a:rPr lang="ru-RU" sz="2400" dirty="0" err="1"/>
              <a:t>пацієнта</a:t>
            </a:r>
            <a:r>
              <a:rPr lang="ru-RU" sz="2400" dirty="0"/>
              <a:t> через 2тижні- </a:t>
            </a:r>
            <a:r>
              <a:rPr lang="ru-RU" sz="2400" dirty="0" err="1"/>
              <a:t>бронхіоліт</a:t>
            </a:r>
            <a:r>
              <a:rPr lang="ru-RU" sz="2400" dirty="0"/>
              <a:t>. </a:t>
            </a:r>
            <a:r>
              <a:rPr lang="ru-RU" sz="2400" dirty="0" err="1"/>
              <a:t>Емфізема</a:t>
            </a:r>
            <a:r>
              <a:rPr lang="ru-RU" sz="2400" dirty="0"/>
              <a:t> (</a:t>
            </a:r>
            <a:r>
              <a:rPr lang="ru-RU" sz="2400" dirty="0" err="1"/>
              <a:t>знизу</a:t>
            </a:r>
            <a:r>
              <a:rPr lang="ru-RU" sz="2400" dirty="0"/>
              <a:t>)</a:t>
            </a: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80" y="1327639"/>
            <a:ext cx="5869084" cy="4351338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4" y="2580144"/>
            <a:ext cx="5684485" cy="444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516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2909" y="0"/>
            <a:ext cx="9856176" cy="1905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100" dirty="0" err="1"/>
              <a:t>Дитина</a:t>
            </a:r>
            <a:r>
              <a:rPr lang="ru-RU" sz="3100" dirty="0"/>
              <a:t> перенесла </a:t>
            </a:r>
            <a:r>
              <a:rPr lang="ru-RU" sz="3100" dirty="0" err="1"/>
              <a:t>правобічну</a:t>
            </a:r>
            <a:r>
              <a:rPr lang="ru-RU" sz="3100" dirty="0"/>
              <a:t> </a:t>
            </a:r>
            <a:r>
              <a:rPr lang="ru-RU" sz="3100" dirty="0" err="1"/>
              <a:t>вогнищеву</a:t>
            </a:r>
            <a:r>
              <a:rPr lang="ru-RU" sz="3100" dirty="0"/>
              <a:t> </a:t>
            </a:r>
            <a:r>
              <a:rPr lang="ru-RU" sz="3100" dirty="0" err="1"/>
              <a:t>пневмонію</a:t>
            </a:r>
            <a:r>
              <a:rPr lang="ru-RU" sz="3100" dirty="0"/>
              <a:t>, </a:t>
            </a:r>
            <a:r>
              <a:rPr lang="ru-RU" sz="3100" dirty="0" err="1"/>
              <a:t>видимі</a:t>
            </a:r>
            <a:r>
              <a:rPr lang="ru-RU" sz="3100" dirty="0"/>
              <a:t> </a:t>
            </a:r>
            <a:r>
              <a:rPr lang="ru-RU" sz="3100" dirty="0" err="1"/>
              <a:t>сьогодні</a:t>
            </a:r>
            <a:r>
              <a:rPr lang="ru-RU" sz="3100" dirty="0"/>
              <a:t> </a:t>
            </a:r>
            <a:r>
              <a:rPr lang="ru-RU" sz="3100" dirty="0" err="1"/>
              <a:t>зміни</a:t>
            </a:r>
            <a:r>
              <a:rPr lang="ru-RU" sz="3100" dirty="0"/>
              <a:t> </a:t>
            </a:r>
            <a:r>
              <a:rPr lang="ru-RU" sz="3100" dirty="0" err="1"/>
              <a:t>обумовлені</a:t>
            </a:r>
            <a:r>
              <a:rPr lang="ru-RU" sz="3100" dirty="0"/>
              <a:t> </a:t>
            </a:r>
            <a:r>
              <a:rPr lang="ru-RU" sz="3100" dirty="0" err="1"/>
              <a:t>бронхіолітом</a:t>
            </a:r>
            <a:r>
              <a:rPr lang="ru-RU" sz="3100" dirty="0"/>
              <a:t>.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517" y="2236835"/>
            <a:ext cx="5035517" cy="3778250"/>
          </a:xfrm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76" y="1709831"/>
            <a:ext cx="6221467" cy="483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906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213838"/>
            <a:ext cx="11597054" cy="14791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Н</a:t>
            </a:r>
            <a:r>
              <a:rPr lang="en-US" dirty="0"/>
              <a:t>RCT</a:t>
            </a:r>
            <a:r>
              <a:rPr lang="ru-RU" dirty="0"/>
              <a:t>. </a:t>
            </a:r>
            <a:r>
              <a:rPr lang="ru-RU" sz="3100" dirty="0" err="1"/>
              <a:t>Бронхіоліт.Дрібні</a:t>
            </a:r>
            <a:r>
              <a:rPr lang="ru-RU" sz="3100" dirty="0"/>
              <a:t> </a:t>
            </a:r>
            <a:r>
              <a:rPr lang="ru-RU" sz="3100" dirty="0" err="1"/>
              <a:t>вогнищеві</a:t>
            </a:r>
            <a:r>
              <a:rPr lang="ru-RU" sz="3100" dirty="0"/>
              <a:t> </a:t>
            </a:r>
            <a:r>
              <a:rPr lang="ru-RU" sz="3100" dirty="0" err="1"/>
              <a:t>тіні</a:t>
            </a:r>
            <a:r>
              <a:rPr lang="ru-RU" sz="3100" dirty="0"/>
              <a:t>, </a:t>
            </a:r>
            <a:r>
              <a:rPr lang="ru-RU" sz="3100" dirty="0" err="1"/>
              <a:t>Ділянки</a:t>
            </a:r>
            <a:r>
              <a:rPr lang="ru-RU" sz="3100" dirty="0"/>
              <a:t> </a:t>
            </a:r>
            <a:r>
              <a:rPr lang="ru-RU" sz="3100" dirty="0" err="1"/>
              <a:t>підвищеної</a:t>
            </a:r>
            <a:r>
              <a:rPr lang="ru-RU" sz="3100" dirty="0"/>
              <a:t> </a:t>
            </a:r>
            <a:r>
              <a:rPr lang="ru-RU" sz="3100" dirty="0" err="1"/>
              <a:t>прозорості</a:t>
            </a:r>
            <a:r>
              <a:rPr lang="ru-RU" sz="3100" dirty="0"/>
              <a:t> </a:t>
            </a:r>
            <a:r>
              <a:rPr lang="ru-RU" sz="3100" dirty="0" err="1"/>
              <a:t>чергуються</a:t>
            </a:r>
            <a:r>
              <a:rPr lang="ru-RU" sz="3100" dirty="0"/>
              <a:t> </a:t>
            </a:r>
            <a:r>
              <a:rPr lang="ru-RU" sz="3100" dirty="0" err="1"/>
              <a:t>з</a:t>
            </a:r>
            <a:r>
              <a:rPr lang="ru-RU" sz="3100" dirty="0"/>
              <a:t> </a:t>
            </a:r>
            <a:r>
              <a:rPr lang="ru-RU" sz="3100" dirty="0" err="1"/>
              <a:t>ділянками</a:t>
            </a:r>
            <a:r>
              <a:rPr lang="ru-RU" sz="3100" dirty="0"/>
              <a:t> матового </a:t>
            </a:r>
            <a:r>
              <a:rPr lang="ru-RU" sz="3100" dirty="0" err="1"/>
              <a:t>скла</a:t>
            </a:r>
            <a:r>
              <a:rPr lang="ru-RU" sz="3100" dirty="0"/>
              <a:t>. </a:t>
            </a:r>
            <a:r>
              <a:rPr lang="ru-RU" sz="3100" dirty="0" err="1"/>
              <a:t>Потовщені</a:t>
            </a:r>
            <a:r>
              <a:rPr lang="ru-RU" sz="3100" dirty="0"/>
              <a:t> </a:t>
            </a:r>
            <a:r>
              <a:rPr lang="ru-RU" sz="3100" dirty="0" err="1"/>
              <a:t>стінки</a:t>
            </a:r>
            <a:r>
              <a:rPr lang="ru-RU" sz="3100" dirty="0"/>
              <a:t> </a:t>
            </a:r>
            <a:r>
              <a:rPr lang="ru-RU" sz="3100" dirty="0" err="1"/>
              <a:t>дрібних</a:t>
            </a:r>
            <a:r>
              <a:rPr lang="ru-RU" sz="3100" dirty="0"/>
              <a:t> </a:t>
            </a:r>
            <a:r>
              <a:rPr lang="ru-RU" sz="3100" dirty="0" err="1"/>
              <a:t>бронхів</a:t>
            </a:r>
            <a:r>
              <a:rPr lang="ru-RU" sz="3100" dirty="0"/>
              <a:t>. </a:t>
            </a:r>
            <a:r>
              <a:rPr lang="ru-RU" sz="3100" dirty="0" err="1"/>
              <a:t>Емфізема</a:t>
            </a:r>
            <a:r>
              <a:rPr lang="ru-RU" sz="3100" dirty="0"/>
              <a:t>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61" y="346548"/>
            <a:ext cx="4715728" cy="435133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838" y="0"/>
            <a:ext cx="5840440" cy="504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8575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4927" y="499531"/>
            <a:ext cx="7267073" cy="32629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/>
              <a:t>Н</a:t>
            </a:r>
            <a:r>
              <a:rPr lang="en-US" sz="2400" b="1" dirty="0"/>
              <a:t>RCT</a:t>
            </a:r>
            <a:r>
              <a:rPr lang="ru-RU" sz="2400" b="1" dirty="0"/>
              <a:t>.</a:t>
            </a:r>
            <a:br>
              <a:rPr lang="en-US" sz="2400" b="1" dirty="0"/>
            </a:br>
            <a:r>
              <a:rPr lang="ru-RU" sz="2400" b="1" dirty="0"/>
              <a:t> </a:t>
            </a:r>
            <a:br>
              <a:rPr lang="ru-RU" sz="2400" b="1" dirty="0"/>
            </a:br>
            <a:r>
              <a:rPr lang="ru-RU" sz="2400" b="1" dirty="0" err="1"/>
              <a:t>Ревматоїдний</a:t>
            </a:r>
            <a:r>
              <a:rPr lang="ru-RU" sz="2400" b="1" dirty="0"/>
              <a:t> артрит </a:t>
            </a:r>
            <a:r>
              <a:rPr lang="ru-RU" sz="2400" b="1" dirty="0" err="1"/>
              <a:t>і</a:t>
            </a:r>
            <a:r>
              <a:rPr lang="ru-RU" sz="2400" b="1" dirty="0"/>
              <a:t> </a:t>
            </a:r>
            <a:r>
              <a:rPr lang="ru-RU" sz="2400" b="1" dirty="0" err="1"/>
              <a:t>фолікулярний</a:t>
            </a:r>
            <a:r>
              <a:rPr lang="ru-RU" sz="2400" b="1" dirty="0"/>
              <a:t> </a:t>
            </a:r>
            <a:r>
              <a:rPr lang="ru-RU" sz="2400" b="1" dirty="0" err="1"/>
              <a:t>бронхіоліт</a:t>
            </a:r>
            <a:r>
              <a:rPr lang="ru-RU" sz="2400" b="1" dirty="0"/>
              <a:t>. </a:t>
            </a:r>
            <a:r>
              <a:rPr lang="ru-RU" sz="2400" b="1" dirty="0" err="1"/>
              <a:t>Множинні</a:t>
            </a:r>
            <a:r>
              <a:rPr lang="ru-RU" sz="2400" b="1" dirty="0"/>
              <a:t> </a:t>
            </a:r>
            <a:r>
              <a:rPr lang="ru-RU" sz="2400" b="1" dirty="0" err="1"/>
              <a:t>вогнищеві</a:t>
            </a:r>
            <a:r>
              <a:rPr lang="ru-RU" sz="2400" b="1" dirty="0"/>
              <a:t> </a:t>
            </a:r>
            <a:r>
              <a:rPr lang="ru-RU" sz="2400" b="1" dirty="0" err="1"/>
              <a:t>тіні</a:t>
            </a:r>
            <a:r>
              <a:rPr lang="ru-RU" sz="2400" b="1" dirty="0"/>
              <a:t> по типу </a:t>
            </a:r>
            <a:r>
              <a:rPr lang="ru-RU" sz="2400" b="1" dirty="0" err="1"/>
              <a:t>дерево-в</a:t>
            </a:r>
            <a:r>
              <a:rPr lang="ru-RU" sz="2400" b="1" dirty="0"/>
              <a:t> </a:t>
            </a:r>
            <a:r>
              <a:rPr lang="ru-RU" sz="2400" b="1" dirty="0" err="1"/>
              <a:t>бруньках</a:t>
            </a:r>
            <a:r>
              <a:rPr lang="ru-RU" sz="2400" dirty="0"/>
              <a:t>(</a:t>
            </a:r>
            <a:r>
              <a:rPr lang="ru-RU" sz="2400" dirty="0" err="1"/>
              <a:t>стрілка</a:t>
            </a:r>
            <a:r>
              <a:rPr lang="ru-RU" sz="2400" dirty="0"/>
              <a:t>). </a:t>
            </a:r>
            <a:r>
              <a:rPr lang="ru-RU" sz="2400" b="1" dirty="0" err="1"/>
              <a:t>Тонкостінні</a:t>
            </a:r>
            <a:r>
              <a:rPr lang="ru-RU" sz="2400" b="1" dirty="0"/>
              <a:t> </a:t>
            </a:r>
            <a:r>
              <a:rPr lang="ru-RU" sz="2400" b="1" dirty="0" err="1"/>
              <a:t>дрібні</a:t>
            </a:r>
            <a:r>
              <a:rPr lang="ru-RU" sz="2400" b="1" dirty="0"/>
              <a:t> </a:t>
            </a:r>
            <a:r>
              <a:rPr lang="ru-RU" sz="2400" b="1" dirty="0" err="1"/>
              <a:t>кісти</a:t>
            </a:r>
            <a:r>
              <a:rPr lang="ru-RU" sz="2400" b="1" dirty="0"/>
              <a:t>. </a:t>
            </a:r>
            <a:br>
              <a:rPr lang="ru-RU" sz="2400" b="1" dirty="0"/>
            </a:br>
            <a:endParaRPr lang="uk-UA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37" y="499531"/>
            <a:ext cx="4287878" cy="6207050"/>
          </a:xfrm>
        </p:spPr>
      </p:pic>
    </p:spTree>
    <p:extLst>
      <p:ext uri="{BB962C8B-B14F-4D97-AF65-F5344CB8AC3E}">
        <p14:creationId xmlns:p14="http://schemas.microsoft.com/office/powerpoint/2010/main" val="15602454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177" y="5257799"/>
            <a:ext cx="11691700" cy="139485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000" dirty="0"/>
              <a:t>Правобічна вогнищева пневмонія </a:t>
            </a:r>
            <a:r>
              <a:rPr lang="uk-UA" sz="1400" dirty="0"/>
              <a:t>(зліва) </a:t>
            </a:r>
            <a:r>
              <a:rPr lang="uk-UA" sz="2000" dirty="0"/>
              <a:t>Сегментарний ателектаз (S2?) правої легені, посилення легеневого малюнка справа по ретикулярному типу. Ознаки запального вторинного </a:t>
            </a:r>
            <a:r>
              <a:rPr lang="uk-UA" sz="2000" dirty="0" err="1"/>
              <a:t>бронхіоліту</a:t>
            </a:r>
            <a:r>
              <a:rPr lang="uk-UA" sz="2000" dirty="0"/>
              <a:t> (Аденовірус? Мікоплазма?) </a:t>
            </a:r>
            <a:r>
              <a:rPr lang="uk-UA" sz="1400" dirty="0"/>
              <a:t>(Праворуч).</a:t>
            </a:r>
            <a:endParaRPr lang="ru-RU" sz="1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6" y="80681"/>
            <a:ext cx="6018186" cy="492844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461" y="80681"/>
            <a:ext cx="6358539" cy="517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337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2062" y="991401"/>
            <a:ext cx="4471737" cy="207905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dirty="0"/>
              <a:t> </a:t>
            </a:r>
            <a:r>
              <a:rPr lang="uk-UA" b="1" dirty="0"/>
              <a:t>синдром </a:t>
            </a:r>
            <a:r>
              <a:rPr lang="ru-RU" b="1" dirty="0" err="1"/>
              <a:t>Свеєр</a:t>
            </a:r>
            <a:r>
              <a:rPr lang="en-US" b="1" dirty="0"/>
              <a:t>-</a:t>
            </a:r>
            <a:r>
              <a:rPr lang="uk-UA" b="1" dirty="0"/>
              <a:t>Джеймс-</a:t>
            </a:r>
            <a:r>
              <a:rPr lang="uk-UA" b="1" dirty="0" err="1"/>
              <a:t>Маклауда</a:t>
            </a:r>
            <a:r>
              <a:rPr lang="uk-UA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2668" y="5388706"/>
            <a:ext cx="8524497" cy="114439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r>
              <a:rPr lang="ru-RU" sz="5100" dirty="0"/>
              <a:t>Стан </a:t>
            </a:r>
            <a:r>
              <a:rPr lang="ru-RU" sz="5100" dirty="0" err="1"/>
              <a:t>зазвичай</a:t>
            </a:r>
            <a:r>
              <a:rPr lang="ru-RU" sz="5100" dirty="0"/>
              <a:t> </a:t>
            </a:r>
            <a:r>
              <a:rPr lang="ru-RU" sz="5100" dirty="0" err="1"/>
              <a:t>слідує</a:t>
            </a:r>
            <a:r>
              <a:rPr lang="ru-RU" sz="5100" dirty="0"/>
              <a:t> за </a:t>
            </a:r>
            <a:r>
              <a:rPr lang="ru-RU" sz="5100" b="1" dirty="0" err="1"/>
              <a:t>вірусною</a:t>
            </a:r>
            <a:r>
              <a:rPr lang="ru-RU" sz="5100" b="1" dirty="0"/>
              <a:t> </a:t>
            </a:r>
            <a:r>
              <a:rPr lang="ru-RU" sz="5100" b="1" dirty="0" err="1"/>
              <a:t>респіраторною</a:t>
            </a:r>
            <a:r>
              <a:rPr lang="ru-RU" sz="5100" b="1" dirty="0"/>
              <a:t> </a:t>
            </a:r>
            <a:r>
              <a:rPr lang="ru-RU" sz="5100" b="1" dirty="0" err="1"/>
              <a:t>інфекцію</a:t>
            </a:r>
            <a:r>
              <a:rPr lang="ru-RU" sz="5100" dirty="0"/>
              <a:t>, такою як </a:t>
            </a:r>
            <a:r>
              <a:rPr lang="ru-RU" sz="5100" b="1" dirty="0" err="1"/>
              <a:t>аденовіруси</a:t>
            </a:r>
            <a:r>
              <a:rPr lang="ru-RU" sz="5100" dirty="0"/>
              <a:t> </a:t>
            </a:r>
            <a:r>
              <a:rPr lang="ru-RU" sz="5100" dirty="0" err="1"/>
              <a:t>або</a:t>
            </a:r>
            <a:r>
              <a:rPr lang="ru-RU" sz="5100" dirty="0"/>
              <a:t> </a:t>
            </a:r>
            <a:r>
              <a:rPr lang="ru-RU" sz="5100" dirty="0" err="1"/>
              <a:t>інфекція</a:t>
            </a:r>
            <a:r>
              <a:rPr lang="ru-RU" sz="5100" dirty="0"/>
              <a:t> </a:t>
            </a:r>
            <a:r>
              <a:rPr lang="ru-RU" sz="5100" b="1" dirty="0" err="1"/>
              <a:t>мікоплазменної</a:t>
            </a:r>
            <a:r>
              <a:rPr lang="ru-RU" sz="5100" b="1" dirty="0"/>
              <a:t> </a:t>
            </a:r>
            <a:r>
              <a:rPr lang="ru-RU" sz="5100" b="1" dirty="0" err="1"/>
              <a:t>пневмонії</a:t>
            </a:r>
            <a:r>
              <a:rPr lang="ru-RU" sz="5100" b="1" dirty="0"/>
              <a:t> </a:t>
            </a:r>
            <a:r>
              <a:rPr lang="ru-RU" sz="5100" dirty="0"/>
              <a:t>в </a:t>
            </a:r>
            <a:r>
              <a:rPr lang="ru-RU" sz="5100" dirty="0" err="1"/>
              <a:t>дитинстві</a:t>
            </a:r>
            <a:r>
              <a:rPr lang="ru-RU" sz="5100" dirty="0"/>
              <a:t> </a:t>
            </a:r>
            <a:r>
              <a:rPr lang="ru-RU" sz="5100" dirty="0" err="1"/>
              <a:t>або</a:t>
            </a:r>
            <a:r>
              <a:rPr lang="ru-RU" sz="5100" dirty="0"/>
              <a:t> </a:t>
            </a:r>
            <a:r>
              <a:rPr lang="ru-RU" sz="5100" dirty="0" err="1"/>
              <a:t>ранньому</a:t>
            </a:r>
            <a:r>
              <a:rPr lang="ru-RU" sz="5100" dirty="0"/>
              <a:t> </a:t>
            </a:r>
            <a:r>
              <a:rPr lang="ru-RU" sz="5100" dirty="0" err="1"/>
              <a:t>дитинстві</a:t>
            </a:r>
            <a:endParaRPr lang="ru-RU" sz="5100" dirty="0"/>
          </a:p>
          <a:p>
            <a:r>
              <a:rPr lang="en-US" sz="5100" dirty="0"/>
              <a:t>Case courtesy of Dr Kimia Aubin, Radiopaedia.org, </a:t>
            </a:r>
            <a:r>
              <a:rPr lang="en-US" sz="5100" dirty="0" err="1"/>
              <a:t>rID</a:t>
            </a:r>
            <a:r>
              <a:rPr lang="en-US" sz="5100" dirty="0"/>
              <a:t>: 17704</a:t>
            </a:r>
            <a:endParaRPr lang="ru-RU" sz="5100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28534" cy="53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2094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259" y="4475747"/>
            <a:ext cx="11753371" cy="2271561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b="1" dirty="0"/>
              <a:t>Н</a:t>
            </a:r>
            <a:r>
              <a:rPr lang="en-US" sz="2400" b="1" dirty="0"/>
              <a:t>RCT</a:t>
            </a:r>
            <a:r>
              <a:rPr lang="ru-RU" sz="2400" b="1" dirty="0"/>
              <a:t>. Синдром </a:t>
            </a:r>
            <a:r>
              <a:rPr lang="en-US" sz="2400" b="1" dirty="0" err="1"/>
              <a:t>Swyer</a:t>
            </a:r>
            <a:r>
              <a:rPr lang="en-US" sz="2400" b="1" dirty="0"/>
              <a:t>-James</a:t>
            </a:r>
            <a:r>
              <a:rPr lang="ru-RU" sz="2400" b="1" dirty="0"/>
              <a:t> </a:t>
            </a:r>
            <a:r>
              <a:rPr lang="ru-RU" sz="2400" b="1" dirty="0" err="1"/>
              <a:t>Дитина</a:t>
            </a:r>
            <a:r>
              <a:rPr lang="ru-RU" sz="2400" b="1" dirty="0"/>
              <a:t> 10 </a:t>
            </a:r>
            <a:r>
              <a:rPr lang="ru-RU" sz="2400" b="1" dirty="0" err="1"/>
              <a:t>років</a:t>
            </a:r>
            <a:r>
              <a:rPr lang="ru-RU" sz="2400" b="1" dirty="0"/>
              <a:t>.</a:t>
            </a:r>
            <a:br>
              <a:rPr lang="ru-RU" sz="2400" b="1" dirty="0"/>
            </a:br>
            <a:r>
              <a:rPr lang="ru-RU" sz="2400" b="1" dirty="0"/>
              <a:t>А. </a:t>
            </a:r>
            <a:r>
              <a:rPr lang="ru-RU" sz="2400" dirty="0" err="1"/>
              <a:t>Інспірація</a:t>
            </a:r>
            <a:r>
              <a:rPr lang="ru-RU" sz="2400" b="1" dirty="0"/>
              <a:t>. </a:t>
            </a:r>
            <a:r>
              <a:rPr lang="ru-RU" sz="2400" b="1" dirty="0" err="1"/>
              <a:t>Неоднорідне</a:t>
            </a:r>
            <a:r>
              <a:rPr lang="ru-RU" sz="2400" b="1" dirty="0"/>
              <a:t> </a:t>
            </a:r>
            <a:r>
              <a:rPr lang="ru-RU" sz="2400" b="1" dirty="0" err="1"/>
              <a:t>двостороннє</a:t>
            </a:r>
            <a:r>
              <a:rPr lang="ru-RU" sz="2400" b="1" dirty="0"/>
              <a:t> </a:t>
            </a:r>
            <a:r>
              <a:rPr lang="ru-RU" sz="2400" b="1" dirty="0" err="1"/>
              <a:t>зниження</a:t>
            </a:r>
            <a:r>
              <a:rPr lang="ru-RU" sz="2400" b="1" dirty="0"/>
              <a:t> </a:t>
            </a:r>
            <a:r>
              <a:rPr lang="ru-RU" sz="2400" b="1" dirty="0" err="1"/>
              <a:t>щільності</a:t>
            </a:r>
            <a:r>
              <a:rPr lang="ru-RU" sz="2400" b="1" dirty="0"/>
              <a:t> </a:t>
            </a:r>
            <a:r>
              <a:rPr lang="ru-RU" sz="2400" b="1" dirty="0" err="1"/>
              <a:t>легеневої</a:t>
            </a:r>
            <a:r>
              <a:rPr lang="ru-RU" sz="2400" b="1" dirty="0"/>
              <a:t> </a:t>
            </a:r>
            <a:r>
              <a:rPr lang="ru-RU" sz="2400" b="1" dirty="0" err="1"/>
              <a:t>тканини</a:t>
            </a:r>
            <a:r>
              <a:rPr lang="ru-RU" sz="2400" b="1" dirty="0"/>
              <a:t> </a:t>
            </a:r>
            <a:r>
              <a:rPr lang="ru-RU" sz="2400" b="1" dirty="0" err="1"/>
              <a:t>з</a:t>
            </a:r>
            <a:r>
              <a:rPr lang="ru-RU" sz="2400" b="1" dirty="0"/>
              <a:t> </a:t>
            </a:r>
            <a:r>
              <a:rPr lang="ru-RU" sz="2400" b="1" dirty="0" err="1"/>
              <a:t>обох</a:t>
            </a:r>
            <a:r>
              <a:rPr lang="ru-RU" sz="2400" b="1" dirty="0"/>
              <a:t> </a:t>
            </a:r>
            <a:r>
              <a:rPr lang="ru-RU" sz="2400" b="1" dirty="0" err="1"/>
              <a:t>сторін</a:t>
            </a:r>
            <a:r>
              <a:rPr lang="ru-RU" sz="2400" b="1" dirty="0"/>
              <a:t>, </a:t>
            </a:r>
            <a:r>
              <a:rPr lang="ru-RU" sz="2400" b="1" dirty="0" err="1"/>
              <a:t>пов'язане</a:t>
            </a:r>
            <a:r>
              <a:rPr lang="ru-RU" sz="2400" b="1" dirty="0"/>
              <a:t> </a:t>
            </a:r>
            <a:r>
              <a:rPr lang="ru-RU" sz="2400" b="1" dirty="0" err="1"/>
              <a:t>зі</a:t>
            </a:r>
            <a:r>
              <a:rPr lang="ru-RU" sz="2400" b="1" dirty="0"/>
              <a:t> </a:t>
            </a:r>
            <a:r>
              <a:rPr lang="ru-RU" sz="2400" b="1" dirty="0" err="1"/>
              <a:t>зменшенням</a:t>
            </a:r>
            <a:r>
              <a:rPr lang="ru-RU" sz="2400" b="1" dirty="0"/>
              <a:t> </a:t>
            </a:r>
            <a:r>
              <a:rPr lang="ru-RU" sz="2400" b="1" dirty="0" err="1"/>
              <a:t>легеневих</a:t>
            </a:r>
            <a:r>
              <a:rPr lang="ru-RU" sz="2400" b="1" dirty="0"/>
              <a:t> </a:t>
            </a:r>
            <a:r>
              <a:rPr lang="ru-RU" sz="2400" b="1" dirty="0" err="1"/>
              <a:t>судин</a:t>
            </a:r>
            <a:r>
              <a:rPr lang="ru-RU" sz="2400" b="1" dirty="0"/>
              <a:t>. </a:t>
            </a:r>
            <a:r>
              <a:rPr lang="ru-RU" sz="2400" b="1" dirty="0" err="1"/>
              <a:t>Циліндричні</a:t>
            </a:r>
            <a:r>
              <a:rPr lang="ru-RU" sz="2400" b="1" dirty="0"/>
              <a:t> </a:t>
            </a:r>
            <a:r>
              <a:rPr lang="ru-RU" sz="2400" b="1" dirty="0" err="1"/>
              <a:t>бронхоектази</a:t>
            </a:r>
            <a:r>
              <a:rPr lang="ru-RU" sz="2400" b="1" dirty="0"/>
              <a:t>. </a:t>
            </a:r>
            <a:r>
              <a:rPr lang="ru-RU" sz="2400" b="1" dirty="0" err="1"/>
              <a:t>Підвищення</a:t>
            </a:r>
            <a:r>
              <a:rPr lang="ru-RU" sz="2400" b="1" dirty="0"/>
              <a:t> </a:t>
            </a:r>
            <a:r>
              <a:rPr lang="ru-RU" sz="2400" b="1" dirty="0" err="1"/>
              <a:t>прозорості</a:t>
            </a:r>
            <a:r>
              <a:rPr lang="ru-RU" sz="2400" b="1" dirty="0"/>
              <a:t> </a:t>
            </a:r>
            <a:r>
              <a:rPr lang="ru-RU" sz="2400" b="1" dirty="0" err="1"/>
              <a:t>правої</a:t>
            </a:r>
            <a:r>
              <a:rPr lang="ru-RU" sz="2400" b="1" dirty="0"/>
              <a:t> </a:t>
            </a:r>
            <a:r>
              <a:rPr lang="ru-RU" sz="2400" b="1" dirty="0" err="1"/>
              <a:t>легені</a:t>
            </a:r>
            <a:r>
              <a:rPr lang="ru-RU" sz="2400" b="1" dirty="0"/>
              <a:t> в </a:t>
            </a:r>
            <a:r>
              <a:rPr lang="ru-RU" sz="2400" b="1" dirty="0" err="1"/>
              <a:t>передніх</a:t>
            </a:r>
            <a:r>
              <a:rPr lang="ru-RU" sz="2400" b="1" dirty="0"/>
              <a:t> </a:t>
            </a:r>
            <a:r>
              <a:rPr lang="ru-RU" sz="2400" b="1" dirty="0" err="1"/>
              <a:t>відділах</a:t>
            </a:r>
            <a:r>
              <a:rPr lang="ru-RU" sz="2400" b="1" dirty="0"/>
              <a:t>. </a:t>
            </a:r>
            <a:br>
              <a:rPr lang="ru-RU" sz="2400" b="1" dirty="0"/>
            </a:br>
            <a:r>
              <a:rPr lang="ru-RU" sz="2400" b="1" dirty="0" err="1"/>
              <a:t>В.</a:t>
            </a:r>
            <a:r>
              <a:rPr lang="ru-RU" sz="2400" dirty="0" err="1"/>
              <a:t>Експірація</a:t>
            </a:r>
            <a:r>
              <a:rPr lang="ru-RU" sz="2400" b="1" dirty="0"/>
              <a:t>. </a:t>
            </a:r>
            <a:r>
              <a:rPr lang="ru-RU" sz="2400" b="1" dirty="0" err="1"/>
              <a:t>Підтверджує</a:t>
            </a:r>
            <a:r>
              <a:rPr lang="ru-RU" sz="2400" b="1" dirty="0"/>
              <a:t> </a:t>
            </a:r>
            <a:r>
              <a:rPr lang="ru-RU" sz="2400" b="1" dirty="0" err="1"/>
              <a:t>наявність</a:t>
            </a:r>
            <a:r>
              <a:rPr lang="ru-RU" sz="2400" b="1" dirty="0"/>
              <a:t> </a:t>
            </a:r>
            <a:r>
              <a:rPr lang="ru-RU" sz="2400" b="1" dirty="0" err="1"/>
              <a:t>повітряних</a:t>
            </a:r>
            <a:r>
              <a:rPr lang="ru-RU" sz="2400" b="1" dirty="0"/>
              <a:t> </a:t>
            </a:r>
            <a:r>
              <a:rPr lang="ru-RU" sz="2400" b="1" dirty="0" err="1"/>
              <a:t>пасток</a:t>
            </a:r>
            <a:r>
              <a:rPr lang="ru-RU" sz="2400" b="1" dirty="0"/>
              <a:t> на </a:t>
            </a:r>
            <a:r>
              <a:rPr lang="ru-RU" sz="2400" b="1" dirty="0" err="1"/>
              <a:t>двосторонній</a:t>
            </a:r>
            <a:r>
              <a:rPr lang="ru-RU" sz="2400" b="1" dirty="0"/>
              <a:t> </a:t>
            </a:r>
            <a:r>
              <a:rPr lang="ru-RU" sz="2400" b="1" dirty="0" err="1"/>
              <a:t>основі</a:t>
            </a:r>
            <a:r>
              <a:rPr lang="ru-RU" sz="2400" b="1" dirty="0"/>
              <a:t>.</a:t>
            </a:r>
            <a:endParaRPr lang="uk-UA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59" y="0"/>
            <a:ext cx="10823739" cy="4475747"/>
          </a:xfrm>
        </p:spPr>
      </p:pic>
    </p:spTree>
    <p:extLst>
      <p:ext uri="{BB962C8B-B14F-4D97-AF65-F5344CB8AC3E}">
        <p14:creationId xmlns:p14="http://schemas.microsoft.com/office/powerpoint/2010/main" val="34915791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179" y="5505651"/>
            <a:ext cx="10904621" cy="135234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 </a:t>
            </a:r>
            <a:r>
              <a:rPr lang="uk-UA" dirty="0"/>
              <a:t>ДЯКУЮ ЗА УВАГУ!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53" y="0"/>
            <a:ext cx="10314271" cy="5538989"/>
          </a:xfrm>
        </p:spPr>
      </p:pic>
    </p:spTree>
    <p:extLst>
      <p:ext uri="{BB962C8B-B14F-4D97-AF65-F5344CB8AC3E}">
        <p14:creationId xmlns:p14="http://schemas.microsoft.com/office/powerpoint/2010/main" val="348537263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1708</TotalTime>
  <Words>3233</Words>
  <Application>Microsoft Office PowerPoint</Application>
  <PresentationFormat>Широкоэкранный</PresentationFormat>
  <Paragraphs>256</Paragraphs>
  <Slides>51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9" baseType="lpstr">
      <vt:lpstr>Arial</vt:lpstr>
      <vt:lpstr>Calibri</vt:lpstr>
      <vt:lpstr>Century Gothic</vt:lpstr>
      <vt:lpstr>Courier New</vt:lpstr>
      <vt:lpstr>Symbol</vt:lpstr>
      <vt:lpstr>Wingdings</vt:lpstr>
      <vt:lpstr>Wingdings 3</vt:lpstr>
      <vt:lpstr>Легкий дым</vt:lpstr>
      <vt:lpstr>БРОНХІОЛІТ. Радіологічне різноманіття</vt:lpstr>
      <vt:lpstr> Бронхіоліт - це широкий термін, який відноситься до будь-якої форми запалення бронхіол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Бронхіоліт «локальне здуття»</vt:lpstr>
      <vt:lpstr>-Права верхня частка зменшена в обсязі, мала міжчасткова щілина «втягнута» в бік верхньої частки (блакитні стрілки). Гіповентиляція.  -Ділянка в центрі частково ателектазованої правої верхньої долі- локальне здуття як результат слизової пробки (синє обведення).  - Легеневий малюнок з обох сторін (більше в передніх відділах) посилений за рахунок ретикулярно-альвеолярного компонента через що контури діафрагми «розмиті», нечіткі по обидва боки (червоні стрілки).      </vt:lpstr>
      <vt:lpstr> Безповітряна ділянка правої легені в базально-задньому відділі нижньої частки обумовлена поступовою резорбцією повітря з раніше гіпервентилюваної ділянки.       Зумовлюється тривалою відсутністю дренажу і наявністю слизової пробки. Загрожує можливістю розвитку вторинної пневмонії.</vt:lpstr>
      <vt:lpstr>- В проекції верхньої правої частки ділянка локального збільшення прозорості- «повітряна пастка».  -Діафрагма утворює «намет» .  -Латеральні синуси значно поглиблені (більше зліва, тому що збільшеній в обсязі легені печінку відтіснити донизу значно важче, ніж повітряний газовий міхур шлунка)  </vt:lpstr>
      <vt:lpstr>Презентация PowerPoint</vt:lpstr>
      <vt:lpstr>Пневматизація правої легені в медіальному відділі на всьому протязі нерівномірно знижена. Удаване зменшення обсягу правої легені обумовлене обструкцією лівої.  Діафрагма справа розташована на рівні 9-го ребра по задньому відрізку, зліва -на рівні 11-го (стрілки).</vt:lpstr>
      <vt:lpstr>- Права легеня збільшена в обсязі з утворенням псевдомедіастинальної грижі.  -Грудна клітка розширена в поперечнику.  -Передні відрізки ребер підняті врівень із задніми у верхніх відділах.  -Частина легеневої тканини пролабує поза ребровими дугами.  </vt:lpstr>
      <vt:lpstr>Грудна клітка розширена в середньому відділі, пневматизація в латеральних відділах вище, ніж в медіальних.  </vt:lpstr>
      <vt:lpstr>Класифікація бронхіолітов</vt:lpstr>
      <vt:lpstr>КТ ознаки  бронхіоліту</vt:lpstr>
      <vt:lpstr>Для виявлення констриктивного(облітеруючого) і дифузного панбронхіоліту пред'являються різні вимоги.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Інфекційний бронхіоліт викликається: </vt:lpstr>
      <vt:lpstr>Ателектаз верхньої частки правої легені, рентген-ознаки обструкції. SRV.</vt:lpstr>
      <vt:lpstr>2.Бронхіоліт, асоційований з гіперчутливим пневмонітом </vt:lpstr>
      <vt:lpstr>Бронхіоліт, асоційований з гіперчутливим пневмонітом </vt:lpstr>
      <vt:lpstr>Бронхиолит, ассоциированный с гиперчувствительным пневмонитом </vt:lpstr>
      <vt:lpstr>Гіперчутливий пневмоніт </vt:lpstr>
      <vt:lpstr>Гіперчутливий пневмоніт</vt:lpstr>
      <vt:lpstr>Гіперчутливий пневмоніт Рентгенографія</vt:lpstr>
      <vt:lpstr>Case courtesy of Dr Yi-Jin Kuok, Radiopaedia.org, rID: 17192</vt:lpstr>
      <vt:lpstr>Гранулематозний бронхіоліт - це патологічний тип бронхіоліту, що характеризується недостатньою гранулематозною реакцією за участю дрібних дихальних шляхів  Причини: туберкульоз легень   легенева нетуберкульозна мікобактеріальна інфекція  легеневий саркоїдоз     Гіперчутливий пневмоніт  Легеневі прояви запального захворювання кишечника:  -прояви хвороби Крона  -прояви виразкового коліту  аспірація псілліума   неінфекційне ускладнення загальної змінної імунної недостатності (гранулемато-лімфоцитарна інтерстиціальна хвороба легень)     </vt:lpstr>
      <vt:lpstr>КТ ознакики бронхіолітів</vt:lpstr>
      <vt:lpstr>HRCT.  Прояви вторинного мікоплазмового бронхіоліту:  Множинні дрібні малоінтенсивні центрилобулярні вогнищеві тіні, велика частина з яких прилягає до лінійних структрур,що розгалужуються(чорні стрілки): tree-in-bud pattern.  Потовщення міждольової плеври (біла стрілка)  </vt:lpstr>
      <vt:lpstr>HRCT   Респіраторний бронхіоліт курця  Дифузні дрібні ніжні вогнищеві тіні (чорні стрілки) з непрозоростями навколо по типу матового скла (ground-glass) (біла стрілка)</vt:lpstr>
      <vt:lpstr>Презентация PowerPoint</vt:lpstr>
      <vt:lpstr>БА. В анамнезі бронхіоліт на двосторонній основі з ателектазами субсегментів правого і сегментів лівої легені</vt:lpstr>
      <vt:lpstr>НRCT.   Гіперчутливий пневмоніт. Повітряні пастки (білі стрілки). Ніжні центролобулярні вогнища.</vt:lpstr>
      <vt:lpstr> </vt:lpstr>
      <vt:lpstr>Правобічна вогнищева пневмонія первинна рентгенограма (зліва). HRCT цього ж пацієнта через 2тижні- бронхіоліт. Емфізема (знизу)</vt:lpstr>
      <vt:lpstr>Дитина перенесла правобічну вогнищеву пневмонію, видимі сьогодні зміни обумовлені бронхіолітом.</vt:lpstr>
      <vt:lpstr>НRCT. Бронхіоліт.Дрібні вогнищеві тіні, Ділянки підвищеної прозорості чергуються з ділянками матового скла. Потовщені стінки дрібних бронхів. Емфізема.</vt:lpstr>
      <vt:lpstr>НRCT.   Ревматоїдний артрит і фолікулярний бронхіоліт. Множинні вогнищеві тіні по типу дерево-в бруньках(стрілка). Тонкостінні дрібні кісти.  </vt:lpstr>
      <vt:lpstr>Правобічна вогнищева пневмонія (зліва) Сегментарний ателектаз (S2?) правої легені, посилення легеневого малюнка справа по ретикулярному типу. Ознаки запального вторинного бронхіоліту (Аденовірус? Мікоплазма?) (Праворуч).</vt:lpstr>
      <vt:lpstr> синдром Свеєр-Джеймс-Маклауда </vt:lpstr>
      <vt:lpstr>НRCT. Синдром Swyer-James Дитина 10 років. А. Інспірація. Неоднорідне двостороннє зниження щільності легеневої тканини з обох сторін, пов'язане зі зменшенням легеневих судин. Циліндричні бронхоектази. Підвищення прозорості правої легені в передніх відділах.  В.Експірація. Підтверджує наявність повітряних пасток на двосторонній основі.</vt:lpstr>
      <vt:lpstr> 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doikova_katya@list.ru</dc:creator>
  <cp:lastModifiedBy>Катерина Михайлівна Дойкова</cp:lastModifiedBy>
  <cp:revision>150</cp:revision>
  <dcterms:created xsi:type="dcterms:W3CDTF">2018-01-13T16:45:29Z</dcterms:created>
  <dcterms:modified xsi:type="dcterms:W3CDTF">2021-10-09T19:12:23Z</dcterms:modified>
</cp:coreProperties>
</file>