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39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17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0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35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2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65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9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74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85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5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8273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64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7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7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434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37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44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129" y="2393576"/>
            <a:ext cx="12097871" cy="164237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технічна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документація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виробництві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ГЛЗ.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Промисловий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регламент.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Матеріальний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баланс.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положення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GMP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4234" y="0"/>
            <a:ext cx="6817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Одеський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аціональний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Медичний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Університет</a:t>
            </a: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Кафедра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технології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ліків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912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8229" y="147918"/>
            <a:ext cx="8855541" cy="1196788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2389" y="1662953"/>
            <a:ext cx="11598742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 smtClean="0"/>
              <a:t>Ознайомитись</a:t>
            </a:r>
            <a:r>
              <a:rPr lang="ru-RU" sz="2800" dirty="0" smtClean="0"/>
              <a:t> з </a:t>
            </a:r>
            <a:r>
              <a:rPr lang="ru-RU" sz="2800" dirty="0" err="1" smtClean="0"/>
              <a:t>термінологією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виробництві</a:t>
            </a:r>
            <a:r>
              <a:rPr lang="ru-RU" sz="2800" dirty="0" smtClean="0"/>
              <a:t> </a:t>
            </a:r>
            <a:r>
              <a:rPr lang="ru-RU" sz="2800" dirty="0" err="1" smtClean="0"/>
              <a:t>готових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лікарських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засобів</a:t>
            </a:r>
            <a:r>
              <a:rPr lang="ru-RU" sz="2800" dirty="0" smtClean="0"/>
              <a:t>, </a:t>
            </a:r>
            <a:r>
              <a:rPr lang="ru-RU" sz="2800" dirty="0" err="1" smtClean="0"/>
              <a:t>зі</a:t>
            </a:r>
            <a:r>
              <a:rPr lang="ru-RU" sz="2800" dirty="0" smtClean="0"/>
              <a:t> структурою </a:t>
            </a:r>
            <a:r>
              <a:rPr lang="ru-RU" sz="2800" dirty="0" err="1" smtClean="0"/>
              <a:t>державних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органів</a:t>
            </a:r>
            <a:r>
              <a:rPr lang="ru-RU" sz="2800" dirty="0" smtClean="0"/>
              <a:t>, служб </a:t>
            </a:r>
            <a:r>
              <a:rPr lang="ru-RU" sz="2800" dirty="0" err="1" smtClean="0"/>
              <a:t>стандартизації</a:t>
            </a:r>
            <a:r>
              <a:rPr lang="ru-RU" sz="2800" dirty="0" smtClean="0"/>
              <a:t>, з </a:t>
            </a:r>
            <a:r>
              <a:rPr lang="ru-RU" sz="2800" dirty="0" err="1" smtClean="0"/>
              <a:t>вимогами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висуваються</a:t>
            </a:r>
            <a:r>
              <a:rPr lang="ru-RU" sz="2800" dirty="0" smtClean="0"/>
              <a:t> до НТД на </a:t>
            </a:r>
            <a:r>
              <a:rPr lang="ru-RU" sz="2800" dirty="0" err="1" smtClean="0"/>
              <a:t>лікарські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,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з правилами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 smtClean="0"/>
              <a:t>пакування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маркування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2338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760" y="99675"/>
            <a:ext cx="8911687" cy="769902"/>
          </a:xfrm>
        </p:spPr>
        <p:txBody>
          <a:bodyPr/>
          <a:lstStyle/>
          <a:p>
            <a:pPr algn="ct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терміни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поняття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29553" y="869577"/>
            <a:ext cx="11062447" cy="5988423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err="1"/>
              <a:t>Лікарський</a:t>
            </a:r>
            <a:r>
              <a:rPr lang="ru-RU" sz="2000" b="1" dirty="0"/>
              <a:t> </a:t>
            </a:r>
            <a:r>
              <a:rPr lang="ru-RU" sz="2000" b="1" dirty="0" err="1"/>
              <a:t>засіб</a:t>
            </a:r>
            <a:r>
              <a:rPr lang="ru-RU" sz="2000" b="1" dirty="0"/>
              <a:t> (</a:t>
            </a:r>
            <a:r>
              <a:rPr lang="ru-RU" sz="2000" b="1" dirty="0" err="1"/>
              <a:t>лікарська</a:t>
            </a:r>
            <a:r>
              <a:rPr lang="ru-RU" sz="2000" b="1" dirty="0"/>
              <a:t> </a:t>
            </a:r>
            <a:r>
              <a:rPr lang="ru-RU" sz="2000" b="1" dirty="0" err="1"/>
              <a:t>субстанція</a:t>
            </a:r>
            <a:r>
              <a:rPr lang="ru-RU" sz="2000" b="1" dirty="0"/>
              <a:t>)</a:t>
            </a:r>
            <a:r>
              <a:rPr lang="ru-RU" sz="2000" dirty="0"/>
              <a:t> </a:t>
            </a:r>
            <a:r>
              <a:rPr lang="ru-RU" sz="2000" dirty="0" smtClean="0"/>
              <a:t>- </a:t>
            </a:r>
            <a:r>
              <a:rPr lang="ru-RU" sz="2000" dirty="0" err="1" smtClean="0"/>
              <a:t>речовина</a:t>
            </a:r>
            <a:r>
              <a:rPr lang="ru-RU" sz="2000" dirty="0" smtClean="0"/>
              <a:t> </a:t>
            </a:r>
            <a:r>
              <a:rPr lang="ru-RU" sz="2000" dirty="0"/>
              <a:t>(</a:t>
            </a:r>
            <a:r>
              <a:rPr lang="ru-RU" sz="2000" dirty="0" err="1"/>
              <a:t>суміш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) синтетичного </a:t>
            </a:r>
            <a:r>
              <a:rPr lang="ru-RU" sz="2000" dirty="0" err="1"/>
              <a:t>або</a:t>
            </a:r>
            <a:r>
              <a:rPr lang="ru-RU" sz="2000" dirty="0"/>
              <a:t> природного </a:t>
            </a:r>
            <a:r>
              <a:rPr lang="ru-RU" sz="2000" dirty="0" err="1"/>
              <a:t>походження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певну</a:t>
            </a:r>
            <a:r>
              <a:rPr lang="ru-RU" sz="2000" dirty="0"/>
              <a:t> </a:t>
            </a:r>
            <a:r>
              <a:rPr lang="ru-RU" sz="2000" dirty="0" err="1"/>
              <a:t>біологічну</a:t>
            </a:r>
            <a:r>
              <a:rPr lang="ru-RU" sz="2000" dirty="0"/>
              <a:t> </a:t>
            </a:r>
            <a:r>
              <a:rPr lang="ru-RU" sz="2000" dirty="0" err="1"/>
              <a:t>активність</a:t>
            </a:r>
            <a:r>
              <a:rPr lang="ru-RU" sz="2000" dirty="0"/>
              <a:t> і дозволений до </a:t>
            </a:r>
            <a:r>
              <a:rPr lang="ru-RU" sz="2000" dirty="0" err="1"/>
              <a:t>медичного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, </a:t>
            </a:r>
            <a:r>
              <a:rPr lang="ru-RU" sz="2000" dirty="0" err="1"/>
              <a:t>виробництва</a:t>
            </a:r>
            <a:r>
              <a:rPr lang="ru-RU" sz="2000" dirty="0"/>
              <a:t> та </a:t>
            </a:r>
            <a:r>
              <a:rPr lang="ru-RU" sz="2000" dirty="0" err="1"/>
              <a:t>імпорту</a:t>
            </a:r>
            <a:r>
              <a:rPr lang="ru-RU" sz="2000" dirty="0"/>
              <a:t> з метою </a:t>
            </a:r>
            <a:r>
              <a:rPr lang="ru-RU" sz="2000" dirty="0" err="1"/>
              <a:t>діагностики</a:t>
            </a:r>
            <a:r>
              <a:rPr lang="ru-RU" sz="2000" dirty="0"/>
              <a:t>, </a:t>
            </a:r>
            <a:r>
              <a:rPr lang="ru-RU" sz="2000" dirty="0" err="1"/>
              <a:t>профілактики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тварин</a:t>
            </a:r>
            <a:r>
              <a:rPr lang="ru-RU" sz="2000" dirty="0" smtClean="0"/>
              <a:t>.</a:t>
            </a:r>
          </a:p>
          <a:p>
            <a:r>
              <a:rPr lang="ru-RU" sz="2000" b="1" dirty="0" err="1"/>
              <a:t>Лікарська</a:t>
            </a:r>
            <a:r>
              <a:rPr lang="ru-RU" sz="2000" b="1" dirty="0"/>
              <a:t> (</a:t>
            </a:r>
            <a:r>
              <a:rPr lang="ru-RU" sz="2000" b="1" dirty="0" err="1"/>
              <a:t>фармацевтична</a:t>
            </a:r>
            <a:r>
              <a:rPr lang="ru-RU" sz="2000" b="1" dirty="0"/>
              <a:t>) </a:t>
            </a:r>
            <a:r>
              <a:rPr lang="ru-RU" sz="2000" b="1" dirty="0" err="1"/>
              <a:t>сировина</a:t>
            </a:r>
            <a:r>
              <a:rPr lang="ru-RU" sz="2000" b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лікарські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, </a:t>
            </a:r>
            <a:r>
              <a:rPr lang="ru-RU" sz="2000" dirty="0" err="1"/>
              <a:t>лікарська</a:t>
            </a:r>
            <a:r>
              <a:rPr lang="ru-RU" sz="2000" dirty="0"/>
              <a:t> </a:t>
            </a:r>
            <a:r>
              <a:rPr lang="ru-RU" sz="2000" dirty="0" err="1"/>
              <a:t>рослинна</a:t>
            </a:r>
            <a:r>
              <a:rPr lang="ru-RU" sz="2000" dirty="0"/>
              <a:t> </a:t>
            </a:r>
            <a:r>
              <a:rPr lang="ru-RU" sz="2000" dirty="0" err="1"/>
              <a:t>сировина</a:t>
            </a:r>
            <a:r>
              <a:rPr lang="ru-RU" sz="2000" dirty="0"/>
              <a:t>, </a:t>
            </a:r>
            <a:r>
              <a:rPr lang="ru-RU" sz="2000" dirty="0" err="1"/>
              <a:t>допоміжні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, </a:t>
            </a:r>
            <a:r>
              <a:rPr lang="ru-RU" sz="2000" dirty="0" err="1"/>
              <a:t>дозволені</a:t>
            </a:r>
            <a:r>
              <a:rPr lang="ru-RU" sz="2000" dirty="0"/>
              <a:t> до </a:t>
            </a:r>
            <a:r>
              <a:rPr lang="ru-RU" sz="2000" dirty="0" err="1"/>
              <a:t>медичного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 з метою </a:t>
            </a:r>
            <a:r>
              <a:rPr lang="ru-RU" sz="2000" dirty="0" err="1"/>
              <a:t>виробництва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іншої</a:t>
            </a:r>
            <a:r>
              <a:rPr lang="ru-RU" sz="2000" dirty="0"/>
              <a:t> </a:t>
            </a:r>
            <a:r>
              <a:rPr lang="ru-RU" sz="2000" dirty="0" err="1"/>
              <a:t>фармацевтичної</a:t>
            </a:r>
            <a:r>
              <a:rPr lang="ru-RU" sz="2000" dirty="0"/>
              <a:t> </a:t>
            </a:r>
            <a:r>
              <a:rPr lang="ru-RU" sz="2000" dirty="0" err="1"/>
              <a:t>продукції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напівфабрикатів</a:t>
            </a:r>
            <a:r>
              <a:rPr lang="ru-RU" sz="2000" dirty="0"/>
              <a:t>. </a:t>
            </a:r>
            <a:r>
              <a:rPr lang="ru-RU" sz="2000" dirty="0" err="1"/>
              <a:t>Фактично</a:t>
            </a:r>
            <a:r>
              <a:rPr lang="ru-RU" sz="2000" dirty="0"/>
              <a:t> до </a:t>
            </a:r>
            <a:r>
              <a:rPr lang="ru-RU" sz="2000" dirty="0" err="1"/>
              <a:t>сировини</a:t>
            </a:r>
            <a:r>
              <a:rPr lang="ru-RU" sz="2000" dirty="0"/>
              <a:t> </a:t>
            </a:r>
            <a:r>
              <a:rPr lang="ru-RU" sz="2000" dirty="0" err="1"/>
              <a:t>відносять</a:t>
            </a:r>
            <a:r>
              <a:rPr lang="ru-RU" sz="2000" dirty="0"/>
              <a:t>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вихідні</a:t>
            </a:r>
            <a:r>
              <a:rPr lang="ru-RU" sz="2000" dirty="0"/>
              <a:t> </a:t>
            </a:r>
            <a:r>
              <a:rPr lang="ru-RU" sz="2000" dirty="0" err="1"/>
              <a:t>матеріали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надходять</a:t>
            </a:r>
            <a:r>
              <a:rPr lang="ru-RU" sz="2000" dirty="0"/>
              <a:t> у </a:t>
            </a:r>
            <a:r>
              <a:rPr lang="ru-RU" sz="2000" dirty="0" err="1"/>
              <a:t>виробництво</a:t>
            </a:r>
            <a:r>
              <a:rPr lang="ru-RU" sz="2000" dirty="0"/>
              <a:t> для </a:t>
            </a:r>
            <a:r>
              <a:rPr lang="ru-RU" sz="2000" dirty="0" err="1"/>
              <a:t>переробки</a:t>
            </a:r>
            <a:r>
              <a:rPr lang="ru-RU" sz="2000" dirty="0"/>
              <a:t> з метою </a:t>
            </a:r>
            <a:r>
              <a:rPr lang="ru-RU" sz="2000" dirty="0" err="1"/>
              <a:t>отримання</a:t>
            </a:r>
            <a:r>
              <a:rPr lang="ru-RU" sz="2000" dirty="0"/>
              <a:t> готового продукту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напівфабрикату</a:t>
            </a:r>
            <a:r>
              <a:rPr lang="ru-RU" sz="2000" dirty="0"/>
              <a:t>, за </a:t>
            </a:r>
            <a:r>
              <a:rPr lang="ru-RU" sz="2000" dirty="0" err="1"/>
              <a:t>винятком</a:t>
            </a:r>
            <a:r>
              <a:rPr lang="ru-RU" sz="2000" dirty="0"/>
              <a:t> </a:t>
            </a:r>
            <a:r>
              <a:rPr lang="ru-RU" sz="2000" dirty="0" err="1"/>
              <a:t>пакувальних</a:t>
            </a:r>
            <a:r>
              <a:rPr lang="ru-RU" sz="2000" dirty="0"/>
              <a:t> </a:t>
            </a:r>
            <a:r>
              <a:rPr lang="ru-RU" sz="2000" dirty="0" err="1"/>
              <a:t>матеріалів</a:t>
            </a:r>
            <a:r>
              <a:rPr lang="ru-RU" sz="2000" dirty="0" smtClean="0"/>
              <a:t>.</a:t>
            </a:r>
          </a:p>
          <a:p>
            <a:r>
              <a:rPr lang="ru-RU" sz="2000" b="1" dirty="0"/>
              <a:t>Нормативна </a:t>
            </a:r>
            <a:r>
              <a:rPr lang="ru-RU" sz="2000" b="1" dirty="0" err="1"/>
              <a:t>документація</a:t>
            </a:r>
            <a:r>
              <a:rPr lang="ru-RU" sz="2000" b="1" dirty="0"/>
              <a:t> </a:t>
            </a:r>
            <a:r>
              <a:rPr lang="ru-RU" sz="2000" dirty="0"/>
              <a:t>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документи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встановлюють</a:t>
            </a:r>
            <a:r>
              <a:rPr lang="ru-RU" sz="2000" dirty="0"/>
              <a:t> правила, </a:t>
            </a:r>
            <a:r>
              <a:rPr lang="ru-RU" sz="2000" dirty="0" err="1"/>
              <a:t>загальні</a:t>
            </a:r>
            <a:r>
              <a:rPr lang="ru-RU" sz="2000" dirty="0"/>
              <a:t> </a:t>
            </a:r>
            <a:r>
              <a:rPr lang="ru-RU" sz="2000" dirty="0" err="1"/>
              <a:t>принципи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характеристики,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стосуються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результатів</a:t>
            </a:r>
            <a:r>
              <a:rPr lang="ru-RU" sz="2000" dirty="0" smtClean="0"/>
              <a:t>.</a:t>
            </a:r>
          </a:p>
          <a:p>
            <a:r>
              <a:rPr lang="ru-RU" sz="2000" b="1" dirty="0" err="1"/>
              <a:t>Фармакопейна</a:t>
            </a:r>
            <a:r>
              <a:rPr lang="ru-RU" sz="2000" b="1" dirty="0"/>
              <a:t> </a:t>
            </a:r>
            <a:r>
              <a:rPr lang="ru-RU" sz="2000" b="1" dirty="0" err="1"/>
              <a:t>стаття</a:t>
            </a:r>
            <a:r>
              <a:rPr lang="ru-RU" sz="2000" b="1" dirty="0"/>
              <a:t> </a:t>
            </a:r>
            <a:r>
              <a:rPr lang="ru-RU" sz="2000" dirty="0"/>
              <a:t>— нормативно-</a:t>
            </a:r>
            <a:r>
              <a:rPr lang="ru-RU" sz="2000" dirty="0" err="1"/>
              <a:t>технічний</a:t>
            </a:r>
            <a:r>
              <a:rPr lang="ru-RU" sz="2000" dirty="0"/>
              <a:t> </a:t>
            </a:r>
            <a:r>
              <a:rPr lang="ru-RU" sz="2000" dirty="0" smtClean="0"/>
              <a:t>документ, </a:t>
            </a:r>
            <a:r>
              <a:rPr lang="ru-RU" sz="2000" dirty="0" err="1" smtClean="0"/>
              <a:t>встановлює</a:t>
            </a:r>
            <a:r>
              <a:rPr lang="ru-RU" sz="2000" dirty="0" smtClean="0"/>
              <a:t> </a:t>
            </a:r>
            <a:r>
              <a:rPr lang="ru-RU" sz="2000" dirty="0" err="1"/>
              <a:t>вимоги</a:t>
            </a:r>
            <a:r>
              <a:rPr lang="ru-RU" sz="2000" dirty="0"/>
              <a:t> до </a:t>
            </a:r>
            <a:r>
              <a:rPr lang="ru-RU" sz="2000" dirty="0" err="1"/>
              <a:t>ліків</a:t>
            </a:r>
            <a:r>
              <a:rPr lang="ru-RU" sz="2000" dirty="0"/>
              <a:t>,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упаковці</a:t>
            </a:r>
            <a:r>
              <a:rPr lang="ru-RU" sz="2000" dirty="0"/>
              <a:t>, умов і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зберігання</a:t>
            </a:r>
            <a:r>
              <a:rPr lang="ru-RU" sz="2000" dirty="0"/>
              <a:t> та </a:t>
            </a:r>
            <a:r>
              <a:rPr lang="ru-RU" sz="2000" dirty="0" err="1"/>
              <a:t>методів</a:t>
            </a:r>
            <a:r>
              <a:rPr lang="ru-RU" sz="2000" dirty="0"/>
              <a:t> контролю </a:t>
            </a:r>
            <a:r>
              <a:rPr lang="ru-RU" sz="2000" dirty="0" err="1"/>
              <a:t>якості</a:t>
            </a:r>
            <a:r>
              <a:rPr lang="ru-RU" sz="2000" dirty="0"/>
              <a:t>. ФС </a:t>
            </a:r>
            <a:r>
              <a:rPr lang="ru-RU" sz="2000" dirty="0" err="1"/>
              <a:t>затверджується</a:t>
            </a:r>
            <a:r>
              <a:rPr lang="ru-RU" sz="2000" dirty="0"/>
              <a:t> на </a:t>
            </a:r>
            <a:r>
              <a:rPr lang="ru-RU" sz="2000" dirty="0" err="1"/>
              <a:t>лікарський</a:t>
            </a:r>
            <a:r>
              <a:rPr lang="ru-RU" sz="2000" dirty="0"/>
              <a:t> препарат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лікарська</a:t>
            </a:r>
            <a:r>
              <a:rPr lang="ru-RU" sz="2000" dirty="0"/>
              <a:t> </a:t>
            </a:r>
            <a:r>
              <a:rPr lang="ru-RU" sz="2000" dirty="0" err="1"/>
              <a:t>рослинна</a:t>
            </a:r>
            <a:r>
              <a:rPr lang="ru-RU" sz="2000" dirty="0"/>
              <a:t> </a:t>
            </a:r>
            <a:r>
              <a:rPr lang="ru-RU" sz="2000" dirty="0" err="1"/>
              <a:t>сировина</a:t>
            </a:r>
            <a:r>
              <a:rPr lang="ru-RU" sz="2000" dirty="0"/>
              <a:t> </a:t>
            </a:r>
            <a:r>
              <a:rPr lang="ru-RU" sz="2000" dirty="0" err="1"/>
              <a:t>серійного</a:t>
            </a:r>
            <a:r>
              <a:rPr lang="ru-RU" sz="2000" dirty="0"/>
              <a:t> </a:t>
            </a:r>
            <a:r>
              <a:rPr lang="ru-RU" sz="2000" dirty="0" err="1"/>
              <a:t>виробництва</a:t>
            </a:r>
            <a:r>
              <a:rPr lang="ru-RU" sz="2000" dirty="0"/>
              <a:t>, </a:t>
            </a:r>
            <a:r>
              <a:rPr lang="ru-RU" sz="2000" dirty="0" err="1"/>
              <a:t>дозволені</a:t>
            </a:r>
            <a:r>
              <a:rPr lang="ru-RU" sz="2000" dirty="0"/>
              <a:t> МОЗ </a:t>
            </a:r>
            <a:r>
              <a:rPr lang="ru-RU" sz="2000" dirty="0" err="1"/>
              <a:t>України</a:t>
            </a:r>
            <a:r>
              <a:rPr lang="ru-RU" sz="2000" dirty="0"/>
              <a:t> для </a:t>
            </a:r>
            <a:r>
              <a:rPr lang="ru-RU" sz="2000" dirty="0" err="1"/>
              <a:t>медичного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 і </a:t>
            </a:r>
            <a:r>
              <a:rPr lang="ru-RU" sz="2000" dirty="0" err="1"/>
              <a:t>промислового</a:t>
            </a:r>
            <a:r>
              <a:rPr lang="ru-RU" sz="2000" dirty="0"/>
              <a:t> </a:t>
            </a:r>
            <a:r>
              <a:rPr lang="ru-RU" sz="2000" dirty="0" err="1"/>
              <a:t>виробництва</a:t>
            </a:r>
            <a:r>
              <a:rPr lang="ru-RU" sz="2000" dirty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85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784" y="134470"/>
            <a:ext cx="8911687" cy="128089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НТД 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препарати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1062" y="1415360"/>
            <a:ext cx="11896164" cy="4887505"/>
          </a:xfrm>
        </p:spPr>
        <p:txBody>
          <a:bodyPr>
            <a:normAutofit lnSpcReduction="10000"/>
          </a:bodyPr>
          <a:lstStyle/>
          <a:p>
            <a:r>
              <a:rPr lang="ru-RU" sz="2400" dirty="0" err="1" smtClean="0"/>
              <a:t>Технологічні</a:t>
            </a:r>
            <a:r>
              <a:rPr lang="ru-RU" sz="2400" dirty="0" smtClean="0"/>
              <a:t> </a:t>
            </a:r>
            <a:r>
              <a:rPr lang="ru-RU" sz="2400" dirty="0"/>
              <a:t>і </a:t>
            </a:r>
            <a:r>
              <a:rPr lang="ru-RU" sz="2400" dirty="0" err="1"/>
              <a:t>технічні</a:t>
            </a:r>
            <a:r>
              <a:rPr lang="ru-RU" sz="2400" dirty="0"/>
              <a:t> </a:t>
            </a:r>
            <a:r>
              <a:rPr lang="ru-RU" sz="2400" dirty="0" err="1"/>
              <a:t>регламенти</a:t>
            </a:r>
            <a:r>
              <a:rPr lang="ru-RU" sz="2400" dirty="0"/>
              <a:t>.</a:t>
            </a:r>
          </a:p>
          <a:p>
            <a:r>
              <a:rPr lang="ru-RU" sz="2400" dirty="0" err="1" smtClean="0"/>
              <a:t>Державна</a:t>
            </a:r>
            <a:r>
              <a:rPr lang="ru-RU" sz="2400" dirty="0" smtClean="0"/>
              <a:t> </a:t>
            </a:r>
            <a:r>
              <a:rPr lang="ru-RU" sz="2400" dirty="0"/>
              <a:t>фармакопея (ГФ).</a:t>
            </a:r>
          </a:p>
          <a:p>
            <a:r>
              <a:rPr lang="ru-RU" sz="2400" dirty="0" err="1" smtClean="0"/>
              <a:t>Фармакопейні</a:t>
            </a:r>
            <a:r>
              <a:rPr lang="ru-RU" sz="2400" dirty="0" smtClean="0"/>
              <a:t> </a:t>
            </a:r>
            <a:r>
              <a:rPr lang="ru-RU" sz="2400" dirty="0" err="1"/>
              <a:t>статті</a:t>
            </a:r>
            <a:r>
              <a:rPr lang="ru-RU" sz="2400" dirty="0"/>
              <a:t> (ФС).</a:t>
            </a:r>
          </a:p>
          <a:p>
            <a:r>
              <a:rPr lang="ru-RU" sz="2400" dirty="0" err="1" smtClean="0"/>
              <a:t>Тимчасові</a:t>
            </a:r>
            <a:r>
              <a:rPr lang="ru-RU" sz="2400" dirty="0" smtClean="0"/>
              <a:t> </a:t>
            </a:r>
            <a:r>
              <a:rPr lang="ru-RU" sz="2400" dirty="0" err="1"/>
              <a:t>фармакопейні</a:t>
            </a:r>
            <a:r>
              <a:rPr lang="ru-RU" sz="2400" dirty="0"/>
              <a:t> </a:t>
            </a:r>
            <a:r>
              <a:rPr lang="ru-RU" sz="2400" dirty="0" err="1"/>
              <a:t>статті</a:t>
            </a:r>
            <a:r>
              <a:rPr lang="ru-RU" sz="2400" dirty="0"/>
              <a:t> (ВФС).</a:t>
            </a:r>
          </a:p>
          <a:p>
            <a:r>
              <a:rPr lang="ru-RU" sz="2400" dirty="0" err="1" smtClean="0"/>
              <a:t>Державні</a:t>
            </a:r>
            <a:r>
              <a:rPr lang="ru-RU" sz="2400" dirty="0" smtClean="0"/>
              <a:t> </a:t>
            </a:r>
            <a:r>
              <a:rPr lang="ru-RU" sz="2400" dirty="0" err="1"/>
              <a:t>стандарти</a:t>
            </a:r>
            <a:r>
              <a:rPr lang="ru-RU" sz="2400" dirty="0"/>
              <a:t> (ГОСТ).</a:t>
            </a:r>
          </a:p>
          <a:p>
            <a:r>
              <a:rPr lang="ru-RU" sz="2400" dirty="0" err="1" smtClean="0"/>
              <a:t>Галузеві</a:t>
            </a:r>
            <a:r>
              <a:rPr lang="ru-RU" sz="2400" dirty="0" smtClean="0"/>
              <a:t> </a:t>
            </a:r>
            <a:r>
              <a:rPr lang="ru-RU" sz="2400" dirty="0" err="1"/>
              <a:t>стандарти</a:t>
            </a:r>
            <a:r>
              <a:rPr lang="ru-RU" sz="2400" dirty="0"/>
              <a:t> (ОСТ), </a:t>
            </a:r>
            <a:r>
              <a:rPr lang="ru-RU" sz="2400" dirty="0" err="1"/>
              <a:t>Галузевий</a:t>
            </a:r>
            <a:r>
              <a:rPr lang="ru-RU" sz="2400" dirty="0"/>
              <a:t> стандарт </a:t>
            </a:r>
            <a:r>
              <a:rPr lang="ru-RU" sz="2400" dirty="0" err="1"/>
              <a:t>України</a:t>
            </a:r>
            <a:r>
              <a:rPr lang="ru-RU" sz="2400" dirty="0"/>
              <a:t>(ДСТУ).</a:t>
            </a:r>
          </a:p>
          <a:p>
            <a:r>
              <a:rPr lang="ru-RU" sz="2400" dirty="0" err="1" smtClean="0"/>
              <a:t>Технічні</a:t>
            </a:r>
            <a:r>
              <a:rPr lang="ru-RU" sz="2400" dirty="0" smtClean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(ТУ).</a:t>
            </a:r>
          </a:p>
          <a:p>
            <a:r>
              <a:rPr lang="ru-RU" sz="2400" dirty="0" err="1" smtClean="0"/>
              <a:t>Керівний</a:t>
            </a:r>
            <a:r>
              <a:rPr lang="ru-RU" sz="2400" dirty="0" smtClean="0"/>
              <a:t> </a:t>
            </a:r>
            <a:r>
              <a:rPr lang="ru-RU" sz="2400" dirty="0" err="1"/>
              <a:t>нормативний</a:t>
            </a:r>
            <a:r>
              <a:rPr lang="ru-RU" sz="2400" dirty="0"/>
              <a:t> документ (РД) — </a:t>
            </a:r>
            <a:r>
              <a:rPr lang="ru-RU" sz="2400" dirty="0" err="1" smtClean="0"/>
              <a:t>інструкції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 err="1" smtClean="0"/>
              <a:t>методичні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вказівки</a:t>
            </a:r>
            <a:r>
              <a:rPr lang="en-US" sz="2400" dirty="0" smtClean="0"/>
              <a:t>…</a:t>
            </a:r>
            <a:endParaRPr lang="ru-RU" sz="2400" dirty="0"/>
          </a:p>
          <a:p>
            <a:r>
              <a:rPr lang="ru-RU" sz="2400" dirty="0" err="1" smtClean="0"/>
              <a:t>Виробничі</a:t>
            </a:r>
            <a:r>
              <a:rPr lang="ru-RU" sz="2400" dirty="0" smtClean="0"/>
              <a:t> </a:t>
            </a:r>
            <a:r>
              <a:rPr lang="ru-RU" sz="2400" dirty="0"/>
              <a:t>і </a:t>
            </a:r>
            <a:r>
              <a:rPr lang="ru-RU" sz="2400" dirty="0" err="1"/>
              <a:t>технологічні</a:t>
            </a:r>
            <a:r>
              <a:rPr lang="ru-RU" sz="2400" dirty="0"/>
              <a:t> </a:t>
            </a:r>
            <a:r>
              <a:rPr lang="ru-RU" sz="2400" dirty="0" err="1"/>
              <a:t>інструкції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26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4019" y="99675"/>
            <a:ext cx="8911687" cy="1280890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Позначення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стадій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71601" y="1376083"/>
            <a:ext cx="11291046" cy="579568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"</a:t>
            </a:r>
            <a:r>
              <a:rPr lang="ru-RU" sz="2400" dirty="0"/>
              <a:t>ВР" -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допоміжних</a:t>
            </a:r>
            <a:r>
              <a:rPr lang="ru-RU" sz="2400" dirty="0"/>
              <a:t> </a:t>
            </a:r>
            <a:r>
              <a:rPr lang="ru-RU" sz="2400" dirty="0" err="1"/>
              <a:t>робіт</a:t>
            </a:r>
            <a:endParaRPr lang="ru-RU" sz="2400" dirty="0"/>
          </a:p>
          <a:p>
            <a:r>
              <a:rPr lang="ru-RU" sz="2400" dirty="0"/>
              <a:t>"ТП" - </a:t>
            </a:r>
            <a:r>
              <a:rPr lang="ru-RU" sz="2400" dirty="0" err="1"/>
              <a:t>стадії</a:t>
            </a:r>
            <a:r>
              <a:rPr lang="ru-RU" sz="2400" dirty="0"/>
              <a:t> основного </a:t>
            </a:r>
            <a:r>
              <a:rPr lang="ru-RU" sz="2400" dirty="0" err="1"/>
              <a:t>технологічного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endParaRPr lang="ru-RU" sz="2400" dirty="0"/>
          </a:p>
          <a:p>
            <a:r>
              <a:rPr lang="ru-RU" sz="2400" dirty="0"/>
              <a:t>"ВО" -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переробки</a:t>
            </a:r>
            <a:r>
              <a:rPr lang="ru-RU" sz="2400" dirty="0"/>
              <a:t> </a:t>
            </a:r>
            <a:r>
              <a:rPr lang="ru-RU" sz="2400" dirty="0" err="1"/>
              <a:t>використовуваних</a:t>
            </a:r>
            <a:r>
              <a:rPr lang="ru-RU" sz="2400" dirty="0"/>
              <a:t> </a:t>
            </a:r>
            <a:r>
              <a:rPr lang="ru-RU" sz="2400" dirty="0" err="1"/>
              <a:t>відходів</a:t>
            </a:r>
            <a:endParaRPr lang="ru-RU" sz="2400" dirty="0"/>
          </a:p>
          <a:p>
            <a:r>
              <a:rPr lang="ru-RU" sz="2400" dirty="0"/>
              <a:t>"ОБО" -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знешкодження</a:t>
            </a:r>
            <a:r>
              <a:rPr lang="ru-RU" sz="2400" dirty="0"/>
              <a:t> </a:t>
            </a:r>
            <a:r>
              <a:rPr lang="ru-RU" sz="2400" dirty="0" err="1"/>
              <a:t>відходів</a:t>
            </a:r>
            <a:endParaRPr lang="ru-RU" sz="2400" dirty="0"/>
          </a:p>
          <a:p>
            <a:r>
              <a:rPr lang="ru-RU" sz="2400" dirty="0"/>
              <a:t>"ОБВ" -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знешкодження</a:t>
            </a:r>
            <a:r>
              <a:rPr lang="ru-RU" sz="2400" dirty="0"/>
              <a:t> </a:t>
            </a:r>
            <a:r>
              <a:rPr lang="ru-RU" sz="2400" dirty="0" err="1"/>
              <a:t>технологічних</a:t>
            </a:r>
            <a:r>
              <a:rPr lang="ru-RU" sz="2400" dirty="0"/>
              <a:t> і </a:t>
            </a:r>
            <a:r>
              <a:rPr lang="ru-RU" sz="2400" dirty="0" err="1"/>
              <a:t>вентиляційних</a:t>
            </a:r>
            <a:r>
              <a:rPr lang="ru-RU" sz="2400" dirty="0"/>
              <a:t> </a:t>
            </a:r>
            <a:r>
              <a:rPr lang="ru-RU" sz="2400" dirty="0" err="1"/>
              <a:t>викидів</a:t>
            </a:r>
            <a:r>
              <a:rPr lang="ru-RU" sz="2400" dirty="0"/>
              <a:t> в атмосферу</a:t>
            </a:r>
          </a:p>
          <a:p>
            <a:r>
              <a:rPr lang="ru-RU" sz="2400" dirty="0"/>
              <a:t>"УМО" -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упаковування</a:t>
            </a:r>
            <a:r>
              <a:rPr lang="ru-RU" sz="2400" dirty="0"/>
              <a:t>, </a:t>
            </a:r>
            <a:r>
              <a:rPr lang="ru-RU" sz="2400" dirty="0" err="1"/>
              <a:t>маркування</a:t>
            </a:r>
            <a:r>
              <a:rPr lang="ru-RU" sz="2400" dirty="0"/>
              <a:t> і </a:t>
            </a:r>
            <a:r>
              <a:rPr lang="ru-RU" sz="2400" dirty="0" err="1"/>
              <a:t>відвантаження</a:t>
            </a:r>
            <a:r>
              <a:rPr lang="ru-RU" sz="2400" dirty="0"/>
              <a:t> готового продукту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43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2117" y="2466357"/>
            <a:ext cx="5647765" cy="96264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 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955979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43</TotalTime>
  <Words>356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Tw Cen MT</vt:lpstr>
      <vt:lpstr>Капля</vt:lpstr>
      <vt:lpstr>Нормативно-технічна документація у виробництві ГЛЗ. Промисловий регламент. Матеріальний баланс. Основні положення GMP</vt:lpstr>
      <vt:lpstr>Конкретні цілі</vt:lpstr>
      <vt:lpstr>Основні терміни і поняття</vt:lpstr>
      <vt:lpstr>НТД на лікарські препарати:</vt:lpstr>
      <vt:lpstr>Позначення стадій </vt:lpstr>
      <vt:lpstr>Дякую за увагу 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Нормативно-технічна документація у виробництві ГЛЗ. Промисловий регламент. Матеріальний баланс. Основні положення GMP</dc:title>
  <dc:creator>Татьяна Цепкова</dc:creator>
  <cp:lastModifiedBy>Татьяна Цепкова</cp:lastModifiedBy>
  <cp:revision>8</cp:revision>
  <dcterms:created xsi:type="dcterms:W3CDTF">2020-11-02T19:51:08Z</dcterms:created>
  <dcterms:modified xsi:type="dcterms:W3CDTF">2020-11-25T10:38:24Z</dcterms:modified>
</cp:coreProperties>
</file>