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4BE5CDF-04B0-41E7-9EE1-C53FFDE1EEF8}">
          <p14:sldIdLst>
            <p14:sldId id="256"/>
            <p14:sldId id="257"/>
            <p14:sldId id="258"/>
            <p14:sldId id="259"/>
            <p14:sldId id="260"/>
          </p14:sldIdLst>
        </p14:section>
        <p14:section name="Раздел без заголовка" id="{3DDE6D1D-4A77-40D1-BB1C-560A3E83C663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365" y="1973137"/>
            <a:ext cx="12192000" cy="2509213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Вимоги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стерильної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продукції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показників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якості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ампульного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7218" y="134471"/>
            <a:ext cx="6357564" cy="995082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Одеський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університет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Кафедра </a:t>
            </a:r>
            <a:r>
              <a:rPr lang="ru-RU" sz="2000" dirty="0" err="1" smtClean="0"/>
              <a:t>технології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ліків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83541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6193" y="914400"/>
            <a:ext cx="3828555" cy="753083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06198" y="2205729"/>
            <a:ext cx="11094450" cy="1653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err="1"/>
              <a:t>Вміти</a:t>
            </a:r>
            <a:r>
              <a:rPr lang="ru-RU" sz="2800" dirty="0"/>
              <a:t> </a:t>
            </a:r>
            <a:r>
              <a:rPr lang="ru-RU" sz="2800" dirty="0" err="1"/>
              <a:t>визначати</a:t>
            </a:r>
            <a:r>
              <a:rPr lang="ru-RU" sz="2800" dirty="0"/>
              <a:t> склад та </a:t>
            </a:r>
            <a:r>
              <a:rPr lang="ru-RU" sz="2800" dirty="0" err="1"/>
              <a:t>основні</a:t>
            </a:r>
            <a:r>
              <a:rPr lang="ru-RU" sz="2800" dirty="0"/>
              <a:t> </a:t>
            </a:r>
            <a:r>
              <a:rPr lang="ru-RU" sz="2800" dirty="0" err="1"/>
              <a:t>показники</a:t>
            </a:r>
            <a:r>
              <a:rPr lang="ru-RU" sz="2800" dirty="0"/>
              <a:t> </a:t>
            </a:r>
            <a:r>
              <a:rPr lang="ru-RU" sz="2800" dirty="0" err="1"/>
              <a:t>якості</a:t>
            </a:r>
            <a:r>
              <a:rPr lang="ru-RU" sz="2800" dirty="0"/>
              <a:t> ампульного </a:t>
            </a:r>
            <a:r>
              <a:rPr lang="ru-RU" sz="2800" dirty="0" err="1"/>
              <a:t>скла</a:t>
            </a:r>
            <a:r>
              <a:rPr lang="ru-RU" sz="2800" dirty="0"/>
              <a:t>. </a:t>
            </a:r>
            <a:r>
              <a:rPr lang="ru-RU" sz="2800" dirty="0" err="1"/>
              <a:t>Вміти</a:t>
            </a:r>
            <a:r>
              <a:rPr lang="ru-RU" sz="2800" dirty="0"/>
              <a:t> </a:t>
            </a:r>
            <a:r>
              <a:rPr lang="ru-RU" sz="2800" dirty="0" err="1"/>
              <a:t>проводити</a:t>
            </a:r>
            <a:r>
              <a:rPr lang="ru-RU" sz="2800" dirty="0"/>
              <a:t> </a:t>
            </a:r>
            <a:r>
              <a:rPr lang="ru-RU" sz="2800" dirty="0" err="1"/>
              <a:t>підготовчі</a:t>
            </a:r>
            <a:r>
              <a:rPr lang="ru-RU" sz="2800" dirty="0"/>
              <a:t> </a:t>
            </a:r>
            <a:r>
              <a:rPr lang="ru-RU" sz="2800" dirty="0" err="1"/>
              <a:t>операції</a:t>
            </a:r>
            <a:r>
              <a:rPr lang="ru-RU" sz="2800" dirty="0"/>
              <a:t> до </a:t>
            </a:r>
            <a:r>
              <a:rPr lang="ru-RU" sz="2800" dirty="0" err="1"/>
              <a:t>наповнення</a:t>
            </a:r>
            <a:r>
              <a:rPr lang="ru-RU" sz="2800" dirty="0"/>
              <a:t> ампул </a:t>
            </a:r>
            <a:r>
              <a:rPr lang="ru-RU" sz="2800" dirty="0" err="1"/>
              <a:t>розчинами</a:t>
            </a:r>
            <a:r>
              <a:rPr lang="ru-RU" sz="2800" dirty="0"/>
              <a:t> для </a:t>
            </a:r>
            <a:r>
              <a:rPr lang="ru-RU" sz="2800" dirty="0" err="1"/>
              <a:t>ін’єкцій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6836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6298" y="215105"/>
            <a:ext cx="5899402" cy="927895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8611" y="1143000"/>
            <a:ext cx="11994777" cy="601083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Стерильна </a:t>
            </a:r>
            <a:r>
              <a:rPr lang="ru-RU" dirty="0" err="1"/>
              <a:t>продукція</a:t>
            </a:r>
            <a:r>
              <a:rPr lang="ru-RU" dirty="0"/>
              <a:t> парентерального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випускається</a:t>
            </a:r>
            <a:r>
              <a:rPr lang="ru-RU" dirty="0"/>
              <a:t> в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первинних</a:t>
            </a:r>
            <a:r>
              <a:rPr lang="ru-RU" dirty="0"/>
              <a:t> контейнерах( сосудах), </a:t>
            </a:r>
            <a:r>
              <a:rPr lang="ru-RU" dirty="0" err="1"/>
              <a:t>виготовлених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скломаси</a:t>
            </a:r>
            <a:r>
              <a:rPr lang="ru-RU" dirty="0"/>
              <a:t> ( </a:t>
            </a:r>
            <a:r>
              <a:rPr lang="ru-RU" dirty="0" err="1"/>
              <a:t>ампули</a:t>
            </a:r>
            <a:r>
              <a:rPr lang="ru-RU" dirty="0"/>
              <a:t>, </a:t>
            </a:r>
            <a:r>
              <a:rPr lang="ru-RU" dirty="0" err="1"/>
              <a:t>флакони</a:t>
            </a:r>
            <a:r>
              <a:rPr lang="ru-RU" dirty="0"/>
              <a:t>, </a:t>
            </a:r>
            <a:r>
              <a:rPr lang="ru-RU" dirty="0" err="1"/>
              <a:t>карпули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полімерних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( </a:t>
            </a:r>
            <a:r>
              <a:rPr lang="ru-RU" dirty="0" err="1"/>
              <a:t>флакони</a:t>
            </a:r>
            <a:r>
              <a:rPr lang="ru-RU" dirty="0"/>
              <a:t>, </a:t>
            </a:r>
            <a:r>
              <a:rPr lang="ru-RU" dirty="0" err="1"/>
              <a:t>гнучкі</a:t>
            </a:r>
            <a:r>
              <a:rPr lang="ru-RU" dirty="0"/>
              <a:t> </a:t>
            </a:r>
            <a:r>
              <a:rPr lang="ru-RU" dirty="0" err="1"/>
              <a:t>контейнери</a:t>
            </a:r>
            <a:r>
              <a:rPr lang="ru-RU" dirty="0"/>
              <a:t>, шприц - </a:t>
            </a:r>
            <a:r>
              <a:rPr lang="ru-RU" dirty="0" err="1"/>
              <a:t>ампули</a:t>
            </a:r>
            <a:r>
              <a:rPr lang="ru-RU" dirty="0"/>
              <a:t>).</a:t>
            </a:r>
          </a:p>
          <a:p>
            <a:r>
              <a:rPr lang="ru-RU" dirty="0" err="1"/>
              <a:t>Ампульне</a:t>
            </a:r>
            <a:r>
              <a:rPr lang="ru-RU" dirty="0"/>
              <a:t> </a:t>
            </a:r>
            <a:r>
              <a:rPr lang="ru-RU" dirty="0" err="1"/>
              <a:t>скло</a:t>
            </a:r>
            <a:r>
              <a:rPr lang="ru-RU" dirty="0"/>
              <a:t> — </a:t>
            </a:r>
            <a:r>
              <a:rPr lang="ru-RU" dirty="0" err="1"/>
              <a:t>твердий</a:t>
            </a:r>
            <a:r>
              <a:rPr lang="ru-RU" dirty="0"/>
              <a:t> </a:t>
            </a:r>
            <a:r>
              <a:rPr lang="ru-RU" dirty="0" err="1"/>
              <a:t>аморфний</a:t>
            </a:r>
            <a:r>
              <a:rPr lang="ru-RU" dirty="0"/>
              <a:t> </a:t>
            </a:r>
            <a:r>
              <a:rPr lang="ru-RU" dirty="0" err="1"/>
              <a:t>прозорий</a:t>
            </a:r>
            <a:r>
              <a:rPr lang="ru-RU" dirty="0"/>
              <a:t> у </a:t>
            </a:r>
            <a:r>
              <a:rPr lang="ru-RU" dirty="0" err="1"/>
              <a:t>тій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іншій</a:t>
            </a:r>
            <a:r>
              <a:rPr lang="ru-RU" dirty="0"/>
              <a:t>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оптичного</a:t>
            </a:r>
            <a:r>
              <a:rPr lang="ru-RU" dirty="0"/>
              <a:t> </a:t>
            </a:r>
            <a:r>
              <a:rPr lang="ru-RU" dirty="0" err="1"/>
              <a:t>діапазону</a:t>
            </a:r>
            <a:r>
              <a:rPr lang="ru-RU" dirty="0"/>
              <a:t> (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складу) </a:t>
            </a:r>
            <a:r>
              <a:rPr lang="ru-RU" dirty="0" err="1"/>
              <a:t>матеріал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одержують</a:t>
            </a:r>
            <a:r>
              <a:rPr lang="ru-RU" dirty="0"/>
              <a:t> при </a:t>
            </a:r>
            <a:r>
              <a:rPr lang="ru-RU" dirty="0" err="1"/>
              <a:t>застиганні</a:t>
            </a:r>
            <a:r>
              <a:rPr lang="ru-RU" dirty="0"/>
              <a:t> </a:t>
            </a:r>
            <a:r>
              <a:rPr lang="ru-RU" dirty="0" err="1"/>
              <a:t>розплаву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склоутворювальні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(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кремнію</a:t>
            </a:r>
            <a:r>
              <a:rPr lang="ru-RU" dirty="0"/>
              <a:t>, бору, </a:t>
            </a:r>
            <a:r>
              <a:rPr lang="ru-RU" dirty="0" err="1"/>
              <a:t>алюмінію</a:t>
            </a:r>
            <a:r>
              <a:rPr lang="ru-RU" dirty="0"/>
              <a:t>, фосфору </a:t>
            </a:r>
            <a:r>
              <a:rPr lang="ru-RU" dirty="0" err="1"/>
              <a:t>тощо</a:t>
            </a:r>
            <a:r>
              <a:rPr lang="ru-RU" dirty="0"/>
              <a:t>) і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(</a:t>
            </a:r>
            <a:r>
              <a:rPr lang="ru-RU" dirty="0" err="1"/>
              <a:t>літію</a:t>
            </a:r>
            <a:r>
              <a:rPr lang="ru-RU" dirty="0"/>
              <a:t>, </a:t>
            </a:r>
            <a:r>
              <a:rPr lang="ru-RU" dirty="0" err="1"/>
              <a:t>калію</a:t>
            </a:r>
            <a:r>
              <a:rPr lang="ru-RU" dirty="0"/>
              <a:t>, </a:t>
            </a:r>
            <a:r>
              <a:rPr lang="ru-RU" dirty="0" err="1"/>
              <a:t>магнію</a:t>
            </a:r>
            <a:r>
              <a:rPr lang="ru-RU" dirty="0"/>
              <a:t>, </a:t>
            </a:r>
            <a:r>
              <a:rPr lang="ru-RU" dirty="0" err="1"/>
              <a:t>свинцю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 </a:t>
            </a:r>
            <a:r>
              <a:rPr lang="ru-RU" dirty="0" err="1"/>
              <a:t>Найпоширеніше</a:t>
            </a:r>
            <a:r>
              <a:rPr lang="ru-RU" dirty="0"/>
              <a:t> </a:t>
            </a:r>
            <a:r>
              <a:rPr lang="ru-RU" dirty="0" err="1"/>
              <a:t>силікатне</a:t>
            </a:r>
            <a:r>
              <a:rPr lang="ru-RU" dirty="0"/>
              <a:t> </a:t>
            </a:r>
            <a:r>
              <a:rPr lang="ru-RU" dirty="0" err="1"/>
              <a:t>ампульне</a:t>
            </a:r>
            <a:r>
              <a:rPr lang="ru-RU" dirty="0"/>
              <a:t> </a:t>
            </a:r>
            <a:r>
              <a:rPr lang="ru-RU" dirty="0" err="1"/>
              <a:t>скло</a:t>
            </a:r>
            <a:r>
              <a:rPr lang="ru-RU" dirty="0"/>
              <a:t> — </a:t>
            </a:r>
            <a:r>
              <a:rPr lang="ru-RU" dirty="0" err="1"/>
              <a:t>структурована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, одержана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</a:t>
            </a:r>
            <a:r>
              <a:rPr lang="ru-RU" dirty="0" err="1"/>
              <a:t>розплавленої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 </a:t>
            </a:r>
            <a:r>
              <a:rPr lang="ru-RU" dirty="0" err="1"/>
              <a:t>силікатів</a:t>
            </a:r>
            <a:r>
              <a:rPr lang="ru-RU" dirty="0"/>
              <a:t> і </a:t>
            </a:r>
            <a:r>
              <a:rPr lang="ru-RU" dirty="0" err="1"/>
              <a:t>оксидів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.</a:t>
            </a:r>
          </a:p>
          <a:p>
            <a:r>
              <a:rPr lang="ru-RU" dirty="0"/>
              <a:t>До складу ампульного </a:t>
            </a:r>
            <a:r>
              <a:rPr lang="ru-RU" dirty="0" err="1"/>
              <a:t>скла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кремнію</a:t>
            </a:r>
            <a:r>
              <a:rPr lang="ru-RU" dirty="0"/>
              <a:t>, </a:t>
            </a:r>
            <a:r>
              <a:rPr lang="ru-RU" dirty="0" err="1"/>
              <a:t>натрію</a:t>
            </a:r>
            <a:r>
              <a:rPr lang="ru-RU" dirty="0"/>
              <a:t>, </a:t>
            </a:r>
            <a:r>
              <a:rPr lang="ru-RU" dirty="0" err="1"/>
              <a:t>кальцію</a:t>
            </a:r>
            <a:r>
              <a:rPr lang="ru-RU" dirty="0"/>
              <a:t>, бору, </a:t>
            </a:r>
            <a:r>
              <a:rPr lang="ru-RU" dirty="0" err="1"/>
              <a:t>алюмінію</a:t>
            </a:r>
            <a:r>
              <a:rPr lang="ru-RU" dirty="0"/>
              <a:t>.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хімічного</a:t>
            </a:r>
            <a:r>
              <a:rPr lang="ru-RU" dirty="0"/>
              <a:t> складу ампульного </a:t>
            </a:r>
            <a:r>
              <a:rPr lang="ru-RU" dirty="0" err="1"/>
              <a:t>скла</a:t>
            </a:r>
            <a:r>
              <a:rPr lang="ru-RU" dirty="0"/>
              <a:t> </a:t>
            </a:r>
            <a:r>
              <a:rPr lang="ru-RU" dirty="0" err="1"/>
              <a:t>поділяють</a:t>
            </a:r>
            <a:r>
              <a:rPr lang="ru-RU" dirty="0"/>
              <a:t> на </a:t>
            </a:r>
            <a:r>
              <a:rPr lang="ru-RU" dirty="0" err="1"/>
              <a:t>силікатне</a:t>
            </a:r>
            <a:r>
              <a:rPr lang="ru-RU" dirty="0"/>
              <a:t>, </a:t>
            </a:r>
            <a:r>
              <a:rPr lang="ru-RU" dirty="0" err="1"/>
              <a:t>боросилікатне</a:t>
            </a:r>
            <a:r>
              <a:rPr lang="ru-RU" dirty="0"/>
              <a:t>, </a:t>
            </a:r>
            <a:r>
              <a:rPr lang="ru-RU" dirty="0" err="1"/>
              <a:t>боратне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Найпростіший</a:t>
            </a:r>
            <a:r>
              <a:rPr lang="ru-RU" dirty="0"/>
              <a:t> склад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ампульне</a:t>
            </a:r>
            <a:r>
              <a:rPr lang="ru-RU" dirty="0"/>
              <a:t> </a:t>
            </a:r>
            <a:r>
              <a:rPr lang="ru-RU" dirty="0" err="1"/>
              <a:t>скло</a:t>
            </a:r>
            <a:r>
              <a:rPr lang="ru-RU" dirty="0"/>
              <a:t> , </a:t>
            </a:r>
            <a:r>
              <a:rPr lang="ru-RU" dirty="0" err="1"/>
              <a:t>одержане</a:t>
            </a:r>
            <a:r>
              <a:rPr lang="ru-RU" dirty="0"/>
              <a:t> </a:t>
            </a:r>
            <a:r>
              <a:rPr lang="ru-RU" dirty="0" err="1"/>
              <a:t>розплавленням</a:t>
            </a:r>
            <a:r>
              <a:rPr lang="ru-RU" dirty="0"/>
              <a:t> </a:t>
            </a:r>
            <a:r>
              <a:rPr lang="ru-RU" dirty="0" err="1"/>
              <a:t>кварцового</a:t>
            </a:r>
            <a:r>
              <a:rPr lang="ru-RU" dirty="0"/>
              <a:t> </a:t>
            </a:r>
            <a:r>
              <a:rPr lang="ru-RU" dirty="0" err="1"/>
              <a:t>піску</a:t>
            </a:r>
            <a:r>
              <a:rPr lang="ru-RU" dirty="0"/>
              <a:t> (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95–98% </a:t>
            </a:r>
            <a:r>
              <a:rPr lang="ru-RU" dirty="0" err="1"/>
              <a:t>кремнію</a:t>
            </a:r>
            <a:r>
              <a:rPr lang="ru-RU" dirty="0"/>
              <a:t> </a:t>
            </a:r>
            <a:r>
              <a:rPr lang="ru-RU" dirty="0" err="1"/>
              <a:t>діоксиду</a:t>
            </a:r>
            <a:r>
              <a:rPr lang="ru-RU" dirty="0"/>
              <a:t>) до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склоподібної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, яка </a:t>
            </a:r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виготовлення</a:t>
            </a:r>
            <a:r>
              <a:rPr lang="ru-RU" dirty="0"/>
              <a:t> так званого </a:t>
            </a:r>
            <a:r>
              <a:rPr lang="ru-RU" dirty="0" err="1"/>
              <a:t>кварцового</a:t>
            </a:r>
            <a:r>
              <a:rPr lang="ru-RU" dirty="0"/>
              <a:t> посуду, з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термічною</a:t>
            </a:r>
            <a:r>
              <a:rPr lang="ru-RU" dirty="0"/>
              <a:t> і </a:t>
            </a:r>
            <a:r>
              <a:rPr lang="ru-RU" dirty="0" err="1"/>
              <a:t>хімічною</a:t>
            </a:r>
            <a:r>
              <a:rPr lang="ru-RU" dirty="0"/>
              <a:t> </a:t>
            </a:r>
            <a:r>
              <a:rPr lang="ru-RU" dirty="0" err="1"/>
              <a:t>стійкістю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ампульне</a:t>
            </a:r>
            <a:r>
              <a:rPr lang="ru-RU" dirty="0"/>
              <a:t> </a:t>
            </a:r>
            <a:r>
              <a:rPr lang="ru-RU" dirty="0" err="1"/>
              <a:t>скло</a:t>
            </a:r>
            <a:r>
              <a:rPr lang="ru-RU" dirty="0"/>
              <a:t> для </a:t>
            </a:r>
            <a:r>
              <a:rPr lang="ru-RU" dirty="0" err="1"/>
              <a:t>виготовлення</a:t>
            </a:r>
            <a:r>
              <a:rPr lang="ru-RU" dirty="0"/>
              <a:t> ампул не </a:t>
            </a:r>
            <a:r>
              <a:rPr lang="ru-RU" dirty="0" err="1"/>
              <a:t>застосовують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температуру </a:t>
            </a:r>
            <a:r>
              <a:rPr lang="ru-RU" dirty="0" err="1"/>
              <a:t>плавлення</a:t>
            </a:r>
            <a:r>
              <a:rPr lang="ru-RU" dirty="0"/>
              <a:t>, для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до </a:t>
            </a:r>
            <a:r>
              <a:rPr lang="ru-RU" dirty="0" err="1"/>
              <a:t>його</a:t>
            </a:r>
            <a:r>
              <a:rPr lang="ru-RU" dirty="0"/>
              <a:t> складу </a:t>
            </a:r>
            <a:r>
              <a:rPr lang="ru-RU" dirty="0" err="1"/>
              <a:t>додають</a:t>
            </a:r>
            <a:r>
              <a:rPr lang="ru-RU" dirty="0"/>
              <a:t>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. </a:t>
            </a:r>
            <a:r>
              <a:rPr lang="ru-RU" dirty="0" err="1"/>
              <a:t>Зміюючи</a:t>
            </a:r>
            <a:r>
              <a:rPr lang="ru-RU" dirty="0"/>
              <a:t> склад </a:t>
            </a:r>
            <a:r>
              <a:rPr lang="ru-RU" dirty="0" err="1"/>
              <a:t>компонентів</a:t>
            </a:r>
            <a:r>
              <a:rPr lang="ru-RU" dirty="0"/>
              <a:t> і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одержати</a:t>
            </a:r>
            <a:r>
              <a:rPr lang="ru-RU" dirty="0"/>
              <a:t> </a:t>
            </a:r>
            <a:r>
              <a:rPr lang="ru-RU" dirty="0" err="1"/>
              <a:t>скло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заданими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546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7663" y="228600"/>
            <a:ext cx="5576673" cy="806871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917" y="1344754"/>
            <a:ext cx="12192000" cy="5768740"/>
          </a:xfrm>
        </p:spPr>
        <p:txBody>
          <a:bodyPr/>
          <a:lstStyle/>
          <a:p>
            <a:r>
              <a:rPr lang="ru-RU" dirty="0" err="1" smtClean="0"/>
              <a:t>Прозорість</a:t>
            </a:r>
            <a:r>
              <a:rPr lang="ru-RU" dirty="0" smtClean="0"/>
              <a:t>- </a:t>
            </a:r>
            <a:r>
              <a:rPr lang="ru-RU" dirty="0"/>
              <a:t>для </a:t>
            </a:r>
            <a:r>
              <a:rPr lang="ru-RU" dirty="0" err="1"/>
              <a:t>візуального</a:t>
            </a:r>
            <a:r>
              <a:rPr lang="ru-RU" dirty="0"/>
              <a:t> і </a:t>
            </a:r>
            <a:r>
              <a:rPr lang="ru-RU" dirty="0" err="1"/>
              <a:t>оптичного</a:t>
            </a:r>
            <a:r>
              <a:rPr lang="ru-RU" dirty="0"/>
              <a:t> контролю на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механічних</a:t>
            </a:r>
            <a:r>
              <a:rPr lang="ru-RU" dirty="0"/>
              <a:t> </a:t>
            </a:r>
            <a:r>
              <a:rPr lang="ru-RU" dirty="0" err="1" smtClean="0"/>
              <a:t>включень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Безбарвність</a:t>
            </a:r>
            <a:r>
              <a:rPr lang="ru-RU" dirty="0" smtClean="0"/>
              <a:t>-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механічних</a:t>
            </a:r>
            <a:r>
              <a:rPr lang="ru-RU" dirty="0"/>
              <a:t> </a:t>
            </a:r>
            <a:r>
              <a:rPr lang="ru-RU" dirty="0" err="1"/>
              <a:t>включень</a:t>
            </a:r>
            <a:r>
              <a:rPr lang="ru-RU" dirty="0"/>
              <a:t>,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кольору</a:t>
            </a:r>
            <a:r>
              <a:rPr lang="ru-RU" dirty="0"/>
              <a:t> </a:t>
            </a:r>
            <a:r>
              <a:rPr lang="ru-RU" dirty="0" err="1" smtClean="0"/>
              <a:t>розчину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Легкоплавкість</a:t>
            </a:r>
            <a:r>
              <a:rPr lang="ru-RU" dirty="0" smtClean="0"/>
              <a:t> - </a:t>
            </a:r>
            <a:r>
              <a:rPr lang="ru-RU" dirty="0" err="1"/>
              <a:t>необхідна</a:t>
            </a:r>
            <a:r>
              <a:rPr lang="ru-RU" dirty="0"/>
              <a:t> для </a:t>
            </a:r>
            <a:r>
              <a:rPr lang="ru-RU" dirty="0" err="1"/>
              <a:t>якісної</a:t>
            </a:r>
            <a:r>
              <a:rPr lang="ru-RU" dirty="0"/>
              <a:t> запайки ампул при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невисокій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для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нагрівання</a:t>
            </a:r>
            <a:r>
              <a:rPr lang="ru-RU" dirty="0"/>
              <a:t> </a:t>
            </a:r>
            <a:r>
              <a:rPr lang="ru-RU" dirty="0" err="1" smtClean="0"/>
              <a:t>розчину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Термічна</a:t>
            </a:r>
            <a:r>
              <a:rPr lang="ru-RU" dirty="0" smtClean="0"/>
              <a:t> </a:t>
            </a:r>
            <a:r>
              <a:rPr lang="ru-RU" dirty="0" err="1" smtClean="0"/>
              <a:t>стійкість</a:t>
            </a:r>
            <a:r>
              <a:rPr lang="ru-RU" dirty="0" smtClean="0"/>
              <a:t> -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скляних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 не </a:t>
            </a:r>
            <a:r>
              <a:rPr lang="ru-RU" dirty="0" err="1"/>
              <a:t>руйнуватись</a:t>
            </a:r>
            <a:r>
              <a:rPr lang="ru-RU" dirty="0"/>
              <a:t> при </a:t>
            </a:r>
            <a:r>
              <a:rPr lang="ru-RU" dirty="0" err="1"/>
              <a:t>різких</a:t>
            </a:r>
            <a:r>
              <a:rPr lang="ru-RU" dirty="0"/>
              <a:t> </a:t>
            </a:r>
            <a:r>
              <a:rPr lang="ru-RU" dirty="0" err="1"/>
              <a:t>коливаннях</a:t>
            </a:r>
            <a:r>
              <a:rPr lang="ru-RU" dirty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Хімічна</a:t>
            </a:r>
            <a:r>
              <a:rPr lang="ru-RU" dirty="0" smtClean="0"/>
              <a:t> </a:t>
            </a:r>
            <a:r>
              <a:rPr lang="ru-RU" dirty="0" err="1" smtClean="0"/>
              <a:t>стійкість</a:t>
            </a:r>
            <a:r>
              <a:rPr lang="ru-RU" dirty="0" smtClean="0"/>
              <a:t> - </a:t>
            </a:r>
            <a:r>
              <a:rPr lang="ru-RU" dirty="0" err="1"/>
              <a:t>гарантує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препарату,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властивість</a:t>
            </a:r>
            <a:r>
              <a:rPr lang="ru-RU" dirty="0"/>
              <a:t> </a:t>
            </a:r>
            <a:r>
              <a:rPr lang="ru-RU" dirty="0" err="1"/>
              <a:t>скла</a:t>
            </a:r>
            <a:r>
              <a:rPr lang="ru-RU" dirty="0"/>
              <a:t> до </a:t>
            </a:r>
            <a:r>
              <a:rPr lang="ru-RU" dirty="0" err="1" smtClean="0"/>
              <a:t>вилужнювання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Механічна</a:t>
            </a:r>
            <a:r>
              <a:rPr lang="ru-RU" dirty="0" smtClean="0"/>
              <a:t> </a:t>
            </a:r>
            <a:r>
              <a:rPr lang="ru-RU" dirty="0" err="1" smtClean="0"/>
              <a:t>міцність</a:t>
            </a:r>
            <a:r>
              <a:rPr lang="ru-RU" dirty="0" smtClean="0"/>
              <a:t> - </a:t>
            </a:r>
            <a:r>
              <a:rPr lang="ru-RU" dirty="0"/>
              <a:t>для </a:t>
            </a:r>
            <a:r>
              <a:rPr lang="ru-RU" dirty="0" err="1"/>
              <a:t>витримування</a:t>
            </a:r>
            <a:r>
              <a:rPr lang="ru-RU" dirty="0"/>
              <a:t> </a:t>
            </a:r>
            <a:r>
              <a:rPr lang="ru-RU" dirty="0" err="1"/>
              <a:t>навантажень</a:t>
            </a:r>
            <a:r>
              <a:rPr lang="ru-RU" dirty="0"/>
              <a:t> при </a:t>
            </a:r>
            <a:r>
              <a:rPr lang="ru-RU" dirty="0" err="1"/>
              <a:t>обробці</a:t>
            </a:r>
            <a:r>
              <a:rPr lang="ru-RU" dirty="0"/>
              <a:t> ампул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транспортуванні</a:t>
            </a:r>
            <a:r>
              <a:rPr lang="ru-RU" dirty="0"/>
              <a:t>, </a:t>
            </a:r>
            <a:r>
              <a:rPr lang="ru-RU" dirty="0" err="1" smtClean="0"/>
              <a:t>зберіганні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Питома</a:t>
            </a:r>
            <a:r>
              <a:rPr lang="ru-RU" dirty="0" smtClean="0"/>
              <a:t> </a:t>
            </a:r>
            <a:r>
              <a:rPr lang="ru-RU" dirty="0" err="1" smtClean="0"/>
              <a:t>поверхня</a:t>
            </a:r>
            <a:r>
              <a:rPr lang="ru-RU" dirty="0" smtClean="0"/>
              <a:t> </a:t>
            </a:r>
            <a:r>
              <a:rPr lang="ru-RU" dirty="0"/>
              <a:t>контакту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 smtClean="0"/>
              <a:t>склом</a:t>
            </a:r>
            <a:r>
              <a:rPr lang="ru-RU" dirty="0" smtClean="0"/>
              <a:t> - </a:t>
            </a:r>
            <a:r>
              <a:rPr lang="ru-RU" dirty="0" err="1"/>
              <a:t>чим</a:t>
            </a:r>
            <a:r>
              <a:rPr lang="ru-RU" dirty="0"/>
              <a:t> </a:t>
            </a:r>
            <a:r>
              <a:rPr lang="ru-RU" dirty="0" err="1"/>
              <a:t>більша</a:t>
            </a:r>
            <a:r>
              <a:rPr lang="ru-RU" dirty="0"/>
              <a:t> дана величина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хімічна</a:t>
            </a:r>
            <a:r>
              <a:rPr lang="ru-RU" dirty="0"/>
              <a:t> </a:t>
            </a:r>
            <a:r>
              <a:rPr lang="ru-RU" dirty="0" err="1"/>
              <a:t>стійкість</a:t>
            </a:r>
            <a:r>
              <a:rPr lang="ru-RU" dirty="0"/>
              <a:t> </a:t>
            </a:r>
            <a:r>
              <a:rPr lang="ru-RU" dirty="0" err="1"/>
              <a:t>скла</a:t>
            </a:r>
            <a:r>
              <a:rPr lang="ru-RU" dirty="0"/>
              <a:t>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35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5623" y="295836"/>
            <a:ext cx="8050932" cy="793424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79930" y="1452328"/>
            <a:ext cx="9372600" cy="5970447"/>
          </a:xfrm>
        </p:spPr>
        <p:txBody>
          <a:bodyPr>
            <a:normAutofit/>
          </a:bodyPr>
          <a:lstStyle/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. </a:t>
            </a:r>
            <a:r>
              <a:rPr lang="ru-RU" dirty="0" err="1"/>
              <a:t>Одержання</a:t>
            </a:r>
            <a:r>
              <a:rPr lang="ru-RU" dirty="0"/>
              <a:t> ампульного </a:t>
            </a:r>
            <a:r>
              <a:rPr lang="ru-RU" dirty="0" err="1"/>
              <a:t>скла</a:t>
            </a:r>
            <a:r>
              <a:rPr lang="ru-RU" dirty="0" smtClean="0"/>
              <a:t>.</a:t>
            </a:r>
          </a:p>
          <a:p>
            <a:r>
              <a:rPr lang="ru-RU" dirty="0" err="1"/>
              <a:t>Скло</a:t>
            </a:r>
            <a:r>
              <a:rPr lang="ru-RU" dirty="0"/>
              <a:t> для </a:t>
            </a:r>
            <a:r>
              <a:rPr lang="ru-RU" dirty="0" err="1"/>
              <a:t>виготовлення</a:t>
            </a:r>
            <a:r>
              <a:rPr lang="ru-RU" dirty="0"/>
              <a:t> ампул та </a:t>
            </a:r>
            <a:r>
              <a:rPr lang="ru-RU" dirty="0" err="1"/>
              <a:t>флаконів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Клас</a:t>
            </a:r>
            <a:r>
              <a:rPr lang="ru-RU" dirty="0"/>
              <a:t> та марки ампульного </a:t>
            </a:r>
            <a:r>
              <a:rPr lang="ru-RU" dirty="0" err="1" smtClean="0"/>
              <a:t>скла</a:t>
            </a:r>
            <a:endParaRPr lang="ru-RU" dirty="0"/>
          </a:p>
          <a:p>
            <a:r>
              <a:rPr lang="ru-RU" dirty="0" err="1"/>
              <a:t>Вплив</a:t>
            </a:r>
            <a:r>
              <a:rPr lang="ru-RU" dirty="0"/>
              <a:t> добавок на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скла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одержання</a:t>
            </a:r>
            <a:r>
              <a:rPr lang="ru-RU" dirty="0"/>
              <a:t> ампул у </a:t>
            </a:r>
            <a:r>
              <a:rPr lang="ru-RU" dirty="0" err="1"/>
              <a:t>фармацевтичній</a:t>
            </a:r>
            <a:r>
              <a:rPr lang="ru-RU" dirty="0"/>
              <a:t> </a:t>
            </a:r>
            <a:r>
              <a:rPr lang="ru-RU" dirty="0" err="1" smtClean="0"/>
              <a:t>промисловості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Підготовка</a:t>
            </a:r>
            <a:r>
              <a:rPr lang="ru-RU" dirty="0"/>
              <a:t> </a:t>
            </a:r>
            <a:r>
              <a:rPr lang="ru-RU" dirty="0" err="1"/>
              <a:t>склодроту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миття</a:t>
            </a:r>
            <a:r>
              <a:rPr lang="ru-RU" dirty="0"/>
              <a:t> ампул на </a:t>
            </a:r>
            <a:r>
              <a:rPr lang="ru-RU" dirty="0" err="1"/>
              <a:t>підприємствах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ампульного </a:t>
            </a:r>
            <a:r>
              <a:rPr lang="ru-RU" dirty="0" err="1"/>
              <a:t>скла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ампульного </a:t>
            </a:r>
            <a:r>
              <a:rPr lang="ru-RU" dirty="0" err="1"/>
              <a:t>скла</a:t>
            </a:r>
            <a:r>
              <a:rPr lang="ru-RU" dirty="0"/>
              <a:t> 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639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87"/>
          <p:cNvGrpSpPr>
            <a:grpSpLocks noChangeAspect="1"/>
          </p:cNvGrpSpPr>
          <p:nvPr/>
        </p:nvGrpSpPr>
        <p:grpSpPr bwMode="auto">
          <a:xfrm>
            <a:off x="1029056" y="928546"/>
            <a:ext cx="10353822" cy="5896363"/>
            <a:chOff x="1523" y="3343"/>
            <a:chExt cx="7745" cy="9450"/>
          </a:xfrm>
        </p:grpSpPr>
        <p:sp>
          <p:nvSpPr>
            <p:cNvPr id="68" name="AutoShape 144"/>
            <p:cNvSpPr>
              <a:spLocks noChangeAspect="1" noChangeArrowheads="1" noTextEdit="1"/>
            </p:cNvSpPr>
            <p:nvPr/>
          </p:nvSpPr>
          <p:spPr bwMode="auto">
            <a:xfrm>
              <a:off x="1523" y="3343"/>
              <a:ext cx="7745" cy="9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Text Box 143"/>
            <p:cNvSpPr txBox="1">
              <a:spLocks noChangeArrowheads="1"/>
            </p:cNvSpPr>
            <p:nvPr/>
          </p:nvSpPr>
          <p:spPr bwMode="auto">
            <a:xfrm>
              <a:off x="1523" y="3343"/>
              <a:ext cx="1630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Знесолена вода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Text Box 142"/>
            <p:cNvSpPr txBox="1">
              <a:spLocks noChangeArrowheads="1"/>
            </p:cNvSpPr>
            <p:nvPr/>
          </p:nvSpPr>
          <p:spPr bwMode="auto">
            <a:xfrm>
              <a:off x="1523" y="4288"/>
              <a:ext cx="1630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Підігрів води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Text Box 141"/>
            <p:cNvSpPr txBox="1">
              <a:spLocks noChangeArrowheads="1"/>
            </p:cNvSpPr>
            <p:nvPr/>
          </p:nvSpPr>
          <p:spPr bwMode="auto">
            <a:xfrm>
              <a:off x="3697" y="4288"/>
              <a:ext cx="2582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Відрізка капілярів і набір ампул у касети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Text Box 140"/>
            <p:cNvSpPr txBox="1">
              <a:spLocks noChangeArrowheads="1"/>
            </p:cNvSpPr>
            <p:nvPr/>
          </p:nvSpPr>
          <p:spPr bwMode="auto">
            <a:xfrm>
              <a:off x="3697" y="5233"/>
              <a:ext cx="2581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Зовнішня мийка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Text Box 139"/>
            <p:cNvSpPr txBox="1">
              <a:spLocks noChangeArrowheads="1"/>
            </p:cNvSpPr>
            <p:nvPr/>
          </p:nvSpPr>
          <p:spPr bwMode="auto">
            <a:xfrm>
              <a:off x="3697" y="6583"/>
              <a:ext cx="258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Сушіння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Text Box 138"/>
            <p:cNvSpPr txBox="1">
              <a:spLocks noChangeArrowheads="1"/>
            </p:cNvSpPr>
            <p:nvPr/>
          </p:nvSpPr>
          <p:spPr bwMode="auto">
            <a:xfrm>
              <a:off x="3697" y="7258"/>
              <a:ext cx="258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Наповнення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Text Box 137"/>
            <p:cNvSpPr txBox="1">
              <a:spLocks noChangeArrowheads="1"/>
            </p:cNvSpPr>
            <p:nvPr/>
          </p:nvSpPr>
          <p:spPr bwMode="auto">
            <a:xfrm>
              <a:off x="3697" y="7933"/>
              <a:ext cx="258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Запаювання капілярів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Text Box 136"/>
            <p:cNvSpPr txBox="1">
              <a:spLocks noChangeArrowheads="1"/>
            </p:cNvSpPr>
            <p:nvPr/>
          </p:nvSpPr>
          <p:spPr bwMode="auto">
            <a:xfrm>
              <a:off x="3697" y="8608"/>
              <a:ext cx="258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Стерилізація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Text Box 135"/>
            <p:cNvSpPr txBox="1">
              <a:spLocks noChangeArrowheads="1"/>
            </p:cNvSpPr>
            <p:nvPr/>
          </p:nvSpPr>
          <p:spPr bwMode="auto">
            <a:xfrm>
              <a:off x="3697" y="9283"/>
              <a:ext cx="2583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Перевірка на герметичність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Text Box 134"/>
            <p:cNvSpPr txBox="1">
              <a:spLocks noChangeArrowheads="1"/>
            </p:cNvSpPr>
            <p:nvPr/>
          </p:nvSpPr>
          <p:spPr bwMode="auto">
            <a:xfrm>
              <a:off x="3697" y="10228"/>
              <a:ext cx="258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Обмив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Text Box 133"/>
            <p:cNvSpPr txBox="1">
              <a:spLocks noChangeArrowheads="1"/>
            </p:cNvSpPr>
            <p:nvPr/>
          </p:nvSpPr>
          <p:spPr bwMode="auto">
            <a:xfrm>
              <a:off x="3697" y="10903"/>
              <a:ext cx="258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Перегляд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Text Box 132"/>
            <p:cNvSpPr txBox="1">
              <a:spLocks noChangeArrowheads="1"/>
            </p:cNvSpPr>
            <p:nvPr/>
          </p:nvSpPr>
          <p:spPr bwMode="auto">
            <a:xfrm>
              <a:off x="1523" y="10228"/>
              <a:ext cx="1494" cy="9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Регенерація бракованих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Text Box 131"/>
            <p:cNvSpPr txBox="1">
              <a:spLocks noChangeArrowheads="1"/>
            </p:cNvSpPr>
            <p:nvPr/>
          </p:nvSpPr>
          <p:spPr bwMode="auto">
            <a:xfrm>
              <a:off x="3690" y="3343"/>
              <a:ext cx="2581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Виготовлення порожніх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Text Box 130"/>
            <p:cNvSpPr txBox="1">
              <a:spLocks noChangeArrowheads="1"/>
            </p:cNvSpPr>
            <p:nvPr/>
          </p:nvSpPr>
          <p:spPr bwMode="auto">
            <a:xfrm>
              <a:off x="6686" y="4288"/>
              <a:ext cx="2582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Отримання дистильованої води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Text Box 129"/>
            <p:cNvSpPr txBox="1">
              <a:spLocks noChangeArrowheads="1"/>
            </p:cNvSpPr>
            <p:nvPr/>
          </p:nvSpPr>
          <p:spPr bwMode="auto">
            <a:xfrm>
              <a:off x="6686" y="5233"/>
              <a:ext cx="2582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Отримання води для ін</a:t>
              </a:r>
              <a:r>
                <a:rPr kumimoji="0" lang="en-US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єкцій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Text Box 128"/>
            <p:cNvSpPr txBox="1">
              <a:spLocks noChangeArrowheads="1"/>
            </p:cNvSpPr>
            <p:nvPr/>
          </p:nvSpPr>
          <p:spPr bwMode="auto">
            <a:xfrm>
              <a:off x="6686" y="6178"/>
              <a:ext cx="258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Вода для ін</a:t>
              </a:r>
              <a:r>
                <a:rPr kumimoji="0" lang="en-US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єкцій</a:t>
              </a:r>
              <a:endParaRPr kumimoji="0" lang="uk-UA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Text Box 127"/>
            <p:cNvSpPr txBox="1">
              <a:spLocks noChangeArrowheads="1"/>
            </p:cNvSpPr>
            <p:nvPr/>
          </p:nvSpPr>
          <p:spPr bwMode="auto">
            <a:xfrm>
              <a:off x="3697" y="5908"/>
              <a:ext cx="2581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Внутрішня мийка ампул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Text Box 126"/>
            <p:cNvSpPr txBox="1">
              <a:spLocks noChangeArrowheads="1"/>
            </p:cNvSpPr>
            <p:nvPr/>
          </p:nvSpPr>
          <p:spPr bwMode="auto">
            <a:xfrm>
              <a:off x="6686" y="7258"/>
              <a:ext cx="258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Медикамент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Text Box 125"/>
            <p:cNvSpPr txBox="1">
              <a:spLocks noChangeArrowheads="1"/>
            </p:cNvSpPr>
            <p:nvPr/>
          </p:nvSpPr>
          <p:spPr bwMode="auto">
            <a:xfrm>
              <a:off x="6686" y="7933"/>
              <a:ext cx="258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Приготування розчину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Text Box 124"/>
            <p:cNvSpPr txBox="1">
              <a:spLocks noChangeArrowheads="1"/>
            </p:cNvSpPr>
            <p:nvPr/>
          </p:nvSpPr>
          <p:spPr bwMode="auto">
            <a:xfrm>
              <a:off x="6686" y="8608"/>
              <a:ext cx="258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Фільтрація розчинів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Text Box 123"/>
            <p:cNvSpPr txBox="1">
              <a:spLocks noChangeArrowheads="1"/>
            </p:cNvSpPr>
            <p:nvPr/>
          </p:nvSpPr>
          <p:spPr bwMode="auto">
            <a:xfrm>
              <a:off x="6686" y="9283"/>
              <a:ext cx="258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Друкування найменувань</a:t>
              </a:r>
              <a:endParaRPr kumimoji="0" lang="uk-UA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Text Box 122"/>
            <p:cNvSpPr txBox="1">
              <a:spLocks noChangeArrowheads="1"/>
            </p:cNvSpPr>
            <p:nvPr/>
          </p:nvSpPr>
          <p:spPr bwMode="auto">
            <a:xfrm>
              <a:off x="6686" y="9958"/>
              <a:ext cx="2582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Укладання ампул у коробки</a:t>
              </a:r>
              <a:endParaRPr kumimoji="0" lang="uk-UA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Line 121"/>
            <p:cNvSpPr>
              <a:spLocks noChangeShapeType="1"/>
            </p:cNvSpPr>
            <p:nvPr/>
          </p:nvSpPr>
          <p:spPr bwMode="auto">
            <a:xfrm>
              <a:off x="2338" y="3748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Line 120"/>
            <p:cNvSpPr>
              <a:spLocks noChangeShapeType="1"/>
            </p:cNvSpPr>
            <p:nvPr/>
          </p:nvSpPr>
          <p:spPr bwMode="auto">
            <a:xfrm>
              <a:off x="4920" y="4018"/>
              <a:ext cx="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Line 119"/>
            <p:cNvSpPr>
              <a:spLocks noChangeShapeType="1"/>
            </p:cNvSpPr>
            <p:nvPr/>
          </p:nvSpPr>
          <p:spPr bwMode="auto">
            <a:xfrm>
              <a:off x="4920" y="496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Line 118"/>
            <p:cNvSpPr>
              <a:spLocks noChangeShapeType="1"/>
            </p:cNvSpPr>
            <p:nvPr/>
          </p:nvSpPr>
          <p:spPr bwMode="auto">
            <a:xfrm>
              <a:off x="4920" y="5638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Line 117"/>
            <p:cNvSpPr>
              <a:spLocks noChangeShapeType="1"/>
            </p:cNvSpPr>
            <p:nvPr/>
          </p:nvSpPr>
          <p:spPr bwMode="auto">
            <a:xfrm>
              <a:off x="4920" y="631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Line 116"/>
            <p:cNvSpPr>
              <a:spLocks noChangeShapeType="1"/>
            </p:cNvSpPr>
            <p:nvPr/>
          </p:nvSpPr>
          <p:spPr bwMode="auto">
            <a:xfrm>
              <a:off x="4920" y="6988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Line 115"/>
            <p:cNvSpPr>
              <a:spLocks noChangeShapeType="1"/>
            </p:cNvSpPr>
            <p:nvPr/>
          </p:nvSpPr>
          <p:spPr bwMode="auto">
            <a:xfrm>
              <a:off x="4920" y="766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Line 114"/>
            <p:cNvSpPr>
              <a:spLocks noChangeShapeType="1"/>
            </p:cNvSpPr>
            <p:nvPr/>
          </p:nvSpPr>
          <p:spPr bwMode="auto">
            <a:xfrm>
              <a:off x="4920" y="8338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Line 113"/>
            <p:cNvSpPr>
              <a:spLocks noChangeShapeType="1"/>
            </p:cNvSpPr>
            <p:nvPr/>
          </p:nvSpPr>
          <p:spPr bwMode="auto">
            <a:xfrm>
              <a:off x="4920" y="901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Line 112"/>
            <p:cNvSpPr>
              <a:spLocks noChangeShapeType="1"/>
            </p:cNvSpPr>
            <p:nvPr/>
          </p:nvSpPr>
          <p:spPr bwMode="auto">
            <a:xfrm>
              <a:off x="4920" y="9958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Line 111"/>
            <p:cNvSpPr>
              <a:spLocks noChangeShapeType="1"/>
            </p:cNvSpPr>
            <p:nvPr/>
          </p:nvSpPr>
          <p:spPr bwMode="auto">
            <a:xfrm>
              <a:off x="4920" y="1063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Line 110"/>
            <p:cNvSpPr>
              <a:spLocks noChangeShapeType="1"/>
            </p:cNvSpPr>
            <p:nvPr/>
          </p:nvSpPr>
          <p:spPr bwMode="auto">
            <a:xfrm>
              <a:off x="8044" y="3748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Line 109"/>
            <p:cNvSpPr>
              <a:spLocks noChangeShapeType="1"/>
            </p:cNvSpPr>
            <p:nvPr/>
          </p:nvSpPr>
          <p:spPr bwMode="auto">
            <a:xfrm>
              <a:off x="8044" y="496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Line 108"/>
            <p:cNvSpPr>
              <a:spLocks noChangeShapeType="1"/>
            </p:cNvSpPr>
            <p:nvPr/>
          </p:nvSpPr>
          <p:spPr bwMode="auto">
            <a:xfrm>
              <a:off x="8044" y="5908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Line 107"/>
            <p:cNvSpPr>
              <a:spLocks noChangeShapeType="1"/>
            </p:cNvSpPr>
            <p:nvPr/>
          </p:nvSpPr>
          <p:spPr bwMode="auto">
            <a:xfrm>
              <a:off x="8044" y="766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Line 106"/>
            <p:cNvSpPr>
              <a:spLocks noChangeShapeType="1"/>
            </p:cNvSpPr>
            <p:nvPr/>
          </p:nvSpPr>
          <p:spPr bwMode="auto">
            <a:xfrm>
              <a:off x="8044" y="8338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Line 105"/>
            <p:cNvSpPr>
              <a:spLocks noChangeShapeType="1"/>
            </p:cNvSpPr>
            <p:nvPr/>
          </p:nvSpPr>
          <p:spPr bwMode="auto">
            <a:xfrm>
              <a:off x="8044" y="9013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Line 104"/>
            <p:cNvSpPr>
              <a:spLocks noChangeShapeType="1"/>
            </p:cNvSpPr>
            <p:nvPr/>
          </p:nvSpPr>
          <p:spPr bwMode="auto">
            <a:xfrm>
              <a:off x="8044" y="9688"/>
              <a:ext cx="2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Line 103"/>
            <p:cNvSpPr>
              <a:spLocks noChangeShapeType="1"/>
            </p:cNvSpPr>
            <p:nvPr/>
          </p:nvSpPr>
          <p:spPr bwMode="auto">
            <a:xfrm flipH="1">
              <a:off x="6278" y="6313"/>
              <a:ext cx="4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Line 102"/>
            <p:cNvSpPr>
              <a:spLocks noChangeShapeType="1"/>
            </p:cNvSpPr>
            <p:nvPr/>
          </p:nvSpPr>
          <p:spPr bwMode="auto">
            <a:xfrm>
              <a:off x="2746" y="4693"/>
              <a:ext cx="0" cy="1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Line 101"/>
            <p:cNvSpPr>
              <a:spLocks noChangeShapeType="1"/>
            </p:cNvSpPr>
            <p:nvPr/>
          </p:nvSpPr>
          <p:spPr bwMode="auto">
            <a:xfrm>
              <a:off x="2746" y="6043"/>
              <a:ext cx="95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Line 100"/>
            <p:cNvSpPr>
              <a:spLocks noChangeShapeType="1"/>
            </p:cNvSpPr>
            <p:nvPr/>
          </p:nvSpPr>
          <p:spPr bwMode="auto">
            <a:xfrm>
              <a:off x="2746" y="5368"/>
              <a:ext cx="95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Line 99"/>
            <p:cNvSpPr>
              <a:spLocks noChangeShapeType="1"/>
            </p:cNvSpPr>
            <p:nvPr/>
          </p:nvSpPr>
          <p:spPr bwMode="auto">
            <a:xfrm flipV="1">
              <a:off x="2338" y="5503"/>
              <a:ext cx="1" cy="47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Line 98"/>
            <p:cNvSpPr>
              <a:spLocks noChangeShapeType="1"/>
            </p:cNvSpPr>
            <p:nvPr/>
          </p:nvSpPr>
          <p:spPr bwMode="auto">
            <a:xfrm>
              <a:off x="2338" y="5503"/>
              <a:ext cx="135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Line 97"/>
            <p:cNvSpPr>
              <a:spLocks noChangeShapeType="1"/>
            </p:cNvSpPr>
            <p:nvPr/>
          </p:nvSpPr>
          <p:spPr bwMode="auto">
            <a:xfrm>
              <a:off x="8044" y="11308"/>
              <a:ext cx="1" cy="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Line 96"/>
            <p:cNvSpPr>
              <a:spLocks noChangeShapeType="1"/>
            </p:cNvSpPr>
            <p:nvPr/>
          </p:nvSpPr>
          <p:spPr bwMode="auto">
            <a:xfrm flipH="1">
              <a:off x="6686" y="11983"/>
              <a:ext cx="135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Text Box 95"/>
            <p:cNvSpPr txBox="1">
              <a:spLocks noChangeArrowheads="1"/>
            </p:cNvSpPr>
            <p:nvPr/>
          </p:nvSpPr>
          <p:spPr bwMode="auto">
            <a:xfrm>
              <a:off x="4104" y="11578"/>
              <a:ext cx="2583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 склад готової продукції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Line 94"/>
            <p:cNvSpPr>
              <a:spLocks noChangeShapeType="1"/>
            </p:cNvSpPr>
            <p:nvPr/>
          </p:nvSpPr>
          <p:spPr bwMode="auto">
            <a:xfrm>
              <a:off x="6278" y="11038"/>
              <a:ext cx="1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Line 93"/>
            <p:cNvSpPr>
              <a:spLocks noChangeShapeType="1"/>
            </p:cNvSpPr>
            <p:nvPr/>
          </p:nvSpPr>
          <p:spPr bwMode="auto">
            <a:xfrm flipV="1">
              <a:off x="6414" y="9553"/>
              <a:ext cx="1" cy="14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Line 92"/>
            <p:cNvSpPr>
              <a:spLocks noChangeShapeType="1"/>
            </p:cNvSpPr>
            <p:nvPr/>
          </p:nvSpPr>
          <p:spPr bwMode="auto">
            <a:xfrm>
              <a:off x="6414" y="9553"/>
              <a:ext cx="27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Text Box 91"/>
            <p:cNvSpPr txBox="1">
              <a:spLocks noChangeArrowheads="1"/>
            </p:cNvSpPr>
            <p:nvPr/>
          </p:nvSpPr>
          <p:spPr bwMode="auto">
            <a:xfrm>
              <a:off x="6686" y="10903"/>
              <a:ext cx="258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Упаковка коробок і пачки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Line 90"/>
            <p:cNvSpPr>
              <a:spLocks noChangeShapeType="1"/>
            </p:cNvSpPr>
            <p:nvPr/>
          </p:nvSpPr>
          <p:spPr bwMode="auto">
            <a:xfrm flipH="1">
              <a:off x="6550" y="8743"/>
              <a:ext cx="1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Line 89"/>
            <p:cNvSpPr>
              <a:spLocks noChangeShapeType="1"/>
            </p:cNvSpPr>
            <p:nvPr/>
          </p:nvSpPr>
          <p:spPr bwMode="auto">
            <a:xfrm flipV="1">
              <a:off x="6550" y="7393"/>
              <a:ext cx="0" cy="1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Line 88"/>
            <p:cNvSpPr>
              <a:spLocks noChangeShapeType="1"/>
            </p:cNvSpPr>
            <p:nvPr/>
          </p:nvSpPr>
          <p:spPr bwMode="auto">
            <a:xfrm flipH="1">
              <a:off x="6278" y="7393"/>
              <a:ext cx="2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5" name="Text Box 145"/>
          <p:cNvSpPr txBox="1">
            <a:spLocks noChangeArrowheads="1"/>
          </p:cNvSpPr>
          <p:nvPr/>
        </p:nvSpPr>
        <p:spPr bwMode="auto">
          <a:xfrm>
            <a:off x="8838872" y="848120"/>
            <a:ext cx="1656025" cy="3439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Водопровідна вода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146"/>
          <p:cNvSpPr>
            <a:spLocks noChangeArrowheads="1"/>
          </p:cNvSpPr>
          <p:nvPr/>
        </p:nvSpPr>
        <p:spPr bwMode="auto">
          <a:xfrm>
            <a:off x="5896478" y="-336176"/>
            <a:ext cx="8984934" cy="28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7" name="Rectangle 147"/>
          <p:cNvSpPr>
            <a:spLocks noChangeArrowheads="1"/>
          </p:cNvSpPr>
          <p:nvPr/>
        </p:nvSpPr>
        <p:spPr bwMode="auto">
          <a:xfrm>
            <a:off x="5896478" y="121024"/>
            <a:ext cx="8984934" cy="28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8" name="Rectangle 172"/>
          <p:cNvSpPr>
            <a:spLocks noChangeArrowheads="1"/>
          </p:cNvSpPr>
          <p:nvPr/>
        </p:nvSpPr>
        <p:spPr bwMode="auto">
          <a:xfrm>
            <a:off x="5896478" y="8579223"/>
            <a:ext cx="898493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1" name="Заголовок 130"/>
          <p:cNvSpPr>
            <a:spLocks noGrp="1"/>
          </p:cNvSpPr>
          <p:nvPr>
            <p:ph type="title"/>
          </p:nvPr>
        </p:nvSpPr>
        <p:spPr>
          <a:xfrm>
            <a:off x="0" y="368501"/>
            <a:ext cx="12192000" cy="353888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СТРУКТУРНО-ЛОГІЧНА СХЕМА ТЕХНОЛОГІЇ ТА КОНТРОЛЮ ЯКОСТІ АМПУЛ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232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098" y="2165964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01986847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31</TotalTime>
  <Words>509</Words>
  <Application>Microsoft Office PowerPoint</Application>
  <PresentationFormat>Широкоэкранный</PresentationFormat>
  <Paragraphs>54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Вимоги до стерильної продукції. Визначення основних показників якості ампульного скла. </vt:lpstr>
      <vt:lpstr>Конкретні ціілі </vt:lpstr>
      <vt:lpstr>Теоретична інформація </vt:lpstr>
      <vt:lpstr>Теоретична інформація</vt:lpstr>
      <vt:lpstr>Питання вхідного самоконтролю </vt:lpstr>
      <vt:lpstr>СТРУКТУРНО-ЛОГІЧНА СХЕМА ТЕХНОЛОГІЇ ТА КОНТРОЛЮ ЯКОСТІ АМПУЛ 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Вимоги до стерильної продукції. Визначення основних показників якості ампульного скла.</dc:title>
  <dc:creator>Татьяна Цепкова</dc:creator>
  <cp:lastModifiedBy>Татьяна Цепкова</cp:lastModifiedBy>
  <cp:revision>5</cp:revision>
  <dcterms:created xsi:type="dcterms:W3CDTF">2020-11-21T12:44:56Z</dcterms:created>
  <dcterms:modified xsi:type="dcterms:W3CDTF">2020-11-25T10:32:41Z</dcterms:modified>
</cp:coreProperties>
</file>