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7553" y="2667001"/>
            <a:ext cx="11456894" cy="152399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інфузійних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0811" y="215153"/>
            <a:ext cx="6931306" cy="1035424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Одеський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університет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Кафедра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ліків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48326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4764" y="443753"/>
            <a:ext cx="3411697" cy="806871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5836" y="1990214"/>
            <a:ext cx="12192000" cy="24607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err="1" smtClean="0"/>
              <a:t>Вивчити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загальну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технологічну</a:t>
            </a:r>
            <a:r>
              <a:rPr lang="ru-RU" sz="2400" dirty="0" smtClean="0"/>
              <a:t> схему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розчинів</a:t>
            </a:r>
            <a:r>
              <a:rPr lang="ru-RU" sz="2400" dirty="0" smtClean="0"/>
              <a:t>, </a:t>
            </a:r>
            <a:r>
              <a:rPr lang="ru-RU" sz="2400" dirty="0" err="1" smtClean="0"/>
              <a:t>ознайомитися</a:t>
            </a:r>
            <a:r>
              <a:rPr lang="ru-RU" sz="2400" dirty="0" smtClean="0"/>
              <a:t> з </a:t>
            </a:r>
            <a:r>
              <a:rPr lang="ru-RU" sz="2400" dirty="0" err="1" smtClean="0"/>
              <a:t>належними</a:t>
            </a:r>
            <a:r>
              <a:rPr lang="ru-RU" sz="2400" dirty="0" smtClean="0"/>
              <a:t> правилами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. </a:t>
            </a:r>
            <a:r>
              <a:rPr lang="ru-RU" sz="2400" dirty="0" err="1" smtClean="0"/>
              <a:t>Вивчити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загальну</a:t>
            </a:r>
            <a:r>
              <a:rPr lang="ru-RU" sz="2400" dirty="0" smtClean="0"/>
              <a:t> характеристику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розчинів</a:t>
            </a:r>
            <a:r>
              <a:rPr lang="ru-RU" sz="2400" dirty="0" smtClean="0"/>
              <a:t>. </a:t>
            </a:r>
            <a:r>
              <a:rPr lang="ru-RU" sz="2400" dirty="0" err="1" smtClean="0"/>
              <a:t>Дослідити</a:t>
            </a:r>
            <a:r>
              <a:rPr lang="ru-RU" sz="2400" dirty="0" smtClean="0"/>
              <a:t> </a:t>
            </a:r>
            <a:r>
              <a:rPr lang="ru-RU" sz="2400" dirty="0" err="1" smtClean="0"/>
              <a:t>перспективи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технологій</a:t>
            </a:r>
            <a:r>
              <a:rPr lang="ru-RU" sz="2400" dirty="0" smtClean="0"/>
              <a:t>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025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4046" y="282388"/>
            <a:ext cx="5643907" cy="954789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0316" y="1425436"/>
            <a:ext cx="11591365" cy="5580481"/>
          </a:xfrm>
        </p:spPr>
        <p:txBody>
          <a:bodyPr/>
          <a:lstStyle/>
          <a:p>
            <a:r>
              <a:rPr lang="ru-RU" b="1" dirty="0"/>
              <a:t>ІНФУЗІЙНІ </a:t>
            </a:r>
            <a:r>
              <a:rPr lang="ru-RU" dirty="0"/>
              <a:t>(</a:t>
            </a:r>
            <a:r>
              <a:rPr lang="ru-RU" dirty="0" err="1"/>
              <a:t>або</a:t>
            </a:r>
            <a:r>
              <a:rPr lang="ru-RU" dirty="0"/>
              <a:t> ЕКВІЛІБРОВАНІ)</a:t>
            </a:r>
            <a:r>
              <a:rPr lang="ru-RU" b="1" dirty="0"/>
              <a:t> РОЗЧИНИ</a:t>
            </a:r>
            <a:r>
              <a:rPr lang="ru-RU" dirty="0"/>
              <a:t> — </a:t>
            </a:r>
            <a:r>
              <a:rPr lang="ru-RU" dirty="0" err="1"/>
              <a:t>складні</a:t>
            </a:r>
            <a:r>
              <a:rPr lang="ru-RU" dirty="0"/>
              <a:t> </a:t>
            </a:r>
            <a:r>
              <a:rPr lang="ru-RU" dirty="0" err="1"/>
              <a:t>сольові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осмотичним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 (див. </a:t>
            </a:r>
            <a:r>
              <a:rPr lang="ru-RU" i="1" dirty="0" err="1"/>
              <a:t>Ізотонічні</a:t>
            </a:r>
            <a:r>
              <a:rPr lang="ru-RU" i="1" dirty="0"/>
              <a:t> </a:t>
            </a:r>
            <a:r>
              <a:rPr lang="ru-RU" i="1" dirty="0" err="1"/>
              <a:t>розчини</a:t>
            </a:r>
            <a:r>
              <a:rPr lang="ru-RU" dirty="0"/>
              <a:t>), </a:t>
            </a:r>
            <a:r>
              <a:rPr lang="ru-RU" dirty="0" err="1"/>
              <a:t>іонним</a:t>
            </a:r>
            <a:r>
              <a:rPr lang="ru-RU" dirty="0"/>
              <a:t> складом і </a:t>
            </a:r>
            <a:r>
              <a:rPr lang="ru-RU" dirty="0" err="1"/>
              <a:t>рівнем</a:t>
            </a:r>
            <a:r>
              <a:rPr lang="ru-RU" dirty="0"/>
              <a:t> рН </a:t>
            </a:r>
            <a:r>
              <a:rPr lang="ru-RU" dirty="0" err="1"/>
              <a:t>близькі</a:t>
            </a:r>
            <a:r>
              <a:rPr lang="ru-RU" dirty="0"/>
              <a:t> до </a:t>
            </a:r>
            <a:r>
              <a:rPr lang="ru-RU" dirty="0" err="1"/>
              <a:t>плазми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життєдіяльність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та </a:t>
            </a:r>
            <a:r>
              <a:rPr lang="ru-RU" dirty="0" err="1"/>
              <a:t>органів</a:t>
            </a:r>
            <a:r>
              <a:rPr lang="ru-RU" dirty="0"/>
              <a:t> і не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суттєвих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фізіологічної</a:t>
            </a:r>
            <a:r>
              <a:rPr lang="ru-RU" dirty="0"/>
              <a:t> </a:t>
            </a:r>
            <a:r>
              <a:rPr lang="ru-RU" dirty="0" err="1"/>
              <a:t>рівноваги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 </a:t>
            </a:r>
            <a:r>
              <a:rPr lang="ru-RU" i="1" dirty="0" err="1"/>
              <a:t>фізіологічними</a:t>
            </a:r>
            <a:r>
              <a:rPr lang="ru-RU" i="1" dirty="0"/>
              <a:t>, </a:t>
            </a:r>
            <a:r>
              <a:rPr lang="ru-RU" i="1" dirty="0" err="1"/>
              <a:t>плазмозамінними</a:t>
            </a:r>
            <a:r>
              <a:rPr lang="ru-RU" i="1" dirty="0"/>
              <a:t> </a:t>
            </a:r>
            <a:r>
              <a:rPr lang="ru-RU" i="1" dirty="0" err="1"/>
              <a:t>або</a:t>
            </a:r>
            <a:r>
              <a:rPr lang="ru-RU" i="1" dirty="0"/>
              <a:t> </a:t>
            </a:r>
            <a:r>
              <a:rPr lang="ru-RU" i="1" dirty="0" err="1"/>
              <a:t>кровозамінними</a:t>
            </a:r>
            <a:r>
              <a:rPr lang="ru-RU" dirty="0"/>
              <a:t> </a:t>
            </a:r>
            <a:r>
              <a:rPr lang="ru-RU" dirty="0" err="1"/>
              <a:t>розчинами</a:t>
            </a:r>
            <a:r>
              <a:rPr lang="ru-RU" dirty="0" smtClean="0"/>
              <a:t>.</a:t>
            </a:r>
          </a:p>
          <a:p>
            <a:r>
              <a:rPr lang="ru-RU" dirty="0"/>
              <a:t>Вони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тому </a:t>
            </a:r>
            <a:r>
              <a:rPr lang="ru-RU" dirty="0" err="1"/>
              <a:t>співвідношенні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вони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en-US" dirty="0"/>
              <a:t>Na</a:t>
            </a:r>
            <a:r>
              <a:rPr lang="en-US" baseline="30000" dirty="0"/>
              <a:t>+</a:t>
            </a:r>
            <a:r>
              <a:rPr lang="en-US" dirty="0"/>
              <a:t>, </a:t>
            </a:r>
            <a:r>
              <a:rPr lang="ru-RU" dirty="0"/>
              <a:t>К</a:t>
            </a:r>
            <a:r>
              <a:rPr lang="ru-RU" baseline="30000" dirty="0"/>
              <a:t>+</a:t>
            </a:r>
            <a:r>
              <a:rPr lang="ru-RU" dirty="0"/>
              <a:t>, Са</a:t>
            </a:r>
            <a:r>
              <a:rPr lang="ru-RU" baseline="30000" dirty="0"/>
              <a:t>2+</a:t>
            </a:r>
            <a:r>
              <a:rPr lang="ru-RU" dirty="0"/>
              <a:t>, М</a:t>
            </a:r>
            <a:r>
              <a:rPr lang="en-US" dirty="0"/>
              <a:t>g</a:t>
            </a:r>
            <a:r>
              <a:rPr lang="en-US" baseline="30000" dirty="0"/>
              <a:t>2+</a:t>
            </a:r>
            <a:r>
              <a:rPr lang="en-US" dirty="0"/>
              <a:t>, </a:t>
            </a:r>
            <a:r>
              <a:rPr lang="ru-RU" dirty="0"/>
              <a:t>РО</a:t>
            </a:r>
            <a:r>
              <a:rPr lang="ru-RU" baseline="-25000" dirty="0"/>
              <a:t>4</a:t>
            </a:r>
            <a:r>
              <a:rPr lang="ru-RU" baseline="30000" dirty="0"/>
              <a:t>3–</a:t>
            </a:r>
            <a:r>
              <a:rPr lang="ru-RU" dirty="0"/>
              <a:t> 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тобто</a:t>
            </a:r>
            <a:r>
              <a:rPr lang="ru-RU" dirty="0"/>
              <a:t> бути </a:t>
            </a:r>
            <a:r>
              <a:rPr lang="ru-RU" dirty="0" err="1"/>
              <a:t>ізоіонічними</a:t>
            </a:r>
            <a:r>
              <a:rPr lang="ru-RU" dirty="0"/>
              <a:t>. </a:t>
            </a:r>
            <a:r>
              <a:rPr lang="ru-RU" dirty="0" err="1"/>
              <a:t>Наявністю</a:t>
            </a:r>
            <a:r>
              <a:rPr lang="ru-RU" dirty="0"/>
              <a:t> і </a:t>
            </a:r>
            <a:r>
              <a:rPr lang="ru-RU" dirty="0" err="1"/>
              <a:t>відповідною</a:t>
            </a:r>
            <a:r>
              <a:rPr lang="ru-RU" dirty="0"/>
              <a:t> </a:t>
            </a:r>
            <a:r>
              <a:rPr lang="ru-RU" dirty="0" err="1"/>
              <a:t>концентрацією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іонів</a:t>
            </a:r>
            <a:r>
              <a:rPr lang="ru-RU" dirty="0"/>
              <a:t> у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розчинах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ізоіонічність</a:t>
            </a:r>
            <a:r>
              <a:rPr lang="ru-RU" dirty="0"/>
              <a:t> та </a:t>
            </a:r>
            <a:r>
              <a:rPr lang="ru-RU" dirty="0" err="1"/>
              <a:t>ізотонічність</a:t>
            </a:r>
            <a:r>
              <a:rPr lang="ru-RU" dirty="0"/>
              <a:t>, а й </a:t>
            </a:r>
            <a:r>
              <a:rPr lang="ru-RU" dirty="0" err="1"/>
              <a:t>буферність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ізогідричність</a:t>
            </a:r>
            <a:r>
              <a:rPr lang="ru-RU" dirty="0"/>
              <a:t>, яка </a:t>
            </a:r>
            <a:r>
              <a:rPr lang="ru-RU" dirty="0" err="1"/>
              <a:t>стабілізує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рН. У </a:t>
            </a:r>
            <a:r>
              <a:rPr lang="ru-RU" dirty="0" err="1"/>
              <a:t>разі</a:t>
            </a:r>
            <a:r>
              <a:rPr lang="ru-RU" dirty="0"/>
              <a:t>, коли </a:t>
            </a:r>
            <a:r>
              <a:rPr lang="ru-RU" dirty="0" err="1"/>
              <a:t>І.р</a:t>
            </a:r>
            <a:r>
              <a:rPr lang="ru-RU" dirty="0"/>
              <a:t>. </a:t>
            </a:r>
            <a:r>
              <a:rPr lang="ru-RU" dirty="0" err="1"/>
              <a:t>використовують</a:t>
            </a:r>
            <a:r>
              <a:rPr lang="ru-RU" dirty="0"/>
              <a:t> у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готувати</a:t>
            </a:r>
            <a:r>
              <a:rPr lang="ru-RU" dirty="0"/>
              <a:t> </a:t>
            </a:r>
            <a:r>
              <a:rPr lang="ru-RU" dirty="0" err="1"/>
              <a:t>ізогідричними</a:t>
            </a:r>
            <a:r>
              <a:rPr lang="ru-RU" dirty="0"/>
              <a:t>, </a:t>
            </a:r>
            <a:r>
              <a:rPr lang="ru-RU" dirty="0" err="1"/>
              <a:t>інакше</a:t>
            </a:r>
            <a:r>
              <a:rPr lang="ru-RU" dirty="0"/>
              <a:t>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водневих</a:t>
            </a:r>
            <a:r>
              <a:rPr lang="ru-RU" dirty="0"/>
              <a:t> </a:t>
            </a:r>
            <a:r>
              <a:rPr lang="ru-RU" dirty="0" err="1"/>
              <a:t>іонів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 </a:t>
            </a:r>
            <a:r>
              <a:rPr lang="ru-RU" dirty="0" err="1"/>
              <a:t>Досягається</a:t>
            </a:r>
            <a:r>
              <a:rPr lang="ru-RU" dirty="0"/>
              <a:t> </a:t>
            </a:r>
            <a:r>
              <a:rPr lang="ru-RU" dirty="0" err="1"/>
              <a:t>ізогідричність</a:t>
            </a:r>
            <a:r>
              <a:rPr lang="ru-RU" dirty="0"/>
              <a:t> </a:t>
            </a:r>
            <a:r>
              <a:rPr lang="ru-RU" dirty="0" err="1"/>
              <a:t>додаванням</a:t>
            </a:r>
            <a:r>
              <a:rPr lang="ru-RU" dirty="0"/>
              <a:t> </a:t>
            </a:r>
            <a:r>
              <a:rPr lang="ru-RU" dirty="0" err="1"/>
              <a:t>буферних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, </a:t>
            </a:r>
            <a:r>
              <a:rPr lang="ru-RU" dirty="0" err="1"/>
              <a:t>індиферентних</a:t>
            </a:r>
            <a:r>
              <a:rPr lang="ru-RU" dirty="0"/>
              <a:t> для </a:t>
            </a:r>
            <a:r>
              <a:rPr lang="ru-RU" dirty="0" err="1"/>
              <a:t>організму</a:t>
            </a:r>
            <a:r>
              <a:rPr lang="ru-RU" dirty="0"/>
              <a:t>, і таких,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вступають</a:t>
            </a:r>
            <a:r>
              <a:rPr lang="ru-RU" dirty="0"/>
              <a:t> у </a:t>
            </a:r>
            <a:r>
              <a:rPr lang="ru-RU" dirty="0" err="1"/>
              <a:t>реакцію</a:t>
            </a:r>
            <a:r>
              <a:rPr lang="ru-RU" dirty="0"/>
              <a:t> з </a:t>
            </a:r>
            <a:r>
              <a:rPr lang="ru-RU" dirty="0" err="1"/>
              <a:t>лікарськими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в </a:t>
            </a:r>
            <a:r>
              <a:rPr lang="ru-RU" dirty="0" err="1"/>
              <a:t>розчині</a:t>
            </a:r>
            <a:r>
              <a:rPr lang="ru-RU" dirty="0"/>
              <a:t>.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додають</a:t>
            </a:r>
            <a:r>
              <a:rPr lang="ru-RU" dirty="0"/>
              <a:t> </a:t>
            </a:r>
            <a:r>
              <a:rPr lang="ru-RU" dirty="0" err="1"/>
              <a:t>фосфати</a:t>
            </a:r>
            <a:r>
              <a:rPr lang="ru-RU" dirty="0"/>
              <a:t> і </a:t>
            </a:r>
            <a:r>
              <a:rPr lang="ru-RU" dirty="0" err="1"/>
              <a:t>гідрокарбонати</a:t>
            </a:r>
            <a:r>
              <a:rPr lang="ru-RU" dirty="0"/>
              <a:t>, </a:t>
            </a:r>
            <a:r>
              <a:rPr lang="ru-RU" dirty="0" err="1"/>
              <a:t>якими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регулюється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рН.</a:t>
            </a:r>
          </a:p>
        </p:txBody>
      </p:sp>
    </p:spTree>
    <p:extLst>
      <p:ext uri="{BB962C8B-B14F-4D97-AF65-F5344CB8AC3E}">
        <p14:creationId xmlns:p14="http://schemas.microsoft.com/office/powerpoint/2010/main" val="41757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4752" y="134470"/>
            <a:ext cx="6074214" cy="591671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01706" y="927848"/>
            <a:ext cx="11860306" cy="58091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i="1" dirty="0"/>
              <a:t>За </a:t>
            </a:r>
            <a:r>
              <a:rPr lang="ru-RU" i="1" dirty="0" err="1"/>
              <a:t>дією</a:t>
            </a:r>
            <a:r>
              <a:rPr lang="ru-RU" i="1" dirty="0"/>
              <a:t> </a:t>
            </a:r>
            <a:r>
              <a:rPr lang="ru-RU" i="1" dirty="0" err="1"/>
              <a:t>плазмозамінні</a:t>
            </a:r>
            <a:r>
              <a:rPr lang="ru-RU" i="1" dirty="0"/>
              <a:t> </a:t>
            </a:r>
            <a:r>
              <a:rPr lang="ru-RU" i="1" dirty="0" err="1"/>
              <a:t>розчини</a:t>
            </a:r>
            <a:r>
              <a:rPr lang="ru-RU" i="1" dirty="0"/>
              <a:t> </a:t>
            </a:r>
            <a:r>
              <a:rPr lang="ru-RU" i="1" dirty="0" err="1"/>
              <a:t>класифікують</a:t>
            </a:r>
            <a:r>
              <a:rPr lang="ru-RU" i="1" dirty="0"/>
              <a:t> на: </a:t>
            </a:r>
            <a:endParaRPr lang="ru-RU" i="1" dirty="0" smtClean="0"/>
          </a:p>
          <a:p>
            <a:pPr marL="457200" indent="-457200">
              <a:buAutoNum type="arabicParenR"/>
            </a:pPr>
            <a:r>
              <a:rPr lang="ru-RU" dirty="0" err="1" smtClean="0"/>
              <a:t>регулятори</a:t>
            </a:r>
            <a:r>
              <a:rPr lang="ru-RU" dirty="0" smtClean="0"/>
              <a:t> </a:t>
            </a:r>
            <a:r>
              <a:rPr lang="ru-RU" dirty="0"/>
              <a:t>водно-</a:t>
            </a:r>
            <a:r>
              <a:rPr lang="ru-RU" dirty="0" err="1"/>
              <a:t>сольової</a:t>
            </a:r>
            <a:r>
              <a:rPr lang="ru-RU" dirty="0"/>
              <a:t> і кислотно-</a:t>
            </a:r>
            <a:r>
              <a:rPr lang="ru-RU" dirty="0" err="1"/>
              <a:t>лужної</a:t>
            </a:r>
            <a:r>
              <a:rPr lang="ru-RU" dirty="0"/>
              <a:t> </a:t>
            </a:r>
            <a:r>
              <a:rPr lang="ru-RU" dirty="0" err="1"/>
              <a:t>рівноваги</a:t>
            </a:r>
            <a:r>
              <a:rPr lang="ru-RU" dirty="0"/>
              <a:t> (</a:t>
            </a:r>
            <a:r>
              <a:rPr lang="ru-RU" dirty="0" err="1"/>
              <a:t>розчин</a:t>
            </a:r>
            <a:r>
              <a:rPr lang="ru-RU" dirty="0"/>
              <a:t> </a:t>
            </a:r>
            <a:r>
              <a:rPr lang="ru-RU" dirty="0" err="1"/>
              <a:t>Рінгера</a:t>
            </a:r>
            <a:r>
              <a:rPr lang="ru-RU" dirty="0"/>
              <a:t>, </a:t>
            </a:r>
            <a:r>
              <a:rPr lang="ru-RU" dirty="0" err="1"/>
              <a:t>Рінгера</a:t>
            </a:r>
            <a:r>
              <a:rPr lang="ru-RU" dirty="0"/>
              <a:t> — Локка, </a:t>
            </a:r>
            <a:r>
              <a:rPr lang="ru-RU" dirty="0" err="1"/>
              <a:t>лактасіль</a:t>
            </a:r>
            <a:r>
              <a:rPr lang="ru-RU" dirty="0"/>
              <a:t>, </a:t>
            </a:r>
            <a:r>
              <a:rPr lang="ru-RU" dirty="0" err="1"/>
              <a:t>ацесіль</a:t>
            </a:r>
            <a:r>
              <a:rPr lang="ru-RU" dirty="0"/>
              <a:t>, </a:t>
            </a:r>
            <a:r>
              <a:rPr lang="ru-RU" dirty="0" err="1"/>
              <a:t>дисіль</a:t>
            </a:r>
            <a:r>
              <a:rPr lang="ru-RU" dirty="0"/>
              <a:t>, </a:t>
            </a:r>
            <a:r>
              <a:rPr lang="ru-RU" dirty="0" err="1"/>
              <a:t>трисіль</a:t>
            </a:r>
            <a:r>
              <a:rPr lang="ru-RU" dirty="0"/>
              <a:t>, </a:t>
            </a:r>
            <a:r>
              <a:rPr lang="ru-RU" dirty="0" err="1"/>
              <a:t>хлосіль</a:t>
            </a:r>
            <a:r>
              <a:rPr lang="ru-RU" dirty="0"/>
              <a:t>, </a:t>
            </a:r>
            <a:r>
              <a:rPr lang="ru-RU" dirty="0" err="1"/>
              <a:t>квартасіль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сольові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, </a:t>
            </a:r>
            <a:r>
              <a:rPr lang="ru-RU" dirty="0" err="1"/>
              <a:t>осмодіуретики</a:t>
            </a:r>
            <a:r>
              <a:rPr lang="ru-RU" dirty="0"/>
              <a:t> (</a:t>
            </a:r>
            <a:r>
              <a:rPr lang="ru-RU" dirty="0" err="1"/>
              <a:t>коригують</a:t>
            </a:r>
            <a:r>
              <a:rPr lang="ru-RU" dirty="0"/>
              <a:t> склад </a:t>
            </a:r>
            <a:r>
              <a:rPr lang="ru-RU" dirty="0" err="1"/>
              <a:t>крові</a:t>
            </a:r>
            <a:r>
              <a:rPr lang="ru-RU" dirty="0"/>
              <a:t> при </a:t>
            </a:r>
            <a:r>
              <a:rPr lang="ru-RU" dirty="0" err="1"/>
              <a:t>зневодненні</a:t>
            </a:r>
            <a:r>
              <a:rPr lang="ru-RU" dirty="0"/>
              <a:t>);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err="1" smtClean="0"/>
              <a:t>гемодинамічні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протишокові</a:t>
            </a:r>
            <a:r>
              <a:rPr lang="ru-RU" dirty="0"/>
              <a:t>) </a:t>
            </a:r>
            <a:r>
              <a:rPr lang="ru-RU" dirty="0" err="1"/>
              <a:t>кровозамінники</a:t>
            </a:r>
            <a:r>
              <a:rPr lang="ru-RU" dirty="0"/>
              <a:t>: </a:t>
            </a:r>
            <a:r>
              <a:rPr lang="ru-RU" dirty="0" err="1"/>
              <a:t>поліглюкін</a:t>
            </a:r>
            <a:r>
              <a:rPr lang="ru-RU" dirty="0"/>
              <a:t>, </a:t>
            </a:r>
            <a:r>
              <a:rPr lang="ru-RU" dirty="0" err="1"/>
              <a:t>реополіглюкін</a:t>
            </a:r>
            <a:r>
              <a:rPr lang="ru-RU" dirty="0"/>
              <a:t>, </a:t>
            </a:r>
            <a:r>
              <a:rPr lang="ru-RU" dirty="0" err="1"/>
              <a:t>желатиноль</a:t>
            </a:r>
            <a:r>
              <a:rPr lang="ru-RU" dirty="0"/>
              <a:t>, декстран (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шоку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і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гемодинаміки</a:t>
            </a:r>
            <a:r>
              <a:rPr lang="ru-RU" dirty="0"/>
              <a:t>, в </a:t>
            </a:r>
            <a:r>
              <a:rPr lang="ru-RU" dirty="0" err="1"/>
              <a:t>т.ч</a:t>
            </a:r>
            <a:r>
              <a:rPr lang="ru-RU" dirty="0"/>
              <a:t>. </a:t>
            </a:r>
            <a:r>
              <a:rPr lang="ru-RU" dirty="0" err="1"/>
              <a:t>мікроциркуляції</a:t>
            </a:r>
            <a:r>
              <a:rPr lang="ru-RU" dirty="0"/>
              <a:t>,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 штучного </a:t>
            </a:r>
            <a:r>
              <a:rPr lang="ru-RU" dirty="0" err="1"/>
              <a:t>кровообігу</a:t>
            </a:r>
            <a:r>
              <a:rPr lang="ru-RU" dirty="0"/>
              <a:t> для </a:t>
            </a:r>
            <a:r>
              <a:rPr lang="ru-RU" dirty="0" err="1"/>
              <a:t>розведення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операцій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err="1" smtClean="0"/>
              <a:t>дезінтоксикаційні</a:t>
            </a:r>
            <a:r>
              <a:rPr lang="ru-RU" dirty="0" smtClean="0"/>
              <a:t> </a:t>
            </a:r>
            <a:r>
              <a:rPr lang="ru-RU" dirty="0" err="1"/>
              <a:t>кровозамінники</a:t>
            </a:r>
            <a:r>
              <a:rPr lang="ru-RU" dirty="0"/>
              <a:t>: </a:t>
            </a:r>
            <a:r>
              <a:rPr lang="ru-RU" dirty="0" err="1"/>
              <a:t>гемодез</a:t>
            </a:r>
            <a:r>
              <a:rPr lang="ru-RU" dirty="0"/>
              <a:t>, </a:t>
            </a:r>
            <a:r>
              <a:rPr lang="ru-RU" dirty="0" err="1"/>
              <a:t>полідез</a:t>
            </a:r>
            <a:r>
              <a:rPr lang="ru-RU" dirty="0"/>
              <a:t> (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виведенню</a:t>
            </a:r>
            <a:r>
              <a:rPr lang="ru-RU" dirty="0"/>
              <a:t> </a:t>
            </a:r>
            <a:r>
              <a:rPr lang="ru-RU" dirty="0" err="1"/>
              <a:t>токсинів</a:t>
            </a:r>
            <a:r>
              <a:rPr lang="ru-RU" dirty="0"/>
              <a:t> при </a:t>
            </a:r>
            <a:r>
              <a:rPr lang="ru-RU" dirty="0" err="1"/>
              <a:t>інтоксикаціях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етіології</a:t>
            </a:r>
            <a:r>
              <a:rPr lang="ru-RU" dirty="0"/>
              <a:t>);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err="1" smtClean="0"/>
              <a:t>препарати</a:t>
            </a:r>
            <a:r>
              <a:rPr lang="ru-RU" dirty="0" smtClean="0"/>
              <a:t> </a:t>
            </a:r>
            <a:r>
              <a:rPr lang="ru-RU" dirty="0"/>
              <a:t>для парентерального </a:t>
            </a:r>
            <a:r>
              <a:rPr lang="ru-RU" dirty="0" err="1"/>
              <a:t>харчування</a:t>
            </a:r>
            <a:r>
              <a:rPr lang="ru-RU" dirty="0"/>
              <a:t>: </a:t>
            </a:r>
            <a:r>
              <a:rPr lang="ru-RU" dirty="0" err="1"/>
              <a:t>гідролізин</a:t>
            </a:r>
            <a:r>
              <a:rPr lang="ru-RU" dirty="0"/>
              <a:t>, </a:t>
            </a:r>
            <a:r>
              <a:rPr lang="ru-RU" dirty="0" err="1"/>
              <a:t>амінопептид</a:t>
            </a:r>
            <a:r>
              <a:rPr lang="ru-RU" dirty="0"/>
              <a:t>, </a:t>
            </a:r>
            <a:r>
              <a:rPr lang="ru-RU" dirty="0" err="1"/>
              <a:t>поліамін</a:t>
            </a:r>
            <a:r>
              <a:rPr lang="ru-RU" dirty="0"/>
              <a:t> (</a:t>
            </a:r>
            <a:r>
              <a:rPr lang="ru-RU" dirty="0" err="1"/>
              <a:t>служать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доставки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до </a:t>
            </a:r>
            <a:r>
              <a:rPr lang="ru-RU" dirty="0" err="1"/>
              <a:t>органів</a:t>
            </a:r>
            <a:r>
              <a:rPr lang="ru-RU" dirty="0"/>
              <a:t> і тканин);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err="1" smtClean="0"/>
              <a:t>кровозамінники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функцією</a:t>
            </a:r>
            <a:r>
              <a:rPr lang="ru-RU" dirty="0"/>
              <a:t> </a:t>
            </a:r>
            <a:r>
              <a:rPr lang="ru-RU" dirty="0" err="1"/>
              <a:t>перенесення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(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дихальної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 smtClean="0"/>
              <a:t>);</a:t>
            </a:r>
          </a:p>
          <a:p>
            <a:pPr marL="457200" indent="-457200">
              <a:buAutoNum type="arabicParenR"/>
            </a:pPr>
            <a:r>
              <a:rPr lang="ru-RU" dirty="0" err="1" smtClean="0"/>
              <a:t>кровозамінники</a:t>
            </a:r>
            <a:r>
              <a:rPr lang="ru-RU" dirty="0" smtClean="0"/>
              <a:t>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(</a:t>
            </a:r>
            <a:r>
              <a:rPr lang="ru-RU" dirty="0" err="1"/>
              <a:t>мають</a:t>
            </a:r>
            <a:r>
              <a:rPr lang="ru-RU" dirty="0"/>
              <a:t> широкий </a:t>
            </a:r>
            <a:r>
              <a:rPr lang="ru-RU" dirty="0" err="1"/>
              <a:t>діапазон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включати</a:t>
            </a:r>
            <a:r>
              <a:rPr lang="ru-RU" dirty="0"/>
              <a:t>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плазмозамінних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67545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3651" y="497541"/>
            <a:ext cx="7138459" cy="73963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199" y="1842247"/>
            <a:ext cx="11591365" cy="3173506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Загальна</a:t>
            </a:r>
            <a:r>
              <a:rPr lang="ru-RU" sz="2400" dirty="0" smtClean="0"/>
              <a:t> характеристика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розчинів</a:t>
            </a:r>
            <a:r>
              <a:rPr lang="ru-RU" sz="2400" dirty="0" smtClean="0"/>
              <a:t>. </a:t>
            </a:r>
            <a:r>
              <a:rPr lang="ru-RU" sz="2400" dirty="0" err="1" smtClean="0"/>
              <a:t>Використання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в </a:t>
            </a:r>
            <a:r>
              <a:rPr lang="ru-RU" sz="2400" dirty="0" err="1" smtClean="0"/>
              <a:t>практичній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медицині</a:t>
            </a:r>
            <a:r>
              <a:rPr lang="ru-RU" sz="2400" dirty="0" smtClean="0"/>
              <a:t>. </a:t>
            </a:r>
          </a:p>
          <a:p>
            <a:r>
              <a:rPr lang="ru-RU" sz="2400" dirty="0" err="1" smtClean="0"/>
              <a:t>Класифікація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форм.</a:t>
            </a:r>
          </a:p>
          <a:p>
            <a:r>
              <a:rPr lang="ru-RU" sz="2400" dirty="0" err="1" smtClean="0"/>
              <a:t>Вимоги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висуваються</a:t>
            </a:r>
            <a:r>
              <a:rPr lang="ru-RU" sz="2400" dirty="0" smtClean="0"/>
              <a:t> до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препаратів</a:t>
            </a:r>
            <a:r>
              <a:rPr lang="ru-RU" sz="2400" dirty="0" smtClean="0"/>
              <a:t>. </a:t>
            </a:r>
          </a:p>
          <a:p>
            <a:r>
              <a:rPr lang="ru-RU" sz="2400" dirty="0" err="1" smtClean="0"/>
              <a:t>Перспективи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технології</a:t>
            </a:r>
            <a:r>
              <a:rPr lang="ru-RU" sz="2400" dirty="0" smtClean="0"/>
              <a:t>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інфузійних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11217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1394" y="0"/>
            <a:ext cx="8709212" cy="672401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інфузійних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Особенности производства инфузионных растворов в СНГ. Издательский дом  &quot;Медицинский бизнес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640" y="672401"/>
            <a:ext cx="5914971" cy="613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41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03564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55484653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61</TotalTime>
  <Words>249</Words>
  <Application>Microsoft Office PowerPoint</Application>
  <PresentationFormat>Широкоэкранный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Tw Cen MT</vt:lpstr>
      <vt:lpstr>Капля</vt:lpstr>
      <vt:lpstr>Промислове виготовлення інфузійних розчинів </vt:lpstr>
      <vt:lpstr>Конкретні цілі </vt:lpstr>
      <vt:lpstr>Теоретична інформація</vt:lpstr>
      <vt:lpstr>Теоретична інформація </vt:lpstr>
      <vt:lpstr>Питання вхідного самоконтролю </vt:lpstr>
      <vt:lpstr>Особливості виготовлення інфузійних розчинів 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Промислове виготовлення інфузійних розчинів</dc:title>
  <dc:creator>Татьяна Цепкова</dc:creator>
  <cp:lastModifiedBy>Татьяна Цепкова</cp:lastModifiedBy>
  <cp:revision>7</cp:revision>
  <dcterms:created xsi:type="dcterms:W3CDTF">2020-11-22T08:44:16Z</dcterms:created>
  <dcterms:modified xsi:type="dcterms:W3CDTF">2020-11-25T10:40:29Z</dcterms:modified>
</cp:coreProperties>
</file>