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849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643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84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417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734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191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66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3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835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806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049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242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544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904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046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234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159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04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072" y="2541494"/>
            <a:ext cx="11887853" cy="1454119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Промислове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виробництво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стерильних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розчинів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8300" y="0"/>
            <a:ext cx="8915399" cy="112628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ru-RU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Одеський</a:t>
            </a:r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Національний</a:t>
            </a:r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Медичний</a:t>
            </a:r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Університет</a:t>
            </a:r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Кафедра </a:t>
            </a:r>
            <a:r>
              <a:rPr lang="ru-RU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технології</a:t>
            </a:r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ліків</a:t>
            </a:r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272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0156" y="403412"/>
            <a:ext cx="8911687" cy="753036"/>
          </a:xfrm>
        </p:spPr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28600" y="1540189"/>
            <a:ext cx="11537576" cy="3777622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uk-UA" sz="2400" dirty="0"/>
              <a:t>Вивчити загальну технологічну схему виробництва ін'єкційних розчинів, ін'єкційних розчинів їх речовин вимагають спеціального очищення, ознайомитися з належними правилами виробництва. Вивчити методи стабілізації ін'єкційних розчинів, вміти отримувати ін'єкційні розчини з різними лікарськими і допоміжними речовинами, здійснювати </a:t>
            </a:r>
            <a:r>
              <a:rPr lang="uk-UA" sz="2400" dirty="0" err="1"/>
              <a:t>постадійний</a:t>
            </a:r>
            <a:r>
              <a:rPr lang="uk-UA" sz="2400" dirty="0"/>
              <a:t> контроль і вміти стандартизувати готовий продукт відповідно до вимог нормативно-технічної документації, вміти складати технологічні схеми виробництва.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3625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0126" y="395510"/>
            <a:ext cx="6456946" cy="814725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3959" y="1331259"/>
            <a:ext cx="12044082" cy="564776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uk-UA" sz="2600" dirty="0">
                <a:cs typeface="Calibri" panose="020F0502020204030204" pitchFamily="34" charset="0"/>
              </a:rPr>
              <a:t>Лікарські засоби для </a:t>
            </a:r>
            <a:r>
              <a:rPr lang="uk-UA" sz="2600" dirty="0" err="1">
                <a:cs typeface="Calibri" panose="020F0502020204030204" pitchFamily="34" charset="0"/>
              </a:rPr>
              <a:t>парентерального</a:t>
            </a:r>
            <a:r>
              <a:rPr lang="uk-UA" sz="2600" dirty="0">
                <a:cs typeface="Calibri" panose="020F0502020204030204" pitchFamily="34" charset="0"/>
              </a:rPr>
              <a:t> застосування — це стерильні препарати, призначені для введення шляхом ін'єкцій, </a:t>
            </a:r>
            <a:r>
              <a:rPr lang="uk-UA" sz="2600" dirty="0" err="1">
                <a:cs typeface="Calibri" panose="020F0502020204030204" pitchFamily="34" charset="0"/>
              </a:rPr>
              <a:t>інфузій</a:t>
            </a:r>
            <a:r>
              <a:rPr lang="uk-UA" sz="2600" dirty="0">
                <a:cs typeface="Calibri" panose="020F0502020204030204" pitchFamily="34" charset="0"/>
              </a:rPr>
              <a:t> або імплантацій в організм людини або тварини</a:t>
            </a:r>
            <a:r>
              <a:rPr lang="uk-UA" sz="2600" dirty="0" smtClean="0"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uk-UA" sz="2600" dirty="0">
                <a:cs typeface="Calibri" panose="020F0502020204030204" pitchFamily="34" charset="0"/>
              </a:rPr>
              <a:t>До них належать водні та неводні розчини, емульсії, суспензії, порошки і таблетки для одержання розчинів та імплантації, </a:t>
            </a:r>
            <a:r>
              <a:rPr lang="uk-UA" sz="2600" dirty="0" err="1">
                <a:cs typeface="Calibri" panose="020F0502020204030204" pitchFamily="34" charset="0"/>
              </a:rPr>
              <a:t>ліофілізовані</a:t>
            </a:r>
            <a:r>
              <a:rPr lang="uk-UA" sz="2600" dirty="0">
                <a:cs typeface="Calibri" panose="020F0502020204030204" pitchFamily="34" charset="0"/>
              </a:rPr>
              <a:t> препарати, які вводяться в організм </a:t>
            </a:r>
            <a:r>
              <a:rPr lang="uk-UA" sz="2600" dirty="0" err="1">
                <a:cs typeface="Calibri" panose="020F0502020204030204" pitchFamily="34" charset="0"/>
              </a:rPr>
              <a:t>парентеральне</a:t>
            </a:r>
            <a:r>
              <a:rPr lang="uk-UA" sz="2600" dirty="0">
                <a:cs typeface="Calibri" panose="020F0502020204030204" pitchFamily="34" charset="0"/>
              </a:rPr>
              <a:t> (підшкірно, </a:t>
            </a:r>
            <a:r>
              <a:rPr lang="uk-UA" sz="2600" dirty="0" err="1">
                <a:cs typeface="Calibri" panose="020F0502020204030204" pitchFamily="34" charset="0"/>
              </a:rPr>
              <a:t>внутрішньом'язово</a:t>
            </a:r>
            <a:r>
              <a:rPr lang="uk-UA" sz="2600" dirty="0">
                <a:cs typeface="Calibri" panose="020F0502020204030204" pitchFamily="34" charset="0"/>
              </a:rPr>
              <a:t>, внутрішньовенне, </a:t>
            </a:r>
            <a:r>
              <a:rPr lang="uk-UA" sz="2600" dirty="0" err="1">
                <a:cs typeface="Calibri" panose="020F0502020204030204" pitchFamily="34" charset="0"/>
              </a:rPr>
              <a:t>ретробульбарно</a:t>
            </a:r>
            <a:r>
              <a:rPr lang="uk-UA" sz="2600" dirty="0">
                <a:cs typeface="Calibri" panose="020F0502020204030204" pitchFamily="34" charset="0"/>
              </a:rPr>
              <a:t> або </a:t>
            </a:r>
            <a:r>
              <a:rPr lang="uk-UA" sz="2600" dirty="0" err="1">
                <a:cs typeface="Calibri" panose="020F0502020204030204" pitchFamily="34" charset="0"/>
              </a:rPr>
              <a:t>субкон'юнктивально</a:t>
            </a:r>
            <a:r>
              <a:rPr lang="uk-UA" sz="2600" dirty="0">
                <a:cs typeface="Calibri" panose="020F0502020204030204" pitchFamily="34" charset="0"/>
              </a:rPr>
              <a:t>, у різні порожнини тощо).</a:t>
            </a:r>
            <a:endParaRPr lang="ru-RU" sz="2600" dirty="0"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uk-UA" sz="2600" dirty="0">
                <a:cs typeface="Calibri" panose="020F0502020204030204" pitchFamily="34" charset="0"/>
              </a:rPr>
              <a:t>Згідно з ДФУ лікарські засоби для </a:t>
            </a:r>
            <a:r>
              <a:rPr lang="uk-UA" sz="2600" dirty="0" err="1">
                <a:cs typeface="Calibri" panose="020F0502020204030204" pitchFamily="34" charset="0"/>
              </a:rPr>
              <a:t>парентерального</a:t>
            </a:r>
            <a:r>
              <a:rPr lang="uk-UA" sz="2600" dirty="0">
                <a:cs typeface="Calibri" panose="020F0502020204030204" pitchFamily="34" charset="0"/>
              </a:rPr>
              <a:t> застосування класифікуються за такими групами:</a:t>
            </a:r>
            <a:endParaRPr lang="ru-RU" sz="2600" dirty="0"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uk-UA" sz="2600" dirty="0" smtClean="0">
                <a:cs typeface="Calibri" panose="020F0502020204030204" pitchFamily="34" charset="0"/>
              </a:rPr>
              <a:t>         1</a:t>
            </a:r>
            <a:r>
              <a:rPr lang="uk-UA" sz="2600" dirty="0">
                <a:cs typeface="Calibri" panose="020F0502020204030204" pitchFamily="34" charset="0"/>
              </a:rPr>
              <a:t>) ін'єкційні лікарські засоби;</a:t>
            </a:r>
            <a:endParaRPr lang="ru-RU" sz="2600" dirty="0"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uk-UA" sz="2600" dirty="0" smtClean="0">
                <a:cs typeface="Calibri" panose="020F0502020204030204" pitchFamily="34" charset="0"/>
              </a:rPr>
              <a:t>         2</a:t>
            </a:r>
            <a:r>
              <a:rPr lang="uk-UA" sz="2600" dirty="0">
                <a:cs typeface="Calibri" panose="020F0502020204030204" pitchFamily="34" charset="0"/>
              </a:rPr>
              <a:t>) внутрішньовенні </a:t>
            </a:r>
            <a:r>
              <a:rPr lang="uk-UA" sz="2600" dirty="0" err="1">
                <a:cs typeface="Calibri" panose="020F0502020204030204" pitchFamily="34" charset="0"/>
              </a:rPr>
              <a:t>інфузійні</a:t>
            </a:r>
            <a:r>
              <a:rPr lang="uk-UA" sz="2600" dirty="0">
                <a:cs typeface="Calibri" panose="020F0502020204030204" pitchFamily="34" charset="0"/>
              </a:rPr>
              <a:t> лікарські засоби;</a:t>
            </a:r>
            <a:endParaRPr lang="ru-RU" sz="2600" dirty="0"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uk-UA" sz="2600" dirty="0" smtClean="0">
                <a:cs typeface="Calibri" panose="020F0502020204030204" pitchFamily="34" charset="0"/>
              </a:rPr>
              <a:t>         3</a:t>
            </a:r>
            <a:r>
              <a:rPr lang="uk-UA" sz="2600" dirty="0">
                <a:cs typeface="Calibri" panose="020F0502020204030204" pitchFamily="34" charset="0"/>
              </a:rPr>
              <a:t>)  концентрати для ін'єкційних або внутрішньовенних </a:t>
            </a:r>
            <a:r>
              <a:rPr lang="uk-UA" sz="2600" dirty="0" err="1" smtClean="0">
                <a:cs typeface="Calibri" panose="020F0502020204030204" pitchFamily="34" charset="0"/>
              </a:rPr>
              <a:t>інфузійних</a:t>
            </a:r>
            <a:r>
              <a:rPr lang="uk-UA" sz="2600" dirty="0" smtClean="0">
                <a:cs typeface="Calibri" panose="020F0502020204030204" pitchFamily="34" charset="0"/>
              </a:rPr>
              <a:t> </a:t>
            </a:r>
            <a:r>
              <a:rPr lang="uk-UA" sz="2600" dirty="0">
                <a:cs typeface="Calibri" panose="020F0502020204030204" pitchFamily="34" charset="0"/>
              </a:rPr>
              <a:t>лікарських засобів;</a:t>
            </a:r>
            <a:endParaRPr lang="ru-RU" sz="2600" dirty="0"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uk-UA" sz="2600" dirty="0" smtClean="0">
                <a:cs typeface="Calibri" panose="020F0502020204030204" pitchFamily="34" charset="0"/>
              </a:rPr>
              <a:t>         4</a:t>
            </a:r>
            <a:r>
              <a:rPr lang="uk-UA" sz="2600" dirty="0">
                <a:cs typeface="Calibri" panose="020F0502020204030204" pitchFamily="34" charset="0"/>
              </a:rPr>
              <a:t>)  порошки для ін'єкційних або внутрішньовенних </a:t>
            </a:r>
            <a:r>
              <a:rPr lang="uk-UA" sz="2600" dirty="0" err="1" smtClean="0">
                <a:cs typeface="Calibri" panose="020F0502020204030204" pitchFamily="34" charset="0"/>
              </a:rPr>
              <a:t>інфузійних</a:t>
            </a:r>
            <a:r>
              <a:rPr lang="uk-UA" sz="2600" dirty="0" smtClean="0">
                <a:cs typeface="Calibri" panose="020F0502020204030204" pitchFamily="34" charset="0"/>
              </a:rPr>
              <a:t> </a:t>
            </a:r>
            <a:r>
              <a:rPr lang="uk-UA" sz="2600" dirty="0">
                <a:cs typeface="Calibri" panose="020F0502020204030204" pitchFamily="34" charset="0"/>
              </a:rPr>
              <a:t>лікарських засобів;</a:t>
            </a:r>
            <a:endParaRPr lang="ru-RU" sz="2600" dirty="0"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uk-UA" sz="2600" dirty="0" smtClean="0">
                <a:cs typeface="Calibri" panose="020F0502020204030204" pitchFamily="34" charset="0"/>
              </a:rPr>
              <a:t>         5</a:t>
            </a:r>
            <a:r>
              <a:rPr lang="uk-UA" sz="2600" dirty="0">
                <a:cs typeface="Calibri" panose="020F0502020204030204" pitchFamily="34" charset="0"/>
              </a:rPr>
              <a:t>) імплантати.</a:t>
            </a:r>
            <a:endParaRPr lang="ru-RU" sz="2600" dirty="0"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3479671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0313" y="328275"/>
            <a:ext cx="5890581" cy="720596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9603" y="1143000"/>
            <a:ext cx="12191999" cy="5930153"/>
          </a:xfrm>
        </p:spPr>
        <p:txBody>
          <a:bodyPr>
            <a:normAutofit fontScale="85000" lnSpcReduction="20000"/>
          </a:bodyPr>
          <a:lstStyle/>
          <a:p>
            <a:r>
              <a:rPr lang="uk-UA" dirty="0" err="1">
                <a:cs typeface="Calibri" panose="020F0502020204030204" pitchFamily="34" charset="0"/>
              </a:rPr>
              <a:t>Парентеральний</a:t>
            </a:r>
            <a:r>
              <a:rPr lang="uk-UA" dirty="0">
                <a:cs typeface="Calibri" panose="020F0502020204030204" pitchFamily="34" charset="0"/>
              </a:rPr>
              <a:t> шлях введення в організм ліків має ряд переваг перед іншими методами:</a:t>
            </a:r>
            <a:endParaRPr lang="ru-RU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uk-UA" dirty="0" smtClean="0">
                <a:cs typeface="Calibri" panose="020F0502020204030204" pitchFamily="34" charset="0"/>
              </a:rPr>
              <a:t>      — </a:t>
            </a:r>
            <a:r>
              <a:rPr lang="uk-UA" dirty="0">
                <a:cs typeface="Calibri" panose="020F0502020204030204" pitchFamily="34" charset="0"/>
              </a:rPr>
              <a:t>швидка дія і повна біологічна доступність лікарської речовини;</a:t>
            </a:r>
            <a:endParaRPr lang="ru-RU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uk-UA" dirty="0" smtClean="0">
                <a:cs typeface="Calibri" panose="020F0502020204030204" pitchFamily="34" charset="0"/>
              </a:rPr>
              <a:t>      —  </a:t>
            </a:r>
            <a:r>
              <a:rPr lang="uk-UA" dirty="0">
                <a:cs typeface="Calibri" panose="020F0502020204030204" pitchFamily="34" charset="0"/>
              </a:rPr>
              <a:t>точність і зручність дозування;</a:t>
            </a:r>
            <a:endParaRPr lang="ru-RU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uk-UA" dirty="0" smtClean="0">
                <a:cs typeface="Calibri" panose="020F0502020204030204" pitchFamily="34" charset="0"/>
              </a:rPr>
              <a:t>      — </a:t>
            </a:r>
            <a:r>
              <a:rPr lang="uk-UA" dirty="0">
                <a:cs typeface="Calibri" panose="020F0502020204030204" pitchFamily="34" charset="0"/>
              </a:rPr>
              <a:t>можливість уведення лікарської речовини хворому, що знаходиться в непритомному стані, або коли ліки не можна вводити через рот;</a:t>
            </a:r>
            <a:endParaRPr lang="ru-RU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uk-UA" dirty="0" smtClean="0">
                <a:cs typeface="Calibri" panose="020F0502020204030204" pitchFamily="34" charset="0"/>
              </a:rPr>
              <a:t>      —  </a:t>
            </a:r>
            <a:r>
              <a:rPr lang="uk-UA" dirty="0">
                <a:cs typeface="Calibri" panose="020F0502020204030204" pitchFamily="34" charset="0"/>
              </a:rPr>
              <a:t>відсутність впливу секретів ШКТ і ферментів печінки, що має місце при внутрішньому вживанні ліків;</a:t>
            </a:r>
            <a:endParaRPr lang="ru-RU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uk-UA" dirty="0" smtClean="0">
                <a:cs typeface="Calibri" panose="020F0502020204030204" pitchFamily="34" charset="0"/>
              </a:rPr>
              <a:t>      —  </a:t>
            </a:r>
            <a:r>
              <a:rPr lang="uk-UA" dirty="0">
                <a:cs typeface="Calibri" panose="020F0502020204030204" pitchFamily="34" charset="0"/>
              </a:rPr>
              <a:t>можливість створення великих запасів стерильних препаратів, що полегшує і прискорює їхнє відпускання з аптек.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>
                <a:cs typeface="Calibri" panose="020F0502020204030204" pitchFamily="34" charset="0"/>
              </a:rPr>
              <a:t>Поряд із перевагами </a:t>
            </a:r>
            <a:r>
              <a:rPr lang="uk-UA" dirty="0" err="1">
                <a:cs typeface="Calibri" panose="020F0502020204030204" pitchFamily="34" charset="0"/>
              </a:rPr>
              <a:t>парентеральний</a:t>
            </a:r>
            <a:r>
              <a:rPr lang="uk-UA" dirty="0">
                <a:cs typeface="Calibri" panose="020F0502020204030204" pitchFamily="34" charset="0"/>
              </a:rPr>
              <a:t> шлях уведення має і деякі вади:</a:t>
            </a:r>
            <a:endParaRPr lang="ru-RU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uk-UA" dirty="0" smtClean="0">
                <a:cs typeface="Calibri" panose="020F0502020204030204" pitchFamily="34" charset="0"/>
              </a:rPr>
              <a:t>      — </a:t>
            </a:r>
            <a:r>
              <a:rPr lang="uk-UA" dirty="0">
                <a:cs typeface="Calibri" panose="020F0502020204030204" pitchFamily="34" charset="0"/>
              </a:rPr>
              <a:t>при введенні рідин через ушкоджений покрив шкіри в кров легко можуть потрапити патогенні мікроорганізми;</a:t>
            </a:r>
            <a:endParaRPr lang="ru-RU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uk-UA" dirty="0" smtClean="0">
                <a:cs typeface="Calibri" panose="020F0502020204030204" pitchFamily="34" charset="0"/>
              </a:rPr>
              <a:t>      — </a:t>
            </a:r>
            <a:r>
              <a:rPr lang="uk-UA" dirty="0">
                <a:cs typeface="Calibri" panose="020F0502020204030204" pitchFamily="34" charset="0"/>
              </a:rPr>
              <a:t>разом із препаратом для ін'єкцій в організм може бути введене повітря, що </a:t>
            </a:r>
            <a:r>
              <a:rPr lang="uk-UA" dirty="0" err="1">
                <a:cs typeface="Calibri" panose="020F0502020204030204" pitchFamily="34" charset="0"/>
              </a:rPr>
              <a:t>викличе</a:t>
            </a:r>
            <a:r>
              <a:rPr lang="uk-UA" dirty="0">
                <a:cs typeface="Calibri" panose="020F0502020204030204" pitchFamily="34" charset="0"/>
              </a:rPr>
              <a:t> емболію судин або розлад серцевої діяльності;</a:t>
            </a:r>
            <a:endParaRPr lang="ru-RU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uk-UA" dirty="0" smtClean="0">
                <a:cs typeface="Calibri" panose="020F0502020204030204" pitchFamily="34" charset="0"/>
              </a:rPr>
              <a:t>       —  </a:t>
            </a:r>
            <a:r>
              <a:rPr lang="uk-UA" dirty="0">
                <a:cs typeface="Calibri" panose="020F0502020204030204" pitchFamily="34" charset="0"/>
              </a:rPr>
              <a:t>навіть незначна кількість сторонніх домішок може негативно впливати на організм хворого;</a:t>
            </a:r>
            <a:endParaRPr lang="ru-RU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uk-UA" dirty="0" smtClean="0">
                <a:cs typeface="Calibri" panose="020F0502020204030204" pitchFamily="34" charset="0"/>
              </a:rPr>
              <a:t>       — </a:t>
            </a:r>
            <a:r>
              <a:rPr lang="uk-UA" dirty="0">
                <a:cs typeface="Calibri" panose="020F0502020204030204" pitchFamily="34" charset="0"/>
              </a:rPr>
              <a:t>психоемоційний аспект, пов'язаний із болісністю ін'єкційного шляху введення;</a:t>
            </a:r>
            <a:endParaRPr lang="ru-RU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uk-UA" dirty="0" smtClean="0">
                <a:cs typeface="Calibri" panose="020F0502020204030204" pitchFamily="34" charset="0"/>
              </a:rPr>
              <a:t>       —  </a:t>
            </a:r>
            <a:r>
              <a:rPr lang="uk-UA" dirty="0">
                <a:cs typeface="Calibri" panose="020F0502020204030204" pitchFamily="34" charset="0"/>
              </a:rPr>
              <a:t>введення стерильних ліків має здійснюватися лише кваліфікованими фахівцями</a:t>
            </a:r>
            <a:r>
              <a:rPr lang="uk-UA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759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0094" y="261037"/>
            <a:ext cx="7261412" cy="707149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самоконтролю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17177" y="1304364"/>
            <a:ext cx="10757646" cy="5876365"/>
          </a:xfrm>
        </p:spPr>
        <p:txBody>
          <a:bodyPr>
            <a:noAutofit/>
          </a:bodyPr>
          <a:lstStyle/>
          <a:p>
            <a:r>
              <a:rPr lang="uk-UA" dirty="0" smtClean="0">
                <a:cs typeface="Calibri" panose="020F0502020204030204" pitchFamily="34" charset="0"/>
              </a:rPr>
              <a:t>Методи </a:t>
            </a:r>
            <a:r>
              <a:rPr lang="uk-UA" dirty="0">
                <a:cs typeface="Calibri" panose="020F0502020204030204" pitchFamily="34" charset="0"/>
              </a:rPr>
              <a:t>отримання ін'єкційних розчинів. Апаратура, використовувана для їх отримання в заводських умовах.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 smtClean="0">
                <a:cs typeface="Calibri" panose="020F0502020204030204" pitchFamily="34" charset="0"/>
              </a:rPr>
              <a:t>Способи </a:t>
            </a:r>
            <a:r>
              <a:rPr lang="uk-UA" dirty="0">
                <a:cs typeface="Calibri" panose="020F0502020204030204" pitchFamily="34" charset="0"/>
              </a:rPr>
              <a:t>наповнення ампул ін'єкційними розчинами.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 smtClean="0">
                <a:cs typeface="Calibri" panose="020F0502020204030204" pitchFamily="34" charset="0"/>
              </a:rPr>
              <a:t>Методу </a:t>
            </a:r>
            <a:r>
              <a:rPr lang="uk-UA" dirty="0">
                <a:cs typeface="Calibri" panose="020F0502020204030204" pitchFamily="34" charset="0"/>
              </a:rPr>
              <a:t>запаювання ампул. Визначення герметичності ампул.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 smtClean="0">
                <a:cs typeface="Calibri" panose="020F0502020204030204" pitchFamily="34" charset="0"/>
              </a:rPr>
              <a:t>Поняття </a:t>
            </a:r>
            <a:r>
              <a:rPr lang="uk-UA" dirty="0">
                <a:cs typeface="Calibri" panose="020F0502020204030204" pitchFamily="34" charset="0"/>
              </a:rPr>
              <a:t>«сорт для ін'єкцій». Додаткове очищення в процесі виробництва ін'єкційних розчинів.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 smtClean="0">
                <a:cs typeface="Calibri" panose="020F0502020204030204" pitchFamily="34" charset="0"/>
              </a:rPr>
              <a:t>Спеціальна </a:t>
            </a:r>
            <a:r>
              <a:rPr lang="uk-UA" dirty="0">
                <a:cs typeface="Calibri" panose="020F0502020204030204" pitchFamily="34" charset="0"/>
              </a:rPr>
              <a:t>очищення ін'єкційних розчинів магнію сульфату, кальцію хлориду, глюкози від хімічних домішок.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 smtClean="0">
                <a:cs typeface="Calibri" panose="020F0502020204030204" pitchFamily="34" charset="0"/>
              </a:rPr>
              <a:t>Методи </a:t>
            </a:r>
            <a:r>
              <a:rPr lang="uk-UA" dirty="0" err="1">
                <a:cs typeface="Calibri" panose="020F0502020204030204" pitchFamily="34" charset="0"/>
              </a:rPr>
              <a:t>депірогенізаціі</a:t>
            </a:r>
            <a:r>
              <a:rPr lang="uk-UA" dirty="0">
                <a:cs typeface="Calibri" panose="020F0502020204030204" pitchFamily="34" charset="0"/>
              </a:rPr>
              <a:t> ін'єкційних розчинів.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 smtClean="0">
                <a:cs typeface="Calibri" panose="020F0502020204030204" pitchFamily="34" charset="0"/>
              </a:rPr>
              <a:t>Стерилізація </a:t>
            </a:r>
            <a:r>
              <a:rPr lang="uk-UA" dirty="0">
                <a:cs typeface="Calibri" panose="020F0502020204030204" pitchFamily="34" charset="0"/>
              </a:rPr>
              <a:t>ін'єкційних розчинів в ампулах, флаконах.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 smtClean="0">
                <a:cs typeface="Calibri" panose="020F0502020204030204" pitchFamily="34" charset="0"/>
              </a:rPr>
              <a:t>Хімічні </a:t>
            </a:r>
            <a:r>
              <a:rPr lang="uk-UA" dirty="0">
                <a:cs typeface="Calibri" panose="020F0502020204030204" pitchFamily="34" charset="0"/>
              </a:rPr>
              <a:t>та фізичні методи стерилізації</a:t>
            </a:r>
            <a:r>
              <a:rPr lang="uk-UA" dirty="0" smtClean="0">
                <a:cs typeface="Calibri" panose="020F0502020204030204" pitchFamily="34" charset="0"/>
              </a:rPr>
              <a:t>.</a:t>
            </a:r>
            <a:endParaRPr lang="ru-RU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17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7187" y="403363"/>
            <a:ext cx="10364451" cy="806871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самоконтролю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93376" y="1680884"/>
            <a:ext cx="10605247" cy="4634752"/>
          </a:xfrm>
        </p:spPr>
        <p:txBody>
          <a:bodyPr/>
          <a:lstStyle/>
          <a:p>
            <a:r>
              <a:rPr lang="uk-UA" dirty="0">
                <a:cs typeface="Calibri" panose="020F0502020204030204" pitchFamily="34" charset="0"/>
              </a:rPr>
              <a:t>Контроль стерильності. </a:t>
            </a:r>
            <a:r>
              <a:rPr lang="uk-UA" dirty="0" err="1">
                <a:cs typeface="Calibri" panose="020F0502020204030204" pitchFamily="34" charset="0"/>
              </a:rPr>
              <a:t>Постадійний</a:t>
            </a:r>
            <a:r>
              <a:rPr lang="uk-UA" dirty="0">
                <a:cs typeface="Calibri" panose="020F0502020204030204" pitchFamily="34" charset="0"/>
              </a:rPr>
              <a:t> контроль якості ін'єкційних розчинів.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>
                <a:cs typeface="Calibri" panose="020F0502020204030204" pitchFamily="34" charset="0"/>
              </a:rPr>
              <a:t>Поняття стабільності лікарських препаратів. Основний принцип стабілізації.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>
                <a:cs typeface="Calibri" panose="020F0502020204030204" pitchFamily="34" charset="0"/>
              </a:rPr>
              <a:t>Фактори, що впливають на стабільність ін'єкційних розчинів.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>
                <a:cs typeface="Calibri" panose="020F0502020204030204" pitchFamily="34" charset="0"/>
              </a:rPr>
              <a:t>Стабілізація розчинів солей слабких основ і сильних кислот.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>
                <a:cs typeface="Calibri" panose="020F0502020204030204" pitchFamily="34" charset="0"/>
              </a:rPr>
              <a:t>Стабілізація розчинів солей сильних основ і слабких кислот.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>
                <a:cs typeface="Calibri" panose="020F0502020204030204" pitchFamily="34" charset="0"/>
              </a:rPr>
              <a:t>Стабілізація розчинів глюкози для ін'єкцій.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>
                <a:cs typeface="Calibri" panose="020F0502020204030204" pitchFamily="34" charset="0"/>
              </a:rPr>
              <a:t>Стабілізація розчинів легко-окисних речовин.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>
                <a:cs typeface="Calibri" panose="020F0502020204030204" pitchFamily="34" charset="0"/>
              </a:rPr>
              <a:t>Застосування консервантів.</a:t>
            </a:r>
            <a:endParaRPr lang="ru-RU" dirty="0">
              <a:cs typeface="Calibri" panose="020F0502020204030204" pitchFamily="34" charset="0"/>
            </a:endParaRPr>
          </a:p>
          <a:p>
            <a:r>
              <a:rPr lang="uk-UA" dirty="0">
                <a:cs typeface="Calibri" panose="020F0502020204030204" pitchFamily="34" charset="0"/>
              </a:rPr>
              <a:t>Особливості технології виробництва олійних розчинів для ін'єкцій.</a:t>
            </a:r>
            <a:endParaRPr lang="ru-RU" dirty="0"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997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4060" y="107577"/>
            <a:ext cx="11074306" cy="753035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СТРУКТУРНО-ЛОГ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I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ЧНА СХЕМА ТЕХНОЛОГ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I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Ї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C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ТЕРИЛЬНИХ РОЗЧИН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I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В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683" y="974894"/>
            <a:ext cx="5459506" cy="574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039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9645" y="2084246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310994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121</TotalTime>
  <Words>548</Words>
  <Application>Microsoft Office PowerPoint</Application>
  <PresentationFormat>Широкоэкранный</PresentationFormat>
  <Paragraphs>48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Tw Cen MT</vt:lpstr>
      <vt:lpstr>Капля</vt:lpstr>
      <vt:lpstr>Промислове виробництво стерильних розчинів </vt:lpstr>
      <vt:lpstr>Конкретні цілі </vt:lpstr>
      <vt:lpstr>Теоретична інформація </vt:lpstr>
      <vt:lpstr>Теоретична інформація </vt:lpstr>
      <vt:lpstr>Питання вхідного самоконтролю </vt:lpstr>
      <vt:lpstr>Питання вхідного самоконтролю </vt:lpstr>
      <vt:lpstr>СТРУКТУРНО-ЛОГIЧНА СХЕМА ТЕХНОЛОГIЇ CТЕРИЛЬНИХ РОЗЧИНIВ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Цепкова</dc:creator>
  <cp:lastModifiedBy>Татьяна Цепкова</cp:lastModifiedBy>
  <cp:revision>11</cp:revision>
  <dcterms:created xsi:type="dcterms:W3CDTF">2020-11-18T16:00:46Z</dcterms:created>
  <dcterms:modified xsi:type="dcterms:W3CDTF">2020-11-25T10:46:08Z</dcterms:modified>
</cp:coreProperties>
</file>