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3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678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297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501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387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129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137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421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091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137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580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8686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123466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1653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3041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710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4894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483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861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9965" y="2474259"/>
            <a:ext cx="11802035" cy="1440673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Промислове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виробництво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очних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лікарських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форм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75886" y="0"/>
            <a:ext cx="6240228" cy="1126283"/>
          </a:xfrm>
        </p:spPr>
        <p:txBody>
          <a:bodyPr>
            <a:normAutofit fontScale="92500"/>
          </a:bodyPr>
          <a:lstStyle/>
          <a:p>
            <a:r>
              <a:rPr lang="ru-RU" dirty="0" err="1" smtClean="0"/>
              <a:t>Одеський</a:t>
            </a:r>
            <a:r>
              <a:rPr lang="ru-RU" dirty="0" smtClean="0"/>
              <a:t> </a:t>
            </a:r>
            <a:r>
              <a:rPr lang="ru-RU" dirty="0" err="1" smtClean="0"/>
              <a:t>Національний</a:t>
            </a:r>
            <a:r>
              <a:rPr lang="ru-RU" dirty="0" smtClean="0"/>
              <a:t> </a:t>
            </a:r>
            <a:r>
              <a:rPr lang="ru-RU" dirty="0" err="1" smtClean="0"/>
              <a:t>Медичний</a:t>
            </a:r>
            <a:r>
              <a:rPr lang="ru-RU" dirty="0" smtClean="0"/>
              <a:t> </a:t>
            </a:r>
            <a:r>
              <a:rPr lang="ru-RU" dirty="0" err="1" smtClean="0"/>
              <a:t>Університет</a:t>
            </a:r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Кафедра </a:t>
            </a:r>
            <a:r>
              <a:rPr lang="ru-RU" dirty="0" err="1" smtClean="0"/>
              <a:t>Технології</a:t>
            </a:r>
            <a:r>
              <a:rPr lang="ru-RU" dirty="0" smtClean="0"/>
              <a:t> </a:t>
            </a:r>
            <a:r>
              <a:rPr lang="ru-RU" dirty="0" err="1" smtClean="0"/>
              <a:t>ліків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0053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3253" y="456522"/>
            <a:ext cx="3850341" cy="1164349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Конкретні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цілі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64777" y="1795683"/>
            <a:ext cx="11483788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Вивчити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загальну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технологічну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схему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виготовлення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очних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лікарських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засобів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, в тому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числі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їх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промислове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отримання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та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оволодіти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технологіями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віробництва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Вміти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раціонально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підбирати</a:t>
            </a:r>
            <a:r>
              <a:rPr lang="ru-RU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оснащення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проводити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контроль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якості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пакування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та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маркування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готової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продукції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складати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технологічні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схеми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виробництва</a:t>
            </a:r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86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0427" y="242048"/>
            <a:ext cx="5771146" cy="833717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06506" y="1432227"/>
            <a:ext cx="11685494" cy="5146804"/>
          </a:xfrm>
        </p:spPr>
        <p:txBody>
          <a:bodyPr>
            <a:normAutofit/>
          </a:bodyPr>
          <a:lstStyle/>
          <a:p>
            <a:r>
              <a:rPr lang="ru-RU" sz="2000" dirty="0" err="1"/>
              <a:t>Офтальмологічні</a:t>
            </a:r>
            <a:r>
              <a:rPr lang="ru-RU" sz="2000" dirty="0"/>
              <a:t> </a:t>
            </a:r>
            <a:r>
              <a:rPr lang="ru-RU" sz="2000" dirty="0" err="1"/>
              <a:t>готові</a:t>
            </a:r>
            <a:r>
              <a:rPr lang="ru-RU" sz="2000" dirty="0"/>
              <a:t> </a:t>
            </a:r>
            <a:r>
              <a:rPr lang="ru-RU" sz="2000" dirty="0" err="1"/>
              <a:t>лікарські</a:t>
            </a:r>
            <a:r>
              <a:rPr lang="ru-RU" sz="2000" dirty="0"/>
              <a:t> </a:t>
            </a:r>
            <a:r>
              <a:rPr lang="ru-RU" sz="2000" dirty="0" err="1"/>
              <a:t>засоби</a:t>
            </a:r>
            <a:r>
              <a:rPr lang="ru-RU" sz="2000" dirty="0"/>
              <a:t> </a:t>
            </a:r>
            <a:r>
              <a:rPr lang="ru-RU" sz="2000" dirty="0" err="1"/>
              <a:t>являють</a:t>
            </a:r>
            <a:r>
              <a:rPr lang="ru-RU" sz="2000" dirty="0"/>
              <a:t> собою </a:t>
            </a:r>
            <a:r>
              <a:rPr lang="ru-RU" sz="2000" dirty="0" err="1"/>
              <a:t>рідкі</a:t>
            </a:r>
            <a:r>
              <a:rPr lang="ru-RU" sz="2000" dirty="0"/>
              <a:t> (</a:t>
            </a:r>
            <a:r>
              <a:rPr lang="ru-RU" sz="2000" dirty="0" err="1"/>
              <a:t>кра­плі</a:t>
            </a:r>
            <a:r>
              <a:rPr lang="ru-RU" sz="2000" dirty="0"/>
              <a:t>, примочки), </a:t>
            </a:r>
            <a:r>
              <a:rPr lang="ru-RU" sz="2000" dirty="0" err="1"/>
              <a:t>м’які</a:t>
            </a:r>
            <a:r>
              <a:rPr lang="ru-RU" sz="2000" dirty="0"/>
              <a:t> (</a:t>
            </a:r>
            <a:r>
              <a:rPr lang="ru-RU" sz="2000" dirty="0" err="1"/>
              <a:t>мазі</a:t>
            </a:r>
            <a:r>
              <a:rPr lang="ru-RU" sz="2000" dirty="0"/>
              <a:t>, </a:t>
            </a:r>
            <a:r>
              <a:rPr lang="ru-RU" sz="2000" dirty="0" err="1"/>
              <a:t>суспензії</a:t>
            </a:r>
            <a:r>
              <a:rPr lang="ru-RU" sz="2000" dirty="0"/>
              <a:t>, </a:t>
            </a:r>
            <a:r>
              <a:rPr lang="ru-RU" sz="2000" dirty="0" err="1"/>
              <a:t>емульсії</a:t>
            </a:r>
            <a:r>
              <a:rPr lang="ru-RU" sz="2000" dirty="0"/>
              <a:t>), </a:t>
            </a:r>
            <a:r>
              <a:rPr lang="ru-RU" sz="2000" dirty="0" err="1"/>
              <a:t>тверді</a:t>
            </a:r>
            <a:r>
              <a:rPr lang="ru-RU" sz="2000" dirty="0"/>
              <a:t> (</a:t>
            </a:r>
            <a:r>
              <a:rPr lang="ru-RU" sz="2000" dirty="0" err="1"/>
              <a:t>плівки</a:t>
            </a:r>
            <a:r>
              <a:rPr lang="ru-RU" sz="2000" dirty="0"/>
              <a:t>, </a:t>
            </a:r>
            <a:r>
              <a:rPr lang="ru-RU" sz="2000" dirty="0" err="1"/>
              <a:t>присип­ки</a:t>
            </a:r>
            <a:r>
              <a:rPr lang="ru-RU" sz="2000" dirty="0"/>
              <a:t>, </a:t>
            </a:r>
            <a:r>
              <a:rPr lang="ru-RU" sz="2000" dirty="0" err="1"/>
              <a:t>тритураційні</a:t>
            </a:r>
            <a:r>
              <a:rPr lang="ru-RU" sz="2000" dirty="0"/>
              <a:t> таблетки, </a:t>
            </a:r>
            <a:r>
              <a:rPr lang="ru-RU" sz="2000" dirty="0" err="1"/>
              <a:t>олівці</a:t>
            </a:r>
            <a:r>
              <a:rPr lang="ru-RU" sz="2000" dirty="0"/>
              <a:t>) та </a:t>
            </a:r>
            <a:r>
              <a:rPr lang="ru-RU" sz="2000" dirty="0" err="1"/>
              <a:t>інші</a:t>
            </a:r>
            <a:r>
              <a:rPr lang="ru-RU" sz="2000" dirty="0"/>
              <a:t> </a:t>
            </a:r>
            <a:r>
              <a:rPr lang="ru-RU" sz="2000" dirty="0" err="1"/>
              <a:t>лікарські</a:t>
            </a:r>
            <a:r>
              <a:rPr lang="ru-RU" sz="2000" dirty="0"/>
              <a:t> </a:t>
            </a:r>
            <a:r>
              <a:rPr lang="ru-RU" sz="2000" dirty="0" err="1"/>
              <a:t>засоби</a:t>
            </a:r>
            <a:r>
              <a:rPr lang="ru-RU" sz="2000" dirty="0" smtClean="0"/>
              <a:t>.</a:t>
            </a:r>
          </a:p>
          <a:p>
            <a:r>
              <a:rPr lang="ru-RU" sz="2000" dirty="0" err="1"/>
              <a:t>Виготовлення</a:t>
            </a:r>
            <a:r>
              <a:rPr lang="ru-RU" sz="2000" dirty="0"/>
              <a:t> </a:t>
            </a:r>
            <a:r>
              <a:rPr lang="ru-RU" sz="2000" dirty="0" err="1"/>
              <a:t>очних</a:t>
            </a:r>
            <a:r>
              <a:rPr lang="ru-RU" sz="2000" dirty="0"/>
              <a:t> </a:t>
            </a:r>
            <a:r>
              <a:rPr lang="ru-RU" sz="2000" dirty="0" err="1"/>
              <a:t>лікарських</a:t>
            </a:r>
            <a:r>
              <a:rPr lang="ru-RU" sz="2000" dirty="0"/>
              <a:t> </a:t>
            </a:r>
            <a:r>
              <a:rPr lang="ru-RU" sz="2000" dirty="0" err="1"/>
              <a:t>засобів</a:t>
            </a:r>
            <a:r>
              <a:rPr lang="ru-RU" sz="2000" dirty="0"/>
              <a:t> </a:t>
            </a:r>
            <a:r>
              <a:rPr lang="ru-RU" sz="2000" dirty="0" err="1"/>
              <a:t>здійснюють</a:t>
            </a:r>
            <a:r>
              <a:rPr lang="ru-RU" sz="2000" dirty="0"/>
              <a:t> в </a:t>
            </a:r>
            <a:r>
              <a:rPr lang="ru-RU" sz="2000" dirty="0" err="1"/>
              <a:t>асептичних</a:t>
            </a:r>
            <a:r>
              <a:rPr lang="ru-RU" sz="2000" dirty="0"/>
              <a:t> </a:t>
            </a:r>
            <a:r>
              <a:rPr lang="ru-RU" sz="2000" dirty="0" err="1"/>
              <a:t>умовах</a:t>
            </a:r>
            <a:r>
              <a:rPr lang="ru-RU" sz="2000" dirty="0"/>
              <a:t>: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обумовлено</a:t>
            </a:r>
            <a:r>
              <a:rPr lang="ru-RU" sz="2000" dirty="0"/>
              <a:t> </a:t>
            </a:r>
            <a:r>
              <a:rPr lang="ru-RU" sz="2000" dirty="0" err="1"/>
              <a:t>тим</a:t>
            </a:r>
            <a:r>
              <a:rPr lang="ru-RU" sz="2000" dirty="0"/>
              <a:t>, </a:t>
            </a:r>
            <a:r>
              <a:rPr lang="ru-RU" sz="2000" dirty="0" err="1"/>
              <a:t>шо</a:t>
            </a:r>
            <a:r>
              <a:rPr lang="ru-RU" sz="2000" dirty="0"/>
              <a:t> вони </a:t>
            </a:r>
            <a:r>
              <a:rPr lang="ru-RU" sz="2000" dirty="0" err="1"/>
              <a:t>наносяться</a:t>
            </a:r>
            <a:r>
              <a:rPr lang="ru-RU" sz="2000" dirty="0"/>
              <a:t> на </a:t>
            </a:r>
            <a:r>
              <a:rPr lang="ru-RU" sz="2000" dirty="0" err="1"/>
              <a:t>кон’юнктиву</a:t>
            </a:r>
            <a:r>
              <a:rPr lang="ru-RU" sz="2000" dirty="0"/>
              <a:t> хворо­го ока. У </a:t>
            </a:r>
            <a:r>
              <a:rPr lang="ru-RU" sz="2000" dirty="0" err="1"/>
              <a:t>нормі</a:t>
            </a:r>
            <a:r>
              <a:rPr lang="ru-RU" sz="2000" dirty="0"/>
              <a:t> </a:t>
            </a:r>
            <a:r>
              <a:rPr lang="ru-RU" sz="2000" dirty="0" err="1"/>
              <a:t>сльозова</a:t>
            </a:r>
            <a:r>
              <a:rPr lang="ru-RU" sz="2000" dirty="0"/>
              <a:t> </a:t>
            </a:r>
            <a:r>
              <a:rPr lang="ru-RU" sz="2000" dirty="0" err="1"/>
              <a:t>рідина</a:t>
            </a:r>
            <a:r>
              <a:rPr lang="ru-RU" sz="2000" dirty="0"/>
              <a:t> </a:t>
            </a:r>
            <a:r>
              <a:rPr lang="ru-RU" sz="2000" dirty="0" err="1"/>
              <a:t>містить</a:t>
            </a:r>
            <a:r>
              <a:rPr lang="ru-RU" sz="2000" dirty="0"/>
              <a:t> </a:t>
            </a:r>
            <a:r>
              <a:rPr lang="ru-RU" sz="2000" dirty="0" err="1"/>
              <a:t>лізоцим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володіє</a:t>
            </a:r>
            <a:r>
              <a:rPr lang="ru-RU" sz="2000" dirty="0"/>
              <a:t> </a:t>
            </a:r>
            <a:r>
              <a:rPr lang="ru-RU" sz="2000" dirty="0" err="1"/>
              <a:t>здатністю</a:t>
            </a:r>
            <a:r>
              <a:rPr lang="ru-RU" sz="2000" dirty="0"/>
              <a:t> </a:t>
            </a:r>
            <a:r>
              <a:rPr lang="ru-RU" sz="2000" dirty="0" err="1"/>
              <a:t>руйнувати</a:t>
            </a:r>
            <a:r>
              <a:rPr lang="ru-RU" sz="2000" dirty="0"/>
              <a:t> </a:t>
            </a:r>
            <a:r>
              <a:rPr lang="ru-RU" sz="2000" dirty="0" err="1"/>
              <a:t>мікроорганізми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потрапили</a:t>
            </a:r>
            <a:r>
              <a:rPr lang="ru-RU" sz="2000" dirty="0"/>
              <a:t> на </a:t>
            </a:r>
            <a:r>
              <a:rPr lang="ru-RU" sz="2000" dirty="0" err="1"/>
              <a:t>кон’юнктиву</a:t>
            </a:r>
            <a:r>
              <a:rPr lang="ru-RU" sz="2000" dirty="0"/>
              <a:t>, </a:t>
            </a:r>
            <a:r>
              <a:rPr lang="ru-RU" sz="2000" dirty="0" err="1"/>
              <a:t>проте</a:t>
            </a:r>
            <a:r>
              <a:rPr lang="ru-RU" sz="2000" dirty="0"/>
              <a:t> при </a:t>
            </a:r>
            <a:r>
              <a:rPr lang="ru-RU" sz="2000" dirty="0" err="1"/>
              <a:t>очних</a:t>
            </a:r>
            <a:r>
              <a:rPr lang="ru-RU" sz="2000" dirty="0"/>
              <a:t> </a:t>
            </a:r>
            <a:r>
              <a:rPr lang="ru-RU" sz="2000" dirty="0" err="1"/>
              <a:t>захворюваннях</a:t>
            </a:r>
            <a:r>
              <a:rPr lang="ru-RU" sz="2000" dirty="0"/>
              <a:t> </a:t>
            </a:r>
            <a:r>
              <a:rPr lang="ru-RU" sz="2000" dirty="0" err="1"/>
              <a:t>вміст</a:t>
            </a:r>
            <a:r>
              <a:rPr lang="ru-RU" sz="2000" dirty="0"/>
              <a:t> </a:t>
            </a:r>
            <a:r>
              <a:rPr lang="ru-RU" sz="2000" dirty="0" err="1"/>
              <a:t>лізоциму</a:t>
            </a:r>
            <a:r>
              <a:rPr lang="ru-RU" sz="2000" dirty="0"/>
              <a:t> (</a:t>
            </a:r>
            <a:r>
              <a:rPr lang="ru-RU" sz="2000" dirty="0" err="1"/>
              <a:t>мурамідази</a:t>
            </a:r>
            <a:r>
              <a:rPr lang="ru-RU" sz="2000" dirty="0"/>
              <a:t>) у </a:t>
            </a:r>
            <a:r>
              <a:rPr lang="ru-RU" sz="2000" dirty="0" err="1"/>
              <a:t>сльозовій</a:t>
            </a:r>
            <a:r>
              <a:rPr lang="ru-RU" sz="2000" dirty="0"/>
              <a:t> </a:t>
            </a:r>
            <a:r>
              <a:rPr lang="ru-RU" sz="2000" dirty="0" err="1"/>
              <a:t>рідині</a:t>
            </a:r>
            <a:r>
              <a:rPr lang="ru-RU" sz="2000" dirty="0"/>
              <a:t> </a:t>
            </a:r>
            <a:r>
              <a:rPr lang="ru-RU" sz="2000" dirty="0" err="1"/>
              <a:t>знижується</a:t>
            </a:r>
            <a:r>
              <a:rPr lang="ru-RU" sz="2000" dirty="0"/>
              <a:t> і око </a:t>
            </a:r>
            <a:r>
              <a:rPr lang="ru-RU" sz="2000" dirty="0" err="1"/>
              <a:t>виявляється</a:t>
            </a:r>
            <a:r>
              <a:rPr lang="ru-RU" sz="2000" dirty="0"/>
              <a:t> </a:t>
            </a:r>
            <a:r>
              <a:rPr lang="ru-RU" sz="2000" dirty="0" err="1"/>
              <a:t>недостатньо</a:t>
            </a:r>
            <a:r>
              <a:rPr lang="ru-RU" sz="2000" dirty="0"/>
              <a:t> </a:t>
            </a:r>
            <a:r>
              <a:rPr lang="ru-RU" sz="2000" dirty="0" err="1"/>
              <a:t>захищеним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дії</a:t>
            </a:r>
            <a:r>
              <a:rPr lang="ru-RU" sz="2000" dirty="0"/>
              <a:t> </a:t>
            </a:r>
            <a:r>
              <a:rPr lang="ru-RU" sz="2000" dirty="0" err="1"/>
              <a:t>мікроор­ганізмів</a:t>
            </a:r>
            <a:r>
              <a:rPr lang="ru-RU" sz="2000" dirty="0"/>
              <a:t>. У </a:t>
            </a:r>
            <a:r>
              <a:rPr lang="ru-RU" sz="2000" dirty="0" err="1"/>
              <a:t>зв’язку</a:t>
            </a:r>
            <a:r>
              <a:rPr lang="ru-RU" sz="2000" dirty="0"/>
              <a:t> з </a:t>
            </a:r>
            <a:r>
              <a:rPr lang="ru-RU" sz="2000" dirty="0" err="1"/>
              <a:t>цим</a:t>
            </a:r>
            <a:r>
              <a:rPr lang="ru-RU" sz="2000" dirty="0"/>
              <a:t>, </a:t>
            </a:r>
            <a:r>
              <a:rPr lang="ru-RU" sz="2000" dirty="0" err="1"/>
              <a:t>умови</a:t>
            </a:r>
            <a:r>
              <a:rPr lang="ru-RU" sz="2000" dirty="0"/>
              <a:t> </a:t>
            </a:r>
            <a:r>
              <a:rPr lang="ru-RU" sz="2000" dirty="0" err="1"/>
              <a:t>проведення</a:t>
            </a:r>
            <a:r>
              <a:rPr lang="ru-RU" sz="2000" dirty="0"/>
              <a:t> </a:t>
            </a:r>
            <a:r>
              <a:rPr lang="ru-RU" sz="2000" dirty="0" err="1"/>
              <a:t>технологічного</a:t>
            </a:r>
            <a:r>
              <a:rPr lang="ru-RU" sz="2000" dirty="0"/>
              <a:t> </a:t>
            </a:r>
            <a:r>
              <a:rPr lang="ru-RU" sz="2000" dirty="0" err="1"/>
              <a:t>процесу</a:t>
            </a:r>
            <a:r>
              <a:rPr lang="ru-RU" sz="2000" dirty="0"/>
              <a:t> </a:t>
            </a:r>
            <a:r>
              <a:rPr lang="ru-RU" sz="2000" dirty="0" err="1"/>
              <a:t>виробництва</a:t>
            </a:r>
            <a:r>
              <a:rPr lang="ru-RU" sz="2000" dirty="0"/>
              <a:t> ОЛЗ і </a:t>
            </a:r>
            <a:r>
              <a:rPr lang="ru-RU" sz="2000" dirty="0" err="1"/>
              <a:t>всі</a:t>
            </a:r>
            <a:r>
              <a:rPr lang="ru-RU" sz="2000" dirty="0"/>
              <a:t> </a:t>
            </a:r>
            <a:r>
              <a:rPr lang="ru-RU" sz="2000" dirty="0" err="1"/>
              <a:t>підготовчі</a:t>
            </a:r>
            <a:r>
              <a:rPr lang="ru-RU" sz="2000" dirty="0"/>
              <a:t> </a:t>
            </a:r>
            <a:r>
              <a:rPr lang="ru-RU" sz="2000" dirty="0" err="1"/>
              <a:t>операції</a:t>
            </a:r>
            <a:r>
              <a:rPr lang="ru-RU" sz="2000" dirty="0"/>
              <a:t> </a:t>
            </a:r>
            <a:r>
              <a:rPr lang="ru-RU" sz="2000" dirty="0" err="1"/>
              <a:t>повинні</a:t>
            </a:r>
            <a:r>
              <a:rPr lang="ru-RU" sz="2000" dirty="0"/>
              <a:t> бути такими ж, як і у </a:t>
            </a:r>
            <a:r>
              <a:rPr lang="ru-RU" sz="2000" dirty="0" err="1"/>
              <a:t>виробництві</a:t>
            </a:r>
            <a:r>
              <a:rPr lang="ru-RU" sz="2000" dirty="0"/>
              <a:t> </a:t>
            </a:r>
            <a:r>
              <a:rPr lang="ru-RU" sz="2000" dirty="0" err="1"/>
              <a:t>інших</a:t>
            </a:r>
            <a:r>
              <a:rPr lang="ru-RU" sz="2000" dirty="0"/>
              <a:t> </a:t>
            </a:r>
            <a:r>
              <a:rPr lang="ru-RU" sz="2000" dirty="0" err="1"/>
              <a:t>стерильних</a:t>
            </a:r>
            <a:r>
              <a:rPr lang="ru-RU" sz="2000" dirty="0"/>
              <a:t> </a:t>
            </a:r>
            <a:r>
              <a:rPr lang="ru-RU" sz="2000" dirty="0" err="1"/>
              <a:t>лікарських</a:t>
            </a:r>
            <a:r>
              <a:rPr lang="ru-RU" sz="2000" dirty="0"/>
              <a:t> форм.</a:t>
            </a:r>
          </a:p>
        </p:txBody>
      </p:sp>
    </p:spTree>
    <p:extLst>
      <p:ext uri="{BB962C8B-B14F-4D97-AF65-F5344CB8AC3E}">
        <p14:creationId xmlns:p14="http://schemas.microsoft.com/office/powerpoint/2010/main" val="1527492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6100" y="305863"/>
            <a:ext cx="8911687" cy="1280890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Питання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вхідного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самоконтролю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58906" y="1721224"/>
            <a:ext cx="11533094" cy="5755341"/>
          </a:xfrm>
        </p:spPr>
        <p:txBody>
          <a:bodyPr/>
          <a:lstStyle/>
          <a:p>
            <a:r>
              <a:rPr lang="ru-RU" sz="2400" dirty="0" err="1" smtClean="0"/>
              <a:t>Створення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асептичних</a:t>
            </a:r>
            <a:r>
              <a:rPr lang="ru-RU" sz="2400" dirty="0" smtClean="0"/>
              <a:t> умов при </a:t>
            </a:r>
            <a:r>
              <a:rPr lang="ru-RU" sz="2400" dirty="0" err="1" smtClean="0"/>
              <a:t>виготовленні</a:t>
            </a:r>
            <a:r>
              <a:rPr lang="ru-RU" sz="2400" dirty="0" smtClean="0"/>
              <a:t> </a:t>
            </a:r>
            <a:r>
              <a:rPr lang="ru-RU" sz="2400" dirty="0" err="1" smtClean="0"/>
              <a:t>очних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лікарських</a:t>
            </a:r>
            <a:r>
              <a:rPr lang="ru-RU" sz="2400" dirty="0" smtClean="0"/>
              <a:t> форм</a:t>
            </a:r>
          </a:p>
          <a:p>
            <a:r>
              <a:rPr lang="ru-RU" sz="2400" dirty="0" err="1" smtClean="0"/>
              <a:t>Способи</a:t>
            </a:r>
            <a:r>
              <a:rPr lang="ru-RU" sz="2400" dirty="0" smtClean="0"/>
              <a:t> </a:t>
            </a:r>
            <a:r>
              <a:rPr lang="ru-RU" sz="2400" dirty="0" err="1" smtClean="0"/>
              <a:t>стабілізації</a:t>
            </a:r>
            <a:r>
              <a:rPr lang="ru-RU" sz="2400" dirty="0"/>
              <a:t> </a:t>
            </a:r>
            <a:r>
              <a:rPr lang="ru-RU" sz="2400" dirty="0" err="1" smtClean="0"/>
              <a:t>нестійких</a:t>
            </a:r>
            <a:r>
              <a:rPr lang="ru-RU" sz="2400" dirty="0" smtClean="0"/>
              <a:t> </a:t>
            </a:r>
            <a:r>
              <a:rPr lang="ru-RU" sz="2400" dirty="0" err="1" smtClean="0"/>
              <a:t>лікарських</a:t>
            </a:r>
            <a:r>
              <a:rPr lang="ru-RU" sz="2400" dirty="0" smtClean="0"/>
              <a:t> форм </a:t>
            </a:r>
          </a:p>
          <a:p>
            <a:r>
              <a:rPr lang="ru-RU" sz="2400" dirty="0" err="1" smtClean="0"/>
              <a:t>Сучасна</a:t>
            </a:r>
            <a:r>
              <a:rPr lang="ru-RU" sz="2400" dirty="0" smtClean="0"/>
              <a:t> </a:t>
            </a:r>
            <a:r>
              <a:rPr lang="ru-RU" sz="2400" dirty="0" err="1" smtClean="0"/>
              <a:t>класифікація</a:t>
            </a:r>
            <a:r>
              <a:rPr lang="ru-RU" sz="2400" dirty="0" smtClean="0"/>
              <a:t> </a:t>
            </a:r>
            <a:r>
              <a:rPr lang="ru-RU" sz="2400" dirty="0" err="1" smtClean="0"/>
              <a:t>очних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лікарських</a:t>
            </a:r>
            <a:r>
              <a:rPr lang="ru-RU" sz="2400" dirty="0" smtClean="0"/>
              <a:t> форм </a:t>
            </a:r>
          </a:p>
          <a:p>
            <a:r>
              <a:rPr lang="ru-RU" sz="2400" dirty="0" err="1" smtClean="0"/>
              <a:t>Вимоги</a:t>
            </a:r>
            <a:r>
              <a:rPr lang="ru-RU" sz="2400" dirty="0" smtClean="0"/>
              <a:t>, </a:t>
            </a:r>
            <a:r>
              <a:rPr lang="ru-RU" sz="2400" dirty="0" err="1" smtClean="0"/>
              <a:t>які</a:t>
            </a:r>
            <a:r>
              <a:rPr lang="ru-RU" sz="2400" dirty="0" smtClean="0"/>
              <a:t> </a:t>
            </a:r>
            <a:r>
              <a:rPr lang="ru-RU" sz="2400" dirty="0" err="1" smtClean="0"/>
              <a:t>висуваються</a:t>
            </a:r>
            <a:r>
              <a:rPr lang="ru-RU" sz="2400" dirty="0" smtClean="0"/>
              <a:t> до </a:t>
            </a:r>
            <a:r>
              <a:rPr lang="ru-RU" sz="2400" dirty="0" err="1" smtClean="0"/>
              <a:t>очних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лікарських</a:t>
            </a:r>
            <a:r>
              <a:rPr lang="ru-RU" sz="2400" dirty="0" smtClean="0"/>
              <a:t> форм </a:t>
            </a:r>
          </a:p>
          <a:p>
            <a:r>
              <a:rPr lang="ru-RU" sz="2400" dirty="0" err="1" smtClean="0"/>
              <a:t>Загальна</a:t>
            </a:r>
            <a:r>
              <a:rPr lang="ru-RU" sz="2400" dirty="0" smtClean="0"/>
              <a:t> </a:t>
            </a:r>
            <a:r>
              <a:rPr lang="ru-RU" sz="2400" dirty="0" err="1" smtClean="0"/>
              <a:t>технологічна</a:t>
            </a:r>
            <a:r>
              <a:rPr lang="ru-RU" sz="2400" dirty="0" smtClean="0"/>
              <a:t> схема </a:t>
            </a:r>
            <a:r>
              <a:rPr lang="ru-RU" sz="2400" dirty="0" err="1" smtClean="0"/>
              <a:t>виготовлення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очних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крапель</a:t>
            </a:r>
            <a:r>
              <a:rPr lang="ru-RU" sz="2400" dirty="0" smtClean="0"/>
              <a:t> </a:t>
            </a:r>
          </a:p>
          <a:p>
            <a:r>
              <a:rPr lang="ru-RU" sz="2400" dirty="0" err="1" smtClean="0"/>
              <a:t>Загальна</a:t>
            </a:r>
            <a:r>
              <a:rPr lang="ru-RU" sz="2400" dirty="0" smtClean="0"/>
              <a:t> характеристика </a:t>
            </a:r>
            <a:r>
              <a:rPr lang="ru-RU" sz="2400" dirty="0" err="1" smtClean="0"/>
              <a:t>очних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лікарстких</a:t>
            </a:r>
            <a:r>
              <a:rPr lang="ru-RU" sz="2400" dirty="0" smtClean="0"/>
              <a:t> </a:t>
            </a:r>
            <a:r>
              <a:rPr lang="ru-RU" sz="2400" dirty="0" err="1" smtClean="0"/>
              <a:t>плівок</a:t>
            </a:r>
            <a:r>
              <a:rPr lang="ru-RU" sz="2400" dirty="0" smtClean="0"/>
              <a:t>. </a:t>
            </a:r>
            <a:r>
              <a:rPr lang="ru-RU" sz="2400" dirty="0" err="1" smtClean="0"/>
              <a:t>Допоміжні</a:t>
            </a:r>
            <a:r>
              <a:rPr lang="ru-RU" sz="2400" dirty="0" smtClean="0"/>
              <a:t> </a:t>
            </a:r>
            <a:r>
              <a:rPr lang="ru-RU" sz="2400" dirty="0" err="1" smtClean="0"/>
              <a:t>речовини</a:t>
            </a:r>
            <a:r>
              <a:rPr lang="ru-RU" sz="2400" dirty="0" smtClean="0"/>
              <a:t>, </a:t>
            </a:r>
            <a:r>
              <a:rPr lang="ru-RU" sz="2400" dirty="0" err="1" smtClean="0"/>
              <a:t>які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використовуються</a:t>
            </a:r>
            <a:r>
              <a:rPr lang="ru-RU" sz="2400" dirty="0" smtClean="0"/>
              <a:t> у </a:t>
            </a:r>
            <a:r>
              <a:rPr lang="ru-RU" sz="2400" dirty="0" err="1" smtClean="0"/>
              <a:t>виготовленні</a:t>
            </a:r>
            <a:r>
              <a:rPr lang="ru-RU" sz="2400" dirty="0" smtClean="0"/>
              <a:t> </a:t>
            </a:r>
            <a:r>
              <a:rPr lang="ru-RU" sz="2400" dirty="0" err="1" smtClean="0"/>
              <a:t>очних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лікарських</a:t>
            </a:r>
            <a:r>
              <a:rPr lang="ru-RU" sz="2400" dirty="0" smtClean="0"/>
              <a:t> </a:t>
            </a:r>
            <a:r>
              <a:rPr lang="ru-RU" sz="2400" dirty="0" err="1" smtClean="0"/>
              <a:t>плівок</a:t>
            </a:r>
            <a:r>
              <a:rPr lang="ru-RU" sz="2400" dirty="0" smtClean="0"/>
              <a:t>.</a:t>
            </a:r>
          </a:p>
          <a:p>
            <a:r>
              <a:rPr lang="ru-RU" sz="2400" dirty="0" err="1" smtClean="0"/>
              <a:t>Види</a:t>
            </a:r>
            <a:r>
              <a:rPr lang="ru-RU" sz="2400" dirty="0" smtClean="0"/>
              <a:t> упаковок </a:t>
            </a:r>
            <a:r>
              <a:rPr lang="ru-RU" sz="2400" dirty="0" err="1" smtClean="0"/>
              <a:t>очних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крапель</a:t>
            </a:r>
            <a:r>
              <a:rPr lang="ru-RU" sz="2400" dirty="0" smtClean="0"/>
              <a:t>, </a:t>
            </a:r>
            <a:r>
              <a:rPr lang="ru-RU" sz="2400" dirty="0" err="1" smtClean="0"/>
              <a:t>їх</a:t>
            </a:r>
            <a:r>
              <a:rPr lang="ru-RU" sz="2400" dirty="0" smtClean="0"/>
              <a:t> </a:t>
            </a:r>
            <a:r>
              <a:rPr lang="ru-RU" sz="2400" dirty="0" err="1" smtClean="0"/>
              <a:t>переваги</a:t>
            </a:r>
            <a:r>
              <a:rPr lang="ru-RU" sz="2400" dirty="0" smtClean="0"/>
              <a:t> та </a:t>
            </a:r>
            <a:r>
              <a:rPr lang="ru-RU" sz="2400" dirty="0" err="1" smtClean="0"/>
              <a:t>недоліки</a:t>
            </a:r>
            <a:r>
              <a:rPr lang="ru-RU" sz="2400" dirty="0" smtClean="0"/>
              <a:t>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9388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8941" y="99675"/>
            <a:ext cx="11806518" cy="78783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СТРУКТУРНО-ЛОГ</a:t>
            </a:r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ІЧНА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СХЕМА ТЕХНОЛОГІЇ ТА КОНТРОЛЮ ЯКОСТІ ОЧНИХ ЛІКАРСЬКИХ ФОРМ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7750" y="887506"/>
            <a:ext cx="5436499" cy="589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157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1949775"/>
            <a:ext cx="10364451" cy="1596177"/>
          </a:xfrm>
        </p:spPr>
        <p:txBody>
          <a:bodyPr>
            <a:normAutofit/>
          </a:bodyPr>
          <a:lstStyle/>
          <a:p>
            <a:r>
              <a:rPr lang="ru-RU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увагу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704050946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64</TotalTime>
  <Words>259</Words>
  <Application>Microsoft Office PowerPoint</Application>
  <PresentationFormat>Широкоэкранный</PresentationFormat>
  <Paragraphs>18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Tw Cen MT</vt:lpstr>
      <vt:lpstr>Капля</vt:lpstr>
      <vt:lpstr>Промислове виробництво очних лікарських форм </vt:lpstr>
      <vt:lpstr>Конкретні цілі </vt:lpstr>
      <vt:lpstr> Теоретична інформація</vt:lpstr>
      <vt:lpstr>Питання вхідного самоконтролю </vt:lpstr>
      <vt:lpstr>СТРУКТУРНО-ЛОГІЧНА СХЕМА ТЕХНОЛОГІЇ ТА КОНТРОЛЮ ЯКОСТІ ОЧНИХ ЛІКАРСЬКИХ ФОРМ</vt:lpstr>
      <vt:lpstr>Дякую за увагу!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Промислове виробництво очних, вушних та назальних лікарських форм</dc:title>
  <dc:creator>Татьяна Цепкова</dc:creator>
  <cp:lastModifiedBy>Татьяна Цепкова</cp:lastModifiedBy>
  <cp:revision>8</cp:revision>
  <dcterms:created xsi:type="dcterms:W3CDTF">2020-11-18T19:12:46Z</dcterms:created>
  <dcterms:modified xsi:type="dcterms:W3CDTF">2020-11-25T10:43:16Z</dcterms:modified>
</cp:coreProperties>
</file>