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1" r:id="rId5"/>
    <p:sldId id="257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77053" y="2510120"/>
            <a:ext cx="12546105" cy="918880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Виробництво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настойок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Спиртометрія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56883" y="0"/>
            <a:ext cx="8689976" cy="1035424"/>
          </a:xfrm>
        </p:spPr>
        <p:txBody>
          <a:bodyPr>
            <a:normAutofit/>
          </a:bodyPr>
          <a:lstStyle/>
          <a:p>
            <a:r>
              <a:rPr lang="ru-RU" sz="2000" dirty="0" err="1" smtClean="0"/>
              <a:t>Одеський</a:t>
            </a:r>
            <a:r>
              <a:rPr lang="ru-RU" sz="2000" dirty="0" smtClean="0"/>
              <a:t> </a:t>
            </a:r>
            <a:r>
              <a:rPr lang="ru-RU" sz="2000" dirty="0" err="1" smtClean="0"/>
              <a:t>національний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медичний</a:t>
            </a:r>
            <a:r>
              <a:rPr lang="ru-RU" sz="2000" dirty="0" smtClean="0"/>
              <a:t> </a:t>
            </a:r>
            <a:r>
              <a:rPr lang="ru-RU" sz="2000" dirty="0" err="1" smtClean="0"/>
              <a:t>університет</a:t>
            </a:r>
            <a:r>
              <a:rPr lang="ru-RU" sz="2000" dirty="0" smtClean="0"/>
              <a:t> </a:t>
            </a:r>
          </a:p>
          <a:p>
            <a:r>
              <a:rPr lang="ru-RU" sz="2000" dirty="0" smtClean="0"/>
              <a:t>Кафедра </a:t>
            </a:r>
            <a:r>
              <a:rPr lang="ru-RU" sz="2000" dirty="0" err="1" smtClean="0"/>
              <a:t>технології</a:t>
            </a:r>
            <a:r>
              <a:rPr lang="ru-RU" sz="2000" dirty="0" smtClean="0"/>
              <a:t> </a:t>
            </a:r>
            <a:r>
              <a:rPr lang="ru-RU" sz="2000" dirty="0" err="1" smtClean="0"/>
              <a:t>ліків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44367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2075" y="416858"/>
            <a:ext cx="4007849" cy="874107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Конкретні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цілі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3035" y="2367092"/>
            <a:ext cx="11438965" cy="10619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 smtClean="0"/>
              <a:t>Вміти</a:t>
            </a:r>
            <a:r>
              <a:rPr lang="ru-RU" sz="2400" dirty="0" smtClean="0"/>
              <a:t> </a:t>
            </a:r>
            <a:r>
              <a:rPr lang="ru-RU" sz="2400" dirty="0" err="1" smtClean="0"/>
              <a:t>готувати</a:t>
            </a:r>
            <a:r>
              <a:rPr lang="ru-RU" sz="2400" dirty="0" smtClean="0"/>
              <a:t> </a:t>
            </a:r>
            <a:r>
              <a:rPr lang="ru-RU" sz="2400" dirty="0" err="1" smtClean="0"/>
              <a:t>настоянки</a:t>
            </a:r>
            <a:r>
              <a:rPr lang="ru-RU" sz="2400" dirty="0" smtClean="0"/>
              <a:t> методом </a:t>
            </a:r>
            <a:r>
              <a:rPr lang="ru-RU" sz="2400" dirty="0" err="1" smtClean="0"/>
              <a:t>мацерації</a:t>
            </a:r>
            <a:r>
              <a:rPr lang="ru-RU" sz="2400" dirty="0" smtClean="0"/>
              <a:t> й </a:t>
            </a:r>
            <a:r>
              <a:rPr lang="ru-RU" sz="2400" dirty="0" err="1" smtClean="0"/>
              <a:t>оцінювати</a:t>
            </a:r>
            <a:r>
              <a:rPr lang="ru-RU" sz="2400" dirty="0" smtClean="0"/>
              <a:t> </a:t>
            </a:r>
            <a:r>
              <a:rPr lang="ru-RU" sz="2400" dirty="0" err="1" smtClean="0"/>
              <a:t>їх</a:t>
            </a:r>
            <a:r>
              <a:rPr lang="ru-RU" sz="2400" dirty="0" smtClean="0"/>
              <a:t> </a:t>
            </a:r>
            <a:r>
              <a:rPr lang="ru-RU" sz="2400" dirty="0" err="1" smtClean="0"/>
              <a:t>якість</a:t>
            </a:r>
            <a:r>
              <a:rPr lang="ru-RU" sz="2400" dirty="0" smtClean="0"/>
              <a:t> у </a:t>
            </a:r>
            <a:r>
              <a:rPr lang="ru-RU" sz="2400" dirty="0" err="1" smtClean="0"/>
              <a:t>відповідності</a:t>
            </a:r>
            <a:r>
              <a:rPr lang="ru-RU" sz="2400" dirty="0" smtClean="0"/>
              <a:t> до </a:t>
            </a:r>
            <a:r>
              <a:rPr lang="ru-RU" sz="2400" dirty="0" err="1" smtClean="0"/>
              <a:t>вимог</a:t>
            </a:r>
            <a:r>
              <a:rPr lang="ru-RU" sz="2400" dirty="0" smtClean="0"/>
              <a:t> нормативно-</a:t>
            </a:r>
            <a:r>
              <a:rPr lang="ru-RU" sz="2400" dirty="0" err="1" smtClean="0"/>
              <a:t>технічної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документації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6707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02106" y="268941"/>
            <a:ext cx="5872508" cy="914448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199" y="1425388"/>
            <a:ext cx="11089341" cy="4182037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Настоянки</a:t>
            </a:r>
            <a:r>
              <a:rPr lang="ru-RU" dirty="0"/>
              <a:t> - </a:t>
            </a:r>
            <a:r>
              <a:rPr lang="ru-RU" dirty="0" err="1"/>
              <a:t>прозорі</a:t>
            </a:r>
            <a:r>
              <a:rPr lang="ru-RU" dirty="0"/>
              <a:t> </a:t>
            </a:r>
            <a:r>
              <a:rPr lang="ru-RU" dirty="0" err="1"/>
              <a:t>рідкі</a:t>
            </a:r>
            <a:r>
              <a:rPr lang="ru-RU" dirty="0"/>
              <a:t> водно-</a:t>
            </a:r>
            <a:r>
              <a:rPr lang="ru-RU" dirty="0" err="1"/>
              <a:t>спиртові</a:t>
            </a:r>
            <a:r>
              <a:rPr lang="ru-RU" dirty="0"/>
              <a:t> </a:t>
            </a:r>
            <a:r>
              <a:rPr lang="ru-RU" dirty="0" err="1"/>
              <a:t>витяги</a:t>
            </a:r>
            <a:r>
              <a:rPr lang="ru-RU" dirty="0"/>
              <a:t> з </a:t>
            </a:r>
            <a:r>
              <a:rPr lang="ru-RU" dirty="0" err="1"/>
              <a:t>висушеного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свіжого</a:t>
            </a:r>
            <a:r>
              <a:rPr lang="ru-RU" dirty="0"/>
              <a:t> </a:t>
            </a:r>
            <a:r>
              <a:rPr lang="ru-RU" dirty="0" err="1"/>
              <a:t>лікарської</a:t>
            </a:r>
            <a:r>
              <a:rPr lang="ru-RU" dirty="0"/>
              <a:t> </a:t>
            </a:r>
            <a:r>
              <a:rPr lang="ru-RU" dirty="0" err="1"/>
              <a:t>рослинної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тваринної</a:t>
            </a:r>
            <a:r>
              <a:rPr lang="ru-RU" dirty="0"/>
              <a:t> </a:t>
            </a:r>
            <a:r>
              <a:rPr lang="ru-RU" dirty="0" err="1" smtClean="0"/>
              <a:t>сировини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/>
              <a:t>отримують</a:t>
            </a:r>
            <a:r>
              <a:rPr lang="ru-RU" dirty="0"/>
              <a:t> без </a:t>
            </a:r>
            <a:r>
              <a:rPr lang="ru-RU" dirty="0" err="1"/>
              <a:t>нагрівання</a:t>
            </a:r>
            <a:r>
              <a:rPr lang="ru-RU" dirty="0"/>
              <a:t> і </a:t>
            </a:r>
            <a:r>
              <a:rPr lang="ru-RU" dirty="0" err="1"/>
              <a:t>видалення</a:t>
            </a:r>
            <a:r>
              <a:rPr lang="ru-RU" dirty="0"/>
              <a:t> </a:t>
            </a:r>
            <a:r>
              <a:rPr lang="ru-RU" dirty="0" err="1"/>
              <a:t>екстрагента</a:t>
            </a:r>
            <a:r>
              <a:rPr lang="ru-RU" dirty="0"/>
              <a:t>. При </a:t>
            </a:r>
            <a:r>
              <a:rPr lang="ru-RU" dirty="0" err="1" smtClean="0"/>
              <a:t>отриманні</a:t>
            </a:r>
            <a:r>
              <a:rPr lang="ru-RU" dirty="0"/>
              <a:t> </a:t>
            </a:r>
            <a:r>
              <a:rPr lang="ru-RU" dirty="0" smtClean="0"/>
              <a:t>настойки </a:t>
            </a:r>
            <a:r>
              <a:rPr lang="ru-RU" dirty="0"/>
              <a:t>з сухого стандартного </a:t>
            </a:r>
            <a:r>
              <a:rPr lang="ru-RU" dirty="0" err="1"/>
              <a:t>рослинної</a:t>
            </a:r>
            <a:r>
              <a:rPr lang="ru-RU" dirty="0"/>
              <a:t> </a:t>
            </a:r>
            <a:r>
              <a:rPr lang="ru-RU" dirty="0" err="1"/>
              <a:t>сировини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несільнодействующіе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, </a:t>
            </a:r>
            <a:r>
              <a:rPr lang="ru-RU" dirty="0" err="1"/>
              <a:t>дотримуються</a:t>
            </a:r>
            <a:r>
              <a:rPr lang="ru-RU" dirty="0"/>
              <a:t> </a:t>
            </a:r>
            <a:r>
              <a:rPr lang="ru-RU" dirty="0" err="1"/>
              <a:t>співвідношення</a:t>
            </a:r>
            <a:r>
              <a:rPr lang="ru-RU" dirty="0"/>
              <a:t> </a:t>
            </a:r>
            <a:r>
              <a:rPr lang="ru-RU" dirty="0" err="1"/>
              <a:t>вихідної</a:t>
            </a:r>
            <a:r>
              <a:rPr lang="ru-RU" dirty="0"/>
              <a:t> </a:t>
            </a:r>
            <a:r>
              <a:rPr lang="ru-RU" dirty="0" err="1"/>
              <a:t>сировини</a:t>
            </a:r>
            <a:r>
              <a:rPr lang="ru-RU" dirty="0"/>
              <a:t> </a:t>
            </a:r>
            <a:r>
              <a:rPr lang="ru-RU" dirty="0" smtClean="0"/>
              <a:t>і готового </a:t>
            </a:r>
            <a:r>
              <a:rPr lang="ru-RU" dirty="0"/>
              <a:t>продукту 1: 5, а з </a:t>
            </a:r>
            <a:r>
              <a:rPr lang="ru-RU" dirty="0" err="1"/>
              <a:t>сировини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сильнодіючі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, - 1:10.</a:t>
            </a:r>
          </a:p>
          <a:p>
            <a:r>
              <a:rPr lang="ru-RU" dirty="0" smtClean="0"/>
              <a:t>для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настоянок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використані</a:t>
            </a:r>
            <a:r>
              <a:rPr lang="ru-RU" dirty="0"/>
              <a:t> </a:t>
            </a:r>
            <a:r>
              <a:rPr lang="ru-RU" dirty="0" err="1"/>
              <a:t>способи</a:t>
            </a:r>
            <a:r>
              <a:rPr lang="ru-RU" dirty="0" smtClean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   1) </a:t>
            </a:r>
            <a:r>
              <a:rPr lang="ru-RU" dirty="0" err="1" smtClean="0"/>
              <a:t>Мацерація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різновиди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    2) </a:t>
            </a:r>
            <a:r>
              <a:rPr lang="ru-RU" dirty="0" err="1" smtClean="0"/>
              <a:t>Перколяції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    3) </a:t>
            </a:r>
            <a:r>
              <a:rPr lang="ru-RU" dirty="0" err="1" smtClean="0"/>
              <a:t>Розчинення</a:t>
            </a:r>
            <a:r>
              <a:rPr lang="ru-RU" dirty="0" smtClean="0"/>
              <a:t> </a:t>
            </a:r>
            <a:r>
              <a:rPr lang="ru-RU" dirty="0" err="1" smtClean="0"/>
              <a:t>густих</a:t>
            </a:r>
            <a:r>
              <a:rPr lang="ru-RU" dirty="0" smtClean="0"/>
              <a:t> </a:t>
            </a:r>
            <a:r>
              <a:rPr lang="ru-RU" dirty="0"/>
              <a:t>і сухих </a:t>
            </a:r>
            <a:r>
              <a:rPr lang="ru-RU" dirty="0" err="1"/>
              <a:t>екстрактів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9366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0235" y="188259"/>
            <a:ext cx="5581154" cy="847212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23683" y="1223683"/>
            <a:ext cx="10376960" cy="5284694"/>
          </a:xfrm>
        </p:spPr>
        <p:txBody>
          <a:bodyPr/>
          <a:lstStyle/>
          <a:p>
            <a:r>
              <a:rPr lang="ru-RU" dirty="0" err="1" smtClean="0"/>
              <a:t>Спиртометрія</a:t>
            </a:r>
            <a:r>
              <a:rPr lang="ru-RU" dirty="0" smtClean="0"/>
              <a:t> - </a:t>
            </a:r>
            <a:r>
              <a:rPr lang="ru-RU" dirty="0" err="1" smtClean="0"/>
              <a:t>Значення</a:t>
            </a:r>
            <a:r>
              <a:rPr lang="ru-RU" dirty="0" smtClean="0"/>
              <a:t> </a:t>
            </a:r>
            <a:r>
              <a:rPr lang="ru-RU" dirty="0" err="1"/>
              <a:t>сукупність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служать</a:t>
            </a:r>
            <a:r>
              <a:rPr lang="ru-RU" dirty="0"/>
              <a:t> для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smtClean="0"/>
              <a:t>безводного </a:t>
            </a:r>
            <a:r>
              <a:rPr lang="ru-RU" dirty="0"/>
              <a:t>спирту, </a:t>
            </a:r>
            <a:r>
              <a:rPr lang="ru-RU" dirty="0" err="1"/>
              <a:t>етилового</a:t>
            </a:r>
            <a:r>
              <a:rPr lang="ru-RU" dirty="0"/>
              <a:t> </a:t>
            </a:r>
            <a:r>
              <a:rPr lang="ru-RU" dirty="0" smtClean="0"/>
              <a:t>спирту </a:t>
            </a:r>
            <a:r>
              <a:rPr lang="ru-RU" dirty="0"/>
              <a:t>в </a:t>
            </a:r>
            <a:r>
              <a:rPr lang="ru-RU" dirty="0" err="1" smtClean="0"/>
              <a:t>спиртових</a:t>
            </a:r>
            <a:r>
              <a:rPr lang="ru-RU" dirty="0" smtClean="0"/>
              <a:t> </a:t>
            </a:r>
            <a:r>
              <a:rPr lang="ru-RU" dirty="0" err="1"/>
              <a:t>рідинах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практичне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технічне</a:t>
            </a:r>
            <a:r>
              <a:rPr lang="ru-RU" dirty="0"/>
              <a:t> </a:t>
            </a:r>
            <a:r>
              <a:rPr lang="ru-RU" dirty="0" err="1" smtClean="0"/>
              <a:t>значення</a:t>
            </a:r>
            <a:r>
              <a:rPr lang="ru-RU" dirty="0" smtClean="0"/>
              <a:t>. </a:t>
            </a:r>
          </a:p>
          <a:p>
            <a:r>
              <a:rPr lang="ru-RU" dirty="0" err="1"/>
              <a:t>Необхідна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екстрагента</a:t>
            </a:r>
            <a:r>
              <a:rPr lang="ru-RU" dirty="0"/>
              <a:t> </a:t>
            </a:r>
            <a:r>
              <a:rPr lang="ru-RU" dirty="0" err="1"/>
              <a:t>визначають</a:t>
            </a:r>
            <a:r>
              <a:rPr lang="ru-RU" dirty="0"/>
              <a:t> за формулою</a:t>
            </a:r>
            <a:r>
              <a:rPr lang="ru-RU" dirty="0" smtClean="0"/>
              <a:t>:</a:t>
            </a:r>
          </a:p>
          <a:p>
            <a:pPr marL="0" indent="0" algn="ctr">
              <a:buNone/>
            </a:pPr>
            <a:r>
              <a:rPr lang="en-US" sz="2400" dirty="0" smtClean="0"/>
              <a:t>V=v</a:t>
            </a:r>
            <a:r>
              <a:rPr lang="en-US" sz="1800" dirty="0" smtClean="0"/>
              <a:t>1</a:t>
            </a:r>
            <a:r>
              <a:rPr lang="en-US" sz="2400" dirty="0" smtClean="0"/>
              <a:t>+pk</a:t>
            </a:r>
          </a:p>
          <a:p>
            <a:pPr marL="0" indent="0">
              <a:buNone/>
            </a:pPr>
            <a:r>
              <a:rPr lang="ru-RU" dirty="0"/>
              <a:t>V1 - </a:t>
            </a:r>
            <a:r>
              <a:rPr lang="ru-RU" dirty="0" err="1"/>
              <a:t>об'єм</a:t>
            </a:r>
            <a:r>
              <a:rPr lang="ru-RU" dirty="0"/>
              <a:t> </a:t>
            </a:r>
            <a:r>
              <a:rPr lang="ru-RU" dirty="0" err="1"/>
              <a:t>настоянки</a:t>
            </a:r>
            <a:r>
              <a:rPr lang="ru-RU" dirty="0"/>
              <a:t> (готового продукту), л </a:t>
            </a:r>
            <a:r>
              <a:rPr lang="ru-RU" dirty="0" err="1"/>
              <a:t>або</a:t>
            </a:r>
            <a:r>
              <a:rPr lang="ru-RU" dirty="0"/>
              <a:t> мл;</a:t>
            </a:r>
          </a:p>
          <a:p>
            <a:pPr marL="0" indent="0">
              <a:buNone/>
            </a:pPr>
            <a:r>
              <a:rPr lang="ru-RU" dirty="0"/>
              <a:t>Р -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рослинної</a:t>
            </a:r>
            <a:r>
              <a:rPr lang="ru-RU" dirty="0"/>
              <a:t> </a:t>
            </a:r>
            <a:r>
              <a:rPr lang="ru-RU" dirty="0" err="1"/>
              <a:t>сировини</a:t>
            </a:r>
            <a:r>
              <a:rPr lang="ru-RU" dirty="0"/>
              <a:t>, кг </a:t>
            </a:r>
            <a:r>
              <a:rPr lang="ru-RU" dirty="0" err="1"/>
              <a:t>або</a:t>
            </a:r>
            <a:r>
              <a:rPr lang="ru-RU" dirty="0"/>
              <a:t> г;</a:t>
            </a:r>
          </a:p>
          <a:p>
            <a:pPr marL="0" indent="0">
              <a:buNone/>
            </a:pPr>
            <a:r>
              <a:rPr lang="ru-RU" dirty="0"/>
              <a:t>К - </a:t>
            </a:r>
            <a:r>
              <a:rPr lang="ru-RU" dirty="0" err="1"/>
              <a:t>коефіцієнт</a:t>
            </a:r>
            <a:r>
              <a:rPr lang="ru-RU" dirty="0"/>
              <a:t> </a:t>
            </a:r>
            <a:r>
              <a:rPr lang="ru-RU" dirty="0" err="1"/>
              <a:t>поглинання</a:t>
            </a:r>
            <a:r>
              <a:rPr lang="ru-RU" dirty="0"/>
              <a:t> </a:t>
            </a:r>
            <a:r>
              <a:rPr lang="ru-RU" dirty="0" err="1"/>
              <a:t>екстрагенту</a:t>
            </a:r>
            <a:r>
              <a:rPr lang="ru-RU" dirty="0"/>
              <a:t> </a:t>
            </a:r>
            <a:r>
              <a:rPr lang="ru-RU" dirty="0" err="1"/>
              <a:t>сировиною</a:t>
            </a:r>
            <a:r>
              <a:rPr lang="ru-RU" dirty="0"/>
              <a:t>, яке </a:t>
            </a:r>
            <a:r>
              <a:rPr lang="ru-RU" dirty="0" err="1"/>
              <a:t>зазвичай</a:t>
            </a:r>
            <a:r>
              <a:rPr lang="ru-RU" dirty="0"/>
              <a:t> для</a:t>
            </a:r>
          </a:p>
          <a:p>
            <a:pPr marL="0" indent="0">
              <a:buNone/>
            </a:pPr>
            <a:r>
              <a:rPr lang="ru-RU" dirty="0"/>
              <a:t>трави і </a:t>
            </a:r>
            <a:r>
              <a:rPr lang="ru-RU" dirty="0" err="1"/>
              <a:t>листя</a:t>
            </a:r>
            <a:r>
              <a:rPr lang="ru-RU" dirty="0"/>
              <a:t> становить 2-3; для кори, </a:t>
            </a:r>
            <a:r>
              <a:rPr lang="ru-RU" dirty="0" err="1"/>
              <a:t>коренів</a:t>
            </a:r>
            <a:r>
              <a:rPr lang="ru-RU" dirty="0"/>
              <a:t>, </a:t>
            </a:r>
            <a:r>
              <a:rPr lang="ru-RU" dirty="0" err="1"/>
              <a:t>кореневищ</a:t>
            </a:r>
            <a:r>
              <a:rPr lang="ru-RU" dirty="0"/>
              <a:t> - 1,3-1,5.</a:t>
            </a:r>
          </a:p>
        </p:txBody>
      </p:sp>
    </p:spTree>
    <p:extLst>
      <p:ext uri="{BB962C8B-B14F-4D97-AF65-F5344CB8AC3E}">
        <p14:creationId xmlns:p14="http://schemas.microsoft.com/office/powerpoint/2010/main" val="1380903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0412" y="161317"/>
            <a:ext cx="7167283" cy="860659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Питання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вхідного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самоконтролю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8566" y="1021976"/>
            <a:ext cx="12070976" cy="5836024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/>
              <a:t>Характеристика та </a:t>
            </a:r>
            <a:r>
              <a:rPr lang="ru-RU" sz="1800" dirty="0" err="1" smtClean="0"/>
              <a:t>класифікація</a:t>
            </a:r>
            <a:r>
              <a:rPr lang="ru-RU" sz="1800" dirty="0" smtClean="0"/>
              <a:t> </a:t>
            </a:r>
            <a:r>
              <a:rPr lang="ru-RU" sz="1800" dirty="0" err="1" smtClean="0"/>
              <a:t>настоянок</a:t>
            </a:r>
            <a:r>
              <a:rPr lang="ru-RU" sz="1800" dirty="0" smtClean="0"/>
              <a:t>. </a:t>
            </a:r>
            <a:endParaRPr lang="ru-RU" sz="1800" dirty="0"/>
          </a:p>
          <a:p>
            <a:r>
              <a:rPr lang="ru-RU" sz="1800" dirty="0" err="1" smtClean="0"/>
              <a:t>Підготовка</a:t>
            </a:r>
            <a:r>
              <a:rPr lang="ru-RU" sz="1800" dirty="0" smtClean="0"/>
              <a:t> </a:t>
            </a:r>
            <a:r>
              <a:rPr lang="ru-RU" sz="1800" dirty="0" err="1" smtClean="0"/>
              <a:t>сировини</a:t>
            </a:r>
            <a:r>
              <a:rPr lang="ru-RU" sz="1800" dirty="0" smtClean="0"/>
              <a:t> та </a:t>
            </a:r>
            <a:r>
              <a:rPr lang="ru-RU" sz="1800" dirty="0" err="1" smtClean="0"/>
              <a:t>екстрагента</a:t>
            </a:r>
            <a:r>
              <a:rPr lang="ru-RU" sz="1800" dirty="0" smtClean="0"/>
              <a:t> для </a:t>
            </a:r>
            <a:r>
              <a:rPr lang="ru-RU" sz="1800" dirty="0" err="1" smtClean="0"/>
              <a:t>екстрагування</a:t>
            </a:r>
            <a:r>
              <a:rPr lang="ru-RU" sz="1800" dirty="0" smtClean="0"/>
              <a:t>. </a:t>
            </a:r>
          </a:p>
          <a:p>
            <a:r>
              <a:rPr lang="ru-RU" sz="1800" dirty="0" err="1" smtClean="0"/>
              <a:t>Отримання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настоянок</a:t>
            </a:r>
            <a:r>
              <a:rPr lang="ru-RU" sz="1800" dirty="0" smtClean="0"/>
              <a:t> </a:t>
            </a:r>
            <a:r>
              <a:rPr lang="ru-RU" sz="1800" dirty="0" err="1" smtClean="0"/>
              <a:t>екстрагуванням</a:t>
            </a:r>
            <a:r>
              <a:rPr lang="ru-RU" sz="1800" dirty="0" smtClean="0"/>
              <a:t>. </a:t>
            </a:r>
            <a:r>
              <a:rPr lang="ru-RU" sz="1800" dirty="0" err="1" smtClean="0"/>
              <a:t>Сутність</a:t>
            </a:r>
            <a:r>
              <a:rPr lang="ru-RU" sz="1800" dirty="0" smtClean="0"/>
              <a:t> </a:t>
            </a:r>
            <a:r>
              <a:rPr lang="ru-RU" sz="1800" dirty="0" err="1" smtClean="0"/>
              <a:t>процесу</a:t>
            </a:r>
            <a:r>
              <a:rPr lang="ru-RU" sz="1800" dirty="0" smtClean="0"/>
              <a:t> </a:t>
            </a:r>
            <a:r>
              <a:rPr lang="ru-RU" sz="1800" dirty="0" err="1" smtClean="0"/>
              <a:t>екстракції</a:t>
            </a:r>
            <a:r>
              <a:rPr lang="ru-RU" sz="1800" dirty="0" smtClean="0"/>
              <a:t>.</a:t>
            </a:r>
          </a:p>
          <a:p>
            <a:r>
              <a:rPr lang="ru-RU" sz="1800" dirty="0" err="1" smtClean="0"/>
              <a:t>Влаштування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мацераційних</a:t>
            </a:r>
            <a:r>
              <a:rPr lang="ru-RU" sz="1800" dirty="0" smtClean="0"/>
              <a:t> </a:t>
            </a:r>
            <a:r>
              <a:rPr lang="ru-RU" sz="1800" dirty="0" err="1" smtClean="0"/>
              <a:t>баків</a:t>
            </a:r>
            <a:r>
              <a:rPr lang="ru-RU" sz="1800" dirty="0" smtClean="0"/>
              <a:t> та </a:t>
            </a:r>
            <a:r>
              <a:rPr lang="ru-RU" sz="1800" dirty="0" err="1" smtClean="0"/>
              <a:t>перколятів</a:t>
            </a:r>
            <a:r>
              <a:rPr lang="ru-RU" sz="1800" dirty="0" smtClean="0"/>
              <a:t>. </a:t>
            </a:r>
          </a:p>
          <a:p>
            <a:r>
              <a:rPr lang="ru-RU" sz="1800" dirty="0" err="1" smtClean="0"/>
              <a:t>Способи</a:t>
            </a:r>
            <a:r>
              <a:rPr lang="ru-RU" sz="1800" dirty="0" smtClean="0"/>
              <a:t> </a:t>
            </a:r>
            <a:r>
              <a:rPr lang="ru-RU" sz="1800" dirty="0" err="1" smtClean="0"/>
              <a:t>інтенсифікації</a:t>
            </a:r>
            <a:r>
              <a:rPr lang="ru-RU" sz="1800" dirty="0" smtClean="0"/>
              <a:t> </a:t>
            </a:r>
            <a:r>
              <a:rPr lang="ru-RU" sz="1800" dirty="0" err="1" smtClean="0"/>
              <a:t>виготовлення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настоянок</a:t>
            </a:r>
            <a:r>
              <a:rPr lang="ru-RU" sz="1800" dirty="0" smtClean="0"/>
              <a:t>. </a:t>
            </a:r>
          </a:p>
          <a:p>
            <a:r>
              <a:rPr lang="ru-RU" sz="1800" dirty="0" err="1" smtClean="0"/>
              <a:t>Визначення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вмісту</a:t>
            </a:r>
            <a:r>
              <a:rPr lang="ru-RU" sz="1800" dirty="0" smtClean="0"/>
              <a:t> спирту в </a:t>
            </a:r>
            <a:r>
              <a:rPr lang="ru-RU" sz="1800" dirty="0" err="1" smtClean="0"/>
              <a:t>настоянках</a:t>
            </a:r>
            <a:r>
              <a:rPr lang="ru-RU" sz="1800" dirty="0" smtClean="0"/>
              <a:t>. </a:t>
            </a:r>
          </a:p>
          <a:p>
            <a:r>
              <a:rPr lang="ru-RU" sz="1800" dirty="0" err="1" smtClean="0"/>
              <a:t>Розрахунок</a:t>
            </a:r>
            <a:r>
              <a:rPr lang="ru-RU" sz="1800" dirty="0" smtClean="0"/>
              <a:t> </a:t>
            </a:r>
            <a:r>
              <a:rPr lang="ru-RU" sz="1800" dirty="0" err="1" smtClean="0"/>
              <a:t>кількості</a:t>
            </a:r>
            <a:r>
              <a:rPr lang="ru-RU" sz="1800" dirty="0" smtClean="0"/>
              <a:t> </a:t>
            </a:r>
            <a:r>
              <a:rPr lang="ru-RU" sz="1800" dirty="0" err="1" smtClean="0"/>
              <a:t>сировини</a:t>
            </a:r>
            <a:r>
              <a:rPr lang="ru-RU" sz="1800" dirty="0" smtClean="0"/>
              <a:t> та </a:t>
            </a:r>
            <a:r>
              <a:rPr lang="ru-RU" sz="1800" dirty="0" err="1" smtClean="0"/>
              <a:t>екстрагента</a:t>
            </a:r>
            <a:r>
              <a:rPr lang="ru-RU" sz="1800" dirty="0" smtClean="0"/>
              <a:t> для </a:t>
            </a:r>
            <a:r>
              <a:rPr lang="ru-RU" sz="1800" dirty="0" err="1" smtClean="0"/>
              <a:t>отримання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настоянок</a:t>
            </a:r>
            <a:r>
              <a:rPr lang="ru-RU" sz="1800" dirty="0" smtClean="0"/>
              <a:t>. </a:t>
            </a:r>
          </a:p>
          <a:p>
            <a:r>
              <a:rPr lang="ru-RU" sz="1800" dirty="0" err="1" smtClean="0"/>
              <a:t>Фактори</a:t>
            </a:r>
            <a:r>
              <a:rPr lang="ru-RU" sz="1800" dirty="0" smtClean="0"/>
              <a:t>, </a:t>
            </a:r>
            <a:r>
              <a:rPr lang="ru-RU" sz="1800" dirty="0" err="1" smtClean="0"/>
              <a:t>які</a:t>
            </a:r>
            <a:r>
              <a:rPr lang="ru-RU" sz="1800" dirty="0" smtClean="0"/>
              <a:t> </a:t>
            </a:r>
            <a:r>
              <a:rPr lang="ru-RU" sz="1800" dirty="0" err="1" smtClean="0"/>
              <a:t>впливають</a:t>
            </a:r>
            <a:r>
              <a:rPr lang="ru-RU" sz="1800" dirty="0" smtClean="0"/>
              <a:t> на </a:t>
            </a:r>
            <a:r>
              <a:rPr lang="ru-RU" sz="1800" dirty="0" err="1" smtClean="0"/>
              <a:t>повноту</a:t>
            </a:r>
            <a:r>
              <a:rPr lang="ru-RU" sz="1800" dirty="0" smtClean="0"/>
              <a:t> та </a:t>
            </a:r>
            <a:r>
              <a:rPr lang="ru-RU" sz="1800" dirty="0" err="1" smtClean="0"/>
              <a:t>швидкість</a:t>
            </a:r>
            <a:r>
              <a:rPr lang="ru-RU" sz="1800" dirty="0" smtClean="0"/>
              <a:t> </a:t>
            </a:r>
            <a:r>
              <a:rPr lang="ru-RU" sz="1800" dirty="0" err="1" smtClean="0"/>
              <a:t>вилучення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діючих</a:t>
            </a:r>
            <a:r>
              <a:rPr lang="ru-RU" sz="1800" dirty="0" smtClean="0"/>
              <a:t> </a:t>
            </a:r>
            <a:r>
              <a:rPr lang="ru-RU" sz="1800" dirty="0" err="1" smtClean="0"/>
              <a:t>речовин</a:t>
            </a:r>
            <a:r>
              <a:rPr lang="ru-RU" sz="1800" dirty="0" smtClean="0"/>
              <a:t>.</a:t>
            </a:r>
          </a:p>
          <a:p>
            <a:r>
              <a:rPr lang="ru-RU" sz="1800" dirty="0" err="1" smtClean="0"/>
              <a:t>Стадії</a:t>
            </a:r>
            <a:r>
              <a:rPr lang="ru-RU" sz="1800" dirty="0" smtClean="0"/>
              <a:t> метода </a:t>
            </a:r>
            <a:r>
              <a:rPr lang="ru-RU" sz="1800" dirty="0" err="1" smtClean="0"/>
              <a:t>мацерації</a:t>
            </a:r>
            <a:r>
              <a:rPr lang="ru-RU" sz="1800" dirty="0" smtClean="0"/>
              <a:t> та </a:t>
            </a:r>
            <a:r>
              <a:rPr lang="ru-RU" sz="1800" dirty="0" err="1" smtClean="0"/>
              <a:t>ремацерації</a:t>
            </a:r>
            <a:r>
              <a:rPr lang="ru-RU" sz="1800" dirty="0" smtClean="0"/>
              <a:t> (</a:t>
            </a:r>
            <a:r>
              <a:rPr lang="ru-RU" sz="1800" dirty="0" err="1" smtClean="0"/>
              <a:t>бісмацерації</a:t>
            </a:r>
            <a:r>
              <a:rPr lang="ru-RU" sz="1800" dirty="0" smtClean="0"/>
              <a:t>).</a:t>
            </a:r>
          </a:p>
          <a:p>
            <a:r>
              <a:rPr lang="ru-RU" sz="1800" dirty="0" err="1" smtClean="0"/>
              <a:t>Послідовність</a:t>
            </a:r>
            <a:r>
              <a:rPr lang="ru-RU" sz="1800" dirty="0" smtClean="0"/>
              <a:t> </a:t>
            </a:r>
            <a:r>
              <a:rPr lang="ru-RU" sz="1800" dirty="0" err="1" smtClean="0"/>
              <a:t>стадій</a:t>
            </a:r>
            <a:r>
              <a:rPr lang="ru-RU" sz="1800" dirty="0" smtClean="0"/>
              <a:t> при </a:t>
            </a:r>
            <a:r>
              <a:rPr lang="ru-RU" sz="1800" dirty="0" err="1" smtClean="0"/>
              <a:t>перколяції</a:t>
            </a:r>
            <a:r>
              <a:rPr lang="ru-RU" sz="1800" dirty="0" smtClean="0"/>
              <a:t>. </a:t>
            </a:r>
            <a:r>
              <a:rPr lang="ru-RU" sz="1800" dirty="0" err="1" smtClean="0"/>
              <a:t>Оснащення</a:t>
            </a:r>
            <a:r>
              <a:rPr lang="ru-RU" sz="1800" dirty="0" smtClean="0"/>
              <a:t>, </a:t>
            </a:r>
            <a:r>
              <a:rPr lang="ru-RU" sz="1800" dirty="0" err="1" smtClean="0"/>
              <a:t>що</a:t>
            </a:r>
            <a:r>
              <a:rPr lang="ru-RU" sz="1800" dirty="0" smtClean="0"/>
              <a:t> </a:t>
            </a:r>
            <a:r>
              <a:rPr lang="ru-RU" sz="1800" dirty="0" err="1" smtClean="0"/>
              <a:t>використовується</a:t>
            </a:r>
            <a:r>
              <a:rPr lang="ru-RU" sz="1800" dirty="0" smtClean="0"/>
              <a:t>.</a:t>
            </a:r>
          </a:p>
          <a:p>
            <a:r>
              <a:rPr lang="ru-RU" sz="1800" dirty="0" err="1" smtClean="0"/>
              <a:t>Методи</a:t>
            </a:r>
            <a:r>
              <a:rPr lang="ru-RU" sz="1800" dirty="0" smtClean="0"/>
              <a:t> </a:t>
            </a:r>
            <a:r>
              <a:rPr lang="ru-RU" sz="1800" dirty="0" err="1" smtClean="0"/>
              <a:t>очищення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настоянок</a:t>
            </a:r>
            <a:r>
              <a:rPr lang="ru-RU" sz="1800" dirty="0" smtClean="0"/>
              <a:t>. </a:t>
            </a:r>
          </a:p>
          <a:p>
            <a:r>
              <a:rPr lang="ru-RU" sz="1800" dirty="0" err="1" smtClean="0"/>
              <a:t>Стандартизація</a:t>
            </a:r>
            <a:r>
              <a:rPr lang="ru-RU" sz="1800" dirty="0" smtClean="0"/>
              <a:t>. Контроль </a:t>
            </a:r>
            <a:r>
              <a:rPr lang="ru-RU" sz="1800" dirty="0" err="1" smtClean="0"/>
              <a:t>якості</a:t>
            </a:r>
            <a:r>
              <a:rPr lang="ru-RU" sz="1800" dirty="0" smtClean="0"/>
              <a:t> </a:t>
            </a:r>
            <a:r>
              <a:rPr lang="ru-RU" sz="1800" dirty="0" err="1" smtClean="0"/>
              <a:t>настоянок</a:t>
            </a:r>
            <a:r>
              <a:rPr lang="ru-RU" sz="1800" dirty="0" smtClean="0"/>
              <a:t>.</a:t>
            </a:r>
          </a:p>
          <a:p>
            <a:r>
              <a:rPr lang="ru-RU" sz="1800" dirty="0" err="1" smtClean="0"/>
              <a:t>Зберігання</a:t>
            </a:r>
            <a:r>
              <a:rPr lang="ru-RU" sz="1800" dirty="0" smtClean="0"/>
              <a:t>. Фасовка, </a:t>
            </a:r>
            <a:r>
              <a:rPr lang="ru-RU" sz="1800" dirty="0" err="1" smtClean="0"/>
              <a:t>пакування</a:t>
            </a:r>
            <a:r>
              <a:rPr lang="ru-RU" sz="1800" dirty="0" smtClean="0"/>
              <a:t> та </a:t>
            </a:r>
            <a:r>
              <a:rPr lang="ru-RU" sz="1800" dirty="0" err="1" smtClean="0"/>
              <a:t>маркування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настоянок</a:t>
            </a:r>
            <a:r>
              <a:rPr lang="ru-RU" sz="1800" dirty="0" smtClean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4359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726189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Технологічна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схема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виготовлення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настоянок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методом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перколяції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Типовые технологические схемы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289" y="632059"/>
            <a:ext cx="5497420" cy="61318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2830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2057352"/>
            <a:ext cx="10364451" cy="1596177"/>
          </a:xfrm>
        </p:spPr>
        <p:txBody>
          <a:bodyPr>
            <a:normAutofit/>
          </a:bodyPr>
          <a:lstStyle/>
          <a:p>
            <a:r>
              <a:rPr lang="ru-RU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увагу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192674312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60</TotalTime>
  <Words>314</Words>
  <Application>Microsoft Office PowerPoint</Application>
  <PresentationFormat>Широкоэкранный</PresentationFormat>
  <Paragraphs>35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Tw Cen MT</vt:lpstr>
      <vt:lpstr>Капля</vt:lpstr>
      <vt:lpstr>Виробництво настойок. Спиртометрія </vt:lpstr>
      <vt:lpstr>Конкретні цілі</vt:lpstr>
      <vt:lpstr>Теоретична інформація</vt:lpstr>
      <vt:lpstr>Теоретична інформація</vt:lpstr>
      <vt:lpstr>Питання вхідного самоконтролю</vt:lpstr>
      <vt:lpstr>Технологічна схема виготовлення настоянок методом перколяції </vt:lpstr>
      <vt:lpstr>Дякую за увагу!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Виробництво настойок. Спиртометрія</dc:title>
  <dc:creator>Татьяна Цепкова</dc:creator>
  <cp:lastModifiedBy>Татьяна Цепкова</cp:lastModifiedBy>
  <cp:revision>7</cp:revision>
  <dcterms:created xsi:type="dcterms:W3CDTF">2020-11-21T11:27:48Z</dcterms:created>
  <dcterms:modified xsi:type="dcterms:W3CDTF">2020-11-25T10:36:30Z</dcterms:modified>
</cp:coreProperties>
</file>