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425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03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20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673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78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936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98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367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08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7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362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4520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924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526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629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65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2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4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389901"/>
            <a:ext cx="11035553" cy="1052546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рідких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екстракті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8300" y="174812"/>
            <a:ext cx="8915399" cy="87038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err="1" smtClean="0"/>
              <a:t>Одеський</a:t>
            </a:r>
            <a:r>
              <a:rPr lang="ru-RU" dirty="0" smtClean="0"/>
              <a:t> </a:t>
            </a:r>
            <a:r>
              <a:rPr lang="ru-RU" dirty="0" err="1" smtClean="0"/>
              <a:t>Національний</a:t>
            </a:r>
            <a:r>
              <a:rPr lang="ru-RU" dirty="0" smtClean="0"/>
              <a:t> </a:t>
            </a:r>
            <a:r>
              <a:rPr lang="ru-RU" dirty="0" err="1" smtClean="0"/>
              <a:t>Медичний</a:t>
            </a:r>
            <a:r>
              <a:rPr lang="ru-RU" dirty="0" smtClean="0"/>
              <a:t> </a:t>
            </a:r>
            <a:r>
              <a:rPr lang="ru-RU" dirty="0" err="1" smtClean="0"/>
              <a:t>Університет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Кафедра </a:t>
            </a:r>
            <a:r>
              <a:rPr lang="ru-RU" dirty="0" err="1" smtClean="0"/>
              <a:t>Технології</a:t>
            </a:r>
            <a:r>
              <a:rPr lang="ru-RU" dirty="0" smtClean="0"/>
              <a:t> </a:t>
            </a:r>
            <a:r>
              <a:rPr lang="ru-RU" dirty="0" err="1" smtClean="0"/>
              <a:t>ліків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4080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8592" y="632012"/>
            <a:ext cx="3503075" cy="760937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0271" y="1824318"/>
            <a:ext cx="11371729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err="1" smtClean="0"/>
              <a:t>Вивчити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промислове</a:t>
            </a:r>
            <a:r>
              <a:rPr lang="ru-RU" sz="2800" dirty="0" smtClean="0"/>
              <a:t> </a:t>
            </a:r>
            <a:r>
              <a:rPr lang="ru-RU" sz="2800" dirty="0" err="1" smtClean="0"/>
              <a:t>виробництво</a:t>
            </a:r>
            <a:r>
              <a:rPr lang="ru-RU" sz="2800" dirty="0" smtClean="0"/>
              <a:t> </a:t>
            </a:r>
            <a:r>
              <a:rPr lang="ru-RU" sz="2800" dirty="0" err="1" smtClean="0"/>
              <a:t>рідких</a:t>
            </a:r>
            <a:r>
              <a:rPr lang="ru-RU" sz="2800" dirty="0" smtClean="0"/>
              <a:t> </a:t>
            </a:r>
            <a:r>
              <a:rPr lang="ru-RU" sz="2800" dirty="0" err="1" smtClean="0"/>
              <a:t>екстрактів</a:t>
            </a:r>
            <a:r>
              <a:rPr lang="ru-RU" sz="2800" dirty="0" smtClean="0"/>
              <a:t>, </a:t>
            </a:r>
            <a:r>
              <a:rPr lang="ru-RU" sz="2800" dirty="0" err="1" smtClean="0"/>
              <a:t>володіти</a:t>
            </a:r>
            <a:r>
              <a:rPr lang="ru-RU" sz="2800" dirty="0" smtClean="0"/>
              <a:t> </a:t>
            </a:r>
            <a:r>
              <a:rPr lang="ru-RU" sz="2800" dirty="0" err="1" smtClean="0"/>
              <a:t>технологією</a:t>
            </a:r>
            <a:r>
              <a:rPr lang="ru-RU" sz="2800" dirty="0" smtClean="0"/>
              <a:t> </a:t>
            </a:r>
            <a:r>
              <a:rPr lang="ru-RU" sz="2800" dirty="0" err="1" smtClean="0"/>
              <a:t>виготовлення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оцінювати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якість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екстрактів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відповідно</a:t>
            </a:r>
            <a:r>
              <a:rPr lang="ru-RU" sz="2800" dirty="0" smtClean="0"/>
              <a:t> до </a:t>
            </a:r>
            <a:r>
              <a:rPr lang="ru-RU" sz="2800" dirty="0" err="1" smtClean="0"/>
              <a:t>вимог</a:t>
            </a:r>
            <a:r>
              <a:rPr lang="ru-RU" sz="2800" dirty="0" smtClean="0"/>
              <a:t> НТД, </a:t>
            </a:r>
            <a:r>
              <a:rPr lang="ru-RU" sz="2800" dirty="0" err="1" smtClean="0"/>
              <a:t>проводити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пакування</a:t>
            </a:r>
            <a:r>
              <a:rPr lang="ru-RU" sz="2800" dirty="0" smtClean="0"/>
              <a:t> </a:t>
            </a:r>
            <a:r>
              <a:rPr lang="ru-RU" sz="2800" dirty="0" smtClean="0"/>
              <a:t>та </a:t>
            </a:r>
            <a:r>
              <a:rPr lang="ru-RU" sz="2800" dirty="0" err="1" smtClean="0"/>
              <a:t>маркування</a:t>
            </a:r>
            <a:r>
              <a:rPr lang="ru-RU" sz="2800" dirty="0" smtClean="0"/>
              <a:t> готового продукту.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42463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6639" y="376518"/>
            <a:ext cx="5878722" cy="787831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51330" y="1448301"/>
            <a:ext cx="11492753" cy="3769158"/>
          </a:xfrm>
        </p:spPr>
        <p:txBody>
          <a:bodyPr>
            <a:noAutofit/>
          </a:bodyPr>
          <a:lstStyle/>
          <a:p>
            <a:r>
              <a:rPr lang="ru-RU" sz="2000" dirty="0" err="1"/>
              <a:t>Екстракти</a:t>
            </a:r>
            <a:r>
              <a:rPr lang="ru-RU" sz="2000" dirty="0"/>
              <a:t> - (</a:t>
            </a:r>
            <a:r>
              <a:rPr lang="en-US" sz="2000" dirty="0"/>
              <a:t>Extraction - </a:t>
            </a:r>
            <a:r>
              <a:rPr lang="ru-RU" sz="2000" dirty="0" err="1"/>
              <a:t>витяжка</a:t>
            </a:r>
            <a:r>
              <a:rPr lang="ru-RU" sz="2000" dirty="0"/>
              <a:t>, </a:t>
            </a:r>
            <a:r>
              <a:rPr lang="ru-RU" sz="2000" dirty="0" err="1"/>
              <a:t>витяг</a:t>
            </a:r>
            <a:r>
              <a:rPr lang="ru-RU" sz="2000" dirty="0"/>
              <a:t>) </a:t>
            </a:r>
            <a:r>
              <a:rPr lang="ru-RU" sz="2000" dirty="0" err="1"/>
              <a:t>являють</a:t>
            </a:r>
            <a:r>
              <a:rPr lang="ru-RU" sz="2000" dirty="0"/>
              <a:t> собою </a:t>
            </a:r>
            <a:r>
              <a:rPr lang="ru-RU" sz="2000" dirty="0" err="1"/>
              <a:t>концен­тровані</a:t>
            </a:r>
            <a:r>
              <a:rPr lang="ru-RU" sz="2000" dirty="0"/>
              <a:t> </a:t>
            </a:r>
            <a:r>
              <a:rPr lang="ru-RU" sz="2000" dirty="0" err="1"/>
              <a:t>витяги</a:t>
            </a:r>
            <a:r>
              <a:rPr lang="ru-RU" sz="2000" dirty="0"/>
              <a:t> з </a:t>
            </a:r>
            <a:r>
              <a:rPr lang="ru-RU" sz="2000" dirty="0" err="1"/>
              <a:t>лікарської</a:t>
            </a:r>
            <a:r>
              <a:rPr lang="ru-RU" sz="2000" dirty="0"/>
              <a:t> </a:t>
            </a:r>
            <a:r>
              <a:rPr lang="ru-RU" sz="2000" dirty="0" err="1"/>
              <a:t>рослинної</a:t>
            </a:r>
            <a:r>
              <a:rPr lang="ru-RU" sz="2000" dirty="0"/>
              <a:t> </a:t>
            </a:r>
            <a:r>
              <a:rPr lang="ru-RU" sz="2000" dirty="0" err="1"/>
              <a:t>сировини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залежно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кон­систенції</a:t>
            </a:r>
            <a:r>
              <a:rPr lang="ru-RU" sz="2000" dirty="0"/>
              <a:t> </a:t>
            </a:r>
            <a:r>
              <a:rPr lang="ru-RU" sz="2000" dirty="0" err="1"/>
              <a:t>поділяються</a:t>
            </a:r>
            <a:r>
              <a:rPr lang="ru-RU" sz="2000" dirty="0"/>
              <a:t> на </a:t>
            </a:r>
            <a:r>
              <a:rPr lang="ru-RU" sz="2000" dirty="0" err="1"/>
              <a:t>рідкі</a:t>
            </a:r>
            <a:r>
              <a:rPr lang="ru-RU" sz="2000" dirty="0"/>
              <a:t>, </a:t>
            </a:r>
            <a:r>
              <a:rPr lang="ru-RU" sz="2000" dirty="0" err="1"/>
              <a:t>густі</a:t>
            </a:r>
            <a:r>
              <a:rPr lang="ru-RU" sz="2000" dirty="0"/>
              <a:t> (</a:t>
            </a:r>
            <a:r>
              <a:rPr lang="ru-RU" sz="2000" dirty="0" err="1"/>
              <a:t>вологи</a:t>
            </a:r>
            <a:r>
              <a:rPr lang="ru-RU" sz="2000" dirty="0"/>
              <a:t> не </a:t>
            </a:r>
            <a:r>
              <a:rPr lang="ru-RU" sz="2000" dirty="0" err="1"/>
              <a:t>більше</a:t>
            </a:r>
            <a:r>
              <a:rPr lang="ru-RU" sz="2000" dirty="0"/>
              <a:t> 25 %) і </a:t>
            </a:r>
            <a:r>
              <a:rPr lang="ru-RU" sz="2000" dirty="0" err="1"/>
              <a:t>сухі</a:t>
            </a:r>
            <a:r>
              <a:rPr lang="ru-RU" sz="2000" dirty="0"/>
              <a:t> (</a:t>
            </a:r>
            <a:r>
              <a:rPr lang="ru-RU" sz="2000" dirty="0" err="1"/>
              <a:t>во­логи</a:t>
            </a:r>
            <a:r>
              <a:rPr lang="ru-RU" sz="2000" dirty="0"/>
              <a:t> не </a:t>
            </a:r>
            <a:r>
              <a:rPr lang="ru-RU" sz="2000" dirty="0" err="1"/>
              <a:t>більше</a:t>
            </a:r>
            <a:r>
              <a:rPr lang="ru-RU" sz="2000" dirty="0"/>
              <a:t> 5 %).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офіцинальна</a:t>
            </a:r>
            <a:r>
              <a:rPr lang="ru-RU" sz="2000" dirty="0"/>
              <a:t> </a:t>
            </a:r>
            <a:r>
              <a:rPr lang="ru-RU" sz="2000" dirty="0" err="1"/>
              <a:t>лікарська</a:t>
            </a:r>
            <a:r>
              <a:rPr lang="ru-RU" sz="2000" dirty="0"/>
              <a:t> форма, яку </a:t>
            </a:r>
            <a:r>
              <a:rPr lang="ru-RU" sz="2000" dirty="0" err="1"/>
              <a:t>одержують</a:t>
            </a:r>
            <a:r>
              <a:rPr lang="ru-RU" sz="2000" dirty="0"/>
              <a:t> методами </a:t>
            </a:r>
            <a:r>
              <a:rPr lang="ru-RU" sz="2000" dirty="0" err="1"/>
              <a:t>мацерації</a:t>
            </a:r>
            <a:r>
              <a:rPr lang="ru-RU" sz="2000" dirty="0"/>
              <a:t>, </a:t>
            </a:r>
            <a:r>
              <a:rPr lang="ru-RU" sz="2000" dirty="0" err="1"/>
              <a:t>перколяції</a:t>
            </a:r>
            <a:r>
              <a:rPr lang="ru-RU" sz="2000" dirty="0"/>
              <a:t>, </a:t>
            </a:r>
            <a:r>
              <a:rPr lang="ru-RU" sz="2000" dirty="0" err="1"/>
              <a:t>реперколяції</a:t>
            </a:r>
            <a:r>
              <a:rPr lang="ru-RU" sz="2000" dirty="0"/>
              <a:t>, </a:t>
            </a:r>
            <a:r>
              <a:rPr lang="ru-RU" sz="2000" dirty="0" err="1"/>
              <a:t>протитечійної</a:t>
            </a:r>
            <a:r>
              <a:rPr lang="ru-RU" sz="2000" dirty="0"/>
              <a:t> і цирку- </a:t>
            </a:r>
            <a:r>
              <a:rPr lang="ru-RU" sz="2000" dirty="0" err="1"/>
              <a:t>ляторної</a:t>
            </a:r>
            <a:r>
              <a:rPr lang="ru-RU" sz="2000" dirty="0"/>
              <a:t> </a:t>
            </a:r>
            <a:r>
              <a:rPr lang="ru-RU" sz="2000" dirty="0" err="1"/>
              <a:t>екстракції</a:t>
            </a:r>
            <a:r>
              <a:rPr lang="ru-RU" sz="2000" dirty="0"/>
              <a:t>. Як </a:t>
            </a:r>
            <a:r>
              <a:rPr lang="ru-RU" sz="2000" dirty="0" err="1"/>
              <a:t>екстрагент</a:t>
            </a:r>
            <a:r>
              <a:rPr lang="ru-RU" sz="2000" dirty="0"/>
              <a:t> </a:t>
            </a:r>
            <a:r>
              <a:rPr lang="ru-RU" sz="2000" dirty="0" err="1"/>
              <a:t>використовують</a:t>
            </a:r>
            <a:r>
              <a:rPr lang="ru-RU" sz="2000" dirty="0"/>
              <a:t> воду, </a:t>
            </a:r>
            <a:r>
              <a:rPr lang="ru-RU" sz="2000" dirty="0" err="1"/>
              <a:t>етанол</a:t>
            </a:r>
            <a:r>
              <a:rPr lang="ru-RU" sz="2000" dirty="0"/>
              <a:t> </a:t>
            </a:r>
            <a:r>
              <a:rPr lang="ru-RU" sz="2000" dirty="0" err="1"/>
              <a:t>різної</a:t>
            </a:r>
            <a:r>
              <a:rPr lang="ru-RU" sz="2000" dirty="0"/>
              <a:t> </a:t>
            </a:r>
            <a:r>
              <a:rPr lang="ru-RU" sz="2000" dirty="0" err="1"/>
              <a:t>концентрації</a:t>
            </a:r>
            <a:r>
              <a:rPr lang="ru-RU" sz="2000" dirty="0"/>
              <a:t>, </a:t>
            </a:r>
            <a:r>
              <a:rPr lang="ru-RU" sz="2000" dirty="0" err="1"/>
              <a:t>органічні</a:t>
            </a:r>
            <a:r>
              <a:rPr lang="ru-RU" sz="2000" dirty="0"/>
              <a:t> </a:t>
            </a:r>
            <a:r>
              <a:rPr lang="ru-RU" sz="2000" dirty="0" err="1"/>
              <a:t>розчинники</a:t>
            </a:r>
            <a:r>
              <a:rPr lang="ru-RU" sz="2000" dirty="0"/>
              <a:t>, </a:t>
            </a:r>
            <a:r>
              <a:rPr lang="ru-RU" sz="2000" dirty="0" err="1"/>
              <a:t>жирні</a:t>
            </a:r>
            <a:r>
              <a:rPr lang="ru-RU" sz="2000" dirty="0"/>
              <a:t> </a:t>
            </a:r>
            <a:r>
              <a:rPr lang="ru-RU" sz="2000" dirty="0" err="1"/>
              <a:t>олії</a:t>
            </a:r>
            <a:r>
              <a:rPr lang="ru-RU" sz="2000" dirty="0"/>
              <a:t> й </a:t>
            </a:r>
            <a:r>
              <a:rPr lang="ru-RU" sz="2000" dirty="0" err="1"/>
              <a:t>інші</a:t>
            </a:r>
            <a:r>
              <a:rPr lang="ru-RU" sz="2000" dirty="0"/>
              <a:t> </a:t>
            </a:r>
            <a:r>
              <a:rPr lang="ru-RU" sz="2000" dirty="0" err="1"/>
              <a:t>екстрагенти</a:t>
            </a:r>
            <a:r>
              <a:rPr lang="ru-RU" sz="2000" dirty="0"/>
              <a:t>, </a:t>
            </a:r>
            <a:r>
              <a:rPr lang="ru-RU" sz="2000" dirty="0" err="1"/>
              <a:t>іно­ді</a:t>
            </a:r>
            <a:r>
              <a:rPr lang="ru-RU" sz="2000" dirty="0"/>
              <a:t> з </a:t>
            </a:r>
            <a:r>
              <a:rPr lang="ru-RU" sz="2000" dirty="0" err="1"/>
              <a:t>додаванням</a:t>
            </a:r>
            <a:r>
              <a:rPr lang="ru-RU" sz="2000" dirty="0"/>
              <a:t> кислот, </a:t>
            </a:r>
            <a:r>
              <a:rPr lang="ru-RU" sz="2000" dirty="0" err="1"/>
              <a:t>лугів</a:t>
            </a:r>
            <a:r>
              <a:rPr lang="ru-RU" sz="2000" dirty="0"/>
              <a:t>, </a:t>
            </a:r>
            <a:r>
              <a:rPr lang="ru-RU" sz="2000" dirty="0" err="1"/>
              <a:t>гліцерину</a:t>
            </a:r>
            <a:r>
              <a:rPr lang="ru-RU" sz="2000" dirty="0"/>
              <a:t>, хлороформу й т.д.</a:t>
            </a:r>
          </a:p>
          <a:p>
            <a:r>
              <a:rPr lang="ru-RU" sz="2000" dirty="0" err="1"/>
              <a:t>Екстракти</a:t>
            </a:r>
            <a:r>
              <a:rPr lang="ru-RU" sz="2000" dirty="0"/>
              <a:t> </a:t>
            </a:r>
            <a:r>
              <a:rPr lang="ru-RU" sz="2000" dirty="0" err="1"/>
              <a:t>рідкі</a:t>
            </a:r>
            <a:r>
              <a:rPr lang="ru-RU" sz="2000" dirty="0"/>
              <a:t> (</a:t>
            </a:r>
            <a:r>
              <a:rPr lang="en-US" sz="2000" dirty="0"/>
              <a:t>Extraction flu Ida) </a:t>
            </a:r>
            <a:r>
              <a:rPr lang="ru-RU" sz="2000" dirty="0" err="1"/>
              <a:t>готують</a:t>
            </a:r>
            <a:r>
              <a:rPr lang="ru-RU" sz="2000" dirty="0"/>
              <a:t> у </a:t>
            </a:r>
            <a:r>
              <a:rPr lang="ru-RU" sz="2000" dirty="0" err="1"/>
              <a:t>співвідношенні</a:t>
            </a:r>
            <a:r>
              <a:rPr lang="ru-RU" sz="2000" dirty="0"/>
              <a:t> 1:1, </a:t>
            </a:r>
            <a:r>
              <a:rPr lang="ru-RU" sz="2000" dirty="0" err="1"/>
              <a:t>тобто</a:t>
            </a:r>
            <a:r>
              <a:rPr lang="ru-RU" sz="2000" dirty="0"/>
              <a:t> з </a:t>
            </a:r>
            <a:r>
              <a:rPr lang="ru-RU" sz="2000" dirty="0" err="1"/>
              <a:t>однієї</a:t>
            </a:r>
            <a:r>
              <a:rPr lang="ru-RU" sz="2000" dirty="0"/>
              <a:t> </a:t>
            </a:r>
            <a:r>
              <a:rPr lang="ru-RU" sz="2000" dirty="0" err="1"/>
              <a:t>вагової</a:t>
            </a:r>
            <a:r>
              <a:rPr lang="ru-RU" sz="2000" dirty="0"/>
              <a:t> </a:t>
            </a:r>
            <a:r>
              <a:rPr lang="ru-RU" sz="2000" dirty="0" err="1"/>
              <a:t>частини</a:t>
            </a:r>
            <a:r>
              <a:rPr lang="ru-RU" sz="2000" dirty="0"/>
              <a:t> </a:t>
            </a:r>
            <a:r>
              <a:rPr lang="ru-RU" sz="2000" dirty="0" err="1"/>
              <a:t>сировини</a:t>
            </a:r>
            <a:r>
              <a:rPr lang="ru-RU" sz="2000" dirty="0"/>
              <a:t> </a:t>
            </a:r>
            <a:r>
              <a:rPr lang="ru-RU" sz="2000" dirty="0" err="1"/>
              <a:t>одержують</a:t>
            </a:r>
            <a:r>
              <a:rPr lang="ru-RU" sz="2000" dirty="0"/>
              <a:t> одну </a:t>
            </a:r>
            <a:r>
              <a:rPr lang="ru-RU" sz="2000" dirty="0" err="1"/>
              <a:t>об’ємну</a:t>
            </a:r>
            <a:r>
              <a:rPr lang="ru-RU" sz="2000" dirty="0"/>
              <a:t> </a:t>
            </a:r>
            <a:r>
              <a:rPr lang="ru-RU" sz="2000" dirty="0" err="1"/>
              <a:t>час­тину</a:t>
            </a:r>
            <a:r>
              <a:rPr lang="ru-RU" sz="2000" dirty="0"/>
              <a:t> </a:t>
            </a:r>
            <a:r>
              <a:rPr lang="ru-RU" sz="2000" dirty="0" err="1"/>
              <a:t>витягу</a:t>
            </a:r>
            <a:r>
              <a:rPr lang="ru-RU" sz="2000" dirty="0"/>
              <a:t>, </a:t>
            </a:r>
            <a:r>
              <a:rPr lang="ru-RU" sz="2000" dirty="0" err="1"/>
              <a:t>якщо</a:t>
            </a:r>
            <a:r>
              <a:rPr lang="ru-RU" sz="2000" dirty="0"/>
              <a:t> </a:t>
            </a:r>
            <a:r>
              <a:rPr lang="ru-RU" sz="2000" dirty="0" err="1"/>
              <a:t>немає</a:t>
            </a:r>
            <a:r>
              <a:rPr lang="ru-RU" sz="2000" dirty="0"/>
              <a:t>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вказівок</a:t>
            </a:r>
            <a:r>
              <a:rPr lang="ru-RU" sz="2000" dirty="0"/>
              <a:t> у </a:t>
            </a:r>
            <a:r>
              <a:rPr lang="ru-RU" sz="2000" dirty="0" err="1"/>
              <a:t>приватних</a:t>
            </a:r>
            <a:r>
              <a:rPr lang="ru-RU" sz="2000" dirty="0"/>
              <a:t> </a:t>
            </a:r>
            <a:r>
              <a:rPr lang="ru-RU" sz="2000" dirty="0" err="1"/>
              <a:t>статтях</a:t>
            </a:r>
            <a:r>
              <a:rPr lang="ru-RU" sz="2000" dirty="0"/>
              <a:t>. При </a:t>
            </a:r>
            <a:r>
              <a:rPr lang="ru-RU" sz="2000" dirty="0" err="1"/>
              <a:t>одер­жанні</a:t>
            </a:r>
            <a:r>
              <a:rPr lang="ru-RU" sz="2000" dirty="0"/>
              <a:t> </a:t>
            </a:r>
            <a:r>
              <a:rPr lang="ru-RU" sz="2000" dirty="0" err="1"/>
              <a:t>рідких</a:t>
            </a:r>
            <a:r>
              <a:rPr lang="ru-RU" sz="2000" dirty="0"/>
              <a:t> </a:t>
            </a:r>
            <a:r>
              <a:rPr lang="ru-RU" sz="2000" dirty="0" err="1"/>
              <a:t>екстрактів</a:t>
            </a:r>
            <a:r>
              <a:rPr lang="ru-RU" sz="2000" dirty="0"/>
              <a:t> </a:t>
            </a:r>
            <a:r>
              <a:rPr lang="ru-RU" sz="2000" dirty="0" err="1"/>
              <a:t>витяги</a:t>
            </a:r>
            <a:r>
              <a:rPr lang="ru-RU" sz="2000" dirty="0"/>
              <a:t> </a:t>
            </a:r>
            <a:r>
              <a:rPr lang="ru-RU" sz="2000" dirty="0" err="1"/>
              <a:t>відстоюють</a:t>
            </a:r>
            <a:r>
              <a:rPr lang="ru-RU" sz="2000" dirty="0"/>
              <a:t> при </a:t>
            </a:r>
            <a:r>
              <a:rPr lang="ru-RU" sz="2000" dirty="0" err="1"/>
              <a:t>температурі</a:t>
            </a:r>
            <a:r>
              <a:rPr lang="ru-RU" sz="2000" dirty="0"/>
              <a:t> 10 °С не </a:t>
            </a:r>
            <a:r>
              <a:rPr lang="ru-RU" sz="2000" dirty="0" err="1"/>
              <a:t>менше</a:t>
            </a:r>
            <a:r>
              <a:rPr lang="ru-RU" sz="2000" dirty="0"/>
              <a:t> 48 годин до </a:t>
            </a:r>
            <a:r>
              <a:rPr lang="ru-RU" sz="2000" dirty="0" err="1"/>
              <a:t>утворення</a:t>
            </a:r>
            <a:r>
              <a:rPr lang="ru-RU" sz="2000" dirty="0"/>
              <a:t> </a:t>
            </a:r>
            <a:r>
              <a:rPr lang="ru-RU" sz="2000" dirty="0" err="1"/>
              <a:t>прозорої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, </a:t>
            </a:r>
            <a:r>
              <a:rPr lang="ru-RU" sz="2000" dirty="0" err="1"/>
              <a:t>потім</a:t>
            </a:r>
            <a:r>
              <a:rPr lang="ru-RU" sz="2000" dirty="0"/>
              <a:t> </a:t>
            </a:r>
            <a:r>
              <a:rPr lang="ru-RU" sz="2000" dirty="0" err="1"/>
              <a:t>фільтрують</a:t>
            </a:r>
            <a:r>
              <a:rPr lang="ru-RU" sz="2000" dirty="0"/>
              <a:t>. </a:t>
            </a:r>
            <a:r>
              <a:rPr lang="ru-RU" sz="2000" dirty="0" err="1"/>
              <a:t>Ви­тяги</a:t>
            </a:r>
            <a:r>
              <a:rPr lang="ru-RU" sz="2000" dirty="0"/>
              <a:t> для </a:t>
            </a:r>
            <a:r>
              <a:rPr lang="ru-RU" sz="2000" dirty="0" err="1"/>
              <a:t>густих</a:t>
            </a:r>
            <a:r>
              <a:rPr lang="ru-RU" sz="2000" dirty="0"/>
              <a:t> і сухих </a:t>
            </a:r>
            <a:r>
              <a:rPr lang="ru-RU" sz="2000" dirty="0" err="1"/>
              <a:t>екстрактів</a:t>
            </a:r>
            <a:r>
              <a:rPr lang="ru-RU" sz="2000" dirty="0"/>
              <a:t> </a:t>
            </a:r>
            <a:r>
              <a:rPr lang="ru-RU" sz="2000" dirty="0" err="1"/>
              <a:t>звільняють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баластових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</a:t>
            </a:r>
            <a:r>
              <a:rPr lang="ru-RU" sz="2000" dirty="0" err="1"/>
              <a:t>застосуванням</a:t>
            </a:r>
            <a:r>
              <a:rPr lang="ru-RU" sz="2000" dirty="0"/>
              <a:t> </a:t>
            </a:r>
            <a:r>
              <a:rPr lang="ru-RU" sz="2000" dirty="0" err="1"/>
              <a:t>адсорбентів</a:t>
            </a:r>
            <a:r>
              <a:rPr lang="ru-RU" sz="2000" dirty="0"/>
              <a:t>, </a:t>
            </a:r>
            <a:r>
              <a:rPr lang="ru-RU" sz="2000" dirty="0" err="1"/>
              <a:t>спиртоочисткою</a:t>
            </a:r>
            <a:r>
              <a:rPr lang="ru-RU" sz="2000" dirty="0"/>
              <a:t>, </a:t>
            </a:r>
            <a:r>
              <a:rPr lang="ru-RU" sz="2000" dirty="0" err="1"/>
              <a:t>кип’ятінням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іншими</a:t>
            </a:r>
            <a:r>
              <a:rPr lang="ru-RU" sz="2000" dirty="0"/>
              <a:t> способами з </a:t>
            </a:r>
            <a:r>
              <a:rPr lang="ru-RU" sz="2000" dirty="0" err="1"/>
              <a:t>наступною</a:t>
            </a:r>
            <a:r>
              <a:rPr lang="ru-RU" sz="2000" dirty="0"/>
              <a:t> </a:t>
            </a:r>
            <a:r>
              <a:rPr lang="ru-RU" sz="2000" dirty="0" err="1"/>
              <a:t>фільтрацією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35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5650" y="0"/>
            <a:ext cx="6900699" cy="726142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25824" y="726142"/>
            <a:ext cx="11618259" cy="50291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i="1" dirty="0"/>
              <a:t>Одним </a:t>
            </a:r>
            <a:r>
              <a:rPr lang="ru-RU" sz="2000" i="1" dirty="0" err="1"/>
              <a:t>зі</a:t>
            </a:r>
            <a:r>
              <a:rPr lang="ru-RU" sz="2000" i="1" dirty="0"/>
              <a:t> </a:t>
            </a:r>
            <a:r>
              <a:rPr lang="ru-RU" sz="2000" i="1" dirty="0" err="1"/>
              <a:t>шляхів</a:t>
            </a:r>
            <a:r>
              <a:rPr lang="ru-RU" sz="2000" i="1" dirty="0"/>
              <a:t> </a:t>
            </a:r>
            <a:r>
              <a:rPr lang="ru-RU" sz="2000" i="1" dirty="0" err="1"/>
              <a:t>удосконалення</a:t>
            </a:r>
            <a:r>
              <a:rPr lang="ru-RU" sz="2000" i="1" dirty="0"/>
              <a:t> </a:t>
            </a:r>
            <a:r>
              <a:rPr lang="ru-RU" sz="2000" i="1" dirty="0" err="1"/>
              <a:t>виробництва</a:t>
            </a:r>
            <a:r>
              <a:rPr lang="ru-RU" sz="2000" i="1" dirty="0"/>
              <a:t> </a:t>
            </a:r>
            <a:r>
              <a:rPr lang="ru-RU" sz="2000" i="1" dirty="0" err="1"/>
              <a:t>екстракційних</a:t>
            </a:r>
            <a:r>
              <a:rPr lang="ru-RU" sz="2000" i="1" dirty="0"/>
              <a:t> </a:t>
            </a:r>
            <a:r>
              <a:rPr lang="ru-RU" sz="2000" i="1" dirty="0" err="1"/>
              <a:t>засо­бів</a:t>
            </a:r>
            <a:r>
              <a:rPr lang="ru-RU" sz="2000" i="1" dirty="0"/>
              <a:t> з </a:t>
            </a:r>
            <a:r>
              <a:rPr lang="ru-RU" sz="2000" i="1" dirty="0" err="1"/>
              <a:t>рослинної</a:t>
            </a:r>
            <a:r>
              <a:rPr lang="ru-RU" sz="2000" i="1" dirty="0"/>
              <a:t> </a:t>
            </a:r>
            <a:r>
              <a:rPr lang="ru-RU" sz="2000" i="1" dirty="0" err="1"/>
              <a:t>сировини</a:t>
            </a:r>
            <a:r>
              <a:rPr lang="ru-RU" sz="2000" i="1" dirty="0"/>
              <a:t> є </a:t>
            </a:r>
            <a:r>
              <a:rPr lang="ru-RU" sz="2000" i="1" dirty="0" err="1"/>
              <a:t>пошук</a:t>
            </a:r>
            <a:r>
              <a:rPr lang="ru-RU" sz="2000" i="1" dirty="0"/>
              <a:t> і </a:t>
            </a:r>
            <a:r>
              <a:rPr lang="ru-RU" sz="2000" i="1" dirty="0" err="1"/>
              <a:t>застосування</a:t>
            </a:r>
            <a:r>
              <a:rPr lang="ru-RU" sz="2000" i="1" dirty="0"/>
              <a:t> </a:t>
            </a:r>
            <a:r>
              <a:rPr lang="ru-RU" sz="2000" i="1" dirty="0" err="1"/>
              <a:t>нових</a:t>
            </a:r>
            <a:r>
              <a:rPr lang="ru-RU" sz="2000" i="1" dirty="0"/>
              <a:t> </a:t>
            </a:r>
            <a:r>
              <a:rPr lang="ru-RU" sz="2000" i="1" dirty="0" err="1"/>
              <a:t>екстрагентів</a:t>
            </a:r>
            <a:r>
              <a:rPr lang="ru-RU" sz="2000" i="1" dirty="0"/>
              <a:t>.</a:t>
            </a:r>
          </a:p>
          <a:p>
            <a:pPr marL="0" indent="0">
              <a:buNone/>
            </a:pPr>
            <a:r>
              <a:rPr lang="ru-RU" sz="2000" dirty="0" err="1"/>
              <a:t>Екстракція</a:t>
            </a:r>
            <a:r>
              <a:rPr lang="ru-RU" sz="2000" dirty="0"/>
              <a:t> </a:t>
            </a:r>
            <a:r>
              <a:rPr lang="ru-RU" sz="2000" dirty="0" err="1"/>
              <a:t>зрідженими</a:t>
            </a:r>
            <a:r>
              <a:rPr lang="ru-RU" sz="2000" dirty="0"/>
              <a:t> газами </a:t>
            </a:r>
            <a:r>
              <a:rPr lang="ru-RU" sz="2000" dirty="0" err="1"/>
              <a:t>відома</a:t>
            </a:r>
            <a:r>
              <a:rPr lang="ru-RU" sz="2000" dirty="0"/>
              <a:t> давно, але </a:t>
            </a:r>
            <a:r>
              <a:rPr lang="ru-RU" sz="2000" dirty="0" err="1"/>
              <a:t>досі</a:t>
            </a:r>
            <a:r>
              <a:rPr lang="ru-RU" sz="2000" dirty="0"/>
              <a:t> не одержала широкого </a:t>
            </a:r>
            <a:r>
              <a:rPr lang="ru-RU" sz="2000" dirty="0" err="1"/>
              <a:t>застосування</a:t>
            </a:r>
            <a:r>
              <a:rPr lang="ru-RU" sz="2000" dirty="0"/>
              <a:t> у </a:t>
            </a:r>
            <a:r>
              <a:rPr lang="ru-RU" sz="2000" dirty="0" err="1"/>
              <a:t>фармацевтичному</a:t>
            </a:r>
            <a:r>
              <a:rPr lang="ru-RU" sz="2000" dirty="0"/>
              <a:t> </a:t>
            </a:r>
            <a:r>
              <a:rPr lang="ru-RU" sz="2000" dirty="0" err="1"/>
              <a:t>виробництві</a:t>
            </a:r>
            <a:r>
              <a:rPr lang="ru-RU" sz="2000" dirty="0"/>
              <a:t> з ряду при­чин, у тому </a:t>
            </a:r>
            <a:r>
              <a:rPr lang="ru-RU" sz="2000" dirty="0" err="1"/>
              <a:t>числі</a:t>
            </a:r>
            <a:r>
              <a:rPr lang="ru-RU" sz="2000" dirty="0"/>
              <a:t> через </a:t>
            </a:r>
            <a:r>
              <a:rPr lang="ru-RU" sz="2000" dirty="0" err="1"/>
              <a:t>відсутність</a:t>
            </a:r>
            <a:r>
              <a:rPr lang="ru-RU" sz="2000" dirty="0"/>
              <a:t> </a:t>
            </a:r>
            <a:r>
              <a:rPr lang="ru-RU" sz="2000" dirty="0" err="1"/>
              <a:t>спеціальної</a:t>
            </a:r>
            <a:r>
              <a:rPr lang="ru-RU" sz="2000" dirty="0"/>
              <a:t> </a:t>
            </a:r>
            <a:r>
              <a:rPr lang="ru-RU" sz="2000" dirty="0" err="1"/>
              <a:t>апаратури</a:t>
            </a:r>
            <a:r>
              <a:rPr lang="ru-RU" sz="2000" dirty="0"/>
              <a:t> для </a:t>
            </a:r>
            <a:r>
              <a:rPr lang="ru-RU" sz="2000" dirty="0" err="1"/>
              <a:t>екстра­кції</a:t>
            </a:r>
            <a:r>
              <a:rPr lang="ru-RU" sz="2000" dirty="0"/>
              <a:t>. </a:t>
            </a:r>
            <a:r>
              <a:rPr lang="ru-RU" sz="2000" dirty="0" err="1"/>
              <a:t>Зріджені</a:t>
            </a:r>
            <a:r>
              <a:rPr lang="ru-RU" sz="2000" dirty="0"/>
              <a:t> гази, </a:t>
            </a:r>
            <a:r>
              <a:rPr lang="ru-RU" sz="2000" dirty="0" err="1"/>
              <a:t>маючи</a:t>
            </a:r>
            <a:r>
              <a:rPr lang="ru-RU" sz="2000" dirty="0"/>
              <a:t> </a:t>
            </a:r>
            <a:r>
              <a:rPr lang="ru-RU" sz="2000" dirty="0" err="1"/>
              <a:t>гарну</a:t>
            </a:r>
            <a:r>
              <a:rPr lang="ru-RU" sz="2000" dirty="0"/>
              <a:t> </a:t>
            </a:r>
            <a:r>
              <a:rPr lang="ru-RU" sz="2000" dirty="0" err="1"/>
              <a:t>змочувальну</a:t>
            </a:r>
            <a:r>
              <a:rPr lang="ru-RU" sz="2000" dirty="0"/>
              <a:t> й </a:t>
            </a:r>
            <a:r>
              <a:rPr lang="ru-RU" sz="2000" dirty="0" err="1"/>
              <a:t>проникаючу</a:t>
            </a:r>
            <a:r>
              <a:rPr lang="ru-RU" sz="2000" dirty="0"/>
              <a:t> </a:t>
            </a:r>
            <a:r>
              <a:rPr lang="ru-RU" sz="2000" dirty="0" err="1"/>
              <a:t>здатність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низьку</a:t>
            </a:r>
            <a:r>
              <a:rPr lang="ru-RU" sz="2000" dirty="0"/>
              <a:t> </a:t>
            </a:r>
            <a:r>
              <a:rPr lang="ru-RU" sz="2000" dirty="0" err="1"/>
              <a:t>в’язкість</a:t>
            </a:r>
            <a:r>
              <a:rPr lang="ru-RU" sz="2000" dirty="0"/>
              <a:t>, </a:t>
            </a:r>
            <a:r>
              <a:rPr lang="ru-RU" sz="2000" dirty="0" err="1"/>
              <a:t>здатні</a:t>
            </a:r>
            <a:r>
              <a:rPr lang="ru-RU" sz="2000" dirty="0"/>
              <a:t> легко й </a:t>
            </a:r>
            <a:r>
              <a:rPr lang="ru-RU" sz="2000" dirty="0" err="1"/>
              <a:t>швидко</a:t>
            </a:r>
            <a:r>
              <a:rPr lang="ru-RU" sz="2000" dirty="0"/>
              <a:t> </a:t>
            </a:r>
            <a:r>
              <a:rPr lang="ru-RU" sz="2000" dirty="0" err="1"/>
              <a:t>проникати</a:t>
            </a:r>
            <a:r>
              <a:rPr lang="ru-RU" sz="2000" dirty="0"/>
              <a:t> в </a:t>
            </a:r>
            <a:r>
              <a:rPr lang="ru-RU" sz="2000" dirty="0" err="1"/>
              <a:t>сировину</a:t>
            </a:r>
            <a:r>
              <a:rPr lang="ru-RU" sz="2000" dirty="0"/>
              <a:t> й </a:t>
            </a:r>
            <a:r>
              <a:rPr lang="ru-RU" sz="2000" dirty="0" err="1"/>
              <a:t>витягати</a:t>
            </a:r>
            <a:r>
              <a:rPr lang="ru-RU" sz="2000" dirty="0"/>
              <a:t> до 88-98 % </a:t>
            </a:r>
            <a:r>
              <a:rPr lang="ru-RU" sz="2000" dirty="0" err="1"/>
              <a:t>діючих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значно</a:t>
            </a:r>
            <a:r>
              <a:rPr lang="ru-RU" sz="2000" dirty="0"/>
              <a:t> </a:t>
            </a:r>
            <a:r>
              <a:rPr lang="ru-RU" sz="2000" dirty="0" err="1"/>
              <a:t>більше</a:t>
            </a:r>
            <a:r>
              <a:rPr lang="ru-RU" sz="2000" dirty="0"/>
              <a:t>, </a:t>
            </a:r>
            <a:r>
              <a:rPr lang="ru-RU" sz="2000" dirty="0" err="1"/>
              <a:t>ніж</a:t>
            </a:r>
            <a:r>
              <a:rPr lang="ru-RU" sz="2000" dirty="0"/>
              <a:t> при </a:t>
            </a:r>
            <a:r>
              <a:rPr lang="ru-RU" sz="2000" dirty="0" err="1"/>
              <a:t>використанні</a:t>
            </a:r>
            <a:r>
              <a:rPr lang="ru-RU" sz="2000" dirty="0"/>
              <a:t> </a:t>
            </a:r>
            <a:r>
              <a:rPr lang="ru-RU" sz="2000" dirty="0" err="1"/>
              <a:t>відомих</a:t>
            </a:r>
            <a:r>
              <a:rPr lang="ru-RU" sz="2000" dirty="0"/>
              <a:t> </a:t>
            </a:r>
            <a:r>
              <a:rPr lang="ru-RU" sz="2000" dirty="0" err="1"/>
              <a:t>методів</a:t>
            </a:r>
            <a:r>
              <a:rPr lang="ru-RU" sz="2000" dirty="0"/>
              <a:t> </a:t>
            </a:r>
            <a:r>
              <a:rPr lang="ru-RU" sz="2000" dirty="0" err="1"/>
              <a:t>екстрагування</a:t>
            </a:r>
            <a:r>
              <a:rPr lang="ru-RU" sz="2000" dirty="0"/>
              <a:t>: </a:t>
            </a:r>
            <a:r>
              <a:rPr lang="ru-RU" sz="2000" dirty="0" err="1"/>
              <a:t>мацерації</a:t>
            </a:r>
            <a:r>
              <a:rPr lang="ru-RU" sz="2000" dirty="0"/>
              <a:t>, </a:t>
            </a:r>
            <a:r>
              <a:rPr lang="ru-RU" sz="2000" dirty="0" err="1"/>
              <a:t>перколяції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 </a:t>
            </a:r>
            <a:r>
              <a:rPr lang="ru-RU" sz="2000" dirty="0" err="1"/>
              <a:t>Крім</a:t>
            </a:r>
            <a:r>
              <a:rPr lang="ru-RU" sz="2000" dirty="0"/>
              <a:t> того, </a:t>
            </a:r>
            <a:r>
              <a:rPr lang="ru-RU" sz="2000" dirty="0" err="1"/>
              <a:t>зріджена</a:t>
            </a:r>
            <a:r>
              <a:rPr lang="ru-RU" sz="2000" dirty="0"/>
              <a:t> </a:t>
            </a:r>
            <a:r>
              <a:rPr lang="ru-RU" sz="2000" dirty="0" err="1"/>
              <a:t>вуглекислота</a:t>
            </a:r>
            <a:r>
              <a:rPr lang="ru-RU" sz="2000" dirty="0"/>
              <a:t> легко й </a:t>
            </a:r>
            <a:r>
              <a:rPr lang="ru-RU" sz="2000" dirty="0" err="1"/>
              <a:t>швидко</a:t>
            </a:r>
            <a:r>
              <a:rPr lang="ru-RU" sz="2000" dirty="0"/>
              <a:t> </a:t>
            </a:r>
            <a:r>
              <a:rPr lang="ru-RU" sz="2000" dirty="0" err="1"/>
              <a:t>відганяється</a:t>
            </a:r>
            <a:r>
              <a:rPr lang="ru-RU" sz="2000" dirty="0"/>
              <a:t> з </a:t>
            </a:r>
            <a:r>
              <a:rPr lang="ru-RU" sz="2000" dirty="0" err="1"/>
              <a:t>екстракту</a:t>
            </a:r>
            <a:r>
              <a:rPr lang="ru-RU" sz="2000" dirty="0"/>
              <a:t> при </a:t>
            </a:r>
            <a:r>
              <a:rPr lang="ru-RU" sz="2000" dirty="0" err="1"/>
              <a:t>кімнатній</a:t>
            </a:r>
            <a:r>
              <a:rPr lang="ru-RU" sz="2000" dirty="0"/>
              <a:t> </a:t>
            </a:r>
            <a:r>
              <a:rPr lang="ru-RU" sz="2000" dirty="0" err="1"/>
              <a:t>температурі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особливо </a:t>
            </a:r>
            <a:r>
              <a:rPr lang="ru-RU" sz="2000" dirty="0" err="1"/>
              <a:t>важливо</a:t>
            </a:r>
            <a:r>
              <a:rPr lang="ru-RU" sz="2000" dirty="0"/>
              <a:t> при </a:t>
            </a:r>
            <a:r>
              <a:rPr lang="ru-RU" sz="2000" dirty="0" err="1"/>
              <a:t>ви­робництві</a:t>
            </a:r>
            <a:r>
              <a:rPr lang="ru-RU" sz="2000" dirty="0"/>
              <a:t> </a:t>
            </a:r>
            <a:r>
              <a:rPr lang="ru-RU" sz="2000" dirty="0" err="1"/>
              <a:t>екстрактів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сировини</a:t>
            </a:r>
            <a:r>
              <a:rPr lang="ru-RU" sz="2000" dirty="0"/>
              <a:t>, яка </a:t>
            </a:r>
            <a:r>
              <a:rPr lang="ru-RU" sz="2000" dirty="0" err="1"/>
              <a:t>містить</a:t>
            </a:r>
            <a:r>
              <a:rPr lang="ru-RU" sz="2000" dirty="0"/>
              <a:t> </a:t>
            </a:r>
            <a:r>
              <a:rPr lang="ru-RU" sz="2000" dirty="0" err="1"/>
              <a:t>термолабільні</a:t>
            </a:r>
            <a:r>
              <a:rPr lang="ru-RU" sz="2000" dirty="0"/>
              <a:t> </a:t>
            </a:r>
            <a:r>
              <a:rPr lang="ru-RU" sz="2000" dirty="0" err="1"/>
              <a:t>речови­ни</a:t>
            </a:r>
            <a:r>
              <a:rPr lang="ru-RU" sz="2000" dirty="0"/>
              <a:t> й </a:t>
            </a:r>
            <a:r>
              <a:rPr lang="ru-RU" sz="2000" dirty="0" err="1"/>
              <a:t>ефірні</a:t>
            </a:r>
            <a:r>
              <a:rPr lang="ru-RU" sz="2000" dirty="0"/>
              <a:t> </a:t>
            </a:r>
            <a:r>
              <a:rPr lang="ru-RU" sz="2000" dirty="0" err="1"/>
              <a:t>олії</a:t>
            </a:r>
            <a:r>
              <a:rPr lang="ru-RU" sz="2000" dirty="0"/>
              <a:t>. </a:t>
            </a:r>
            <a:r>
              <a:rPr lang="ru-RU" sz="2000" dirty="0" err="1"/>
              <a:t>Висока</a:t>
            </a:r>
            <a:r>
              <a:rPr lang="ru-RU" sz="2000" dirty="0"/>
              <a:t> </a:t>
            </a:r>
            <a:r>
              <a:rPr lang="ru-RU" sz="2000" dirty="0" err="1"/>
              <a:t>вибіркова</a:t>
            </a:r>
            <a:r>
              <a:rPr lang="ru-RU" sz="2000" dirty="0"/>
              <a:t> </a:t>
            </a:r>
            <a:r>
              <a:rPr lang="ru-RU" sz="2000" dirty="0" err="1"/>
              <a:t>здатність</a:t>
            </a:r>
            <a:r>
              <a:rPr lang="ru-RU" sz="2000" dirty="0"/>
              <a:t> </a:t>
            </a:r>
            <a:r>
              <a:rPr lang="ru-RU" sz="2000" dirty="0" err="1"/>
              <a:t>зріджених</a:t>
            </a:r>
            <a:r>
              <a:rPr lang="ru-RU" sz="2000" dirty="0"/>
              <a:t> </a:t>
            </a:r>
            <a:r>
              <a:rPr lang="ru-RU" sz="2000" dirty="0" err="1"/>
              <a:t>газів</a:t>
            </a:r>
            <a:r>
              <a:rPr lang="ru-RU" sz="2000" dirty="0"/>
              <a:t> </a:t>
            </a:r>
            <a:r>
              <a:rPr lang="ru-RU" sz="2000" dirty="0" err="1"/>
              <a:t>дозволяє</a:t>
            </a:r>
            <a:r>
              <a:rPr lang="ru-RU" sz="2000" dirty="0"/>
              <a:t> </a:t>
            </a:r>
            <a:r>
              <a:rPr lang="ru-RU" sz="2000" dirty="0" err="1"/>
              <a:t>одержувати</a:t>
            </a:r>
            <a:r>
              <a:rPr lang="ru-RU" sz="2000" dirty="0"/>
              <a:t> </a:t>
            </a:r>
            <a:r>
              <a:rPr lang="ru-RU" sz="2000" dirty="0" err="1"/>
              <a:t>нативні</a:t>
            </a:r>
            <a:r>
              <a:rPr lang="ru-RU" sz="2000" dirty="0"/>
              <a:t> </a:t>
            </a:r>
            <a:r>
              <a:rPr lang="ru-RU" sz="2000" dirty="0" err="1"/>
              <a:t>екстракти</a:t>
            </a:r>
            <a:r>
              <a:rPr lang="ru-RU" sz="2000" dirty="0"/>
              <a:t>. </a:t>
            </a:r>
            <a:r>
              <a:rPr lang="ru-RU" sz="2000" dirty="0" err="1"/>
              <a:t>Процес</a:t>
            </a:r>
            <a:r>
              <a:rPr lang="ru-RU" sz="2000" dirty="0"/>
              <a:t> </a:t>
            </a:r>
            <a:r>
              <a:rPr lang="ru-RU" sz="2000" dirty="0" err="1"/>
              <a:t>екстрагування</a:t>
            </a:r>
            <a:r>
              <a:rPr lang="ru-RU" sz="2000" dirty="0"/>
              <a:t> проходить у </a:t>
            </a:r>
            <a:r>
              <a:rPr lang="ru-RU" sz="2000" dirty="0" err="1"/>
              <a:t>кілька</a:t>
            </a:r>
            <a:r>
              <a:rPr lang="ru-RU" sz="2000" dirty="0"/>
              <a:t> </a:t>
            </a:r>
            <a:r>
              <a:rPr lang="ru-RU" sz="2000" dirty="0" err="1"/>
              <a:t>разів</a:t>
            </a:r>
            <a:r>
              <a:rPr lang="ru-RU" sz="2000" dirty="0"/>
              <a:t> </a:t>
            </a:r>
            <a:r>
              <a:rPr lang="ru-RU" sz="2000" dirty="0" err="1"/>
              <a:t>швидше</a:t>
            </a:r>
            <a:r>
              <a:rPr lang="ru-RU" sz="2000" dirty="0"/>
              <a:t>, </a:t>
            </a:r>
            <a:r>
              <a:rPr lang="ru-RU" sz="2000" dirty="0" err="1"/>
              <a:t>ніж</a:t>
            </a:r>
            <a:r>
              <a:rPr lang="ru-RU" sz="2000" dirty="0"/>
              <a:t> при </a:t>
            </a:r>
            <a:r>
              <a:rPr lang="ru-RU" sz="2000" dirty="0" err="1"/>
              <a:t>використанні</a:t>
            </a:r>
            <a:r>
              <a:rPr lang="ru-RU" sz="2000" dirty="0"/>
              <a:t>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екстрагентів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економічно</a:t>
            </a:r>
            <a:r>
              <a:rPr lang="ru-RU" sz="2000" dirty="0"/>
              <a:t> </a:t>
            </a:r>
            <a:r>
              <a:rPr lang="ru-RU" sz="2000" dirty="0" err="1"/>
              <a:t>цілком</a:t>
            </a:r>
            <a:r>
              <a:rPr lang="ru-RU" sz="2000" dirty="0"/>
              <a:t> </a:t>
            </a:r>
            <a:r>
              <a:rPr lang="ru-RU" sz="2000" dirty="0" err="1"/>
              <a:t>вигідно</a:t>
            </a:r>
            <a:r>
              <a:rPr lang="ru-RU" sz="2000" dirty="0"/>
              <a:t> й часто </a:t>
            </a:r>
            <a:r>
              <a:rPr lang="ru-RU" sz="2000" dirty="0" err="1"/>
              <a:t>характеризується</a:t>
            </a:r>
            <a:r>
              <a:rPr lang="ru-RU" sz="2000" dirty="0"/>
              <a:t> </a:t>
            </a:r>
            <a:r>
              <a:rPr lang="ru-RU" sz="2000" dirty="0" err="1"/>
              <a:t>майже</a:t>
            </a:r>
            <a:r>
              <a:rPr lang="ru-RU" sz="2000" dirty="0"/>
              <a:t> </a:t>
            </a:r>
            <a:r>
              <a:rPr lang="ru-RU" sz="2000" dirty="0" err="1"/>
              <a:t>повного</a:t>
            </a:r>
            <a:r>
              <a:rPr lang="ru-RU" sz="2000" dirty="0"/>
              <a:t> </a:t>
            </a:r>
            <a:r>
              <a:rPr lang="ru-RU" sz="2000" dirty="0" err="1"/>
              <a:t>відсутністю</a:t>
            </a:r>
            <a:r>
              <a:rPr lang="ru-RU" sz="2000" dirty="0"/>
              <a:t> </a:t>
            </a:r>
            <a:r>
              <a:rPr lang="ru-RU" sz="2000" dirty="0" err="1"/>
              <a:t>водорозчинних</a:t>
            </a:r>
            <a:r>
              <a:rPr lang="ru-RU" sz="2000" dirty="0"/>
              <a:t> </a:t>
            </a:r>
            <a:r>
              <a:rPr lang="ru-RU" sz="2000" dirty="0" err="1"/>
              <a:t>баластових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. </a:t>
            </a:r>
            <a:r>
              <a:rPr lang="ru-RU" sz="2000" dirty="0" err="1"/>
              <a:t>Оскільки</a:t>
            </a:r>
            <a:r>
              <a:rPr lang="ru-RU" sz="2000" dirty="0"/>
              <a:t> </a:t>
            </a:r>
            <a:r>
              <a:rPr lang="ru-RU" sz="2000" dirty="0" err="1"/>
              <a:t>процес</a:t>
            </a:r>
            <a:r>
              <a:rPr lang="ru-RU" sz="2000" dirty="0"/>
              <a:t> </a:t>
            </a:r>
            <a:r>
              <a:rPr lang="ru-RU" sz="2000" dirty="0" err="1"/>
              <a:t>від­бувається</a:t>
            </a:r>
            <a:r>
              <a:rPr lang="ru-RU" sz="2000" dirty="0"/>
              <a:t> у замкнутому </a:t>
            </a:r>
            <a:r>
              <a:rPr lang="ru-RU" sz="2000" dirty="0" err="1"/>
              <a:t>просторі</a:t>
            </a:r>
            <a:r>
              <a:rPr lang="ru-RU" sz="2000" dirty="0"/>
              <a:t>,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дозволяє</a:t>
            </a:r>
            <a:r>
              <a:rPr lang="ru-RU" sz="2000" dirty="0"/>
              <a:t> </a:t>
            </a:r>
            <a:r>
              <a:rPr lang="ru-RU" sz="2000" dirty="0" err="1"/>
              <a:t>вберегти</a:t>
            </a:r>
            <a:r>
              <a:rPr lang="ru-RU" sz="2000" dirty="0"/>
              <a:t> </a:t>
            </a:r>
            <a:r>
              <a:rPr lang="ru-RU" sz="2000" dirty="0" err="1"/>
              <a:t>навколишнє</a:t>
            </a:r>
            <a:r>
              <a:rPr lang="ru-RU" sz="2000" dirty="0"/>
              <a:t> </a:t>
            </a:r>
            <a:r>
              <a:rPr lang="ru-RU" sz="2000" dirty="0" err="1"/>
              <a:t>середовише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викидів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2759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361" y="462746"/>
            <a:ext cx="7075509" cy="801278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65729" y="1519518"/>
            <a:ext cx="10726271" cy="4881282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Підготовка</a:t>
            </a:r>
            <a:r>
              <a:rPr lang="ru-RU" sz="2400" dirty="0" smtClean="0"/>
              <a:t> </a:t>
            </a:r>
            <a:r>
              <a:rPr lang="ru-RU" sz="2400" dirty="0" err="1" smtClean="0"/>
              <a:t>сировини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екстрагентів</a:t>
            </a:r>
            <a:r>
              <a:rPr lang="ru-RU" sz="2400" dirty="0" smtClean="0"/>
              <a:t> у </a:t>
            </a:r>
            <a:r>
              <a:rPr lang="ru-RU" sz="2400" dirty="0" err="1" smtClean="0"/>
              <a:t>виробництві</a:t>
            </a:r>
            <a:r>
              <a:rPr lang="ru-RU" sz="2400" dirty="0" smtClean="0"/>
              <a:t> </a:t>
            </a:r>
            <a:r>
              <a:rPr lang="ru-RU" sz="2400" dirty="0" err="1" smtClean="0"/>
              <a:t>екстрактів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Характеристика та </a:t>
            </a:r>
            <a:r>
              <a:rPr lang="ru-RU" sz="2400" dirty="0" err="1" smtClean="0"/>
              <a:t>класифікація</a:t>
            </a:r>
            <a:r>
              <a:rPr lang="ru-RU" sz="2400" dirty="0"/>
              <a:t> </a:t>
            </a:r>
            <a:r>
              <a:rPr lang="ru-RU" sz="2400" dirty="0" err="1" smtClean="0"/>
              <a:t>екстрактів</a:t>
            </a:r>
            <a:r>
              <a:rPr lang="ru-RU" sz="2400" dirty="0"/>
              <a:t>.</a:t>
            </a:r>
            <a:endParaRPr lang="ru-RU" sz="2400" dirty="0" smtClean="0"/>
          </a:p>
          <a:p>
            <a:r>
              <a:rPr lang="ru-RU" sz="2400" dirty="0" err="1" smtClean="0"/>
              <a:t>Підготовка</a:t>
            </a:r>
            <a:r>
              <a:rPr lang="ru-RU" sz="2400" dirty="0" smtClean="0"/>
              <a:t> </a:t>
            </a:r>
            <a:r>
              <a:rPr lang="ru-RU" sz="2400" dirty="0" err="1" smtClean="0"/>
              <a:t>сировини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екстрагентів</a:t>
            </a:r>
            <a:r>
              <a:rPr lang="ru-RU" sz="2400" dirty="0" smtClean="0"/>
              <a:t> </a:t>
            </a:r>
            <a:r>
              <a:rPr lang="ru-RU" sz="2400" dirty="0" smtClean="0"/>
              <a:t>у </a:t>
            </a:r>
            <a:r>
              <a:rPr lang="ru-RU" sz="2400" dirty="0" err="1" smtClean="0"/>
              <a:t>виготовленні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екстрактів</a:t>
            </a:r>
            <a:r>
              <a:rPr lang="ru-RU" sz="2400" dirty="0" smtClean="0"/>
              <a:t>  </a:t>
            </a:r>
          </a:p>
          <a:p>
            <a:r>
              <a:rPr lang="ru-RU" sz="2400" dirty="0" err="1" smtClean="0"/>
              <a:t>Стадії</a:t>
            </a:r>
            <a:r>
              <a:rPr lang="ru-RU" sz="2400" dirty="0" smtClean="0"/>
              <a:t> у </a:t>
            </a:r>
            <a:r>
              <a:rPr lang="ru-RU" sz="2400" dirty="0" err="1" smtClean="0"/>
              <a:t>воготовленні</a:t>
            </a:r>
            <a:r>
              <a:rPr lang="ru-RU" sz="2400" dirty="0" smtClean="0"/>
              <a:t> </a:t>
            </a:r>
            <a:r>
              <a:rPr lang="ru-RU" sz="2400" dirty="0" err="1" smtClean="0"/>
              <a:t>рідких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екстрактів</a:t>
            </a:r>
            <a:r>
              <a:rPr lang="ru-RU" sz="2400" dirty="0" smtClean="0"/>
              <a:t>. </a:t>
            </a:r>
            <a:r>
              <a:rPr lang="ru-RU" sz="2400" dirty="0" err="1" smtClean="0"/>
              <a:t>Співвідношення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сировина-екстрагент</a:t>
            </a:r>
            <a:r>
              <a:rPr lang="ru-RU" sz="2400" dirty="0" smtClean="0"/>
              <a:t>.</a:t>
            </a:r>
          </a:p>
          <a:p>
            <a:r>
              <a:rPr lang="ru-RU" sz="2400" dirty="0" err="1" smtClean="0"/>
              <a:t>Методи</a:t>
            </a:r>
            <a:r>
              <a:rPr lang="ru-RU" sz="2400" dirty="0" smtClean="0"/>
              <a:t> </a:t>
            </a:r>
            <a:r>
              <a:rPr lang="ru-RU" sz="2400" dirty="0" err="1" smtClean="0"/>
              <a:t>отримання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витяжек</a:t>
            </a:r>
            <a:r>
              <a:rPr lang="ru-RU" sz="2400" dirty="0" smtClean="0"/>
              <a:t> у </a:t>
            </a:r>
            <a:r>
              <a:rPr lang="ru-RU" sz="2400" dirty="0" err="1" smtClean="0"/>
              <a:t>виготовленні</a:t>
            </a:r>
            <a:r>
              <a:rPr lang="ru-RU" sz="2400" dirty="0" smtClean="0"/>
              <a:t> </a:t>
            </a:r>
            <a:r>
              <a:rPr lang="ru-RU" sz="2400" dirty="0" err="1" smtClean="0"/>
              <a:t>рідких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екстрактів</a:t>
            </a:r>
            <a:r>
              <a:rPr lang="ru-RU" sz="2400" dirty="0" smtClean="0"/>
              <a:t>. </a:t>
            </a:r>
            <a:r>
              <a:rPr lang="ru-RU" sz="2400" dirty="0" err="1" smtClean="0"/>
              <a:t>Перколяція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отриманні</a:t>
            </a:r>
            <a:r>
              <a:rPr lang="ru-RU" sz="2400" dirty="0" smtClean="0"/>
              <a:t> </a:t>
            </a:r>
            <a:r>
              <a:rPr lang="ru-RU" sz="2400" dirty="0" err="1" smtClean="0"/>
              <a:t>рідких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екстрактів</a:t>
            </a:r>
            <a:r>
              <a:rPr lang="ru-RU" sz="2400" dirty="0" smtClean="0"/>
              <a:t>. </a:t>
            </a:r>
          </a:p>
          <a:p>
            <a:r>
              <a:rPr lang="ru-RU" sz="2400" dirty="0" err="1" smtClean="0"/>
              <a:t>Реперколяція</a:t>
            </a:r>
            <a:r>
              <a:rPr lang="ru-RU" sz="2400" dirty="0" smtClean="0"/>
              <a:t>, </a:t>
            </a:r>
            <a:r>
              <a:rPr lang="ru-RU" sz="2400" dirty="0" err="1" smtClean="0"/>
              <a:t>її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переваги</a:t>
            </a:r>
            <a:r>
              <a:rPr lang="ru-RU" sz="2400" dirty="0" smtClean="0"/>
              <a:t>. </a:t>
            </a:r>
          </a:p>
          <a:p>
            <a:r>
              <a:rPr lang="ru-RU" sz="2400" dirty="0" err="1" smtClean="0"/>
              <a:t>Ремацерація</a:t>
            </a:r>
            <a:r>
              <a:rPr lang="ru-RU" sz="2400" dirty="0" smtClean="0"/>
              <a:t> та </a:t>
            </a:r>
            <a:r>
              <a:rPr lang="ru-RU" sz="2400" dirty="0" err="1" smtClean="0"/>
              <a:t>її</a:t>
            </a:r>
            <a:r>
              <a:rPr lang="ru-RU" sz="2400" dirty="0" smtClean="0"/>
              <a:t> </a:t>
            </a:r>
            <a:r>
              <a:rPr lang="ru-RU" sz="2400" dirty="0" err="1" smtClean="0"/>
              <a:t>варіанти</a:t>
            </a:r>
            <a:r>
              <a:rPr lang="ru-RU" sz="24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25524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435" y="309644"/>
            <a:ext cx="11667565" cy="2513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/>
              <a:t> </a:t>
            </a:r>
            <a:r>
              <a:rPr lang="ru-RU" sz="2200" b="1" dirty="0"/>
              <a:t>СТРУКТУРНО-ЛОГІЧН</a:t>
            </a:r>
            <a:r>
              <a:rPr lang="uk-UA" sz="2200" b="1" dirty="0"/>
              <a:t>А</a:t>
            </a:r>
            <a:r>
              <a:rPr lang="ru-RU" sz="2200" b="1" dirty="0"/>
              <a:t> СХЕМА ТЕХНОЛОГІЇ ТА КОНТРОЛЮ РІДКОГО ЕКСТРАКТУ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Rectangle 55"/>
          <p:cNvSpPr>
            <a:spLocks noChangeArrowheads="1"/>
          </p:cNvSpPr>
          <p:nvPr/>
        </p:nvSpPr>
        <p:spPr bwMode="auto">
          <a:xfrm>
            <a:off x="2017059" y="295835"/>
            <a:ext cx="7931326" cy="33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2364244" y="463094"/>
            <a:ext cx="7584141" cy="6625165"/>
            <a:chOff x="2199" y="1622"/>
            <a:chExt cx="7879" cy="9855"/>
          </a:xfrm>
        </p:grpSpPr>
        <p:sp>
          <p:nvSpPr>
            <p:cNvPr id="6" name="AutoShape 54"/>
            <p:cNvSpPr>
              <a:spLocks noChangeAspect="1" noChangeArrowheads="1" noTextEdit="1"/>
            </p:cNvSpPr>
            <p:nvPr/>
          </p:nvSpPr>
          <p:spPr bwMode="auto">
            <a:xfrm>
              <a:off x="2199" y="1622"/>
              <a:ext cx="7879" cy="9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Line 53"/>
            <p:cNvSpPr>
              <a:spLocks noChangeShapeType="1"/>
            </p:cNvSpPr>
            <p:nvPr/>
          </p:nvSpPr>
          <p:spPr bwMode="auto">
            <a:xfrm flipH="1">
              <a:off x="5052" y="1892"/>
              <a:ext cx="2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Line 52"/>
            <p:cNvSpPr>
              <a:spLocks noChangeShapeType="1"/>
            </p:cNvSpPr>
            <p:nvPr/>
          </p:nvSpPr>
          <p:spPr bwMode="auto">
            <a:xfrm flipH="1">
              <a:off x="5052" y="4187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Line 51"/>
            <p:cNvSpPr>
              <a:spLocks noChangeShapeType="1"/>
            </p:cNvSpPr>
            <p:nvPr/>
          </p:nvSpPr>
          <p:spPr bwMode="auto">
            <a:xfrm flipH="1">
              <a:off x="5323" y="8777"/>
              <a:ext cx="6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0" name="Group 2"/>
            <p:cNvGrpSpPr>
              <a:grpSpLocks/>
            </p:cNvGrpSpPr>
            <p:nvPr/>
          </p:nvGrpSpPr>
          <p:grpSpPr bwMode="auto">
            <a:xfrm>
              <a:off x="2199" y="1622"/>
              <a:ext cx="6656" cy="9450"/>
              <a:chOff x="2199" y="1622"/>
              <a:chExt cx="6656" cy="9450"/>
            </a:xfrm>
          </p:grpSpPr>
          <p:sp>
            <p:nvSpPr>
              <p:cNvPr id="11" name="Text Box 50"/>
              <p:cNvSpPr txBox="1">
                <a:spLocks noChangeArrowheads="1"/>
              </p:cNvSpPr>
              <p:nvPr/>
            </p:nvSpPr>
            <p:spPr bwMode="auto">
              <a:xfrm>
                <a:off x="2199" y="1622"/>
                <a:ext cx="2853" cy="5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ВР 1.1. Приготування дез. розчинів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" name="Text Box 49"/>
              <p:cNvSpPr txBox="1">
                <a:spLocks noChangeArrowheads="1"/>
              </p:cNvSpPr>
              <p:nvPr/>
            </p:nvSpPr>
            <p:spPr bwMode="auto">
              <a:xfrm>
                <a:off x="2199" y="2432"/>
                <a:ext cx="2853" cy="5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ВР 1.2. Підготовка обладнання 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" name="Text Box 48"/>
              <p:cNvSpPr txBox="1">
                <a:spLocks noChangeArrowheads="1"/>
              </p:cNvSpPr>
              <p:nvPr/>
            </p:nvSpPr>
            <p:spPr bwMode="auto">
              <a:xfrm>
                <a:off x="2199" y="3242"/>
                <a:ext cx="2853" cy="4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ВР 1.3. Підготовка персоналу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" name="Text Box 47"/>
              <p:cNvSpPr txBox="1">
                <a:spLocks noChangeArrowheads="1"/>
              </p:cNvSpPr>
              <p:nvPr/>
            </p:nvSpPr>
            <p:spPr bwMode="auto">
              <a:xfrm>
                <a:off x="2199" y="3917"/>
                <a:ext cx="2853" cy="4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ВР 1.4. </a:t>
                </a:r>
                <a:r>
                  <a:rPr kumimoji="0" lang="uk-UA" alt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Отримання води очищенної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" name="Text Box 46"/>
              <p:cNvSpPr txBox="1">
                <a:spLocks noChangeArrowheads="1"/>
              </p:cNvSpPr>
              <p:nvPr/>
            </p:nvSpPr>
            <p:spPr bwMode="auto">
              <a:xfrm>
                <a:off x="2199" y="4592"/>
                <a:ext cx="2853" cy="4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ВР 2.1.Відважування сировини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" name="Text Box 45"/>
              <p:cNvSpPr txBox="1">
                <a:spLocks noChangeArrowheads="1"/>
              </p:cNvSpPr>
              <p:nvPr/>
            </p:nvSpPr>
            <p:spPr bwMode="auto">
              <a:xfrm>
                <a:off x="2199" y="5267"/>
                <a:ext cx="2853" cy="4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ВР 2.2. Подрібнення сировини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" name="Text Box 44"/>
              <p:cNvSpPr txBox="1">
                <a:spLocks noChangeArrowheads="1"/>
              </p:cNvSpPr>
              <p:nvPr/>
            </p:nvSpPr>
            <p:spPr bwMode="auto">
              <a:xfrm>
                <a:off x="2199" y="5942"/>
                <a:ext cx="2853" cy="4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ВР 2.3. </a:t>
                </a:r>
                <a:r>
                  <a:rPr kumimoji="0" lang="uk-UA" altLang="ru-RU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Приготування 40% етанолу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" name="Text Box 43"/>
              <p:cNvSpPr txBox="1">
                <a:spLocks noChangeArrowheads="1"/>
              </p:cNvSpPr>
              <p:nvPr/>
            </p:nvSpPr>
            <p:spPr bwMode="auto">
              <a:xfrm>
                <a:off x="6003" y="2837"/>
                <a:ext cx="2852" cy="4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ВР 1. Підготовка виробництва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" name="Text Box 42"/>
              <p:cNvSpPr txBox="1">
                <a:spLocks noChangeArrowheads="1"/>
              </p:cNvSpPr>
              <p:nvPr/>
            </p:nvSpPr>
            <p:spPr bwMode="auto">
              <a:xfrm>
                <a:off x="6003" y="5267"/>
                <a:ext cx="2852" cy="5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ВР 2. Підготовка сировини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" name="Text Box 41"/>
              <p:cNvSpPr txBox="1">
                <a:spLocks noChangeArrowheads="1"/>
              </p:cNvSpPr>
              <p:nvPr/>
            </p:nvSpPr>
            <p:spPr bwMode="auto">
              <a:xfrm>
                <a:off x="8040" y="6077"/>
                <a:ext cx="815" cy="4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Втрати</a:t>
                </a:r>
                <a:endParaRPr kumimoji="0" lang="uk-UA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" name="Line 40"/>
              <p:cNvSpPr>
                <a:spLocks noChangeShapeType="1"/>
              </p:cNvSpPr>
              <p:nvPr/>
            </p:nvSpPr>
            <p:spPr bwMode="auto">
              <a:xfrm>
                <a:off x="5323" y="1892"/>
                <a:ext cx="1" cy="229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Line 39"/>
              <p:cNvSpPr>
                <a:spLocks noChangeShapeType="1"/>
              </p:cNvSpPr>
              <p:nvPr/>
            </p:nvSpPr>
            <p:spPr bwMode="auto">
              <a:xfrm flipH="1">
                <a:off x="5052" y="2702"/>
                <a:ext cx="27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" name="Line 38"/>
              <p:cNvSpPr>
                <a:spLocks noChangeShapeType="1"/>
              </p:cNvSpPr>
              <p:nvPr/>
            </p:nvSpPr>
            <p:spPr bwMode="auto">
              <a:xfrm flipH="1">
                <a:off x="5052" y="3512"/>
                <a:ext cx="27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" name="Line 37"/>
              <p:cNvSpPr>
                <a:spLocks noChangeShapeType="1"/>
              </p:cNvSpPr>
              <p:nvPr/>
            </p:nvSpPr>
            <p:spPr bwMode="auto">
              <a:xfrm flipH="1">
                <a:off x="5323" y="3107"/>
                <a:ext cx="6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" name="Line 36"/>
              <p:cNvSpPr>
                <a:spLocks noChangeShapeType="1"/>
              </p:cNvSpPr>
              <p:nvPr/>
            </p:nvSpPr>
            <p:spPr bwMode="auto">
              <a:xfrm>
                <a:off x="5323" y="4727"/>
                <a:ext cx="0" cy="148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/>
            </p:nvSpPr>
            <p:spPr bwMode="auto">
              <a:xfrm flipH="1">
                <a:off x="5052" y="4727"/>
                <a:ext cx="27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" name="Line 34"/>
              <p:cNvSpPr>
                <a:spLocks noChangeShapeType="1"/>
              </p:cNvSpPr>
              <p:nvPr/>
            </p:nvSpPr>
            <p:spPr bwMode="auto">
              <a:xfrm flipH="1">
                <a:off x="5052" y="5537"/>
                <a:ext cx="27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" name="Line 33"/>
              <p:cNvSpPr>
                <a:spLocks noChangeShapeType="1"/>
              </p:cNvSpPr>
              <p:nvPr/>
            </p:nvSpPr>
            <p:spPr bwMode="auto">
              <a:xfrm flipH="1">
                <a:off x="5052" y="6212"/>
                <a:ext cx="27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" name="Line 32"/>
              <p:cNvSpPr>
                <a:spLocks noChangeShapeType="1"/>
              </p:cNvSpPr>
              <p:nvPr/>
            </p:nvSpPr>
            <p:spPr bwMode="auto">
              <a:xfrm flipH="1">
                <a:off x="5323" y="5537"/>
                <a:ext cx="6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" name="Line 31"/>
              <p:cNvSpPr>
                <a:spLocks noChangeShapeType="1"/>
              </p:cNvSpPr>
              <p:nvPr/>
            </p:nvSpPr>
            <p:spPr bwMode="auto">
              <a:xfrm>
                <a:off x="8448" y="5807"/>
                <a:ext cx="0" cy="27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" name="Line 30"/>
              <p:cNvSpPr>
                <a:spLocks noChangeShapeType="1"/>
              </p:cNvSpPr>
              <p:nvPr/>
            </p:nvSpPr>
            <p:spPr bwMode="auto">
              <a:xfrm>
                <a:off x="7361" y="5807"/>
                <a:ext cx="1" cy="94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grpSp>
            <p:nvGrpSpPr>
              <p:cNvPr id="32" name="Group 3"/>
              <p:cNvGrpSpPr>
                <a:grpSpLocks/>
              </p:cNvGrpSpPr>
              <p:nvPr/>
            </p:nvGrpSpPr>
            <p:grpSpPr bwMode="auto">
              <a:xfrm>
                <a:off x="2199" y="6617"/>
                <a:ext cx="6655" cy="4455"/>
                <a:chOff x="2199" y="6617"/>
                <a:chExt cx="6655" cy="4455"/>
              </a:xfrm>
            </p:grpSpPr>
            <p:sp>
              <p:nvSpPr>
                <p:cNvPr id="33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199" y="6617"/>
                  <a:ext cx="2853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ТП 3.1. Екстракція сировини методом перколяції</a:t>
                  </a: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199" y="7158"/>
                  <a:ext cx="2853" cy="40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ТП 3.2. Відстоювання настойки</a:t>
                  </a: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199" y="8044"/>
                  <a:ext cx="2853" cy="40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УМО 5.1. Фасування настойки</a:t>
                  </a: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199" y="8642"/>
                  <a:ext cx="2853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УМО 4.2. Маркування настойки</a:t>
                  </a: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199" y="9452"/>
                  <a:ext cx="2853" cy="40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УМО 4.3. Пакування у коробки</a:t>
                  </a: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6003" y="8372"/>
                  <a:ext cx="2850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УМО 5. Фасування, упаковка та маркування настойки</a:t>
                  </a: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6003" y="9992"/>
                  <a:ext cx="2850" cy="40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Готова продукція</a:t>
                  </a: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7904" y="10667"/>
                  <a:ext cx="950" cy="40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На склад</a:t>
                  </a: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" name="Line 21"/>
                <p:cNvSpPr>
                  <a:spLocks noChangeShapeType="1"/>
                </p:cNvSpPr>
                <p:nvPr/>
              </p:nvSpPr>
              <p:spPr bwMode="auto">
                <a:xfrm>
                  <a:off x="8448" y="10397"/>
                  <a:ext cx="1" cy="27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2" name="Line 20"/>
                <p:cNvSpPr>
                  <a:spLocks noChangeShapeType="1"/>
                </p:cNvSpPr>
                <p:nvPr/>
              </p:nvSpPr>
              <p:spPr bwMode="auto">
                <a:xfrm>
                  <a:off x="7361" y="7066"/>
                  <a:ext cx="1" cy="76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3" name="Line 19"/>
                <p:cNvSpPr>
                  <a:spLocks noChangeShapeType="1"/>
                </p:cNvSpPr>
                <p:nvPr/>
              </p:nvSpPr>
              <p:spPr bwMode="auto">
                <a:xfrm>
                  <a:off x="7361" y="8912"/>
                  <a:ext cx="1" cy="108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4" name="Line 18"/>
                <p:cNvSpPr>
                  <a:spLocks noChangeShapeType="1"/>
                </p:cNvSpPr>
                <p:nvPr/>
              </p:nvSpPr>
              <p:spPr bwMode="auto">
                <a:xfrm>
                  <a:off x="5323" y="6887"/>
                  <a:ext cx="1" cy="85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5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5052" y="7356"/>
                  <a:ext cx="271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6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5052" y="6887"/>
                  <a:ext cx="271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7" name="Line 15"/>
                <p:cNvSpPr>
                  <a:spLocks noChangeShapeType="1"/>
                </p:cNvSpPr>
                <p:nvPr/>
              </p:nvSpPr>
              <p:spPr bwMode="auto">
                <a:xfrm>
                  <a:off x="5323" y="8237"/>
                  <a:ext cx="1" cy="148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8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5052" y="8912"/>
                  <a:ext cx="271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9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5052" y="8237"/>
                  <a:ext cx="271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50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5052" y="9722"/>
                  <a:ext cx="271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51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5323" y="6888"/>
                  <a:ext cx="6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5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199" y="7562"/>
                  <a:ext cx="2853" cy="40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uk-UA" altLang="ru-RU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ТП 3.3. Фільтрація настойки</a:t>
                  </a:r>
                  <a:endParaRPr kumimoji="0" lang="uk-UA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53" name="Group 4"/>
                <p:cNvGrpSpPr>
                  <a:grpSpLocks/>
                </p:cNvGrpSpPr>
                <p:nvPr/>
              </p:nvGrpSpPr>
              <p:grpSpPr bwMode="auto">
                <a:xfrm>
                  <a:off x="5052" y="6752"/>
                  <a:ext cx="3801" cy="1620"/>
                  <a:chOff x="5052" y="6752"/>
                  <a:chExt cx="3801" cy="1620"/>
                </a:xfrm>
              </p:grpSpPr>
              <p:sp>
                <p:nvSpPr>
                  <p:cNvPr id="54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03" y="6752"/>
                    <a:ext cx="2850" cy="31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uk-UA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ТП 3. Отримання настойки</a:t>
                    </a:r>
                    <a:endParaRPr kumimoji="0" lang="uk-UA" altLang="ru-RU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55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5052" y="7743"/>
                    <a:ext cx="3801" cy="629"/>
                    <a:chOff x="5052" y="7743"/>
                    <a:chExt cx="3801" cy="629"/>
                  </a:xfrm>
                </p:grpSpPr>
                <p:sp>
                  <p:nvSpPr>
                    <p:cNvPr id="56" name="Line 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52" y="7743"/>
                      <a:ext cx="271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" name="Text Box 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002" y="7827"/>
                      <a:ext cx="2851" cy="31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ВР 4. Рекуперація етанолу</a:t>
                      </a:r>
                      <a:endParaRPr kumimoji="0" lang="uk-UA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8" name="Line 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7361" y="8142"/>
                      <a:ext cx="1" cy="23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</p:grpSp>
            </p:grpSp>
          </p:grpSp>
        </p:grpSp>
      </p:grpSp>
      <p:sp>
        <p:nvSpPr>
          <p:cNvPr id="59" name="Rectangle 77"/>
          <p:cNvSpPr>
            <a:spLocks noChangeArrowheads="1"/>
          </p:cNvSpPr>
          <p:nvPr/>
        </p:nvSpPr>
        <p:spPr bwMode="auto">
          <a:xfrm>
            <a:off x="1788459" y="9096934"/>
            <a:ext cx="7931326" cy="46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513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097693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70486683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92</TotalTime>
  <Words>564</Words>
  <Application>Microsoft Office PowerPoint</Application>
  <PresentationFormat>Широкоэкранный</PresentationFormat>
  <Paragraphs>42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Tw Cen MT</vt:lpstr>
      <vt:lpstr>Капля</vt:lpstr>
      <vt:lpstr>Виготовлення рідких екстрактів</vt:lpstr>
      <vt:lpstr>Конкретні цілі </vt:lpstr>
      <vt:lpstr>Теоретична інформація </vt:lpstr>
      <vt:lpstr>Теоретична інформація </vt:lpstr>
      <vt:lpstr>Питання вхідного контролю </vt:lpstr>
      <vt:lpstr> СТРУКТУРНО-ЛОГІЧНА СХЕМА ТЕХНОЛОГІЇ ТА КОНТРОЛЮ РІДКОГО ЕКСТРАКТУ 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Виготовлення рідких екстрактів</dc:title>
  <dc:creator>Татьяна Цепкова</dc:creator>
  <cp:lastModifiedBy>Татьяна Цепкова</cp:lastModifiedBy>
  <cp:revision>10</cp:revision>
  <dcterms:created xsi:type="dcterms:W3CDTF">2020-11-19T11:57:13Z</dcterms:created>
  <dcterms:modified xsi:type="dcterms:W3CDTF">2020-11-25T10:28:21Z</dcterms:modified>
</cp:coreProperties>
</file>