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85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506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362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727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390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615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454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554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388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560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3973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0328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96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750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755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243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976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1707" y="2487705"/>
            <a:ext cx="12191999" cy="14021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Виготовлення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густих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сухих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екстрактів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Інтенсифікація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процесів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екстрагування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38300" y="94129"/>
            <a:ext cx="8915399" cy="1126283"/>
          </a:xfrm>
        </p:spPr>
        <p:txBody>
          <a:bodyPr>
            <a:normAutofit/>
          </a:bodyPr>
          <a:lstStyle/>
          <a:p>
            <a:pPr algn="ctr"/>
            <a:r>
              <a:rPr lang="ru-RU" sz="2000" dirty="0" err="1" smtClean="0"/>
              <a:t>Одеский</a:t>
            </a:r>
            <a:r>
              <a:rPr lang="ru-RU" sz="2000" dirty="0" smtClean="0"/>
              <a:t> </a:t>
            </a:r>
            <a:r>
              <a:rPr lang="ru-RU" sz="2000" dirty="0" err="1" smtClean="0"/>
              <a:t>Національний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Медичний</a:t>
            </a:r>
            <a:r>
              <a:rPr lang="ru-RU" sz="2000" dirty="0" smtClean="0"/>
              <a:t> </a:t>
            </a:r>
            <a:r>
              <a:rPr lang="ru-RU" sz="2000" dirty="0" err="1" smtClean="0"/>
              <a:t>Університет</a:t>
            </a:r>
            <a:r>
              <a:rPr lang="ru-RU" sz="2000" dirty="0" smtClean="0"/>
              <a:t> </a:t>
            </a:r>
          </a:p>
          <a:p>
            <a:pPr algn="ctr"/>
            <a:r>
              <a:rPr lang="ru-RU" sz="2000" dirty="0" smtClean="0"/>
              <a:t>Кафедра </a:t>
            </a:r>
            <a:r>
              <a:rPr lang="ru-RU" sz="2000" dirty="0" err="1" smtClean="0"/>
              <a:t>Технології</a:t>
            </a:r>
            <a:r>
              <a:rPr lang="ru-RU" sz="2000" dirty="0" smtClean="0"/>
              <a:t> </a:t>
            </a:r>
            <a:r>
              <a:rPr lang="ru-RU" sz="2000" dirty="0" err="1" smtClean="0"/>
              <a:t>ліків</a:t>
            </a:r>
            <a:r>
              <a:rPr lang="ru-RU" sz="2000" dirty="0" smtClean="0"/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55845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8445" y="578223"/>
            <a:ext cx="3875110" cy="855066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цілі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78224" y="1931894"/>
            <a:ext cx="11430000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err="1" smtClean="0"/>
              <a:t>Вивчити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промислове</a:t>
            </a:r>
            <a:r>
              <a:rPr lang="ru-RU" sz="2800" dirty="0" smtClean="0"/>
              <a:t> </a:t>
            </a:r>
            <a:r>
              <a:rPr lang="ru-RU" sz="2800" dirty="0" err="1"/>
              <a:t>виробництво</a:t>
            </a:r>
            <a:r>
              <a:rPr lang="ru-RU" sz="2800" dirty="0"/>
              <a:t> </a:t>
            </a:r>
            <a:r>
              <a:rPr lang="ru-RU" sz="2800" dirty="0" err="1" smtClean="0"/>
              <a:t>густих</a:t>
            </a:r>
            <a:r>
              <a:rPr lang="ru-RU" sz="2800" dirty="0" smtClean="0"/>
              <a:t> та сухих </a:t>
            </a:r>
            <a:r>
              <a:rPr lang="ru-RU" sz="2800" dirty="0" err="1"/>
              <a:t>екстрактів</a:t>
            </a:r>
            <a:r>
              <a:rPr lang="ru-RU" sz="2800" dirty="0"/>
              <a:t>, </a:t>
            </a:r>
            <a:r>
              <a:rPr lang="ru-RU" sz="2800" dirty="0" err="1"/>
              <a:t>володіти</a:t>
            </a:r>
            <a:r>
              <a:rPr lang="ru-RU" sz="2800" dirty="0"/>
              <a:t> </a:t>
            </a:r>
            <a:r>
              <a:rPr lang="ru-RU" sz="2800" dirty="0" err="1" smtClean="0"/>
              <a:t>технологіями</a:t>
            </a:r>
            <a:r>
              <a:rPr lang="ru-RU" sz="2800" dirty="0" smtClean="0"/>
              <a:t> </a:t>
            </a:r>
            <a:r>
              <a:rPr lang="ru-RU" sz="2800" dirty="0" err="1" smtClean="0"/>
              <a:t>їх</a:t>
            </a:r>
            <a:r>
              <a:rPr lang="ru-RU" sz="2800" dirty="0" smtClean="0"/>
              <a:t> </a:t>
            </a:r>
            <a:r>
              <a:rPr lang="ru-RU" sz="2800" dirty="0" err="1"/>
              <a:t>виготовлення</a:t>
            </a:r>
            <a:r>
              <a:rPr lang="ru-RU" sz="2800" dirty="0"/>
              <a:t>, </a:t>
            </a:r>
            <a:r>
              <a:rPr lang="ru-RU" sz="2800" dirty="0" err="1"/>
              <a:t>оцінювати</a:t>
            </a:r>
            <a:r>
              <a:rPr lang="ru-RU" sz="2800" dirty="0"/>
              <a:t> </a:t>
            </a:r>
            <a:r>
              <a:rPr lang="ru-RU" sz="2800" dirty="0" err="1"/>
              <a:t>якість</a:t>
            </a:r>
            <a:r>
              <a:rPr lang="ru-RU" sz="2800" dirty="0"/>
              <a:t> </a:t>
            </a:r>
            <a:r>
              <a:rPr lang="ru-RU" sz="2800" dirty="0" err="1"/>
              <a:t>екстрактів</a:t>
            </a:r>
            <a:r>
              <a:rPr lang="ru-RU" sz="2800" dirty="0"/>
              <a:t> </a:t>
            </a:r>
            <a:r>
              <a:rPr lang="ru-RU" sz="2800" dirty="0" err="1"/>
              <a:t>відповідно</a:t>
            </a:r>
            <a:r>
              <a:rPr lang="ru-RU" sz="2800" dirty="0"/>
              <a:t> до </a:t>
            </a:r>
            <a:r>
              <a:rPr lang="ru-RU" sz="2800" dirty="0" err="1"/>
              <a:t>вимог</a:t>
            </a:r>
            <a:r>
              <a:rPr lang="ru-RU" sz="2800" dirty="0"/>
              <a:t> НТД, </a:t>
            </a:r>
            <a:r>
              <a:rPr lang="ru-RU" sz="2800" dirty="0" err="1"/>
              <a:t>проводити</a:t>
            </a:r>
            <a:r>
              <a:rPr lang="ru-RU" sz="2800" dirty="0"/>
              <a:t> </a:t>
            </a:r>
            <a:r>
              <a:rPr lang="ru-RU" sz="2800" smtClean="0"/>
              <a:t>пакування </a:t>
            </a:r>
            <a:r>
              <a:rPr lang="ru-RU" sz="2800" dirty="0"/>
              <a:t>та </a:t>
            </a:r>
            <a:r>
              <a:rPr lang="ru-RU" sz="2800" dirty="0" err="1"/>
              <a:t>маркування</a:t>
            </a:r>
            <a:r>
              <a:rPr lang="ru-RU" sz="2800" dirty="0"/>
              <a:t> готового продукту.</a:t>
            </a:r>
          </a:p>
        </p:txBody>
      </p:sp>
    </p:spTree>
    <p:extLst>
      <p:ext uri="{BB962C8B-B14F-4D97-AF65-F5344CB8AC3E}">
        <p14:creationId xmlns:p14="http://schemas.microsoft.com/office/powerpoint/2010/main" val="1591400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1167" y="309282"/>
            <a:ext cx="8911687" cy="787831"/>
          </a:xfrm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32011" y="1438835"/>
            <a:ext cx="11430000" cy="5688106"/>
          </a:xfrm>
        </p:spPr>
        <p:txBody>
          <a:bodyPr/>
          <a:lstStyle/>
          <a:p>
            <a:r>
              <a:rPr lang="ru-RU" sz="2000" dirty="0" err="1"/>
              <a:t>Екстракти</a:t>
            </a:r>
            <a:r>
              <a:rPr lang="ru-RU" sz="2000" dirty="0"/>
              <a:t> - (</a:t>
            </a:r>
            <a:r>
              <a:rPr lang="en-US" sz="2000" dirty="0"/>
              <a:t>Extraction - </a:t>
            </a:r>
            <a:r>
              <a:rPr lang="ru-RU" sz="2000" dirty="0" err="1"/>
              <a:t>витяжка</a:t>
            </a:r>
            <a:r>
              <a:rPr lang="ru-RU" sz="2000" dirty="0"/>
              <a:t>, </a:t>
            </a:r>
            <a:r>
              <a:rPr lang="ru-RU" sz="2000" dirty="0" err="1"/>
              <a:t>витяг</a:t>
            </a:r>
            <a:r>
              <a:rPr lang="ru-RU" sz="2000" dirty="0"/>
              <a:t>) </a:t>
            </a:r>
            <a:r>
              <a:rPr lang="ru-RU" sz="2000" dirty="0" err="1"/>
              <a:t>являють</a:t>
            </a:r>
            <a:r>
              <a:rPr lang="ru-RU" sz="2000" dirty="0"/>
              <a:t> собою </a:t>
            </a:r>
            <a:r>
              <a:rPr lang="ru-RU" sz="2000" dirty="0" err="1"/>
              <a:t>концен­тровані</a:t>
            </a:r>
            <a:r>
              <a:rPr lang="ru-RU" sz="2000" dirty="0"/>
              <a:t> </a:t>
            </a:r>
            <a:r>
              <a:rPr lang="ru-RU" sz="2000" dirty="0" err="1"/>
              <a:t>витяги</a:t>
            </a:r>
            <a:r>
              <a:rPr lang="ru-RU" sz="2000" dirty="0"/>
              <a:t> з </a:t>
            </a:r>
            <a:r>
              <a:rPr lang="ru-RU" sz="2000" dirty="0" err="1"/>
              <a:t>лікарської</a:t>
            </a:r>
            <a:r>
              <a:rPr lang="ru-RU" sz="2000" dirty="0"/>
              <a:t> </a:t>
            </a:r>
            <a:r>
              <a:rPr lang="ru-RU" sz="2000" dirty="0" err="1"/>
              <a:t>рослинної</a:t>
            </a:r>
            <a:r>
              <a:rPr lang="ru-RU" sz="2000" dirty="0"/>
              <a:t> </a:t>
            </a:r>
            <a:r>
              <a:rPr lang="ru-RU" sz="2000" dirty="0" err="1"/>
              <a:t>сировини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залежно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кон­систенції</a:t>
            </a:r>
            <a:r>
              <a:rPr lang="ru-RU" sz="2000" dirty="0"/>
              <a:t> </a:t>
            </a:r>
            <a:r>
              <a:rPr lang="ru-RU" sz="2000" dirty="0" err="1"/>
              <a:t>поділяються</a:t>
            </a:r>
            <a:r>
              <a:rPr lang="ru-RU" sz="2000" dirty="0"/>
              <a:t> на </a:t>
            </a:r>
            <a:r>
              <a:rPr lang="ru-RU" sz="2000" dirty="0" err="1"/>
              <a:t>рідкі</a:t>
            </a:r>
            <a:r>
              <a:rPr lang="ru-RU" sz="2000" dirty="0"/>
              <a:t>, </a:t>
            </a:r>
            <a:r>
              <a:rPr lang="ru-RU" sz="2000" dirty="0" err="1"/>
              <a:t>густі</a:t>
            </a:r>
            <a:r>
              <a:rPr lang="ru-RU" sz="2000" dirty="0"/>
              <a:t> (</a:t>
            </a:r>
            <a:r>
              <a:rPr lang="ru-RU" sz="2000" dirty="0" err="1"/>
              <a:t>вологи</a:t>
            </a:r>
            <a:r>
              <a:rPr lang="ru-RU" sz="2000" dirty="0"/>
              <a:t> не </a:t>
            </a:r>
            <a:r>
              <a:rPr lang="ru-RU" sz="2000" dirty="0" err="1"/>
              <a:t>більше</a:t>
            </a:r>
            <a:r>
              <a:rPr lang="ru-RU" sz="2000" dirty="0"/>
              <a:t> 25 %) і </a:t>
            </a:r>
            <a:r>
              <a:rPr lang="ru-RU" sz="2000" dirty="0" err="1"/>
              <a:t>сухі</a:t>
            </a:r>
            <a:r>
              <a:rPr lang="ru-RU" sz="2000" dirty="0"/>
              <a:t> (</a:t>
            </a:r>
            <a:r>
              <a:rPr lang="ru-RU" sz="2000" dirty="0" err="1"/>
              <a:t>во­логи</a:t>
            </a:r>
            <a:r>
              <a:rPr lang="ru-RU" sz="2000" dirty="0"/>
              <a:t> не </a:t>
            </a:r>
            <a:r>
              <a:rPr lang="ru-RU" sz="2000" dirty="0" err="1"/>
              <a:t>більше</a:t>
            </a:r>
            <a:r>
              <a:rPr lang="ru-RU" sz="2000" dirty="0"/>
              <a:t> 5 %).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офіцинальна</a:t>
            </a:r>
            <a:r>
              <a:rPr lang="ru-RU" sz="2000" dirty="0"/>
              <a:t> </a:t>
            </a:r>
            <a:r>
              <a:rPr lang="ru-RU" sz="2000" dirty="0" err="1"/>
              <a:t>лікарська</a:t>
            </a:r>
            <a:r>
              <a:rPr lang="ru-RU" sz="2000" dirty="0"/>
              <a:t> форма, яку </a:t>
            </a:r>
            <a:r>
              <a:rPr lang="ru-RU" sz="2000" dirty="0" err="1"/>
              <a:t>одержують</a:t>
            </a:r>
            <a:r>
              <a:rPr lang="ru-RU" sz="2000" dirty="0"/>
              <a:t> методами </a:t>
            </a:r>
            <a:r>
              <a:rPr lang="ru-RU" sz="2000" dirty="0" err="1"/>
              <a:t>мацерації</a:t>
            </a:r>
            <a:r>
              <a:rPr lang="ru-RU" sz="2000" dirty="0"/>
              <a:t>, </a:t>
            </a:r>
            <a:r>
              <a:rPr lang="ru-RU" sz="2000" dirty="0" err="1"/>
              <a:t>перколяції</a:t>
            </a:r>
            <a:r>
              <a:rPr lang="ru-RU" sz="2000" dirty="0"/>
              <a:t>, </a:t>
            </a:r>
            <a:r>
              <a:rPr lang="ru-RU" sz="2000" dirty="0" err="1"/>
              <a:t>реперколяції</a:t>
            </a:r>
            <a:r>
              <a:rPr lang="ru-RU" sz="2000" dirty="0"/>
              <a:t>, </a:t>
            </a:r>
            <a:r>
              <a:rPr lang="ru-RU" sz="2000" dirty="0" err="1"/>
              <a:t>протитечійної</a:t>
            </a:r>
            <a:r>
              <a:rPr lang="ru-RU" sz="2000" dirty="0"/>
              <a:t> і цирку- </a:t>
            </a:r>
            <a:r>
              <a:rPr lang="ru-RU" sz="2000" dirty="0" err="1"/>
              <a:t>ляторної</a:t>
            </a:r>
            <a:r>
              <a:rPr lang="ru-RU" sz="2000" dirty="0"/>
              <a:t> </a:t>
            </a:r>
            <a:r>
              <a:rPr lang="ru-RU" sz="2000" dirty="0" err="1"/>
              <a:t>екстракції</a:t>
            </a:r>
            <a:r>
              <a:rPr lang="ru-RU" sz="2000" dirty="0"/>
              <a:t>. Як </a:t>
            </a:r>
            <a:r>
              <a:rPr lang="ru-RU" sz="2000" dirty="0" err="1"/>
              <a:t>екстрагент</a:t>
            </a:r>
            <a:r>
              <a:rPr lang="ru-RU" sz="2000" dirty="0"/>
              <a:t> </a:t>
            </a:r>
            <a:r>
              <a:rPr lang="ru-RU" sz="2000" dirty="0" err="1"/>
              <a:t>використовують</a:t>
            </a:r>
            <a:r>
              <a:rPr lang="ru-RU" sz="2000" dirty="0"/>
              <a:t> воду, </a:t>
            </a:r>
            <a:r>
              <a:rPr lang="ru-RU" sz="2000" dirty="0" err="1"/>
              <a:t>етанол</a:t>
            </a:r>
            <a:r>
              <a:rPr lang="ru-RU" sz="2000" dirty="0"/>
              <a:t> </a:t>
            </a:r>
            <a:r>
              <a:rPr lang="ru-RU" sz="2000" dirty="0" err="1"/>
              <a:t>різної</a:t>
            </a:r>
            <a:r>
              <a:rPr lang="ru-RU" sz="2000" dirty="0"/>
              <a:t> </a:t>
            </a:r>
            <a:r>
              <a:rPr lang="ru-RU" sz="2000" dirty="0" err="1"/>
              <a:t>концентрації</a:t>
            </a:r>
            <a:r>
              <a:rPr lang="ru-RU" sz="2000" dirty="0"/>
              <a:t>, </a:t>
            </a:r>
            <a:r>
              <a:rPr lang="ru-RU" sz="2000" dirty="0" err="1"/>
              <a:t>органічні</a:t>
            </a:r>
            <a:r>
              <a:rPr lang="ru-RU" sz="2000" dirty="0"/>
              <a:t> </a:t>
            </a:r>
            <a:r>
              <a:rPr lang="ru-RU" sz="2000" dirty="0" err="1"/>
              <a:t>розчинники</a:t>
            </a:r>
            <a:r>
              <a:rPr lang="ru-RU" sz="2000" dirty="0"/>
              <a:t>, </a:t>
            </a:r>
            <a:r>
              <a:rPr lang="ru-RU" sz="2000" dirty="0" err="1"/>
              <a:t>жирні</a:t>
            </a:r>
            <a:r>
              <a:rPr lang="ru-RU" sz="2000" dirty="0"/>
              <a:t> </a:t>
            </a:r>
            <a:r>
              <a:rPr lang="ru-RU" sz="2000" dirty="0" err="1"/>
              <a:t>олії</a:t>
            </a:r>
            <a:r>
              <a:rPr lang="ru-RU" sz="2000" dirty="0"/>
              <a:t> й </a:t>
            </a:r>
            <a:r>
              <a:rPr lang="ru-RU" sz="2000" dirty="0" err="1"/>
              <a:t>інші</a:t>
            </a:r>
            <a:r>
              <a:rPr lang="ru-RU" sz="2000" dirty="0"/>
              <a:t> </a:t>
            </a:r>
            <a:r>
              <a:rPr lang="ru-RU" sz="2000" dirty="0" err="1"/>
              <a:t>екстрагенти</a:t>
            </a:r>
            <a:r>
              <a:rPr lang="ru-RU" sz="2000" dirty="0"/>
              <a:t>, </a:t>
            </a:r>
            <a:r>
              <a:rPr lang="ru-RU" sz="2000" dirty="0" err="1"/>
              <a:t>іно­ді</a:t>
            </a:r>
            <a:r>
              <a:rPr lang="ru-RU" sz="2000" dirty="0"/>
              <a:t> з </a:t>
            </a:r>
            <a:r>
              <a:rPr lang="ru-RU" sz="2000" dirty="0" err="1"/>
              <a:t>додаванням</a:t>
            </a:r>
            <a:r>
              <a:rPr lang="ru-RU" sz="2000" dirty="0"/>
              <a:t> кислот, </a:t>
            </a:r>
            <a:r>
              <a:rPr lang="ru-RU" sz="2000" dirty="0" err="1"/>
              <a:t>лугів</a:t>
            </a:r>
            <a:r>
              <a:rPr lang="ru-RU" sz="2000" dirty="0"/>
              <a:t>, </a:t>
            </a:r>
            <a:r>
              <a:rPr lang="ru-RU" sz="2000" dirty="0" err="1"/>
              <a:t>гліцерину</a:t>
            </a:r>
            <a:r>
              <a:rPr lang="ru-RU" sz="2000" dirty="0"/>
              <a:t>, хлороформу й т.д</a:t>
            </a:r>
            <a:r>
              <a:rPr lang="ru-RU" sz="2000" dirty="0" smtClean="0"/>
              <a:t>.</a:t>
            </a:r>
          </a:p>
          <a:p>
            <a:r>
              <a:rPr lang="ru-RU" sz="2000" dirty="0"/>
              <a:t>Для </a:t>
            </a:r>
            <a:r>
              <a:rPr lang="ru-RU" sz="2000" dirty="0" err="1"/>
              <a:t>одержання</a:t>
            </a:r>
            <a:r>
              <a:rPr lang="ru-RU" sz="2000" dirty="0"/>
              <a:t> </a:t>
            </a:r>
            <a:r>
              <a:rPr lang="ru-RU" sz="2000" dirty="0" err="1"/>
              <a:t>густих</a:t>
            </a:r>
            <a:r>
              <a:rPr lang="ru-RU" sz="2000" dirty="0"/>
              <a:t> </a:t>
            </a:r>
            <a:r>
              <a:rPr lang="ru-RU" sz="2000" dirty="0" err="1"/>
              <a:t>екстрактів</a:t>
            </a:r>
            <a:r>
              <a:rPr lang="ru-RU" sz="2000" dirty="0"/>
              <a:t> </a:t>
            </a:r>
            <a:r>
              <a:rPr lang="ru-RU" sz="2000" dirty="0" err="1"/>
              <a:t>витяжку</a:t>
            </a:r>
            <a:r>
              <a:rPr lang="ru-RU" sz="2000" dirty="0"/>
              <a:t> </a:t>
            </a:r>
            <a:r>
              <a:rPr lang="ru-RU" sz="2000" dirty="0" err="1"/>
              <a:t>упарюють</a:t>
            </a:r>
            <a:r>
              <a:rPr lang="ru-RU" sz="2000" dirty="0"/>
              <a:t> у вакуум- </a:t>
            </a:r>
            <a:r>
              <a:rPr lang="ru-RU" sz="2000" dirty="0" err="1"/>
              <a:t>випарній</a:t>
            </a:r>
            <a:r>
              <a:rPr lang="ru-RU" sz="2000" dirty="0"/>
              <a:t> </a:t>
            </a:r>
            <a:r>
              <a:rPr lang="ru-RU" sz="2000" dirty="0" err="1"/>
              <a:t>установці</a:t>
            </a:r>
            <a:r>
              <a:rPr lang="ru-RU" sz="2000" dirty="0"/>
              <a:t> при </a:t>
            </a:r>
            <a:r>
              <a:rPr lang="ru-RU" sz="2000" dirty="0" err="1"/>
              <a:t>температурі</a:t>
            </a:r>
            <a:r>
              <a:rPr lang="ru-RU" sz="2000" dirty="0"/>
              <a:t> 50-60 °С до </a:t>
            </a:r>
            <a:r>
              <a:rPr lang="ru-RU" sz="2000" dirty="0" err="1"/>
              <a:t>залишкового</a:t>
            </a:r>
            <a:r>
              <a:rPr lang="ru-RU" sz="2000" dirty="0"/>
              <a:t> </a:t>
            </a:r>
            <a:r>
              <a:rPr lang="ru-RU" sz="2000" dirty="0" err="1"/>
              <a:t>вмісту</a:t>
            </a:r>
            <a:r>
              <a:rPr lang="ru-RU" sz="2000" dirty="0"/>
              <a:t> </a:t>
            </a:r>
            <a:r>
              <a:rPr lang="ru-RU" sz="2000" dirty="0" err="1"/>
              <a:t>вологи</a:t>
            </a:r>
            <a:r>
              <a:rPr lang="ru-RU" sz="2000" dirty="0"/>
              <a:t> 25 %.</a:t>
            </a:r>
          </a:p>
          <a:p>
            <a:r>
              <a:rPr lang="ru-RU" sz="2000" dirty="0"/>
              <a:t>Для </a:t>
            </a:r>
            <a:r>
              <a:rPr lang="ru-RU" sz="2000" dirty="0" err="1"/>
              <a:t>одержання</a:t>
            </a:r>
            <a:r>
              <a:rPr lang="ru-RU" sz="2000" dirty="0"/>
              <a:t> сухих </a:t>
            </a:r>
            <a:r>
              <a:rPr lang="ru-RU" sz="2000" dirty="0" err="1"/>
              <a:t>екстрактів</a:t>
            </a:r>
            <a:r>
              <a:rPr lang="ru-RU" sz="2000" dirty="0"/>
              <a:t> очищена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супутніх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 і </a:t>
            </a:r>
            <a:r>
              <a:rPr lang="ru-RU" sz="2000" dirty="0" err="1"/>
              <a:t>згу­щена</a:t>
            </a:r>
            <a:r>
              <a:rPr lang="ru-RU" sz="2000" dirty="0"/>
              <a:t> </a:t>
            </a:r>
            <a:r>
              <a:rPr lang="ru-RU" sz="2000" dirty="0" err="1"/>
              <a:t>витяжка</a:t>
            </a:r>
            <a:r>
              <a:rPr lang="ru-RU" sz="2000" dirty="0"/>
              <a:t> </a:t>
            </a:r>
            <a:r>
              <a:rPr lang="ru-RU" sz="2000" dirty="0" err="1"/>
              <a:t>піддається</a:t>
            </a:r>
            <a:r>
              <a:rPr lang="ru-RU" sz="2000" dirty="0"/>
              <a:t> </a:t>
            </a:r>
            <a:r>
              <a:rPr lang="ru-RU" sz="2000" dirty="0" err="1"/>
              <a:t>сушінню</a:t>
            </a:r>
            <a:r>
              <a:rPr lang="ru-RU" sz="2000" dirty="0"/>
              <a:t> до </a:t>
            </a:r>
            <a:r>
              <a:rPr lang="ru-RU" sz="2000" dirty="0" err="1"/>
              <a:t>залишкової</a:t>
            </a:r>
            <a:r>
              <a:rPr lang="ru-RU" sz="2000" dirty="0"/>
              <a:t> </a:t>
            </a:r>
            <a:r>
              <a:rPr lang="ru-RU" sz="2000" dirty="0" err="1"/>
              <a:t>вологості</a:t>
            </a:r>
            <a:r>
              <a:rPr lang="ru-RU" sz="2000" dirty="0"/>
              <a:t> 5 % у вакуум- </a:t>
            </a:r>
            <a:r>
              <a:rPr lang="ru-RU" sz="2000" dirty="0" err="1"/>
              <a:t>вальцьових</a:t>
            </a:r>
            <a:r>
              <a:rPr lang="ru-RU" sz="2000" dirty="0"/>
              <a:t> </a:t>
            </a:r>
            <a:r>
              <a:rPr lang="ru-RU" sz="2000" dirty="0" err="1"/>
              <a:t>сушарках</a:t>
            </a:r>
            <a:r>
              <a:rPr lang="ru-RU" sz="2000" dirty="0"/>
              <a:t>, </a:t>
            </a:r>
            <a:r>
              <a:rPr lang="ru-RU" sz="2000" dirty="0" err="1"/>
              <a:t>отриману</a:t>
            </a:r>
            <a:r>
              <a:rPr lang="ru-RU" sz="2000" dirty="0"/>
              <a:t> </a:t>
            </a:r>
            <a:r>
              <a:rPr lang="ru-RU" sz="2000" dirty="0" err="1"/>
              <a:t>масу</a:t>
            </a:r>
            <a:r>
              <a:rPr lang="ru-RU" sz="2000" dirty="0"/>
              <a:t> </a:t>
            </a:r>
            <a:r>
              <a:rPr lang="ru-RU" sz="2000" dirty="0" err="1"/>
              <a:t>подрібнюють</a:t>
            </a:r>
            <a:r>
              <a:rPr lang="ru-RU" sz="2000" dirty="0"/>
              <a:t> у </a:t>
            </a:r>
            <a:r>
              <a:rPr lang="ru-RU" sz="2000" dirty="0" err="1"/>
              <a:t>кульових</a:t>
            </a:r>
            <a:r>
              <a:rPr lang="ru-RU" sz="2000" dirty="0"/>
              <a:t> </a:t>
            </a:r>
            <a:r>
              <a:rPr lang="ru-RU" sz="2000" dirty="0" err="1"/>
              <a:t>млинах</a:t>
            </a:r>
            <a:r>
              <a:rPr lang="ru-RU" sz="20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2844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4254" y="462745"/>
            <a:ext cx="6376263" cy="774384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08212" y="1573306"/>
            <a:ext cx="11483788" cy="5284694"/>
          </a:xfrm>
        </p:spPr>
        <p:txBody>
          <a:bodyPr/>
          <a:lstStyle/>
          <a:p>
            <a:r>
              <a:rPr lang="ru-RU" sz="2000" dirty="0"/>
              <a:t>Одним </a:t>
            </a:r>
            <a:r>
              <a:rPr lang="ru-RU" sz="2000" dirty="0" err="1"/>
              <a:t>зі</a:t>
            </a:r>
            <a:r>
              <a:rPr lang="ru-RU" sz="2000" dirty="0"/>
              <a:t> </a:t>
            </a:r>
            <a:r>
              <a:rPr lang="ru-RU" sz="2000" dirty="0" err="1"/>
              <a:t>шляхів</a:t>
            </a:r>
            <a:r>
              <a:rPr lang="ru-RU" sz="2000" dirty="0"/>
              <a:t> </a:t>
            </a:r>
            <a:r>
              <a:rPr lang="ru-RU" sz="2000" dirty="0" err="1"/>
              <a:t>удосконалення</a:t>
            </a:r>
            <a:r>
              <a:rPr lang="ru-RU" sz="2000" dirty="0"/>
              <a:t> </a:t>
            </a:r>
            <a:r>
              <a:rPr lang="ru-RU" sz="2000" dirty="0" err="1"/>
              <a:t>виробництва</a:t>
            </a:r>
            <a:r>
              <a:rPr lang="ru-RU" sz="2000" dirty="0"/>
              <a:t> </a:t>
            </a:r>
            <a:r>
              <a:rPr lang="ru-RU" sz="2000" dirty="0" err="1"/>
              <a:t>екстракційних</a:t>
            </a:r>
            <a:r>
              <a:rPr lang="ru-RU" sz="2000" dirty="0"/>
              <a:t> </a:t>
            </a:r>
            <a:r>
              <a:rPr lang="ru-RU" sz="2000" dirty="0" err="1"/>
              <a:t>засо­бів</a:t>
            </a:r>
            <a:r>
              <a:rPr lang="ru-RU" sz="2000" dirty="0"/>
              <a:t> з </a:t>
            </a:r>
            <a:r>
              <a:rPr lang="ru-RU" sz="2000" dirty="0" err="1"/>
              <a:t>рослинної</a:t>
            </a:r>
            <a:r>
              <a:rPr lang="ru-RU" sz="2000" dirty="0"/>
              <a:t> </a:t>
            </a:r>
            <a:r>
              <a:rPr lang="ru-RU" sz="2000" dirty="0" err="1"/>
              <a:t>сировини</a:t>
            </a:r>
            <a:r>
              <a:rPr lang="ru-RU" sz="2000" dirty="0"/>
              <a:t> є </a:t>
            </a:r>
            <a:r>
              <a:rPr lang="ru-RU" sz="2000" dirty="0" err="1"/>
              <a:t>пошук</a:t>
            </a:r>
            <a:r>
              <a:rPr lang="ru-RU" sz="2000" dirty="0"/>
              <a:t> і </a:t>
            </a:r>
            <a:r>
              <a:rPr lang="ru-RU" sz="2000" dirty="0" err="1"/>
              <a:t>застосування</a:t>
            </a:r>
            <a:r>
              <a:rPr lang="ru-RU" sz="2000" dirty="0"/>
              <a:t> </a:t>
            </a:r>
            <a:r>
              <a:rPr lang="ru-RU" sz="2000" dirty="0" err="1"/>
              <a:t>нових</a:t>
            </a:r>
            <a:r>
              <a:rPr lang="ru-RU" sz="2000" dirty="0"/>
              <a:t> </a:t>
            </a:r>
            <a:r>
              <a:rPr lang="ru-RU" sz="2000" dirty="0" err="1"/>
              <a:t>екстрагентів</a:t>
            </a:r>
            <a:r>
              <a:rPr lang="ru-RU" sz="2000" dirty="0" smtClean="0"/>
              <a:t>.</a:t>
            </a:r>
          </a:p>
          <a:p>
            <a:r>
              <a:rPr lang="ru-RU" sz="2000" dirty="0" err="1"/>
              <a:t>Обробка</a:t>
            </a:r>
            <a:r>
              <a:rPr lang="ru-RU" sz="2000" dirty="0"/>
              <a:t> </a:t>
            </a:r>
            <a:r>
              <a:rPr lang="ru-RU" sz="2000" dirty="0" err="1"/>
              <a:t>рослинної</a:t>
            </a:r>
            <a:r>
              <a:rPr lang="ru-RU" sz="2000" dirty="0"/>
              <a:t> </a:t>
            </a:r>
            <a:r>
              <a:rPr lang="ru-RU" sz="2000" dirty="0" err="1"/>
              <a:t>сировини</a:t>
            </a:r>
            <a:r>
              <a:rPr lang="ru-RU" sz="2000" dirty="0"/>
              <a:t> </a:t>
            </a:r>
            <a:r>
              <a:rPr lang="ru-RU" sz="2000" dirty="0" err="1"/>
              <a:t>електричним</a:t>
            </a:r>
            <a:r>
              <a:rPr lang="ru-RU" sz="2000" dirty="0"/>
              <a:t> </a:t>
            </a:r>
            <a:r>
              <a:rPr lang="ru-RU" sz="2000" dirty="0" err="1"/>
              <a:t>струмом</a:t>
            </a:r>
            <a:r>
              <a:rPr lang="ru-RU" sz="2000" dirty="0"/>
              <a:t> </a:t>
            </a:r>
            <a:r>
              <a:rPr lang="ru-RU" sz="2000" dirty="0" err="1"/>
              <a:t>низької</a:t>
            </a:r>
            <a:r>
              <a:rPr lang="ru-RU" sz="2000" dirty="0"/>
              <a:t> й </a:t>
            </a:r>
            <a:r>
              <a:rPr lang="ru-RU" sz="2000" dirty="0" err="1"/>
              <a:t>ви­сокої</a:t>
            </a:r>
            <a:r>
              <a:rPr lang="ru-RU" sz="2000" dirty="0"/>
              <a:t> </a:t>
            </a:r>
            <a:r>
              <a:rPr lang="ru-RU" sz="2000" dirty="0" err="1"/>
              <a:t>частоти</a:t>
            </a:r>
            <a:r>
              <a:rPr lang="ru-RU" sz="2000" dirty="0"/>
              <a:t> (</a:t>
            </a:r>
            <a:r>
              <a:rPr lang="ru-RU" sz="2000" dirty="0" err="1"/>
              <a:t>електроплазмоліз</a:t>
            </a:r>
            <a:r>
              <a:rPr lang="ru-RU" sz="2000" dirty="0"/>
              <a:t>) </a:t>
            </a:r>
            <a:r>
              <a:rPr lang="ru-RU" sz="2000" dirty="0" err="1"/>
              <a:t>полягає</a:t>
            </a:r>
            <a:r>
              <a:rPr lang="ru-RU" sz="2000" dirty="0"/>
              <a:t> в </a:t>
            </a:r>
            <a:r>
              <a:rPr lang="ru-RU" sz="2000" dirty="0" err="1"/>
              <a:t>руйнуючій</a:t>
            </a:r>
            <a:r>
              <a:rPr lang="ru-RU" sz="2000" dirty="0"/>
              <a:t> </a:t>
            </a:r>
            <a:r>
              <a:rPr lang="ru-RU" sz="2000" dirty="0" err="1"/>
              <a:t>дії</a:t>
            </a:r>
            <a:r>
              <a:rPr lang="ru-RU" sz="2000" dirty="0"/>
              <a:t> </a:t>
            </a:r>
            <a:r>
              <a:rPr lang="ru-RU" sz="2000" dirty="0" err="1"/>
              <a:t>електричного</a:t>
            </a:r>
            <a:r>
              <a:rPr lang="ru-RU" sz="2000" dirty="0"/>
              <a:t> струму на </a:t>
            </a:r>
            <a:r>
              <a:rPr lang="ru-RU" sz="2000" dirty="0" err="1"/>
              <a:t>білково-ліпідні</a:t>
            </a:r>
            <a:r>
              <a:rPr lang="ru-RU" sz="2000" dirty="0"/>
              <a:t> </a:t>
            </a:r>
            <a:r>
              <a:rPr lang="ru-RU" sz="2000" dirty="0" err="1"/>
              <a:t>мембрани</a:t>
            </a:r>
            <a:r>
              <a:rPr lang="ru-RU" sz="2000" dirty="0"/>
              <a:t> </a:t>
            </a:r>
            <a:r>
              <a:rPr lang="ru-RU" sz="2000" dirty="0" err="1"/>
              <a:t>рослинних</a:t>
            </a:r>
            <a:r>
              <a:rPr lang="ru-RU" sz="2000" dirty="0"/>
              <a:t> тканин </a:t>
            </a:r>
            <a:r>
              <a:rPr lang="ru-RU" sz="2000" dirty="0" err="1"/>
              <a:t>зі</a:t>
            </a:r>
            <a:r>
              <a:rPr lang="ru-RU" sz="2000" dirty="0"/>
              <a:t> </a:t>
            </a:r>
            <a:r>
              <a:rPr lang="ru-RU" sz="2000" dirty="0" err="1"/>
              <a:t>збереженням</a:t>
            </a:r>
            <a:r>
              <a:rPr lang="ru-RU" sz="2000" dirty="0"/>
              <a:t> </a:t>
            </a:r>
            <a:r>
              <a:rPr lang="ru-RU" sz="2000" dirty="0" err="1"/>
              <a:t>цілісності</a:t>
            </a:r>
            <a:r>
              <a:rPr lang="ru-RU" sz="2000" dirty="0"/>
              <a:t> </a:t>
            </a:r>
            <a:r>
              <a:rPr lang="ru-RU" sz="2000" dirty="0" err="1"/>
              <a:t>клітинних</a:t>
            </a:r>
            <a:r>
              <a:rPr lang="ru-RU" sz="2000" dirty="0"/>
              <a:t> </a:t>
            </a:r>
            <a:r>
              <a:rPr lang="ru-RU" sz="2000" dirty="0" err="1"/>
              <a:t>оболонок</a:t>
            </a:r>
            <a:r>
              <a:rPr lang="ru-RU" sz="2000" dirty="0"/>
              <a:t>. </a:t>
            </a:r>
            <a:r>
              <a:rPr lang="ru-RU" sz="2000" dirty="0" err="1"/>
              <a:t>Електричний</a:t>
            </a:r>
            <a:r>
              <a:rPr lang="ru-RU" sz="2000" dirty="0"/>
              <a:t> струм </a:t>
            </a:r>
            <a:r>
              <a:rPr lang="ru-RU" sz="2000" dirty="0" err="1"/>
              <a:t>порушує</a:t>
            </a:r>
            <a:r>
              <a:rPr lang="ru-RU" sz="2000" dirty="0"/>
              <a:t> </a:t>
            </a:r>
            <a:r>
              <a:rPr lang="ru-RU" sz="2000" dirty="0" err="1"/>
              <a:t>прото­плазматичну</a:t>
            </a:r>
            <a:r>
              <a:rPr lang="ru-RU" sz="2000" dirty="0"/>
              <a:t> </a:t>
            </a:r>
            <a:r>
              <a:rPr lang="ru-RU" sz="2000" dirty="0" err="1"/>
              <a:t>проникність</a:t>
            </a:r>
            <a:r>
              <a:rPr lang="ru-RU" sz="2000" dirty="0"/>
              <a:t> </a:t>
            </a:r>
            <a:r>
              <a:rPr lang="ru-RU" sz="2000" dirty="0" err="1"/>
              <a:t>клітин</a:t>
            </a:r>
            <a:r>
              <a:rPr lang="ru-RU" sz="2000" dirty="0"/>
              <a:t>, максимально </a:t>
            </a:r>
            <a:r>
              <a:rPr lang="ru-RU" sz="2000" dirty="0" err="1"/>
              <a:t>збільшуючи</a:t>
            </a:r>
            <a:r>
              <a:rPr lang="ru-RU" sz="2000" dirty="0"/>
              <a:t> </a:t>
            </a:r>
            <a:r>
              <a:rPr lang="ru-RU" sz="2000" dirty="0" err="1"/>
              <a:t>її</a:t>
            </a:r>
            <a:r>
              <a:rPr lang="ru-RU" sz="2000" dirty="0"/>
              <a:t> </a:t>
            </a:r>
            <a:r>
              <a:rPr lang="ru-RU" sz="2000" dirty="0" err="1"/>
              <a:t>проник­ність</a:t>
            </a:r>
            <a:r>
              <a:rPr lang="ru-RU" sz="2000" dirty="0"/>
              <a:t> як для </a:t>
            </a:r>
            <a:r>
              <a:rPr lang="ru-RU" sz="2000" dirty="0" err="1"/>
              <a:t>іонів</a:t>
            </a:r>
            <a:r>
              <a:rPr lang="ru-RU" sz="2000" dirty="0"/>
              <a:t>, так і для </a:t>
            </a:r>
            <a:r>
              <a:rPr lang="ru-RU" sz="2000" dirty="0" err="1"/>
              <a:t>неелектролітів</a:t>
            </a:r>
            <a:r>
              <a:rPr lang="ru-RU" sz="2000" dirty="0"/>
              <a:t> при </a:t>
            </a:r>
            <a:r>
              <a:rPr lang="ru-RU" sz="2000" dirty="0" err="1"/>
              <a:t>повному</a:t>
            </a:r>
            <a:r>
              <a:rPr lang="ru-RU" sz="2000" dirty="0"/>
              <a:t> </a:t>
            </a:r>
            <a:r>
              <a:rPr lang="ru-RU" sz="2000" dirty="0" err="1"/>
              <a:t>руйнуванні</a:t>
            </a:r>
            <a:r>
              <a:rPr lang="ru-RU" sz="2000" dirty="0"/>
              <a:t> </a:t>
            </a:r>
            <a:r>
              <a:rPr lang="ru-RU" sz="2000" dirty="0" err="1"/>
              <a:t>всіх</a:t>
            </a:r>
            <a:r>
              <a:rPr lang="ru-RU" sz="2000" dirty="0"/>
              <a:t> </a:t>
            </a:r>
            <a:r>
              <a:rPr lang="ru-RU" sz="2000" dirty="0" err="1"/>
              <a:t>білково-ліпідних</a:t>
            </a:r>
            <a:r>
              <a:rPr lang="ru-RU" sz="2000" dirty="0"/>
              <a:t> мембран.</a:t>
            </a:r>
          </a:p>
          <a:p>
            <a:r>
              <a:rPr lang="ru-RU" sz="2000" dirty="0" err="1"/>
              <a:t>Електроплазмоліз</a:t>
            </a:r>
            <a:r>
              <a:rPr lang="ru-RU" sz="2000" dirty="0"/>
              <a:t> </a:t>
            </a:r>
            <a:r>
              <a:rPr lang="ru-RU" sz="2000" dirty="0" err="1"/>
              <a:t>перспективний</a:t>
            </a:r>
            <a:r>
              <a:rPr lang="ru-RU" sz="2000" dirty="0"/>
              <a:t> при </a:t>
            </a:r>
            <a:r>
              <a:rPr lang="ru-RU" sz="2000" dirty="0" err="1"/>
              <a:t>одержанні</a:t>
            </a:r>
            <a:r>
              <a:rPr lang="ru-RU" sz="2000" dirty="0"/>
              <a:t> </a:t>
            </a:r>
            <a:r>
              <a:rPr lang="ru-RU" sz="2000" dirty="0" err="1"/>
              <a:t>витягів</a:t>
            </a:r>
            <a:r>
              <a:rPr lang="ru-RU" sz="2000" dirty="0"/>
              <a:t> </a:t>
            </a:r>
            <a:r>
              <a:rPr lang="ru-RU" sz="2000" dirty="0" err="1"/>
              <a:t>зі</a:t>
            </a:r>
            <a:r>
              <a:rPr lang="ru-RU" sz="2000" dirty="0"/>
              <a:t> </a:t>
            </a:r>
            <a:r>
              <a:rPr lang="ru-RU" sz="2000" dirty="0" err="1"/>
              <a:t>свіжої</a:t>
            </a:r>
            <a:r>
              <a:rPr lang="ru-RU" sz="2000" dirty="0"/>
              <a:t> </a:t>
            </a:r>
            <a:r>
              <a:rPr lang="ru-RU" sz="2000" dirty="0" err="1"/>
              <a:t>рослинної</a:t>
            </a:r>
            <a:r>
              <a:rPr lang="ru-RU" sz="2000" dirty="0"/>
              <a:t> й </a:t>
            </a:r>
            <a:r>
              <a:rPr lang="ru-RU" sz="2000" dirty="0" err="1"/>
              <a:t>тваринної</a:t>
            </a:r>
            <a:r>
              <a:rPr lang="ru-RU" sz="2000" dirty="0"/>
              <a:t> </a:t>
            </a:r>
            <a:r>
              <a:rPr lang="ru-RU" sz="2000" dirty="0" err="1"/>
              <a:t>сировини</a:t>
            </a:r>
            <a:r>
              <a:rPr lang="ru-RU" sz="20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9725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03914" y="282389"/>
            <a:ext cx="6793122" cy="801278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вхідного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контролю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24435" y="1419843"/>
            <a:ext cx="12192000" cy="5586075"/>
          </a:xfrm>
        </p:spPr>
        <p:txBody>
          <a:bodyPr>
            <a:normAutofit/>
          </a:bodyPr>
          <a:lstStyle/>
          <a:p>
            <a:r>
              <a:rPr lang="ru-RU" sz="2000" dirty="0" smtClean="0"/>
              <a:t> </a:t>
            </a:r>
            <a:r>
              <a:rPr lang="ru-RU" sz="2000" dirty="0" err="1" smtClean="0"/>
              <a:t>Підготовка</a:t>
            </a:r>
            <a:r>
              <a:rPr lang="ru-RU" sz="2000" dirty="0" smtClean="0"/>
              <a:t> </a:t>
            </a:r>
            <a:r>
              <a:rPr lang="ru-RU" sz="2000" dirty="0" err="1" smtClean="0"/>
              <a:t>сировини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екстрагентів</a:t>
            </a:r>
            <a:r>
              <a:rPr lang="ru-RU" sz="2000" dirty="0" smtClean="0"/>
              <a:t> у </a:t>
            </a:r>
            <a:r>
              <a:rPr lang="ru-RU" sz="2000" dirty="0" err="1" smtClean="0"/>
              <a:t>виготовленні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екстрактів</a:t>
            </a:r>
            <a:r>
              <a:rPr lang="ru-RU" sz="2000" dirty="0" smtClean="0"/>
              <a:t>.</a:t>
            </a:r>
          </a:p>
          <a:p>
            <a:r>
              <a:rPr lang="ru-RU" sz="2000" dirty="0" err="1" smtClean="0"/>
              <a:t>Характеритсика</a:t>
            </a:r>
            <a:r>
              <a:rPr lang="ru-RU" sz="2000" dirty="0" smtClean="0"/>
              <a:t> та </a:t>
            </a:r>
            <a:r>
              <a:rPr lang="ru-RU" sz="2000" dirty="0" err="1" smtClean="0"/>
              <a:t>класифікація</a:t>
            </a:r>
            <a:r>
              <a:rPr lang="ru-RU" sz="2000" dirty="0" smtClean="0"/>
              <a:t> </a:t>
            </a:r>
            <a:r>
              <a:rPr lang="ru-RU" sz="2000" dirty="0" err="1" smtClean="0"/>
              <a:t>екстрактів</a:t>
            </a:r>
            <a:r>
              <a:rPr lang="ru-RU" sz="2000" dirty="0" smtClean="0"/>
              <a:t>. </a:t>
            </a:r>
          </a:p>
          <a:p>
            <a:r>
              <a:rPr lang="ru-RU" sz="2000" dirty="0" err="1" smtClean="0"/>
              <a:t>Стадії</a:t>
            </a:r>
            <a:r>
              <a:rPr lang="ru-RU" sz="2000" dirty="0" smtClean="0"/>
              <a:t> </a:t>
            </a:r>
            <a:r>
              <a:rPr lang="ru-RU" sz="2000" dirty="0" err="1" smtClean="0"/>
              <a:t>виготовлення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густих</a:t>
            </a:r>
            <a:r>
              <a:rPr lang="ru-RU" sz="2000" dirty="0" smtClean="0"/>
              <a:t> </a:t>
            </a:r>
            <a:r>
              <a:rPr lang="ru-RU" sz="2000" dirty="0" err="1" smtClean="0"/>
              <a:t>екстрактів</a:t>
            </a:r>
            <a:r>
              <a:rPr lang="ru-RU" sz="2000" dirty="0" smtClean="0"/>
              <a:t>. </a:t>
            </a:r>
            <a:r>
              <a:rPr lang="ru-RU" sz="2000" dirty="0" err="1" smtClean="0"/>
              <a:t>Методи</a:t>
            </a:r>
            <a:r>
              <a:rPr lang="ru-RU" sz="2000" dirty="0" smtClean="0"/>
              <a:t> </a:t>
            </a:r>
            <a:r>
              <a:rPr lang="ru-RU" sz="2000" dirty="0" err="1" smtClean="0"/>
              <a:t>отримання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витягів</a:t>
            </a:r>
            <a:r>
              <a:rPr lang="ru-RU" sz="2000" dirty="0" smtClean="0"/>
              <a:t> у </a:t>
            </a:r>
            <a:r>
              <a:rPr lang="ru-RU" sz="2000" dirty="0" err="1" smtClean="0"/>
              <a:t>виготовленні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густих</a:t>
            </a:r>
            <a:r>
              <a:rPr lang="ru-RU" sz="2000" dirty="0" smtClean="0"/>
              <a:t> </a:t>
            </a:r>
            <a:r>
              <a:rPr lang="ru-RU" sz="2000" dirty="0" err="1" smtClean="0"/>
              <a:t>екстрактів</a:t>
            </a:r>
            <a:r>
              <a:rPr lang="ru-RU" sz="2000" dirty="0" smtClean="0"/>
              <a:t>. </a:t>
            </a:r>
          </a:p>
          <a:p>
            <a:r>
              <a:rPr lang="ru-RU" sz="2000" dirty="0" err="1" smtClean="0"/>
              <a:t>Стадії</a:t>
            </a:r>
            <a:r>
              <a:rPr lang="ru-RU" sz="2000" dirty="0" smtClean="0"/>
              <a:t> </a:t>
            </a:r>
            <a:r>
              <a:rPr lang="ru-RU" sz="2000" dirty="0" err="1" smtClean="0"/>
              <a:t>виготовлення</a:t>
            </a:r>
            <a:r>
              <a:rPr lang="ru-RU" sz="2000" dirty="0" smtClean="0"/>
              <a:t> сухих </a:t>
            </a:r>
            <a:r>
              <a:rPr lang="ru-RU" sz="2000" dirty="0" err="1" smtClean="0"/>
              <a:t>екстрактів</a:t>
            </a:r>
            <a:r>
              <a:rPr lang="ru-RU" sz="2000" dirty="0" smtClean="0"/>
              <a:t>. </a:t>
            </a:r>
            <a:r>
              <a:rPr lang="ru-RU" sz="2000" dirty="0" err="1" smtClean="0"/>
              <a:t>Методи</a:t>
            </a:r>
            <a:r>
              <a:rPr lang="ru-RU" sz="2000" dirty="0" smtClean="0"/>
              <a:t> </a:t>
            </a:r>
            <a:r>
              <a:rPr lang="ru-RU" sz="2000" dirty="0" err="1" smtClean="0"/>
              <a:t>отримання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витягів</a:t>
            </a:r>
            <a:r>
              <a:rPr lang="ru-RU" sz="2000" dirty="0" smtClean="0"/>
              <a:t>. </a:t>
            </a:r>
          </a:p>
          <a:p>
            <a:r>
              <a:rPr lang="ru-RU" sz="2000" dirty="0" err="1" smtClean="0"/>
              <a:t>Очищення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витягів</a:t>
            </a:r>
            <a:r>
              <a:rPr lang="ru-RU" sz="2000" dirty="0" smtClean="0"/>
              <a:t>.</a:t>
            </a:r>
          </a:p>
          <a:p>
            <a:r>
              <a:rPr lang="ru-RU" sz="2000" dirty="0" err="1" smtClean="0"/>
              <a:t>Екстракти</a:t>
            </a:r>
            <a:r>
              <a:rPr lang="ru-RU" sz="2000" dirty="0" smtClean="0"/>
              <a:t> з </a:t>
            </a:r>
            <a:r>
              <a:rPr lang="ru-RU" sz="2000" dirty="0" err="1" smtClean="0"/>
              <a:t>лімітованою</a:t>
            </a:r>
            <a:r>
              <a:rPr lang="ru-RU" sz="2000" dirty="0" smtClean="0"/>
              <a:t> </a:t>
            </a:r>
            <a:r>
              <a:rPr lang="ru-RU" sz="2000" dirty="0" err="1" smtClean="0"/>
              <a:t>верхньою</a:t>
            </a:r>
            <a:r>
              <a:rPr lang="ru-RU" sz="2000" dirty="0" smtClean="0"/>
              <a:t> межою </a:t>
            </a:r>
            <a:r>
              <a:rPr lang="ru-RU" sz="2000" dirty="0" err="1" smtClean="0"/>
              <a:t>діючих</a:t>
            </a:r>
            <a:r>
              <a:rPr lang="ru-RU" sz="2000" dirty="0" smtClean="0"/>
              <a:t> </a:t>
            </a:r>
            <a:r>
              <a:rPr lang="ru-RU" sz="2000" dirty="0" err="1" smtClean="0"/>
              <a:t>речовин</a:t>
            </a:r>
            <a:r>
              <a:rPr lang="ru-RU" sz="2000" dirty="0" smtClean="0"/>
              <a:t>. </a:t>
            </a:r>
            <a:r>
              <a:rPr lang="ru-RU" sz="2000" dirty="0" err="1" smtClean="0"/>
              <a:t>Особливості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технології</a:t>
            </a:r>
            <a:r>
              <a:rPr lang="ru-RU" sz="2000" dirty="0" smtClean="0"/>
              <a:t>. </a:t>
            </a:r>
            <a:r>
              <a:rPr lang="ru-RU" sz="2000" dirty="0" err="1" smtClean="0"/>
              <a:t>Асортимент</a:t>
            </a:r>
            <a:r>
              <a:rPr lang="ru-RU" sz="2000" dirty="0" smtClean="0"/>
              <a:t> </a:t>
            </a:r>
            <a:r>
              <a:rPr lang="ru-RU" sz="2000" dirty="0" err="1" smtClean="0"/>
              <a:t>наповнювачів</a:t>
            </a:r>
            <a:r>
              <a:rPr lang="ru-RU" sz="2000" dirty="0" smtClean="0"/>
              <a:t>. </a:t>
            </a:r>
          </a:p>
          <a:p>
            <a:r>
              <a:rPr lang="ru-RU" sz="2000" dirty="0" err="1" smtClean="0"/>
              <a:t>Стандартизація</a:t>
            </a:r>
            <a:r>
              <a:rPr lang="ru-RU" sz="2000" dirty="0" smtClean="0"/>
              <a:t> </a:t>
            </a:r>
            <a:r>
              <a:rPr lang="ru-RU" sz="2000" dirty="0" err="1" smtClean="0"/>
              <a:t>густих</a:t>
            </a:r>
            <a:r>
              <a:rPr lang="ru-RU" sz="2000" dirty="0" smtClean="0"/>
              <a:t> та сухих </a:t>
            </a:r>
            <a:r>
              <a:rPr lang="ru-RU" sz="2000" dirty="0" err="1" smtClean="0"/>
              <a:t>екстрактів</a:t>
            </a:r>
            <a:r>
              <a:rPr lang="ru-RU" sz="2000" dirty="0" smtClean="0"/>
              <a:t>. </a:t>
            </a:r>
          </a:p>
          <a:p>
            <a:r>
              <a:rPr lang="ru-RU" sz="2000" dirty="0" smtClean="0"/>
              <a:t>Упаковка та </a:t>
            </a:r>
            <a:r>
              <a:rPr lang="ru-RU" sz="2000" dirty="0" err="1" smtClean="0"/>
              <a:t>зберігання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екстрактів</a:t>
            </a:r>
            <a:r>
              <a:rPr lang="ru-RU" sz="2000" dirty="0" smtClean="0"/>
              <a:t>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48108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318" y="0"/>
            <a:ext cx="11510682" cy="128089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СТРУКТУРНО-ЛОГІЧНА СХЕМА ТЕХНОЛОГІЇ ОТРИМАННЯ ЕКСТРАКТУ СУХОГО</a:t>
            </a:r>
            <a:endParaRPr lang="ru-RU" sz="2800" dirty="0"/>
          </a:p>
        </p:txBody>
      </p:sp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5" name="Группа 40"/>
          <p:cNvGrpSpPr>
            <a:grpSpLocks/>
          </p:cNvGrpSpPr>
          <p:nvPr/>
        </p:nvGrpSpPr>
        <p:grpSpPr bwMode="auto">
          <a:xfrm>
            <a:off x="1949823" y="1048871"/>
            <a:ext cx="8736479" cy="5689127"/>
            <a:chOff x="0" y="0"/>
            <a:chExt cx="66103" cy="45624"/>
          </a:xfrm>
        </p:grpSpPr>
        <p:grpSp>
          <p:nvGrpSpPr>
            <p:cNvPr id="6" name="Группа 38"/>
            <p:cNvGrpSpPr>
              <a:grpSpLocks/>
            </p:cNvGrpSpPr>
            <p:nvPr/>
          </p:nvGrpSpPr>
          <p:grpSpPr bwMode="auto">
            <a:xfrm>
              <a:off x="0" y="0"/>
              <a:ext cx="66103" cy="34480"/>
              <a:chOff x="0" y="0"/>
              <a:chExt cx="66103" cy="34480"/>
            </a:xfrm>
          </p:grpSpPr>
          <p:grpSp>
            <p:nvGrpSpPr>
              <p:cNvPr id="16" name="Группа 35"/>
              <p:cNvGrpSpPr>
                <a:grpSpLocks/>
              </p:cNvGrpSpPr>
              <p:nvPr/>
            </p:nvGrpSpPr>
            <p:grpSpPr bwMode="auto">
              <a:xfrm>
                <a:off x="0" y="0"/>
                <a:ext cx="53721" cy="17716"/>
                <a:chOff x="0" y="0"/>
                <a:chExt cx="53721" cy="17716"/>
              </a:xfrm>
            </p:grpSpPr>
            <p:sp>
              <p:nvSpPr>
                <p:cNvPr id="32" name="Надпись 4"/>
                <p:cNvSpPr txBox="1">
                  <a:spLocks noChangeArrowheads="1"/>
                </p:cNvSpPr>
                <p:nvPr/>
              </p:nvSpPr>
              <p:spPr bwMode="auto">
                <a:xfrm>
                  <a:off x="0" y="11811"/>
                  <a:ext cx="29337" cy="295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uk-UA" altLang="ru-RU" sz="12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ТП 1.5. Просіювання сировини через сито</a:t>
                  </a:r>
                  <a:endParaRPr kumimoji="0" lang="uk-UA" alt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uk-UA" altLang="ru-RU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3" name="Надпись 9"/>
                <p:cNvSpPr txBox="1">
                  <a:spLocks noChangeArrowheads="1"/>
                </p:cNvSpPr>
                <p:nvPr/>
              </p:nvSpPr>
              <p:spPr bwMode="auto">
                <a:xfrm>
                  <a:off x="0" y="14763"/>
                  <a:ext cx="29337" cy="295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uk-UA" altLang="ru-RU" sz="12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ТП 1.6. Відмірювання води очищеної</a:t>
                  </a:r>
                  <a:endParaRPr kumimoji="0" lang="uk-UA" alt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uk-UA" altLang="ru-RU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34" name="Группа 34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3721" cy="11811"/>
                  <a:chOff x="0" y="0"/>
                  <a:chExt cx="53721" cy="11811"/>
                </a:xfrm>
              </p:grpSpPr>
              <p:sp>
                <p:nvSpPr>
                  <p:cNvPr id="35" name="Надпись 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0" y="8858"/>
                    <a:ext cx="29337" cy="2953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uk-UA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a:t>ТП 1.4. Подрібнення сировини</a:t>
                    </a:r>
                    <a:endParaRPr kumimoji="0" lang="uk-UA" alt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uk-UA" altLang="ru-RU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36" name="Группа 33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53721" cy="10096"/>
                    <a:chOff x="0" y="0"/>
                    <a:chExt cx="53721" cy="10096"/>
                  </a:xfrm>
                </p:grpSpPr>
                <p:sp>
                  <p:nvSpPr>
                    <p:cNvPr id="37" name="Надпись 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0" y="5905"/>
                      <a:ext cx="29337" cy="2953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ТП 1.3. Відважування сировини</a:t>
                      </a:r>
                      <a:endParaRPr kumimoji="0" lang="uk-UA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38" name="Группа 3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0"/>
                      <a:ext cx="53721" cy="10096"/>
                      <a:chOff x="0" y="0"/>
                      <a:chExt cx="53721" cy="10096"/>
                    </a:xfrm>
                  </p:grpSpPr>
                  <p:sp>
                    <p:nvSpPr>
                      <p:cNvPr id="39" name="Надпись 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0" y="2952"/>
                        <a:ext cx="29337" cy="295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uk-UA" altLang="ru-RU" sz="12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a:t>ТП 1.2. Підготовка персоналу</a:t>
                        </a:r>
                        <a:endParaRPr kumimoji="0" lang="uk-UA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endParaRPr>
                      </a:p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endParaRPr>
                      </a:p>
                    </p:txBody>
                  </p:sp>
                  <p:grpSp>
                    <p:nvGrpSpPr>
                      <p:cNvPr id="40" name="Группа 3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0"/>
                        <a:ext cx="53721" cy="10096"/>
                        <a:chOff x="0" y="0"/>
                        <a:chExt cx="53721" cy="10096"/>
                      </a:xfrm>
                    </p:grpSpPr>
                    <p:sp>
                      <p:nvSpPr>
                        <p:cNvPr id="41" name="Надпись 1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29337" cy="2952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uk-UA" altLang="ru-RU" sz="11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ТП 1.1. Підготовка обладнання та приміщень</a:t>
                          </a:r>
                          <a:endParaRPr kumimoji="0" lang="uk-UA" altLang="ru-RU" sz="18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42" name="Надпись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7147" y="7143"/>
                          <a:ext cx="16574" cy="2953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uk-UA" altLang="ru-RU" sz="11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ТП 1. Підготовчі роботи</a:t>
                          </a:r>
                          <a:endParaRPr kumimoji="0" lang="uk-UA" altLang="ru-RU" sz="18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43" name="Прямая со стрелкой 1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9337" y="8858"/>
                          <a:ext cx="7810" cy="0"/>
                        </a:xfrm>
                        <a:prstGeom prst="straightConnector1">
                          <a:avLst/>
                        </a:prstGeom>
                        <a:noFill/>
                        <a:ln w="6350">
                          <a:solidFill>
                            <a:srgbClr val="000000"/>
                          </a:solidFill>
                          <a:miter lim="800000"/>
                          <a:headEnd/>
                          <a:tailEnd type="triangle" w="med" len="med"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17" name="Группа 37"/>
              <p:cNvGrpSpPr>
                <a:grpSpLocks/>
              </p:cNvGrpSpPr>
              <p:nvPr/>
            </p:nvGrpSpPr>
            <p:grpSpPr bwMode="auto">
              <a:xfrm>
                <a:off x="0" y="18383"/>
                <a:ext cx="66103" cy="16097"/>
                <a:chOff x="0" y="0"/>
                <a:chExt cx="66103" cy="16097"/>
              </a:xfrm>
            </p:grpSpPr>
            <p:sp>
              <p:nvSpPr>
                <p:cNvPr id="18" name="Надпись 11"/>
                <p:cNvSpPr txBox="1">
                  <a:spLocks noChangeArrowheads="1"/>
                </p:cNvSpPr>
                <p:nvPr/>
              </p:nvSpPr>
              <p:spPr bwMode="auto">
                <a:xfrm>
                  <a:off x="0" y="11811"/>
                  <a:ext cx="29337" cy="295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uk-UA" altLang="ru-RU" sz="12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ТП 2.5. Сушіння</a:t>
                  </a:r>
                  <a:endParaRPr kumimoji="0" lang="uk-UA" alt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uk-UA" altLang="ru-RU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9" name="Группа 36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66103" cy="16097"/>
                  <a:chOff x="0" y="0"/>
                  <a:chExt cx="66103" cy="16097"/>
                </a:xfrm>
              </p:grpSpPr>
              <p:sp>
                <p:nvSpPr>
                  <p:cNvPr id="20" name="Надпись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0" y="8858"/>
                    <a:ext cx="29337" cy="2953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uk-UA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a:t>ТП 2.4. Сепарування</a:t>
                    </a:r>
                    <a:endParaRPr kumimoji="0" lang="uk-UA" alt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uk-UA" altLang="ru-RU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1" name="Надпись 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0" y="5905"/>
                    <a:ext cx="29337" cy="2953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uk-UA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a:t>ТП 2.3. Концентрування витяжок</a:t>
                    </a:r>
                    <a:endParaRPr kumimoji="0" lang="uk-UA" alt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uk-UA" altLang="ru-RU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2" name="Надпись 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0" y="2952"/>
                    <a:ext cx="29337" cy="2953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uk-UA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a:t>ТП 2.2. Фільтрування</a:t>
                    </a:r>
                    <a:endParaRPr kumimoji="0" lang="uk-UA" alt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uk-UA" altLang="ru-RU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3" name="Надпись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29337" cy="2952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uk-UA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a:t>ТП 2.1. Екстрагування сировини(80-90°С)</a:t>
                    </a:r>
                    <a:endParaRPr kumimoji="0" lang="uk-UA" alt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uk-UA" altLang="ru-RU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4" name="Надпись 1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147" y="5429"/>
                    <a:ext cx="16574" cy="4096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uk-UA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a:t>ТП 2. Отримання екстракту сухого</a:t>
                    </a:r>
                    <a:endParaRPr kumimoji="0" lang="uk-UA" altLang="ru-RU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5" name="Прямая со стрелкой 2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9337" y="7620"/>
                    <a:ext cx="7810" cy="0"/>
                  </a:xfrm>
                  <a:prstGeom prst="straightConnector1">
                    <a:avLst/>
                  </a:prstGeom>
                  <a:noFill/>
                  <a:ln w="6350">
                    <a:solidFill>
                      <a:srgbClr val="000000"/>
                    </a:solidFill>
                    <a:miter lim="800000"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26" name="Надпись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5054" y="5905"/>
                    <a:ext cx="10573" cy="2953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uk-UA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a:t>Шрот у відхід</a:t>
                    </a:r>
                    <a:endParaRPr kumimoji="0" lang="uk-UA" altLang="ru-RU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7" name="Надпись 2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6197" y="10382"/>
                    <a:ext cx="9906" cy="571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uk-UA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a:t>Баластні речовини у відхід</a:t>
                    </a:r>
                    <a:endParaRPr kumimoji="0" lang="uk-UA" altLang="ru-RU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8" name="Надпись 2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5530" y="1047"/>
                    <a:ext cx="10097" cy="2953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uk-UA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a:t>Вода у відгін</a:t>
                    </a:r>
                    <a:endParaRPr kumimoji="0" lang="uk-UA" altLang="ru-RU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9" name="Прямая со стрелкой 27"/>
                  <p:cNvSpPr>
                    <a:spLocks noChangeShapeType="1"/>
                  </p:cNvSpPr>
                  <p:nvPr/>
                </p:nvSpPr>
                <p:spPr bwMode="auto">
                  <a:xfrm>
                    <a:off x="53721" y="7620"/>
                    <a:ext cx="1333" cy="0"/>
                  </a:xfrm>
                  <a:prstGeom prst="straightConnector1">
                    <a:avLst/>
                  </a:prstGeom>
                  <a:noFill/>
                  <a:ln w="6350">
                    <a:solidFill>
                      <a:srgbClr val="000000"/>
                    </a:solidFill>
                    <a:miter lim="800000"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30" name="Прямая со стрелкой 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3721" y="2381"/>
                    <a:ext cx="1809" cy="5239"/>
                  </a:xfrm>
                  <a:prstGeom prst="straightConnector1">
                    <a:avLst/>
                  </a:prstGeom>
                  <a:noFill/>
                  <a:ln w="6350">
                    <a:solidFill>
                      <a:srgbClr val="000000"/>
                    </a:solidFill>
                    <a:miter lim="800000"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31" name="Прямая со стрелкой 29"/>
                  <p:cNvSpPr>
                    <a:spLocks noChangeShapeType="1"/>
                  </p:cNvSpPr>
                  <p:nvPr/>
                </p:nvSpPr>
                <p:spPr bwMode="auto">
                  <a:xfrm>
                    <a:off x="53721" y="7620"/>
                    <a:ext cx="2476" cy="5905"/>
                  </a:xfrm>
                  <a:prstGeom prst="straightConnector1">
                    <a:avLst/>
                  </a:prstGeom>
                  <a:noFill/>
                  <a:ln w="6350">
                    <a:solidFill>
                      <a:srgbClr val="000000"/>
                    </a:solidFill>
                    <a:miter lim="800000"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7" name="Группа 39"/>
            <p:cNvGrpSpPr>
              <a:grpSpLocks/>
            </p:cNvGrpSpPr>
            <p:nvPr/>
          </p:nvGrpSpPr>
          <p:grpSpPr bwMode="auto">
            <a:xfrm>
              <a:off x="0" y="33813"/>
              <a:ext cx="53721" cy="11811"/>
              <a:chOff x="0" y="0"/>
              <a:chExt cx="53721" cy="11811"/>
            </a:xfrm>
          </p:grpSpPr>
          <p:sp>
            <p:nvSpPr>
              <p:cNvPr id="8" name="Надпись 10"/>
              <p:cNvSpPr txBox="1">
                <a:spLocks noChangeArrowheads="1"/>
              </p:cNvSpPr>
              <p:nvPr/>
            </p:nvSpPr>
            <p:spPr bwMode="auto">
              <a:xfrm>
                <a:off x="0" y="8858"/>
                <a:ext cx="29337" cy="295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uk-UA" altLang="ru-RU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УМО 1.4. Зберігання</a:t>
                </a:r>
                <a:endParaRPr kumimoji="0" lang="uk-UA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uk-UA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" name="Надпись 1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29337" cy="295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uk-UA" altLang="ru-RU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УМО 1.1. Контроль якості екстракту</a:t>
                </a:r>
                <a:endParaRPr kumimoji="0" lang="uk-UA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" name="Надпись 14"/>
              <p:cNvSpPr txBox="1">
                <a:spLocks noChangeArrowheads="1"/>
              </p:cNvSpPr>
              <p:nvPr/>
            </p:nvSpPr>
            <p:spPr bwMode="auto">
              <a:xfrm>
                <a:off x="0" y="2952"/>
                <a:ext cx="29337" cy="295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uk-UA" altLang="ru-RU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УМО 1.2. Фасування екстракту</a:t>
                </a:r>
                <a:endParaRPr kumimoji="0" lang="uk-UA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uk-UA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" name="Надпись 15"/>
              <p:cNvSpPr txBox="1">
                <a:spLocks noChangeArrowheads="1"/>
              </p:cNvSpPr>
              <p:nvPr/>
            </p:nvSpPr>
            <p:spPr bwMode="auto">
              <a:xfrm>
                <a:off x="0" y="5905"/>
                <a:ext cx="29337" cy="295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uk-UA" altLang="ru-RU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УМО 1.3. Пакування та маркування</a:t>
                </a:r>
                <a:endParaRPr kumimoji="0" lang="uk-UA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uk-UA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" name="Надпись 19"/>
              <p:cNvSpPr txBox="1">
                <a:spLocks noChangeArrowheads="1"/>
              </p:cNvSpPr>
              <p:nvPr/>
            </p:nvSpPr>
            <p:spPr bwMode="auto">
              <a:xfrm>
                <a:off x="37147" y="4095"/>
                <a:ext cx="16574" cy="390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uk-UA" alt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УМО 1. Контроль якості готової продукції</a:t>
                </a:r>
                <a:endParaRPr kumimoji="0" lang="uk-UA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" name="Прямая со стрелкой 21"/>
              <p:cNvSpPr>
                <a:spLocks noChangeShapeType="1"/>
              </p:cNvSpPr>
              <p:nvPr/>
            </p:nvSpPr>
            <p:spPr bwMode="auto">
              <a:xfrm flipH="1">
                <a:off x="29337" y="5905"/>
                <a:ext cx="7810" cy="0"/>
              </a:xfrm>
              <a:prstGeom prst="straightConnector1">
                <a:avLst/>
              </a:prstGeom>
              <a:noFill/>
              <a:ln w="635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" name="Надпись 22"/>
              <p:cNvSpPr txBox="1">
                <a:spLocks noChangeArrowheads="1"/>
              </p:cNvSpPr>
              <p:nvPr/>
            </p:nvSpPr>
            <p:spPr bwMode="auto">
              <a:xfrm>
                <a:off x="40957" y="9048"/>
                <a:ext cx="9049" cy="276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uk-UA" alt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На склад</a:t>
                </a:r>
                <a:endParaRPr kumimoji="0" lang="uk-UA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" name="Прямая со стрелкой 30"/>
              <p:cNvSpPr>
                <a:spLocks noChangeShapeType="1"/>
              </p:cNvSpPr>
              <p:nvPr/>
            </p:nvSpPr>
            <p:spPr bwMode="auto">
              <a:xfrm>
                <a:off x="45243" y="8001"/>
                <a:ext cx="96" cy="1047"/>
              </a:xfrm>
              <a:prstGeom prst="straightConnector1">
                <a:avLst/>
              </a:prstGeom>
              <a:noFill/>
              <a:ln w="635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86676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2178375"/>
            <a:ext cx="10364451" cy="1596177"/>
          </a:xfrm>
        </p:spPr>
        <p:txBody>
          <a:bodyPr>
            <a:normAutofit/>
          </a:bodyPr>
          <a:lstStyle/>
          <a:p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5643903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77</TotalTime>
  <Words>464</Words>
  <Application>Microsoft Office PowerPoint</Application>
  <PresentationFormat>Широкоэкранный</PresentationFormat>
  <Paragraphs>46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Times New Roman</vt:lpstr>
      <vt:lpstr>Tw Cen MT</vt:lpstr>
      <vt:lpstr>Капля</vt:lpstr>
      <vt:lpstr>Виготовлення густих і сухих екстрактів. Інтенсифікація процесів екстрагування.</vt:lpstr>
      <vt:lpstr>Конкретні цілі </vt:lpstr>
      <vt:lpstr>Теоретична інформація </vt:lpstr>
      <vt:lpstr>Теоретична інформація </vt:lpstr>
      <vt:lpstr>Питання вхідного контролю </vt:lpstr>
      <vt:lpstr>СТРУКТУРНО-ЛОГІЧНА СХЕМА ТЕХНОЛОГІЇ ОТРИМАННЯ ЕКСТРАКТУ СУХОГО</vt:lpstr>
      <vt:lpstr>Дякую за увагу!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Виготовлення густих і сухих екстрактів</dc:title>
  <dc:creator>Татьяна Цепкова</dc:creator>
  <cp:lastModifiedBy>Татьяна Цепкова</cp:lastModifiedBy>
  <cp:revision>9</cp:revision>
  <dcterms:created xsi:type="dcterms:W3CDTF">2020-11-19T14:56:04Z</dcterms:created>
  <dcterms:modified xsi:type="dcterms:W3CDTF">2020-11-25T10:28:45Z</dcterms:modified>
</cp:coreProperties>
</file>