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16306"/>
            <a:ext cx="12192000" cy="83819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Приготування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препаратів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тиском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188259"/>
            <a:ext cx="8689976" cy="887506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err="1" smtClean="0"/>
              <a:t>Одеський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університет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Кафедра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ліків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75088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2944" y="0"/>
            <a:ext cx="3465485" cy="672401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0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3704" y="403412"/>
            <a:ext cx="5724591" cy="672401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1171" y="1492626"/>
            <a:ext cx="11389658" cy="5620868"/>
          </a:xfrm>
        </p:spPr>
        <p:txBody>
          <a:bodyPr>
            <a:normAutofit/>
          </a:bodyPr>
          <a:lstStyle/>
          <a:p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являють</a:t>
            </a:r>
            <a:r>
              <a:rPr lang="ru-RU" dirty="0"/>
              <a:t> собою </a:t>
            </a:r>
            <a:r>
              <a:rPr lang="ru-RU" dirty="0" err="1"/>
              <a:t>аеродисперсні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з </a:t>
            </a:r>
            <a:r>
              <a:rPr lang="ru-RU" dirty="0" err="1"/>
              <a:t>газоподібним</a:t>
            </a:r>
            <a:r>
              <a:rPr lang="ru-RU" dirty="0"/>
              <a:t> </a:t>
            </a:r>
            <a:r>
              <a:rPr lang="ru-RU" dirty="0" err="1"/>
              <a:t>дисперсійним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і </a:t>
            </a:r>
            <a:r>
              <a:rPr lang="ru-RU" dirty="0" err="1"/>
              <a:t>вільними</a:t>
            </a:r>
            <a:r>
              <a:rPr lang="ru-RU" dirty="0"/>
              <a:t> </a:t>
            </a:r>
            <a:r>
              <a:rPr lang="ru-RU" dirty="0" err="1"/>
              <a:t>твердими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рідкими</a:t>
            </a:r>
            <a:r>
              <a:rPr lang="ru-RU" dirty="0"/>
              <a:t> </a:t>
            </a:r>
            <a:r>
              <a:rPr lang="ru-RU" dirty="0" err="1"/>
              <a:t>частинками</a:t>
            </a:r>
            <a:r>
              <a:rPr lang="ru-RU" dirty="0"/>
              <a:t> </a:t>
            </a:r>
            <a:r>
              <a:rPr lang="ru-RU" dirty="0" err="1"/>
              <a:t>дисперсної</a:t>
            </a:r>
            <a:r>
              <a:rPr lang="ru-RU" dirty="0"/>
              <a:t> </a:t>
            </a:r>
            <a:r>
              <a:rPr lang="ru-RU" dirty="0" err="1"/>
              <a:t>фази</a:t>
            </a:r>
            <a:r>
              <a:rPr lang="ru-RU" dirty="0"/>
              <a:t>. </a:t>
            </a:r>
            <a:r>
              <a:rPr lang="ru-RU" dirty="0" err="1"/>
              <a:t>Класичними</a:t>
            </a:r>
            <a:r>
              <a:rPr lang="ru-RU" dirty="0"/>
              <a:t> прикладами </a:t>
            </a:r>
            <a:r>
              <a:rPr lang="ru-RU" dirty="0" err="1"/>
              <a:t>аерозолів</a:t>
            </a:r>
            <a:r>
              <a:rPr lang="ru-RU" dirty="0"/>
              <a:t> </a:t>
            </a:r>
            <a:r>
              <a:rPr lang="ru-RU" dirty="0" err="1"/>
              <a:t>служать</a:t>
            </a:r>
            <a:r>
              <a:rPr lang="ru-RU" dirty="0"/>
              <a:t> туман, </a:t>
            </a:r>
            <a:r>
              <a:rPr lang="ru-RU" dirty="0" err="1"/>
              <a:t>дим</a:t>
            </a:r>
            <a:r>
              <a:rPr lang="ru-RU" dirty="0"/>
              <a:t>, пил.</a:t>
            </a:r>
          </a:p>
          <a:p>
            <a:r>
              <a:rPr lang="ru-RU" dirty="0"/>
              <a:t>З </a:t>
            </a:r>
            <a:r>
              <a:rPr lang="ru-RU" dirty="0" err="1"/>
              <a:t>фармацевтичної</a:t>
            </a:r>
            <a:r>
              <a:rPr lang="ru-RU" dirty="0"/>
              <a:t> точки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dirty="0" err="1"/>
              <a:t>аерозоль</a:t>
            </a:r>
            <a:r>
              <a:rPr lang="ru-RU" dirty="0"/>
              <a:t> перед </a:t>
            </a:r>
            <a:r>
              <a:rPr lang="ru-RU" dirty="0" err="1"/>
              <a:t>ставляє</a:t>
            </a:r>
            <a:r>
              <a:rPr lang="ru-RU" dirty="0"/>
              <a:t> собою форму </a:t>
            </a:r>
            <a:r>
              <a:rPr lang="ru-RU" dirty="0" err="1"/>
              <a:t>випуску</a:t>
            </a:r>
            <a:r>
              <a:rPr lang="ru-RU" dirty="0"/>
              <a:t> готового </a:t>
            </a:r>
            <a:r>
              <a:rPr lang="ru-RU" dirty="0" err="1"/>
              <a:t>лікарського</a:t>
            </a:r>
            <a:r>
              <a:rPr lang="ru-RU" dirty="0"/>
              <a:t> </a:t>
            </a:r>
            <a:r>
              <a:rPr lang="ru-RU" dirty="0" err="1"/>
              <a:t>засобу</a:t>
            </a:r>
            <a:r>
              <a:rPr lang="ru-RU" dirty="0"/>
              <a:t>, коли одна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</a:t>
            </a:r>
            <a:r>
              <a:rPr lang="ru-RU" dirty="0" err="1"/>
              <a:t>розчиненому</a:t>
            </a:r>
            <a:r>
              <a:rPr lang="ru-RU" dirty="0"/>
              <a:t>, </a:t>
            </a:r>
            <a:r>
              <a:rPr lang="ru-RU" dirty="0" err="1"/>
              <a:t>суспендованому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емульгованому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виталкн</a:t>
            </a:r>
            <a:r>
              <a:rPr lang="ru-RU" dirty="0"/>
              <a:t> </a:t>
            </a:r>
            <a:r>
              <a:rPr lang="ru-RU" dirty="0" err="1"/>
              <a:t>вающем</a:t>
            </a:r>
            <a:r>
              <a:rPr lang="ru-RU" dirty="0"/>
              <a:t> </a:t>
            </a:r>
            <a:r>
              <a:rPr lang="ru-RU" dirty="0" err="1"/>
              <a:t>газі</a:t>
            </a:r>
            <a:r>
              <a:rPr lang="ru-RU" dirty="0"/>
              <a:t> в </a:t>
            </a:r>
            <a:r>
              <a:rPr lang="ru-RU" dirty="0" err="1"/>
              <a:t>спеціальному</a:t>
            </a:r>
            <a:r>
              <a:rPr lang="ru-RU" dirty="0"/>
              <a:t> </a:t>
            </a:r>
            <a:r>
              <a:rPr lang="ru-RU" dirty="0" err="1"/>
              <a:t>балоні</a:t>
            </a:r>
            <a:r>
              <a:rPr lang="ru-RU" dirty="0"/>
              <a:t>, </a:t>
            </a:r>
            <a:r>
              <a:rPr lang="ru-RU" dirty="0" err="1"/>
              <a:t>закритому</a:t>
            </a:r>
            <a:r>
              <a:rPr lang="ru-RU" dirty="0"/>
              <a:t> клапанно-</a:t>
            </a:r>
            <a:r>
              <a:rPr lang="ru-RU" dirty="0" err="1"/>
              <a:t>розпилювальним</a:t>
            </a:r>
            <a:r>
              <a:rPr lang="ru-RU" dirty="0"/>
              <a:t> </a:t>
            </a:r>
            <a:r>
              <a:rPr lang="ru-RU" dirty="0" err="1"/>
              <a:t>пристроєм</a:t>
            </a:r>
            <a:r>
              <a:rPr lang="ru-RU" dirty="0"/>
              <a:t>.</a:t>
            </a:r>
          </a:p>
          <a:p>
            <a:r>
              <a:rPr lang="ru-RU" dirty="0" err="1"/>
              <a:t>Промислове</a:t>
            </a:r>
            <a:r>
              <a:rPr lang="ru-RU" dirty="0"/>
              <a:t>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аерозолів</a:t>
            </a:r>
            <a:r>
              <a:rPr lang="ru-RU" dirty="0"/>
              <a:t> </a:t>
            </a:r>
            <a:r>
              <a:rPr lang="ru-RU" dirty="0" err="1"/>
              <a:t>розпочато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в США, в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організовано</a:t>
            </a:r>
            <a:r>
              <a:rPr lang="ru-RU" dirty="0"/>
              <a:t> в 1960 р. на </a:t>
            </a:r>
            <a:r>
              <a:rPr lang="ru-RU" dirty="0" err="1"/>
              <a:t>дослідному</a:t>
            </a:r>
            <a:r>
              <a:rPr lang="ru-RU" dirty="0"/>
              <a:t> </a:t>
            </a:r>
            <a:r>
              <a:rPr lang="ru-RU" dirty="0" err="1"/>
              <a:t>заводі</a:t>
            </a:r>
            <a:r>
              <a:rPr lang="ru-RU" dirty="0"/>
              <a:t> ХНІХФІ </a:t>
            </a:r>
            <a:r>
              <a:rPr lang="ru-RU" dirty="0" err="1"/>
              <a:t>випуском</a:t>
            </a:r>
            <a:r>
              <a:rPr lang="ru-RU" dirty="0"/>
              <a:t> "</a:t>
            </a:r>
            <a:r>
              <a:rPr lang="ru-RU" dirty="0" err="1"/>
              <a:t>Інгаліпта</a:t>
            </a:r>
            <a:r>
              <a:rPr lang="ru-RU" dirty="0"/>
              <a:t>". </a:t>
            </a:r>
            <a:r>
              <a:rPr lang="ru-RU" dirty="0" err="1"/>
              <a:t>Наразі</a:t>
            </a:r>
            <a:r>
              <a:rPr lang="ru-RU" dirty="0"/>
              <a:t> </a:t>
            </a:r>
            <a:r>
              <a:rPr lang="ru-RU" dirty="0" err="1"/>
              <a:t>аеродисперсні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з </a:t>
            </a:r>
            <a:r>
              <a:rPr lang="ru-RU" dirty="0" err="1"/>
              <a:t>лікарськими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широко </a:t>
            </a:r>
            <a:r>
              <a:rPr lang="ru-RU" dirty="0" err="1"/>
              <a:t>застосовують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а й для </a:t>
            </a:r>
            <a:r>
              <a:rPr lang="ru-RU" dirty="0" err="1"/>
              <a:t>нанесення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складу на </a:t>
            </a:r>
            <a:r>
              <a:rPr lang="ru-RU" dirty="0" err="1"/>
              <a:t>шкіру</a:t>
            </a:r>
            <a:r>
              <a:rPr lang="ru-RU" dirty="0"/>
              <a:t>, </a:t>
            </a:r>
            <a:r>
              <a:rPr lang="ru-RU" dirty="0" err="1"/>
              <a:t>слизові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, рани, </a:t>
            </a:r>
            <a:r>
              <a:rPr lang="ru-RU" dirty="0" err="1"/>
              <a:t>опіки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053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2553" y="0"/>
            <a:ext cx="8064379" cy="699295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207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07528"/>
            <a:ext cx="10364451" cy="901001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СТРУКТУРНО-ЛОГІЧНА СХЕМА ТЕХНОЛОГІЇ ВИРОБНИЦТВА АЕРОЗОЛЕЙ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102" y="1021976"/>
            <a:ext cx="8461224" cy="5459506"/>
          </a:xfrm>
          <a:prstGeom prst="rect">
            <a:avLst/>
          </a:prstGeom>
        </p:spPr>
      </p:pic>
      <p:sp>
        <p:nvSpPr>
          <p:cNvPr id="61" name="Прямая соединительная линия 11"/>
          <p:cNvSpPr>
            <a:spLocks noChangeShapeType="1"/>
          </p:cNvSpPr>
          <p:nvPr/>
        </p:nvSpPr>
        <p:spPr bwMode="auto">
          <a:xfrm flipV="1">
            <a:off x="2743200" y="1488865"/>
            <a:ext cx="18770" cy="689558"/>
          </a:xfrm>
          <a:prstGeom prst="line">
            <a:avLst/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Прямая соединительная линия 11"/>
          <p:cNvSpPr>
            <a:spLocks noChangeShapeType="1"/>
          </p:cNvSpPr>
          <p:nvPr/>
        </p:nvSpPr>
        <p:spPr bwMode="auto">
          <a:xfrm flipV="1">
            <a:off x="2743200" y="2587997"/>
            <a:ext cx="0" cy="652743"/>
          </a:xfrm>
          <a:prstGeom prst="line">
            <a:avLst/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33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751" y="2111140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87429407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27</TotalTime>
  <Words>153</Words>
  <Application>Microsoft Office PowerPoint</Application>
  <PresentationFormat>Широкоэкранный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Tw Cen MT</vt:lpstr>
      <vt:lpstr>Капля</vt:lpstr>
      <vt:lpstr>Приготування препаратів під тиском </vt:lpstr>
      <vt:lpstr>Конкретні цілі</vt:lpstr>
      <vt:lpstr>Теоретична інформація</vt:lpstr>
      <vt:lpstr>Питання вхідного самоконтролю </vt:lpstr>
      <vt:lpstr>СТРУКТУРНО-ЛОГІЧНА СХЕМА ТЕХНОЛОГІЇ ВИРОБНИЦТВА АЕРОЗОЛЕЙ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Приготування препаратів під тиском</dc:title>
  <dc:creator>Татьяна Цепкова</dc:creator>
  <cp:lastModifiedBy>Татьяна Цепкова</cp:lastModifiedBy>
  <cp:revision>4</cp:revision>
  <dcterms:created xsi:type="dcterms:W3CDTF">2020-11-22T10:24:08Z</dcterms:created>
  <dcterms:modified xsi:type="dcterms:W3CDTF">2020-11-25T10:39:15Z</dcterms:modified>
</cp:coreProperties>
</file>