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3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053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279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480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788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520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641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092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979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077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960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662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5914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573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455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675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160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247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85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4812" y="2245659"/>
            <a:ext cx="11842375" cy="1617322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Вивчення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фізико-хімічних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властивостей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порошків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гранулятів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72524" y="0"/>
            <a:ext cx="6246952" cy="89728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err="1" smtClean="0"/>
              <a:t>Одеський</a:t>
            </a:r>
            <a:r>
              <a:rPr lang="ru-RU" dirty="0" smtClean="0"/>
              <a:t> </a:t>
            </a:r>
            <a:r>
              <a:rPr lang="ru-RU" dirty="0" err="1" smtClean="0"/>
              <a:t>Національний</a:t>
            </a:r>
            <a:r>
              <a:rPr lang="ru-RU" dirty="0" smtClean="0"/>
              <a:t> </a:t>
            </a:r>
            <a:r>
              <a:rPr lang="ru-RU" dirty="0" err="1" smtClean="0"/>
              <a:t>Медичний</a:t>
            </a:r>
            <a:r>
              <a:rPr lang="ru-RU" dirty="0" smtClean="0"/>
              <a:t> </a:t>
            </a:r>
            <a:r>
              <a:rPr lang="ru-RU" dirty="0" err="1" smtClean="0"/>
              <a:t>Університет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Кафедра </a:t>
            </a:r>
            <a:r>
              <a:rPr lang="ru-RU" dirty="0" err="1" smtClean="0"/>
              <a:t>Технології</a:t>
            </a:r>
            <a:r>
              <a:rPr lang="ru-RU" dirty="0" smtClean="0"/>
              <a:t> </a:t>
            </a:r>
            <a:r>
              <a:rPr lang="ru-RU" dirty="0" err="1" smtClean="0"/>
              <a:t>ліків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347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4462" y="529980"/>
            <a:ext cx="3503075" cy="707149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43753" y="1819835"/>
            <a:ext cx="11304494" cy="321833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dirty="0" err="1" smtClean="0"/>
              <a:t>Вивчити</a:t>
            </a:r>
            <a:r>
              <a:rPr lang="ru-RU" sz="3600" dirty="0" smtClean="0"/>
              <a:t> </a:t>
            </a:r>
            <a:r>
              <a:rPr lang="ru-RU" sz="3600" dirty="0" err="1" smtClean="0"/>
              <a:t>фізико-хімічні</a:t>
            </a:r>
            <a:r>
              <a:rPr lang="ru-RU" sz="3600" dirty="0" smtClean="0"/>
              <a:t> та </a:t>
            </a:r>
            <a:r>
              <a:rPr lang="ru-RU" sz="3600" dirty="0" err="1" smtClean="0"/>
              <a:t>технологічні</a:t>
            </a:r>
            <a:r>
              <a:rPr lang="ru-RU" sz="3600" dirty="0" smtClean="0"/>
              <a:t> </a:t>
            </a:r>
            <a:r>
              <a:rPr lang="ru-RU" sz="3600" dirty="0" err="1" smtClean="0"/>
              <a:t>властивості</a:t>
            </a:r>
            <a:r>
              <a:rPr lang="ru-RU" sz="3600" dirty="0" smtClean="0"/>
              <a:t> </a:t>
            </a:r>
            <a:r>
              <a:rPr lang="ru-RU" sz="3600" dirty="0" err="1" smtClean="0"/>
              <a:t>порошкоподібних</a:t>
            </a:r>
            <a:r>
              <a:rPr lang="ru-RU" sz="3600" dirty="0" smtClean="0"/>
              <a:t> та </a:t>
            </a:r>
            <a:r>
              <a:rPr lang="ru-RU" sz="3600" dirty="0" err="1" smtClean="0"/>
              <a:t>гранульованих</a:t>
            </a:r>
            <a:r>
              <a:rPr lang="ru-RU" sz="3600" dirty="0" smtClean="0"/>
              <a:t> </a:t>
            </a:r>
            <a:r>
              <a:rPr lang="ru-RU" sz="3600" dirty="0" err="1" smtClean="0"/>
              <a:t>лікарських</a:t>
            </a:r>
            <a:r>
              <a:rPr lang="ru-RU" sz="3600" dirty="0" smtClean="0"/>
              <a:t> </a:t>
            </a:r>
            <a:r>
              <a:rPr lang="ru-RU" sz="3600" dirty="0" err="1" smtClean="0"/>
              <a:t>речовин</a:t>
            </a:r>
            <a:r>
              <a:rPr lang="ru-RU" sz="3600" dirty="0" smtClean="0"/>
              <a:t> для </a:t>
            </a:r>
            <a:r>
              <a:rPr lang="ru-RU" sz="3600" dirty="0" err="1" smtClean="0"/>
              <a:t>проведення</a:t>
            </a:r>
            <a:r>
              <a:rPr lang="ru-RU" sz="3600" dirty="0" smtClean="0"/>
              <a:t> оптимального </a:t>
            </a:r>
            <a:r>
              <a:rPr lang="ru-RU" sz="3600" dirty="0" err="1" smtClean="0"/>
              <a:t>процесу</a:t>
            </a:r>
            <a:r>
              <a:rPr lang="ru-RU" sz="3600" dirty="0" smtClean="0"/>
              <a:t> </a:t>
            </a:r>
            <a:r>
              <a:rPr lang="ru-RU" sz="3600" dirty="0" err="1" smtClean="0"/>
              <a:t>таблетування</a:t>
            </a:r>
            <a:r>
              <a:rPr lang="ru-RU" sz="3600" dirty="0" smtClean="0"/>
              <a:t> та </a:t>
            </a:r>
            <a:r>
              <a:rPr lang="ru-RU" sz="3600" dirty="0" err="1" smtClean="0"/>
              <a:t>вибору</a:t>
            </a:r>
            <a:r>
              <a:rPr lang="ru-RU" sz="3600" dirty="0" smtClean="0"/>
              <a:t> </a:t>
            </a:r>
            <a:r>
              <a:rPr lang="ru-RU" sz="3600" dirty="0" err="1" smtClean="0"/>
              <a:t>допоміжних</a:t>
            </a:r>
            <a:r>
              <a:rPr lang="ru-RU" sz="3600" dirty="0" smtClean="0"/>
              <a:t> </a:t>
            </a:r>
            <a:r>
              <a:rPr lang="ru-RU" sz="3600" dirty="0" err="1" smtClean="0"/>
              <a:t>речовин</a:t>
            </a:r>
            <a:r>
              <a:rPr lang="ru-RU" sz="3600" dirty="0" smtClean="0"/>
              <a:t>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37410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6298" y="449299"/>
            <a:ext cx="5959404" cy="814725"/>
          </a:xfrm>
        </p:spPr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87447" y="1492623"/>
            <a:ext cx="11310424" cy="51367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err="1"/>
              <a:t>Фізичні</a:t>
            </a:r>
            <a:r>
              <a:rPr lang="ru-RU" sz="2400" b="1" dirty="0"/>
              <a:t> </a:t>
            </a:r>
            <a:r>
              <a:rPr lang="ru-RU" sz="2400" b="1" dirty="0" err="1"/>
              <a:t>властивості</a:t>
            </a:r>
            <a:r>
              <a:rPr lang="ru-RU" sz="2400" b="1" dirty="0"/>
              <a:t> </a:t>
            </a:r>
            <a:r>
              <a:rPr lang="ru-RU" sz="2400" dirty="0" err="1"/>
              <a:t>порошків</a:t>
            </a:r>
            <a:r>
              <a:rPr lang="ru-RU" sz="2400" dirty="0"/>
              <a:t> </a:t>
            </a:r>
            <a:r>
              <a:rPr lang="ru-RU" sz="2400" dirty="0" err="1"/>
              <a:t>визначаються</a:t>
            </a:r>
            <a:r>
              <a:rPr lang="ru-RU" sz="2400" dirty="0"/>
              <a:t> </a:t>
            </a:r>
            <a:r>
              <a:rPr lang="ru-RU" sz="2400" dirty="0" err="1"/>
              <a:t>питомою</a:t>
            </a:r>
            <a:r>
              <a:rPr lang="ru-RU" sz="2400" dirty="0"/>
              <a:t> і кон­тактною </a:t>
            </a:r>
            <a:r>
              <a:rPr lang="ru-RU" sz="2400" dirty="0" err="1"/>
              <a:t>поверхнею</a:t>
            </a:r>
            <a:r>
              <a:rPr lang="ru-RU" sz="2400" dirty="0"/>
              <a:t> і </a:t>
            </a:r>
            <a:r>
              <a:rPr lang="ru-RU" sz="2400" dirty="0" err="1"/>
              <a:t>дійсною</a:t>
            </a:r>
            <a:r>
              <a:rPr lang="ru-RU" sz="2400" dirty="0"/>
              <a:t> </a:t>
            </a:r>
            <a:r>
              <a:rPr lang="ru-RU" sz="2400" dirty="0" err="1"/>
              <a:t>щільністю</a:t>
            </a:r>
            <a:r>
              <a:rPr lang="ru-RU" sz="2400" dirty="0"/>
              <a:t>.</a:t>
            </a:r>
          </a:p>
          <a:p>
            <a:r>
              <a:rPr lang="ru-RU" sz="2400" i="1" dirty="0" err="1"/>
              <a:t>Питома</a:t>
            </a:r>
            <a:r>
              <a:rPr lang="ru-RU" sz="2400" i="1" dirty="0"/>
              <a:t> </a:t>
            </a:r>
            <a:r>
              <a:rPr lang="ru-RU" sz="2400" i="1" dirty="0" err="1"/>
              <a:t>поверхня</a:t>
            </a:r>
            <a:r>
              <a:rPr lang="ru-RU" sz="2400" i="1" dirty="0"/>
              <a:t> </a:t>
            </a:r>
            <a:r>
              <a:rPr lang="ru-RU" sz="2400" dirty="0"/>
              <a:t>—</a:t>
            </a:r>
            <a:r>
              <a:rPr lang="ru-RU" sz="2400" dirty="0" err="1"/>
              <a:t>сумарна</a:t>
            </a:r>
            <a:r>
              <a:rPr lang="ru-RU" sz="2400" dirty="0"/>
              <a:t> </a:t>
            </a:r>
            <a:r>
              <a:rPr lang="ru-RU" sz="2400" dirty="0" err="1"/>
              <a:t>поверхня</a:t>
            </a:r>
            <a:r>
              <a:rPr lang="ru-RU" sz="2400" dirty="0"/>
              <a:t>, яку </a:t>
            </a:r>
            <a:r>
              <a:rPr lang="ru-RU" sz="2400" dirty="0" err="1"/>
              <a:t>займає</a:t>
            </a:r>
            <a:r>
              <a:rPr lang="ru-RU" sz="2400" dirty="0"/>
              <a:t> </a:t>
            </a:r>
            <a:r>
              <a:rPr lang="ru-RU" sz="2400" dirty="0" err="1"/>
              <a:t>порошко­подібна</a:t>
            </a:r>
            <a:r>
              <a:rPr lang="ru-RU" sz="2400" dirty="0"/>
              <a:t> </a:t>
            </a:r>
            <a:r>
              <a:rPr lang="ru-RU" sz="2400" dirty="0" err="1"/>
              <a:t>речовина</a:t>
            </a:r>
            <a:r>
              <a:rPr lang="ru-RU" sz="2400" dirty="0"/>
              <a:t>, а </a:t>
            </a:r>
            <a:r>
              <a:rPr lang="ru-RU" sz="2400" i="1" dirty="0"/>
              <a:t>контактна </a:t>
            </a:r>
            <a:r>
              <a:rPr lang="ru-RU" sz="2400" i="1" dirty="0" err="1"/>
              <a:t>поверхня</a:t>
            </a:r>
            <a:r>
              <a:rPr lang="ru-RU" sz="2400" i="1" dirty="0"/>
              <a:t> </a:t>
            </a:r>
            <a:r>
              <a:rPr lang="ru-RU" sz="2400" dirty="0"/>
              <a:t>—</a:t>
            </a:r>
            <a:r>
              <a:rPr lang="ru-RU" sz="2400" dirty="0" err="1"/>
              <a:t>поверхня</a:t>
            </a:r>
            <a:r>
              <a:rPr lang="ru-RU" sz="2400" dirty="0"/>
              <a:t>, яка </a:t>
            </a:r>
            <a:r>
              <a:rPr lang="ru-RU" sz="2400" dirty="0" err="1"/>
              <a:t>утво­рюється</a:t>
            </a:r>
            <a:r>
              <a:rPr lang="ru-RU" sz="2400" dirty="0"/>
              <a:t> при </a:t>
            </a:r>
            <a:r>
              <a:rPr lang="ru-RU" sz="2400" dirty="0" err="1"/>
              <a:t>зіткненні</a:t>
            </a:r>
            <a:r>
              <a:rPr lang="ru-RU" sz="2400" dirty="0"/>
              <a:t> </a:t>
            </a:r>
            <a:r>
              <a:rPr lang="ru-RU" sz="2400" dirty="0" err="1"/>
              <a:t>між</a:t>
            </a:r>
            <a:r>
              <a:rPr lang="ru-RU" sz="2400" dirty="0"/>
              <a:t> собою </a:t>
            </a:r>
            <a:r>
              <a:rPr lang="ru-RU" sz="2400" dirty="0" err="1"/>
              <a:t>частинок</a:t>
            </a:r>
            <a:r>
              <a:rPr lang="ru-RU" sz="2400" dirty="0"/>
              <a:t> порошку.</a:t>
            </a:r>
          </a:p>
          <a:p>
            <a:r>
              <a:rPr lang="ru-RU" sz="2400" i="1" dirty="0" err="1"/>
              <a:t>Дійсна</a:t>
            </a:r>
            <a:r>
              <a:rPr lang="ru-RU" sz="2400" i="1" dirty="0"/>
              <a:t> </a:t>
            </a:r>
            <a:r>
              <a:rPr lang="ru-RU" sz="2400" i="1" dirty="0" err="1"/>
              <a:t>щільність</a:t>
            </a:r>
            <a:r>
              <a:rPr lang="ru-RU" sz="2400" i="1" dirty="0"/>
              <a:t> </a:t>
            </a:r>
            <a:r>
              <a:rPr lang="ru-RU" sz="2400" dirty="0"/>
              <a:t>порошку </a:t>
            </a:r>
            <a:r>
              <a:rPr lang="ru-RU" sz="2400" dirty="0" err="1"/>
              <a:t>визначається</a:t>
            </a:r>
            <a:r>
              <a:rPr lang="ru-RU" sz="2400" dirty="0"/>
              <a:t> </a:t>
            </a:r>
            <a:r>
              <a:rPr lang="ru-RU" sz="2400" dirty="0" err="1"/>
              <a:t>відношенням</a:t>
            </a:r>
            <a:r>
              <a:rPr lang="ru-RU" sz="2400" dirty="0"/>
              <a:t> </a:t>
            </a:r>
            <a:r>
              <a:rPr lang="ru-RU" sz="2400" dirty="0" err="1"/>
              <a:t>маси</a:t>
            </a:r>
            <a:r>
              <a:rPr lang="ru-RU" sz="2400" dirty="0"/>
              <a:t> препарату до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об'єму</a:t>
            </a:r>
            <a:r>
              <a:rPr lang="ru-RU" sz="2400" dirty="0"/>
              <a:t> при </a:t>
            </a:r>
            <a:r>
              <a:rPr lang="ru-RU" sz="2400" dirty="0" err="1"/>
              <a:t>нульовій</a:t>
            </a:r>
            <a:r>
              <a:rPr lang="ru-RU" sz="2400" dirty="0"/>
              <a:t> </a:t>
            </a:r>
            <a:r>
              <a:rPr lang="ru-RU" sz="2400" dirty="0" err="1"/>
              <a:t>пористості</a:t>
            </a:r>
            <a:r>
              <a:rPr lang="ru-RU" sz="2400" dirty="0"/>
              <a:t> порошку.</a:t>
            </a:r>
          </a:p>
          <a:p>
            <a:r>
              <a:rPr lang="ru-RU" sz="2400" dirty="0"/>
              <a:t>За </a:t>
            </a:r>
            <a:r>
              <a:rPr lang="ru-RU" sz="2400" i="1" dirty="0" err="1"/>
              <a:t>коефіцієнтом</a:t>
            </a:r>
            <a:r>
              <a:rPr lang="ru-RU" sz="2400" i="1" dirty="0"/>
              <a:t> контактного </a:t>
            </a:r>
            <a:r>
              <a:rPr lang="ru-RU" sz="2400" i="1" dirty="0" err="1"/>
              <a:t>тертя</a:t>
            </a:r>
            <a:r>
              <a:rPr lang="ru-RU" sz="2400" i="1" dirty="0"/>
              <a:t> (f) </a:t>
            </a:r>
            <a:r>
              <a:rPr lang="ru-RU" sz="2400" dirty="0" err="1"/>
              <a:t>побічно</a:t>
            </a:r>
            <a:r>
              <a:rPr lang="ru-RU" sz="2400" dirty="0"/>
              <a:t> </a:t>
            </a:r>
            <a:r>
              <a:rPr lang="ru-RU" sz="2400" dirty="0" err="1"/>
              <a:t>роблять</a:t>
            </a:r>
            <a:r>
              <a:rPr lang="ru-RU" sz="2400" dirty="0"/>
              <a:t> </a:t>
            </a:r>
            <a:r>
              <a:rPr lang="ru-RU" sz="2400" dirty="0" err="1"/>
              <a:t>висновок</a:t>
            </a:r>
            <a:r>
              <a:rPr lang="ru-RU" sz="2400" dirty="0"/>
              <a:t> про </a:t>
            </a:r>
            <a:r>
              <a:rPr lang="ru-RU" sz="2400" dirty="0" err="1"/>
              <a:t>абразивність</a:t>
            </a:r>
            <a:r>
              <a:rPr lang="ru-RU" sz="2400" dirty="0"/>
              <a:t> </a:t>
            </a:r>
            <a:r>
              <a:rPr lang="ru-RU" sz="2400" dirty="0" err="1"/>
              <a:t>таблетованої</a:t>
            </a:r>
            <a:r>
              <a:rPr lang="ru-RU" sz="2400" dirty="0"/>
              <a:t> </a:t>
            </a:r>
            <a:r>
              <a:rPr lang="ru-RU" sz="2400" dirty="0" err="1"/>
              <a:t>маси</a:t>
            </a:r>
            <a:r>
              <a:rPr lang="ru-RU" sz="2400" dirty="0"/>
              <a:t>. Чим </a:t>
            </a:r>
            <a:r>
              <a:rPr lang="ru-RU" sz="2400" dirty="0" err="1"/>
              <a:t>більше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значення</a:t>
            </a:r>
            <a:r>
              <a:rPr lang="ru-RU" sz="2400" dirty="0"/>
              <a:t>, </a:t>
            </a:r>
            <a:r>
              <a:rPr lang="ru-RU" sz="2400" dirty="0" err="1"/>
              <a:t>тим</a:t>
            </a:r>
            <a:r>
              <a:rPr lang="ru-RU" sz="2400" dirty="0"/>
              <a:t> </a:t>
            </a:r>
            <a:r>
              <a:rPr lang="ru-RU" sz="2400" dirty="0" err="1"/>
              <a:t>більш</a:t>
            </a:r>
            <a:r>
              <a:rPr lang="ru-RU" sz="2400" dirty="0"/>
              <a:t> </a:t>
            </a:r>
            <a:r>
              <a:rPr lang="ru-RU" sz="2400" dirty="0" err="1"/>
              <a:t>стійким</a:t>
            </a:r>
            <a:r>
              <a:rPr lang="ru-RU" sz="2400" dirty="0"/>
              <a:t> до </a:t>
            </a:r>
            <a:r>
              <a:rPr lang="ru-RU" sz="2400" dirty="0" err="1"/>
              <a:t>зносу</a:t>
            </a:r>
            <a:r>
              <a:rPr lang="ru-RU" sz="2400" dirty="0"/>
              <a:t> </a:t>
            </a:r>
            <a:r>
              <a:rPr lang="ru-RU" sz="2400" dirty="0" err="1"/>
              <a:t>має</a:t>
            </a:r>
            <a:r>
              <a:rPr lang="ru-RU" sz="2400" dirty="0"/>
              <a:t> бути </a:t>
            </a:r>
            <a:r>
              <a:rPr lang="ru-RU" sz="2400" dirty="0" err="1"/>
              <a:t>прес-інструмент</a:t>
            </a:r>
            <a:r>
              <a:rPr lang="ru-RU" sz="2400" dirty="0"/>
              <a:t> </a:t>
            </a:r>
            <a:r>
              <a:rPr lang="ru-RU" sz="2400" dirty="0" err="1"/>
              <a:t>таблеткових</a:t>
            </a:r>
            <a:r>
              <a:rPr lang="ru-RU" sz="2400" dirty="0"/>
              <a:t> машин.</a:t>
            </a:r>
          </a:p>
        </p:txBody>
      </p:sp>
    </p:spTree>
    <p:extLst>
      <p:ext uri="{BB962C8B-B14F-4D97-AF65-F5344CB8AC3E}">
        <p14:creationId xmlns:p14="http://schemas.microsoft.com/office/powerpoint/2010/main" val="1518097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5068" y="443753"/>
            <a:ext cx="5851828" cy="734043"/>
          </a:xfrm>
        </p:spPr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01706" y="1285372"/>
            <a:ext cx="11990294" cy="557262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Для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таблетування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важливе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значення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мають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також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хімічні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вла­стивості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вихідних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речовин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r>
              <a:rPr lang="ru-RU" sz="20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Змочуваність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 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Під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змочуваністю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порошкоподібних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лікарських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речовин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мається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увазі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їхня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спроможність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взаємодіяти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різни­ми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рідинами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ліофільність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і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насамперед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із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водою (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гідрофільність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).</a:t>
            </a:r>
          </a:p>
          <a:p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Ліофільність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таблетованих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порошкоподібних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речовин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визна­чається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коефіцієнтом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фільності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що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являє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собою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відношення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пи­томої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теплоти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змочування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полярною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рідиною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(водою) до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питомої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теплоти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змочування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неполярною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рідиною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Гігроскопічність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 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Якщо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пружність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парів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повітрі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більша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ніж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їхня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пружність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поверхні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твердих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частинок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то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порошкоподібна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маса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підготовлена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таблетування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почне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вбирати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пару з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повітря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розпливатися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поглиненій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воді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Кристалізаційна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вода. 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Молекули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кристалізаційної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води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ви­значають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механічні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міцність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пластичність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і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термічні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залежність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від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температури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повітряного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середовища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властивості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кристала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суттєво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впливають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поведінку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кристала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під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тиском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Явище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«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це­ментації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»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також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тісно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пов'язане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наявністю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кристалізаційної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води в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таблетованих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субстанціях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8033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9748" y="476192"/>
            <a:ext cx="6147663" cy="774384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контролю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92305" y="1398494"/>
            <a:ext cx="11268636" cy="5459506"/>
          </a:xfrm>
        </p:spPr>
        <p:txBody>
          <a:bodyPr>
            <a:normAutofit/>
          </a:bodyPr>
          <a:lstStyle/>
          <a:p>
            <a:r>
              <a:rPr lang="ru-RU" sz="2400" dirty="0" err="1" smtClean="0"/>
              <a:t>Форми</a:t>
            </a:r>
            <a:r>
              <a:rPr lang="ru-RU" sz="2400" dirty="0" smtClean="0"/>
              <a:t> </a:t>
            </a:r>
            <a:r>
              <a:rPr lang="ru-RU" sz="2400" dirty="0" err="1" smtClean="0"/>
              <a:t>кристалів</a:t>
            </a:r>
            <a:r>
              <a:rPr lang="ru-RU" sz="2400" dirty="0" smtClean="0"/>
              <a:t> </a:t>
            </a:r>
            <a:r>
              <a:rPr lang="ru-RU" sz="2400" dirty="0" err="1" smtClean="0"/>
              <a:t>лікарських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речовин</a:t>
            </a:r>
            <a:r>
              <a:rPr lang="ru-RU" sz="2400" dirty="0" smtClean="0"/>
              <a:t> </a:t>
            </a:r>
          </a:p>
          <a:p>
            <a:r>
              <a:rPr lang="ru-RU" sz="2400" dirty="0" err="1" smtClean="0"/>
              <a:t>Ціль</a:t>
            </a:r>
            <a:r>
              <a:rPr lang="ru-RU" sz="2400" dirty="0" smtClean="0"/>
              <a:t> та метод </a:t>
            </a:r>
            <a:r>
              <a:rPr lang="ru-RU" sz="2400" dirty="0" err="1" smtClean="0"/>
              <a:t>визначення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фракціонного</a:t>
            </a:r>
            <a:r>
              <a:rPr lang="ru-RU" sz="2400" dirty="0" smtClean="0"/>
              <a:t> складу </a:t>
            </a:r>
            <a:r>
              <a:rPr lang="ru-RU" sz="2400" dirty="0" err="1" smtClean="0"/>
              <a:t>порошків</a:t>
            </a:r>
            <a:r>
              <a:rPr lang="ru-RU" sz="2400" dirty="0" smtClean="0"/>
              <a:t> та гранул </a:t>
            </a:r>
          </a:p>
          <a:p>
            <a:r>
              <a:rPr lang="ru-RU" sz="2400" dirty="0" smtClean="0"/>
              <a:t>Влив </a:t>
            </a:r>
            <a:r>
              <a:rPr lang="ru-RU" sz="2400" dirty="0" err="1" smtClean="0"/>
              <a:t>розміра</a:t>
            </a:r>
            <a:r>
              <a:rPr lang="ru-RU" sz="2400" dirty="0" smtClean="0"/>
              <a:t> </a:t>
            </a:r>
            <a:r>
              <a:rPr lang="ru-RU" sz="2400" dirty="0" err="1" smtClean="0"/>
              <a:t>частин</a:t>
            </a:r>
            <a:r>
              <a:rPr lang="ru-RU" sz="2400" dirty="0" smtClean="0"/>
              <a:t> порошка та гранул на </a:t>
            </a:r>
            <a:r>
              <a:rPr lang="ru-RU" sz="2400" dirty="0" err="1" smtClean="0"/>
              <a:t>процес</a:t>
            </a:r>
            <a:r>
              <a:rPr lang="ru-RU" sz="2400" dirty="0" smtClean="0"/>
              <a:t> </a:t>
            </a:r>
            <a:r>
              <a:rPr lang="ru-RU" sz="2400" dirty="0" err="1" smtClean="0"/>
              <a:t>таблетування</a:t>
            </a:r>
            <a:r>
              <a:rPr lang="ru-RU" sz="2400" dirty="0" smtClean="0"/>
              <a:t> </a:t>
            </a:r>
          </a:p>
          <a:p>
            <a:r>
              <a:rPr lang="ru-RU" sz="2400" dirty="0" err="1" smtClean="0"/>
              <a:t>Визначення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насипної</a:t>
            </a:r>
            <a:r>
              <a:rPr lang="ru-RU" sz="2400" dirty="0" smtClean="0"/>
              <a:t>, </a:t>
            </a:r>
            <a:r>
              <a:rPr lang="ru-RU" sz="2400" dirty="0" err="1" smtClean="0"/>
              <a:t>істинної</a:t>
            </a:r>
            <a:r>
              <a:rPr lang="ru-RU" sz="2400" dirty="0" smtClean="0"/>
              <a:t> та </a:t>
            </a:r>
            <a:r>
              <a:rPr lang="ru-RU" sz="2400" dirty="0" err="1" smtClean="0"/>
              <a:t>відносної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густини</a:t>
            </a:r>
            <a:r>
              <a:rPr lang="ru-RU" sz="2400" dirty="0" smtClean="0"/>
              <a:t> </a:t>
            </a:r>
            <a:r>
              <a:rPr lang="ru-RU" sz="2400" dirty="0" err="1" smtClean="0"/>
              <a:t>порошків</a:t>
            </a:r>
            <a:r>
              <a:rPr lang="ru-RU" sz="2400" dirty="0" smtClean="0"/>
              <a:t> </a:t>
            </a:r>
          </a:p>
          <a:p>
            <a:r>
              <a:rPr lang="ru-RU" sz="2400" dirty="0" err="1" smtClean="0"/>
              <a:t>Вплив</a:t>
            </a:r>
            <a:r>
              <a:rPr lang="ru-RU" sz="2400" dirty="0" smtClean="0"/>
              <a:t> </a:t>
            </a:r>
            <a:r>
              <a:rPr lang="ru-RU" sz="2400" dirty="0" err="1" smtClean="0"/>
              <a:t>фізико-хімічних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властивостей</a:t>
            </a:r>
            <a:r>
              <a:rPr lang="ru-RU" sz="2400" dirty="0" smtClean="0"/>
              <a:t> на </a:t>
            </a:r>
            <a:r>
              <a:rPr lang="ru-RU" sz="2400" dirty="0" err="1" smtClean="0"/>
              <a:t>насипну</a:t>
            </a:r>
            <a:r>
              <a:rPr lang="ru-RU" sz="2400" dirty="0" smtClean="0"/>
              <a:t> </a:t>
            </a:r>
            <a:r>
              <a:rPr lang="ru-RU" sz="2400" dirty="0" err="1" smtClean="0"/>
              <a:t>густину</a:t>
            </a:r>
            <a:r>
              <a:rPr lang="ru-RU" sz="2400" dirty="0" smtClean="0"/>
              <a:t> </a:t>
            </a:r>
          </a:p>
          <a:p>
            <a:r>
              <a:rPr lang="ru-RU" sz="2400" dirty="0" err="1" smtClean="0"/>
              <a:t>Визначення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сипучості</a:t>
            </a:r>
            <a:endParaRPr lang="ru-RU" sz="2400" dirty="0" smtClean="0"/>
          </a:p>
          <a:p>
            <a:r>
              <a:rPr lang="ru-RU" sz="2400" dirty="0" err="1" smtClean="0"/>
              <a:t>Вплив</a:t>
            </a:r>
            <a:r>
              <a:rPr lang="ru-RU" sz="2400" dirty="0" smtClean="0"/>
              <a:t> </a:t>
            </a:r>
            <a:r>
              <a:rPr lang="ru-RU" sz="2400" dirty="0" err="1" smtClean="0"/>
              <a:t>сипучості</a:t>
            </a:r>
            <a:r>
              <a:rPr lang="ru-RU" sz="2400" dirty="0" smtClean="0"/>
              <a:t> на </a:t>
            </a:r>
            <a:r>
              <a:rPr lang="ru-RU" sz="2400" dirty="0" err="1" smtClean="0"/>
              <a:t>процес</a:t>
            </a:r>
            <a:r>
              <a:rPr lang="ru-RU" sz="2400" dirty="0" smtClean="0"/>
              <a:t> </a:t>
            </a:r>
            <a:r>
              <a:rPr lang="ru-RU" sz="2400" dirty="0" err="1" smtClean="0"/>
              <a:t>таблетування</a:t>
            </a:r>
            <a:endParaRPr lang="ru-RU" sz="2400" dirty="0" smtClean="0"/>
          </a:p>
          <a:p>
            <a:r>
              <a:rPr lang="ru-RU" sz="2400" dirty="0" err="1" smtClean="0"/>
              <a:t>Пресування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порошкоподібних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матеріалів</a:t>
            </a:r>
            <a:r>
              <a:rPr lang="ru-RU" sz="2400" dirty="0" smtClean="0"/>
              <a:t> </a:t>
            </a:r>
          </a:p>
          <a:p>
            <a:r>
              <a:rPr lang="ru-RU" sz="2400" dirty="0" err="1" smtClean="0"/>
              <a:t>Значення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тиску</a:t>
            </a:r>
            <a:r>
              <a:rPr lang="ru-RU" sz="2400" dirty="0" smtClean="0"/>
              <a:t> </a:t>
            </a:r>
            <a:r>
              <a:rPr lang="ru-RU" sz="2400" dirty="0" err="1" smtClean="0"/>
              <a:t>виталкування</a:t>
            </a:r>
            <a:r>
              <a:rPr lang="ru-RU" sz="2400" dirty="0" smtClean="0"/>
              <a:t> при </a:t>
            </a:r>
            <a:r>
              <a:rPr lang="ru-RU" sz="2400" dirty="0" err="1" smtClean="0"/>
              <a:t>виготовленні</a:t>
            </a:r>
            <a:r>
              <a:rPr lang="ru-RU" sz="2400" dirty="0" smtClean="0"/>
              <a:t> таблеток.  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32225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6847" y="0"/>
            <a:ext cx="11645153" cy="45706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СТРУКТУРНО-ЛОГ</a:t>
            </a:r>
            <a:r>
              <a:rPr lang="uk-UA" sz="2000" b="1" dirty="0"/>
              <a:t>І</a:t>
            </a:r>
            <a:r>
              <a:rPr lang="ru-RU" sz="2000" b="1" dirty="0"/>
              <a:t>ЧНА СХЕМА ТЕХНОЛОГІЇ ТА КОНТРОЛЮ ЯКОСТІ ПОРОШКІВ</a:t>
            </a:r>
            <a:endParaRPr lang="ru-RU" sz="2000" dirty="0"/>
          </a:p>
        </p:txBody>
      </p:sp>
      <p:sp>
        <p:nvSpPr>
          <p:cNvPr id="80" name="Rectangle 109"/>
          <p:cNvSpPr>
            <a:spLocks noChangeArrowheads="1"/>
          </p:cNvSpPr>
          <p:nvPr/>
        </p:nvSpPr>
        <p:spPr bwMode="auto">
          <a:xfrm>
            <a:off x="-228600" y="96599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38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4" name="Group 1"/>
          <p:cNvGrpSpPr>
            <a:grpSpLocks noChangeAspect="1"/>
          </p:cNvGrpSpPr>
          <p:nvPr/>
        </p:nvGrpSpPr>
        <p:grpSpPr bwMode="auto">
          <a:xfrm>
            <a:off x="3224951" y="336536"/>
            <a:ext cx="5742098" cy="7692245"/>
            <a:chOff x="2203" y="3116"/>
            <a:chExt cx="7200" cy="9585"/>
          </a:xfrm>
        </p:grpSpPr>
        <p:sp>
          <p:nvSpPr>
            <p:cNvPr id="81" name="AutoShape 37"/>
            <p:cNvSpPr>
              <a:spLocks noChangeAspect="1" noChangeArrowheads="1" noTextEdit="1"/>
            </p:cNvSpPr>
            <p:nvPr/>
          </p:nvSpPr>
          <p:spPr bwMode="auto">
            <a:xfrm>
              <a:off x="2203" y="3116"/>
              <a:ext cx="7200" cy="9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Text Box 36"/>
            <p:cNvSpPr txBox="1">
              <a:spLocks noChangeArrowheads="1"/>
            </p:cNvSpPr>
            <p:nvPr/>
          </p:nvSpPr>
          <p:spPr bwMode="auto">
            <a:xfrm>
              <a:off x="4784" y="3116"/>
              <a:ext cx="2038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Вихідний матеріал</a:t>
              </a:r>
              <a:endParaRPr kumimoji="0" lang="uk-UA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Text Box 35"/>
            <p:cNvSpPr txBox="1">
              <a:spLocks noChangeArrowheads="1"/>
            </p:cNvSpPr>
            <p:nvPr/>
          </p:nvSpPr>
          <p:spPr bwMode="auto">
            <a:xfrm>
              <a:off x="4784" y="3791"/>
              <a:ext cx="2038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Зважування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Text Box 34"/>
            <p:cNvSpPr txBox="1">
              <a:spLocks noChangeArrowheads="1"/>
            </p:cNvSpPr>
            <p:nvPr/>
          </p:nvSpPr>
          <p:spPr bwMode="auto">
            <a:xfrm>
              <a:off x="4784" y="4466"/>
              <a:ext cx="2038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Просіювання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Text Box 33"/>
            <p:cNvSpPr txBox="1">
              <a:spLocks noChangeArrowheads="1"/>
            </p:cNvSpPr>
            <p:nvPr/>
          </p:nvSpPr>
          <p:spPr bwMode="auto">
            <a:xfrm>
              <a:off x="4784" y="5141"/>
              <a:ext cx="2038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Сухе гранулювання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Text Box 32"/>
            <p:cNvSpPr txBox="1">
              <a:spLocks noChangeArrowheads="1"/>
            </p:cNvSpPr>
            <p:nvPr/>
          </p:nvSpPr>
          <p:spPr bwMode="auto">
            <a:xfrm>
              <a:off x="7094" y="5141"/>
              <a:ext cx="2037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Пряме пресування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Text Box 31"/>
            <p:cNvSpPr txBox="1">
              <a:spLocks noChangeArrowheads="1"/>
            </p:cNvSpPr>
            <p:nvPr/>
          </p:nvSpPr>
          <p:spPr bwMode="auto">
            <a:xfrm>
              <a:off x="2203" y="5141"/>
              <a:ext cx="2309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Вологе гранулювання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Text Box 30"/>
            <p:cNvSpPr txBox="1">
              <a:spLocks noChangeArrowheads="1"/>
            </p:cNvSpPr>
            <p:nvPr/>
          </p:nvSpPr>
          <p:spPr bwMode="auto">
            <a:xfrm>
              <a:off x="4784" y="5951"/>
              <a:ext cx="2038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Змішування порошків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Text Box 29"/>
            <p:cNvSpPr txBox="1">
              <a:spLocks noChangeArrowheads="1"/>
            </p:cNvSpPr>
            <p:nvPr/>
          </p:nvSpPr>
          <p:spPr bwMode="auto">
            <a:xfrm>
              <a:off x="4784" y="6896"/>
              <a:ext cx="2038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Компактування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Text Box 28"/>
            <p:cNvSpPr txBox="1">
              <a:spLocks noChangeArrowheads="1"/>
            </p:cNvSpPr>
            <p:nvPr/>
          </p:nvSpPr>
          <p:spPr bwMode="auto">
            <a:xfrm>
              <a:off x="4784" y="7571"/>
              <a:ext cx="2038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Подрібнювання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Text Box 27"/>
            <p:cNvSpPr txBox="1">
              <a:spLocks noChangeArrowheads="1"/>
            </p:cNvSpPr>
            <p:nvPr/>
          </p:nvSpPr>
          <p:spPr bwMode="auto">
            <a:xfrm>
              <a:off x="4784" y="8246"/>
              <a:ext cx="2038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Опудрювання, змішування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Text Box 26"/>
            <p:cNvSpPr txBox="1">
              <a:spLocks noChangeArrowheads="1"/>
            </p:cNvSpPr>
            <p:nvPr/>
          </p:nvSpPr>
          <p:spPr bwMode="auto">
            <a:xfrm>
              <a:off x="4784" y="9191"/>
              <a:ext cx="2038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Пресування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Text Box 25"/>
            <p:cNvSpPr txBox="1">
              <a:spLocks noChangeArrowheads="1"/>
            </p:cNvSpPr>
            <p:nvPr/>
          </p:nvSpPr>
          <p:spPr bwMode="auto">
            <a:xfrm>
              <a:off x="4784" y="9866"/>
              <a:ext cx="2038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Знепилювання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Text Box 24"/>
            <p:cNvSpPr txBox="1">
              <a:spLocks noChangeArrowheads="1"/>
            </p:cNvSpPr>
            <p:nvPr/>
          </p:nvSpPr>
          <p:spPr bwMode="auto">
            <a:xfrm>
              <a:off x="4784" y="10541"/>
              <a:ext cx="2037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Фасування та упаковка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Text Box 23"/>
            <p:cNvSpPr txBox="1">
              <a:spLocks noChangeArrowheads="1"/>
            </p:cNvSpPr>
            <p:nvPr/>
          </p:nvSpPr>
          <p:spPr bwMode="auto">
            <a:xfrm>
              <a:off x="7094" y="5951"/>
              <a:ext cx="2037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Змішування порошків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Text Box 22"/>
            <p:cNvSpPr txBox="1">
              <a:spLocks noChangeArrowheads="1"/>
            </p:cNvSpPr>
            <p:nvPr/>
          </p:nvSpPr>
          <p:spPr bwMode="auto">
            <a:xfrm>
              <a:off x="2203" y="5951"/>
              <a:ext cx="2309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Зволоження, змішування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auto">
            <a:xfrm>
              <a:off x="2203" y="6896"/>
              <a:ext cx="2309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Гранулювання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Text Box 20"/>
            <p:cNvSpPr txBox="1">
              <a:spLocks noChangeArrowheads="1"/>
            </p:cNvSpPr>
            <p:nvPr/>
          </p:nvSpPr>
          <p:spPr bwMode="auto">
            <a:xfrm>
              <a:off x="2203" y="7571"/>
              <a:ext cx="2309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Сушіння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Text Box 19"/>
            <p:cNvSpPr txBox="1">
              <a:spLocks noChangeArrowheads="1"/>
            </p:cNvSpPr>
            <p:nvPr/>
          </p:nvSpPr>
          <p:spPr bwMode="auto">
            <a:xfrm>
              <a:off x="2203" y="8246"/>
              <a:ext cx="2309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Опудрювання, змішування</a:t>
              </a:r>
              <a:endParaRPr kumimoji="0" lang="uk-UA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Line 18"/>
            <p:cNvSpPr>
              <a:spLocks noChangeShapeType="1"/>
            </p:cNvSpPr>
            <p:nvPr/>
          </p:nvSpPr>
          <p:spPr bwMode="auto">
            <a:xfrm>
              <a:off x="3290" y="5546"/>
              <a:ext cx="0" cy="4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Line 17"/>
            <p:cNvSpPr>
              <a:spLocks noChangeShapeType="1"/>
            </p:cNvSpPr>
            <p:nvPr/>
          </p:nvSpPr>
          <p:spPr bwMode="auto">
            <a:xfrm>
              <a:off x="3290" y="6626"/>
              <a:ext cx="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Line 16"/>
            <p:cNvSpPr>
              <a:spLocks noChangeShapeType="1"/>
            </p:cNvSpPr>
            <p:nvPr/>
          </p:nvSpPr>
          <p:spPr bwMode="auto">
            <a:xfrm>
              <a:off x="3290" y="7301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Line 15"/>
            <p:cNvSpPr>
              <a:spLocks noChangeShapeType="1"/>
            </p:cNvSpPr>
            <p:nvPr/>
          </p:nvSpPr>
          <p:spPr bwMode="auto">
            <a:xfrm>
              <a:off x="3290" y="7976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Line 14"/>
            <p:cNvSpPr>
              <a:spLocks noChangeShapeType="1"/>
            </p:cNvSpPr>
            <p:nvPr/>
          </p:nvSpPr>
          <p:spPr bwMode="auto">
            <a:xfrm>
              <a:off x="5735" y="6626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Line 13"/>
            <p:cNvSpPr>
              <a:spLocks noChangeShapeType="1"/>
            </p:cNvSpPr>
            <p:nvPr/>
          </p:nvSpPr>
          <p:spPr bwMode="auto">
            <a:xfrm>
              <a:off x="5735" y="7301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Line 12"/>
            <p:cNvSpPr>
              <a:spLocks noChangeShapeType="1"/>
            </p:cNvSpPr>
            <p:nvPr/>
          </p:nvSpPr>
          <p:spPr bwMode="auto">
            <a:xfrm>
              <a:off x="5735" y="7976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Line 11"/>
            <p:cNvSpPr>
              <a:spLocks noChangeShapeType="1"/>
            </p:cNvSpPr>
            <p:nvPr/>
          </p:nvSpPr>
          <p:spPr bwMode="auto">
            <a:xfrm>
              <a:off x="5735" y="8921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" name="Line 10"/>
            <p:cNvSpPr>
              <a:spLocks noChangeShapeType="1"/>
            </p:cNvSpPr>
            <p:nvPr/>
          </p:nvSpPr>
          <p:spPr bwMode="auto">
            <a:xfrm>
              <a:off x="5735" y="9596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" name="Line 9"/>
            <p:cNvSpPr>
              <a:spLocks noChangeShapeType="1"/>
            </p:cNvSpPr>
            <p:nvPr/>
          </p:nvSpPr>
          <p:spPr bwMode="auto">
            <a:xfrm>
              <a:off x="5735" y="10271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" name="Line 8"/>
            <p:cNvSpPr>
              <a:spLocks noChangeShapeType="1"/>
            </p:cNvSpPr>
            <p:nvPr/>
          </p:nvSpPr>
          <p:spPr bwMode="auto">
            <a:xfrm>
              <a:off x="5735" y="5546"/>
              <a:ext cx="0" cy="4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" name="Line 7"/>
            <p:cNvSpPr>
              <a:spLocks noChangeShapeType="1"/>
            </p:cNvSpPr>
            <p:nvPr/>
          </p:nvSpPr>
          <p:spPr bwMode="auto">
            <a:xfrm>
              <a:off x="8045" y="5546"/>
              <a:ext cx="1" cy="4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Line 6"/>
            <p:cNvSpPr>
              <a:spLocks noChangeShapeType="1"/>
            </p:cNvSpPr>
            <p:nvPr/>
          </p:nvSpPr>
          <p:spPr bwMode="auto">
            <a:xfrm>
              <a:off x="8045" y="6626"/>
              <a:ext cx="0" cy="2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" name="Line 5"/>
            <p:cNvSpPr>
              <a:spLocks noChangeShapeType="1"/>
            </p:cNvSpPr>
            <p:nvPr/>
          </p:nvSpPr>
          <p:spPr bwMode="auto">
            <a:xfrm flipH="1">
              <a:off x="6822" y="9326"/>
              <a:ext cx="122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" name="Line 4"/>
            <p:cNvSpPr>
              <a:spLocks noChangeShapeType="1"/>
            </p:cNvSpPr>
            <p:nvPr/>
          </p:nvSpPr>
          <p:spPr bwMode="auto">
            <a:xfrm>
              <a:off x="5735" y="3521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" name="Line 3"/>
            <p:cNvSpPr>
              <a:spLocks noChangeShapeType="1"/>
            </p:cNvSpPr>
            <p:nvPr/>
          </p:nvSpPr>
          <p:spPr bwMode="auto">
            <a:xfrm>
              <a:off x="5735" y="4196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" name="Line 2"/>
            <p:cNvSpPr>
              <a:spLocks noChangeShapeType="1"/>
            </p:cNvSpPr>
            <p:nvPr/>
          </p:nvSpPr>
          <p:spPr bwMode="auto">
            <a:xfrm>
              <a:off x="5735" y="4871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17" name="Rectangle 57"/>
          <p:cNvSpPr>
            <a:spLocks noChangeArrowheads="1"/>
          </p:cNvSpPr>
          <p:nvPr/>
        </p:nvSpPr>
        <p:spPr bwMode="auto">
          <a:xfrm>
            <a:off x="0" y="85725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274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9305" y="2218717"/>
            <a:ext cx="10364451" cy="1596177"/>
          </a:xfrm>
        </p:spPr>
        <p:txBody>
          <a:bodyPr>
            <a:normAutofit/>
          </a:bodyPr>
          <a:lstStyle/>
          <a:p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457117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84</TotalTime>
  <Words>147</Words>
  <Application>Microsoft Office PowerPoint</Application>
  <PresentationFormat>Широкоэкранный</PresentationFormat>
  <Paragraphs>46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Times New Roman</vt:lpstr>
      <vt:lpstr>Tw Cen MT</vt:lpstr>
      <vt:lpstr>Капля</vt:lpstr>
      <vt:lpstr>Вивчення фізико-хімічних властивостей порошків та гранулятів </vt:lpstr>
      <vt:lpstr>Конкретні цілі</vt:lpstr>
      <vt:lpstr>Теоретична інформація </vt:lpstr>
      <vt:lpstr>Теоретична інформація </vt:lpstr>
      <vt:lpstr>Питання вхідного контролю </vt:lpstr>
      <vt:lpstr>СТРУКТУРНО-ЛОГІЧНА СХЕМА ТЕХНОЛОГІЇ ТА КОНТРОЛЮ ЯКОСТІ ПОРОШКІВ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Вивчення фізико-механічних властивостей таблеток</dc:title>
  <dc:creator>Татьяна Цепкова</dc:creator>
  <cp:lastModifiedBy>Татьяна Цепкова</cp:lastModifiedBy>
  <cp:revision>11</cp:revision>
  <dcterms:created xsi:type="dcterms:W3CDTF">2020-11-19T16:15:03Z</dcterms:created>
  <dcterms:modified xsi:type="dcterms:W3CDTF">2020-11-25T10:24:21Z</dcterms:modified>
</cp:coreProperties>
</file>