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45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879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574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08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63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34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08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825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749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42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387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479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4062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39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654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15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676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34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63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19518" y="1674159"/>
            <a:ext cx="9345706" cy="3160058"/>
          </a:xfrm>
        </p:spPr>
        <p:txBody>
          <a:bodyPr/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Виготовлення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таблеток прямим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пресуванням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з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використанням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попередньої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грануляції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6306" y="94129"/>
            <a:ext cx="6548717" cy="803555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dirty="0" err="1" smtClean="0"/>
              <a:t>Одеський</a:t>
            </a:r>
            <a:r>
              <a:rPr lang="ru-RU" dirty="0" smtClean="0"/>
              <a:t> </a:t>
            </a:r>
            <a:r>
              <a:rPr lang="ru-RU" dirty="0" err="1" smtClean="0"/>
              <a:t>Національний</a:t>
            </a:r>
            <a:r>
              <a:rPr lang="ru-RU" dirty="0" smtClean="0"/>
              <a:t> </a:t>
            </a:r>
            <a:r>
              <a:rPr lang="ru-RU" dirty="0" err="1" smtClean="0"/>
              <a:t>Медичний</a:t>
            </a:r>
            <a:r>
              <a:rPr lang="ru-RU" dirty="0" smtClean="0"/>
              <a:t> </a:t>
            </a:r>
            <a:r>
              <a:rPr lang="ru-RU" dirty="0" err="1" smtClean="0"/>
              <a:t>Університет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Кафедра </a:t>
            </a:r>
            <a:r>
              <a:rPr lang="ru-RU" dirty="0" err="1" smtClean="0"/>
              <a:t>Технології</a:t>
            </a:r>
            <a:r>
              <a:rPr lang="ru-RU" dirty="0" smtClean="0"/>
              <a:t> </a:t>
            </a:r>
            <a:r>
              <a:rPr lang="ru-RU" dirty="0" err="1" smtClean="0"/>
              <a:t>ліків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3899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0714" y="1075765"/>
            <a:ext cx="3410572" cy="748553"/>
          </a:xfrm>
        </p:spPr>
        <p:txBody>
          <a:bodyPr/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35673" y="2332413"/>
            <a:ext cx="10120654" cy="173905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2400" dirty="0" err="1" smtClean="0"/>
              <a:t>Вивчити</a:t>
            </a:r>
            <a:r>
              <a:rPr lang="ru-RU" sz="2400" dirty="0" smtClean="0"/>
              <a:t> </a:t>
            </a:r>
            <a:r>
              <a:rPr lang="ru-RU" sz="2400" dirty="0" err="1" smtClean="0"/>
              <a:t>технологічні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схеми</a:t>
            </a:r>
            <a:r>
              <a:rPr lang="ru-RU" sz="2400" dirty="0" smtClean="0"/>
              <a:t> </a:t>
            </a:r>
            <a:r>
              <a:rPr lang="ru-RU" sz="2400" dirty="0" err="1" smtClean="0"/>
              <a:t>виготовлення</a:t>
            </a:r>
            <a:r>
              <a:rPr lang="ru-RU" sz="2400" dirty="0" smtClean="0"/>
              <a:t> таблеток прямим </a:t>
            </a:r>
            <a:r>
              <a:rPr lang="ru-RU" sz="2400" dirty="0" err="1" smtClean="0"/>
              <a:t>пресуванням</a:t>
            </a:r>
            <a:r>
              <a:rPr lang="ru-RU" sz="2400" dirty="0" smtClean="0"/>
              <a:t> та з </a:t>
            </a:r>
            <a:r>
              <a:rPr lang="ru-RU" sz="2400" dirty="0" err="1" smtClean="0"/>
              <a:t>використанням</a:t>
            </a:r>
            <a:r>
              <a:rPr lang="ru-RU" sz="2400" dirty="0" smtClean="0"/>
              <a:t> </a:t>
            </a:r>
            <a:r>
              <a:rPr lang="ru-RU" sz="2400" dirty="0" err="1" smtClean="0"/>
              <a:t>попередньої</a:t>
            </a:r>
            <a:r>
              <a:rPr lang="ru-RU" sz="2400" dirty="0" smtClean="0"/>
              <a:t> </a:t>
            </a:r>
            <a:r>
              <a:rPr lang="ru-RU" sz="2400" dirty="0" err="1" smtClean="0"/>
              <a:t>грануляції</a:t>
            </a:r>
            <a:r>
              <a:rPr lang="ru-RU" sz="2400" dirty="0" smtClean="0"/>
              <a:t>. </a:t>
            </a:r>
            <a:r>
              <a:rPr lang="ru-RU" sz="2400" dirty="0" err="1" smtClean="0"/>
              <a:t>Вміти</a:t>
            </a:r>
            <a:r>
              <a:rPr lang="ru-RU" sz="2400" dirty="0" smtClean="0"/>
              <a:t> </a:t>
            </a:r>
            <a:r>
              <a:rPr lang="ru-RU" sz="2400" dirty="0" err="1" smtClean="0"/>
              <a:t>раціонально</a:t>
            </a:r>
            <a:r>
              <a:rPr lang="ru-RU" sz="2400" dirty="0" smtClean="0"/>
              <a:t> </a:t>
            </a:r>
            <a:r>
              <a:rPr lang="ru-RU" sz="2400" dirty="0" err="1" smtClean="0"/>
              <a:t>підбирати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допоміжні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матеріали</a:t>
            </a:r>
            <a:r>
              <a:rPr lang="ru-RU" sz="2400" dirty="0" smtClean="0"/>
              <a:t> та </a:t>
            </a:r>
            <a:r>
              <a:rPr lang="ru-RU" sz="2400" dirty="0" err="1" smtClean="0"/>
              <a:t>оснащення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проводити</a:t>
            </a:r>
            <a:r>
              <a:rPr lang="ru-RU" sz="2400" dirty="0" smtClean="0"/>
              <a:t> контроль </a:t>
            </a:r>
            <a:r>
              <a:rPr lang="ru-RU" sz="2400" dirty="0" err="1" smtClean="0"/>
              <a:t>якості</a:t>
            </a:r>
            <a:r>
              <a:rPr lang="ru-RU" sz="2400" dirty="0" smtClean="0"/>
              <a:t>, </a:t>
            </a:r>
            <a:r>
              <a:rPr lang="ru-RU" sz="2400" dirty="0" err="1" smtClean="0"/>
              <a:t>пакування</a:t>
            </a:r>
            <a:r>
              <a:rPr lang="ru-RU" sz="2400" dirty="0" smtClean="0"/>
              <a:t> </a:t>
            </a:r>
            <a:r>
              <a:rPr lang="ru-RU" sz="2400" dirty="0" smtClean="0"/>
              <a:t>та </a:t>
            </a:r>
            <a:r>
              <a:rPr lang="ru-RU" sz="2400" dirty="0" err="1" smtClean="0"/>
              <a:t>маркування</a:t>
            </a:r>
            <a:r>
              <a:rPr lang="ru-RU" sz="2400" dirty="0" smtClean="0"/>
              <a:t> готового продукту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64717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8226" y="744070"/>
            <a:ext cx="5575548" cy="667871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5152" y="1788459"/>
            <a:ext cx="11416553" cy="3872753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Пресування</a:t>
            </a:r>
            <a:r>
              <a:rPr lang="ru-RU" sz="2000" dirty="0" smtClean="0"/>
              <a:t> (</a:t>
            </a:r>
            <a:r>
              <a:rPr lang="ru-RU" sz="2000" dirty="0" err="1" smtClean="0"/>
              <a:t>таблетування</a:t>
            </a:r>
            <a:r>
              <a:rPr lang="ru-RU" sz="2000" dirty="0" smtClean="0"/>
              <a:t>). </a:t>
            </a:r>
            <a:r>
              <a:rPr lang="ru-RU" sz="2000" dirty="0" err="1" smtClean="0"/>
              <a:t>Це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</a:t>
            </a:r>
            <a:r>
              <a:rPr lang="ru-RU" sz="2000" dirty="0" smtClean="0"/>
              <a:t> </a:t>
            </a:r>
            <a:r>
              <a:rPr lang="ru-RU" sz="2000" dirty="0" err="1" smtClean="0"/>
              <a:t>створення</a:t>
            </a:r>
            <a:r>
              <a:rPr lang="ru-RU" sz="2000" dirty="0" smtClean="0"/>
              <a:t> таблеток з </a:t>
            </a:r>
            <a:r>
              <a:rPr lang="ru-RU" sz="2000" dirty="0" err="1" smtClean="0"/>
              <a:t>гранульованого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порошкованого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матеріалу</a:t>
            </a:r>
            <a:r>
              <a:rPr lang="ru-RU" sz="2000" dirty="0" smtClean="0"/>
              <a:t> </a:t>
            </a:r>
            <a:r>
              <a:rPr lang="ru-RU" sz="2000" dirty="0" err="1" smtClean="0"/>
              <a:t>під</a:t>
            </a:r>
            <a:r>
              <a:rPr lang="ru-RU" sz="2000" dirty="0" smtClean="0"/>
              <a:t> </a:t>
            </a:r>
            <a:r>
              <a:rPr lang="ru-RU" sz="2000" dirty="0" err="1" smtClean="0"/>
              <a:t>дією</a:t>
            </a:r>
            <a:r>
              <a:rPr lang="ru-RU" sz="2000" dirty="0" smtClean="0"/>
              <a:t> </a:t>
            </a:r>
            <a:r>
              <a:rPr lang="ru-RU" sz="2000" dirty="0" err="1" smtClean="0"/>
              <a:t>тиску</a:t>
            </a:r>
            <a:r>
              <a:rPr lang="ru-RU" sz="2000" dirty="0" smtClean="0"/>
              <a:t>. В </a:t>
            </a:r>
            <a:r>
              <a:rPr lang="ru-RU" sz="2000" dirty="0" err="1" smtClean="0"/>
              <a:t>сучасному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фармацевтичному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виробництві</a:t>
            </a:r>
            <a:r>
              <a:rPr lang="ru-RU" sz="2000" dirty="0" smtClean="0"/>
              <a:t> </a:t>
            </a:r>
            <a:r>
              <a:rPr lang="ru-RU" sz="2000" dirty="0" err="1" smtClean="0"/>
              <a:t>таблетування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здійснюється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спеціальних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пресах</a:t>
            </a:r>
            <a:r>
              <a:rPr lang="ru-RU" sz="2000" dirty="0" smtClean="0"/>
              <a:t> – </a:t>
            </a:r>
            <a:r>
              <a:rPr lang="ru-RU" sz="2000" dirty="0" err="1"/>
              <a:t>р</a:t>
            </a:r>
            <a:r>
              <a:rPr lang="ru-RU" sz="2000" dirty="0" err="1" smtClean="0"/>
              <a:t>ототних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таблеточних</a:t>
            </a:r>
            <a:r>
              <a:rPr lang="ru-RU" sz="2000" dirty="0" smtClean="0"/>
              <a:t> машинах. </a:t>
            </a:r>
            <a:r>
              <a:rPr lang="ru-RU" sz="2000" dirty="0" err="1" smtClean="0"/>
              <a:t>Пресування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таблетованих</a:t>
            </a:r>
            <a:r>
              <a:rPr lang="ru-RU" sz="2000" dirty="0" smtClean="0"/>
              <a:t> машинах </a:t>
            </a:r>
            <a:r>
              <a:rPr lang="ru-RU" sz="2000" dirty="0" err="1" smtClean="0"/>
              <a:t>здійснюється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прес-інструментом</a:t>
            </a:r>
            <a:r>
              <a:rPr lang="ru-RU" sz="2000" dirty="0" smtClean="0"/>
              <a:t>, </a:t>
            </a:r>
            <a:r>
              <a:rPr lang="ru-RU" sz="2000" dirty="0" err="1" smtClean="0"/>
              <a:t>який</a:t>
            </a:r>
            <a:r>
              <a:rPr lang="ru-RU" sz="2000" dirty="0" smtClean="0"/>
              <a:t> </a:t>
            </a:r>
            <a:r>
              <a:rPr lang="ru-RU" sz="2000" dirty="0" err="1" smtClean="0"/>
              <a:t>складається</a:t>
            </a:r>
            <a:r>
              <a:rPr lang="ru-RU" sz="2000" dirty="0" smtClean="0"/>
              <a:t> з </a:t>
            </a:r>
            <a:r>
              <a:rPr lang="ru-RU" sz="2000" dirty="0" err="1" smtClean="0"/>
              <a:t>матриці</a:t>
            </a:r>
            <a:r>
              <a:rPr lang="ru-RU" sz="2000" dirty="0" smtClean="0"/>
              <a:t> та двух </a:t>
            </a:r>
            <a:r>
              <a:rPr lang="ru-RU" sz="2000" dirty="0" err="1" smtClean="0"/>
              <a:t>пуансонів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Технологічний</a:t>
            </a:r>
            <a:r>
              <a:rPr lang="ru-RU" sz="2000" dirty="0" smtClean="0"/>
              <a:t> цикл </a:t>
            </a:r>
            <a:r>
              <a:rPr lang="ru-RU" sz="2000" dirty="0" err="1" smtClean="0"/>
              <a:t>таблетування</a:t>
            </a:r>
            <a:r>
              <a:rPr lang="ru-RU" sz="2000" dirty="0" smtClean="0"/>
              <a:t> на РТМ </a:t>
            </a:r>
            <a:r>
              <a:rPr lang="ru-RU" sz="2000" dirty="0" err="1" smtClean="0"/>
              <a:t>складається</a:t>
            </a:r>
            <a:r>
              <a:rPr lang="ru-RU" sz="2000" dirty="0" smtClean="0"/>
              <a:t> з ряду </a:t>
            </a:r>
            <a:r>
              <a:rPr lang="ru-RU" sz="2000" dirty="0" err="1" smtClean="0"/>
              <a:t>послідовних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операцій</a:t>
            </a:r>
            <a:r>
              <a:rPr lang="ru-RU" sz="2000" dirty="0" smtClean="0"/>
              <a:t>: </a:t>
            </a:r>
            <a:r>
              <a:rPr lang="ru-RU" sz="2000" dirty="0" err="1" smtClean="0"/>
              <a:t>дозування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матеріалу</a:t>
            </a:r>
            <a:r>
              <a:rPr lang="ru-RU" sz="2000" dirty="0" smtClean="0"/>
              <a:t>, </a:t>
            </a:r>
            <a:r>
              <a:rPr lang="ru-RU" sz="2000" dirty="0" err="1" smtClean="0"/>
              <a:t>пресування</a:t>
            </a:r>
            <a:r>
              <a:rPr lang="ru-RU" sz="2000" dirty="0" smtClean="0"/>
              <a:t> (</a:t>
            </a:r>
            <a:r>
              <a:rPr lang="ru-RU" sz="2000" dirty="0" err="1" smtClean="0"/>
              <a:t>створення</a:t>
            </a:r>
            <a:r>
              <a:rPr lang="ru-RU" sz="2000" dirty="0" smtClean="0"/>
              <a:t> таблеток), </a:t>
            </a:r>
            <a:r>
              <a:rPr lang="ru-RU" sz="2000" dirty="0" err="1" smtClean="0"/>
              <a:t>її</a:t>
            </a:r>
            <a:r>
              <a:rPr lang="ru-RU" sz="2000" dirty="0" smtClean="0"/>
              <a:t> </a:t>
            </a:r>
            <a:r>
              <a:rPr lang="ru-RU" sz="2000" dirty="0" err="1" smtClean="0"/>
              <a:t>виталкування</a:t>
            </a:r>
            <a:r>
              <a:rPr lang="ru-RU" sz="2000" dirty="0" smtClean="0"/>
              <a:t> та </a:t>
            </a:r>
            <a:r>
              <a:rPr lang="ru-RU" sz="2000" dirty="0" err="1" smtClean="0"/>
              <a:t>скидання</a:t>
            </a:r>
            <a:r>
              <a:rPr lang="ru-RU" sz="2000" dirty="0" smtClean="0"/>
              <a:t>. </a:t>
            </a:r>
            <a:r>
              <a:rPr lang="ru-RU" sz="2000" dirty="0" err="1" smtClean="0"/>
              <a:t>Всі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перераховані</a:t>
            </a:r>
            <a:r>
              <a:rPr lang="ru-RU" sz="2000" dirty="0" smtClean="0"/>
              <a:t> </a:t>
            </a:r>
            <a:r>
              <a:rPr lang="ru-RU" sz="2000" dirty="0" err="1" smtClean="0"/>
              <a:t>операції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здійснюються</a:t>
            </a:r>
            <a:r>
              <a:rPr lang="ru-RU" sz="2000" dirty="0" smtClean="0"/>
              <a:t> автоматично одна за </a:t>
            </a:r>
            <a:r>
              <a:rPr lang="ru-RU" sz="2000" dirty="0" err="1" smtClean="0"/>
              <a:t>іншою</a:t>
            </a:r>
            <a:r>
              <a:rPr lang="ru-RU" sz="2000" dirty="0" smtClean="0"/>
              <a:t> за </a:t>
            </a:r>
            <a:r>
              <a:rPr lang="ru-RU" sz="2000" dirty="0" err="1" smtClean="0"/>
              <a:t>допомогою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відповідних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виконуючих</a:t>
            </a:r>
            <a:r>
              <a:rPr lang="ru-RU" sz="2000" dirty="0" smtClean="0"/>
              <a:t> </a:t>
            </a:r>
            <a:r>
              <a:rPr lang="ru-RU" sz="2000" dirty="0" err="1" smtClean="0"/>
              <a:t>механізмів</a:t>
            </a:r>
            <a:r>
              <a:rPr lang="ru-RU" sz="2000" dirty="0" smtClean="0"/>
              <a:t>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35480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7543" y="488576"/>
            <a:ext cx="5736913" cy="735106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Теоретична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88260" y="1371600"/>
            <a:ext cx="11575676" cy="4975411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Гранулювання</a:t>
            </a:r>
            <a:r>
              <a:rPr lang="ru-RU" sz="2000" dirty="0" smtClean="0"/>
              <a:t> – </a:t>
            </a:r>
            <a:r>
              <a:rPr lang="ru-RU" sz="2000" dirty="0" err="1" smtClean="0"/>
              <a:t>напрвлене</a:t>
            </a:r>
            <a:r>
              <a:rPr lang="ru-RU" sz="2000" dirty="0" smtClean="0"/>
              <a:t> </a:t>
            </a:r>
            <a:r>
              <a:rPr lang="ru-RU" sz="2000" dirty="0" err="1" smtClean="0"/>
              <a:t>укрупнення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частин</a:t>
            </a:r>
            <a:r>
              <a:rPr lang="ru-RU" sz="2000" dirty="0" smtClean="0"/>
              <a:t>, </a:t>
            </a:r>
            <a:r>
              <a:rPr lang="ru-RU" sz="2000" dirty="0" err="1" smtClean="0"/>
              <a:t>тобто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перетворення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порошкоподібного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матеріалу</a:t>
            </a:r>
            <a:r>
              <a:rPr lang="ru-RU" sz="2000" dirty="0" smtClean="0"/>
              <a:t> в зерна </a:t>
            </a:r>
            <a:r>
              <a:rPr lang="ru-RU" sz="2000" dirty="0" err="1" smtClean="0"/>
              <a:t>певного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розміру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необхідно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покращення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сипучості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таблетованної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суміші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попередження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її</a:t>
            </a:r>
            <a:r>
              <a:rPr lang="ru-RU" sz="2000" dirty="0" smtClean="0"/>
              <a:t> </a:t>
            </a:r>
            <a:r>
              <a:rPr lang="ru-RU" sz="2000" dirty="0" err="1" smtClean="0"/>
              <a:t>розшарування</a:t>
            </a:r>
            <a:r>
              <a:rPr lang="ru-RU" sz="2000" dirty="0" smtClean="0"/>
              <a:t>. </a:t>
            </a:r>
            <a:r>
              <a:rPr lang="ru-RU" sz="2000" dirty="0" err="1" smtClean="0"/>
              <a:t>Покращення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сипучості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відбувається</a:t>
            </a:r>
            <a:r>
              <a:rPr lang="ru-RU" sz="2000" dirty="0" smtClean="0"/>
              <a:t> в </a:t>
            </a:r>
            <a:r>
              <a:rPr lang="ru-RU" sz="2000" dirty="0" err="1" smtClean="0"/>
              <a:t>результаті</a:t>
            </a:r>
            <a:r>
              <a:rPr lang="ru-RU" sz="2000" dirty="0" smtClean="0"/>
              <a:t> </a:t>
            </a:r>
            <a:r>
              <a:rPr lang="ru-RU" sz="2000" dirty="0" err="1" smtClean="0"/>
              <a:t>значного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зменшення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сумарної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поверхні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частин</a:t>
            </a:r>
            <a:r>
              <a:rPr lang="ru-RU" sz="2000" dirty="0" smtClean="0"/>
              <a:t> при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слипанні</a:t>
            </a:r>
            <a:r>
              <a:rPr lang="ru-RU" sz="2000" dirty="0" smtClean="0"/>
              <a:t> в </a:t>
            </a:r>
            <a:r>
              <a:rPr lang="ru-RU" sz="2000" dirty="0" err="1" smtClean="0"/>
              <a:t>гранули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відповідного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зменшення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тертя</a:t>
            </a:r>
            <a:r>
              <a:rPr lang="ru-RU" sz="2000" dirty="0" smtClean="0"/>
              <a:t>, яке </a:t>
            </a:r>
            <a:r>
              <a:rPr lang="ru-RU" sz="2000" dirty="0" err="1" smtClean="0"/>
              <a:t>виникає</a:t>
            </a:r>
            <a:r>
              <a:rPr lang="ru-RU" sz="2000" dirty="0" smtClean="0"/>
              <a:t> </a:t>
            </a:r>
            <a:r>
              <a:rPr lang="ru-RU" sz="2000" dirty="0" err="1" smtClean="0"/>
              <a:t>між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частинами</a:t>
            </a:r>
            <a:r>
              <a:rPr lang="ru-RU" sz="2000" dirty="0" smtClean="0"/>
              <a:t> при </a:t>
            </a:r>
            <a:r>
              <a:rPr lang="ru-RU" sz="2000" dirty="0" err="1" smtClean="0"/>
              <a:t>русі</a:t>
            </a:r>
            <a:r>
              <a:rPr lang="ru-RU" sz="2000" dirty="0" smtClean="0"/>
              <a:t>. </a:t>
            </a:r>
            <a:r>
              <a:rPr lang="ru-RU" sz="2000" dirty="0" err="1" smtClean="0"/>
              <a:t>Розшарування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порошкоподібної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суміші</a:t>
            </a:r>
            <a:r>
              <a:rPr lang="ru-RU" sz="2000" dirty="0" smtClean="0"/>
              <a:t> </a:t>
            </a:r>
            <a:r>
              <a:rPr lang="ru-RU" sz="2000" dirty="0" err="1" smtClean="0"/>
              <a:t>зазвичай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відбувається</a:t>
            </a:r>
            <a:r>
              <a:rPr lang="ru-RU" sz="2000" dirty="0" smtClean="0"/>
              <a:t> за </a:t>
            </a:r>
            <a:r>
              <a:rPr lang="ru-RU" sz="2000" dirty="0" err="1" smtClean="0"/>
              <a:t>рахунок</a:t>
            </a:r>
            <a:r>
              <a:rPr lang="ru-RU" sz="2000" dirty="0" smtClean="0"/>
              <a:t> </a:t>
            </a:r>
            <a:r>
              <a:rPr lang="ru-RU" sz="2000" dirty="0" err="1" smtClean="0"/>
              <a:t>різниці</a:t>
            </a:r>
            <a:r>
              <a:rPr lang="ru-RU" sz="2000" dirty="0" smtClean="0"/>
              <a:t> в </a:t>
            </a:r>
            <a:r>
              <a:rPr lang="ru-RU" sz="2000" dirty="0" err="1" smtClean="0"/>
              <a:t>розмірах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частин</a:t>
            </a:r>
            <a:r>
              <a:rPr lang="ru-RU" sz="2000" dirty="0" smtClean="0"/>
              <a:t> та </a:t>
            </a:r>
            <a:r>
              <a:rPr lang="ru-RU" sz="2000" dirty="0" err="1" smtClean="0"/>
              <a:t>значеннях</a:t>
            </a:r>
            <a:r>
              <a:rPr lang="ru-RU" sz="2000" dirty="0" smtClean="0"/>
              <a:t> </a:t>
            </a:r>
            <a:r>
              <a:rPr lang="ru-RU" sz="2000" dirty="0" err="1" smtClean="0"/>
              <a:t>питомої</a:t>
            </a:r>
            <a:r>
              <a:rPr lang="ru-RU" sz="2000" dirty="0" smtClean="0"/>
              <a:t> </a:t>
            </a:r>
            <a:r>
              <a:rPr lang="ru-RU" sz="2000" dirty="0" err="1" smtClean="0"/>
              <a:t>густини</a:t>
            </a:r>
            <a:r>
              <a:rPr lang="ru-RU" sz="2000" dirty="0" smtClean="0"/>
              <a:t> </a:t>
            </a:r>
            <a:r>
              <a:rPr lang="ru-RU" sz="2000" dirty="0" err="1" smtClean="0"/>
              <a:t>лікарських</a:t>
            </a:r>
            <a:r>
              <a:rPr lang="ru-RU" sz="2000" dirty="0" smtClean="0"/>
              <a:t> та </a:t>
            </a:r>
            <a:r>
              <a:rPr lang="ru-RU" sz="2000" dirty="0" err="1" smtClean="0"/>
              <a:t>допоміжних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компонентів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входять</a:t>
            </a:r>
            <a:r>
              <a:rPr lang="ru-RU" sz="2000" dirty="0" smtClean="0"/>
              <a:t> в </a:t>
            </a:r>
            <a:r>
              <a:rPr lang="ru-RU" sz="2000" dirty="0" err="1" smtClean="0"/>
              <a:t>її</a:t>
            </a:r>
            <a:r>
              <a:rPr lang="ru-RU" sz="2000" dirty="0" smtClean="0"/>
              <a:t> склад. </a:t>
            </a:r>
            <a:r>
              <a:rPr lang="ru-RU" sz="2000" dirty="0" err="1" smtClean="0"/>
              <a:t>Розшарування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таблетованної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маси</a:t>
            </a:r>
            <a:r>
              <a:rPr lang="ru-RU" sz="2000" dirty="0" smtClean="0"/>
              <a:t> – </a:t>
            </a:r>
            <a:r>
              <a:rPr lang="ru-RU" sz="2000" dirty="0" err="1" smtClean="0"/>
              <a:t>небезбечний</a:t>
            </a:r>
            <a:r>
              <a:rPr lang="ru-RU" sz="2000" dirty="0" smtClean="0"/>
              <a:t> та </a:t>
            </a:r>
            <a:r>
              <a:rPr lang="ru-RU" sz="2000" dirty="0" err="1" smtClean="0"/>
              <a:t>неприпустимий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</a:t>
            </a:r>
            <a:r>
              <a:rPr lang="ru-RU" sz="2000" dirty="0" smtClean="0"/>
              <a:t>, </a:t>
            </a:r>
            <a:r>
              <a:rPr lang="ru-RU" sz="2000" dirty="0" err="1" smtClean="0"/>
              <a:t>який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визиває</a:t>
            </a:r>
            <a:r>
              <a:rPr lang="ru-RU" sz="2000" dirty="0" smtClean="0"/>
              <a:t> </a:t>
            </a:r>
            <a:r>
              <a:rPr lang="ru-RU" sz="2000" dirty="0" err="1" smtClean="0"/>
              <a:t>порушення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дозування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компонентів</a:t>
            </a:r>
            <a:r>
              <a:rPr lang="ru-RU" sz="2000" dirty="0" smtClean="0"/>
              <a:t>. </a:t>
            </a:r>
          </a:p>
          <a:p>
            <a:r>
              <a:rPr lang="ru-RU" sz="2000" dirty="0"/>
              <a:t> </a:t>
            </a:r>
            <a:r>
              <a:rPr lang="ru-RU" sz="2000" dirty="0" err="1" smtClean="0"/>
              <a:t>Гранулювання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запобігає</a:t>
            </a:r>
            <a:r>
              <a:rPr lang="ru-RU" sz="2000" dirty="0" smtClean="0"/>
              <a:t> </a:t>
            </a:r>
            <a:r>
              <a:rPr lang="ru-RU" sz="2000" dirty="0" err="1" smtClean="0"/>
              <a:t>цій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небезпеці</a:t>
            </a:r>
            <a:r>
              <a:rPr lang="ru-RU" sz="2000" dirty="0" smtClean="0"/>
              <a:t>, </a:t>
            </a:r>
            <a:r>
              <a:rPr lang="ru-RU" sz="2000" dirty="0" err="1" smtClean="0"/>
              <a:t>оскільки</a:t>
            </a:r>
            <a:r>
              <a:rPr lang="ru-RU" sz="2000" dirty="0" smtClean="0"/>
              <a:t> в </a:t>
            </a:r>
            <a:r>
              <a:rPr lang="ru-RU" sz="2000" dirty="0" err="1" smtClean="0"/>
              <a:t>процесі</a:t>
            </a:r>
            <a:r>
              <a:rPr lang="ru-RU" sz="2000" dirty="0" smtClean="0"/>
              <a:t> </a:t>
            </a:r>
            <a:r>
              <a:rPr lang="ru-RU" sz="2000" dirty="0" err="1" smtClean="0"/>
              <a:t>отримання</a:t>
            </a:r>
            <a:r>
              <a:rPr lang="ru-RU" sz="2000" dirty="0" smtClean="0"/>
              <a:t> гранул </a:t>
            </a:r>
            <a:r>
              <a:rPr lang="ru-RU" sz="2000" dirty="0" err="1" smtClean="0"/>
              <a:t>відбувається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злипання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частинок</a:t>
            </a:r>
            <a:r>
              <a:rPr lang="ru-RU" sz="2000" dirty="0" smtClean="0"/>
              <a:t> </a:t>
            </a:r>
            <a:r>
              <a:rPr lang="ru-RU" sz="2000" dirty="0" err="1" smtClean="0"/>
              <a:t>різного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розміру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питомої</a:t>
            </a:r>
            <a:r>
              <a:rPr lang="ru-RU" sz="2000" dirty="0" smtClean="0"/>
              <a:t> </a:t>
            </a:r>
            <a:r>
              <a:rPr lang="ru-RU" sz="2000" dirty="0" err="1" smtClean="0"/>
              <a:t>густини</a:t>
            </a:r>
            <a:r>
              <a:rPr lang="ru-RU" sz="2000" dirty="0" smtClean="0"/>
              <a:t>. </a:t>
            </a:r>
            <a:r>
              <a:rPr lang="ru-RU" sz="2000" dirty="0" err="1" smtClean="0"/>
              <a:t>Гранулят</a:t>
            </a:r>
            <a:r>
              <a:rPr lang="ru-RU" sz="2000" dirty="0" smtClean="0"/>
              <a:t>, </a:t>
            </a:r>
            <a:r>
              <a:rPr lang="ru-RU" sz="2000" dirty="0" err="1" smtClean="0"/>
              <a:t>який</a:t>
            </a:r>
            <a:r>
              <a:rPr lang="ru-RU" sz="2000" dirty="0" smtClean="0"/>
              <a:t> </a:t>
            </a:r>
            <a:r>
              <a:rPr lang="ru-RU" sz="2000" dirty="0" err="1" smtClean="0"/>
              <a:t>утворюється</a:t>
            </a:r>
            <a:r>
              <a:rPr lang="ru-RU" sz="2000" dirty="0" smtClean="0"/>
              <a:t>, при </a:t>
            </a:r>
            <a:r>
              <a:rPr lang="ru-RU" sz="2000" dirty="0" err="1" smtClean="0"/>
              <a:t>рівності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розмірів</a:t>
            </a:r>
            <a:r>
              <a:rPr lang="ru-RU" sz="2000" dirty="0" smtClean="0"/>
              <a:t> гранул, </a:t>
            </a:r>
            <a:r>
              <a:rPr lang="ru-RU" sz="2000" dirty="0" err="1" smtClean="0"/>
              <a:t>набуває</a:t>
            </a:r>
            <a:r>
              <a:rPr lang="ru-RU" sz="2000" dirty="0" smtClean="0"/>
              <a:t> </a:t>
            </a:r>
            <a:r>
              <a:rPr lang="ru-RU" sz="2000" dirty="0" err="1" smtClean="0"/>
              <a:t>достатньо</a:t>
            </a:r>
            <a:r>
              <a:rPr lang="ru-RU" sz="2000" dirty="0" smtClean="0"/>
              <a:t> </a:t>
            </a:r>
            <a:r>
              <a:rPr lang="ru-RU" sz="2000" dirty="0" err="1" smtClean="0"/>
              <a:t>постійну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насипну</a:t>
            </a:r>
            <a:r>
              <a:rPr lang="ru-RU" sz="2000" dirty="0" smtClean="0"/>
              <a:t> </a:t>
            </a:r>
            <a:r>
              <a:rPr lang="ru-RU" sz="2000" dirty="0" err="1" smtClean="0"/>
              <a:t>масу</a:t>
            </a:r>
            <a:r>
              <a:rPr lang="ru-RU" sz="2000" dirty="0" smtClean="0"/>
              <a:t>.  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8844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7408" y="475129"/>
            <a:ext cx="6557184" cy="694765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вхідного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контролю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64775" y="1465730"/>
            <a:ext cx="10932459" cy="505609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Характеристика таблеток як </a:t>
            </a:r>
            <a:r>
              <a:rPr lang="ru-RU" sz="2000" dirty="0" err="1" smtClean="0"/>
              <a:t>лікарської</a:t>
            </a:r>
            <a:r>
              <a:rPr lang="ru-RU" sz="2000" dirty="0" smtClean="0"/>
              <a:t> </a:t>
            </a:r>
            <a:r>
              <a:rPr lang="ru-RU" sz="2000" dirty="0" err="1" smtClean="0"/>
              <a:t>форми</a:t>
            </a:r>
            <a:r>
              <a:rPr lang="ru-RU" sz="2000" dirty="0" smtClean="0"/>
              <a:t>. </a:t>
            </a:r>
            <a:r>
              <a:rPr lang="ru-RU" sz="2000" dirty="0" err="1" smtClean="0"/>
              <a:t>Види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групи</a:t>
            </a:r>
            <a:r>
              <a:rPr lang="ru-RU" sz="2000" dirty="0" smtClean="0"/>
              <a:t> таблеток. </a:t>
            </a:r>
          </a:p>
          <a:p>
            <a:r>
              <a:rPr lang="ru-RU" sz="2000" dirty="0" err="1" smtClean="0"/>
              <a:t>Позитивні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негативні</a:t>
            </a:r>
            <a:r>
              <a:rPr lang="ru-RU" sz="2000" dirty="0" smtClean="0"/>
              <a:t> </a:t>
            </a:r>
            <a:r>
              <a:rPr lang="ru-RU" sz="2000" dirty="0" err="1" smtClean="0"/>
              <a:t>сторони</a:t>
            </a:r>
            <a:r>
              <a:rPr lang="ru-RU" sz="2000" dirty="0" smtClean="0"/>
              <a:t> прямого </a:t>
            </a:r>
            <a:r>
              <a:rPr lang="ru-RU" sz="2000" dirty="0" err="1" smtClean="0"/>
              <a:t>пресування</a:t>
            </a:r>
            <a:r>
              <a:rPr lang="ru-RU" sz="2000" dirty="0" smtClean="0"/>
              <a:t>. </a:t>
            </a:r>
          </a:p>
          <a:p>
            <a:r>
              <a:rPr lang="ru-RU" sz="2000" dirty="0" err="1" smtClean="0"/>
              <a:t>Основні</a:t>
            </a:r>
            <a:r>
              <a:rPr lang="ru-RU" sz="2000" dirty="0" smtClean="0"/>
              <a:t> напрямки </a:t>
            </a:r>
            <a:r>
              <a:rPr lang="ru-RU" sz="2000" dirty="0" err="1" smtClean="0"/>
              <a:t>виготовлення</a:t>
            </a:r>
            <a:r>
              <a:rPr lang="ru-RU" sz="2000" dirty="0" smtClean="0"/>
              <a:t> таблеток прямим </a:t>
            </a:r>
            <a:r>
              <a:rPr lang="ru-RU" sz="2000" dirty="0" err="1" smtClean="0"/>
              <a:t>пресуванням</a:t>
            </a:r>
            <a:r>
              <a:rPr lang="ru-RU" sz="2000" dirty="0" smtClean="0"/>
              <a:t>. </a:t>
            </a:r>
          </a:p>
          <a:p>
            <a:r>
              <a:rPr lang="ru-RU" sz="2000" dirty="0" err="1" smtClean="0"/>
              <a:t>Стадії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технологічного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процесу</a:t>
            </a:r>
            <a:r>
              <a:rPr lang="ru-RU" sz="2000" dirty="0" smtClean="0"/>
              <a:t> </a:t>
            </a:r>
            <a:r>
              <a:rPr lang="ru-RU" sz="2000" dirty="0" err="1" smtClean="0"/>
              <a:t>отримання</a:t>
            </a:r>
            <a:r>
              <a:rPr lang="ru-RU" sz="2000" dirty="0" smtClean="0"/>
              <a:t> таблеток прямим </a:t>
            </a:r>
            <a:r>
              <a:rPr lang="ru-RU" sz="2000" dirty="0" err="1" smtClean="0"/>
              <a:t>пресуванням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Цілі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основні</a:t>
            </a:r>
            <a:r>
              <a:rPr lang="ru-RU" sz="2000" dirty="0" smtClean="0"/>
              <a:t> </a:t>
            </a:r>
            <a:r>
              <a:rPr lang="ru-RU" sz="2000" dirty="0" err="1" smtClean="0"/>
              <a:t>типи</a:t>
            </a:r>
            <a:r>
              <a:rPr lang="ru-RU" sz="2000" dirty="0" smtClean="0"/>
              <a:t> </a:t>
            </a:r>
            <a:r>
              <a:rPr lang="ru-RU" sz="2000" dirty="0" err="1" smtClean="0"/>
              <a:t>грануляції</a:t>
            </a:r>
            <a:r>
              <a:rPr lang="ru-RU" sz="2000" dirty="0" smtClean="0"/>
              <a:t> при </a:t>
            </a:r>
            <a:r>
              <a:rPr lang="ru-RU" sz="2000" dirty="0" err="1" smtClean="0"/>
              <a:t>виготовленні</a:t>
            </a:r>
            <a:r>
              <a:rPr lang="ru-RU" sz="2000" dirty="0" smtClean="0"/>
              <a:t> таблеток. </a:t>
            </a:r>
          </a:p>
          <a:p>
            <a:r>
              <a:rPr lang="ru-RU" sz="2000" dirty="0" err="1" smtClean="0"/>
              <a:t>Волога</a:t>
            </a:r>
            <a:r>
              <a:rPr lang="ru-RU" sz="2000" dirty="0" smtClean="0"/>
              <a:t> </a:t>
            </a:r>
            <a:r>
              <a:rPr lang="ru-RU" sz="2000" dirty="0" err="1" smtClean="0"/>
              <a:t>гарнуляція</a:t>
            </a:r>
            <a:r>
              <a:rPr lang="ru-RU" sz="2000" dirty="0" smtClean="0"/>
              <a:t>. </a:t>
            </a:r>
            <a:r>
              <a:rPr lang="ru-RU" sz="2000" dirty="0" err="1" smtClean="0"/>
              <a:t>Позитивні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негативні</a:t>
            </a:r>
            <a:r>
              <a:rPr lang="ru-RU" sz="2000" dirty="0" smtClean="0"/>
              <a:t> </a:t>
            </a:r>
            <a:r>
              <a:rPr lang="ru-RU" sz="2000" dirty="0" err="1" smtClean="0"/>
              <a:t>сторони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процесу</a:t>
            </a:r>
            <a:r>
              <a:rPr lang="ru-RU" sz="2000" dirty="0" smtClean="0"/>
              <a:t>. </a:t>
            </a:r>
          </a:p>
          <a:p>
            <a:r>
              <a:rPr lang="ru-RU" sz="2000" dirty="0" err="1" smtClean="0"/>
              <a:t>Способи</a:t>
            </a:r>
            <a:r>
              <a:rPr lang="ru-RU" sz="2000" dirty="0" smtClean="0"/>
              <a:t> </a:t>
            </a:r>
            <a:r>
              <a:rPr lang="ru-RU" sz="2000" dirty="0" err="1" smtClean="0"/>
              <a:t>структурної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грануляції</a:t>
            </a:r>
            <a:r>
              <a:rPr lang="ru-RU" sz="2000" dirty="0" smtClean="0"/>
              <a:t>. </a:t>
            </a:r>
          </a:p>
          <a:p>
            <a:r>
              <a:rPr lang="ru-RU" sz="2000" dirty="0" err="1" smtClean="0"/>
              <a:t>Випадки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сухої</a:t>
            </a:r>
            <a:r>
              <a:rPr lang="ru-RU" sz="2000" dirty="0" smtClean="0"/>
              <a:t> </a:t>
            </a:r>
            <a:r>
              <a:rPr lang="ru-RU" sz="2000" dirty="0" err="1" smtClean="0"/>
              <a:t>грануляції</a:t>
            </a:r>
            <a:r>
              <a:rPr lang="ru-RU" sz="2000" dirty="0"/>
              <a:t> </a:t>
            </a:r>
            <a:r>
              <a:rPr lang="ru-RU" sz="2000" dirty="0" smtClean="0"/>
              <a:t>(</a:t>
            </a:r>
            <a:r>
              <a:rPr lang="ru-RU" sz="2000" dirty="0" err="1" smtClean="0"/>
              <a:t>грануляція</a:t>
            </a:r>
            <a:r>
              <a:rPr lang="ru-RU" sz="2000" dirty="0" smtClean="0"/>
              <a:t> помелом).</a:t>
            </a:r>
          </a:p>
          <a:p>
            <a:r>
              <a:rPr lang="ru-RU" sz="2000" dirty="0"/>
              <a:t> </a:t>
            </a:r>
            <a:r>
              <a:rPr lang="ru-RU" sz="2000" dirty="0" err="1" smtClean="0"/>
              <a:t>Групи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допоміжних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речовин</a:t>
            </a:r>
            <a:r>
              <a:rPr lang="ru-RU" sz="2000" dirty="0" smtClean="0"/>
              <a:t> у </a:t>
            </a:r>
            <a:r>
              <a:rPr lang="ru-RU" sz="2000" dirty="0" err="1" smtClean="0"/>
              <a:t>виготовленні</a:t>
            </a:r>
            <a:r>
              <a:rPr lang="ru-RU" sz="2000" dirty="0" smtClean="0"/>
              <a:t> таблеток. </a:t>
            </a:r>
          </a:p>
          <a:p>
            <a:r>
              <a:rPr lang="ru-RU" sz="2000" dirty="0" err="1" smtClean="0"/>
              <a:t>Стадії</a:t>
            </a:r>
            <a:r>
              <a:rPr lang="ru-RU" sz="2000" dirty="0" smtClean="0"/>
              <a:t> та </a:t>
            </a:r>
            <a:r>
              <a:rPr lang="ru-RU" sz="2000" dirty="0" err="1" smtClean="0"/>
              <a:t>апаратне</a:t>
            </a:r>
            <a:r>
              <a:rPr lang="ru-RU" sz="2000" dirty="0" smtClean="0"/>
              <a:t> </a:t>
            </a:r>
            <a:r>
              <a:rPr lang="ru-RU" sz="2000" dirty="0" err="1" smtClean="0"/>
              <a:t>оснащення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виготовлення</a:t>
            </a:r>
            <a:r>
              <a:rPr lang="ru-RU" sz="2000" dirty="0" smtClean="0"/>
              <a:t> таблеток з </a:t>
            </a:r>
            <a:r>
              <a:rPr lang="ru-RU" sz="2000" dirty="0" err="1" smtClean="0"/>
              <a:t>попередньою</a:t>
            </a:r>
            <a:r>
              <a:rPr lang="ru-RU" sz="2000" dirty="0" smtClean="0"/>
              <a:t> </a:t>
            </a:r>
            <a:r>
              <a:rPr lang="ru-RU" sz="2000" dirty="0" err="1" smtClean="0"/>
              <a:t>грануляцією</a:t>
            </a:r>
            <a:r>
              <a:rPr lang="ru-RU" sz="2000" dirty="0" smtClean="0"/>
              <a:t>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0639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8910" y="26789"/>
            <a:ext cx="9894918" cy="533400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СТРУКТУРНО-ЛОГ</a:t>
            </a:r>
            <a:r>
              <a:rPr lang="uk-UA" sz="2000" b="1" dirty="0">
                <a:solidFill>
                  <a:schemeClr val="tx1"/>
                </a:solidFill>
              </a:rPr>
              <a:t>ІЧНА</a:t>
            </a:r>
            <a:r>
              <a:rPr lang="ru-RU" sz="2000" b="1" dirty="0">
                <a:solidFill>
                  <a:schemeClr val="tx1"/>
                </a:solidFill>
              </a:rPr>
              <a:t> СХЕМА ТЕХНОЛОГІЇ ТА КОНТРОЛЮ ЯКОСТІ ТАБЛЕТОК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Rectangle 7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5" name="Group 1"/>
          <p:cNvGrpSpPr>
            <a:grpSpLocks noChangeAspect="1"/>
          </p:cNvGrpSpPr>
          <p:nvPr/>
        </p:nvGrpSpPr>
        <p:grpSpPr bwMode="auto">
          <a:xfrm>
            <a:off x="582706" y="457200"/>
            <a:ext cx="11026588" cy="6400800"/>
            <a:chOff x="2199" y="1622"/>
            <a:chExt cx="7879" cy="10869"/>
          </a:xfrm>
        </p:grpSpPr>
        <p:sp>
          <p:nvSpPr>
            <p:cNvPr id="6" name="AutoShape 75"/>
            <p:cNvSpPr>
              <a:spLocks noChangeAspect="1" noChangeArrowheads="1" noTextEdit="1"/>
            </p:cNvSpPr>
            <p:nvPr/>
          </p:nvSpPr>
          <p:spPr bwMode="auto">
            <a:xfrm>
              <a:off x="2199" y="1622"/>
              <a:ext cx="7879" cy="108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Text Box 74"/>
            <p:cNvSpPr txBox="1">
              <a:spLocks noChangeArrowheads="1"/>
            </p:cNvSpPr>
            <p:nvPr/>
          </p:nvSpPr>
          <p:spPr bwMode="auto">
            <a:xfrm>
              <a:off x="2199" y="1622"/>
              <a:ext cx="2853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1.1. Санітарна обробка виробничих приміщень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Text Box 73"/>
            <p:cNvSpPr txBox="1">
              <a:spLocks noChangeArrowheads="1"/>
            </p:cNvSpPr>
            <p:nvPr/>
          </p:nvSpPr>
          <p:spPr bwMode="auto">
            <a:xfrm>
              <a:off x="2199" y="2162"/>
              <a:ext cx="2853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1.2. Санітарна обробка обладнання</a:t>
              </a:r>
              <a:endParaRPr kumimoji="0" lang="uk-UA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ext Box 72"/>
            <p:cNvSpPr txBox="1">
              <a:spLocks noChangeArrowheads="1"/>
            </p:cNvSpPr>
            <p:nvPr/>
          </p:nvSpPr>
          <p:spPr bwMode="auto">
            <a:xfrm>
              <a:off x="2199" y="2702"/>
              <a:ext cx="2853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1.3. Санітарна обробка технологічного повітря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Text Box 71"/>
            <p:cNvSpPr txBox="1">
              <a:spLocks noChangeArrowheads="1"/>
            </p:cNvSpPr>
            <p:nvPr/>
          </p:nvSpPr>
          <p:spPr bwMode="auto">
            <a:xfrm>
              <a:off x="2199" y="3242"/>
              <a:ext cx="2853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1.4. Санітарна обробка технологічного одягу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Text Box 70"/>
            <p:cNvSpPr txBox="1">
              <a:spLocks noChangeArrowheads="1"/>
            </p:cNvSpPr>
            <p:nvPr/>
          </p:nvSpPr>
          <p:spPr bwMode="auto">
            <a:xfrm>
              <a:off x="2199" y="4592"/>
              <a:ext cx="2853" cy="81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2.1.Подрібнення і просіюван-ня екстракту кукурудзи стовп-чиків з приймочками сухого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Text Box 69"/>
            <p:cNvSpPr txBox="1">
              <a:spLocks noChangeArrowheads="1"/>
            </p:cNvSpPr>
            <p:nvPr/>
          </p:nvSpPr>
          <p:spPr bwMode="auto">
            <a:xfrm>
              <a:off x="2199" y="5402"/>
              <a:ext cx="2853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2.2. Підготовка ентеросорбента СУМС-1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Text Box 68"/>
            <p:cNvSpPr txBox="1">
              <a:spLocks noChangeArrowheads="1"/>
            </p:cNvSpPr>
            <p:nvPr/>
          </p:nvSpPr>
          <p:spPr bwMode="auto">
            <a:xfrm>
              <a:off x="2199" y="6617"/>
              <a:ext cx="2853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ТП 3.1. Змішування екстракту та допоміжних речовин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Text Box 67"/>
            <p:cNvSpPr txBox="1">
              <a:spLocks noChangeArrowheads="1"/>
            </p:cNvSpPr>
            <p:nvPr/>
          </p:nvSpPr>
          <p:spPr bwMode="auto">
            <a:xfrm>
              <a:off x="2199" y="7157"/>
              <a:ext cx="285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ТП 3.2. Отримання брикетів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Text Box 66"/>
            <p:cNvSpPr txBox="1">
              <a:spLocks noChangeArrowheads="1"/>
            </p:cNvSpPr>
            <p:nvPr/>
          </p:nvSpPr>
          <p:spPr bwMode="auto">
            <a:xfrm>
              <a:off x="2201" y="10359"/>
              <a:ext cx="2853" cy="74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УМО 5.1. Підготовка банок з скломаси з гвинтовою горловиною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Text Box 65"/>
            <p:cNvSpPr txBox="1">
              <a:spLocks noChangeArrowheads="1"/>
            </p:cNvSpPr>
            <p:nvPr/>
          </p:nvSpPr>
          <p:spPr bwMode="auto">
            <a:xfrm>
              <a:off x="6003" y="2625"/>
              <a:ext cx="2852" cy="61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1. Санітарна підготовка виробництва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ext Box 64"/>
            <p:cNvSpPr txBox="1">
              <a:spLocks noChangeArrowheads="1"/>
            </p:cNvSpPr>
            <p:nvPr/>
          </p:nvSpPr>
          <p:spPr bwMode="auto">
            <a:xfrm>
              <a:off x="6004" y="5402"/>
              <a:ext cx="2852" cy="3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2. Підготовка сировини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Text Box 63"/>
            <p:cNvSpPr txBox="1">
              <a:spLocks noChangeArrowheads="1"/>
            </p:cNvSpPr>
            <p:nvPr/>
          </p:nvSpPr>
          <p:spPr bwMode="auto">
            <a:xfrm>
              <a:off x="8039" y="6077"/>
              <a:ext cx="814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втрати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Text Box 62"/>
            <p:cNvSpPr txBox="1">
              <a:spLocks noChangeArrowheads="1"/>
            </p:cNvSpPr>
            <p:nvPr/>
          </p:nvSpPr>
          <p:spPr bwMode="auto">
            <a:xfrm>
              <a:off x="6003" y="7406"/>
              <a:ext cx="285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ТП 3. Суха грануляція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Text Box 61"/>
            <p:cNvSpPr txBox="1">
              <a:spLocks noChangeArrowheads="1"/>
            </p:cNvSpPr>
            <p:nvPr/>
          </p:nvSpPr>
          <p:spPr bwMode="auto">
            <a:xfrm>
              <a:off x="6006" y="9274"/>
              <a:ext cx="2850" cy="33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ТП 4. Таблетування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Text Box 60"/>
            <p:cNvSpPr txBox="1">
              <a:spLocks noChangeArrowheads="1"/>
            </p:cNvSpPr>
            <p:nvPr/>
          </p:nvSpPr>
          <p:spPr bwMode="auto">
            <a:xfrm>
              <a:off x="8042" y="8035"/>
              <a:ext cx="814" cy="40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втрати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Text Box 59"/>
            <p:cNvSpPr txBox="1">
              <a:spLocks noChangeArrowheads="1"/>
            </p:cNvSpPr>
            <p:nvPr/>
          </p:nvSpPr>
          <p:spPr bwMode="auto">
            <a:xfrm>
              <a:off x="8043" y="9883"/>
              <a:ext cx="81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втрати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Text Box 58"/>
            <p:cNvSpPr txBox="1">
              <a:spLocks noChangeArrowheads="1"/>
            </p:cNvSpPr>
            <p:nvPr/>
          </p:nvSpPr>
          <p:spPr bwMode="auto">
            <a:xfrm>
              <a:off x="6003" y="10994"/>
              <a:ext cx="2850" cy="58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УМО 5. Фасування, пакування, маркування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Text Box 57"/>
            <p:cNvSpPr txBox="1">
              <a:spLocks noChangeArrowheads="1"/>
            </p:cNvSpPr>
            <p:nvPr/>
          </p:nvSpPr>
          <p:spPr bwMode="auto">
            <a:xfrm>
              <a:off x="7640" y="10387"/>
              <a:ext cx="1610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Готова продукція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Line 56"/>
            <p:cNvSpPr>
              <a:spLocks noChangeShapeType="1"/>
            </p:cNvSpPr>
            <p:nvPr/>
          </p:nvSpPr>
          <p:spPr bwMode="auto">
            <a:xfrm>
              <a:off x="5323" y="1892"/>
              <a:ext cx="1" cy="229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Line 55"/>
            <p:cNvSpPr>
              <a:spLocks noChangeShapeType="1"/>
            </p:cNvSpPr>
            <p:nvPr/>
          </p:nvSpPr>
          <p:spPr bwMode="auto">
            <a:xfrm flipH="1">
              <a:off x="5052" y="1892"/>
              <a:ext cx="2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Line 54"/>
            <p:cNvSpPr>
              <a:spLocks noChangeShapeType="1"/>
            </p:cNvSpPr>
            <p:nvPr/>
          </p:nvSpPr>
          <p:spPr bwMode="auto">
            <a:xfrm flipH="1">
              <a:off x="5052" y="2333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Line 53"/>
            <p:cNvSpPr>
              <a:spLocks noChangeShapeType="1"/>
            </p:cNvSpPr>
            <p:nvPr/>
          </p:nvSpPr>
          <p:spPr bwMode="auto">
            <a:xfrm flipH="1">
              <a:off x="5052" y="3512"/>
              <a:ext cx="2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Line 52"/>
            <p:cNvSpPr>
              <a:spLocks noChangeShapeType="1"/>
            </p:cNvSpPr>
            <p:nvPr/>
          </p:nvSpPr>
          <p:spPr bwMode="auto">
            <a:xfrm flipH="1">
              <a:off x="5052" y="4187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Line 51"/>
            <p:cNvSpPr>
              <a:spLocks noChangeShapeType="1"/>
            </p:cNvSpPr>
            <p:nvPr/>
          </p:nvSpPr>
          <p:spPr bwMode="auto">
            <a:xfrm flipH="1">
              <a:off x="5323" y="2962"/>
              <a:ext cx="6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Line 50"/>
            <p:cNvSpPr>
              <a:spLocks noChangeShapeType="1"/>
            </p:cNvSpPr>
            <p:nvPr/>
          </p:nvSpPr>
          <p:spPr bwMode="auto">
            <a:xfrm>
              <a:off x="5323" y="4727"/>
              <a:ext cx="0" cy="14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Line 49"/>
            <p:cNvSpPr>
              <a:spLocks noChangeShapeType="1"/>
            </p:cNvSpPr>
            <p:nvPr/>
          </p:nvSpPr>
          <p:spPr bwMode="auto">
            <a:xfrm flipH="1">
              <a:off x="5052" y="4727"/>
              <a:ext cx="2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Line 48"/>
            <p:cNvSpPr>
              <a:spLocks noChangeShapeType="1"/>
            </p:cNvSpPr>
            <p:nvPr/>
          </p:nvSpPr>
          <p:spPr bwMode="auto">
            <a:xfrm flipH="1">
              <a:off x="5052" y="5537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Line 47"/>
            <p:cNvSpPr>
              <a:spLocks noChangeShapeType="1"/>
            </p:cNvSpPr>
            <p:nvPr/>
          </p:nvSpPr>
          <p:spPr bwMode="auto">
            <a:xfrm flipH="1">
              <a:off x="5052" y="6212"/>
              <a:ext cx="2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Line 46"/>
            <p:cNvSpPr>
              <a:spLocks noChangeShapeType="1"/>
            </p:cNvSpPr>
            <p:nvPr/>
          </p:nvSpPr>
          <p:spPr bwMode="auto">
            <a:xfrm flipH="1">
              <a:off x="5323" y="5537"/>
              <a:ext cx="6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Line 45"/>
            <p:cNvSpPr>
              <a:spLocks noChangeShapeType="1"/>
            </p:cNvSpPr>
            <p:nvPr/>
          </p:nvSpPr>
          <p:spPr bwMode="auto">
            <a:xfrm>
              <a:off x="8443" y="5775"/>
              <a:ext cx="2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Line 44"/>
            <p:cNvSpPr>
              <a:spLocks noChangeShapeType="1"/>
            </p:cNvSpPr>
            <p:nvPr/>
          </p:nvSpPr>
          <p:spPr bwMode="auto">
            <a:xfrm>
              <a:off x="8443" y="7765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Line 43"/>
            <p:cNvSpPr>
              <a:spLocks noChangeShapeType="1"/>
            </p:cNvSpPr>
            <p:nvPr/>
          </p:nvSpPr>
          <p:spPr bwMode="auto">
            <a:xfrm>
              <a:off x="8379" y="9613"/>
              <a:ext cx="2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Line 42"/>
            <p:cNvSpPr>
              <a:spLocks noChangeShapeType="1"/>
            </p:cNvSpPr>
            <p:nvPr/>
          </p:nvSpPr>
          <p:spPr bwMode="auto">
            <a:xfrm flipV="1">
              <a:off x="6458" y="10765"/>
              <a:ext cx="1" cy="2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Line 41"/>
            <p:cNvSpPr>
              <a:spLocks noChangeShapeType="1"/>
            </p:cNvSpPr>
            <p:nvPr/>
          </p:nvSpPr>
          <p:spPr bwMode="auto">
            <a:xfrm>
              <a:off x="7361" y="5807"/>
              <a:ext cx="1" cy="15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 flipH="1">
              <a:off x="7360" y="7562"/>
              <a:ext cx="1" cy="17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Line 39"/>
            <p:cNvSpPr>
              <a:spLocks noChangeShapeType="1"/>
            </p:cNvSpPr>
            <p:nvPr/>
          </p:nvSpPr>
          <p:spPr bwMode="auto">
            <a:xfrm>
              <a:off x="7362" y="9452"/>
              <a:ext cx="1" cy="14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Line 38"/>
            <p:cNvSpPr>
              <a:spLocks noChangeShapeType="1"/>
            </p:cNvSpPr>
            <p:nvPr/>
          </p:nvSpPr>
          <p:spPr bwMode="auto">
            <a:xfrm>
              <a:off x="5323" y="6887"/>
              <a:ext cx="3" cy="1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Line 37"/>
            <p:cNvSpPr>
              <a:spLocks noChangeShapeType="1"/>
            </p:cNvSpPr>
            <p:nvPr/>
          </p:nvSpPr>
          <p:spPr bwMode="auto">
            <a:xfrm flipH="1">
              <a:off x="5054" y="7292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Line 36"/>
            <p:cNvSpPr>
              <a:spLocks noChangeShapeType="1"/>
            </p:cNvSpPr>
            <p:nvPr/>
          </p:nvSpPr>
          <p:spPr bwMode="auto">
            <a:xfrm flipH="1">
              <a:off x="5052" y="6887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Line 35"/>
            <p:cNvSpPr>
              <a:spLocks noChangeShapeType="1"/>
            </p:cNvSpPr>
            <p:nvPr/>
          </p:nvSpPr>
          <p:spPr bwMode="auto">
            <a:xfrm>
              <a:off x="5325" y="8913"/>
              <a:ext cx="1" cy="1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Line 34"/>
            <p:cNvSpPr>
              <a:spLocks noChangeShapeType="1"/>
            </p:cNvSpPr>
            <p:nvPr/>
          </p:nvSpPr>
          <p:spPr bwMode="auto">
            <a:xfrm flipH="1">
              <a:off x="5052" y="8912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Line 33"/>
            <p:cNvSpPr>
              <a:spLocks noChangeShapeType="1"/>
            </p:cNvSpPr>
            <p:nvPr/>
          </p:nvSpPr>
          <p:spPr bwMode="auto">
            <a:xfrm flipH="1">
              <a:off x="5052" y="8237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Line 32"/>
            <p:cNvSpPr>
              <a:spLocks noChangeShapeType="1"/>
            </p:cNvSpPr>
            <p:nvPr/>
          </p:nvSpPr>
          <p:spPr bwMode="auto">
            <a:xfrm flipH="1">
              <a:off x="5052" y="9721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Line 31"/>
            <p:cNvSpPr>
              <a:spLocks noChangeShapeType="1"/>
            </p:cNvSpPr>
            <p:nvPr/>
          </p:nvSpPr>
          <p:spPr bwMode="auto">
            <a:xfrm flipH="1">
              <a:off x="5323" y="7562"/>
              <a:ext cx="6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Line 30"/>
            <p:cNvSpPr>
              <a:spLocks noChangeShapeType="1"/>
            </p:cNvSpPr>
            <p:nvPr/>
          </p:nvSpPr>
          <p:spPr bwMode="auto">
            <a:xfrm flipH="1">
              <a:off x="5326" y="9454"/>
              <a:ext cx="680" cy="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2199" y="3782"/>
              <a:ext cx="2853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1.5. Санітарна підготовка персоналу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Text Box 28"/>
            <p:cNvSpPr txBox="1">
              <a:spLocks noChangeArrowheads="1"/>
            </p:cNvSpPr>
            <p:nvPr/>
          </p:nvSpPr>
          <p:spPr bwMode="auto">
            <a:xfrm>
              <a:off x="2199" y="5942"/>
              <a:ext cx="2853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ВР 2.3. Підготовка та просіюван-ня допоміжних речовин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Text Box 27"/>
            <p:cNvSpPr txBox="1">
              <a:spLocks noChangeArrowheads="1"/>
            </p:cNvSpPr>
            <p:nvPr/>
          </p:nvSpPr>
          <p:spPr bwMode="auto">
            <a:xfrm>
              <a:off x="2199" y="7562"/>
              <a:ext cx="285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ТП 3.3. Розмел брикетів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Text Box 26"/>
            <p:cNvSpPr txBox="1">
              <a:spLocks noChangeArrowheads="1"/>
            </p:cNvSpPr>
            <p:nvPr/>
          </p:nvSpPr>
          <p:spPr bwMode="auto">
            <a:xfrm>
              <a:off x="2199" y="7967"/>
              <a:ext cx="285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ТП 3.4. Просіювання гранулята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Text Box 25"/>
            <p:cNvSpPr txBox="1">
              <a:spLocks noChangeArrowheads="1"/>
            </p:cNvSpPr>
            <p:nvPr/>
          </p:nvSpPr>
          <p:spPr bwMode="auto">
            <a:xfrm>
              <a:off x="2199" y="8507"/>
              <a:ext cx="2853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ТП 4.1. Змішування гранулята з ентеросорбентом СУМС-1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Text Box 24"/>
            <p:cNvSpPr txBox="1">
              <a:spLocks noChangeArrowheads="1"/>
            </p:cNvSpPr>
            <p:nvPr/>
          </p:nvSpPr>
          <p:spPr bwMode="auto">
            <a:xfrm>
              <a:off x="2199" y="9047"/>
              <a:ext cx="2853" cy="33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ТП 4.2. Таблетування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2199" y="9380"/>
              <a:ext cx="2853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ТП 4.3. Обезпилювання таблеток з скломаси з гвинтовою горловиною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Text Box 22"/>
            <p:cNvSpPr txBox="1">
              <a:spLocks noChangeArrowheads="1"/>
            </p:cNvSpPr>
            <p:nvPr/>
          </p:nvSpPr>
          <p:spPr bwMode="auto">
            <a:xfrm>
              <a:off x="2201" y="11106"/>
              <a:ext cx="285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УМО 5.1. Фасування таблеток 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Text Box 21"/>
            <p:cNvSpPr txBox="1">
              <a:spLocks noChangeArrowheads="1"/>
            </p:cNvSpPr>
            <p:nvPr/>
          </p:nvSpPr>
          <p:spPr bwMode="auto">
            <a:xfrm>
              <a:off x="2199" y="11511"/>
              <a:ext cx="2853" cy="5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УМО 5.1. Пакуваня та маркування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Line 20"/>
            <p:cNvSpPr>
              <a:spLocks noChangeShapeType="1"/>
            </p:cNvSpPr>
            <p:nvPr/>
          </p:nvSpPr>
          <p:spPr bwMode="auto">
            <a:xfrm flipH="1">
              <a:off x="5052" y="2963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Text Box 19"/>
            <p:cNvSpPr txBox="1">
              <a:spLocks noChangeArrowheads="1"/>
            </p:cNvSpPr>
            <p:nvPr/>
          </p:nvSpPr>
          <p:spPr bwMode="auto">
            <a:xfrm>
              <a:off x="7958" y="3512"/>
              <a:ext cx="897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відходи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Text Box 18"/>
            <p:cNvSpPr txBox="1">
              <a:spLocks noChangeArrowheads="1"/>
            </p:cNvSpPr>
            <p:nvPr/>
          </p:nvSpPr>
          <p:spPr bwMode="auto">
            <a:xfrm>
              <a:off x="6003" y="6045"/>
              <a:ext cx="895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відсіви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Text Box 17"/>
            <p:cNvSpPr txBox="1">
              <a:spLocks noChangeArrowheads="1"/>
            </p:cNvSpPr>
            <p:nvPr/>
          </p:nvSpPr>
          <p:spPr bwMode="auto">
            <a:xfrm>
              <a:off x="6006" y="12035"/>
              <a:ext cx="2850" cy="33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УМО 6. Переробка відходів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Line 16"/>
            <p:cNvSpPr>
              <a:spLocks noChangeShapeType="1"/>
            </p:cNvSpPr>
            <p:nvPr/>
          </p:nvSpPr>
          <p:spPr bwMode="auto">
            <a:xfrm>
              <a:off x="8387" y="3242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Line 15"/>
            <p:cNvSpPr>
              <a:spLocks noChangeShapeType="1"/>
            </p:cNvSpPr>
            <p:nvPr/>
          </p:nvSpPr>
          <p:spPr bwMode="auto">
            <a:xfrm>
              <a:off x="6459" y="5807"/>
              <a:ext cx="3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Line 14"/>
            <p:cNvSpPr>
              <a:spLocks noChangeShapeType="1"/>
            </p:cNvSpPr>
            <p:nvPr/>
          </p:nvSpPr>
          <p:spPr bwMode="auto">
            <a:xfrm flipH="1">
              <a:off x="5054" y="7765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Line 13"/>
            <p:cNvSpPr>
              <a:spLocks noChangeShapeType="1"/>
            </p:cNvSpPr>
            <p:nvPr/>
          </p:nvSpPr>
          <p:spPr bwMode="auto">
            <a:xfrm flipH="1">
              <a:off x="5052" y="9272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Line 12"/>
            <p:cNvSpPr>
              <a:spLocks noChangeShapeType="1"/>
            </p:cNvSpPr>
            <p:nvPr/>
          </p:nvSpPr>
          <p:spPr bwMode="auto">
            <a:xfrm>
              <a:off x="7360" y="3243"/>
              <a:ext cx="1" cy="21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Line 11"/>
            <p:cNvSpPr>
              <a:spLocks noChangeShapeType="1"/>
            </p:cNvSpPr>
            <p:nvPr/>
          </p:nvSpPr>
          <p:spPr bwMode="auto">
            <a:xfrm>
              <a:off x="7424" y="11618"/>
              <a:ext cx="1" cy="4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Text Box 10"/>
            <p:cNvSpPr txBox="1">
              <a:spLocks noChangeArrowheads="1"/>
            </p:cNvSpPr>
            <p:nvPr/>
          </p:nvSpPr>
          <p:spPr bwMode="auto">
            <a:xfrm>
              <a:off x="6003" y="10387"/>
              <a:ext cx="813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втрати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Line 9"/>
            <p:cNvSpPr>
              <a:spLocks noChangeShapeType="1"/>
            </p:cNvSpPr>
            <p:nvPr/>
          </p:nvSpPr>
          <p:spPr bwMode="auto">
            <a:xfrm flipV="1">
              <a:off x="8381" y="10792"/>
              <a:ext cx="3" cy="2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Text Box 8"/>
            <p:cNvSpPr txBox="1">
              <a:spLocks noChangeArrowheads="1"/>
            </p:cNvSpPr>
            <p:nvPr/>
          </p:nvSpPr>
          <p:spPr bwMode="auto">
            <a:xfrm>
              <a:off x="2199" y="9907"/>
              <a:ext cx="2853" cy="33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ТП 4.2. Таблетування</a:t>
              </a:r>
              <a:endParaRPr kumimoji="0" lang="uk-UA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Line 7"/>
            <p:cNvSpPr>
              <a:spLocks noChangeShapeType="1"/>
            </p:cNvSpPr>
            <p:nvPr/>
          </p:nvSpPr>
          <p:spPr bwMode="auto">
            <a:xfrm flipH="1">
              <a:off x="5055" y="10126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Line 6"/>
            <p:cNvSpPr>
              <a:spLocks noChangeShapeType="1"/>
            </p:cNvSpPr>
            <p:nvPr/>
          </p:nvSpPr>
          <p:spPr bwMode="auto">
            <a:xfrm flipH="1">
              <a:off x="5055" y="10765"/>
              <a:ext cx="271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Line 5"/>
            <p:cNvSpPr>
              <a:spLocks noChangeShapeType="1"/>
            </p:cNvSpPr>
            <p:nvPr/>
          </p:nvSpPr>
          <p:spPr bwMode="auto">
            <a:xfrm flipH="1">
              <a:off x="5052" y="11354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Line 4"/>
            <p:cNvSpPr>
              <a:spLocks noChangeShapeType="1"/>
            </p:cNvSpPr>
            <p:nvPr/>
          </p:nvSpPr>
          <p:spPr bwMode="auto">
            <a:xfrm flipH="1">
              <a:off x="5055" y="11848"/>
              <a:ext cx="27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Line 3"/>
            <p:cNvSpPr>
              <a:spLocks noChangeShapeType="1"/>
            </p:cNvSpPr>
            <p:nvPr/>
          </p:nvSpPr>
          <p:spPr bwMode="auto">
            <a:xfrm flipH="1">
              <a:off x="5323" y="11355"/>
              <a:ext cx="680" cy="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Line 2"/>
            <p:cNvSpPr>
              <a:spLocks noChangeShapeType="1"/>
            </p:cNvSpPr>
            <p:nvPr/>
          </p:nvSpPr>
          <p:spPr bwMode="auto">
            <a:xfrm>
              <a:off x="5326" y="10765"/>
              <a:ext cx="1" cy="10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80" name="Rectangle 109"/>
          <p:cNvSpPr>
            <a:spLocks noChangeArrowheads="1"/>
          </p:cNvSpPr>
          <p:nvPr/>
        </p:nvSpPr>
        <p:spPr bwMode="auto">
          <a:xfrm>
            <a:off x="-228600" y="96599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4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2231417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179042985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480</TotalTime>
  <Words>532</Words>
  <Application>Microsoft Office PowerPoint</Application>
  <PresentationFormat>Широкоэкранный</PresentationFormat>
  <Paragraphs>56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Times New Roman</vt:lpstr>
      <vt:lpstr>Tw Cen MT</vt:lpstr>
      <vt:lpstr>Капля</vt:lpstr>
      <vt:lpstr>Виготовлення таблеток прямим пресуванням та з використанням попередньої грануляції </vt:lpstr>
      <vt:lpstr>Конкретні цілі </vt:lpstr>
      <vt:lpstr>Теоретична інформація </vt:lpstr>
      <vt:lpstr>Теоретична інформація</vt:lpstr>
      <vt:lpstr>Питання вхідного контролю </vt:lpstr>
      <vt:lpstr>СТРУКТУРНО-ЛОГІЧНА СХЕМА ТЕХНОЛОГІЇ ТА КОНТРОЛЮ ЯКОСТІ ТАБЛЕТОК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Цепкова</dc:creator>
  <cp:lastModifiedBy>Татьяна Цепкова</cp:lastModifiedBy>
  <cp:revision>16</cp:revision>
  <dcterms:created xsi:type="dcterms:W3CDTF">2020-11-20T08:42:43Z</dcterms:created>
  <dcterms:modified xsi:type="dcterms:W3CDTF">2020-11-25T10:30:53Z</dcterms:modified>
</cp:coreProperties>
</file>