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3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437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994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647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528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28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707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264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59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182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35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941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8178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372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728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3444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084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88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21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5834" y="1892005"/>
            <a:ext cx="11896165" cy="2509213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Промислове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виробництво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таблеток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покритих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оболонкою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Контроль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якості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98929" y="0"/>
            <a:ext cx="8689976" cy="1129553"/>
          </a:xfrm>
        </p:spPr>
        <p:txBody>
          <a:bodyPr/>
          <a:lstStyle/>
          <a:p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Одеський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Національний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медичний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університет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Кафедра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технології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ліків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716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4499" y="887506"/>
            <a:ext cx="4223001" cy="874107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18247" y="2413952"/>
            <a:ext cx="11752730" cy="2030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/>
              <a:t>ВИВЧИТИ </a:t>
            </a:r>
            <a:r>
              <a:rPr lang="ru-RU" sz="2400" dirty="0" err="1" smtClean="0"/>
              <a:t>технологічні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схеми</a:t>
            </a:r>
            <a:r>
              <a:rPr lang="ru-RU" sz="2400" dirty="0" smtClean="0"/>
              <a:t> </a:t>
            </a:r>
            <a:r>
              <a:rPr lang="ru-RU" sz="2400" dirty="0" err="1" smtClean="0"/>
              <a:t>виготовлення</a:t>
            </a:r>
            <a:r>
              <a:rPr lang="ru-RU" sz="2400" dirty="0" smtClean="0"/>
              <a:t> таблеток </a:t>
            </a:r>
            <a:r>
              <a:rPr lang="ru-RU" sz="2400" dirty="0" err="1" smtClean="0"/>
              <a:t>покритих</a:t>
            </a:r>
            <a:r>
              <a:rPr lang="ru-RU" sz="2400" dirty="0" smtClean="0"/>
              <a:t> </a:t>
            </a:r>
            <a:r>
              <a:rPr lang="ru-RU" sz="2400" dirty="0" err="1" smtClean="0"/>
              <a:t>оболонкою</a:t>
            </a:r>
            <a:r>
              <a:rPr lang="ru-RU" sz="2400" dirty="0" smtClean="0"/>
              <a:t>. </a:t>
            </a:r>
            <a:r>
              <a:rPr lang="ru-RU" sz="2400" dirty="0" err="1" smtClean="0"/>
              <a:t>Вміти</a:t>
            </a:r>
            <a:r>
              <a:rPr lang="ru-RU" sz="2400" dirty="0" smtClean="0"/>
              <a:t> </a:t>
            </a:r>
            <a:r>
              <a:rPr lang="ru-RU" sz="2400" dirty="0" err="1" smtClean="0"/>
              <a:t>раціонально</a:t>
            </a:r>
            <a:r>
              <a:rPr lang="ru-RU" sz="2400" dirty="0" smtClean="0"/>
              <a:t> </a:t>
            </a:r>
            <a:r>
              <a:rPr lang="ru-RU" sz="2400" dirty="0" err="1" smtClean="0"/>
              <a:t>підбирати</a:t>
            </a:r>
            <a:r>
              <a:rPr lang="ru-RU" sz="2400" dirty="0" smtClean="0"/>
              <a:t> метод </a:t>
            </a:r>
            <a:r>
              <a:rPr lang="ru-RU" sz="2400" dirty="0" err="1" smtClean="0"/>
              <a:t>покриття</a:t>
            </a:r>
            <a:r>
              <a:rPr lang="ru-RU" sz="2400" dirty="0" smtClean="0"/>
              <a:t>, </a:t>
            </a:r>
            <a:r>
              <a:rPr lang="ru-RU" sz="2400" dirty="0" err="1" smtClean="0"/>
              <a:t>допоміжних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речовин</a:t>
            </a:r>
            <a:r>
              <a:rPr lang="ru-RU" sz="2400" dirty="0"/>
              <a:t> </a:t>
            </a:r>
            <a:r>
              <a:rPr lang="ru-RU" sz="2400" dirty="0" smtClean="0"/>
              <a:t>та </a:t>
            </a:r>
            <a:r>
              <a:rPr lang="ru-RU" sz="2400" dirty="0" err="1" smtClean="0"/>
              <a:t>оснащення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проводити</a:t>
            </a:r>
            <a:r>
              <a:rPr lang="ru-RU" sz="2400" dirty="0" smtClean="0"/>
              <a:t> контроль </a:t>
            </a:r>
            <a:r>
              <a:rPr lang="ru-RU" sz="2400" dirty="0" err="1" smtClean="0"/>
              <a:t>якості</a:t>
            </a:r>
            <a:r>
              <a:rPr lang="ru-RU" sz="2400" dirty="0" smtClean="0"/>
              <a:t>, </a:t>
            </a:r>
            <a:r>
              <a:rPr lang="ru-RU" sz="2400" dirty="0" err="1" smtClean="0"/>
              <a:t>пакування</a:t>
            </a:r>
            <a:r>
              <a:rPr lang="ru-RU" sz="2400" dirty="0"/>
              <a:t> </a:t>
            </a:r>
            <a:r>
              <a:rPr lang="ru-RU" sz="2400" dirty="0" smtClean="0"/>
              <a:t>та </a:t>
            </a:r>
            <a:r>
              <a:rPr lang="ru-RU" sz="2400" dirty="0" err="1" smtClean="0"/>
              <a:t>маркування</a:t>
            </a:r>
            <a:r>
              <a:rPr lang="ru-RU" sz="2400" dirty="0" smtClean="0"/>
              <a:t> готового продукту.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95135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8658" y="336130"/>
            <a:ext cx="5643908" cy="968236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93689" y="1519519"/>
            <a:ext cx="10833847" cy="46885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Для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зовнішніх</a:t>
            </a:r>
            <a:r>
              <a:rPr lang="ru-RU" dirty="0"/>
              <a:t> </a:t>
            </a:r>
            <a:r>
              <a:rPr lang="ru-RU" dirty="0" err="1"/>
              <a:t>несприятливих</a:t>
            </a:r>
            <a:r>
              <a:rPr lang="ru-RU" dirty="0"/>
              <a:t> </a:t>
            </a:r>
            <a:r>
              <a:rPr lang="ru-RU" dirty="0" err="1"/>
              <a:t>чинників</a:t>
            </a:r>
            <a:r>
              <a:rPr lang="ru-RU" dirty="0"/>
              <a:t>,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подразливої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при </a:t>
            </a:r>
            <a:r>
              <a:rPr lang="ru-RU" dirty="0" err="1"/>
              <a:t>прийомі</a:t>
            </a:r>
            <a:r>
              <a:rPr lang="ru-RU" dirty="0"/>
              <a:t>, </a:t>
            </a:r>
            <a:r>
              <a:rPr lang="ru-RU" dirty="0" err="1"/>
              <a:t>маскування</a:t>
            </a:r>
            <a:r>
              <a:rPr lang="ru-RU" dirty="0"/>
              <a:t> </a:t>
            </a:r>
            <a:r>
              <a:rPr lang="ru-RU" dirty="0" err="1"/>
              <a:t>не­приємних</a:t>
            </a:r>
            <a:r>
              <a:rPr lang="ru-RU" dirty="0"/>
              <a:t> </a:t>
            </a:r>
            <a:r>
              <a:rPr lang="ru-RU" dirty="0" err="1"/>
              <a:t>органолептичних</a:t>
            </a:r>
            <a:r>
              <a:rPr lang="ru-RU" dirty="0"/>
              <a:t> </a:t>
            </a:r>
            <a:r>
              <a:rPr lang="ru-RU" dirty="0" err="1"/>
              <a:t>властивостей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,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ефек­ту</a:t>
            </a:r>
            <a:r>
              <a:rPr lang="ru-RU" dirty="0"/>
              <a:t> </a:t>
            </a:r>
            <a:r>
              <a:rPr lang="ru-RU" dirty="0" err="1"/>
              <a:t>пролонгації</a:t>
            </a:r>
            <a:r>
              <a:rPr lang="ru-RU" dirty="0"/>
              <a:t>, </a:t>
            </a:r>
            <a:r>
              <a:rPr lang="ru-RU" dirty="0" err="1"/>
              <a:t>локалізації</a:t>
            </a:r>
            <a:r>
              <a:rPr lang="ru-RU" dirty="0"/>
              <a:t> </a:t>
            </a:r>
            <a:r>
              <a:rPr lang="ru-RU" dirty="0" err="1"/>
              <a:t>фармакологічної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тверді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лікар­ських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покривають</a:t>
            </a:r>
            <a:r>
              <a:rPr lang="ru-RU" dirty="0"/>
              <a:t> </a:t>
            </a:r>
            <a:r>
              <a:rPr lang="ru-RU" dirty="0" err="1"/>
              <a:t>спеціальними</a:t>
            </a:r>
            <a:r>
              <a:rPr lang="ru-RU" dirty="0"/>
              <a:t> </a:t>
            </a:r>
            <a:r>
              <a:rPr lang="ru-RU" dirty="0" err="1"/>
              <a:t>оболонками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Покриття</a:t>
            </a:r>
            <a:r>
              <a:rPr lang="ru-RU" dirty="0"/>
              <a:t> таблеток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складу і способу </a:t>
            </a:r>
            <a:r>
              <a:rPr lang="ru-RU" dirty="0" err="1"/>
              <a:t>нанесення</a:t>
            </a:r>
            <a:r>
              <a:rPr lang="ru-RU" dirty="0"/>
              <a:t> </a:t>
            </a:r>
            <a:r>
              <a:rPr lang="ru-RU" dirty="0" err="1"/>
              <a:t>по­діляють</a:t>
            </a:r>
            <a:r>
              <a:rPr lang="ru-RU" dirty="0"/>
              <a:t> на три </a:t>
            </a:r>
            <a:r>
              <a:rPr lang="ru-RU" dirty="0" err="1"/>
              <a:t>групи</a:t>
            </a:r>
            <a:r>
              <a:rPr lang="ru-RU" dirty="0"/>
              <a:t>:</a:t>
            </a:r>
          </a:p>
          <a:p>
            <a:r>
              <a:rPr lang="ru-RU" dirty="0"/>
              <a:t>1 — </a:t>
            </a:r>
            <a:r>
              <a:rPr lang="ru-RU" dirty="0" err="1"/>
              <a:t>дражовані</a:t>
            </a:r>
            <a:r>
              <a:rPr lang="ru-RU" dirty="0"/>
              <a:t> </a:t>
            </a:r>
            <a:r>
              <a:rPr lang="ru-RU" dirty="0" err="1"/>
              <a:t>покриття</a:t>
            </a:r>
            <a:r>
              <a:rPr lang="ru-RU" dirty="0"/>
              <a:t>;</a:t>
            </a:r>
          </a:p>
          <a:p>
            <a:r>
              <a:rPr lang="ru-RU" dirty="0"/>
              <a:t>2 — </a:t>
            </a:r>
            <a:r>
              <a:rPr lang="ru-RU" dirty="0" err="1"/>
              <a:t>плівкові</a:t>
            </a:r>
            <a:r>
              <a:rPr lang="ru-RU" dirty="0"/>
              <a:t> </a:t>
            </a:r>
            <a:r>
              <a:rPr lang="ru-RU" dirty="0" err="1"/>
              <a:t>покриття</a:t>
            </a:r>
            <a:r>
              <a:rPr lang="ru-RU" dirty="0"/>
              <a:t>;</a:t>
            </a:r>
          </a:p>
          <a:p>
            <a:r>
              <a:rPr lang="ru-RU" dirty="0"/>
              <a:t>3 — </a:t>
            </a:r>
            <a:r>
              <a:rPr lang="ru-RU" dirty="0" err="1"/>
              <a:t>пресовані</a:t>
            </a:r>
            <a:r>
              <a:rPr lang="ru-RU" dirty="0"/>
              <a:t> </a:t>
            </a:r>
            <a:r>
              <a:rPr lang="ru-RU" dirty="0" err="1"/>
              <a:t>покриття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5973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4587" y="282389"/>
            <a:ext cx="5688731" cy="779977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03412" y="1358202"/>
            <a:ext cx="10901082" cy="501122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До </a:t>
            </a:r>
            <a:r>
              <a:rPr lang="ru-RU" u="sng" dirty="0" err="1"/>
              <a:t>недоліків</a:t>
            </a:r>
            <a:r>
              <a:rPr lang="ru-RU" dirty="0"/>
              <a:t> </a:t>
            </a:r>
            <a:r>
              <a:rPr lang="ru-RU" dirty="0" err="1"/>
              <a:t>цього</a:t>
            </a:r>
            <a:r>
              <a:rPr lang="ru-RU" dirty="0"/>
              <a:t> методу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віднести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 smtClean="0"/>
              <a:t>       1</a:t>
            </a:r>
            <a:r>
              <a:rPr lang="ru-RU" dirty="0"/>
              <a:t>) великий </a:t>
            </a:r>
            <a:r>
              <a:rPr lang="ru-RU" dirty="0" err="1"/>
              <a:t>розхід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 для </a:t>
            </a:r>
            <a:r>
              <a:rPr lang="ru-RU" dirty="0" err="1"/>
              <a:t>покриття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smtClean="0"/>
              <a:t>       2</a:t>
            </a:r>
            <a:r>
              <a:rPr lang="ru-RU" dirty="0"/>
              <a:t>)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і </a:t>
            </a:r>
            <a:r>
              <a:rPr lang="ru-RU" dirty="0" err="1"/>
              <a:t>розміру</a:t>
            </a:r>
            <a:r>
              <a:rPr lang="ru-RU" dirty="0"/>
              <a:t> таблеток;</a:t>
            </a:r>
          </a:p>
          <a:p>
            <a:pPr marL="0" indent="0">
              <a:buNone/>
            </a:pPr>
            <a:r>
              <a:rPr lang="ru-RU" dirty="0" smtClean="0"/>
              <a:t>       3</a:t>
            </a:r>
            <a:r>
              <a:rPr lang="ru-RU" dirty="0"/>
              <a:t>) </a:t>
            </a:r>
            <a:r>
              <a:rPr lang="ru-RU" dirty="0" err="1"/>
              <a:t>складність</a:t>
            </a:r>
            <a:r>
              <a:rPr lang="ru-RU" dirty="0"/>
              <a:t> </a:t>
            </a:r>
            <a:r>
              <a:rPr lang="ru-RU" dirty="0" err="1"/>
              <a:t>переробки</a:t>
            </a:r>
            <a:r>
              <a:rPr lang="ru-RU" dirty="0"/>
              <a:t> браку;</a:t>
            </a:r>
          </a:p>
          <a:p>
            <a:pPr marL="0" indent="0">
              <a:buNone/>
            </a:pPr>
            <a:r>
              <a:rPr lang="ru-RU" dirty="0" smtClean="0"/>
              <a:t>       4</a:t>
            </a:r>
            <a:r>
              <a:rPr lang="ru-RU" dirty="0"/>
              <a:t>) </a:t>
            </a:r>
            <a:r>
              <a:rPr lang="ru-RU" dirty="0" err="1"/>
              <a:t>значна</a:t>
            </a:r>
            <a:r>
              <a:rPr lang="ru-RU" dirty="0"/>
              <a:t> </a:t>
            </a:r>
            <a:r>
              <a:rPr lang="ru-RU" dirty="0" err="1"/>
              <a:t>пористість</a:t>
            </a:r>
            <a:r>
              <a:rPr lang="ru-RU" dirty="0"/>
              <a:t> </a:t>
            </a:r>
            <a:r>
              <a:rPr lang="ru-RU" dirty="0" err="1"/>
              <a:t>покриття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збільшує</a:t>
            </a:r>
            <a:r>
              <a:rPr lang="ru-RU" dirty="0"/>
              <a:t> </a:t>
            </a:r>
            <a:r>
              <a:rPr lang="ru-RU" dirty="0" err="1"/>
              <a:t>об’єм</a:t>
            </a:r>
            <a:r>
              <a:rPr lang="ru-RU" dirty="0"/>
              <a:t> при </a:t>
            </a:r>
            <a:r>
              <a:rPr lang="ru-RU" dirty="0" err="1"/>
              <a:t>набуханні</a:t>
            </a:r>
            <a:r>
              <a:rPr lang="ru-RU" dirty="0"/>
              <a:t> таблеток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поглинання</a:t>
            </a:r>
            <a:r>
              <a:rPr lang="ru-RU" dirty="0"/>
              <a:t> </a:t>
            </a:r>
            <a:r>
              <a:rPr lang="ru-RU" dirty="0" err="1"/>
              <a:t>вологи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а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появи</a:t>
            </a:r>
            <a:r>
              <a:rPr lang="ru-RU" dirty="0"/>
              <a:t> </a:t>
            </a:r>
            <a:r>
              <a:rPr lang="ru-RU" dirty="0" err="1"/>
              <a:t>тріщин</a:t>
            </a:r>
            <a:r>
              <a:rPr lang="ru-RU" dirty="0"/>
              <a:t> і </a:t>
            </a:r>
            <a:r>
              <a:rPr lang="ru-RU" dirty="0" err="1"/>
              <a:t>відшарування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.</a:t>
            </a:r>
          </a:p>
          <a:p>
            <a:r>
              <a:rPr lang="ru-RU" u="sng" dirty="0" err="1"/>
              <a:t>Переваги</a:t>
            </a:r>
            <a:r>
              <a:rPr lang="ru-RU" u="sng" dirty="0"/>
              <a:t> </a:t>
            </a:r>
            <a:r>
              <a:rPr lang="ru-RU" u="sng" dirty="0" err="1"/>
              <a:t>пресованого</a:t>
            </a:r>
            <a:r>
              <a:rPr lang="ru-RU" u="sng" dirty="0"/>
              <a:t> </a:t>
            </a:r>
            <a:r>
              <a:rPr lang="ru-RU" u="sng" dirty="0" err="1"/>
              <a:t>покриття</a:t>
            </a:r>
            <a:r>
              <a:rPr lang="ru-RU" dirty="0"/>
              <a:t> в тому, </a:t>
            </a:r>
            <a:r>
              <a:rPr lang="ru-RU" dirty="0" err="1"/>
              <a:t>що</a:t>
            </a:r>
            <a:r>
              <a:rPr lang="ru-RU" dirty="0"/>
              <a:t> в </a:t>
            </a:r>
            <a:r>
              <a:rPr lang="ru-RU" dirty="0" err="1"/>
              <a:t>технології</a:t>
            </a:r>
            <a:r>
              <a:rPr lang="ru-RU" dirty="0"/>
              <a:t> </a:t>
            </a:r>
            <a:r>
              <a:rPr lang="ru-RU" dirty="0" err="1"/>
              <a:t>виключається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розчинників</a:t>
            </a:r>
            <a:r>
              <a:rPr lang="ru-RU" dirty="0"/>
              <a:t>. Тому </a:t>
            </a:r>
            <a:r>
              <a:rPr lang="ru-RU" dirty="0" err="1"/>
              <a:t>цей</a:t>
            </a:r>
            <a:r>
              <a:rPr lang="ru-RU" dirty="0"/>
              <a:t> вид </a:t>
            </a:r>
            <a:r>
              <a:rPr lang="ru-RU" dirty="0" err="1"/>
              <a:t>оболонок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для таблеток з </a:t>
            </a:r>
            <a:r>
              <a:rPr lang="ru-RU" dirty="0" err="1"/>
              <a:t>гігроскопічними</a:t>
            </a:r>
            <a:r>
              <a:rPr lang="ru-RU" dirty="0"/>
              <a:t> і </a:t>
            </a:r>
            <a:r>
              <a:rPr lang="ru-RU" dirty="0" err="1"/>
              <a:t>чутливими</a:t>
            </a:r>
            <a:r>
              <a:rPr lang="ru-RU" dirty="0"/>
              <a:t> до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вологи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антибіотики</a:t>
            </a:r>
            <a:r>
              <a:rPr lang="ru-RU" dirty="0"/>
              <a:t>). </a:t>
            </a:r>
            <a:r>
              <a:rPr lang="ru-RU" dirty="0" err="1"/>
              <a:t>Цей</a:t>
            </a:r>
            <a:r>
              <a:rPr lang="ru-RU" dirty="0"/>
              <a:t> метод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пролонгувати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підтримувати</a:t>
            </a:r>
            <a:r>
              <a:rPr lang="ru-RU" dirty="0"/>
              <a:t> </a:t>
            </a:r>
            <a:r>
              <a:rPr lang="ru-RU" dirty="0" err="1"/>
              <a:t>постійну</a:t>
            </a:r>
            <a:r>
              <a:rPr lang="ru-RU" dirty="0"/>
              <a:t> </a:t>
            </a:r>
            <a:r>
              <a:rPr lang="ru-RU" dirty="0" err="1"/>
              <a:t>концентрацію</a:t>
            </a:r>
            <a:r>
              <a:rPr lang="ru-RU" dirty="0"/>
              <a:t> </a:t>
            </a:r>
            <a:r>
              <a:rPr lang="ru-RU" dirty="0" err="1"/>
              <a:t>діючих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в </a:t>
            </a:r>
            <a:r>
              <a:rPr lang="ru-RU" dirty="0" err="1"/>
              <a:t>організмі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9815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4281" y="161413"/>
            <a:ext cx="6764496" cy="927895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контролю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17176" y="1089308"/>
            <a:ext cx="11698941" cy="5728399"/>
          </a:xfrm>
        </p:spPr>
        <p:txBody>
          <a:bodyPr>
            <a:normAutofit/>
          </a:bodyPr>
          <a:lstStyle/>
          <a:p>
            <a:r>
              <a:rPr lang="ru-RU" sz="1900" dirty="0" err="1" smtClean="0"/>
              <a:t>Цілі</a:t>
            </a:r>
            <a:r>
              <a:rPr lang="ru-RU" sz="1900" dirty="0" smtClean="0"/>
              <a:t> </a:t>
            </a:r>
            <a:r>
              <a:rPr lang="ru-RU" sz="1900" dirty="0" err="1" smtClean="0"/>
              <a:t>нанесення</a:t>
            </a:r>
            <a:r>
              <a:rPr lang="ru-RU" sz="1900" dirty="0" smtClean="0"/>
              <a:t> </a:t>
            </a:r>
            <a:r>
              <a:rPr lang="ru-RU" sz="1900" dirty="0" err="1" smtClean="0"/>
              <a:t>покриття</a:t>
            </a:r>
            <a:r>
              <a:rPr lang="ru-RU" sz="1900" dirty="0" smtClean="0"/>
              <a:t> на таблетки.</a:t>
            </a:r>
          </a:p>
          <a:p>
            <a:r>
              <a:rPr lang="ru-RU" sz="1900" dirty="0" err="1" smtClean="0"/>
              <a:t>Види</a:t>
            </a:r>
            <a:r>
              <a:rPr lang="ru-RU" sz="1900" dirty="0" smtClean="0"/>
              <a:t> </a:t>
            </a:r>
            <a:r>
              <a:rPr lang="ru-RU" sz="1900" dirty="0" err="1" smtClean="0"/>
              <a:t>покриття</a:t>
            </a:r>
            <a:r>
              <a:rPr lang="ru-RU" sz="1900" dirty="0" smtClean="0"/>
              <a:t> та </a:t>
            </a:r>
            <a:r>
              <a:rPr lang="ru-RU" sz="1900" dirty="0" err="1" smtClean="0"/>
              <a:t>технологія</a:t>
            </a:r>
            <a:r>
              <a:rPr lang="ru-RU" sz="1900" dirty="0" smtClean="0"/>
              <a:t> </a:t>
            </a:r>
            <a:r>
              <a:rPr lang="ru-RU" sz="1900" dirty="0" err="1" smtClean="0"/>
              <a:t>їх</a:t>
            </a:r>
            <a:r>
              <a:rPr lang="ru-RU" sz="1900" dirty="0" smtClean="0"/>
              <a:t> </a:t>
            </a:r>
            <a:r>
              <a:rPr lang="ru-RU" sz="1900" dirty="0" err="1" smtClean="0"/>
              <a:t>нанесення</a:t>
            </a:r>
            <a:r>
              <a:rPr lang="ru-RU" sz="1900" dirty="0" smtClean="0"/>
              <a:t>.</a:t>
            </a:r>
          </a:p>
          <a:p>
            <a:r>
              <a:rPr lang="ru-RU" sz="1900" dirty="0" err="1" smtClean="0"/>
              <a:t>Допоміжні</a:t>
            </a:r>
            <a:r>
              <a:rPr lang="ru-RU" sz="1900" dirty="0" smtClean="0"/>
              <a:t> </a:t>
            </a:r>
            <a:r>
              <a:rPr lang="ru-RU" sz="1900" dirty="0" err="1" smtClean="0"/>
              <a:t>речовини</a:t>
            </a:r>
            <a:r>
              <a:rPr lang="ru-RU" sz="1900" dirty="0" smtClean="0"/>
              <a:t>, </a:t>
            </a:r>
            <a:r>
              <a:rPr lang="ru-RU" sz="1900" dirty="0" err="1" smtClean="0"/>
              <a:t>які</a:t>
            </a:r>
            <a:r>
              <a:rPr lang="ru-RU" sz="1900" dirty="0" smtClean="0"/>
              <a:t> </a:t>
            </a:r>
            <a:r>
              <a:rPr lang="ru-RU" sz="1900" dirty="0" err="1" smtClean="0"/>
              <a:t>застосовуються</a:t>
            </a:r>
            <a:r>
              <a:rPr lang="ru-RU" sz="1900" dirty="0" smtClean="0"/>
              <a:t> в </a:t>
            </a:r>
            <a:r>
              <a:rPr lang="ru-RU" sz="1900" dirty="0" err="1" smtClean="0"/>
              <a:t>покритті</a:t>
            </a:r>
            <a:r>
              <a:rPr lang="ru-RU" sz="1900" dirty="0" smtClean="0"/>
              <a:t> таблеток </a:t>
            </a:r>
            <a:r>
              <a:rPr lang="ru-RU" sz="1900" dirty="0" err="1" smtClean="0"/>
              <a:t>оболонками</a:t>
            </a:r>
            <a:r>
              <a:rPr lang="ru-RU" sz="1900" dirty="0" smtClean="0"/>
              <a:t>.</a:t>
            </a:r>
          </a:p>
          <a:p>
            <a:r>
              <a:rPr lang="ru-RU" sz="1900" dirty="0" err="1" smtClean="0"/>
              <a:t>Суспензійний</a:t>
            </a:r>
            <a:r>
              <a:rPr lang="ru-RU" sz="1900" dirty="0" smtClean="0"/>
              <a:t> метод </a:t>
            </a:r>
            <a:r>
              <a:rPr lang="ru-RU" sz="1900" dirty="0" err="1" smtClean="0"/>
              <a:t>драгування</a:t>
            </a:r>
            <a:r>
              <a:rPr lang="ru-RU" sz="1900" dirty="0" smtClean="0"/>
              <a:t>. </a:t>
            </a:r>
            <a:r>
              <a:rPr lang="ru-RU" sz="1900" dirty="0" err="1" smtClean="0"/>
              <a:t>Його</a:t>
            </a:r>
            <a:r>
              <a:rPr lang="ru-RU" sz="1900" dirty="0" smtClean="0"/>
              <a:t> </a:t>
            </a:r>
            <a:r>
              <a:rPr lang="ru-RU" sz="1900" dirty="0" err="1" smtClean="0"/>
              <a:t>переваги</a:t>
            </a:r>
            <a:r>
              <a:rPr lang="ru-RU" sz="1900" dirty="0" smtClean="0"/>
              <a:t>.</a:t>
            </a:r>
          </a:p>
          <a:p>
            <a:r>
              <a:rPr lang="ru-RU" sz="1900" dirty="0" err="1" smtClean="0"/>
              <a:t>Вимоги</a:t>
            </a:r>
            <a:r>
              <a:rPr lang="ru-RU" sz="1900" dirty="0" smtClean="0"/>
              <a:t> до </a:t>
            </a:r>
            <a:r>
              <a:rPr lang="ru-RU" sz="1900" dirty="0" err="1" smtClean="0"/>
              <a:t>геометричної</a:t>
            </a:r>
            <a:r>
              <a:rPr lang="ru-RU" sz="1900" dirty="0" smtClean="0"/>
              <a:t> </a:t>
            </a:r>
            <a:r>
              <a:rPr lang="ru-RU" sz="1900" dirty="0" err="1" smtClean="0"/>
              <a:t>форми</a:t>
            </a:r>
            <a:r>
              <a:rPr lang="ru-RU" sz="1900" dirty="0" smtClean="0"/>
              <a:t> таблеток-ядер при </a:t>
            </a:r>
            <a:r>
              <a:rPr lang="ru-RU" sz="1900" dirty="0" err="1" smtClean="0"/>
              <a:t>драгуванні</a:t>
            </a:r>
            <a:r>
              <a:rPr lang="ru-RU" sz="1900" dirty="0" smtClean="0"/>
              <a:t>.</a:t>
            </a:r>
          </a:p>
          <a:p>
            <a:r>
              <a:rPr lang="ru-RU" sz="1900" dirty="0" err="1" smtClean="0"/>
              <a:t>Параметри</a:t>
            </a:r>
            <a:r>
              <a:rPr lang="ru-RU" sz="1900" dirty="0" smtClean="0"/>
              <a:t>, </a:t>
            </a:r>
            <a:r>
              <a:rPr lang="ru-RU" sz="1900" dirty="0" err="1" smtClean="0"/>
              <a:t>які</a:t>
            </a:r>
            <a:r>
              <a:rPr lang="ru-RU" sz="1900" dirty="0" smtClean="0"/>
              <a:t> </a:t>
            </a:r>
            <a:r>
              <a:rPr lang="ru-RU" sz="1900" dirty="0" err="1" smtClean="0"/>
              <a:t>впливають</a:t>
            </a:r>
            <a:r>
              <a:rPr lang="ru-RU" sz="1900" dirty="0" smtClean="0"/>
              <a:t> на </a:t>
            </a:r>
            <a:r>
              <a:rPr lang="ru-RU" sz="1900" dirty="0" err="1" smtClean="0"/>
              <a:t>процес</a:t>
            </a:r>
            <a:r>
              <a:rPr lang="ru-RU" sz="1900" dirty="0" smtClean="0"/>
              <a:t> </a:t>
            </a:r>
            <a:r>
              <a:rPr lang="ru-RU" sz="1900" dirty="0" err="1" smtClean="0"/>
              <a:t>покриття</a:t>
            </a:r>
            <a:r>
              <a:rPr lang="ru-RU" sz="1900" dirty="0" smtClean="0"/>
              <a:t> таблеток </a:t>
            </a:r>
            <a:r>
              <a:rPr lang="ru-RU" sz="1900" dirty="0" err="1" smtClean="0"/>
              <a:t>оболонками</a:t>
            </a:r>
            <a:r>
              <a:rPr lang="ru-RU" sz="1900" dirty="0" smtClean="0"/>
              <a:t> при </a:t>
            </a:r>
            <a:r>
              <a:rPr lang="ru-RU" sz="1900" dirty="0" err="1" smtClean="0"/>
              <a:t>драгуванні</a:t>
            </a:r>
            <a:r>
              <a:rPr lang="ru-RU" sz="1900" dirty="0" smtClean="0"/>
              <a:t>.</a:t>
            </a:r>
          </a:p>
          <a:p>
            <a:r>
              <a:rPr lang="ru-RU" sz="1900" dirty="0" err="1" smtClean="0"/>
              <a:t>Плівкові</a:t>
            </a:r>
            <a:r>
              <a:rPr lang="ru-RU" sz="1900" dirty="0" smtClean="0"/>
              <a:t> </a:t>
            </a:r>
            <a:r>
              <a:rPr lang="ru-RU" sz="1900" dirty="0" err="1" smtClean="0"/>
              <a:t>покриття</a:t>
            </a:r>
            <a:r>
              <a:rPr lang="ru-RU" sz="1900" dirty="0" smtClean="0"/>
              <a:t>. </a:t>
            </a:r>
            <a:r>
              <a:rPr lang="ru-RU" sz="1900" dirty="0" err="1" smtClean="0"/>
              <a:t>Типи</a:t>
            </a:r>
            <a:r>
              <a:rPr lang="ru-RU" sz="1900" dirty="0" smtClean="0"/>
              <a:t> та </a:t>
            </a:r>
            <a:r>
              <a:rPr lang="ru-RU" sz="1900" dirty="0" err="1" smtClean="0"/>
              <a:t>властивості</a:t>
            </a:r>
            <a:r>
              <a:rPr lang="ru-RU" sz="1900" dirty="0" smtClean="0"/>
              <a:t>. </a:t>
            </a:r>
            <a:r>
              <a:rPr lang="ru-RU" sz="1900" dirty="0" err="1" smtClean="0"/>
              <a:t>Способи</a:t>
            </a:r>
            <a:r>
              <a:rPr lang="ru-RU" sz="1900" dirty="0" smtClean="0"/>
              <a:t> </a:t>
            </a:r>
            <a:r>
              <a:rPr lang="ru-RU" sz="1900" dirty="0" err="1" smtClean="0"/>
              <a:t>нанесення</a:t>
            </a:r>
            <a:r>
              <a:rPr lang="ru-RU" sz="1900" dirty="0" smtClean="0"/>
              <a:t>. </a:t>
            </a:r>
          </a:p>
          <a:p>
            <a:r>
              <a:rPr lang="ru-RU" sz="1900" dirty="0" err="1" smtClean="0"/>
              <a:t>Пресовані</a:t>
            </a:r>
            <a:r>
              <a:rPr lang="ru-RU" sz="1900" dirty="0" smtClean="0"/>
              <a:t> </a:t>
            </a:r>
            <a:r>
              <a:rPr lang="ru-RU" sz="1900" dirty="0" err="1" smtClean="0"/>
              <a:t>покриття</a:t>
            </a:r>
            <a:r>
              <a:rPr lang="ru-RU" sz="1900" dirty="0" smtClean="0"/>
              <a:t>. </a:t>
            </a:r>
            <a:r>
              <a:rPr lang="ru-RU" sz="1900" dirty="0" err="1" smtClean="0"/>
              <a:t>Стадії</a:t>
            </a:r>
            <a:r>
              <a:rPr lang="ru-RU" sz="1900" dirty="0" smtClean="0"/>
              <a:t> </a:t>
            </a:r>
            <a:r>
              <a:rPr lang="ru-RU" sz="1900" dirty="0" err="1" smtClean="0"/>
              <a:t>технологічного</a:t>
            </a:r>
            <a:r>
              <a:rPr lang="ru-RU" sz="1900" dirty="0" smtClean="0"/>
              <a:t> </a:t>
            </a:r>
            <a:r>
              <a:rPr lang="ru-RU" sz="1900" dirty="0" err="1" smtClean="0"/>
              <a:t>процесу</a:t>
            </a:r>
            <a:r>
              <a:rPr lang="ru-RU" sz="1900" dirty="0" smtClean="0"/>
              <a:t> та </a:t>
            </a:r>
            <a:r>
              <a:rPr lang="ru-RU" sz="1900" dirty="0" err="1" smtClean="0"/>
              <a:t>оснащення</a:t>
            </a:r>
            <a:r>
              <a:rPr lang="ru-RU" sz="1900" dirty="0" smtClean="0"/>
              <a:t>.</a:t>
            </a:r>
          </a:p>
          <a:p>
            <a:r>
              <a:rPr lang="ru-RU" sz="1900" dirty="0" err="1" smtClean="0"/>
              <a:t>Визначення</a:t>
            </a:r>
            <a:r>
              <a:rPr lang="ru-RU" sz="1900" dirty="0" smtClean="0"/>
              <a:t> гранул і драже як </a:t>
            </a:r>
            <a:r>
              <a:rPr lang="ru-RU" sz="1900" dirty="0" err="1" smtClean="0"/>
              <a:t>лікарських</a:t>
            </a:r>
            <a:r>
              <a:rPr lang="ru-RU" sz="1900" dirty="0" smtClean="0"/>
              <a:t> форм. </a:t>
            </a:r>
          </a:p>
          <a:p>
            <a:r>
              <a:rPr lang="ru-RU" sz="1900" dirty="0" err="1" smtClean="0"/>
              <a:t>Допоміжні</a:t>
            </a:r>
            <a:r>
              <a:rPr lang="ru-RU" sz="1900" dirty="0" smtClean="0"/>
              <a:t> </a:t>
            </a:r>
            <a:r>
              <a:rPr lang="ru-RU" sz="1900" dirty="0" err="1" smtClean="0"/>
              <a:t>речовини</a:t>
            </a:r>
            <a:r>
              <a:rPr lang="ru-RU" sz="1900" dirty="0"/>
              <a:t> </a:t>
            </a:r>
            <a:r>
              <a:rPr lang="ru-RU" sz="1900" dirty="0" err="1" smtClean="0"/>
              <a:t>які</a:t>
            </a:r>
            <a:r>
              <a:rPr lang="ru-RU" sz="1900" dirty="0" smtClean="0"/>
              <a:t> </a:t>
            </a:r>
            <a:r>
              <a:rPr lang="ru-RU" sz="1900" dirty="0" err="1" smtClean="0"/>
              <a:t>застосовуються</a:t>
            </a:r>
            <a:r>
              <a:rPr lang="ru-RU" sz="1900" dirty="0" smtClean="0"/>
              <a:t> у </a:t>
            </a:r>
            <a:r>
              <a:rPr lang="ru-RU" sz="1900" dirty="0" err="1" smtClean="0"/>
              <a:t>виготовленні</a:t>
            </a:r>
            <a:r>
              <a:rPr lang="ru-RU" sz="1900" dirty="0" smtClean="0"/>
              <a:t> гранул і драже.</a:t>
            </a:r>
          </a:p>
          <a:p>
            <a:r>
              <a:rPr lang="ru-RU" sz="1900" dirty="0" smtClean="0"/>
              <a:t> </a:t>
            </a:r>
            <a:r>
              <a:rPr lang="ru-RU" sz="1900" dirty="0" err="1" smtClean="0"/>
              <a:t>Технологія</a:t>
            </a:r>
            <a:r>
              <a:rPr lang="ru-RU" sz="1900" dirty="0" smtClean="0"/>
              <a:t> </a:t>
            </a:r>
            <a:r>
              <a:rPr lang="ru-RU" sz="1900" dirty="0" err="1" smtClean="0"/>
              <a:t>отримання</a:t>
            </a:r>
            <a:r>
              <a:rPr lang="ru-RU" sz="1900" dirty="0" smtClean="0"/>
              <a:t> грану і драже.</a:t>
            </a:r>
          </a:p>
          <a:p>
            <a:r>
              <a:rPr lang="ru-RU" sz="1900" dirty="0" smtClean="0"/>
              <a:t>Контроль </a:t>
            </a:r>
            <a:r>
              <a:rPr lang="ru-RU" sz="1900" dirty="0" err="1" smtClean="0"/>
              <a:t>якості</a:t>
            </a:r>
            <a:r>
              <a:rPr lang="ru-RU" sz="1900" dirty="0" smtClean="0"/>
              <a:t> гранул і драже.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487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012" y="215107"/>
            <a:ext cx="11940988" cy="793424"/>
          </a:xfrm>
        </p:spPr>
        <p:txBody>
          <a:bodyPr>
            <a:normAutofit fontScale="90000"/>
          </a:bodyPr>
          <a:lstStyle/>
          <a:p>
            <a:r>
              <a:rPr lang="ru-RU" sz="2700" b="1" dirty="0"/>
              <a:t>СТРУКТУРНО-ЛОГ</a:t>
            </a:r>
            <a:r>
              <a:rPr lang="uk-UA" sz="2700" b="1" dirty="0"/>
              <a:t>ІЧНА</a:t>
            </a:r>
            <a:r>
              <a:rPr lang="ru-RU" sz="2700" b="1" dirty="0"/>
              <a:t> СХЕМА ТЕХНОЛОГІЇ ТА КОНТРОЛЮ ЯКОСТІ ПОКРИТТЯ ТАБЛЕТОК ОБОЛОНКАМИ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8" name="Text Box 254"/>
          <p:cNvSpPr txBox="1">
            <a:spLocks noChangeArrowheads="1"/>
          </p:cNvSpPr>
          <p:nvPr/>
        </p:nvSpPr>
        <p:spPr bwMode="auto">
          <a:xfrm>
            <a:off x="2805479" y="865163"/>
            <a:ext cx="198278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 1.1. Санітарна обробка виробничих приміщень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9" name="Text Box 253"/>
          <p:cNvSpPr txBox="1">
            <a:spLocks noChangeArrowheads="1"/>
          </p:cNvSpPr>
          <p:nvPr/>
        </p:nvSpPr>
        <p:spPr bwMode="auto">
          <a:xfrm>
            <a:off x="2805479" y="1322363"/>
            <a:ext cx="198278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 1.2. Санітарна обробка обладнання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0" name="Text Box 252"/>
          <p:cNvSpPr txBox="1">
            <a:spLocks noChangeArrowheads="1"/>
          </p:cNvSpPr>
          <p:nvPr/>
        </p:nvSpPr>
        <p:spPr bwMode="auto">
          <a:xfrm>
            <a:off x="2805479" y="1779563"/>
            <a:ext cx="198278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 1.3. Санітарна обробка технологічного одягу </a:t>
            </a:r>
            <a:endParaRPr kumimoji="0" lang="uk-UA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1" name="Text Box 251"/>
          <p:cNvSpPr txBox="1">
            <a:spLocks noChangeArrowheads="1"/>
          </p:cNvSpPr>
          <p:nvPr/>
        </p:nvSpPr>
        <p:spPr bwMode="auto">
          <a:xfrm>
            <a:off x="2805479" y="2236763"/>
            <a:ext cx="198278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 1.4. Санітарна обробка технологічного повітря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2" name="Text Box 250"/>
          <p:cNvSpPr txBox="1">
            <a:spLocks noChangeArrowheads="1"/>
          </p:cNvSpPr>
          <p:nvPr/>
        </p:nvSpPr>
        <p:spPr bwMode="auto">
          <a:xfrm>
            <a:off x="2805479" y="2693963"/>
            <a:ext cx="198278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 1.5. Отримання води очищеної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3" name="Text Box 249"/>
          <p:cNvSpPr txBox="1">
            <a:spLocks noChangeArrowheads="1"/>
          </p:cNvSpPr>
          <p:nvPr/>
        </p:nvSpPr>
        <p:spPr bwMode="auto">
          <a:xfrm>
            <a:off x="5218479" y="865163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 1. Санітарна підготовка виробництва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4" name="AutoShape 248"/>
          <p:cNvSpPr>
            <a:spLocks noChangeShapeType="1"/>
          </p:cNvSpPr>
          <p:nvPr/>
        </p:nvSpPr>
        <p:spPr bwMode="auto">
          <a:xfrm>
            <a:off x="4789854" y="1098526"/>
            <a:ext cx="1047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5" name="AutoShape 247"/>
          <p:cNvSpPr>
            <a:spLocks noChangeShapeType="1"/>
          </p:cNvSpPr>
          <p:nvPr/>
        </p:nvSpPr>
        <p:spPr bwMode="auto">
          <a:xfrm>
            <a:off x="4789854" y="1558901"/>
            <a:ext cx="1047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6" name="AutoShape 246"/>
          <p:cNvSpPr>
            <a:spLocks noChangeShapeType="1"/>
          </p:cNvSpPr>
          <p:nvPr/>
        </p:nvSpPr>
        <p:spPr bwMode="auto">
          <a:xfrm>
            <a:off x="4789854" y="2006576"/>
            <a:ext cx="1047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7" name="AutoShape 245"/>
          <p:cNvSpPr>
            <a:spLocks noChangeShapeType="1"/>
          </p:cNvSpPr>
          <p:nvPr/>
        </p:nvSpPr>
        <p:spPr bwMode="auto">
          <a:xfrm>
            <a:off x="4789854" y="2492351"/>
            <a:ext cx="1047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8" name="AutoShape 244"/>
          <p:cNvSpPr>
            <a:spLocks noChangeShapeType="1"/>
          </p:cNvSpPr>
          <p:nvPr/>
        </p:nvSpPr>
        <p:spPr bwMode="auto">
          <a:xfrm>
            <a:off x="4789854" y="2949551"/>
            <a:ext cx="1047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9" name="AutoShape 243"/>
          <p:cNvSpPr>
            <a:spLocks noChangeShapeType="1"/>
          </p:cNvSpPr>
          <p:nvPr/>
        </p:nvSpPr>
        <p:spPr bwMode="auto">
          <a:xfrm>
            <a:off x="4894629" y="1098526"/>
            <a:ext cx="0" cy="18478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0" name="AutoShape 242"/>
          <p:cNvSpPr>
            <a:spLocks noChangeShapeType="1"/>
          </p:cNvSpPr>
          <p:nvPr/>
        </p:nvSpPr>
        <p:spPr bwMode="auto">
          <a:xfrm flipH="1">
            <a:off x="4894629" y="2006576"/>
            <a:ext cx="1905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1" name="AutoShape 241"/>
          <p:cNvSpPr>
            <a:spLocks noChangeShapeType="1"/>
          </p:cNvSpPr>
          <p:nvPr/>
        </p:nvSpPr>
        <p:spPr bwMode="auto">
          <a:xfrm flipV="1">
            <a:off x="5085129" y="1098526"/>
            <a:ext cx="0" cy="9048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2" name="AutoShape 240"/>
          <p:cNvSpPr>
            <a:spLocks noChangeShapeType="1"/>
          </p:cNvSpPr>
          <p:nvPr/>
        </p:nvSpPr>
        <p:spPr bwMode="auto">
          <a:xfrm>
            <a:off x="5085129" y="1098526"/>
            <a:ext cx="1333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" name="Text Box 239"/>
          <p:cNvSpPr txBox="1">
            <a:spLocks noChangeArrowheads="1"/>
          </p:cNvSpPr>
          <p:nvPr/>
        </p:nvSpPr>
        <p:spPr bwMode="auto">
          <a:xfrm>
            <a:off x="5218479" y="1549376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 2. Підготовка сировини КтКм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4" name="Text Box 238"/>
          <p:cNvSpPr txBox="1">
            <a:spLocks noChangeArrowheads="1"/>
          </p:cNvSpPr>
          <p:nvPr/>
        </p:nvSpPr>
        <p:spPr bwMode="auto">
          <a:xfrm>
            <a:off x="7588617" y="1549376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 2.1 Зважування або відмірювання ЛР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5" name="Text Box 237"/>
          <p:cNvSpPr txBox="1">
            <a:spLocks noChangeArrowheads="1"/>
          </p:cNvSpPr>
          <p:nvPr/>
        </p:nvSpPr>
        <p:spPr bwMode="auto">
          <a:xfrm>
            <a:off x="5218479" y="2236763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3. Приготування сахарного сиропу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6" name="AutoShape 236"/>
          <p:cNvSpPr>
            <a:spLocks noChangeShapeType="1"/>
          </p:cNvSpPr>
          <p:nvPr/>
        </p:nvSpPr>
        <p:spPr bwMode="auto">
          <a:xfrm>
            <a:off x="6266229" y="1331888"/>
            <a:ext cx="0" cy="2286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7" name="AutoShape 235"/>
          <p:cNvSpPr>
            <a:spLocks noChangeShapeType="1"/>
          </p:cNvSpPr>
          <p:nvPr/>
        </p:nvSpPr>
        <p:spPr bwMode="auto">
          <a:xfrm>
            <a:off x="6266229" y="2008163"/>
            <a:ext cx="0" cy="2286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8" name="AutoShape 234"/>
          <p:cNvSpPr>
            <a:spLocks noChangeShapeType="1"/>
          </p:cNvSpPr>
          <p:nvPr/>
        </p:nvSpPr>
        <p:spPr bwMode="auto">
          <a:xfrm>
            <a:off x="6266229" y="2693963"/>
            <a:ext cx="0" cy="2286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9" name="AutoShape 233"/>
          <p:cNvSpPr>
            <a:spLocks noChangeShapeType="1"/>
          </p:cNvSpPr>
          <p:nvPr/>
        </p:nvSpPr>
        <p:spPr bwMode="auto">
          <a:xfrm>
            <a:off x="7323504" y="1779563"/>
            <a:ext cx="2667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0" name="Text Box 232"/>
          <p:cNvSpPr txBox="1">
            <a:spLocks noChangeArrowheads="1"/>
          </p:cNvSpPr>
          <p:nvPr/>
        </p:nvSpPr>
        <p:spPr bwMode="auto">
          <a:xfrm>
            <a:off x="5218479" y="2920976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4. Отримання драже Кт Км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" name="Text Box 231"/>
          <p:cNvSpPr txBox="1">
            <a:spLocks noChangeArrowheads="1"/>
          </p:cNvSpPr>
          <p:nvPr/>
        </p:nvSpPr>
        <p:spPr bwMode="auto">
          <a:xfrm>
            <a:off x="5218479" y="3606776"/>
            <a:ext cx="2105025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5. Сушіння драже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2" name="AutoShape 230"/>
          <p:cNvSpPr>
            <a:spLocks noChangeShapeType="1"/>
          </p:cNvSpPr>
          <p:nvPr/>
        </p:nvSpPr>
        <p:spPr bwMode="auto">
          <a:xfrm>
            <a:off x="6266229" y="3378176"/>
            <a:ext cx="0" cy="2286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" name="AutoShape 229"/>
          <p:cNvSpPr>
            <a:spLocks noChangeShapeType="1"/>
          </p:cNvSpPr>
          <p:nvPr/>
        </p:nvSpPr>
        <p:spPr bwMode="auto">
          <a:xfrm>
            <a:off x="6266229" y="3873476"/>
            <a:ext cx="0" cy="2286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4" name="Text Box 228"/>
          <p:cNvSpPr txBox="1">
            <a:spLocks noChangeArrowheads="1"/>
          </p:cNvSpPr>
          <p:nvPr/>
        </p:nvSpPr>
        <p:spPr bwMode="auto">
          <a:xfrm>
            <a:off x="5218479" y="4102076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6. Полірування і фарбування драже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5" name="AutoShape 227"/>
          <p:cNvSpPr>
            <a:spLocks noChangeShapeType="1"/>
          </p:cNvSpPr>
          <p:nvPr/>
        </p:nvSpPr>
        <p:spPr bwMode="auto">
          <a:xfrm>
            <a:off x="6266229" y="4559276"/>
            <a:ext cx="0" cy="2286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6" name="Text Box 226"/>
          <p:cNvSpPr txBox="1">
            <a:spLocks noChangeArrowheads="1"/>
          </p:cNvSpPr>
          <p:nvPr/>
        </p:nvSpPr>
        <p:spPr bwMode="auto">
          <a:xfrm>
            <a:off x="5218479" y="4786288"/>
            <a:ext cx="2105025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7. Глянцерока драже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7" name="AutoShape 225"/>
          <p:cNvSpPr>
            <a:spLocks noChangeShapeType="1"/>
          </p:cNvSpPr>
          <p:nvPr/>
        </p:nvSpPr>
        <p:spPr bwMode="auto">
          <a:xfrm>
            <a:off x="6266229" y="5081563"/>
            <a:ext cx="0" cy="2286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8" name="Text Box 224"/>
          <p:cNvSpPr txBox="1">
            <a:spLocks noChangeArrowheads="1"/>
          </p:cNvSpPr>
          <p:nvPr/>
        </p:nvSpPr>
        <p:spPr bwMode="auto">
          <a:xfrm>
            <a:off x="5218479" y="5310163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 8. Фасування та пакування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Text Box 223"/>
          <p:cNvSpPr txBox="1">
            <a:spLocks noChangeArrowheads="1"/>
          </p:cNvSpPr>
          <p:nvPr/>
        </p:nvSpPr>
        <p:spPr bwMode="auto">
          <a:xfrm>
            <a:off x="2805479" y="5073626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 8.1. Фасування ЛП Кх Км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0" name="Text Box 222"/>
          <p:cNvSpPr txBox="1">
            <a:spLocks noChangeArrowheads="1"/>
          </p:cNvSpPr>
          <p:nvPr/>
        </p:nvSpPr>
        <p:spPr bwMode="auto">
          <a:xfrm>
            <a:off x="2789604" y="5530826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 8.2. Пакування ЛП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AutoShape 221"/>
          <p:cNvSpPr>
            <a:spLocks noChangeShapeType="1"/>
          </p:cNvSpPr>
          <p:nvPr/>
        </p:nvSpPr>
        <p:spPr bwMode="auto">
          <a:xfrm flipH="1">
            <a:off x="5085129" y="5530826"/>
            <a:ext cx="1333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2" name="AutoShape 220"/>
          <p:cNvSpPr>
            <a:spLocks noChangeShapeType="1"/>
          </p:cNvSpPr>
          <p:nvPr/>
        </p:nvSpPr>
        <p:spPr bwMode="auto">
          <a:xfrm>
            <a:off x="5085129" y="5310163"/>
            <a:ext cx="0" cy="4572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3" name="AutoShape 219"/>
          <p:cNvSpPr>
            <a:spLocks noChangeShapeType="1"/>
          </p:cNvSpPr>
          <p:nvPr/>
        </p:nvSpPr>
        <p:spPr bwMode="auto">
          <a:xfrm flipH="1">
            <a:off x="4910504" y="5310163"/>
            <a:ext cx="17303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" name="AutoShape 218"/>
          <p:cNvSpPr>
            <a:spLocks noChangeShapeType="1"/>
          </p:cNvSpPr>
          <p:nvPr/>
        </p:nvSpPr>
        <p:spPr bwMode="auto">
          <a:xfrm flipH="1">
            <a:off x="4910504" y="5767363"/>
            <a:ext cx="17303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5" name="Text Box 217"/>
          <p:cNvSpPr txBox="1">
            <a:spLocks noChangeArrowheads="1"/>
          </p:cNvSpPr>
          <p:nvPr/>
        </p:nvSpPr>
        <p:spPr bwMode="auto">
          <a:xfrm>
            <a:off x="7588617" y="2920976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4.1. Завантаження цукру в дражирований котел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6" name="Text Box 216"/>
          <p:cNvSpPr txBox="1">
            <a:spLocks noChangeArrowheads="1"/>
          </p:cNvSpPr>
          <p:nvPr/>
        </p:nvSpPr>
        <p:spPr bwMode="auto">
          <a:xfrm>
            <a:off x="7588617" y="3378176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4.2. Зволоження цукровим сиропом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7" name="Text Box 215"/>
          <p:cNvSpPr txBox="1">
            <a:spLocks noChangeArrowheads="1"/>
          </p:cNvSpPr>
          <p:nvPr/>
        </p:nvSpPr>
        <p:spPr bwMode="auto">
          <a:xfrm>
            <a:off x="7588617" y="3835376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4.3. Посипання цукровою пудрою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8" name="Text Box 214"/>
          <p:cNvSpPr txBox="1">
            <a:spLocks noChangeArrowheads="1"/>
          </p:cNvSpPr>
          <p:nvPr/>
        </p:nvSpPr>
        <p:spPr bwMode="auto">
          <a:xfrm>
            <a:off x="7580679" y="4292576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4.4. Формування глобул (гранул)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9" name="Text Box 213"/>
          <p:cNvSpPr txBox="1">
            <a:spLocks noChangeArrowheads="1"/>
          </p:cNvSpPr>
          <p:nvPr/>
        </p:nvSpPr>
        <p:spPr bwMode="auto">
          <a:xfrm>
            <a:off x="7588617" y="4749776"/>
            <a:ext cx="2105025" cy="2682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4.5. Сушіння глобул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0" name="Text Box 212"/>
          <p:cNvSpPr txBox="1">
            <a:spLocks noChangeArrowheads="1"/>
          </p:cNvSpPr>
          <p:nvPr/>
        </p:nvSpPr>
        <p:spPr bwMode="auto">
          <a:xfrm>
            <a:off x="7588617" y="5018063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4.6. Фракціонування глобул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1" name="Text Box 211"/>
          <p:cNvSpPr txBox="1">
            <a:spLocks noChangeArrowheads="1"/>
          </p:cNvSpPr>
          <p:nvPr/>
        </p:nvSpPr>
        <p:spPr bwMode="auto">
          <a:xfrm>
            <a:off x="7588617" y="5475263"/>
            <a:ext cx="2105025" cy="6461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 4.7. Зволоження цукровим сиропом та посипання сумішшю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2" name="Text Box 257"/>
          <p:cNvSpPr txBox="1">
            <a:spLocks noChangeArrowheads="1"/>
          </p:cNvSpPr>
          <p:nvPr/>
        </p:nvSpPr>
        <p:spPr bwMode="auto">
          <a:xfrm>
            <a:off x="5218479" y="6321401"/>
            <a:ext cx="21050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Готовий продукт</a:t>
            </a:r>
            <a:endParaRPr kumimoji="0" lang="uk-UA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Карантинне зберігання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3" name="Text Box 256"/>
          <p:cNvSpPr txBox="1">
            <a:spLocks noChangeArrowheads="1"/>
          </p:cNvSpPr>
          <p:nvPr/>
        </p:nvSpPr>
        <p:spPr bwMode="auto">
          <a:xfrm>
            <a:off x="7588617" y="6426176"/>
            <a:ext cx="790575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склад 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4" name="Text Box 210"/>
          <p:cNvSpPr txBox="1">
            <a:spLocks noChangeArrowheads="1"/>
          </p:cNvSpPr>
          <p:nvPr/>
        </p:nvSpPr>
        <p:spPr bwMode="auto">
          <a:xfrm>
            <a:off x="3538904" y="4529113"/>
            <a:ext cx="137160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Механічні втрати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5" name="Text Box 209"/>
          <p:cNvSpPr txBox="1">
            <a:spLocks noChangeArrowheads="1"/>
          </p:cNvSpPr>
          <p:nvPr/>
        </p:nvSpPr>
        <p:spPr bwMode="auto">
          <a:xfrm>
            <a:off x="3523029" y="3378176"/>
            <a:ext cx="137160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Механічні втрати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6" name="Text Box 208"/>
          <p:cNvSpPr txBox="1">
            <a:spLocks noChangeArrowheads="1"/>
          </p:cNvSpPr>
          <p:nvPr/>
        </p:nvSpPr>
        <p:spPr bwMode="auto">
          <a:xfrm>
            <a:off x="3523029" y="3873476"/>
            <a:ext cx="137160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Механічні втрати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7" name="AutoShape 255"/>
          <p:cNvSpPr>
            <a:spLocks noChangeShapeType="1"/>
          </p:cNvSpPr>
          <p:nvPr/>
        </p:nvSpPr>
        <p:spPr bwMode="auto">
          <a:xfrm>
            <a:off x="7323504" y="6550001"/>
            <a:ext cx="2667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8" name="AutoShape 207"/>
          <p:cNvSpPr>
            <a:spLocks noChangeShapeType="1"/>
          </p:cNvSpPr>
          <p:nvPr/>
        </p:nvSpPr>
        <p:spPr bwMode="auto">
          <a:xfrm>
            <a:off x="7475904" y="3151163"/>
            <a:ext cx="1047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9" name="AutoShape 206"/>
          <p:cNvSpPr>
            <a:spLocks noChangeShapeType="1"/>
          </p:cNvSpPr>
          <p:nvPr/>
        </p:nvSpPr>
        <p:spPr bwMode="auto">
          <a:xfrm>
            <a:off x="7475904" y="3606776"/>
            <a:ext cx="1047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0" name="AutoShape 205"/>
          <p:cNvSpPr>
            <a:spLocks noChangeShapeType="1"/>
          </p:cNvSpPr>
          <p:nvPr/>
        </p:nvSpPr>
        <p:spPr bwMode="auto">
          <a:xfrm>
            <a:off x="7475904" y="4529113"/>
            <a:ext cx="1047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1" name="AutoShape 204"/>
          <p:cNvSpPr>
            <a:spLocks noChangeShapeType="1"/>
          </p:cNvSpPr>
          <p:nvPr/>
        </p:nvSpPr>
        <p:spPr bwMode="auto">
          <a:xfrm>
            <a:off x="7483842" y="4035401"/>
            <a:ext cx="1047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2" name="AutoShape 203"/>
          <p:cNvSpPr>
            <a:spLocks noChangeShapeType="1"/>
          </p:cNvSpPr>
          <p:nvPr/>
        </p:nvSpPr>
        <p:spPr bwMode="auto">
          <a:xfrm>
            <a:off x="5551854" y="3711551"/>
            <a:ext cx="1047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3" name="AutoShape 202"/>
          <p:cNvSpPr>
            <a:spLocks noChangeShapeType="1"/>
          </p:cNvSpPr>
          <p:nvPr/>
        </p:nvSpPr>
        <p:spPr bwMode="auto">
          <a:xfrm>
            <a:off x="7483842" y="4930751"/>
            <a:ext cx="1047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" name="AutoShape 201"/>
          <p:cNvSpPr>
            <a:spLocks noChangeShapeType="1"/>
          </p:cNvSpPr>
          <p:nvPr/>
        </p:nvSpPr>
        <p:spPr bwMode="auto">
          <a:xfrm>
            <a:off x="7475904" y="5235551"/>
            <a:ext cx="1047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5" name="AutoShape 200"/>
          <p:cNvSpPr>
            <a:spLocks noChangeShapeType="1"/>
          </p:cNvSpPr>
          <p:nvPr/>
        </p:nvSpPr>
        <p:spPr bwMode="auto">
          <a:xfrm>
            <a:off x="7475904" y="5826101"/>
            <a:ext cx="1047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6" name="AutoShape 199"/>
          <p:cNvSpPr>
            <a:spLocks noChangeShapeType="1"/>
          </p:cNvSpPr>
          <p:nvPr/>
        </p:nvSpPr>
        <p:spPr bwMode="auto">
          <a:xfrm>
            <a:off x="7475904" y="3151163"/>
            <a:ext cx="9525" cy="26765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7" name="AutoShape 198"/>
          <p:cNvSpPr>
            <a:spLocks noChangeShapeType="1"/>
          </p:cNvSpPr>
          <p:nvPr/>
        </p:nvSpPr>
        <p:spPr bwMode="auto">
          <a:xfrm>
            <a:off x="7313979" y="3151163"/>
            <a:ext cx="16986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8" name="Text Box 197"/>
          <p:cNvSpPr txBox="1">
            <a:spLocks noChangeArrowheads="1"/>
          </p:cNvSpPr>
          <p:nvPr/>
        </p:nvSpPr>
        <p:spPr bwMode="auto">
          <a:xfrm>
            <a:off x="8314104" y="1098526"/>
            <a:ext cx="137160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Механічні втрати</a:t>
            </a:r>
            <a:endParaRPr kumimoji="0" lang="uk-UA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9" name="AutoShape 196"/>
          <p:cNvSpPr>
            <a:spLocks noChangeShapeType="1"/>
          </p:cNvSpPr>
          <p:nvPr/>
        </p:nvSpPr>
        <p:spPr bwMode="auto">
          <a:xfrm flipV="1">
            <a:off x="9447579" y="1358876"/>
            <a:ext cx="0" cy="1905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0" name="AutoShape 195"/>
          <p:cNvSpPr>
            <a:spLocks noChangeShapeType="1"/>
          </p:cNvSpPr>
          <p:nvPr/>
        </p:nvSpPr>
        <p:spPr bwMode="auto">
          <a:xfrm flipH="1">
            <a:off x="4910504" y="4786288"/>
            <a:ext cx="30638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1" name="AutoShape 194"/>
          <p:cNvSpPr>
            <a:spLocks noChangeShapeType="1"/>
          </p:cNvSpPr>
          <p:nvPr/>
        </p:nvSpPr>
        <p:spPr bwMode="auto">
          <a:xfrm flipH="1">
            <a:off x="4910504" y="3873476"/>
            <a:ext cx="30638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2" name="AutoShape 193"/>
          <p:cNvSpPr>
            <a:spLocks noChangeShapeType="1"/>
          </p:cNvSpPr>
          <p:nvPr/>
        </p:nvSpPr>
        <p:spPr bwMode="auto">
          <a:xfrm flipH="1">
            <a:off x="4894629" y="3378176"/>
            <a:ext cx="30638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3" name="Rectangle 258"/>
          <p:cNvSpPr>
            <a:spLocks noChangeArrowheads="1"/>
          </p:cNvSpPr>
          <p:nvPr/>
        </p:nvSpPr>
        <p:spPr bwMode="auto">
          <a:xfrm>
            <a:off x="3024554" y="4079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" name="Rectangle 288"/>
          <p:cNvSpPr>
            <a:spLocks noChangeArrowheads="1"/>
          </p:cNvSpPr>
          <p:nvPr/>
        </p:nvSpPr>
        <p:spPr bwMode="auto">
          <a:xfrm>
            <a:off x="3024554" y="8651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83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2053421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393850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172</TotalTime>
  <Words>395</Words>
  <Application>Microsoft Office PowerPoint</Application>
  <PresentationFormat>Широкоэкранный</PresentationFormat>
  <Paragraphs>63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Times New Roman</vt:lpstr>
      <vt:lpstr>Tw Cen MT</vt:lpstr>
      <vt:lpstr>Капля</vt:lpstr>
      <vt:lpstr>Промислове виробництво таблеток покритих оболонкою. Контроль якості </vt:lpstr>
      <vt:lpstr>Конкретні цілі </vt:lpstr>
      <vt:lpstr>Теоретична інформація</vt:lpstr>
      <vt:lpstr>Теоретична інформація</vt:lpstr>
      <vt:lpstr>Питання вхідного контролю</vt:lpstr>
      <vt:lpstr>СТРУКТУРНО-ЛОГІЧНА СХЕМА ТЕХНОЛОГІЇ ТА КОНТРОЛЮ ЯКОСТІ ПОКРИТТЯ ТАБЛЕТОК ОБОЛОНКАМИ 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Промислове виробництво таблеток покритих оболонкою. Контроль якості</dc:title>
  <dc:creator>Татьяна Цепкова</dc:creator>
  <cp:lastModifiedBy>Татьяна Цепкова</cp:lastModifiedBy>
  <cp:revision>8</cp:revision>
  <dcterms:created xsi:type="dcterms:W3CDTF">2020-11-20T11:16:46Z</dcterms:created>
  <dcterms:modified xsi:type="dcterms:W3CDTF">2020-11-25T10:48:33Z</dcterms:modified>
</cp:coreProperties>
</file>