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1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48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376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97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126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3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02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947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340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9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15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049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7757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922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453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75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030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2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8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377" y="2336113"/>
            <a:ext cx="11398623" cy="1079440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Виробництво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медичних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капсул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2771" y="168089"/>
            <a:ext cx="8915399" cy="1126283"/>
          </a:xfrm>
        </p:spPr>
        <p:txBody>
          <a:bodyPr/>
          <a:lstStyle/>
          <a:p>
            <a:pPr algn="ctr"/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Одеський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Національний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Медичний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Університет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Кафедра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технології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ліків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27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4462" y="614082"/>
            <a:ext cx="3503075" cy="719418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959536"/>
            <a:ext cx="12192000" cy="23711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rPr>
              <a:t>вивчити промислове виробництво желатинових капсул і </a:t>
            </a:r>
            <a:r>
              <a:rPr lang="uk-UA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rPr>
              <a:t>мікрокапсул</a:t>
            </a:r>
            <a:r>
              <a:rPr lang="uk-UA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rPr>
              <a:t>, володіти технологіями їх виробництва, проводити контроль якості, упаковку і маркування готового продукту</a:t>
            </a:r>
            <a:r>
              <a:rPr lang="uk-UA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.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568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0477" y="389965"/>
            <a:ext cx="6043800" cy="740335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58800" y="1130300"/>
            <a:ext cx="11633200" cy="5339546"/>
          </a:xfrm>
        </p:spPr>
        <p:txBody>
          <a:bodyPr>
            <a:noAutofit/>
          </a:bodyPr>
          <a:lstStyle/>
          <a:p>
            <a:r>
              <a:rPr lang="uk-UA" dirty="0">
                <a:cs typeface="Arial" panose="020B0604020202020204" pitchFamily="34" charset="0"/>
              </a:rPr>
              <a:t>Капсули - тверді лікарські засоби з твердою або м’якою оболонкою різної форми і місткості, що містять одну або декілька діючих речовин</a:t>
            </a:r>
            <a:r>
              <a:rPr lang="uk-UA" dirty="0" smtClean="0">
                <a:cs typeface="Arial" panose="020B0604020202020204" pitchFamily="34" charset="0"/>
              </a:rPr>
              <a:t>.</a:t>
            </a:r>
          </a:p>
          <a:p>
            <a:r>
              <a:rPr lang="ru-RU" dirty="0" err="1">
                <a:cs typeface="Arial" panose="020B0604020202020204" pitchFamily="34" charset="0"/>
              </a:rPr>
              <a:t>Капсули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призначені</a:t>
            </a:r>
            <a:r>
              <a:rPr lang="ru-RU" dirty="0">
                <a:cs typeface="Arial" panose="020B0604020202020204" pitchFamily="34" charset="0"/>
              </a:rPr>
              <a:t> для орального, </a:t>
            </a:r>
            <a:r>
              <a:rPr lang="ru-RU" dirty="0" err="1">
                <a:cs typeface="Arial" panose="020B0604020202020204" pitchFamily="34" charset="0"/>
              </a:rPr>
              <a:t>рідше</a:t>
            </a:r>
            <a:r>
              <a:rPr lang="ru-RU" dirty="0">
                <a:cs typeface="Arial" panose="020B0604020202020204" pitchFamily="34" charset="0"/>
              </a:rPr>
              <a:t> ректального і </a:t>
            </a:r>
            <a:r>
              <a:rPr lang="ru-RU" dirty="0" err="1">
                <a:cs typeface="Arial" panose="020B0604020202020204" pitchFamily="34" charset="0"/>
              </a:rPr>
              <a:t>вагінального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введення</a:t>
            </a:r>
            <a:r>
              <a:rPr lang="ru-RU" dirty="0">
                <a:cs typeface="Arial" panose="020B0604020202020204" pitchFamily="34" charset="0"/>
              </a:rPr>
              <a:t>.</a:t>
            </a:r>
          </a:p>
          <a:p>
            <a:r>
              <a:rPr lang="ru-RU" dirty="0" err="1">
                <a:cs typeface="Arial" panose="020B0604020202020204" pitchFamily="34" charset="0"/>
              </a:rPr>
              <a:t>Залежно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від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локалізації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дії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оральні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капсули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підрозділяють</a:t>
            </a:r>
            <a:r>
              <a:rPr lang="ru-RU" dirty="0">
                <a:cs typeface="Arial" panose="020B0604020202020204" pitchFamily="34" charset="0"/>
              </a:rPr>
              <a:t> на: </a:t>
            </a:r>
          </a:p>
          <a:p>
            <a:pPr marL="0" indent="0">
              <a:buNone/>
            </a:pPr>
            <a:r>
              <a:rPr lang="ru-RU" dirty="0">
                <a:cs typeface="Arial" panose="020B0604020202020204" pitchFamily="34" charset="0"/>
              </a:rPr>
              <a:t>- </a:t>
            </a:r>
            <a:r>
              <a:rPr lang="ru-RU" dirty="0" err="1">
                <a:cs typeface="Arial" panose="020B0604020202020204" pitchFamily="34" charset="0"/>
              </a:rPr>
              <a:t>сублінгвальні</a:t>
            </a:r>
            <a:r>
              <a:rPr lang="ru-RU" dirty="0">
                <a:cs typeface="Arial" panose="020B0604020202020204" pitchFamily="34" charset="0"/>
              </a:rPr>
              <a:t> (</a:t>
            </a:r>
            <a:r>
              <a:rPr lang="ru-RU" dirty="0" err="1">
                <a:cs typeface="Arial" panose="020B0604020202020204" pitchFamily="34" charset="0"/>
              </a:rPr>
              <a:t>валідол</a:t>
            </a:r>
            <a:r>
              <a:rPr lang="ru-RU" dirty="0">
                <a:cs typeface="Arial" panose="020B0604020202020204" pitchFamily="34" charset="0"/>
              </a:rPr>
              <a:t>, </a:t>
            </a:r>
            <a:r>
              <a:rPr lang="ru-RU" dirty="0" err="1">
                <a:cs typeface="Arial" panose="020B0604020202020204" pitchFamily="34" charset="0"/>
              </a:rPr>
              <a:t>нітрогліцерин</a:t>
            </a:r>
            <a:r>
              <a:rPr lang="ru-RU" dirty="0"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ru-RU" dirty="0">
                <a:cs typeface="Arial" panose="020B0604020202020204" pitchFamily="34" charset="0"/>
              </a:rPr>
              <a:t>- </a:t>
            </a:r>
            <a:r>
              <a:rPr lang="ru-RU" dirty="0" err="1">
                <a:cs typeface="Arial" panose="020B0604020202020204" pitchFamily="34" charset="0"/>
              </a:rPr>
              <a:t>шлунковорозчинні</a:t>
            </a:r>
            <a:r>
              <a:rPr lang="ru-RU" dirty="0">
                <a:cs typeface="Arial" panose="020B0604020202020204" pitchFamily="34" charset="0"/>
              </a:rPr>
              <a:t> (</a:t>
            </a:r>
            <a:r>
              <a:rPr lang="ru-RU" dirty="0" err="1">
                <a:cs typeface="Arial" panose="020B0604020202020204" pitchFamily="34" charset="0"/>
              </a:rPr>
              <a:t>вітаміни</a:t>
            </a:r>
            <a:r>
              <a:rPr lang="ru-RU" dirty="0">
                <a:cs typeface="Arial" panose="020B0604020202020204" pitchFamily="34" charset="0"/>
              </a:rPr>
              <a:t> Е, А);</a:t>
            </a:r>
          </a:p>
          <a:p>
            <a:pPr marL="0" indent="0">
              <a:buNone/>
            </a:pPr>
            <a:r>
              <a:rPr lang="ru-RU" dirty="0">
                <a:cs typeface="Arial" panose="020B0604020202020204" pitchFamily="34" charset="0"/>
              </a:rPr>
              <a:t>- </a:t>
            </a:r>
            <a:r>
              <a:rPr lang="ru-RU" dirty="0" err="1">
                <a:cs typeface="Arial" panose="020B0604020202020204" pitchFamily="34" charset="0"/>
              </a:rPr>
              <a:t>кишковорозчинні</a:t>
            </a:r>
            <a:r>
              <a:rPr lang="ru-RU" dirty="0">
                <a:cs typeface="Arial" panose="020B0604020202020204" pitchFamily="34" charset="0"/>
              </a:rPr>
              <a:t> та </a:t>
            </a:r>
            <a:r>
              <a:rPr lang="ru-RU" dirty="0" err="1">
                <a:cs typeface="Arial" panose="020B0604020202020204" pitchFamily="34" charset="0"/>
              </a:rPr>
              <a:t>ін</a:t>
            </a:r>
            <a:r>
              <a:rPr lang="ru-RU" dirty="0">
                <a:cs typeface="Arial" panose="020B0604020202020204" pitchFamily="34" charset="0"/>
              </a:rPr>
              <a:t>.</a:t>
            </a:r>
          </a:p>
          <a:p>
            <a:r>
              <a:rPr lang="ru-RU" dirty="0">
                <a:cs typeface="Arial" panose="020B0604020202020204" pitchFamily="34" charset="0"/>
              </a:rPr>
              <a:t>За </a:t>
            </a:r>
            <a:r>
              <a:rPr lang="ru-RU" dirty="0" err="1">
                <a:cs typeface="Arial" panose="020B0604020202020204" pitchFamily="34" charset="0"/>
              </a:rPr>
              <a:t>технологічним</a:t>
            </a:r>
            <a:r>
              <a:rPr lang="ru-RU" dirty="0">
                <a:cs typeface="Arial" panose="020B0604020202020204" pitchFamily="34" charset="0"/>
              </a:rPr>
              <a:t> принципом </a:t>
            </a:r>
            <a:r>
              <a:rPr lang="ru-RU" dirty="0" err="1">
                <a:cs typeface="Arial" panose="020B0604020202020204" pitchFamily="34" charset="0"/>
              </a:rPr>
              <a:t>капсули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класифікують</a:t>
            </a:r>
            <a:r>
              <a:rPr lang="ru-RU" dirty="0">
                <a:cs typeface="Arial" panose="020B0604020202020204" pitchFamily="34" charset="0"/>
              </a:rPr>
              <a:t> на:</a:t>
            </a:r>
          </a:p>
          <a:p>
            <a:pPr marL="0" indent="0">
              <a:buNone/>
            </a:pPr>
            <a:r>
              <a:rPr lang="ru-RU" dirty="0">
                <a:cs typeface="Arial" panose="020B0604020202020204" pitchFamily="34" charset="0"/>
              </a:rPr>
              <a:t>- </a:t>
            </a:r>
            <a:r>
              <a:rPr lang="ru-RU" dirty="0" err="1">
                <a:cs typeface="Arial" panose="020B0604020202020204" pitchFamily="34" charset="0"/>
              </a:rPr>
              <a:t>капсули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тверді</a:t>
            </a:r>
            <a:r>
              <a:rPr lang="ru-RU" dirty="0">
                <a:cs typeface="Arial" panose="020B060402020202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cs typeface="Arial" panose="020B0604020202020204" pitchFamily="34" charset="0"/>
              </a:rPr>
              <a:t>- </a:t>
            </a:r>
            <a:r>
              <a:rPr lang="ru-RU" dirty="0" err="1">
                <a:cs typeface="Arial" panose="020B0604020202020204" pitchFamily="34" charset="0"/>
              </a:rPr>
              <a:t>капсули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м’які</a:t>
            </a:r>
            <a:r>
              <a:rPr lang="ru-RU" dirty="0">
                <a:cs typeface="Arial" panose="020B060402020202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cs typeface="Arial" panose="020B0604020202020204" pitchFamily="34" charset="0"/>
              </a:rPr>
              <a:t>- </a:t>
            </a:r>
            <a:r>
              <a:rPr lang="ru-RU" dirty="0" err="1">
                <a:cs typeface="Arial" panose="020B0604020202020204" pitchFamily="34" charset="0"/>
              </a:rPr>
              <a:t>капсули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кишковорозчинні</a:t>
            </a:r>
            <a:r>
              <a:rPr lang="ru-RU" dirty="0">
                <a:cs typeface="Arial" panose="020B060402020202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cs typeface="Arial" panose="020B0604020202020204" pitchFamily="34" charset="0"/>
              </a:rPr>
              <a:t>- </a:t>
            </a:r>
            <a:r>
              <a:rPr lang="ru-RU" dirty="0" err="1">
                <a:cs typeface="Arial" panose="020B0604020202020204" pitchFamily="34" charset="0"/>
              </a:rPr>
              <a:t>капсули</a:t>
            </a:r>
            <a:r>
              <a:rPr lang="ru-RU" dirty="0">
                <a:cs typeface="Arial" panose="020B0604020202020204" pitchFamily="34" charset="0"/>
              </a:rPr>
              <a:t> з </a:t>
            </a:r>
            <a:r>
              <a:rPr lang="ru-RU" dirty="0" err="1">
                <a:cs typeface="Arial" panose="020B0604020202020204" pitchFamily="34" charset="0"/>
              </a:rPr>
              <a:t>модифікованим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вивільненням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лікарських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речовин</a:t>
            </a:r>
            <a:r>
              <a:rPr lang="ru-RU" dirty="0">
                <a:cs typeface="Arial" panose="020B0604020202020204" pitchFamily="34" charset="0"/>
              </a:rPr>
              <a:t>. </a:t>
            </a:r>
            <a:endParaRPr lang="ru-RU" dirty="0" smtClean="0">
              <a:cs typeface="Arial" panose="020B0604020202020204" pitchFamily="34" charset="0"/>
            </a:endParaRPr>
          </a:p>
          <a:p>
            <a:r>
              <a:rPr lang="ru-RU" dirty="0" err="1" smtClean="0">
                <a:cs typeface="Arial" panose="020B0604020202020204" pitchFamily="34" charset="0"/>
              </a:rPr>
              <a:t>Окрему</a:t>
            </a:r>
            <a:r>
              <a:rPr lang="ru-RU" dirty="0" smtClean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групу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складають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капсули</a:t>
            </a:r>
            <a:r>
              <a:rPr lang="ru-RU" dirty="0">
                <a:cs typeface="Arial" panose="020B0604020202020204" pitchFamily="34" charset="0"/>
              </a:rPr>
              <a:t> з </a:t>
            </a:r>
            <a:r>
              <a:rPr lang="ru-RU" dirty="0" err="1">
                <a:cs typeface="Arial" panose="020B0604020202020204" pitchFamily="34" charset="0"/>
              </a:rPr>
              <a:t>регульованим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вивільненням</a:t>
            </a:r>
            <a:r>
              <a:rPr lang="ru-RU" dirty="0">
                <a:cs typeface="Arial" panose="020B0604020202020204" pitchFamily="34" charset="0"/>
              </a:rPr>
              <a:t> - </a:t>
            </a:r>
            <a:r>
              <a:rPr lang="ru-RU" dirty="0" err="1">
                <a:cs typeface="Arial" panose="020B0604020202020204" pitchFamily="34" charset="0"/>
              </a:rPr>
              <a:t>ретард-капсули</a:t>
            </a:r>
            <a:r>
              <a:rPr lang="ru-RU" dirty="0">
                <a:cs typeface="Arial" panose="020B0604020202020204" pitchFamily="34" charset="0"/>
              </a:rPr>
              <a:t>. </a:t>
            </a:r>
            <a:r>
              <a:rPr lang="ru-RU" dirty="0" err="1">
                <a:cs typeface="Arial" panose="020B0604020202020204" pitchFamily="34" charset="0"/>
              </a:rPr>
              <a:t>Останніми</a:t>
            </a:r>
            <a:r>
              <a:rPr lang="ru-RU" dirty="0">
                <a:cs typeface="Arial" panose="020B0604020202020204" pitchFamily="34" charset="0"/>
              </a:rPr>
              <a:t> роками </a:t>
            </a:r>
            <a:r>
              <a:rPr lang="ru-RU" dirty="0" err="1">
                <a:cs typeface="Arial" panose="020B0604020202020204" pitchFamily="34" charset="0"/>
              </a:rPr>
              <a:t>проводяться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роботи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із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створення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м’яких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ru-RU" dirty="0" err="1">
                <a:cs typeface="Arial" panose="020B0604020202020204" pitchFamily="34" charset="0"/>
              </a:rPr>
              <a:t>еластичних</a:t>
            </a:r>
            <a:r>
              <a:rPr lang="ru-RU" dirty="0">
                <a:cs typeface="Arial" panose="020B0604020202020204" pitchFamily="34" charset="0"/>
              </a:rPr>
              <a:t> капсул для </a:t>
            </a:r>
            <a:r>
              <a:rPr lang="ru-RU" dirty="0" err="1">
                <a:cs typeface="Arial" panose="020B0604020202020204" pitchFamily="34" charset="0"/>
              </a:rPr>
              <a:t>жування</a:t>
            </a:r>
            <a:r>
              <a:rPr lang="ru-RU" dirty="0">
                <a:cs typeface="Arial" panose="020B0604020202020204" pitchFamily="34" charset="0"/>
              </a:rPr>
              <a:t>.</a:t>
            </a:r>
          </a:p>
          <a:p>
            <a:endParaRPr lang="ru-RU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39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9025" y="497110"/>
            <a:ext cx="6500275" cy="77289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контролю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27630" y="1270000"/>
            <a:ext cx="11326812" cy="5575300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Визначення </a:t>
            </a:r>
            <a:r>
              <a:rPr lang="uk-UA" dirty="0"/>
              <a:t>капсул як </a:t>
            </a:r>
            <a:r>
              <a:rPr lang="uk-UA" dirty="0" smtClean="0"/>
              <a:t>лікарської форми. </a:t>
            </a:r>
          </a:p>
          <a:p>
            <a:r>
              <a:rPr lang="uk-UA" dirty="0" smtClean="0"/>
              <a:t>Види </a:t>
            </a:r>
            <a:r>
              <a:rPr lang="uk-UA" dirty="0"/>
              <a:t>капсул, їх призначення</a:t>
            </a:r>
            <a:r>
              <a:rPr lang="uk-UA" dirty="0" smtClean="0"/>
              <a:t>.</a:t>
            </a:r>
          </a:p>
          <a:p>
            <a:r>
              <a:rPr lang="uk-UA" dirty="0" smtClean="0"/>
              <a:t>Способи </a:t>
            </a:r>
            <a:r>
              <a:rPr lang="uk-UA" dirty="0"/>
              <a:t>виготовлення капсул. Використовуване обладнання.</a:t>
            </a:r>
            <a:endParaRPr lang="ru-RU" dirty="0"/>
          </a:p>
          <a:p>
            <a:r>
              <a:rPr lang="uk-UA" dirty="0" smtClean="0"/>
              <a:t>Характеристика </a:t>
            </a:r>
            <a:r>
              <a:rPr lang="uk-UA" dirty="0"/>
              <a:t>м'яких желатинових капсул. </a:t>
            </a:r>
            <a:r>
              <a:rPr lang="uk-UA" dirty="0" err="1"/>
              <a:t>Тубатіни</a:t>
            </a:r>
            <a:r>
              <a:rPr lang="uk-UA" dirty="0"/>
              <a:t>.</a:t>
            </a:r>
            <a:endParaRPr lang="ru-RU" dirty="0"/>
          </a:p>
          <a:p>
            <a:r>
              <a:rPr lang="ru-RU" dirty="0" err="1" smtClean="0"/>
              <a:t>Технологічна</a:t>
            </a:r>
            <a:r>
              <a:rPr lang="ru-RU" dirty="0" smtClean="0"/>
              <a:t> схема </a:t>
            </a:r>
            <a:r>
              <a:rPr lang="ru-RU" dirty="0" err="1" smtClean="0"/>
              <a:t>виготовлення</a:t>
            </a:r>
            <a:r>
              <a:rPr lang="ru-RU" dirty="0" smtClean="0"/>
              <a:t> </a:t>
            </a:r>
            <a:r>
              <a:rPr lang="ru-RU" dirty="0" err="1" smtClean="0"/>
              <a:t>мяких</a:t>
            </a:r>
            <a:r>
              <a:rPr lang="ru-RU" dirty="0" smtClean="0"/>
              <a:t> </a:t>
            </a:r>
            <a:r>
              <a:rPr lang="ru-RU" dirty="0" err="1" smtClean="0"/>
              <a:t>желатинових</a:t>
            </a:r>
            <a:r>
              <a:rPr lang="ru-RU" dirty="0" smtClean="0"/>
              <a:t> капсул.</a:t>
            </a:r>
          </a:p>
          <a:p>
            <a:r>
              <a:rPr lang="uk-UA" dirty="0" smtClean="0"/>
              <a:t>Характеристика </a:t>
            </a:r>
            <a:r>
              <a:rPr lang="uk-UA" dirty="0"/>
              <a:t>твердих желатинових капсул</a:t>
            </a:r>
            <a:r>
              <a:rPr lang="uk-UA" dirty="0" smtClean="0"/>
              <a:t>.</a:t>
            </a:r>
          </a:p>
          <a:p>
            <a:r>
              <a:rPr lang="uk-UA" dirty="0" smtClean="0"/>
              <a:t>Упаковка та зберігання капсул. </a:t>
            </a:r>
          </a:p>
          <a:p>
            <a:r>
              <a:rPr lang="uk-UA" dirty="0" smtClean="0"/>
              <a:t>Характеристика </a:t>
            </a:r>
            <a:r>
              <a:rPr lang="uk-UA" dirty="0"/>
              <a:t>оболонки </a:t>
            </a:r>
            <a:r>
              <a:rPr lang="uk-UA" dirty="0" err="1"/>
              <a:t>мікрокапсули</a:t>
            </a:r>
            <a:r>
              <a:rPr lang="uk-UA" dirty="0"/>
              <a:t>, її різновиди.</a:t>
            </a:r>
            <a:endParaRPr lang="ru-RU" dirty="0"/>
          </a:p>
          <a:p>
            <a:r>
              <a:rPr lang="ru-RU" dirty="0" err="1" smtClean="0"/>
              <a:t>Фізичні</a:t>
            </a:r>
            <a:r>
              <a:rPr lang="ru-RU" dirty="0" smtClean="0"/>
              <a:t> </a:t>
            </a:r>
            <a:r>
              <a:rPr lang="ru-RU" dirty="0" err="1" smtClean="0"/>
              <a:t>методи</a:t>
            </a:r>
            <a:r>
              <a:rPr lang="ru-RU" dirty="0" smtClean="0"/>
              <a:t> </a:t>
            </a:r>
            <a:r>
              <a:rPr lang="ru-RU" dirty="0" err="1" smtClean="0"/>
              <a:t>мікрокапсулювання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Характеристика </a:t>
            </a:r>
            <a:r>
              <a:rPr lang="ru-RU" dirty="0" err="1" smtClean="0"/>
              <a:t>хімічних</a:t>
            </a:r>
            <a:r>
              <a:rPr lang="ru-RU" dirty="0" smtClean="0"/>
              <a:t> </a:t>
            </a:r>
            <a:r>
              <a:rPr lang="ru-RU" dirty="0" err="1" smtClean="0"/>
              <a:t>методів</a:t>
            </a:r>
            <a:r>
              <a:rPr lang="ru-RU" dirty="0" smtClean="0"/>
              <a:t> </a:t>
            </a:r>
            <a:r>
              <a:rPr lang="ru-RU" dirty="0" err="1" smtClean="0"/>
              <a:t>отримання</a:t>
            </a:r>
            <a:r>
              <a:rPr lang="ru-RU" dirty="0" smtClean="0"/>
              <a:t> </a:t>
            </a:r>
            <a:r>
              <a:rPr lang="ru-RU" dirty="0" err="1" smtClean="0"/>
              <a:t>мікрокапсул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Стандартизація</a:t>
            </a:r>
            <a:r>
              <a:rPr lang="ru-RU" dirty="0" smtClean="0"/>
              <a:t> </a:t>
            </a:r>
            <a:r>
              <a:rPr lang="ru-RU" dirty="0" err="1" smtClean="0"/>
              <a:t>мікрокапсул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Лікарські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з </a:t>
            </a:r>
            <a:r>
              <a:rPr lang="ru-RU" dirty="0" err="1" smtClean="0"/>
              <a:t>мікрокапсул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870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800" y="59617"/>
            <a:ext cx="10998200" cy="87449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СТРУКТУРНО-ЛОГІЧНА СХЕМА ТЕХНОЛОГІЇ И КОНТРОЛЮ ЯКОСТІ ТВЕРДИХ ЖЕЛАТИНОВИХ КАПСУЛ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 Box 105"/>
          <p:cNvSpPr txBox="1">
            <a:spLocks noChangeArrowheads="1"/>
          </p:cNvSpPr>
          <p:nvPr/>
        </p:nvSpPr>
        <p:spPr bwMode="auto">
          <a:xfrm>
            <a:off x="3248025" y="1087438"/>
            <a:ext cx="2400300" cy="2841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1.1. Підготовка приміщень</a:t>
            </a:r>
            <a:endParaRPr kumimoji="0" lang="uk-UA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Text Box 104"/>
          <p:cNvSpPr txBox="1">
            <a:spLocks noChangeArrowheads="1"/>
          </p:cNvSpPr>
          <p:nvPr/>
        </p:nvSpPr>
        <p:spPr bwMode="auto">
          <a:xfrm>
            <a:off x="3248025" y="1371600"/>
            <a:ext cx="240030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1.2. Підготовка персоналу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Text Box 103"/>
          <p:cNvSpPr txBox="1">
            <a:spLocks noChangeArrowheads="1"/>
          </p:cNvSpPr>
          <p:nvPr/>
        </p:nvSpPr>
        <p:spPr bwMode="auto">
          <a:xfrm>
            <a:off x="6380163" y="1255713"/>
            <a:ext cx="2006600" cy="5222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1. Санітарна підготовка виробництва</a:t>
            </a:r>
            <a:endParaRPr kumimoji="0" lang="uk-UA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Line 102"/>
          <p:cNvSpPr>
            <a:spLocks noChangeShapeType="1"/>
          </p:cNvSpPr>
          <p:nvPr/>
        </p:nvSpPr>
        <p:spPr bwMode="auto">
          <a:xfrm>
            <a:off x="5875338" y="1216025"/>
            <a:ext cx="0" cy="561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" name="Line 101"/>
          <p:cNvSpPr>
            <a:spLocks noChangeShapeType="1"/>
          </p:cNvSpPr>
          <p:nvPr/>
        </p:nvSpPr>
        <p:spPr bwMode="auto">
          <a:xfrm flipH="1">
            <a:off x="5649913" y="1216025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" name="Line 100"/>
          <p:cNvSpPr>
            <a:spLocks noChangeShapeType="1"/>
          </p:cNvSpPr>
          <p:nvPr/>
        </p:nvSpPr>
        <p:spPr bwMode="auto">
          <a:xfrm flipH="1">
            <a:off x="5648325" y="1476375"/>
            <a:ext cx="2270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4" name="Text Box 99"/>
          <p:cNvSpPr txBox="1">
            <a:spLocks noChangeArrowheads="1"/>
          </p:cNvSpPr>
          <p:nvPr/>
        </p:nvSpPr>
        <p:spPr bwMode="auto">
          <a:xfrm>
            <a:off x="3248025" y="1651000"/>
            <a:ext cx="2400300" cy="4302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1.3. Підготовка обладнання персоналу</a:t>
            </a:r>
            <a:endParaRPr kumimoji="0" lang="uk-UA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Text Box 98"/>
          <p:cNvSpPr txBox="1">
            <a:spLocks noChangeArrowheads="1"/>
          </p:cNvSpPr>
          <p:nvPr/>
        </p:nvSpPr>
        <p:spPr bwMode="auto">
          <a:xfrm>
            <a:off x="8761413" y="1304925"/>
            <a:ext cx="754062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Line 97"/>
          <p:cNvSpPr>
            <a:spLocks noChangeShapeType="1"/>
          </p:cNvSpPr>
          <p:nvPr/>
        </p:nvSpPr>
        <p:spPr bwMode="auto">
          <a:xfrm>
            <a:off x="7404100" y="1784350"/>
            <a:ext cx="0" cy="388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" name="Line 96"/>
          <p:cNvSpPr>
            <a:spLocks noChangeShapeType="1"/>
          </p:cNvSpPr>
          <p:nvPr/>
        </p:nvSpPr>
        <p:spPr bwMode="auto">
          <a:xfrm flipH="1">
            <a:off x="5648325" y="1782763"/>
            <a:ext cx="22701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" name="AutoShape 95"/>
          <p:cNvSpPr>
            <a:spLocks noChangeShapeType="1"/>
          </p:cNvSpPr>
          <p:nvPr/>
        </p:nvSpPr>
        <p:spPr bwMode="auto">
          <a:xfrm flipH="1" flipV="1">
            <a:off x="5875338" y="1476375"/>
            <a:ext cx="5048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" name="AutoShape 94"/>
          <p:cNvSpPr>
            <a:spLocks noChangeShapeType="1"/>
          </p:cNvSpPr>
          <p:nvPr/>
        </p:nvSpPr>
        <p:spPr bwMode="auto">
          <a:xfrm>
            <a:off x="8386763" y="1476375"/>
            <a:ext cx="3746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" name="Text Box 93"/>
          <p:cNvSpPr txBox="1">
            <a:spLocks noChangeArrowheads="1"/>
          </p:cNvSpPr>
          <p:nvPr/>
        </p:nvSpPr>
        <p:spPr bwMode="auto">
          <a:xfrm>
            <a:off x="6380163" y="2176463"/>
            <a:ext cx="2006600" cy="5222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2. Підготовка сировини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3248025" y="2290763"/>
            <a:ext cx="240030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2.1. Просіювання сировини 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Text Box 91"/>
          <p:cNvSpPr txBox="1">
            <a:spLocks noChangeArrowheads="1"/>
          </p:cNvSpPr>
          <p:nvPr/>
        </p:nvSpPr>
        <p:spPr bwMode="auto">
          <a:xfrm>
            <a:off x="8761413" y="2238375"/>
            <a:ext cx="754062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AutoShape 90"/>
          <p:cNvSpPr>
            <a:spLocks noChangeShapeType="1"/>
          </p:cNvSpPr>
          <p:nvPr/>
        </p:nvSpPr>
        <p:spPr bwMode="auto">
          <a:xfrm>
            <a:off x="8386763" y="2406650"/>
            <a:ext cx="3746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4" name="AutoShape 89"/>
          <p:cNvSpPr>
            <a:spLocks noChangeShapeType="1"/>
          </p:cNvSpPr>
          <p:nvPr/>
        </p:nvSpPr>
        <p:spPr bwMode="auto">
          <a:xfrm flipH="1">
            <a:off x="5649913" y="2408238"/>
            <a:ext cx="7302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5" name="Text Box 88"/>
          <p:cNvSpPr txBox="1">
            <a:spLocks noChangeArrowheads="1"/>
          </p:cNvSpPr>
          <p:nvPr/>
        </p:nvSpPr>
        <p:spPr bwMode="auto">
          <a:xfrm>
            <a:off x="3249612" y="2933700"/>
            <a:ext cx="2400301" cy="4333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3.1. Змішування БЛЕС з </a:t>
            </a:r>
            <a:r>
              <a:rPr kumimoji="0" lang="en-US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Starlac</a:t>
            </a:r>
            <a:endParaRPr kumimoji="0" lang="en-US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Line 87"/>
          <p:cNvSpPr>
            <a:spLocks noChangeShapeType="1"/>
          </p:cNvSpPr>
          <p:nvPr/>
        </p:nvSpPr>
        <p:spPr bwMode="auto">
          <a:xfrm>
            <a:off x="4462463" y="2581275"/>
            <a:ext cx="0" cy="3524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7" name="Text Box 86"/>
          <p:cNvSpPr txBox="1">
            <a:spLocks noChangeArrowheads="1"/>
          </p:cNvSpPr>
          <p:nvPr/>
        </p:nvSpPr>
        <p:spPr bwMode="auto">
          <a:xfrm>
            <a:off x="3248025" y="3367088"/>
            <a:ext cx="2400300" cy="4333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3.2. Зволоження спиртом етиловим </a:t>
            </a: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95 %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Text Box 85"/>
          <p:cNvSpPr txBox="1">
            <a:spLocks noChangeArrowheads="1"/>
          </p:cNvSpPr>
          <p:nvPr/>
        </p:nvSpPr>
        <p:spPr bwMode="auto">
          <a:xfrm>
            <a:off x="3249612" y="3800475"/>
            <a:ext cx="2400301" cy="4333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3.3. Змішування з </a:t>
            </a:r>
            <a:r>
              <a:rPr kumimoji="0" lang="en-US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Avicel OH 200 LM</a:t>
            </a:r>
            <a:endParaRPr kumimoji="0" lang="en-US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Text Box 84"/>
          <p:cNvSpPr txBox="1">
            <a:spLocks noChangeArrowheads="1"/>
          </p:cNvSpPr>
          <p:nvPr/>
        </p:nvSpPr>
        <p:spPr bwMode="auto">
          <a:xfrm>
            <a:off x="3248025" y="4233863"/>
            <a:ext cx="2400300" cy="4333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3.4 Опудрювання </a:t>
            </a:r>
            <a:r>
              <a:rPr kumimoji="0" lang="en-US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Aerosil 200 Pharma</a:t>
            </a:r>
            <a:endParaRPr kumimoji="0" lang="en-US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Line 83"/>
          <p:cNvSpPr>
            <a:spLocks noChangeShapeType="1"/>
          </p:cNvSpPr>
          <p:nvPr/>
        </p:nvSpPr>
        <p:spPr bwMode="auto">
          <a:xfrm>
            <a:off x="5875338" y="3148013"/>
            <a:ext cx="3175" cy="1295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" name="Line 82"/>
          <p:cNvSpPr>
            <a:spLocks noChangeShapeType="1"/>
          </p:cNvSpPr>
          <p:nvPr/>
        </p:nvSpPr>
        <p:spPr bwMode="auto">
          <a:xfrm flipH="1">
            <a:off x="5649913" y="3148013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2" name="Line 81"/>
          <p:cNvSpPr>
            <a:spLocks noChangeShapeType="1"/>
          </p:cNvSpPr>
          <p:nvPr/>
        </p:nvSpPr>
        <p:spPr bwMode="auto">
          <a:xfrm flipH="1">
            <a:off x="5648325" y="3594100"/>
            <a:ext cx="227013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3" name="Line 80"/>
          <p:cNvSpPr>
            <a:spLocks noChangeShapeType="1"/>
          </p:cNvSpPr>
          <p:nvPr/>
        </p:nvSpPr>
        <p:spPr bwMode="auto">
          <a:xfrm flipH="1">
            <a:off x="5648325" y="3995738"/>
            <a:ext cx="2270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4" name="Line 79"/>
          <p:cNvSpPr>
            <a:spLocks noChangeShapeType="1"/>
          </p:cNvSpPr>
          <p:nvPr/>
        </p:nvSpPr>
        <p:spPr bwMode="auto">
          <a:xfrm flipH="1">
            <a:off x="5649913" y="4443413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5" name="Text Box 78"/>
          <p:cNvSpPr txBox="1">
            <a:spLocks noChangeArrowheads="1"/>
          </p:cNvSpPr>
          <p:nvPr/>
        </p:nvSpPr>
        <p:spPr bwMode="auto">
          <a:xfrm>
            <a:off x="6380163" y="3538538"/>
            <a:ext cx="2006600" cy="5222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3</a:t>
            </a: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Отримання гранулята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Line 77"/>
          <p:cNvSpPr>
            <a:spLocks noChangeShapeType="1"/>
          </p:cNvSpPr>
          <p:nvPr/>
        </p:nvSpPr>
        <p:spPr bwMode="auto">
          <a:xfrm>
            <a:off x="7404100" y="2698750"/>
            <a:ext cx="0" cy="8397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7" name="Text Box 76"/>
          <p:cNvSpPr txBox="1">
            <a:spLocks noChangeArrowheads="1"/>
          </p:cNvSpPr>
          <p:nvPr/>
        </p:nvSpPr>
        <p:spPr bwMode="auto">
          <a:xfrm>
            <a:off x="8761413" y="3367088"/>
            <a:ext cx="754062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Text Box 75"/>
          <p:cNvSpPr txBox="1">
            <a:spLocks noChangeArrowheads="1"/>
          </p:cNvSpPr>
          <p:nvPr/>
        </p:nvSpPr>
        <p:spPr bwMode="auto">
          <a:xfrm>
            <a:off x="8761413" y="3890963"/>
            <a:ext cx="754062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відходи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Text Box 74"/>
          <p:cNvSpPr txBox="1">
            <a:spLocks noChangeArrowheads="1"/>
          </p:cNvSpPr>
          <p:nvPr/>
        </p:nvSpPr>
        <p:spPr bwMode="auto">
          <a:xfrm>
            <a:off x="6380163" y="4900613"/>
            <a:ext cx="2006600" cy="5222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4</a:t>
            </a: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Наповнення желатинових капсул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Text Box 73"/>
          <p:cNvSpPr txBox="1">
            <a:spLocks noChangeArrowheads="1"/>
          </p:cNvSpPr>
          <p:nvPr/>
        </p:nvSpPr>
        <p:spPr bwMode="auto">
          <a:xfrm>
            <a:off x="6380163" y="6262688"/>
            <a:ext cx="2006600" cy="5222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 5. Фасування та пауквання готових капсул</a:t>
            </a: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Line 72"/>
          <p:cNvSpPr>
            <a:spLocks noChangeShapeType="1"/>
          </p:cNvSpPr>
          <p:nvPr/>
        </p:nvSpPr>
        <p:spPr bwMode="auto">
          <a:xfrm>
            <a:off x="7404100" y="4060825"/>
            <a:ext cx="0" cy="8397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" name="Line 71"/>
          <p:cNvSpPr>
            <a:spLocks noChangeShapeType="1"/>
          </p:cNvSpPr>
          <p:nvPr/>
        </p:nvSpPr>
        <p:spPr bwMode="auto">
          <a:xfrm>
            <a:off x="7404100" y="5422900"/>
            <a:ext cx="0" cy="8397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3" name="AutoShape 70"/>
          <p:cNvSpPr>
            <a:spLocks noChangeShapeType="1"/>
          </p:cNvSpPr>
          <p:nvPr/>
        </p:nvSpPr>
        <p:spPr bwMode="auto">
          <a:xfrm flipV="1">
            <a:off x="8386763" y="3594100"/>
            <a:ext cx="374650" cy="2063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4" name="AutoShape 69"/>
          <p:cNvSpPr>
            <a:spLocks noChangeShapeType="1"/>
          </p:cNvSpPr>
          <p:nvPr/>
        </p:nvSpPr>
        <p:spPr bwMode="auto">
          <a:xfrm>
            <a:off x="8386763" y="3800475"/>
            <a:ext cx="374650" cy="260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5" name="Text Box 68"/>
          <p:cNvSpPr txBox="1">
            <a:spLocks noChangeArrowheads="1"/>
          </p:cNvSpPr>
          <p:nvPr/>
        </p:nvSpPr>
        <p:spPr bwMode="auto">
          <a:xfrm>
            <a:off x="8761413" y="4729163"/>
            <a:ext cx="754062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Text Box 67"/>
          <p:cNvSpPr txBox="1">
            <a:spLocks noChangeArrowheads="1"/>
          </p:cNvSpPr>
          <p:nvPr/>
        </p:nvSpPr>
        <p:spPr bwMode="auto">
          <a:xfrm>
            <a:off x="8761413" y="5262563"/>
            <a:ext cx="754062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відходи</a:t>
            </a:r>
            <a:endParaRPr kumimoji="0" lang="uk-UA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AutoShape 66"/>
          <p:cNvSpPr>
            <a:spLocks noChangeShapeType="1"/>
          </p:cNvSpPr>
          <p:nvPr/>
        </p:nvSpPr>
        <p:spPr bwMode="auto">
          <a:xfrm flipV="1">
            <a:off x="8386763" y="4956175"/>
            <a:ext cx="374650" cy="2063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8" name="AutoShape 65"/>
          <p:cNvSpPr>
            <a:spLocks noChangeShapeType="1"/>
          </p:cNvSpPr>
          <p:nvPr/>
        </p:nvSpPr>
        <p:spPr bwMode="auto">
          <a:xfrm>
            <a:off x="8386763" y="5162550"/>
            <a:ext cx="374650" cy="260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" name="AutoShape 64"/>
          <p:cNvSpPr>
            <a:spLocks noChangeShapeType="1"/>
          </p:cNvSpPr>
          <p:nvPr/>
        </p:nvSpPr>
        <p:spPr bwMode="auto">
          <a:xfrm flipH="1" flipV="1">
            <a:off x="5875338" y="3800475"/>
            <a:ext cx="5048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0" name="Rectangle 106"/>
          <p:cNvSpPr>
            <a:spLocks noChangeArrowheads="1"/>
          </p:cNvSpPr>
          <p:nvPr/>
        </p:nvSpPr>
        <p:spPr bwMode="auto">
          <a:xfrm>
            <a:off x="3467100" y="5715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1" name="Rectangle 126"/>
          <p:cNvSpPr>
            <a:spLocks noChangeArrowheads="1"/>
          </p:cNvSpPr>
          <p:nvPr/>
        </p:nvSpPr>
        <p:spPr bwMode="auto">
          <a:xfrm>
            <a:off x="3467100" y="1028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97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752" y="2030458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960919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55</TotalTime>
  <Words>251</Words>
  <Application>Microsoft Office PowerPoint</Application>
  <PresentationFormat>Широкоэкранный</PresentationFormat>
  <Paragraphs>52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Tw Cen MT</vt:lpstr>
      <vt:lpstr>Капля</vt:lpstr>
      <vt:lpstr>Виробництво медичних капсул </vt:lpstr>
      <vt:lpstr>Конкретні цілі </vt:lpstr>
      <vt:lpstr>Теоретична інформація </vt:lpstr>
      <vt:lpstr>Питання вхідного контролю</vt:lpstr>
      <vt:lpstr>СТРУКТУРНО-ЛОГІЧНА СХЕМА ТЕХНОЛОГІЇ И КОНТРОЛЮ ЯКОСТІ ТВЕРДИХ ЖЕЛАТИНОВИХ КАПСУЛ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Виробництво медичних капсул</dc:title>
  <dc:creator>Татьяна Цепкова</dc:creator>
  <cp:lastModifiedBy>Татьяна Цепкова</cp:lastModifiedBy>
  <cp:revision>8</cp:revision>
  <dcterms:created xsi:type="dcterms:W3CDTF">2020-11-18T14:51:15Z</dcterms:created>
  <dcterms:modified xsi:type="dcterms:W3CDTF">2020-11-25T10:33:51Z</dcterms:modified>
</cp:coreProperties>
</file>