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6518" y="2259106"/>
            <a:ext cx="11255188" cy="1550892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Промислове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виробництво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форм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41494" y="0"/>
            <a:ext cx="6810282" cy="1035424"/>
          </a:xfrm>
        </p:spPr>
        <p:txBody>
          <a:bodyPr/>
          <a:lstStyle/>
          <a:p>
            <a:r>
              <a:rPr lang="ru-RU" dirty="0" err="1" smtClean="0"/>
              <a:t>Одеський</a:t>
            </a:r>
            <a:r>
              <a:rPr lang="ru-RU" dirty="0" smtClean="0"/>
              <a:t> </a:t>
            </a:r>
            <a:r>
              <a:rPr lang="ru-RU" dirty="0" err="1" smtClean="0"/>
              <a:t>Національний</a:t>
            </a:r>
            <a:r>
              <a:rPr lang="ru-RU" dirty="0" smtClean="0"/>
              <a:t> </a:t>
            </a:r>
            <a:r>
              <a:rPr lang="ru-RU" dirty="0" err="1" smtClean="0"/>
              <a:t>медичний</a:t>
            </a:r>
            <a:r>
              <a:rPr lang="ru-RU" dirty="0" smtClean="0"/>
              <a:t> </a:t>
            </a:r>
            <a:r>
              <a:rPr lang="ru-RU" dirty="0" err="1" smtClean="0"/>
              <a:t>університет</a:t>
            </a:r>
            <a:r>
              <a:rPr lang="ru-RU" dirty="0" smtClean="0"/>
              <a:t> </a:t>
            </a:r>
          </a:p>
          <a:p>
            <a:r>
              <a:rPr lang="ru-RU" dirty="0" smtClean="0"/>
              <a:t>Кафедра </a:t>
            </a:r>
            <a:r>
              <a:rPr lang="ru-RU" dirty="0" err="1" smtClean="0"/>
              <a:t>технології</a:t>
            </a:r>
            <a:r>
              <a:rPr lang="ru-RU" dirty="0" smtClean="0"/>
              <a:t> </a:t>
            </a:r>
            <a:r>
              <a:rPr lang="ru-RU" dirty="0" err="1" smtClean="0"/>
              <a:t>ліків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885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9469" y="430305"/>
            <a:ext cx="3573061" cy="820318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99247" y="2218766"/>
            <a:ext cx="11322424" cy="19229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err="1" smtClean="0"/>
              <a:t>Ознайомитися</a:t>
            </a:r>
            <a:r>
              <a:rPr lang="ru-RU" sz="2400" dirty="0" smtClean="0"/>
              <a:t> з </a:t>
            </a:r>
            <a:r>
              <a:rPr lang="ru-RU" sz="2400" dirty="0" err="1" smtClean="0"/>
              <a:t>технологічними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процесами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обладнанням</a:t>
            </a:r>
            <a:r>
              <a:rPr lang="ru-RU" sz="2400" dirty="0" smtClean="0"/>
              <a:t>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використовуються</a:t>
            </a:r>
            <a:r>
              <a:rPr lang="ru-RU" sz="2400" dirty="0" smtClean="0"/>
              <a:t> у </a:t>
            </a:r>
            <a:r>
              <a:rPr lang="ru-RU" sz="2400" dirty="0" err="1" smtClean="0"/>
              <a:t>виготовленні</a:t>
            </a:r>
            <a:r>
              <a:rPr lang="ru-RU" sz="2400" dirty="0" smtClean="0"/>
              <a:t> мазей, </a:t>
            </a:r>
            <a:r>
              <a:rPr lang="ru-RU" sz="2400" dirty="0" err="1" smtClean="0"/>
              <a:t>емульсій</a:t>
            </a:r>
            <a:r>
              <a:rPr lang="ru-RU" sz="2400" dirty="0" smtClean="0"/>
              <a:t> і </a:t>
            </a:r>
            <a:r>
              <a:rPr lang="ru-RU" sz="2400" dirty="0" err="1" smtClean="0"/>
              <a:t>суспензій</a:t>
            </a:r>
            <a:r>
              <a:rPr lang="ru-RU" sz="2400" dirty="0" smtClean="0"/>
              <a:t>, а </a:t>
            </a:r>
            <a:r>
              <a:rPr lang="ru-RU" sz="2400" dirty="0" err="1" smtClean="0"/>
              <a:t>також</a:t>
            </a:r>
            <a:r>
              <a:rPr lang="ru-RU" sz="2400" dirty="0" smtClean="0"/>
              <a:t> з методами контролю </a:t>
            </a:r>
            <a:r>
              <a:rPr lang="ru-RU" sz="2400" dirty="0" err="1" smtClean="0"/>
              <a:t>якості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готової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продукці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08728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0257" y="188258"/>
            <a:ext cx="5751485" cy="1075812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2570" y="1264071"/>
            <a:ext cx="11846859" cy="55939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До </a:t>
            </a:r>
            <a:r>
              <a:rPr lang="ru-RU" dirty="0" err="1" smtClean="0"/>
              <a:t>м’яких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форм </a:t>
            </a:r>
            <a:r>
              <a:rPr lang="ru-RU" dirty="0" err="1" smtClean="0"/>
              <a:t>відносяться</a:t>
            </a:r>
            <a:r>
              <a:rPr lang="ru-RU" dirty="0" smtClean="0"/>
              <a:t> </a:t>
            </a:r>
            <a:r>
              <a:rPr lang="ru-RU" dirty="0" err="1"/>
              <a:t>мазі</a:t>
            </a:r>
            <a:r>
              <a:rPr lang="ru-RU" dirty="0"/>
              <a:t>, </a:t>
            </a:r>
            <a:r>
              <a:rPr lang="ru-RU" dirty="0" err="1"/>
              <a:t>креми</a:t>
            </a:r>
            <a:r>
              <a:rPr lang="ru-RU" dirty="0"/>
              <a:t>, </a:t>
            </a:r>
            <a:r>
              <a:rPr lang="ru-RU" dirty="0" err="1"/>
              <a:t>гелі</a:t>
            </a:r>
            <a:r>
              <a:rPr lang="ru-RU" dirty="0"/>
              <a:t>, </a:t>
            </a:r>
            <a:r>
              <a:rPr lang="ru-RU" dirty="0" err="1"/>
              <a:t>супозиторії</a:t>
            </a:r>
            <a:r>
              <a:rPr lang="ru-RU" dirty="0"/>
              <a:t>, </a:t>
            </a:r>
            <a:r>
              <a:rPr lang="ru-RU" dirty="0" err="1"/>
              <a:t>пластирі</a:t>
            </a:r>
            <a:r>
              <a:rPr lang="ru-RU" dirty="0"/>
              <a:t> </a:t>
            </a:r>
            <a:r>
              <a:rPr lang="ru-RU" dirty="0" smtClean="0"/>
              <a:t>та </a:t>
            </a:r>
            <a:r>
              <a:rPr lang="ru-RU" dirty="0" err="1" smtClean="0"/>
              <a:t>ін</a:t>
            </a:r>
            <a:r>
              <a:rPr lang="ru-RU" dirty="0" smtClean="0"/>
              <a:t>. </a:t>
            </a:r>
          </a:p>
          <a:p>
            <a:r>
              <a:rPr lang="ru-RU" dirty="0"/>
              <a:t>Мазь – </a:t>
            </a:r>
            <a:r>
              <a:rPr lang="ru-RU" dirty="0" err="1"/>
              <a:t>м'яка</a:t>
            </a:r>
            <a:r>
              <a:rPr lang="ru-RU" dirty="0"/>
              <a:t> </a:t>
            </a:r>
            <a:r>
              <a:rPr lang="ru-RU" dirty="0" err="1"/>
              <a:t>недозована</a:t>
            </a:r>
            <a:r>
              <a:rPr lang="ru-RU" dirty="0"/>
              <a:t> </a:t>
            </a:r>
            <a:r>
              <a:rPr lang="ru-RU" dirty="0" err="1"/>
              <a:t>лікарська</a:t>
            </a:r>
            <a:r>
              <a:rPr lang="ru-RU" dirty="0"/>
              <a:t> форма,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в'язку</a:t>
            </a:r>
            <a:r>
              <a:rPr lang="ru-RU" dirty="0"/>
              <a:t> </a:t>
            </a:r>
            <a:r>
              <a:rPr lang="ru-RU" dirty="0" err="1"/>
              <a:t>консистенцію</a:t>
            </a:r>
            <a:r>
              <a:rPr lang="ru-RU" dirty="0"/>
              <a:t> та </a:t>
            </a:r>
            <a:r>
              <a:rPr lang="ru-RU" dirty="0" err="1"/>
              <a:t>призначена</a:t>
            </a:r>
            <a:r>
              <a:rPr lang="ru-RU" dirty="0"/>
              <a:t> для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.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 </a:t>
            </a:r>
            <a:r>
              <a:rPr lang="ru-RU" dirty="0" err="1"/>
              <a:t>мазі</a:t>
            </a:r>
            <a:r>
              <a:rPr lang="ru-RU" dirty="0"/>
              <a:t> у </a:t>
            </a:r>
            <a:r>
              <a:rPr lang="ru-RU" dirty="0" err="1"/>
              <a:t>рецепті</a:t>
            </a:r>
            <a:r>
              <a:rPr lang="ru-RU" dirty="0"/>
              <a:t> 20,0 – 10,0 г, </a:t>
            </a:r>
            <a:endParaRPr lang="ru-RU" dirty="0" smtClean="0"/>
          </a:p>
          <a:p>
            <a:r>
              <a:rPr lang="ru-RU" dirty="0" smtClean="0"/>
              <a:t>Паста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недозована</a:t>
            </a:r>
            <a:r>
              <a:rPr lang="ru-RU" dirty="0"/>
              <a:t> </a:t>
            </a:r>
            <a:r>
              <a:rPr lang="ru-RU" dirty="0" err="1"/>
              <a:t>мазеподібна</a:t>
            </a:r>
            <a:r>
              <a:rPr lang="ru-RU" dirty="0"/>
              <a:t> </a:t>
            </a:r>
            <a:r>
              <a:rPr lang="ru-RU" dirty="0" err="1"/>
              <a:t>лікарська</a:t>
            </a:r>
            <a:r>
              <a:rPr lang="ru-RU" dirty="0"/>
              <a:t> форма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</a:t>
            </a:r>
            <a:r>
              <a:rPr lang="ru-RU" dirty="0" err="1"/>
              <a:t>порошкоподібних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25%. </a:t>
            </a:r>
            <a:r>
              <a:rPr lang="ru-RU" dirty="0" err="1"/>
              <a:t>Кількість</a:t>
            </a:r>
            <a:r>
              <a:rPr lang="ru-RU" dirty="0"/>
              <a:t> порошку в пастах не повинна </a:t>
            </a:r>
            <a:r>
              <a:rPr lang="ru-RU" dirty="0" err="1"/>
              <a:t>перевищувати</a:t>
            </a:r>
            <a:r>
              <a:rPr lang="ru-RU" dirty="0"/>
              <a:t> 65</a:t>
            </a:r>
            <a:r>
              <a:rPr lang="ru-RU" dirty="0" smtClean="0"/>
              <a:t>%. Жирова </a:t>
            </a:r>
            <a:r>
              <a:rPr lang="ru-RU" dirty="0"/>
              <a:t>основа для паст </a:t>
            </a:r>
            <a:r>
              <a:rPr lang="ru-RU" dirty="0" err="1"/>
              <a:t>така</a:t>
            </a:r>
            <a:r>
              <a:rPr lang="ru-RU" dirty="0"/>
              <a:t> ж як і для мазей : </a:t>
            </a:r>
            <a:r>
              <a:rPr lang="en-US" dirty="0" err="1"/>
              <a:t>Vaselinum</a:t>
            </a:r>
            <a:r>
              <a:rPr lang="en-US" dirty="0"/>
              <a:t>, </a:t>
            </a:r>
            <a:r>
              <a:rPr lang="en-US" dirty="0" err="1"/>
              <a:t>Lanolinum</a:t>
            </a:r>
            <a:r>
              <a:rPr lang="en-US" dirty="0"/>
              <a:t>, </a:t>
            </a:r>
            <a:r>
              <a:rPr lang="en-US" dirty="0" err="1"/>
              <a:t>Adeps</a:t>
            </a:r>
            <a:r>
              <a:rPr lang="en-US" dirty="0"/>
              <a:t> </a:t>
            </a:r>
            <a:r>
              <a:rPr lang="en-US" dirty="0" err="1"/>
              <a:t>suillus</a:t>
            </a:r>
            <a:r>
              <a:rPr lang="en-US" dirty="0"/>
              <a:t> </a:t>
            </a:r>
            <a:r>
              <a:rPr lang="en-US" dirty="0" err="1"/>
              <a:t>depuratus</a:t>
            </a:r>
            <a:r>
              <a:rPr lang="en-US" dirty="0"/>
              <a:t>, </a:t>
            </a:r>
            <a:r>
              <a:rPr lang="en-US" dirty="0" err="1"/>
              <a:t>unguentum</a:t>
            </a:r>
            <a:r>
              <a:rPr lang="en-US" dirty="0"/>
              <a:t> </a:t>
            </a:r>
            <a:r>
              <a:rPr lang="en-US" dirty="0" err="1"/>
              <a:t>Glycerini</a:t>
            </a:r>
            <a:r>
              <a:rPr lang="en-US" dirty="0"/>
              <a:t>, </a:t>
            </a:r>
            <a:r>
              <a:rPr lang="en-US" dirty="0" err="1"/>
              <a:t>unguentum</a:t>
            </a:r>
            <a:r>
              <a:rPr lang="en-US" dirty="0"/>
              <a:t> </a:t>
            </a:r>
            <a:r>
              <a:rPr lang="en-US" dirty="0" err="1"/>
              <a:t>Naphthalani</a:t>
            </a:r>
            <a:r>
              <a:rPr lang="en-US" dirty="0"/>
              <a:t>, </a:t>
            </a:r>
            <a:r>
              <a:rPr lang="en-US" dirty="0" err="1"/>
              <a:t>unguentum</a:t>
            </a:r>
            <a:r>
              <a:rPr lang="en-US" dirty="0"/>
              <a:t> </a:t>
            </a:r>
            <a:r>
              <a:rPr lang="en-US" dirty="0" err="1"/>
              <a:t>Cetacei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err="1"/>
              <a:t>Лініменти</a:t>
            </a:r>
            <a:r>
              <a:rPr lang="ru-RU" dirty="0"/>
              <a:t> (</a:t>
            </a:r>
            <a:r>
              <a:rPr lang="ru-RU" dirty="0" err="1"/>
              <a:t>рідкі</a:t>
            </a:r>
            <a:r>
              <a:rPr lang="ru-RU" dirty="0"/>
              <a:t> </a:t>
            </a:r>
            <a:r>
              <a:rPr lang="ru-RU" dirty="0" err="1"/>
              <a:t>мазі</a:t>
            </a:r>
            <a:r>
              <a:rPr lang="ru-RU" dirty="0"/>
              <a:t>)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м'яка</a:t>
            </a:r>
            <a:r>
              <a:rPr lang="ru-RU" dirty="0"/>
              <a:t> </a:t>
            </a:r>
            <a:r>
              <a:rPr lang="ru-RU" dirty="0" err="1"/>
              <a:t>недозована</a:t>
            </a:r>
            <a:r>
              <a:rPr lang="ru-RU" dirty="0"/>
              <a:t> </a:t>
            </a:r>
            <a:r>
              <a:rPr lang="ru-RU" dirty="0" err="1"/>
              <a:t>лікарська</a:t>
            </a:r>
            <a:r>
              <a:rPr lang="ru-RU" dirty="0"/>
              <a:t> форма для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, яка </a:t>
            </a:r>
            <a:r>
              <a:rPr lang="ru-RU" dirty="0" err="1"/>
              <a:t>розріджується</a:t>
            </a:r>
            <a:r>
              <a:rPr lang="ru-RU" dirty="0"/>
              <a:t> при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. Основою для </a:t>
            </a:r>
            <a:r>
              <a:rPr lang="ru-RU" dirty="0" err="1"/>
              <a:t>лініментів</a:t>
            </a:r>
            <a:r>
              <a:rPr lang="ru-RU" dirty="0"/>
              <a:t> є </a:t>
            </a:r>
            <a:r>
              <a:rPr lang="ru-RU" dirty="0" err="1"/>
              <a:t>рідкі</a:t>
            </a:r>
            <a:r>
              <a:rPr lang="ru-RU" dirty="0"/>
              <a:t> </a:t>
            </a:r>
            <a:r>
              <a:rPr lang="ru-RU" dirty="0" err="1"/>
              <a:t>олії</a:t>
            </a:r>
            <a:r>
              <a:rPr lang="ru-RU" dirty="0"/>
              <a:t>: </a:t>
            </a:r>
            <a:r>
              <a:rPr lang="ru-RU" dirty="0" err="1"/>
              <a:t>вазелінова</a:t>
            </a:r>
            <a:r>
              <a:rPr lang="ru-RU" dirty="0"/>
              <a:t> (</a:t>
            </a:r>
            <a:r>
              <a:rPr lang="en-US" dirty="0"/>
              <a:t>oleum </a:t>
            </a:r>
            <a:r>
              <a:rPr lang="en-US" dirty="0" err="1"/>
              <a:t>Vaselini</a:t>
            </a:r>
            <a:r>
              <a:rPr lang="en-US" dirty="0"/>
              <a:t>), </a:t>
            </a:r>
            <a:r>
              <a:rPr lang="ru-RU" dirty="0" err="1"/>
              <a:t>льняна</a:t>
            </a:r>
            <a:r>
              <a:rPr lang="ru-RU" dirty="0"/>
              <a:t> (</a:t>
            </a:r>
            <a:r>
              <a:rPr lang="en-US" dirty="0"/>
              <a:t>oleum </a:t>
            </a:r>
            <a:r>
              <a:rPr lang="en-US" dirty="0" err="1"/>
              <a:t>Lini</a:t>
            </a:r>
            <a:r>
              <a:rPr lang="en-US" dirty="0"/>
              <a:t>), </a:t>
            </a:r>
            <a:r>
              <a:rPr lang="ru-RU" dirty="0" err="1"/>
              <a:t>соняшникова</a:t>
            </a:r>
            <a:r>
              <a:rPr lang="ru-RU" dirty="0"/>
              <a:t> (</a:t>
            </a:r>
            <a:r>
              <a:rPr lang="en-US" dirty="0"/>
              <a:t>oleum </a:t>
            </a:r>
            <a:r>
              <a:rPr lang="en-US" dirty="0" err="1"/>
              <a:t>Helianthi</a:t>
            </a:r>
            <a:r>
              <a:rPr lang="en-US" dirty="0"/>
              <a:t>) </a:t>
            </a:r>
            <a:r>
              <a:rPr lang="ru-RU" dirty="0"/>
              <a:t>і </a:t>
            </a:r>
            <a:r>
              <a:rPr lang="ru-RU" dirty="0" err="1"/>
              <a:t>ін</a:t>
            </a:r>
            <a:r>
              <a:rPr lang="ru-RU" dirty="0" smtClean="0"/>
              <a:t>.</a:t>
            </a:r>
          </a:p>
          <a:p>
            <a:r>
              <a:rPr lang="ru-RU" dirty="0" err="1"/>
              <a:t>Пластир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лікарська</a:t>
            </a:r>
            <a:r>
              <a:rPr lang="ru-RU" dirty="0"/>
              <a:t> форма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пластичної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,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здатністю</a:t>
            </a:r>
            <a:r>
              <a:rPr lang="ru-RU" dirty="0"/>
              <a:t> </a:t>
            </a:r>
            <a:r>
              <a:rPr lang="ru-RU" dirty="0" err="1"/>
              <a:t>розм'якшуватися</a:t>
            </a:r>
            <a:r>
              <a:rPr lang="ru-RU" dirty="0"/>
              <a:t> при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і </a:t>
            </a:r>
            <a:r>
              <a:rPr lang="ru-RU" dirty="0" err="1"/>
              <a:t>прилипати</a:t>
            </a:r>
            <a:r>
              <a:rPr lang="ru-RU" dirty="0"/>
              <a:t> до </a:t>
            </a:r>
            <a:r>
              <a:rPr lang="ru-RU" dirty="0" err="1"/>
              <a:t>шкіри</a:t>
            </a:r>
            <a:r>
              <a:rPr lang="ru-RU" dirty="0"/>
              <a:t> на плоскому </a:t>
            </a:r>
            <a:r>
              <a:rPr lang="ru-RU" dirty="0" err="1"/>
              <a:t>носієві</a:t>
            </a:r>
            <a:r>
              <a:rPr lang="ru-RU" dirty="0"/>
              <a:t>, яка </a:t>
            </a:r>
            <a:r>
              <a:rPr lang="ru-RU" dirty="0" err="1"/>
              <a:t>призначена</a:t>
            </a:r>
            <a:r>
              <a:rPr lang="ru-RU" dirty="0"/>
              <a:t> для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.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72859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1464" y="363071"/>
            <a:ext cx="5729072" cy="820318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85482" y="1586800"/>
            <a:ext cx="11806518" cy="6037682"/>
          </a:xfrm>
        </p:spPr>
        <p:txBody>
          <a:bodyPr/>
          <a:lstStyle/>
          <a:p>
            <a:r>
              <a:rPr lang="ru-RU" dirty="0" err="1" smtClean="0"/>
              <a:t>Креми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err="1"/>
              <a:t>м’які</a:t>
            </a:r>
            <a:r>
              <a:rPr lang="ru-RU" dirty="0"/>
              <a:t> </a:t>
            </a:r>
            <a:r>
              <a:rPr lang="ru-RU" dirty="0" err="1"/>
              <a:t>лікарські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для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є одно-, </a:t>
            </a:r>
            <a:r>
              <a:rPr lang="ru-RU" dirty="0" err="1"/>
              <a:t>дво</a:t>
            </a:r>
            <a:r>
              <a:rPr lang="ru-RU" dirty="0"/>
              <a:t>-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багатофазовою</a:t>
            </a:r>
            <a:r>
              <a:rPr lang="ru-RU" dirty="0"/>
              <a:t> дисперсною системою, </a:t>
            </a:r>
            <a:r>
              <a:rPr lang="ru-RU" dirty="0" err="1"/>
              <a:t>дисперсним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, </a:t>
            </a:r>
            <a:r>
              <a:rPr lang="ru-RU" dirty="0" err="1"/>
              <a:t>шо</a:t>
            </a:r>
            <a:r>
              <a:rPr lang="ru-RU" dirty="0"/>
              <a:t> при </a:t>
            </a:r>
            <a:r>
              <a:rPr lang="ru-RU" dirty="0" err="1"/>
              <a:t>певній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проявляють</a:t>
            </a:r>
            <a:r>
              <a:rPr lang="ru-RU" dirty="0"/>
              <a:t>, як правило, </a:t>
            </a:r>
            <a:r>
              <a:rPr lang="ru-RU" dirty="0" err="1"/>
              <a:t>ньютонівський</a:t>
            </a:r>
            <a:r>
              <a:rPr lang="ru-RU" dirty="0"/>
              <a:t> тип </a:t>
            </a:r>
            <a:r>
              <a:rPr lang="ru-RU" dirty="0" err="1"/>
              <a:t>перебігу</a:t>
            </a:r>
            <a:r>
              <a:rPr lang="ru-RU" dirty="0"/>
              <a:t> і </a:t>
            </a:r>
            <a:r>
              <a:rPr lang="ru-RU" dirty="0" err="1"/>
              <a:t>низьке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реологічних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 smtClean="0"/>
              <a:t>.</a:t>
            </a:r>
          </a:p>
          <a:p>
            <a:r>
              <a:rPr lang="ru-RU" dirty="0" err="1"/>
              <a:t>Гелі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віскозна</a:t>
            </a:r>
            <a:r>
              <a:rPr lang="ru-RU" dirty="0"/>
              <a:t> </a:t>
            </a:r>
            <a:r>
              <a:rPr lang="ru-RU" dirty="0" err="1"/>
              <a:t>транспортна</a:t>
            </a:r>
            <a:r>
              <a:rPr lang="ru-RU" dirty="0"/>
              <a:t> система, </a:t>
            </a:r>
            <a:r>
              <a:rPr lang="ru-RU" dirty="0" err="1"/>
              <a:t>утворена</a:t>
            </a:r>
            <a:r>
              <a:rPr lang="ru-RU" dirty="0"/>
              <a:t> </a:t>
            </a:r>
            <a:r>
              <a:rPr lang="ru-RU" dirty="0" err="1"/>
              <a:t>лікарською</a:t>
            </a:r>
            <a:r>
              <a:rPr lang="ru-RU" dirty="0"/>
              <a:t> </a:t>
            </a:r>
            <a:r>
              <a:rPr lang="ru-RU" dirty="0" err="1"/>
              <a:t>речовиною</a:t>
            </a:r>
            <a:r>
              <a:rPr lang="ru-RU" dirty="0"/>
              <a:t>, </a:t>
            </a:r>
            <a:r>
              <a:rPr lang="ru-RU" dirty="0" err="1"/>
              <a:t>гелеутворюючою</a:t>
            </a:r>
            <a:r>
              <a:rPr lang="ru-RU" dirty="0"/>
              <a:t> </a:t>
            </a:r>
            <a:r>
              <a:rPr lang="ru-RU" dirty="0" err="1"/>
              <a:t>речовиною</a:t>
            </a:r>
            <a:r>
              <a:rPr lang="ru-RU" dirty="0"/>
              <a:t> і водою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гідрофільними</a:t>
            </a:r>
            <a:r>
              <a:rPr lang="ru-RU" dirty="0"/>
              <a:t> </a:t>
            </a:r>
            <a:r>
              <a:rPr lang="ru-RU" dirty="0" err="1"/>
              <a:t>рідинами</a:t>
            </a:r>
            <a:r>
              <a:rPr lang="ru-RU" dirty="0" smtClean="0"/>
              <a:t>.</a:t>
            </a:r>
          </a:p>
          <a:p>
            <a:r>
              <a:rPr lang="ru-RU" dirty="0" err="1"/>
              <a:t>Аплікації</a:t>
            </a:r>
            <a:r>
              <a:rPr lang="ru-RU" dirty="0"/>
              <a:t> – </a:t>
            </a:r>
            <a:r>
              <a:rPr lang="ru-RU" dirty="0" err="1"/>
              <a:t>мазеподібні</a:t>
            </a:r>
            <a:r>
              <a:rPr lang="ru-RU" dirty="0"/>
              <a:t>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рідкі</a:t>
            </a:r>
            <a:r>
              <a:rPr lang="ru-RU" dirty="0"/>
              <a:t>) </a:t>
            </a:r>
            <a:r>
              <a:rPr lang="ru-RU" dirty="0" err="1"/>
              <a:t>препарати</a:t>
            </a:r>
            <a:r>
              <a:rPr lang="ru-RU" dirty="0"/>
              <a:t>,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нанесення</a:t>
            </a:r>
            <a:r>
              <a:rPr lang="ru-RU" dirty="0"/>
              <a:t> на </a:t>
            </a:r>
            <a:r>
              <a:rPr lang="ru-RU" dirty="0" err="1"/>
              <a:t>шкіру</a:t>
            </a:r>
            <a:r>
              <a:rPr lang="ru-RU" dirty="0"/>
              <a:t> з метою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знищення</a:t>
            </a:r>
            <a:r>
              <a:rPr lang="ru-RU" dirty="0"/>
              <a:t> </a:t>
            </a:r>
            <a:r>
              <a:rPr lang="ru-RU" dirty="0" err="1"/>
              <a:t>паразитів</a:t>
            </a:r>
            <a:r>
              <a:rPr lang="ru-RU" dirty="0" smtClean="0"/>
              <a:t>.</a:t>
            </a:r>
          </a:p>
          <a:p>
            <a:r>
              <a:rPr lang="ru-RU" dirty="0"/>
              <a:t>Припарки – </a:t>
            </a:r>
            <a:r>
              <a:rPr lang="ru-RU" dirty="0" err="1"/>
              <a:t>напівтверді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для </a:t>
            </a:r>
            <a:r>
              <a:rPr lang="ru-RU" dirty="0" err="1"/>
              <a:t>нанесення</a:t>
            </a:r>
            <a:r>
              <a:rPr lang="ru-RU" dirty="0"/>
              <a:t> на </a:t>
            </a:r>
            <a:r>
              <a:rPr lang="ru-RU" dirty="0" err="1"/>
              <a:t>шкіру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поверхневу</a:t>
            </a:r>
            <a:r>
              <a:rPr lang="ru-RU" dirty="0"/>
              <a:t> </a:t>
            </a:r>
            <a:r>
              <a:rPr lang="ru-RU" dirty="0" err="1"/>
              <a:t>гіперемію</a:t>
            </a:r>
            <a:r>
              <a:rPr lang="ru-RU" dirty="0"/>
              <a:t> і </a:t>
            </a:r>
            <a:r>
              <a:rPr lang="ru-RU" dirty="0" err="1"/>
              <a:t>покращують</a:t>
            </a:r>
            <a:r>
              <a:rPr lang="ru-RU" dirty="0"/>
              <a:t> </a:t>
            </a:r>
            <a:r>
              <a:rPr lang="ru-RU" dirty="0" err="1"/>
              <a:t>циркуляцію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в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9233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7328" y="147919"/>
            <a:ext cx="7123083" cy="76648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самоконтролю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36806" y="1035471"/>
            <a:ext cx="11524129" cy="5795683"/>
          </a:xfrm>
        </p:spPr>
        <p:txBody>
          <a:bodyPr/>
          <a:lstStyle/>
          <a:p>
            <a:r>
              <a:rPr lang="ru-RU" sz="1800" dirty="0" err="1" smtClean="0"/>
              <a:t>Визначення</a:t>
            </a:r>
            <a:r>
              <a:rPr lang="ru-RU" sz="1800" dirty="0" smtClean="0"/>
              <a:t> мазей, паст, </a:t>
            </a:r>
            <a:r>
              <a:rPr lang="ru-RU" sz="1800" dirty="0" err="1" smtClean="0"/>
              <a:t>кремів</a:t>
            </a:r>
            <a:r>
              <a:rPr lang="ru-RU" sz="1800" dirty="0" smtClean="0"/>
              <a:t>, </a:t>
            </a:r>
            <a:r>
              <a:rPr lang="ru-RU" sz="1800" dirty="0" err="1" smtClean="0"/>
              <a:t>гелів</a:t>
            </a:r>
            <a:r>
              <a:rPr lang="ru-RU" sz="1800" dirty="0" smtClean="0"/>
              <a:t> та </a:t>
            </a:r>
            <a:r>
              <a:rPr lang="ru-RU" sz="1800" dirty="0" err="1" smtClean="0"/>
              <a:t>лініментів</a:t>
            </a:r>
            <a:r>
              <a:rPr lang="ru-RU" sz="1800" dirty="0" smtClean="0"/>
              <a:t> як </a:t>
            </a:r>
            <a:r>
              <a:rPr lang="ru-RU" sz="1800" dirty="0" err="1" smtClean="0"/>
              <a:t>лікарської</a:t>
            </a:r>
            <a:r>
              <a:rPr lang="ru-RU" sz="1800" dirty="0" smtClean="0"/>
              <a:t> </a:t>
            </a:r>
            <a:r>
              <a:rPr lang="ru-RU" sz="1800" dirty="0" err="1" smtClean="0"/>
              <a:t>форми</a:t>
            </a:r>
            <a:r>
              <a:rPr lang="ru-RU" sz="1800" dirty="0" smtClean="0"/>
              <a:t>.</a:t>
            </a:r>
          </a:p>
          <a:p>
            <a:r>
              <a:rPr lang="ru-RU" sz="1800" dirty="0" err="1" smtClean="0"/>
              <a:t>Класифікація</a:t>
            </a:r>
            <a:r>
              <a:rPr lang="ru-RU" sz="1800" dirty="0" smtClean="0"/>
              <a:t> </a:t>
            </a:r>
            <a:r>
              <a:rPr lang="ru-RU" sz="1800" dirty="0" err="1" smtClean="0"/>
              <a:t>м’яких</a:t>
            </a:r>
            <a:r>
              <a:rPr lang="ru-RU" sz="1800" dirty="0" smtClean="0"/>
              <a:t> </a:t>
            </a:r>
            <a:r>
              <a:rPr lang="ru-RU" sz="1800" dirty="0" err="1" smtClean="0"/>
              <a:t>лікарських</a:t>
            </a:r>
            <a:r>
              <a:rPr lang="ru-RU" sz="1800" dirty="0" smtClean="0"/>
              <a:t> форм. </a:t>
            </a:r>
          </a:p>
          <a:p>
            <a:r>
              <a:rPr lang="ru-RU" sz="1800" dirty="0" err="1" smtClean="0"/>
              <a:t>Вимоги</a:t>
            </a:r>
            <a:r>
              <a:rPr lang="ru-RU" sz="1800" dirty="0" smtClean="0"/>
              <a:t>, </a:t>
            </a:r>
            <a:r>
              <a:rPr lang="ru-RU" sz="1800" dirty="0" err="1" smtClean="0"/>
              <a:t>які</a:t>
            </a:r>
            <a:r>
              <a:rPr lang="ru-RU" sz="1800" dirty="0" smtClean="0"/>
              <a:t> </a:t>
            </a:r>
            <a:r>
              <a:rPr lang="ru-RU" sz="1800" dirty="0" err="1" smtClean="0"/>
              <a:t>висуваються</a:t>
            </a:r>
            <a:r>
              <a:rPr lang="ru-RU" sz="1800" dirty="0" smtClean="0"/>
              <a:t> до мазей.  </a:t>
            </a:r>
          </a:p>
          <a:p>
            <a:r>
              <a:rPr lang="ru-RU" sz="1800" dirty="0" err="1" smtClean="0"/>
              <a:t>Класифікація</a:t>
            </a:r>
            <a:r>
              <a:rPr lang="ru-RU" sz="1800" dirty="0" smtClean="0"/>
              <a:t> основ для </a:t>
            </a:r>
            <a:r>
              <a:rPr lang="ru-RU" sz="1800" dirty="0" err="1" smtClean="0"/>
              <a:t>виготовлення</a:t>
            </a:r>
            <a:r>
              <a:rPr lang="ru-RU" sz="1800" dirty="0" smtClean="0"/>
              <a:t> мазей і </a:t>
            </a:r>
            <a:r>
              <a:rPr lang="ru-RU" sz="1800" dirty="0" err="1" smtClean="0"/>
              <a:t>вимоги</a:t>
            </a:r>
            <a:r>
              <a:rPr lang="ru-RU" sz="1800" dirty="0" smtClean="0"/>
              <a:t>, </a:t>
            </a:r>
            <a:r>
              <a:rPr lang="ru-RU" sz="1800" dirty="0" err="1" smtClean="0"/>
              <a:t>які</a:t>
            </a:r>
            <a:r>
              <a:rPr lang="ru-RU" sz="1800" dirty="0" smtClean="0"/>
              <a:t> до них </a:t>
            </a:r>
            <a:r>
              <a:rPr lang="ru-RU" sz="1800" dirty="0" err="1" smtClean="0"/>
              <a:t>висуваються</a:t>
            </a:r>
            <a:r>
              <a:rPr lang="ru-RU" sz="1800" dirty="0" smtClean="0"/>
              <a:t>. </a:t>
            </a:r>
          </a:p>
          <a:p>
            <a:r>
              <a:rPr lang="ru-RU" sz="1800" dirty="0" err="1" smtClean="0"/>
              <a:t>Основні</a:t>
            </a:r>
            <a:r>
              <a:rPr lang="ru-RU" sz="1800" dirty="0" smtClean="0"/>
              <a:t> </a:t>
            </a:r>
            <a:r>
              <a:rPr lang="ru-RU" sz="1800" dirty="0" err="1" smtClean="0"/>
              <a:t>стадії</a:t>
            </a:r>
            <a:r>
              <a:rPr lang="ru-RU" sz="1800" dirty="0" smtClean="0"/>
              <a:t> </a:t>
            </a:r>
            <a:r>
              <a:rPr lang="ru-RU" sz="1800" dirty="0" err="1" smtClean="0"/>
              <a:t>технологічного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процесу</a:t>
            </a:r>
            <a:r>
              <a:rPr lang="ru-RU" sz="1800" dirty="0" smtClean="0"/>
              <a:t> </a:t>
            </a:r>
            <a:r>
              <a:rPr lang="ru-RU" sz="1800" dirty="0" err="1" smtClean="0"/>
              <a:t>виготовлення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м’яких</a:t>
            </a:r>
            <a:r>
              <a:rPr lang="ru-RU" sz="1800" dirty="0" smtClean="0"/>
              <a:t> </a:t>
            </a:r>
            <a:r>
              <a:rPr lang="ru-RU" sz="1800" dirty="0" err="1" smtClean="0"/>
              <a:t>лікарських</a:t>
            </a:r>
            <a:r>
              <a:rPr lang="ru-RU" sz="1800" dirty="0" smtClean="0"/>
              <a:t> форм. </a:t>
            </a:r>
          </a:p>
          <a:p>
            <a:r>
              <a:rPr lang="ru-RU" sz="1800" dirty="0" smtClean="0"/>
              <a:t>Характеристика </a:t>
            </a:r>
            <a:r>
              <a:rPr lang="ru-RU" sz="1800" dirty="0" err="1" smtClean="0"/>
              <a:t>технологічного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обладнання</a:t>
            </a:r>
            <a:r>
              <a:rPr lang="ru-RU" sz="1800" dirty="0" smtClean="0"/>
              <a:t>, яке </a:t>
            </a:r>
            <a:r>
              <a:rPr lang="ru-RU" sz="1800" dirty="0" err="1" smtClean="0"/>
              <a:t>застосовується</a:t>
            </a:r>
            <a:r>
              <a:rPr lang="ru-RU" sz="1800" dirty="0" smtClean="0"/>
              <a:t> у </a:t>
            </a:r>
            <a:r>
              <a:rPr lang="ru-RU" sz="1800" dirty="0" err="1" smtClean="0"/>
              <a:t>виготовленні</a:t>
            </a:r>
            <a:r>
              <a:rPr lang="ru-RU" sz="1800" dirty="0" smtClean="0"/>
              <a:t> </a:t>
            </a:r>
            <a:r>
              <a:rPr lang="ru-RU" sz="1800" dirty="0" err="1" smtClean="0"/>
              <a:t>м’яких</a:t>
            </a:r>
            <a:r>
              <a:rPr lang="ru-RU" sz="1800" dirty="0" smtClean="0"/>
              <a:t> </a:t>
            </a:r>
            <a:r>
              <a:rPr lang="ru-RU" sz="1800" dirty="0" err="1" smtClean="0"/>
              <a:t>лікарських</a:t>
            </a:r>
            <a:r>
              <a:rPr lang="ru-RU" sz="1800" dirty="0" smtClean="0"/>
              <a:t> форм. </a:t>
            </a:r>
          </a:p>
          <a:p>
            <a:r>
              <a:rPr lang="ru-RU" sz="1800" dirty="0" err="1" smtClean="0"/>
              <a:t>Методи</a:t>
            </a:r>
            <a:r>
              <a:rPr lang="ru-RU" sz="1800" dirty="0" smtClean="0"/>
              <a:t> </a:t>
            </a:r>
            <a:r>
              <a:rPr lang="ru-RU" sz="1800" dirty="0" err="1" smtClean="0"/>
              <a:t>отримання</a:t>
            </a:r>
            <a:r>
              <a:rPr lang="ru-RU" sz="1800" dirty="0" smtClean="0"/>
              <a:t> та </a:t>
            </a:r>
            <a:r>
              <a:rPr lang="ru-RU" sz="1800" dirty="0" err="1" smtClean="0"/>
              <a:t>обладнання</a:t>
            </a:r>
            <a:r>
              <a:rPr lang="ru-RU" sz="1800" dirty="0" smtClean="0"/>
              <a:t>, яке </a:t>
            </a:r>
            <a:r>
              <a:rPr lang="ru-RU" sz="1800" dirty="0" err="1" smtClean="0"/>
              <a:t>використовується</a:t>
            </a:r>
            <a:r>
              <a:rPr lang="ru-RU" sz="1800" dirty="0"/>
              <a:t> </a:t>
            </a:r>
            <a:r>
              <a:rPr lang="ru-RU" sz="1800" dirty="0" smtClean="0"/>
              <a:t>у </a:t>
            </a:r>
            <a:r>
              <a:rPr lang="ru-RU" sz="1800" dirty="0" err="1" smtClean="0"/>
              <a:t>виготовленні</a:t>
            </a:r>
            <a:r>
              <a:rPr lang="ru-RU" sz="1800" dirty="0" smtClean="0"/>
              <a:t> </a:t>
            </a:r>
            <a:r>
              <a:rPr lang="ru-RU" sz="1800" dirty="0" err="1" smtClean="0"/>
              <a:t>суспензій</a:t>
            </a:r>
            <a:r>
              <a:rPr lang="ru-RU" sz="1800" dirty="0" smtClean="0"/>
              <a:t> та </a:t>
            </a:r>
            <a:r>
              <a:rPr lang="ru-RU" sz="1800" dirty="0" err="1" smtClean="0"/>
              <a:t>емульсій</a:t>
            </a:r>
            <a:r>
              <a:rPr lang="ru-RU" sz="1800" dirty="0" smtClean="0"/>
              <a:t>. </a:t>
            </a:r>
          </a:p>
          <a:p>
            <a:r>
              <a:rPr lang="ru-RU" sz="1800" dirty="0" err="1" smtClean="0"/>
              <a:t>Влаштування</a:t>
            </a:r>
            <a:r>
              <a:rPr lang="ru-RU" sz="1800" dirty="0" smtClean="0"/>
              <a:t> та принцип </a:t>
            </a:r>
            <a:r>
              <a:rPr lang="ru-RU" sz="1800" dirty="0" err="1" smtClean="0"/>
              <a:t>роботи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пропейлерних</a:t>
            </a:r>
            <a:r>
              <a:rPr lang="ru-RU" sz="1800" dirty="0" smtClean="0"/>
              <a:t> і </a:t>
            </a:r>
            <a:r>
              <a:rPr lang="ru-RU" sz="1800" dirty="0" err="1" smtClean="0"/>
              <a:t>турбінних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мішалок</a:t>
            </a:r>
            <a:r>
              <a:rPr lang="ru-RU" sz="1800" dirty="0" smtClean="0"/>
              <a:t>.</a:t>
            </a:r>
          </a:p>
          <a:p>
            <a:r>
              <a:rPr lang="ru-RU" sz="1800" dirty="0" err="1" smtClean="0"/>
              <a:t>Особливості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приготування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емульсійних</a:t>
            </a:r>
            <a:r>
              <a:rPr lang="ru-RU" sz="1800" dirty="0" smtClean="0"/>
              <a:t> та </a:t>
            </a:r>
            <a:r>
              <a:rPr lang="ru-RU" sz="1800" dirty="0" err="1" smtClean="0"/>
              <a:t>суспензійних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препаратів</a:t>
            </a:r>
            <a:r>
              <a:rPr lang="ru-RU" sz="1800" dirty="0" smtClean="0"/>
              <a:t>. </a:t>
            </a:r>
          </a:p>
          <a:p>
            <a:r>
              <a:rPr lang="ru-RU" sz="1800" dirty="0" err="1" smtClean="0"/>
              <a:t>Оцінка</a:t>
            </a:r>
            <a:r>
              <a:rPr lang="ru-RU" sz="1800" dirty="0" smtClean="0"/>
              <a:t> </a:t>
            </a:r>
            <a:r>
              <a:rPr lang="ru-RU" sz="1800" dirty="0" err="1" smtClean="0"/>
              <a:t>якості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м’яких</a:t>
            </a:r>
            <a:r>
              <a:rPr lang="ru-RU" sz="1800" dirty="0" smtClean="0"/>
              <a:t> </a:t>
            </a:r>
            <a:r>
              <a:rPr lang="ru-RU" sz="1800" dirty="0" err="1" smtClean="0"/>
              <a:t>лікарських</a:t>
            </a:r>
            <a:r>
              <a:rPr lang="ru-RU" sz="1800" dirty="0" smtClean="0"/>
              <a:t> форм </a:t>
            </a:r>
            <a:r>
              <a:rPr lang="ru-RU" sz="1800" dirty="0" err="1" smtClean="0"/>
              <a:t>згідно</a:t>
            </a:r>
            <a:r>
              <a:rPr lang="ru-RU" sz="1800" dirty="0" smtClean="0"/>
              <a:t> з НТД.</a:t>
            </a:r>
          </a:p>
          <a:p>
            <a:r>
              <a:rPr lang="ru-RU" sz="1800" dirty="0" err="1" smtClean="0"/>
              <a:t>Пакування</a:t>
            </a:r>
            <a:r>
              <a:rPr lang="ru-RU" sz="1800" dirty="0" smtClean="0"/>
              <a:t> та </a:t>
            </a:r>
            <a:r>
              <a:rPr lang="ru-RU" sz="1800" dirty="0" err="1" smtClean="0"/>
              <a:t>умови</a:t>
            </a:r>
            <a:r>
              <a:rPr lang="ru-RU" sz="1800" dirty="0" smtClean="0"/>
              <a:t> </a:t>
            </a:r>
            <a:r>
              <a:rPr lang="ru-RU" sz="1800" dirty="0" err="1" smtClean="0"/>
              <a:t>зберігання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м’яких</a:t>
            </a:r>
            <a:r>
              <a:rPr lang="ru-RU" sz="1800" dirty="0" smtClean="0"/>
              <a:t> </a:t>
            </a:r>
            <a:r>
              <a:rPr lang="ru-RU" sz="1800" dirty="0" err="1" smtClean="0"/>
              <a:t>лікарських</a:t>
            </a:r>
            <a:r>
              <a:rPr lang="ru-RU" sz="1800" dirty="0" smtClean="0"/>
              <a:t> форм.</a:t>
            </a:r>
          </a:p>
          <a:p>
            <a:r>
              <a:rPr lang="ru-RU" sz="1800" dirty="0" err="1" smtClean="0"/>
              <a:t>Супозиторії</a:t>
            </a:r>
            <a:r>
              <a:rPr lang="ru-RU" sz="1800" dirty="0" smtClean="0"/>
              <a:t>. </a:t>
            </a:r>
            <a:r>
              <a:rPr lang="ru-RU" sz="1800" dirty="0" err="1" smtClean="0"/>
              <a:t>Основи</a:t>
            </a:r>
            <a:r>
              <a:rPr lang="ru-RU" sz="1800" dirty="0" smtClean="0"/>
              <a:t>, </a:t>
            </a:r>
            <a:r>
              <a:rPr lang="ru-RU" sz="1800" dirty="0" err="1" smtClean="0"/>
              <a:t>технологія</a:t>
            </a:r>
            <a:r>
              <a:rPr lang="ru-RU" sz="1800" dirty="0" smtClean="0"/>
              <a:t> </a:t>
            </a:r>
            <a:r>
              <a:rPr lang="ru-RU" sz="1800" dirty="0" err="1" smtClean="0"/>
              <a:t>виготовлення</a:t>
            </a:r>
            <a:r>
              <a:rPr lang="ru-RU" sz="1800" dirty="0" smtClean="0"/>
              <a:t>. </a:t>
            </a:r>
          </a:p>
          <a:p>
            <a:endParaRPr lang="ru-RU" sz="1800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101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012" y="201706"/>
            <a:ext cx="11940988" cy="389965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СТРУКТУРНО-ЛОГІЧН</a:t>
            </a:r>
            <a:r>
              <a:rPr lang="uk-UA" sz="3100" b="1" dirty="0"/>
              <a:t>А</a:t>
            </a:r>
            <a:r>
              <a:rPr lang="ru-RU" sz="3100" b="1" dirty="0"/>
              <a:t> СХЕМА ТЕХНОЛОГІЇ ТА КОНТРОЛЮ ЯКОСТІ МАЗЕЙ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Rectangle 51"/>
          <p:cNvSpPr>
            <a:spLocks noChangeArrowheads="1"/>
          </p:cNvSpPr>
          <p:nvPr/>
        </p:nvSpPr>
        <p:spPr bwMode="auto">
          <a:xfrm>
            <a:off x="3250046" y="-1256102"/>
            <a:ext cx="11329605" cy="382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1089212" y="396688"/>
            <a:ext cx="10515600" cy="6689912"/>
            <a:chOff x="2199" y="1622"/>
            <a:chExt cx="7879" cy="9855"/>
          </a:xfrm>
        </p:grpSpPr>
        <p:sp>
          <p:nvSpPr>
            <p:cNvPr id="6" name="AutoShape 50"/>
            <p:cNvSpPr>
              <a:spLocks noChangeAspect="1" noChangeArrowheads="1" noTextEdit="1"/>
            </p:cNvSpPr>
            <p:nvPr/>
          </p:nvSpPr>
          <p:spPr bwMode="auto">
            <a:xfrm>
              <a:off x="2199" y="1622"/>
              <a:ext cx="7879" cy="9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Text Box 49"/>
            <p:cNvSpPr txBox="1">
              <a:spLocks noChangeArrowheads="1"/>
            </p:cNvSpPr>
            <p:nvPr/>
          </p:nvSpPr>
          <p:spPr bwMode="auto">
            <a:xfrm>
              <a:off x="2199" y="1622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1.1. Приготування дез. розчинів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Text Box 48"/>
            <p:cNvSpPr txBox="1">
              <a:spLocks noChangeArrowheads="1"/>
            </p:cNvSpPr>
            <p:nvPr/>
          </p:nvSpPr>
          <p:spPr bwMode="auto">
            <a:xfrm>
              <a:off x="2199" y="2432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1.2. Підготовка обладнання і приміщень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ext Box 47"/>
            <p:cNvSpPr txBox="1">
              <a:spLocks noChangeArrowheads="1"/>
            </p:cNvSpPr>
            <p:nvPr/>
          </p:nvSpPr>
          <p:spPr bwMode="auto">
            <a:xfrm>
              <a:off x="2199" y="3242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1.3. Підготовка персоналу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Text Box 46"/>
            <p:cNvSpPr txBox="1">
              <a:spLocks noChangeArrowheads="1"/>
            </p:cNvSpPr>
            <p:nvPr/>
          </p:nvSpPr>
          <p:spPr bwMode="auto">
            <a:xfrm>
              <a:off x="2199" y="3917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1.4. Підготовка тари й банок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Text Box 45"/>
            <p:cNvSpPr txBox="1">
              <a:spLocks noChangeArrowheads="1"/>
            </p:cNvSpPr>
            <p:nvPr/>
          </p:nvSpPr>
          <p:spPr bwMode="auto">
            <a:xfrm>
              <a:off x="2199" y="4592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2.1.Відважування інгредієнтів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Text Box 44"/>
            <p:cNvSpPr txBox="1">
              <a:spLocks noChangeArrowheads="1"/>
            </p:cNvSpPr>
            <p:nvPr/>
          </p:nvSpPr>
          <p:spPr bwMode="auto">
            <a:xfrm>
              <a:off x="2199" y="5267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2.2.Просіювання інргредієнтів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Text Box 43"/>
            <p:cNvSpPr txBox="1">
              <a:spLocks noChangeArrowheads="1"/>
            </p:cNvSpPr>
            <p:nvPr/>
          </p:nvSpPr>
          <p:spPr bwMode="auto">
            <a:xfrm>
              <a:off x="2199" y="5942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2.3. Плавлення інгредієнтів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Text Box 42"/>
            <p:cNvSpPr txBox="1">
              <a:spLocks noChangeArrowheads="1"/>
            </p:cNvSpPr>
            <p:nvPr/>
          </p:nvSpPr>
          <p:spPr bwMode="auto">
            <a:xfrm>
              <a:off x="2199" y="6617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3.1. Змішування інгредієнтів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Text Box 41"/>
            <p:cNvSpPr txBox="1">
              <a:spLocks noChangeArrowheads="1"/>
            </p:cNvSpPr>
            <p:nvPr/>
          </p:nvSpPr>
          <p:spPr bwMode="auto">
            <a:xfrm>
              <a:off x="2199" y="7292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3.2. Гомогенізація мазей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ext Box 40"/>
            <p:cNvSpPr txBox="1">
              <a:spLocks noChangeArrowheads="1"/>
            </p:cNvSpPr>
            <p:nvPr/>
          </p:nvSpPr>
          <p:spPr bwMode="auto">
            <a:xfrm>
              <a:off x="2199" y="7967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УМО 4.1. Фасування мазі в банки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ext Box 39"/>
            <p:cNvSpPr txBox="1">
              <a:spLocks noChangeArrowheads="1"/>
            </p:cNvSpPr>
            <p:nvPr/>
          </p:nvSpPr>
          <p:spPr bwMode="auto">
            <a:xfrm>
              <a:off x="2199" y="8642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УМО 4.2. Упаковка банок у коробки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Text Box 38"/>
            <p:cNvSpPr txBox="1">
              <a:spLocks noChangeArrowheads="1"/>
            </p:cNvSpPr>
            <p:nvPr/>
          </p:nvSpPr>
          <p:spPr bwMode="auto">
            <a:xfrm>
              <a:off x="2199" y="9452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УМО 4.3. Маркування коробок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Text Box 37"/>
            <p:cNvSpPr txBox="1">
              <a:spLocks noChangeArrowheads="1"/>
            </p:cNvSpPr>
            <p:nvPr/>
          </p:nvSpPr>
          <p:spPr bwMode="auto">
            <a:xfrm>
              <a:off x="6003" y="2837"/>
              <a:ext cx="2852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1. Підготовка виробництва</a:t>
              </a:r>
              <a:endParaRPr kumimoji="0" lang="uk-UA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Text Box 36"/>
            <p:cNvSpPr txBox="1">
              <a:spLocks noChangeArrowheads="1"/>
            </p:cNvSpPr>
            <p:nvPr/>
          </p:nvSpPr>
          <p:spPr bwMode="auto">
            <a:xfrm>
              <a:off x="6003" y="5267"/>
              <a:ext cx="2852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2. Підготовка сировини, полупродуктів, матеріалів.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Text Box 35"/>
            <p:cNvSpPr txBox="1">
              <a:spLocks noChangeArrowheads="1"/>
            </p:cNvSpPr>
            <p:nvPr/>
          </p:nvSpPr>
          <p:spPr bwMode="auto">
            <a:xfrm>
              <a:off x="8040" y="6077"/>
              <a:ext cx="815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Втрати</a:t>
              </a:r>
              <a:endParaRPr kumimoji="0" lang="uk-UA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Text Box 34"/>
            <p:cNvSpPr txBox="1">
              <a:spLocks noChangeArrowheads="1"/>
            </p:cNvSpPr>
            <p:nvPr/>
          </p:nvSpPr>
          <p:spPr bwMode="auto">
            <a:xfrm>
              <a:off x="6003" y="6752"/>
              <a:ext cx="285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3. Отримання мазей</a:t>
              </a:r>
              <a:endParaRPr kumimoji="0" lang="uk-UA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Text Box 33"/>
            <p:cNvSpPr txBox="1">
              <a:spLocks noChangeArrowheads="1"/>
            </p:cNvSpPr>
            <p:nvPr/>
          </p:nvSpPr>
          <p:spPr bwMode="auto">
            <a:xfrm>
              <a:off x="6003" y="8372"/>
              <a:ext cx="285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УМО 4. Фасування та упаковка мазі</a:t>
              </a:r>
              <a:endParaRPr kumimoji="0" lang="uk-UA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Text Box 32"/>
            <p:cNvSpPr txBox="1">
              <a:spLocks noChangeArrowheads="1"/>
            </p:cNvSpPr>
            <p:nvPr/>
          </p:nvSpPr>
          <p:spPr bwMode="auto">
            <a:xfrm>
              <a:off x="8040" y="7562"/>
              <a:ext cx="815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Втрати</a:t>
              </a:r>
              <a:endParaRPr kumimoji="0" lang="uk-UA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Text Box 31"/>
            <p:cNvSpPr txBox="1">
              <a:spLocks noChangeArrowheads="1"/>
            </p:cNvSpPr>
            <p:nvPr/>
          </p:nvSpPr>
          <p:spPr bwMode="auto">
            <a:xfrm>
              <a:off x="8040" y="9182"/>
              <a:ext cx="815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Втрати</a:t>
              </a:r>
              <a:endParaRPr kumimoji="0" lang="uk-UA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Text Box 30"/>
            <p:cNvSpPr txBox="1">
              <a:spLocks noChangeArrowheads="1"/>
            </p:cNvSpPr>
            <p:nvPr/>
          </p:nvSpPr>
          <p:spPr bwMode="auto">
            <a:xfrm>
              <a:off x="6003" y="9992"/>
              <a:ext cx="2850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Готова продукція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Text Box 29"/>
            <p:cNvSpPr txBox="1">
              <a:spLocks noChangeArrowheads="1"/>
            </p:cNvSpPr>
            <p:nvPr/>
          </p:nvSpPr>
          <p:spPr bwMode="auto">
            <a:xfrm>
              <a:off x="7904" y="10667"/>
              <a:ext cx="950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На склад</a:t>
              </a:r>
              <a:endParaRPr kumimoji="0" lang="uk-UA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5323" y="1892"/>
              <a:ext cx="1" cy="229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 flipH="1">
              <a:off x="5052" y="1892"/>
              <a:ext cx="2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Line 26"/>
            <p:cNvSpPr>
              <a:spLocks noChangeShapeType="1"/>
            </p:cNvSpPr>
            <p:nvPr/>
          </p:nvSpPr>
          <p:spPr bwMode="auto">
            <a:xfrm flipH="1">
              <a:off x="5052" y="2702"/>
              <a:ext cx="2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Line 25"/>
            <p:cNvSpPr>
              <a:spLocks noChangeShapeType="1"/>
            </p:cNvSpPr>
            <p:nvPr/>
          </p:nvSpPr>
          <p:spPr bwMode="auto">
            <a:xfrm flipH="1">
              <a:off x="5052" y="3512"/>
              <a:ext cx="2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Line 24"/>
            <p:cNvSpPr>
              <a:spLocks noChangeShapeType="1"/>
            </p:cNvSpPr>
            <p:nvPr/>
          </p:nvSpPr>
          <p:spPr bwMode="auto">
            <a:xfrm flipH="1">
              <a:off x="5052" y="4187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Line 23"/>
            <p:cNvSpPr>
              <a:spLocks noChangeShapeType="1"/>
            </p:cNvSpPr>
            <p:nvPr/>
          </p:nvSpPr>
          <p:spPr bwMode="auto">
            <a:xfrm flipH="1">
              <a:off x="5323" y="3107"/>
              <a:ext cx="6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Line 22"/>
            <p:cNvSpPr>
              <a:spLocks noChangeShapeType="1"/>
            </p:cNvSpPr>
            <p:nvPr/>
          </p:nvSpPr>
          <p:spPr bwMode="auto">
            <a:xfrm>
              <a:off x="5323" y="4727"/>
              <a:ext cx="0" cy="14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Line 21"/>
            <p:cNvSpPr>
              <a:spLocks noChangeShapeType="1"/>
            </p:cNvSpPr>
            <p:nvPr/>
          </p:nvSpPr>
          <p:spPr bwMode="auto">
            <a:xfrm flipH="1">
              <a:off x="5052" y="4727"/>
              <a:ext cx="2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Line 20"/>
            <p:cNvSpPr>
              <a:spLocks noChangeShapeType="1"/>
            </p:cNvSpPr>
            <p:nvPr/>
          </p:nvSpPr>
          <p:spPr bwMode="auto">
            <a:xfrm flipH="1">
              <a:off x="5052" y="5537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Line 19"/>
            <p:cNvSpPr>
              <a:spLocks noChangeShapeType="1"/>
            </p:cNvSpPr>
            <p:nvPr/>
          </p:nvSpPr>
          <p:spPr bwMode="auto">
            <a:xfrm flipH="1">
              <a:off x="5052" y="6212"/>
              <a:ext cx="2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Line 18"/>
            <p:cNvSpPr>
              <a:spLocks noChangeShapeType="1"/>
            </p:cNvSpPr>
            <p:nvPr/>
          </p:nvSpPr>
          <p:spPr bwMode="auto">
            <a:xfrm flipH="1">
              <a:off x="5323" y="5537"/>
              <a:ext cx="6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Line 17"/>
            <p:cNvSpPr>
              <a:spLocks noChangeShapeType="1"/>
            </p:cNvSpPr>
            <p:nvPr/>
          </p:nvSpPr>
          <p:spPr bwMode="auto">
            <a:xfrm>
              <a:off x="8448" y="5807"/>
              <a:ext cx="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Line 16"/>
            <p:cNvSpPr>
              <a:spLocks noChangeShapeType="1"/>
            </p:cNvSpPr>
            <p:nvPr/>
          </p:nvSpPr>
          <p:spPr bwMode="auto">
            <a:xfrm>
              <a:off x="8448" y="7292"/>
              <a:ext cx="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Line 15"/>
            <p:cNvSpPr>
              <a:spLocks noChangeShapeType="1"/>
            </p:cNvSpPr>
            <p:nvPr/>
          </p:nvSpPr>
          <p:spPr bwMode="auto">
            <a:xfrm>
              <a:off x="8448" y="8912"/>
              <a:ext cx="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Line 14"/>
            <p:cNvSpPr>
              <a:spLocks noChangeShapeType="1"/>
            </p:cNvSpPr>
            <p:nvPr/>
          </p:nvSpPr>
          <p:spPr bwMode="auto">
            <a:xfrm>
              <a:off x="8448" y="10397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Line 13"/>
            <p:cNvSpPr>
              <a:spLocks noChangeShapeType="1"/>
            </p:cNvSpPr>
            <p:nvPr/>
          </p:nvSpPr>
          <p:spPr bwMode="auto">
            <a:xfrm>
              <a:off x="7361" y="5807"/>
              <a:ext cx="1" cy="9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Line 12"/>
            <p:cNvSpPr>
              <a:spLocks noChangeShapeType="1"/>
            </p:cNvSpPr>
            <p:nvPr/>
          </p:nvSpPr>
          <p:spPr bwMode="auto">
            <a:xfrm>
              <a:off x="7361" y="7292"/>
              <a:ext cx="1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Line 11"/>
            <p:cNvSpPr>
              <a:spLocks noChangeShapeType="1"/>
            </p:cNvSpPr>
            <p:nvPr/>
          </p:nvSpPr>
          <p:spPr bwMode="auto">
            <a:xfrm>
              <a:off x="7361" y="8912"/>
              <a:ext cx="1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Line 10"/>
            <p:cNvSpPr>
              <a:spLocks noChangeShapeType="1"/>
            </p:cNvSpPr>
            <p:nvPr/>
          </p:nvSpPr>
          <p:spPr bwMode="auto">
            <a:xfrm>
              <a:off x="5323" y="6887"/>
              <a:ext cx="2" cy="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Line 9"/>
            <p:cNvSpPr>
              <a:spLocks noChangeShapeType="1"/>
            </p:cNvSpPr>
            <p:nvPr/>
          </p:nvSpPr>
          <p:spPr bwMode="auto">
            <a:xfrm flipH="1">
              <a:off x="5052" y="7562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Line 8"/>
            <p:cNvSpPr>
              <a:spLocks noChangeShapeType="1"/>
            </p:cNvSpPr>
            <p:nvPr/>
          </p:nvSpPr>
          <p:spPr bwMode="auto">
            <a:xfrm flipH="1">
              <a:off x="5052" y="6887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Line 7"/>
            <p:cNvSpPr>
              <a:spLocks noChangeShapeType="1"/>
            </p:cNvSpPr>
            <p:nvPr/>
          </p:nvSpPr>
          <p:spPr bwMode="auto">
            <a:xfrm>
              <a:off x="5323" y="8237"/>
              <a:ext cx="1" cy="14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Line 6"/>
            <p:cNvSpPr>
              <a:spLocks noChangeShapeType="1"/>
            </p:cNvSpPr>
            <p:nvPr/>
          </p:nvSpPr>
          <p:spPr bwMode="auto">
            <a:xfrm flipH="1">
              <a:off x="5052" y="8912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Line 5"/>
            <p:cNvSpPr>
              <a:spLocks noChangeShapeType="1"/>
            </p:cNvSpPr>
            <p:nvPr/>
          </p:nvSpPr>
          <p:spPr bwMode="auto">
            <a:xfrm flipH="1">
              <a:off x="5052" y="8237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Line 4"/>
            <p:cNvSpPr>
              <a:spLocks noChangeShapeType="1"/>
            </p:cNvSpPr>
            <p:nvPr/>
          </p:nvSpPr>
          <p:spPr bwMode="auto">
            <a:xfrm flipH="1">
              <a:off x="5052" y="9722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Line 3"/>
            <p:cNvSpPr>
              <a:spLocks noChangeShapeType="1"/>
            </p:cNvSpPr>
            <p:nvPr/>
          </p:nvSpPr>
          <p:spPr bwMode="auto">
            <a:xfrm flipH="1">
              <a:off x="5323" y="7157"/>
              <a:ext cx="6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Line 2"/>
            <p:cNvSpPr>
              <a:spLocks noChangeShapeType="1"/>
            </p:cNvSpPr>
            <p:nvPr/>
          </p:nvSpPr>
          <p:spPr bwMode="auto">
            <a:xfrm flipH="1">
              <a:off x="5323" y="8777"/>
              <a:ext cx="6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55" name="Rectangle 73"/>
          <p:cNvSpPr>
            <a:spLocks noChangeArrowheads="1"/>
          </p:cNvSpPr>
          <p:nvPr/>
        </p:nvSpPr>
        <p:spPr bwMode="auto">
          <a:xfrm flipV="1">
            <a:off x="3021446" y="7469839"/>
            <a:ext cx="1132960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898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2057352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46558603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122</TotalTime>
  <Words>551</Words>
  <Application>Microsoft Office PowerPoint</Application>
  <PresentationFormat>Широкоэкранный</PresentationFormat>
  <Paragraphs>54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Tw Cen MT</vt:lpstr>
      <vt:lpstr>Капля</vt:lpstr>
      <vt:lpstr>Промислове виробництво м’яких лікарських форм </vt:lpstr>
      <vt:lpstr>Конкретні цілі</vt:lpstr>
      <vt:lpstr>Теоретична інформація </vt:lpstr>
      <vt:lpstr>Теоретична інформація</vt:lpstr>
      <vt:lpstr>Питання вхідного самоконтролю </vt:lpstr>
      <vt:lpstr>СТРУКТУРНО-ЛОГІЧНА СХЕМА ТЕХНОЛОГІЇ ТА КОНТРОЛЮ ЯКОСТІ МАЗЕЙ 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Промислове виробництво м’яких лікарських форм</dc:title>
  <dc:creator>Татьяна Цепкова</dc:creator>
  <cp:lastModifiedBy>Татьяна Цепкова</cp:lastModifiedBy>
  <cp:revision>7</cp:revision>
  <dcterms:created xsi:type="dcterms:W3CDTF">2020-11-20T14:12:55Z</dcterms:created>
  <dcterms:modified xsi:type="dcterms:W3CDTF">2020-11-25T10:41:53Z</dcterms:modified>
</cp:coreProperties>
</file>