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010126"/>
            <a:ext cx="12192000" cy="837747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Промислове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виробництво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супозиторіїв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9988" y="0"/>
            <a:ext cx="8689976" cy="995082"/>
          </a:xfrm>
        </p:spPr>
        <p:txBody>
          <a:bodyPr>
            <a:normAutofit/>
          </a:bodyPr>
          <a:lstStyle/>
          <a:p>
            <a:r>
              <a:rPr lang="ru-RU" sz="2000" dirty="0" err="1" smtClean="0"/>
              <a:t>Одеський</a:t>
            </a:r>
            <a:r>
              <a:rPr lang="ru-RU" sz="2000" dirty="0" smtClean="0"/>
              <a:t> </a:t>
            </a:r>
            <a:r>
              <a:rPr lang="ru-RU" sz="2000" dirty="0" err="1" smtClean="0"/>
              <a:t>національний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медичний</a:t>
            </a:r>
            <a:r>
              <a:rPr lang="ru-RU" sz="2000" dirty="0" smtClean="0"/>
              <a:t> </a:t>
            </a:r>
            <a:r>
              <a:rPr lang="ru-RU" sz="2000" dirty="0" err="1" smtClean="0"/>
              <a:t>університет</a:t>
            </a:r>
            <a:r>
              <a:rPr lang="ru-RU" sz="2000" dirty="0" smtClean="0"/>
              <a:t> </a:t>
            </a:r>
          </a:p>
          <a:p>
            <a:r>
              <a:rPr lang="ru-RU" sz="2000" dirty="0" smtClean="0"/>
              <a:t>Кафедра </a:t>
            </a:r>
            <a:r>
              <a:rPr lang="ru-RU" sz="2000" dirty="0" err="1" smtClean="0"/>
              <a:t>технології</a:t>
            </a:r>
            <a:r>
              <a:rPr lang="ru-RU" sz="2000" dirty="0" smtClean="0"/>
              <a:t> </a:t>
            </a:r>
            <a:r>
              <a:rPr lang="ru-RU" sz="2000" dirty="0" err="1" smtClean="0"/>
              <a:t>ліків</a:t>
            </a:r>
            <a:r>
              <a:rPr lang="ru-RU" sz="2000" dirty="0" smtClean="0"/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67317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96875" y="0"/>
            <a:ext cx="3398250" cy="820318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Конкретні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цілі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89212" y="1304366"/>
            <a:ext cx="10188388" cy="448683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9180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0428" y="376518"/>
            <a:ext cx="5711144" cy="699295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08429" y="1519518"/>
            <a:ext cx="11775142" cy="4719917"/>
          </a:xfrm>
        </p:spPr>
        <p:txBody>
          <a:bodyPr/>
          <a:lstStyle/>
          <a:p>
            <a:r>
              <a:rPr lang="ru-RU" dirty="0" err="1"/>
              <a:t>Супозиторії</a:t>
            </a:r>
            <a:r>
              <a:rPr lang="ru-RU" dirty="0"/>
              <a:t> - </a:t>
            </a:r>
            <a:r>
              <a:rPr lang="ru-RU" dirty="0" err="1"/>
              <a:t>тверді</a:t>
            </a:r>
            <a:r>
              <a:rPr lang="ru-RU" dirty="0"/>
              <a:t> </a:t>
            </a:r>
            <a:r>
              <a:rPr lang="ru-RU" dirty="0" err="1"/>
              <a:t>однорідні</a:t>
            </a:r>
            <a:r>
              <a:rPr lang="ru-RU" dirty="0"/>
              <a:t> </a:t>
            </a:r>
            <a:r>
              <a:rPr lang="ru-RU" dirty="0" err="1"/>
              <a:t>лікарські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 одну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декілька</a:t>
            </a:r>
            <a:r>
              <a:rPr lang="ru-RU" dirty="0"/>
              <a:t> </a:t>
            </a:r>
            <a:r>
              <a:rPr lang="ru-RU" dirty="0" err="1"/>
              <a:t>діючих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і </a:t>
            </a:r>
            <a:r>
              <a:rPr lang="ru-RU" dirty="0" err="1"/>
              <a:t>допоміжні</a:t>
            </a:r>
            <a:r>
              <a:rPr lang="ru-RU" dirty="0"/>
              <a:t> </a:t>
            </a:r>
            <a:r>
              <a:rPr lang="ru-RU" dirty="0" err="1"/>
              <a:t>компоненти</a:t>
            </a:r>
            <a:r>
              <a:rPr lang="ru-RU" dirty="0"/>
              <a:t> (</a:t>
            </a:r>
            <a:r>
              <a:rPr lang="ru-RU" dirty="0" err="1"/>
              <a:t>носії</a:t>
            </a:r>
            <a:r>
              <a:rPr lang="ru-RU" dirty="0"/>
              <a:t>). Вони </a:t>
            </a:r>
            <a:r>
              <a:rPr lang="ru-RU" dirty="0" err="1"/>
              <a:t>тверді</a:t>
            </a:r>
            <a:r>
              <a:rPr lang="ru-RU" dirty="0"/>
              <a:t> при </a:t>
            </a:r>
            <a:r>
              <a:rPr lang="ru-RU" dirty="0" err="1"/>
              <a:t>кімнатній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і </a:t>
            </a:r>
            <a:r>
              <a:rPr lang="ru-RU" dirty="0" err="1"/>
              <a:t>розплавляються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розчиняються</a:t>
            </a:r>
            <a:r>
              <a:rPr lang="ru-RU" dirty="0"/>
              <a:t> при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.</a:t>
            </a:r>
          </a:p>
          <a:p>
            <a:r>
              <a:rPr lang="ru-RU" dirty="0" err="1"/>
              <a:t>Розрізняють</a:t>
            </a:r>
            <a:r>
              <a:rPr lang="ru-RU" dirty="0"/>
              <a:t> </a:t>
            </a:r>
            <a:r>
              <a:rPr lang="ru-RU" dirty="0" err="1"/>
              <a:t>супозиторії</a:t>
            </a:r>
            <a:r>
              <a:rPr lang="ru-RU" dirty="0"/>
              <a:t> </a:t>
            </a:r>
            <a:r>
              <a:rPr lang="ru-RU" dirty="0" err="1"/>
              <a:t>ректальні</a:t>
            </a:r>
            <a:r>
              <a:rPr lang="ru-RU" dirty="0"/>
              <a:t> (</a:t>
            </a:r>
            <a:r>
              <a:rPr lang="ru-RU" dirty="0" err="1"/>
              <a:t>свічки</a:t>
            </a:r>
            <a:r>
              <a:rPr lang="ru-RU" dirty="0"/>
              <a:t>), </a:t>
            </a:r>
            <a:r>
              <a:rPr lang="ru-RU" dirty="0" err="1"/>
              <a:t>вагінальні</a:t>
            </a:r>
            <a:r>
              <a:rPr lang="ru-RU" dirty="0"/>
              <a:t> і </a:t>
            </a:r>
            <a:r>
              <a:rPr lang="ru-RU" dirty="0" err="1"/>
              <a:t>палички</a:t>
            </a:r>
            <a:r>
              <a:rPr lang="ru-RU" dirty="0"/>
              <a:t>.</a:t>
            </a:r>
          </a:p>
          <a:p>
            <a:r>
              <a:rPr lang="ru-RU" dirty="0" err="1"/>
              <a:t>Класичною</a:t>
            </a:r>
            <a:r>
              <a:rPr lang="ru-RU" dirty="0"/>
              <a:t> </a:t>
            </a:r>
            <a:r>
              <a:rPr lang="ru-RU" dirty="0" err="1"/>
              <a:t>ліпофільною</a:t>
            </a:r>
            <a:r>
              <a:rPr lang="ru-RU" dirty="0"/>
              <a:t> основою для </a:t>
            </a:r>
            <a:r>
              <a:rPr lang="ru-RU" dirty="0" err="1"/>
              <a:t>виготовлення</a:t>
            </a:r>
            <a:r>
              <a:rPr lang="ru-RU" dirty="0"/>
              <a:t> </a:t>
            </a:r>
            <a:r>
              <a:rPr lang="ru-RU" dirty="0" err="1"/>
              <a:t>супозиторіїв</a:t>
            </a:r>
            <a:r>
              <a:rPr lang="ru-RU" dirty="0"/>
              <a:t> є масло какао. </a:t>
            </a:r>
            <a:r>
              <a:rPr lang="ru-RU" dirty="0" err="1"/>
              <a:t>Застосовують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сплави</a:t>
            </a:r>
            <a:r>
              <a:rPr lang="ru-RU" dirty="0"/>
              <a:t> масла какао з </a:t>
            </a:r>
            <a:r>
              <a:rPr lang="ru-RU" dirty="0" err="1"/>
              <a:t>парафіном</a:t>
            </a:r>
            <a:r>
              <a:rPr lang="ru-RU" dirty="0"/>
              <a:t> і </a:t>
            </a:r>
            <a:r>
              <a:rPr lang="ru-RU" dirty="0" err="1"/>
              <a:t>гідрогенізованими</a:t>
            </a:r>
            <a:r>
              <a:rPr lang="ru-RU" dirty="0"/>
              <a:t> жирами, </a:t>
            </a:r>
            <a:r>
              <a:rPr lang="ru-RU" dirty="0" err="1"/>
              <a:t>твердий</a:t>
            </a:r>
            <a:r>
              <a:rPr lang="ru-RU" dirty="0"/>
              <a:t> жир, </a:t>
            </a:r>
            <a:r>
              <a:rPr lang="ru-RU" dirty="0" err="1"/>
              <a:t>ланоль</a:t>
            </a:r>
            <a:r>
              <a:rPr lang="ru-RU" dirty="0"/>
              <a:t>, </a:t>
            </a:r>
            <a:r>
              <a:rPr lang="ru-RU" dirty="0" err="1"/>
              <a:t>сплави</a:t>
            </a:r>
            <a:r>
              <a:rPr lang="ru-RU" dirty="0"/>
              <a:t> </a:t>
            </a:r>
            <a:r>
              <a:rPr lang="ru-RU" dirty="0" err="1"/>
              <a:t>гідрогенізо</a:t>
            </a:r>
            <a:r>
              <a:rPr lang="ru-RU" dirty="0"/>
              <a:t>- </a:t>
            </a:r>
            <a:r>
              <a:rPr lang="ru-RU" dirty="0" err="1"/>
              <a:t>ваних</a:t>
            </a:r>
            <a:r>
              <a:rPr lang="ru-RU" dirty="0"/>
              <a:t> </a:t>
            </a:r>
            <a:r>
              <a:rPr lang="ru-RU" dirty="0" err="1"/>
              <a:t>жирів</a:t>
            </a:r>
            <a:r>
              <a:rPr lang="ru-RU" dirty="0"/>
              <a:t> з воском, твердим </a:t>
            </a:r>
            <a:r>
              <a:rPr lang="ru-RU" dirty="0" err="1"/>
              <a:t>парафіном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</a:t>
            </a:r>
          </a:p>
          <a:p>
            <a:r>
              <a:rPr lang="ru-RU" dirty="0" err="1"/>
              <a:t>Сучасні</a:t>
            </a:r>
            <a:r>
              <a:rPr lang="ru-RU" dirty="0"/>
              <a:t> </a:t>
            </a:r>
            <a:r>
              <a:rPr lang="ru-RU" dirty="0" err="1"/>
              <a:t>гідрофільні</a:t>
            </a:r>
            <a:r>
              <a:rPr lang="ru-RU" dirty="0"/>
              <a:t> 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представлені</a:t>
            </a:r>
            <a:r>
              <a:rPr lang="ru-RU" dirty="0"/>
              <a:t> в основному </a:t>
            </a:r>
            <a:r>
              <a:rPr lang="ru-RU" dirty="0" err="1"/>
              <a:t>поліетиле</a:t>
            </a:r>
            <a:r>
              <a:rPr lang="ru-RU" dirty="0"/>
              <a:t>- </a:t>
            </a:r>
            <a:r>
              <a:rPr lang="ru-RU" dirty="0" err="1"/>
              <a:t>ноксидами</a:t>
            </a:r>
            <a:r>
              <a:rPr lang="ru-RU" dirty="0"/>
              <a:t> - </a:t>
            </a:r>
            <a:r>
              <a:rPr lang="ru-RU" dirty="0" err="1"/>
              <a:t>конденсованими</a:t>
            </a:r>
            <a:r>
              <a:rPr lang="ru-RU" dirty="0"/>
              <a:t> </a:t>
            </a:r>
            <a:r>
              <a:rPr lang="ru-RU" dirty="0" err="1"/>
              <a:t>полімерами</a:t>
            </a:r>
            <a:r>
              <a:rPr lang="ru-RU" dirty="0"/>
              <a:t> </a:t>
            </a:r>
            <a:r>
              <a:rPr lang="ru-RU" dirty="0" err="1"/>
              <a:t>етиленоксиду</a:t>
            </a:r>
            <a:r>
              <a:rPr lang="ru-RU" dirty="0"/>
              <a:t>. </a:t>
            </a:r>
            <a:r>
              <a:rPr lang="ru-RU" dirty="0" err="1"/>
              <a:t>Промисловіс­тю</a:t>
            </a:r>
            <a:r>
              <a:rPr lang="ru-RU" dirty="0"/>
              <a:t> </a:t>
            </a:r>
            <a:r>
              <a:rPr lang="ru-RU" dirty="0" err="1"/>
              <a:t>випускаються</a:t>
            </a:r>
            <a:r>
              <a:rPr lang="ru-RU" dirty="0"/>
              <a:t> </a:t>
            </a:r>
            <a:r>
              <a:rPr lang="ru-RU" dirty="0" err="1"/>
              <a:t>поліетиленоксиди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розрізняються</a:t>
            </a:r>
            <a:r>
              <a:rPr lang="ru-RU" dirty="0"/>
              <a:t> молекулярною </a:t>
            </a:r>
            <a:r>
              <a:rPr lang="ru-RU" dirty="0" err="1"/>
              <a:t>масою</a:t>
            </a:r>
            <a:r>
              <a:rPr lang="ru-RU" dirty="0"/>
              <a:t>, - ПЕО-400, 1500, 2000. 4000, 6000.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1556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2518" y="0"/>
            <a:ext cx="7136533" cy="806871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Питання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вхідного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самоконтролю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1469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13" y="0"/>
            <a:ext cx="12191999" cy="470647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Схема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промислового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виробництва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супозиторіїв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329" y="466945"/>
            <a:ext cx="6250641" cy="639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393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2003564"/>
            <a:ext cx="10364451" cy="1596177"/>
          </a:xfrm>
        </p:spPr>
        <p:txBody>
          <a:bodyPr>
            <a:normAutofit/>
          </a:bodyPr>
          <a:lstStyle/>
          <a:p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увагу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67600793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22</TotalTime>
  <Words>139</Words>
  <Application>Microsoft Office PowerPoint</Application>
  <PresentationFormat>Широкоэкранный</PresentationFormat>
  <Paragraphs>12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Tw Cen MT</vt:lpstr>
      <vt:lpstr>Капля</vt:lpstr>
      <vt:lpstr>Промислове виробництво супозиторіїв </vt:lpstr>
      <vt:lpstr>Конкретні цілі</vt:lpstr>
      <vt:lpstr>Теоретична інформація</vt:lpstr>
      <vt:lpstr>Питання вхідного самоконтролю </vt:lpstr>
      <vt:lpstr>Схема промислового виробництва супозиторіїв</vt:lpstr>
      <vt:lpstr>Дякую за увагу!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Промислове виробництво супозиторіїв</dc:title>
  <dc:creator>Татьяна Цепкова</dc:creator>
  <cp:lastModifiedBy>Татьяна Цепкова</cp:lastModifiedBy>
  <cp:revision>4</cp:revision>
  <dcterms:created xsi:type="dcterms:W3CDTF">2020-11-22T17:00:55Z</dcterms:created>
  <dcterms:modified xsi:type="dcterms:W3CDTF">2020-11-25T10:47:23Z</dcterms:modified>
</cp:coreProperties>
</file>