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497572"/>
            <a:ext cx="12192000" cy="1509651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Виробництво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нано- та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радіофармацевтичних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препаратів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6541" y="0"/>
            <a:ext cx="8689976" cy="954741"/>
          </a:xfrm>
        </p:spPr>
        <p:txBody>
          <a:bodyPr>
            <a:normAutofit fontScale="92500"/>
          </a:bodyPr>
          <a:lstStyle/>
          <a:p>
            <a:r>
              <a:rPr lang="ru-RU" dirty="0" err="1" smtClean="0"/>
              <a:t>Одеський</a:t>
            </a:r>
            <a:r>
              <a:rPr lang="ru-RU" dirty="0" smtClean="0"/>
              <a:t> </a:t>
            </a:r>
            <a:r>
              <a:rPr lang="ru-RU" dirty="0" err="1" smtClean="0"/>
              <a:t>національний</a:t>
            </a:r>
            <a:r>
              <a:rPr lang="ru-RU" dirty="0" smtClean="0"/>
              <a:t> </a:t>
            </a:r>
            <a:r>
              <a:rPr lang="ru-RU" dirty="0" err="1" smtClean="0"/>
              <a:t>медичний</a:t>
            </a:r>
            <a:r>
              <a:rPr lang="ru-RU" dirty="0" smtClean="0"/>
              <a:t> </a:t>
            </a:r>
            <a:r>
              <a:rPr lang="ru-RU" dirty="0" err="1" smtClean="0"/>
              <a:t>університет</a:t>
            </a:r>
            <a:r>
              <a:rPr lang="ru-RU" dirty="0" smtClean="0"/>
              <a:t> </a:t>
            </a:r>
          </a:p>
          <a:p>
            <a:r>
              <a:rPr lang="ru-RU" dirty="0" smtClean="0"/>
              <a:t>Кафедра </a:t>
            </a:r>
            <a:r>
              <a:rPr lang="ru-RU" dirty="0" err="1" smtClean="0"/>
              <a:t>технології</a:t>
            </a:r>
            <a:r>
              <a:rPr lang="ru-RU" dirty="0" smtClean="0"/>
              <a:t> </a:t>
            </a:r>
            <a:r>
              <a:rPr lang="ru-RU" dirty="0" err="1" smtClean="0"/>
              <a:t>ліків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7657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7870" y="0"/>
            <a:ext cx="3492379" cy="779977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цілі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111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1110" y="228600"/>
            <a:ext cx="5549779" cy="753083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6897" y="1156448"/>
            <a:ext cx="11537577" cy="5876364"/>
          </a:xfrm>
        </p:spPr>
        <p:txBody>
          <a:bodyPr/>
          <a:lstStyle/>
          <a:p>
            <a:r>
              <a:rPr lang="ru-RU" b="1" dirty="0"/>
              <a:t>РАДІОФАРМАЦЕВТИЧНИЙ ПРЕПАРАТ </a:t>
            </a:r>
            <a:r>
              <a:rPr lang="ru-RU" dirty="0"/>
              <a:t>(англ. </a:t>
            </a:r>
            <a:r>
              <a:rPr lang="en-US" dirty="0" err="1"/>
              <a:t>radioparmaceutica</a:t>
            </a:r>
            <a:r>
              <a:rPr lang="en-US" dirty="0"/>
              <a:t> drag)</a:t>
            </a:r>
            <a:r>
              <a:rPr lang="en-US" b="1" dirty="0"/>
              <a:t> </a:t>
            </a:r>
            <a:r>
              <a:rPr lang="en-US" dirty="0"/>
              <a:t>— </a:t>
            </a:r>
            <a:r>
              <a:rPr lang="ru-RU" dirty="0"/>
              <a:t>будь-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фармацевтичний</a:t>
            </a:r>
            <a:r>
              <a:rPr lang="ru-RU" dirty="0"/>
              <a:t> продукт,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один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радіонуклідів</a:t>
            </a:r>
            <a:r>
              <a:rPr lang="ru-RU" dirty="0"/>
              <a:t> (</a:t>
            </a:r>
            <a:r>
              <a:rPr lang="ru-RU" dirty="0" err="1"/>
              <a:t>радіоактивних</a:t>
            </a:r>
            <a:r>
              <a:rPr lang="ru-RU" dirty="0"/>
              <a:t> </a:t>
            </a:r>
            <a:r>
              <a:rPr lang="ru-RU" dirty="0" err="1"/>
              <a:t>ізотопів</a:t>
            </a:r>
            <a:r>
              <a:rPr lang="ru-RU" dirty="0"/>
              <a:t>), </a:t>
            </a:r>
            <a:r>
              <a:rPr lang="ru-RU" dirty="0" err="1"/>
              <a:t>уведених</a:t>
            </a:r>
            <a:r>
              <a:rPr lang="ru-RU" dirty="0"/>
              <a:t> до складу з </a:t>
            </a:r>
            <a:r>
              <a:rPr lang="ru-RU" dirty="0" err="1"/>
              <a:t>діагностичною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лікувальною</a:t>
            </a:r>
            <a:r>
              <a:rPr lang="ru-RU" dirty="0"/>
              <a:t> метою. Для </a:t>
            </a:r>
            <a:r>
              <a:rPr lang="ru-RU" dirty="0" err="1"/>
              <a:t>діагностики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короткоживучі</a:t>
            </a:r>
            <a:r>
              <a:rPr lang="ru-RU" dirty="0"/>
              <a:t> </a:t>
            </a:r>
            <a:r>
              <a:rPr lang="ru-RU" dirty="0" err="1" smtClean="0"/>
              <a:t>радіофармацевтичні</a:t>
            </a:r>
            <a:r>
              <a:rPr lang="ru-RU" dirty="0" smtClean="0"/>
              <a:t> </a:t>
            </a:r>
            <a:r>
              <a:rPr lang="ru-RU" dirty="0" err="1" smtClean="0"/>
              <a:t>препарати</a:t>
            </a:r>
            <a:r>
              <a:rPr lang="ru-RU" dirty="0" smtClean="0"/>
              <a:t>, </a:t>
            </a:r>
            <a:r>
              <a:rPr lang="ru-RU" dirty="0" err="1"/>
              <a:t>дію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реєструють</a:t>
            </a:r>
            <a:r>
              <a:rPr lang="ru-RU" dirty="0"/>
              <a:t> в </a:t>
            </a:r>
            <a:r>
              <a:rPr lang="ru-RU" dirty="0" err="1"/>
              <a:t>організмі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приладів</a:t>
            </a:r>
            <a:r>
              <a:rPr lang="ru-RU" dirty="0"/>
              <a:t> (</a:t>
            </a:r>
            <a:r>
              <a:rPr lang="ru-RU" dirty="0" err="1"/>
              <a:t>сцинтилятори</a:t>
            </a:r>
            <a:r>
              <a:rPr lang="ru-RU" dirty="0"/>
              <a:t>, </a:t>
            </a:r>
            <a:r>
              <a:rPr lang="ru-RU" dirty="0" err="1"/>
              <a:t>однофотонні</a:t>
            </a:r>
            <a:r>
              <a:rPr lang="ru-RU" dirty="0"/>
              <a:t> </a:t>
            </a:r>
            <a:r>
              <a:rPr lang="ru-RU" dirty="0" err="1"/>
              <a:t>емісійні</a:t>
            </a:r>
            <a:r>
              <a:rPr lang="ru-RU" dirty="0"/>
              <a:t> </a:t>
            </a:r>
            <a:r>
              <a:rPr lang="ru-RU" dirty="0" err="1"/>
              <a:t>томографи</a:t>
            </a:r>
            <a:r>
              <a:rPr lang="ru-RU" dirty="0"/>
              <a:t> і </a:t>
            </a:r>
            <a:r>
              <a:rPr lang="ru-RU" dirty="0" err="1"/>
              <a:t>позитронні</a:t>
            </a:r>
            <a:r>
              <a:rPr lang="ru-RU" dirty="0"/>
              <a:t> (</a:t>
            </a:r>
            <a:r>
              <a:rPr lang="ru-RU" dirty="0" err="1"/>
              <a:t>двофотонні</a:t>
            </a:r>
            <a:r>
              <a:rPr lang="ru-RU" dirty="0"/>
              <a:t>) </a:t>
            </a:r>
            <a:r>
              <a:rPr lang="ru-RU" dirty="0" err="1"/>
              <a:t>емісійні</a:t>
            </a:r>
            <a:r>
              <a:rPr lang="ru-RU" dirty="0"/>
              <a:t> </a:t>
            </a:r>
            <a:r>
              <a:rPr lang="ru-RU" dirty="0" err="1"/>
              <a:t>томографи</a:t>
            </a:r>
            <a:r>
              <a:rPr lang="ru-RU" dirty="0"/>
              <a:t>),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вловлюють</a:t>
            </a:r>
            <a:r>
              <a:rPr lang="ru-RU" dirty="0"/>
              <a:t> </a:t>
            </a:r>
            <a:r>
              <a:rPr lang="el-GR" dirty="0"/>
              <a:t>γ-</a:t>
            </a:r>
            <a:r>
              <a:rPr lang="ru-RU" dirty="0" err="1"/>
              <a:t>випромінювання</a:t>
            </a:r>
            <a:r>
              <a:rPr lang="ru-RU" dirty="0"/>
              <a:t> </a:t>
            </a:r>
            <a:r>
              <a:rPr lang="ru-RU" dirty="0" err="1"/>
              <a:t>міченого</a:t>
            </a:r>
            <a:r>
              <a:rPr lang="ru-RU" dirty="0"/>
              <a:t> </a:t>
            </a:r>
            <a:r>
              <a:rPr lang="ru-RU" dirty="0" err="1"/>
              <a:t>радіонукліда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Як </a:t>
            </a:r>
            <a:r>
              <a:rPr lang="ru-RU" dirty="0" err="1"/>
              <a:t>мічений</a:t>
            </a:r>
            <a:r>
              <a:rPr lang="ru-RU" dirty="0"/>
              <a:t> </a:t>
            </a:r>
            <a:r>
              <a:rPr lang="ru-RU" dirty="0" err="1"/>
              <a:t>радіонуклід</a:t>
            </a:r>
            <a:r>
              <a:rPr lang="ru-RU" dirty="0"/>
              <a:t>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технецій-99.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короткоживучий</a:t>
            </a:r>
            <a:r>
              <a:rPr lang="ru-RU" dirty="0"/>
              <a:t> </a:t>
            </a:r>
            <a:r>
              <a:rPr lang="ru-RU" dirty="0" err="1"/>
              <a:t>нуклід</a:t>
            </a:r>
            <a:r>
              <a:rPr lang="ru-RU" dirty="0"/>
              <a:t> з </a:t>
            </a:r>
            <a:r>
              <a:rPr lang="ru-RU" dirty="0" err="1"/>
              <a:t>періодом</a:t>
            </a:r>
            <a:r>
              <a:rPr lang="ru-RU" dirty="0"/>
              <a:t> </a:t>
            </a:r>
            <a:r>
              <a:rPr lang="ru-RU" dirty="0" err="1"/>
              <a:t>напіврозпаду</a:t>
            </a:r>
            <a:r>
              <a:rPr lang="ru-RU" dirty="0"/>
              <a:t> </a:t>
            </a:r>
            <a:r>
              <a:rPr lang="ru-RU" dirty="0" err="1"/>
              <a:t>близько</a:t>
            </a:r>
            <a:r>
              <a:rPr lang="ru-RU" dirty="0"/>
              <a:t> 6 год. </a:t>
            </a:r>
            <a:r>
              <a:rPr lang="ru-RU" dirty="0" err="1"/>
              <a:t>Застосовують</a:t>
            </a:r>
            <a:r>
              <a:rPr lang="ru-RU" dirty="0"/>
              <a:t> для </a:t>
            </a:r>
            <a:r>
              <a:rPr lang="ru-RU" dirty="0" err="1"/>
              <a:t>діагностики</a:t>
            </a:r>
            <a:r>
              <a:rPr lang="ru-RU" dirty="0"/>
              <a:t> практично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. </a:t>
            </a:r>
            <a:r>
              <a:rPr lang="ru-RU" dirty="0" err="1"/>
              <a:t>Р.п</a:t>
            </a:r>
            <a:r>
              <a:rPr lang="ru-RU" dirty="0"/>
              <a:t>., </a:t>
            </a:r>
            <a:r>
              <a:rPr lang="ru-RU" dirty="0" err="1"/>
              <a:t>мічені</a:t>
            </a:r>
            <a:r>
              <a:rPr lang="ru-RU" dirty="0"/>
              <a:t> </a:t>
            </a:r>
            <a:r>
              <a:rPr lang="ru-RU" dirty="0" err="1"/>
              <a:t>технецієм</a:t>
            </a:r>
            <a:r>
              <a:rPr lang="ru-RU" dirty="0"/>
              <a:t>, </a:t>
            </a:r>
            <a:r>
              <a:rPr lang="ru-RU" dirty="0" err="1"/>
              <a:t>становлять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80% </a:t>
            </a:r>
            <a:r>
              <a:rPr lang="ru-RU" dirty="0" err="1"/>
              <a:t>номенклатури</a:t>
            </a:r>
            <a:r>
              <a:rPr lang="ru-RU" dirty="0"/>
              <a:t> </a:t>
            </a:r>
            <a:r>
              <a:rPr lang="ru-RU" dirty="0" err="1"/>
              <a:t>Р.п</a:t>
            </a:r>
            <a:r>
              <a:rPr lang="ru-RU" dirty="0"/>
              <a:t>. З метою </a:t>
            </a:r>
            <a:r>
              <a:rPr lang="ru-RU" dirty="0" err="1"/>
              <a:t>діагностики</a:t>
            </a:r>
            <a:r>
              <a:rPr lang="ru-RU" dirty="0"/>
              <a:t> та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радіоактивні</a:t>
            </a:r>
            <a:r>
              <a:rPr lang="ru-RU" dirty="0"/>
              <a:t> </a:t>
            </a:r>
            <a:r>
              <a:rPr lang="ru-RU" dirty="0" err="1"/>
              <a:t>ізотопи</a:t>
            </a:r>
            <a:r>
              <a:rPr lang="ru-RU" dirty="0"/>
              <a:t> талію-201 і -199, йоду-123 і -131, фтору та </a:t>
            </a:r>
            <a:r>
              <a:rPr lang="ru-RU" dirty="0" err="1"/>
              <a:t>ін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417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107578"/>
            <a:ext cx="10364451" cy="739587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вхідного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контролю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52182" y="1264433"/>
            <a:ext cx="10887636" cy="5136366"/>
          </a:xfrm>
        </p:spPr>
        <p:txBody>
          <a:bodyPr/>
          <a:lstStyle/>
          <a:p>
            <a:r>
              <a:rPr lang="ru-RU" dirty="0" err="1" smtClean="0"/>
              <a:t>Визначення</a:t>
            </a:r>
            <a:r>
              <a:rPr lang="ru-RU" dirty="0" smtClean="0"/>
              <a:t> </a:t>
            </a:r>
            <a:r>
              <a:rPr lang="ru-RU" dirty="0" err="1"/>
              <a:t>радіофармацевтичних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.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класифікація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Поняття</a:t>
            </a:r>
            <a:r>
              <a:rPr lang="ru-RU" dirty="0" smtClean="0"/>
              <a:t> </a:t>
            </a:r>
            <a:r>
              <a:rPr lang="ru-RU" dirty="0"/>
              <a:t>про </a:t>
            </a:r>
            <a:r>
              <a:rPr lang="ru-RU" dirty="0" err="1"/>
              <a:t>радіонукліїд</a:t>
            </a:r>
            <a:r>
              <a:rPr lang="ru-RU" dirty="0"/>
              <a:t> (</a:t>
            </a:r>
            <a:r>
              <a:rPr lang="ru-RU" dirty="0" err="1"/>
              <a:t>ізотоп</a:t>
            </a:r>
            <a:r>
              <a:rPr lang="ru-RU" dirty="0" smtClean="0"/>
              <a:t>).</a:t>
            </a:r>
          </a:p>
          <a:p>
            <a:r>
              <a:rPr lang="ru-RU" dirty="0" err="1" smtClean="0"/>
              <a:t>Радіонукліїдна</a:t>
            </a:r>
            <a:r>
              <a:rPr lang="ru-RU" dirty="0" smtClean="0"/>
              <a:t> </a:t>
            </a:r>
            <a:r>
              <a:rPr lang="ru-RU" dirty="0" err="1"/>
              <a:t>діагностика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Вимоги</a:t>
            </a:r>
            <a:r>
              <a:rPr lang="ru-RU" dirty="0" smtClean="0"/>
              <a:t> </a:t>
            </a:r>
            <a:r>
              <a:rPr lang="ru-RU" dirty="0"/>
              <a:t>до </a:t>
            </a:r>
            <a:r>
              <a:rPr lang="ru-RU" dirty="0" err="1"/>
              <a:t>лікувальних</a:t>
            </a:r>
            <a:r>
              <a:rPr lang="ru-RU" dirty="0"/>
              <a:t> </a:t>
            </a:r>
            <a:r>
              <a:rPr lang="ru-RU" dirty="0" err="1"/>
              <a:t>радіофармацевтичних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Технологія</a:t>
            </a:r>
            <a:r>
              <a:rPr lang="ru-RU" dirty="0" smtClean="0"/>
              <a:t>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радіофармацевтичних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.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використовується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Контроль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радіофармацевтичних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4477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840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2057352"/>
            <a:ext cx="10364451" cy="1596177"/>
          </a:xfrm>
        </p:spPr>
        <p:txBody>
          <a:bodyPr>
            <a:normAutofit/>
          </a:bodyPr>
          <a:lstStyle/>
          <a:p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490981659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45</TotalTime>
  <Words>63</Words>
  <Application>Microsoft Office PowerPoint</Application>
  <PresentationFormat>Широкоэкранный</PresentationFormat>
  <Paragraphs>16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Tw Cen MT</vt:lpstr>
      <vt:lpstr>Капля</vt:lpstr>
      <vt:lpstr>Виробництво нано- та радіофармацевтичних препаратів</vt:lpstr>
      <vt:lpstr>Конкретні цілі</vt:lpstr>
      <vt:lpstr>Теоретична інформація</vt:lpstr>
      <vt:lpstr>Питання вхідного контролю</vt:lpstr>
      <vt:lpstr>схема</vt:lpstr>
      <vt:lpstr>Дякую за увагу!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Виробництво</dc:title>
  <dc:creator>Татьяна Цепкова</dc:creator>
  <cp:lastModifiedBy>Татьяна Цепкова</cp:lastModifiedBy>
  <cp:revision>6</cp:revision>
  <dcterms:created xsi:type="dcterms:W3CDTF">2020-11-22T18:29:39Z</dcterms:created>
  <dcterms:modified xsi:type="dcterms:W3CDTF">2020-11-25T10:34:49Z</dcterms:modified>
</cp:coreProperties>
</file>