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61" r:id="rId5"/>
    <p:sldId id="260" r:id="rId6"/>
    <p:sldId id="262" r:id="rId7"/>
    <p:sldId id="259" r:id="rId8"/>
    <p:sldId id="263" r:id="rId9"/>
    <p:sldId id="264" r:id="rId10"/>
    <p:sldId id="265" r:id="rId11"/>
    <p:sldId id="268" r:id="rId12"/>
    <p:sldId id="266" r:id="rId13"/>
    <p:sldId id="269" r:id="rId14"/>
    <p:sldId id="321" r:id="rId15"/>
    <p:sldId id="270" r:id="rId16"/>
    <p:sldId id="322" r:id="rId17"/>
    <p:sldId id="28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284" r:id="rId32"/>
    <p:sldId id="285" r:id="rId33"/>
    <p:sldId id="277" r:id="rId34"/>
    <p:sldId id="278" r:id="rId35"/>
    <p:sldId id="280" r:id="rId36"/>
    <p:sldId id="281" r:id="rId37"/>
    <p:sldId id="282" r:id="rId38"/>
    <p:sldId id="286" r:id="rId39"/>
    <p:sldId id="287" r:id="rId40"/>
    <p:sldId id="288" r:id="rId41"/>
    <p:sldId id="289" r:id="rId42"/>
    <p:sldId id="290" r:id="rId43"/>
    <p:sldId id="292" r:id="rId44"/>
    <p:sldId id="293" r:id="rId45"/>
    <p:sldId id="294" r:id="rId46"/>
    <p:sldId id="295" r:id="rId47"/>
    <p:sldId id="296" r:id="rId48"/>
    <p:sldId id="298" r:id="rId49"/>
    <p:sldId id="299" r:id="rId50"/>
    <p:sldId id="300" r:id="rId51"/>
    <p:sldId id="301" r:id="rId52"/>
    <p:sldId id="302" r:id="rId53"/>
    <p:sldId id="303" r:id="rId54"/>
    <p:sldId id="304" r:id="rId55"/>
    <p:sldId id="305" r:id="rId56"/>
    <p:sldId id="306" r:id="rId57"/>
    <p:sldId id="307" r:id="rId58"/>
    <p:sldId id="308" r:id="rId59"/>
    <p:sldId id="297"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14.10.2021</a:t>
            </a:fld>
            <a:endParaRPr lang="ru-RU"/>
          </a:p>
        </p:txBody>
      </p:sp>
      <p:sp>
        <p:nvSpPr>
          <p:cNvPr id="20" name="Нижний колонтитул 19"/>
          <p:cNvSpPr>
            <a:spLocks noGrp="1"/>
          </p:cNvSpPr>
          <p:nvPr>
            <p:ph type="ftr" sz="quarter" idx="11"/>
          </p:nvPr>
        </p:nvSpPr>
        <p:spPr/>
        <p:txBody>
          <a:bodyPr/>
          <a:lstStyle/>
          <a:p>
            <a:endParaRPr lang="ru-RU"/>
          </a:p>
        </p:txBody>
      </p:sp>
      <p:sp>
        <p:nvSpPr>
          <p:cNvPr id="10" name="Номер слайда 9"/>
          <p:cNvSpPr>
            <a:spLocks noGrp="1"/>
          </p:cNvSpPr>
          <p:nvPr>
            <p:ph type="sldNum" sz="quarter" idx="12"/>
          </p:nvPr>
        </p:nvSpPr>
        <p:spPr/>
        <p:txBody>
          <a:bodyPr/>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14.10.2021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14.10.2021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14.10.2021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14.10.2021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5B106E36-FD25-4E2D-B0AA-010F637433A0}" type="datetimeFigureOut">
              <a:rPr lang="ru-RU" smtClean="0"/>
              <a:pPr/>
              <a:t>14.10.2021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14.10.2021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14.10.2021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14.10.2021</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a:t>Imaging of </a:t>
            </a:r>
            <a:r>
              <a:rPr lang="en-US" dirty="0" err="1"/>
              <a:t>mediastinum</a:t>
            </a:r>
            <a:r>
              <a:rPr lang="en-US" dirty="0"/>
              <a:t>. </a:t>
            </a:r>
            <a:endParaRPr lang="uk-UA" dirty="0"/>
          </a:p>
        </p:txBody>
      </p:sp>
      <p:sp>
        <p:nvSpPr>
          <p:cNvPr id="3" name="Подзаголовок 2"/>
          <p:cNvSpPr>
            <a:spLocks noGrp="1"/>
          </p:cNvSpPr>
          <p:nvPr>
            <p:ph type="subTitle" idx="1"/>
          </p:nvPr>
        </p:nvSpPr>
        <p:spPr>
          <a:xfrm>
            <a:off x="1428728" y="3857628"/>
            <a:ext cx="7406640" cy="1752600"/>
          </a:xfrm>
        </p:spPr>
        <p:txBody>
          <a:bodyPr>
            <a:normAutofit/>
          </a:bodyPr>
          <a:lstStyle/>
          <a:p>
            <a:r>
              <a:rPr lang="en-US" sz="2400" dirty="0">
                <a:latin typeface="Arial Narrow" panose="020B0606020202030204" pitchFamily="34" charset="0"/>
              </a:rPr>
              <a:t>Inna Krupnik, Radiologist, MSc, EDIR</a:t>
            </a:r>
          </a:p>
          <a:p>
            <a:r>
              <a:rPr lang="en-US" sz="2400" dirty="0">
                <a:latin typeface="Arial Narrow" panose="020B0606020202030204" pitchFamily="34" charset="0"/>
              </a:rPr>
              <a:t>Teaching assistant of Department of </a:t>
            </a:r>
            <a:r>
              <a:rPr lang="en-US" sz="2400" dirty="0">
                <a:solidFill>
                  <a:schemeClr val="tx1"/>
                </a:solidFill>
                <a:latin typeface="Arial Narrow" panose="020B0606020202030204" pitchFamily="34" charset="0"/>
                <a:cs typeface="Times New Roman" panose="02020603050405020304" pitchFamily="18" charset="0"/>
              </a:rPr>
              <a:t>Radiation Diagnostics, Therapy, Medicine and Oncology</a:t>
            </a:r>
            <a:endParaRPr lang="uk-UA" sz="2400" dirty="0">
              <a:solidFill>
                <a:schemeClr val="tx1"/>
              </a:solidFill>
              <a:latin typeface="Arial Narrow" panose="020B0606020202030204" pitchFamily="34" charset="0"/>
              <a:cs typeface="Times New Roman" panose="02020603050405020304" pitchFamily="18" charset="0"/>
            </a:endParaRPr>
          </a:p>
          <a:p>
            <a:pPr algn="l"/>
            <a:r>
              <a:rPr lang="en-US" sz="2400" dirty="0">
                <a:latin typeface="Arial Narrow" panose="020B0606020202030204" pitchFamily="34" charset="0"/>
              </a:rPr>
              <a:t>Odessa State Medical University</a:t>
            </a:r>
            <a:endParaRPr lang="uk-UA" sz="2400" dirty="0">
              <a:latin typeface="Arial Narrow" panose="020B0606020202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3" name="Содержимое 2"/>
          <p:cNvSpPr>
            <a:spLocks noGrp="1"/>
          </p:cNvSpPr>
          <p:nvPr>
            <p:ph idx="1"/>
          </p:nvPr>
        </p:nvSpPr>
        <p:spPr/>
        <p:txBody>
          <a:bodyPr/>
          <a:lstStyle/>
          <a:p>
            <a:pPr algn="just"/>
            <a:r>
              <a:rPr lang="en-US" dirty="0"/>
              <a:t>The </a:t>
            </a:r>
            <a:r>
              <a:rPr lang="en-US" b="1" dirty="0" err="1"/>
              <a:t>mediastinum</a:t>
            </a:r>
            <a:r>
              <a:rPr lang="en-US" dirty="0"/>
              <a:t> is the central compartment of the thoracic cavity surrounded by loose connective tissue, contains a group of structures within the thorax.</a:t>
            </a:r>
          </a:p>
          <a:p>
            <a:pPr algn="just"/>
            <a:r>
              <a:rPr lang="en-US" dirty="0"/>
              <a:t>It lies in the midline of the chest between the pleura of each lung and extends from the sternum to the vertebral column. </a:t>
            </a:r>
            <a:endParaRPr lang="uk-U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3" name="Содержимое 2"/>
          <p:cNvSpPr>
            <a:spLocks noGrp="1"/>
          </p:cNvSpPr>
          <p:nvPr>
            <p:ph idx="1"/>
          </p:nvPr>
        </p:nvSpPr>
        <p:spPr/>
        <p:txBody>
          <a:bodyPr>
            <a:normAutofit fontScale="92500" lnSpcReduction="20000"/>
          </a:bodyPr>
          <a:lstStyle/>
          <a:p>
            <a:pPr algn="just">
              <a:buNone/>
            </a:pPr>
            <a:r>
              <a:rPr lang="en-US" b="1" dirty="0"/>
              <a:t>The </a:t>
            </a:r>
            <a:r>
              <a:rPr lang="en-US" b="1" dirty="0" err="1"/>
              <a:t>mediastinum</a:t>
            </a:r>
            <a:r>
              <a:rPr lang="en-US" b="1" dirty="0"/>
              <a:t> gross anatomy : </a:t>
            </a:r>
          </a:p>
          <a:p>
            <a:pPr algn="just"/>
            <a:r>
              <a:rPr lang="en-US" dirty="0"/>
              <a:t>heart and great vessels</a:t>
            </a:r>
          </a:p>
          <a:p>
            <a:pPr algn="just"/>
            <a:r>
              <a:rPr lang="en-US" dirty="0"/>
              <a:t>internal mammary vessels</a:t>
            </a:r>
          </a:p>
          <a:p>
            <a:pPr algn="just"/>
            <a:r>
              <a:rPr lang="en-US" dirty="0"/>
              <a:t>proximal aspect of </a:t>
            </a:r>
            <a:r>
              <a:rPr lang="en-US" dirty="0" err="1"/>
              <a:t>azygous</a:t>
            </a:r>
            <a:r>
              <a:rPr lang="en-US" dirty="0"/>
              <a:t> venous system</a:t>
            </a:r>
          </a:p>
          <a:p>
            <a:pPr algn="just"/>
            <a:r>
              <a:rPr lang="en-US" dirty="0" err="1"/>
              <a:t>Oesophagus</a:t>
            </a:r>
            <a:endParaRPr lang="en-US" dirty="0"/>
          </a:p>
          <a:p>
            <a:pPr algn="just"/>
            <a:r>
              <a:rPr lang="en-US" dirty="0"/>
              <a:t>Trachea</a:t>
            </a:r>
          </a:p>
          <a:p>
            <a:pPr algn="just"/>
            <a:r>
              <a:rPr lang="en-US" dirty="0" err="1"/>
              <a:t>Phrenic</a:t>
            </a:r>
            <a:r>
              <a:rPr lang="en-US" dirty="0"/>
              <a:t> nerve</a:t>
            </a:r>
          </a:p>
          <a:p>
            <a:pPr algn="just"/>
            <a:r>
              <a:rPr lang="en-US" dirty="0"/>
              <a:t>Cardiac nerve</a:t>
            </a:r>
          </a:p>
          <a:p>
            <a:pPr algn="just"/>
            <a:r>
              <a:rPr lang="en-US" dirty="0"/>
              <a:t>Thoracic duct, thymus, and </a:t>
            </a:r>
            <a:r>
              <a:rPr lang="en-US" dirty="0" err="1"/>
              <a:t>mediastinal</a:t>
            </a:r>
            <a:r>
              <a:rPr lang="en-US" dirty="0"/>
              <a:t> lymph nodes.</a:t>
            </a:r>
            <a:endParaRPr lang="uk-UA"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pic>
        <p:nvPicPr>
          <p:cNvPr id="5" name="Содержимое 4" descr="anatomy-of-thorax-2-32-638.jpg"/>
          <p:cNvPicPr>
            <a:picLocks noGrp="1" noChangeAspect="1"/>
          </p:cNvPicPr>
          <p:nvPr>
            <p:ph idx="1"/>
          </p:nvPr>
        </p:nvPicPr>
        <p:blipFill>
          <a:blip r:embed="rId2"/>
          <a:stretch>
            <a:fillRect/>
          </a:stretch>
        </p:blipFill>
        <p:spPr>
          <a:xfrm>
            <a:off x="1142976" y="1166804"/>
            <a:ext cx="8001024" cy="5691196"/>
          </a:xfr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pic>
        <p:nvPicPr>
          <p:cNvPr id="7" name="Рисунок 6" descr="900c9ddd827d255014271e0b25bc4551.jpg"/>
          <p:cNvPicPr>
            <a:picLocks noChangeAspect="1"/>
          </p:cNvPicPr>
          <p:nvPr/>
        </p:nvPicPr>
        <p:blipFill>
          <a:blip r:embed="rId2"/>
          <a:stretch>
            <a:fillRect/>
          </a:stretch>
        </p:blipFill>
        <p:spPr>
          <a:xfrm>
            <a:off x="1006944" y="1357298"/>
            <a:ext cx="8137056" cy="507209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142900"/>
            <a:ext cx="7498080" cy="1143000"/>
          </a:xfrm>
        </p:spPr>
        <p:txBody>
          <a:bodyPr/>
          <a:lstStyle/>
          <a:p>
            <a:r>
              <a:rPr lang="en-US" dirty="0" err="1"/>
              <a:t>Mediastinum</a:t>
            </a:r>
            <a:endParaRPr lang="uk-UA" dirty="0"/>
          </a:p>
        </p:txBody>
      </p:sp>
      <p:pic>
        <p:nvPicPr>
          <p:cNvPr id="4" name="Рисунок 3" descr="37925-0550x0475.jpg"/>
          <p:cNvPicPr>
            <a:picLocks noChangeAspect="1"/>
          </p:cNvPicPr>
          <p:nvPr/>
        </p:nvPicPr>
        <p:blipFill>
          <a:blip r:embed="rId2"/>
          <a:stretch>
            <a:fillRect/>
          </a:stretch>
        </p:blipFill>
        <p:spPr>
          <a:xfrm>
            <a:off x="1500166" y="642919"/>
            <a:ext cx="5604615" cy="621508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p:txBody>
          <a:bodyPr>
            <a:normAutofit fontScale="85000" lnSpcReduction="20000"/>
          </a:bodyPr>
          <a:lstStyle/>
          <a:p>
            <a:pPr>
              <a:buNone/>
            </a:pPr>
            <a:r>
              <a:rPr lang="en-US" dirty="0"/>
              <a:t>Anatomical division:</a:t>
            </a:r>
          </a:p>
          <a:p>
            <a:pPr algn="just"/>
            <a:r>
              <a:rPr lang="en-US" dirty="0" err="1"/>
              <a:t>mediastinum</a:t>
            </a:r>
            <a:r>
              <a:rPr lang="en-US" dirty="0"/>
              <a:t> is generally divided into 3 or 4 compartments, depending on the schema. For example, the </a:t>
            </a:r>
            <a:r>
              <a:rPr lang="en-US" dirty="0" err="1"/>
              <a:t>mediastinum</a:t>
            </a:r>
            <a:r>
              <a:rPr lang="en-US" dirty="0"/>
              <a:t> can be divided into parts based on their relationship to the fibrous pericardium.</a:t>
            </a:r>
          </a:p>
          <a:p>
            <a:r>
              <a:rPr lang="en-US" dirty="0"/>
              <a:t>Superior </a:t>
            </a:r>
            <a:r>
              <a:rPr lang="en-US" dirty="0" err="1"/>
              <a:t>mediastinum</a:t>
            </a:r>
            <a:r>
              <a:rPr lang="en-US" dirty="0"/>
              <a:t>: above the upper level of the pericardium and plane of Ludwig</a:t>
            </a:r>
          </a:p>
          <a:p>
            <a:r>
              <a:rPr lang="en-US" dirty="0"/>
              <a:t>Inferior </a:t>
            </a:r>
            <a:r>
              <a:rPr lang="en-US" dirty="0" err="1"/>
              <a:t>mediastinum</a:t>
            </a:r>
            <a:r>
              <a:rPr lang="en-US" dirty="0"/>
              <a:t>: below the plane of Ludwig</a:t>
            </a:r>
          </a:p>
          <a:p>
            <a:pPr lvl="1"/>
            <a:r>
              <a:rPr lang="en-US" dirty="0"/>
              <a:t>anterior </a:t>
            </a:r>
            <a:r>
              <a:rPr lang="en-US" dirty="0" err="1"/>
              <a:t>mediastinum</a:t>
            </a:r>
            <a:r>
              <a:rPr lang="en-US" dirty="0"/>
              <a:t>: anterior to the pericardium</a:t>
            </a:r>
          </a:p>
          <a:p>
            <a:pPr lvl="1"/>
            <a:r>
              <a:rPr lang="en-US" dirty="0"/>
              <a:t>middle </a:t>
            </a:r>
            <a:r>
              <a:rPr lang="en-US" dirty="0" err="1"/>
              <a:t>mediastinum</a:t>
            </a:r>
            <a:r>
              <a:rPr lang="en-US" dirty="0"/>
              <a:t>: within the pericardium</a:t>
            </a:r>
          </a:p>
          <a:p>
            <a:pPr lvl="1"/>
            <a:r>
              <a:rPr lang="en-US" dirty="0"/>
              <a:t>posterior </a:t>
            </a:r>
            <a:r>
              <a:rPr lang="en-US" dirty="0" err="1"/>
              <a:t>mediastinum</a:t>
            </a:r>
            <a:r>
              <a:rPr lang="en-US" dirty="0"/>
              <a:t>: posterior to the pericardium</a:t>
            </a:r>
          </a:p>
          <a:p>
            <a:pPr algn="just"/>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p:txBody>
          <a:bodyPr>
            <a:normAutofit/>
          </a:bodyPr>
          <a:lstStyle/>
          <a:p>
            <a:pPr algn="just"/>
            <a:r>
              <a:rPr lang="en-US" dirty="0"/>
              <a:t> </a:t>
            </a:r>
            <a:r>
              <a:rPr lang="en-US" b="1" dirty="0"/>
              <a:t>Plane of Ludwig</a:t>
            </a:r>
            <a:r>
              <a:rPr lang="en-US" dirty="0"/>
              <a:t> is an artificial horizontal plane used to divide the </a:t>
            </a:r>
            <a:r>
              <a:rPr lang="en-US" dirty="0" err="1"/>
              <a:t>mediastinum</a:t>
            </a:r>
            <a:r>
              <a:rPr lang="en-US" dirty="0"/>
              <a:t> into the superior </a:t>
            </a:r>
            <a:r>
              <a:rPr lang="en-US" dirty="0" err="1"/>
              <a:t>mediastinum</a:t>
            </a:r>
            <a:r>
              <a:rPr lang="en-US" dirty="0"/>
              <a:t> and the inferior </a:t>
            </a:r>
            <a:r>
              <a:rPr lang="en-US" dirty="0" err="1"/>
              <a:t>mediastinum</a:t>
            </a:r>
            <a:r>
              <a:rPr lang="en-US" dirty="0"/>
              <a:t>.</a:t>
            </a:r>
          </a:p>
        </p:txBody>
      </p:sp>
      <p:pic>
        <p:nvPicPr>
          <p:cNvPr id="5" name="Рисунок 4" descr="maxresdefault.jpg"/>
          <p:cNvPicPr>
            <a:picLocks noChangeAspect="1"/>
          </p:cNvPicPr>
          <p:nvPr/>
        </p:nvPicPr>
        <p:blipFill>
          <a:blip r:embed="rId2"/>
          <a:stretch>
            <a:fillRect/>
          </a:stretch>
        </p:blipFill>
        <p:spPr>
          <a:xfrm>
            <a:off x="2143108" y="3857627"/>
            <a:ext cx="6357982" cy="301379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a:xfrm>
            <a:off x="1435608" y="1447800"/>
            <a:ext cx="7498080" cy="5410200"/>
          </a:xfrm>
        </p:spPr>
        <p:txBody>
          <a:bodyPr>
            <a:normAutofit fontScale="85000" lnSpcReduction="10000"/>
          </a:bodyPr>
          <a:lstStyle/>
          <a:p>
            <a:pPr algn="just"/>
            <a:r>
              <a:rPr lang="en-US" dirty="0"/>
              <a:t>The </a:t>
            </a:r>
            <a:r>
              <a:rPr lang="en-US" b="1" dirty="0"/>
              <a:t>International </a:t>
            </a:r>
            <a:r>
              <a:rPr lang="en-US" b="1" dirty="0" err="1"/>
              <a:t>Thymic</a:t>
            </a:r>
            <a:r>
              <a:rPr lang="en-US" b="1" dirty="0"/>
              <a:t> Malignancy Interest Group (ITMIG) classification of </a:t>
            </a:r>
            <a:r>
              <a:rPr lang="en-US" b="1" dirty="0" err="1"/>
              <a:t>mediastinal</a:t>
            </a:r>
            <a:r>
              <a:rPr lang="en-US" b="1" dirty="0"/>
              <a:t> compartments</a:t>
            </a:r>
            <a:r>
              <a:rPr lang="en-US" dirty="0"/>
              <a:t> was developed to reflect a division of the </a:t>
            </a:r>
            <a:r>
              <a:rPr lang="en-US" dirty="0" err="1"/>
              <a:t>mediastinum</a:t>
            </a:r>
            <a:r>
              <a:rPr lang="en-US" dirty="0"/>
              <a:t> based on cross-sectional imaging. </a:t>
            </a:r>
          </a:p>
          <a:p>
            <a:pPr algn="just"/>
            <a:r>
              <a:rPr lang="en-US" dirty="0"/>
              <a:t>It was in part an effort to consolidate prior discrepant classification systems in use by different medical specialties. </a:t>
            </a:r>
          </a:p>
          <a:p>
            <a:pPr algn="just"/>
            <a:r>
              <a:rPr lang="en-US" dirty="0"/>
              <a:t>A working group composed of approximately 225 experts in thoracic surgery, medical oncology, diagnostic radiology, and pathology were tasked with forming a practical system for anatomic classification which unified the various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a:xfrm>
            <a:off x="1214414" y="1142984"/>
            <a:ext cx="7712394" cy="5715016"/>
          </a:xfrm>
        </p:spPr>
        <p:txBody>
          <a:bodyPr>
            <a:normAutofit/>
          </a:bodyPr>
          <a:lstStyle/>
          <a:p>
            <a:pPr algn="just"/>
            <a:r>
              <a:rPr lang="en-US" dirty="0"/>
              <a:t>The ITMIG classification divides the </a:t>
            </a:r>
            <a:r>
              <a:rPr lang="en-US" dirty="0" err="1"/>
              <a:t>mediastinum</a:t>
            </a:r>
            <a:r>
              <a:rPr lang="en-US" dirty="0"/>
              <a:t> into three compartments: </a:t>
            </a:r>
            <a:r>
              <a:rPr lang="en-US" dirty="0" err="1"/>
              <a:t>prevascular</a:t>
            </a:r>
            <a:r>
              <a:rPr lang="en-US" dirty="0"/>
              <a:t>, visceral and </a:t>
            </a:r>
            <a:r>
              <a:rPr lang="en-US" dirty="0" err="1"/>
              <a:t>paravertebral</a:t>
            </a:r>
            <a:endParaRPr lang="en-US" dirty="0"/>
          </a:p>
        </p:txBody>
      </p:sp>
      <p:pic>
        <p:nvPicPr>
          <p:cNvPr id="5" name="Рисунок 4" descr="g-ferretti-anterior-and-middle-mediastinal-mass-jfim-hanoi-2015-7-638.jpg"/>
          <p:cNvPicPr>
            <a:picLocks noChangeAspect="1"/>
          </p:cNvPicPr>
          <p:nvPr/>
        </p:nvPicPr>
        <p:blipFill>
          <a:blip r:embed="rId2"/>
          <a:stretch>
            <a:fillRect/>
          </a:stretch>
        </p:blipFill>
        <p:spPr>
          <a:xfrm>
            <a:off x="2000232" y="3071810"/>
            <a:ext cx="6357982" cy="378619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endParaRPr lang="uk-UA" dirty="0"/>
          </a:p>
        </p:txBody>
      </p:sp>
      <p:sp>
        <p:nvSpPr>
          <p:cNvPr id="4" name="Содержимое 3"/>
          <p:cNvSpPr>
            <a:spLocks noGrp="1"/>
          </p:cNvSpPr>
          <p:nvPr>
            <p:ph idx="1"/>
          </p:nvPr>
        </p:nvSpPr>
        <p:spPr>
          <a:xfrm>
            <a:off x="1000100" y="1142984"/>
            <a:ext cx="7712394" cy="5715016"/>
          </a:xfrm>
        </p:spPr>
        <p:txBody>
          <a:bodyPr>
            <a:normAutofit fontScale="92500" lnSpcReduction="20000"/>
          </a:bodyPr>
          <a:lstStyle/>
          <a:p>
            <a:r>
              <a:rPr lang="en-US" b="1" dirty="0" err="1"/>
              <a:t>Prevascular</a:t>
            </a:r>
            <a:r>
              <a:rPr lang="en-US" b="1" dirty="0"/>
              <a:t> compartment</a:t>
            </a:r>
          </a:p>
          <a:p>
            <a:pPr>
              <a:buNone/>
            </a:pPr>
            <a:r>
              <a:rPr lang="en-US" b="1" dirty="0"/>
              <a:t>Boundaries: </a:t>
            </a:r>
          </a:p>
          <a:p>
            <a:r>
              <a:rPr lang="en-US" dirty="0"/>
              <a:t>superior: thoracic inlet</a:t>
            </a:r>
          </a:p>
          <a:p>
            <a:r>
              <a:rPr lang="en-US" dirty="0"/>
              <a:t>inferior: diaphragm</a:t>
            </a:r>
          </a:p>
          <a:p>
            <a:r>
              <a:rPr lang="en-US" dirty="0"/>
              <a:t>anterior: posterior cortex of the sternum</a:t>
            </a:r>
          </a:p>
          <a:p>
            <a:r>
              <a:rPr lang="en-US" dirty="0"/>
              <a:t>lateral: parietal </a:t>
            </a:r>
            <a:r>
              <a:rPr lang="en-US" dirty="0" err="1"/>
              <a:t>mediastinal</a:t>
            </a:r>
            <a:r>
              <a:rPr lang="en-US" dirty="0"/>
              <a:t> pleura</a:t>
            </a:r>
          </a:p>
          <a:p>
            <a:r>
              <a:rPr lang="en-US" dirty="0"/>
              <a:t>posterior: anterior aspect of the pericardium</a:t>
            </a:r>
          </a:p>
          <a:p>
            <a:pPr>
              <a:buNone/>
            </a:pPr>
            <a:r>
              <a:rPr lang="en-US" b="1" dirty="0"/>
              <a:t>Contents</a:t>
            </a:r>
          </a:p>
          <a:p>
            <a:r>
              <a:rPr lang="en-US" dirty="0"/>
              <a:t>thymus</a:t>
            </a:r>
          </a:p>
          <a:p>
            <a:r>
              <a:rPr lang="en-US" dirty="0"/>
              <a:t>lymph nodes</a:t>
            </a:r>
          </a:p>
          <a:p>
            <a:r>
              <a:rPr lang="en-US" dirty="0"/>
              <a:t>left </a:t>
            </a:r>
            <a:r>
              <a:rPr lang="en-US" dirty="0" err="1"/>
              <a:t>brachiocephalic</a:t>
            </a:r>
            <a:r>
              <a:rPr lang="en-US" dirty="0"/>
              <a:t> vein</a:t>
            </a:r>
          </a:p>
          <a:p>
            <a:r>
              <a:rPr lang="en-US" dirty="0"/>
              <a:t>fat</a:t>
            </a:r>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a:xfrm>
            <a:off x="1214414" y="1142984"/>
            <a:ext cx="7712394" cy="5715016"/>
          </a:xfrm>
        </p:spPr>
        <p:txBody>
          <a:bodyPr>
            <a:normAutofit/>
          </a:bodyPr>
          <a:lstStyle/>
          <a:p>
            <a:pPr algn="just"/>
            <a:endParaRPr lang="en-US" dirty="0"/>
          </a:p>
        </p:txBody>
      </p:sp>
      <p:pic>
        <p:nvPicPr>
          <p:cNvPr id="5" name="Рисунок 4" descr="g-ferretti-anterior-and-middle-mediastinal-mass-jfim-hanoi-2015-7-638.jpg"/>
          <p:cNvPicPr>
            <a:picLocks noChangeAspect="1"/>
          </p:cNvPicPr>
          <p:nvPr/>
        </p:nvPicPr>
        <p:blipFill>
          <a:blip r:embed="rId2"/>
          <a:stretch>
            <a:fillRect/>
          </a:stretch>
        </p:blipFill>
        <p:spPr>
          <a:xfrm>
            <a:off x="0" y="1126979"/>
            <a:ext cx="9144000" cy="544526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endParaRPr lang="uk-UA" dirty="0"/>
          </a:p>
        </p:txBody>
      </p:sp>
      <p:sp>
        <p:nvSpPr>
          <p:cNvPr id="4" name="Содержимое 3"/>
          <p:cNvSpPr>
            <a:spLocks noGrp="1"/>
          </p:cNvSpPr>
          <p:nvPr>
            <p:ph idx="1"/>
          </p:nvPr>
        </p:nvSpPr>
        <p:spPr>
          <a:xfrm>
            <a:off x="1000100" y="857232"/>
            <a:ext cx="8143900" cy="6000768"/>
          </a:xfrm>
        </p:spPr>
        <p:txBody>
          <a:bodyPr>
            <a:normAutofit fontScale="70000" lnSpcReduction="20000"/>
          </a:bodyPr>
          <a:lstStyle/>
          <a:p>
            <a:pPr>
              <a:buNone/>
            </a:pPr>
            <a:r>
              <a:rPr lang="en-US" b="1" dirty="0"/>
              <a:t>Visceral compartment</a:t>
            </a:r>
          </a:p>
          <a:p>
            <a:pPr>
              <a:buNone/>
            </a:pPr>
            <a:r>
              <a:rPr lang="en-US" b="1" dirty="0"/>
              <a:t>Boundaries</a:t>
            </a:r>
          </a:p>
          <a:p>
            <a:r>
              <a:rPr lang="en-US" dirty="0"/>
              <a:t>superior: thoracic inlet</a:t>
            </a:r>
          </a:p>
          <a:p>
            <a:r>
              <a:rPr lang="en-US" dirty="0"/>
              <a:t>inferior diaphragm:</a:t>
            </a:r>
          </a:p>
          <a:p>
            <a:r>
              <a:rPr lang="en-US" dirty="0"/>
              <a:t>anterior: posterior boundary of the </a:t>
            </a:r>
            <a:r>
              <a:rPr lang="en-US" dirty="0" err="1"/>
              <a:t>prevascular</a:t>
            </a:r>
            <a:r>
              <a:rPr lang="en-US" dirty="0"/>
              <a:t> compartment</a:t>
            </a:r>
          </a:p>
          <a:p>
            <a:r>
              <a:rPr lang="en-US" dirty="0"/>
              <a:t>posterior: a vertical line connecting a point on each thoracic vertebral body 1 cm posterior to its anterior margin (visceral-</a:t>
            </a:r>
            <a:r>
              <a:rPr lang="en-US" dirty="0" err="1"/>
              <a:t>paravertebral</a:t>
            </a:r>
            <a:r>
              <a:rPr lang="en-US" dirty="0"/>
              <a:t> compartment boundary line)</a:t>
            </a:r>
          </a:p>
          <a:p>
            <a:pPr>
              <a:buNone/>
            </a:pPr>
            <a:r>
              <a:rPr lang="en-US" b="1" dirty="0"/>
              <a:t>Contents</a:t>
            </a:r>
          </a:p>
          <a:p>
            <a:r>
              <a:rPr lang="en-US" dirty="0"/>
              <a:t>trachea/carina</a:t>
            </a:r>
          </a:p>
          <a:p>
            <a:r>
              <a:rPr lang="en-US" dirty="0" err="1"/>
              <a:t>oesophagus</a:t>
            </a:r>
            <a:endParaRPr lang="en-US" dirty="0"/>
          </a:p>
          <a:p>
            <a:r>
              <a:rPr lang="en-US" dirty="0"/>
              <a:t>lymph nodes</a:t>
            </a:r>
          </a:p>
          <a:p>
            <a:r>
              <a:rPr lang="en-US" dirty="0"/>
              <a:t>heart</a:t>
            </a:r>
          </a:p>
          <a:p>
            <a:r>
              <a:rPr lang="en-US" dirty="0"/>
              <a:t>ascending aorta; aortic arch; descending thoracic aorta</a:t>
            </a:r>
          </a:p>
          <a:p>
            <a:r>
              <a:rPr lang="en-US" dirty="0"/>
              <a:t>superior vena cava</a:t>
            </a:r>
          </a:p>
          <a:p>
            <a:r>
              <a:rPr lang="en-US" dirty="0" err="1"/>
              <a:t>intrapericardial</a:t>
            </a:r>
            <a:r>
              <a:rPr lang="en-US" dirty="0"/>
              <a:t> pulmonary arteries</a:t>
            </a:r>
          </a:p>
          <a:p>
            <a:r>
              <a:rPr lang="en-US" dirty="0"/>
              <a:t>thoracic duct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a:xfrm>
            <a:off x="1214414" y="1142984"/>
            <a:ext cx="7712394" cy="5715016"/>
          </a:xfrm>
        </p:spPr>
        <p:txBody>
          <a:bodyPr>
            <a:normAutofit/>
          </a:bodyPr>
          <a:lstStyle/>
          <a:p>
            <a:pPr algn="just"/>
            <a:endParaRPr lang="en-US" dirty="0"/>
          </a:p>
        </p:txBody>
      </p:sp>
      <p:pic>
        <p:nvPicPr>
          <p:cNvPr id="5" name="Рисунок 4" descr="g-ferretti-anterior-and-middle-mediastinal-mass-jfim-hanoi-2015-7-638.jpg"/>
          <p:cNvPicPr>
            <a:picLocks noChangeAspect="1"/>
          </p:cNvPicPr>
          <p:nvPr/>
        </p:nvPicPr>
        <p:blipFill>
          <a:blip r:embed="rId2"/>
          <a:stretch>
            <a:fillRect/>
          </a:stretch>
        </p:blipFill>
        <p:spPr>
          <a:xfrm>
            <a:off x="0" y="1126979"/>
            <a:ext cx="9144000" cy="544526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r>
              <a:rPr lang="en-US" b="1" dirty="0" err="1"/>
              <a:t>Paravertebral</a:t>
            </a:r>
            <a:r>
              <a:rPr lang="en-US" b="1" dirty="0"/>
              <a:t> compartment</a:t>
            </a:r>
          </a:p>
          <a:p>
            <a:pPr>
              <a:buNone/>
            </a:pPr>
            <a:r>
              <a:rPr lang="en-US" b="1" dirty="0"/>
              <a:t>Boundaries</a:t>
            </a:r>
          </a:p>
          <a:p>
            <a:r>
              <a:rPr lang="en-US" dirty="0"/>
              <a:t>superior: thoracic inlet</a:t>
            </a:r>
          </a:p>
          <a:p>
            <a:r>
              <a:rPr lang="en-US" dirty="0"/>
              <a:t>inferior: diaphragm</a:t>
            </a:r>
          </a:p>
          <a:p>
            <a:r>
              <a:rPr lang="en-US" dirty="0"/>
              <a:t>anterior: posterior boundaries of the visceral compartment</a:t>
            </a:r>
          </a:p>
          <a:p>
            <a:r>
              <a:rPr lang="en-US" dirty="0" err="1"/>
              <a:t>posterolateral</a:t>
            </a:r>
            <a:r>
              <a:rPr lang="en-US" dirty="0"/>
              <a:t>: vertical line against the posterior margin of the chest wall at the lateral margin of the thoracic spine</a:t>
            </a:r>
          </a:p>
          <a:p>
            <a:pPr>
              <a:buNone/>
            </a:pPr>
            <a:r>
              <a:rPr lang="en-US" b="1" dirty="0"/>
              <a:t>Contents</a:t>
            </a:r>
          </a:p>
          <a:p>
            <a:r>
              <a:rPr lang="en-US" dirty="0"/>
              <a:t>thoracic spine and </a:t>
            </a:r>
            <a:r>
              <a:rPr lang="en-US" dirty="0" err="1"/>
              <a:t>paravertebral</a:t>
            </a:r>
            <a:r>
              <a:rPr lang="en-US" dirty="0"/>
              <a:t> soft tissues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a:xfrm>
            <a:off x="1214414" y="1142984"/>
            <a:ext cx="7712394" cy="5715016"/>
          </a:xfrm>
        </p:spPr>
        <p:txBody>
          <a:bodyPr>
            <a:normAutofit/>
          </a:bodyPr>
          <a:lstStyle/>
          <a:p>
            <a:pPr algn="just"/>
            <a:endParaRPr lang="en-US" dirty="0"/>
          </a:p>
        </p:txBody>
      </p:sp>
      <p:pic>
        <p:nvPicPr>
          <p:cNvPr id="5" name="Рисунок 4" descr="g-ferretti-anterior-and-middle-mediastinal-mass-jfim-hanoi-2015-7-638.jpg"/>
          <p:cNvPicPr>
            <a:picLocks noChangeAspect="1"/>
          </p:cNvPicPr>
          <p:nvPr/>
        </p:nvPicPr>
        <p:blipFill>
          <a:blip r:embed="rId2"/>
          <a:stretch>
            <a:fillRect/>
          </a:stretch>
        </p:blipFill>
        <p:spPr>
          <a:xfrm>
            <a:off x="0" y="1126979"/>
            <a:ext cx="9144000" cy="544526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5" name="Рисунок 4" descr="a51974057d3987_Normal-PA-3.jpg"/>
          <p:cNvPicPr>
            <a:picLocks noChangeAspect="1"/>
          </p:cNvPicPr>
          <p:nvPr/>
        </p:nvPicPr>
        <p:blipFill>
          <a:blip r:embed="rId2"/>
          <a:stretch>
            <a:fillRect/>
          </a:stretch>
        </p:blipFill>
        <p:spPr>
          <a:xfrm>
            <a:off x="0" y="1285860"/>
            <a:ext cx="4500562" cy="5572140"/>
          </a:xfrm>
          <a:prstGeom prst="rect">
            <a:avLst/>
          </a:prstGeom>
        </p:spPr>
      </p:pic>
      <p:pic>
        <p:nvPicPr>
          <p:cNvPr id="8" name="Рисунок 7" descr="Mediastinal_structures_on_chest_X-ray,_annotated.jpg"/>
          <p:cNvPicPr>
            <a:picLocks noChangeAspect="1"/>
          </p:cNvPicPr>
          <p:nvPr/>
        </p:nvPicPr>
        <p:blipFill>
          <a:blip r:embed="rId3" cstate="print"/>
          <a:stretch>
            <a:fillRect/>
          </a:stretch>
        </p:blipFill>
        <p:spPr>
          <a:xfrm>
            <a:off x="4500562" y="1285860"/>
            <a:ext cx="4643438" cy="557214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 Lines and stripes.</a:t>
            </a:r>
            <a:endParaRPr lang="uk-UA" dirty="0"/>
          </a:p>
        </p:txBody>
      </p:sp>
      <p:pic>
        <p:nvPicPr>
          <p:cNvPr id="6" name="Содержимое 5" descr="mediastinal_lines__stripes_and_interfaces_by_nadiabys-d5rdp5v.png"/>
          <p:cNvPicPr>
            <a:picLocks noGrp="1" noChangeAspect="1"/>
          </p:cNvPicPr>
          <p:nvPr>
            <p:ph idx="1"/>
          </p:nvPr>
        </p:nvPicPr>
        <p:blipFill>
          <a:blip r:embed="rId2"/>
          <a:stretch>
            <a:fillRect/>
          </a:stretch>
        </p:blipFill>
        <p:spPr>
          <a:xfrm>
            <a:off x="0" y="1357298"/>
            <a:ext cx="9144000" cy="5500702"/>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929190" y="785794"/>
            <a:ext cx="4214810" cy="6072206"/>
          </a:xfrm>
        </p:spPr>
        <p:txBody>
          <a:bodyPr>
            <a:normAutofit fontScale="62500" lnSpcReduction="20000"/>
          </a:bodyPr>
          <a:lstStyle/>
          <a:p>
            <a:r>
              <a:rPr lang="en-US" b="1" dirty="0"/>
              <a:t>anterior junction (</a:t>
            </a:r>
            <a:r>
              <a:rPr lang="en-US" b="1" dirty="0" err="1"/>
              <a:t>junctional</a:t>
            </a:r>
            <a:r>
              <a:rPr lang="en-US" b="1" dirty="0"/>
              <a:t>) line</a:t>
            </a:r>
            <a:r>
              <a:rPr lang="en-US" dirty="0"/>
              <a:t> is a feature of frontal chest x-rays and chest CTs. It is a result of the parietal and visceral pleura meeting </a:t>
            </a:r>
            <a:r>
              <a:rPr lang="en-US" dirty="0" err="1"/>
              <a:t>anteromedially</a:t>
            </a:r>
            <a:r>
              <a:rPr lang="en-US" dirty="0"/>
              <a:t>. It normally contains a small amount of fat but can form a stripe of variable thickness if there is a lot of fat present or by the presence of the thymus in young patients.</a:t>
            </a:r>
          </a:p>
          <a:p>
            <a:r>
              <a:rPr lang="en-US" dirty="0"/>
              <a:t>seen on ~40% (range 25-57%) of frontal chest x-rays</a:t>
            </a:r>
          </a:p>
          <a:p>
            <a:r>
              <a:rPr lang="en-US" dirty="0"/>
              <a:t>oblique course crossing the upper two-thirds of the sternum from the upper right to lower left, </a:t>
            </a:r>
            <a:r>
              <a:rPr lang="en-US" b="1" dirty="0"/>
              <a:t>does not extend above the </a:t>
            </a:r>
            <a:r>
              <a:rPr lang="en-US" b="1" dirty="0" err="1"/>
              <a:t>manubriosternal</a:t>
            </a:r>
            <a:r>
              <a:rPr lang="en-US" b="1" dirty="0"/>
              <a:t> joint</a:t>
            </a:r>
          </a:p>
          <a:p>
            <a:r>
              <a:rPr lang="en-US" b="1" u="sng" dirty="0"/>
              <a:t>Anterior </a:t>
            </a:r>
            <a:r>
              <a:rPr lang="en-US" b="1" u="sng" dirty="0" err="1"/>
              <a:t>mediastinal</a:t>
            </a:r>
            <a:r>
              <a:rPr lang="en-US" b="1" u="sng" dirty="0"/>
              <a:t> masses can cause obliteration of the anterior junction line</a:t>
            </a:r>
          </a:p>
          <a:p>
            <a:endParaRPr lang="uk-UA"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a:off x="2500298" y="2714620"/>
            <a:ext cx="500066"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rmAutofit fontScale="47500" lnSpcReduction="20000"/>
          </a:bodyPr>
          <a:lstStyle/>
          <a:p>
            <a:r>
              <a:rPr lang="en-US" sz="3800" dirty="0"/>
              <a:t>The </a:t>
            </a:r>
            <a:r>
              <a:rPr lang="en-US" sz="3800" b="1" dirty="0"/>
              <a:t>posterior junction (</a:t>
            </a:r>
            <a:r>
              <a:rPr lang="en-US" sz="3800" b="1" dirty="0" err="1"/>
              <a:t>junctional</a:t>
            </a:r>
            <a:r>
              <a:rPr lang="en-US" sz="3800" b="1" dirty="0"/>
              <a:t>) line</a:t>
            </a:r>
            <a:r>
              <a:rPr lang="en-US" sz="3800" dirty="0"/>
              <a:t> is formed by the opposition of the pleural surfaces of the </a:t>
            </a:r>
            <a:r>
              <a:rPr lang="en-US" sz="3800" dirty="0" err="1"/>
              <a:t>posteromedial</a:t>
            </a:r>
            <a:r>
              <a:rPr lang="en-US" sz="3800" dirty="0"/>
              <a:t> surfaces of the upper lobes of the lungs, </a:t>
            </a:r>
            <a:r>
              <a:rPr lang="en-US" sz="3800" dirty="0" err="1"/>
              <a:t>posteriorly</a:t>
            </a:r>
            <a:r>
              <a:rPr lang="en-US" sz="3800" dirty="0"/>
              <a:t> to the </a:t>
            </a:r>
            <a:r>
              <a:rPr lang="en-US" sz="3800" dirty="0" err="1"/>
              <a:t>oesophagus</a:t>
            </a:r>
            <a:r>
              <a:rPr lang="en-US" sz="3800" dirty="0"/>
              <a:t> but anterior to the thoracic spine (usually T3-T5)</a:t>
            </a:r>
          </a:p>
          <a:p>
            <a:r>
              <a:rPr lang="en-US" sz="3800" dirty="0"/>
              <a:t>seen in ~30% of PA CXR</a:t>
            </a:r>
          </a:p>
          <a:p>
            <a:r>
              <a:rPr lang="en-US" sz="3800" dirty="0"/>
              <a:t>normally appears as a thin, vertical line projecting through the trachea that extends to the pleural dome above the clavicles to the level of the aortic arch</a:t>
            </a:r>
          </a:p>
          <a:p>
            <a:r>
              <a:rPr lang="en-US" sz="3800" dirty="0"/>
              <a:t>extends more superiorly than the anterior junction line</a:t>
            </a:r>
          </a:p>
          <a:p>
            <a:r>
              <a:rPr lang="en-US" b="1" u="sng" dirty="0"/>
              <a:t>Abnormal in case of:</a:t>
            </a:r>
          </a:p>
          <a:p>
            <a:r>
              <a:rPr lang="en-US" b="1" u="sng" dirty="0"/>
              <a:t>posterior </a:t>
            </a:r>
            <a:r>
              <a:rPr lang="en-US" b="1" u="sng" dirty="0" err="1"/>
              <a:t>mediastinum</a:t>
            </a:r>
            <a:r>
              <a:rPr lang="en-US" b="1" u="sng" dirty="0"/>
              <a:t> masses</a:t>
            </a:r>
          </a:p>
          <a:p>
            <a:pPr lvl="1"/>
            <a:r>
              <a:rPr lang="en-US" b="1" u="sng" dirty="0" err="1"/>
              <a:t>oesophageal</a:t>
            </a:r>
            <a:r>
              <a:rPr lang="en-US" b="1" u="sng" dirty="0"/>
              <a:t> malignancy</a:t>
            </a:r>
          </a:p>
          <a:p>
            <a:pPr lvl="1"/>
            <a:r>
              <a:rPr lang="en-US" b="1" u="sng" dirty="0" err="1"/>
              <a:t>lymphadenopathy</a:t>
            </a:r>
            <a:r>
              <a:rPr lang="en-US" b="1" u="sng" dirty="0"/>
              <a:t> (from a variety of causes)</a:t>
            </a:r>
          </a:p>
          <a:p>
            <a:pPr lvl="1"/>
            <a:r>
              <a:rPr lang="en-US" b="1" u="sng" dirty="0" err="1"/>
              <a:t>neurogenic</a:t>
            </a:r>
            <a:r>
              <a:rPr lang="en-US" b="1" u="sng" dirty="0"/>
              <a:t> disease</a:t>
            </a:r>
          </a:p>
          <a:p>
            <a:pPr lvl="1"/>
            <a:r>
              <a:rPr lang="en-US" b="1" u="sng" dirty="0"/>
              <a:t>aortic disease</a:t>
            </a:r>
          </a:p>
          <a:p>
            <a:r>
              <a:rPr lang="en-US" b="1" u="sng" dirty="0" err="1"/>
              <a:t>retrosternal</a:t>
            </a:r>
            <a:r>
              <a:rPr lang="en-US" b="1" u="sng" dirty="0"/>
              <a:t> </a:t>
            </a:r>
            <a:r>
              <a:rPr lang="en-US" b="1" u="sng" dirty="0" err="1"/>
              <a:t>goitre</a:t>
            </a:r>
            <a:endParaRPr lang="en-US" b="1" u="sng" dirty="0"/>
          </a:p>
          <a:p>
            <a:r>
              <a:rPr lang="en-US" b="1" u="sng" dirty="0"/>
              <a:t>hyperinflation or collapse of one lung can cause lateral displacement</a:t>
            </a:r>
            <a:endParaRPr lang="uk-UA" b="1" u="sng"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a:off x="2571736" y="1857364"/>
            <a:ext cx="500066"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rmAutofit fontScale="55000" lnSpcReduction="20000"/>
          </a:bodyPr>
          <a:lstStyle/>
          <a:p>
            <a:pPr algn="just"/>
            <a:r>
              <a:rPr lang="en-US" sz="2700" dirty="0"/>
              <a:t>The </a:t>
            </a:r>
            <a:r>
              <a:rPr lang="en-US" sz="2700" b="1" dirty="0"/>
              <a:t>right </a:t>
            </a:r>
            <a:r>
              <a:rPr lang="en-US" sz="2700" b="1" dirty="0" err="1"/>
              <a:t>paratracheal</a:t>
            </a:r>
            <a:r>
              <a:rPr lang="en-US" sz="2700" b="1" dirty="0"/>
              <a:t> stripe</a:t>
            </a:r>
            <a:r>
              <a:rPr lang="en-US" sz="2700" dirty="0"/>
              <a:t> is a normal finding on the frontal chest x-ray and represents the right tracheal wall, adjacent pleural surfaces and any </a:t>
            </a:r>
            <a:r>
              <a:rPr lang="en-US" sz="2700" dirty="0" err="1"/>
              <a:t>mediastinal</a:t>
            </a:r>
            <a:r>
              <a:rPr lang="en-US" sz="2700" dirty="0"/>
              <a:t> fat between them. It is visible because of the silhouette sign created by air within the trachea medially and air within the lung laterally.</a:t>
            </a:r>
          </a:p>
          <a:p>
            <a:pPr algn="just"/>
            <a:r>
              <a:rPr lang="en-US" sz="2700" dirty="0"/>
              <a:t>seen in ~90% (range 83-97%)</a:t>
            </a:r>
          </a:p>
          <a:p>
            <a:pPr algn="just"/>
            <a:r>
              <a:rPr lang="en-US" sz="2700" dirty="0"/>
              <a:t>appears as a stripe that extends from the level of the clavicles to the right </a:t>
            </a:r>
            <a:r>
              <a:rPr lang="en-US" sz="2700" dirty="0" err="1"/>
              <a:t>tracheobronchial</a:t>
            </a:r>
            <a:r>
              <a:rPr lang="en-US" sz="2700" dirty="0"/>
              <a:t> angle at the level of the </a:t>
            </a:r>
            <a:r>
              <a:rPr lang="en-US" sz="2700" dirty="0" err="1"/>
              <a:t>azygous</a:t>
            </a:r>
            <a:r>
              <a:rPr lang="en-US" sz="2700" dirty="0"/>
              <a:t> arch</a:t>
            </a:r>
          </a:p>
          <a:p>
            <a:pPr algn="just"/>
            <a:r>
              <a:rPr lang="en-US" sz="2700" dirty="0"/>
              <a:t>is usually in continuity with the right-sided great vessels superiorly and </a:t>
            </a:r>
            <a:r>
              <a:rPr lang="en-US" sz="2700" dirty="0" err="1"/>
              <a:t>azygos</a:t>
            </a:r>
            <a:r>
              <a:rPr lang="en-US" sz="2700" dirty="0"/>
              <a:t> vein inferiorly</a:t>
            </a:r>
          </a:p>
          <a:p>
            <a:pPr algn="just"/>
            <a:endParaRPr lang="en-US" sz="2000" dirty="0"/>
          </a:p>
          <a:p>
            <a:pPr algn="just"/>
            <a:r>
              <a:rPr lang="en-US" b="1" u="sng" dirty="0"/>
              <a:t>normally measures less than 4 mm and thickening is non-specific but may represent</a:t>
            </a:r>
          </a:p>
          <a:p>
            <a:r>
              <a:rPr lang="en-US" b="1" u="sng" dirty="0" err="1"/>
              <a:t>lipoma</a:t>
            </a:r>
            <a:endParaRPr lang="en-US" b="1" u="sng" dirty="0"/>
          </a:p>
          <a:p>
            <a:r>
              <a:rPr lang="en-US" b="1" u="sng" dirty="0" err="1"/>
              <a:t>paratracheal</a:t>
            </a:r>
            <a:r>
              <a:rPr lang="en-US" b="1" u="sng" dirty="0"/>
              <a:t> </a:t>
            </a:r>
            <a:r>
              <a:rPr lang="en-US" b="1" u="sng" dirty="0" err="1"/>
              <a:t>lymphadenopathy</a:t>
            </a:r>
            <a:endParaRPr lang="en-US" b="1" u="sng" dirty="0"/>
          </a:p>
          <a:p>
            <a:r>
              <a:rPr lang="en-US" b="1" u="sng" dirty="0"/>
              <a:t>thyroid malignancy</a:t>
            </a:r>
          </a:p>
          <a:p>
            <a:r>
              <a:rPr lang="en-US" b="1" u="sng" dirty="0"/>
              <a:t>parathyroid malignancy</a:t>
            </a:r>
          </a:p>
          <a:p>
            <a:r>
              <a:rPr lang="en-US" b="1" u="sng" dirty="0"/>
              <a:t>tracheal malignancy</a:t>
            </a:r>
          </a:p>
          <a:p>
            <a:r>
              <a:rPr lang="en-US" b="1" u="sng" dirty="0"/>
              <a:t>pleural effusion</a:t>
            </a:r>
          </a:p>
          <a:p>
            <a:pPr algn="just"/>
            <a:endParaRPr lang="uk-UA"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flipH="1">
            <a:off x="1714480" y="1785926"/>
            <a:ext cx="642942"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7" name="Рисунок 6" descr="Abnormal+right+paratracheal+stripe.jpg"/>
          <p:cNvPicPr>
            <a:picLocks noChangeAspect="1"/>
          </p:cNvPicPr>
          <p:nvPr/>
        </p:nvPicPr>
        <p:blipFill>
          <a:blip r:embed="rId2"/>
          <a:stretch>
            <a:fillRect/>
          </a:stretch>
        </p:blipFill>
        <p:spPr>
          <a:xfrm>
            <a:off x="1285852" y="1393017"/>
            <a:ext cx="7286644" cy="546498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Autofit/>
          </a:bodyPr>
          <a:lstStyle/>
          <a:p>
            <a:pPr algn="just"/>
            <a:r>
              <a:rPr lang="en-US" sz="1600" dirty="0"/>
              <a:t>The </a:t>
            </a:r>
            <a:r>
              <a:rPr lang="en-US" sz="1600" b="1" dirty="0"/>
              <a:t>left </a:t>
            </a:r>
            <a:r>
              <a:rPr lang="en-US" sz="1600" b="1" dirty="0" err="1"/>
              <a:t>paratracheal</a:t>
            </a:r>
            <a:r>
              <a:rPr lang="en-US" sz="1600" b="1" dirty="0"/>
              <a:t> stripe</a:t>
            </a:r>
            <a:r>
              <a:rPr lang="en-US" sz="1600" dirty="0"/>
              <a:t> is formed by the interface of the medial pleural surface of the left upper lobe and left lateral border of the trachea and/or or the fat adjacent </a:t>
            </a:r>
            <a:r>
              <a:rPr lang="en-US" sz="1600" baseline="30000" dirty="0"/>
              <a:t>1</a:t>
            </a:r>
            <a:r>
              <a:rPr lang="en-US" sz="1600" dirty="0"/>
              <a:t> with air within each structure forming the outline. It may not be visible if the left upper lobe contacts the left </a:t>
            </a:r>
            <a:r>
              <a:rPr lang="en-US" sz="1600" dirty="0" err="1"/>
              <a:t>subclavian</a:t>
            </a:r>
            <a:r>
              <a:rPr lang="en-US" sz="1600" dirty="0"/>
              <a:t> artery or left common carotid artery</a:t>
            </a:r>
          </a:p>
          <a:p>
            <a:r>
              <a:rPr lang="en-US" sz="1600" dirty="0"/>
              <a:t>seen on ~25% (range 21-31%) of PA chest x-rays </a:t>
            </a:r>
          </a:p>
          <a:p>
            <a:r>
              <a:rPr lang="en-US" sz="1600" dirty="0"/>
              <a:t>appears as a vertical stripe of variable thickness, that extends from the aortic arch to the left </a:t>
            </a:r>
            <a:r>
              <a:rPr lang="en-US" sz="1600" dirty="0" err="1"/>
              <a:t>subclavian</a:t>
            </a:r>
            <a:r>
              <a:rPr lang="en-US" sz="1600" dirty="0"/>
              <a:t> artery</a:t>
            </a:r>
          </a:p>
          <a:p>
            <a:r>
              <a:rPr lang="en-US" sz="1600" b="1" u="sng" dirty="0"/>
              <a:t>Abnormal widening or contour may be due to:</a:t>
            </a:r>
          </a:p>
          <a:p>
            <a:r>
              <a:rPr lang="en-US" sz="1600" b="1" u="sng" dirty="0"/>
              <a:t>pleural effusion</a:t>
            </a:r>
          </a:p>
          <a:p>
            <a:r>
              <a:rPr lang="en-US" sz="1600" b="1" u="sng" dirty="0" err="1"/>
              <a:t>mediastinal</a:t>
            </a:r>
            <a:r>
              <a:rPr lang="en-US" sz="1600" b="1" u="sng" dirty="0"/>
              <a:t> </a:t>
            </a:r>
            <a:r>
              <a:rPr lang="en-US" sz="1600" b="1" u="sng" dirty="0" err="1"/>
              <a:t>lymphadenopathy</a:t>
            </a:r>
            <a:r>
              <a:rPr lang="en-US" sz="1600" b="1" u="sng" dirty="0"/>
              <a:t> or malignancy</a:t>
            </a:r>
          </a:p>
          <a:p>
            <a:r>
              <a:rPr lang="en-US" sz="1600" b="1" u="sng" dirty="0" err="1"/>
              <a:t>mediastinal</a:t>
            </a:r>
            <a:r>
              <a:rPr lang="en-US" sz="1600" b="1" u="sng" dirty="0"/>
              <a:t> </a:t>
            </a:r>
            <a:r>
              <a:rPr lang="en-US" sz="1600" b="1" u="sng" dirty="0" err="1"/>
              <a:t>haematoma</a:t>
            </a:r>
            <a:endParaRPr lang="en-US" sz="1600" b="1" u="sng" dirty="0"/>
          </a:p>
          <a:p>
            <a:pPr>
              <a:buNone/>
            </a:pPr>
            <a:endParaRPr lang="en-US" sz="1600" dirty="0"/>
          </a:p>
          <a:p>
            <a:pPr algn="just"/>
            <a:endParaRPr lang="en-US" sz="1600" dirty="0"/>
          </a:p>
          <a:p>
            <a:pPr algn="just"/>
            <a:endParaRPr lang="uk-UA" sz="1600"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a:off x="2643174" y="1785926"/>
            <a:ext cx="714380"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Autofit/>
          </a:bodyPr>
          <a:lstStyle/>
          <a:p>
            <a:pPr algn="just"/>
            <a:r>
              <a:rPr lang="en-US" sz="1600" dirty="0"/>
              <a:t>The </a:t>
            </a:r>
            <a:r>
              <a:rPr lang="en-US" sz="1600" b="1" dirty="0"/>
              <a:t>right </a:t>
            </a:r>
            <a:r>
              <a:rPr lang="en-US" sz="1600" b="1" dirty="0" err="1"/>
              <a:t>paraspinal</a:t>
            </a:r>
            <a:r>
              <a:rPr lang="en-US" sz="1600" b="1" dirty="0"/>
              <a:t> (</a:t>
            </a:r>
            <a:r>
              <a:rPr lang="en-US" sz="1600" b="1" dirty="0" err="1"/>
              <a:t>paraspinous</a:t>
            </a:r>
            <a:r>
              <a:rPr lang="en-US" sz="1600" b="1" dirty="0"/>
              <a:t> or </a:t>
            </a:r>
            <a:r>
              <a:rPr lang="en-US" sz="1600" b="1" dirty="0" err="1"/>
              <a:t>paravertebral</a:t>
            </a:r>
            <a:r>
              <a:rPr lang="en-US" sz="1600" b="1" dirty="0"/>
              <a:t>) line </a:t>
            </a:r>
            <a:r>
              <a:rPr lang="en-US" sz="1600" dirty="0"/>
              <a:t>is a feature of frontal chest x-rays and is formed by the interface of the right lung and the posterior </a:t>
            </a:r>
            <a:r>
              <a:rPr lang="en-US" sz="1600" dirty="0" err="1"/>
              <a:t>mediastinal</a:t>
            </a:r>
            <a:r>
              <a:rPr lang="en-US" sz="1600" dirty="0"/>
              <a:t> soft tissue. </a:t>
            </a:r>
          </a:p>
          <a:p>
            <a:r>
              <a:rPr lang="en-US" sz="1600" dirty="0"/>
              <a:t>seen on ~25% of frontal chest x-rays </a:t>
            </a:r>
          </a:p>
          <a:p>
            <a:r>
              <a:rPr lang="en-US" sz="1600" dirty="0"/>
              <a:t>appears as a straight vertical line in close approximation to the T8 to T12 vertebral levels </a:t>
            </a:r>
          </a:p>
          <a:p>
            <a:r>
              <a:rPr lang="en-US" sz="1600" dirty="0" err="1"/>
              <a:t>paraspinal</a:t>
            </a:r>
            <a:r>
              <a:rPr lang="en-US" sz="1600" dirty="0"/>
              <a:t> lines project below the diaphragm</a:t>
            </a:r>
          </a:p>
          <a:p>
            <a:r>
              <a:rPr lang="en-US" sz="1400" b="1" u="sng" dirty="0"/>
              <a:t>Lateral displacement of the right </a:t>
            </a:r>
            <a:r>
              <a:rPr lang="en-US" sz="1400" b="1" u="sng" dirty="0" err="1"/>
              <a:t>paraspinal</a:t>
            </a:r>
            <a:r>
              <a:rPr lang="en-US" sz="1400" b="1" u="sng" dirty="0"/>
              <a:t> line can be due to :</a:t>
            </a:r>
          </a:p>
          <a:p>
            <a:r>
              <a:rPr lang="en-US" sz="1400" b="1" u="sng" dirty="0" err="1"/>
              <a:t>osteophytes</a:t>
            </a:r>
            <a:endParaRPr lang="en-US" sz="1400" b="1" u="sng" dirty="0"/>
          </a:p>
          <a:p>
            <a:r>
              <a:rPr lang="en-US" sz="1400" b="1" u="sng" dirty="0" err="1"/>
              <a:t>mediastinal</a:t>
            </a:r>
            <a:r>
              <a:rPr lang="en-US" sz="1400" b="1" u="sng" dirty="0"/>
              <a:t> fat</a:t>
            </a:r>
          </a:p>
          <a:p>
            <a:r>
              <a:rPr lang="en-US" sz="1400" b="1" u="sng" dirty="0"/>
              <a:t>posterior </a:t>
            </a:r>
            <a:r>
              <a:rPr lang="en-US" sz="1400" b="1" u="sng" dirty="0" err="1"/>
              <a:t>mediastinal</a:t>
            </a:r>
            <a:r>
              <a:rPr lang="en-US" sz="1400" b="1" u="sng" dirty="0"/>
              <a:t> pathology</a:t>
            </a:r>
          </a:p>
          <a:p>
            <a:pPr lvl="1"/>
            <a:r>
              <a:rPr lang="en-US" sz="1400" b="1" u="sng" dirty="0" err="1"/>
              <a:t>haematoma</a:t>
            </a:r>
            <a:endParaRPr lang="en-US" sz="1400" b="1" u="sng" dirty="0"/>
          </a:p>
          <a:p>
            <a:pPr lvl="1"/>
            <a:r>
              <a:rPr lang="en-US" sz="1400" b="1" u="sng" dirty="0"/>
              <a:t>malignancy: especially </a:t>
            </a:r>
            <a:r>
              <a:rPr lang="en-US" sz="1400" b="1" u="sng" dirty="0" err="1"/>
              <a:t>neurogenic</a:t>
            </a:r>
            <a:r>
              <a:rPr lang="en-US" sz="1400" b="1" u="sng" dirty="0"/>
              <a:t> </a:t>
            </a:r>
            <a:r>
              <a:rPr lang="en-US" sz="1400" b="1" u="sng" dirty="0" err="1"/>
              <a:t>tumours</a:t>
            </a:r>
            <a:endParaRPr lang="en-US" sz="1400" b="1" u="sng" dirty="0"/>
          </a:p>
          <a:p>
            <a:pPr lvl="1"/>
            <a:r>
              <a:rPr lang="en-US" sz="1400" b="1" u="sng" dirty="0" err="1"/>
              <a:t>lymphadenopathy</a:t>
            </a:r>
            <a:endParaRPr lang="en-US" sz="1400" b="1" u="sng" dirty="0"/>
          </a:p>
          <a:p>
            <a:pPr lvl="1"/>
            <a:r>
              <a:rPr lang="en-US" sz="1400" b="1" u="sng" dirty="0" err="1"/>
              <a:t>Extramedullary</a:t>
            </a:r>
            <a:r>
              <a:rPr lang="en-US" sz="1400" b="1" u="sng" dirty="0"/>
              <a:t> </a:t>
            </a:r>
            <a:r>
              <a:rPr lang="en-US" sz="1400" b="1" u="sng" dirty="0" err="1"/>
              <a:t>hematopoesis</a:t>
            </a:r>
            <a:endParaRPr lang="en-US" sz="1400" b="1" u="sng" dirty="0"/>
          </a:p>
          <a:p>
            <a:pPr lvl="1"/>
            <a:r>
              <a:rPr lang="en-US" sz="1400" b="1" u="sng" dirty="0"/>
              <a:t>infection</a:t>
            </a:r>
          </a:p>
          <a:p>
            <a:endParaRPr lang="en-US" sz="1600" dirty="0"/>
          </a:p>
          <a:p>
            <a:endParaRPr lang="en-US" sz="1600" dirty="0"/>
          </a:p>
          <a:p>
            <a:pPr algn="just"/>
            <a:endParaRPr lang="en-US" sz="1600" dirty="0"/>
          </a:p>
          <a:p>
            <a:pPr algn="just"/>
            <a:endParaRPr lang="en-US" sz="1600" dirty="0"/>
          </a:p>
          <a:p>
            <a:pPr algn="just"/>
            <a:endParaRPr lang="uk-UA" sz="1600"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flipH="1">
            <a:off x="1357290" y="3714752"/>
            <a:ext cx="785818"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
        <p:nvSpPr>
          <p:cNvPr id="6" name="Стрелка влево 5"/>
          <p:cNvSpPr/>
          <p:nvPr/>
        </p:nvSpPr>
        <p:spPr>
          <a:xfrm>
            <a:off x="2786050" y="4071942"/>
            <a:ext cx="776294"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8" name="Рисунок 7" descr="index (1).gif"/>
          <p:cNvPicPr>
            <a:picLocks noChangeAspect="1"/>
          </p:cNvPicPr>
          <p:nvPr/>
        </p:nvPicPr>
        <p:blipFill>
          <a:blip r:embed="rId2"/>
          <a:stretch>
            <a:fillRect/>
          </a:stretch>
        </p:blipFill>
        <p:spPr>
          <a:xfrm>
            <a:off x="1000100" y="1285860"/>
            <a:ext cx="4643438" cy="5572140"/>
          </a:xfrm>
          <a:prstGeom prst="rect">
            <a:avLst/>
          </a:prstGeom>
        </p:spPr>
      </p:pic>
      <p:pic>
        <p:nvPicPr>
          <p:cNvPr id="12" name="Рисунок 11" descr="index.gif"/>
          <p:cNvPicPr>
            <a:picLocks noChangeAspect="1"/>
          </p:cNvPicPr>
          <p:nvPr/>
        </p:nvPicPr>
        <p:blipFill>
          <a:blip r:embed="rId3"/>
          <a:stretch>
            <a:fillRect/>
          </a:stretch>
        </p:blipFill>
        <p:spPr>
          <a:xfrm>
            <a:off x="5643570" y="1047750"/>
            <a:ext cx="3500430" cy="58102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Autofit/>
          </a:bodyPr>
          <a:lstStyle/>
          <a:p>
            <a:pPr algn="just"/>
            <a:r>
              <a:rPr lang="en-US" sz="2000" b="1" dirty="0"/>
              <a:t>aortic-pulmonary stripe </a:t>
            </a:r>
            <a:r>
              <a:rPr lang="en-US" sz="2000" dirty="0"/>
              <a:t>is an uncommon feature of frontal chest x-rays </a:t>
            </a:r>
          </a:p>
          <a:p>
            <a:pPr algn="just"/>
            <a:r>
              <a:rPr lang="en-US" sz="2000" dirty="0"/>
              <a:t>It is formed by the interface of the pleural surface of the anterior segment of the left upper lobe contacting the </a:t>
            </a:r>
            <a:r>
              <a:rPr lang="en-US" sz="2000" dirty="0" err="1"/>
              <a:t>mediastinal</a:t>
            </a:r>
            <a:r>
              <a:rPr lang="en-US" sz="2000" dirty="0"/>
              <a:t> fat that is </a:t>
            </a:r>
            <a:r>
              <a:rPr lang="en-US" sz="2000" dirty="0" err="1"/>
              <a:t>anterolateral</a:t>
            </a:r>
            <a:r>
              <a:rPr lang="en-US" sz="2000" dirty="0"/>
              <a:t> to the pulmonary trunk or left pulmonary </a:t>
            </a:r>
            <a:r>
              <a:rPr lang="en-US" sz="2000" dirty="0" err="1"/>
              <a:t>arteryand</a:t>
            </a:r>
            <a:r>
              <a:rPr lang="en-US" sz="2000" dirty="0"/>
              <a:t> aortic arch</a:t>
            </a:r>
          </a:p>
          <a:p>
            <a:r>
              <a:rPr lang="en-US" sz="2000" b="1" u="sng" dirty="0"/>
              <a:t>Abnormal appearances may reflect different pathologies:</a:t>
            </a:r>
          </a:p>
          <a:p>
            <a:r>
              <a:rPr lang="en-US" sz="2000" b="1" u="sng" dirty="0"/>
              <a:t>elevation</a:t>
            </a:r>
          </a:p>
          <a:p>
            <a:pPr lvl="1"/>
            <a:r>
              <a:rPr lang="en-US" sz="2000" b="1" u="sng" dirty="0" err="1"/>
              <a:t>pneumomediastinum</a:t>
            </a:r>
            <a:endParaRPr lang="en-US" sz="2000" b="1" u="sng" dirty="0"/>
          </a:p>
          <a:p>
            <a:r>
              <a:rPr lang="en-US" sz="2000" b="1" u="sng" dirty="0"/>
              <a:t>increased lateral convexity</a:t>
            </a:r>
          </a:p>
          <a:p>
            <a:pPr lvl="1"/>
            <a:r>
              <a:rPr lang="en-US" sz="2000" b="1" u="sng" dirty="0"/>
              <a:t>anterior </a:t>
            </a:r>
            <a:r>
              <a:rPr lang="en-US" sz="2000" b="1" u="sng" dirty="0" err="1"/>
              <a:t>mediastinal</a:t>
            </a:r>
            <a:r>
              <a:rPr lang="en-US" sz="2000" b="1" u="sng" dirty="0"/>
              <a:t> mass</a:t>
            </a:r>
          </a:p>
          <a:p>
            <a:pPr algn="just"/>
            <a:endParaRPr lang="en-US" sz="1600" dirty="0"/>
          </a:p>
          <a:p>
            <a:endParaRPr lang="en-US" sz="1600" dirty="0"/>
          </a:p>
          <a:p>
            <a:pPr algn="just"/>
            <a:endParaRPr lang="en-US" sz="1600" dirty="0"/>
          </a:p>
          <a:p>
            <a:pPr algn="just"/>
            <a:endParaRPr lang="en-US" sz="1600" dirty="0"/>
          </a:p>
          <a:p>
            <a:pPr algn="just"/>
            <a:endParaRPr lang="uk-UA" sz="1600"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a:off x="2857488" y="2714620"/>
            <a:ext cx="928694"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7" name="Рисунок 6" descr="lines-mediastinal-stripes-02-14-638.jpg"/>
          <p:cNvPicPr>
            <a:picLocks noChangeAspect="1"/>
          </p:cNvPicPr>
          <p:nvPr/>
        </p:nvPicPr>
        <p:blipFill>
          <a:blip r:embed="rId2"/>
          <a:stretch>
            <a:fillRect/>
          </a:stretch>
        </p:blipFill>
        <p:spPr>
          <a:xfrm>
            <a:off x="0" y="1714488"/>
            <a:ext cx="5006195" cy="5143512"/>
          </a:xfrm>
          <a:prstGeom prst="rect">
            <a:avLst/>
          </a:prstGeom>
        </p:spPr>
      </p:pic>
      <p:pic>
        <p:nvPicPr>
          <p:cNvPr id="8" name="Рисунок 7" descr="lines-mediastinal-stripes-02-17-638.jpg"/>
          <p:cNvPicPr>
            <a:picLocks noChangeAspect="1"/>
          </p:cNvPicPr>
          <p:nvPr/>
        </p:nvPicPr>
        <p:blipFill>
          <a:blip r:embed="rId3"/>
          <a:stretch>
            <a:fillRect/>
          </a:stretch>
        </p:blipFill>
        <p:spPr>
          <a:xfrm>
            <a:off x="4786314" y="1714488"/>
            <a:ext cx="4357685" cy="5143512"/>
          </a:xfrm>
          <a:prstGeom prst="rect">
            <a:avLst/>
          </a:prstGeom>
        </p:spPr>
      </p:pic>
      <p:pic>
        <p:nvPicPr>
          <p:cNvPr id="12" name="Рисунок 11" descr="lines-mediastinal-stripes-02-16-638.jpg"/>
          <p:cNvPicPr>
            <a:picLocks noChangeAspect="1"/>
          </p:cNvPicPr>
          <p:nvPr/>
        </p:nvPicPr>
        <p:blipFill>
          <a:blip r:embed="rId4"/>
          <a:stretch>
            <a:fillRect/>
          </a:stretch>
        </p:blipFill>
        <p:spPr>
          <a:xfrm>
            <a:off x="4857753" y="642918"/>
            <a:ext cx="4286248" cy="278897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5" name="Рисунок 4" descr="PneumomediastinumAndSubcutaneousfigure2.jpg"/>
          <p:cNvPicPr>
            <a:picLocks noChangeAspect="1"/>
          </p:cNvPicPr>
          <p:nvPr/>
        </p:nvPicPr>
        <p:blipFill>
          <a:blip r:embed="rId2"/>
          <a:stretch>
            <a:fillRect/>
          </a:stretch>
        </p:blipFill>
        <p:spPr>
          <a:xfrm>
            <a:off x="65249" y="1500174"/>
            <a:ext cx="9078751" cy="527528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Autofit/>
          </a:bodyPr>
          <a:lstStyle/>
          <a:p>
            <a:r>
              <a:rPr lang="en-US" sz="1800" dirty="0"/>
              <a:t>The </a:t>
            </a:r>
            <a:r>
              <a:rPr lang="en-US" sz="1800" b="1" dirty="0" err="1"/>
              <a:t>azygo-oesophageal</a:t>
            </a:r>
            <a:r>
              <a:rPr lang="en-US" sz="1800" b="1" dirty="0"/>
              <a:t> recess (AER)</a:t>
            </a:r>
            <a:r>
              <a:rPr lang="en-US" sz="1800" dirty="0"/>
              <a:t> is a </a:t>
            </a:r>
            <a:r>
              <a:rPr lang="en-US" sz="1800" dirty="0" err="1"/>
              <a:t>prevertebral</a:t>
            </a:r>
            <a:r>
              <a:rPr lang="en-US" sz="1800" dirty="0"/>
              <a:t> space formed by the interface of the </a:t>
            </a:r>
            <a:r>
              <a:rPr lang="en-US" sz="1800" dirty="0" err="1"/>
              <a:t>posteromedial</a:t>
            </a:r>
            <a:r>
              <a:rPr lang="en-US" sz="1800" dirty="0"/>
              <a:t> segments of the right lower lobe and the </a:t>
            </a:r>
            <a:r>
              <a:rPr lang="en-US" sz="1800" dirty="0" err="1"/>
              <a:t>azygos</a:t>
            </a:r>
            <a:r>
              <a:rPr lang="en-US" sz="1800" dirty="0"/>
              <a:t> vein and </a:t>
            </a:r>
            <a:r>
              <a:rPr lang="en-US" sz="1800" dirty="0" err="1"/>
              <a:t>oesophagus</a:t>
            </a:r>
            <a:r>
              <a:rPr lang="en-US" sz="1800" dirty="0"/>
              <a:t>. </a:t>
            </a:r>
          </a:p>
          <a:p>
            <a:r>
              <a:rPr lang="en-US" sz="1800" dirty="0"/>
              <a:t>The AER extends from the </a:t>
            </a:r>
            <a:r>
              <a:rPr lang="en-US" sz="1800" dirty="0" err="1"/>
              <a:t>azygos</a:t>
            </a:r>
            <a:r>
              <a:rPr lang="en-US" sz="1800" dirty="0"/>
              <a:t> arch to the aortic hiatus and has the following borders:</a:t>
            </a:r>
          </a:p>
          <a:p>
            <a:r>
              <a:rPr lang="en-US" sz="1800" dirty="0" err="1"/>
              <a:t>anteromedially</a:t>
            </a:r>
            <a:r>
              <a:rPr lang="en-US" sz="1800" dirty="0"/>
              <a:t>: </a:t>
            </a:r>
            <a:r>
              <a:rPr lang="en-US" sz="1800" dirty="0" err="1"/>
              <a:t>oesophagus</a:t>
            </a:r>
            <a:r>
              <a:rPr lang="en-US" sz="1800" dirty="0"/>
              <a:t>, </a:t>
            </a:r>
            <a:r>
              <a:rPr lang="en-US" sz="1800" dirty="0" err="1"/>
              <a:t>azygos</a:t>
            </a:r>
            <a:r>
              <a:rPr lang="en-US" sz="1800" dirty="0"/>
              <a:t> vein, left atrium</a:t>
            </a:r>
          </a:p>
          <a:p>
            <a:r>
              <a:rPr lang="en-US" sz="1800" dirty="0" err="1"/>
              <a:t>posteriorly</a:t>
            </a:r>
            <a:r>
              <a:rPr lang="en-US" sz="1800" dirty="0"/>
              <a:t>: vertebral column</a:t>
            </a:r>
          </a:p>
          <a:p>
            <a:r>
              <a:rPr lang="en-US" sz="1800" dirty="0"/>
              <a:t>inferiorly: right </a:t>
            </a:r>
            <a:r>
              <a:rPr lang="en-US" sz="1800" dirty="0" err="1"/>
              <a:t>hemidiaphragm</a:t>
            </a:r>
            <a:endParaRPr lang="en-US" sz="1800" dirty="0"/>
          </a:p>
          <a:p>
            <a:r>
              <a:rPr lang="en-US" sz="1800" dirty="0"/>
              <a:t>superiorly: continuous with the </a:t>
            </a:r>
            <a:r>
              <a:rPr lang="en-US" sz="1800" dirty="0" err="1"/>
              <a:t>subcarinal</a:t>
            </a:r>
            <a:r>
              <a:rPr lang="en-US" sz="1800" dirty="0"/>
              <a:t> space</a:t>
            </a:r>
          </a:p>
          <a:p>
            <a:r>
              <a:rPr lang="en-US" sz="1800" b="1" u="sng" dirty="0"/>
              <a:t>Deviation of the AER can be due to disease in the middle or posterior </a:t>
            </a:r>
            <a:r>
              <a:rPr lang="en-US" sz="1800" b="1" u="sng" dirty="0" err="1"/>
              <a:t>mediastinum</a:t>
            </a:r>
            <a:r>
              <a:rPr lang="en-US" sz="1800" b="1" u="sng" dirty="0"/>
              <a:t>. </a:t>
            </a:r>
          </a:p>
          <a:p>
            <a:pPr algn="just"/>
            <a:endParaRPr lang="en-US" sz="1800" dirty="0"/>
          </a:p>
          <a:p>
            <a:endParaRPr lang="en-US" sz="1800" dirty="0"/>
          </a:p>
          <a:p>
            <a:pPr algn="just"/>
            <a:endParaRPr lang="en-US" sz="1800" dirty="0"/>
          </a:p>
          <a:p>
            <a:pPr algn="just"/>
            <a:endParaRPr lang="en-US" sz="1800" dirty="0"/>
          </a:p>
          <a:p>
            <a:pPr algn="just"/>
            <a:endParaRPr lang="uk-UA" sz="1800"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flipH="1">
            <a:off x="1500166" y="3643314"/>
            <a:ext cx="928694"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4" name="Рисунок 3" descr="Abnormal+azygoesophageal+recess.jpg"/>
          <p:cNvPicPr>
            <a:picLocks noChangeAspect="1"/>
          </p:cNvPicPr>
          <p:nvPr/>
        </p:nvPicPr>
        <p:blipFill>
          <a:blip r:embed="rId2"/>
          <a:stretch>
            <a:fillRect/>
          </a:stretch>
        </p:blipFill>
        <p:spPr>
          <a:xfrm>
            <a:off x="0" y="1285860"/>
            <a:ext cx="6762765" cy="5572140"/>
          </a:xfrm>
          <a:prstGeom prst="rect">
            <a:avLst/>
          </a:prstGeom>
        </p:spPr>
      </p:pic>
      <p:pic>
        <p:nvPicPr>
          <p:cNvPr id="6" name="Рисунок 5" descr="a51975d38dd695_azygoesoph-recess2 (1).jpg"/>
          <p:cNvPicPr>
            <a:picLocks noChangeAspect="1"/>
          </p:cNvPicPr>
          <p:nvPr/>
        </p:nvPicPr>
        <p:blipFill>
          <a:blip r:embed="rId3"/>
          <a:stretch>
            <a:fillRect/>
          </a:stretch>
        </p:blipFill>
        <p:spPr>
          <a:xfrm>
            <a:off x="5715008" y="714356"/>
            <a:ext cx="3548058" cy="285752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CT</a:t>
            </a:r>
            <a:endParaRPr lang="uk-UA" dirty="0"/>
          </a:p>
        </p:txBody>
      </p:sp>
      <p:pic>
        <p:nvPicPr>
          <p:cNvPr id="6" name="Рисунок 5" descr="med_rad1.jpg"/>
          <p:cNvPicPr>
            <a:picLocks noChangeAspect="1"/>
          </p:cNvPicPr>
          <p:nvPr/>
        </p:nvPicPr>
        <p:blipFill>
          <a:blip r:embed="rId2"/>
          <a:stretch>
            <a:fillRect/>
          </a:stretch>
        </p:blipFill>
        <p:spPr>
          <a:xfrm>
            <a:off x="0" y="1285860"/>
            <a:ext cx="4487239" cy="2571768"/>
          </a:xfrm>
          <a:prstGeom prst="rect">
            <a:avLst/>
          </a:prstGeom>
        </p:spPr>
      </p:pic>
      <p:pic>
        <p:nvPicPr>
          <p:cNvPr id="7" name="Рисунок 6" descr="med_rad2.jpg"/>
          <p:cNvPicPr>
            <a:picLocks noChangeAspect="1"/>
          </p:cNvPicPr>
          <p:nvPr/>
        </p:nvPicPr>
        <p:blipFill>
          <a:blip r:embed="rId3"/>
          <a:stretch>
            <a:fillRect/>
          </a:stretch>
        </p:blipFill>
        <p:spPr>
          <a:xfrm>
            <a:off x="4786314" y="1357298"/>
            <a:ext cx="3714776" cy="2665404"/>
          </a:xfrm>
          <a:prstGeom prst="rect">
            <a:avLst/>
          </a:prstGeom>
        </p:spPr>
      </p:pic>
      <p:pic>
        <p:nvPicPr>
          <p:cNvPr id="9" name="Рисунок 8" descr="med_rad3.jpg"/>
          <p:cNvPicPr>
            <a:picLocks noChangeAspect="1"/>
          </p:cNvPicPr>
          <p:nvPr/>
        </p:nvPicPr>
        <p:blipFill>
          <a:blip r:embed="rId4"/>
          <a:stretch>
            <a:fillRect/>
          </a:stretch>
        </p:blipFill>
        <p:spPr>
          <a:xfrm>
            <a:off x="0" y="3754697"/>
            <a:ext cx="4500562" cy="3103303"/>
          </a:xfrm>
          <a:prstGeom prst="rect">
            <a:avLst/>
          </a:prstGeom>
        </p:spPr>
      </p:pic>
      <p:pic>
        <p:nvPicPr>
          <p:cNvPr id="10" name="Рисунок 9" descr="med_rad4.jpg"/>
          <p:cNvPicPr>
            <a:picLocks noChangeAspect="1"/>
          </p:cNvPicPr>
          <p:nvPr/>
        </p:nvPicPr>
        <p:blipFill>
          <a:blip r:embed="rId5"/>
          <a:stretch>
            <a:fillRect/>
          </a:stretch>
        </p:blipFill>
        <p:spPr>
          <a:xfrm>
            <a:off x="4714876" y="4143380"/>
            <a:ext cx="4369522" cy="271462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MRI</a:t>
            </a:r>
            <a:endParaRPr lang="uk-UA" dirty="0"/>
          </a:p>
        </p:txBody>
      </p:sp>
      <p:pic>
        <p:nvPicPr>
          <p:cNvPr id="6" name="Рисунок 5" descr="C4FF5-1.gif"/>
          <p:cNvPicPr>
            <a:picLocks noChangeAspect="1"/>
          </p:cNvPicPr>
          <p:nvPr/>
        </p:nvPicPr>
        <p:blipFill>
          <a:blip r:embed="rId2"/>
          <a:stretch>
            <a:fillRect/>
          </a:stretch>
        </p:blipFill>
        <p:spPr>
          <a:xfrm>
            <a:off x="1000100" y="1357298"/>
            <a:ext cx="7588989" cy="535782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10000"/>
          </a:bodyPr>
          <a:lstStyle/>
          <a:p>
            <a:pPr algn="just"/>
            <a:r>
              <a:rPr lang="en-US" dirty="0"/>
              <a:t>Broadly, pathology that affects the </a:t>
            </a:r>
            <a:r>
              <a:rPr lang="en-US" dirty="0" err="1"/>
              <a:t>mediastinum</a:t>
            </a:r>
            <a:r>
              <a:rPr lang="en-US" dirty="0"/>
              <a:t> can be divided into those that result in a </a:t>
            </a:r>
            <a:r>
              <a:rPr lang="en-US" b="1" u="sng" dirty="0"/>
              <a:t>focal mass</a:t>
            </a:r>
            <a:r>
              <a:rPr lang="en-US" dirty="0"/>
              <a:t>, or those that result in </a:t>
            </a:r>
            <a:r>
              <a:rPr lang="en-US" b="1" u="sng" dirty="0"/>
              <a:t>diffuse disease </a:t>
            </a:r>
            <a:r>
              <a:rPr lang="en-US" dirty="0"/>
              <a:t>involving the </a:t>
            </a:r>
            <a:r>
              <a:rPr lang="en-US" dirty="0" err="1"/>
              <a:t>mediastinum</a:t>
            </a:r>
            <a:r>
              <a:rPr lang="en-US" dirty="0"/>
              <a:t>.</a:t>
            </a:r>
          </a:p>
          <a:p>
            <a:pPr algn="just"/>
            <a:r>
              <a:rPr lang="en-US" dirty="0"/>
              <a:t>The differential diagnosis of a </a:t>
            </a:r>
            <a:r>
              <a:rPr lang="en-US" dirty="0" err="1"/>
              <a:t>mediastinal</a:t>
            </a:r>
            <a:r>
              <a:rPr lang="en-US" dirty="0"/>
              <a:t> mass is highly dependent on its location within the </a:t>
            </a:r>
            <a:r>
              <a:rPr lang="en-US" dirty="0" err="1"/>
              <a:t>mediastinum</a:t>
            </a:r>
            <a:r>
              <a:rPr lang="en-US" dirty="0"/>
              <a:t>, as this may reveal the structure of origin. Thus, there is a specific differential diagnosis for each compartment:</a:t>
            </a:r>
          </a:p>
          <a:p>
            <a:r>
              <a:rPr lang="en-US" dirty="0"/>
              <a:t>thoracic inlet masses</a:t>
            </a:r>
          </a:p>
          <a:p>
            <a:r>
              <a:rPr lang="en-US" dirty="0"/>
              <a:t>anterior </a:t>
            </a:r>
            <a:r>
              <a:rPr lang="en-US" dirty="0" err="1"/>
              <a:t>mediastinal</a:t>
            </a:r>
            <a:r>
              <a:rPr lang="en-US" dirty="0"/>
              <a:t> masses</a:t>
            </a:r>
          </a:p>
          <a:p>
            <a:r>
              <a:rPr lang="en-US" dirty="0"/>
              <a:t>middle </a:t>
            </a:r>
            <a:r>
              <a:rPr lang="en-US" dirty="0" err="1"/>
              <a:t>mediastinal</a:t>
            </a:r>
            <a:r>
              <a:rPr lang="en-US" dirty="0"/>
              <a:t> masses</a:t>
            </a:r>
          </a:p>
          <a:p>
            <a:r>
              <a:rPr lang="en-US" dirty="0"/>
              <a:t>posterior </a:t>
            </a:r>
            <a:r>
              <a:rPr lang="en-US" dirty="0" err="1"/>
              <a:t>mediastinal</a:t>
            </a:r>
            <a:r>
              <a:rPr lang="en-US" dirty="0"/>
              <a:t> masses</a:t>
            </a:r>
          </a:p>
          <a:p>
            <a:pPr algn="just"/>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70000" lnSpcReduction="20000"/>
          </a:bodyPr>
          <a:lstStyle/>
          <a:p>
            <a:r>
              <a:rPr lang="en-US" dirty="0"/>
              <a:t>Diffuse </a:t>
            </a:r>
            <a:r>
              <a:rPr lang="en-US" dirty="0" err="1"/>
              <a:t>mediastinal</a:t>
            </a:r>
            <a:r>
              <a:rPr lang="en-US" dirty="0"/>
              <a:t> disease can be separated into groups depending on whether the </a:t>
            </a:r>
            <a:r>
              <a:rPr lang="en-US" dirty="0" err="1"/>
              <a:t>mediastinal</a:t>
            </a:r>
            <a:r>
              <a:rPr lang="en-US" dirty="0"/>
              <a:t> disease is smooth or </a:t>
            </a:r>
            <a:r>
              <a:rPr lang="en-US" dirty="0" err="1"/>
              <a:t>lobulated</a:t>
            </a:r>
            <a:r>
              <a:rPr lang="en-US" dirty="0"/>
              <a:t>:</a:t>
            </a:r>
          </a:p>
          <a:p>
            <a:r>
              <a:rPr lang="en-US" dirty="0"/>
              <a:t>smooth</a:t>
            </a:r>
          </a:p>
          <a:p>
            <a:pPr lvl="1"/>
            <a:r>
              <a:rPr lang="en-US" sz="3100" dirty="0" err="1"/>
              <a:t>Mediastinal</a:t>
            </a:r>
            <a:r>
              <a:rPr lang="en-US" sz="3100" dirty="0"/>
              <a:t> </a:t>
            </a:r>
            <a:r>
              <a:rPr lang="en-US" sz="3100" dirty="0" err="1"/>
              <a:t>lipomatosis</a:t>
            </a:r>
            <a:endParaRPr lang="en-US" sz="3100" dirty="0"/>
          </a:p>
          <a:p>
            <a:pPr lvl="1"/>
            <a:r>
              <a:rPr lang="en-US" sz="3100" dirty="0" err="1"/>
              <a:t>Mediastinal</a:t>
            </a:r>
            <a:r>
              <a:rPr lang="en-US" sz="3100" dirty="0"/>
              <a:t> malignant infiltration</a:t>
            </a:r>
          </a:p>
          <a:p>
            <a:pPr lvl="1"/>
            <a:r>
              <a:rPr lang="en-US" sz="3100" dirty="0" err="1"/>
              <a:t>Mediastinal</a:t>
            </a:r>
            <a:r>
              <a:rPr lang="en-US" sz="3100" dirty="0"/>
              <a:t> hemorrhage</a:t>
            </a:r>
          </a:p>
          <a:p>
            <a:pPr lvl="1"/>
            <a:r>
              <a:rPr lang="en-US" sz="3100" dirty="0" err="1"/>
              <a:t>Mediastinitis</a:t>
            </a:r>
            <a:endParaRPr lang="en-US" sz="3100" dirty="0"/>
          </a:p>
          <a:p>
            <a:r>
              <a:rPr lang="en-US" dirty="0" err="1"/>
              <a:t>lobulated</a:t>
            </a:r>
            <a:endParaRPr lang="en-US" dirty="0"/>
          </a:p>
          <a:p>
            <a:pPr lvl="1"/>
            <a:r>
              <a:rPr lang="en-US" dirty="0" err="1"/>
              <a:t>Mediastinal</a:t>
            </a:r>
            <a:r>
              <a:rPr lang="en-US" dirty="0"/>
              <a:t> </a:t>
            </a:r>
            <a:r>
              <a:rPr lang="en-US" dirty="0" err="1"/>
              <a:t>lymphadenopathy</a:t>
            </a:r>
            <a:endParaRPr lang="en-US" dirty="0"/>
          </a:p>
          <a:p>
            <a:pPr lvl="1"/>
            <a:r>
              <a:rPr lang="en-US" dirty="0" err="1"/>
              <a:t>Thymic</a:t>
            </a:r>
            <a:r>
              <a:rPr lang="en-US" dirty="0"/>
              <a:t> mass</a:t>
            </a:r>
          </a:p>
          <a:p>
            <a:pPr lvl="1"/>
            <a:r>
              <a:rPr lang="en-US" dirty="0"/>
              <a:t>Germ cell neoplasm</a:t>
            </a:r>
          </a:p>
          <a:p>
            <a:pPr lvl="1"/>
            <a:r>
              <a:rPr lang="en-US" dirty="0" err="1"/>
              <a:t>Mediastinal</a:t>
            </a:r>
            <a:r>
              <a:rPr lang="en-US" dirty="0"/>
              <a:t> vascular abnormality</a:t>
            </a:r>
          </a:p>
          <a:p>
            <a:pPr lvl="1"/>
            <a:r>
              <a:rPr lang="en-US" dirty="0" err="1"/>
              <a:t>Mediastinal</a:t>
            </a:r>
            <a:r>
              <a:rPr lang="en-US" dirty="0"/>
              <a:t> neurofibromatosis</a:t>
            </a:r>
          </a:p>
          <a:p>
            <a:r>
              <a:rPr lang="en-US" dirty="0"/>
              <a:t>Finally, air tracking into the potential </a:t>
            </a:r>
            <a:r>
              <a:rPr lang="en-US" dirty="0" err="1"/>
              <a:t>mediastinal</a:t>
            </a:r>
            <a:r>
              <a:rPr lang="en-US" dirty="0"/>
              <a:t> spaces (</a:t>
            </a:r>
            <a:r>
              <a:rPr lang="en-US" dirty="0" err="1"/>
              <a:t>pneumomediastinum</a:t>
            </a:r>
            <a:r>
              <a:rPr lang="en-US" dirty="0"/>
              <a:t>) may occur when there is rupture of an air-containing structure, penetrating injury, or may be iatrogenic.</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70000" lnSpcReduction="20000"/>
          </a:bodyPr>
          <a:lstStyle/>
          <a:p>
            <a:r>
              <a:rPr lang="en-US" dirty="0"/>
              <a:t>An </a:t>
            </a:r>
            <a:r>
              <a:rPr lang="en-US" b="1" dirty="0" err="1"/>
              <a:t>anterosuperior</a:t>
            </a:r>
            <a:r>
              <a:rPr lang="en-US" b="1" dirty="0"/>
              <a:t> </a:t>
            </a:r>
            <a:r>
              <a:rPr lang="en-US" b="1" dirty="0" err="1"/>
              <a:t>mediastinal</a:t>
            </a:r>
            <a:r>
              <a:rPr lang="en-US" b="1" dirty="0"/>
              <a:t> mass</a:t>
            </a:r>
            <a:r>
              <a:rPr lang="en-US" dirty="0"/>
              <a:t> can be caused by </a:t>
            </a:r>
            <a:r>
              <a:rPr lang="en-US" dirty="0" err="1"/>
              <a:t>neoplastic</a:t>
            </a:r>
            <a:r>
              <a:rPr lang="en-US" dirty="0"/>
              <a:t> and non-</a:t>
            </a:r>
            <a:r>
              <a:rPr lang="en-US" dirty="0" err="1"/>
              <a:t>neoplastic</a:t>
            </a:r>
            <a:r>
              <a:rPr lang="en-US" dirty="0"/>
              <a:t> pathology. As their name suggests, they are confined to the anterior </a:t>
            </a:r>
            <a:r>
              <a:rPr lang="en-US" dirty="0" err="1"/>
              <a:t>mediastinum</a:t>
            </a:r>
            <a:r>
              <a:rPr lang="en-US" dirty="0"/>
              <a:t>, that portion of the </a:t>
            </a:r>
            <a:r>
              <a:rPr lang="en-US" dirty="0" err="1"/>
              <a:t>mediastinum</a:t>
            </a:r>
            <a:r>
              <a:rPr lang="en-US" dirty="0"/>
              <a:t> anterior to the pericardium and below the level of the clavicles. </a:t>
            </a:r>
          </a:p>
          <a:p>
            <a:r>
              <a:rPr lang="en-US" dirty="0"/>
              <a:t>The differential diagnosis for an anterior </a:t>
            </a:r>
            <a:r>
              <a:rPr lang="en-US" dirty="0" err="1"/>
              <a:t>mediastinal</a:t>
            </a:r>
            <a:r>
              <a:rPr lang="en-US" dirty="0"/>
              <a:t> mass includes:</a:t>
            </a:r>
          </a:p>
          <a:p>
            <a:r>
              <a:rPr lang="en-US" dirty="0"/>
              <a:t>thymus</a:t>
            </a:r>
          </a:p>
          <a:p>
            <a:pPr lvl="1"/>
            <a:r>
              <a:rPr lang="en-US" dirty="0" err="1"/>
              <a:t>thymoma</a:t>
            </a:r>
            <a:r>
              <a:rPr lang="en-US" dirty="0"/>
              <a:t>: most common primary neoplasm of the </a:t>
            </a:r>
            <a:r>
              <a:rPr lang="en-US" dirty="0" err="1"/>
              <a:t>anterosuperior</a:t>
            </a:r>
            <a:r>
              <a:rPr lang="en-US" dirty="0"/>
              <a:t> </a:t>
            </a:r>
            <a:r>
              <a:rPr lang="en-US" dirty="0" err="1"/>
              <a:t>mediastinum</a:t>
            </a:r>
            <a:endParaRPr lang="en-US" dirty="0"/>
          </a:p>
          <a:p>
            <a:pPr lvl="1"/>
            <a:r>
              <a:rPr lang="en-US" dirty="0"/>
              <a:t>invasive </a:t>
            </a:r>
            <a:r>
              <a:rPr lang="en-US" dirty="0" err="1"/>
              <a:t>thymoma</a:t>
            </a:r>
            <a:endParaRPr lang="en-US" dirty="0"/>
          </a:p>
          <a:p>
            <a:pPr lvl="1"/>
            <a:r>
              <a:rPr lang="en-US" dirty="0" err="1"/>
              <a:t>thymic</a:t>
            </a:r>
            <a:r>
              <a:rPr lang="en-US" dirty="0"/>
              <a:t> carcinoma</a:t>
            </a:r>
          </a:p>
          <a:p>
            <a:pPr lvl="1"/>
            <a:r>
              <a:rPr lang="en-US" dirty="0" err="1"/>
              <a:t>thymolipoma</a:t>
            </a:r>
            <a:r>
              <a:rPr lang="en-US" dirty="0"/>
              <a:t>/</a:t>
            </a:r>
            <a:r>
              <a:rPr lang="en-US" dirty="0" err="1"/>
              <a:t>thymoliposarcoma</a:t>
            </a:r>
            <a:endParaRPr lang="en-US" dirty="0"/>
          </a:p>
          <a:p>
            <a:pPr lvl="1"/>
            <a:r>
              <a:rPr lang="en-US" dirty="0" err="1"/>
              <a:t>thymic</a:t>
            </a:r>
            <a:r>
              <a:rPr lang="en-US" dirty="0"/>
              <a:t> cyst</a:t>
            </a:r>
          </a:p>
          <a:p>
            <a:pPr lvl="1"/>
            <a:r>
              <a:rPr lang="en-US" dirty="0" err="1"/>
              <a:t>thymic</a:t>
            </a:r>
            <a:r>
              <a:rPr lang="en-US" dirty="0"/>
              <a:t> hyperplasia</a:t>
            </a:r>
          </a:p>
          <a:p>
            <a:pPr lvl="1"/>
            <a:r>
              <a:rPr lang="en-US" dirty="0" err="1"/>
              <a:t>thymic</a:t>
            </a:r>
            <a:r>
              <a:rPr lang="en-US" dirty="0"/>
              <a:t> </a:t>
            </a:r>
            <a:r>
              <a:rPr lang="en-US" dirty="0" err="1"/>
              <a:t>carcinoid</a:t>
            </a:r>
            <a:endParaRPr lang="en-US" dirty="0"/>
          </a:p>
          <a:p>
            <a:r>
              <a:rPr lang="en-US" dirty="0"/>
              <a:t>thyroid and parathyroid</a:t>
            </a:r>
          </a:p>
          <a:p>
            <a:pPr lvl="1"/>
            <a:r>
              <a:rPr lang="en-US" dirty="0"/>
              <a:t>thyroid </a:t>
            </a:r>
            <a:r>
              <a:rPr lang="en-US" dirty="0" err="1"/>
              <a:t>neoplasms</a:t>
            </a:r>
            <a:endParaRPr lang="en-US" dirty="0"/>
          </a:p>
          <a:p>
            <a:pPr lvl="1"/>
            <a:r>
              <a:rPr lang="en-US" dirty="0"/>
              <a:t>thyroid </a:t>
            </a:r>
            <a:r>
              <a:rPr lang="en-US" dirty="0" err="1"/>
              <a:t>goitre</a:t>
            </a:r>
            <a:endParaRPr lang="en-US" dirty="0"/>
          </a:p>
          <a:p>
            <a:pPr lvl="1"/>
            <a:r>
              <a:rPr lang="en-US" dirty="0"/>
              <a:t>parathyroid </a:t>
            </a:r>
            <a:r>
              <a:rPr lang="en-US" dirty="0" err="1"/>
              <a:t>neoplasms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62500" lnSpcReduction="20000"/>
          </a:bodyPr>
          <a:lstStyle/>
          <a:p>
            <a:r>
              <a:rPr lang="en-US" dirty="0"/>
              <a:t>An </a:t>
            </a:r>
            <a:r>
              <a:rPr lang="en-US" b="1" dirty="0" err="1"/>
              <a:t>anterosuperior</a:t>
            </a:r>
            <a:r>
              <a:rPr lang="en-US" b="1" dirty="0"/>
              <a:t> </a:t>
            </a:r>
            <a:r>
              <a:rPr lang="en-US" b="1" dirty="0" err="1"/>
              <a:t>mediastinal</a:t>
            </a:r>
            <a:r>
              <a:rPr lang="en-US" b="1" dirty="0"/>
              <a:t> mass</a:t>
            </a:r>
            <a:r>
              <a:rPr lang="en-US" dirty="0"/>
              <a:t> can be caused by </a:t>
            </a:r>
            <a:r>
              <a:rPr lang="en-US" dirty="0" err="1"/>
              <a:t>neoplastic</a:t>
            </a:r>
            <a:r>
              <a:rPr lang="en-US" dirty="0"/>
              <a:t> and non-</a:t>
            </a:r>
            <a:r>
              <a:rPr lang="en-US" dirty="0" err="1"/>
              <a:t>neoplastic</a:t>
            </a:r>
            <a:r>
              <a:rPr lang="en-US" dirty="0"/>
              <a:t> pathology. As their name suggests, they are confined to the anterior </a:t>
            </a:r>
            <a:r>
              <a:rPr lang="en-US" dirty="0" err="1"/>
              <a:t>mediastinum</a:t>
            </a:r>
            <a:r>
              <a:rPr lang="en-US" dirty="0"/>
              <a:t>, that portion of the </a:t>
            </a:r>
            <a:r>
              <a:rPr lang="en-US" dirty="0" err="1"/>
              <a:t>mediastinum</a:t>
            </a:r>
            <a:r>
              <a:rPr lang="en-US" dirty="0"/>
              <a:t> anterior to the pericardium and below the level of the clavicles. </a:t>
            </a:r>
          </a:p>
          <a:p>
            <a:r>
              <a:rPr lang="en-US" dirty="0"/>
              <a:t>The differential diagnosis for an anterior </a:t>
            </a:r>
            <a:r>
              <a:rPr lang="en-US" dirty="0" err="1"/>
              <a:t>mediastinal</a:t>
            </a:r>
            <a:r>
              <a:rPr lang="en-US" dirty="0"/>
              <a:t> mass includes:</a:t>
            </a:r>
          </a:p>
          <a:p>
            <a:r>
              <a:rPr lang="en-US" dirty="0"/>
              <a:t>lymphoma</a:t>
            </a:r>
          </a:p>
          <a:p>
            <a:pPr lvl="1"/>
            <a:r>
              <a:rPr lang="en-US" dirty="0"/>
              <a:t>Hodgkin lymphoma </a:t>
            </a:r>
          </a:p>
          <a:p>
            <a:pPr lvl="1"/>
            <a:r>
              <a:rPr lang="en-US" dirty="0"/>
              <a:t>non-Hodgkin lymphoma (NHL) </a:t>
            </a:r>
          </a:p>
          <a:p>
            <a:r>
              <a:rPr lang="en-US" dirty="0"/>
              <a:t>germ cell </a:t>
            </a:r>
            <a:r>
              <a:rPr lang="en-US" dirty="0" err="1"/>
              <a:t>tumours</a:t>
            </a:r>
            <a:endParaRPr lang="en-US" dirty="0"/>
          </a:p>
          <a:p>
            <a:pPr lvl="1"/>
            <a:r>
              <a:rPr lang="en-US" dirty="0" err="1"/>
              <a:t>Mediastinal</a:t>
            </a:r>
            <a:r>
              <a:rPr lang="en-US" dirty="0"/>
              <a:t> </a:t>
            </a:r>
            <a:r>
              <a:rPr lang="en-US" dirty="0" err="1"/>
              <a:t>teratoma</a:t>
            </a:r>
            <a:endParaRPr lang="en-US" dirty="0"/>
          </a:p>
          <a:p>
            <a:pPr lvl="2"/>
            <a:r>
              <a:rPr lang="en-US" dirty="0"/>
              <a:t>mature: 75% of </a:t>
            </a:r>
            <a:r>
              <a:rPr lang="en-US" dirty="0" err="1"/>
              <a:t>mediastinal</a:t>
            </a:r>
            <a:r>
              <a:rPr lang="en-US" dirty="0"/>
              <a:t> germ cell </a:t>
            </a:r>
            <a:r>
              <a:rPr lang="en-US" dirty="0" err="1"/>
              <a:t>tumours</a:t>
            </a:r>
            <a:endParaRPr lang="en-US" dirty="0"/>
          </a:p>
          <a:p>
            <a:pPr lvl="2"/>
            <a:r>
              <a:rPr lang="en-US" dirty="0"/>
              <a:t>immature</a:t>
            </a:r>
          </a:p>
          <a:p>
            <a:pPr lvl="2"/>
            <a:r>
              <a:rPr lang="en-US" dirty="0" err="1"/>
              <a:t>teratocarcinoma</a:t>
            </a:r>
            <a:r>
              <a:rPr lang="en-US" dirty="0"/>
              <a:t> (malignant </a:t>
            </a:r>
            <a:r>
              <a:rPr lang="en-US" dirty="0" err="1"/>
              <a:t>teratoma</a:t>
            </a:r>
            <a:r>
              <a:rPr lang="en-US" dirty="0"/>
              <a:t>)</a:t>
            </a:r>
          </a:p>
          <a:p>
            <a:pPr lvl="1"/>
            <a:r>
              <a:rPr lang="en-US" dirty="0" err="1"/>
              <a:t>mediastinal</a:t>
            </a:r>
            <a:r>
              <a:rPr lang="en-US" dirty="0"/>
              <a:t> </a:t>
            </a:r>
            <a:r>
              <a:rPr lang="en-US" dirty="0" err="1"/>
              <a:t>seminoma</a:t>
            </a:r>
            <a:endParaRPr lang="en-US" dirty="0"/>
          </a:p>
          <a:p>
            <a:pPr lvl="1"/>
            <a:r>
              <a:rPr lang="en-US" dirty="0" err="1"/>
              <a:t>mediastinal</a:t>
            </a:r>
            <a:r>
              <a:rPr lang="en-US" dirty="0"/>
              <a:t> </a:t>
            </a:r>
            <a:r>
              <a:rPr lang="en-US" dirty="0" err="1"/>
              <a:t>embryonal</a:t>
            </a:r>
            <a:r>
              <a:rPr lang="en-US" dirty="0"/>
              <a:t> cell carcinoma</a:t>
            </a:r>
          </a:p>
          <a:p>
            <a:pPr lvl="1"/>
            <a:r>
              <a:rPr lang="en-US" dirty="0" err="1"/>
              <a:t>mediastinal</a:t>
            </a:r>
            <a:r>
              <a:rPr lang="en-US" dirty="0"/>
              <a:t> yolk sac </a:t>
            </a:r>
            <a:r>
              <a:rPr lang="en-US" dirty="0" err="1"/>
              <a:t>tumour</a:t>
            </a:r>
            <a:endParaRPr lang="en-US" dirty="0"/>
          </a:p>
          <a:p>
            <a:pPr lvl="1"/>
            <a:r>
              <a:rPr lang="en-US" dirty="0" err="1"/>
              <a:t>mediastinal</a:t>
            </a:r>
            <a:r>
              <a:rPr lang="en-US" dirty="0"/>
              <a:t> </a:t>
            </a:r>
            <a:r>
              <a:rPr lang="en-US" dirty="0" err="1"/>
              <a:t>choriocarcinoma</a:t>
            </a:r>
            <a:endParaRPr lang="en-US" dirty="0"/>
          </a:p>
          <a:p>
            <a:pPr lvl="1"/>
            <a:r>
              <a:rPr lang="en-US" dirty="0" err="1"/>
              <a:t>mediastinal</a:t>
            </a:r>
            <a:r>
              <a:rPr lang="en-US" dirty="0"/>
              <a:t> mixed cell type germ cell </a:t>
            </a:r>
            <a:r>
              <a:rPr lang="en-US" dirty="0" err="1"/>
              <a:t>tumour</a:t>
            </a:r>
            <a:endParaRPr lang="en-US" dirty="0"/>
          </a:p>
          <a:p>
            <a:r>
              <a:rPr lang="en-US" dirty="0"/>
              <a:t>thoracic aortic aneurysm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20000"/>
          </a:bodyPr>
          <a:lstStyle/>
          <a:p>
            <a:r>
              <a:rPr lang="en-US" dirty="0"/>
              <a:t>The common causes of an </a:t>
            </a:r>
            <a:r>
              <a:rPr lang="en-US" b="1" dirty="0" err="1"/>
              <a:t>anterosuperior</a:t>
            </a:r>
            <a:r>
              <a:rPr lang="en-US" b="1" dirty="0"/>
              <a:t> </a:t>
            </a:r>
            <a:r>
              <a:rPr lang="en-US" b="1" dirty="0" err="1"/>
              <a:t>mediastinal</a:t>
            </a:r>
            <a:r>
              <a:rPr lang="en-US" b="1" dirty="0"/>
              <a:t> mass</a:t>
            </a:r>
            <a:r>
              <a:rPr lang="en-US" dirty="0"/>
              <a:t> can be remembered by using the </a:t>
            </a:r>
            <a:r>
              <a:rPr lang="en-US" b="1" dirty="0"/>
              <a:t>mnemonic</a:t>
            </a:r>
            <a:r>
              <a:rPr lang="en-US" dirty="0"/>
              <a:t>:</a:t>
            </a:r>
          </a:p>
          <a:p>
            <a:r>
              <a:rPr lang="en-US" dirty="0"/>
              <a:t>5 Ts</a:t>
            </a:r>
          </a:p>
          <a:p>
            <a:pPr>
              <a:buNone/>
            </a:pPr>
            <a:r>
              <a:rPr lang="en-US" b="1" dirty="0"/>
              <a:t>Mnemonic</a:t>
            </a:r>
          </a:p>
          <a:p>
            <a:r>
              <a:rPr lang="en-US" b="1" dirty="0"/>
              <a:t>T: </a:t>
            </a:r>
            <a:r>
              <a:rPr lang="en-US" dirty="0"/>
              <a:t>thymus</a:t>
            </a:r>
          </a:p>
          <a:p>
            <a:r>
              <a:rPr lang="en-US" b="1" dirty="0"/>
              <a:t>T: </a:t>
            </a:r>
            <a:r>
              <a:rPr lang="en-US" dirty="0"/>
              <a:t>thyroid</a:t>
            </a:r>
          </a:p>
          <a:p>
            <a:r>
              <a:rPr lang="en-US" b="1" dirty="0"/>
              <a:t>T: </a:t>
            </a:r>
            <a:r>
              <a:rPr lang="en-US" dirty="0"/>
              <a:t>thoracic aorta</a:t>
            </a:r>
          </a:p>
          <a:p>
            <a:r>
              <a:rPr lang="en-US" b="1" dirty="0"/>
              <a:t>T: </a:t>
            </a:r>
            <a:r>
              <a:rPr lang="en-US" dirty="0"/>
              <a:t>terrible lymphoma</a:t>
            </a:r>
          </a:p>
          <a:p>
            <a:r>
              <a:rPr lang="en-US" b="1" dirty="0"/>
              <a:t>T: </a:t>
            </a:r>
            <a:r>
              <a:rPr lang="en-US" dirty="0" err="1"/>
              <a:t>teratoma</a:t>
            </a:r>
            <a:r>
              <a:rPr lang="en-US" dirty="0"/>
              <a:t> and germ cell tumors </a:t>
            </a:r>
          </a:p>
          <a:p>
            <a:pPr>
              <a:buNone/>
            </a:pPr>
            <a:r>
              <a:rPr lang="en-US" dirty="0"/>
              <a:t>Testicular cancer metastasis can represent a sixth T, and there are other rare causes that should be considered.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77500" lnSpcReduction="20000"/>
          </a:bodyPr>
          <a:lstStyle/>
          <a:p>
            <a:r>
              <a:rPr lang="en-US" dirty="0"/>
              <a:t>The </a:t>
            </a:r>
            <a:r>
              <a:rPr lang="en-US" b="1" dirty="0"/>
              <a:t>differential diagnosis for a middle </a:t>
            </a:r>
            <a:r>
              <a:rPr lang="en-US" b="1" dirty="0" err="1"/>
              <a:t>mediastinal</a:t>
            </a:r>
            <a:r>
              <a:rPr lang="en-US" b="1" dirty="0"/>
              <a:t> mass</a:t>
            </a:r>
            <a:r>
              <a:rPr lang="en-US" dirty="0"/>
              <a:t> includes :</a:t>
            </a:r>
          </a:p>
          <a:p>
            <a:r>
              <a:rPr lang="en-US" dirty="0" err="1"/>
              <a:t>lymphadenopathy</a:t>
            </a:r>
            <a:endParaRPr lang="en-US" dirty="0"/>
          </a:p>
          <a:p>
            <a:r>
              <a:rPr lang="en-US" dirty="0"/>
              <a:t>aneurysm, e.g. aortic, pulmonary artery, bronchial artery</a:t>
            </a:r>
          </a:p>
          <a:p>
            <a:r>
              <a:rPr lang="en-US" dirty="0"/>
              <a:t>congenital cyst</a:t>
            </a:r>
          </a:p>
          <a:p>
            <a:pPr lvl="1"/>
            <a:r>
              <a:rPr lang="en-US" dirty="0"/>
              <a:t>pericardial cyst</a:t>
            </a:r>
          </a:p>
          <a:p>
            <a:pPr lvl="1"/>
            <a:r>
              <a:rPr lang="en-US" dirty="0"/>
              <a:t>foregut duplications cyst (e.g. </a:t>
            </a:r>
            <a:r>
              <a:rPr lang="en-US" dirty="0" err="1"/>
              <a:t>oesophageal</a:t>
            </a:r>
            <a:r>
              <a:rPr lang="en-US" dirty="0"/>
              <a:t>, bronchial)</a:t>
            </a:r>
          </a:p>
          <a:p>
            <a:r>
              <a:rPr lang="en-US" dirty="0"/>
              <a:t>Pericardial tumor</a:t>
            </a:r>
          </a:p>
          <a:p>
            <a:r>
              <a:rPr lang="en-US" dirty="0"/>
              <a:t>primary/secondary cardiac </a:t>
            </a:r>
            <a:r>
              <a:rPr lang="en-US" dirty="0" err="1"/>
              <a:t>tumour</a:t>
            </a:r>
            <a:endParaRPr lang="en-US" dirty="0"/>
          </a:p>
          <a:p>
            <a:r>
              <a:rPr lang="en-US" dirty="0" err="1"/>
              <a:t>Neurogenic</a:t>
            </a:r>
            <a:r>
              <a:rPr lang="en-US" dirty="0"/>
              <a:t> tumor (from </a:t>
            </a:r>
            <a:r>
              <a:rPr lang="en-US" dirty="0" err="1"/>
              <a:t>vagal</a:t>
            </a:r>
            <a:r>
              <a:rPr lang="en-US" dirty="0"/>
              <a:t> or </a:t>
            </a:r>
            <a:r>
              <a:rPr lang="en-US" dirty="0" err="1"/>
              <a:t>phrenic</a:t>
            </a:r>
            <a:r>
              <a:rPr lang="en-US" dirty="0"/>
              <a:t> nerves)</a:t>
            </a:r>
          </a:p>
          <a:p>
            <a:r>
              <a:rPr lang="en-US" dirty="0"/>
              <a:t>abscess (uncommon)</a:t>
            </a:r>
          </a:p>
          <a:p>
            <a:r>
              <a:rPr lang="en-US" dirty="0" err="1"/>
              <a:t>oesophageal</a:t>
            </a:r>
            <a:r>
              <a:rPr lang="en-US" dirty="0"/>
              <a:t> masses, e.g. </a:t>
            </a:r>
            <a:r>
              <a:rPr lang="en-US" dirty="0" err="1"/>
              <a:t>leiomyomas</a:t>
            </a:r>
            <a:r>
              <a:rPr lang="en-US" dirty="0"/>
              <a:t>, </a:t>
            </a:r>
            <a:r>
              <a:rPr lang="en-US" dirty="0" err="1"/>
              <a:t>oesophageal</a:t>
            </a:r>
            <a:r>
              <a:rPr lang="en-US" dirty="0"/>
              <a:t> cancer, hiatus hernia *</a:t>
            </a:r>
          </a:p>
          <a:p>
            <a:r>
              <a:rPr lang="en-US" dirty="0"/>
              <a:t>* </a:t>
            </a:r>
            <a:r>
              <a:rPr lang="en-US" dirty="0" err="1"/>
              <a:t>oesophageal</a:t>
            </a:r>
            <a:r>
              <a:rPr lang="en-US" dirty="0"/>
              <a:t> masses are sometimes included in the posterior </a:t>
            </a:r>
            <a:r>
              <a:rPr lang="en-US" dirty="0" err="1"/>
              <a:t>mediastinum</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10000"/>
          </a:bodyPr>
          <a:lstStyle/>
          <a:p>
            <a:pPr>
              <a:buNone/>
            </a:pPr>
            <a:r>
              <a:rPr lang="en-US" dirty="0"/>
              <a:t>The </a:t>
            </a:r>
            <a:r>
              <a:rPr lang="en-US" b="1" dirty="0"/>
              <a:t>differential diagnosis for a posterior </a:t>
            </a:r>
            <a:r>
              <a:rPr lang="en-US" b="1" dirty="0" err="1"/>
              <a:t>mediastinal</a:t>
            </a:r>
            <a:r>
              <a:rPr lang="en-US" b="1" dirty="0"/>
              <a:t> mass</a:t>
            </a:r>
            <a:r>
              <a:rPr lang="en-US" dirty="0"/>
              <a:t> includes:</a:t>
            </a:r>
          </a:p>
          <a:p>
            <a:r>
              <a:rPr lang="en-US" dirty="0"/>
              <a:t>neoplasm</a:t>
            </a:r>
          </a:p>
          <a:p>
            <a:pPr lvl="1"/>
            <a:r>
              <a:rPr lang="en-US" dirty="0" err="1"/>
              <a:t>Neurogenic</a:t>
            </a:r>
            <a:r>
              <a:rPr lang="en-US" dirty="0"/>
              <a:t> tumors - most common </a:t>
            </a:r>
          </a:p>
          <a:p>
            <a:pPr lvl="2"/>
            <a:r>
              <a:rPr lang="en-US" dirty="0"/>
              <a:t>nerve sheath </a:t>
            </a:r>
            <a:r>
              <a:rPr lang="en-US" dirty="0" err="1"/>
              <a:t>tumours</a:t>
            </a:r>
            <a:endParaRPr lang="en-US" dirty="0"/>
          </a:p>
          <a:p>
            <a:pPr lvl="3"/>
            <a:r>
              <a:rPr lang="en-US" dirty="0" err="1"/>
              <a:t>schwannoma</a:t>
            </a:r>
            <a:endParaRPr lang="en-US" dirty="0"/>
          </a:p>
          <a:p>
            <a:pPr lvl="3"/>
            <a:r>
              <a:rPr lang="en-US" dirty="0" err="1"/>
              <a:t>neurofibroma</a:t>
            </a:r>
            <a:endParaRPr lang="en-US" dirty="0"/>
          </a:p>
          <a:p>
            <a:pPr lvl="3"/>
            <a:r>
              <a:rPr lang="en-US" dirty="0"/>
              <a:t>malignant peripheral nerve sheath tumor</a:t>
            </a:r>
          </a:p>
          <a:p>
            <a:pPr lvl="2"/>
            <a:r>
              <a:rPr lang="en-US" dirty="0" err="1"/>
              <a:t>parasymphathetic</a:t>
            </a:r>
            <a:r>
              <a:rPr lang="en-US" dirty="0"/>
              <a:t> ganglion </a:t>
            </a:r>
            <a:r>
              <a:rPr lang="en-US" dirty="0" err="1"/>
              <a:t>tumours</a:t>
            </a:r>
            <a:endParaRPr lang="en-US" dirty="0"/>
          </a:p>
          <a:p>
            <a:pPr lvl="3"/>
            <a:r>
              <a:rPr lang="en-US" dirty="0" err="1"/>
              <a:t>paraganglioma</a:t>
            </a:r>
            <a:r>
              <a:rPr lang="en-US" dirty="0"/>
              <a:t> </a:t>
            </a:r>
          </a:p>
          <a:p>
            <a:pPr lvl="3"/>
            <a:r>
              <a:rPr lang="en-US" dirty="0" err="1"/>
              <a:t>chemodectoma</a:t>
            </a:r>
            <a:endParaRPr lang="en-US" dirty="0"/>
          </a:p>
          <a:p>
            <a:pPr lvl="3"/>
            <a:r>
              <a:rPr lang="en-US" dirty="0" err="1"/>
              <a:t>phaeochromocytoma</a:t>
            </a:r>
            <a:r>
              <a:rPr lang="en-US" dirty="0"/>
              <a:t> </a:t>
            </a:r>
          </a:p>
          <a:p>
            <a:pPr lvl="2"/>
            <a:r>
              <a:rPr lang="en-US" dirty="0"/>
              <a:t>sympathetic chain </a:t>
            </a:r>
            <a:r>
              <a:rPr lang="en-US" dirty="0" err="1"/>
              <a:t>tumours</a:t>
            </a:r>
            <a:endParaRPr lang="en-US" dirty="0"/>
          </a:p>
          <a:p>
            <a:pPr lvl="3"/>
            <a:r>
              <a:rPr lang="en-US" dirty="0" err="1"/>
              <a:t>neuroblastoma</a:t>
            </a:r>
            <a:endParaRPr lang="en-US" dirty="0"/>
          </a:p>
          <a:p>
            <a:pPr lvl="3"/>
            <a:r>
              <a:rPr lang="en-US" dirty="0" err="1"/>
              <a:t>ganglioneuroblastoma</a:t>
            </a:r>
            <a:endParaRPr lang="en-US" dirty="0"/>
          </a:p>
          <a:p>
            <a:pPr lvl="3"/>
            <a:r>
              <a:rPr lang="en-US" dirty="0" err="1"/>
              <a:t>ganglioneuroma</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r>
              <a:rPr lang="en-US" dirty="0"/>
              <a:t>The </a:t>
            </a:r>
            <a:r>
              <a:rPr lang="en-US" b="1" dirty="0"/>
              <a:t>differential diagnosis for a posterior </a:t>
            </a:r>
            <a:r>
              <a:rPr lang="en-US" b="1" dirty="0" err="1"/>
              <a:t>mediastinal</a:t>
            </a:r>
            <a:r>
              <a:rPr lang="en-US" b="1" dirty="0"/>
              <a:t> mass</a:t>
            </a:r>
            <a:r>
              <a:rPr lang="en-US" dirty="0"/>
              <a:t> includes:</a:t>
            </a:r>
          </a:p>
          <a:p>
            <a:r>
              <a:rPr lang="en-US" dirty="0"/>
              <a:t>neoplasm</a:t>
            </a:r>
          </a:p>
          <a:p>
            <a:pPr lvl="1"/>
            <a:r>
              <a:rPr lang="en-US" dirty="0"/>
              <a:t>non-</a:t>
            </a:r>
            <a:r>
              <a:rPr lang="en-US" dirty="0" err="1"/>
              <a:t>neurogenic</a:t>
            </a:r>
            <a:r>
              <a:rPr lang="en-US" dirty="0"/>
              <a:t> </a:t>
            </a:r>
            <a:r>
              <a:rPr lang="en-US" dirty="0" err="1"/>
              <a:t>tumours</a:t>
            </a:r>
            <a:endParaRPr lang="en-US" dirty="0"/>
          </a:p>
          <a:p>
            <a:pPr lvl="1"/>
            <a:r>
              <a:rPr lang="en-US" dirty="0" err="1"/>
              <a:t>chordoma</a:t>
            </a:r>
            <a:endParaRPr lang="en-US" dirty="0"/>
          </a:p>
          <a:p>
            <a:pPr lvl="1"/>
            <a:r>
              <a:rPr lang="en-US" dirty="0" err="1"/>
              <a:t>chondrosarcoma</a:t>
            </a:r>
            <a:endParaRPr lang="en-US" dirty="0"/>
          </a:p>
          <a:p>
            <a:pPr lvl="1"/>
            <a:r>
              <a:rPr lang="en-US" dirty="0"/>
              <a:t>Ewing sarcoma</a:t>
            </a:r>
          </a:p>
          <a:p>
            <a:pPr lvl="1"/>
            <a:r>
              <a:rPr lang="en-US" dirty="0" err="1"/>
              <a:t>oesophageal</a:t>
            </a:r>
            <a:r>
              <a:rPr lang="en-US" dirty="0"/>
              <a:t> neoplasm</a:t>
            </a:r>
          </a:p>
          <a:p>
            <a:pPr lvl="1"/>
            <a:r>
              <a:rPr lang="en-US" dirty="0"/>
              <a:t>lymphoma </a:t>
            </a:r>
          </a:p>
          <a:p>
            <a:pPr lvl="1"/>
            <a:r>
              <a:rPr lang="en-US" dirty="0"/>
              <a:t>Invasive </a:t>
            </a:r>
            <a:r>
              <a:rPr lang="en-US" dirty="0" err="1"/>
              <a:t>thymoma</a:t>
            </a:r>
            <a:endParaRPr lang="en-US" dirty="0"/>
          </a:p>
          <a:p>
            <a:pPr lvl="1"/>
            <a:r>
              <a:rPr lang="en-US" dirty="0"/>
              <a:t>metastasis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47500" lnSpcReduction="20000"/>
          </a:bodyPr>
          <a:lstStyle/>
          <a:p>
            <a:pPr>
              <a:buNone/>
            </a:pPr>
            <a:r>
              <a:rPr lang="en-US" dirty="0"/>
              <a:t>The </a:t>
            </a:r>
            <a:r>
              <a:rPr lang="en-US" b="1" dirty="0"/>
              <a:t>differential diagnosis for a posterior </a:t>
            </a:r>
            <a:r>
              <a:rPr lang="en-US" b="1" dirty="0" err="1"/>
              <a:t>mediastinal</a:t>
            </a:r>
            <a:r>
              <a:rPr lang="en-US" b="1" dirty="0"/>
              <a:t> mass</a:t>
            </a:r>
            <a:r>
              <a:rPr lang="en-US" dirty="0"/>
              <a:t> includes:</a:t>
            </a:r>
          </a:p>
          <a:p>
            <a:r>
              <a:rPr lang="en-US" b="1" dirty="0"/>
              <a:t>infection</a:t>
            </a:r>
          </a:p>
          <a:p>
            <a:pPr lvl="1"/>
            <a:r>
              <a:rPr lang="en-US" dirty="0"/>
              <a:t>​​</a:t>
            </a:r>
            <a:r>
              <a:rPr lang="en-US" dirty="0" err="1"/>
              <a:t>paraspinal</a:t>
            </a:r>
            <a:r>
              <a:rPr lang="en-US" dirty="0"/>
              <a:t> abscess</a:t>
            </a:r>
          </a:p>
          <a:p>
            <a:r>
              <a:rPr lang="en-US" b="1" dirty="0"/>
              <a:t>inflammation</a:t>
            </a:r>
          </a:p>
          <a:p>
            <a:pPr lvl="1"/>
            <a:r>
              <a:rPr lang="en-US" dirty="0" err="1"/>
              <a:t>mediastinitis</a:t>
            </a:r>
            <a:endParaRPr lang="en-US" dirty="0"/>
          </a:p>
          <a:p>
            <a:pPr lvl="1"/>
            <a:r>
              <a:rPr lang="en-US" dirty="0" err="1"/>
              <a:t>sarcoidosis</a:t>
            </a:r>
            <a:endParaRPr lang="en-US" dirty="0"/>
          </a:p>
          <a:p>
            <a:pPr lvl="1"/>
            <a:r>
              <a:rPr lang="en-US" dirty="0"/>
              <a:t>lymphoid hyperplasia</a:t>
            </a:r>
          </a:p>
          <a:p>
            <a:pPr lvl="1"/>
            <a:r>
              <a:rPr lang="en-US" dirty="0"/>
              <a:t>Pancreas </a:t>
            </a:r>
            <a:r>
              <a:rPr lang="en-US" dirty="0" err="1"/>
              <a:t>pseudocyst</a:t>
            </a:r>
            <a:endParaRPr lang="en-US" dirty="0"/>
          </a:p>
          <a:p>
            <a:r>
              <a:rPr lang="en-US" b="1" dirty="0"/>
              <a:t>vascular</a:t>
            </a:r>
            <a:r>
              <a:rPr lang="en-US" dirty="0"/>
              <a:t> </a:t>
            </a:r>
          </a:p>
          <a:p>
            <a:pPr lvl="1"/>
            <a:r>
              <a:rPr lang="en-US" dirty="0"/>
              <a:t>descending thoracic aortic aneurysm</a:t>
            </a:r>
          </a:p>
          <a:p>
            <a:pPr lvl="1"/>
            <a:r>
              <a:rPr lang="en-US" dirty="0" err="1"/>
              <a:t>varices</a:t>
            </a:r>
            <a:endParaRPr lang="en-US" dirty="0"/>
          </a:p>
          <a:p>
            <a:pPr lvl="1"/>
            <a:r>
              <a:rPr lang="en-US" dirty="0" err="1"/>
              <a:t>lymphangioma</a:t>
            </a:r>
            <a:endParaRPr lang="en-US" dirty="0"/>
          </a:p>
          <a:p>
            <a:r>
              <a:rPr lang="en-US" b="1" dirty="0"/>
              <a:t>hernias</a:t>
            </a:r>
            <a:r>
              <a:rPr lang="en-US" dirty="0"/>
              <a:t> </a:t>
            </a:r>
          </a:p>
          <a:p>
            <a:pPr lvl="1"/>
            <a:r>
              <a:rPr lang="en-US" dirty="0"/>
              <a:t>​hiatus hernia</a:t>
            </a:r>
          </a:p>
          <a:p>
            <a:pPr lvl="1"/>
            <a:r>
              <a:rPr lang="en-US" dirty="0" err="1"/>
              <a:t>Bochdalek</a:t>
            </a:r>
            <a:r>
              <a:rPr lang="en-US" dirty="0"/>
              <a:t> hernia</a:t>
            </a:r>
          </a:p>
          <a:p>
            <a:r>
              <a:rPr lang="en-US" b="1" dirty="0"/>
              <a:t>trauma</a:t>
            </a:r>
            <a:r>
              <a:rPr lang="en-US" dirty="0"/>
              <a:t> </a:t>
            </a:r>
          </a:p>
          <a:p>
            <a:pPr lvl="1"/>
            <a:r>
              <a:rPr lang="en-US" dirty="0" err="1"/>
              <a:t>paraspinal</a:t>
            </a:r>
            <a:r>
              <a:rPr lang="en-US" dirty="0"/>
              <a:t> hematoma</a:t>
            </a:r>
          </a:p>
          <a:p>
            <a:r>
              <a:rPr lang="en-US" b="1" dirty="0" err="1"/>
              <a:t>lymphadenopathy</a:t>
            </a:r>
            <a:endParaRPr lang="en-US" b="1" dirty="0"/>
          </a:p>
          <a:p>
            <a:r>
              <a:rPr lang="en-US" b="1" dirty="0" err="1"/>
              <a:t>Extramedullary</a:t>
            </a:r>
            <a:r>
              <a:rPr lang="en-US" b="1" dirty="0"/>
              <a:t> </a:t>
            </a:r>
            <a:r>
              <a:rPr lang="en-US" b="1" dirty="0" err="1"/>
              <a:t>hematopoesis</a:t>
            </a:r>
            <a:endParaRPr lang="en-US" b="1" dirty="0"/>
          </a:p>
          <a:p>
            <a:r>
              <a:rPr lang="en-US" b="1" dirty="0"/>
              <a:t>foregut duplication cysts</a:t>
            </a:r>
          </a:p>
          <a:p>
            <a:pPr lvl="1"/>
            <a:r>
              <a:rPr lang="en-US" dirty="0" err="1"/>
              <a:t>Neurenteric</a:t>
            </a:r>
            <a:r>
              <a:rPr lang="en-US" dirty="0"/>
              <a:t> cyst</a:t>
            </a:r>
          </a:p>
          <a:p>
            <a:pPr lvl="1"/>
            <a:r>
              <a:rPr lang="en-US" dirty="0" err="1"/>
              <a:t>oesophageal</a:t>
            </a:r>
            <a:r>
              <a:rPr lang="en-US" dirty="0"/>
              <a:t> duplication cyst</a:t>
            </a:r>
          </a:p>
          <a:p>
            <a:r>
              <a:rPr lang="en-US" b="1" dirty="0"/>
              <a:t>Thoracic </a:t>
            </a:r>
            <a:r>
              <a:rPr lang="en-US" b="1" dirty="0" err="1"/>
              <a:t>meningocele</a:t>
            </a:r>
            <a:endParaRPr lang="en-US"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Examples</a:t>
            </a:r>
            <a:endParaRPr lang="en-US"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5" name="Рисунок 4" descr="nejmicm1000714_f1.jpeg"/>
          <p:cNvPicPr>
            <a:picLocks noChangeAspect="1"/>
          </p:cNvPicPr>
          <p:nvPr/>
        </p:nvPicPr>
        <p:blipFill>
          <a:blip r:embed="rId2"/>
          <a:stretch>
            <a:fillRect/>
          </a:stretch>
        </p:blipFill>
        <p:spPr>
          <a:xfrm>
            <a:off x="0" y="2128153"/>
            <a:ext cx="9144000" cy="351542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20000"/>
          </a:bodyPr>
          <a:lstStyle/>
          <a:p>
            <a:pPr>
              <a:buNone/>
            </a:pPr>
            <a:r>
              <a:rPr lang="en-US" dirty="0"/>
              <a:t>Answer: </a:t>
            </a:r>
            <a:r>
              <a:rPr lang="en-US" b="1" dirty="0" err="1"/>
              <a:t>Mediastinal</a:t>
            </a:r>
            <a:r>
              <a:rPr lang="en-US" b="1" dirty="0"/>
              <a:t> </a:t>
            </a:r>
            <a:r>
              <a:rPr lang="en-US" b="1" dirty="0" err="1"/>
              <a:t>lipomatosis</a:t>
            </a:r>
            <a:endParaRPr lang="en-US" b="1" dirty="0"/>
          </a:p>
          <a:p>
            <a:pPr algn="just"/>
            <a:r>
              <a:rPr lang="en-US" dirty="0"/>
              <a:t>A condition where there is a deposition of a large amount of mature </a:t>
            </a:r>
            <a:r>
              <a:rPr lang="en-US" dirty="0" err="1"/>
              <a:t>unencapsulated</a:t>
            </a:r>
            <a:r>
              <a:rPr lang="en-US" dirty="0"/>
              <a:t> adipose tissue in the </a:t>
            </a:r>
            <a:r>
              <a:rPr lang="en-US" dirty="0" err="1"/>
              <a:t>mediastinum</a:t>
            </a:r>
            <a:r>
              <a:rPr lang="en-US" dirty="0"/>
              <a:t>. It is a relatively common benign cause of </a:t>
            </a:r>
            <a:r>
              <a:rPr lang="en-US" dirty="0" err="1"/>
              <a:t>mediastinal</a:t>
            </a:r>
            <a:r>
              <a:rPr lang="en-US" dirty="0"/>
              <a:t> widening. </a:t>
            </a:r>
          </a:p>
          <a:p>
            <a:r>
              <a:rPr lang="en-US" b="1" dirty="0"/>
              <a:t>Associations</a:t>
            </a:r>
          </a:p>
          <a:p>
            <a:pPr lvl="1"/>
            <a:r>
              <a:rPr lang="en-US" dirty="0"/>
              <a:t>steroid use</a:t>
            </a:r>
          </a:p>
          <a:p>
            <a:pPr lvl="1"/>
            <a:r>
              <a:rPr lang="en-US" dirty="0"/>
              <a:t>Cushing's syndrome</a:t>
            </a:r>
          </a:p>
          <a:p>
            <a:pPr lvl="1"/>
            <a:r>
              <a:rPr lang="en-US" dirty="0"/>
              <a:t>obesity </a:t>
            </a:r>
          </a:p>
          <a:p>
            <a:r>
              <a:rPr lang="en-US" b="1" dirty="0"/>
              <a:t>CT</a:t>
            </a:r>
          </a:p>
          <a:p>
            <a:pPr algn="just"/>
            <a:r>
              <a:rPr lang="en-US" dirty="0"/>
              <a:t>Seen as regions of homogenous </a:t>
            </a:r>
            <a:r>
              <a:rPr lang="en-US" dirty="0" err="1"/>
              <a:t>unencapsulated</a:t>
            </a:r>
            <a:r>
              <a:rPr lang="en-US" dirty="0"/>
              <a:t> fat attenuating region involving the </a:t>
            </a:r>
            <a:r>
              <a:rPr lang="en-US" dirty="0" err="1"/>
              <a:t>mediastinum</a:t>
            </a:r>
            <a:r>
              <a:rPr lang="en-US" dirty="0"/>
              <a:t>, which will sharply outline vessels and lymph nodes.</a:t>
            </a:r>
          </a:p>
          <a:p>
            <a:endParaRPr lang="en-US" dirty="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20000"/>
          </a:bodyPr>
          <a:lstStyle/>
          <a:p>
            <a:pPr>
              <a:buNone/>
            </a:pPr>
            <a:r>
              <a:rPr lang="en-US" dirty="0"/>
              <a:t>Answer: </a:t>
            </a:r>
            <a:r>
              <a:rPr lang="en-US" b="1" dirty="0" err="1"/>
              <a:t>Mediastinal</a:t>
            </a:r>
            <a:r>
              <a:rPr lang="en-US" b="1" dirty="0"/>
              <a:t> </a:t>
            </a:r>
            <a:r>
              <a:rPr lang="en-US" b="1" dirty="0" err="1"/>
              <a:t>lipomatosis</a:t>
            </a:r>
            <a:endParaRPr lang="en-US" b="1" dirty="0"/>
          </a:p>
          <a:p>
            <a:pPr algn="just"/>
            <a:r>
              <a:rPr lang="en-US" dirty="0"/>
              <a:t>A condition where there is a deposition of a large amount of mature </a:t>
            </a:r>
            <a:r>
              <a:rPr lang="en-US" dirty="0" err="1"/>
              <a:t>unencapsulated</a:t>
            </a:r>
            <a:r>
              <a:rPr lang="en-US" dirty="0"/>
              <a:t> adipose tissue in the </a:t>
            </a:r>
            <a:r>
              <a:rPr lang="en-US" dirty="0" err="1"/>
              <a:t>mediastinum</a:t>
            </a:r>
            <a:r>
              <a:rPr lang="en-US" dirty="0"/>
              <a:t>. It is a relatively common benign cause of </a:t>
            </a:r>
            <a:r>
              <a:rPr lang="en-US" dirty="0" err="1"/>
              <a:t>mediastinal</a:t>
            </a:r>
            <a:r>
              <a:rPr lang="en-US" dirty="0"/>
              <a:t> widening. </a:t>
            </a:r>
          </a:p>
          <a:p>
            <a:r>
              <a:rPr lang="en-US" b="1" dirty="0"/>
              <a:t>Associations</a:t>
            </a:r>
          </a:p>
          <a:p>
            <a:pPr lvl="1"/>
            <a:r>
              <a:rPr lang="en-US" dirty="0"/>
              <a:t>steroid use</a:t>
            </a:r>
          </a:p>
          <a:p>
            <a:pPr lvl="1"/>
            <a:r>
              <a:rPr lang="en-US" dirty="0"/>
              <a:t>Cushing's syndrome</a:t>
            </a:r>
          </a:p>
          <a:p>
            <a:pPr lvl="1"/>
            <a:r>
              <a:rPr lang="en-US" dirty="0"/>
              <a:t>obesity </a:t>
            </a:r>
          </a:p>
          <a:p>
            <a:r>
              <a:rPr lang="en-US" b="1" dirty="0"/>
              <a:t>CT</a:t>
            </a:r>
          </a:p>
          <a:p>
            <a:pPr algn="just"/>
            <a:r>
              <a:rPr lang="en-US" dirty="0"/>
              <a:t>Seen as regions of homogenous </a:t>
            </a:r>
            <a:r>
              <a:rPr lang="en-US" dirty="0" err="1"/>
              <a:t>unencapsulated</a:t>
            </a:r>
            <a:r>
              <a:rPr lang="en-US" dirty="0"/>
              <a:t> fat attenuating region involving the </a:t>
            </a:r>
            <a:r>
              <a:rPr lang="en-US" dirty="0" err="1"/>
              <a:t>mediastinum</a:t>
            </a:r>
            <a:r>
              <a:rPr lang="en-US" dirty="0"/>
              <a:t>, which will sharply outline vessels and lymph nodes.</a:t>
            </a:r>
          </a:p>
          <a:p>
            <a:endParaRPr lang="en-US" dirty="0"/>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6" name="Рисунок 5" descr="ymj-55-270-g001-l.jpg"/>
          <p:cNvPicPr>
            <a:picLocks noChangeAspect="1"/>
          </p:cNvPicPr>
          <p:nvPr/>
        </p:nvPicPr>
        <p:blipFill>
          <a:blip r:embed="rId2"/>
          <a:stretch>
            <a:fillRect/>
          </a:stretch>
        </p:blipFill>
        <p:spPr>
          <a:xfrm>
            <a:off x="928662" y="1071546"/>
            <a:ext cx="7897067" cy="5429264"/>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5" name="Рисунок 4" descr="IndianJRadiolImaging_2001_11_3_131_28391_1.JPG"/>
          <p:cNvPicPr>
            <a:picLocks noChangeAspect="1"/>
          </p:cNvPicPr>
          <p:nvPr/>
        </p:nvPicPr>
        <p:blipFill>
          <a:blip r:embed="rId2"/>
          <a:stretch>
            <a:fillRect/>
          </a:stretch>
        </p:blipFill>
        <p:spPr>
          <a:xfrm>
            <a:off x="0" y="785794"/>
            <a:ext cx="5400019" cy="3814770"/>
          </a:xfrm>
          <a:prstGeom prst="rect">
            <a:avLst/>
          </a:prstGeom>
        </p:spPr>
      </p:pic>
      <p:pic>
        <p:nvPicPr>
          <p:cNvPr id="7" name="Рисунок 6" descr="завантаження.jpg"/>
          <p:cNvPicPr>
            <a:picLocks noChangeAspect="1"/>
          </p:cNvPicPr>
          <p:nvPr/>
        </p:nvPicPr>
        <p:blipFill>
          <a:blip r:embed="rId3"/>
          <a:stretch>
            <a:fillRect/>
          </a:stretch>
        </p:blipFill>
        <p:spPr>
          <a:xfrm>
            <a:off x="4041832" y="3714752"/>
            <a:ext cx="5102168" cy="3143248"/>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85000" lnSpcReduction="10000"/>
          </a:bodyPr>
          <a:lstStyle/>
          <a:p>
            <a:pPr>
              <a:buNone/>
            </a:pPr>
            <a:r>
              <a:rPr lang="en-US" dirty="0"/>
              <a:t>Answer: </a:t>
            </a:r>
            <a:r>
              <a:rPr lang="en-US" b="1" dirty="0" err="1"/>
              <a:t>Mediastinitis</a:t>
            </a:r>
            <a:endParaRPr lang="en-US" b="1" dirty="0"/>
          </a:p>
          <a:p>
            <a:r>
              <a:rPr lang="en-US" b="1" dirty="0" err="1"/>
              <a:t>Mediastinitis</a:t>
            </a:r>
            <a:r>
              <a:rPr lang="en-US" dirty="0"/>
              <a:t> is inflammation of the tissues in the mid-chest, or </a:t>
            </a:r>
            <a:r>
              <a:rPr lang="en-US" dirty="0" err="1"/>
              <a:t>mediastinum</a:t>
            </a:r>
            <a:r>
              <a:rPr lang="en-US" dirty="0"/>
              <a:t>. It can be either acute or chronic. Acute </a:t>
            </a:r>
            <a:r>
              <a:rPr lang="en-US" b="1" dirty="0" err="1"/>
              <a:t>mediastinitis</a:t>
            </a:r>
            <a:r>
              <a:rPr lang="en-US" dirty="0"/>
              <a:t> is usually bacterial and due to rupture of organs in the </a:t>
            </a:r>
            <a:r>
              <a:rPr lang="en-US" dirty="0" err="1"/>
              <a:t>mediastinum</a:t>
            </a:r>
            <a:r>
              <a:rPr lang="en-US" dirty="0"/>
              <a:t>.</a:t>
            </a:r>
          </a:p>
          <a:p>
            <a:r>
              <a:rPr lang="en-US" dirty="0"/>
              <a:t>The three most common causes of acute </a:t>
            </a:r>
            <a:r>
              <a:rPr lang="en-US" dirty="0" err="1"/>
              <a:t>mediastinitis</a:t>
            </a:r>
            <a:r>
              <a:rPr lang="en-US" dirty="0"/>
              <a:t> are:</a:t>
            </a:r>
          </a:p>
          <a:p>
            <a:pPr lvl="1"/>
            <a:r>
              <a:rPr lang="en-US" dirty="0"/>
              <a:t>post-surgical: most common cause of </a:t>
            </a:r>
            <a:r>
              <a:rPr lang="en-US" dirty="0" err="1"/>
              <a:t>mediastinitis</a:t>
            </a:r>
            <a:r>
              <a:rPr lang="en-US" dirty="0"/>
              <a:t>, mainly after cardiac </a:t>
            </a:r>
            <a:r>
              <a:rPr lang="en-US" dirty="0" err="1"/>
              <a:t>curgery</a:t>
            </a:r>
            <a:r>
              <a:rPr lang="en-US" dirty="0"/>
              <a:t>, with an incidence of 0.4-5%</a:t>
            </a:r>
          </a:p>
          <a:p>
            <a:pPr lvl="1"/>
            <a:r>
              <a:rPr lang="en-US" dirty="0"/>
              <a:t>esophageal perforation</a:t>
            </a:r>
          </a:p>
          <a:p>
            <a:pPr lvl="1"/>
            <a:r>
              <a:rPr lang="en-US" dirty="0"/>
              <a:t>Descending necrotizing </a:t>
            </a:r>
            <a:r>
              <a:rPr lang="en-US" dirty="0" err="1"/>
              <a:t>mediastinitis</a:t>
            </a:r>
            <a:endParaRPr lang="en-US" dirty="0"/>
          </a:p>
          <a:p>
            <a:r>
              <a:rPr lang="en-US" dirty="0"/>
              <a:t>Radiological signs:</a:t>
            </a:r>
          </a:p>
          <a:p>
            <a:pPr lvl="1"/>
            <a:r>
              <a:rPr lang="en-US" dirty="0"/>
              <a:t>usually diffuse smudged </a:t>
            </a:r>
            <a:r>
              <a:rPr lang="en-US" dirty="0" err="1"/>
              <a:t>mediastinal</a:t>
            </a:r>
            <a:r>
              <a:rPr lang="en-US" dirty="0"/>
              <a:t> fat planes and areas of fluid density disseminated in the </a:t>
            </a:r>
            <a:r>
              <a:rPr lang="en-US" dirty="0" err="1"/>
              <a:t>mediastinal</a:t>
            </a:r>
            <a:r>
              <a:rPr lang="en-US" dirty="0"/>
              <a:t> compartments along with bubbles of air. </a:t>
            </a:r>
          </a:p>
          <a:p>
            <a:pPr>
              <a:buNone/>
            </a:pPr>
            <a:endParaRPr lang="en-US" dirty="0"/>
          </a:p>
          <a:p>
            <a:pPr algn="just"/>
            <a:endParaRPr lang="en-US" dirty="0"/>
          </a:p>
          <a:p>
            <a:endParaRPr lang="en-US" dirty="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5" name="Рисунок 4" descr="tiki-download_file.png"/>
          <p:cNvPicPr>
            <a:picLocks noChangeAspect="1"/>
          </p:cNvPicPr>
          <p:nvPr/>
        </p:nvPicPr>
        <p:blipFill>
          <a:blip r:embed="rId2"/>
          <a:stretch>
            <a:fillRect/>
          </a:stretch>
        </p:blipFill>
        <p:spPr>
          <a:xfrm>
            <a:off x="0" y="1000108"/>
            <a:ext cx="7019048" cy="3428572"/>
          </a:xfrm>
          <a:prstGeom prst="rect">
            <a:avLst/>
          </a:prstGeom>
        </p:spPr>
      </p:pic>
      <p:pic>
        <p:nvPicPr>
          <p:cNvPr id="7" name="Рисунок 6" descr="16913tn.jpg"/>
          <p:cNvPicPr>
            <a:picLocks noChangeAspect="1"/>
          </p:cNvPicPr>
          <p:nvPr/>
        </p:nvPicPr>
        <p:blipFill>
          <a:blip r:embed="rId3"/>
          <a:stretch>
            <a:fillRect/>
          </a:stretch>
        </p:blipFill>
        <p:spPr>
          <a:xfrm>
            <a:off x="4857752" y="4000504"/>
            <a:ext cx="4286248" cy="2876298"/>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lnSpcReduction="10000"/>
          </a:bodyPr>
          <a:lstStyle/>
          <a:p>
            <a:pPr>
              <a:buNone/>
            </a:pPr>
            <a:r>
              <a:rPr lang="en-US" dirty="0"/>
              <a:t>Answer: </a:t>
            </a:r>
            <a:r>
              <a:rPr lang="en-US" b="1" dirty="0" err="1"/>
              <a:t>Mediastinal</a:t>
            </a:r>
            <a:r>
              <a:rPr lang="en-US" b="1" dirty="0"/>
              <a:t> </a:t>
            </a:r>
            <a:r>
              <a:rPr lang="en-US" b="1" dirty="0" err="1"/>
              <a:t>lymphandenopathy</a:t>
            </a:r>
            <a:r>
              <a:rPr lang="en-US" b="1" dirty="0"/>
              <a:t>, in this case Non Hodgkin’s lymphoma</a:t>
            </a:r>
          </a:p>
          <a:p>
            <a:pPr algn="just"/>
            <a:r>
              <a:rPr lang="en-US" b="1" dirty="0" err="1"/>
              <a:t>Mediastinal</a:t>
            </a:r>
            <a:r>
              <a:rPr lang="en-US" b="1" dirty="0"/>
              <a:t> lymph node enlargement </a:t>
            </a:r>
            <a:r>
              <a:rPr lang="en-US" dirty="0"/>
              <a:t>can occur from a wide range of pathologies. It may occur on its own or in association with other lung pathology. For example:</a:t>
            </a:r>
          </a:p>
          <a:p>
            <a:pPr lvl="1"/>
            <a:r>
              <a:rPr lang="en-US" dirty="0" err="1"/>
              <a:t>sarcoidosis</a:t>
            </a:r>
            <a:r>
              <a:rPr lang="en-US" dirty="0"/>
              <a:t> </a:t>
            </a:r>
          </a:p>
          <a:p>
            <a:pPr lvl="1"/>
            <a:r>
              <a:rPr lang="en-US" dirty="0"/>
              <a:t>lymphoma</a:t>
            </a:r>
          </a:p>
          <a:p>
            <a:pPr lvl="1"/>
            <a:r>
              <a:rPr lang="en-US" dirty="0"/>
              <a:t>primary lung cancer</a:t>
            </a:r>
          </a:p>
          <a:p>
            <a:pPr lvl="1"/>
            <a:r>
              <a:rPr lang="en-US" dirty="0"/>
              <a:t>metastatic malignancies to the </a:t>
            </a:r>
            <a:r>
              <a:rPr lang="en-US" dirty="0" err="1"/>
              <a:t>mediastinum</a:t>
            </a:r>
            <a:r>
              <a:rPr lang="en-US" dirty="0"/>
              <a:t> from other sites</a:t>
            </a:r>
          </a:p>
          <a:p>
            <a:pPr algn="just">
              <a:buNone/>
            </a:pPr>
            <a:endParaRPr lang="en-US" dirty="0"/>
          </a:p>
          <a:p>
            <a:pPr algn="just"/>
            <a:endParaRPr lang="en-US" dirty="0"/>
          </a:p>
          <a:p>
            <a:endParaRPr lang="en-US" dirty="0"/>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pic>
        <p:nvPicPr>
          <p:cNvPr id="5" name="Содержимое 4" descr="a5097977aaaadb_mediast-3-met-vcs.jpg"/>
          <p:cNvPicPr>
            <a:picLocks noGrp="1" noChangeAspect="1"/>
          </p:cNvPicPr>
          <p:nvPr>
            <p:ph idx="1"/>
          </p:nvPr>
        </p:nvPicPr>
        <p:blipFill>
          <a:blip r:embed="rId2"/>
          <a:stretch>
            <a:fillRect/>
          </a:stretch>
        </p:blipFill>
        <p:spPr>
          <a:xfrm>
            <a:off x="2385681" y="857250"/>
            <a:ext cx="5186716" cy="5792955"/>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6" name="Рисунок 5" descr="Achalasia2010.jpg"/>
          <p:cNvPicPr>
            <a:picLocks noChangeAspect="1"/>
          </p:cNvPicPr>
          <p:nvPr/>
        </p:nvPicPr>
        <p:blipFill>
          <a:blip r:embed="rId2"/>
          <a:stretch>
            <a:fillRect/>
          </a:stretch>
        </p:blipFill>
        <p:spPr>
          <a:xfrm>
            <a:off x="2000232" y="1000108"/>
            <a:ext cx="5545886" cy="5643578"/>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5" name="Рисунок 4" descr="Achalasiax2.jpg"/>
          <p:cNvPicPr>
            <a:picLocks noChangeAspect="1"/>
          </p:cNvPicPr>
          <p:nvPr/>
        </p:nvPicPr>
        <p:blipFill>
          <a:blip r:embed="rId2"/>
          <a:stretch>
            <a:fillRect/>
          </a:stretch>
        </p:blipFill>
        <p:spPr>
          <a:xfrm>
            <a:off x="-1" y="1071546"/>
            <a:ext cx="6344977" cy="3429024"/>
          </a:xfrm>
          <a:prstGeom prst="rect">
            <a:avLst/>
          </a:prstGeom>
        </p:spPr>
      </p:pic>
      <p:pic>
        <p:nvPicPr>
          <p:cNvPr id="7" name="Рисунок 6" descr="esophagealachalasia_large.jpg"/>
          <p:cNvPicPr>
            <a:picLocks noChangeAspect="1"/>
          </p:cNvPicPr>
          <p:nvPr/>
        </p:nvPicPr>
        <p:blipFill>
          <a:blip r:embed="rId3"/>
          <a:stretch>
            <a:fillRect/>
          </a:stretch>
        </p:blipFill>
        <p:spPr>
          <a:xfrm>
            <a:off x="5000628" y="3143248"/>
            <a:ext cx="4714876" cy="3714752"/>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6" name="Рисунок 5" descr="Achalasia-Picture.jpg"/>
          <p:cNvPicPr>
            <a:picLocks noChangeAspect="1"/>
          </p:cNvPicPr>
          <p:nvPr/>
        </p:nvPicPr>
        <p:blipFill>
          <a:blip r:embed="rId2"/>
          <a:stretch>
            <a:fillRect/>
          </a:stretch>
        </p:blipFill>
        <p:spPr>
          <a:xfrm>
            <a:off x="-1" y="1071546"/>
            <a:ext cx="5475723" cy="3429024"/>
          </a:xfrm>
          <a:prstGeom prst="rect">
            <a:avLst/>
          </a:prstGeom>
        </p:spPr>
      </p:pic>
      <p:pic>
        <p:nvPicPr>
          <p:cNvPr id="8" name="Рисунок 7" descr="ConventionalEvergreenElephantseal-max-1mb.gif"/>
          <p:cNvPicPr>
            <a:picLocks noChangeAspect="1"/>
          </p:cNvPicPr>
          <p:nvPr/>
        </p:nvPicPr>
        <p:blipFill>
          <a:blip r:embed="rId3"/>
          <a:stretch>
            <a:fillRect/>
          </a:stretch>
        </p:blipFill>
        <p:spPr>
          <a:xfrm>
            <a:off x="4857752" y="3071810"/>
            <a:ext cx="4286248" cy="378619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85000" lnSpcReduction="10000"/>
          </a:bodyPr>
          <a:lstStyle/>
          <a:p>
            <a:pPr>
              <a:buNone/>
            </a:pPr>
            <a:r>
              <a:rPr lang="en-US" dirty="0"/>
              <a:t>Answer: </a:t>
            </a:r>
            <a:r>
              <a:rPr lang="en-US" b="1" dirty="0" err="1"/>
              <a:t>oesophageal</a:t>
            </a:r>
            <a:r>
              <a:rPr lang="en-US" b="1" dirty="0"/>
              <a:t> </a:t>
            </a:r>
            <a:r>
              <a:rPr lang="en-US" b="1" dirty="0" err="1"/>
              <a:t>achalasia</a:t>
            </a:r>
            <a:endParaRPr lang="en-US" b="1" dirty="0"/>
          </a:p>
          <a:p>
            <a:pPr algn="just"/>
            <a:r>
              <a:rPr lang="en-US" b="1" dirty="0" err="1"/>
              <a:t>Achalasia</a:t>
            </a:r>
            <a:r>
              <a:rPr lang="en-US" b="1" dirty="0"/>
              <a:t> (primary </a:t>
            </a:r>
            <a:r>
              <a:rPr lang="en-US" b="1" dirty="0" err="1"/>
              <a:t>achalasia</a:t>
            </a:r>
            <a:r>
              <a:rPr lang="en-US" b="1" dirty="0"/>
              <a:t>) </a:t>
            </a:r>
            <a:r>
              <a:rPr lang="en-US" dirty="0"/>
              <a:t>refers to a failure of </a:t>
            </a:r>
            <a:r>
              <a:rPr lang="en-US" dirty="0" err="1"/>
              <a:t>organised</a:t>
            </a:r>
            <a:r>
              <a:rPr lang="en-US" dirty="0"/>
              <a:t> </a:t>
            </a:r>
            <a:r>
              <a:rPr lang="en-US" dirty="0" err="1"/>
              <a:t>oesophageal</a:t>
            </a:r>
            <a:r>
              <a:rPr lang="en-US" dirty="0"/>
              <a:t> peristalsis with an impaired relaxation of the lower </a:t>
            </a:r>
            <a:r>
              <a:rPr lang="en-US" dirty="0" err="1"/>
              <a:t>oesophageal</a:t>
            </a:r>
            <a:r>
              <a:rPr lang="en-US" dirty="0"/>
              <a:t> sphincter (LOS), resulting in often marked dilatation of the </a:t>
            </a:r>
            <a:r>
              <a:rPr lang="en-US" dirty="0" err="1"/>
              <a:t>oesophagus</a:t>
            </a:r>
            <a:r>
              <a:rPr lang="en-US" dirty="0"/>
              <a:t> and food stasis. Obstruction of the distal </a:t>
            </a:r>
            <a:r>
              <a:rPr lang="en-US" dirty="0" err="1"/>
              <a:t>oesophagus</a:t>
            </a:r>
            <a:r>
              <a:rPr lang="en-US" dirty="0"/>
              <a:t> (often due to </a:t>
            </a:r>
            <a:r>
              <a:rPr lang="en-US" dirty="0" err="1"/>
              <a:t>tumour</a:t>
            </a:r>
            <a:r>
              <a:rPr lang="en-US" dirty="0"/>
              <a:t>) has been termed "secondary </a:t>
            </a:r>
            <a:r>
              <a:rPr lang="en-US" dirty="0" err="1"/>
              <a:t>achalasia</a:t>
            </a:r>
            <a:r>
              <a:rPr lang="en-US" dirty="0"/>
              <a:t>" or “</a:t>
            </a:r>
            <a:r>
              <a:rPr lang="en-US" dirty="0" err="1"/>
              <a:t>pseudoachalasia</a:t>
            </a:r>
            <a:r>
              <a:rPr lang="en-US" dirty="0"/>
              <a:t>".</a:t>
            </a:r>
          </a:p>
          <a:p>
            <a:pPr algn="just"/>
            <a:r>
              <a:rPr lang="en-US" dirty="0"/>
              <a:t>Primary </a:t>
            </a:r>
            <a:r>
              <a:rPr lang="en-US" dirty="0" err="1"/>
              <a:t>achalasia</a:t>
            </a:r>
            <a:r>
              <a:rPr lang="en-US" dirty="0"/>
              <a:t> is most frequently seen in middle and late adulthood (age 30 to 70) with no gender predilection.</a:t>
            </a:r>
          </a:p>
          <a:p>
            <a:pPr algn="just"/>
            <a:r>
              <a:rPr lang="en-US" dirty="0"/>
              <a:t>Complications of long-standing </a:t>
            </a:r>
            <a:r>
              <a:rPr lang="en-US" dirty="0" err="1"/>
              <a:t>achalasia</a:t>
            </a:r>
            <a:endParaRPr lang="en-US" dirty="0"/>
          </a:p>
          <a:p>
            <a:pPr lvl="1" algn="just"/>
            <a:r>
              <a:rPr lang="en-US" dirty="0"/>
              <a:t>Aspiration pneumonia</a:t>
            </a:r>
          </a:p>
          <a:p>
            <a:pPr lvl="1" algn="just"/>
            <a:r>
              <a:rPr lang="en-US" dirty="0" err="1"/>
              <a:t>Oesophageal</a:t>
            </a:r>
            <a:r>
              <a:rPr lang="en-US" dirty="0"/>
              <a:t> cancer</a:t>
            </a:r>
          </a:p>
          <a:p>
            <a:pPr lvl="1" algn="just"/>
            <a:r>
              <a:rPr lang="en-US" dirty="0"/>
              <a:t>Candida </a:t>
            </a:r>
            <a:r>
              <a:rPr lang="en-US" dirty="0" err="1"/>
              <a:t>oesophagitis</a:t>
            </a:r>
            <a:endParaRPr lang="en-US" dirty="0"/>
          </a:p>
          <a:p>
            <a:pPr algn="just"/>
            <a:endParaRPr lang="en-US" dirty="0"/>
          </a:p>
          <a:p>
            <a:endParaRPr lang="en-US" dirty="0"/>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85000" lnSpcReduction="20000"/>
          </a:bodyPr>
          <a:lstStyle/>
          <a:p>
            <a:pPr>
              <a:buNone/>
            </a:pPr>
            <a:r>
              <a:rPr lang="en-US" dirty="0"/>
              <a:t>Answer: </a:t>
            </a:r>
            <a:r>
              <a:rPr lang="en-US" b="1" dirty="0" err="1"/>
              <a:t>oesophageal</a:t>
            </a:r>
            <a:r>
              <a:rPr lang="en-US" b="1" dirty="0"/>
              <a:t> </a:t>
            </a:r>
            <a:r>
              <a:rPr lang="en-US" b="1" dirty="0" err="1"/>
              <a:t>achalasia</a:t>
            </a:r>
            <a:endParaRPr lang="en-US" b="1" dirty="0"/>
          </a:p>
          <a:p>
            <a:pPr>
              <a:buNone/>
            </a:pPr>
            <a:r>
              <a:rPr lang="en-US" b="1" dirty="0"/>
              <a:t>Radiographic features</a:t>
            </a:r>
          </a:p>
          <a:p>
            <a:r>
              <a:rPr lang="en-US" dirty="0" err="1"/>
              <a:t>Achalasia</a:t>
            </a:r>
            <a:r>
              <a:rPr lang="en-US" dirty="0"/>
              <a:t> characteristically involves a short segment (less than 3.5 cm in length) of the distal </a:t>
            </a:r>
            <a:r>
              <a:rPr lang="en-US" dirty="0" err="1"/>
              <a:t>oesophagus</a:t>
            </a:r>
            <a:r>
              <a:rPr lang="en-US" dirty="0"/>
              <a:t>.</a:t>
            </a:r>
          </a:p>
          <a:p>
            <a:r>
              <a:rPr lang="en-US" dirty="0"/>
              <a:t>Chest x-ray findings include:</a:t>
            </a:r>
          </a:p>
          <a:p>
            <a:r>
              <a:rPr lang="en-US" dirty="0"/>
              <a:t>right convex opacity behind the right cardiac border; occasionally left convex opacity if the thoracic aorta is tortuous</a:t>
            </a:r>
          </a:p>
          <a:p>
            <a:r>
              <a:rPr lang="en-US" dirty="0"/>
              <a:t>air-fluid level due to stasis in a thoracic </a:t>
            </a:r>
            <a:r>
              <a:rPr lang="en-US" dirty="0" err="1"/>
              <a:t>oesophagus</a:t>
            </a:r>
            <a:r>
              <a:rPr lang="en-US" dirty="0"/>
              <a:t> filled with retained secretions and food</a:t>
            </a:r>
          </a:p>
          <a:p>
            <a:r>
              <a:rPr lang="en-US" dirty="0"/>
              <a:t>small or absent gastric air bubble</a:t>
            </a:r>
          </a:p>
          <a:p>
            <a:r>
              <a:rPr lang="en-US" dirty="0"/>
              <a:t>anterior displacement and bowing of the trachea on the lateral view</a:t>
            </a:r>
          </a:p>
          <a:p>
            <a:r>
              <a:rPr lang="en-US" dirty="0"/>
              <a:t>patchy alveolar opacities, usually bilateral, may be seen: represent acute </a:t>
            </a:r>
            <a:r>
              <a:rPr lang="en-US" dirty="0" err="1"/>
              <a:t>pneumonitis</a:t>
            </a:r>
            <a:r>
              <a:rPr lang="en-US" dirty="0"/>
              <a:t> or chronic aspiration pneumonia</a:t>
            </a:r>
          </a:p>
          <a:p>
            <a:endParaRPr lang="en-US" dirty="0"/>
          </a:p>
          <a:p>
            <a:pPr algn="just"/>
            <a:endParaRPr lang="en-US" dirty="0"/>
          </a:p>
          <a:p>
            <a:pPr algn="just"/>
            <a:endParaRPr lang="en-US" dirty="0"/>
          </a:p>
          <a:p>
            <a:endParaRPr lang="en-US" dirty="0"/>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55000" lnSpcReduction="20000"/>
          </a:bodyPr>
          <a:lstStyle/>
          <a:p>
            <a:pPr>
              <a:buNone/>
            </a:pPr>
            <a:r>
              <a:rPr lang="en-US" dirty="0"/>
              <a:t>Answer: </a:t>
            </a:r>
            <a:r>
              <a:rPr lang="en-US" b="1" dirty="0" err="1"/>
              <a:t>oesophageal</a:t>
            </a:r>
            <a:r>
              <a:rPr lang="en-US" b="1" dirty="0"/>
              <a:t> </a:t>
            </a:r>
            <a:r>
              <a:rPr lang="en-US" b="1" dirty="0" err="1"/>
              <a:t>achalasia</a:t>
            </a:r>
            <a:endParaRPr lang="en-US" b="1" dirty="0"/>
          </a:p>
          <a:p>
            <a:r>
              <a:rPr lang="en-US" b="1" dirty="0"/>
              <a:t>Fluoroscopy with barium swallow</a:t>
            </a:r>
          </a:p>
          <a:p>
            <a:r>
              <a:rPr lang="en-US" dirty="0"/>
              <a:t>A barium swallow is able to not only confirm that the </a:t>
            </a:r>
            <a:r>
              <a:rPr lang="en-US" dirty="0" err="1"/>
              <a:t>oesophagus</a:t>
            </a:r>
            <a:r>
              <a:rPr lang="en-US" dirty="0"/>
              <a:t> is dilated but is also able to assess for mucosal abnormalities. Findings include:</a:t>
            </a:r>
          </a:p>
          <a:p>
            <a:r>
              <a:rPr lang="en-US" dirty="0"/>
              <a:t>bird beak sign</a:t>
            </a:r>
          </a:p>
          <a:p>
            <a:r>
              <a:rPr lang="en-US" dirty="0" err="1"/>
              <a:t>oesophageal</a:t>
            </a:r>
            <a:r>
              <a:rPr lang="en-US" dirty="0"/>
              <a:t> dilatation</a:t>
            </a:r>
          </a:p>
          <a:p>
            <a:r>
              <a:rPr lang="en-US" dirty="0"/>
              <a:t>tram track appearance </a:t>
            </a:r>
            <a:r>
              <a:rPr lang="en-US" baseline="30000" dirty="0"/>
              <a:t>8</a:t>
            </a:r>
            <a:r>
              <a:rPr lang="en-US" dirty="0"/>
              <a:t>: central longitudinal </a:t>
            </a:r>
            <a:r>
              <a:rPr lang="en-US" dirty="0" err="1"/>
              <a:t>lucency</a:t>
            </a:r>
            <a:r>
              <a:rPr lang="en-US" dirty="0"/>
              <a:t> bounded by barium on both sides</a:t>
            </a:r>
          </a:p>
          <a:p>
            <a:r>
              <a:rPr lang="en-US" dirty="0"/>
              <a:t>incomplete lower </a:t>
            </a:r>
            <a:r>
              <a:rPr lang="en-US" dirty="0" err="1"/>
              <a:t>oesophageal</a:t>
            </a:r>
            <a:r>
              <a:rPr lang="en-US" dirty="0"/>
              <a:t> sphincter relaxation that is not coordinated with </a:t>
            </a:r>
            <a:r>
              <a:rPr lang="en-US" dirty="0" err="1"/>
              <a:t>oesophageal</a:t>
            </a:r>
            <a:r>
              <a:rPr lang="en-US" dirty="0"/>
              <a:t> contraction</a:t>
            </a:r>
          </a:p>
          <a:p>
            <a:r>
              <a:rPr lang="en-US" dirty="0"/>
              <a:t>pooling or stasis of barium in the </a:t>
            </a:r>
            <a:r>
              <a:rPr lang="en-US" dirty="0" err="1"/>
              <a:t>oesophagus</a:t>
            </a:r>
            <a:r>
              <a:rPr lang="en-US" dirty="0"/>
              <a:t> when the </a:t>
            </a:r>
            <a:r>
              <a:rPr lang="en-US" dirty="0" err="1"/>
              <a:t>oesophagus</a:t>
            </a:r>
            <a:r>
              <a:rPr lang="en-US" dirty="0"/>
              <a:t> has become </a:t>
            </a:r>
            <a:r>
              <a:rPr lang="en-US" dirty="0" err="1"/>
              <a:t>atonic</a:t>
            </a:r>
            <a:r>
              <a:rPr lang="en-US" dirty="0"/>
              <a:t> or non-contractile (a late feature in the disease)</a:t>
            </a:r>
          </a:p>
          <a:p>
            <a:r>
              <a:rPr lang="en-US" dirty="0"/>
              <a:t>uncoordinated, non-propulsive, tertiary contractions (see case 1)</a:t>
            </a:r>
          </a:p>
          <a:p>
            <a:r>
              <a:rPr lang="en-US" dirty="0"/>
              <a:t>failure of normal peristalsis to clear the </a:t>
            </a:r>
            <a:r>
              <a:rPr lang="en-US" dirty="0" err="1"/>
              <a:t>oesophagus</a:t>
            </a:r>
            <a:r>
              <a:rPr lang="en-US" dirty="0"/>
              <a:t> of barium when the patient is in the recumbent position, with no primary waves identified</a:t>
            </a:r>
          </a:p>
          <a:p>
            <a:r>
              <a:rPr lang="en-US" dirty="0"/>
              <a:t>when the barium column is high enough (with the patient standing), the hydrostatic pressure can overcome the lower </a:t>
            </a:r>
            <a:r>
              <a:rPr lang="en-US" dirty="0" err="1"/>
              <a:t>oesophageal</a:t>
            </a:r>
            <a:r>
              <a:rPr lang="en-US" dirty="0"/>
              <a:t> sphincter pressure, allowing passage of </a:t>
            </a:r>
            <a:r>
              <a:rPr lang="en-US" dirty="0" err="1"/>
              <a:t>oesophageal</a:t>
            </a:r>
            <a:r>
              <a:rPr lang="en-US" dirty="0"/>
              <a:t> content</a:t>
            </a:r>
          </a:p>
          <a:p>
            <a:r>
              <a:rPr lang="en-US" dirty="0"/>
              <a:t>a hot or carbonated drink during the exam may help </a:t>
            </a:r>
            <a:r>
              <a:rPr lang="en-US" dirty="0" err="1"/>
              <a:t>visualise</a:t>
            </a:r>
            <a:r>
              <a:rPr lang="en-US" dirty="0"/>
              <a:t> sphincter relaxation and barium emptying</a:t>
            </a:r>
          </a:p>
          <a:p>
            <a:pPr algn="just"/>
            <a:endParaRPr lang="en-US" dirty="0"/>
          </a:p>
          <a:p>
            <a:pPr algn="just"/>
            <a:endParaRPr lang="en-US" dirty="0"/>
          </a:p>
          <a:p>
            <a:endParaRPr lang="en-US" dirty="0"/>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a:bodyPr>
          <a:lstStyle/>
          <a:p>
            <a:r>
              <a:rPr lang="en-US" dirty="0"/>
              <a:t>Answer: </a:t>
            </a:r>
            <a:r>
              <a:rPr lang="en-US" b="1" dirty="0" err="1"/>
              <a:t>oesophageal</a:t>
            </a:r>
            <a:r>
              <a:rPr lang="en-US" b="1" dirty="0"/>
              <a:t> </a:t>
            </a:r>
            <a:r>
              <a:rPr lang="en-US" b="1" dirty="0" err="1"/>
              <a:t>achalasia</a:t>
            </a:r>
            <a:endParaRPr lang="en-US" b="1" dirty="0"/>
          </a:p>
          <a:p>
            <a:pPr>
              <a:buNone/>
            </a:pPr>
            <a:r>
              <a:rPr lang="en-US" b="1" dirty="0"/>
              <a:t>CT</a:t>
            </a:r>
          </a:p>
          <a:p>
            <a:r>
              <a:rPr lang="en-US" dirty="0"/>
              <a:t>Patients with uncomplicated </a:t>
            </a:r>
            <a:r>
              <a:rPr lang="en-US" dirty="0" err="1"/>
              <a:t>achalasia</a:t>
            </a:r>
            <a:r>
              <a:rPr lang="en-US" dirty="0"/>
              <a:t> demonstrate a dilated, thin walled </a:t>
            </a:r>
            <a:r>
              <a:rPr lang="en-US" dirty="0" err="1"/>
              <a:t>oesophagus</a:t>
            </a:r>
            <a:r>
              <a:rPr lang="en-US" dirty="0"/>
              <a:t> filled with fluid/food debris.</a:t>
            </a:r>
          </a:p>
          <a:p>
            <a:r>
              <a:rPr lang="en-US" dirty="0"/>
              <a:t>Overall, CT has little role in directly assessing patients with </a:t>
            </a:r>
            <a:r>
              <a:rPr lang="en-US" dirty="0" err="1"/>
              <a:t>achalasia</a:t>
            </a:r>
            <a:r>
              <a:rPr lang="en-US" dirty="0"/>
              <a:t>, but is useful in assessing common complications. Careful assessment of the wall of the </a:t>
            </a:r>
            <a:r>
              <a:rPr lang="en-US" dirty="0" err="1"/>
              <a:t>oesophagus</a:t>
            </a:r>
            <a:r>
              <a:rPr lang="en-US" dirty="0"/>
              <a:t> should be undertaken to identify any focal regions of thickening which may indicate malignancy. The lungs should be inspected for evidence of aspiration.</a:t>
            </a:r>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r>
              <a:rPr lang="en-US" dirty="0"/>
              <a:t>. Pathology.</a:t>
            </a:r>
            <a:endParaRPr lang="uk-UA" dirty="0"/>
          </a:p>
        </p:txBody>
      </p:sp>
      <p:pic>
        <p:nvPicPr>
          <p:cNvPr id="4" name="Содержимое 3" descr="thymoma-300x203.jpg"/>
          <p:cNvPicPr>
            <a:picLocks noGrp="1" noChangeAspect="1"/>
          </p:cNvPicPr>
          <p:nvPr>
            <p:ph idx="1"/>
          </p:nvPr>
        </p:nvPicPr>
        <p:blipFill>
          <a:blip r:embed="rId2"/>
          <a:stretch>
            <a:fillRect/>
          </a:stretch>
        </p:blipFill>
        <p:spPr>
          <a:xfrm>
            <a:off x="4572000" y="2571744"/>
            <a:ext cx="4576958" cy="3429024"/>
          </a:xfrm>
        </p:spPr>
      </p:pic>
      <p:pic>
        <p:nvPicPr>
          <p:cNvPr id="6" name="Рисунок 5" descr="4c191caa6c698040dc0a28b47e9ce0_jumbo.jpg"/>
          <p:cNvPicPr>
            <a:picLocks noChangeAspect="1"/>
          </p:cNvPicPr>
          <p:nvPr/>
        </p:nvPicPr>
        <p:blipFill>
          <a:blip r:embed="rId3"/>
          <a:stretch>
            <a:fillRect/>
          </a:stretch>
        </p:blipFill>
        <p:spPr>
          <a:xfrm>
            <a:off x="0" y="1142984"/>
            <a:ext cx="4572032" cy="5573525"/>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85000" lnSpcReduction="20000"/>
          </a:bodyPr>
          <a:lstStyle/>
          <a:p>
            <a:r>
              <a:rPr lang="en-US" dirty="0"/>
              <a:t>Answer: </a:t>
            </a:r>
            <a:r>
              <a:rPr lang="en-US" b="1" dirty="0" err="1"/>
              <a:t>thymoma</a:t>
            </a:r>
            <a:endParaRPr lang="en-US" b="1" dirty="0"/>
          </a:p>
          <a:p>
            <a:pPr>
              <a:buNone/>
            </a:pPr>
            <a:r>
              <a:rPr lang="en-US" b="1" dirty="0" err="1"/>
              <a:t>Thymic</a:t>
            </a:r>
            <a:r>
              <a:rPr lang="en-US" b="1" dirty="0"/>
              <a:t> epithelial </a:t>
            </a:r>
            <a:r>
              <a:rPr lang="en-US" b="1" dirty="0" err="1"/>
              <a:t>tumours</a:t>
            </a:r>
            <a:r>
              <a:rPr lang="en-US" dirty="0"/>
              <a:t> are rare </a:t>
            </a:r>
            <a:r>
              <a:rPr lang="en-US" dirty="0" err="1"/>
              <a:t>tumours</a:t>
            </a:r>
            <a:r>
              <a:rPr lang="en-US" dirty="0"/>
              <a:t> arising from thymus in anterior </a:t>
            </a:r>
            <a:r>
              <a:rPr lang="en-US" dirty="0" err="1"/>
              <a:t>mediastinum</a:t>
            </a:r>
            <a:r>
              <a:rPr lang="en-US" dirty="0"/>
              <a:t> of middle age patients. However, they are still the most common primary neoplasm of the thymus and of the </a:t>
            </a:r>
            <a:r>
              <a:rPr lang="en-US" dirty="0" err="1"/>
              <a:t>anterosuperior</a:t>
            </a:r>
            <a:r>
              <a:rPr lang="en-US" dirty="0"/>
              <a:t> </a:t>
            </a:r>
            <a:r>
              <a:rPr lang="en-US" dirty="0" err="1"/>
              <a:t>mediastinum</a:t>
            </a:r>
            <a:r>
              <a:rPr lang="en-US" dirty="0"/>
              <a:t>. Include </a:t>
            </a:r>
            <a:r>
              <a:rPr lang="en-US" dirty="0" err="1"/>
              <a:t>thymomas</a:t>
            </a:r>
            <a:r>
              <a:rPr lang="en-US" dirty="0"/>
              <a:t>, invasive </a:t>
            </a:r>
            <a:r>
              <a:rPr lang="en-US" dirty="0" err="1"/>
              <a:t>thymomas</a:t>
            </a:r>
            <a:r>
              <a:rPr lang="en-US" dirty="0"/>
              <a:t> and </a:t>
            </a:r>
            <a:r>
              <a:rPr lang="en-US" dirty="0" err="1"/>
              <a:t>thymic</a:t>
            </a:r>
            <a:r>
              <a:rPr lang="en-US" dirty="0"/>
              <a:t> carcinoma.</a:t>
            </a:r>
          </a:p>
          <a:p>
            <a:r>
              <a:rPr lang="en-US" dirty="0"/>
              <a:t>Macroscopically </a:t>
            </a:r>
            <a:r>
              <a:rPr lang="en-US" dirty="0" err="1"/>
              <a:t>thymic</a:t>
            </a:r>
            <a:r>
              <a:rPr lang="en-US" dirty="0"/>
              <a:t> </a:t>
            </a:r>
            <a:r>
              <a:rPr lang="en-US" dirty="0" err="1"/>
              <a:t>tumours</a:t>
            </a:r>
            <a:r>
              <a:rPr lang="en-US" dirty="0"/>
              <a:t> are of variable shape, with </a:t>
            </a:r>
            <a:r>
              <a:rPr lang="en-US" dirty="0" err="1"/>
              <a:t>thymomas</a:t>
            </a:r>
            <a:r>
              <a:rPr lang="en-US" dirty="0"/>
              <a:t> typically rounded with a </a:t>
            </a:r>
            <a:r>
              <a:rPr lang="en-US" dirty="0" err="1"/>
              <a:t>bosselated</a:t>
            </a:r>
            <a:r>
              <a:rPr lang="en-US" dirty="0"/>
              <a:t> outer surface. </a:t>
            </a:r>
          </a:p>
          <a:p>
            <a:r>
              <a:rPr lang="en-US" dirty="0"/>
              <a:t>Both non-invasive and invasive </a:t>
            </a:r>
            <a:r>
              <a:rPr lang="en-US" dirty="0" err="1"/>
              <a:t>thymomas</a:t>
            </a:r>
            <a:r>
              <a:rPr lang="en-US" dirty="0"/>
              <a:t> may appear to have an intact capsule, and microscopic examination is required. Obvious macroscopic invasion may be evident.</a:t>
            </a:r>
          </a:p>
          <a:p>
            <a:r>
              <a:rPr lang="en-US" dirty="0"/>
              <a:t>Larger </a:t>
            </a:r>
            <a:r>
              <a:rPr lang="en-US" dirty="0" err="1"/>
              <a:t>tumours</a:t>
            </a:r>
            <a:r>
              <a:rPr lang="en-US" dirty="0"/>
              <a:t> are more likely to demonstrate cystic changes as well as </a:t>
            </a:r>
            <a:r>
              <a:rPr lang="en-US" dirty="0" err="1"/>
              <a:t>haemorrhage</a:t>
            </a:r>
            <a:r>
              <a:rPr lang="en-US" dirty="0"/>
              <a:t> and calcification</a:t>
            </a:r>
          </a:p>
          <a:p>
            <a:pPr>
              <a:buNone/>
            </a:pP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10000"/>
          </a:bodyPr>
          <a:lstStyle/>
          <a:p>
            <a:r>
              <a:rPr lang="en-US" dirty="0"/>
              <a:t>Answer: </a:t>
            </a:r>
            <a:r>
              <a:rPr lang="en-US" b="1" dirty="0" err="1"/>
              <a:t>thymoma</a:t>
            </a:r>
            <a:endParaRPr lang="en-US" b="1" dirty="0"/>
          </a:p>
          <a:p>
            <a:r>
              <a:rPr lang="en-US" dirty="0"/>
              <a:t>The vast majority of </a:t>
            </a:r>
            <a:r>
              <a:rPr lang="en-US" dirty="0" err="1"/>
              <a:t>thymomas</a:t>
            </a:r>
            <a:r>
              <a:rPr lang="en-US" dirty="0"/>
              <a:t> arise in their expected anterior </a:t>
            </a:r>
            <a:r>
              <a:rPr lang="en-US" dirty="0" err="1"/>
              <a:t>mediastinal</a:t>
            </a:r>
            <a:r>
              <a:rPr lang="en-US" dirty="0"/>
              <a:t> region. Very rarely they can arise at other sites in around 4% of cases (e.g. cervical deeper </a:t>
            </a:r>
            <a:r>
              <a:rPr lang="en-US" dirty="0" err="1"/>
              <a:t>mediastinal</a:t>
            </a:r>
            <a:r>
              <a:rPr lang="en-US" dirty="0"/>
              <a:t> region)</a:t>
            </a:r>
          </a:p>
          <a:p>
            <a:r>
              <a:rPr lang="en-US" b="1" dirty="0"/>
              <a:t>Radiographic features</a:t>
            </a:r>
          </a:p>
          <a:p>
            <a:pPr>
              <a:buNone/>
            </a:pPr>
            <a:r>
              <a:rPr lang="en-US" b="1" dirty="0"/>
              <a:t>Plain radiograph</a:t>
            </a:r>
          </a:p>
          <a:p>
            <a:r>
              <a:rPr lang="en-US" dirty="0"/>
              <a:t>Presents as an anterior </a:t>
            </a:r>
            <a:r>
              <a:rPr lang="en-US" dirty="0" err="1"/>
              <a:t>mediastinal</a:t>
            </a:r>
            <a:r>
              <a:rPr lang="en-US" dirty="0"/>
              <a:t> mass. On plain radiographs, they are often seen as a well-defined, </a:t>
            </a:r>
            <a:r>
              <a:rPr lang="en-US" dirty="0" err="1"/>
              <a:t>lobulated</a:t>
            </a:r>
            <a:r>
              <a:rPr lang="en-US" dirty="0"/>
              <a:t> soft tissue density slightly towards one side of the </a:t>
            </a:r>
            <a:r>
              <a:rPr lang="en-US" dirty="0" err="1"/>
              <a:t>mediastinum</a:t>
            </a:r>
            <a:r>
              <a:rPr lang="en-US" dirty="0"/>
              <a:t>. Can demonstrate associated calcification (commonly amorphous/flocculent). </a:t>
            </a:r>
          </a:p>
          <a:p>
            <a:endParaRPr lang="en-US" dirty="0"/>
          </a:p>
          <a:p>
            <a:endParaRPr lang="en-US" dirty="0"/>
          </a:p>
          <a:p>
            <a:pPr>
              <a:buNone/>
            </a:pP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62500" lnSpcReduction="20000"/>
          </a:bodyPr>
          <a:lstStyle/>
          <a:p>
            <a:r>
              <a:rPr lang="en-US" dirty="0"/>
              <a:t>Answer: </a:t>
            </a:r>
            <a:r>
              <a:rPr lang="en-US" b="1" dirty="0" err="1"/>
              <a:t>thymoma</a:t>
            </a:r>
            <a:endParaRPr lang="en-US" b="1" dirty="0"/>
          </a:p>
          <a:p>
            <a:r>
              <a:rPr lang="en-US" b="1" dirty="0"/>
              <a:t>CT</a:t>
            </a:r>
          </a:p>
          <a:p>
            <a:r>
              <a:rPr lang="en-US" dirty="0" err="1"/>
              <a:t>Thymic</a:t>
            </a:r>
            <a:r>
              <a:rPr lang="en-US" dirty="0"/>
              <a:t> epithelial </a:t>
            </a:r>
            <a:r>
              <a:rPr lang="en-US" dirty="0" err="1"/>
              <a:t>tumours</a:t>
            </a:r>
            <a:r>
              <a:rPr lang="en-US" dirty="0"/>
              <a:t> are usually of soft tissue attenuation and are usually located between the sternum and great vessels. A cystic component is common and calcification can be seen in as high as 10-50% of patients which tends to be small and more commonly peripherally located. Although calcifications are most commonly seen in more malignant types of </a:t>
            </a:r>
            <a:r>
              <a:rPr lang="en-US" dirty="0" err="1"/>
              <a:t>thymic</a:t>
            </a:r>
            <a:r>
              <a:rPr lang="en-US" dirty="0"/>
              <a:t> neoplasm, individually they are not considered a discriminatory finding. Of interest CT findings can predict histology as described by the WHO classification scheme for </a:t>
            </a:r>
            <a:r>
              <a:rPr lang="en-US" dirty="0" err="1"/>
              <a:t>thymic</a:t>
            </a:r>
            <a:r>
              <a:rPr lang="en-US" dirty="0"/>
              <a:t> epithelial </a:t>
            </a:r>
            <a:r>
              <a:rPr lang="en-US" dirty="0" err="1"/>
              <a:t>tumours</a:t>
            </a:r>
            <a:r>
              <a:rPr lang="en-US" dirty="0"/>
              <a:t> and thus by extension prognosis </a:t>
            </a:r>
            <a:r>
              <a:rPr lang="en-US" baseline="30000" dirty="0"/>
              <a:t>5-6</a:t>
            </a:r>
            <a:r>
              <a:rPr lang="en-US" dirty="0"/>
              <a:t>. </a:t>
            </a:r>
          </a:p>
          <a:p>
            <a:r>
              <a:rPr lang="en-US" dirty="0"/>
              <a:t>type A: </a:t>
            </a:r>
            <a:r>
              <a:rPr lang="en-US" dirty="0" err="1"/>
              <a:t>tumours</a:t>
            </a:r>
            <a:r>
              <a:rPr lang="en-US" dirty="0"/>
              <a:t> (</a:t>
            </a:r>
            <a:r>
              <a:rPr lang="en-US" dirty="0" err="1"/>
              <a:t>medullary</a:t>
            </a:r>
            <a:r>
              <a:rPr lang="en-US" dirty="0"/>
              <a:t> histology </a:t>
            </a:r>
            <a:r>
              <a:rPr lang="en-US" dirty="0" err="1"/>
              <a:t>thymomas</a:t>
            </a:r>
            <a:r>
              <a:rPr lang="en-US" dirty="0"/>
              <a:t>), are typically rounded, smooth or somewhat </a:t>
            </a:r>
            <a:r>
              <a:rPr lang="en-US" dirty="0" err="1"/>
              <a:t>lobulated</a:t>
            </a:r>
            <a:r>
              <a:rPr lang="en-US" dirty="0"/>
              <a:t> masses of soft tissue attenuation</a:t>
            </a:r>
          </a:p>
          <a:p>
            <a:r>
              <a:rPr lang="en-US" dirty="0"/>
              <a:t>type B: </a:t>
            </a:r>
            <a:r>
              <a:rPr lang="en-US" dirty="0" err="1"/>
              <a:t>tumours</a:t>
            </a:r>
            <a:r>
              <a:rPr lang="en-US" dirty="0"/>
              <a:t> more frequently demonstrate calcification, although calcification is also frequently seen in </a:t>
            </a:r>
            <a:r>
              <a:rPr lang="en-US" dirty="0" err="1"/>
              <a:t>thymic</a:t>
            </a:r>
            <a:r>
              <a:rPr lang="en-US" dirty="0"/>
              <a:t> carcinoma </a:t>
            </a:r>
            <a:r>
              <a:rPr lang="en-US" baseline="30000" dirty="0"/>
              <a:t>6</a:t>
            </a:r>
            <a:endParaRPr lang="en-US" dirty="0"/>
          </a:p>
          <a:p>
            <a:r>
              <a:rPr lang="en-US" dirty="0"/>
              <a:t>type C:</a:t>
            </a:r>
          </a:p>
          <a:p>
            <a:pPr lvl="1"/>
            <a:r>
              <a:rPr lang="en-US" dirty="0" err="1"/>
              <a:t>tumours</a:t>
            </a:r>
            <a:r>
              <a:rPr lang="en-US" dirty="0"/>
              <a:t> (</a:t>
            </a:r>
            <a:r>
              <a:rPr lang="en-US" dirty="0" err="1"/>
              <a:t>thymic</a:t>
            </a:r>
            <a:r>
              <a:rPr lang="en-US" dirty="0"/>
              <a:t> carcinoma) usually demonstrate invasion of </a:t>
            </a:r>
            <a:r>
              <a:rPr lang="en-US" dirty="0" err="1"/>
              <a:t>mediastinal</a:t>
            </a:r>
            <a:r>
              <a:rPr lang="en-US" dirty="0"/>
              <a:t> fat or </a:t>
            </a:r>
            <a:r>
              <a:rPr lang="en-US" dirty="0" err="1"/>
              <a:t>mediastinal</a:t>
            </a:r>
            <a:r>
              <a:rPr lang="en-US" dirty="0"/>
              <a:t> structures and are usually much larger than type A or B </a:t>
            </a:r>
            <a:r>
              <a:rPr lang="en-US" dirty="0" err="1"/>
              <a:t>tumours</a:t>
            </a:r>
            <a:endParaRPr lang="en-US" dirty="0"/>
          </a:p>
          <a:p>
            <a:pPr lvl="1"/>
            <a:r>
              <a:rPr lang="en-US" dirty="0" err="1"/>
              <a:t>mediastinal</a:t>
            </a:r>
            <a:r>
              <a:rPr lang="en-US" dirty="0"/>
              <a:t> lymph node enlargement may be present although the reported frequency of this finding varies widely (13-44%) </a:t>
            </a:r>
            <a:r>
              <a:rPr lang="en-US" baseline="30000" dirty="0"/>
              <a:t>6</a:t>
            </a:r>
            <a:endParaRPr lang="en-US" dirty="0"/>
          </a:p>
          <a:p>
            <a:r>
              <a:rPr lang="en-US" dirty="0"/>
              <a:t>Pleural seeding is seen in invasive </a:t>
            </a:r>
            <a:r>
              <a:rPr lang="en-US" dirty="0" err="1"/>
              <a:t>thymoma</a:t>
            </a:r>
            <a:r>
              <a:rPr lang="en-US" dirty="0"/>
              <a:t> or </a:t>
            </a:r>
            <a:r>
              <a:rPr lang="en-US" dirty="0" err="1"/>
              <a:t>thymic</a:t>
            </a:r>
            <a:r>
              <a:rPr lang="en-US" dirty="0"/>
              <a:t> carcinoma.</a:t>
            </a:r>
          </a:p>
          <a:p>
            <a:endParaRPr lang="en-US" dirty="0"/>
          </a:p>
          <a:p>
            <a:endParaRPr lang="en-US" dirty="0"/>
          </a:p>
          <a:p>
            <a:pPr>
              <a:buNone/>
            </a:pP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70000" lnSpcReduction="20000"/>
          </a:bodyPr>
          <a:lstStyle/>
          <a:p>
            <a:r>
              <a:rPr lang="en-US" dirty="0"/>
              <a:t>Answer: </a:t>
            </a:r>
            <a:r>
              <a:rPr lang="en-US" b="1" dirty="0" err="1"/>
              <a:t>thymoma</a:t>
            </a:r>
            <a:endParaRPr lang="en-US" b="1" dirty="0"/>
          </a:p>
          <a:p>
            <a:r>
              <a:rPr lang="en-US" b="1" dirty="0"/>
              <a:t>MRI</a:t>
            </a:r>
          </a:p>
          <a:p>
            <a:r>
              <a:rPr lang="en-US" b="1" dirty="0"/>
              <a:t>T1:</a:t>
            </a:r>
            <a:r>
              <a:rPr lang="en-US" dirty="0"/>
              <a:t> </a:t>
            </a:r>
            <a:r>
              <a:rPr lang="en-US" dirty="0" err="1"/>
              <a:t>isointense</a:t>
            </a:r>
            <a:r>
              <a:rPr lang="en-US" dirty="0"/>
              <a:t> to slightly </a:t>
            </a:r>
            <a:r>
              <a:rPr lang="en-US" dirty="0" err="1"/>
              <a:t>hyperintense</a:t>
            </a:r>
            <a:r>
              <a:rPr lang="en-US" dirty="0"/>
              <a:t> signal compared to muscle</a:t>
            </a:r>
          </a:p>
          <a:p>
            <a:r>
              <a:rPr lang="en-US" b="1" dirty="0"/>
              <a:t>T2</a:t>
            </a:r>
            <a:endParaRPr lang="en-US" dirty="0"/>
          </a:p>
          <a:p>
            <a:pPr lvl="1"/>
            <a:r>
              <a:rPr lang="en-US" dirty="0"/>
              <a:t>heterogeneous signal, slightly higher than muscle</a:t>
            </a:r>
          </a:p>
          <a:p>
            <a:pPr lvl="1"/>
            <a:r>
              <a:rPr lang="en-US" dirty="0"/>
              <a:t>cystic areas may be seen, especially in larger </a:t>
            </a:r>
            <a:r>
              <a:rPr lang="en-US" dirty="0" err="1"/>
              <a:t>tumours</a:t>
            </a:r>
            <a:endParaRPr lang="en-US" dirty="0"/>
          </a:p>
          <a:p>
            <a:pPr lvl="1"/>
            <a:r>
              <a:rPr lang="en-US" dirty="0"/>
              <a:t>fibrous septa crossing the mass are of low signal intensity</a:t>
            </a:r>
          </a:p>
          <a:p>
            <a:r>
              <a:rPr lang="en-US" b="1" dirty="0"/>
              <a:t>in/out phase imaging:</a:t>
            </a:r>
            <a:r>
              <a:rPr lang="en-US" dirty="0"/>
              <a:t> typically no signal drop out, i.e. no chemical shift</a:t>
            </a:r>
          </a:p>
          <a:p>
            <a:r>
              <a:rPr lang="en-US" b="1" dirty="0"/>
              <a:t>T1 C+ (</a:t>
            </a:r>
            <a:r>
              <a:rPr lang="en-US" b="1" dirty="0" err="1"/>
              <a:t>Gd</a:t>
            </a:r>
            <a:r>
              <a:rPr lang="en-US" b="1" dirty="0"/>
              <a:t>):</a:t>
            </a:r>
            <a:r>
              <a:rPr lang="en-US" dirty="0"/>
              <a:t> linear regions of enhancement may be seen coursing through the mass, thought to represent fibrous </a:t>
            </a:r>
            <a:r>
              <a:rPr lang="en-US" dirty="0" err="1"/>
              <a:t>septae</a:t>
            </a:r>
            <a:r>
              <a:rPr lang="en-US" dirty="0"/>
              <a:t> </a:t>
            </a:r>
            <a:r>
              <a:rPr lang="en-US" baseline="30000" dirty="0"/>
              <a:t>6</a:t>
            </a:r>
            <a:endParaRPr lang="en-US" dirty="0"/>
          </a:p>
          <a:p>
            <a:r>
              <a:rPr lang="en-US" b="1" dirty="0"/>
              <a:t>Nuclear medicine</a:t>
            </a:r>
          </a:p>
          <a:p>
            <a:r>
              <a:rPr lang="en-US" dirty="0" err="1"/>
              <a:t>Thymic</a:t>
            </a:r>
            <a:r>
              <a:rPr lang="en-US" dirty="0"/>
              <a:t> carcinoma has higher FDG-18 PET-CT uptake than other, better differentiated </a:t>
            </a:r>
            <a:r>
              <a:rPr lang="en-US" dirty="0" err="1"/>
              <a:t>thymic</a:t>
            </a:r>
            <a:r>
              <a:rPr lang="en-US" dirty="0"/>
              <a:t> epithelial </a:t>
            </a:r>
            <a:r>
              <a:rPr lang="en-US" dirty="0" err="1"/>
              <a:t>tumours</a:t>
            </a:r>
            <a:r>
              <a:rPr lang="en-US" dirty="0"/>
              <a:t>, as well as normal or </a:t>
            </a:r>
            <a:r>
              <a:rPr lang="en-US" dirty="0" err="1"/>
              <a:t>hyperplastic</a:t>
            </a:r>
            <a:r>
              <a:rPr lang="en-US" dirty="0"/>
              <a:t> thymus. Using an SUV cutoff point of 5.0 high sensitivity (84.6%) and specificity (92.3%) can be achieved when trying to distinguish between </a:t>
            </a:r>
            <a:r>
              <a:rPr lang="en-US" dirty="0" err="1"/>
              <a:t>thymic</a:t>
            </a:r>
            <a:r>
              <a:rPr lang="en-US" dirty="0"/>
              <a:t> carcinoma and </a:t>
            </a:r>
            <a:r>
              <a:rPr lang="en-US" dirty="0" err="1"/>
              <a:t>thymoma</a:t>
            </a:r>
            <a:r>
              <a:rPr lang="en-US" dirty="0"/>
              <a:t> </a:t>
            </a:r>
            <a:r>
              <a:rPr lang="en-US" baseline="30000" dirty="0"/>
              <a:t>5</a:t>
            </a:r>
            <a:r>
              <a:rPr lang="en-US" dirty="0"/>
              <a:t>.</a:t>
            </a:r>
          </a:p>
          <a:p>
            <a:endParaRPr lang="en-US" dirty="0"/>
          </a:p>
          <a:p>
            <a:endParaRPr lang="en-US" dirty="0"/>
          </a:p>
          <a:p>
            <a:endParaRPr lang="en-US" dirty="0"/>
          </a:p>
          <a:p>
            <a:pPr>
              <a:buNone/>
            </a:pP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r>
              <a:rPr lang="en-US" dirty="0"/>
              <a:t>. Pathology.</a:t>
            </a:r>
            <a:endParaRPr lang="uk-UA" dirty="0"/>
          </a:p>
        </p:txBody>
      </p:sp>
      <p:pic>
        <p:nvPicPr>
          <p:cNvPr id="9" name="Содержимое 8" descr="fead63cc265153f6ef252640e87399_jumbo.jpg"/>
          <p:cNvPicPr>
            <a:picLocks noGrp="1" noChangeAspect="1"/>
          </p:cNvPicPr>
          <p:nvPr>
            <p:ph idx="1"/>
          </p:nvPr>
        </p:nvPicPr>
        <p:blipFill>
          <a:blip r:embed="rId2"/>
          <a:stretch>
            <a:fillRect/>
          </a:stretch>
        </p:blipFill>
        <p:spPr>
          <a:xfrm>
            <a:off x="1714480" y="1214422"/>
            <a:ext cx="6392726" cy="5643578"/>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r>
              <a:rPr lang="en-US" dirty="0"/>
              <a:t>. Pathology.</a:t>
            </a:r>
            <a:endParaRPr lang="uk-UA" dirty="0"/>
          </a:p>
        </p:txBody>
      </p:sp>
      <p:pic>
        <p:nvPicPr>
          <p:cNvPr id="4" name="Рисунок 3" descr="images.jpg"/>
          <p:cNvPicPr>
            <a:picLocks noChangeAspect="1"/>
          </p:cNvPicPr>
          <p:nvPr/>
        </p:nvPicPr>
        <p:blipFill>
          <a:blip r:embed="rId2"/>
          <a:stretch>
            <a:fillRect/>
          </a:stretch>
        </p:blipFill>
        <p:spPr>
          <a:xfrm>
            <a:off x="3435749" y="3300393"/>
            <a:ext cx="5708251" cy="3557607"/>
          </a:xfrm>
          <a:prstGeom prst="rect">
            <a:avLst/>
          </a:prstGeom>
        </p:spPr>
      </p:pic>
      <p:pic>
        <p:nvPicPr>
          <p:cNvPr id="6" name="Рисунок 5" descr="1419096949.png"/>
          <p:cNvPicPr>
            <a:picLocks noChangeAspect="1"/>
          </p:cNvPicPr>
          <p:nvPr/>
        </p:nvPicPr>
        <p:blipFill>
          <a:blip r:embed="rId3"/>
          <a:stretch>
            <a:fillRect/>
          </a:stretch>
        </p:blipFill>
        <p:spPr>
          <a:xfrm>
            <a:off x="0" y="1357298"/>
            <a:ext cx="4500562" cy="3786214"/>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20000"/>
          </a:bodyPr>
          <a:lstStyle/>
          <a:p>
            <a:r>
              <a:rPr lang="en-US" dirty="0"/>
              <a:t>Answer: </a:t>
            </a:r>
            <a:r>
              <a:rPr lang="en-US" b="1" dirty="0"/>
              <a:t>thoracic aorta aneurysm</a:t>
            </a:r>
          </a:p>
          <a:p>
            <a:r>
              <a:rPr lang="en-US" b="1" dirty="0"/>
              <a:t>Thoracic aortic aneurysms</a:t>
            </a:r>
            <a:r>
              <a:rPr lang="en-US" dirty="0"/>
              <a:t> are relatively uncommon compared to abdominal aortic aneurysms. There is a wide range of causes, and the ascending aorta is most commonly affected. CTA and MRA are the modalities of choice to image this condition.</a:t>
            </a:r>
          </a:p>
          <a:p>
            <a:r>
              <a:rPr lang="en-US" dirty="0"/>
              <a:t>The term aneurysm is used when the axial diameter of the thoracic aorta is &gt; 5 cm and when it measures 4-5 cm the term dilatation is used</a:t>
            </a:r>
          </a:p>
          <a:p>
            <a:r>
              <a:rPr lang="en-US" dirty="0"/>
              <a:t>Most commonly occur in 50 to 60-year-old age group and incidence is estimated at ~7.5 per 100,000 patient years </a:t>
            </a:r>
            <a:r>
              <a:rPr lang="en-US" baseline="30000" dirty="0"/>
              <a:t>8</a:t>
            </a:r>
            <a:r>
              <a:rPr lang="en-US" dirty="0"/>
              <a:t>. There is a male predominance (M:F=3:1)</a:t>
            </a:r>
          </a:p>
          <a:p>
            <a:endParaRPr lang="en-US" dirty="0"/>
          </a:p>
          <a:p>
            <a:endParaRPr lang="en-US" dirty="0"/>
          </a:p>
          <a:p>
            <a:endParaRPr lang="en-US" dirty="0"/>
          </a:p>
          <a:p>
            <a:pPr>
              <a:buNone/>
            </a:pP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85000" lnSpcReduction="20000"/>
          </a:bodyPr>
          <a:lstStyle/>
          <a:p>
            <a:r>
              <a:rPr lang="en-US" dirty="0"/>
              <a:t>Answer: </a:t>
            </a:r>
            <a:r>
              <a:rPr lang="en-US" b="1" dirty="0"/>
              <a:t>thoracic aorta aneurysm</a:t>
            </a:r>
          </a:p>
          <a:p>
            <a:r>
              <a:rPr lang="en-US" b="1" dirty="0"/>
              <a:t>Location</a:t>
            </a:r>
          </a:p>
          <a:p>
            <a:r>
              <a:rPr lang="en-US" dirty="0" err="1"/>
              <a:t>Aneurysmal</a:t>
            </a:r>
            <a:r>
              <a:rPr lang="en-US" dirty="0"/>
              <a:t> dilatation can affect any part of the thoracic aorta. Relative frequencies are (with some involving more than one segment) </a:t>
            </a:r>
            <a:r>
              <a:rPr lang="en-US" baseline="30000" dirty="0"/>
              <a:t>7</a:t>
            </a:r>
            <a:r>
              <a:rPr lang="en-US" dirty="0"/>
              <a:t>:</a:t>
            </a:r>
          </a:p>
          <a:p>
            <a:r>
              <a:rPr lang="en-US" dirty="0"/>
              <a:t>aortic root/ascending aorta: 60%</a:t>
            </a:r>
          </a:p>
          <a:p>
            <a:r>
              <a:rPr lang="en-US" dirty="0"/>
              <a:t>aortic arch: 10%</a:t>
            </a:r>
          </a:p>
          <a:p>
            <a:r>
              <a:rPr lang="en-US" dirty="0"/>
              <a:t>descending aorta: 40%</a:t>
            </a:r>
          </a:p>
          <a:p>
            <a:r>
              <a:rPr lang="en-US" dirty="0" err="1"/>
              <a:t>thoracoabdominal</a:t>
            </a:r>
            <a:r>
              <a:rPr lang="en-US" dirty="0"/>
              <a:t> segment: 10%</a:t>
            </a:r>
          </a:p>
          <a:p>
            <a:r>
              <a:rPr lang="en-US" b="1" dirty="0"/>
              <a:t>Radiographic features</a:t>
            </a:r>
          </a:p>
          <a:p>
            <a:r>
              <a:rPr lang="en-US" dirty="0"/>
              <a:t>The location and shape of thoracic aortic aneurysms are variable. An aortic aneurysm, as aneurysms elsewhere, can be described as </a:t>
            </a:r>
            <a:r>
              <a:rPr lang="en-US" dirty="0" err="1"/>
              <a:t>saccular</a:t>
            </a:r>
            <a:r>
              <a:rPr lang="en-US" dirty="0"/>
              <a:t> or </a:t>
            </a:r>
            <a:r>
              <a:rPr lang="en-US" dirty="0" err="1"/>
              <a:t>fusiform</a:t>
            </a:r>
            <a:r>
              <a:rPr lang="en-US" dirty="0"/>
              <a:t>. In the case of </a:t>
            </a:r>
            <a:r>
              <a:rPr lang="en-US" dirty="0" err="1"/>
              <a:t>fusiform</a:t>
            </a:r>
            <a:r>
              <a:rPr lang="en-US" dirty="0"/>
              <a:t> dilatation, the term aneurysm should be applied when the diameter is &gt;4 cm</a:t>
            </a:r>
          </a:p>
          <a:p>
            <a:endParaRPr lang="en-US" dirty="0"/>
          </a:p>
          <a:p>
            <a:endParaRPr lang="en-US" dirty="0"/>
          </a:p>
          <a:p>
            <a:endParaRPr lang="en-US" dirty="0"/>
          </a:p>
          <a:p>
            <a:pPr>
              <a:buNone/>
            </a:pP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70000" lnSpcReduction="20000"/>
          </a:bodyPr>
          <a:lstStyle/>
          <a:p>
            <a:r>
              <a:rPr lang="en-US" dirty="0"/>
              <a:t>Answer: </a:t>
            </a:r>
            <a:r>
              <a:rPr lang="en-US" b="1" dirty="0"/>
              <a:t>thoracic aorta aneurysm</a:t>
            </a:r>
          </a:p>
          <a:p>
            <a:r>
              <a:rPr lang="en-US" b="1" dirty="0"/>
              <a:t>Plain radiograph</a:t>
            </a:r>
          </a:p>
          <a:p>
            <a:r>
              <a:rPr lang="en-US" dirty="0"/>
              <a:t>The thoracic aorta can usually be seen on both frontal and lateral chest radiographs, and aneurysms are often obvious. However, it is difficult to assess size accurately (due to magnification effects and often poor </a:t>
            </a:r>
            <a:r>
              <a:rPr lang="en-US" dirty="0" err="1"/>
              <a:t>visualisation</a:t>
            </a:r>
            <a:r>
              <a:rPr lang="en-US" dirty="0"/>
              <a:t> on the side of the artery).</a:t>
            </a:r>
          </a:p>
          <a:p>
            <a:r>
              <a:rPr lang="en-US" dirty="0"/>
              <a:t>Additionally, </a:t>
            </a:r>
            <a:r>
              <a:rPr lang="en-US" dirty="0" err="1"/>
              <a:t>mediastinal</a:t>
            </a:r>
            <a:r>
              <a:rPr lang="en-US" dirty="0"/>
              <a:t> masses may mimic aortic aneurysms.</a:t>
            </a:r>
          </a:p>
          <a:p>
            <a:r>
              <a:rPr lang="en-US" dirty="0"/>
              <a:t>Mural calcification is seen both in atherosclerotic disease as well as various causes of </a:t>
            </a:r>
            <a:r>
              <a:rPr lang="en-US" dirty="0" err="1"/>
              <a:t>aortitis</a:t>
            </a:r>
            <a:r>
              <a:rPr lang="en-US" dirty="0"/>
              <a:t> (see causes of ascending aorta calcification).</a:t>
            </a:r>
          </a:p>
          <a:p>
            <a:r>
              <a:rPr lang="en-US" b="1" dirty="0"/>
              <a:t>Ultrasound</a:t>
            </a:r>
          </a:p>
          <a:p>
            <a:r>
              <a:rPr lang="en-US" dirty="0"/>
              <a:t>Unlike abdominal aneurysms that can usually be readily assessed and monitored with ultrasound, thoracic aortic aneurysms are encased in bone and air making </a:t>
            </a:r>
            <a:r>
              <a:rPr lang="en-US" dirty="0" err="1"/>
              <a:t>transthoracic</a:t>
            </a:r>
            <a:r>
              <a:rPr lang="en-US" dirty="0"/>
              <a:t> ultrasound of no use.</a:t>
            </a:r>
          </a:p>
          <a:p>
            <a:r>
              <a:rPr lang="en-US" dirty="0" err="1"/>
              <a:t>Transoesophageal</a:t>
            </a:r>
            <a:r>
              <a:rPr lang="en-US" dirty="0"/>
              <a:t> echocardiography can </a:t>
            </a:r>
            <a:r>
              <a:rPr lang="en-US" dirty="0" err="1"/>
              <a:t>visualise</a:t>
            </a:r>
            <a:r>
              <a:rPr lang="en-US" dirty="0"/>
              <a:t> much of the descending aorta, but due to its invasive nature is not routinely used.</a:t>
            </a:r>
          </a:p>
          <a:p>
            <a:endParaRPr lang="en-US" dirty="0"/>
          </a:p>
          <a:p>
            <a:endParaRPr lang="en-US" dirty="0"/>
          </a:p>
          <a:p>
            <a:endParaRPr lang="en-US" dirty="0"/>
          </a:p>
          <a:p>
            <a:endParaRPr lang="en-US" dirty="0"/>
          </a:p>
          <a:p>
            <a:pPr>
              <a:buNone/>
            </a:pP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62500" lnSpcReduction="20000"/>
          </a:bodyPr>
          <a:lstStyle/>
          <a:p>
            <a:r>
              <a:rPr lang="en-US" dirty="0"/>
              <a:t>Answer: </a:t>
            </a:r>
            <a:r>
              <a:rPr lang="en-US" b="1" dirty="0"/>
              <a:t>thoracic aorta aneurysm</a:t>
            </a:r>
          </a:p>
          <a:p>
            <a:r>
              <a:rPr lang="en-US" b="1" dirty="0"/>
              <a:t>CT</a:t>
            </a:r>
          </a:p>
          <a:p>
            <a:r>
              <a:rPr lang="en-US" dirty="0"/>
              <a:t>CTA is the work-horse of aneurysm assessment able to rapidly image the relevant vascular territory with high resolution. It can </a:t>
            </a:r>
            <a:r>
              <a:rPr lang="en-US" dirty="0" err="1"/>
              <a:t>visualise</a:t>
            </a:r>
            <a:r>
              <a:rPr lang="en-US" dirty="0"/>
              <a:t> both the sac and the lumen and detect potential complications.</a:t>
            </a:r>
          </a:p>
          <a:p>
            <a:r>
              <a:rPr lang="en-US" dirty="0"/>
              <a:t>Typically aneurysms appear as dilatations of the lumen. The walls may be thin or thickened by the presence of a mural thrombus (circumferential or more frequently eccentric).</a:t>
            </a:r>
          </a:p>
          <a:p>
            <a:r>
              <a:rPr lang="en-US" dirty="0"/>
              <a:t>Calcified atherosclerotic disease is often identified not only in the wall of an aneurysm but adjacent arteries.</a:t>
            </a:r>
          </a:p>
          <a:p>
            <a:r>
              <a:rPr lang="en-US" dirty="0"/>
              <a:t>If rupture or leak has occurred </a:t>
            </a:r>
            <a:r>
              <a:rPr lang="en-US" dirty="0" err="1"/>
              <a:t>haematoma</a:t>
            </a:r>
            <a:r>
              <a:rPr lang="en-US" dirty="0"/>
              <a:t>/fluid may be seen adjacent to the aorta, in the left pleural cavity or the pericardium.</a:t>
            </a:r>
          </a:p>
          <a:p>
            <a:r>
              <a:rPr lang="en-US" dirty="0"/>
              <a:t>See main article: reporting tips for aortic aneurysms.</a:t>
            </a:r>
          </a:p>
          <a:p>
            <a:r>
              <a:rPr lang="en-US" b="1" dirty="0"/>
              <a:t>MRI</a:t>
            </a:r>
          </a:p>
          <a:p>
            <a:r>
              <a:rPr lang="en-US" dirty="0"/>
              <a:t>MRI has the advantage of not requiring </a:t>
            </a:r>
            <a:r>
              <a:rPr lang="en-US" dirty="0" err="1"/>
              <a:t>ionising</a:t>
            </a:r>
            <a:r>
              <a:rPr lang="en-US" dirty="0"/>
              <a:t> radiation or large volumes of iodinated contrast</a:t>
            </a:r>
            <a:r>
              <a:rPr lang="en-US" baseline="30000" dirty="0"/>
              <a:t> 2</a:t>
            </a:r>
            <a:r>
              <a:rPr lang="en-US" dirty="0"/>
              <a:t>. This is particularly advantageous in young patients with connective tissue disorders. However, there are limitations in patients with pacemakers, and those with reduced renal function (see </a:t>
            </a:r>
            <a:r>
              <a:rPr lang="en-US" dirty="0" err="1"/>
              <a:t>nephrogenic</a:t>
            </a:r>
            <a:r>
              <a:rPr lang="en-US" dirty="0"/>
              <a:t> systemic fibrosis)</a:t>
            </a:r>
          </a:p>
          <a:p>
            <a:r>
              <a:rPr lang="en-US" dirty="0"/>
              <a:t>Acquisitions capable of being reformatted in three dimensions are essential to allow for accurate luminal measurement</a:t>
            </a:r>
          </a:p>
          <a:p>
            <a:endParaRPr lang="en-US" dirty="0"/>
          </a:p>
          <a:p>
            <a:endParaRPr lang="en-US" dirty="0"/>
          </a:p>
          <a:p>
            <a:endParaRPr lang="en-US" dirty="0"/>
          </a:p>
          <a:p>
            <a:endParaRPr lang="en-US" dirty="0"/>
          </a:p>
          <a:p>
            <a:pPr>
              <a:buNone/>
            </a:pP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r>
              <a:rPr lang="en-US" dirty="0"/>
              <a:t>Answer: </a:t>
            </a:r>
            <a:r>
              <a:rPr lang="en-US" b="1" dirty="0"/>
              <a:t>thoracic aorta aneurysm</a:t>
            </a:r>
          </a:p>
          <a:p>
            <a:r>
              <a:rPr lang="en-US" b="1" dirty="0"/>
              <a:t>Digital subtraction angiography (DSA)</a:t>
            </a:r>
          </a:p>
          <a:p>
            <a:r>
              <a:rPr lang="en-US" dirty="0"/>
              <a:t>Although angiography has long been considered the gold standard for vascular imaging, it has largely been superseded by CTA and MRA, which can obtain 3D volumetric data, and able to assess the </a:t>
            </a:r>
            <a:r>
              <a:rPr lang="en-US" dirty="0" err="1"/>
              <a:t>extraluminal</a:t>
            </a:r>
            <a:r>
              <a:rPr lang="en-US" dirty="0"/>
              <a:t> soft tissues.</a:t>
            </a:r>
          </a:p>
          <a:p>
            <a:r>
              <a:rPr lang="en-US" dirty="0"/>
              <a:t>Angiography is however used during endovascular repair</a:t>
            </a:r>
          </a:p>
          <a:p>
            <a:endParaRPr lang="en-US" dirty="0"/>
          </a:p>
          <a:p>
            <a:endParaRPr lang="en-US" dirty="0"/>
          </a:p>
          <a:p>
            <a:endParaRPr lang="en-US" dirty="0"/>
          </a:p>
          <a:p>
            <a:endParaRPr lang="en-US" dirty="0"/>
          </a:p>
          <a:p>
            <a:endParaRPr lang="en-US" dirty="0"/>
          </a:p>
          <a:p>
            <a:pPr>
              <a:buNone/>
            </a:pP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0166" y="3143248"/>
            <a:ext cx="7498080" cy="1143000"/>
          </a:xfrm>
        </p:spPr>
        <p:txBody>
          <a:bodyPr/>
          <a:lstStyle/>
          <a:p>
            <a:pPr algn="ctr"/>
            <a:r>
              <a:rPr lang="en-US" dirty="0"/>
              <a:t>Thank you</a:t>
            </a:r>
            <a:endParaRPr lang="uk-U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420</TotalTime>
  <Words>3923</Words>
  <Application>Microsoft Office PowerPoint</Application>
  <PresentationFormat>Экран (4:3)</PresentationFormat>
  <Paragraphs>517</Paragraphs>
  <Slides>71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71</vt:i4>
      </vt:variant>
    </vt:vector>
  </HeadingPairs>
  <TitlesOfParts>
    <vt:vector size="77" baseType="lpstr">
      <vt:lpstr>Arial Narrow</vt:lpstr>
      <vt:lpstr>Corbel</vt:lpstr>
      <vt:lpstr>Gill Sans MT</vt:lpstr>
      <vt:lpstr>Verdana</vt:lpstr>
      <vt:lpstr>Wingdings 2</vt:lpstr>
      <vt:lpstr>Солнцестояние</vt:lpstr>
      <vt:lpstr>Imaging of mediastinum. </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 Radiographic anatomy. CXR</vt:lpstr>
      <vt:lpstr>Mediastinum. Radiographic anatomy. CXR. Lines and stripes.</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CT</vt:lpstr>
      <vt:lpstr>Mediastinum. Radiographic anatomy. MRI</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Imaging of mediastinum. </dc:title>
  <dc:creator>Misha</dc:creator>
  <cp:lastModifiedBy>Катерина Михайлівна Дойкова</cp:lastModifiedBy>
  <cp:revision>65</cp:revision>
  <dcterms:created xsi:type="dcterms:W3CDTF">2018-01-09T14:16:11Z</dcterms:created>
  <dcterms:modified xsi:type="dcterms:W3CDTF">2021-10-14T04:27:37Z</dcterms:modified>
</cp:coreProperties>
</file>