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87" r:id="rId3"/>
    <p:sldId id="257" r:id="rId4"/>
    <p:sldId id="289" r:id="rId5"/>
    <p:sldId id="284" r:id="rId6"/>
    <p:sldId id="285" r:id="rId7"/>
    <p:sldId id="290" r:id="rId8"/>
    <p:sldId id="266" r:id="rId9"/>
    <p:sldId id="267" r:id="rId10"/>
    <p:sldId id="291" r:id="rId11"/>
    <p:sldId id="286" r:id="rId12"/>
    <p:sldId id="288" r:id="rId13"/>
    <p:sldId id="270" r:id="rId14"/>
    <p:sldId id="271" r:id="rId15"/>
    <p:sldId id="295" r:id="rId16"/>
    <p:sldId id="296" r:id="rId17"/>
    <p:sldId id="294" r:id="rId18"/>
    <p:sldId id="297" r:id="rId19"/>
    <p:sldId id="298" r:id="rId20"/>
    <p:sldId id="299" r:id="rId21"/>
    <p:sldId id="300" r:id="rId22"/>
    <p:sldId id="301" r:id="rId23"/>
    <p:sldId id="302" r:id="rId24"/>
    <p:sldId id="303" r:id="rId25"/>
    <p:sldId id="293" r:id="rId26"/>
    <p:sldId id="304" r:id="rId27"/>
    <p:sldId id="305" r:id="rId28"/>
    <p:sldId id="306" r:id="rId29"/>
    <p:sldId id="307" r:id="rId30"/>
    <p:sldId id="308" r:id="rId31"/>
    <p:sldId id="309" r:id="rId32"/>
    <p:sldId id="310" r:id="rId33"/>
    <p:sldId id="311" r:id="rId34"/>
    <p:sldId id="312" r:id="rId35"/>
    <p:sldId id="313" r:id="rId36"/>
    <p:sldId id="314" r:id="rId37"/>
    <p:sldId id="315" r:id="rId38"/>
    <p:sldId id="316" r:id="rId39"/>
    <p:sldId id="317" r:id="rId40"/>
    <p:sldId id="318" r:id="rId41"/>
    <p:sldId id="319" r:id="rId42"/>
    <p:sldId id="320" r:id="rId43"/>
    <p:sldId id="321" r:id="rId44"/>
    <p:sldId id="322" r:id="rId45"/>
    <p:sldId id="323" r:id="rId46"/>
    <p:sldId id="324" r:id="rId47"/>
    <p:sldId id="325" r:id="rId48"/>
    <p:sldId id="326" r:id="rId49"/>
    <p:sldId id="327" r:id="rId50"/>
    <p:sldId id="328" r:id="rId51"/>
    <p:sldId id="330" r:id="rId52"/>
    <p:sldId id="329" r:id="rId5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01" autoAdjust="0"/>
    <p:restoredTop sz="94660"/>
  </p:normalViewPr>
  <p:slideViewPr>
    <p:cSldViewPr>
      <p:cViewPr varScale="1">
        <p:scale>
          <a:sx n="54" d="100"/>
          <a:sy n="54" d="100"/>
        </p:scale>
        <p:origin x="341" y="53"/>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7.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943CC7F3-92DA-4AEA-B051-04C3EACBA29A}" type="datetimeFigureOut">
              <a:rPr lang="ru-RU" smtClean="0"/>
              <a:pPr/>
              <a:t>16.10.2021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3E90F2B-CFF4-440E-9807-5B8675FCB02C}" type="slidenum">
              <a:rPr lang="ru-RU" smtClean="0"/>
              <a:pPr/>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43CC7F3-92DA-4AEA-B051-04C3EACBA29A}" type="datetimeFigureOut">
              <a:rPr lang="ru-RU" smtClean="0"/>
              <a:pPr/>
              <a:t>16.10.2021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3E90F2B-CFF4-440E-9807-5B8675FCB02C}" type="slidenum">
              <a:rPr lang="ru-RU" smtClean="0"/>
              <a:pPr/>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43CC7F3-92DA-4AEA-B051-04C3EACBA29A}" type="datetimeFigureOut">
              <a:rPr lang="ru-RU" smtClean="0"/>
              <a:pPr/>
              <a:t>16.10.2021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3E90F2B-CFF4-440E-9807-5B8675FCB02C}"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43CC7F3-92DA-4AEA-B051-04C3EACBA29A}" type="datetimeFigureOut">
              <a:rPr lang="ru-RU" smtClean="0"/>
              <a:pPr/>
              <a:t>16.10.2021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3E90F2B-CFF4-440E-9807-5B8675FCB02C}" type="slidenum">
              <a:rPr lang="ru-RU" smtClean="0"/>
              <a:pPr/>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943CC7F3-92DA-4AEA-B051-04C3EACBA29A}" type="datetimeFigureOut">
              <a:rPr lang="ru-RU" smtClean="0"/>
              <a:pPr/>
              <a:t>16.10.2021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F3E90F2B-CFF4-440E-9807-5B8675FCB02C}" type="slidenum">
              <a:rPr lang="ru-RU" smtClean="0"/>
              <a:pPr/>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943CC7F3-92DA-4AEA-B051-04C3EACBA29A}" type="datetimeFigureOut">
              <a:rPr lang="ru-RU" smtClean="0"/>
              <a:pPr/>
              <a:t>16.10.2021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F3E90F2B-CFF4-440E-9807-5B8675FCB02C}"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3CC7F3-92DA-4AEA-B051-04C3EACBA29A}" type="datetimeFigureOut">
              <a:rPr lang="ru-RU" smtClean="0"/>
              <a:pPr/>
              <a:t>16.10.2021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F3E90F2B-CFF4-440E-9807-5B8675FCB02C}"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943CC7F3-92DA-4AEA-B051-04C3EACBA29A}" type="datetimeFigureOut">
              <a:rPr lang="ru-RU" smtClean="0"/>
              <a:pPr/>
              <a:t>16.10.2021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3E90F2B-CFF4-440E-9807-5B8675FCB02C}"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943CC7F3-92DA-4AEA-B051-04C3EACBA29A}" type="datetimeFigureOut">
              <a:rPr lang="ru-RU" smtClean="0"/>
              <a:pPr/>
              <a:t>16.10.2021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3E90F2B-CFF4-440E-9807-5B8675FCB02C}" type="slidenum">
              <a:rPr lang="ru-RU" smtClean="0"/>
              <a:pPr/>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943CC7F3-92DA-4AEA-B051-04C3EACBA29A}" type="datetimeFigureOut">
              <a:rPr lang="ru-RU" smtClean="0"/>
              <a:pPr/>
              <a:t>16.10.2021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3E90F2B-CFF4-440E-9807-5B8675FCB02C}"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43CC7F3-92DA-4AEA-B051-04C3EACBA29A}" type="datetimeFigureOut">
              <a:rPr lang="ru-RU" smtClean="0"/>
              <a:pPr/>
              <a:t>16.10.2021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3E90F2B-CFF4-440E-9807-5B8675FCB02C}"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Заголовок, текст и 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70013" y="301625"/>
            <a:ext cx="7313612"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1370013" y="1827213"/>
            <a:ext cx="3579812"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quarter" idx="2"/>
          </p:nvPr>
        </p:nvSpPr>
        <p:spPr>
          <a:xfrm>
            <a:off x="5102225" y="1827213"/>
            <a:ext cx="3581400" cy="1981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Объект 4"/>
          <p:cNvSpPr>
            <a:spLocks noGrp="1"/>
          </p:cNvSpPr>
          <p:nvPr>
            <p:ph sz="quarter" idx="3"/>
          </p:nvPr>
        </p:nvSpPr>
        <p:spPr>
          <a:xfrm>
            <a:off x="5102225" y="3960813"/>
            <a:ext cx="3581400" cy="1981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Rectangle 8"/>
          <p:cNvSpPr>
            <a:spLocks noGrp="1" noChangeArrowheads="1"/>
          </p:cNvSpPr>
          <p:nvPr>
            <p:ph type="dt" sz="half" idx="10"/>
          </p:nvPr>
        </p:nvSpPr>
        <p:spPr>
          <a:ln/>
        </p:spPr>
        <p:txBody>
          <a:bodyPr/>
          <a:lstStyle>
            <a:lvl1pPr>
              <a:defRPr/>
            </a:lvl1pPr>
          </a:lstStyle>
          <a:p>
            <a:pPr>
              <a:defRPr/>
            </a:pPr>
            <a:endParaRPr lang="ru-RU"/>
          </a:p>
        </p:txBody>
      </p:sp>
      <p:sp>
        <p:nvSpPr>
          <p:cNvPr id="7" name="Rectangle 9"/>
          <p:cNvSpPr>
            <a:spLocks noGrp="1" noChangeArrowheads="1"/>
          </p:cNvSpPr>
          <p:nvPr>
            <p:ph type="ftr" sz="quarter" idx="11"/>
          </p:nvPr>
        </p:nvSpPr>
        <p:spPr>
          <a:ln/>
        </p:spPr>
        <p:txBody>
          <a:bodyPr/>
          <a:lstStyle>
            <a:lvl1pPr>
              <a:defRPr/>
            </a:lvl1pPr>
          </a:lstStyle>
          <a:p>
            <a:pPr>
              <a:defRPr/>
            </a:pPr>
            <a:endParaRPr lang="ru-RU"/>
          </a:p>
        </p:txBody>
      </p:sp>
      <p:sp>
        <p:nvSpPr>
          <p:cNvPr id="8" name="Rectangle 10"/>
          <p:cNvSpPr>
            <a:spLocks noGrp="1" noChangeArrowheads="1"/>
          </p:cNvSpPr>
          <p:nvPr>
            <p:ph type="sldNum" sz="quarter" idx="12"/>
          </p:nvPr>
        </p:nvSpPr>
        <p:spPr>
          <a:ln/>
        </p:spPr>
        <p:txBody>
          <a:bodyPr/>
          <a:lstStyle>
            <a:lvl1pPr>
              <a:defRPr/>
            </a:lvl1pPr>
          </a:lstStyle>
          <a:p>
            <a:fld id="{D989CC5A-E878-4AFB-B448-E7EEDC161D5D}" type="slidenum">
              <a:rPr lang="ru-RU" altLang="uk-UA"/>
              <a:pPr/>
              <a:t>‹#›</a:t>
            </a:fld>
            <a:endParaRPr lang="ru-RU" altLang="uk-UA"/>
          </a:p>
        </p:txBody>
      </p:sp>
    </p:spTree>
    <p:extLst>
      <p:ext uri="{BB962C8B-B14F-4D97-AF65-F5344CB8AC3E}">
        <p14:creationId xmlns:p14="http://schemas.microsoft.com/office/powerpoint/2010/main" val="19240554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cSld name="Заголовок и четыре объекта">
    <p:spTree>
      <p:nvGrpSpPr>
        <p:cNvPr id="1" name=""/>
        <p:cNvGrpSpPr/>
        <p:nvPr/>
      </p:nvGrpSpPr>
      <p:grpSpPr>
        <a:xfrm>
          <a:off x="0" y="0"/>
          <a:ext cx="0" cy="0"/>
          <a:chOff x="0" y="0"/>
          <a:chExt cx="0" cy="0"/>
        </a:xfrm>
      </p:grpSpPr>
      <p:sp>
        <p:nvSpPr>
          <p:cNvPr id="2" name="Заголовок 1"/>
          <p:cNvSpPr>
            <a:spLocks noGrp="1"/>
          </p:cNvSpPr>
          <p:nvPr>
            <p:ph type="title" sz="quarter"/>
          </p:nvPr>
        </p:nvSpPr>
        <p:spPr>
          <a:xfrm>
            <a:off x="1370013" y="301625"/>
            <a:ext cx="7313612" cy="1143000"/>
          </a:xfrm>
        </p:spPr>
        <p:txBody>
          <a:bodyPr/>
          <a:lstStyle/>
          <a:p>
            <a:r>
              <a:rPr lang="ru-RU" smtClean="0"/>
              <a:t>Образец заголовка</a:t>
            </a:r>
            <a:endParaRPr lang="ru-RU"/>
          </a:p>
        </p:txBody>
      </p:sp>
      <p:sp>
        <p:nvSpPr>
          <p:cNvPr id="3" name="Объект 2"/>
          <p:cNvSpPr>
            <a:spLocks noGrp="1"/>
          </p:cNvSpPr>
          <p:nvPr>
            <p:ph sz="quarter" idx="1"/>
          </p:nvPr>
        </p:nvSpPr>
        <p:spPr>
          <a:xfrm>
            <a:off x="1370013" y="1827213"/>
            <a:ext cx="3579812" cy="1981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quarter" idx="2"/>
          </p:nvPr>
        </p:nvSpPr>
        <p:spPr>
          <a:xfrm>
            <a:off x="5102225" y="1827213"/>
            <a:ext cx="3581400" cy="1981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Объект 4"/>
          <p:cNvSpPr>
            <a:spLocks noGrp="1"/>
          </p:cNvSpPr>
          <p:nvPr>
            <p:ph sz="quarter" idx="3"/>
          </p:nvPr>
        </p:nvSpPr>
        <p:spPr>
          <a:xfrm>
            <a:off x="1370013" y="3960813"/>
            <a:ext cx="3579812" cy="1981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Объект 5"/>
          <p:cNvSpPr>
            <a:spLocks noGrp="1"/>
          </p:cNvSpPr>
          <p:nvPr>
            <p:ph sz="quarter" idx="4"/>
          </p:nvPr>
        </p:nvSpPr>
        <p:spPr>
          <a:xfrm>
            <a:off x="5102225" y="3960813"/>
            <a:ext cx="3581400" cy="1981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8"/>
          <p:cNvSpPr>
            <a:spLocks noGrp="1" noChangeArrowheads="1"/>
          </p:cNvSpPr>
          <p:nvPr>
            <p:ph type="dt" sz="half" idx="10"/>
          </p:nvPr>
        </p:nvSpPr>
        <p:spPr>
          <a:ln/>
        </p:spPr>
        <p:txBody>
          <a:bodyPr/>
          <a:lstStyle>
            <a:lvl1pPr>
              <a:defRPr/>
            </a:lvl1pPr>
          </a:lstStyle>
          <a:p>
            <a:pPr>
              <a:defRPr/>
            </a:pPr>
            <a:endParaRPr lang="ru-RU"/>
          </a:p>
        </p:txBody>
      </p:sp>
      <p:sp>
        <p:nvSpPr>
          <p:cNvPr id="8" name="Rectangle 9"/>
          <p:cNvSpPr>
            <a:spLocks noGrp="1" noChangeArrowheads="1"/>
          </p:cNvSpPr>
          <p:nvPr>
            <p:ph type="ftr" sz="quarter" idx="11"/>
          </p:nvPr>
        </p:nvSpPr>
        <p:spPr>
          <a:ln/>
        </p:spPr>
        <p:txBody>
          <a:bodyPr/>
          <a:lstStyle>
            <a:lvl1pPr>
              <a:defRPr/>
            </a:lvl1pPr>
          </a:lstStyle>
          <a:p>
            <a:pPr>
              <a:defRPr/>
            </a:pPr>
            <a:endParaRPr lang="ru-RU"/>
          </a:p>
        </p:txBody>
      </p:sp>
      <p:sp>
        <p:nvSpPr>
          <p:cNvPr id="9" name="Rectangle 10"/>
          <p:cNvSpPr>
            <a:spLocks noGrp="1" noChangeArrowheads="1"/>
          </p:cNvSpPr>
          <p:nvPr>
            <p:ph type="sldNum" sz="quarter" idx="12"/>
          </p:nvPr>
        </p:nvSpPr>
        <p:spPr>
          <a:ln/>
        </p:spPr>
        <p:txBody>
          <a:bodyPr/>
          <a:lstStyle>
            <a:lvl1pPr>
              <a:defRPr/>
            </a:lvl1pPr>
          </a:lstStyle>
          <a:p>
            <a:fld id="{452A073C-CCC1-44EA-9BF4-2B511408B332}" type="slidenum">
              <a:rPr lang="ru-RU" altLang="uk-UA"/>
              <a:pPr/>
              <a:t>‹#›</a:t>
            </a:fld>
            <a:endParaRPr lang="ru-RU" altLang="uk-UA"/>
          </a:p>
        </p:txBody>
      </p:sp>
    </p:spTree>
    <p:extLst>
      <p:ext uri="{BB962C8B-B14F-4D97-AF65-F5344CB8AC3E}">
        <p14:creationId xmlns:p14="http://schemas.microsoft.com/office/powerpoint/2010/main" val="17533504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943CC7F3-92DA-4AEA-B051-04C3EACBA29A}" type="datetimeFigureOut">
              <a:rPr lang="ru-RU" smtClean="0"/>
              <a:pPr/>
              <a:t>16.10.2021</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F3E90F2B-CFF4-440E-9807-5B8675FCB02C}"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4.xml"/><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file:///D:\&#1057;&#1058;&#1054;&#1051;%206\FAL%20-%20Biotechnica%202001%20-%20Better%20Beads%20by%20JetCutting_files\tb_thema04-5e.jpg" TargetMode="External"/><Relationship Id="rId2" Type="http://schemas.openxmlformats.org/officeDocument/2006/relationships/image" Target="../media/image40.jpeg"/><Relationship Id="rId1" Type="http://schemas.openxmlformats.org/officeDocument/2006/relationships/slideLayout" Target="../slideLayouts/slideLayout12.xml"/><Relationship Id="rId5" Type="http://schemas.openxmlformats.org/officeDocument/2006/relationships/image" Target="file:///D:\&#1057;&#1058;&#1054;&#1051;%206\FAL%20-%20Biotechnica%202001%20-%20Better%20Beads%20by%20JetCutting_files\tb_thema04-5c.jpg" TargetMode="External"/><Relationship Id="rId4" Type="http://schemas.openxmlformats.org/officeDocument/2006/relationships/image" Target="../media/image41.jpeg"/></Relationships>
</file>

<file path=ppt/slides/_rels/slide45.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oleObject" Target="../embeddings/oleObject1.bin"/><Relationship Id="rId7" Type="http://schemas.openxmlformats.org/officeDocument/2006/relationships/image" Target="../media/image45.png"/><Relationship Id="rId2" Type="http://schemas.openxmlformats.org/officeDocument/2006/relationships/slideLayout" Target="../slideLayouts/slideLayout13.xml"/><Relationship Id="rId1" Type="http://schemas.openxmlformats.org/officeDocument/2006/relationships/vmlDrawing" Target="../drawings/vmlDrawing1.v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4.xml"/><Relationship Id="rId1" Type="http://schemas.openxmlformats.org/officeDocument/2006/relationships/vmlDrawing" Target="../drawings/vmlDrawing2.vml"/><Relationship Id="rId5" Type="http://schemas.openxmlformats.org/officeDocument/2006/relationships/image" Target="../media/image48.png"/><Relationship Id="rId4" Type="http://schemas.openxmlformats.org/officeDocument/2006/relationships/image" Target="../media/image47.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83568" y="1772816"/>
            <a:ext cx="7776864" cy="4536504"/>
          </a:xfrm>
        </p:spPr>
        <p:txBody>
          <a:bodyPr>
            <a:normAutofit fontScale="92500" lnSpcReduction="10000"/>
          </a:bodyPr>
          <a:lstStyle/>
          <a:p>
            <a:pPr algn="ctr"/>
            <a:endParaRPr lang="en-US" sz="3200" b="1" dirty="0" smtClean="0">
              <a:solidFill>
                <a:schemeClr val="bg2">
                  <a:lumMod val="10000"/>
                </a:schemeClr>
              </a:solidFill>
              <a:effectLst>
                <a:outerShdw blurRad="38100" dist="38100" dir="2700000" algn="tl">
                  <a:srgbClr val="000000">
                    <a:alpha val="43137"/>
                  </a:srgbClr>
                </a:outerShdw>
              </a:effectLst>
            </a:endParaRPr>
          </a:p>
          <a:p>
            <a:pPr algn="ctr"/>
            <a:r>
              <a:rPr lang="ru-RU" sz="3200" b="1" dirty="0" err="1" smtClean="0">
                <a:solidFill>
                  <a:schemeClr val="bg2">
                    <a:lumMod val="10000"/>
                  </a:schemeClr>
                </a:solidFill>
                <a:effectLst>
                  <a:outerShdw blurRad="38100" dist="38100" dir="2700000" algn="tl">
                    <a:srgbClr val="000000">
                      <a:alpha val="43137"/>
                    </a:srgbClr>
                  </a:outerShdw>
                </a:effectLst>
              </a:rPr>
              <a:t>Практичне</a:t>
            </a:r>
            <a:r>
              <a:rPr lang="ru-RU" sz="3200" b="1" dirty="0" smtClean="0">
                <a:solidFill>
                  <a:schemeClr val="bg2">
                    <a:lumMod val="10000"/>
                  </a:schemeClr>
                </a:solidFill>
                <a:effectLst>
                  <a:outerShdw blurRad="38100" dist="38100" dir="2700000" algn="tl">
                    <a:srgbClr val="000000">
                      <a:alpha val="43137"/>
                    </a:srgbClr>
                  </a:outerShdw>
                </a:effectLst>
              </a:rPr>
              <a:t> </a:t>
            </a:r>
            <a:r>
              <a:rPr lang="ru-RU" sz="3200" b="1" dirty="0" err="1" smtClean="0">
                <a:solidFill>
                  <a:schemeClr val="bg2">
                    <a:lumMod val="10000"/>
                  </a:schemeClr>
                </a:solidFill>
                <a:effectLst>
                  <a:outerShdw blurRad="38100" dist="38100" dir="2700000" algn="tl">
                    <a:srgbClr val="000000">
                      <a:alpha val="43137"/>
                    </a:srgbClr>
                  </a:outerShdw>
                </a:effectLst>
              </a:rPr>
              <a:t>заняття</a:t>
            </a:r>
            <a:r>
              <a:rPr lang="ru-RU" sz="3200" b="1" dirty="0" smtClean="0">
                <a:solidFill>
                  <a:schemeClr val="bg2">
                    <a:lumMod val="10000"/>
                  </a:schemeClr>
                </a:solidFill>
                <a:effectLst>
                  <a:outerShdw blurRad="38100" dist="38100" dir="2700000" algn="tl">
                    <a:srgbClr val="000000">
                      <a:alpha val="43137"/>
                    </a:srgbClr>
                  </a:outerShdw>
                </a:effectLst>
              </a:rPr>
              <a:t> 1:</a:t>
            </a:r>
          </a:p>
          <a:p>
            <a:pPr algn="ctr"/>
            <a:r>
              <a:rPr lang="ru-RU" sz="2800" dirty="0" smtClean="0">
                <a:solidFill>
                  <a:srgbClr val="FF0000"/>
                </a:solidFill>
                <a:effectLst>
                  <a:outerShdw blurRad="38100" dist="38100" dir="2700000" algn="tl">
                    <a:srgbClr val="000000">
                      <a:alpha val="43137"/>
                    </a:srgbClr>
                  </a:outerShdw>
                </a:effectLst>
              </a:rPr>
              <a:t>«Допоміжні </a:t>
            </a:r>
            <a:r>
              <a:rPr lang="ru-RU" sz="2800" dirty="0">
                <a:solidFill>
                  <a:srgbClr val="FF0000"/>
                </a:solidFill>
                <a:effectLst>
                  <a:outerShdw blurRad="38100" dist="38100" dir="2700000" algn="tl">
                    <a:srgbClr val="000000">
                      <a:alpha val="43137"/>
                    </a:srgbClr>
                  </a:outerShdw>
                </a:effectLst>
              </a:rPr>
              <a:t>операції при виготовленні ЛЗ. </a:t>
            </a:r>
            <a:r>
              <a:rPr lang="ru-RU" sz="2800" dirty="0" err="1">
                <a:solidFill>
                  <a:srgbClr val="FF0000"/>
                </a:solidFill>
                <a:effectLst>
                  <a:outerShdw blurRad="38100" dist="38100" dir="2700000" algn="tl">
                    <a:srgbClr val="000000">
                      <a:alpha val="43137"/>
                    </a:srgbClr>
                  </a:outerShdw>
                </a:effectLst>
              </a:rPr>
              <a:t>Виготовлення</a:t>
            </a:r>
            <a:r>
              <a:rPr lang="ru-RU" sz="2800" dirty="0">
                <a:solidFill>
                  <a:srgbClr val="FF0000"/>
                </a:solidFill>
                <a:effectLst>
                  <a:outerShdw blurRad="38100" dist="38100" dir="2700000" algn="tl">
                    <a:srgbClr val="000000">
                      <a:alpha val="43137"/>
                    </a:srgbClr>
                  </a:outerShdw>
                </a:effectLst>
              </a:rPr>
              <a:t> твердих ЛЗ (</a:t>
            </a:r>
            <a:r>
              <a:rPr lang="ru-RU" sz="2800" dirty="0" err="1">
                <a:solidFill>
                  <a:srgbClr val="FF0000"/>
                </a:solidFill>
                <a:effectLst>
                  <a:outerShdw blurRad="38100" dist="38100" dir="2700000" algn="tl">
                    <a:srgbClr val="000000">
                      <a:alpha val="43137"/>
                    </a:srgbClr>
                  </a:outerShdw>
                </a:effectLst>
              </a:rPr>
              <a:t>порошків</a:t>
            </a:r>
            <a:r>
              <a:rPr lang="ru-RU" sz="2800" dirty="0" smtClean="0">
                <a:solidFill>
                  <a:srgbClr val="FF0000"/>
                </a:solidFill>
                <a:effectLst>
                  <a:outerShdw blurRad="38100" dist="38100" dir="2700000" algn="tl">
                    <a:srgbClr val="000000">
                      <a:alpha val="43137"/>
                    </a:srgbClr>
                  </a:outerShdw>
                </a:effectLst>
              </a:rPr>
              <a:t>). </a:t>
            </a:r>
            <a:r>
              <a:rPr lang="ru-RU" sz="2800" dirty="0" err="1">
                <a:solidFill>
                  <a:srgbClr val="FF0000"/>
                </a:solidFill>
                <a:effectLst>
                  <a:outerShdw blurRad="38100" dist="38100" dir="2700000" algn="tl">
                    <a:srgbClr val="000000">
                      <a:alpha val="43137"/>
                    </a:srgbClr>
                  </a:outerShdw>
                </a:effectLst>
              </a:rPr>
              <a:t>Технологія</a:t>
            </a:r>
            <a:r>
              <a:rPr lang="ru-RU" sz="2800" dirty="0">
                <a:solidFill>
                  <a:srgbClr val="FF0000"/>
                </a:solidFill>
                <a:effectLst>
                  <a:outerShdw blurRad="38100" dist="38100" dir="2700000" algn="tl">
                    <a:srgbClr val="000000">
                      <a:alpha val="43137"/>
                    </a:srgbClr>
                  </a:outerShdw>
                </a:effectLst>
              </a:rPr>
              <a:t> </a:t>
            </a:r>
            <a:r>
              <a:rPr lang="ru-RU" sz="2800" dirty="0" err="1">
                <a:solidFill>
                  <a:srgbClr val="FF0000"/>
                </a:solidFill>
                <a:effectLst>
                  <a:outerShdw blurRad="38100" dist="38100" dir="2700000" algn="tl">
                    <a:srgbClr val="000000">
                      <a:alpha val="43137"/>
                    </a:srgbClr>
                  </a:outerShdw>
                </a:effectLst>
              </a:rPr>
              <a:t>виготовлення</a:t>
            </a:r>
            <a:r>
              <a:rPr lang="ru-RU" sz="2800" dirty="0">
                <a:solidFill>
                  <a:srgbClr val="FF0000"/>
                </a:solidFill>
                <a:effectLst>
                  <a:outerShdw blurRad="38100" dist="38100" dir="2700000" algn="tl">
                    <a:srgbClr val="000000">
                      <a:alpha val="43137"/>
                    </a:srgbClr>
                  </a:outerShdw>
                </a:effectLst>
              </a:rPr>
              <a:t> </a:t>
            </a:r>
            <a:r>
              <a:rPr lang="ru-RU" sz="2800" dirty="0" err="1">
                <a:solidFill>
                  <a:srgbClr val="FF0000"/>
                </a:solidFill>
                <a:effectLst>
                  <a:outerShdw blurRad="38100" dist="38100" dir="2700000" algn="tl">
                    <a:srgbClr val="000000">
                      <a:alpha val="43137"/>
                    </a:srgbClr>
                  </a:outerShdw>
                </a:effectLst>
              </a:rPr>
              <a:t>твердих</a:t>
            </a:r>
            <a:r>
              <a:rPr lang="ru-RU" sz="2800" dirty="0">
                <a:solidFill>
                  <a:srgbClr val="FF0000"/>
                </a:solidFill>
                <a:effectLst>
                  <a:outerShdw blurRad="38100" dist="38100" dir="2700000" algn="tl">
                    <a:srgbClr val="000000">
                      <a:alpha val="43137"/>
                    </a:srgbClr>
                  </a:outerShdw>
                </a:effectLst>
              </a:rPr>
              <a:t> </a:t>
            </a:r>
            <a:r>
              <a:rPr lang="ru-RU" sz="2800" dirty="0" err="1">
                <a:solidFill>
                  <a:srgbClr val="FF0000"/>
                </a:solidFill>
                <a:effectLst>
                  <a:outerShdw blurRad="38100" dist="38100" dir="2700000" algn="tl">
                    <a:srgbClr val="000000">
                      <a:alpha val="43137"/>
                    </a:srgbClr>
                  </a:outerShdw>
                </a:effectLst>
              </a:rPr>
              <a:t>лікарських</a:t>
            </a:r>
            <a:r>
              <a:rPr lang="ru-RU" sz="2800" dirty="0">
                <a:solidFill>
                  <a:srgbClr val="FF0000"/>
                </a:solidFill>
                <a:effectLst>
                  <a:outerShdw blurRad="38100" dist="38100" dir="2700000" algn="tl">
                    <a:srgbClr val="000000">
                      <a:alpha val="43137"/>
                    </a:srgbClr>
                  </a:outerShdw>
                </a:effectLst>
              </a:rPr>
              <a:t> форм. </a:t>
            </a:r>
            <a:r>
              <a:rPr lang="ru-RU" sz="2800" dirty="0" err="1">
                <a:solidFill>
                  <a:srgbClr val="FF0000"/>
                </a:solidFill>
                <a:effectLst>
                  <a:outerShdw blurRad="38100" dist="38100" dir="2700000" algn="tl">
                    <a:srgbClr val="000000">
                      <a:alpha val="43137"/>
                    </a:srgbClr>
                  </a:outerShdw>
                </a:effectLst>
              </a:rPr>
              <a:t>Тверді</a:t>
            </a:r>
            <a:r>
              <a:rPr lang="ru-RU" sz="2800" dirty="0">
                <a:solidFill>
                  <a:srgbClr val="FF0000"/>
                </a:solidFill>
                <a:effectLst>
                  <a:outerShdw blurRad="38100" dist="38100" dir="2700000" algn="tl">
                    <a:srgbClr val="000000">
                      <a:alpha val="43137"/>
                    </a:srgbClr>
                  </a:outerShdw>
                </a:effectLst>
              </a:rPr>
              <a:t> </a:t>
            </a:r>
            <a:r>
              <a:rPr lang="ru-RU" sz="2800" dirty="0" err="1">
                <a:solidFill>
                  <a:srgbClr val="FF0000"/>
                </a:solidFill>
                <a:effectLst>
                  <a:outerShdw blurRad="38100" dist="38100" dir="2700000" algn="tl">
                    <a:srgbClr val="000000">
                      <a:alpha val="43137"/>
                    </a:srgbClr>
                  </a:outerShdw>
                </a:effectLst>
              </a:rPr>
              <a:t>лікарські</a:t>
            </a:r>
            <a:r>
              <a:rPr lang="ru-RU" sz="2800" dirty="0">
                <a:solidFill>
                  <a:srgbClr val="FF0000"/>
                </a:solidFill>
                <a:effectLst>
                  <a:outerShdw blurRad="38100" dist="38100" dir="2700000" algn="tl">
                    <a:srgbClr val="000000">
                      <a:alpha val="43137"/>
                    </a:srgbClr>
                  </a:outerShdw>
                </a:effectLst>
              </a:rPr>
              <a:t> </a:t>
            </a:r>
            <a:r>
              <a:rPr lang="ru-RU" sz="2800" dirty="0" err="1">
                <a:solidFill>
                  <a:srgbClr val="FF0000"/>
                </a:solidFill>
                <a:effectLst>
                  <a:outerShdw blurRad="38100" dist="38100" dir="2700000" algn="tl">
                    <a:srgbClr val="000000">
                      <a:alpha val="43137"/>
                    </a:srgbClr>
                  </a:outerShdw>
                </a:effectLst>
              </a:rPr>
              <a:t>форми</a:t>
            </a:r>
            <a:r>
              <a:rPr lang="ru-RU" sz="2800" dirty="0">
                <a:solidFill>
                  <a:srgbClr val="FF0000"/>
                </a:solidFill>
                <a:effectLst>
                  <a:outerShdw blurRad="38100" dist="38100" dir="2700000" algn="tl">
                    <a:srgbClr val="000000">
                      <a:alpha val="43137"/>
                    </a:srgbClr>
                  </a:outerShdw>
                </a:effectLst>
              </a:rPr>
              <a:t> </a:t>
            </a:r>
            <a:r>
              <a:rPr lang="ru-RU" sz="2800" dirty="0" err="1">
                <a:solidFill>
                  <a:srgbClr val="FF0000"/>
                </a:solidFill>
                <a:effectLst>
                  <a:outerShdw blurRad="38100" dist="38100" dir="2700000" algn="tl">
                    <a:srgbClr val="000000">
                      <a:alpha val="43137"/>
                    </a:srgbClr>
                  </a:outerShdw>
                </a:effectLst>
              </a:rPr>
              <a:t>пролонгованої</a:t>
            </a:r>
            <a:r>
              <a:rPr lang="ru-RU" sz="2800" dirty="0">
                <a:solidFill>
                  <a:srgbClr val="FF0000"/>
                </a:solidFill>
                <a:effectLst>
                  <a:outerShdw blurRad="38100" dist="38100" dir="2700000" algn="tl">
                    <a:srgbClr val="000000">
                      <a:alpha val="43137"/>
                    </a:srgbClr>
                  </a:outerShdw>
                </a:effectLst>
              </a:rPr>
              <a:t> </a:t>
            </a:r>
            <a:r>
              <a:rPr lang="ru-RU" sz="2800" dirty="0" err="1">
                <a:solidFill>
                  <a:srgbClr val="FF0000"/>
                </a:solidFill>
                <a:effectLst>
                  <a:outerShdw blurRad="38100" dist="38100" dir="2700000" algn="tl">
                    <a:srgbClr val="000000">
                      <a:alpha val="43137"/>
                    </a:srgbClr>
                  </a:outerShdw>
                </a:effectLst>
              </a:rPr>
              <a:t>дії</a:t>
            </a:r>
            <a:r>
              <a:rPr lang="ru-RU" sz="2800" dirty="0">
                <a:solidFill>
                  <a:srgbClr val="FF0000"/>
                </a:solidFill>
                <a:effectLst>
                  <a:outerShdw blurRad="38100" dist="38100" dir="2700000" algn="tl">
                    <a:srgbClr val="000000">
                      <a:alpha val="43137"/>
                    </a:srgbClr>
                  </a:outerShdw>
                </a:effectLst>
              </a:rPr>
              <a:t>. </a:t>
            </a:r>
            <a:r>
              <a:rPr lang="ru-RU" sz="2800" dirty="0" err="1">
                <a:solidFill>
                  <a:srgbClr val="FF0000"/>
                </a:solidFill>
                <a:effectLst>
                  <a:outerShdw blurRad="38100" dist="38100" dir="2700000" algn="tl">
                    <a:srgbClr val="000000">
                      <a:alpha val="43137"/>
                    </a:srgbClr>
                  </a:outerShdw>
                </a:effectLst>
              </a:rPr>
              <a:t>Мікрокапсулювання</a:t>
            </a:r>
            <a:r>
              <a:rPr lang="ru-RU" sz="2800" dirty="0">
                <a:solidFill>
                  <a:srgbClr val="FF0000"/>
                </a:solidFill>
                <a:effectLst>
                  <a:outerShdw blurRad="38100" dist="38100" dir="2700000" algn="tl">
                    <a:srgbClr val="000000">
                      <a:alpha val="43137"/>
                    </a:srgbClr>
                  </a:outerShdw>
                </a:effectLst>
              </a:rPr>
              <a:t> </a:t>
            </a:r>
            <a:r>
              <a:rPr lang="ru-RU" sz="2800" dirty="0" err="1">
                <a:solidFill>
                  <a:srgbClr val="FF0000"/>
                </a:solidFill>
                <a:effectLst>
                  <a:outerShdw blurRad="38100" dist="38100" dir="2700000" algn="tl">
                    <a:srgbClr val="000000">
                      <a:alpha val="43137"/>
                    </a:srgbClr>
                  </a:outerShdw>
                </a:effectLst>
              </a:rPr>
              <a:t>лікарських</a:t>
            </a:r>
            <a:r>
              <a:rPr lang="ru-RU" sz="2800" dirty="0">
                <a:solidFill>
                  <a:srgbClr val="FF0000"/>
                </a:solidFill>
                <a:effectLst>
                  <a:outerShdw blurRad="38100" dist="38100" dir="2700000" algn="tl">
                    <a:srgbClr val="000000">
                      <a:alpha val="43137"/>
                    </a:srgbClr>
                  </a:outerShdw>
                </a:effectLst>
              </a:rPr>
              <a:t> </a:t>
            </a:r>
            <a:r>
              <a:rPr lang="ru-RU" sz="2800" dirty="0" err="1" smtClean="0">
                <a:solidFill>
                  <a:srgbClr val="FF0000"/>
                </a:solidFill>
                <a:effectLst>
                  <a:outerShdw blurRad="38100" dist="38100" dir="2700000" algn="tl">
                    <a:srgbClr val="000000">
                      <a:alpha val="43137"/>
                    </a:srgbClr>
                  </a:outerShdw>
                </a:effectLst>
              </a:rPr>
              <a:t>речовин</a:t>
            </a:r>
            <a:r>
              <a:rPr lang="ru-RU" sz="2800" dirty="0" smtClean="0">
                <a:solidFill>
                  <a:srgbClr val="FF0000"/>
                </a:solidFill>
                <a:effectLst>
                  <a:outerShdw blurRad="38100" dist="38100" dir="2700000" algn="tl">
                    <a:srgbClr val="000000">
                      <a:alpha val="43137"/>
                    </a:srgbClr>
                  </a:outerShdw>
                </a:effectLst>
              </a:rPr>
              <a:t>».</a:t>
            </a:r>
            <a:endParaRPr lang="en-US" sz="2800" b="1" cap="all" dirty="0" smtClean="0">
              <a:solidFill>
                <a:srgbClr val="FF0000"/>
              </a:solidFill>
              <a:effectLst>
                <a:outerShdw blurRad="38100" dist="38100" dir="2700000" algn="tl">
                  <a:srgbClr val="000000">
                    <a:alpha val="43137"/>
                  </a:srgbClr>
                </a:outerShdw>
              </a:effectLst>
            </a:endParaRPr>
          </a:p>
          <a:p>
            <a:pPr algn="ctr"/>
            <a:endParaRPr lang="ru-RU" sz="2800" dirty="0" smtClean="0">
              <a:solidFill>
                <a:schemeClr val="tx1">
                  <a:lumMod val="65000"/>
                  <a:lumOff val="35000"/>
                </a:schemeClr>
              </a:solidFill>
            </a:endParaRPr>
          </a:p>
          <a:p>
            <a:pPr algn="ctr"/>
            <a:endParaRPr lang="ru-RU" sz="2800" dirty="0">
              <a:solidFill>
                <a:schemeClr val="tx1">
                  <a:lumMod val="65000"/>
                  <a:lumOff val="35000"/>
                </a:schemeClr>
              </a:solidFill>
            </a:endParaRPr>
          </a:p>
          <a:p>
            <a:pPr algn="ctr"/>
            <a:r>
              <a:rPr lang="ru-RU" sz="2800" dirty="0" smtClean="0">
                <a:solidFill>
                  <a:schemeClr val="tx1">
                    <a:lumMod val="65000"/>
                    <a:lumOff val="35000"/>
                  </a:schemeClr>
                </a:solidFill>
              </a:rPr>
              <a:t>Одеса </a:t>
            </a:r>
            <a:r>
              <a:rPr lang="ru-RU" sz="2800" dirty="0" smtClean="0">
                <a:solidFill>
                  <a:schemeClr val="tx1">
                    <a:lumMod val="65000"/>
                    <a:lumOff val="35000"/>
                  </a:schemeClr>
                </a:solidFill>
              </a:rPr>
              <a:t>2021</a:t>
            </a:r>
            <a:endParaRPr lang="en-US" sz="2800" b="1" cap="all" dirty="0" smtClean="0"/>
          </a:p>
          <a:p>
            <a:pPr algn="ctr"/>
            <a:endParaRPr lang="ru-RU" sz="2800" dirty="0"/>
          </a:p>
          <a:p>
            <a:endParaRPr lang="ru-RU" dirty="0">
              <a:latin typeface="Comic Sans MS" panose="030F0702030302020204" pitchFamily="66" charset="0"/>
            </a:endParaRPr>
          </a:p>
        </p:txBody>
      </p:sp>
      <p:sp>
        <p:nvSpPr>
          <p:cNvPr id="2" name="Заголовок 1"/>
          <p:cNvSpPr>
            <a:spLocks noGrp="1"/>
          </p:cNvSpPr>
          <p:nvPr>
            <p:ph type="ctrTitle"/>
          </p:nvPr>
        </p:nvSpPr>
        <p:spPr>
          <a:xfrm>
            <a:off x="971600" y="548680"/>
            <a:ext cx="7175351" cy="1793167"/>
          </a:xfrm>
        </p:spPr>
        <p:txBody>
          <a:bodyPr/>
          <a:lstStyle/>
          <a:p>
            <a:pPr marL="182880" indent="0" algn="ctr">
              <a:spcBef>
                <a:spcPts val="580"/>
              </a:spcBef>
              <a:buNone/>
              <a:defRPr/>
            </a:pPr>
            <a:r>
              <a:rPr lang="ru-RU" sz="2000" dirty="0" smtClean="0">
                <a:solidFill>
                  <a:srgbClr val="7030A0"/>
                </a:solidFill>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ОДЕСЬКИЙ НАЦІОНАЛЬНИЙ МЕДИЧНИЙ УНІВЕРСИТЕТ</a:t>
            </a:r>
            <a:r>
              <a:rPr lang="ru-RU" sz="2000" dirty="0">
                <a:solidFill>
                  <a:srgbClr val="7030A0"/>
                </a:solidFill>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
            </a:r>
            <a:br>
              <a:rPr lang="ru-RU" sz="2000" dirty="0">
                <a:solidFill>
                  <a:srgbClr val="7030A0"/>
                </a:solidFill>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br>
            <a:r>
              <a:rPr lang="ru-RU" sz="2000" dirty="0">
                <a:solidFill>
                  <a:srgbClr val="7030A0"/>
                </a:solidFill>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Кафедра </a:t>
            </a:r>
            <a:r>
              <a:rPr lang="ru-RU" sz="2000" dirty="0" err="1" smtClean="0">
                <a:solidFill>
                  <a:srgbClr val="7030A0"/>
                </a:solidFill>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технології</a:t>
            </a:r>
            <a:r>
              <a:rPr lang="ru-RU" sz="2000" dirty="0" smtClean="0">
                <a:solidFill>
                  <a:srgbClr val="7030A0"/>
                </a:solidFill>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 </a:t>
            </a:r>
            <a:r>
              <a:rPr lang="ru-RU" sz="2000" dirty="0" err="1" smtClean="0">
                <a:solidFill>
                  <a:srgbClr val="7030A0"/>
                </a:solidFill>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ліків</a:t>
            </a:r>
            <a:endParaRPr lang="ru-RU" sz="2000" dirty="0">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109248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0" y="260648"/>
            <a:ext cx="8820471" cy="6408712"/>
          </a:xfrm>
        </p:spPr>
        <p:txBody>
          <a:bodyPr/>
          <a:lstStyle/>
          <a:p>
            <a:pPr marL="0" indent="0" algn="ctr">
              <a:buNone/>
            </a:pPr>
            <a:r>
              <a:rPr lang="ru-RU" sz="2000" dirty="0" smtClean="0"/>
              <a:t>План практичного </a:t>
            </a:r>
            <a:r>
              <a:rPr lang="ru-RU" sz="2000" dirty="0" err="1" smtClean="0"/>
              <a:t>заняття</a:t>
            </a:r>
            <a:endParaRPr lang="ru-RU" sz="2000" dirty="0"/>
          </a:p>
        </p:txBody>
      </p:sp>
      <p:sp>
        <p:nvSpPr>
          <p:cNvPr id="5" name="Прямоугольник 4"/>
          <p:cNvSpPr/>
          <p:nvPr/>
        </p:nvSpPr>
        <p:spPr>
          <a:xfrm>
            <a:off x="0" y="548680"/>
            <a:ext cx="9036496" cy="7818294"/>
          </a:xfrm>
          <a:prstGeom prst="rect">
            <a:avLst/>
          </a:prstGeom>
        </p:spPr>
        <p:txBody>
          <a:bodyPr wrap="square">
            <a:spAutoFit/>
          </a:bodyPr>
          <a:lstStyle/>
          <a:p>
            <a:pPr marL="85725" indent="-14288" algn="just">
              <a:buFontTx/>
              <a:buAutoNum type="arabicPeriod"/>
            </a:pPr>
            <a:r>
              <a:rPr lang="ru-RU" b="1" dirty="0">
                <a:latin typeface="Times New Roman" panose="02020603050405020304" pitchFamily="18" charset="0"/>
                <a:cs typeface="Times New Roman" panose="02020603050405020304" pitchFamily="18" charset="0"/>
              </a:rPr>
              <a:t>Характеристика </a:t>
            </a:r>
            <a:r>
              <a:rPr lang="ru-RU" b="1" dirty="0" err="1">
                <a:latin typeface="Times New Roman" panose="02020603050405020304" pitchFamily="18" charset="0"/>
                <a:cs typeface="Times New Roman" panose="02020603050405020304" pitchFamily="18" charset="0"/>
              </a:rPr>
              <a:t>порошків</a:t>
            </a:r>
            <a:r>
              <a:rPr lang="ru-RU" b="1" dirty="0">
                <a:latin typeface="Times New Roman" panose="02020603050405020304" pitchFamily="18" charset="0"/>
                <a:cs typeface="Times New Roman" panose="02020603050405020304" pitchFamily="18" charset="0"/>
              </a:rPr>
              <a:t> як </a:t>
            </a:r>
            <a:r>
              <a:rPr lang="ru-RU" b="1" dirty="0" err="1">
                <a:latin typeface="Times New Roman" panose="02020603050405020304" pitchFamily="18" charset="0"/>
                <a:cs typeface="Times New Roman" panose="02020603050405020304" pitchFamily="18" charset="0"/>
              </a:rPr>
              <a:t>лікарської</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форми</a:t>
            </a:r>
            <a:r>
              <a:rPr lang="ru-RU" b="1" dirty="0">
                <a:latin typeface="Times New Roman" panose="02020603050405020304" pitchFamily="18" charset="0"/>
                <a:cs typeface="Times New Roman" panose="02020603050405020304" pitchFamily="18" charset="0"/>
              </a:rPr>
              <a:t> (ЛФ). </a:t>
            </a:r>
            <a:r>
              <a:rPr lang="ru-RU" b="1" dirty="0" err="1">
                <a:latin typeface="Times New Roman" panose="02020603050405020304" pitchFamily="18" charset="0"/>
                <a:cs typeface="Times New Roman" panose="02020603050405020304" pitchFamily="18" charset="0"/>
              </a:rPr>
              <a:t>Класифікація</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порошків</a:t>
            </a:r>
            <a:r>
              <a:rPr lang="ru-RU" b="1" dirty="0" smtClean="0">
                <a:latin typeface="Times New Roman" panose="02020603050405020304" pitchFamily="18" charset="0"/>
                <a:cs typeface="Times New Roman" panose="02020603050405020304" pitchFamily="18" charset="0"/>
              </a:rPr>
              <a:t>.</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Переваги</a:t>
            </a:r>
            <a:r>
              <a:rPr lang="ru-RU" b="1" dirty="0">
                <a:latin typeface="Times New Roman" panose="02020603050405020304" pitchFamily="18" charset="0"/>
                <a:cs typeface="Times New Roman" panose="02020603050405020304" pitchFamily="18" charset="0"/>
              </a:rPr>
              <a:t> та </a:t>
            </a:r>
            <a:r>
              <a:rPr lang="ru-RU" b="1" dirty="0" err="1">
                <a:latin typeface="Times New Roman" panose="02020603050405020304" pitchFamily="18" charset="0"/>
                <a:cs typeface="Times New Roman" panose="02020603050405020304" pitchFamily="18" charset="0"/>
              </a:rPr>
              <a:t>недоліки</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порошків</a:t>
            </a:r>
            <a:r>
              <a:rPr lang="ru-RU" b="1" dirty="0">
                <a:latin typeface="Times New Roman" panose="02020603050405020304" pitchFamily="18" charset="0"/>
                <a:cs typeface="Times New Roman" panose="02020603050405020304" pitchFamily="18" charset="0"/>
              </a:rPr>
              <a:t> як ЛФ</a:t>
            </a:r>
            <a:r>
              <a:rPr lang="ru-RU" b="1" dirty="0" smtClean="0">
                <a:latin typeface="Times New Roman" panose="02020603050405020304" pitchFamily="18" charset="0"/>
                <a:cs typeface="Times New Roman" panose="02020603050405020304" pitchFamily="18" charset="0"/>
              </a:rPr>
              <a:t>.</a:t>
            </a:r>
            <a:endParaRPr lang="ru-RU" b="1" dirty="0">
              <a:latin typeface="Times New Roman" panose="02020603050405020304" pitchFamily="18" charset="0"/>
              <a:cs typeface="Times New Roman" panose="02020603050405020304" pitchFamily="18" charset="0"/>
            </a:endParaRPr>
          </a:p>
          <a:p>
            <a:pPr marL="85725" indent="-14288" algn="just">
              <a:buAutoNum type="arabicPeriod"/>
            </a:pPr>
            <a:r>
              <a:rPr lang="ru-RU" b="1" dirty="0" err="1" smtClean="0">
                <a:latin typeface="Times New Roman" panose="02020603050405020304" pitchFamily="18" charset="0"/>
                <a:cs typeface="Times New Roman" panose="02020603050405020304" pitchFamily="18" charset="0"/>
              </a:rPr>
              <a:t>Технологічні</a:t>
            </a:r>
            <a:r>
              <a:rPr lang="ru-RU" b="1" dirty="0" smtClean="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операції </a:t>
            </a:r>
            <a:r>
              <a:rPr lang="ru-RU" b="1" dirty="0" err="1">
                <a:latin typeface="Times New Roman" panose="02020603050405020304" pitchFamily="18" charset="0"/>
                <a:cs typeface="Times New Roman" panose="02020603050405020304" pitchFamily="18" charset="0"/>
              </a:rPr>
              <a:t>приготування</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порошків</a:t>
            </a:r>
            <a:r>
              <a:rPr lang="ru-RU" b="1" dirty="0">
                <a:latin typeface="Times New Roman" panose="02020603050405020304" pitchFamily="18" charset="0"/>
                <a:cs typeface="Times New Roman" panose="02020603050405020304" pitchFamily="18" charset="0"/>
              </a:rPr>
              <a:t> в </a:t>
            </a:r>
            <a:r>
              <a:rPr lang="ru-RU" b="1" dirty="0" err="1">
                <a:latin typeface="Times New Roman" panose="02020603050405020304" pitchFamily="18" charset="0"/>
                <a:cs typeface="Times New Roman" panose="02020603050405020304" pitchFamily="18" charset="0"/>
              </a:rPr>
              <a:t>промислових</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умовах</a:t>
            </a:r>
            <a:r>
              <a:rPr lang="ru-RU" b="1" dirty="0" smtClean="0">
                <a:latin typeface="Times New Roman" panose="02020603050405020304" pitchFamily="18" charset="0"/>
                <a:cs typeface="Times New Roman" panose="02020603050405020304" pitchFamily="18" charset="0"/>
              </a:rPr>
              <a:t>.</a:t>
            </a:r>
          </a:p>
          <a:p>
            <a:pPr marL="85725" indent="-14288" algn="just">
              <a:lnSpc>
                <a:spcPct val="115000"/>
              </a:lnSpc>
              <a:spcAft>
                <a:spcPts val="1000"/>
              </a:spcAft>
            </a:pPr>
            <a:r>
              <a:rPr lang="ru-RU" b="1" dirty="0" smtClean="0">
                <a:latin typeface="Times New Roman" panose="02020603050405020304" pitchFamily="18" charset="0"/>
                <a:cs typeface="Times New Roman" panose="02020603050405020304" pitchFamily="18" charset="0"/>
              </a:rPr>
              <a:t>3. Характеристика </a:t>
            </a:r>
            <a:r>
              <a:rPr lang="ru-RU" b="1" dirty="0">
                <a:latin typeface="Times New Roman" panose="02020603050405020304" pitchFamily="18" charset="0"/>
                <a:cs typeface="Times New Roman" panose="02020603050405020304" pitchFamily="18" charset="0"/>
              </a:rPr>
              <a:t>таблеток, як одного з </a:t>
            </a:r>
            <a:r>
              <a:rPr lang="ru-RU" b="1" dirty="0" err="1">
                <a:latin typeface="Times New Roman" panose="02020603050405020304" pitchFamily="18" charset="0"/>
                <a:cs typeface="Times New Roman" panose="02020603050405020304" pitchFamily="18" charset="0"/>
              </a:rPr>
              <a:t>видів</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твердої</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лікарської</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форми</a:t>
            </a:r>
            <a:r>
              <a:rPr lang="ru-RU" b="1" dirty="0" smtClean="0">
                <a:latin typeface="Times New Roman" panose="02020603050405020304" pitchFamily="18" charset="0"/>
                <a:cs typeface="Times New Roman" panose="02020603050405020304" pitchFamily="18" charset="0"/>
              </a:rPr>
              <a:t>.</a:t>
            </a:r>
            <a:r>
              <a:rPr lang="ru-RU" b="1" dirty="0">
                <a:latin typeface="Times New Roman" panose="02020603050405020304" pitchFamily="18" charset="0"/>
                <a:cs typeface="Times New Roman" panose="02020603050405020304" pitchFamily="18" charset="0"/>
              </a:rPr>
              <a:t> Характеристика </a:t>
            </a:r>
            <a:r>
              <a:rPr lang="ru-RU" b="1" dirty="0" err="1">
                <a:latin typeface="Times New Roman" panose="02020603050405020304" pitchFamily="18" charset="0"/>
                <a:cs typeface="Times New Roman" panose="02020603050405020304" pitchFamily="18" charset="0"/>
              </a:rPr>
              <a:t>сучасних</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видів</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грануляції</a:t>
            </a:r>
            <a:r>
              <a:rPr lang="ru-RU" b="1" dirty="0" smtClean="0">
                <a:latin typeface="Times New Roman" panose="02020603050405020304" pitchFamily="18" charset="0"/>
                <a:cs typeface="Times New Roman" panose="02020603050405020304" pitchFamily="18" charset="0"/>
              </a:rPr>
              <a:t>.</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Процес</a:t>
            </a:r>
            <a:r>
              <a:rPr lang="ru-RU" b="1" dirty="0">
                <a:latin typeface="Times New Roman" panose="02020603050405020304" pitchFamily="18" charset="0"/>
                <a:cs typeface="Times New Roman" panose="02020603050405020304" pitchFamily="18" charset="0"/>
              </a:rPr>
              <a:t> і </a:t>
            </a:r>
            <a:r>
              <a:rPr lang="ru-RU" b="1" dirty="0" err="1">
                <a:latin typeface="Times New Roman" panose="02020603050405020304" pitchFamily="18" charset="0"/>
                <a:cs typeface="Times New Roman" panose="02020603050405020304" pitchFamily="18" charset="0"/>
              </a:rPr>
              <a:t>стадії</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структурної</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грануляції</a:t>
            </a:r>
            <a:r>
              <a:rPr lang="ru-RU" b="1" dirty="0">
                <a:latin typeface="Times New Roman" panose="02020603050405020304" pitchFamily="18" charset="0"/>
                <a:cs typeface="Times New Roman" panose="02020603050405020304" pitchFamily="18" charset="0"/>
              </a:rPr>
              <a:t>.</a:t>
            </a:r>
          </a:p>
          <a:p>
            <a:pPr marL="85725" indent="-14288" algn="just">
              <a:lnSpc>
                <a:spcPct val="115000"/>
              </a:lnSpc>
              <a:spcAft>
                <a:spcPts val="1000"/>
              </a:spcAft>
            </a:pPr>
            <a:r>
              <a:rPr lang="ru-RU" b="1" dirty="0" smtClean="0">
                <a:latin typeface="Times New Roman" panose="02020603050405020304" pitchFamily="18" charset="0"/>
                <a:cs typeface="Times New Roman" panose="02020603050405020304" pitchFamily="18" charset="0"/>
              </a:rPr>
              <a:t>4</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Основні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групи</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допоміжних</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речовин</a:t>
            </a:r>
            <a:r>
              <a:rPr lang="ru-RU" b="1" dirty="0">
                <a:latin typeface="Times New Roman" panose="02020603050405020304" pitchFamily="18" charset="0"/>
                <a:cs typeface="Times New Roman" panose="02020603050405020304" pitchFamily="18" charset="0"/>
              </a:rPr>
              <a:t> у </a:t>
            </a:r>
            <a:r>
              <a:rPr lang="ru-RU" b="1" dirty="0" err="1">
                <a:latin typeface="Times New Roman" panose="02020603050405020304" pitchFamily="18" charset="0"/>
                <a:cs typeface="Times New Roman" panose="02020603050405020304" pitchFamily="18" charset="0"/>
              </a:rPr>
              <a:t>виробництві</a:t>
            </a:r>
            <a:r>
              <a:rPr lang="ru-RU" b="1" dirty="0">
                <a:latin typeface="Times New Roman" panose="02020603050405020304" pitchFamily="18" charset="0"/>
                <a:cs typeface="Times New Roman" panose="02020603050405020304" pitchFamily="18" charset="0"/>
              </a:rPr>
              <a:t> таблеток.</a:t>
            </a:r>
          </a:p>
          <a:p>
            <a:pPr marL="85725" indent="-14288" algn="just">
              <a:lnSpc>
                <a:spcPct val="115000"/>
              </a:lnSpc>
              <a:spcAft>
                <a:spcPts val="1000"/>
              </a:spcAft>
            </a:pPr>
            <a:r>
              <a:rPr lang="ru-RU" b="1" dirty="0">
                <a:latin typeface="Times New Roman" panose="02020603050405020304" pitchFamily="18" charset="0"/>
                <a:cs typeface="Times New Roman" panose="02020603050405020304" pitchFamily="18" charset="0"/>
              </a:rPr>
              <a:t>5. </a:t>
            </a:r>
            <a:r>
              <a:rPr lang="ru-RU" b="1" dirty="0" err="1">
                <a:latin typeface="Times New Roman" panose="02020603050405020304" pitchFamily="18" charset="0"/>
                <a:cs typeface="Times New Roman" panose="02020603050405020304" pitchFamily="18" charset="0"/>
              </a:rPr>
              <a:t>Наповнювачі</a:t>
            </a:r>
            <a:r>
              <a:rPr lang="ru-RU" b="1" dirty="0">
                <a:latin typeface="Times New Roman" panose="02020603050405020304" pitchFamily="18" charset="0"/>
                <a:cs typeface="Times New Roman" panose="02020603050405020304" pitchFamily="18" charset="0"/>
              </a:rPr>
              <a:t> у </a:t>
            </a:r>
            <a:r>
              <a:rPr lang="ru-RU" b="1" dirty="0" err="1">
                <a:latin typeface="Times New Roman" panose="02020603050405020304" pitchFamily="18" charset="0"/>
                <a:cs typeface="Times New Roman" panose="02020603050405020304" pitchFamily="18" charset="0"/>
              </a:rPr>
              <a:t>виробництві</a:t>
            </a:r>
            <a:r>
              <a:rPr lang="ru-RU" b="1" dirty="0">
                <a:latin typeface="Times New Roman" panose="02020603050405020304" pitchFamily="18" charset="0"/>
                <a:cs typeface="Times New Roman" panose="02020603050405020304" pitchFamily="18" charset="0"/>
              </a:rPr>
              <a:t> таблеток. </a:t>
            </a:r>
            <a:r>
              <a:rPr lang="ru-RU" b="1" dirty="0" err="1">
                <a:latin typeface="Times New Roman" panose="02020603050405020304" pitchFamily="18" charset="0"/>
                <a:cs typeface="Times New Roman" panose="02020603050405020304" pitchFamily="18" charset="0"/>
              </a:rPr>
              <a:t>Асортимент</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властивості</a:t>
            </a:r>
            <a:r>
              <a:rPr lang="ru-RU" b="1" dirty="0">
                <a:latin typeface="Times New Roman" panose="02020603050405020304" pitchFamily="18" charset="0"/>
                <a:cs typeface="Times New Roman" panose="02020603050405020304" pitchFamily="18" charset="0"/>
              </a:rPr>
              <a:t> і </a:t>
            </a:r>
            <a:r>
              <a:rPr lang="ru-RU" b="1" dirty="0" err="1">
                <a:latin typeface="Times New Roman" panose="02020603050405020304" pitchFamily="18" charset="0"/>
                <a:cs typeface="Times New Roman" panose="02020603050405020304" pitchFamily="18" charset="0"/>
              </a:rPr>
              <a:t>застосування</a:t>
            </a:r>
            <a:r>
              <a:rPr lang="ru-RU" b="1" dirty="0">
                <a:latin typeface="Times New Roman" panose="02020603050405020304" pitchFamily="18" charset="0"/>
                <a:cs typeface="Times New Roman" panose="02020603050405020304" pitchFamily="18" charset="0"/>
              </a:rPr>
              <a:t>.</a:t>
            </a:r>
          </a:p>
          <a:p>
            <a:pPr marL="85725" indent="-14288" algn="just">
              <a:lnSpc>
                <a:spcPct val="115000"/>
              </a:lnSpc>
              <a:spcAft>
                <a:spcPts val="1000"/>
              </a:spcAft>
            </a:pPr>
            <a:r>
              <a:rPr lang="ru-RU" b="1" dirty="0">
                <a:latin typeface="Times New Roman" panose="02020603050405020304" pitchFamily="18" charset="0"/>
                <a:cs typeface="Times New Roman" panose="02020603050405020304" pitchFamily="18" charset="0"/>
              </a:rPr>
              <a:t>6. </a:t>
            </a:r>
            <a:r>
              <a:rPr lang="ru-RU" b="1" dirty="0" err="1">
                <a:latin typeface="Times New Roman" panose="02020603050405020304" pitchFamily="18" charset="0"/>
                <a:cs typeface="Times New Roman" panose="02020603050405020304" pitchFamily="18" charset="0"/>
              </a:rPr>
              <a:t>Сучасні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сполучні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речовини</a:t>
            </a:r>
            <a:r>
              <a:rPr lang="ru-RU" b="1" dirty="0">
                <a:latin typeface="Times New Roman" panose="02020603050405020304" pitchFamily="18" charset="0"/>
                <a:cs typeface="Times New Roman" panose="02020603050405020304" pitchFamily="18" charset="0"/>
              </a:rPr>
              <a:t> при </a:t>
            </a:r>
            <a:r>
              <a:rPr lang="ru-RU" b="1" dirty="0" err="1">
                <a:latin typeface="Times New Roman" panose="02020603050405020304" pitchFamily="18" charset="0"/>
                <a:cs typeface="Times New Roman" panose="02020603050405020304" pitchFamily="18" charset="0"/>
              </a:rPr>
              <a:t>виробництві</a:t>
            </a:r>
            <a:r>
              <a:rPr lang="ru-RU" b="1" dirty="0">
                <a:latin typeface="Times New Roman" panose="02020603050405020304" pitchFamily="18" charset="0"/>
                <a:cs typeface="Times New Roman" panose="02020603050405020304" pitchFamily="18" charset="0"/>
              </a:rPr>
              <a:t> таблеток.</a:t>
            </a:r>
          </a:p>
          <a:p>
            <a:pPr marL="85725" indent="-14288" algn="just">
              <a:lnSpc>
                <a:spcPct val="115000"/>
              </a:lnSpc>
              <a:spcAft>
                <a:spcPts val="1000"/>
              </a:spcAft>
            </a:pPr>
            <a:r>
              <a:rPr lang="ru-RU" b="1" dirty="0">
                <a:latin typeface="Times New Roman" panose="02020603050405020304" pitchFamily="18" charset="0"/>
                <a:cs typeface="Times New Roman" panose="02020603050405020304" pitchFamily="18" charset="0"/>
              </a:rPr>
              <a:t>7. </a:t>
            </a:r>
            <a:r>
              <a:rPr lang="ru-RU" b="1" dirty="0" err="1">
                <a:latin typeface="Times New Roman" panose="02020603050405020304" pitchFamily="18" charset="0"/>
                <a:cs typeface="Times New Roman" panose="02020603050405020304" pitchFamily="18" charset="0"/>
              </a:rPr>
              <a:t>Види</a:t>
            </a:r>
            <a:r>
              <a:rPr lang="ru-RU" b="1" dirty="0">
                <a:latin typeface="Times New Roman" panose="02020603050405020304" pitchFamily="18" charset="0"/>
                <a:cs typeface="Times New Roman" panose="02020603050405020304" pitchFamily="18" charset="0"/>
              </a:rPr>
              <a:t> і </a:t>
            </a:r>
            <a:r>
              <a:rPr lang="ru-RU" b="1" dirty="0" err="1">
                <a:latin typeface="Times New Roman" panose="02020603050405020304" pitchFamily="18" charset="0"/>
                <a:cs typeface="Times New Roman" panose="02020603050405020304" pitchFamily="18" charset="0"/>
              </a:rPr>
              <a:t>застосування</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коригувальних</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речовин</a:t>
            </a:r>
            <a:r>
              <a:rPr lang="ru-RU" b="1" dirty="0">
                <a:latin typeface="Times New Roman" panose="02020603050405020304" pitchFamily="18" charset="0"/>
                <a:cs typeface="Times New Roman" panose="02020603050405020304" pitchFamily="18" charset="0"/>
              </a:rPr>
              <a:t> при </a:t>
            </a:r>
            <a:r>
              <a:rPr lang="ru-RU" b="1" dirty="0" err="1">
                <a:latin typeface="Times New Roman" panose="02020603050405020304" pitchFamily="18" charset="0"/>
                <a:cs typeface="Times New Roman" panose="02020603050405020304" pitchFamily="18" charset="0"/>
              </a:rPr>
              <a:t>виробництві</a:t>
            </a:r>
            <a:r>
              <a:rPr lang="ru-RU" b="1" dirty="0">
                <a:latin typeface="Times New Roman" panose="02020603050405020304" pitchFamily="18" charset="0"/>
                <a:cs typeface="Times New Roman" panose="02020603050405020304" pitchFamily="18" charset="0"/>
              </a:rPr>
              <a:t> таблеток</a:t>
            </a:r>
            <a:r>
              <a:rPr lang="ru-RU" b="1" dirty="0" smtClean="0">
                <a:latin typeface="Times New Roman" panose="02020603050405020304" pitchFamily="18" charset="0"/>
                <a:cs typeface="Times New Roman" panose="02020603050405020304" pitchFamily="18" charset="0"/>
              </a:rPr>
              <a:t>.</a:t>
            </a:r>
          </a:p>
          <a:p>
            <a:pPr algn="just"/>
            <a:r>
              <a:rPr lang="ru-RU" altLang="ru-RU" dirty="0" smtClean="0">
                <a:latin typeface="Times New Roman" panose="02020603050405020304" pitchFamily="18" charset="0"/>
                <a:cs typeface="Times New Roman" panose="02020603050405020304" pitchFamily="18" charset="0"/>
              </a:rPr>
              <a:t>8. </a:t>
            </a:r>
            <a:r>
              <a:rPr lang="ru-RU" altLang="ru-RU" b="1" dirty="0" smtClean="0">
                <a:latin typeface="Times New Roman" panose="02020603050405020304" pitchFamily="18" charset="0"/>
                <a:cs typeface="Times New Roman" panose="02020603050405020304" pitchFamily="18" charset="0"/>
              </a:rPr>
              <a:t>Характеристика </a:t>
            </a:r>
            <a:r>
              <a:rPr lang="ru-RU" altLang="ru-RU" b="1" dirty="0">
                <a:latin typeface="Times New Roman" panose="02020603050405020304" pitchFamily="18" charset="0"/>
                <a:cs typeface="Times New Roman" panose="02020603050405020304" pitchFamily="18" charset="0"/>
              </a:rPr>
              <a:t>і мета </a:t>
            </a:r>
            <a:r>
              <a:rPr lang="ru-RU" altLang="ru-RU" b="1" dirty="0" err="1">
                <a:latin typeface="Times New Roman" panose="02020603050405020304" pitchFamily="18" charset="0"/>
                <a:cs typeface="Times New Roman" panose="02020603050405020304" pitchFamily="18" charset="0"/>
              </a:rPr>
              <a:t>створення</a:t>
            </a:r>
            <a:r>
              <a:rPr lang="ru-RU" altLang="ru-RU" b="1" dirty="0">
                <a:latin typeface="Times New Roman" panose="02020603050405020304" pitchFamily="18" charset="0"/>
                <a:cs typeface="Times New Roman" panose="02020603050405020304" pitchFamily="18" charset="0"/>
              </a:rPr>
              <a:t> </a:t>
            </a:r>
            <a:r>
              <a:rPr lang="ru-RU" altLang="ru-RU" b="1" dirty="0" err="1">
                <a:latin typeface="Times New Roman" panose="02020603050405020304" pitchFamily="18" charset="0"/>
                <a:cs typeface="Times New Roman" panose="02020603050405020304" pitchFamily="18" charset="0"/>
              </a:rPr>
              <a:t>препаратів</a:t>
            </a:r>
            <a:r>
              <a:rPr lang="ru-RU" altLang="ru-RU" b="1" dirty="0">
                <a:latin typeface="Times New Roman" panose="02020603050405020304" pitchFamily="18" charset="0"/>
                <a:cs typeface="Times New Roman" panose="02020603050405020304" pitchFamily="18" charset="0"/>
              </a:rPr>
              <a:t> </a:t>
            </a:r>
            <a:r>
              <a:rPr lang="ru-RU" altLang="ru-RU" b="1" dirty="0" err="1">
                <a:latin typeface="Times New Roman" panose="02020603050405020304" pitchFamily="18" charset="0"/>
                <a:cs typeface="Times New Roman" panose="02020603050405020304" pitchFamily="18" charset="0"/>
              </a:rPr>
              <a:t>пролонгованої</a:t>
            </a:r>
            <a:r>
              <a:rPr lang="ru-RU" altLang="ru-RU" b="1" dirty="0">
                <a:latin typeface="Times New Roman" panose="02020603050405020304" pitchFamily="18" charset="0"/>
                <a:cs typeface="Times New Roman" panose="02020603050405020304" pitchFamily="18" charset="0"/>
              </a:rPr>
              <a:t> </a:t>
            </a:r>
            <a:r>
              <a:rPr lang="ru-RU" altLang="ru-RU" b="1" dirty="0" err="1">
                <a:latin typeface="Times New Roman" panose="02020603050405020304" pitchFamily="18" charset="0"/>
                <a:cs typeface="Times New Roman" panose="02020603050405020304" pitchFamily="18" charset="0"/>
              </a:rPr>
              <a:t>дії</a:t>
            </a:r>
            <a:r>
              <a:rPr lang="ru-RU" altLang="ru-RU" b="1" dirty="0" smtClean="0">
                <a:latin typeface="Times New Roman" panose="02020603050405020304" pitchFamily="18" charset="0"/>
                <a:cs typeface="Times New Roman" panose="02020603050405020304" pitchFamily="18" charset="0"/>
              </a:rPr>
              <a:t>.</a:t>
            </a:r>
            <a:r>
              <a:rPr lang="ru-RU" altLang="ru-RU" b="1" dirty="0">
                <a:latin typeface="Times New Roman" panose="02020603050405020304" pitchFamily="18" charset="0"/>
                <a:cs typeface="Times New Roman" panose="02020603050405020304" pitchFamily="18" charset="0"/>
              </a:rPr>
              <a:t> </a:t>
            </a:r>
            <a:r>
              <a:rPr lang="ru-RU" altLang="ru-RU" b="1" dirty="0" err="1">
                <a:latin typeface="Times New Roman" panose="02020603050405020304" pitchFamily="18" charset="0"/>
                <a:cs typeface="Times New Roman" panose="02020603050405020304" pitchFamily="18" charset="0"/>
              </a:rPr>
              <a:t>Лікарські</a:t>
            </a:r>
            <a:r>
              <a:rPr lang="ru-RU" altLang="ru-RU" b="1" dirty="0">
                <a:latin typeface="Times New Roman" panose="02020603050405020304" pitchFamily="18" charset="0"/>
                <a:cs typeface="Times New Roman" panose="02020603050405020304" pitchFamily="18" charset="0"/>
              </a:rPr>
              <a:t> </a:t>
            </a:r>
            <a:r>
              <a:rPr lang="ru-RU" altLang="ru-RU" b="1" dirty="0" err="1">
                <a:latin typeface="Times New Roman" panose="02020603050405020304" pitchFamily="18" charset="0"/>
                <a:cs typeface="Times New Roman" panose="02020603050405020304" pitchFamily="18" charset="0"/>
              </a:rPr>
              <a:t>препарати</a:t>
            </a:r>
            <a:r>
              <a:rPr lang="ru-RU" altLang="ru-RU" b="1" dirty="0">
                <a:latin typeface="Times New Roman" panose="02020603050405020304" pitchFamily="18" charset="0"/>
                <a:cs typeface="Times New Roman" panose="02020603050405020304" pitchFamily="18" charset="0"/>
              </a:rPr>
              <a:t> </a:t>
            </a:r>
            <a:r>
              <a:rPr lang="ru-RU" altLang="ru-RU" b="1" dirty="0" err="1">
                <a:latin typeface="Times New Roman" panose="02020603050405020304" pitchFamily="18" charset="0"/>
                <a:cs typeface="Times New Roman" panose="02020603050405020304" pitchFamily="18" charset="0"/>
              </a:rPr>
              <a:t>пролонгованої</a:t>
            </a:r>
            <a:r>
              <a:rPr lang="ru-RU" altLang="ru-RU" b="1" dirty="0">
                <a:latin typeface="Times New Roman" panose="02020603050405020304" pitchFamily="18" charset="0"/>
                <a:cs typeface="Times New Roman" panose="02020603050405020304" pitchFamily="18" charset="0"/>
              </a:rPr>
              <a:t> </a:t>
            </a:r>
            <a:r>
              <a:rPr lang="ru-RU" altLang="ru-RU" b="1" dirty="0" err="1">
                <a:latin typeface="Times New Roman" panose="02020603050405020304" pitchFamily="18" charset="0"/>
                <a:cs typeface="Times New Roman" panose="02020603050405020304" pitchFamily="18" charset="0"/>
              </a:rPr>
              <a:t>дії</a:t>
            </a:r>
            <a:r>
              <a:rPr lang="ru-RU" altLang="ru-RU" b="1" dirty="0">
                <a:latin typeface="Times New Roman" panose="02020603050405020304" pitchFamily="18" charset="0"/>
                <a:cs typeface="Times New Roman" panose="02020603050405020304" pitchFamily="18" charset="0"/>
              </a:rPr>
              <a:t> і з </a:t>
            </a:r>
            <a:r>
              <a:rPr lang="ru-RU" altLang="ru-RU" b="1" dirty="0" err="1">
                <a:latin typeface="Times New Roman" panose="02020603050405020304" pitchFamily="18" charset="0"/>
                <a:cs typeface="Times New Roman" panose="02020603050405020304" pitchFamily="18" charset="0"/>
              </a:rPr>
              <a:t>заданими</a:t>
            </a:r>
            <a:r>
              <a:rPr lang="ru-RU" altLang="ru-RU" b="1" dirty="0">
                <a:latin typeface="Times New Roman" panose="02020603050405020304" pitchFamily="18" charset="0"/>
                <a:cs typeface="Times New Roman" panose="02020603050405020304" pitchFamily="18" charset="0"/>
              </a:rPr>
              <a:t> </a:t>
            </a:r>
            <a:r>
              <a:rPr lang="ru-RU" altLang="ru-RU" b="1" dirty="0" err="1">
                <a:latin typeface="Times New Roman" panose="02020603050405020304" pitchFamily="18" charset="0"/>
                <a:cs typeface="Times New Roman" panose="02020603050405020304" pitchFamily="18" charset="0"/>
              </a:rPr>
              <a:t>фармакокінетичними</a:t>
            </a:r>
            <a:r>
              <a:rPr lang="ru-RU" altLang="ru-RU" b="1" dirty="0">
                <a:latin typeface="Times New Roman" panose="02020603050405020304" pitchFamily="18" charset="0"/>
                <a:cs typeface="Times New Roman" panose="02020603050405020304" pitchFamily="18" charset="0"/>
              </a:rPr>
              <a:t> </a:t>
            </a:r>
            <a:r>
              <a:rPr lang="ru-RU" altLang="ru-RU" b="1" dirty="0" err="1">
                <a:latin typeface="Times New Roman" panose="02020603050405020304" pitchFamily="18" charset="0"/>
                <a:cs typeface="Times New Roman" panose="02020603050405020304" pitchFamily="18" charset="0"/>
              </a:rPr>
              <a:t>властивостями</a:t>
            </a:r>
            <a:r>
              <a:rPr lang="ru-RU" altLang="ru-RU" b="1" dirty="0" smtClean="0">
                <a:latin typeface="Times New Roman" panose="02020603050405020304" pitchFamily="18" charset="0"/>
                <a:cs typeface="Times New Roman" panose="02020603050405020304" pitchFamily="18" charset="0"/>
              </a:rPr>
              <a:t>.</a:t>
            </a:r>
            <a:endParaRPr lang="ru-RU" altLang="ru-RU" b="1" dirty="0">
              <a:latin typeface="Times New Roman" panose="02020603050405020304" pitchFamily="18" charset="0"/>
              <a:cs typeface="Times New Roman" panose="02020603050405020304" pitchFamily="18" charset="0"/>
            </a:endParaRPr>
          </a:p>
          <a:p>
            <a:pPr algn="just"/>
            <a:r>
              <a:rPr lang="ru-RU" altLang="ru-RU" b="1" dirty="0" smtClean="0">
                <a:latin typeface="Times New Roman" panose="02020603050405020304" pitchFamily="18" charset="0"/>
                <a:cs typeface="Times New Roman" panose="02020603050405020304" pitchFamily="18" charset="0"/>
              </a:rPr>
              <a:t>9. </a:t>
            </a:r>
            <a:r>
              <a:rPr lang="ru-RU" altLang="ru-RU" b="1" dirty="0" err="1" smtClean="0">
                <a:latin typeface="Times New Roman" panose="02020603050405020304" pitchFamily="18" charset="0"/>
                <a:cs typeface="Times New Roman" panose="02020603050405020304" pitchFamily="18" charset="0"/>
              </a:rPr>
              <a:t>Нанесення</a:t>
            </a:r>
            <a:r>
              <a:rPr lang="ru-RU" altLang="ru-RU" b="1" dirty="0" smtClean="0">
                <a:latin typeface="Times New Roman" panose="02020603050405020304" pitchFamily="18" charset="0"/>
                <a:cs typeface="Times New Roman" panose="02020603050405020304" pitchFamily="18" charset="0"/>
              </a:rPr>
              <a:t> </a:t>
            </a:r>
            <a:r>
              <a:rPr lang="ru-RU" altLang="ru-RU" b="1" dirty="0" err="1">
                <a:latin typeface="Times New Roman" panose="02020603050405020304" pitchFamily="18" charset="0"/>
                <a:cs typeface="Times New Roman" panose="02020603050405020304" pitchFamily="18" charset="0"/>
              </a:rPr>
              <a:t>покриттів</a:t>
            </a:r>
            <a:r>
              <a:rPr lang="ru-RU" altLang="ru-RU" b="1" dirty="0">
                <a:latin typeface="Times New Roman" panose="02020603050405020304" pitchFamily="18" charset="0"/>
                <a:cs typeface="Times New Roman" panose="02020603050405020304" pitchFamily="18" charset="0"/>
              </a:rPr>
              <a:t> для </a:t>
            </a:r>
            <a:r>
              <a:rPr lang="ru-RU" altLang="ru-RU" b="1" dirty="0" err="1">
                <a:latin typeface="Times New Roman" panose="02020603050405020304" pitchFamily="18" charset="0"/>
                <a:cs typeface="Times New Roman" panose="02020603050405020304" pitchFamily="18" charset="0"/>
              </a:rPr>
              <a:t>зміни</a:t>
            </a:r>
            <a:r>
              <a:rPr lang="ru-RU" altLang="ru-RU" b="1" dirty="0">
                <a:latin typeface="Times New Roman" panose="02020603050405020304" pitchFamily="18" charset="0"/>
                <a:cs typeface="Times New Roman" panose="02020603050405020304" pitchFamily="18" charset="0"/>
              </a:rPr>
              <a:t> </a:t>
            </a:r>
            <a:r>
              <a:rPr lang="ru-RU" altLang="ru-RU" b="1" dirty="0" err="1">
                <a:latin typeface="Times New Roman" panose="02020603050405020304" pitchFamily="18" charset="0"/>
                <a:cs typeface="Times New Roman" panose="02020603050405020304" pitchFamily="18" charset="0"/>
              </a:rPr>
              <a:t>швидкості</a:t>
            </a:r>
            <a:r>
              <a:rPr lang="ru-RU" altLang="ru-RU" b="1" dirty="0">
                <a:latin typeface="Times New Roman" panose="02020603050405020304" pitchFamily="18" charset="0"/>
                <a:cs typeface="Times New Roman" panose="02020603050405020304" pitchFamily="18" charset="0"/>
              </a:rPr>
              <a:t> </a:t>
            </a:r>
            <a:r>
              <a:rPr lang="ru-RU" altLang="ru-RU" b="1" dirty="0" err="1">
                <a:latin typeface="Times New Roman" panose="02020603050405020304" pitchFamily="18" charset="0"/>
                <a:cs typeface="Times New Roman" panose="02020603050405020304" pitchFamily="18" charset="0"/>
              </a:rPr>
              <a:t>вивільнення</a:t>
            </a:r>
            <a:r>
              <a:rPr lang="ru-RU" altLang="ru-RU" b="1" dirty="0">
                <a:latin typeface="Times New Roman" panose="02020603050405020304" pitchFamily="18" charset="0"/>
                <a:cs typeface="Times New Roman" panose="02020603050405020304" pitchFamily="18" charset="0"/>
              </a:rPr>
              <a:t> </a:t>
            </a:r>
            <a:r>
              <a:rPr lang="ru-RU" altLang="ru-RU" b="1" dirty="0" err="1">
                <a:latin typeface="Times New Roman" panose="02020603050405020304" pitchFamily="18" charset="0"/>
                <a:cs typeface="Times New Roman" panose="02020603050405020304" pitchFamily="18" charset="0"/>
              </a:rPr>
              <a:t>діючої</a:t>
            </a:r>
            <a:r>
              <a:rPr lang="ru-RU" altLang="ru-RU" b="1" dirty="0">
                <a:latin typeface="Times New Roman" panose="02020603050405020304" pitchFamily="18" charset="0"/>
                <a:cs typeface="Times New Roman" panose="02020603050405020304" pitchFamily="18" charset="0"/>
              </a:rPr>
              <a:t> </a:t>
            </a:r>
            <a:r>
              <a:rPr lang="ru-RU" altLang="ru-RU" b="1" dirty="0" err="1">
                <a:latin typeface="Times New Roman" panose="02020603050405020304" pitchFamily="18" charset="0"/>
                <a:cs typeface="Times New Roman" panose="02020603050405020304" pitchFamily="18" charset="0"/>
              </a:rPr>
              <a:t>речовини</a:t>
            </a:r>
            <a:r>
              <a:rPr lang="ru-RU" altLang="ru-RU" b="1" dirty="0">
                <a:latin typeface="Times New Roman" panose="02020603050405020304" pitchFamily="18" charset="0"/>
                <a:cs typeface="Times New Roman" panose="02020603050405020304" pitchFamily="18" charset="0"/>
              </a:rPr>
              <a:t>. </a:t>
            </a:r>
            <a:r>
              <a:rPr lang="ru-RU" altLang="ru-RU" b="1" dirty="0" err="1">
                <a:latin typeface="Times New Roman" panose="02020603050405020304" pitchFamily="18" charset="0"/>
                <a:cs typeface="Times New Roman" panose="02020603050405020304" pitchFamily="18" charset="0"/>
              </a:rPr>
              <a:t>Види</a:t>
            </a:r>
            <a:r>
              <a:rPr lang="ru-RU" altLang="ru-RU" b="1" dirty="0">
                <a:latin typeface="Times New Roman" panose="02020603050405020304" pitchFamily="18" charset="0"/>
                <a:cs typeface="Times New Roman" panose="02020603050405020304" pitchFamily="18" charset="0"/>
              </a:rPr>
              <a:t> </a:t>
            </a:r>
            <a:r>
              <a:rPr lang="ru-RU" altLang="ru-RU" b="1" dirty="0" err="1">
                <a:latin typeface="Times New Roman" panose="02020603050405020304" pitchFamily="18" charset="0"/>
                <a:cs typeface="Times New Roman" panose="02020603050405020304" pitchFamily="18" charset="0"/>
              </a:rPr>
              <a:t>покриттів</a:t>
            </a:r>
            <a:r>
              <a:rPr lang="ru-RU" altLang="ru-RU" b="1" dirty="0">
                <a:latin typeface="Times New Roman" panose="02020603050405020304" pitchFamily="18" charset="0"/>
                <a:cs typeface="Times New Roman" panose="02020603050405020304" pitchFamily="18" charset="0"/>
              </a:rPr>
              <a:t>.</a:t>
            </a:r>
          </a:p>
          <a:p>
            <a:pPr algn="just"/>
            <a:r>
              <a:rPr lang="ru-RU" altLang="ru-RU" b="1" dirty="0" smtClean="0">
                <a:latin typeface="Times New Roman" panose="02020603050405020304" pitchFamily="18" charset="0"/>
                <a:cs typeface="Times New Roman" panose="02020603050405020304" pitchFamily="18" charset="0"/>
              </a:rPr>
              <a:t>10. </a:t>
            </a:r>
            <a:r>
              <a:rPr lang="ru-RU" altLang="ru-RU" b="1" dirty="0" err="1">
                <a:latin typeface="Times New Roman" panose="02020603050405020304" pitchFamily="18" charset="0"/>
                <a:cs typeface="Times New Roman" panose="02020603050405020304" pitchFamily="18" charset="0"/>
              </a:rPr>
              <a:t>Багатошарові</a:t>
            </a:r>
            <a:r>
              <a:rPr lang="ru-RU" altLang="ru-RU" b="1" dirty="0">
                <a:latin typeface="Times New Roman" panose="02020603050405020304" pitchFamily="18" charset="0"/>
                <a:cs typeface="Times New Roman" panose="02020603050405020304" pitchFamily="18" charset="0"/>
              </a:rPr>
              <a:t> таблетки.</a:t>
            </a:r>
          </a:p>
          <a:p>
            <a:pPr algn="just"/>
            <a:r>
              <a:rPr lang="ru-RU" altLang="ru-RU" b="1" dirty="0" smtClean="0">
                <a:latin typeface="Times New Roman" panose="02020603050405020304" pitchFamily="18" charset="0"/>
                <a:cs typeface="Times New Roman" panose="02020603050405020304" pitchFamily="18" charset="0"/>
              </a:rPr>
              <a:t>11. </a:t>
            </a:r>
            <a:r>
              <a:rPr lang="ru-RU" altLang="ru-RU" b="1" dirty="0" err="1">
                <a:latin typeface="Times New Roman" panose="02020603050405020304" pitchFamily="18" charset="0"/>
                <a:cs typeface="Times New Roman" panose="02020603050405020304" pitchFamily="18" charset="0"/>
              </a:rPr>
              <a:t>Механізми</a:t>
            </a:r>
            <a:r>
              <a:rPr lang="ru-RU" altLang="ru-RU" b="1" dirty="0">
                <a:latin typeface="Times New Roman" panose="02020603050405020304" pitchFamily="18" charset="0"/>
                <a:cs typeface="Times New Roman" panose="02020603050405020304" pitchFamily="18" charset="0"/>
              </a:rPr>
              <a:t> </a:t>
            </a:r>
            <a:r>
              <a:rPr lang="ru-RU" altLang="ru-RU" b="1" dirty="0" err="1">
                <a:latin typeface="Times New Roman" panose="02020603050405020304" pitchFamily="18" charset="0"/>
                <a:cs typeface="Times New Roman" panose="02020603050405020304" pitchFamily="18" charset="0"/>
              </a:rPr>
              <a:t>вивільнення</a:t>
            </a:r>
            <a:r>
              <a:rPr lang="ru-RU" altLang="ru-RU" b="1" dirty="0">
                <a:latin typeface="Times New Roman" panose="02020603050405020304" pitchFamily="18" charset="0"/>
                <a:cs typeface="Times New Roman" panose="02020603050405020304" pitchFamily="18" charset="0"/>
              </a:rPr>
              <a:t> </a:t>
            </a:r>
            <a:r>
              <a:rPr lang="ru-RU" altLang="ru-RU" b="1" dirty="0" err="1">
                <a:latin typeface="Times New Roman" panose="02020603050405020304" pitchFamily="18" charset="0"/>
                <a:cs typeface="Times New Roman" panose="02020603050405020304" pitchFamily="18" charset="0"/>
              </a:rPr>
              <a:t>субстанцій</a:t>
            </a:r>
            <a:r>
              <a:rPr lang="ru-RU" altLang="ru-RU" b="1" dirty="0">
                <a:latin typeface="Times New Roman" panose="02020603050405020304" pitchFamily="18" charset="0"/>
                <a:cs typeface="Times New Roman" panose="02020603050405020304" pitchFamily="18" charset="0"/>
              </a:rPr>
              <a:t> з </a:t>
            </a:r>
            <a:r>
              <a:rPr lang="ru-RU" altLang="ru-RU" b="1" dirty="0" err="1">
                <a:latin typeface="Times New Roman" panose="02020603050405020304" pitchFamily="18" charset="0"/>
                <a:cs typeface="Times New Roman" panose="02020603050405020304" pitchFamily="18" charset="0"/>
              </a:rPr>
              <a:t>лікарської</a:t>
            </a:r>
            <a:r>
              <a:rPr lang="ru-RU" altLang="ru-RU" b="1" dirty="0">
                <a:latin typeface="Times New Roman" panose="02020603050405020304" pitchFamily="18" charset="0"/>
                <a:cs typeface="Times New Roman" panose="02020603050405020304" pitchFamily="18" charset="0"/>
              </a:rPr>
              <a:t> </a:t>
            </a:r>
            <a:r>
              <a:rPr lang="ru-RU" altLang="ru-RU" b="1" dirty="0" err="1">
                <a:latin typeface="Times New Roman" panose="02020603050405020304" pitchFamily="18" charset="0"/>
                <a:cs typeface="Times New Roman" panose="02020603050405020304" pitchFamily="18" charset="0"/>
              </a:rPr>
              <a:t>форми</a:t>
            </a:r>
            <a:r>
              <a:rPr lang="ru-RU" altLang="ru-RU" b="1" dirty="0">
                <a:latin typeface="Times New Roman" panose="02020603050405020304" pitchFamily="18" charset="0"/>
                <a:cs typeface="Times New Roman" panose="02020603050405020304" pitchFamily="18" charset="0"/>
              </a:rPr>
              <a:t>. </a:t>
            </a:r>
            <a:r>
              <a:rPr lang="ru-RU" altLang="ru-RU" b="1" dirty="0" err="1">
                <a:latin typeface="Times New Roman" panose="02020603050405020304" pitchFamily="18" charset="0"/>
                <a:cs typeface="Times New Roman" panose="02020603050405020304" pitchFamily="18" charset="0"/>
              </a:rPr>
              <a:t>Пролонгування</a:t>
            </a:r>
            <a:r>
              <a:rPr lang="ru-RU" altLang="ru-RU" b="1" dirty="0">
                <a:latin typeface="Times New Roman" panose="02020603050405020304" pitchFamily="18" charset="0"/>
                <a:cs typeface="Times New Roman" panose="02020603050405020304" pitchFamily="18" charset="0"/>
              </a:rPr>
              <a:t> шляхом </a:t>
            </a:r>
            <a:r>
              <a:rPr lang="ru-RU" altLang="ru-RU" b="1" dirty="0" err="1">
                <a:latin typeface="Times New Roman" panose="02020603050405020304" pitchFamily="18" charset="0"/>
                <a:cs typeface="Times New Roman" panose="02020603050405020304" pitchFamily="18" charset="0"/>
              </a:rPr>
              <a:t>отримання</a:t>
            </a:r>
            <a:r>
              <a:rPr lang="ru-RU" altLang="ru-RU" b="1" dirty="0">
                <a:latin typeface="Times New Roman" panose="02020603050405020304" pitchFamily="18" charset="0"/>
                <a:cs typeface="Times New Roman" panose="02020603050405020304" pitchFamily="18" charset="0"/>
              </a:rPr>
              <a:t> </a:t>
            </a:r>
            <a:r>
              <a:rPr lang="ru-RU" altLang="ru-RU" b="1" dirty="0" err="1">
                <a:latin typeface="Times New Roman" panose="02020603050405020304" pitchFamily="18" charset="0"/>
                <a:cs typeface="Times New Roman" panose="02020603050405020304" pitchFamily="18" charset="0"/>
              </a:rPr>
              <a:t>матриць</a:t>
            </a:r>
            <a:r>
              <a:rPr lang="ru-RU" altLang="ru-RU" b="1" dirty="0">
                <a:latin typeface="Times New Roman" panose="02020603050405020304" pitchFamily="18" charset="0"/>
                <a:cs typeface="Times New Roman" panose="02020603050405020304" pitchFamily="18" charset="0"/>
              </a:rPr>
              <a:t>. </a:t>
            </a:r>
            <a:r>
              <a:rPr lang="ru-RU" altLang="ru-RU" b="1" dirty="0" err="1">
                <a:latin typeface="Times New Roman" panose="02020603050405020304" pitchFamily="18" charset="0"/>
                <a:cs typeface="Times New Roman" panose="02020603050405020304" pitchFamily="18" charset="0"/>
              </a:rPr>
              <a:t>Полімери</a:t>
            </a:r>
            <a:r>
              <a:rPr lang="ru-RU" altLang="ru-RU" b="1" dirty="0">
                <a:latin typeface="Times New Roman" panose="02020603050405020304" pitchFamily="18" charset="0"/>
                <a:cs typeface="Times New Roman" panose="02020603050405020304" pitchFamily="18" charset="0"/>
              </a:rPr>
              <a:t> для </a:t>
            </a:r>
            <a:r>
              <a:rPr lang="ru-RU" altLang="ru-RU" b="1" dirty="0" err="1">
                <a:latin typeface="Times New Roman" panose="02020603050405020304" pitchFamily="18" charset="0"/>
                <a:cs typeface="Times New Roman" panose="02020603050405020304" pitchFamily="18" charset="0"/>
              </a:rPr>
              <a:t>освіти</a:t>
            </a:r>
            <a:r>
              <a:rPr lang="ru-RU" altLang="ru-RU" b="1" dirty="0">
                <a:latin typeface="Times New Roman" panose="02020603050405020304" pitchFamily="18" charset="0"/>
                <a:cs typeface="Times New Roman" panose="02020603050405020304" pitchFamily="18" charset="0"/>
              </a:rPr>
              <a:t> </a:t>
            </a:r>
            <a:r>
              <a:rPr lang="ru-RU" altLang="ru-RU" b="1" dirty="0" err="1">
                <a:latin typeface="Times New Roman" panose="02020603050405020304" pitchFamily="18" charset="0"/>
                <a:cs typeface="Times New Roman" panose="02020603050405020304" pitchFamily="18" charset="0"/>
              </a:rPr>
              <a:t>матриць</a:t>
            </a:r>
            <a:r>
              <a:rPr lang="ru-RU" altLang="ru-RU" b="1" dirty="0">
                <a:latin typeface="Times New Roman" panose="02020603050405020304" pitchFamily="18" charset="0"/>
                <a:cs typeface="Times New Roman" panose="02020603050405020304" pitchFamily="18" charset="0"/>
              </a:rPr>
              <a:t>.</a:t>
            </a:r>
          </a:p>
          <a:p>
            <a:pPr algn="just"/>
            <a:r>
              <a:rPr lang="ru-RU" altLang="ru-RU" b="1" dirty="0" smtClean="0">
                <a:latin typeface="Times New Roman" panose="02020603050405020304" pitchFamily="18" charset="0"/>
                <a:cs typeface="Times New Roman" panose="02020603050405020304" pitchFamily="18" charset="0"/>
              </a:rPr>
              <a:t>12. </a:t>
            </a:r>
            <a:r>
              <a:rPr lang="ru-RU" altLang="ru-RU" b="1" dirty="0">
                <a:latin typeface="Times New Roman" panose="02020603050405020304" pitchFamily="18" charset="0"/>
                <a:cs typeface="Times New Roman" panose="02020603050405020304" pitchFamily="18" charset="0"/>
              </a:rPr>
              <a:t>Характеристика </a:t>
            </a:r>
            <a:r>
              <a:rPr lang="ru-RU" altLang="ru-RU" b="1" dirty="0" err="1">
                <a:latin typeface="Times New Roman" panose="02020603050405020304" pitchFamily="18" charset="0"/>
                <a:cs typeface="Times New Roman" panose="02020603050405020304" pitchFamily="18" charset="0"/>
              </a:rPr>
              <a:t>процесу</a:t>
            </a:r>
            <a:r>
              <a:rPr lang="ru-RU" altLang="ru-RU" b="1" dirty="0">
                <a:latin typeface="Times New Roman" panose="02020603050405020304" pitchFamily="18" charset="0"/>
                <a:cs typeface="Times New Roman" panose="02020603050405020304" pitchFamily="18" charset="0"/>
              </a:rPr>
              <a:t> </a:t>
            </a:r>
            <a:r>
              <a:rPr lang="ru-RU" altLang="ru-RU" b="1" dirty="0" err="1">
                <a:latin typeface="Times New Roman" panose="02020603050405020304" pitchFamily="18" charset="0"/>
                <a:cs typeface="Times New Roman" panose="02020603050405020304" pitchFamily="18" charset="0"/>
              </a:rPr>
              <a:t>микрокапсулирование</a:t>
            </a:r>
            <a:r>
              <a:rPr lang="ru-RU" altLang="ru-RU" b="1" dirty="0">
                <a:latin typeface="Times New Roman" panose="02020603050405020304" pitchFamily="18" charset="0"/>
                <a:cs typeface="Times New Roman" panose="02020603050405020304" pitchFamily="18" charset="0"/>
              </a:rPr>
              <a:t>. Форма, </a:t>
            </a:r>
            <a:r>
              <a:rPr lang="ru-RU" altLang="ru-RU" b="1" dirty="0" err="1">
                <a:latin typeface="Times New Roman" panose="02020603050405020304" pitchFamily="18" charset="0"/>
                <a:cs typeface="Times New Roman" panose="02020603050405020304" pitchFamily="18" charset="0"/>
              </a:rPr>
              <a:t>розмір</a:t>
            </a:r>
            <a:r>
              <a:rPr lang="ru-RU" altLang="ru-RU" b="1" dirty="0">
                <a:latin typeface="Times New Roman" panose="02020603050405020304" pitchFamily="18" charset="0"/>
                <a:cs typeface="Times New Roman" panose="02020603050405020304" pitchFamily="18" charset="0"/>
              </a:rPr>
              <a:t> і </a:t>
            </a:r>
            <a:r>
              <a:rPr lang="ru-RU" altLang="ru-RU" b="1" dirty="0" err="1">
                <a:latin typeface="Times New Roman" panose="02020603050405020304" pitchFamily="18" charset="0"/>
                <a:cs typeface="Times New Roman" panose="02020603050405020304" pitchFamily="18" charset="0"/>
              </a:rPr>
              <a:t>будова</a:t>
            </a:r>
            <a:r>
              <a:rPr lang="ru-RU" altLang="ru-RU" b="1" dirty="0">
                <a:latin typeface="Times New Roman" panose="02020603050405020304" pitchFamily="18" charset="0"/>
                <a:cs typeface="Times New Roman" panose="02020603050405020304" pitchFamily="18" charset="0"/>
              </a:rPr>
              <a:t> </a:t>
            </a:r>
            <a:r>
              <a:rPr lang="ru-RU" altLang="ru-RU" b="1" dirty="0" err="1">
                <a:latin typeface="Times New Roman" panose="02020603050405020304" pitchFamily="18" charset="0"/>
                <a:cs typeface="Times New Roman" panose="02020603050405020304" pitchFamily="18" charset="0"/>
              </a:rPr>
              <a:t>мікрокапсул</a:t>
            </a:r>
            <a:r>
              <a:rPr lang="ru-RU" altLang="ru-RU" b="1" dirty="0">
                <a:latin typeface="Times New Roman" panose="02020603050405020304" pitchFamily="18" charset="0"/>
                <a:cs typeface="Times New Roman" panose="02020603050405020304" pitchFamily="18" charset="0"/>
              </a:rPr>
              <a:t>.</a:t>
            </a:r>
          </a:p>
          <a:p>
            <a:pPr algn="just"/>
            <a:r>
              <a:rPr lang="ru-RU" altLang="ru-RU" b="1" dirty="0" smtClean="0">
                <a:latin typeface="Times New Roman" panose="02020603050405020304" pitchFamily="18" charset="0"/>
                <a:cs typeface="Times New Roman" panose="02020603050405020304" pitchFamily="18" charset="0"/>
              </a:rPr>
              <a:t>13. </a:t>
            </a:r>
            <a:r>
              <a:rPr lang="ru-RU" altLang="ru-RU" b="1" dirty="0">
                <a:latin typeface="Times New Roman" panose="02020603050405020304" pitchFamily="18" charset="0"/>
                <a:cs typeface="Times New Roman" panose="02020603050405020304" pitchFamily="18" charset="0"/>
              </a:rPr>
              <a:t>Характеристика </a:t>
            </a:r>
            <a:r>
              <a:rPr lang="ru-RU" altLang="ru-RU" b="1" dirty="0" err="1">
                <a:latin typeface="Times New Roman" panose="02020603050405020304" pitchFamily="18" charset="0"/>
                <a:cs typeface="Times New Roman" panose="02020603050405020304" pitchFamily="18" charset="0"/>
              </a:rPr>
              <a:t>оболонки</a:t>
            </a:r>
            <a:r>
              <a:rPr lang="ru-RU" altLang="ru-RU" b="1" dirty="0">
                <a:latin typeface="Times New Roman" panose="02020603050405020304" pitchFamily="18" charset="0"/>
                <a:cs typeface="Times New Roman" panose="02020603050405020304" pitchFamily="18" charset="0"/>
              </a:rPr>
              <a:t> </a:t>
            </a:r>
            <a:r>
              <a:rPr lang="ru-RU" altLang="ru-RU" b="1" dirty="0" err="1">
                <a:latin typeface="Times New Roman" panose="02020603050405020304" pitchFamily="18" charset="0"/>
                <a:cs typeface="Times New Roman" panose="02020603050405020304" pitchFamily="18" charset="0"/>
              </a:rPr>
              <a:t>мікрокапсули</a:t>
            </a:r>
            <a:r>
              <a:rPr lang="ru-RU" altLang="ru-RU" b="1" dirty="0">
                <a:latin typeface="Times New Roman" panose="02020603050405020304" pitchFamily="18" charset="0"/>
                <a:cs typeface="Times New Roman" panose="02020603050405020304" pitchFamily="18" charset="0"/>
              </a:rPr>
              <a:t>, </a:t>
            </a:r>
            <a:r>
              <a:rPr lang="ru-RU" altLang="ru-RU" b="1" dirty="0" err="1">
                <a:latin typeface="Times New Roman" panose="02020603050405020304" pitchFamily="18" charset="0"/>
                <a:cs typeface="Times New Roman" panose="02020603050405020304" pitchFamily="18" charset="0"/>
              </a:rPr>
              <a:t>її</a:t>
            </a:r>
            <a:r>
              <a:rPr lang="ru-RU" altLang="ru-RU" b="1" dirty="0">
                <a:latin typeface="Times New Roman" panose="02020603050405020304" pitchFamily="18" charset="0"/>
                <a:cs typeface="Times New Roman" panose="02020603050405020304" pitchFamily="18" charset="0"/>
              </a:rPr>
              <a:t> </a:t>
            </a:r>
            <a:r>
              <a:rPr lang="ru-RU" altLang="ru-RU" b="1" dirty="0" err="1">
                <a:latin typeface="Times New Roman" panose="02020603050405020304" pitchFamily="18" charset="0"/>
                <a:cs typeface="Times New Roman" panose="02020603050405020304" pitchFamily="18" charset="0"/>
              </a:rPr>
              <a:t>різновиди</a:t>
            </a:r>
            <a:r>
              <a:rPr lang="ru-RU" altLang="ru-RU" b="1" dirty="0">
                <a:latin typeface="Times New Roman" panose="02020603050405020304" pitchFamily="18" charset="0"/>
                <a:cs typeface="Times New Roman" panose="02020603050405020304" pitchFamily="18" charset="0"/>
              </a:rPr>
              <a:t>.</a:t>
            </a:r>
          </a:p>
          <a:p>
            <a:pPr marL="85725" indent="-14288" algn="just">
              <a:lnSpc>
                <a:spcPct val="115000"/>
              </a:lnSpc>
              <a:spcAft>
                <a:spcPts val="1000"/>
              </a:spcAft>
            </a:pPr>
            <a:endParaRPr lang="uk-UA" sz="1900" b="1" dirty="0">
              <a:latin typeface="Times New Roman" panose="02020603050405020304" pitchFamily="18" charset="0"/>
              <a:cs typeface="Times New Roman" panose="02020603050405020304" pitchFamily="18" charset="0"/>
            </a:endParaRPr>
          </a:p>
          <a:p>
            <a:pPr marL="85725" indent="-14288" algn="just">
              <a:buAutoNum type="arabicPeriod"/>
            </a:pPr>
            <a:endParaRPr lang="ru-RU" b="1" dirty="0">
              <a:latin typeface="Times New Roman" panose="02020603050405020304" pitchFamily="18" charset="0"/>
              <a:cs typeface="Times New Roman" panose="02020603050405020304" pitchFamily="18" charset="0"/>
            </a:endParaRPr>
          </a:p>
          <a:p>
            <a:pPr marL="85725" indent="-14288" algn="just">
              <a:buAutoNum type="arabicPeriod"/>
            </a:pPr>
            <a:endParaRPr lang="ru-RU" b="1" dirty="0" smtClean="0">
              <a:latin typeface="Times New Roman" panose="02020603050405020304" pitchFamily="18" charset="0"/>
              <a:cs typeface="Times New Roman" panose="02020603050405020304" pitchFamily="18" charset="0"/>
            </a:endParaRPr>
          </a:p>
          <a:p>
            <a:pPr marL="85725" indent="-14288" algn="just">
              <a:buAutoNum type="arabicPeriod"/>
            </a:pPr>
            <a:endParaRPr lang="ru-RU" b="1" dirty="0">
              <a:latin typeface="Times New Roman" panose="02020603050405020304" pitchFamily="18" charset="0"/>
              <a:cs typeface="Times New Roman" panose="02020603050405020304" pitchFamily="18" charset="0"/>
            </a:endParaRPr>
          </a:p>
          <a:p>
            <a:pPr marL="85725" indent="-14288" algn="just">
              <a:buAutoNum type="arabicPeriod"/>
            </a:pP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980787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500034" y="2500306"/>
            <a:ext cx="3242070" cy="4536504"/>
          </a:xfrm>
        </p:spPr>
        <p:txBody>
          <a:bodyPr/>
          <a:lstStyle/>
          <a:p>
            <a:pPr marL="45720" indent="0">
              <a:buNone/>
            </a:pPr>
            <a:r>
              <a:rPr lang="ru-RU" b="1" dirty="0"/>
              <a:t>Порошок - тверда </a:t>
            </a:r>
            <a:r>
              <a:rPr lang="ru-RU" b="1" dirty="0" err="1"/>
              <a:t>лікарська</a:t>
            </a:r>
            <a:r>
              <a:rPr lang="ru-RU" b="1" dirty="0"/>
              <a:t> форма для </a:t>
            </a:r>
            <a:r>
              <a:rPr lang="ru-RU" b="1" dirty="0" err="1"/>
              <a:t>внутрішнього</a:t>
            </a:r>
            <a:r>
              <a:rPr lang="ru-RU" b="1" dirty="0"/>
              <a:t> і </a:t>
            </a:r>
            <a:r>
              <a:rPr lang="ru-RU" b="1" dirty="0" err="1"/>
              <a:t>зовнішнього</a:t>
            </a:r>
            <a:r>
              <a:rPr lang="ru-RU" b="1" dirty="0"/>
              <a:t> </a:t>
            </a:r>
            <a:r>
              <a:rPr lang="ru-RU" b="1" dirty="0" err="1"/>
              <a:t>застосування</a:t>
            </a:r>
            <a:r>
              <a:rPr lang="ru-RU" b="1" dirty="0"/>
              <a:t>, </a:t>
            </a:r>
            <a:r>
              <a:rPr lang="ru-RU" b="1" dirty="0" err="1"/>
              <a:t>що</a:t>
            </a:r>
            <a:r>
              <a:rPr lang="ru-RU" b="1" dirty="0"/>
              <a:t> </a:t>
            </a:r>
            <a:r>
              <a:rPr lang="ru-RU" b="1" dirty="0" err="1"/>
              <a:t>складається</a:t>
            </a:r>
            <a:r>
              <a:rPr lang="ru-RU" b="1" dirty="0"/>
              <a:t> з одного або </a:t>
            </a:r>
            <a:r>
              <a:rPr lang="ru-RU" b="1" dirty="0" err="1"/>
              <a:t>декількох</a:t>
            </a:r>
            <a:r>
              <a:rPr lang="ru-RU" b="1" dirty="0"/>
              <a:t> </a:t>
            </a:r>
            <a:r>
              <a:rPr lang="ru-RU" b="1" dirty="0" err="1"/>
              <a:t>подрібнених</a:t>
            </a:r>
            <a:r>
              <a:rPr lang="ru-RU" b="1" dirty="0"/>
              <a:t> речовин і </a:t>
            </a:r>
            <a:r>
              <a:rPr lang="ru-RU" b="1" dirty="0" err="1"/>
              <a:t>володіє</a:t>
            </a:r>
            <a:r>
              <a:rPr lang="ru-RU" b="1" dirty="0"/>
              <a:t> </a:t>
            </a:r>
            <a:r>
              <a:rPr lang="ru-RU" b="1" dirty="0" err="1"/>
              <a:t>властивістю</a:t>
            </a:r>
            <a:r>
              <a:rPr lang="ru-RU" b="1" dirty="0"/>
              <a:t> </a:t>
            </a:r>
            <a:r>
              <a:rPr lang="ru-RU" b="1" dirty="0" err="1"/>
              <a:t>сипучості</a:t>
            </a:r>
            <a:r>
              <a:rPr lang="ru-RU" b="1" dirty="0"/>
              <a:t>.</a:t>
            </a:r>
            <a:endParaRPr lang="ru-RU" dirty="0"/>
          </a:p>
        </p:txBody>
      </p:sp>
      <p:pic>
        <p:nvPicPr>
          <p:cNvPr id="5" name="Рисунок 4" descr="lekarstva.png"/>
          <p:cNvPicPr>
            <a:picLocks noChangeAspect="1"/>
          </p:cNvPicPr>
          <p:nvPr/>
        </p:nvPicPr>
        <p:blipFill>
          <a:blip r:embed="rId2"/>
          <a:stretch>
            <a:fillRect/>
          </a:stretch>
        </p:blipFill>
        <p:spPr>
          <a:xfrm>
            <a:off x="3857620" y="3143248"/>
            <a:ext cx="4704762" cy="3209524"/>
          </a:xfrm>
          <a:prstGeom prst="rect">
            <a:avLst/>
          </a:prstGeom>
        </p:spPr>
      </p:pic>
      <p:pic>
        <p:nvPicPr>
          <p:cNvPr id="8" name="Рисунок 7" descr="109936731_image.jpg"/>
          <p:cNvPicPr>
            <a:picLocks noChangeAspect="1"/>
          </p:cNvPicPr>
          <p:nvPr/>
        </p:nvPicPr>
        <p:blipFill>
          <a:blip r:embed="rId3" cstate="print"/>
          <a:stretch>
            <a:fillRect/>
          </a:stretch>
        </p:blipFill>
        <p:spPr>
          <a:xfrm>
            <a:off x="642910" y="285728"/>
            <a:ext cx="2857520" cy="2068534"/>
          </a:xfrm>
          <a:prstGeom prst="rect">
            <a:avLst/>
          </a:prstGeom>
        </p:spPr>
      </p:pic>
      <p:pic>
        <p:nvPicPr>
          <p:cNvPr id="10" name="Рисунок 9" descr="Рисунок2.jpg"/>
          <p:cNvPicPr>
            <a:picLocks noChangeAspect="1"/>
          </p:cNvPicPr>
          <p:nvPr/>
        </p:nvPicPr>
        <p:blipFill>
          <a:blip r:embed="rId4"/>
          <a:stretch>
            <a:fillRect/>
          </a:stretch>
        </p:blipFill>
        <p:spPr>
          <a:xfrm>
            <a:off x="4071934" y="214290"/>
            <a:ext cx="4267799" cy="2714644"/>
          </a:xfrm>
          <a:prstGeom prst="rect">
            <a:avLst/>
          </a:prstGeom>
        </p:spPr>
      </p:pic>
    </p:spTree>
    <p:extLst>
      <p:ext uri="{BB962C8B-B14F-4D97-AF65-F5344CB8AC3E}">
        <p14:creationId xmlns:p14="http://schemas.microsoft.com/office/powerpoint/2010/main" val="16580555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3" name="Рисунок 2"/>
          <p:cNvPicPr/>
          <p:nvPr/>
        </p:nvPicPr>
        <p:blipFill>
          <a:blip r:embed="rId2">
            <a:extLst>
              <a:ext uri="{28A0092B-C50C-407E-A947-70E740481C1C}">
                <a14:useLocalDpi xmlns:a14="http://schemas.microsoft.com/office/drawing/2010/main" val="0"/>
              </a:ext>
            </a:extLst>
          </a:blip>
          <a:srcRect/>
          <a:stretch>
            <a:fillRect/>
          </a:stretch>
        </p:blipFill>
        <p:spPr bwMode="auto">
          <a:xfrm>
            <a:off x="395536" y="0"/>
            <a:ext cx="8280920" cy="6669360"/>
          </a:xfrm>
          <a:prstGeom prst="rect">
            <a:avLst/>
          </a:prstGeom>
          <a:noFill/>
          <a:ln>
            <a:noFill/>
          </a:ln>
        </p:spPr>
      </p:pic>
    </p:spTree>
    <p:extLst>
      <p:ext uri="{BB962C8B-B14F-4D97-AF65-F5344CB8AC3E}">
        <p14:creationId xmlns:p14="http://schemas.microsoft.com/office/powerpoint/2010/main" val="13381327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Рисунок3.jpg"/>
          <p:cNvPicPr>
            <a:picLocks noChangeAspect="1"/>
          </p:cNvPicPr>
          <p:nvPr/>
        </p:nvPicPr>
        <p:blipFill>
          <a:blip r:embed="rId2"/>
          <a:stretch>
            <a:fillRect/>
          </a:stretch>
        </p:blipFill>
        <p:spPr>
          <a:xfrm>
            <a:off x="5607267" y="4149080"/>
            <a:ext cx="3577026" cy="2490879"/>
          </a:xfrm>
          <a:prstGeom prst="rect">
            <a:avLst/>
          </a:prstGeom>
        </p:spPr>
      </p:pic>
      <p:sp>
        <p:nvSpPr>
          <p:cNvPr id="1032" name="AutoShape 8" descr="http://proxy.whoisaaronbrown.com/proxy/http:/pensionerochka.ru/wp-content/uploads/2012/05/gorkaya-anglijskaya-sol.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34" name="AutoShape 10" descr="http://proxy.whoisaaronbrown.com/proxy/http:/pensionerochka.ru/wp-content/uploads/2012/05/gorkaya-anglijskaya-sol.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36" name="AutoShape 12" descr="http://proxy.whoisaaronbrown.com/proxy/http:/pensionerochka.ru/wp-content/uploads/2012/05/gorkaya-anglijskaya-sol.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 name="Объект 3"/>
          <p:cNvSpPr>
            <a:spLocks noGrp="1"/>
          </p:cNvSpPr>
          <p:nvPr>
            <p:ph sz="half" idx="2"/>
          </p:nvPr>
        </p:nvSpPr>
        <p:spPr>
          <a:xfrm>
            <a:off x="0" y="908720"/>
            <a:ext cx="5566974" cy="5731239"/>
          </a:xfrm>
        </p:spPr>
        <p:txBody>
          <a:bodyPr>
            <a:normAutofit/>
          </a:bodyPr>
          <a:lstStyle/>
          <a:p>
            <a:pPr algn="just">
              <a:buFont typeface="Arial" panose="020B0604020202020204" pitchFamily="34" charset="0"/>
              <a:buChar char="•"/>
            </a:pPr>
            <a:r>
              <a:rPr lang="ru-RU" sz="1900" dirty="0" err="1">
                <a:solidFill>
                  <a:schemeClr val="tx1"/>
                </a:solidFill>
                <a:latin typeface="Times New Roman" panose="02020603050405020304" pitchFamily="18" charset="0"/>
                <a:cs typeface="Times New Roman" panose="02020603050405020304" pitchFamily="18" charset="0"/>
              </a:rPr>
              <a:t>Універсальність</a:t>
            </a:r>
            <a:r>
              <a:rPr lang="ru-RU" sz="1900" dirty="0">
                <a:solidFill>
                  <a:schemeClr val="tx1"/>
                </a:solidFill>
                <a:latin typeface="Times New Roman" panose="02020603050405020304" pitchFamily="18" charset="0"/>
                <a:cs typeface="Times New Roman" panose="02020603050405020304" pitchFamily="18" charset="0"/>
              </a:rPr>
              <a:t> складу, так як вони </a:t>
            </a:r>
            <a:r>
              <a:rPr lang="ru-RU" sz="1900" dirty="0" err="1">
                <a:solidFill>
                  <a:schemeClr val="tx1"/>
                </a:solidFill>
                <a:latin typeface="Times New Roman" panose="02020603050405020304" pitchFamily="18" charset="0"/>
                <a:cs typeface="Times New Roman" panose="02020603050405020304" pitchFamily="18" charset="0"/>
              </a:rPr>
              <a:t>можуть</a:t>
            </a:r>
            <a:r>
              <a:rPr lang="ru-RU" sz="1900" dirty="0">
                <a:solidFill>
                  <a:schemeClr val="tx1"/>
                </a:solidFill>
                <a:latin typeface="Times New Roman" panose="02020603050405020304" pitchFamily="18" charset="0"/>
                <a:cs typeface="Times New Roman" panose="02020603050405020304" pitchFamily="18" charset="0"/>
              </a:rPr>
              <a:t> </a:t>
            </a:r>
            <a:r>
              <a:rPr lang="ru-RU" sz="1900" dirty="0" err="1">
                <a:solidFill>
                  <a:schemeClr val="tx1"/>
                </a:solidFill>
                <a:latin typeface="Times New Roman" panose="02020603050405020304" pitchFamily="18" charset="0"/>
                <a:cs typeface="Times New Roman" panose="02020603050405020304" pitchFamily="18" charset="0"/>
              </a:rPr>
              <a:t>містити</a:t>
            </a:r>
            <a:r>
              <a:rPr lang="ru-RU" sz="1900" dirty="0">
                <a:solidFill>
                  <a:schemeClr val="tx1"/>
                </a:solidFill>
                <a:latin typeface="Times New Roman" panose="02020603050405020304" pitchFamily="18" charset="0"/>
                <a:cs typeface="Times New Roman" panose="02020603050405020304" pitchFamily="18" charset="0"/>
              </a:rPr>
              <a:t> речовини </a:t>
            </a:r>
            <a:r>
              <a:rPr lang="ru-RU" sz="1900" dirty="0" err="1">
                <a:solidFill>
                  <a:schemeClr val="tx1"/>
                </a:solidFill>
                <a:latin typeface="Times New Roman" panose="02020603050405020304" pitchFamily="18" charset="0"/>
                <a:cs typeface="Times New Roman" panose="02020603050405020304" pitchFamily="18" charset="0"/>
              </a:rPr>
              <a:t>органічної</a:t>
            </a:r>
            <a:r>
              <a:rPr lang="ru-RU" sz="1900" dirty="0">
                <a:solidFill>
                  <a:schemeClr val="tx1"/>
                </a:solidFill>
                <a:latin typeface="Times New Roman" panose="02020603050405020304" pitchFamily="18" charset="0"/>
                <a:cs typeface="Times New Roman" panose="02020603050405020304" pitchFamily="18" charset="0"/>
              </a:rPr>
              <a:t> і </a:t>
            </a:r>
            <a:r>
              <a:rPr lang="ru-RU" sz="1900" dirty="0" err="1">
                <a:solidFill>
                  <a:schemeClr val="tx1"/>
                </a:solidFill>
                <a:latin typeface="Times New Roman" panose="02020603050405020304" pitchFamily="18" charset="0"/>
                <a:cs typeface="Times New Roman" panose="02020603050405020304" pitchFamily="18" charset="0"/>
              </a:rPr>
              <a:t>неорганічної</a:t>
            </a:r>
            <a:r>
              <a:rPr lang="ru-RU" sz="1900" dirty="0">
                <a:solidFill>
                  <a:schemeClr val="tx1"/>
                </a:solidFill>
                <a:latin typeface="Times New Roman" panose="02020603050405020304" pitchFamily="18" charset="0"/>
                <a:cs typeface="Times New Roman" panose="02020603050405020304" pitchFamily="18" charset="0"/>
              </a:rPr>
              <a:t> </a:t>
            </a:r>
            <a:r>
              <a:rPr lang="ru-RU" sz="1900" dirty="0" err="1">
                <a:solidFill>
                  <a:schemeClr val="tx1"/>
                </a:solidFill>
                <a:latin typeface="Times New Roman" panose="02020603050405020304" pitchFamily="18" charset="0"/>
                <a:cs typeface="Times New Roman" panose="02020603050405020304" pitchFamily="18" charset="0"/>
              </a:rPr>
              <a:t>природи</a:t>
            </a:r>
            <a:r>
              <a:rPr lang="ru-RU" sz="1900" dirty="0">
                <a:solidFill>
                  <a:schemeClr val="tx1"/>
                </a:solidFill>
                <a:latin typeface="Times New Roman" panose="02020603050405020304" pitchFamily="18" charset="0"/>
                <a:cs typeface="Times New Roman" panose="02020603050405020304" pitchFamily="18" charset="0"/>
              </a:rPr>
              <a:t>, </a:t>
            </a:r>
            <a:r>
              <a:rPr lang="ru-RU" sz="1900" dirty="0" err="1">
                <a:solidFill>
                  <a:schemeClr val="tx1"/>
                </a:solidFill>
                <a:latin typeface="Times New Roman" panose="02020603050405020304" pitchFamily="18" charset="0"/>
                <a:cs typeface="Times New Roman" panose="02020603050405020304" pitchFamily="18" charset="0"/>
              </a:rPr>
              <a:t>тваринного</a:t>
            </a:r>
            <a:r>
              <a:rPr lang="ru-RU" sz="1900" dirty="0">
                <a:solidFill>
                  <a:schemeClr val="tx1"/>
                </a:solidFill>
                <a:latin typeface="Times New Roman" panose="02020603050405020304" pitchFamily="18" charset="0"/>
                <a:cs typeface="Times New Roman" panose="02020603050405020304" pitchFamily="18" charset="0"/>
              </a:rPr>
              <a:t> і </a:t>
            </a:r>
            <a:r>
              <a:rPr lang="ru-RU" sz="1900" dirty="0" err="1">
                <a:solidFill>
                  <a:schemeClr val="tx1"/>
                </a:solidFill>
                <a:latin typeface="Times New Roman" panose="02020603050405020304" pitchFamily="18" charset="0"/>
                <a:cs typeface="Times New Roman" panose="02020603050405020304" pitchFamily="18" charset="0"/>
              </a:rPr>
              <a:t>рослинного</a:t>
            </a:r>
            <a:r>
              <a:rPr lang="ru-RU" sz="1900" dirty="0">
                <a:solidFill>
                  <a:schemeClr val="tx1"/>
                </a:solidFill>
                <a:latin typeface="Times New Roman" panose="02020603050405020304" pitchFamily="18" charset="0"/>
                <a:cs typeface="Times New Roman" panose="02020603050405020304" pitchFamily="18" charset="0"/>
              </a:rPr>
              <a:t> </a:t>
            </a:r>
            <a:r>
              <a:rPr lang="ru-RU" sz="1900" dirty="0" err="1">
                <a:solidFill>
                  <a:schemeClr val="tx1"/>
                </a:solidFill>
                <a:latin typeface="Times New Roman" panose="02020603050405020304" pitchFamily="18" charset="0"/>
                <a:cs typeface="Times New Roman" panose="02020603050405020304" pitchFamily="18" charset="0"/>
              </a:rPr>
              <a:t>походження</a:t>
            </a:r>
            <a:r>
              <a:rPr lang="ru-RU" sz="1900" dirty="0">
                <a:solidFill>
                  <a:schemeClr val="tx1"/>
                </a:solidFill>
                <a:latin typeface="Times New Roman" panose="02020603050405020304" pitchFamily="18" charset="0"/>
                <a:cs typeface="Times New Roman" panose="02020603050405020304" pitchFamily="18" charset="0"/>
              </a:rPr>
              <a:t>, </a:t>
            </a:r>
            <a:r>
              <a:rPr lang="ru-RU" sz="1900" dirty="0" err="1">
                <a:solidFill>
                  <a:schemeClr val="tx1"/>
                </a:solidFill>
                <a:latin typeface="Times New Roman" panose="02020603050405020304" pitchFamily="18" charset="0"/>
                <a:cs typeface="Times New Roman" panose="02020603050405020304" pitchFamily="18" charset="0"/>
              </a:rPr>
              <a:t>невеликі</a:t>
            </a:r>
            <a:r>
              <a:rPr lang="ru-RU" sz="1900" dirty="0">
                <a:solidFill>
                  <a:schemeClr val="tx1"/>
                </a:solidFill>
                <a:latin typeface="Times New Roman" panose="02020603050405020304" pitchFamily="18" charset="0"/>
                <a:cs typeface="Times New Roman" panose="02020603050405020304" pitchFamily="18" charset="0"/>
              </a:rPr>
              <a:t> </a:t>
            </a:r>
            <a:r>
              <a:rPr lang="ru-RU" sz="1900" dirty="0" err="1">
                <a:solidFill>
                  <a:schemeClr val="tx1"/>
                </a:solidFill>
                <a:latin typeface="Times New Roman" panose="02020603050405020304" pitchFamily="18" charset="0"/>
                <a:cs typeface="Times New Roman" panose="02020603050405020304" pitchFamily="18" charset="0"/>
              </a:rPr>
              <a:t>кількості</a:t>
            </a:r>
            <a:r>
              <a:rPr lang="ru-RU" sz="1900" dirty="0">
                <a:solidFill>
                  <a:schemeClr val="tx1"/>
                </a:solidFill>
                <a:latin typeface="Times New Roman" panose="02020603050405020304" pitchFamily="18" charset="0"/>
                <a:cs typeface="Times New Roman" panose="02020603050405020304" pitchFamily="18" charset="0"/>
              </a:rPr>
              <a:t> </a:t>
            </a:r>
            <a:r>
              <a:rPr lang="ru-RU" sz="1900" dirty="0" err="1">
                <a:solidFill>
                  <a:schemeClr val="tx1"/>
                </a:solidFill>
                <a:latin typeface="Times New Roman" panose="02020603050405020304" pitchFamily="18" charset="0"/>
                <a:cs typeface="Times New Roman" panose="02020603050405020304" pitchFamily="18" charset="0"/>
              </a:rPr>
              <a:t>рідких</a:t>
            </a:r>
            <a:r>
              <a:rPr lang="ru-RU" sz="1900" dirty="0">
                <a:solidFill>
                  <a:schemeClr val="tx1"/>
                </a:solidFill>
                <a:latin typeface="Times New Roman" panose="02020603050405020304" pitchFamily="18" charset="0"/>
                <a:cs typeface="Times New Roman" panose="02020603050405020304" pitchFamily="18" charset="0"/>
              </a:rPr>
              <a:t> і </a:t>
            </a:r>
            <a:r>
              <a:rPr lang="ru-RU" sz="1900" dirty="0" err="1">
                <a:solidFill>
                  <a:schemeClr val="tx1"/>
                </a:solidFill>
                <a:latin typeface="Times New Roman" panose="02020603050405020304" pitchFamily="18" charset="0"/>
                <a:cs typeface="Times New Roman" panose="02020603050405020304" pitchFamily="18" charset="0"/>
              </a:rPr>
              <a:t>інших</a:t>
            </a:r>
            <a:r>
              <a:rPr lang="ru-RU" sz="1900" dirty="0">
                <a:solidFill>
                  <a:schemeClr val="tx1"/>
                </a:solidFill>
                <a:latin typeface="Times New Roman" panose="02020603050405020304" pitchFamily="18" charset="0"/>
                <a:cs typeface="Times New Roman" panose="02020603050405020304" pitchFamily="18" charset="0"/>
              </a:rPr>
              <a:t> речовин.</a:t>
            </a:r>
          </a:p>
          <a:p>
            <a:pPr algn="just">
              <a:buFont typeface="Arial" panose="020B0604020202020204" pitchFamily="34" charset="0"/>
              <a:buChar char="•"/>
            </a:pPr>
            <a:r>
              <a:rPr lang="ru-RU" sz="1900" dirty="0">
                <a:solidFill>
                  <a:schemeClr val="tx1"/>
                </a:solidFill>
                <a:latin typeface="Times New Roman" panose="02020603050405020304" pitchFamily="18" charset="0"/>
                <a:cs typeface="Times New Roman" panose="02020603050405020304" pitchFamily="18" charset="0"/>
              </a:rPr>
              <a:t>- </a:t>
            </a:r>
            <a:r>
              <a:rPr lang="ru-RU" sz="1900" dirty="0" err="1">
                <a:solidFill>
                  <a:schemeClr val="tx1"/>
                </a:solidFill>
                <a:latin typeface="Times New Roman" panose="02020603050405020304" pitchFamily="18" charset="0"/>
                <a:cs typeface="Times New Roman" panose="02020603050405020304" pitchFamily="18" charset="0"/>
              </a:rPr>
              <a:t>Відносна</a:t>
            </a:r>
            <a:r>
              <a:rPr lang="ru-RU" sz="1900" dirty="0">
                <a:solidFill>
                  <a:schemeClr val="tx1"/>
                </a:solidFill>
                <a:latin typeface="Times New Roman" panose="02020603050405020304" pitchFamily="18" charset="0"/>
                <a:cs typeface="Times New Roman" panose="02020603050405020304" pitchFamily="18" charset="0"/>
              </a:rPr>
              <a:t> простота </a:t>
            </a:r>
            <a:r>
              <a:rPr lang="ru-RU" sz="1900" dirty="0" err="1">
                <a:solidFill>
                  <a:schemeClr val="tx1"/>
                </a:solidFill>
                <a:latin typeface="Times New Roman" panose="02020603050405020304" pitchFamily="18" charset="0"/>
                <a:cs typeface="Times New Roman" panose="02020603050405020304" pitchFamily="18" charset="0"/>
              </a:rPr>
              <a:t>технологічного</a:t>
            </a:r>
            <a:r>
              <a:rPr lang="ru-RU" sz="1900" dirty="0">
                <a:solidFill>
                  <a:schemeClr val="tx1"/>
                </a:solidFill>
                <a:latin typeface="Times New Roman" panose="02020603050405020304" pitchFamily="18" charset="0"/>
                <a:cs typeface="Times New Roman" panose="02020603050405020304" pitchFamily="18" charset="0"/>
              </a:rPr>
              <a:t> </a:t>
            </a:r>
            <a:r>
              <a:rPr lang="ru-RU" sz="1900" dirty="0" err="1">
                <a:solidFill>
                  <a:schemeClr val="tx1"/>
                </a:solidFill>
                <a:latin typeface="Times New Roman" panose="02020603050405020304" pitchFamily="18" charset="0"/>
                <a:cs typeface="Times New Roman" panose="02020603050405020304" pitchFamily="18" charset="0"/>
              </a:rPr>
              <a:t>процесу</a:t>
            </a:r>
            <a:r>
              <a:rPr lang="ru-RU" sz="1900" dirty="0">
                <a:solidFill>
                  <a:schemeClr val="tx1"/>
                </a:solidFill>
                <a:latin typeface="Times New Roman" panose="02020603050405020304" pitchFamily="18" charset="0"/>
                <a:cs typeface="Times New Roman" panose="02020603050405020304" pitchFamily="18" charset="0"/>
              </a:rPr>
              <a:t>.</a:t>
            </a:r>
          </a:p>
          <a:p>
            <a:pPr algn="just">
              <a:buFont typeface="Arial" panose="020B0604020202020204" pitchFamily="34" charset="0"/>
              <a:buChar char="•"/>
            </a:pPr>
            <a:r>
              <a:rPr lang="ru-RU" sz="1900" dirty="0">
                <a:solidFill>
                  <a:schemeClr val="tx1"/>
                </a:solidFill>
                <a:latin typeface="Times New Roman" panose="02020603050405020304" pitchFamily="18" charset="0"/>
                <a:cs typeface="Times New Roman" panose="02020603050405020304" pitchFamily="18" charset="0"/>
              </a:rPr>
              <a:t>- </a:t>
            </a:r>
            <a:r>
              <a:rPr lang="ru-RU" sz="1900" dirty="0" err="1">
                <a:solidFill>
                  <a:schemeClr val="tx1"/>
                </a:solidFill>
                <a:latin typeface="Times New Roman" panose="02020603050405020304" pitchFamily="18" charset="0"/>
                <a:cs typeface="Times New Roman" panose="02020603050405020304" pitchFamily="18" charset="0"/>
              </a:rPr>
              <a:t>Досить</a:t>
            </a:r>
            <a:r>
              <a:rPr lang="ru-RU" sz="1900" dirty="0">
                <a:solidFill>
                  <a:schemeClr val="tx1"/>
                </a:solidFill>
                <a:latin typeface="Times New Roman" panose="02020603050405020304" pitchFamily="18" charset="0"/>
                <a:cs typeface="Times New Roman" panose="02020603050405020304" pitchFamily="18" charset="0"/>
              </a:rPr>
              <a:t> </a:t>
            </a:r>
            <a:r>
              <a:rPr lang="ru-RU" sz="1900" dirty="0" err="1">
                <a:solidFill>
                  <a:schemeClr val="tx1"/>
                </a:solidFill>
                <a:latin typeface="Times New Roman" panose="02020603050405020304" pitchFamily="18" charset="0"/>
                <a:cs typeface="Times New Roman" panose="02020603050405020304" pitchFamily="18" charset="0"/>
              </a:rPr>
              <a:t>висока</a:t>
            </a:r>
            <a:r>
              <a:rPr lang="ru-RU" sz="1900" dirty="0">
                <a:solidFill>
                  <a:schemeClr val="tx1"/>
                </a:solidFill>
                <a:latin typeface="Times New Roman" panose="02020603050405020304" pitchFamily="18" charset="0"/>
                <a:cs typeface="Times New Roman" panose="02020603050405020304" pitchFamily="18" charset="0"/>
              </a:rPr>
              <a:t> </a:t>
            </a:r>
            <a:r>
              <a:rPr lang="ru-RU" sz="1900" dirty="0" err="1">
                <a:solidFill>
                  <a:schemeClr val="tx1"/>
                </a:solidFill>
                <a:latin typeface="Times New Roman" panose="02020603050405020304" pitchFamily="18" charset="0"/>
                <a:cs typeface="Times New Roman" panose="02020603050405020304" pitchFamily="18" charset="0"/>
              </a:rPr>
              <a:t>фармакологічна</a:t>
            </a:r>
            <a:r>
              <a:rPr lang="ru-RU" sz="1900" dirty="0">
                <a:solidFill>
                  <a:schemeClr val="tx1"/>
                </a:solidFill>
                <a:latin typeface="Times New Roman" panose="02020603050405020304" pitchFamily="18" charset="0"/>
                <a:cs typeface="Times New Roman" panose="02020603050405020304" pitchFamily="18" charset="0"/>
              </a:rPr>
              <a:t> </a:t>
            </a:r>
            <a:r>
              <a:rPr lang="ru-RU" sz="1900" dirty="0" err="1">
                <a:solidFill>
                  <a:schemeClr val="tx1"/>
                </a:solidFill>
                <a:latin typeface="Times New Roman" panose="02020603050405020304" pitchFamily="18" charset="0"/>
                <a:cs typeface="Times New Roman" panose="02020603050405020304" pitchFamily="18" charset="0"/>
              </a:rPr>
              <a:t>активність</a:t>
            </a:r>
            <a:r>
              <a:rPr lang="ru-RU" sz="1900" dirty="0">
                <a:solidFill>
                  <a:schemeClr val="tx1"/>
                </a:solidFill>
                <a:latin typeface="Times New Roman" panose="02020603050405020304" pitchFamily="18" charset="0"/>
                <a:cs typeface="Times New Roman" panose="02020603050405020304" pitchFamily="18" charset="0"/>
              </a:rPr>
              <a:t> </a:t>
            </a:r>
            <a:r>
              <a:rPr lang="ru-RU" sz="1900" dirty="0" err="1">
                <a:solidFill>
                  <a:schemeClr val="tx1"/>
                </a:solidFill>
                <a:latin typeface="Times New Roman" panose="02020603050405020304" pitchFamily="18" charset="0"/>
                <a:cs typeface="Times New Roman" panose="02020603050405020304" pitchFamily="18" charset="0"/>
              </a:rPr>
              <a:t>завдяки</a:t>
            </a:r>
            <a:r>
              <a:rPr lang="ru-RU" sz="1900" dirty="0">
                <a:solidFill>
                  <a:schemeClr val="tx1"/>
                </a:solidFill>
                <a:latin typeface="Times New Roman" panose="02020603050405020304" pitchFamily="18" charset="0"/>
                <a:cs typeface="Times New Roman" panose="02020603050405020304" pitchFamily="18" charset="0"/>
              </a:rPr>
              <a:t> </a:t>
            </a:r>
            <a:r>
              <a:rPr lang="ru-RU" sz="1900" dirty="0" err="1">
                <a:solidFill>
                  <a:schemeClr val="tx1"/>
                </a:solidFill>
                <a:latin typeface="Times New Roman" panose="02020603050405020304" pitchFamily="18" charset="0"/>
                <a:cs typeface="Times New Roman" panose="02020603050405020304" pitchFamily="18" charset="0"/>
              </a:rPr>
              <a:t>високій</a:t>
            </a:r>
            <a:r>
              <a:rPr lang="ru-RU" sz="1900" dirty="0">
                <a:solidFill>
                  <a:schemeClr val="tx1"/>
                </a:solidFill>
                <a:latin typeface="Times New Roman" panose="02020603050405020304" pitchFamily="18" charset="0"/>
                <a:cs typeface="Times New Roman" panose="02020603050405020304" pitchFamily="18" charset="0"/>
              </a:rPr>
              <a:t> </a:t>
            </a:r>
            <a:r>
              <a:rPr lang="ru-RU" sz="1900" dirty="0" err="1">
                <a:solidFill>
                  <a:schemeClr val="tx1"/>
                </a:solidFill>
                <a:latin typeface="Times New Roman" panose="02020603050405020304" pitchFamily="18" charset="0"/>
                <a:cs typeface="Times New Roman" panose="02020603050405020304" pitchFamily="18" charset="0"/>
              </a:rPr>
              <a:t>дисперсності</a:t>
            </a:r>
            <a:r>
              <a:rPr lang="ru-RU" sz="1900" dirty="0">
                <a:solidFill>
                  <a:schemeClr val="tx1"/>
                </a:solidFill>
                <a:latin typeface="Times New Roman" panose="02020603050405020304" pitchFamily="18" charset="0"/>
                <a:cs typeface="Times New Roman" panose="02020603050405020304" pitchFamily="18" charset="0"/>
              </a:rPr>
              <a:t> </a:t>
            </a:r>
            <a:r>
              <a:rPr lang="ru-RU" sz="1900" dirty="0" err="1">
                <a:solidFill>
                  <a:schemeClr val="tx1"/>
                </a:solidFill>
                <a:latin typeface="Times New Roman" panose="02020603050405020304" pitchFamily="18" charset="0"/>
                <a:cs typeface="Times New Roman" panose="02020603050405020304" pitchFamily="18" charset="0"/>
              </a:rPr>
              <a:t>лікарських</a:t>
            </a:r>
            <a:r>
              <a:rPr lang="ru-RU" sz="1900" dirty="0">
                <a:solidFill>
                  <a:schemeClr val="tx1"/>
                </a:solidFill>
                <a:latin typeface="Times New Roman" panose="02020603050405020304" pitchFamily="18" charset="0"/>
                <a:cs typeface="Times New Roman" panose="02020603050405020304" pitchFamily="18" charset="0"/>
              </a:rPr>
              <a:t> речовин.</a:t>
            </a:r>
          </a:p>
          <a:p>
            <a:pPr algn="just">
              <a:buFont typeface="Arial" panose="020B0604020202020204" pitchFamily="34" charset="0"/>
              <a:buChar char="•"/>
            </a:pPr>
            <a:r>
              <a:rPr lang="ru-RU" sz="1900" dirty="0">
                <a:solidFill>
                  <a:schemeClr val="tx1"/>
                </a:solidFill>
                <a:latin typeface="Times New Roman" panose="02020603050405020304" pitchFamily="18" charset="0"/>
                <a:cs typeface="Times New Roman" panose="02020603050405020304" pitchFamily="18" charset="0"/>
              </a:rPr>
              <a:t>- Можливість </a:t>
            </a:r>
            <a:r>
              <a:rPr lang="ru-RU" sz="1900" dirty="0" err="1">
                <a:solidFill>
                  <a:schemeClr val="tx1"/>
                </a:solidFill>
                <a:latin typeface="Times New Roman" panose="02020603050405020304" pitchFamily="18" charset="0"/>
                <a:cs typeface="Times New Roman" panose="02020603050405020304" pitchFamily="18" charset="0"/>
              </a:rPr>
              <a:t>забезпечення</a:t>
            </a:r>
            <a:r>
              <a:rPr lang="ru-RU" sz="1900" dirty="0">
                <a:solidFill>
                  <a:schemeClr val="tx1"/>
                </a:solidFill>
                <a:latin typeface="Times New Roman" panose="02020603050405020304" pitchFamily="18" charset="0"/>
                <a:cs typeface="Times New Roman" panose="02020603050405020304" pitchFamily="18" charset="0"/>
              </a:rPr>
              <a:t> як </a:t>
            </a:r>
            <a:r>
              <a:rPr lang="ru-RU" sz="1900" dirty="0" err="1">
                <a:solidFill>
                  <a:schemeClr val="tx1"/>
                </a:solidFill>
                <a:latin typeface="Times New Roman" panose="02020603050405020304" pitchFamily="18" charset="0"/>
                <a:cs typeface="Times New Roman" panose="02020603050405020304" pitchFamily="18" charset="0"/>
              </a:rPr>
              <a:t>місцевого</a:t>
            </a:r>
            <a:r>
              <a:rPr lang="ru-RU" sz="1900" dirty="0">
                <a:solidFill>
                  <a:schemeClr val="tx1"/>
                </a:solidFill>
                <a:latin typeface="Times New Roman" panose="02020603050405020304" pitchFamily="18" charset="0"/>
                <a:cs typeface="Times New Roman" panose="02020603050405020304" pitchFamily="18" charset="0"/>
              </a:rPr>
              <a:t>, так і </a:t>
            </a:r>
            <a:r>
              <a:rPr lang="ru-RU" sz="1900" dirty="0" err="1">
                <a:solidFill>
                  <a:schemeClr val="tx1"/>
                </a:solidFill>
                <a:latin typeface="Times New Roman" panose="02020603050405020304" pitchFamily="18" charset="0"/>
                <a:cs typeface="Times New Roman" panose="02020603050405020304" pitchFamily="18" charset="0"/>
              </a:rPr>
              <a:t>загального</a:t>
            </a:r>
            <a:r>
              <a:rPr lang="ru-RU" sz="1900" dirty="0">
                <a:solidFill>
                  <a:schemeClr val="tx1"/>
                </a:solidFill>
                <a:latin typeface="Times New Roman" panose="02020603050405020304" pitchFamily="18" charset="0"/>
                <a:cs typeface="Times New Roman" panose="02020603050405020304" pitchFamily="18" charset="0"/>
              </a:rPr>
              <a:t> </a:t>
            </a:r>
            <a:r>
              <a:rPr lang="ru-RU" sz="1900" dirty="0" err="1">
                <a:solidFill>
                  <a:schemeClr val="tx1"/>
                </a:solidFill>
                <a:latin typeface="Times New Roman" panose="02020603050405020304" pitchFamily="18" charset="0"/>
                <a:cs typeface="Times New Roman" panose="02020603050405020304" pitchFamily="18" charset="0"/>
              </a:rPr>
              <a:t>впливу</a:t>
            </a:r>
            <a:r>
              <a:rPr lang="ru-RU" sz="1900" dirty="0">
                <a:solidFill>
                  <a:schemeClr val="tx1"/>
                </a:solidFill>
                <a:latin typeface="Times New Roman" panose="02020603050405020304" pitchFamily="18" charset="0"/>
                <a:cs typeface="Times New Roman" panose="02020603050405020304" pitchFamily="18" charset="0"/>
              </a:rPr>
              <a:t> на </a:t>
            </a:r>
            <a:r>
              <a:rPr lang="ru-RU" sz="1900" dirty="0" err="1">
                <a:solidFill>
                  <a:schemeClr val="tx1"/>
                </a:solidFill>
                <a:latin typeface="Times New Roman" panose="02020603050405020304" pitchFamily="18" charset="0"/>
                <a:cs typeface="Times New Roman" panose="02020603050405020304" pitchFamily="18" charset="0"/>
              </a:rPr>
              <a:t>організм</a:t>
            </a:r>
            <a:r>
              <a:rPr lang="ru-RU" sz="1900" dirty="0">
                <a:solidFill>
                  <a:schemeClr val="tx1"/>
                </a:solidFill>
                <a:latin typeface="Times New Roman" panose="02020603050405020304" pitchFamily="18" charset="0"/>
                <a:cs typeface="Times New Roman" panose="02020603050405020304" pitchFamily="18" charset="0"/>
              </a:rPr>
              <a:t>.</a:t>
            </a:r>
          </a:p>
          <a:p>
            <a:pPr algn="just">
              <a:buFont typeface="Arial" panose="020B0604020202020204" pitchFamily="34" charset="0"/>
              <a:buChar char="•"/>
            </a:pPr>
            <a:r>
              <a:rPr lang="ru-RU" sz="1900" dirty="0">
                <a:solidFill>
                  <a:schemeClr val="tx1"/>
                </a:solidFill>
                <a:latin typeface="Times New Roman" panose="02020603050405020304" pitchFamily="18" charset="0"/>
                <a:cs typeface="Times New Roman" panose="02020603050405020304" pitchFamily="18" charset="0"/>
              </a:rPr>
              <a:t>- </a:t>
            </a:r>
            <a:r>
              <a:rPr lang="ru-RU" sz="1900" dirty="0" err="1">
                <a:solidFill>
                  <a:schemeClr val="tx1"/>
                </a:solidFill>
                <a:latin typeface="Times New Roman" panose="02020603050405020304" pitchFamily="18" charset="0"/>
                <a:cs typeface="Times New Roman" panose="02020603050405020304" pitchFamily="18" charset="0"/>
              </a:rPr>
              <a:t>Точність</a:t>
            </a:r>
            <a:r>
              <a:rPr lang="ru-RU" sz="1900" dirty="0">
                <a:solidFill>
                  <a:schemeClr val="tx1"/>
                </a:solidFill>
                <a:latin typeface="Times New Roman" panose="02020603050405020304" pitchFamily="18" charset="0"/>
                <a:cs typeface="Times New Roman" panose="02020603050405020304" pitchFamily="18" charset="0"/>
              </a:rPr>
              <a:t> </a:t>
            </a:r>
            <a:r>
              <a:rPr lang="ru-RU" sz="1900" dirty="0" err="1">
                <a:solidFill>
                  <a:schemeClr val="tx1"/>
                </a:solidFill>
                <a:latin typeface="Times New Roman" panose="02020603050405020304" pitchFamily="18" charset="0"/>
                <a:cs typeface="Times New Roman" panose="02020603050405020304" pitchFamily="18" charset="0"/>
              </a:rPr>
              <a:t>дозування</a:t>
            </a:r>
            <a:r>
              <a:rPr lang="ru-RU" sz="1900" dirty="0">
                <a:solidFill>
                  <a:schemeClr val="tx1"/>
                </a:solidFill>
                <a:latin typeface="Times New Roman" panose="02020603050405020304" pitchFamily="18" charset="0"/>
                <a:cs typeface="Times New Roman" panose="02020603050405020304" pitchFamily="18" charset="0"/>
              </a:rPr>
              <a:t>.</a:t>
            </a:r>
          </a:p>
          <a:p>
            <a:pPr algn="just">
              <a:buFont typeface="Arial" panose="020B0604020202020204" pitchFamily="34" charset="0"/>
              <a:buChar char="•"/>
            </a:pPr>
            <a:r>
              <a:rPr lang="ru-RU" sz="1900" dirty="0">
                <a:solidFill>
                  <a:schemeClr val="tx1"/>
                </a:solidFill>
                <a:latin typeface="Times New Roman" panose="02020603050405020304" pitchFamily="18" charset="0"/>
                <a:cs typeface="Times New Roman" panose="02020603050405020304" pitchFamily="18" charset="0"/>
              </a:rPr>
              <a:t>- </a:t>
            </a:r>
            <a:r>
              <a:rPr lang="ru-RU" sz="1900" dirty="0" err="1">
                <a:solidFill>
                  <a:schemeClr val="tx1"/>
                </a:solidFill>
                <a:latin typeface="Times New Roman" panose="02020603050405020304" pitchFamily="18" charset="0"/>
                <a:cs typeface="Times New Roman" panose="02020603050405020304" pitchFamily="18" charset="0"/>
              </a:rPr>
              <a:t>Портативність</a:t>
            </a:r>
            <a:r>
              <a:rPr lang="ru-RU" sz="1900" dirty="0">
                <a:solidFill>
                  <a:schemeClr val="tx1"/>
                </a:solidFill>
                <a:latin typeface="Times New Roman" panose="02020603050405020304" pitchFamily="18" charset="0"/>
                <a:cs typeface="Times New Roman" panose="02020603050405020304" pitchFamily="18" charset="0"/>
              </a:rPr>
              <a:t>.</a:t>
            </a:r>
          </a:p>
          <a:p>
            <a:pPr algn="just">
              <a:buFont typeface="Arial" panose="020B0604020202020204" pitchFamily="34" charset="0"/>
              <a:buChar char="•"/>
            </a:pPr>
            <a:r>
              <a:rPr lang="ru-RU" sz="1900" dirty="0">
                <a:solidFill>
                  <a:schemeClr val="tx1"/>
                </a:solidFill>
                <a:latin typeface="Times New Roman" panose="02020603050405020304" pitchFamily="18" charset="0"/>
                <a:cs typeface="Times New Roman" panose="02020603050405020304" pitchFamily="18" charset="0"/>
              </a:rPr>
              <a:t>- Велика </a:t>
            </a:r>
            <a:r>
              <a:rPr lang="ru-RU" sz="1900" dirty="0" err="1">
                <a:solidFill>
                  <a:schemeClr val="tx1"/>
                </a:solidFill>
                <a:latin typeface="Times New Roman" panose="02020603050405020304" pitchFamily="18" charset="0"/>
                <a:cs typeface="Times New Roman" panose="02020603050405020304" pitchFamily="18" charset="0"/>
              </a:rPr>
              <a:t>стійкість</a:t>
            </a:r>
            <a:r>
              <a:rPr lang="ru-RU" sz="1900" dirty="0">
                <a:solidFill>
                  <a:schemeClr val="tx1"/>
                </a:solidFill>
                <a:latin typeface="Times New Roman" panose="02020603050405020304" pitchFamily="18" charset="0"/>
                <a:cs typeface="Times New Roman" panose="02020603050405020304" pitchFamily="18" charset="0"/>
              </a:rPr>
              <a:t> при </a:t>
            </a:r>
            <a:r>
              <a:rPr lang="ru-RU" sz="1900" dirty="0" err="1">
                <a:solidFill>
                  <a:schemeClr val="tx1"/>
                </a:solidFill>
                <a:latin typeface="Times New Roman" panose="02020603050405020304" pitchFamily="18" charset="0"/>
                <a:cs typeface="Times New Roman" panose="02020603050405020304" pitchFamily="18" charset="0"/>
              </a:rPr>
              <a:t>зберіганні</a:t>
            </a:r>
            <a:r>
              <a:rPr lang="ru-RU" sz="1900" dirty="0">
                <a:solidFill>
                  <a:schemeClr val="tx1"/>
                </a:solidFill>
                <a:latin typeface="Times New Roman" panose="02020603050405020304" pitchFamily="18" charset="0"/>
                <a:cs typeface="Times New Roman" panose="02020603050405020304" pitchFamily="18" charset="0"/>
              </a:rPr>
              <a:t>, </a:t>
            </a:r>
            <a:r>
              <a:rPr lang="ru-RU" sz="1900" dirty="0" err="1">
                <a:solidFill>
                  <a:schemeClr val="tx1"/>
                </a:solidFill>
                <a:latin typeface="Times New Roman" panose="02020603050405020304" pitchFamily="18" charset="0"/>
                <a:cs typeface="Times New Roman" panose="02020603050405020304" pitchFamily="18" charset="0"/>
              </a:rPr>
              <a:t>ніж</a:t>
            </a:r>
            <a:r>
              <a:rPr lang="ru-RU" sz="1900" dirty="0">
                <a:solidFill>
                  <a:schemeClr val="tx1"/>
                </a:solidFill>
                <a:latin typeface="Times New Roman" panose="02020603050405020304" pitchFamily="18" charset="0"/>
                <a:cs typeface="Times New Roman" panose="02020603050405020304" pitchFamily="18" charset="0"/>
              </a:rPr>
              <a:t> в </a:t>
            </a:r>
            <a:r>
              <a:rPr lang="ru-RU" sz="1900" dirty="0" err="1">
                <a:solidFill>
                  <a:schemeClr val="tx1"/>
                </a:solidFill>
                <a:latin typeface="Times New Roman" panose="02020603050405020304" pitchFamily="18" charset="0"/>
                <a:cs typeface="Times New Roman" panose="02020603050405020304" pitchFamily="18" charset="0"/>
              </a:rPr>
              <a:t>рідких</a:t>
            </a:r>
            <a:r>
              <a:rPr lang="ru-RU" sz="1900" dirty="0">
                <a:solidFill>
                  <a:schemeClr val="tx1"/>
                </a:solidFill>
                <a:latin typeface="Times New Roman" panose="02020603050405020304" pitchFamily="18" charset="0"/>
                <a:cs typeface="Times New Roman" panose="02020603050405020304" pitchFamily="18" charset="0"/>
              </a:rPr>
              <a:t> </a:t>
            </a:r>
            <a:r>
              <a:rPr lang="ru-RU" sz="1900" dirty="0" err="1">
                <a:solidFill>
                  <a:schemeClr val="tx1"/>
                </a:solidFill>
                <a:latin typeface="Times New Roman" panose="02020603050405020304" pitchFamily="18" charset="0"/>
                <a:cs typeface="Times New Roman" panose="02020603050405020304" pitchFamily="18" charset="0"/>
              </a:rPr>
              <a:t>лікарських</a:t>
            </a:r>
            <a:r>
              <a:rPr lang="ru-RU" sz="1900" dirty="0">
                <a:solidFill>
                  <a:schemeClr val="tx1"/>
                </a:solidFill>
                <a:latin typeface="Times New Roman" panose="02020603050405020304" pitchFamily="18" charset="0"/>
                <a:cs typeface="Times New Roman" panose="02020603050405020304" pitchFamily="18" charset="0"/>
              </a:rPr>
              <a:t> формах.</a:t>
            </a:r>
          </a:p>
          <a:p>
            <a:pPr algn="just">
              <a:buFont typeface="Arial" panose="020B0604020202020204" pitchFamily="34" charset="0"/>
              <a:buChar char="•"/>
            </a:pPr>
            <a:r>
              <a:rPr lang="ru-RU" sz="1900" dirty="0">
                <a:solidFill>
                  <a:schemeClr val="tx1"/>
                </a:solidFill>
                <a:latin typeface="Times New Roman" panose="02020603050405020304" pitchFamily="18" charset="0"/>
                <a:cs typeface="Times New Roman" panose="02020603050405020304" pitchFamily="18" charset="0"/>
              </a:rPr>
              <a:t>- Можливість </a:t>
            </a:r>
            <a:r>
              <a:rPr lang="ru-RU" sz="1900" dirty="0" err="1">
                <a:solidFill>
                  <a:schemeClr val="tx1"/>
                </a:solidFill>
                <a:latin typeface="Times New Roman" panose="02020603050405020304" pitchFamily="18" charset="0"/>
                <a:cs typeface="Times New Roman" panose="02020603050405020304" pitchFamily="18" charset="0"/>
              </a:rPr>
              <a:t>внутріаптечної</a:t>
            </a:r>
            <a:r>
              <a:rPr lang="ru-RU" sz="1900" dirty="0">
                <a:solidFill>
                  <a:schemeClr val="tx1"/>
                </a:solidFill>
                <a:latin typeface="Times New Roman" panose="02020603050405020304" pitchFamily="18" charset="0"/>
                <a:cs typeface="Times New Roman" panose="02020603050405020304" pitchFamily="18" charset="0"/>
              </a:rPr>
              <a:t> заготовки та </a:t>
            </a:r>
            <a:r>
              <a:rPr lang="ru-RU" sz="1900" dirty="0" err="1">
                <a:solidFill>
                  <a:schemeClr val="tx1"/>
                </a:solidFill>
                <a:latin typeface="Times New Roman" panose="02020603050405020304" pitchFamily="18" charset="0"/>
                <a:cs typeface="Times New Roman" panose="02020603050405020304" pitchFamily="18" charset="0"/>
              </a:rPr>
              <a:t>використання</a:t>
            </a:r>
            <a:r>
              <a:rPr lang="ru-RU" sz="1900" dirty="0">
                <a:solidFill>
                  <a:schemeClr val="tx1"/>
                </a:solidFill>
                <a:latin typeface="Times New Roman" panose="02020603050405020304" pitchFamily="18" charset="0"/>
                <a:cs typeface="Times New Roman" panose="02020603050405020304" pitchFamily="18" charset="0"/>
              </a:rPr>
              <a:t> </a:t>
            </a:r>
            <a:r>
              <a:rPr lang="ru-RU" sz="1900" dirty="0" err="1">
                <a:solidFill>
                  <a:schemeClr val="tx1"/>
                </a:solidFill>
                <a:latin typeface="Times New Roman" panose="02020603050405020304" pitchFamily="18" charset="0"/>
                <a:cs typeface="Times New Roman" panose="02020603050405020304" pitchFamily="18" charset="0"/>
              </a:rPr>
              <a:t>напівфабрикатів</a:t>
            </a:r>
            <a:r>
              <a:rPr lang="ru-RU" sz="1900" dirty="0">
                <a:solidFill>
                  <a:schemeClr val="tx1"/>
                </a:solidFill>
                <a:latin typeface="Times New Roman" panose="02020603050405020304" pitchFamily="18" charset="0"/>
                <a:cs typeface="Times New Roman" panose="02020603050405020304" pitchFamily="18" charset="0"/>
              </a:rPr>
              <a:t> в </a:t>
            </a:r>
            <a:r>
              <a:rPr lang="ru-RU" sz="1900" dirty="0" err="1">
                <a:solidFill>
                  <a:schemeClr val="tx1"/>
                </a:solidFill>
                <a:latin typeface="Times New Roman" panose="02020603050405020304" pitchFamily="18" charset="0"/>
                <a:cs typeface="Times New Roman" panose="02020603050405020304" pitchFamily="18" charset="0"/>
              </a:rPr>
              <a:t>технологічному</a:t>
            </a:r>
            <a:r>
              <a:rPr lang="ru-RU" sz="1900" dirty="0">
                <a:solidFill>
                  <a:schemeClr val="tx1"/>
                </a:solidFill>
                <a:latin typeface="Times New Roman" panose="02020603050405020304" pitchFamily="18" charset="0"/>
                <a:cs typeface="Times New Roman" panose="02020603050405020304" pitchFamily="18" charset="0"/>
              </a:rPr>
              <a:t> </a:t>
            </a:r>
            <a:r>
              <a:rPr lang="ru-RU" sz="1900" dirty="0" err="1">
                <a:solidFill>
                  <a:schemeClr val="tx1"/>
                </a:solidFill>
                <a:latin typeface="Times New Roman" panose="02020603050405020304" pitchFamily="18" charset="0"/>
                <a:cs typeface="Times New Roman" panose="02020603050405020304" pitchFamily="18" charset="0"/>
              </a:rPr>
              <a:t>процесі</a:t>
            </a:r>
            <a:r>
              <a:rPr lang="ru-RU" sz="1900" dirty="0">
                <a:solidFill>
                  <a:schemeClr val="tx1"/>
                </a:solidFill>
                <a:latin typeface="Times New Roman" panose="02020603050405020304" pitchFamily="18" charset="0"/>
                <a:cs typeface="Times New Roman" panose="02020603050405020304" pitchFamily="18" charset="0"/>
              </a:rPr>
              <a:t>.</a:t>
            </a:r>
            <a:endParaRPr lang="ru-RU" dirty="0"/>
          </a:p>
        </p:txBody>
      </p:sp>
      <p:sp>
        <p:nvSpPr>
          <p:cNvPr id="8" name="Прямоугольник 7"/>
          <p:cNvSpPr/>
          <p:nvPr/>
        </p:nvSpPr>
        <p:spPr>
          <a:xfrm>
            <a:off x="460376" y="160338"/>
            <a:ext cx="8360096" cy="523220"/>
          </a:xfrm>
          <a:prstGeom prst="rect">
            <a:avLst/>
          </a:prstGeom>
        </p:spPr>
        <p:txBody>
          <a:bodyPr wrap="square">
            <a:spAutoFit/>
          </a:bodyPr>
          <a:lstStyle/>
          <a:p>
            <a:pPr algn="ctr"/>
            <a:r>
              <a:rPr lang="ru-RU" sz="2800" b="1" dirty="0" err="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Переваги</a:t>
            </a:r>
            <a:r>
              <a:rPr lang="ru-RU" b="1" dirty="0" smtClean="0"/>
              <a:t> </a:t>
            </a:r>
            <a:endParaRPr lang="ru-RU" dirty="0"/>
          </a:p>
        </p:txBody>
      </p:sp>
      <p:pic>
        <p:nvPicPr>
          <p:cNvPr id="11" name="Рисунок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07267" y="683558"/>
            <a:ext cx="3354433" cy="2432974"/>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3" name="Picture 5"/>
          <p:cNvPicPr>
            <a:picLocks noChangeAspect="1" noChangeArrowheads="1"/>
          </p:cNvPicPr>
          <p:nvPr/>
        </p:nvPicPr>
        <p:blipFill>
          <a:blip r:embed="rId2"/>
          <a:srcRect/>
          <a:stretch>
            <a:fillRect/>
          </a:stretch>
        </p:blipFill>
        <p:spPr bwMode="auto">
          <a:xfrm>
            <a:off x="4822336" y="328933"/>
            <a:ext cx="3952625" cy="2956051"/>
          </a:xfrm>
          <a:prstGeom prst="rect">
            <a:avLst/>
          </a:prstGeom>
          <a:noFill/>
          <a:ln w="9525">
            <a:noFill/>
            <a:miter lim="800000"/>
            <a:headEnd/>
            <a:tailEnd/>
          </a:ln>
          <a:effectLst/>
        </p:spPr>
      </p:pic>
      <p:pic>
        <p:nvPicPr>
          <p:cNvPr id="3" name="Рисунок 2" descr="gorkaya-anglijskaya-sol.jpg"/>
          <p:cNvPicPr>
            <a:picLocks noChangeAspect="1"/>
          </p:cNvPicPr>
          <p:nvPr/>
        </p:nvPicPr>
        <p:blipFill>
          <a:blip r:embed="rId3"/>
          <a:stretch>
            <a:fillRect/>
          </a:stretch>
        </p:blipFill>
        <p:spPr>
          <a:xfrm>
            <a:off x="5374850" y="3861048"/>
            <a:ext cx="3411991" cy="2636539"/>
          </a:xfrm>
          <a:prstGeom prst="rect">
            <a:avLst/>
          </a:prstGeom>
        </p:spPr>
      </p:pic>
      <p:sp>
        <p:nvSpPr>
          <p:cNvPr id="4" name="TextBox 3"/>
          <p:cNvSpPr txBox="1"/>
          <p:nvPr/>
        </p:nvSpPr>
        <p:spPr>
          <a:xfrm>
            <a:off x="0" y="56138"/>
            <a:ext cx="4716016" cy="6463308"/>
          </a:xfrm>
          <a:prstGeom prst="rect">
            <a:avLst/>
          </a:prstGeom>
          <a:noFill/>
        </p:spPr>
        <p:txBody>
          <a:bodyPr wrap="square" rtlCol="0">
            <a:spAutoFit/>
          </a:bodyPr>
          <a:lstStyle/>
          <a:p>
            <a:pPr algn="ctr"/>
            <a:r>
              <a:rPr lang="ru-RU" sz="4000" b="1" dirty="0" err="1" smtClean="0">
                <a:effectLst>
                  <a:outerShdw blurRad="38100" dist="38100" dir="2700000" algn="tl">
                    <a:srgbClr val="000000">
                      <a:alpha val="43137"/>
                    </a:srgbClr>
                  </a:outerShdw>
                </a:effectLst>
                <a:latin typeface="Segoe UI Semibold" pitchFamily="34" charset="0"/>
                <a:cs typeface="Segoe UI Semibold" pitchFamily="34" charset="0"/>
              </a:rPr>
              <a:t>Недоліки</a:t>
            </a:r>
            <a:r>
              <a:rPr lang="ru-RU" sz="4000" dirty="0" smtClean="0">
                <a:effectLst>
                  <a:outerShdw blurRad="38100" dist="38100" dir="2700000" algn="tl">
                    <a:srgbClr val="000000">
                      <a:alpha val="43137"/>
                    </a:srgbClr>
                  </a:outerShdw>
                </a:effectLst>
                <a:latin typeface="Segoe UI Semibold" pitchFamily="34" charset="0"/>
                <a:cs typeface="Segoe UI Semibold" pitchFamily="34" charset="0"/>
              </a:rPr>
              <a:t>: </a:t>
            </a:r>
          </a:p>
          <a:p>
            <a:pPr algn="just"/>
            <a:endParaRPr lang="ru-RU" sz="2200" dirty="0">
              <a:latin typeface="Times New Roman" panose="02020603050405020304" pitchFamily="18" charset="0"/>
              <a:cs typeface="Times New Roman" panose="02020603050405020304" pitchFamily="18" charset="0"/>
            </a:endParaRPr>
          </a:p>
          <a:p>
            <a:pPr algn="just"/>
            <a:r>
              <a:rPr lang="ru-RU" sz="2200" dirty="0">
                <a:latin typeface="Times New Roman" panose="02020603050405020304" pitchFamily="18" charset="0"/>
                <a:cs typeface="Times New Roman" panose="02020603050405020304" pitchFamily="18" charset="0"/>
              </a:rPr>
              <a:t>- Більш </a:t>
            </a:r>
            <a:r>
              <a:rPr lang="ru-RU" sz="2200" dirty="0" err="1">
                <a:latin typeface="Times New Roman" panose="02020603050405020304" pitchFamily="18" charset="0"/>
                <a:cs typeface="Times New Roman" panose="02020603050405020304" pitchFamily="18" charset="0"/>
              </a:rPr>
              <a:t>повільне</a:t>
            </a:r>
            <a:r>
              <a:rPr lang="ru-RU" sz="2200" dirty="0">
                <a:latin typeface="Times New Roman" panose="02020603050405020304" pitchFamily="18" charset="0"/>
                <a:cs typeface="Times New Roman" panose="02020603050405020304" pitchFamily="18" charset="0"/>
              </a:rPr>
              <a:t> в </a:t>
            </a:r>
            <a:r>
              <a:rPr lang="ru-RU" sz="2200" dirty="0" err="1">
                <a:latin typeface="Times New Roman" panose="02020603050405020304" pitchFamily="18" charset="0"/>
                <a:cs typeface="Times New Roman" panose="02020603050405020304" pitchFamily="18" charset="0"/>
              </a:rPr>
              <a:t>порівнянні</a:t>
            </a:r>
            <a:r>
              <a:rPr lang="ru-RU" sz="2200" dirty="0">
                <a:latin typeface="Times New Roman" panose="02020603050405020304" pitchFamily="18" charset="0"/>
                <a:cs typeface="Times New Roman" panose="02020603050405020304" pitchFamily="18" charset="0"/>
              </a:rPr>
              <a:t> з </a:t>
            </a:r>
            <a:r>
              <a:rPr lang="ru-RU" sz="2200" dirty="0" err="1">
                <a:latin typeface="Times New Roman" panose="02020603050405020304" pitchFamily="18" charset="0"/>
                <a:cs typeface="Times New Roman" panose="02020603050405020304" pitchFamily="18" charset="0"/>
              </a:rPr>
              <a:t>розчинами</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наступ</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фармакологічного</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ефекту</a:t>
            </a:r>
            <a:r>
              <a:rPr lang="ru-RU" sz="2200" dirty="0">
                <a:latin typeface="Times New Roman" panose="02020603050405020304" pitchFamily="18" charset="0"/>
                <a:cs typeface="Times New Roman" panose="02020603050405020304" pitchFamily="18" charset="0"/>
              </a:rPr>
              <a:t>.</a:t>
            </a:r>
          </a:p>
          <a:p>
            <a:pPr algn="just"/>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Зміна</a:t>
            </a:r>
            <a:r>
              <a:rPr lang="ru-RU" sz="2200" dirty="0">
                <a:latin typeface="Times New Roman" panose="02020603050405020304" pitchFamily="18" charset="0"/>
                <a:cs typeface="Times New Roman" panose="02020603050405020304" pitchFamily="18" charset="0"/>
              </a:rPr>
              <a:t> властивостей </a:t>
            </a:r>
            <a:r>
              <a:rPr lang="ru-RU" sz="2200" dirty="0" err="1">
                <a:latin typeface="Times New Roman" panose="02020603050405020304" pitchFamily="18" charset="0"/>
                <a:cs typeface="Times New Roman" panose="02020603050405020304" pitchFamily="18" charset="0"/>
              </a:rPr>
              <a:t>деяких</a:t>
            </a:r>
            <a:r>
              <a:rPr lang="ru-RU" sz="2200" dirty="0">
                <a:latin typeface="Times New Roman" panose="02020603050405020304" pitchFamily="18" charset="0"/>
                <a:cs typeface="Times New Roman" panose="02020603050405020304" pitchFamily="18" charset="0"/>
              </a:rPr>
              <a:t> речовин </a:t>
            </a:r>
            <a:r>
              <a:rPr lang="ru-RU" sz="2200" dirty="0" err="1">
                <a:latin typeface="Times New Roman" panose="02020603050405020304" pitchFamily="18" charset="0"/>
                <a:cs typeface="Times New Roman" panose="02020603050405020304" pitchFamily="18" charset="0"/>
              </a:rPr>
              <a:t>під</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впливом</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навколишнього</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середовища</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втрата</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кристалізаційної</a:t>
            </a:r>
            <a:r>
              <a:rPr lang="ru-RU" sz="2200" dirty="0">
                <a:latin typeface="Times New Roman" panose="02020603050405020304" pitchFamily="18" charset="0"/>
                <a:cs typeface="Times New Roman" panose="02020603050405020304" pitchFamily="18" charset="0"/>
              </a:rPr>
              <a:t> води, </a:t>
            </a:r>
            <a:r>
              <a:rPr lang="ru-RU" sz="2200" dirty="0" err="1">
                <a:latin typeface="Times New Roman" panose="02020603050405020304" pitchFamily="18" charset="0"/>
                <a:cs typeface="Times New Roman" panose="02020603050405020304" pitchFamily="18" charset="0"/>
              </a:rPr>
              <a:t>поглинання</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водяної</a:t>
            </a:r>
            <a:r>
              <a:rPr lang="ru-RU" sz="2200" dirty="0">
                <a:latin typeface="Times New Roman" panose="02020603050405020304" pitchFamily="18" charset="0"/>
                <a:cs typeface="Times New Roman" panose="02020603050405020304" pitchFamily="18" charset="0"/>
              </a:rPr>
              <a:t> пари, </a:t>
            </a:r>
            <a:r>
              <a:rPr lang="ru-RU" sz="2200" dirty="0" err="1">
                <a:latin typeface="Times New Roman" panose="02020603050405020304" pitchFamily="18" charset="0"/>
                <a:cs typeface="Times New Roman" panose="02020603050405020304" pitchFamily="18" charset="0"/>
              </a:rPr>
              <a:t>діоксиду</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вуглецю</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окислення</a:t>
            </a:r>
            <a:r>
              <a:rPr lang="ru-RU" sz="2200" dirty="0">
                <a:latin typeface="Times New Roman" panose="02020603050405020304" pitchFamily="18" charset="0"/>
                <a:cs typeface="Times New Roman" panose="02020603050405020304" pitchFamily="18" charset="0"/>
              </a:rPr>
              <a:t> та </a:t>
            </a:r>
            <a:r>
              <a:rPr lang="ru-RU" sz="2200" dirty="0" err="1">
                <a:latin typeface="Times New Roman" panose="02020603050405020304" pitchFamily="18" charset="0"/>
                <a:cs typeface="Times New Roman" panose="02020603050405020304" pitchFamily="18" charset="0"/>
              </a:rPr>
              <a:t>інші</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хімічні</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процеси</a:t>
            </a:r>
            <a:r>
              <a:rPr lang="ru-RU" sz="2200" dirty="0">
                <a:latin typeface="Times New Roman" panose="02020603050405020304" pitchFamily="18" charset="0"/>
                <a:cs typeface="Times New Roman" panose="02020603050405020304" pitchFamily="18" charset="0"/>
              </a:rPr>
              <a:t> при </a:t>
            </a:r>
            <a:r>
              <a:rPr lang="ru-RU" sz="2200" dirty="0" err="1">
                <a:latin typeface="Times New Roman" panose="02020603050405020304" pitchFamily="18" charset="0"/>
                <a:cs typeface="Times New Roman" panose="02020603050405020304" pitchFamily="18" charset="0"/>
              </a:rPr>
              <a:t>зволоженні</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порошків</a:t>
            </a:r>
            <a:r>
              <a:rPr lang="ru-RU" sz="2200" dirty="0">
                <a:latin typeface="Times New Roman" panose="02020603050405020304" pitchFamily="18" charset="0"/>
                <a:cs typeface="Times New Roman" panose="02020603050405020304" pitchFamily="18" charset="0"/>
              </a:rPr>
              <a:t>).</a:t>
            </a:r>
          </a:p>
          <a:p>
            <a:pPr algn="just"/>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Подразнюючу</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дію</a:t>
            </a:r>
            <a:r>
              <a:rPr lang="ru-RU" sz="2200" dirty="0">
                <a:latin typeface="Times New Roman" panose="02020603050405020304" pitchFamily="18" charset="0"/>
                <a:cs typeface="Times New Roman" panose="02020603050405020304" pitchFamily="18" charset="0"/>
              </a:rPr>
              <a:t> на </a:t>
            </a:r>
            <a:r>
              <a:rPr lang="ru-RU" sz="2200" dirty="0" err="1">
                <a:latin typeface="Times New Roman" panose="02020603050405020304" pitchFamily="18" charset="0"/>
                <a:cs typeface="Times New Roman" panose="02020603050405020304" pitchFamily="18" charset="0"/>
              </a:rPr>
              <a:t>слизові</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оболонки</a:t>
            </a:r>
            <a:r>
              <a:rPr lang="ru-RU" sz="2200" dirty="0">
                <a:latin typeface="Times New Roman" panose="02020603050405020304" pitchFamily="18" charset="0"/>
                <a:cs typeface="Times New Roman" panose="02020603050405020304" pitchFamily="18" charset="0"/>
              </a:rPr>
              <a:t>.</a:t>
            </a:r>
          </a:p>
          <a:p>
            <a:pPr algn="just"/>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Незручність</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застосування</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порошків</a:t>
            </a:r>
            <a:r>
              <a:rPr lang="ru-RU" sz="2200" dirty="0">
                <a:latin typeface="Times New Roman" panose="02020603050405020304" pitchFamily="18" charset="0"/>
                <a:cs typeface="Times New Roman" panose="02020603050405020304" pitchFamily="18" charset="0"/>
              </a:rPr>
              <a:t> з </a:t>
            </a:r>
            <a:r>
              <a:rPr lang="ru-RU" sz="2200" dirty="0" err="1">
                <a:latin typeface="Times New Roman" panose="02020603050405020304" pitchFamily="18" charset="0"/>
                <a:cs typeface="Times New Roman" panose="02020603050405020304" pitchFamily="18" charset="0"/>
              </a:rPr>
              <a:t>речовинами</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гіркого</a:t>
            </a:r>
            <a:r>
              <a:rPr lang="ru-RU" sz="2200" dirty="0">
                <a:latin typeface="Times New Roman" panose="02020603050405020304" pitchFamily="18" charset="0"/>
                <a:cs typeface="Times New Roman" panose="02020603050405020304" pitchFamily="18" charset="0"/>
              </a:rPr>
              <a:t> смаку, </a:t>
            </a:r>
            <a:r>
              <a:rPr lang="ru-RU" sz="2200" dirty="0" err="1">
                <a:latin typeface="Times New Roman" panose="02020603050405020304" pitchFamily="18" charset="0"/>
                <a:cs typeface="Times New Roman" panose="02020603050405020304" pitchFamily="18" charset="0"/>
              </a:rPr>
              <a:t>ароматними</a:t>
            </a:r>
            <a:r>
              <a:rPr lang="ru-RU" sz="2200" dirty="0">
                <a:latin typeface="Times New Roman" panose="02020603050405020304" pitchFamily="18" charset="0"/>
                <a:cs typeface="Times New Roman" panose="02020603050405020304" pitchFamily="18" charset="0"/>
              </a:rPr>
              <a:t> і </a:t>
            </a:r>
            <a:r>
              <a:rPr lang="ru-RU" sz="2200" dirty="0" err="1">
                <a:latin typeface="Times New Roman" panose="02020603050405020304" pitchFamily="18" charset="0"/>
                <a:cs typeface="Times New Roman" panose="02020603050405020304" pitchFamily="18" charset="0"/>
              </a:rPr>
              <a:t>фарбувальними</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інгредієнтами</a:t>
            </a:r>
            <a:r>
              <a:rPr lang="ru-RU" sz="2200" dirty="0">
                <a:latin typeface="Times New Roman" panose="02020603050405020304" pitchFamily="18" charset="0"/>
                <a:cs typeface="Times New Roman" panose="02020603050405020304" pitchFamily="18" charset="0"/>
              </a:rPr>
              <a:t>.</a:t>
            </a:r>
            <a:endParaRPr lang="ru-RU"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1520" y="260648"/>
            <a:ext cx="8712968" cy="6524863"/>
          </a:xfrm>
          <a:prstGeom prst="rect">
            <a:avLst/>
          </a:prstGeom>
        </p:spPr>
        <p:txBody>
          <a:bodyPr wrap="square">
            <a:spAutoFit/>
          </a:bodyPr>
          <a:lstStyle/>
          <a:p>
            <a:pPr algn="just"/>
            <a:r>
              <a:rPr lang="ru-RU" sz="2200" dirty="0">
                <a:latin typeface="Times New Roman" panose="02020603050405020304" pitchFamily="18" charset="0"/>
                <a:cs typeface="Times New Roman" panose="02020603050405020304" pitchFamily="18" charset="0"/>
              </a:rPr>
              <a:t>Для </a:t>
            </a:r>
            <a:r>
              <a:rPr lang="ru-RU" sz="2200" dirty="0" err="1">
                <a:latin typeface="Times New Roman" panose="02020603050405020304" pitchFamily="18" charset="0"/>
                <a:cs typeface="Times New Roman" panose="02020603050405020304" pitchFamily="18" charset="0"/>
              </a:rPr>
              <a:t>більшої</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послідовності</a:t>
            </a:r>
            <a:r>
              <a:rPr lang="ru-RU" sz="2200" dirty="0">
                <a:latin typeface="Times New Roman" panose="02020603050405020304" pitchFamily="18" charset="0"/>
                <a:cs typeface="Times New Roman" panose="02020603050405020304" pitchFamily="18" charset="0"/>
              </a:rPr>
              <a:t> і </a:t>
            </a:r>
            <a:r>
              <a:rPr lang="ru-RU" sz="2200" dirty="0" err="1">
                <a:latin typeface="Times New Roman" panose="02020603050405020304" pitchFamily="18" charset="0"/>
                <a:cs typeface="Times New Roman" panose="02020603050405020304" pitchFamily="18" charset="0"/>
              </a:rPr>
              <a:t>зручності</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розгляду</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технологічні</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стадії</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застосовувані</a:t>
            </a:r>
            <a:r>
              <a:rPr lang="ru-RU" sz="2200" dirty="0">
                <a:latin typeface="Times New Roman" panose="02020603050405020304" pitchFamily="18" charset="0"/>
                <a:cs typeface="Times New Roman" panose="02020603050405020304" pitchFamily="18" charset="0"/>
              </a:rPr>
              <a:t> при </a:t>
            </a:r>
            <a:r>
              <a:rPr lang="ru-RU" sz="2200" dirty="0" err="1">
                <a:latin typeface="Times New Roman" panose="02020603050405020304" pitchFamily="18" charset="0"/>
                <a:cs typeface="Times New Roman" panose="02020603050405020304" pitchFamily="18" charset="0"/>
              </a:rPr>
              <a:t>приготуванні</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порошків</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можна</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розділити</a:t>
            </a:r>
            <a:r>
              <a:rPr lang="ru-RU" sz="2200" dirty="0">
                <a:latin typeface="Times New Roman" panose="02020603050405020304" pitchFamily="18" charset="0"/>
                <a:cs typeface="Times New Roman" panose="02020603050405020304" pitchFamily="18" charset="0"/>
              </a:rPr>
              <a:t> на два </a:t>
            </a:r>
            <a:r>
              <a:rPr lang="ru-RU" sz="2200" dirty="0" err="1">
                <a:latin typeface="Times New Roman" panose="02020603050405020304" pitchFamily="18" charset="0"/>
                <a:cs typeface="Times New Roman" panose="02020603050405020304" pitchFamily="18" charset="0"/>
              </a:rPr>
              <a:t>етапи</a:t>
            </a:r>
            <a:r>
              <a:rPr lang="ru-RU" sz="2200" dirty="0">
                <a:latin typeface="Times New Roman" panose="02020603050405020304" pitchFamily="18" charset="0"/>
                <a:cs typeface="Times New Roman" panose="02020603050405020304" pitchFamily="18" charset="0"/>
              </a:rPr>
              <a:t>:</a:t>
            </a:r>
          </a:p>
          <a:p>
            <a:pPr algn="just"/>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Перетворення</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грубодисперсних</a:t>
            </a:r>
            <a:r>
              <a:rPr lang="ru-RU" sz="2200" dirty="0">
                <a:latin typeface="Times New Roman" panose="02020603050405020304" pitchFamily="18" charset="0"/>
                <a:cs typeface="Times New Roman" panose="02020603050405020304" pitchFamily="18" charset="0"/>
              </a:rPr>
              <a:t> речовин в </a:t>
            </a:r>
            <a:r>
              <a:rPr lang="ru-RU" sz="2200" dirty="0" err="1">
                <a:latin typeface="Times New Roman" panose="02020603050405020304" pitchFamily="18" charset="0"/>
                <a:cs typeface="Times New Roman" panose="02020603050405020304" pitchFamily="18" charset="0"/>
              </a:rPr>
              <a:t>порошкоподібний</a:t>
            </a:r>
            <a:r>
              <a:rPr lang="ru-RU" sz="2200" dirty="0">
                <a:latin typeface="Times New Roman" panose="02020603050405020304" pitchFamily="18" charset="0"/>
                <a:cs typeface="Times New Roman" panose="02020603050405020304" pitchFamily="18" charset="0"/>
              </a:rPr>
              <a:t> стан і </a:t>
            </a:r>
            <a:r>
              <a:rPr lang="ru-RU" sz="2200" dirty="0" err="1">
                <a:latin typeface="Times New Roman" panose="02020603050405020304" pitchFamily="18" charset="0"/>
                <a:cs typeface="Times New Roman" panose="02020603050405020304" pitchFamily="18" charset="0"/>
              </a:rPr>
              <a:t>одержання</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однорідної</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суміші</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що</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складається</a:t>
            </a:r>
            <a:r>
              <a:rPr lang="ru-RU" sz="2200" dirty="0">
                <a:latin typeface="Times New Roman" panose="02020603050405020304" pitchFamily="18" charset="0"/>
                <a:cs typeface="Times New Roman" panose="02020603050405020304" pitchFamily="18" charset="0"/>
              </a:rPr>
              <a:t> з </a:t>
            </a:r>
            <a:r>
              <a:rPr lang="ru-RU" sz="2200" dirty="0" err="1">
                <a:latin typeface="Times New Roman" panose="02020603050405020304" pitchFamily="18" charset="0"/>
                <a:cs typeface="Times New Roman" panose="02020603050405020304" pitchFamily="18" charset="0"/>
              </a:rPr>
              <a:t>частинок</a:t>
            </a:r>
            <a:r>
              <a:rPr lang="ru-RU" sz="2200" dirty="0">
                <a:latin typeface="Times New Roman" panose="02020603050405020304" pitchFamily="18" charset="0"/>
                <a:cs typeface="Times New Roman" panose="02020603050405020304" pitchFamily="18" charset="0"/>
              </a:rPr>
              <a:t> більш-</a:t>
            </a:r>
            <a:r>
              <a:rPr lang="ru-RU" sz="2200" dirty="0" err="1">
                <a:latin typeface="Times New Roman" panose="02020603050405020304" pitchFamily="18" charset="0"/>
                <a:cs typeface="Times New Roman" panose="02020603050405020304" pitchFamily="18" charset="0"/>
              </a:rPr>
              <a:t>менш</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однакового</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розміру</a:t>
            </a:r>
            <a:r>
              <a:rPr lang="ru-RU" sz="2200" dirty="0">
                <a:latin typeface="Times New Roman" panose="02020603050405020304" pitchFamily="18" charset="0"/>
                <a:cs typeface="Times New Roman" panose="02020603050405020304" pitchFamily="18" charset="0"/>
              </a:rPr>
              <a:t>. Для </a:t>
            </a:r>
            <a:r>
              <a:rPr lang="ru-RU" sz="2200" dirty="0" err="1">
                <a:latin typeface="Times New Roman" panose="02020603050405020304" pitchFamily="18" charset="0"/>
                <a:cs typeface="Times New Roman" panose="02020603050405020304" pitchFamily="18" charset="0"/>
              </a:rPr>
              <a:t>цього</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застосовують</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такі</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технологічні</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стадії</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подрібнення</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просіювання</a:t>
            </a:r>
            <a:r>
              <a:rPr lang="ru-RU" sz="2200" dirty="0">
                <a:latin typeface="Times New Roman" panose="02020603050405020304" pitchFamily="18" charset="0"/>
                <a:cs typeface="Times New Roman" panose="02020603050405020304" pitchFamily="18" charset="0"/>
              </a:rPr>
              <a:t> (в </a:t>
            </a:r>
            <a:r>
              <a:rPr lang="ru-RU" sz="2200" dirty="0" err="1">
                <a:latin typeface="Times New Roman" panose="02020603050405020304" pitchFamily="18" charset="0"/>
                <a:cs typeface="Times New Roman" panose="02020603050405020304" pitchFamily="18" charset="0"/>
              </a:rPr>
              <a:t>умовах</a:t>
            </a:r>
            <a:r>
              <a:rPr lang="ru-RU" sz="2200" dirty="0">
                <a:latin typeface="Times New Roman" panose="02020603050405020304" pitchFamily="18" charset="0"/>
                <a:cs typeface="Times New Roman" panose="02020603050405020304" pitchFamily="18" charset="0"/>
              </a:rPr>
              <a:t> аптеки </a:t>
            </a:r>
            <a:r>
              <a:rPr lang="ru-RU" sz="2200" dirty="0" err="1">
                <a:latin typeface="Times New Roman" panose="02020603050405020304" pitchFamily="18" charset="0"/>
                <a:cs typeface="Times New Roman" panose="02020603050405020304" pitchFamily="18" charset="0"/>
              </a:rPr>
              <a:t>застосовують</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рідко</a:t>
            </a:r>
            <a:r>
              <a:rPr lang="ru-RU" sz="2200" dirty="0">
                <a:latin typeface="Times New Roman" panose="02020603050405020304" pitchFamily="18" charset="0"/>
                <a:cs typeface="Times New Roman" panose="02020603050405020304" pitchFamily="18" charset="0"/>
              </a:rPr>
              <a:t>) і </a:t>
            </a:r>
            <a:r>
              <a:rPr lang="ru-RU" sz="2200" dirty="0" err="1">
                <a:latin typeface="Times New Roman" panose="02020603050405020304" pitchFamily="18" charset="0"/>
                <a:cs typeface="Times New Roman" panose="02020603050405020304" pitchFamily="18" charset="0"/>
              </a:rPr>
              <a:t>змішування</a:t>
            </a:r>
            <a:r>
              <a:rPr lang="ru-RU" sz="2200" dirty="0">
                <a:latin typeface="Times New Roman" panose="02020603050405020304" pitchFamily="18" charset="0"/>
                <a:cs typeface="Times New Roman" panose="02020603050405020304" pitchFamily="18" charset="0"/>
              </a:rPr>
              <a:t>.</a:t>
            </a:r>
          </a:p>
          <a:p>
            <a:pPr algn="just"/>
            <a:r>
              <a:rPr lang="ru-RU" sz="2200" dirty="0" err="1">
                <a:latin typeface="Times New Roman" panose="02020603050405020304" pitchFamily="18" charset="0"/>
                <a:cs typeface="Times New Roman" panose="02020603050405020304" pitchFamily="18" charset="0"/>
              </a:rPr>
              <a:t>Отримання</a:t>
            </a:r>
            <a:r>
              <a:rPr lang="ru-RU" sz="2200" dirty="0">
                <a:latin typeface="Times New Roman" panose="02020603050405020304" pitchFamily="18" charset="0"/>
                <a:cs typeface="Times New Roman" panose="02020603050405020304" pitchFamily="18" charset="0"/>
              </a:rPr>
              <a:t> з </a:t>
            </a:r>
            <a:r>
              <a:rPr lang="ru-RU" sz="2200" dirty="0" err="1">
                <a:latin typeface="Times New Roman" panose="02020603050405020304" pitchFamily="18" charset="0"/>
                <a:cs typeface="Times New Roman" panose="02020603050405020304" pitchFamily="18" charset="0"/>
              </a:rPr>
              <a:t>порошкової</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суміші</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окремих</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відповідно</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оформлених</a:t>
            </a:r>
            <a:r>
              <a:rPr lang="ru-RU" sz="2200" dirty="0">
                <a:latin typeface="Times New Roman" panose="02020603050405020304" pitchFamily="18" charset="0"/>
                <a:cs typeface="Times New Roman" panose="02020603050405020304" pitchFamily="18" charset="0"/>
              </a:rPr>
              <a:t> доз. </a:t>
            </a:r>
            <a:r>
              <a:rPr lang="ru-RU" sz="2200" dirty="0" err="1">
                <a:latin typeface="Times New Roman" panose="02020603050405020304" pitchFamily="18" charset="0"/>
                <a:cs typeface="Times New Roman" panose="02020603050405020304" pitchFamily="18" charset="0"/>
              </a:rPr>
              <a:t>Стадії</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дозування</a:t>
            </a:r>
            <a:r>
              <a:rPr lang="ru-RU" sz="2200" dirty="0">
                <a:latin typeface="Times New Roman" panose="02020603050405020304" pitchFamily="18" charset="0"/>
                <a:cs typeface="Times New Roman" panose="02020603050405020304" pitchFamily="18" charset="0"/>
              </a:rPr>
              <a:t>, упаковка і </a:t>
            </a:r>
            <a:r>
              <a:rPr lang="ru-RU" sz="2200" dirty="0" err="1">
                <a:latin typeface="Times New Roman" panose="02020603050405020304" pitchFamily="18" charset="0"/>
                <a:cs typeface="Times New Roman" panose="02020603050405020304" pitchFamily="18" charset="0"/>
              </a:rPr>
              <a:t>оформлення</a:t>
            </a:r>
            <a:r>
              <a:rPr lang="ru-RU" sz="2200" dirty="0">
                <a:latin typeface="Times New Roman" panose="02020603050405020304" pitchFamily="18" charset="0"/>
                <a:cs typeface="Times New Roman" panose="02020603050405020304" pitchFamily="18" charset="0"/>
              </a:rPr>
              <a:t>.</a:t>
            </a:r>
          </a:p>
          <a:p>
            <a:pPr algn="just"/>
            <a:r>
              <a:rPr lang="ru-RU" sz="2200" dirty="0" err="1">
                <a:latin typeface="Times New Roman" panose="02020603050405020304" pitchFamily="18" charset="0"/>
                <a:cs typeface="Times New Roman" panose="02020603050405020304" pitchFamily="18" charset="0"/>
              </a:rPr>
              <a:t>Приготування</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порошків</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складається</a:t>
            </a:r>
            <a:r>
              <a:rPr lang="ru-RU" sz="2200" dirty="0">
                <a:latin typeface="Times New Roman" panose="02020603050405020304" pitchFamily="18" charset="0"/>
                <a:cs typeface="Times New Roman" panose="02020603050405020304" pitchFamily="18" charset="0"/>
              </a:rPr>
              <a:t> з </a:t>
            </a:r>
            <a:r>
              <a:rPr lang="ru-RU" sz="2200" dirty="0" err="1">
                <a:latin typeface="Times New Roman" panose="02020603050405020304" pitchFamily="18" charset="0"/>
                <a:cs typeface="Times New Roman" panose="02020603050405020304" pitchFamily="18" charset="0"/>
              </a:rPr>
              <a:t>наступних</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технологічних</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операцій</a:t>
            </a:r>
            <a:r>
              <a:rPr lang="ru-RU" sz="2200" dirty="0">
                <a:latin typeface="Times New Roman" panose="02020603050405020304" pitchFamily="18" charset="0"/>
                <a:cs typeface="Times New Roman" panose="02020603050405020304" pitchFamily="18" charset="0"/>
              </a:rPr>
              <a:t>:</a:t>
            </a:r>
          </a:p>
          <a:p>
            <a:pPr algn="just"/>
            <a:r>
              <a:rPr lang="ru-RU" sz="2200" dirty="0">
                <a:latin typeface="Times New Roman" panose="02020603050405020304" pitchFamily="18" charset="0"/>
                <a:cs typeface="Times New Roman" panose="02020603050405020304" pitchFamily="18" charset="0"/>
              </a:rPr>
              <a:t>1. </a:t>
            </a:r>
            <a:r>
              <a:rPr lang="ru-RU" sz="2200" dirty="0" err="1">
                <a:latin typeface="Times New Roman" panose="02020603050405020304" pitchFamily="18" charset="0"/>
                <a:cs typeface="Times New Roman" panose="02020603050405020304" pitchFamily="18" charset="0"/>
              </a:rPr>
              <a:t>Розрахунок</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кількості</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інгредієнтів</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порошків</a:t>
            </a:r>
            <a:r>
              <a:rPr lang="ru-RU" sz="2200" dirty="0">
                <a:latin typeface="Times New Roman" panose="02020603050405020304" pitchFamily="18" charset="0"/>
                <a:cs typeface="Times New Roman" panose="02020603050405020304" pitchFamily="18" charset="0"/>
              </a:rPr>
              <a:t>.</a:t>
            </a:r>
          </a:p>
          <a:p>
            <a:pPr algn="just"/>
            <a:r>
              <a:rPr lang="ru-RU" sz="2200" dirty="0">
                <a:latin typeface="Times New Roman" panose="02020603050405020304" pitchFamily="18" charset="0"/>
                <a:cs typeface="Times New Roman" panose="02020603050405020304" pitchFamily="18" charset="0"/>
              </a:rPr>
              <a:t>2. </a:t>
            </a:r>
            <a:r>
              <a:rPr lang="ru-RU" sz="2200" dirty="0" err="1">
                <a:latin typeface="Times New Roman" panose="02020603050405020304" pitchFamily="18" charset="0"/>
                <a:cs typeface="Times New Roman" panose="02020603050405020304" pitchFamily="18" charset="0"/>
              </a:rPr>
              <a:t>Відважування</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порошків</a:t>
            </a:r>
            <a:r>
              <a:rPr lang="ru-RU" sz="2200" dirty="0">
                <a:latin typeface="Times New Roman" panose="02020603050405020304" pitchFamily="18" charset="0"/>
                <a:cs typeface="Times New Roman" panose="02020603050405020304" pitchFamily="18" charset="0"/>
              </a:rPr>
              <a:t>.</a:t>
            </a:r>
          </a:p>
          <a:p>
            <a:pPr algn="just"/>
            <a:r>
              <a:rPr lang="ru-RU" sz="2200" dirty="0">
                <a:latin typeface="Times New Roman" panose="02020603050405020304" pitchFamily="18" charset="0"/>
                <a:cs typeface="Times New Roman" panose="02020603050405020304" pitchFamily="18" charset="0"/>
              </a:rPr>
              <a:t>3. </a:t>
            </a:r>
            <a:r>
              <a:rPr lang="ru-RU" sz="2200" dirty="0" err="1">
                <a:latin typeface="Times New Roman" panose="02020603050405020304" pitchFamily="18" charset="0"/>
                <a:cs typeface="Times New Roman" panose="02020603050405020304" pitchFamily="18" charset="0"/>
              </a:rPr>
              <a:t>Подрібнення</a:t>
            </a:r>
            <a:r>
              <a:rPr lang="ru-RU" sz="2200" dirty="0">
                <a:latin typeface="Times New Roman" panose="02020603050405020304" pitchFamily="18" charset="0"/>
                <a:cs typeface="Times New Roman" panose="02020603050405020304" pitchFamily="18" charset="0"/>
              </a:rPr>
              <a:t> і </a:t>
            </a:r>
            <a:r>
              <a:rPr lang="ru-RU" sz="2200" dirty="0" err="1">
                <a:latin typeface="Times New Roman" panose="02020603050405020304" pitchFamily="18" charset="0"/>
                <a:cs typeface="Times New Roman" panose="02020603050405020304" pitchFamily="18" charset="0"/>
              </a:rPr>
              <a:t>змішування</a:t>
            </a:r>
            <a:r>
              <a:rPr lang="ru-RU" sz="2200" dirty="0">
                <a:latin typeface="Times New Roman" panose="02020603050405020304" pitchFamily="18" charset="0"/>
                <a:cs typeface="Times New Roman" panose="02020603050405020304" pitchFamily="18" charset="0"/>
              </a:rPr>
              <a:t>.</a:t>
            </a:r>
          </a:p>
          <a:p>
            <a:pPr algn="just"/>
            <a:r>
              <a:rPr lang="ru-RU" sz="2200" dirty="0">
                <a:latin typeface="Times New Roman" panose="02020603050405020304" pitchFamily="18" charset="0"/>
                <a:cs typeface="Times New Roman" panose="02020603050405020304" pitchFamily="18" charset="0"/>
              </a:rPr>
              <a:t>4. </a:t>
            </a:r>
            <a:r>
              <a:rPr lang="ru-RU" sz="2200" dirty="0" err="1">
                <a:latin typeface="Times New Roman" panose="02020603050405020304" pitchFamily="18" charset="0"/>
                <a:cs typeface="Times New Roman" panose="02020603050405020304" pitchFamily="18" charset="0"/>
              </a:rPr>
              <a:t>Дозування</a:t>
            </a:r>
            <a:r>
              <a:rPr lang="ru-RU" sz="2200" dirty="0">
                <a:latin typeface="Times New Roman" panose="02020603050405020304" pitchFamily="18" charset="0"/>
                <a:cs typeface="Times New Roman" panose="02020603050405020304" pitchFamily="18" charset="0"/>
              </a:rPr>
              <a:t>.</a:t>
            </a:r>
          </a:p>
          <a:p>
            <a:pPr algn="just"/>
            <a:r>
              <a:rPr lang="ru-RU" sz="2200" dirty="0">
                <a:latin typeface="Times New Roman" panose="02020603050405020304" pitchFamily="18" charset="0"/>
                <a:cs typeface="Times New Roman" panose="02020603050405020304" pitchFamily="18" charset="0"/>
              </a:rPr>
              <a:t>5. Упаковка та </a:t>
            </a:r>
            <a:r>
              <a:rPr lang="ru-RU" sz="2200" dirty="0" err="1">
                <a:latin typeface="Times New Roman" panose="02020603050405020304" pitchFamily="18" charset="0"/>
                <a:cs typeface="Times New Roman" panose="02020603050405020304" pitchFamily="18" charset="0"/>
              </a:rPr>
              <a:t>оформлення</a:t>
            </a:r>
            <a:r>
              <a:rPr lang="ru-RU" sz="2200" dirty="0">
                <a:latin typeface="Times New Roman" panose="02020603050405020304" pitchFamily="18" charset="0"/>
                <a:cs typeface="Times New Roman" panose="02020603050405020304" pitchFamily="18" charset="0"/>
              </a:rPr>
              <a:t> до </a:t>
            </a:r>
            <a:r>
              <a:rPr lang="ru-RU" sz="2200" dirty="0" err="1">
                <a:latin typeface="Times New Roman" panose="02020603050405020304" pitchFamily="18" charset="0"/>
                <a:cs typeface="Times New Roman" panose="02020603050405020304" pitchFamily="18" charset="0"/>
              </a:rPr>
              <a:t>відпуску</a:t>
            </a:r>
            <a:r>
              <a:rPr lang="ru-RU" sz="2200" dirty="0">
                <a:latin typeface="Times New Roman" panose="02020603050405020304" pitchFamily="18" charset="0"/>
                <a:cs typeface="Times New Roman" panose="02020603050405020304" pitchFamily="18" charset="0"/>
              </a:rPr>
              <a:t>.</a:t>
            </a:r>
          </a:p>
          <a:p>
            <a:pPr algn="just"/>
            <a:r>
              <a:rPr lang="ru-RU" sz="2200" dirty="0">
                <a:latin typeface="Times New Roman" panose="02020603050405020304" pitchFamily="18" charset="0"/>
                <a:cs typeface="Times New Roman" panose="02020603050405020304" pitchFamily="18" charset="0"/>
              </a:rPr>
              <a:t>6. </a:t>
            </a:r>
            <a:r>
              <a:rPr lang="ru-RU" sz="2200" dirty="0" err="1">
                <a:latin typeface="Times New Roman" panose="02020603050405020304" pitchFamily="18" charset="0"/>
                <a:cs typeface="Times New Roman" panose="02020603050405020304" pitchFamily="18" charset="0"/>
              </a:rPr>
              <a:t>Оформлення</a:t>
            </a:r>
            <a:r>
              <a:rPr lang="ru-RU" sz="2200" dirty="0">
                <a:latin typeface="Times New Roman" panose="02020603050405020304" pitchFamily="18" charset="0"/>
                <a:cs typeface="Times New Roman" panose="02020603050405020304" pitchFamily="18" charset="0"/>
              </a:rPr>
              <a:t> паспорта </a:t>
            </a:r>
            <a:r>
              <a:rPr lang="ru-RU" sz="2200" dirty="0" err="1">
                <a:latin typeface="Times New Roman" panose="02020603050405020304" pitchFamily="18" charset="0"/>
                <a:cs typeface="Times New Roman" panose="02020603050405020304" pitchFamily="18" charset="0"/>
              </a:rPr>
              <a:t>письмового</a:t>
            </a:r>
            <a:r>
              <a:rPr lang="ru-RU" sz="2200" dirty="0">
                <a:latin typeface="Times New Roman" panose="02020603050405020304" pitchFamily="18" charset="0"/>
                <a:cs typeface="Times New Roman" panose="02020603050405020304" pitchFamily="18" charset="0"/>
              </a:rPr>
              <a:t> контролю.</a:t>
            </a:r>
          </a:p>
          <a:p>
            <a:pPr algn="just"/>
            <a:r>
              <a:rPr lang="ru-RU" sz="2200" dirty="0">
                <a:latin typeface="Times New Roman" panose="02020603050405020304" pitchFamily="18" charset="0"/>
                <a:cs typeface="Times New Roman" panose="02020603050405020304" pitchFamily="18" charset="0"/>
              </a:rPr>
              <a:t>7. </a:t>
            </a:r>
            <a:r>
              <a:rPr lang="ru-RU" sz="2200" dirty="0" err="1">
                <a:latin typeface="Times New Roman" panose="02020603050405020304" pitchFamily="18" charset="0"/>
                <a:cs typeface="Times New Roman" panose="02020603050405020304" pitchFamily="18" charset="0"/>
              </a:rPr>
              <a:t>Оцінка</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якості</a:t>
            </a:r>
            <a:r>
              <a:rPr lang="ru-RU" sz="2200" dirty="0">
                <a:latin typeface="Times New Roman" panose="02020603050405020304" pitchFamily="18" charset="0"/>
                <a:cs typeface="Times New Roman" panose="02020603050405020304" pitchFamily="18" charset="0"/>
              </a:rPr>
              <a:t> порошку.</a:t>
            </a:r>
            <a:endParaRPr lang="ru-RU" dirty="0"/>
          </a:p>
        </p:txBody>
      </p:sp>
    </p:spTree>
    <p:extLst>
      <p:ext uri="{BB962C8B-B14F-4D97-AF65-F5344CB8AC3E}">
        <p14:creationId xmlns:p14="http://schemas.microsoft.com/office/powerpoint/2010/main" val="15994237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1475656" y="32048"/>
            <a:ext cx="6512511" cy="648072"/>
          </a:xfrm>
        </p:spPr>
        <p:txBody>
          <a:bodyPr>
            <a:normAutofit fontScale="90000"/>
          </a:bodyPr>
          <a:lstStyle/>
          <a:p>
            <a:pPr marL="0" indent="0" algn="ctr">
              <a:buNone/>
            </a:pPr>
            <a:r>
              <a:rPr lang="ru-RU" sz="4000" b="0" dirty="0" err="1">
                <a:solidFill>
                  <a:schemeClr val="tx1"/>
                </a:solidFill>
                <a:effectLst>
                  <a:outerShdw blurRad="38100" dist="38100" dir="2700000" algn="tl">
                    <a:srgbClr val="000000">
                      <a:alpha val="43137"/>
                    </a:srgbClr>
                  </a:outerShdw>
                </a:effectLst>
                <a:latin typeface="Segoe UI Semibold" pitchFamily="34" charset="0"/>
                <a:cs typeface="Segoe UI Semibold" pitchFamily="34" charset="0"/>
              </a:rPr>
              <a:t>подрібнення</a:t>
            </a:r>
            <a:r>
              <a:rPr lang="ru-RU" sz="4900" b="0" dirty="0" smtClean="0">
                <a:effectLst>
                  <a:outerShdw blurRad="38100" dist="38100" dir="2700000" algn="tl">
                    <a:srgbClr val="000000">
                      <a:alpha val="43137"/>
                    </a:srgbClr>
                  </a:outerShdw>
                </a:effectLst>
                <a:latin typeface="Segoe UI Semibold" pitchFamily="34" charset="0"/>
                <a:cs typeface="Segoe UI Semibold" pitchFamily="34" charset="0"/>
              </a:rPr>
              <a:t/>
            </a:r>
            <a:br>
              <a:rPr lang="ru-RU" sz="4900" b="0" dirty="0" smtClean="0">
                <a:effectLst>
                  <a:outerShdw blurRad="38100" dist="38100" dir="2700000" algn="tl">
                    <a:srgbClr val="000000">
                      <a:alpha val="43137"/>
                    </a:srgbClr>
                  </a:outerShdw>
                </a:effectLst>
                <a:latin typeface="Segoe UI Semibold" pitchFamily="34" charset="0"/>
                <a:cs typeface="Segoe UI Semibold" pitchFamily="34" charset="0"/>
              </a:rPr>
            </a:br>
            <a:r>
              <a:rPr lang="ru-RU" sz="4900" b="0" dirty="0" smtClean="0">
                <a:effectLst>
                  <a:outerShdw blurRad="38100" dist="38100" dir="2700000" algn="tl">
                    <a:srgbClr val="000000">
                      <a:alpha val="43137"/>
                    </a:srgbClr>
                  </a:outerShdw>
                </a:effectLst>
                <a:latin typeface="Segoe UI Semibold" pitchFamily="34" charset="0"/>
                <a:cs typeface="Segoe UI Semibold" pitchFamily="34" charset="0"/>
              </a:rPr>
              <a:t/>
            </a:r>
            <a:br>
              <a:rPr lang="ru-RU" sz="4900" b="0" dirty="0" smtClean="0">
                <a:effectLst>
                  <a:outerShdw blurRad="38100" dist="38100" dir="2700000" algn="tl">
                    <a:srgbClr val="000000">
                      <a:alpha val="43137"/>
                    </a:srgbClr>
                  </a:outerShdw>
                </a:effectLst>
                <a:latin typeface="Segoe UI Semibold" pitchFamily="34" charset="0"/>
                <a:cs typeface="Segoe UI Semibold" pitchFamily="34" charset="0"/>
              </a:rPr>
            </a:br>
            <a:r>
              <a:rPr lang="ru-RU" dirty="0" smtClean="0">
                <a:effectLst/>
              </a:rPr>
              <a:t/>
            </a:r>
            <a:br>
              <a:rPr lang="ru-RU" dirty="0" smtClean="0">
                <a:effectLst/>
              </a:rPr>
            </a:br>
            <a:endParaRPr lang="ru-RU" dirty="0"/>
          </a:p>
        </p:txBody>
      </p:sp>
      <p:sp>
        <p:nvSpPr>
          <p:cNvPr id="3" name="Объект 2"/>
          <p:cNvSpPr>
            <a:spLocks noGrp="1"/>
          </p:cNvSpPr>
          <p:nvPr>
            <p:ph sz="quarter" idx="13"/>
          </p:nvPr>
        </p:nvSpPr>
        <p:spPr>
          <a:xfrm>
            <a:off x="197260" y="692696"/>
            <a:ext cx="8946740" cy="5760640"/>
          </a:xfrm>
          <a:noFill/>
        </p:spPr>
        <p:txBody>
          <a:bodyPr>
            <a:normAutofit fontScale="25000" lnSpcReduction="20000"/>
          </a:bodyPr>
          <a:lstStyle/>
          <a:p>
            <a:pPr marL="45720" indent="0" algn="just">
              <a:buNone/>
            </a:pPr>
            <a:r>
              <a:rPr lang="ru-RU" sz="8000" b="1" dirty="0" err="1">
                <a:solidFill>
                  <a:schemeClr val="tx1"/>
                </a:solidFill>
                <a:latin typeface="Times New Roman" panose="02020603050405020304" pitchFamily="18" charset="0"/>
                <a:cs typeface="Times New Roman" panose="02020603050405020304" pitchFamily="18" charset="0"/>
              </a:rPr>
              <a:t>Подрібнення</a:t>
            </a:r>
            <a:r>
              <a:rPr lang="ru-RU" sz="8000" b="1" dirty="0">
                <a:solidFill>
                  <a:schemeClr val="tx1"/>
                </a:solidFill>
                <a:latin typeface="Times New Roman" panose="02020603050405020304" pitchFamily="18" charset="0"/>
                <a:cs typeface="Times New Roman" panose="02020603050405020304" pitchFamily="18" charset="0"/>
              </a:rPr>
              <a:t> - </a:t>
            </a:r>
            <a:r>
              <a:rPr lang="ru-RU" sz="8000" b="1" dirty="0" err="1">
                <a:solidFill>
                  <a:schemeClr val="tx1"/>
                </a:solidFill>
                <a:latin typeface="Times New Roman" panose="02020603050405020304" pitchFamily="18" charset="0"/>
                <a:cs typeface="Times New Roman" panose="02020603050405020304" pitchFamily="18" charset="0"/>
              </a:rPr>
              <a:t>це</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процес</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зменшення</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розмірів</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частинок</a:t>
            </a:r>
            <a:r>
              <a:rPr lang="ru-RU" sz="8000" b="1" dirty="0">
                <a:solidFill>
                  <a:schemeClr val="tx1"/>
                </a:solidFill>
                <a:latin typeface="Times New Roman" panose="02020603050405020304" pitchFamily="18" charset="0"/>
                <a:cs typeface="Times New Roman" panose="02020603050405020304" pitchFamily="18" charset="0"/>
              </a:rPr>
              <a:t> твердих </a:t>
            </a:r>
            <a:r>
              <a:rPr lang="ru-RU" sz="8000" b="1" dirty="0" err="1">
                <a:solidFill>
                  <a:schemeClr val="tx1"/>
                </a:solidFill>
                <a:latin typeface="Times New Roman" panose="02020603050405020304" pitchFamily="18" charset="0"/>
                <a:cs typeface="Times New Roman" panose="02020603050405020304" pitchFamily="18" charset="0"/>
              </a:rPr>
              <a:t>лікарських</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засобів</a:t>
            </a:r>
            <a:r>
              <a:rPr lang="ru-RU" sz="8000" b="1" dirty="0">
                <a:solidFill>
                  <a:schemeClr val="tx1"/>
                </a:solidFill>
                <a:latin typeface="Times New Roman" panose="02020603050405020304" pitchFamily="18" charset="0"/>
                <a:cs typeface="Times New Roman" panose="02020603050405020304" pitchFamily="18" charset="0"/>
              </a:rPr>
              <a:t> за </a:t>
            </a:r>
            <a:r>
              <a:rPr lang="ru-RU" sz="8000" b="1" dirty="0" err="1">
                <a:solidFill>
                  <a:schemeClr val="tx1"/>
                </a:solidFill>
                <a:latin typeface="Times New Roman" panose="02020603050405020304" pitchFamily="18" charset="0"/>
                <a:cs typeface="Times New Roman" panose="02020603050405020304" pitchFamily="18" charset="0"/>
              </a:rPr>
              <a:t>допомогою</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різних</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пристосувань</a:t>
            </a:r>
            <a:r>
              <a:rPr lang="ru-RU" sz="8000" b="1" dirty="0">
                <a:solidFill>
                  <a:schemeClr val="tx1"/>
                </a:solidFill>
                <a:latin typeface="Times New Roman" panose="02020603050405020304" pitchFamily="18" charset="0"/>
                <a:cs typeface="Times New Roman" panose="02020603050405020304" pitchFamily="18" charset="0"/>
              </a:rPr>
              <a:t>.</a:t>
            </a:r>
          </a:p>
          <a:p>
            <a:pPr marL="45720" indent="0" algn="just">
              <a:buNone/>
            </a:pPr>
            <a:r>
              <a:rPr lang="ru-RU" sz="8000" b="1" dirty="0">
                <a:solidFill>
                  <a:schemeClr val="tx1"/>
                </a:solidFill>
                <a:latin typeface="Times New Roman" panose="02020603050405020304" pitchFamily="18" charset="0"/>
                <a:cs typeface="Times New Roman" panose="02020603050405020304" pitchFamily="18" charset="0"/>
              </a:rPr>
              <a:t>На </a:t>
            </a:r>
            <a:r>
              <a:rPr lang="ru-RU" sz="8000" b="1" dirty="0" err="1">
                <a:solidFill>
                  <a:schemeClr val="tx1"/>
                </a:solidFill>
                <a:latin typeface="Times New Roman" panose="02020603050405020304" pitchFamily="18" charset="0"/>
                <a:cs typeface="Times New Roman" panose="02020603050405020304" pitchFamily="18" charset="0"/>
              </a:rPr>
              <a:t>стадії</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подрібнення</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важливим</a:t>
            </a:r>
            <a:r>
              <a:rPr lang="ru-RU" sz="8000" b="1" dirty="0">
                <a:solidFill>
                  <a:schemeClr val="tx1"/>
                </a:solidFill>
                <a:latin typeface="Times New Roman" panose="02020603050405020304" pitchFamily="18" charset="0"/>
                <a:cs typeface="Times New Roman" panose="02020603050405020304" pitchFamily="18" charset="0"/>
              </a:rPr>
              <a:t> є </a:t>
            </a:r>
            <a:r>
              <a:rPr lang="ru-RU" sz="8000" b="1" dirty="0" err="1">
                <a:solidFill>
                  <a:schemeClr val="tx1"/>
                </a:solidFill>
                <a:latin typeface="Times New Roman" panose="02020603050405020304" pitchFamily="18" charset="0"/>
                <a:cs typeface="Times New Roman" panose="02020603050405020304" pitchFamily="18" charset="0"/>
              </a:rPr>
              <a:t>правильний</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вибір</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подрібнюючих</a:t>
            </a:r>
            <a:r>
              <a:rPr lang="ru-RU" sz="8000" b="1" dirty="0">
                <a:solidFill>
                  <a:schemeClr val="tx1"/>
                </a:solidFill>
                <a:latin typeface="Times New Roman" panose="02020603050405020304" pitchFamily="18" charset="0"/>
                <a:cs typeface="Times New Roman" panose="02020603050405020304" pitchFamily="18" charset="0"/>
              </a:rPr>
              <a:t> машин: </a:t>
            </a:r>
            <a:r>
              <a:rPr lang="ru-RU" sz="8000" b="1" dirty="0" err="1">
                <a:solidFill>
                  <a:schemeClr val="tx1"/>
                </a:solidFill>
                <a:latin typeface="Times New Roman" panose="02020603050405020304" pitchFamily="18" charset="0"/>
                <a:cs typeface="Times New Roman" panose="02020603050405020304" pitchFamily="18" charset="0"/>
              </a:rPr>
              <a:t>враховуються</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фізико-хімічні</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властивості</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матеріалу</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розмір</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вихідного</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матеріалу</a:t>
            </a:r>
            <a:r>
              <a:rPr lang="ru-RU" sz="8000" b="1" dirty="0">
                <a:solidFill>
                  <a:schemeClr val="tx1"/>
                </a:solidFill>
                <a:latin typeface="Times New Roman" panose="02020603050405020304" pitchFamily="18" charset="0"/>
                <a:cs typeface="Times New Roman" panose="02020603050405020304" pitchFamily="18" charset="0"/>
              </a:rPr>
              <a:t> і </a:t>
            </a:r>
            <a:r>
              <a:rPr lang="ru-RU" sz="8000" b="1" dirty="0" err="1">
                <a:solidFill>
                  <a:schemeClr val="tx1"/>
                </a:solidFill>
                <a:latin typeface="Times New Roman" panose="02020603050405020304" pitchFamily="18" charset="0"/>
                <a:cs typeface="Times New Roman" panose="02020603050405020304" pitchFamily="18" charset="0"/>
              </a:rPr>
              <a:t>кінцевого</a:t>
            </a:r>
            <a:r>
              <a:rPr lang="ru-RU" sz="8000" b="1" dirty="0">
                <a:solidFill>
                  <a:schemeClr val="tx1"/>
                </a:solidFill>
                <a:latin typeface="Times New Roman" panose="02020603050405020304" pitchFamily="18" charset="0"/>
                <a:cs typeface="Times New Roman" panose="02020603050405020304" pitchFamily="18" charset="0"/>
              </a:rPr>
              <a:t> продукту, </a:t>
            </a:r>
            <a:r>
              <a:rPr lang="ru-RU" sz="8000" b="1" dirty="0" err="1">
                <a:solidFill>
                  <a:schemeClr val="tx1"/>
                </a:solidFill>
                <a:latin typeface="Times New Roman" panose="02020603050405020304" pitchFamily="18" charset="0"/>
                <a:cs typeface="Times New Roman" panose="02020603050405020304" pitchFamily="18" charset="0"/>
              </a:rPr>
              <a:t>загальна</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кількість</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матеріалу</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що</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підлягає</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подрібненню</a:t>
            </a:r>
            <a:r>
              <a:rPr lang="ru-RU" sz="8000" b="1" dirty="0">
                <a:solidFill>
                  <a:schemeClr val="tx1"/>
                </a:solidFill>
                <a:latin typeface="Times New Roman" panose="02020603050405020304" pitchFamily="18" charset="0"/>
                <a:cs typeface="Times New Roman" panose="02020603050405020304" pitchFamily="18" charset="0"/>
              </a:rPr>
              <a:t>.</a:t>
            </a:r>
          </a:p>
          <a:p>
            <a:pPr marL="45720" indent="0" algn="just">
              <a:buNone/>
            </a:pPr>
            <a:r>
              <a:rPr lang="ru-RU" sz="8000" b="1" dirty="0">
                <a:solidFill>
                  <a:schemeClr val="tx1"/>
                </a:solidFill>
                <a:latin typeface="Times New Roman" panose="02020603050405020304" pitchFamily="18" charset="0"/>
                <a:cs typeface="Times New Roman" panose="02020603050405020304" pitchFamily="18" charset="0"/>
              </a:rPr>
              <a:t>При </a:t>
            </a:r>
            <a:r>
              <a:rPr lang="ru-RU" sz="8000" b="1" dirty="0" err="1">
                <a:solidFill>
                  <a:schemeClr val="tx1"/>
                </a:solidFill>
                <a:latin typeface="Times New Roman" panose="02020603050405020304" pitchFamily="18" charset="0"/>
                <a:cs typeface="Times New Roman" panose="02020603050405020304" pitchFamily="18" charset="0"/>
              </a:rPr>
              <a:t>проведенні</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процесу</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подрібнення</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керуються</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вимогами</a:t>
            </a:r>
            <a:r>
              <a:rPr lang="ru-RU" sz="8000" b="1" dirty="0">
                <a:solidFill>
                  <a:schemeClr val="tx1"/>
                </a:solidFill>
                <a:latin typeface="Times New Roman" panose="02020603050405020304" pitchFamily="18" charset="0"/>
                <a:cs typeface="Times New Roman" panose="02020603050405020304" pitchFamily="18" charset="0"/>
              </a:rPr>
              <a:t> НТД до </a:t>
            </a:r>
            <a:r>
              <a:rPr lang="ru-RU" sz="8000" b="1" dirty="0" err="1">
                <a:solidFill>
                  <a:schemeClr val="tx1"/>
                </a:solidFill>
                <a:latin typeface="Times New Roman" panose="02020603050405020304" pitchFamily="18" charset="0"/>
                <a:cs typeface="Times New Roman" panose="02020603050405020304" pitchFamily="18" charset="0"/>
              </a:rPr>
              <a:t>величини</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частинок</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подрібненого</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матеріалу</a:t>
            </a:r>
            <a:r>
              <a:rPr lang="ru-RU" sz="8000" b="1" dirty="0">
                <a:solidFill>
                  <a:schemeClr val="tx1"/>
                </a:solidFill>
                <a:latin typeface="Times New Roman" panose="02020603050405020304" pitchFamily="18" charset="0"/>
                <a:cs typeface="Times New Roman" panose="02020603050405020304" pitchFamily="18" charset="0"/>
              </a:rPr>
              <a:t>, а </a:t>
            </a:r>
            <a:r>
              <a:rPr lang="ru-RU" sz="8000" b="1" dirty="0" err="1">
                <a:solidFill>
                  <a:schemeClr val="tx1"/>
                </a:solidFill>
                <a:latin typeface="Times New Roman" panose="02020603050405020304" pitchFamily="18" charset="0"/>
                <a:cs typeface="Times New Roman" panose="02020603050405020304" pitchFamily="18" charset="0"/>
              </a:rPr>
              <a:t>вибір</a:t>
            </a:r>
            <a:r>
              <a:rPr lang="ru-RU" sz="8000" b="1" dirty="0">
                <a:solidFill>
                  <a:schemeClr val="tx1"/>
                </a:solidFill>
                <a:latin typeface="Times New Roman" panose="02020603050405020304" pitchFamily="18" charset="0"/>
                <a:cs typeface="Times New Roman" panose="02020603050405020304" pitchFamily="18" charset="0"/>
              </a:rPr>
              <a:t> машин </a:t>
            </a:r>
            <a:r>
              <a:rPr lang="ru-RU" sz="8000" b="1" dirty="0" err="1">
                <a:solidFill>
                  <a:schemeClr val="tx1"/>
                </a:solidFill>
                <a:latin typeface="Times New Roman" panose="02020603050405020304" pitchFamily="18" charset="0"/>
                <a:cs typeface="Times New Roman" panose="02020603050405020304" pitchFamily="18" charset="0"/>
              </a:rPr>
              <a:t>визначається</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заданим</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ступенем</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подрібнення</a:t>
            </a:r>
            <a:r>
              <a:rPr lang="ru-RU" sz="8000" b="1" dirty="0">
                <a:solidFill>
                  <a:schemeClr val="tx1"/>
                </a:solidFill>
                <a:latin typeface="Times New Roman" panose="02020603050405020304" pitchFamily="18" charset="0"/>
                <a:cs typeface="Times New Roman" panose="02020603050405020304" pitchFamily="18" charset="0"/>
              </a:rPr>
              <a:t> і </a:t>
            </a:r>
            <a:r>
              <a:rPr lang="ru-RU" sz="8000" b="1" dirty="0" err="1">
                <a:solidFill>
                  <a:schemeClr val="tx1"/>
                </a:solidFill>
                <a:latin typeface="Times New Roman" panose="02020603050405020304" pitchFamily="18" charset="0"/>
                <a:cs typeface="Times New Roman" panose="02020603050405020304" pitchFamily="18" charset="0"/>
              </a:rPr>
              <a:t>властивостями</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матеріалу</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що</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подрібнюється</a:t>
            </a:r>
            <a:r>
              <a:rPr lang="ru-RU" sz="8000" b="1" dirty="0">
                <a:solidFill>
                  <a:schemeClr val="tx1"/>
                </a:solidFill>
                <a:latin typeface="Times New Roman" panose="02020603050405020304" pitchFamily="18" charset="0"/>
                <a:cs typeface="Times New Roman" panose="02020603050405020304" pitchFamily="18" charset="0"/>
              </a:rPr>
              <a:t>.</a:t>
            </a:r>
          </a:p>
          <a:p>
            <a:pPr marL="45720" indent="0" algn="just">
              <a:buNone/>
            </a:pPr>
            <a:r>
              <a:rPr lang="ru-RU" sz="8000" b="1" dirty="0" err="1">
                <a:solidFill>
                  <a:schemeClr val="tx1"/>
                </a:solidFill>
                <a:latin typeface="Times New Roman" panose="02020603050405020304" pitchFamily="18" charset="0"/>
                <a:cs typeface="Times New Roman" panose="02020603050405020304" pitchFamily="18" charset="0"/>
              </a:rPr>
              <a:t>Подрібнюючі</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машини</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можуть</a:t>
            </a:r>
            <a:r>
              <a:rPr lang="ru-RU" sz="8000" b="1" dirty="0">
                <a:solidFill>
                  <a:schemeClr val="tx1"/>
                </a:solidFill>
                <a:latin typeface="Times New Roman" panose="02020603050405020304" pitchFamily="18" charset="0"/>
                <a:cs typeface="Times New Roman" panose="02020603050405020304" pitchFamily="18" charset="0"/>
              </a:rPr>
              <a:t> бути </a:t>
            </a:r>
            <a:r>
              <a:rPr lang="ru-RU" sz="8000" b="1" dirty="0" err="1">
                <a:solidFill>
                  <a:schemeClr val="tx1"/>
                </a:solidFill>
                <a:latin typeface="Times New Roman" panose="02020603050405020304" pitchFamily="18" charset="0"/>
                <a:cs typeface="Times New Roman" panose="02020603050405020304" pitchFamily="18" charset="0"/>
              </a:rPr>
              <a:t>класифіковані</a:t>
            </a:r>
            <a:r>
              <a:rPr lang="ru-RU" sz="8000" b="1" dirty="0">
                <a:solidFill>
                  <a:schemeClr val="tx1"/>
                </a:solidFill>
                <a:latin typeface="Times New Roman" panose="02020603050405020304" pitchFamily="18" charset="0"/>
                <a:cs typeface="Times New Roman" panose="02020603050405020304" pitchFamily="18" charset="0"/>
              </a:rPr>
              <a:t> за </a:t>
            </a:r>
            <a:r>
              <a:rPr lang="ru-RU" sz="8000" b="1" dirty="0" err="1">
                <a:solidFill>
                  <a:schemeClr val="tx1"/>
                </a:solidFill>
                <a:latin typeface="Times New Roman" panose="02020603050405020304" pitchFamily="18" charset="0"/>
                <a:cs typeface="Times New Roman" panose="02020603050405020304" pitchFamily="18" charset="0"/>
              </a:rPr>
              <a:t>різними</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ознаками</a:t>
            </a:r>
            <a:r>
              <a:rPr lang="ru-RU" sz="8000" b="1" dirty="0">
                <a:solidFill>
                  <a:schemeClr val="tx1"/>
                </a:solidFill>
                <a:latin typeface="Times New Roman" panose="02020603050405020304" pitchFamily="18" charset="0"/>
                <a:cs typeface="Times New Roman" panose="02020603050405020304" pitchFamily="18" charset="0"/>
              </a:rPr>
              <a:t>:</a:t>
            </a:r>
          </a:p>
          <a:p>
            <a:pPr marL="45720" indent="0" algn="just">
              <a:buNone/>
            </a:pPr>
            <a:r>
              <a:rPr lang="ru-RU" sz="8000" b="1" dirty="0">
                <a:solidFill>
                  <a:schemeClr val="tx1"/>
                </a:solidFill>
                <a:latin typeface="Times New Roman" panose="02020603050405020304" pitchFamily="18" charset="0"/>
                <a:cs typeface="Times New Roman" panose="02020603050405020304" pitchFamily="18" charset="0"/>
              </a:rPr>
              <a:t>- за </a:t>
            </a:r>
            <a:r>
              <a:rPr lang="ru-RU" sz="8000" b="1" dirty="0" err="1">
                <a:solidFill>
                  <a:schemeClr val="tx1"/>
                </a:solidFill>
                <a:latin typeface="Times New Roman" panose="02020603050405020304" pitchFamily="18" charset="0"/>
                <a:cs typeface="Times New Roman" panose="02020603050405020304" pitchFamily="18" charset="0"/>
              </a:rPr>
              <a:t>призначенням</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попереднього</a:t>
            </a:r>
            <a:r>
              <a:rPr lang="ru-RU" sz="8000" b="1" dirty="0">
                <a:solidFill>
                  <a:schemeClr val="tx1"/>
                </a:solidFill>
                <a:latin typeface="Times New Roman" panose="02020603050405020304" pitchFamily="18" charset="0"/>
                <a:cs typeface="Times New Roman" panose="02020603050405020304" pitchFamily="18" charset="0"/>
              </a:rPr>
              <a:t> і остаточного </a:t>
            </a:r>
            <a:r>
              <a:rPr lang="ru-RU" sz="8000" b="1" dirty="0" err="1">
                <a:solidFill>
                  <a:schemeClr val="tx1"/>
                </a:solidFill>
                <a:latin typeface="Times New Roman" panose="02020603050405020304" pitchFamily="18" charset="0"/>
                <a:cs typeface="Times New Roman" panose="02020603050405020304" pitchFamily="18" charset="0"/>
              </a:rPr>
              <a:t>подрібнення</a:t>
            </a:r>
            <a:r>
              <a:rPr lang="ru-RU" sz="8000" b="1" dirty="0">
                <a:solidFill>
                  <a:schemeClr val="tx1"/>
                </a:solidFill>
                <a:latin typeface="Times New Roman" panose="02020603050405020304" pitchFamily="18" charset="0"/>
                <a:cs typeface="Times New Roman" panose="02020603050405020304" pitchFamily="18" charset="0"/>
              </a:rPr>
              <a:t>;</a:t>
            </a:r>
          </a:p>
          <a:p>
            <a:pPr marL="45720" indent="0" algn="just">
              <a:buNone/>
            </a:pPr>
            <a:r>
              <a:rPr lang="ru-RU" sz="8000" b="1" dirty="0">
                <a:solidFill>
                  <a:schemeClr val="tx1"/>
                </a:solidFill>
                <a:latin typeface="Times New Roman" panose="02020603050405020304" pitchFamily="18" charset="0"/>
                <a:cs typeface="Times New Roman" panose="02020603050405020304" pitchFamily="18" charset="0"/>
              </a:rPr>
              <a:t>- за способом </a:t>
            </a:r>
            <a:r>
              <a:rPr lang="ru-RU" sz="8000" b="1" dirty="0" err="1">
                <a:solidFill>
                  <a:schemeClr val="tx1"/>
                </a:solidFill>
                <a:latin typeface="Times New Roman" panose="02020603050405020304" pitchFamily="18" charset="0"/>
                <a:cs typeface="Times New Roman" panose="02020603050405020304" pitchFamily="18" charset="0"/>
              </a:rPr>
              <a:t>подрібнення</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матеріалу</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ріжуть</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траворізки</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коренерізки</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розчавлює</a:t>
            </a:r>
            <a:r>
              <a:rPr lang="ru-RU" sz="8000" b="1" dirty="0">
                <a:solidFill>
                  <a:schemeClr val="tx1"/>
                </a:solidFill>
                <a:latin typeface="Times New Roman" panose="02020603050405020304" pitchFamily="18" charset="0"/>
                <a:cs typeface="Times New Roman" panose="02020603050405020304" pitchFamily="18" charset="0"/>
              </a:rPr>
              <a:t> і </a:t>
            </a:r>
            <a:r>
              <a:rPr lang="ru-RU" sz="8000" b="1" dirty="0" err="1">
                <a:solidFill>
                  <a:schemeClr val="tx1"/>
                </a:solidFill>
                <a:latin typeface="Times New Roman" panose="02020603050405020304" pitchFamily="18" charset="0"/>
                <a:cs typeface="Times New Roman" panose="02020603050405020304" pitchFamily="18" charset="0"/>
              </a:rPr>
              <a:t>стирається</a:t>
            </a:r>
            <a:r>
              <a:rPr lang="ru-RU" sz="8000" b="1" dirty="0">
                <a:solidFill>
                  <a:schemeClr val="tx1"/>
                </a:solidFill>
                <a:latin typeface="Times New Roman" panose="02020603050405020304" pitchFamily="18" charset="0"/>
                <a:cs typeface="Times New Roman" panose="02020603050405020304" pitchFamily="18" charset="0"/>
              </a:rPr>
              <a:t> (валки, </a:t>
            </a:r>
            <a:r>
              <a:rPr lang="ru-RU" sz="8000" b="1" dirty="0" err="1">
                <a:solidFill>
                  <a:schemeClr val="tx1"/>
                </a:solidFill>
                <a:latin typeface="Times New Roman" panose="02020603050405020304" pitchFamily="18" charset="0"/>
                <a:cs typeface="Times New Roman" panose="02020603050405020304" pitchFamily="18" charset="0"/>
              </a:rPr>
              <a:t>бігуни</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жорна</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Ексцельсиор</a:t>
            </a:r>
            <a:r>
              <a:rPr lang="ru-RU" sz="8000" b="1" dirty="0">
                <a:solidFill>
                  <a:schemeClr val="tx1"/>
                </a:solidFill>
                <a:latin typeface="Times New Roman" panose="02020603050405020304" pitchFamily="18" charset="0"/>
                <a:cs typeface="Times New Roman" panose="02020603050405020304" pitchFamily="18" charset="0"/>
              </a:rPr>
              <a:t>), ударно-</a:t>
            </a:r>
            <a:r>
              <a:rPr lang="ru-RU" sz="8000" b="1" dirty="0" err="1">
                <a:solidFill>
                  <a:schemeClr val="tx1"/>
                </a:solidFill>
                <a:latin typeface="Times New Roman" panose="02020603050405020304" pitchFamily="18" charset="0"/>
                <a:cs typeface="Times New Roman" panose="02020603050405020304" pitchFamily="18" charset="0"/>
              </a:rPr>
              <a:t>відцентрові</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млини</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молоткові</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крестобойние</a:t>
            </a:r>
            <a:r>
              <a:rPr lang="ru-RU" sz="8000" b="1" dirty="0">
                <a:solidFill>
                  <a:schemeClr val="tx1"/>
                </a:solidFill>
                <a:latin typeface="Times New Roman" panose="02020603050405020304" pitchFamily="18" charset="0"/>
                <a:cs typeface="Times New Roman" panose="02020603050405020304" pitchFamily="18" charset="0"/>
              </a:rPr>
              <a:t>, дезинтегратор, </a:t>
            </a:r>
            <a:r>
              <a:rPr lang="ru-RU" sz="8000" b="1" dirty="0" err="1">
                <a:solidFill>
                  <a:schemeClr val="tx1"/>
                </a:solidFill>
                <a:latin typeface="Times New Roman" panose="02020603050405020304" pitchFamily="18" charset="0"/>
                <a:cs typeface="Times New Roman" panose="02020603050405020304" pitchFamily="18" charset="0"/>
              </a:rPr>
              <a:t>дисмембратор</a:t>
            </a:r>
            <a:r>
              <a:rPr lang="ru-RU" sz="8000" b="1" dirty="0">
                <a:solidFill>
                  <a:schemeClr val="tx1"/>
                </a:solidFill>
                <a:latin typeface="Times New Roman" panose="02020603050405020304" pitchFamily="18" charset="0"/>
                <a:cs typeface="Times New Roman" panose="02020603050405020304" pitchFamily="18" charset="0"/>
              </a:rPr>
              <a:t>), ударно-</a:t>
            </a:r>
            <a:r>
              <a:rPr lang="ru-RU" sz="8000" b="1" dirty="0" err="1">
                <a:solidFill>
                  <a:schemeClr val="tx1"/>
                </a:solidFill>
                <a:latin typeface="Times New Roman" panose="02020603050405020304" pitchFamily="18" charset="0"/>
                <a:cs typeface="Times New Roman" panose="02020603050405020304" pitchFamily="18" charset="0"/>
              </a:rPr>
              <a:t>стирається</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кульові</a:t>
            </a:r>
            <a:r>
              <a:rPr lang="ru-RU" sz="8000" b="1" dirty="0">
                <a:solidFill>
                  <a:schemeClr val="tx1"/>
                </a:solidFill>
                <a:latin typeface="Times New Roman" panose="02020603050405020304" pitchFamily="18" charset="0"/>
                <a:cs typeface="Times New Roman" panose="02020603050405020304" pitchFamily="18" charset="0"/>
              </a:rPr>
              <a:t> і </a:t>
            </a:r>
            <a:r>
              <a:rPr lang="ru-RU" sz="8000" b="1" dirty="0" err="1">
                <a:solidFill>
                  <a:schemeClr val="tx1"/>
                </a:solidFill>
                <a:latin typeface="Times New Roman" panose="02020603050405020304" pitchFamily="18" charset="0"/>
                <a:cs typeface="Times New Roman" panose="02020603050405020304" pitchFamily="18" charset="0"/>
              </a:rPr>
              <a:t>стрижневі</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млини</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машини</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надтонкого</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подрібнення</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Вибро</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колоїдні</a:t>
            </a:r>
            <a:r>
              <a:rPr lang="ru-RU" sz="8000" b="1" dirty="0">
                <a:solidFill>
                  <a:schemeClr val="tx1"/>
                </a:solidFill>
                <a:latin typeface="Times New Roman" panose="02020603050405020304" pitchFamily="18" charset="0"/>
                <a:cs typeface="Times New Roman" panose="02020603050405020304" pitchFamily="18" charset="0"/>
              </a:rPr>
              <a:t> і </a:t>
            </a:r>
            <a:r>
              <a:rPr lang="ru-RU" sz="8000" b="1" dirty="0" err="1">
                <a:solidFill>
                  <a:schemeClr val="tx1"/>
                </a:solidFill>
                <a:latin typeface="Times New Roman" panose="02020603050405020304" pitchFamily="18" charset="0"/>
                <a:cs typeface="Times New Roman" panose="02020603050405020304" pitchFamily="18" charset="0"/>
              </a:rPr>
              <a:t>струменеві</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млини</a:t>
            </a:r>
            <a:r>
              <a:rPr lang="ru-RU" sz="8000" b="1" dirty="0">
                <a:solidFill>
                  <a:schemeClr val="tx1"/>
                </a:solidFill>
                <a:latin typeface="Times New Roman" panose="02020603050405020304" pitchFamily="18" charset="0"/>
                <a:cs typeface="Times New Roman" panose="02020603050405020304" pitchFamily="18" charset="0"/>
              </a:rPr>
              <a:t>);</a:t>
            </a:r>
          </a:p>
          <a:p>
            <a:pPr marL="45720" indent="0" algn="just">
              <a:buNone/>
            </a:pPr>
            <a:r>
              <a:rPr lang="ru-RU" sz="8000" b="1" dirty="0">
                <a:solidFill>
                  <a:schemeClr val="tx1"/>
                </a:solidFill>
                <a:latin typeface="Times New Roman" panose="02020603050405020304" pitchFamily="18" charset="0"/>
                <a:cs typeface="Times New Roman" panose="02020603050405020304" pitchFamily="18" charset="0"/>
              </a:rPr>
              <a:t>- за </a:t>
            </a:r>
            <a:r>
              <a:rPr lang="ru-RU" sz="8000" b="1" dirty="0" err="1">
                <a:solidFill>
                  <a:schemeClr val="tx1"/>
                </a:solidFill>
                <a:latin typeface="Times New Roman" panose="02020603050405020304" pitchFamily="18" charset="0"/>
                <a:cs typeface="Times New Roman" panose="02020603050405020304" pitchFamily="18" charset="0"/>
              </a:rPr>
              <a:t>ступенем</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подрібнення</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матеріалу</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дробарки</a:t>
            </a:r>
            <a:r>
              <a:rPr lang="ru-RU" sz="8000" b="1" dirty="0">
                <a:solidFill>
                  <a:schemeClr val="tx1"/>
                </a:solidFill>
                <a:latin typeface="Times New Roman" panose="02020603050405020304" pitchFamily="18" charset="0"/>
                <a:cs typeface="Times New Roman" panose="02020603050405020304" pitchFamily="18" charset="0"/>
              </a:rPr>
              <a:t> крупного, </a:t>
            </a:r>
            <a:r>
              <a:rPr lang="ru-RU" sz="8000" b="1" dirty="0" err="1">
                <a:solidFill>
                  <a:schemeClr val="tx1"/>
                </a:solidFill>
                <a:latin typeface="Times New Roman" panose="02020603050405020304" pitchFamily="18" charset="0"/>
                <a:cs typeface="Times New Roman" panose="02020603050405020304" pitchFamily="18" charset="0"/>
              </a:rPr>
              <a:t>середнього</a:t>
            </a:r>
            <a:r>
              <a:rPr lang="ru-RU" sz="8000" b="1" dirty="0">
                <a:solidFill>
                  <a:schemeClr val="tx1"/>
                </a:solidFill>
                <a:latin typeface="Times New Roman" panose="02020603050405020304" pitchFamily="18" charset="0"/>
                <a:cs typeface="Times New Roman" panose="02020603050405020304" pitchFamily="18" charset="0"/>
              </a:rPr>
              <a:t> і </a:t>
            </a:r>
            <a:r>
              <a:rPr lang="ru-RU" sz="8000" b="1" dirty="0" err="1">
                <a:solidFill>
                  <a:schemeClr val="tx1"/>
                </a:solidFill>
                <a:latin typeface="Times New Roman" panose="02020603050405020304" pitchFamily="18" charset="0"/>
                <a:cs typeface="Times New Roman" panose="02020603050405020304" pitchFamily="18" charset="0"/>
              </a:rPr>
              <a:t>дрібного</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дроблення</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млини</a:t>
            </a:r>
            <a:r>
              <a:rPr lang="ru-RU" sz="8000" b="1" dirty="0">
                <a:solidFill>
                  <a:schemeClr val="tx1"/>
                </a:solidFill>
                <a:latin typeface="Times New Roman" panose="02020603050405020304" pitchFamily="18" charset="0"/>
                <a:cs typeface="Times New Roman" panose="02020603050405020304" pitchFamily="18" charset="0"/>
              </a:rPr>
              <a:t> тонкого і </a:t>
            </a:r>
            <a:r>
              <a:rPr lang="ru-RU" sz="8000" b="1" dirty="0" err="1">
                <a:solidFill>
                  <a:schemeClr val="tx1"/>
                </a:solidFill>
                <a:latin typeface="Times New Roman" panose="02020603050405020304" pitchFamily="18" charset="0"/>
                <a:cs typeface="Times New Roman" panose="02020603050405020304" pitchFamily="18" charset="0"/>
              </a:rPr>
              <a:t>колоїдного</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подрібнення</a:t>
            </a:r>
            <a:r>
              <a:rPr lang="ru-RU" sz="8000" b="1" dirty="0">
                <a:solidFill>
                  <a:schemeClr val="tx1"/>
                </a:solidFill>
                <a:latin typeface="Times New Roman" panose="02020603050405020304" pitchFamily="18" charset="0"/>
                <a:cs typeface="Times New Roman" panose="02020603050405020304" pitchFamily="18" charset="0"/>
              </a:rPr>
              <a:t>);</a:t>
            </a:r>
          </a:p>
          <a:p>
            <a:pPr marL="45720" indent="0" algn="just">
              <a:buNone/>
            </a:pPr>
            <a:r>
              <a:rPr lang="ru-RU" sz="8000" b="1" dirty="0">
                <a:solidFill>
                  <a:schemeClr val="tx1"/>
                </a:solidFill>
                <a:latin typeface="Times New Roman" panose="02020603050405020304" pitchFamily="18" charset="0"/>
                <a:cs typeface="Times New Roman" panose="02020603050405020304" pitchFamily="18" charset="0"/>
              </a:rPr>
              <a:t>- за характером </a:t>
            </a:r>
            <a:r>
              <a:rPr lang="ru-RU" sz="8000" b="1" dirty="0" err="1">
                <a:solidFill>
                  <a:schemeClr val="tx1"/>
                </a:solidFill>
                <a:latin typeface="Times New Roman" panose="02020603050405020304" pitchFamily="18" charset="0"/>
                <a:cs typeface="Times New Roman" panose="02020603050405020304" pitchFamily="18" charset="0"/>
              </a:rPr>
              <a:t>робочого</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інструмента</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машини</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дискові</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кульові</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ножові</a:t>
            </a:r>
            <a:r>
              <a:rPr lang="ru-RU" sz="8000" b="1" dirty="0">
                <a:solidFill>
                  <a:schemeClr val="tx1"/>
                </a:solidFill>
                <a:latin typeface="Times New Roman" panose="02020603050405020304" pitchFamily="18" charset="0"/>
                <a:cs typeface="Times New Roman" panose="02020603050405020304" pitchFamily="18" charset="0"/>
              </a:rPr>
              <a:t>, </a:t>
            </a:r>
            <a:r>
              <a:rPr lang="ru-RU" sz="8000" b="1" dirty="0" err="1">
                <a:solidFill>
                  <a:schemeClr val="tx1"/>
                </a:solidFill>
                <a:latin typeface="Times New Roman" panose="02020603050405020304" pitchFamily="18" charset="0"/>
                <a:cs typeface="Times New Roman" panose="02020603050405020304" pitchFamily="18" charset="0"/>
              </a:rPr>
              <a:t>роторні</a:t>
            </a:r>
            <a:r>
              <a:rPr lang="ru-RU" sz="8000" b="1" dirty="0">
                <a:solidFill>
                  <a:schemeClr val="tx1"/>
                </a:solidFill>
                <a:latin typeface="Times New Roman" panose="02020603050405020304" pitchFamily="18" charset="0"/>
                <a:cs typeface="Times New Roman" panose="02020603050405020304" pitchFamily="18" charset="0"/>
              </a:rPr>
              <a:t> та </a:t>
            </a:r>
            <a:r>
              <a:rPr lang="ru-RU" sz="8000" b="1" dirty="0" err="1">
                <a:solidFill>
                  <a:schemeClr val="tx1"/>
                </a:solidFill>
                <a:latin typeface="Times New Roman" panose="02020603050405020304" pitchFamily="18" charset="0"/>
                <a:cs typeface="Times New Roman" panose="02020603050405020304" pitchFamily="18" charset="0"/>
              </a:rPr>
              <a:t>ін</a:t>
            </a:r>
            <a:r>
              <a:rPr lang="ru-RU" sz="8000" b="1" dirty="0">
                <a:solidFill>
                  <a:schemeClr val="tx1"/>
                </a:solidFill>
                <a:latin typeface="Times New Roman" panose="02020603050405020304" pitchFamily="18" charset="0"/>
                <a:cs typeface="Times New Roman" panose="02020603050405020304" pitchFamily="18" charset="0"/>
              </a:rPr>
              <a:t>.).</a:t>
            </a:r>
            <a:endParaRPr lang="ru-RU" sz="5500" dirty="0">
              <a:solidFill>
                <a:schemeClr val="tx1"/>
              </a:solidFill>
              <a:latin typeface="Times New Roman" panose="02020603050405020304" pitchFamily="18" charset="0"/>
              <a:cs typeface="Times New Roman" panose="02020603050405020304" pitchFamily="18" charset="0"/>
            </a:endParaRPr>
          </a:p>
          <a:p>
            <a:pPr marL="45720" indent="0">
              <a:buNone/>
            </a:pPr>
            <a:endParaRPr lang="ru-RU" sz="3600" dirty="0">
              <a:solidFill>
                <a:schemeClr val="tx1"/>
              </a:solidFill>
            </a:endParaRPr>
          </a:p>
          <a:p>
            <a:pPr marL="45720" indent="0">
              <a:buNone/>
            </a:pPr>
            <a:r>
              <a:rPr lang="ru-RU" dirty="0"/>
              <a:t> </a:t>
            </a:r>
          </a:p>
        </p:txBody>
      </p:sp>
    </p:spTree>
    <p:extLst>
      <p:ext uri="{BB962C8B-B14F-4D97-AF65-F5344CB8AC3E}">
        <p14:creationId xmlns:p14="http://schemas.microsoft.com/office/powerpoint/2010/main" val="2372142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97" y="908720"/>
            <a:ext cx="4248472" cy="5040560"/>
          </a:xfrm>
          <a:prstGeom prst="rect">
            <a:avLst/>
          </a:prstGeom>
        </p:spPr>
      </p:pic>
      <p:sp>
        <p:nvSpPr>
          <p:cNvPr id="8" name="TextBox 7"/>
          <p:cNvSpPr txBox="1"/>
          <p:nvPr/>
        </p:nvSpPr>
        <p:spPr>
          <a:xfrm>
            <a:off x="0" y="0"/>
            <a:ext cx="9144000" cy="1077218"/>
          </a:xfrm>
          <a:prstGeom prst="rect">
            <a:avLst/>
          </a:prstGeom>
          <a:noFill/>
        </p:spPr>
        <p:txBody>
          <a:bodyPr wrap="square" rtlCol="0">
            <a:spAutoFit/>
          </a:bodyPr>
          <a:lstStyle/>
          <a:p>
            <a:pPr algn="ctr"/>
            <a:r>
              <a:rPr lang="ru-RU" sz="3200" dirty="0" err="1">
                <a:effectLst>
                  <a:outerShdw blurRad="38100" dist="38100" dir="2700000" algn="tl">
                    <a:srgbClr val="000000">
                      <a:alpha val="43137"/>
                    </a:srgbClr>
                  </a:outerShdw>
                </a:effectLst>
                <a:latin typeface="Segoe UI Semibold" pitchFamily="34" charset="0"/>
                <a:cs typeface="Segoe UI Semibold" pitchFamily="34" charset="0"/>
              </a:rPr>
              <a:t>просіювання</a:t>
            </a:r>
            <a:endParaRPr lang="ru-RU" sz="3200" dirty="0">
              <a:effectLst>
                <a:outerShdw blurRad="38100" dist="38100" dir="2700000" algn="tl">
                  <a:srgbClr val="000000">
                    <a:alpha val="43137"/>
                  </a:srgbClr>
                </a:outerShdw>
              </a:effectLst>
              <a:latin typeface="Segoe UI Semibold" pitchFamily="34" charset="0"/>
              <a:cs typeface="Segoe UI Semibold" pitchFamily="34" charset="0"/>
            </a:endParaRPr>
          </a:p>
          <a:p>
            <a:pPr algn="ctr"/>
            <a:r>
              <a:rPr lang="ru-RU" sz="3200" dirty="0">
                <a:effectLst>
                  <a:outerShdw blurRad="38100" dist="38100" dir="2700000" algn="tl">
                    <a:srgbClr val="000000">
                      <a:alpha val="43137"/>
                    </a:srgbClr>
                  </a:outerShdw>
                </a:effectLst>
                <a:latin typeface="Segoe UI Semibold" pitchFamily="34" charset="0"/>
                <a:cs typeface="Segoe UI Semibold" pitchFamily="34" charset="0"/>
              </a:rPr>
              <a:t>Сито для </a:t>
            </a:r>
            <a:r>
              <a:rPr lang="ru-RU" sz="3200" dirty="0" err="1">
                <a:effectLst>
                  <a:outerShdw blurRad="38100" dist="38100" dir="2700000" algn="tl">
                    <a:srgbClr val="000000">
                      <a:alpha val="43137"/>
                    </a:srgbClr>
                  </a:outerShdw>
                </a:effectLst>
                <a:latin typeface="Segoe UI Semibold" pitchFamily="34" charset="0"/>
                <a:cs typeface="Segoe UI Semibold" pitchFamily="34" charset="0"/>
              </a:rPr>
              <a:t>просіювання</a:t>
            </a:r>
            <a:r>
              <a:rPr lang="ru-RU" sz="3200" dirty="0">
                <a:effectLst>
                  <a:outerShdw blurRad="38100" dist="38100" dir="2700000" algn="tl">
                    <a:srgbClr val="000000">
                      <a:alpha val="43137"/>
                    </a:srgbClr>
                  </a:outerShdw>
                </a:effectLst>
                <a:latin typeface="Segoe UI Semibold" pitchFamily="34" charset="0"/>
                <a:cs typeface="Segoe UI Semibold" pitchFamily="34" charset="0"/>
              </a:rPr>
              <a:t> </a:t>
            </a:r>
            <a:r>
              <a:rPr lang="ru-RU" sz="3200" dirty="0" err="1">
                <a:effectLst>
                  <a:outerShdw blurRad="38100" dist="38100" dir="2700000" algn="tl">
                    <a:srgbClr val="000000">
                      <a:alpha val="43137"/>
                    </a:srgbClr>
                  </a:outerShdw>
                </a:effectLst>
                <a:latin typeface="Segoe UI Semibold" pitchFamily="34" charset="0"/>
                <a:cs typeface="Segoe UI Semibold" pitchFamily="34" charset="0"/>
              </a:rPr>
              <a:t>порошків</a:t>
            </a:r>
            <a:endParaRPr lang="ru-RU" sz="3200" dirty="0">
              <a:effectLst>
                <a:outerShdw blurRad="38100" dist="38100" dir="2700000" algn="tl">
                  <a:srgbClr val="000000">
                    <a:alpha val="43137"/>
                  </a:srgbClr>
                </a:outerShdw>
              </a:effectLst>
              <a:latin typeface="Segoe UI Semibold" pitchFamily="34" charset="0"/>
              <a:cs typeface="Segoe UI Semibold" pitchFamily="34" charset="0"/>
            </a:endParaRPr>
          </a:p>
        </p:txBody>
      </p:sp>
      <p:sp>
        <p:nvSpPr>
          <p:cNvPr id="2" name="Прямоугольник 1"/>
          <p:cNvSpPr/>
          <p:nvPr/>
        </p:nvSpPr>
        <p:spPr>
          <a:xfrm>
            <a:off x="4232775" y="1094692"/>
            <a:ext cx="4805717" cy="4247317"/>
          </a:xfrm>
          <a:prstGeom prst="rect">
            <a:avLst/>
          </a:prstGeom>
        </p:spPr>
        <p:txBody>
          <a:bodyPr wrap="square">
            <a:spAutoFit/>
          </a:bodyPr>
          <a:lstStyle/>
          <a:p>
            <a:pPr algn="just"/>
            <a:r>
              <a:rPr lang="ru-RU" dirty="0"/>
              <a:t>При </a:t>
            </a:r>
            <a:r>
              <a:rPr lang="ru-RU" dirty="0" err="1"/>
              <a:t>отриманні</a:t>
            </a:r>
            <a:r>
              <a:rPr lang="ru-RU" dirty="0"/>
              <a:t> </a:t>
            </a:r>
            <a:r>
              <a:rPr lang="ru-RU" dirty="0" err="1"/>
              <a:t>складних</a:t>
            </a:r>
            <a:r>
              <a:rPr lang="ru-RU" dirty="0"/>
              <a:t> </a:t>
            </a:r>
            <a:r>
              <a:rPr lang="ru-RU" dirty="0" err="1"/>
              <a:t>порошків</a:t>
            </a:r>
            <a:r>
              <a:rPr lang="ru-RU" dirty="0"/>
              <a:t> в </a:t>
            </a:r>
            <a:r>
              <a:rPr lang="ru-RU" dirty="0" err="1"/>
              <a:t>промислових</a:t>
            </a:r>
            <a:r>
              <a:rPr lang="ru-RU" dirty="0"/>
              <a:t> </a:t>
            </a:r>
            <a:r>
              <a:rPr lang="ru-RU" dirty="0" err="1"/>
              <a:t>умовах</a:t>
            </a:r>
            <a:r>
              <a:rPr lang="ru-RU" dirty="0"/>
              <a:t> </a:t>
            </a:r>
            <a:r>
              <a:rPr lang="ru-RU" dirty="0" err="1"/>
              <a:t>кожна</a:t>
            </a:r>
            <a:r>
              <a:rPr lang="ru-RU" dirty="0"/>
              <a:t> </a:t>
            </a:r>
            <a:r>
              <a:rPr lang="ru-RU" dirty="0" err="1"/>
              <a:t>речовина</a:t>
            </a:r>
            <a:r>
              <a:rPr lang="ru-RU" dirty="0"/>
              <a:t>, </a:t>
            </a:r>
            <a:r>
              <a:rPr lang="ru-RU" dirty="0" err="1"/>
              <a:t>що</a:t>
            </a:r>
            <a:r>
              <a:rPr lang="ru-RU" dirty="0"/>
              <a:t> входить до складу </a:t>
            </a:r>
            <a:r>
              <a:rPr lang="ru-RU" dirty="0" err="1"/>
              <a:t>суміші</a:t>
            </a:r>
            <a:r>
              <a:rPr lang="ru-RU" dirty="0"/>
              <a:t>, </a:t>
            </a:r>
            <a:r>
              <a:rPr lang="ru-RU" dirty="0" err="1"/>
              <a:t>подрібнюють</a:t>
            </a:r>
            <a:r>
              <a:rPr lang="ru-RU" dirty="0"/>
              <a:t> </a:t>
            </a:r>
            <a:r>
              <a:rPr lang="ru-RU" dirty="0" err="1"/>
              <a:t>окремо</a:t>
            </a:r>
            <a:r>
              <a:rPr lang="ru-RU" dirty="0"/>
              <a:t> і </a:t>
            </a:r>
            <a:r>
              <a:rPr lang="ru-RU" dirty="0" err="1"/>
              <a:t>просівають</a:t>
            </a:r>
            <a:r>
              <a:rPr lang="ru-RU" dirty="0"/>
              <a:t> </a:t>
            </a:r>
            <a:r>
              <a:rPr lang="ru-RU" dirty="0" err="1"/>
              <a:t>крізь</a:t>
            </a:r>
            <a:r>
              <a:rPr lang="ru-RU" dirty="0"/>
              <a:t> </a:t>
            </a:r>
            <a:r>
              <a:rPr lang="ru-RU" dirty="0" err="1"/>
              <a:t>відповідне</a:t>
            </a:r>
            <a:r>
              <a:rPr lang="ru-RU" dirty="0"/>
              <a:t> сито.</a:t>
            </a:r>
          </a:p>
          <a:p>
            <a:pPr algn="just"/>
            <a:r>
              <a:rPr lang="ru-RU" dirty="0"/>
              <a:t>У </a:t>
            </a:r>
            <a:r>
              <a:rPr lang="ru-RU" dirty="0" err="1"/>
              <a:t>промислових</a:t>
            </a:r>
            <a:r>
              <a:rPr lang="ru-RU" dirty="0"/>
              <a:t> </a:t>
            </a:r>
            <a:r>
              <a:rPr lang="ru-RU" dirty="0" err="1"/>
              <a:t>умовах</a:t>
            </a:r>
            <a:r>
              <a:rPr lang="ru-RU" dirty="0"/>
              <a:t> </a:t>
            </a:r>
            <a:r>
              <a:rPr lang="ru-RU" dirty="0" err="1"/>
              <a:t>використовують</a:t>
            </a:r>
            <a:r>
              <a:rPr lang="ru-RU" dirty="0"/>
              <a:t> </a:t>
            </a:r>
            <a:r>
              <a:rPr lang="ru-RU" dirty="0" err="1"/>
              <a:t>механічні</a:t>
            </a:r>
            <a:r>
              <a:rPr lang="ru-RU" dirty="0"/>
              <a:t> </a:t>
            </a:r>
            <a:r>
              <a:rPr lang="ru-RU" dirty="0" err="1"/>
              <a:t>конструкції</a:t>
            </a:r>
            <a:r>
              <a:rPr lang="ru-RU" dirty="0"/>
              <a:t> сит: </a:t>
            </a:r>
            <a:r>
              <a:rPr lang="ru-RU" dirty="0" err="1"/>
              <a:t>обертові</a:t>
            </a:r>
            <a:r>
              <a:rPr lang="ru-RU" dirty="0"/>
              <a:t>, </a:t>
            </a:r>
            <a:r>
              <a:rPr lang="ru-RU" dirty="0" err="1"/>
              <a:t>що</a:t>
            </a:r>
            <a:r>
              <a:rPr lang="ru-RU" dirty="0"/>
              <a:t> </a:t>
            </a:r>
            <a:r>
              <a:rPr lang="ru-RU" dirty="0" err="1"/>
              <a:t>коливаються</a:t>
            </a:r>
            <a:r>
              <a:rPr lang="ru-RU" dirty="0"/>
              <a:t>, </a:t>
            </a:r>
            <a:r>
              <a:rPr lang="ru-RU" dirty="0" err="1"/>
              <a:t>вібраційні</a:t>
            </a:r>
            <a:r>
              <a:rPr lang="ru-RU" dirty="0"/>
              <a:t>. За </a:t>
            </a:r>
            <a:r>
              <a:rPr lang="ru-RU" dirty="0" err="1"/>
              <a:t>конструкцією</a:t>
            </a:r>
            <a:r>
              <a:rPr lang="ru-RU" dirty="0"/>
              <a:t> </a:t>
            </a:r>
            <a:r>
              <a:rPr lang="ru-RU" dirty="0" err="1"/>
              <a:t>віброустройства</a:t>
            </a:r>
            <a:r>
              <a:rPr lang="ru-RU" dirty="0"/>
              <a:t> </a:t>
            </a:r>
            <a:r>
              <a:rPr lang="ru-RU" dirty="0" err="1"/>
              <a:t>розрізняють</a:t>
            </a:r>
            <a:r>
              <a:rPr lang="ru-RU" dirty="0"/>
              <a:t> 3 </a:t>
            </a:r>
            <a:r>
              <a:rPr lang="ru-RU" dirty="0" err="1"/>
              <a:t>види</a:t>
            </a:r>
            <a:r>
              <a:rPr lang="ru-RU" dirty="0"/>
              <a:t> </a:t>
            </a:r>
            <a:r>
              <a:rPr lang="ru-RU" dirty="0" err="1"/>
              <a:t>вібраційних</a:t>
            </a:r>
            <a:r>
              <a:rPr lang="ru-RU" dirty="0"/>
              <a:t> сит: </a:t>
            </a:r>
            <a:r>
              <a:rPr lang="ru-RU" dirty="0" err="1"/>
              <a:t>електромагнітні</a:t>
            </a:r>
            <a:r>
              <a:rPr lang="ru-RU" dirty="0"/>
              <a:t>, </a:t>
            </a:r>
            <a:r>
              <a:rPr lang="ru-RU" dirty="0" err="1"/>
              <a:t>гіраціонние</a:t>
            </a:r>
            <a:r>
              <a:rPr lang="ru-RU" dirty="0"/>
              <a:t>, </a:t>
            </a:r>
            <a:r>
              <a:rPr lang="ru-RU" dirty="0" err="1"/>
              <a:t>інерційні</a:t>
            </a:r>
            <a:r>
              <a:rPr lang="ru-RU" dirty="0"/>
              <a:t>.</a:t>
            </a:r>
          </a:p>
          <a:p>
            <a:pPr algn="just"/>
            <a:r>
              <a:rPr lang="ru-RU" dirty="0" err="1"/>
              <a:t>Просіювання</a:t>
            </a:r>
            <a:r>
              <a:rPr lang="ru-RU" dirty="0"/>
              <a:t> </a:t>
            </a:r>
            <a:r>
              <a:rPr lang="ru-RU" dirty="0" err="1"/>
              <a:t>подрібненої</a:t>
            </a:r>
            <a:r>
              <a:rPr lang="ru-RU" dirty="0"/>
              <a:t> </a:t>
            </a:r>
            <a:r>
              <a:rPr lang="ru-RU" dirty="0" err="1"/>
              <a:t>матеріалу</a:t>
            </a:r>
            <a:r>
              <a:rPr lang="ru-RU" dirty="0"/>
              <a:t> </a:t>
            </a:r>
            <a:r>
              <a:rPr lang="ru-RU" dirty="0" err="1"/>
              <a:t>проводять</a:t>
            </a:r>
            <a:r>
              <a:rPr lang="ru-RU" dirty="0"/>
              <a:t> за </a:t>
            </a:r>
            <a:r>
              <a:rPr lang="ru-RU" dirty="0" err="1"/>
              <a:t>допомогою</a:t>
            </a:r>
            <a:r>
              <a:rPr lang="ru-RU" dirty="0"/>
              <a:t> </a:t>
            </a:r>
            <a:r>
              <a:rPr lang="ru-RU" dirty="0" err="1"/>
              <a:t>ситових</a:t>
            </a:r>
            <a:r>
              <a:rPr lang="ru-RU" dirty="0"/>
              <a:t> </a:t>
            </a:r>
            <a:r>
              <a:rPr lang="ru-RU" dirty="0" err="1"/>
              <a:t>механізмів</a:t>
            </a:r>
            <a:r>
              <a:rPr lang="ru-RU" dirty="0"/>
              <a:t> </a:t>
            </a:r>
            <a:r>
              <a:rPr lang="ru-RU" dirty="0" err="1"/>
              <a:t>різної</a:t>
            </a:r>
            <a:r>
              <a:rPr lang="ru-RU" dirty="0"/>
              <a:t> </a:t>
            </a:r>
            <a:r>
              <a:rPr lang="ru-RU" dirty="0" err="1"/>
              <a:t>конструкції</a:t>
            </a:r>
            <a:r>
              <a:rPr lang="ru-RU" dirty="0"/>
              <a:t>: </a:t>
            </a:r>
            <a:r>
              <a:rPr lang="ru-RU" dirty="0" err="1"/>
              <a:t>обертові</a:t>
            </a:r>
            <a:r>
              <a:rPr lang="ru-RU" dirty="0"/>
              <a:t>, </a:t>
            </a:r>
            <a:r>
              <a:rPr lang="ru-RU" dirty="0" err="1"/>
              <a:t>що</a:t>
            </a:r>
            <a:r>
              <a:rPr lang="ru-RU" dirty="0"/>
              <a:t> </a:t>
            </a:r>
            <a:r>
              <a:rPr lang="ru-RU" dirty="0" err="1"/>
              <a:t>коливаються</a:t>
            </a:r>
            <a:r>
              <a:rPr lang="ru-RU" dirty="0"/>
              <a:t> і </a:t>
            </a:r>
            <a:r>
              <a:rPr lang="ru-RU" dirty="0" err="1"/>
              <a:t>вібраційні</a:t>
            </a:r>
            <a:r>
              <a:rPr lang="ru-RU" dirty="0"/>
              <a:t>. На </a:t>
            </a:r>
            <a:r>
              <a:rPr lang="ru-RU" dirty="0" err="1"/>
              <a:t>вібраційних</a:t>
            </a:r>
            <a:r>
              <a:rPr lang="ru-RU" dirty="0"/>
              <a:t> ситах </a:t>
            </a:r>
            <a:r>
              <a:rPr lang="ru-RU" dirty="0" err="1"/>
              <a:t>можна</a:t>
            </a:r>
            <a:r>
              <a:rPr lang="ru-RU" dirty="0"/>
              <a:t> </a:t>
            </a:r>
            <a:r>
              <a:rPr lang="ru-RU" dirty="0" err="1"/>
              <a:t>просіяти</a:t>
            </a:r>
            <a:r>
              <a:rPr lang="ru-RU" dirty="0"/>
              <a:t> </a:t>
            </a:r>
            <a:r>
              <a:rPr lang="ru-RU" dirty="0" err="1"/>
              <a:t>вологий</a:t>
            </a:r>
            <a:r>
              <a:rPr lang="ru-RU" dirty="0"/>
              <a:t> </a:t>
            </a:r>
            <a:r>
              <a:rPr lang="ru-RU" dirty="0" err="1"/>
              <a:t>матеріал</a:t>
            </a:r>
            <a:r>
              <a:rPr lang="ru-RU" dirty="0"/>
              <a:t>.</a:t>
            </a:r>
          </a:p>
        </p:txBody>
      </p:sp>
    </p:spTree>
    <p:extLst>
      <p:ext uri="{BB962C8B-B14F-4D97-AF65-F5344CB8AC3E}">
        <p14:creationId xmlns:p14="http://schemas.microsoft.com/office/powerpoint/2010/main" val="38340889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692696"/>
            <a:ext cx="9036496" cy="5940088"/>
          </a:xfrm>
          <a:prstGeom prst="rect">
            <a:avLst/>
          </a:prstGeom>
        </p:spPr>
        <p:txBody>
          <a:bodyPr wrap="square">
            <a:spAutoFit/>
          </a:bodyPr>
          <a:lstStyle/>
          <a:p>
            <a:pPr algn="just"/>
            <a:r>
              <a:rPr lang="ru-RU" sz="2000" b="1" dirty="0" err="1">
                <a:latin typeface="Times New Roman" panose="02020603050405020304" pitchFamily="18" charset="0"/>
                <a:cs typeface="Times New Roman" panose="02020603050405020304" pitchFamily="18" charset="0"/>
              </a:rPr>
              <a:t>Змішування</a:t>
            </a:r>
            <a:r>
              <a:rPr lang="ru-RU" sz="2000" b="1" dirty="0">
                <a:latin typeface="Times New Roman" panose="02020603050405020304" pitchFamily="18" charset="0"/>
                <a:cs typeface="Times New Roman" panose="02020603050405020304" pitchFamily="18" charset="0"/>
              </a:rPr>
              <a:t> - </a:t>
            </a:r>
            <a:r>
              <a:rPr lang="ru-RU" sz="2000" b="1" dirty="0" err="1">
                <a:latin typeface="Times New Roman" panose="02020603050405020304" pitchFamily="18" charset="0"/>
                <a:cs typeface="Times New Roman" panose="02020603050405020304" pitchFamily="18" charset="0"/>
              </a:rPr>
              <a:t>це</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процес</a:t>
            </a:r>
            <a:r>
              <a:rPr lang="ru-RU" sz="2000" b="1" dirty="0">
                <a:latin typeface="Times New Roman" panose="02020603050405020304" pitchFamily="18" charset="0"/>
                <a:cs typeface="Times New Roman" panose="02020603050405020304" pitchFamily="18" charset="0"/>
              </a:rPr>
              <a:t>, в </a:t>
            </a:r>
            <a:r>
              <a:rPr lang="ru-RU" sz="2000" b="1" dirty="0" err="1">
                <a:latin typeface="Times New Roman" panose="02020603050405020304" pitchFamily="18" charset="0"/>
                <a:cs typeface="Times New Roman" panose="02020603050405020304" pitchFamily="18" charset="0"/>
              </a:rPr>
              <a:t>результаті</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якого</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досягається</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однакове</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співвідношення</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складових</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частинок</a:t>
            </a:r>
            <a:r>
              <a:rPr lang="ru-RU" sz="2000" b="1" dirty="0">
                <a:latin typeface="Times New Roman" panose="02020603050405020304" pitchFamily="18" charset="0"/>
                <a:cs typeface="Times New Roman" panose="02020603050405020304" pitchFamily="18" charset="0"/>
              </a:rPr>
              <a:t> в будь-</a:t>
            </a:r>
            <a:r>
              <a:rPr lang="ru-RU" sz="2000" b="1" dirty="0" err="1">
                <a:latin typeface="Times New Roman" panose="02020603050405020304" pitchFamily="18" charset="0"/>
                <a:cs typeface="Times New Roman" panose="02020603050405020304" pitchFamily="18" charset="0"/>
              </a:rPr>
              <a:t>якій</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частині</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одержуваної</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суміші</a:t>
            </a:r>
            <a:r>
              <a:rPr lang="ru-RU" sz="2000" b="1" dirty="0">
                <a:latin typeface="Times New Roman" panose="02020603050405020304" pitchFamily="18" charset="0"/>
                <a:cs typeface="Times New Roman" panose="02020603050405020304" pitchFamily="18" charset="0"/>
              </a:rPr>
              <a:t>.</a:t>
            </a:r>
          </a:p>
          <a:p>
            <a:pPr algn="just"/>
            <a:r>
              <a:rPr lang="ru-RU" sz="2000" b="1" dirty="0" err="1">
                <a:latin typeface="Times New Roman" panose="02020603050405020304" pitchFamily="18" charset="0"/>
                <a:cs typeface="Times New Roman" panose="02020603050405020304" pitchFamily="18" charset="0"/>
              </a:rPr>
              <a:t>Змішування</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порошкоподібних</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продуктів</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здійснюють</a:t>
            </a:r>
            <a:r>
              <a:rPr lang="ru-RU" sz="2000" b="1" dirty="0">
                <a:latin typeface="Times New Roman" panose="02020603050405020304" pitchFamily="18" charset="0"/>
                <a:cs typeface="Times New Roman" panose="02020603050405020304" pitchFamily="18" charset="0"/>
              </a:rPr>
              <a:t> в </a:t>
            </a:r>
            <a:r>
              <a:rPr lang="ru-RU" sz="2000" b="1" dirty="0" err="1">
                <a:latin typeface="Times New Roman" panose="02020603050405020304" pitchFamily="18" charset="0"/>
                <a:cs typeface="Times New Roman" panose="02020603050405020304" pitchFamily="18" charset="0"/>
              </a:rPr>
              <a:t>спеціальних</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змішувачах</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які</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класифікують</a:t>
            </a:r>
            <a:r>
              <a:rPr lang="ru-RU" sz="2000" b="1" dirty="0">
                <a:latin typeface="Times New Roman" panose="02020603050405020304" pitchFamily="18" charset="0"/>
                <a:cs typeface="Times New Roman" panose="02020603050405020304" pitchFamily="18" charset="0"/>
              </a:rPr>
              <a:t>:</a:t>
            </a:r>
          </a:p>
          <a:p>
            <a:pPr algn="just"/>
            <a:r>
              <a:rPr lang="ru-RU" sz="2000" b="1" dirty="0">
                <a:latin typeface="Times New Roman" panose="02020603050405020304" pitchFamily="18" charset="0"/>
                <a:cs typeface="Times New Roman" panose="02020603050405020304" pitchFamily="18" charset="0"/>
              </a:rPr>
              <a:t>- за характером </a:t>
            </a:r>
            <a:r>
              <a:rPr lang="ru-RU" sz="2000" b="1" dirty="0" err="1">
                <a:latin typeface="Times New Roman" panose="02020603050405020304" pitchFamily="18" charset="0"/>
                <a:cs typeface="Times New Roman" panose="02020603050405020304" pitchFamily="18" charset="0"/>
              </a:rPr>
              <a:t>процесу</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змішування</a:t>
            </a:r>
            <a:r>
              <a:rPr lang="ru-RU" sz="2000" b="1" dirty="0">
                <a:latin typeface="Times New Roman" panose="02020603050405020304" pitchFamily="18" charset="0"/>
                <a:cs typeface="Times New Roman" panose="02020603050405020304" pitchFamily="18" charset="0"/>
              </a:rPr>
              <a:t> (конвективного або </a:t>
            </a:r>
            <a:r>
              <a:rPr lang="ru-RU" sz="2000" b="1" dirty="0" err="1">
                <a:latin typeface="Times New Roman" panose="02020603050405020304" pitchFamily="18" charset="0"/>
                <a:cs typeface="Times New Roman" panose="02020603050405020304" pitchFamily="18" charset="0"/>
              </a:rPr>
              <a:t>дифузного</a:t>
            </a:r>
            <a:r>
              <a:rPr lang="ru-RU" sz="2000" b="1" dirty="0">
                <a:latin typeface="Times New Roman" panose="02020603050405020304" pitchFamily="18" charset="0"/>
                <a:cs typeface="Times New Roman" panose="02020603050405020304" pitchFamily="18" charset="0"/>
              </a:rPr>
              <a:t>);</a:t>
            </a:r>
          </a:p>
          <a:p>
            <a:pPr algn="just"/>
            <a:r>
              <a:rPr lang="ru-RU" sz="2000" b="1" dirty="0">
                <a:latin typeface="Times New Roman" panose="02020603050405020304" pitchFamily="18" charset="0"/>
                <a:cs typeface="Times New Roman" panose="02020603050405020304" pitchFamily="18" charset="0"/>
              </a:rPr>
              <a:t>- за конструктивною </a:t>
            </a:r>
            <a:r>
              <a:rPr lang="ru-RU" sz="2000" b="1" dirty="0" err="1">
                <a:latin typeface="Times New Roman" panose="02020603050405020304" pitchFamily="18" charset="0"/>
                <a:cs typeface="Times New Roman" panose="02020603050405020304" pitchFamily="18" charset="0"/>
              </a:rPr>
              <a:t>ознакою</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барабанні</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змішувачі</a:t>
            </a:r>
            <a:r>
              <a:rPr lang="ru-RU" sz="2000" b="1" dirty="0">
                <a:latin typeface="Times New Roman" panose="02020603050405020304" pitchFamily="18" charset="0"/>
                <a:cs typeface="Times New Roman" panose="02020603050405020304" pitchFamily="18" charset="0"/>
              </a:rPr>
              <a:t> з </a:t>
            </a:r>
            <a:r>
              <a:rPr lang="ru-RU" sz="2000" b="1" dirty="0" err="1">
                <a:latin typeface="Times New Roman" panose="02020603050405020304" pitchFamily="18" charset="0"/>
                <a:cs typeface="Times New Roman" panose="02020603050405020304" pitchFamily="18" charset="0"/>
              </a:rPr>
              <a:t>обертовим</a:t>
            </a:r>
            <a:r>
              <a:rPr lang="ru-RU" sz="2000" b="1" dirty="0">
                <a:latin typeface="Times New Roman" panose="02020603050405020304" pitchFamily="18" charset="0"/>
                <a:cs typeface="Times New Roman" panose="02020603050405020304" pitchFamily="18" charset="0"/>
              </a:rPr>
              <a:t> корпусом і </a:t>
            </a:r>
            <a:r>
              <a:rPr lang="ru-RU" sz="2000" b="1" dirty="0" err="1">
                <a:latin typeface="Times New Roman" panose="02020603050405020304" pitchFamily="18" charset="0"/>
                <a:cs typeface="Times New Roman" panose="02020603050405020304" pitchFamily="18" charset="0"/>
              </a:rPr>
              <a:t>обертовими</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лопатями</a:t>
            </a:r>
            <a:r>
              <a:rPr lang="ru-RU" sz="2000" b="1" dirty="0">
                <a:latin typeface="Times New Roman" panose="02020603050405020304" pitchFamily="18" charset="0"/>
                <a:cs typeface="Times New Roman" panose="02020603050405020304" pitchFamily="18" charset="0"/>
              </a:rPr>
              <a:t>);</a:t>
            </a:r>
          </a:p>
          <a:p>
            <a:pPr algn="just"/>
            <a:r>
              <a:rPr lang="ru-RU" sz="2000" b="1" dirty="0">
                <a:latin typeface="Times New Roman" panose="02020603050405020304" pitchFamily="18" charset="0"/>
                <a:cs typeface="Times New Roman" panose="02020603050405020304" pitchFamily="18" charset="0"/>
              </a:rPr>
              <a:t>- за способами </a:t>
            </a:r>
            <a:r>
              <a:rPr lang="ru-RU" sz="2000" b="1" dirty="0" err="1">
                <a:latin typeface="Times New Roman" panose="02020603050405020304" pitchFamily="18" charset="0"/>
                <a:cs typeface="Times New Roman" panose="02020603050405020304" pitchFamily="18" charset="0"/>
              </a:rPr>
              <a:t>дії</a:t>
            </a:r>
            <a:r>
              <a:rPr lang="ru-RU" sz="2000" b="1" dirty="0">
                <a:latin typeface="Times New Roman" panose="02020603050405020304" pitchFamily="18" charset="0"/>
                <a:cs typeface="Times New Roman" panose="02020603050405020304" pitchFamily="18" charset="0"/>
              </a:rPr>
              <a:t> на </a:t>
            </a:r>
            <a:r>
              <a:rPr lang="ru-RU" sz="2000" b="1" dirty="0" err="1">
                <a:latin typeface="Times New Roman" panose="02020603050405020304" pitchFamily="18" charset="0"/>
                <a:cs typeface="Times New Roman" panose="02020603050405020304" pitchFamily="18" charset="0"/>
              </a:rPr>
              <a:t>суміш</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гравітаційні</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відцентрові</a:t>
            </a:r>
            <a:r>
              <a:rPr lang="ru-RU" sz="2000" b="1" dirty="0">
                <a:latin typeface="Times New Roman" panose="02020603050405020304" pitchFamily="18" charset="0"/>
                <a:cs typeface="Times New Roman" panose="02020603050405020304" pitchFamily="18" charset="0"/>
              </a:rPr>
              <a:t>);</a:t>
            </a:r>
          </a:p>
          <a:p>
            <a:pPr algn="just"/>
            <a:r>
              <a:rPr lang="ru-RU" sz="2000" b="1" dirty="0">
                <a:latin typeface="Times New Roman" panose="02020603050405020304" pitchFamily="18" charset="0"/>
                <a:cs typeface="Times New Roman" panose="02020603050405020304" pitchFamily="18" charset="0"/>
              </a:rPr>
              <a:t>- за характером </a:t>
            </a:r>
            <a:r>
              <a:rPr lang="ru-RU" sz="2000" b="1" dirty="0" err="1">
                <a:latin typeface="Times New Roman" panose="02020603050405020304" pitchFamily="18" charset="0"/>
                <a:cs typeface="Times New Roman" panose="02020603050405020304" pitchFamily="18" charset="0"/>
              </a:rPr>
              <a:t>перебігу</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процесу</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змішування</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періодичне</a:t>
            </a:r>
            <a:r>
              <a:rPr lang="ru-RU" sz="2000" b="1" dirty="0">
                <a:latin typeface="Times New Roman" panose="02020603050405020304" pitchFamily="18" charset="0"/>
                <a:cs typeface="Times New Roman" panose="02020603050405020304" pitchFamily="18" charset="0"/>
              </a:rPr>
              <a:t> або </a:t>
            </a:r>
            <a:r>
              <a:rPr lang="ru-RU" sz="2000" b="1" dirty="0" err="1">
                <a:latin typeface="Times New Roman" panose="02020603050405020304" pitchFamily="18" charset="0"/>
                <a:cs typeface="Times New Roman" panose="02020603050405020304" pitchFamily="18" charset="0"/>
              </a:rPr>
              <a:t>безперервне</a:t>
            </a:r>
            <a:r>
              <a:rPr lang="ru-RU" sz="2000" b="1" dirty="0">
                <a:latin typeface="Times New Roman" panose="02020603050405020304" pitchFamily="18" charset="0"/>
                <a:cs typeface="Times New Roman" panose="02020603050405020304" pitchFamily="18" charset="0"/>
              </a:rPr>
              <a:t>) та </a:t>
            </a:r>
            <a:r>
              <a:rPr lang="ru-RU" sz="2000" b="1" dirty="0" err="1">
                <a:latin typeface="Times New Roman" panose="02020603050405020304" pitchFamily="18" charset="0"/>
                <a:cs typeface="Times New Roman" panose="02020603050405020304" pitchFamily="18" charset="0"/>
              </a:rPr>
              <a:t>іншими</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ознаками</a:t>
            </a:r>
            <a:r>
              <a:rPr lang="ru-RU" sz="2000" b="1" dirty="0">
                <a:latin typeface="Times New Roman" panose="02020603050405020304" pitchFamily="18" charset="0"/>
                <a:cs typeface="Times New Roman" panose="02020603050405020304" pitchFamily="18" charset="0"/>
              </a:rPr>
              <a:t>.</a:t>
            </a:r>
          </a:p>
          <a:p>
            <a:pPr algn="just"/>
            <a:r>
              <a:rPr lang="ru-RU" sz="2000" b="1" dirty="0" err="1">
                <a:latin typeface="Times New Roman" panose="02020603050405020304" pitchFamily="18" charset="0"/>
                <a:cs typeface="Times New Roman" panose="02020603050405020304" pitchFamily="18" charset="0"/>
              </a:rPr>
              <a:t>Якісною</a:t>
            </a:r>
            <a:r>
              <a:rPr lang="ru-RU" sz="2000" b="1" dirty="0">
                <a:latin typeface="Times New Roman" panose="02020603050405020304" pitchFamily="18" charset="0"/>
                <a:cs typeface="Times New Roman" panose="02020603050405020304" pitchFamily="18" charset="0"/>
              </a:rPr>
              <a:t> характеристикою </a:t>
            </a:r>
            <a:r>
              <a:rPr lang="ru-RU" sz="2000" b="1" dirty="0" err="1">
                <a:latin typeface="Times New Roman" panose="02020603050405020304" pitchFamily="18" charset="0"/>
                <a:cs typeface="Times New Roman" panose="02020603050405020304" pitchFamily="18" charset="0"/>
              </a:rPr>
              <a:t>процесу</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змішування</a:t>
            </a:r>
            <a:r>
              <a:rPr lang="ru-RU" sz="2000" b="1" dirty="0">
                <a:latin typeface="Times New Roman" panose="02020603050405020304" pitchFamily="18" charset="0"/>
                <a:cs typeface="Times New Roman" panose="02020603050405020304" pitchFamily="18" charset="0"/>
              </a:rPr>
              <a:t> є </a:t>
            </a:r>
            <a:r>
              <a:rPr lang="ru-RU" sz="2000" b="1" dirty="0" err="1">
                <a:latin typeface="Times New Roman" panose="02020603050405020304" pitchFamily="18" charset="0"/>
                <a:cs typeface="Times New Roman" panose="02020603050405020304" pitchFamily="18" charset="0"/>
              </a:rPr>
              <a:t>однорідність</a:t>
            </a:r>
            <a:r>
              <a:rPr lang="ru-RU" sz="2000" b="1" dirty="0">
                <a:latin typeface="Times New Roman" panose="02020603050405020304" pitchFamily="18" charset="0"/>
                <a:cs typeface="Times New Roman" panose="02020603050405020304" pitchFamily="18" charset="0"/>
              </a:rPr>
              <a:t> складу будь-</a:t>
            </a:r>
            <a:r>
              <a:rPr lang="ru-RU" sz="2000" b="1" dirty="0" err="1">
                <a:latin typeface="Times New Roman" panose="02020603050405020304" pitchFamily="18" charset="0"/>
                <a:cs typeface="Times New Roman" panose="02020603050405020304" pitchFamily="18" charset="0"/>
              </a:rPr>
              <a:t>якої</a:t>
            </a:r>
            <a:r>
              <a:rPr lang="ru-RU" sz="2000" b="1" dirty="0">
                <a:latin typeface="Times New Roman" panose="02020603050405020304" pitchFamily="18" charset="0"/>
                <a:cs typeface="Times New Roman" panose="02020603050405020304" pitchFamily="18" charset="0"/>
              </a:rPr>
              <a:t> з проб, </a:t>
            </a:r>
            <a:r>
              <a:rPr lang="ru-RU" sz="2000" b="1" dirty="0" err="1">
                <a:latin typeface="Times New Roman" panose="02020603050405020304" pitchFamily="18" charset="0"/>
                <a:cs typeface="Times New Roman" panose="02020603050405020304" pitchFamily="18" charset="0"/>
              </a:rPr>
              <a:t>взятої</a:t>
            </a:r>
            <a:r>
              <a:rPr lang="ru-RU" sz="2000" b="1" dirty="0">
                <a:latin typeface="Times New Roman" panose="02020603050405020304" pitchFamily="18" charset="0"/>
                <a:cs typeface="Times New Roman" panose="02020603050405020304" pitchFamily="18" charset="0"/>
              </a:rPr>
              <a:t> з </a:t>
            </a:r>
            <a:r>
              <a:rPr lang="ru-RU" sz="2000" b="1" dirty="0" err="1">
                <a:latin typeface="Times New Roman" panose="02020603050405020304" pitchFamily="18" charset="0"/>
                <a:cs typeface="Times New Roman" panose="02020603050405020304" pitchFamily="18" charset="0"/>
              </a:rPr>
              <a:t>різних</a:t>
            </a:r>
            <a:r>
              <a:rPr lang="ru-RU" sz="2000" b="1" dirty="0">
                <a:latin typeface="Times New Roman" panose="02020603050405020304" pitchFamily="18" charset="0"/>
                <a:cs typeface="Times New Roman" panose="02020603050405020304" pitchFamily="18" charset="0"/>
              </a:rPr>
              <a:t> зон </a:t>
            </a:r>
            <a:r>
              <a:rPr lang="ru-RU" sz="2000" b="1" dirty="0" err="1">
                <a:latin typeface="Times New Roman" panose="02020603050405020304" pitchFamily="18" charset="0"/>
                <a:cs typeface="Times New Roman" panose="02020603050405020304" pitchFamily="18" charset="0"/>
              </a:rPr>
              <a:t>змішувача</a:t>
            </a:r>
            <a:r>
              <a:rPr lang="ru-RU" sz="2000" b="1" dirty="0">
                <a:latin typeface="Times New Roman" panose="02020603050405020304" pitchFamily="18" charset="0"/>
                <a:cs typeface="Times New Roman" panose="02020603050405020304" pitchFamily="18" charset="0"/>
              </a:rPr>
              <a:t>.</a:t>
            </a:r>
          </a:p>
          <a:p>
            <a:pPr algn="just"/>
            <a:r>
              <a:rPr lang="ru-RU" sz="2000" b="1" dirty="0" err="1">
                <a:latin typeface="Times New Roman" panose="02020603050405020304" pitchFamily="18" charset="0"/>
                <a:cs typeface="Times New Roman" panose="02020603050405020304" pitchFamily="18" charset="0"/>
              </a:rPr>
              <a:t>Найбільш</a:t>
            </a:r>
            <a:r>
              <a:rPr lang="ru-RU" sz="2000" b="1" dirty="0">
                <a:latin typeface="Times New Roman" panose="02020603050405020304" pitchFamily="18" charset="0"/>
                <a:cs typeface="Times New Roman" panose="02020603050405020304" pitchFamily="18" charset="0"/>
              </a:rPr>
              <a:t> простим і легким способом </a:t>
            </a:r>
            <a:r>
              <a:rPr lang="ru-RU" sz="2000" b="1" dirty="0" err="1">
                <a:latin typeface="Times New Roman" panose="02020603050405020304" pitchFamily="18" charset="0"/>
                <a:cs typeface="Times New Roman" panose="02020603050405020304" pitchFamily="18" charset="0"/>
              </a:rPr>
              <a:t>змішування</a:t>
            </a:r>
            <a:r>
              <a:rPr lang="ru-RU" sz="2000" b="1" dirty="0">
                <a:latin typeface="Times New Roman" panose="02020603050405020304" pitchFamily="18" charset="0"/>
                <a:cs typeface="Times New Roman" panose="02020603050405020304" pitchFamily="18" charset="0"/>
              </a:rPr>
              <a:t> є </a:t>
            </a:r>
            <a:r>
              <a:rPr lang="ru-RU" sz="2000" b="1" dirty="0" err="1">
                <a:latin typeface="Times New Roman" panose="02020603050405020304" pitchFamily="18" charset="0"/>
                <a:cs typeface="Times New Roman" panose="02020603050405020304" pitchFamily="18" charset="0"/>
              </a:rPr>
              <a:t>такий</a:t>
            </a:r>
            <a:r>
              <a:rPr lang="ru-RU" sz="2000" b="1" dirty="0">
                <a:latin typeface="Times New Roman" panose="02020603050405020304" pitchFamily="18" charset="0"/>
                <a:cs typeface="Times New Roman" panose="02020603050405020304" pitchFamily="18" charset="0"/>
              </a:rPr>
              <a:t>, при </a:t>
            </a:r>
            <a:r>
              <a:rPr lang="ru-RU" sz="2000" b="1" dirty="0" err="1">
                <a:latin typeface="Times New Roman" panose="02020603050405020304" pitchFamily="18" charset="0"/>
                <a:cs typeface="Times New Roman" panose="02020603050405020304" pitchFamily="18" charset="0"/>
              </a:rPr>
              <a:t>якому</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інгредієнти</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входять</a:t>
            </a:r>
            <a:r>
              <a:rPr lang="ru-RU" sz="2000" b="1" dirty="0">
                <a:latin typeface="Times New Roman" panose="02020603050405020304" pitchFamily="18" charset="0"/>
                <a:cs typeface="Times New Roman" panose="02020603050405020304" pitchFamily="18" charset="0"/>
              </a:rPr>
              <a:t> до складу порошку </a:t>
            </a:r>
            <a:r>
              <a:rPr lang="ru-RU" sz="2000" b="1" dirty="0" err="1">
                <a:latin typeface="Times New Roman" panose="02020603050405020304" pitchFamily="18" charset="0"/>
                <a:cs typeface="Times New Roman" panose="02020603050405020304" pitchFamily="18" charset="0"/>
              </a:rPr>
              <a:t>приблизно</a:t>
            </a:r>
            <a:r>
              <a:rPr lang="ru-RU" sz="2000" b="1" dirty="0">
                <a:latin typeface="Times New Roman" panose="02020603050405020304" pitchFamily="18" charset="0"/>
                <a:cs typeface="Times New Roman" panose="02020603050405020304" pitchFamily="18" charset="0"/>
              </a:rPr>
              <a:t> в </a:t>
            </a:r>
            <a:r>
              <a:rPr lang="ru-RU" sz="2000" b="1" dirty="0" err="1">
                <a:latin typeface="Times New Roman" panose="02020603050405020304" pitchFamily="18" charset="0"/>
                <a:cs typeface="Times New Roman" panose="02020603050405020304" pitchFamily="18" charset="0"/>
              </a:rPr>
              <a:t>рівних</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кількостях</a:t>
            </a:r>
            <a:r>
              <a:rPr lang="ru-RU" sz="2000" b="1" dirty="0">
                <a:latin typeface="Times New Roman" panose="02020603050405020304" pitchFamily="18" charset="0"/>
                <a:cs typeface="Times New Roman" panose="02020603050405020304" pitchFamily="18" charset="0"/>
              </a:rPr>
              <a:t>, з </a:t>
            </a:r>
            <a:r>
              <a:rPr lang="ru-RU" sz="2000" b="1" dirty="0" err="1">
                <a:latin typeface="Times New Roman" panose="02020603050405020304" pitchFamily="18" charset="0"/>
                <a:cs typeface="Times New Roman" panose="02020603050405020304" pitchFamily="18" charset="0"/>
              </a:rPr>
              <a:t>частинками</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однакових</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розмірів</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близькими</a:t>
            </a:r>
            <a:r>
              <a:rPr lang="ru-RU" sz="2000" b="1" dirty="0">
                <a:latin typeface="Times New Roman" panose="02020603050405020304" pitchFamily="18" charset="0"/>
                <a:cs typeface="Times New Roman" panose="02020603050405020304" pitchFamily="18" charset="0"/>
              </a:rPr>
              <a:t> по </a:t>
            </a:r>
            <a:r>
              <a:rPr lang="ru-RU" sz="2000" b="1" dirty="0" err="1">
                <a:latin typeface="Times New Roman" panose="02020603050405020304" pitchFamily="18" charset="0"/>
                <a:cs typeface="Times New Roman" panose="02020603050405020304" pitchFamily="18" charset="0"/>
              </a:rPr>
              <a:t>щільності</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Всі</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компоненти</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засипають</a:t>
            </a:r>
            <a:r>
              <a:rPr lang="ru-RU" sz="2000" b="1" dirty="0">
                <a:latin typeface="Times New Roman" panose="02020603050405020304" pitchFamily="18" charset="0"/>
                <a:cs typeface="Times New Roman" panose="02020603050405020304" pitchFamily="18" charset="0"/>
              </a:rPr>
              <a:t> в </a:t>
            </a:r>
            <a:r>
              <a:rPr lang="ru-RU" sz="2000" b="1" dirty="0" err="1">
                <a:latin typeface="Times New Roman" panose="02020603050405020304" pitchFamily="18" charset="0"/>
                <a:cs typeface="Times New Roman" panose="02020603050405020304" pitchFamily="18" charset="0"/>
              </a:rPr>
              <a:t>змішувач</a:t>
            </a:r>
            <a:r>
              <a:rPr lang="ru-RU" sz="2000" b="1" dirty="0">
                <a:latin typeface="Times New Roman" panose="02020603050405020304" pitchFamily="18" charset="0"/>
                <a:cs typeface="Times New Roman" panose="02020603050405020304" pitchFamily="18" charset="0"/>
              </a:rPr>
              <a:t> і </a:t>
            </a:r>
            <a:r>
              <a:rPr lang="ru-RU" sz="2000" b="1" dirty="0" err="1">
                <a:latin typeface="Times New Roman" panose="02020603050405020304" pitchFamily="18" charset="0"/>
                <a:cs typeface="Times New Roman" panose="02020603050405020304" pitchFamily="18" charset="0"/>
              </a:rPr>
              <a:t>перемішують</a:t>
            </a:r>
            <a:r>
              <a:rPr lang="ru-RU" sz="2000" b="1" dirty="0">
                <a:latin typeface="Times New Roman" panose="02020603050405020304" pitchFamily="18" charset="0"/>
                <a:cs typeface="Times New Roman" panose="02020603050405020304" pitchFamily="18" charset="0"/>
              </a:rPr>
              <a:t> до </a:t>
            </a:r>
            <a:r>
              <a:rPr lang="ru-RU" sz="2000" b="1" dirty="0" err="1">
                <a:latin typeface="Times New Roman" panose="02020603050405020304" pitchFamily="18" charset="0"/>
                <a:cs typeface="Times New Roman" panose="02020603050405020304" pitchFamily="18" charset="0"/>
              </a:rPr>
              <a:t>отримання</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однорідної</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суміші</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Якщо</a:t>
            </a:r>
            <a:r>
              <a:rPr lang="ru-RU" sz="2000" b="1" dirty="0">
                <a:latin typeface="Times New Roman" panose="02020603050405020304" pitchFamily="18" charset="0"/>
                <a:cs typeface="Times New Roman" panose="02020603050405020304" pitchFamily="18" charset="0"/>
              </a:rPr>
              <a:t> при </a:t>
            </a:r>
            <a:r>
              <a:rPr lang="ru-RU" sz="2000" b="1" dirty="0" err="1">
                <a:latin typeface="Times New Roman" panose="02020603050405020304" pitchFamily="18" charset="0"/>
                <a:cs typeface="Times New Roman" panose="02020603050405020304" pitchFamily="18" charset="0"/>
              </a:rPr>
              <a:t>зазначених</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рівних</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умовах</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питома</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маса</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порошків</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які</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змішуються</a:t>
            </a:r>
            <a:r>
              <a:rPr lang="ru-RU" sz="2000" b="1" dirty="0">
                <a:latin typeface="Times New Roman" panose="02020603050405020304" pitchFamily="18" charset="0"/>
                <a:cs typeface="Times New Roman" panose="02020603050405020304" pitchFamily="18" charset="0"/>
              </a:rPr>
              <a:t> - </a:t>
            </a:r>
            <a:r>
              <a:rPr lang="ru-RU" sz="2000" b="1" dirty="0" err="1">
                <a:latin typeface="Times New Roman" panose="02020603050405020304" pitchFamily="18" charset="0"/>
                <a:cs typeface="Times New Roman" panose="02020603050405020304" pitchFamily="18" charset="0"/>
              </a:rPr>
              <a:t>різна</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тоді</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тривалість</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перемішування</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збільшується</a:t>
            </a:r>
            <a:r>
              <a:rPr lang="ru-RU" sz="2000" dirty="0" smtClean="0">
                <a:latin typeface="Times New Roman" panose="02020603050405020304" pitchFamily="18" charset="0"/>
                <a:cs typeface="Times New Roman" panose="02020603050405020304" pitchFamily="18" charset="0"/>
              </a:rPr>
              <a:t>. </a:t>
            </a:r>
            <a:endParaRPr lang="ru-RU" sz="2000"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107504" y="0"/>
            <a:ext cx="8712968" cy="523220"/>
          </a:xfrm>
          <a:prstGeom prst="rect">
            <a:avLst/>
          </a:prstGeom>
        </p:spPr>
        <p:txBody>
          <a:bodyPr wrap="square">
            <a:spAutoFit/>
          </a:bodyPr>
          <a:lstStyle/>
          <a:p>
            <a:pPr algn="ctr"/>
            <a:r>
              <a:rPr lang="ru-RU" sz="2800">
                <a:solidFill>
                  <a:srgbClr val="7030A0"/>
                </a:solidFill>
                <a:effectLst>
                  <a:outerShdw blurRad="38100" dist="38100" dir="2700000" algn="tl">
                    <a:srgbClr val="000000">
                      <a:alpha val="43137"/>
                    </a:srgbClr>
                  </a:outerShdw>
                </a:effectLst>
                <a:latin typeface="Segoe UI Semibold" pitchFamily="34" charset="0"/>
                <a:cs typeface="Segoe UI Semibold" pitchFamily="34" charset="0"/>
              </a:rPr>
              <a:t>сучасні</a:t>
            </a:r>
            <a:r>
              <a:rPr lang="ru-RU" sz="2800" dirty="0">
                <a:solidFill>
                  <a:srgbClr val="7030A0"/>
                </a:solidFill>
                <a:effectLst>
                  <a:outerShdw blurRad="38100" dist="38100" dir="2700000" algn="tl">
                    <a:srgbClr val="000000">
                      <a:alpha val="43137"/>
                    </a:srgbClr>
                  </a:outerShdw>
                </a:effectLst>
                <a:latin typeface="Segoe UI Semibold" pitchFamily="34" charset="0"/>
                <a:cs typeface="Segoe UI Semibold" pitchFamily="34" charset="0"/>
              </a:rPr>
              <a:t> </a:t>
            </a:r>
            <a:r>
              <a:rPr lang="ru-RU" sz="2800" dirty="0" err="1">
                <a:solidFill>
                  <a:srgbClr val="7030A0"/>
                </a:solidFill>
                <a:effectLst>
                  <a:outerShdw blurRad="38100" dist="38100" dir="2700000" algn="tl">
                    <a:srgbClr val="000000">
                      <a:alpha val="43137"/>
                    </a:srgbClr>
                  </a:outerShdw>
                </a:effectLst>
                <a:latin typeface="Segoe UI Semibold" pitchFamily="34" charset="0"/>
                <a:cs typeface="Segoe UI Semibold" pitchFamily="34" charset="0"/>
              </a:rPr>
              <a:t>Млини</a:t>
            </a:r>
            <a:endParaRPr lang="ru-RU" sz="2800" dirty="0">
              <a:solidFill>
                <a:srgbClr val="7030A0"/>
              </a:solidFill>
              <a:effectLst>
                <a:outerShdw blurRad="38100" dist="38100" dir="2700000" algn="tl">
                  <a:srgbClr val="000000">
                    <a:alpha val="43137"/>
                  </a:srgbClr>
                </a:outerShdw>
              </a:effectLst>
              <a:latin typeface="Segoe UI Semibold" pitchFamily="34" charset="0"/>
              <a:cs typeface="Segoe UI Semibold" pitchFamily="34" charset="0"/>
            </a:endParaRPr>
          </a:p>
        </p:txBody>
      </p:sp>
    </p:spTree>
    <p:extLst>
      <p:ext uri="{BB962C8B-B14F-4D97-AF65-F5344CB8AC3E}">
        <p14:creationId xmlns:p14="http://schemas.microsoft.com/office/powerpoint/2010/main" val="41382464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71736" y="0"/>
            <a:ext cx="4286280" cy="769441"/>
          </a:xfrm>
          <a:prstGeom prst="rect">
            <a:avLst/>
          </a:prstGeom>
          <a:noFill/>
        </p:spPr>
        <p:txBody>
          <a:bodyPr wrap="square" rtlCol="0">
            <a:spAutoFit/>
          </a:bodyPr>
          <a:lstStyle/>
          <a:p>
            <a:pPr algn="ctr"/>
            <a:r>
              <a:rPr lang="ru-RU" sz="4400" dirty="0" err="1">
                <a:effectLst>
                  <a:outerShdw blurRad="38100" dist="38100" dir="2700000" algn="tl">
                    <a:srgbClr val="000000">
                      <a:alpha val="43137"/>
                    </a:srgbClr>
                  </a:outerShdw>
                </a:effectLst>
                <a:latin typeface="Segoe UI Semibold" pitchFamily="34" charset="0"/>
                <a:cs typeface="Segoe UI Semibold" pitchFamily="34" charset="0"/>
              </a:rPr>
              <a:t>дозування</a:t>
            </a:r>
            <a:endParaRPr lang="ru-RU" sz="4400" dirty="0">
              <a:effectLst>
                <a:outerShdw blurRad="38100" dist="38100" dir="2700000" algn="tl">
                  <a:srgbClr val="000000">
                    <a:alpha val="43137"/>
                  </a:srgbClr>
                </a:outerShdw>
              </a:effectLst>
              <a:latin typeface="Segoe UI Semibold" pitchFamily="34" charset="0"/>
              <a:cs typeface="Segoe UI Semibold" pitchFamily="34" charset="0"/>
            </a:endParaRPr>
          </a:p>
        </p:txBody>
      </p:sp>
      <p:sp>
        <p:nvSpPr>
          <p:cNvPr id="3" name="TextBox 2"/>
          <p:cNvSpPr txBox="1"/>
          <p:nvPr/>
        </p:nvSpPr>
        <p:spPr>
          <a:xfrm>
            <a:off x="3832540" y="764852"/>
            <a:ext cx="3025476" cy="2554545"/>
          </a:xfrm>
          <a:prstGeom prst="rect">
            <a:avLst/>
          </a:prstGeom>
          <a:noFill/>
        </p:spPr>
        <p:txBody>
          <a:bodyPr wrap="square" rtlCol="0">
            <a:spAutoFit/>
          </a:bodyPr>
          <a:lstStyle/>
          <a:p>
            <a:r>
              <a:rPr lang="ru-RU" sz="3200" dirty="0"/>
              <a:t>1) По </a:t>
            </a:r>
            <a:r>
              <a:rPr lang="ru-RU" sz="3200" dirty="0" err="1" smtClean="0"/>
              <a:t>масі</a:t>
            </a:r>
            <a:endParaRPr lang="ru-RU" sz="3200" dirty="0"/>
          </a:p>
          <a:p>
            <a:r>
              <a:rPr lang="ru-RU" sz="3200" dirty="0"/>
              <a:t>  </a:t>
            </a:r>
            <a:r>
              <a:rPr lang="ru-RU" sz="3200" dirty="0" err="1" smtClean="0"/>
              <a:t>точніше</a:t>
            </a:r>
            <a:endParaRPr lang="ru-RU" sz="3200" dirty="0"/>
          </a:p>
          <a:p>
            <a:r>
              <a:rPr lang="ru-RU" sz="3200" dirty="0"/>
              <a:t>  За </a:t>
            </a:r>
            <a:r>
              <a:rPr lang="ru-RU" sz="3200" dirty="0" err="1"/>
              <a:t>допомогою</a:t>
            </a:r>
            <a:r>
              <a:rPr lang="ru-RU" sz="3200" dirty="0"/>
              <a:t> </a:t>
            </a:r>
            <a:r>
              <a:rPr lang="ru-RU" sz="3200" dirty="0" err="1"/>
              <a:t>ручних</a:t>
            </a:r>
            <a:r>
              <a:rPr lang="ru-RU" sz="3200" dirty="0"/>
              <a:t> ваг</a:t>
            </a:r>
          </a:p>
        </p:txBody>
      </p:sp>
      <p:pic>
        <p:nvPicPr>
          <p:cNvPr id="33796" name="Picture 4" descr="http://vmede.org/sait/content/Farm_texnologiya_bzg_ls_gavrilov_2010/img/22536.jpg"/>
          <p:cNvPicPr>
            <a:picLocks noChangeAspect="1" noChangeArrowheads="1"/>
          </p:cNvPicPr>
          <p:nvPr/>
        </p:nvPicPr>
        <p:blipFill>
          <a:blip r:embed="rId2"/>
          <a:srcRect/>
          <a:stretch>
            <a:fillRect/>
          </a:stretch>
        </p:blipFill>
        <p:spPr bwMode="auto">
          <a:xfrm>
            <a:off x="6372200" y="764852"/>
            <a:ext cx="1967782" cy="2486595"/>
          </a:xfrm>
          <a:prstGeom prst="rect">
            <a:avLst/>
          </a:prstGeom>
          <a:noFill/>
        </p:spPr>
      </p:pic>
      <p:sp>
        <p:nvSpPr>
          <p:cNvPr id="5" name="TextBox 4"/>
          <p:cNvSpPr txBox="1"/>
          <p:nvPr/>
        </p:nvSpPr>
        <p:spPr>
          <a:xfrm>
            <a:off x="251520" y="2276872"/>
            <a:ext cx="3078682" cy="4031873"/>
          </a:xfrm>
          <a:prstGeom prst="rect">
            <a:avLst/>
          </a:prstGeom>
          <a:noFill/>
        </p:spPr>
        <p:txBody>
          <a:bodyPr wrap="square" rtlCol="0">
            <a:spAutoFit/>
          </a:bodyPr>
          <a:lstStyle/>
          <a:p>
            <a:r>
              <a:rPr lang="ru-RU" sz="3200" dirty="0"/>
              <a:t>2) За </a:t>
            </a:r>
            <a:r>
              <a:rPr lang="ru-RU" sz="3200" dirty="0" err="1"/>
              <a:t>обсягом</a:t>
            </a:r>
            <a:endParaRPr lang="ru-RU" sz="3200" dirty="0"/>
          </a:p>
          <a:p>
            <a:endParaRPr lang="ru-RU" sz="3200" dirty="0"/>
          </a:p>
          <a:p>
            <a:r>
              <a:rPr lang="ru-RU" sz="3200" dirty="0"/>
              <a:t>  </a:t>
            </a:r>
            <a:r>
              <a:rPr lang="ru-RU" sz="3200" dirty="0" err="1"/>
              <a:t>Менш</a:t>
            </a:r>
            <a:r>
              <a:rPr lang="ru-RU" sz="3200" dirty="0"/>
              <a:t> </a:t>
            </a:r>
            <a:r>
              <a:rPr lang="ru-RU" sz="3200" dirty="0" err="1"/>
              <a:t>точний</a:t>
            </a:r>
            <a:r>
              <a:rPr lang="ru-RU" sz="3200" dirty="0"/>
              <a:t>, але більш </a:t>
            </a:r>
            <a:r>
              <a:rPr lang="ru-RU" sz="3200" dirty="0" err="1"/>
              <a:t>продуктивне</a:t>
            </a:r>
            <a:endParaRPr lang="ru-RU" sz="3200" dirty="0"/>
          </a:p>
          <a:p>
            <a:endParaRPr lang="ru-RU" sz="3200" dirty="0"/>
          </a:p>
          <a:p>
            <a:r>
              <a:rPr lang="ru-RU" sz="3200" dirty="0"/>
              <a:t>  За </a:t>
            </a:r>
            <a:r>
              <a:rPr lang="ru-RU" sz="3200" dirty="0" err="1"/>
              <a:t>допомогою</a:t>
            </a:r>
            <a:r>
              <a:rPr lang="ru-RU" sz="3200" dirty="0"/>
              <a:t> </a:t>
            </a:r>
            <a:r>
              <a:rPr lang="ru-RU" sz="3200" dirty="0" err="1"/>
              <a:t>дозаторів</a:t>
            </a:r>
            <a:endParaRPr lang="ru-RU" sz="3200" dirty="0"/>
          </a:p>
        </p:txBody>
      </p:sp>
      <p:pic>
        <p:nvPicPr>
          <p:cNvPr id="6" name="Объект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34818" y="4480959"/>
            <a:ext cx="2637382" cy="1827786"/>
          </a:xfrm>
          <a:prstGeom prst="rect">
            <a:avLst/>
          </a:prstGeom>
        </p:spPr>
      </p:pic>
      <p:pic>
        <p:nvPicPr>
          <p:cNvPr id="7" name="Рисунок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76816" y="3429000"/>
            <a:ext cx="2043656" cy="352958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404664"/>
            <a:ext cx="8856983" cy="6192688"/>
          </a:xfrm>
        </p:spPr>
        <p:txBody>
          <a:bodyPr/>
          <a:lstStyle/>
          <a:p>
            <a:pPr marL="0" indent="0">
              <a:buNone/>
            </a:pPr>
            <a:endParaRPr lang="ru-RU" dirty="0"/>
          </a:p>
        </p:txBody>
      </p:sp>
      <p:pic>
        <p:nvPicPr>
          <p:cNvPr id="3" name="Рисунок 2"/>
          <p:cNvPicPr/>
          <p:nvPr/>
        </p:nvPicPr>
        <p:blipFill>
          <a:blip r:embed="rId2">
            <a:extLst>
              <a:ext uri="{28A0092B-C50C-407E-A947-70E740481C1C}">
                <a14:useLocalDpi xmlns:a14="http://schemas.microsoft.com/office/drawing/2010/main" val="0"/>
              </a:ext>
            </a:extLst>
          </a:blip>
          <a:srcRect/>
          <a:stretch>
            <a:fillRect/>
          </a:stretch>
        </p:blipFill>
        <p:spPr bwMode="auto">
          <a:xfrm>
            <a:off x="0" y="8566"/>
            <a:ext cx="8892480" cy="6516778"/>
          </a:xfrm>
          <a:prstGeom prst="rect">
            <a:avLst/>
          </a:prstGeom>
          <a:noFill/>
          <a:ln>
            <a:noFill/>
          </a:ln>
        </p:spPr>
      </p:pic>
    </p:spTree>
    <p:extLst>
      <p:ext uri="{BB962C8B-B14F-4D97-AF65-F5344CB8AC3E}">
        <p14:creationId xmlns:p14="http://schemas.microsoft.com/office/powerpoint/2010/main" val="2672935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80"/>
            <a:ext cx="9144000" cy="6870159"/>
          </a:xfrm>
          <a:prstGeom prst="rect">
            <a:avLst/>
          </a:prstGeom>
        </p:spPr>
      </p:pic>
      <p:sp>
        <p:nvSpPr>
          <p:cNvPr id="6" name="TextBox 5"/>
          <p:cNvSpPr txBox="1"/>
          <p:nvPr/>
        </p:nvSpPr>
        <p:spPr>
          <a:xfrm>
            <a:off x="500034" y="428604"/>
            <a:ext cx="2643206" cy="769441"/>
          </a:xfrm>
          <a:prstGeom prst="rect">
            <a:avLst/>
          </a:prstGeom>
          <a:noFill/>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ru-RU" sz="4400" dirty="0" smtClean="0">
                <a:effectLst>
                  <a:outerShdw blurRad="38100" dist="38100" dir="2700000" algn="tl">
                    <a:srgbClr val="000000">
                      <a:alpha val="43137"/>
                    </a:srgbClr>
                  </a:outerShdw>
                </a:effectLst>
                <a:latin typeface="Segoe UI Semibold" pitchFamily="34" charset="0"/>
                <a:cs typeface="Segoe UI Semibold" pitchFamily="34" charset="0"/>
              </a:rPr>
              <a:t>Упаковка</a:t>
            </a:r>
            <a:endParaRPr lang="ru-RU" sz="4400" dirty="0">
              <a:effectLst>
                <a:outerShdw blurRad="38100" dist="38100" dir="2700000" algn="tl">
                  <a:srgbClr val="000000">
                    <a:alpha val="43137"/>
                  </a:srgbClr>
                </a:outerShdw>
              </a:effectLst>
              <a:latin typeface="Segoe UI Semibold" pitchFamily="34" charset="0"/>
              <a:cs typeface="Segoe UI Semibold" pitchFamily="34" charset="0"/>
            </a:endParaRPr>
          </a:p>
        </p:txBody>
      </p:sp>
    </p:spTree>
    <p:extLst>
      <p:ext uri="{BB962C8B-B14F-4D97-AF65-F5344CB8AC3E}">
        <p14:creationId xmlns:p14="http://schemas.microsoft.com/office/powerpoint/2010/main" val="12322337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bornaja-kislota.png"/>
          <p:cNvPicPr>
            <a:picLocks noChangeAspect="1"/>
          </p:cNvPicPr>
          <p:nvPr/>
        </p:nvPicPr>
        <p:blipFill>
          <a:blip r:embed="rId2"/>
          <a:stretch>
            <a:fillRect/>
          </a:stretch>
        </p:blipFill>
        <p:spPr>
          <a:xfrm>
            <a:off x="642910" y="2857496"/>
            <a:ext cx="6285793" cy="161449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 name="Рисунок 5" descr="gidrokarbonat.jpg"/>
          <p:cNvPicPr>
            <a:picLocks noChangeAspect="1"/>
          </p:cNvPicPr>
          <p:nvPr/>
        </p:nvPicPr>
        <p:blipFill>
          <a:blip r:embed="rId3"/>
          <a:stretch>
            <a:fillRect/>
          </a:stretch>
        </p:blipFill>
        <p:spPr>
          <a:xfrm>
            <a:off x="500034" y="1214422"/>
            <a:ext cx="8049139" cy="1500198"/>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7" name="Рисунок 6" descr="9b0cb6e83115791393435d6cf807f3cb.png"/>
          <p:cNvPicPr>
            <a:picLocks noChangeAspect="1"/>
          </p:cNvPicPr>
          <p:nvPr/>
        </p:nvPicPr>
        <p:blipFill>
          <a:blip r:embed="rId4"/>
          <a:stretch>
            <a:fillRect/>
          </a:stretch>
        </p:blipFill>
        <p:spPr>
          <a:xfrm>
            <a:off x="857224" y="4714884"/>
            <a:ext cx="4572032" cy="1291726"/>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9" name="TextBox 8"/>
          <p:cNvSpPr txBox="1"/>
          <p:nvPr/>
        </p:nvSpPr>
        <p:spPr>
          <a:xfrm>
            <a:off x="2143108" y="0"/>
            <a:ext cx="4357718" cy="769441"/>
          </a:xfrm>
          <a:prstGeom prst="rect">
            <a:avLst/>
          </a:prstGeom>
          <a:noFill/>
        </p:spPr>
        <p:txBody>
          <a:bodyPr wrap="square" rtlCol="0">
            <a:spAutoFit/>
          </a:bodyPr>
          <a:lstStyle/>
          <a:p>
            <a:pPr algn="ctr"/>
            <a:r>
              <a:rPr lang="ru-RU" sz="4400" dirty="0" err="1" smtClean="0">
                <a:effectLst>
                  <a:outerShdw blurRad="38100" dist="38100" dir="2700000" algn="tl">
                    <a:srgbClr val="000000">
                      <a:alpha val="43137"/>
                    </a:srgbClr>
                  </a:outerShdw>
                </a:effectLst>
                <a:latin typeface="Segoe UI Semibold" pitchFamily="34" charset="0"/>
                <a:cs typeface="Segoe UI Semibold" pitchFamily="34" charset="0"/>
              </a:rPr>
              <a:t>Оформлення</a:t>
            </a:r>
            <a:endParaRPr lang="ru-RU" sz="4400" dirty="0">
              <a:effectLst>
                <a:outerShdw blurRad="38100" dist="38100" dir="2700000" algn="tl">
                  <a:srgbClr val="000000">
                    <a:alpha val="43137"/>
                  </a:srgbClr>
                </a:outerShdw>
              </a:effectLst>
              <a:latin typeface="Segoe UI Semibold" pitchFamily="34" charset="0"/>
              <a:cs typeface="Segoe UI Semibold" pitchFamily="34" charset="0"/>
            </a:endParaRPr>
          </a:p>
        </p:txBody>
      </p:sp>
    </p:spTree>
    <p:extLst>
      <p:ext uri="{BB962C8B-B14F-4D97-AF65-F5344CB8AC3E}">
        <p14:creationId xmlns:p14="http://schemas.microsoft.com/office/powerpoint/2010/main" val="11771672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Админ\Desktop\medicine_059.jpg"/>
          <p:cNvPicPr>
            <a:picLocks noChangeAspect="1" noChangeArrowheads="1"/>
          </p:cNvPicPr>
          <p:nvPr/>
        </p:nvPicPr>
        <p:blipFill>
          <a:blip r:embed="rId2" cstate="print"/>
          <a:srcRect t="32186"/>
          <a:stretch>
            <a:fillRect/>
          </a:stretch>
        </p:blipFill>
        <p:spPr bwMode="auto">
          <a:xfrm>
            <a:off x="5556851" y="4807707"/>
            <a:ext cx="2748949" cy="2636912"/>
          </a:xfrm>
          <a:prstGeom prst="rect">
            <a:avLst/>
          </a:prstGeom>
          <a:noFill/>
          <a:effectLst>
            <a:softEdge rad="317500"/>
          </a:effectLst>
        </p:spPr>
      </p:pic>
      <p:sp>
        <p:nvSpPr>
          <p:cNvPr id="2" name="Заголовок 1"/>
          <p:cNvSpPr>
            <a:spLocks noGrp="1"/>
          </p:cNvSpPr>
          <p:nvPr>
            <p:ph type="title"/>
          </p:nvPr>
        </p:nvSpPr>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b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br>
            <a:endPar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p:txBody>
      </p:sp>
      <p:sp>
        <p:nvSpPr>
          <p:cNvPr id="3" name="Содержимое 2"/>
          <p:cNvSpPr>
            <a:spLocks noGrp="1"/>
          </p:cNvSpPr>
          <p:nvPr>
            <p:ph sz="half" idx="4294967295"/>
          </p:nvPr>
        </p:nvSpPr>
        <p:spPr>
          <a:xfrm>
            <a:off x="179512" y="548680"/>
            <a:ext cx="4316288" cy="5577483"/>
          </a:xfrm>
        </p:spPr>
        <p:txBody>
          <a:bodyPr>
            <a:normAutofit fontScale="77500" lnSpcReduction="20000"/>
          </a:bodyPr>
          <a:lstStyle/>
          <a:p>
            <a:pPr marL="0" indent="0">
              <a:buNone/>
            </a:pP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До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позитивних</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якостей</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відносяться</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a:t>
            </a:r>
          </a:p>
          <a:p>
            <a:pPr marL="0" indent="0">
              <a:buNone/>
            </a:pP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зручність</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застосування</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пацієнтом</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a:t>
            </a:r>
          </a:p>
          <a:p>
            <a:pPr marL="0" indent="0">
              <a:buNone/>
            </a:pP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зручність</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транспортування</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a:t>
            </a:r>
          </a:p>
          <a:p>
            <a:pPr marL="0" indent="0">
              <a:buNone/>
            </a:pP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зручність</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зберігання</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(по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порівняння</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з порошками таблетки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менше</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схильні</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до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дії</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вологи</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повітря</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і світла);</a:t>
            </a:r>
          </a:p>
          <a:p>
            <a:pPr marL="0" indent="0">
              <a:buNone/>
            </a:pP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точність</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дозування</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вводяться</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в таблетки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лікарських</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речовин в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умовах</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масового</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виробництва</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a:t>
            </a:r>
          </a:p>
          <a:p>
            <a:pPr marL="0" indent="0">
              <a:buNone/>
            </a:pP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можливість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призначення</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в таблетках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лікарських</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речовин,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руйнівно</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діють</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на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зубну</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емаль</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a:t>
            </a:r>
          </a:p>
          <a:p>
            <a:pPr marL="0" indent="0">
              <a:buNone/>
            </a:pP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регулювання</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послідовного</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всмоктування</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окремих</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лікарських</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речовин з таблетки складного складу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багатошарові</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таблетки);</a:t>
            </a:r>
          </a:p>
          <a:p>
            <a:pPr marL="0" indent="0">
              <a:buNone/>
            </a:pP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пролонговану</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дію</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лікарських</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речовин;</a:t>
            </a:r>
          </a:p>
          <a:p>
            <a:pPr marL="0" indent="0">
              <a:buNone/>
            </a:pP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малий</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обсяг</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портативність</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a:t>
            </a:r>
          </a:p>
          <a:p>
            <a:pPr marL="0" indent="0">
              <a:buNone/>
            </a:pP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менший</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дискомфорт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від</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гіркого</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або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неприємного</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смаку або запаху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лікарської</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речовини.</a:t>
            </a:r>
            <a:endParaRPr lang="ru-RU" dirty="0"/>
          </a:p>
        </p:txBody>
      </p:sp>
      <p:sp>
        <p:nvSpPr>
          <p:cNvPr id="4" name="Объект 3"/>
          <p:cNvSpPr>
            <a:spLocks noGrp="1"/>
          </p:cNvSpPr>
          <p:nvPr>
            <p:ph sz="half" idx="4294967295"/>
          </p:nvPr>
        </p:nvSpPr>
        <p:spPr>
          <a:xfrm>
            <a:off x="4499992" y="692696"/>
            <a:ext cx="4186808" cy="5433467"/>
          </a:xfrm>
        </p:spPr>
        <p:txBody>
          <a:bodyPr>
            <a:normAutofit fontScale="70000" lnSpcReduction="20000"/>
          </a:bodyPr>
          <a:lstStyle/>
          <a:p>
            <a:pPr marL="0" indent="0" algn="just">
              <a:buNone/>
            </a:pP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Поряд</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з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цим</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таблетки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мають</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і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деякі</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недоліки</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p>
          <a:p>
            <a:pPr marL="0" indent="0" algn="just">
              <a:buNone/>
            </a:pP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лікарські</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засоби</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у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формі</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таблеток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починають</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діяти</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повільніше</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ніж</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лікарські</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засоби</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у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формі</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порошків</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оскільки</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таблетки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повинні</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спочатку</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розпастися</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лише</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потім</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лікарські</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речовини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починають</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розчинятися</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і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всмоктуватися</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в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організмі</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p>
          <a:p>
            <a:pPr marL="0" indent="0" algn="just">
              <a:buNone/>
            </a:pP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при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тривалому</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зберіганні</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таблеток в них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можуть</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відбуватися</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хімічні</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зміни</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p>
          <a:p>
            <a:pPr marL="0" indent="0" algn="just">
              <a:buNone/>
            </a:pP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в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деяких</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випадках</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таблетки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втрачають</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здатність</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розпадатися</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в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шлунково-кишковому</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тракті</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p>
          <a:p>
            <a:pPr marL="0" indent="0" algn="just">
              <a:buNone/>
            </a:pP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таблетки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можуть</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викликати</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механічне</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або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хімічне</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подразнення</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слизової</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оболонки</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органів</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травного тракту;</a:t>
            </a:r>
          </a:p>
          <a:p>
            <a:pPr marL="0" indent="0" algn="just">
              <a:buNone/>
            </a:pP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таблетки не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можуть</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бути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виписані</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дітям</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і людям,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які</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не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вміють</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їх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ковтати</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або таким,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що</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втратив</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цю</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здатність</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в </a:t>
            </a:r>
            <a:r>
              <a:rPr lang="ru-RU"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слу</a:t>
            </a:r>
            <a: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тих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чи</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інших</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причин. и</a:t>
            </a:r>
            <a:endParaRPr lang="ru-RU" dirty="0"/>
          </a:p>
        </p:txBody>
      </p:sp>
    </p:spTree>
    <p:extLst>
      <p:ext uri="{BB962C8B-B14F-4D97-AF65-F5344CB8AC3E}">
        <p14:creationId xmlns:p14="http://schemas.microsoft.com/office/powerpoint/2010/main" val="30246349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0"/>
            <a:ext cx="8229600" cy="1124744"/>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just"/>
            <a:r>
              <a:rPr lang="ru-RU" sz="1800" dirty="0" err="1"/>
              <a:t>Серед</a:t>
            </a:r>
            <a:r>
              <a:rPr lang="ru-RU" sz="1800" dirty="0"/>
              <a:t> таблеток </a:t>
            </a:r>
            <a:r>
              <a:rPr lang="ru-RU" sz="1800" dirty="0" err="1"/>
              <a:t>розрізняють</a:t>
            </a:r>
            <a:r>
              <a:rPr lang="ru-RU" sz="1800" dirty="0"/>
              <a:t> </a:t>
            </a:r>
            <a:r>
              <a:rPr lang="ru-RU" sz="1800" dirty="0" err="1"/>
              <a:t>шлунково-резистентні</a:t>
            </a:r>
            <a:r>
              <a:rPr lang="ru-RU" sz="1800" dirty="0"/>
              <a:t>, </a:t>
            </a:r>
            <a:r>
              <a:rPr lang="ru-RU" sz="1800" dirty="0" err="1"/>
              <a:t>непокриті</a:t>
            </a:r>
            <a:r>
              <a:rPr lang="ru-RU" sz="1800" dirty="0"/>
              <a:t>, </a:t>
            </a:r>
            <a:r>
              <a:rPr lang="ru-RU" sz="1800" dirty="0" err="1"/>
              <a:t>покриті</a:t>
            </a:r>
            <a:r>
              <a:rPr lang="ru-RU" sz="1800" dirty="0"/>
              <a:t>, </a:t>
            </a:r>
            <a:r>
              <a:rPr lang="ru-RU" sz="1800" dirty="0" err="1"/>
              <a:t>шипучі</a:t>
            </a:r>
            <a:r>
              <a:rPr lang="ru-RU" sz="1800" dirty="0"/>
              <a:t>, для </a:t>
            </a:r>
            <a:r>
              <a:rPr lang="ru-RU" sz="1800" dirty="0" err="1"/>
              <a:t>використання</a:t>
            </a:r>
            <a:r>
              <a:rPr lang="ru-RU" sz="1800" dirty="0"/>
              <a:t> в </a:t>
            </a:r>
            <a:r>
              <a:rPr lang="ru-RU" sz="1800" dirty="0" err="1"/>
              <a:t>порожнині</a:t>
            </a:r>
            <a:r>
              <a:rPr lang="ru-RU" sz="1800" dirty="0"/>
              <a:t> рота, з </a:t>
            </a:r>
            <a:r>
              <a:rPr lang="ru-RU" sz="1800" dirty="0" err="1"/>
              <a:t>модифікованим</a:t>
            </a:r>
            <a:r>
              <a:rPr lang="ru-RU" sz="1800" dirty="0"/>
              <a:t> </a:t>
            </a:r>
            <a:r>
              <a:rPr lang="ru-RU" sz="1800" dirty="0" err="1"/>
              <a:t>вивільненням</a:t>
            </a:r>
            <a:r>
              <a:rPr lang="ru-RU" sz="1800" dirty="0"/>
              <a:t>.</a:t>
            </a:r>
            <a:endParaRPr lang="ru-RU" sz="1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p:txBody>
      </p:sp>
      <p:sp>
        <p:nvSpPr>
          <p:cNvPr id="3" name="Содержимое 2"/>
          <p:cNvSpPr>
            <a:spLocks noGrp="1"/>
          </p:cNvSpPr>
          <p:nvPr>
            <p:ph idx="4294967295"/>
          </p:nvPr>
        </p:nvSpPr>
        <p:spPr>
          <a:xfrm>
            <a:off x="179512" y="1052736"/>
            <a:ext cx="8229600" cy="5184576"/>
          </a:xfrm>
        </p:spPr>
        <p:txBody>
          <a:bodyPr>
            <a:normAutofit fontScale="92500" lnSpcReduction="10000"/>
          </a:bodyPr>
          <a:lstStyle/>
          <a:p>
            <a:pPr marL="4763" indent="-4763" algn="just">
              <a:buNone/>
            </a:pPr>
            <a:r>
              <a:rPr lang="ru-RU" dirty="0" smtClean="0">
                <a:latin typeface="Times New Roman" pitchFamily="18" charset="0"/>
                <a:cs typeface="Times New Roman" pitchFamily="18" charset="0"/>
              </a:rPr>
              <a:t>   </a:t>
            </a:r>
            <a:r>
              <a:rPr lang="ru-RU" sz="1800" dirty="0" err="1"/>
              <a:t>Серед</a:t>
            </a:r>
            <a:r>
              <a:rPr lang="ru-RU" sz="1800" dirty="0"/>
              <a:t> таблеток </a:t>
            </a:r>
            <a:r>
              <a:rPr lang="ru-RU" sz="1800" dirty="0" err="1"/>
              <a:t>розрізняють</a:t>
            </a:r>
            <a:r>
              <a:rPr lang="ru-RU" sz="1800" dirty="0"/>
              <a:t> </a:t>
            </a:r>
            <a:r>
              <a:rPr lang="ru-RU" sz="1800" dirty="0" err="1"/>
              <a:t>шлунково-резистентні</a:t>
            </a:r>
            <a:r>
              <a:rPr lang="ru-RU" sz="1800" dirty="0"/>
              <a:t>, </a:t>
            </a:r>
            <a:r>
              <a:rPr lang="ru-RU" sz="1800" dirty="0" err="1"/>
              <a:t>непокриті</a:t>
            </a:r>
            <a:r>
              <a:rPr lang="ru-RU" sz="1800" dirty="0"/>
              <a:t>, </a:t>
            </a:r>
            <a:r>
              <a:rPr lang="ru-RU" sz="1800" dirty="0" err="1"/>
              <a:t>покриті</a:t>
            </a:r>
            <a:r>
              <a:rPr lang="ru-RU" sz="1800" dirty="0"/>
              <a:t>, </a:t>
            </a:r>
            <a:r>
              <a:rPr lang="ru-RU" sz="1800" dirty="0" err="1"/>
              <a:t>шипучі</a:t>
            </a:r>
            <a:r>
              <a:rPr lang="ru-RU" sz="1800" dirty="0"/>
              <a:t>, для </a:t>
            </a:r>
            <a:r>
              <a:rPr lang="ru-RU" sz="1800" dirty="0" err="1"/>
              <a:t>використання</a:t>
            </a:r>
            <a:r>
              <a:rPr lang="ru-RU" sz="1800" dirty="0"/>
              <a:t> в </a:t>
            </a:r>
            <a:r>
              <a:rPr lang="ru-RU" sz="1800" dirty="0" err="1"/>
              <a:t>порожнині</a:t>
            </a:r>
            <a:r>
              <a:rPr lang="ru-RU" sz="1800" dirty="0"/>
              <a:t> рота, з </a:t>
            </a:r>
            <a:r>
              <a:rPr lang="ru-RU" sz="1800" dirty="0" err="1"/>
              <a:t>модифікованим</a:t>
            </a:r>
            <a:r>
              <a:rPr lang="ru-RU" sz="1800" dirty="0"/>
              <a:t> </a:t>
            </a:r>
            <a:r>
              <a:rPr lang="ru-RU" sz="1800" dirty="0" err="1"/>
              <a:t>вивільненням</a:t>
            </a:r>
            <a:r>
              <a:rPr lang="ru-RU" sz="1800" dirty="0"/>
              <a:t>.</a:t>
            </a:r>
          </a:p>
          <a:p>
            <a:pPr marL="4763" indent="-4763" algn="just">
              <a:buNone/>
            </a:pPr>
            <a:r>
              <a:rPr lang="ru-RU" sz="1800" dirty="0" err="1"/>
              <a:t>Шлунково-резистентні</a:t>
            </a:r>
            <a:r>
              <a:rPr lang="ru-RU" sz="1800" dirty="0"/>
              <a:t> - таблетки, </a:t>
            </a:r>
            <a:r>
              <a:rPr lang="ru-RU" sz="1800" dirty="0" err="1"/>
              <a:t>стійкі</a:t>
            </a:r>
            <a:r>
              <a:rPr lang="ru-RU" sz="1800" dirty="0"/>
              <a:t> в </a:t>
            </a:r>
            <a:r>
              <a:rPr lang="ru-RU" sz="1800" dirty="0" err="1"/>
              <a:t>шлунковому</a:t>
            </a:r>
            <a:r>
              <a:rPr lang="ru-RU" sz="1800" dirty="0"/>
              <a:t> соку і </a:t>
            </a:r>
            <a:r>
              <a:rPr lang="ru-RU" sz="1800" dirty="0" err="1"/>
              <a:t>вивільняють</a:t>
            </a:r>
            <a:r>
              <a:rPr lang="ru-RU" sz="1800" dirty="0"/>
              <a:t> </a:t>
            </a:r>
            <a:r>
              <a:rPr lang="ru-RU" sz="1800" dirty="0" err="1"/>
              <a:t>лікарську</a:t>
            </a:r>
            <a:r>
              <a:rPr lang="ru-RU" sz="1800" dirty="0"/>
              <a:t> </a:t>
            </a:r>
            <a:r>
              <a:rPr lang="ru-RU" sz="1800" dirty="0" err="1"/>
              <a:t>речовину</a:t>
            </a:r>
            <a:r>
              <a:rPr lang="ru-RU" sz="1800" dirty="0"/>
              <a:t> або речовини в </a:t>
            </a:r>
            <a:r>
              <a:rPr lang="ru-RU" sz="1800" dirty="0" err="1"/>
              <a:t>кишковому</a:t>
            </a:r>
            <a:r>
              <a:rPr lang="ru-RU" sz="1800" dirty="0"/>
              <a:t> соку.</a:t>
            </a:r>
          </a:p>
          <a:p>
            <a:pPr marL="4763" indent="-4763" algn="just">
              <a:buNone/>
            </a:pPr>
            <a:r>
              <a:rPr lang="ru-RU" sz="1800" dirty="0" err="1"/>
              <a:t>Непокриті</a:t>
            </a:r>
            <a:r>
              <a:rPr lang="ru-RU" sz="1800" dirty="0"/>
              <a:t> - </a:t>
            </a:r>
            <a:r>
              <a:rPr lang="ru-RU" sz="1800" dirty="0" err="1"/>
              <a:t>одношарові</a:t>
            </a:r>
            <a:r>
              <a:rPr lang="ru-RU" sz="1800" dirty="0"/>
              <a:t> або </a:t>
            </a:r>
            <a:r>
              <a:rPr lang="ru-RU" sz="1800" dirty="0" err="1"/>
              <a:t>багатошарові</a:t>
            </a:r>
            <a:r>
              <a:rPr lang="ru-RU" sz="1800" dirty="0"/>
              <a:t> таблетки, </a:t>
            </a:r>
            <a:r>
              <a:rPr lang="ru-RU" sz="1800" dirty="0" err="1"/>
              <a:t>одержувані</a:t>
            </a:r>
            <a:r>
              <a:rPr lang="ru-RU" sz="1800" dirty="0"/>
              <a:t> </a:t>
            </a:r>
            <a:r>
              <a:rPr lang="ru-RU" sz="1800" dirty="0" err="1"/>
              <a:t>одноразовим</a:t>
            </a:r>
            <a:r>
              <a:rPr lang="ru-RU" sz="1800" dirty="0"/>
              <a:t> або </a:t>
            </a:r>
            <a:r>
              <a:rPr lang="ru-RU" sz="1800" dirty="0" err="1"/>
              <a:t>багаторазовим</a:t>
            </a:r>
            <a:r>
              <a:rPr lang="ru-RU" sz="1800" dirty="0"/>
              <a:t> </a:t>
            </a:r>
            <a:r>
              <a:rPr lang="ru-RU" sz="1800" dirty="0" err="1"/>
              <a:t>пресуванням</a:t>
            </a:r>
            <a:r>
              <a:rPr lang="ru-RU" sz="1800" dirty="0"/>
              <a:t>.</a:t>
            </a:r>
          </a:p>
          <a:p>
            <a:pPr marL="4763" indent="-4763" algn="just">
              <a:buNone/>
            </a:pPr>
            <a:r>
              <a:rPr lang="ru-RU" sz="1800" dirty="0" err="1"/>
              <a:t>Покриті</a:t>
            </a:r>
            <a:r>
              <a:rPr lang="ru-RU" sz="1800" dirty="0"/>
              <a:t> - таблетки, </a:t>
            </a:r>
            <a:r>
              <a:rPr lang="ru-RU" sz="1800" dirty="0" err="1"/>
              <a:t>вкриті</a:t>
            </a:r>
            <a:r>
              <a:rPr lang="ru-RU" sz="1800" dirty="0"/>
              <a:t> одним або </a:t>
            </a:r>
            <a:r>
              <a:rPr lang="ru-RU" sz="1800" dirty="0" err="1"/>
              <a:t>більше</a:t>
            </a:r>
            <a:r>
              <a:rPr lang="ru-RU" sz="1800" dirty="0"/>
              <a:t> шарами </a:t>
            </a:r>
            <a:r>
              <a:rPr lang="ru-RU" sz="1800" dirty="0" err="1"/>
              <a:t>різних</a:t>
            </a:r>
            <a:r>
              <a:rPr lang="ru-RU" sz="1800" dirty="0"/>
              <a:t> речовин, таких як </a:t>
            </a:r>
            <a:r>
              <a:rPr lang="ru-RU" sz="1800" dirty="0" err="1"/>
              <a:t>природні</a:t>
            </a:r>
            <a:r>
              <a:rPr lang="ru-RU" sz="1800" dirty="0"/>
              <a:t> і </a:t>
            </a:r>
            <a:r>
              <a:rPr lang="ru-RU" sz="1800" dirty="0" err="1"/>
              <a:t>синтетичні</a:t>
            </a:r>
            <a:r>
              <a:rPr lang="ru-RU" sz="1800" dirty="0"/>
              <a:t> </a:t>
            </a:r>
            <a:r>
              <a:rPr lang="ru-RU" sz="1800" dirty="0" err="1"/>
              <a:t>матеріали</a:t>
            </a:r>
            <a:r>
              <a:rPr lang="ru-RU" sz="1800" dirty="0"/>
              <a:t>, </a:t>
            </a:r>
            <a:r>
              <a:rPr lang="ru-RU" sz="1800" dirty="0" err="1"/>
              <a:t>вуглеводи</a:t>
            </a:r>
            <a:r>
              <a:rPr lang="ru-RU" sz="1800" dirty="0"/>
              <a:t>, </a:t>
            </a:r>
            <a:r>
              <a:rPr lang="ru-RU" sz="1800" dirty="0" err="1"/>
              <a:t>можливо</a:t>
            </a:r>
            <a:r>
              <a:rPr lang="ru-RU" sz="1800" dirty="0"/>
              <a:t>, з </a:t>
            </a:r>
            <a:r>
              <a:rPr lang="ru-RU" sz="1800" dirty="0" err="1"/>
              <a:t>додаванням</a:t>
            </a:r>
            <a:r>
              <a:rPr lang="ru-RU" sz="1800" dirty="0"/>
              <a:t> </a:t>
            </a:r>
            <a:r>
              <a:rPr lang="ru-RU" sz="1800" dirty="0" err="1"/>
              <a:t>поверхнево</a:t>
            </a:r>
            <a:r>
              <a:rPr lang="ru-RU" sz="1800" dirty="0"/>
              <a:t>-активних речовин.</a:t>
            </a:r>
          </a:p>
          <a:p>
            <a:pPr marL="4763" indent="-4763" algn="just">
              <a:buNone/>
            </a:pPr>
            <a:r>
              <a:rPr lang="ru-RU" sz="1800" dirty="0" err="1"/>
              <a:t>Шипучі</a:t>
            </a:r>
            <a:r>
              <a:rPr lang="ru-RU" sz="1800" dirty="0"/>
              <a:t> - </a:t>
            </a:r>
            <a:r>
              <a:rPr lang="ru-RU" sz="1800" dirty="0" err="1"/>
              <a:t>непокриті</a:t>
            </a:r>
            <a:r>
              <a:rPr lang="ru-RU" sz="1800" dirty="0"/>
              <a:t> таблетки, </a:t>
            </a:r>
            <a:r>
              <a:rPr lang="ru-RU" sz="1800" dirty="0" err="1"/>
              <a:t>зазвичай</a:t>
            </a:r>
            <a:r>
              <a:rPr lang="ru-RU" sz="1800" dirty="0"/>
              <a:t> </a:t>
            </a:r>
            <a:r>
              <a:rPr lang="ru-RU" sz="1800" dirty="0" err="1"/>
              <a:t>містять</a:t>
            </a:r>
            <a:r>
              <a:rPr lang="ru-RU" sz="1800" dirty="0"/>
              <a:t> </a:t>
            </a:r>
            <a:r>
              <a:rPr lang="ru-RU" sz="1800" dirty="0" err="1"/>
              <a:t>кислотні</a:t>
            </a:r>
            <a:r>
              <a:rPr lang="ru-RU" sz="1800" dirty="0"/>
              <a:t> речовини і </a:t>
            </a:r>
            <a:r>
              <a:rPr lang="ru-RU" sz="1800" dirty="0" err="1"/>
              <a:t>карбонати</a:t>
            </a:r>
            <a:r>
              <a:rPr lang="ru-RU" sz="1800" dirty="0"/>
              <a:t> або </a:t>
            </a:r>
            <a:r>
              <a:rPr lang="ru-RU" sz="1800" dirty="0" err="1"/>
              <a:t>гідрокарбонати</a:t>
            </a:r>
            <a:r>
              <a:rPr lang="ru-RU" sz="1800" dirty="0"/>
              <a:t>, </a:t>
            </a:r>
            <a:r>
              <a:rPr lang="ru-RU" sz="1800" dirty="0" err="1"/>
              <a:t>які</a:t>
            </a:r>
            <a:r>
              <a:rPr lang="ru-RU" sz="1800" dirty="0"/>
              <a:t> </a:t>
            </a:r>
            <a:r>
              <a:rPr lang="ru-RU" sz="1800" dirty="0" err="1"/>
              <a:t>швидко</a:t>
            </a:r>
            <a:r>
              <a:rPr lang="ru-RU" sz="1800" dirty="0"/>
              <a:t> </a:t>
            </a:r>
            <a:r>
              <a:rPr lang="ru-RU" sz="1800" dirty="0" err="1"/>
              <a:t>реагують</a:t>
            </a:r>
            <a:r>
              <a:rPr lang="ru-RU" sz="1800" dirty="0"/>
              <a:t> в </a:t>
            </a:r>
            <a:r>
              <a:rPr lang="ru-RU" sz="1800" dirty="0" err="1"/>
              <a:t>воді</a:t>
            </a:r>
            <a:r>
              <a:rPr lang="ru-RU" sz="1800" dirty="0"/>
              <a:t> з </a:t>
            </a:r>
            <a:r>
              <a:rPr lang="ru-RU" sz="1800" dirty="0" err="1"/>
              <a:t>виділенням</a:t>
            </a:r>
            <a:r>
              <a:rPr lang="ru-RU" sz="1800" dirty="0"/>
              <a:t> </a:t>
            </a:r>
            <a:r>
              <a:rPr lang="ru-RU" sz="1800" dirty="0" err="1"/>
              <a:t>діоксиду</a:t>
            </a:r>
            <a:r>
              <a:rPr lang="ru-RU" sz="1800" dirty="0"/>
              <a:t> </a:t>
            </a:r>
            <a:r>
              <a:rPr lang="ru-RU" sz="1800" dirty="0" err="1"/>
              <a:t>вуглецю</a:t>
            </a:r>
            <a:r>
              <a:rPr lang="ru-RU" sz="1800" dirty="0"/>
              <a:t>.</a:t>
            </a:r>
          </a:p>
          <a:p>
            <a:pPr marL="4763" indent="-4763" algn="just">
              <a:buNone/>
            </a:pPr>
            <a:r>
              <a:rPr lang="ru-RU" sz="1800" dirty="0"/>
              <a:t>Для </a:t>
            </a:r>
            <a:r>
              <a:rPr lang="ru-RU" sz="1800" dirty="0" err="1"/>
              <a:t>використання</a:t>
            </a:r>
            <a:r>
              <a:rPr lang="ru-RU" sz="1800" dirty="0"/>
              <a:t> в </a:t>
            </a:r>
            <a:r>
              <a:rPr lang="ru-RU" sz="1800" dirty="0" err="1"/>
              <a:t>порожнині</a:t>
            </a:r>
            <a:r>
              <a:rPr lang="ru-RU" sz="1800" dirty="0"/>
              <a:t> рота - </a:t>
            </a:r>
            <a:r>
              <a:rPr lang="ru-RU" sz="1800" dirty="0" err="1"/>
              <a:t>зазвичай</a:t>
            </a:r>
            <a:r>
              <a:rPr lang="ru-RU" sz="1800" dirty="0"/>
              <a:t> </a:t>
            </a:r>
            <a:r>
              <a:rPr lang="ru-RU" sz="1800" dirty="0" err="1"/>
              <a:t>непокриті</a:t>
            </a:r>
            <a:r>
              <a:rPr lang="ru-RU" sz="1800" dirty="0"/>
              <a:t> таблетки, </a:t>
            </a:r>
            <a:r>
              <a:rPr lang="ru-RU" sz="1800" dirty="0" err="1"/>
              <a:t>отримані</a:t>
            </a:r>
            <a:r>
              <a:rPr lang="ru-RU" sz="1800" dirty="0"/>
              <a:t> за </a:t>
            </a:r>
            <a:r>
              <a:rPr lang="ru-RU" sz="1800" dirty="0" err="1"/>
              <a:t>спеціальною</a:t>
            </a:r>
            <a:r>
              <a:rPr lang="ru-RU" sz="1800" dirty="0"/>
              <a:t> </a:t>
            </a:r>
            <a:r>
              <a:rPr lang="ru-RU" sz="1800" dirty="0" err="1"/>
              <a:t>технологією</a:t>
            </a:r>
            <a:r>
              <a:rPr lang="ru-RU" sz="1800" dirty="0"/>
              <a:t> з метою </a:t>
            </a:r>
            <a:r>
              <a:rPr lang="ru-RU" sz="1800" dirty="0" err="1"/>
              <a:t>вивільнення</a:t>
            </a:r>
            <a:r>
              <a:rPr lang="ru-RU" sz="1800" dirty="0"/>
              <a:t> </a:t>
            </a:r>
            <a:r>
              <a:rPr lang="ru-RU" sz="1800" dirty="0" err="1"/>
              <a:t>лікарської</a:t>
            </a:r>
            <a:r>
              <a:rPr lang="ru-RU" sz="1800" dirty="0"/>
              <a:t> речовини або речовин в </a:t>
            </a:r>
            <a:r>
              <a:rPr lang="ru-RU" sz="1800" dirty="0" err="1"/>
              <a:t>порожнині</a:t>
            </a:r>
            <a:r>
              <a:rPr lang="ru-RU" sz="1800" dirty="0"/>
              <a:t> рота і </a:t>
            </a:r>
            <a:r>
              <a:rPr lang="ru-RU" sz="1800" dirty="0" err="1"/>
              <a:t>забезпечення</a:t>
            </a:r>
            <a:r>
              <a:rPr lang="ru-RU" sz="1800" dirty="0"/>
              <a:t> </a:t>
            </a:r>
            <a:r>
              <a:rPr lang="ru-RU" sz="1800" dirty="0" err="1"/>
              <a:t>місцевого</a:t>
            </a:r>
            <a:r>
              <a:rPr lang="ru-RU" sz="1800" dirty="0"/>
              <a:t> або </a:t>
            </a:r>
            <a:r>
              <a:rPr lang="ru-RU" sz="1800" dirty="0" err="1"/>
              <a:t>общерезорбтивного</a:t>
            </a:r>
            <a:r>
              <a:rPr lang="ru-RU" sz="1800" dirty="0"/>
              <a:t> </a:t>
            </a:r>
            <a:r>
              <a:rPr lang="ru-RU" sz="1800" dirty="0" err="1"/>
              <a:t>дії</a:t>
            </a:r>
            <a:r>
              <a:rPr lang="ru-RU" sz="1800" dirty="0"/>
              <a:t> (таблетки </a:t>
            </a:r>
            <a:r>
              <a:rPr lang="ru-RU" sz="1800" dirty="0" err="1"/>
              <a:t>защічні</a:t>
            </a:r>
            <a:r>
              <a:rPr lang="ru-RU" sz="1800" dirty="0"/>
              <a:t>, </a:t>
            </a:r>
            <a:r>
              <a:rPr lang="ru-RU" sz="1800" dirty="0" err="1"/>
              <a:t>сублінгвальниє</a:t>
            </a:r>
            <a:r>
              <a:rPr lang="ru-RU" sz="1800" dirty="0"/>
              <a:t> і </a:t>
            </a:r>
            <a:r>
              <a:rPr lang="ru-RU" sz="1800" dirty="0" err="1"/>
              <a:t>ін</a:t>
            </a:r>
            <a:r>
              <a:rPr lang="ru-RU" sz="1800" dirty="0"/>
              <a:t>.).</a:t>
            </a:r>
          </a:p>
          <a:p>
            <a:pPr marL="4763" indent="-4763" algn="just">
              <a:buNone/>
            </a:pPr>
            <a:r>
              <a:rPr lang="ru-RU" sz="1800" dirty="0"/>
              <a:t>З </a:t>
            </a:r>
            <a:r>
              <a:rPr lang="ru-RU" sz="1800" dirty="0" err="1"/>
              <a:t>модифікованим</a:t>
            </a:r>
            <a:r>
              <a:rPr lang="ru-RU" sz="1800" dirty="0"/>
              <a:t> </a:t>
            </a:r>
            <a:r>
              <a:rPr lang="ru-RU" sz="1800" dirty="0" err="1"/>
              <a:t>вивільненням</a:t>
            </a:r>
            <a:r>
              <a:rPr lang="ru-RU" sz="1800" dirty="0"/>
              <a:t> - </a:t>
            </a:r>
            <a:r>
              <a:rPr lang="ru-RU" sz="1800" dirty="0" err="1"/>
              <a:t>покриті</a:t>
            </a:r>
            <a:r>
              <a:rPr lang="ru-RU" sz="1800" dirty="0"/>
              <a:t> або </a:t>
            </a:r>
            <a:r>
              <a:rPr lang="ru-RU" sz="1800" dirty="0" err="1"/>
              <a:t>непокриті</a:t>
            </a:r>
            <a:r>
              <a:rPr lang="ru-RU" sz="1800" dirty="0"/>
              <a:t> таблетки, </a:t>
            </a:r>
            <a:r>
              <a:rPr lang="ru-RU" sz="1800" dirty="0" err="1"/>
              <a:t>що</a:t>
            </a:r>
            <a:r>
              <a:rPr lang="ru-RU" sz="1800" dirty="0"/>
              <a:t> </a:t>
            </a:r>
            <a:r>
              <a:rPr lang="ru-RU" sz="1800" dirty="0" err="1"/>
              <a:t>містять</a:t>
            </a:r>
            <a:r>
              <a:rPr lang="ru-RU" sz="1800" dirty="0"/>
              <a:t> </a:t>
            </a:r>
            <a:r>
              <a:rPr lang="ru-RU" sz="1800" dirty="0" err="1"/>
              <a:t>спеціальні</a:t>
            </a:r>
            <a:r>
              <a:rPr lang="ru-RU" sz="1800" dirty="0"/>
              <a:t> </a:t>
            </a:r>
            <a:r>
              <a:rPr lang="ru-RU" sz="1800" dirty="0" err="1"/>
              <a:t>допоміжні</a:t>
            </a:r>
            <a:r>
              <a:rPr lang="ru-RU" sz="1800" dirty="0"/>
              <a:t> речовини або </a:t>
            </a:r>
            <a:r>
              <a:rPr lang="ru-RU" sz="1800" dirty="0" err="1"/>
              <a:t>отримані</a:t>
            </a:r>
            <a:r>
              <a:rPr lang="ru-RU" sz="1800" dirty="0"/>
              <a:t> за особливою </a:t>
            </a:r>
            <a:r>
              <a:rPr lang="ru-RU" sz="1800" dirty="0" err="1"/>
              <a:t>технологією</a:t>
            </a:r>
            <a:r>
              <a:rPr lang="ru-RU" sz="1800" dirty="0"/>
              <a:t>, </a:t>
            </a:r>
            <a:r>
              <a:rPr lang="ru-RU" sz="1800" dirty="0" err="1"/>
              <a:t>що</a:t>
            </a:r>
            <a:r>
              <a:rPr lang="ru-RU" sz="1800" dirty="0"/>
              <a:t> </a:t>
            </a:r>
            <a:r>
              <a:rPr lang="ru-RU" sz="1800" dirty="0" err="1"/>
              <a:t>дозволяє</a:t>
            </a:r>
            <a:r>
              <a:rPr lang="ru-RU" sz="1800" dirty="0"/>
              <a:t> </a:t>
            </a:r>
            <a:r>
              <a:rPr lang="ru-RU" sz="1800" dirty="0" err="1"/>
              <a:t>програмувати</a:t>
            </a:r>
            <a:r>
              <a:rPr lang="ru-RU" sz="1800" dirty="0"/>
              <a:t> </a:t>
            </a:r>
            <a:r>
              <a:rPr lang="ru-RU" sz="1800" dirty="0" err="1"/>
              <a:t>швидкість</a:t>
            </a:r>
            <a:r>
              <a:rPr lang="ru-RU" sz="1800" dirty="0"/>
              <a:t> або </a:t>
            </a:r>
            <a:r>
              <a:rPr lang="ru-RU" sz="1800" dirty="0" err="1"/>
              <a:t>місце</a:t>
            </a:r>
            <a:r>
              <a:rPr lang="ru-RU" sz="1800" dirty="0"/>
              <a:t> </a:t>
            </a:r>
            <a:r>
              <a:rPr lang="ru-RU" sz="1800" dirty="0" err="1"/>
              <a:t>вивільнення</a:t>
            </a:r>
            <a:r>
              <a:rPr lang="ru-RU" sz="1800" dirty="0"/>
              <a:t> </a:t>
            </a:r>
            <a:r>
              <a:rPr lang="ru-RU" sz="1800" dirty="0" err="1"/>
              <a:t>лікарської</a:t>
            </a:r>
            <a:r>
              <a:rPr lang="ru-RU" sz="1800" dirty="0"/>
              <a:t> речовини.</a:t>
            </a:r>
          </a:p>
          <a:p>
            <a:pPr marL="4763" indent="-4763" algn="just">
              <a:buNone/>
            </a:pPr>
            <a:endParaRPr lang="ru-RU" sz="1800" dirty="0">
              <a:latin typeface="Times New Roman" pitchFamily="18" charset="0"/>
              <a:cs typeface="Times New Roman" pitchFamily="18" charset="0"/>
            </a:endParaRPr>
          </a:p>
        </p:txBody>
      </p:sp>
    </p:spTree>
    <p:extLst>
      <p:ext uri="{BB962C8B-B14F-4D97-AF65-F5344CB8AC3E}">
        <p14:creationId xmlns:p14="http://schemas.microsoft.com/office/powerpoint/2010/main" val="21441336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67544" y="188640"/>
            <a:ext cx="8229600" cy="1143000"/>
          </a:xfrm>
        </p:spPr>
        <p:txBody>
          <a:bodyPr>
            <a:noAutofit/>
          </a:bodyPr>
          <a:lstStyle/>
          <a:p>
            <a:pPr marL="0" indent="0" algn="just">
              <a:buNone/>
            </a:pPr>
            <a:r>
              <a:rPr lang="ru-RU" sz="2000" dirty="0" smtClean="0"/>
              <a:t>До </a:t>
            </a:r>
            <a:r>
              <a:rPr lang="ru-RU" sz="2000" dirty="0" err="1"/>
              <a:t>твердих</a:t>
            </a:r>
            <a:r>
              <a:rPr lang="ru-RU" sz="2000" dirty="0"/>
              <a:t> </a:t>
            </a:r>
            <a:r>
              <a:rPr lang="ru-RU" sz="2000" dirty="0" err="1"/>
              <a:t>лікарських</a:t>
            </a:r>
            <a:r>
              <a:rPr lang="ru-RU" sz="2000" dirty="0"/>
              <a:t> форм </a:t>
            </a:r>
            <a:r>
              <a:rPr lang="ru-RU" sz="2000" dirty="0" err="1"/>
              <a:t>відносяться</a:t>
            </a:r>
            <a:r>
              <a:rPr lang="ru-RU" sz="2000" dirty="0"/>
              <a:t> порошки, таблетки, </a:t>
            </a:r>
            <a:r>
              <a:rPr lang="ru-RU" sz="2000" dirty="0" err="1"/>
              <a:t>капсули</a:t>
            </a:r>
            <a:r>
              <a:rPr lang="ru-RU" sz="2000" dirty="0"/>
              <a:t>, драже, </a:t>
            </a:r>
            <a:r>
              <a:rPr lang="ru-RU" sz="2000" dirty="0" err="1"/>
              <a:t>гранули</a:t>
            </a:r>
            <a:r>
              <a:rPr lang="ru-RU" sz="2000" dirty="0"/>
              <a:t>, пастилки, </a:t>
            </a:r>
            <a:r>
              <a:rPr lang="ru-RU" sz="2000" dirty="0" err="1"/>
              <a:t>карамелі</a:t>
            </a:r>
            <a:r>
              <a:rPr lang="ru-RU" sz="2000" dirty="0"/>
              <a:t>, </a:t>
            </a:r>
            <a:r>
              <a:rPr lang="ru-RU" sz="2000" dirty="0" err="1"/>
              <a:t>олівці</a:t>
            </a:r>
            <a:r>
              <a:rPr lang="ru-RU" sz="2000" dirty="0"/>
              <a:t>, </a:t>
            </a:r>
            <a:r>
              <a:rPr lang="ru-RU" sz="2000" dirty="0" err="1"/>
              <a:t>полімерні</a:t>
            </a:r>
            <a:r>
              <a:rPr lang="ru-RU" sz="2000" dirty="0"/>
              <a:t> пластинки.</a:t>
            </a:r>
            <a:br>
              <a:rPr lang="ru-RU" sz="2000" dirty="0"/>
            </a:br>
            <a:r>
              <a:rPr lang="ru-RU" sz="1800" dirty="0"/>
              <a:t/>
            </a:r>
            <a:br>
              <a:rPr lang="ru-RU" sz="1800" dirty="0"/>
            </a:br>
            <a:r>
              <a:rPr lang="ru-RU" sz="1400" dirty="0">
                <a:solidFill>
                  <a:schemeClr val="tx1"/>
                </a:solidFill>
              </a:rPr>
              <a:t/>
            </a:r>
            <a:br>
              <a:rPr lang="ru-RU" sz="1400" dirty="0">
                <a:solidFill>
                  <a:schemeClr val="tx1"/>
                </a:solidFill>
              </a:rPr>
            </a:br>
            <a:r>
              <a:rPr lang="ru-RU" sz="3200" dirty="0" smtClean="0"/>
              <a:t/>
            </a:r>
            <a:br>
              <a:rPr lang="ru-RU" sz="3200" dirty="0" smtClean="0"/>
            </a:br>
            <a:r>
              <a:rPr lang="ru-RU" sz="3200" dirty="0"/>
              <a:t/>
            </a:r>
            <a:br>
              <a:rPr lang="ru-RU" sz="3200" dirty="0"/>
            </a:br>
            <a:r>
              <a:rPr lang="ru-RU" sz="3200" b="1" dirty="0" smtClean="0">
                <a:latin typeface="Times New Roman" pitchFamily="18" charset="0"/>
                <a:cs typeface="Times New Roman" pitchFamily="18" charset="0"/>
              </a:rPr>
              <a:t/>
            </a:r>
            <a:br>
              <a:rPr lang="ru-RU" sz="3200" b="1" dirty="0" smtClean="0">
                <a:latin typeface="Times New Roman" pitchFamily="18" charset="0"/>
                <a:cs typeface="Times New Roman" pitchFamily="18" charset="0"/>
              </a:rPr>
            </a:br>
            <a:r>
              <a:rPr lang="ru-RU" sz="3200" b="1" dirty="0" smtClean="0">
                <a:latin typeface="Times New Roman" pitchFamily="18" charset="0"/>
                <a:cs typeface="Times New Roman" pitchFamily="18" charset="0"/>
              </a:rPr>
              <a:t> </a:t>
            </a:r>
            <a:r>
              <a:rPr lang="ru-RU" sz="3200" b="1" dirty="0">
                <a:latin typeface="Times New Roman" pitchFamily="18" charset="0"/>
                <a:cs typeface="Times New Roman" pitchFamily="18" charset="0"/>
              </a:rPr>
              <a:t/>
            </a:r>
            <a:br>
              <a:rPr lang="ru-RU" sz="3200" b="1" dirty="0">
                <a:latin typeface="Times New Roman" pitchFamily="18" charset="0"/>
                <a:cs typeface="Times New Roman" pitchFamily="18" charset="0"/>
              </a:rPr>
            </a:br>
            <a:r>
              <a:rPr lang="ru-RU" sz="3200" dirty="0"/>
              <a:t/>
            </a:r>
            <a:br>
              <a:rPr lang="ru-RU" sz="3200" dirty="0"/>
            </a:br>
            <a:endParaRPr lang="ru-RU" sz="3200" dirty="0"/>
          </a:p>
        </p:txBody>
      </p:sp>
      <p:sp>
        <p:nvSpPr>
          <p:cNvPr id="3" name="Содержимое 2"/>
          <p:cNvSpPr>
            <a:spLocks noGrp="1"/>
          </p:cNvSpPr>
          <p:nvPr>
            <p:ph sz="half" idx="4294967295"/>
          </p:nvPr>
        </p:nvSpPr>
        <p:spPr>
          <a:effectLst>
            <a:outerShdw blurRad="50800" dist="38100" dir="2700000" algn="tl" rotWithShape="0">
              <a:prstClr val="black">
                <a:alpha val="40000"/>
              </a:prstClr>
            </a:outerShdw>
          </a:effectLst>
          <a:scene3d>
            <a:camera prst="perspectiveLeft"/>
            <a:lightRig rig="threePt" dir="t"/>
          </a:scene3d>
        </p:spPr>
        <p:txBody>
          <a:bodyPr>
            <a:normAutofit/>
          </a:bodyPr>
          <a:lstStyle/>
          <a:p>
            <a:pPr>
              <a:buNone/>
            </a:pPr>
            <a:r>
              <a:rPr lang="ru-RU" sz="4000" dirty="0" smtClean="0"/>
              <a:t>.</a:t>
            </a:r>
            <a:endParaRPr lang="ru-RU" sz="4000" dirty="0"/>
          </a:p>
        </p:txBody>
      </p:sp>
      <p:sp>
        <p:nvSpPr>
          <p:cNvPr id="6" name="Объект 5"/>
          <p:cNvSpPr>
            <a:spLocks noGrp="1"/>
          </p:cNvSpPr>
          <p:nvPr>
            <p:ph sz="half" idx="4294967295"/>
          </p:nvPr>
        </p:nvSpPr>
        <p:spPr>
          <a:xfrm>
            <a:off x="3779912" y="1600200"/>
            <a:ext cx="4906888" cy="4525963"/>
          </a:xfrm>
        </p:spPr>
        <p:txBody>
          <a:bodyPr>
            <a:normAutofit/>
          </a:bodyPr>
          <a:lstStyle/>
          <a:p>
            <a:pPr algn="just"/>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Таблетки - тверда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дозуюча</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лікарська</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форма,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що</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отримується</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пресуванням</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лікарських</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речовин,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суміші</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лікарських</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і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допоміжних</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речовин або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формуванням</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лікарських</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мас</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і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призначена</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для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внутрішнього</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сублингвального</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зовнішнього</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або парентерального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застосування</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a:t>
            </a:r>
            <a:endParaRPr lang="ru-RU" dirty="0"/>
          </a:p>
        </p:txBody>
      </p:sp>
      <p:pic>
        <p:nvPicPr>
          <p:cNvPr id="9" name="Picture 2" descr="C:\Users\Админ\Desktop\apteka.jpg"/>
          <p:cNvPicPr>
            <a:picLocks noChangeAspect="1" noChangeArrowheads="1"/>
          </p:cNvPicPr>
          <p:nvPr/>
        </p:nvPicPr>
        <p:blipFill>
          <a:blip r:embed="rId2" cstate="print"/>
          <a:srcRect/>
          <a:stretch>
            <a:fillRect/>
          </a:stretch>
        </p:blipFill>
        <p:spPr bwMode="auto">
          <a:xfrm>
            <a:off x="0" y="1124744"/>
            <a:ext cx="3957252" cy="3865154"/>
          </a:xfrm>
          <a:prstGeom prst="rect">
            <a:avLst/>
          </a:prstGeom>
          <a:noFill/>
          <a:effectLst>
            <a:softEdge rad="317500"/>
          </a:effectLst>
        </p:spPr>
      </p:pic>
    </p:spTree>
    <p:extLst>
      <p:ext uri="{BB962C8B-B14F-4D97-AF65-F5344CB8AC3E}">
        <p14:creationId xmlns:p14="http://schemas.microsoft.com/office/powerpoint/2010/main" val="41326020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457200" y="274638"/>
            <a:ext cx="8229600" cy="1143000"/>
          </a:xfrm>
        </p:spPr>
        <p:txBody>
          <a:bodyPr>
            <a:normAutofit fontScale="90000"/>
          </a:bodyPr>
          <a:lstStyle/>
          <a:p>
            <a:pPr algn="just"/>
            <a:r>
              <a:rPr lang="ru-RU" sz="2200" dirty="0">
                <a:solidFill>
                  <a:srgbClr val="7030A0"/>
                </a:solidFill>
              </a:rPr>
              <a:t/>
            </a:r>
            <a:br>
              <a:rPr lang="ru-RU" sz="2200" dirty="0">
                <a:solidFill>
                  <a:srgbClr val="7030A0"/>
                </a:solidFill>
              </a:rPr>
            </a:br>
            <a:r>
              <a:rPr lang="ru-RU" sz="2200" dirty="0">
                <a:solidFill>
                  <a:srgbClr val="7030A0"/>
                </a:solidFill>
              </a:rPr>
              <a:t>До </a:t>
            </a:r>
            <a:r>
              <a:rPr lang="ru-RU" sz="2200" dirty="0" err="1">
                <a:solidFill>
                  <a:srgbClr val="7030A0"/>
                </a:solidFill>
              </a:rPr>
              <a:t>субстанцій</a:t>
            </a:r>
            <a:r>
              <a:rPr lang="ru-RU" sz="2200" dirty="0">
                <a:solidFill>
                  <a:srgbClr val="7030A0"/>
                </a:solidFill>
              </a:rPr>
              <a:t>, </a:t>
            </a:r>
            <a:r>
              <a:rPr lang="ru-RU" sz="2200" dirty="0" err="1">
                <a:solidFill>
                  <a:srgbClr val="7030A0"/>
                </a:solidFill>
              </a:rPr>
              <a:t>що</a:t>
            </a:r>
            <a:r>
              <a:rPr lang="ru-RU" sz="2200" dirty="0">
                <a:solidFill>
                  <a:srgbClr val="7030A0"/>
                </a:solidFill>
              </a:rPr>
              <a:t> </a:t>
            </a:r>
            <a:r>
              <a:rPr lang="ru-RU" sz="2200" dirty="0" err="1">
                <a:solidFill>
                  <a:srgbClr val="7030A0"/>
                </a:solidFill>
              </a:rPr>
              <a:t>використовуються</a:t>
            </a:r>
            <a:r>
              <a:rPr lang="ru-RU" sz="2200" dirty="0">
                <a:solidFill>
                  <a:srgbClr val="7030A0"/>
                </a:solidFill>
              </a:rPr>
              <a:t> у </a:t>
            </a:r>
            <a:r>
              <a:rPr lang="ru-RU" sz="2200" dirty="0" err="1">
                <a:solidFill>
                  <a:srgbClr val="7030A0"/>
                </a:solidFill>
              </a:rPr>
              <a:t>виробництві</a:t>
            </a:r>
            <a:r>
              <a:rPr lang="ru-RU" sz="2200" dirty="0">
                <a:solidFill>
                  <a:srgbClr val="7030A0"/>
                </a:solidFill>
              </a:rPr>
              <a:t> таблеток, </a:t>
            </a:r>
            <a:r>
              <a:rPr lang="ru-RU" sz="2200" dirty="0" err="1">
                <a:solidFill>
                  <a:srgbClr val="7030A0"/>
                </a:solidFill>
              </a:rPr>
              <a:t>пред'являються</a:t>
            </a:r>
            <a:r>
              <a:rPr lang="ru-RU" sz="2200" dirty="0">
                <a:solidFill>
                  <a:srgbClr val="7030A0"/>
                </a:solidFill>
              </a:rPr>
              <a:t> </a:t>
            </a:r>
            <a:r>
              <a:rPr lang="ru-RU" sz="2200" dirty="0" err="1">
                <a:solidFill>
                  <a:srgbClr val="7030A0"/>
                </a:solidFill>
              </a:rPr>
              <a:t>певні</a:t>
            </a:r>
            <a:r>
              <a:rPr lang="ru-RU" sz="2200" dirty="0">
                <a:solidFill>
                  <a:srgbClr val="7030A0"/>
                </a:solidFill>
              </a:rPr>
              <a:t> </a:t>
            </a:r>
            <a:r>
              <a:rPr lang="ru-RU" sz="2200" dirty="0" err="1">
                <a:solidFill>
                  <a:srgbClr val="7030A0"/>
                </a:solidFill>
              </a:rPr>
              <a:t>вимоги</a:t>
            </a:r>
            <a:r>
              <a:rPr lang="ru-RU" sz="2200" dirty="0">
                <a:solidFill>
                  <a:srgbClr val="7030A0"/>
                </a:solidFill>
              </a:rPr>
              <a:t>, </a:t>
            </a:r>
            <a:r>
              <a:rPr lang="ru-RU" sz="2200" dirty="0" err="1">
                <a:solidFill>
                  <a:srgbClr val="7030A0"/>
                </a:solidFill>
              </a:rPr>
              <a:t>які</a:t>
            </a:r>
            <a:r>
              <a:rPr lang="ru-RU" sz="2200" dirty="0">
                <a:solidFill>
                  <a:srgbClr val="7030A0"/>
                </a:solidFill>
              </a:rPr>
              <a:t>, як правило, </a:t>
            </a:r>
            <a:r>
              <a:rPr lang="ru-RU" sz="2200" dirty="0" err="1">
                <a:solidFill>
                  <a:srgbClr val="7030A0"/>
                </a:solidFill>
              </a:rPr>
              <a:t>укладаються</a:t>
            </a:r>
            <a:r>
              <a:rPr lang="ru-RU" sz="2200" dirty="0">
                <a:solidFill>
                  <a:srgbClr val="7030A0"/>
                </a:solidFill>
              </a:rPr>
              <a:t> </a:t>
            </a:r>
            <a:r>
              <a:rPr lang="ru-RU" sz="2200" dirty="0" err="1">
                <a:solidFill>
                  <a:srgbClr val="7030A0"/>
                </a:solidFill>
              </a:rPr>
              <a:t>відповідно</a:t>
            </a:r>
            <a:r>
              <a:rPr lang="ru-RU" sz="2200" dirty="0">
                <a:solidFill>
                  <a:srgbClr val="7030A0"/>
                </a:solidFill>
              </a:rPr>
              <a:t> до строго </a:t>
            </a:r>
            <a:r>
              <a:rPr lang="ru-RU" sz="2200" dirty="0" err="1">
                <a:solidFill>
                  <a:srgbClr val="7030A0"/>
                </a:solidFill>
              </a:rPr>
              <a:t>певні</a:t>
            </a:r>
            <a:r>
              <a:rPr lang="ru-RU" sz="2200" dirty="0">
                <a:solidFill>
                  <a:srgbClr val="7030A0"/>
                </a:solidFill>
              </a:rPr>
              <a:t> </a:t>
            </a:r>
            <a:r>
              <a:rPr lang="ru-RU" sz="2200" dirty="0" err="1">
                <a:solidFill>
                  <a:srgbClr val="7030A0"/>
                </a:solidFill>
              </a:rPr>
              <a:t>властивості</a:t>
            </a:r>
            <a:r>
              <a:rPr lang="ru-RU" sz="2200" dirty="0">
                <a:solidFill>
                  <a:srgbClr val="7030A0"/>
                </a:solidFill>
              </a:rPr>
              <a:t>:</a:t>
            </a:r>
            <a:endParaRPr lang="ru-RU" dirty="0"/>
          </a:p>
        </p:txBody>
      </p:sp>
      <p:sp>
        <p:nvSpPr>
          <p:cNvPr id="5" name="Содержимое 2"/>
          <p:cNvSpPr>
            <a:spLocks noGrp="1"/>
          </p:cNvSpPr>
          <p:nvPr>
            <p:ph idx="4294967295"/>
          </p:nvPr>
        </p:nvSpPr>
        <p:spPr>
          <a:xfrm>
            <a:off x="457200" y="1600200"/>
            <a:ext cx="8435280" cy="4853136"/>
          </a:xfrm>
          <a:prstGeom prst="rect">
            <a:avLst/>
          </a:prstGeom>
        </p:spPr>
        <p:txBody>
          <a:bodyPr>
            <a:normAutofit/>
          </a:bodyPr>
          <a:lstStyle/>
          <a:p>
            <a:pPr algn="just"/>
            <a:r>
              <a:rPr lang="ru-RU" dirty="0"/>
              <a:t>фізичні - </a:t>
            </a:r>
            <a:r>
              <a:rPr lang="ru-RU" dirty="0" err="1"/>
              <a:t>щільність</a:t>
            </a:r>
            <a:r>
              <a:rPr lang="ru-RU" dirty="0"/>
              <a:t>, форма, </a:t>
            </a:r>
            <a:r>
              <a:rPr lang="ru-RU" dirty="0" err="1"/>
              <a:t>розмір</a:t>
            </a:r>
            <a:r>
              <a:rPr lang="ru-RU" dirty="0"/>
              <a:t>, характер </a:t>
            </a:r>
            <a:r>
              <a:rPr lang="ru-RU" dirty="0" err="1"/>
              <a:t>поверхні</a:t>
            </a:r>
            <a:r>
              <a:rPr lang="ru-RU" dirty="0"/>
              <a:t> </a:t>
            </a:r>
            <a:r>
              <a:rPr lang="ru-RU" dirty="0" err="1"/>
              <a:t>частинок</a:t>
            </a:r>
            <a:r>
              <a:rPr lang="ru-RU" dirty="0"/>
              <a:t>, </a:t>
            </a:r>
            <a:r>
              <a:rPr lang="ru-RU" dirty="0" err="1"/>
              <a:t>питома</a:t>
            </a:r>
            <a:r>
              <a:rPr lang="ru-RU" dirty="0"/>
              <a:t> </a:t>
            </a:r>
            <a:r>
              <a:rPr lang="ru-RU" dirty="0" err="1"/>
              <a:t>поверхня</a:t>
            </a:r>
            <a:r>
              <a:rPr lang="ru-RU" dirty="0"/>
              <a:t> </a:t>
            </a:r>
            <a:r>
              <a:rPr lang="ru-RU" dirty="0" err="1"/>
              <a:t>частинок</a:t>
            </a:r>
            <a:r>
              <a:rPr lang="ru-RU" dirty="0"/>
              <a:t>, </a:t>
            </a:r>
            <a:r>
              <a:rPr lang="ru-RU" dirty="0" err="1"/>
              <a:t>сили</a:t>
            </a:r>
            <a:r>
              <a:rPr lang="ru-RU" dirty="0"/>
              <a:t> </a:t>
            </a:r>
            <a:r>
              <a:rPr lang="ru-RU" dirty="0" err="1"/>
              <a:t>адгезії</a:t>
            </a:r>
            <a:r>
              <a:rPr lang="ru-RU" dirty="0"/>
              <a:t> (</a:t>
            </a:r>
            <a:r>
              <a:rPr lang="ru-RU" dirty="0" err="1"/>
              <a:t>злипання</a:t>
            </a:r>
            <a:r>
              <a:rPr lang="ru-RU" dirty="0"/>
              <a:t> на </a:t>
            </a:r>
            <a:r>
              <a:rPr lang="ru-RU" dirty="0" err="1"/>
              <a:t>поверхні</a:t>
            </a:r>
            <a:r>
              <a:rPr lang="ru-RU" dirty="0"/>
              <a:t>) і </a:t>
            </a:r>
            <a:r>
              <a:rPr lang="ru-RU" dirty="0" err="1"/>
              <a:t>когезії</a:t>
            </a:r>
            <a:r>
              <a:rPr lang="ru-RU" dirty="0"/>
              <a:t> (</a:t>
            </a:r>
            <a:r>
              <a:rPr lang="ru-RU" dirty="0" err="1"/>
              <a:t>злипання</a:t>
            </a:r>
            <a:r>
              <a:rPr lang="ru-RU" dirty="0"/>
              <a:t> </a:t>
            </a:r>
            <a:r>
              <a:rPr lang="ru-RU" dirty="0" err="1"/>
              <a:t>частинок</a:t>
            </a:r>
            <a:r>
              <a:rPr lang="ru-RU" dirty="0"/>
              <a:t> </a:t>
            </a:r>
            <a:r>
              <a:rPr lang="ru-RU" dirty="0" err="1"/>
              <a:t>усередині</a:t>
            </a:r>
            <a:r>
              <a:rPr lang="ru-RU" dirty="0"/>
              <a:t> </a:t>
            </a:r>
            <a:r>
              <a:rPr lang="ru-RU" dirty="0" err="1"/>
              <a:t>тіла</a:t>
            </a:r>
            <a:r>
              <a:rPr lang="ru-RU" dirty="0"/>
              <a:t>), </a:t>
            </a:r>
            <a:r>
              <a:rPr lang="ru-RU" dirty="0" err="1"/>
              <a:t>поверхнева</a:t>
            </a:r>
            <a:r>
              <a:rPr lang="ru-RU" dirty="0"/>
              <a:t> </a:t>
            </a:r>
            <a:r>
              <a:rPr lang="ru-RU" dirty="0" err="1"/>
              <a:t>активність</a:t>
            </a:r>
            <a:r>
              <a:rPr lang="ru-RU" dirty="0"/>
              <a:t>, температура </a:t>
            </a:r>
            <a:r>
              <a:rPr lang="ru-RU" dirty="0" err="1"/>
              <a:t>плавлення</a:t>
            </a:r>
            <a:r>
              <a:rPr lang="ru-RU" dirty="0"/>
              <a:t> та </a:t>
            </a:r>
            <a:r>
              <a:rPr lang="ru-RU" dirty="0" err="1"/>
              <a:t>ін</a:t>
            </a:r>
            <a:r>
              <a:rPr lang="ru-RU" dirty="0"/>
              <a:t> .;</a:t>
            </a:r>
          </a:p>
          <a:p>
            <a:pPr algn="just"/>
            <a:r>
              <a:rPr lang="ru-RU" dirty="0" err="1"/>
              <a:t>хімічні</a:t>
            </a:r>
            <a:r>
              <a:rPr lang="ru-RU" dirty="0"/>
              <a:t> - </a:t>
            </a:r>
            <a:r>
              <a:rPr lang="ru-RU" dirty="0" err="1"/>
              <a:t>розчинність</a:t>
            </a:r>
            <a:r>
              <a:rPr lang="ru-RU" dirty="0"/>
              <a:t>, </a:t>
            </a:r>
            <a:r>
              <a:rPr lang="ru-RU" dirty="0" err="1"/>
              <a:t>реакційна</a:t>
            </a:r>
            <a:r>
              <a:rPr lang="ru-RU" dirty="0"/>
              <a:t> </a:t>
            </a:r>
            <a:r>
              <a:rPr lang="ru-RU" dirty="0" err="1"/>
              <a:t>здатність</a:t>
            </a:r>
            <a:r>
              <a:rPr lang="ru-RU" dirty="0"/>
              <a:t> та </a:t>
            </a:r>
            <a:r>
              <a:rPr lang="ru-RU" dirty="0" err="1"/>
              <a:t>ін</a:t>
            </a:r>
            <a:r>
              <a:rPr lang="ru-RU" dirty="0"/>
              <a:t> .;</a:t>
            </a:r>
          </a:p>
          <a:p>
            <a:pPr algn="just"/>
            <a:r>
              <a:rPr lang="ru-RU" dirty="0" err="1"/>
              <a:t>технологічні</a:t>
            </a:r>
            <a:r>
              <a:rPr lang="ru-RU" dirty="0"/>
              <a:t> - </a:t>
            </a:r>
            <a:r>
              <a:rPr lang="ru-RU" dirty="0" err="1"/>
              <a:t>об'ємна</a:t>
            </a:r>
            <a:r>
              <a:rPr lang="ru-RU" dirty="0"/>
              <a:t> </a:t>
            </a:r>
            <a:r>
              <a:rPr lang="ru-RU" dirty="0" err="1"/>
              <a:t>щільність</a:t>
            </a:r>
            <a:r>
              <a:rPr lang="ru-RU" dirty="0"/>
              <a:t>, </a:t>
            </a:r>
            <a:r>
              <a:rPr lang="ru-RU" dirty="0" err="1"/>
              <a:t>сипучість</a:t>
            </a:r>
            <a:r>
              <a:rPr lang="ru-RU" dirty="0"/>
              <a:t>, </a:t>
            </a:r>
            <a:r>
              <a:rPr lang="ru-RU" dirty="0" err="1"/>
              <a:t>вологість</a:t>
            </a:r>
            <a:r>
              <a:rPr lang="ru-RU" dirty="0"/>
              <a:t>, </a:t>
            </a:r>
            <a:r>
              <a:rPr lang="ru-RU" dirty="0" err="1"/>
              <a:t>ступінь</a:t>
            </a:r>
            <a:r>
              <a:rPr lang="ru-RU" dirty="0"/>
              <a:t> </a:t>
            </a:r>
            <a:r>
              <a:rPr lang="ru-RU" dirty="0" err="1"/>
              <a:t>ущільнення</a:t>
            </a:r>
            <a:r>
              <a:rPr lang="ru-RU" dirty="0"/>
              <a:t>, </a:t>
            </a:r>
            <a:r>
              <a:rPr lang="ru-RU" dirty="0" err="1"/>
              <a:t>фракційний</a:t>
            </a:r>
            <a:r>
              <a:rPr lang="ru-RU" dirty="0"/>
              <a:t> склад, </a:t>
            </a:r>
            <a:r>
              <a:rPr lang="ru-RU" dirty="0" err="1"/>
              <a:t>дисперсність</a:t>
            </a:r>
            <a:r>
              <a:rPr lang="ru-RU" dirty="0"/>
              <a:t>, </a:t>
            </a:r>
            <a:r>
              <a:rPr lang="ru-RU" dirty="0" err="1"/>
              <a:t>пористість</a:t>
            </a:r>
            <a:r>
              <a:rPr lang="ru-RU" dirty="0"/>
              <a:t>, </a:t>
            </a:r>
            <a:r>
              <a:rPr lang="ru-RU" dirty="0" err="1"/>
              <a:t>здатність</a:t>
            </a:r>
            <a:r>
              <a:rPr lang="ru-RU" dirty="0"/>
              <a:t> до </a:t>
            </a:r>
            <a:r>
              <a:rPr lang="ru-RU" dirty="0" err="1"/>
              <a:t>пресування</a:t>
            </a:r>
            <a:r>
              <a:rPr lang="ru-RU" dirty="0"/>
              <a:t> і </a:t>
            </a:r>
            <a:r>
              <a:rPr lang="ru-RU" dirty="0" err="1"/>
              <a:t>ін</a:t>
            </a:r>
            <a:r>
              <a:rPr lang="ru-RU" dirty="0"/>
              <a:t> .;</a:t>
            </a:r>
          </a:p>
          <a:p>
            <a:pPr algn="just"/>
            <a:r>
              <a:rPr lang="ru-RU" dirty="0"/>
              <a:t>структурно-</a:t>
            </a:r>
            <a:r>
              <a:rPr lang="ru-RU" dirty="0" err="1"/>
              <a:t>механічні</a:t>
            </a:r>
            <a:r>
              <a:rPr lang="ru-RU" dirty="0"/>
              <a:t> - </a:t>
            </a:r>
            <a:r>
              <a:rPr lang="ru-RU" dirty="0" err="1"/>
              <a:t>пластичність</a:t>
            </a:r>
            <a:r>
              <a:rPr lang="ru-RU" dirty="0"/>
              <a:t>, </a:t>
            </a:r>
            <a:r>
              <a:rPr lang="ru-RU" dirty="0" err="1"/>
              <a:t>міцність</a:t>
            </a:r>
            <a:r>
              <a:rPr lang="ru-RU" dirty="0"/>
              <a:t>, </a:t>
            </a:r>
            <a:r>
              <a:rPr lang="ru-RU" dirty="0" err="1"/>
              <a:t>в'язкість</a:t>
            </a:r>
            <a:r>
              <a:rPr lang="ru-RU" dirty="0"/>
              <a:t> </a:t>
            </a:r>
            <a:r>
              <a:rPr lang="ru-RU" dirty="0" err="1"/>
              <a:t>кришталевих</a:t>
            </a:r>
            <a:r>
              <a:rPr lang="ru-RU" dirty="0"/>
              <a:t> </a:t>
            </a:r>
            <a:r>
              <a:rPr lang="ru-RU" dirty="0" err="1"/>
              <a:t>решіток</a:t>
            </a:r>
            <a:r>
              <a:rPr lang="ru-RU" dirty="0"/>
              <a:t> та </a:t>
            </a:r>
            <a:r>
              <a:rPr lang="ru-RU" dirty="0" err="1"/>
              <a:t>ін</a:t>
            </a:r>
            <a:r>
              <a:rPr lang="ru-RU" dirty="0"/>
              <a:t>.</a:t>
            </a:r>
          </a:p>
        </p:txBody>
      </p:sp>
    </p:spTree>
    <p:extLst>
      <p:ext uri="{BB962C8B-B14F-4D97-AF65-F5344CB8AC3E}">
        <p14:creationId xmlns:p14="http://schemas.microsoft.com/office/powerpoint/2010/main" val="277464047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53752"/>
            <a:ext cx="8899747" cy="1143000"/>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marL="0" indent="0" algn="just">
              <a:buNone/>
            </a:pPr>
            <a:r>
              <a:rPr lang="ru-RU" sz="2000" dirty="0">
                <a:solidFill>
                  <a:schemeClr val="tx1">
                    <a:lumMod val="95000"/>
                    <a:lumOff val="5000"/>
                  </a:schemeClr>
                </a:solidFill>
              </a:rPr>
              <a:t>При неудовлетворительных технологических свойствах порошкообразных масс, а именно - плохой </a:t>
            </a:r>
            <a:r>
              <a:rPr lang="ru-RU" sz="2000" dirty="0" err="1">
                <a:solidFill>
                  <a:schemeClr val="tx1">
                    <a:lumMod val="95000"/>
                    <a:lumOff val="5000"/>
                  </a:schemeClr>
                </a:solidFill>
              </a:rPr>
              <a:t>прессованности</a:t>
            </a:r>
            <a:r>
              <a:rPr lang="ru-RU" sz="2000" dirty="0">
                <a:solidFill>
                  <a:schemeClr val="tx1">
                    <a:lumMod val="95000"/>
                    <a:lumOff val="5000"/>
                  </a:schemeClr>
                </a:solidFill>
              </a:rPr>
              <a:t> и сыпучести, для обеспечения необходимого качества таблеток необходимо заранее провести грануляцию.</a:t>
            </a:r>
            <a:r>
              <a:rPr lang="ru-RU" sz="1800" dirty="0"/>
              <a:t/>
            </a:r>
            <a:br>
              <a:rPr lang="ru-RU" sz="1800" dirty="0"/>
            </a:br>
            <a:endParaRPr lang="ru-RU" sz="1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Содержимое 2"/>
          <p:cNvSpPr>
            <a:spLocks noGrp="1"/>
          </p:cNvSpPr>
          <p:nvPr>
            <p:ph sz="half" idx="4294967295"/>
          </p:nvPr>
        </p:nvSpPr>
        <p:spPr>
          <a:xfrm>
            <a:off x="304579" y="1340768"/>
            <a:ext cx="4445547" cy="5001419"/>
          </a:xfrm>
        </p:spPr>
        <p:txBody>
          <a:bodyPr>
            <a:normAutofit fontScale="32500" lnSpcReduction="20000"/>
          </a:bodyPr>
          <a:lstStyle/>
          <a:p>
            <a:pPr marL="0" indent="87313" algn="just">
              <a:buNone/>
            </a:pPr>
            <a:r>
              <a:rPr lang="ru-RU" dirty="0"/>
              <a:t> </a:t>
            </a:r>
            <a:r>
              <a:rPr lang="ru-RU" sz="4300" b="1" dirty="0" err="1" smtClean="0">
                <a:solidFill>
                  <a:schemeClr val="accent2">
                    <a:lumMod val="50000"/>
                  </a:schemeClr>
                </a:solidFill>
              </a:rPr>
              <a:t>Грануляци</a:t>
            </a:r>
            <a:r>
              <a:rPr lang="uk-UA" sz="4300" b="1" dirty="0">
                <a:solidFill>
                  <a:schemeClr val="accent2">
                    <a:lumMod val="50000"/>
                  </a:schemeClr>
                </a:solidFill>
              </a:rPr>
              <a:t>я</a:t>
            </a:r>
            <a:r>
              <a:rPr lang="ru-RU" sz="4300" dirty="0"/>
              <a:t> представляет собой направленное укрупнение частиц, то есть это процесс преобразования порошкообразного материала в зерна определенной величины, что необходимо </a:t>
            </a:r>
            <a:r>
              <a:rPr lang="ru-RU" sz="4300" dirty="0" smtClean="0"/>
              <a:t>для: 1</a:t>
            </a:r>
            <a:r>
              <a:rPr lang="ru-RU" sz="4300" dirty="0"/>
              <a:t>) улучшение сыпучести </a:t>
            </a:r>
            <a:r>
              <a:rPr lang="ru-RU" sz="4300" dirty="0" err="1"/>
              <a:t>таблетированной</a:t>
            </a:r>
            <a:r>
              <a:rPr lang="ru-RU" sz="4300" dirty="0"/>
              <a:t> </a:t>
            </a:r>
            <a:r>
              <a:rPr lang="ru-RU" sz="4300" dirty="0" smtClean="0"/>
              <a:t>смеси, 2</a:t>
            </a:r>
            <a:r>
              <a:rPr lang="ru-RU" sz="4300" dirty="0"/>
              <a:t>) улучшение </a:t>
            </a:r>
            <a:r>
              <a:rPr lang="ru-RU" sz="4300" dirty="0" err="1" smtClean="0"/>
              <a:t>прессованности</a:t>
            </a:r>
            <a:r>
              <a:rPr lang="ru-RU" sz="4300" dirty="0" smtClean="0"/>
              <a:t>; 3) </a:t>
            </a:r>
            <a:r>
              <a:rPr lang="ru-RU" sz="4300" dirty="0"/>
              <a:t>предотвращения </a:t>
            </a:r>
            <a:r>
              <a:rPr lang="ru-RU" sz="4300" dirty="0" smtClean="0"/>
              <a:t>расслоения, 4</a:t>
            </a:r>
            <a:r>
              <a:rPr lang="ru-RU" sz="4300" dirty="0"/>
              <a:t>) обеспечение точности </a:t>
            </a:r>
            <a:r>
              <a:rPr lang="ru-RU" sz="4300" dirty="0" smtClean="0"/>
              <a:t>дозирования, 5</a:t>
            </a:r>
            <a:r>
              <a:rPr lang="ru-RU" sz="4300" dirty="0"/>
              <a:t>) уменьшение запыленности рабочих помещений.</a:t>
            </a:r>
          </a:p>
          <a:p>
            <a:pPr marL="87313" indent="-87313"/>
            <a:r>
              <a:rPr lang="ru-RU" sz="4300" dirty="0"/>
              <a:t>Существующие на сегодня способы грануляции подразделяются на следующие основные типы:</a:t>
            </a:r>
          </a:p>
          <a:p>
            <a:pPr marL="87313" indent="-87313"/>
            <a:r>
              <a:rPr lang="ru-RU" sz="4300" dirty="0"/>
              <a:t>1) сухая грануляция или гранулирование размельчением;</a:t>
            </a:r>
          </a:p>
          <a:p>
            <a:pPr marL="87313" indent="-87313"/>
            <a:r>
              <a:rPr lang="ru-RU" sz="4300" dirty="0"/>
              <a:t>2) </a:t>
            </a:r>
            <a:r>
              <a:rPr lang="ru-RU" sz="4300" dirty="0" err="1"/>
              <a:t>вла</a:t>
            </a:r>
            <a:r>
              <a:rPr lang="uk-UA" sz="4300" dirty="0" err="1"/>
              <a:t>жн</a:t>
            </a:r>
            <a:r>
              <a:rPr lang="ru-RU" sz="4300" dirty="0"/>
              <a:t>а</a:t>
            </a:r>
            <a:r>
              <a:rPr lang="uk-UA" sz="4300" dirty="0"/>
              <a:t>я</a:t>
            </a:r>
            <a:r>
              <a:rPr lang="ru-RU" sz="4300" dirty="0"/>
              <a:t> </a:t>
            </a:r>
            <a:r>
              <a:rPr lang="ru-RU" sz="4300" dirty="0" err="1"/>
              <a:t>грануляци</a:t>
            </a:r>
            <a:r>
              <a:rPr lang="uk-UA" sz="4300" dirty="0"/>
              <a:t>я</a:t>
            </a:r>
            <a:r>
              <a:rPr lang="ru-RU" sz="4300" dirty="0"/>
              <a:t>, или </a:t>
            </a:r>
            <a:r>
              <a:rPr lang="ru-RU" sz="4300" dirty="0" err="1"/>
              <a:t>гранулировани</a:t>
            </a:r>
            <a:r>
              <a:rPr lang="uk-UA" sz="4300" dirty="0"/>
              <a:t>е</a:t>
            </a:r>
            <a:r>
              <a:rPr lang="ru-RU" sz="4300" dirty="0"/>
              <a:t> продавливанием;</a:t>
            </a:r>
          </a:p>
          <a:p>
            <a:pPr marL="87313" indent="-87313"/>
            <a:r>
              <a:rPr lang="ru-RU" sz="4300" dirty="0"/>
              <a:t>3) структурная грануляции;</a:t>
            </a:r>
          </a:p>
          <a:p>
            <a:pPr marL="87313" indent="-87313"/>
            <a:r>
              <a:rPr lang="ru-RU" sz="4300" dirty="0"/>
              <a:t>4) смешанная грануляция.</a:t>
            </a:r>
          </a:p>
          <a:p>
            <a:pPr marL="0" indent="87313" algn="just">
              <a:buNone/>
            </a:pPr>
            <a:endParaRPr lang="ru-RU" sz="1700" dirty="0"/>
          </a:p>
          <a:p>
            <a:pPr marL="0" indent="87313" algn="just">
              <a:buNone/>
            </a:pPr>
            <a:endParaRPr lang="ru-RU" sz="2000" dirty="0" smtClean="0"/>
          </a:p>
          <a:p>
            <a:pPr marL="0" indent="87313" algn="just">
              <a:buNone/>
            </a:pPr>
            <a:r>
              <a:rPr lang="ru-RU" dirty="0"/>
              <a:t/>
            </a:r>
            <a:br>
              <a:rPr lang="ru-RU" dirty="0"/>
            </a:br>
            <a:endParaRPr lang="ru-RU" dirty="0"/>
          </a:p>
        </p:txBody>
      </p:sp>
      <p:pic>
        <p:nvPicPr>
          <p:cNvPr id="9" name="Объект 8"/>
          <p:cNvPicPr>
            <a:picLocks noGrp="1" noChangeAspect="1"/>
          </p:cNvPicPr>
          <p:nvPr>
            <p:ph sz="half" idx="4294967295"/>
          </p:nvPr>
        </p:nvPicPr>
        <p:blipFill>
          <a:blip r:embed="rId2">
            <a:extLst>
              <a:ext uri="{28A0092B-C50C-407E-A947-70E740481C1C}">
                <a14:useLocalDpi xmlns:a14="http://schemas.microsoft.com/office/drawing/2010/main" val="0"/>
              </a:ext>
            </a:extLst>
          </a:blip>
          <a:stretch>
            <a:fillRect/>
          </a:stretch>
        </p:blipFill>
        <p:spPr>
          <a:xfrm>
            <a:off x="4355976" y="1268760"/>
            <a:ext cx="4788024" cy="4320480"/>
          </a:xfrm>
        </p:spPr>
      </p:pic>
      <p:pic>
        <p:nvPicPr>
          <p:cNvPr id="5" name="Объект 8"/>
          <p:cNvPicPr>
            <a:picLocks noGrp="1" noChangeAspect="1"/>
          </p:cNvPicPr>
          <p:nvPr>
            <p:ph sz="half" idx="4294967295"/>
          </p:nvPr>
        </p:nvPicPr>
        <p:blipFill>
          <a:blip r:embed="rId2">
            <a:extLst>
              <a:ext uri="{28A0092B-C50C-407E-A947-70E740481C1C}">
                <a14:useLocalDpi xmlns:a14="http://schemas.microsoft.com/office/drawing/2010/main" val="0"/>
              </a:ext>
            </a:extLst>
          </a:blip>
          <a:stretch>
            <a:fillRect/>
          </a:stretch>
        </p:blipFill>
        <p:spPr>
          <a:xfrm>
            <a:off x="4972650" y="1298501"/>
            <a:ext cx="4149621" cy="3744416"/>
          </a:xfrm>
          <a:prstGeom prst="rect">
            <a:avLst/>
          </a:prstGeom>
        </p:spPr>
      </p:pic>
    </p:spTree>
    <p:extLst>
      <p:ext uri="{BB962C8B-B14F-4D97-AF65-F5344CB8AC3E}">
        <p14:creationId xmlns:p14="http://schemas.microsoft.com/office/powerpoint/2010/main" val="1771654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95536" y="116633"/>
            <a:ext cx="8132440" cy="576064"/>
          </a:xfrm>
        </p:spPr>
        <p:txBody>
          <a:bodyPr>
            <a:normAutofit fontScale="90000"/>
          </a:bodyPr>
          <a:lstStyle/>
          <a:p>
            <a:r>
              <a:rPr lang="ru-RU" sz="2800" i="1" u="sng" dirty="0">
                <a:solidFill>
                  <a:schemeClr val="accent2">
                    <a:lumMod val="50000"/>
                  </a:schemeClr>
                </a:solidFill>
              </a:rPr>
              <a:t>Метод сухого </a:t>
            </a:r>
            <a:r>
              <a:rPr lang="ru-RU" sz="2800" i="1" u="sng" dirty="0" err="1">
                <a:solidFill>
                  <a:schemeClr val="accent2">
                    <a:lumMod val="50000"/>
                  </a:schemeClr>
                </a:solidFill>
              </a:rPr>
              <a:t>гранулювання</a:t>
            </a:r>
            <a:r>
              <a:rPr lang="ru-RU" sz="2800" i="1" u="sng" dirty="0">
                <a:solidFill>
                  <a:schemeClr val="accent2">
                    <a:lumMod val="50000"/>
                  </a:schemeClr>
                </a:solidFill>
              </a:rPr>
              <a:t> (</a:t>
            </a:r>
            <a:r>
              <a:rPr lang="ru-RU" sz="2800" i="1" u="sng" dirty="0" err="1">
                <a:solidFill>
                  <a:schemeClr val="accent2">
                    <a:lumMod val="50000"/>
                  </a:schemeClr>
                </a:solidFill>
              </a:rPr>
              <a:t>грануляція</a:t>
            </a:r>
            <a:r>
              <a:rPr lang="ru-RU" sz="2800" i="1" u="sng" dirty="0">
                <a:solidFill>
                  <a:schemeClr val="accent2">
                    <a:lumMod val="50000"/>
                  </a:schemeClr>
                </a:solidFill>
              </a:rPr>
              <a:t> </a:t>
            </a:r>
            <a:r>
              <a:rPr lang="ru-RU" sz="2800" i="1" u="sng" dirty="0" err="1">
                <a:solidFill>
                  <a:schemeClr val="accent2">
                    <a:lumMod val="50000"/>
                  </a:schemeClr>
                </a:solidFill>
              </a:rPr>
              <a:t>розломом</a:t>
            </a:r>
            <a:r>
              <a:rPr lang="ru-RU" sz="2800" i="1" u="sng" dirty="0">
                <a:solidFill>
                  <a:schemeClr val="accent2">
                    <a:lumMod val="50000"/>
                  </a:schemeClr>
                </a:solidFill>
              </a:rPr>
              <a:t>)</a:t>
            </a:r>
          </a:p>
        </p:txBody>
      </p:sp>
      <p:sp>
        <p:nvSpPr>
          <p:cNvPr id="3" name="Содержимое 2"/>
          <p:cNvSpPr>
            <a:spLocks noGrp="1"/>
          </p:cNvSpPr>
          <p:nvPr>
            <p:ph type="subTitle" idx="1"/>
          </p:nvPr>
        </p:nvSpPr>
        <p:spPr>
          <a:xfrm>
            <a:off x="683568" y="836712"/>
            <a:ext cx="8136904" cy="5760640"/>
          </a:xfrm>
        </p:spPr>
        <p:txBody>
          <a:bodyPr>
            <a:normAutofit/>
          </a:bodyPr>
          <a:lstStyle/>
          <a:p>
            <a:pPr algn="just"/>
            <a:r>
              <a:rPr lang="ru-RU" sz="2000" b="1" i="1" dirty="0" err="1">
                <a:solidFill>
                  <a:schemeClr val="tx1"/>
                </a:solidFill>
              </a:rPr>
              <a:t>Застосовуються</a:t>
            </a:r>
            <a:r>
              <a:rPr lang="ru-RU" sz="2000" b="1" i="1" dirty="0">
                <a:solidFill>
                  <a:schemeClr val="tx1"/>
                </a:solidFill>
              </a:rPr>
              <a:t> 2 методу: 1.грануляція </a:t>
            </a:r>
            <a:r>
              <a:rPr lang="ru-RU" sz="2000" b="1" i="1" dirty="0" err="1">
                <a:solidFill>
                  <a:schemeClr val="tx1"/>
                </a:solidFill>
              </a:rPr>
              <a:t>пресуванням</a:t>
            </a:r>
            <a:r>
              <a:rPr lang="ru-RU" sz="2000" b="1" i="1" dirty="0">
                <a:solidFill>
                  <a:schemeClr val="tx1"/>
                </a:solidFill>
              </a:rPr>
              <a:t>; 2. </a:t>
            </a:r>
            <a:r>
              <a:rPr lang="ru-RU" sz="2000" b="1" i="1" dirty="0" err="1">
                <a:solidFill>
                  <a:schemeClr val="tx1"/>
                </a:solidFill>
              </a:rPr>
              <a:t>грануляція</a:t>
            </a:r>
            <a:r>
              <a:rPr lang="ru-RU" sz="2000" b="1" i="1" dirty="0">
                <a:solidFill>
                  <a:schemeClr val="tx1"/>
                </a:solidFill>
              </a:rPr>
              <a:t> </a:t>
            </a:r>
            <a:r>
              <a:rPr lang="ru-RU" sz="2000" b="1" i="1" dirty="0" err="1">
                <a:solidFill>
                  <a:schemeClr val="tx1"/>
                </a:solidFill>
              </a:rPr>
              <a:t>вальцюванням</a:t>
            </a:r>
            <a:r>
              <a:rPr lang="ru-RU" sz="2000" b="1" i="1" dirty="0">
                <a:solidFill>
                  <a:schemeClr val="tx1"/>
                </a:solidFill>
              </a:rPr>
              <a:t>.</a:t>
            </a:r>
          </a:p>
          <a:p>
            <a:pPr algn="just"/>
            <a:r>
              <a:rPr lang="ru-RU" sz="2000" b="1" i="1" dirty="0" err="1">
                <a:solidFill>
                  <a:schemeClr val="tx1"/>
                </a:solidFill>
              </a:rPr>
              <a:t>Грануляція</a:t>
            </a:r>
            <a:r>
              <a:rPr lang="ru-RU" sz="2000" b="1" i="1" dirty="0">
                <a:solidFill>
                  <a:schemeClr val="tx1"/>
                </a:solidFill>
              </a:rPr>
              <a:t> </a:t>
            </a:r>
            <a:r>
              <a:rPr lang="ru-RU" sz="2000" b="1" i="1" dirty="0" err="1">
                <a:solidFill>
                  <a:schemeClr val="tx1"/>
                </a:solidFill>
              </a:rPr>
              <a:t>пресуванням</a:t>
            </a:r>
            <a:r>
              <a:rPr lang="ru-RU" sz="2000" b="1" i="1" dirty="0">
                <a:solidFill>
                  <a:schemeClr val="tx1"/>
                </a:solidFill>
              </a:rPr>
              <a:t> (</a:t>
            </a:r>
            <a:r>
              <a:rPr lang="ru-RU" sz="2000" b="1" i="1" dirty="0" err="1">
                <a:solidFill>
                  <a:schemeClr val="tx1"/>
                </a:solidFill>
              </a:rPr>
              <a:t>агрегування</a:t>
            </a:r>
            <a:r>
              <a:rPr lang="ru-RU" sz="2000" b="1" i="1" dirty="0">
                <a:solidFill>
                  <a:schemeClr val="tx1"/>
                </a:solidFill>
              </a:rPr>
              <a:t>) - </a:t>
            </a:r>
            <a:r>
              <a:rPr lang="ru-RU" sz="2000" b="1" i="1" dirty="0" err="1">
                <a:solidFill>
                  <a:schemeClr val="tx1"/>
                </a:solidFill>
              </a:rPr>
              <a:t>суміш</a:t>
            </a:r>
            <a:r>
              <a:rPr lang="ru-RU" sz="2000" b="1" i="1" dirty="0">
                <a:solidFill>
                  <a:schemeClr val="tx1"/>
                </a:solidFill>
              </a:rPr>
              <a:t> </a:t>
            </a:r>
            <a:r>
              <a:rPr lang="ru-RU" sz="2000" b="1" i="1" dirty="0" err="1">
                <a:solidFill>
                  <a:schemeClr val="tx1"/>
                </a:solidFill>
              </a:rPr>
              <a:t>порошків</a:t>
            </a:r>
            <a:r>
              <a:rPr lang="ru-RU" sz="2000" b="1" i="1" dirty="0">
                <a:solidFill>
                  <a:schemeClr val="tx1"/>
                </a:solidFill>
              </a:rPr>
              <a:t> </a:t>
            </a:r>
            <a:r>
              <a:rPr lang="ru-RU" sz="2000" b="1" i="1" dirty="0" err="1">
                <a:solidFill>
                  <a:schemeClr val="tx1"/>
                </a:solidFill>
              </a:rPr>
              <a:t>засипають</a:t>
            </a:r>
            <a:r>
              <a:rPr lang="ru-RU" sz="2000" b="1" i="1" dirty="0">
                <a:solidFill>
                  <a:schemeClr val="tx1"/>
                </a:solidFill>
              </a:rPr>
              <a:t> в </a:t>
            </a:r>
            <a:r>
              <a:rPr lang="ru-RU" sz="2000" b="1" i="1" dirty="0" err="1">
                <a:solidFill>
                  <a:schemeClr val="tx1"/>
                </a:solidFill>
              </a:rPr>
              <a:t>прес</a:t>
            </a:r>
            <a:r>
              <a:rPr lang="ru-RU" sz="2000" b="1" i="1" dirty="0">
                <a:solidFill>
                  <a:schemeClr val="tx1"/>
                </a:solidFill>
              </a:rPr>
              <a:t> форм і </a:t>
            </a:r>
            <a:r>
              <a:rPr lang="ru-RU" sz="2000" b="1" i="1" dirty="0" err="1">
                <a:solidFill>
                  <a:schemeClr val="tx1"/>
                </a:solidFill>
              </a:rPr>
              <a:t>під</a:t>
            </a:r>
            <a:r>
              <a:rPr lang="ru-RU" sz="2000" b="1" i="1" dirty="0">
                <a:solidFill>
                  <a:schemeClr val="tx1"/>
                </a:solidFill>
              </a:rPr>
              <a:t> </a:t>
            </a:r>
            <a:r>
              <a:rPr lang="ru-RU" sz="2000" b="1" i="1" dirty="0" err="1">
                <a:solidFill>
                  <a:schemeClr val="tx1"/>
                </a:solidFill>
              </a:rPr>
              <a:t>дією</a:t>
            </a:r>
            <a:r>
              <a:rPr lang="ru-RU" sz="2000" b="1" i="1" dirty="0">
                <a:solidFill>
                  <a:schemeClr val="tx1"/>
                </a:solidFill>
              </a:rPr>
              <a:t> </a:t>
            </a:r>
            <a:r>
              <a:rPr lang="ru-RU" sz="2000" b="1" i="1" dirty="0" err="1">
                <a:solidFill>
                  <a:schemeClr val="tx1"/>
                </a:solidFill>
              </a:rPr>
              <a:t>преса</a:t>
            </a:r>
            <a:r>
              <a:rPr lang="ru-RU" sz="2000" b="1" i="1" dirty="0">
                <a:solidFill>
                  <a:schemeClr val="tx1"/>
                </a:solidFill>
              </a:rPr>
              <a:t>, </a:t>
            </a:r>
            <a:r>
              <a:rPr lang="ru-RU" sz="2000" b="1" i="1" dirty="0" err="1">
                <a:solidFill>
                  <a:schemeClr val="tx1"/>
                </a:solidFill>
              </a:rPr>
              <a:t>формує</a:t>
            </a:r>
            <a:r>
              <a:rPr lang="ru-RU" sz="2000" b="1" i="1" dirty="0">
                <a:solidFill>
                  <a:schemeClr val="tx1"/>
                </a:solidFill>
              </a:rPr>
              <a:t> </a:t>
            </a:r>
            <a:r>
              <a:rPr lang="ru-RU" sz="2000" b="1" i="1" dirty="0" err="1">
                <a:solidFill>
                  <a:schemeClr val="tx1"/>
                </a:solidFill>
              </a:rPr>
              <a:t>пластини</a:t>
            </a:r>
            <a:r>
              <a:rPr lang="ru-RU" sz="2000" b="1" i="1" dirty="0">
                <a:solidFill>
                  <a:schemeClr val="tx1"/>
                </a:solidFill>
              </a:rPr>
              <a:t>, </a:t>
            </a:r>
            <a:r>
              <a:rPr lang="ru-RU" sz="2000" b="1" i="1" dirty="0" err="1">
                <a:solidFill>
                  <a:schemeClr val="tx1"/>
                </a:solidFill>
              </a:rPr>
              <a:t>стискаються</a:t>
            </a:r>
            <a:r>
              <a:rPr lang="ru-RU" sz="2000" b="1" i="1" dirty="0">
                <a:solidFill>
                  <a:schemeClr val="tx1"/>
                </a:solidFill>
              </a:rPr>
              <a:t> в </a:t>
            </a:r>
            <a:r>
              <a:rPr lang="ru-RU" sz="2000" b="1" i="1" dirty="0" err="1">
                <a:solidFill>
                  <a:schemeClr val="tx1"/>
                </a:solidFill>
              </a:rPr>
              <a:t>компакти</a:t>
            </a:r>
            <a:r>
              <a:rPr lang="ru-RU" sz="2000" b="1" i="1" dirty="0">
                <a:solidFill>
                  <a:schemeClr val="tx1"/>
                </a:solidFill>
              </a:rPr>
              <a:t>. </a:t>
            </a:r>
            <a:r>
              <a:rPr lang="ru-RU" sz="2000" b="1" i="1" dirty="0" err="1">
                <a:solidFill>
                  <a:schemeClr val="tx1"/>
                </a:solidFill>
              </a:rPr>
              <a:t>Спресована</a:t>
            </a:r>
            <a:r>
              <a:rPr lang="ru-RU" sz="2000" b="1" i="1" dirty="0">
                <a:solidFill>
                  <a:schemeClr val="tx1"/>
                </a:solidFill>
              </a:rPr>
              <a:t> </a:t>
            </a:r>
            <a:r>
              <a:rPr lang="ru-RU" sz="2000" b="1" i="1" dirty="0" err="1">
                <a:solidFill>
                  <a:schemeClr val="tx1"/>
                </a:solidFill>
              </a:rPr>
              <a:t>маса</a:t>
            </a:r>
            <a:r>
              <a:rPr lang="ru-RU" sz="2000" b="1" i="1" dirty="0">
                <a:solidFill>
                  <a:schemeClr val="tx1"/>
                </a:solidFill>
              </a:rPr>
              <a:t> </a:t>
            </a:r>
            <a:r>
              <a:rPr lang="ru-RU" sz="2000" b="1" i="1" dirty="0" err="1">
                <a:solidFill>
                  <a:schemeClr val="tx1"/>
                </a:solidFill>
              </a:rPr>
              <a:t>називається</a:t>
            </a:r>
            <a:r>
              <a:rPr lang="ru-RU" sz="2000" b="1" i="1" dirty="0">
                <a:solidFill>
                  <a:schemeClr val="tx1"/>
                </a:solidFill>
              </a:rPr>
              <a:t> «заготовка». </a:t>
            </a:r>
            <a:r>
              <a:rPr lang="ru-RU" sz="2000" b="1" i="1" dirty="0" err="1">
                <a:solidFill>
                  <a:schemeClr val="tx1"/>
                </a:solidFill>
              </a:rPr>
              <a:t>Гранулювання</a:t>
            </a:r>
            <a:r>
              <a:rPr lang="ru-RU" sz="2000" b="1" i="1" dirty="0">
                <a:solidFill>
                  <a:schemeClr val="tx1"/>
                </a:solidFill>
              </a:rPr>
              <a:t> здійснюється з </a:t>
            </a:r>
            <a:r>
              <a:rPr lang="ru-RU" sz="2000" b="1" i="1" dirty="0" err="1">
                <a:solidFill>
                  <a:schemeClr val="tx1"/>
                </a:solidFill>
              </a:rPr>
              <a:t>використанням</a:t>
            </a:r>
            <a:r>
              <a:rPr lang="ru-RU" sz="2000" b="1" i="1" dirty="0">
                <a:solidFill>
                  <a:schemeClr val="tx1"/>
                </a:solidFill>
              </a:rPr>
              <a:t> таблетки-</a:t>
            </a:r>
            <a:r>
              <a:rPr lang="ru-RU" sz="2000" b="1" i="1" dirty="0" err="1">
                <a:solidFill>
                  <a:schemeClr val="tx1"/>
                </a:solidFill>
              </a:rPr>
              <a:t>пресів</a:t>
            </a:r>
            <a:r>
              <a:rPr lang="ru-RU" sz="2000" b="1" i="1" dirty="0">
                <a:solidFill>
                  <a:schemeClr val="tx1"/>
                </a:solidFill>
              </a:rPr>
              <a:t> або </a:t>
            </a:r>
            <a:r>
              <a:rPr lang="ru-RU" sz="2000" b="1" i="1" dirty="0" err="1">
                <a:solidFill>
                  <a:schemeClr val="tx1"/>
                </a:solidFill>
              </a:rPr>
              <a:t>спеціальних</a:t>
            </a:r>
            <a:r>
              <a:rPr lang="ru-RU" sz="2000" b="1" i="1" dirty="0">
                <a:solidFill>
                  <a:schemeClr val="tx1"/>
                </a:solidFill>
              </a:rPr>
              <a:t> </a:t>
            </a:r>
            <a:r>
              <a:rPr lang="ru-RU" sz="2000" b="1" i="1" dirty="0" err="1">
                <a:solidFill>
                  <a:schemeClr val="tx1"/>
                </a:solidFill>
              </a:rPr>
              <a:t>брикетувальних</a:t>
            </a:r>
            <a:r>
              <a:rPr lang="ru-RU" sz="2000" b="1" i="1" dirty="0">
                <a:solidFill>
                  <a:schemeClr val="tx1"/>
                </a:solidFill>
              </a:rPr>
              <a:t> </a:t>
            </a:r>
            <a:r>
              <a:rPr lang="ru-RU" sz="2000" b="1" i="1" dirty="0" err="1">
                <a:solidFill>
                  <a:schemeClr val="tx1"/>
                </a:solidFill>
              </a:rPr>
              <a:t>пресів</a:t>
            </a:r>
            <a:r>
              <a:rPr lang="ru-RU" sz="2000" b="1" i="1" dirty="0">
                <a:solidFill>
                  <a:schemeClr val="tx1"/>
                </a:solidFill>
              </a:rPr>
              <a:t> з </a:t>
            </a:r>
            <a:r>
              <a:rPr lang="ru-RU" sz="2000" b="1" i="1" dirty="0" err="1">
                <a:solidFill>
                  <a:schemeClr val="tx1"/>
                </a:solidFill>
              </a:rPr>
              <a:t>матрицями</a:t>
            </a:r>
            <a:r>
              <a:rPr lang="ru-RU" sz="2000" b="1" i="1" dirty="0">
                <a:solidFill>
                  <a:schemeClr val="tx1"/>
                </a:solidFill>
              </a:rPr>
              <a:t> великого </a:t>
            </a:r>
            <a:r>
              <a:rPr lang="ru-RU" sz="2000" b="1" i="1" dirty="0" err="1">
                <a:solidFill>
                  <a:schemeClr val="tx1"/>
                </a:solidFill>
              </a:rPr>
              <a:t>розміру</a:t>
            </a:r>
            <a:r>
              <a:rPr lang="ru-RU" sz="2000" b="1" i="1" dirty="0">
                <a:solidFill>
                  <a:schemeClr val="tx1"/>
                </a:solidFill>
              </a:rPr>
              <a:t>.</a:t>
            </a:r>
          </a:p>
          <a:p>
            <a:pPr algn="just"/>
            <a:r>
              <a:rPr lang="ru-RU" sz="2000" b="1" i="1" dirty="0" err="1">
                <a:solidFill>
                  <a:schemeClr val="tx1"/>
                </a:solidFill>
              </a:rPr>
              <a:t>Грануляція</a:t>
            </a:r>
            <a:r>
              <a:rPr lang="ru-RU" sz="2000" b="1" i="1" dirty="0">
                <a:solidFill>
                  <a:schemeClr val="tx1"/>
                </a:solidFill>
              </a:rPr>
              <a:t> </a:t>
            </a:r>
            <a:r>
              <a:rPr lang="ru-RU" sz="2000" b="1" i="1" dirty="0" err="1">
                <a:solidFill>
                  <a:schemeClr val="tx1"/>
                </a:solidFill>
              </a:rPr>
              <a:t>вальцюванням</a:t>
            </a:r>
            <a:r>
              <a:rPr lang="ru-RU" sz="2000" b="1" i="1" dirty="0">
                <a:solidFill>
                  <a:schemeClr val="tx1"/>
                </a:solidFill>
              </a:rPr>
              <a:t> - </a:t>
            </a:r>
            <a:r>
              <a:rPr lang="ru-RU" sz="2000" b="1" i="1" dirty="0" err="1">
                <a:solidFill>
                  <a:schemeClr val="tx1"/>
                </a:solidFill>
              </a:rPr>
              <a:t>видавлювання</a:t>
            </a:r>
            <a:r>
              <a:rPr lang="ru-RU" sz="2000" b="1" i="1" dirty="0">
                <a:solidFill>
                  <a:schemeClr val="tx1"/>
                </a:solidFill>
              </a:rPr>
              <a:t> </a:t>
            </a:r>
            <a:r>
              <a:rPr lang="ru-RU" sz="2000" b="1" i="1" dirty="0" err="1">
                <a:solidFill>
                  <a:schemeClr val="tx1"/>
                </a:solidFill>
              </a:rPr>
              <a:t>порошкової</a:t>
            </a:r>
            <a:r>
              <a:rPr lang="ru-RU" sz="2000" b="1" i="1" dirty="0">
                <a:solidFill>
                  <a:schemeClr val="tx1"/>
                </a:solidFill>
              </a:rPr>
              <a:t> </a:t>
            </a:r>
            <a:r>
              <a:rPr lang="ru-RU" sz="2000" b="1" i="1" dirty="0" err="1">
                <a:solidFill>
                  <a:schemeClr val="tx1"/>
                </a:solidFill>
              </a:rPr>
              <a:t>суміші</a:t>
            </a:r>
            <a:r>
              <a:rPr lang="ru-RU" sz="2000" b="1" i="1" dirty="0">
                <a:solidFill>
                  <a:schemeClr val="tx1"/>
                </a:solidFill>
              </a:rPr>
              <a:t> </a:t>
            </a:r>
            <a:r>
              <a:rPr lang="ru-RU" sz="2000" b="1" i="1" dirty="0" err="1">
                <a:solidFill>
                  <a:schemeClr val="tx1"/>
                </a:solidFill>
              </a:rPr>
              <a:t>обертовими</a:t>
            </a:r>
            <a:r>
              <a:rPr lang="ru-RU" sz="2000" b="1" i="1" dirty="0">
                <a:solidFill>
                  <a:schemeClr val="tx1"/>
                </a:solidFill>
              </a:rPr>
              <a:t> </a:t>
            </a:r>
            <a:r>
              <a:rPr lang="ru-RU" sz="2000" b="1" i="1" dirty="0" err="1">
                <a:solidFill>
                  <a:schemeClr val="tx1"/>
                </a:solidFill>
              </a:rPr>
              <a:t>циліндрами</a:t>
            </a:r>
            <a:r>
              <a:rPr lang="ru-RU" sz="2000" b="1" i="1" dirty="0">
                <a:solidFill>
                  <a:schemeClr val="tx1"/>
                </a:solidFill>
              </a:rPr>
              <a:t> в </a:t>
            </a:r>
            <a:r>
              <a:rPr lang="ru-RU" sz="2000" b="1" i="1" dirty="0" err="1">
                <a:solidFill>
                  <a:schemeClr val="tx1"/>
                </a:solidFill>
              </a:rPr>
              <a:t>тверді</a:t>
            </a:r>
            <a:r>
              <a:rPr lang="ru-RU" sz="2000" b="1" i="1" dirty="0">
                <a:solidFill>
                  <a:schemeClr val="tx1"/>
                </a:solidFill>
              </a:rPr>
              <a:t> порошки. Заготовки або </a:t>
            </a:r>
            <a:r>
              <a:rPr lang="ru-RU" sz="2000" b="1" i="1" dirty="0" err="1">
                <a:solidFill>
                  <a:schemeClr val="tx1"/>
                </a:solidFill>
              </a:rPr>
              <a:t>вальцеві</a:t>
            </a:r>
            <a:r>
              <a:rPr lang="ru-RU" sz="2000" b="1" i="1" dirty="0">
                <a:solidFill>
                  <a:schemeClr val="tx1"/>
                </a:solidFill>
              </a:rPr>
              <a:t> </a:t>
            </a:r>
            <a:r>
              <a:rPr lang="ru-RU" sz="2000" b="1" i="1" dirty="0" err="1">
                <a:solidFill>
                  <a:schemeClr val="tx1"/>
                </a:solidFill>
              </a:rPr>
              <a:t>компакти</a:t>
            </a:r>
            <a:r>
              <a:rPr lang="ru-RU" sz="2000" b="1" i="1" dirty="0">
                <a:solidFill>
                  <a:schemeClr val="tx1"/>
                </a:solidFill>
              </a:rPr>
              <a:t> </a:t>
            </a:r>
            <a:r>
              <a:rPr lang="ru-RU" sz="2000" b="1" i="1" dirty="0" err="1">
                <a:solidFill>
                  <a:schemeClr val="tx1"/>
                </a:solidFill>
              </a:rPr>
              <a:t>потім</a:t>
            </a:r>
            <a:r>
              <a:rPr lang="ru-RU" sz="2000" b="1" i="1" dirty="0">
                <a:solidFill>
                  <a:schemeClr val="tx1"/>
                </a:solidFill>
              </a:rPr>
              <a:t> </a:t>
            </a:r>
            <a:r>
              <a:rPr lang="ru-RU" sz="2000" b="1" i="1" dirty="0" err="1">
                <a:solidFill>
                  <a:schemeClr val="tx1"/>
                </a:solidFill>
              </a:rPr>
              <a:t>подрібнюються</a:t>
            </a:r>
            <a:r>
              <a:rPr lang="ru-RU" sz="2000" b="1" i="1" dirty="0">
                <a:solidFill>
                  <a:schemeClr val="tx1"/>
                </a:solidFill>
              </a:rPr>
              <a:t>, </a:t>
            </a:r>
            <a:r>
              <a:rPr lang="ru-RU" sz="2000" b="1" i="1" dirty="0" err="1">
                <a:solidFill>
                  <a:schemeClr val="tx1"/>
                </a:solidFill>
              </a:rPr>
              <a:t>просівають</a:t>
            </a:r>
            <a:r>
              <a:rPr lang="ru-RU" sz="2000" b="1" i="1" dirty="0">
                <a:solidFill>
                  <a:schemeClr val="tx1"/>
                </a:solidFill>
              </a:rPr>
              <a:t>, </a:t>
            </a:r>
            <a:r>
              <a:rPr lang="ru-RU" sz="2000" b="1" i="1" dirty="0" err="1">
                <a:solidFill>
                  <a:schemeClr val="tx1"/>
                </a:solidFill>
              </a:rPr>
              <a:t>щоб</a:t>
            </a:r>
            <a:r>
              <a:rPr lang="ru-RU" sz="2000" b="1" i="1" dirty="0">
                <a:solidFill>
                  <a:schemeClr val="tx1"/>
                </a:solidFill>
              </a:rPr>
              <a:t> </a:t>
            </a:r>
            <a:r>
              <a:rPr lang="ru-RU" sz="2000" b="1" i="1" dirty="0" err="1">
                <a:solidFill>
                  <a:schemeClr val="tx1"/>
                </a:solidFill>
              </a:rPr>
              <a:t>отримати</a:t>
            </a:r>
            <a:r>
              <a:rPr lang="ru-RU" sz="2000" b="1" i="1" dirty="0">
                <a:solidFill>
                  <a:schemeClr val="tx1"/>
                </a:solidFill>
              </a:rPr>
              <a:t> </a:t>
            </a:r>
            <a:r>
              <a:rPr lang="ru-RU" sz="2000" b="1" i="1" dirty="0" err="1">
                <a:solidFill>
                  <a:schemeClr val="tx1"/>
                </a:solidFill>
              </a:rPr>
              <a:t>гранули</a:t>
            </a:r>
            <a:r>
              <a:rPr lang="ru-RU" sz="2000" b="1" i="1" dirty="0">
                <a:solidFill>
                  <a:schemeClr val="tx1"/>
                </a:solidFill>
              </a:rPr>
              <a:t>. Для </a:t>
            </a:r>
            <a:r>
              <a:rPr lang="ru-RU" sz="2000" b="1" i="1" dirty="0" err="1">
                <a:solidFill>
                  <a:schemeClr val="tx1"/>
                </a:solidFill>
              </a:rPr>
              <a:t>отримання</a:t>
            </a:r>
            <a:r>
              <a:rPr lang="ru-RU" sz="2000" b="1" i="1" dirty="0">
                <a:solidFill>
                  <a:schemeClr val="tx1"/>
                </a:solidFill>
              </a:rPr>
              <a:t> </a:t>
            </a:r>
            <a:r>
              <a:rPr lang="ru-RU" sz="2000" b="1" i="1" dirty="0" err="1">
                <a:solidFill>
                  <a:schemeClr val="tx1"/>
                </a:solidFill>
              </a:rPr>
              <a:t>компактовіспользуют</a:t>
            </a:r>
            <a:r>
              <a:rPr lang="ru-RU" sz="2000" b="1" i="1" dirty="0">
                <a:solidFill>
                  <a:schemeClr val="tx1"/>
                </a:solidFill>
              </a:rPr>
              <a:t> </a:t>
            </a:r>
            <a:r>
              <a:rPr lang="ru-RU" sz="2000" b="1" i="1" dirty="0" err="1">
                <a:solidFill>
                  <a:schemeClr val="tx1"/>
                </a:solidFill>
              </a:rPr>
              <a:t>ролерние</a:t>
            </a:r>
            <a:r>
              <a:rPr lang="ru-RU" sz="2000" b="1" i="1" dirty="0">
                <a:solidFill>
                  <a:schemeClr val="tx1"/>
                </a:solidFill>
              </a:rPr>
              <a:t> установки.</a:t>
            </a:r>
            <a:endParaRPr lang="ru-RU" sz="1900" dirty="0" smtClean="0">
              <a:solidFill>
                <a:schemeClr val="tx1"/>
              </a:solidFill>
            </a:endParaRPr>
          </a:p>
          <a:p>
            <a:pPr algn="just"/>
            <a:endParaRPr lang="ru-RU" sz="1900" dirty="0">
              <a:solidFill>
                <a:schemeClr val="tx1"/>
              </a:solidFill>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2160" y="4850424"/>
            <a:ext cx="2735178" cy="1512127"/>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5728" y="5805264"/>
            <a:ext cx="4340367" cy="454665"/>
          </a:xfrm>
          <a:prstGeom prst="rect">
            <a:avLst/>
          </a:prstGeom>
        </p:spPr>
      </p:pic>
    </p:spTree>
    <p:extLst>
      <p:ext uri="{BB962C8B-B14F-4D97-AF65-F5344CB8AC3E}">
        <p14:creationId xmlns:p14="http://schemas.microsoft.com/office/powerpoint/2010/main" val="300665287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half" idx="4294967295"/>
          </p:nvPr>
        </p:nvSpPr>
        <p:spPr/>
        <p:txBody>
          <a:bodyPr/>
          <a:lstStyle/>
          <a:p>
            <a:pPr>
              <a:buNone/>
            </a:pPr>
            <a:r>
              <a:rPr lang="ru-RU" dirty="0" smtClean="0"/>
              <a:t>    </a:t>
            </a:r>
            <a:endParaRPr lang="ru-RU" dirty="0"/>
          </a:p>
        </p:txBody>
      </p:sp>
      <p:pic>
        <p:nvPicPr>
          <p:cNvPr id="8" name="Объект 7"/>
          <p:cNvPicPr>
            <a:picLocks noGrp="1" noChangeAspect="1"/>
          </p:cNvPicPr>
          <p:nvPr>
            <p:ph sz="half" idx="4294967295"/>
          </p:nvPr>
        </p:nvPicPr>
        <p:blipFill>
          <a:blip r:embed="rId2">
            <a:extLst>
              <a:ext uri="{28A0092B-C50C-407E-A947-70E740481C1C}">
                <a14:useLocalDpi xmlns:a14="http://schemas.microsoft.com/office/drawing/2010/main" val="0"/>
              </a:ext>
            </a:extLst>
          </a:blip>
          <a:stretch>
            <a:fillRect/>
          </a:stretch>
        </p:blipFill>
        <p:spPr>
          <a:xfrm>
            <a:off x="179512" y="332656"/>
            <a:ext cx="4608512" cy="5760640"/>
          </a:xfrm>
        </p:spPr>
      </p:pic>
      <p:pic>
        <p:nvPicPr>
          <p:cNvPr id="9" name="Рисунок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2039" y="332656"/>
            <a:ext cx="3960441" cy="5688632"/>
          </a:xfrm>
          <a:prstGeom prst="rect">
            <a:avLst/>
          </a:prstGeom>
        </p:spPr>
      </p:pic>
      <p:pic>
        <p:nvPicPr>
          <p:cNvPr id="5" name="Объект 7"/>
          <p:cNvPicPr>
            <a:picLocks noGrp="1" noChangeAspect="1"/>
          </p:cNvPicPr>
          <p:nvPr>
            <p:ph sz="half" idx="4294967295"/>
          </p:nvPr>
        </p:nvPicPr>
        <p:blipFill>
          <a:blip r:embed="rId2">
            <a:extLst>
              <a:ext uri="{28A0092B-C50C-407E-A947-70E740481C1C}">
                <a14:useLocalDpi xmlns:a14="http://schemas.microsoft.com/office/drawing/2010/main" val="0"/>
              </a:ext>
            </a:extLst>
          </a:blip>
          <a:stretch>
            <a:fillRect/>
          </a:stretch>
        </p:blipFill>
        <p:spPr>
          <a:xfrm>
            <a:off x="331912" y="485056"/>
            <a:ext cx="4608512" cy="5760640"/>
          </a:xfrm>
          <a:prstGeom prst="rect">
            <a:avLst/>
          </a:prstGeom>
        </p:spPr>
      </p:pic>
    </p:spTree>
    <p:extLst>
      <p:ext uri="{BB962C8B-B14F-4D97-AF65-F5344CB8AC3E}">
        <p14:creationId xmlns:p14="http://schemas.microsoft.com/office/powerpoint/2010/main" val="26890888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a:xfrm>
            <a:off x="-108520" y="0"/>
            <a:ext cx="8229600" cy="490066"/>
          </a:xfrm>
        </p:spPr>
        <p:txBody>
          <a:bodyPr>
            <a:normAutofit fontScale="90000"/>
          </a:bodyPr>
          <a:lstStyle/>
          <a:p>
            <a:r>
              <a:rPr lang="ru-RU" dirty="0" err="1"/>
              <a:t>Волога</a:t>
            </a:r>
            <a:r>
              <a:rPr lang="ru-RU" dirty="0"/>
              <a:t> </a:t>
            </a:r>
            <a:r>
              <a:rPr lang="ru-RU" dirty="0" err="1"/>
              <a:t>грануляція</a:t>
            </a:r>
            <a:r>
              <a:rPr lang="ru-RU" dirty="0"/>
              <a:t>.</a:t>
            </a:r>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764704"/>
            <a:ext cx="7632847" cy="5616623"/>
          </a:xfrm>
          <a:prstGeom prst="rect">
            <a:avLst/>
          </a:prstGeom>
        </p:spPr>
      </p:pic>
    </p:spTree>
    <p:extLst>
      <p:ext uri="{BB962C8B-B14F-4D97-AF65-F5344CB8AC3E}">
        <p14:creationId xmlns:p14="http://schemas.microsoft.com/office/powerpoint/2010/main" val="278083295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274638"/>
            <a:ext cx="8229600" cy="562074"/>
          </a:xfrm>
        </p:spPr>
        <p:txBody>
          <a:bodyPr>
            <a:normAutofit fontScale="90000"/>
          </a:bodyPr>
          <a:lstStyle/>
          <a:p>
            <a:r>
              <a:rPr lang="ru-RU" dirty="0"/>
              <a:t>Схема </a:t>
            </a:r>
            <a:r>
              <a:rPr lang="ru-RU" dirty="0" err="1"/>
              <a:t>виробництва</a:t>
            </a:r>
            <a:r>
              <a:rPr lang="ru-RU" dirty="0"/>
              <a:t>:</a:t>
            </a:r>
          </a:p>
        </p:txBody>
      </p:sp>
      <p:pic>
        <p:nvPicPr>
          <p:cNvPr id="4" name="Объект 3"/>
          <p:cNvPicPr>
            <a:picLocks noGrp="1" noChangeAspect="1"/>
          </p:cNvPicPr>
          <p:nvPr>
            <p:ph sz="half" idx="4294967295"/>
          </p:nvPr>
        </p:nvPicPr>
        <p:blipFill>
          <a:blip r:embed="rId2">
            <a:extLst>
              <a:ext uri="{28A0092B-C50C-407E-A947-70E740481C1C}">
                <a14:useLocalDpi xmlns:a14="http://schemas.microsoft.com/office/drawing/2010/main" val="0"/>
              </a:ext>
            </a:extLst>
          </a:blip>
          <a:stretch>
            <a:fillRect/>
          </a:stretch>
        </p:blipFill>
        <p:spPr>
          <a:xfrm>
            <a:off x="107504" y="1268760"/>
            <a:ext cx="4388296" cy="4608511"/>
          </a:xfrm>
        </p:spPr>
      </p:pic>
      <p:pic>
        <p:nvPicPr>
          <p:cNvPr id="7" name="Объект 6"/>
          <p:cNvPicPr>
            <a:picLocks noGrp="1" noChangeAspect="1"/>
          </p:cNvPicPr>
          <p:nvPr>
            <p:ph sz="half" idx="4294967295"/>
          </p:nvPr>
        </p:nvPicPr>
        <p:blipFill>
          <a:blip r:embed="rId3">
            <a:extLst>
              <a:ext uri="{28A0092B-C50C-407E-A947-70E740481C1C}">
                <a14:useLocalDpi xmlns:a14="http://schemas.microsoft.com/office/drawing/2010/main" val="0"/>
              </a:ext>
            </a:extLst>
          </a:blip>
          <a:stretch>
            <a:fillRect/>
          </a:stretch>
        </p:blipFill>
        <p:spPr>
          <a:xfrm>
            <a:off x="4648200" y="1412776"/>
            <a:ext cx="4038600" cy="4097908"/>
          </a:xfrm>
        </p:spPr>
      </p:pic>
      <p:pic>
        <p:nvPicPr>
          <p:cNvPr id="6" name="Объект 3"/>
          <p:cNvPicPr>
            <a:picLocks noGrp="1" noChangeAspect="1"/>
          </p:cNvPicPr>
          <p:nvPr>
            <p:ph sz="half" idx="4294967295"/>
          </p:nvPr>
        </p:nvPicPr>
        <p:blipFill>
          <a:blip r:embed="rId2">
            <a:extLst>
              <a:ext uri="{28A0092B-C50C-407E-A947-70E740481C1C}">
                <a14:useLocalDpi xmlns:a14="http://schemas.microsoft.com/office/drawing/2010/main" val="0"/>
              </a:ext>
            </a:extLst>
          </a:blip>
          <a:stretch>
            <a:fillRect/>
          </a:stretch>
        </p:blipFill>
        <p:spPr>
          <a:xfrm>
            <a:off x="259904" y="1421160"/>
            <a:ext cx="4388296" cy="4608511"/>
          </a:xfrm>
          <a:prstGeom prst="rect">
            <a:avLst/>
          </a:prstGeom>
        </p:spPr>
      </p:pic>
      <p:pic>
        <p:nvPicPr>
          <p:cNvPr id="8" name="Объект 6"/>
          <p:cNvPicPr>
            <a:picLocks noGrp="1" noChangeAspect="1"/>
          </p:cNvPicPr>
          <p:nvPr>
            <p:ph sz="half" idx="4294967295"/>
          </p:nvPr>
        </p:nvPicPr>
        <p:blipFill>
          <a:blip r:embed="rId3">
            <a:extLst>
              <a:ext uri="{28A0092B-C50C-407E-A947-70E740481C1C}">
                <a14:useLocalDpi xmlns:a14="http://schemas.microsoft.com/office/drawing/2010/main" val="0"/>
              </a:ext>
            </a:extLst>
          </a:blip>
          <a:stretch>
            <a:fillRect/>
          </a:stretch>
        </p:blipFill>
        <p:spPr>
          <a:xfrm>
            <a:off x="4800600" y="1565176"/>
            <a:ext cx="4038600" cy="4097908"/>
          </a:xfrm>
          <a:prstGeom prst="rect">
            <a:avLst/>
          </a:prstGeom>
        </p:spPr>
      </p:pic>
    </p:spTree>
    <p:extLst>
      <p:ext uri="{BB962C8B-B14F-4D97-AF65-F5344CB8AC3E}">
        <p14:creationId xmlns:p14="http://schemas.microsoft.com/office/powerpoint/2010/main" val="283639237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endPar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4" name="Объект 3"/>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323528" y="332656"/>
            <a:ext cx="8352928" cy="5554870"/>
          </a:xfrm>
        </p:spPr>
      </p:pic>
      <p:pic>
        <p:nvPicPr>
          <p:cNvPr id="5" name="Объект 3"/>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475928" y="485056"/>
            <a:ext cx="8352928" cy="5554870"/>
          </a:xfrm>
          <a:prstGeom prst="rect">
            <a:avLst/>
          </a:prstGeom>
        </p:spPr>
      </p:pic>
    </p:spTree>
    <p:extLst>
      <p:ext uri="{BB962C8B-B14F-4D97-AF65-F5344CB8AC3E}">
        <p14:creationId xmlns:p14="http://schemas.microsoft.com/office/powerpoint/2010/main" val="43895209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Объект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260648"/>
            <a:ext cx="4038600" cy="5688632"/>
          </a:xfrm>
          <a:prstGeom prst="rect">
            <a:avLst/>
          </a:prstGeom>
        </p:spPr>
      </p:pic>
      <p:pic>
        <p:nvPicPr>
          <p:cNvPr id="3" name="Объект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6016" y="980728"/>
            <a:ext cx="4038600" cy="4968552"/>
          </a:xfrm>
          <a:prstGeom prst="rect">
            <a:avLst/>
          </a:prstGeom>
        </p:spPr>
      </p:pic>
    </p:spTree>
    <p:extLst>
      <p:ext uri="{BB962C8B-B14F-4D97-AF65-F5344CB8AC3E}">
        <p14:creationId xmlns:p14="http://schemas.microsoft.com/office/powerpoint/2010/main" val="20958364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620688"/>
            <a:ext cx="8229600" cy="1143000"/>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Содержимое 2"/>
          <p:cNvSpPr>
            <a:spLocks noGrp="1"/>
          </p:cNvSpPr>
          <p:nvPr>
            <p:ph idx="4294967295"/>
          </p:nvPr>
        </p:nvSpPr>
        <p:spPr/>
        <p:txBody>
          <a:bodyPr/>
          <a:lstStyle/>
          <a:p>
            <a:pPr marL="0" indent="0">
              <a:buNone/>
            </a:pPr>
            <a:endParaRPr lang="ru-RU" dirty="0"/>
          </a:p>
          <a:p>
            <a:pPr>
              <a:buNone/>
            </a:pPr>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891" y="951114"/>
            <a:ext cx="4077396" cy="4513243"/>
          </a:xfrm>
          <a:prstGeom prst="rect">
            <a:avLst/>
          </a:prstGeom>
        </p:spPr>
      </p:pic>
      <p:pic>
        <p:nvPicPr>
          <p:cNvPr id="5" name="Объект 3"/>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4218831" y="260648"/>
            <a:ext cx="4896544" cy="5894176"/>
          </a:xfrm>
          <a:prstGeom prst="rect">
            <a:avLst/>
          </a:prstGeom>
        </p:spPr>
      </p:pic>
    </p:spTree>
    <p:extLst>
      <p:ext uri="{BB962C8B-B14F-4D97-AF65-F5344CB8AC3E}">
        <p14:creationId xmlns:p14="http://schemas.microsoft.com/office/powerpoint/2010/main" val="332369422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Админ\Desktop\verbena_shupshuna-500x500.jpg"/>
          <p:cNvPicPr>
            <a:picLocks noChangeAspect="1" noChangeArrowheads="1"/>
          </p:cNvPicPr>
          <p:nvPr/>
        </p:nvPicPr>
        <p:blipFill>
          <a:blip r:embed="rId2" cstate="print"/>
          <a:srcRect l="9322" r="12055" b="5232"/>
          <a:stretch>
            <a:fillRect/>
          </a:stretch>
        </p:blipFill>
        <p:spPr bwMode="auto">
          <a:xfrm flipH="1" flipV="1">
            <a:off x="5436095" y="2727705"/>
            <a:ext cx="45719" cy="46315"/>
          </a:xfrm>
          <a:prstGeom prst="rect">
            <a:avLst/>
          </a:prstGeom>
          <a:noFill/>
          <a:effectLst>
            <a:softEdge rad="317500"/>
          </a:effectLst>
        </p:spPr>
      </p:pic>
      <p:sp>
        <p:nvSpPr>
          <p:cNvPr id="2" name="Заголовок 1"/>
          <p:cNvSpPr>
            <a:spLocks noGrp="1"/>
          </p:cNvSpPr>
          <p:nvPr>
            <p:ph type="title"/>
          </p:nvPr>
        </p:nvSpPr>
        <p:spPr>
          <a:xfrm>
            <a:off x="0" y="0"/>
            <a:ext cx="9144000" cy="1417638"/>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just"/>
            <a:r>
              <a:rPr lang="ru-RU" sz="1800" dirty="0" smtClean="0"/>
              <a:t/>
            </a:r>
            <a:br>
              <a:rPr lang="ru-RU" sz="1800" dirty="0" smtClean="0"/>
            </a:br>
            <a:r>
              <a:rPr lang="ru-RU" sz="1600" dirty="0" smtClean="0"/>
              <a:t>В </a:t>
            </a:r>
            <a:r>
              <a:rPr lang="ru-RU" sz="1600" dirty="0"/>
              <a:t>последнее время на производстве стала распространенной разновидность - </a:t>
            </a:r>
            <a:r>
              <a:rPr lang="ru-RU" sz="1600" b="1" dirty="0"/>
              <a:t>смешанное гранулирование</a:t>
            </a:r>
            <a:r>
              <a:rPr lang="ru-RU" sz="1600" dirty="0"/>
              <a:t>, которое осуществляют смешиванием лекарственных и вспомогательных веществ, увлажнением смеси раствором связующего, разложением влажной массы тонким слоем с последующей сушкой, осуществлением сухой грануляции полученной массы, опудривания </a:t>
            </a:r>
            <a:r>
              <a:rPr lang="ru-RU" sz="1600" dirty="0" smtClean="0"/>
              <a:t>сухих гранул.</a:t>
            </a:r>
            <a:br>
              <a:rPr lang="ru-RU" sz="1600" dirty="0" smtClean="0"/>
            </a:br>
            <a:endParaRPr lang="ru-RU" sz="1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Содержимое 2"/>
          <p:cNvSpPr>
            <a:spLocks noGrp="1"/>
          </p:cNvSpPr>
          <p:nvPr>
            <p:ph sz="half" idx="4294967295"/>
          </p:nvPr>
        </p:nvSpPr>
        <p:spPr/>
        <p:txBody>
          <a:bodyPr>
            <a:normAutofit/>
          </a:bodyPr>
          <a:lstStyle/>
          <a:p>
            <a:pPr>
              <a:buNone/>
            </a:pPr>
            <a:r>
              <a:rPr lang="ru-RU" dirty="0" smtClean="0"/>
              <a:t>     </a:t>
            </a:r>
            <a:endParaRPr lang="ru-RU" dirty="0"/>
          </a:p>
        </p:txBody>
      </p:sp>
      <p:pic>
        <p:nvPicPr>
          <p:cNvPr id="6" name="Объект 5"/>
          <p:cNvPicPr>
            <a:picLocks noGrp="1" noChangeAspect="1"/>
          </p:cNvPicPr>
          <p:nvPr>
            <p:ph sz="half" idx="4294967295"/>
          </p:nvPr>
        </p:nvPicPr>
        <p:blipFill>
          <a:blip r:embed="rId3">
            <a:extLst>
              <a:ext uri="{28A0092B-C50C-407E-A947-70E740481C1C}">
                <a14:useLocalDpi xmlns:a14="http://schemas.microsoft.com/office/drawing/2010/main" val="0"/>
              </a:ext>
            </a:extLst>
          </a:blip>
          <a:stretch>
            <a:fillRect/>
          </a:stretch>
        </p:blipFill>
        <p:spPr>
          <a:xfrm>
            <a:off x="0" y="1340768"/>
            <a:ext cx="5004048" cy="4968552"/>
          </a:xfrm>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3" y="1412776"/>
            <a:ext cx="4176465" cy="5040560"/>
          </a:xfrm>
          <a:prstGeom prst="rect">
            <a:avLst/>
          </a:prstGeom>
        </p:spPr>
      </p:pic>
      <p:pic>
        <p:nvPicPr>
          <p:cNvPr id="8" name="Объект 5"/>
          <p:cNvPicPr>
            <a:picLocks noGrp="1" noChangeAspect="1"/>
          </p:cNvPicPr>
          <p:nvPr>
            <p:ph sz="half" idx="4294967295"/>
          </p:nvPr>
        </p:nvPicPr>
        <p:blipFill>
          <a:blip r:embed="rId3">
            <a:extLst>
              <a:ext uri="{28A0092B-C50C-407E-A947-70E740481C1C}">
                <a14:useLocalDpi xmlns:a14="http://schemas.microsoft.com/office/drawing/2010/main" val="0"/>
              </a:ext>
            </a:extLst>
          </a:blip>
          <a:stretch>
            <a:fillRect/>
          </a:stretch>
        </p:blipFill>
        <p:spPr>
          <a:xfrm>
            <a:off x="-39712" y="1844824"/>
            <a:ext cx="4867447" cy="4832920"/>
          </a:xfrm>
          <a:prstGeom prst="rect">
            <a:avLst/>
          </a:prstGeom>
        </p:spPr>
      </p:pic>
    </p:spTree>
    <p:extLst>
      <p:ext uri="{BB962C8B-B14F-4D97-AF65-F5344CB8AC3E}">
        <p14:creationId xmlns:p14="http://schemas.microsoft.com/office/powerpoint/2010/main" val="219744623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type="body" idx="4294967295"/>
          </p:nvPr>
        </p:nvSpPr>
        <p:spPr>
          <a:xfrm>
            <a:off x="1371600" y="2906713"/>
            <a:ext cx="7772400" cy="1500187"/>
          </a:xfrm>
        </p:spPr>
        <p:txBody>
          <a:bodyPr/>
          <a:lstStyle/>
          <a:p>
            <a:r>
              <a:rPr lang="ru-RU" dirty="0" smtClean="0"/>
              <a:t>     </a:t>
            </a:r>
            <a:br>
              <a:rPr lang="ru-RU" dirty="0" smtClean="0"/>
            </a:br>
            <a:endParaRPr lang="ru-RU" dirty="0"/>
          </a:p>
        </p:txBody>
      </p:sp>
      <p:sp>
        <p:nvSpPr>
          <p:cNvPr id="5" name="Заголовок 4"/>
          <p:cNvSpPr>
            <a:spLocks noGrp="1"/>
          </p:cNvSpPr>
          <p:nvPr>
            <p:ph type="title" idx="4294967295"/>
          </p:nvPr>
        </p:nvSpPr>
        <p:spPr>
          <a:xfrm>
            <a:off x="107504" y="332656"/>
            <a:ext cx="8640960" cy="5436319"/>
          </a:xfrm>
        </p:spPr>
        <p:txBody>
          <a:bodyPr>
            <a:normAutofit/>
          </a:bodyPr>
          <a:lstStyle/>
          <a:p>
            <a:r>
              <a:rPr lang="ru-RU" sz="1800" dirty="0"/>
              <a:t> </a:t>
            </a:r>
            <a:endParaRPr lang="ru-RU" sz="2000" b="0" dirty="0">
              <a:latin typeface="+mn-lt"/>
            </a:endParaRPr>
          </a:p>
        </p:txBody>
      </p:sp>
      <p:sp>
        <p:nvSpPr>
          <p:cNvPr id="6" name="Прямоугольник 5"/>
          <p:cNvSpPr/>
          <p:nvPr/>
        </p:nvSpPr>
        <p:spPr>
          <a:xfrm>
            <a:off x="179512" y="116632"/>
            <a:ext cx="8856984" cy="7709803"/>
          </a:xfrm>
          <a:prstGeom prst="rect">
            <a:avLst/>
          </a:prstGeom>
        </p:spPr>
        <p:txBody>
          <a:bodyPr wrap="square">
            <a:spAutoFit/>
          </a:bodyPr>
          <a:lstStyle/>
          <a:p>
            <a:pPr algn="just"/>
            <a:r>
              <a:rPr lang="ru-RU" dirty="0"/>
              <a:t> </a:t>
            </a:r>
            <a:r>
              <a:rPr lang="uk-UA" b="1" dirty="0"/>
              <a:t>Наповнювачі - допоміжні речовини або матеріали, які входять до складу </a:t>
            </a:r>
            <a:r>
              <a:rPr lang="uk-UA" sz="1700" b="1" dirty="0"/>
              <a:t>фармацевтичних композицій з метою модифікації їх властивостей, полегшення виробництва (переробки), зниження їх вартості, а також отримання необхідного обсягу при використанні АФІ в незначній кількості (0,01-0,001 г).</a:t>
            </a:r>
          </a:p>
          <a:p>
            <a:pPr algn="just"/>
            <a:r>
              <a:rPr lang="uk-UA" sz="1700" b="1" dirty="0"/>
              <a:t>Коригувальні речовини додають до складу таблеток з метою поліпшення їх смаку, кольору і запаху. Як коригувальних речовин в даний час запропоновані до застосування природні і синтетичні речовини у вигляді розчинів, сиропів, екстрактів, есенцій. Серед сиропів особливо найпоширеніший цукровий, вишневий, малиновий; з </a:t>
            </a:r>
            <a:r>
              <a:rPr lang="uk-UA" sz="1700" b="1" dirty="0" err="1"/>
              <a:t>підсолоджувальних</a:t>
            </a:r>
            <a:r>
              <a:rPr lang="uk-UA" sz="1700" b="1" dirty="0"/>
              <a:t> речовин - сахароза, лактоза, фруктоза, сорбіт, сахарин. Також для виправлення смаку використовують різні ВМС, макромолекули яких обволікають молекули </a:t>
            </a:r>
            <a:r>
              <a:rPr lang="uk-UA" sz="1700" b="1" dirty="0" err="1"/>
              <a:t>лекарсвенного</a:t>
            </a:r>
            <a:r>
              <a:rPr lang="uk-UA" sz="1700" b="1" dirty="0"/>
              <a:t> речовини і смакові рецептори язика. До них відносяться агар-агар, альгінати, МЦ і пектини.</a:t>
            </a:r>
          </a:p>
          <a:p>
            <a:pPr algn="just"/>
            <a:r>
              <a:rPr lang="uk-UA" sz="1700" b="1" dirty="0"/>
              <a:t>Барвники додають для поліпшення зовнішнього вигляду таблеток, а також для позначення терапевтичної групи лікарських речовин, наприклад снодійних, отруйних.</a:t>
            </a:r>
          </a:p>
          <a:p>
            <a:pPr algn="just"/>
            <a:r>
              <a:rPr lang="uk-UA" sz="1700" b="1" dirty="0"/>
              <a:t>• мінеральні пігменти (титану </a:t>
            </a:r>
            <a:r>
              <a:rPr lang="uk-UA" sz="1700" b="1" dirty="0" err="1"/>
              <a:t>діоксид</a:t>
            </a:r>
            <a:r>
              <a:rPr lang="uk-UA" sz="1700" b="1" dirty="0"/>
              <a:t> - білий пігмент, залізо оксид), які використовуються у вигляді тонкоподрібнених порошків;</a:t>
            </a:r>
          </a:p>
          <a:p>
            <a:pPr algn="just"/>
            <a:r>
              <a:rPr lang="uk-UA" sz="1700" b="1" dirty="0"/>
              <a:t>• барвники природного походження (хлорофіл, каротиноїди), хоча вони мають такі недоліки: низька фарбується здатність; невисока стійкість до впливу променів світла, </a:t>
            </a:r>
            <a:r>
              <a:rPr lang="uk-UA" sz="1700" b="1" dirty="0" err="1"/>
              <a:t>окислювачів</a:t>
            </a:r>
            <a:r>
              <a:rPr lang="uk-UA" sz="1700" b="1" dirty="0"/>
              <a:t>, відновників, зміни </a:t>
            </a:r>
            <a:r>
              <a:rPr lang="uk-UA" sz="1700" b="1" dirty="0" err="1"/>
              <a:t>рН</a:t>
            </a:r>
            <a:r>
              <a:rPr lang="uk-UA" sz="1700" b="1" dirty="0"/>
              <a:t> і температурних змін;</a:t>
            </a:r>
          </a:p>
          <a:p>
            <a:pPr algn="just"/>
            <a:r>
              <a:rPr lang="uk-UA" sz="1700" b="1" dirty="0"/>
              <a:t>• синтетичні барвники: індиго (синього кольору), </a:t>
            </a:r>
            <a:r>
              <a:rPr lang="uk-UA" sz="1700" b="1" dirty="0" err="1"/>
              <a:t>тартразин</a:t>
            </a:r>
            <a:r>
              <a:rPr lang="uk-UA" sz="1700" b="1" dirty="0"/>
              <a:t> (жовтий), кислотний червоний 2С, </a:t>
            </a:r>
            <a:r>
              <a:rPr lang="uk-UA" sz="1700" b="1" dirty="0" err="1"/>
              <a:t>тропеолін</a:t>
            </a:r>
            <a:r>
              <a:rPr lang="uk-UA" sz="1700" b="1" dirty="0"/>
              <a:t>, еозин. Іноді застосовують суміш індиго і </a:t>
            </a:r>
            <a:r>
              <a:rPr lang="uk-UA" sz="1700" b="1" dirty="0" err="1"/>
              <a:t>тартразин</a:t>
            </a:r>
            <a:r>
              <a:rPr lang="uk-UA" sz="1700" b="1" dirty="0"/>
              <a:t>, яка має зелений колір.</a:t>
            </a:r>
          </a:p>
          <a:p>
            <a:pPr algn="just"/>
            <a:r>
              <a:rPr lang="uk-UA" sz="1700" b="1" dirty="0"/>
              <a:t>Особливого значення набувають сполучні речовини при пресуванні складних порошків, які в процесі роботи таблеткової машини можуть розшаровуватися, і це призводить до отримання таблеток з неоднаковим вмістом вхідних інгредієнтів. Застосування певного виду в'яжучих речовин, їх кількість залежить від фізико-хімічних властивостей речовин, які пресуються. Застосовують воду очищену, спирт етиловий, розчини </a:t>
            </a:r>
            <a:r>
              <a:rPr lang="en-US" sz="1700" b="1" dirty="0"/>
              <a:t>BMC, </a:t>
            </a:r>
            <a:r>
              <a:rPr lang="uk-UA" sz="1700" b="1" dirty="0" err="1"/>
              <a:t>полівінілпіролідон</a:t>
            </a:r>
            <a:r>
              <a:rPr lang="uk-UA" sz="1700" b="1" dirty="0"/>
              <a:t> (ПВП) і т.д.</a:t>
            </a:r>
            <a:r>
              <a:rPr lang="uk-UA" sz="1700" dirty="0" smtClean="0"/>
              <a:t> </a:t>
            </a:r>
            <a:endParaRPr lang="ru-RU" sz="1700" dirty="0"/>
          </a:p>
          <a:p>
            <a:endParaRPr lang="ru-RU" sz="1600" dirty="0"/>
          </a:p>
          <a:p>
            <a:endParaRPr lang="ru-RU" dirty="0" smtClean="0"/>
          </a:p>
          <a:p>
            <a:endParaRPr lang="ru-RU" dirty="0"/>
          </a:p>
        </p:txBody>
      </p:sp>
    </p:spTree>
    <p:extLst>
      <p:ext uri="{BB962C8B-B14F-4D97-AF65-F5344CB8AC3E}">
        <p14:creationId xmlns:p14="http://schemas.microsoft.com/office/powerpoint/2010/main" val="28255053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18058"/>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uk-UA" sz="1800" dirty="0" smtClean="0"/>
              <a:t>Покриття </a:t>
            </a:r>
            <a:r>
              <a:rPr lang="uk-UA" sz="1800" dirty="0"/>
              <a:t>таблеток</a:t>
            </a:r>
            <a:endParaRPr lang="ru-RU" sz="1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Содержимое 2"/>
          <p:cNvSpPr>
            <a:spLocks noGrp="1"/>
          </p:cNvSpPr>
          <p:nvPr>
            <p:ph idx="4294967295"/>
          </p:nvPr>
        </p:nvSpPr>
        <p:spPr/>
        <p:txBody>
          <a:bodyPr>
            <a:normAutofit/>
          </a:bodyPr>
          <a:lstStyle/>
          <a:p>
            <a:pPr>
              <a:buNone/>
            </a:pPr>
            <a:r>
              <a:rPr lang="ru-RU" dirty="0"/>
              <a:t/>
            </a:r>
            <a:br>
              <a:rPr lang="ru-RU" dirty="0"/>
            </a:br>
            <a:endParaRPr lang="ru-RU" dirty="0"/>
          </a:p>
        </p:txBody>
      </p:sp>
      <p:sp>
        <p:nvSpPr>
          <p:cNvPr id="4" name="Прямоугольник 3"/>
          <p:cNvSpPr/>
          <p:nvPr/>
        </p:nvSpPr>
        <p:spPr>
          <a:xfrm>
            <a:off x="179512" y="692696"/>
            <a:ext cx="8784976" cy="2800767"/>
          </a:xfrm>
          <a:prstGeom prst="rect">
            <a:avLst/>
          </a:prstGeom>
        </p:spPr>
        <p:txBody>
          <a:bodyPr wrap="square">
            <a:spAutoFit/>
          </a:bodyPr>
          <a:lstStyle/>
          <a:p>
            <a:pPr algn="just"/>
            <a:r>
              <a:rPr lang="uk-UA" sz="1600" dirty="0"/>
              <a:t>Для захисту лікарських речовин від впливу зовнішніх несприятливих факторів, зменшення їх дратівної дії при прийомі, маскування неприємних органолептичних властивостей препаратів, створення ефекту пролонгації, локалізації фармакологічної дії тверді форми лікарських речовин покривають спеціальними оболонками.</a:t>
            </a:r>
          </a:p>
          <a:p>
            <a:pPr algn="just"/>
            <a:r>
              <a:rPr lang="uk-UA" sz="1600" dirty="0"/>
              <a:t>Покриття таблеток в залежності від їх складу і способу нанесення ділять на три групи:</a:t>
            </a:r>
          </a:p>
          <a:p>
            <a:pPr algn="just"/>
            <a:r>
              <a:rPr lang="uk-UA" sz="1600" dirty="0"/>
              <a:t>1. </a:t>
            </a:r>
            <a:r>
              <a:rPr lang="uk-UA" sz="1600" dirty="0" err="1"/>
              <a:t>дражировані</a:t>
            </a:r>
            <a:r>
              <a:rPr lang="uk-UA" sz="1600" dirty="0"/>
              <a:t> покриття;</a:t>
            </a:r>
          </a:p>
          <a:p>
            <a:pPr algn="just"/>
            <a:r>
              <a:rPr lang="uk-UA" sz="1600" dirty="0"/>
              <a:t>2. плівкові покриття;</a:t>
            </a:r>
          </a:p>
          <a:p>
            <a:pPr algn="just"/>
            <a:r>
              <a:rPr lang="uk-UA" sz="1600" dirty="0"/>
              <a:t>3. пресовані покриття.</a:t>
            </a:r>
          </a:p>
          <a:p>
            <a:pPr algn="just"/>
            <a:r>
              <a:rPr lang="uk-UA" sz="1600" dirty="0"/>
              <a:t>Покриття таблеток оболонками забезпечує не тільки захисну, але і багато інших функцій. З усіх існуючих в даний час видів покриттів найбільш затребуваними є плівкові покриття, що мають цілий ряд переваг. Все більшої популярності набувають дисперсні плівкові покриття.</a:t>
            </a:r>
            <a:endParaRPr lang="ru-RU" dirty="0"/>
          </a:p>
        </p:txBody>
      </p:sp>
    </p:spTree>
    <p:extLst>
      <p:ext uri="{BB962C8B-B14F-4D97-AF65-F5344CB8AC3E}">
        <p14:creationId xmlns:p14="http://schemas.microsoft.com/office/powerpoint/2010/main" val="11286870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56931" y="116632"/>
            <a:ext cx="7875509" cy="648072"/>
          </a:xfrm>
        </p:spPr>
        <p:txBody>
          <a:bodyPr/>
          <a:lstStyle/>
          <a:p>
            <a:pPr eaLnBrk="1" hangingPunct="1"/>
            <a:r>
              <a:rPr lang="ru-RU" altLang="ru-RU" sz="3200" dirty="0" err="1" smtClean="0"/>
              <a:t>Пролонгування</a:t>
            </a:r>
            <a:r>
              <a:rPr lang="ru-RU" altLang="ru-RU" sz="3200" dirty="0" smtClean="0"/>
              <a:t> </a:t>
            </a:r>
            <a:r>
              <a:rPr lang="ru-RU" altLang="ru-RU" sz="3200" dirty="0" err="1" smtClean="0"/>
              <a:t>лікарських</a:t>
            </a:r>
            <a:r>
              <a:rPr lang="ru-RU" altLang="ru-RU" sz="3200" dirty="0" smtClean="0"/>
              <a:t> форм:</a:t>
            </a:r>
          </a:p>
        </p:txBody>
      </p:sp>
      <p:sp>
        <p:nvSpPr>
          <p:cNvPr id="5123" name="Rectangle 3"/>
          <p:cNvSpPr>
            <a:spLocks noGrp="1" noChangeArrowheads="1"/>
          </p:cNvSpPr>
          <p:nvPr>
            <p:ph type="body" idx="4294967295"/>
          </p:nvPr>
        </p:nvSpPr>
        <p:spPr>
          <a:xfrm>
            <a:off x="202072" y="1124744"/>
            <a:ext cx="8785225" cy="5040313"/>
          </a:xfrm>
        </p:spPr>
        <p:txBody>
          <a:bodyPr/>
          <a:lstStyle/>
          <a:p>
            <a:pPr marL="90488" indent="14288" algn="just" eaLnBrk="1" hangingPunct="1">
              <a:lnSpc>
                <a:spcPct val="90000"/>
              </a:lnSpc>
            </a:pPr>
            <a:r>
              <a:rPr lang="ru-RU" altLang="uk-UA" sz="2300" b="1" i="1" dirty="0" err="1" smtClean="0">
                <a:latin typeface="Calibri" panose="020F0502020204030204" pitchFamily="34" charset="0"/>
              </a:rPr>
              <a:t>Пролонгацією</a:t>
            </a:r>
            <a:r>
              <a:rPr lang="ru-RU" altLang="uk-UA" sz="2300" b="1" i="1" dirty="0" smtClean="0">
                <a:latin typeface="Calibri" panose="020F0502020204030204" pitchFamily="34" charset="0"/>
              </a:rPr>
              <a:t> </a:t>
            </a:r>
            <a:r>
              <a:rPr lang="ru-RU" altLang="uk-UA" sz="2300" b="1" i="1" dirty="0" err="1" smtClean="0">
                <a:latin typeface="Calibri" panose="020F0502020204030204" pitchFamily="34" charset="0"/>
              </a:rPr>
              <a:t>вважають</a:t>
            </a:r>
            <a:r>
              <a:rPr lang="ru-RU" altLang="uk-UA" sz="2300" b="1" i="1" dirty="0" smtClean="0">
                <a:latin typeface="Calibri" panose="020F0502020204030204" pitchFamily="34" charset="0"/>
              </a:rPr>
              <a:t> </a:t>
            </a:r>
            <a:r>
              <a:rPr lang="ru-RU" altLang="uk-UA" sz="2300" b="1" i="1" dirty="0" err="1" smtClean="0">
                <a:latin typeface="Calibri" panose="020F0502020204030204" pitchFamily="34" charset="0"/>
              </a:rPr>
              <a:t>продовження</a:t>
            </a:r>
            <a:r>
              <a:rPr lang="ru-RU" altLang="uk-UA" sz="2300" b="1" i="1" dirty="0" smtClean="0">
                <a:latin typeface="Calibri" panose="020F0502020204030204" pitchFamily="34" charset="0"/>
              </a:rPr>
              <a:t> </a:t>
            </a:r>
            <a:r>
              <a:rPr lang="ru-RU" altLang="uk-UA" sz="2300" b="1" i="1" dirty="0" err="1" smtClean="0">
                <a:latin typeface="Calibri" panose="020F0502020204030204" pitchFamily="34" charset="0"/>
              </a:rPr>
              <a:t>терміну</a:t>
            </a:r>
            <a:r>
              <a:rPr lang="ru-RU" altLang="uk-UA" sz="2300" b="1" i="1" dirty="0" smtClean="0">
                <a:latin typeface="Calibri" panose="020F0502020204030204" pitchFamily="34" charset="0"/>
              </a:rPr>
              <a:t> </a:t>
            </a:r>
            <a:r>
              <a:rPr lang="ru-RU" altLang="uk-UA" sz="2300" b="1" i="1" dirty="0" err="1" smtClean="0">
                <a:latin typeface="Calibri" panose="020F0502020204030204" pitchFamily="34" charset="0"/>
              </a:rPr>
              <a:t>дії</a:t>
            </a:r>
            <a:r>
              <a:rPr lang="ru-RU" altLang="uk-UA" sz="2300" b="1" i="1" dirty="0" smtClean="0">
                <a:latin typeface="Calibri" panose="020F0502020204030204" pitchFamily="34" charset="0"/>
              </a:rPr>
              <a:t> </a:t>
            </a:r>
            <a:r>
              <a:rPr lang="ru-RU" altLang="uk-UA" sz="2300" b="1" i="1" dirty="0" err="1" smtClean="0">
                <a:latin typeface="Calibri" panose="020F0502020204030204" pitchFamily="34" charset="0"/>
              </a:rPr>
              <a:t>лікарських</a:t>
            </a:r>
            <a:r>
              <a:rPr lang="ru-RU" altLang="uk-UA" sz="2300" b="1" i="1" dirty="0" smtClean="0">
                <a:latin typeface="Calibri" panose="020F0502020204030204" pitchFamily="34" charset="0"/>
              </a:rPr>
              <a:t> </a:t>
            </a:r>
            <a:r>
              <a:rPr lang="ru-RU" altLang="uk-UA" sz="2300" b="1" i="1" dirty="0" err="1" smtClean="0">
                <a:latin typeface="Calibri" panose="020F0502020204030204" pitchFamily="34" charset="0"/>
              </a:rPr>
              <a:t>засобів</a:t>
            </a:r>
            <a:r>
              <a:rPr lang="ru-RU" altLang="uk-UA" sz="2300" b="1" i="1" dirty="0" smtClean="0">
                <a:latin typeface="Calibri" panose="020F0502020204030204" pitchFamily="34" charset="0"/>
              </a:rPr>
              <a:t> (ЛЗ) </a:t>
            </a:r>
            <a:r>
              <a:rPr lang="ru-RU" altLang="uk-UA" sz="2300" b="1" i="1" dirty="0" err="1" smtClean="0">
                <a:latin typeface="Calibri" panose="020F0502020204030204" pitchFamily="34" charset="0"/>
              </a:rPr>
              <a:t>після</a:t>
            </a:r>
            <a:r>
              <a:rPr lang="ru-RU" altLang="uk-UA" sz="2300" b="1" i="1" dirty="0" smtClean="0">
                <a:latin typeface="Calibri" panose="020F0502020204030204" pitchFamily="34" charset="0"/>
              </a:rPr>
              <a:t> </a:t>
            </a:r>
            <a:r>
              <a:rPr lang="ru-RU" altLang="uk-UA" sz="2300" b="1" i="1" dirty="0" err="1" smtClean="0">
                <a:latin typeface="Calibri" panose="020F0502020204030204" pitchFamily="34" charset="0"/>
              </a:rPr>
              <a:t>їх</a:t>
            </a:r>
            <a:r>
              <a:rPr lang="ru-RU" altLang="uk-UA" sz="2300" b="1" i="1" dirty="0" smtClean="0">
                <a:latin typeface="Calibri" panose="020F0502020204030204" pitchFamily="34" charset="0"/>
              </a:rPr>
              <a:t> одноразового </a:t>
            </a:r>
            <a:r>
              <a:rPr lang="ru-RU" altLang="uk-UA" sz="2300" b="1" i="1" dirty="0" err="1" smtClean="0">
                <a:latin typeface="Calibri" panose="020F0502020204030204" pitchFamily="34" charset="0"/>
              </a:rPr>
              <a:t>застосування</a:t>
            </a:r>
            <a:r>
              <a:rPr lang="ru-RU" altLang="uk-UA" sz="2300" b="1" i="1" dirty="0" smtClean="0">
                <a:latin typeface="Calibri" panose="020F0502020204030204" pitchFamily="34" charset="0"/>
              </a:rPr>
              <a:t> </a:t>
            </a:r>
            <a:r>
              <a:rPr lang="ru-RU" altLang="uk-UA" sz="2300" b="1" i="1" dirty="0" err="1" smtClean="0">
                <a:latin typeface="Calibri" panose="020F0502020204030204" pitchFamily="34" charset="0"/>
              </a:rPr>
              <a:t>із</a:t>
            </a:r>
            <a:r>
              <a:rPr lang="ru-RU" altLang="uk-UA" sz="2300" b="1" i="1" dirty="0" smtClean="0">
                <a:latin typeface="Calibri" panose="020F0502020204030204" pitchFamily="34" charset="0"/>
              </a:rPr>
              <a:t> </a:t>
            </a:r>
            <a:r>
              <a:rPr lang="ru-RU" altLang="uk-UA" sz="2300" b="1" i="1" dirty="0" err="1" smtClean="0">
                <a:latin typeface="Calibri" panose="020F0502020204030204" pitchFamily="34" charset="0"/>
              </a:rPr>
              <a:t>збереженням</a:t>
            </a:r>
            <a:r>
              <a:rPr lang="ru-RU" altLang="uk-UA" sz="2300" b="1" i="1" dirty="0" smtClean="0">
                <a:latin typeface="Calibri" panose="020F0502020204030204" pitchFamily="34" charset="0"/>
              </a:rPr>
              <a:t> </a:t>
            </a:r>
            <a:r>
              <a:rPr lang="ru-RU" altLang="uk-UA" sz="2300" b="1" i="1" dirty="0" err="1" smtClean="0">
                <a:latin typeface="Calibri" panose="020F0502020204030204" pitchFamily="34" charset="0"/>
              </a:rPr>
              <a:t>терапевтично</a:t>
            </a:r>
            <a:r>
              <a:rPr lang="ru-RU" altLang="uk-UA" sz="2300" b="1" i="1" dirty="0" smtClean="0">
                <a:latin typeface="Calibri" panose="020F0502020204030204" pitchFamily="34" charset="0"/>
              </a:rPr>
              <a:t> </a:t>
            </a:r>
            <a:r>
              <a:rPr lang="ru-RU" altLang="uk-UA" sz="2300" b="1" i="1" dirty="0" err="1" smtClean="0">
                <a:latin typeface="Calibri" panose="020F0502020204030204" pitchFamily="34" charset="0"/>
              </a:rPr>
              <a:t>ефективній</a:t>
            </a:r>
            <a:r>
              <a:rPr lang="ru-RU" altLang="uk-UA" sz="2300" b="1" i="1" dirty="0" smtClean="0">
                <a:latin typeface="Calibri" panose="020F0502020204030204" pitchFamily="34" charset="0"/>
              </a:rPr>
              <a:t> </a:t>
            </a:r>
            <a:r>
              <a:rPr lang="ru-RU" altLang="uk-UA" sz="2300" b="1" i="1" dirty="0" err="1" smtClean="0">
                <a:latin typeface="Calibri" panose="020F0502020204030204" pitchFamily="34" charset="0"/>
              </a:rPr>
              <a:t>концентрації</a:t>
            </a:r>
            <a:r>
              <a:rPr lang="ru-RU" altLang="uk-UA" sz="2300" b="1" i="1" dirty="0" smtClean="0">
                <a:latin typeface="Calibri" panose="020F0502020204030204" pitchFamily="34" charset="0"/>
              </a:rPr>
              <a:t> </a:t>
            </a:r>
            <a:r>
              <a:rPr lang="ru-RU" altLang="uk-UA" sz="2300" b="1" i="1" dirty="0" err="1" smtClean="0">
                <a:latin typeface="Calibri" panose="020F0502020204030204" pitchFamily="34" charset="0"/>
              </a:rPr>
              <a:t>активної</a:t>
            </a:r>
            <a:r>
              <a:rPr lang="ru-RU" altLang="uk-UA" sz="2300" b="1" i="1" dirty="0" smtClean="0">
                <a:latin typeface="Calibri" panose="020F0502020204030204" pitchFamily="34" charset="0"/>
              </a:rPr>
              <a:t> </a:t>
            </a:r>
            <a:r>
              <a:rPr lang="ru-RU" altLang="uk-UA" sz="2300" b="1" i="1" dirty="0" err="1" smtClean="0">
                <a:latin typeface="Calibri" panose="020F0502020204030204" pitchFamily="34" charset="0"/>
              </a:rPr>
              <a:t>фармакологічної</a:t>
            </a:r>
            <a:r>
              <a:rPr lang="ru-RU" altLang="uk-UA" sz="2300" b="1" i="1" dirty="0" smtClean="0">
                <a:latin typeface="Calibri" panose="020F0502020204030204" pitchFamily="34" charset="0"/>
              </a:rPr>
              <a:t> </a:t>
            </a:r>
            <a:r>
              <a:rPr lang="ru-RU" altLang="uk-UA" sz="2300" b="1" i="1" dirty="0" err="1" smtClean="0">
                <a:latin typeface="Calibri" panose="020F0502020204030204" pitchFamily="34" charset="0"/>
              </a:rPr>
              <a:t>субстанції</a:t>
            </a:r>
            <a:r>
              <a:rPr lang="ru-RU" altLang="uk-UA" sz="2300" b="1" i="1" dirty="0" smtClean="0">
                <a:latin typeface="Calibri" panose="020F0502020204030204" pitchFamily="34" charset="0"/>
              </a:rPr>
              <a:t> в </a:t>
            </a:r>
            <a:r>
              <a:rPr lang="ru-RU" altLang="uk-UA" sz="2300" b="1" i="1" dirty="0" err="1" smtClean="0">
                <a:latin typeface="Calibri" panose="020F0502020204030204" pitchFamily="34" charset="0"/>
              </a:rPr>
              <a:t>організмі</a:t>
            </a:r>
            <a:r>
              <a:rPr lang="ru-RU" altLang="uk-UA" sz="2300" b="1" i="1" dirty="0" smtClean="0">
                <a:latin typeface="Calibri" panose="020F0502020204030204" pitchFamily="34" charset="0"/>
              </a:rPr>
              <a:t> </a:t>
            </a:r>
            <a:r>
              <a:rPr lang="ru-RU" altLang="uk-UA" sz="2300" b="1" i="1" dirty="0" err="1" smtClean="0">
                <a:latin typeface="Calibri" panose="020F0502020204030204" pitchFamily="34" charset="0"/>
              </a:rPr>
              <a:t>протягом</a:t>
            </a:r>
            <a:r>
              <a:rPr lang="ru-RU" altLang="uk-UA" sz="2300" b="1" i="1" dirty="0" smtClean="0">
                <a:latin typeface="Calibri" panose="020F0502020204030204" pitchFamily="34" charset="0"/>
              </a:rPr>
              <a:t> </a:t>
            </a:r>
            <a:r>
              <a:rPr lang="ru-RU" altLang="uk-UA" sz="2300" b="1" i="1" dirty="0" err="1" smtClean="0">
                <a:latin typeface="Calibri" panose="020F0502020204030204" pitchFamily="34" charset="0"/>
              </a:rPr>
              <a:t>необхідного</a:t>
            </a:r>
            <a:r>
              <a:rPr lang="ru-RU" altLang="uk-UA" sz="2300" b="1" i="1" dirty="0" smtClean="0">
                <a:latin typeface="Calibri" panose="020F0502020204030204" pitchFamily="34" charset="0"/>
              </a:rPr>
              <a:t> </a:t>
            </a:r>
            <a:r>
              <a:rPr lang="ru-RU" altLang="uk-UA" sz="2300" b="1" i="1" dirty="0" err="1" smtClean="0">
                <a:latin typeface="Calibri" panose="020F0502020204030204" pitchFamily="34" charset="0"/>
              </a:rPr>
              <a:t>терміну</a:t>
            </a:r>
            <a:r>
              <a:rPr lang="ru-RU" altLang="uk-UA" sz="2300" b="1" i="1" dirty="0" smtClean="0">
                <a:latin typeface="Calibri" panose="020F0502020204030204" pitchFamily="34" charset="0"/>
              </a:rPr>
              <a:t>.</a:t>
            </a:r>
          </a:p>
          <a:p>
            <a:pPr marL="90488" indent="14288" algn="just" eaLnBrk="1" hangingPunct="1">
              <a:lnSpc>
                <a:spcPct val="90000"/>
              </a:lnSpc>
            </a:pPr>
            <a:r>
              <a:rPr lang="ru-RU" altLang="uk-UA" sz="2300" b="1" i="1" dirty="0" smtClean="0">
                <a:latin typeface="Calibri" panose="020F0502020204030204" pitchFamily="34" charset="0"/>
              </a:rPr>
              <a:t> </a:t>
            </a:r>
            <a:r>
              <a:rPr lang="ru-RU" altLang="uk-UA" sz="2300" b="1" i="1" dirty="0" err="1" smtClean="0">
                <a:latin typeface="Calibri" panose="020F0502020204030204" pitchFamily="34" charset="0"/>
              </a:rPr>
              <a:t>Пролонгатори</a:t>
            </a:r>
            <a:r>
              <a:rPr lang="ru-RU" altLang="uk-UA" sz="2300" b="1" i="1" dirty="0" smtClean="0">
                <a:latin typeface="Calibri" panose="020F0502020204030204" pitchFamily="34" charset="0"/>
              </a:rPr>
              <a:t> (лат. </a:t>
            </a:r>
            <a:r>
              <a:rPr lang="en-US" altLang="uk-UA" sz="2300" b="1" i="1" dirty="0" smtClean="0">
                <a:latin typeface="Calibri" panose="020F0502020204030204" pitchFamily="34" charset="0"/>
              </a:rPr>
              <a:t>Pro - </a:t>
            </a:r>
            <a:r>
              <a:rPr lang="ru-RU" altLang="uk-UA" sz="2300" b="1" i="1" dirty="0" smtClean="0">
                <a:latin typeface="Calibri" panose="020F0502020204030204" pitchFamily="34" charset="0"/>
              </a:rPr>
              <a:t>вперед + </a:t>
            </a:r>
            <a:r>
              <a:rPr lang="en-US" altLang="uk-UA" sz="2300" b="1" i="1" dirty="0" smtClean="0">
                <a:latin typeface="Calibri" panose="020F0502020204030204" pitchFamily="34" charset="0"/>
              </a:rPr>
              <a:t>longus- </a:t>
            </a:r>
            <a:r>
              <a:rPr lang="ru-RU" altLang="uk-UA" sz="2300" b="1" i="1" dirty="0" err="1" smtClean="0">
                <a:latin typeface="Calibri" panose="020F0502020204030204" pitchFamily="34" charset="0"/>
              </a:rPr>
              <a:t>довгий</a:t>
            </a:r>
            <a:r>
              <a:rPr lang="ru-RU" altLang="uk-UA" sz="2300" b="1" i="1" dirty="0" smtClean="0">
                <a:latin typeface="Calibri" panose="020F0502020204030204" pitchFamily="34" charset="0"/>
              </a:rPr>
              <a:t>) - </a:t>
            </a:r>
            <a:r>
              <a:rPr lang="ru-RU" altLang="uk-UA" sz="2300" b="1" i="1" dirty="0" err="1" smtClean="0">
                <a:latin typeface="Calibri" panose="020F0502020204030204" pitchFamily="34" charset="0"/>
              </a:rPr>
              <a:t>допоміжні</a:t>
            </a:r>
            <a:r>
              <a:rPr lang="ru-RU" altLang="uk-UA" sz="2300" b="1" i="1" dirty="0" smtClean="0">
                <a:latin typeface="Calibri" panose="020F0502020204030204" pitchFamily="34" charset="0"/>
              </a:rPr>
              <a:t> </a:t>
            </a:r>
            <a:r>
              <a:rPr lang="ru-RU" altLang="uk-UA" sz="2300" b="1" i="1" dirty="0" err="1" smtClean="0">
                <a:latin typeface="Calibri" panose="020F0502020204030204" pitchFamily="34" charset="0"/>
              </a:rPr>
              <a:t>речовини</a:t>
            </a:r>
            <a:r>
              <a:rPr lang="ru-RU" altLang="uk-UA" sz="2300" b="1" i="1" dirty="0" smtClean="0">
                <a:latin typeface="Calibri" panose="020F0502020204030204" pitchFamily="34" charset="0"/>
              </a:rPr>
              <a:t>, </a:t>
            </a:r>
            <a:r>
              <a:rPr lang="ru-RU" altLang="uk-UA" sz="2300" b="1" i="1" dirty="0" err="1" smtClean="0">
                <a:latin typeface="Calibri" panose="020F0502020204030204" pitchFamily="34" charset="0"/>
              </a:rPr>
              <a:t>здатні</a:t>
            </a:r>
            <a:r>
              <a:rPr lang="ru-RU" altLang="uk-UA" sz="2300" b="1" i="1" dirty="0" smtClean="0">
                <a:latin typeface="Calibri" panose="020F0502020204030204" pitchFamily="34" charset="0"/>
              </a:rPr>
              <a:t> </a:t>
            </a:r>
            <a:r>
              <a:rPr lang="ru-RU" altLang="uk-UA" sz="2300" b="1" i="1" dirty="0" err="1" smtClean="0">
                <a:latin typeface="Calibri" panose="020F0502020204030204" pitchFamily="34" charset="0"/>
              </a:rPr>
              <a:t>помітно</a:t>
            </a:r>
            <a:r>
              <a:rPr lang="ru-RU" altLang="uk-UA" sz="2300" b="1" i="1" dirty="0" smtClean="0">
                <a:latin typeface="Calibri" panose="020F0502020204030204" pitchFamily="34" charset="0"/>
              </a:rPr>
              <a:t> </a:t>
            </a:r>
            <a:r>
              <a:rPr lang="ru-RU" altLang="uk-UA" sz="2300" b="1" i="1" dirty="0" err="1" smtClean="0">
                <a:latin typeface="Calibri" panose="020F0502020204030204" pitchFamily="34" charset="0"/>
              </a:rPr>
              <a:t>збільшувати</a:t>
            </a:r>
            <a:r>
              <a:rPr lang="ru-RU" altLang="uk-UA" sz="2300" b="1" i="1" dirty="0" smtClean="0">
                <a:latin typeface="Calibri" panose="020F0502020204030204" pitchFamily="34" charset="0"/>
              </a:rPr>
              <a:t> </a:t>
            </a:r>
            <a:r>
              <a:rPr lang="ru-RU" altLang="uk-UA" sz="2300" b="1" i="1" dirty="0" err="1" smtClean="0">
                <a:latin typeface="Calibri" panose="020F0502020204030204" pitchFamily="34" charset="0"/>
              </a:rPr>
              <a:t>термін</a:t>
            </a:r>
            <a:r>
              <a:rPr lang="ru-RU" altLang="uk-UA" sz="2300" b="1" i="1" dirty="0" smtClean="0">
                <a:latin typeface="Calibri" panose="020F0502020204030204" pitchFamily="34" charset="0"/>
              </a:rPr>
              <a:t> </a:t>
            </a:r>
            <a:r>
              <a:rPr lang="ru-RU" altLang="uk-UA" sz="2300" b="1" i="1" dirty="0" err="1" smtClean="0">
                <a:latin typeface="Calibri" panose="020F0502020204030204" pitchFamily="34" charset="0"/>
              </a:rPr>
              <a:t>перебування</a:t>
            </a:r>
            <a:r>
              <a:rPr lang="ru-RU" altLang="uk-UA" sz="2300" b="1" i="1" dirty="0" smtClean="0">
                <a:latin typeface="Calibri" panose="020F0502020204030204" pitchFamily="34" charset="0"/>
              </a:rPr>
              <a:t> АФІ в </a:t>
            </a:r>
            <a:r>
              <a:rPr lang="ru-RU" altLang="uk-UA" sz="2300" b="1" i="1" dirty="0" err="1" smtClean="0">
                <a:latin typeface="Calibri" panose="020F0502020204030204" pitchFamily="34" charset="0"/>
              </a:rPr>
              <a:t>організмі</a:t>
            </a:r>
            <a:r>
              <a:rPr lang="ru-RU" altLang="uk-UA" sz="2300" b="1" i="1" dirty="0" smtClean="0">
                <a:latin typeface="Calibri" panose="020F0502020204030204" pitchFamily="34" charset="0"/>
              </a:rPr>
              <a:t> </a:t>
            </a:r>
            <a:r>
              <a:rPr lang="ru-RU" altLang="uk-UA" sz="2300" b="1" i="1" dirty="0" err="1" smtClean="0">
                <a:latin typeface="Calibri" panose="020F0502020204030204" pitchFamily="34" charset="0"/>
              </a:rPr>
              <a:t>або</a:t>
            </a:r>
            <a:r>
              <a:rPr lang="ru-RU" altLang="uk-UA" sz="2300" b="1" i="1" dirty="0" smtClean="0">
                <a:latin typeface="Calibri" panose="020F0502020204030204" pitchFamily="34" charset="0"/>
              </a:rPr>
              <a:t> </a:t>
            </a:r>
            <a:r>
              <a:rPr lang="ru-RU" altLang="uk-UA" sz="2300" b="1" i="1" dirty="0" err="1" smtClean="0">
                <a:latin typeface="Calibri" panose="020F0502020204030204" pitchFamily="34" charset="0"/>
              </a:rPr>
              <a:t>дозволяють</a:t>
            </a:r>
            <a:r>
              <a:rPr lang="ru-RU" altLang="uk-UA" sz="2300" b="1" i="1" dirty="0" smtClean="0">
                <a:latin typeface="Calibri" panose="020F0502020204030204" pitchFamily="34" charset="0"/>
              </a:rPr>
              <a:t> (</a:t>
            </a:r>
            <a:r>
              <a:rPr lang="ru-RU" altLang="uk-UA" sz="2300" b="1" i="1" dirty="0" err="1" smtClean="0">
                <a:latin typeface="Calibri" panose="020F0502020204030204" pitchFamily="34" charset="0"/>
              </a:rPr>
              <a:t>полегшують</a:t>
            </a:r>
            <a:r>
              <a:rPr lang="ru-RU" altLang="uk-UA" sz="2300" b="1" i="1" dirty="0" smtClean="0">
                <a:latin typeface="Calibri" panose="020F0502020204030204" pitchFamily="34" charset="0"/>
              </a:rPr>
              <a:t>) </a:t>
            </a:r>
            <a:r>
              <a:rPr lang="ru-RU" altLang="uk-UA" sz="2300" b="1" i="1" dirty="0" err="1" smtClean="0">
                <a:latin typeface="Calibri" panose="020F0502020204030204" pitchFamily="34" charset="0"/>
              </a:rPr>
              <a:t>отримання</a:t>
            </a:r>
            <a:r>
              <a:rPr lang="ru-RU" altLang="uk-UA" sz="2300" b="1" i="1" dirty="0" smtClean="0">
                <a:latin typeface="Calibri" panose="020F0502020204030204" pitchFamily="34" charset="0"/>
              </a:rPr>
              <a:t> </a:t>
            </a:r>
            <a:r>
              <a:rPr lang="ru-RU" altLang="uk-UA" sz="2300" b="1" i="1" dirty="0" err="1" smtClean="0">
                <a:latin typeface="Calibri" panose="020F0502020204030204" pitchFamily="34" charset="0"/>
              </a:rPr>
              <a:t>спеціальної</a:t>
            </a:r>
            <a:r>
              <a:rPr lang="ru-RU" altLang="uk-UA" sz="2300" b="1" i="1" dirty="0" smtClean="0">
                <a:latin typeface="Calibri" panose="020F0502020204030204" pitchFamily="34" charset="0"/>
              </a:rPr>
              <a:t> </a:t>
            </a:r>
            <a:r>
              <a:rPr lang="ru-RU" altLang="uk-UA" sz="2300" b="1" i="1" dirty="0" err="1" smtClean="0">
                <a:latin typeface="Calibri" panose="020F0502020204030204" pitchFamily="34" charset="0"/>
              </a:rPr>
              <a:t>фармацевтичної</a:t>
            </a:r>
            <a:r>
              <a:rPr lang="ru-RU" altLang="uk-UA" sz="2300" b="1" i="1" dirty="0" smtClean="0">
                <a:latin typeface="Calibri" panose="020F0502020204030204" pitchFamily="34" charset="0"/>
              </a:rPr>
              <a:t> </a:t>
            </a:r>
            <a:r>
              <a:rPr lang="ru-RU" altLang="uk-UA" sz="2300" b="1" i="1" dirty="0" err="1" smtClean="0">
                <a:latin typeface="Calibri" panose="020F0502020204030204" pitchFamily="34" charset="0"/>
              </a:rPr>
              <a:t>системи</a:t>
            </a:r>
            <a:r>
              <a:rPr lang="ru-RU" altLang="uk-UA" sz="2300" b="1" i="1" dirty="0" smtClean="0">
                <a:latin typeface="Calibri" panose="020F0502020204030204" pitchFamily="34" charset="0"/>
              </a:rPr>
              <a:t> з </a:t>
            </a:r>
            <a:r>
              <a:rPr lang="ru-RU" altLang="uk-UA" sz="2300" b="1" i="1" dirty="0" err="1" smtClean="0">
                <a:latin typeface="Calibri" panose="020F0502020204030204" pitchFamily="34" charset="0"/>
              </a:rPr>
              <a:t>регульованим</a:t>
            </a:r>
            <a:r>
              <a:rPr lang="ru-RU" altLang="uk-UA" sz="2300" b="1" i="1" dirty="0" smtClean="0">
                <a:latin typeface="Calibri" panose="020F0502020204030204" pitchFamily="34" charset="0"/>
              </a:rPr>
              <a:t> </a:t>
            </a:r>
            <a:r>
              <a:rPr lang="ru-RU" altLang="uk-UA" sz="2300" b="1" i="1" dirty="0" err="1" smtClean="0">
                <a:latin typeface="Calibri" panose="020F0502020204030204" pitchFamily="34" charset="0"/>
              </a:rPr>
              <a:t>вивільненням</a:t>
            </a:r>
            <a:r>
              <a:rPr lang="ru-RU" altLang="uk-UA" sz="2300" b="1" i="1" dirty="0" smtClean="0">
                <a:latin typeface="Calibri" panose="020F0502020204030204" pitchFamily="34" charset="0"/>
              </a:rPr>
              <a:t> АФІ.</a:t>
            </a:r>
          </a:p>
          <a:p>
            <a:pPr marL="90488" indent="14288" algn="just" eaLnBrk="1" hangingPunct="1">
              <a:lnSpc>
                <a:spcPct val="90000"/>
              </a:lnSpc>
            </a:pPr>
            <a:r>
              <a:rPr lang="ru-RU" altLang="uk-UA" sz="2300" b="1" i="1" dirty="0" smtClean="0">
                <a:latin typeface="Calibri" panose="020F0502020204030204" pitchFamily="34" charset="0"/>
              </a:rPr>
              <a:t> </a:t>
            </a:r>
            <a:r>
              <a:rPr lang="ru-RU" altLang="uk-UA" sz="2300" b="1" i="1" dirty="0" err="1" smtClean="0">
                <a:latin typeface="Calibri" panose="020F0502020204030204" pitchFamily="34" charset="0"/>
              </a:rPr>
              <a:t>Пролонговані</a:t>
            </a:r>
            <a:r>
              <a:rPr lang="ru-RU" altLang="uk-UA" sz="2300" b="1" i="1" dirty="0" smtClean="0">
                <a:latin typeface="Calibri" panose="020F0502020204030204" pitchFamily="34" charset="0"/>
              </a:rPr>
              <a:t> </a:t>
            </a:r>
            <a:r>
              <a:rPr lang="ru-RU" altLang="uk-UA" sz="2300" b="1" i="1" dirty="0" err="1" smtClean="0">
                <a:latin typeface="Calibri" panose="020F0502020204030204" pitchFamily="34" charset="0"/>
              </a:rPr>
              <a:t>лікарські</a:t>
            </a:r>
            <a:r>
              <a:rPr lang="ru-RU" altLang="uk-UA" sz="2300" b="1" i="1" dirty="0" smtClean="0">
                <a:latin typeface="Calibri" panose="020F0502020204030204" pitchFamily="34" charset="0"/>
              </a:rPr>
              <a:t> </a:t>
            </a:r>
            <a:r>
              <a:rPr lang="ru-RU" altLang="uk-UA" sz="2300" b="1" i="1" dirty="0" err="1" smtClean="0">
                <a:latin typeface="Calibri" panose="020F0502020204030204" pitchFamily="34" charset="0"/>
              </a:rPr>
              <a:t>форми</a:t>
            </a:r>
            <a:r>
              <a:rPr lang="ru-RU" altLang="uk-UA" sz="2300" b="1" i="1" dirty="0" smtClean="0">
                <a:latin typeface="Calibri" panose="020F0502020204030204" pitchFamily="34" charset="0"/>
              </a:rPr>
              <a:t> (</a:t>
            </a:r>
            <a:r>
              <a:rPr lang="ru-RU" altLang="uk-UA" sz="2300" b="1" i="1" dirty="0" err="1" smtClean="0">
                <a:latin typeface="Calibri" panose="020F0502020204030204" pitchFamily="34" charset="0"/>
              </a:rPr>
              <a:t>від</a:t>
            </a:r>
            <a:r>
              <a:rPr lang="ru-RU" altLang="uk-UA" sz="2300" b="1" i="1" dirty="0" smtClean="0">
                <a:latin typeface="Calibri" panose="020F0502020204030204" pitchFamily="34" charset="0"/>
              </a:rPr>
              <a:t> лат. </a:t>
            </a:r>
            <a:r>
              <a:rPr lang="en-US" altLang="uk-UA" sz="2300" b="1" i="1" dirty="0" err="1" smtClean="0">
                <a:latin typeface="Calibri" panose="020F0502020204030204" pitchFamily="34" charset="0"/>
              </a:rPr>
              <a:t>Prolongare</a:t>
            </a:r>
            <a:r>
              <a:rPr lang="en-US" altLang="uk-UA" sz="2300" b="1" i="1" dirty="0" smtClean="0">
                <a:latin typeface="Calibri" panose="020F0502020204030204" pitchFamily="34" charset="0"/>
              </a:rPr>
              <a:t> - </a:t>
            </a:r>
            <a:r>
              <a:rPr lang="ru-RU" altLang="uk-UA" sz="2300" b="1" i="1" dirty="0" err="1" smtClean="0">
                <a:latin typeface="Calibri" panose="020F0502020204030204" pitchFamily="34" charset="0"/>
              </a:rPr>
              <a:t>подовжувати</a:t>
            </a:r>
            <a:r>
              <a:rPr lang="ru-RU" altLang="uk-UA" sz="2300" b="1" i="1" dirty="0" smtClean="0">
                <a:latin typeface="Calibri" panose="020F0502020204030204" pitchFamily="34" charset="0"/>
              </a:rPr>
              <a:t>) - </a:t>
            </a:r>
            <a:r>
              <a:rPr lang="ru-RU" altLang="uk-UA" sz="2300" b="1" i="1" dirty="0" err="1" smtClean="0">
                <a:latin typeface="Calibri" panose="020F0502020204030204" pitchFamily="34" charset="0"/>
              </a:rPr>
              <a:t>це</a:t>
            </a:r>
            <a:r>
              <a:rPr lang="ru-RU" altLang="uk-UA" sz="2300" b="1" i="1" dirty="0" smtClean="0">
                <a:latin typeface="Calibri" panose="020F0502020204030204" pitchFamily="34" charset="0"/>
              </a:rPr>
              <a:t> </a:t>
            </a:r>
            <a:r>
              <a:rPr lang="ru-RU" altLang="uk-UA" sz="2300" b="1" i="1" dirty="0" err="1" smtClean="0">
                <a:latin typeface="Calibri" panose="020F0502020204030204" pitchFamily="34" charset="0"/>
              </a:rPr>
              <a:t>лікарські</a:t>
            </a:r>
            <a:r>
              <a:rPr lang="ru-RU" altLang="uk-UA" sz="2300" b="1" i="1" dirty="0" smtClean="0">
                <a:latin typeface="Calibri" panose="020F0502020204030204" pitchFamily="34" charset="0"/>
              </a:rPr>
              <a:t> </a:t>
            </a:r>
            <a:r>
              <a:rPr lang="ru-RU" altLang="uk-UA" sz="2300" b="1" i="1" dirty="0" err="1" smtClean="0">
                <a:latin typeface="Calibri" panose="020F0502020204030204" pitchFamily="34" charset="0"/>
              </a:rPr>
              <a:t>форми</a:t>
            </a:r>
            <a:r>
              <a:rPr lang="ru-RU" altLang="uk-UA" sz="2300" b="1" i="1" dirty="0" smtClean="0">
                <a:latin typeface="Calibri" panose="020F0502020204030204" pitchFamily="34" charset="0"/>
              </a:rPr>
              <a:t> (</a:t>
            </a:r>
            <a:r>
              <a:rPr lang="ru-RU" altLang="uk-UA" sz="2300" b="1" i="1" dirty="0" err="1" smtClean="0">
                <a:latin typeface="Calibri" panose="020F0502020204030204" pitchFamily="34" charset="0"/>
              </a:rPr>
              <a:t>наприклад</a:t>
            </a:r>
            <a:r>
              <a:rPr lang="ru-RU" altLang="uk-UA" sz="2300" b="1" i="1" dirty="0" smtClean="0">
                <a:latin typeface="Calibri" panose="020F0502020204030204" pitchFamily="34" charset="0"/>
              </a:rPr>
              <a:t>, таблетки) з </a:t>
            </a:r>
            <a:r>
              <a:rPr lang="ru-RU" altLang="uk-UA" sz="2300" b="1" i="1" dirty="0" err="1" smtClean="0">
                <a:latin typeface="Calibri" panose="020F0502020204030204" pitchFamily="34" charset="0"/>
              </a:rPr>
              <a:t>модифікованим</a:t>
            </a:r>
            <a:r>
              <a:rPr lang="ru-RU" altLang="uk-UA" sz="2300" b="1" i="1" dirty="0" smtClean="0">
                <a:latin typeface="Calibri" panose="020F0502020204030204" pitchFamily="34" charset="0"/>
              </a:rPr>
              <a:t> </a:t>
            </a:r>
            <a:r>
              <a:rPr lang="ru-RU" altLang="uk-UA" sz="2300" b="1" i="1" dirty="0" err="1" smtClean="0">
                <a:latin typeface="Calibri" panose="020F0502020204030204" pitchFamily="34" charset="0"/>
              </a:rPr>
              <a:t>вивільненням</a:t>
            </a:r>
            <a:r>
              <a:rPr lang="ru-RU" altLang="uk-UA" sz="2300" b="1" i="1" dirty="0" smtClean="0">
                <a:latin typeface="Calibri" panose="020F0502020204030204" pitchFamily="34" charset="0"/>
              </a:rPr>
              <a:t>. </a:t>
            </a:r>
            <a:r>
              <a:rPr lang="ru-RU" altLang="uk-UA" sz="2300" b="1" i="1" dirty="0" err="1" smtClean="0">
                <a:latin typeface="Calibri" panose="020F0502020204030204" pitchFamily="34" charset="0"/>
              </a:rPr>
              <a:t>Внаслідок</a:t>
            </a:r>
            <a:r>
              <a:rPr lang="ru-RU" altLang="uk-UA" sz="2300" b="1" i="1" dirty="0" smtClean="0">
                <a:latin typeface="Calibri" panose="020F0502020204030204" pitchFamily="34" charset="0"/>
              </a:rPr>
              <a:t> </a:t>
            </a:r>
            <a:r>
              <a:rPr lang="ru-RU" altLang="uk-UA" sz="2300" b="1" i="1" dirty="0" err="1" smtClean="0">
                <a:latin typeface="Calibri" panose="020F0502020204030204" pitchFamily="34" charset="0"/>
              </a:rPr>
              <a:t>уповільнення</a:t>
            </a:r>
            <a:r>
              <a:rPr lang="ru-RU" altLang="uk-UA" sz="2300" b="1" i="1" dirty="0" smtClean="0">
                <a:latin typeface="Calibri" panose="020F0502020204030204" pitchFamily="34" charset="0"/>
              </a:rPr>
              <a:t> </a:t>
            </a:r>
            <a:r>
              <a:rPr lang="ru-RU" altLang="uk-UA" sz="2300" b="1" i="1" dirty="0" err="1" smtClean="0">
                <a:latin typeface="Calibri" panose="020F0502020204030204" pitchFamily="34" charset="0"/>
              </a:rPr>
              <a:t>вивільнення</a:t>
            </a:r>
            <a:r>
              <a:rPr lang="ru-RU" altLang="uk-UA" sz="2300" b="1" i="1" dirty="0" smtClean="0">
                <a:latin typeface="Calibri" panose="020F0502020204030204" pitchFamily="34" charset="0"/>
              </a:rPr>
              <a:t> </a:t>
            </a:r>
            <a:r>
              <a:rPr lang="ru-RU" altLang="uk-UA" sz="2300" b="1" i="1" dirty="0" err="1" smtClean="0">
                <a:latin typeface="Calibri" panose="020F0502020204030204" pitchFamily="34" charset="0"/>
              </a:rPr>
              <a:t>лікарської</a:t>
            </a:r>
            <a:r>
              <a:rPr lang="ru-RU" altLang="uk-UA" sz="2300" b="1" i="1" dirty="0" smtClean="0">
                <a:latin typeface="Calibri" panose="020F0502020204030204" pitchFamily="34" charset="0"/>
              </a:rPr>
              <a:t> </a:t>
            </a:r>
            <a:r>
              <a:rPr lang="ru-RU" altLang="uk-UA" sz="2300" b="1" i="1" dirty="0" err="1" smtClean="0">
                <a:latin typeface="Calibri" panose="020F0502020204030204" pitchFamily="34" charset="0"/>
              </a:rPr>
              <a:t>речовини</a:t>
            </a:r>
            <a:r>
              <a:rPr lang="ru-RU" altLang="uk-UA" sz="2300" b="1" i="1" dirty="0" smtClean="0">
                <a:latin typeface="Calibri" panose="020F0502020204030204" pitchFamily="34" charset="0"/>
              </a:rPr>
              <a:t> </a:t>
            </a:r>
            <a:r>
              <a:rPr lang="ru-RU" altLang="uk-UA" sz="2300" b="1" i="1" dirty="0" err="1" smtClean="0">
                <a:latin typeface="Calibri" panose="020F0502020204030204" pitchFamily="34" charset="0"/>
              </a:rPr>
              <a:t>забезпечується</a:t>
            </a:r>
            <a:r>
              <a:rPr lang="ru-RU" altLang="uk-UA" sz="2300" b="1" i="1" dirty="0" smtClean="0">
                <a:latin typeface="Calibri" panose="020F0502020204030204" pitchFamily="34" charset="0"/>
              </a:rPr>
              <a:t> </a:t>
            </a:r>
            <a:r>
              <a:rPr lang="ru-RU" altLang="uk-UA" sz="2300" b="1" i="1" dirty="0" err="1" smtClean="0">
                <a:latin typeface="Calibri" panose="020F0502020204030204" pitchFamily="34" charset="0"/>
              </a:rPr>
              <a:t>збільшення</a:t>
            </a:r>
            <a:r>
              <a:rPr lang="ru-RU" altLang="uk-UA" sz="2300" b="1" i="1" dirty="0" smtClean="0">
                <a:latin typeface="Calibri" panose="020F0502020204030204" pitchFamily="34" charset="0"/>
              </a:rPr>
              <a:t> </a:t>
            </a:r>
            <a:r>
              <a:rPr lang="ru-RU" altLang="uk-UA" sz="2300" b="1" i="1" dirty="0" err="1" smtClean="0">
                <a:latin typeface="Calibri" panose="020F0502020204030204" pitchFamily="34" charset="0"/>
              </a:rPr>
              <a:t>тривалості</a:t>
            </a:r>
            <a:r>
              <a:rPr lang="ru-RU" altLang="uk-UA" sz="2300" b="1" i="1" dirty="0" smtClean="0">
                <a:latin typeface="Calibri" panose="020F0502020204030204" pitchFamily="34" charset="0"/>
              </a:rPr>
              <a:t> </a:t>
            </a:r>
            <a:r>
              <a:rPr lang="ru-RU" altLang="uk-UA" sz="2300" b="1" i="1" dirty="0" err="1" smtClean="0">
                <a:latin typeface="Calibri" panose="020F0502020204030204" pitchFamily="34" charset="0"/>
              </a:rPr>
              <a:t>його</a:t>
            </a:r>
            <a:r>
              <a:rPr lang="ru-RU" altLang="uk-UA" sz="2300" b="1" i="1" dirty="0" smtClean="0">
                <a:latin typeface="Calibri" panose="020F0502020204030204" pitchFamily="34" charset="0"/>
              </a:rPr>
              <a:t> </a:t>
            </a:r>
            <a:r>
              <a:rPr lang="ru-RU" altLang="uk-UA" sz="2300" b="1" i="1" dirty="0" err="1" smtClean="0">
                <a:latin typeface="Calibri" panose="020F0502020204030204" pitchFamily="34" charset="0"/>
              </a:rPr>
              <a:t>дії</a:t>
            </a:r>
            <a:r>
              <a:rPr lang="ru-RU" altLang="uk-UA" sz="2300" b="1" i="1" dirty="0" smtClean="0">
                <a:latin typeface="Calibri" panose="020F0502020204030204" pitchFamily="34" charset="0"/>
              </a:rPr>
              <a:t>.</a:t>
            </a:r>
            <a:endParaRPr lang="ru-RU" altLang="ru-RU" dirty="0" smtClean="0"/>
          </a:p>
        </p:txBody>
      </p:sp>
    </p:spTree>
    <p:extLst>
      <p:ext uri="{BB962C8B-B14F-4D97-AF65-F5344CB8AC3E}">
        <p14:creationId xmlns:p14="http://schemas.microsoft.com/office/powerpoint/2010/main" val="176937227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539750" y="301625"/>
            <a:ext cx="8143875" cy="1143000"/>
          </a:xfrm>
        </p:spPr>
        <p:txBody>
          <a:bodyPr/>
          <a:lstStyle/>
          <a:p>
            <a:pPr algn="just" eaLnBrk="1" hangingPunct="1"/>
            <a:r>
              <a:rPr lang="ru-RU" altLang="ru-RU" sz="3200" dirty="0" err="1" smtClean="0"/>
              <a:t>Основними</a:t>
            </a:r>
            <a:r>
              <a:rPr lang="ru-RU" altLang="ru-RU" sz="3200" dirty="0" smtClean="0"/>
              <a:t> </a:t>
            </a:r>
            <a:r>
              <a:rPr lang="ru-RU" altLang="ru-RU" sz="3200" dirty="0" err="1" smtClean="0"/>
              <a:t>перевагами</a:t>
            </a:r>
            <a:r>
              <a:rPr lang="ru-RU" altLang="ru-RU" sz="3200" dirty="0" smtClean="0"/>
              <a:t> </a:t>
            </a:r>
            <a:r>
              <a:rPr lang="ru-RU" altLang="ru-RU" sz="3200" dirty="0" err="1" smtClean="0"/>
              <a:t>даних</a:t>
            </a:r>
            <a:r>
              <a:rPr lang="ru-RU" altLang="ru-RU" sz="3200" dirty="0" smtClean="0"/>
              <a:t> </a:t>
            </a:r>
            <a:r>
              <a:rPr lang="ru-RU" altLang="ru-RU" sz="3200" dirty="0" err="1" smtClean="0"/>
              <a:t>лікарських</a:t>
            </a:r>
            <a:r>
              <a:rPr lang="ru-RU" altLang="ru-RU" sz="3200" dirty="0" smtClean="0"/>
              <a:t> форм є:</a:t>
            </a:r>
          </a:p>
        </p:txBody>
      </p:sp>
      <p:sp>
        <p:nvSpPr>
          <p:cNvPr id="6147" name="Rectangle 3"/>
          <p:cNvSpPr>
            <a:spLocks noGrp="1" noChangeArrowheads="1"/>
          </p:cNvSpPr>
          <p:nvPr>
            <p:ph type="body" idx="4294967295"/>
          </p:nvPr>
        </p:nvSpPr>
        <p:spPr>
          <a:xfrm>
            <a:off x="250825" y="1628775"/>
            <a:ext cx="8447088" cy="5113338"/>
          </a:xfrm>
        </p:spPr>
        <p:txBody>
          <a:bodyPr>
            <a:normAutofit lnSpcReduction="10000"/>
          </a:bodyPr>
          <a:lstStyle/>
          <a:p>
            <a:pPr algn="just" eaLnBrk="1" hangingPunct="1"/>
            <a:r>
              <a:rPr lang="ru-RU" altLang="ru-RU" sz="2600" smtClean="0">
                <a:latin typeface="Calibri" panose="020F0502020204030204" pitchFamily="34" charset="0"/>
              </a:rPr>
              <a:t>можливість зменшення частоти прийому,</a:t>
            </a:r>
          </a:p>
          <a:p>
            <a:pPr algn="just" eaLnBrk="1" hangingPunct="1"/>
            <a:r>
              <a:rPr lang="ru-RU" altLang="ru-RU" sz="2600" smtClean="0">
                <a:latin typeface="Calibri" panose="020F0502020204030204" pitchFamily="34" charset="0"/>
              </a:rPr>
              <a:t>можливість зменшення курсової дози,</a:t>
            </a:r>
          </a:p>
          <a:p>
            <a:pPr algn="just" eaLnBrk="1" hangingPunct="1"/>
            <a:r>
              <a:rPr lang="ru-RU" altLang="ru-RU" sz="2600" smtClean="0">
                <a:latin typeface="Calibri" panose="020F0502020204030204" pitchFamily="34" charset="0"/>
              </a:rPr>
              <a:t>можливість усунення дратівної дії АФІ на шлунково-кишковий тракт,</a:t>
            </a:r>
          </a:p>
          <a:p>
            <a:pPr algn="just" eaLnBrk="1" hangingPunct="1"/>
            <a:r>
              <a:rPr lang="ru-RU" altLang="ru-RU" sz="2600" smtClean="0">
                <a:latin typeface="Calibri" panose="020F0502020204030204" pitchFamily="34" charset="0"/>
              </a:rPr>
              <a:t>можливість зменшити прояви основних побічних ефектів.</a:t>
            </a:r>
          </a:p>
          <a:p>
            <a:pPr algn="just" eaLnBrk="1" hangingPunct="1"/>
            <a:r>
              <a:rPr lang="ru-RU" altLang="ru-RU" sz="2600" smtClean="0">
                <a:latin typeface="Calibri" panose="020F0502020204030204" pitchFamily="34" charset="0"/>
              </a:rPr>
              <a:t>Пролонгованої дії АФІ можна досягти шляхом:</a:t>
            </a:r>
          </a:p>
          <a:p>
            <a:pPr algn="just" eaLnBrk="1" hangingPunct="1"/>
            <a:r>
              <a:rPr lang="ru-RU" altLang="ru-RU" sz="2600" smtClean="0">
                <a:latin typeface="Calibri" panose="020F0502020204030204" pitchFamily="34" charset="0"/>
              </a:rPr>
              <a:t>регулювання швидкості вивільнення АФІ з фармацевтичної системи;</a:t>
            </a:r>
          </a:p>
          <a:p>
            <a:pPr algn="just" eaLnBrk="1" hangingPunct="1"/>
            <a:r>
              <a:rPr lang="ru-RU" altLang="ru-RU" sz="2600" smtClean="0">
                <a:latin typeface="Calibri" panose="020F0502020204030204" pitchFamily="34" charset="0"/>
              </a:rPr>
              <a:t>  уникнути їх інактивації ферментами і уповільнення швидкості виведення з організму.</a:t>
            </a:r>
          </a:p>
        </p:txBody>
      </p:sp>
    </p:spTree>
    <p:extLst>
      <p:ext uri="{BB962C8B-B14F-4D97-AF65-F5344CB8AC3E}">
        <p14:creationId xmlns:p14="http://schemas.microsoft.com/office/powerpoint/2010/main" val="296263804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115616" y="764704"/>
            <a:ext cx="7416824" cy="1143000"/>
          </a:xfrm>
        </p:spPr>
        <p:txBody>
          <a:bodyPr/>
          <a:lstStyle/>
          <a:p>
            <a:pPr algn="ctr" eaLnBrk="1" hangingPunct="1"/>
            <a:r>
              <a:rPr lang="ru-RU" altLang="ru-RU" sz="2400" b="1" dirty="0" smtClean="0"/>
              <a:t>До </a:t>
            </a:r>
            <a:r>
              <a:rPr lang="ru-RU" altLang="ru-RU" sz="2400" b="1" dirty="0" err="1" smtClean="0"/>
              <a:t>пролонгованим</a:t>
            </a:r>
            <a:r>
              <a:rPr lang="ru-RU" altLang="ru-RU" sz="2400" b="1" dirty="0" smtClean="0"/>
              <a:t> </a:t>
            </a:r>
            <a:r>
              <a:rPr lang="ru-RU" altLang="ru-RU" sz="2400" b="1" dirty="0" err="1" smtClean="0"/>
              <a:t>лікарським</a:t>
            </a:r>
            <a:r>
              <a:rPr lang="ru-RU" altLang="ru-RU" sz="2400" b="1" dirty="0" smtClean="0"/>
              <a:t> формам </a:t>
            </a:r>
            <a:r>
              <a:rPr lang="ru-RU" altLang="ru-RU" sz="2400" b="1" dirty="0" err="1" smtClean="0"/>
              <a:t>ставляться</a:t>
            </a:r>
            <a:r>
              <a:rPr lang="ru-RU" altLang="ru-RU" sz="2400" b="1" dirty="0" smtClean="0"/>
              <a:t> </a:t>
            </a:r>
            <a:r>
              <a:rPr lang="ru-RU" altLang="ru-RU" sz="2400" b="1" dirty="0" err="1" smtClean="0"/>
              <a:t>такі</a:t>
            </a:r>
            <a:r>
              <a:rPr lang="ru-RU" altLang="ru-RU" sz="2400" b="1" dirty="0" smtClean="0"/>
              <a:t> </a:t>
            </a:r>
            <a:r>
              <a:rPr lang="ru-RU" altLang="ru-RU" sz="2400" b="1" dirty="0" err="1" smtClean="0"/>
              <a:t>вимоги</a:t>
            </a:r>
            <a:r>
              <a:rPr lang="ru-RU" altLang="ru-RU" sz="2400" b="1" dirty="0" smtClean="0"/>
              <a:t>:</a:t>
            </a:r>
          </a:p>
        </p:txBody>
      </p:sp>
      <p:sp>
        <p:nvSpPr>
          <p:cNvPr id="7171" name="Rectangle 3"/>
          <p:cNvSpPr>
            <a:spLocks noGrp="1" noChangeArrowheads="1"/>
          </p:cNvSpPr>
          <p:nvPr>
            <p:ph type="body" idx="4294967295"/>
          </p:nvPr>
        </p:nvSpPr>
        <p:spPr>
          <a:xfrm>
            <a:off x="539552" y="2204864"/>
            <a:ext cx="8143875" cy="3304188"/>
          </a:xfrm>
        </p:spPr>
        <p:txBody>
          <a:bodyPr/>
          <a:lstStyle/>
          <a:p>
            <a:pPr marL="0" indent="0" algn="just" eaLnBrk="1" hangingPunct="1">
              <a:lnSpc>
                <a:spcPct val="90000"/>
              </a:lnSpc>
            </a:pPr>
            <a:r>
              <a:rPr lang="ru-RU" altLang="ru-RU" sz="2100" dirty="0" smtClean="0"/>
              <a:t>       </a:t>
            </a:r>
            <a:r>
              <a:rPr lang="ru-RU" altLang="ru-RU" sz="2100" dirty="0" err="1" smtClean="0"/>
              <a:t>Концентрація</a:t>
            </a:r>
            <a:r>
              <a:rPr lang="ru-RU" altLang="ru-RU" sz="2100" dirty="0" smtClean="0"/>
              <a:t> ЛВ в </a:t>
            </a:r>
            <a:r>
              <a:rPr lang="ru-RU" altLang="ru-RU" sz="2100" dirty="0" err="1" smtClean="0"/>
              <a:t>міру</a:t>
            </a:r>
            <a:r>
              <a:rPr lang="ru-RU" altLang="ru-RU" sz="2100" dirty="0" smtClean="0"/>
              <a:t> </a:t>
            </a:r>
            <a:r>
              <a:rPr lang="ru-RU" altLang="ru-RU" sz="2100" dirty="0" err="1" smtClean="0"/>
              <a:t>вивільнення</a:t>
            </a:r>
            <a:r>
              <a:rPr lang="ru-RU" altLang="ru-RU" sz="2100" dirty="0" smtClean="0"/>
              <a:t> з препарату не повинна </a:t>
            </a:r>
            <a:r>
              <a:rPr lang="ru-RU" altLang="ru-RU" sz="2100" dirty="0" err="1" smtClean="0"/>
              <a:t>зазнавати</a:t>
            </a:r>
            <a:r>
              <a:rPr lang="ru-RU" altLang="ru-RU" sz="2100" dirty="0" smtClean="0"/>
              <a:t> </a:t>
            </a:r>
            <a:r>
              <a:rPr lang="ru-RU" altLang="ru-RU" sz="2100" dirty="0" err="1" smtClean="0"/>
              <a:t>значних</a:t>
            </a:r>
            <a:r>
              <a:rPr lang="ru-RU" altLang="ru-RU" sz="2100" dirty="0" smtClean="0"/>
              <a:t> </a:t>
            </a:r>
            <a:r>
              <a:rPr lang="ru-RU" altLang="ru-RU" sz="2100" dirty="0" err="1" smtClean="0"/>
              <a:t>коливань</a:t>
            </a:r>
            <a:r>
              <a:rPr lang="ru-RU" altLang="ru-RU" sz="2100" dirty="0" smtClean="0"/>
              <a:t> і повинна бути в </a:t>
            </a:r>
            <a:r>
              <a:rPr lang="ru-RU" altLang="ru-RU" sz="2100" dirty="0" err="1" smtClean="0"/>
              <a:t>організмі</a:t>
            </a:r>
            <a:r>
              <a:rPr lang="ru-RU" altLang="ru-RU" sz="2100" dirty="0" smtClean="0"/>
              <a:t> </a:t>
            </a:r>
            <a:r>
              <a:rPr lang="ru-RU" altLang="ru-RU" sz="2100" dirty="0" err="1" smtClean="0"/>
              <a:t>оптимальної</a:t>
            </a:r>
            <a:r>
              <a:rPr lang="ru-RU" altLang="ru-RU" sz="2100" dirty="0" smtClean="0"/>
              <a:t> </a:t>
            </a:r>
            <a:r>
              <a:rPr lang="ru-RU" altLang="ru-RU" sz="2100" dirty="0" err="1" smtClean="0"/>
              <a:t>протягом</a:t>
            </a:r>
            <a:r>
              <a:rPr lang="ru-RU" altLang="ru-RU" sz="2100" dirty="0" smtClean="0"/>
              <a:t> </a:t>
            </a:r>
            <a:r>
              <a:rPr lang="ru-RU" altLang="ru-RU" sz="2100" dirty="0" err="1" smtClean="0"/>
              <a:t>певного</a:t>
            </a:r>
            <a:r>
              <a:rPr lang="ru-RU" altLang="ru-RU" sz="2100" dirty="0" smtClean="0"/>
              <a:t> </a:t>
            </a:r>
            <a:r>
              <a:rPr lang="ru-RU" altLang="ru-RU" sz="2100" dirty="0" err="1" smtClean="0"/>
              <a:t>періоду</a:t>
            </a:r>
            <a:r>
              <a:rPr lang="ru-RU" altLang="ru-RU" sz="2100" dirty="0" smtClean="0"/>
              <a:t> часу.</a:t>
            </a:r>
          </a:p>
          <a:p>
            <a:pPr marL="0" indent="0" algn="just" eaLnBrk="1" hangingPunct="1">
              <a:lnSpc>
                <a:spcPct val="90000"/>
              </a:lnSpc>
            </a:pPr>
            <a:r>
              <a:rPr lang="ru-RU" altLang="ru-RU" sz="2100" dirty="0" err="1" smtClean="0"/>
              <a:t>Допоміжні</a:t>
            </a:r>
            <a:r>
              <a:rPr lang="ru-RU" altLang="ru-RU" sz="2100" dirty="0" smtClean="0"/>
              <a:t> </a:t>
            </a:r>
            <a:r>
              <a:rPr lang="ru-RU" altLang="ru-RU" sz="2100" dirty="0" err="1" smtClean="0"/>
              <a:t>речовини</a:t>
            </a:r>
            <a:r>
              <a:rPr lang="ru-RU" altLang="ru-RU" sz="2100" dirty="0" smtClean="0"/>
              <a:t>, </a:t>
            </a:r>
            <a:r>
              <a:rPr lang="ru-RU" altLang="ru-RU" sz="2100" dirty="0" err="1" smtClean="0"/>
              <a:t>введені</a:t>
            </a:r>
            <a:r>
              <a:rPr lang="ru-RU" altLang="ru-RU" sz="2100" dirty="0" smtClean="0"/>
              <a:t> в </a:t>
            </a:r>
            <a:r>
              <a:rPr lang="ru-RU" altLang="ru-RU" sz="2100" dirty="0" err="1" smtClean="0"/>
              <a:t>лікарську</a:t>
            </a:r>
            <a:r>
              <a:rPr lang="ru-RU" altLang="ru-RU" sz="2100" dirty="0" smtClean="0"/>
              <a:t> форму, </a:t>
            </a:r>
            <a:r>
              <a:rPr lang="ru-RU" altLang="ru-RU" sz="2100" dirty="0" err="1" smtClean="0"/>
              <a:t>повинні</a:t>
            </a:r>
            <a:r>
              <a:rPr lang="ru-RU" altLang="ru-RU" sz="2100" dirty="0" smtClean="0"/>
              <a:t> </a:t>
            </a:r>
            <a:r>
              <a:rPr lang="ru-RU" altLang="ru-RU" sz="2100" dirty="0" err="1" smtClean="0"/>
              <a:t>повністю</a:t>
            </a:r>
            <a:r>
              <a:rPr lang="ru-RU" altLang="ru-RU" sz="2100" dirty="0" smtClean="0"/>
              <a:t> </a:t>
            </a:r>
            <a:r>
              <a:rPr lang="ru-RU" altLang="ru-RU" sz="2100" dirty="0" err="1" smtClean="0"/>
              <a:t>виводитися</a:t>
            </a:r>
            <a:r>
              <a:rPr lang="ru-RU" altLang="ru-RU" sz="2100" dirty="0" smtClean="0"/>
              <a:t> з </a:t>
            </a:r>
            <a:r>
              <a:rPr lang="ru-RU" altLang="ru-RU" sz="2100" dirty="0" err="1" smtClean="0"/>
              <a:t>організму</a:t>
            </a:r>
            <a:r>
              <a:rPr lang="ru-RU" altLang="ru-RU" sz="2100" dirty="0" smtClean="0"/>
              <a:t> </a:t>
            </a:r>
            <a:r>
              <a:rPr lang="ru-RU" altLang="ru-RU" sz="2100" dirty="0" err="1" smtClean="0"/>
              <a:t>або</a:t>
            </a:r>
            <a:r>
              <a:rPr lang="ru-RU" altLang="ru-RU" sz="2100" dirty="0" smtClean="0"/>
              <a:t> инактивироваться.</a:t>
            </a:r>
          </a:p>
          <a:p>
            <a:pPr marL="0" indent="0" algn="just" eaLnBrk="1" hangingPunct="1">
              <a:lnSpc>
                <a:spcPct val="90000"/>
              </a:lnSpc>
            </a:pPr>
            <a:r>
              <a:rPr lang="ru-RU" altLang="ru-RU" sz="2100" dirty="0" err="1" smtClean="0"/>
              <a:t>Способи</a:t>
            </a:r>
            <a:r>
              <a:rPr lang="ru-RU" altLang="ru-RU" sz="2100" dirty="0" smtClean="0"/>
              <a:t> </a:t>
            </a:r>
            <a:r>
              <a:rPr lang="ru-RU" altLang="ru-RU" sz="2100" dirty="0" err="1" smtClean="0"/>
              <a:t>пролонгування</a:t>
            </a:r>
            <a:r>
              <a:rPr lang="ru-RU" altLang="ru-RU" sz="2100" dirty="0" smtClean="0"/>
              <a:t> </a:t>
            </a:r>
            <a:r>
              <a:rPr lang="ru-RU" altLang="ru-RU" sz="2100" dirty="0" err="1" smtClean="0"/>
              <a:t>повинні</a:t>
            </a:r>
            <a:r>
              <a:rPr lang="ru-RU" altLang="ru-RU" sz="2100" dirty="0" smtClean="0"/>
              <a:t> бути </a:t>
            </a:r>
            <a:r>
              <a:rPr lang="ru-RU" altLang="ru-RU" sz="2100" dirty="0" err="1" smtClean="0"/>
              <a:t>простими</a:t>
            </a:r>
            <a:r>
              <a:rPr lang="ru-RU" altLang="ru-RU" sz="2100" dirty="0" smtClean="0"/>
              <a:t> і </a:t>
            </a:r>
            <a:r>
              <a:rPr lang="ru-RU" altLang="ru-RU" sz="2100" dirty="0" err="1" smtClean="0"/>
              <a:t>доступними</a:t>
            </a:r>
            <a:r>
              <a:rPr lang="ru-RU" altLang="ru-RU" sz="2100" dirty="0" smtClean="0"/>
              <a:t> для </a:t>
            </a:r>
            <a:r>
              <a:rPr lang="ru-RU" altLang="ru-RU" sz="2100" dirty="0" err="1" smtClean="0"/>
              <a:t>виконання</a:t>
            </a:r>
            <a:r>
              <a:rPr lang="ru-RU" altLang="ru-RU" sz="2100" dirty="0" smtClean="0"/>
              <a:t> та не </a:t>
            </a:r>
            <a:r>
              <a:rPr lang="ru-RU" altLang="ru-RU" sz="2100" dirty="0" err="1" smtClean="0"/>
              <a:t>повинні</a:t>
            </a:r>
            <a:r>
              <a:rPr lang="ru-RU" altLang="ru-RU" sz="2100" dirty="0" smtClean="0"/>
              <a:t> </a:t>
            </a:r>
            <a:r>
              <a:rPr lang="ru-RU" altLang="ru-RU" sz="2100" dirty="0" err="1" smtClean="0"/>
              <a:t>робити</a:t>
            </a:r>
            <a:r>
              <a:rPr lang="ru-RU" altLang="ru-RU" sz="2100" dirty="0" smtClean="0"/>
              <a:t> негативного </a:t>
            </a:r>
            <a:r>
              <a:rPr lang="ru-RU" altLang="ru-RU" sz="2100" dirty="0" err="1" smtClean="0"/>
              <a:t>впливу</a:t>
            </a:r>
            <a:r>
              <a:rPr lang="ru-RU" altLang="ru-RU" sz="2100" dirty="0" smtClean="0"/>
              <a:t> на </a:t>
            </a:r>
            <a:r>
              <a:rPr lang="ru-RU" altLang="ru-RU" sz="2100" dirty="0" err="1" smtClean="0"/>
              <a:t>організм</a:t>
            </a:r>
            <a:r>
              <a:rPr lang="ru-RU" altLang="ru-RU" sz="2100" dirty="0" smtClean="0"/>
              <a:t>.</a:t>
            </a:r>
          </a:p>
        </p:txBody>
      </p:sp>
    </p:spTree>
    <p:extLst>
      <p:ext uri="{BB962C8B-B14F-4D97-AF65-F5344CB8AC3E}">
        <p14:creationId xmlns:p14="http://schemas.microsoft.com/office/powerpoint/2010/main" val="116064692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684213" y="404813"/>
            <a:ext cx="7999412" cy="647700"/>
          </a:xfrm>
        </p:spPr>
        <p:txBody>
          <a:bodyPr/>
          <a:lstStyle/>
          <a:p>
            <a:pPr algn="ctr" eaLnBrk="1" hangingPunct="1"/>
            <a:r>
              <a:rPr lang="ru-RU" altLang="ru-RU" sz="3200" smtClean="0"/>
              <a:t>Пролонговані лікарські форми класифікуються на</a:t>
            </a:r>
          </a:p>
        </p:txBody>
      </p:sp>
      <p:pic>
        <p:nvPicPr>
          <p:cNvPr id="8195" name="Объект 2"/>
          <p:cNvPicPr>
            <a:picLocks noGrp="1" noChangeAspect="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900113" y="1341438"/>
            <a:ext cx="7127875" cy="2374900"/>
          </a:xfrm>
        </p:spPr>
      </p:pic>
      <p:sp>
        <p:nvSpPr>
          <p:cNvPr id="8196" name="Прямоугольник 5"/>
          <p:cNvSpPr>
            <a:spLocks noChangeArrowheads="1"/>
          </p:cNvSpPr>
          <p:nvPr/>
        </p:nvSpPr>
        <p:spPr bwMode="auto">
          <a:xfrm>
            <a:off x="323850" y="3860800"/>
            <a:ext cx="8569325" cy="273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r>
              <a:rPr lang="ru-RU" altLang="ru-RU" sz="1400"/>
              <a:t>Для створення фармацевтичного препарату з пролонгованим дією використовують різні методи:</a:t>
            </a:r>
          </a:p>
          <a:p>
            <a:pPr eaLnBrk="1" hangingPunct="1">
              <a:spcBef>
                <a:spcPct val="0"/>
              </a:spcBef>
              <a:buClrTx/>
              <a:buSzTx/>
              <a:buFontTx/>
              <a:buNone/>
            </a:pPr>
            <a:r>
              <a:rPr lang="ru-RU" altLang="ru-RU" sz="1400"/>
              <a:t>Хімічний спосіб передбачає введення в організм модифікованого діючої речовини в порівнянні з вихідним (синтез нових важкорозчинних солей ефірів, що не завжди можливо) .Фізіологіческій спосіб пролонгації досягається за допомогою використання рецептур, складених з діючої речовини і препаратів, що уповільнюють всмоктування, інактивацію та виведення активної речовини з організму або сенсибілізації біологічних структурх-мішеней (застосування речовин, що затримують висновок АФІ з організму, не завжди безпечно). Технологічний спосіб пролонгації базується на оптимальному підборі складових речовин для розробки лікарського препарату, використовуючи спеціальні технологічні прийоми і операції на сучасному промисловому обладнанні.</a:t>
            </a:r>
          </a:p>
          <a:p>
            <a:pPr eaLnBrk="1" hangingPunct="1">
              <a:spcBef>
                <a:spcPct val="0"/>
              </a:spcBef>
              <a:buClrTx/>
              <a:buSzTx/>
              <a:buFontTx/>
              <a:buNone/>
            </a:pPr>
            <a:endParaRPr lang="ru-RU" altLang="ru-RU" sz="1800"/>
          </a:p>
        </p:txBody>
      </p:sp>
      <p:pic>
        <p:nvPicPr>
          <p:cNvPr id="5" name="Объект 2"/>
          <p:cNvPicPr>
            <a:picLocks noGrp="1" noChangeAspect="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1052513" y="1493838"/>
            <a:ext cx="7127875" cy="2374900"/>
          </a:xfrm>
          <a:prstGeom prst="rect">
            <a:avLst/>
          </a:prstGeom>
        </p:spPr>
      </p:pic>
    </p:spTree>
    <p:extLst>
      <p:ext uri="{BB962C8B-B14F-4D97-AF65-F5344CB8AC3E}">
        <p14:creationId xmlns:p14="http://schemas.microsoft.com/office/powerpoint/2010/main" val="199126385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755650" y="301625"/>
            <a:ext cx="7927975" cy="1143000"/>
          </a:xfrm>
        </p:spPr>
        <p:txBody>
          <a:bodyPr/>
          <a:lstStyle/>
          <a:p>
            <a:pPr algn="ctr" eaLnBrk="1" hangingPunct="1"/>
            <a:r>
              <a:rPr lang="ru-RU" altLang="ru-RU" sz="2400" smtClean="0"/>
              <a:t>     Лікарські форми депо і ретард</a:t>
            </a:r>
          </a:p>
        </p:txBody>
      </p:sp>
      <p:sp>
        <p:nvSpPr>
          <p:cNvPr id="9219" name="Rectangle 3"/>
          <p:cNvSpPr>
            <a:spLocks noGrp="1" noChangeArrowheads="1"/>
          </p:cNvSpPr>
          <p:nvPr>
            <p:ph type="body" idx="4294967295"/>
          </p:nvPr>
        </p:nvSpPr>
        <p:spPr>
          <a:xfrm>
            <a:off x="468313" y="1827213"/>
            <a:ext cx="8215312" cy="4697412"/>
          </a:xfrm>
        </p:spPr>
        <p:txBody>
          <a:bodyPr/>
          <a:lstStyle/>
          <a:p>
            <a:pPr marL="90488" indent="14288" algn="just" eaLnBrk="1" hangingPunct="1">
              <a:buFont typeface="Wingdings" panose="05000000000000000000" pitchFamily="2" charset="2"/>
              <a:buNone/>
            </a:pPr>
            <a:r>
              <a:rPr lang="ru-RU" altLang="ru-RU" sz="1800" smtClean="0"/>
              <a:t>Депо від франц. </a:t>
            </a:r>
            <a:r>
              <a:rPr lang="en-US" altLang="ru-RU" sz="1800" smtClean="0"/>
              <a:t>depot - </a:t>
            </a:r>
            <a:r>
              <a:rPr lang="ru-RU" altLang="ru-RU" sz="1800" smtClean="0"/>
              <a:t>склад, лат. </a:t>
            </a:r>
            <a:r>
              <a:rPr lang="en-US" altLang="ru-RU" sz="1800" smtClean="0"/>
              <a:t>depono - </a:t>
            </a:r>
            <a:r>
              <a:rPr lang="ru-RU" altLang="ru-RU" sz="1800" smtClean="0"/>
              <a:t>відкладати; син .: депоніруемиелекарственние форми) - парентеральні пролонговані лікарські форми для ін'єкцій і імплантацій, що забезпечують створення в організмі запасу лікарського засобу і його подальше повільне вивільнення.</a:t>
            </a:r>
          </a:p>
          <a:p>
            <a:pPr marL="90488" indent="14288" algn="just" eaLnBrk="1" hangingPunct="1">
              <a:buFont typeface="Wingdings" panose="05000000000000000000" pitchFamily="2" charset="2"/>
              <a:buNone/>
            </a:pPr>
            <a:r>
              <a:rPr lang="ru-RU" altLang="ru-RU" sz="1800" smtClean="0"/>
              <a:t>Сучасна номенклатура лікарських форм депо включає:</a:t>
            </a:r>
          </a:p>
          <a:p>
            <a:pPr marL="90488" indent="14288" algn="just" eaLnBrk="1" hangingPunct="1">
              <a:buFont typeface="Wingdings" panose="05000000000000000000" pitchFamily="2" charset="2"/>
              <a:buNone/>
            </a:pPr>
            <a:r>
              <a:rPr lang="ru-RU" altLang="ru-RU" sz="1800" smtClean="0"/>
              <a:t>1. Ін'єкційні форми: розчин масляний, суспензію депо, суспензію масляну, суспензію микрокристаллическую, суспензію мікронізований масляну, суспензії інсулінів, мікрокапсули для ін'єкцій, мікросфери для ін'єкцій;</a:t>
            </a:r>
          </a:p>
          <a:p>
            <a:pPr marL="90488" indent="14288" algn="just" eaLnBrk="1" hangingPunct="1">
              <a:buFont typeface="Wingdings" panose="05000000000000000000" pitchFamily="2" charset="2"/>
              <a:buNone/>
            </a:pPr>
            <a:r>
              <a:rPr lang="ru-RU" altLang="ru-RU" sz="1800" smtClean="0"/>
              <a:t>2. Імплантаційні форми: таблетки депо, таблетки підшкірні, капсули підшкірні (капсули депо), плівки інтраокулярні, терапевтичні системи очні і внутрішньоматкові;</a:t>
            </a:r>
            <a:endParaRPr lang="ru-RU" altLang="ru-RU" sz="2000" smtClean="0"/>
          </a:p>
          <a:p>
            <a:pPr marL="90488" indent="14288" algn="just" eaLnBrk="1" hangingPunct="1">
              <a:buFont typeface="Wingdings" panose="05000000000000000000" pitchFamily="2" charset="2"/>
              <a:buNone/>
            </a:pPr>
            <a:endParaRPr lang="ru-RU" altLang="ru-RU" sz="2000" smtClean="0"/>
          </a:p>
        </p:txBody>
      </p:sp>
      <p:pic>
        <p:nvPicPr>
          <p:cNvPr id="9220" name="Рисунок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054225" cy="148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163283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899592" y="0"/>
            <a:ext cx="7992888" cy="574000"/>
          </a:xfrm>
        </p:spPr>
        <p:txBody>
          <a:bodyPr/>
          <a:lstStyle/>
          <a:p>
            <a:pPr algn="ctr" eaLnBrk="1" hangingPunct="1"/>
            <a:r>
              <a:rPr lang="ru-RU" altLang="ru-RU" dirty="0" err="1" smtClean="0"/>
              <a:t>Лікарські</a:t>
            </a:r>
            <a:r>
              <a:rPr lang="ru-RU" altLang="ru-RU" dirty="0" smtClean="0"/>
              <a:t> </a:t>
            </a:r>
            <a:r>
              <a:rPr lang="ru-RU" altLang="ru-RU" dirty="0" err="1" smtClean="0"/>
              <a:t>форми</a:t>
            </a:r>
            <a:r>
              <a:rPr lang="ru-RU" altLang="ru-RU" dirty="0" smtClean="0"/>
              <a:t> </a:t>
            </a:r>
            <a:r>
              <a:rPr lang="ru-RU" altLang="ru-RU" dirty="0" err="1" smtClean="0"/>
              <a:t>ретард</a:t>
            </a:r>
            <a:endParaRPr lang="ru-RU" altLang="ru-RU" dirty="0" smtClean="0"/>
          </a:p>
        </p:txBody>
      </p:sp>
      <p:sp>
        <p:nvSpPr>
          <p:cNvPr id="10243" name="Rectangle 3"/>
          <p:cNvSpPr>
            <a:spLocks noGrp="1" noChangeArrowheads="1"/>
          </p:cNvSpPr>
          <p:nvPr>
            <p:ph type="body" idx="4294967295"/>
          </p:nvPr>
        </p:nvSpPr>
        <p:spPr>
          <a:xfrm>
            <a:off x="179512" y="1124744"/>
            <a:ext cx="8568952" cy="4104456"/>
          </a:xfrm>
        </p:spPr>
        <p:txBody>
          <a:bodyPr/>
          <a:lstStyle/>
          <a:p>
            <a:pPr marL="0" indent="0" algn="just" eaLnBrk="1" hangingPunct="1">
              <a:lnSpc>
                <a:spcPct val="90000"/>
              </a:lnSpc>
              <a:buFontTx/>
              <a:buNone/>
              <a:tabLst>
                <a:tab pos="0" algn="l"/>
              </a:tabLst>
            </a:pPr>
            <a:r>
              <a:rPr lang="ru-RU" altLang="ru-RU" sz="1800" dirty="0" smtClean="0"/>
              <a:t>  </a:t>
            </a:r>
            <a:r>
              <a:rPr lang="ru-RU" altLang="ru-RU" sz="1600" b="1" u="sng" dirty="0" err="1" smtClean="0"/>
              <a:t>Ретард</a:t>
            </a:r>
            <a:r>
              <a:rPr lang="ru-RU" altLang="ru-RU" sz="1600" b="1" u="sng" dirty="0" smtClean="0"/>
              <a:t> (</a:t>
            </a:r>
            <a:r>
              <a:rPr lang="ru-RU" altLang="ru-RU" sz="1600" b="1" u="sng" dirty="0" err="1" smtClean="0"/>
              <a:t>від</a:t>
            </a:r>
            <a:r>
              <a:rPr lang="ru-RU" altLang="ru-RU" sz="1600" b="1" u="sng" dirty="0" smtClean="0"/>
              <a:t> лат. </a:t>
            </a:r>
            <a:r>
              <a:rPr lang="en-US" altLang="ru-RU" sz="1600" b="1" u="sng" dirty="0" err="1" smtClean="0"/>
              <a:t>Retardo</a:t>
            </a:r>
            <a:r>
              <a:rPr lang="en-US" altLang="ru-RU" sz="1600" b="1" u="sng" dirty="0" smtClean="0"/>
              <a:t> - </a:t>
            </a:r>
            <a:r>
              <a:rPr lang="ru-RU" altLang="ru-RU" sz="1600" b="1" u="sng" dirty="0" err="1" smtClean="0"/>
              <a:t>сповільнювати</a:t>
            </a:r>
            <a:r>
              <a:rPr lang="ru-RU" altLang="ru-RU" sz="1600" b="1" u="sng" dirty="0" smtClean="0"/>
              <a:t>, </a:t>
            </a:r>
            <a:r>
              <a:rPr lang="en-US" altLang="ru-RU" sz="1600" b="1" u="sng" dirty="0" err="1" smtClean="0"/>
              <a:t>tardus</a:t>
            </a:r>
            <a:r>
              <a:rPr lang="en-US" altLang="ru-RU" sz="1600" b="1" u="sng" dirty="0" smtClean="0"/>
              <a:t> - </a:t>
            </a:r>
            <a:r>
              <a:rPr lang="ru-RU" altLang="ru-RU" sz="1600" b="1" u="sng" dirty="0" smtClean="0"/>
              <a:t>тихий, </a:t>
            </a:r>
            <a:r>
              <a:rPr lang="ru-RU" altLang="ru-RU" sz="1600" b="1" u="sng" dirty="0" err="1" smtClean="0"/>
              <a:t>повільний</a:t>
            </a:r>
            <a:r>
              <a:rPr lang="ru-RU" altLang="ru-RU" sz="1600" b="1" u="sng" dirty="0" smtClean="0"/>
              <a:t>) - </a:t>
            </a:r>
            <a:r>
              <a:rPr lang="ru-RU" altLang="ru-RU" sz="1600" b="1" u="sng" dirty="0" err="1" smtClean="0"/>
              <a:t>ентеральні</a:t>
            </a:r>
            <a:r>
              <a:rPr lang="ru-RU" altLang="ru-RU" sz="1600" b="1" u="sng" dirty="0" smtClean="0"/>
              <a:t> </a:t>
            </a:r>
            <a:r>
              <a:rPr lang="ru-RU" altLang="ru-RU" sz="1600" b="1" u="sng" dirty="0" err="1" smtClean="0"/>
              <a:t>пролонговані</a:t>
            </a:r>
            <a:r>
              <a:rPr lang="ru-RU" altLang="ru-RU" sz="1600" b="1" u="sng" dirty="0" smtClean="0"/>
              <a:t> </a:t>
            </a:r>
            <a:r>
              <a:rPr lang="ru-RU" altLang="ru-RU" sz="1600" b="1" u="sng" dirty="0" err="1" smtClean="0"/>
              <a:t>лікарські</a:t>
            </a:r>
            <a:r>
              <a:rPr lang="ru-RU" altLang="ru-RU" sz="1600" b="1" u="sng" dirty="0" smtClean="0"/>
              <a:t> </a:t>
            </a:r>
            <a:r>
              <a:rPr lang="ru-RU" altLang="ru-RU" sz="1600" b="1" u="sng" dirty="0" err="1" smtClean="0"/>
              <a:t>форми</a:t>
            </a:r>
            <a:r>
              <a:rPr lang="ru-RU" altLang="ru-RU" sz="1600" b="1" u="sng" dirty="0" smtClean="0"/>
              <a:t>, </a:t>
            </a:r>
            <a:r>
              <a:rPr lang="ru-RU" altLang="ru-RU" sz="1600" b="1" u="sng" dirty="0" err="1" smtClean="0"/>
              <a:t>що</a:t>
            </a:r>
            <a:r>
              <a:rPr lang="ru-RU" altLang="ru-RU" sz="1600" b="1" u="sng" dirty="0" smtClean="0"/>
              <a:t> </a:t>
            </a:r>
            <a:r>
              <a:rPr lang="ru-RU" altLang="ru-RU" sz="1600" b="1" u="sng" dirty="0" err="1" smtClean="0"/>
              <a:t>забезпечують</a:t>
            </a:r>
            <a:r>
              <a:rPr lang="ru-RU" altLang="ru-RU" sz="1600" b="1" u="sng" dirty="0" smtClean="0"/>
              <a:t> </a:t>
            </a:r>
            <a:r>
              <a:rPr lang="ru-RU" altLang="ru-RU" sz="1600" b="1" u="sng" dirty="0" err="1" smtClean="0"/>
              <a:t>створення</a:t>
            </a:r>
            <a:r>
              <a:rPr lang="ru-RU" altLang="ru-RU" sz="1600" b="1" u="sng" dirty="0" smtClean="0"/>
              <a:t> в </a:t>
            </a:r>
            <a:r>
              <a:rPr lang="ru-RU" altLang="ru-RU" sz="1600" b="1" u="sng" dirty="0" err="1" smtClean="0"/>
              <a:t>організмі</a:t>
            </a:r>
            <a:r>
              <a:rPr lang="ru-RU" altLang="ru-RU" sz="1600" b="1" u="sng" dirty="0" smtClean="0"/>
              <a:t> запасу </a:t>
            </a:r>
            <a:r>
              <a:rPr lang="ru-RU" altLang="ru-RU" sz="1600" b="1" u="sng" dirty="0" err="1" smtClean="0"/>
              <a:t>лікарського</a:t>
            </a:r>
            <a:r>
              <a:rPr lang="ru-RU" altLang="ru-RU" sz="1600" b="1" u="sng" dirty="0" smtClean="0"/>
              <a:t> </a:t>
            </a:r>
            <a:r>
              <a:rPr lang="ru-RU" altLang="ru-RU" sz="1600" b="1" u="sng" dirty="0" err="1" smtClean="0"/>
              <a:t>засобу</a:t>
            </a:r>
            <a:r>
              <a:rPr lang="ru-RU" altLang="ru-RU" sz="1600" b="1" u="sng" dirty="0" smtClean="0"/>
              <a:t> і </a:t>
            </a:r>
            <a:r>
              <a:rPr lang="ru-RU" altLang="ru-RU" sz="1600" b="1" u="sng" dirty="0" err="1" smtClean="0"/>
              <a:t>його</a:t>
            </a:r>
            <a:r>
              <a:rPr lang="ru-RU" altLang="ru-RU" sz="1600" b="1" u="sng" dirty="0" smtClean="0"/>
              <a:t> подальше </a:t>
            </a:r>
            <a:r>
              <a:rPr lang="ru-RU" altLang="ru-RU" sz="1600" b="1" u="sng" dirty="0" err="1" smtClean="0"/>
              <a:t>повільне</a:t>
            </a:r>
            <a:r>
              <a:rPr lang="ru-RU" altLang="ru-RU" sz="1600" b="1" u="sng" dirty="0" smtClean="0"/>
              <a:t> </a:t>
            </a:r>
            <a:r>
              <a:rPr lang="ru-RU" altLang="ru-RU" sz="1600" b="1" u="sng" dirty="0" err="1" smtClean="0"/>
              <a:t>вивільнення</a:t>
            </a:r>
            <a:r>
              <a:rPr lang="ru-RU" altLang="ru-RU" sz="1600" b="1" u="sng" dirty="0" smtClean="0"/>
              <a:t>. </a:t>
            </a:r>
            <a:r>
              <a:rPr lang="ru-RU" altLang="ru-RU" sz="1600" b="1" u="sng" dirty="0" err="1" smtClean="0"/>
              <a:t>Застосовуються</a:t>
            </a:r>
            <a:r>
              <a:rPr lang="ru-RU" altLang="ru-RU" sz="1600" b="1" u="sng" dirty="0" smtClean="0"/>
              <a:t> </a:t>
            </a:r>
            <a:r>
              <a:rPr lang="ru-RU" altLang="ru-RU" sz="1600" b="1" u="sng" dirty="0" err="1" smtClean="0"/>
              <a:t>переважно</a:t>
            </a:r>
            <a:r>
              <a:rPr lang="ru-RU" altLang="ru-RU" sz="1600" b="1" u="sng" dirty="0" smtClean="0"/>
              <a:t> перорально; </a:t>
            </a:r>
            <a:r>
              <a:rPr lang="ru-RU" altLang="ru-RU" sz="1600" b="1" u="sng" dirty="0" err="1" smtClean="0"/>
              <a:t>деякі</a:t>
            </a:r>
            <a:r>
              <a:rPr lang="ru-RU" altLang="ru-RU" sz="1600" b="1" u="sng" dirty="0" smtClean="0"/>
              <a:t> </a:t>
            </a:r>
            <a:r>
              <a:rPr lang="ru-RU" altLang="ru-RU" sz="1600" b="1" u="sng" dirty="0" err="1" smtClean="0"/>
              <a:t>лікарські</a:t>
            </a:r>
            <a:r>
              <a:rPr lang="ru-RU" altLang="ru-RU" sz="1600" b="1" u="sng" dirty="0" smtClean="0"/>
              <a:t> </a:t>
            </a:r>
            <a:r>
              <a:rPr lang="ru-RU" altLang="ru-RU" sz="1600" b="1" u="sng" dirty="0" err="1" smtClean="0"/>
              <a:t>форми</a:t>
            </a:r>
            <a:r>
              <a:rPr lang="ru-RU" altLang="ru-RU" sz="1600" b="1" u="sng" dirty="0" smtClean="0"/>
              <a:t> </a:t>
            </a:r>
            <a:r>
              <a:rPr lang="ru-RU" altLang="ru-RU" sz="1600" b="1" u="sng" dirty="0" err="1" smtClean="0"/>
              <a:t>ретард</a:t>
            </a:r>
            <a:r>
              <a:rPr lang="ru-RU" altLang="ru-RU" sz="1600" b="1" u="sng" dirty="0" smtClean="0"/>
              <a:t> </a:t>
            </a:r>
            <a:r>
              <a:rPr lang="ru-RU" altLang="ru-RU" sz="1600" b="1" u="sng" dirty="0" err="1" smtClean="0"/>
              <a:t>призначені</a:t>
            </a:r>
            <a:r>
              <a:rPr lang="ru-RU" altLang="ru-RU" sz="1600" b="1" u="sng" dirty="0" smtClean="0"/>
              <a:t> для ректального </a:t>
            </a:r>
            <a:r>
              <a:rPr lang="ru-RU" altLang="ru-RU" sz="1600" b="1" u="sng" dirty="0" err="1" smtClean="0"/>
              <a:t>введення</a:t>
            </a:r>
            <a:r>
              <a:rPr lang="ru-RU" altLang="ru-RU" sz="1600" b="1" u="sng" dirty="0" smtClean="0"/>
              <a:t>.</a:t>
            </a:r>
          </a:p>
          <a:p>
            <a:pPr marL="0" indent="0" algn="just" eaLnBrk="1" hangingPunct="1">
              <a:lnSpc>
                <a:spcPct val="90000"/>
              </a:lnSpc>
              <a:buFontTx/>
              <a:buNone/>
              <a:tabLst>
                <a:tab pos="0" algn="l"/>
              </a:tabLst>
            </a:pPr>
            <a:r>
              <a:rPr lang="ru-RU" altLang="ru-RU" sz="1600" b="1" u="sng" dirty="0" err="1" smtClean="0"/>
              <a:t>Залежно</a:t>
            </a:r>
            <a:r>
              <a:rPr lang="ru-RU" altLang="ru-RU" sz="1600" b="1" u="sng" dirty="0" smtClean="0"/>
              <a:t> </a:t>
            </a:r>
            <a:r>
              <a:rPr lang="ru-RU" altLang="ru-RU" sz="1600" b="1" u="sng" dirty="0" err="1" smtClean="0"/>
              <a:t>від</a:t>
            </a:r>
            <a:r>
              <a:rPr lang="ru-RU" altLang="ru-RU" sz="1600" b="1" u="sng" dirty="0" smtClean="0"/>
              <a:t> </a:t>
            </a:r>
            <a:r>
              <a:rPr lang="ru-RU" altLang="ru-RU" sz="1600" b="1" u="sng" dirty="0" err="1" smtClean="0"/>
              <a:t>технології</a:t>
            </a:r>
            <a:r>
              <a:rPr lang="ru-RU" altLang="ru-RU" sz="1600" b="1" u="sng" dirty="0" smtClean="0"/>
              <a:t> </a:t>
            </a:r>
            <a:r>
              <a:rPr lang="ru-RU" altLang="ru-RU" sz="1600" b="1" u="sng" dirty="0" err="1" smtClean="0"/>
              <a:t>отримання</a:t>
            </a:r>
            <a:r>
              <a:rPr lang="ru-RU" altLang="ru-RU" sz="1600" b="1" u="sng" dirty="0" smtClean="0"/>
              <a:t> </a:t>
            </a:r>
            <a:r>
              <a:rPr lang="ru-RU" altLang="ru-RU" sz="1600" b="1" u="sng" dirty="0" err="1" smtClean="0"/>
              <a:t>розрізняють</a:t>
            </a:r>
            <a:r>
              <a:rPr lang="ru-RU" altLang="ru-RU" sz="1600" b="1" u="sng" dirty="0" smtClean="0"/>
              <a:t> </a:t>
            </a:r>
            <a:r>
              <a:rPr lang="ru-RU" altLang="ru-RU" sz="1600" b="1" u="sng" dirty="0" err="1" smtClean="0"/>
              <a:t>лікарські</a:t>
            </a:r>
            <a:r>
              <a:rPr lang="ru-RU" altLang="ru-RU" sz="1600" b="1" u="sng" dirty="0" smtClean="0"/>
              <a:t> </a:t>
            </a:r>
            <a:r>
              <a:rPr lang="ru-RU" altLang="ru-RU" sz="1600" b="1" u="sng" dirty="0" err="1" smtClean="0"/>
              <a:t>форми</a:t>
            </a:r>
            <a:r>
              <a:rPr lang="ru-RU" altLang="ru-RU" sz="1600" b="1" u="sng" dirty="0" smtClean="0"/>
              <a:t> </a:t>
            </a:r>
            <a:r>
              <a:rPr lang="ru-RU" altLang="ru-RU" sz="1600" b="1" u="sng" dirty="0" err="1" smtClean="0"/>
              <a:t>ретард</a:t>
            </a:r>
            <a:r>
              <a:rPr lang="ru-RU" altLang="ru-RU" sz="1600" b="1" u="sng" dirty="0" smtClean="0"/>
              <a:t> </a:t>
            </a:r>
            <a:r>
              <a:rPr lang="ru-RU" altLang="ru-RU" sz="1600" b="1" u="sng" dirty="0" err="1" smtClean="0"/>
              <a:t>двох</a:t>
            </a:r>
            <a:r>
              <a:rPr lang="ru-RU" altLang="ru-RU" sz="1600" b="1" u="sng" dirty="0" smtClean="0"/>
              <a:t> </a:t>
            </a:r>
            <a:r>
              <a:rPr lang="ru-RU" altLang="ru-RU" sz="1600" b="1" u="sng" dirty="0" err="1" smtClean="0"/>
              <a:t>принципових</a:t>
            </a:r>
            <a:r>
              <a:rPr lang="ru-RU" altLang="ru-RU" sz="1600" b="1" u="sng" dirty="0" smtClean="0"/>
              <a:t> </a:t>
            </a:r>
            <a:r>
              <a:rPr lang="ru-RU" altLang="ru-RU" sz="1600" b="1" u="sng" dirty="0" err="1" smtClean="0"/>
              <a:t>типів</a:t>
            </a:r>
            <a:r>
              <a:rPr lang="ru-RU" altLang="ru-RU" sz="1600" b="1" u="sng" dirty="0" smtClean="0"/>
              <a:t>:</a:t>
            </a:r>
          </a:p>
          <a:p>
            <a:pPr marL="0" indent="0" algn="just" eaLnBrk="1" hangingPunct="1">
              <a:lnSpc>
                <a:spcPct val="90000"/>
              </a:lnSpc>
              <a:buFontTx/>
              <a:buNone/>
              <a:tabLst>
                <a:tab pos="0" algn="l"/>
              </a:tabLst>
            </a:pPr>
            <a:r>
              <a:rPr lang="ru-RU" altLang="ru-RU" sz="1600" b="1" u="sng" dirty="0" smtClean="0"/>
              <a:t>• </a:t>
            </a:r>
            <a:r>
              <a:rPr lang="ru-RU" altLang="ru-RU" sz="1600" b="1" u="sng" dirty="0" err="1" smtClean="0"/>
              <a:t>лікарські</a:t>
            </a:r>
            <a:r>
              <a:rPr lang="ru-RU" altLang="ru-RU" sz="1600" b="1" u="sng" dirty="0" smtClean="0"/>
              <a:t> </a:t>
            </a:r>
            <a:r>
              <a:rPr lang="ru-RU" altLang="ru-RU" sz="1600" b="1" u="sng" dirty="0" err="1" smtClean="0"/>
              <a:t>форми</a:t>
            </a:r>
            <a:r>
              <a:rPr lang="ru-RU" altLang="ru-RU" sz="1600" b="1" u="sng" dirty="0" smtClean="0"/>
              <a:t> </a:t>
            </a:r>
            <a:r>
              <a:rPr lang="ru-RU" altLang="ru-RU" sz="1600" b="1" u="sng" dirty="0" err="1" smtClean="0"/>
              <a:t>ретард</a:t>
            </a:r>
            <a:r>
              <a:rPr lang="ru-RU" altLang="ru-RU" sz="1600" b="1" u="sng" dirty="0" smtClean="0"/>
              <a:t> резервуарного типу. </a:t>
            </a:r>
            <a:r>
              <a:rPr lang="ru-RU" altLang="ru-RU" sz="1600" b="1" u="sng" dirty="0" err="1" smtClean="0"/>
              <a:t>Форми</a:t>
            </a:r>
            <a:r>
              <a:rPr lang="ru-RU" altLang="ru-RU" sz="1600" b="1" u="sng" dirty="0" smtClean="0"/>
              <a:t> резервуарного типу є ядро, </a:t>
            </a:r>
            <a:r>
              <a:rPr lang="ru-RU" altLang="ru-RU" sz="1600" b="1" u="sng" dirty="0" err="1" smtClean="0"/>
              <a:t>що</a:t>
            </a:r>
            <a:r>
              <a:rPr lang="ru-RU" altLang="ru-RU" sz="1600" b="1" u="sng" dirty="0" smtClean="0"/>
              <a:t> </a:t>
            </a:r>
            <a:r>
              <a:rPr lang="ru-RU" altLang="ru-RU" sz="1600" b="1" u="sng" dirty="0" err="1" smtClean="0"/>
              <a:t>містить</a:t>
            </a:r>
            <a:r>
              <a:rPr lang="ru-RU" altLang="ru-RU" sz="1600" b="1" u="sng" dirty="0" smtClean="0"/>
              <a:t> </a:t>
            </a:r>
            <a:r>
              <a:rPr lang="ru-RU" altLang="ru-RU" sz="1600" b="1" u="sng" dirty="0" err="1" smtClean="0"/>
              <a:t>лікарську</a:t>
            </a:r>
            <a:r>
              <a:rPr lang="ru-RU" altLang="ru-RU" sz="1600" b="1" u="sng" dirty="0" smtClean="0"/>
              <a:t> </a:t>
            </a:r>
            <a:r>
              <a:rPr lang="ru-RU" altLang="ru-RU" sz="1600" b="1" u="sng" dirty="0" err="1" smtClean="0"/>
              <a:t>речовину</a:t>
            </a:r>
            <a:r>
              <a:rPr lang="ru-RU" altLang="ru-RU" sz="1600" b="1" u="sng" dirty="0" smtClean="0"/>
              <a:t>, і </a:t>
            </a:r>
            <a:r>
              <a:rPr lang="ru-RU" altLang="ru-RU" sz="1600" b="1" u="sng" dirty="0" err="1" smtClean="0"/>
              <a:t>полімерну</a:t>
            </a:r>
            <a:r>
              <a:rPr lang="ru-RU" altLang="ru-RU" sz="1600" b="1" u="sng" dirty="0" smtClean="0"/>
              <a:t> (</a:t>
            </a:r>
            <a:r>
              <a:rPr lang="ru-RU" altLang="ru-RU" sz="1600" b="1" u="sng" dirty="0" err="1" smtClean="0"/>
              <a:t>мембранну</a:t>
            </a:r>
            <a:r>
              <a:rPr lang="ru-RU" altLang="ru-RU" sz="1600" b="1" u="sng" dirty="0" smtClean="0"/>
              <a:t>) </a:t>
            </a:r>
            <a:r>
              <a:rPr lang="ru-RU" altLang="ru-RU" sz="1600" b="1" u="sng" dirty="0" err="1" smtClean="0"/>
              <a:t>оболонку</a:t>
            </a:r>
            <a:r>
              <a:rPr lang="ru-RU" altLang="ru-RU" sz="1600" b="1" u="sng" dirty="0" smtClean="0"/>
              <a:t>, </a:t>
            </a:r>
            <a:r>
              <a:rPr lang="ru-RU" altLang="ru-RU" sz="1600" b="1" u="sng" dirty="0" err="1" smtClean="0"/>
              <a:t>якою</a:t>
            </a:r>
            <a:r>
              <a:rPr lang="ru-RU" altLang="ru-RU" sz="1600" b="1" u="sng" dirty="0" smtClean="0"/>
              <a:t> </a:t>
            </a:r>
            <a:r>
              <a:rPr lang="ru-RU" altLang="ru-RU" sz="1600" b="1" u="sng" dirty="0" err="1" smtClean="0"/>
              <a:t>визначається</a:t>
            </a:r>
            <a:r>
              <a:rPr lang="ru-RU" altLang="ru-RU" sz="1600" b="1" u="sng" dirty="0" smtClean="0"/>
              <a:t> </a:t>
            </a:r>
            <a:r>
              <a:rPr lang="ru-RU" altLang="ru-RU" sz="1600" b="1" u="sng" dirty="0" err="1" smtClean="0"/>
              <a:t>швидкість</a:t>
            </a:r>
            <a:r>
              <a:rPr lang="ru-RU" altLang="ru-RU" sz="1600" b="1" u="sng" dirty="0" smtClean="0"/>
              <a:t> </a:t>
            </a:r>
            <a:r>
              <a:rPr lang="ru-RU" altLang="ru-RU" sz="1600" b="1" u="sng" dirty="0" err="1" smtClean="0"/>
              <a:t>вивільнення</a:t>
            </a:r>
            <a:r>
              <a:rPr lang="ru-RU" altLang="ru-RU" sz="1600" b="1" u="sng" dirty="0" smtClean="0"/>
              <a:t>. Резервуаром </a:t>
            </a:r>
            <a:r>
              <a:rPr lang="ru-RU" altLang="ru-RU" sz="1600" b="1" u="sng" dirty="0" err="1" smtClean="0"/>
              <a:t>може</a:t>
            </a:r>
            <a:r>
              <a:rPr lang="ru-RU" altLang="ru-RU" sz="1600" b="1" u="sng" dirty="0" smtClean="0"/>
              <a:t> бути </a:t>
            </a:r>
            <a:r>
              <a:rPr lang="ru-RU" altLang="ru-RU" sz="1600" b="1" u="sng" dirty="0" err="1" smtClean="0"/>
              <a:t>одинична</a:t>
            </a:r>
            <a:r>
              <a:rPr lang="ru-RU" altLang="ru-RU" sz="1600" b="1" u="sng" dirty="0" smtClean="0"/>
              <a:t> </a:t>
            </a:r>
            <a:r>
              <a:rPr lang="ru-RU" altLang="ru-RU" sz="1600" b="1" u="sng" dirty="0" err="1" smtClean="0"/>
              <a:t>лікарська</a:t>
            </a:r>
            <a:r>
              <a:rPr lang="ru-RU" altLang="ru-RU" sz="1600" b="1" u="sng" dirty="0" smtClean="0"/>
              <a:t> форма (таблетка, капсула) </a:t>
            </a:r>
            <a:r>
              <a:rPr lang="ru-RU" altLang="ru-RU" sz="1600" b="1" u="sng" dirty="0" err="1" smtClean="0"/>
              <a:t>або</a:t>
            </a:r>
            <a:r>
              <a:rPr lang="ru-RU" altLang="ru-RU" sz="1600" b="1" u="sng" dirty="0" smtClean="0"/>
              <a:t> </a:t>
            </a:r>
            <a:r>
              <a:rPr lang="ru-RU" altLang="ru-RU" sz="1600" b="1" u="sng" dirty="0" err="1" smtClean="0"/>
              <a:t>лікарська</a:t>
            </a:r>
            <a:r>
              <a:rPr lang="ru-RU" altLang="ru-RU" sz="1600" b="1" u="sng" dirty="0" smtClean="0"/>
              <a:t> </a:t>
            </a:r>
            <a:r>
              <a:rPr lang="ru-RU" altLang="ru-RU" sz="1600" b="1" u="sng" dirty="0" err="1" smtClean="0"/>
              <a:t>мікроформа</a:t>
            </a:r>
            <a:r>
              <a:rPr lang="ru-RU" altLang="ru-RU" sz="1600" b="1" u="sng" dirty="0" smtClean="0"/>
              <a:t>, </a:t>
            </a:r>
            <a:r>
              <a:rPr lang="ru-RU" altLang="ru-RU" sz="1600" b="1" u="sng" dirty="0" err="1" smtClean="0"/>
              <a:t>безліч</a:t>
            </a:r>
            <a:r>
              <a:rPr lang="ru-RU" altLang="ru-RU" sz="1600" b="1" u="sng" dirty="0" smtClean="0"/>
              <a:t> </a:t>
            </a:r>
            <a:r>
              <a:rPr lang="ru-RU" altLang="ru-RU" sz="1600" b="1" u="sng" dirty="0" err="1" smtClean="0"/>
              <a:t>яких</a:t>
            </a:r>
            <a:r>
              <a:rPr lang="ru-RU" altLang="ru-RU" sz="1600" b="1" u="sng" dirty="0" smtClean="0"/>
              <a:t> </a:t>
            </a:r>
            <a:r>
              <a:rPr lang="ru-RU" altLang="ru-RU" sz="1600" b="1" u="sng" dirty="0" err="1" smtClean="0"/>
              <a:t>утворює</a:t>
            </a:r>
            <a:r>
              <a:rPr lang="ru-RU" altLang="ru-RU" sz="1600" b="1" u="sng" dirty="0" smtClean="0"/>
              <a:t> </a:t>
            </a:r>
            <a:r>
              <a:rPr lang="ru-RU" altLang="ru-RU" sz="1600" b="1" u="sng" dirty="0" err="1" smtClean="0"/>
              <a:t>кінцеву</a:t>
            </a:r>
            <a:r>
              <a:rPr lang="ru-RU" altLang="ru-RU" sz="1600" b="1" u="sng" dirty="0" smtClean="0"/>
              <a:t> форму (</a:t>
            </a:r>
            <a:r>
              <a:rPr lang="ru-RU" altLang="ru-RU" sz="1600" b="1" u="sng" dirty="0" err="1" smtClean="0"/>
              <a:t>пелети</a:t>
            </a:r>
            <a:r>
              <a:rPr lang="ru-RU" altLang="ru-RU" sz="1600" b="1" u="sng" dirty="0" smtClean="0"/>
              <a:t>, </a:t>
            </a:r>
            <a:r>
              <a:rPr lang="ru-RU" altLang="ru-RU" sz="1600" b="1" u="sng" dirty="0" err="1" smtClean="0"/>
              <a:t>мікрокапсули</a:t>
            </a:r>
            <a:r>
              <a:rPr lang="ru-RU" altLang="ru-RU" sz="1600" b="1" u="sng" dirty="0" smtClean="0"/>
              <a:t> та </a:t>
            </a:r>
            <a:r>
              <a:rPr lang="ru-RU" altLang="ru-RU" sz="1600" b="1" u="sng" dirty="0" err="1" smtClean="0"/>
              <a:t>ін</a:t>
            </a:r>
            <a:r>
              <a:rPr lang="ru-RU" altLang="ru-RU" sz="1600" b="1" u="sng" dirty="0" smtClean="0"/>
              <a:t>.). • </a:t>
            </a:r>
            <a:r>
              <a:rPr lang="ru-RU" altLang="ru-RU" sz="1600" b="1" u="sng" dirty="0" err="1" smtClean="0"/>
              <a:t>лікарські</a:t>
            </a:r>
            <a:r>
              <a:rPr lang="ru-RU" altLang="ru-RU" sz="1600" b="1" u="sng" dirty="0" smtClean="0"/>
              <a:t> </a:t>
            </a:r>
            <a:r>
              <a:rPr lang="ru-RU" altLang="ru-RU" sz="1600" b="1" u="sng" dirty="0" err="1" smtClean="0"/>
              <a:t>форми</a:t>
            </a:r>
            <a:r>
              <a:rPr lang="ru-RU" altLang="ru-RU" sz="1600" b="1" u="sng" dirty="0" smtClean="0"/>
              <a:t> </a:t>
            </a:r>
            <a:r>
              <a:rPr lang="ru-RU" altLang="ru-RU" sz="1600" b="1" u="sng" dirty="0" err="1" smtClean="0"/>
              <a:t>ретард</a:t>
            </a:r>
            <a:r>
              <a:rPr lang="ru-RU" altLang="ru-RU" sz="1600" b="1" u="sng" dirty="0" smtClean="0"/>
              <a:t> матричного типу. </a:t>
            </a:r>
            <a:r>
              <a:rPr lang="ru-RU" altLang="ru-RU" sz="1600" b="1" u="sng" dirty="0" err="1" smtClean="0"/>
              <a:t>Форми</a:t>
            </a:r>
            <a:r>
              <a:rPr lang="ru-RU" altLang="ru-RU" sz="1600" b="1" u="sng" dirty="0" smtClean="0"/>
              <a:t> </a:t>
            </a:r>
            <a:r>
              <a:rPr lang="ru-RU" altLang="ru-RU" sz="1600" b="1" u="sng" dirty="0" err="1" smtClean="0"/>
              <a:t>ретард</a:t>
            </a:r>
            <a:r>
              <a:rPr lang="ru-RU" altLang="ru-RU" sz="1600" b="1" u="sng" dirty="0" smtClean="0"/>
              <a:t> матричного типу </a:t>
            </a:r>
            <a:r>
              <a:rPr lang="ru-RU" altLang="ru-RU" sz="1600" b="1" u="sng" dirty="0" err="1" smtClean="0"/>
              <a:t>містять</a:t>
            </a:r>
            <a:r>
              <a:rPr lang="ru-RU" altLang="ru-RU" sz="1600" b="1" u="sng" dirty="0" smtClean="0"/>
              <a:t> </a:t>
            </a:r>
            <a:r>
              <a:rPr lang="ru-RU" altLang="ru-RU" sz="1600" b="1" u="sng" dirty="0" err="1" smtClean="0"/>
              <a:t>полімерну</a:t>
            </a:r>
            <a:r>
              <a:rPr lang="ru-RU" altLang="ru-RU" sz="1600" b="1" u="sng" dirty="0" smtClean="0"/>
              <a:t> </a:t>
            </a:r>
            <a:r>
              <a:rPr lang="ru-RU" altLang="ru-RU" sz="1600" b="1" u="sng" dirty="0" err="1" smtClean="0"/>
              <a:t>матрицю</a:t>
            </a:r>
            <a:r>
              <a:rPr lang="ru-RU" altLang="ru-RU" sz="1600" b="1" u="sng" dirty="0" smtClean="0"/>
              <a:t>, в </a:t>
            </a:r>
            <a:r>
              <a:rPr lang="ru-RU" altLang="ru-RU" sz="1600" b="1" u="sng" dirty="0" err="1" smtClean="0"/>
              <a:t>якій</a:t>
            </a:r>
            <a:r>
              <a:rPr lang="ru-RU" altLang="ru-RU" sz="1600" b="1" u="sng" dirty="0" smtClean="0"/>
              <a:t> </a:t>
            </a:r>
            <a:r>
              <a:rPr lang="ru-RU" altLang="ru-RU" sz="1600" b="1" u="sng" dirty="0" err="1" smtClean="0"/>
              <a:t>розподілено</a:t>
            </a:r>
            <a:r>
              <a:rPr lang="ru-RU" altLang="ru-RU" sz="1600" b="1" u="sng" dirty="0" smtClean="0"/>
              <a:t> </a:t>
            </a:r>
            <a:r>
              <a:rPr lang="ru-RU" altLang="ru-RU" sz="1600" b="1" u="sng" dirty="0" err="1" smtClean="0"/>
              <a:t>лікарська</a:t>
            </a:r>
            <a:r>
              <a:rPr lang="ru-RU" altLang="ru-RU" sz="1600" b="1" u="sng" dirty="0" smtClean="0"/>
              <a:t> </a:t>
            </a:r>
            <a:r>
              <a:rPr lang="ru-RU" altLang="ru-RU" sz="1600" b="1" u="sng" dirty="0" err="1" smtClean="0"/>
              <a:t>речовина</a:t>
            </a:r>
            <a:r>
              <a:rPr lang="ru-RU" altLang="ru-RU" sz="1600" b="1" u="sng" dirty="0" smtClean="0"/>
              <a:t>, і часто </a:t>
            </a:r>
            <a:r>
              <a:rPr lang="ru-RU" altLang="ru-RU" sz="1600" b="1" u="sng" dirty="0" err="1" smtClean="0"/>
              <a:t>мають</a:t>
            </a:r>
            <a:r>
              <a:rPr lang="ru-RU" altLang="ru-RU" sz="1600" b="1" u="sng" dirty="0" smtClean="0"/>
              <a:t> </a:t>
            </a:r>
            <a:r>
              <a:rPr lang="ru-RU" altLang="ru-RU" sz="1600" b="1" u="sng" dirty="0" err="1" smtClean="0"/>
              <a:t>вигляд</a:t>
            </a:r>
            <a:r>
              <a:rPr lang="ru-RU" altLang="ru-RU" sz="1600" b="1" u="sng" dirty="0" smtClean="0"/>
              <a:t> </a:t>
            </a:r>
            <a:r>
              <a:rPr lang="ru-RU" altLang="ru-RU" sz="1600" b="1" u="sng" dirty="0" err="1" smtClean="0"/>
              <a:t>звичайної</a:t>
            </a:r>
            <a:r>
              <a:rPr lang="ru-RU" altLang="ru-RU" sz="1600" b="1" u="sng" dirty="0" smtClean="0"/>
              <a:t> таблетки.</a:t>
            </a:r>
            <a:endParaRPr lang="ru-RU" altLang="ru-RU" sz="2500" b="1" i="1" dirty="0" smtClean="0"/>
          </a:p>
        </p:txBody>
      </p:sp>
    </p:spTree>
    <p:extLst>
      <p:ext uri="{BB962C8B-B14F-4D97-AF65-F5344CB8AC3E}">
        <p14:creationId xmlns:p14="http://schemas.microsoft.com/office/powerpoint/2010/main" val="187852037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403350" y="260350"/>
            <a:ext cx="7313613" cy="1143000"/>
          </a:xfrm>
        </p:spPr>
        <p:txBody>
          <a:bodyPr/>
          <a:lstStyle/>
          <a:p>
            <a:pPr algn="ctr" eaLnBrk="1" hangingPunct="1"/>
            <a:r>
              <a:rPr lang="ru-RU" altLang="ru-RU" sz="3200" dirty="0" smtClean="0"/>
              <a:t>До </a:t>
            </a:r>
            <a:r>
              <a:rPr lang="ru-RU" altLang="ru-RU" sz="3200" dirty="0" err="1" smtClean="0"/>
              <a:t>лікарських</a:t>
            </a:r>
            <a:r>
              <a:rPr lang="ru-RU" altLang="ru-RU" sz="3200" dirty="0" smtClean="0"/>
              <a:t> форм </a:t>
            </a:r>
            <a:r>
              <a:rPr lang="ru-RU" altLang="ru-RU" sz="3200" dirty="0" err="1" smtClean="0"/>
              <a:t>ретард</a:t>
            </a:r>
            <a:r>
              <a:rPr lang="ru-RU" altLang="ru-RU" sz="3200" dirty="0" smtClean="0"/>
              <a:t> </a:t>
            </a:r>
            <a:r>
              <a:rPr lang="ru-RU" altLang="ru-RU" sz="3200" dirty="0" err="1" smtClean="0"/>
              <a:t>відносяться</a:t>
            </a:r>
            <a:endParaRPr lang="ru-RU" altLang="ru-RU" sz="3200" dirty="0" smtClean="0"/>
          </a:p>
        </p:txBody>
      </p:sp>
      <p:sp>
        <p:nvSpPr>
          <p:cNvPr id="11267" name="Rectangle 3"/>
          <p:cNvSpPr>
            <a:spLocks noGrp="1" noChangeArrowheads="1"/>
          </p:cNvSpPr>
          <p:nvPr>
            <p:ph type="body" idx="4294967295"/>
          </p:nvPr>
        </p:nvSpPr>
        <p:spPr>
          <a:xfrm>
            <a:off x="468313" y="1827213"/>
            <a:ext cx="8215312" cy="3041650"/>
          </a:xfrm>
        </p:spPr>
        <p:txBody>
          <a:bodyPr>
            <a:normAutofit lnSpcReduction="10000"/>
          </a:bodyPr>
          <a:lstStyle/>
          <a:p>
            <a:pPr marL="0" indent="0" eaLnBrk="1" hangingPunct="1">
              <a:lnSpc>
                <a:spcPct val="80000"/>
              </a:lnSpc>
              <a:buFont typeface="Wingdings" panose="05000000000000000000" pitchFamily="2" charset="2"/>
              <a:buNone/>
            </a:pPr>
            <a:r>
              <a:rPr lang="ru-RU" altLang="ru-RU" sz="1900" smtClean="0"/>
              <a:t>1) гранули кишковорозчинні,</a:t>
            </a:r>
          </a:p>
          <a:p>
            <a:pPr marL="0" indent="0" eaLnBrk="1" hangingPunct="1">
              <a:lnSpc>
                <a:spcPct val="80000"/>
              </a:lnSpc>
              <a:buFont typeface="Wingdings" panose="05000000000000000000" pitchFamily="2" charset="2"/>
              <a:buNone/>
            </a:pPr>
            <a:r>
              <a:rPr lang="ru-RU" altLang="ru-RU" sz="1900" smtClean="0"/>
              <a:t>2) драже ретард,</a:t>
            </a:r>
          </a:p>
          <a:p>
            <a:pPr marL="0" indent="0" eaLnBrk="1" hangingPunct="1">
              <a:lnSpc>
                <a:spcPct val="80000"/>
              </a:lnSpc>
              <a:buFont typeface="Wingdings" panose="05000000000000000000" pitchFamily="2" charset="2"/>
              <a:buNone/>
            </a:pPr>
            <a:r>
              <a:rPr lang="ru-RU" altLang="ru-RU" sz="1900" smtClean="0"/>
              <a:t>3) драже з покриттям кишковорозчинним,</a:t>
            </a:r>
          </a:p>
          <a:p>
            <a:pPr marL="0" indent="0" eaLnBrk="1" hangingPunct="1">
              <a:lnSpc>
                <a:spcPct val="80000"/>
              </a:lnSpc>
              <a:buFont typeface="Wingdings" panose="05000000000000000000" pitchFamily="2" charset="2"/>
              <a:buNone/>
            </a:pPr>
            <a:r>
              <a:rPr lang="ru-RU" altLang="ru-RU" sz="1900" smtClean="0"/>
              <a:t>4) капсули ретард і ретард форте,</a:t>
            </a:r>
          </a:p>
          <a:p>
            <a:pPr marL="0" indent="0" eaLnBrk="1" hangingPunct="1">
              <a:lnSpc>
                <a:spcPct val="80000"/>
              </a:lnSpc>
              <a:buFont typeface="Wingdings" panose="05000000000000000000" pitchFamily="2" charset="2"/>
              <a:buNone/>
            </a:pPr>
            <a:r>
              <a:rPr lang="ru-RU" altLang="ru-RU" sz="1900" smtClean="0"/>
              <a:t>5) капсули з покриттям кишковорозчинним,</a:t>
            </a:r>
          </a:p>
          <a:p>
            <a:pPr marL="0" indent="0" eaLnBrk="1" hangingPunct="1">
              <a:lnSpc>
                <a:spcPct val="80000"/>
              </a:lnSpc>
              <a:buFont typeface="Wingdings" panose="05000000000000000000" pitchFamily="2" charset="2"/>
              <a:buNone/>
            </a:pPr>
            <a:r>
              <a:rPr lang="ru-RU" altLang="ru-RU" sz="1900" smtClean="0"/>
              <a:t>6) розчин ретард, розчин рапід ретард,</a:t>
            </a:r>
          </a:p>
          <a:p>
            <a:pPr marL="0" indent="0" eaLnBrk="1" hangingPunct="1">
              <a:lnSpc>
                <a:spcPct val="80000"/>
              </a:lnSpc>
              <a:buFont typeface="Wingdings" panose="05000000000000000000" pitchFamily="2" charset="2"/>
              <a:buNone/>
            </a:pPr>
            <a:r>
              <a:rPr lang="ru-RU" altLang="ru-RU" sz="1900" smtClean="0"/>
              <a:t>7) суспензія ретард,</a:t>
            </a:r>
          </a:p>
          <a:p>
            <a:pPr marL="0" indent="0" eaLnBrk="1" hangingPunct="1">
              <a:lnSpc>
                <a:spcPct val="80000"/>
              </a:lnSpc>
              <a:buFont typeface="Wingdings" panose="05000000000000000000" pitchFamily="2" charset="2"/>
              <a:buNone/>
            </a:pPr>
            <a:r>
              <a:rPr lang="ru-RU" altLang="ru-RU" sz="1900" smtClean="0"/>
              <a:t>8) таблетки двуслойниє, таблетки кишковорозчинні, таблетки каркасні, таблетки багатошарові, таблетки ретард, рапід ретард, ретард міте, ретард форте і ультраретард; таблетки з покриттям багатофазним, таблетки з покриттям плівковим і ін.</a:t>
            </a:r>
          </a:p>
        </p:txBody>
      </p:sp>
    </p:spTree>
    <p:extLst>
      <p:ext uri="{BB962C8B-B14F-4D97-AF65-F5344CB8AC3E}">
        <p14:creationId xmlns:p14="http://schemas.microsoft.com/office/powerpoint/2010/main" val="63848949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827584" y="188640"/>
            <a:ext cx="7920880" cy="792088"/>
          </a:xfrm>
        </p:spPr>
        <p:txBody>
          <a:bodyPr/>
          <a:lstStyle/>
          <a:p>
            <a:pPr algn="ctr" eaLnBrk="1" hangingPunct="1"/>
            <a:r>
              <a:rPr lang="ru-RU" altLang="ru-RU" sz="3200" dirty="0" err="1" smtClean="0"/>
              <a:t>Лікарські</a:t>
            </a:r>
            <a:r>
              <a:rPr lang="ru-RU" altLang="ru-RU" sz="3200" dirty="0" smtClean="0"/>
              <a:t> </a:t>
            </a:r>
            <a:r>
              <a:rPr lang="ru-RU" altLang="ru-RU" sz="3200" dirty="0" err="1" smtClean="0"/>
              <a:t>форми</a:t>
            </a:r>
            <a:r>
              <a:rPr lang="ru-RU" altLang="ru-RU" sz="3200" dirty="0" smtClean="0"/>
              <a:t> з </a:t>
            </a:r>
            <a:r>
              <a:rPr lang="ru-RU" altLang="ru-RU" sz="3200" dirty="0" err="1" smtClean="0"/>
              <a:t>періодичним</a:t>
            </a:r>
            <a:r>
              <a:rPr lang="ru-RU" altLang="ru-RU" sz="3200" dirty="0" smtClean="0"/>
              <a:t> </a:t>
            </a:r>
            <a:r>
              <a:rPr lang="ru-RU" altLang="ru-RU" sz="3200" dirty="0" err="1" smtClean="0"/>
              <a:t>вивільненням</a:t>
            </a:r>
            <a:r>
              <a:rPr lang="ru-RU" altLang="ru-RU" sz="3200" dirty="0" smtClean="0"/>
              <a:t>   </a:t>
            </a:r>
          </a:p>
        </p:txBody>
      </p:sp>
      <p:sp>
        <p:nvSpPr>
          <p:cNvPr id="12291" name="Rectangle 3"/>
          <p:cNvSpPr>
            <a:spLocks noGrp="1" noChangeArrowheads="1"/>
          </p:cNvSpPr>
          <p:nvPr>
            <p:ph type="body" idx="4294967295"/>
          </p:nvPr>
        </p:nvSpPr>
        <p:spPr>
          <a:xfrm>
            <a:off x="539552" y="1484784"/>
            <a:ext cx="8013700" cy="4824412"/>
          </a:xfrm>
        </p:spPr>
        <p:txBody>
          <a:bodyPr/>
          <a:lstStyle/>
          <a:p>
            <a:pPr marL="92075" indent="0" algn="just" eaLnBrk="1" hangingPunct="1">
              <a:lnSpc>
                <a:spcPct val="90000"/>
              </a:lnSpc>
              <a:buFont typeface="Wingdings" panose="05000000000000000000" pitchFamily="2" charset="2"/>
              <a:buNone/>
            </a:pPr>
            <a:r>
              <a:rPr lang="ru-RU" altLang="uk-UA" sz="1800" dirty="0" err="1" smtClean="0"/>
              <a:t>Пролонговані</a:t>
            </a:r>
            <a:r>
              <a:rPr lang="ru-RU" altLang="uk-UA" sz="1800" dirty="0" smtClean="0"/>
              <a:t> </a:t>
            </a:r>
            <a:r>
              <a:rPr lang="ru-RU" altLang="uk-UA" sz="1800" dirty="0" err="1" smtClean="0"/>
              <a:t>лікарські</a:t>
            </a:r>
            <a:r>
              <a:rPr lang="ru-RU" altLang="uk-UA" sz="1800" dirty="0" smtClean="0"/>
              <a:t> </a:t>
            </a:r>
            <a:r>
              <a:rPr lang="ru-RU" altLang="uk-UA" sz="1800" dirty="0" err="1" smtClean="0"/>
              <a:t>форми</a:t>
            </a:r>
            <a:r>
              <a:rPr lang="ru-RU" altLang="uk-UA" sz="1800" dirty="0" smtClean="0"/>
              <a:t>, при </a:t>
            </a:r>
            <a:r>
              <a:rPr lang="ru-RU" altLang="uk-UA" sz="1800" dirty="0" err="1" smtClean="0"/>
              <a:t>введенні</a:t>
            </a:r>
            <a:r>
              <a:rPr lang="ru-RU" altLang="uk-UA" sz="1800" dirty="0" smtClean="0"/>
              <a:t> </a:t>
            </a:r>
            <a:r>
              <a:rPr lang="ru-RU" altLang="uk-UA" sz="1800" dirty="0" err="1" smtClean="0"/>
              <a:t>яких</a:t>
            </a:r>
            <a:r>
              <a:rPr lang="ru-RU" altLang="uk-UA" sz="1800" dirty="0" smtClean="0"/>
              <a:t> в </a:t>
            </a:r>
            <a:r>
              <a:rPr lang="ru-RU" altLang="uk-UA" sz="1800" dirty="0" err="1" smtClean="0"/>
              <a:t>організм</a:t>
            </a:r>
            <a:r>
              <a:rPr lang="ru-RU" altLang="uk-UA" sz="1800" dirty="0" smtClean="0"/>
              <a:t> </a:t>
            </a:r>
            <a:r>
              <a:rPr lang="ru-RU" altLang="uk-UA" sz="1800" dirty="0" err="1" smtClean="0"/>
              <a:t>лікарська</a:t>
            </a:r>
            <a:r>
              <a:rPr lang="ru-RU" altLang="uk-UA" sz="1800" dirty="0" smtClean="0"/>
              <a:t> </a:t>
            </a:r>
            <a:r>
              <a:rPr lang="ru-RU" altLang="uk-UA" sz="1800" dirty="0" err="1" smtClean="0"/>
              <a:t>речовина</a:t>
            </a:r>
            <a:r>
              <a:rPr lang="ru-RU" altLang="uk-UA" sz="1800" dirty="0" smtClean="0"/>
              <a:t> </a:t>
            </a:r>
            <a:r>
              <a:rPr lang="ru-RU" altLang="uk-UA" sz="1800" dirty="0" err="1" smtClean="0"/>
              <a:t>вивільняється</a:t>
            </a:r>
            <a:r>
              <a:rPr lang="ru-RU" altLang="uk-UA" sz="1800" dirty="0" smtClean="0"/>
              <a:t> </a:t>
            </a:r>
            <a:r>
              <a:rPr lang="ru-RU" altLang="uk-UA" sz="1800" dirty="0" err="1" smtClean="0"/>
              <a:t>порціями</a:t>
            </a:r>
            <a:r>
              <a:rPr lang="ru-RU" altLang="uk-UA" sz="1800" dirty="0" smtClean="0"/>
              <a:t>, </a:t>
            </a:r>
            <a:r>
              <a:rPr lang="ru-RU" altLang="uk-UA" sz="1800" dirty="0" err="1" smtClean="0"/>
              <a:t>що</a:t>
            </a:r>
            <a:r>
              <a:rPr lang="ru-RU" altLang="uk-UA" sz="1800" dirty="0" smtClean="0"/>
              <a:t> по </a:t>
            </a:r>
            <a:r>
              <a:rPr lang="ru-RU" altLang="uk-UA" sz="1800" dirty="0" err="1" smtClean="0"/>
              <a:t>суті</a:t>
            </a:r>
            <a:r>
              <a:rPr lang="ru-RU" altLang="uk-UA" sz="1800" dirty="0" smtClean="0"/>
              <a:t> </a:t>
            </a:r>
            <a:r>
              <a:rPr lang="ru-RU" altLang="uk-UA" sz="1800" dirty="0" err="1" smtClean="0"/>
              <a:t>нагадує</a:t>
            </a:r>
            <a:r>
              <a:rPr lang="ru-RU" altLang="uk-UA" sz="1800" dirty="0" smtClean="0"/>
              <a:t> </a:t>
            </a:r>
            <a:r>
              <a:rPr lang="ru-RU" altLang="uk-UA" sz="1800" dirty="0" err="1" smtClean="0"/>
              <a:t>плазматичні</a:t>
            </a:r>
            <a:r>
              <a:rPr lang="ru-RU" altLang="uk-UA" sz="1800" dirty="0" smtClean="0"/>
              <a:t> </a:t>
            </a:r>
            <a:r>
              <a:rPr lang="ru-RU" altLang="uk-UA" sz="1800" dirty="0" err="1" smtClean="0"/>
              <a:t>концентрації</a:t>
            </a:r>
            <a:r>
              <a:rPr lang="ru-RU" altLang="uk-UA" sz="1800" dirty="0" smtClean="0"/>
              <a:t>, </a:t>
            </a:r>
            <a:r>
              <a:rPr lang="ru-RU" altLang="uk-UA" sz="1800" dirty="0" err="1" smtClean="0"/>
              <a:t>створювані</a:t>
            </a:r>
            <a:r>
              <a:rPr lang="ru-RU" altLang="uk-UA" sz="1800" dirty="0" smtClean="0"/>
              <a:t> </a:t>
            </a:r>
            <a:r>
              <a:rPr lang="ru-RU" altLang="uk-UA" sz="1800" dirty="0" err="1" smtClean="0"/>
              <a:t>звичайним</a:t>
            </a:r>
            <a:r>
              <a:rPr lang="ru-RU" altLang="uk-UA" sz="1800" dirty="0" smtClean="0"/>
              <a:t> </a:t>
            </a:r>
            <a:r>
              <a:rPr lang="ru-RU" altLang="uk-UA" sz="1800" dirty="0" err="1" smtClean="0"/>
              <a:t>прийомом</a:t>
            </a:r>
            <a:r>
              <a:rPr lang="ru-RU" altLang="uk-UA" sz="1800" dirty="0" smtClean="0"/>
              <a:t> таблеток </a:t>
            </a:r>
            <a:r>
              <a:rPr lang="ru-RU" altLang="uk-UA" sz="1800" dirty="0" err="1" smtClean="0"/>
              <a:t>кожні</a:t>
            </a:r>
            <a:r>
              <a:rPr lang="ru-RU" altLang="uk-UA" sz="1800" dirty="0" smtClean="0"/>
              <a:t> 4 </a:t>
            </a:r>
            <a:r>
              <a:rPr lang="ru-RU" altLang="uk-UA" sz="1800" dirty="0" err="1" smtClean="0"/>
              <a:t>години</a:t>
            </a:r>
            <a:r>
              <a:rPr lang="ru-RU" altLang="uk-UA" sz="1800" dirty="0" smtClean="0"/>
              <a:t>. Дана форма </a:t>
            </a:r>
            <a:r>
              <a:rPr lang="ru-RU" altLang="uk-UA" sz="1800" dirty="0" err="1" smtClean="0"/>
              <a:t>забезпечують</a:t>
            </a:r>
            <a:r>
              <a:rPr lang="ru-RU" altLang="uk-UA" sz="1800" dirty="0" smtClean="0"/>
              <a:t> </a:t>
            </a:r>
            <a:r>
              <a:rPr lang="ru-RU" altLang="uk-UA" sz="1800" dirty="0" err="1" smtClean="0"/>
              <a:t>повторне</a:t>
            </a:r>
            <a:r>
              <a:rPr lang="ru-RU" altLang="uk-UA" sz="1800" dirty="0" smtClean="0"/>
              <a:t> </a:t>
            </a:r>
            <a:r>
              <a:rPr lang="ru-RU" altLang="uk-UA" sz="1800" dirty="0" err="1" smtClean="0"/>
              <a:t>дію</a:t>
            </a:r>
            <a:r>
              <a:rPr lang="ru-RU" altLang="uk-UA" sz="1800" dirty="0" smtClean="0"/>
              <a:t> </a:t>
            </a:r>
            <a:r>
              <a:rPr lang="ru-RU" altLang="uk-UA" sz="1800" dirty="0" err="1" smtClean="0"/>
              <a:t>лікарського</a:t>
            </a:r>
            <a:r>
              <a:rPr lang="ru-RU" altLang="uk-UA" sz="1800" dirty="0" smtClean="0"/>
              <a:t> </a:t>
            </a:r>
            <a:r>
              <a:rPr lang="ru-RU" altLang="uk-UA" sz="1800" dirty="0" err="1" smtClean="0"/>
              <a:t>засобу</a:t>
            </a:r>
            <a:r>
              <a:rPr lang="ru-RU" altLang="uk-UA" sz="1800" dirty="0" smtClean="0"/>
              <a:t>. У </a:t>
            </a:r>
            <a:r>
              <a:rPr lang="ru-RU" altLang="uk-UA" sz="1800" dirty="0" err="1" smtClean="0"/>
              <a:t>цих</a:t>
            </a:r>
            <a:r>
              <a:rPr lang="ru-RU" altLang="uk-UA" sz="1800" dirty="0" smtClean="0"/>
              <a:t> </a:t>
            </a:r>
            <a:r>
              <a:rPr lang="ru-RU" altLang="uk-UA" sz="1800" dirty="0" err="1" smtClean="0"/>
              <a:t>лікарських</a:t>
            </a:r>
            <a:r>
              <a:rPr lang="ru-RU" altLang="uk-UA" sz="1800" dirty="0" smtClean="0"/>
              <a:t> формах одна доза </a:t>
            </a:r>
            <a:r>
              <a:rPr lang="ru-RU" altLang="uk-UA" sz="1800" dirty="0" err="1" smtClean="0"/>
              <a:t>лікарської</a:t>
            </a:r>
            <a:r>
              <a:rPr lang="ru-RU" altLang="uk-UA" sz="1800" dirty="0" smtClean="0"/>
              <a:t> </a:t>
            </a:r>
            <a:r>
              <a:rPr lang="ru-RU" altLang="uk-UA" sz="1800" dirty="0" err="1" smtClean="0"/>
              <a:t>речовини</a:t>
            </a:r>
            <a:r>
              <a:rPr lang="ru-RU" altLang="uk-UA" sz="1800" dirty="0" smtClean="0"/>
              <a:t> </a:t>
            </a:r>
            <a:r>
              <a:rPr lang="ru-RU" altLang="uk-UA" sz="1800" dirty="0" err="1" smtClean="0"/>
              <a:t>зазвичай</a:t>
            </a:r>
            <a:r>
              <a:rPr lang="ru-RU" altLang="uk-UA" sz="1800" dirty="0" smtClean="0"/>
              <a:t> </a:t>
            </a:r>
            <a:r>
              <a:rPr lang="ru-RU" altLang="uk-UA" sz="1800" dirty="0" err="1" smtClean="0"/>
              <a:t>відділяється</a:t>
            </a:r>
            <a:r>
              <a:rPr lang="ru-RU" altLang="uk-UA" sz="1800" dirty="0" smtClean="0"/>
              <a:t> </a:t>
            </a:r>
            <a:r>
              <a:rPr lang="ru-RU" altLang="uk-UA" sz="1800" dirty="0" err="1" smtClean="0"/>
              <a:t>від</a:t>
            </a:r>
            <a:r>
              <a:rPr lang="ru-RU" altLang="uk-UA" sz="1800" dirty="0" smtClean="0"/>
              <a:t> </a:t>
            </a:r>
            <a:r>
              <a:rPr lang="ru-RU" altLang="uk-UA" sz="1800" dirty="0" err="1" smtClean="0"/>
              <a:t>іншої</a:t>
            </a:r>
            <a:r>
              <a:rPr lang="ru-RU" altLang="uk-UA" sz="1800" dirty="0" smtClean="0"/>
              <a:t> </a:t>
            </a:r>
            <a:r>
              <a:rPr lang="ru-RU" altLang="uk-UA" sz="1800" dirty="0" err="1" smtClean="0"/>
              <a:t>бар'єрним</a:t>
            </a:r>
            <a:r>
              <a:rPr lang="ru-RU" altLang="uk-UA" sz="1800" dirty="0" smtClean="0"/>
              <a:t> шаром, </a:t>
            </a:r>
            <a:r>
              <a:rPr lang="ru-RU" altLang="uk-UA" sz="1800" dirty="0" err="1" smtClean="0"/>
              <a:t>який</a:t>
            </a:r>
            <a:r>
              <a:rPr lang="ru-RU" altLang="uk-UA" sz="1800" dirty="0" smtClean="0"/>
              <a:t> </a:t>
            </a:r>
            <a:r>
              <a:rPr lang="ru-RU" altLang="uk-UA" sz="1800" dirty="0" err="1" smtClean="0"/>
              <a:t>може</a:t>
            </a:r>
            <a:r>
              <a:rPr lang="ru-RU" altLang="uk-UA" sz="1800" dirty="0" smtClean="0"/>
              <a:t> бути </a:t>
            </a:r>
            <a:r>
              <a:rPr lang="ru-RU" altLang="uk-UA" sz="1800" dirty="0" err="1" smtClean="0"/>
              <a:t>плівковим</a:t>
            </a:r>
            <a:r>
              <a:rPr lang="ru-RU" altLang="uk-UA" sz="1800" dirty="0" smtClean="0"/>
              <a:t>, </a:t>
            </a:r>
            <a:r>
              <a:rPr lang="ru-RU" altLang="uk-UA" sz="1800" dirty="0" err="1" smtClean="0"/>
              <a:t>пресованим</a:t>
            </a:r>
            <a:r>
              <a:rPr lang="ru-RU" altLang="uk-UA" sz="1800" dirty="0" smtClean="0"/>
              <a:t> </a:t>
            </a:r>
            <a:r>
              <a:rPr lang="ru-RU" altLang="uk-UA" sz="1800" dirty="0" err="1" smtClean="0"/>
              <a:t>або</a:t>
            </a:r>
            <a:r>
              <a:rPr lang="ru-RU" altLang="uk-UA" sz="1800" dirty="0" smtClean="0"/>
              <a:t> </a:t>
            </a:r>
            <a:r>
              <a:rPr lang="ru-RU" altLang="uk-UA" sz="1800" dirty="0" err="1" smtClean="0"/>
              <a:t>дражированная</a:t>
            </a:r>
            <a:r>
              <a:rPr lang="ru-RU" altLang="uk-UA" sz="1800" dirty="0" smtClean="0"/>
              <a:t>.</a:t>
            </a:r>
          </a:p>
          <a:p>
            <a:pPr marL="92075" indent="0" algn="just" eaLnBrk="1" hangingPunct="1">
              <a:lnSpc>
                <a:spcPct val="90000"/>
              </a:lnSpc>
              <a:buFont typeface="Wingdings" panose="05000000000000000000" pitchFamily="2" charset="2"/>
              <a:buNone/>
            </a:pPr>
            <a:r>
              <a:rPr lang="ru-RU" altLang="uk-UA" sz="1800" dirty="0" smtClean="0"/>
              <a:t>   До </a:t>
            </a:r>
            <a:r>
              <a:rPr lang="ru-RU" altLang="uk-UA" sz="1800" dirty="0" err="1" smtClean="0"/>
              <a:t>лікарських</a:t>
            </a:r>
            <a:r>
              <a:rPr lang="ru-RU" altLang="uk-UA" sz="1800" dirty="0" smtClean="0"/>
              <a:t> форм з </a:t>
            </a:r>
            <a:r>
              <a:rPr lang="ru-RU" altLang="uk-UA" sz="1800" dirty="0" err="1" smtClean="0"/>
              <a:t>періодичним</a:t>
            </a:r>
            <a:r>
              <a:rPr lang="ru-RU" altLang="uk-UA" sz="1800" dirty="0" smtClean="0"/>
              <a:t> </a:t>
            </a:r>
            <a:r>
              <a:rPr lang="ru-RU" altLang="uk-UA" sz="1800" dirty="0" err="1" smtClean="0"/>
              <a:t>вивільненням</a:t>
            </a:r>
            <a:r>
              <a:rPr lang="ru-RU" altLang="uk-UA" sz="1800" dirty="0" smtClean="0"/>
              <a:t> </a:t>
            </a:r>
            <a:r>
              <a:rPr lang="ru-RU" altLang="uk-UA" sz="1800" dirty="0" err="1" smtClean="0"/>
              <a:t>відносяться</a:t>
            </a:r>
            <a:r>
              <a:rPr lang="ru-RU" altLang="uk-UA" sz="1800" dirty="0" smtClean="0"/>
              <a:t> таблетки </a:t>
            </a:r>
            <a:r>
              <a:rPr lang="ru-RU" altLang="uk-UA" sz="1800" dirty="0" err="1" smtClean="0"/>
              <a:t>двуслойниє</a:t>
            </a:r>
            <a:r>
              <a:rPr lang="ru-RU" altLang="uk-UA" sz="1800" dirty="0" smtClean="0"/>
              <a:t> і драже </a:t>
            </a:r>
            <a:r>
              <a:rPr lang="ru-RU" altLang="uk-UA" sz="1800" dirty="0" err="1" smtClean="0"/>
              <a:t>двуслойниє</a:t>
            </a:r>
            <a:r>
              <a:rPr lang="ru-RU" altLang="uk-UA" sz="1800" dirty="0" smtClean="0"/>
              <a:t> ( «дуплекс»), таблетки </a:t>
            </a:r>
            <a:r>
              <a:rPr lang="ru-RU" altLang="uk-UA" sz="1800" dirty="0" err="1" smtClean="0"/>
              <a:t>багатошарові</a:t>
            </a:r>
            <a:r>
              <a:rPr lang="ru-RU" altLang="uk-UA" sz="1800" dirty="0" smtClean="0"/>
              <a:t>.</a:t>
            </a:r>
          </a:p>
          <a:p>
            <a:pPr marL="92075" indent="0" algn="just" eaLnBrk="1" hangingPunct="1">
              <a:lnSpc>
                <a:spcPct val="90000"/>
              </a:lnSpc>
              <a:buFont typeface="Wingdings" panose="05000000000000000000" pitchFamily="2" charset="2"/>
              <a:buNone/>
            </a:pPr>
            <a:r>
              <a:rPr lang="ru-RU" altLang="uk-UA" sz="1800" dirty="0" err="1" smtClean="0"/>
              <a:t>Залежно</a:t>
            </a:r>
            <a:r>
              <a:rPr lang="ru-RU" altLang="uk-UA" sz="1800" dirty="0" smtClean="0"/>
              <a:t> </a:t>
            </a:r>
            <a:r>
              <a:rPr lang="ru-RU" altLang="uk-UA" sz="1800" dirty="0" err="1" smtClean="0"/>
              <a:t>від</a:t>
            </a:r>
            <a:r>
              <a:rPr lang="ru-RU" altLang="uk-UA" sz="1800" dirty="0" smtClean="0"/>
              <a:t> </a:t>
            </a:r>
            <a:r>
              <a:rPr lang="ru-RU" altLang="uk-UA" sz="1800" dirty="0" err="1" smtClean="0"/>
              <a:t>його</a:t>
            </a:r>
            <a:r>
              <a:rPr lang="ru-RU" altLang="uk-UA" sz="1800" dirty="0" smtClean="0"/>
              <a:t> складу доза </a:t>
            </a:r>
            <a:r>
              <a:rPr lang="ru-RU" altLang="uk-UA" sz="1800" dirty="0" err="1" smtClean="0"/>
              <a:t>лікарської</a:t>
            </a:r>
            <a:r>
              <a:rPr lang="ru-RU" altLang="uk-UA" sz="1800" dirty="0" smtClean="0"/>
              <a:t> </a:t>
            </a:r>
            <a:r>
              <a:rPr lang="ru-RU" altLang="uk-UA" sz="1800" dirty="0" err="1" smtClean="0"/>
              <a:t>речовини</a:t>
            </a:r>
            <a:r>
              <a:rPr lang="ru-RU" altLang="uk-UA" sz="1800" dirty="0" smtClean="0"/>
              <a:t> </a:t>
            </a:r>
            <a:r>
              <a:rPr lang="ru-RU" altLang="uk-UA" sz="1800" dirty="0" err="1" smtClean="0"/>
              <a:t>може</a:t>
            </a:r>
            <a:r>
              <a:rPr lang="ru-RU" altLang="uk-UA" sz="1800" dirty="0" smtClean="0"/>
              <a:t> </a:t>
            </a:r>
            <a:r>
              <a:rPr lang="ru-RU" altLang="uk-UA" sz="1800" dirty="0" err="1" smtClean="0"/>
              <a:t>вивільнятися</a:t>
            </a:r>
            <a:r>
              <a:rPr lang="ru-RU" altLang="uk-UA" sz="1800" dirty="0" smtClean="0"/>
              <a:t>:</a:t>
            </a:r>
          </a:p>
          <a:p>
            <a:pPr marL="92075" indent="0" algn="just" eaLnBrk="1" hangingPunct="1">
              <a:lnSpc>
                <a:spcPct val="90000"/>
              </a:lnSpc>
              <a:buFont typeface="Wingdings" panose="05000000000000000000" pitchFamily="2" charset="2"/>
              <a:buNone/>
            </a:pPr>
            <a:r>
              <a:rPr lang="ru-RU" altLang="uk-UA" sz="1800" dirty="0" smtClean="0"/>
              <a:t>• </a:t>
            </a:r>
            <a:r>
              <a:rPr lang="ru-RU" altLang="uk-UA" sz="1800" dirty="0" err="1" smtClean="0"/>
              <a:t>або</a:t>
            </a:r>
            <a:r>
              <a:rPr lang="ru-RU" altLang="uk-UA" sz="1800" dirty="0" smtClean="0"/>
              <a:t> через заданий час </a:t>
            </a:r>
            <a:r>
              <a:rPr lang="ru-RU" altLang="uk-UA" sz="1800" dirty="0" err="1" smtClean="0"/>
              <a:t>незалежно</a:t>
            </a:r>
            <a:r>
              <a:rPr lang="ru-RU" altLang="uk-UA" sz="1800" dirty="0" smtClean="0"/>
              <a:t> </a:t>
            </a:r>
            <a:r>
              <a:rPr lang="ru-RU" altLang="uk-UA" sz="1800" dirty="0" err="1" smtClean="0"/>
              <a:t>від</a:t>
            </a:r>
            <a:r>
              <a:rPr lang="ru-RU" altLang="uk-UA" sz="1800" dirty="0" smtClean="0"/>
              <a:t> </a:t>
            </a:r>
            <a:r>
              <a:rPr lang="ru-RU" altLang="uk-UA" sz="1800" dirty="0" err="1" smtClean="0"/>
              <a:t>локалізації</a:t>
            </a:r>
            <a:r>
              <a:rPr lang="ru-RU" altLang="uk-UA" sz="1800" dirty="0" smtClean="0"/>
              <a:t> препарату в </a:t>
            </a:r>
            <a:r>
              <a:rPr lang="ru-RU" altLang="uk-UA" sz="1800" dirty="0" err="1" smtClean="0"/>
              <a:t>шлунково-кишковому</a:t>
            </a:r>
            <a:r>
              <a:rPr lang="ru-RU" altLang="uk-UA" sz="1800" dirty="0" smtClean="0"/>
              <a:t> </a:t>
            </a:r>
            <a:r>
              <a:rPr lang="ru-RU" altLang="uk-UA" sz="1800" dirty="0" err="1" smtClean="0"/>
              <a:t>тракті</a:t>
            </a:r>
            <a:r>
              <a:rPr lang="ru-RU" altLang="uk-UA" sz="1800" dirty="0" smtClean="0"/>
              <a:t>; • </a:t>
            </a:r>
            <a:r>
              <a:rPr lang="ru-RU" altLang="uk-UA" sz="1800" dirty="0" err="1" smtClean="0"/>
              <a:t>або</a:t>
            </a:r>
            <a:r>
              <a:rPr lang="ru-RU" altLang="uk-UA" sz="1800" dirty="0" smtClean="0"/>
              <a:t> ж в </a:t>
            </a:r>
            <a:r>
              <a:rPr lang="ru-RU" altLang="uk-UA" sz="1800" dirty="0" err="1" smtClean="0"/>
              <a:t>певний</a:t>
            </a:r>
            <a:r>
              <a:rPr lang="ru-RU" altLang="uk-UA" sz="1800" dirty="0" smtClean="0"/>
              <a:t> час в </a:t>
            </a:r>
            <a:r>
              <a:rPr lang="ru-RU" altLang="uk-UA" sz="1800" dirty="0" err="1" smtClean="0"/>
              <a:t>потрібному</a:t>
            </a:r>
            <a:r>
              <a:rPr lang="ru-RU" altLang="uk-UA" sz="1800" dirty="0" smtClean="0"/>
              <a:t> </a:t>
            </a:r>
            <a:r>
              <a:rPr lang="ru-RU" altLang="uk-UA" sz="1800" dirty="0" err="1" smtClean="0"/>
              <a:t>відділі</a:t>
            </a:r>
            <a:r>
              <a:rPr lang="ru-RU" altLang="uk-UA" sz="1800" dirty="0" smtClean="0"/>
              <a:t> травного тракту.</a:t>
            </a:r>
          </a:p>
        </p:txBody>
      </p:sp>
    </p:spTree>
    <p:extLst>
      <p:ext uri="{BB962C8B-B14F-4D97-AF65-F5344CB8AC3E}">
        <p14:creationId xmlns:p14="http://schemas.microsoft.com/office/powerpoint/2010/main" val="223832578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258888" y="260350"/>
            <a:ext cx="7313612" cy="1143000"/>
          </a:xfrm>
        </p:spPr>
        <p:txBody>
          <a:bodyPr/>
          <a:lstStyle/>
          <a:p>
            <a:pPr algn="ctr" eaLnBrk="1" hangingPunct="1"/>
            <a:r>
              <a:rPr lang="ru-RU" altLang="ru-RU" sz="3200" dirty="0" err="1" smtClean="0"/>
              <a:t>Лікарські</a:t>
            </a:r>
            <a:r>
              <a:rPr lang="ru-RU" altLang="ru-RU" sz="3200" dirty="0" smtClean="0"/>
              <a:t> </a:t>
            </a:r>
            <a:r>
              <a:rPr lang="ru-RU" altLang="ru-RU" sz="3200" dirty="0" err="1" smtClean="0"/>
              <a:t>форми</a:t>
            </a:r>
            <a:r>
              <a:rPr lang="ru-RU" altLang="ru-RU" sz="3200" dirty="0" smtClean="0"/>
              <a:t> з </a:t>
            </a:r>
            <a:r>
              <a:rPr lang="ru-RU" altLang="ru-RU" sz="3200" dirty="0" err="1" smtClean="0"/>
              <a:t>безперервним</a:t>
            </a:r>
            <a:r>
              <a:rPr lang="ru-RU" altLang="ru-RU" sz="3200" dirty="0" smtClean="0"/>
              <a:t> </a:t>
            </a:r>
            <a:r>
              <a:rPr lang="ru-RU" altLang="ru-RU" sz="3200" dirty="0" err="1" smtClean="0"/>
              <a:t>вивільненням</a:t>
            </a:r>
            <a:r>
              <a:rPr lang="ru-RU" altLang="ru-RU" sz="3200" dirty="0" smtClean="0"/>
              <a:t>   </a:t>
            </a:r>
          </a:p>
        </p:txBody>
      </p:sp>
      <p:sp>
        <p:nvSpPr>
          <p:cNvPr id="13315" name="Rectangle 3"/>
          <p:cNvSpPr>
            <a:spLocks noGrp="1" noChangeArrowheads="1"/>
          </p:cNvSpPr>
          <p:nvPr>
            <p:ph type="body" idx="4294967295"/>
          </p:nvPr>
        </p:nvSpPr>
        <p:spPr>
          <a:xfrm>
            <a:off x="755650" y="1773238"/>
            <a:ext cx="7999413" cy="4114800"/>
          </a:xfrm>
        </p:spPr>
        <p:txBody>
          <a:bodyPr/>
          <a:lstStyle/>
          <a:p>
            <a:pPr marL="0" indent="0" algn="just" eaLnBrk="1" hangingPunct="1">
              <a:lnSpc>
                <a:spcPct val="80000"/>
              </a:lnSpc>
              <a:buFont typeface="Wingdings" panose="05000000000000000000" pitchFamily="2" charset="2"/>
              <a:buNone/>
            </a:pPr>
            <a:r>
              <a:rPr lang="ru-RU" altLang="ru-RU" sz="2000" smtClean="0"/>
              <a:t>(син .: лікарські форми з тривалим вивільненням) - пролонговані лікарські форми, при введенні яких в організм вивільняється початкова доза лікарської речовини, а інші (підтримуючі) дози вивільняються з постійною швидкістю, що відповідає швидкості елімінації і забезпечує сталість бажаної терапевтичної концентрації. Лікарські форми з безперервним, рівномірно продовженим вивільненням забезпечують підтримує дію лікарського засобу.</a:t>
            </a:r>
          </a:p>
          <a:p>
            <a:pPr marL="0" indent="0" algn="just" eaLnBrk="1" hangingPunct="1">
              <a:lnSpc>
                <a:spcPct val="80000"/>
              </a:lnSpc>
              <a:buFont typeface="Wingdings" panose="05000000000000000000" pitchFamily="2" charset="2"/>
              <a:buNone/>
            </a:pPr>
            <a:r>
              <a:rPr lang="ru-RU" altLang="ru-RU" sz="2000" smtClean="0"/>
              <a:t>До лікарських форм з безперервним вивільненням відносяться таблетки каркасні, таблетки і капсули з мікрофільми та ін.</a:t>
            </a:r>
            <a:endParaRPr lang="ru-RU" altLang="ru-RU" sz="1600" smtClean="0"/>
          </a:p>
        </p:txBody>
      </p:sp>
    </p:spTree>
    <p:extLst>
      <p:ext uri="{BB962C8B-B14F-4D97-AF65-F5344CB8AC3E}">
        <p14:creationId xmlns:p14="http://schemas.microsoft.com/office/powerpoint/2010/main" val="4871577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683568" y="-90264"/>
            <a:ext cx="7488832" cy="1143000"/>
          </a:xfrm>
        </p:spPr>
        <p:txBody>
          <a:bodyPr/>
          <a:lstStyle/>
          <a:p>
            <a:pPr algn="ctr" eaLnBrk="1" hangingPunct="1"/>
            <a:r>
              <a:rPr lang="ru-RU" altLang="ru-RU" sz="3200" dirty="0" err="1" smtClean="0"/>
              <a:t>Лікарські</a:t>
            </a:r>
            <a:r>
              <a:rPr lang="ru-RU" altLang="ru-RU" sz="3200" dirty="0" smtClean="0"/>
              <a:t> </a:t>
            </a:r>
            <a:r>
              <a:rPr lang="ru-RU" altLang="ru-RU" sz="3200" dirty="0" err="1" smtClean="0"/>
              <a:t>форми</a:t>
            </a:r>
            <a:r>
              <a:rPr lang="ru-RU" altLang="ru-RU" sz="3200" dirty="0" smtClean="0"/>
              <a:t> з </a:t>
            </a:r>
            <a:r>
              <a:rPr lang="ru-RU" altLang="ru-RU" sz="3200" dirty="0" err="1" smtClean="0"/>
              <a:t>відстроченим</a:t>
            </a:r>
            <a:r>
              <a:rPr lang="ru-RU" altLang="ru-RU" sz="3200" dirty="0" smtClean="0"/>
              <a:t> </a:t>
            </a:r>
            <a:r>
              <a:rPr lang="ru-RU" altLang="ru-RU" sz="3200" dirty="0" err="1" smtClean="0"/>
              <a:t>вивільненням</a:t>
            </a:r>
            <a:endParaRPr lang="ru-RU" altLang="ru-RU" sz="3200" dirty="0" smtClean="0"/>
          </a:p>
        </p:txBody>
      </p:sp>
      <p:sp>
        <p:nvSpPr>
          <p:cNvPr id="14339" name="Rectangle 3"/>
          <p:cNvSpPr>
            <a:spLocks noGrp="1" noChangeArrowheads="1"/>
          </p:cNvSpPr>
          <p:nvPr>
            <p:ph type="body" idx="4294967295"/>
          </p:nvPr>
        </p:nvSpPr>
        <p:spPr>
          <a:xfrm>
            <a:off x="251520" y="1052736"/>
            <a:ext cx="8424862" cy="4183528"/>
          </a:xfrm>
        </p:spPr>
        <p:txBody>
          <a:bodyPr>
            <a:normAutofit fontScale="92500" lnSpcReduction="10000"/>
          </a:bodyPr>
          <a:lstStyle/>
          <a:p>
            <a:pPr marL="0" indent="0" algn="just" eaLnBrk="1" hangingPunct="1">
              <a:lnSpc>
                <a:spcPct val="90000"/>
              </a:lnSpc>
              <a:buFont typeface="Wingdings" panose="05000000000000000000" pitchFamily="2" charset="2"/>
              <a:buNone/>
            </a:pPr>
            <a:r>
              <a:rPr lang="ru-RU" altLang="ru-RU" sz="1800" dirty="0" smtClean="0"/>
              <a:t>- </a:t>
            </a:r>
            <a:r>
              <a:rPr lang="ru-RU" altLang="ru-RU" sz="1800" dirty="0" err="1" smtClean="0"/>
              <a:t>пролонговані</a:t>
            </a:r>
            <a:r>
              <a:rPr lang="ru-RU" altLang="ru-RU" sz="1800" dirty="0" smtClean="0"/>
              <a:t> </a:t>
            </a:r>
            <a:r>
              <a:rPr lang="ru-RU" altLang="ru-RU" sz="1800" dirty="0" err="1" smtClean="0"/>
              <a:t>лікарські</a:t>
            </a:r>
            <a:r>
              <a:rPr lang="ru-RU" altLang="ru-RU" sz="1800" dirty="0" smtClean="0"/>
              <a:t> </a:t>
            </a:r>
            <a:r>
              <a:rPr lang="ru-RU" altLang="ru-RU" sz="1800" dirty="0" err="1" smtClean="0"/>
              <a:t>форми</a:t>
            </a:r>
            <a:r>
              <a:rPr lang="ru-RU" altLang="ru-RU" sz="1800" dirty="0" smtClean="0"/>
              <a:t>, при </a:t>
            </a:r>
            <a:r>
              <a:rPr lang="ru-RU" altLang="ru-RU" sz="1800" dirty="0" err="1" smtClean="0"/>
              <a:t>введенні</a:t>
            </a:r>
            <a:r>
              <a:rPr lang="ru-RU" altLang="ru-RU" sz="1800" dirty="0" smtClean="0"/>
              <a:t> </a:t>
            </a:r>
            <a:r>
              <a:rPr lang="ru-RU" altLang="ru-RU" sz="1800" dirty="0" err="1" smtClean="0"/>
              <a:t>яких</a:t>
            </a:r>
            <a:r>
              <a:rPr lang="ru-RU" altLang="ru-RU" sz="1800" dirty="0" smtClean="0"/>
              <a:t> в </a:t>
            </a:r>
            <a:r>
              <a:rPr lang="ru-RU" altLang="ru-RU" sz="1800" dirty="0" err="1" smtClean="0"/>
              <a:t>організм</a:t>
            </a:r>
            <a:r>
              <a:rPr lang="ru-RU" altLang="ru-RU" sz="1800" dirty="0" smtClean="0"/>
              <a:t> </a:t>
            </a:r>
            <a:r>
              <a:rPr lang="ru-RU" altLang="ru-RU" sz="1800" dirty="0" err="1" smtClean="0"/>
              <a:t>вивільнення</a:t>
            </a:r>
            <a:r>
              <a:rPr lang="ru-RU" altLang="ru-RU" sz="1800" dirty="0" smtClean="0"/>
              <a:t> </a:t>
            </a:r>
            <a:r>
              <a:rPr lang="ru-RU" altLang="ru-RU" sz="1800" dirty="0" err="1" smtClean="0"/>
              <a:t>лікарської</a:t>
            </a:r>
            <a:r>
              <a:rPr lang="ru-RU" altLang="ru-RU" sz="1800" dirty="0" smtClean="0"/>
              <a:t> </a:t>
            </a:r>
            <a:r>
              <a:rPr lang="ru-RU" altLang="ru-RU" sz="1800" dirty="0" err="1" smtClean="0"/>
              <a:t>речовини</a:t>
            </a:r>
            <a:r>
              <a:rPr lang="ru-RU" altLang="ru-RU" sz="1800" dirty="0" smtClean="0"/>
              <a:t> </a:t>
            </a:r>
            <a:r>
              <a:rPr lang="ru-RU" altLang="ru-RU" sz="1800" dirty="0" err="1" smtClean="0"/>
              <a:t>починається</a:t>
            </a:r>
            <a:r>
              <a:rPr lang="ru-RU" altLang="ru-RU" sz="1800" dirty="0" smtClean="0"/>
              <a:t> </a:t>
            </a:r>
            <a:r>
              <a:rPr lang="ru-RU" altLang="ru-RU" sz="1800" dirty="0" err="1" smtClean="0"/>
              <a:t>пізніше</a:t>
            </a:r>
            <a:r>
              <a:rPr lang="ru-RU" altLang="ru-RU" sz="1800" dirty="0" smtClean="0"/>
              <a:t> і </a:t>
            </a:r>
            <a:r>
              <a:rPr lang="ru-RU" altLang="ru-RU" sz="1800" dirty="0" err="1" smtClean="0"/>
              <a:t>триває</a:t>
            </a:r>
            <a:r>
              <a:rPr lang="ru-RU" altLang="ru-RU" sz="1800" dirty="0" smtClean="0"/>
              <a:t> </a:t>
            </a:r>
            <a:r>
              <a:rPr lang="ru-RU" altLang="ru-RU" sz="1800" dirty="0" err="1" smtClean="0"/>
              <a:t>довше</a:t>
            </a:r>
            <a:r>
              <a:rPr lang="ru-RU" altLang="ru-RU" sz="1800" dirty="0" smtClean="0"/>
              <a:t>, </a:t>
            </a:r>
            <a:r>
              <a:rPr lang="ru-RU" altLang="ru-RU" sz="1800" dirty="0" err="1" smtClean="0"/>
              <a:t>ніж</a:t>
            </a:r>
            <a:r>
              <a:rPr lang="ru-RU" altLang="ru-RU" sz="1800" dirty="0" smtClean="0"/>
              <a:t> </a:t>
            </a:r>
            <a:r>
              <a:rPr lang="ru-RU" altLang="ru-RU" sz="1800" dirty="0" err="1" smtClean="0"/>
              <a:t>зі</a:t>
            </a:r>
            <a:r>
              <a:rPr lang="ru-RU" altLang="ru-RU" sz="1800" dirty="0" smtClean="0"/>
              <a:t> </a:t>
            </a:r>
            <a:r>
              <a:rPr lang="ru-RU" altLang="ru-RU" sz="1800" dirty="0" err="1" smtClean="0"/>
              <a:t>звичайної</a:t>
            </a:r>
            <a:r>
              <a:rPr lang="ru-RU" altLang="ru-RU" sz="1800" dirty="0" smtClean="0"/>
              <a:t> </a:t>
            </a:r>
            <a:r>
              <a:rPr lang="ru-RU" altLang="ru-RU" sz="1800" dirty="0" err="1" smtClean="0"/>
              <a:t>лікарської</a:t>
            </a:r>
            <a:r>
              <a:rPr lang="ru-RU" altLang="ru-RU" sz="1800" dirty="0" smtClean="0"/>
              <a:t> </a:t>
            </a:r>
            <a:r>
              <a:rPr lang="ru-RU" altLang="ru-RU" sz="1800" dirty="0" err="1" smtClean="0"/>
              <a:t>форми</a:t>
            </a:r>
            <a:r>
              <a:rPr lang="ru-RU" altLang="ru-RU" sz="1800" dirty="0" smtClean="0"/>
              <a:t>. </a:t>
            </a:r>
            <a:r>
              <a:rPr lang="ru-RU" altLang="ru-RU" sz="1800" dirty="0" err="1" smtClean="0"/>
              <a:t>Лікарські</a:t>
            </a:r>
            <a:r>
              <a:rPr lang="ru-RU" altLang="ru-RU" sz="1800" dirty="0" smtClean="0"/>
              <a:t> </a:t>
            </a:r>
            <a:r>
              <a:rPr lang="ru-RU" altLang="ru-RU" sz="1800" dirty="0" err="1" smtClean="0"/>
              <a:t>форми</a:t>
            </a:r>
            <a:r>
              <a:rPr lang="ru-RU" altLang="ru-RU" sz="1800" dirty="0" smtClean="0"/>
              <a:t> з </a:t>
            </a:r>
            <a:r>
              <a:rPr lang="ru-RU" altLang="ru-RU" sz="1800" dirty="0" err="1" smtClean="0"/>
              <a:t>відстроченим</a:t>
            </a:r>
            <a:r>
              <a:rPr lang="ru-RU" altLang="ru-RU" sz="1800" dirty="0" smtClean="0"/>
              <a:t> </a:t>
            </a:r>
            <a:r>
              <a:rPr lang="ru-RU" altLang="ru-RU" sz="1800" dirty="0" err="1" smtClean="0"/>
              <a:t>вивільненням</a:t>
            </a:r>
            <a:r>
              <a:rPr lang="ru-RU" altLang="ru-RU" sz="1800" dirty="0" smtClean="0"/>
              <a:t> </a:t>
            </a:r>
            <a:r>
              <a:rPr lang="ru-RU" altLang="ru-RU" sz="1800" dirty="0" err="1" smtClean="0"/>
              <a:t>забезпечують</a:t>
            </a:r>
            <a:r>
              <a:rPr lang="ru-RU" altLang="ru-RU" sz="1800" dirty="0" smtClean="0"/>
              <a:t> </a:t>
            </a:r>
            <a:r>
              <a:rPr lang="ru-RU" altLang="ru-RU" sz="1800" dirty="0" err="1" smtClean="0"/>
              <a:t>уповільнене</a:t>
            </a:r>
            <a:r>
              <a:rPr lang="ru-RU" altLang="ru-RU" sz="1800" dirty="0" smtClean="0"/>
              <a:t> початок </a:t>
            </a:r>
            <a:r>
              <a:rPr lang="ru-RU" altLang="ru-RU" sz="1800" dirty="0" err="1" smtClean="0"/>
              <a:t>дії</a:t>
            </a:r>
            <a:r>
              <a:rPr lang="ru-RU" altLang="ru-RU" sz="1800" dirty="0" smtClean="0"/>
              <a:t> </a:t>
            </a:r>
            <a:r>
              <a:rPr lang="ru-RU" altLang="ru-RU" sz="1800" dirty="0" err="1" smtClean="0"/>
              <a:t>лікарської</a:t>
            </a:r>
            <a:r>
              <a:rPr lang="ru-RU" altLang="ru-RU" sz="1800" dirty="0" smtClean="0"/>
              <a:t> </a:t>
            </a:r>
            <a:r>
              <a:rPr lang="ru-RU" altLang="ru-RU" sz="1800" dirty="0" err="1" smtClean="0"/>
              <a:t>речовини</a:t>
            </a:r>
            <a:r>
              <a:rPr lang="ru-RU" altLang="ru-RU" sz="1800" dirty="0" smtClean="0"/>
              <a:t>. Прикладом </a:t>
            </a:r>
            <a:r>
              <a:rPr lang="ru-RU" altLang="ru-RU" sz="1800" dirty="0" err="1" smtClean="0"/>
              <a:t>лікарських</a:t>
            </a:r>
            <a:r>
              <a:rPr lang="ru-RU" altLang="ru-RU" sz="1800" dirty="0" smtClean="0"/>
              <a:t> форм </a:t>
            </a:r>
            <a:r>
              <a:rPr lang="ru-RU" altLang="ru-RU" sz="1800" dirty="0" err="1" smtClean="0"/>
              <a:t>можуть</a:t>
            </a:r>
            <a:r>
              <a:rPr lang="ru-RU" altLang="ru-RU" sz="1800" dirty="0" smtClean="0"/>
              <a:t> </a:t>
            </a:r>
            <a:r>
              <a:rPr lang="ru-RU" altLang="ru-RU" sz="1800" dirty="0" err="1" smtClean="0"/>
              <a:t>служити</a:t>
            </a:r>
            <a:r>
              <a:rPr lang="ru-RU" altLang="ru-RU" sz="1800" dirty="0" smtClean="0"/>
              <a:t> </a:t>
            </a:r>
            <a:r>
              <a:rPr lang="ru-RU" altLang="ru-RU" sz="1800" dirty="0" err="1" smtClean="0"/>
              <a:t>суспензії</a:t>
            </a:r>
            <a:r>
              <a:rPr lang="ru-RU" altLang="ru-RU" sz="1800" dirty="0" smtClean="0"/>
              <a:t> </a:t>
            </a:r>
            <a:r>
              <a:rPr lang="ru-RU" altLang="ru-RU" sz="1800" dirty="0" err="1" smtClean="0"/>
              <a:t>ультралонг</a:t>
            </a:r>
            <a:r>
              <a:rPr lang="ru-RU" altLang="ru-RU" sz="1800" dirty="0" smtClean="0"/>
              <a:t>, </a:t>
            </a:r>
            <a:r>
              <a:rPr lang="ru-RU" altLang="ru-RU" sz="1800" dirty="0" err="1" smtClean="0"/>
              <a:t>ультраленте</a:t>
            </a:r>
            <a:r>
              <a:rPr lang="ru-RU" altLang="ru-RU" sz="1800" dirty="0" smtClean="0"/>
              <a:t> з </a:t>
            </a:r>
            <a:r>
              <a:rPr lang="ru-RU" altLang="ru-RU" sz="1800" dirty="0" err="1" smtClean="0"/>
              <a:t>інсуліном</a:t>
            </a:r>
            <a:r>
              <a:rPr lang="ru-RU" altLang="ru-RU" sz="1800" dirty="0" smtClean="0"/>
              <a:t>.</a:t>
            </a:r>
          </a:p>
          <a:p>
            <a:pPr marL="0" indent="0" algn="just" eaLnBrk="1" hangingPunct="1">
              <a:lnSpc>
                <a:spcPct val="90000"/>
              </a:lnSpc>
              <a:buFont typeface="Wingdings" panose="05000000000000000000" pitchFamily="2" charset="2"/>
              <a:buNone/>
            </a:pPr>
            <a:r>
              <a:rPr lang="ru-RU" altLang="ru-RU" sz="1800" dirty="0" err="1" smtClean="0"/>
              <a:t>Особливий</a:t>
            </a:r>
            <a:r>
              <a:rPr lang="ru-RU" altLang="ru-RU" sz="1800" dirty="0" smtClean="0"/>
              <a:t> </a:t>
            </a:r>
            <a:r>
              <a:rPr lang="ru-RU" altLang="ru-RU" sz="1800" dirty="0" err="1" smtClean="0"/>
              <a:t>інтерес</a:t>
            </a:r>
            <a:r>
              <a:rPr lang="ru-RU" altLang="ru-RU" sz="1800" dirty="0" smtClean="0"/>
              <a:t> </a:t>
            </a:r>
            <a:r>
              <a:rPr lang="ru-RU" altLang="ru-RU" sz="1800" dirty="0" err="1" smtClean="0"/>
              <a:t>серед</a:t>
            </a:r>
            <a:r>
              <a:rPr lang="ru-RU" altLang="ru-RU" sz="1800" dirty="0" smtClean="0"/>
              <a:t> </a:t>
            </a:r>
            <a:r>
              <a:rPr lang="ru-RU" altLang="ru-RU" sz="1800" dirty="0" err="1" smtClean="0"/>
              <a:t>пролонгованих</a:t>
            </a:r>
            <a:r>
              <a:rPr lang="ru-RU" altLang="ru-RU" sz="1800" dirty="0" smtClean="0"/>
              <a:t> </a:t>
            </a:r>
            <a:r>
              <a:rPr lang="ru-RU" altLang="ru-RU" sz="1800" dirty="0" err="1" smtClean="0"/>
              <a:t>лікарських</a:t>
            </a:r>
            <a:r>
              <a:rPr lang="ru-RU" altLang="ru-RU" sz="1800" dirty="0" smtClean="0"/>
              <a:t> форм </a:t>
            </a:r>
            <a:r>
              <a:rPr lang="ru-RU" altLang="ru-RU" sz="1800" dirty="0" err="1" smtClean="0"/>
              <a:t>представляють</a:t>
            </a:r>
            <a:r>
              <a:rPr lang="ru-RU" altLang="ru-RU" sz="1800" dirty="0" smtClean="0"/>
              <a:t> таблетки:</a:t>
            </a:r>
          </a:p>
          <a:p>
            <a:pPr marL="0" indent="0" algn="just" eaLnBrk="1" hangingPunct="1">
              <a:lnSpc>
                <a:spcPct val="90000"/>
              </a:lnSpc>
              <a:buFont typeface="Wingdings" panose="05000000000000000000" pitchFamily="2" charset="2"/>
              <a:buNone/>
            </a:pPr>
            <a:r>
              <a:rPr lang="ru-RU" altLang="ru-RU" sz="1800" dirty="0" err="1" smtClean="0"/>
              <a:t>Репетабс</a:t>
            </a:r>
            <a:r>
              <a:rPr lang="ru-RU" altLang="ru-RU" sz="1800" dirty="0" smtClean="0"/>
              <a:t> - </a:t>
            </a:r>
            <a:r>
              <a:rPr lang="ru-RU" altLang="ru-RU" sz="1800" dirty="0" err="1" smtClean="0"/>
              <a:t>це</a:t>
            </a:r>
            <a:r>
              <a:rPr lang="ru-RU" altLang="ru-RU" sz="1800" dirty="0" smtClean="0"/>
              <a:t> таблетки з </a:t>
            </a:r>
            <a:r>
              <a:rPr lang="ru-RU" altLang="ru-RU" sz="1800" dirty="0" err="1" smtClean="0"/>
              <a:t>багатошаровим</a:t>
            </a:r>
            <a:r>
              <a:rPr lang="ru-RU" altLang="ru-RU" sz="1800" dirty="0" smtClean="0"/>
              <a:t> </a:t>
            </a:r>
            <a:r>
              <a:rPr lang="ru-RU" altLang="ru-RU" sz="1800" dirty="0" err="1" smtClean="0"/>
              <a:t>покриттям</a:t>
            </a:r>
            <a:r>
              <a:rPr lang="ru-RU" altLang="ru-RU" sz="1800" dirty="0" smtClean="0"/>
              <a:t>, </a:t>
            </a:r>
            <a:r>
              <a:rPr lang="ru-RU" altLang="ru-RU" sz="1800" dirty="0" err="1" smtClean="0"/>
              <a:t>що</a:t>
            </a:r>
            <a:r>
              <a:rPr lang="ru-RU" altLang="ru-RU" sz="1800" dirty="0" smtClean="0"/>
              <a:t> </a:t>
            </a:r>
            <a:r>
              <a:rPr lang="ru-RU" altLang="ru-RU" sz="1800" dirty="0" err="1" smtClean="0"/>
              <a:t>забезпечують</a:t>
            </a:r>
            <a:r>
              <a:rPr lang="ru-RU" altLang="ru-RU" sz="1800" dirty="0" smtClean="0"/>
              <a:t> </a:t>
            </a:r>
            <a:r>
              <a:rPr lang="ru-RU" altLang="ru-RU" sz="1800" dirty="0" err="1" smtClean="0"/>
              <a:t>повторне</a:t>
            </a:r>
            <a:r>
              <a:rPr lang="ru-RU" altLang="ru-RU" sz="1800" dirty="0" smtClean="0"/>
              <a:t> </a:t>
            </a:r>
            <a:r>
              <a:rPr lang="ru-RU" altLang="ru-RU" sz="1800" dirty="0" err="1" smtClean="0"/>
              <a:t>дію</a:t>
            </a:r>
            <a:r>
              <a:rPr lang="ru-RU" altLang="ru-RU" sz="1800" dirty="0" smtClean="0"/>
              <a:t> ЛВ. Для </a:t>
            </a:r>
            <a:r>
              <a:rPr lang="ru-RU" altLang="ru-RU" sz="1800" dirty="0" err="1" smtClean="0"/>
              <a:t>виготовлення</a:t>
            </a:r>
            <a:r>
              <a:rPr lang="ru-RU" altLang="ru-RU" sz="1800" dirty="0" smtClean="0"/>
              <a:t> </a:t>
            </a:r>
            <a:r>
              <a:rPr lang="ru-RU" altLang="ru-RU" sz="1800" dirty="0" err="1" smtClean="0"/>
              <a:t>даних</a:t>
            </a:r>
            <a:r>
              <a:rPr lang="ru-RU" altLang="ru-RU" sz="1800" dirty="0" smtClean="0"/>
              <a:t> таблеток </a:t>
            </a:r>
            <a:r>
              <a:rPr lang="ru-RU" altLang="ru-RU" sz="1800" dirty="0" err="1" smtClean="0"/>
              <a:t>застосовують</a:t>
            </a:r>
            <a:r>
              <a:rPr lang="ru-RU" altLang="ru-RU" sz="1800" dirty="0" smtClean="0"/>
              <a:t> </a:t>
            </a:r>
            <a:r>
              <a:rPr lang="ru-RU" altLang="ru-RU" sz="1800" dirty="0" err="1" smtClean="0"/>
              <a:t>циклічні</a:t>
            </a:r>
            <a:r>
              <a:rPr lang="ru-RU" altLang="ru-RU" sz="1800" dirty="0" smtClean="0"/>
              <a:t> </a:t>
            </a:r>
            <a:r>
              <a:rPr lang="ru-RU" altLang="ru-RU" sz="1800" dirty="0" err="1" smtClean="0"/>
              <a:t>таблеткові</a:t>
            </a:r>
            <a:r>
              <a:rPr lang="ru-RU" altLang="ru-RU" sz="1800" dirty="0" smtClean="0"/>
              <a:t> </a:t>
            </a:r>
            <a:r>
              <a:rPr lang="ru-RU" altLang="ru-RU" sz="1800" dirty="0" err="1" smtClean="0"/>
              <a:t>машини</a:t>
            </a:r>
            <a:r>
              <a:rPr lang="ru-RU" altLang="ru-RU" sz="1800" dirty="0" smtClean="0"/>
              <a:t> з </a:t>
            </a:r>
            <a:r>
              <a:rPr lang="ru-RU" altLang="ru-RU" sz="1800" dirty="0" err="1" smtClean="0"/>
              <a:t>багаторазовим</a:t>
            </a:r>
            <a:r>
              <a:rPr lang="ru-RU" altLang="ru-RU" sz="1800" dirty="0" smtClean="0"/>
              <a:t> </a:t>
            </a:r>
            <a:r>
              <a:rPr lang="ru-RU" altLang="ru-RU" sz="1800" dirty="0" err="1" smtClean="0"/>
              <a:t>насипання</a:t>
            </a:r>
            <a:r>
              <a:rPr lang="ru-RU" altLang="ru-RU" sz="1800" dirty="0" smtClean="0"/>
              <a:t>. В машинах </a:t>
            </a:r>
            <a:r>
              <a:rPr lang="ru-RU" altLang="ru-RU" sz="1800" dirty="0" err="1" smtClean="0"/>
              <a:t>можна</a:t>
            </a:r>
            <a:r>
              <a:rPr lang="ru-RU" altLang="ru-RU" sz="1800" dirty="0" smtClean="0"/>
              <a:t> </a:t>
            </a:r>
            <a:r>
              <a:rPr lang="ru-RU" altLang="ru-RU" sz="1800" dirty="0" err="1" smtClean="0"/>
              <a:t>проводити</a:t>
            </a:r>
            <a:r>
              <a:rPr lang="ru-RU" altLang="ru-RU" sz="1800" dirty="0" smtClean="0"/>
              <a:t> </a:t>
            </a:r>
            <a:r>
              <a:rPr lang="ru-RU" altLang="ru-RU" sz="1800" dirty="0" err="1" smtClean="0"/>
              <a:t>триразове</a:t>
            </a:r>
            <a:r>
              <a:rPr lang="ru-RU" altLang="ru-RU" sz="1800" dirty="0" smtClean="0"/>
              <a:t> </a:t>
            </a:r>
            <a:r>
              <a:rPr lang="ru-RU" altLang="ru-RU" sz="1800" dirty="0" err="1" smtClean="0"/>
              <a:t>насипання</a:t>
            </a:r>
            <a:r>
              <a:rPr lang="ru-RU" altLang="ru-RU" sz="1800" dirty="0" smtClean="0"/>
              <a:t>, </a:t>
            </a:r>
            <a:r>
              <a:rPr lang="ru-RU" altLang="ru-RU" sz="1800" dirty="0" err="1" smtClean="0"/>
              <a:t>що</a:t>
            </a:r>
            <a:r>
              <a:rPr lang="ru-RU" altLang="ru-RU" sz="1800" dirty="0" smtClean="0"/>
              <a:t> </a:t>
            </a:r>
            <a:r>
              <a:rPr lang="ru-RU" altLang="ru-RU" sz="1800" dirty="0" err="1" smtClean="0"/>
              <a:t>виконується</a:t>
            </a:r>
            <a:r>
              <a:rPr lang="ru-RU" altLang="ru-RU" sz="1800" dirty="0" smtClean="0"/>
              <a:t> з </a:t>
            </a:r>
            <a:r>
              <a:rPr lang="ru-RU" altLang="ru-RU" sz="1800" dirty="0" err="1" smtClean="0"/>
              <a:t>різними</a:t>
            </a:r>
            <a:r>
              <a:rPr lang="ru-RU" altLang="ru-RU" sz="1800" dirty="0" smtClean="0"/>
              <a:t> </a:t>
            </a:r>
            <a:r>
              <a:rPr lang="ru-RU" altLang="ru-RU" sz="1800" dirty="0" err="1" smtClean="0"/>
              <a:t>грануляту</a:t>
            </a:r>
            <a:r>
              <a:rPr lang="ru-RU" altLang="ru-RU" sz="1800" dirty="0" smtClean="0"/>
              <a:t>. Таблетки </a:t>
            </a:r>
            <a:r>
              <a:rPr lang="ru-RU" altLang="ru-RU" sz="1800" dirty="0" err="1" smtClean="0"/>
              <a:t>каркасні</a:t>
            </a:r>
            <a:r>
              <a:rPr lang="ru-RU" altLang="ru-RU" sz="1800" dirty="0" smtClean="0"/>
              <a:t> - </a:t>
            </a:r>
            <a:r>
              <a:rPr lang="ru-RU" altLang="ru-RU" sz="1800" dirty="0" err="1" smtClean="0"/>
              <a:t>це</a:t>
            </a:r>
            <a:r>
              <a:rPr lang="ru-RU" altLang="ru-RU" sz="1800" dirty="0" smtClean="0"/>
              <a:t> таблетки з </a:t>
            </a:r>
            <a:r>
              <a:rPr lang="ru-RU" altLang="ru-RU" sz="1800" dirty="0" err="1" smtClean="0"/>
              <a:t>безперервним</a:t>
            </a:r>
            <a:r>
              <a:rPr lang="ru-RU" altLang="ru-RU" sz="1800" dirty="0" smtClean="0"/>
              <a:t>, </a:t>
            </a:r>
            <a:r>
              <a:rPr lang="ru-RU" altLang="ru-RU" sz="1800" dirty="0" err="1" smtClean="0"/>
              <a:t>рівномірно</a:t>
            </a:r>
            <a:r>
              <a:rPr lang="ru-RU" altLang="ru-RU" sz="1800" dirty="0" smtClean="0"/>
              <a:t> </a:t>
            </a:r>
            <a:r>
              <a:rPr lang="ru-RU" altLang="ru-RU" sz="1800" dirty="0" err="1" smtClean="0"/>
              <a:t>продовженим</a:t>
            </a:r>
            <a:r>
              <a:rPr lang="ru-RU" altLang="ru-RU" sz="1800" dirty="0" smtClean="0"/>
              <a:t> </a:t>
            </a:r>
            <a:r>
              <a:rPr lang="ru-RU" altLang="ru-RU" sz="1800" dirty="0" err="1" smtClean="0"/>
              <a:t>вивільненням</a:t>
            </a:r>
            <a:r>
              <a:rPr lang="ru-RU" altLang="ru-RU" sz="1800" dirty="0" smtClean="0"/>
              <a:t> і </a:t>
            </a:r>
            <a:r>
              <a:rPr lang="ru-RU" altLang="ru-RU" sz="1800" dirty="0" err="1" smtClean="0"/>
              <a:t>підтримує</a:t>
            </a:r>
            <a:r>
              <a:rPr lang="ru-RU" altLang="ru-RU" sz="1800" dirty="0" smtClean="0"/>
              <a:t> </a:t>
            </a:r>
            <a:r>
              <a:rPr lang="ru-RU" altLang="ru-RU" sz="1800" dirty="0" err="1" smtClean="0"/>
              <a:t>дією</a:t>
            </a:r>
            <a:r>
              <a:rPr lang="ru-RU" altLang="ru-RU" sz="1800" dirty="0" smtClean="0"/>
              <a:t> ЛВ. </a:t>
            </a:r>
            <a:r>
              <a:rPr lang="ru-RU" altLang="ru-RU" sz="1800" dirty="0" err="1" smtClean="0"/>
              <a:t>Ці</a:t>
            </a:r>
            <a:r>
              <a:rPr lang="ru-RU" altLang="ru-RU" sz="1800" dirty="0" smtClean="0"/>
              <a:t> таблетки не </a:t>
            </a:r>
            <a:r>
              <a:rPr lang="ru-RU" altLang="ru-RU" sz="1800" dirty="0" err="1" smtClean="0"/>
              <a:t>розпадаються</a:t>
            </a:r>
            <a:r>
              <a:rPr lang="ru-RU" altLang="ru-RU" sz="1800" dirty="0" smtClean="0"/>
              <a:t> в </a:t>
            </a:r>
            <a:r>
              <a:rPr lang="ru-RU" altLang="ru-RU" sz="1800" dirty="0" err="1" smtClean="0"/>
              <a:t>шлунково-кишковому</a:t>
            </a:r>
            <a:r>
              <a:rPr lang="ru-RU" altLang="ru-RU" sz="1800" dirty="0" smtClean="0"/>
              <a:t> </a:t>
            </a:r>
            <a:r>
              <a:rPr lang="ru-RU" altLang="ru-RU" sz="1800" dirty="0" err="1" smtClean="0"/>
              <a:t>тракті</a:t>
            </a:r>
            <a:r>
              <a:rPr lang="ru-RU" altLang="ru-RU" sz="1800" dirty="0" smtClean="0"/>
              <a:t>. Перспективною в </a:t>
            </a:r>
            <a:r>
              <a:rPr lang="ru-RU" altLang="ru-RU" sz="1800" dirty="0" err="1" smtClean="0"/>
              <a:t>даний</a:t>
            </a:r>
            <a:r>
              <a:rPr lang="ru-RU" altLang="ru-RU" sz="1800" dirty="0" smtClean="0"/>
              <a:t> час є </a:t>
            </a:r>
            <a:r>
              <a:rPr lang="ru-RU" altLang="ru-RU" sz="1800" dirty="0" err="1" smtClean="0"/>
              <a:t>технологія</a:t>
            </a:r>
            <a:r>
              <a:rPr lang="ru-RU" altLang="ru-RU" sz="1800" dirty="0" smtClean="0"/>
              <a:t> </a:t>
            </a:r>
            <a:r>
              <a:rPr lang="ru-RU" altLang="ru-RU" sz="1800" dirty="0" err="1" smtClean="0"/>
              <a:t>отримання</a:t>
            </a:r>
            <a:r>
              <a:rPr lang="ru-RU" altLang="ru-RU" sz="1800" dirty="0" smtClean="0"/>
              <a:t> </a:t>
            </a:r>
            <a:r>
              <a:rPr lang="ru-RU" altLang="ru-RU" sz="1800" dirty="0" err="1" smtClean="0"/>
              <a:t>каркасних</a:t>
            </a:r>
            <a:r>
              <a:rPr lang="ru-RU" altLang="ru-RU" sz="1800" dirty="0" smtClean="0"/>
              <a:t> таблеток з використанням </a:t>
            </a:r>
            <a:r>
              <a:rPr lang="ru-RU" altLang="ru-RU" sz="1800" dirty="0" err="1" smtClean="0"/>
              <a:t>твердих</a:t>
            </a:r>
            <a:r>
              <a:rPr lang="ru-RU" altLang="ru-RU" sz="1800" dirty="0" smtClean="0"/>
              <a:t> </a:t>
            </a:r>
            <a:r>
              <a:rPr lang="ru-RU" altLang="ru-RU" sz="1800" dirty="0" err="1" smtClean="0"/>
              <a:t>дисперсних</a:t>
            </a:r>
            <a:r>
              <a:rPr lang="ru-RU" altLang="ru-RU" sz="1800" dirty="0" smtClean="0"/>
              <a:t> систем (</a:t>
            </a:r>
            <a:r>
              <a:rPr lang="ru-RU" altLang="ru-RU" sz="1800" dirty="0" err="1" smtClean="0"/>
              <a:t>кінідин</a:t>
            </a:r>
            <a:r>
              <a:rPr lang="ru-RU" altLang="ru-RU" sz="1800" dirty="0" smtClean="0"/>
              <a:t> </a:t>
            </a:r>
            <a:r>
              <a:rPr lang="ru-RU" altLang="ru-RU" sz="1800" dirty="0" err="1" smtClean="0"/>
              <a:t>дурулес</a:t>
            </a:r>
            <a:r>
              <a:rPr lang="ru-RU" altLang="ru-RU" sz="1800" dirty="0" smtClean="0"/>
              <a:t>).</a:t>
            </a:r>
          </a:p>
          <a:p>
            <a:pPr marL="0" indent="0" algn="just" eaLnBrk="1" hangingPunct="1">
              <a:lnSpc>
                <a:spcPct val="90000"/>
              </a:lnSpc>
              <a:buFont typeface="Wingdings" panose="05000000000000000000" pitchFamily="2" charset="2"/>
              <a:buNone/>
            </a:pPr>
            <a:r>
              <a:rPr lang="ru-RU" altLang="ru-RU" sz="2100" dirty="0" smtClean="0"/>
              <a:t/>
            </a:r>
            <a:br>
              <a:rPr lang="ru-RU" altLang="ru-RU" sz="2100" dirty="0" smtClean="0"/>
            </a:br>
            <a:endParaRPr lang="ru-RU" altLang="ru-RU" sz="2100" dirty="0" smtClean="0"/>
          </a:p>
        </p:txBody>
      </p:sp>
    </p:spTree>
    <p:extLst>
      <p:ext uri="{BB962C8B-B14F-4D97-AF65-F5344CB8AC3E}">
        <p14:creationId xmlns:p14="http://schemas.microsoft.com/office/powerpoint/2010/main" val="3285240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11188" y="301625"/>
            <a:ext cx="8072437" cy="750888"/>
          </a:xfrm>
        </p:spPr>
        <p:txBody>
          <a:bodyPr/>
          <a:lstStyle/>
          <a:p>
            <a:pPr eaLnBrk="1" hangingPunct="1"/>
            <a:r>
              <a:rPr lang="ru-RU" altLang="ru-RU" sz="2800" smtClean="0"/>
              <a:t>Технологія виготовлення таблеток пролонгованої дії</a:t>
            </a:r>
            <a:r>
              <a:rPr lang="ru-RU" altLang="ru-RU" sz="2800" b="1" smtClean="0"/>
              <a:t/>
            </a:r>
            <a:br>
              <a:rPr lang="ru-RU" altLang="ru-RU" sz="2800" b="1" smtClean="0"/>
            </a:br>
            <a:endParaRPr lang="ru-RU" altLang="ru-RU" sz="2800" b="1" smtClean="0"/>
          </a:p>
        </p:txBody>
      </p:sp>
      <p:sp>
        <p:nvSpPr>
          <p:cNvPr id="15363" name="Rectangle 3"/>
          <p:cNvSpPr>
            <a:spLocks noGrp="1" noChangeArrowheads="1"/>
          </p:cNvSpPr>
          <p:nvPr>
            <p:ph type="body" idx="4294967295"/>
          </p:nvPr>
        </p:nvSpPr>
        <p:spPr>
          <a:xfrm>
            <a:off x="395288" y="1196975"/>
            <a:ext cx="8229600" cy="4813300"/>
          </a:xfrm>
        </p:spPr>
        <p:txBody>
          <a:bodyPr/>
          <a:lstStyle/>
          <a:p>
            <a:pPr marL="0" indent="0" eaLnBrk="1" hangingPunct="1">
              <a:lnSpc>
                <a:spcPct val="90000"/>
              </a:lnSpc>
            </a:pPr>
            <a:r>
              <a:rPr lang="ru-RU" altLang="ru-RU" sz="1800" b="1" smtClean="0"/>
              <a:t>Основні стадії процесу виробництва таблеток наступні:</a:t>
            </a:r>
          </a:p>
          <a:p>
            <a:pPr marL="0" indent="0" eaLnBrk="1" hangingPunct="1">
              <a:lnSpc>
                <a:spcPct val="90000"/>
              </a:lnSpc>
            </a:pPr>
            <a:r>
              <a:rPr lang="ru-RU" altLang="ru-RU" sz="1800" b="1" smtClean="0"/>
              <a:t>1. зважування, після якого сировина надходить на просіювання за допомогою просіювачів вібраційного принципу дії;</a:t>
            </a:r>
          </a:p>
          <a:p>
            <a:pPr marL="0" indent="0" eaLnBrk="1" hangingPunct="1">
              <a:lnSpc>
                <a:spcPct val="90000"/>
              </a:lnSpc>
            </a:pPr>
            <a:r>
              <a:rPr lang="ru-RU" altLang="ru-RU" sz="1800" b="1" smtClean="0"/>
              <a:t>2.гранулірованіе;</a:t>
            </a:r>
          </a:p>
          <a:p>
            <a:pPr marL="0" indent="0" eaLnBrk="1" hangingPunct="1">
              <a:lnSpc>
                <a:spcPct val="90000"/>
              </a:lnSpc>
            </a:pPr>
            <a:r>
              <a:rPr lang="ru-RU" altLang="ru-RU" sz="1800" b="1" smtClean="0"/>
              <a:t>3. калібрації;</a:t>
            </a:r>
          </a:p>
          <a:p>
            <a:pPr marL="0" indent="0" eaLnBrk="1" hangingPunct="1">
              <a:lnSpc>
                <a:spcPct val="90000"/>
              </a:lnSpc>
            </a:pPr>
            <a:r>
              <a:rPr lang="ru-RU" altLang="ru-RU" sz="1800" b="1" smtClean="0"/>
              <a:t>4. пресування з отриманням таблеток;</a:t>
            </a:r>
          </a:p>
          <a:p>
            <a:pPr marL="0" indent="0" eaLnBrk="1" hangingPunct="1">
              <a:lnSpc>
                <a:spcPct val="90000"/>
              </a:lnSpc>
            </a:pPr>
            <a:r>
              <a:rPr lang="ru-RU" altLang="ru-RU" sz="1800" b="1" smtClean="0"/>
              <a:t>5. розфасовка в блістери;</a:t>
            </a:r>
          </a:p>
          <a:p>
            <a:pPr marL="0" indent="0" eaLnBrk="1" hangingPunct="1">
              <a:lnSpc>
                <a:spcPct val="90000"/>
              </a:lnSpc>
            </a:pPr>
            <a:r>
              <a:rPr lang="ru-RU" altLang="ru-RU" sz="1800" b="1" smtClean="0"/>
              <a:t>6. упаковка.</a:t>
            </a:r>
          </a:p>
          <a:p>
            <a:pPr marL="0" indent="0" eaLnBrk="1" hangingPunct="1">
              <a:lnSpc>
                <a:spcPct val="90000"/>
              </a:lnSpc>
            </a:pPr>
            <a:r>
              <a:rPr lang="ru-RU" altLang="ru-RU" sz="1800" b="1" smtClean="0"/>
              <a:t>За допомогою багатошарових таблеток можна домогтися пролонгації дії лікарської речовини. Якщо в шарах таблетки будуть знаходитися різні лікарські речовини, то їх дія проявиться диференційовано, послідовно, в порядку розчинення шарів.</a:t>
            </a:r>
            <a:endParaRPr lang="ru-RU" altLang="ru-RU" sz="1800" smtClean="0"/>
          </a:p>
        </p:txBody>
      </p:sp>
    </p:spTree>
    <p:extLst>
      <p:ext uri="{BB962C8B-B14F-4D97-AF65-F5344CB8AC3E}">
        <p14:creationId xmlns:p14="http://schemas.microsoft.com/office/powerpoint/2010/main" val="15496128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11188" y="301625"/>
            <a:ext cx="8072437" cy="750888"/>
          </a:xfrm>
        </p:spPr>
        <p:txBody>
          <a:bodyPr/>
          <a:lstStyle/>
          <a:p>
            <a:pPr eaLnBrk="1" hangingPunct="1"/>
            <a:r>
              <a:rPr lang="ru-RU" altLang="ru-RU" sz="2800" smtClean="0"/>
              <a:t>Технологія виготовлення таблеток пролонгованої дії</a:t>
            </a:r>
            <a:r>
              <a:rPr lang="ru-RU" altLang="ru-RU" sz="2800" b="1" smtClean="0"/>
              <a:t/>
            </a:r>
            <a:br>
              <a:rPr lang="ru-RU" altLang="ru-RU" sz="2800" b="1" smtClean="0"/>
            </a:br>
            <a:endParaRPr lang="ru-RU" altLang="ru-RU" sz="2800" b="1" smtClean="0"/>
          </a:p>
        </p:txBody>
      </p:sp>
      <p:sp>
        <p:nvSpPr>
          <p:cNvPr id="15363" name="Rectangle 3"/>
          <p:cNvSpPr>
            <a:spLocks noGrp="1" noChangeArrowheads="1"/>
          </p:cNvSpPr>
          <p:nvPr>
            <p:ph type="body" idx="4294967295"/>
          </p:nvPr>
        </p:nvSpPr>
        <p:spPr>
          <a:xfrm>
            <a:off x="395288" y="1196975"/>
            <a:ext cx="8229600" cy="4813300"/>
          </a:xfrm>
        </p:spPr>
        <p:txBody>
          <a:bodyPr/>
          <a:lstStyle/>
          <a:p>
            <a:pPr marL="0" indent="0" eaLnBrk="1" hangingPunct="1">
              <a:lnSpc>
                <a:spcPct val="90000"/>
              </a:lnSpc>
            </a:pPr>
            <a:r>
              <a:rPr lang="ru-RU" altLang="ru-RU" sz="1800" b="1" smtClean="0"/>
              <a:t>Основні стадії процесу виробництва таблеток наступні:</a:t>
            </a:r>
          </a:p>
          <a:p>
            <a:pPr marL="0" indent="0" eaLnBrk="1" hangingPunct="1">
              <a:lnSpc>
                <a:spcPct val="90000"/>
              </a:lnSpc>
            </a:pPr>
            <a:r>
              <a:rPr lang="ru-RU" altLang="ru-RU" sz="1800" b="1" smtClean="0"/>
              <a:t>1. зважування, після якого сировина надходить на просіювання за допомогою просіювачів вібраційного принципу дії;</a:t>
            </a:r>
          </a:p>
          <a:p>
            <a:pPr marL="0" indent="0" eaLnBrk="1" hangingPunct="1">
              <a:lnSpc>
                <a:spcPct val="90000"/>
              </a:lnSpc>
            </a:pPr>
            <a:r>
              <a:rPr lang="ru-RU" altLang="ru-RU" sz="1800" b="1" smtClean="0"/>
              <a:t>2.гранулірованіе;</a:t>
            </a:r>
          </a:p>
          <a:p>
            <a:pPr marL="0" indent="0" eaLnBrk="1" hangingPunct="1">
              <a:lnSpc>
                <a:spcPct val="90000"/>
              </a:lnSpc>
            </a:pPr>
            <a:r>
              <a:rPr lang="ru-RU" altLang="ru-RU" sz="1800" b="1" smtClean="0"/>
              <a:t>3. калібрації;</a:t>
            </a:r>
          </a:p>
          <a:p>
            <a:pPr marL="0" indent="0" eaLnBrk="1" hangingPunct="1">
              <a:lnSpc>
                <a:spcPct val="90000"/>
              </a:lnSpc>
            </a:pPr>
            <a:r>
              <a:rPr lang="ru-RU" altLang="ru-RU" sz="1800" b="1" smtClean="0"/>
              <a:t>4. пресування з отриманням таблеток;</a:t>
            </a:r>
          </a:p>
          <a:p>
            <a:pPr marL="0" indent="0" eaLnBrk="1" hangingPunct="1">
              <a:lnSpc>
                <a:spcPct val="90000"/>
              </a:lnSpc>
            </a:pPr>
            <a:r>
              <a:rPr lang="ru-RU" altLang="ru-RU" sz="1800" b="1" smtClean="0"/>
              <a:t>5. розфасовка в блістери;</a:t>
            </a:r>
          </a:p>
          <a:p>
            <a:pPr marL="0" indent="0" eaLnBrk="1" hangingPunct="1">
              <a:lnSpc>
                <a:spcPct val="90000"/>
              </a:lnSpc>
            </a:pPr>
            <a:r>
              <a:rPr lang="ru-RU" altLang="ru-RU" sz="1800" b="1" smtClean="0"/>
              <a:t>6. упаковка.</a:t>
            </a:r>
          </a:p>
          <a:p>
            <a:pPr marL="0" indent="0" eaLnBrk="1" hangingPunct="1">
              <a:lnSpc>
                <a:spcPct val="90000"/>
              </a:lnSpc>
            </a:pPr>
            <a:r>
              <a:rPr lang="ru-RU" altLang="ru-RU" sz="1800" b="1" smtClean="0"/>
              <a:t>За допомогою багатошарових таблеток можна домогтися пролонгації дії лікарської речовини. Якщо в шарах таблетки будуть знаходитися різні лікарські речовини, то їх дія проявиться диференційовано, послідовно, в порядку розчинення шарів.</a:t>
            </a:r>
            <a:endParaRPr lang="ru-RU" altLang="ru-RU" sz="1800" smtClean="0"/>
          </a:p>
        </p:txBody>
      </p:sp>
    </p:spTree>
    <p:extLst>
      <p:ext uri="{BB962C8B-B14F-4D97-AF65-F5344CB8AC3E}">
        <p14:creationId xmlns:p14="http://schemas.microsoft.com/office/powerpoint/2010/main" val="32236262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p:cNvSpPr>
            <a:spLocks noGrp="1" noChangeArrowheads="1"/>
          </p:cNvSpPr>
          <p:nvPr>
            <p:ph type="body" idx="4294967295"/>
          </p:nvPr>
        </p:nvSpPr>
        <p:spPr>
          <a:xfrm>
            <a:off x="539750" y="549275"/>
            <a:ext cx="8208963" cy="5676900"/>
          </a:xfrm>
        </p:spPr>
        <p:txBody>
          <a:bodyPr>
            <a:normAutofit fontScale="92500" lnSpcReduction="10000"/>
          </a:bodyPr>
          <a:lstStyle/>
          <a:p>
            <a:pPr marL="609600" indent="-609600" algn="just" eaLnBrk="1" hangingPunct="1">
              <a:buFont typeface="Wingdings" panose="05000000000000000000" pitchFamily="2" charset="2"/>
              <a:buNone/>
              <a:defRPr/>
            </a:pPr>
            <a:r>
              <a:rPr lang="ru-RU" dirty="0" smtClean="0"/>
              <a:t> </a:t>
            </a:r>
            <a:r>
              <a:rPr lang="ru-RU" sz="1800" dirty="0" err="1"/>
              <a:t>проводять</a:t>
            </a:r>
            <a:r>
              <a:rPr lang="ru-RU" sz="1800" dirty="0"/>
              <a:t>:</a:t>
            </a:r>
          </a:p>
          <a:p>
            <a:pPr marL="609600" indent="-609600" algn="just" eaLnBrk="1" hangingPunct="1">
              <a:buFont typeface="Wingdings" panose="05000000000000000000" pitchFamily="2" charset="2"/>
              <a:buNone/>
              <a:defRPr/>
            </a:pPr>
            <a:r>
              <a:rPr lang="ru-RU" sz="1800" dirty="0" err="1"/>
              <a:t>багатошарові</a:t>
            </a:r>
            <a:r>
              <a:rPr lang="ru-RU" sz="1800" dirty="0"/>
              <a:t> таблетки</a:t>
            </a:r>
          </a:p>
          <a:p>
            <a:pPr marL="609600" indent="-609600" algn="just" eaLnBrk="1" hangingPunct="1">
              <a:buFont typeface="Wingdings" panose="05000000000000000000" pitchFamily="2" charset="2"/>
              <a:buNone/>
              <a:defRPr/>
            </a:pPr>
            <a:r>
              <a:rPr lang="ru-RU" sz="1800" dirty="0" err="1"/>
              <a:t>скелетні</a:t>
            </a:r>
            <a:r>
              <a:rPr lang="ru-RU" sz="1800" dirty="0"/>
              <a:t> таблетки</a:t>
            </a:r>
          </a:p>
          <a:p>
            <a:pPr marL="609600" indent="-609600" algn="just" eaLnBrk="1" hangingPunct="1">
              <a:buFont typeface="Wingdings" panose="05000000000000000000" pitchFamily="2" charset="2"/>
              <a:buNone/>
              <a:defRPr/>
            </a:pPr>
            <a:r>
              <a:rPr lang="ru-RU" sz="1800" dirty="0"/>
              <a:t>Таблетки і </a:t>
            </a:r>
            <a:r>
              <a:rPr lang="ru-RU" sz="1800" dirty="0" err="1"/>
              <a:t>гранули</a:t>
            </a:r>
            <a:r>
              <a:rPr lang="ru-RU" sz="1800" dirty="0"/>
              <a:t> з </a:t>
            </a:r>
            <a:r>
              <a:rPr lang="ru-RU" sz="1800" dirty="0" err="1"/>
              <a:t>іонітами</a:t>
            </a:r>
            <a:endParaRPr lang="ru-RU" sz="1800" dirty="0"/>
          </a:p>
          <a:p>
            <a:pPr marL="609600" indent="-609600" algn="just" eaLnBrk="1" hangingPunct="1">
              <a:buFont typeface="Wingdings" panose="05000000000000000000" pitchFamily="2" charset="2"/>
              <a:buNone/>
              <a:defRPr/>
            </a:pPr>
            <a:endParaRPr lang="ru-RU" sz="1800" dirty="0"/>
          </a:p>
          <a:p>
            <a:pPr marL="609600" indent="-609600" algn="just" eaLnBrk="1" hangingPunct="1">
              <a:buFont typeface="Wingdings" panose="05000000000000000000" pitchFamily="2" charset="2"/>
              <a:buNone/>
              <a:defRPr/>
            </a:pPr>
            <a:r>
              <a:rPr lang="ru-RU" sz="1800" dirty="0"/>
              <a:t>Часто для </a:t>
            </a:r>
            <a:r>
              <a:rPr lang="ru-RU" sz="1800" dirty="0" err="1"/>
              <a:t>пролонгування</a:t>
            </a:r>
            <a:r>
              <a:rPr lang="ru-RU" sz="1800" dirty="0"/>
              <a:t> </a:t>
            </a:r>
            <a:r>
              <a:rPr lang="ru-RU" sz="1800" dirty="0" err="1"/>
              <a:t>лікарських</a:t>
            </a:r>
            <a:r>
              <a:rPr lang="ru-RU" sz="1800" dirty="0"/>
              <a:t> форм </a:t>
            </a:r>
            <a:r>
              <a:rPr lang="ru-RU" sz="1800" dirty="0" err="1"/>
              <a:t>використовується</a:t>
            </a:r>
            <a:r>
              <a:rPr lang="ru-RU" sz="1800" dirty="0"/>
              <a:t> </a:t>
            </a:r>
            <a:r>
              <a:rPr lang="ru-RU" sz="1800" dirty="0" err="1"/>
              <a:t>процес</a:t>
            </a:r>
            <a:r>
              <a:rPr lang="ru-RU" sz="1800" dirty="0"/>
              <a:t> </a:t>
            </a:r>
            <a:r>
              <a:rPr lang="ru-RU" sz="1800" dirty="0" err="1"/>
              <a:t>микрокапсулирование</a:t>
            </a:r>
            <a:r>
              <a:rPr lang="ru-RU" sz="1800" dirty="0"/>
              <a:t>.</a:t>
            </a:r>
          </a:p>
          <a:p>
            <a:pPr marL="609600" indent="-609600" algn="just" eaLnBrk="1" hangingPunct="1">
              <a:buFont typeface="Wingdings" panose="05000000000000000000" pitchFamily="2" charset="2"/>
              <a:buNone/>
              <a:defRPr/>
            </a:pPr>
            <a:r>
              <a:rPr lang="ru-RU" sz="1800" dirty="0" err="1"/>
              <a:t>Мікрокапсулювання</a:t>
            </a:r>
            <a:r>
              <a:rPr lang="ru-RU" sz="1800" dirty="0"/>
              <a:t> - </a:t>
            </a:r>
            <a:r>
              <a:rPr lang="ru-RU" sz="1800" dirty="0" err="1"/>
              <a:t>технологічний</a:t>
            </a:r>
            <a:r>
              <a:rPr lang="ru-RU" sz="1800" dirty="0"/>
              <a:t> </a:t>
            </a:r>
            <a:r>
              <a:rPr lang="ru-RU" sz="1800" dirty="0" err="1"/>
              <a:t>процес</a:t>
            </a:r>
            <a:r>
              <a:rPr lang="ru-RU" sz="1800" dirty="0"/>
              <a:t> </a:t>
            </a:r>
            <a:r>
              <a:rPr lang="ru-RU" sz="1800" dirty="0" err="1"/>
              <a:t>покриття</a:t>
            </a:r>
            <a:r>
              <a:rPr lang="ru-RU" sz="1800" dirty="0"/>
              <a:t> невеликих </a:t>
            </a:r>
            <a:r>
              <a:rPr lang="ru-RU" sz="1800" dirty="0" err="1"/>
              <a:t>кількостей</a:t>
            </a:r>
            <a:r>
              <a:rPr lang="ru-RU" sz="1800" dirty="0"/>
              <a:t> твердих, </a:t>
            </a:r>
            <a:r>
              <a:rPr lang="ru-RU" sz="1800" dirty="0" err="1"/>
              <a:t>рідких</a:t>
            </a:r>
            <a:r>
              <a:rPr lang="ru-RU" sz="1800" dirty="0"/>
              <a:t> і </a:t>
            </a:r>
            <a:r>
              <a:rPr lang="ru-RU" sz="1800" dirty="0" err="1"/>
              <a:t>газоподібних</a:t>
            </a:r>
            <a:r>
              <a:rPr lang="ru-RU" sz="1800" dirty="0"/>
              <a:t> речовин тонкою </a:t>
            </a:r>
            <a:r>
              <a:rPr lang="ru-RU" sz="1800" dirty="0" err="1"/>
              <a:t>оболонкою</a:t>
            </a:r>
            <a:r>
              <a:rPr lang="ru-RU" sz="1800" dirty="0"/>
              <a:t> </a:t>
            </a:r>
            <a:r>
              <a:rPr lang="ru-RU" sz="1800" dirty="0" err="1"/>
              <a:t>плівкоутворювального</a:t>
            </a:r>
            <a:r>
              <a:rPr lang="ru-RU" sz="1800" dirty="0"/>
              <a:t> речовини </a:t>
            </a:r>
            <a:r>
              <a:rPr lang="ru-RU" sz="1800" dirty="0" err="1"/>
              <a:t>різної</a:t>
            </a:r>
            <a:r>
              <a:rPr lang="ru-RU" sz="1800" dirty="0"/>
              <a:t> </a:t>
            </a:r>
            <a:r>
              <a:rPr lang="ru-RU" sz="1800" dirty="0" err="1"/>
              <a:t>природи</a:t>
            </a:r>
            <a:r>
              <a:rPr lang="ru-RU" sz="1800" dirty="0"/>
              <a:t>. </a:t>
            </a:r>
            <a:r>
              <a:rPr lang="ru-RU" sz="1800" dirty="0" err="1"/>
              <a:t>Найчастіше</a:t>
            </a:r>
            <a:r>
              <a:rPr lang="ru-RU" sz="1800" dirty="0"/>
              <a:t> </a:t>
            </a:r>
            <a:r>
              <a:rPr lang="ru-RU" sz="1800" dirty="0" err="1"/>
              <a:t>застосовують</a:t>
            </a:r>
            <a:r>
              <a:rPr lang="ru-RU" sz="1800" dirty="0"/>
              <a:t> </a:t>
            </a:r>
            <a:r>
              <a:rPr lang="ru-RU" sz="1800" dirty="0" err="1"/>
              <a:t>мікрокапсули</a:t>
            </a:r>
            <a:r>
              <a:rPr lang="ru-RU" sz="1800" dirty="0"/>
              <a:t> </a:t>
            </a:r>
            <a:r>
              <a:rPr lang="ru-RU" sz="1800" dirty="0" err="1"/>
              <a:t>розміром</a:t>
            </a:r>
            <a:r>
              <a:rPr lang="ru-RU" sz="1800" dirty="0"/>
              <a:t> </a:t>
            </a:r>
            <a:r>
              <a:rPr lang="ru-RU" sz="1800" dirty="0" err="1"/>
              <a:t>від</a:t>
            </a:r>
            <a:r>
              <a:rPr lang="ru-RU" sz="1800" dirty="0"/>
              <a:t> 100 до 500 мкм. </a:t>
            </a:r>
            <a:r>
              <a:rPr lang="ru-RU" sz="1800" dirty="0" err="1"/>
              <a:t>Частки</a:t>
            </a:r>
            <a:r>
              <a:rPr lang="ru-RU" sz="1800" dirty="0"/>
              <a:t> </a:t>
            </a:r>
            <a:r>
              <a:rPr lang="ru-RU" sz="1800" dirty="0" err="1"/>
              <a:t>розміром</a:t>
            </a:r>
            <a:r>
              <a:rPr lang="ru-RU" sz="1800" dirty="0"/>
              <a:t> &lt;1 мкм </a:t>
            </a:r>
            <a:r>
              <a:rPr lang="ru-RU" sz="1800" dirty="0" err="1"/>
              <a:t>називають</a:t>
            </a:r>
            <a:r>
              <a:rPr lang="ru-RU" sz="1800" dirty="0"/>
              <a:t> </a:t>
            </a:r>
            <a:r>
              <a:rPr lang="ru-RU" sz="1800" dirty="0" err="1"/>
              <a:t>нанокапсул</a:t>
            </a:r>
            <a:r>
              <a:rPr lang="ru-RU" sz="1800" dirty="0"/>
              <a:t>. </a:t>
            </a:r>
            <a:r>
              <a:rPr lang="ru-RU" sz="1800" dirty="0" err="1"/>
              <a:t>Частинки</a:t>
            </a:r>
            <a:r>
              <a:rPr lang="ru-RU" sz="1800" dirty="0"/>
              <a:t> з </a:t>
            </a:r>
            <a:r>
              <a:rPr lang="ru-RU" sz="1800" dirty="0" err="1"/>
              <a:t>рідким</a:t>
            </a:r>
            <a:r>
              <a:rPr lang="ru-RU" sz="1800" dirty="0"/>
              <a:t> і </a:t>
            </a:r>
            <a:r>
              <a:rPr lang="ru-RU" sz="1800" dirty="0" err="1"/>
              <a:t>газоподібним</a:t>
            </a:r>
            <a:r>
              <a:rPr lang="ru-RU" sz="1800" dirty="0"/>
              <a:t> </a:t>
            </a:r>
            <a:r>
              <a:rPr lang="ru-RU" sz="1800" dirty="0" err="1"/>
              <a:t>речовиною</a:t>
            </a:r>
            <a:r>
              <a:rPr lang="ru-RU" sz="1800" dirty="0"/>
              <a:t> </a:t>
            </a:r>
            <a:r>
              <a:rPr lang="ru-RU" sz="1800" dirty="0" err="1"/>
              <a:t>мають</a:t>
            </a:r>
            <a:r>
              <a:rPr lang="ru-RU" sz="1800" dirty="0"/>
              <a:t> </a:t>
            </a:r>
            <a:r>
              <a:rPr lang="ru-RU" sz="1800" dirty="0" err="1"/>
              <a:t>кулясту</a:t>
            </a:r>
            <a:r>
              <a:rPr lang="ru-RU" sz="1800" dirty="0"/>
              <a:t> форму, з </a:t>
            </a:r>
            <a:r>
              <a:rPr lang="ru-RU" sz="1800" dirty="0" err="1"/>
              <a:t>твердими</a:t>
            </a:r>
            <a:r>
              <a:rPr lang="ru-RU" sz="1800" dirty="0"/>
              <a:t> </a:t>
            </a:r>
            <a:r>
              <a:rPr lang="ru-RU" sz="1800" dirty="0" err="1"/>
              <a:t>частинками</a:t>
            </a:r>
            <a:r>
              <a:rPr lang="ru-RU" sz="1800" dirty="0"/>
              <a:t> - </a:t>
            </a:r>
            <a:r>
              <a:rPr lang="ru-RU" sz="1800" dirty="0" err="1"/>
              <a:t>неправильної</a:t>
            </a:r>
            <a:r>
              <a:rPr lang="ru-RU" sz="1800" dirty="0"/>
              <a:t> </a:t>
            </a:r>
            <a:r>
              <a:rPr lang="ru-RU" sz="1800" dirty="0" err="1"/>
              <a:t>форми</a:t>
            </a:r>
            <a:r>
              <a:rPr lang="ru-RU" sz="1800" dirty="0"/>
              <a:t>. </a:t>
            </a:r>
            <a:r>
              <a:rPr lang="ru-RU" sz="1800" dirty="0" err="1"/>
              <a:t>Мікрокапсули</a:t>
            </a:r>
            <a:r>
              <a:rPr lang="ru-RU" sz="1800" dirty="0"/>
              <a:t> - </a:t>
            </a:r>
            <a:r>
              <a:rPr lang="ru-RU" sz="1800" dirty="0" err="1"/>
              <a:t>капсули</a:t>
            </a:r>
            <a:r>
              <a:rPr lang="ru-RU" sz="1800" dirty="0"/>
              <a:t>, </a:t>
            </a:r>
            <a:r>
              <a:rPr lang="ru-RU" sz="1800" dirty="0" err="1"/>
              <a:t>що</a:t>
            </a:r>
            <a:r>
              <a:rPr lang="ru-RU" sz="1800" dirty="0"/>
              <a:t> </a:t>
            </a:r>
            <a:r>
              <a:rPr lang="ru-RU" sz="1800" dirty="0" err="1"/>
              <a:t>складаються</a:t>
            </a:r>
            <a:r>
              <a:rPr lang="ru-RU" sz="1800" dirty="0"/>
              <a:t> з </a:t>
            </a:r>
            <a:r>
              <a:rPr lang="ru-RU" sz="1800" dirty="0" err="1"/>
              <a:t>тонкої</a:t>
            </a:r>
            <a:r>
              <a:rPr lang="ru-RU" sz="1800" dirty="0"/>
              <a:t> </a:t>
            </a:r>
            <a:r>
              <a:rPr lang="ru-RU" sz="1800" dirty="0" err="1"/>
              <a:t>оболонки</a:t>
            </a:r>
            <a:r>
              <a:rPr lang="ru-RU" sz="1800" dirty="0"/>
              <a:t> з </a:t>
            </a:r>
            <a:r>
              <a:rPr lang="ru-RU" sz="1800" dirty="0" err="1"/>
              <a:t>полімерного</a:t>
            </a:r>
            <a:r>
              <a:rPr lang="ru-RU" sz="1800" dirty="0"/>
              <a:t> </a:t>
            </a:r>
            <a:r>
              <a:rPr lang="ru-RU" sz="1800" dirty="0" err="1"/>
              <a:t>матеріалу</a:t>
            </a:r>
            <a:r>
              <a:rPr lang="ru-RU" sz="1800" dirty="0"/>
              <a:t>, </a:t>
            </a:r>
            <a:r>
              <a:rPr lang="ru-RU" sz="1800" dirty="0" err="1"/>
              <a:t>кулястої</a:t>
            </a:r>
            <a:r>
              <a:rPr lang="ru-RU" sz="1800" dirty="0"/>
              <a:t> або </a:t>
            </a:r>
            <a:r>
              <a:rPr lang="ru-RU" sz="1800" dirty="0" err="1"/>
              <a:t>довгастої</a:t>
            </a:r>
            <a:r>
              <a:rPr lang="ru-RU" sz="1800" dirty="0"/>
              <a:t> </a:t>
            </a:r>
            <a:r>
              <a:rPr lang="ru-RU" sz="1800" dirty="0" err="1"/>
              <a:t>форми</a:t>
            </a:r>
            <a:r>
              <a:rPr lang="ru-RU" sz="1800" dirty="0"/>
              <a:t>, </a:t>
            </a:r>
            <a:r>
              <a:rPr lang="ru-RU" sz="1800" dirty="0" err="1"/>
              <a:t>розміром</a:t>
            </a:r>
            <a:r>
              <a:rPr lang="ru-RU" sz="1800" dirty="0"/>
              <a:t> </a:t>
            </a:r>
            <a:r>
              <a:rPr lang="ru-RU" sz="1800" dirty="0" err="1"/>
              <a:t>від</a:t>
            </a:r>
            <a:r>
              <a:rPr lang="ru-RU" sz="1800" dirty="0"/>
              <a:t> 1 до 2000 мкм, </a:t>
            </a:r>
            <a:r>
              <a:rPr lang="ru-RU" sz="1800" dirty="0" err="1"/>
              <a:t>що</a:t>
            </a:r>
            <a:r>
              <a:rPr lang="ru-RU" sz="1800" dirty="0"/>
              <a:t> </a:t>
            </a:r>
            <a:r>
              <a:rPr lang="ru-RU" sz="1800" dirty="0" err="1"/>
              <a:t>містить</a:t>
            </a:r>
            <a:r>
              <a:rPr lang="ru-RU" sz="1800" dirty="0"/>
              <a:t> </a:t>
            </a:r>
            <a:r>
              <a:rPr lang="ru-RU" sz="1800" dirty="0" err="1"/>
              <a:t>тверді</a:t>
            </a:r>
            <a:r>
              <a:rPr lang="ru-RU" sz="1800" dirty="0"/>
              <a:t> або </a:t>
            </a:r>
            <a:r>
              <a:rPr lang="ru-RU" sz="1800" dirty="0" err="1"/>
              <a:t>рідкі</a:t>
            </a:r>
            <a:r>
              <a:rPr lang="ru-RU" sz="1800" dirty="0"/>
              <a:t> </a:t>
            </a:r>
            <a:r>
              <a:rPr lang="ru-RU" sz="1800" dirty="0" err="1"/>
              <a:t>активні</a:t>
            </a:r>
            <a:r>
              <a:rPr lang="ru-RU" sz="1800" dirty="0"/>
              <a:t> </a:t>
            </a:r>
            <a:r>
              <a:rPr lang="ru-RU" sz="1800" dirty="0" err="1"/>
              <a:t>діючі</a:t>
            </a:r>
            <a:r>
              <a:rPr lang="ru-RU" sz="1800" dirty="0"/>
              <a:t> речовини.</a:t>
            </a:r>
            <a:endParaRPr lang="ru-RU" altLang="ru-RU" sz="1700" dirty="0" smtClean="0"/>
          </a:p>
          <a:p>
            <a:pPr marL="92075" indent="0" algn="just" eaLnBrk="1" hangingPunct="1">
              <a:buFont typeface="Wingdings" panose="05000000000000000000" pitchFamily="2" charset="2"/>
              <a:buNone/>
              <a:defRPr/>
            </a:pPr>
            <a:endParaRPr lang="ru-RU" altLang="ru-RU" sz="1700" dirty="0"/>
          </a:p>
          <a:p>
            <a:pPr marL="185738" indent="79375" algn="just" eaLnBrk="1" hangingPunct="1">
              <a:buFont typeface="Wingdings" panose="05000000000000000000" pitchFamily="2" charset="2"/>
              <a:buNone/>
              <a:defRPr/>
            </a:pPr>
            <a:endParaRPr lang="ru-RU" sz="1800" dirty="0"/>
          </a:p>
          <a:p>
            <a:pPr marL="609600" indent="-73025" algn="just" eaLnBrk="1" hangingPunct="1">
              <a:buFontTx/>
              <a:buNone/>
              <a:defRPr/>
            </a:pPr>
            <a:r>
              <a:rPr lang="ru-RU" sz="1800" dirty="0" smtClean="0"/>
              <a:t> </a:t>
            </a:r>
          </a:p>
        </p:txBody>
      </p:sp>
    </p:spTree>
    <p:extLst>
      <p:ext uri="{BB962C8B-B14F-4D97-AF65-F5344CB8AC3E}">
        <p14:creationId xmlns:p14="http://schemas.microsoft.com/office/powerpoint/2010/main" val="262442745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684213" y="301625"/>
            <a:ext cx="8135937" cy="895350"/>
          </a:xfrm>
        </p:spPr>
        <p:txBody>
          <a:bodyPr/>
          <a:lstStyle/>
          <a:p>
            <a:pPr algn="ctr" eaLnBrk="1" hangingPunct="1"/>
            <a:r>
              <a:rPr lang="ru-RU" altLang="ru-RU" sz="3200" b="1" dirty="0" err="1" smtClean="0"/>
              <a:t>Мікрокапсулювання</a:t>
            </a:r>
            <a:r>
              <a:rPr lang="ru-RU" altLang="ru-RU" sz="3200" b="1" dirty="0" smtClean="0"/>
              <a:t> </a:t>
            </a:r>
            <a:r>
              <a:rPr lang="ru-RU" altLang="ru-RU" sz="3200" b="1" dirty="0" err="1" smtClean="0"/>
              <a:t>дозволяє</a:t>
            </a:r>
            <a:r>
              <a:rPr lang="ru-RU" altLang="ru-RU" sz="3200" b="1" dirty="0" smtClean="0"/>
              <a:t> </a:t>
            </a:r>
            <a:r>
              <a:rPr lang="ru-RU" altLang="ru-RU" sz="3200" b="1" dirty="0" err="1" smtClean="0"/>
              <a:t>вирішити</a:t>
            </a:r>
            <a:r>
              <a:rPr lang="ru-RU" altLang="ru-RU" sz="3200" b="1" dirty="0" smtClean="0"/>
              <a:t> </a:t>
            </a:r>
            <a:r>
              <a:rPr lang="ru-RU" altLang="ru-RU" sz="3200" b="1" dirty="0" err="1" smtClean="0"/>
              <a:t>наступні</a:t>
            </a:r>
            <a:r>
              <a:rPr lang="ru-RU" altLang="ru-RU" sz="3200" b="1" dirty="0" smtClean="0"/>
              <a:t> </a:t>
            </a:r>
            <a:r>
              <a:rPr lang="ru-RU" altLang="ru-RU" sz="3200" b="1" dirty="0" err="1" smtClean="0"/>
              <a:t>проблеми</a:t>
            </a:r>
            <a:endParaRPr lang="ru-RU" altLang="ru-RU" sz="3200" b="1" dirty="0" smtClean="0"/>
          </a:p>
        </p:txBody>
      </p:sp>
      <p:sp>
        <p:nvSpPr>
          <p:cNvPr id="17411" name="Rectangle 3"/>
          <p:cNvSpPr>
            <a:spLocks noGrp="1" noChangeArrowheads="1"/>
          </p:cNvSpPr>
          <p:nvPr>
            <p:ph type="body" idx="4294967295"/>
          </p:nvPr>
        </p:nvSpPr>
        <p:spPr>
          <a:xfrm>
            <a:off x="457200" y="1557338"/>
            <a:ext cx="8229600" cy="4967287"/>
          </a:xfrm>
        </p:spPr>
        <p:txBody>
          <a:bodyPr/>
          <a:lstStyle/>
          <a:p>
            <a:pPr marL="92075" indent="0" algn="just" eaLnBrk="1" hangingPunct="1">
              <a:lnSpc>
                <a:spcPct val="80000"/>
              </a:lnSpc>
            </a:pPr>
            <a:r>
              <a:rPr lang="ru-RU" altLang="ru-RU" sz="1600" smtClean="0"/>
              <a:t>1. Захистити лікарська речовина від разрущающім впливу зовнішнього середовища (особливо нестійких: вітаміни, гормони, антибіотики, вакцини і сироватки). 2. Усунути неприємний смак або запах препаратів, а також надати їм потрібний колір, тобто коррегировать органолептичні властивості ліків. 3. Ізолювати один від одного в одній готової лекарсвенной формі несумісні речовини. 4. Отримувати лікарські препарати, розчинення або засвоєння яких буде відбуватися в певних ділянках травного тракту. Наприклад створити мікрокапсули, які будуть стійкі в кислому середовищі шлунка, але руйнуватися в кишечнику.</a:t>
            </a:r>
          </a:p>
          <a:p>
            <a:pPr marL="92075" indent="0" algn="just" eaLnBrk="1" hangingPunct="1">
              <a:lnSpc>
                <a:spcPct val="80000"/>
              </a:lnSpc>
            </a:pPr>
            <a:r>
              <a:rPr lang="ru-RU" altLang="ru-RU" sz="1600" smtClean="0"/>
              <a:t>5. Усунути або зменшити місцево подразнюючу вплив деяких лікарських речовин на слизову шлунково-кишкового тракту. 6. Пролонгувати дію лікарських речовин; 7. Створювати препарати із заданими фармакокінетичними властивостями, тобто створювати умови при яких капсуліруемие речовини будуть потрапляти в організм в заздалегідь заданих оптимальних кількостях 8. Спростити технологію переробки і застосування в'язких, рідких речовин, перетворивши їх в зручні для дозування і розфасовки добре сипучі порошки.</a:t>
            </a:r>
            <a:r>
              <a:rPr lang="ru-RU" altLang="ru-RU" sz="1900" b="1" smtClean="0"/>
              <a:t/>
            </a:r>
            <a:br>
              <a:rPr lang="ru-RU" altLang="ru-RU" sz="1900" b="1" smtClean="0"/>
            </a:br>
            <a:r>
              <a:rPr lang="ru-RU" altLang="ru-RU" sz="1700" b="1" smtClean="0"/>
              <a:t/>
            </a:r>
            <a:br>
              <a:rPr lang="ru-RU" altLang="ru-RU" sz="1700" b="1" smtClean="0"/>
            </a:br>
            <a:r>
              <a:rPr lang="ru-RU" altLang="ru-RU" sz="1700" smtClean="0"/>
              <a:t/>
            </a:r>
            <a:br>
              <a:rPr lang="ru-RU" altLang="ru-RU" sz="1700" smtClean="0"/>
            </a:br>
            <a:endParaRPr lang="ru-RU" altLang="ru-RU" sz="1700" smtClean="0"/>
          </a:p>
        </p:txBody>
      </p:sp>
    </p:spTree>
    <p:extLst>
      <p:ext uri="{BB962C8B-B14F-4D97-AF65-F5344CB8AC3E}">
        <p14:creationId xmlns:p14="http://schemas.microsoft.com/office/powerpoint/2010/main" val="218245816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algn="ctr" eaLnBrk="1" hangingPunct="1"/>
            <a:r>
              <a:rPr lang="ru-RU" altLang="ru-RU" sz="5100" dirty="0" err="1" smtClean="0"/>
              <a:t>Мікрокапсули</a:t>
            </a:r>
            <a:endParaRPr lang="ru-RU" altLang="ru-RU" sz="5100" dirty="0" smtClean="0"/>
          </a:p>
        </p:txBody>
      </p:sp>
      <p:sp>
        <p:nvSpPr>
          <p:cNvPr id="18435" name="Rectangle 3"/>
          <p:cNvSpPr>
            <a:spLocks noGrp="1" noChangeArrowheads="1"/>
          </p:cNvSpPr>
          <p:nvPr>
            <p:ph type="body" sz="half" idx="1"/>
          </p:nvPr>
        </p:nvSpPr>
        <p:spPr>
          <a:xfrm>
            <a:off x="1370013" y="1827213"/>
            <a:ext cx="3589337" cy="4114800"/>
          </a:xfrm>
        </p:spPr>
        <p:txBody>
          <a:bodyPr/>
          <a:lstStyle/>
          <a:p>
            <a:pPr eaLnBrk="1" hangingPunct="1">
              <a:buFont typeface="Wingdings" panose="05000000000000000000" pitchFamily="2" charset="2"/>
              <a:buNone/>
            </a:pPr>
            <a:r>
              <a:rPr lang="ru-RU" altLang="ru-RU" sz="2700" b="1" smtClean="0"/>
              <a:t>- частки ЛВ, покриті полімерною оболонкою</a:t>
            </a:r>
          </a:p>
          <a:p>
            <a:pPr eaLnBrk="1" hangingPunct="1">
              <a:buFont typeface="Wingdings" panose="05000000000000000000" pitchFamily="2" charset="2"/>
              <a:buNone/>
            </a:pPr>
            <a:r>
              <a:rPr lang="ru-RU" altLang="ru-RU" sz="2700" b="1" smtClean="0"/>
              <a:t>- (розміри: 5 - 5000 мкм)</a:t>
            </a:r>
            <a:endParaRPr lang="ru-RU" altLang="ru-RU" sz="2500" smtClean="0"/>
          </a:p>
        </p:txBody>
      </p:sp>
      <p:pic>
        <p:nvPicPr>
          <p:cNvPr id="18436" name="Picture 4" descr="D:\СТОЛ 6\FAL - Biotechnica 2001 - Better Beads by JetCutting_files\tb_thema04-5e.jpg"/>
          <p:cNvPicPr>
            <a:picLocks noGrp="1" noChangeAspect="1" noChangeArrowheads="1"/>
          </p:cNvPicPr>
          <p:nvPr>
            <p:ph sz="quarter" idx="2"/>
          </p:nvPr>
        </p:nvPicPr>
        <p:blipFill>
          <a:blip r:embed="rId2" r:link="rId3">
            <a:extLst>
              <a:ext uri="{28A0092B-C50C-407E-A947-70E740481C1C}">
                <a14:useLocalDpi xmlns:a14="http://schemas.microsoft.com/office/drawing/2010/main" val="0"/>
              </a:ext>
            </a:extLst>
          </a:blip>
          <a:srcRect/>
          <a:stretch>
            <a:fillRect/>
          </a:stretch>
        </p:blipFill>
        <p:spPr>
          <a:xfrm>
            <a:off x="5599113" y="1984375"/>
            <a:ext cx="1924050" cy="1258888"/>
          </a:xfrm>
          <a:noFill/>
        </p:spPr>
      </p:pic>
      <p:pic>
        <p:nvPicPr>
          <p:cNvPr id="18437" name="Picture 6" descr="D:\СТОЛ 6\FAL - Biotechnica 2001 - Better Beads by JetCutting_files\tb_thema04-5c.jpg"/>
          <p:cNvPicPr>
            <a:picLocks noGrp="1" noChangeAspect="1" noChangeArrowheads="1"/>
          </p:cNvPicPr>
          <p:nvPr>
            <p:ph sz="quarter" idx="3"/>
          </p:nvPr>
        </p:nvPicPr>
        <p:blipFill>
          <a:blip r:embed="rId4" r:link="rId5">
            <a:extLst>
              <a:ext uri="{28A0092B-C50C-407E-A947-70E740481C1C}">
                <a14:useLocalDpi xmlns:a14="http://schemas.microsoft.com/office/drawing/2010/main" val="0"/>
              </a:ext>
            </a:extLst>
          </a:blip>
          <a:srcRect/>
          <a:stretch>
            <a:fillRect/>
          </a:stretch>
        </p:blipFill>
        <p:spPr>
          <a:xfrm>
            <a:off x="5219700" y="3887788"/>
            <a:ext cx="2592388" cy="2592387"/>
          </a:xfrm>
          <a:noFill/>
        </p:spPr>
      </p:pic>
    </p:spTree>
    <p:extLst>
      <p:ext uri="{BB962C8B-B14F-4D97-AF65-F5344CB8AC3E}">
        <p14:creationId xmlns:p14="http://schemas.microsoft.com/office/powerpoint/2010/main" val="256901885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sz="quarter"/>
          </p:nvPr>
        </p:nvSpPr>
        <p:spPr/>
        <p:txBody>
          <a:bodyPr/>
          <a:lstStyle/>
          <a:p>
            <a:pPr algn="ctr" eaLnBrk="1" hangingPunct="1"/>
            <a:r>
              <a:rPr lang="ru-RU" altLang="zh-CN" sz="5100" dirty="0" err="1"/>
              <a:t>Т</a:t>
            </a:r>
            <a:r>
              <a:rPr lang="ru-RU" altLang="zh-CN" sz="5100" b="1" dirty="0" err="1" smtClean="0"/>
              <a:t>ипи</a:t>
            </a:r>
            <a:r>
              <a:rPr lang="ru-RU" altLang="zh-CN" sz="5100" b="1" dirty="0" smtClean="0"/>
              <a:t> </a:t>
            </a:r>
            <a:r>
              <a:rPr lang="ru-RU" altLang="zh-CN" sz="5100" b="1" dirty="0" err="1" smtClean="0"/>
              <a:t>мікрокапсул</a:t>
            </a:r>
            <a:endParaRPr lang="ru-RU" altLang="ru-RU" sz="5100" b="1" dirty="0" smtClean="0"/>
          </a:p>
        </p:txBody>
      </p:sp>
      <p:graphicFrame>
        <p:nvGraphicFramePr>
          <p:cNvPr id="19459" name="Object 3"/>
          <p:cNvGraphicFramePr>
            <a:graphicFrameLocks noGrp="1" noChangeAspect="1"/>
          </p:cNvGraphicFramePr>
          <p:nvPr>
            <p:ph sz="quarter" idx="1"/>
          </p:nvPr>
        </p:nvGraphicFramePr>
        <p:xfrm>
          <a:off x="1258888" y="1879600"/>
          <a:ext cx="1625600" cy="1870075"/>
        </p:xfrm>
        <a:graphic>
          <a:graphicData uri="http://schemas.openxmlformats.org/presentationml/2006/ole">
            <mc:AlternateContent xmlns:mc="http://schemas.openxmlformats.org/markup-compatibility/2006">
              <mc:Choice xmlns:v="urn:schemas-microsoft-com:vml" Requires="v">
                <p:oleObj spid="_x0000_s1027" name="Точечный рисунок" r:id="rId3" imgW="1828571" imgH="2057143" progId="Paint.Picture">
                  <p:embed/>
                </p:oleObj>
              </mc:Choice>
              <mc:Fallback>
                <p:oleObj name="Точечный рисунок" r:id="rId3" imgW="1828571" imgH="2057143" progId="Paint.Picture">
                  <p:embed/>
                  <p:pic>
                    <p:nvPicPr>
                      <p:cNvPr id="19459"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8888" y="1879600"/>
                        <a:ext cx="1625600" cy="187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9460" name="Picture 7"/>
          <p:cNvPicPr>
            <a:picLocks noGrp="1" noChangeAspect="1" noChangeArrowheads="1"/>
          </p:cNvPicPr>
          <p:nvPr>
            <p:ph sz="quarter" idx="2"/>
          </p:nvPr>
        </p:nvPicPr>
        <p:blipFill>
          <a:blip r:embed="rId5">
            <a:extLst>
              <a:ext uri="{28A0092B-C50C-407E-A947-70E740481C1C}">
                <a14:useLocalDpi xmlns:a14="http://schemas.microsoft.com/office/drawing/2010/main" val="0"/>
              </a:ext>
            </a:extLst>
          </a:blip>
          <a:srcRect/>
          <a:stretch>
            <a:fillRect/>
          </a:stretch>
        </p:blipFill>
        <p:spPr>
          <a:xfrm>
            <a:off x="250825" y="4206875"/>
            <a:ext cx="1676400" cy="1838325"/>
          </a:xfrm>
          <a:noFill/>
        </p:spPr>
      </p:pic>
      <p:pic>
        <p:nvPicPr>
          <p:cNvPr id="19461" name="Picture 10"/>
          <p:cNvPicPr>
            <a:picLocks noGrp="1" noChangeAspect="1" noChangeArrowheads="1"/>
          </p:cNvPicPr>
          <p:nvPr>
            <p:ph sz="quarter" idx="3"/>
          </p:nvPr>
        </p:nvPicPr>
        <p:blipFill>
          <a:blip r:embed="rId6">
            <a:extLst>
              <a:ext uri="{28A0092B-C50C-407E-A947-70E740481C1C}">
                <a14:useLocalDpi xmlns:a14="http://schemas.microsoft.com/office/drawing/2010/main" val="0"/>
              </a:ext>
            </a:extLst>
          </a:blip>
          <a:srcRect/>
          <a:stretch>
            <a:fillRect/>
          </a:stretch>
        </p:blipFill>
        <p:spPr>
          <a:xfrm>
            <a:off x="3467100" y="1852613"/>
            <a:ext cx="1536700" cy="1743075"/>
          </a:xfrm>
          <a:noFill/>
        </p:spPr>
      </p:pic>
      <p:pic>
        <p:nvPicPr>
          <p:cNvPr id="19462" name="Picture 13"/>
          <p:cNvPicPr>
            <a:picLocks noGrp="1" noChangeAspect="1" noChangeArrowheads="1"/>
          </p:cNvPicPr>
          <p:nvPr>
            <p:ph sz="quarter" idx="4"/>
          </p:nvPr>
        </p:nvPicPr>
        <p:blipFill>
          <a:blip r:embed="rId7">
            <a:extLst>
              <a:ext uri="{28A0092B-C50C-407E-A947-70E740481C1C}">
                <a14:useLocalDpi xmlns:a14="http://schemas.microsoft.com/office/drawing/2010/main" val="0"/>
              </a:ext>
            </a:extLst>
          </a:blip>
          <a:srcRect/>
          <a:stretch>
            <a:fillRect/>
          </a:stretch>
        </p:blipFill>
        <p:spPr>
          <a:xfrm>
            <a:off x="6932613" y="2012950"/>
            <a:ext cx="1647825" cy="1881188"/>
          </a:xfrm>
          <a:noFill/>
        </p:spPr>
      </p:pic>
      <p:pic>
        <p:nvPicPr>
          <p:cNvPr id="19463" name="Picture 1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92950" y="4149725"/>
            <a:ext cx="1885950" cy="195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4" name="AutoShape 19"/>
          <p:cNvSpPr>
            <a:spLocks noChangeArrowheads="1"/>
          </p:cNvSpPr>
          <p:nvPr/>
        </p:nvSpPr>
        <p:spPr bwMode="auto">
          <a:xfrm>
            <a:off x="2124075" y="5949950"/>
            <a:ext cx="2808288" cy="609600"/>
          </a:xfrm>
          <a:prstGeom prst="wedgeRectCallout">
            <a:avLst>
              <a:gd name="adj1" fmla="val -72181"/>
              <a:gd name="adj2" fmla="val -61718"/>
            </a:avLst>
          </a:prstGeom>
          <a:solidFill>
            <a:schemeClr val="accent1"/>
          </a:solidFill>
          <a:ln w="9525">
            <a:solidFill>
              <a:schemeClr val="tx1"/>
            </a:solidFill>
            <a:miter lim="800000"/>
            <a:headEnd/>
            <a:tailEnd/>
          </a:ln>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algn="ctr" eaLnBrk="1" hangingPunct="1">
              <a:buClr>
                <a:srgbClr val="CC9900"/>
              </a:buClr>
              <a:buSzPct val="65000"/>
              <a:buFont typeface="Wingdings" panose="05000000000000000000" pitchFamily="2" charset="2"/>
              <a:buChar char="n"/>
            </a:pPr>
            <a:r>
              <a:rPr lang="ru-RU" altLang="ru-RU" sz="2400" b="1">
                <a:solidFill>
                  <a:srgbClr val="000000"/>
                </a:solidFill>
                <a:latin typeface="Arial" panose="020B0604020202020204" pitchFamily="34" charset="0"/>
              </a:rPr>
              <a:t>многоядерные</a:t>
            </a:r>
          </a:p>
        </p:txBody>
      </p:sp>
      <p:sp>
        <p:nvSpPr>
          <p:cNvPr id="19465" name="AutoShape 20"/>
          <p:cNvSpPr>
            <a:spLocks noChangeArrowheads="1"/>
          </p:cNvSpPr>
          <p:nvPr/>
        </p:nvSpPr>
        <p:spPr bwMode="auto">
          <a:xfrm>
            <a:off x="2268538" y="4941888"/>
            <a:ext cx="2519362" cy="609600"/>
          </a:xfrm>
          <a:prstGeom prst="wedgeRectCallout">
            <a:avLst>
              <a:gd name="adj1" fmla="val -74449"/>
              <a:gd name="adj2" fmla="val -263282"/>
            </a:avLst>
          </a:prstGeom>
          <a:solidFill>
            <a:schemeClr val="accent1"/>
          </a:solidFill>
          <a:ln w="9525">
            <a:solidFill>
              <a:schemeClr val="tx1"/>
            </a:solidFill>
            <a:miter lim="800000"/>
            <a:headEnd/>
            <a:tailEnd/>
          </a:ln>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algn="ctr" eaLnBrk="1" hangingPunct="1">
              <a:buClr>
                <a:srgbClr val="CC9900"/>
              </a:buClr>
              <a:buSzPct val="65000"/>
              <a:buFont typeface="Wingdings" panose="05000000000000000000" pitchFamily="2" charset="2"/>
              <a:buChar char="n"/>
            </a:pPr>
            <a:r>
              <a:rPr lang="ru-RU" altLang="ru-RU" sz="2400" b="1">
                <a:solidFill>
                  <a:srgbClr val="000000"/>
                </a:solidFill>
                <a:latin typeface="Arial" panose="020B0604020202020204" pitchFamily="34" charset="0"/>
              </a:rPr>
              <a:t>одноядерные</a:t>
            </a:r>
          </a:p>
        </p:txBody>
      </p:sp>
      <p:sp>
        <p:nvSpPr>
          <p:cNvPr id="19466" name="AutoShape 21"/>
          <p:cNvSpPr>
            <a:spLocks noChangeArrowheads="1"/>
          </p:cNvSpPr>
          <p:nvPr/>
        </p:nvSpPr>
        <p:spPr bwMode="auto">
          <a:xfrm>
            <a:off x="3889375" y="3933825"/>
            <a:ext cx="2519363" cy="825500"/>
          </a:xfrm>
          <a:prstGeom prst="wedgeRectCallout">
            <a:avLst>
              <a:gd name="adj1" fmla="val -40861"/>
              <a:gd name="adj2" fmla="val -100769"/>
            </a:avLst>
          </a:prstGeom>
          <a:solidFill>
            <a:schemeClr val="accent1"/>
          </a:solidFill>
          <a:ln w="9525">
            <a:solidFill>
              <a:schemeClr val="tx1"/>
            </a:solidFill>
            <a:miter lim="800000"/>
            <a:headEnd/>
            <a:tailEnd/>
          </a:ln>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algn="ctr" eaLnBrk="1" hangingPunct="1">
              <a:buClr>
                <a:srgbClr val="CC9900"/>
              </a:buClr>
              <a:buSzPct val="65000"/>
              <a:buFont typeface="Wingdings" panose="05000000000000000000" pitchFamily="2" charset="2"/>
              <a:buChar char="n"/>
            </a:pPr>
            <a:r>
              <a:rPr lang="ru-RU" altLang="ru-RU" sz="2400" b="1">
                <a:solidFill>
                  <a:srgbClr val="000000"/>
                </a:solidFill>
                <a:latin typeface="Arial" panose="020B0604020202020204" pitchFamily="34" charset="0"/>
              </a:rPr>
              <a:t>многослойная оболочка</a:t>
            </a:r>
          </a:p>
        </p:txBody>
      </p:sp>
      <p:sp>
        <p:nvSpPr>
          <p:cNvPr id="19467" name="AutoShape 22"/>
          <p:cNvSpPr>
            <a:spLocks noChangeArrowheads="1"/>
          </p:cNvSpPr>
          <p:nvPr/>
        </p:nvSpPr>
        <p:spPr bwMode="auto">
          <a:xfrm>
            <a:off x="5148263" y="1844675"/>
            <a:ext cx="1655762" cy="863600"/>
          </a:xfrm>
          <a:prstGeom prst="wedgeRectCallout">
            <a:avLst>
              <a:gd name="adj1" fmla="val 65051"/>
              <a:gd name="adj2" fmla="val 106986"/>
            </a:avLst>
          </a:prstGeom>
          <a:solidFill>
            <a:schemeClr val="accent1"/>
          </a:solidFill>
          <a:ln w="9525">
            <a:solidFill>
              <a:schemeClr val="tx1"/>
            </a:solidFill>
            <a:miter lim="800000"/>
            <a:headEnd/>
            <a:tailEnd/>
          </a:ln>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algn="ctr" eaLnBrk="1" hangingPunct="1">
              <a:buClr>
                <a:srgbClr val="CC9900"/>
              </a:buClr>
              <a:buSzPct val="65000"/>
              <a:buFont typeface="Wingdings" panose="05000000000000000000" pitchFamily="2" charset="2"/>
              <a:buChar char="n"/>
            </a:pPr>
            <a:r>
              <a:rPr lang="ru-RU" altLang="ru-RU" sz="2400" b="1">
                <a:solidFill>
                  <a:srgbClr val="000000"/>
                </a:solidFill>
                <a:latin typeface="Arial" panose="020B0604020202020204" pitchFamily="34" charset="0"/>
              </a:rPr>
              <a:t>твердые частицы</a:t>
            </a:r>
          </a:p>
        </p:txBody>
      </p:sp>
      <p:sp>
        <p:nvSpPr>
          <p:cNvPr id="19468" name="AutoShape 23"/>
          <p:cNvSpPr>
            <a:spLocks noChangeArrowheads="1"/>
          </p:cNvSpPr>
          <p:nvPr/>
        </p:nvSpPr>
        <p:spPr bwMode="auto">
          <a:xfrm>
            <a:off x="5003800" y="5373688"/>
            <a:ext cx="2305050" cy="576262"/>
          </a:xfrm>
          <a:prstGeom prst="wedgeRectCallout">
            <a:avLst>
              <a:gd name="adj1" fmla="val 87463"/>
              <a:gd name="adj2" fmla="val -78926"/>
            </a:avLst>
          </a:prstGeom>
          <a:solidFill>
            <a:schemeClr val="accent1"/>
          </a:solidFill>
          <a:ln w="9525">
            <a:solidFill>
              <a:schemeClr val="tx1"/>
            </a:solidFill>
            <a:miter lim="800000"/>
            <a:headEnd/>
            <a:tailEnd/>
          </a:ln>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algn="ctr" eaLnBrk="1" hangingPunct="1">
              <a:buClr>
                <a:srgbClr val="CC9900"/>
              </a:buClr>
              <a:buSzPct val="65000"/>
              <a:buFont typeface="Wingdings" panose="05000000000000000000" pitchFamily="2" charset="2"/>
              <a:buChar char="n"/>
            </a:pPr>
            <a:r>
              <a:rPr lang="ru-RU" altLang="ru-RU" sz="2400" b="1">
                <a:solidFill>
                  <a:srgbClr val="000000"/>
                </a:solidFill>
                <a:latin typeface="Arial" panose="020B0604020202020204" pitchFamily="34" charset="0"/>
              </a:rPr>
              <a:t>агломераты</a:t>
            </a:r>
          </a:p>
        </p:txBody>
      </p:sp>
    </p:spTree>
    <p:extLst>
      <p:ext uri="{BB962C8B-B14F-4D97-AF65-F5344CB8AC3E}">
        <p14:creationId xmlns:p14="http://schemas.microsoft.com/office/powerpoint/2010/main" val="321818795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116013" y="28575"/>
            <a:ext cx="7313612" cy="1143000"/>
          </a:xfrm>
        </p:spPr>
        <p:txBody>
          <a:bodyPr/>
          <a:lstStyle/>
          <a:p>
            <a:pPr eaLnBrk="1" hangingPunct="1"/>
            <a:r>
              <a:rPr lang="ru-RU" altLang="ru-RU" sz="3200" b="1" dirty="0" err="1" smtClean="0"/>
              <a:t>Можливості</a:t>
            </a:r>
            <a:r>
              <a:rPr lang="ru-RU" altLang="ru-RU" sz="3200" b="1" dirty="0" smtClean="0"/>
              <a:t> </a:t>
            </a:r>
            <a:r>
              <a:rPr lang="ru-RU" altLang="ru-RU" sz="3200" b="1" dirty="0" err="1" smtClean="0"/>
              <a:t>мікрокапсулювання</a:t>
            </a:r>
            <a:endParaRPr lang="ru-RU" altLang="ru-RU" sz="3200" b="1" dirty="0" smtClean="0"/>
          </a:p>
        </p:txBody>
      </p:sp>
      <p:sp>
        <p:nvSpPr>
          <p:cNvPr id="20483" name="Rectangle 3"/>
          <p:cNvSpPr>
            <a:spLocks noGrp="1" noChangeArrowheads="1"/>
          </p:cNvSpPr>
          <p:nvPr>
            <p:ph type="body" idx="4294967295"/>
          </p:nvPr>
        </p:nvSpPr>
        <p:spPr>
          <a:xfrm>
            <a:off x="250825" y="1125538"/>
            <a:ext cx="8432800" cy="5255790"/>
          </a:xfrm>
        </p:spPr>
        <p:txBody>
          <a:bodyPr>
            <a:normAutofit fontScale="85000" lnSpcReduction="20000"/>
          </a:bodyPr>
          <a:lstStyle/>
          <a:p>
            <a:pPr marL="0" indent="0" algn="just">
              <a:lnSpc>
                <a:spcPct val="90000"/>
              </a:lnSpc>
              <a:buNone/>
            </a:pPr>
            <a:r>
              <a:rPr lang="ru-RU" sz="2400" dirty="0" smtClean="0"/>
              <a:t>а</a:t>
            </a:r>
            <a:r>
              <a:rPr lang="ru-RU" sz="2400" dirty="0"/>
              <a:t>) </a:t>
            </a:r>
            <a:r>
              <a:rPr lang="ru-RU" sz="2400" dirty="0" err="1"/>
              <a:t>запобігання</a:t>
            </a:r>
            <a:r>
              <a:rPr lang="ru-RU" sz="2400" dirty="0"/>
              <a:t> </a:t>
            </a:r>
            <a:r>
              <a:rPr lang="ru-RU" sz="2400" dirty="0" err="1"/>
              <a:t>нестійких</a:t>
            </a:r>
            <a:r>
              <a:rPr lang="ru-RU" sz="2400" dirty="0"/>
              <a:t> </a:t>
            </a:r>
            <a:r>
              <a:rPr lang="ru-RU" sz="2400" dirty="0" err="1"/>
              <a:t>лікарських</a:t>
            </a:r>
            <a:r>
              <a:rPr lang="ru-RU" sz="2400" dirty="0"/>
              <a:t> </a:t>
            </a:r>
            <a:r>
              <a:rPr lang="ru-RU" sz="2400" dirty="0" err="1"/>
              <a:t>препаратів</a:t>
            </a:r>
            <a:r>
              <a:rPr lang="ru-RU" sz="2400" dirty="0"/>
              <a:t> </a:t>
            </a:r>
            <a:r>
              <a:rPr lang="ru-RU" sz="2400" dirty="0" err="1"/>
              <a:t>від</a:t>
            </a:r>
            <a:r>
              <a:rPr lang="ru-RU" sz="2400" dirty="0"/>
              <a:t> </a:t>
            </a:r>
            <a:r>
              <a:rPr lang="ru-RU" sz="2400" dirty="0" err="1"/>
              <a:t>впливу</a:t>
            </a:r>
            <a:r>
              <a:rPr lang="ru-RU" sz="2400" dirty="0"/>
              <a:t> </a:t>
            </a:r>
            <a:r>
              <a:rPr lang="ru-RU" sz="2400" dirty="0" err="1"/>
              <a:t>зовнішнього</a:t>
            </a:r>
            <a:r>
              <a:rPr lang="ru-RU" sz="2400" dirty="0"/>
              <a:t> </a:t>
            </a:r>
            <a:r>
              <a:rPr lang="ru-RU" sz="2400" dirty="0" err="1"/>
              <a:t>середовища</a:t>
            </a:r>
            <a:r>
              <a:rPr lang="ru-RU" sz="2400" dirty="0"/>
              <a:t> (</a:t>
            </a:r>
            <a:r>
              <a:rPr lang="ru-RU" sz="2400" dirty="0" err="1"/>
              <a:t>вітаміни</a:t>
            </a:r>
            <a:r>
              <a:rPr lang="ru-RU" sz="2400" dirty="0"/>
              <a:t>, </a:t>
            </a:r>
            <a:r>
              <a:rPr lang="ru-RU" sz="2400" dirty="0" err="1"/>
              <a:t>антибіотики</a:t>
            </a:r>
            <a:r>
              <a:rPr lang="ru-RU" sz="2400" dirty="0"/>
              <a:t>, </a:t>
            </a:r>
            <a:r>
              <a:rPr lang="ru-RU" sz="2400" dirty="0" err="1"/>
              <a:t>ферменти</a:t>
            </a:r>
            <a:r>
              <a:rPr lang="ru-RU" sz="2400" dirty="0"/>
              <a:t>, </a:t>
            </a:r>
            <a:r>
              <a:rPr lang="ru-RU" sz="2400" dirty="0" err="1"/>
              <a:t>вакцини</a:t>
            </a:r>
            <a:r>
              <a:rPr lang="ru-RU" sz="2400" dirty="0"/>
              <a:t>, </a:t>
            </a:r>
            <a:r>
              <a:rPr lang="ru-RU" sz="2400" dirty="0" err="1"/>
              <a:t>сироватки</a:t>
            </a:r>
            <a:r>
              <a:rPr lang="ru-RU" sz="2400" dirty="0"/>
              <a:t> та </a:t>
            </a:r>
            <a:r>
              <a:rPr lang="ru-RU" sz="2400" dirty="0" err="1"/>
              <a:t>ін</a:t>
            </a:r>
            <a:r>
              <a:rPr lang="ru-RU" sz="2400" dirty="0"/>
              <a:t>.); </a:t>
            </a:r>
            <a:endParaRPr lang="ru-RU" sz="2400" dirty="0" smtClean="0"/>
          </a:p>
          <a:p>
            <a:pPr marL="0" indent="0" algn="just">
              <a:lnSpc>
                <a:spcPct val="90000"/>
              </a:lnSpc>
              <a:buNone/>
            </a:pPr>
            <a:r>
              <a:rPr lang="ru-RU" altLang="ru-RU" sz="2400" dirty="0" smtClean="0"/>
              <a:t>б</a:t>
            </a:r>
            <a:r>
              <a:rPr lang="ru-RU" altLang="ru-RU" sz="2400" dirty="0" smtClean="0"/>
              <a:t>) </a:t>
            </a:r>
            <a:r>
              <a:rPr lang="ru-RU" altLang="ru-RU" sz="2400" dirty="0" err="1" smtClean="0"/>
              <a:t>маскування</a:t>
            </a:r>
            <a:r>
              <a:rPr lang="ru-RU" altLang="ru-RU" sz="2400" dirty="0" smtClean="0"/>
              <a:t> </a:t>
            </a:r>
            <a:r>
              <a:rPr lang="ru-RU" altLang="ru-RU" sz="2400" dirty="0" smtClean="0"/>
              <a:t>смаку </a:t>
            </a:r>
            <a:r>
              <a:rPr lang="ru-RU" altLang="ru-RU" sz="2400" dirty="0" err="1"/>
              <a:t>гірких</a:t>
            </a:r>
            <a:r>
              <a:rPr lang="ru-RU" altLang="ru-RU" sz="2400" dirty="0"/>
              <a:t> і </a:t>
            </a:r>
            <a:r>
              <a:rPr lang="ru-RU" altLang="ru-RU" sz="2400" dirty="0" err="1"/>
              <a:t>нудотних</a:t>
            </a:r>
            <a:r>
              <a:rPr lang="ru-RU" altLang="ru-RU" sz="2400" dirty="0"/>
              <a:t> </a:t>
            </a:r>
            <a:r>
              <a:rPr lang="ru-RU" altLang="ru-RU" sz="2400" dirty="0" err="1"/>
              <a:t>ліків</a:t>
            </a:r>
            <a:r>
              <a:rPr lang="ru-RU" altLang="ru-RU" sz="2400" dirty="0" smtClean="0"/>
              <a:t>;</a:t>
            </a:r>
          </a:p>
          <a:p>
            <a:pPr marL="0" indent="0" algn="just">
              <a:lnSpc>
                <a:spcPct val="90000"/>
              </a:lnSpc>
              <a:buNone/>
            </a:pPr>
            <a:r>
              <a:rPr lang="ru-RU" altLang="ru-RU" sz="2400" dirty="0" smtClean="0"/>
              <a:t>в) </a:t>
            </a:r>
            <a:r>
              <a:rPr lang="ru-RU" altLang="ru-RU" sz="2400" dirty="0" err="1" smtClean="0"/>
              <a:t>запобігання</a:t>
            </a:r>
            <a:r>
              <a:rPr lang="ru-RU" altLang="ru-RU" sz="2400" dirty="0" smtClean="0"/>
              <a:t> </a:t>
            </a:r>
            <a:r>
              <a:rPr lang="ru-RU" altLang="ru-RU" sz="2400" dirty="0" err="1" smtClean="0"/>
              <a:t>нестійких</a:t>
            </a:r>
            <a:r>
              <a:rPr lang="ru-RU" altLang="ru-RU" sz="2400" dirty="0" smtClean="0"/>
              <a:t> </a:t>
            </a:r>
            <a:r>
              <a:rPr lang="ru-RU" altLang="ru-RU" sz="2400" dirty="0" err="1" smtClean="0"/>
              <a:t>лікарських</a:t>
            </a:r>
            <a:r>
              <a:rPr lang="ru-RU" altLang="ru-RU" sz="2400" dirty="0" smtClean="0"/>
              <a:t> </a:t>
            </a:r>
            <a:r>
              <a:rPr lang="ru-RU" altLang="ru-RU" sz="2400" dirty="0" err="1" smtClean="0"/>
              <a:t>препаратів</a:t>
            </a:r>
            <a:r>
              <a:rPr lang="ru-RU" altLang="ru-RU" sz="2400" dirty="0" smtClean="0"/>
              <a:t> </a:t>
            </a:r>
            <a:r>
              <a:rPr lang="ru-RU" altLang="ru-RU" sz="2400" dirty="0" err="1" smtClean="0"/>
              <a:t>від</a:t>
            </a:r>
            <a:r>
              <a:rPr lang="ru-RU" altLang="ru-RU" sz="2400" dirty="0" smtClean="0"/>
              <a:t> </a:t>
            </a:r>
            <a:r>
              <a:rPr lang="ru-RU" altLang="ru-RU" sz="2400" dirty="0" err="1" smtClean="0"/>
              <a:t>впливу</a:t>
            </a:r>
            <a:r>
              <a:rPr lang="ru-RU" altLang="ru-RU" sz="2400" dirty="0" smtClean="0"/>
              <a:t> </a:t>
            </a:r>
            <a:r>
              <a:rPr lang="ru-RU" altLang="ru-RU" sz="2400" dirty="0" err="1" smtClean="0"/>
              <a:t>зовнішнього</a:t>
            </a:r>
            <a:r>
              <a:rPr lang="ru-RU" altLang="ru-RU" sz="2400" dirty="0" smtClean="0"/>
              <a:t> </a:t>
            </a:r>
            <a:r>
              <a:rPr lang="ru-RU" altLang="ru-RU" sz="2400" dirty="0" err="1" smtClean="0"/>
              <a:t>середовища</a:t>
            </a:r>
            <a:r>
              <a:rPr lang="ru-RU" altLang="ru-RU" sz="2400" dirty="0" smtClean="0"/>
              <a:t> (</a:t>
            </a:r>
            <a:r>
              <a:rPr lang="ru-RU" altLang="ru-RU" sz="2400" dirty="0" err="1" smtClean="0"/>
              <a:t>вітаміни</a:t>
            </a:r>
            <a:r>
              <a:rPr lang="ru-RU" altLang="ru-RU" sz="2400" dirty="0" smtClean="0"/>
              <a:t>, </a:t>
            </a:r>
            <a:r>
              <a:rPr lang="ru-RU" altLang="ru-RU" sz="2400" dirty="0" err="1" smtClean="0"/>
              <a:t>антибіотики</a:t>
            </a:r>
            <a:r>
              <a:rPr lang="ru-RU" altLang="ru-RU" sz="2400" dirty="0" smtClean="0"/>
              <a:t>, </a:t>
            </a:r>
            <a:r>
              <a:rPr lang="ru-RU" altLang="ru-RU" sz="2400" dirty="0" err="1" smtClean="0"/>
              <a:t>ферменти</a:t>
            </a:r>
            <a:r>
              <a:rPr lang="ru-RU" altLang="ru-RU" sz="2400" dirty="0" smtClean="0"/>
              <a:t>, </a:t>
            </a:r>
            <a:r>
              <a:rPr lang="ru-RU" altLang="ru-RU" sz="2400" dirty="0" err="1" smtClean="0"/>
              <a:t>вакцини</a:t>
            </a:r>
            <a:r>
              <a:rPr lang="ru-RU" altLang="ru-RU" sz="2400" dirty="0" smtClean="0"/>
              <a:t>, </a:t>
            </a:r>
            <a:r>
              <a:rPr lang="ru-RU" altLang="ru-RU" sz="2400" dirty="0" err="1" smtClean="0"/>
              <a:t>сироватки</a:t>
            </a:r>
            <a:r>
              <a:rPr lang="ru-RU" altLang="ru-RU" sz="2400" dirty="0" smtClean="0"/>
              <a:t> та </a:t>
            </a:r>
            <a:r>
              <a:rPr lang="ru-RU" altLang="ru-RU" sz="2400" dirty="0" err="1" smtClean="0"/>
              <a:t>ін</a:t>
            </a:r>
            <a:r>
              <a:rPr lang="ru-RU" altLang="ru-RU" sz="2400" dirty="0" smtClean="0"/>
              <a:t>.);</a:t>
            </a:r>
          </a:p>
          <a:p>
            <a:pPr marL="0" indent="0" algn="just" eaLnBrk="1" hangingPunct="1">
              <a:lnSpc>
                <a:spcPct val="90000"/>
              </a:lnSpc>
              <a:buFont typeface="Wingdings" panose="05000000000000000000" pitchFamily="2" charset="2"/>
              <a:buNone/>
            </a:pPr>
            <a:r>
              <a:rPr lang="ru-RU" altLang="ru-RU" sz="2400" dirty="0" smtClean="0"/>
              <a:t>г) </a:t>
            </a:r>
            <a:r>
              <a:rPr lang="ru-RU" altLang="ru-RU" sz="2400" dirty="0" err="1" smtClean="0"/>
              <a:t>вивільнення</a:t>
            </a:r>
            <a:r>
              <a:rPr lang="ru-RU" altLang="ru-RU" sz="2400" dirty="0" smtClean="0"/>
              <a:t> </a:t>
            </a:r>
            <a:r>
              <a:rPr lang="ru-RU" altLang="ru-RU" sz="2400" dirty="0" err="1" smtClean="0"/>
              <a:t>лікарських</a:t>
            </a:r>
            <a:r>
              <a:rPr lang="ru-RU" altLang="ru-RU" sz="2400" dirty="0" smtClean="0"/>
              <a:t> </a:t>
            </a:r>
            <a:r>
              <a:rPr lang="ru-RU" altLang="ru-RU" sz="2400" dirty="0" err="1" smtClean="0"/>
              <a:t>речовин</a:t>
            </a:r>
            <a:r>
              <a:rPr lang="ru-RU" altLang="ru-RU" sz="2400" dirty="0" smtClean="0"/>
              <a:t> в </a:t>
            </a:r>
            <a:r>
              <a:rPr lang="ru-RU" altLang="ru-RU" sz="2400" dirty="0" err="1" smtClean="0"/>
              <a:t>потрібному</a:t>
            </a:r>
            <a:r>
              <a:rPr lang="ru-RU" altLang="ru-RU" sz="2400" dirty="0" smtClean="0"/>
              <a:t> </a:t>
            </a:r>
            <a:r>
              <a:rPr lang="ru-RU" altLang="ru-RU" sz="2400" dirty="0" err="1" smtClean="0"/>
              <a:t>ділянці</a:t>
            </a:r>
            <a:r>
              <a:rPr lang="ru-RU" altLang="ru-RU" sz="2400" dirty="0" smtClean="0"/>
              <a:t> </a:t>
            </a:r>
            <a:r>
              <a:rPr lang="ru-RU" altLang="ru-RU" sz="2400" dirty="0" err="1" smtClean="0"/>
              <a:t>шлунково-кишкового</a:t>
            </a:r>
            <a:r>
              <a:rPr lang="ru-RU" altLang="ru-RU" sz="2400" dirty="0" smtClean="0"/>
              <a:t> тракту (</a:t>
            </a:r>
            <a:r>
              <a:rPr lang="ru-RU" altLang="ru-RU" sz="2400" dirty="0" err="1" smtClean="0"/>
              <a:t>кишково-розчинні</a:t>
            </a:r>
            <a:r>
              <a:rPr lang="ru-RU" altLang="ru-RU" sz="2400" dirty="0" smtClean="0"/>
              <a:t> </a:t>
            </a:r>
            <a:r>
              <a:rPr lang="ru-RU" altLang="ru-RU" sz="2400" dirty="0" err="1" smtClean="0"/>
              <a:t>мікрокапсули</a:t>
            </a:r>
            <a:r>
              <a:rPr lang="ru-RU" altLang="ru-RU" sz="2400" dirty="0" smtClean="0"/>
              <a:t>);</a:t>
            </a:r>
          </a:p>
          <a:p>
            <a:pPr marL="0" indent="0" algn="just" eaLnBrk="1" hangingPunct="1">
              <a:lnSpc>
                <a:spcPct val="90000"/>
              </a:lnSpc>
              <a:buFont typeface="Wingdings" panose="05000000000000000000" pitchFamily="2" charset="2"/>
              <a:buNone/>
            </a:pPr>
            <a:r>
              <a:rPr lang="ru-RU" altLang="ru-RU" sz="2400" dirty="0" smtClean="0"/>
              <a:t>д) </a:t>
            </a:r>
            <a:r>
              <a:rPr lang="ru-RU" altLang="ru-RU" sz="2400" dirty="0" err="1" smtClean="0"/>
              <a:t>пролонговану</a:t>
            </a:r>
            <a:r>
              <a:rPr lang="ru-RU" altLang="ru-RU" sz="2400" dirty="0" smtClean="0"/>
              <a:t> </a:t>
            </a:r>
            <a:r>
              <a:rPr lang="ru-RU" altLang="ru-RU" sz="2400" dirty="0" err="1" smtClean="0"/>
              <a:t>дію</a:t>
            </a:r>
            <a:r>
              <a:rPr lang="ru-RU" altLang="ru-RU" sz="2400" dirty="0" smtClean="0"/>
              <a:t>. Суміш </a:t>
            </a:r>
            <a:r>
              <a:rPr lang="ru-RU" altLang="ru-RU" sz="2400" dirty="0" err="1" smtClean="0"/>
              <a:t>мікрокапсул</a:t>
            </a:r>
            <a:r>
              <a:rPr lang="ru-RU" altLang="ru-RU" sz="2400" dirty="0" smtClean="0"/>
              <a:t>, </a:t>
            </a:r>
            <a:r>
              <a:rPr lang="ru-RU" altLang="ru-RU" sz="2400" dirty="0" err="1" smtClean="0"/>
              <a:t>що</a:t>
            </a:r>
            <a:r>
              <a:rPr lang="ru-RU" altLang="ru-RU" sz="2400" dirty="0" smtClean="0"/>
              <a:t> </a:t>
            </a:r>
            <a:r>
              <a:rPr lang="ru-RU" altLang="ru-RU" sz="2400" dirty="0" err="1" smtClean="0"/>
              <a:t>відрізняються</a:t>
            </a:r>
            <a:r>
              <a:rPr lang="ru-RU" altLang="ru-RU" sz="2400" dirty="0" smtClean="0"/>
              <a:t> за розміром, </a:t>
            </a:r>
            <a:r>
              <a:rPr lang="ru-RU" altLang="ru-RU" sz="2400" dirty="0" err="1" smtClean="0"/>
              <a:t>товщиною</a:t>
            </a:r>
            <a:r>
              <a:rPr lang="ru-RU" altLang="ru-RU" sz="2400" dirty="0" smtClean="0"/>
              <a:t> і природою </a:t>
            </a:r>
            <a:r>
              <a:rPr lang="ru-RU" altLang="ru-RU" sz="2400" dirty="0" err="1" smtClean="0"/>
              <a:t>оболонки</a:t>
            </a:r>
            <a:r>
              <a:rPr lang="ru-RU" altLang="ru-RU" sz="2400" dirty="0" smtClean="0"/>
              <a:t>, </a:t>
            </a:r>
            <a:r>
              <a:rPr lang="ru-RU" altLang="ru-RU" sz="2400" dirty="0" err="1" smtClean="0"/>
              <a:t>вміщена</a:t>
            </a:r>
            <a:r>
              <a:rPr lang="ru-RU" altLang="ru-RU" sz="2400" dirty="0" smtClean="0"/>
              <a:t> в одну капсулу, </a:t>
            </a:r>
            <a:r>
              <a:rPr lang="ru-RU" altLang="ru-RU" sz="2400" dirty="0" err="1" smtClean="0"/>
              <a:t>забезпечує</a:t>
            </a:r>
            <a:r>
              <a:rPr lang="ru-RU" altLang="ru-RU" sz="2400" dirty="0" smtClean="0"/>
              <a:t> </a:t>
            </a:r>
            <a:r>
              <a:rPr lang="ru-RU" altLang="ru-RU" sz="2400" dirty="0" err="1" smtClean="0"/>
              <a:t>підтримку</a:t>
            </a:r>
            <a:r>
              <a:rPr lang="ru-RU" altLang="ru-RU" sz="2400" dirty="0" smtClean="0"/>
              <a:t> </a:t>
            </a:r>
            <a:r>
              <a:rPr lang="ru-RU" altLang="ru-RU" sz="2400" dirty="0" err="1" smtClean="0"/>
              <a:t>певного</a:t>
            </a:r>
            <a:r>
              <a:rPr lang="ru-RU" altLang="ru-RU" sz="2400" dirty="0" smtClean="0"/>
              <a:t> </a:t>
            </a:r>
            <a:r>
              <a:rPr lang="ru-RU" altLang="ru-RU" sz="2400" dirty="0" err="1" smtClean="0"/>
              <a:t>рівня</a:t>
            </a:r>
            <a:r>
              <a:rPr lang="ru-RU" altLang="ru-RU" sz="2400" dirty="0" smtClean="0"/>
              <a:t> </a:t>
            </a:r>
            <a:r>
              <a:rPr lang="ru-RU" altLang="ru-RU" sz="2400" dirty="0" err="1" smtClean="0"/>
              <a:t>ліки</a:t>
            </a:r>
            <a:r>
              <a:rPr lang="ru-RU" altLang="ru-RU" sz="2400" dirty="0" smtClean="0"/>
              <a:t> в </a:t>
            </a:r>
            <a:r>
              <a:rPr lang="ru-RU" altLang="ru-RU" sz="2400" dirty="0" err="1" smtClean="0"/>
              <a:t>організмі</a:t>
            </a:r>
            <a:r>
              <a:rPr lang="ru-RU" altLang="ru-RU" sz="2400" dirty="0" smtClean="0"/>
              <a:t> і </a:t>
            </a:r>
            <a:r>
              <a:rPr lang="ru-RU" altLang="ru-RU" sz="2400" dirty="0" err="1" smtClean="0"/>
              <a:t>ефективне</a:t>
            </a:r>
            <a:r>
              <a:rPr lang="ru-RU" altLang="ru-RU" sz="2400" dirty="0" smtClean="0"/>
              <a:t> </a:t>
            </a:r>
            <a:r>
              <a:rPr lang="ru-RU" altLang="ru-RU" sz="2400" dirty="0" err="1" smtClean="0"/>
              <a:t>терапевтичну</a:t>
            </a:r>
            <a:r>
              <a:rPr lang="ru-RU" altLang="ru-RU" sz="2400" dirty="0" smtClean="0"/>
              <a:t> </a:t>
            </a:r>
            <a:r>
              <a:rPr lang="ru-RU" altLang="ru-RU" sz="2400" dirty="0" err="1" smtClean="0"/>
              <a:t>дію</a:t>
            </a:r>
            <a:r>
              <a:rPr lang="ru-RU" altLang="ru-RU" sz="2400" dirty="0" smtClean="0"/>
              <a:t> </a:t>
            </a:r>
            <a:r>
              <a:rPr lang="ru-RU" altLang="ru-RU" sz="2400" dirty="0" err="1" smtClean="0"/>
              <a:t>протягом</a:t>
            </a:r>
            <a:r>
              <a:rPr lang="ru-RU" altLang="ru-RU" sz="2400" dirty="0" smtClean="0"/>
              <a:t> </a:t>
            </a:r>
            <a:r>
              <a:rPr lang="ru-RU" altLang="ru-RU" sz="2400" dirty="0" err="1" smtClean="0"/>
              <a:t>тривалого</a:t>
            </a:r>
            <a:r>
              <a:rPr lang="ru-RU" altLang="ru-RU" sz="2400" dirty="0" smtClean="0"/>
              <a:t> часу;</a:t>
            </a:r>
          </a:p>
          <a:p>
            <a:pPr marL="0" indent="0" algn="just" eaLnBrk="1" hangingPunct="1">
              <a:lnSpc>
                <a:spcPct val="90000"/>
              </a:lnSpc>
              <a:buFont typeface="Wingdings" panose="05000000000000000000" pitchFamily="2" charset="2"/>
              <a:buNone/>
            </a:pPr>
            <a:r>
              <a:rPr lang="ru-RU" altLang="ru-RU" sz="2400" dirty="0" smtClean="0"/>
              <a:t>е) </a:t>
            </a:r>
            <a:r>
              <a:rPr lang="ru-RU" altLang="ru-RU" sz="2400" dirty="0" err="1" smtClean="0"/>
              <a:t>поєднання</a:t>
            </a:r>
            <a:r>
              <a:rPr lang="ru-RU" altLang="ru-RU" sz="2400" dirty="0" smtClean="0"/>
              <a:t> в одному </a:t>
            </a:r>
            <a:r>
              <a:rPr lang="ru-RU" altLang="ru-RU" sz="2400" dirty="0" err="1" smtClean="0"/>
              <a:t>місці</a:t>
            </a:r>
            <a:r>
              <a:rPr lang="ru-RU" altLang="ru-RU" sz="2400" dirty="0" smtClean="0"/>
              <a:t> </a:t>
            </a:r>
            <a:r>
              <a:rPr lang="ru-RU" altLang="ru-RU" sz="2400" dirty="0" err="1" smtClean="0"/>
              <a:t>несумісних</a:t>
            </a:r>
            <a:r>
              <a:rPr lang="ru-RU" altLang="ru-RU" sz="2400" dirty="0" smtClean="0"/>
              <a:t> </a:t>
            </a:r>
            <a:r>
              <a:rPr lang="ru-RU" altLang="ru-RU" sz="2400" dirty="0" err="1" smtClean="0"/>
              <a:t>між</a:t>
            </a:r>
            <a:r>
              <a:rPr lang="ru-RU" altLang="ru-RU" sz="2400" dirty="0" smtClean="0"/>
              <a:t> собою в чистому </a:t>
            </a:r>
            <a:r>
              <a:rPr lang="ru-RU" altLang="ru-RU" sz="2400" dirty="0" err="1" smtClean="0"/>
              <a:t>вигляді</a:t>
            </a:r>
            <a:r>
              <a:rPr lang="ru-RU" altLang="ru-RU" sz="2400" dirty="0" smtClean="0"/>
              <a:t> </a:t>
            </a:r>
            <a:r>
              <a:rPr lang="ru-RU" altLang="ru-RU" sz="2400" dirty="0" err="1" smtClean="0"/>
              <a:t>ліків</a:t>
            </a:r>
            <a:r>
              <a:rPr lang="ru-RU" altLang="ru-RU" sz="2400" dirty="0" smtClean="0"/>
              <a:t> (</a:t>
            </a:r>
            <a:r>
              <a:rPr lang="ru-RU" altLang="ru-RU" sz="2400" dirty="0" err="1" smtClean="0"/>
              <a:t>використання</a:t>
            </a:r>
            <a:r>
              <a:rPr lang="ru-RU" altLang="ru-RU" sz="2400" dirty="0" smtClean="0"/>
              <a:t> </a:t>
            </a:r>
            <a:r>
              <a:rPr lang="ru-RU" altLang="ru-RU" sz="2400" dirty="0" err="1" smtClean="0"/>
              <a:t>розділових</a:t>
            </a:r>
            <a:r>
              <a:rPr lang="ru-RU" altLang="ru-RU" sz="2400" dirty="0" smtClean="0"/>
              <a:t> </a:t>
            </a:r>
            <a:r>
              <a:rPr lang="ru-RU" altLang="ru-RU" sz="2400" dirty="0" err="1" smtClean="0"/>
              <a:t>покриттів</a:t>
            </a:r>
            <a:r>
              <a:rPr lang="ru-RU" altLang="ru-RU" sz="2400" dirty="0" smtClean="0"/>
              <a:t>);</a:t>
            </a:r>
          </a:p>
          <a:p>
            <a:pPr marL="0" indent="0" algn="just" eaLnBrk="1" hangingPunct="1">
              <a:lnSpc>
                <a:spcPct val="90000"/>
              </a:lnSpc>
              <a:buFont typeface="Wingdings" panose="05000000000000000000" pitchFamily="2" charset="2"/>
              <a:buNone/>
            </a:pPr>
            <a:r>
              <a:rPr lang="ru-RU" altLang="ru-RU" sz="2400" dirty="0" smtClean="0"/>
              <a:t>ж) </a:t>
            </a:r>
            <a:r>
              <a:rPr lang="ru-RU" altLang="ru-RU" sz="2400" dirty="0" smtClean="0"/>
              <a:t>"</a:t>
            </a:r>
            <a:r>
              <a:rPr lang="ru-RU" altLang="ru-RU" sz="2400" dirty="0" err="1" smtClean="0"/>
              <a:t>перетворення</a:t>
            </a:r>
            <a:r>
              <a:rPr lang="ru-RU" altLang="ru-RU" sz="2400" dirty="0" smtClean="0"/>
              <a:t>" </a:t>
            </a:r>
            <a:r>
              <a:rPr lang="ru-RU" altLang="ru-RU" sz="2400" dirty="0" err="1" smtClean="0"/>
              <a:t>рідин</a:t>
            </a:r>
            <a:r>
              <a:rPr lang="ru-RU" altLang="ru-RU" sz="2400" dirty="0" smtClean="0"/>
              <a:t> і </a:t>
            </a:r>
            <a:r>
              <a:rPr lang="ru-RU" altLang="ru-RU" sz="2400" dirty="0" err="1" smtClean="0"/>
              <a:t>газів</a:t>
            </a:r>
            <a:r>
              <a:rPr lang="ru-RU" altLang="ru-RU" sz="2400" dirty="0" smtClean="0"/>
              <a:t> в </a:t>
            </a:r>
            <a:r>
              <a:rPr lang="ru-RU" altLang="ru-RU" sz="2400" dirty="0" err="1" smtClean="0"/>
              <a:t>псевдотвердое</a:t>
            </a:r>
            <a:r>
              <a:rPr lang="ru-RU" altLang="ru-RU" sz="2400" dirty="0" smtClean="0"/>
              <a:t> стан, </a:t>
            </a:r>
            <a:r>
              <a:rPr lang="ru-RU" altLang="ru-RU" sz="2400" dirty="0" err="1" smtClean="0"/>
              <a:t>тобто</a:t>
            </a:r>
            <a:r>
              <a:rPr lang="ru-RU" altLang="ru-RU" sz="2400" dirty="0" smtClean="0"/>
              <a:t> в </a:t>
            </a:r>
            <a:r>
              <a:rPr lang="ru-RU" altLang="ru-RU" sz="2400" dirty="0" err="1" smtClean="0"/>
              <a:t>сипучу</a:t>
            </a:r>
            <a:r>
              <a:rPr lang="ru-RU" altLang="ru-RU" sz="2400" dirty="0" smtClean="0"/>
              <a:t> </a:t>
            </a:r>
            <a:r>
              <a:rPr lang="ru-RU" altLang="ru-RU" sz="2400" dirty="0" err="1" smtClean="0"/>
              <a:t>масу</a:t>
            </a:r>
            <a:r>
              <a:rPr lang="ru-RU" altLang="ru-RU" sz="2400" dirty="0" smtClean="0"/>
              <a:t>, </a:t>
            </a:r>
            <a:r>
              <a:rPr lang="ru-RU" altLang="ru-RU" sz="2400" dirty="0" err="1" smtClean="0"/>
              <a:t>що</a:t>
            </a:r>
            <a:r>
              <a:rPr lang="ru-RU" altLang="ru-RU" sz="2400" dirty="0" smtClean="0"/>
              <a:t> </a:t>
            </a:r>
            <a:r>
              <a:rPr lang="ru-RU" altLang="ru-RU" sz="2400" dirty="0" err="1" smtClean="0"/>
              <a:t>складається</a:t>
            </a:r>
            <a:r>
              <a:rPr lang="ru-RU" altLang="ru-RU" sz="2400" dirty="0" smtClean="0"/>
              <a:t> з </a:t>
            </a:r>
            <a:r>
              <a:rPr lang="ru-RU" altLang="ru-RU" sz="2400" dirty="0" err="1" smtClean="0"/>
              <a:t>мікрокапсул</a:t>
            </a:r>
            <a:r>
              <a:rPr lang="ru-RU" altLang="ru-RU" sz="2400" dirty="0" smtClean="0"/>
              <a:t> з твердою </a:t>
            </a:r>
            <a:r>
              <a:rPr lang="ru-RU" altLang="ru-RU" sz="2400" dirty="0" err="1" smtClean="0"/>
              <a:t>оболонкою</a:t>
            </a:r>
            <a:r>
              <a:rPr lang="ru-RU" altLang="ru-RU" sz="2400" dirty="0" smtClean="0"/>
              <a:t>, </a:t>
            </a:r>
            <a:r>
              <a:rPr lang="ru-RU" altLang="ru-RU" sz="2400" dirty="0" err="1" smtClean="0"/>
              <a:t>заповнених</a:t>
            </a:r>
            <a:r>
              <a:rPr lang="ru-RU" altLang="ru-RU" sz="2400" dirty="0" smtClean="0"/>
              <a:t> </a:t>
            </a:r>
            <a:r>
              <a:rPr lang="ru-RU" altLang="ru-RU" sz="2400" dirty="0" err="1" smtClean="0"/>
              <a:t>рідкими</a:t>
            </a:r>
            <a:r>
              <a:rPr lang="ru-RU" altLang="ru-RU" sz="2400" dirty="0" smtClean="0"/>
              <a:t> </a:t>
            </a:r>
            <a:r>
              <a:rPr lang="ru-RU" altLang="ru-RU" sz="2400" dirty="0" err="1" smtClean="0"/>
              <a:t>або</a:t>
            </a:r>
            <a:r>
              <a:rPr lang="ru-RU" altLang="ru-RU" sz="2400" dirty="0" smtClean="0"/>
              <a:t> </a:t>
            </a:r>
            <a:r>
              <a:rPr lang="ru-RU" altLang="ru-RU" sz="2400" dirty="0" err="1" smtClean="0"/>
              <a:t>газоподібними</a:t>
            </a:r>
            <a:r>
              <a:rPr lang="ru-RU" altLang="ru-RU" sz="2400" dirty="0" smtClean="0"/>
              <a:t> </a:t>
            </a:r>
            <a:r>
              <a:rPr lang="ru-RU" altLang="ru-RU" sz="2400" dirty="0" err="1" smtClean="0"/>
              <a:t>лікарськими</a:t>
            </a:r>
            <a:r>
              <a:rPr lang="ru-RU" altLang="ru-RU" sz="2400" dirty="0" smtClean="0"/>
              <a:t> </a:t>
            </a:r>
            <a:r>
              <a:rPr lang="ru-RU" altLang="ru-RU" sz="2400" dirty="0" err="1" smtClean="0"/>
              <a:t>речовинами</a:t>
            </a:r>
            <a:r>
              <a:rPr lang="ru-RU" altLang="ru-RU" sz="2400" dirty="0" smtClean="0"/>
              <a:t>. тошнотворных лекарств</a:t>
            </a:r>
            <a:r>
              <a:rPr lang="ru-RU" altLang="ru-RU" sz="2400" dirty="0" smtClean="0"/>
              <a:t>;</a:t>
            </a:r>
            <a:endParaRPr lang="ru-RU" altLang="ru-RU" sz="2400" dirty="0" smtClean="0"/>
          </a:p>
        </p:txBody>
      </p:sp>
    </p:spTree>
    <p:extLst>
      <p:ext uri="{BB962C8B-B14F-4D97-AF65-F5344CB8AC3E}">
        <p14:creationId xmlns:p14="http://schemas.microsoft.com/office/powerpoint/2010/main" val="278517910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0" y="0"/>
            <a:ext cx="8683625" cy="1341438"/>
          </a:xfrm>
        </p:spPr>
        <p:txBody>
          <a:bodyPr/>
          <a:lstStyle/>
          <a:p>
            <a:pPr algn="ctr" eaLnBrk="1" hangingPunct="1"/>
            <a:r>
              <a:rPr lang="ru-RU" altLang="ru-RU" sz="3000" dirty="0" err="1" smtClean="0"/>
              <a:t>Застосовують</a:t>
            </a:r>
            <a:r>
              <a:rPr lang="ru-RU" altLang="ru-RU" sz="3000" dirty="0" smtClean="0"/>
              <a:t> 2 </a:t>
            </a:r>
            <a:r>
              <a:rPr lang="ru-RU" altLang="ru-RU" sz="3000" dirty="0" err="1" smtClean="0"/>
              <a:t>типи</a:t>
            </a:r>
            <a:r>
              <a:rPr lang="ru-RU" altLang="ru-RU" sz="3000" dirty="0" smtClean="0"/>
              <a:t> </a:t>
            </a:r>
            <a:r>
              <a:rPr lang="ru-RU" altLang="ru-RU" sz="3000" dirty="0" err="1" smtClean="0"/>
              <a:t>оболонок</a:t>
            </a:r>
            <a:r>
              <a:rPr lang="ru-RU" altLang="ru-RU" sz="3000" dirty="0" smtClean="0"/>
              <a:t> </a:t>
            </a:r>
            <a:r>
              <a:rPr lang="ru-RU" altLang="ru-RU" sz="3000" dirty="0" err="1" smtClean="0"/>
              <a:t>мікрокапсул</a:t>
            </a:r>
            <a:r>
              <a:rPr lang="ru-RU" altLang="ru-RU" sz="3000" dirty="0" smtClean="0"/>
              <a:t> в </a:t>
            </a:r>
            <a:r>
              <a:rPr lang="ru-RU" altLang="ru-RU" sz="3000" dirty="0" err="1" smtClean="0"/>
              <a:t>залежності</a:t>
            </a:r>
            <a:r>
              <a:rPr lang="ru-RU" altLang="ru-RU" sz="3000" dirty="0" smtClean="0"/>
              <a:t> </a:t>
            </a:r>
            <a:r>
              <a:rPr lang="ru-RU" altLang="ru-RU" sz="3000" dirty="0" err="1" smtClean="0"/>
              <a:t>від</a:t>
            </a:r>
            <a:r>
              <a:rPr lang="ru-RU" altLang="ru-RU" sz="3000" dirty="0" smtClean="0"/>
              <a:t> </a:t>
            </a:r>
            <a:r>
              <a:rPr lang="ru-RU" altLang="ru-RU" sz="3000" dirty="0" err="1" smtClean="0"/>
              <a:t>виконуваного</a:t>
            </a:r>
            <a:r>
              <a:rPr lang="ru-RU" altLang="ru-RU" sz="3000" dirty="0" smtClean="0"/>
              <a:t> </a:t>
            </a:r>
            <a:r>
              <a:rPr lang="ru-RU" altLang="ru-RU" sz="3000" dirty="0" smtClean="0"/>
              <a:t>ними </a:t>
            </a:r>
            <a:r>
              <a:rPr lang="ru-RU" altLang="ru-RU" sz="3000" dirty="0" err="1" smtClean="0"/>
              <a:t>завдання</a:t>
            </a:r>
            <a:r>
              <a:rPr lang="ru-RU" altLang="ru-RU" sz="3000" dirty="0" smtClean="0"/>
              <a:t>:</a:t>
            </a:r>
          </a:p>
        </p:txBody>
      </p:sp>
      <p:sp>
        <p:nvSpPr>
          <p:cNvPr id="55299" name="Rectangle 3"/>
          <p:cNvSpPr>
            <a:spLocks noGrp="1" noChangeArrowheads="1"/>
          </p:cNvSpPr>
          <p:nvPr>
            <p:ph type="body" idx="4294967295"/>
          </p:nvPr>
        </p:nvSpPr>
        <p:spPr>
          <a:xfrm>
            <a:off x="323850" y="1557338"/>
            <a:ext cx="8496300" cy="4886325"/>
          </a:xfrm>
        </p:spPr>
        <p:txBody>
          <a:bodyPr/>
          <a:lstStyle/>
          <a:p>
            <a:pPr algn="just" eaLnBrk="1" hangingPunct="1">
              <a:lnSpc>
                <a:spcPct val="90000"/>
              </a:lnSpc>
              <a:buFont typeface="Wingdings" panose="05000000000000000000" pitchFamily="2" charset="2"/>
              <a:buAutoNum type="arabicPeriod"/>
              <a:defRPr/>
            </a:pPr>
            <a:r>
              <a:rPr lang="ru-RU" altLang="ru-RU" sz="1800" dirty="0" err="1"/>
              <a:t>Оболонки</a:t>
            </a:r>
            <a:r>
              <a:rPr lang="ru-RU" altLang="ru-RU" sz="1800" dirty="0"/>
              <a:t> практично </a:t>
            </a:r>
            <a:r>
              <a:rPr lang="ru-RU" altLang="ru-RU" sz="1800" dirty="0" err="1"/>
              <a:t>непроникні</a:t>
            </a:r>
            <a:r>
              <a:rPr lang="ru-RU" altLang="ru-RU" sz="1800" dirty="0"/>
              <a:t> для </a:t>
            </a:r>
            <a:r>
              <a:rPr lang="ru-RU" altLang="ru-RU" sz="1800" dirty="0" err="1"/>
              <a:t>капсуліруемого</a:t>
            </a:r>
            <a:r>
              <a:rPr lang="ru-RU" altLang="ru-RU" sz="1800" dirty="0"/>
              <a:t> речовини і </a:t>
            </a:r>
            <a:r>
              <a:rPr lang="ru-RU" altLang="ru-RU" sz="1800" dirty="0" err="1"/>
              <a:t>його</a:t>
            </a:r>
            <a:r>
              <a:rPr lang="ru-RU" altLang="ru-RU" sz="1800" dirty="0"/>
              <a:t> </a:t>
            </a:r>
            <a:r>
              <a:rPr lang="ru-RU" altLang="ru-RU" sz="1800" dirty="0" err="1"/>
              <a:t>розчинників</a:t>
            </a:r>
            <a:r>
              <a:rPr lang="ru-RU" altLang="ru-RU" sz="1800" dirty="0"/>
              <a:t>, але </a:t>
            </a:r>
            <a:r>
              <a:rPr lang="ru-RU" altLang="ru-RU" sz="1800" dirty="0" err="1"/>
              <a:t>розчиняється</a:t>
            </a:r>
            <a:r>
              <a:rPr lang="ru-RU" altLang="ru-RU" sz="1800" dirty="0"/>
              <a:t> або </a:t>
            </a:r>
            <a:r>
              <a:rPr lang="ru-RU" altLang="ru-RU" sz="1800" dirty="0" err="1"/>
              <a:t>руйнується</a:t>
            </a:r>
            <a:r>
              <a:rPr lang="ru-RU" altLang="ru-RU" sz="1800" dirty="0"/>
              <a:t> при </a:t>
            </a:r>
            <a:r>
              <a:rPr lang="ru-RU" altLang="ru-RU" sz="1800" dirty="0" err="1"/>
              <a:t>певних</a:t>
            </a:r>
            <a:r>
              <a:rPr lang="ru-RU" altLang="ru-RU" sz="1800" dirty="0"/>
              <a:t> </a:t>
            </a:r>
            <a:r>
              <a:rPr lang="ru-RU" altLang="ru-RU" sz="1800" dirty="0" err="1"/>
              <a:t>умовах</a:t>
            </a:r>
            <a:r>
              <a:rPr lang="ru-RU" altLang="ru-RU" sz="1800" dirty="0"/>
              <a:t> (температура, рН, </a:t>
            </a:r>
            <a:r>
              <a:rPr lang="ru-RU" altLang="ru-RU" sz="1800" dirty="0" err="1"/>
              <a:t>тиск</a:t>
            </a:r>
            <a:r>
              <a:rPr lang="ru-RU" altLang="ru-RU" sz="1800" dirty="0"/>
              <a:t>) або в </a:t>
            </a:r>
            <a:r>
              <a:rPr lang="ru-RU" altLang="ru-RU" sz="1800" dirty="0" err="1"/>
              <a:t>певних</a:t>
            </a:r>
            <a:r>
              <a:rPr lang="ru-RU" altLang="ru-RU" sz="1800" dirty="0"/>
              <a:t> </a:t>
            </a:r>
            <a:r>
              <a:rPr lang="ru-RU" altLang="ru-RU" sz="1800" dirty="0" err="1"/>
              <a:t>ділянках</a:t>
            </a:r>
            <a:r>
              <a:rPr lang="ru-RU" altLang="ru-RU" sz="1800" dirty="0"/>
              <a:t> </a:t>
            </a:r>
            <a:r>
              <a:rPr lang="ru-RU" altLang="ru-RU" sz="1800" dirty="0" err="1"/>
              <a:t>шлунково-кишкового</a:t>
            </a:r>
            <a:r>
              <a:rPr lang="ru-RU" altLang="ru-RU" sz="1800" dirty="0"/>
              <a:t> тракту; 2. </a:t>
            </a:r>
            <a:r>
              <a:rPr lang="ru-RU" altLang="ru-RU" sz="1800" dirty="0" err="1"/>
              <a:t>оболонка</a:t>
            </a:r>
            <a:r>
              <a:rPr lang="ru-RU" altLang="ru-RU" sz="1800" dirty="0"/>
              <a:t> не </a:t>
            </a:r>
            <a:r>
              <a:rPr lang="ru-RU" altLang="ru-RU" sz="1800" dirty="0" err="1"/>
              <a:t>розчиняються</a:t>
            </a:r>
            <a:r>
              <a:rPr lang="ru-RU" altLang="ru-RU" sz="1800" dirty="0"/>
              <a:t> і не </a:t>
            </a:r>
            <a:r>
              <a:rPr lang="ru-RU" altLang="ru-RU" sz="1800" dirty="0" err="1"/>
              <a:t>руйнуються</a:t>
            </a:r>
            <a:r>
              <a:rPr lang="ru-RU" altLang="ru-RU" sz="1800" dirty="0"/>
              <a:t> в травному </a:t>
            </a:r>
            <a:r>
              <a:rPr lang="ru-RU" altLang="ru-RU" sz="1800" dirty="0" err="1"/>
              <a:t>тракті</a:t>
            </a:r>
            <a:r>
              <a:rPr lang="ru-RU" altLang="ru-RU" sz="1800" dirty="0"/>
              <a:t>, але </a:t>
            </a:r>
            <a:r>
              <a:rPr lang="ru-RU" altLang="ru-RU" sz="1800" dirty="0" err="1"/>
              <a:t>проникні</a:t>
            </a:r>
            <a:r>
              <a:rPr lang="ru-RU" altLang="ru-RU" sz="1800" dirty="0"/>
              <a:t> для води, </a:t>
            </a:r>
            <a:r>
              <a:rPr lang="ru-RU" altLang="ru-RU" sz="1800" dirty="0" err="1"/>
              <a:t>шлункового</a:t>
            </a:r>
            <a:r>
              <a:rPr lang="ru-RU" altLang="ru-RU" sz="1800" dirty="0"/>
              <a:t> соку і </a:t>
            </a:r>
            <a:r>
              <a:rPr lang="ru-RU" altLang="ru-RU" sz="1800" dirty="0" err="1"/>
              <a:t>включених</a:t>
            </a:r>
            <a:r>
              <a:rPr lang="ru-RU" altLang="ru-RU" sz="1800" dirty="0"/>
              <a:t> речовин.</a:t>
            </a:r>
            <a:endParaRPr lang="ru-RU" altLang="ru-RU" sz="1800" dirty="0" smtClean="0"/>
          </a:p>
          <a:p>
            <a:pPr marL="0" indent="0" algn="just" eaLnBrk="1" hangingPunct="1">
              <a:lnSpc>
                <a:spcPct val="90000"/>
              </a:lnSpc>
              <a:buFont typeface="Wingdings" panose="05000000000000000000" pitchFamily="2" charset="2"/>
              <a:buNone/>
              <a:defRPr/>
            </a:pPr>
            <a:r>
              <a:rPr lang="ru-RU" altLang="ru-RU" sz="2800" b="1" dirty="0" err="1"/>
              <a:t>Процес</a:t>
            </a:r>
            <a:r>
              <a:rPr lang="ru-RU" altLang="ru-RU" sz="2800" b="1" dirty="0"/>
              <a:t> </a:t>
            </a:r>
            <a:r>
              <a:rPr lang="ru-RU" altLang="ru-RU" sz="2800" b="1" dirty="0" err="1"/>
              <a:t>вивільнення</a:t>
            </a:r>
            <a:r>
              <a:rPr lang="ru-RU" altLang="ru-RU" sz="2800" b="1" dirty="0"/>
              <a:t> лек. речовини </a:t>
            </a:r>
            <a:r>
              <a:rPr lang="ru-RU" altLang="ru-RU" sz="2800" b="1" dirty="0" err="1"/>
              <a:t>протікає</a:t>
            </a:r>
            <a:r>
              <a:rPr lang="ru-RU" altLang="ru-RU" sz="2800" b="1" dirty="0"/>
              <a:t> в три </a:t>
            </a:r>
            <a:r>
              <a:rPr lang="ru-RU" altLang="ru-RU" sz="2800" b="1" dirty="0" err="1"/>
              <a:t>стадії</a:t>
            </a:r>
            <a:r>
              <a:rPr lang="ru-RU" altLang="ru-RU" sz="2800" b="1" dirty="0"/>
              <a:t>:</a:t>
            </a:r>
          </a:p>
          <a:p>
            <a:pPr marL="0" indent="0" algn="just" eaLnBrk="1" hangingPunct="1">
              <a:lnSpc>
                <a:spcPct val="90000"/>
              </a:lnSpc>
              <a:buFont typeface="Wingdings" panose="05000000000000000000" pitchFamily="2" charset="2"/>
              <a:buNone/>
              <a:defRPr/>
            </a:pPr>
            <a:r>
              <a:rPr lang="ru-RU" altLang="ru-RU" sz="2800" b="1" dirty="0"/>
              <a:t>-</a:t>
            </a:r>
            <a:r>
              <a:rPr lang="ru-RU" altLang="ru-RU" sz="2800" b="1" dirty="0" err="1"/>
              <a:t>пронікновеніі</a:t>
            </a:r>
            <a:r>
              <a:rPr lang="ru-RU" altLang="ru-RU" sz="2800" b="1" dirty="0"/>
              <a:t> </a:t>
            </a:r>
            <a:r>
              <a:rPr lang="ru-RU" altLang="ru-RU" sz="2800" b="1" dirty="0" err="1"/>
              <a:t>біологічної</a:t>
            </a:r>
            <a:r>
              <a:rPr lang="ru-RU" altLang="ru-RU" sz="2800" b="1" dirty="0"/>
              <a:t> </a:t>
            </a:r>
            <a:r>
              <a:rPr lang="ru-RU" altLang="ru-RU" sz="2800" b="1" dirty="0" err="1"/>
              <a:t>рідини</a:t>
            </a:r>
            <a:r>
              <a:rPr lang="ru-RU" altLang="ru-RU" sz="2800" b="1" dirty="0"/>
              <a:t> в </a:t>
            </a:r>
            <a:r>
              <a:rPr lang="ru-RU" altLang="ru-RU" sz="2800" b="1" dirty="0" err="1"/>
              <a:t>капсули</a:t>
            </a:r>
            <a:r>
              <a:rPr lang="ru-RU" altLang="ru-RU" sz="2800" b="1" dirty="0"/>
              <a:t>; -</a:t>
            </a:r>
            <a:r>
              <a:rPr lang="ru-RU" altLang="ru-RU" sz="2800" b="1" dirty="0" err="1"/>
              <a:t>розчинення</a:t>
            </a:r>
            <a:r>
              <a:rPr lang="ru-RU" altLang="ru-RU" sz="2800" b="1" dirty="0"/>
              <a:t> лек. речовини </a:t>
            </a:r>
            <a:r>
              <a:rPr lang="ru-RU" altLang="ru-RU" sz="2800" b="1" dirty="0" err="1"/>
              <a:t>всередині</a:t>
            </a:r>
            <a:r>
              <a:rPr lang="ru-RU" altLang="ru-RU" sz="2800" b="1" dirty="0"/>
              <a:t> </a:t>
            </a:r>
            <a:r>
              <a:rPr lang="ru-RU" altLang="ru-RU" sz="2800" b="1" dirty="0" err="1"/>
              <a:t>капсули</a:t>
            </a:r>
            <a:r>
              <a:rPr lang="ru-RU" altLang="ru-RU" sz="2800" b="1" dirty="0"/>
              <a:t>; - </a:t>
            </a:r>
            <a:r>
              <a:rPr lang="ru-RU" altLang="ru-RU" sz="2800" b="1" dirty="0" err="1"/>
              <a:t>вихід</a:t>
            </a:r>
            <a:r>
              <a:rPr lang="ru-RU" altLang="ru-RU" sz="2800" b="1" dirty="0"/>
              <a:t> (</a:t>
            </a:r>
            <a:r>
              <a:rPr lang="ru-RU" altLang="ru-RU" sz="2800" b="1" dirty="0" err="1"/>
              <a:t>дифузія</a:t>
            </a:r>
            <a:r>
              <a:rPr lang="ru-RU" altLang="ru-RU" sz="2800" b="1" dirty="0"/>
              <a:t>) </a:t>
            </a:r>
            <a:r>
              <a:rPr lang="ru-RU" altLang="ru-RU" sz="2800" b="1" dirty="0" err="1"/>
              <a:t>розчиненої</a:t>
            </a:r>
            <a:r>
              <a:rPr lang="ru-RU" altLang="ru-RU" sz="2800" b="1" dirty="0"/>
              <a:t> речовини </a:t>
            </a:r>
            <a:r>
              <a:rPr lang="ru-RU" altLang="ru-RU" sz="2800" b="1" dirty="0" err="1"/>
              <a:t>назовні</a:t>
            </a:r>
            <a:r>
              <a:rPr lang="ru-RU" altLang="ru-RU" sz="2800" b="1" dirty="0"/>
              <a:t> </a:t>
            </a:r>
            <a:r>
              <a:rPr lang="ru-RU" altLang="ru-RU" sz="2800" b="1" dirty="0" err="1"/>
              <a:t>завдяки</a:t>
            </a:r>
            <a:r>
              <a:rPr lang="ru-RU" altLang="ru-RU" sz="2800" b="1" dirty="0"/>
              <a:t> наявності </a:t>
            </a:r>
            <a:r>
              <a:rPr lang="ru-RU" altLang="ru-RU" sz="2800" b="1" dirty="0" err="1"/>
              <a:t>різниці</a:t>
            </a:r>
            <a:r>
              <a:rPr lang="ru-RU" altLang="ru-RU" sz="2800" b="1" dirty="0"/>
              <a:t> </a:t>
            </a:r>
            <a:r>
              <a:rPr lang="ru-RU" altLang="ru-RU" sz="2800" b="1" dirty="0" err="1"/>
              <a:t>концентрації</a:t>
            </a:r>
            <a:r>
              <a:rPr lang="ru-RU" altLang="ru-RU" sz="2800" b="1" dirty="0"/>
              <a:t> </a:t>
            </a:r>
            <a:r>
              <a:rPr lang="ru-RU" altLang="ru-RU" sz="2800" b="1" dirty="0" err="1"/>
              <a:t>всередині</a:t>
            </a:r>
            <a:r>
              <a:rPr lang="ru-RU" altLang="ru-RU" sz="2800" b="1" dirty="0"/>
              <a:t> і поза </a:t>
            </a:r>
            <a:r>
              <a:rPr lang="ru-RU" altLang="ru-RU" sz="2800" b="1" dirty="0" err="1"/>
              <a:t>капсули</a:t>
            </a:r>
            <a:r>
              <a:rPr lang="ru-RU" altLang="ru-RU" sz="2800" b="1" dirty="0"/>
              <a:t>.</a:t>
            </a:r>
            <a:endParaRPr lang="ru-RU" altLang="ru-RU" sz="1800" b="1" dirty="0" smtClean="0"/>
          </a:p>
        </p:txBody>
      </p:sp>
    </p:spTree>
    <p:extLst>
      <p:ext uri="{BB962C8B-B14F-4D97-AF65-F5344CB8AC3E}">
        <p14:creationId xmlns:p14="http://schemas.microsoft.com/office/powerpoint/2010/main" val="20075487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07504" y="0"/>
            <a:ext cx="8712968" cy="980728"/>
          </a:xfrm>
        </p:spPr>
        <p:txBody>
          <a:bodyPr/>
          <a:lstStyle/>
          <a:p>
            <a:pPr algn="ctr" eaLnBrk="1" hangingPunct="1"/>
            <a:r>
              <a:rPr lang="ru-RU" altLang="ru-RU" sz="2800" dirty="0" smtClean="0"/>
              <a:t>НОМЕНКЛАТУРА </a:t>
            </a:r>
            <a:r>
              <a:rPr lang="ru-RU" altLang="ru-RU" sz="2800" dirty="0" err="1" smtClean="0"/>
              <a:t>мікрокапсульовані</a:t>
            </a:r>
            <a:r>
              <a:rPr lang="ru-RU" altLang="ru-RU" sz="2800" dirty="0" smtClean="0"/>
              <a:t> ПРЕПАРАТІВ</a:t>
            </a:r>
          </a:p>
        </p:txBody>
      </p:sp>
      <p:sp>
        <p:nvSpPr>
          <p:cNvPr id="22531" name="Rectangle 3"/>
          <p:cNvSpPr>
            <a:spLocks noGrp="1" noChangeArrowheads="1"/>
          </p:cNvSpPr>
          <p:nvPr>
            <p:ph type="body" idx="4294967295"/>
          </p:nvPr>
        </p:nvSpPr>
        <p:spPr>
          <a:xfrm>
            <a:off x="0" y="1340768"/>
            <a:ext cx="8820472" cy="4392488"/>
          </a:xfrm>
        </p:spPr>
        <p:txBody>
          <a:bodyPr>
            <a:noAutofit/>
          </a:bodyPr>
          <a:lstStyle/>
          <a:p>
            <a:pPr marL="0" indent="0" algn="just" eaLnBrk="1" hangingPunct="1">
              <a:buFont typeface="Wingdings" panose="05000000000000000000" pitchFamily="2" charset="2"/>
              <a:buNone/>
            </a:pPr>
            <a:r>
              <a:rPr lang="ru-RU" altLang="ru-RU" sz="1600" b="1" dirty="0" err="1" smtClean="0"/>
              <a:t>Анальгетичні</a:t>
            </a:r>
            <a:r>
              <a:rPr lang="ru-RU" altLang="ru-RU" sz="1600" b="1" dirty="0" smtClean="0"/>
              <a:t> </a:t>
            </a:r>
            <a:r>
              <a:rPr lang="ru-RU" altLang="ru-RU" sz="1600" b="1" dirty="0" err="1" smtClean="0"/>
              <a:t>засоби</a:t>
            </a:r>
            <a:r>
              <a:rPr lang="ru-RU" altLang="ru-RU" sz="1600" b="1" dirty="0" smtClean="0"/>
              <a:t>: </a:t>
            </a:r>
            <a:r>
              <a:rPr lang="ru-RU" altLang="ru-RU" sz="1600" b="1" dirty="0" err="1" smtClean="0"/>
              <a:t>ацетилсаліцилова</a:t>
            </a:r>
            <a:r>
              <a:rPr lang="ru-RU" altLang="ru-RU" sz="1600" b="1" dirty="0" smtClean="0"/>
              <a:t> кислота, </a:t>
            </a:r>
            <a:r>
              <a:rPr lang="ru-RU" altLang="ru-RU" sz="1600" b="1" dirty="0" err="1" smtClean="0"/>
              <a:t>саліцилат</a:t>
            </a:r>
            <a:r>
              <a:rPr lang="ru-RU" altLang="ru-RU" sz="1600" b="1" dirty="0" smtClean="0"/>
              <a:t> </a:t>
            </a:r>
            <a:r>
              <a:rPr lang="ru-RU" altLang="ru-RU" sz="1600" b="1" dirty="0" err="1" smtClean="0"/>
              <a:t>натрію</a:t>
            </a:r>
            <a:r>
              <a:rPr lang="ru-RU" altLang="ru-RU" sz="1600" b="1" dirty="0" smtClean="0"/>
              <a:t>, </a:t>
            </a:r>
            <a:r>
              <a:rPr lang="ru-RU" altLang="ru-RU" sz="1600" b="1" dirty="0" err="1" smtClean="0"/>
              <a:t>саліциламід</a:t>
            </a:r>
            <a:r>
              <a:rPr lang="ru-RU" altLang="ru-RU" sz="1600" b="1" dirty="0" smtClean="0"/>
              <a:t>, </a:t>
            </a:r>
            <a:r>
              <a:rPr lang="ru-RU" altLang="ru-RU" sz="1600" b="1" dirty="0" err="1" smtClean="0"/>
              <a:t>індометацин</a:t>
            </a:r>
            <a:endParaRPr lang="ru-RU" altLang="ru-RU" sz="1600" b="1" dirty="0" smtClean="0"/>
          </a:p>
          <a:p>
            <a:pPr marL="0" indent="0" algn="just" eaLnBrk="1" hangingPunct="1">
              <a:buFont typeface="Wingdings" panose="05000000000000000000" pitchFamily="2" charset="2"/>
              <a:buNone/>
            </a:pPr>
            <a:r>
              <a:rPr lang="ru-RU" altLang="ru-RU" sz="1600" b="1" dirty="0" err="1" smtClean="0"/>
              <a:t>Антибіотики</a:t>
            </a:r>
            <a:r>
              <a:rPr lang="ru-RU" altLang="ru-RU" sz="1600" b="1" dirty="0" smtClean="0"/>
              <a:t>: </a:t>
            </a:r>
            <a:r>
              <a:rPr lang="ru-RU" altLang="ru-RU" sz="1600" b="1" dirty="0" err="1" smtClean="0"/>
              <a:t>окситетрациклин</a:t>
            </a:r>
            <a:r>
              <a:rPr lang="ru-RU" altLang="ru-RU" sz="1600" b="1" dirty="0" smtClean="0"/>
              <a:t>, </a:t>
            </a:r>
            <a:r>
              <a:rPr lang="ru-RU" altLang="ru-RU" sz="1600" b="1" dirty="0" err="1" smtClean="0"/>
              <a:t>левоміцетин</a:t>
            </a:r>
            <a:r>
              <a:rPr lang="ru-RU" altLang="ru-RU" sz="1600" b="1" dirty="0" smtClean="0"/>
              <a:t>, </a:t>
            </a:r>
            <a:r>
              <a:rPr lang="ru-RU" altLang="ru-RU" sz="1600" b="1" dirty="0" err="1" smtClean="0"/>
              <a:t>ампіцилін</a:t>
            </a:r>
            <a:r>
              <a:rPr lang="ru-RU" altLang="ru-RU" sz="1600" b="1" dirty="0" smtClean="0"/>
              <a:t>, </a:t>
            </a:r>
            <a:r>
              <a:rPr lang="ru-RU" altLang="ru-RU" sz="1600" b="1" dirty="0" err="1" smtClean="0"/>
              <a:t>еритроміцин</a:t>
            </a:r>
            <a:r>
              <a:rPr lang="ru-RU" altLang="ru-RU" sz="1600" b="1" dirty="0" smtClean="0"/>
              <a:t>, </a:t>
            </a:r>
            <a:r>
              <a:rPr lang="ru-RU" altLang="ru-RU" sz="1600" b="1" dirty="0" err="1" smtClean="0"/>
              <a:t>тетрациклін</a:t>
            </a:r>
            <a:r>
              <a:rPr lang="ru-RU" altLang="ru-RU" sz="1600" b="1" dirty="0" smtClean="0"/>
              <a:t>, </a:t>
            </a:r>
            <a:r>
              <a:rPr lang="ru-RU" altLang="ru-RU" sz="1600" b="1" dirty="0" err="1" smtClean="0"/>
              <a:t>пеніцилін</a:t>
            </a:r>
            <a:r>
              <a:rPr lang="ru-RU" altLang="ru-RU" sz="1600" b="1" dirty="0" smtClean="0"/>
              <a:t>-А. </a:t>
            </a:r>
            <a:r>
              <a:rPr lang="ru-RU" altLang="ru-RU" sz="1600" b="1" dirty="0" err="1" smtClean="0"/>
              <a:t>Вітаміни</a:t>
            </a:r>
            <a:r>
              <a:rPr lang="ru-RU" altLang="ru-RU" sz="1600" b="1" dirty="0" smtClean="0"/>
              <a:t>: </a:t>
            </a:r>
            <a:r>
              <a:rPr lang="ru-RU" altLang="ru-RU" sz="1600" b="1" dirty="0" err="1" smtClean="0"/>
              <a:t>нікотинова</a:t>
            </a:r>
            <a:r>
              <a:rPr lang="ru-RU" altLang="ru-RU" sz="1600" b="1" dirty="0" smtClean="0"/>
              <a:t> кислота, </a:t>
            </a:r>
            <a:r>
              <a:rPr lang="ru-RU" altLang="ru-RU" sz="1600" b="1" dirty="0" err="1" smtClean="0"/>
              <a:t>аскорбінова</a:t>
            </a:r>
            <a:r>
              <a:rPr lang="ru-RU" altLang="ru-RU" sz="1600" b="1" dirty="0" smtClean="0"/>
              <a:t> кислота, </a:t>
            </a:r>
            <a:r>
              <a:rPr lang="ru-RU" altLang="ru-RU" sz="1600" b="1" dirty="0" err="1" smtClean="0"/>
              <a:t>тіаміну</a:t>
            </a:r>
            <a:r>
              <a:rPr lang="ru-RU" altLang="ru-RU" sz="1600" b="1" dirty="0" smtClean="0"/>
              <a:t> хлорид, </a:t>
            </a:r>
            <a:r>
              <a:rPr lang="ru-RU" altLang="ru-RU" sz="1600" b="1" dirty="0" err="1" smtClean="0"/>
              <a:t>вітамін</a:t>
            </a:r>
            <a:r>
              <a:rPr lang="ru-RU" altLang="ru-RU" sz="1600" b="1" dirty="0" smtClean="0"/>
              <a:t> А, </a:t>
            </a:r>
            <a:r>
              <a:rPr lang="ru-RU" altLang="ru-RU" sz="1600" b="1" dirty="0" err="1" smtClean="0"/>
              <a:t>вітамін</a:t>
            </a:r>
            <a:r>
              <a:rPr lang="ru-RU" altLang="ru-RU" sz="1600" b="1" dirty="0" smtClean="0"/>
              <a:t> В-6 + </a:t>
            </a:r>
            <a:r>
              <a:rPr lang="ru-RU" altLang="ru-RU" sz="1600" b="1" dirty="0" err="1" smtClean="0"/>
              <a:t>вітамін</a:t>
            </a:r>
            <a:r>
              <a:rPr lang="ru-RU" altLang="ru-RU" sz="1600" b="1" dirty="0" smtClean="0"/>
              <a:t> В-12, </a:t>
            </a:r>
            <a:r>
              <a:rPr lang="ru-RU" altLang="ru-RU" sz="1600" b="1" dirty="0" err="1" smtClean="0"/>
              <a:t>вітамін</a:t>
            </a:r>
            <a:r>
              <a:rPr lang="ru-RU" altLang="ru-RU" sz="1600" b="1" dirty="0" smtClean="0"/>
              <a:t> Д, </a:t>
            </a:r>
            <a:r>
              <a:rPr lang="ru-RU" altLang="ru-RU" sz="1600" b="1" dirty="0" err="1" smtClean="0"/>
              <a:t>рибофлавін</a:t>
            </a:r>
            <a:r>
              <a:rPr lang="ru-RU" altLang="ru-RU" sz="1600" b="1" dirty="0" smtClean="0"/>
              <a:t>.</a:t>
            </a:r>
          </a:p>
          <a:p>
            <a:pPr marL="0" indent="0" algn="just" eaLnBrk="1" hangingPunct="1">
              <a:buFont typeface="Wingdings" panose="05000000000000000000" pitchFamily="2" charset="2"/>
              <a:buNone/>
            </a:pPr>
            <a:r>
              <a:rPr lang="ru-RU" altLang="ru-RU" sz="1600" b="1" dirty="0" err="1" smtClean="0"/>
              <a:t>Стимулятори</a:t>
            </a:r>
            <a:r>
              <a:rPr lang="ru-RU" altLang="ru-RU" sz="1600" b="1" dirty="0" smtClean="0"/>
              <a:t>: </a:t>
            </a:r>
            <a:r>
              <a:rPr lang="ru-RU" altLang="ru-RU" sz="1600" b="1" dirty="0" err="1" smtClean="0"/>
              <a:t>кофеїн</a:t>
            </a:r>
            <a:r>
              <a:rPr lang="ru-RU" altLang="ru-RU" sz="1600" b="1" dirty="0" smtClean="0"/>
              <a:t>, сульфат </a:t>
            </a:r>
            <a:r>
              <a:rPr lang="ru-RU" altLang="ru-RU" sz="1600" b="1" dirty="0" err="1" smtClean="0"/>
              <a:t>лобелина</a:t>
            </a:r>
            <a:endParaRPr lang="ru-RU" altLang="ru-RU" sz="1600" b="1" dirty="0" smtClean="0"/>
          </a:p>
          <a:p>
            <a:pPr marL="0" indent="0" algn="just" eaLnBrk="1" hangingPunct="1">
              <a:buFont typeface="Wingdings" panose="05000000000000000000" pitchFamily="2" charset="2"/>
              <a:buNone/>
            </a:pPr>
            <a:r>
              <a:rPr lang="ru-RU" altLang="ru-RU" sz="1600" b="1" dirty="0" err="1" smtClean="0"/>
              <a:t>Заспокійливі</a:t>
            </a:r>
            <a:r>
              <a:rPr lang="ru-RU" altLang="ru-RU" sz="1600" b="1" dirty="0" smtClean="0"/>
              <a:t>: </a:t>
            </a:r>
            <a:r>
              <a:rPr lang="ru-RU" altLang="ru-RU" sz="1600" b="1" dirty="0" err="1" smtClean="0"/>
              <a:t>мепробомат</a:t>
            </a:r>
            <a:endParaRPr lang="ru-RU" altLang="ru-RU" sz="1600" b="1" dirty="0" smtClean="0"/>
          </a:p>
          <a:p>
            <a:pPr marL="0" indent="0" algn="just" eaLnBrk="1" hangingPunct="1">
              <a:buFont typeface="Wingdings" panose="05000000000000000000" pitchFamily="2" charset="2"/>
              <a:buNone/>
            </a:pPr>
            <a:r>
              <a:rPr lang="ru-RU" altLang="ru-RU" sz="1600" b="1" dirty="0" err="1" smtClean="0"/>
              <a:t>Ферменти</a:t>
            </a:r>
            <a:r>
              <a:rPr lang="ru-RU" altLang="ru-RU" sz="1600" b="1" dirty="0" smtClean="0"/>
              <a:t>: </a:t>
            </a:r>
            <a:r>
              <a:rPr lang="ru-RU" altLang="ru-RU" sz="1600" b="1" dirty="0" err="1" smtClean="0"/>
              <a:t>уреаза</a:t>
            </a:r>
            <a:r>
              <a:rPr lang="ru-RU" altLang="ru-RU" sz="1600" b="1" dirty="0" smtClean="0"/>
              <a:t>, панкреатин, пепсин</a:t>
            </a:r>
          </a:p>
          <a:p>
            <a:pPr marL="0" indent="0" algn="just" eaLnBrk="1" hangingPunct="1">
              <a:buFont typeface="Wingdings" panose="05000000000000000000" pitchFamily="2" charset="2"/>
              <a:buNone/>
            </a:pPr>
            <a:r>
              <a:rPr lang="ru-RU" altLang="ru-RU" sz="1600" b="1" dirty="0" err="1" smtClean="0"/>
              <a:t>Протиотрути</a:t>
            </a:r>
            <a:r>
              <a:rPr lang="ru-RU" altLang="ru-RU" sz="1600" b="1" dirty="0" smtClean="0"/>
              <a:t>: </a:t>
            </a:r>
            <a:r>
              <a:rPr lang="ru-RU" altLang="ru-RU" sz="1600" b="1" dirty="0" err="1" smtClean="0"/>
              <a:t>натрію</a:t>
            </a:r>
            <a:r>
              <a:rPr lang="ru-RU" altLang="ru-RU" sz="1600" b="1" dirty="0" smtClean="0"/>
              <a:t> </a:t>
            </a:r>
            <a:r>
              <a:rPr lang="ru-RU" altLang="ru-RU" sz="1600" b="1" dirty="0" err="1" smtClean="0"/>
              <a:t>тіосульфат</a:t>
            </a:r>
            <a:r>
              <a:rPr lang="ru-RU" altLang="ru-RU" sz="1600" b="1" dirty="0" smtClean="0"/>
              <a:t> </a:t>
            </a:r>
            <a:r>
              <a:rPr lang="ru-RU" altLang="ru-RU" sz="1600" b="1" dirty="0" err="1" smtClean="0"/>
              <a:t>Діагностичні</a:t>
            </a:r>
            <a:r>
              <a:rPr lang="ru-RU" altLang="ru-RU" sz="1600" b="1" dirty="0" smtClean="0"/>
              <a:t> </a:t>
            </a:r>
            <a:r>
              <a:rPr lang="ru-RU" altLang="ru-RU" sz="1600" b="1" dirty="0" err="1" smtClean="0"/>
              <a:t>засоби</a:t>
            </a:r>
            <a:r>
              <a:rPr lang="ru-RU" altLang="ru-RU" sz="1600" b="1" dirty="0" smtClean="0"/>
              <a:t>: сульфат </a:t>
            </a:r>
            <a:r>
              <a:rPr lang="ru-RU" altLang="ru-RU" sz="1600" b="1" dirty="0" err="1" smtClean="0"/>
              <a:t>барію</a:t>
            </a:r>
            <a:r>
              <a:rPr lang="ru-RU" altLang="ru-RU" sz="1600" b="1" dirty="0" smtClean="0"/>
              <a:t> </a:t>
            </a:r>
            <a:r>
              <a:rPr lang="ru-RU" altLang="ru-RU" sz="1600" b="1" dirty="0" err="1" smtClean="0"/>
              <a:t>Серцево-судинні</a:t>
            </a:r>
            <a:r>
              <a:rPr lang="ru-RU" altLang="ru-RU" sz="1600" b="1" dirty="0" smtClean="0"/>
              <a:t>: </a:t>
            </a:r>
            <a:r>
              <a:rPr lang="ru-RU" altLang="ru-RU" sz="1600" b="1" dirty="0" err="1" smtClean="0"/>
              <a:t>нітрогліцерин</a:t>
            </a:r>
            <a:r>
              <a:rPr lang="ru-RU" altLang="ru-RU" sz="1600" b="1" dirty="0" smtClean="0"/>
              <a:t>, </a:t>
            </a:r>
            <a:r>
              <a:rPr lang="ru-RU" altLang="ru-RU" sz="1600" b="1" dirty="0" err="1" smtClean="0"/>
              <a:t>ізосорбід</a:t>
            </a:r>
            <a:r>
              <a:rPr lang="ru-RU" altLang="ru-RU" sz="1600" b="1" dirty="0" smtClean="0"/>
              <a:t> </a:t>
            </a:r>
            <a:r>
              <a:rPr lang="ru-RU" altLang="ru-RU" sz="1600" b="1" dirty="0" err="1" smtClean="0"/>
              <a:t>мононітрат</a:t>
            </a:r>
            <a:r>
              <a:rPr lang="ru-RU" altLang="ru-RU" sz="1600" b="1" dirty="0" smtClean="0"/>
              <a:t> </a:t>
            </a:r>
            <a:r>
              <a:rPr lang="ru-RU" altLang="ru-RU" sz="1600" b="1" dirty="0" err="1" smtClean="0"/>
              <a:t>Спазмолітичні</a:t>
            </a:r>
            <a:r>
              <a:rPr lang="ru-RU" altLang="ru-RU" sz="1600" b="1" dirty="0" smtClean="0"/>
              <a:t> </a:t>
            </a:r>
            <a:r>
              <a:rPr lang="ru-RU" altLang="ru-RU" sz="1600" b="1" dirty="0" err="1" smtClean="0"/>
              <a:t>засоби</a:t>
            </a:r>
            <a:r>
              <a:rPr lang="ru-RU" altLang="ru-RU" sz="1600" b="1" dirty="0" smtClean="0"/>
              <a:t>: </a:t>
            </a:r>
            <a:r>
              <a:rPr lang="ru-RU" altLang="ru-RU" sz="1600" b="1" dirty="0" err="1" smtClean="0"/>
              <a:t>еуфілін</a:t>
            </a:r>
            <a:r>
              <a:rPr lang="ru-RU" altLang="ru-RU" sz="1600" b="1" dirty="0" smtClean="0"/>
              <a:t>, </a:t>
            </a:r>
            <a:r>
              <a:rPr lang="ru-RU" altLang="ru-RU" sz="1600" b="1" dirty="0" err="1" smtClean="0"/>
              <a:t>теофілін</a:t>
            </a:r>
            <a:r>
              <a:rPr lang="ru-RU" altLang="ru-RU" sz="1600" b="1" dirty="0" smtClean="0"/>
              <a:t>.</a:t>
            </a:r>
          </a:p>
          <a:p>
            <a:pPr marL="0" indent="0" algn="just" eaLnBrk="1" hangingPunct="1">
              <a:buFont typeface="Wingdings" panose="05000000000000000000" pitchFamily="2" charset="2"/>
              <a:buNone/>
            </a:pPr>
            <a:r>
              <a:rPr lang="ru-RU" altLang="ru-RU" sz="1600" b="1" dirty="0" smtClean="0"/>
              <a:t> </a:t>
            </a:r>
            <a:r>
              <a:rPr lang="ru-RU" altLang="ru-RU" sz="1600" b="1" dirty="0" err="1" smtClean="0"/>
              <a:t>Отримано</a:t>
            </a:r>
            <a:r>
              <a:rPr lang="ru-RU" altLang="ru-RU" sz="1600" b="1" dirty="0" smtClean="0"/>
              <a:t> також </a:t>
            </a:r>
            <a:r>
              <a:rPr lang="ru-RU" altLang="ru-RU" sz="1600" b="1" dirty="0" err="1" smtClean="0"/>
              <a:t>мікрокапсули</a:t>
            </a:r>
            <a:r>
              <a:rPr lang="ru-RU" altLang="ru-RU" sz="1600" b="1" dirty="0" smtClean="0"/>
              <a:t> </a:t>
            </a:r>
            <a:r>
              <a:rPr lang="ru-RU" altLang="ru-RU" sz="1600" b="1" dirty="0" err="1" smtClean="0"/>
              <a:t>проносних</a:t>
            </a:r>
            <a:r>
              <a:rPr lang="ru-RU" altLang="ru-RU" sz="1600" b="1" dirty="0" smtClean="0"/>
              <a:t> </a:t>
            </a:r>
            <a:r>
              <a:rPr lang="ru-RU" altLang="ru-RU" sz="1600" b="1" dirty="0" err="1" smtClean="0"/>
              <a:t>засобів</a:t>
            </a:r>
            <a:r>
              <a:rPr lang="ru-RU" altLang="ru-RU" sz="1600" b="1" dirty="0" smtClean="0"/>
              <a:t> (</a:t>
            </a:r>
            <a:r>
              <a:rPr lang="ru-RU" altLang="ru-RU" sz="1600" b="1" dirty="0" err="1" smtClean="0"/>
              <a:t>касторове</a:t>
            </a:r>
            <a:r>
              <a:rPr lang="ru-RU" altLang="ru-RU" sz="1600" b="1" dirty="0" smtClean="0"/>
              <a:t> масло), </a:t>
            </a:r>
            <a:r>
              <a:rPr lang="ru-RU" altLang="ru-RU" sz="1600" b="1" dirty="0" err="1" smtClean="0"/>
              <a:t>діуретиків</a:t>
            </a:r>
            <a:r>
              <a:rPr lang="ru-RU" altLang="ru-RU" sz="1600" b="1" dirty="0" smtClean="0"/>
              <a:t> (</a:t>
            </a:r>
            <a:r>
              <a:rPr lang="ru-RU" altLang="ru-RU" sz="1600" b="1" dirty="0" err="1" smtClean="0"/>
              <a:t>амонію</a:t>
            </a:r>
            <a:r>
              <a:rPr lang="ru-RU" altLang="ru-RU" sz="1600" b="1" dirty="0" smtClean="0"/>
              <a:t> хлорид), </a:t>
            </a:r>
            <a:r>
              <a:rPr lang="ru-RU" altLang="ru-RU" sz="1600" b="1" dirty="0" err="1" smtClean="0"/>
              <a:t>лимонної</a:t>
            </a:r>
            <a:r>
              <a:rPr lang="ru-RU" altLang="ru-RU" sz="1600" b="1" dirty="0" smtClean="0"/>
              <a:t> </a:t>
            </a:r>
            <a:r>
              <a:rPr lang="ru-RU" altLang="ru-RU" sz="1600" b="1" dirty="0" err="1" smtClean="0"/>
              <a:t>кислоти</a:t>
            </a:r>
            <a:r>
              <a:rPr lang="ru-RU" altLang="ru-RU" sz="1600" b="1" dirty="0" smtClean="0"/>
              <a:t>, </a:t>
            </a:r>
            <a:r>
              <a:rPr lang="ru-RU" altLang="ru-RU" sz="1600" b="1" dirty="0" err="1" smtClean="0"/>
              <a:t>натрію</a:t>
            </a:r>
            <a:r>
              <a:rPr lang="ru-RU" altLang="ru-RU" sz="1600" b="1" dirty="0" smtClean="0"/>
              <a:t> </a:t>
            </a:r>
            <a:r>
              <a:rPr lang="ru-RU" altLang="ru-RU" sz="1600" b="1" dirty="0" err="1" smtClean="0"/>
              <a:t>гідрокарбонату</a:t>
            </a:r>
            <a:r>
              <a:rPr lang="ru-RU" altLang="ru-RU" sz="1600" b="1" dirty="0" smtClean="0"/>
              <a:t>, </a:t>
            </a:r>
            <a:r>
              <a:rPr lang="ru-RU" altLang="ru-RU" sz="1600" b="1" dirty="0" err="1" smtClean="0"/>
              <a:t>антигістамінних</a:t>
            </a:r>
            <a:r>
              <a:rPr lang="ru-RU" altLang="ru-RU" sz="1600" b="1" dirty="0" smtClean="0"/>
              <a:t> </a:t>
            </a:r>
            <a:r>
              <a:rPr lang="ru-RU" altLang="ru-RU" sz="1600" b="1" dirty="0" err="1" smtClean="0"/>
              <a:t>засобів</a:t>
            </a:r>
            <a:r>
              <a:rPr lang="ru-RU" altLang="ru-RU" sz="1600" b="1" dirty="0" smtClean="0"/>
              <a:t> (</a:t>
            </a:r>
            <a:r>
              <a:rPr lang="ru-RU" altLang="ru-RU" sz="1600" b="1" dirty="0" err="1" smtClean="0"/>
              <a:t>метапірілен-фумарат</a:t>
            </a:r>
            <a:r>
              <a:rPr lang="ru-RU" altLang="ru-RU" sz="1600" b="1" dirty="0" smtClean="0"/>
              <a:t>), вакцин (</a:t>
            </a:r>
            <a:r>
              <a:rPr lang="ru-RU" altLang="ru-RU" sz="1600" b="1" dirty="0" err="1" smtClean="0"/>
              <a:t>тифозних</a:t>
            </a:r>
            <a:r>
              <a:rPr lang="ru-RU" altLang="ru-RU" sz="1600" b="1" dirty="0" smtClean="0"/>
              <a:t>, </a:t>
            </a:r>
            <a:r>
              <a:rPr lang="ru-RU" altLang="ru-RU" sz="1600" b="1" dirty="0" err="1" smtClean="0"/>
              <a:t>правцевих</a:t>
            </a:r>
            <a:r>
              <a:rPr lang="ru-RU" altLang="ru-RU" sz="1600" b="1" dirty="0" smtClean="0"/>
              <a:t>)</a:t>
            </a:r>
            <a:br>
              <a:rPr lang="ru-RU" altLang="ru-RU" sz="1600" b="1" dirty="0" smtClean="0"/>
            </a:br>
            <a:r>
              <a:rPr lang="ru-RU" altLang="ru-RU" sz="1600" b="1" dirty="0" smtClean="0"/>
              <a:t/>
            </a:r>
            <a:br>
              <a:rPr lang="ru-RU" altLang="ru-RU" sz="1600" b="1" dirty="0" smtClean="0"/>
            </a:br>
            <a:endParaRPr lang="ru-RU" altLang="ru-RU" sz="1600" dirty="0" smtClean="0"/>
          </a:p>
          <a:p>
            <a:pPr marL="0" indent="0" algn="just" eaLnBrk="1" hangingPunct="1">
              <a:buFont typeface="Wingdings" panose="05000000000000000000" pitchFamily="2" charset="2"/>
              <a:buNone/>
            </a:pPr>
            <a:r>
              <a:rPr lang="ru-RU" altLang="ru-RU" sz="1600" dirty="0" smtClean="0"/>
              <a:t/>
            </a:r>
            <a:br>
              <a:rPr lang="ru-RU" altLang="ru-RU" sz="1600" dirty="0" smtClean="0"/>
            </a:br>
            <a:r>
              <a:rPr lang="ru-RU" altLang="ru-RU" sz="1600" dirty="0" smtClean="0"/>
              <a:t/>
            </a:r>
            <a:br>
              <a:rPr lang="ru-RU" altLang="ru-RU" sz="1600" dirty="0" smtClean="0"/>
            </a:br>
            <a:endParaRPr lang="ru-RU" altLang="ru-RU" sz="1600" dirty="0" smtClean="0"/>
          </a:p>
        </p:txBody>
      </p:sp>
    </p:spTree>
    <p:extLst>
      <p:ext uri="{BB962C8B-B14F-4D97-AF65-F5344CB8AC3E}">
        <p14:creationId xmlns:p14="http://schemas.microsoft.com/office/powerpoint/2010/main" val="234324540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Grp="1" noChangeArrowheads="1"/>
          </p:cNvSpPr>
          <p:nvPr>
            <p:ph type="body" idx="4294967295"/>
          </p:nvPr>
        </p:nvSpPr>
        <p:spPr>
          <a:xfrm>
            <a:off x="467544" y="1628800"/>
            <a:ext cx="8504237" cy="4114800"/>
          </a:xfrm>
        </p:spPr>
        <p:txBody>
          <a:bodyPr/>
          <a:lstStyle/>
          <a:p>
            <a:pPr eaLnBrk="1" hangingPunct="1">
              <a:tabLst>
                <a:tab pos="0" algn="l"/>
              </a:tabLst>
            </a:pPr>
            <a:r>
              <a:rPr lang="ru-RU" altLang="ru-RU" sz="1800" b="1" dirty="0" smtClean="0"/>
              <a:t>1. </a:t>
            </a:r>
            <a:r>
              <a:rPr lang="ru-RU" altLang="ru-RU" sz="1800" b="1" dirty="0" err="1" smtClean="0"/>
              <a:t>фізичні</a:t>
            </a:r>
            <a:r>
              <a:rPr lang="ru-RU" altLang="ru-RU" sz="1800" b="1" dirty="0" smtClean="0"/>
              <a:t>,</a:t>
            </a:r>
          </a:p>
          <a:p>
            <a:pPr eaLnBrk="1" hangingPunct="1">
              <a:tabLst>
                <a:tab pos="0" algn="l"/>
              </a:tabLst>
            </a:pPr>
            <a:r>
              <a:rPr lang="ru-RU" altLang="ru-RU" sz="1800" b="1" dirty="0" smtClean="0"/>
              <a:t>2. </a:t>
            </a:r>
            <a:r>
              <a:rPr lang="ru-RU" altLang="ru-RU" sz="1800" b="1" dirty="0" err="1" smtClean="0"/>
              <a:t>фізико-хімічні</a:t>
            </a:r>
            <a:r>
              <a:rPr lang="ru-RU" altLang="ru-RU" sz="1800" b="1" dirty="0" smtClean="0"/>
              <a:t>,</a:t>
            </a:r>
          </a:p>
          <a:p>
            <a:pPr eaLnBrk="1" hangingPunct="1">
              <a:tabLst>
                <a:tab pos="0" algn="l"/>
              </a:tabLst>
            </a:pPr>
            <a:r>
              <a:rPr lang="ru-RU" altLang="ru-RU" sz="1800" b="1" dirty="0" smtClean="0"/>
              <a:t>3. </a:t>
            </a:r>
            <a:r>
              <a:rPr lang="ru-RU" altLang="ru-RU" sz="1800" b="1" dirty="0" err="1" smtClean="0"/>
              <a:t>хімічні</a:t>
            </a:r>
            <a:r>
              <a:rPr lang="ru-RU" altLang="ru-RU" sz="1800" b="1" dirty="0" smtClean="0"/>
              <a:t>.</a:t>
            </a:r>
          </a:p>
          <a:p>
            <a:pPr eaLnBrk="1" hangingPunct="1">
              <a:tabLst>
                <a:tab pos="0" algn="l"/>
              </a:tabLst>
            </a:pPr>
            <a:r>
              <a:rPr lang="ru-RU" altLang="ru-RU" sz="1800" b="1" dirty="0" smtClean="0"/>
              <a:t>До </a:t>
            </a:r>
            <a:r>
              <a:rPr lang="ru-RU" altLang="ru-RU" sz="1800" b="1" dirty="0" err="1" smtClean="0"/>
              <a:t>фізичних</a:t>
            </a:r>
            <a:r>
              <a:rPr lang="ru-RU" altLang="ru-RU" sz="1800" b="1" dirty="0" smtClean="0"/>
              <a:t> </a:t>
            </a:r>
            <a:r>
              <a:rPr lang="ru-RU" altLang="ru-RU" sz="1800" b="1" dirty="0" err="1" smtClean="0"/>
              <a:t>методів</a:t>
            </a:r>
            <a:r>
              <a:rPr lang="ru-RU" altLang="ru-RU" sz="1800" b="1" dirty="0" smtClean="0"/>
              <a:t> </a:t>
            </a:r>
            <a:r>
              <a:rPr lang="ru-RU" altLang="ru-RU" sz="1800" b="1" dirty="0" err="1" smtClean="0"/>
              <a:t>відносяться</a:t>
            </a:r>
            <a:r>
              <a:rPr lang="ru-RU" altLang="ru-RU" sz="1800" b="1" dirty="0" smtClean="0"/>
              <a:t> </a:t>
            </a:r>
            <a:r>
              <a:rPr lang="ru-RU" altLang="ru-RU" sz="1800" b="1" dirty="0" err="1" smtClean="0"/>
              <a:t>методи</a:t>
            </a:r>
            <a:r>
              <a:rPr lang="ru-RU" altLang="ru-RU" sz="1800" b="1" dirty="0" smtClean="0"/>
              <a:t> </a:t>
            </a:r>
            <a:r>
              <a:rPr lang="ru-RU" altLang="ru-RU" sz="1800" b="1" dirty="0" err="1" smtClean="0"/>
              <a:t>напилення</a:t>
            </a:r>
            <a:r>
              <a:rPr lang="ru-RU" altLang="ru-RU" sz="1800" b="1" dirty="0" smtClean="0"/>
              <a:t> в </a:t>
            </a:r>
            <a:r>
              <a:rPr lang="ru-RU" altLang="ru-RU" sz="1800" b="1" dirty="0" err="1" smtClean="0"/>
              <a:t>псевдозрідженому</a:t>
            </a:r>
            <a:r>
              <a:rPr lang="ru-RU" altLang="ru-RU" sz="1800" b="1" dirty="0" smtClean="0"/>
              <a:t> </a:t>
            </a:r>
            <a:r>
              <a:rPr lang="ru-RU" altLang="ru-RU" sz="1800" b="1" dirty="0" err="1" smtClean="0"/>
              <a:t>шарі</a:t>
            </a:r>
            <a:r>
              <a:rPr lang="ru-RU" altLang="ru-RU" sz="1800" b="1" dirty="0" smtClean="0"/>
              <a:t> </a:t>
            </a:r>
            <a:r>
              <a:rPr lang="ru-RU" altLang="ru-RU" sz="1800" b="1" dirty="0" err="1" smtClean="0"/>
              <a:t>або</a:t>
            </a:r>
            <a:r>
              <a:rPr lang="ru-RU" altLang="ru-RU" sz="1800" b="1" dirty="0" smtClean="0"/>
              <a:t> в </a:t>
            </a:r>
            <a:r>
              <a:rPr lang="ru-RU" altLang="ru-RU" sz="1800" b="1" dirty="0" err="1" smtClean="0"/>
              <a:t>вакуумі</a:t>
            </a:r>
            <a:r>
              <a:rPr lang="ru-RU" altLang="ru-RU" sz="1800" b="1" dirty="0" smtClean="0"/>
              <a:t>, </a:t>
            </a:r>
            <a:r>
              <a:rPr lang="ru-RU" altLang="ru-RU" sz="1800" b="1" dirty="0" err="1" smtClean="0"/>
              <a:t>екструзія</a:t>
            </a:r>
            <a:r>
              <a:rPr lang="ru-RU" altLang="ru-RU" sz="1800" b="1" dirty="0" smtClean="0"/>
              <a:t>, </a:t>
            </a:r>
            <a:r>
              <a:rPr lang="ru-RU" altLang="ru-RU" sz="1800" b="1" dirty="0" err="1" smtClean="0"/>
              <a:t>розпорошення</a:t>
            </a:r>
            <a:r>
              <a:rPr lang="ru-RU" altLang="ru-RU" sz="1800" b="1" dirty="0" smtClean="0"/>
              <a:t>, </a:t>
            </a:r>
            <a:r>
              <a:rPr lang="ru-RU" altLang="ru-RU" sz="1800" b="1" dirty="0" err="1" smtClean="0"/>
              <a:t>дражування</a:t>
            </a:r>
            <a:r>
              <a:rPr lang="ru-RU" altLang="ru-RU" sz="1800" b="1" dirty="0" smtClean="0"/>
              <a:t>, </a:t>
            </a:r>
            <a:r>
              <a:rPr lang="ru-RU" altLang="ru-RU" sz="1800" b="1" dirty="0" err="1" smtClean="0"/>
              <a:t>розпорошення</a:t>
            </a:r>
            <a:r>
              <a:rPr lang="ru-RU" altLang="ru-RU" sz="1800" b="1" dirty="0" smtClean="0"/>
              <a:t> і </a:t>
            </a:r>
            <a:r>
              <a:rPr lang="ru-RU" altLang="ru-RU" sz="1800" b="1" dirty="0" err="1" smtClean="0"/>
              <a:t>ін</a:t>
            </a:r>
            <a:r>
              <a:rPr lang="ru-RU" altLang="ru-RU" sz="1800" b="1" dirty="0" smtClean="0"/>
              <a:t>. </a:t>
            </a:r>
            <a:r>
              <a:rPr lang="ru-RU" altLang="ru-RU" sz="1800" b="1" dirty="0" err="1" smtClean="0"/>
              <a:t>Фізико-хімічні</a:t>
            </a:r>
            <a:r>
              <a:rPr lang="ru-RU" altLang="ru-RU" sz="1800" b="1" dirty="0" smtClean="0"/>
              <a:t> </a:t>
            </a:r>
            <a:r>
              <a:rPr lang="ru-RU" altLang="ru-RU" sz="1800" b="1" dirty="0" err="1" smtClean="0"/>
              <a:t>методи</a:t>
            </a:r>
            <a:r>
              <a:rPr lang="ru-RU" altLang="ru-RU" sz="1800" b="1" dirty="0" smtClean="0"/>
              <a:t> </a:t>
            </a:r>
            <a:r>
              <a:rPr lang="ru-RU" altLang="ru-RU" sz="1800" b="1" dirty="0" err="1" smtClean="0"/>
              <a:t>микрокапсулирование</a:t>
            </a:r>
            <a:r>
              <a:rPr lang="ru-RU" altLang="ru-RU" sz="1800" b="1" dirty="0" smtClean="0"/>
              <a:t> </a:t>
            </a:r>
            <a:r>
              <a:rPr lang="ru-RU" altLang="ru-RU" sz="1800" b="1" dirty="0" err="1" smtClean="0"/>
              <a:t>грунтуються</a:t>
            </a:r>
            <a:r>
              <a:rPr lang="ru-RU" altLang="ru-RU" sz="1800" b="1" dirty="0" smtClean="0"/>
              <a:t> на </a:t>
            </a:r>
            <a:r>
              <a:rPr lang="ru-RU" altLang="ru-RU" sz="1800" b="1" dirty="0" err="1" smtClean="0"/>
              <a:t>розділі</a:t>
            </a:r>
            <a:r>
              <a:rPr lang="ru-RU" altLang="ru-RU" sz="1800" b="1" dirty="0" smtClean="0"/>
              <a:t> фаз в </a:t>
            </a:r>
            <a:r>
              <a:rPr lang="ru-RU" altLang="ru-RU" sz="1800" b="1" dirty="0" err="1" smtClean="0"/>
              <a:t>системі</a:t>
            </a:r>
            <a:r>
              <a:rPr lang="ru-RU" altLang="ru-RU" sz="1800" b="1" dirty="0" smtClean="0"/>
              <a:t> </a:t>
            </a:r>
            <a:r>
              <a:rPr lang="ru-RU" altLang="ru-RU" sz="1800" b="1" dirty="0" err="1" smtClean="0"/>
              <a:t>рідина-рідина</a:t>
            </a:r>
            <a:r>
              <a:rPr lang="ru-RU" altLang="ru-RU" sz="1800" b="1" dirty="0" smtClean="0"/>
              <a:t> і </a:t>
            </a:r>
            <a:r>
              <a:rPr lang="ru-RU" altLang="ru-RU" sz="1800" b="1" dirty="0" err="1" smtClean="0"/>
              <a:t>включають</a:t>
            </a:r>
            <a:r>
              <a:rPr lang="ru-RU" altLang="ru-RU" sz="1800" b="1" dirty="0" smtClean="0"/>
              <a:t> </a:t>
            </a:r>
            <a:r>
              <a:rPr lang="ru-RU" altLang="ru-RU" sz="1800" b="1" dirty="0" err="1" smtClean="0"/>
              <a:t>розпорошення</a:t>
            </a:r>
            <a:r>
              <a:rPr lang="ru-RU" altLang="ru-RU" sz="1800" b="1" dirty="0" smtClean="0"/>
              <a:t> </a:t>
            </a:r>
            <a:r>
              <a:rPr lang="ru-RU" altLang="ru-RU" sz="1800" b="1" dirty="0" err="1" smtClean="0"/>
              <a:t>діючих</a:t>
            </a:r>
            <a:r>
              <a:rPr lang="ru-RU" altLang="ru-RU" sz="1800" b="1" dirty="0" smtClean="0"/>
              <a:t> </a:t>
            </a:r>
            <a:r>
              <a:rPr lang="ru-RU" altLang="ru-RU" sz="1800" b="1" dirty="0" err="1" smtClean="0"/>
              <a:t>речовин</a:t>
            </a:r>
            <a:r>
              <a:rPr lang="ru-RU" altLang="ru-RU" sz="1800" b="1" dirty="0" smtClean="0"/>
              <a:t> в </a:t>
            </a:r>
            <a:r>
              <a:rPr lang="ru-RU" altLang="ru-RU" sz="1800" b="1" dirty="0" err="1" smtClean="0"/>
              <a:t>розчині</a:t>
            </a:r>
            <a:r>
              <a:rPr lang="ru-RU" altLang="ru-RU" sz="1800" b="1" dirty="0" smtClean="0"/>
              <a:t> </a:t>
            </a:r>
            <a:r>
              <a:rPr lang="ru-RU" altLang="ru-RU" sz="1800" b="1" dirty="0" err="1" smtClean="0"/>
              <a:t>або</a:t>
            </a:r>
            <a:r>
              <a:rPr lang="ru-RU" altLang="ru-RU" sz="1800" b="1" dirty="0" smtClean="0"/>
              <a:t> </a:t>
            </a:r>
            <a:r>
              <a:rPr lang="ru-RU" altLang="ru-RU" sz="1800" b="1" dirty="0" err="1" smtClean="0"/>
              <a:t>розплаві</a:t>
            </a:r>
            <a:r>
              <a:rPr lang="ru-RU" altLang="ru-RU" sz="1800" b="1" dirty="0" smtClean="0"/>
              <a:t> </a:t>
            </a:r>
            <a:r>
              <a:rPr lang="ru-RU" altLang="ru-RU" sz="1800" b="1" dirty="0" err="1" smtClean="0"/>
              <a:t>плівкоутворювального</a:t>
            </a:r>
            <a:r>
              <a:rPr lang="ru-RU" altLang="ru-RU" sz="1800" b="1" dirty="0" smtClean="0"/>
              <a:t> </a:t>
            </a:r>
            <a:r>
              <a:rPr lang="ru-RU" altLang="ru-RU" sz="1800" b="1" dirty="0" err="1" smtClean="0"/>
              <a:t>речовини</a:t>
            </a:r>
            <a:r>
              <a:rPr lang="ru-RU" altLang="ru-RU" sz="1800" b="1" dirty="0" smtClean="0"/>
              <a:t>. До </a:t>
            </a:r>
            <a:r>
              <a:rPr lang="ru-RU" altLang="ru-RU" sz="1800" b="1" dirty="0" err="1" smtClean="0"/>
              <a:t>цієї</a:t>
            </a:r>
            <a:r>
              <a:rPr lang="ru-RU" altLang="ru-RU" sz="1800" b="1" dirty="0" smtClean="0"/>
              <a:t> </a:t>
            </a:r>
            <a:r>
              <a:rPr lang="ru-RU" altLang="ru-RU" sz="1800" b="1" dirty="0" err="1" smtClean="0"/>
              <a:t>групи</a:t>
            </a:r>
            <a:r>
              <a:rPr lang="ru-RU" altLang="ru-RU" sz="1800" b="1" dirty="0" smtClean="0"/>
              <a:t> </a:t>
            </a:r>
            <a:r>
              <a:rPr lang="ru-RU" altLang="ru-RU" sz="1800" b="1" dirty="0" err="1" smtClean="0"/>
              <a:t>методів</a:t>
            </a:r>
            <a:r>
              <a:rPr lang="ru-RU" altLang="ru-RU" sz="1800" b="1" dirty="0" smtClean="0"/>
              <a:t> належать: </a:t>
            </a:r>
            <a:r>
              <a:rPr lang="ru-RU" altLang="ru-RU" sz="1800" b="1" dirty="0" err="1" smtClean="0"/>
              <a:t>коацервація</a:t>
            </a:r>
            <a:r>
              <a:rPr lang="ru-RU" altLang="ru-RU" sz="1800" b="1" dirty="0" smtClean="0"/>
              <a:t>, </a:t>
            </a:r>
            <a:r>
              <a:rPr lang="ru-RU" altLang="ru-RU" sz="1800" b="1" dirty="0" err="1" smtClean="0"/>
              <a:t>осадження</a:t>
            </a:r>
            <a:r>
              <a:rPr lang="ru-RU" altLang="ru-RU" sz="1800" b="1" dirty="0" smtClean="0"/>
              <a:t> </a:t>
            </a:r>
            <a:r>
              <a:rPr lang="ru-RU" altLang="ru-RU" sz="1800" b="1" dirty="0" err="1" smtClean="0"/>
              <a:t>нерастворителем</a:t>
            </a:r>
            <a:r>
              <a:rPr lang="ru-RU" altLang="ru-RU" sz="1800" b="1" dirty="0" smtClean="0"/>
              <a:t>, </a:t>
            </a:r>
            <a:r>
              <a:rPr lang="ru-RU" altLang="ru-RU" sz="1800" b="1" dirty="0" err="1" smtClean="0"/>
              <a:t>утворення</a:t>
            </a:r>
            <a:r>
              <a:rPr lang="ru-RU" altLang="ru-RU" sz="1800" b="1" dirty="0" smtClean="0"/>
              <a:t> </a:t>
            </a:r>
            <a:r>
              <a:rPr lang="ru-RU" altLang="ru-RU" sz="1800" b="1" dirty="0" err="1" smtClean="0"/>
              <a:t>нової</a:t>
            </a:r>
            <a:r>
              <a:rPr lang="ru-RU" altLang="ru-RU" sz="1800" b="1" dirty="0" smtClean="0"/>
              <a:t> </a:t>
            </a:r>
            <a:r>
              <a:rPr lang="ru-RU" altLang="ru-RU" sz="1800" b="1" dirty="0" err="1" smtClean="0"/>
              <a:t>фази</a:t>
            </a:r>
            <a:r>
              <a:rPr lang="ru-RU" altLang="ru-RU" sz="1800" b="1" dirty="0" smtClean="0"/>
              <a:t> при </a:t>
            </a:r>
            <a:r>
              <a:rPr lang="ru-RU" altLang="ru-RU" sz="1800" b="1" dirty="0" err="1" smtClean="0"/>
              <a:t>зміні</a:t>
            </a:r>
            <a:r>
              <a:rPr lang="ru-RU" altLang="ru-RU" sz="1800" b="1" dirty="0" smtClean="0"/>
              <a:t> </a:t>
            </a:r>
            <a:r>
              <a:rPr lang="ru-RU" altLang="ru-RU" sz="1800" b="1" dirty="0" err="1" smtClean="0"/>
              <a:t>температури</a:t>
            </a:r>
            <a:r>
              <a:rPr lang="ru-RU" altLang="ru-RU" sz="1800" b="1" dirty="0" smtClean="0"/>
              <a:t>, </a:t>
            </a:r>
            <a:r>
              <a:rPr lang="ru-RU" altLang="ru-RU" sz="1800" b="1" dirty="0" err="1" smtClean="0"/>
              <a:t>розпарювання</a:t>
            </a:r>
            <a:r>
              <a:rPr lang="ru-RU" altLang="ru-RU" sz="1800" b="1" dirty="0" smtClean="0"/>
              <a:t> </a:t>
            </a:r>
            <a:r>
              <a:rPr lang="ru-RU" altLang="ru-RU" sz="1800" b="1" dirty="0" err="1" smtClean="0"/>
              <a:t>летючого</a:t>
            </a:r>
            <a:r>
              <a:rPr lang="ru-RU" altLang="ru-RU" sz="1800" b="1" dirty="0" smtClean="0"/>
              <a:t> </a:t>
            </a:r>
            <a:r>
              <a:rPr lang="ru-RU" altLang="ru-RU" sz="1800" b="1" dirty="0" err="1" smtClean="0"/>
              <a:t>розчинника</a:t>
            </a:r>
            <a:r>
              <a:rPr lang="ru-RU" altLang="ru-RU" sz="1800" b="1" dirty="0" smtClean="0"/>
              <a:t>, </a:t>
            </a:r>
            <a:r>
              <a:rPr lang="ru-RU" altLang="ru-RU" sz="1800" b="1" dirty="0" err="1" smtClean="0"/>
              <a:t>затвердіння</a:t>
            </a:r>
            <a:r>
              <a:rPr lang="ru-RU" altLang="ru-RU" sz="1800" b="1" dirty="0" smtClean="0"/>
              <a:t> </a:t>
            </a:r>
            <a:r>
              <a:rPr lang="ru-RU" altLang="ru-RU" sz="1800" b="1" dirty="0" err="1" smtClean="0"/>
              <a:t>розплавів</a:t>
            </a:r>
            <a:r>
              <a:rPr lang="ru-RU" altLang="ru-RU" sz="1800" b="1" dirty="0" smtClean="0"/>
              <a:t> в </a:t>
            </a:r>
            <a:r>
              <a:rPr lang="ru-RU" altLang="ru-RU" sz="1800" b="1" dirty="0" err="1" smtClean="0"/>
              <a:t>рідких</a:t>
            </a:r>
            <a:r>
              <a:rPr lang="ru-RU" altLang="ru-RU" sz="1800" b="1" dirty="0" smtClean="0"/>
              <a:t> </a:t>
            </a:r>
            <a:r>
              <a:rPr lang="ru-RU" altLang="ru-RU" sz="1800" b="1" dirty="0" err="1" smtClean="0"/>
              <a:t>середовищах</a:t>
            </a:r>
            <a:r>
              <a:rPr lang="ru-RU" altLang="ru-RU" sz="1800" b="1" dirty="0" smtClean="0"/>
              <a:t>, </a:t>
            </a:r>
            <a:r>
              <a:rPr lang="ru-RU" altLang="ru-RU" sz="1800" b="1" dirty="0" err="1" smtClean="0"/>
              <a:t>екстракційне</a:t>
            </a:r>
            <a:r>
              <a:rPr lang="ru-RU" altLang="ru-RU" sz="1800" b="1" dirty="0" smtClean="0"/>
              <a:t> </a:t>
            </a:r>
            <a:r>
              <a:rPr lang="ru-RU" altLang="ru-RU" sz="1800" b="1" dirty="0" err="1" smtClean="0"/>
              <a:t>заміщення</a:t>
            </a:r>
            <a:r>
              <a:rPr lang="ru-RU" altLang="ru-RU" sz="1800" b="1" dirty="0" smtClean="0"/>
              <a:t>, </a:t>
            </a:r>
            <a:r>
              <a:rPr lang="ru-RU" altLang="ru-RU" sz="1800" b="1" dirty="0" err="1" smtClean="0"/>
              <a:t>фізична</a:t>
            </a:r>
            <a:r>
              <a:rPr lang="ru-RU" altLang="ru-RU" sz="1800" b="1" dirty="0" smtClean="0"/>
              <a:t> </a:t>
            </a:r>
            <a:r>
              <a:rPr lang="ru-RU" altLang="ru-RU" sz="1800" b="1" dirty="0" err="1" smtClean="0"/>
              <a:t>адсорбція</a:t>
            </a:r>
            <a:r>
              <a:rPr lang="ru-RU" altLang="ru-RU" sz="1800" b="1" dirty="0" smtClean="0"/>
              <a:t>.</a:t>
            </a:r>
          </a:p>
        </p:txBody>
      </p:sp>
      <p:sp>
        <p:nvSpPr>
          <p:cNvPr id="4" name="Rectangle 2"/>
          <p:cNvSpPr txBox="1">
            <a:spLocks noChangeArrowheads="1"/>
          </p:cNvSpPr>
          <p:nvPr/>
        </p:nvSpPr>
        <p:spPr>
          <a:xfrm>
            <a:off x="1370013" y="301625"/>
            <a:ext cx="7313612" cy="1143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altLang="ru-RU" sz="3200" u="sng" smtClean="0"/>
              <a:t>Технології микрокапсулювання:</a:t>
            </a:r>
            <a:endParaRPr lang="ru-RU" altLang="ru-RU" sz="3200" dirty="0" smtClean="0"/>
          </a:p>
        </p:txBody>
      </p:sp>
    </p:spTree>
    <p:extLst>
      <p:ext uri="{BB962C8B-B14F-4D97-AF65-F5344CB8AC3E}">
        <p14:creationId xmlns:p14="http://schemas.microsoft.com/office/powerpoint/2010/main" val="180058556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179388" y="301625"/>
            <a:ext cx="8504237" cy="1143000"/>
          </a:xfrm>
        </p:spPr>
        <p:txBody>
          <a:bodyPr/>
          <a:lstStyle/>
          <a:p>
            <a:pPr eaLnBrk="1" hangingPunct="1"/>
            <a:r>
              <a:rPr lang="ru-RU" altLang="ru-RU" sz="2700" b="1" smtClean="0"/>
              <a:t>Методи микрокапсулирование (фізико-хімічний метод: коацервація)</a:t>
            </a:r>
          </a:p>
        </p:txBody>
      </p:sp>
      <p:graphicFrame>
        <p:nvGraphicFramePr>
          <p:cNvPr id="24579" name="Object 2"/>
          <p:cNvGraphicFramePr>
            <a:graphicFrameLocks noGrp="1" noChangeAspect="1"/>
          </p:cNvGraphicFramePr>
          <p:nvPr>
            <p:ph sz="half" idx="4294967295"/>
          </p:nvPr>
        </p:nvGraphicFramePr>
        <p:xfrm>
          <a:off x="833438" y="2133600"/>
          <a:ext cx="3587750" cy="3171825"/>
        </p:xfrm>
        <a:graphic>
          <a:graphicData uri="http://schemas.openxmlformats.org/presentationml/2006/ole">
            <mc:AlternateContent xmlns:mc="http://schemas.openxmlformats.org/markup-compatibility/2006">
              <mc:Choice xmlns:v="urn:schemas-microsoft-com:vml" Requires="v">
                <p:oleObj spid="_x0000_s2051" name="Точечный рисунок" r:id="rId3" imgW="4382112" imgH="3780952" progId="Paint.Picture">
                  <p:embed/>
                </p:oleObj>
              </mc:Choice>
              <mc:Fallback>
                <p:oleObj name="Точечный рисунок" r:id="rId3" imgW="4382112" imgH="3780952" progId="Paint.Picture">
                  <p:embed/>
                  <p:pic>
                    <p:nvPicPr>
                      <p:cNvPr id="24579" name="Object 2"/>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3438" y="2133600"/>
                        <a:ext cx="3587750" cy="3171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4580" name="AutoShape 8"/>
          <p:cNvSpPr>
            <a:spLocks noChangeArrowheads="1"/>
          </p:cNvSpPr>
          <p:nvPr/>
        </p:nvSpPr>
        <p:spPr bwMode="auto">
          <a:xfrm>
            <a:off x="0" y="6092825"/>
            <a:ext cx="2627313" cy="609600"/>
          </a:xfrm>
          <a:prstGeom prst="wedgeRectCallout">
            <a:avLst>
              <a:gd name="adj1" fmla="val -12301"/>
              <a:gd name="adj2" fmla="val -172398"/>
            </a:avLst>
          </a:prstGeom>
          <a:solidFill>
            <a:schemeClr val="accent1"/>
          </a:solidFill>
          <a:ln w="9525">
            <a:solidFill>
              <a:schemeClr val="tx1"/>
            </a:solidFill>
            <a:miter lim="800000"/>
            <a:headEnd/>
            <a:tailEnd/>
          </a:ln>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algn="ctr" eaLnBrk="1" hangingPunct="1">
              <a:buClr>
                <a:srgbClr val="CC9900"/>
              </a:buClr>
              <a:buSzPct val="65000"/>
              <a:buFont typeface="Wingdings" panose="05000000000000000000" pitchFamily="2" charset="2"/>
              <a:buChar char="n"/>
            </a:pPr>
            <a:r>
              <a:rPr lang="ru-RU" altLang="ru-RU" sz="2000" b="1">
                <a:solidFill>
                  <a:srgbClr val="000000"/>
                </a:solidFill>
                <a:latin typeface="Arial" panose="020B0604020202020204" pitchFamily="34" charset="0"/>
              </a:rPr>
              <a:t>Эмульгирование масла</a:t>
            </a:r>
          </a:p>
        </p:txBody>
      </p:sp>
      <p:sp>
        <p:nvSpPr>
          <p:cNvPr id="24581" name="AutoShape 9"/>
          <p:cNvSpPr>
            <a:spLocks noChangeArrowheads="1"/>
          </p:cNvSpPr>
          <p:nvPr/>
        </p:nvSpPr>
        <p:spPr bwMode="auto">
          <a:xfrm>
            <a:off x="2700338" y="6092825"/>
            <a:ext cx="1871662" cy="609600"/>
          </a:xfrm>
          <a:prstGeom prst="wedgeRectCallout">
            <a:avLst>
              <a:gd name="adj1" fmla="val -3606"/>
              <a:gd name="adj2" fmla="val -184116"/>
            </a:avLst>
          </a:prstGeom>
          <a:solidFill>
            <a:schemeClr val="accent1"/>
          </a:solidFill>
          <a:ln w="9525">
            <a:solidFill>
              <a:schemeClr val="tx1"/>
            </a:solidFill>
            <a:miter lim="800000"/>
            <a:headEnd/>
            <a:tailEnd/>
          </a:ln>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algn="ctr" eaLnBrk="1" hangingPunct="1">
              <a:buClr>
                <a:srgbClr val="CC9900"/>
              </a:buClr>
              <a:buSzPct val="65000"/>
              <a:buFont typeface="Wingdings" panose="05000000000000000000" pitchFamily="2" charset="2"/>
              <a:buChar char="n"/>
            </a:pPr>
            <a:r>
              <a:rPr lang="ru-RU" altLang="ru-RU" sz="1600" b="1">
                <a:solidFill>
                  <a:srgbClr val="000000"/>
                </a:solidFill>
                <a:latin typeface="Arial" panose="020B0604020202020204" pitchFamily="34" charset="0"/>
              </a:rPr>
              <a:t>Образование коацервата</a:t>
            </a:r>
          </a:p>
        </p:txBody>
      </p:sp>
      <p:pic>
        <p:nvPicPr>
          <p:cNvPr id="24582" name="Picture 9"/>
          <p:cNvPicPr>
            <a:picLocks noGrp="1" noChangeAspect="1" noChangeArrowheads="1"/>
          </p:cNvPicPr>
          <p:nvPr>
            <p:ph sz="half" idx="4294967295"/>
          </p:nvPr>
        </p:nvPicPr>
        <p:blipFill>
          <a:blip r:embed="rId5">
            <a:extLst>
              <a:ext uri="{28A0092B-C50C-407E-A947-70E740481C1C}">
                <a14:useLocalDpi xmlns:a14="http://schemas.microsoft.com/office/drawing/2010/main" val="0"/>
              </a:ext>
            </a:extLst>
          </a:blip>
          <a:srcRect/>
          <a:stretch>
            <a:fillRect/>
          </a:stretch>
        </p:blipFill>
        <p:spPr>
          <a:xfrm>
            <a:off x="5094288" y="2376488"/>
            <a:ext cx="3589337" cy="3013075"/>
          </a:xfrm>
          <a:noFill/>
        </p:spPr>
      </p:pic>
      <p:sp>
        <p:nvSpPr>
          <p:cNvPr id="24583" name="AutoShape 10"/>
          <p:cNvSpPr>
            <a:spLocks noChangeArrowheads="1"/>
          </p:cNvSpPr>
          <p:nvPr/>
        </p:nvSpPr>
        <p:spPr bwMode="auto">
          <a:xfrm>
            <a:off x="4859338" y="6092825"/>
            <a:ext cx="1728787" cy="431800"/>
          </a:xfrm>
          <a:prstGeom prst="wedgeRectCallout">
            <a:avLst>
              <a:gd name="adj1" fmla="val 5370"/>
              <a:gd name="adj2" fmla="val -207722"/>
            </a:avLst>
          </a:prstGeom>
          <a:solidFill>
            <a:schemeClr val="accent1"/>
          </a:solidFill>
          <a:ln w="9525">
            <a:solidFill>
              <a:schemeClr val="tx1"/>
            </a:solidFill>
            <a:miter lim="800000"/>
            <a:headEnd/>
            <a:tailEnd/>
          </a:ln>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algn="ctr" eaLnBrk="1" hangingPunct="1">
              <a:buClr>
                <a:srgbClr val="CC9900"/>
              </a:buClr>
              <a:buSzPct val="65000"/>
              <a:buFont typeface="Wingdings" panose="05000000000000000000" pitchFamily="2" charset="2"/>
              <a:buChar char="n"/>
            </a:pPr>
            <a:r>
              <a:rPr lang="ru-RU" altLang="ru-RU" sz="1800" b="1">
                <a:solidFill>
                  <a:srgbClr val="000000"/>
                </a:solidFill>
                <a:latin typeface="Arial" panose="020B0604020202020204" pitchFamily="34" charset="0"/>
              </a:rPr>
              <a:t>«Ожерелье»</a:t>
            </a:r>
          </a:p>
        </p:txBody>
      </p:sp>
      <p:sp>
        <p:nvSpPr>
          <p:cNvPr id="24584" name="AutoShape 11"/>
          <p:cNvSpPr>
            <a:spLocks noChangeArrowheads="1"/>
          </p:cNvSpPr>
          <p:nvPr/>
        </p:nvSpPr>
        <p:spPr bwMode="auto">
          <a:xfrm>
            <a:off x="6804025" y="5949950"/>
            <a:ext cx="2159000" cy="609600"/>
          </a:xfrm>
          <a:prstGeom prst="wedgeRectCallout">
            <a:avLst>
              <a:gd name="adj1" fmla="val 8454"/>
              <a:gd name="adj2" fmla="val -137500"/>
            </a:avLst>
          </a:prstGeom>
          <a:solidFill>
            <a:schemeClr val="accent1"/>
          </a:solidFill>
          <a:ln w="9525">
            <a:solidFill>
              <a:schemeClr val="tx1"/>
            </a:solidFill>
            <a:miter lim="800000"/>
            <a:headEnd/>
            <a:tailEnd/>
          </a:ln>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algn="ctr" eaLnBrk="1" hangingPunct="1">
              <a:buClr>
                <a:srgbClr val="CC9900"/>
              </a:buClr>
              <a:buSzPct val="65000"/>
              <a:buFont typeface="Wingdings" panose="05000000000000000000" pitchFamily="2" charset="2"/>
              <a:buChar char="n"/>
            </a:pPr>
            <a:r>
              <a:rPr lang="ru-RU" altLang="ru-RU" sz="1800" b="1">
                <a:solidFill>
                  <a:srgbClr val="000000"/>
                </a:solidFill>
                <a:latin typeface="Arial" panose="020B0604020202020204" pitchFamily="34" charset="0"/>
              </a:rPr>
              <a:t>Гелирование (+10 С)</a:t>
            </a:r>
          </a:p>
        </p:txBody>
      </p:sp>
    </p:spTree>
    <p:extLst>
      <p:ext uri="{BB962C8B-B14F-4D97-AF65-F5344CB8AC3E}">
        <p14:creationId xmlns:p14="http://schemas.microsoft.com/office/powerpoint/2010/main" val="310567679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Заголовок 1"/>
          <p:cNvSpPr>
            <a:spLocks noGrp="1"/>
          </p:cNvSpPr>
          <p:nvPr>
            <p:ph type="title"/>
          </p:nvPr>
        </p:nvSpPr>
        <p:spPr>
          <a:xfrm>
            <a:off x="1476375" y="260350"/>
            <a:ext cx="7313613" cy="1143000"/>
          </a:xfrm>
        </p:spPr>
        <p:txBody>
          <a:bodyPr/>
          <a:lstStyle/>
          <a:p>
            <a:pPr algn="ctr"/>
            <a:r>
              <a:rPr lang="uk-UA" altLang="ru-RU" u="sng" smtClean="0">
                <a:solidFill>
                  <a:srgbClr val="7030A0"/>
                </a:solidFill>
                <a:latin typeface="Times New Roman" panose="02020603050405020304" pitchFamily="18" charset="0"/>
                <a:cs typeface="Times New Roman" panose="02020603050405020304" pitchFamily="18" charset="0"/>
              </a:rPr>
              <a:t>Список літератури</a:t>
            </a:r>
            <a:endParaRPr lang="ru-RU" altLang="ru-RU" smtClean="0"/>
          </a:p>
        </p:txBody>
      </p:sp>
      <p:sp>
        <p:nvSpPr>
          <p:cNvPr id="3" name="Прямоугольник 2"/>
          <p:cNvSpPr/>
          <p:nvPr/>
        </p:nvSpPr>
        <p:spPr>
          <a:xfrm>
            <a:off x="79375" y="1524000"/>
            <a:ext cx="8929688" cy="5354638"/>
          </a:xfrm>
          <a:prstGeom prst="rect">
            <a:avLst/>
          </a:prstGeom>
        </p:spPr>
        <p:txBody>
          <a:bodyPr>
            <a:spAutoFit/>
          </a:bodyPr>
          <a:lstStyle/>
          <a:p>
            <a:pPr marL="342900" indent="-342900" algn="just" hangingPunct="0">
              <a:buFont typeface="+mj-lt"/>
              <a:buAutoNum type="arabicPeriod"/>
              <a:defRPr/>
            </a:pPr>
            <a:r>
              <a:rPr lang="uk-UA" dirty="0">
                <a:latin typeface="Arial" panose="020B0604020202020204" pitchFamily="34" charset="0"/>
                <a:cs typeface="Arial" panose="020B0604020202020204" pitchFamily="34" charset="0"/>
              </a:rPr>
              <a:t>Державна Фармакопея України / Державне підприємство «Український науковий фармакопейний центр якості лікарських засобів». — 2-е вид. — Доповнення 1. — Харків: Державне підприємство «Український науковий фармакопейний центр якості лікарських засобів», 2016. — 360 с. </a:t>
            </a:r>
            <a:r>
              <a:rPr lang="ru-RU" dirty="0">
                <a:latin typeface="Arial" panose="020B0604020202020204" pitchFamily="34" charset="0"/>
                <a:cs typeface="Arial" panose="020B0604020202020204" pitchFamily="34" charset="0"/>
              </a:rPr>
              <a:t>ISBN</a:t>
            </a:r>
            <a:r>
              <a:rPr lang="uk-UA" dirty="0">
                <a:latin typeface="Arial" panose="020B0604020202020204" pitchFamily="34" charset="0"/>
                <a:cs typeface="Arial" panose="020B0604020202020204" pitchFamily="34" charset="0"/>
              </a:rPr>
              <a:t> 978-966-97390-2-5.	</a:t>
            </a:r>
            <a:endParaRPr lang="ru-RU" dirty="0">
              <a:latin typeface="Arial" panose="020B0604020202020204" pitchFamily="34" charset="0"/>
              <a:cs typeface="Arial" panose="020B0604020202020204" pitchFamily="34" charset="0"/>
            </a:endParaRPr>
          </a:p>
          <a:p>
            <a:pPr marL="342900" indent="-342900" algn="just" hangingPunct="0">
              <a:buFont typeface="+mj-lt"/>
              <a:buAutoNum type="arabicPeriod"/>
              <a:defRPr/>
            </a:pPr>
            <a:r>
              <a:rPr lang="ru-RU" dirty="0">
                <a:latin typeface="Arial" panose="020B0604020202020204" pitchFamily="34" charset="0"/>
                <a:cs typeface="Arial" panose="020B0604020202020204" pitchFamily="34" charset="0"/>
              </a:rPr>
              <a:t>Горчакова Н.О. </a:t>
            </a:r>
            <a:r>
              <a:rPr lang="uk-UA" dirty="0">
                <a:latin typeface="Arial" panose="020B0604020202020204" pitchFamily="34" charset="0"/>
                <a:cs typeface="Arial" panose="020B0604020202020204" pitchFamily="34" charset="0"/>
              </a:rPr>
              <a:t>Пролонгована лікарська форма </a:t>
            </a:r>
            <a:r>
              <a:rPr lang="uk-UA" dirty="0" err="1">
                <a:latin typeface="Arial" panose="020B0604020202020204" pitchFamily="34" charset="0"/>
                <a:cs typeface="Arial" panose="020B0604020202020204" pitchFamily="34" charset="0"/>
              </a:rPr>
              <a:t>мельдонію</a:t>
            </a:r>
            <a:r>
              <a:rPr lang="uk-UA" dirty="0">
                <a:latin typeface="Arial" panose="020B0604020202020204" pitchFamily="34" charset="0"/>
                <a:cs typeface="Arial" panose="020B0604020202020204" pitchFamily="34" charset="0"/>
              </a:rPr>
              <a:t> (</a:t>
            </a:r>
            <a:r>
              <a:rPr lang="uk-UA" dirty="0" err="1">
                <a:latin typeface="Arial" panose="020B0604020202020204" pitchFamily="34" charset="0"/>
                <a:cs typeface="Arial" panose="020B0604020202020204" pitchFamily="34" charset="0"/>
              </a:rPr>
              <a:t>ТризипинЛонг</a:t>
            </a:r>
            <a:r>
              <a:rPr lang="uk-UA" dirty="0">
                <a:latin typeface="Arial" panose="020B0604020202020204" pitchFamily="34" charset="0"/>
                <a:cs typeface="Arial" panose="020B0604020202020204" pitchFamily="34" charset="0"/>
              </a:rPr>
              <a:t>) – надбання вітчизняної фармакології та фармації //  Український медичний часопис. – 2015. - № 3. – С. 51-53.</a:t>
            </a:r>
            <a:endParaRPr lang="ru-RU" dirty="0">
              <a:latin typeface="Arial" panose="020B0604020202020204" pitchFamily="34" charset="0"/>
              <a:cs typeface="Arial" panose="020B0604020202020204" pitchFamily="34" charset="0"/>
            </a:endParaRPr>
          </a:p>
          <a:p>
            <a:pPr marL="342900" indent="-342900" algn="just" hangingPunct="0">
              <a:buFont typeface="+mj-lt"/>
              <a:buAutoNum type="arabicPeriod"/>
              <a:defRPr/>
            </a:pPr>
            <a:r>
              <a:rPr lang="ru-RU" dirty="0">
                <a:latin typeface="Arial" panose="020B0604020202020204" pitchFamily="34" charset="0"/>
                <a:cs typeface="Arial" panose="020B0604020202020204" pitchFamily="34" charset="0"/>
              </a:rPr>
              <a:t>Лекционный журнал по промышленной технологии лекарственных средств : учеб. </a:t>
            </a:r>
            <a:r>
              <a:rPr lang="ru-RU" dirty="0" err="1">
                <a:latin typeface="Arial" panose="020B0604020202020204" pitchFamily="34" charset="0"/>
                <a:cs typeface="Arial" panose="020B0604020202020204" pitchFamily="34" charset="0"/>
              </a:rPr>
              <a:t>пособ</a:t>
            </a:r>
            <a:r>
              <a:rPr lang="ru-RU" dirty="0">
                <a:latin typeface="Arial" panose="020B0604020202020204" pitchFamily="34" charset="0"/>
                <a:cs typeface="Arial" panose="020B0604020202020204" pitchFamily="34" charset="0"/>
              </a:rPr>
              <a:t>. для студ. дневной и </a:t>
            </a:r>
            <a:r>
              <a:rPr lang="ru-RU" dirty="0" err="1">
                <a:latin typeface="Arial" panose="020B0604020202020204" pitchFamily="34" charset="0"/>
                <a:cs typeface="Arial" panose="020B0604020202020204" pitchFamily="34" charset="0"/>
              </a:rPr>
              <a:t>заоч</a:t>
            </a:r>
            <a:r>
              <a:rPr lang="ru-RU" dirty="0">
                <a:latin typeface="Arial" panose="020B0604020202020204" pitchFamily="34" charset="0"/>
                <a:cs typeface="Arial" panose="020B0604020202020204" pitchFamily="34" charset="0"/>
              </a:rPr>
              <a:t>. форм обучения спец. 7.110201 "Фармация" / Е. А. Рубан, Д. И. Дмитриевский, Л. Н. Хохлова и др. – Х.: НФаУ, 2015. – Ч. 1. – 159 с. </a:t>
            </a:r>
          </a:p>
          <a:p>
            <a:pPr marL="342900" indent="-342900" algn="just" hangingPunct="0">
              <a:buFont typeface="+mj-lt"/>
              <a:buAutoNum type="arabicPeriod"/>
              <a:defRPr/>
            </a:pPr>
            <a:r>
              <a:rPr lang="uk-UA" dirty="0">
                <a:latin typeface="Arial" panose="020B0604020202020204" pitchFamily="34" charset="0"/>
                <a:cs typeface="Arial" panose="020B0604020202020204" pitchFamily="34" charset="0"/>
              </a:rPr>
              <a:t>Промислова технологія лікарських засобів : базовий підручник для </a:t>
            </a:r>
            <a:r>
              <a:rPr lang="uk-UA" dirty="0" err="1">
                <a:latin typeface="Arial" panose="020B0604020202020204" pitchFamily="34" charset="0"/>
                <a:cs typeface="Arial" panose="020B0604020202020204" pitchFamily="34" charset="0"/>
              </a:rPr>
              <a:t>студ</a:t>
            </a:r>
            <a:r>
              <a:rPr lang="uk-UA" dirty="0">
                <a:latin typeface="Arial" panose="020B0604020202020204" pitchFamily="34" charset="0"/>
                <a:cs typeface="Arial" panose="020B0604020202020204" pitchFamily="34" charset="0"/>
              </a:rPr>
              <a:t>. вищ. </a:t>
            </a:r>
            <a:r>
              <a:rPr lang="uk-UA" dirty="0" err="1">
                <a:latin typeface="Arial" panose="020B0604020202020204" pitchFamily="34" charset="0"/>
                <a:cs typeface="Arial" panose="020B0604020202020204" pitchFamily="34" charset="0"/>
              </a:rPr>
              <a:t>навч</a:t>
            </a:r>
            <a:r>
              <a:rPr lang="uk-UA" dirty="0">
                <a:latin typeface="Arial" panose="020B0604020202020204" pitchFamily="34" charset="0"/>
                <a:cs typeface="Arial" panose="020B0604020202020204" pitchFamily="34" charset="0"/>
              </a:rPr>
              <a:t>. фармац. закладу (фармац. </a:t>
            </a:r>
            <a:r>
              <a:rPr lang="uk-UA" dirty="0" err="1">
                <a:latin typeface="Arial" panose="020B0604020202020204" pitchFamily="34" charset="0"/>
                <a:cs typeface="Arial" panose="020B0604020202020204" pitchFamily="34" charset="0"/>
              </a:rPr>
              <a:t>ф-тів</a:t>
            </a:r>
            <a:r>
              <a:rPr lang="uk-UA" dirty="0">
                <a:latin typeface="Arial" panose="020B0604020202020204" pitchFamily="34" charset="0"/>
                <a:cs typeface="Arial" panose="020B0604020202020204" pitchFamily="34" charset="0"/>
              </a:rPr>
              <a:t>) / Є.В. Гладух, О.А. Рубан, І.В. Сайко [та ін.].; за ред. Є.В. Гладуха, В.І. </a:t>
            </a:r>
            <a:r>
              <a:rPr lang="uk-UA" dirty="0" err="1">
                <a:latin typeface="Arial" panose="020B0604020202020204" pitchFamily="34" charset="0"/>
                <a:cs typeface="Arial" panose="020B0604020202020204" pitchFamily="34" charset="0"/>
              </a:rPr>
              <a:t>Чуєшова</a:t>
            </a:r>
            <a:r>
              <a:rPr lang="uk-UA" dirty="0">
                <a:latin typeface="Arial" panose="020B0604020202020204" pitchFamily="34" charset="0"/>
                <a:cs typeface="Arial" panose="020B0604020202020204" pitchFamily="34" charset="0"/>
              </a:rPr>
              <a:t>. – Вид. 2-ге, випр. та </a:t>
            </a:r>
            <a:r>
              <a:rPr lang="uk-UA" dirty="0" err="1">
                <a:latin typeface="Arial" panose="020B0604020202020204" pitchFamily="34" charset="0"/>
                <a:cs typeface="Arial" panose="020B0604020202020204" pitchFamily="34" charset="0"/>
              </a:rPr>
              <a:t>допов</a:t>
            </a:r>
            <a:r>
              <a:rPr lang="uk-UA" dirty="0">
                <a:latin typeface="Arial" panose="020B0604020202020204" pitchFamily="34" charset="0"/>
                <a:cs typeface="Arial" panose="020B0604020202020204" pitchFamily="34" charset="0"/>
              </a:rPr>
              <a:t>. – Х: НФаУ: Новий світ-2000, 2018. – 526 с.</a:t>
            </a:r>
            <a:endParaRPr lang="ru-RU" dirty="0">
              <a:latin typeface="Arial" panose="020B0604020202020204" pitchFamily="34" charset="0"/>
              <a:cs typeface="Arial" panose="020B0604020202020204" pitchFamily="34" charset="0"/>
            </a:endParaRPr>
          </a:p>
          <a:p>
            <a:pPr hangingPunct="0">
              <a:defRPr/>
            </a:pPr>
            <a:endParaRPr lang="ru-RU" dirty="0"/>
          </a:p>
          <a:p>
            <a:pPr>
              <a:defRPr/>
            </a:pPr>
            <a:r>
              <a:rPr lang="uk-UA" dirty="0"/>
              <a:t> </a:t>
            </a:r>
            <a:endParaRPr lang="ru-RU" dirty="0"/>
          </a:p>
          <a:p>
            <a:pPr hangingPunct="0">
              <a:defRPr/>
            </a:pPr>
            <a:r>
              <a:rPr lang="en-US" b="1" dirty="0"/>
              <a:t> </a:t>
            </a:r>
            <a:endParaRPr lang="ru-RU" dirty="0"/>
          </a:p>
        </p:txBody>
      </p:sp>
    </p:spTree>
    <p:extLst>
      <p:ext uri="{BB962C8B-B14F-4D97-AF65-F5344CB8AC3E}">
        <p14:creationId xmlns:p14="http://schemas.microsoft.com/office/powerpoint/2010/main" val="31988035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4"/>
          <p:cNvSpPr>
            <a:spLocks noGrp="1" noChangeArrowheads="1"/>
          </p:cNvSpPr>
          <p:nvPr>
            <p:ph type="title"/>
          </p:nvPr>
        </p:nvSpPr>
        <p:spPr>
          <a:xfrm>
            <a:off x="899592" y="2708920"/>
            <a:ext cx="7343775" cy="936625"/>
          </a:xfrm>
        </p:spPr>
        <p:txBody>
          <a:bodyPr/>
          <a:lstStyle/>
          <a:p>
            <a:pPr algn="ctr" eaLnBrk="1" hangingPunct="1"/>
            <a:r>
              <a:rPr lang="ru-RU" altLang="ru-RU" sz="4800" dirty="0" err="1" smtClean="0"/>
              <a:t>Дякую</a:t>
            </a:r>
            <a:r>
              <a:rPr lang="ru-RU" altLang="ru-RU" sz="4800" dirty="0" smtClean="0"/>
              <a:t> за </a:t>
            </a:r>
            <a:r>
              <a:rPr lang="ru-RU" altLang="ru-RU" sz="4800" dirty="0" err="1" smtClean="0"/>
              <a:t>увагу</a:t>
            </a:r>
            <a:r>
              <a:rPr lang="ru-RU" altLang="ru-RU" sz="4800" dirty="0" smtClean="0"/>
              <a:t>!</a:t>
            </a:r>
          </a:p>
        </p:txBody>
      </p:sp>
    </p:spTree>
    <p:extLst>
      <p:ext uri="{BB962C8B-B14F-4D97-AF65-F5344CB8AC3E}">
        <p14:creationId xmlns:p14="http://schemas.microsoft.com/office/powerpoint/2010/main" val="362390154"/>
      </p:ext>
    </p:extLst>
  </p:cSld>
  <p:clrMapOvr>
    <a:masterClrMapping/>
  </p:clrMapOvr>
  <p:timing>
    <p:tnLst>
      <p:par>
        <p:cTn id="1" dur="indefinite" restart="never" nodeType="tmRoot"/>
      </p:par>
    </p:tnLst>
  </p:timing>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1155</TotalTime>
  <Words>4095</Words>
  <Application>Microsoft Office PowerPoint</Application>
  <PresentationFormat>Экран (4:3)</PresentationFormat>
  <Paragraphs>288</Paragraphs>
  <Slides>52</Slides>
  <Notes>0</Notes>
  <HiddenSlides>0</HiddenSlides>
  <MMClips>0</MMClips>
  <ScaleCrop>false</ScaleCrop>
  <HeadingPairs>
    <vt:vector size="8" baseType="variant">
      <vt:variant>
        <vt:lpstr>Использованные шрифты</vt:lpstr>
      </vt:variant>
      <vt:variant>
        <vt:i4>10</vt:i4>
      </vt:variant>
      <vt:variant>
        <vt:lpstr>Тема</vt:lpstr>
      </vt:variant>
      <vt:variant>
        <vt:i4>1</vt:i4>
      </vt:variant>
      <vt:variant>
        <vt:lpstr>Внедренные серверы OLE</vt:lpstr>
      </vt:variant>
      <vt:variant>
        <vt:i4>1</vt:i4>
      </vt:variant>
      <vt:variant>
        <vt:lpstr>Заголовки слайдов</vt:lpstr>
      </vt:variant>
      <vt:variant>
        <vt:i4>52</vt:i4>
      </vt:variant>
    </vt:vector>
  </HeadingPairs>
  <TitlesOfParts>
    <vt:vector size="64" baseType="lpstr">
      <vt:lpstr>Arial</vt:lpstr>
      <vt:lpstr>Calibri</vt:lpstr>
      <vt:lpstr>Comic Sans MS</vt:lpstr>
      <vt:lpstr>方正姚体</vt:lpstr>
      <vt:lpstr>Georgia</vt:lpstr>
      <vt:lpstr>Segoe UI Semibold</vt:lpstr>
      <vt:lpstr>Times New Roman</vt:lpstr>
      <vt:lpstr>Trebuchet MS</vt:lpstr>
      <vt:lpstr>Verdana</vt:lpstr>
      <vt:lpstr>Wingdings</vt:lpstr>
      <vt:lpstr>Воздушный поток</vt:lpstr>
      <vt:lpstr>Точечный рисунок</vt:lpstr>
      <vt:lpstr>ОДЕСЬКИЙ НАЦІОНАЛЬНИЙ МЕДИЧНИЙ УНІВЕРСИТЕТ Кафедра технології ліків</vt:lpstr>
      <vt:lpstr>План практичного заняття</vt:lpstr>
      <vt:lpstr>Презентация PowerPoint</vt:lpstr>
      <vt:lpstr>Презентация PowerPoint</vt:lpstr>
      <vt:lpstr>Презентация PowerPoint</vt:lpstr>
      <vt:lpstr>Презентация PowerPoint</vt:lpstr>
      <vt:lpstr>Презентация PowerPoint</vt:lpstr>
      <vt:lpstr>подрібнення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vt:lpstr>
      <vt:lpstr>Серед таблеток розрізняють шлунково-резистентні, непокриті, покриті, шипучі, для використання в порожнині рота, з модифікованим вивільненням.</vt:lpstr>
      <vt:lpstr>До твердих лікарських форм відносяться порошки, таблетки, капсули, драже, гранули, пастилки, карамелі, олівці, полімерні пластинки.         </vt:lpstr>
      <vt:lpstr> До субстанцій, що використовуються у виробництві таблеток, пред'являються певні вимоги, які, як правило, укладаються відповідно до строго певні властивості:</vt:lpstr>
      <vt:lpstr>При неудовлетворительных технологических свойствах порошкообразных масс, а именно - плохой прессованности и сыпучести, для обеспечения необходимого качества таблеток необходимо заранее провести грануляцию. </vt:lpstr>
      <vt:lpstr>Метод сухого гранулювання (грануляція розломом)</vt:lpstr>
      <vt:lpstr>Презентация PowerPoint</vt:lpstr>
      <vt:lpstr>Волога грануляція.</vt:lpstr>
      <vt:lpstr>Схема виробництва:</vt:lpstr>
      <vt:lpstr>Презентация PowerPoint</vt:lpstr>
      <vt:lpstr>Презентация PowerPoint</vt:lpstr>
      <vt:lpstr>  </vt:lpstr>
      <vt:lpstr> В последнее время на производстве стала распространенной разновидность - смешанное гранулирование, которое осуществляют смешиванием лекарственных и вспомогательных веществ, увлажнением смеси раствором связующего, разложением влажной массы тонким слоем с последующей сушкой, осуществлением сухой грануляции полученной массы, опудривания сухих гранул. </vt:lpstr>
      <vt:lpstr> </vt:lpstr>
      <vt:lpstr>Покриття таблеток</vt:lpstr>
      <vt:lpstr>Пролонгування лікарських форм:</vt:lpstr>
      <vt:lpstr>Основними перевагами даних лікарських форм є:</vt:lpstr>
      <vt:lpstr>До пролонгованим лікарським формам ставляться такі вимоги:</vt:lpstr>
      <vt:lpstr>Пролонговані лікарські форми класифікуються на</vt:lpstr>
      <vt:lpstr>     Лікарські форми депо і ретард</vt:lpstr>
      <vt:lpstr>Лікарські форми ретард</vt:lpstr>
      <vt:lpstr>До лікарських форм ретард відносяться</vt:lpstr>
      <vt:lpstr>Лікарські форми з періодичним вивільненням   </vt:lpstr>
      <vt:lpstr>Лікарські форми з безперервним вивільненням   </vt:lpstr>
      <vt:lpstr>Лікарські форми з відстроченим вивільненням</vt:lpstr>
      <vt:lpstr>Технологія виготовлення таблеток пролонгованої дії </vt:lpstr>
      <vt:lpstr>Технологія виготовлення таблеток пролонгованої дії </vt:lpstr>
      <vt:lpstr>Презентация PowerPoint</vt:lpstr>
      <vt:lpstr>Мікрокапсулювання дозволяє вирішити наступні проблеми</vt:lpstr>
      <vt:lpstr>Мікрокапсули</vt:lpstr>
      <vt:lpstr>Типи мікрокапсул</vt:lpstr>
      <vt:lpstr>Можливості мікрокапсулювання</vt:lpstr>
      <vt:lpstr>Застосовують 2 типи оболонок мікрокапсул в залежності від виконуваного ними завдання:</vt:lpstr>
      <vt:lpstr>НОМЕНКЛАТУРА мікрокапсульовані ПРЕПАРАТІВ</vt:lpstr>
      <vt:lpstr>Презентация PowerPoint</vt:lpstr>
      <vt:lpstr>Методи микрокапсулирование (фізико-хімічний метод: коацервація)</vt:lpstr>
      <vt:lpstr>Список літератури</vt:lpstr>
      <vt:lpstr>Дякую за увагу!</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Порошки</dc:title>
  <dc:creator>Кристина</dc:creator>
  <cp:lastModifiedBy>Юлія Олегівна Молодан</cp:lastModifiedBy>
  <cp:revision>63</cp:revision>
  <dcterms:created xsi:type="dcterms:W3CDTF">2016-12-05T12:44:57Z</dcterms:created>
  <dcterms:modified xsi:type="dcterms:W3CDTF">2021-10-16T19:50:47Z</dcterms:modified>
</cp:coreProperties>
</file>