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57" r:id="rId4"/>
    <p:sldId id="260" r:id="rId5"/>
    <p:sldId id="258" r:id="rId6"/>
    <p:sldId id="259" r:id="rId7"/>
    <p:sldId id="261" r:id="rId8"/>
    <p:sldId id="262" r:id="rId9"/>
    <p:sldId id="267" r:id="rId10"/>
    <p:sldId id="266" r:id="rId11"/>
    <p:sldId id="263" r:id="rId12"/>
    <p:sldId id="264" r:id="rId13"/>
    <p:sldId id="270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303" r:id="rId24"/>
    <p:sldId id="278" r:id="rId25"/>
    <p:sldId id="279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283" r:id="rId46"/>
    <p:sldId id="281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77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34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16.10.2021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16.10.2021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16.10.2021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16.10.2021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16.10.2021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FBA7B88-44B3-40D9-A2EB-9978CE6DDCD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9488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pendium.com.ua/dec/260872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3%D0%BB%D1%96%D1%86%D0%B5%D1%80%D0%B8%D0%BD#cite_note-%D0%9F%D0%BE%D0%BB%D1%96%D1%89%D1%83%D0%BA-4" TargetMode="External"/><Relationship Id="rId13" Type="http://schemas.openxmlformats.org/officeDocument/2006/relationships/hyperlink" Target="https://uk.wikipedia.org/wiki/%D0%A2%D0%B5%D0%BC%D0%BF%D0%B5%D1%80%D0%B0%D1%82%D1%83%D1%80%D0%B0_%D1%81%D0%BF%D0%B0%D0%BB%D0%B0%D1%85%D1%83" TargetMode="External"/><Relationship Id="rId18" Type="http://schemas.openxmlformats.org/officeDocument/2006/relationships/hyperlink" Target="https://uk.wikipedia.org/wiki/%D0%9F%D0%B5%D1%80%D0%B5%D0%B3%D0%BE%D0%BD%D0%BA%D0%B0" TargetMode="External"/><Relationship Id="rId26" Type="http://schemas.openxmlformats.org/officeDocument/2006/relationships/hyperlink" Target="https://uk.wikipedia.org/wiki/%D0%92%27%D1%8F%D0%B7%D0%BA%D1%96%D1%81%D1%82%D1%8C" TargetMode="External"/><Relationship Id="rId3" Type="http://schemas.openxmlformats.org/officeDocument/2006/relationships/hyperlink" Target="https://uk.wikipedia.org/wiki/%D0%93%D1%96%D0%B4%D1%80%D0%BE%D0%BA%D1%81%D0%B8%D0%BB%D1%8C%D0%BD%D0%B0_%D0%B3%D1%80%D1%83%D0%BF%D0%B0" TargetMode="External"/><Relationship Id="rId21" Type="http://schemas.openxmlformats.org/officeDocument/2006/relationships/hyperlink" Target="https://uk.wikipedia.org/wiki/%D0%93%D1%83%D1%81%D1%82%D0%B8%D0%BD%D0%B0" TargetMode="External"/><Relationship Id="rId7" Type="http://schemas.openxmlformats.org/officeDocument/2006/relationships/hyperlink" Target="https://uk.wikipedia.org/wiki/%D0%92%D0%BE%D0%B4%D0%B5%D0%BD%D1%8C" TargetMode="External"/><Relationship Id="rId12" Type="http://schemas.openxmlformats.org/officeDocument/2006/relationships/hyperlink" Target="https://uk.wikipedia.org/wiki/%D0%93%D0%BB%D1%96%D1%86%D0%B5%D1%80%D0%B8%D0%BD#cite_note-%D1%85%D0%B6-3" TargetMode="External"/><Relationship Id="rId17" Type="http://schemas.openxmlformats.org/officeDocument/2006/relationships/hyperlink" Target="https://uk.wikipedia.org/wiki/%D0%9C%D1%96%D0%BD%D0%B5%D1%80%D0%B0%D0%BB%D1%8C%D0%BD%D1%96_%D1%81%D0%BE%D0%BB%D1%96" TargetMode="External"/><Relationship Id="rId25" Type="http://schemas.openxmlformats.org/officeDocument/2006/relationships/hyperlink" Target="https://uk.wikipedia.org/wiki/%D0%94%D0%B5%D0%B1%D0%B0%D0%B9" TargetMode="External"/><Relationship Id="rId2" Type="http://schemas.openxmlformats.org/officeDocument/2006/relationships/hyperlink" Target="https://uk.wikipedia.org/wiki/%D0%A1%D0%BF%D0%B8%D1%80%D1%82" TargetMode="External"/><Relationship Id="rId16" Type="http://schemas.openxmlformats.org/officeDocument/2006/relationships/hyperlink" Target="https://uk.wikipedia.org/wiki/%D0%9B%D0%B5%D1%82%D0%BA%D1%96%D1%81%D1%82%D1%8C" TargetMode="External"/><Relationship Id="rId20" Type="http://schemas.openxmlformats.org/officeDocument/2006/relationships/hyperlink" Target="https://uk.wikipedia.org/wiki/%D0%A2%D0%B5%D0%BC%D0%BF%D0%B5%D1%80%D0%B0%D1%82%D1%83%D1%80%D0%B0_%D0%BF%D0%BB%D0%B0%D0%B2%D0%BB%D0%B5%D0%BD%D0%BD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E%D0%BA%D1%81%D0%B8%D0%B3%D0%B5%D0%BD" TargetMode="External"/><Relationship Id="rId11" Type="http://schemas.openxmlformats.org/officeDocument/2006/relationships/hyperlink" Target="https://uk.wikipedia.org/wiki/%D0%90%D1%82%D0%BC%D0%BE%D1%81%D1%84%D0%B5%D1%80%D0%BD%D0%B8%D0%B9_%D1%82%D0%B8%D1%81%D0%BA" TargetMode="External"/><Relationship Id="rId24" Type="http://schemas.openxmlformats.org/officeDocument/2006/relationships/hyperlink" Target="https://uk.wikipedia.org/wiki/%D0%94%D0%B8%D0%BF%D0%BE%D0%BB%D1%8C%D0%BD%D0%B8%D0%B9_%D0%BC%D0%BE%D0%BC%D0%B5%D0%BD%D1%82" TargetMode="External"/><Relationship Id="rId5" Type="http://schemas.openxmlformats.org/officeDocument/2006/relationships/hyperlink" Target="https://uk.wikipedia.org/wiki/%D0%93%D1%96%D0%B4%D1%80%D0%BE%D0%B3%D0%B5%D0%BD" TargetMode="External"/><Relationship Id="rId15" Type="http://schemas.openxmlformats.org/officeDocument/2006/relationships/hyperlink" Target="https://uk.wikipedia.org/wiki/%D0%92%D0%B8%D0%BD%D0%BD%D0%B8%D0%B9_%D1%81%D0%BF%D0%B8%D1%80%D1%82" TargetMode="External"/><Relationship Id="rId23" Type="http://schemas.openxmlformats.org/officeDocument/2006/relationships/hyperlink" Target="https://uk.wikipedia.org/wiki/%D0%94%D1%96%D0%B5%D0%BB%D0%B5%D0%BA%D1%82%D1%80%D0%B8%D1%87%D0%BD%D0%B0_%D0%BF%D1%80%D0%BE%D0%BD%D0%B8%D0%BA%D0%BD%D1%96%D1%81%D1%82%D1%8C" TargetMode="External"/><Relationship Id="rId10" Type="http://schemas.openxmlformats.org/officeDocument/2006/relationships/hyperlink" Target="https://uk.wikipedia.org/wiki/%D0%9C%D0%BE%D0%BB%D0%B5%D0%BA%D1%83%D0%BB%D1%8F%D1%80%D0%BD%D0%B0_%D0%BC%D0%B0%D1%81%D0%B0" TargetMode="External"/><Relationship Id="rId19" Type="http://schemas.openxmlformats.org/officeDocument/2006/relationships/hyperlink" Target="https://uk.wikipedia.org/wiki/%D0%9A%D1%80%D0%B8%D1%81%D1%82%D0%B0%D0%BB%D1%96%D0%B7%D0%B0%D1%86%D1%96%D1%8F" TargetMode="External"/><Relationship Id="rId4" Type="http://schemas.openxmlformats.org/officeDocument/2006/relationships/hyperlink" Target="https://uk.wikipedia.org/wiki/%D0%9A%D0%B0%D1%80%D0%B1%D0%BE%D0%BD" TargetMode="External"/><Relationship Id="rId9" Type="http://schemas.openxmlformats.org/officeDocument/2006/relationships/hyperlink" Target="https://uk.wikipedia.org/wiki/%D0%9F%D0%B8%D1%82%D0%BE%D0%BC%D0%B0_%D0%B2%D0%B0%D0%B3%D0%B0" TargetMode="External"/><Relationship Id="rId14" Type="http://schemas.openxmlformats.org/officeDocument/2006/relationships/hyperlink" Target="https://uk.wikipedia.org/wiki/%D0%A2%D0%B5%D0%BC%D0%BF%D0%B5%D1%80%D0%B0%D1%82%D1%83%D1%80%D0%B0_%D1%81%D0%B0%D0%BC%D0%BE%D0%B7%D0%B0%D0%B9%D0%BC%D0%B0%D0%BD%D0%BD%D1%8F" TargetMode="External"/><Relationship Id="rId22" Type="http://schemas.openxmlformats.org/officeDocument/2006/relationships/hyperlink" Target="https://uk.wikipedia.org/wiki/%D0%9F%D0%BE%D0%BA%D0%B0%D0%B7%D0%BD%D0%B8%D0%BA_%D0%B7%D0%B0%D0%BB%D0%BE%D0%BC%D0%BB%D0%B5%D0%BD%D0%BD%D1%8F" TargetMode="External"/><Relationship Id="rId27" Type="http://schemas.openxmlformats.org/officeDocument/2006/relationships/hyperlink" Target="https://uk.wikipedia.org/wiki/%D0%93%D0%BB%D1%96%D1%86%D0%B5%D1%80%D0%B8%D0%BD#cite_note-5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shag.com.ua/gigiyena-u-farmaciyi-provizori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899592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</a:t>
            </a:r>
            <a:r>
              <a:rPr lang="ru-RU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МЕДИЧНИЙ </a:t>
            </a:r>
            <a:r>
              <a:rPr lang="ru-RU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</a:t>
            </a:r>
            <a:br>
              <a:rPr lang="ru-RU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технології </a:t>
            </a:r>
            <a:r>
              <a:rPr lang="ru-RU" sz="24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3284984"/>
            <a:ext cx="6766520" cy="302433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28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Практичне</a:t>
            </a:r>
            <a:r>
              <a:rPr lang="ru-RU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заняття</a:t>
            </a:r>
            <a:r>
              <a:rPr lang="ru-RU" sz="28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algn="ctr"/>
            <a:r>
              <a:rPr lang="ru-RU" sz="2800" dirty="0" smtClean="0">
                <a:solidFill>
                  <a:schemeClr val="accent2"/>
                </a:solidFill>
              </a:rPr>
              <a:t>«</a:t>
            </a:r>
            <a:r>
              <a:rPr lang="ru-RU" sz="2800" dirty="0" err="1">
                <a:solidFill>
                  <a:schemeClr val="accent2"/>
                </a:solidFill>
              </a:rPr>
              <a:t>Одержання</a:t>
            </a:r>
            <a:r>
              <a:rPr lang="ru-RU" sz="2800" dirty="0">
                <a:solidFill>
                  <a:schemeClr val="accent2"/>
                </a:solidFill>
              </a:rPr>
              <a:t> і </a:t>
            </a:r>
            <a:r>
              <a:rPr lang="ru-RU" sz="2800" dirty="0" err="1">
                <a:solidFill>
                  <a:schemeClr val="accent2"/>
                </a:solidFill>
              </a:rPr>
              <a:t>аналіз</a:t>
            </a:r>
            <a:r>
              <a:rPr lang="ru-RU" sz="2800" dirty="0">
                <a:solidFill>
                  <a:schemeClr val="accent2"/>
                </a:solidFill>
              </a:rPr>
              <a:t> </a:t>
            </a:r>
            <a:r>
              <a:rPr lang="ru-RU" sz="2800" dirty="0" err="1">
                <a:solidFill>
                  <a:schemeClr val="accent2"/>
                </a:solidFill>
              </a:rPr>
              <a:t>водних</a:t>
            </a:r>
            <a:r>
              <a:rPr lang="ru-RU" sz="2800" dirty="0">
                <a:solidFill>
                  <a:schemeClr val="accent2"/>
                </a:solidFill>
              </a:rPr>
              <a:t> </a:t>
            </a:r>
            <a:r>
              <a:rPr lang="ru-RU" sz="2800" dirty="0" err="1">
                <a:solidFill>
                  <a:schemeClr val="accent2"/>
                </a:solidFill>
              </a:rPr>
              <a:t>розчинів</a:t>
            </a:r>
            <a:r>
              <a:rPr lang="ru-RU" sz="2800" dirty="0">
                <a:solidFill>
                  <a:schemeClr val="accent2"/>
                </a:solidFill>
              </a:rPr>
              <a:t>. </a:t>
            </a:r>
            <a:r>
              <a:rPr lang="ru-RU" sz="2800" dirty="0" err="1">
                <a:solidFill>
                  <a:schemeClr val="accent2"/>
                </a:solidFill>
              </a:rPr>
              <a:t>Спиртові</a:t>
            </a:r>
            <a:r>
              <a:rPr lang="ru-RU" sz="2800" dirty="0">
                <a:solidFill>
                  <a:schemeClr val="accent2"/>
                </a:solidFill>
              </a:rPr>
              <a:t> </a:t>
            </a:r>
            <a:r>
              <a:rPr lang="ru-RU" sz="2800" dirty="0" err="1" smtClean="0">
                <a:solidFill>
                  <a:schemeClr val="accent2"/>
                </a:solidFill>
              </a:rPr>
              <a:t>розчини</a:t>
            </a:r>
            <a:r>
              <a:rPr lang="ru-RU" sz="2800" dirty="0" smtClean="0">
                <a:solidFill>
                  <a:schemeClr val="accent2"/>
                </a:solidFill>
              </a:rPr>
              <a:t>. </a:t>
            </a:r>
            <a:r>
              <a:rPr lang="ru-RU" sz="2800" dirty="0" err="1">
                <a:solidFill>
                  <a:schemeClr val="accent2"/>
                </a:solidFill>
              </a:rPr>
              <a:t>Сиропи</a:t>
            </a:r>
            <a:r>
              <a:rPr lang="ru-RU" sz="2800" dirty="0">
                <a:solidFill>
                  <a:schemeClr val="accent2"/>
                </a:solidFill>
              </a:rPr>
              <a:t>. </a:t>
            </a:r>
            <a:r>
              <a:rPr lang="ru-RU" sz="2800" dirty="0" err="1">
                <a:solidFill>
                  <a:schemeClr val="accent2"/>
                </a:solidFill>
              </a:rPr>
              <a:t>Розчини</a:t>
            </a:r>
            <a:r>
              <a:rPr lang="ru-RU" sz="2800" dirty="0">
                <a:solidFill>
                  <a:schemeClr val="accent2"/>
                </a:solidFill>
              </a:rPr>
              <a:t> для </a:t>
            </a:r>
            <a:r>
              <a:rPr lang="ru-RU" sz="2800" dirty="0" err="1">
                <a:solidFill>
                  <a:schemeClr val="accent2"/>
                </a:solidFill>
              </a:rPr>
              <a:t>ін’єкцій</a:t>
            </a:r>
            <a:r>
              <a:rPr lang="ru-RU" sz="2800" dirty="0">
                <a:solidFill>
                  <a:schemeClr val="accent2"/>
                </a:solidFill>
              </a:rPr>
              <a:t> в ампулах</a:t>
            </a:r>
            <a:r>
              <a:rPr lang="ru-RU" sz="2800" dirty="0" smtClean="0">
                <a:solidFill>
                  <a:schemeClr val="accent2"/>
                </a:solidFill>
              </a:rPr>
              <a:t>»</a:t>
            </a:r>
          </a:p>
          <a:p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Одеса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2021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324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9807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План практичного </a:t>
            </a:r>
            <a:r>
              <a:rPr lang="ru-RU" dirty="0" err="1"/>
              <a:t>заняття</a:t>
            </a:r>
            <a:r>
              <a:rPr lang="uk-UA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908720"/>
            <a:ext cx="8640960" cy="576064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1. </a:t>
            </a:r>
            <a:r>
              <a:rPr lang="ru-RU" sz="1600" dirty="0"/>
              <a:t>Характеристика </a:t>
            </a:r>
            <a:r>
              <a:rPr lang="ru-RU" sz="1600" dirty="0" err="1"/>
              <a:t>фармацевтичних</a:t>
            </a:r>
            <a:r>
              <a:rPr lang="ru-RU" sz="1600" dirty="0"/>
              <a:t> </a:t>
            </a:r>
            <a:r>
              <a:rPr lang="ru-RU" sz="1600" dirty="0" err="1"/>
              <a:t>розчинів</a:t>
            </a:r>
            <a:r>
              <a:rPr lang="ru-RU" sz="1600" dirty="0"/>
              <a:t>. </a:t>
            </a:r>
            <a:r>
              <a:rPr lang="ru-RU" sz="1600" dirty="0" err="1"/>
              <a:t>Біофармацевтична</a:t>
            </a:r>
            <a:r>
              <a:rPr lang="ru-RU" sz="1600" dirty="0"/>
              <a:t> </a:t>
            </a:r>
            <a:r>
              <a:rPr lang="ru-RU" sz="1600" dirty="0" err="1"/>
              <a:t>оцінка</a:t>
            </a:r>
            <a:r>
              <a:rPr lang="ru-RU" sz="1600" dirty="0"/>
              <a:t> </a:t>
            </a:r>
            <a:r>
              <a:rPr lang="ru-RU" sz="1600" dirty="0" err="1"/>
              <a:t>розчинів</a:t>
            </a:r>
            <a:r>
              <a:rPr lang="ru-RU" sz="1600" dirty="0"/>
              <a:t>.</a:t>
            </a:r>
          </a:p>
          <a:p>
            <a:pPr algn="just"/>
            <a:r>
              <a:rPr lang="ru-RU" sz="1600" dirty="0"/>
              <a:t>2. </a:t>
            </a:r>
            <a:r>
              <a:rPr lang="ru-RU" sz="1600" dirty="0" err="1"/>
              <a:t>Поняття</a:t>
            </a:r>
            <a:r>
              <a:rPr lang="ru-RU" sz="1600" dirty="0"/>
              <a:t> </a:t>
            </a:r>
            <a:r>
              <a:rPr lang="ru-RU" sz="1600" dirty="0" err="1"/>
              <a:t>розчинності</a:t>
            </a:r>
            <a:r>
              <a:rPr lang="ru-RU" sz="1600" dirty="0"/>
              <a:t> і характеристик </a:t>
            </a:r>
            <a:r>
              <a:rPr lang="ru-RU" sz="1600" dirty="0" err="1"/>
              <a:t>розчинників</a:t>
            </a:r>
            <a:r>
              <a:rPr lang="ru-RU" sz="1600" dirty="0"/>
              <a:t>. </a:t>
            </a:r>
            <a:r>
              <a:rPr lang="ru-RU" sz="1600" dirty="0" err="1"/>
              <a:t>Використання</a:t>
            </a:r>
            <a:r>
              <a:rPr lang="ru-RU" sz="1600" dirty="0"/>
              <a:t> </a:t>
            </a:r>
            <a:r>
              <a:rPr lang="ru-RU" sz="1600" dirty="0" err="1"/>
              <a:t>розчинів</a:t>
            </a:r>
            <a:r>
              <a:rPr lang="ru-RU" sz="1600" dirty="0"/>
              <a:t> в </a:t>
            </a:r>
            <a:r>
              <a:rPr lang="ru-RU" sz="1600" dirty="0" err="1"/>
              <a:t>якості</a:t>
            </a:r>
            <a:r>
              <a:rPr lang="ru-RU" sz="1600" dirty="0"/>
              <a:t> </a:t>
            </a:r>
            <a:r>
              <a:rPr lang="ru-RU" sz="1600" dirty="0" err="1"/>
              <a:t>лікарських</a:t>
            </a:r>
            <a:r>
              <a:rPr lang="ru-RU" sz="1600" dirty="0"/>
              <a:t> форм </a:t>
            </a:r>
            <a:r>
              <a:rPr lang="ru-RU" sz="1600" dirty="0" err="1"/>
              <a:t>згідно</a:t>
            </a:r>
            <a:r>
              <a:rPr lang="ru-RU" sz="1600" dirty="0"/>
              <a:t> ДФУ.</a:t>
            </a:r>
          </a:p>
          <a:p>
            <a:pPr algn="just"/>
            <a:r>
              <a:rPr lang="ru-RU" sz="1600" dirty="0"/>
              <a:t>3. Характеристика </a:t>
            </a:r>
            <a:r>
              <a:rPr lang="ru-RU" sz="1600" dirty="0" err="1"/>
              <a:t>деяких</a:t>
            </a:r>
            <a:r>
              <a:rPr lang="ru-RU" sz="1600" dirty="0"/>
              <a:t> </a:t>
            </a:r>
            <a:r>
              <a:rPr lang="ru-RU" sz="1600" dirty="0" err="1"/>
              <a:t>розчинників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застосовуються</a:t>
            </a:r>
            <a:r>
              <a:rPr lang="ru-RU" sz="1600" dirty="0"/>
              <a:t> для </a:t>
            </a:r>
            <a:r>
              <a:rPr lang="ru-RU" sz="1600" dirty="0" err="1"/>
              <a:t>приготування</a:t>
            </a:r>
            <a:r>
              <a:rPr lang="ru-RU" sz="1600" dirty="0"/>
              <a:t> </a:t>
            </a:r>
            <a:r>
              <a:rPr lang="ru-RU" sz="1600" dirty="0" err="1"/>
              <a:t>рідких</a:t>
            </a:r>
            <a:r>
              <a:rPr lang="ru-RU" sz="1600" dirty="0"/>
              <a:t> </a:t>
            </a:r>
            <a:r>
              <a:rPr lang="ru-RU" sz="1600" dirty="0" err="1"/>
              <a:t>лікарських</a:t>
            </a:r>
            <a:r>
              <a:rPr lang="ru-RU" sz="1600" dirty="0"/>
              <a:t> форм.</a:t>
            </a:r>
          </a:p>
          <a:p>
            <a:pPr algn="just"/>
            <a:r>
              <a:rPr lang="ru-RU" sz="1600" dirty="0"/>
              <a:t>4. Характеристика </a:t>
            </a:r>
            <a:r>
              <a:rPr lang="ru-RU" sz="1600" dirty="0" err="1"/>
              <a:t>спиртових</a:t>
            </a:r>
            <a:r>
              <a:rPr lang="ru-RU" sz="1600" dirty="0"/>
              <a:t> </a:t>
            </a:r>
            <a:r>
              <a:rPr lang="ru-RU" sz="1600" dirty="0" err="1"/>
              <a:t>розчинів</a:t>
            </a:r>
            <a:r>
              <a:rPr lang="ru-RU" sz="1600" dirty="0"/>
              <a:t>. </a:t>
            </a:r>
            <a:r>
              <a:rPr lang="ru-RU" sz="1600" dirty="0" err="1"/>
              <a:t>Приготування</a:t>
            </a:r>
            <a:r>
              <a:rPr lang="ru-RU" sz="1600" dirty="0"/>
              <a:t> </a:t>
            </a:r>
            <a:r>
              <a:rPr lang="ru-RU" sz="1600" dirty="0" err="1"/>
              <a:t>спиртових</a:t>
            </a:r>
            <a:r>
              <a:rPr lang="ru-RU" sz="1600" dirty="0"/>
              <a:t> </a:t>
            </a:r>
            <a:r>
              <a:rPr lang="ru-RU" sz="1600" dirty="0" err="1"/>
              <a:t>розчинів</a:t>
            </a:r>
            <a:r>
              <a:rPr lang="ru-RU" sz="1600" dirty="0"/>
              <a:t> в </a:t>
            </a:r>
            <a:r>
              <a:rPr lang="ru-RU" sz="1600" dirty="0" err="1"/>
              <a:t>аптеці</a:t>
            </a:r>
            <a:r>
              <a:rPr lang="ru-RU" sz="1600" dirty="0"/>
              <a:t>.</a:t>
            </a:r>
          </a:p>
          <a:p>
            <a:pPr algn="just"/>
            <a:r>
              <a:rPr lang="ru-RU" sz="1600" dirty="0"/>
              <a:t>5. Характеристика </a:t>
            </a:r>
            <a:r>
              <a:rPr lang="ru-RU" sz="1600" dirty="0" err="1"/>
              <a:t>призначення</a:t>
            </a:r>
            <a:r>
              <a:rPr lang="ru-RU" sz="1600" dirty="0"/>
              <a:t> та номенклатура </a:t>
            </a:r>
            <a:r>
              <a:rPr lang="ru-RU" sz="1600" dirty="0" err="1"/>
              <a:t>ароматних</a:t>
            </a:r>
            <a:r>
              <a:rPr lang="ru-RU" sz="1600" dirty="0"/>
              <a:t> вод. Загальні </a:t>
            </a:r>
            <a:r>
              <a:rPr lang="ru-RU" sz="1600" dirty="0" err="1"/>
              <a:t>показання</a:t>
            </a:r>
            <a:r>
              <a:rPr lang="ru-RU" sz="1600" dirty="0"/>
              <a:t> </a:t>
            </a:r>
            <a:r>
              <a:rPr lang="ru-RU" sz="1600" dirty="0" err="1"/>
              <a:t>отримання</a:t>
            </a:r>
            <a:r>
              <a:rPr lang="ru-RU" sz="1600" dirty="0"/>
              <a:t> </a:t>
            </a:r>
            <a:r>
              <a:rPr lang="ru-RU" sz="1600" dirty="0" err="1"/>
              <a:t>ароматних</a:t>
            </a:r>
            <a:r>
              <a:rPr lang="ru-RU" sz="1600" dirty="0"/>
              <a:t> вод</a:t>
            </a:r>
            <a:r>
              <a:rPr lang="ru-RU" sz="1600" dirty="0" smtClean="0"/>
              <a:t>.</a:t>
            </a:r>
          </a:p>
          <a:p>
            <a:pPr algn="just"/>
            <a:r>
              <a:rPr lang="ru-RU" altLang="ru-RU" sz="1600" dirty="0" smtClean="0"/>
              <a:t>6. </a:t>
            </a:r>
            <a:r>
              <a:rPr lang="ru-RU" altLang="ru-RU" sz="1600" dirty="0" err="1"/>
              <a:t>Основна</a:t>
            </a:r>
            <a:r>
              <a:rPr lang="ru-RU" altLang="ru-RU" sz="1600" dirty="0"/>
              <a:t> характеристика </a:t>
            </a:r>
            <a:r>
              <a:rPr lang="ru-RU" altLang="ru-RU" sz="1600" dirty="0" err="1"/>
              <a:t>сиропів</a:t>
            </a:r>
            <a:r>
              <a:rPr lang="ru-RU" altLang="ru-RU" sz="1600" dirty="0"/>
              <a:t>. </a:t>
            </a:r>
            <a:r>
              <a:rPr lang="ru-RU" altLang="ru-RU" sz="1600" dirty="0" err="1"/>
              <a:t>Основні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групи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сиропів</a:t>
            </a:r>
            <a:r>
              <a:rPr lang="ru-RU" altLang="ru-RU" sz="1600" dirty="0" smtClean="0"/>
              <a:t>.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Технологія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приготування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смакових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сиропів</a:t>
            </a:r>
            <a:r>
              <a:rPr lang="ru-RU" altLang="ru-RU" sz="1600" dirty="0" smtClean="0"/>
              <a:t>.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Технологія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приготування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лікарських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сиропів</a:t>
            </a:r>
            <a:r>
              <a:rPr lang="ru-RU" altLang="ru-RU" sz="1600" dirty="0" smtClean="0"/>
              <a:t>.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Використання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сиропів</a:t>
            </a:r>
            <a:r>
              <a:rPr lang="ru-RU" altLang="ru-RU" sz="1600" dirty="0"/>
              <a:t> в </a:t>
            </a:r>
            <a:r>
              <a:rPr lang="ru-RU" altLang="ru-RU" sz="1600" dirty="0" err="1"/>
              <a:t>педіатричній</a:t>
            </a:r>
            <a:r>
              <a:rPr lang="ru-RU" altLang="ru-RU" sz="1600" dirty="0"/>
              <a:t> </a:t>
            </a:r>
            <a:r>
              <a:rPr lang="ru-RU" altLang="ru-RU" sz="1600" dirty="0" err="1" smtClean="0"/>
              <a:t>практиці</a:t>
            </a:r>
            <a:r>
              <a:rPr lang="ru-RU" altLang="ru-RU" sz="1600" dirty="0" smtClean="0"/>
              <a:t>.</a:t>
            </a:r>
          </a:p>
          <a:p>
            <a:pPr algn="just"/>
            <a:r>
              <a:rPr lang="ru-RU" altLang="ru-RU" sz="1600" dirty="0" smtClean="0"/>
              <a:t>7. </a:t>
            </a:r>
            <a:r>
              <a:rPr lang="ru-RU" altLang="ru-RU" sz="1600" dirty="0" err="1" smtClean="0"/>
              <a:t>Допоміжні</a:t>
            </a:r>
            <a:r>
              <a:rPr lang="ru-RU" altLang="ru-RU" sz="1600" dirty="0" smtClean="0"/>
              <a:t> </a:t>
            </a:r>
            <a:r>
              <a:rPr lang="ru-RU" altLang="ru-RU" sz="1600" dirty="0" err="1"/>
              <a:t>речовини</a:t>
            </a:r>
            <a:r>
              <a:rPr lang="ru-RU" altLang="ru-RU" sz="1600" dirty="0"/>
              <a:t> у </a:t>
            </a:r>
            <a:r>
              <a:rPr lang="ru-RU" altLang="ru-RU" sz="1600" dirty="0" err="1"/>
              <a:t>виробництві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сиропів</a:t>
            </a:r>
            <a:r>
              <a:rPr lang="ru-RU" altLang="ru-RU" sz="1600" dirty="0"/>
              <a:t>. </a:t>
            </a:r>
            <a:r>
              <a:rPr lang="ru-RU" altLang="ru-RU" sz="1600" dirty="0" err="1"/>
              <a:t>Корекція</a:t>
            </a:r>
            <a:r>
              <a:rPr lang="ru-RU" altLang="ru-RU" sz="1600" dirty="0"/>
              <a:t> смаку, </a:t>
            </a:r>
            <a:r>
              <a:rPr lang="ru-RU" altLang="ru-RU" sz="1600" dirty="0" err="1"/>
              <a:t>кольору</a:t>
            </a:r>
            <a:r>
              <a:rPr lang="ru-RU" altLang="ru-RU" sz="1600" dirty="0"/>
              <a:t> і запаху в сиропах.</a:t>
            </a:r>
          </a:p>
          <a:p>
            <a:pPr algn="just"/>
            <a:r>
              <a:rPr lang="ru-RU" altLang="ru-RU" sz="1600" dirty="0" smtClean="0"/>
              <a:t>8. </a:t>
            </a:r>
            <a:r>
              <a:rPr lang="ru-RU" altLang="ru-RU" sz="1600" dirty="0" err="1"/>
              <a:t>Дослідження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фармако-технологічних</a:t>
            </a:r>
            <a:r>
              <a:rPr lang="ru-RU" altLang="ru-RU" sz="1600" dirty="0"/>
              <a:t> і </a:t>
            </a:r>
            <a:r>
              <a:rPr lang="ru-RU" altLang="ru-RU" sz="1600" dirty="0" err="1"/>
              <a:t>мікробіологічних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властивостей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сиропів</a:t>
            </a:r>
            <a:r>
              <a:rPr lang="ru-RU" altLang="ru-RU" sz="1600" dirty="0" smtClean="0"/>
              <a:t>.</a:t>
            </a:r>
            <a:r>
              <a:rPr lang="ru-RU" altLang="ru-RU" sz="1600" dirty="0"/>
              <a:t> Контроль </a:t>
            </a:r>
            <a:r>
              <a:rPr lang="ru-RU" altLang="ru-RU" sz="1600" dirty="0" err="1"/>
              <a:t>якості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сиропів</a:t>
            </a:r>
            <a:r>
              <a:rPr lang="ru-RU" altLang="ru-RU" sz="1600" dirty="0"/>
              <a:t>. </a:t>
            </a:r>
            <a:r>
              <a:rPr lang="ru-RU" altLang="ru-RU" sz="1600" dirty="0" err="1"/>
              <a:t>Нові</a:t>
            </a:r>
            <a:r>
              <a:rPr lang="ru-RU" altLang="ru-RU" sz="1600" dirty="0"/>
              <a:t> напрямки </a:t>
            </a:r>
            <a:r>
              <a:rPr lang="ru-RU" altLang="ru-RU" sz="1600" dirty="0" err="1"/>
              <a:t>розвитку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лікарських</a:t>
            </a:r>
            <a:r>
              <a:rPr lang="ru-RU" altLang="ru-RU" sz="1600" dirty="0"/>
              <a:t> форм у </a:t>
            </a:r>
            <a:r>
              <a:rPr lang="ru-RU" altLang="ru-RU" sz="1600" dirty="0" err="1"/>
              <a:t>вигляді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сиропів</a:t>
            </a:r>
            <a:r>
              <a:rPr lang="ru-RU" altLang="ru-RU" sz="1600" dirty="0" smtClean="0"/>
              <a:t>.</a:t>
            </a:r>
            <a:endParaRPr lang="ru-RU" altLang="ru-RU" sz="1600" dirty="0"/>
          </a:p>
          <a:p>
            <a:pPr algn="just"/>
            <a:r>
              <a:rPr lang="ru-RU" altLang="ru-RU" sz="1600" dirty="0" smtClean="0"/>
              <a:t>9.. </a:t>
            </a:r>
            <a:r>
              <a:rPr lang="ru-RU" altLang="ru-RU" sz="1600" dirty="0" err="1"/>
              <a:t>Розчини</a:t>
            </a:r>
            <a:r>
              <a:rPr lang="ru-RU" altLang="ru-RU" sz="1600" dirty="0"/>
              <a:t> для </a:t>
            </a:r>
            <a:r>
              <a:rPr lang="ru-RU" altLang="ru-RU" sz="1600" dirty="0" err="1"/>
              <a:t>ін'єкцій</a:t>
            </a:r>
            <a:r>
              <a:rPr lang="ru-RU" altLang="ru-RU" sz="1600" dirty="0"/>
              <a:t>. </a:t>
            </a:r>
            <a:r>
              <a:rPr lang="ru-RU" altLang="ru-RU" sz="1600" dirty="0" err="1"/>
              <a:t>Головні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вимоги</a:t>
            </a:r>
            <a:r>
              <a:rPr lang="ru-RU" altLang="ru-RU" sz="1600" dirty="0"/>
              <a:t> до </a:t>
            </a:r>
            <a:r>
              <a:rPr lang="ru-RU" altLang="ru-RU" sz="1600" dirty="0" err="1"/>
              <a:t>ін'єкційним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розчинів</a:t>
            </a:r>
            <a:r>
              <a:rPr lang="ru-RU" altLang="ru-RU" sz="1600" dirty="0"/>
              <a:t>.</a:t>
            </a:r>
          </a:p>
          <a:p>
            <a:pPr algn="just"/>
            <a:r>
              <a:rPr lang="ru-RU" altLang="ru-RU" sz="1600" dirty="0" smtClean="0"/>
              <a:t>10. </a:t>
            </a:r>
            <a:r>
              <a:rPr lang="ru-RU" altLang="ru-RU" sz="1600" dirty="0" err="1"/>
              <a:t>Ін'єкційні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розчини</a:t>
            </a:r>
            <a:r>
              <a:rPr lang="ru-RU" altLang="ru-RU" sz="1600" dirty="0"/>
              <a:t> в ампулах. </a:t>
            </a:r>
            <a:r>
              <a:rPr lang="ru-RU" altLang="ru-RU" sz="1600" dirty="0" err="1"/>
              <a:t>Асептичні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умови</a:t>
            </a:r>
            <a:r>
              <a:rPr lang="ru-RU" altLang="ru-RU" sz="1600" dirty="0"/>
              <a:t> </a:t>
            </a:r>
            <a:r>
              <a:rPr lang="ru-RU" altLang="ru-RU" sz="1600" dirty="0" err="1" smtClean="0"/>
              <a:t>виготовлення</a:t>
            </a:r>
            <a:r>
              <a:rPr lang="ru-RU" altLang="ru-RU" sz="1600" dirty="0" smtClean="0"/>
              <a:t>. </a:t>
            </a:r>
            <a:r>
              <a:rPr lang="ru-RU" altLang="ru-RU" sz="1600" dirty="0" err="1" smtClean="0"/>
              <a:t>Ампульне</a:t>
            </a:r>
            <a:r>
              <a:rPr lang="ru-RU" altLang="ru-RU" sz="1600" dirty="0" smtClean="0"/>
              <a:t> </a:t>
            </a:r>
            <a:r>
              <a:rPr lang="ru-RU" altLang="ru-RU" sz="1600" dirty="0" err="1"/>
              <a:t>скло</a:t>
            </a:r>
            <a:r>
              <a:rPr lang="ru-RU" altLang="ru-RU" sz="1600" dirty="0"/>
              <a:t>. </a:t>
            </a:r>
            <a:r>
              <a:rPr lang="ru-RU" altLang="ru-RU" sz="1600" dirty="0" err="1"/>
              <a:t>Виготовлення</a:t>
            </a:r>
            <a:r>
              <a:rPr lang="ru-RU" altLang="ru-RU" sz="1600" dirty="0"/>
              <a:t> ампул і підготовка до </a:t>
            </a:r>
            <a:r>
              <a:rPr lang="ru-RU" altLang="ru-RU" sz="1600" dirty="0" err="1"/>
              <a:t>наповнення</a:t>
            </a:r>
            <a:r>
              <a:rPr lang="ru-RU" altLang="ru-RU" sz="1600" dirty="0"/>
              <a:t>.</a:t>
            </a:r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28205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рідкі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гомогенні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системи,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розчинника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одного або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розподілених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або молекул.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4355976" cy="457200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агрегатного стану речовин,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розчиняються</a:t>
            </a:r>
            <a:r>
              <a:rPr lang="ru-RU" dirty="0"/>
              <a:t>, все </a:t>
            </a:r>
            <a:r>
              <a:rPr lang="ru-RU" dirty="0" err="1"/>
              <a:t>розчини</a:t>
            </a:r>
            <a:r>
              <a:rPr lang="ru-RU" dirty="0"/>
              <a:t>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розчини</a:t>
            </a:r>
            <a:r>
              <a:rPr lang="ru-RU" dirty="0"/>
              <a:t> твердих, </a:t>
            </a:r>
            <a:r>
              <a:rPr lang="ru-RU" dirty="0" err="1"/>
              <a:t>рідких</a:t>
            </a:r>
            <a:r>
              <a:rPr lang="ru-RU" dirty="0"/>
              <a:t> і </a:t>
            </a:r>
            <a:r>
              <a:rPr lang="ru-RU" dirty="0" err="1"/>
              <a:t>газоподібних</a:t>
            </a:r>
            <a:r>
              <a:rPr lang="ru-RU" dirty="0"/>
              <a:t> речовин, а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застосовуваного</a:t>
            </a:r>
            <a:r>
              <a:rPr lang="ru-RU" dirty="0"/>
              <a:t> </a:t>
            </a:r>
            <a:r>
              <a:rPr lang="ru-RU" dirty="0" err="1"/>
              <a:t>розчинника</a:t>
            </a:r>
            <a:r>
              <a:rPr lang="ru-RU" dirty="0"/>
              <a:t> - </a:t>
            </a:r>
            <a:r>
              <a:rPr lang="ru-RU" dirty="0" err="1"/>
              <a:t>водні</a:t>
            </a:r>
            <a:r>
              <a:rPr lang="ru-RU" dirty="0"/>
              <a:t>, </a:t>
            </a:r>
            <a:r>
              <a:rPr lang="ru-RU" dirty="0" err="1"/>
              <a:t>спиртові</a:t>
            </a:r>
            <a:r>
              <a:rPr lang="ru-RU" dirty="0"/>
              <a:t>, </a:t>
            </a:r>
            <a:r>
              <a:rPr lang="ru-RU" dirty="0" err="1"/>
              <a:t>гліцеринові</a:t>
            </a:r>
            <a:r>
              <a:rPr lang="ru-RU" dirty="0"/>
              <a:t> і </a:t>
            </a:r>
            <a:r>
              <a:rPr lang="ru-RU" dirty="0" err="1"/>
              <a:t>олійні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особливу</a:t>
            </a:r>
            <a:r>
              <a:rPr lang="ru-RU" dirty="0"/>
              <a:t> </a:t>
            </a:r>
            <a:r>
              <a:rPr lang="ru-RU" dirty="0" err="1"/>
              <a:t>групу</a:t>
            </a:r>
            <a:r>
              <a:rPr lang="ru-RU" dirty="0"/>
              <a:t> </a:t>
            </a:r>
            <a:r>
              <a:rPr lang="ru-RU" dirty="0" err="1"/>
              <a:t>складають</a:t>
            </a:r>
            <a:r>
              <a:rPr lang="ru-RU" dirty="0"/>
              <a:t> </a:t>
            </a:r>
            <a:r>
              <a:rPr lang="ru-RU" dirty="0" err="1"/>
              <a:t>сиропи</a:t>
            </a:r>
            <a:r>
              <a:rPr lang="ru-RU" dirty="0"/>
              <a:t> й </a:t>
            </a:r>
            <a:r>
              <a:rPr lang="ru-RU" dirty="0" err="1"/>
              <a:t>ароматні</a:t>
            </a:r>
            <a:r>
              <a:rPr lang="ru-RU" dirty="0"/>
              <a:t> води.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4694240" cy="4572000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Знання</a:t>
            </a:r>
            <a:r>
              <a:rPr lang="ru-RU" dirty="0"/>
              <a:t> </a:t>
            </a:r>
            <a:r>
              <a:rPr lang="ru-RU" dirty="0" err="1"/>
              <a:t>технології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при виготовленні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форм, де</a:t>
            </a:r>
          </a:p>
          <a:p>
            <a:r>
              <a:rPr lang="en-US" dirty="0" err="1"/>
              <a:t>Znannya</a:t>
            </a:r>
            <a:r>
              <a:rPr lang="en-US" dirty="0"/>
              <a:t> </a:t>
            </a:r>
            <a:r>
              <a:rPr lang="en-US" dirty="0" err="1"/>
              <a:t>tekhnolohiyi</a:t>
            </a:r>
            <a:r>
              <a:rPr lang="en-US" dirty="0"/>
              <a:t> </a:t>
            </a:r>
            <a:r>
              <a:rPr lang="en-US" dirty="0" err="1"/>
              <a:t>rozchyniv</a:t>
            </a:r>
            <a:r>
              <a:rPr lang="en-US" dirty="0"/>
              <a:t> v </a:t>
            </a:r>
            <a:r>
              <a:rPr lang="ru-RU" dirty="0" smtClean="0"/>
              <a:t>растворы </a:t>
            </a:r>
            <a:r>
              <a:rPr lang="ru-RU" dirty="0"/>
              <a:t>являются полупродуктами или вспомогательными компонентами.</a:t>
            </a:r>
          </a:p>
          <a:p>
            <a:endParaRPr lang="ru-RU" dirty="0"/>
          </a:p>
        </p:txBody>
      </p:sp>
      <p:pic>
        <p:nvPicPr>
          <p:cNvPr id="6" name="Picture 5" descr="6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924944"/>
            <a:ext cx="4176464" cy="28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25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рідкі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гомогенні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системи,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розчинника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одного або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розподілених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або молекул.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4294967295"/>
          </p:nvPr>
        </p:nvSpPr>
        <p:spPr>
          <a:xfrm>
            <a:off x="0" y="1600200"/>
            <a:ext cx="8820472" cy="4925144"/>
          </a:xfrm>
        </p:spPr>
        <p:txBody>
          <a:bodyPr>
            <a:normAutofit/>
          </a:bodyPr>
          <a:lstStyle/>
          <a:p>
            <a:pPr algn="just"/>
            <a:r>
              <a:rPr lang="ru-RU" dirty="0" err="1"/>
              <a:t>Розчини</a:t>
            </a:r>
            <a:r>
              <a:rPr lang="ru-RU" dirty="0"/>
              <a:t> </a:t>
            </a:r>
            <a:r>
              <a:rPr lang="ru-RU" dirty="0" err="1"/>
              <a:t>займають</a:t>
            </a:r>
            <a:r>
              <a:rPr lang="ru-RU" dirty="0"/>
              <a:t> </a:t>
            </a:r>
            <a:r>
              <a:rPr lang="ru-RU" dirty="0" err="1"/>
              <a:t>проміжне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хімічними</a:t>
            </a:r>
            <a:r>
              <a:rPr lang="ru-RU" dirty="0"/>
              <a:t> </a:t>
            </a:r>
            <a:r>
              <a:rPr lang="ru-RU" dirty="0" err="1"/>
              <a:t>сполуками</a:t>
            </a:r>
            <a:r>
              <a:rPr lang="ru-RU" dirty="0"/>
              <a:t> і </a:t>
            </a:r>
            <a:r>
              <a:rPr lang="ru-RU" dirty="0" err="1"/>
              <a:t>механічними</a:t>
            </a:r>
            <a:r>
              <a:rPr lang="ru-RU" dirty="0"/>
              <a:t> </a:t>
            </a:r>
            <a:r>
              <a:rPr lang="ru-RU" dirty="0" err="1"/>
              <a:t>сумішами</a:t>
            </a:r>
            <a:r>
              <a:rPr lang="ru-RU" dirty="0"/>
              <a:t>.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 </a:t>
            </a:r>
            <a:r>
              <a:rPr lang="ru-RU" dirty="0" err="1"/>
              <a:t>відрізняються</a:t>
            </a:r>
            <a:r>
              <a:rPr lang="ru-RU" dirty="0"/>
              <a:t> </a:t>
            </a:r>
            <a:r>
              <a:rPr lang="ru-RU" dirty="0" err="1"/>
              <a:t>мінливість</a:t>
            </a:r>
            <a:r>
              <a:rPr lang="ru-RU" dirty="0"/>
              <a:t> складу, а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сумішей</a:t>
            </a:r>
            <a:r>
              <a:rPr lang="ru-RU" dirty="0"/>
              <a:t> - </a:t>
            </a:r>
            <a:r>
              <a:rPr lang="ru-RU" dirty="0" err="1"/>
              <a:t>однорідністю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Концентрацію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 </a:t>
            </a:r>
            <a:r>
              <a:rPr lang="ru-RU" dirty="0" err="1"/>
              <a:t>висловлюють</a:t>
            </a:r>
            <a:r>
              <a:rPr lang="ru-RU" dirty="0"/>
              <a:t> у </a:t>
            </a:r>
            <a:r>
              <a:rPr lang="ru-RU" dirty="0" err="1"/>
              <a:t>відсотках</a:t>
            </a:r>
            <a:r>
              <a:rPr lang="ru-RU" dirty="0"/>
              <a:t> по </a:t>
            </a:r>
            <a:r>
              <a:rPr lang="ru-RU" dirty="0" err="1"/>
              <a:t>масі</a:t>
            </a:r>
            <a:r>
              <a:rPr lang="ru-RU" dirty="0"/>
              <a:t> і </a:t>
            </a:r>
            <a:r>
              <a:rPr lang="ru-RU" dirty="0" err="1"/>
              <a:t>масо-об'ємних</a:t>
            </a:r>
            <a:r>
              <a:rPr lang="ru-RU" dirty="0"/>
              <a:t> </a:t>
            </a:r>
            <a:r>
              <a:rPr lang="ru-RU" dirty="0" err="1"/>
              <a:t>відсотках</a:t>
            </a:r>
            <a:r>
              <a:rPr lang="ru-RU" dirty="0"/>
              <a:t>. За </a:t>
            </a:r>
            <a:r>
              <a:rPr lang="ru-RU" dirty="0" err="1"/>
              <a:t>точністю</a:t>
            </a:r>
            <a:r>
              <a:rPr lang="ru-RU" dirty="0"/>
              <a:t> </a:t>
            </a:r>
            <a:r>
              <a:rPr lang="ru-RU" dirty="0" err="1"/>
              <a:t>вираження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 </a:t>
            </a:r>
            <a:r>
              <a:rPr lang="ru-RU" dirty="0" err="1"/>
              <a:t>ділять</a:t>
            </a:r>
            <a:r>
              <a:rPr lang="ru-RU" dirty="0"/>
              <a:t> на </a:t>
            </a:r>
            <a:r>
              <a:rPr lang="ru-RU" dirty="0" err="1"/>
              <a:t>приблизні</a:t>
            </a:r>
            <a:r>
              <a:rPr lang="ru-RU" dirty="0"/>
              <a:t>, </a:t>
            </a:r>
            <a:r>
              <a:rPr lang="ru-RU" dirty="0" err="1"/>
              <a:t>точні</a:t>
            </a:r>
            <a:r>
              <a:rPr lang="ru-RU" dirty="0"/>
              <a:t> і </a:t>
            </a:r>
            <a:r>
              <a:rPr lang="ru-RU" dirty="0" err="1"/>
              <a:t>емпіричні</a:t>
            </a:r>
            <a:r>
              <a:rPr lang="ru-RU" dirty="0"/>
              <a:t>.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9175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018828"/>
              </p:ext>
            </p:extLst>
          </p:nvPr>
        </p:nvGraphicFramePr>
        <p:xfrm>
          <a:off x="395535" y="1196750"/>
          <a:ext cx="8280921" cy="49697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0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№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 розчину 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Приклади 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 smtClean="0"/>
                        <a:t>Водні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розчини</a:t>
                      </a:r>
                      <a:endParaRPr lang="ru-RU" b="1" dirty="0" smtClean="0"/>
                    </a:p>
                    <a:p>
                      <a:r>
                        <a:rPr lang="ru-RU" dirty="0" smtClean="0"/>
                        <a:t>(</a:t>
                      </a:r>
                      <a:r>
                        <a:rPr kumimoji="0" lang="en-US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Solutiones</a:t>
                      </a:r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aquosae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Розчини кислот, лугів, аміаку, гліцерину, перекису водню, ароматні води, сиропи, розчин основного ацетату алюмінію, розчин основного ацетату свинцю і </a:t>
                      </a:r>
                      <a:r>
                        <a:rPr kumimoji="0" lang="uk-UA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т.д</a:t>
                      </a:r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kumimoji="0" lang="ru-RU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Спиртові</a:t>
                      </a:r>
                      <a:r>
                        <a:rPr kumimoji="0" lang="ru-RU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ru-RU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р-ни</a:t>
                      </a:r>
                      <a:endParaRPr kumimoji="0" lang="ru-RU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Solutiones</a:t>
                      </a:r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spirituosae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Розчини: йоду 5%, брильянтового зеленого 1 та 2%, кислоти саліцилової 1 і 2%; ментолу 1 і 2%; кислоти борної 0,5; 1; 2 і 3%, нашатирно - </a:t>
                      </a:r>
                      <a:r>
                        <a:rPr kumimoji="0" lang="uk-UA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анісовихкапель</a:t>
                      </a:r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метиленового синього 1% і </a:t>
                      </a:r>
                      <a:r>
                        <a:rPr kumimoji="0" lang="uk-UA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</a:t>
                      </a:r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 smtClean="0"/>
                        <a:t>Глицеринові</a:t>
                      </a:r>
                      <a:r>
                        <a:rPr lang="ru-RU" b="1" dirty="0" smtClean="0"/>
                        <a:t> р-ни </a:t>
                      </a:r>
                      <a:r>
                        <a:rPr lang="ru-RU" dirty="0" smtClean="0"/>
                        <a:t>(</a:t>
                      </a:r>
                      <a:r>
                        <a:rPr kumimoji="0" lang="en-US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Solutiones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glycerinatae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розчин </a:t>
                      </a:r>
                      <a:r>
                        <a:rPr kumimoji="0" lang="uk-UA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Люголя</a:t>
                      </a:r>
                      <a:r>
                        <a:rPr kumimoji="0" lang="uk-U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Масляні</a:t>
                      </a:r>
                      <a:r>
                        <a:rPr kumimoji="0" lang="ru-RU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ru-RU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р-ни</a:t>
                      </a:r>
                      <a:endParaRPr kumimoji="0" lang="ru-RU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Solutiones</a:t>
                      </a:r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oleosae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Масло </a:t>
                      </a:r>
                      <a:r>
                        <a:rPr kumimoji="0" lang="ru-RU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ментолове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камфорне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розчини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вітамінів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 і Е, </a:t>
                      </a:r>
                      <a:r>
                        <a:rPr kumimoji="0" lang="ru-RU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гормональних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препаратів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95536" y="260648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chemeClr val="accent3"/>
                </a:solidFill>
              </a:rPr>
              <a:t>Класифікація</a:t>
            </a:r>
            <a:r>
              <a:rPr lang="ru-RU" sz="2800" b="1" dirty="0">
                <a:solidFill>
                  <a:schemeClr val="accent3"/>
                </a:solidFill>
              </a:rPr>
              <a:t> </a:t>
            </a:r>
            <a:r>
              <a:rPr lang="ru-RU" sz="2800" b="1" dirty="0" err="1">
                <a:solidFill>
                  <a:schemeClr val="accent3"/>
                </a:solidFill>
              </a:rPr>
              <a:t>розчинів</a:t>
            </a:r>
            <a:r>
              <a:rPr lang="ru-RU" sz="2800" b="1" dirty="0">
                <a:solidFill>
                  <a:schemeClr val="accent3"/>
                </a:solidFill>
              </a:rPr>
              <a:t> в </a:t>
            </a:r>
            <a:r>
              <a:rPr lang="ru-RU" sz="2800" b="1" dirty="0" err="1">
                <a:solidFill>
                  <a:schemeClr val="accent3"/>
                </a:solidFill>
              </a:rPr>
              <a:t>залежності</a:t>
            </a:r>
            <a:r>
              <a:rPr lang="ru-RU" sz="2800" b="1" dirty="0">
                <a:solidFill>
                  <a:schemeClr val="accent3"/>
                </a:solidFill>
              </a:rPr>
              <a:t> </a:t>
            </a:r>
            <a:r>
              <a:rPr lang="ru-RU" sz="2800" b="1" dirty="0" err="1">
                <a:solidFill>
                  <a:schemeClr val="accent3"/>
                </a:solidFill>
              </a:rPr>
              <a:t>від</a:t>
            </a:r>
            <a:r>
              <a:rPr lang="ru-RU" sz="2800" b="1" dirty="0">
                <a:solidFill>
                  <a:schemeClr val="accent3"/>
                </a:solidFill>
              </a:rPr>
              <a:t> </a:t>
            </a:r>
            <a:r>
              <a:rPr lang="ru-RU" sz="2800" b="1" dirty="0" err="1">
                <a:solidFill>
                  <a:schemeClr val="accent3"/>
                </a:solidFill>
              </a:rPr>
              <a:t>розчинників</a:t>
            </a:r>
            <a:r>
              <a:rPr lang="ru-RU" sz="2800" b="1" dirty="0">
                <a:solidFill>
                  <a:schemeClr val="accent3"/>
                </a:solidFill>
              </a:rPr>
              <a:t> (</a:t>
            </a:r>
            <a:r>
              <a:rPr lang="ru-RU" sz="2800" b="1" dirty="0" err="1">
                <a:solidFill>
                  <a:schemeClr val="accent3"/>
                </a:solidFill>
              </a:rPr>
              <a:t>приклади</a:t>
            </a:r>
            <a:r>
              <a:rPr lang="ru-RU" sz="2800" b="1" dirty="0">
                <a:solidFill>
                  <a:schemeClr val="accent3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1063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32656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accent3"/>
                </a:solidFill>
              </a:rPr>
              <a:t>Класифікація</a:t>
            </a:r>
            <a:r>
              <a:rPr lang="ru-RU" sz="2400" b="1" dirty="0">
                <a:solidFill>
                  <a:schemeClr val="accent3"/>
                </a:solidFill>
              </a:rPr>
              <a:t> </a:t>
            </a:r>
            <a:r>
              <a:rPr lang="ru-RU" sz="2400" b="1" dirty="0" err="1">
                <a:solidFill>
                  <a:schemeClr val="accent3"/>
                </a:solidFill>
              </a:rPr>
              <a:t>розчинів</a:t>
            </a:r>
            <a:r>
              <a:rPr lang="ru-RU" sz="2400" b="1" dirty="0">
                <a:solidFill>
                  <a:schemeClr val="accent3"/>
                </a:solidFill>
              </a:rPr>
              <a:t> за способом </a:t>
            </a:r>
            <a:r>
              <a:rPr lang="ru-RU" sz="2400" b="1" dirty="0" err="1">
                <a:solidFill>
                  <a:schemeClr val="accent3"/>
                </a:solidFill>
              </a:rPr>
              <a:t>отримання</a:t>
            </a:r>
            <a:r>
              <a:rPr lang="ru-RU" sz="2400" b="1" dirty="0">
                <a:solidFill>
                  <a:schemeClr val="accent3"/>
                </a:solidFill>
              </a:rPr>
              <a:t>:</a:t>
            </a:r>
          </a:p>
          <a:p>
            <a:r>
              <a:rPr lang="ru-RU" sz="2400" b="1" dirty="0">
                <a:solidFill>
                  <a:schemeClr val="accent3"/>
                </a:solidFill>
              </a:rPr>
              <a:t>1. </a:t>
            </a:r>
            <a:r>
              <a:rPr lang="ru-RU" sz="2400" b="1" dirty="0" err="1">
                <a:solidFill>
                  <a:schemeClr val="accent3"/>
                </a:solidFill>
              </a:rPr>
              <a:t>Розчиненням</a:t>
            </a:r>
            <a:r>
              <a:rPr lang="ru-RU" sz="2400" b="1" dirty="0">
                <a:solidFill>
                  <a:schemeClr val="accent3"/>
                </a:solidFill>
              </a:rPr>
              <a:t> твердих, </a:t>
            </a:r>
            <a:r>
              <a:rPr lang="ru-RU" sz="2400" b="1" dirty="0" err="1">
                <a:solidFill>
                  <a:schemeClr val="accent3"/>
                </a:solidFill>
              </a:rPr>
              <a:t>рідких</a:t>
            </a:r>
            <a:r>
              <a:rPr lang="ru-RU" sz="2400" b="1" dirty="0">
                <a:solidFill>
                  <a:schemeClr val="accent3"/>
                </a:solidFill>
              </a:rPr>
              <a:t> або </a:t>
            </a:r>
            <a:r>
              <a:rPr lang="ru-RU" sz="2400" b="1" dirty="0" err="1">
                <a:solidFill>
                  <a:schemeClr val="accent3"/>
                </a:solidFill>
              </a:rPr>
              <a:t>газоподібних</a:t>
            </a:r>
            <a:r>
              <a:rPr lang="ru-RU" sz="2400" b="1" dirty="0">
                <a:solidFill>
                  <a:schemeClr val="accent3"/>
                </a:solidFill>
              </a:rPr>
              <a:t> </a:t>
            </a:r>
            <a:r>
              <a:rPr lang="ru-RU" sz="2400" b="1" dirty="0" err="1">
                <a:solidFill>
                  <a:schemeClr val="accent3"/>
                </a:solidFill>
              </a:rPr>
              <a:t>лікарських</a:t>
            </a:r>
            <a:r>
              <a:rPr lang="ru-RU" sz="2400" b="1" dirty="0">
                <a:solidFill>
                  <a:schemeClr val="accent3"/>
                </a:solidFill>
              </a:rPr>
              <a:t> речовин в </a:t>
            </a:r>
            <a:r>
              <a:rPr lang="ru-RU" sz="2400" b="1" dirty="0" err="1">
                <a:solidFill>
                  <a:schemeClr val="accent3"/>
                </a:solidFill>
              </a:rPr>
              <a:t>розчиннику</a:t>
            </a:r>
            <a:r>
              <a:rPr lang="ru-RU" sz="2400" b="1" dirty="0">
                <a:solidFill>
                  <a:schemeClr val="accent3"/>
                </a:solidFill>
              </a:rPr>
              <a:t> (</a:t>
            </a:r>
            <a:r>
              <a:rPr lang="ru-RU" sz="2400" b="1" dirty="0" err="1">
                <a:solidFill>
                  <a:schemeClr val="accent3"/>
                </a:solidFill>
              </a:rPr>
              <a:t>розчини</a:t>
            </a:r>
            <a:r>
              <a:rPr lang="ru-RU" sz="2400" b="1" dirty="0">
                <a:solidFill>
                  <a:schemeClr val="accent3"/>
                </a:solidFill>
              </a:rPr>
              <a:t>: </a:t>
            </a:r>
            <a:r>
              <a:rPr lang="ru-RU" sz="2400" b="1" dirty="0" err="1">
                <a:solidFill>
                  <a:schemeClr val="accent3"/>
                </a:solidFill>
              </a:rPr>
              <a:t>етанолу</a:t>
            </a:r>
            <a:r>
              <a:rPr lang="ru-RU" sz="2400" b="1" dirty="0">
                <a:solidFill>
                  <a:schemeClr val="accent3"/>
                </a:solidFill>
              </a:rPr>
              <a:t>, кислот, </a:t>
            </a:r>
            <a:r>
              <a:rPr lang="ru-RU" sz="2400" b="1" dirty="0" err="1">
                <a:solidFill>
                  <a:schemeClr val="accent3"/>
                </a:solidFill>
              </a:rPr>
              <a:t>лугів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аміаку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гліцерину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перекису</a:t>
            </a:r>
            <a:r>
              <a:rPr lang="ru-RU" sz="2400" b="1" dirty="0">
                <a:solidFill>
                  <a:schemeClr val="accent3"/>
                </a:solidFill>
              </a:rPr>
              <a:t> </a:t>
            </a:r>
            <a:r>
              <a:rPr lang="ru-RU" sz="2400" b="1" dirty="0" err="1">
                <a:solidFill>
                  <a:schemeClr val="accent3"/>
                </a:solidFill>
              </a:rPr>
              <a:t>водню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формальдегіду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цукру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ефірних</a:t>
            </a:r>
            <a:r>
              <a:rPr lang="ru-RU" sz="2400" b="1" dirty="0">
                <a:solidFill>
                  <a:schemeClr val="accent3"/>
                </a:solidFill>
              </a:rPr>
              <a:t> масел у </a:t>
            </a:r>
            <a:r>
              <a:rPr lang="ru-RU" sz="2400" b="1" dirty="0" err="1">
                <a:solidFill>
                  <a:schemeClr val="accent3"/>
                </a:solidFill>
              </a:rPr>
              <a:t>воді</a:t>
            </a:r>
            <a:r>
              <a:rPr lang="ru-RU" sz="2400" b="1" dirty="0">
                <a:solidFill>
                  <a:schemeClr val="accent3"/>
                </a:solidFill>
              </a:rPr>
              <a:t>; </a:t>
            </a:r>
            <a:r>
              <a:rPr lang="ru-RU" sz="2400" b="1" dirty="0" err="1">
                <a:solidFill>
                  <a:schemeClr val="accent3"/>
                </a:solidFill>
              </a:rPr>
              <a:t>лікарських</a:t>
            </a:r>
            <a:r>
              <a:rPr lang="ru-RU" sz="2400" b="1" dirty="0">
                <a:solidFill>
                  <a:schemeClr val="accent3"/>
                </a:solidFill>
              </a:rPr>
              <a:t> речовин в </a:t>
            </a:r>
            <a:r>
              <a:rPr lang="ru-RU" sz="2400" b="1" dirty="0" err="1">
                <a:solidFill>
                  <a:schemeClr val="accent3"/>
                </a:solidFill>
              </a:rPr>
              <a:t>оліях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етанолі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воді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гліцерині</a:t>
            </a:r>
            <a:r>
              <a:rPr lang="ru-RU" sz="2400" b="1" dirty="0">
                <a:solidFill>
                  <a:schemeClr val="accent3"/>
                </a:solidFill>
              </a:rPr>
              <a:t> і т. д.)</a:t>
            </a:r>
          </a:p>
          <a:p>
            <a:r>
              <a:rPr lang="ru-RU" sz="2400" b="1" dirty="0">
                <a:solidFill>
                  <a:schemeClr val="accent3"/>
                </a:solidFill>
              </a:rPr>
              <a:t>2.Перегонкой </a:t>
            </a:r>
            <a:r>
              <a:rPr lang="ru-RU" sz="2400" b="1" dirty="0" err="1">
                <a:solidFill>
                  <a:schemeClr val="accent3"/>
                </a:solidFill>
              </a:rPr>
              <a:t>ефіроолійної</a:t>
            </a:r>
            <a:r>
              <a:rPr lang="ru-RU" sz="2400" b="1" dirty="0">
                <a:solidFill>
                  <a:schemeClr val="accent3"/>
                </a:solidFill>
              </a:rPr>
              <a:t> </a:t>
            </a:r>
            <a:r>
              <a:rPr lang="ru-RU" sz="2400" b="1" dirty="0" err="1">
                <a:solidFill>
                  <a:schemeClr val="accent3"/>
                </a:solidFill>
              </a:rPr>
              <a:t>сировини</a:t>
            </a:r>
            <a:r>
              <a:rPr lang="ru-RU" sz="2400" b="1" dirty="0">
                <a:solidFill>
                  <a:schemeClr val="accent3"/>
                </a:solidFill>
              </a:rPr>
              <a:t> з водяною парою (</a:t>
            </a:r>
            <a:r>
              <a:rPr lang="ru-RU" sz="2400" b="1" dirty="0" err="1">
                <a:solidFill>
                  <a:schemeClr val="accent3"/>
                </a:solidFill>
              </a:rPr>
              <a:t>ароматні</a:t>
            </a:r>
            <a:r>
              <a:rPr lang="ru-RU" sz="2400" b="1" dirty="0">
                <a:solidFill>
                  <a:schemeClr val="accent3"/>
                </a:solidFill>
              </a:rPr>
              <a:t> води: </a:t>
            </a:r>
            <a:r>
              <a:rPr lang="ru-RU" sz="2400" b="1" dirty="0" err="1">
                <a:solidFill>
                  <a:schemeClr val="accent3"/>
                </a:solidFill>
              </a:rPr>
              <a:t>коріандрового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м'ятна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кропова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горькоміндального</a:t>
            </a:r>
            <a:r>
              <a:rPr lang="ru-RU" sz="2400" b="1" dirty="0">
                <a:solidFill>
                  <a:schemeClr val="accent3"/>
                </a:solidFill>
              </a:rPr>
              <a:t>)</a:t>
            </a:r>
          </a:p>
          <a:p>
            <a:r>
              <a:rPr lang="ru-RU" sz="2400" b="1" dirty="0">
                <a:solidFill>
                  <a:schemeClr val="accent3"/>
                </a:solidFill>
              </a:rPr>
              <a:t>3.Хіміческім способом (</a:t>
            </a:r>
            <a:r>
              <a:rPr lang="ru-RU" sz="2400" b="1" dirty="0" err="1">
                <a:solidFill>
                  <a:schemeClr val="accent3"/>
                </a:solidFill>
              </a:rPr>
              <a:t>основний</a:t>
            </a:r>
            <a:r>
              <a:rPr lang="ru-RU" sz="2400" b="1" dirty="0">
                <a:solidFill>
                  <a:schemeClr val="accent3"/>
                </a:solidFill>
              </a:rPr>
              <a:t> ацетат </a:t>
            </a:r>
            <a:r>
              <a:rPr lang="ru-RU" sz="2400" b="1" dirty="0" err="1">
                <a:solidFill>
                  <a:schemeClr val="accent3"/>
                </a:solidFill>
              </a:rPr>
              <a:t>алюмінію</a:t>
            </a:r>
            <a:r>
              <a:rPr lang="ru-RU" sz="2400" b="1" dirty="0">
                <a:solidFill>
                  <a:schemeClr val="accent3"/>
                </a:solidFill>
              </a:rPr>
              <a:t>, </a:t>
            </a:r>
            <a:r>
              <a:rPr lang="ru-RU" sz="2400" b="1" dirty="0" err="1">
                <a:solidFill>
                  <a:schemeClr val="accent3"/>
                </a:solidFill>
              </a:rPr>
              <a:t>основний</a:t>
            </a:r>
            <a:r>
              <a:rPr lang="ru-RU" sz="2400" b="1" dirty="0">
                <a:solidFill>
                  <a:schemeClr val="accent3"/>
                </a:solidFill>
              </a:rPr>
              <a:t> ацетат </a:t>
            </a:r>
            <a:r>
              <a:rPr lang="ru-RU" sz="2400" b="1" dirty="0" err="1">
                <a:solidFill>
                  <a:schemeClr val="accent3"/>
                </a:solidFill>
              </a:rPr>
              <a:t>свинцю</a:t>
            </a:r>
            <a:r>
              <a:rPr lang="ru-RU" sz="2400" b="1" dirty="0">
                <a:solidFill>
                  <a:schemeClr val="accent3"/>
                </a:solidFill>
              </a:rPr>
              <a:t>)</a:t>
            </a:r>
          </a:p>
          <a:p>
            <a:r>
              <a:rPr lang="ru-RU" sz="2400" b="1" dirty="0">
                <a:solidFill>
                  <a:schemeClr val="accent3"/>
                </a:solidFill>
              </a:rPr>
              <a:t>4.Електрохіміческім способом (</a:t>
            </a:r>
            <a:r>
              <a:rPr lang="ru-RU" sz="2400" b="1" dirty="0" err="1">
                <a:solidFill>
                  <a:schemeClr val="accent3"/>
                </a:solidFill>
              </a:rPr>
              <a:t>основний</a:t>
            </a:r>
            <a:r>
              <a:rPr lang="ru-RU" sz="2400" b="1" dirty="0">
                <a:solidFill>
                  <a:schemeClr val="accent3"/>
                </a:solidFill>
              </a:rPr>
              <a:t> ацетат </a:t>
            </a:r>
            <a:r>
              <a:rPr lang="ru-RU" sz="2400" b="1" dirty="0" err="1">
                <a:solidFill>
                  <a:schemeClr val="accent3"/>
                </a:solidFill>
              </a:rPr>
              <a:t>алюмінію</a:t>
            </a:r>
            <a:r>
              <a:rPr lang="ru-RU" sz="2400" b="1" dirty="0">
                <a:solidFill>
                  <a:schemeClr val="accent3"/>
                </a:solidFill>
              </a:rPr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68767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Переваги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недоліки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розчинів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4572000" cy="4925144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3200" dirty="0" smtClean="0"/>
              <a:t>1.Швидше </a:t>
            </a:r>
            <a:r>
              <a:rPr lang="ru-RU" sz="3200" dirty="0" err="1"/>
              <a:t>всмоктуються</a:t>
            </a:r>
            <a:r>
              <a:rPr lang="ru-RU" sz="3200" dirty="0"/>
              <a:t> і </a:t>
            </a:r>
            <a:r>
              <a:rPr lang="ru-RU" sz="3200" dirty="0" err="1"/>
              <a:t>надають</a:t>
            </a:r>
            <a:r>
              <a:rPr lang="ru-RU" sz="3200" dirty="0"/>
              <a:t> </a:t>
            </a:r>
            <a:r>
              <a:rPr lang="ru-RU" sz="3200" dirty="0" err="1"/>
              <a:t>резорбтивну</a:t>
            </a:r>
            <a:r>
              <a:rPr lang="ru-RU" sz="3200" dirty="0"/>
              <a:t> </a:t>
            </a:r>
            <a:r>
              <a:rPr lang="ru-RU" sz="3200" dirty="0" err="1"/>
              <a:t>дію</a:t>
            </a:r>
            <a:r>
              <a:rPr lang="ru-RU" sz="3200" dirty="0"/>
              <a:t> в </a:t>
            </a:r>
            <a:r>
              <a:rPr lang="ru-RU" sz="3200" dirty="0" err="1"/>
              <a:t>порівнянні</a:t>
            </a:r>
            <a:r>
              <a:rPr lang="ru-RU" sz="3200" dirty="0"/>
              <a:t> з </a:t>
            </a:r>
            <a:r>
              <a:rPr lang="ru-RU" sz="3200" dirty="0" err="1"/>
              <a:t>твердими</a:t>
            </a:r>
            <a:r>
              <a:rPr lang="ru-RU" sz="3200" dirty="0"/>
              <a:t> </a:t>
            </a:r>
            <a:r>
              <a:rPr lang="ru-RU" sz="3200" dirty="0" err="1"/>
              <a:t>пероральними</a:t>
            </a:r>
            <a:r>
              <a:rPr lang="ru-RU" sz="3200" dirty="0"/>
              <a:t> </a:t>
            </a:r>
            <a:r>
              <a:rPr lang="ru-RU" sz="3200" dirty="0" err="1"/>
              <a:t>лікарськими</a:t>
            </a:r>
            <a:r>
              <a:rPr lang="ru-RU" sz="3200" dirty="0"/>
              <a:t> формами.</a:t>
            </a:r>
          </a:p>
          <a:p>
            <a:pPr algn="just"/>
            <a:r>
              <a:rPr lang="ru-RU" sz="3200" dirty="0" smtClean="0"/>
              <a:t>2.Виключається </a:t>
            </a:r>
            <a:r>
              <a:rPr lang="ru-RU" sz="3200" dirty="0" err="1"/>
              <a:t>подразнюючу</a:t>
            </a:r>
            <a:r>
              <a:rPr lang="ru-RU" sz="3200" dirty="0"/>
              <a:t> </a:t>
            </a:r>
            <a:r>
              <a:rPr lang="ru-RU" sz="3200" dirty="0" err="1"/>
              <a:t>дію</a:t>
            </a:r>
            <a:r>
              <a:rPr lang="ru-RU" sz="3200" dirty="0"/>
              <a:t> </a:t>
            </a:r>
            <a:r>
              <a:rPr lang="ru-RU" sz="3200" dirty="0" err="1"/>
              <a:t>концентрованих</a:t>
            </a:r>
            <a:r>
              <a:rPr lang="ru-RU" sz="3200" dirty="0"/>
              <a:t> </a:t>
            </a:r>
            <a:r>
              <a:rPr lang="ru-RU" sz="3200" dirty="0" err="1"/>
              <a:t>лікарських</a:t>
            </a:r>
            <a:r>
              <a:rPr lang="ru-RU" sz="3200" dirty="0"/>
              <a:t> речовин.</a:t>
            </a:r>
          </a:p>
          <a:p>
            <a:pPr algn="just"/>
            <a:r>
              <a:rPr lang="ru-RU" sz="3200" dirty="0"/>
              <a:t>3. З </a:t>
            </a:r>
            <a:r>
              <a:rPr lang="ru-RU" sz="3200" dirty="0" err="1"/>
              <a:t>допомогою</a:t>
            </a:r>
            <a:r>
              <a:rPr lang="ru-RU" sz="3200" dirty="0"/>
              <a:t> </a:t>
            </a:r>
            <a:r>
              <a:rPr lang="ru-RU" sz="3200" dirty="0" err="1"/>
              <a:t>розчинів</a:t>
            </a:r>
            <a:r>
              <a:rPr lang="ru-RU" sz="3200" dirty="0"/>
              <a:t> </a:t>
            </a:r>
            <a:r>
              <a:rPr lang="ru-RU" sz="3200" dirty="0" err="1"/>
              <a:t>можна</a:t>
            </a:r>
            <a:r>
              <a:rPr lang="ru-RU" sz="3200" dirty="0"/>
              <a:t> </a:t>
            </a:r>
            <a:r>
              <a:rPr lang="ru-RU" sz="3200" dirty="0" err="1"/>
              <a:t>регулювати</a:t>
            </a:r>
            <a:r>
              <a:rPr lang="ru-RU" sz="3200" dirty="0"/>
              <a:t> </a:t>
            </a:r>
            <a:r>
              <a:rPr lang="ru-RU" sz="3200" dirty="0" err="1"/>
              <a:t>терапевтичний</a:t>
            </a:r>
            <a:r>
              <a:rPr lang="ru-RU" sz="3200" dirty="0"/>
              <a:t> </a:t>
            </a:r>
            <a:r>
              <a:rPr lang="ru-RU" sz="3200" dirty="0" err="1"/>
              <a:t>ефект</a:t>
            </a:r>
            <a:r>
              <a:rPr lang="ru-RU" sz="3200" dirty="0"/>
              <a:t>: шляхом </a:t>
            </a:r>
            <a:r>
              <a:rPr lang="ru-RU" sz="3200" dirty="0" err="1"/>
              <a:t>зміни</a:t>
            </a:r>
            <a:r>
              <a:rPr lang="ru-RU" sz="3200" dirty="0"/>
              <a:t> </a:t>
            </a:r>
            <a:r>
              <a:rPr lang="ru-RU" sz="3200" dirty="0" err="1"/>
              <a:t>концентрації</a:t>
            </a:r>
            <a:r>
              <a:rPr lang="ru-RU" sz="3200" dirty="0"/>
              <a:t> </a:t>
            </a:r>
            <a:r>
              <a:rPr lang="ru-RU" sz="3200" dirty="0" err="1"/>
              <a:t>лікарських</a:t>
            </a:r>
            <a:r>
              <a:rPr lang="ru-RU" sz="3200" dirty="0"/>
              <a:t> речовин, </a:t>
            </a:r>
            <a:r>
              <a:rPr lang="ru-RU" sz="3200" dirty="0" err="1"/>
              <a:t>зміни</a:t>
            </a:r>
            <a:r>
              <a:rPr lang="ru-RU" sz="3200" dirty="0"/>
              <a:t> </a:t>
            </a:r>
            <a:r>
              <a:rPr lang="ru-RU" sz="3200" dirty="0" err="1"/>
              <a:t>значення</a:t>
            </a:r>
            <a:r>
              <a:rPr lang="ru-RU" sz="3200" dirty="0"/>
              <a:t> рН </a:t>
            </a:r>
            <a:r>
              <a:rPr lang="ru-RU" sz="3200" dirty="0" err="1"/>
              <a:t>середовища</a:t>
            </a:r>
            <a:r>
              <a:rPr lang="ru-RU" sz="3200" dirty="0"/>
              <a:t> і </a:t>
            </a:r>
            <a:r>
              <a:rPr lang="ru-RU" sz="3200" dirty="0" err="1"/>
              <a:t>в'язкості</a:t>
            </a:r>
            <a:r>
              <a:rPr lang="ru-RU" sz="3200" dirty="0"/>
              <a:t>, </a:t>
            </a:r>
            <a:r>
              <a:rPr lang="ru-RU" sz="3200" dirty="0" err="1"/>
              <a:t>додаванням</a:t>
            </a:r>
            <a:r>
              <a:rPr lang="ru-RU" sz="3200" dirty="0"/>
              <a:t> </a:t>
            </a:r>
            <a:r>
              <a:rPr lang="ru-RU" sz="3200" dirty="0" err="1"/>
              <a:t>допоміжних</a:t>
            </a:r>
            <a:r>
              <a:rPr lang="ru-RU" sz="3200" dirty="0"/>
              <a:t> речовин.</a:t>
            </a:r>
          </a:p>
          <a:p>
            <a:pPr algn="just"/>
            <a:r>
              <a:rPr lang="ru-RU" sz="3200" dirty="0" smtClean="0"/>
              <a:t>4.Технологічний </a:t>
            </a:r>
            <a:r>
              <a:rPr lang="ru-RU" sz="3200" dirty="0" err="1"/>
              <a:t>процес</a:t>
            </a:r>
            <a:r>
              <a:rPr lang="ru-RU" sz="3200" dirty="0"/>
              <a:t> </a:t>
            </a:r>
            <a:r>
              <a:rPr lang="ru-RU" sz="3200" dirty="0" err="1"/>
              <a:t>приготування</a:t>
            </a:r>
            <a:r>
              <a:rPr lang="ru-RU" sz="3200" dirty="0"/>
              <a:t> </a:t>
            </a:r>
            <a:r>
              <a:rPr lang="ru-RU" sz="3200" dirty="0" err="1"/>
              <a:t>розчинів</a:t>
            </a:r>
            <a:r>
              <a:rPr lang="ru-RU" sz="3200" dirty="0"/>
              <a:t> </a:t>
            </a:r>
            <a:r>
              <a:rPr lang="ru-RU" sz="3200" dirty="0" err="1"/>
              <a:t>досить</a:t>
            </a:r>
            <a:r>
              <a:rPr lang="ru-RU" sz="3200" dirty="0"/>
              <a:t> </a:t>
            </a:r>
            <a:r>
              <a:rPr lang="ru-RU" sz="3200" dirty="0" err="1"/>
              <a:t>простий</a:t>
            </a:r>
            <a:r>
              <a:rPr lang="ru-RU" sz="3200" dirty="0"/>
              <a:t>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0" y="1600200"/>
            <a:ext cx="4320480" cy="45720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2900" dirty="0"/>
              <a:t>1.Номенклатура </a:t>
            </a:r>
            <a:r>
              <a:rPr lang="ru-RU" sz="2900" dirty="0" err="1"/>
              <a:t>обмежена</a:t>
            </a:r>
            <a:r>
              <a:rPr lang="ru-RU" sz="2900" dirty="0"/>
              <a:t>, </a:t>
            </a:r>
            <a:r>
              <a:rPr lang="ru-RU" sz="2900" dirty="0" err="1"/>
              <a:t>включає</a:t>
            </a:r>
            <a:r>
              <a:rPr lang="ru-RU" sz="2900" dirty="0"/>
              <a:t> </a:t>
            </a:r>
            <a:r>
              <a:rPr lang="ru-RU" sz="2900" dirty="0" err="1"/>
              <a:t>препарати</a:t>
            </a:r>
            <a:r>
              <a:rPr lang="ru-RU" sz="2900" dirty="0"/>
              <a:t> </a:t>
            </a:r>
            <a:r>
              <a:rPr lang="ru-RU" sz="2900" dirty="0" err="1"/>
              <a:t>масового</a:t>
            </a:r>
            <a:r>
              <a:rPr lang="ru-RU" sz="2900" dirty="0"/>
              <a:t> </a:t>
            </a:r>
            <a:r>
              <a:rPr lang="ru-RU" sz="2900" dirty="0" err="1"/>
              <a:t>виробництва</a:t>
            </a:r>
            <a:r>
              <a:rPr lang="ru-RU" sz="2900" dirty="0"/>
              <a:t>.</a:t>
            </a:r>
          </a:p>
          <a:p>
            <a:pPr algn="just"/>
            <a:r>
              <a:rPr lang="ru-RU" sz="2900" dirty="0" smtClean="0"/>
              <a:t>2.Вони </a:t>
            </a:r>
            <a:r>
              <a:rPr lang="ru-RU" sz="2900" dirty="0"/>
              <a:t>НЕ </a:t>
            </a:r>
            <a:r>
              <a:rPr lang="ru-RU" sz="2900" dirty="0" err="1"/>
              <a:t>портативні</a:t>
            </a:r>
            <a:r>
              <a:rPr lang="ru-RU" sz="2900" dirty="0"/>
              <a:t>, </a:t>
            </a:r>
            <a:r>
              <a:rPr lang="ru-RU" sz="2900" dirty="0" err="1"/>
              <a:t>нестійкі</a:t>
            </a:r>
            <a:r>
              <a:rPr lang="ru-RU" sz="2900" dirty="0"/>
              <a:t> при </a:t>
            </a:r>
            <a:r>
              <a:rPr lang="ru-RU" sz="2900" dirty="0" err="1"/>
              <a:t>зберігання</a:t>
            </a:r>
            <a:r>
              <a:rPr lang="ru-RU" sz="2900" dirty="0"/>
              <a:t> за </a:t>
            </a:r>
            <a:r>
              <a:rPr lang="ru-RU" sz="2900" dirty="0" err="1"/>
              <a:t>рахунок</a:t>
            </a:r>
            <a:r>
              <a:rPr lang="ru-RU" sz="2900" dirty="0"/>
              <a:t> </a:t>
            </a:r>
            <a:r>
              <a:rPr lang="ru-RU" sz="2900" dirty="0" err="1"/>
              <a:t>гідролізу</a:t>
            </a:r>
            <a:r>
              <a:rPr lang="ru-RU" sz="2900" dirty="0"/>
              <a:t>, </a:t>
            </a:r>
            <a:r>
              <a:rPr lang="ru-RU" sz="2900" dirty="0" err="1"/>
              <a:t>окислення</a:t>
            </a:r>
            <a:r>
              <a:rPr lang="ru-RU" sz="2900" dirty="0"/>
              <a:t>, </a:t>
            </a:r>
            <a:r>
              <a:rPr lang="ru-RU" sz="2900" dirty="0" err="1"/>
              <a:t>мікробної</a:t>
            </a:r>
            <a:r>
              <a:rPr lang="ru-RU" sz="2900" dirty="0"/>
              <a:t> </a:t>
            </a:r>
            <a:r>
              <a:rPr lang="ru-RU" sz="2900" dirty="0" err="1"/>
              <a:t>контамінації</a:t>
            </a:r>
            <a:r>
              <a:rPr lang="ru-RU" sz="2900" dirty="0"/>
              <a:t>.</a:t>
            </a:r>
          </a:p>
          <a:p>
            <a:pPr algn="just"/>
            <a:r>
              <a:rPr lang="ru-RU" sz="2900" dirty="0"/>
              <a:t>3.Срок </a:t>
            </a:r>
            <a:r>
              <a:rPr lang="ru-RU" sz="2900" dirty="0" err="1"/>
              <a:t>придатності</a:t>
            </a:r>
            <a:r>
              <a:rPr lang="ru-RU" sz="2900" dirty="0"/>
              <a:t> </a:t>
            </a:r>
            <a:r>
              <a:rPr lang="ru-RU" sz="2900" dirty="0" err="1"/>
              <a:t>обмежений</a:t>
            </a:r>
            <a:r>
              <a:rPr lang="ru-RU" sz="2900" dirty="0"/>
              <a:t>.</a:t>
            </a:r>
          </a:p>
          <a:p>
            <a:pPr algn="just"/>
            <a:r>
              <a:rPr lang="ru-RU" sz="2900" dirty="0" smtClean="0"/>
              <a:t>4.Підлягають </a:t>
            </a:r>
            <a:r>
              <a:rPr lang="ru-RU" sz="2900" dirty="0" err="1"/>
              <a:t>мікробної</a:t>
            </a:r>
            <a:r>
              <a:rPr lang="ru-RU" sz="2900" dirty="0"/>
              <a:t> </a:t>
            </a:r>
            <a:r>
              <a:rPr lang="ru-RU" sz="2900" dirty="0" err="1"/>
              <a:t>контамінації</a:t>
            </a:r>
            <a:r>
              <a:rPr lang="ru-RU" sz="2900" dirty="0"/>
              <a:t>.</a:t>
            </a:r>
          </a:p>
          <a:p>
            <a:pPr algn="just"/>
            <a:r>
              <a:rPr lang="ru-RU" sz="2900" dirty="0"/>
              <a:t>5. Для </a:t>
            </a:r>
            <a:r>
              <a:rPr lang="ru-RU" sz="2900" dirty="0" err="1"/>
              <a:t>фасування</a:t>
            </a:r>
            <a:r>
              <a:rPr lang="ru-RU" sz="2900" dirty="0"/>
              <a:t> </a:t>
            </a:r>
            <a:r>
              <a:rPr lang="ru-RU" sz="2900" dirty="0" err="1"/>
              <a:t>вимагають</a:t>
            </a:r>
            <a:r>
              <a:rPr lang="ru-RU" sz="2900" dirty="0"/>
              <a:t> </a:t>
            </a:r>
            <a:r>
              <a:rPr lang="ru-RU" sz="2900" dirty="0" err="1"/>
              <a:t>флакони</a:t>
            </a:r>
            <a:r>
              <a:rPr lang="ru-RU" sz="2900" dirty="0"/>
              <a:t> з </a:t>
            </a:r>
            <a:r>
              <a:rPr lang="ru-RU" sz="2900" dirty="0" err="1"/>
              <a:t>хімічно</a:t>
            </a:r>
            <a:r>
              <a:rPr lang="ru-RU" sz="2900" dirty="0"/>
              <a:t> </a:t>
            </a:r>
            <a:r>
              <a:rPr lang="ru-RU" sz="2900" dirty="0" err="1"/>
              <a:t>стійкого</a:t>
            </a:r>
            <a:r>
              <a:rPr lang="ru-RU" sz="2900" dirty="0"/>
              <a:t> </a:t>
            </a:r>
            <a:r>
              <a:rPr lang="ru-RU" sz="2900" dirty="0" err="1"/>
              <a:t>скла</a:t>
            </a:r>
            <a:r>
              <a:rPr lang="ru-RU" sz="2900" dirty="0"/>
              <a:t> (НС-1; НС-2) або </a:t>
            </a:r>
            <a:r>
              <a:rPr lang="ru-RU" sz="2900" dirty="0" err="1"/>
              <a:t>іншого</a:t>
            </a:r>
            <a:r>
              <a:rPr lang="ru-RU" sz="2900" dirty="0"/>
              <a:t> </a:t>
            </a:r>
            <a:r>
              <a:rPr lang="ru-RU" sz="2900" dirty="0" err="1"/>
              <a:t>індиферентного</a:t>
            </a:r>
            <a:r>
              <a:rPr lang="ru-RU" sz="2900" dirty="0"/>
              <a:t> </a:t>
            </a:r>
            <a:r>
              <a:rPr lang="ru-RU" sz="2900" dirty="0" err="1"/>
              <a:t>матеріалу</a:t>
            </a:r>
            <a:r>
              <a:rPr lang="ru-RU" sz="2900" dirty="0"/>
              <a:t>.</a:t>
            </a:r>
          </a:p>
          <a:p>
            <a:pPr algn="just"/>
            <a:r>
              <a:rPr lang="ru-RU" sz="2900" dirty="0" smtClean="0"/>
              <a:t>6.Великий </a:t>
            </a:r>
            <a:r>
              <a:rPr lang="ru-RU" sz="2900" dirty="0" err="1"/>
              <a:t>обсяг</a:t>
            </a:r>
            <a:r>
              <a:rPr lang="ru-RU" sz="2900" dirty="0"/>
              <a:t> упаковки.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4046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188640"/>
            <a:ext cx="8460432" cy="6120085"/>
          </a:xfrm>
        </p:spPr>
        <p:txBody>
          <a:bodyPr>
            <a:noAutofit/>
          </a:bodyPr>
          <a:lstStyle/>
          <a:p>
            <a:pPr algn="just"/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Водні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розчини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отримують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розчиненням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діючих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допоміжних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речовин в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відповідному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розчиннику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найчастіше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у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воді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очищеної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розведенням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концентратів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або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стандартних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фармакопейних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розчинів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Водні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розчини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нестійкі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при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зберіганні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через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можливе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гідролізу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мікробної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контамінації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окислення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тощо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. Тому номенклатура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розчинів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обмежена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і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включає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лише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препарати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масового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виробництва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придатні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для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тривалого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зберігання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Воду і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водні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розчини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близькі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по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щільності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до води,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відміряють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тверді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лікарські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речовини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відважують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Розчинники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і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розчини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щільність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яких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більше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або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менше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1,0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відважують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Терапевтичний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ефект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при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лікуванні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водними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розчинами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можна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регулювати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змінюючи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ступінь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дисоціації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і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сольватації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лікарських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речовин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додаванням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електролітів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, ПАР,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зміною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значення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800" b="1" i="1" dirty="0">
                <a:solidFill>
                  <a:schemeClr val="accent1">
                    <a:lumMod val="75000"/>
                  </a:schemeClr>
                </a:solidFill>
              </a:rPr>
              <a:t>pH 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і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в'язкості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Технологія їх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приготування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зводиться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до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простих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операцій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розчинення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або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змішування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очищення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 і </a:t>
            </a:r>
            <a:r>
              <a:rPr lang="ru-RU" sz="1800" b="1" i="1" dirty="0" err="1">
                <a:solidFill>
                  <a:schemeClr val="accent1">
                    <a:lumMod val="75000"/>
                  </a:schemeClr>
                </a:solidFill>
              </a:rPr>
              <a:t>фасування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884821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251520" y="692696"/>
            <a:ext cx="8424936" cy="4873752"/>
          </a:xfrm>
        </p:spPr>
        <p:txBody>
          <a:bodyPr/>
          <a:lstStyle/>
          <a:p>
            <a:pPr algn="just"/>
            <a:r>
              <a:rPr lang="ru-RU" dirty="0"/>
              <a:t>В </a:t>
            </a:r>
            <a:r>
              <a:rPr lang="ru-RU" dirty="0" err="1"/>
              <a:t>концентрації</a:t>
            </a:r>
            <a:r>
              <a:rPr lang="ru-RU" dirty="0"/>
              <a:t> по </a:t>
            </a:r>
            <a:r>
              <a:rPr lang="ru-RU" dirty="0" err="1"/>
              <a:t>масі</a:t>
            </a:r>
            <a:r>
              <a:rPr lang="ru-RU" dirty="0"/>
              <a:t> </a:t>
            </a:r>
            <a:r>
              <a:rPr lang="ru-RU" dirty="0" err="1"/>
              <a:t>готуються</a:t>
            </a:r>
            <a:r>
              <a:rPr lang="ru-RU" dirty="0"/>
              <a:t> р-ни вязких ЛР в вязких і </a:t>
            </a:r>
            <a:r>
              <a:rPr lang="ru-RU" dirty="0" err="1"/>
              <a:t>летючих</a:t>
            </a:r>
            <a:r>
              <a:rPr lang="ru-RU" dirty="0"/>
              <a:t> </a:t>
            </a:r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розчинниках</a:t>
            </a:r>
            <a:r>
              <a:rPr lang="ru-RU" dirty="0"/>
              <a:t>, </a:t>
            </a:r>
            <a:r>
              <a:rPr lang="ru-RU" dirty="0" err="1"/>
              <a:t>чкі</a:t>
            </a:r>
            <a:r>
              <a:rPr lang="ru-RU" dirty="0"/>
              <a:t> </a:t>
            </a:r>
            <a:r>
              <a:rPr lang="ru-RU" dirty="0" err="1"/>
              <a:t>виписані</a:t>
            </a:r>
            <a:r>
              <a:rPr lang="ru-RU" dirty="0"/>
              <a:t> в </a:t>
            </a:r>
            <a:r>
              <a:rPr lang="ru-RU" dirty="0" err="1"/>
              <a:t>прописі</a:t>
            </a:r>
            <a:r>
              <a:rPr lang="ru-RU" dirty="0"/>
              <a:t> рецепта і </a:t>
            </a:r>
            <a:r>
              <a:rPr lang="ru-RU" dirty="0" err="1"/>
              <a:t>дозуються</a:t>
            </a:r>
            <a:r>
              <a:rPr lang="ru-RU" dirty="0"/>
              <a:t> при </a:t>
            </a:r>
            <a:r>
              <a:rPr lang="ru-RU" dirty="0" err="1"/>
              <a:t>виготовленні</a:t>
            </a:r>
            <a:r>
              <a:rPr lang="ru-RU" dirty="0"/>
              <a:t> по </a:t>
            </a:r>
            <a:r>
              <a:rPr lang="ru-RU" dirty="0" err="1"/>
              <a:t>масі</a:t>
            </a:r>
            <a:r>
              <a:rPr lang="ru-RU" dirty="0"/>
              <a:t> (</a:t>
            </a:r>
            <a:r>
              <a:rPr lang="ru-RU" dirty="0" err="1"/>
              <a:t>жирні</a:t>
            </a:r>
            <a:r>
              <a:rPr lang="ru-RU" dirty="0"/>
              <a:t> масла і </a:t>
            </a:r>
            <a:r>
              <a:rPr lang="ru-RU" dirty="0" err="1"/>
              <a:t>мінеральні</a:t>
            </a:r>
            <a:r>
              <a:rPr lang="ru-RU" dirty="0"/>
              <a:t> масла, </a:t>
            </a:r>
            <a:r>
              <a:rPr lang="ru-RU" dirty="0" err="1"/>
              <a:t>гліцерин</a:t>
            </a:r>
            <a:r>
              <a:rPr lang="ru-RU" dirty="0"/>
              <a:t>, </a:t>
            </a:r>
            <a:r>
              <a:rPr lang="ru-RU" dirty="0" err="1"/>
              <a:t>димексин</a:t>
            </a:r>
            <a:r>
              <a:rPr lang="ru-RU" dirty="0"/>
              <a:t>, ПЕГ </a:t>
            </a:r>
            <a:r>
              <a:rPr lang="ru-RU" dirty="0" err="1"/>
              <a:t>або</a:t>
            </a:r>
            <a:r>
              <a:rPr lang="ru-RU" dirty="0"/>
              <a:t> ПЕО, </a:t>
            </a:r>
            <a:r>
              <a:rPr lang="ru-RU" dirty="0" err="1"/>
              <a:t>силіконові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, хлороформ, </a:t>
            </a:r>
            <a:r>
              <a:rPr lang="ru-RU" dirty="0" err="1"/>
              <a:t>ефір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По </a:t>
            </a:r>
            <a:r>
              <a:rPr lang="ru-RU" dirty="0" err="1"/>
              <a:t>масі</a:t>
            </a:r>
            <a:r>
              <a:rPr lang="ru-RU" dirty="0"/>
              <a:t> </a:t>
            </a:r>
            <a:r>
              <a:rPr lang="ru-RU" dirty="0" err="1" smtClean="0"/>
              <a:t>дозують</a:t>
            </a:r>
            <a:r>
              <a:rPr lang="ru-RU" dirty="0" smtClean="0"/>
              <a:t> також </a:t>
            </a:r>
            <a:r>
              <a:rPr lang="ru-RU" dirty="0" err="1" smtClean="0"/>
              <a:t>бензилбензоат</a:t>
            </a:r>
            <a:r>
              <a:rPr lang="ru-RU" dirty="0" smtClean="0"/>
              <a:t>, </a:t>
            </a:r>
            <a:r>
              <a:rPr lang="ru-RU" dirty="0" err="1" smtClean="0"/>
              <a:t>валідол</a:t>
            </a:r>
            <a:r>
              <a:rPr lang="ru-RU" dirty="0" smtClean="0"/>
              <a:t>, </a:t>
            </a:r>
            <a:r>
              <a:rPr lang="ru-RU" dirty="0" err="1" smtClean="0"/>
              <a:t>вінілін</a:t>
            </a:r>
            <a:r>
              <a:rPr lang="ru-RU" dirty="0" smtClean="0"/>
              <a:t>, </a:t>
            </a:r>
            <a:r>
              <a:rPr lang="ru-RU" dirty="0" err="1" smtClean="0"/>
              <a:t>дьоготь</a:t>
            </a:r>
            <a:r>
              <a:rPr lang="ru-RU" dirty="0" smtClean="0"/>
              <a:t> </a:t>
            </a:r>
            <a:r>
              <a:rPr lang="ru-RU" dirty="0" err="1" smtClean="0"/>
              <a:t>березовий</a:t>
            </a:r>
            <a:r>
              <a:rPr lang="ru-RU" dirty="0" smtClean="0"/>
              <a:t>, </a:t>
            </a:r>
            <a:r>
              <a:rPr lang="ru-RU" dirty="0" err="1" smtClean="0"/>
              <a:t>іхтіол</a:t>
            </a:r>
            <a:r>
              <a:rPr lang="ru-RU" dirty="0" smtClean="0"/>
              <a:t>, кислоту </a:t>
            </a:r>
            <a:r>
              <a:rPr lang="ru-RU" dirty="0" err="1" smtClean="0"/>
              <a:t>молочну</a:t>
            </a:r>
            <a:r>
              <a:rPr lang="ru-RU" dirty="0" smtClean="0"/>
              <a:t>, масла </a:t>
            </a:r>
            <a:r>
              <a:rPr lang="ru-RU" dirty="0" err="1" smtClean="0"/>
              <a:t>ефірні</a:t>
            </a:r>
            <a:r>
              <a:rPr lang="ru-RU" dirty="0" smtClean="0"/>
              <a:t> ,</a:t>
            </a:r>
            <a:r>
              <a:rPr lang="ru-RU" dirty="0" err="1" smtClean="0"/>
              <a:t>скіпідар</a:t>
            </a:r>
            <a:r>
              <a:rPr lang="ru-RU" dirty="0" smtClean="0"/>
              <a:t>, </a:t>
            </a:r>
            <a:r>
              <a:rPr lang="ru-RU" dirty="0" err="1" smtClean="0"/>
              <a:t>метилсаліцилат</a:t>
            </a:r>
            <a:r>
              <a:rPr lang="ru-RU" dirty="0" smtClean="0"/>
              <a:t>.</a:t>
            </a:r>
            <a:endParaRPr lang="ru-RU" dirty="0"/>
          </a:p>
          <a:p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2568826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технологія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наведених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розчинів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0" y="1052736"/>
            <a:ext cx="5436096" cy="554461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- </a:t>
            </a:r>
            <a:r>
              <a:rPr lang="ru-RU" dirty="0" err="1"/>
              <a:t>готують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в </a:t>
            </a:r>
            <a:r>
              <a:rPr lang="ru-RU" dirty="0" err="1"/>
              <a:t>відпускний</a:t>
            </a:r>
            <a:r>
              <a:rPr lang="ru-RU" dirty="0"/>
              <a:t> </a:t>
            </a:r>
            <a:r>
              <a:rPr lang="ru-RU" dirty="0" err="1"/>
              <a:t>флаконі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- в першу </a:t>
            </a:r>
            <a:r>
              <a:rPr lang="ru-RU" dirty="0" err="1"/>
              <a:t>чергу</a:t>
            </a:r>
            <a:r>
              <a:rPr lang="ru-RU" dirty="0"/>
              <a:t> </a:t>
            </a:r>
            <a:r>
              <a:rPr lang="ru-RU" dirty="0" err="1"/>
              <a:t>вносять</a:t>
            </a:r>
            <a:r>
              <a:rPr lang="ru-RU" dirty="0"/>
              <a:t> </a:t>
            </a:r>
            <a:r>
              <a:rPr lang="ru-RU" dirty="0" err="1"/>
              <a:t>лікарські</a:t>
            </a:r>
            <a:r>
              <a:rPr lang="ru-RU" dirty="0"/>
              <a:t> речовини,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додають</a:t>
            </a:r>
            <a:r>
              <a:rPr lang="ru-RU" dirty="0"/>
              <a:t> </a:t>
            </a:r>
            <a:r>
              <a:rPr lang="ru-RU" dirty="0" err="1"/>
              <a:t>розчинник</a:t>
            </a:r>
            <a:r>
              <a:rPr lang="ru-RU" dirty="0"/>
              <a:t>, тому через </a:t>
            </a:r>
            <a:r>
              <a:rPr lang="ru-RU" dirty="0" err="1"/>
              <a:t>вузьке</a:t>
            </a:r>
            <a:r>
              <a:rPr lang="ru-RU" dirty="0"/>
              <a:t> горло склянки внести </a:t>
            </a:r>
            <a:r>
              <a:rPr lang="ru-RU" dirty="0" err="1"/>
              <a:t>лікарські</a:t>
            </a:r>
            <a:r>
              <a:rPr lang="ru-RU" dirty="0"/>
              <a:t> речовини утруднено;</a:t>
            </a:r>
          </a:p>
          <a:p>
            <a:pPr algn="just"/>
            <a:r>
              <a:rPr lang="ru-RU" dirty="0"/>
              <a:t>- </a:t>
            </a:r>
            <a:r>
              <a:rPr lang="ru-RU" dirty="0" err="1"/>
              <a:t>готують</a:t>
            </a:r>
            <a:r>
              <a:rPr lang="ru-RU" dirty="0"/>
              <a:t> </a:t>
            </a:r>
            <a:r>
              <a:rPr lang="ru-RU" dirty="0" err="1"/>
              <a:t>неводні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. за </a:t>
            </a:r>
            <a:r>
              <a:rPr lang="ru-RU" dirty="0" err="1"/>
              <a:t>винятком</a:t>
            </a:r>
            <a:r>
              <a:rPr lang="ru-RU" dirty="0"/>
              <a:t> </a:t>
            </a:r>
            <a:r>
              <a:rPr lang="ru-RU" dirty="0" err="1"/>
              <a:t>спиртових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, </a:t>
            </a:r>
            <a:r>
              <a:rPr lang="ru-RU" dirty="0" err="1"/>
              <a:t>ваговим</a:t>
            </a:r>
            <a:r>
              <a:rPr lang="ru-RU" dirty="0"/>
              <a:t> методом, </a:t>
            </a:r>
            <a:r>
              <a:rPr lang="ru-RU" dirty="0" err="1"/>
              <a:t>тобто</a:t>
            </a:r>
            <a:r>
              <a:rPr lang="ru-RU" dirty="0"/>
              <a:t> і речовини і </a:t>
            </a:r>
            <a:r>
              <a:rPr lang="ru-RU" dirty="0" err="1"/>
              <a:t>розчинник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по </a:t>
            </a:r>
            <a:r>
              <a:rPr lang="ru-RU" dirty="0" err="1"/>
              <a:t>масі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- </a:t>
            </a:r>
            <a:r>
              <a:rPr lang="ru-RU" dirty="0" err="1"/>
              <a:t>неводні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 </a:t>
            </a:r>
            <a:r>
              <a:rPr lang="ru-RU" dirty="0" err="1"/>
              <a:t>проціджують</a:t>
            </a:r>
            <a:r>
              <a:rPr lang="ru-RU" dirty="0"/>
              <a:t> при </a:t>
            </a:r>
            <a:r>
              <a:rPr lang="ru-RU" dirty="0" err="1"/>
              <a:t>необхідності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- </a:t>
            </a:r>
            <a:r>
              <a:rPr lang="ru-RU" dirty="0" err="1"/>
              <a:t>готують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сухому </a:t>
            </a:r>
            <a:r>
              <a:rPr lang="ru-RU" dirty="0" err="1"/>
              <a:t>посуді</a:t>
            </a:r>
            <a:r>
              <a:rPr lang="ru-RU" dirty="0"/>
              <a:t>, так як вода </a:t>
            </a:r>
            <a:r>
              <a:rPr lang="ru-RU" dirty="0" err="1"/>
              <a:t>може</a:t>
            </a:r>
            <a:r>
              <a:rPr lang="ru-RU" dirty="0"/>
              <a:t> стати причиною </a:t>
            </a:r>
            <a:r>
              <a:rPr lang="ru-RU" dirty="0" err="1"/>
              <a:t>псування</a:t>
            </a:r>
            <a:r>
              <a:rPr lang="ru-RU" dirty="0"/>
              <a:t> </a:t>
            </a:r>
            <a:r>
              <a:rPr lang="ru-RU" dirty="0" err="1"/>
              <a:t>масляних</a:t>
            </a:r>
            <a:r>
              <a:rPr lang="ru-RU" dirty="0"/>
              <a:t> і </a:t>
            </a:r>
            <a:r>
              <a:rPr lang="ru-RU" dirty="0" err="1"/>
              <a:t>ефірних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, привести до </a:t>
            </a:r>
            <a:r>
              <a:rPr lang="ru-RU" dirty="0" err="1"/>
              <a:t>розведення</a:t>
            </a:r>
            <a:r>
              <a:rPr lang="ru-RU" dirty="0"/>
              <a:t> </a:t>
            </a:r>
            <a:r>
              <a:rPr lang="ru-RU" dirty="0" err="1"/>
              <a:t>спиртових</a:t>
            </a:r>
            <a:r>
              <a:rPr lang="ru-RU" dirty="0"/>
              <a:t>, </a:t>
            </a:r>
            <a:r>
              <a:rPr lang="ru-RU" dirty="0" err="1"/>
              <a:t>гліцеринових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.</a:t>
            </a:r>
          </a:p>
        </p:txBody>
      </p:sp>
      <p:pic>
        <p:nvPicPr>
          <p:cNvPr id="7" name="Picture 3" descr="35763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 flipH="1">
            <a:off x="5434803" y="1340768"/>
            <a:ext cx="3241652" cy="482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22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13690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Неводні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розчини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це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справжні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розчини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які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готують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на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наведених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розчинниках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Розчинники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діляться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на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леткі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(спирт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етиловий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ефір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хлороформ, скипидар та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інші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які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мають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сильний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запах) і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нелеткі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жирні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олії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гліцерин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вазелінове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масло).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Неводні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розчини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використовують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як для внутрішнього, так і для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зовнішнього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застосування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в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вигляді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крапель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розтирань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компресів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Для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зовнішнього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застосування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– примочки,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інгаляції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промивання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каплі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для носа та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вух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ЛР – антисептики,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протигрибкові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протизапальні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тощо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dirty="0" smtClean="0"/>
          </a:p>
          <a:p>
            <a:pPr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 к неводным растворам: </a:t>
            </a: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125" indent="-365125" algn="just">
              <a:buFont typeface="Wingdings" pitchFamily="2" charset="2"/>
              <a:buChar char="q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</a:t>
            </a:r>
            <a:r>
              <a:rPr lang="ru-RU" dirty="0"/>
              <a:t>оответствие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медицинскому назначению для достижения необходимого лечебного эффекта,</a:t>
            </a:r>
          </a:p>
          <a:p>
            <a:pPr marL="365125" indent="-365125" algn="just">
              <a:buFont typeface="Wingdings" pitchFamily="2" charset="2"/>
              <a:buChar char="q"/>
            </a:pPr>
            <a:r>
              <a:rPr lang="ru-RU" dirty="0"/>
              <a:t> полнота растворения лекарственных веществ, </a:t>
            </a:r>
          </a:p>
          <a:p>
            <a:pPr algn="just">
              <a:buFont typeface="Wingdings" pitchFamily="2" charset="2"/>
              <a:buChar char="q"/>
            </a:pP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механічних</a:t>
            </a:r>
            <a:r>
              <a:rPr lang="ru-RU" dirty="0"/>
              <a:t> </a:t>
            </a:r>
            <a:r>
              <a:rPr lang="ru-RU" dirty="0" err="1"/>
              <a:t>включень</a:t>
            </a:r>
            <a:r>
              <a:rPr lang="ru-RU" dirty="0"/>
              <a:t>,</a:t>
            </a:r>
          </a:p>
          <a:p>
            <a:pPr algn="just">
              <a:buFont typeface="Wingdings" pitchFamily="2" charset="2"/>
              <a:buChar char="q"/>
            </a:pPr>
            <a:r>
              <a:rPr lang="ru-RU" dirty="0"/>
              <a:t>  </a:t>
            </a:r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концентрацій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речовин, </a:t>
            </a:r>
            <a:r>
              <a:rPr lang="ru-RU" dirty="0" err="1"/>
              <a:t>обсягу</a:t>
            </a:r>
            <a:r>
              <a:rPr lang="ru-RU" dirty="0"/>
              <a:t> або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 </a:t>
            </a:r>
            <a:r>
              <a:rPr lang="ru-RU" dirty="0" err="1"/>
              <a:t>прописаному</a:t>
            </a:r>
            <a:r>
              <a:rPr lang="ru-RU" dirty="0"/>
              <a:t>,</a:t>
            </a:r>
          </a:p>
          <a:p>
            <a:pPr algn="just">
              <a:buFont typeface="Wingdings" pitchFamily="2" charset="2"/>
              <a:buChar char="q"/>
            </a:pPr>
            <a:r>
              <a:rPr lang="ru-RU" dirty="0"/>
              <a:t>   </a:t>
            </a:r>
            <a:r>
              <a:rPr lang="ru-RU" dirty="0" err="1"/>
              <a:t>стабільність</a:t>
            </a:r>
            <a:r>
              <a:rPr lang="ru-RU" dirty="0"/>
              <a:t> при </a:t>
            </a:r>
            <a:r>
              <a:rPr lang="ru-RU" dirty="0" err="1"/>
              <a:t>зберіганні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3453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858218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характером (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природі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дисперсійного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ЖЛФ з: 1. 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водної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2. 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в'язки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(масла, 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гліцерин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поліетиленоксиди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3. 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Летючої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дисперсійним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7416824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555776" y="2924944"/>
            <a:ext cx="3384376" cy="5040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Розчинники</a:t>
            </a:r>
            <a:endParaRPr lang="uk-UA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789040"/>
            <a:ext cx="2710569" cy="45406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Летючі</a:t>
            </a:r>
            <a:endParaRPr lang="uk-UA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99592" y="4603142"/>
            <a:ext cx="2411660" cy="6840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Етанол, ефір, хлороформ</a:t>
            </a:r>
            <a:endParaRPr lang="uk-UA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32040" y="3764043"/>
            <a:ext cx="2710569" cy="45406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Нелетючі</a:t>
            </a:r>
            <a:endParaRPr lang="uk-UA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34866" y="4553148"/>
            <a:ext cx="3689933" cy="125211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Гліцерин, масла жирні, вазелінове масло, </a:t>
            </a:r>
            <a:r>
              <a:rPr lang="uk-UA" dirty="0" err="1" smtClean="0"/>
              <a:t>димексид</a:t>
            </a:r>
            <a:r>
              <a:rPr lang="uk-UA" dirty="0" smtClean="0"/>
              <a:t>, ПЕО-80</a:t>
            </a:r>
            <a:endParaRPr lang="uk-UA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21471" y="6127202"/>
            <a:ext cx="3286633" cy="5421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Комбіновані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7628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Характеристика </a:t>
            </a:r>
            <a:r>
              <a:rPr lang="ru-RU" b="1" dirty="0" err="1">
                <a:solidFill>
                  <a:schemeClr val="tx1"/>
                </a:solidFill>
              </a:rPr>
              <a:t>деяких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розчинників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628800"/>
            <a:ext cx="8352928" cy="487375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Вода очищена (</a:t>
            </a:r>
            <a:r>
              <a:rPr lang="en-US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Aqua </a:t>
            </a:r>
            <a:r>
              <a:rPr lang="en-US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purificata</a:t>
            </a:r>
            <a:r>
              <a:rPr lang="en-US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неорганічних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сполук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вона є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найпоширенішим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розчинником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Вода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фармакологічно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індиферентна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доступна і добре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розчиняє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багато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речовин, але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одночасно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ній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дуже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легко і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швидко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гідролізуються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деякі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речовини і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розвиваються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мікроорганізми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Воду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очищену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можна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одержати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дистиляцією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іонним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обміном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електролізом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зворотним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осмосом.</a:t>
            </a:r>
          </a:p>
          <a:p>
            <a:pPr algn="just"/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Вона повинна бути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безбарвною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прозорою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без смаку і запаху, з рН = 5,0 -7,0, не повинна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містити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відновлювальних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речовин,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нітратів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нітритів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хлоридів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сульфатів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інших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домішок</a:t>
            </a:r>
            <a:r>
              <a:rPr lang="ru-RU" b="1" i="1" dirty="0">
                <a:solidFill>
                  <a:srgbClr val="3977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2070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5904656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Етанол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Концентрацію</a:t>
            </a:r>
            <a:r>
              <a:rPr lang="ru-RU" dirty="0" smtClean="0"/>
              <a:t> водно-спиртового </a:t>
            </a:r>
            <a:r>
              <a:rPr lang="ru-RU" dirty="0" err="1" smtClean="0"/>
              <a:t>розчину</a:t>
            </a:r>
            <a:r>
              <a:rPr lang="ru-RU" dirty="0" smtClean="0"/>
              <a:t> </a:t>
            </a:r>
            <a:r>
              <a:rPr lang="ru-RU" dirty="0" err="1" smtClean="0"/>
              <a:t>виражають</a:t>
            </a:r>
            <a:r>
              <a:rPr lang="ru-RU" dirty="0" smtClean="0"/>
              <a:t>  в </a:t>
            </a:r>
            <a:r>
              <a:rPr lang="ru-RU" dirty="0" err="1" smtClean="0"/>
              <a:t>відсотках</a:t>
            </a:r>
            <a:r>
              <a:rPr lang="ru-RU" dirty="0" smtClean="0"/>
              <a:t> ,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показують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мл абсолютного </a:t>
            </a:r>
            <a:r>
              <a:rPr lang="ru-RU" dirty="0" err="1" smtClean="0"/>
              <a:t>етанолу</a:t>
            </a:r>
            <a:r>
              <a:rPr lang="ru-RU" dirty="0" smtClean="0"/>
              <a:t> в данному </a:t>
            </a:r>
            <a:r>
              <a:rPr lang="ru-RU" dirty="0" err="1" smtClean="0"/>
              <a:t>розчину</a:t>
            </a:r>
            <a:r>
              <a:rPr lang="ru-RU" dirty="0" smtClean="0"/>
              <a:t> при </a:t>
            </a:r>
            <a:r>
              <a:rPr lang="ru-RU" dirty="0" err="1" smtClean="0"/>
              <a:t>температурі</a:t>
            </a:r>
            <a:r>
              <a:rPr lang="ru-RU" dirty="0" smtClean="0"/>
              <a:t> 20 °С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ДФ </a:t>
            </a:r>
            <a:r>
              <a:rPr lang="ru-RU" dirty="0" err="1" smtClean="0"/>
              <a:t>включені</a:t>
            </a:r>
            <a:r>
              <a:rPr lang="ru-RU" dirty="0" smtClean="0"/>
              <a:t>: </a:t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Хімічно</a:t>
            </a:r>
            <a:r>
              <a:rPr lang="ru-RU" dirty="0" smtClean="0"/>
              <a:t> не </a:t>
            </a:r>
            <a:r>
              <a:rPr lang="ru-RU" dirty="0" err="1" smtClean="0"/>
              <a:t>індеферентний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окислюється</a:t>
            </a:r>
            <a:r>
              <a:rPr lang="ru-RU" dirty="0" smtClean="0"/>
              <a:t> до </a:t>
            </a:r>
            <a:r>
              <a:rPr lang="ru-RU" dirty="0" err="1" smtClean="0"/>
              <a:t>ацетальгідриду</a:t>
            </a:r>
            <a:r>
              <a:rPr lang="ru-RU" dirty="0" smtClean="0"/>
              <a:t> та </a:t>
            </a:r>
            <a:r>
              <a:rPr lang="ru-RU" dirty="0" err="1" smtClean="0"/>
              <a:t>уксусної</a:t>
            </a:r>
            <a:r>
              <a:rPr lang="ru-RU" dirty="0" smtClean="0"/>
              <a:t> </a:t>
            </a:r>
            <a:r>
              <a:rPr lang="ru-RU" dirty="0" err="1" smtClean="0"/>
              <a:t>кислоти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гідролизується</a:t>
            </a:r>
            <a:r>
              <a:rPr lang="ru-RU" dirty="0" smtClean="0"/>
              <a:t> з </a:t>
            </a:r>
            <a:r>
              <a:rPr lang="ru-RU" dirty="0" err="1" smtClean="0"/>
              <a:t>утворенням</a:t>
            </a:r>
            <a:r>
              <a:rPr lang="ru-RU" dirty="0" smtClean="0"/>
              <a:t> метану та </a:t>
            </a:r>
            <a:r>
              <a:rPr lang="ru-RU" dirty="0" err="1" smtClean="0"/>
              <a:t>етилену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14" y="2690390"/>
            <a:ext cx="38957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20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064896" cy="5616624"/>
          </a:xfrm>
        </p:spPr>
        <p:txBody>
          <a:bodyPr>
            <a:normAutofit fontScale="90000"/>
          </a:bodyPr>
          <a:lstStyle/>
          <a:p>
            <a:pPr algn="just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Спирт </a:t>
            </a:r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етиловий </a:t>
            </a:r>
            <a:r>
              <a:rPr lang="uk-UA" dirty="0"/>
              <a:t>– безбарвна рідина з характерним запахом. При місцевому застосуванні виявляє антисептичний, подразливий та </a:t>
            </a:r>
            <a:r>
              <a:rPr lang="uk-UA" dirty="0" err="1"/>
              <a:t>в»яжучий</a:t>
            </a:r>
            <a:r>
              <a:rPr lang="uk-UA" dirty="0"/>
              <a:t> ефекти (40- 96%). При вживанні всередину має резорбційну дію, що проявляється пригніченням ЦНС. В організмі перетворюється на воду та вуглекислий газ. В печінці підлягає окисненню з виділенням енергії (7 ккал/г). Виділяється через легені, нирки та потові </a:t>
            </a:r>
            <a:r>
              <a:rPr lang="uk-UA" dirty="0" smtClean="0"/>
              <a:t>залози.</a:t>
            </a:r>
            <a:br>
              <a:rPr lang="uk-UA" dirty="0" smtClean="0"/>
            </a:b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 спиртом: </a:t>
            </a:r>
            <a:r>
              <a:rPr lang="ru-RU" dirty="0" err="1"/>
              <a:t>Звикання</a:t>
            </a:r>
            <a:r>
              <a:rPr lang="ru-RU" dirty="0"/>
              <a:t>, </a:t>
            </a:r>
            <a:r>
              <a:rPr lang="ru-RU" dirty="0" err="1"/>
              <a:t>психічна</a:t>
            </a:r>
            <a:r>
              <a:rPr lang="ru-RU" dirty="0"/>
              <a:t> та </a:t>
            </a:r>
            <a:r>
              <a:rPr lang="ru-RU" dirty="0" err="1"/>
              <a:t>фізична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, </a:t>
            </a:r>
            <a:r>
              <a:rPr lang="ru-RU" dirty="0" err="1"/>
              <a:t>абстиненція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678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6632"/>
            <a:ext cx="7467600" cy="6357320"/>
          </a:xfrm>
        </p:spPr>
        <p:txBody>
          <a:bodyPr>
            <a:normAutofit fontScale="77500" lnSpcReduction="20000"/>
          </a:bodyPr>
          <a:lstStyle/>
          <a:p>
            <a:pPr algn="just" fontAlgn="base"/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Хлороформ</a:t>
            </a:r>
            <a:r>
              <a:rPr lang="uk-UA" dirty="0"/>
              <a:t> (</a:t>
            </a:r>
            <a:r>
              <a:rPr lang="uk-UA" dirty="0" err="1"/>
              <a:t>трихлорметан</a:t>
            </a:r>
            <a:r>
              <a:rPr lang="uk-UA" dirty="0"/>
              <a:t>) — безбарвна, рухлива, прозора важка летка рідина з характерним запахом і солодким пекучим </a:t>
            </a:r>
            <a:r>
              <a:rPr lang="uk-UA" dirty="0" smtClean="0"/>
              <a:t>смаком. СНС</a:t>
            </a:r>
            <a:r>
              <a:rPr lang="en-US" dirty="0" smtClean="0"/>
              <a:t>l</a:t>
            </a:r>
            <a:r>
              <a:rPr lang="en-US" baseline="-25000" dirty="0" smtClean="0"/>
              <a:t>3</a:t>
            </a:r>
            <a:r>
              <a:rPr lang="en-US" dirty="0"/>
              <a:t>     </a:t>
            </a:r>
            <a:r>
              <a:rPr lang="uk-UA" dirty="0" err="1"/>
              <a:t>Мол</a:t>
            </a:r>
            <a:r>
              <a:rPr lang="uk-UA" dirty="0"/>
              <a:t>. м. 119,38</a:t>
            </a:r>
          </a:p>
          <a:p>
            <a:pPr algn="just" fontAlgn="base"/>
            <a:r>
              <a:rPr lang="uk-UA" dirty="0"/>
              <a:t>Має такі характеристики: пари хлороформу не спалахують; </a:t>
            </a:r>
            <a:r>
              <a:rPr lang="uk-UA" dirty="0" err="1"/>
              <a:t>Т</a:t>
            </a:r>
            <a:r>
              <a:rPr lang="uk-UA" baseline="-25000" dirty="0" err="1"/>
              <a:t>пл</a:t>
            </a:r>
            <a:r>
              <a:rPr lang="uk-UA" dirty="0"/>
              <a:t> — 63,55 °С; </a:t>
            </a:r>
            <a:r>
              <a:rPr lang="uk-UA" dirty="0" err="1"/>
              <a:t>Т</a:t>
            </a:r>
            <a:r>
              <a:rPr lang="uk-UA" baseline="-25000" dirty="0" err="1"/>
              <a:t>кип</a:t>
            </a:r>
            <a:r>
              <a:rPr lang="uk-UA" dirty="0"/>
              <a:t> — 61,15 °С; </a:t>
            </a:r>
            <a:r>
              <a:rPr lang="en-US" dirty="0"/>
              <a:t>d</a:t>
            </a:r>
            <a:r>
              <a:rPr lang="en-US" baseline="30000" dirty="0"/>
              <a:t>20</a:t>
            </a:r>
            <a:r>
              <a:rPr lang="en-US" baseline="-25000" dirty="0"/>
              <a:t>4</a:t>
            </a:r>
            <a:r>
              <a:rPr lang="en-US" dirty="0"/>
              <a:t> 1,488; </a:t>
            </a:r>
            <a:r>
              <a:rPr lang="uk-UA" dirty="0"/>
              <a:t>показник заломлення </a:t>
            </a:r>
            <a:r>
              <a:rPr lang="en-US" dirty="0"/>
              <a:t>n</a:t>
            </a:r>
            <a:r>
              <a:rPr lang="en-US" baseline="30000" dirty="0"/>
              <a:t>20</a:t>
            </a:r>
            <a:r>
              <a:rPr lang="en-US" baseline="-25000" dirty="0"/>
              <a:t>D</a:t>
            </a:r>
            <a:r>
              <a:rPr lang="en-US" dirty="0"/>
              <a:t> 1,4455; </a:t>
            </a:r>
            <a:r>
              <a:rPr lang="uk-UA" dirty="0"/>
              <a:t>критична температура — 263,0 °С; критичний тиск — 54,9 </a:t>
            </a:r>
            <a:r>
              <a:rPr lang="uk-UA" dirty="0" err="1"/>
              <a:t>атм</a:t>
            </a:r>
            <a:r>
              <a:rPr lang="uk-UA" dirty="0"/>
              <a:t>.; теплота пароутворення — 7,02 ккал/моль (при </a:t>
            </a:r>
            <a:r>
              <a:rPr lang="uk-UA" dirty="0" err="1"/>
              <a:t>Т</a:t>
            </a:r>
            <a:r>
              <a:rPr lang="uk-UA" baseline="-25000" dirty="0" err="1"/>
              <a:t>кип</a:t>
            </a:r>
            <a:r>
              <a:rPr lang="uk-UA" baseline="-25000" dirty="0"/>
              <a:t>.</a:t>
            </a:r>
            <a:r>
              <a:rPr lang="uk-UA" dirty="0"/>
              <a:t>); теплота топлення — 2,280 ккал/моль, теплоємність — 27,96 кал/г моль (300); кріоскопічна постійна — 4,90°; ебуліоскопічна постійна — 3,61°; поверхневий натяг — 27,16 дин/см (20°); електропровідність 1 × 10</a:t>
            </a:r>
            <a:r>
              <a:rPr lang="uk-UA" baseline="30000" dirty="0"/>
              <a:t>–10</a:t>
            </a:r>
            <a:r>
              <a:rPr lang="uk-UA" dirty="0"/>
              <a:t> </a:t>
            </a:r>
            <a:r>
              <a:rPr lang="uk-UA" dirty="0" err="1"/>
              <a:t>ом</a:t>
            </a:r>
            <a:r>
              <a:rPr lang="uk-UA" baseline="30000" dirty="0"/>
              <a:t>–1</a:t>
            </a:r>
            <a:r>
              <a:rPr lang="uk-UA" dirty="0"/>
              <a:t> см</a:t>
            </a:r>
            <a:r>
              <a:rPr lang="uk-UA" baseline="30000" dirty="0"/>
              <a:t>–1</a:t>
            </a:r>
            <a:r>
              <a:rPr lang="uk-UA" dirty="0"/>
              <a:t> (при 25°); діелектрична проникність — 4,806 (при 20°), дипольний момент — 1,15.</a:t>
            </a:r>
          </a:p>
          <a:p>
            <a:pPr algn="just" fontAlgn="base"/>
            <a:r>
              <a:rPr lang="uk-UA" dirty="0"/>
              <a:t>Хлороформ розчинний у більшості органічних розчинників, практично нерозчинний у воді (0,8% при 20°). </a:t>
            </a:r>
            <a:r>
              <a:rPr lang="uk-UA" dirty="0" err="1"/>
              <a:t>Азеотроп</a:t>
            </a:r>
            <a:r>
              <a:rPr lang="uk-UA" dirty="0"/>
              <a:t> з водою (2,2% Х.) кипить при 56,1 °С; не горить і не утворює вибухонебезпечних сумішей з повітрям; на світлі поступово </a:t>
            </a:r>
            <a:r>
              <a:rPr lang="uk-UA" dirty="0" err="1"/>
              <a:t>окиснюється</a:t>
            </a:r>
            <a:r>
              <a:rPr lang="uk-UA" dirty="0"/>
              <a:t> киснем повітря, утворюючи СОС</a:t>
            </a:r>
            <a:r>
              <a:rPr lang="en-US" dirty="0"/>
              <a:t>l</a:t>
            </a:r>
            <a:r>
              <a:rPr lang="en-US" baseline="-25000" dirty="0"/>
              <a:t>2</a:t>
            </a:r>
            <a:r>
              <a:rPr lang="en-US" dirty="0"/>
              <a:t>, </a:t>
            </a:r>
            <a:r>
              <a:rPr lang="uk-UA" dirty="0"/>
              <a:t>С</a:t>
            </a:r>
            <a:r>
              <a:rPr lang="en-US" dirty="0"/>
              <a:t>l</a:t>
            </a:r>
            <a:r>
              <a:rPr lang="en-US" baseline="-25000" dirty="0"/>
              <a:t>2</a:t>
            </a:r>
            <a:r>
              <a:rPr lang="en-US" dirty="0"/>
              <a:t> </a:t>
            </a:r>
            <a:r>
              <a:rPr lang="uk-UA" dirty="0"/>
              <a:t>і НС</a:t>
            </a:r>
            <a:r>
              <a:rPr lang="en-US" dirty="0"/>
              <a:t>l. </a:t>
            </a:r>
            <a:r>
              <a:rPr lang="uk-UA" dirty="0"/>
              <a:t>Для стабілізації до Х. додається 1% етиловий спирт.</a:t>
            </a:r>
          </a:p>
          <a:p>
            <a:pPr algn="just" fontAlgn="base"/>
            <a:r>
              <a:rPr lang="uk-UA" dirty="0"/>
              <a:t>Хлороформ застосовується як розчинник (розчиняє велику кількість органічних речовин), як </a:t>
            </a:r>
            <a:r>
              <a:rPr lang="uk-UA" i="1" dirty="0"/>
              <a:t>екстрагент</a:t>
            </a:r>
            <a:r>
              <a:rPr lang="uk-UA" dirty="0"/>
              <a:t> БАР при одержанні екстракційного фітопрепарату адонізиду з ЛРС у формі змішаного розчинника (Х. 95 об ч. і 15 ч. 96% спирт), входить до складу </a:t>
            </a:r>
            <a:r>
              <a:rPr lang="uk-UA" dirty="0" err="1"/>
              <a:t>йодо</a:t>
            </a:r>
            <a:r>
              <a:rPr lang="uk-UA" dirty="0"/>
              <a:t>-</a:t>
            </a:r>
            <a:r>
              <a:rPr lang="uk-UA" dirty="0" err="1"/>
              <a:t>хлороформно</a:t>
            </a:r>
            <a:r>
              <a:rPr lang="uk-UA" dirty="0"/>
              <a:t>-парафінового лініменту або </a:t>
            </a:r>
            <a:r>
              <a:rPr lang="uk-UA" dirty="0">
                <a:hlinkClick r:id="rId2"/>
              </a:rPr>
              <a:t>пасти </a:t>
            </a:r>
            <a:r>
              <a:rPr lang="uk-UA" dirty="0" err="1">
                <a:hlinkClick r:id="rId2"/>
              </a:rPr>
              <a:t>Розенталя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7800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88640"/>
            <a:ext cx="8496944" cy="648072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uk-UA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Діетиловий ефір (діетиловий </a:t>
            </a:r>
            <a:r>
              <a:rPr lang="uk-UA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етер</a:t>
            </a:r>
            <a:r>
              <a:rPr lang="uk-UA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сірчаний </a:t>
            </a:r>
            <a:r>
              <a:rPr lang="uk-UA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етер</a:t>
            </a:r>
            <a:r>
              <a:rPr lang="uk-UA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етоксиетан</a:t>
            </a:r>
            <a:r>
              <a:rPr lang="uk-UA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uk-UA" dirty="0"/>
              <a:t>– простий ефір, типовий представник аліфатичного ряду, популярний розчинник. На вигляд це рідка прозора речовина, що не має кольору. Добре рухлива і дуже летка. Має специфічний запах і пекуча на смак. Характеризується усіма функціональними якостями, властивими простим ефірам. Наприклад, взаємодія зі сильною кислотою дає солі </a:t>
            </a:r>
            <a:r>
              <a:rPr lang="uk-UA" dirty="0" err="1"/>
              <a:t>оксонію</a:t>
            </a:r>
            <a:r>
              <a:rPr lang="uk-UA" dirty="0"/>
              <a:t>, що не відзначаються стійкістю, а з кислотами </a:t>
            </a:r>
            <a:r>
              <a:rPr lang="uk-UA" dirty="0" err="1"/>
              <a:t>Льюїса</a:t>
            </a:r>
            <a:r>
              <a:rPr lang="uk-UA" dirty="0"/>
              <a:t> – досить стабільні цілісні сполуки. У воді розчиняється (6,5 % при 20 °</a:t>
            </a:r>
            <a:r>
              <a:rPr lang="en-US" dirty="0"/>
              <a:t>C), </a:t>
            </a:r>
            <a:r>
              <a:rPr lang="uk-UA" dirty="0"/>
              <a:t>утворюючи з нею азеотропну суміш; з такими сполуками, як </a:t>
            </a:r>
            <a:r>
              <a:rPr lang="uk-UA" dirty="0" err="1"/>
              <a:t>метилкарбінол</a:t>
            </a:r>
            <a:r>
              <a:rPr lang="uk-UA" dirty="0"/>
              <a:t>, бензол, нафтовий ефір, ефірні та жирні олії, відбувається змішування у всіх пропорціях. Сама сполука, як і її пари, легко займиста, а застосування діетилового ефіру з метою наркозу при змішуванні з киснем/повітрям/оксидом </a:t>
            </a:r>
            <a:r>
              <a:rPr lang="uk-UA" dirty="0" err="1"/>
              <a:t>діазоту</a:t>
            </a:r>
            <a:r>
              <a:rPr lang="uk-UA" dirty="0"/>
              <a:t> може призвести до вибуху. </a:t>
            </a:r>
            <a:r>
              <a:rPr lang="uk-UA" dirty="0" err="1"/>
              <a:t>Вогне</a:t>
            </a:r>
            <a:r>
              <a:rPr lang="uk-UA" dirty="0"/>
              <a:t>- та вибухонебезпечними при зберіганні й відгоні до сухого стану є нестійкі пероксиди сірчаного </a:t>
            </a:r>
            <a:r>
              <a:rPr lang="uk-UA" dirty="0" err="1"/>
              <a:t>етеру</a:t>
            </a:r>
            <a:r>
              <a:rPr lang="uk-UA" dirty="0"/>
              <a:t>. Вплив світла, теплової енергії, вологи і повітряних мас провокує розкладання, при якому утворюються токсини, що подразнюють органи дихання (альдегіди, пероксиди та кетони). Молярна маса – 74,12 г/моль, густина – 0,714 г/см</a:t>
            </a:r>
            <a:r>
              <a:rPr lang="uk-UA" baseline="30000" dirty="0"/>
              <a:t>3</a:t>
            </a:r>
            <a:r>
              <a:rPr lang="uk-UA" dirty="0"/>
              <a:t>, </a:t>
            </a:r>
            <a:r>
              <a:rPr lang="en-US" dirty="0"/>
              <a:t>t </a:t>
            </a:r>
            <a:r>
              <a:rPr lang="uk-UA" dirty="0"/>
              <a:t>плавлення – -116,3 °</a:t>
            </a:r>
            <a:r>
              <a:rPr lang="en-US" dirty="0"/>
              <a:t>C, t </a:t>
            </a:r>
            <a:r>
              <a:rPr lang="uk-UA" dirty="0"/>
              <a:t>кипіння – 34,6 °</a:t>
            </a:r>
            <a:r>
              <a:rPr lang="en-US" dirty="0"/>
              <a:t>C, t </a:t>
            </a:r>
            <a:r>
              <a:rPr lang="uk-UA" dirty="0"/>
              <a:t>розкладання – 193,4 °</a:t>
            </a:r>
            <a:r>
              <a:rPr lang="en-US" dirty="0"/>
              <a:t>C. </a:t>
            </a:r>
            <a:r>
              <a:rPr lang="uk-UA" dirty="0"/>
              <a:t>Формула – </a:t>
            </a:r>
            <a:r>
              <a:rPr lang="en-US" dirty="0"/>
              <a:t>C</a:t>
            </a:r>
            <a:r>
              <a:rPr lang="en-US" baseline="-25000" dirty="0"/>
              <a:t>4</a:t>
            </a:r>
            <a:r>
              <a:rPr lang="en-US" dirty="0"/>
              <a:t>H</a:t>
            </a:r>
            <a:r>
              <a:rPr lang="en-US" baseline="-25000" dirty="0"/>
              <a:t>10</a:t>
            </a:r>
            <a:r>
              <a:rPr lang="en-US" dirty="0"/>
              <a:t>O.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10515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260648"/>
            <a:ext cx="8424936" cy="648072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uk-UA" sz="2600" b="1" dirty="0" err="1"/>
              <a:t>Гліцери́н</a:t>
            </a:r>
            <a:r>
              <a:rPr lang="uk-UA" sz="2600" dirty="0"/>
              <a:t> (</a:t>
            </a:r>
            <a:r>
              <a:rPr lang="uk-UA" sz="2600" dirty="0" err="1"/>
              <a:t>гліцеро́л</a:t>
            </a:r>
            <a:r>
              <a:rPr lang="uk-UA" sz="2600" dirty="0"/>
              <a:t>) — </a:t>
            </a:r>
            <a:r>
              <a:rPr lang="uk-UA" sz="2600" dirty="0" err="1"/>
              <a:t>триатомний</a:t>
            </a:r>
            <a:r>
              <a:rPr lang="uk-UA" sz="2600" dirty="0"/>
              <a:t> </a:t>
            </a:r>
            <a:r>
              <a:rPr lang="uk-UA" sz="2600" dirty="0">
                <a:hlinkClick r:id="rId2" tooltip="Спирт"/>
              </a:rPr>
              <a:t>спирт</a:t>
            </a:r>
            <a:r>
              <a:rPr lang="uk-UA" sz="2600" dirty="0"/>
              <a:t>. Це означає, що в молекулі цього спирту три </a:t>
            </a:r>
            <a:r>
              <a:rPr lang="uk-UA" sz="2600" dirty="0">
                <a:hlinkClick r:id="rId3" tooltip="Гідроксильна група"/>
              </a:rPr>
              <a:t>гідроксильні групи</a:t>
            </a:r>
            <a:r>
              <a:rPr lang="uk-UA" sz="2600" dirty="0"/>
              <a:t> приєднані до трьох атомів вуглецю. Хімічна формула — </a:t>
            </a:r>
            <a:r>
              <a:rPr lang="en-US" sz="2600" dirty="0">
                <a:hlinkClick r:id="rId4" tooltip="Карбон"/>
              </a:rPr>
              <a:t>C</a:t>
            </a:r>
            <a:r>
              <a:rPr lang="en-US" sz="2600" baseline="-25000" dirty="0"/>
              <a:t>3</a:t>
            </a:r>
            <a:r>
              <a:rPr lang="en-US" sz="2600" dirty="0">
                <a:hlinkClick r:id="rId5" tooltip="Гідроген"/>
              </a:rPr>
              <a:t>H</a:t>
            </a:r>
            <a:r>
              <a:rPr lang="en-US" sz="2600" baseline="-25000" dirty="0"/>
              <a:t>8</a:t>
            </a:r>
            <a:r>
              <a:rPr lang="en-US" sz="2600" dirty="0">
                <a:hlinkClick r:id="rId6" tooltip="Оксиген"/>
              </a:rPr>
              <a:t>O</a:t>
            </a:r>
            <a:r>
              <a:rPr lang="en-US" sz="2600" baseline="-25000" dirty="0"/>
              <a:t>3</a:t>
            </a:r>
            <a:r>
              <a:rPr lang="en-US" sz="2600" dirty="0"/>
              <a:t>, </a:t>
            </a:r>
            <a:r>
              <a:rPr lang="uk-UA" sz="2600" dirty="0"/>
              <a:t>або </a:t>
            </a:r>
            <a:r>
              <a:rPr lang="en-US" sz="2600" dirty="0">
                <a:hlinkClick r:id="rId4" tooltip="Карбон"/>
              </a:rPr>
              <a:t>C</a:t>
            </a:r>
            <a:r>
              <a:rPr lang="en-US" sz="2600" baseline="-25000" dirty="0"/>
              <a:t>3</a:t>
            </a:r>
            <a:r>
              <a:rPr lang="en-US" sz="2600" dirty="0">
                <a:hlinkClick r:id="rId5" tooltip="Гідроген"/>
              </a:rPr>
              <a:t>H</a:t>
            </a:r>
            <a:r>
              <a:rPr lang="en-US" sz="2600" baseline="-25000" dirty="0"/>
              <a:t>5</a:t>
            </a:r>
            <a:r>
              <a:rPr lang="en-US" sz="2600" dirty="0"/>
              <a:t>(</a:t>
            </a:r>
            <a:r>
              <a:rPr lang="en-US" sz="2600" dirty="0">
                <a:hlinkClick r:id="rId6" tooltip="Оксиген"/>
              </a:rPr>
              <a:t>O</a:t>
            </a:r>
            <a:r>
              <a:rPr lang="en-US" sz="2600" dirty="0">
                <a:hlinkClick r:id="rId7" tooltip="Водень"/>
              </a:rPr>
              <a:t>H</a:t>
            </a:r>
            <a:r>
              <a:rPr lang="en-US" sz="2600" dirty="0"/>
              <a:t>)</a:t>
            </a:r>
            <a:r>
              <a:rPr lang="en-US" sz="2600" baseline="-25000" dirty="0"/>
              <a:t>3</a:t>
            </a:r>
            <a:r>
              <a:rPr lang="en-US" sz="2600" dirty="0" smtClean="0"/>
              <a:t>.</a:t>
            </a:r>
            <a:endParaRPr lang="uk-UA" sz="2600" dirty="0" smtClean="0"/>
          </a:p>
          <a:p>
            <a:r>
              <a:rPr lang="uk-UA" sz="2600" dirty="0"/>
              <a:t>Гліцерин має здатність поглинати вологу з повітря та утримувати її. На повітрі може увібрати до 40% води від своєї маси. Таку властивість речовини називають </a:t>
            </a:r>
            <a:r>
              <a:rPr lang="uk-UA" sz="2600" i="1" dirty="0"/>
              <a:t>гігроскопічністю.</a:t>
            </a:r>
            <a:r>
              <a:rPr lang="uk-UA" sz="2600" baseline="30000" dirty="0">
                <a:hlinkClick r:id="rId8"/>
              </a:rPr>
              <a:t>[4]</a:t>
            </a:r>
            <a:r>
              <a:rPr lang="uk-UA" sz="2600" dirty="0"/>
              <a:t> Через це гліцеринова крапля на руці дає враження легкого нагріву.</a:t>
            </a:r>
          </a:p>
          <a:p>
            <a:r>
              <a:rPr lang="uk-UA" sz="2600" dirty="0">
                <a:hlinkClick r:id="rId9" tooltip="Питома вага"/>
              </a:rPr>
              <a:t>Питома вага</a:t>
            </a:r>
            <a:r>
              <a:rPr lang="uk-UA" sz="2600" dirty="0"/>
              <a:t> хімічно чистого гліцерину при 15</a:t>
            </a:r>
            <a:r>
              <a:rPr lang="uk-UA" sz="2600" baseline="30000" dirty="0"/>
              <a:t>о</a:t>
            </a:r>
            <a:r>
              <a:rPr lang="uk-UA" sz="2600" dirty="0"/>
              <a:t>С становить 1,26469.</a:t>
            </a:r>
          </a:p>
          <a:p>
            <a:pPr algn="just"/>
            <a:r>
              <a:rPr lang="uk-UA" sz="2600" dirty="0">
                <a:hlinkClick r:id="rId10" tooltip="Молекулярна маса"/>
              </a:rPr>
              <a:t>Молекулярна маса</a:t>
            </a:r>
            <a:r>
              <a:rPr lang="uk-UA" sz="2600" dirty="0"/>
              <a:t> 92,09 г/моль.</a:t>
            </a:r>
          </a:p>
          <a:p>
            <a:pPr algn="just"/>
            <a:r>
              <a:rPr lang="uk-UA" sz="2600" dirty="0"/>
              <a:t>При звичайному </a:t>
            </a:r>
            <a:r>
              <a:rPr lang="uk-UA" sz="2600" dirty="0">
                <a:hlinkClick r:id="rId11" tooltip="Атмосферний тиск"/>
              </a:rPr>
              <a:t>атмосферному тиску</a:t>
            </a:r>
            <a:r>
              <a:rPr lang="uk-UA" sz="2600" dirty="0"/>
              <a:t> гліцерин кипить при 290 °</a:t>
            </a:r>
            <a:r>
              <a:rPr lang="en-US" sz="2600" dirty="0"/>
              <a:t>C </a:t>
            </a:r>
            <a:r>
              <a:rPr lang="uk-UA" sz="2600" dirty="0"/>
              <a:t>і частково розкладається; під розрідженим тиском його можна перегнати, не розклавши.</a:t>
            </a:r>
            <a:r>
              <a:rPr lang="uk-UA" sz="2600" baseline="30000" dirty="0">
                <a:hlinkClick r:id="rId8"/>
              </a:rPr>
              <a:t>[4]</a:t>
            </a:r>
            <a:r>
              <a:rPr lang="uk-UA" sz="2600" dirty="0"/>
              <a:t> Змішується з водою в будь-якій пропорції. Як і при утворенні </a:t>
            </a:r>
            <a:r>
              <a:rPr lang="uk-UA" sz="2600" dirty="0" err="1"/>
              <a:t>спирто</a:t>
            </a:r>
            <a:r>
              <a:rPr lang="uk-UA" sz="2600" dirty="0"/>
              <a:t>-водних розчинів, при змішуванні гліцерину і води сумарний об'єм стає меншим, ніж об'єм вихідних компонентів.</a:t>
            </a:r>
            <a:r>
              <a:rPr lang="uk-UA" sz="2600" baseline="30000" dirty="0">
                <a:hlinkClick r:id="rId12"/>
              </a:rPr>
              <a:t>[3]</a:t>
            </a:r>
            <a:r>
              <a:rPr lang="uk-UA" sz="2600" dirty="0"/>
              <a:t> </a:t>
            </a:r>
            <a:r>
              <a:rPr lang="uk-UA" sz="2600" dirty="0">
                <a:hlinkClick r:id="rId13" tooltip="Температура спалаху"/>
              </a:rPr>
              <a:t>Температура спалаху</a:t>
            </a:r>
            <a:r>
              <a:rPr lang="uk-UA" sz="2600" dirty="0"/>
              <a:t> гліцерину становить 150 °</a:t>
            </a:r>
            <a:r>
              <a:rPr lang="en-US" sz="2600" dirty="0"/>
              <a:t>C, </a:t>
            </a:r>
            <a:r>
              <a:rPr lang="uk-UA" sz="2600" dirty="0">
                <a:hlinkClick r:id="rId14" tooltip="Температура самозаймання"/>
              </a:rPr>
              <a:t>температура самозаймання</a:t>
            </a:r>
            <a:r>
              <a:rPr lang="uk-UA" sz="2600" dirty="0"/>
              <a:t> — 362 °</a:t>
            </a:r>
            <a:r>
              <a:rPr lang="en-US" sz="2600" dirty="0"/>
              <a:t>C. </a:t>
            </a:r>
            <a:r>
              <a:rPr lang="uk-UA" sz="2600" dirty="0"/>
              <a:t>Як і </a:t>
            </a:r>
            <a:r>
              <a:rPr lang="uk-UA" sz="2600" dirty="0">
                <a:hlinkClick r:id="rId15" tooltip="Винний спирт"/>
              </a:rPr>
              <a:t>винний спирт</a:t>
            </a:r>
            <a:r>
              <a:rPr lang="uk-UA" sz="2600" dirty="0"/>
              <a:t> він горить не яскравим синім полум'ям.</a:t>
            </a:r>
            <a:r>
              <a:rPr lang="uk-UA" sz="2600" baseline="30000" dirty="0">
                <a:hlinkClick r:id="rId12"/>
              </a:rPr>
              <a:t>[3]</a:t>
            </a:r>
            <a:r>
              <a:rPr lang="uk-UA" sz="2600" dirty="0"/>
              <a:t> При нагріванні гліцерин швидко випаровується, а у звичайних умовах — гліцерин не </a:t>
            </a:r>
            <a:r>
              <a:rPr lang="uk-UA" sz="2600" dirty="0">
                <a:hlinkClick r:id="rId16" tooltip="Леткість"/>
              </a:rPr>
              <a:t>леткий</a:t>
            </a:r>
            <a:r>
              <a:rPr lang="uk-UA" sz="2600" dirty="0"/>
              <a:t>.</a:t>
            </a:r>
          </a:p>
          <a:p>
            <a:pPr algn="just"/>
            <a:r>
              <a:rPr lang="uk-UA" sz="2600" dirty="0"/>
              <a:t>Гліцерин має здатність розчиняти різні </a:t>
            </a:r>
            <a:r>
              <a:rPr lang="uk-UA" sz="2600" dirty="0">
                <a:hlinkClick r:id="rId17" tooltip="Мінеральні солі"/>
              </a:rPr>
              <a:t>мінеральні солі</a:t>
            </a:r>
            <a:r>
              <a:rPr lang="uk-UA" sz="2600" dirty="0"/>
              <a:t>, через що чистий гліцерин добувається головним чином шляхом </a:t>
            </a:r>
            <a:r>
              <a:rPr lang="uk-UA" sz="2600" dirty="0">
                <a:hlinkClick r:id="rId18" tooltip="Перегонка"/>
              </a:rPr>
              <a:t>перегонки</a:t>
            </a:r>
            <a:r>
              <a:rPr lang="uk-UA" sz="2600" dirty="0"/>
              <a:t>.</a:t>
            </a:r>
            <a:r>
              <a:rPr lang="uk-UA" sz="2600" baseline="30000" dirty="0">
                <a:hlinkClick r:id="rId8"/>
              </a:rPr>
              <a:t>[4]</a:t>
            </a:r>
            <a:endParaRPr lang="uk-UA" sz="2600" dirty="0"/>
          </a:p>
          <a:p>
            <a:pPr algn="just"/>
            <a:r>
              <a:rPr lang="uk-UA" sz="2600" dirty="0"/>
              <a:t>Від сильного і тривалого охолодження гліцерин </a:t>
            </a:r>
            <a:r>
              <a:rPr lang="uk-UA" sz="2600" dirty="0">
                <a:hlinkClick r:id="rId19" tooltip="Кристалізація"/>
              </a:rPr>
              <a:t>кристалізується</a:t>
            </a:r>
            <a:r>
              <a:rPr lang="uk-UA" sz="2600" dirty="0"/>
              <a:t>; </a:t>
            </a:r>
            <a:r>
              <a:rPr lang="uk-UA" sz="2600" dirty="0">
                <a:hlinkClick r:id="rId20" tooltip="Температура плавлення"/>
              </a:rPr>
              <a:t>температура плавлення</a:t>
            </a:r>
            <a:r>
              <a:rPr lang="uk-UA" sz="2600" dirty="0"/>
              <a:t> кристалів — 20 °</a:t>
            </a:r>
            <a:r>
              <a:rPr lang="en-US" sz="2600" dirty="0"/>
              <a:t>C. </a:t>
            </a:r>
            <a:r>
              <a:rPr lang="uk-UA" sz="2600" dirty="0"/>
              <a:t>Гліцерин може залишатись рідким і при температурі нижче 0 ° — подібним чином себе поводять його водні розчини, наприклад, розчин, в якому на дві вагові частини гліцерину приходиться одна частина води, замерзає при температурі мінус 46,5 °.</a:t>
            </a:r>
            <a:r>
              <a:rPr lang="uk-UA" sz="2600" baseline="30000" dirty="0">
                <a:hlinkClick r:id="rId12"/>
              </a:rPr>
              <a:t>[3]</a:t>
            </a:r>
            <a:r>
              <a:rPr lang="uk-UA" sz="2600" dirty="0"/>
              <a:t> Гліцерин вповільнює утворення кристалів льоду.</a:t>
            </a:r>
          </a:p>
          <a:p>
            <a:pPr algn="just"/>
            <a:r>
              <a:rPr lang="uk-UA" sz="2600" dirty="0">
                <a:hlinkClick r:id="rId21" tooltip="Густина"/>
              </a:rPr>
              <a:t>Густина</a:t>
            </a:r>
            <a:r>
              <a:rPr lang="uk-UA" sz="2600" dirty="0"/>
              <a:t> 1,261 г/см</a:t>
            </a:r>
            <a:r>
              <a:rPr lang="uk-UA" sz="2600" baseline="30000" dirty="0"/>
              <a:t>3</a:t>
            </a:r>
            <a:r>
              <a:rPr lang="uk-UA" sz="2600" dirty="0"/>
              <a:t> при 20 °</a:t>
            </a:r>
            <a:r>
              <a:rPr lang="en-US" sz="2600" dirty="0"/>
              <a:t>C. </a:t>
            </a:r>
            <a:r>
              <a:rPr lang="uk-UA" sz="2600" dirty="0">
                <a:hlinkClick r:id="rId22" tooltip="Показник заломлення"/>
              </a:rPr>
              <a:t>Показник заломлення</a:t>
            </a:r>
            <a:r>
              <a:rPr lang="uk-UA" sz="2600" dirty="0"/>
              <a:t> </a:t>
            </a:r>
            <a:r>
              <a:rPr lang="en-US" sz="2600" i="1" dirty="0" err="1"/>
              <a:t>n</a:t>
            </a:r>
            <a:r>
              <a:rPr lang="en-US" sz="2600" baseline="30000" dirty="0" err="1"/>
              <a:t>D</a:t>
            </a:r>
            <a:r>
              <a:rPr lang="en-US" sz="2600" dirty="0"/>
              <a:t>=1,4735 </a:t>
            </a:r>
            <a:r>
              <a:rPr lang="uk-UA" sz="2600" dirty="0"/>
              <a:t>при 20 °</a:t>
            </a:r>
            <a:r>
              <a:rPr lang="en-US" sz="2600" dirty="0"/>
              <a:t>C. </a:t>
            </a:r>
            <a:r>
              <a:rPr lang="uk-UA" sz="2600" dirty="0">
                <a:hlinkClick r:id="rId23" tooltip="Діелектрична проникність"/>
              </a:rPr>
              <a:t>Діелектрична проникність</a:t>
            </a:r>
            <a:r>
              <a:rPr lang="uk-UA" sz="2600" dirty="0"/>
              <a:t> </a:t>
            </a:r>
            <a:r>
              <a:rPr lang="el-GR" sz="2600" dirty="0"/>
              <a:t>ε=42,5 </a:t>
            </a:r>
            <a:r>
              <a:rPr lang="uk-UA" sz="2600" dirty="0"/>
              <a:t>при 25 °</a:t>
            </a:r>
            <a:r>
              <a:rPr lang="en-US" sz="2600" dirty="0"/>
              <a:t>C. </a:t>
            </a:r>
            <a:r>
              <a:rPr lang="uk-UA" sz="2600" dirty="0">
                <a:hlinkClick r:id="rId24" tooltip="Дипольний момент"/>
              </a:rPr>
              <a:t>Дипольний момент</a:t>
            </a:r>
            <a:r>
              <a:rPr lang="uk-UA" sz="2600" dirty="0"/>
              <a:t> молекули в газовому стані </a:t>
            </a:r>
            <a:r>
              <a:rPr lang="el-GR" sz="2600" dirty="0"/>
              <a:t>μ=2,56 </a:t>
            </a:r>
            <a:r>
              <a:rPr lang="uk-UA" sz="2600" dirty="0" err="1">
                <a:hlinkClick r:id="rId25" tooltip="Дебай"/>
              </a:rPr>
              <a:t>Дб</a:t>
            </a:r>
            <a:r>
              <a:rPr lang="uk-UA" sz="2600" dirty="0"/>
              <a:t>. </a:t>
            </a:r>
            <a:r>
              <a:rPr lang="uk-UA" sz="2600" dirty="0">
                <a:hlinkClick r:id="rId26" tooltip="В'язкість"/>
              </a:rPr>
              <a:t>В'язкість</a:t>
            </a:r>
            <a:r>
              <a:rPr lang="uk-UA" sz="2600" dirty="0"/>
              <a:t> 9450 </a:t>
            </a:r>
            <a:r>
              <a:rPr lang="uk-UA" sz="2600" dirty="0" err="1"/>
              <a:t>мПз</a:t>
            </a:r>
            <a:r>
              <a:rPr lang="uk-UA" sz="2600" baseline="30000" dirty="0">
                <a:hlinkClick r:id="rId27"/>
              </a:rPr>
              <a:t>[5]</a:t>
            </a:r>
            <a:r>
              <a:rPr lang="uk-UA" sz="2600" dirty="0"/>
              <a:t>.</a:t>
            </a:r>
          </a:p>
          <a:p>
            <a:pPr algn="just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82000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332656"/>
            <a:ext cx="8280920" cy="640871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Жирні масла (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pinguia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)- </a:t>
            </a:r>
            <a:r>
              <a:rPr lang="uk-UA" dirty="0"/>
              <a:t>суміші складних ефірів гліцерину і вищих жирних кислот. У природних жирах виявлено більше за 200 різних жирних кислот. Більшість </a:t>
            </a:r>
            <a:r>
              <a:rPr lang="uk-UA" dirty="0" err="1"/>
              <a:t>масел</a:t>
            </a:r>
            <a:r>
              <a:rPr lang="uk-UA" dirty="0"/>
              <a:t> містить 4-7 головних і декілька супутніх (менше за 5% від суми) жирних кислот. Біля 75% жирів складають </a:t>
            </a:r>
            <a:r>
              <a:rPr lang="uk-UA" dirty="0" err="1"/>
              <a:t>глицериди</a:t>
            </a:r>
            <a:r>
              <a:rPr lang="uk-UA" dirty="0"/>
              <a:t> всього 3 кислот: </a:t>
            </a:r>
            <a:r>
              <a:rPr lang="uk-UA" dirty="0" err="1"/>
              <a:t>пальмитиновой</a:t>
            </a:r>
            <a:r>
              <a:rPr lang="uk-UA" dirty="0"/>
              <a:t>, </a:t>
            </a:r>
            <a:r>
              <a:rPr lang="uk-UA" dirty="0" err="1"/>
              <a:t>олеиновойилинолевой</a:t>
            </a:r>
            <a:r>
              <a:rPr lang="uk-UA" dirty="0" smtClean="0"/>
              <a:t>.</a:t>
            </a:r>
          </a:p>
          <a:p>
            <a:pPr algn="just"/>
            <a:r>
              <a:rPr lang="uk-UA" dirty="0" smtClean="0"/>
              <a:t> Жирні </a:t>
            </a:r>
            <a:r>
              <a:rPr lang="uk-UA" dirty="0"/>
              <a:t>масла широко використовують в фармації: номенклатура </a:t>
            </a:r>
            <a:r>
              <a:rPr lang="uk-UA" dirty="0" err="1"/>
              <a:t>масел</a:t>
            </a:r>
            <a:r>
              <a:rPr lang="uk-UA" dirty="0"/>
              <a:t> і препаратів на їх основі нараховує більше за 120 найменувань. Ще з давніх часів жирні масла користувалися величезним попитом у людей. Їх використали і як цілюще, і як косметичний засіб, і як цінний харчовий продукт</a:t>
            </a:r>
            <a:r>
              <a:rPr lang="uk-UA" dirty="0" smtClean="0"/>
              <a:t>.</a:t>
            </a:r>
          </a:p>
          <a:p>
            <a:pPr algn="just"/>
            <a:r>
              <a:rPr lang="uk-UA" dirty="0"/>
              <a:t>Жирні рослинні масла містять в своєму складі незамінні жирні кислоти, які не можуть синтезуватися організмом людини. Їх недолік може бути заповнений тільки з їжею. Жирні масла легко всмоктуються в кишечнику. Їх складові легко взаємодіють з холестерином, утворюючи з'єднання, що швидко виводяться з організму.</a:t>
            </a:r>
          </a:p>
          <a:p>
            <a:pPr algn="just"/>
            <a:r>
              <a:rPr lang="uk-UA" dirty="0"/>
              <a:t>Встановлено, що при збільшенні в харчовому раціоні змісту жирних рослинних </a:t>
            </a:r>
            <a:r>
              <a:rPr lang="uk-UA" dirty="0" err="1"/>
              <a:t>масел</a:t>
            </a:r>
            <a:r>
              <a:rPr lang="uk-UA" dirty="0"/>
              <a:t> і зменшення тваринних жирів захворюваність атеросклерозом значно знижується.</a:t>
            </a:r>
          </a:p>
          <a:p>
            <a:pPr algn="just"/>
            <a:r>
              <a:rPr lang="uk-UA" dirty="0"/>
              <a:t>Легкі і способи отримання, що недорого коштують і очищення жирних </a:t>
            </a:r>
            <a:r>
              <a:rPr lang="uk-UA" dirty="0" err="1"/>
              <a:t>масел</a:t>
            </a:r>
            <a:r>
              <a:rPr lang="uk-UA" dirty="0"/>
              <a:t> дозволяють їм бути доступними для всіх.</a:t>
            </a:r>
          </a:p>
          <a:p>
            <a:pPr algn="just"/>
            <a:endParaRPr lang="uk-UA" dirty="0"/>
          </a:p>
          <a:p>
            <a:pPr algn="just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38891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err="1"/>
              <a:t>Препарати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у водному або водно-спиртовому </a:t>
            </a:r>
            <a:r>
              <a:rPr lang="ru-RU" dirty="0" err="1"/>
              <a:t>розчині</a:t>
            </a:r>
            <a:r>
              <a:rPr lang="ru-RU" dirty="0"/>
              <a:t> </a:t>
            </a:r>
            <a:r>
              <a:rPr lang="ru-RU" dirty="0" err="1"/>
              <a:t>ефірні</a:t>
            </a:r>
            <a:r>
              <a:rPr lang="ru-RU" dirty="0"/>
              <a:t> масла, </a:t>
            </a:r>
            <a:r>
              <a:rPr lang="ru-RU" dirty="0" err="1"/>
              <a:t>називаються</a:t>
            </a:r>
            <a:r>
              <a:rPr lang="ru-RU" dirty="0"/>
              <a:t> </a:t>
            </a:r>
            <a:r>
              <a:rPr lang="ru-RU" dirty="0" err="1"/>
              <a:t>ароматними</a:t>
            </a:r>
            <a:r>
              <a:rPr lang="ru-RU" dirty="0"/>
              <a:t> водами.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568952" cy="513318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Ароматні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води (</a:t>
            </a:r>
            <a:r>
              <a:rPr lang="en-US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Aquae</a:t>
            </a:r>
            <a:r>
              <a:rPr lang="en-US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aromaticae</a:t>
            </a:r>
            <a:r>
              <a:rPr lang="en-US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-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прозорі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рідини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специфічним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запахом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ефірного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масла,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входить до їх складу. Лікувальна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ароматних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вод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проявляється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лише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деяких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них, а в основному вони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призначені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виправлення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смаку і запаху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ліків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неприємними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органолептичними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властивостями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Ароматичні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води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прозорі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злегка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опалесціює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мають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запах речовин,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входять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їх складу.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Ароматичні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води при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зберіганні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нестійкі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Їх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використовують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виправлення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смаку або запаху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препаратів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до складу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яких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входять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речовини з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неприємними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органолептичними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властивостями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Деякі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ароматичні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води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мають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лікувальні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властивості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завдяки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антисептичної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дії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або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здатності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підвищувати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секреторну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моторну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активність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шлунка</a:t>
            </a:r>
            <a:r>
              <a:rPr lang="ru-RU" sz="25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1875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95936" y="404664"/>
            <a:ext cx="4335360" cy="6120680"/>
          </a:xfrm>
        </p:spPr>
        <p:txBody>
          <a:bodyPr>
            <a:noAutofit/>
          </a:bodyPr>
          <a:lstStyle/>
          <a:p>
            <a:pPr algn="just"/>
            <a:r>
              <a:rPr lang="ru-RU" sz="2400" dirty="0" err="1" smtClean="0"/>
              <a:t>Ароматні</a:t>
            </a:r>
            <a:r>
              <a:rPr lang="ru-RU" sz="2400" dirty="0" smtClean="0"/>
              <a:t> води </a:t>
            </a:r>
            <a:r>
              <a:rPr lang="ru-RU" sz="2400" dirty="0" err="1" smtClean="0"/>
              <a:t>дозують</a:t>
            </a:r>
            <a:r>
              <a:rPr lang="ru-RU" sz="2400" dirty="0" smtClean="0"/>
              <a:t>  по </a:t>
            </a:r>
            <a:r>
              <a:rPr lang="ru-RU" sz="2400" dirty="0" err="1" smtClean="0"/>
              <a:t>обєму</a:t>
            </a:r>
            <a:r>
              <a:rPr lang="ru-RU" sz="2400" dirty="0" smtClean="0"/>
              <a:t>. При </a:t>
            </a:r>
            <a:r>
              <a:rPr lang="ru-RU" sz="2400" dirty="0" err="1" smtClean="0"/>
              <a:t>розчиненні</a:t>
            </a:r>
            <a:r>
              <a:rPr lang="ru-RU" sz="2400" dirty="0" smtClean="0"/>
              <a:t> ТЛР </a:t>
            </a:r>
            <a:r>
              <a:rPr lang="ru-RU" sz="2400" dirty="0" err="1" smtClean="0"/>
              <a:t>об'єм</a:t>
            </a:r>
            <a:r>
              <a:rPr lang="ru-RU" sz="2400" dirty="0" smtClean="0"/>
              <a:t> води </a:t>
            </a:r>
            <a:r>
              <a:rPr lang="ru-RU" sz="2400" dirty="0" err="1" smtClean="0"/>
              <a:t>ароматної</a:t>
            </a:r>
            <a:r>
              <a:rPr lang="ru-RU" sz="2400" dirty="0" smtClean="0"/>
              <a:t>, </a:t>
            </a:r>
            <a:r>
              <a:rPr lang="ru-RU" sz="2400" dirty="0" err="1" smtClean="0"/>
              <a:t>виписанної</a:t>
            </a:r>
            <a:r>
              <a:rPr lang="ru-RU" sz="2400" dirty="0" smtClean="0"/>
              <a:t> в </a:t>
            </a:r>
            <a:r>
              <a:rPr lang="ru-RU" sz="2400" dirty="0" err="1" smtClean="0"/>
              <a:t>рецепті</a:t>
            </a:r>
            <a:r>
              <a:rPr lang="ru-RU" sz="2400" dirty="0" smtClean="0"/>
              <a:t>, не </a:t>
            </a:r>
            <a:r>
              <a:rPr lang="ru-RU" sz="2400" dirty="0" err="1" smtClean="0"/>
              <a:t>зменшують</a:t>
            </a:r>
            <a:r>
              <a:rPr lang="ru-RU" sz="2400" dirty="0" smtClean="0"/>
              <a:t> на величину </a:t>
            </a:r>
            <a:r>
              <a:rPr lang="ru-RU" sz="2400" dirty="0" err="1" smtClean="0"/>
              <a:t>об'єму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err="1" smtClean="0"/>
              <a:t>Якщо</a:t>
            </a:r>
            <a:r>
              <a:rPr lang="ru-RU" sz="2400" dirty="0" smtClean="0"/>
              <a:t> точного </a:t>
            </a:r>
            <a:r>
              <a:rPr lang="ru-RU" sz="2400" dirty="0" err="1" smtClean="0"/>
              <a:t>вказання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об'єму</a:t>
            </a:r>
            <a:r>
              <a:rPr lang="ru-RU" sz="2400" dirty="0" smtClean="0"/>
              <a:t> води </a:t>
            </a:r>
            <a:r>
              <a:rPr lang="ru-RU" sz="2400" dirty="0" err="1" smtClean="0"/>
              <a:t>ароматної</a:t>
            </a:r>
            <a:r>
              <a:rPr lang="ru-RU" sz="2400" dirty="0" smtClean="0"/>
              <a:t>  в </a:t>
            </a:r>
            <a:r>
              <a:rPr lang="ru-RU" sz="2400" dirty="0" err="1" smtClean="0"/>
              <a:t>прописі</a:t>
            </a:r>
            <a:r>
              <a:rPr lang="ru-RU" sz="2400" dirty="0" smtClean="0"/>
              <a:t> рецепта </a:t>
            </a:r>
            <a:r>
              <a:rPr lang="ru-RU" sz="2400" dirty="0" err="1" smtClean="0"/>
              <a:t>змінення</a:t>
            </a:r>
            <a:r>
              <a:rPr lang="ru-RU" sz="2400" dirty="0" smtClean="0"/>
              <a:t> </a:t>
            </a:r>
            <a:r>
              <a:rPr lang="ru-RU" sz="2400" dirty="0" err="1"/>
              <a:t>об'єму</a:t>
            </a:r>
            <a:r>
              <a:rPr lang="ru-RU" sz="2400" dirty="0"/>
              <a:t> </a:t>
            </a:r>
            <a:r>
              <a:rPr lang="ru-RU" sz="2400" dirty="0" smtClean="0"/>
              <a:t>при </a:t>
            </a:r>
            <a:r>
              <a:rPr lang="ru-RU" sz="2400" dirty="0" err="1" smtClean="0"/>
              <a:t>розчиненні</a:t>
            </a:r>
            <a:r>
              <a:rPr lang="ru-RU" sz="2400" dirty="0" smtClean="0"/>
              <a:t> </a:t>
            </a:r>
            <a:r>
              <a:rPr lang="ru-RU" sz="2400" dirty="0" err="1" smtClean="0"/>
              <a:t>тлр</a:t>
            </a:r>
            <a:r>
              <a:rPr lang="ru-RU" sz="2400" dirty="0" smtClean="0"/>
              <a:t> </a:t>
            </a:r>
            <a:r>
              <a:rPr lang="ru-RU" sz="2400" dirty="0" err="1" smtClean="0"/>
              <a:t>враховують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контролі</a:t>
            </a:r>
            <a:r>
              <a:rPr lang="ru-RU" sz="2400" dirty="0" smtClean="0"/>
              <a:t> </a:t>
            </a:r>
            <a:r>
              <a:rPr lang="ru-RU" sz="2400" dirty="0" err="1" smtClean="0"/>
              <a:t>лф</a:t>
            </a:r>
            <a:r>
              <a:rPr lang="ru-RU" sz="2400" dirty="0" smtClean="0"/>
              <a:t>. При </a:t>
            </a:r>
            <a:r>
              <a:rPr lang="ru-RU" sz="2400" dirty="0" err="1" smtClean="0"/>
              <a:t>розрахунку</a:t>
            </a:r>
            <a:r>
              <a:rPr lang="ru-RU" sz="2400" dirty="0" smtClean="0"/>
              <a:t> </a:t>
            </a:r>
            <a:r>
              <a:rPr lang="ru-RU" sz="2400" dirty="0" err="1" smtClean="0"/>
              <a:t>загальгого</a:t>
            </a:r>
            <a:r>
              <a:rPr lang="ru-RU" sz="2400" dirty="0" smtClean="0"/>
              <a:t> </a:t>
            </a:r>
            <a:r>
              <a:rPr lang="ru-RU" sz="2400" dirty="0" err="1"/>
              <a:t>об'єму</a:t>
            </a:r>
            <a:r>
              <a:rPr lang="ru-RU" sz="2400" dirty="0"/>
              <a:t>  </a:t>
            </a:r>
            <a:r>
              <a:rPr lang="ru-RU" sz="2400" dirty="0" err="1" smtClean="0"/>
              <a:t>використовують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значення</a:t>
            </a:r>
            <a:r>
              <a:rPr lang="ru-RU" sz="2400" dirty="0" smtClean="0"/>
              <a:t> КЗО ЛР.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3248479" cy="2448272"/>
          </a:xfrm>
        </p:spPr>
      </p:pic>
    </p:spTree>
    <p:extLst>
      <p:ext uri="{BB962C8B-B14F-4D97-AF65-F5344CB8AC3E}">
        <p14:creationId xmlns:p14="http://schemas.microsoft.com/office/powerpoint/2010/main" val="3821566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8280920" cy="6048672"/>
          </a:xfrm>
        </p:spPr>
      </p:pic>
    </p:spTree>
    <p:extLst>
      <p:ext uri="{BB962C8B-B14F-4D97-AF65-F5344CB8AC3E}">
        <p14:creationId xmlns:p14="http://schemas.microsoft.com/office/powerpoint/2010/main" val="404833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260648"/>
            <a:ext cx="8280920" cy="4873752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М'ята</a:t>
            </a:r>
            <a:r>
              <a:rPr lang="uk-UA" dirty="0"/>
              <a:t> має потужні антиоксидантні властивості, які допомагають запобігти активності вільних радикалів. Саме вони негативно позначаються на нашому імунітеті. Рослина також має протизапальну дію, що запобігає біль і дискомфорт при застуді і </a:t>
            </a:r>
            <a:r>
              <a:rPr lang="uk-UA" dirty="0" err="1"/>
              <a:t>гріппе.Помімо</a:t>
            </a:r>
            <a:r>
              <a:rPr lang="uk-UA" dirty="0"/>
              <a:t> іншого ароматне рослина виводить токсини з організму і творить чудеса зі шкірою. Максимальну користь від м'яти можна отримати, щодня вживаючи м'ятну воду. Щоб приготувати її, потрібно додати кілька листочків рослини в воду і залишити її на ніч. Для ще більшої користі можна додати у воду трохи лимона. Пити напій корисно з ранку відразу після пробудження, а також протягом всього дня.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2767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"/>
          </p:nvPr>
        </p:nvSpPr>
        <p:spPr>
          <a:xfrm>
            <a:off x="251520" y="188640"/>
            <a:ext cx="8640960" cy="6858000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uk-UA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Гідролат</a:t>
            </a:r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м’яти- </a:t>
            </a:r>
            <a:r>
              <a:rPr lang="uk-UA" dirty="0"/>
              <a:t>продукт парової дистиляції (випаровування) трави м’яти перцевої (</a:t>
            </a:r>
            <a:r>
              <a:rPr lang="en-US" dirty="0" err="1"/>
              <a:t>Mentha</a:t>
            </a:r>
            <a:r>
              <a:rPr lang="en-US" dirty="0"/>
              <a:t> </a:t>
            </a:r>
            <a:r>
              <a:rPr lang="en-US" dirty="0" err="1"/>
              <a:t>piperita</a:t>
            </a:r>
            <a:r>
              <a:rPr lang="en-US" dirty="0"/>
              <a:t> L., 1753). </a:t>
            </a:r>
            <a:r>
              <a:rPr lang="uk-UA" dirty="0"/>
              <a:t>Зібраний конденсат пари – це цілюща рідина, яка містить водорозчинні корисні компоненти рослини.</a:t>
            </a:r>
          </a:p>
          <a:p>
            <a:pPr fontAlgn="base"/>
            <a:r>
              <a:rPr lang="uk-UA" dirty="0" err="1"/>
              <a:t>Гідролат</a:t>
            </a:r>
            <a:r>
              <a:rPr lang="uk-UA" dirty="0"/>
              <a:t> м’яти – природний тонік і антисептик, призначений як для догляду за забрудненою, жирною, схильною до запалень шкірою, так і для підняття тонусу і поліпшення кольору шкіри, схильної до стресу і втоми.</a:t>
            </a:r>
            <a:br>
              <a:rPr lang="uk-UA" dirty="0"/>
            </a:br>
            <a:r>
              <a:rPr lang="uk-UA" dirty="0"/>
              <a:t>Особливо актуально її використання за спекотної погоди, коли відчуття прохолоди дозволяє зберегти нормальну працездатність.</a:t>
            </a:r>
            <a:br>
              <a:rPr lang="uk-UA" dirty="0"/>
            </a:br>
            <a:r>
              <a:rPr lang="uk-UA" dirty="0" err="1"/>
              <a:t>Гідролат</a:t>
            </a:r>
            <a:r>
              <a:rPr lang="uk-UA" dirty="0"/>
              <a:t> м’яти має специфічний запах, який важко сплутати з будь-яким іншим, це солодко-свіжий аромат, який активізує життєдіяльність організму, допомагає заспокоїтися і сприяє загальній тонізації.</a:t>
            </a:r>
          </a:p>
          <a:p>
            <a:pPr fontAlgn="base"/>
            <a:r>
              <a:rPr lang="uk-UA" b="1" dirty="0"/>
              <a:t>Косметичні властивості для шкіри:</a:t>
            </a:r>
            <a:r>
              <a:rPr lang="uk-UA" dirty="0"/>
              <a:t/>
            </a:r>
            <a:br>
              <a:rPr lang="uk-UA" dirty="0"/>
            </a:br>
            <a:r>
              <a:rPr lang="uk-UA" dirty="0"/>
              <a:t>– очищення і тонізація,</a:t>
            </a:r>
            <a:br>
              <a:rPr lang="uk-UA" dirty="0"/>
            </a:br>
            <a:r>
              <a:rPr lang="uk-UA" dirty="0"/>
              <a:t>– звуження пор,</a:t>
            </a:r>
            <a:br>
              <a:rPr lang="uk-UA" dirty="0"/>
            </a:br>
            <a:r>
              <a:rPr lang="uk-UA" dirty="0"/>
              <a:t>– рекомендується при акне,</a:t>
            </a:r>
            <a:br>
              <a:rPr lang="uk-UA" dirty="0"/>
            </a:br>
            <a:r>
              <a:rPr lang="uk-UA" dirty="0"/>
              <a:t>– вирівнює колір обличчя,</a:t>
            </a:r>
            <a:br>
              <a:rPr lang="uk-UA" dirty="0"/>
            </a:br>
            <a:r>
              <a:rPr lang="uk-UA" dirty="0"/>
              <a:t>– нормалізація роботи сальних залоз,</a:t>
            </a:r>
            <a:br>
              <a:rPr lang="uk-UA" dirty="0"/>
            </a:br>
            <a:r>
              <a:rPr lang="uk-UA" dirty="0"/>
              <a:t>– надає </a:t>
            </a:r>
            <a:r>
              <a:rPr lang="en-US" dirty="0"/>
              <a:t>anti-age – </a:t>
            </a:r>
            <a:r>
              <a:rPr lang="uk-UA" dirty="0"/>
              <a:t>ефект,</a:t>
            </a:r>
            <a:br>
              <a:rPr lang="uk-UA" dirty="0"/>
            </a:br>
            <a:r>
              <a:rPr lang="uk-UA" dirty="0"/>
              <a:t>– активізує синтез колагену,</a:t>
            </a:r>
            <a:br>
              <a:rPr lang="uk-UA" dirty="0"/>
            </a:br>
            <a:r>
              <a:rPr lang="uk-UA" dirty="0"/>
              <a:t>– стимулює процес відновлення клітин,</a:t>
            </a:r>
            <a:br>
              <a:rPr lang="uk-UA" dirty="0"/>
            </a:br>
            <a:r>
              <a:rPr lang="uk-UA" dirty="0"/>
              <a:t>– захист від агресивного впливу зовнішнього середовища,</a:t>
            </a:r>
            <a:br>
              <a:rPr lang="uk-UA" dirty="0"/>
            </a:br>
            <a:r>
              <a:rPr lang="uk-UA" dirty="0"/>
              <a:t>– боротьба з висипом вугрів, запаленнями, грибковими захворюваннями,</a:t>
            </a:r>
            <a:br>
              <a:rPr lang="uk-UA" dirty="0"/>
            </a:br>
            <a:r>
              <a:rPr lang="uk-UA" dirty="0"/>
              <a:t>– сприяє зняттю подразнень і запалень,</a:t>
            </a:r>
          </a:p>
          <a:p>
            <a:pPr fontAlgn="base"/>
            <a:r>
              <a:rPr lang="uk-UA" b="1" dirty="0"/>
              <a:t>Косметичні властивості для волосся:</a:t>
            </a:r>
            <a:r>
              <a:rPr lang="uk-UA" dirty="0"/>
              <a:t/>
            </a:r>
            <a:br>
              <a:rPr lang="uk-UA" dirty="0"/>
            </a:br>
            <a:r>
              <a:rPr lang="uk-UA" dirty="0"/>
              <a:t>– підходить для догляду за жирним волоссям,</a:t>
            </a:r>
            <a:br>
              <a:rPr lang="uk-UA" dirty="0"/>
            </a:br>
            <a:r>
              <a:rPr lang="uk-UA" dirty="0"/>
              <a:t>– зміцнює коріння волосся,</a:t>
            </a:r>
            <a:br>
              <a:rPr lang="uk-UA" dirty="0"/>
            </a:br>
            <a:r>
              <a:rPr lang="uk-UA" dirty="0"/>
              <a:t>– сприяє росту волосся,</a:t>
            </a:r>
            <a:br>
              <a:rPr lang="uk-UA" dirty="0"/>
            </a:br>
            <a:r>
              <a:rPr lang="uk-UA" dirty="0"/>
              <a:t>– підходить для боротьби з лупою,</a:t>
            </a:r>
            <a:br>
              <a:rPr lang="uk-UA" dirty="0"/>
            </a:br>
            <a:r>
              <a:rPr lang="uk-UA" dirty="0"/>
              <a:t>– надає блиск.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19539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03888131"/>
              </p:ext>
            </p:extLst>
          </p:nvPr>
        </p:nvGraphicFramePr>
        <p:xfrm>
          <a:off x="611560" y="476672"/>
          <a:ext cx="8064896" cy="5760640"/>
        </p:xfrm>
        <a:graphic>
          <a:graphicData uri="http://schemas.openxmlformats.org/drawingml/2006/table">
            <a:tbl>
              <a:tblPr/>
              <a:tblGrid>
                <a:gridCol w="8064896">
                  <a:extLst>
                    <a:ext uri="{9D8B030D-6E8A-4147-A177-3AD203B41FA5}">
                      <a16:colId xmlns:a16="http://schemas.microsoft.com/office/drawing/2014/main" val="2302337019"/>
                    </a:ext>
                  </a:extLst>
                </a:gridCol>
              </a:tblGrid>
              <a:tr h="5760640">
                <a:tc>
                  <a:txBody>
                    <a:bodyPr/>
                    <a:lstStyle/>
                    <a:p>
                      <a:pPr algn="just">
                        <a:buFont typeface="+mj-lt"/>
                        <a:buNone/>
                      </a:pPr>
                      <a:r>
                        <a:rPr lang="uk-UA" sz="1400" dirty="0" smtClean="0"/>
                        <a:t>Ароматні</a:t>
                      </a:r>
                      <a:r>
                        <a:rPr lang="uk-UA" sz="1400" baseline="0" dirty="0" smtClean="0"/>
                        <a:t> </a:t>
                      </a:r>
                      <a:r>
                        <a:rPr lang="uk-UA" sz="1400" dirty="0" smtClean="0"/>
                        <a:t>води в </a:t>
                      </a:r>
                      <a:r>
                        <a:rPr lang="uk-UA" sz="1800" u="none" strike="noStrike" dirty="0" smtClean="0">
                          <a:effectLst/>
                          <a:hlinkClick r:id="rId2"/>
                        </a:rPr>
                        <a:t>основному </a:t>
                      </a:r>
                      <a:r>
                        <a:rPr lang="uk-UA" sz="1800" u="none" strike="noStrike" dirty="0">
                          <a:effectLst/>
                          <a:hlinkClick r:id="rId2"/>
                        </a:rPr>
                        <a:t>використовуються для</a:t>
                      </a:r>
                      <a:r>
                        <a:rPr lang="uk-UA" sz="1800" dirty="0"/>
                        <a:t> корегування смаку чи запаху ліків, в склад яких входять лікарські речовини з неприємними органолептичними властивостями. Це є важливо для дитячих лікарських форм. Крім того вони можуть використовуватися як і лікарські засобами. Тому засвоєння технології виготовлення даних лікарських форм має важливе значення.</a:t>
                      </a:r>
                    </a:p>
                    <a:p>
                      <a:r>
                        <a:rPr lang="uk-UA" sz="1800" dirty="0"/>
                        <a:t>Ароматні води отримують двома способами</a:t>
                      </a:r>
                      <a:r>
                        <a:rPr lang="uk-UA" sz="1800" dirty="0" smtClean="0"/>
                        <a:t>:</a:t>
                      </a:r>
                      <a:endParaRPr lang="uk-UA" sz="1800" dirty="0"/>
                    </a:p>
                    <a:p>
                      <a:pPr>
                        <a:buFont typeface="+mj-lt"/>
                        <a:buAutoNum type="arabicPeriod"/>
                      </a:pPr>
                      <a:r>
                        <a:rPr lang="uk-UA" sz="1800" dirty="0"/>
                        <a:t/>
                      </a:r>
                      <a:br>
                        <a:rPr lang="uk-UA" sz="1800" dirty="0"/>
                      </a:br>
                      <a:r>
                        <a:rPr lang="uk-UA" sz="1800" dirty="0"/>
                        <a:t>перегонкою </a:t>
                      </a:r>
                      <a:r>
                        <a:rPr lang="uk-UA" sz="1800" dirty="0" err="1"/>
                        <a:t>ефіровмісної</a:t>
                      </a:r>
                      <a:r>
                        <a:rPr lang="uk-UA" sz="1800" dirty="0"/>
                        <a:t> лікарської сировини з водяним паром</a:t>
                      </a:r>
                      <a:r>
                        <a:rPr lang="uk-UA" sz="1800" dirty="0" smtClean="0"/>
                        <a:t>;</a:t>
                      </a:r>
                      <a:endParaRPr lang="uk-UA" sz="1800" dirty="0"/>
                    </a:p>
                    <a:p>
                      <a:pPr>
                        <a:buFont typeface="+mj-lt"/>
                        <a:buAutoNum type="arabicPeriod" startAt="2"/>
                      </a:pPr>
                      <a:r>
                        <a:rPr lang="uk-UA" sz="1800" dirty="0"/>
                        <a:t/>
                      </a:r>
                      <a:br>
                        <a:rPr lang="uk-UA" sz="1800" dirty="0"/>
                      </a:br>
                      <a:r>
                        <a:rPr lang="uk-UA" sz="1800" dirty="0" smtClean="0"/>
                        <a:t>(</a:t>
                      </a:r>
                      <a:r>
                        <a:rPr lang="uk-UA" sz="1800" dirty="0" smtClean="0"/>
                        <a:t>розчиненням ефірних олій у воді (вода м’ятна; вода кропова);</a:t>
                      </a:r>
                      <a:r>
                        <a:rPr lang="uk-UA" sz="1800" dirty="0" smtClean="0"/>
                        <a:t> </a:t>
                      </a:r>
                      <a:r>
                        <a:rPr lang="uk-UA" sz="1800" dirty="0" err="1"/>
                        <a:t>гіркомигдальна</a:t>
                      </a:r>
                      <a:r>
                        <a:rPr lang="uk-UA" sz="1800" dirty="0"/>
                        <a:t> вода, лавровишнева вода, спиртова вода коріандру</a:t>
                      </a:r>
                      <a:r>
                        <a:rPr lang="uk-UA" sz="1800" dirty="0" smtClean="0"/>
                        <a:t>);</a:t>
                      </a:r>
                      <a:endParaRPr lang="uk-UA" sz="1800" dirty="0"/>
                    </a:p>
                    <a:p>
                      <a:pPr algn="just"/>
                      <a:r>
                        <a:rPr lang="uk-UA" sz="1800" dirty="0"/>
                        <a:t>Створення ліків, які забезпечують оптимальний терапевтичний ефект з мінімумом побічних явищ, зручних до застосування є актуальним завданням сучасного фармацевтичного виробництва. Цим вимогам відповідають рідкі лікарські форми. Розчини широко використовуються в медичній практиці і займають значне місце серед лікарських засобів.</a:t>
                      </a:r>
                    </a:p>
                  </a:txBody>
                  <a:tcPr marL="16864" marR="16864" marT="8432" marB="8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6762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7403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 algn="ctr" eaLnBrk="1" hangingPunct="1"/>
            <a:r>
              <a:rPr lang="ru-RU" altLang="ru-RU" sz="3400" b="1" dirty="0" smtClean="0">
                <a:solidFill>
                  <a:schemeClr val="folHlink"/>
                </a:solidFill>
              </a:rPr>
              <a:t>Характеристика </a:t>
            </a:r>
            <a:r>
              <a:rPr lang="ru-RU" altLang="ru-RU" sz="3400" b="1" dirty="0" err="1" smtClean="0">
                <a:solidFill>
                  <a:schemeClr val="folHlink"/>
                </a:solidFill>
              </a:rPr>
              <a:t>сиропів</a:t>
            </a:r>
            <a:r>
              <a:rPr lang="ru-RU" altLang="ru-RU" sz="3400" b="1" dirty="0" smtClean="0">
                <a:solidFill>
                  <a:schemeClr val="folHlink"/>
                </a:solidFill>
              </a:rPr>
              <a:t> як </a:t>
            </a:r>
            <a:r>
              <a:rPr lang="ru-RU" altLang="ru-RU" sz="3400" b="1" dirty="0" smtClean="0">
                <a:solidFill>
                  <a:schemeClr val="folHlink"/>
                </a:solidFill>
              </a:rPr>
              <a:t>ЛФ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981075"/>
            <a:ext cx="9144000" cy="58769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sz="2400" dirty="0" err="1" smtClean="0"/>
              <a:t>Сиропи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застосовуються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самостійно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наприклад</a:t>
            </a:r>
            <a:r>
              <a:rPr lang="ru-RU" altLang="ru-RU" sz="2400" dirty="0" smtClean="0"/>
              <a:t>, як </a:t>
            </a:r>
            <a:r>
              <a:rPr lang="ru-RU" altLang="ru-RU" sz="2400" dirty="0" err="1" smtClean="0"/>
              <a:t>проносне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або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відхаркувальний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лікувальний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засіб</a:t>
            </a:r>
            <a:r>
              <a:rPr lang="ru-RU" altLang="ru-RU" sz="2400" dirty="0" smtClean="0"/>
              <a:t>, а також в </a:t>
            </a:r>
            <a:r>
              <a:rPr lang="ru-RU" altLang="ru-RU" sz="2400" dirty="0" err="1" smtClean="0"/>
              <a:t>якості</a:t>
            </a:r>
            <a:r>
              <a:rPr lang="ru-RU" altLang="ru-RU" sz="2400" dirty="0" smtClean="0"/>
              <a:t> добавки в </a:t>
            </a:r>
            <a:r>
              <a:rPr lang="ru-RU" altLang="ru-RU" sz="2400" dirty="0" err="1" smtClean="0"/>
              <a:t>мікстури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настої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відвари</a:t>
            </a:r>
            <a:r>
              <a:rPr lang="ru-RU" altLang="ru-RU" sz="2400" dirty="0" smtClean="0"/>
              <a:t> з метою </a:t>
            </a:r>
            <a:r>
              <a:rPr lang="ru-RU" altLang="ru-RU" sz="2400" dirty="0" err="1" smtClean="0"/>
              <a:t>крадіжки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неприємного</a:t>
            </a:r>
            <a:r>
              <a:rPr lang="ru-RU" altLang="ru-RU" sz="2400" dirty="0" smtClean="0"/>
              <a:t> </a:t>
            </a:r>
            <a:r>
              <a:rPr lang="ru-RU" altLang="ru-RU" sz="2400" dirty="0" smtClean="0"/>
              <a:t>смаку і запаху </a:t>
            </a:r>
            <a:r>
              <a:rPr lang="ru-RU" altLang="ru-RU" sz="2400" dirty="0" err="1" smtClean="0"/>
              <a:t>лікарських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речовин</a:t>
            </a:r>
            <a:r>
              <a:rPr lang="ru-RU" altLang="ru-RU" sz="2400" dirty="0" smtClean="0"/>
              <a:t>. У </a:t>
            </a:r>
            <a:r>
              <a:rPr lang="ru-RU" altLang="ru-RU" sz="2400" dirty="0" err="1" smtClean="0"/>
              <a:t>зв'язку</a:t>
            </a:r>
            <a:r>
              <a:rPr lang="ru-RU" altLang="ru-RU" sz="2400" dirty="0" smtClean="0"/>
              <a:t> з </a:t>
            </a:r>
            <a:r>
              <a:rPr lang="ru-RU" altLang="ru-RU" sz="2400" dirty="0" err="1" smtClean="0"/>
              <a:t>цим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сиропи</a:t>
            </a:r>
            <a:r>
              <a:rPr lang="ru-RU" altLang="ru-RU" sz="2400" dirty="0" smtClean="0"/>
              <a:t> є </a:t>
            </a:r>
            <a:r>
              <a:rPr lang="ru-RU" altLang="ru-RU" sz="2400" dirty="0" err="1" smtClean="0"/>
              <a:t>незамінними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складовими</a:t>
            </a:r>
            <a:r>
              <a:rPr lang="ru-RU" altLang="ru-RU" sz="2400" dirty="0" smtClean="0"/>
              <a:t> компонентами </a:t>
            </a:r>
            <a:r>
              <a:rPr lang="ru-RU" altLang="ru-RU" sz="2400" dirty="0" err="1" smtClean="0"/>
              <a:t>ліків</a:t>
            </a:r>
            <a:r>
              <a:rPr lang="ru-RU" altLang="ru-RU" sz="2400" dirty="0" smtClean="0"/>
              <a:t> для </a:t>
            </a:r>
            <a:r>
              <a:rPr lang="ru-RU" altLang="ru-RU" sz="2400" dirty="0" err="1" smtClean="0"/>
              <a:t>дітей</a:t>
            </a:r>
            <a:r>
              <a:rPr lang="ru-RU" altLang="ru-RU" sz="2400" dirty="0" smtClean="0"/>
              <a:t>. Для </a:t>
            </a:r>
            <a:r>
              <a:rPr lang="ru-RU" altLang="ru-RU" sz="2400" dirty="0" err="1" smtClean="0"/>
              <a:t>коригування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неприємного</a:t>
            </a:r>
            <a:r>
              <a:rPr lang="ru-RU" altLang="ru-RU" sz="2400" dirty="0" smtClean="0"/>
              <a:t> смаку </a:t>
            </a:r>
            <a:r>
              <a:rPr lang="ru-RU" altLang="ru-RU" sz="2400" dirty="0" err="1" smtClean="0"/>
              <a:t>деяких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лікарських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речовин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застосовують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цукровий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інвертний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сахаропаточний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сахароінвертний</a:t>
            </a:r>
            <a:r>
              <a:rPr lang="ru-RU" altLang="ru-RU" sz="2400" dirty="0" smtClean="0"/>
              <a:t> і </a:t>
            </a:r>
            <a:r>
              <a:rPr lang="ru-RU" altLang="ru-RU" sz="2400" dirty="0" err="1" smtClean="0"/>
              <a:t>сахароінвертнопаточний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сиропи</a:t>
            </a:r>
            <a:r>
              <a:rPr lang="ru-RU" altLang="ru-RU" sz="2400" dirty="0" smtClean="0"/>
              <a:t>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Інвертний</a:t>
            </a:r>
            <a:r>
              <a:rPr lang="ru-RU" altLang="ru-RU" sz="2400" dirty="0" smtClean="0"/>
              <a:t> сироп </a:t>
            </a:r>
            <a:r>
              <a:rPr lang="ru-RU" altLang="ru-RU" sz="2400" dirty="0" err="1" smtClean="0"/>
              <a:t>отримують</a:t>
            </a:r>
            <a:r>
              <a:rPr lang="ru-RU" altLang="ru-RU" sz="2400" dirty="0" smtClean="0"/>
              <a:t> з </a:t>
            </a:r>
            <a:r>
              <a:rPr lang="ru-RU" altLang="ru-RU" sz="2400" dirty="0" err="1" smtClean="0"/>
              <a:t>цукрового</a:t>
            </a:r>
            <a:r>
              <a:rPr lang="ru-RU" altLang="ru-RU" sz="2400" dirty="0" smtClean="0"/>
              <a:t> сиропу шляхом </a:t>
            </a:r>
            <a:r>
              <a:rPr lang="ru-RU" altLang="ru-RU" sz="2400" dirty="0" err="1" smtClean="0"/>
              <a:t>інвертування</a:t>
            </a:r>
            <a:r>
              <a:rPr lang="ru-RU" altLang="ru-RU" sz="2400" dirty="0" smtClean="0"/>
              <a:t> (</a:t>
            </a:r>
            <a:r>
              <a:rPr lang="ru-RU" altLang="ru-RU" sz="2400" dirty="0" err="1" smtClean="0"/>
              <a:t>гідролізу</a:t>
            </a:r>
            <a:r>
              <a:rPr lang="ru-RU" altLang="ru-RU" sz="2400" dirty="0" smtClean="0"/>
              <a:t>) </a:t>
            </a:r>
            <a:r>
              <a:rPr lang="ru-RU" altLang="ru-RU" sz="2400" dirty="0" err="1" smtClean="0"/>
              <a:t>сахарози</a:t>
            </a:r>
            <a:r>
              <a:rPr lang="ru-RU" altLang="ru-RU" sz="2400" dirty="0" smtClean="0"/>
              <a:t> при </a:t>
            </a:r>
            <a:r>
              <a:rPr lang="ru-RU" altLang="ru-RU" sz="2400" dirty="0" err="1" smtClean="0"/>
              <a:t>нагріванні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цукрового</a:t>
            </a:r>
            <a:r>
              <a:rPr lang="ru-RU" altLang="ru-RU" sz="2400" dirty="0" smtClean="0"/>
              <a:t> сиропу в </a:t>
            </a:r>
            <a:r>
              <a:rPr lang="ru-RU" altLang="ru-RU" sz="2400" dirty="0" err="1" smtClean="0"/>
              <a:t>присутності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кислоти</a:t>
            </a:r>
            <a:r>
              <a:rPr lang="ru-RU" altLang="ru-RU" sz="2400" dirty="0" smtClean="0"/>
              <a:t>, яка є </a:t>
            </a:r>
            <a:r>
              <a:rPr lang="ru-RU" altLang="ru-RU" sz="2400" dirty="0" err="1" smtClean="0"/>
              <a:t>каталізатором</a:t>
            </a:r>
            <a:r>
              <a:rPr lang="ru-RU" altLang="ru-RU" sz="2400" dirty="0" smtClean="0"/>
              <a:t>. При </a:t>
            </a:r>
            <a:r>
              <a:rPr lang="ru-RU" altLang="ru-RU" sz="2400" dirty="0" err="1" smtClean="0"/>
              <a:t>необхідності</a:t>
            </a:r>
            <a:r>
              <a:rPr lang="ru-RU" altLang="ru-RU" sz="2400" dirty="0" smtClean="0"/>
              <a:t> кислоту </a:t>
            </a:r>
            <a:r>
              <a:rPr lang="ru-RU" altLang="ru-RU" sz="2400" dirty="0" err="1" smtClean="0"/>
              <a:t>нейтралізують</a:t>
            </a:r>
            <a:r>
              <a:rPr lang="ru-RU" altLang="ru-RU" sz="2400" dirty="0" smtClean="0"/>
              <a:t>. </a:t>
            </a:r>
            <a:r>
              <a:rPr lang="ru-RU" altLang="ru-RU" sz="2400" dirty="0" err="1" smtClean="0"/>
              <a:t>Інвертний</a:t>
            </a:r>
            <a:r>
              <a:rPr lang="ru-RU" altLang="ru-RU" sz="2400" dirty="0" smtClean="0"/>
              <a:t> сироп - </a:t>
            </a:r>
            <a:r>
              <a:rPr lang="ru-RU" altLang="ru-RU" sz="2400" dirty="0" err="1" smtClean="0"/>
              <a:t>це</a:t>
            </a:r>
            <a:r>
              <a:rPr lang="ru-RU" altLang="ru-RU" sz="2400" dirty="0" smtClean="0"/>
              <a:t> суміш </a:t>
            </a:r>
            <a:r>
              <a:rPr lang="ru-RU" altLang="ru-RU" sz="2400" dirty="0" err="1" smtClean="0"/>
              <a:t>рівної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кількості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глюкози</a:t>
            </a:r>
            <a:r>
              <a:rPr lang="ru-RU" altLang="ru-RU" sz="2400" dirty="0" smtClean="0"/>
              <a:t> і </a:t>
            </a:r>
            <a:r>
              <a:rPr lang="ru-RU" altLang="ru-RU" sz="2400" dirty="0" err="1" smtClean="0"/>
              <a:t>фруктози</a:t>
            </a:r>
            <a:r>
              <a:rPr lang="ru-RU" altLang="ru-RU" sz="2400" dirty="0" smtClean="0"/>
              <a:t>; </a:t>
            </a:r>
            <a:r>
              <a:rPr lang="ru-RU" altLang="ru-RU" sz="2400" dirty="0" err="1" smtClean="0"/>
              <a:t>сахаропаточний</a:t>
            </a:r>
            <a:r>
              <a:rPr lang="ru-RU" altLang="ru-RU" sz="2400" dirty="0" smtClean="0"/>
              <a:t> сироп - </a:t>
            </a:r>
            <a:r>
              <a:rPr lang="ru-RU" altLang="ru-RU" sz="2400" dirty="0" err="1" smtClean="0"/>
              <a:t>це</a:t>
            </a:r>
            <a:r>
              <a:rPr lang="ru-RU" altLang="ru-RU" sz="2400" dirty="0" smtClean="0"/>
              <a:t> суміш </a:t>
            </a:r>
            <a:r>
              <a:rPr lang="ru-RU" altLang="ru-RU" sz="2400" dirty="0" err="1" smtClean="0"/>
              <a:t>сахарози</a:t>
            </a:r>
            <a:r>
              <a:rPr lang="ru-RU" altLang="ru-RU" sz="2400" dirty="0" smtClean="0"/>
              <a:t> і патоки і т.д.</a:t>
            </a:r>
          </a:p>
        </p:txBody>
      </p:sp>
    </p:spTree>
    <p:extLst>
      <p:ext uri="{BB962C8B-B14F-4D97-AF65-F5344CB8AC3E}">
        <p14:creationId xmlns:p14="http://schemas.microsoft.com/office/powerpoint/2010/main" val="2555365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908050"/>
            <a:ext cx="9144000" cy="59499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sz="2400" b="1" dirty="0" err="1" smtClean="0">
                <a:solidFill>
                  <a:schemeClr val="folHlink"/>
                </a:solidFill>
              </a:rPr>
              <a:t>Вимоги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до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сиропів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: вони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повинні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мати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певну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стійкість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(не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наражатися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на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бродінню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,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псування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або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засахариванию),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повинні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бути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прозорими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і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мати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належний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запах, смак і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колір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400" b="1" dirty="0" err="1" smtClean="0">
                <a:solidFill>
                  <a:schemeClr val="folHlink"/>
                </a:solidFill>
              </a:rPr>
              <a:t>Зазвичай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водні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сиропи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містять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від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60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від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65%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цукру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.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Така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концентрація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цукру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є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найкращою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, тому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що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в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менш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концентрованих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розчинах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дуже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швидко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розвиваються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мікроорганізми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і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цвілі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,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що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викликають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псування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сиропів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(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скисання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,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помутніння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,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розкладання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цукру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і т.п.). При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зазначеної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концентрації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цукру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в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сиропі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(60-65%)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осмотичнийтиск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буде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значно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вище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,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ніж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усередині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мікроба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,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внаслідок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чого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волога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з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мікробних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клітин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переходить в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навколишній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розчин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. При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цьому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мікроорганізми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обезвоживаются, в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результаті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folHlink"/>
                </a:solidFill>
              </a:rPr>
              <a:t>чого</a:t>
            </a:r>
            <a:r>
              <a:rPr lang="ru-RU" altLang="ru-RU" sz="2400" b="1" dirty="0" smtClean="0">
                <a:solidFill>
                  <a:schemeClr val="folHlink"/>
                </a:solidFill>
              </a:rPr>
              <a:t> гинуть.</a:t>
            </a:r>
            <a:endParaRPr lang="ru-RU" alt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443707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pPr algn="ctr" eaLnBrk="1" hangingPunct="1"/>
            <a:r>
              <a:rPr lang="ru-RU" altLang="ru-RU" sz="3400" b="1" dirty="0" err="1" smtClean="0">
                <a:solidFill>
                  <a:schemeClr val="folHlink"/>
                </a:solidFill>
              </a:rPr>
              <a:t>Виробництво</a:t>
            </a:r>
            <a:r>
              <a:rPr lang="ru-RU" altLang="ru-RU" sz="3400" b="1" dirty="0" smtClean="0">
                <a:solidFill>
                  <a:schemeClr val="folHlink"/>
                </a:solidFill>
              </a:rPr>
              <a:t> </a:t>
            </a:r>
            <a:r>
              <a:rPr lang="ru-RU" altLang="ru-RU" sz="3400" b="1" dirty="0" err="1" smtClean="0">
                <a:solidFill>
                  <a:schemeClr val="folHlink"/>
                </a:solidFill>
              </a:rPr>
              <a:t>сиропів</a:t>
            </a:r>
            <a:endParaRPr lang="ru-RU" altLang="ru-RU" sz="3400" b="1" dirty="0" smtClean="0">
              <a:solidFill>
                <a:schemeClr val="folHlink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981075"/>
            <a:ext cx="9144000" cy="58769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sz="2400" smtClean="0"/>
              <a:t>У сиропах, що містять більше 65% цукру, при випаровування частини води або зниженні температури виділяються кристали цукру, і може трапитися, що весь сироп перетвориться на кашкоподібного або навіть тверду масу, тобто він «зацукровується». Якщо до сиропу, що містить менше 60% цукру, додати достатню кількість етилового спирту або іншого консервирующего речовини, то бродіння або псування не відбудеться. У безводному спирті цукор розчиняється, але при наявності води в спирті розчинність цукру збільшується. Для приготування сиропів використовують цукор вищої очистки - рафінад, який містить не менше 99,9% сахарози і не більше 0,4% води. Він не містить ультрамарину, який є причиною псування сиропів в результаті появи сірководню. У деяких випадках для їх консервації додають етиловий спирт. У безводному спирті цукор нерозчинний, але при наявності води в спирті його розчинність збільшується.</a:t>
            </a:r>
          </a:p>
        </p:txBody>
      </p:sp>
    </p:spTree>
    <p:extLst>
      <p:ext uri="{BB962C8B-B14F-4D97-AF65-F5344CB8AC3E}">
        <p14:creationId xmlns:p14="http://schemas.microsoft.com/office/powerpoint/2010/main" val="3177975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7533456" cy="435321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3100" dirty="0" smtClean="0"/>
              <a:t> </a:t>
            </a:r>
            <a:r>
              <a:rPr lang="ru-RU" altLang="ru-RU" sz="2200" dirty="0" smtClean="0"/>
              <a:t>В </a:t>
            </a:r>
            <a:r>
              <a:rPr lang="ru-RU" altLang="ru-RU" sz="2200" dirty="0" err="1" smtClean="0"/>
              <a:t>залежності</a:t>
            </a:r>
            <a:r>
              <a:rPr lang="ru-RU" altLang="ru-RU" sz="2200" dirty="0" smtClean="0"/>
              <a:t> </a:t>
            </a:r>
            <a:r>
              <a:rPr lang="ru-RU" altLang="ru-RU" sz="2200" dirty="0" err="1" smtClean="0"/>
              <a:t>від</a:t>
            </a:r>
            <a:r>
              <a:rPr lang="ru-RU" altLang="ru-RU" sz="2200" dirty="0" smtClean="0"/>
              <a:t> складу </a:t>
            </a:r>
            <a:r>
              <a:rPr lang="ru-RU" altLang="ru-RU" sz="2200" dirty="0" err="1" smtClean="0"/>
              <a:t>подіяються</a:t>
            </a:r>
            <a:r>
              <a:rPr lang="ru-RU" altLang="ru-RU" sz="2200" dirty="0" smtClean="0"/>
              <a:t>:</a:t>
            </a:r>
            <a:endParaRPr lang="ru-RU" altLang="ru-RU" sz="2200" b="1" dirty="0">
              <a:solidFill>
                <a:schemeClr val="folHlink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04250" y="6092825"/>
            <a:ext cx="82550" cy="46038"/>
          </a:xfrm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179388" y="1444625"/>
            <a:ext cx="3744912" cy="4792663"/>
          </a:xfrm>
        </p:spPr>
        <p:txBody>
          <a:bodyPr/>
          <a:lstStyle/>
          <a:p>
            <a:pPr eaLnBrk="1" hangingPunct="1"/>
            <a:r>
              <a:rPr lang="ru-RU" altLang="ru-RU" sz="1900" i="1" smtClean="0"/>
              <a:t>а) Смакові сиропи:</a:t>
            </a:r>
          </a:p>
          <a:p>
            <a:pPr eaLnBrk="1" hangingPunct="1"/>
            <a:r>
              <a:rPr lang="ru-RU" altLang="ru-RU" sz="1900" i="1" smtClean="0"/>
              <a:t>- простий цукровий сироп - </a:t>
            </a:r>
            <a:r>
              <a:rPr lang="en-US" altLang="ru-RU" sz="1900" i="1" smtClean="0"/>
              <a:t>Sirupus simlex seu sacchari;</a:t>
            </a:r>
          </a:p>
          <a:p>
            <a:pPr eaLnBrk="1" hangingPunct="1"/>
            <a:r>
              <a:rPr lang="en-US" altLang="ru-RU" sz="1900" i="1" smtClean="0"/>
              <a:t>- </a:t>
            </a:r>
            <a:r>
              <a:rPr lang="ru-RU" altLang="ru-RU" sz="1900" i="1" smtClean="0"/>
              <a:t>вишневий сироп - </a:t>
            </a:r>
            <a:r>
              <a:rPr lang="en-US" altLang="ru-RU" sz="1900" i="1" smtClean="0"/>
              <a:t>Sirupus Cerasi;</a:t>
            </a:r>
          </a:p>
          <a:p>
            <a:pPr eaLnBrk="1" hangingPunct="1"/>
            <a:r>
              <a:rPr lang="en-US" altLang="ru-RU" sz="1900" i="1" smtClean="0"/>
              <a:t>- </a:t>
            </a:r>
            <a:r>
              <a:rPr lang="ru-RU" altLang="ru-RU" sz="1900" i="1" smtClean="0"/>
              <a:t>малиновий сироп - </a:t>
            </a:r>
            <a:r>
              <a:rPr lang="en-US" altLang="ru-RU" sz="1900" i="1" smtClean="0"/>
              <a:t>Sirupus Rubi idaei;</a:t>
            </a:r>
          </a:p>
          <a:p>
            <a:pPr eaLnBrk="1" hangingPunct="1"/>
            <a:r>
              <a:rPr lang="en-US" altLang="ru-RU" sz="1900" i="1" smtClean="0"/>
              <a:t>- </a:t>
            </a:r>
            <a:r>
              <a:rPr lang="ru-RU" altLang="ru-RU" sz="1900" i="1" smtClean="0"/>
              <a:t>мандариновий - </a:t>
            </a:r>
            <a:r>
              <a:rPr lang="en-US" altLang="ru-RU" sz="1900" i="1" smtClean="0"/>
              <a:t>Sirupus Citri unshiu.</a:t>
            </a:r>
            <a:endParaRPr lang="ru-RU" altLang="ru-RU" sz="2800" b="1" smtClean="0"/>
          </a:p>
        </p:txBody>
      </p:sp>
      <p:sp>
        <p:nvSpPr>
          <p:cNvPr id="6" name="Объект 5"/>
          <p:cNvSpPr>
            <a:spLocks noGrp="1"/>
          </p:cNvSpPr>
          <p:nvPr>
            <p:ph sz="half" idx="4"/>
          </p:nvPr>
        </p:nvSpPr>
        <p:spPr>
          <a:xfrm>
            <a:off x="3851275" y="1444625"/>
            <a:ext cx="4835525" cy="4864100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6800" i="1" dirty="0"/>
              <a:t>б) </a:t>
            </a:r>
            <a:r>
              <a:rPr lang="ru-RU" sz="6800" i="1" dirty="0" err="1"/>
              <a:t>Лікарські</a:t>
            </a:r>
            <a:r>
              <a:rPr lang="ru-RU" sz="6800" i="1" dirty="0"/>
              <a:t> </a:t>
            </a:r>
            <a:r>
              <a:rPr lang="ru-RU" sz="6800" i="1" dirty="0" err="1"/>
              <a:t>сиропи</a:t>
            </a:r>
            <a:r>
              <a:rPr lang="ru-RU" sz="6800" i="1" dirty="0"/>
              <a:t>: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6800" i="1" dirty="0"/>
              <a:t>- </a:t>
            </a:r>
            <a:r>
              <a:rPr lang="ru-RU" sz="6800" i="1" dirty="0" err="1"/>
              <a:t>алтейний</a:t>
            </a:r>
            <a:r>
              <a:rPr lang="ru-RU" sz="6800" i="1" dirty="0"/>
              <a:t> сироп - </a:t>
            </a:r>
            <a:r>
              <a:rPr lang="en-US" sz="6800" i="1" dirty="0" err="1"/>
              <a:t>Sirupus</a:t>
            </a:r>
            <a:r>
              <a:rPr lang="en-US" sz="6800" i="1" dirty="0"/>
              <a:t> </a:t>
            </a:r>
            <a:r>
              <a:rPr lang="en-US" sz="6800" i="1" dirty="0" err="1"/>
              <a:t>Althaeae</a:t>
            </a:r>
            <a:r>
              <a:rPr lang="en-US" sz="6800" i="1" dirty="0"/>
              <a:t>;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6800" i="1" dirty="0"/>
              <a:t>- </a:t>
            </a:r>
            <a:r>
              <a:rPr lang="ru-RU" sz="6800" i="1" dirty="0" err="1"/>
              <a:t>ревневим</a:t>
            </a:r>
            <a:r>
              <a:rPr lang="ru-RU" sz="6800" i="1" dirty="0"/>
              <a:t> сироп - </a:t>
            </a:r>
            <a:r>
              <a:rPr lang="en-US" sz="6800" i="1" dirty="0" err="1"/>
              <a:t>Sirupus</a:t>
            </a:r>
            <a:r>
              <a:rPr lang="en-US" sz="6800" i="1" dirty="0"/>
              <a:t> </a:t>
            </a:r>
            <a:r>
              <a:rPr lang="en-US" sz="6800" i="1" dirty="0" err="1"/>
              <a:t>Rhei</a:t>
            </a:r>
            <a:r>
              <a:rPr lang="en-US" sz="6800" i="1" dirty="0"/>
              <a:t>;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6800" i="1" dirty="0"/>
              <a:t>- </a:t>
            </a:r>
            <a:r>
              <a:rPr lang="ru-RU" sz="6800" i="1" dirty="0"/>
              <a:t>сироп </a:t>
            </a:r>
            <a:r>
              <a:rPr lang="ru-RU" sz="6800" i="1" dirty="0" err="1"/>
              <a:t>іпекакуани</a:t>
            </a:r>
            <a:r>
              <a:rPr lang="ru-RU" sz="6800" i="1" dirty="0"/>
              <a:t> - </a:t>
            </a:r>
            <a:r>
              <a:rPr lang="en-US" sz="6800" i="1" dirty="0" err="1"/>
              <a:t>Sirupus</a:t>
            </a:r>
            <a:r>
              <a:rPr lang="en-US" sz="6800" i="1" dirty="0"/>
              <a:t> </a:t>
            </a:r>
            <a:r>
              <a:rPr lang="en-US" sz="6800" i="1" dirty="0" err="1"/>
              <a:t>Ipecacuanhae</a:t>
            </a:r>
            <a:r>
              <a:rPr lang="en-US" sz="6800" i="1" dirty="0"/>
              <a:t>;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6800" i="1" dirty="0"/>
              <a:t>- </a:t>
            </a:r>
            <a:r>
              <a:rPr lang="ru-RU" sz="6800" i="1" dirty="0"/>
              <a:t>сироп солодкового </a:t>
            </a:r>
            <a:r>
              <a:rPr lang="ru-RU" sz="6800" i="1" dirty="0" err="1"/>
              <a:t>кореня</a:t>
            </a:r>
            <a:r>
              <a:rPr lang="ru-RU" sz="6800" i="1" dirty="0"/>
              <a:t> - </a:t>
            </a:r>
            <a:r>
              <a:rPr lang="en-US" sz="6800" i="1" dirty="0" err="1"/>
              <a:t>Sirupus</a:t>
            </a:r>
            <a:r>
              <a:rPr lang="en-US" sz="6800" i="1" dirty="0"/>
              <a:t> </a:t>
            </a:r>
            <a:r>
              <a:rPr lang="en-US" sz="6800" i="1" dirty="0" err="1"/>
              <a:t>Glycyrrhizae</a:t>
            </a:r>
            <a:r>
              <a:rPr lang="en-US" sz="6800" i="1" dirty="0"/>
              <a:t>;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6800" i="1" dirty="0"/>
              <a:t>- </a:t>
            </a:r>
            <a:r>
              <a:rPr lang="ru-RU" sz="6800" i="1" dirty="0"/>
              <a:t>сироп парацетамолу - </a:t>
            </a:r>
            <a:r>
              <a:rPr lang="en-US" sz="6800" i="1" dirty="0" err="1"/>
              <a:t>Sirupus</a:t>
            </a:r>
            <a:r>
              <a:rPr lang="en-US" sz="6800" i="1" dirty="0"/>
              <a:t> </a:t>
            </a:r>
            <a:r>
              <a:rPr lang="en-US" sz="6800" i="1" dirty="0" err="1"/>
              <a:t>Paracetamoli</a:t>
            </a:r>
            <a:r>
              <a:rPr lang="en-US" sz="6800" i="1" dirty="0"/>
              <a:t>;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6800" i="1" dirty="0"/>
              <a:t>- </a:t>
            </a:r>
            <a:r>
              <a:rPr lang="ru-RU" sz="6800" i="1" dirty="0"/>
              <a:t>сироп алое з </a:t>
            </a:r>
            <a:r>
              <a:rPr lang="ru-RU" sz="6800" i="1" dirty="0" err="1"/>
              <a:t>залізом</a:t>
            </a:r>
            <a:r>
              <a:rPr lang="ru-RU" sz="6800" i="1" dirty="0"/>
              <a:t> - </a:t>
            </a:r>
            <a:r>
              <a:rPr lang="en-US" sz="6800" i="1" dirty="0" err="1"/>
              <a:t>Sirupus</a:t>
            </a:r>
            <a:r>
              <a:rPr lang="en-US" sz="6800" i="1" dirty="0"/>
              <a:t> Aloes cum Ferro;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6800" i="1" dirty="0"/>
              <a:t>- </a:t>
            </a:r>
            <a:r>
              <a:rPr lang="ru-RU" sz="6800" i="1" dirty="0"/>
              <a:t>сироп з йодидом </a:t>
            </a:r>
            <a:r>
              <a:rPr lang="ru-RU" sz="6800" i="1" dirty="0" err="1"/>
              <a:t>заліза</a:t>
            </a:r>
            <a:r>
              <a:rPr lang="ru-RU" sz="6800" i="1" dirty="0"/>
              <a:t> - </a:t>
            </a:r>
            <a:r>
              <a:rPr lang="en-US" sz="6800" i="1" dirty="0" err="1"/>
              <a:t>Sirupus</a:t>
            </a:r>
            <a:r>
              <a:rPr lang="en-US" sz="6800" i="1" dirty="0"/>
              <a:t> </a:t>
            </a:r>
            <a:r>
              <a:rPr lang="en-US" sz="6800" i="1" dirty="0" err="1"/>
              <a:t>Ferri</a:t>
            </a:r>
            <a:r>
              <a:rPr lang="en-US" sz="6800" i="1" dirty="0"/>
              <a:t> </a:t>
            </a:r>
            <a:r>
              <a:rPr lang="en-US" sz="6800" i="1" dirty="0" err="1"/>
              <a:t>jodati</a:t>
            </a:r>
            <a:r>
              <a:rPr lang="en-US" sz="6800" i="1" dirty="0"/>
              <a:t>;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6800" i="1" dirty="0"/>
              <a:t>- </a:t>
            </a:r>
            <a:r>
              <a:rPr lang="ru-RU" sz="6800" i="1" dirty="0" err="1"/>
              <a:t>петруссін</a:t>
            </a:r>
            <a:r>
              <a:rPr lang="ru-RU" sz="6800" i="1" dirty="0"/>
              <a:t> - </a:t>
            </a:r>
            <a:r>
              <a:rPr lang="en-US" sz="6800" i="1" dirty="0" err="1"/>
              <a:t>Pertrussinum</a:t>
            </a:r>
            <a:r>
              <a:rPr lang="en-US" sz="6800" i="1" dirty="0"/>
              <a:t>;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6800" i="1" dirty="0"/>
              <a:t>- </a:t>
            </a:r>
            <a:r>
              <a:rPr lang="ru-RU" sz="6800" i="1" dirty="0" err="1"/>
              <a:t>холосас</a:t>
            </a:r>
            <a:r>
              <a:rPr lang="ru-RU" sz="6800" i="1" dirty="0"/>
              <a:t> - </a:t>
            </a:r>
            <a:r>
              <a:rPr lang="en-US" sz="6800" i="1" dirty="0" err="1"/>
              <a:t>Cholosas</a:t>
            </a:r>
            <a:r>
              <a:rPr lang="en-US" sz="6800" i="1" dirty="0"/>
              <a:t>;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6800" i="1" dirty="0"/>
              <a:t>- </a:t>
            </a:r>
            <a:r>
              <a:rPr lang="ru-RU" sz="6800" i="1" dirty="0" err="1"/>
              <a:t>сиропи</a:t>
            </a:r>
            <a:r>
              <a:rPr lang="ru-RU" sz="6800" i="1" dirty="0"/>
              <a:t> </a:t>
            </a:r>
            <a:r>
              <a:rPr lang="ru-RU" sz="6800" i="1" dirty="0" err="1"/>
              <a:t>шипшини</a:t>
            </a:r>
            <a:r>
              <a:rPr lang="ru-RU" sz="6800" i="1" dirty="0"/>
              <a:t> - </a:t>
            </a:r>
            <a:r>
              <a:rPr lang="en-US" sz="6800" i="1" dirty="0" err="1"/>
              <a:t>Sirupus</a:t>
            </a:r>
            <a:r>
              <a:rPr lang="en-US" sz="6800" i="1" dirty="0"/>
              <a:t> </a:t>
            </a:r>
            <a:r>
              <a:rPr lang="en-US" sz="6800" i="1" dirty="0" err="1"/>
              <a:t>fructis</a:t>
            </a:r>
            <a:r>
              <a:rPr lang="en-US" sz="6800" i="1" dirty="0"/>
              <a:t> </a:t>
            </a:r>
            <a:r>
              <a:rPr lang="en-US" sz="6800" i="1" dirty="0" err="1"/>
              <a:t>Rosae</a:t>
            </a:r>
            <a:r>
              <a:rPr lang="en-US" sz="6800" i="1" dirty="0"/>
              <a:t> </a:t>
            </a:r>
            <a:r>
              <a:rPr lang="en-US" sz="6800" i="1" dirty="0" err="1"/>
              <a:t>vitaminisatus</a:t>
            </a:r>
            <a:r>
              <a:rPr lang="en-US" sz="6800" i="1" dirty="0"/>
              <a:t> </a:t>
            </a:r>
            <a:r>
              <a:rPr lang="ru-RU" sz="6800" i="1" dirty="0"/>
              <a:t>і </a:t>
            </a:r>
            <a:r>
              <a:rPr lang="en-US" sz="6800" i="1" dirty="0" err="1"/>
              <a:t>Sirupus</a:t>
            </a:r>
            <a:r>
              <a:rPr lang="en-US" sz="6800" i="1" dirty="0"/>
              <a:t> ex </a:t>
            </a:r>
            <a:r>
              <a:rPr lang="en-US" sz="6800" i="1" dirty="0" err="1"/>
              <a:t>fructibus</a:t>
            </a:r>
            <a:r>
              <a:rPr lang="en-US" sz="6800" i="1" dirty="0"/>
              <a:t> </a:t>
            </a:r>
            <a:r>
              <a:rPr lang="en-US" sz="6800" i="1" dirty="0" err="1"/>
              <a:t>Rosae</a:t>
            </a:r>
            <a:r>
              <a:rPr lang="en-US" sz="6800" i="1" dirty="0"/>
              <a:t>;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6800" i="1" dirty="0"/>
              <a:t>- </a:t>
            </a:r>
            <a:r>
              <a:rPr lang="ru-RU" sz="6800" i="1" dirty="0"/>
              <a:t>сироп бромгексину - </a:t>
            </a:r>
            <a:r>
              <a:rPr lang="en-US" sz="6800" i="1" dirty="0" err="1"/>
              <a:t>Sirupus</a:t>
            </a:r>
            <a:r>
              <a:rPr lang="en-US" sz="6800" i="1" dirty="0"/>
              <a:t> </a:t>
            </a:r>
            <a:r>
              <a:rPr lang="en-US" sz="6800" i="1" dirty="0" err="1"/>
              <a:t>Bromhexini</a:t>
            </a:r>
            <a:r>
              <a:rPr lang="en-US" sz="6800" i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83445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333375"/>
            <a:ext cx="8748713" cy="65246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sz="2800" smtClean="0"/>
              <a:t>Смакові сиропи використовуються виключно як засоби, що виправляють смакові якості основних діючих речовин лікарських препаратів.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800" smtClean="0"/>
              <a:t>Цукровий сироп іноді використовується в таблетковому виробництві в якості речовини, що склеює для виготовлення гранулятов.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800" smtClean="0"/>
              <a:t>Фруктово-ягідні сиропи використовуються як коригенти смаку в технології лікарських форм для дітей</a:t>
            </a:r>
          </a:p>
        </p:txBody>
      </p:sp>
    </p:spTree>
    <p:extLst>
      <p:ext uri="{BB962C8B-B14F-4D97-AF65-F5344CB8AC3E}">
        <p14:creationId xmlns:p14="http://schemas.microsoft.com/office/powerpoint/2010/main" val="2879078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49053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3400" b="1" dirty="0" err="1"/>
              <a:t>Виробництво</a:t>
            </a:r>
            <a:r>
              <a:rPr lang="ru-RU" altLang="ru-RU" sz="3400" b="1" dirty="0"/>
              <a:t> </a:t>
            </a:r>
            <a:r>
              <a:rPr lang="ru-RU" altLang="ru-RU" sz="3400" b="1" dirty="0" err="1"/>
              <a:t>смакових</a:t>
            </a:r>
            <a:r>
              <a:rPr lang="ru-RU" altLang="ru-RU" sz="3400" b="1" dirty="0"/>
              <a:t> </a:t>
            </a:r>
            <a:r>
              <a:rPr lang="ru-RU" altLang="ru-RU" sz="3400" b="1" dirty="0" err="1"/>
              <a:t>сиропів</a:t>
            </a:r>
            <a:endParaRPr lang="ru-RU" altLang="ru-RU" sz="3400" b="1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908050"/>
            <a:ext cx="8748713" cy="594995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sz="2400" b="1" smtClean="0">
                <a:solidFill>
                  <a:schemeClr val="folHlink"/>
                </a:solidFill>
              </a:rPr>
              <a:t>Цукровий сироп {</a:t>
            </a:r>
            <a:r>
              <a:rPr lang="en-US" altLang="ru-RU" sz="2400" b="1" smtClean="0">
                <a:solidFill>
                  <a:schemeClr val="folHlink"/>
                </a:solidFill>
              </a:rPr>
              <a:t>Sirupus Sacchari) </a:t>
            </a:r>
            <a:r>
              <a:rPr lang="ru-RU" altLang="ru-RU" sz="2400" b="1" smtClean="0">
                <a:solidFill>
                  <a:schemeClr val="folHlink"/>
                </a:solidFill>
              </a:rPr>
              <a:t>являє собою густувату прозорубезбарвну або злегка жовтуватого кольору рідина. Сироп солодкий на смак, без запаху, має нейтральну реакцію. Щільність цукрового сиропу становить 1,308-1,316 г / см3.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400" b="1" smtClean="0">
                <a:solidFill>
                  <a:schemeClr val="folHlink"/>
                </a:solidFill>
              </a:rPr>
              <a:t>Цукровий сироп готують в сироповарочних котлах з паровим обігрівом, що мають якірну мішалку. Цукор завантажують в казан, додають невелику кількість води і залишають приблизно на 30 хв. За цей час рідина всмоктується в цукор, який стає пухким і легко розпадається на дрібні крупинки. Потім додають решту води з розрахунку 36 частин води на 64 частини цукру, і при нетривалому нагріванні суміші до 60-70 ° С весь цукор швидко розчиняється. Цукор можна додавати частинами в підігріту воду при безперервному перемішуванні.</a:t>
            </a:r>
            <a:endParaRPr lang="ru-RU" altLang="ru-RU" sz="2400" smtClean="0"/>
          </a:p>
        </p:txBody>
      </p:sp>
    </p:spTree>
    <p:extLst>
      <p:ext uri="{BB962C8B-B14F-4D97-AF65-F5344CB8AC3E}">
        <p14:creationId xmlns:p14="http://schemas.microsoft.com/office/powerpoint/2010/main" val="42295448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2071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3400" b="1" dirty="0" err="1" smtClean="0"/>
              <a:t>Виробництво</a:t>
            </a:r>
            <a:r>
              <a:rPr lang="ru-RU" altLang="ru-RU" sz="3400" b="1" dirty="0" smtClean="0"/>
              <a:t> </a:t>
            </a:r>
            <a:r>
              <a:rPr lang="ru-RU" altLang="ru-RU" sz="3400" b="1" dirty="0" err="1" smtClean="0"/>
              <a:t>смакових</a:t>
            </a:r>
            <a:r>
              <a:rPr lang="ru-RU" altLang="ru-RU" sz="3400" b="1" dirty="0" smtClean="0"/>
              <a:t> </a:t>
            </a:r>
            <a:r>
              <a:rPr lang="ru-RU" altLang="ru-RU" sz="3400" b="1" dirty="0" err="1" smtClean="0"/>
              <a:t>сиропів</a:t>
            </a:r>
            <a:endParaRPr lang="ru-RU" altLang="ru-RU" sz="3400" b="1" dirty="0"/>
          </a:p>
        </p:txBody>
      </p:sp>
      <p:pic>
        <p:nvPicPr>
          <p:cNvPr id="17411" name="Picture 7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92150"/>
            <a:ext cx="3635375" cy="61658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3276600" y="549275"/>
            <a:ext cx="5867400" cy="6308725"/>
          </a:xfrm>
        </p:spPr>
        <p:txBody>
          <a:bodyPr/>
          <a:lstStyle/>
          <a:p>
            <a:pPr eaLnBrk="1" hangingPunct="1"/>
            <a:r>
              <a:rPr lang="ru-RU" altLang="ru-RU" sz="1600" smtClean="0"/>
              <a:t>Для виробництва розчинів твердих речовин, в тому числі цукрового сиропу, компанією </a:t>
            </a:r>
            <a:r>
              <a:rPr lang="en-US" altLang="ru-RU" sz="1600" smtClean="0"/>
              <a:t>INOXPA </a:t>
            </a:r>
            <a:r>
              <a:rPr lang="ru-RU" altLang="ru-RU" sz="1600" smtClean="0"/>
              <a:t>розроблена установка </a:t>
            </a:r>
            <a:r>
              <a:rPr lang="en-US" altLang="ru-RU" sz="1600" smtClean="0"/>
              <a:t>SOLIDMIX, </a:t>
            </a:r>
            <a:r>
              <a:rPr lang="ru-RU" altLang="ru-RU" sz="1600" smtClean="0"/>
              <a:t>призначена для розчинення в рідких середовищах твердих речовин у великих кількостях. Установка являє собою систему для розчинення твердих речовин з використанням процесу рециркуляції. Основними компонентами установки є: резервуар для рециркуляції продукту з мішалкою і паровою сорочкою 1, блендер 2 з завантажувальним бункером 3 і програмований логічний контролер 4. Тверді компоненти подають в установку через завантажувальний бункер 3. Рідка фаза завантажується в резервуар для рециркуляції 1 через люк або через отвори, розташовані у верхній частині резервуара. Для поліпшення розчинності твердих речовин процес зазвичай проводять при високій температурі. З цією метою резервуар для рециркуляції обладнаний сорочкою обігріву. Установка оснащена програмованим логічним контролером 4, який дає можливість для програмування рецептів. Регулює процес здійснюється з панелі управління управління. В установці </a:t>
            </a:r>
            <a:r>
              <a:rPr lang="en-US" altLang="ru-RU" sz="1600" smtClean="0"/>
              <a:t>SOLIDMIX </a:t>
            </a:r>
            <a:r>
              <a:rPr lang="ru-RU" altLang="ru-RU" sz="1600" smtClean="0"/>
              <a:t>змішання твердої і рідкої фаз здійснюється спеціальним блендером 2.</a:t>
            </a:r>
            <a:endParaRPr lang="ru-RU" altLang="ru-RU" sz="2800" smtClean="0"/>
          </a:p>
        </p:txBody>
      </p:sp>
    </p:spTree>
    <p:extLst>
      <p:ext uri="{BB962C8B-B14F-4D97-AF65-F5344CB8AC3E}">
        <p14:creationId xmlns:p14="http://schemas.microsoft.com/office/powerpoint/2010/main" val="1145866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pPr eaLnBrk="1" hangingPunct="1"/>
            <a:r>
              <a:rPr lang="ru-RU" altLang="ru-RU" sz="3400" b="1" smtClean="0"/>
              <a:t>Виробництво смакових сиропів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765175"/>
            <a:ext cx="8820150" cy="60928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2400" smtClean="0"/>
              <a:t>Варка сиропу повинна бути нетривалої: нагрівання суміші для розчинення цукру - 35-40 хв і дворазове кип'ятіння суміші - 20-25 хв. Це виключає карамелизация (дегідратацію) цукру, яка призводить до зміни кольоровості сиропу і збільшення вмісту редукуючих речовин. При тривалому нагріванні утворюються ангідриди глюкози - реакційно здатні сполуки. Вони можуть з'єднуватися або один з одним, або з нормальною молекулою цукру, утворюючи реверсії (продукти конденсації). При подальшому нагріванні утворюється метил фурфурол, який, в свою чергу, розпадається з руйнуванням вуглеводного скелета і утворенням мурашиної і левуліновой кислот або забарвлених сполук. Все це призводить до зниження стійкості сиропів при зберіганні. Зберігають цукровий сироп в наповнених доверху і добре закупорених склянках в прохолодному, захищеному від світла місці</a:t>
            </a:r>
          </a:p>
        </p:txBody>
      </p:sp>
    </p:spTree>
    <p:extLst>
      <p:ext uri="{BB962C8B-B14F-4D97-AF65-F5344CB8AC3E}">
        <p14:creationId xmlns:p14="http://schemas.microsoft.com/office/powerpoint/2010/main" val="24670218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algn="ctr" eaLnBrk="1" hangingPunct="1"/>
            <a:r>
              <a:rPr lang="ru-RU" altLang="ru-RU" sz="3400" b="1" smtClean="0"/>
              <a:t>Виробництво лікарських сиропів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125538"/>
            <a:ext cx="8748713" cy="573246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2000" smtClean="0"/>
              <a:t>Як приклад сучасного виробництва сиропів розглянемо технологію отримання алтейний сиропу.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000" smtClean="0"/>
              <a:t>Готується змішуванням 2 частин сухого екстракту алтейного кореня з 98 частинами цукрового сиропу. Технологія приготування алтейного сиропу така: 4 частини подрібненого кореня наполягають (мацерація) протягом 4 год з 50 частинами води і 1 частиною 90% - ного спирту (консервант). Витяжку проціджують, що не віджимаючи залишки. Потім нагрівають 36 частин фільтрату і розчиняють в ньому 64 частини цукру, дають розчину закипіти (знімаючи піну), після чого випарюють до отримання 95 частин сиропу. В охолоджений сироп додають 5 частин спирту-консерванту. ;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000" smtClean="0"/>
              <a:t>• Проводимо маркування пачок, інформаційних етикеток і пакувальних листів;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000" smtClean="0"/>
              <a:t>• Фасовка і упаковка сиропу у флакони.</a:t>
            </a:r>
          </a:p>
        </p:txBody>
      </p:sp>
    </p:spTree>
    <p:extLst>
      <p:ext uri="{BB962C8B-B14F-4D97-AF65-F5344CB8AC3E}">
        <p14:creationId xmlns:p14="http://schemas.microsoft.com/office/powerpoint/2010/main" val="10944870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algn="ctr" eaLnBrk="1" hangingPunct="1"/>
            <a:r>
              <a:rPr lang="ru-RU" altLang="ru-RU" sz="3400" b="1" smtClean="0"/>
              <a:t>Виробництво лікарських сиропів</a:t>
            </a:r>
          </a:p>
        </p:txBody>
      </p:sp>
      <p:sp>
        <p:nvSpPr>
          <p:cNvPr id="2048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0484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572000" y="1268413"/>
            <a:ext cx="4392613" cy="5589587"/>
          </a:xfrm>
        </p:spPr>
        <p:txBody>
          <a:bodyPr/>
          <a:lstStyle/>
          <a:p>
            <a:pPr algn="just" eaLnBrk="1" hangingPunct="1"/>
            <a:r>
              <a:rPr lang="ru-RU" altLang="ru-RU" sz="2000" smtClean="0"/>
              <a:t>Алтейний сироп є густуватої прозорою рідиною жовтуватого кольору зі слабким специфічним запахом, солодкий на смак. Щільність його - 1,322 -1,327. Використовується як відхаркувальний засіб у мікстуру. Зберігається в скляному посуді місткістю не більше 200 мл в прохолодному місці.</a:t>
            </a:r>
          </a:p>
        </p:txBody>
      </p:sp>
      <p:pic>
        <p:nvPicPr>
          <p:cNvPr id="20485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41438"/>
            <a:ext cx="4032250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20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4"/>
          <p:cNvSpPr>
            <a:spLocks noChangeArrowheads="1"/>
          </p:cNvSpPr>
          <p:nvPr/>
        </p:nvSpPr>
        <p:spPr bwMode="auto">
          <a:xfrm>
            <a:off x="0" y="188913"/>
            <a:ext cx="8964613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uk-UA"/>
              <a:t>ДОПОМІЖНІ РЕЧОВИНИ В сиропах:</a:t>
            </a:r>
          </a:p>
          <a:p>
            <a:pPr algn="just" eaLnBrk="1" hangingPunct="1"/>
            <a:r>
              <a:rPr lang="ru-RU" altLang="uk-UA"/>
              <a:t>До складу сиропів в якості допоміжних речовин використовують: розчинники, загусники, коригенти смаку, запаху, кольору, рН середовища, консерванти, дозволені в медицині. До допоміжних речовин, дозволених у складі дитячих лікарських препаратів, перш за все відносяться коригенти органолептичних показників (колір, запах і смак).</a:t>
            </a:r>
          </a:p>
          <a:p>
            <a:pPr algn="just" eaLnBrk="1" hangingPunct="1"/>
            <a:r>
              <a:rPr lang="ru-RU" altLang="uk-UA"/>
              <a:t>Як розчинники в складі сиропів використовують переважно воду очищену і спирт етиловий.</a:t>
            </a:r>
          </a:p>
          <a:p>
            <a:pPr algn="just" eaLnBrk="1" hangingPunct="1"/>
            <a:r>
              <a:rPr lang="ru-RU" altLang="uk-UA"/>
              <a:t>Загусники - допоміжні речовини, які покращують в'язкість дисперсних систем шляхом згущення, покращують і зберігають їх структуру, позитивно впливають на сприйняття смаку і створюють необхідні реологічні властивості. В якості таких речовин використовують: пектин, сорбіт (сорбітол), гліцерин, глюкоза, метилцелюлоза, камедь, полідекстроза і інші.</a:t>
            </a:r>
          </a:p>
          <a:p>
            <a:pPr algn="just" eaLnBrk="1" hangingPunct="1"/>
            <a:r>
              <a:rPr lang="ru-RU" altLang="uk-UA"/>
              <a:t>Група регуляторів рН широко застосовується для стабілізації системи, яка містить речовини в складі, які піддаються гідролізу. Стабілізації досягають за допомогою таких речовин, як соляна кислота, лимонна кислота, натрію гідроксид, натрію гідрокарбонат, натрію едетат та інші буферні системи.</a:t>
            </a:r>
          </a:p>
          <a:p>
            <a:pPr algn="just" eaLnBrk="1" hangingPunct="1"/>
            <a:r>
              <a:rPr lang="ru-RU" altLang="uk-UA"/>
              <a:t>До коригенти органолептичних показників сиропів відносяться: коригенти смаку - ароматизатори та підсолоджувачі. Найбільш поширеними є ванілін, фруктоза, глюкоза, цукор, сахарин, сорбіт, ментол, ксиліт, мед очищений, сахароза, карамель - це так звана група підсолоджувачів.</a:t>
            </a:r>
          </a:p>
        </p:txBody>
      </p:sp>
    </p:spTree>
    <p:extLst>
      <p:ext uri="{BB962C8B-B14F-4D97-AF65-F5344CB8AC3E}">
        <p14:creationId xmlns:p14="http://schemas.microsoft.com/office/powerpoint/2010/main" val="42187975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184150" y="260350"/>
            <a:ext cx="8713788" cy="480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Як коригенти запаху сиропів використовуються, в основному, ефірні масла (апельсинове, евкаліптова, м'яти перцевої або гвоздикове).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Барвники можуть викликати у дітей молодшого віку несприятливі алергічні та інші неприємні відчуття.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Ароматизатори - речовини, які покращують запах в лікарських препаратах. Вони діляться на натуральні, ідентичні натуральним і штучні. Натуральні містять тільки натуральні ароматичні компоненти, наприклад, харчові ароматичні есенції (водно-спиртові витяжки або дистиляти з рослинної сировини), або масла (лимонне, апельсинове і ін.). Крім натуральних, широко використовуються ідентичні натуральним - наприклад, цитраль і цітронелаль з запахом цитрусових.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Так як більшість лікарських речовин мають гіркий, кислий, солоний і інші малоприємні смаки, в сиропах використовуються різні підсолоджувачі. Серед останніх розрізняють сахарозу і її замінники. У сиропи вводять такі замінники сахарози: моносахариди (глюкоза, фруктоза, галактоза), дисахариди (мальтоза, меляса), поліоли (сорбіт, ксиліт, маніт), а також натуральні замінники (мед) і штучні підсолоджувачі.</a:t>
            </a:r>
          </a:p>
        </p:txBody>
      </p:sp>
    </p:spTree>
    <p:extLst>
      <p:ext uri="{BB962C8B-B14F-4D97-AF65-F5344CB8AC3E}">
        <p14:creationId xmlns:p14="http://schemas.microsoft.com/office/powerpoint/2010/main" val="15679328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161925" y="188913"/>
            <a:ext cx="8802688" cy="646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altLang="uk-UA" b="1"/>
              <a:t>Розчини для ін'єкцій (</a:t>
            </a:r>
            <a:r>
              <a:rPr lang="en-US" altLang="uk-UA" b="1"/>
              <a:t>Solutiones pro injectionibus) - </a:t>
            </a:r>
            <a:r>
              <a:rPr lang="ru-RU" altLang="uk-UA" b="1"/>
              <a:t>це рідка форма для парентерального застосування (під шкіру, в м'яз, у вену і т.п. (парентеральне введення лікарської речовини забезпечує швидкий ефект і високу точність дозування).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altLang="uk-UA" b="1"/>
              <a:t>Розчинниками більшості лікарських речовин для парентерального застосування може бути вода для ін'єкцій (</a:t>
            </a:r>
            <a:r>
              <a:rPr lang="en-US" altLang="uk-UA" b="1"/>
              <a:t>aqua pro injectionibus), </a:t>
            </a:r>
            <a:r>
              <a:rPr lang="ru-RU" altLang="uk-UA" b="1"/>
              <a:t>ізотонічний розчин натрію хлориду (</a:t>
            </a:r>
            <a:r>
              <a:rPr lang="en-US" altLang="uk-UA" b="1"/>
              <a:t>solotio Natrii chloride isotonica), </a:t>
            </a:r>
            <a:r>
              <a:rPr lang="ru-RU" altLang="uk-UA" b="1"/>
              <a:t>персикове масло (</a:t>
            </a:r>
            <a:r>
              <a:rPr lang="en-US" altLang="uk-UA" b="1"/>
              <a:t>oleum Persicorum), </a:t>
            </a:r>
            <a:r>
              <a:rPr lang="ru-RU" altLang="uk-UA" b="1"/>
              <a:t>оливкова олія (</a:t>
            </a:r>
            <a:r>
              <a:rPr lang="en-US" altLang="uk-UA" b="1"/>
              <a:t>oleum Olivarum), </a:t>
            </a:r>
            <a:r>
              <a:rPr lang="ru-RU" altLang="uk-UA" b="1"/>
              <a:t>мигдальне масло (</a:t>
            </a:r>
            <a:r>
              <a:rPr lang="en-US" altLang="uk-UA" b="1"/>
              <a:t>oleum Amygdalarum), </a:t>
            </a:r>
            <a:r>
              <a:rPr lang="ru-RU" altLang="uk-UA" b="1"/>
              <a:t>ізотонічний розчин глюкози </a:t>
            </a:r>
            <a:r>
              <a:rPr lang="en-US" altLang="uk-UA" b="1"/>
              <a:t>solutis Glucosi 5%, </a:t>
            </a:r>
            <a:r>
              <a:rPr lang="ru-RU" altLang="uk-UA" b="1"/>
              <a:t>спирт етиловий (</a:t>
            </a:r>
            <a:r>
              <a:rPr lang="en-US" altLang="uk-UA" b="1"/>
              <a:t>spiritus Aethylicus).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altLang="uk-UA" b="1"/>
              <a:t>ГФ </a:t>
            </a:r>
            <a:r>
              <a:rPr lang="en-US" altLang="uk-UA" b="1"/>
              <a:t>XI </a:t>
            </a:r>
            <a:r>
              <a:rPr lang="ru-RU" altLang="uk-UA" b="1"/>
              <a:t>до розчинів для ін'єкцій пред'являє наступні вимоги: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altLang="uk-UA" b="1"/>
              <a:t>1. Стерильність.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altLang="uk-UA" b="1"/>
              <a:t>2. Чистота.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altLang="uk-UA" b="1"/>
              <a:t>3. апірогенної.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altLang="uk-UA" b="1"/>
              <a:t>4. Нетоксичність.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altLang="uk-UA" b="1"/>
              <a:t>Додаткові вимоги: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altLang="uk-UA" b="1"/>
              <a:t>1. Ізотонічність.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altLang="uk-UA" b="1"/>
              <a:t>2. Ізогідрічность.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altLang="uk-UA" b="1"/>
              <a:t>3. Ізоіонічность.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altLang="uk-UA" b="1"/>
              <a:t>Готують ін'єкційні розчини в асептичних умовах. Створення стерильних або чистих приміщень вимагає скоординованої взаємодії архітекторів, будівельників і технологів.</a:t>
            </a:r>
            <a:endParaRPr lang="ru-RU" altLang="uk-UA"/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905009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219075" y="404813"/>
            <a:ext cx="8640763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Асептика - це комплекс заходів, що дозволяє звести до мінімуму можливість попадання будь-яких видів мікроорганізмів в лікарські препарати на всіх етапах технологічного процесу. Крім цього, в приміщеннях для виробництва стерильних лікарських засобів повинна бути забезпечена висока ступінь чистоти навколишнього середовища.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Для дотримання належного санітарного стану виробничих приміщень необхідно: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- Своєчасна і правильна прибирання виробничих приміщень.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- Щоденний збір і видалення харчових відходів.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- Розміщення робочих місць відповідно до напряму технологічного процесу.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- Оптимальна площа робочого місця, обліку допустимих відстаней при розміщенні обладнання.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- Виняток зворотних і петлеподібних пересувань (сировини, напівфабрикатів, інвентарю, руху робочих).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- Забезпечення робочих місць необхідними предметами і засобами праці, нормативно-технічною документацією.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- Створення належних умов праці.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- Забезпечення технічного обслуговування обладнання в зоні робочого місця.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- Створення раціонального режиму праці та відпочинку для працівників певного робочого місця.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- Створення раціонального режиму праці та відпочинку для працівників певного робочого місця.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- Облаштування робочих місць засобами техніки безпеки.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panose="020B0604020202020204" pitchFamily="34" charset="0"/>
              </a:rPr>
              <a:t>- Створення належних санітарно-гігієнічних умов на кожному робочому місці.</a:t>
            </a:r>
          </a:p>
        </p:txBody>
      </p:sp>
    </p:spTree>
    <p:extLst>
      <p:ext uri="{BB962C8B-B14F-4D97-AF65-F5344CB8AC3E}">
        <p14:creationId xmlns:p14="http://schemas.microsoft.com/office/powerpoint/2010/main" val="6881425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549275"/>
            <a:ext cx="6337300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Прямоугольник 2"/>
          <p:cNvSpPr>
            <a:spLocks noChangeArrowheads="1"/>
          </p:cNvSpPr>
          <p:nvPr/>
        </p:nvSpPr>
        <p:spPr bwMode="auto">
          <a:xfrm>
            <a:off x="539750" y="5589588"/>
            <a:ext cx="8208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Технологічна схема приготування розчинів для ін'єкцій.</a:t>
            </a:r>
          </a:p>
        </p:txBody>
      </p:sp>
    </p:spTree>
    <p:extLst>
      <p:ext uri="{BB962C8B-B14F-4D97-AF65-F5344CB8AC3E}">
        <p14:creationId xmlns:p14="http://schemas.microsoft.com/office/powerpoint/2010/main" val="3401486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250825" y="333375"/>
            <a:ext cx="8642350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latin typeface="Arial" panose="020B0604020202020204" pitchFamily="34" charset="0"/>
              </a:rPr>
              <a:t>Ампули - це скляні посудні ємності різної місткості (1, 2, 3, 5, 10, 20, 50 мл) і форми, що складається з розширеною частини корпусу (пульки), куди містяться лікарські речовини (в розчині або іншому стані) і 1 - 2 капілярів, стебел, які служать для наповнення і спорожнення ампул. Капіляри можуть бути рівними або з перебивка.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latin typeface="Arial" panose="020B0604020202020204" pitchFamily="34" charset="0"/>
              </a:rPr>
              <a:t>Підготовка ампул до наповнення. Ця стадія включає наступні операції: розкриття капілярів, отжиг ампул, їх миття, сушка і стерилізація. Розкриття капілярів. Зараз на заводах капіляри спарених ампул розрізають в процесі їх виготовлення на стеклоформормірующіх автоматах, для цього застосовують спеціальні пристрої (приставки), що монтують безпосередньо на автоматах або поруч з ними. Процес відпалу складається з наступних стадій: нагрівання до температури близької до розм'якшення скла, витримки при цій температурі і повільного охолодження. Після відпалу ампули в металевих контейнерах надходять в цех ампульованих на ділянці комплектації ампул в касети. Цей процес передує миття ампул. Більш Місткість ампули в касети складають вручну. Набір маломістких ампул (1, 2, 3 і 5 мл) виконують на автоматах (машинах Резепіна).</a:t>
            </a:r>
            <a:endParaRPr lang="ru-RU" altLang="ru-RU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998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1"/>
          <p:cNvSpPr>
            <a:spLocks noChangeArrowheads="1"/>
          </p:cNvSpPr>
          <p:nvPr/>
        </p:nvSpPr>
        <p:spPr bwMode="auto">
          <a:xfrm>
            <a:off x="179388" y="188913"/>
            <a:ext cx="8713787" cy="646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uk-UA"/>
              <a:t>Після миття ампули досить швидко, щоб не сталося вторинного забруднення, передаються на висушування або стерилізацію. Висушування проводиться в спеціальних сушильних шафах при температурі 120-130 ° С 15 - 20 хв. Якщо необхідна стерилізація, то обидві операції об'єднуються і ампули витримують в сухоповітряні стерилізаторі при 180 ° С протягом 60 хв. Для висушування і стерилізації на великих фармацевтичних підприємствах використовують тунельні сушарки, в яких касети, з ампулами переміщаються по транспортеру при нагріванні інфрачервоними променями в сушильній частині до 170 ° С, а в стерилізаційної - до 300 ° С.</a:t>
            </a:r>
          </a:p>
          <a:p>
            <a:pPr algn="just" eaLnBrk="1" hangingPunct="1"/>
            <a:r>
              <a:rPr lang="ru-RU" altLang="uk-UA"/>
              <a:t>Приготування розчинів для ін'єкцій</a:t>
            </a:r>
          </a:p>
          <a:p>
            <a:pPr algn="just" eaLnBrk="1" hangingPunct="1"/>
            <a:r>
              <a:rPr lang="ru-RU" altLang="uk-UA"/>
              <a:t>Виготовлення розчинів для ін'єкцій проводять в спеціальних приміщеннях А або С класу чистоти. Приготування водних або нев'язких розчинів для ін'єкцій проводять масооб'емним способом, з використанням реакторів, які герметично закриваються і оснащені парової оболонкою і пристроєм, що перемішує. Стадія приготування розчину містить наступні операції: розчинення, ізотонування, стабілізацію, введення консервантів, фільтрування (глибинне і мембранне).</a:t>
            </a:r>
          </a:p>
          <a:p>
            <a:pPr algn="just" eaLnBrk="1" hangingPunct="1"/>
            <a:r>
              <a:rPr lang="ru-RU" altLang="uk-UA"/>
              <a:t>Залежно від властивостей лікарських речовин деякі з операцій можуть бути виключені, наприклад ізотонування, стабілізація, введення консервантів.</a:t>
            </a:r>
          </a:p>
          <a:p>
            <a:pPr algn="just" eaLnBrk="1" hangingPunct="1"/>
            <a:r>
              <a:rPr lang="ru-RU" altLang="uk-UA"/>
              <a:t>Амплірованіе. Наповнення ампул розчином</a:t>
            </a:r>
          </a:p>
          <a:p>
            <a:pPr algn="just" eaLnBrk="1" hangingPunct="1"/>
            <a:r>
              <a:rPr lang="ru-RU" altLang="uk-UA"/>
              <a:t>Стадія складається з наступних операцій: наповнення ампул (судин) розчином, запаювання ампул або закупорювання судин і перевірки її якості.</a:t>
            </a:r>
          </a:p>
          <a:p>
            <a:pPr algn="just" eaLnBrk="1" hangingPunct="1"/>
            <a:endParaRPr lang="ru-RU" altLang="uk-UA"/>
          </a:p>
          <a:p>
            <a:pPr algn="just" eaLnBrk="1" hangingPunct="1"/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8390780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1"/>
          <p:cNvSpPr>
            <a:spLocks noChangeArrowheads="1"/>
          </p:cNvSpPr>
          <p:nvPr/>
        </p:nvSpPr>
        <p:spPr bwMode="auto">
          <a:xfrm>
            <a:off x="257175" y="260350"/>
            <a:ext cx="8856663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У технологічному процесі ампульованих застосовують два відомих способу наповнення ампул: вакуумний і шприцевий.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Вакуумний спосіб наповнення полягає в тому, що ампули в касетах поміщають в герметичний апарат, в ємність якого заливають розчин для наповнення ампул і створюють вакуум, при цьому повітря з ампул відсмоктується, і після скидання вакууму розчин заповнює ампули. Дозування розчину в ампули при вакуумному способі виконується за допомогою зміни величини розрідження, тобто фактично регулюється обсяг, який підлягає заповненню, при цьому сама ампула є дозуючої ємністю. Шприцевий спосіб наповнення ампул здійснюється за допомогою установок із спеціальними дозаторами (поршневими, мембранними та іншими). Метод має більш складне апаратурне оформлення, ніж вакуумний, і більш жорсткі вимоги до розмірів і форми капілярів ампул, але завдяки ряду переваг він є найкращим для застосування в технології амплірованія. До переваг цього способу є точність дозування розчину (2%) і невеликий проміжок часу між наповненням і запаюванням (5-10 с).</a:t>
            </a:r>
          </a:p>
        </p:txBody>
      </p:sp>
    </p:spTree>
    <p:extLst>
      <p:ext uri="{BB962C8B-B14F-4D97-AF65-F5344CB8AC3E}">
        <p14:creationId xmlns:p14="http://schemas.microsoft.com/office/powerpoint/2010/main" val="5617578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Прямоугольник 1"/>
          <p:cNvSpPr>
            <a:spLocks noChangeArrowheads="1"/>
          </p:cNvSpPr>
          <p:nvPr/>
        </p:nvSpPr>
        <p:spPr bwMode="auto">
          <a:xfrm>
            <a:off x="179388" y="188913"/>
            <a:ext cx="8640762" cy="535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uk-UA" b="1"/>
              <a:t>Методи стерилізація.</a:t>
            </a:r>
          </a:p>
          <a:p>
            <a:pPr algn="ctr" eaLnBrk="1" hangingPunct="1"/>
            <a:r>
              <a:rPr lang="ru-RU" altLang="uk-UA" b="1"/>
              <a:t>Під стерилізацією розуміють сукупність фізичних, хімічних і механічних способів звільнення від вегетативних і покояться форм мікроорганізмів.</a:t>
            </a:r>
          </a:p>
          <a:p>
            <a:pPr algn="ctr" eaLnBrk="1" hangingPunct="1"/>
            <a:r>
              <a:rPr lang="ru-RU" altLang="uk-UA" b="1"/>
              <a:t> Механічна стерилізація - мікробні клітини і спори можна розглядати як нерозчинні освіти з дуже малюком розміром частинок. Подібно до інших включень можуть бути відокремлені від рідини механічним шляхом - фільтрацією через мікропористі фільтри. Цей метод стерилізації включений в ДФУ для стерилізації термолабільних розчинів, не підлягають кінцевій стерилізації.</a:t>
            </a:r>
          </a:p>
          <a:p>
            <a:pPr algn="ctr" eaLnBrk="1" hangingPunct="1"/>
            <a:r>
              <a:rPr lang="ru-RU" altLang="uk-UA" b="1"/>
              <a:t> Хімічна стерилізація - це методи ґрунтуються на високій специфічній (вибірковості) чутливості мікроорганізмів до різних хімічних речовин, що обумовлено фізико-хімічною структурою їх клітинної; оболонки і цитоплазми. Основою будь-якого варіанту хімічної стерилізації є взаємодія бактерицидного речовини з компонентами мікробної клітини або спори. Хімічна стерилізація ділиться на стерилізацію розчинами (речовинами) і стерилізацію газом (газова стерилізація).</a:t>
            </a:r>
          </a:p>
          <a:p>
            <a:pPr algn="ctr" eaLnBrk="1" hangingPunct="1"/>
            <a:r>
              <a:rPr lang="ru-RU" altLang="uk-UA" b="1"/>
              <a:t> Фізичні методи стерилізації - теплова (термічна) стерилізація. Сьогодні займає монопольне становище серед можливих методів стерилізації; в фармацевтичному виробництві займає теплова стерилізація.</a:t>
            </a: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129166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16632"/>
            <a:ext cx="61722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uk-UA" u="sng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u="sng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літератури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836712"/>
            <a:ext cx="8928992" cy="5760640"/>
          </a:xfrm>
        </p:spPr>
        <p:txBody>
          <a:bodyPr>
            <a:normAutofit/>
          </a:bodyPr>
          <a:lstStyle/>
          <a:p>
            <a:pPr marL="14288" lvl="0" indent="-14288" algn="just" fontAlgn="base" hangingPunct="0">
              <a:buFont typeface="+mj-lt"/>
              <a:buAutoNum type="arabicPeriod"/>
            </a:pPr>
            <a:r>
              <a:rPr lang="uk-UA" sz="19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 Фармакопея України / Державне підприємство «Український науковий фармакопейний центр якості лікарських засобів». — 2-е вид. — Доповнення 1. — Харків: Державне підприємство «Український науковий фармакопейний центр якості лікарських засобів», 2016. — 360 с. </a:t>
            </a:r>
            <a:r>
              <a:rPr lang="ru-RU" sz="19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ISBN</a:t>
            </a:r>
            <a:r>
              <a:rPr lang="uk-UA" sz="19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978-966-97390-2-5</a:t>
            </a:r>
            <a:endParaRPr lang="ru-RU" sz="19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8" lvl="0" indent="-14288" algn="just" fontAlgn="base" hangingPunct="0">
              <a:buFont typeface="+mj-lt"/>
              <a:buAutoNum type="arabicPeriod"/>
            </a:pPr>
            <a:r>
              <a:rPr lang="uk-UA" sz="19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рекомендації до лабораторних занять і самостійної роботи з технології лікарських засобів для студентів ІІІ курсу фармацевтичного факультету зі спеціальності «Клінічна фармація» / під редакцією С.Б. Білоус, Т.Г. </a:t>
            </a:r>
            <a:r>
              <a:rPr lang="uk-UA" sz="19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Калинюк</a:t>
            </a:r>
            <a:r>
              <a:rPr lang="uk-UA" sz="19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К.Ф. Ващенко, О.В. Якимів - Львів.: Львівський Національний Медичний Університет ім. Д. Галицького, 2016. – 29 с.</a:t>
            </a:r>
            <a:endParaRPr lang="ru-RU" sz="19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8" lvl="0" indent="-14288" algn="just" fontAlgn="base" hangingPunct="0">
              <a:buFont typeface="+mj-lt"/>
              <a:buAutoNum type="arabicPeriod"/>
            </a:pPr>
            <a:r>
              <a:rPr lang="ru-RU" sz="19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по промышленной технологии лекарственных средств для студентов специальности "Фармация" / Е. А. Рубан, Д. И. Дмитриевский, Л. Н. Хохлова и др. - Х., 2016. - 389 с.</a:t>
            </a:r>
          </a:p>
          <a:p>
            <a:pPr marL="14288" lvl="0" indent="-14288" algn="just" fontAlgn="base" hangingPunct="0">
              <a:buFont typeface="+mj-lt"/>
              <a:buAutoNum type="arabicPeriod"/>
            </a:pPr>
            <a:r>
              <a:rPr lang="ru-RU" sz="19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Промышленная технология лекарственных средств: учеб. </a:t>
            </a:r>
            <a:r>
              <a:rPr lang="ru-RU" sz="19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пособ</a:t>
            </a:r>
            <a:r>
              <a:rPr lang="ru-RU" sz="19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19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</a:t>
            </a:r>
            <a:r>
              <a:rPr lang="ru-RU" sz="19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работы для студ. спец. "Фармация" очной и </a:t>
            </a:r>
            <a:r>
              <a:rPr lang="ru-RU" sz="19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заоч</a:t>
            </a:r>
            <a:r>
              <a:rPr lang="ru-RU" sz="19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форм обучения / Е. А. Рубан, В. Д. Рыбачук, Л. Н. Хохлова и др. - Х., 2015. - 127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47021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07504" y="692696"/>
            <a:ext cx="8604448" cy="48736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4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4000" dirty="0">
                <a:solidFill>
                  <a:srgbClr val="FF0000"/>
                </a:solidFill>
              </a:rPr>
              <a:t>СПАСИБІ ЗА УВАГУ!!!</a:t>
            </a:r>
          </a:p>
        </p:txBody>
      </p:sp>
    </p:spTree>
    <p:extLst>
      <p:ext uri="{BB962C8B-B14F-4D97-AF65-F5344CB8AC3E}">
        <p14:creationId xmlns:p14="http://schemas.microsoft.com/office/powerpoint/2010/main" val="20511537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398</TotalTime>
  <Words>4866</Words>
  <Application>Microsoft Office PowerPoint</Application>
  <PresentationFormat>Экран (4:3)</PresentationFormat>
  <Paragraphs>227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Arial</vt:lpstr>
      <vt:lpstr>Century Schoolbook</vt:lpstr>
      <vt:lpstr>Times New Roman</vt:lpstr>
      <vt:lpstr>Wingdings</vt:lpstr>
      <vt:lpstr>Wingdings 2</vt:lpstr>
      <vt:lpstr>Эркер</vt:lpstr>
      <vt:lpstr>ОДЕСЬКИЙ НАЦІОНАЛЬНИЙ МЕДИЧНИЙ УНІВЕРСИТЕТ Кафедра технології ліків</vt:lpstr>
      <vt:lpstr>План практичного заняття </vt:lpstr>
      <vt:lpstr>розчини - це рідкі гомогенні системи, що складаються з розчинника і одного або декількох компонентів, розподілених в розчині у вигляді іонів або молекул.</vt:lpstr>
      <vt:lpstr>розчини - це рідкі гомогенні системи, що складаються з розчинника і одного або декількох компонентів, розподілених в розчині у вигляді іонів або молекул.</vt:lpstr>
      <vt:lpstr>Презентация PowerPoint</vt:lpstr>
      <vt:lpstr>Презентация PowerPoint</vt:lpstr>
      <vt:lpstr>Переваги та недоліки розчинів</vt:lpstr>
      <vt:lpstr>Презентация PowerPoint</vt:lpstr>
      <vt:lpstr>Презентация PowerPoint</vt:lpstr>
      <vt:lpstr>Загальна технологія наведених розчинів:</vt:lpstr>
      <vt:lpstr>Презентация PowerPoint</vt:lpstr>
      <vt:lpstr>За характером (природі) дисперсійного середовища розрізняють ЖЛФ з: 1. водної; 2. в'язки (масла, гліцерин, поліетиленоксиди) 3. Летючої дисперсійним середовищем.</vt:lpstr>
      <vt:lpstr>Характеристика деяких розчинників</vt:lpstr>
      <vt:lpstr>Етанол Концентрацію водно-спиртового розчину виражають  в відсотках ,які показують кількість мл абсолютного етанолу в данному розчину при температурі 20 °С   В ДФ включені:  - Хімічно не індеферентний - окислюється до ацетальгідриду та уксусної кислоти - гідролизується з утворенням метану та етилену</vt:lpstr>
      <vt:lpstr>             Спирт етиловий – безбарвна рідина з характерним запахом. При місцевому застосуванні виявляє антисептичний, подразливий та в»яжучий ефекти (40- 96%). При вживанні всередину має резорбційну дію, що проявляється пригніченням ЦНС. В організмі перетворюється на воду та вуглекислий газ. В печінці підлягає окисненню з виділенням енергії (7 ккал/г). Виділяється через легені, нирки та потові залози. Хронічне отруєння спиртом: Звикання, психічна та фізична залежність, абстиненція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Препарати, що містять у водному або водно-спиртовому розчині ефірні масла, називаються ароматними водами.</vt:lpstr>
      <vt:lpstr>Ароматні води дозують  по обєму. При розчиненні ТЛР об'єм води ароматної, виписанної в рецепті, не зменшують на величину об'єму. Якщо точного вказання об'єму води ароматної  в прописі рецепта змінення об'єму при розчиненні тлр враховують при контролі лф. При розрахунку загальгого об'єму  використовують значення КЗО ЛР.</vt:lpstr>
      <vt:lpstr>Презентация PowerPoint</vt:lpstr>
      <vt:lpstr>Презентация PowerPoint</vt:lpstr>
      <vt:lpstr>Презентация PowerPoint</vt:lpstr>
      <vt:lpstr>Презентация PowerPoint</vt:lpstr>
      <vt:lpstr>Характеристика сиропів як ЛФ </vt:lpstr>
      <vt:lpstr>Презентация PowerPoint</vt:lpstr>
      <vt:lpstr>Виробництво сиропів</vt:lpstr>
      <vt:lpstr> В залежності від складу подіяються:</vt:lpstr>
      <vt:lpstr>Презентация PowerPoint</vt:lpstr>
      <vt:lpstr>Виробництво смакових сиропів</vt:lpstr>
      <vt:lpstr>Виробництво смакових сиропів</vt:lpstr>
      <vt:lpstr>Виробництво смакових сиропів</vt:lpstr>
      <vt:lpstr>Виробництво лікарських сиропів</vt:lpstr>
      <vt:lpstr>Виробництво лікарських сиропів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Список літератури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ОДЕССКИЙ НАЦИОНАЛЬНЫЙ МЕДИЦИНСКИЙ УНИВЕРСИТЕТ КАФЕДРА ТЕХНОЛОГИИ ЛЕКАРСТВ По курсу    «Разработка лекарственных средств» </dc:title>
  <dc:creator>LENOVO</dc:creator>
  <cp:lastModifiedBy>Юлія Олегівна Молодан</cp:lastModifiedBy>
  <cp:revision>27</cp:revision>
  <dcterms:created xsi:type="dcterms:W3CDTF">2020-09-30T18:37:41Z</dcterms:created>
  <dcterms:modified xsi:type="dcterms:W3CDTF">2021-10-16T22:11:46Z</dcterms:modified>
</cp:coreProperties>
</file>